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4" r:id="rId1"/>
  </p:sldMasterIdLst>
  <p:notesMasterIdLst>
    <p:notesMasterId r:id="rId54"/>
  </p:notesMasterIdLst>
  <p:sldIdLst>
    <p:sldId id="581" r:id="rId2"/>
    <p:sldId id="341" r:id="rId3"/>
    <p:sldId id="586" r:id="rId4"/>
    <p:sldId id="507" r:id="rId5"/>
    <p:sldId id="605" r:id="rId6"/>
    <p:sldId id="531" r:id="rId7"/>
    <p:sldId id="535" r:id="rId8"/>
    <p:sldId id="536" r:id="rId9"/>
    <p:sldId id="537" r:id="rId10"/>
    <p:sldId id="528" r:id="rId11"/>
    <p:sldId id="609" r:id="rId12"/>
    <p:sldId id="539" r:id="rId13"/>
    <p:sldId id="555" r:id="rId14"/>
    <p:sldId id="611" r:id="rId15"/>
    <p:sldId id="544" r:id="rId16"/>
    <p:sldId id="556" r:id="rId17"/>
    <p:sldId id="549" r:id="rId18"/>
    <p:sldId id="592" r:id="rId19"/>
    <p:sldId id="546" r:id="rId20"/>
    <p:sldId id="547" r:id="rId21"/>
    <p:sldId id="548" r:id="rId22"/>
    <p:sldId id="561" r:id="rId23"/>
    <p:sldId id="562" r:id="rId24"/>
    <p:sldId id="563" r:id="rId25"/>
    <p:sldId id="564" r:id="rId26"/>
    <p:sldId id="597" r:id="rId27"/>
    <p:sldId id="606" r:id="rId28"/>
    <p:sldId id="565" r:id="rId29"/>
    <p:sldId id="566" r:id="rId30"/>
    <p:sldId id="532" r:id="rId31"/>
    <p:sldId id="591" r:id="rId32"/>
    <p:sldId id="567" r:id="rId33"/>
    <p:sldId id="610" r:id="rId34"/>
    <p:sldId id="607" r:id="rId35"/>
    <p:sldId id="571" r:id="rId36"/>
    <p:sldId id="572" r:id="rId37"/>
    <p:sldId id="573" r:id="rId38"/>
    <p:sldId id="574" r:id="rId39"/>
    <p:sldId id="575" r:id="rId40"/>
    <p:sldId id="598" r:id="rId41"/>
    <p:sldId id="593" r:id="rId42"/>
    <p:sldId id="578" r:id="rId43"/>
    <p:sldId id="608" r:id="rId44"/>
    <p:sldId id="526" r:id="rId45"/>
    <p:sldId id="527" r:id="rId46"/>
    <p:sldId id="590" r:id="rId47"/>
    <p:sldId id="584" r:id="rId48"/>
    <p:sldId id="534" r:id="rId49"/>
    <p:sldId id="585" r:id="rId50"/>
    <p:sldId id="588" r:id="rId51"/>
    <p:sldId id="529" r:id="rId52"/>
    <p:sldId id="58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tty Kraus" initials="LK" lastIdx="2" clrIdx="0">
    <p:extLst>
      <p:ext uri="{19B8F6BF-5375-455C-9EA6-DF929625EA0E}">
        <p15:presenceInfo xmlns:p15="http://schemas.microsoft.com/office/powerpoint/2012/main" userId="S::LKraus@cde.ca.gov::54452ed5-433d-41bb-b0d1-eb433270b0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1D1E3"/>
    <a:srgbClr val="A7D9FF"/>
    <a:srgbClr val="33A8FF"/>
    <a:srgbClr val="0000FF"/>
    <a:srgbClr val="D5BBE0"/>
    <a:srgbClr val="E2EBA0"/>
    <a:srgbClr val="FFE79B"/>
    <a:srgbClr val="97DAE1"/>
    <a:srgbClr val="F2B4A0"/>
    <a:srgbClr val="F9DD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61" autoAdjust="0"/>
    <p:restoredTop sz="50858" autoAdjust="0"/>
  </p:normalViewPr>
  <p:slideViewPr>
    <p:cSldViewPr snapToGrid="0">
      <p:cViewPr varScale="1">
        <p:scale>
          <a:sx n="45" d="100"/>
          <a:sy n="45" d="100"/>
        </p:scale>
        <p:origin x="678" y="48"/>
      </p:cViewPr>
      <p:guideLst/>
    </p:cSldViewPr>
  </p:slideViewPr>
  <p:outlineViewPr>
    <p:cViewPr>
      <p:scale>
        <a:sx n="33" d="100"/>
        <a:sy n="33" d="100"/>
      </p:scale>
      <p:origin x="0" y="-27894"/>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0" d="100"/>
          <a:sy n="80" d="100"/>
        </p:scale>
        <p:origin x="391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B0960-DADA-4222-99BD-511DE11CC763}" type="datetimeFigureOut">
              <a:rPr lang="en-US" smtClean="0"/>
              <a:t>12/27/2021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5A99C9-FF46-4F50-BFB9-00046364D3A0}" type="slidenum">
              <a:rPr lang="en-US" smtClean="0"/>
              <a:t>‹#›</a:t>
            </a:fld>
            <a:endParaRPr lang="en-US"/>
          </a:p>
        </p:txBody>
      </p:sp>
    </p:spTree>
    <p:extLst>
      <p:ext uri="{BB962C8B-B14F-4D97-AF65-F5344CB8AC3E}">
        <p14:creationId xmlns:p14="http://schemas.microsoft.com/office/powerpoint/2010/main" val="684535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9489" y="4400550"/>
            <a:ext cx="6147411" cy="3600450"/>
          </a:xfrm>
        </p:spPr>
        <p:txBody>
          <a:bodyPr/>
          <a:lstStyle/>
          <a:p>
            <a:r>
              <a:rPr lang="en-US" b="1" dirty="0"/>
              <a:t>Chapter 9: </a:t>
            </a:r>
            <a:r>
              <a:rPr lang="en-US" sz="1200" dirty="0"/>
              <a:t>Implementing Effective Arts Education</a:t>
            </a: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presentation deck includes content from chapter 9 of the </a:t>
            </a:r>
            <a:r>
              <a:rPr lang="en-US" sz="1200" i="1" kern="0" cap="none" dirty="0">
                <a:solidFill>
                  <a:srgbClr val="000000"/>
                </a:solidFill>
                <a:cs typeface="Arial"/>
                <a:sym typeface="Arial"/>
              </a:rPr>
              <a:t>2020 Arts Education Framework for California Public Schools, Transitional Kindergarten Through Grade Twelve (Arts Framework).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0" cap="none" dirty="0">
                <a:solidFill>
                  <a:srgbClr val="000000"/>
                </a:solidFill>
                <a:latin typeface="+mn-lt"/>
                <a:cs typeface="Arial"/>
                <a:sym typeface="Arial"/>
              </a:rPr>
              <a:t>The content was selected and refined in collaboration with leaders from </a:t>
            </a:r>
            <a:r>
              <a:rPr lang="en-US" b="0" i="0" dirty="0">
                <a:solidFill>
                  <a:srgbClr val="000000"/>
                </a:solidFill>
                <a:effectLst/>
                <a:latin typeface="+mn-lt"/>
              </a:rPr>
              <a:t>California County Superintendents Educational Services Association (CCSESA) Statewide Arts Initiative and The California Arts Project (TCAP). </a:t>
            </a:r>
            <a:endParaRPr lang="en-US" sz="1200" b="0" i="0" u="none" strike="noStrike" kern="0" cap="none" dirty="0">
              <a:solidFill>
                <a:srgbClr val="000000"/>
              </a:solidFill>
              <a:effectLst/>
              <a:latin typeface="+mn-lt"/>
              <a:cs typeface="Arial"/>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mn-lt"/>
              </a:rPr>
              <a:t>The slides are mostly self-explanatory, but in some places the slide notes contain clarifying talking points, possible reflection questions, or notes that may be useful for anyone facilitating a group.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mn-lt"/>
              </a:rPr>
              <a:t>The presentation deck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mn-lt"/>
              </a:rPr>
              <a:t>is meant to be a resource for educators and </a:t>
            </a:r>
            <a:r>
              <a:rPr lang="en-US" sz="1200" b="0" i="0" u="none" strike="noStrike">
                <a:solidFill>
                  <a:srgbClr val="000000"/>
                </a:solidFill>
                <a:effectLst/>
                <a:latin typeface="+mn-lt"/>
              </a:rPr>
              <a:t>education partners to </a:t>
            </a:r>
            <a:r>
              <a:rPr lang="en-US" sz="1200" b="0" i="0" u="none" strike="noStrike" dirty="0">
                <a:solidFill>
                  <a:srgbClr val="000000"/>
                </a:solidFill>
                <a:effectLst/>
                <a:latin typeface="+mn-lt"/>
              </a:rPr>
              <a:t>use to guide their reading of the </a:t>
            </a:r>
            <a:r>
              <a:rPr lang="en-US" sz="1200" b="0" i="1" u="none" strike="noStrike" dirty="0">
                <a:solidFill>
                  <a:srgbClr val="000000"/>
                </a:solidFill>
                <a:effectLst/>
                <a:latin typeface="+mn-lt"/>
              </a:rPr>
              <a:t>Arts Framework;</a:t>
            </a:r>
            <a:endParaRPr lang="en-US" sz="1200" b="0" i="0" u="none" strike="noStrike" dirty="0">
              <a:solidFill>
                <a:srgbClr val="000000"/>
              </a:solidFill>
              <a:effectLst/>
              <a:latin typeface="+mn-l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mn-lt"/>
              </a:rPr>
              <a:t>is designed to use for self- or group study; and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mn-lt"/>
              </a:rPr>
              <a:t>captures highlights and provides entry points to the chapter, but the slides and the notes are not meant to be exhaustive and represent all content in the chapter.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The slides and notes are not intended to be a substitute for reading the chapter.</a:t>
            </a:r>
          </a:p>
          <a:p>
            <a:pPr marL="171450" indent="-171450">
              <a:buFont typeface="Arial" panose="020B0604020202020204" pitchFamily="34" charset="0"/>
              <a:buChar char="•"/>
            </a:pPr>
            <a:r>
              <a:rPr lang="en-US" dirty="0">
                <a:latin typeface="+mn-lt"/>
              </a:rPr>
              <a:t>The slide notes also reference chapter pages from which the slide content originates.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Educators may download and modify the presentation for personal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The content may be used as a base for workshops and presentations.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latin typeface="+mn-lt"/>
              </a:rPr>
              <a:t>Please contact the Curriculum Framework and Instructional Resources Division at </a:t>
            </a:r>
            <a:r>
              <a:rPr lang="en-US" b="1" i="0" u="none" dirty="0">
                <a:solidFill>
                  <a:schemeClr val="tx1"/>
                </a:solidFill>
                <a:effectLst/>
                <a:latin typeface="+mn-lt"/>
              </a:rPr>
              <a:t>cfird@cde.ca.gov </a:t>
            </a:r>
            <a:r>
              <a:rPr lang="en-US" dirty="0">
                <a:solidFill>
                  <a:schemeClr val="tx1"/>
                </a:solidFill>
                <a:latin typeface="+mn-lt"/>
              </a:rPr>
              <a:t>with any questions about the content or use the presentation deck.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A99C9-FF46-4F50-BFB9-00046364D3A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40635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Calibri" panose="020F0502020204030204" pitchFamily="34" charset="0"/>
                <a:cs typeface="Arial" panose="020B0604020202020204" pitchFamily="34" charset="0"/>
              </a:rPr>
              <a:t>Prekindergarten vs. Transitional Kindergarten</a:t>
            </a:r>
          </a:p>
          <a:p>
            <a:pPr marL="285750" marR="0" indent="-2857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The following guidance was developed in consultation with the Early Learning and Care Division at the California Department of Education (CDE).</a:t>
            </a:r>
          </a:p>
          <a:p>
            <a:pPr marL="285750" marR="0" indent="-2857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The </a:t>
            </a:r>
            <a:r>
              <a:rPr lang="en-US" sz="1200" i="1" dirty="0">
                <a:effectLst/>
                <a:latin typeface="+mn-lt"/>
                <a:ea typeface="Calibri" panose="020F0502020204030204" pitchFamily="34" charset="0"/>
                <a:cs typeface="Arial" panose="020B0604020202020204" pitchFamily="34" charset="0"/>
              </a:rPr>
              <a:t>Arts Framework</a:t>
            </a:r>
            <a:r>
              <a:rPr lang="en-US" sz="1200" dirty="0">
                <a:effectLst/>
                <a:latin typeface="+mn-lt"/>
                <a:ea typeface="Calibri" panose="020F0502020204030204" pitchFamily="34" charset="0"/>
                <a:cs typeface="Arial" panose="020B0604020202020204" pitchFamily="34" charset="0"/>
              </a:rPr>
              <a:t> provides guidance for implementation of the prekindergarten (PK) </a:t>
            </a:r>
            <a:r>
              <a:rPr lang="en-US" sz="1200" i="1" dirty="0">
                <a:effectLst/>
                <a:latin typeface="+mn-lt"/>
                <a:ea typeface="Calibri" panose="020F0502020204030204" pitchFamily="34" charset="0"/>
                <a:cs typeface="Arial" panose="020B0604020202020204" pitchFamily="34" charset="0"/>
              </a:rPr>
              <a:t>Arts Standards</a:t>
            </a:r>
            <a:r>
              <a:rPr lang="en-US" sz="1200" dirty="0">
                <a:effectLst/>
                <a:latin typeface="+mn-lt"/>
                <a:ea typeface="Calibri" panose="020F0502020204030204" pitchFamily="34" charset="0"/>
                <a:cs typeface="Arial" panose="020B0604020202020204" pitchFamily="34" charset="0"/>
              </a:rPr>
              <a:t> which are intended for California’s local educational agencies (LEAs) to apply to transitional kindergarten (TK). As such, in the </a:t>
            </a:r>
            <a:r>
              <a:rPr lang="en-US" sz="1200" i="1" dirty="0">
                <a:effectLst/>
                <a:latin typeface="+mn-lt"/>
                <a:ea typeface="Calibri" panose="020F0502020204030204" pitchFamily="34" charset="0"/>
                <a:cs typeface="Arial" panose="020B0604020202020204" pitchFamily="34" charset="0"/>
              </a:rPr>
              <a:t>Arts Framework</a:t>
            </a:r>
            <a:r>
              <a:rPr lang="en-US" sz="1200" dirty="0">
                <a:effectLst/>
                <a:latin typeface="+mn-lt"/>
                <a:ea typeface="Calibri" panose="020F0502020204030204" pitchFamily="34" charset="0"/>
                <a:cs typeface="Arial" panose="020B0604020202020204" pitchFamily="34" charset="0"/>
              </a:rPr>
              <a:t>, PK standards are referred to as TK standards.</a:t>
            </a:r>
          </a:p>
          <a:p>
            <a:pPr marL="285750" marR="0" lvl="0" indent="-285750" algn="l" defTabSz="914400" rtl="0" eaLnBrk="1" fontAlgn="auto" latinLnBrk="0" hangingPunct="1">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Because TK and kindergarten provide two years of preparation for the first grade, students’ arts education experiences should be unique in each of those years. The TK standards should be used by educators to ensure readiness for first grade.</a:t>
            </a:r>
          </a:p>
          <a:p>
            <a:pPr marL="285750" marR="0" indent="-2857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When planning arts education lessons, PK educators should use the California Preschool Learning Foundations documents developed by the CDE which address arts development of children of approximately four years of age. </a:t>
            </a:r>
            <a:r>
              <a:rPr lang="en-US" sz="1200" b="0" i="1" dirty="0">
                <a:solidFill>
                  <a:srgbClr val="000000"/>
                </a:solidFill>
                <a:effectLst/>
                <a:latin typeface="+mn-lt"/>
                <a:cs typeface="Arial" panose="020B0604020202020204" pitchFamily="34" charset="0"/>
              </a:rPr>
              <a:t>California Preschool Learning Foundations, Volume 2 </a:t>
            </a:r>
            <a:r>
              <a:rPr lang="en-US" sz="1200" b="0" i="0" dirty="0">
                <a:solidFill>
                  <a:srgbClr val="000000"/>
                </a:solidFill>
                <a:effectLst/>
                <a:latin typeface="+mn-lt"/>
                <a:cs typeface="Arial" panose="020B0604020202020204" pitchFamily="34" charset="0"/>
              </a:rPr>
              <a:t>can be accessed online at https://www.cde.ca.gov/sp/cd/re/psfoundations.asp#psfoundvol2.</a:t>
            </a:r>
            <a:endParaRPr lang="en-US" sz="1200" dirty="0">
              <a:effectLst/>
              <a:latin typeface="+mn-lt"/>
              <a:ea typeface="Calibri" panose="020F0502020204030204" pitchFamily="34" charset="0"/>
              <a:cs typeface="Arial" panose="020B0604020202020204" pitchFamily="34" charset="0"/>
            </a:endParaRPr>
          </a:p>
          <a:p>
            <a:endParaRPr lang="en-US" sz="1200" b="0" i="1" baseline="0" dirty="0">
              <a:latin typeface="+mn-lt"/>
              <a:ea typeface="Arial"/>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tx1"/>
                </a:solidFill>
                <a:latin typeface="+mn-lt"/>
              </a:rPr>
              <a:t>Chapter Pages: 5–6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1B81E1-1A17-4701-A0CE-17F18A6E773B}"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869167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A Comprehensive TK–12 Arts Education </a:t>
            </a:r>
          </a:p>
          <a:p>
            <a:r>
              <a:rPr lang="en-US" sz="1200" b="0" dirty="0">
                <a:latin typeface="+mn-lt"/>
              </a:rPr>
              <a:t>Elementary School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A comprehensive TK–12 arts education means that </a:t>
            </a:r>
            <a:r>
              <a:rPr lang="en-US" sz="1200" b="0" dirty="0">
                <a:effectLst/>
                <a:latin typeface="+mn-lt"/>
                <a:cs typeface="Arial" panose="020B0604020202020204" pitchFamily="34" charset="0"/>
              </a:rPr>
              <a:t>i</a:t>
            </a:r>
            <a:r>
              <a:rPr lang="en-US" sz="1200" b="0" dirty="0">
                <a:effectLst/>
                <a:latin typeface="+mn-lt"/>
                <a:ea typeface="Calibri" panose="020F0502020204030204" pitchFamily="34" charset="0"/>
                <a:cs typeface="Arial" panose="020B0604020202020204" pitchFamily="34" charset="0"/>
              </a:rPr>
              <a:t>n grades PK–5 arts learning builds a foundation for basic artistic literacy, creative thinking, exploration, and artistic processes needed for middle and high school.</a:t>
            </a:r>
          </a:p>
          <a:p>
            <a:pPr marL="171450" indent="-171450">
              <a:buFont typeface="Arial" panose="020B0604020202020204" pitchFamily="34" charset="0"/>
              <a:buChar char="•"/>
            </a:pPr>
            <a:r>
              <a:rPr lang="en-US" sz="1200" b="0" dirty="0">
                <a:effectLst/>
                <a:latin typeface="+mn-lt"/>
                <a:ea typeface="Calibri" panose="020F0502020204030204" pitchFamily="34" charset="0"/>
                <a:cs typeface="Arial" panose="020B0604020202020204" pitchFamily="34" charset="0"/>
              </a:rPr>
              <a:t>Learning is provided by a combination of single subject credentialed arts educators and well-prepared multiple subject teachers.</a:t>
            </a:r>
          </a:p>
          <a:p>
            <a:r>
              <a:rPr lang="en-US" b="0" dirty="0"/>
              <a:t>Middle School</a:t>
            </a:r>
            <a:endParaRPr lang="en-US" sz="1200" b="0" dirty="0"/>
          </a:p>
          <a:p>
            <a:pPr marL="171450" indent="-171450">
              <a:buFont typeface="Arial" panose="020B0604020202020204" pitchFamily="34" charset="0"/>
              <a:buChar char="•"/>
            </a:pPr>
            <a:r>
              <a:rPr lang="en-US" sz="1200" b="0" dirty="0"/>
              <a:t>A comprehensive TK–12 arts education means that in middle school students have access to arts education to specialize and/or continue to explore one or more arts disciplines.</a:t>
            </a:r>
          </a:p>
          <a:p>
            <a:pPr marL="171450" indent="-171450">
              <a:buFont typeface="Arial" panose="020B0604020202020204" pitchFamily="34" charset="0"/>
              <a:buChar char="•"/>
            </a:pPr>
            <a:r>
              <a:rPr lang="en-US" sz="1200" b="0" dirty="0"/>
              <a:t>As students transfer from one level to the next, their arts learning should be seamless, allowing them to continue learning in the arts without interruption.</a:t>
            </a:r>
          </a:p>
          <a:p>
            <a:r>
              <a:rPr lang="en-US" b="0" dirty="0"/>
              <a:t>High School</a:t>
            </a:r>
            <a:endParaRPr lang="en-US" b="0"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comprehensive TK–12 arts education means that in high school students have access to arts education to continue in-depth study and or prepare for postsecondary arts learning or career entry.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High schools may </a:t>
            </a:r>
            <a:r>
              <a:rPr lang="en-US" dirty="0">
                <a:effectLst/>
                <a:ea typeface="Calibri" panose="020F0502020204030204" pitchFamily="34" charset="0"/>
              </a:rPr>
              <a:t>identify gaps in learning due to different learning models in feeder schools.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ea typeface="Calibri" panose="020F0502020204030204" pitchFamily="34" charset="0"/>
              </a:rPr>
              <a:t>As LEAs engage in processes to address gaps in arts learning, they may revise existing arts educational programs and expand or add new arts education programs to provide access for all students.</a:t>
            </a:r>
            <a:endParaRPr lang="en-US" dirty="0"/>
          </a:p>
          <a:p>
            <a:pPr marL="0" indent="0">
              <a:buFont typeface="Arial" panose="020B0604020202020204" pitchFamily="34" charset="0"/>
              <a:buNone/>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5</a:t>
            </a:r>
            <a:r>
              <a:rPr lang="en-US" sz="1200" dirty="0">
                <a:effectLst/>
                <a:latin typeface="+mn-lt"/>
                <a:ea typeface="Calibri" panose="020F0502020204030204" pitchFamily="34" charset="0"/>
              </a:rPr>
              <a:t>–7</a:t>
            </a:r>
            <a:endParaRPr lang="en-US" sz="1200" i="1" dirty="0">
              <a:latin typeface="+mn-lt"/>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11</a:t>
            </a:fld>
            <a:endParaRPr lang="en-US"/>
          </a:p>
        </p:txBody>
      </p:sp>
    </p:spTree>
    <p:extLst>
      <p:ext uri="{BB962C8B-B14F-4D97-AF65-F5344CB8AC3E}">
        <p14:creationId xmlns:p14="http://schemas.microsoft.com/office/powerpoint/2010/main" val="2029578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Arial" panose="020B0604020202020204" pitchFamily="34" charset="0"/>
                <a:cs typeface="Arial" panose="020B0604020202020204" pitchFamily="34" charset="0"/>
              </a:rPr>
              <a:t>Ensuring Equitable Access to S</a:t>
            </a: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equential </a:t>
            </a:r>
            <a:r>
              <a:rPr lang="en-US" sz="1200" b="1" dirty="0">
                <a:solidFill>
                  <a:schemeClr val="tx1"/>
                </a:solidFill>
                <a:latin typeface="Arial" panose="020B0604020202020204" pitchFamily="34" charset="0"/>
                <a:ea typeface="Calibri" panose="020F0502020204030204" pitchFamily="34" charset="0"/>
                <a:cs typeface="Arial" panose="020B0604020202020204" pitchFamily="34" charset="0"/>
              </a:rPr>
              <a:t>A</a:t>
            </a: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rts </a:t>
            </a:r>
            <a:r>
              <a:rPr lang="en-US" sz="1200" b="1" dirty="0">
                <a:solidFill>
                  <a:schemeClr val="tx1"/>
                </a:solidFill>
                <a:latin typeface="Arial" panose="020B0604020202020204" pitchFamily="34" charset="0"/>
                <a:ea typeface="Calibri" panose="020F0502020204030204" pitchFamily="34" charset="0"/>
                <a:cs typeface="Arial" panose="020B0604020202020204" pitchFamily="34" charset="0"/>
              </a:rPr>
              <a:t>L</a:t>
            </a: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earning</a:t>
            </a:r>
          </a:p>
          <a:p>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tx1"/>
                </a:solidFill>
                <a:latin typeface="Arial" panose="020B0604020202020204" pitchFamily="34" charset="0"/>
                <a:cs typeface="Arial" panose="020B0604020202020204" pitchFamily="34" charset="0"/>
              </a:rPr>
              <a:t>Chapter Pages: 5</a:t>
            </a:r>
            <a:r>
              <a:rPr lang="en-US" sz="12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–7</a:t>
            </a:r>
            <a:endParaRPr lang="en-US" sz="1200" i="1" dirty="0">
              <a:solidFill>
                <a:schemeClr val="tx1"/>
              </a:solidFill>
              <a:latin typeface="Arial" panose="020B0604020202020204" pitchFamily="34" charset="0"/>
              <a:cs typeface="Arial" panose="020B0604020202020204" pitchFamily="34" charset="0"/>
            </a:endParaRPr>
          </a:p>
          <a:p>
            <a:pPr marL="0" marR="0">
              <a:lnSpc>
                <a:spcPct val="150000"/>
              </a:lnSpc>
              <a:spcBef>
                <a:spcPts val="0"/>
              </a:spcBef>
              <a:spcAft>
                <a:spcPts val="1200"/>
              </a:spcAft>
            </a:pP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1200"/>
              </a:spcAft>
            </a:pPr>
            <a:endParaRPr lang="en-US" sz="120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12</a:t>
            </a:fld>
            <a:endParaRPr lang="en-US"/>
          </a:p>
        </p:txBody>
      </p:sp>
    </p:spTree>
    <p:extLst>
      <p:ext uri="{BB962C8B-B14F-4D97-AF65-F5344CB8AC3E}">
        <p14:creationId xmlns:p14="http://schemas.microsoft.com/office/powerpoint/2010/main" val="1774587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Key Elements for a Successful TK–12 Arts Feeder Pattern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effectLst/>
                <a:latin typeface="+mn-lt"/>
                <a:ea typeface="Calibri" panose="020F0502020204030204" pitchFamily="34" charset="0"/>
                <a:cs typeface="Arial" panose="020B0604020202020204" pitchFamily="34" charset="0"/>
              </a:rPr>
              <a:t>Consider pausing to read and discuss the Vignettes </a:t>
            </a:r>
            <a:r>
              <a:rPr lang="en-US" sz="1200" b="0" i="1" dirty="0">
                <a:solidFill>
                  <a:schemeClr val="tx1"/>
                </a:solidFill>
                <a:effectLst/>
                <a:latin typeface="+mn-lt"/>
                <a:ea typeface="Calibri" panose="020F0502020204030204" pitchFamily="34" charset="0"/>
                <a:cs typeface="Arial" panose="020B0604020202020204" pitchFamily="34" charset="0"/>
              </a:rPr>
              <a:t>One Districts’</a:t>
            </a:r>
            <a:r>
              <a:rPr lang="en-US" sz="1200" b="0" dirty="0">
                <a:solidFill>
                  <a:schemeClr val="tx1"/>
                </a:solidFill>
                <a:effectLst/>
                <a:latin typeface="+mn-lt"/>
                <a:ea typeface="Calibri" panose="020F0502020204030204" pitchFamily="34" charset="0"/>
                <a:cs typeface="Arial" panose="020B0604020202020204" pitchFamily="34" charset="0"/>
              </a:rPr>
              <a:t> </a:t>
            </a:r>
            <a:r>
              <a:rPr lang="en-US" sz="1200" b="0" i="1" dirty="0">
                <a:solidFill>
                  <a:schemeClr val="tx1"/>
                </a:solidFill>
                <a:effectLst/>
                <a:latin typeface="+mn-lt"/>
                <a:ea typeface="Calibri" panose="020F0502020204030204" pitchFamily="34" charset="0"/>
                <a:cs typeface="Arial" panose="020B0604020202020204" pitchFamily="34" charset="0"/>
              </a:rPr>
              <a:t>Approach in Moving Toward a Comprehensive Arts Education for All </a:t>
            </a:r>
            <a:r>
              <a:rPr lang="en-US" sz="1200" b="0" dirty="0">
                <a:solidFill>
                  <a:schemeClr val="tx1"/>
                </a:solidFill>
                <a:effectLst/>
                <a:latin typeface="+mn-lt"/>
                <a:ea typeface="Calibri" panose="020F0502020204030204" pitchFamily="34" charset="0"/>
                <a:cs typeface="Arial" panose="020B0604020202020204" pitchFamily="34" charset="0"/>
              </a:rPr>
              <a:t>and</a:t>
            </a:r>
            <a:r>
              <a:rPr lang="en-US" sz="1200" b="0" i="1" dirty="0">
                <a:solidFill>
                  <a:schemeClr val="tx1"/>
                </a:solidFill>
                <a:effectLst/>
                <a:latin typeface="+mn-lt"/>
                <a:ea typeface="Calibri" panose="020F0502020204030204" pitchFamily="34" charset="0"/>
                <a:cs typeface="Arial" panose="020B0604020202020204" pitchFamily="34" charset="0"/>
              </a:rPr>
              <a:t> Establishing Feeder Patterns </a:t>
            </a:r>
            <a:r>
              <a:rPr lang="en-US" sz="1200" b="0" i="0" dirty="0">
                <a:solidFill>
                  <a:schemeClr val="tx1"/>
                </a:solidFill>
                <a:effectLst/>
                <a:latin typeface="+mn-lt"/>
                <a:ea typeface="Calibri" panose="020F0502020204030204" pitchFamily="34" charset="0"/>
                <a:cs typeface="Arial" panose="020B0604020202020204" pitchFamily="34" charset="0"/>
              </a:rPr>
              <a:t>on </a:t>
            </a:r>
            <a:r>
              <a:rPr lang="en-US" sz="1200" b="0" dirty="0">
                <a:solidFill>
                  <a:schemeClr val="tx1"/>
                </a:solidFill>
                <a:effectLst/>
                <a:latin typeface="+mn-lt"/>
                <a:ea typeface="Calibri" panose="020F0502020204030204" pitchFamily="34" charset="0"/>
                <a:cs typeface="Arial" panose="020B0604020202020204" pitchFamily="34" charset="0"/>
              </a:rPr>
              <a:t>pages 8–14.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effectLst/>
                <a:latin typeface="+mn-lt"/>
                <a:ea typeface="Calibri" panose="020F0502020204030204" pitchFamily="34" charset="0"/>
                <a:cs typeface="Arial" panose="020B0604020202020204" pitchFamily="34" charset="0"/>
              </a:rPr>
              <a:t>Possible Reflection/Discussion: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effectLst/>
                <a:latin typeface="+mn-lt"/>
                <a:ea typeface="Calibri" panose="020F0502020204030204" pitchFamily="34" charset="0"/>
                <a:cs typeface="Arial" panose="020B0604020202020204" pitchFamily="34" charset="0"/>
              </a:rPr>
              <a:t>How is arts learning supported in your school district a</a:t>
            </a:r>
            <a:r>
              <a:rPr lang="en-US" sz="1200" dirty="0">
                <a:latin typeface="+mn-lt"/>
              </a:rPr>
              <a:t>s students transfer from one level to the next?</a:t>
            </a:r>
            <a:endParaRPr lang="en-US" sz="1200" b="0" dirty="0">
              <a:solidFill>
                <a:schemeClr val="tx1"/>
              </a:solidFill>
              <a:effectLst/>
              <a:latin typeface="+mn-lt"/>
              <a:ea typeface="Calibri" panose="020F050202020403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effectLst/>
                <a:latin typeface="+mn-lt"/>
                <a:ea typeface="Calibri" panose="020F0502020204030204" pitchFamily="34" charset="0"/>
                <a:cs typeface="Arial" panose="020B0604020202020204" pitchFamily="34" charset="0"/>
              </a:rPr>
              <a:t>How might the approach in the vignette be useful in your context?</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8</a:t>
            </a:r>
            <a:r>
              <a:rPr lang="en-US" sz="1200" i="1" dirty="0">
                <a:effectLst/>
                <a:latin typeface="+mn-lt"/>
                <a:ea typeface="Calibri" panose="020F0502020204030204" pitchFamily="34" charset="0"/>
              </a:rPr>
              <a:t>–14</a:t>
            </a:r>
            <a:endParaRPr lang="en-US" sz="1200" i="1" dirty="0">
              <a:latin typeface="+mn-lt"/>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13</a:t>
            </a:fld>
            <a:endParaRPr lang="en-US"/>
          </a:p>
        </p:txBody>
      </p:sp>
    </p:spTree>
    <p:extLst>
      <p:ext uri="{BB962C8B-B14F-4D97-AF65-F5344CB8AC3E}">
        <p14:creationId xmlns:p14="http://schemas.microsoft.com/office/powerpoint/2010/main" val="1343505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latin typeface="+mn-lt"/>
                <a:ea typeface="Calibri" panose="020F0502020204030204" pitchFamily="34" charset="0"/>
                <a:cs typeface="Arial" panose="020B0604020202020204" pitchFamily="34" charset="0"/>
              </a:rPr>
              <a:t>Fundamental Components of Arts Education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rPr>
              <a:t>The four national professional arts education associations have each developed Opportunity to Learn Standards (OTLS) related to these components.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mn-lt"/>
                <a:ea typeface="Calibri" panose="020F0502020204030204" pitchFamily="34" charset="0"/>
                <a:cs typeface="Arial" panose="020B0604020202020204" pitchFamily="34" charset="0"/>
              </a:rPr>
              <a:t>These components form the basics of any arts education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mn-lt"/>
                <a:ea typeface="Calibri" panose="020F0502020204030204" pitchFamily="34" charset="0"/>
                <a:cs typeface="Arial" panose="020B0604020202020204" pitchFamily="34" charset="0"/>
              </a:rPr>
              <a:t>Using these components to develop and evaluate district plans such as Local Control Accountability Plans (LCAPS) can help improve arts education programs and provide a roadmap to ensure every California student has access to a sequential, standards-based, effective TK–12 arts education.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mn-lt"/>
                <a:ea typeface="Calibri" panose="020F0502020204030204" pitchFamily="34" charset="0"/>
                <a:cs typeface="Arial" panose="020B0604020202020204" pitchFamily="34" charset="0"/>
              </a:rPr>
              <a:t>The next 11 slides provide additional detail on each component.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Additional, discipline-specific discussion is provided in the discipline chapters 3–7. </a:t>
            </a:r>
            <a:endParaRPr lang="en-US" sz="1200" dirty="0">
              <a:solidFill>
                <a:schemeClr val="tx1"/>
              </a:solidFill>
              <a:effectLst/>
              <a:latin typeface="+mn-lt"/>
              <a:ea typeface="Calibri" panose="020F0502020204030204" pitchFamily="34" charset="0"/>
              <a:cs typeface="Arial" panose="020B0604020202020204" pitchFamily="34" charset="0"/>
            </a:endParaRPr>
          </a:p>
          <a:p>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tx1"/>
                </a:solidFill>
                <a:latin typeface="+mn-lt"/>
              </a:rPr>
              <a:t>Chapter Page: 14</a:t>
            </a:r>
          </a:p>
          <a:p>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14</a:t>
            </a:fld>
            <a:endParaRPr lang="en-US"/>
          </a:p>
        </p:txBody>
      </p:sp>
    </p:spTree>
    <p:extLst>
      <p:ext uri="{BB962C8B-B14F-4D97-AF65-F5344CB8AC3E}">
        <p14:creationId xmlns:p14="http://schemas.microsoft.com/office/powerpoint/2010/main" val="2769469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Standards-Based Curriculum Guides Arts Instruction </a:t>
            </a:r>
          </a:p>
          <a:p>
            <a:pPr marL="285750" indent="-285750">
              <a:buFont typeface="Arial" panose="020B0604020202020204" pitchFamily="34" charset="0"/>
              <a:buChar char="•"/>
            </a:pPr>
            <a:r>
              <a:rPr lang="en-US" sz="1200" dirty="0">
                <a:effectLst/>
                <a:latin typeface="+mn-lt"/>
                <a:ea typeface="Calibri" panose="020F0502020204030204" pitchFamily="34" charset="0"/>
              </a:rPr>
              <a:t>Effective curriculum articulates the sequence of instruction and student learning expectations for all students.</a:t>
            </a:r>
          </a:p>
          <a:p>
            <a:pPr marL="285750" indent="-285750">
              <a:buFont typeface="Arial" panose="020B0604020202020204" pitchFamily="34" charset="0"/>
              <a:buChar char="•"/>
            </a:pPr>
            <a:r>
              <a:rPr lang="en-US" sz="1200" dirty="0">
                <a:effectLst/>
                <a:latin typeface="+mn-lt"/>
                <a:ea typeface="Calibri" panose="020F0502020204030204" pitchFamily="34" charset="0"/>
              </a:rPr>
              <a:t>Teachers, individually or collaboratively, use, develop new, and revise the curriculum and use the principles of Universal Design for Learning (UDL) to design specific classroom units of instruction and assessments that give all students equal opportunities to succeed.</a:t>
            </a:r>
          </a:p>
          <a:p>
            <a:pPr marL="285750" indent="-285750">
              <a:buFont typeface="Arial" panose="020B0604020202020204" pitchFamily="34" charset="0"/>
              <a:buChar char="•"/>
            </a:pPr>
            <a:r>
              <a:rPr lang="en-US" sz="1200" dirty="0">
                <a:effectLst/>
                <a:latin typeface="+mn-lt"/>
                <a:ea typeface="Calibri" panose="020F0502020204030204" pitchFamily="34" charset="0"/>
              </a:rPr>
              <a:t>In LEAs that include cross-disciplinary approaches, the curriculum may also provide teachers guidance for integrated instruction that includes the arts.</a:t>
            </a:r>
          </a:p>
          <a:p>
            <a:pPr marL="285750" indent="-285750">
              <a:buFont typeface="Arial" panose="020B0604020202020204" pitchFamily="34" charset="0"/>
              <a:buChar char="•"/>
            </a:pPr>
            <a:r>
              <a:rPr lang="en-US" sz="1200" dirty="0">
                <a:effectLst/>
                <a:latin typeface="+mn-lt"/>
                <a:ea typeface="Calibri" panose="020F0502020204030204" pitchFamily="34" charset="0"/>
              </a:rPr>
              <a:t>While the benefits of strategic and well-crafted arts integration are known, integration should not supersede or replace discrete arts education.</a:t>
            </a:r>
          </a:p>
          <a:p>
            <a:pPr marL="0" indent="0">
              <a:buFont typeface="Arial" panose="020B0604020202020204" pitchFamily="34" charset="0"/>
              <a:buNone/>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16</a:t>
            </a:r>
            <a:r>
              <a:rPr lang="en-US" sz="1200" i="1" dirty="0">
                <a:effectLst/>
                <a:latin typeface="+mn-lt"/>
                <a:ea typeface="Calibri" panose="020F0502020204030204" pitchFamily="34" charset="0"/>
              </a:rPr>
              <a:t>–19</a:t>
            </a:r>
            <a:endParaRPr lang="en-US" sz="1200" i="1" dirty="0">
              <a:latin typeface="+mn-lt"/>
            </a:endParaRPr>
          </a:p>
          <a:p>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15</a:t>
            </a:fld>
            <a:endParaRPr lang="en-US"/>
          </a:p>
        </p:txBody>
      </p:sp>
    </p:spTree>
    <p:extLst>
      <p:ext uri="{BB962C8B-B14F-4D97-AF65-F5344CB8AC3E}">
        <p14:creationId xmlns:p14="http://schemas.microsoft.com/office/powerpoint/2010/main" val="4199910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none" dirty="0">
                <a:latin typeface="+mn-lt"/>
              </a:rPr>
              <a:t>Standards-based Curriculum</a:t>
            </a:r>
          </a:p>
          <a:p>
            <a:r>
              <a:rPr lang="en-US" b="0" i="0" dirty="0">
                <a:effectLst/>
                <a:latin typeface="+mn-lt"/>
                <a:cs typeface="Arial" panose="020B0604020202020204" pitchFamily="34" charset="0"/>
              </a:rPr>
              <a:t>Possible brainstorm and discussion—what are some investigative questions that could help you gather data about the arts curriculum, learning expectations, and assessment in your district?</a:t>
            </a:r>
          </a:p>
          <a:p>
            <a:endParaRPr lang="en-US" b="0" i="0" dirty="0">
              <a:effectLst/>
              <a:latin typeface="+mn-lt"/>
              <a:cs typeface="Arial" panose="020B0604020202020204" pitchFamily="34" charset="0"/>
            </a:endParaRPr>
          </a:p>
          <a:p>
            <a:r>
              <a:rPr lang="en-US" i="1" dirty="0">
                <a:latin typeface="+mn-lt"/>
              </a:rPr>
              <a:t>Chapter Pages: </a:t>
            </a:r>
            <a:r>
              <a:rPr lang="en-US" sz="1200" i="1" dirty="0">
                <a:latin typeface="+mn-lt"/>
              </a:rPr>
              <a:t>16</a:t>
            </a:r>
            <a:r>
              <a:rPr lang="en-US" sz="1200" i="1" dirty="0">
                <a:effectLst/>
                <a:latin typeface="+mn-lt"/>
                <a:ea typeface="Calibri" panose="020F0502020204030204" pitchFamily="34" charset="0"/>
              </a:rPr>
              <a:t>–19</a:t>
            </a:r>
            <a:endParaRPr lang="en-US" i="1" dirty="0"/>
          </a:p>
          <a:p>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16</a:t>
            </a:fld>
            <a:endParaRPr lang="en-US"/>
          </a:p>
        </p:txBody>
      </p:sp>
    </p:spTree>
    <p:extLst>
      <p:ext uri="{BB962C8B-B14F-4D97-AF65-F5344CB8AC3E}">
        <p14:creationId xmlns:p14="http://schemas.microsoft.com/office/powerpoint/2010/main" val="1434430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Scheduling Considerations for Elementary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ea typeface="Calibri" panose="020F0502020204030204" pitchFamily="34" charset="0"/>
              </a:rPr>
              <a:t>In elementary, include </a:t>
            </a:r>
            <a:r>
              <a:rPr lang="en-US" sz="1200" dirty="0">
                <a:effectLst/>
                <a:latin typeface="+mn-lt"/>
                <a:ea typeface="Calibri" panose="020F0502020204030204" pitchFamily="34" charset="0"/>
              </a:rPr>
              <a:t>time for discrete instruction in each arts discipline to build foundational literacy, language, knowledge, and skills.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rPr>
              <a:t>In districts where it is not possible to add single subject credentialed arts teachers to support multiple subject teachers, professional learning is needed to make arts education equitably accessible to all of California’s students.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rPr>
              <a:t>Section 60811.8 of the California </a:t>
            </a:r>
            <a:r>
              <a:rPr lang="en-US" sz="1200" i="1" dirty="0">
                <a:effectLst/>
                <a:latin typeface="+mn-lt"/>
                <a:ea typeface="Calibri" panose="020F0502020204030204" pitchFamily="34" charset="0"/>
              </a:rPr>
              <a:t>Education Code</a:t>
            </a:r>
            <a:r>
              <a:rPr lang="en-US" sz="1200" dirty="0">
                <a:effectLst/>
                <a:latin typeface="+mn-lt"/>
                <a:ea typeface="Calibri" panose="020F0502020204030204" pitchFamily="34" charset="0"/>
              </a:rPr>
              <a:t> prohibits denial to English learners of equal participation in courses that are required to meet state or local graduation requirements and courses required for middle school grade promotion.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rPr>
              <a:t>See page 18 for a list of additional considerations for administrators when teachers are assigned to more than one school.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effectLst/>
                <a:latin typeface="+mn-lt"/>
                <a:cs typeface="Arial" panose="020B0604020202020204" pitchFamily="34" charset="0"/>
              </a:rPr>
              <a:t>Possible brainstorm and discussion—what are some investigative questions that could help you gather data about scheduling in your district?</a:t>
            </a:r>
            <a:endParaRPr lang="en-US" sz="1200" dirty="0">
              <a:effectLst/>
              <a:latin typeface="+mn-lt"/>
              <a:ea typeface="Calibri" panose="020F0502020204030204" pitchFamily="34" charset="0"/>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19</a:t>
            </a:r>
            <a:r>
              <a:rPr lang="en-US" sz="1200" i="1" dirty="0">
                <a:effectLst/>
                <a:latin typeface="+mn-lt"/>
                <a:ea typeface="Calibri" panose="020F0502020204030204" pitchFamily="34" charset="0"/>
              </a:rPr>
              <a:t>–20</a:t>
            </a:r>
            <a:endParaRPr lang="en-US" sz="1200" i="1"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17</a:t>
            </a:fld>
            <a:endParaRPr lang="en-US"/>
          </a:p>
        </p:txBody>
      </p:sp>
    </p:spTree>
    <p:extLst>
      <p:ext uri="{BB962C8B-B14F-4D97-AF65-F5344CB8AC3E}">
        <p14:creationId xmlns:p14="http://schemas.microsoft.com/office/powerpoint/2010/main" val="3606051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Scheduling Considerations for Secondary</a:t>
            </a:r>
          </a:p>
          <a:p>
            <a:pPr marL="285750" indent="-285750">
              <a:buFont typeface="Arial" panose="020B0604020202020204" pitchFamily="34" charset="0"/>
              <a:buChar char="•"/>
            </a:pPr>
            <a:r>
              <a:rPr lang="en-US" sz="1200" dirty="0">
                <a:solidFill>
                  <a:schemeClr val="tx1"/>
                </a:solidFill>
                <a:effectLst/>
                <a:latin typeface="+mn-lt"/>
                <a:ea typeface="Calibri" panose="020F0502020204030204" pitchFamily="34" charset="0"/>
                <a:cs typeface="Arial" panose="020B0604020202020204" pitchFamily="34" charset="0"/>
              </a:rPr>
              <a:t>As required subjects in California </a:t>
            </a:r>
            <a:r>
              <a:rPr lang="en-US" sz="1200" i="1" dirty="0">
                <a:solidFill>
                  <a:schemeClr val="tx1"/>
                </a:solidFill>
                <a:effectLst/>
                <a:latin typeface="+mn-lt"/>
                <a:ea typeface="Calibri" panose="020F0502020204030204" pitchFamily="34" charset="0"/>
                <a:cs typeface="Arial" panose="020B0604020202020204" pitchFamily="34" charset="0"/>
              </a:rPr>
              <a:t>Education Code</a:t>
            </a:r>
            <a:r>
              <a:rPr lang="en-US" sz="1200" dirty="0">
                <a:solidFill>
                  <a:schemeClr val="tx1"/>
                </a:solidFill>
                <a:effectLst/>
                <a:latin typeface="+mn-lt"/>
                <a:ea typeface="Calibri" panose="020F0502020204030204" pitchFamily="34" charset="0"/>
                <a:cs typeface="Arial" panose="020B0604020202020204" pitchFamily="34" charset="0"/>
              </a:rPr>
              <a:t>, in the middle grades students need access to courses in all arts disciplines. </a:t>
            </a:r>
          </a:p>
          <a:p>
            <a:pPr marL="285750" indent="-285750">
              <a:buFont typeface="Arial" panose="020B0604020202020204" pitchFamily="34" charset="0"/>
              <a:buChar char="•"/>
            </a:pPr>
            <a:r>
              <a:rPr lang="en-US" sz="1200" dirty="0">
                <a:solidFill>
                  <a:schemeClr val="tx1"/>
                </a:solidFill>
                <a:effectLst/>
                <a:latin typeface="+mn-lt"/>
                <a:ea typeface="Calibri" panose="020F0502020204030204" pitchFamily="34" charset="0"/>
                <a:cs typeface="Arial" panose="020B0604020202020204" pitchFamily="34" charset="0"/>
              </a:rPr>
              <a:t>They may continue to deepen learning in one arts discipline or may continue study in multiple arts disciplines. </a:t>
            </a:r>
          </a:p>
          <a:p>
            <a:pPr marL="285750" indent="-285750">
              <a:buFont typeface="Arial" panose="020B0604020202020204" pitchFamily="34" charset="0"/>
              <a:buChar char="•"/>
            </a:pPr>
            <a:r>
              <a:rPr lang="en-US" sz="1200" dirty="0">
                <a:solidFill>
                  <a:schemeClr val="tx1"/>
                </a:solidFill>
                <a:effectLst/>
                <a:latin typeface="+mn-lt"/>
                <a:ea typeface="Calibri" panose="020F0502020204030204" pitchFamily="34" charset="0"/>
                <a:cs typeface="Arial" panose="020B0604020202020204" pitchFamily="34" charset="0"/>
              </a:rPr>
              <a:t>In high school, effective scheduling provides students access to opportunities to take yearlong courses in one or more arts disciplines and advanced courses in each year. </a:t>
            </a:r>
          </a:p>
          <a:p>
            <a:pPr marL="285750" indent="-285750">
              <a:buFont typeface="Arial" panose="020B0604020202020204" pitchFamily="34" charset="0"/>
              <a:buChar char="•"/>
            </a:pPr>
            <a:r>
              <a:rPr lang="en-US" sz="1200" dirty="0">
                <a:solidFill>
                  <a:schemeClr val="tx1"/>
                </a:solidFill>
                <a:effectLst/>
                <a:latin typeface="+mn-lt"/>
                <a:ea typeface="Calibri" panose="020F0502020204030204" pitchFamily="34" charset="0"/>
                <a:cs typeface="Arial" panose="020B0604020202020204" pitchFamily="34" charset="0"/>
              </a:rPr>
              <a:t>Scheduling at this level should provide students interested in pursuing postsecondary arts learning or arts careers after high school with opportunities for advanced learning through discipline-specific sequenced and articulated arts courses. </a:t>
            </a:r>
          </a:p>
          <a:p>
            <a:pPr marL="285750" indent="-285750">
              <a:buFont typeface="Arial" panose="020B0604020202020204" pitchFamily="34" charset="0"/>
              <a:buChar char="•"/>
            </a:pPr>
            <a:r>
              <a:rPr lang="en-US" sz="1200" dirty="0">
                <a:solidFill>
                  <a:schemeClr val="tx1"/>
                </a:solidFill>
                <a:effectLst/>
                <a:latin typeface="+mn-lt"/>
                <a:ea typeface="Calibri" panose="020F0502020204030204" pitchFamily="34" charset="0"/>
                <a:cs typeface="Arial" panose="020B0604020202020204" pitchFamily="34" charset="0"/>
              </a:rPr>
              <a:t>Students should have access to advanced courses of study in the arts every year.</a:t>
            </a:r>
          </a:p>
          <a:p>
            <a:pPr marL="285750" indent="-285750">
              <a:buFont typeface="Arial" panose="020B0604020202020204" pitchFamily="34" charset="0"/>
              <a:buChar char="•"/>
            </a:pPr>
            <a:r>
              <a:rPr lang="en-US" sz="1200" dirty="0">
                <a:solidFill>
                  <a:schemeClr val="tx1"/>
                </a:solidFill>
                <a:effectLst/>
                <a:latin typeface="+mn-lt"/>
                <a:ea typeface="Calibri" panose="020F0502020204030204" pitchFamily="34" charset="0"/>
                <a:cs typeface="Arial" panose="020B0604020202020204" pitchFamily="34" charset="0"/>
              </a:rPr>
              <a:t>Careful master scheduling of courses by counselors who are knowledgeable about requirements needed for postsecondary or careers in the arts help ensure that all students have access to courses that fulfill their high school requirements, meet the freshman admission to the University of California and the California State University, and provide preparation for entry-level careers or postsecondary learning in the arts.</a:t>
            </a:r>
          </a:p>
          <a:p>
            <a:pPr marL="285750" indent="-285750">
              <a:buFont typeface="Arial" panose="020B0604020202020204" pitchFamily="34" charset="0"/>
              <a:buChar char="•"/>
            </a:pPr>
            <a:r>
              <a:rPr lang="en-US" sz="1200" dirty="0">
                <a:solidFill>
                  <a:schemeClr val="tx1"/>
                </a:solidFill>
                <a:effectLst/>
                <a:latin typeface="+mn-lt"/>
                <a:ea typeface="Calibri" panose="020F0502020204030204" pitchFamily="34" charset="0"/>
                <a:cs typeface="Arial" panose="020B0604020202020204" pitchFamily="34" charset="0"/>
              </a:rPr>
              <a:t>See page 19 for </a:t>
            </a:r>
            <a:r>
              <a:rPr lang="en-US" sz="1200" dirty="0">
                <a:solidFill>
                  <a:schemeClr val="tx1"/>
                </a:solidFill>
                <a:effectLst/>
                <a:latin typeface="+mn-lt"/>
                <a:ea typeface="Calibri" panose="020F0502020204030204" pitchFamily="34" charset="0"/>
              </a:rPr>
              <a:t>snapshot with an example of LEA including the arts in the master schedule conversations.</a:t>
            </a:r>
            <a:endParaRPr lang="en-US" sz="1200" dirty="0">
              <a:solidFill>
                <a:schemeClr val="tx1"/>
              </a:solidFill>
              <a:effectLst/>
              <a:latin typeface="+mn-lt"/>
              <a:ea typeface="Calibri" panose="020F0502020204030204" pitchFamily="34" charset="0"/>
              <a:cs typeface="Arial" panose="020B0604020202020204" pitchFamily="34" charset="0"/>
            </a:endParaRPr>
          </a:p>
          <a:p>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tx1"/>
                </a:solidFill>
                <a:latin typeface="+mn-lt"/>
              </a:rPr>
              <a:t>Chapter Pages: </a:t>
            </a:r>
            <a:r>
              <a:rPr lang="en-US" sz="1200" i="1" dirty="0">
                <a:latin typeface="+mn-lt"/>
              </a:rPr>
              <a:t>19</a:t>
            </a:r>
            <a:r>
              <a:rPr lang="en-US" sz="1200" i="1" dirty="0">
                <a:effectLst/>
                <a:latin typeface="+mn-lt"/>
                <a:ea typeface="Calibri" panose="020F0502020204030204" pitchFamily="34" charset="0"/>
              </a:rPr>
              <a:t>–20</a:t>
            </a:r>
            <a:endParaRPr lang="en-US" sz="1200" i="1" dirty="0">
              <a:solidFill>
                <a:schemeClr val="tx1"/>
              </a:solidFill>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18</a:t>
            </a:fld>
            <a:endParaRPr lang="en-US"/>
          </a:p>
        </p:txBody>
      </p:sp>
    </p:spTree>
    <p:extLst>
      <p:ext uri="{BB962C8B-B14F-4D97-AF65-F5344CB8AC3E}">
        <p14:creationId xmlns:p14="http://schemas.microsoft.com/office/powerpoint/2010/main" val="3960460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STAFFING: Teachers Assigned to More than One School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Chapter Pages: 23</a:t>
            </a:r>
            <a:r>
              <a:rPr lang="en-US" dirty="0">
                <a:effectLst/>
                <a:ea typeface="Calibri" panose="020F0502020204030204" pitchFamily="34" charset="0"/>
              </a:rPr>
              <a:t>–24</a:t>
            </a:r>
            <a:endParaRPr lang="en-US" i="1" dirty="0"/>
          </a:p>
          <a:p>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19</a:t>
            </a:fld>
            <a:endParaRPr lang="en-US"/>
          </a:p>
        </p:txBody>
      </p:sp>
    </p:spTree>
    <p:extLst>
      <p:ext uri="{BB962C8B-B14F-4D97-AF65-F5344CB8AC3E}">
        <p14:creationId xmlns:p14="http://schemas.microsoft.com/office/powerpoint/2010/main" val="2224876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Introduction to Chapter 9</a:t>
            </a:r>
          </a:p>
          <a:p>
            <a:endParaRPr lang="en-US" sz="1200" i="1" dirty="0">
              <a:latin typeface="+mn-lt"/>
            </a:endParaRPr>
          </a:p>
          <a:p>
            <a:r>
              <a:rPr lang="en-US" sz="1200" i="1" dirty="0">
                <a:latin typeface="+mn-lt"/>
              </a:rPr>
              <a:t>Chapter Page: 2</a:t>
            </a:r>
          </a:p>
          <a:p>
            <a:endParaRPr lang="en-US" sz="1200" i="1" dirty="0">
              <a:effectLst/>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2</a:t>
            </a:fld>
            <a:endParaRPr lang="en-US"/>
          </a:p>
        </p:txBody>
      </p:sp>
    </p:spTree>
    <p:extLst>
      <p:ext uri="{BB962C8B-B14F-4D97-AF65-F5344CB8AC3E}">
        <p14:creationId xmlns:p14="http://schemas.microsoft.com/office/powerpoint/2010/main" val="3080663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STAFFING: Administrators and Other Personnel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cs typeface="Arial" panose="020B0604020202020204" pitchFamily="34" charset="0"/>
              </a:rPr>
              <a:t>Possible brainstorm and discussion—what are some investigative questions that could help you gather data about staffing for arts instruction in your district?</a:t>
            </a:r>
            <a:endParaRPr lang="en-US" dirty="0">
              <a:effectLst/>
              <a:ea typeface="Calibri" panose="020F0502020204030204" pitchFamily="34" charset="0"/>
            </a:endParaRP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Chapter Pages: 23</a:t>
            </a:r>
            <a:r>
              <a:rPr lang="en-US" dirty="0">
                <a:effectLst/>
                <a:ea typeface="Calibri" panose="020F0502020204030204" pitchFamily="34" charset="0"/>
              </a:rPr>
              <a:t>–24</a:t>
            </a:r>
            <a:endParaRPr lang="en-US" i="1" dirty="0"/>
          </a:p>
          <a:p>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20</a:t>
            </a:fld>
            <a:endParaRPr lang="en-US"/>
          </a:p>
        </p:txBody>
      </p:sp>
    </p:spTree>
    <p:extLst>
      <p:ext uri="{BB962C8B-B14F-4D97-AF65-F5344CB8AC3E}">
        <p14:creationId xmlns:p14="http://schemas.microsoft.com/office/powerpoint/2010/main" val="1634207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strike="noStrike" dirty="0">
                <a:latin typeface="+mn-lt"/>
              </a:rPr>
              <a:t>STAFFING: </a:t>
            </a:r>
            <a:r>
              <a:rPr lang="en-US" sz="1200" b="1" dirty="0">
                <a:latin typeface="+mn-lt"/>
              </a:rPr>
              <a:t>Qualified Teachers</a:t>
            </a:r>
          </a:p>
          <a:p>
            <a:endParaRPr lang="en-US"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a:t>
            </a:r>
            <a:r>
              <a:rPr lang="en-US" i="1" dirty="0"/>
              <a:t>23</a:t>
            </a:r>
            <a:r>
              <a:rPr lang="en-US" dirty="0">
                <a:effectLst/>
                <a:ea typeface="Calibri" panose="020F0502020204030204" pitchFamily="34" charset="0"/>
              </a:rPr>
              <a:t>–24</a:t>
            </a:r>
            <a:endParaRPr lang="en-US" sz="1200" i="1" dirty="0">
              <a:latin typeface="+mn-lt"/>
            </a:endParaRPr>
          </a:p>
          <a:p>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21</a:t>
            </a:fld>
            <a:endParaRPr lang="en-US"/>
          </a:p>
        </p:txBody>
      </p:sp>
    </p:spTree>
    <p:extLst>
      <p:ext uri="{BB962C8B-B14F-4D97-AF65-F5344CB8AC3E}">
        <p14:creationId xmlns:p14="http://schemas.microsoft.com/office/powerpoint/2010/main" val="3299203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FACILITIES: Spaces for Arts Instruction</a:t>
            </a:r>
          </a:p>
          <a:p>
            <a:pPr marL="171450" indent="-1714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Regularly scheduled access to venues for student performances, productions, and presentations of student artworks provides students with authentic experiences and learning within the arts.</a:t>
            </a:r>
          </a:p>
          <a:p>
            <a:pPr marL="171450" indent="-1714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Priority scheduling of such school and district spaces should be given to arts educators first, before outside groups or others wishing to utilize these specialized educational venues. </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 25</a:t>
            </a:r>
          </a:p>
        </p:txBody>
      </p:sp>
      <p:sp>
        <p:nvSpPr>
          <p:cNvPr id="4" name="Slide Number Placeholder 3"/>
          <p:cNvSpPr>
            <a:spLocks noGrp="1"/>
          </p:cNvSpPr>
          <p:nvPr>
            <p:ph type="sldNum" sz="quarter" idx="5"/>
          </p:nvPr>
        </p:nvSpPr>
        <p:spPr/>
        <p:txBody>
          <a:bodyPr/>
          <a:lstStyle/>
          <a:p>
            <a:fld id="{EC5A99C9-FF46-4F50-BFB9-00046364D3A0}" type="slidenum">
              <a:rPr lang="en-US" smtClean="0"/>
              <a:t>22</a:t>
            </a:fld>
            <a:endParaRPr lang="en-US"/>
          </a:p>
        </p:txBody>
      </p:sp>
    </p:spTree>
    <p:extLst>
      <p:ext uri="{BB962C8B-B14F-4D97-AF65-F5344CB8AC3E}">
        <p14:creationId xmlns:p14="http://schemas.microsoft.com/office/powerpoint/2010/main" val="2814405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Facilities Attributes That Support Arts Learning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mn-lt"/>
                <a:ea typeface="Calibri" panose="020F0502020204030204" pitchFamily="34" charset="0"/>
                <a:cs typeface="Arial" panose="020B0604020202020204" pitchFamily="34" charset="0"/>
              </a:rPr>
              <a:t>When districts or school construct new or refurbish facilities for arts learning, visual, performing, and media arts educators should be consulted and included on planning committees.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chemeClr val="tx1"/>
                </a:solidFill>
                <a:effectLst/>
                <a:latin typeface="+mn-lt"/>
                <a:cs typeface="Arial" panose="020B0604020202020204" pitchFamily="34" charset="0"/>
              </a:rPr>
              <a:t>Possible brainstorm and discussion—what are some investigative questions that could help you gather data about facilities for arts learning in your district?</a:t>
            </a:r>
            <a:endParaRPr lang="en-US" sz="1200" dirty="0">
              <a:solidFill>
                <a:schemeClr val="tx1"/>
              </a:solidFill>
              <a:effectLst/>
              <a:latin typeface="+mn-lt"/>
              <a:ea typeface="Calibri" panose="020F0502020204030204" pitchFamily="34" charset="0"/>
            </a:endParaRPr>
          </a:p>
          <a:p>
            <a:endParaRPr lang="en-US" sz="12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tx1"/>
                </a:solidFill>
                <a:latin typeface="+mn-lt"/>
              </a:rPr>
              <a:t>Chapter Page: </a:t>
            </a:r>
            <a:r>
              <a:rPr lang="en-US" sz="1200" dirty="0">
                <a:solidFill>
                  <a:schemeClr val="tx1"/>
                </a:solidFill>
                <a:effectLst/>
                <a:latin typeface="+mn-lt"/>
                <a:ea typeface="Calibri" panose="020F0502020204030204" pitchFamily="34" charset="0"/>
              </a:rPr>
              <a:t>25</a:t>
            </a:r>
            <a:endParaRPr lang="en-US" sz="1200" i="1" dirty="0">
              <a:solidFill>
                <a:schemeClr val="tx1"/>
              </a:solidFill>
              <a:latin typeface="+mn-lt"/>
            </a:endParaRPr>
          </a:p>
          <a:p>
            <a:endParaRPr lang="en-US" sz="1200" dirty="0">
              <a:solidFill>
                <a:schemeClr val="tx1"/>
              </a:solidFill>
              <a:latin typeface="+mn-lt"/>
            </a:endParaRPr>
          </a:p>
          <a:p>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23</a:t>
            </a:fld>
            <a:endParaRPr lang="en-US"/>
          </a:p>
        </p:txBody>
      </p:sp>
    </p:spTree>
    <p:extLst>
      <p:ext uri="{BB962C8B-B14F-4D97-AF65-F5344CB8AC3E}">
        <p14:creationId xmlns:p14="http://schemas.microsoft.com/office/powerpoint/2010/main" val="4264596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SAFETY</a:t>
            </a:r>
          </a:p>
          <a:p>
            <a:r>
              <a:rPr lang="en-US" dirty="0"/>
              <a:t>Occupational Safety and Health Administration (OSHA) guidelines can be found at </a:t>
            </a:r>
            <a:r>
              <a:rPr lang="en-US" u="none" dirty="0">
                <a:solidFill>
                  <a:srgbClr val="0066FF"/>
                </a:solidFill>
              </a:rPr>
              <a:t>https://www.cde.ca.gov/ls/fa/hs</a:t>
            </a:r>
            <a:r>
              <a:rPr lang="en-US" u="none" dirty="0">
                <a:solidFill>
                  <a:srgbClr val="0000FF"/>
                </a:solidFill>
              </a:rPr>
              <a:t>/.</a:t>
            </a:r>
            <a:r>
              <a:rPr lang="en-US" u="none" dirty="0"/>
              <a:t> </a:t>
            </a:r>
            <a:r>
              <a:rPr lang="en-US" dirty="0"/>
              <a:t>Additional safety measures related to COVID-19 may also be needed.</a:t>
            </a:r>
            <a:endParaRPr lang="en-US" dirty="0">
              <a:solidFill>
                <a:srgbClr val="0000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Chapter Pages: 26–27 </a:t>
            </a:r>
          </a:p>
          <a:p>
            <a:pPr>
              <a:spcBef>
                <a:spcPts val="0"/>
              </a:spcBef>
              <a:spcAft>
                <a:spcPts val="1200"/>
              </a:spcAft>
            </a:pPr>
            <a:endParaRPr lang="en-US" dirty="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24</a:t>
            </a:fld>
            <a:endParaRPr lang="en-US"/>
          </a:p>
        </p:txBody>
      </p:sp>
    </p:spTree>
    <p:extLst>
      <p:ext uri="{BB962C8B-B14F-4D97-AF65-F5344CB8AC3E}">
        <p14:creationId xmlns:p14="http://schemas.microsoft.com/office/powerpoint/2010/main" val="1760558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Authentic and Appropriate Arts Materials and Equipment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effectLst/>
                <a:latin typeface="+mn-lt"/>
                <a:cs typeface="Arial" panose="020B0604020202020204" pitchFamily="34" charset="0"/>
              </a:rPr>
              <a:t>Possible brainstorm and discussion—what are some investigative questions that could help you gather data about safety, equipment, and materials for arts instruction in your district? </a:t>
            </a:r>
            <a:endParaRPr lang="en-US" sz="1200" dirty="0">
              <a:solidFill>
                <a:schemeClr val="tx1"/>
              </a:solidFill>
              <a:effectLst/>
              <a:latin typeface="+mn-lt"/>
              <a:ea typeface="Calibri" panose="020F0502020204030204" pitchFamily="34" charset="0"/>
            </a:endParaRPr>
          </a:p>
          <a:p>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tx1"/>
                </a:solidFill>
                <a:latin typeface="+mn-lt"/>
              </a:rPr>
              <a:t>Chapter Pages: 27</a:t>
            </a:r>
            <a:r>
              <a:rPr lang="en-US" sz="1200" dirty="0">
                <a:solidFill>
                  <a:schemeClr val="tx1"/>
                </a:solidFill>
                <a:effectLst/>
                <a:latin typeface="+mn-lt"/>
                <a:ea typeface="Calibri" panose="020F0502020204030204" pitchFamily="34" charset="0"/>
              </a:rPr>
              <a:t>–29</a:t>
            </a:r>
            <a:endParaRPr lang="en-US" sz="1200" i="1" dirty="0">
              <a:solidFill>
                <a:schemeClr val="tx1"/>
              </a:solidFill>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25</a:t>
            </a:fld>
            <a:endParaRPr lang="en-US"/>
          </a:p>
        </p:txBody>
      </p:sp>
    </p:spTree>
    <p:extLst>
      <p:ext uri="{BB962C8B-B14F-4D97-AF65-F5344CB8AC3E}">
        <p14:creationId xmlns:p14="http://schemas.microsoft.com/office/powerpoint/2010/main" val="743204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Reflection on Opportunity to Learn Standards and Improving Programs</a:t>
            </a:r>
          </a:p>
          <a:p>
            <a:endParaRPr lang="en-US" sz="12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14</a:t>
            </a:r>
            <a:r>
              <a:rPr lang="en-US" sz="1200" i="1" dirty="0">
                <a:effectLst/>
                <a:latin typeface="+mn-lt"/>
                <a:ea typeface="Calibri" panose="020F0502020204030204" pitchFamily="34" charset="0"/>
              </a:rPr>
              <a:t>–29</a:t>
            </a:r>
            <a:endParaRPr lang="en-US" sz="1200" i="1" dirty="0">
              <a:latin typeface="+mn-lt"/>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26</a:t>
            </a:fld>
            <a:endParaRPr lang="en-US"/>
          </a:p>
        </p:txBody>
      </p:sp>
    </p:spTree>
    <p:extLst>
      <p:ext uri="{BB962C8B-B14F-4D97-AF65-F5344CB8AC3E}">
        <p14:creationId xmlns:p14="http://schemas.microsoft.com/office/powerpoint/2010/main" val="2191863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What are some considerations when developing an arts education improvement plan?</a:t>
            </a:r>
          </a:p>
          <a:p>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tx1"/>
                </a:solidFill>
                <a:latin typeface="+mn-lt"/>
              </a:rPr>
              <a:t>Chapter Pages: 30</a:t>
            </a:r>
            <a:r>
              <a:rPr lang="en-US" sz="1200" dirty="0">
                <a:solidFill>
                  <a:schemeClr val="tx1"/>
                </a:solidFill>
                <a:effectLst/>
                <a:latin typeface="+mn-lt"/>
                <a:ea typeface="Calibri" panose="020F0502020204030204" pitchFamily="34" charset="0"/>
              </a:rPr>
              <a:t>–37</a:t>
            </a:r>
            <a:endParaRPr lang="en-US" sz="1200" i="1" dirty="0">
              <a:solidFill>
                <a:schemeClr val="tx1"/>
              </a:solidFill>
              <a:latin typeface="+mn-lt"/>
            </a:endParaRPr>
          </a:p>
          <a:p>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A99C9-FF46-4F50-BFB9-00046364D3A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17225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General Considerations for Developing an Arts Education Improvement Plan</a:t>
            </a:r>
          </a:p>
          <a:p>
            <a:r>
              <a:rPr lang="en-US" dirty="0"/>
              <a:t>See https://www.cde.ca.gov/re/lc/ for information about LCAPs from the California Department of Education.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Chapter Page: 30</a:t>
            </a:r>
          </a:p>
        </p:txBody>
      </p:sp>
      <p:sp>
        <p:nvSpPr>
          <p:cNvPr id="4" name="Slide Number Placeholder 3"/>
          <p:cNvSpPr>
            <a:spLocks noGrp="1"/>
          </p:cNvSpPr>
          <p:nvPr>
            <p:ph type="sldNum" sz="quarter" idx="5"/>
          </p:nvPr>
        </p:nvSpPr>
        <p:spPr/>
        <p:txBody>
          <a:bodyPr/>
          <a:lstStyle/>
          <a:p>
            <a:fld id="{EC5A99C9-FF46-4F50-BFB9-00046364D3A0}" type="slidenum">
              <a:rPr lang="en-US" smtClean="0"/>
              <a:t>28</a:t>
            </a:fld>
            <a:endParaRPr lang="en-US"/>
          </a:p>
        </p:txBody>
      </p:sp>
    </p:spTree>
    <p:extLst>
      <p:ext uri="{BB962C8B-B14F-4D97-AF65-F5344CB8AC3E}">
        <p14:creationId xmlns:p14="http://schemas.microsoft.com/office/powerpoint/2010/main" val="1881893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Steps for Strategic Program Evaluation and Planning</a:t>
            </a:r>
          </a:p>
          <a:p>
            <a:pPr marL="285750" marR="0" indent="-285750">
              <a:buFont typeface="Arial" panose="020B0604020202020204" pitchFamily="34" charset="0"/>
              <a:buChar char="•"/>
            </a:pPr>
            <a:r>
              <a:rPr lang="en-US" sz="1200" dirty="0">
                <a:effectLst/>
                <a:latin typeface="+mn-lt"/>
                <a:ea typeface="Calibri" panose="020F0502020204030204" pitchFamily="34" charset="0"/>
              </a:rPr>
              <a:t>The </a:t>
            </a:r>
            <a:r>
              <a:rPr lang="en-US" sz="1200" dirty="0">
                <a:effectLst/>
                <a:latin typeface="+mn-lt"/>
                <a:ea typeface="Calibri" panose="020F0502020204030204" pitchFamily="34" charset="0"/>
                <a:cs typeface="Arial" panose="020B0604020202020204" pitchFamily="34" charset="0"/>
              </a:rPr>
              <a:t>district arts </a:t>
            </a:r>
            <a:r>
              <a:rPr lang="en-US" sz="1200" dirty="0">
                <a:effectLst/>
                <a:latin typeface="+mn-lt"/>
                <a:ea typeface="Calibri" panose="020F0502020204030204" pitchFamily="34" charset="0"/>
              </a:rPr>
              <a:t>team should be representative of all schools and all arts subject areas within the district and include special education teachers and district level personnel </a:t>
            </a:r>
            <a:endParaRPr lang="en-US" sz="1200" dirty="0">
              <a:effectLst/>
              <a:latin typeface="+mn-lt"/>
              <a:ea typeface="Calibri" panose="020F0502020204030204" pitchFamily="34" charset="0"/>
              <a:cs typeface="Arial" panose="020B0604020202020204" pitchFamily="34" charset="0"/>
            </a:endParaRPr>
          </a:p>
          <a:p>
            <a:pPr marL="285750" marR="0" indent="-2857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It is important that the assessment of programs be conducted in a similar fashion and with common questions district-wide to ensure data that can be analyzed. The assessment should </a:t>
            </a:r>
          </a:p>
          <a:p>
            <a:pPr marL="742950" marR="0" lvl="1" indent="-2857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ask the same prompts across all schools, with variations as needed for elementary, middle and high school contexts;</a:t>
            </a:r>
          </a:p>
          <a:p>
            <a:pPr marL="742950" marR="0" lvl="1" indent="-2857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be administrated in a consistent approach; and</a:t>
            </a:r>
          </a:p>
          <a:p>
            <a:pPr marL="742950" marR="0" lvl="1" indent="-2857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collect the data in a way that the results can be analyzed.</a:t>
            </a:r>
          </a:p>
          <a:p>
            <a:endParaRPr lang="en-US" sz="1200" dirty="0">
              <a:latin typeface="+mn-lt"/>
            </a:endParaRPr>
          </a:p>
          <a:p>
            <a:pPr marL="0" marR="0" lvl="0" indent="0" algn="l" defTabSz="914400" rtl="0" eaLnBrk="1" fontAlgn="auto" latinLnBrk="0" hangingPunct="1">
              <a:buClrTx/>
              <a:buSzTx/>
              <a:buFontTx/>
              <a:buNone/>
              <a:tabLst/>
              <a:defRPr/>
            </a:pPr>
            <a:r>
              <a:rPr lang="en-US" sz="1200" i="1" dirty="0">
                <a:latin typeface="+mn-lt"/>
              </a:rPr>
              <a:t>Chapter Pages: 30</a:t>
            </a:r>
            <a:r>
              <a:rPr lang="en-US" sz="1200" dirty="0">
                <a:effectLst/>
                <a:latin typeface="+mn-lt"/>
                <a:ea typeface="Calibri" panose="020F0502020204030204" pitchFamily="34" charset="0"/>
              </a:rPr>
              <a:t>–37</a:t>
            </a:r>
            <a:endParaRPr lang="en-US" sz="1200" i="1"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29</a:t>
            </a:fld>
            <a:endParaRPr lang="en-US"/>
          </a:p>
        </p:txBody>
      </p:sp>
    </p:spTree>
    <p:extLst>
      <p:ext uri="{BB962C8B-B14F-4D97-AF65-F5344CB8AC3E}">
        <p14:creationId xmlns:p14="http://schemas.microsoft.com/office/powerpoint/2010/main" val="1956125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Contents of Chapter 9</a:t>
            </a:r>
          </a:p>
          <a:p>
            <a:pPr marL="171450" indent="-1714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Effective and Equitable Arts Education Programs includes</a:t>
            </a:r>
          </a:p>
          <a:p>
            <a:pPr marL="628650" lvl="1" indent="-1714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guidance for elementary, middle, and high school; and</a:t>
            </a:r>
          </a:p>
          <a:p>
            <a:pPr marL="628650" lvl="1" indent="-1714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fundamental components of a comprehensive arts program.</a:t>
            </a:r>
          </a:p>
          <a:p>
            <a:pPr marL="171450" indent="-1714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Improving Arts Education Through Strategic Program Evaluation and Planning includes</a:t>
            </a:r>
          </a:p>
          <a:p>
            <a:pPr marL="628650" lvl="1" indent="-1714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guidance for assessing and improving programs.</a:t>
            </a:r>
          </a:p>
          <a:p>
            <a:pPr marL="171450" indent="-1714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Professional Learning in Support of Effective and Equitable Arts Learning includes</a:t>
            </a:r>
          </a:p>
          <a:p>
            <a:pPr marL="628650" lvl="1" indent="-1714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why professional learning is essential for school leaders and teachers; and</a:t>
            </a:r>
          </a:p>
          <a:p>
            <a:pPr marL="628650" lvl="1" indent="-1714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qualities of effective professional learning models for leaders, multiple subject teachers, and single subject arts teachers.</a:t>
            </a:r>
          </a:p>
          <a:p>
            <a:pPr marL="171450" indent="-1714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Engaging in Leadership and Advocacy for Arts Education includes</a:t>
            </a:r>
          </a:p>
          <a:p>
            <a:pPr marL="628650" lvl="1" indent="-1714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the role of a</a:t>
            </a:r>
            <a:r>
              <a:rPr lang="en-US" sz="1200" dirty="0">
                <a:effectLst/>
                <a:latin typeface="+mn-lt"/>
                <a:ea typeface="Calibri" panose="020F0502020204030204" pitchFamily="34" charset="0"/>
              </a:rPr>
              <a:t>rts education in the Local Control Funding Formula (LCFF) priorities.</a:t>
            </a:r>
            <a:endParaRPr lang="en-US" sz="1200" dirty="0">
              <a:effectLst/>
              <a:latin typeface="+mn-lt"/>
              <a:ea typeface="Calibri" panose="020F0502020204030204" pitchFamily="34" charset="0"/>
              <a:cs typeface="Arial" panose="020B0604020202020204" pitchFamily="34" charset="0"/>
            </a:endParaRPr>
          </a:p>
          <a:p>
            <a:endParaRPr lang="en-US" sz="1200" b="1" dirty="0">
              <a:latin typeface="+mn-lt"/>
            </a:endParaRPr>
          </a:p>
          <a:p>
            <a:pPr marL="0" marR="0" lvl="0" indent="0" algn="l" defTabSz="914400" rtl="0" eaLnBrk="1" fontAlgn="auto" latinLnBrk="0" hangingPunct="1">
              <a:buClrTx/>
              <a:buSzTx/>
              <a:buFontTx/>
              <a:buNone/>
              <a:tabLst/>
              <a:defRPr/>
            </a:pPr>
            <a:r>
              <a:rPr lang="en-US" sz="1200" i="1" dirty="0">
                <a:latin typeface="+mn-lt"/>
              </a:rPr>
              <a:t>Chapter Page: 3</a:t>
            </a:r>
          </a:p>
          <a:p>
            <a:endParaRPr lang="en-US" sz="1200" b="1"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A99C9-FF46-4F50-BFB9-00046364D3A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539657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Sample Evaluation Prompts (1)</a:t>
            </a:r>
            <a:endParaRPr lang="en-US" sz="1200" b="1"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a:t>
            </a:r>
            <a:r>
              <a:rPr lang="en-US" sz="1000" i="1" dirty="0">
                <a:latin typeface="+mn-lt"/>
              </a:rPr>
              <a:t>33–34 </a:t>
            </a:r>
            <a:endParaRPr lang="en-US" sz="1200" i="1" dirty="0"/>
          </a:p>
          <a:p>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30</a:t>
            </a:fld>
            <a:endParaRPr lang="en-US"/>
          </a:p>
        </p:txBody>
      </p:sp>
    </p:spTree>
    <p:extLst>
      <p:ext uri="{BB962C8B-B14F-4D97-AF65-F5344CB8AC3E}">
        <p14:creationId xmlns:p14="http://schemas.microsoft.com/office/powerpoint/2010/main" val="8321595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Sample Evaluation Prompts (2)</a:t>
            </a:r>
            <a:endParaRPr lang="en-US" sz="1200" b="1" dirty="0"/>
          </a:p>
          <a:p>
            <a:pPr marL="171450" indent="-171450">
              <a:buFont typeface="Arial" panose="020B0604020202020204" pitchFamily="34" charset="0"/>
              <a:buChar char="•"/>
            </a:pPr>
            <a:r>
              <a:rPr lang="en-US" sz="1200" dirty="0"/>
              <a:t>Possible reflection and discussion:</a:t>
            </a:r>
          </a:p>
          <a:p>
            <a:pPr marL="628650" lvl="1" indent="-171450">
              <a:buFont typeface="Arial" panose="020B0604020202020204" pitchFamily="34" charset="0"/>
              <a:buChar char="•"/>
            </a:pPr>
            <a:r>
              <a:rPr lang="en-US" sz="1200" dirty="0"/>
              <a:t>Choose 1–2 of the prompts from this slide and/or the previous slide to assess the current conditions and circumstances in your district. </a:t>
            </a:r>
          </a:p>
          <a:p>
            <a:pPr marL="628650" lvl="1" indent="-171450">
              <a:buFont typeface="Arial" panose="020B0604020202020204" pitchFamily="34" charset="0"/>
              <a:buChar char="•"/>
            </a:pPr>
            <a:r>
              <a:rPr lang="en-US" sz="1200" dirty="0"/>
              <a:t>How might the OTLS be useful in this process?</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a:t>
            </a:r>
            <a:r>
              <a:rPr lang="en-US" sz="1000" i="1" dirty="0">
                <a:latin typeface="+mn-lt"/>
              </a:rPr>
              <a:t>33–34</a:t>
            </a:r>
            <a:endParaRPr lang="en-US" sz="1200" i="1" dirty="0"/>
          </a:p>
          <a:p>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31</a:t>
            </a:fld>
            <a:endParaRPr lang="en-US"/>
          </a:p>
        </p:txBody>
      </p:sp>
    </p:spTree>
    <p:extLst>
      <p:ext uri="{BB962C8B-B14F-4D97-AF65-F5344CB8AC3E}">
        <p14:creationId xmlns:p14="http://schemas.microsoft.com/office/powerpoint/2010/main" val="2510893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Calibri" panose="020F0502020204030204" pitchFamily="34" charset="0"/>
                <a:cs typeface="Arial" panose="020B0604020202020204" pitchFamily="34" charset="0"/>
              </a:rPr>
              <a:t>Sample District Arts Education Improvement Plan Phase Timeline: Phase 1 &amp;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An improvement plan may be implemented after engaging in s</a:t>
            </a:r>
            <a:r>
              <a:rPr lang="en-US" sz="1200" dirty="0"/>
              <a:t>trategic program evaluation. </a:t>
            </a:r>
            <a:endParaRPr lang="en-US" sz="12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See pages </a:t>
            </a:r>
            <a:r>
              <a:rPr lang="en-US" sz="1200" i="0" dirty="0">
                <a:latin typeface="+mn-lt"/>
              </a:rPr>
              <a:t>33</a:t>
            </a:r>
            <a:r>
              <a:rPr lang="en-US" sz="1200" i="0" dirty="0">
                <a:effectLst/>
                <a:latin typeface="+mn-lt"/>
                <a:ea typeface="Calibri" panose="020F0502020204030204" pitchFamily="34" charset="0"/>
              </a:rPr>
              <a:t>–34</a:t>
            </a:r>
            <a:r>
              <a:rPr lang="en-US" sz="1200" i="0" dirty="0">
                <a:latin typeface="+mn-lt"/>
              </a:rPr>
              <a:t> for </a:t>
            </a:r>
            <a:r>
              <a:rPr lang="en-US" sz="1200" dirty="0">
                <a:latin typeface="+mn-lt"/>
              </a:rPr>
              <a:t>a sample template for a written plan.</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35–36 </a:t>
            </a:r>
          </a:p>
        </p:txBody>
      </p:sp>
      <p:sp>
        <p:nvSpPr>
          <p:cNvPr id="4" name="Slide Number Placeholder 3"/>
          <p:cNvSpPr>
            <a:spLocks noGrp="1"/>
          </p:cNvSpPr>
          <p:nvPr>
            <p:ph type="sldNum" sz="quarter" idx="5"/>
          </p:nvPr>
        </p:nvSpPr>
        <p:spPr/>
        <p:txBody>
          <a:bodyPr/>
          <a:lstStyle/>
          <a:p>
            <a:fld id="{EC5A99C9-FF46-4F50-BFB9-00046364D3A0}" type="slidenum">
              <a:rPr lang="en-US" smtClean="0"/>
              <a:t>32</a:t>
            </a:fld>
            <a:endParaRPr lang="en-US"/>
          </a:p>
        </p:txBody>
      </p:sp>
    </p:spTree>
    <p:extLst>
      <p:ext uri="{BB962C8B-B14F-4D97-AF65-F5344CB8AC3E}">
        <p14:creationId xmlns:p14="http://schemas.microsoft.com/office/powerpoint/2010/main" val="8538102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Calibri" panose="020F0502020204030204" pitchFamily="34" charset="0"/>
                <a:cs typeface="Arial" panose="020B0604020202020204" pitchFamily="34" charset="0"/>
              </a:rPr>
              <a:t>Sample District Arts Education Improvement Plan Phase Timeline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An improvement plan may be implemented after engaging in s</a:t>
            </a:r>
            <a:r>
              <a:rPr lang="en-US" sz="1200" dirty="0"/>
              <a:t>trategic program evaluation. </a:t>
            </a:r>
            <a:endParaRPr lang="en-US" sz="12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See pages </a:t>
            </a:r>
            <a:r>
              <a:rPr lang="en-US" sz="1200" i="0" dirty="0">
                <a:latin typeface="+mn-lt"/>
              </a:rPr>
              <a:t>33</a:t>
            </a:r>
            <a:r>
              <a:rPr lang="en-US" sz="1200" i="0" dirty="0">
                <a:effectLst/>
                <a:latin typeface="+mn-lt"/>
                <a:ea typeface="Calibri" panose="020F0502020204030204" pitchFamily="34" charset="0"/>
              </a:rPr>
              <a:t>–34</a:t>
            </a:r>
            <a:r>
              <a:rPr lang="en-US" sz="1200" i="0" dirty="0">
                <a:latin typeface="+mn-lt"/>
              </a:rPr>
              <a:t> for </a:t>
            </a:r>
            <a:r>
              <a:rPr lang="en-US" sz="1200" dirty="0">
                <a:latin typeface="+mn-lt"/>
              </a:rPr>
              <a:t>a sample template for a written plan.</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35–36 </a:t>
            </a:r>
          </a:p>
        </p:txBody>
      </p:sp>
      <p:sp>
        <p:nvSpPr>
          <p:cNvPr id="4" name="Slide Number Placeholder 3"/>
          <p:cNvSpPr>
            <a:spLocks noGrp="1"/>
          </p:cNvSpPr>
          <p:nvPr>
            <p:ph type="sldNum" sz="quarter" idx="5"/>
          </p:nvPr>
        </p:nvSpPr>
        <p:spPr/>
        <p:txBody>
          <a:bodyPr/>
          <a:lstStyle/>
          <a:p>
            <a:fld id="{EC5A99C9-FF46-4F50-BFB9-00046364D3A0}" type="slidenum">
              <a:rPr lang="en-US" smtClean="0"/>
              <a:t>33</a:t>
            </a:fld>
            <a:endParaRPr lang="en-US"/>
          </a:p>
        </p:txBody>
      </p:sp>
    </p:spTree>
    <p:extLst>
      <p:ext uri="{BB962C8B-B14F-4D97-AF65-F5344CB8AC3E}">
        <p14:creationId xmlns:p14="http://schemas.microsoft.com/office/powerpoint/2010/main" val="9106413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latin typeface="+mn-lt"/>
                <a:ea typeface="Calibri" panose="020F0502020204030204" pitchFamily="34" charset="0"/>
              </a:rPr>
              <a:t>How does professional learning support effective and equitable arts learning?</a:t>
            </a:r>
          </a:p>
          <a:p>
            <a:pPr marL="171450" indent="-171450">
              <a:buFont typeface="Arial" panose="020B0604020202020204" pitchFamily="34" charset="0"/>
              <a:buChar char="•"/>
            </a:pPr>
            <a:r>
              <a:rPr lang="en-US" sz="1200" dirty="0">
                <a:solidFill>
                  <a:schemeClr val="tx1"/>
                </a:solidFill>
              </a:rPr>
              <a:t>What are the roles?</a:t>
            </a:r>
          </a:p>
          <a:p>
            <a:pPr marL="171450" indent="-171450">
              <a:buFont typeface="Arial" panose="020B0604020202020204" pitchFamily="34" charset="0"/>
              <a:buChar char="•"/>
            </a:pPr>
            <a:r>
              <a:rPr lang="en-US" sz="1200" dirty="0">
                <a:solidFill>
                  <a:schemeClr val="tx1"/>
                </a:solidFill>
              </a:rPr>
              <a:t>What are the qualities?</a:t>
            </a:r>
          </a:p>
          <a:p>
            <a:pPr marL="171450" indent="-171450">
              <a:buFont typeface="Arial" panose="020B0604020202020204" pitchFamily="34" charset="0"/>
              <a:buChar char="•"/>
            </a:pPr>
            <a:r>
              <a:rPr lang="en-US" sz="1200" dirty="0">
                <a:solidFill>
                  <a:schemeClr val="tx1"/>
                </a:solidFill>
              </a:rPr>
              <a:t>What are some models?</a:t>
            </a:r>
          </a:p>
          <a:p>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tx1"/>
                </a:solidFill>
                <a:latin typeface="+mn-lt"/>
              </a:rPr>
              <a:t>Chapter Pages: 38</a:t>
            </a:r>
            <a:r>
              <a:rPr lang="en-US" sz="1200" dirty="0">
                <a:solidFill>
                  <a:schemeClr val="tx1"/>
                </a:solidFill>
                <a:effectLst/>
                <a:latin typeface="+mn-lt"/>
                <a:ea typeface="Calibri" panose="020F0502020204030204" pitchFamily="34" charset="0"/>
              </a:rPr>
              <a:t>–55</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A99C9-FF46-4F50-BFB9-00046364D3A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248255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Professional Learning for Leaders—a Leading Factor in Student Success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mn-lt"/>
                <a:ea typeface="Calibri" panose="020F0502020204030204" pitchFamily="34" charset="0"/>
              </a:rPr>
              <a:t>Professional learning is a critical ongoing part of every administrator’s and teacher’s career and a leading factor in student success in any content area.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mn-lt"/>
                <a:ea typeface="Calibri" panose="020F0502020204030204" pitchFamily="34" charset="0"/>
              </a:rPr>
              <a:t>School leaders and teachers who understand the </a:t>
            </a:r>
            <a:r>
              <a:rPr lang="en-US" sz="1200" i="1" dirty="0">
                <a:solidFill>
                  <a:schemeClr val="tx1"/>
                </a:solidFill>
                <a:effectLst/>
                <a:latin typeface="+mn-lt"/>
                <a:ea typeface="Calibri" panose="020F0502020204030204" pitchFamily="34" charset="0"/>
              </a:rPr>
              <a:t>what</a:t>
            </a:r>
            <a:r>
              <a:rPr lang="en-US" sz="1200" dirty="0">
                <a:solidFill>
                  <a:schemeClr val="tx1"/>
                </a:solidFill>
                <a:effectLst/>
                <a:latin typeface="+mn-lt"/>
                <a:ea typeface="Calibri" panose="020F0502020204030204" pitchFamily="34" charset="0"/>
              </a:rPr>
              <a:t> and the </a:t>
            </a:r>
            <a:r>
              <a:rPr lang="en-US" sz="1200" i="1" dirty="0">
                <a:solidFill>
                  <a:schemeClr val="tx1"/>
                </a:solidFill>
                <a:effectLst/>
                <a:latin typeface="+mn-lt"/>
                <a:ea typeface="Calibri" panose="020F0502020204030204" pitchFamily="34" charset="0"/>
              </a:rPr>
              <a:t>why</a:t>
            </a:r>
            <a:r>
              <a:rPr lang="en-US" sz="1200" dirty="0">
                <a:solidFill>
                  <a:schemeClr val="tx1"/>
                </a:solidFill>
                <a:effectLst/>
                <a:latin typeface="+mn-lt"/>
                <a:ea typeface="Calibri" panose="020F0502020204030204" pitchFamily="34" charset="0"/>
              </a:rPr>
              <a:t> of arts education are better able to provide effective leadership.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mn-lt"/>
                <a:ea typeface="Calibri" panose="020F0502020204030204" pitchFamily="34" charset="0"/>
              </a:rPr>
              <a:t>Administrators and teachers need professional learning that includes an overview on quality indicators of standards-based arts education that supports them in gaining an understanding of the intent and goals of the </a:t>
            </a:r>
            <a:r>
              <a:rPr lang="en-US" sz="1200" i="1" dirty="0">
                <a:solidFill>
                  <a:schemeClr val="tx1"/>
                </a:solidFill>
                <a:effectLst/>
                <a:latin typeface="+mn-lt"/>
                <a:ea typeface="Calibri" panose="020F0502020204030204" pitchFamily="34" charset="0"/>
              </a:rPr>
              <a:t>California Arts Standards</a:t>
            </a:r>
            <a:r>
              <a:rPr lang="en-US" sz="1200" dirty="0">
                <a:solidFill>
                  <a:schemeClr val="tx1"/>
                </a:solidFill>
                <a:effectLst/>
                <a:latin typeface="+mn-lt"/>
                <a:ea typeface="Calibri" panose="020F0502020204030204" pitchFamily="34" charset="0"/>
              </a:rPr>
              <a:t> and </a:t>
            </a:r>
            <a:r>
              <a:rPr lang="en-US" sz="1200" i="1" dirty="0">
                <a:solidFill>
                  <a:schemeClr val="tx1"/>
                </a:solidFill>
                <a:effectLst/>
                <a:latin typeface="+mn-lt"/>
                <a:ea typeface="Calibri" panose="020F0502020204030204" pitchFamily="34" charset="0"/>
              </a:rPr>
              <a:t>Framework.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Administrators and other school leaders who understand the aspects listed on the slide can articulate a vision for arts education and lead in ways that create conditions for and support quality arts learning.</a:t>
            </a:r>
            <a:endParaRPr lang="en-US" sz="1200" i="1" dirty="0">
              <a:solidFill>
                <a:schemeClr val="tx1"/>
              </a:solidFill>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tx1"/>
                </a:solidFill>
                <a:latin typeface="+mn-lt"/>
              </a:rPr>
              <a:t>Chapter Pages: 38–39 </a:t>
            </a:r>
          </a:p>
          <a:p>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35</a:t>
            </a:fld>
            <a:endParaRPr lang="en-US"/>
          </a:p>
        </p:txBody>
      </p:sp>
    </p:spTree>
    <p:extLst>
      <p:ext uri="{BB962C8B-B14F-4D97-AF65-F5344CB8AC3E}">
        <p14:creationId xmlns:p14="http://schemas.microsoft.com/office/powerpoint/2010/main" val="25026045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Professional Learning for Teachers—an Investment in Student Success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effectLst/>
                <a:ea typeface="Calibri" panose="020F0502020204030204" pitchFamily="34" charset="0"/>
              </a:rPr>
              <a:t>An investment of time and allocation of resources for professional learning is necessary.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tx1"/>
                </a:solidFill>
                <a:latin typeface="+mn-lt"/>
              </a:rPr>
              <a:t>Chapter Pages: 38–39 </a:t>
            </a:r>
          </a:p>
          <a:p>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36</a:t>
            </a:fld>
            <a:endParaRPr lang="en-US"/>
          </a:p>
        </p:txBody>
      </p:sp>
    </p:spTree>
    <p:extLst>
      <p:ext uri="{BB962C8B-B14F-4D97-AF65-F5344CB8AC3E}">
        <p14:creationId xmlns:p14="http://schemas.microsoft.com/office/powerpoint/2010/main" val="34606113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Qualities of Effective Professional Learning Models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ea typeface="Calibri" panose="020F0502020204030204" pitchFamily="34" charset="0"/>
              </a:rPr>
              <a:t>Two documents</a:t>
            </a:r>
            <a:r>
              <a:rPr lang="en-US" i="1" dirty="0">
                <a:effectLst/>
                <a:ea typeface="Calibri" panose="020F0502020204030204" pitchFamily="34" charset="0"/>
              </a:rPr>
              <a:t>, Effective Teacher Professional Development Report </a:t>
            </a:r>
            <a:r>
              <a:rPr lang="en-US" dirty="0">
                <a:effectLst/>
                <a:ea typeface="Calibri" panose="020F0502020204030204" pitchFamily="34" charset="0"/>
              </a:rPr>
              <a:t>and</a:t>
            </a:r>
            <a:r>
              <a:rPr lang="en-US" i="1" dirty="0">
                <a:effectLst/>
                <a:ea typeface="Calibri" panose="020F0502020204030204" pitchFamily="34" charset="0"/>
              </a:rPr>
              <a:t> Quality Professional Learning Standards</a:t>
            </a:r>
            <a:r>
              <a:rPr lang="en-US" dirty="0">
                <a:effectLst/>
                <a:ea typeface="Calibri" panose="020F0502020204030204" pitchFamily="34" charset="0"/>
              </a:rPr>
              <a:t>, provide insight into effective professional learning models and related attributes that are useful for arts education.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ea typeface="Calibri" panose="020F0502020204030204" pitchFamily="34" charset="0"/>
              </a:rPr>
              <a:t>The LPI’s seven elements, combined with California Department of Education’s QPLS, articulate effective professional learning attributes that should be present to support arts educators and administrators.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ea typeface="Calibri" panose="020F0502020204030204" pitchFamily="34" charset="0"/>
              </a:rPr>
              <a:t>The design elements and standards are useful guides for administrators to guide the design or selection of professional learning.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ea typeface="Calibri" panose="020F0502020204030204" pitchFamily="34" charset="0"/>
              </a:rPr>
              <a:t>Teachers may find the elements and standards descriptions useful when selecting professional learning activities to meet their needs and enhance their practice.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Chapter Pages: 40</a:t>
            </a:r>
            <a:r>
              <a:rPr lang="en-US" dirty="0">
                <a:effectLst/>
                <a:ea typeface="Calibri" panose="020F0502020204030204" pitchFamily="34" charset="0"/>
              </a:rPr>
              <a:t>–</a:t>
            </a:r>
            <a:r>
              <a:rPr lang="en-US" i="1" dirty="0">
                <a:effectLst/>
                <a:ea typeface="Calibri" panose="020F0502020204030204" pitchFamily="34" charset="0"/>
              </a:rPr>
              <a:t>42</a:t>
            </a:r>
            <a:endParaRPr lang="en-US" i="1" dirty="0"/>
          </a:p>
        </p:txBody>
      </p:sp>
      <p:sp>
        <p:nvSpPr>
          <p:cNvPr id="4" name="Slide Number Placeholder 3"/>
          <p:cNvSpPr>
            <a:spLocks noGrp="1"/>
          </p:cNvSpPr>
          <p:nvPr>
            <p:ph type="sldNum" sz="quarter" idx="5"/>
          </p:nvPr>
        </p:nvSpPr>
        <p:spPr/>
        <p:txBody>
          <a:bodyPr/>
          <a:lstStyle/>
          <a:p>
            <a:fld id="{EC5A99C9-FF46-4F50-BFB9-00046364D3A0}" type="slidenum">
              <a:rPr lang="en-US" smtClean="0"/>
              <a:t>37</a:t>
            </a:fld>
            <a:endParaRPr lang="en-US"/>
          </a:p>
        </p:txBody>
      </p:sp>
    </p:spTree>
    <p:extLst>
      <p:ext uri="{BB962C8B-B14F-4D97-AF65-F5344CB8AC3E}">
        <p14:creationId xmlns:p14="http://schemas.microsoft.com/office/powerpoint/2010/main" val="40745564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Elements of Effective Professional Learning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authors of the report </a:t>
            </a:r>
            <a:r>
              <a:rPr lang="en-US" b="0" i="0" dirty="0">
                <a:solidFill>
                  <a:srgbClr val="000000"/>
                </a:solidFill>
                <a:effectLst/>
              </a:rPr>
              <a:t>define effective professional development as ”structured professional learning that results in changes in teacher practices and improvements in student learning outcomes.”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LPI report can be downloaded at </a:t>
            </a:r>
            <a:r>
              <a:rPr lang="en-US" dirty="0">
                <a:solidFill>
                  <a:srgbClr val="0000FF"/>
                </a:solidFill>
              </a:rPr>
              <a:t>https://learningpolicyinstitute.org/product/effective-teacher-professional-development-report.</a:t>
            </a:r>
            <a:endParaRPr lang="en-US" dirty="0"/>
          </a:p>
          <a:p>
            <a:pPr marR="0" lvl="0" algn="l" defTabSz="914400" rtl="0" eaLnBrk="1" fontAlgn="auto" latinLnBrk="0" hangingPunct="1">
              <a:lnSpc>
                <a:spcPct val="100000"/>
              </a:lnSpc>
              <a:spcBef>
                <a:spcPts val="0"/>
              </a:spcBef>
              <a:spcAft>
                <a:spcPts val="0"/>
              </a:spcAft>
              <a:buClrTx/>
              <a:buSzTx/>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Chapter Pages: 40</a:t>
            </a:r>
            <a:r>
              <a:rPr lang="en-US" dirty="0">
                <a:effectLst/>
                <a:ea typeface="Calibri" panose="020F0502020204030204" pitchFamily="34" charset="0"/>
              </a:rPr>
              <a:t>–</a:t>
            </a:r>
            <a:r>
              <a:rPr lang="en-US" i="1" dirty="0">
                <a:effectLst/>
                <a:ea typeface="Calibri" panose="020F0502020204030204" pitchFamily="34" charset="0"/>
              </a:rPr>
              <a:t>42</a:t>
            </a:r>
            <a:endParaRPr lang="en-US" i="1" dirty="0"/>
          </a:p>
          <a:p>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38</a:t>
            </a:fld>
            <a:endParaRPr lang="en-US"/>
          </a:p>
        </p:txBody>
      </p:sp>
    </p:spTree>
    <p:extLst>
      <p:ext uri="{BB962C8B-B14F-4D97-AF65-F5344CB8AC3E}">
        <p14:creationId xmlns:p14="http://schemas.microsoft.com/office/powerpoint/2010/main" val="13531557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cs typeface="Arial" panose="020B0604020202020204" pitchFamily="34" charset="0"/>
              </a:rPr>
              <a:t>Characteristics of Quality Professional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Calibri" panose="020F0502020204030204" pitchFamily="34" charset="0"/>
              </a:rPr>
              <a:t>The QPLS can be downloaded at </a:t>
            </a:r>
            <a:r>
              <a:rPr lang="en-US" sz="1200" b="0" dirty="0">
                <a:solidFill>
                  <a:srgbClr val="0000FF"/>
                </a:solidFill>
                <a:effectLst/>
                <a:latin typeface="Arial" panose="020B0604020202020204" pitchFamily="34" charset="0"/>
                <a:ea typeface="Calibri" panose="020F0502020204030204" pitchFamily="34" charset="0"/>
              </a:rPr>
              <a:t>https://www.cde.ca.gov/pd/ps/qpls.asp.</a:t>
            </a:r>
            <a:endParaRPr lang="en-US" sz="1200" b="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Chapter Pages: 40</a:t>
            </a:r>
            <a:r>
              <a:rPr lang="en-US" dirty="0">
                <a:effectLst/>
                <a:ea typeface="Calibri" panose="020F0502020204030204" pitchFamily="34" charset="0"/>
              </a:rPr>
              <a:t>–</a:t>
            </a:r>
            <a:r>
              <a:rPr lang="en-US" i="1" dirty="0">
                <a:effectLst/>
                <a:ea typeface="Calibri" panose="020F0502020204030204" pitchFamily="34" charset="0"/>
              </a:rPr>
              <a:t>42</a:t>
            </a:r>
            <a:endParaRPr lang="en-US" i="1" dirty="0"/>
          </a:p>
          <a:p>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39</a:t>
            </a:fld>
            <a:endParaRPr lang="en-US"/>
          </a:p>
        </p:txBody>
      </p:sp>
    </p:spTree>
    <p:extLst>
      <p:ext uri="{BB962C8B-B14F-4D97-AF65-F5344CB8AC3E}">
        <p14:creationId xmlns:p14="http://schemas.microsoft.com/office/powerpoint/2010/main" val="875050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Focusing Questions for Chapter 9</a:t>
            </a:r>
          </a:p>
          <a:p>
            <a:endParaRPr lang="en-US" sz="1200" i="1" dirty="0">
              <a:latin typeface="+mn-lt"/>
            </a:endParaRPr>
          </a:p>
          <a:p>
            <a:r>
              <a:rPr lang="en-US" sz="1200" i="1" dirty="0">
                <a:latin typeface="+mn-lt"/>
              </a:rPr>
              <a:t>Chapter Pages: n/a</a:t>
            </a:r>
            <a:endParaRPr lang="en-US"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A99C9-FF46-4F50-BFB9-00046364D3A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74717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Reflection on the Qualities of Effective Professional Learning</a:t>
            </a:r>
          </a:p>
          <a:p>
            <a:r>
              <a:rPr lang="en-US" sz="1200" dirty="0">
                <a:latin typeface="+mn-lt"/>
              </a:rPr>
              <a:t>An additional question for administrators to consider is—what professional learning do you need, as an instructional leader to, support and strengthen arts education and programming for students and teachers at your site or district?</a:t>
            </a:r>
          </a:p>
          <a:p>
            <a:endParaRPr lang="en-US" sz="12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Chapter Pages: 40</a:t>
            </a:r>
            <a:r>
              <a:rPr lang="en-US" dirty="0">
                <a:effectLst/>
                <a:ea typeface="Calibri" panose="020F0502020204030204" pitchFamily="34" charset="0"/>
              </a:rPr>
              <a:t>–</a:t>
            </a:r>
            <a:r>
              <a:rPr lang="en-US" i="1" dirty="0">
                <a:effectLst/>
                <a:ea typeface="Calibri" panose="020F0502020204030204" pitchFamily="34" charset="0"/>
              </a:rPr>
              <a:t>42</a:t>
            </a:r>
            <a:endParaRPr lang="en-US" i="1" dirty="0"/>
          </a:p>
          <a:p>
            <a:endParaRPr lang="en-US" sz="1200"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40</a:t>
            </a:fld>
            <a:endParaRPr lang="en-US"/>
          </a:p>
        </p:txBody>
      </p:sp>
    </p:spTree>
    <p:extLst>
      <p:ext uri="{BB962C8B-B14F-4D97-AF65-F5344CB8AC3E}">
        <p14:creationId xmlns:p14="http://schemas.microsoft.com/office/powerpoint/2010/main" val="32107016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200" b="1" dirty="0">
                <a:solidFill>
                  <a:schemeClr val="tx1"/>
                </a:solidFill>
                <a:latin typeface="+mn-lt"/>
              </a:rPr>
              <a:t>Professional Learning for Administrators, School, and District Leaders</a:t>
            </a:r>
          </a:p>
          <a:p>
            <a:pPr marL="171450" marR="0" indent="-171450">
              <a:buFont typeface="Arial" panose="020B0604020202020204" pitchFamily="34" charset="0"/>
              <a:buChar char="•"/>
            </a:pPr>
            <a:r>
              <a:rPr lang="en-US" sz="1200" dirty="0">
                <a:solidFill>
                  <a:schemeClr val="tx1"/>
                </a:solidFill>
                <a:effectLst/>
                <a:latin typeface="+mn-lt"/>
                <a:ea typeface="Calibri" panose="020F0502020204030204" pitchFamily="34" charset="0"/>
                <a:cs typeface="Arial" panose="020B0604020202020204" pitchFamily="34" charset="0"/>
              </a:rPr>
              <a:t>Professional learning is a necessary support for administrators and counselors assigned to be responsible for arts education. </a:t>
            </a:r>
          </a:p>
          <a:p>
            <a:pPr marL="171450" marR="0" indent="-171450">
              <a:buFont typeface="Arial" panose="020B0604020202020204" pitchFamily="34" charset="0"/>
              <a:buChar char="•"/>
            </a:pPr>
            <a:r>
              <a:rPr lang="en-US" sz="1200" dirty="0">
                <a:solidFill>
                  <a:schemeClr val="tx1"/>
                </a:solidFill>
                <a:effectLst/>
                <a:latin typeface="+mn-lt"/>
                <a:ea typeface="Calibri" panose="020F0502020204030204" pitchFamily="34" charset="0"/>
                <a:cs typeface="Arial" panose="020B0604020202020204" pitchFamily="34" charset="0"/>
              </a:rPr>
              <a:t>Those supporting arts education may not be fully prepared, knowledgeable about current arts education policies, or empowered to facilitate change.</a:t>
            </a:r>
          </a:p>
          <a:p>
            <a:pPr marL="171450" marR="0" indent="-171450">
              <a:buFont typeface="Arial" panose="020B0604020202020204" pitchFamily="34" charset="0"/>
              <a:buChar char="•"/>
            </a:pPr>
            <a:r>
              <a:rPr lang="en-US" sz="1200" dirty="0">
                <a:solidFill>
                  <a:schemeClr val="tx1"/>
                </a:solidFill>
                <a:effectLst/>
                <a:latin typeface="+mn-lt"/>
                <a:ea typeface="Calibri" panose="020F0502020204030204" pitchFamily="34" charset="0"/>
                <a:cs typeface="Arial" panose="020B0604020202020204" pitchFamily="34" charset="0"/>
              </a:rPr>
              <a:t>School board members and counselors also play critical roles in supporting, creating policies, and implementing practices that provide or prohibit students’ access to arts education.</a:t>
            </a:r>
          </a:p>
          <a:p>
            <a:pPr marL="171450" marR="0" indent="-171450">
              <a:buFont typeface="Arial" panose="020B0604020202020204" pitchFamily="34" charset="0"/>
              <a:buChar char="•"/>
            </a:pPr>
            <a:r>
              <a:rPr lang="en-US" sz="1200" dirty="0">
                <a:solidFill>
                  <a:schemeClr val="tx1"/>
                </a:solidFill>
                <a:effectLst/>
                <a:latin typeface="+mn-lt"/>
                <a:ea typeface="Calibri" panose="020F0502020204030204" pitchFamily="34" charset="0"/>
                <a:cs typeface="Arial" panose="020B0604020202020204" pitchFamily="34" charset="0"/>
              </a:rPr>
              <a:t>Given the multiple demands on their time, engagement in regional or local networks (PLCs) that meet for a few hours monthly or a full day quarterly offer opportunities for ongoing support.</a:t>
            </a:r>
          </a:p>
          <a:p>
            <a:pPr marL="171450" marR="0" indent="-171450">
              <a:buFont typeface="Arial" panose="020B0604020202020204" pitchFamily="34" charset="0"/>
              <a:buChar char="•"/>
            </a:pPr>
            <a:r>
              <a:rPr lang="en-US" sz="1200" dirty="0">
                <a:solidFill>
                  <a:schemeClr val="tx1"/>
                </a:solidFill>
                <a:effectLst/>
                <a:latin typeface="+mn-lt"/>
                <a:ea typeface="Calibri" panose="020F0502020204030204" pitchFamily="34" charset="0"/>
                <a:cs typeface="Arial" panose="020B0604020202020204" pitchFamily="34" charset="0"/>
              </a:rPr>
              <a:t>The addition of an outside arts education expert to help facilitate the PLC, provide guidance, and offer information has been found to be an effective approach</a:t>
            </a:r>
          </a:p>
          <a:p>
            <a:pPr marL="171450" marR="0" indent="-171450">
              <a:buFont typeface="Arial" panose="020B0604020202020204" pitchFamily="34" charset="0"/>
              <a:buChar char="•"/>
            </a:pPr>
            <a:endParaRPr lang="en-US" sz="1200" dirty="0">
              <a:solidFill>
                <a:schemeClr val="tx1"/>
              </a:solidFill>
              <a:effectLst/>
              <a:latin typeface="+mn-lt"/>
              <a:ea typeface="Calibri" panose="020F0502020204030204" pitchFamily="34" charset="0"/>
              <a:cs typeface="Arial" panose="020B0604020202020204" pitchFamily="34" charset="0"/>
            </a:endParaRPr>
          </a:p>
          <a:p>
            <a:r>
              <a:rPr lang="en-US" sz="1200" i="1" dirty="0">
                <a:solidFill>
                  <a:schemeClr val="tx1"/>
                </a:solidFill>
                <a:latin typeface="+mn-lt"/>
              </a:rPr>
              <a:t>Chapter Pages 42</a:t>
            </a:r>
            <a:r>
              <a:rPr lang="en-US" sz="1200" dirty="0">
                <a:effectLst/>
                <a:latin typeface="+mn-lt"/>
                <a:ea typeface="Calibri" panose="020F0502020204030204" pitchFamily="34" charset="0"/>
              </a:rPr>
              <a:t>–</a:t>
            </a:r>
            <a:r>
              <a:rPr lang="en-US" sz="1200" i="1" dirty="0">
                <a:solidFill>
                  <a:schemeClr val="tx1"/>
                </a:solidFill>
                <a:latin typeface="+mn-lt"/>
              </a:rPr>
              <a:t>44</a:t>
            </a:r>
          </a:p>
        </p:txBody>
      </p:sp>
      <p:sp>
        <p:nvSpPr>
          <p:cNvPr id="4" name="Slide Number Placeholder 3"/>
          <p:cNvSpPr>
            <a:spLocks noGrp="1"/>
          </p:cNvSpPr>
          <p:nvPr>
            <p:ph type="sldNum" sz="quarter" idx="5"/>
          </p:nvPr>
        </p:nvSpPr>
        <p:spPr/>
        <p:txBody>
          <a:bodyPr/>
          <a:lstStyle/>
          <a:p>
            <a:fld id="{EC5A99C9-FF46-4F50-BFB9-00046364D3A0}" type="slidenum">
              <a:rPr lang="en-US" smtClean="0"/>
              <a:t>41</a:t>
            </a:fld>
            <a:endParaRPr lang="en-US"/>
          </a:p>
        </p:txBody>
      </p:sp>
    </p:spTree>
    <p:extLst>
      <p:ext uri="{BB962C8B-B14F-4D97-AF65-F5344CB8AC3E}">
        <p14:creationId xmlns:p14="http://schemas.microsoft.com/office/powerpoint/2010/main" val="20617406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Professional Learning Needs: Multiple and Single Subject Teachers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In some districts an arts teacher may be the only teacher in their subject area on their campus, and professional learning with same subject area arts teachers that crosses school sites can be useful for collaborative professional learning.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Professional Learning Communities (PLCs) can be organized in a variety of ways, such as by grade level (vertical and horizontal), disciplines, and by teaching contexts (such as within a pathway, multiple schools, or self-contained classrooms) to mediate teacher isolation.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The PLC groupings should be ongoing, learning focused, inquiry based, and action orientated to achieve improved student learning.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mn-lt"/>
                <a:ea typeface="Calibri" panose="020F0502020204030204" pitchFamily="34" charset="0"/>
                <a:cs typeface="Arial" panose="020B0604020202020204" pitchFamily="34" charset="0"/>
              </a:rPr>
              <a:t>See pages 49</a:t>
            </a:r>
            <a:r>
              <a:rPr lang="en-US" sz="1200" b="0" dirty="0">
                <a:latin typeface="+mn-lt"/>
                <a:ea typeface="Calibri" panose="020F0502020204030204" pitchFamily="34" charset="0"/>
              </a:rPr>
              <a:t>–</a:t>
            </a:r>
            <a:r>
              <a:rPr lang="en-US" sz="1200" b="0" dirty="0">
                <a:latin typeface="+mn-lt"/>
                <a:ea typeface="Calibri" panose="020F0502020204030204" pitchFamily="34" charset="0"/>
                <a:cs typeface="Arial" panose="020B0604020202020204" pitchFamily="34" charset="0"/>
              </a:rPr>
              <a:t>51 for a summary of DuFour’s big ideas of professional learning communities, examples, and a Snapshot </a:t>
            </a:r>
            <a:r>
              <a:rPr lang="en-US" sz="1200" b="0" i="1" dirty="0">
                <a:latin typeface="+mn-lt"/>
                <a:ea typeface="Calibri" panose="020F0502020204030204" pitchFamily="34" charset="0"/>
                <a:cs typeface="Arial" panose="020B0604020202020204" pitchFamily="34" charset="0"/>
              </a:rPr>
              <a:t>Focus on Practice, </a:t>
            </a:r>
            <a:r>
              <a:rPr lang="en-US" sz="1200" b="0" i="0" dirty="0">
                <a:latin typeface="+mn-lt"/>
                <a:ea typeface="Calibri" panose="020F0502020204030204" pitchFamily="34" charset="0"/>
                <a:cs typeface="Arial" panose="020B0604020202020204" pitchFamily="34" charset="0"/>
              </a:rPr>
              <a:t>which provides </a:t>
            </a:r>
            <a:r>
              <a:rPr lang="en-US" sz="1200" i="0" dirty="0">
                <a:effectLst/>
                <a:latin typeface="+mn-lt"/>
                <a:ea typeface="Calibri" panose="020F0502020204030204" pitchFamily="34" charset="0"/>
              </a:rPr>
              <a:t>an </a:t>
            </a:r>
            <a:r>
              <a:rPr lang="en-US" sz="1200" dirty="0">
                <a:effectLst/>
                <a:latin typeface="+mn-lt"/>
                <a:ea typeface="Calibri" panose="020F0502020204030204" pitchFamily="34" charset="0"/>
              </a:rPr>
              <a:t>example of a regional professional learning community structure for the arts focused on problems of practice</a:t>
            </a:r>
            <a:r>
              <a:rPr lang="en-US" sz="1200" b="0" i="1" dirty="0">
                <a:latin typeface="+mn-lt"/>
                <a:ea typeface="Calibri" panose="020F0502020204030204" pitchFamily="34" charset="0"/>
                <a:cs typeface="Arial" panose="020B0604020202020204" pitchFamily="34" charset="0"/>
              </a:rPr>
              <a:t>.</a:t>
            </a:r>
            <a:endParaRPr lang="en-US" sz="1200" b="0" dirty="0">
              <a:effectLst/>
              <a:latin typeface="+mn-lt"/>
              <a:ea typeface="Calibri" panose="020F0502020204030204" pitchFamily="34" charset="0"/>
              <a:cs typeface="Arial" panose="020B0604020202020204" pitchFamily="34" charset="0"/>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44</a:t>
            </a:r>
            <a:r>
              <a:rPr lang="en-US" sz="1200" dirty="0">
                <a:effectLst/>
                <a:latin typeface="+mn-lt"/>
                <a:ea typeface="Calibri" panose="020F0502020204030204" pitchFamily="34" charset="0"/>
              </a:rPr>
              <a:t>–</a:t>
            </a:r>
            <a:r>
              <a:rPr lang="en-US" sz="1200" i="1" dirty="0">
                <a:effectLst/>
                <a:latin typeface="+mn-lt"/>
                <a:ea typeface="Calibri" panose="020F0502020204030204" pitchFamily="34" charset="0"/>
              </a:rPr>
              <a:t>55</a:t>
            </a:r>
            <a:endParaRPr lang="en-US" sz="1200" i="1" dirty="0">
              <a:latin typeface="+mn-lt"/>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42</a:t>
            </a:fld>
            <a:endParaRPr lang="en-US"/>
          </a:p>
        </p:txBody>
      </p:sp>
    </p:spTree>
    <p:extLst>
      <p:ext uri="{BB962C8B-B14F-4D97-AF65-F5344CB8AC3E}">
        <p14:creationId xmlns:p14="http://schemas.microsoft.com/office/powerpoint/2010/main" val="33567690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0000"/>
                </a:solidFill>
                <a:latin typeface="+mn-lt"/>
                <a:cs typeface="Arial" panose="020B0604020202020204" pitchFamily="34" charset="0"/>
              </a:rPr>
              <a:t>Q4</a:t>
            </a:r>
            <a:r>
              <a:rPr lang="en-US" sz="1200" b="1" dirty="0">
                <a:effectLst/>
                <a:latin typeface="+mn-lt"/>
                <a:ea typeface="Calibri" panose="020F0502020204030204" pitchFamily="34" charset="0"/>
                <a:cs typeface="Arial" panose="020B0604020202020204" pitchFamily="34" charset="0"/>
              </a:rPr>
              <a:t>—How can leaders and others advocate for arts education?</a:t>
            </a:r>
          </a:p>
          <a:p>
            <a:endParaRPr lang="en-US" sz="1200" b="1" dirty="0">
              <a:effectLst/>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56</a:t>
            </a:r>
            <a:r>
              <a:rPr lang="en-US" sz="1200" dirty="0">
                <a:effectLst/>
                <a:latin typeface="+mn-lt"/>
                <a:ea typeface="Calibri" panose="020F0502020204030204" pitchFamily="34" charset="0"/>
              </a:rPr>
              <a:t>–</a:t>
            </a:r>
            <a:r>
              <a:rPr lang="en-US" sz="1200" i="1" dirty="0">
                <a:effectLst/>
                <a:latin typeface="+mn-lt"/>
                <a:ea typeface="Calibri" panose="020F0502020204030204" pitchFamily="34" charset="0"/>
              </a:rPr>
              <a:t>59</a:t>
            </a:r>
            <a:endParaRPr lang="en-US" sz="1200" i="1" dirty="0">
              <a:latin typeface="+mn-lt"/>
            </a:endParaRPr>
          </a:p>
          <a:p>
            <a:endParaRPr lang="en-US" sz="12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A99C9-FF46-4F50-BFB9-00046364D3A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519022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Arts—Not </a:t>
            </a:r>
            <a:r>
              <a:rPr lang="en-US" b="1" dirty="0"/>
              <a:t>J</a:t>
            </a:r>
            <a:r>
              <a:rPr lang="en-US" b="1" dirty="0">
                <a:latin typeface="+mn-lt"/>
              </a:rPr>
              <a:t>ust “Nice to Have”</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 56</a:t>
            </a:r>
            <a:endParaRPr lang="en-US"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44</a:t>
            </a:fld>
            <a:endParaRPr lang="en-US"/>
          </a:p>
        </p:txBody>
      </p:sp>
    </p:spTree>
    <p:extLst>
      <p:ext uri="{BB962C8B-B14F-4D97-AF65-F5344CB8AC3E}">
        <p14:creationId xmlns:p14="http://schemas.microsoft.com/office/powerpoint/2010/main" val="33015840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Calibri" panose="020F0502020204030204" pitchFamily="34" charset="0"/>
                <a:cs typeface="Arial" panose="020B0604020202020204" pitchFamily="34" charset="0"/>
              </a:rPr>
              <a:t>Engaging in Leadership and Advocacy for Arts Education</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 56</a:t>
            </a:r>
            <a:endParaRPr lang="en-US" i="1"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45</a:t>
            </a:fld>
            <a:endParaRPr lang="en-US"/>
          </a:p>
        </p:txBody>
      </p:sp>
    </p:spTree>
    <p:extLst>
      <p:ext uri="{BB962C8B-B14F-4D97-AF65-F5344CB8AC3E}">
        <p14:creationId xmlns:p14="http://schemas.microsoft.com/office/powerpoint/2010/main" val="22244319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LCFF Priorities and Arts Education #1</a:t>
            </a:r>
            <a:r>
              <a:rPr lang="en-US" sz="1200" b="1" dirty="0">
                <a:latin typeface="+mn-lt"/>
                <a:ea typeface="Calibri" panose="020F0502020204030204" pitchFamily="34" charset="0"/>
              </a:rPr>
              <a:t>–</a:t>
            </a:r>
            <a:r>
              <a:rPr lang="en-US" sz="1200" b="1" dirty="0">
                <a:latin typeface="+mn-lt"/>
              </a:rPr>
              <a:t>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ea typeface="Arial" panose="020B0604020202020204" pitchFamily="34" charset="0"/>
              </a:rPr>
              <a:t>Answers to f</a:t>
            </a:r>
            <a:r>
              <a:rPr lang="en-US" sz="1200" dirty="0">
                <a:effectLst/>
                <a:latin typeface="+mn-lt"/>
                <a:ea typeface="Arial" panose="020B0604020202020204" pitchFamily="34" charset="0"/>
              </a:rPr>
              <a:t>requently </a:t>
            </a:r>
            <a:r>
              <a:rPr lang="en-US" sz="1200" dirty="0">
                <a:latin typeface="+mn-lt"/>
                <a:ea typeface="Arial" panose="020B0604020202020204" pitchFamily="34" charset="0"/>
              </a:rPr>
              <a:t>a</a:t>
            </a:r>
            <a:r>
              <a:rPr lang="en-US" sz="1200" dirty="0">
                <a:effectLst/>
                <a:latin typeface="+mn-lt"/>
                <a:ea typeface="Arial" panose="020B0604020202020204" pitchFamily="34" charset="0"/>
              </a:rPr>
              <a:t>sked questions are available at </a:t>
            </a:r>
            <a:r>
              <a:rPr lang="en-US" sz="1200" dirty="0">
                <a:solidFill>
                  <a:srgbClr val="0000FF"/>
                </a:solidFill>
                <a:effectLst/>
                <a:latin typeface="+mn-lt"/>
                <a:ea typeface="Arial" panose="020B0604020202020204" pitchFamily="34" charset="0"/>
              </a:rPr>
              <a:t>https://www.cde.ca.gov/fg/aa/lc/lcfffaq.asp.</a:t>
            </a:r>
            <a:endParaRPr lang="en-US" sz="1200" dirty="0">
              <a:effectLst/>
              <a:latin typeface="+mn-lt"/>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56</a:t>
            </a:r>
            <a:r>
              <a:rPr lang="en-US" sz="1200" dirty="0">
                <a:effectLst/>
                <a:latin typeface="+mn-lt"/>
                <a:ea typeface="Calibri" panose="020F0502020204030204" pitchFamily="34" charset="0"/>
              </a:rPr>
              <a:t>–</a:t>
            </a:r>
            <a:r>
              <a:rPr lang="en-US" sz="1200" i="1" dirty="0">
                <a:effectLst/>
                <a:latin typeface="+mn-lt"/>
                <a:ea typeface="Calibri" panose="020F0502020204030204" pitchFamily="34" charset="0"/>
              </a:rPr>
              <a:t>57</a:t>
            </a:r>
            <a:endParaRPr lang="en-US" sz="1200" i="1" dirty="0">
              <a:latin typeface="+mn-lt"/>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46</a:t>
            </a:fld>
            <a:endParaRPr lang="en-US"/>
          </a:p>
        </p:txBody>
      </p:sp>
    </p:spTree>
    <p:extLst>
      <p:ext uri="{BB962C8B-B14F-4D97-AF65-F5344CB8AC3E}">
        <p14:creationId xmlns:p14="http://schemas.microsoft.com/office/powerpoint/2010/main" val="11436494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LCFF Priorities and Arts Education #6</a:t>
            </a:r>
            <a:r>
              <a:rPr lang="en-US" sz="1200" b="1" dirty="0">
                <a:solidFill>
                  <a:schemeClr val="tx1"/>
                </a:solidFill>
                <a:latin typeface="+mn-lt"/>
                <a:ea typeface="Calibri" panose="020F0502020204030204" pitchFamily="34" charset="0"/>
              </a:rPr>
              <a:t>–10</a:t>
            </a:r>
          </a:p>
          <a:p>
            <a:r>
              <a:rPr lang="en-US" dirty="0">
                <a:ea typeface="Arial" panose="020B0604020202020204" pitchFamily="34" charset="0"/>
              </a:rPr>
              <a:t>Answers to f</a:t>
            </a:r>
            <a:r>
              <a:rPr lang="en-US" sz="1200" dirty="0">
                <a:effectLst/>
                <a:latin typeface="+mn-lt"/>
                <a:ea typeface="Arial" panose="020B0604020202020204" pitchFamily="34" charset="0"/>
              </a:rPr>
              <a:t>requently </a:t>
            </a:r>
            <a:r>
              <a:rPr lang="en-US" dirty="0">
                <a:ea typeface="Arial" panose="020B0604020202020204" pitchFamily="34" charset="0"/>
              </a:rPr>
              <a:t>a</a:t>
            </a:r>
            <a:r>
              <a:rPr lang="en-US" sz="1200" dirty="0">
                <a:effectLst/>
                <a:latin typeface="+mn-lt"/>
                <a:ea typeface="Arial" panose="020B0604020202020204" pitchFamily="34" charset="0"/>
              </a:rPr>
              <a:t>sked questions are available at </a:t>
            </a:r>
            <a:r>
              <a:rPr lang="en-US" sz="1200" dirty="0">
                <a:solidFill>
                  <a:srgbClr val="0000FF"/>
                </a:solidFill>
                <a:effectLst/>
                <a:latin typeface="+mn-lt"/>
                <a:ea typeface="Arial" panose="020B0604020202020204" pitchFamily="34" charset="0"/>
              </a:rPr>
              <a:t>https://www.cde.ca.gov/fg/aa/lc/lcfffaq.asp.</a:t>
            </a:r>
            <a:endParaRPr lang="en-US" sz="1200" dirty="0">
              <a:effectLst/>
              <a:latin typeface="+mn-lt"/>
              <a:ea typeface="Arial" panose="020B0604020202020204" pitchFamily="34" charset="0"/>
            </a:endParaRPr>
          </a:p>
          <a:p>
            <a:endParaRPr lang="en-US" sz="12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56</a:t>
            </a:r>
            <a:r>
              <a:rPr lang="en-US" sz="1200" dirty="0">
                <a:effectLst/>
                <a:latin typeface="+mn-lt"/>
                <a:ea typeface="Calibri" panose="020F0502020204030204" pitchFamily="34" charset="0"/>
              </a:rPr>
              <a:t>–</a:t>
            </a:r>
            <a:r>
              <a:rPr lang="en-US" sz="1200" i="1" dirty="0">
                <a:effectLst/>
                <a:latin typeface="+mn-lt"/>
                <a:ea typeface="Calibri" panose="020F0502020204030204" pitchFamily="34" charset="0"/>
              </a:rPr>
              <a:t>57</a:t>
            </a:r>
            <a:endParaRPr lang="en-US" sz="1200" i="1" dirty="0">
              <a:latin typeface="+mn-lt"/>
            </a:endParaRPr>
          </a:p>
          <a:p>
            <a:endParaRPr lang="en-US" sz="1200" b="1" dirty="0">
              <a:solidFill>
                <a:schemeClr val="tx1"/>
              </a:solidFill>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47</a:t>
            </a:fld>
            <a:endParaRPr lang="en-US"/>
          </a:p>
        </p:txBody>
      </p:sp>
    </p:spTree>
    <p:extLst>
      <p:ext uri="{BB962C8B-B14F-4D97-AF65-F5344CB8AC3E}">
        <p14:creationId xmlns:p14="http://schemas.microsoft.com/office/powerpoint/2010/main" val="13395947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Reflecting on Arts Education, the LCFF, and the LCAP</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56</a:t>
            </a:r>
            <a:r>
              <a:rPr lang="en-US" sz="1200" dirty="0">
                <a:effectLst/>
                <a:latin typeface="+mn-lt"/>
                <a:ea typeface="Calibri" panose="020F0502020204030204" pitchFamily="34" charset="0"/>
              </a:rPr>
              <a:t>–</a:t>
            </a:r>
            <a:r>
              <a:rPr lang="en-US" sz="1200" i="1" dirty="0">
                <a:effectLst/>
                <a:latin typeface="+mn-lt"/>
                <a:ea typeface="Calibri" panose="020F0502020204030204" pitchFamily="34" charset="0"/>
              </a:rPr>
              <a:t>57</a:t>
            </a:r>
            <a:endParaRPr lang="en-US" sz="1200" i="1" dirty="0">
              <a:latin typeface="+mn-lt"/>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48</a:t>
            </a:fld>
            <a:endParaRPr lang="en-US"/>
          </a:p>
        </p:txBody>
      </p:sp>
    </p:spTree>
    <p:extLst>
      <p:ext uri="{BB962C8B-B14F-4D97-AF65-F5344CB8AC3E}">
        <p14:creationId xmlns:p14="http://schemas.microsoft.com/office/powerpoint/2010/main" val="28666587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Sample Advocacy Talking Points</a:t>
            </a:r>
          </a:p>
          <a:p>
            <a:pPr>
              <a:spcBef>
                <a:spcPts val="1200"/>
              </a:spcBef>
            </a:pPr>
            <a:r>
              <a:rPr lang="en-US" sz="1200" b="0" i="0" dirty="0">
                <a:latin typeface="+mn-lt"/>
              </a:rPr>
              <a:t>Also see Chapter 1: Vision and Goals for Standards-Based Arts Education for a summary of research about the importance and benefits of an arts education that may be useful for developing additional talking points. </a:t>
            </a:r>
          </a:p>
          <a:p>
            <a:pPr>
              <a:spcBef>
                <a:spcPts val="1200"/>
              </a:spcBef>
            </a:pPr>
            <a:endParaRPr lang="en-US" sz="1200" b="0"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 </a:t>
            </a:r>
            <a:r>
              <a:rPr lang="en-US" sz="1200" i="1" dirty="0">
                <a:effectLst/>
                <a:latin typeface="+mn-lt"/>
                <a:ea typeface="Calibri" panose="020F0502020204030204" pitchFamily="34" charset="0"/>
              </a:rPr>
              <a:t>58</a:t>
            </a:r>
            <a:endParaRPr lang="en-US" sz="1200" i="1" dirty="0">
              <a:latin typeface="+mn-lt"/>
            </a:endParaRPr>
          </a:p>
          <a:p>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49</a:t>
            </a:fld>
            <a:endParaRPr lang="en-US"/>
          </a:p>
        </p:txBody>
      </p:sp>
    </p:spTree>
    <p:extLst>
      <p:ext uri="{BB962C8B-B14F-4D97-AF65-F5344CB8AC3E}">
        <p14:creationId xmlns:p14="http://schemas.microsoft.com/office/powerpoint/2010/main" val="3566779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What are the Elements of Effective and Equitable Arts Education Programs?</a:t>
            </a:r>
          </a:p>
          <a:p>
            <a:r>
              <a:rPr lang="en-US" sz="1200" dirty="0">
                <a:latin typeface="+mn-lt"/>
              </a:rPr>
              <a:t>Consider pausing here to collect initial responses to this question. </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2</a:t>
            </a:r>
            <a:r>
              <a:rPr lang="en-US" sz="1200" dirty="0">
                <a:effectLst/>
                <a:latin typeface="+mn-lt"/>
                <a:ea typeface="Calibri" panose="020F0502020204030204" pitchFamily="34" charset="0"/>
              </a:rPr>
              <a:t>–29</a:t>
            </a:r>
            <a:endParaRPr lang="en-US" sz="1200" i="1" dirty="0">
              <a:latin typeface="+mn-lt"/>
            </a:endParaRPr>
          </a:p>
          <a:p>
            <a:endParaRPr lang="en-US" sz="12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A99C9-FF46-4F50-BFB9-00046364D3A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228214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In Conclusion</a:t>
            </a:r>
            <a:endParaRPr lang="en-US" b="1" dirty="0"/>
          </a:p>
        </p:txBody>
      </p:sp>
      <p:sp>
        <p:nvSpPr>
          <p:cNvPr id="4" name="Slide Number Placeholder 3"/>
          <p:cNvSpPr>
            <a:spLocks noGrp="1"/>
          </p:cNvSpPr>
          <p:nvPr>
            <p:ph type="sldNum" sz="quarter" idx="5"/>
          </p:nvPr>
        </p:nvSpPr>
        <p:spPr/>
        <p:txBody>
          <a:bodyPr/>
          <a:lstStyle/>
          <a:p>
            <a:fld id="{EC5A99C9-FF46-4F50-BFB9-00046364D3A0}" type="slidenum">
              <a:rPr lang="en-US" smtClean="0"/>
              <a:t>50</a:t>
            </a:fld>
            <a:endParaRPr lang="en-US"/>
          </a:p>
        </p:txBody>
      </p:sp>
    </p:spTree>
    <p:extLst>
      <p:ext uri="{BB962C8B-B14F-4D97-AF65-F5344CB8AC3E}">
        <p14:creationId xmlns:p14="http://schemas.microsoft.com/office/powerpoint/2010/main" val="11174954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Resources for Professional Learning</a:t>
            </a:r>
          </a:p>
          <a:p>
            <a:endParaRPr lang="en-US" sz="1200" dirty="0"/>
          </a:p>
          <a:p>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51</a:t>
            </a:fld>
            <a:endParaRPr lang="en-US"/>
          </a:p>
        </p:txBody>
      </p:sp>
    </p:spTree>
    <p:extLst>
      <p:ext uri="{BB962C8B-B14F-4D97-AF65-F5344CB8AC3E}">
        <p14:creationId xmlns:p14="http://schemas.microsoft.com/office/powerpoint/2010/main" val="1656446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Reflection</a:t>
            </a:r>
          </a:p>
          <a:p>
            <a:r>
              <a:rPr lang="en-US" sz="1200" dirty="0"/>
              <a:t>Consider exploring the discipline-specific guidance related to the information in chapter 2 in the discipline chapters for Dance, Media Arts, Music, Theatre, and Visual Arts.</a:t>
            </a:r>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52</a:t>
            </a:fld>
            <a:endParaRPr lang="en-US"/>
          </a:p>
        </p:txBody>
      </p:sp>
    </p:spTree>
    <p:extLst>
      <p:ext uri="{BB962C8B-B14F-4D97-AF65-F5344CB8AC3E}">
        <p14:creationId xmlns:p14="http://schemas.microsoft.com/office/powerpoint/2010/main" val="1070756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Arts Education and the Whole Child</a:t>
            </a:r>
          </a:p>
          <a:p>
            <a:pPr marL="0" indent="0">
              <a:buFont typeface="Arial" panose="020B0604020202020204" pitchFamily="34" charset="0"/>
              <a:buNone/>
            </a:pPr>
            <a:r>
              <a:rPr lang="en-US" dirty="0"/>
              <a:t>To make some connections and spark some initial thinking about effective and equitable arts education programs, read the quotes and consider this reflection/discussion prompt:</a:t>
            </a:r>
          </a:p>
          <a:p>
            <a:pPr marL="628650" lvl="1" indent="-171450">
              <a:buFont typeface="Arial" panose="020B0604020202020204" pitchFamily="34" charset="0"/>
              <a:buChar char="•"/>
            </a:pPr>
            <a:r>
              <a:rPr lang="en-US" dirty="0"/>
              <a:t>What stands out?</a:t>
            </a:r>
          </a:p>
          <a:p>
            <a:pPr marL="628650" lvl="1" indent="-171450">
              <a:buFont typeface="Arial" panose="020B0604020202020204" pitchFamily="34" charset="0"/>
              <a:buChar char="•"/>
            </a:pPr>
            <a:r>
              <a:rPr lang="en-US" dirty="0"/>
              <a:t>What resonates with you? </a:t>
            </a:r>
          </a:p>
          <a:p>
            <a:pPr marL="628650" lvl="1" indent="-171450">
              <a:buFont typeface="Arial" panose="020B0604020202020204" pitchFamily="34" charset="0"/>
              <a:buChar char="•"/>
            </a:pPr>
            <a:r>
              <a:rPr lang="en-US" dirty="0"/>
              <a:t>What questions does it raise?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Chapter Page: 2</a:t>
            </a:r>
          </a:p>
        </p:txBody>
      </p:sp>
      <p:sp>
        <p:nvSpPr>
          <p:cNvPr id="4" name="Slide Number Placeholder 3"/>
          <p:cNvSpPr>
            <a:spLocks noGrp="1"/>
          </p:cNvSpPr>
          <p:nvPr>
            <p:ph type="sldNum" sz="quarter" idx="5"/>
          </p:nvPr>
        </p:nvSpPr>
        <p:spPr/>
        <p:txBody>
          <a:bodyPr/>
          <a:lstStyle/>
          <a:p>
            <a:fld id="{EC5A99C9-FF46-4F50-BFB9-00046364D3A0}" type="slidenum">
              <a:rPr lang="en-US" smtClean="0"/>
              <a:t>6</a:t>
            </a:fld>
            <a:endParaRPr lang="en-US"/>
          </a:p>
        </p:txBody>
      </p:sp>
    </p:spTree>
    <p:extLst>
      <p:ext uri="{BB962C8B-B14F-4D97-AF65-F5344CB8AC3E}">
        <p14:creationId xmlns:p14="http://schemas.microsoft.com/office/powerpoint/2010/main" val="1248995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ea typeface="Calibri" panose="020F0502020204030204" pitchFamily="34" charset="0"/>
                <a:cs typeface="Arial" panose="020B0604020202020204" pitchFamily="34" charset="0"/>
              </a:rPr>
              <a:t>California’s Vision </a:t>
            </a:r>
            <a:r>
              <a:rPr lang="en-US" b="1" dirty="0">
                <a:ea typeface="Calibri" panose="020F0502020204030204" pitchFamily="34" charset="0"/>
                <a:cs typeface="Arial" panose="020B0604020202020204" pitchFamily="34" charset="0"/>
              </a:rPr>
              <a:t>Includes Arts Education </a:t>
            </a:r>
            <a:r>
              <a:rPr lang="en-US" b="1" dirty="0">
                <a:effectLst/>
                <a:ea typeface="Calibri" panose="020F0502020204030204" pitchFamily="34" charset="0"/>
                <a:cs typeface="Arial" panose="020B0604020202020204" pitchFamily="34" charset="0"/>
              </a:rPr>
              <a:t>for All Students</a:t>
            </a:r>
          </a:p>
          <a:p>
            <a:r>
              <a:rPr lang="en-US" dirty="0"/>
              <a:t>See Appendix A for a complete list of </a:t>
            </a:r>
            <a:r>
              <a:rPr lang="en-US" i="1" dirty="0">
                <a:effectLst/>
                <a:ea typeface="Calibri" panose="020F0502020204030204" pitchFamily="34" charset="0"/>
              </a:rPr>
              <a:t>Education Code </a:t>
            </a:r>
            <a:r>
              <a:rPr lang="en-US" dirty="0">
                <a:effectLst/>
                <a:ea typeface="Calibri" panose="020F0502020204030204" pitchFamily="34" charset="0"/>
              </a:rPr>
              <a:t>references for arts education in California.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Chapter Pages: 4</a:t>
            </a:r>
            <a:r>
              <a:rPr lang="en-US" i="1" dirty="0">
                <a:effectLst/>
                <a:ea typeface="Calibri" panose="020F0502020204030204" pitchFamily="34" charset="0"/>
                <a:cs typeface="Times New Roman" panose="02020603050405020304" pitchFamily="18" charset="0"/>
              </a:rPr>
              <a:t>–5</a:t>
            </a:r>
            <a:endParaRPr lang="en-US" i="1" dirty="0"/>
          </a:p>
        </p:txBody>
      </p:sp>
      <p:sp>
        <p:nvSpPr>
          <p:cNvPr id="4" name="Slide Number Placeholder 3"/>
          <p:cNvSpPr>
            <a:spLocks noGrp="1"/>
          </p:cNvSpPr>
          <p:nvPr>
            <p:ph type="sldNum" sz="quarter" idx="5"/>
          </p:nvPr>
        </p:nvSpPr>
        <p:spPr/>
        <p:txBody>
          <a:bodyPr/>
          <a:lstStyle/>
          <a:p>
            <a:fld id="{EC5A99C9-FF46-4F50-BFB9-00046364D3A0}" type="slidenum">
              <a:rPr lang="en-US" smtClean="0"/>
              <a:t>7</a:t>
            </a:fld>
            <a:endParaRPr lang="en-US"/>
          </a:p>
        </p:txBody>
      </p:sp>
    </p:spTree>
    <p:extLst>
      <p:ext uri="{BB962C8B-B14F-4D97-AF65-F5344CB8AC3E}">
        <p14:creationId xmlns:p14="http://schemas.microsoft.com/office/powerpoint/2010/main" val="1498465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Equity in Arts Education</a:t>
            </a:r>
          </a:p>
          <a:p>
            <a:pPr marL="171450" indent="-1714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Full quote from the chapter: “CREATE CA defines in </a:t>
            </a:r>
            <a:r>
              <a:rPr lang="en-US" sz="1200" i="1" dirty="0">
                <a:effectLst/>
                <a:latin typeface="+mn-lt"/>
                <a:ea typeface="Calibri" panose="020F0502020204030204" pitchFamily="34" charset="0"/>
                <a:cs typeface="Arial" panose="020B0604020202020204" pitchFamily="34" charset="0"/>
              </a:rPr>
              <a:t>EQUITY in Arts Education</a:t>
            </a:r>
            <a:r>
              <a:rPr lang="en-US" sz="1200" dirty="0">
                <a:effectLst/>
                <a:latin typeface="+mn-lt"/>
                <a:ea typeface="Calibri" panose="020F0502020204030204" pitchFamily="34" charset="0"/>
                <a:cs typeface="Arial" panose="020B0604020202020204" pitchFamily="34" charset="0"/>
              </a:rPr>
              <a:t> … as the right of every student to engage and succeed in powerful, high quality, standards-based arts learning PreK–12. All students from every race, culture, language background, geographic region, and socio-economic level must have the opportunity to fully develop their own artistic, cultural, and linguistic heritage while expanding opportunities to study and explore artistic expressions across different cultures and time periods.”</a:t>
            </a:r>
          </a:p>
          <a:p>
            <a:pPr marL="171450" indent="-1714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Possible reflection/discussion: </a:t>
            </a:r>
          </a:p>
          <a:p>
            <a:pPr marL="628650" lvl="1" indent="-1714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What is meant by high quality standards-based arts learning? What does that look like?</a:t>
            </a:r>
          </a:p>
          <a:p>
            <a:pPr marL="628650" lvl="1" indent="-1714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What are some of the obstacles or potential barriers that create inequity and inhibit students, or groups of students, the right to “engage and succeed in powerful, high-quality arts learning PK–12?”</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 5</a:t>
            </a:r>
            <a:endParaRPr lang="en-US" i="1"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8</a:t>
            </a:fld>
            <a:endParaRPr lang="en-US"/>
          </a:p>
        </p:txBody>
      </p:sp>
    </p:spTree>
    <p:extLst>
      <p:ext uri="{BB962C8B-B14F-4D97-AF65-F5344CB8AC3E}">
        <p14:creationId xmlns:p14="http://schemas.microsoft.com/office/powerpoint/2010/main" val="3329002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Essentials of Comprehensive Arts Education Programs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students to develop into artistically literate, creative, and capable individuals, it is essential that arts instruction is sequential, standards-based, comprehensive, and prioritized.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effectLst/>
                <a:ea typeface="Calibri" panose="020F0502020204030204" pitchFamily="34" charset="0"/>
                <a:cs typeface="Arial" panose="020B0604020202020204" pitchFamily="34" charset="0"/>
              </a:rPr>
              <a:t>Comprehensive</a:t>
            </a:r>
            <a:r>
              <a:rPr lang="en-US" dirty="0"/>
              <a:t> means standards-based sequential instruction for all students, in all five arts disciplines, during the regular school day, each year from TK through grade twelve is prioritized.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effectLst/>
                <a:ea typeface="Calibri" panose="020F0502020204030204" pitchFamily="34" charset="0"/>
                <a:cs typeface="Arial" panose="020B0604020202020204" pitchFamily="34" charset="0"/>
              </a:rPr>
              <a:t>Access to each of the arts disciplines includes through articulated feeder programs that support transitions between school levels </a:t>
            </a:r>
            <a:r>
              <a:rPr lang="en-US" dirty="0">
                <a:solidFill>
                  <a:schemeClr val="tx1"/>
                </a:solidFill>
                <a:effectLst/>
                <a:ea typeface="Calibri" panose="020F0502020204030204" pitchFamily="34" charset="0"/>
              </a:rPr>
              <a:t>to continue learning in the arts without interruption.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Chapter Page: 2</a:t>
            </a:r>
          </a:p>
          <a:p>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9</a:t>
            </a:fld>
            <a:endParaRPr lang="en-US"/>
          </a:p>
        </p:txBody>
      </p:sp>
    </p:spTree>
    <p:extLst>
      <p:ext uri="{BB962C8B-B14F-4D97-AF65-F5344CB8AC3E}">
        <p14:creationId xmlns:p14="http://schemas.microsoft.com/office/powerpoint/2010/main" val="3382517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Triangular abstract background">
            <a:extLst>
              <a:ext uri="{FF2B5EF4-FFF2-40B4-BE49-F238E27FC236}">
                <a16:creationId xmlns:a16="http://schemas.microsoft.com/office/drawing/2014/main" id="{E21CC310-6F5E-4BD0-876C-6FFCCFBF9D2B}"/>
              </a:ext>
            </a:extLst>
          </p:cNvPr>
          <p:cNvPicPr>
            <a:picLocks noChangeAspect="1"/>
          </p:cNvPicPr>
          <p:nvPr userDrawn="1"/>
        </p:nvPicPr>
        <p:blipFill>
          <a:blip r:embed="rId2">
            <a:alphaModFix amt="85000"/>
            <a:lum bright="70000" contrast="-70000"/>
            <a:extLst>
              <a:ext uri="{28A0092B-C50C-407E-A947-70E740481C1C}">
                <a14:useLocalDpi xmlns:a14="http://schemas.microsoft.com/office/drawing/2010/main" val="0"/>
              </a:ext>
            </a:extLst>
          </a:blip>
          <a:stretch>
            <a:fillRect/>
          </a:stretch>
        </p:blipFill>
        <p:spPr>
          <a:xfrm>
            <a:off x="0" y="0"/>
            <a:ext cx="12192000" cy="8126016"/>
          </a:xfrm>
          <a:prstGeom prst="rect">
            <a:avLst/>
          </a:prstGeom>
        </p:spPr>
      </p:pic>
      <p:sp>
        <p:nvSpPr>
          <p:cNvPr id="2" name="Title 1">
            <a:extLst>
              <a:ext uri="{FF2B5EF4-FFF2-40B4-BE49-F238E27FC236}">
                <a16:creationId xmlns:a16="http://schemas.microsoft.com/office/drawing/2014/main" id="{05CFD511-5419-427B-88FB-B3A7CCD62C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354D5C-38C3-495C-A945-4C3DA21212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3E3A11-EDE4-4378-ABB6-79E2580E1B8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67468F1-B9BF-4FFD-9C47-0827F16DA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F25C8-57A9-4F55-968D-8D00427F2B4A}"/>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992620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6080E-DFC4-482A-8FDC-E41210DD23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25163C-0E29-4C96-A275-A1EFDE7474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D1A697-4E4C-4E31-B74A-7CE6565311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8ED78E-F2AB-40E8-BB2B-375E942F896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4EE57F8-7674-40CE-99B8-25A4CF1323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2E632C-37EB-4738-88E5-24405D82C65B}"/>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3394012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A3B9-E9DC-421E-AAD3-E8B5D66F9D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A5CB4B-1E2D-4D1F-9A65-ED7BF28E3F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360E56-87EE-4C5E-9927-DBA4234184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5009F4-E597-495D-96AC-CC27F32903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DA2156-76B5-4A1D-A955-F1B46DF05A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3CB5C7-3D62-432B-8A1B-1BB8A122B4C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D031B51-AFF9-4640-86DD-D81233FF36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F2B277-6217-4FC7-8961-E1093FE879EB}"/>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1787094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5A60223-A6ED-442F-95AE-E0409DABD289}"/>
              </a:ext>
            </a:extLst>
          </p:cNvPr>
          <p:cNvPicPr>
            <a:picLocks noChangeAspect="1"/>
          </p:cNvPicPr>
          <p:nvPr userDrawn="1"/>
        </p:nvPicPr>
        <p:blipFill>
          <a:blip r:embed="rId2"/>
          <a:stretch>
            <a:fillRect/>
          </a:stretch>
        </p:blipFill>
        <p:spPr>
          <a:xfrm rot="10800000">
            <a:off x="0" y="0"/>
            <a:ext cx="12191999" cy="6858000"/>
          </a:xfrm>
          <a:prstGeom prst="rect">
            <a:avLst/>
          </a:prstGeom>
        </p:spPr>
      </p:pic>
      <p:sp>
        <p:nvSpPr>
          <p:cNvPr id="2" name="Title 1">
            <a:extLst>
              <a:ext uri="{FF2B5EF4-FFF2-40B4-BE49-F238E27FC236}">
                <a16:creationId xmlns:a16="http://schemas.microsoft.com/office/drawing/2014/main" id="{596AA3B9-E9DC-421E-AAD3-E8B5D66F9DE7}"/>
              </a:ext>
            </a:extLst>
          </p:cNvPr>
          <p:cNvSpPr>
            <a:spLocks noGrp="1"/>
          </p:cNvSpPr>
          <p:nvPr>
            <p:ph type="title"/>
          </p:nvPr>
        </p:nvSpPr>
        <p:spPr>
          <a:xfrm>
            <a:off x="839788" y="365125"/>
            <a:ext cx="10515600" cy="1325563"/>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89A5CB4B-1E2D-4D1F-9A65-ED7BF28E3F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360E56-87EE-4C5E-9927-DBA4234184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5009F4-E597-495D-96AC-CC27F32903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DA2156-76B5-4A1D-A955-F1B46DF05A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3CB5C7-3D62-432B-8A1B-1BB8A122B4C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D031B51-AFF9-4640-86DD-D81233FF36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F2B277-6217-4FC7-8961-E1093FE879EB}"/>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579532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3195FFA-5445-4128-A116-A25DE496D8F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D352860-2F2D-49F0-BE98-59D0DE8D8E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945BB5-5998-47A5-A79E-733CE9EBD025}"/>
              </a:ext>
            </a:extLst>
          </p:cNvPr>
          <p:cNvSpPr>
            <a:spLocks noGrp="1"/>
          </p:cNvSpPr>
          <p:nvPr>
            <p:ph type="sldNum" sz="quarter" idx="12"/>
          </p:nvPr>
        </p:nvSpPr>
        <p:spPr/>
        <p:txBody>
          <a:bodyPr/>
          <a:lstStyle/>
          <a:p>
            <a:fld id="{1C8E0B4C-4C2F-4BE7-8793-29AB022C0CCB}" type="slidenum">
              <a:rPr lang="en-US" smtClean="0"/>
              <a:t>‹#›</a:t>
            </a:fld>
            <a:endParaRPr lang="en-US"/>
          </a:p>
        </p:txBody>
      </p:sp>
      <p:sp>
        <p:nvSpPr>
          <p:cNvPr id="6" name="Flowchart: Connector 5">
            <a:extLst>
              <a:ext uri="{FF2B5EF4-FFF2-40B4-BE49-F238E27FC236}">
                <a16:creationId xmlns:a16="http://schemas.microsoft.com/office/drawing/2014/main" id="{ADB21890-A353-4736-935A-95C1755A7011}"/>
              </a:ext>
            </a:extLst>
          </p:cNvPr>
          <p:cNvSpPr/>
          <p:nvPr userDrawn="1"/>
        </p:nvSpPr>
        <p:spPr>
          <a:xfrm>
            <a:off x="304797" y="654050"/>
            <a:ext cx="5549898" cy="5549898"/>
          </a:xfrm>
          <a:prstGeom prst="flowChartConnector">
            <a:avLst/>
          </a:prstGeom>
          <a:gradFill flip="none" rotWithShape="1">
            <a:gsLst>
              <a:gs pos="21000">
                <a:schemeClr val="bg1"/>
              </a:gs>
              <a:gs pos="60000">
                <a:schemeClr val="bg2"/>
              </a:gs>
            </a:gsLst>
            <a:lin ang="10800000" scaled="1"/>
            <a:tileRect/>
          </a:gra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94C0167-7CDC-4C67-84B7-D7F9A8FF0C27}"/>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400000"/>
                    </a14:imgEffect>
                  </a14:imgLayer>
                </a14:imgProps>
              </a:ext>
            </a:extLst>
          </a:blip>
          <a:srcRect t="450" b="50449"/>
          <a:stretch/>
        </p:blipFill>
        <p:spPr>
          <a:xfrm rot="16200000">
            <a:off x="431803" y="654050"/>
            <a:ext cx="5549897" cy="5549897"/>
          </a:xfrm>
          <a:prstGeom prst="flowChartConnector">
            <a:avLst/>
          </a:prstGeom>
        </p:spPr>
      </p:pic>
      <p:sp>
        <p:nvSpPr>
          <p:cNvPr id="2" name="Title 1">
            <a:extLst>
              <a:ext uri="{FF2B5EF4-FFF2-40B4-BE49-F238E27FC236}">
                <a16:creationId xmlns:a16="http://schemas.microsoft.com/office/drawing/2014/main" id="{32AD6FAA-E7F2-486F-A9D5-7A16FCFDE38D}"/>
              </a:ext>
            </a:extLst>
          </p:cNvPr>
          <p:cNvSpPr>
            <a:spLocks noGrp="1"/>
          </p:cNvSpPr>
          <p:nvPr>
            <p:ph type="title"/>
          </p:nvPr>
        </p:nvSpPr>
        <p:spPr>
          <a:xfrm>
            <a:off x="838200" y="2612215"/>
            <a:ext cx="4719536" cy="1325563"/>
          </a:xfrm>
        </p:spPr>
        <p:txBody>
          <a:bodyPr/>
          <a:lstStyle/>
          <a:p>
            <a:r>
              <a:rPr lang="en-US"/>
              <a:t>Click to edit Master title style</a:t>
            </a:r>
          </a:p>
        </p:txBody>
      </p:sp>
    </p:spTree>
    <p:extLst>
      <p:ext uri="{BB962C8B-B14F-4D97-AF65-F5344CB8AC3E}">
        <p14:creationId xmlns:p14="http://schemas.microsoft.com/office/powerpoint/2010/main" val="1268259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6E0A84-F668-45A6-B6BC-95A7D1C2A40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2FD0FD5-0E05-431C-8E37-D94632D989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62F4B9-C6D7-478B-8437-B04681385FF3}"/>
              </a:ext>
            </a:extLst>
          </p:cNvPr>
          <p:cNvSpPr>
            <a:spLocks noGrp="1"/>
          </p:cNvSpPr>
          <p:nvPr>
            <p:ph type="sldNum" sz="quarter" idx="12"/>
          </p:nvPr>
        </p:nvSpPr>
        <p:spPr/>
        <p:txBody>
          <a:bodyPr/>
          <a:lstStyle/>
          <a:p>
            <a:fld id="{1C8E0B4C-4C2F-4BE7-8793-29AB022C0CCB}" type="slidenum">
              <a:rPr lang="en-US" smtClean="0"/>
              <a:t>‹#›</a:t>
            </a:fld>
            <a:endParaRPr lang="en-US"/>
          </a:p>
        </p:txBody>
      </p:sp>
      <p:sp>
        <p:nvSpPr>
          <p:cNvPr id="6" name="TextBox 5">
            <a:extLst>
              <a:ext uri="{FF2B5EF4-FFF2-40B4-BE49-F238E27FC236}">
                <a16:creationId xmlns:a16="http://schemas.microsoft.com/office/drawing/2014/main" id="{FF733FD2-5BE8-4F24-9759-0A674CAC057F}"/>
              </a:ext>
            </a:extLst>
          </p:cNvPr>
          <p:cNvSpPr txBox="1"/>
          <p:nvPr userDrawn="1"/>
        </p:nvSpPr>
        <p:spPr>
          <a:xfrm>
            <a:off x="95250" y="88126"/>
            <a:ext cx="7277100" cy="276999"/>
          </a:xfrm>
          <a:prstGeom prst="rect">
            <a:avLst/>
          </a:prstGeom>
          <a:noFill/>
        </p:spPr>
        <p:txBody>
          <a:bodyPr wrap="square" rtlCol="0">
            <a:spAutoFit/>
          </a:bodyPr>
          <a:lstStyle/>
          <a:p>
            <a:r>
              <a:rPr lang="en-US" sz="1200" b="1" dirty="0">
                <a:solidFill>
                  <a:srgbClr val="FF0000"/>
                </a:solidFill>
              </a:rPr>
              <a:t>DRAFT FOR DISCUSSION PURPOSES: Please do not distribute 10/01/20</a:t>
            </a:r>
          </a:p>
        </p:txBody>
      </p:sp>
    </p:spTree>
    <p:extLst>
      <p:ext uri="{BB962C8B-B14F-4D97-AF65-F5344CB8AC3E}">
        <p14:creationId xmlns:p14="http://schemas.microsoft.com/office/powerpoint/2010/main" val="2955185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62E5-542E-4617-90BD-6A259183D8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7B7D71-24B2-495F-9470-189A00092C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CFB3F3-F81D-45E5-B203-6FAD680AA1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D1FF5-BB76-4CF9-8817-47A0A1B4107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0191570-88C5-4D2A-B1B7-12DBF8EEF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B038E2-4B7B-4C2E-AE50-C84C79BC2A32}"/>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593193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52D5-B6FE-4D71-A3E2-6DF736567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A99799-5CC1-4F12-AB57-A9AF8B1811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2C9A1D-BEB5-419F-A435-0C4EF64E7D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CCC1B3-3F4A-498C-8404-BE87F40AEF7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9093F96-23CB-4D61-AD00-BEA43AC0DE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3B88AE-FAB2-403B-8A07-D2C654B350BC}"/>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210896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F706C-AB5C-4139-810D-046DFD87BC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C70655-0A42-4245-AB29-0EFB40D4C4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AA31D2-920F-4B3E-A404-2C749B371D3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E1C814F-145C-4417-8317-66D338336F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8A6AB0-23AF-4CA7-AAEB-443DECA3894B}"/>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387997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434144-A3C1-4ED2-B207-054A2B6C4D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FBB8BE-07F7-4332-B4F0-852CD2F749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90445-18FF-4D7E-847C-4E974310BCC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09472D9-6E19-4869-A91A-A2568243B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D75B3D-B619-4B9B-A4B9-86F5443A681E}"/>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1529055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2055813"/>
            <a:ext cx="105156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2538761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descr="Low poly blue background">
            <a:extLst>
              <a:ext uri="{FF2B5EF4-FFF2-40B4-BE49-F238E27FC236}">
                <a16:creationId xmlns:a16="http://schemas.microsoft.com/office/drawing/2014/main" id="{2CFAC1D7-217A-4190-BA4E-BD8437D0539A}"/>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2055813"/>
            <a:ext cx="105156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420456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8C2683-6793-46CE-A32E-C00F91E36C23}"/>
              </a:ext>
            </a:extLst>
          </p:cNvPr>
          <p:cNvPicPr>
            <a:picLocks noChangeAspect="1"/>
          </p:cNvPicPr>
          <p:nvPr userDrawn="1"/>
        </p:nvPicPr>
        <p:blipFill>
          <a:blip r:embed="rId2"/>
          <a:stretch>
            <a:fillRect/>
          </a:stretch>
        </p:blipFill>
        <p:spPr>
          <a:xfrm rot="10800000">
            <a:off x="0" y="0"/>
            <a:ext cx="12191999"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2055813"/>
            <a:ext cx="105156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1653589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CC03F8A7-2DA5-48D0-A852-25777AB95E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2103120" y="2055813"/>
            <a:ext cx="7932420" cy="4121150"/>
          </a:xfrm>
        </p:spPr>
        <p:txBody>
          <a:bodyPr/>
          <a:lstStyle>
            <a:lvl1pPr marL="0" indent="0">
              <a:buNone/>
              <a:defRPr/>
            </a:lvl1pPr>
            <a:lvl4pPr marL="1371600" indent="0">
              <a:buNone/>
              <a:defRPr/>
            </a:lvl4pPr>
          </a:lstStyle>
          <a:p>
            <a:pPr lvl="0"/>
            <a:r>
              <a:rPr lang="en-US" dirty="0"/>
              <a:t>Click to edit Master text styles</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706399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4DC4B394-D58C-4E37-B725-D71BAD47DE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535022" y="2055813"/>
            <a:ext cx="6809362" cy="4121150"/>
          </a:xfrm>
        </p:spPr>
        <p:txBody>
          <a:bodyPr/>
          <a:lstStyle>
            <a:lvl1pPr marL="0" indent="0">
              <a:buNone/>
              <a:defRPr/>
            </a:lvl1pPr>
            <a:lvl4pPr marL="1371600" indent="0">
              <a:buNone/>
              <a:defRPr/>
            </a:lvl4pPr>
          </a:lstStyle>
          <a:p>
            <a:pPr lvl="0"/>
            <a:r>
              <a:rPr lang="en-US" dirty="0"/>
              <a:t>Click to edit Master text styles</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a:xfrm>
            <a:off x="535022" y="365125"/>
            <a:ext cx="6809361" cy="1325563"/>
          </a:xfrm>
        </p:spPr>
        <p:txBody>
          <a:bodyPr/>
          <a:lstStyle/>
          <a:p>
            <a:r>
              <a:rPr lang="en-US"/>
              <a:t>Click to edit Master title style</a:t>
            </a:r>
          </a:p>
        </p:txBody>
      </p:sp>
    </p:spTree>
    <p:extLst>
      <p:ext uri="{BB962C8B-B14F-4D97-AF65-F5344CB8AC3E}">
        <p14:creationId xmlns:p14="http://schemas.microsoft.com/office/powerpoint/2010/main" val="3410122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descr="A close up of a light&#10;&#10;Description automatically generated">
            <a:extLst>
              <a:ext uri="{FF2B5EF4-FFF2-40B4-BE49-F238E27FC236}">
                <a16:creationId xmlns:a16="http://schemas.microsoft.com/office/drawing/2014/main" id="{1922B92E-40E3-4780-BBF8-CEF4EC1242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2103120" y="2055813"/>
            <a:ext cx="7932420" cy="4121150"/>
          </a:xfrm>
        </p:spPr>
        <p:txBody>
          <a:bodyPr/>
          <a:lstStyle>
            <a:lvl1pPr marL="0" indent="0">
              <a:buNone/>
              <a:defRPr/>
            </a:lvl1pPr>
            <a:lvl4pPr marL="1371600" indent="0">
              <a:buNone/>
              <a:defRPr/>
            </a:lvl4pPr>
          </a:lstStyle>
          <a:p>
            <a:pPr lvl="0"/>
            <a:r>
              <a:rPr lang="en-US" dirty="0"/>
              <a:t>Click to edit Master text styles</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1385016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4019AE-6537-4F6C-99C1-09FC0E112D08}"/>
              </a:ext>
            </a:extLst>
          </p:cNvPr>
          <p:cNvPicPr>
            <a:picLocks noChangeAspect="1"/>
          </p:cNvPicPr>
          <p:nvPr userDrawn="1"/>
        </p:nvPicPr>
        <p:blipFill>
          <a:blip r:embed="rId2"/>
          <a:stretch>
            <a:fillRect/>
          </a:stretch>
        </p:blipFill>
        <p:spPr>
          <a:xfrm rot="10800000">
            <a:off x="0" y="0"/>
            <a:ext cx="12191999" cy="6858000"/>
          </a:xfrm>
          <a:prstGeom prst="rect">
            <a:avLst/>
          </a:prstGeom>
        </p:spPr>
      </p:pic>
      <p:pic>
        <p:nvPicPr>
          <p:cNvPr id="5" name="Picture 4" descr="A picture containing object, light, lamp, sitting&#10;&#10;Description automatically generated">
            <a:extLst>
              <a:ext uri="{FF2B5EF4-FFF2-40B4-BE49-F238E27FC236}">
                <a16:creationId xmlns:a16="http://schemas.microsoft.com/office/drawing/2014/main" id="{1FE2A345-E8ED-4339-88A7-8FD99A929F1E}"/>
              </a:ext>
            </a:extLst>
          </p:cNvPr>
          <p:cNvPicPr>
            <a:picLocks noChangeAspect="1"/>
          </p:cNvPicPr>
          <p:nvPr userDrawn="1"/>
        </p:nvPicPr>
        <p:blipFill>
          <a:blip r:embed="rId3">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2103120" y="2055813"/>
            <a:ext cx="7932420" cy="4121150"/>
          </a:xfrm>
        </p:spPr>
        <p:txBody>
          <a:bodyPr/>
          <a:lstStyle>
            <a:lvl1pPr marL="0" indent="0">
              <a:buNone/>
              <a:defRPr/>
            </a:lvl1pPr>
            <a:lvl4pPr marL="1371600" indent="0">
              <a:buNone/>
              <a:defRPr/>
            </a:lvl4pPr>
          </a:lstStyle>
          <a:p>
            <a:pPr lvl="0"/>
            <a:r>
              <a:rPr lang="en-US" dirty="0"/>
              <a:t>Click to edit Master text styles</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1402623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13CD0-9D30-4967-8E2F-5ABAB8D80496}"/>
              </a:ext>
            </a:extLst>
          </p:cNvPr>
          <p:cNvSpPr>
            <a:spLocks noGrp="1"/>
          </p:cNvSpPr>
          <p:nvPr>
            <p:ph type="title"/>
          </p:nvPr>
        </p:nvSpPr>
        <p:spPr>
          <a:xfrm>
            <a:off x="831850" y="153828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E41D0C-24D4-4A58-A579-D851243F1937}"/>
              </a:ext>
            </a:extLst>
          </p:cNvPr>
          <p:cNvSpPr>
            <a:spLocks noGrp="1"/>
          </p:cNvSpPr>
          <p:nvPr>
            <p:ph type="body" idx="1"/>
          </p:nvPr>
        </p:nvSpPr>
        <p:spPr>
          <a:xfrm>
            <a:off x="831850" y="4589463"/>
            <a:ext cx="10515600" cy="1500187"/>
          </a:xfrm>
        </p:spPr>
        <p:txBody>
          <a:bodyPr/>
          <a:lstStyle>
            <a:lvl1pPr marL="0" indent="0">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1456372-8E15-4D84-BFE9-DD8BFBE73F79}"/>
              </a:ext>
            </a:extLst>
          </p:cNvPr>
          <p:cNvSpPr>
            <a:spLocks noGrp="1"/>
          </p:cNvSpPr>
          <p:nvPr>
            <p:ph type="ftr" sz="quarter" idx="11"/>
          </p:nvPr>
        </p:nvSpPr>
        <p:spPr>
          <a:xfrm>
            <a:off x="831850" y="6356350"/>
            <a:ext cx="7321550" cy="365125"/>
          </a:xfrm>
        </p:spPr>
        <p:txBody>
          <a:bodyPr/>
          <a:lstStyle/>
          <a:p>
            <a:endParaRPr lang="en-US" dirty="0"/>
          </a:p>
        </p:txBody>
      </p:sp>
      <p:sp>
        <p:nvSpPr>
          <p:cNvPr id="6" name="Slide Number Placeholder 5">
            <a:extLst>
              <a:ext uri="{FF2B5EF4-FFF2-40B4-BE49-F238E27FC236}">
                <a16:creationId xmlns:a16="http://schemas.microsoft.com/office/drawing/2014/main" id="{F27367A3-3123-4530-B8B7-19DDFE7770E0}"/>
              </a:ext>
            </a:extLst>
          </p:cNvPr>
          <p:cNvSpPr>
            <a:spLocks noGrp="1"/>
          </p:cNvSpPr>
          <p:nvPr>
            <p:ph type="sldNum" sz="quarter" idx="12"/>
          </p:nvPr>
        </p:nvSpPr>
        <p:spPr/>
        <p:txBody>
          <a:bodyPr/>
          <a:lstStyle/>
          <a:p>
            <a:fld id="{1C8E0B4C-4C2F-4BE7-8793-29AB022C0CCB}" type="slidenum">
              <a:rPr lang="en-US" smtClean="0"/>
              <a:t>‹#›</a:t>
            </a:fld>
            <a:endParaRPr lang="en-US"/>
          </a:p>
        </p:txBody>
      </p:sp>
      <p:sp>
        <p:nvSpPr>
          <p:cNvPr id="7" name="Rectangle 6">
            <a:extLst>
              <a:ext uri="{FF2B5EF4-FFF2-40B4-BE49-F238E27FC236}">
                <a16:creationId xmlns:a16="http://schemas.microsoft.com/office/drawing/2014/main" id="{B7BFC7FB-AF19-4C9C-AD92-2EFD0C85F111}"/>
              </a:ext>
            </a:extLst>
          </p:cNvPr>
          <p:cNvSpPr/>
          <p:nvPr userDrawn="1"/>
        </p:nvSpPr>
        <p:spPr>
          <a:xfrm>
            <a:off x="0" y="4434790"/>
            <a:ext cx="12192000" cy="1259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569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3A5A44-EA07-484F-BEB8-9E1EB61CF6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7271CF-C798-41B2-8564-6A2F84AC4A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70BB6-25DD-4484-BC24-76F5793E64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81F4E63-951D-4DD4-BEB0-75B5C29421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72C5B7-CA54-45C0-A28C-28A637073F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E0B4C-4C2F-4BE7-8793-29AB022C0CCB}" type="slidenum">
              <a:rPr lang="en-US" smtClean="0"/>
              <a:t>‹#›</a:t>
            </a:fld>
            <a:endParaRPr lang="en-US"/>
          </a:p>
        </p:txBody>
      </p:sp>
    </p:spTree>
    <p:extLst>
      <p:ext uri="{BB962C8B-B14F-4D97-AF65-F5344CB8AC3E}">
        <p14:creationId xmlns:p14="http://schemas.microsoft.com/office/powerpoint/2010/main" val="139155689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32" r:id="rId12"/>
    <p:sldLayoutId id="2147483726" r:id="rId13"/>
    <p:sldLayoutId id="2147483727" r:id="rId14"/>
    <p:sldLayoutId id="2147483728" r:id="rId15"/>
    <p:sldLayoutId id="2147483729" r:id="rId16"/>
    <p:sldLayoutId id="2147483730" r:id="rId17"/>
    <p:sldLayoutId id="2147483731"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www.cde.ca.gov/qs/ci/"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8" Type="http://schemas.openxmlformats.org/officeDocument/2006/relationships/hyperlink" Target="https://www.calmusiced.com/" TargetMode="External"/><Relationship Id="rId3" Type="http://schemas.openxmlformats.org/officeDocument/2006/relationships/hyperlink" Target="https://csmp.ucop.edu/tcap" TargetMode="External"/><Relationship Id="rId7" Type="http://schemas.openxmlformats.org/officeDocument/2006/relationships/hyperlink" Target="http://cetoweb.org/ceta/"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hyperlink" Target="https://www.cdeadance.org/" TargetMode="External"/><Relationship Id="rId5" Type="http://schemas.openxmlformats.org/officeDocument/2006/relationships/hyperlink" Target="https://www.caea-arteducation.org/" TargetMode="External"/><Relationship Id="rId4" Type="http://schemas.openxmlformats.org/officeDocument/2006/relationships/hyperlink" Target="https://ccsesaarts.org/"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C50D4-58CB-4390-B25C-F9BA9206749B}"/>
              </a:ext>
            </a:extLst>
          </p:cNvPr>
          <p:cNvSpPr>
            <a:spLocks noGrp="1"/>
          </p:cNvSpPr>
          <p:nvPr>
            <p:ph type="ctrTitle"/>
          </p:nvPr>
        </p:nvSpPr>
        <p:spPr/>
        <p:txBody>
          <a:bodyPr>
            <a:normAutofit fontScale="90000"/>
          </a:bodyPr>
          <a:lstStyle/>
          <a:p>
            <a:pPr algn="r"/>
            <a:r>
              <a:rPr lang="en-US" sz="6000" dirty="0"/>
              <a:t>Chapter 9: </a:t>
            </a:r>
            <a:br>
              <a:rPr lang="en-US" sz="6000" dirty="0"/>
            </a:br>
            <a:r>
              <a:rPr lang="en-US" sz="6000" dirty="0"/>
              <a:t>Implementing Effective Arts Education</a:t>
            </a:r>
            <a:endParaRPr lang="en-US" dirty="0"/>
          </a:p>
        </p:txBody>
      </p:sp>
      <p:sp>
        <p:nvSpPr>
          <p:cNvPr id="3" name="Subtitle 2">
            <a:extLst>
              <a:ext uri="{FF2B5EF4-FFF2-40B4-BE49-F238E27FC236}">
                <a16:creationId xmlns:a16="http://schemas.microsoft.com/office/drawing/2014/main" id="{C76963D2-55DC-4E10-B2FB-DBFA1EDCEF74}"/>
              </a:ext>
            </a:extLst>
          </p:cNvPr>
          <p:cNvSpPr>
            <a:spLocks noGrp="1"/>
          </p:cNvSpPr>
          <p:nvPr>
            <p:ph type="subTitle" idx="1"/>
          </p:nvPr>
        </p:nvSpPr>
        <p:spPr/>
        <p:txBody>
          <a:bodyPr/>
          <a:lstStyle/>
          <a:p>
            <a:r>
              <a:rPr lang="en-US" sz="2400" i="1" kern="0" cap="none" dirty="0">
                <a:solidFill>
                  <a:srgbClr val="000000"/>
                </a:solidFill>
                <a:cs typeface="Arial"/>
                <a:sym typeface="Arial"/>
              </a:rPr>
              <a:t>2020 Arts Education Framework for California Public Schools, Transitional Kindergarten Through Grade Twelve</a:t>
            </a:r>
            <a:endParaRPr lang="en-US" sz="2400" dirty="0"/>
          </a:p>
          <a:p>
            <a:endParaRPr lang="en-US" dirty="0"/>
          </a:p>
        </p:txBody>
      </p:sp>
      <p:pic>
        <p:nvPicPr>
          <p:cNvPr id="11" name="Picture 10" descr="California Arts Education logo">
            <a:extLst>
              <a:ext uri="{FF2B5EF4-FFF2-40B4-BE49-F238E27FC236}">
                <a16:creationId xmlns:a16="http://schemas.microsoft.com/office/drawing/2014/main" id="{47B94598-3CBD-4BCF-A30A-ABC714C96BFF}"/>
              </a:ext>
            </a:extLst>
          </p:cNvPr>
          <p:cNvPicPr>
            <a:picLocks noChangeAspect="1"/>
          </p:cNvPicPr>
          <p:nvPr/>
        </p:nvPicPr>
        <p:blipFill rotWithShape="1">
          <a:blip r:embed="rId3">
            <a:clrChange>
              <a:clrFrom>
                <a:srgbClr val="FFFFFF"/>
              </a:clrFrom>
              <a:clrTo>
                <a:srgbClr val="FFFFFF">
                  <a:alpha val="0"/>
                </a:srgbClr>
              </a:clrTo>
            </a:clrChange>
          </a:blip>
          <a:srcRect l="65000" t="31975" r="21311" b="39054"/>
          <a:stretch/>
        </p:blipFill>
        <p:spPr>
          <a:xfrm>
            <a:off x="2414506" y="4949627"/>
            <a:ext cx="1677950" cy="998837"/>
          </a:xfrm>
          <a:prstGeom prst="rect">
            <a:avLst/>
          </a:prstGeom>
        </p:spPr>
      </p:pic>
      <p:pic>
        <p:nvPicPr>
          <p:cNvPr id="12" name="Picture 2" descr="CCSESA Logo California County Superintendents Arts Initiative ">
            <a:extLst>
              <a:ext uri="{FF2B5EF4-FFF2-40B4-BE49-F238E27FC236}">
                <a16:creationId xmlns:a16="http://schemas.microsoft.com/office/drawing/2014/main" id="{F01FC464-33C9-4378-9955-ACBFE4D56971}"/>
              </a:ext>
              <a:ext uri="{C183D7F6-B498-43B3-948B-1728B52AA6E4}">
                <adec:decorative xmlns:adec="http://schemas.microsoft.com/office/drawing/2017/decorative" val="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68"/>
          <a:stretch/>
        </p:blipFill>
        <p:spPr bwMode="auto">
          <a:xfrm>
            <a:off x="4276146" y="4831323"/>
            <a:ext cx="2384199" cy="10325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TCAP Logo, The California Arts Project">
            <a:extLst>
              <a:ext uri="{FF2B5EF4-FFF2-40B4-BE49-F238E27FC236}">
                <a16:creationId xmlns:a16="http://schemas.microsoft.com/office/drawing/2014/main" id="{8FBA5E36-D826-4711-83F9-806B3760B5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3970" y="4945312"/>
            <a:ext cx="3545626" cy="929646"/>
          </a:xfrm>
          <a:prstGeom prst="rect">
            <a:avLst/>
          </a:prstGeom>
          <a:noFill/>
          <a:extLst>
            <a:ext uri="{909E8E84-426E-40DD-AFC4-6F175D3DCCD1}">
              <a14:hiddenFill xmlns:a14="http://schemas.microsoft.com/office/drawing/2010/main">
                <a:solidFill>
                  <a:srgbClr val="FFFFFF"/>
                </a:solidFill>
              </a14:hiddenFill>
            </a:ext>
          </a:extLst>
        </p:spPr>
      </p:pic>
      <p:pic>
        <p:nvPicPr>
          <p:cNvPr id="14" name="Shape 92" descr="California Department of Education Seal">
            <a:extLst>
              <a:ext uri="{FF2B5EF4-FFF2-40B4-BE49-F238E27FC236}">
                <a16:creationId xmlns:a16="http://schemas.microsoft.com/office/drawing/2014/main" id="{5FBFA6D1-4197-4E93-9C53-B2EC060AB180}"/>
              </a:ext>
            </a:extLst>
          </p:cNvPr>
          <p:cNvPicPr preferRelativeResize="0"/>
          <p:nvPr/>
        </p:nvPicPr>
        <p:blipFill rotWithShape="1">
          <a:blip r:embed="rId6">
            <a:clrChange>
              <a:clrFrom>
                <a:srgbClr val="FEFEFE"/>
              </a:clrFrom>
              <a:clrTo>
                <a:srgbClr val="FEFEFE">
                  <a:alpha val="0"/>
                </a:srgbClr>
              </a:clrTo>
            </a:clrChange>
            <a:alphaModFix/>
          </a:blip>
          <a:srcRect/>
          <a:stretch/>
        </p:blipFill>
        <p:spPr>
          <a:xfrm>
            <a:off x="10607040" y="4884474"/>
            <a:ext cx="1090234" cy="1090234"/>
          </a:xfrm>
          <a:prstGeom prst="rect">
            <a:avLst/>
          </a:prstGeom>
          <a:noFill/>
          <a:ln>
            <a:noFill/>
          </a:ln>
        </p:spPr>
      </p:pic>
      <p:sp>
        <p:nvSpPr>
          <p:cNvPr id="6" name="Shape 90">
            <a:extLst>
              <a:ext uri="{FF2B5EF4-FFF2-40B4-BE49-F238E27FC236}">
                <a16:creationId xmlns:a16="http://schemas.microsoft.com/office/drawing/2014/main" id="{474038FD-875F-4839-9209-FF2EC457E408}"/>
              </a:ext>
            </a:extLst>
          </p:cNvPr>
          <p:cNvSpPr txBox="1">
            <a:spLocks/>
          </p:cNvSpPr>
          <p:nvPr/>
        </p:nvSpPr>
        <p:spPr>
          <a:xfrm>
            <a:off x="3660663" y="6193886"/>
            <a:ext cx="8265435" cy="7550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19100" algn="l" rtl="0" eaLnBrk="1" hangingPunct="1">
              <a:lnSpc>
                <a:spcPct val="100000"/>
              </a:lnSpc>
              <a:spcBef>
                <a:spcPts val="600"/>
              </a:spcBef>
              <a:spcAft>
                <a:spcPts val="0"/>
              </a:spcAft>
              <a:buClr>
                <a:srgbClr val="677480"/>
              </a:buClr>
              <a:buSzPts val="3000"/>
              <a:buFont typeface="Lato"/>
              <a:buChar char="▷"/>
              <a:defRPr sz="3000" b="0" i="0" u="none" strike="noStrike" cap="none">
                <a:solidFill>
                  <a:srgbClr val="677480"/>
                </a:solidFill>
                <a:latin typeface="Lato"/>
                <a:ea typeface="Lato"/>
                <a:cs typeface="Lato"/>
                <a:sym typeface="Lato"/>
              </a:defRPr>
            </a:lvl1pPr>
            <a:lvl2pPr marL="914400" marR="0" lvl="1" indent="-381000" algn="l" rtl="0" eaLnBrk="1" hangingPunct="1">
              <a:lnSpc>
                <a:spcPct val="100000"/>
              </a:lnSpc>
              <a:spcBef>
                <a:spcPts val="0"/>
              </a:spcBef>
              <a:spcAft>
                <a:spcPts val="0"/>
              </a:spcAft>
              <a:buClr>
                <a:srgbClr val="677480"/>
              </a:buClr>
              <a:buSzPts val="2400"/>
              <a:buFont typeface="Lato"/>
              <a:buChar char="○"/>
              <a:defRPr sz="2400" b="0" i="0" u="none" strike="noStrike" cap="none">
                <a:solidFill>
                  <a:srgbClr val="677480"/>
                </a:solidFill>
                <a:latin typeface="Lato"/>
                <a:ea typeface="Lato"/>
                <a:cs typeface="Lato"/>
                <a:sym typeface="Lato"/>
              </a:defRPr>
            </a:lvl2pPr>
            <a:lvl3pPr marL="1371600" marR="0" lvl="2" indent="-381000" algn="l" rtl="0" eaLnBrk="1" hangingPunct="1">
              <a:lnSpc>
                <a:spcPct val="100000"/>
              </a:lnSpc>
              <a:spcBef>
                <a:spcPts val="0"/>
              </a:spcBef>
              <a:spcAft>
                <a:spcPts val="0"/>
              </a:spcAft>
              <a:buClr>
                <a:srgbClr val="677480"/>
              </a:buClr>
              <a:buSzPts val="2400"/>
              <a:buFont typeface="Lato"/>
              <a:buChar char="■"/>
              <a:defRPr sz="2400" b="0" i="0" u="none" strike="noStrike" cap="none">
                <a:solidFill>
                  <a:srgbClr val="677480"/>
                </a:solidFill>
                <a:latin typeface="Lato"/>
                <a:ea typeface="Lato"/>
                <a:cs typeface="Lato"/>
                <a:sym typeface="Lato"/>
              </a:defRPr>
            </a:lvl3pPr>
            <a:lvl4pPr marL="1828800" marR="0" lvl="3" indent="-342900" algn="l" rtl="0" eaLnBrk="1" hangingPunct="1">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4pPr>
            <a:lvl5pPr marL="2286000" marR="0" lvl="4" indent="-342900" algn="l" rtl="0" eaLnBrk="1" hangingPunct="1">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5pPr>
            <a:lvl6pPr marL="2743200" marR="0" lvl="5" indent="-342900" algn="l" rtl="0" eaLnBrk="1" hangingPunct="1">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6pPr>
            <a:lvl7pPr marL="3200400" marR="0" lvl="6" indent="-342900" algn="l" rtl="0" eaLnBrk="1" hangingPunct="1">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7pPr>
            <a:lvl8pPr marL="3657600" marR="0" lvl="7" indent="-342900" algn="l" rtl="0" eaLnBrk="1" hangingPunct="1">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8pPr>
            <a:lvl9pPr marL="4114800" marR="0" lvl="8" indent="-342900" algn="l" rtl="0" eaLnBrk="1" hangingPunct="1">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9pPr>
          </a:lstStyle>
          <a:p>
            <a:pPr marL="0" marR="0" lvl="0" indent="0" algn="r" defTabSz="914400" rtl="0" eaLnBrk="1" fontAlgn="auto" latinLnBrk="0" hangingPunct="1">
              <a:lnSpc>
                <a:spcPct val="90000"/>
              </a:lnSpc>
              <a:spcBef>
                <a:spcPts val="0"/>
              </a:spcBef>
              <a:spcAft>
                <a:spcPts val="0"/>
              </a:spcAft>
              <a:buClr>
                <a:srgbClr val="000000"/>
              </a:buClr>
              <a:buSzPts val="2000"/>
              <a:buFont typeface="Lato"/>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rPr>
              <a:t>California Department of Education</a:t>
            </a:r>
          </a:p>
          <a:p>
            <a:pPr marL="0" marR="0" lvl="0" indent="0" algn="r" defTabSz="914400" rtl="0" eaLnBrk="1" fontAlgn="auto" latinLnBrk="0" hangingPunct="1">
              <a:lnSpc>
                <a:spcPct val="90000"/>
              </a:lnSpc>
              <a:spcBef>
                <a:spcPts val="0"/>
              </a:spcBef>
              <a:spcAft>
                <a:spcPts val="0"/>
              </a:spcAft>
              <a:buClr>
                <a:srgbClr val="000000"/>
              </a:buClr>
              <a:buSzPts val="2000"/>
              <a:buFont typeface="Lato"/>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Tony Thurmond, State Superintendent of Public Instruction</a:t>
            </a:r>
            <a:endParaRPr kumimoji="0" lang="en-US" sz="1800" b="0" i="0" u="none" strike="noStrike" kern="1200" cap="none" spc="0" normalizeH="0" baseline="0" noProof="0" dirty="0">
              <a:ln>
                <a:noFill/>
              </a:ln>
              <a:solidFill>
                <a:srgbClr val="677480"/>
              </a:solidFill>
              <a:effectLst/>
              <a:uLnTx/>
              <a:uFillTx/>
              <a:latin typeface="Arial" panose="020B0604020202020204" pitchFamily="34" charset="0"/>
              <a:cs typeface="Arial" panose="020B0604020202020204" pitchFamily="34" charset="0"/>
              <a:sym typeface="Lato"/>
            </a:endParaRPr>
          </a:p>
        </p:txBody>
      </p:sp>
    </p:spTree>
    <p:extLst>
      <p:ext uri="{BB962C8B-B14F-4D97-AF65-F5344CB8AC3E}">
        <p14:creationId xmlns:p14="http://schemas.microsoft.com/office/powerpoint/2010/main" val="387109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1AE28-D28E-4512-8F06-E04F49C0F6CF}"/>
              </a:ext>
            </a:extLst>
          </p:cNvPr>
          <p:cNvSpPr>
            <a:spLocks noGrp="1"/>
          </p:cNvSpPr>
          <p:nvPr>
            <p:ph type="title"/>
          </p:nvPr>
        </p:nvSpPr>
        <p:spPr/>
        <p:txBody>
          <a:bodyPr>
            <a:normAutofit/>
          </a:bodyPr>
          <a:lstStyle/>
          <a:p>
            <a:pPr algn="ctr"/>
            <a:r>
              <a:rPr lang="en-US" sz="4000" dirty="0">
                <a:effectLst/>
                <a:latin typeface="Arial" panose="020B0604020202020204" pitchFamily="34" charset="0"/>
                <a:ea typeface="Calibri" panose="020F0502020204030204" pitchFamily="34" charset="0"/>
                <a:cs typeface="Arial" panose="020B0604020202020204" pitchFamily="34" charset="0"/>
              </a:rPr>
              <a:t>A Note About Prekindergarten vs. Transitional Kindergarten</a:t>
            </a:r>
            <a:endParaRPr lang="en-US" sz="4000" dirty="0"/>
          </a:p>
        </p:txBody>
      </p:sp>
      <p:sp>
        <p:nvSpPr>
          <p:cNvPr id="3" name="Content Placeholder 2">
            <a:extLst>
              <a:ext uri="{FF2B5EF4-FFF2-40B4-BE49-F238E27FC236}">
                <a16:creationId xmlns:a16="http://schemas.microsoft.com/office/drawing/2014/main" id="{F7E25A9E-3D5B-4742-B848-EA61D24C9FF0}"/>
              </a:ext>
            </a:extLst>
          </p:cNvPr>
          <p:cNvSpPr>
            <a:spLocks noGrp="1"/>
          </p:cNvSpPr>
          <p:nvPr>
            <p:ph idx="1"/>
          </p:nvPr>
        </p:nvSpPr>
        <p:spPr/>
        <p:txBody>
          <a:bodyPr>
            <a:normAutofit lnSpcReduction="10000"/>
          </a:bodyPr>
          <a:lstStyle/>
          <a:p>
            <a:pPr>
              <a:lnSpc>
                <a:spcPct val="110000"/>
              </a:lnSpc>
              <a:spcBef>
                <a:spcPts val="0"/>
              </a:spcBef>
              <a:spcAft>
                <a:spcPts val="1800"/>
              </a:spcAft>
            </a:pPr>
            <a:r>
              <a:rPr lang="en-US" dirty="0">
                <a:effectLst/>
                <a:latin typeface="Arial" panose="020B0604020202020204" pitchFamily="34" charset="0"/>
                <a:ea typeface="Calibri" panose="020F0502020204030204" pitchFamily="34" charset="0"/>
                <a:cs typeface="Arial" panose="020B0604020202020204" pitchFamily="34" charset="0"/>
              </a:rPr>
              <a:t>The </a:t>
            </a:r>
            <a:r>
              <a:rPr lang="en-US" i="1" dirty="0">
                <a:effectLst/>
                <a:latin typeface="Arial" panose="020B0604020202020204" pitchFamily="34" charset="0"/>
                <a:ea typeface="Calibri" panose="020F0502020204030204" pitchFamily="34" charset="0"/>
                <a:cs typeface="Arial" panose="020B0604020202020204" pitchFamily="34" charset="0"/>
              </a:rPr>
              <a:t>Arts Framework</a:t>
            </a:r>
            <a:r>
              <a:rPr lang="en-US" dirty="0">
                <a:effectLst/>
                <a:latin typeface="Arial" panose="020B0604020202020204" pitchFamily="34" charset="0"/>
                <a:ea typeface="Calibri" panose="020F0502020204030204" pitchFamily="34" charset="0"/>
                <a:cs typeface="Arial" panose="020B0604020202020204" pitchFamily="34" charset="0"/>
              </a:rPr>
              <a:t> provides guidance for implementation of the prekindergarten (PK) </a:t>
            </a:r>
            <a:r>
              <a:rPr lang="en-US" i="1" dirty="0">
                <a:effectLst/>
                <a:latin typeface="Arial" panose="020B0604020202020204" pitchFamily="34" charset="0"/>
                <a:ea typeface="Calibri" panose="020F0502020204030204" pitchFamily="34" charset="0"/>
                <a:cs typeface="Arial" panose="020B0604020202020204" pitchFamily="34" charset="0"/>
              </a:rPr>
              <a:t>Arts Standards</a:t>
            </a:r>
            <a:r>
              <a:rPr lang="en-US" dirty="0">
                <a:effectLst/>
                <a:latin typeface="Arial" panose="020B0604020202020204" pitchFamily="34" charset="0"/>
                <a:ea typeface="Calibri" panose="020F0502020204030204" pitchFamily="34" charset="0"/>
                <a:cs typeface="Arial" panose="020B0604020202020204" pitchFamily="34" charset="0"/>
              </a:rPr>
              <a:t> which are intended for use in transitional kindergarten (TK).</a:t>
            </a:r>
          </a:p>
          <a:p>
            <a:pPr>
              <a:lnSpc>
                <a:spcPct val="110000"/>
              </a:lnSpc>
              <a:spcBef>
                <a:spcPts val="0"/>
              </a:spcBef>
              <a:spcAft>
                <a:spcPts val="1800"/>
              </a:spcAft>
            </a:pPr>
            <a:r>
              <a:rPr lang="en-US" dirty="0">
                <a:latin typeface="Arial" panose="020B0604020202020204" pitchFamily="34" charset="0"/>
                <a:ea typeface="Calibri" panose="020F0502020204030204" pitchFamily="34" charset="0"/>
                <a:cs typeface="Arial" panose="020B0604020202020204" pitchFamily="34" charset="0"/>
              </a:rPr>
              <a:t>I</a:t>
            </a:r>
            <a:r>
              <a:rPr lang="en-US" dirty="0">
                <a:effectLst/>
                <a:latin typeface="Arial" panose="020B0604020202020204" pitchFamily="34" charset="0"/>
                <a:ea typeface="Calibri" panose="020F0502020204030204" pitchFamily="34" charset="0"/>
                <a:cs typeface="Arial" panose="020B0604020202020204" pitchFamily="34" charset="0"/>
              </a:rPr>
              <a:t>n the </a:t>
            </a:r>
            <a:r>
              <a:rPr lang="en-US" i="1" dirty="0">
                <a:effectLst/>
                <a:latin typeface="Arial" panose="020B0604020202020204" pitchFamily="34" charset="0"/>
                <a:ea typeface="Calibri" panose="020F0502020204030204" pitchFamily="34" charset="0"/>
                <a:cs typeface="Arial" panose="020B0604020202020204" pitchFamily="34" charset="0"/>
              </a:rPr>
              <a:t>Arts Framework</a:t>
            </a:r>
            <a:r>
              <a:rPr lang="en-US" dirty="0">
                <a:effectLst/>
                <a:latin typeface="Arial" panose="020B0604020202020204" pitchFamily="34" charset="0"/>
                <a:ea typeface="Calibri" panose="020F0502020204030204" pitchFamily="34" charset="0"/>
                <a:cs typeface="Arial" panose="020B0604020202020204" pitchFamily="34" charset="0"/>
              </a:rPr>
              <a:t>, the PK standards from the </a:t>
            </a:r>
            <a:r>
              <a:rPr lang="en-US" i="1" dirty="0">
                <a:effectLst/>
                <a:latin typeface="Arial" panose="020B0604020202020204" pitchFamily="34" charset="0"/>
                <a:ea typeface="Calibri" panose="020F0502020204030204" pitchFamily="34" charset="0"/>
                <a:cs typeface="Arial" panose="020B0604020202020204" pitchFamily="34" charset="0"/>
              </a:rPr>
              <a:t>Arts Standards</a:t>
            </a:r>
            <a:r>
              <a:rPr lang="en-US" dirty="0">
                <a:effectLst/>
                <a:latin typeface="Arial" panose="020B0604020202020204" pitchFamily="34" charset="0"/>
                <a:ea typeface="Calibri" panose="020F0502020204030204" pitchFamily="34" charset="0"/>
                <a:cs typeface="Arial" panose="020B0604020202020204" pitchFamily="34" charset="0"/>
              </a:rPr>
              <a:t> document are referred to as TK standards.</a:t>
            </a:r>
          </a:p>
          <a:p>
            <a:pPr>
              <a:lnSpc>
                <a:spcPct val="110000"/>
              </a:lnSpc>
              <a:spcBef>
                <a:spcPts val="0"/>
              </a:spcBef>
              <a:spcAft>
                <a:spcPts val="1800"/>
              </a:spcAft>
            </a:pPr>
            <a:r>
              <a:rPr lang="en-US" dirty="0">
                <a:effectLst/>
                <a:latin typeface="Arial" panose="020B0604020202020204" pitchFamily="34" charset="0"/>
                <a:ea typeface="Calibri" panose="020F0502020204030204" pitchFamily="34" charset="0"/>
                <a:cs typeface="Arial" panose="020B0604020202020204" pitchFamily="34" charset="0"/>
              </a:rPr>
              <a:t>PK educators should use the </a:t>
            </a:r>
            <a:r>
              <a:rPr lang="en-US" i="1" dirty="0">
                <a:effectLst/>
                <a:latin typeface="Arial" panose="020B0604020202020204" pitchFamily="34" charset="0"/>
                <a:ea typeface="Calibri" panose="020F0502020204030204" pitchFamily="34" charset="0"/>
                <a:cs typeface="Arial" panose="020B0604020202020204" pitchFamily="34" charset="0"/>
              </a:rPr>
              <a:t>California Preschool Learning Foundations, Volume 2,</a:t>
            </a:r>
            <a:r>
              <a:rPr lang="en-US" dirty="0">
                <a:effectLst/>
                <a:latin typeface="Arial" panose="020B0604020202020204" pitchFamily="34" charset="0"/>
                <a:ea typeface="Calibri" panose="020F0502020204030204" pitchFamily="34" charset="0"/>
                <a:cs typeface="Arial" panose="020B0604020202020204" pitchFamily="34" charset="0"/>
              </a:rPr>
              <a:t> which addresses the development of children </a:t>
            </a:r>
            <a:r>
              <a:rPr lang="en-US" dirty="0">
                <a:latin typeface="Arial" panose="020B0604020202020204" pitchFamily="34" charset="0"/>
                <a:ea typeface="Calibri" panose="020F0502020204030204" pitchFamily="34" charset="0"/>
                <a:cs typeface="Arial" panose="020B0604020202020204" pitchFamily="34" charset="0"/>
              </a:rPr>
              <a:t>36 to 48 months.</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0B78446-CFE4-44CF-AACB-7C6F895C5D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8E0B4C-4C2F-4BE7-8793-29AB022C0CC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83161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86469A0-9253-456B-9CE7-CA9C31F4B1DB}"/>
              </a:ext>
            </a:extLst>
          </p:cNvPr>
          <p:cNvSpPr>
            <a:spLocks noGrp="1"/>
          </p:cNvSpPr>
          <p:nvPr>
            <p:ph type="title"/>
          </p:nvPr>
        </p:nvSpPr>
        <p:spPr>
          <a:xfrm>
            <a:off x="878541" y="-186202"/>
            <a:ext cx="10515600" cy="1325563"/>
          </a:xfrm>
          <a:noFill/>
          <a:ln w="38100">
            <a:noFill/>
          </a:ln>
          <a:effectLst/>
        </p:spPr>
        <p:txBody>
          <a:bodyPr>
            <a:normAutofit/>
          </a:bodyPr>
          <a:lstStyle/>
          <a:p>
            <a:pPr algn="ctr"/>
            <a:r>
              <a:rPr lang="en-US" sz="3200" dirty="0"/>
              <a:t>A Comprehensive TK–12 Arts Education </a:t>
            </a:r>
            <a:endParaRPr lang="en-US" sz="3200" b="1" dirty="0"/>
          </a:p>
        </p:txBody>
      </p:sp>
      <p:graphicFrame>
        <p:nvGraphicFramePr>
          <p:cNvPr id="10" name="Table 10">
            <a:extLst>
              <a:ext uri="{FF2B5EF4-FFF2-40B4-BE49-F238E27FC236}">
                <a16:creationId xmlns:a16="http://schemas.microsoft.com/office/drawing/2014/main" id="{3AD4813B-AA9C-4250-BF0A-ED79A0E395CA}"/>
              </a:ext>
            </a:extLst>
          </p:cNvPr>
          <p:cNvGraphicFramePr>
            <a:graphicFrameLocks noGrp="1"/>
          </p:cNvGraphicFramePr>
          <p:nvPr>
            <p:extLst>
              <p:ext uri="{D42A27DB-BD31-4B8C-83A1-F6EECF244321}">
                <p14:modId xmlns:p14="http://schemas.microsoft.com/office/powerpoint/2010/main" val="1141522428"/>
              </p:ext>
            </p:extLst>
          </p:nvPr>
        </p:nvGraphicFramePr>
        <p:xfrm>
          <a:off x="482601" y="961715"/>
          <a:ext cx="11418045" cy="5669280"/>
        </p:xfrm>
        <a:graphic>
          <a:graphicData uri="http://schemas.openxmlformats.org/drawingml/2006/table">
            <a:tbl>
              <a:tblPr firstRow="1" bandRow="1"/>
              <a:tblGrid>
                <a:gridCol w="2583328">
                  <a:extLst>
                    <a:ext uri="{9D8B030D-6E8A-4147-A177-3AD203B41FA5}">
                      <a16:colId xmlns:a16="http://schemas.microsoft.com/office/drawing/2014/main" val="3755574200"/>
                    </a:ext>
                  </a:extLst>
                </a:gridCol>
                <a:gridCol w="3805518">
                  <a:extLst>
                    <a:ext uri="{9D8B030D-6E8A-4147-A177-3AD203B41FA5}">
                      <a16:colId xmlns:a16="http://schemas.microsoft.com/office/drawing/2014/main" val="3952200062"/>
                    </a:ext>
                  </a:extLst>
                </a:gridCol>
                <a:gridCol w="5029199">
                  <a:extLst>
                    <a:ext uri="{9D8B030D-6E8A-4147-A177-3AD203B41FA5}">
                      <a16:colId xmlns:a16="http://schemas.microsoft.com/office/drawing/2014/main" val="3086735240"/>
                    </a:ext>
                  </a:extLst>
                </a:gridCol>
              </a:tblGrid>
              <a:tr h="460593">
                <a:tc>
                  <a:txBody>
                    <a:bodyPr/>
                    <a:lstStyle/>
                    <a:p>
                      <a:pPr algn="ctr"/>
                      <a:r>
                        <a:rPr lang="en-US" sz="2400" dirty="0">
                          <a:latin typeface="+mn-lt"/>
                        </a:rPr>
                        <a:t>ELEMENTARY SCHOOL</a:t>
                      </a:r>
                    </a:p>
                  </a:txBody>
                  <a:tcPr>
                    <a:solidFill>
                      <a:schemeClr val="accent6">
                        <a:lumMod val="40000"/>
                        <a:lumOff val="60000"/>
                      </a:schemeClr>
                    </a:solidFill>
                  </a:tcPr>
                </a:tc>
                <a:tc>
                  <a:txBody>
                    <a:bodyPr/>
                    <a:lstStyle/>
                    <a:p>
                      <a:pPr algn="ctr"/>
                      <a:r>
                        <a:rPr lang="en-US" sz="2400" dirty="0">
                          <a:latin typeface="+mn-lt"/>
                        </a:rPr>
                        <a:t>MIDDLE </a:t>
                      </a:r>
                    </a:p>
                    <a:p>
                      <a:pPr algn="ctr"/>
                      <a:r>
                        <a:rPr lang="en-US" sz="2400" dirty="0">
                          <a:latin typeface="+mn-lt"/>
                        </a:rPr>
                        <a:t>SCHOOL</a:t>
                      </a:r>
                    </a:p>
                  </a:txBody>
                  <a:tcPr>
                    <a:solidFill>
                      <a:schemeClr val="accent1">
                        <a:lumMod val="40000"/>
                        <a:lumOff val="60000"/>
                      </a:schemeClr>
                    </a:solidFill>
                  </a:tcPr>
                </a:tc>
                <a:tc>
                  <a:txBody>
                    <a:bodyPr/>
                    <a:lstStyle/>
                    <a:p>
                      <a:pPr algn="ctr"/>
                      <a:r>
                        <a:rPr lang="en-US" sz="2400" dirty="0">
                          <a:latin typeface="+mn-lt"/>
                        </a:rPr>
                        <a:t>HIGH </a:t>
                      </a:r>
                    </a:p>
                    <a:p>
                      <a:pPr algn="ctr"/>
                      <a:r>
                        <a:rPr lang="en-US" sz="2400" dirty="0">
                          <a:latin typeface="+mn-lt"/>
                        </a:rPr>
                        <a:t>SCHOOL</a:t>
                      </a:r>
                    </a:p>
                  </a:txBody>
                  <a:tcPr>
                    <a:solidFill>
                      <a:schemeClr val="accent4">
                        <a:lumMod val="40000"/>
                        <a:lumOff val="60000"/>
                      </a:schemeClr>
                    </a:solidFill>
                  </a:tcPr>
                </a:tc>
                <a:extLst>
                  <a:ext uri="{0D108BD9-81ED-4DB2-BD59-A6C34878D82A}">
                    <a16:rowId xmlns:a16="http://schemas.microsoft.com/office/drawing/2014/main" val="1775956026"/>
                  </a:ext>
                </a:extLst>
              </a:tr>
              <a:tr h="2383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latin typeface="+mn-lt"/>
                          <a:ea typeface="Calibri" panose="020F0502020204030204" pitchFamily="34" charset="0"/>
                          <a:cs typeface="Arial" panose="020B0604020202020204" pitchFamily="34" charset="0"/>
                        </a:rPr>
                        <a:t>Learning in elementary school builds a </a:t>
                      </a:r>
                      <a:r>
                        <a:rPr lang="en-US" sz="2400" b="1" dirty="0">
                          <a:effectLst/>
                          <a:latin typeface="+mn-lt"/>
                          <a:ea typeface="Calibri" panose="020F0502020204030204" pitchFamily="34" charset="0"/>
                          <a:cs typeface="Arial" panose="020B0604020202020204" pitchFamily="34" charset="0"/>
                        </a:rPr>
                        <a:t>foundation</a:t>
                      </a:r>
                      <a:r>
                        <a:rPr lang="en-US" sz="2400" dirty="0">
                          <a:effectLst/>
                          <a:latin typeface="+mn-lt"/>
                          <a:ea typeface="Calibri" panose="020F0502020204030204" pitchFamily="34" charset="0"/>
                          <a:cs typeface="Arial" panose="020B0604020202020204" pitchFamily="34" charset="0"/>
                        </a:rPr>
                        <a:t> for basic artistic literacy, creative thinking, exploration, and artistic processes needed for middle and high school.</a:t>
                      </a:r>
                    </a:p>
                    <a:p>
                      <a:endParaRPr lang="en-US" sz="2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ea typeface="Calibri" panose="020F0502020204030204" pitchFamily="34" charset="0"/>
                          <a:cs typeface="Arial" panose="020B0604020202020204" pitchFamily="34" charset="0"/>
                        </a:rPr>
                        <a:t>S</a:t>
                      </a:r>
                      <a:r>
                        <a:rPr lang="en-US" sz="2400" dirty="0">
                          <a:effectLst/>
                          <a:latin typeface="+mn-lt"/>
                          <a:ea typeface="Calibri" panose="020F0502020204030204" pitchFamily="34" charset="0"/>
                          <a:cs typeface="Arial" panose="020B0604020202020204" pitchFamily="34" charset="0"/>
                        </a:rPr>
                        <a:t>tudies in each arts discipline continue with </a:t>
                      </a:r>
                      <a:r>
                        <a:rPr lang="en-US" sz="2400" b="1" dirty="0">
                          <a:effectLst/>
                          <a:latin typeface="+mn-lt"/>
                          <a:ea typeface="Calibri" panose="020F0502020204030204" pitchFamily="34" charset="0"/>
                          <a:cs typeface="Arial" panose="020B0604020202020204" pitchFamily="34" charset="0"/>
                        </a:rPr>
                        <a:t>specialization</a:t>
                      </a:r>
                      <a:r>
                        <a:rPr lang="en-US" sz="2400" dirty="0">
                          <a:effectLst/>
                          <a:latin typeface="+mn-lt"/>
                          <a:ea typeface="Calibri" panose="020F0502020204030204" pitchFamily="34" charset="0"/>
                          <a:cs typeface="Arial" panose="020B0604020202020204" pitchFamily="34" charset="0"/>
                        </a:rPr>
                        <a:t> in one or more arts disciplines. </a:t>
                      </a:r>
                      <a:r>
                        <a:rPr lang="en-US" sz="2400" dirty="0">
                          <a:effectLst/>
                          <a:latin typeface="+mn-lt"/>
                          <a:ea typeface="Calibri" panose="020F0502020204030204" pitchFamily="34" charset="0"/>
                        </a:rPr>
                        <a:t>Exploration remains critical as students increase and refine their artistic knowledge and skills. </a:t>
                      </a:r>
                      <a:r>
                        <a:rPr lang="en-US" sz="2400" dirty="0">
                          <a:effectLst/>
                          <a:latin typeface="+mn-lt"/>
                          <a:ea typeface="Calibri" panose="020F0502020204030204" pitchFamily="34" charset="0"/>
                          <a:cs typeface="Arial" panose="020B0604020202020204" pitchFamily="34" charset="0"/>
                        </a:rPr>
                        <a:t>Instruction may be daily throughout the year, or through multiple, shorter courses. </a:t>
                      </a:r>
                    </a:p>
                    <a:p>
                      <a:endParaRPr lang="en-US" sz="2400" dirty="0">
                        <a:latin typeface="+mn-lt"/>
                      </a:endParaRPr>
                    </a:p>
                  </a:txBody>
                  <a:tcPr/>
                </a:tc>
                <a:tc>
                  <a:txBody>
                    <a:bodyPr/>
                    <a:lstStyle/>
                    <a:p>
                      <a:r>
                        <a:rPr lang="en-US" sz="2400" dirty="0">
                          <a:effectLst/>
                          <a:latin typeface="+mn-lt"/>
                          <a:ea typeface="Calibri" panose="020F0502020204030204" pitchFamily="34" charset="0"/>
                          <a:cs typeface="Arial" panose="020B0604020202020204" pitchFamily="34" charset="0"/>
                        </a:rPr>
                        <a:t>At the high school level, students continue </a:t>
                      </a:r>
                      <a:r>
                        <a:rPr lang="en-US" sz="2400" b="1" dirty="0">
                          <a:effectLst/>
                          <a:latin typeface="+mn-lt"/>
                          <a:ea typeface="Calibri" panose="020F0502020204030204" pitchFamily="34" charset="0"/>
                          <a:cs typeface="Arial" panose="020B0604020202020204" pitchFamily="34" charset="0"/>
                        </a:rPr>
                        <a:t>in-depth</a:t>
                      </a:r>
                      <a:r>
                        <a:rPr lang="en-US" sz="2400" dirty="0">
                          <a:effectLst/>
                          <a:latin typeface="+mn-lt"/>
                          <a:ea typeface="Calibri" panose="020F0502020204030204" pitchFamily="34" charset="0"/>
                          <a:cs typeface="Arial" panose="020B0604020202020204" pitchFamily="34" charset="0"/>
                        </a:rPr>
                        <a:t> study in one or more arts disciplines and preparation to study in an arts discipline after high school. Specialized opportunities for arts learning, through programs such as Advanced Placement, International Baccalaureate, and concentrated arts pathways, provide additional preparation for students seeking postsecondary arts learning or career entry</a:t>
                      </a:r>
                      <a:endParaRPr lang="en-US" sz="2400" dirty="0">
                        <a:latin typeface="+mn-lt"/>
                      </a:endParaRPr>
                    </a:p>
                  </a:txBody>
                  <a:tcPr/>
                </a:tc>
                <a:extLst>
                  <a:ext uri="{0D108BD9-81ED-4DB2-BD59-A6C34878D82A}">
                    <a16:rowId xmlns:a16="http://schemas.microsoft.com/office/drawing/2014/main" val="3047935805"/>
                  </a:ext>
                </a:extLst>
              </a:tr>
            </a:tbl>
          </a:graphicData>
        </a:graphic>
      </p:graphicFrame>
      <p:sp>
        <p:nvSpPr>
          <p:cNvPr id="4" name="Slide Number Placeholder 3">
            <a:extLst>
              <a:ext uri="{FF2B5EF4-FFF2-40B4-BE49-F238E27FC236}">
                <a16:creationId xmlns:a16="http://schemas.microsoft.com/office/drawing/2014/main" id="{BD938F3F-5A57-4996-B901-23C22C1D3149}"/>
              </a:ext>
            </a:extLst>
          </p:cNvPr>
          <p:cNvSpPr>
            <a:spLocks noGrp="1"/>
          </p:cNvSpPr>
          <p:nvPr>
            <p:ph type="sldNum" sz="quarter" idx="12"/>
          </p:nvPr>
        </p:nvSpPr>
        <p:spPr/>
        <p:txBody>
          <a:bodyPr/>
          <a:lstStyle/>
          <a:p>
            <a:fld id="{1C8E0B4C-4C2F-4BE7-8793-29AB022C0CCB}" type="slidenum">
              <a:rPr lang="en-US" smtClean="0"/>
              <a:t>11</a:t>
            </a:fld>
            <a:endParaRPr lang="en-US"/>
          </a:p>
        </p:txBody>
      </p:sp>
    </p:spTree>
    <p:extLst>
      <p:ext uri="{BB962C8B-B14F-4D97-AF65-F5344CB8AC3E}">
        <p14:creationId xmlns:p14="http://schemas.microsoft.com/office/powerpoint/2010/main" val="3230613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D0E5-A27E-4590-8B8C-D90E61386E19}"/>
              </a:ext>
            </a:extLst>
          </p:cNvPr>
          <p:cNvSpPr>
            <a:spLocks noGrp="1"/>
          </p:cNvSpPr>
          <p:nvPr>
            <p:ph type="title"/>
          </p:nvPr>
        </p:nvSpPr>
        <p:spPr>
          <a:xfrm>
            <a:off x="838199" y="365125"/>
            <a:ext cx="11123951" cy="1325563"/>
          </a:xfrm>
        </p:spPr>
        <p:txBody>
          <a:bodyPr>
            <a:noAutofit/>
          </a:bodyPr>
          <a:lstStyle/>
          <a:p>
            <a:r>
              <a:rPr lang="en-US" sz="4000" dirty="0"/>
              <a:t>Steps to Ensure Equitable Access to </a:t>
            </a:r>
            <a:r>
              <a:rPr lang="en-US" sz="4000" dirty="0">
                <a:cs typeface="Arial" panose="020B0604020202020204" pitchFamily="34" charset="0"/>
              </a:rPr>
              <a:t>S</a:t>
            </a:r>
            <a:r>
              <a:rPr lang="en-US" sz="4000" dirty="0">
                <a:effectLst/>
                <a:ea typeface="Calibri" panose="020F0502020204030204" pitchFamily="34" charset="0"/>
                <a:cs typeface="Arial" panose="020B0604020202020204" pitchFamily="34" charset="0"/>
              </a:rPr>
              <a:t>equential </a:t>
            </a:r>
            <a:r>
              <a:rPr lang="en-US" sz="4000" dirty="0">
                <a:ea typeface="Calibri" panose="020F0502020204030204" pitchFamily="34" charset="0"/>
                <a:cs typeface="Arial" panose="020B0604020202020204" pitchFamily="34" charset="0"/>
              </a:rPr>
              <a:t>A</a:t>
            </a:r>
            <a:r>
              <a:rPr lang="en-US" sz="4000" dirty="0">
                <a:effectLst/>
                <a:ea typeface="Calibri" panose="020F0502020204030204" pitchFamily="34" charset="0"/>
                <a:cs typeface="Arial" panose="020B0604020202020204" pitchFamily="34" charset="0"/>
              </a:rPr>
              <a:t>rts </a:t>
            </a:r>
            <a:r>
              <a:rPr lang="en-US" sz="4000" dirty="0">
                <a:ea typeface="Calibri" panose="020F0502020204030204" pitchFamily="34" charset="0"/>
                <a:cs typeface="Arial" panose="020B0604020202020204" pitchFamily="34" charset="0"/>
              </a:rPr>
              <a:t>L</a:t>
            </a:r>
            <a:r>
              <a:rPr lang="en-US" sz="4000" dirty="0">
                <a:effectLst/>
                <a:ea typeface="Calibri" panose="020F0502020204030204" pitchFamily="34" charset="0"/>
                <a:cs typeface="Arial" panose="020B0604020202020204" pitchFamily="34" charset="0"/>
              </a:rPr>
              <a:t>earning</a:t>
            </a:r>
            <a:endParaRPr lang="en-US" sz="4000" dirty="0"/>
          </a:p>
        </p:txBody>
      </p:sp>
      <p:sp>
        <p:nvSpPr>
          <p:cNvPr id="3" name="Content Placeholder 2">
            <a:extLst>
              <a:ext uri="{FF2B5EF4-FFF2-40B4-BE49-F238E27FC236}">
                <a16:creationId xmlns:a16="http://schemas.microsoft.com/office/drawing/2014/main" id="{D6FB3B10-1185-4237-9562-9BFBBE3515EE}"/>
              </a:ext>
            </a:extLst>
          </p:cNvPr>
          <p:cNvSpPr>
            <a:spLocks noGrp="1"/>
          </p:cNvSpPr>
          <p:nvPr>
            <p:ph idx="1"/>
          </p:nvPr>
        </p:nvSpPr>
        <p:spPr/>
        <p:txBody>
          <a:bodyPr>
            <a:noAutofit/>
          </a:bodyPr>
          <a:lstStyle/>
          <a:p>
            <a:pPr>
              <a:lnSpc>
                <a:spcPct val="100000"/>
              </a:lnSpc>
              <a:spcBef>
                <a:spcPts val="0"/>
              </a:spcBef>
              <a:spcAft>
                <a:spcPts val="1800"/>
              </a:spcAft>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Establish well-articulated standards-based arts education districtwide and develop supportive feeder patterns between school levels. </a:t>
            </a:r>
          </a:p>
          <a:p>
            <a:pPr>
              <a:lnSpc>
                <a:spcPct val="100000"/>
              </a:lnSpc>
              <a:spcBef>
                <a:spcPts val="0"/>
              </a:spcBef>
              <a:spcAft>
                <a:spcPts val="1800"/>
              </a:spcAft>
              <a:buFont typeface="+mj-lt"/>
              <a:buAutoNum type="arabicPeriod"/>
            </a:pPr>
            <a:r>
              <a:rPr lang="en-US" dirty="0">
                <a:latin typeface="Arial" panose="020B0604020202020204" pitchFamily="34" charset="0"/>
                <a:ea typeface="Calibri" panose="020F0502020204030204" pitchFamily="34" charset="0"/>
                <a:cs typeface="Arial" panose="020B0604020202020204" pitchFamily="34" charset="0"/>
              </a:rPr>
              <a:t>I</a:t>
            </a:r>
            <a:r>
              <a:rPr lang="en-US" dirty="0">
                <a:effectLst/>
                <a:latin typeface="Arial" panose="020B0604020202020204" pitchFamily="34" charset="0"/>
                <a:ea typeface="Calibri" panose="020F0502020204030204" pitchFamily="34" charset="0"/>
                <a:cs typeface="Arial" panose="020B0604020202020204" pitchFamily="34" charset="0"/>
              </a:rPr>
              <a:t>dentify gaps and remove existing barriers to participation.</a:t>
            </a:r>
          </a:p>
          <a:p>
            <a:pPr marR="0" lvl="0">
              <a:lnSpc>
                <a:spcPct val="100000"/>
              </a:lnSpc>
              <a:spcBef>
                <a:spcPts val="0"/>
              </a:spcBef>
              <a:spcAft>
                <a:spcPts val="1800"/>
              </a:spcAft>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Take local context into account and identify an appropriate model or approach.</a:t>
            </a:r>
          </a:p>
          <a:p>
            <a:pPr marR="0" lvl="0">
              <a:lnSpc>
                <a:spcPct val="100000"/>
              </a:lnSpc>
              <a:spcBef>
                <a:spcPts val="0"/>
              </a:spcBef>
              <a:spcAft>
                <a:spcPts val="1800"/>
              </a:spcAft>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Revise existing programs</a:t>
            </a:r>
            <a:r>
              <a:rPr lang="en-US" dirty="0">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and expand or add new arts education programs</a:t>
            </a:r>
            <a:r>
              <a:rPr lang="en-US" sz="2400" dirty="0">
                <a:effectLst/>
                <a:latin typeface="Arial" panose="020B0604020202020204" pitchFamily="34" charset="0"/>
                <a:ea typeface="Calibri" panose="020F0502020204030204" pitchFamily="34" charset="0"/>
                <a:cs typeface="Arial" panose="020B0604020202020204" pitchFamily="34" charset="0"/>
              </a:rPr>
              <a:t>.</a:t>
            </a:r>
          </a:p>
        </p:txBody>
      </p:sp>
      <p:sp>
        <p:nvSpPr>
          <p:cNvPr id="4" name="Slide Number Placeholder 3">
            <a:extLst>
              <a:ext uri="{FF2B5EF4-FFF2-40B4-BE49-F238E27FC236}">
                <a16:creationId xmlns:a16="http://schemas.microsoft.com/office/drawing/2014/main" id="{79042E4E-6326-4E75-B00B-92A3B5C625B5}"/>
              </a:ext>
            </a:extLst>
          </p:cNvPr>
          <p:cNvSpPr>
            <a:spLocks noGrp="1"/>
          </p:cNvSpPr>
          <p:nvPr>
            <p:ph type="sldNum" sz="quarter" idx="12"/>
          </p:nvPr>
        </p:nvSpPr>
        <p:spPr/>
        <p:txBody>
          <a:bodyPr/>
          <a:lstStyle/>
          <a:p>
            <a:fld id="{1C8E0B4C-4C2F-4BE7-8793-29AB022C0CCB}" type="slidenum">
              <a:rPr lang="en-US" smtClean="0"/>
              <a:t>12</a:t>
            </a:fld>
            <a:endParaRPr lang="en-US"/>
          </a:p>
        </p:txBody>
      </p:sp>
    </p:spTree>
    <p:extLst>
      <p:ext uri="{BB962C8B-B14F-4D97-AF65-F5344CB8AC3E}">
        <p14:creationId xmlns:p14="http://schemas.microsoft.com/office/powerpoint/2010/main" val="36444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D0E5-A27E-4590-8B8C-D90E61386E19}"/>
              </a:ext>
            </a:extLst>
          </p:cNvPr>
          <p:cNvSpPr>
            <a:spLocks noGrp="1"/>
          </p:cNvSpPr>
          <p:nvPr>
            <p:ph type="title"/>
          </p:nvPr>
        </p:nvSpPr>
        <p:spPr>
          <a:xfrm>
            <a:off x="584616" y="365125"/>
            <a:ext cx="11272604" cy="1325563"/>
          </a:xfrm>
        </p:spPr>
        <p:txBody>
          <a:bodyPr>
            <a:noAutofit/>
          </a:bodyPr>
          <a:lstStyle/>
          <a:p>
            <a:r>
              <a:rPr lang="en-US" sz="4000" dirty="0"/>
              <a:t>Elements of Successful Feeder Patterns TK–12</a:t>
            </a:r>
          </a:p>
        </p:txBody>
      </p:sp>
      <p:sp>
        <p:nvSpPr>
          <p:cNvPr id="3" name="Content Placeholder 2">
            <a:extLst>
              <a:ext uri="{FF2B5EF4-FFF2-40B4-BE49-F238E27FC236}">
                <a16:creationId xmlns:a16="http://schemas.microsoft.com/office/drawing/2014/main" id="{D6FB3B10-1185-4237-9562-9BFBBE3515EE}"/>
              </a:ext>
            </a:extLst>
          </p:cNvPr>
          <p:cNvSpPr>
            <a:spLocks noGrp="1"/>
          </p:cNvSpPr>
          <p:nvPr>
            <p:ph idx="1"/>
          </p:nvPr>
        </p:nvSpPr>
        <p:spPr>
          <a:xfrm>
            <a:off x="584616" y="1690687"/>
            <a:ext cx="11272604" cy="5030787"/>
          </a:xfrm>
        </p:spPr>
        <p:txBody>
          <a:bodyPr>
            <a:noAutofit/>
          </a:bodyPr>
          <a:lstStyle/>
          <a:p>
            <a:pPr marL="342900" marR="0" lvl="0" indent="-342900">
              <a:lnSpc>
                <a:spcPct val="100000"/>
              </a:lnSpc>
              <a:spcBef>
                <a:spcPts val="0"/>
              </a:spcBef>
              <a:spcAft>
                <a:spcPts val="180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Educators</a:t>
            </a:r>
            <a:r>
              <a:rPr lang="en-US" sz="2400" dirty="0">
                <a:effectLst/>
                <a:latin typeface="Arial" panose="020B0604020202020204" pitchFamily="34" charset="0"/>
                <a:ea typeface="Calibri" panose="020F0502020204030204" pitchFamily="34" charset="0"/>
                <a:cs typeface="Arial" panose="020B0604020202020204" pitchFamily="34" charset="0"/>
              </a:rPr>
              <a:t> examine the standards to </a:t>
            </a:r>
            <a:r>
              <a:rPr lang="en-US" sz="2400" dirty="0">
                <a:latin typeface="Arial" panose="020B0604020202020204" pitchFamily="34" charset="0"/>
                <a:ea typeface="Calibri" panose="020F0502020204030204" pitchFamily="34" charset="0"/>
                <a:cs typeface="Arial" panose="020B0604020202020204" pitchFamily="34" charset="0"/>
              </a:rPr>
              <a:t>agree on a </a:t>
            </a:r>
            <a:r>
              <a:rPr lang="en-US" sz="2400" dirty="0">
                <a:effectLst/>
                <a:latin typeface="Arial" panose="020B0604020202020204" pitchFamily="34" charset="0"/>
                <a:ea typeface="Calibri" panose="020F0502020204030204" pitchFamily="34" charset="0"/>
                <a:cs typeface="Arial" panose="020B0604020202020204" pitchFamily="34" charset="0"/>
              </a:rPr>
              <a:t>vision of what graduates should know and be able to do in the arts.</a:t>
            </a:r>
          </a:p>
          <a:p>
            <a:pPr marL="342900" marR="0" lvl="0" indent="-342900">
              <a:lnSpc>
                <a:spcPct val="100000"/>
              </a:lnSpc>
              <a:spcBef>
                <a:spcPts val="0"/>
              </a:spcBef>
              <a:spcAft>
                <a:spcPts val="180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D</a:t>
            </a:r>
            <a:r>
              <a:rPr lang="en-US" sz="2400" dirty="0">
                <a:effectLst/>
                <a:latin typeface="Arial" panose="020B0604020202020204" pitchFamily="34" charset="0"/>
                <a:ea typeface="Calibri" panose="020F0502020204030204" pitchFamily="34" charset="0"/>
                <a:cs typeface="Arial" panose="020B0604020202020204" pitchFamily="34" charset="0"/>
              </a:rPr>
              <a:t>istrict supports required staffing,</a:t>
            </a:r>
            <a:r>
              <a:rPr lang="en-US" sz="2400" dirty="0">
                <a:latin typeface="Arial" panose="020B0604020202020204" pitchFamily="34" charset="0"/>
                <a:ea typeface="Calibri" panose="020F0502020204030204" pitchFamily="34" charset="0"/>
                <a:cs typeface="Arial" panose="020B0604020202020204" pitchFamily="34" charset="0"/>
              </a:rPr>
              <a:t> provides </a:t>
            </a:r>
            <a:r>
              <a:rPr lang="en-US" sz="2400" dirty="0">
                <a:effectLst/>
                <a:latin typeface="Arial" panose="020B0604020202020204" pitchFamily="34" charset="0"/>
                <a:ea typeface="Calibri" panose="020F0502020204030204" pitchFamily="34" charset="0"/>
                <a:cs typeface="Arial" panose="020B0604020202020204" pitchFamily="34" charset="0"/>
              </a:rPr>
              <a:t>equipment and supplies to champion the vision, and ensures coordination among schools.</a:t>
            </a:r>
          </a:p>
          <a:p>
            <a:pPr marL="342900" marR="0" lvl="0" indent="-342900">
              <a:lnSpc>
                <a:spcPct val="100000"/>
              </a:lnSpc>
              <a:spcBef>
                <a:spcPts val="0"/>
              </a:spcBef>
              <a:spcAft>
                <a:spcPts val="180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Principals and counselors communicate to ensure the prioritization of arts education within the master schedule and recruit students for programs.</a:t>
            </a:r>
          </a:p>
          <a:p>
            <a:pPr marL="342900" marR="0" lvl="0" indent="-342900">
              <a:lnSpc>
                <a:spcPct val="100000"/>
              </a:lnSpc>
              <a:spcBef>
                <a:spcPts val="0"/>
              </a:spcBef>
              <a:spcAft>
                <a:spcPts val="180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T</a:t>
            </a:r>
            <a:r>
              <a:rPr lang="en-US" sz="2400" dirty="0">
                <a:effectLst/>
                <a:latin typeface="Arial" panose="020B0604020202020204" pitchFamily="34" charset="0"/>
                <a:ea typeface="Calibri" panose="020F0502020204030204" pitchFamily="34" charset="0"/>
                <a:cs typeface="Arial" panose="020B0604020202020204" pitchFamily="34" charset="0"/>
              </a:rPr>
              <a:t>eachers in each arts discipline engage in vertical communication to support  standards-based expectations and feeder patterns.</a:t>
            </a:r>
          </a:p>
          <a:p>
            <a:pPr marL="342900" marR="0" lvl="0" indent="-342900">
              <a:lnSpc>
                <a:spcPct val="100000"/>
              </a:lnSpc>
              <a:spcBef>
                <a:spcPts val="0"/>
              </a:spcBef>
              <a:spcAft>
                <a:spcPts val="180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District/school communicates with parents about the value of arts education, the programs available to students, and the importance of sequential study.</a:t>
            </a:r>
          </a:p>
        </p:txBody>
      </p:sp>
      <p:sp>
        <p:nvSpPr>
          <p:cNvPr id="4" name="Slide Number Placeholder 3">
            <a:extLst>
              <a:ext uri="{FF2B5EF4-FFF2-40B4-BE49-F238E27FC236}">
                <a16:creationId xmlns:a16="http://schemas.microsoft.com/office/drawing/2014/main" id="{79042E4E-6326-4E75-B00B-92A3B5C625B5}"/>
              </a:ext>
            </a:extLst>
          </p:cNvPr>
          <p:cNvSpPr>
            <a:spLocks noGrp="1"/>
          </p:cNvSpPr>
          <p:nvPr>
            <p:ph type="sldNum" sz="quarter" idx="12"/>
          </p:nvPr>
        </p:nvSpPr>
        <p:spPr/>
        <p:txBody>
          <a:bodyPr/>
          <a:lstStyle/>
          <a:p>
            <a:fld id="{1C8E0B4C-4C2F-4BE7-8793-29AB022C0CCB}" type="slidenum">
              <a:rPr lang="en-US" smtClean="0"/>
              <a:t>13</a:t>
            </a:fld>
            <a:endParaRPr lang="en-US"/>
          </a:p>
        </p:txBody>
      </p:sp>
    </p:spTree>
    <p:extLst>
      <p:ext uri="{BB962C8B-B14F-4D97-AF65-F5344CB8AC3E}">
        <p14:creationId xmlns:p14="http://schemas.microsoft.com/office/powerpoint/2010/main" val="1423947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6F193391-55BD-450B-9165-52A422ECA331}"/>
              </a:ext>
            </a:extLst>
          </p:cNvPr>
          <p:cNvSpPr>
            <a:spLocks noGrp="1"/>
          </p:cNvSpPr>
          <p:nvPr>
            <p:ph type="title"/>
          </p:nvPr>
        </p:nvSpPr>
        <p:spPr>
          <a:xfrm>
            <a:off x="192131" y="2898648"/>
            <a:ext cx="3358682" cy="1601835"/>
          </a:xfrm>
          <a:solidFill>
            <a:schemeClr val="bg1"/>
          </a:solidFill>
          <a:ln w="2540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txBody>
          <a:bodyPr>
            <a:noAutofit/>
          </a:bodyPr>
          <a:lstStyle/>
          <a:p>
            <a:pPr algn="ctr"/>
            <a:r>
              <a:rPr lang="en-US" sz="2800" dirty="0">
                <a:effectLst/>
                <a:latin typeface="Arial" panose="020B0604020202020204" pitchFamily="34" charset="0"/>
                <a:ea typeface="Calibri" panose="020F0502020204030204" pitchFamily="34" charset="0"/>
                <a:cs typeface="Arial" panose="020B0604020202020204" pitchFamily="34" charset="0"/>
              </a:rPr>
              <a:t>Fundamental Components of Arts Education</a:t>
            </a:r>
            <a:endParaRPr lang="en-US" sz="2800" dirty="0"/>
          </a:p>
        </p:txBody>
      </p:sp>
      <p:pic>
        <p:nvPicPr>
          <p:cNvPr id="6" name="Picture 5" descr="Fundamental components of arts education include staffing, standards-based curriculum, scheduling, facilities, safety, and arts materials and equipment.">
            <a:extLst>
              <a:ext uri="{FF2B5EF4-FFF2-40B4-BE49-F238E27FC236}">
                <a16:creationId xmlns:a16="http://schemas.microsoft.com/office/drawing/2014/main" id="{0C820B26-E297-48F0-A9C2-41F87DFD8198}"/>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150" r="8651"/>
          <a:stretch/>
        </p:blipFill>
        <p:spPr>
          <a:xfrm>
            <a:off x="2343805" y="-136525"/>
            <a:ext cx="9656064" cy="6858000"/>
          </a:xfrm>
          <a:prstGeom prst="rect">
            <a:avLst/>
          </a:prstGeom>
        </p:spPr>
      </p:pic>
      <p:pic>
        <p:nvPicPr>
          <p:cNvPr id="7" name="Picture 6">
            <a:extLst>
              <a:ext uri="{FF2B5EF4-FFF2-40B4-BE49-F238E27FC236}">
                <a16:creationId xmlns:a16="http://schemas.microsoft.com/office/drawing/2014/main" id="{7AC6DF4A-C144-4B78-9842-9CA2B233F583}"/>
              </a:ext>
              <a:ext uri="{C183D7F6-B498-43B3-948B-1728B52AA6E4}">
                <adec:decorative xmlns:adec="http://schemas.microsoft.com/office/drawing/2017/decorative" val="1"/>
              </a:ext>
            </a:extLst>
          </p:cNvPr>
          <p:cNvPicPr>
            <a:picLocks noChangeAspect="1"/>
          </p:cNvPicPr>
          <p:nvPr/>
        </p:nvPicPr>
        <p:blipFill rotWithShape="1">
          <a:blip r:embed="rId4"/>
          <a:srcRect t="34535"/>
          <a:stretch/>
        </p:blipFill>
        <p:spPr>
          <a:xfrm>
            <a:off x="6059317" y="2497365"/>
            <a:ext cx="2298192" cy="1736523"/>
          </a:xfrm>
          <a:prstGeom prst="rect">
            <a:avLst/>
          </a:prstGeom>
          <a:ln>
            <a:noFill/>
          </a:ln>
          <a:effectLst>
            <a:softEdge rad="112500"/>
          </a:effectLst>
        </p:spPr>
      </p:pic>
      <p:sp>
        <p:nvSpPr>
          <p:cNvPr id="3" name="Slide Number Placeholder 2">
            <a:extLst>
              <a:ext uri="{FF2B5EF4-FFF2-40B4-BE49-F238E27FC236}">
                <a16:creationId xmlns:a16="http://schemas.microsoft.com/office/drawing/2014/main" id="{2EFDD5A3-5EB2-4E3A-88A4-10F70EFCF9DC}"/>
              </a:ext>
            </a:extLst>
          </p:cNvPr>
          <p:cNvSpPr>
            <a:spLocks noGrp="1"/>
          </p:cNvSpPr>
          <p:nvPr>
            <p:ph type="sldNum" sz="quarter" idx="12"/>
          </p:nvPr>
        </p:nvSpPr>
        <p:spPr/>
        <p:txBody>
          <a:bodyPr/>
          <a:lstStyle/>
          <a:p>
            <a:fld id="{1C8E0B4C-4C2F-4BE7-8793-29AB022C0CCB}" type="slidenum">
              <a:rPr lang="en-US" smtClean="0"/>
              <a:t>14</a:t>
            </a:fld>
            <a:endParaRPr lang="en-US"/>
          </a:p>
        </p:txBody>
      </p:sp>
    </p:spTree>
    <p:extLst>
      <p:ext uri="{BB962C8B-B14F-4D97-AF65-F5344CB8AC3E}">
        <p14:creationId xmlns:p14="http://schemas.microsoft.com/office/powerpoint/2010/main" val="1661580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53000">
              <a:schemeClr val="accent1">
                <a:lumMod val="5000"/>
                <a:lumOff val="95000"/>
              </a:schemeClr>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2FD1C-D8BF-4F54-A701-3D0CD60D36FF}"/>
              </a:ext>
            </a:extLst>
          </p:cNvPr>
          <p:cNvSpPr>
            <a:spLocks noGrp="1"/>
          </p:cNvSpPr>
          <p:nvPr>
            <p:ph type="title"/>
          </p:nvPr>
        </p:nvSpPr>
        <p:spPr/>
        <p:txBody>
          <a:bodyPr>
            <a:normAutofit/>
          </a:bodyPr>
          <a:lstStyle/>
          <a:p>
            <a:pPr algn="ctr"/>
            <a:r>
              <a:rPr lang="en-US" sz="3600" b="1" dirty="0"/>
              <a:t>STANDARDS-BASED CURRICULUM </a:t>
            </a:r>
            <a:br>
              <a:rPr lang="en-US" sz="3600" dirty="0"/>
            </a:br>
            <a:r>
              <a:rPr lang="en-US" sz="3600" dirty="0"/>
              <a:t>Guides Arts Instruction </a:t>
            </a:r>
          </a:p>
        </p:txBody>
      </p:sp>
      <p:sp>
        <p:nvSpPr>
          <p:cNvPr id="3" name="Content Placeholder 2">
            <a:extLst>
              <a:ext uri="{FF2B5EF4-FFF2-40B4-BE49-F238E27FC236}">
                <a16:creationId xmlns:a16="http://schemas.microsoft.com/office/drawing/2014/main" id="{6C46D0E1-7D56-4597-8034-302D6E13502A}"/>
              </a:ext>
            </a:extLst>
          </p:cNvPr>
          <p:cNvSpPr>
            <a:spLocks noGrp="1"/>
          </p:cNvSpPr>
          <p:nvPr>
            <p:ph idx="1"/>
          </p:nvPr>
        </p:nvSpPr>
        <p:spPr>
          <a:xfrm>
            <a:off x="1930400" y="2055813"/>
            <a:ext cx="9017000" cy="4121150"/>
          </a:xfrm>
        </p:spPr>
        <p:txBody>
          <a:bodyPr>
            <a:normAutofit/>
          </a:bodyPr>
          <a:lstStyle/>
          <a:p>
            <a:pPr marL="0" indent="0">
              <a:buNone/>
            </a:pPr>
            <a:r>
              <a:rPr lang="en-US" dirty="0">
                <a:effectLst/>
                <a:latin typeface="Arial" panose="020B0604020202020204" pitchFamily="34" charset="0"/>
                <a:ea typeface="Calibri" panose="020F0502020204030204" pitchFamily="34" charset="0"/>
                <a:cs typeface="Arial" panose="020B0604020202020204" pitchFamily="34" charset="0"/>
              </a:rPr>
              <a:t>Curriculum, or course of study, is the content and plan for instruction. It is made up of the instructional resources, methods, and assessments needed to help students develop critical skills and knowledge. Along with high-quality and effective instruction, curriculum is an essential element that enables students to learn and thrive.</a:t>
            </a:r>
          </a:p>
          <a:p>
            <a:pPr marL="0" indent="0" algn="r">
              <a:buNone/>
            </a:pPr>
            <a:r>
              <a:rPr lang="en-US" sz="2400" dirty="0">
                <a:effectLst/>
                <a:latin typeface="Arial" panose="020B0604020202020204" pitchFamily="34" charset="0"/>
                <a:ea typeface="Calibri" panose="020F0502020204030204" pitchFamily="34" charset="0"/>
                <a:cs typeface="Arial" panose="020B0604020202020204" pitchFamily="34" charset="0"/>
              </a:rPr>
              <a:t>See CDE Curriculum web page at </a:t>
            </a:r>
            <a:r>
              <a:rPr lang="en-US" sz="2400" dirty="0">
                <a:effectLst/>
                <a:latin typeface="Arial" panose="020B0604020202020204" pitchFamily="34" charset="0"/>
                <a:ea typeface="Calibri" panose="020F0502020204030204" pitchFamily="34" charset="0"/>
                <a:cs typeface="Arial" panose="020B0604020202020204" pitchFamily="34" charset="0"/>
                <a:hlinkClick r:id="rId3" tooltip="CDE curriculum web page"/>
              </a:rPr>
              <a:t>https://www.cde.ca.gov/qs/ci/</a:t>
            </a:r>
            <a:r>
              <a:rPr lang="en-US" sz="2400" dirty="0">
                <a:effectLst/>
                <a:latin typeface="Arial" panose="020B0604020202020204" pitchFamily="34" charset="0"/>
                <a:ea typeface="Calibri" panose="020F0502020204030204" pitchFamily="34" charset="0"/>
                <a:cs typeface="Arial" panose="020B0604020202020204" pitchFamily="34" charset="0"/>
              </a:rPr>
              <a:t> </a:t>
            </a:r>
          </a:p>
        </p:txBody>
      </p:sp>
      <p:pic>
        <p:nvPicPr>
          <p:cNvPr id="8" name="Picture 7">
            <a:extLst>
              <a:ext uri="{FF2B5EF4-FFF2-40B4-BE49-F238E27FC236}">
                <a16:creationId xmlns:a16="http://schemas.microsoft.com/office/drawing/2014/main" id="{E3525167-D360-4251-AEA7-E14408A7E1C6}"/>
              </a:ext>
              <a:ext uri="{C183D7F6-B498-43B3-948B-1728B52AA6E4}">
                <adec:decorative xmlns:adec="http://schemas.microsoft.com/office/drawing/2017/decorative" val="1"/>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875" t="24652" r="6875" b="7315"/>
          <a:stretch/>
        </p:blipFill>
        <p:spPr>
          <a:xfrm>
            <a:off x="838200" y="1690688"/>
            <a:ext cx="10871200" cy="4665662"/>
          </a:xfrm>
          <a:prstGeom prst="rect">
            <a:avLst/>
          </a:prstGeom>
        </p:spPr>
      </p:pic>
      <p:sp>
        <p:nvSpPr>
          <p:cNvPr id="4" name="Slide Number Placeholder 3">
            <a:extLst>
              <a:ext uri="{FF2B5EF4-FFF2-40B4-BE49-F238E27FC236}">
                <a16:creationId xmlns:a16="http://schemas.microsoft.com/office/drawing/2014/main" id="{5DD7C3A8-0EC2-4760-9DC9-DAF741462166}"/>
              </a:ext>
            </a:extLst>
          </p:cNvPr>
          <p:cNvSpPr>
            <a:spLocks noGrp="1"/>
          </p:cNvSpPr>
          <p:nvPr>
            <p:ph type="sldNum" sz="quarter" idx="12"/>
          </p:nvPr>
        </p:nvSpPr>
        <p:spPr/>
        <p:txBody>
          <a:bodyPr/>
          <a:lstStyle/>
          <a:p>
            <a:fld id="{1C8E0B4C-4C2F-4BE7-8793-29AB022C0CCB}" type="slidenum">
              <a:rPr lang="en-US" smtClean="0"/>
              <a:t>15</a:t>
            </a:fld>
            <a:endParaRPr lang="en-US"/>
          </a:p>
        </p:txBody>
      </p:sp>
    </p:spTree>
    <p:extLst>
      <p:ext uri="{BB962C8B-B14F-4D97-AF65-F5344CB8AC3E}">
        <p14:creationId xmlns:p14="http://schemas.microsoft.com/office/powerpoint/2010/main" val="2786210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53000">
              <a:schemeClr val="accent1">
                <a:lumMod val="5000"/>
                <a:lumOff val="95000"/>
              </a:schemeClr>
            </a:gs>
            <a:gs pos="100000">
              <a:srgbClr val="F9DDD4"/>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2FD1C-D8BF-4F54-A701-3D0CD60D36FF}"/>
              </a:ext>
            </a:extLst>
          </p:cNvPr>
          <p:cNvSpPr>
            <a:spLocks noGrp="1"/>
          </p:cNvSpPr>
          <p:nvPr>
            <p:ph type="title"/>
          </p:nvPr>
        </p:nvSpPr>
        <p:spPr>
          <a:xfrm>
            <a:off x="838200" y="550863"/>
            <a:ext cx="10515600" cy="1325563"/>
          </a:xfrm>
        </p:spPr>
        <p:txBody>
          <a:bodyPr>
            <a:noAutofit/>
          </a:bodyPr>
          <a:lstStyle/>
          <a:p>
            <a:pPr algn="ctr"/>
            <a:r>
              <a:rPr lang="en-US" sz="3600" b="1" cap="all" dirty="0">
                <a:latin typeface="+mn-lt"/>
              </a:rPr>
              <a:t>Standards-Based Curriculum </a:t>
            </a:r>
            <a:endParaRPr lang="en-US" sz="3600" dirty="0">
              <a:latin typeface="+mn-lt"/>
            </a:endParaRPr>
          </a:p>
        </p:txBody>
      </p:sp>
      <p:sp>
        <p:nvSpPr>
          <p:cNvPr id="3" name="Content Placeholder 2">
            <a:extLst>
              <a:ext uri="{FF2B5EF4-FFF2-40B4-BE49-F238E27FC236}">
                <a16:creationId xmlns:a16="http://schemas.microsoft.com/office/drawing/2014/main" id="{6C46D0E1-7D56-4597-8034-302D6E13502A}"/>
              </a:ext>
            </a:extLst>
          </p:cNvPr>
          <p:cNvSpPr>
            <a:spLocks noGrp="1"/>
          </p:cNvSpPr>
          <p:nvPr>
            <p:ph idx="1"/>
          </p:nvPr>
        </p:nvSpPr>
        <p:spPr/>
        <p:txBody>
          <a:bodyPr>
            <a:normAutofit fontScale="92500" lnSpcReduction="10000"/>
          </a:bodyPr>
          <a:lstStyle/>
          <a:p>
            <a:pPr marL="0" indent="0">
              <a:lnSpc>
                <a:spcPct val="100000"/>
              </a:lnSpc>
              <a:spcBef>
                <a:spcPts val="0"/>
              </a:spcBef>
              <a:spcAft>
                <a:spcPts val="1800"/>
              </a:spcAft>
              <a:buNone/>
            </a:pPr>
            <a:r>
              <a:rPr lang="en-US" sz="2800" dirty="0">
                <a:latin typeface="+mn-lt"/>
                <a:ea typeface="Calibri" panose="020F0502020204030204" pitchFamily="34" charset="0"/>
                <a:cs typeface="Arial" panose="020B0604020202020204" pitchFamily="34" charset="0"/>
              </a:rPr>
              <a:t>A</a:t>
            </a:r>
            <a:r>
              <a:rPr lang="en-US" sz="2800" dirty="0">
                <a:effectLst/>
                <a:latin typeface="+mn-lt"/>
                <a:ea typeface="Calibri" panose="020F0502020204030204" pitchFamily="34" charset="0"/>
                <a:cs typeface="Arial" panose="020B0604020202020204" pitchFamily="34" charset="0"/>
              </a:rPr>
              <a:t>rticulates the Sequence of Instruction and Learning </a:t>
            </a:r>
            <a:r>
              <a:rPr lang="en-US" sz="2800" dirty="0">
                <a:latin typeface="+mn-lt"/>
                <a:ea typeface="Calibri" panose="020F0502020204030204" pitchFamily="34" charset="0"/>
                <a:cs typeface="Arial" panose="020B0604020202020204" pitchFamily="34" charset="0"/>
              </a:rPr>
              <a:t>E</a:t>
            </a:r>
            <a:r>
              <a:rPr lang="en-US" sz="2800" dirty="0">
                <a:effectLst/>
                <a:latin typeface="+mn-lt"/>
                <a:ea typeface="Calibri" panose="020F0502020204030204" pitchFamily="34" charset="0"/>
                <a:cs typeface="Arial" panose="020B0604020202020204" pitchFamily="34" charset="0"/>
              </a:rPr>
              <a:t>xpectations. It </a:t>
            </a:r>
          </a:p>
          <a:p>
            <a:pPr>
              <a:lnSpc>
                <a:spcPct val="100000"/>
              </a:lnSpc>
              <a:spcBef>
                <a:spcPts val="0"/>
              </a:spcBef>
              <a:spcAft>
                <a:spcPts val="1800"/>
              </a:spcAft>
            </a:pPr>
            <a:r>
              <a:rPr lang="en-US" dirty="0">
                <a:effectLst/>
                <a:latin typeface="Arial" panose="020B0604020202020204" pitchFamily="34" charset="0"/>
                <a:ea typeface="Calibri" panose="020F0502020204030204" pitchFamily="34" charset="0"/>
                <a:cs typeface="Arial" panose="020B0604020202020204" pitchFamily="34" charset="0"/>
              </a:rPr>
              <a:t>provides general guidance on diverse student learning needs and suggestions for accommodations and modifications;</a:t>
            </a:r>
          </a:p>
          <a:p>
            <a:pPr>
              <a:lnSpc>
                <a:spcPct val="100000"/>
              </a:lnSpc>
              <a:spcBef>
                <a:spcPts val="0"/>
              </a:spcBef>
              <a:spcAft>
                <a:spcPts val="1800"/>
              </a:spcAft>
            </a:pPr>
            <a:r>
              <a:rPr lang="en-US" dirty="0">
                <a:effectLst/>
                <a:latin typeface="Arial" panose="020B0604020202020204" pitchFamily="34" charset="0"/>
                <a:ea typeface="Calibri" panose="020F0502020204030204" pitchFamily="34" charset="0"/>
                <a:cs typeface="Arial" panose="020B0604020202020204" pitchFamily="34" charset="0"/>
              </a:rPr>
              <a:t>attends to the range of novice through advanced learners;</a:t>
            </a:r>
          </a:p>
          <a:p>
            <a:pPr>
              <a:lnSpc>
                <a:spcPct val="100000"/>
              </a:lnSpc>
              <a:spcBef>
                <a:spcPts val="0"/>
              </a:spcBef>
              <a:spcAft>
                <a:spcPts val="1800"/>
              </a:spcAft>
            </a:pPr>
            <a:r>
              <a:rPr lang="en-US" dirty="0">
                <a:effectLst/>
                <a:latin typeface="Arial" panose="020B0604020202020204" pitchFamily="34" charset="0"/>
                <a:ea typeface="Calibri" panose="020F0502020204030204" pitchFamily="34" charset="0"/>
                <a:cs typeface="Arial" panose="020B0604020202020204" pitchFamily="34" charset="0"/>
              </a:rPr>
              <a:t>provides a basis for formative and summative classroom assessment; and</a:t>
            </a:r>
          </a:p>
          <a:p>
            <a:pPr>
              <a:lnSpc>
                <a:spcPct val="100000"/>
              </a:lnSpc>
              <a:spcBef>
                <a:spcPts val="0"/>
              </a:spcBef>
              <a:spcAft>
                <a:spcPts val="1800"/>
              </a:spcAft>
            </a:pPr>
            <a:r>
              <a:rPr lang="en-US" dirty="0">
                <a:effectLst/>
                <a:latin typeface="Arial" panose="020B0604020202020204" pitchFamily="34" charset="0"/>
                <a:ea typeface="Calibri" panose="020F0502020204030204" pitchFamily="34" charset="0"/>
                <a:cs typeface="Arial" panose="020B0604020202020204" pitchFamily="34" charset="0"/>
              </a:rPr>
              <a:t>is grounded in the appropriate disciplinary pedagogies and methodologies.</a:t>
            </a:r>
          </a:p>
        </p:txBody>
      </p:sp>
      <p:sp>
        <p:nvSpPr>
          <p:cNvPr id="4" name="Slide Number Placeholder 3">
            <a:extLst>
              <a:ext uri="{FF2B5EF4-FFF2-40B4-BE49-F238E27FC236}">
                <a16:creationId xmlns:a16="http://schemas.microsoft.com/office/drawing/2014/main" id="{5DD7C3A8-0EC2-4760-9DC9-DAF741462166}"/>
              </a:ext>
            </a:extLst>
          </p:cNvPr>
          <p:cNvSpPr>
            <a:spLocks noGrp="1"/>
          </p:cNvSpPr>
          <p:nvPr>
            <p:ph type="sldNum" sz="quarter" idx="12"/>
          </p:nvPr>
        </p:nvSpPr>
        <p:spPr/>
        <p:txBody>
          <a:bodyPr/>
          <a:lstStyle/>
          <a:p>
            <a:fld id="{1C8E0B4C-4C2F-4BE7-8793-29AB022C0CCB}" type="slidenum">
              <a:rPr lang="en-US" smtClean="0"/>
              <a:t>16</a:t>
            </a:fld>
            <a:endParaRPr lang="en-US"/>
          </a:p>
        </p:txBody>
      </p:sp>
    </p:spTree>
    <p:extLst>
      <p:ext uri="{BB962C8B-B14F-4D97-AF65-F5344CB8AC3E}">
        <p14:creationId xmlns:p14="http://schemas.microsoft.com/office/powerpoint/2010/main" val="3551243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53000">
              <a:schemeClr val="accent1">
                <a:lumMod val="5000"/>
                <a:lumOff val="95000"/>
              </a:schemeClr>
            </a:gs>
            <a:gs pos="100000">
              <a:srgbClr val="B1D1E3"/>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CF03F-56F6-4E65-BA70-15B188AA6F7A}"/>
              </a:ext>
            </a:extLst>
          </p:cNvPr>
          <p:cNvSpPr>
            <a:spLocks noGrp="1"/>
          </p:cNvSpPr>
          <p:nvPr>
            <p:ph type="title"/>
          </p:nvPr>
        </p:nvSpPr>
        <p:spPr/>
        <p:txBody>
          <a:bodyPr>
            <a:normAutofit/>
          </a:bodyPr>
          <a:lstStyle/>
          <a:p>
            <a:pPr algn="ctr"/>
            <a:r>
              <a:rPr lang="en-US" sz="3600" b="1" dirty="0"/>
              <a:t>SCHEDULING</a:t>
            </a:r>
            <a:br>
              <a:rPr lang="en-US" sz="3600" dirty="0"/>
            </a:br>
            <a:r>
              <a:rPr lang="en-US" sz="3600" dirty="0"/>
              <a:t>Considerations for Elementary</a:t>
            </a:r>
          </a:p>
        </p:txBody>
      </p:sp>
      <p:sp>
        <p:nvSpPr>
          <p:cNvPr id="3" name="Content Placeholder 2">
            <a:extLst>
              <a:ext uri="{FF2B5EF4-FFF2-40B4-BE49-F238E27FC236}">
                <a16:creationId xmlns:a16="http://schemas.microsoft.com/office/drawing/2014/main" id="{A5B97226-1C33-4018-ABF3-15B5A1C0C8AD}"/>
              </a:ext>
            </a:extLst>
          </p:cNvPr>
          <p:cNvSpPr>
            <a:spLocks noGrp="1"/>
          </p:cNvSpPr>
          <p:nvPr>
            <p:ph sz="half" idx="2"/>
          </p:nvPr>
        </p:nvSpPr>
        <p:spPr>
          <a:xfrm>
            <a:off x="839788" y="2088852"/>
            <a:ext cx="10679277" cy="3469259"/>
          </a:xfrm>
        </p:spPr>
        <p:txBody>
          <a:bodyPr>
            <a:normAutofit/>
          </a:bodyPr>
          <a:lstStyle/>
          <a:p>
            <a:pPr lvl="1">
              <a:lnSpc>
                <a:spcPct val="100000"/>
              </a:lnSpc>
              <a:spcBef>
                <a:spcPts val="0"/>
              </a:spcBef>
              <a:spcAft>
                <a:spcPts val="1800"/>
              </a:spcAft>
            </a:pPr>
            <a:r>
              <a:rPr lang="en-US" sz="2800" dirty="0">
                <a:latin typeface="Arial" panose="020B0604020202020204" pitchFamily="34" charset="0"/>
                <a:ea typeface="Calibri" panose="020F0502020204030204" pitchFamily="34" charset="0"/>
              </a:rPr>
              <a:t>D</a:t>
            </a:r>
            <a:r>
              <a:rPr lang="en-US" sz="2800" dirty="0">
                <a:effectLst/>
                <a:latin typeface="Arial" panose="020B0604020202020204" pitchFamily="34" charset="0"/>
                <a:ea typeface="Calibri" panose="020F0502020204030204" pitchFamily="34" charset="0"/>
              </a:rPr>
              <a:t>iscrete instruction in each arts discipline builds foundational arts literacy, language, knowledge, and skills.</a:t>
            </a:r>
          </a:p>
          <a:p>
            <a:pPr lvl="1">
              <a:lnSpc>
                <a:spcPct val="100000"/>
              </a:lnSpc>
              <a:spcBef>
                <a:spcPts val="0"/>
              </a:spcBef>
              <a:spcAft>
                <a:spcPts val="1800"/>
              </a:spcAft>
            </a:pPr>
            <a:r>
              <a:rPr lang="en-US" sz="2800" dirty="0">
                <a:latin typeface="Arial" panose="020B0604020202020204" pitchFamily="34" charset="0"/>
                <a:ea typeface="Calibri" panose="020F0502020204030204" pitchFamily="34" charset="0"/>
              </a:rPr>
              <a:t>C</a:t>
            </a:r>
            <a:r>
              <a:rPr lang="en-US" sz="2800" dirty="0">
                <a:effectLst/>
                <a:latin typeface="Arial" panose="020B0604020202020204" pitchFamily="34" charset="0"/>
                <a:ea typeface="Calibri" panose="020F0502020204030204" pitchFamily="34" charset="0"/>
              </a:rPr>
              <a:t>areful scheduling and planning of services ensures students are not missing arts learning time.</a:t>
            </a:r>
          </a:p>
          <a:p>
            <a:pPr lvl="1">
              <a:lnSpc>
                <a:spcPct val="100000"/>
              </a:lnSpc>
              <a:spcBef>
                <a:spcPts val="0"/>
              </a:spcBef>
              <a:spcAft>
                <a:spcPts val="1800"/>
              </a:spcAft>
            </a:pPr>
            <a:r>
              <a:rPr lang="en-US" sz="2800" dirty="0">
                <a:latin typeface="Arial" panose="020B0604020202020204" pitchFamily="34" charset="0"/>
                <a:ea typeface="Calibri" panose="020F0502020204030204" pitchFamily="34" charset="0"/>
              </a:rPr>
              <a:t>Single-subject teachers may be assigned to work in multiple schools.</a:t>
            </a:r>
            <a:endParaRPr lang="en-US" sz="2800" dirty="0">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6CBF29EB-3D51-4866-9793-BCBF3DA1F6B1}"/>
              </a:ext>
            </a:extLst>
          </p:cNvPr>
          <p:cNvSpPr>
            <a:spLocks noGrp="1"/>
          </p:cNvSpPr>
          <p:nvPr>
            <p:ph type="sldNum" sz="quarter" idx="12"/>
          </p:nvPr>
        </p:nvSpPr>
        <p:spPr/>
        <p:txBody>
          <a:bodyPr/>
          <a:lstStyle/>
          <a:p>
            <a:fld id="{1C8E0B4C-4C2F-4BE7-8793-29AB022C0CCB}" type="slidenum">
              <a:rPr lang="en-US" smtClean="0"/>
              <a:t>17</a:t>
            </a:fld>
            <a:endParaRPr lang="en-US"/>
          </a:p>
        </p:txBody>
      </p:sp>
    </p:spTree>
    <p:extLst>
      <p:ext uri="{BB962C8B-B14F-4D97-AF65-F5344CB8AC3E}">
        <p14:creationId xmlns:p14="http://schemas.microsoft.com/office/powerpoint/2010/main" val="595227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53000">
              <a:schemeClr val="accent1">
                <a:lumMod val="5000"/>
                <a:lumOff val="95000"/>
              </a:schemeClr>
            </a:gs>
            <a:gs pos="100000">
              <a:schemeClr val="accent1">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CF03F-56F6-4E65-BA70-15B188AA6F7A}"/>
              </a:ext>
            </a:extLst>
          </p:cNvPr>
          <p:cNvSpPr>
            <a:spLocks noGrp="1"/>
          </p:cNvSpPr>
          <p:nvPr>
            <p:ph type="title"/>
          </p:nvPr>
        </p:nvSpPr>
        <p:spPr/>
        <p:txBody>
          <a:bodyPr>
            <a:normAutofit/>
          </a:bodyPr>
          <a:lstStyle/>
          <a:p>
            <a:pPr algn="ctr"/>
            <a:r>
              <a:rPr lang="en-US" sz="3600" b="1" dirty="0"/>
              <a:t>SCHEDULING</a:t>
            </a:r>
            <a:r>
              <a:rPr lang="en-US" sz="3600" dirty="0"/>
              <a:t> </a:t>
            </a:r>
            <a:br>
              <a:rPr lang="en-US" sz="3600" dirty="0"/>
            </a:br>
            <a:r>
              <a:rPr lang="en-US" sz="3600" dirty="0"/>
              <a:t>Considerations for Secondary</a:t>
            </a:r>
          </a:p>
        </p:txBody>
      </p:sp>
      <p:sp>
        <p:nvSpPr>
          <p:cNvPr id="7" name="Content Placeholder 6">
            <a:extLst>
              <a:ext uri="{FF2B5EF4-FFF2-40B4-BE49-F238E27FC236}">
                <a16:creationId xmlns:a16="http://schemas.microsoft.com/office/drawing/2014/main" id="{638093B8-1687-4FEC-9D00-EE0225984D88}"/>
              </a:ext>
            </a:extLst>
          </p:cNvPr>
          <p:cNvSpPr>
            <a:spLocks noGrp="1"/>
          </p:cNvSpPr>
          <p:nvPr>
            <p:ph sz="quarter" idx="4"/>
          </p:nvPr>
        </p:nvSpPr>
        <p:spPr>
          <a:xfrm>
            <a:off x="1140031" y="1718334"/>
            <a:ext cx="10215357" cy="4744807"/>
          </a:xfrm>
        </p:spPr>
        <p:txBody>
          <a:bodyPr>
            <a:normAutofit lnSpcReduction="10000"/>
          </a:bodyPr>
          <a:lstStyle/>
          <a:p>
            <a:pPr>
              <a:spcBef>
                <a:spcPts val="0"/>
              </a:spcBef>
              <a:spcAft>
                <a:spcPts val="1800"/>
              </a:spcAft>
            </a:pPr>
            <a:r>
              <a:rPr lang="en-US" dirty="0"/>
              <a:t>Middle School</a:t>
            </a:r>
          </a:p>
          <a:p>
            <a:pPr lvl="1">
              <a:spcBef>
                <a:spcPts val="0"/>
              </a:spcBef>
              <a:spcAft>
                <a:spcPts val="1800"/>
              </a:spcAft>
            </a:pPr>
            <a:r>
              <a:rPr lang="en-US" dirty="0"/>
              <a:t>Students have access courses in all arts disciplines to continue to deepen learning in one arts discipline or possibly continue study in multiple arts disciplines.</a:t>
            </a:r>
          </a:p>
          <a:p>
            <a:pPr>
              <a:spcBef>
                <a:spcPts val="0"/>
              </a:spcBef>
              <a:spcAft>
                <a:spcPts val="1800"/>
              </a:spcAft>
            </a:pPr>
            <a:r>
              <a:rPr lang="en-US" dirty="0"/>
              <a:t>High School </a:t>
            </a:r>
          </a:p>
          <a:p>
            <a:pPr lvl="1">
              <a:spcBef>
                <a:spcPts val="0"/>
              </a:spcBef>
              <a:spcAft>
                <a:spcPts val="1800"/>
              </a:spcAft>
            </a:pPr>
            <a:r>
              <a:rPr lang="en-US" dirty="0"/>
              <a:t>Students have access to opportunities to take yearlong courses in one or more arts disciplines and advanced courses in each year.</a:t>
            </a:r>
          </a:p>
          <a:p>
            <a:pPr lvl="1">
              <a:spcBef>
                <a:spcPts val="0"/>
              </a:spcBef>
              <a:spcAft>
                <a:spcPts val="1800"/>
              </a:spcAft>
            </a:pPr>
            <a:r>
              <a:rPr lang="en-US" b="0" i="0" dirty="0">
                <a:solidFill>
                  <a:srgbClr val="3C4043"/>
                </a:solidFill>
                <a:effectLst/>
              </a:rPr>
              <a:t>Counselors and teachers are knowledgeable about requirements needed for postsecondary education and/or careers in the arts.</a:t>
            </a:r>
          </a:p>
          <a:p>
            <a:pPr lvl="1">
              <a:spcBef>
                <a:spcPts val="0"/>
              </a:spcBef>
              <a:spcAft>
                <a:spcPts val="1800"/>
              </a:spcAft>
            </a:pPr>
            <a:r>
              <a:rPr lang="en-US" dirty="0">
                <a:solidFill>
                  <a:srgbClr val="3C4043"/>
                </a:solidFill>
              </a:rPr>
              <a:t>Master scheduling should provide access to advanced course of study in the arts every year.</a:t>
            </a:r>
            <a:endParaRPr lang="en-US" dirty="0"/>
          </a:p>
        </p:txBody>
      </p:sp>
      <p:sp>
        <p:nvSpPr>
          <p:cNvPr id="4" name="Slide Number Placeholder 3">
            <a:extLst>
              <a:ext uri="{FF2B5EF4-FFF2-40B4-BE49-F238E27FC236}">
                <a16:creationId xmlns:a16="http://schemas.microsoft.com/office/drawing/2014/main" id="{6CBF29EB-3D51-4866-9793-BCBF3DA1F6B1}"/>
              </a:ext>
            </a:extLst>
          </p:cNvPr>
          <p:cNvSpPr>
            <a:spLocks noGrp="1"/>
          </p:cNvSpPr>
          <p:nvPr>
            <p:ph type="sldNum" sz="quarter" idx="12"/>
          </p:nvPr>
        </p:nvSpPr>
        <p:spPr/>
        <p:txBody>
          <a:bodyPr/>
          <a:lstStyle/>
          <a:p>
            <a:fld id="{1C8E0B4C-4C2F-4BE7-8793-29AB022C0CCB}" type="slidenum">
              <a:rPr lang="en-US" smtClean="0"/>
              <a:t>18</a:t>
            </a:fld>
            <a:endParaRPr lang="en-US"/>
          </a:p>
        </p:txBody>
      </p:sp>
    </p:spTree>
    <p:extLst>
      <p:ext uri="{BB962C8B-B14F-4D97-AF65-F5344CB8AC3E}">
        <p14:creationId xmlns:p14="http://schemas.microsoft.com/office/powerpoint/2010/main" val="390733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53000">
              <a:schemeClr val="accent1">
                <a:lumMod val="5000"/>
                <a:lumOff val="95000"/>
              </a:schemeClr>
            </a:gs>
            <a:gs pos="100000">
              <a:srgbClr val="E2EBA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2B279-914D-4821-A960-11449BC70289}"/>
              </a:ext>
            </a:extLst>
          </p:cNvPr>
          <p:cNvSpPr>
            <a:spLocks noGrp="1"/>
          </p:cNvSpPr>
          <p:nvPr>
            <p:ph type="title"/>
          </p:nvPr>
        </p:nvSpPr>
        <p:spPr>
          <a:xfrm>
            <a:off x="228600" y="365125"/>
            <a:ext cx="11963400" cy="1325563"/>
          </a:xfrm>
        </p:spPr>
        <p:txBody>
          <a:bodyPr>
            <a:normAutofit/>
          </a:bodyPr>
          <a:lstStyle/>
          <a:p>
            <a:pPr algn="ctr"/>
            <a:r>
              <a:rPr lang="en-US" sz="4000" b="1" dirty="0"/>
              <a:t>STAFFING</a:t>
            </a:r>
            <a:br>
              <a:rPr lang="en-US" sz="4000" dirty="0"/>
            </a:br>
            <a:r>
              <a:rPr lang="en-US" sz="4000" dirty="0"/>
              <a:t>Teachers Assigned to More than One School</a:t>
            </a:r>
          </a:p>
        </p:txBody>
      </p:sp>
      <p:sp>
        <p:nvSpPr>
          <p:cNvPr id="3" name="Content Placeholder 2">
            <a:extLst>
              <a:ext uri="{FF2B5EF4-FFF2-40B4-BE49-F238E27FC236}">
                <a16:creationId xmlns:a16="http://schemas.microsoft.com/office/drawing/2014/main" id="{785FC707-5BAD-4E8A-AE29-4140F1D26A69}"/>
              </a:ext>
            </a:extLst>
          </p:cNvPr>
          <p:cNvSpPr>
            <a:spLocks noGrp="1"/>
          </p:cNvSpPr>
          <p:nvPr>
            <p:ph idx="1"/>
          </p:nvPr>
        </p:nvSpPr>
        <p:spPr>
          <a:xfrm>
            <a:off x="838200" y="1866900"/>
            <a:ext cx="10515600" cy="4310063"/>
          </a:xfrm>
        </p:spPr>
        <p:txBody>
          <a:bodyPr>
            <a:normAutofit fontScale="92500" lnSpcReduction="20000"/>
          </a:bodyPr>
          <a:lstStyle/>
          <a:p>
            <a:pPr marL="0" indent="0">
              <a:spcBef>
                <a:spcPts val="0"/>
              </a:spcBef>
              <a:spcAft>
                <a:spcPts val="1800"/>
              </a:spcAft>
              <a:buNone/>
            </a:pPr>
            <a:r>
              <a:rPr lang="en-US" sz="3500" dirty="0"/>
              <a:t>To support teachers, administrators can ensure</a:t>
            </a:r>
          </a:p>
          <a:p>
            <a:pPr>
              <a:spcBef>
                <a:spcPts val="0"/>
              </a:spcBef>
              <a:spcAft>
                <a:spcPts val="1800"/>
              </a:spcAft>
            </a:pPr>
            <a:r>
              <a:rPr lang="en-US" dirty="0"/>
              <a:t>adequate and protected time to teach beyond one short block of time;</a:t>
            </a:r>
          </a:p>
          <a:p>
            <a:pPr>
              <a:spcBef>
                <a:spcPts val="0"/>
              </a:spcBef>
              <a:spcAft>
                <a:spcPts val="1800"/>
              </a:spcAft>
            </a:pPr>
            <a:r>
              <a:rPr lang="en-US" dirty="0"/>
              <a:t>dedicated classrooms designed for safe learning in the arts;</a:t>
            </a:r>
          </a:p>
          <a:p>
            <a:pPr>
              <a:spcBef>
                <a:spcPts val="0"/>
              </a:spcBef>
              <a:spcAft>
                <a:spcPts val="1800"/>
              </a:spcAft>
            </a:pPr>
            <a:r>
              <a:rPr lang="en-US" dirty="0"/>
              <a:t>a secure place for storage and sufficient supplies, equipment, and resources for each student to use for arts learning;</a:t>
            </a:r>
          </a:p>
          <a:p>
            <a:pPr>
              <a:spcBef>
                <a:spcPts val="0"/>
              </a:spcBef>
              <a:spcAft>
                <a:spcPts val="1800"/>
              </a:spcAft>
            </a:pPr>
            <a:r>
              <a:rPr lang="en-US" dirty="0"/>
              <a:t>access to appropriate and needed technologies for teaching and for student learning and creating; and</a:t>
            </a:r>
          </a:p>
          <a:p>
            <a:pPr>
              <a:spcBef>
                <a:spcPts val="0"/>
              </a:spcBef>
              <a:spcAft>
                <a:spcPts val="1800"/>
              </a:spcAft>
            </a:pPr>
            <a:r>
              <a:rPr lang="en-US" dirty="0"/>
              <a:t>time to collaborate and build relationships with school site administration, staff, and parents.</a:t>
            </a:r>
          </a:p>
          <a:p>
            <a:endParaRPr lang="en-US" dirty="0"/>
          </a:p>
        </p:txBody>
      </p:sp>
      <p:sp>
        <p:nvSpPr>
          <p:cNvPr id="4" name="Slide Number Placeholder 3">
            <a:extLst>
              <a:ext uri="{FF2B5EF4-FFF2-40B4-BE49-F238E27FC236}">
                <a16:creationId xmlns:a16="http://schemas.microsoft.com/office/drawing/2014/main" id="{6DFF0070-EAC7-410A-9CAA-EBB78CBA845F}"/>
              </a:ext>
            </a:extLst>
          </p:cNvPr>
          <p:cNvSpPr>
            <a:spLocks noGrp="1"/>
          </p:cNvSpPr>
          <p:nvPr>
            <p:ph type="sldNum" sz="quarter" idx="12"/>
          </p:nvPr>
        </p:nvSpPr>
        <p:spPr/>
        <p:txBody>
          <a:bodyPr/>
          <a:lstStyle/>
          <a:p>
            <a:fld id="{1C8E0B4C-4C2F-4BE7-8793-29AB022C0CCB}" type="slidenum">
              <a:rPr lang="en-US" smtClean="0"/>
              <a:t>19</a:t>
            </a:fld>
            <a:endParaRPr lang="en-US"/>
          </a:p>
        </p:txBody>
      </p:sp>
    </p:spTree>
    <p:extLst>
      <p:ext uri="{BB962C8B-B14F-4D97-AF65-F5344CB8AC3E}">
        <p14:creationId xmlns:p14="http://schemas.microsoft.com/office/powerpoint/2010/main" val="3209677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0CB63-BE24-4A11-A68E-18B882FD98CA}"/>
              </a:ext>
            </a:extLst>
          </p:cNvPr>
          <p:cNvSpPr>
            <a:spLocks noGrp="1"/>
          </p:cNvSpPr>
          <p:nvPr>
            <p:ph type="title"/>
          </p:nvPr>
        </p:nvSpPr>
        <p:spPr/>
        <p:txBody>
          <a:bodyPr>
            <a:normAutofit/>
          </a:bodyPr>
          <a:lstStyle/>
          <a:p>
            <a:pPr algn="ctr"/>
            <a:r>
              <a:rPr lang="en-US" sz="4000" dirty="0">
                <a:latin typeface="+mn-lt"/>
              </a:rPr>
              <a:t>Introduction to Chapter 9</a:t>
            </a:r>
          </a:p>
        </p:txBody>
      </p:sp>
      <p:sp>
        <p:nvSpPr>
          <p:cNvPr id="7" name="Content Placeholder 6">
            <a:extLst>
              <a:ext uri="{FF2B5EF4-FFF2-40B4-BE49-F238E27FC236}">
                <a16:creationId xmlns:a16="http://schemas.microsoft.com/office/drawing/2014/main" id="{5908F27E-36AA-4064-87F8-22209EC2BA8D}"/>
              </a:ext>
            </a:extLst>
          </p:cNvPr>
          <p:cNvSpPr>
            <a:spLocks noGrp="1"/>
          </p:cNvSpPr>
          <p:nvPr>
            <p:ph idx="1"/>
          </p:nvPr>
        </p:nvSpPr>
        <p:spPr>
          <a:xfrm>
            <a:off x="838200" y="1693862"/>
            <a:ext cx="10515600" cy="4662487"/>
          </a:xfrm>
          <a:ln w="47625">
            <a:noFill/>
          </a:ln>
        </p:spPr>
        <p:txBody>
          <a:bodyPr>
            <a:noAutofit/>
          </a:bodyPr>
          <a:lstStyle/>
          <a:p>
            <a:pPr>
              <a:lnSpc>
                <a:spcPct val="100000"/>
              </a:lnSpc>
              <a:spcBef>
                <a:spcPts val="0"/>
              </a:spcBef>
              <a:spcAft>
                <a:spcPts val="1200"/>
              </a:spcAft>
            </a:pPr>
            <a:r>
              <a:rPr lang="en-US" sz="2400" dirty="0">
                <a:latin typeface="Arial" panose="020B0604020202020204" pitchFamily="34" charset="0"/>
                <a:ea typeface="Calibri" panose="020F0502020204030204" pitchFamily="34" charset="0"/>
                <a:cs typeface="Arial" panose="020B0604020202020204" pitchFamily="34" charset="0"/>
              </a:rPr>
              <a:t>C</a:t>
            </a:r>
            <a:r>
              <a:rPr lang="en-US" sz="2400" dirty="0">
                <a:effectLst/>
                <a:latin typeface="Arial" panose="020B0604020202020204" pitchFamily="34" charset="0"/>
                <a:ea typeface="Calibri" panose="020F0502020204030204" pitchFamily="34" charset="0"/>
                <a:cs typeface="Arial" panose="020B0604020202020204" pitchFamily="34" charset="0"/>
              </a:rPr>
              <a:t>hapter 9 provides holistic guidance and recommendations needed for full implementation of the California Arts Standards. </a:t>
            </a:r>
          </a:p>
          <a:p>
            <a:pPr>
              <a:lnSpc>
                <a:spcPct val="100000"/>
              </a:lnSpc>
              <a:spcBef>
                <a:spcPts val="0"/>
              </a:spcBef>
              <a:spcAft>
                <a:spcPts val="1200"/>
              </a:spcAft>
            </a:pPr>
            <a:r>
              <a:rPr lang="en-US" sz="2400" dirty="0">
                <a:effectLst/>
                <a:latin typeface="Arial" panose="020B0604020202020204" pitchFamily="34" charset="0"/>
                <a:ea typeface="Calibri" panose="020F0502020204030204" pitchFamily="34" charset="0"/>
                <a:cs typeface="Arial" panose="020B0604020202020204" pitchFamily="34" charset="0"/>
              </a:rPr>
              <a:t>Local educational agencies (LEAs) determine and tailor approaches to their specific local context when establishing, improving, and ensuring a sequential, comprehensive, standards-based arts education for all students.</a:t>
            </a:r>
          </a:p>
          <a:p>
            <a:pPr>
              <a:lnSpc>
                <a:spcPct val="100000"/>
              </a:lnSpc>
              <a:spcBef>
                <a:spcPts val="0"/>
              </a:spcBef>
              <a:spcAft>
                <a:spcPts val="1200"/>
              </a:spcAft>
            </a:pPr>
            <a:r>
              <a:rPr lang="en-US" sz="2400" dirty="0">
                <a:effectLst/>
                <a:latin typeface="Arial" panose="020B0604020202020204" pitchFamily="34" charset="0"/>
                <a:ea typeface="Calibri" panose="020F0502020204030204" pitchFamily="34" charset="0"/>
                <a:cs typeface="Arial" panose="020B0604020202020204" pitchFamily="34" charset="0"/>
              </a:rPr>
              <a:t>The chapter is intended for district and school leaders, teachers, school counselors, county office of education leaders, higher education representatives, and others who support arts education.</a:t>
            </a:r>
          </a:p>
          <a:p>
            <a:pPr>
              <a:lnSpc>
                <a:spcPct val="100000"/>
              </a:lnSpc>
              <a:spcBef>
                <a:spcPts val="0"/>
              </a:spcBef>
              <a:spcAft>
                <a:spcPts val="1200"/>
              </a:spcAft>
            </a:pPr>
            <a:r>
              <a:rPr lang="en-US" sz="2400" dirty="0">
                <a:latin typeface="Arial" panose="020B0604020202020204" pitchFamily="34" charset="0"/>
                <a:ea typeface="Calibri" panose="020F0502020204030204" pitchFamily="34" charset="0"/>
                <a:cs typeface="Arial" panose="020B0604020202020204" pitchFamily="34" charset="0"/>
              </a:rPr>
              <a:t>Chapter 9 should be used </a:t>
            </a:r>
            <a:r>
              <a:rPr lang="en-US" sz="2400" dirty="0">
                <a:effectLst/>
                <a:latin typeface="Arial" panose="020B0604020202020204" pitchFamily="34" charset="0"/>
                <a:ea typeface="Calibri" panose="020F0502020204030204" pitchFamily="34" charset="0"/>
                <a:cs typeface="Arial" panose="020B0604020202020204" pitchFamily="34" charset="0"/>
              </a:rPr>
              <a:t>in combination with the discipline-specific guidance provided in chapters 3 through 7.</a:t>
            </a:r>
          </a:p>
        </p:txBody>
      </p:sp>
      <p:sp>
        <p:nvSpPr>
          <p:cNvPr id="2" name="Slide Number Placeholder 1">
            <a:extLst>
              <a:ext uri="{FF2B5EF4-FFF2-40B4-BE49-F238E27FC236}">
                <a16:creationId xmlns:a16="http://schemas.microsoft.com/office/drawing/2014/main" id="{C89521E6-0374-4F33-ADF0-B33BE9CC742D}"/>
              </a:ext>
            </a:extLst>
          </p:cNvPr>
          <p:cNvSpPr>
            <a:spLocks noGrp="1"/>
          </p:cNvSpPr>
          <p:nvPr>
            <p:ph type="sldNum" sz="quarter" idx="12"/>
          </p:nvPr>
        </p:nvSpPr>
        <p:spPr/>
        <p:txBody>
          <a:bodyPr/>
          <a:lstStyle/>
          <a:p>
            <a:fld id="{1C8E0B4C-4C2F-4BE7-8793-29AB022C0CCB}" type="slidenum">
              <a:rPr lang="en-US" smtClean="0"/>
              <a:t>2</a:t>
            </a:fld>
            <a:endParaRPr lang="en-US" dirty="0"/>
          </a:p>
        </p:txBody>
      </p:sp>
    </p:spTree>
    <p:extLst>
      <p:ext uri="{BB962C8B-B14F-4D97-AF65-F5344CB8AC3E}">
        <p14:creationId xmlns:p14="http://schemas.microsoft.com/office/powerpoint/2010/main" val="4226372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53000">
              <a:schemeClr val="accent1">
                <a:lumMod val="5000"/>
                <a:lumOff val="95000"/>
              </a:schemeClr>
            </a:gs>
            <a:gs pos="100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9FD9B-97F5-4112-988E-0B120EA52E9E}"/>
              </a:ext>
            </a:extLst>
          </p:cNvPr>
          <p:cNvSpPr>
            <a:spLocks noGrp="1"/>
          </p:cNvSpPr>
          <p:nvPr>
            <p:ph type="title"/>
          </p:nvPr>
        </p:nvSpPr>
        <p:spPr>
          <a:xfrm>
            <a:off x="393700" y="403225"/>
            <a:ext cx="11226800" cy="1325563"/>
          </a:xfrm>
        </p:spPr>
        <p:txBody>
          <a:bodyPr>
            <a:normAutofit/>
          </a:bodyPr>
          <a:lstStyle/>
          <a:p>
            <a:pPr algn="ctr"/>
            <a:r>
              <a:rPr lang="en-US" sz="3600" b="1" dirty="0"/>
              <a:t>STAFFING</a:t>
            </a:r>
            <a:br>
              <a:rPr lang="en-US" sz="3600" dirty="0"/>
            </a:br>
            <a:r>
              <a:rPr lang="en-US" sz="3600" dirty="0"/>
              <a:t>Administrators and Other Personnel</a:t>
            </a:r>
          </a:p>
        </p:txBody>
      </p:sp>
      <p:sp>
        <p:nvSpPr>
          <p:cNvPr id="3" name="Content Placeholder 2">
            <a:extLst>
              <a:ext uri="{FF2B5EF4-FFF2-40B4-BE49-F238E27FC236}">
                <a16:creationId xmlns:a16="http://schemas.microsoft.com/office/drawing/2014/main" id="{D4C5CEB5-87AD-4124-8057-F100CACF9330}"/>
              </a:ext>
            </a:extLst>
          </p:cNvPr>
          <p:cNvSpPr>
            <a:spLocks noGrp="1"/>
          </p:cNvSpPr>
          <p:nvPr>
            <p:ph idx="1"/>
          </p:nvPr>
        </p:nvSpPr>
        <p:spPr>
          <a:xfrm>
            <a:off x="838200" y="1916113"/>
            <a:ext cx="10515600" cy="4398962"/>
          </a:xfrm>
        </p:spPr>
        <p:txBody>
          <a:bodyPr>
            <a:normAutofit lnSpcReduction="10000"/>
          </a:bodyPr>
          <a:lstStyle/>
          <a:p>
            <a:pPr marL="0" indent="0">
              <a:spcBef>
                <a:spcPts val="0"/>
              </a:spcBef>
              <a:spcAft>
                <a:spcPts val="1800"/>
              </a:spcAft>
              <a:buNone/>
            </a:pPr>
            <a:r>
              <a:rPr lang="en-US" sz="2400" dirty="0"/>
              <a:t>Administrators and other personnel include district superintendents, arts coordinators, resource teachers, counselors, and support staff who</a:t>
            </a:r>
          </a:p>
          <a:p>
            <a:pPr>
              <a:spcBef>
                <a:spcPts val="0"/>
              </a:spcBef>
              <a:spcAft>
                <a:spcPts val="1800"/>
              </a:spcAft>
            </a:pPr>
            <a:r>
              <a:rPr lang="en-US" sz="2400" dirty="0"/>
              <a:t>are informed and knowledgeable about arts education to provide necessary and effective administrative and fiscal support;</a:t>
            </a:r>
          </a:p>
          <a:p>
            <a:pPr>
              <a:spcBef>
                <a:spcPts val="0"/>
              </a:spcBef>
              <a:spcAft>
                <a:spcPts val="1800"/>
              </a:spcAft>
            </a:pPr>
            <a:r>
              <a:rPr lang="en-US" sz="2400" dirty="0"/>
              <a:t>provide leadership and professional support to arts educators; </a:t>
            </a:r>
          </a:p>
          <a:p>
            <a:pPr>
              <a:spcBef>
                <a:spcPts val="0"/>
              </a:spcBef>
              <a:spcAft>
                <a:spcPts val="1800"/>
              </a:spcAft>
            </a:pPr>
            <a:r>
              <a:rPr lang="en-US" sz="2400" dirty="0"/>
              <a:t>advocate for high-quality arts education and understand the structure, differing needs, and nature of authentic learning in each arts discipline; and </a:t>
            </a:r>
          </a:p>
          <a:p>
            <a:pPr>
              <a:spcBef>
                <a:spcPts val="0"/>
              </a:spcBef>
              <a:spcAft>
                <a:spcPts val="1800"/>
              </a:spcAft>
            </a:pPr>
            <a:r>
              <a:rPr lang="en-US" sz="2400" dirty="0"/>
              <a:t>administrators are attentive to student-to-teacher ratios in arts classes in order to provide a safe learning environment for students to achieve the standards.</a:t>
            </a:r>
          </a:p>
        </p:txBody>
      </p:sp>
      <p:sp>
        <p:nvSpPr>
          <p:cNvPr id="4" name="Slide Number Placeholder 3">
            <a:extLst>
              <a:ext uri="{FF2B5EF4-FFF2-40B4-BE49-F238E27FC236}">
                <a16:creationId xmlns:a16="http://schemas.microsoft.com/office/drawing/2014/main" id="{D4B286FD-7C10-475F-B59F-C5E3DBCFE8B3}"/>
              </a:ext>
            </a:extLst>
          </p:cNvPr>
          <p:cNvSpPr>
            <a:spLocks noGrp="1"/>
          </p:cNvSpPr>
          <p:nvPr>
            <p:ph type="sldNum" sz="quarter" idx="12"/>
          </p:nvPr>
        </p:nvSpPr>
        <p:spPr/>
        <p:txBody>
          <a:bodyPr/>
          <a:lstStyle/>
          <a:p>
            <a:fld id="{1C8E0B4C-4C2F-4BE7-8793-29AB022C0CCB}" type="slidenum">
              <a:rPr lang="en-US" smtClean="0"/>
              <a:t>20</a:t>
            </a:fld>
            <a:endParaRPr lang="en-US"/>
          </a:p>
        </p:txBody>
      </p:sp>
    </p:spTree>
    <p:extLst>
      <p:ext uri="{BB962C8B-B14F-4D97-AF65-F5344CB8AC3E}">
        <p14:creationId xmlns:p14="http://schemas.microsoft.com/office/powerpoint/2010/main" val="1809441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53000">
              <a:schemeClr val="accent1">
                <a:lumMod val="5000"/>
                <a:lumOff val="95000"/>
              </a:schemeClr>
            </a:gs>
            <a:gs pos="100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9FD9B-97F5-4112-988E-0B120EA52E9E}"/>
              </a:ext>
            </a:extLst>
          </p:cNvPr>
          <p:cNvSpPr>
            <a:spLocks noGrp="1"/>
          </p:cNvSpPr>
          <p:nvPr>
            <p:ph type="title"/>
          </p:nvPr>
        </p:nvSpPr>
        <p:spPr>
          <a:xfrm>
            <a:off x="393700" y="403225"/>
            <a:ext cx="11226800" cy="1325563"/>
          </a:xfrm>
        </p:spPr>
        <p:txBody>
          <a:bodyPr>
            <a:normAutofit/>
          </a:bodyPr>
          <a:lstStyle/>
          <a:p>
            <a:pPr algn="ctr"/>
            <a:r>
              <a:rPr lang="en-US" sz="3600" b="1" dirty="0"/>
              <a:t>STAFFING</a:t>
            </a:r>
            <a:br>
              <a:rPr lang="en-US" sz="3600" b="1" dirty="0"/>
            </a:br>
            <a:r>
              <a:rPr lang="en-US" sz="3600" dirty="0"/>
              <a:t>Qualified Teachers</a:t>
            </a:r>
          </a:p>
        </p:txBody>
      </p:sp>
      <p:sp>
        <p:nvSpPr>
          <p:cNvPr id="3" name="Content Placeholder 2">
            <a:extLst>
              <a:ext uri="{FF2B5EF4-FFF2-40B4-BE49-F238E27FC236}">
                <a16:creationId xmlns:a16="http://schemas.microsoft.com/office/drawing/2014/main" id="{D4C5CEB5-87AD-4124-8057-F100CACF9330}"/>
              </a:ext>
            </a:extLst>
          </p:cNvPr>
          <p:cNvSpPr>
            <a:spLocks noGrp="1"/>
          </p:cNvSpPr>
          <p:nvPr>
            <p:ph idx="1"/>
          </p:nvPr>
        </p:nvSpPr>
        <p:spPr>
          <a:xfrm>
            <a:off x="838200" y="1916113"/>
            <a:ext cx="10515600" cy="4398962"/>
          </a:xfrm>
        </p:spPr>
        <p:txBody>
          <a:bodyPr>
            <a:normAutofit/>
          </a:bodyPr>
          <a:lstStyle/>
          <a:p>
            <a:pPr marL="0" indent="0">
              <a:spcBef>
                <a:spcPts val="0"/>
              </a:spcBef>
              <a:spcAft>
                <a:spcPts val="1800"/>
              </a:spcAft>
              <a:buNone/>
            </a:pPr>
            <a:r>
              <a:rPr lang="en-US" sz="2600" dirty="0"/>
              <a:t>Arts educators include multiple subject, single subject, and career technical education teachers who are</a:t>
            </a:r>
          </a:p>
          <a:p>
            <a:pPr>
              <a:spcBef>
                <a:spcPts val="0"/>
              </a:spcBef>
              <a:spcAft>
                <a:spcPts val="1800"/>
              </a:spcAft>
            </a:pPr>
            <a:r>
              <a:rPr lang="en-US" sz="2600" dirty="0"/>
              <a:t>recognized and respected as part of the school community and equal contributors to students’ well-rounded education;</a:t>
            </a:r>
          </a:p>
          <a:p>
            <a:pPr>
              <a:spcBef>
                <a:spcPts val="0"/>
              </a:spcBef>
              <a:spcAft>
                <a:spcPts val="1800"/>
              </a:spcAft>
            </a:pPr>
            <a:r>
              <a:rPr lang="en-US" sz="2600" dirty="0"/>
              <a:t>supported like teachers of other content areas, with resources and materials necessary to teach the arts, and with ongoing professional learning; and </a:t>
            </a:r>
          </a:p>
          <a:p>
            <a:pPr>
              <a:spcBef>
                <a:spcPts val="0"/>
              </a:spcBef>
              <a:spcAft>
                <a:spcPts val="1800"/>
              </a:spcAft>
            </a:pPr>
            <a:r>
              <a:rPr lang="en-US" sz="2600" dirty="0"/>
              <a:t>included and invited to contribute as equal members in district and school efforts, initiatives, and decisions.</a:t>
            </a:r>
          </a:p>
        </p:txBody>
      </p:sp>
      <p:sp>
        <p:nvSpPr>
          <p:cNvPr id="4" name="Slide Number Placeholder 3">
            <a:extLst>
              <a:ext uri="{FF2B5EF4-FFF2-40B4-BE49-F238E27FC236}">
                <a16:creationId xmlns:a16="http://schemas.microsoft.com/office/drawing/2014/main" id="{D4B286FD-7C10-475F-B59F-C5E3DBCFE8B3}"/>
              </a:ext>
            </a:extLst>
          </p:cNvPr>
          <p:cNvSpPr>
            <a:spLocks noGrp="1"/>
          </p:cNvSpPr>
          <p:nvPr>
            <p:ph type="sldNum" sz="quarter" idx="12"/>
          </p:nvPr>
        </p:nvSpPr>
        <p:spPr/>
        <p:txBody>
          <a:bodyPr/>
          <a:lstStyle/>
          <a:p>
            <a:fld id="{1C8E0B4C-4C2F-4BE7-8793-29AB022C0CCB}" type="slidenum">
              <a:rPr lang="en-US" smtClean="0"/>
              <a:t>21</a:t>
            </a:fld>
            <a:endParaRPr lang="en-US"/>
          </a:p>
        </p:txBody>
      </p:sp>
    </p:spTree>
    <p:extLst>
      <p:ext uri="{BB962C8B-B14F-4D97-AF65-F5344CB8AC3E}">
        <p14:creationId xmlns:p14="http://schemas.microsoft.com/office/powerpoint/2010/main" val="2287822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53000">
              <a:schemeClr val="accent1">
                <a:lumMod val="5000"/>
                <a:lumOff val="95000"/>
              </a:schemeClr>
            </a:gs>
            <a:gs pos="100000">
              <a:srgbClr val="FFE79B"/>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9FD9B-97F5-4112-988E-0B120EA52E9E}"/>
              </a:ext>
            </a:extLst>
          </p:cNvPr>
          <p:cNvSpPr>
            <a:spLocks noGrp="1"/>
          </p:cNvSpPr>
          <p:nvPr>
            <p:ph type="title"/>
          </p:nvPr>
        </p:nvSpPr>
        <p:spPr>
          <a:xfrm>
            <a:off x="393700" y="403225"/>
            <a:ext cx="11798300" cy="1325563"/>
          </a:xfrm>
        </p:spPr>
        <p:txBody>
          <a:bodyPr>
            <a:normAutofit/>
          </a:bodyPr>
          <a:lstStyle/>
          <a:p>
            <a:pPr algn="ctr"/>
            <a:r>
              <a:rPr lang="en-US" sz="3600" b="1" dirty="0"/>
              <a:t>FACILITIES</a:t>
            </a:r>
            <a:br>
              <a:rPr lang="en-US" sz="3600" dirty="0"/>
            </a:br>
            <a:r>
              <a:rPr lang="en-US" sz="3600" dirty="0"/>
              <a:t>Spaces for Arts Instruction</a:t>
            </a:r>
          </a:p>
        </p:txBody>
      </p:sp>
      <p:sp>
        <p:nvSpPr>
          <p:cNvPr id="3" name="Content Placeholder 2">
            <a:extLst>
              <a:ext uri="{FF2B5EF4-FFF2-40B4-BE49-F238E27FC236}">
                <a16:creationId xmlns:a16="http://schemas.microsoft.com/office/drawing/2014/main" id="{D4C5CEB5-87AD-4124-8057-F100CACF9330}"/>
              </a:ext>
            </a:extLst>
          </p:cNvPr>
          <p:cNvSpPr>
            <a:spLocks noGrp="1"/>
          </p:cNvSpPr>
          <p:nvPr>
            <p:ph idx="1"/>
          </p:nvPr>
        </p:nvSpPr>
        <p:spPr>
          <a:xfrm>
            <a:off x="838200" y="1916113"/>
            <a:ext cx="10515600" cy="4654020"/>
          </a:xfrm>
        </p:spPr>
        <p:txBody>
          <a:bodyPr>
            <a:normAutofit lnSpcReduction="10000"/>
          </a:bodyPr>
          <a:lstStyle/>
          <a:p>
            <a:pPr marL="0" indent="0">
              <a:spcAft>
                <a:spcPts val="1200"/>
              </a:spcAft>
              <a:buNone/>
            </a:pPr>
            <a:r>
              <a:rPr lang="en-US" dirty="0"/>
              <a:t>Authentic learning in the arts requires dedicated, appropriate spaces for instruction that provide safe environments for students to learn; create; revise; and produce, perform, or present their work. This means</a:t>
            </a:r>
          </a:p>
          <a:p>
            <a:pPr lvl="1">
              <a:spcBef>
                <a:spcPts val="0"/>
              </a:spcBef>
              <a:spcAft>
                <a:spcPts val="1200"/>
              </a:spcAft>
            </a:pPr>
            <a:r>
              <a:rPr lang="en-US" dirty="0"/>
              <a:t>Facilities built and maintained to provide teaching, learning, and performing environments that are physically safe</a:t>
            </a:r>
          </a:p>
          <a:p>
            <a:pPr lvl="1">
              <a:spcBef>
                <a:spcPts val="0"/>
              </a:spcBef>
              <a:spcAft>
                <a:spcPts val="1200"/>
              </a:spcAft>
            </a:pPr>
            <a:r>
              <a:rPr lang="en-US" dirty="0"/>
              <a:t>Spaces that enable a creative, inclusive environment offer a foundation for students to authentically learn and safely thrive in the arts </a:t>
            </a:r>
          </a:p>
          <a:p>
            <a:pPr marL="0" indent="0">
              <a:spcAft>
                <a:spcPts val="1200"/>
              </a:spcAft>
              <a:buNone/>
            </a:pPr>
            <a:r>
              <a:rPr lang="en-US" sz="2800" i="1" dirty="0"/>
              <a:t>*While not all schools can provide studio-like spaces, with a few strategic modifications, classrooms can be effective arts teaching environments</a:t>
            </a:r>
            <a:r>
              <a:rPr lang="en-US" sz="2800" dirty="0"/>
              <a:t>.</a:t>
            </a:r>
            <a:endParaRPr lang="en-US" dirty="0"/>
          </a:p>
        </p:txBody>
      </p:sp>
      <p:sp>
        <p:nvSpPr>
          <p:cNvPr id="4" name="Slide Number Placeholder 3">
            <a:extLst>
              <a:ext uri="{FF2B5EF4-FFF2-40B4-BE49-F238E27FC236}">
                <a16:creationId xmlns:a16="http://schemas.microsoft.com/office/drawing/2014/main" id="{D4B286FD-7C10-475F-B59F-C5E3DBCFE8B3}"/>
              </a:ext>
            </a:extLst>
          </p:cNvPr>
          <p:cNvSpPr>
            <a:spLocks noGrp="1"/>
          </p:cNvSpPr>
          <p:nvPr>
            <p:ph type="sldNum" sz="quarter" idx="12"/>
          </p:nvPr>
        </p:nvSpPr>
        <p:spPr/>
        <p:txBody>
          <a:bodyPr/>
          <a:lstStyle/>
          <a:p>
            <a:fld id="{1C8E0B4C-4C2F-4BE7-8793-29AB022C0CCB}" type="slidenum">
              <a:rPr lang="en-US" smtClean="0"/>
              <a:t>22</a:t>
            </a:fld>
            <a:endParaRPr lang="en-US"/>
          </a:p>
        </p:txBody>
      </p:sp>
    </p:spTree>
    <p:extLst>
      <p:ext uri="{BB962C8B-B14F-4D97-AF65-F5344CB8AC3E}">
        <p14:creationId xmlns:p14="http://schemas.microsoft.com/office/powerpoint/2010/main" val="2761978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53000">
              <a:schemeClr val="accent1">
                <a:lumMod val="5000"/>
                <a:lumOff val="95000"/>
              </a:schemeClr>
            </a:gs>
            <a:gs pos="100000">
              <a:schemeClr val="accent5">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9FD9B-97F5-4112-988E-0B120EA52E9E}"/>
              </a:ext>
            </a:extLst>
          </p:cNvPr>
          <p:cNvSpPr>
            <a:spLocks noGrp="1"/>
          </p:cNvSpPr>
          <p:nvPr>
            <p:ph type="title"/>
          </p:nvPr>
        </p:nvSpPr>
        <p:spPr>
          <a:xfrm>
            <a:off x="393700" y="403225"/>
            <a:ext cx="11493500" cy="1325563"/>
          </a:xfrm>
        </p:spPr>
        <p:txBody>
          <a:bodyPr>
            <a:normAutofit/>
          </a:bodyPr>
          <a:lstStyle/>
          <a:p>
            <a:pPr algn="ctr"/>
            <a:r>
              <a:rPr lang="en-US" sz="3600" b="1" dirty="0"/>
              <a:t>FACILITIES</a:t>
            </a:r>
            <a:r>
              <a:rPr lang="en-US" sz="3600" dirty="0"/>
              <a:t> </a:t>
            </a:r>
            <a:br>
              <a:rPr lang="en-US" sz="3600" dirty="0"/>
            </a:br>
            <a:r>
              <a:rPr lang="en-US" sz="3600" dirty="0"/>
              <a:t>Attributes That Support Arts Learning</a:t>
            </a:r>
          </a:p>
        </p:txBody>
      </p:sp>
      <p:sp>
        <p:nvSpPr>
          <p:cNvPr id="3" name="Content Placeholder 2">
            <a:extLst>
              <a:ext uri="{FF2B5EF4-FFF2-40B4-BE49-F238E27FC236}">
                <a16:creationId xmlns:a16="http://schemas.microsoft.com/office/drawing/2014/main" id="{D4C5CEB5-87AD-4124-8057-F100CACF9330}"/>
              </a:ext>
            </a:extLst>
          </p:cNvPr>
          <p:cNvSpPr>
            <a:spLocks noGrp="1"/>
          </p:cNvSpPr>
          <p:nvPr>
            <p:ph idx="1"/>
          </p:nvPr>
        </p:nvSpPr>
        <p:spPr>
          <a:xfrm>
            <a:off x="661811" y="1800755"/>
            <a:ext cx="10958689" cy="4654020"/>
          </a:xfrm>
        </p:spPr>
        <p:txBody>
          <a:bodyPr>
            <a:noAutofit/>
          </a:bodyPr>
          <a:lstStyle/>
          <a:p>
            <a:pPr>
              <a:spcBef>
                <a:spcPts val="0"/>
              </a:spcBef>
              <a:spcAft>
                <a:spcPts val="1200"/>
              </a:spcAft>
            </a:pPr>
            <a:r>
              <a:rPr lang="en-US" sz="2400" dirty="0">
                <a:latin typeface="Arial" panose="020B0604020202020204" pitchFamily="34" charset="0"/>
                <a:ea typeface="Calibri" panose="020F0502020204030204" pitchFamily="34" charset="0"/>
                <a:cs typeface="Arial" panose="020B0604020202020204" pitchFamily="34" charset="0"/>
              </a:rPr>
              <a:t>S</a:t>
            </a:r>
            <a:r>
              <a:rPr lang="en-US" sz="2400" dirty="0">
                <a:effectLst/>
                <a:latin typeface="Arial" panose="020B0604020202020204" pitchFamily="34" charset="0"/>
                <a:ea typeface="Calibri" panose="020F0502020204030204" pitchFamily="34" charset="0"/>
                <a:cs typeface="Arial" panose="020B0604020202020204" pitchFamily="34" charset="0"/>
              </a:rPr>
              <a:t>pace for safe individual, small, and large group movement (theatre and dance)</a:t>
            </a:r>
          </a:p>
          <a:p>
            <a:pPr>
              <a:spcBef>
                <a:spcPts val="0"/>
              </a:spcBef>
              <a:spcAft>
                <a:spcPts val="1200"/>
              </a:spcAft>
            </a:pPr>
            <a:r>
              <a:rPr lang="en-US" sz="2400" dirty="0">
                <a:latin typeface="Arial" panose="020B0604020202020204" pitchFamily="34" charset="0"/>
                <a:ea typeface="Calibri" panose="020F0502020204030204" pitchFamily="34" charset="0"/>
                <a:cs typeface="Arial" panose="020B0604020202020204" pitchFamily="34" charset="0"/>
              </a:rPr>
              <a:t>S</a:t>
            </a:r>
            <a:r>
              <a:rPr lang="en-US" sz="2400" dirty="0">
                <a:effectLst/>
                <a:latin typeface="Arial" panose="020B0604020202020204" pitchFamily="34" charset="0"/>
                <a:ea typeface="Calibri" panose="020F0502020204030204" pitchFamily="34" charset="0"/>
                <a:cs typeface="Arial" panose="020B0604020202020204" pitchFamily="34" charset="0"/>
              </a:rPr>
              <a:t>pace to accommodate individual, small group, and collaborative art making and presentation (visual arts, media arts, technical theatre)</a:t>
            </a:r>
          </a:p>
          <a:p>
            <a:pPr>
              <a:spcBef>
                <a:spcPts val="0"/>
              </a:spcBef>
              <a:spcAft>
                <a:spcPts val="1200"/>
              </a:spcAft>
            </a:pPr>
            <a:r>
              <a:rPr lang="en-US" sz="2400" dirty="0">
                <a:latin typeface="Arial" panose="020B0604020202020204" pitchFamily="34" charset="0"/>
                <a:ea typeface="Calibri" panose="020F0502020204030204" pitchFamily="34" charset="0"/>
                <a:cs typeface="Arial" panose="020B0604020202020204" pitchFamily="34" charset="0"/>
              </a:rPr>
              <a:t>A</a:t>
            </a:r>
            <a:r>
              <a:rPr lang="en-US" sz="2400" dirty="0">
                <a:effectLst/>
                <a:latin typeface="Arial" panose="020B0604020202020204" pitchFamily="34" charset="0"/>
                <a:ea typeface="Calibri" panose="020F0502020204030204" pitchFamily="34" charset="0"/>
                <a:cs typeface="Arial" panose="020B0604020202020204" pitchFamily="34" charset="0"/>
              </a:rPr>
              <a:t>ccess to water, proper ventilation, space for safe use of tools, and cleaning and storage areas (visual arts).</a:t>
            </a:r>
          </a:p>
          <a:p>
            <a:pPr>
              <a:spcBef>
                <a:spcPts val="0"/>
              </a:spcBef>
              <a:spcAft>
                <a:spcPts val="1200"/>
              </a:spcAft>
            </a:pPr>
            <a:r>
              <a:rPr lang="en-US" sz="2400" dirty="0">
                <a:effectLst/>
                <a:latin typeface="Arial" panose="020B0604020202020204" pitchFamily="34" charset="0"/>
                <a:ea typeface="Calibri" panose="020F0502020204030204" pitchFamily="34" charset="0"/>
                <a:cs typeface="Arial" panose="020B0604020202020204" pitchFamily="34" charset="0"/>
              </a:rPr>
              <a:t>Room for individual, ensemble, and whole group practice and rehearsal while protecting the hearing of teachers and students (music)</a:t>
            </a:r>
          </a:p>
          <a:p>
            <a:pPr>
              <a:spcBef>
                <a:spcPts val="0"/>
              </a:spcBef>
              <a:spcAft>
                <a:spcPts val="1200"/>
              </a:spcAft>
            </a:pPr>
            <a:r>
              <a:rPr lang="en-US" sz="2400" dirty="0">
                <a:effectLst/>
                <a:latin typeface="Arial" panose="020B0604020202020204" pitchFamily="34" charset="0"/>
                <a:ea typeface="Calibri" panose="020F0502020204030204" pitchFamily="34" charset="0"/>
                <a:cs typeface="Arial" panose="020B0604020202020204" pitchFamily="34" charset="0"/>
              </a:rPr>
              <a:t>Lighting, sound, climate control, and security for classrooms and performance/presentation venues (all)</a:t>
            </a:r>
          </a:p>
          <a:p>
            <a:pPr>
              <a:spcBef>
                <a:spcPts val="0"/>
              </a:spcBef>
              <a:spcAft>
                <a:spcPts val="1200"/>
              </a:spcAft>
            </a:pPr>
            <a:r>
              <a:rPr lang="en-US" sz="2400" dirty="0">
                <a:latin typeface="Arial" panose="020B0604020202020204" pitchFamily="34" charset="0"/>
                <a:ea typeface="Calibri" panose="020F0502020204030204" pitchFamily="34" charset="0"/>
                <a:cs typeface="Arial" panose="020B0604020202020204" pitchFamily="34" charset="0"/>
              </a:rPr>
              <a:t>S</a:t>
            </a:r>
            <a:r>
              <a:rPr lang="en-US" sz="2400" dirty="0">
                <a:effectLst/>
                <a:latin typeface="Arial" panose="020B0604020202020204" pitchFamily="34" charset="0"/>
                <a:ea typeface="Calibri" panose="020F0502020204030204" pitchFamily="34" charset="0"/>
                <a:cs typeface="Arial" panose="020B0604020202020204" pitchFamily="34" charset="0"/>
              </a:rPr>
              <a:t>uitable space, power, and appropriate internet connections for multiple computers and other electronic equipment (all)</a:t>
            </a:r>
          </a:p>
        </p:txBody>
      </p:sp>
      <p:sp>
        <p:nvSpPr>
          <p:cNvPr id="4" name="Slide Number Placeholder 3">
            <a:extLst>
              <a:ext uri="{FF2B5EF4-FFF2-40B4-BE49-F238E27FC236}">
                <a16:creationId xmlns:a16="http://schemas.microsoft.com/office/drawing/2014/main" id="{D4B286FD-7C10-475F-B59F-C5E3DBCFE8B3}"/>
              </a:ext>
            </a:extLst>
          </p:cNvPr>
          <p:cNvSpPr>
            <a:spLocks noGrp="1"/>
          </p:cNvSpPr>
          <p:nvPr>
            <p:ph type="sldNum" sz="quarter" idx="12"/>
          </p:nvPr>
        </p:nvSpPr>
        <p:spPr/>
        <p:txBody>
          <a:bodyPr/>
          <a:lstStyle/>
          <a:p>
            <a:fld id="{1C8E0B4C-4C2F-4BE7-8793-29AB022C0CCB}" type="slidenum">
              <a:rPr lang="en-US" smtClean="0"/>
              <a:t>23</a:t>
            </a:fld>
            <a:endParaRPr lang="en-US"/>
          </a:p>
        </p:txBody>
      </p:sp>
    </p:spTree>
    <p:extLst>
      <p:ext uri="{BB962C8B-B14F-4D97-AF65-F5344CB8AC3E}">
        <p14:creationId xmlns:p14="http://schemas.microsoft.com/office/powerpoint/2010/main" val="767770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53000">
              <a:schemeClr val="accent1">
                <a:lumMod val="5000"/>
                <a:lumOff val="95000"/>
              </a:schemeClr>
            </a:gs>
            <a:gs pos="100000">
              <a:srgbClr val="D5BBE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9FD9B-97F5-4112-988E-0B120EA52E9E}"/>
              </a:ext>
            </a:extLst>
          </p:cNvPr>
          <p:cNvSpPr>
            <a:spLocks noGrp="1"/>
          </p:cNvSpPr>
          <p:nvPr>
            <p:ph type="title"/>
          </p:nvPr>
        </p:nvSpPr>
        <p:spPr>
          <a:xfrm>
            <a:off x="393700" y="152219"/>
            <a:ext cx="11493500" cy="1325563"/>
          </a:xfrm>
        </p:spPr>
        <p:txBody>
          <a:bodyPr>
            <a:normAutofit/>
          </a:bodyPr>
          <a:lstStyle/>
          <a:p>
            <a:pPr algn="ctr"/>
            <a:r>
              <a:rPr lang="en-US" sz="3600" b="1" dirty="0"/>
              <a:t>SAFETY</a:t>
            </a:r>
            <a:endParaRPr lang="en-US" sz="3600" dirty="0"/>
          </a:p>
        </p:txBody>
      </p:sp>
      <p:sp>
        <p:nvSpPr>
          <p:cNvPr id="3" name="Content Placeholder 2">
            <a:extLst>
              <a:ext uri="{FF2B5EF4-FFF2-40B4-BE49-F238E27FC236}">
                <a16:creationId xmlns:a16="http://schemas.microsoft.com/office/drawing/2014/main" id="{D4C5CEB5-87AD-4124-8057-F100CACF9330}"/>
              </a:ext>
            </a:extLst>
          </p:cNvPr>
          <p:cNvSpPr>
            <a:spLocks noGrp="1"/>
          </p:cNvSpPr>
          <p:nvPr>
            <p:ph idx="1"/>
          </p:nvPr>
        </p:nvSpPr>
        <p:spPr>
          <a:xfrm>
            <a:off x="661811" y="1352530"/>
            <a:ext cx="10958689" cy="4654020"/>
          </a:xfrm>
        </p:spPr>
        <p:txBody>
          <a:bodyPr>
            <a:noAutofit/>
          </a:bodyPr>
          <a:lstStyle/>
          <a:p>
            <a:pPr marL="0" indent="0">
              <a:spcBef>
                <a:spcPts val="0"/>
              </a:spcBef>
              <a:spcAft>
                <a:spcPts val="1200"/>
              </a:spcAft>
              <a:buNone/>
            </a:pPr>
            <a:r>
              <a:rPr lang="en-US" sz="3200" dirty="0">
                <a:latin typeface="Arial" panose="020B0604020202020204" pitchFamily="34" charset="0"/>
                <a:ea typeface="Calibri" panose="020F0502020204030204" pitchFamily="34" charset="0"/>
                <a:cs typeface="Arial" panose="020B0604020202020204" pitchFamily="34" charset="0"/>
              </a:rPr>
              <a:t>Teachers and students</a:t>
            </a:r>
          </a:p>
          <a:p>
            <a:pPr>
              <a:spcBef>
                <a:spcPts val="0"/>
              </a:spcBef>
              <a:spcAft>
                <a:spcPts val="1200"/>
              </a:spcAft>
            </a:pPr>
            <a:r>
              <a:rPr lang="en-US" sz="2400" dirty="0">
                <a:latin typeface="Arial" panose="020B0604020202020204" pitchFamily="34" charset="0"/>
                <a:ea typeface="Calibri" panose="020F0502020204030204" pitchFamily="34" charset="0"/>
                <a:cs typeface="Arial" panose="020B0604020202020204" pitchFamily="34" charset="0"/>
              </a:rPr>
              <a:t>Should know, understand, and adhere to safety guidelines and codes in classrooms and performance venues</a:t>
            </a:r>
          </a:p>
          <a:p>
            <a:pPr>
              <a:spcBef>
                <a:spcPts val="0"/>
              </a:spcBef>
              <a:spcAft>
                <a:spcPts val="1200"/>
              </a:spcAft>
            </a:pPr>
            <a:r>
              <a:rPr lang="en-US" sz="2400" dirty="0">
                <a:latin typeface="Arial" panose="020B0604020202020204" pitchFamily="34" charset="0"/>
                <a:ea typeface="Calibri" panose="020F0502020204030204" pitchFamily="34" charset="0"/>
                <a:cs typeface="Arial" panose="020B0604020202020204" pitchFamily="34" charset="0"/>
              </a:rPr>
              <a:t>Should follow safety guidelines in art making practices to protect themselves and others</a:t>
            </a:r>
          </a:p>
          <a:p>
            <a:pPr>
              <a:spcBef>
                <a:spcPts val="0"/>
              </a:spcBef>
              <a:spcAft>
                <a:spcPts val="1200"/>
              </a:spcAft>
            </a:pPr>
            <a:r>
              <a:rPr lang="en-US" sz="2400" dirty="0">
                <a:effectLst/>
                <a:latin typeface="Arial" panose="020B0604020202020204" pitchFamily="34" charset="0"/>
                <a:ea typeface="Calibri" panose="020F0502020204030204" pitchFamily="34" charset="0"/>
                <a:cs typeface="Arial" panose="020B0604020202020204" pitchFamily="34" charset="0"/>
              </a:rPr>
              <a:t>Are trained for safe use and handling of tools, facilities, artistic supplies, equipment, and materials</a:t>
            </a:r>
          </a:p>
          <a:p>
            <a:pPr>
              <a:spcBef>
                <a:spcPts val="0"/>
              </a:spcBef>
              <a:spcAft>
                <a:spcPts val="1200"/>
              </a:spcAft>
            </a:pPr>
            <a:r>
              <a:rPr lang="en-US" sz="2400" dirty="0">
                <a:effectLst/>
                <a:latin typeface="Arial" panose="020B0604020202020204" pitchFamily="34" charset="0"/>
                <a:ea typeface="Calibri" panose="020F0502020204030204" pitchFamily="34" charset="0"/>
                <a:cs typeface="Arial" panose="020B0604020202020204" pitchFamily="34" charset="0"/>
              </a:rPr>
              <a:t>Can access appropriate and well-maintained safety apparel and equipment</a:t>
            </a:r>
          </a:p>
          <a:p>
            <a:pPr>
              <a:spcBef>
                <a:spcPts val="0"/>
              </a:spcBef>
              <a:spcAft>
                <a:spcPts val="1200"/>
              </a:spcAft>
            </a:pPr>
            <a:r>
              <a:rPr lang="en-US" sz="2400" dirty="0">
                <a:latin typeface="Arial" panose="020B0604020202020204" pitchFamily="34" charset="0"/>
                <a:ea typeface="Calibri" panose="020F0502020204030204" pitchFamily="34" charset="0"/>
                <a:cs typeface="Arial" panose="020B0604020202020204" pitchFamily="34" charset="0"/>
              </a:rPr>
              <a:t>Know the location of </a:t>
            </a:r>
            <a:r>
              <a:rPr lang="en-US" sz="2400" dirty="0">
                <a:effectLst/>
                <a:latin typeface="Arial" panose="020B0604020202020204" pitchFamily="34" charset="0"/>
                <a:ea typeface="Calibri" panose="020F0502020204030204" pitchFamily="34" charset="0"/>
                <a:cs typeface="Arial" panose="020B0604020202020204" pitchFamily="34" charset="0"/>
              </a:rPr>
              <a:t>safety kits and fire extinguishers in classrooms and creative-making spaces and are trained in their use</a:t>
            </a:r>
          </a:p>
          <a:p>
            <a:pPr>
              <a:spcBef>
                <a:spcPts val="0"/>
              </a:spcBef>
              <a:spcAft>
                <a:spcPts val="1200"/>
              </a:spcAft>
            </a:pPr>
            <a:r>
              <a:rPr lang="en-US" sz="2400" dirty="0">
                <a:effectLst/>
                <a:latin typeface="Arial" panose="020B0604020202020204" pitchFamily="34" charset="0"/>
                <a:ea typeface="Calibri" panose="020F0502020204030204" pitchFamily="34" charset="0"/>
                <a:cs typeface="Arial" panose="020B0604020202020204" pitchFamily="34" charset="0"/>
              </a:rPr>
              <a:t>Follow fire, stage, and shop safety protocol outlines in guidelines from the Occupational Safety and Health Administration</a:t>
            </a:r>
          </a:p>
        </p:txBody>
      </p:sp>
      <p:sp>
        <p:nvSpPr>
          <p:cNvPr id="4" name="Slide Number Placeholder 3">
            <a:extLst>
              <a:ext uri="{FF2B5EF4-FFF2-40B4-BE49-F238E27FC236}">
                <a16:creationId xmlns:a16="http://schemas.microsoft.com/office/drawing/2014/main" id="{D4B286FD-7C10-475F-B59F-C5E3DBCFE8B3}"/>
              </a:ext>
            </a:extLst>
          </p:cNvPr>
          <p:cNvSpPr>
            <a:spLocks noGrp="1"/>
          </p:cNvSpPr>
          <p:nvPr>
            <p:ph type="sldNum" sz="quarter" idx="12"/>
          </p:nvPr>
        </p:nvSpPr>
        <p:spPr/>
        <p:txBody>
          <a:bodyPr/>
          <a:lstStyle/>
          <a:p>
            <a:fld id="{1C8E0B4C-4C2F-4BE7-8793-29AB022C0CCB}" type="slidenum">
              <a:rPr lang="en-US" smtClean="0"/>
              <a:t>24</a:t>
            </a:fld>
            <a:endParaRPr lang="en-US"/>
          </a:p>
        </p:txBody>
      </p:sp>
    </p:spTree>
    <p:extLst>
      <p:ext uri="{BB962C8B-B14F-4D97-AF65-F5344CB8AC3E}">
        <p14:creationId xmlns:p14="http://schemas.microsoft.com/office/powerpoint/2010/main" val="16500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53000">
              <a:schemeClr val="accent1">
                <a:lumMod val="5000"/>
                <a:lumOff val="95000"/>
              </a:schemeClr>
            </a:gs>
            <a:gs pos="100000">
              <a:srgbClr val="97DAE1"/>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9FD9B-97F5-4112-988E-0B120EA52E9E}"/>
              </a:ext>
            </a:extLst>
          </p:cNvPr>
          <p:cNvSpPr>
            <a:spLocks noGrp="1"/>
          </p:cNvSpPr>
          <p:nvPr>
            <p:ph type="title"/>
          </p:nvPr>
        </p:nvSpPr>
        <p:spPr>
          <a:xfrm>
            <a:off x="393700" y="17588"/>
            <a:ext cx="11682186" cy="1764324"/>
          </a:xfrm>
        </p:spPr>
        <p:txBody>
          <a:bodyPr>
            <a:normAutofit/>
          </a:bodyPr>
          <a:lstStyle/>
          <a:p>
            <a:pPr algn="ctr"/>
            <a:r>
              <a:rPr lang="en-US" sz="3600" b="1" dirty="0"/>
              <a:t>ARTS MATERIALS AND EQUIPMENT </a:t>
            </a:r>
          </a:p>
        </p:txBody>
      </p:sp>
      <p:sp>
        <p:nvSpPr>
          <p:cNvPr id="3" name="Content Placeholder 2">
            <a:extLst>
              <a:ext uri="{FF2B5EF4-FFF2-40B4-BE49-F238E27FC236}">
                <a16:creationId xmlns:a16="http://schemas.microsoft.com/office/drawing/2014/main" id="{D4C5CEB5-87AD-4124-8057-F100CACF9330}"/>
              </a:ext>
            </a:extLst>
          </p:cNvPr>
          <p:cNvSpPr>
            <a:spLocks noGrp="1"/>
          </p:cNvSpPr>
          <p:nvPr>
            <p:ph idx="1"/>
          </p:nvPr>
        </p:nvSpPr>
        <p:spPr>
          <a:xfrm>
            <a:off x="513534" y="1449400"/>
            <a:ext cx="11284766" cy="5325835"/>
          </a:xfrm>
        </p:spPr>
        <p:txBody>
          <a:bodyPr>
            <a:noAutofit/>
          </a:bodyPr>
          <a:lstStyle/>
          <a:p>
            <a:pPr>
              <a:spcBef>
                <a:spcPts val="0"/>
              </a:spcBef>
              <a:spcAft>
                <a:spcPts val="1800"/>
              </a:spcAft>
            </a:pPr>
            <a:r>
              <a:rPr lang="en-US" sz="2400" b="1" dirty="0">
                <a:latin typeface="Arial" panose="020B0604020202020204" pitchFamily="34" charset="0"/>
                <a:ea typeface="Calibri" panose="020F0502020204030204" pitchFamily="34" charset="0"/>
                <a:cs typeface="Arial" panose="020B0604020202020204" pitchFamily="34" charset="0"/>
              </a:rPr>
              <a:t>Technology—</a:t>
            </a:r>
            <a:r>
              <a:rPr lang="en-US" sz="2400" dirty="0">
                <a:effectLst/>
                <a:latin typeface="Arial" panose="020B0604020202020204" pitchFamily="34" charset="0"/>
                <a:ea typeface="Calibri" panose="020F0502020204030204" pitchFamily="34" charset="0"/>
              </a:rPr>
              <a:t>Students have access to and choices of technologies to engage in emerging and contemporary art practices, explore multiple approaches to developing portfolios, engage in collaboration</a:t>
            </a:r>
            <a:r>
              <a:rPr lang="en-US" sz="2400" dirty="0">
                <a:latin typeface="Arial" panose="020B0604020202020204" pitchFamily="34" charset="0"/>
                <a:ea typeface="Calibri" panose="020F0502020204030204" pitchFamily="34" charset="0"/>
              </a:rPr>
              <a:t> and </a:t>
            </a:r>
            <a:r>
              <a:rPr lang="en-US" sz="2400" dirty="0">
                <a:effectLst/>
                <a:latin typeface="Arial" panose="020B0604020202020204" pitchFamily="34" charset="0"/>
                <a:ea typeface="Calibri" panose="020F0502020204030204" pitchFamily="34" charset="0"/>
              </a:rPr>
              <a:t>access to additional instructional supports as needed.</a:t>
            </a:r>
            <a:endParaRPr lang="en-US" sz="2400" dirty="0">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1800"/>
              </a:spcAft>
            </a:pPr>
            <a:r>
              <a:rPr lang="en-US" sz="2400" b="1" dirty="0">
                <a:latin typeface="Arial" panose="020B0604020202020204" pitchFamily="34" charset="0"/>
                <a:ea typeface="Calibri" panose="020F0502020204030204" pitchFamily="34" charset="0"/>
                <a:cs typeface="Arial" panose="020B0604020202020204" pitchFamily="34" charset="0"/>
              </a:rPr>
              <a:t>Funding—</a:t>
            </a:r>
            <a:r>
              <a:rPr lang="en-US" sz="2400" dirty="0">
                <a:effectLst/>
                <a:latin typeface="Arial" panose="020B0604020202020204" pitchFamily="34" charset="0"/>
                <a:ea typeface="Calibri" panose="020F0502020204030204" pitchFamily="34" charset="0"/>
              </a:rPr>
              <a:t>District and school budgets support equal access to necessary arts education-related expenditures and instructional materials, and provide for ongoing maintenance of tools, equipment, and technology. </a:t>
            </a:r>
            <a:endParaRPr lang="en-US" sz="2400" dirty="0">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1800"/>
              </a:spcAft>
            </a:pPr>
            <a:r>
              <a:rPr lang="en-US" sz="2400" b="1" dirty="0">
                <a:latin typeface="Arial" panose="020B0604020202020204" pitchFamily="34" charset="0"/>
                <a:ea typeface="Calibri" panose="020F0502020204030204" pitchFamily="34" charset="0"/>
                <a:cs typeface="Arial" panose="020B0604020202020204" pitchFamily="34" charset="0"/>
              </a:rPr>
              <a:t>Safety—</a:t>
            </a:r>
            <a:r>
              <a:rPr lang="en-US" sz="2400" dirty="0">
                <a:latin typeface="Arial" panose="020B0604020202020204" pitchFamily="34" charset="0"/>
                <a:ea typeface="Calibri" panose="020F0502020204030204" pitchFamily="34" charset="0"/>
                <a:cs typeface="Arial" panose="020B0604020202020204" pitchFamily="34" charset="0"/>
              </a:rPr>
              <a:t>Students have access to </a:t>
            </a:r>
            <a:r>
              <a:rPr lang="en-US" sz="2400" dirty="0">
                <a:effectLst/>
                <a:latin typeface="Arial" panose="020B0604020202020204" pitchFamily="34" charset="0"/>
                <a:ea typeface="Calibri" panose="020F0502020204030204" pitchFamily="34" charset="0"/>
              </a:rPr>
              <a:t>safe and healthy arts materials and equipment.</a:t>
            </a:r>
            <a:endParaRPr lang="en-US" sz="2400" dirty="0">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1800"/>
              </a:spcAft>
            </a:pPr>
            <a:r>
              <a:rPr lang="en-US" sz="2400" b="1" dirty="0">
                <a:latin typeface="Arial" panose="020B0604020202020204" pitchFamily="34" charset="0"/>
                <a:ea typeface="Calibri" panose="020F0502020204030204" pitchFamily="34" charset="0"/>
                <a:cs typeface="Arial" panose="020B0604020202020204" pitchFamily="34" charset="0"/>
              </a:rPr>
              <a:t>California Guidance—</a:t>
            </a:r>
            <a:r>
              <a:rPr lang="en-US" sz="2400" dirty="0">
                <a:effectLst/>
                <a:latin typeface="Arial" panose="020B0604020202020204" pitchFamily="34" charset="0"/>
                <a:ea typeface="Calibri" panose="020F0502020204030204" pitchFamily="34" charset="0"/>
                <a:cs typeface="Arial" panose="020B0604020202020204" pitchFamily="34" charset="0"/>
              </a:rPr>
              <a:t>Instructional materials follow </a:t>
            </a:r>
            <a:r>
              <a:rPr lang="en-US" sz="2400" i="1" dirty="0">
                <a:effectLst/>
                <a:latin typeface="Arial" panose="020B0604020202020204" pitchFamily="34" charset="0"/>
                <a:ea typeface="Calibri" panose="020F0502020204030204" pitchFamily="34" charset="0"/>
                <a:cs typeface="Arial" panose="020B0604020202020204" pitchFamily="34" charset="0"/>
              </a:rPr>
              <a:t>Education Code</a:t>
            </a:r>
            <a:r>
              <a:rPr lang="en-US" sz="2400" dirty="0">
                <a:effectLst/>
                <a:latin typeface="Arial" panose="020B0604020202020204" pitchFamily="34" charset="0"/>
                <a:ea typeface="Calibri" panose="020F0502020204030204" pitchFamily="34" charset="0"/>
                <a:cs typeface="Arial" panose="020B0604020202020204" pitchFamily="34" charset="0"/>
              </a:rPr>
              <a:t> sections 60040–60045 and 60048 as well as the State Board of Education guidelines in Standards for Evaluating Instructional Materials for Social Content, 2013 Edition and Chapter 10: Instructional Materials of the framework.</a:t>
            </a:r>
          </a:p>
          <a:p>
            <a:pPr>
              <a:spcBef>
                <a:spcPts val="0"/>
              </a:spcBef>
              <a:spcAft>
                <a:spcPts val="12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120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4B286FD-7C10-475F-B59F-C5E3DBCFE8B3}"/>
              </a:ext>
            </a:extLst>
          </p:cNvPr>
          <p:cNvSpPr>
            <a:spLocks noGrp="1"/>
          </p:cNvSpPr>
          <p:nvPr>
            <p:ph type="sldNum" sz="quarter" idx="12"/>
          </p:nvPr>
        </p:nvSpPr>
        <p:spPr/>
        <p:txBody>
          <a:bodyPr/>
          <a:lstStyle/>
          <a:p>
            <a:fld id="{1C8E0B4C-4C2F-4BE7-8793-29AB022C0CCB}" type="slidenum">
              <a:rPr lang="en-US" smtClean="0"/>
              <a:t>25</a:t>
            </a:fld>
            <a:endParaRPr lang="en-US"/>
          </a:p>
        </p:txBody>
      </p:sp>
    </p:spTree>
    <p:extLst>
      <p:ext uri="{BB962C8B-B14F-4D97-AF65-F5344CB8AC3E}">
        <p14:creationId xmlns:p14="http://schemas.microsoft.com/office/powerpoint/2010/main" val="3666326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CB23C82-94DD-4406-951C-C14729E4D32E}"/>
              </a:ext>
            </a:extLst>
          </p:cNvPr>
          <p:cNvSpPr>
            <a:spLocks noGrp="1"/>
          </p:cNvSpPr>
          <p:nvPr>
            <p:ph type="title"/>
          </p:nvPr>
        </p:nvSpPr>
        <p:spPr>
          <a:xfrm>
            <a:off x="810492" y="2265218"/>
            <a:ext cx="5133109" cy="2327564"/>
          </a:xfrm>
        </p:spPr>
        <p:txBody>
          <a:bodyPr>
            <a:normAutofit fontScale="90000"/>
          </a:bodyPr>
          <a:lstStyle/>
          <a:p>
            <a:r>
              <a:rPr lang="en-US" dirty="0"/>
              <a:t>Reflection on Opportunity to Learn Standards and Improving Programs</a:t>
            </a:r>
          </a:p>
        </p:txBody>
      </p:sp>
      <p:sp>
        <p:nvSpPr>
          <p:cNvPr id="4" name="TextBox 3">
            <a:extLst>
              <a:ext uri="{FF2B5EF4-FFF2-40B4-BE49-F238E27FC236}">
                <a16:creationId xmlns:a16="http://schemas.microsoft.com/office/drawing/2014/main" id="{E02A5A76-5909-415C-BE41-F1CAB82C864C}"/>
              </a:ext>
            </a:extLst>
          </p:cNvPr>
          <p:cNvSpPr txBox="1"/>
          <p:nvPr/>
        </p:nvSpPr>
        <p:spPr>
          <a:xfrm>
            <a:off x="6747164" y="1382286"/>
            <a:ext cx="4606636" cy="4093428"/>
          </a:xfrm>
          <a:prstGeom prst="rect">
            <a:avLst/>
          </a:prstGeom>
          <a:solidFill>
            <a:schemeClr val="bg1">
              <a:alpha val="75000"/>
            </a:schemeClr>
          </a:solidFill>
        </p:spPr>
        <p:txBody>
          <a:bodyPr wrap="square" rtlCol="0">
            <a:spAutoFit/>
          </a:bodyPr>
          <a:lstStyle/>
          <a:p>
            <a:pPr>
              <a:spcBef>
                <a:spcPts val="0"/>
              </a:spcBef>
              <a:spcAft>
                <a:spcPts val="1200"/>
              </a:spcAft>
            </a:pPr>
            <a:r>
              <a:rPr lang="en-US" sz="2400" dirty="0"/>
              <a:t>Consider the categories of the Opportunity to Learn Standards</a:t>
            </a:r>
          </a:p>
          <a:p>
            <a:pPr marL="457200" indent="-457200">
              <a:spcBef>
                <a:spcPts val="0"/>
              </a:spcBef>
              <a:spcAft>
                <a:spcPts val="1200"/>
              </a:spcAft>
              <a:buFont typeface="+mj-lt"/>
              <a:buAutoNum type="arabicPeriod"/>
            </a:pPr>
            <a:r>
              <a:rPr lang="en-US" sz="2400" dirty="0"/>
              <a:t>How might LEAs use these to </a:t>
            </a:r>
            <a:r>
              <a:rPr lang="en-US" sz="2400" dirty="0">
                <a:cs typeface="Arial" panose="020B0604020202020204" pitchFamily="34" charset="0"/>
              </a:rPr>
              <a:t>i</a:t>
            </a:r>
            <a:r>
              <a:rPr lang="en-US" sz="2400" dirty="0">
                <a:effectLst/>
                <a:ea typeface="Calibri" panose="020F0502020204030204" pitchFamily="34" charset="0"/>
                <a:cs typeface="Arial" panose="020B0604020202020204" pitchFamily="34" charset="0"/>
              </a:rPr>
              <a:t>dentify gaps and remove barriers to participation?</a:t>
            </a:r>
          </a:p>
          <a:p>
            <a:pPr marL="457200" indent="-457200">
              <a:spcAft>
                <a:spcPts val="1200"/>
              </a:spcAft>
              <a:buFont typeface="+mj-lt"/>
              <a:buAutoNum type="arabicPeriod"/>
            </a:pPr>
            <a:r>
              <a:rPr lang="en-US" sz="2400" dirty="0"/>
              <a:t>How might these categories inform plans to r</a:t>
            </a:r>
            <a:r>
              <a:rPr lang="en-US" sz="2400" dirty="0">
                <a:effectLst/>
                <a:ea typeface="Calibri" panose="020F0502020204030204" pitchFamily="34" charset="0"/>
                <a:cs typeface="Arial" panose="020B0604020202020204" pitchFamily="34" charset="0"/>
              </a:rPr>
              <a:t>evise existing programs</a:t>
            </a:r>
            <a:r>
              <a:rPr lang="en-US" sz="2400" dirty="0">
                <a:ea typeface="Calibri" panose="020F0502020204030204" pitchFamily="34" charset="0"/>
                <a:cs typeface="Arial" panose="020B0604020202020204" pitchFamily="34" charset="0"/>
              </a:rPr>
              <a:t> </a:t>
            </a:r>
            <a:r>
              <a:rPr lang="en-US" sz="2400" dirty="0">
                <a:effectLst/>
                <a:ea typeface="Calibri" panose="020F0502020204030204" pitchFamily="34" charset="0"/>
                <a:cs typeface="Arial" panose="020B0604020202020204" pitchFamily="34" charset="0"/>
              </a:rPr>
              <a:t>and expand or add new arts education programs?</a:t>
            </a:r>
            <a:r>
              <a:rPr lang="en-US" sz="2400" dirty="0"/>
              <a:t> </a:t>
            </a:r>
          </a:p>
        </p:txBody>
      </p:sp>
      <p:sp>
        <p:nvSpPr>
          <p:cNvPr id="2" name="Slide Number Placeholder 1">
            <a:extLst>
              <a:ext uri="{FF2B5EF4-FFF2-40B4-BE49-F238E27FC236}">
                <a16:creationId xmlns:a16="http://schemas.microsoft.com/office/drawing/2014/main" id="{A8E41174-35DB-45AE-BA7E-4EB4AA36E7EC}"/>
              </a:ext>
            </a:extLst>
          </p:cNvPr>
          <p:cNvSpPr>
            <a:spLocks noGrp="1"/>
          </p:cNvSpPr>
          <p:nvPr>
            <p:ph type="sldNum" sz="quarter" idx="12"/>
          </p:nvPr>
        </p:nvSpPr>
        <p:spPr/>
        <p:txBody>
          <a:bodyPr/>
          <a:lstStyle/>
          <a:p>
            <a:fld id="{1C8E0B4C-4C2F-4BE7-8793-29AB022C0CCB}" type="slidenum">
              <a:rPr lang="en-US" smtClean="0"/>
              <a:t>26</a:t>
            </a:fld>
            <a:endParaRPr lang="en-US"/>
          </a:p>
        </p:txBody>
      </p:sp>
    </p:spTree>
    <p:extLst>
      <p:ext uri="{BB962C8B-B14F-4D97-AF65-F5344CB8AC3E}">
        <p14:creationId xmlns:p14="http://schemas.microsoft.com/office/powerpoint/2010/main" val="393453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0CB63-BE24-4A11-A68E-18B882FD98CA}"/>
              </a:ext>
            </a:extLst>
          </p:cNvPr>
          <p:cNvSpPr>
            <a:spLocks noGrp="1"/>
          </p:cNvSpPr>
          <p:nvPr>
            <p:ph type="title"/>
          </p:nvPr>
        </p:nvSpPr>
        <p:spPr>
          <a:xfrm>
            <a:off x="943989" y="2103437"/>
            <a:ext cx="4999611" cy="1325563"/>
          </a:xfrm>
        </p:spPr>
        <p:txBody>
          <a:bodyPr vert="horz" lIns="91440" tIns="45720" rIns="91440" bIns="45720" rtlCol="0" anchor="t">
            <a:noAutofit/>
          </a:bodyPr>
          <a:lstStyle/>
          <a:p>
            <a:pPr>
              <a:spcAft>
                <a:spcPts val="1200"/>
              </a:spcAft>
            </a:pPr>
            <a:r>
              <a:rPr lang="en-US" sz="4000" dirty="0">
                <a:solidFill>
                  <a:srgbClr val="000000"/>
                </a:solidFill>
              </a:rPr>
              <a:t>Q2</a:t>
            </a:r>
            <a:r>
              <a:rPr lang="en-US" sz="4000" dirty="0">
                <a:effectLst/>
                <a:ea typeface="Calibri" panose="020F0502020204030204" pitchFamily="34" charset="0"/>
                <a:cs typeface="Arial" panose="020B0604020202020204" pitchFamily="34" charset="0"/>
              </a:rPr>
              <a:t>—</a:t>
            </a:r>
            <a:r>
              <a:rPr lang="en-US" sz="4000" dirty="0"/>
              <a:t>What are some considerations when developing an arts education improvement plan?</a:t>
            </a:r>
            <a:endParaRPr lang="en-US" sz="4000" dirty="0">
              <a:solidFill>
                <a:srgbClr val="000000"/>
              </a:solidFill>
            </a:endParaRPr>
          </a:p>
        </p:txBody>
      </p:sp>
      <p:sp>
        <p:nvSpPr>
          <p:cNvPr id="2" name="Slide Number Placeholder 1">
            <a:extLst>
              <a:ext uri="{FF2B5EF4-FFF2-40B4-BE49-F238E27FC236}">
                <a16:creationId xmlns:a16="http://schemas.microsoft.com/office/drawing/2014/main" id="{C89521E6-0374-4F33-ADF0-B33BE9CC742D}"/>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C8E0B4C-4C2F-4BE7-8793-29AB022C0CCB}" type="slidenum">
              <a:rPr kumimoji="0" lang="en-US" sz="11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27</a:t>
            </a:fld>
            <a:endParaRPr kumimoji="0" lang="en-US" sz="1100" b="0" i="0" u="none" strike="noStrike" kern="1200" cap="none" spc="0" normalizeH="0" baseline="0" noProof="0" dirty="0">
              <a:ln>
                <a:noFill/>
              </a:ln>
              <a:solidFill>
                <a:srgbClr val="89898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3683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056A1-0245-4668-9503-7C2E4A87264B}"/>
              </a:ext>
            </a:extLst>
          </p:cNvPr>
          <p:cNvSpPr>
            <a:spLocks noGrp="1"/>
          </p:cNvSpPr>
          <p:nvPr>
            <p:ph type="title"/>
          </p:nvPr>
        </p:nvSpPr>
        <p:spPr/>
        <p:txBody>
          <a:bodyPr>
            <a:normAutofit/>
          </a:bodyPr>
          <a:lstStyle/>
          <a:p>
            <a:pPr algn="ctr"/>
            <a:r>
              <a:rPr lang="en-US" sz="4000" dirty="0"/>
              <a:t>Considerations for Developing an Arts Education Improvement Plan</a:t>
            </a:r>
          </a:p>
        </p:txBody>
      </p:sp>
      <p:sp>
        <p:nvSpPr>
          <p:cNvPr id="3" name="Content Placeholder 2">
            <a:extLst>
              <a:ext uri="{FF2B5EF4-FFF2-40B4-BE49-F238E27FC236}">
                <a16:creationId xmlns:a16="http://schemas.microsoft.com/office/drawing/2014/main" id="{1653C2BA-C782-4884-9A85-3202F3C85C71}"/>
              </a:ext>
            </a:extLst>
          </p:cNvPr>
          <p:cNvSpPr>
            <a:spLocks noGrp="1"/>
          </p:cNvSpPr>
          <p:nvPr>
            <p:ph idx="1"/>
          </p:nvPr>
        </p:nvSpPr>
        <p:spPr>
          <a:xfrm>
            <a:off x="571500" y="1690688"/>
            <a:ext cx="11049000" cy="4665662"/>
          </a:xfrm>
        </p:spPr>
        <p:txBody>
          <a:bodyPr>
            <a:normAutofit/>
          </a:bodyPr>
          <a:lstStyle/>
          <a:p>
            <a:pPr>
              <a:spcBef>
                <a:spcPts val="0"/>
              </a:spcBef>
              <a:spcAft>
                <a:spcPts val="1800"/>
              </a:spcAft>
            </a:pPr>
            <a:r>
              <a:rPr lang="en-US" dirty="0">
                <a:effectLst/>
                <a:ea typeface="Calibri" panose="020F0502020204030204" pitchFamily="34" charset="0"/>
                <a:cs typeface="Arial" panose="020B0604020202020204" pitchFamily="34" charset="0"/>
              </a:rPr>
              <a:t>Compare current arts education programs to the education code and guiding documents for arts education to evaluate current programs.</a:t>
            </a:r>
          </a:p>
          <a:p>
            <a:pPr>
              <a:spcBef>
                <a:spcPts val="0"/>
              </a:spcBef>
              <a:spcAft>
                <a:spcPts val="1800"/>
              </a:spcAft>
            </a:pPr>
            <a:r>
              <a:rPr lang="en-US" dirty="0">
                <a:effectLst/>
                <a:ea typeface="Calibri" panose="020F0502020204030204" pitchFamily="34" charset="0"/>
                <a:cs typeface="Arial" panose="020B0604020202020204" pitchFamily="34" charset="0"/>
              </a:rPr>
              <a:t>Determine if there are specific practices </a:t>
            </a:r>
            <a:r>
              <a:rPr lang="en-US" dirty="0">
                <a:ea typeface="Calibri" panose="020F0502020204030204" pitchFamily="34" charset="0"/>
                <a:cs typeface="Arial" panose="020B0604020202020204" pitchFamily="34" charset="0"/>
              </a:rPr>
              <a:t>already in place</a:t>
            </a:r>
            <a:r>
              <a:rPr lang="en-US" dirty="0">
                <a:effectLst/>
                <a:ea typeface="Calibri" panose="020F0502020204030204" pitchFamily="34" charset="0"/>
                <a:cs typeface="Arial" panose="020B0604020202020204" pitchFamily="34" charset="0"/>
              </a:rPr>
              <a:t> for developing improvement plans to ensure a smooth and successful conclusion.</a:t>
            </a:r>
          </a:p>
          <a:p>
            <a:pPr>
              <a:spcBef>
                <a:spcPts val="0"/>
              </a:spcBef>
              <a:spcAft>
                <a:spcPts val="1800"/>
              </a:spcAft>
            </a:pPr>
            <a:r>
              <a:rPr lang="en-US" dirty="0">
                <a:effectLst/>
                <a:ea typeface="Calibri" panose="020F0502020204030204" pitchFamily="34" charset="0"/>
                <a:cs typeface="Arial" panose="020B0604020202020204" pitchFamily="34" charset="0"/>
              </a:rPr>
              <a:t>Consider engaging in assessment of program and development of an improvement plan as a professional learning process.</a:t>
            </a:r>
          </a:p>
          <a:p>
            <a:pPr>
              <a:spcBef>
                <a:spcPts val="0"/>
              </a:spcBef>
              <a:spcAft>
                <a:spcPts val="1800"/>
              </a:spcAft>
            </a:pPr>
            <a:r>
              <a:rPr lang="en-US" dirty="0">
                <a:ea typeface="Calibri" panose="020F0502020204030204" pitchFamily="34" charset="0"/>
                <a:cs typeface="Arial" panose="020B0604020202020204" pitchFamily="34" charset="0"/>
              </a:rPr>
              <a:t>E</a:t>
            </a:r>
            <a:r>
              <a:rPr lang="en-US" dirty="0">
                <a:effectLst/>
                <a:ea typeface="Calibri" panose="020F0502020204030204" pitchFamily="34" charset="0"/>
                <a:cs typeface="Arial" panose="020B0604020202020204" pitchFamily="34" charset="0"/>
              </a:rPr>
              <a:t>mbed the process with the development of a Local Control and Accountability Plan (LCAP).</a:t>
            </a:r>
          </a:p>
        </p:txBody>
      </p:sp>
      <p:sp>
        <p:nvSpPr>
          <p:cNvPr id="4" name="Slide Number Placeholder 3">
            <a:extLst>
              <a:ext uri="{FF2B5EF4-FFF2-40B4-BE49-F238E27FC236}">
                <a16:creationId xmlns:a16="http://schemas.microsoft.com/office/drawing/2014/main" id="{263739C8-CC81-4847-AE39-5786FC87DB9B}"/>
              </a:ext>
            </a:extLst>
          </p:cNvPr>
          <p:cNvSpPr>
            <a:spLocks noGrp="1"/>
          </p:cNvSpPr>
          <p:nvPr>
            <p:ph type="sldNum" sz="quarter" idx="12"/>
          </p:nvPr>
        </p:nvSpPr>
        <p:spPr/>
        <p:txBody>
          <a:bodyPr/>
          <a:lstStyle/>
          <a:p>
            <a:fld id="{1C8E0B4C-4C2F-4BE7-8793-29AB022C0CCB}" type="slidenum">
              <a:rPr lang="en-US" smtClean="0"/>
              <a:t>28</a:t>
            </a:fld>
            <a:endParaRPr lang="en-US"/>
          </a:p>
        </p:txBody>
      </p:sp>
    </p:spTree>
    <p:extLst>
      <p:ext uri="{BB962C8B-B14F-4D97-AF65-F5344CB8AC3E}">
        <p14:creationId xmlns:p14="http://schemas.microsoft.com/office/powerpoint/2010/main" val="3160990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056A1-0245-4668-9503-7C2E4A87264B}"/>
              </a:ext>
            </a:extLst>
          </p:cNvPr>
          <p:cNvSpPr>
            <a:spLocks noGrp="1"/>
          </p:cNvSpPr>
          <p:nvPr>
            <p:ph type="title"/>
          </p:nvPr>
        </p:nvSpPr>
        <p:spPr>
          <a:xfrm>
            <a:off x="41422" y="1433946"/>
            <a:ext cx="2867894" cy="4010891"/>
          </a:xfrm>
        </p:spPr>
        <p:txBody>
          <a:bodyPr>
            <a:noAutofit/>
          </a:bodyPr>
          <a:lstStyle/>
          <a:p>
            <a:pPr algn="r"/>
            <a:r>
              <a:rPr lang="en-US" sz="4000" dirty="0"/>
              <a:t>Steps for Strategic Program Evaluation and Planning</a:t>
            </a:r>
          </a:p>
        </p:txBody>
      </p:sp>
      <p:pic>
        <p:nvPicPr>
          <p:cNvPr id="5" name="Picture 4" descr="Establish and Prepare a District Arts Team, Assess the District’s Arts Education Programs, Develop the District Arts Education Improvement Plan, Present/Adopt the Plan for Implementation, Implement Plan and Evaluate Progress">
            <a:extLst>
              <a:ext uri="{FF2B5EF4-FFF2-40B4-BE49-F238E27FC236}">
                <a16:creationId xmlns:a16="http://schemas.microsoft.com/office/drawing/2014/main" id="{84B0012A-7802-4D16-9B46-FCBD526EC53B}"/>
              </a:ext>
            </a:extLst>
          </p:cNvPr>
          <p:cNvPicPr>
            <a:picLocks noChangeAspect="1"/>
          </p:cNvPicPr>
          <p:nvPr/>
        </p:nvPicPr>
        <p:blipFill rotWithShape="1">
          <a:blip r:embed="rId3">
            <a:clrChange>
              <a:clrFrom>
                <a:srgbClr val="FFFFFF"/>
              </a:clrFrom>
              <a:clrTo>
                <a:srgbClr val="FFFFFF">
                  <a:alpha val="0"/>
                </a:srgbClr>
              </a:clrTo>
            </a:clrChange>
          </a:blip>
          <a:srcRect l="25918" t="7401" b="3955"/>
          <a:stretch/>
        </p:blipFill>
        <p:spPr>
          <a:xfrm>
            <a:off x="3151908" y="522514"/>
            <a:ext cx="9010795" cy="6064898"/>
          </a:xfrm>
          <a:prstGeom prst="rect">
            <a:avLst/>
          </a:prstGeom>
        </p:spPr>
      </p:pic>
      <p:sp>
        <p:nvSpPr>
          <p:cNvPr id="4" name="Slide Number Placeholder 3">
            <a:extLst>
              <a:ext uri="{FF2B5EF4-FFF2-40B4-BE49-F238E27FC236}">
                <a16:creationId xmlns:a16="http://schemas.microsoft.com/office/drawing/2014/main" id="{263739C8-CC81-4847-AE39-5786FC87DB9B}"/>
              </a:ext>
            </a:extLst>
          </p:cNvPr>
          <p:cNvSpPr>
            <a:spLocks noGrp="1"/>
          </p:cNvSpPr>
          <p:nvPr>
            <p:ph type="sldNum" sz="quarter" idx="12"/>
          </p:nvPr>
        </p:nvSpPr>
        <p:spPr/>
        <p:txBody>
          <a:bodyPr/>
          <a:lstStyle/>
          <a:p>
            <a:fld id="{1C8E0B4C-4C2F-4BE7-8793-29AB022C0CCB}" type="slidenum">
              <a:rPr lang="en-US" smtClean="0"/>
              <a:t>29</a:t>
            </a:fld>
            <a:endParaRPr lang="en-US"/>
          </a:p>
        </p:txBody>
      </p:sp>
    </p:spTree>
    <p:extLst>
      <p:ext uri="{BB962C8B-B14F-4D97-AF65-F5344CB8AC3E}">
        <p14:creationId xmlns:p14="http://schemas.microsoft.com/office/powerpoint/2010/main" val="2971842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18BC0-3556-4CF3-819F-F7C200B5FD88}"/>
              </a:ext>
            </a:extLst>
          </p:cNvPr>
          <p:cNvSpPr>
            <a:spLocks noGrp="1"/>
          </p:cNvSpPr>
          <p:nvPr>
            <p:ph type="title"/>
          </p:nvPr>
        </p:nvSpPr>
        <p:spPr>
          <a:ln>
            <a:noFill/>
          </a:ln>
        </p:spPr>
        <p:txBody>
          <a:bodyPr>
            <a:normAutofit/>
          </a:bodyPr>
          <a:lstStyle/>
          <a:p>
            <a:pPr algn="ctr"/>
            <a:r>
              <a:rPr lang="en-US" sz="4000" dirty="0"/>
              <a:t>Contents of Chapter 9</a:t>
            </a:r>
            <a:endParaRPr lang="en-US" sz="2400" dirty="0"/>
          </a:p>
        </p:txBody>
      </p:sp>
      <p:sp>
        <p:nvSpPr>
          <p:cNvPr id="3" name="Content Placeholder 2">
            <a:extLst>
              <a:ext uri="{FF2B5EF4-FFF2-40B4-BE49-F238E27FC236}">
                <a16:creationId xmlns:a16="http://schemas.microsoft.com/office/drawing/2014/main" id="{27AAD407-1270-4A77-8F00-044C175DD064}"/>
              </a:ext>
            </a:extLst>
          </p:cNvPr>
          <p:cNvSpPr>
            <a:spLocks noGrp="1"/>
          </p:cNvSpPr>
          <p:nvPr>
            <p:ph idx="1"/>
          </p:nvPr>
        </p:nvSpPr>
        <p:spPr/>
        <p:txBody>
          <a:bodyPr>
            <a:normAutofit/>
          </a:bodyPr>
          <a:lstStyle/>
          <a:p>
            <a:pPr>
              <a:lnSpc>
                <a:spcPct val="100000"/>
              </a:lnSpc>
              <a:spcBef>
                <a:spcPts val="0"/>
              </a:spcBef>
              <a:spcAft>
                <a:spcPts val="1800"/>
              </a:spcAft>
            </a:pPr>
            <a:r>
              <a:rPr lang="en-US" dirty="0">
                <a:effectLst/>
                <a:latin typeface="Arial" panose="020B0604020202020204" pitchFamily="34" charset="0"/>
                <a:ea typeface="Calibri" panose="020F0502020204030204" pitchFamily="34" charset="0"/>
                <a:cs typeface="Arial" panose="020B0604020202020204" pitchFamily="34" charset="0"/>
              </a:rPr>
              <a:t>Effective and Equitable Arts Education Programs</a:t>
            </a:r>
          </a:p>
          <a:p>
            <a:pPr>
              <a:lnSpc>
                <a:spcPct val="100000"/>
              </a:lnSpc>
              <a:spcBef>
                <a:spcPts val="0"/>
              </a:spcBef>
              <a:spcAft>
                <a:spcPts val="1800"/>
              </a:spcAft>
            </a:pPr>
            <a:r>
              <a:rPr lang="en-US" dirty="0">
                <a:effectLst/>
                <a:latin typeface="Arial" panose="020B0604020202020204" pitchFamily="34" charset="0"/>
                <a:ea typeface="Calibri" panose="020F0502020204030204" pitchFamily="34" charset="0"/>
                <a:cs typeface="Arial" panose="020B0604020202020204" pitchFamily="34" charset="0"/>
              </a:rPr>
              <a:t>Improving Arts Education Through Strategic Program Evaluation and Planning</a:t>
            </a:r>
          </a:p>
          <a:p>
            <a:pPr>
              <a:lnSpc>
                <a:spcPct val="100000"/>
              </a:lnSpc>
              <a:spcBef>
                <a:spcPts val="0"/>
              </a:spcBef>
              <a:spcAft>
                <a:spcPts val="1800"/>
              </a:spcAft>
            </a:pPr>
            <a:r>
              <a:rPr lang="en-US" dirty="0">
                <a:effectLst/>
                <a:latin typeface="Arial" panose="020B0604020202020204" pitchFamily="34" charset="0"/>
                <a:ea typeface="Calibri" panose="020F0502020204030204" pitchFamily="34" charset="0"/>
                <a:cs typeface="Arial" panose="020B0604020202020204" pitchFamily="34" charset="0"/>
              </a:rPr>
              <a:t>Professional Learning in Support of Effective and Equitable Arts Learning</a:t>
            </a:r>
          </a:p>
          <a:p>
            <a:pPr>
              <a:lnSpc>
                <a:spcPct val="100000"/>
              </a:lnSpc>
              <a:spcBef>
                <a:spcPts val="0"/>
              </a:spcBef>
              <a:spcAft>
                <a:spcPts val="1800"/>
              </a:spcAft>
            </a:pPr>
            <a:r>
              <a:rPr lang="en-US" dirty="0">
                <a:effectLst/>
                <a:latin typeface="Arial" panose="020B0604020202020204" pitchFamily="34" charset="0"/>
                <a:ea typeface="Calibri" panose="020F0502020204030204" pitchFamily="34" charset="0"/>
                <a:cs typeface="Arial" panose="020B0604020202020204" pitchFamily="34" charset="0"/>
              </a:rPr>
              <a:t>Engaging in Leadership and Advocacy for Arts Education</a:t>
            </a:r>
          </a:p>
        </p:txBody>
      </p:sp>
      <p:sp>
        <p:nvSpPr>
          <p:cNvPr id="4" name="Slide Number Placeholder 3">
            <a:extLst>
              <a:ext uri="{FF2B5EF4-FFF2-40B4-BE49-F238E27FC236}">
                <a16:creationId xmlns:a16="http://schemas.microsoft.com/office/drawing/2014/main" id="{BC82BEB0-9D51-41DD-9C45-A4F9DD6D48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8E0B4C-4C2F-4BE7-8793-29AB022C0CC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89623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0F65C-9136-4E58-8087-5A5012384AB1}"/>
              </a:ext>
            </a:extLst>
          </p:cNvPr>
          <p:cNvSpPr>
            <a:spLocks noGrp="1"/>
          </p:cNvSpPr>
          <p:nvPr>
            <p:ph type="title"/>
          </p:nvPr>
        </p:nvSpPr>
        <p:spPr>
          <a:xfrm>
            <a:off x="838200" y="365125"/>
            <a:ext cx="11094720" cy="1325563"/>
          </a:xfrm>
        </p:spPr>
        <p:txBody>
          <a:bodyPr>
            <a:normAutofit/>
          </a:bodyPr>
          <a:lstStyle/>
          <a:p>
            <a:pPr algn="ctr"/>
            <a:r>
              <a:rPr lang="en-US" sz="4000" dirty="0"/>
              <a:t>Sample Evaluation Prompts for Programs </a:t>
            </a:r>
            <a:r>
              <a:rPr lang="en-US" sz="2400" dirty="0"/>
              <a:t>(1)</a:t>
            </a:r>
          </a:p>
        </p:txBody>
      </p:sp>
      <p:sp>
        <p:nvSpPr>
          <p:cNvPr id="3" name="Content Placeholder 2">
            <a:extLst>
              <a:ext uri="{FF2B5EF4-FFF2-40B4-BE49-F238E27FC236}">
                <a16:creationId xmlns:a16="http://schemas.microsoft.com/office/drawing/2014/main" id="{2C55DF87-330C-429B-9A94-99E3A443A390}"/>
              </a:ext>
            </a:extLst>
          </p:cNvPr>
          <p:cNvSpPr>
            <a:spLocks noGrp="1"/>
          </p:cNvSpPr>
          <p:nvPr>
            <p:ph idx="1"/>
          </p:nvPr>
        </p:nvSpPr>
        <p:spPr>
          <a:xfrm>
            <a:off x="838200" y="1690688"/>
            <a:ext cx="10515600" cy="4121150"/>
          </a:xfrm>
        </p:spPr>
        <p:txBody>
          <a:bodyPr>
            <a:noAutofit/>
          </a:bodyPr>
          <a:lstStyle/>
          <a:p>
            <a:pPr>
              <a:lnSpc>
                <a:spcPct val="100000"/>
              </a:lnSpc>
              <a:spcBef>
                <a:spcPts val="0"/>
              </a:spcBef>
              <a:spcAft>
                <a:spcPts val="1800"/>
              </a:spcAft>
            </a:pPr>
            <a:r>
              <a:rPr lang="en-US" dirty="0"/>
              <a:t>What arts disciplines are being taught?</a:t>
            </a:r>
          </a:p>
          <a:p>
            <a:pPr>
              <a:lnSpc>
                <a:spcPct val="100000"/>
              </a:lnSpc>
              <a:spcBef>
                <a:spcPts val="0"/>
              </a:spcBef>
              <a:spcAft>
                <a:spcPts val="1800"/>
              </a:spcAft>
            </a:pPr>
            <a:r>
              <a:rPr lang="en-US" dirty="0"/>
              <a:t>Who is teaching the arts?</a:t>
            </a:r>
          </a:p>
          <a:p>
            <a:pPr marL="457200" marR="0">
              <a:lnSpc>
                <a:spcPct val="100000"/>
              </a:lnSpc>
              <a:spcBef>
                <a:spcPts val="0"/>
              </a:spcBef>
              <a:spcAft>
                <a:spcPts val="1800"/>
              </a:spcAft>
            </a:pPr>
            <a:r>
              <a:rPr lang="en-US" dirty="0"/>
              <a:t>Which students have access to learn in dance, media arts, music, theatre, and visual arts? Which do not? What are the barriers or challenges preventing access?</a:t>
            </a:r>
          </a:p>
          <a:p>
            <a:pPr marL="457200" marR="0">
              <a:lnSpc>
                <a:spcPct val="100000"/>
              </a:lnSpc>
              <a:spcBef>
                <a:spcPts val="0"/>
              </a:spcBef>
              <a:spcAft>
                <a:spcPts val="1800"/>
              </a:spcAft>
            </a:pPr>
            <a:r>
              <a:rPr lang="en-US" dirty="0"/>
              <a:t>How much instructional time is allocated and in what scheduling formats?</a:t>
            </a:r>
          </a:p>
          <a:p>
            <a:pPr marL="457200" marR="0">
              <a:lnSpc>
                <a:spcPct val="100000"/>
              </a:lnSpc>
              <a:spcBef>
                <a:spcPts val="0"/>
              </a:spcBef>
              <a:spcAft>
                <a:spcPts val="1800"/>
              </a:spcAft>
            </a:pPr>
            <a:r>
              <a:rPr lang="en-US" dirty="0"/>
              <a:t>How is the instruction aligned to the California Arts Standards?</a:t>
            </a:r>
          </a:p>
        </p:txBody>
      </p:sp>
      <p:sp>
        <p:nvSpPr>
          <p:cNvPr id="4" name="Slide Number Placeholder 3">
            <a:extLst>
              <a:ext uri="{FF2B5EF4-FFF2-40B4-BE49-F238E27FC236}">
                <a16:creationId xmlns:a16="http://schemas.microsoft.com/office/drawing/2014/main" id="{36C76647-1D80-4932-8B2E-567326D4001B}"/>
              </a:ext>
            </a:extLst>
          </p:cNvPr>
          <p:cNvSpPr>
            <a:spLocks noGrp="1"/>
          </p:cNvSpPr>
          <p:nvPr>
            <p:ph type="sldNum" sz="quarter" idx="12"/>
          </p:nvPr>
        </p:nvSpPr>
        <p:spPr/>
        <p:txBody>
          <a:bodyPr/>
          <a:lstStyle/>
          <a:p>
            <a:fld id="{1C8E0B4C-4C2F-4BE7-8793-29AB022C0CCB}" type="slidenum">
              <a:rPr lang="en-US" smtClean="0"/>
              <a:t>30</a:t>
            </a:fld>
            <a:endParaRPr lang="en-US"/>
          </a:p>
        </p:txBody>
      </p:sp>
    </p:spTree>
    <p:extLst>
      <p:ext uri="{BB962C8B-B14F-4D97-AF65-F5344CB8AC3E}">
        <p14:creationId xmlns:p14="http://schemas.microsoft.com/office/powerpoint/2010/main" val="552535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0F65C-9136-4E58-8087-5A5012384AB1}"/>
              </a:ext>
            </a:extLst>
          </p:cNvPr>
          <p:cNvSpPr>
            <a:spLocks noGrp="1"/>
          </p:cNvSpPr>
          <p:nvPr>
            <p:ph type="title"/>
          </p:nvPr>
        </p:nvSpPr>
        <p:spPr>
          <a:xfrm>
            <a:off x="838199" y="365125"/>
            <a:ext cx="11035145" cy="1325563"/>
          </a:xfrm>
        </p:spPr>
        <p:txBody>
          <a:bodyPr>
            <a:normAutofit/>
          </a:bodyPr>
          <a:lstStyle/>
          <a:p>
            <a:pPr algn="ctr"/>
            <a:r>
              <a:rPr lang="en-US" sz="4000" dirty="0"/>
              <a:t>Sample Evaluation Prompts for Programs</a:t>
            </a:r>
            <a:r>
              <a:rPr lang="en-US" sz="2400" dirty="0"/>
              <a:t>(2)</a:t>
            </a:r>
          </a:p>
        </p:txBody>
      </p:sp>
      <p:sp>
        <p:nvSpPr>
          <p:cNvPr id="3" name="Content Placeholder 2">
            <a:extLst>
              <a:ext uri="{FF2B5EF4-FFF2-40B4-BE49-F238E27FC236}">
                <a16:creationId xmlns:a16="http://schemas.microsoft.com/office/drawing/2014/main" id="{2C55DF87-330C-429B-9A94-99E3A443A390}"/>
              </a:ext>
            </a:extLst>
          </p:cNvPr>
          <p:cNvSpPr>
            <a:spLocks noGrp="1"/>
          </p:cNvSpPr>
          <p:nvPr>
            <p:ph idx="1"/>
          </p:nvPr>
        </p:nvSpPr>
        <p:spPr/>
        <p:txBody>
          <a:bodyPr>
            <a:noAutofit/>
          </a:bodyPr>
          <a:lstStyle/>
          <a:p>
            <a:pPr marL="457200" marR="0">
              <a:lnSpc>
                <a:spcPct val="100000"/>
              </a:lnSpc>
              <a:spcBef>
                <a:spcPts val="0"/>
              </a:spcBef>
              <a:spcAft>
                <a:spcPts val="1800"/>
              </a:spcAft>
            </a:pPr>
            <a:r>
              <a:rPr lang="en-US" dirty="0"/>
              <a:t>What arts classroom and programmatic assessment strategies are in place?</a:t>
            </a:r>
          </a:p>
          <a:p>
            <a:pPr marL="457200" marR="0">
              <a:lnSpc>
                <a:spcPct val="100000"/>
              </a:lnSpc>
              <a:spcBef>
                <a:spcPts val="0"/>
              </a:spcBef>
              <a:spcAft>
                <a:spcPts val="1800"/>
              </a:spcAft>
            </a:pPr>
            <a:r>
              <a:rPr lang="en-US" dirty="0"/>
              <a:t>What arts facilities, equipment, materials, and supplies exist? Who has access?</a:t>
            </a:r>
          </a:p>
          <a:p>
            <a:pPr marL="457200" marR="0">
              <a:lnSpc>
                <a:spcPct val="100000"/>
              </a:lnSpc>
              <a:spcBef>
                <a:spcPts val="0"/>
              </a:spcBef>
              <a:spcAft>
                <a:spcPts val="1800"/>
              </a:spcAft>
            </a:pPr>
            <a:r>
              <a:rPr lang="en-US" dirty="0"/>
              <a:t>How are the arts education programs funded?</a:t>
            </a:r>
          </a:p>
          <a:p>
            <a:pPr marL="457200" marR="0">
              <a:lnSpc>
                <a:spcPct val="100000"/>
              </a:lnSpc>
              <a:spcBef>
                <a:spcPts val="0"/>
              </a:spcBef>
              <a:spcAft>
                <a:spcPts val="1800"/>
              </a:spcAft>
            </a:pPr>
            <a:r>
              <a:rPr lang="en-US" dirty="0"/>
              <a:t>If there is funding expended, what does it pay for? </a:t>
            </a:r>
          </a:p>
          <a:p>
            <a:pPr marL="457200" marR="0">
              <a:lnSpc>
                <a:spcPct val="100000"/>
              </a:lnSpc>
              <a:spcBef>
                <a:spcPts val="0"/>
              </a:spcBef>
              <a:spcAft>
                <a:spcPts val="1800"/>
              </a:spcAft>
            </a:pPr>
            <a:r>
              <a:rPr lang="en-US" dirty="0"/>
              <a:t>What does it not pay for?</a:t>
            </a:r>
          </a:p>
        </p:txBody>
      </p:sp>
      <p:sp>
        <p:nvSpPr>
          <p:cNvPr id="4" name="Slide Number Placeholder 3">
            <a:extLst>
              <a:ext uri="{FF2B5EF4-FFF2-40B4-BE49-F238E27FC236}">
                <a16:creationId xmlns:a16="http://schemas.microsoft.com/office/drawing/2014/main" id="{36C76647-1D80-4932-8B2E-567326D4001B}"/>
              </a:ext>
            </a:extLst>
          </p:cNvPr>
          <p:cNvSpPr>
            <a:spLocks noGrp="1"/>
          </p:cNvSpPr>
          <p:nvPr>
            <p:ph type="sldNum" sz="quarter" idx="12"/>
          </p:nvPr>
        </p:nvSpPr>
        <p:spPr/>
        <p:txBody>
          <a:bodyPr/>
          <a:lstStyle/>
          <a:p>
            <a:fld id="{1C8E0B4C-4C2F-4BE7-8793-29AB022C0CCB}" type="slidenum">
              <a:rPr lang="en-US" smtClean="0"/>
              <a:t>31</a:t>
            </a:fld>
            <a:endParaRPr lang="en-US"/>
          </a:p>
        </p:txBody>
      </p:sp>
    </p:spTree>
    <p:extLst>
      <p:ext uri="{BB962C8B-B14F-4D97-AF65-F5344CB8AC3E}">
        <p14:creationId xmlns:p14="http://schemas.microsoft.com/office/powerpoint/2010/main" val="123046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056A1-0245-4668-9503-7C2E4A87264B}"/>
              </a:ext>
            </a:extLst>
          </p:cNvPr>
          <p:cNvSpPr>
            <a:spLocks noGrp="1"/>
          </p:cNvSpPr>
          <p:nvPr>
            <p:ph type="title"/>
          </p:nvPr>
        </p:nvSpPr>
        <p:spPr/>
        <p:txBody>
          <a:bodyPr>
            <a:normAutofit fontScale="90000"/>
          </a:bodyPr>
          <a:lstStyle/>
          <a:p>
            <a:r>
              <a:rPr lang="en-US" dirty="0">
                <a:effectLst/>
                <a:latin typeface="Arial" panose="020B0604020202020204" pitchFamily="34" charset="0"/>
                <a:ea typeface="Calibri" panose="020F0502020204030204" pitchFamily="34" charset="0"/>
                <a:cs typeface="Arial" panose="020B0604020202020204" pitchFamily="34" charset="0"/>
              </a:rPr>
              <a:t>Sample District Arts Education Improvement Plan Phase Timeline: Phase 1 &amp; 2</a:t>
            </a:r>
          </a:p>
        </p:txBody>
      </p:sp>
      <p:pic>
        <p:nvPicPr>
          <p:cNvPr id="6" name="Picture 5" descr="Phase 1, Years 1–2: Start to Implement Plan, Periodic Review, Annual Review&#10;Phase 2, Years 3–4:  Begin Phase 2, Periodic Reviews, Annual Review&#10;&#10;">
            <a:extLst>
              <a:ext uri="{FF2B5EF4-FFF2-40B4-BE49-F238E27FC236}">
                <a16:creationId xmlns:a16="http://schemas.microsoft.com/office/drawing/2014/main" id="{4E33BA92-DB0A-4B68-8C39-5421279BADBD}"/>
              </a:ext>
            </a:extLst>
          </p:cNvPr>
          <p:cNvPicPr>
            <a:picLocks noChangeAspect="1"/>
          </p:cNvPicPr>
          <p:nvPr/>
        </p:nvPicPr>
        <p:blipFill rotWithShape="1">
          <a:blip r:embed="rId3"/>
          <a:srcRect t="19575" r="34085" b="5432"/>
          <a:stretch/>
        </p:blipFill>
        <p:spPr>
          <a:xfrm>
            <a:off x="115448" y="1748116"/>
            <a:ext cx="7876407" cy="5040593"/>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id="{263739C8-CC81-4847-AE39-5786FC87DB9B}"/>
              </a:ext>
            </a:extLst>
          </p:cNvPr>
          <p:cNvSpPr>
            <a:spLocks noGrp="1"/>
          </p:cNvSpPr>
          <p:nvPr>
            <p:ph type="sldNum" sz="quarter" idx="12"/>
          </p:nvPr>
        </p:nvSpPr>
        <p:spPr/>
        <p:txBody>
          <a:bodyPr/>
          <a:lstStyle/>
          <a:p>
            <a:fld id="{1C8E0B4C-4C2F-4BE7-8793-29AB022C0CCB}" type="slidenum">
              <a:rPr lang="en-US" smtClean="0"/>
              <a:t>32</a:t>
            </a:fld>
            <a:endParaRPr lang="en-US"/>
          </a:p>
        </p:txBody>
      </p:sp>
    </p:spTree>
    <p:extLst>
      <p:ext uri="{BB962C8B-B14F-4D97-AF65-F5344CB8AC3E}">
        <p14:creationId xmlns:p14="http://schemas.microsoft.com/office/powerpoint/2010/main" val="4470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056A1-0245-4668-9503-7C2E4A87264B}"/>
              </a:ext>
            </a:extLst>
          </p:cNvPr>
          <p:cNvSpPr>
            <a:spLocks noGrp="1"/>
          </p:cNvSpPr>
          <p:nvPr>
            <p:ph type="title"/>
          </p:nvPr>
        </p:nvSpPr>
        <p:spPr>
          <a:xfrm>
            <a:off x="838199" y="365125"/>
            <a:ext cx="11226537" cy="1325563"/>
          </a:xfrm>
        </p:spPr>
        <p:txBody>
          <a:bodyPr>
            <a:normAutofit/>
          </a:bodyPr>
          <a:lstStyle/>
          <a:p>
            <a:r>
              <a:rPr lang="en-US" dirty="0">
                <a:effectLst/>
                <a:latin typeface="Arial" panose="020B0604020202020204" pitchFamily="34" charset="0"/>
                <a:ea typeface="Calibri" panose="020F0502020204030204" pitchFamily="34" charset="0"/>
                <a:cs typeface="Arial" panose="020B0604020202020204" pitchFamily="34" charset="0"/>
              </a:rPr>
              <a:t>Sample District Arts Education Improvement Plan Phase Timeline: Phase 3</a:t>
            </a:r>
          </a:p>
        </p:txBody>
      </p:sp>
      <p:pic>
        <p:nvPicPr>
          <p:cNvPr id="6" name="Picture 5" descr="Phase 3, Year 5: Annual Review, Revise or Develop New Plan&#10;">
            <a:extLst>
              <a:ext uri="{FF2B5EF4-FFF2-40B4-BE49-F238E27FC236}">
                <a16:creationId xmlns:a16="http://schemas.microsoft.com/office/drawing/2014/main" id="{4E33BA92-DB0A-4B68-8C39-5421279BADBD}"/>
              </a:ext>
            </a:extLst>
          </p:cNvPr>
          <p:cNvPicPr>
            <a:picLocks noChangeAspect="1"/>
          </p:cNvPicPr>
          <p:nvPr/>
        </p:nvPicPr>
        <p:blipFill rotWithShape="1">
          <a:blip r:embed="rId3"/>
          <a:srcRect l="65915" t="19575" b="5432"/>
          <a:stretch/>
        </p:blipFill>
        <p:spPr>
          <a:xfrm>
            <a:off x="7991856" y="1748116"/>
            <a:ext cx="4072881" cy="5040593"/>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id="{263739C8-CC81-4847-AE39-5786FC87DB9B}"/>
              </a:ext>
            </a:extLst>
          </p:cNvPr>
          <p:cNvSpPr>
            <a:spLocks noGrp="1"/>
          </p:cNvSpPr>
          <p:nvPr>
            <p:ph type="sldNum" sz="quarter" idx="12"/>
          </p:nvPr>
        </p:nvSpPr>
        <p:spPr/>
        <p:txBody>
          <a:bodyPr/>
          <a:lstStyle/>
          <a:p>
            <a:fld id="{1C8E0B4C-4C2F-4BE7-8793-29AB022C0CCB}" type="slidenum">
              <a:rPr lang="en-US" smtClean="0"/>
              <a:t>33</a:t>
            </a:fld>
            <a:endParaRPr lang="en-US"/>
          </a:p>
        </p:txBody>
      </p:sp>
    </p:spTree>
    <p:extLst>
      <p:ext uri="{BB962C8B-B14F-4D97-AF65-F5344CB8AC3E}">
        <p14:creationId xmlns:p14="http://schemas.microsoft.com/office/powerpoint/2010/main" val="1297067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0CB63-BE24-4A11-A68E-18B882FD98CA}"/>
              </a:ext>
            </a:extLst>
          </p:cNvPr>
          <p:cNvSpPr>
            <a:spLocks noGrp="1"/>
          </p:cNvSpPr>
          <p:nvPr>
            <p:ph type="title"/>
          </p:nvPr>
        </p:nvSpPr>
        <p:spPr>
          <a:xfrm>
            <a:off x="943989" y="2103437"/>
            <a:ext cx="4999611" cy="1325563"/>
          </a:xfrm>
        </p:spPr>
        <p:txBody>
          <a:bodyPr vert="horz" lIns="91440" tIns="45720" rIns="91440" bIns="45720" rtlCol="0" anchor="t">
            <a:noAutofit/>
          </a:bodyPr>
          <a:lstStyle/>
          <a:p>
            <a:pPr>
              <a:spcAft>
                <a:spcPts val="1200"/>
              </a:spcAft>
            </a:pPr>
            <a:r>
              <a:rPr lang="en-US" sz="4000" dirty="0">
                <a:solidFill>
                  <a:srgbClr val="000000"/>
                </a:solidFill>
                <a:latin typeface="+mn-lt"/>
              </a:rPr>
              <a:t>Q3</a:t>
            </a:r>
            <a:r>
              <a:rPr lang="en-US" sz="4000" dirty="0">
                <a:effectLst/>
                <a:latin typeface="+mn-lt"/>
                <a:ea typeface="Calibri" panose="020F0502020204030204" pitchFamily="34" charset="0"/>
                <a:cs typeface="Arial" panose="020B0604020202020204" pitchFamily="34" charset="0"/>
              </a:rPr>
              <a:t>—</a:t>
            </a:r>
            <a:r>
              <a:rPr lang="en-US" sz="4000" dirty="0">
                <a:effectLst/>
                <a:latin typeface="+mn-lt"/>
                <a:ea typeface="Calibri" panose="020F0502020204030204" pitchFamily="34" charset="0"/>
              </a:rPr>
              <a:t>How does professional learning support effective and equitable arts learning?</a:t>
            </a:r>
            <a:endParaRPr lang="en-US" sz="4000" dirty="0">
              <a:solidFill>
                <a:srgbClr val="000000"/>
              </a:solidFill>
            </a:endParaRPr>
          </a:p>
        </p:txBody>
      </p:sp>
      <p:sp>
        <p:nvSpPr>
          <p:cNvPr id="2" name="Slide Number Placeholder 1">
            <a:extLst>
              <a:ext uri="{FF2B5EF4-FFF2-40B4-BE49-F238E27FC236}">
                <a16:creationId xmlns:a16="http://schemas.microsoft.com/office/drawing/2014/main" id="{C89521E6-0374-4F33-ADF0-B33BE9CC742D}"/>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C8E0B4C-4C2F-4BE7-8793-29AB022C0CCB}" type="slidenum">
              <a:rPr kumimoji="0" lang="en-US" sz="11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34</a:t>
            </a:fld>
            <a:endParaRPr kumimoji="0" lang="en-US" sz="1100" b="0" i="0" u="none" strike="noStrike" kern="1200" cap="none" spc="0" normalizeH="0" baseline="0" noProof="0" dirty="0">
              <a:ln>
                <a:noFill/>
              </a:ln>
              <a:solidFill>
                <a:srgbClr val="89898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488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1607-32FB-4678-8BBB-C7A469304E98}"/>
              </a:ext>
            </a:extLst>
          </p:cNvPr>
          <p:cNvSpPr>
            <a:spLocks noGrp="1"/>
          </p:cNvSpPr>
          <p:nvPr>
            <p:ph type="title"/>
          </p:nvPr>
        </p:nvSpPr>
        <p:spPr/>
        <p:txBody>
          <a:bodyPr>
            <a:normAutofit/>
          </a:bodyPr>
          <a:lstStyle/>
          <a:p>
            <a:pPr algn="ctr"/>
            <a:r>
              <a:rPr lang="en-US" sz="4000" dirty="0"/>
              <a:t>Professional Learning for Leaders—a Leading Factor in Student Success</a:t>
            </a:r>
          </a:p>
        </p:txBody>
      </p:sp>
      <p:sp>
        <p:nvSpPr>
          <p:cNvPr id="3" name="Content Placeholder 2">
            <a:extLst>
              <a:ext uri="{FF2B5EF4-FFF2-40B4-BE49-F238E27FC236}">
                <a16:creationId xmlns:a16="http://schemas.microsoft.com/office/drawing/2014/main" id="{1AD4D6A6-AD60-47D0-93E2-F2217A1EA318}"/>
              </a:ext>
            </a:extLst>
          </p:cNvPr>
          <p:cNvSpPr>
            <a:spLocks noGrp="1"/>
          </p:cNvSpPr>
          <p:nvPr>
            <p:ph idx="1"/>
          </p:nvPr>
        </p:nvSpPr>
        <p:spPr/>
        <p:txBody>
          <a:bodyPr>
            <a:normAutofit/>
          </a:bodyPr>
          <a:lstStyle/>
          <a:p>
            <a:pPr marL="0" indent="0">
              <a:spcBef>
                <a:spcPts val="0"/>
              </a:spcBef>
              <a:spcAft>
                <a:spcPts val="1800"/>
              </a:spcAft>
              <a:buNone/>
            </a:pPr>
            <a:r>
              <a:rPr lang="en-US" dirty="0">
                <a:effectLst/>
                <a:latin typeface="Arial" panose="020B0604020202020204" pitchFamily="34" charset="0"/>
                <a:ea typeface="Calibri" panose="020F0502020204030204" pitchFamily="34" charset="0"/>
              </a:rPr>
              <a:t>School leaders and teachers who understand the </a:t>
            </a:r>
            <a:r>
              <a:rPr lang="en-US" i="1" dirty="0">
                <a:effectLst/>
                <a:latin typeface="Arial" panose="020B0604020202020204" pitchFamily="34" charset="0"/>
                <a:ea typeface="Calibri" panose="020F0502020204030204" pitchFamily="34" charset="0"/>
              </a:rPr>
              <a:t>what</a:t>
            </a:r>
            <a:r>
              <a:rPr lang="en-US" dirty="0">
                <a:effectLst/>
                <a:latin typeface="Arial" panose="020B0604020202020204" pitchFamily="34" charset="0"/>
                <a:ea typeface="Calibri" panose="020F0502020204030204" pitchFamily="34" charset="0"/>
              </a:rPr>
              <a:t> and the </a:t>
            </a:r>
            <a:r>
              <a:rPr lang="en-US" i="1" dirty="0">
                <a:effectLst/>
                <a:latin typeface="Arial" panose="020B0604020202020204" pitchFamily="34" charset="0"/>
                <a:ea typeface="Calibri" panose="020F0502020204030204" pitchFamily="34" charset="0"/>
              </a:rPr>
              <a:t>why</a:t>
            </a:r>
            <a:r>
              <a:rPr lang="en-US" dirty="0">
                <a:effectLst/>
                <a:latin typeface="Arial" panose="020B0604020202020204" pitchFamily="34" charset="0"/>
                <a:ea typeface="Calibri" panose="020F0502020204030204" pitchFamily="34" charset="0"/>
              </a:rPr>
              <a:t> of arts education are better able to provide effective leadership. Professional learning content for </a:t>
            </a:r>
            <a:r>
              <a:rPr lang="en-US" b="1" dirty="0">
                <a:effectLst/>
                <a:latin typeface="Arial" panose="020B0604020202020204" pitchFamily="34" charset="0"/>
                <a:ea typeface="Calibri" panose="020F0502020204030204" pitchFamily="34" charset="0"/>
              </a:rPr>
              <a:t>leaders</a:t>
            </a:r>
          </a:p>
          <a:p>
            <a:pPr lvl="1">
              <a:spcBef>
                <a:spcPts val="0"/>
              </a:spcBef>
              <a:spcAft>
                <a:spcPts val="1800"/>
              </a:spcAft>
            </a:pPr>
            <a:r>
              <a:rPr lang="en-US" dirty="0">
                <a:effectLst/>
                <a:latin typeface="Arial" panose="020B0604020202020204" pitchFamily="34" charset="0"/>
                <a:ea typeface="Calibri" panose="020F0502020204030204" pitchFamily="34" charset="0"/>
              </a:rPr>
              <a:t>highlights the overlapping and expanded literacy development students gain through the arts;</a:t>
            </a:r>
          </a:p>
          <a:p>
            <a:pPr lvl="1">
              <a:spcBef>
                <a:spcPts val="0"/>
              </a:spcBef>
              <a:spcAft>
                <a:spcPts val="1800"/>
              </a:spcAft>
            </a:pPr>
            <a:r>
              <a:rPr lang="en-US" dirty="0">
                <a:effectLst/>
                <a:latin typeface="Arial" panose="020B0604020202020204" pitchFamily="34" charset="0"/>
                <a:ea typeface="Calibri" panose="020F0502020204030204" pitchFamily="34" charset="0"/>
              </a:rPr>
              <a:t>includes insights into effective teaching in the arts; and</a:t>
            </a:r>
          </a:p>
          <a:p>
            <a:pPr lvl="1">
              <a:spcBef>
                <a:spcPts val="0"/>
              </a:spcBef>
              <a:spcAft>
                <a:spcPts val="1800"/>
              </a:spcAft>
            </a:pPr>
            <a:r>
              <a:rPr lang="en-US" dirty="0">
                <a:effectLst/>
                <a:latin typeface="Arial" panose="020B0604020202020204" pitchFamily="34" charset="0"/>
                <a:ea typeface="Calibri" panose="020F0502020204030204" pitchFamily="34" charset="0"/>
              </a:rPr>
              <a:t>provides illustrations of the benefits gained by all students from a sequential, standards-based arts education.</a:t>
            </a:r>
            <a:endParaRPr lang="en-US" sz="3600" dirty="0"/>
          </a:p>
        </p:txBody>
      </p:sp>
      <p:sp>
        <p:nvSpPr>
          <p:cNvPr id="4" name="Slide Number Placeholder 3">
            <a:extLst>
              <a:ext uri="{FF2B5EF4-FFF2-40B4-BE49-F238E27FC236}">
                <a16:creationId xmlns:a16="http://schemas.microsoft.com/office/drawing/2014/main" id="{43FD55D9-4D8C-421A-A216-1AA29F338EAF}"/>
              </a:ext>
            </a:extLst>
          </p:cNvPr>
          <p:cNvSpPr>
            <a:spLocks noGrp="1"/>
          </p:cNvSpPr>
          <p:nvPr>
            <p:ph type="sldNum" sz="quarter" idx="12"/>
          </p:nvPr>
        </p:nvSpPr>
        <p:spPr/>
        <p:txBody>
          <a:bodyPr/>
          <a:lstStyle/>
          <a:p>
            <a:fld id="{1C8E0B4C-4C2F-4BE7-8793-29AB022C0CCB}" type="slidenum">
              <a:rPr lang="en-US" smtClean="0"/>
              <a:t>35</a:t>
            </a:fld>
            <a:endParaRPr lang="en-US"/>
          </a:p>
        </p:txBody>
      </p:sp>
    </p:spTree>
    <p:extLst>
      <p:ext uri="{BB962C8B-B14F-4D97-AF65-F5344CB8AC3E}">
        <p14:creationId xmlns:p14="http://schemas.microsoft.com/office/powerpoint/2010/main" val="939769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1607-32FB-4678-8BBB-C7A469304E98}"/>
              </a:ext>
            </a:extLst>
          </p:cNvPr>
          <p:cNvSpPr>
            <a:spLocks noGrp="1"/>
          </p:cNvSpPr>
          <p:nvPr>
            <p:ph type="title"/>
          </p:nvPr>
        </p:nvSpPr>
        <p:spPr/>
        <p:txBody>
          <a:bodyPr>
            <a:normAutofit/>
          </a:bodyPr>
          <a:lstStyle/>
          <a:p>
            <a:pPr algn="ctr"/>
            <a:r>
              <a:rPr lang="en-US" sz="4000" dirty="0"/>
              <a:t>Professional Learning for Teachers—an Investment in Student Success</a:t>
            </a:r>
          </a:p>
        </p:txBody>
      </p:sp>
      <p:sp>
        <p:nvSpPr>
          <p:cNvPr id="3" name="Content Placeholder 2">
            <a:extLst>
              <a:ext uri="{FF2B5EF4-FFF2-40B4-BE49-F238E27FC236}">
                <a16:creationId xmlns:a16="http://schemas.microsoft.com/office/drawing/2014/main" id="{1AD4D6A6-AD60-47D0-93E2-F2217A1EA318}"/>
              </a:ext>
            </a:extLst>
          </p:cNvPr>
          <p:cNvSpPr>
            <a:spLocks noGrp="1"/>
          </p:cNvSpPr>
          <p:nvPr>
            <p:ph idx="1"/>
          </p:nvPr>
        </p:nvSpPr>
        <p:spPr/>
        <p:txBody>
          <a:bodyPr>
            <a:normAutofit lnSpcReduction="10000"/>
          </a:bodyPr>
          <a:lstStyle/>
          <a:p>
            <a:pPr marL="0" indent="0">
              <a:spcBef>
                <a:spcPts val="0"/>
              </a:spcBef>
              <a:spcAft>
                <a:spcPts val="1800"/>
              </a:spcAft>
              <a:buNone/>
            </a:pPr>
            <a:r>
              <a:rPr lang="en-US" dirty="0">
                <a:latin typeface="Arial" panose="020B0604020202020204" pitchFamily="34" charset="0"/>
                <a:ea typeface="Calibri" panose="020F0502020204030204" pitchFamily="34" charset="0"/>
              </a:rPr>
              <a:t>A</a:t>
            </a:r>
            <a:r>
              <a:rPr lang="en-US" dirty="0">
                <a:effectLst/>
                <a:latin typeface="Arial" panose="020B0604020202020204" pitchFamily="34" charset="0"/>
                <a:ea typeface="Calibri" panose="020F0502020204030204" pitchFamily="34" charset="0"/>
              </a:rPr>
              <a:t>rts teachers’ benefit when professional learning is targeted to their role, their needs, and their students’ needs. Professional learning content for </a:t>
            </a:r>
            <a:r>
              <a:rPr lang="en-US" b="1" dirty="0">
                <a:effectLst/>
                <a:latin typeface="Arial" panose="020B0604020202020204" pitchFamily="34" charset="0"/>
                <a:ea typeface="Calibri" panose="020F0502020204030204" pitchFamily="34" charset="0"/>
              </a:rPr>
              <a:t>teachers</a:t>
            </a:r>
          </a:p>
          <a:p>
            <a:pPr lvl="1">
              <a:spcBef>
                <a:spcPts val="0"/>
              </a:spcBef>
              <a:spcAft>
                <a:spcPts val="1800"/>
              </a:spcAft>
            </a:pPr>
            <a:r>
              <a:rPr lang="en-US" dirty="0">
                <a:latin typeface="Arial" panose="020B0604020202020204" pitchFamily="34" charset="0"/>
                <a:ea typeface="Calibri" panose="020F0502020204030204" pitchFamily="34" charset="0"/>
              </a:rPr>
              <a:t>builds </a:t>
            </a:r>
            <a:r>
              <a:rPr lang="en-US" dirty="0">
                <a:effectLst/>
                <a:latin typeface="Arial" panose="020B0604020202020204" pitchFamily="34" charset="0"/>
                <a:ea typeface="Calibri" panose="020F0502020204030204" pitchFamily="34" charset="0"/>
              </a:rPr>
              <a:t>multiple subject teachers’ capacity to provide standards-based arts education; </a:t>
            </a:r>
          </a:p>
          <a:p>
            <a:pPr lvl="1">
              <a:spcBef>
                <a:spcPts val="0"/>
              </a:spcBef>
              <a:spcAft>
                <a:spcPts val="1800"/>
              </a:spcAft>
            </a:pPr>
            <a:r>
              <a:rPr lang="en-US" dirty="0">
                <a:latin typeface="Arial" panose="020B0604020202020204" pitchFamily="34" charset="0"/>
                <a:ea typeface="Calibri" panose="020F0502020204030204" pitchFamily="34" charset="0"/>
              </a:rPr>
              <a:t>i</a:t>
            </a:r>
            <a:r>
              <a:rPr lang="en-US" dirty="0">
                <a:effectLst/>
                <a:latin typeface="Arial" panose="020B0604020202020204" pitchFamily="34" charset="0"/>
                <a:ea typeface="Calibri" panose="020F0502020204030204" pitchFamily="34" charset="0"/>
              </a:rPr>
              <a:t>s relevant and discipline-specific for single subject arts teachers; </a:t>
            </a:r>
          </a:p>
          <a:p>
            <a:pPr lvl="1">
              <a:spcBef>
                <a:spcPts val="0"/>
              </a:spcBef>
              <a:spcAft>
                <a:spcPts val="1800"/>
              </a:spcAft>
            </a:pPr>
            <a:r>
              <a:rPr lang="en-US" dirty="0">
                <a:effectLst/>
                <a:latin typeface="Arial" panose="020B0604020202020204" pitchFamily="34" charset="0"/>
                <a:ea typeface="Calibri" panose="020F0502020204030204" pitchFamily="34" charset="0"/>
              </a:rPr>
              <a:t>fosters opportunities for arts teachers to collaboratively address problems of practice and acquire new skills and strategies; and</a:t>
            </a:r>
          </a:p>
          <a:p>
            <a:pPr lvl="1">
              <a:spcBef>
                <a:spcPts val="0"/>
              </a:spcBef>
              <a:spcAft>
                <a:spcPts val="1800"/>
              </a:spcAft>
            </a:pPr>
            <a:r>
              <a:rPr lang="en-US" dirty="0">
                <a:latin typeface="Arial" panose="020B0604020202020204" pitchFamily="34" charset="0"/>
                <a:ea typeface="Calibri" panose="020F0502020204030204" pitchFamily="34" charset="0"/>
              </a:rPr>
              <a:t>i</a:t>
            </a:r>
            <a:r>
              <a:rPr lang="en-US" dirty="0">
                <a:effectLst/>
                <a:latin typeface="Arial" panose="020B0604020202020204" pitchFamily="34" charset="0"/>
                <a:ea typeface="Calibri" panose="020F0502020204030204" pitchFamily="34" charset="0"/>
              </a:rPr>
              <a:t>s informed by best practices and current research in arts education.</a:t>
            </a:r>
            <a:endParaRPr lang="en-US" sz="3600" dirty="0"/>
          </a:p>
        </p:txBody>
      </p:sp>
      <p:sp>
        <p:nvSpPr>
          <p:cNvPr id="4" name="Slide Number Placeholder 3">
            <a:extLst>
              <a:ext uri="{FF2B5EF4-FFF2-40B4-BE49-F238E27FC236}">
                <a16:creationId xmlns:a16="http://schemas.microsoft.com/office/drawing/2014/main" id="{43FD55D9-4D8C-421A-A216-1AA29F338EAF}"/>
              </a:ext>
            </a:extLst>
          </p:cNvPr>
          <p:cNvSpPr>
            <a:spLocks noGrp="1"/>
          </p:cNvSpPr>
          <p:nvPr>
            <p:ph type="sldNum" sz="quarter" idx="12"/>
          </p:nvPr>
        </p:nvSpPr>
        <p:spPr/>
        <p:txBody>
          <a:bodyPr/>
          <a:lstStyle/>
          <a:p>
            <a:fld id="{1C8E0B4C-4C2F-4BE7-8793-29AB022C0CCB}" type="slidenum">
              <a:rPr lang="en-US" smtClean="0"/>
              <a:t>36</a:t>
            </a:fld>
            <a:endParaRPr lang="en-US"/>
          </a:p>
        </p:txBody>
      </p:sp>
    </p:spTree>
    <p:extLst>
      <p:ext uri="{BB962C8B-B14F-4D97-AF65-F5344CB8AC3E}">
        <p14:creationId xmlns:p14="http://schemas.microsoft.com/office/powerpoint/2010/main" val="589469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2F440D27-75EA-427B-9F4F-0A0B54E2FC87}"/>
              </a:ext>
            </a:extLst>
          </p:cNvPr>
          <p:cNvSpPr>
            <a:spLocks noGrp="1"/>
          </p:cNvSpPr>
          <p:nvPr>
            <p:ph type="title"/>
          </p:nvPr>
        </p:nvSpPr>
        <p:spPr>
          <a:xfrm>
            <a:off x="838200" y="365125"/>
            <a:ext cx="4447784" cy="2501901"/>
          </a:xfrm>
          <a:ln w="25400">
            <a:solidFill>
              <a:schemeClr val="bg2">
                <a:lumMod val="50000"/>
              </a:schemeClr>
            </a:solidFill>
          </a:ln>
          <a:effectLst>
            <a:glow rad="63500">
              <a:schemeClr val="accent1">
                <a:satMod val="175000"/>
                <a:alpha val="40000"/>
              </a:schemeClr>
            </a:glow>
          </a:effectLst>
        </p:spPr>
        <p:txBody>
          <a:bodyPr>
            <a:noAutofit/>
          </a:bodyPr>
          <a:lstStyle/>
          <a:p>
            <a:pPr algn="ctr"/>
            <a:r>
              <a:rPr lang="en-US" sz="3600" dirty="0"/>
              <a:t>Qualities of Effective Professional Learning Models</a:t>
            </a:r>
          </a:p>
        </p:txBody>
      </p:sp>
      <p:sp>
        <p:nvSpPr>
          <p:cNvPr id="14" name="Content Placeholder 12">
            <a:extLst>
              <a:ext uri="{FF2B5EF4-FFF2-40B4-BE49-F238E27FC236}">
                <a16:creationId xmlns:a16="http://schemas.microsoft.com/office/drawing/2014/main" id="{FD550B99-E8A5-4FEB-8A7E-F0BD06D5ADD5}"/>
              </a:ext>
            </a:extLst>
          </p:cNvPr>
          <p:cNvSpPr txBox="1">
            <a:spLocks/>
          </p:cNvSpPr>
          <p:nvPr/>
        </p:nvSpPr>
        <p:spPr>
          <a:xfrm>
            <a:off x="753125" y="3304380"/>
            <a:ext cx="4148517" cy="25019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t>The Learning Policy Institute (LPI) report </a:t>
            </a:r>
            <a:r>
              <a:rPr lang="en-US" sz="2400" i="1" dirty="0"/>
              <a:t>Effective Teacher Professional Development </a:t>
            </a:r>
            <a:r>
              <a:rPr lang="en-US" sz="2400" dirty="0"/>
              <a:t>identifies effective design elements for professional learning design.</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2400" dirty="0"/>
          </a:p>
        </p:txBody>
      </p:sp>
      <p:pic>
        <p:nvPicPr>
          <p:cNvPr id="7" name="Picture 6" descr="Screenshot of the 2017 Learning Policy Institute Report Effective Teacher Professional Development by Linda Darling-Hammond, Maria E. Hyler, and Madelyn Gardner, with assistance from Danny Espinoza.">
            <a:extLst>
              <a:ext uri="{FF2B5EF4-FFF2-40B4-BE49-F238E27FC236}">
                <a16:creationId xmlns:a16="http://schemas.microsoft.com/office/drawing/2014/main" id="{A1F3A27F-22F6-4DA4-89DB-EB7D256D1981}"/>
              </a:ext>
            </a:extLst>
          </p:cNvPr>
          <p:cNvPicPr>
            <a:picLocks noChangeAspect="1"/>
          </p:cNvPicPr>
          <p:nvPr/>
        </p:nvPicPr>
        <p:blipFill rotWithShape="1">
          <a:blip r:embed="rId3"/>
          <a:srcRect l="32961" t="15615" r="33684" b="7314"/>
          <a:stretch/>
        </p:blipFill>
        <p:spPr>
          <a:xfrm>
            <a:off x="5031243" y="3394868"/>
            <a:ext cx="1855332" cy="2411413"/>
          </a:xfrm>
          <a:prstGeom prst="rect">
            <a:avLst/>
          </a:prstGeom>
          <a:ln>
            <a:noFill/>
          </a:ln>
          <a:effectLst>
            <a:outerShdw blurRad="292100" dist="139700" dir="2700000" algn="tl" rotWithShape="0">
              <a:srgbClr val="333333">
                <a:alpha val="65000"/>
              </a:srgbClr>
            </a:outerShdw>
          </a:effectLst>
        </p:spPr>
      </p:pic>
      <p:sp>
        <p:nvSpPr>
          <p:cNvPr id="13" name="Content Placeholder 12">
            <a:extLst>
              <a:ext uri="{FF2B5EF4-FFF2-40B4-BE49-F238E27FC236}">
                <a16:creationId xmlns:a16="http://schemas.microsoft.com/office/drawing/2014/main" id="{E54E0170-195E-47DD-8B61-5D3E079C092E}"/>
              </a:ext>
            </a:extLst>
          </p:cNvPr>
          <p:cNvSpPr>
            <a:spLocks noGrp="1"/>
          </p:cNvSpPr>
          <p:nvPr>
            <p:ph idx="1"/>
          </p:nvPr>
        </p:nvSpPr>
        <p:spPr>
          <a:xfrm>
            <a:off x="8417490" y="737393"/>
            <a:ext cx="3370418" cy="4121150"/>
          </a:xfrm>
        </p:spPr>
        <p:txBody>
          <a:bodyPr>
            <a:noAutofit/>
          </a:bodyPr>
          <a:lstStyle/>
          <a:p>
            <a:pPr marL="0" indent="0">
              <a:lnSpc>
                <a:spcPct val="100000"/>
              </a:lnSpc>
              <a:buNone/>
            </a:pPr>
            <a:r>
              <a:rPr lang="en-US" sz="2400" dirty="0"/>
              <a:t>The </a:t>
            </a:r>
            <a:r>
              <a:rPr lang="en-US" sz="2400" i="1" dirty="0"/>
              <a:t>Quality Professional Learning Standards </a:t>
            </a:r>
            <a:r>
              <a:rPr lang="en-US" sz="2400" dirty="0"/>
              <a:t>(</a:t>
            </a:r>
            <a:r>
              <a:rPr lang="en-US" sz="2400" i="1" dirty="0"/>
              <a:t>QPLS</a:t>
            </a:r>
            <a:r>
              <a:rPr lang="en-US" sz="2400" dirty="0"/>
              <a:t>) describe characteristics of professional learning that are “…most likely to support educators in building individual and collective capacity to meet professional, school, and student performance expectations.”   </a:t>
            </a:r>
          </a:p>
        </p:txBody>
      </p:sp>
      <p:pic>
        <p:nvPicPr>
          <p:cNvPr id="11" name="Picture 10" descr="Screenshot of the Superintendent's Quality Professional Learning Standards Approved by the State Superintendent of Public Instruction November 2014 and revised 2015. ">
            <a:extLst>
              <a:ext uri="{FF2B5EF4-FFF2-40B4-BE49-F238E27FC236}">
                <a16:creationId xmlns:a16="http://schemas.microsoft.com/office/drawing/2014/main" id="{6DC7DB3A-B691-429A-A8C9-91BE70AF67BE}"/>
              </a:ext>
            </a:extLst>
          </p:cNvPr>
          <p:cNvPicPr>
            <a:picLocks noChangeAspect="1"/>
          </p:cNvPicPr>
          <p:nvPr/>
        </p:nvPicPr>
        <p:blipFill rotWithShape="1">
          <a:blip r:embed="rId4"/>
          <a:srcRect l="32734" t="15139" r="33281" b="7790"/>
          <a:stretch/>
        </p:blipFill>
        <p:spPr>
          <a:xfrm>
            <a:off x="6286167" y="737393"/>
            <a:ext cx="1890325" cy="2411413"/>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05BC6327-54E9-4204-A9BF-FF2049F2E9FA}"/>
              </a:ext>
            </a:extLst>
          </p:cNvPr>
          <p:cNvSpPr>
            <a:spLocks noGrp="1"/>
          </p:cNvSpPr>
          <p:nvPr>
            <p:ph type="sldNum" sz="quarter" idx="12"/>
          </p:nvPr>
        </p:nvSpPr>
        <p:spPr/>
        <p:txBody>
          <a:bodyPr/>
          <a:lstStyle/>
          <a:p>
            <a:fld id="{1C8E0B4C-4C2F-4BE7-8793-29AB022C0CCB}" type="slidenum">
              <a:rPr lang="en-US" smtClean="0"/>
              <a:t>37</a:t>
            </a:fld>
            <a:endParaRPr lang="en-US"/>
          </a:p>
        </p:txBody>
      </p:sp>
    </p:spTree>
    <p:extLst>
      <p:ext uri="{BB962C8B-B14F-4D97-AF65-F5344CB8AC3E}">
        <p14:creationId xmlns:p14="http://schemas.microsoft.com/office/powerpoint/2010/main" val="3199652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440D27-75EA-427B-9F4F-0A0B54E2FC87}"/>
              </a:ext>
            </a:extLst>
          </p:cNvPr>
          <p:cNvSpPr>
            <a:spLocks noGrp="1"/>
          </p:cNvSpPr>
          <p:nvPr>
            <p:ph type="title"/>
          </p:nvPr>
        </p:nvSpPr>
        <p:spPr>
          <a:xfrm>
            <a:off x="776613" y="277445"/>
            <a:ext cx="10697227" cy="1150524"/>
          </a:xfrm>
          <a:ln w="25400">
            <a:noFill/>
          </a:ln>
          <a:effectLst>
            <a:glow rad="63500">
              <a:schemeClr val="accent1">
                <a:satMod val="175000"/>
                <a:alpha val="40000"/>
              </a:schemeClr>
            </a:glow>
          </a:effectLst>
        </p:spPr>
        <p:txBody>
          <a:bodyPr>
            <a:noAutofit/>
          </a:bodyPr>
          <a:lstStyle/>
          <a:p>
            <a:pPr algn="ctr"/>
            <a:r>
              <a:rPr lang="en-US" sz="3600" dirty="0"/>
              <a:t>Elements of Effective Professional Learning </a:t>
            </a:r>
          </a:p>
        </p:txBody>
      </p:sp>
      <p:sp>
        <p:nvSpPr>
          <p:cNvPr id="14" name="Content Placeholder 12">
            <a:extLst>
              <a:ext uri="{FF2B5EF4-FFF2-40B4-BE49-F238E27FC236}">
                <a16:creationId xmlns:a16="http://schemas.microsoft.com/office/drawing/2014/main" id="{FD550B99-E8A5-4FEB-8A7E-F0BD06D5ADD5}"/>
              </a:ext>
            </a:extLst>
          </p:cNvPr>
          <p:cNvSpPr txBox="1">
            <a:spLocks/>
          </p:cNvSpPr>
          <p:nvPr/>
        </p:nvSpPr>
        <p:spPr>
          <a:xfrm>
            <a:off x="1080794" y="1237180"/>
            <a:ext cx="10291198" cy="51297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nSpc>
                <a:spcPct val="100000"/>
              </a:lnSpc>
              <a:spcBef>
                <a:spcPts val="0"/>
              </a:spcBef>
              <a:spcAft>
                <a:spcPts val="1800"/>
              </a:spcAft>
              <a:buNone/>
            </a:pPr>
            <a:r>
              <a:rPr lang="en-US" sz="2400" dirty="0"/>
              <a:t>According to the LPI report, seven effective design elements present in most effective professional learning include the following:</a:t>
            </a:r>
          </a:p>
          <a:p>
            <a:pPr marL="800100" lvl="1" indent="-342900">
              <a:lnSpc>
                <a:spcPct val="100000"/>
              </a:lnSpc>
              <a:spcBef>
                <a:spcPts val="0"/>
              </a:spcBef>
              <a:spcAft>
                <a:spcPts val="1800"/>
              </a:spcAft>
              <a:buFont typeface="Symbol" panose="05050102010706020507" pitchFamily="18" charset="2"/>
              <a:buChar char=""/>
            </a:pPr>
            <a:r>
              <a:rPr lang="en-US" dirty="0">
                <a:ea typeface="Calibri" panose="020F0502020204030204" pitchFamily="34" charset="0"/>
                <a:cs typeface="Arial" panose="020B0604020202020204" pitchFamily="34" charset="0"/>
              </a:rPr>
              <a:t>Focus on c</a:t>
            </a:r>
            <a:r>
              <a:rPr lang="en-US" dirty="0">
                <a:effectLst/>
                <a:ea typeface="Calibri" panose="020F0502020204030204" pitchFamily="34" charset="0"/>
                <a:cs typeface="Arial" panose="020B0604020202020204" pitchFamily="34" charset="0"/>
              </a:rPr>
              <a:t>ontent</a:t>
            </a:r>
          </a:p>
          <a:p>
            <a:pPr marL="800100" lvl="1" indent="-342900">
              <a:lnSpc>
                <a:spcPct val="100000"/>
              </a:lnSpc>
              <a:spcBef>
                <a:spcPts val="0"/>
              </a:spcBef>
              <a:spcAft>
                <a:spcPts val="1800"/>
              </a:spcAft>
              <a:buFont typeface="Symbol" panose="05050102010706020507" pitchFamily="18" charset="2"/>
              <a:buChar char=""/>
            </a:pPr>
            <a:r>
              <a:rPr lang="en-US" dirty="0">
                <a:ea typeface="Calibri" panose="020F0502020204030204" pitchFamily="34" charset="0"/>
                <a:cs typeface="Arial" panose="020B0604020202020204" pitchFamily="34" charset="0"/>
              </a:rPr>
              <a:t>A</a:t>
            </a:r>
            <a:r>
              <a:rPr lang="en-US" dirty="0">
                <a:effectLst/>
                <a:ea typeface="Calibri" panose="020F0502020204030204" pitchFamily="34" charset="0"/>
                <a:cs typeface="Arial" panose="020B0604020202020204" pitchFamily="34" charset="0"/>
              </a:rPr>
              <a:t>ctive learning utilizing adult learning theory</a:t>
            </a:r>
          </a:p>
          <a:p>
            <a:pPr marL="800100" lvl="1" indent="-342900">
              <a:lnSpc>
                <a:spcPct val="100000"/>
              </a:lnSpc>
              <a:spcBef>
                <a:spcPts val="0"/>
              </a:spcBef>
              <a:spcAft>
                <a:spcPts val="1800"/>
              </a:spcAft>
              <a:buFont typeface="Symbol" panose="05050102010706020507" pitchFamily="18" charset="2"/>
              <a:buChar char=""/>
            </a:pPr>
            <a:r>
              <a:rPr lang="en-US" dirty="0">
                <a:ea typeface="Calibri" panose="020F0502020204030204" pitchFamily="34" charset="0"/>
                <a:cs typeface="Arial" panose="020B0604020202020204" pitchFamily="34" charset="0"/>
              </a:rPr>
              <a:t>C</a:t>
            </a:r>
            <a:r>
              <a:rPr lang="en-US" dirty="0">
                <a:effectLst/>
                <a:ea typeface="Calibri" panose="020F0502020204030204" pitchFamily="34" charset="0"/>
                <a:cs typeface="Arial" panose="020B0604020202020204" pitchFamily="34" charset="0"/>
              </a:rPr>
              <a:t>ollaboration, typically in job-embedded contexts</a:t>
            </a:r>
          </a:p>
          <a:p>
            <a:pPr marL="800100" lvl="1" indent="-342900">
              <a:lnSpc>
                <a:spcPct val="100000"/>
              </a:lnSpc>
              <a:spcBef>
                <a:spcPts val="0"/>
              </a:spcBef>
              <a:spcAft>
                <a:spcPts val="1800"/>
              </a:spcAft>
              <a:buFont typeface="Symbol" panose="05050102010706020507" pitchFamily="18" charset="2"/>
              <a:buChar char=""/>
            </a:pPr>
            <a:r>
              <a:rPr lang="en-US" dirty="0">
                <a:ea typeface="Calibri" panose="020F0502020204030204" pitchFamily="34" charset="0"/>
                <a:cs typeface="Arial" panose="020B0604020202020204" pitchFamily="34" charset="0"/>
              </a:rPr>
              <a:t>M</a:t>
            </a:r>
            <a:r>
              <a:rPr lang="en-US" dirty="0">
                <a:effectLst/>
                <a:ea typeface="Calibri" panose="020F0502020204030204" pitchFamily="34" charset="0"/>
                <a:cs typeface="Arial" panose="020B0604020202020204" pitchFamily="34" charset="0"/>
              </a:rPr>
              <a:t>odels and modeling of effective practice</a:t>
            </a:r>
          </a:p>
          <a:p>
            <a:pPr marL="800100" lvl="1" indent="-342900">
              <a:lnSpc>
                <a:spcPct val="100000"/>
              </a:lnSpc>
              <a:spcBef>
                <a:spcPts val="0"/>
              </a:spcBef>
              <a:spcAft>
                <a:spcPts val="1800"/>
              </a:spcAft>
              <a:buFont typeface="Symbol" panose="05050102010706020507" pitchFamily="18" charset="2"/>
              <a:buChar char=""/>
            </a:pPr>
            <a:r>
              <a:rPr lang="en-US" dirty="0">
                <a:ea typeface="Calibri" panose="020F0502020204030204" pitchFamily="34" charset="0"/>
                <a:cs typeface="Arial" panose="020B0604020202020204" pitchFamily="34" charset="0"/>
              </a:rPr>
              <a:t>C</a:t>
            </a:r>
            <a:r>
              <a:rPr lang="en-US" dirty="0">
                <a:effectLst/>
                <a:ea typeface="Calibri" panose="020F0502020204030204" pitchFamily="34" charset="0"/>
                <a:cs typeface="Arial" panose="020B0604020202020204" pitchFamily="34" charset="0"/>
              </a:rPr>
              <a:t>oaching and expert support</a:t>
            </a:r>
          </a:p>
          <a:p>
            <a:pPr marL="800100" lvl="1" indent="-342900">
              <a:lnSpc>
                <a:spcPct val="100000"/>
              </a:lnSpc>
              <a:spcBef>
                <a:spcPts val="0"/>
              </a:spcBef>
              <a:spcAft>
                <a:spcPts val="1800"/>
              </a:spcAft>
              <a:buFont typeface="Symbol" panose="05050102010706020507" pitchFamily="18" charset="2"/>
              <a:buChar char=""/>
            </a:pPr>
            <a:r>
              <a:rPr lang="en-US" dirty="0">
                <a:ea typeface="Calibri" panose="020F0502020204030204" pitchFamily="34" charset="0"/>
                <a:cs typeface="Arial" panose="020B0604020202020204" pitchFamily="34" charset="0"/>
              </a:rPr>
              <a:t>O</a:t>
            </a:r>
            <a:r>
              <a:rPr lang="en-US" dirty="0">
                <a:effectLst/>
                <a:ea typeface="Calibri" panose="020F0502020204030204" pitchFamily="34" charset="0"/>
                <a:cs typeface="Arial" panose="020B0604020202020204" pitchFamily="34" charset="0"/>
              </a:rPr>
              <a:t>pportunities for feedback and reflection</a:t>
            </a:r>
          </a:p>
          <a:p>
            <a:pPr marL="800100" lvl="1" indent="-342900">
              <a:lnSpc>
                <a:spcPct val="100000"/>
              </a:lnSpc>
              <a:spcBef>
                <a:spcPts val="0"/>
              </a:spcBef>
              <a:spcAft>
                <a:spcPts val="1800"/>
              </a:spcAft>
              <a:buFont typeface="Symbol" panose="05050102010706020507" pitchFamily="18" charset="2"/>
              <a:buChar char=""/>
            </a:pPr>
            <a:r>
              <a:rPr lang="en-US" dirty="0">
                <a:ea typeface="Calibri" panose="020F0502020204030204" pitchFamily="34" charset="0"/>
                <a:cs typeface="Arial" panose="020B0604020202020204" pitchFamily="34" charset="0"/>
              </a:rPr>
              <a:t>S</a:t>
            </a:r>
            <a:r>
              <a:rPr lang="en-US" dirty="0">
                <a:effectLst/>
                <a:ea typeface="Calibri" panose="020F0502020204030204" pitchFamily="34" charset="0"/>
                <a:cs typeface="Arial" panose="020B0604020202020204" pitchFamily="34" charset="0"/>
              </a:rPr>
              <a:t>ustained over time</a:t>
            </a:r>
          </a:p>
        </p:txBody>
      </p:sp>
      <p:sp>
        <p:nvSpPr>
          <p:cNvPr id="4" name="Slide Number Placeholder 3">
            <a:extLst>
              <a:ext uri="{FF2B5EF4-FFF2-40B4-BE49-F238E27FC236}">
                <a16:creationId xmlns:a16="http://schemas.microsoft.com/office/drawing/2014/main" id="{05BC6327-54E9-4204-A9BF-FF2049F2E9FA}"/>
              </a:ext>
            </a:extLst>
          </p:cNvPr>
          <p:cNvSpPr>
            <a:spLocks noGrp="1"/>
          </p:cNvSpPr>
          <p:nvPr>
            <p:ph type="sldNum" sz="quarter" idx="12"/>
          </p:nvPr>
        </p:nvSpPr>
        <p:spPr/>
        <p:txBody>
          <a:bodyPr/>
          <a:lstStyle/>
          <a:p>
            <a:fld id="{1C8E0B4C-4C2F-4BE7-8793-29AB022C0CCB}" type="slidenum">
              <a:rPr lang="en-US" smtClean="0"/>
              <a:t>38</a:t>
            </a:fld>
            <a:endParaRPr lang="en-US"/>
          </a:p>
        </p:txBody>
      </p:sp>
    </p:spTree>
    <p:extLst>
      <p:ext uri="{BB962C8B-B14F-4D97-AF65-F5344CB8AC3E}">
        <p14:creationId xmlns:p14="http://schemas.microsoft.com/office/powerpoint/2010/main" val="369903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440D27-75EA-427B-9F4F-0A0B54E2FC87}"/>
              </a:ext>
            </a:extLst>
          </p:cNvPr>
          <p:cNvSpPr>
            <a:spLocks noGrp="1"/>
          </p:cNvSpPr>
          <p:nvPr>
            <p:ph type="title"/>
          </p:nvPr>
        </p:nvSpPr>
        <p:spPr>
          <a:xfrm>
            <a:off x="838200" y="365126"/>
            <a:ext cx="10515600" cy="1175576"/>
          </a:xfrm>
          <a:ln w="25400">
            <a:noFill/>
          </a:ln>
          <a:effectLst>
            <a:glow rad="63500">
              <a:schemeClr val="accent1">
                <a:satMod val="175000"/>
                <a:alpha val="40000"/>
              </a:schemeClr>
            </a:glow>
          </a:effectLst>
        </p:spPr>
        <p:txBody>
          <a:bodyPr>
            <a:noAutofit/>
          </a:bodyPr>
          <a:lstStyle/>
          <a:p>
            <a:pPr algn="ctr"/>
            <a:br>
              <a:rPr lang="en-US" sz="3600" dirty="0">
                <a:effectLst/>
                <a:latin typeface="Arial" panose="020B0604020202020204" pitchFamily="34" charset="0"/>
                <a:ea typeface="Calibri" panose="020F0502020204030204" pitchFamily="34" charset="0"/>
                <a:cs typeface="Arial" panose="020B0604020202020204" pitchFamily="34" charset="0"/>
              </a:rPr>
            </a:br>
            <a:r>
              <a:rPr lang="en-US" sz="3600" dirty="0">
                <a:effectLst/>
                <a:latin typeface="Arial" panose="020B0604020202020204" pitchFamily="34" charset="0"/>
                <a:ea typeface="Calibri" panose="020F0502020204030204" pitchFamily="34" charset="0"/>
                <a:cs typeface="Arial" panose="020B0604020202020204" pitchFamily="34" charset="0"/>
              </a:rPr>
              <a:t>Characteristics of Quality Professional Learning</a:t>
            </a:r>
            <a:br>
              <a:rPr lang="en-US" sz="3600" dirty="0">
                <a:effectLst/>
                <a:latin typeface="Arial" panose="020B0604020202020204" pitchFamily="34" charset="0"/>
                <a:ea typeface="Calibri" panose="020F0502020204030204" pitchFamily="34" charset="0"/>
                <a:cs typeface="Arial" panose="020B0604020202020204" pitchFamily="34" charset="0"/>
              </a:rPr>
            </a:br>
            <a:endParaRPr lang="en-US" sz="3600" dirty="0"/>
          </a:p>
        </p:txBody>
      </p:sp>
      <p:sp>
        <p:nvSpPr>
          <p:cNvPr id="13" name="Content Placeholder 12">
            <a:extLst>
              <a:ext uri="{FF2B5EF4-FFF2-40B4-BE49-F238E27FC236}">
                <a16:creationId xmlns:a16="http://schemas.microsoft.com/office/drawing/2014/main" id="{E54E0170-195E-47DD-8B61-5D3E079C092E}"/>
              </a:ext>
            </a:extLst>
          </p:cNvPr>
          <p:cNvSpPr>
            <a:spLocks noGrp="1"/>
          </p:cNvSpPr>
          <p:nvPr>
            <p:ph idx="1"/>
          </p:nvPr>
        </p:nvSpPr>
        <p:spPr>
          <a:xfrm>
            <a:off x="1092896" y="1540702"/>
            <a:ext cx="11099104" cy="4121150"/>
          </a:xfrm>
        </p:spPr>
        <p:txBody>
          <a:bodyPr>
            <a:noAutofit/>
          </a:bodyPr>
          <a:lstStyle/>
          <a:p>
            <a:pPr marL="0" marR="0" lvl="0" indent="0">
              <a:lnSpc>
                <a:spcPct val="100000"/>
              </a:lnSpc>
              <a:spcBef>
                <a:spcPts val="0"/>
              </a:spcBef>
              <a:spcAft>
                <a:spcPts val="1200"/>
              </a:spcAft>
              <a:buNone/>
            </a:pPr>
            <a:r>
              <a:rPr lang="en-US" sz="2400" dirty="0">
                <a:effectLst/>
                <a:latin typeface="Arial" panose="020B0604020202020204" pitchFamily="34" charset="0"/>
                <a:ea typeface="Calibri" panose="020F0502020204030204" pitchFamily="34" charset="0"/>
              </a:rPr>
              <a:t>The QPLS identify seven interdependent characteristics of professional learning to guide systems of professional learning: </a:t>
            </a:r>
          </a:p>
          <a:p>
            <a:pPr marL="571500" lvl="1" indent="-342900">
              <a:lnSpc>
                <a:spcPct val="100000"/>
              </a:lnSpc>
              <a:spcBef>
                <a:spcPts val="0"/>
              </a:spcBef>
              <a:spcAft>
                <a:spcPts val="120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Rooted in student and educator needs based on data</a:t>
            </a:r>
          </a:p>
          <a:p>
            <a:pPr marL="571500" lvl="1" indent="-342900">
              <a:lnSpc>
                <a:spcPct val="100000"/>
              </a:lnSpc>
              <a:spcBef>
                <a:spcPts val="0"/>
              </a:spcBef>
              <a:spcAft>
                <a:spcPts val="120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Focused on content and pedagogy</a:t>
            </a:r>
          </a:p>
          <a:p>
            <a:pPr marL="571500" lvl="1" indent="-342900">
              <a:lnSpc>
                <a:spcPct val="100000"/>
              </a:lnSpc>
              <a:spcBef>
                <a:spcPts val="0"/>
              </a:spcBef>
              <a:spcAft>
                <a:spcPts val="120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Designed to ensure equitable outcomes</a:t>
            </a:r>
          </a:p>
          <a:p>
            <a:pPr marL="571500" lvl="1" indent="-342900">
              <a:lnSpc>
                <a:spcPct val="100000"/>
              </a:lnSpc>
              <a:spcBef>
                <a:spcPts val="0"/>
              </a:spcBef>
              <a:spcAft>
                <a:spcPts val="120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Designed and structured to be ongoing, intensive, and embedded in practice</a:t>
            </a:r>
          </a:p>
          <a:p>
            <a:pPr marL="571500" lvl="1" indent="-342900">
              <a:lnSpc>
                <a:spcPct val="100000"/>
              </a:lnSpc>
              <a:spcBef>
                <a:spcPts val="0"/>
              </a:spcBef>
              <a:spcAft>
                <a:spcPts val="120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Collaborative with an emphasis on shared accountability</a:t>
            </a:r>
          </a:p>
          <a:p>
            <a:pPr marL="571500" lvl="1" indent="-342900">
              <a:lnSpc>
                <a:spcPct val="100000"/>
              </a:lnSpc>
              <a:spcBef>
                <a:spcPts val="0"/>
              </a:spcBef>
              <a:spcAft>
                <a:spcPts val="120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Supported by adequate resources</a:t>
            </a:r>
          </a:p>
          <a:p>
            <a:pPr marL="571500" lvl="1" indent="-342900">
              <a:lnSpc>
                <a:spcPct val="100000"/>
              </a:lnSpc>
              <a:spcBef>
                <a:spcPts val="0"/>
              </a:spcBef>
              <a:spcAft>
                <a:spcPts val="120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Coherent and aligned with other standards, policies, and programs</a:t>
            </a:r>
          </a:p>
        </p:txBody>
      </p:sp>
      <p:sp>
        <p:nvSpPr>
          <p:cNvPr id="4" name="Slide Number Placeholder 3">
            <a:extLst>
              <a:ext uri="{FF2B5EF4-FFF2-40B4-BE49-F238E27FC236}">
                <a16:creationId xmlns:a16="http://schemas.microsoft.com/office/drawing/2014/main" id="{05BC6327-54E9-4204-A9BF-FF2049F2E9FA}"/>
              </a:ext>
            </a:extLst>
          </p:cNvPr>
          <p:cNvSpPr>
            <a:spLocks noGrp="1"/>
          </p:cNvSpPr>
          <p:nvPr>
            <p:ph type="sldNum" sz="quarter" idx="12"/>
          </p:nvPr>
        </p:nvSpPr>
        <p:spPr/>
        <p:txBody>
          <a:bodyPr/>
          <a:lstStyle/>
          <a:p>
            <a:fld id="{1C8E0B4C-4C2F-4BE7-8793-29AB022C0CCB}" type="slidenum">
              <a:rPr lang="en-US" smtClean="0"/>
              <a:t>39</a:t>
            </a:fld>
            <a:endParaRPr lang="en-US"/>
          </a:p>
        </p:txBody>
      </p:sp>
    </p:spTree>
    <p:extLst>
      <p:ext uri="{BB962C8B-B14F-4D97-AF65-F5344CB8AC3E}">
        <p14:creationId xmlns:p14="http://schemas.microsoft.com/office/powerpoint/2010/main" val="632570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8390CB63-BE24-4A11-A68E-18B882FD98CA}"/>
              </a:ext>
            </a:extLst>
          </p:cNvPr>
          <p:cNvSpPr>
            <a:spLocks noGrp="1"/>
          </p:cNvSpPr>
          <p:nvPr>
            <p:ph type="title"/>
          </p:nvPr>
        </p:nvSpPr>
        <p:spPr>
          <a:xfrm>
            <a:off x="2218995" y="365123"/>
            <a:ext cx="9356919" cy="1325563"/>
          </a:xfrm>
        </p:spPr>
        <p:txBody>
          <a:bodyPr>
            <a:normAutofit/>
          </a:bodyPr>
          <a:lstStyle/>
          <a:p>
            <a:r>
              <a:rPr lang="en-US" sz="4000" dirty="0"/>
              <a:t>Focusing Questions for Chapter 9</a:t>
            </a:r>
            <a:endParaRPr lang="en-US" sz="4000" dirty="0">
              <a:solidFill>
                <a:srgbClr val="000000"/>
              </a:solidFill>
            </a:endParaRPr>
          </a:p>
        </p:txBody>
      </p:sp>
      <p:sp>
        <p:nvSpPr>
          <p:cNvPr id="7" name="Content Placeholder 6">
            <a:extLst>
              <a:ext uri="{FF2B5EF4-FFF2-40B4-BE49-F238E27FC236}">
                <a16:creationId xmlns:a16="http://schemas.microsoft.com/office/drawing/2014/main" id="{5908F27E-36AA-4064-87F8-22209EC2BA8D}"/>
              </a:ext>
            </a:extLst>
          </p:cNvPr>
          <p:cNvSpPr>
            <a:spLocks noGrp="1"/>
          </p:cNvSpPr>
          <p:nvPr>
            <p:ph idx="1"/>
          </p:nvPr>
        </p:nvSpPr>
        <p:spPr/>
        <p:txBody>
          <a:bodyPr anchor="ctr">
            <a:normAutofit/>
          </a:bodyPr>
          <a:lstStyle/>
          <a:p>
            <a:pPr marL="514350" indent="-514350">
              <a:spcAft>
                <a:spcPts val="1200"/>
              </a:spcAft>
              <a:buFont typeface="+mj-lt"/>
              <a:buAutoNum type="arabicPeriod"/>
            </a:pPr>
            <a:r>
              <a:rPr lang="en-US" dirty="0"/>
              <a:t>What are the elements of effective and equitable arts education programs?</a:t>
            </a:r>
          </a:p>
          <a:p>
            <a:pPr marL="514350" indent="-514350">
              <a:spcAft>
                <a:spcPts val="1200"/>
              </a:spcAft>
              <a:buFont typeface="+mj-lt"/>
              <a:buAutoNum type="arabicPeriod"/>
            </a:pPr>
            <a:r>
              <a:rPr lang="en-US" dirty="0"/>
              <a:t>What are some considerations when developing an arts education improvement plan?</a:t>
            </a:r>
          </a:p>
          <a:p>
            <a:pPr marL="514350" indent="-514350">
              <a:spcAft>
                <a:spcPts val="1200"/>
              </a:spcAft>
              <a:buFont typeface="+mj-lt"/>
              <a:buAutoNum type="arabicPeriod"/>
            </a:pPr>
            <a:r>
              <a:rPr lang="en-US" dirty="0"/>
              <a:t>How does professional learning support effective and equitable arts learning?</a:t>
            </a:r>
          </a:p>
          <a:p>
            <a:pPr marL="514350" indent="-514350">
              <a:spcAft>
                <a:spcPts val="1200"/>
              </a:spcAft>
              <a:buFont typeface="+mj-lt"/>
              <a:buAutoNum type="arabicPeriod"/>
            </a:pPr>
            <a:r>
              <a:rPr lang="en-US" dirty="0"/>
              <a:t>How can leaders and </a:t>
            </a:r>
            <a:r>
              <a:rPr lang="en-US" dirty="0">
                <a:latin typeface="Arial" panose="020B0604020202020204" pitchFamily="34" charset="0"/>
                <a:ea typeface="Calibri" panose="020F0502020204030204" pitchFamily="34" charset="0"/>
                <a:cs typeface="Arial" panose="020B0604020202020204" pitchFamily="34" charset="0"/>
              </a:rPr>
              <a:t>others </a:t>
            </a:r>
            <a:r>
              <a:rPr lang="en-US" dirty="0"/>
              <a:t>advocate for arts education?</a:t>
            </a:r>
          </a:p>
        </p:txBody>
      </p:sp>
      <p:sp>
        <p:nvSpPr>
          <p:cNvPr id="2" name="Slide Number Placeholder 1">
            <a:extLst>
              <a:ext uri="{FF2B5EF4-FFF2-40B4-BE49-F238E27FC236}">
                <a16:creationId xmlns:a16="http://schemas.microsoft.com/office/drawing/2014/main" id="{C89521E6-0374-4F33-ADF0-B33BE9CC742D}"/>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C8E0B4C-4C2F-4BE7-8793-29AB022C0CCB}" type="slidenum">
              <a:rPr kumimoji="0" lang="en-US" sz="1100" b="0" i="0" u="none" strike="noStrike" kern="1200" cap="none" spc="0" normalizeH="0" baseline="0" noProof="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1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910948FA-7FE2-461F-BAF4-651AA9F629C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41650" t="7310" r="343" b="8261"/>
          <a:stretch/>
        </p:blipFill>
        <p:spPr>
          <a:xfrm>
            <a:off x="444421" y="214128"/>
            <a:ext cx="1496075" cy="1627555"/>
          </a:xfrm>
          <a:prstGeom prst="flowChartConnector">
            <a:avLst/>
          </a:prstGeom>
        </p:spPr>
      </p:pic>
    </p:spTree>
    <p:extLst>
      <p:ext uri="{BB962C8B-B14F-4D97-AF65-F5344CB8AC3E}">
        <p14:creationId xmlns:p14="http://schemas.microsoft.com/office/powerpoint/2010/main" val="19142913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B23C82-94DD-4406-951C-C14729E4D32E}"/>
              </a:ext>
            </a:extLst>
          </p:cNvPr>
          <p:cNvSpPr>
            <a:spLocks noGrp="1"/>
          </p:cNvSpPr>
          <p:nvPr>
            <p:ph type="title"/>
          </p:nvPr>
        </p:nvSpPr>
        <p:spPr>
          <a:xfrm>
            <a:off x="810492" y="2265218"/>
            <a:ext cx="5133109" cy="2327564"/>
          </a:xfrm>
        </p:spPr>
        <p:txBody>
          <a:bodyPr>
            <a:normAutofit fontScale="90000"/>
          </a:bodyPr>
          <a:lstStyle/>
          <a:p>
            <a:r>
              <a:rPr lang="en-US" dirty="0"/>
              <a:t>Reflection on the Qualities of Effective Professional Learning</a:t>
            </a:r>
          </a:p>
        </p:txBody>
      </p:sp>
      <p:sp>
        <p:nvSpPr>
          <p:cNvPr id="4" name="TextBox 3">
            <a:extLst>
              <a:ext uri="{FF2B5EF4-FFF2-40B4-BE49-F238E27FC236}">
                <a16:creationId xmlns:a16="http://schemas.microsoft.com/office/drawing/2014/main" id="{E02A5A76-5909-415C-BE41-F1CAB82C864C}"/>
              </a:ext>
            </a:extLst>
          </p:cNvPr>
          <p:cNvSpPr txBox="1"/>
          <p:nvPr/>
        </p:nvSpPr>
        <p:spPr>
          <a:xfrm>
            <a:off x="6747164" y="1382286"/>
            <a:ext cx="4634344" cy="4093428"/>
          </a:xfrm>
          <a:prstGeom prst="rect">
            <a:avLst/>
          </a:prstGeom>
          <a:solidFill>
            <a:schemeClr val="bg1">
              <a:alpha val="75000"/>
            </a:schemeClr>
          </a:solidFill>
        </p:spPr>
        <p:txBody>
          <a:bodyPr wrap="square" rtlCol="0">
            <a:spAutoFit/>
          </a:bodyPr>
          <a:lstStyle/>
          <a:p>
            <a:pPr marL="342900" indent="-342900">
              <a:spcBef>
                <a:spcPts val="0"/>
              </a:spcBef>
              <a:spcAft>
                <a:spcPts val="1200"/>
              </a:spcAft>
              <a:buFont typeface="Arial" panose="020B0604020202020204" pitchFamily="34" charset="0"/>
              <a:buChar char="•"/>
            </a:pPr>
            <a:r>
              <a:rPr lang="en-US" sz="2400" dirty="0"/>
              <a:t>To what degree/how often does arts professional learning you design, or experience, align with these elements and characteristics?</a:t>
            </a:r>
          </a:p>
          <a:p>
            <a:pPr marL="342900" indent="-342900">
              <a:spcBef>
                <a:spcPts val="0"/>
              </a:spcBef>
              <a:spcAft>
                <a:spcPts val="1200"/>
              </a:spcAft>
              <a:buFont typeface="Arial" panose="020B0604020202020204" pitchFamily="34" charset="0"/>
              <a:buChar char="•"/>
            </a:pPr>
            <a:r>
              <a:rPr lang="en-US" sz="2400" dirty="0"/>
              <a:t>What are the most challenging elements and characteristics to include? </a:t>
            </a:r>
          </a:p>
          <a:p>
            <a:pPr marL="342900" indent="-342900">
              <a:spcBef>
                <a:spcPts val="0"/>
              </a:spcBef>
              <a:spcAft>
                <a:spcPts val="1200"/>
              </a:spcAft>
              <a:buFont typeface="Arial" panose="020B0604020202020204" pitchFamily="34" charset="0"/>
              <a:buChar char="•"/>
            </a:pPr>
            <a:r>
              <a:rPr lang="en-US" sz="2400" dirty="0"/>
              <a:t>How can these challenges be addressed?</a:t>
            </a:r>
          </a:p>
        </p:txBody>
      </p:sp>
      <p:sp>
        <p:nvSpPr>
          <p:cNvPr id="2" name="Slide Number Placeholder 1">
            <a:extLst>
              <a:ext uri="{FF2B5EF4-FFF2-40B4-BE49-F238E27FC236}">
                <a16:creationId xmlns:a16="http://schemas.microsoft.com/office/drawing/2014/main" id="{A8E41174-35DB-45AE-BA7E-4EB4AA36E7EC}"/>
              </a:ext>
            </a:extLst>
          </p:cNvPr>
          <p:cNvSpPr>
            <a:spLocks noGrp="1"/>
          </p:cNvSpPr>
          <p:nvPr>
            <p:ph type="sldNum" sz="quarter" idx="12"/>
          </p:nvPr>
        </p:nvSpPr>
        <p:spPr/>
        <p:txBody>
          <a:bodyPr/>
          <a:lstStyle/>
          <a:p>
            <a:fld id="{1C8E0B4C-4C2F-4BE7-8793-29AB022C0CCB}" type="slidenum">
              <a:rPr lang="en-US" smtClean="0"/>
              <a:t>40</a:t>
            </a:fld>
            <a:endParaRPr lang="en-US"/>
          </a:p>
        </p:txBody>
      </p:sp>
    </p:spTree>
    <p:extLst>
      <p:ext uri="{BB962C8B-B14F-4D97-AF65-F5344CB8AC3E}">
        <p14:creationId xmlns:p14="http://schemas.microsoft.com/office/powerpoint/2010/main" val="442369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9AB55-AC58-40CB-969E-F37965287BB4}"/>
              </a:ext>
            </a:extLst>
          </p:cNvPr>
          <p:cNvSpPr>
            <a:spLocks noGrp="1"/>
          </p:cNvSpPr>
          <p:nvPr>
            <p:ph type="title"/>
          </p:nvPr>
        </p:nvSpPr>
        <p:spPr/>
        <p:txBody>
          <a:bodyPr>
            <a:normAutofit/>
          </a:bodyPr>
          <a:lstStyle/>
          <a:p>
            <a:pPr algn="ctr"/>
            <a:r>
              <a:rPr lang="en-US" sz="4000" dirty="0"/>
              <a:t>Professional Learning for Administrators, School, and District Leaders</a:t>
            </a:r>
          </a:p>
        </p:txBody>
      </p:sp>
      <p:sp>
        <p:nvSpPr>
          <p:cNvPr id="3" name="Content Placeholder 2">
            <a:extLst>
              <a:ext uri="{FF2B5EF4-FFF2-40B4-BE49-F238E27FC236}">
                <a16:creationId xmlns:a16="http://schemas.microsoft.com/office/drawing/2014/main" id="{401A91CA-4896-47E0-B5F4-91F2ADF4CD8E}"/>
              </a:ext>
            </a:extLst>
          </p:cNvPr>
          <p:cNvSpPr>
            <a:spLocks noGrp="1"/>
          </p:cNvSpPr>
          <p:nvPr>
            <p:ph idx="1"/>
          </p:nvPr>
        </p:nvSpPr>
        <p:spPr/>
        <p:txBody>
          <a:bodyPr>
            <a:normAutofit fontScale="92500" lnSpcReduction="10000"/>
          </a:bodyPr>
          <a:lstStyle/>
          <a:p>
            <a:pPr>
              <a:spcBef>
                <a:spcPts val="0"/>
              </a:spcBef>
              <a:spcAft>
                <a:spcPts val="1800"/>
              </a:spcAft>
            </a:pPr>
            <a:r>
              <a:rPr lang="en-US" dirty="0">
                <a:ea typeface="Calibri" panose="020F0502020204030204" pitchFamily="34" charset="0"/>
                <a:cs typeface="Arial" panose="020B0604020202020204" pitchFamily="34" charset="0"/>
              </a:rPr>
              <a:t>Leaders and p</a:t>
            </a:r>
            <a:r>
              <a:rPr lang="en-US" sz="2800" dirty="0">
                <a:solidFill>
                  <a:schemeClr val="tx1"/>
                </a:solidFill>
                <a:effectLst/>
                <a:latin typeface="+mn-lt"/>
                <a:ea typeface="Calibri" panose="020F0502020204030204" pitchFamily="34" charset="0"/>
                <a:cs typeface="Arial" panose="020B0604020202020204" pitchFamily="34" charset="0"/>
              </a:rPr>
              <a:t>ersonnel assigned responsibility for arts education benefit from arts education-focused professional learning. </a:t>
            </a:r>
          </a:p>
          <a:p>
            <a:pPr>
              <a:spcBef>
                <a:spcPts val="0"/>
              </a:spcBef>
              <a:spcAft>
                <a:spcPts val="1800"/>
              </a:spcAft>
            </a:pPr>
            <a:r>
              <a:rPr lang="en-US" dirty="0">
                <a:cs typeface="Arial" panose="020B0604020202020204" pitchFamily="34" charset="0"/>
              </a:rPr>
              <a:t>Leaders </a:t>
            </a:r>
            <a:r>
              <a:rPr lang="en-US" sz="2800" dirty="0">
                <a:solidFill>
                  <a:schemeClr val="tx1"/>
                </a:solidFill>
                <a:effectLst/>
                <a:latin typeface="+mn-lt"/>
                <a:ea typeface="Calibri" panose="020F0502020204030204" pitchFamily="34" charset="0"/>
                <a:cs typeface="Arial" panose="020B0604020202020204" pitchFamily="34" charset="0"/>
              </a:rPr>
              <a:t>may have disciplinary expertise or experience in one of the arts content areas, but not all.</a:t>
            </a:r>
          </a:p>
          <a:p>
            <a:pPr>
              <a:spcBef>
                <a:spcPts val="0"/>
              </a:spcBef>
              <a:spcAft>
                <a:spcPts val="1800"/>
              </a:spcAft>
            </a:pPr>
            <a:r>
              <a:rPr lang="en-US" sz="2800" dirty="0">
                <a:solidFill>
                  <a:schemeClr val="tx1"/>
                </a:solidFill>
                <a:effectLst/>
                <a:latin typeface="+mn-lt"/>
                <a:ea typeface="Calibri" panose="020F0502020204030204" pitchFamily="34" charset="0"/>
                <a:cs typeface="Arial" panose="020B0604020202020204" pitchFamily="34" charset="0"/>
              </a:rPr>
              <a:t>Engagement in Professional Learning Communities (PLCs) focused on arts education can be effective to foster collaborative professional learning.</a:t>
            </a:r>
          </a:p>
          <a:p>
            <a:pPr>
              <a:spcBef>
                <a:spcPts val="0"/>
              </a:spcBef>
              <a:spcAft>
                <a:spcPts val="1800"/>
              </a:spcAft>
            </a:pPr>
            <a:r>
              <a:rPr lang="en-US" sz="2800" dirty="0">
                <a:solidFill>
                  <a:schemeClr val="tx1"/>
                </a:solidFill>
                <a:effectLst/>
                <a:latin typeface="+mn-lt"/>
                <a:ea typeface="Calibri" panose="020F0502020204030204" pitchFamily="34" charset="0"/>
                <a:cs typeface="Arial" panose="020B0604020202020204" pitchFamily="34" charset="0"/>
              </a:rPr>
              <a:t>PLCs can be regional or district-based and organized through partnerships or collaborations with established arts education agencies.</a:t>
            </a:r>
          </a:p>
        </p:txBody>
      </p:sp>
      <p:sp>
        <p:nvSpPr>
          <p:cNvPr id="4" name="Slide Number Placeholder 3">
            <a:extLst>
              <a:ext uri="{FF2B5EF4-FFF2-40B4-BE49-F238E27FC236}">
                <a16:creationId xmlns:a16="http://schemas.microsoft.com/office/drawing/2014/main" id="{D00BD888-C9B5-46A5-A21C-72B391375779}"/>
              </a:ext>
            </a:extLst>
          </p:cNvPr>
          <p:cNvSpPr>
            <a:spLocks noGrp="1"/>
          </p:cNvSpPr>
          <p:nvPr>
            <p:ph type="sldNum" sz="quarter" idx="12"/>
          </p:nvPr>
        </p:nvSpPr>
        <p:spPr/>
        <p:txBody>
          <a:bodyPr/>
          <a:lstStyle/>
          <a:p>
            <a:fld id="{1C8E0B4C-4C2F-4BE7-8793-29AB022C0CCB}" type="slidenum">
              <a:rPr lang="en-US" smtClean="0"/>
              <a:t>41</a:t>
            </a:fld>
            <a:endParaRPr lang="en-US"/>
          </a:p>
        </p:txBody>
      </p:sp>
    </p:spTree>
    <p:extLst>
      <p:ext uri="{BB962C8B-B14F-4D97-AF65-F5344CB8AC3E}">
        <p14:creationId xmlns:p14="http://schemas.microsoft.com/office/powerpoint/2010/main" val="507149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AD738-9C4D-43B2-98B5-8BC994C289E8}"/>
              </a:ext>
            </a:extLst>
          </p:cNvPr>
          <p:cNvSpPr>
            <a:spLocks noGrp="1"/>
          </p:cNvSpPr>
          <p:nvPr>
            <p:ph type="title"/>
          </p:nvPr>
        </p:nvSpPr>
        <p:spPr/>
        <p:txBody>
          <a:bodyPr>
            <a:normAutofit/>
          </a:bodyPr>
          <a:lstStyle/>
          <a:p>
            <a:pPr algn="ctr"/>
            <a:r>
              <a:rPr lang="en-US" dirty="0"/>
              <a:t>Professional Learning Needs: Multiple and Single Subject Teachers</a:t>
            </a:r>
          </a:p>
        </p:txBody>
      </p:sp>
      <p:sp>
        <p:nvSpPr>
          <p:cNvPr id="5" name="Text Placeholder 4">
            <a:extLst>
              <a:ext uri="{FF2B5EF4-FFF2-40B4-BE49-F238E27FC236}">
                <a16:creationId xmlns:a16="http://schemas.microsoft.com/office/drawing/2014/main" id="{78D20AF4-2E51-43D0-B2BE-CA980E0879E0}"/>
              </a:ext>
            </a:extLst>
          </p:cNvPr>
          <p:cNvSpPr>
            <a:spLocks noGrp="1"/>
          </p:cNvSpPr>
          <p:nvPr>
            <p:ph type="body" idx="1"/>
          </p:nvPr>
        </p:nvSpPr>
        <p:spPr/>
        <p:txBody>
          <a:bodyPr/>
          <a:lstStyle/>
          <a:p>
            <a:r>
              <a:rPr lang="en-US" sz="2400" dirty="0"/>
              <a:t>For Multiple Subject Teachers</a:t>
            </a:r>
            <a:endParaRPr lang="en-US" dirty="0"/>
          </a:p>
        </p:txBody>
      </p:sp>
      <p:sp>
        <p:nvSpPr>
          <p:cNvPr id="3" name="Content Placeholder 2">
            <a:extLst>
              <a:ext uri="{FF2B5EF4-FFF2-40B4-BE49-F238E27FC236}">
                <a16:creationId xmlns:a16="http://schemas.microsoft.com/office/drawing/2014/main" id="{686A0707-1B57-4E4B-9671-4D9A9ADF49A3}"/>
              </a:ext>
            </a:extLst>
          </p:cNvPr>
          <p:cNvSpPr>
            <a:spLocks noGrp="1"/>
          </p:cNvSpPr>
          <p:nvPr>
            <p:ph sz="half" idx="2"/>
          </p:nvPr>
        </p:nvSpPr>
        <p:spPr/>
        <p:txBody>
          <a:bodyPr>
            <a:noAutofit/>
          </a:bodyPr>
          <a:lstStyle/>
          <a:p>
            <a:r>
              <a:rPr lang="en-US" sz="2400" dirty="0">
                <a:latin typeface="Arial" panose="020B0604020202020204" pitchFamily="34" charset="0"/>
                <a:ea typeface="Calibri" panose="020F0502020204030204" pitchFamily="34" charset="0"/>
              </a:rPr>
              <a:t>Builds content knowledge, language, skills, and pedagogical content knowledge in the five arts disciplines</a:t>
            </a:r>
          </a:p>
          <a:p>
            <a:r>
              <a:rPr lang="en-US" sz="2400" dirty="0">
                <a:latin typeface="Arial" panose="020B0604020202020204" pitchFamily="34" charset="0"/>
                <a:ea typeface="Calibri" panose="020F0502020204030204" pitchFamily="34" charset="0"/>
              </a:rPr>
              <a:t>Boosts confidence and ability to provide discrete, sequential arts learning experiences</a:t>
            </a:r>
          </a:p>
          <a:p>
            <a:r>
              <a:rPr lang="en-US" sz="2400" dirty="0">
                <a:latin typeface="Arial" panose="020B0604020202020204" pitchFamily="34" charset="0"/>
                <a:ea typeface="Calibri" panose="020F0502020204030204" pitchFamily="34" charset="0"/>
              </a:rPr>
              <a:t>Increases capacity to design and implement effective integrated arts learning experiences</a:t>
            </a:r>
          </a:p>
          <a:p>
            <a:pPr marL="0" indent="0">
              <a:buNone/>
            </a:pPr>
            <a:endParaRPr lang="en-US" sz="2400" b="1" dirty="0">
              <a:solidFill>
                <a:schemeClr val="accent1">
                  <a:lumMod val="75000"/>
                </a:schemeClr>
              </a:solidFill>
              <a:latin typeface="Arial" panose="020B0604020202020204" pitchFamily="34" charset="0"/>
              <a:ea typeface="Calibri" panose="020F0502020204030204" pitchFamily="34" charset="0"/>
            </a:endParaRPr>
          </a:p>
        </p:txBody>
      </p:sp>
      <p:sp>
        <p:nvSpPr>
          <p:cNvPr id="6" name="Text Placeholder 5">
            <a:extLst>
              <a:ext uri="{FF2B5EF4-FFF2-40B4-BE49-F238E27FC236}">
                <a16:creationId xmlns:a16="http://schemas.microsoft.com/office/drawing/2014/main" id="{32C0D390-312A-4580-B4D3-0969A7B32869}"/>
              </a:ext>
            </a:extLst>
          </p:cNvPr>
          <p:cNvSpPr>
            <a:spLocks noGrp="1"/>
          </p:cNvSpPr>
          <p:nvPr>
            <p:ph type="body" sz="quarter" idx="3"/>
          </p:nvPr>
        </p:nvSpPr>
        <p:spPr/>
        <p:txBody>
          <a:bodyPr/>
          <a:lstStyle/>
          <a:p>
            <a:r>
              <a:rPr lang="en-US" dirty="0"/>
              <a:t>For Single Subject Teachers</a:t>
            </a:r>
          </a:p>
        </p:txBody>
      </p:sp>
      <p:sp>
        <p:nvSpPr>
          <p:cNvPr id="8" name="Content Placeholder 7">
            <a:extLst>
              <a:ext uri="{FF2B5EF4-FFF2-40B4-BE49-F238E27FC236}">
                <a16:creationId xmlns:a16="http://schemas.microsoft.com/office/drawing/2014/main" id="{FD7C0DEF-98BF-4FC1-A02B-4DDC65E2A7F1}"/>
              </a:ext>
            </a:extLst>
          </p:cNvPr>
          <p:cNvSpPr>
            <a:spLocks noGrp="1"/>
          </p:cNvSpPr>
          <p:nvPr>
            <p:ph sz="quarter" idx="4"/>
          </p:nvPr>
        </p:nvSpPr>
        <p:spPr/>
        <p:txBody>
          <a:bodyPr>
            <a:noAutofit/>
          </a:bodyPr>
          <a:lstStyle/>
          <a:p>
            <a:r>
              <a:rPr lang="en-US" sz="2400" dirty="0">
                <a:latin typeface="Arial" panose="020B0604020202020204" pitchFamily="34" charset="0"/>
                <a:ea typeface="Calibri" panose="020F0502020204030204" pitchFamily="34" charset="0"/>
              </a:rPr>
              <a:t>Provides continued growth in contemporary arts practices, new technologies, new skill development, etc. </a:t>
            </a:r>
          </a:p>
          <a:p>
            <a:r>
              <a:rPr lang="en-US" sz="2400" dirty="0">
                <a:latin typeface="Arial" panose="020B0604020202020204" pitchFamily="34" charset="0"/>
                <a:ea typeface="Calibri" panose="020F0502020204030204" pitchFamily="34" charset="0"/>
              </a:rPr>
              <a:t>Provides opportunity for collaboration related to standards, assessment, and instructional design</a:t>
            </a:r>
          </a:p>
          <a:p>
            <a:r>
              <a:rPr lang="en-US" sz="2400" dirty="0">
                <a:latin typeface="Arial" panose="020B0604020202020204" pitchFamily="34" charset="0"/>
                <a:ea typeface="Calibri" panose="020F0502020204030204" pitchFamily="34" charset="0"/>
              </a:rPr>
              <a:t>Addresses the content and the arts subject area taught</a:t>
            </a:r>
          </a:p>
        </p:txBody>
      </p:sp>
      <p:sp>
        <p:nvSpPr>
          <p:cNvPr id="4" name="Slide Number Placeholder 3">
            <a:extLst>
              <a:ext uri="{FF2B5EF4-FFF2-40B4-BE49-F238E27FC236}">
                <a16:creationId xmlns:a16="http://schemas.microsoft.com/office/drawing/2014/main" id="{BC6FFFDF-7B93-4FFD-9E25-57B231DD3E05}"/>
              </a:ext>
            </a:extLst>
          </p:cNvPr>
          <p:cNvSpPr>
            <a:spLocks noGrp="1"/>
          </p:cNvSpPr>
          <p:nvPr>
            <p:ph type="sldNum" sz="quarter" idx="12"/>
          </p:nvPr>
        </p:nvSpPr>
        <p:spPr/>
        <p:txBody>
          <a:bodyPr/>
          <a:lstStyle/>
          <a:p>
            <a:fld id="{1C8E0B4C-4C2F-4BE7-8793-29AB022C0CCB}" type="slidenum">
              <a:rPr lang="en-US" smtClean="0"/>
              <a:t>42</a:t>
            </a:fld>
            <a:endParaRPr lang="en-US"/>
          </a:p>
        </p:txBody>
      </p:sp>
    </p:spTree>
    <p:extLst>
      <p:ext uri="{BB962C8B-B14F-4D97-AF65-F5344CB8AC3E}">
        <p14:creationId xmlns:p14="http://schemas.microsoft.com/office/powerpoint/2010/main" val="1799285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0CB63-BE24-4A11-A68E-18B882FD98CA}"/>
              </a:ext>
            </a:extLst>
          </p:cNvPr>
          <p:cNvSpPr>
            <a:spLocks noGrp="1"/>
          </p:cNvSpPr>
          <p:nvPr>
            <p:ph type="title"/>
          </p:nvPr>
        </p:nvSpPr>
        <p:spPr>
          <a:xfrm>
            <a:off x="943989" y="2103437"/>
            <a:ext cx="4999611" cy="2894448"/>
          </a:xfrm>
        </p:spPr>
        <p:txBody>
          <a:bodyPr vert="horz" lIns="91440" tIns="45720" rIns="91440" bIns="45720" rtlCol="0" anchor="t">
            <a:noAutofit/>
          </a:bodyPr>
          <a:lstStyle/>
          <a:p>
            <a:pPr>
              <a:spcAft>
                <a:spcPts val="1200"/>
              </a:spcAft>
            </a:pPr>
            <a:r>
              <a:rPr lang="en-US" sz="4000" dirty="0">
                <a:solidFill>
                  <a:srgbClr val="000000"/>
                </a:solidFill>
              </a:rPr>
              <a:t>Q4</a:t>
            </a:r>
            <a:r>
              <a:rPr lang="en-US" sz="4000" dirty="0">
                <a:effectLst/>
                <a:ea typeface="Calibri" panose="020F0502020204030204" pitchFamily="34" charset="0"/>
                <a:cs typeface="Arial" panose="020B0604020202020204" pitchFamily="34" charset="0"/>
              </a:rPr>
              <a:t>—</a:t>
            </a:r>
            <a:r>
              <a:rPr lang="en-US" sz="4000" dirty="0">
                <a:effectLst/>
                <a:ea typeface="Calibri" panose="020F0502020204030204" pitchFamily="34" charset="0"/>
              </a:rPr>
              <a:t>How can leaders and others advocate for arts education?</a:t>
            </a:r>
            <a:endParaRPr lang="en-US" sz="4000" dirty="0">
              <a:solidFill>
                <a:srgbClr val="000000"/>
              </a:solidFill>
            </a:endParaRPr>
          </a:p>
        </p:txBody>
      </p:sp>
      <p:sp>
        <p:nvSpPr>
          <p:cNvPr id="2" name="Slide Number Placeholder 1">
            <a:extLst>
              <a:ext uri="{FF2B5EF4-FFF2-40B4-BE49-F238E27FC236}">
                <a16:creationId xmlns:a16="http://schemas.microsoft.com/office/drawing/2014/main" id="{C89521E6-0374-4F33-ADF0-B33BE9CC742D}"/>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C8E0B4C-4C2F-4BE7-8793-29AB022C0CCB}" type="slidenum">
              <a:rPr kumimoji="0" lang="en-US" sz="11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43</a:t>
            </a:fld>
            <a:endParaRPr kumimoji="0" lang="en-US" sz="1100" b="0" i="0" u="none" strike="noStrike" kern="1200" cap="none" spc="0" normalizeH="0" baseline="0" noProof="0" dirty="0">
              <a:ln>
                <a:noFill/>
              </a:ln>
              <a:solidFill>
                <a:srgbClr val="89898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9000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39A42B-3B2E-4EA5-9C33-D94A5F14FFF8}"/>
              </a:ext>
            </a:extLst>
          </p:cNvPr>
          <p:cNvSpPr>
            <a:spLocks noGrp="1"/>
          </p:cNvSpPr>
          <p:nvPr>
            <p:ph type="title"/>
          </p:nvPr>
        </p:nvSpPr>
        <p:spPr/>
        <p:txBody>
          <a:bodyPr>
            <a:normAutofit/>
          </a:bodyPr>
          <a:lstStyle/>
          <a:p>
            <a:pPr algn="ctr"/>
            <a:r>
              <a:rPr lang="en-US" sz="4000" dirty="0"/>
              <a:t>Arts—Not Just “Nice to Have”</a:t>
            </a:r>
          </a:p>
        </p:txBody>
      </p:sp>
      <p:sp>
        <p:nvSpPr>
          <p:cNvPr id="8" name="Content Placeholder 7">
            <a:extLst>
              <a:ext uri="{FF2B5EF4-FFF2-40B4-BE49-F238E27FC236}">
                <a16:creationId xmlns:a16="http://schemas.microsoft.com/office/drawing/2014/main" id="{B3234C9D-7133-4842-A060-785B0FCAFF0F}"/>
              </a:ext>
            </a:extLst>
          </p:cNvPr>
          <p:cNvSpPr>
            <a:spLocks noGrp="1"/>
          </p:cNvSpPr>
          <p:nvPr>
            <p:ph idx="1"/>
          </p:nvPr>
        </p:nvSpPr>
        <p:spPr/>
        <p:txBody>
          <a:bodyPr/>
          <a:lstStyle/>
          <a:p>
            <a:pPr marL="0" indent="0">
              <a:buNone/>
            </a:pPr>
            <a:r>
              <a:rPr lang="en-US" dirty="0"/>
              <a:t>The arts are not a frill. The arts are a response to our individuality and our nature, and help to shape our identity. What is there that can transcend deep difference and stubborn divisions? The arts. They have a wonderful universality. Art has the potential to unify. It can speak in many languages without a translator. The arts do not discriminate. The arts can lift us up.</a:t>
            </a:r>
          </a:p>
          <a:p>
            <a:pPr marL="0" indent="0" algn="r">
              <a:buNone/>
            </a:pPr>
            <a:r>
              <a:rPr lang="en-US" sz="2400" dirty="0"/>
              <a:t>— Barbara Jordan, Former Congresswoman</a:t>
            </a:r>
          </a:p>
        </p:txBody>
      </p:sp>
      <p:sp>
        <p:nvSpPr>
          <p:cNvPr id="4" name="Slide Number Placeholder 3">
            <a:extLst>
              <a:ext uri="{FF2B5EF4-FFF2-40B4-BE49-F238E27FC236}">
                <a16:creationId xmlns:a16="http://schemas.microsoft.com/office/drawing/2014/main" id="{4B2A3005-0810-4145-8360-CE7E3370D852}"/>
              </a:ext>
            </a:extLst>
          </p:cNvPr>
          <p:cNvSpPr>
            <a:spLocks noGrp="1"/>
          </p:cNvSpPr>
          <p:nvPr>
            <p:ph type="sldNum" sz="quarter" idx="12"/>
          </p:nvPr>
        </p:nvSpPr>
        <p:spPr/>
        <p:txBody>
          <a:bodyPr/>
          <a:lstStyle/>
          <a:p>
            <a:fld id="{1C8E0B4C-4C2F-4BE7-8793-29AB022C0CCB}" type="slidenum">
              <a:rPr lang="en-US" smtClean="0"/>
              <a:t>44</a:t>
            </a:fld>
            <a:endParaRPr lang="en-US"/>
          </a:p>
        </p:txBody>
      </p:sp>
    </p:spTree>
    <p:extLst>
      <p:ext uri="{BB962C8B-B14F-4D97-AF65-F5344CB8AC3E}">
        <p14:creationId xmlns:p14="http://schemas.microsoft.com/office/powerpoint/2010/main" val="586069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327E0-954C-4F47-A4E2-656EBA8372DC}"/>
              </a:ext>
            </a:extLst>
          </p:cNvPr>
          <p:cNvSpPr>
            <a:spLocks noGrp="1"/>
          </p:cNvSpPr>
          <p:nvPr>
            <p:ph type="title"/>
          </p:nvPr>
        </p:nvSpPr>
        <p:spPr/>
        <p:txBody>
          <a:bodyPr>
            <a:normAutofit/>
          </a:bodyPr>
          <a:lstStyle/>
          <a:p>
            <a:pPr algn="ctr"/>
            <a:r>
              <a:rPr lang="en-US" sz="4000" dirty="0">
                <a:effectLst/>
                <a:latin typeface="Arial" panose="020B0604020202020204" pitchFamily="34" charset="0"/>
                <a:ea typeface="Calibri" panose="020F0502020204030204" pitchFamily="34" charset="0"/>
                <a:cs typeface="Arial" panose="020B0604020202020204" pitchFamily="34" charset="0"/>
              </a:rPr>
              <a:t>Engaging in Leadership and Advocacy </a:t>
            </a:r>
            <a:br>
              <a:rPr lang="en-US" sz="4000" dirty="0">
                <a:effectLst/>
                <a:latin typeface="Arial" panose="020B0604020202020204" pitchFamily="34" charset="0"/>
                <a:ea typeface="Calibri" panose="020F0502020204030204" pitchFamily="34" charset="0"/>
                <a:cs typeface="Arial" panose="020B0604020202020204" pitchFamily="34" charset="0"/>
              </a:rPr>
            </a:br>
            <a:r>
              <a:rPr lang="en-US" sz="4000" dirty="0">
                <a:effectLst/>
                <a:latin typeface="Arial" panose="020B0604020202020204" pitchFamily="34" charset="0"/>
                <a:ea typeface="Calibri" panose="020F0502020204030204" pitchFamily="34" charset="0"/>
                <a:cs typeface="Arial" panose="020B0604020202020204" pitchFamily="34" charset="0"/>
              </a:rPr>
              <a:t>for Arts Education</a:t>
            </a:r>
            <a:endParaRPr lang="en-US" sz="4000" dirty="0"/>
          </a:p>
        </p:txBody>
      </p:sp>
      <p:sp>
        <p:nvSpPr>
          <p:cNvPr id="3" name="Content Placeholder 2">
            <a:extLst>
              <a:ext uri="{FF2B5EF4-FFF2-40B4-BE49-F238E27FC236}">
                <a16:creationId xmlns:a16="http://schemas.microsoft.com/office/drawing/2014/main" id="{E5351647-C584-47AC-83D8-82E543AC5C83}"/>
              </a:ext>
            </a:extLst>
          </p:cNvPr>
          <p:cNvSpPr>
            <a:spLocks noGrp="1"/>
          </p:cNvSpPr>
          <p:nvPr>
            <p:ph idx="1"/>
          </p:nvPr>
        </p:nvSpPr>
        <p:spPr/>
        <p:txBody>
          <a:bodyPr>
            <a:normAutofit/>
          </a:bodyPr>
          <a:lstStyle/>
          <a:p>
            <a:r>
              <a:rPr lang="en-US" sz="2400" dirty="0">
                <a:effectLst/>
                <a:latin typeface="Arial" panose="020B0604020202020204" pitchFamily="34" charset="0"/>
                <a:ea typeface="Calibri" panose="020F0502020204030204" pitchFamily="34" charset="0"/>
                <a:cs typeface="Arial" panose="020B0604020202020204" pitchFamily="34" charset="0"/>
              </a:rPr>
              <a:t>Advocating for arts education is a necessary ongoing activity for arts educators, community members, parents, students, and industry leaders.</a:t>
            </a:r>
          </a:p>
          <a:p>
            <a:r>
              <a:rPr lang="en-US" sz="2400" dirty="0">
                <a:effectLst/>
                <a:latin typeface="Arial" panose="020B0604020202020204" pitchFamily="34" charset="0"/>
                <a:ea typeface="Calibri" panose="020F0502020204030204" pitchFamily="34" charset="0"/>
                <a:cs typeface="Arial" panose="020B0604020202020204" pitchFamily="34" charset="0"/>
              </a:rPr>
              <a:t>California’s Local Control and Accountability Plan (LCAP) provides an authentic process for districts and communities to provide advocacy leadership for arts education.</a:t>
            </a:r>
          </a:p>
          <a:p>
            <a:r>
              <a:rPr lang="en-US" sz="2400" dirty="0">
                <a:effectLst/>
                <a:latin typeface="Arial" panose="020B0604020202020204" pitchFamily="34" charset="0"/>
                <a:ea typeface="Calibri" panose="020F0502020204030204" pitchFamily="34" charset="0"/>
                <a:cs typeface="Arial" panose="020B0604020202020204" pitchFamily="34" charset="0"/>
              </a:rPr>
              <a:t>Arts education has a role in each of the Local Control Funding Formula (LCFF) priorities that are aimed at serving the needs of the whole child. </a:t>
            </a:r>
          </a:p>
          <a:p>
            <a:r>
              <a:rPr lang="en-US" sz="2400" dirty="0">
                <a:effectLst/>
                <a:latin typeface="Arial" panose="020B0604020202020204" pitchFamily="34" charset="0"/>
                <a:ea typeface="Calibri" panose="020F0502020204030204" pitchFamily="34" charset="0"/>
                <a:cs typeface="Arial" panose="020B0604020202020204" pitchFamily="34" charset="0"/>
              </a:rPr>
              <a:t>LEAs that attend to arts education as they craft LCAP goals, plan actions, and leverage resources, can address the LCFF priorities and improve and expand arts education for all students.</a:t>
            </a:r>
          </a:p>
        </p:txBody>
      </p:sp>
      <p:sp>
        <p:nvSpPr>
          <p:cNvPr id="4" name="Slide Number Placeholder 3">
            <a:extLst>
              <a:ext uri="{FF2B5EF4-FFF2-40B4-BE49-F238E27FC236}">
                <a16:creationId xmlns:a16="http://schemas.microsoft.com/office/drawing/2014/main" id="{5B20B0D4-6286-4F6F-8E5E-3F1C292445E3}"/>
              </a:ext>
            </a:extLst>
          </p:cNvPr>
          <p:cNvSpPr>
            <a:spLocks noGrp="1"/>
          </p:cNvSpPr>
          <p:nvPr>
            <p:ph type="sldNum" sz="quarter" idx="12"/>
          </p:nvPr>
        </p:nvSpPr>
        <p:spPr/>
        <p:txBody>
          <a:bodyPr/>
          <a:lstStyle/>
          <a:p>
            <a:fld id="{1C8E0B4C-4C2F-4BE7-8793-29AB022C0CCB}" type="slidenum">
              <a:rPr lang="en-US" smtClean="0"/>
              <a:t>45</a:t>
            </a:fld>
            <a:endParaRPr lang="en-US"/>
          </a:p>
        </p:txBody>
      </p:sp>
    </p:spTree>
    <p:extLst>
      <p:ext uri="{BB962C8B-B14F-4D97-AF65-F5344CB8AC3E}">
        <p14:creationId xmlns:p14="http://schemas.microsoft.com/office/powerpoint/2010/main" val="28148068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F3F27-0D3A-4945-AE8D-6ECE8708AD1E}"/>
              </a:ext>
            </a:extLst>
          </p:cNvPr>
          <p:cNvSpPr>
            <a:spLocks noGrp="1"/>
          </p:cNvSpPr>
          <p:nvPr>
            <p:ph type="title"/>
          </p:nvPr>
        </p:nvSpPr>
        <p:spPr>
          <a:xfrm>
            <a:off x="838200" y="34925"/>
            <a:ext cx="10515600" cy="1325563"/>
          </a:xfrm>
        </p:spPr>
        <p:txBody>
          <a:bodyPr>
            <a:normAutofit/>
          </a:bodyPr>
          <a:lstStyle/>
          <a:p>
            <a:pPr algn="ctr"/>
            <a:r>
              <a:rPr lang="en-US" sz="4000" dirty="0"/>
              <a:t>LCFF Priorities and Arts Education #1</a:t>
            </a:r>
            <a:r>
              <a:rPr lang="en-US" sz="4000" dirty="0">
                <a:ea typeface="Calibri" panose="020F0502020204030204" pitchFamily="34" charset="0"/>
              </a:rPr>
              <a:t>–</a:t>
            </a:r>
            <a:r>
              <a:rPr lang="en-US" sz="4000" dirty="0"/>
              <a:t>5</a:t>
            </a:r>
          </a:p>
        </p:txBody>
      </p:sp>
      <p:graphicFrame>
        <p:nvGraphicFramePr>
          <p:cNvPr id="5" name="Table 5">
            <a:extLst>
              <a:ext uri="{FF2B5EF4-FFF2-40B4-BE49-F238E27FC236}">
                <a16:creationId xmlns:a16="http://schemas.microsoft.com/office/drawing/2014/main" id="{177788B0-5464-4536-A5DA-8F160C975E89}"/>
              </a:ext>
            </a:extLst>
          </p:cNvPr>
          <p:cNvGraphicFramePr>
            <a:graphicFrameLocks noGrp="1"/>
          </p:cNvGraphicFramePr>
          <p:nvPr/>
        </p:nvGraphicFramePr>
        <p:xfrm>
          <a:off x="0" y="1068388"/>
          <a:ext cx="12192001" cy="5857994"/>
        </p:xfrm>
        <a:graphic>
          <a:graphicData uri="http://schemas.openxmlformats.org/drawingml/2006/table">
            <a:tbl>
              <a:tblPr firstRow="1" bandRow="1">
                <a:tableStyleId>{5C22544A-7EE6-4342-B048-85BDC9FD1C3A}</a:tableStyleId>
              </a:tblPr>
              <a:tblGrid>
                <a:gridCol w="2146300">
                  <a:extLst>
                    <a:ext uri="{9D8B030D-6E8A-4147-A177-3AD203B41FA5}">
                      <a16:colId xmlns:a16="http://schemas.microsoft.com/office/drawing/2014/main" val="962127854"/>
                    </a:ext>
                  </a:extLst>
                </a:gridCol>
                <a:gridCol w="10045701">
                  <a:extLst>
                    <a:ext uri="{9D8B030D-6E8A-4147-A177-3AD203B41FA5}">
                      <a16:colId xmlns:a16="http://schemas.microsoft.com/office/drawing/2014/main" val="648819372"/>
                    </a:ext>
                  </a:extLst>
                </a:gridCol>
              </a:tblGrid>
              <a:tr h="645914">
                <a:tc>
                  <a:txBody>
                    <a:bodyPr/>
                    <a:lstStyle/>
                    <a:p>
                      <a:pPr algn="ctr"/>
                      <a:r>
                        <a:rPr lang="en-US" sz="2400" b="1" dirty="0">
                          <a:solidFill>
                            <a:schemeClr val="bg1"/>
                          </a:solidFill>
                        </a:rPr>
                        <a:t>Priority</a:t>
                      </a:r>
                    </a:p>
                  </a:txBody>
                  <a:tcPr>
                    <a:solidFill>
                      <a:schemeClr val="tx1"/>
                    </a:solidFill>
                  </a:tcPr>
                </a:tc>
                <a:tc>
                  <a:txBody>
                    <a:bodyPr/>
                    <a:lstStyle/>
                    <a:p>
                      <a:pPr algn="ctr"/>
                      <a:r>
                        <a:rPr lang="en-US" sz="2400" dirty="0">
                          <a:solidFill>
                            <a:schemeClr val="bg1"/>
                          </a:solidFill>
                        </a:rPr>
                        <a:t>Arts Education Role/Connection/Expectation </a:t>
                      </a:r>
                    </a:p>
                  </a:txBody>
                  <a:tcPr>
                    <a:solidFill>
                      <a:schemeClr val="tx1"/>
                    </a:solidFill>
                  </a:tcPr>
                </a:tc>
                <a:extLst>
                  <a:ext uri="{0D108BD9-81ED-4DB2-BD59-A6C34878D82A}">
                    <a16:rowId xmlns:a16="http://schemas.microsoft.com/office/drawing/2014/main" val="2911274660"/>
                  </a:ext>
                </a:extLst>
              </a:tr>
              <a:tr h="645914">
                <a:tc>
                  <a:txBody>
                    <a:bodyPr/>
                    <a:lstStyle/>
                    <a:p>
                      <a:pPr algn="ctr"/>
                      <a:r>
                        <a:rPr lang="en-US" sz="2400" b="0" dirty="0"/>
                        <a:t>#1 Basic Services</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Teachers teaching the arts are fully credentialed, have access to arts standards-aligned instructional materials and resources, and school facilities for arts education are maintained in good repair.</a:t>
                      </a:r>
                    </a:p>
                  </a:txBody>
                  <a:tcPr>
                    <a:solidFill>
                      <a:schemeClr val="accent1">
                        <a:lumMod val="20000"/>
                        <a:lumOff val="80000"/>
                      </a:schemeClr>
                    </a:solidFill>
                  </a:tcPr>
                </a:tc>
                <a:extLst>
                  <a:ext uri="{0D108BD9-81ED-4DB2-BD59-A6C34878D82A}">
                    <a16:rowId xmlns:a16="http://schemas.microsoft.com/office/drawing/2014/main" val="467237626"/>
                  </a:ext>
                </a:extLst>
              </a:tr>
              <a:tr h="645914">
                <a:tc>
                  <a:txBody>
                    <a:bodyPr/>
                    <a:lstStyle/>
                    <a:p>
                      <a:pPr algn="ctr"/>
                      <a:r>
                        <a:rPr lang="en-US" sz="2400" b="0" dirty="0"/>
                        <a:t>#2 State Standards</a:t>
                      </a:r>
                    </a:p>
                  </a:txBody>
                  <a:tcPr>
                    <a:solidFill>
                      <a:schemeClr val="accent1">
                        <a:lumMod val="40000"/>
                        <a:lumOff val="60000"/>
                      </a:schemeClr>
                    </a:solidFill>
                  </a:tcPr>
                </a:tc>
                <a:tc>
                  <a:txBody>
                    <a:bodyPr/>
                    <a:lstStyle/>
                    <a:p>
                      <a:r>
                        <a:rPr lang="en-US" sz="2400" dirty="0"/>
                        <a:t>Resources are allocated for implementation of California Arts Standards for all students.</a:t>
                      </a:r>
                    </a:p>
                  </a:txBody>
                  <a:tcPr>
                    <a:solidFill>
                      <a:schemeClr val="accent1">
                        <a:lumMod val="40000"/>
                        <a:lumOff val="60000"/>
                      </a:schemeClr>
                    </a:solidFill>
                  </a:tcPr>
                </a:tc>
                <a:extLst>
                  <a:ext uri="{0D108BD9-81ED-4DB2-BD59-A6C34878D82A}">
                    <a16:rowId xmlns:a16="http://schemas.microsoft.com/office/drawing/2014/main" val="3058597411"/>
                  </a:ext>
                </a:extLst>
              </a:tr>
              <a:tr h="645914">
                <a:tc>
                  <a:txBody>
                    <a:bodyPr/>
                    <a:lstStyle/>
                    <a:p>
                      <a:pPr algn="ctr"/>
                      <a:r>
                        <a:rPr lang="en-US" sz="2400" b="0" dirty="0"/>
                        <a:t>#3 Parent Involvement</a:t>
                      </a:r>
                    </a:p>
                  </a:txBody>
                  <a:tcPr>
                    <a:solidFill>
                      <a:schemeClr val="accent1">
                        <a:lumMod val="20000"/>
                        <a:lumOff val="80000"/>
                      </a:schemeClr>
                    </a:solidFill>
                  </a:tcPr>
                </a:tc>
                <a:tc>
                  <a:txBody>
                    <a:bodyPr/>
                    <a:lstStyle/>
                    <a:p>
                      <a:r>
                        <a:rPr lang="en-US" sz="2400" dirty="0"/>
                        <a:t>Resources are included for family engagement and participation in their student’s arts education.</a:t>
                      </a:r>
                    </a:p>
                  </a:txBody>
                  <a:tcPr>
                    <a:solidFill>
                      <a:schemeClr val="accent1">
                        <a:lumMod val="20000"/>
                        <a:lumOff val="80000"/>
                      </a:schemeClr>
                    </a:solidFill>
                  </a:tcPr>
                </a:tc>
                <a:extLst>
                  <a:ext uri="{0D108BD9-81ED-4DB2-BD59-A6C34878D82A}">
                    <a16:rowId xmlns:a16="http://schemas.microsoft.com/office/drawing/2014/main" val="655844928"/>
                  </a:ext>
                </a:extLst>
              </a:tr>
              <a:tr h="645914">
                <a:tc>
                  <a:txBody>
                    <a:bodyPr/>
                    <a:lstStyle/>
                    <a:p>
                      <a:pPr algn="ctr"/>
                      <a:r>
                        <a:rPr lang="en-US" sz="2400" b="0" dirty="0"/>
                        <a:t>#4 Student Achievement</a:t>
                      </a:r>
                    </a:p>
                  </a:txBody>
                  <a:tcPr>
                    <a:solidFill>
                      <a:schemeClr val="accent1">
                        <a:lumMod val="40000"/>
                        <a:lumOff val="60000"/>
                      </a:schemeClr>
                    </a:solidFill>
                  </a:tcPr>
                </a:tc>
                <a:tc>
                  <a:txBody>
                    <a:bodyPr/>
                    <a:lstStyle/>
                    <a:p>
                      <a:r>
                        <a:rPr lang="en-US" sz="2400" dirty="0"/>
                        <a:t>Ensuring access to courses in the arts (F) that support completion of the entrance requirements courses for University of California and California State University.</a:t>
                      </a:r>
                    </a:p>
                  </a:txBody>
                  <a:tcPr>
                    <a:solidFill>
                      <a:schemeClr val="accent1">
                        <a:lumMod val="40000"/>
                        <a:lumOff val="60000"/>
                      </a:schemeClr>
                    </a:solidFill>
                  </a:tcPr>
                </a:tc>
                <a:extLst>
                  <a:ext uri="{0D108BD9-81ED-4DB2-BD59-A6C34878D82A}">
                    <a16:rowId xmlns:a16="http://schemas.microsoft.com/office/drawing/2014/main" val="1811029190"/>
                  </a:ext>
                </a:extLst>
              </a:tr>
              <a:tr h="645914">
                <a:tc>
                  <a:txBody>
                    <a:bodyPr/>
                    <a:lstStyle/>
                    <a:p>
                      <a:pPr algn="ctr"/>
                      <a:r>
                        <a:rPr lang="en-US" sz="2400" b="0" dirty="0"/>
                        <a:t>#5 Student Engagement</a:t>
                      </a:r>
                    </a:p>
                  </a:txBody>
                  <a:tcPr>
                    <a:solidFill>
                      <a:schemeClr val="accent1">
                        <a:lumMod val="20000"/>
                        <a:lumOff val="80000"/>
                      </a:schemeClr>
                    </a:solidFill>
                  </a:tcPr>
                </a:tc>
                <a:tc>
                  <a:txBody>
                    <a:bodyPr/>
                    <a:lstStyle/>
                    <a:p>
                      <a:r>
                        <a:rPr lang="en-US" sz="2400" dirty="0"/>
                        <a:t>Arts education provides students with positive connections to school that can support school attendance and completion of high school graduation requirements.</a:t>
                      </a:r>
                    </a:p>
                  </a:txBody>
                  <a:tcPr>
                    <a:solidFill>
                      <a:schemeClr val="accent1">
                        <a:lumMod val="20000"/>
                        <a:lumOff val="80000"/>
                      </a:schemeClr>
                    </a:solidFill>
                  </a:tcPr>
                </a:tc>
                <a:extLst>
                  <a:ext uri="{0D108BD9-81ED-4DB2-BD59-A6C34878D82A}">
                    <a16:rowId xmlns:a16="http://schemas.microsoft.com/office/drawing/2014/main" val="208654177"/>
                  </a:ext>
                </a:extLst>
              </a:tr>
            </a:tbl>
          </a:graphicData>
        </a:graphic>
      </p:graphicFrame>
      <p:sp>
        <p:nvSpPr>
          <p:cNvPr id="4" name="Slide Number Placeholder 3">
            <a:extLst>
              <a:ext uri="{FF2B5EF4-FFF2-40B4-BE49-F238E27FC236}">
                <a16:creationId xmlns:a16="http://schemas.microsoft.com/office/drawing/2014/main" id="{22B0780F-6E8F-4B5C-A883-A78CE3F9A0C6}"/>
              </a:ext>
            </a:extLst>
          </p:cNvPr>
          <p:cNvSpPr>
            <a:spLocks noGrp="1"/>
          </p:cNvSpPr>
          <p:nvPr>
            <p:ph type="sldNum" sz="quarter" idx="12"/>
          </p:nvPr>
        </p:nvSpPr>
        <p:spPr/>
        <p:txBody>
          <a:bodyPr/>
          <a:lstStyle/>
          <a:p>
            <a:fld id="{1C8E0B4C-4C2F-4BE7-8793-29AB022C0CCB}" type="slidenum">
              <a:rPr lang="en-US" smtClean="0"/>
              <a:t>46</a:t>
            </a:fld>
            <a:endParaRPr lang="en-US"/>
          </a:p>
        </p:txBody>
      </p:sp>
    </p:spTree>
    <p:extLst>
      <p:ext uri="{BB962C8B-B14F-4D97-AF65-F5344CB8AC3E}">
        <p14:creationId xmlns:p14="http://schemas.microsoft.com/office/powerpoint/2010/main" val="700127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F3F27-0D3A-4945-AE8D-6ECE8708AD1E}"/>
              </a:ext>
            </a:extLst>
          </p:cNvPr>
          <p:cNvSpPr>
            <a:spLocks noGrp="1"/>
          </p:cNvSpPr>
          <p:nvPr>
            <p:ph type="title"/>
          </p:nvPr>
        </p:nvSpPr>
        <p:spPr>
          <a:xfrm>
            <a:off x="838200" y="34925"/>
            <a:ext cx="10515600" cy="1325563"/>
          </a:xfrm>
        </p:spPr>
        <p:txBody>
          <a:bodyPr>
            <a:normAutofit/>
          </a:bodyPr>
          <a:lstStyle/>
          <a:p>
            <a:pPr algn="ctr"/>
            <a:r>
              <a:rPr lang="en-US" sz="4000" dirty="0"/>
              <a:t>LCFF Priorities and Arts Education #6</a:t>
            </a:r>
            <a:r>
              <a:rPr lang="en-US" sz="4000" dirty="0">
                <a:ea typeface="Calibri" panose="020F0502020204030204" pitchFamily="34" charset="0"/>
              </a:rPr>
              <a:t>–10</a:t>
            </a:r>
            <a:endParaRPr lang="en-US" sz="4000" dirty="0"/>
          </a:p>
        </p:txBody>
      </p:sp>
      <p:graphicFrame>
        <p:nvGraphicFramePr>
          <p:cNvPr id="5" name="Table 5">
            <a:extLst>
              <a:ext uri="{FF2B5EF4-FFF2-40B4-BE49-F238E27FC236}">
                <a16:creationId xmlns:a16="http://schemas.microsoft.com/office/drawing/2014/main" id="{177788B0-5464-4536-A5DA-8F160C975E89}"/>
              </a:ext>
            </a:extLst>
          </p:cNvPr>
          <p:cNvGraphicFramePr>
            <a:graphicFrameLocks noGrp="1"/>
          </p:cNvGraphicFramePr>
          <p:nvPr/>
        </p:nvGraphicFramePr>
        <p:xfrm>
          <a:off x="0" y="1335088"/>
          <a:ext cx="12192001" cy="5492234"/>
        </p:xfrm>
        <a:graphic>
          <a:graphicData uri="http://schemas.openxmlformats.org/drawingml/2006/table">
            <a:tbl>
              <a:tblPr firstRow="1" bandRow="1">
                <a:tableStyleId>{5C22544A-7EE6-4342-B048-85BDC9FD1C3A}</a:tableStyleId>
              </a:tblPr>
              <a:tblGrid>
                <a:gridCol w="1993900">
                  <a:extLst>
                    <a:ext uri="{9D8B030D-6E8A-4147-A177-3AD203B41FA5}">
                      <a16:colId xmlns:a16="http://schemas.microsoft.com/office/drawing/2014/main" val="962127854"/>
                    </a:ext>
                  </a:extLst>
                </a:gridCol>
                <a:gridCol w="10198101">
                  <a:extLst>
                    <a:ext uri="{9D8B030D-6E8A-4147-A177-3AD203B41FA5}">
                      <a16:colId xmlns:a16="http://schemas.microsoft.com/office/drawing/2014/main" val="648819372"/>
                    </a:ext>
                  </a:extLst>
                </a:gridCol>
              </a:tblGrid>
              <a:tr h="645914">
                <a:tc>
                  <a:txBody>
                    <a:bodyPr/>
                    <a:lstStyle/>
                    <a:p>
                      <a:pPr algn="ctr"/>
                      <a:r>
                        <a:rPr lang="en-US" sz="2400" b="1" dirty="0">
                          <a:solidFill>
                            <a:schemeClr val="bg1"/>
                          </a:solidFill>
                        </a:rPr>
                        <a:t>Priority</a:t>
                      </a:r>
                    </a:p>
                  </a:txBody>
                  <a:tcPr>
                    <a:solidFill>
                      <a:schemeClr val="tx1"/>
                    </a:solidFill>
                  </a:tcPr>
                </a:tc>
                <a:tc>
                  <a:txBody>
                    <a:bodyPr/>
                    <a:lstStyle/>
                    <a:p>
                      <a:pPr algn="ctr"/>
                      <a:r>
                        <a:rPr lang="en-US" sz="2400" dirty="0">
                          <a:solidFill>
                            <a:schemeClr val="bg1"/>
                          </a:solidFill>
                        </a:rPr>
                        <a:t>Arts Education Role/Connection/Expectation </a:t>
                      </a:r>
                    </a:p>
                  </a:txBody>
                  <a:tcPr>
                    <a:solidFill>
                      <a:schemeClr val="tx1"/>
                    </a:solidFill>
                  </a:tcPr>
                </a:tc>
                <a:extLst>
                  <a:ext uri="{0D108BD9-81ED-4DB2-BD59-A6C34878D82A}">
                    <a16:rowId xmlns:a16="http://schemas.microsoft.com/office/drawing/2014/main" val="2911274660"/>
                  </a:ext>
                </a:extLst>
              </a:tr>
              <a:tr h="645914">
                <a:tc>
                  <a:txBody>
                    <a:bodyPr/>
                    <a:lstStyle/>
                    <a:p>
                      <a:pPr algn="ctr"/>
                      <a:r>
                        <a:rPr lang="en-US" sz="2400" b="0" dirty="0"/>
                        <a:t>#6 School Climate</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A thriving arts education program supports a positive school climate and culture and provides students with creative outlets for the expression.</a:t>
                      </a:r>
                    </a:p>
                  </a:txBody>
                  <a:tcPr>
                    <a:solidFill>
                      <a:schemeClr val="accent1">
                        <a:lumMod val="40000"/>
                        <a:lumOff val="60000"/>
                      </a:schemeClr>
                    </a:solidFill>
                  </a:tcPr>
                </a:tc>
                <a:extLst>
                  <a:ext uri="{0D108BD9-81ED-4DB2-BD59-A6C34878D82A}">
                    <a16:rowId xmlns:a16="http://schemas.microsoft.com/office/drawing/2014/main" val="467237626"/>
                  </a:ext>
                </a:extLst>
              </a:tr>
              <a:tr h="645914">
                <a:tc>
                  <a:txBody>
                    <a:bodyPr/>
                    <a:lstStyle/>
                    <a:p>
                      <a:pPr algn="ctr"/>
                      <a:r>
                        <a:rPr lang="en-US" sz="2400" b="0" dirty="0"/>
                        <a:t>#7 Course Access</a:t>
                      </a:r>
                    </a:p>
                  </a:txBody>
                  <a:tcPr>
                    <a:solidFill>
                      <a:schemeClr val="accent1">
                        <a:lumMod val="20000"/>
                        <a:lumOff val="80000"/>
                      </a:schemeClr>
                    </a:solidFill>
                  </a:tcPr>
                </a:tc>
                <a:tc>
                  <a:txBody>
                    <a:bodyPr/>
                    <a:lstStyle/>
                    <a:p>
                      <a:r>
                        <a:rPr lang="en-US" sz="2400" dirty="0"/>
                        <a:t>All students must have access to learning in the arts that are inclusive, flexible, meet their specific needs, and promote potential areas of growth.</a:t>
                      </a:r>
                    </a:p>
                  </a:txBody>
                  <a:tcPr>
                    <a:solidFill>
                      <a:schemeClr val="accent1">
                        <a:lumMod val="20000"/>
                        <a:lumOff val="80000"/>
                      </a:schemeClr>
                    </a:solidFill>
                  </a:tcPr>
                </a:tc>
                <a:extLst>
                  <a:ext uri="{0D108BD9-81ED-4DB2-BD59-A6C34878D82A}">
                    <a16:rowId xmlns:a16="http://schemas.microsoft.com/office/drawing/2014/main" val="3058597411"/>
                  </a:ext>
                </a:extLst>
              </a:tr>
              <a:tr h="645914">
                <a:tc>
                  <a:txBody>
                    <a:bodyPr/>
                    <a:lstStyle/>
                    <a:p>
                      <a:pPr algn="ctr"/>
                      <a:r>
                        <a:rPr lang="en-US" sz="2400" b="0" dirty="0"/>
                        <a:t>#8 Student Outcomes</a:t>
                      </a:r>
                    </a:p>
                  </a:txBody>
                  <a:tcPr>
                    <a:solidFill>
                      <a:schemeClr val="accent1">
                        <a:lumMod val="40000"/>
                        <a:lumOff val="60000"/>
                      </a:schemeClr>
                    </a:solidFill>
                  </a:tcPr>
                </a:tc>
                <a:tc>
                  <a:txBody>
                    <a:bodyPr/>
                    <a:lstStyle/>
                    <a:p>
                      <a:r>
                        <a:rPr lang="en-US" sz="2400" dirty="0"/>
                        <a:t>Student achievement in dance, media arts, music, theatre, and visual arts is measured through a variety of authentic means. The assessment data informs decision-making related to instruction. The academic progress in these content areas, are shared with educators, students, and families.</a:t>
                      </a:r>
                    </a:p>
                  </a:txBody>
                  <a:tcPr>
                    <a:solidFill>
                      <a:schemeClr val="accent1">
                        <a:lumMod val="40000"/>
                        <a:lumOff val="60000"/>
                      </a:schemeClr>
                    </a:solidFill>
                  </a:tcPr>
                </a:tc>
                <a:extLst>
                  <a:ext uri="{0D108BD9-81ED-4DB2-BD59-A6C34878D82A}">
                    <a16:rowId xmlns:a16="http://schemas.microsoft.com/office/drawing/2014/main" val="655844928"/>
                  </a:ext>
                </a:extLst>
              </a:tr>
              <a:tr h="645914">
                <a:tc>
                  <a:txBody>
                    <a:bodyPr/>
                    <a:lstStyle/>
                    <a:p>
                      <a:pPr algn="ctr"/>
                      <a:r>
                        <a:rPr lang="en-US" sz="2400" b="0" dirty="0"/>
                        <a:t>#9 Expelled Youth</a:t>
                      </a:r>
                    </a:p>
                  </a:txBody>
                  <a:tcPr>
                    <a:solidFill>
                      <a:schemeClr val="accent1">
                        <a:lumMod val="20000"/>
                        <a:lumOff val="80000"/>
                      </a:schemeClr>
                    </a:solidFill>
                  </a:tcPr>
                </a:tc>
                <a:tc>
                  <a:txBody>
                    <a:bodyPr/>
                    <a:lstStyle/>
                    <a:p>
                      <a:r>
                        <a:rPr lang="en-US" sz="2400" dirty="0"/>
                        <a:t>Arts education is included in the coordination of instruction of expelled students.</a:t>
                      </a:r>
                    </a:p>
                  </a:txBody>
                  <a:tcPr>
                    <a:solidFill>
                      <a:schemeClr val="accent1">
                        <a:lumMod val="20000"/>
                        <a:lumOff val="80000"/>
                      </a:schemeClr>
                    </a:solidFill>
                  </a:tcPr>
                </a:tc>
                <a:extLst>
                  <a:ext uri="{0D108BD9-81ED-4DB2-BD59-A6C34878D82A}">
                    <a16:rowId xmlns:a16="http://schemas.microsoft.com/office/drawing/2014/main" val="1811029190"/>
                  </a:ext>
                </a:extLst>
              </a:tr>
              <a:tr h="645914">
                <a:tc>
                  <a:txBody>
                    <a:bodyPr/>
                    <a:lstStyle/>
                    <a:p>
                      <a:pPr algn="ctr"/>
                      <a:r>
                        <a:rPr lang="en-US" sz="2400" b="0" dirty="0"/>
                        <a:t>#10 Foster Youth</a:t>
                      </a:r>
                    </a:p>
                  </a:txBody>
                  <a:tcPr>
                    <a:solidFill>
                      <a:schemeClr val="accent1">
                        <a:lumMod val="40000"/>
                        <a:lumOff val="60000"/>
                      </a:schemeClr>
                    </a:solidFill>
                  </a:tcPr>
                </a:tc>
                <a:tc>
                  <a:txBody>
                    <a:bodyPr/>
                    <a:lstStyle/>
                    <a:p>
                      <a:r>
                        <a:rPr lang="en-US" sz="2400" dirty="0"/>
                        <a:t>Foster youths’ arts education needs and rights are addressed in the coordination of services.</a:t>
                      </a:r>
                    </a:p>
                  </a:txBody>
                  <a:tcPr>
                    <a:solidFill>
                      <a:schemeClr val="accent1">
                        <a:lumMod val="40000"/>
                        <a:lumOff val="60000"/>
                      </a:schemeClr>
                    </a:solidFill>
                  </a:tcPr>
                </a:tc>
                <a:extLst>
                  <a:ext uri="{0D108BD9-81ED-4DB2-BD59-A6C34878D82A}">
                    <a16:rowId xmlns:a16="http://schemas.microsoft.com/office/drawing/2014/main" val="208654177"/>
                  </a:ext>
                </a:extLst>
              </a:tr>
            </a:tbl>
          </a:graphicData>
        </a:graphic>
      </p:graphicFrame>
      <p:sp>
        <p:nvSpPr>
          <p:cNvPr id="4" name="Slide Number Placeholder 3">
            <a:extLst>
              <a:ext uri="{FF2B5EF4-FFF2-40B4-BE49-F238E27FC236}">
                <a16:creationId xmlns:a16="http://schemas.microsoft.com/office/drawing/2014/main" id="{22B0780F-6E8F-4B5C-A883-A78CE3F9A0C6}"/>
              </a:ext>
            </a:extLst>
          </p:cNvPr>
          <p:cNvSpPr>
            <a:spLocks noGrp="1"/>
          </p:cNvSpPr>
          <p:nvPr>
            <p:ph type="sldNum" sz="quarter" idx="12"/>
          </p:nvPr>
        </p:nvSpPr>
        <p:spPr/>
        <p:txBody>
          <a:bodyPr/>
          <a:lstStyle/>
          <a:p>
            <a:fld id="{1C8E0B4C-4C2F-4BE7-8793-29AB022C0CCB}" type="slidenum">
              <a:rPr lang="en-US" smtClean="0"/>
              <a:t>47</a:t>
            </a:fld>
            <a:endParaRPr lang="en-US"/>
          </a:p>
        </p:txBody>
      </p:sp>
    </p:spTree>
    <p:extLst>
      <p:ext uri="{BB962C8B-B14F-4D97-AF65-F5344CB8AC3E}">
        <p14:creationId xmlns:p14="http://schemas.microsoft.com/office/powerpoint/2010/main" val="5612523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23FA7-FA32-418E-A3A5-14B58AE0B8A6}"/>
              </a:ext>
            </a:extLst>
          </p:cNvPr>
          <p:cNvSpPr>
            <a:spLocks noGrp="1"/>
          </p:cNvSpPr>
          <p:nvPr>
            <p:ph type="title"/>
          </p:nvPr>
        </p:nvSpPr>
        <p:spPr/>
        <p:txBody>
          <a:bodyPr>
            <a:normAutofit fontScale="90000"/>
          </a:bodyPr>
          <a:lstStyle/>
          <a:p>
            <a:r>
              <a:rPr lang="en-US" dirty="0"/>
              <a:t>Reflecting on Arts Education, the LCFF, and the LCAP</a:t>
            </a:r>
          </a:p>
        </p:txBody>
      </p:sp>
      <p:sp>
        <p:nvSpPr>
          <p:cNvPr id="3" name="Content Placeholder 2">
            <a:extLst>
              <a:ext uri="{FF2B5EF4-FFF2-40B4-BE49-F238E27FC236}">
                <a16:creationId xmlns:a16="http://schemas.microsoft.com/office/drawing/2014/main" id="{FEF23863-E9AE-48C6-A005-224767C6FD39}"/>
              </a:ext>
            </a:extLst>
          </p:cNvPr>
          <p:cNvSpPr>
            <a:spLocks noGrp="1"/>
          </p:cNvSpPr>
          <p:nvPr>
            <p:ph idx="4294967295"/>
          </p:nvPr>
        </p:nvSpPr>
        <p:spPr>
          <a:xfrm>
            <a:off x="5777345" y="705094"/>
            <a:ext cx="6112485" cy="5447812"/>
          </a:xfrm>
          <a:solidFill>
            <a:schemeClr val="bg1">
              <a:alpha val="75000"/>
            </a:schemeClr>
          </a:solidFill>
        </p:spPr>
        <p:txBody>
          <a:bodyPr>
            <a:normAutofit/>
          </a:bodyPr>
          <a:lstStyle/>
          <a:p>
            <a:pPr>
              <a:lnSpc>
                <a:spcPct val="115000"/>
              </a:lnSpc>
              <a:spcBef>
                <a:spcPts val="0"/>
              </a:spcBef>
              <a:spcAft>
                <a:spcPts val="1200"/>
              </a:spcAft>
            </a:pPr>
            <a:r>
              <a:rPr lang="en-US" sz="2400" dirty="0">
                <a:effectLst/>
                <a:latin typeface="Arial" panose="020B0604020202020204" pitchFamily="34" charset="0"/>
                <a:ea typeface="Arial" panose="020B0604020202020204" pitchFamily="34" charset="0"/>
              </a:rPr>
              <a:t>As you read each LCFF Priority, pause to reflect on your district</a:t>
            </a:r>
            <a:r>
              <a:rPr lang="en-US" sz="2400" dirty="0">
                <a:latin typeface="Arial" panose="020B0604020202020204" pitchFamily="34" charset="0"/>
                <a:ea typeface="Arial" panose="020B0604020202020204" pitchFamily="34" charset="0"/>
              </a:rPr>
              <a:t>’</a:t>
            </a:r>
            <a:r>
              <a:rPr lang="en-US" sz="2400" dirty="0">
                <a:effectLst/>
                <a:latin typeface="Arial" panose="020B0604020202020204" pitchFamily="34" charset="0"/>
                <a:ea typeface="Arial" panose="020B0604020202020204" pitchFamily="34" charset="0"/>
              </a:rPr>
              <a:t>s successes and challenges or barriers in achieving an effective and equitable arts education program.</a:t>
            </a:r>
          </a:p>
          <a:p>
            <a:pPr>
              <a:lnSpc>
                <a:spcPct val="115000"/>
              </a:lnSpc>
              <a:spcBef>
                <a:spcPts val="0"/>
              </a:spcBef>
              <a:spcAft>
                <a:spcPts val="1200"/>
              </a:spcAft>
            </a:pPr>
            <a:r>
              <a:rPr lang="en-US" sz="2400" dirty="0">
                <a:effectLst/>
                <a:latin typeface="Arial" panose="020B0604020202020204" pitchFamily="34" charset="0"/>
                <a:ea typeface="Arial" panose="020B0604020202020204" pitchFamily="34" charset="0"/>
              </a:rPr>
              <a:t>Select one of the Priorities you feel has the most </a:t>
            </a:r>
            <a:r>
              <a:rPr lang="en-US" sz="2400" dirty="0">
                <a:latin typeface="Arial" panose="020B0604020202020204" pitchFamily="34" charset="0"/>
                <a:ea typeface="Arial" panose="020B0604020202020204" pitchFamily="34" charset="0"/>
              </a:rPr>
              <a:t>o</a:t>
            </a:r>
            <a:r>
              <a:rPr lang="en-US" sz="2400" dirty="0">
                <a:effectLst/>
                <a:latin typeface="Arial" panose="020B0604020202020204" pitchFamily="34" charset="0"/>
                <a:ea typeface="Arial" panose="020B0604020202020204" pitchFamily="34" charset="0"/>
              </a:rPr>
              <a:t>pportunity for growth and consider what steps you can take to move forward.</a:t>
            </a:r>
          </a:p>
          <a:p>
            <a:pPr>
              <a:lnSpc>
                <a:spcPct val="115000"/>
              </a:lnSpc>
              <a:spcBef>
                <a:spcPts val="0"/>
              </a:spcBef>
              <a:spcAft>
                <a:spcPts val="1200"/>
              </a:spcAft>
            </a:pPr>
            <a:r>
              <a:rPr lang="en-US" sz="2400" dirty="0">
                <a:effectLst/>
                <a:latin typeface="Arial" panose="020B0604020202020204" pitchFamily="34" charset="0"/>
                <a:ea typeface="Arial" panose="020B0604020202020204" pitchFamily="34" charset="0"/>
              </a:rPr>
              <a:t>Consider—Who in your district writes your LCAP? Are there other key persons with whom you can share this information?</a:t>
            </a:r>
          </a:p>
        </p:txBody>
      </p:sp>
      <p:sp>
        <p:nvSpPr>
          <p:cNvPr id="4" name="Slide Number Placeholder 3">
            <a:extLst>
              <a:ext uri="{FF2B5EF4-FFF2-40B4-BE49-F238E27FC236}">
                <a16:creationId xmlns:a16="http://schemas.microsoft.com/office/drawing/2014/main" id="{39E01D33-4EF1-4B26-B584-A245BC24E0A9}"/>
              </a:ext>
            </a:extLst>
          </p:cNvPr>
          <p:cNvSpPr>
            <a:spLocks noGrp="1"/>
          </p:cNvSpPr>
          <p:nvPr>
            <p:ph type="sldNum" sz="quarter" idx="12"/>
          </p:nvPr>
        </p:nvSpPr>
        <p:spPr/>
        <p:txBody>
          <a:bodyPr/>
          <a:lstStyle/>
          <a:p>
            <a:fld id="{1C8E0B4C-4C2F-4BE7-8793-29AB022C0CCB}" type="slidenum">
              <a:rPr lang="en-US" smtClean="0"/>
              <a:t>48</a:t>
            </a:fld>
            <a:endParaRPr lang="en-US"/>
          </a:p>
        </p:txBody>
      </p:sp>
    </p:spTree>
    <p:extLst>
      <p:ext uri="{BB962C8B-B14F-4D97-AF65-F5344CB8AC3E}">
        <p14:creationId xmlns:p14="http://schemas.microsoft.com/office/powerpoint/2010/main" val="40372977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2018D-BF72-4A34-B5D9-F4CD6F1CCFCB}"/>
              </a:ext>
            </a:extLst>
          </p:cNvPr>
          <p:cNvSpPr>
            <a:spLocks noGrp="1"/>
          </p:cNvSpPr>
          <p:nvPr>
            <p:ph type="title"/>
          </p:nvPr>
        </p:nvSpPr>
        <p:spPr/>
        <p:txBody>
          <a:bodyPr>
            <a:normAutofit/>
          </a:bodyPr>
          <a:lstStyle/>
          <a:p>
            <a:pPr algn="ctr"/>
            <a:r>
              <a:rPr lang="en-US" sz="4000" dirty="0"/>
              <a:t>Sample Advocacy Talking Points</a:t>
            </a:r>
          </a:p>
        </p:txBody>
      </p:sp>
      <p:sp>
        <p:nvSpPr>
          <p:cNvPr id="3" name="Content Placeholder 2">
            <a:extLst>
              <a:ext uri="{FF2B5EF4-FFF2-40B4-BE49-F238E27FC236}">
                <a16:creationId xmlns:a16="http://schemas.microsoft.com/office/drawing/2014/main" id="{DA1DC19D-3FF3-423B-B808-8CA2E4330F75}"/>
              </a:ext>
            </a:extLst>
          </p:cNvPr>
          <p:cNvSpPr>
            <a:spLocks noGrp="1"/>
          </p:cNvSpPr>
          <p:nvPr>
            <p:ph idx="1"/>
          </p:nvPr>
        </p:nvSpPr>
        <p:spPr>
          <a:xfrm>
            <a:off x="838200" y="1806429"/>
            <a:ext cx="10515600" cy="4121150"/>
          </a:xfrm>
        </p:spPr>
        <p:txBody>
          <a:bodyPr>
            <a:noAutofit/>
          </a:bodyPr>
          <a:lstStyle/>
          <a:p>
            <a:pPr marL="0" indent="0">
              <a:spcBef>
                <a:spcPts val="0"/>
              </a:spcBef>
              <a:spcAft>
                <a:spcPts val="1800"/>
              </a:spcAft>
              <a:buNone/>
            </a:pPr>
            <a:r>
              <a:rPr lang="en-US" sz="3200" dirty="0">
                <a:latin typeface="Arial" panose="020B0604020202020204" pitchFamily="34" charset="0"/>
                <a:ea typeface="Calibri" panose="020F0502020204030204" pitchFamily="34" charset="0"/>
                <a:cs typeface="Arial" panose="020B0604020202020204" pitchFamily="34" charset="0"/>
              </a:rPr>
              <a:t>R</a:t>
            </a:r>
            <a:r>
              <a:rPr lang="en-US" sz="3200" dirty="0">
                <a:effectLst/>
                <a:latin typeface="Arial" panose="020B0604020202020204" pitchFamily="34" charset="0"/>
                <a:ea typeface="Calibri" panose="020F0502020204030204" pitchFamily="34" charset="0"/>
                <a:cs typeface="Arial" panose="020B0604020202020204" pitchFamily="34" charset="0"/>
              </a:rPr>
              <a:t>esearch continues to demonstrate and support the claim that arts make a positive difference in the lives of students. </a:t>
            </a:r>
            <a:r>
              <a:rPr lang="en-US" sz="3200" dirty="0">
                <a:latin typeface="Arial" panose="020B0604020202020204" pitchFamily="34" charset="0"/>
                <a:ea typeface="Calibri" panose="020F0502020204030204" pitchFamily="34" charset="0"/>
                <a:cs typeface="Arial" panose="020B0604020202020204" pitchFamily="34" charset="0"/>
              </a:rPr>
              <a:t>A</a:t>
            </a:r>
            <a:r>
              <a:rPr lang="en-US" sz="3200" dirty="0">
                <a:effectLst/>
                <a:latin typeface="Arial" panose="020B0604020202020204" pitchFamily="34" charset="0"/>
                <a:ea typeface="Calibri" panose="020F0502020204030204" pitchFamily="34" charset="0"/>
                <a:cs typeface="Arial" panose="020B0604020202020204" pitchFamily="34" charset="0"/>
              </a:rPr>
              <a:t>n education in the arts </a:t>
            </a:r>
          </a:p>
          <a:p>
            <a:pPr lvl="1">
              <a:spcBef>
                <a:spcPts val="0"/>
              </a:spcBef>
              <a:spcAft>
                <a:spcPts val="1800"/>
              </a:spcAft>
            </a:pPr>
            <a:r>
              <a:rPr lang="en-US" sz="2800" dirty="0">
                <a:effectLst/>
                <a:latin typeface="Arial" panose="020B0604020202020204" pitchFamily="34" charset="0"/>
                <a:ea typeface="Calibri" panose="020F0502020204030204" pitchFamily="34" charset="0"/>
                <a:cs typeface="Arial" panose="020B0604020202020204" pitchFamily="34" charset="0"/>
              </a:rPr>
              <a:t>provides students with skills needed for their future;</a:t>
            </a:r>
          </a:p>
          <a:p>
            <a:pPr lvl="1">
              <a:spcBef>
                <a:spcPts val="0"/>
              </a:spcBef>
              <a:spcAft>
                <a:spcPts val="1800"/>
              </a:spcAft>
            </a:pPr>
            <a:r>
              <a:rPr lang="en-US" sz="2800" dirty="0">
                <a:effectLst/>
                <a:latin typeface="Arial" panose="020B0604020202020204" pitchFamily="34" charset="0"/>
                <a:ea typeface="Calibri" panose="020F0502020204030204" pitchFamily="34" charset="0"/>
                <a:cs typeface="Arial" panose="020B0604020202020204" pitchFamily="34" charset="0"/>
              </a:rPr>
              <a:t>opens a doorway into the creative economy;</a:t>
            </a:r>
          </a:p>
          <a:p>
            <a:pPr lvl="1">
              <a:spcBef>
                <a:spcPts val="0"/>
              </a:spcBef>
              <a:spcAft>
                <a:spcPts val="1800"/>
              </a:spcAft>
            </a:pPr>
            <a:r>
              <a:rPr lang="en-US" sz="2800" dirty="0">
                <a:effectLst/>
                <a:latin typeface="Arial" panose="020B0604020202020204" pitchFamily="34" charset="0"/>
                <a:ea typeface="Calibri" panose="020F0502020204030204" pitchFamily="34" charset="0"/>
                <a:cs typeface="Arial" panose="020B0604020202020204" pitchFamily="34" charset="0"/>
              </a:rPr>
              <a:t>supports social and emotional well-being; </a:t>
            </a:r>
          </a:p>
          <a:p>
            <a:pPr lvl="1">
              <a:spcBef>
                <a:spcPts val="0"/>
              </a:spcBef>
              <a:spcAft>
                <a:spcPts val="1800"/>
              </a:spcAft>
            </a:pPr>
            <a:r>
              <a:rPr lang="en-US" sz="2800" dirty="0">
                <a:effectLst/>
                <a:latin typeface="Arial" panose="020B0604020202020204" pitchFamily="34" charset="0"/>
                <a:ea typeface="Calibri" panose="020F0502020204030204" pitchFamily="34" charset="0"/>
                <a:cs typeface="Arial" panose="020B0604020202020204" pitchFamily="34" charset="0"/>
              </a:rPr>
              <a:t>promotes a sense of belonging to a wider community; and</a:t>
            </a:r>
          </a:p>
          <a:p>
            <a:pPr lvl="1">
              <a:spcBef>
                <a:spcPts val="0"/>
              </a:spcBef>
              <a:spcAft>
                <a:spcPts val="1800"/>
              </a:spcAft>
            </a:pPr>
            <a:r>
              <a:rPr lang="en-US" sz="2800" dirty="0">
                <a:effectLst/>
                <a:latin typeface="Arial" panose="020B0604020202020204" pitchFamily="34" charset="0"/>
                <a:ea typeface="Calibri" panose="020F0502020204030204" pitchFamily="34" charset="0"/>
                <a:cs typeface="Arial" panose="020B0604020202020204" pitchFamily="34" charset="0"/>
              </a:rPr>
              <a:t>provides a constructive creative outlet for self-expression.</a:t>
            </a:r>
          </a:p>
        </p:txBody>
      </p:sp>
      <p:sp>
        <p:nvSpPr>
          <p:cNvPr id="4" name="Slide Number Placeholder 3">
            <a:extLst>
              <a:ext uri="{FF2B5EF4-FFF2-40B4-BE49-F238E27FC236}">
                <a16:creationId xmlns:a16="http://schemas.microsoft.com/office/drawing/2014/main" id="{AE90CAD3-02D0-4222-96F9-173E2A2A0913}"/>
              </a:ext>
            </a:extLst>
          </p:cNvPr>
          <p:cNvSpPr>
            <a:spLocks noGrp="1"/>
          </p:cNvSpPr>
          <p:nvPr>
            <p:ph type="sldNum" sz="quarter" idx="12"/>
          </p:nvPr>
        </p:nvSpPr>
        <p:spPr/>
        <p:txBody>
          <a:bodyPr/>
          <a:lstStyle/>
          <a:p>
            <a:fld id="{1C8E0B4C-4C2F-4BE7-8793-29AB022C0CCB}" type="slidenum">
              <a:rPr lang="en-US" smtClean="0"/>
              <a:t>49</a:t>
            </a:fld>
            <a:endParaRPr lang="en-US"/>
          </a:p>
        </p:txBody>
      </p:sp>
    </p:spTree>
    <p:extLst>
      <p:ext uri="{BB962C8B-B14F-4D97-AF65-F5344CB8AC3E}">
        <p14:creationId xmlns:p14="http://schemas.microsoft.com/office/powerpoint/2010/main" val="3946041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0CB63-BE24-4A11-A68E-18B882FD98CA}"/>
              </a:ext>
            </a:extLst>
          </p:cNvPr>
          <p:cNvSpPr>
            <a:spLocks noGrp="1"/>
          </p:cNvSpPr>
          <p:nvPr>
            <p:ph type="title"/>
          </p:nvPr>
        </p:nvSpPr>
        <p:spPr>
          <a:xfrm>
            <a:off x="943989" y="2103437"/>
            <a:ext cx="4999611" cy="1325563"/>
          </a:xfrm>
        </p:spPr>
        <p:txBody>
          <a:bodyPr vert="horz" lIns="91440" tIns="45720" rIns="91440" bIns="45720" rtlCol="0" anchor="t">
            <a:noAutofit/>
          </a:bodyPr>
          <a:lstStyle/>
          <a:p>
            <a:pPr>
              <a:spcAft>
                <a:spcPts val="1200"/>
              </a:spcAft>
            </a:pPr>
            <a:r>
              <a:rPr lang="en-US" sz="4000" dirty="0">
                <a:solidFill>
                  <a:srgbClr val="000000"/>
                </a:solidFill>
              </a:rPr>
              <a:t>Q1</a:t>
            </a:r>
            <a:r>
              <a:rPr lang="en-US" sz="4000" dirty="0">
                <a:effectLst/>
                <a:ea typeface="Calibri" panose="020F0502020204030204" pitchFamily="34" charset="0"/>
                <a:cs typeface="Arial" panose="020B0604020202020204" pitchFamily="34" charset="0"/>
              </a:rPr>
              <a:t>—</a:t>
            </a:r>
            <a:r>
              <a:rPr lang="en-US" sz="4000" dirty="0"/>
              <a:t>What are the elements of effective and equitable arts education programs?</a:t>
            </a:r>
            <a:endParaRPr lang="en-US" sz="4000" dirty="0">
              <a:solidFill>
                <a:srgbClr val="000000"/>
              </a:solidFill>
            </a:endParaRPr>
          </a:p>
        </p:txBody>
      </p:sp>
      <p:sp>
        <p:nvSpPr>
          <p:cNvPr id="2" name="Slide Number Placeholder 1">
            <a:extLst>
              <a:ext uri="{FF2B5EF4-FFF2-40B4-BE49-F238E27FC236}">
                <a16:creationId xmlns:a16="http://schemas.microsoft.com/office/drawing/2014/main" id="{C89521E6-0374-4F33-ADF0-B33BE9CC742D}"/>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C8E0B4C-4C2F-4BE7-8793-29AB022C0CCB}" type="slidenum">
              <a:rPr kumimoji="0" lang="en-US" sz="11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100" b="0" i="0" u="none" strike="noStrike" kern="1200" cap="none" spc="0" normalizeH="0" baseline="0" noProof="0" dirty="0">
              <a:ln>
                <a:noFill/>
              </a:ln>
              <a:solidFill>
                <a:srgbClr val="89898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8698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84379-1BA6-4CA1-B222-290EE07D415C}"/>
              </a:ext>
            </a:extLst>
          </p:cNvPr>
          <p:cNvSpPr>
            <a:spLocks noGrp="1"/>
          </p:cNvSpPr>
          <p:nvPr>
            <p:ph type="title"/>
          </p:nvPr>
        </p:nvSpPr>
        <p:spPr/>
        <p:txBody>
          <a:bodyPr>
            <a:normAutofit/>
          </a:bodyPr>
          <a:lstStyle/>
          <a:p>
            <a:pPr algn="ctr"/>
            <a:r>
              <a:rPr lang="en-US" sz="4000" dirty="0"/>
              <a:t>In Conclusion</a:t>
            </a:r>
          </a:p>
        </p:txBody>
      </p:sp>
      <p:sp>
        <p:nvSpPr>
          <p:cNvPr id="3" name="Content Placeholder 2">
            <a:extLst>
              <a:ext uri="{FF2B5EF4-FFF2-40B4-BE49-F238E27FC236}">
                <a16:creationId xmlns:a16="http://schemas.microsoft.com/office/drawing/2014/main" id="{55C2C14B-0A03-4AF3-B09D-0A6FBAADE2B9}"/>
              </a:ext>
            </a:extLst>
          </p:cNvPr>
          <p:cNvSpPr>
            <a:spLocks noGrp="1"/>
          </p:cNvSpPr>
          <p:nvPr>
            <p:ph idx="1"/>
          </p:nvPr>
        </p:nvSpPr>
        <p:spPr>
          <a:xfrm>
            <a:off x="650631" y="1690688"/>
            <a:ext cx="11078307" cy="5030787"/>
          </a:xfrm>
        </p:spPr>
        <p:txBody>
          <a:bodyPr>
            <a:normAutofit/>
          </a:bodyPr>
          <a:lstStyle/>
          <a:p>
            <a:pPr>
              <a:spcBef>
                <a:spcPts val="0"/>
              </a:spcBef>
              <a:spcAft>
                <a:spcPts val="12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Effective and equitable </a:t>
            </a:r>
            <a:r>
              <a:rPr lang="en-US" sz="2600" dirty="0">
                <a:latin typeface="Arial" panose="020B0604020202020204" pitchFamily="34" charset="0"/>
                <a:ea typeface="Calibri" panose="020F0502020204030204" pitchFamily="34" charset="0"/>
                <a:cs typeface="Times New Roman" panose="02020603050405020304" pitchFamily="18" charset="0"/>
              </a:rPr>
              <a:t>a</a:t>
            </a:r>
            <a:r>
              <a:rPr lang="en-US" sz="2600" dirty="0">
                <a:effectLst/>
                <a:latin typeface="Arial" panose="020B0604020202020204" pitchFamily="34" charset="0"/>
                <a:ea typeface="Calibri" panose="020F0502020204030204" pitchFamily="34" charset="0"/>
                <a:cs typeface="Times New Roman" panose="02020603050405020304" pitchFamily="18" charset="0"/>
              </a:rPr>
              <a:t>rts education </a:t>
            </a:r>
            <a:r>
              <a:rPr lang="en-US" sz="2600" dirty="0">
                <a:latin typeface="Arial" panose="020B0604020202020204" pitchFamily="34" charset="0"/>
                <a:ea typeface="Calibri" panose="020F0502020204030204" pitchFamily="34" charset="0"/>
                <a:cs typeface="Times New Roman" panose="02020603050405020304" pitchFamily="18" charset="0"/>
              </a:rPr>
              <a:t>p</a:t>
            </a:r>
            <a:r>
              <a:rPr lang="en-US" sz="2600" dirty="0">
                <a:effectLst/>
                <a:latin typeface="Arial" panose="020B0604020202020204" pitchFamily="34" charset="0"/>
                <a:ea typeface="Calibri" panose="020F0502020204030204" pitchFamily="34" charset="0"/>
                <a:cs typeface="Times New Roman" panose="02020603050405020304" pitchFamily="18" charset="0"/>
              </a:rPr>
              <a:t>rograms are sequential, standards-based, comprehensive, and prioritized.</a:t>
            </a:r>
            <a:endParaRPr lang="en-US" sz="2600" dirty="0">
              <a:latin typeface="Arial" panose="020B0604020202020204" pitchFamily="34" charset="0"/>
              <a:ea typeface="Calibri" panose="020F0502020204030204" pitchFamily="34" charset="0"/>
              <a:cs typeface="Times New Roman" panose="02020603050405020304" pitchFamily="18" charset="0"/>
            </a:endParaRPr>
          </a:p>
          <a:p>
            <a:pPr>
              <a:spcBef>
                <a:spcPts val="0"/>
              </a:spcBef>
              <a:spcAft>
                <a:spcPts val="1200"/>
              </a:spcAft>
            </a:pPr>
            <a:r>
              <a:rPr lang="en-US" sz="2600" dirty="0">
                <a:latin typeface="Arial" panose="020B0604020202020204" pitchFamily="34" charset="0"/>
                <a:ea typeface="Calibri" panose="020F0502020204030204" pitchFamily="34" charset="0"/>
                <a:cs typeface="Times New Roman" panose="02020603050405020304" pitchFamily="18" charset="0"/>
              </a:rPr>
              <a:t>A</a:t>
            </a:r>
            <a:r>
              <a:rPr lang="en-US" sz="2600" dirty="0">
                <a:effectLst/>
                <a:latin typeface="Arial" panose="020B0604020202020204" pitchFamily="34" charset="0"/>
                <a:ea typeface="Calibri" panose="020F0502020204030204" pitchFamily="34" charset="0"/>
                <a:cs typeface="Times New Roman" panose="02020603050405020304" pitchFamily="18" charset="0"/>
              </a:rPr>
              <a:t>rticulated feeder programs ensur</a:t>
            </a:r>
            <a:r>
              <a:rPr lang="en-US" sz="2600" dirty="0">
                <a:latin typeface="Arial" panose="020B0604020202020204" pitchFamily="34" charset="0"/>
                <a:ea typeface="Calibri" panose="020F0502020204030204" pitchFamily="34" charset="0"/>
                <a:cs typeface="Times New Roman" panose="02020603050405020304" pitchFamily="18" charset="0"/>
              </a:rPr>
              <a:t>e TK–12 </a:t>
            </a:r>
            <a:r>
              <a:rPr lang="en-US" sz="2600" dirty="0">
                <a:effectLst/>
                <a:latin typeface="Arial" panose="020B0604020202020204" pitchFamily="34" charset="0"/>
                <a:ea typeface="Calibri" panose="020F0502020204030204" pitchFamily="34" charset="0"/>
                <a:cs typeface="Times New Roman" panose="02020603050405020304" pitchFamily="18" charset="0"/>
              </a:rPr>
              <a:t>access to each of the arts disciplines for all students.</a:t>
            </a:r>
          </a:p>
          <a:p>
            <a:pPr>
              <a:spcBef>
                <a:spcPts val="0"/>
              </a:spcBef>
              <a:spcAft>
                <a:spcPts val="12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An arts education improvement plan can be developed to strengthen arts education programs. </a:t>
            </a:r>
          </a:p>
          <a:p>
            <a:pPr>
              <a:spcBef>
                <a:spcPts val="0"/>
              </a:spcBef>
              <a:spcAft>
                <a:spcPts val="1200"/>
              </a:spcAft>
            </a:pPr>
            <a:r>
              <a:rPr lang="en-US" sz="2600" dirty="0">
                <a:latin typeface="Arial" panose="020B0604020202020204" pitchFamily="34" charset="0"/>
                <a:ea typeface="Calibri" panose="020F0502020204030204" pitchFamily="34" charset="0"/>
                <a:cs typeface="Times New Roman" panose="02020603050405020304" pitchFamily="18" charset="0"/>
              </a:rPr>
              <a:t>Pr</a:t>
            </a:r>
            <a:r>
              <a:rPr lang="en-US" sz="2600" dirty="0">
                <a:effectLst/>
                <a:latin typeface="Arial" panose="020B0604020202020204" pitchFamily="34" charset="0"/>
                <a:ea typeface="Calibri" panose="020F0502020204030204" pitchFamily="34" charset="0"/>
                <a:cs typeface="Times New Roman" panose="02020603050405020304" pitchFamily="18" charset="0"/>
              </a:rPr>
              <a:t>ofessional learning</a:t>
            </a:r>
            <a:r>
              <a:rPr lang="en-US" sz="2600" dirty="0">
                <a:latin typeface="Arial" panose="020B0604020202020204" pitchFamily="34" charset="0"/>
                <a:ea typeface="Calibri" panose="020F0502020204030204" pitchFamily="34" charset="0"/>
                <a:cs typeface="Times New Roman" panose="02020603050405020304" pitchFamily="18" charset="0"/>
              </a:rPr>
              <a:t> </a:t>
            </a:r>
            <a:r>
              <a:rPr lang="en-US" sz="2600" dirty="0">
                <a:effectLst/>
                <a:latin typeface="Arial" panose="020B0604020202020204" pitchFamily="34" charset="0"/>
                <a:ea typeface="Calibri" panose="020F0502020204030204" pitchFamily="34" charset="0"/>
                <a:cs typeface="Times New Roman" panose="02020603050405020304" pitchFamily="18" charset="0"/>
              </a:rPr>
              <a:t>must be customized to meet the unique needs of teachers, administrators, counselors, and other personnel.</a:t>
            </a:r>
          </a:p>
          <a:p>
            <a:pPr>
              <a:spcBef>
                <a:spcPts val="0"/>
              </a:spcBef>
              <a:spcAft>
                <a:spcPts val="12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Leaders and community members can advocate for arts education by </a:t>
            </a:r>
            <a:r>
              <a:rPr lang="en-US" sz="2600" dirty="0">
                <a:latin typeface="Arial" panose="020B0604020202020204" pitchFamily="34" charset="0"/>
                <a:ea typeface="Calibri" panose="020F0502020204030204" pitchFamily="34" charset="0"/>
                <a:cs typeface="Times New Roman" panose="02020603050405020304" pitchFamily="18" charset="0"/>
              </a:rPr>
              <a:t>including</a:t>
            </a:r>
            <a:r>
              <a:rPr lang="en-US" sz="2600" dirty="0">
                <a:effectLst/>
                <a:latin typeface="Arial" panose="020B0604020202020204" pitchFamily="34" charset="0"/>
                <a:ea typeface="Calibri" panose="020F0502020204030204" pitchFamily="34" charset="0"/>
                <a:cs typeface="Times New Roman" panose="02020603050405020304" pitchFamily="18" charset="0"/>
              </a:rPr>
              <a:t> arts education in LCAPs</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CD584DF0-F2E6-4D23-879E-501027C9FFC0}"/>
              </a:ext>
            </a:extLst>
          </p:cNvPr>
          <p:cNvSpPr>
            <a:spLocks noGrp="1"/>
          </p:cNvSpPr>
          <p:nvPr>
            <p:ph type="sldNum" sz="quarter" idx="12"/>
          </p:nvPr>
        </p:nvSpPr>
        <p:spPr/>
        <p:txBody>
          <a:bodyPr/>
          <a:lstStyle/>
          <a:p>
            <a:fld id="{1C8E0B4C-4C2F-4BE7-8793-29AB022C0CCB}" type="slidenum">
              <a:rPr lang="en-US" smtClean="0"/>
              <a:t>50</a:t>
            </a:fld>
            <a:endParaRPr lang="en-US" dirty="0"/>
          </a:p>
        </p:txBody>
      </p:sp>
    </p:spTree>
    <p:extLst>
      <p:ext uri="{BB962C8B-B14F-4D97-AF65-F5344CB8AC3E}">
        <p14:creationId xmlns:p14="http://schemas.microsoft.com/office/powerpoint/2010/main" val="9207087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E08AA4-F5CB-49D5-B668-E42261F47973}"/>
              </a:ext>
            </a:extLst>
          </p:cNvPr>
          <p:cNvSpPr>
            <a:spLocks noGrp="1"/>
          </p:cNvSpPr>
          <p:nvPr>
            <p:ph type="title"/>
          </p:nvPr>
        </p:nvSpPr>
        <p:spPr/>
        <p:txBody>
          <a:bodyPr/>
          <a:lstStyle/>
          <a:p>
            <a:r>
              <a:rPr lang="en-US" dirty="0"/>
              <a:t>Resources for Professional Learning</a:t>
            </a:r>
          </a:p>
        </p:txBody>
      </p:sp>
      <p:sp>
        <p:nvSpPr>
          <p:cNvPr id="6" name="Content Placeholder 5">
            <a:extLst>
              <a:ext uri="{FF2B5EF4-FFF2-40B4-BE49-F238E27FC236}">
                <a16:creationId xmlns:a16="http://schemas.microsoft.com/office/drawing/2014/main" id="{70684E5C-BE89-49D1-882B-FF2EE98C181B}"/>
              </a:ext>
            </a:extLst>
          </p:cNvPr>
          <p:cNvSpPr>
            <a:spLocks noGrp="1"/>
          </p:cNvSpPr>
          <p:nvPr>
            <p:ph idx="1"/>
          </p:nvPr>
        </p:nvSpPr>
        <p:spPr/>
        <p:txBody>
          <a:bodyPr>
            <a:normAutofit/>
          </a:bodyPr>
          <a:lstStyle/>
          <a:p>
            <a:pPr>
              <a:lnSpc>
                <a:spcPct val="100000"/>
              </a:lnSpc>
              <a:spcBef>
                <a:spcPts val="0"/>
              </a:spcBef>
              <a:spcAft>
                <a:spcPts val="1800"/>
              </a:spcAft>
            </a:pPr>
            <a:r>
              <a:rPr lang="en-US" sz="2400" dirty="0"/>
              <a:t>The California Arts Project </a:t>
            </a:r>
            <a:r>
              <a:rPr lang="en-US" sz="2400" dirty="0">
                <a:hlinkClick r:id="rId3" tooltip="The California Arts Project "/>
              </a:rPr>
              <a:t>https://csmp.ucop.edu/tcap</a:t>
            </a:r>
            <a:r>
              <a:rPr lang="en-US" sz="2400" dirty="0"/>
              <a:t> </a:t>
            </a:r>
          </a:p>
          <a:p>
            <a:pPr>
              <a:lnSpc>
                <a:spcPct val="100000"/>
              </a:lnSpc>
              <a:spcBef>
                <a:spcPts val="0"/>
              </a:spcBef>
              <a:spcAft>
                <a:spcPts val="1800"/>
              </a:spcAft>
            </a:pPr>
            <a:r>
              <a:rPr lang="en-US" sz="2400" dirty="0"/>
              <a:t>California County Superintendents Arts Statewide Initiative </a:t>
            </a:r>
            <a:r>
              <a:rPr lang="en-US" sz="2400" dirty="0">
                <a:hlinkClick r:id="rId4" tooltip="California County Superintendents Arts Statewide Initiative "/>
              </a:rPr>
              <a:t>https://ccsesaarts.org/</a:t>
            </a:r>
            <a:r>
              <a:rPr lang="en-US" sz="2400" dirty="0"/>
              <a:t> </a:t>
            </a:r>
          </a:p>
          <a:p>
            <a:pPr>
              <a:lnSpc>
                <a:spcPct val="100000"/>
              </a:lnSpc>
              <a:spcBef>
                <a:spcPts val="0"/>
              </a:spcBef>
              <a:spcAft>
                <a:spcPts val="1800"/>
              </a:spcAft>
            </a:pPr>
            <a:r>
              <a:rPr lang="en-US" sz="2400" dirty="0"/>
              <a:t>California Art Education Association </a:t>
            </a:r>
            <a:r>
              <a:rPr lang="en-US" sz="2400" dirty="0">
                <a:hlinkClick r:id="rId5" tooltip="California Art Education Association "/>
              </a:rPr>
              <a:t>https://www.caea-arteducation.org/</a:t>
            </a:r>
            <a:r>
              <a:rPr lang="en-US" sz="2400" dirty="0"/>
              <a:t> </a:t>
            </a:r>
          </a:p>
          <a:p>
            <a:pPr>
              <a:lnSpc>
                <a:spcPct val="100000"/>
              </a:lnSpc>
              <a:spcBef>
                <a:spcPts val="0"/>
              </a:spcBef>
              <a:spcAft>
                <a:spcPts val="1800"/>
              </a:spcAft>
            </a:pPr>
            <a:r>
              <a:rPr lang="en-US" sz="2400" dirty="0"/>
              <a:t>California Dance Education Association </a:t>
            </a:r>
            <a:r>
              <a:rPr lang="en-US" sz="2400" dirty="0">
                <a:hlinkClick r:id="rId6" tooltip="California Dance Education Association "/>
              </a:rPr>
              <a:t>https://www.cdeadance.org/</a:t>
            </a:r>
            <a:r>
              <a:rPr lang="en-US" sz="2400" dirty="0"/>
              <a:t> </a:t>
            </a:r>
          </a:p>
          <a:p>
            <a:pPr>
              <a:lnSpc>
                <a:spcPct val="100000"/>
              </a:lnSpc>
              <a:spcBef>
                <a:spcPts val="0"/>
              </a:spcBef>
              <a:spcAft>
                <a:spcPts val="1800"/>
              </a:spcAft>
            </a:pPr>
            <a:r>
              <a:rPr lang="en-US" sz="2400" dirty="0"/>
              <a:t>California Educational Theatre Association </a:t>
            </a:r>
            <a:r>
              <a:rPr lang="en-US" sz="2400" dirty="0">
                <a:hlinkClick r:id="rId7" tooltip="California Educational Theatre Association "/>
              </a:rPr>
              <a:t>http://cetoweb.org/ceta/</a:t>
            </a:r>
            <a:r>
              <a:rPr lang="en-US" sz="2400" dirty="0"/>
              <a:t> </a:t>
            </a:r>
          </a:p>
          <a:p>
            <a:pPr>
              <a:lnSpc>
                <a:spcPct val="100000"/>
              </a:lnSpc>
              <a:spcBef>
                <a:spcPts val="0"/>
              </a:spcBef>
              <a:spcAft>
                <a:spcPts val="1800"/>
              </a:spcAft>
            </a:pPr>
            <a:r>
              <a:rPr lang="en-US" sz="2400" dirty="0"/>
              <a:t>California Music Educators Association </a:t>
            </a:r>
            <a:r>
              <a:rPr lang="en-US" sz="2400" dirty="0">
                <a:hlinkClick r:id="rId8" tooltip="California Music Educators Association "/>
              </a:rPr>
              <a:t>https://www.calmusiced.com/</a:t>
            </a:r>
            <a:r>
              <a:rPr lang="en-US" sz="2400" dirty="0"/>
              <a:t> </a:t>
            </a:r>
          </a:p>
          <a:p>
            <a:pPr>
              <a:lnSpc>
                <a:spcPct val="100000"/>
              </a:lnSpc>
              <a:spcBef>
                <a:spcPts val="0"/>
              </a:spcBef>
            </a:pPr>
            <a:endParaRPr lang="en-US" sz="2400" dirty="0"/>
          </a:p>
        </p:txBody>
      </p:sp>
      <p:sp>
        <p:nvSpPr>
          <p:cNvPr id="4" name="Slide Number Placeholder 3">
            <a:extLst>
              <a:ext uri="{FF2B5EF4-FFF2-40B4-BE49-F238E27FC236}">
                <a16:creationId xmlns:a16="http://schemas.microsoft.com/office/drawing/2014/main" id="{5B20B0D4-6286-4F6F-8E5E-3F1C292445E3}"/>
              </a:ext>
            </a:extLst>
          </p:cNvPr>
          <p:cNvSpPr>
            <a:spLocks noGrp="1"/>
          </p:cNvSpPr>
          <p:nvPr>
            <p:ph type="sldNum" sz="quarter" idx="12"/>
          </p:nvPr>
        </p:nvSpPr>
        <p:spPr/>
        <p:txBody>
          <a:bodyPr/>
          <a:lstStyle/>
          <a:p>
            <a:fld id="{1C8E0B4C-4C2F-4BE7-8793-29AB022C0CCB}" type="slidenum">
              <a:rPr lang="en-US" smtClean="0"/>
              <a:t>51</a:t>
            </a:fld>
            <a:endParaRPr lang="en-US"/>
          </a:p>
        </p:txBody>
      </p:sp>
    </p:spTree>
    <p:extLst>
      <p:ext uri="{BB962C8B-B14F-4D97-AF65-F5344CB8AC3E}">
        <p14:creationId xmlns:p14="http://schemas.microsoft.com/office/powerpoint/2010/main" val="32715979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50CF09-B6E3-40D4-BD94-5BFD9623A099}"/>
              </a:ext>
            </a:extLst>
          </p:cNvPr>
          <p:cNvSpPr>
            <a:spLocks noGrp="1"/>
          </p:cNvSpPr>
          <p:nvPr>
            <p:ph type="title"/>
          </p:nvPr>
        </p:nvSpPr>
        <p:spPr/>
        <p:txBody>
          <a:bodyPr/>
          <a:lstStyle/>
          <a:p>
            <a:r>
              <a:rPr lang="en-US" dirty="0"/>
              <a:t>For Reflection</a:t>
            </a:r>
          </a:p>
        </p:txBody>
      </p:sp>
      <p:sp>
        <p:nvSpPr>
          <p:cNvPr id="3" name="Content Placeholder 2">
            <a:extLst>
              <a:ext uri="{FF2B5EF4-FFF2-40B4-BE49-F238E27FC236}">
                <a16:creationId xmlns:a16="http://schemas.microsoft.com/office/drawing/2014/main" id="{EC9108A9-C5A0-4255-8817-6BBBAABB84F0}"/>
              </a:ext>
            </a:extLst>
          </p:cNvPr>
          <p:cNvSpPr>
            <a:spLocks noGrp="1"/>
          </p:cNvSpPr>
          <p:nvPr>
            <p:ph idx="4294967295"/>
          </p:nvPr>
        </p:nvSpPr>
        <p:spPr>
          <a:xfrm>
            <a:off x="6500916" y="1504951"/>
            <a:ext cx="4719534" cy="4114800"/>
          </a:xfrm>
        </p:spPr>
        <p:txBody>
          <a:bodyPr>
            <a:normAutofit fontScale="92500" lnSpcReduction="10000"/>
          </a:bodyPr>
          <a:lstStyle/>
          <a:p>
            <a:pPr>
              <a:lnSpc>
                <a:spcPct val="100000"/>
              </a:lnSpc>
              <a:spcBef>
                <a:spcPts val="0"/>
              </a:spcBef>
              <a:spcAft>
                <a:spcPts val="1200"/>
              </a:spcAft>
              <a:buSzPct val="100000"/>
              <a:tabLst>
                <a:tab pos="457200" algn="l"/>
              </a:tabLst>
            </a:pPr>
            <a:r>
              <a:rPr lang="en-US"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What else do I want to explore in the Framework? </a:t>
            </a:r>
          </a:p>
          <a:p>
            <a:pPr>
              <a:lnSpc>
                <a:spcPct val="100000"/>
              </a:lnSpc>
              <a:spcBef>
                <a:spcPts val="0"/>
              </a:spcBef>
              <a:spcAft>
                <a:spcPts val="1200"/>
              </a:spcAft>
              <a:buSzPct val="100000"/>
              <a:tabLst>
                <a:tab pos="457200" algn="l"/>
              </a:tabLst>
            </a:pPr>
            <a:r>
              <a:rPr lang="en-US"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What </a:t>
            </a:r>
            <a:r>
              <a:rPr lang="en-US" dirty="0">
                <a:solidFill>
                  <a:srgbClr val="333333"/>
                </a:solidFill>
                <a:latin typeface="Arial" panose="020B0604020202020204" pitchFamily="34" charset="0"/>
                <a:ea typeface="Times New Roman" panose="02020603050405020304" pitchFamily="18" charset="0"/>
                <a:cs typeface="Arial" panose="020B0604020202020204" pitchFamily="34" charset="0"/>
              </a:rPr>
              <a:t>concepts and approaches </a:t>
            </a:r>
            <a:r>
              <a:rPr lang="en-US"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can I apply (now, soon, next year) in my classroom or when supporting other teachers?</a:t>
            </a:r>
          </a:p>
          <a:p>
            <a:pPr>
              <a:lnSpc>
                <a:spcPct val="100000"/>
              </a:lnSpc>
              <a:spcBef>
                <a:spcPts val="0"/>
              </a:spcBef>
              <a:spcAft>
                <a:spcPts val="1200"/>
              </a:spcAft>
              <a:buSzPct val="100000"/>
              <a:tabLst>
                <a:tab pos="457200" algn="l"/>
              </a:tabLst>
            </a:pPr>
            <a:r>
              <a:rPr lang="en-US"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What’s the next conversation I’m going to have about this and with whom?</a:t>
            </a:r>
            <a:endParaRPr lang="en-US"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F187F45-2705-4B1D-AC67-558F10B2BC60}"/>
              </a:ext>
            </a:extLst>
          </p:cNvPr>
          <p:cNvSpPr>
            <a:spLocks noGrp="1"/>
          </p:cNvSpPr>
          <p:nvPr>
            <p:ph type="sldNum" sz="quarter" idx="12"/>
          </p:nvPr>
        </p:nvSpPr>
        <p:spPr/>
        <p:txBody>
          <a:bodyPr/>
          <a:lstStyle/>
          <a:p>
            <a:fld id="{1C8E0B4C-4C2F-4BE7-8793-29AB022C0CCB}" type="slidenum">
              <a:rPr lang="en-US" smtClean="0"/>
              <a:t>52</a:t>
            </a:fld>
            <a:endParaRPr lang="en-US"/>
          </a:p>
        </p:txBody>
      </p:sp>
    </p:spTree>
    <p:extLst>
      <p:ext uri="{BB962C8B-B14F-4D97-AF65-F5344CB8AC3E}">
        <p14:creationId xmlns:p14="http://schemas.microsoft.com/office/powerpoint/2010/main" val="2826088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2CD3-2B16-4B05-BF4C-7D974EF668F1}"/>
              </a:ext>
            </a:extLst>
          </p:cNvPr>
          <p:cNvSpPr>
            <a:spLocks noGrp="1"/>
          </p:cNvSpPr>
          <p:nvPr>
            <p:ph type="title"/>
          </p:nvPr>
        </p:nvSpPr>
        <p:spPr/>
        <p:txBody>
          <a:bodyPr>
            <a:normAutofit/>
          </a:bodyPr>
          <a:lstStyle/>
          <a:p>
            <a:pPr algn="ctr"/>
            <a:r>
              <a:rPr lang="en-US" sz="4000" dirty="0"/>
              <a:t>Arts Education and the Whole Child</a:t>
            </a:r>
          </a:p>
        </p:txBody>
      </p:sp>
      <p:sp>
        <p:nvSpPr>
          <p:cNvPr id="3" name="Content Placeholder 2">
            <a:extLst>
              <a:ext uri="{FF2B5EF4-FFF2-40B4-BE49-F238E27FC236}">
                <a16:creationId xmlns:a16="http://schemas.microsoft.com/office/drawing/2014/main" id="{DA309EDF-04D7-4F4B-A7B7-F3232E477824}"/>
              </a:ext>
            </a:extLst>
          </p:cNvPr>
          <p:cNvSpPr>
            <a:spLocks noGrp="1"/>
          </p:cNvSpPr>
          <p:nvPr>
            <p:ph idx="1"/>
          </p:nvPr>
        </p:nvSpPr>
        <p:spPr/>
        <p:txBody>
          <a:bodyPr>
            <a:normAutofit fontScale="92500" lnSpcReduction="10000"/>
          </a:bodyPr>
          <a:lstStyle/>
          <a:p>
            <a:r>
              <a:rPr lang="en-US" dirty="0"/>
              <a:t>The arts are a major area of human cognition, one of the ways in which we know about the world and express our knowledge. Much of what is said in the arts cannot be said in another way. To withhold artistic means of understanding is as much a malpractice as to withhold mathematics…Since schools traditionally develop only linguistic and logical/mathematical skills, they are missing an enormous opportunity to develop the whole child.</a:t>
            </a:r>
          </a:p>
          <a:p>
            <a:endParaRPr lang="en-US" sz="1300" dirty="0"/>
          </a:p>
          <a:p>
            <a:pPr algn="r"/>
            <a:r>
              <a:rPr lang="en-US" dirty="0"/>
              <a:t>-</a:t>
            </a:r>
            <a:r>
              <a:rPr lang="en-US" sz="2600" dirty="0"/>
              <a:t>Dr. Howard Gardner—Harvard Graduate School of Education</a:t>
            </a:r>
            <a:endParaRPr lang="en-US" dirty="0"/>
          </a:p>
          <a:p>
            <a:endParaRPr lang="en-US" dirty="0"/>
          </a:p>
        </p:txBody>
      </p:sp>
      <p:sp>
        <p:nvSpPr>
          <p:cNvPr id="4" name="Slide Number Placeholder 3">
            <a:extLst>
              <a:ext uri="{FF2B5EF4-FFF2-40B4-BE49-F238E27FC236}">
                <a16:creationId xmlns:a16="http://schemas.microsoft.com/office/drawing/2014/main" id="{45AD39CF-73EF-4469-A972-76800937FB44}"/>
              </a:ext>
            </a:extLst>
          </p:cNvPr>
          <p:cNvSpPr>
            <a:spLocks noGrp="1"/>
          </p:cNvSpPr>
          <p:nvPr>
            <p:ph type="sldNum" sz="quarter" idx="12"/>
          </p:nvPr>
        </p:nvSpPr>
        <p:spPr/>
        <p:txBody>
          <a:bodyPr/>
          <a:lstStyle/>
          <a:p>
            <a:fld id="{1C8E0B4C-4C2F-4BE7-8793-29AB022C0CCB}" type="slidenum">
              <a:rPr lang="en-US" smtClean="0"/>
              <a:t>6</a:t>
            </a:fld>
            <a:endParaRPr lang="en-US"/>
          </a:p>
        </p:txBody>
      </p:sp>
    </p:spTree>
    <p:extLst>
      <p:ext uri="{BB962C8B-B14F-4D97-AF65-F5344CB8AC3E}">
        <p14:creationId xmlns:p14="http://schemas.microsoft.com/office/powerpoint/2010/main" val="3919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1B932-E599-4FDA-9651-CCF948375888}"/>
              </a:ext>
            </a:extLst>
          </p:cNvPr>
          <p:cNvSpPr>
            <a:spLocks noGrp="1"/>
          </p:cNvSpPr>
          <p:nvPr>
            <p:ph type="title"/>
          </p:nvPr>
        </p:nvSpPr>
        <p:spPr/>
        <p:txBody>
          <a:bodyPr>
            <a:normAutofit/>
          </a:bodyPr>
          <a:lstStyle/>
          <a:p>
            <a:pPr algn="ctr"/>
            <a:r>
              <a:rPr lang="en-US" sz="4000" dirty="0">
                <a:effectLst/>
                <a:latin typeface="Arial" panose="020B0604020202020204" pitchFamily="34" charset="0"/>
                <a:ea typeface="Calibri" panose="020F0502020204030204" pitchFamily="34" charset="0"/>
                <a:cs typeface="Arial" panose="020B0604020202020204" pitchFamily="34" charset="0"/>
              </a:rPr>
              <a:t>California’s Vision </a:t>
            </a:r>
            <a:r>
              <a:rPr lang="en-US" sz="4000" dirty="0">
                <a:latin typeface="Arial" panose="020B0604020202020204" pitchFamily="34" charset="0"/>
                <a:ea typeface="Calibri" panose="020F0502020204030204" pitchFamily="34" charset="0"/>
                <a:cs typeface="Arial" panose="020B0604020202020204" pitchFamily="34" charset="0"/>
              </a:rPr>
              <a:t>Includes Arts Education </a:t>
            </a:r>
            <a:r>
              <a:rPr lang="en-US" sz="4000" dirty="0">
                <a:effectLst/>
                <a:latin typeface="Arial" panose="020B0604020202020204" pitchFamily="34" charset="0"/>
                <a:ea typeface="Calibri" panose="020F0502020204030204" pitchFamily="34" charset="0"/>
                <a:cs typeface="Arial" panose="020B0604020202020204" pitchFamily="34" charset="0"/>
              </a:rPr>
              <a:t> for All Students</a:t>
            </a:r>
            <a:endParaRPr lang="en-US" sz="4000" dirty="0"/>
          </a:p>
        </p:txBody>
      </p:sp>
      <p:sp>
        <p:nvSpPr>
          <p:cNvPr id="3" name="Content Placeholder 2">
            <a:extLst>
              <a:ext uri="{FF2B5EF4-FFF2-40B4-BE49-F238E27FC236}">
                <a16:creationId xmlns:a16="http://schemas.microsoft.com/office/drawing/2014/main" id="{1F3F1D1C-B58B-4F2C-9953-77196D86AF82}"/>
              </a:ext>
            </a:extLst>
          </p:cNvPr>
          <p:cNvSpPr>
            <a:spLocks noGrp="1"/>
          </p:cNvSpPr>
          <p:nvPr>
            <p:ph idx="1"/>
          </p:nvPr>
        </p:nvSpPr>
        <p:spPr/>
        <p:txBody>
          <a:bodyPr>
            <a:normAutofit/>
          </a:bodyPr>
          <a:lstStyle/>
          <a:p>
            <a:pPr marL="0" marR="0" indent="0">
              <a:lnSpc>
                <a:spcPct val="100000"/>
              </a:lnSpc>
              <a:spcBef>
                <a:spcPts val="0"/>
              </a:spcBef>
              <a:spcAft>
                <a:spcPts val="1200"/>
              </a:spcAft>
              <a:buNone/>
            </a:pPr>
            <a:r>
              <a:rPr lang="en-US" sz="3200" dirty="0">
                <a:effectLst/>
                <a:latin typeface="Arial" panose="020B0604020202020204" pitchFamily="34" charset="0"/>
                <a:ea typeface="Calibri" panose="020F0502020204030204" pitchFamily="34" charset="0"/>
                <a:cs typeface="Arial" panose="020B0604020202020204" pitchFamily="34" charset="0"/>
              </a:rPr>
              <a:t>California’s arts education policies prepare students to learn, work, and thrive. The arts are required</a:t>
            </a:r>
          </a:p>
          <a:p>
            <a:pPr marR="0" lvl="0">
              <a:lnSpc>
                <a:spcPct val="100000"/>
              </a:lnSpc>
              <a:spcBef>
                <a:spcPts val="0"/>
              </a:spcBef>
              <a:spcAft>
                <a:spcPts val="1200"/>
              </a:spcAft>
            </a:pPr>
            <a:r>
              <a:rPr lang="en-US" sz="2400" dirty="0">
                <a:effectLst/>
                <a:latin typeface="Arial" panose="020B0604020202020204" pitchFamily="34" charset="0"/>
                <a:ea typeface="Calibri" panose="020F0502020204030204" pitchFamily="34" charset="0"/>
                <a:cs typeface="Arial" panose="020B0604020202020204" pitchFamily="34" charset="0"/>
              </a:rPr>
              <a:t>subjects in the California </a:t>
            </a:r>
            <a:r>
              <a:rPr lang="en-US" sz="2400" i="1" dirty="0">
                <a:effectLst/>
                <a:latin typeface="Arial" panose="020B0604020202020204" pitchFamily="34" charset="0"/>
                <a:ea typeface="Calibri" panose="020F0502020204030204" pitchFamily="34" charset="0"/>
                <a:cs typeface="Arial" panose="020B0604020202020204" pitchFamily="34" charset="0"/>
              </a:rPr>
              <a:t>Education Code</a:t>
            </a:r>
            <a:r>
              <a:rPr lang="en-US" sz="2400" dirty="0">
                <a:effectLst/>
                <a:latin typeface="Arial" panose="020B0604020202020204" pitchFamily="34" charset="0"/>
                <a:ea typeface="Calibri" panose="020F0502020204030204" pitchFamily="34" charset="0"/>
                <a:cs typeface="Arial" panose="020B0604020202020204" pitchFamily="34" charset="0"/>
              </a:rPr>
              <a:t>, sections 51210 and 51220;</a:t>
            </a:r>
          </a:p>
          <a:p>
            <a:pPr marR="0" lvl="0">
              <a:lnSpc>
                <a:spcPct val="100000"/>
              </a:lnSpc>
              <a:spcBef>
                <a:spcPts val="0"/>
              </a:spcBef>
              <a:spcAft>
                <a:spcPts val="1200"/>
              </a:spcAft>
            </a:pPr>
            <a:r>
              <a:rPr lang="en-US" sz="2400" dirty="0">
                <a:effectLst/>
                <a:latin typeface="Arial" panose="020B0604020202020204" pitchFamily="34" charset="0"/>
                <a:ea typeface="Calibri" panose="020F0502020204030204" pitchFamily="34" charset="0"/>
                <a:cs typeface="Arial" panose="020B0604020202020204" pitchFamily="34" charset="0"/>
              </a:rPr>
              <a:t>for high school graduation (one year of a visual or performing arts or world language or career technical education); and </a:t>
            </a:r>
          </a:p>
          <a:p>
            <a:pPr marR="0" lvl="0">
              <a:lnSpc>
                <a:spcPct val="100000"/>
              </a:lnSpc>
              <a:spcBef>
                <a:spcPts val="0"/>
              </a:spcBef>
              <a:spcAft>
                <a:spcPts val="1200"/>
              </a:spcAft>
            </a:pPr>
            <a:r>
              <a:rPr lang="en-US" sz="2400" dirty="0">
                <a:effectLst/>
                <a:latin typeface="Arial" panose="020B0604020202020204" pitchFamily="34" charset="0"/>
                <a:ea typeface="Calibri" panose="020F0502020204030204" pitchFamily="34" charset="0"/>
                <a:cs typeface="Arial" panose="020B0604020202020204" pitchFamily="34" charset="0"/>
              </a:rPr>
              <a:t>as one of the A–G preparatory courses needed for admission to the California State University and to the University of California.</a:t>
            </a:r>
          </a:p>
        </p:txBody>
      </p:sp>
      <p:sp>
        <p:nvSpPr>
          <p:cNvPr id="4" name="Slide Number Placeholder 3">
            <a:extLst>
              <a:ext uri="{FF2B5EF4-FFF2-40B4-BE49-F238E27FC236}">
                <a16:creationId xmlns:a16="http://schemas.microsoft.com/office/drawing/2014/main" id="{8D9DAC76-A187-4C95-BCA7-6345647F8DF9}"/>
              </a:ext>
            </a:extLst>
          </p:cNvPr>
          <p:cNvSpPr>
            <a:spLocks noGrp="1"/>
          </p:cNvSpPr>
          <p:nvPr>
            <p:ph type="sldNum" sz="quarter" idx="12"/>
          </p:nvPr>
        </p:nvSpPr>
        <p:spPr/>
        <p:txBody>
          <a:bodyPr/>
          <a:lstStyle/>
          <a:p>
            <a:fld id="{1C8E0B4C-4C2F-4BE7-8793-29AB022C0CCB}" type="slidenum">
              <a:rPr lang="en-US" smtClean="0"/>
              <a:t>7</a:t>
            </a:fld>
            <a:endParaRPr lang="en-US"/>
          </a:p>
        </p:txBody>
      </p:sp>
    </p:spTree>
    <p:extLst>
      <p:ext uri="{BB962C8B-B14F-4D97-AF65-F5344CB8AC3E}">
        <p14:creationId xmlns:p14="http://schemas.microsoft.com/office/powerpoint/2010/main" val="3315280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CCD66-54D7-40C9-87E5-B6E6B0D69C90}"/>
              </a:ext>
            </a:extLst>
          </p:cNvPr>
          <p:cNvSpPr>
            <a:spLocks noGrp="1"/>
          </p:cNvSpPr>
          <p:nvPr>
            <p:ph type="title"/>
          </p:nvPr>
        </p:nvSpPr>
        <p:spPr/>
        <p:txBody>
          <a:bodyPr>
            <a:normAutofit/>
          </a:bodyPr>
          <a:lstStyle/>
          <a:p>
            <a:pPr algn="ctr"/>
            <a:r>
              <a:rPr lang="en-US" sz="4000" dirty="0"/>
              <a:t>Equity in Arts Education</a:t>
            </a:r>
          </a:p>
        </p:txBody>
      </p:sp>
      <p:sp>
        <p:nvSpPr>
          <p:cNvPr id="3" name="Content Placeholder 2">
            <a:extLst>
              <a:ext uri="{FF2B5EF4-FFF2-40B4-BE49-F238E27FC236}">
                <a16:creationId xmlns:a16="http://schemas.microsoft.com/office/drawing/2014/main" id="{5BD1A340-7CD2-4DAC-A408-24CEE03215ED}"/>
              </a:ext>
            </a:extLst>
          </p:cNvPr>
          <p:cNvSpPr>
            <a:spLocks noGrp="1"/>
          </p:cNvSpPr>
          <p:nvPr>
            <p:ph idx="1"/>
          </p:nvPr>
        </p:nvSpPr>
        <p:spPr/>
        <p:txBody>
          <a:bodyPr>
            <a:normAutofit/>
          </a:bodyPr>
          <a:lstStyle/>
          <a:p>
            <a:pPr marL="0" marR="0">
              <a:lnSpc>
                <a:spcPct val="100000"/>
              </a:lnSpc>
              <a:spcBef>
                <a:spcPts val="0"/>
              </a:spcBef>
              <a:spcAft>
                <a:spcPts val="1200"/>
              </a:spcAft>
            </a:pPr>
            <a:r>
              <a:rPr lang="en-US" dirty="0">
                <a:effectLst/>
                <a:latin typeface="Arial" panose="020B0604020202020204" pitchFamily="34" charset="0"/>
                <a:ea typeface="Calibri" panose="020F0502020204030204" pitchFamily="34" charset="0"/>
                <a:cs typeface="Arial" panose="020B0604020202020204" pitchFamily="34" charset="0"/>
              </a:rPr>
              <a:t>CREATE CA defines </a:t>
            </a:r>
            <a:r>
              <a:rPr lang="en-US" i="1" dirty="0">
                <a:effectLst/>
                <a:latin typeface="Arial" panose="020B0604020202020204" pitchFamily="34" charset="0"/>
                <a:ea typeface="Calibri" panose="020F0502020204030204" pitchFamily="34" charset="0"/>
                <a:cs typeface="Arial" panose="020B0604020202020204" pitchFamily="34" charset="0"/>
              </a:rPr>
              <a:t>EQUITY in Arts Education</a:t>
            </a:r>
            <a:r>
              <a:rPr lang="en-US" dirty="0">
                <a:effectLst/>
                <a:latin typeface="Arial" panose="020B0604020202020204" pitchFamily="34" charset="0"/>
                <a:ea typeface="Calibri" panose="020F0502020204030204" pitchFamily="34" charset="0"/>
                <a:cs typeface="Arial" panose="020B0604020202020204" pitchFamily="34" charset="0"/>
              </a:rPr>
              <a:t> … as the right of every student to engage and succeed in powerful, high quality, standards-based arts learning PreK–12. </a:t>
            </a:r>
          </a:p>
          <a:p>
            <a:pPr marL="0" marR="0" algn="r">
              <a:lnSpc>
                <a:spcPct val="100000"/>
              </a:lnSpc>
              <a:spcBef>
                <a:spcPts val="0"/>
              </a:spcBef>
              <a:spcAft>
                <a:spcPts val="1200"/>
              </a:spcAft>
            </a:pPr>
            <a:r>
              <a:rPr lang="en-US" sz="2400" i="1" dirty="0">
                <a:effectLst/>
                <a:latin typeface="Arial" panose="020B0604020202020204" pitchFamily="34" charset="0"/>
                <a:ea typeface="Calibri" panose="020F0502020204030204" pitchFamily="34" charset="0"/>
                <a:cs typeface="Arial" panose="020B0604020202020204" pitchFamily="34" charset="0"/>
              </a:rPr>
              <a:t>—Declaration of the Rights of All Students to Equity in Arts Learning</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CreateCA</a:t>
            </a:r>
            <a:r>
              <a:rPr lang="en-US" sz="2400" dirty="0">
                <a:effectLst/>
                <a:latin typeface="Arial" panose="020B0604020202020204" pitchFamily="34" charset="0"/>
                <a:ea typeface="Calibri" panose="020F0502020204030204" pitchFamily="34" charset="0"/>
                <a:cs typeface="Arial" panose="020B0604020202020204" pitchFamily="34" charset="0"/>
              </a:rPr>
              <a:t> California’s Statewide Arts Education Coalition</a:t>
            </a:r>
          </a:p>
        </p:txBody>
      </p:sp>
      <p:sp>
        <p:nvSpPr>
          <p:cNvPr id="4" name="Slide Number Placeholder 3">
            <a:extLst>
              <a:ext uri="{FF2B5EF4-FFF2-40B4-BE49-F238E27FC236}">
                <a16:creationId xmlns:a16="http://schemas.microsoft.com/office/drawing/2014/main" id="{4512DBE2-A9F8-43BE-A256-8390F3FA9CFD}"/>
              </a:ext>
            </a:extLst>
          </p:cNvPr>
          <p:cNvSpPr>
            <a:spLocks noGrp="1"/>
          </p:cNvSpPr>
          <p:nvPr>
            <p:ph type="sldNum" sz="quarter" idx="12"/>
          </p:nvPr>
        </p:nvSpPr>
        <p:spPr/>
        <p:txBody>
          <a:bodyPr/>
          <a:lstStyle/>
          <a:p>
            <a:fld id="{1C8E0B4C-4C2F-4BE7-8793-29AB022C0CCB}" type="slidenum">
              <a:rPr lang="en-US" smtClean="0"/>
              <a:t>8</a:t>
            </a:fld>
            <a:endParaRPr lang="en-US"/>
          </a:p>
        </p:txBody>
      </p:sp>
    </p:spTree>
    <p:extLst>
      <p:ext uri="{BB962C8B-B14F-4D97-AF65-F5344CB8AC3E}">
        <p14:creationId xmlns:p14="http://schemas.microsoft.com/office/powerpoint/2010/main" val="3367313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E3F3C-BF3C-4429-8D9B-34E8B0D078BD}"/>
              </a:ext>
            </a:extLst>
          </p:cNvPr>
          <p:cNvSpPr>
            <a:spLocks noGrp="1"/>
          </p:cNvSpPr>
          <p:nvPr>
            <p:ph type="title"/>
          </p:nvPr>
        </p:nvSpPr>
        <p:spPr/>
        <p:txBody>
          <a:bodyPr>
            <a:normAutofit/>
          </a:bodyPr>
          <a:lstStyle/>
          <a:p>
            <a:pPr algn="ctr"/>
            <a:r>
              <a:rPr lang="en-US" sz="4000" dirty="0">
                <a:effectLst/>
                <a:latin typeface="Arial" panose="020B0604020202020204" pitchFamily="34" charset="0"/>
                <a:ea typeface="Calibri" panose="020F0502020204030204" pitchFamily="34" charset="0"/>
                <a:cs typeface="Arial" panose="020B0604020202020204" pitchFamily="34" charset="0"/>
              </a:rPr>
              <a:t>The Essentials of </a:t>
            </a:r>
            <a:r>
              <a:rPr lang="en-US" sz="4000" dirty="0"/>
              <a:t>Comprehensive TK–12 Arts Education Programs</a:t>
            </a:r>
            <a:endParaRPr lang="en-US" sz="2400" dirty="0"/>
          </a:p>
        </p:txBody>
      </p:sp>
      <p:pic>
        <p:nvPicPr>
          <p:cNvPr id="3" name="Picture 2" descr="Comprehensive arts education programs are standards-based, sequential, comprehensive, and prioritized.">
            <a:extLst>
              <a:ext uri="{FF2B5EF4-FFF2-40B4-BE49-F238E27FC236}">
                <a16:creationId xmlns:a16="http://schemas.microsoft.com/office/drawing/2014/main" id="{221C0ECD-7B83-45D5-9B97-E8DCFD7DBBA8}"/>
              </a:ext>
            </a:extLst>
          </p:cNvPr>
          <p:cNvPicPr>
            <a:picLocks noChangeAspect="1"/>
          </p:cNvPicPr>
          <p:nvPr/>
        </p:nvPicPr>
        <p:blipFill rotWithShape="1">
          <a:blip r:embed="rId3"/>
          <a:srcRect l="20100" t="25961" r="23761" b="9025"/>
          <a:stretch/>
        </p:blipFill>
        <p:spPr>
          <a:xfrm>
            <a:off x="2500604" y="1807322"/>
            <a:ext cx="6811347" cy="4437062"/>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id="{554728B2-6DAA-42AD-9EE1-EEAC116612EB}"/>
              </a:ext>
            </a:extLst>
          </p:cNvPr>
          <p:cNvSpPr>
            <a:spLocks noGrp="1"/>
          </p:cNvSpPr>
          <p:nvPr>
            <p:ph type="sldNum" sz="quarter" idx="12"/>
          </p:nvPr>
        </p:nvSpPr>
        <p:spPr/>
        <p:txBody>
          <a:bodyPr/>
          <a:lstStyle/>
          <a:p>
            <a:fld id="{1C8E0B4C-4C2F-4BE7-8793-29AB022C0CCB}" type="slidenum">
              <a:rPr lang="en-US" smtClean="0"/>
              <a:t>9</a:t>
            </a:fld>
            <a:endParaRPr lang="en-US"/>
          </a:p>
        </p:txBody>
      </p:sp>
    </p:spTree>
    <p:extLst>
      <p:ext uri="{BB962C8B-B14F-4D97-AF65-F5344CB8AC3E}">
        <p14:creationId xmlns:p14="http://schemas.microsoft.com/office/powerpoint/2010/main" val="1758809808"/>
      </p:ext>
    </p:extLst>
  </p:cSld>
  <p:clrMapOvr>
    <a:masterClrMapping/>
  </p:clrMapOvr>
</p:sld>
</file>

<file path=ppt/theme/theme1.xml><?xml version="1.0" encoding="utf-8"?>
<a:theme xmlns:a="http://schemas.openxmlformats.org/drawingml/2006/main" name="2_Office Theme">
  <a:themeElements>
    <a:clrScheme name="Custom Arts Framework">
      <a:dk1>
        <a:srgbClr val="000000"/>
      </a:dk1>
      <a:lt1>
        <a:sysClr val="window" lastClr="FFFFFF"/>
      </a:lt1>
      <a:dk2>
        <a:srgbClr val="5E5E5E"/>
      </a:dk2>
      <a:lt2>
        <a:srgbClr val="DDDDDD"/>
      </a:lt2>
      <a:accent1>
        <a:srgbClr val="418AB3"/>
      </a:accent1>
      <a:accent2>
        <a:srgbClr val="A6B727"/>
      </a:accent2>
      <a:accent3>
        <a:srgbClr val="F69200"/>
      </a:accent3>
      <a:accent4>
        <a:srgbClr val="9755B1"/>
      </a:accent4>
      <a:accent5>
        <a:srgbClr val="FEC306"/>
      </a:accent5>
      <a:accent6>
        <a:srgbClr val="DF5327"/>
      </a:accent6>
      <a:hlink>
        <a:srgbClr val="0000FF"/>
      </a:hlink>
      <a:folHlink>
        <a:srgbClr val="00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29818</TotalTime>
  <Words>7282</Words>
  <Application>Microsoft Office PowerPoint</Application>
  <PresentationFormat>Widescreen</PresentationFormat>
  <Paragraphs>635</Paragraphs>
  <Slides>52</Slides>
  <Notes>52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Lato</vt:lpstr>
      <vt:lpstr>Symbol</vt:lpstr>
      <vt:lpstr>Times New Roman</vt:lpstr>
      <vt:lpstr>2_Office Theme</vt:lpstr>
      <vt:lpstr>Chapter 9:  Implementing Effective Arts Education</vt:lpstr>
      <vt:lpstr>Introduction to Chapter 9</vt:lpstr>
      <vt:lpstr>Contents of Chapter 9</vt:lpstr>
      <vt:lpstr>Focusing Questions for Chapter 9</vt:lpstr>
      <vt:lpstr>Q1—What are the elements of effective and equitable arts education programs?</vt:lpstr>
      <vt:lpstr>Arts Education and the Whole Child</vt:lpstr>
      <vt:lpstr>California’s Vision Includes Arts Education  for All Students</vt:lpstr>
      <vt:lpstr>Equity in Arts Education</vt:lpstr>
      <vt:lpstr>The Essentials of Comprehensive TK–12 Arts Education Programs</vt:lpstr>
      <vt:lpstr>A Note About Prekindergarten vs. Transitional Kindergarten</vt:lpstr>
      <vt:lpstr>A Comprehensive TK–12 Arts Education </vt:lpstr>
      <vt:lpstr>Steps to Ensure Equitable Access to Sequential Arts Learning</vt:lpstr>
      <vt:lpstr>Elements of Successful Feeder Patterns TK–12</vt:lpstr>
      <vt:lpstr>Fundamental Components of Arts Education</vt:lpstr>
      <vt:lpstr>STANDARDS-BASED CURRICULUM  Guides Arts Instruction </vt:lpstr>
      <vt:lpstr>Standards-Based Curriculum </vt:lpstr>
      <vt:lpstr>SCHEDULING Considerations for Elementary</vt:lpstr>
      <vt:lpstr>SCHEDULING  Considerations for Secondary</vt:lpstr>
      <vt:lpstr>STAFFING Teachers Assigned to More than One School</vt:lpstr>
      <vt:lpstr>STAFFING Administrators and Other Personnel</vt:lpstr>
      <vt:lpstr>STAFFING Qualified Teachers</vt:lpstr>
      <vt:lpstr>FACILITIES Spaces for Arts Instruction</vt:lpstr>
      <vt:lpstr>FACILITIES  Attributes That Support Arts Learning</vt:lpstr>
      <vt:lpstr>SAFETY</vt:lpstr>
      <vt:lpstr>ARTS MATERIALS AND EQUIPMENT </vt:lpstr>
      <vt:lpstr>Reflection on Opportunity to Learn Standards and Improving Programs</vt:lpstr>
      <vt:lpstr>Q2—What are some considerations when developing an arts education improvement plan?</vt:lpstr>
      <vt:lpstr>Considerations for Developing an Arts Education Improvement Plan</vt:lpstr>
      <vt:lpstr>Steps for Strategic Program Evaluation and Planning</vt:lpstr>
      <vt:lpstr>Sample Evaluation Prompts for Programs (1)</vt:lpstr>
      <vt:lpstr>Sample Evaluation Prompts for Programs(2)</vt:lpstr>
      <vt:lpstr>Sample District Arts Education Improvement Plan Phase Timeline: Phase 1 &amp; 2</vt:lpstr>
      <vt:lpstr>Sample District Arts Education Improvement Plan Phase Timeline: Phase 3</vt:lpstr>
      <vt:lpstr>Q3—How does professional learning support effective and equitable arts learning?</vt:lpstr>
      <vt:lpstr>Professional Learning for Leaders—a Leading Factor in Student Success</vt:lpstr>
      <vt:lpstr>Professional Learning for Teachers—an Investment in Student Success</vt:lpstr>
      <vt:lpstr>Qualities of Effective Professional Learning Models</vt:lpstr>
      <vt:lpstr>Elements of Effective Professional Learning </vt:lpstr>
      <vt:lpstr> Characteristics of Quality Professional Learning </vt:lpstr>
      <vt:lpstr>Reflection on the Qualities of Effective Professional Learning</vt:lpstr>
      <vt:lpstr>Professional Learning for Administrators, School, and District Leaders</vt:lpstr>
      <vt:lpstr>Professional Learning Needs: Multiple and Single Subject Teachers</vt:lpstr>
      <vt:lpstr>Q4—How can leaders and others advocate for arts education?</vt:lpstr>
      <vt:lpstr>Arts—Not Just “Nice to Have”</vt:lpstr>
      <vt:lpstr>Engaging in Leadership and Advocacy  for Arts Education</vt:lpstr>
      <vt:lpstr>LCFF Priorities and Arts Education #1–5</vt:lpstr>
      <vt:lpstr>LCFF Priorities and Arts Education #6–10</vt:lpstr>
      <vt:lpstr>Reflecting on Arts Education, the LCFF, and the LCAP</vt:lpstr>
      <vt:lpstr>Sample Advocacy Talking Points</vt:lpstr>
      <vt:lpstr>In Conclusion</vt:lpstr>
      <vt:lpstr>Resources for Professional Learning</vt:lpstr>
      <vt:lpstr>For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Effective Arts Education - Arts Framework (CA Department of Education)</dc:title>
  <dc:creator>Letty Kraus</dc:creator>
  <cp:lastModifiedBy>Letty Kraus</cp:lastModifiedBy>
  <cp:revision>572</cp:revision>
  <dcterms:created xsi:type="dcterms:W3CDTF">2020-08-26T19:28:27Z</dcterms:created>
  <dcterms:modified xsi:type="dcterms:W3CDTF">2021-12-27T20:41:53Z</dcterms:modified>
  <cp:contentStatus>This presentation deck includes content from chapter 9 of the 2020 Arts Education Framework for California Public Schools, Transitional Kindergarten Through Grade Twelve (Arts Framework).</cp:contentStatus>
</cp:coreProperties>
</file>