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9"/>
  </p:notesMasterIdLst>
  <p:sldIdLst>
    <p:sldId id="256" r:id="rId3"/>
    <p:sldId id="292" r:id="rId4"/>
    <p:sldId id="257" r:id="rId5"/>
    <p:sldId id="258" r:id="rId6"/>
    <p:sldId id="295" r:id="rId7"/>
    <p:sldId id="260" r:id="rId8"/>
    <p:sldId id="261" r:id="rId9"/>
    <p:sldId id="262" r:id="rId10"/>
    <p:sldId id="263" r:id="rId11"/>
    <p:sldId id="264" r:id="rId12"/>
    <p:sldId id="265" r:id="rId13"/>
    <p:sldId id="294" r:id="rId14"/>
    <p:sldId id="267" r:id="rId15"/>
    <p:sldId id="268" r:id="rId16"/>
    <p:sldId id="269" r:id="rId17"/>
    <p:sldId id="270" r:id="rId18"/>
    <p:sldId id="271" r:id="rId19"/>
    <p:sldId id="272" r:id="rId20"/>
    <p:sldId id="296" r:id="rId21"/>
    <p:sldId id="275" r:id="rId22"/>
    <p:sldId id="298" r:id="rId23"/>
    <p:sldId id="276" r:id="rId24"/>
    <p:sldId id="300" r:id="rId25"/>
    <p:sldId id="278" r:id="rId26"/>
    <p:sldId id="279" r:id="rId27"/>
    <p:sldId id="280" r:id="rId28"/>
    <p:sldId id="281" r:id="rId29"/>
    <p:sldId id="282" r:id="rId30"/>
    <p:sldId id="301" r:id="rId31"/>
    <p:sldId id="302" r:id="rId32"/>
    <p:sldId id="303" r:id="rId33"/>
    <p:sldId id="291" r:id="rId34"/>
    <p:sldId id="287" r:id="rId35"/>
    <p:sldId id="288"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7B2"/>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53" autoAdjust="0"/>
    <p:restoredTop sz="86385" autoAdjust="0"/>
  </p:normalViewPr>
  <p:slideViewPr>
    <p:cSldViewPr snapToGrid="0">
      <p:cViewPr varScale="1">
        <p:scale>
          <a:sx n="96" d="100"/>
          <a:sy n="96" d="100"/>
        </p:scale>
        <p:origin x="8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80" d="100"/>
          <a:sy n="80" d="100"/>
        </p:scale>
        <p:origin x="31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030D-2682-46A6-B62D-6D274522C5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D83AC4-A197-4C2F-9EDE-C723F47BF112}">
      <dgm:prSet phldrT="[Text]" custT="1"/>
      <dgm:spPr/>
      <dgm:t>
        <a:bodyPr/>
        <a:lstStyle/>
        <a:p>
          <a:r>
            <a:rPr lang="en-US" sz="2400" dirty="0">
              <a:latin typeface="Arial" panose="020B0604020202020204" pitchFamily="34" charset="0"/>
              <a:cs typeface="Arial" panose="020B0604020202020204" pitchFamily="34" charset="0"/>
            </a:rPr>
            <a:t>Create Local Team, Develop Board Resolution, Take Inventory</a:t>
          </a:r>
        </a:p>
      </dgm:t>
    </dgm:pt>
    <dgm:pt modelId="{7AC4C043-A602-4A35-8221-A0ABBC76F234}" type="parTrans" cxnId="{D311CC07-B2D3-428A-BB9D-714282C051D6}">
      <dgm:prSet/>
      <dgm:spPr/>
      <dgm:t>
        <a:bodyPr/>
        <a:lstStyle/>
        <a:p>
          <a:endParaRPr lang="en-US" sz="2400">
            <a:latin typeface="Arial" panose="020B0604020202020204" pitchFamily="34" charset="0"/>
            <a:cs typeface="Arial" panose="020B0604020202020204" pitchFamily="34" charset="0"/>
          </a:endParaRPr>
        </a:p>
      </dgm:t>
    </dgm:pt>
    <dgm:pt modelId="{BE7E4C17-313C-466B-B0A7-BF18CF2F2512}" type="sibTrans" cxnId="{D311CC07-B2D3-428A-BB9D-714282C051D6}">
      <dgm:prSet custT="1"/>
      <dgm:spPr/>
      <dgm:t>
        <a:bodyPr/>
        <a:lstStyle/>
        <a:p>
          <a:endParaRPr lang="en-US" sz="2400">
            <a:latin typeface="Arial" panose="020B0604020202020204" pitchFamily="34" charset="0"/>
            <a:cs typeface="Arial" panose="020B0604020202020204" pitchFamily="34" charset="0"/>
          </a:endParaRPr>
        </a:p>
      </dgm:t>
    </dgm:pt>
    <dgm:pt modelId="{B28FBA55-AC59-4183-8A66-A0489F108072}">
      <dgm:prSet phldrT="[Text]" custT="1"/>
      <dgm:spPr/>
      <dgm:t>
        <a:bodyPr/>
        <a:lstStyle/>
        <a:p>
          <a:r>
            <a:rPr lang="en-US" sz="2400" dirty="0">
              <a:latin typeface="Arial" panose="020B0604020202020204" pitchFamily="34" charset="0"/>
              <a:cs typeface="Arial" panose="020B0604020202020204" pitchFamily="34" charset="0"/>
            </a:rPr>
            <a:t>Develop and Adopt Local Criteria</a:t>
          </a:r>
        </a:p>
      </dgm:t>
    </dgm:pt>
    <dgm:pt modelId="{B13173CF-062E-4125-8735-604D9417C8BA}" type="parTrans" cxnId="{BFCED09D-C7A6-4091-B22B-2B8CEFC648A3}">
      <dgm:prSet/>
      <dgm:spPr/>
      <dgm:t>
        <a:bodyPr/>
        <a:lstStyle/>
        <a:p>
          <a:endParaRPr lang="en-US" sz="2400">
            <a:latin typeface="Arial" panose="020B0604020202020204" pitchFamily="34" charset="0"/>
            <a:cs typeface="Arial" panose="020B0604020202020204" pitchFamily="34" charset="0"/>
          </a:endParaRPr>
        </a:p>
      </dgm:t>
    </dgm:pt>
    <dgm:pt modelId="{936C3248-003A-425C-BAD9-2D231A121772}" type="sibTrans" cxnId="{BFCED09D-C7A6-4091-B22B-2B8CEFC648A3}">
      <dgm:prSet custT="1"/>
      <dgm:spPr/>
      <dgm:t>
        <a:bodyPr/>
        <a:lstStyle/>
        <a:p>
          <a:endParaRPr lang="en-US" sz="2400">
            <a:latin typeface="Arial" panose="020B0604020202020204" pitchFamily="34" charset="0"/>
            <a:cs typeface="Arial" panose="020B0604020202020204" pitchFamily="34" charset="0"/>
          </a:endParaRPr>
        </a:p>
      </dgm:t>
    </dgm:pt>
    <dgm:pt modelId="{9565A92D-681E-4BD7-A166-64DE28E7A96B}">
      <dgm:prSet phldrT="[Text]" custT="1"/>
      <dgm:spPr/>
      <dgm:t>
        <a:bodyPr/>
        <a:lstStyle/>
        <a:p>
          <a:r>
            <a:rPr lang="en-US" sz="2400" dirty="0">
              <a:latin typeface="Arial" panose="020B0604020202020204" pitchFamily="34" charset="0"/>
              <a:cs typeface="Arial" panose="020B0604020202020204" pitchFamily="34" charset="0"/>
            </a:rPr>
            <a:t>Design and Implement Programming Components</a:t>
          </a:r>
        </a:p>
      </dgm:t>
    </dgm:pt>
    <dgm:pt modelId="{4D3CE748-9F03-419D-B274-7AADD2DEB2B7}" type="parTrans" cxnId="{168B0DE5-DED7-48AC-9D7A-E34B86AAD3CC}">
      <dgm:prSet/>
      <dgm:spPr/>
      <dgm:t>
        <a:bodyPr/>
        <a:lstStyle/>
        <a:p>
          <a:endParaRPr lang="en-US" sz="2400">
            <a:latin typeface="Arial" panose="020B0604020202020204" pitchFamily="34" charset="0"/>
            <a:cs typeface="Arial" panose="020B0604020202020204" pitchFamily="34" charset="0"/>
          </a:endParaRPr>
        </a:p>
      </dgm:t>
    </dgm:pt>
    <dgm:pt modelId="{C574A94D-B541-402D-B440-6AFA338CE665}" type="sibTrans" cxnId="{168B0DE5-DED7-48AC-9D7A-E34B86AAD3CC}">
      <dgm:prSet custT="1"/>
      <dgm:spPr/>
      <dgm:t>
        <a:bodyPr/>
        <a:lstStyle/>
        <a:p>
          <a:endParaRPr lang="en-US" sz="2400">
            <a:latin typeface="Arial" panose="020B0604020202020204" pitchFamily="34" charset="0"/>
            <a:cs typeface="Arial" panose="020B0604020202020204" pitchFamily="34" charset="0"/>
          </a:endParaRPr>
        </a:p>
      </dgm:t>
    </dgm:pt>
    <dgm:pt modelId="{E994F2F9-F975-45A8-8B22-E2B1D833BAB6}">
      <dgm:prSet phldrT="[Text]" custT="1"/>
      <dgm:spPr/>
      <dgm:t>
        <a:bodyPr/>
        <a:lstStyle/>
        <a:p>
          <a:r>
            <a:rPr lang="en-US" sz="2400" dirty="0">
              <a:latin typeface="Arial" panose="020B0604020202020204" pitchFamily="34" charset="0"/>
              <a:cs typeface="Arial" panose="020B0604020202020204" pitchFamily="34" charset="0"/>
            </a:rPr>
            <a:t>Request Insignias from the CDE and Distribute to Students</a:t>
          </a:r>
        </a:p>
      </dgm:t>
    </dgm:pt>
    <dgm:pt modelId="{7EB2520A-AE59-4932-8646-EDA8FB39295D}" type="parTrans" cxnId="{3E587422-9543-4E45-A0CA-1DC23EEAD114}">
      <dgm:prSet/>
      <dgm:spPr/>
      <dgm:t>
        <a:bodyPr/>
        <a:lstStyle/>
        <a:p>
          <a:endParaRPr lang="en-US" sz="2400">
            <a:latin typeface="Arial" panose="020B0604020202020204" pitchFamily="34" charset="0"/>
            <a:cs typeface="Arial" panose="020B0604020202020204" pitchFamily="34" charset="0"/>
          </a:endParaRPr>
        </a:p>
      </dgm:t>
    </dgm:pt>
    <dgm:pt modelId="{9C86DA9E-F878-4A04-BB32-3A5A53E03BDA}" type="sibTrans" cxnId="{3E587422-9543-4E45-A0CA-1DC23EEAD114}">
      <dgm:prSet/>
      <dgm:spPr/>
      <dgm:t>
        <a:bodyPr/>
        <a:lstStyle/>
        <a:p>
          <a:endParaRPr lang="en-US" sz="2400">
            <a:latin typeface="Arial" panose="020B0604020202020204" pitchFamily="34" charset="0"/>
            <a:cs typeface="Arial" panose="020B0604020202020204" pitchFamily="34" charset="0"/>
          </a:endParaRPr>
        </a:p>
      </dgm:t>
    </dgm:pt>
    <dgm:pt modelId="{0BF7DC9B-B979-4762-98BB-C23052407DA2}" type="pres">
      <dgm:prSet presAssocID="{6370030D-2682-46A6-B62D-6D274522C556}" presName="outerComposite" presStyleCnt="0">
        <dgm:presLayoutVars>
          <dgm:chMax val="5"/>
          <dgm:dir/>
          <dgm:resizeHandles val="exact"/>
        </dgm:presLayoutVars>
      </dgm:prSet>
      <dgm:spPr/>
    </dgm:pt>
    <dgm:pt modelId="{2F616640-0C91-4722-854A-C53F436E9B0D}" type="pres">
      <dgm:prSet presAssocID="{6370030D-2682-46A6-B62D-6D274522C556}" presName="dummyMaxCanvas" presStyleCnt="0">
        <dgm:presLayoutVars/>
      </dgm:prSet>
      <dgm:spPr/>
    </dgm:pt>
    <dgm:pt modelId="{409B106D-A478-4D6D-86BC-4F3183129B8B}" type="pres">
      <dgm:prSet presAssocID="{6370030D-2682-46A6-B62D-6D274522C556}" presName="FourNodes_1" presStyleLbl="node1" presStyleIdx="0" presStyleCnt="4">
        <dgm:presLayoutVars>
          <dgm:bulletEnabled val="1"/>
        </dgm:presLayoutVars>
      </dgm:prSet>
      <dgm:spPr/>
    </dgm:pt>
    <dgm:pt modelId="{7D0B055C-22A6-4E26-B270-5E8AF74FEE61}" type="pres">
      <dgm:prSet presAssocID="{6370030D-2682-46A6-B62D-6D274522C556}" presName="FourNodes_2" presStyleLbl="node1" presStyleIdx="1" presStyleCnt="4">
        <dgm:presLayoutVars>
          <dgm:bulletEnabled val="1"/>
        </dgm:presLayoutVars>
      </dgm:prSet>
      <dgm:spPr/>
    </dgm:pt>
    <dgm:pt modelId="{573799AC-921F-4573-83B6-1117780AB992}" type="pres">
      <dgm:prSet presAssocID="{6370030D-2682-46A6-B62D-6D274522C556}" presName="FourNodes_3" presStyleLbl="node1" presStyleIdx="2" presStyleCnt="4">
        <dgm:presLayoutVars>
          <dgm:bulletEnabled val="1"/>
        </dgm:presLayoutVars>
      </dgm:prSet>
      <dgm:spPr/>
    </dgm:pt>
    <dgm:pt modelId="{3D050264-E8CA-440A-8F68-A1C7DCB2D4B0}" type="pres">
      <dgm:prSet presAssocID="{6370030D-2682-46A6-B62D-6D274522C556}" presName="FourNodes_4" presStyleLbl="node1" presStyleIdx="3" presStyleCnt="4">
        <dgm:presLayoutVars>
          <dgm:bulletEnabled val="1"/>
        </dgm:presLayoutVars>
      </dgm:prSet>
      <dgm:spPr/>
    </dgm:pt>
    <dgm:pt modelId="{727A81DD-D35D-4824-8AB8-6F351817D33D}" type="pres">
      <dgm:prSet presAssocID="{6370030D-2682-46A6-B62D-6D274522C556}" presName="FourConn_1-2" presStyleLbl="fgAccFollowNode1" presStyleIdx="0" presStyleCnt="3">
        <dgm:presLayoutVars>
          <dgm:bulletEnabled val="1"/>
        </dgm:presLayoutVars>
      </dgm:prSet>
      <dgm:spPr/>
    </dgm:pt>
    <dgm:pt modelId="{9A397E79-EAF4-499F-8E65-C663CC8E1F27}" type="pres">
      <dgm:prSet presAssocID="{6370030D-2682-46A6-B62D-6D274522C556}" presName="FourConn_2-3" presStyleLbl="fgAccFollowNode1" presStyleIdx="1" presStyleCnt="3">
        <dgm:presLayoutVars>
          <dgm:bulletEnabled val="1"/>
        </dgm:presLayoutVars>
      </dgm:prSet>
      <dgm:spPr/>
    </dgm:pt>
    <dgm:pt modelId="{387A6D47-F65E-40A2-9392-58321B825DD8}" type="pres">
      <dgm:prSet presAssocID="{6370030D-2682-46A6-B62D-6D274522C556}" presName="FourConn_3-4" presStyleLbl="fgAccFollowNode1" presStyleIdx="2" presStyleCnt="3">
        <dgm:presLayoutVars>
          <dgm:bulletEnabled val="1"/>
        </dgm:presLayoutVars>
      </dgm:prSet>
      <dgm:spPr/>
    </dgm:pt>
    <dgm:pt modelId="{1129703B-4DBF-485C-ACBB-1964F40FFAD7}" type="pres">
      <dgm:prSet presAssocID="{6370030D-2682-46A6-B62D-6D274522C556}" presName="FourNodes_1_text" presStyleLbl="node1" presStyleIdx="3" presStyleCnt="4">
        <dgm:presLayoutVars>
          <dgm:bulletEnabled val="1"/>
        </dgm:presLayoutVars>
      </dgm:prSet>
      <dgm:spPr/>
    </dgm:pt>
    <dgm:pt modelId="{BB79188D-ADB0-4599-B92D-7227942874F2}" type="pres">
      <dgm:prSet presAssocID="{6370030D-2682-46A6-B62D-6D274522C556}" presName="FourNodes_2_text" presStyleLbl="node1" presStyleIdx="3" presStyleCnt="4">
        <dgm:presLayoutVars>
          <dgm:bulletEnabled val="1"/>
        </dgm:presLayoutVars>
      </dgm:prSet>
      <dgm:spPr/>
    </dgm:pt>
    <dgm:pt modelId="{1432756F-B338-4844-BCAE-FDAB9641CBC2}" type="pres">
      <dgm:prSet presAssocID="{6370030D-2682-46A6-B62D-6D274522C556}" presName="FourNodes_3_text" presStyleLbl="node1" presStyleIdx="3" presStyleCnt="4">
        <dgm:presLayoutVars>
          <dgm:bulletEnabled val="1"/>
        </dgm:presLayoutVars>
      </dgm:prSet>
      <dgm:spPr/>
    </dgm:pt>
    <dgm:pt modelId="{EEC3B499-BBEC-4919-B167-3BC6AD1BA9AA}" type="pres">
      <dgm:prSet presAssocID="{6370030D-2682-46A6-B62D-6D274522C556}" presName="FourNodes_4_text" presStyleLbl="node1" presStyleIdx="3" presStyleCnt="4">
        <dgm:presLayoutVars>
          <dgm:bulletEnabled val="1"/>
        </dgm:presLayoutVars>
      </dgm:prSet>
      <dgm:spPr/>
    </dgm:pt>
  </dgm:ptLst>
  <dgm:cxnLst>
    <dgm:cxn modelId="{65EFE705-F783-4C43-852B-48B7FAD6C875}" type="presOf" srcId="{C574A94D-B541-402D-B440-6AFA338CE665}" destId="{387A6D47-F65E-40A2-9392-58321B825DD8}" srcOrd="0" destOrd="0" presId="urn:microsoft.com/office/officeart/2005/8/layout/vProcess5"/>
    <dgm:cxn modelId="{D311CC07-B2D3-428A-BB9D-714282C051D6}" srcId="{6370030D-2682-46A6-B62D-6D274522C556}" destId="{5AD83AC4-A197-4C2F-9EDE-C723F47BF112}" srcOrd="0" destOrd="0" parTransId="{7AC4C043-A602-4A35-8221-A0ABBC76F234}" sibTransId="{BE7E4C17-313C-466B-B0A7-BF18CF2F2512}"/>
    <dgm:cxn modelId="{B410D41C-800E-4FD9-B561-4FF5AA9B37D9}" type="presOf" srcId="{6370030D-2682-46A6-B62D-6D274522C556}" destId="{0BF7DC9B-B979-4762-98BB-C23052407DA2}" srcOrd="0" destOrd="0" presId="urn:microsoft.com/office/officeart/2005/8/layout/vProcess5"/>
    <dgm:cxn modelId="{3E587422-9543-4E45-A0CA-1DC23EEAD114}" srcId="{6370030D-2682-46A6-B62D-6D274522C556}" destId="{E994F2F9-F975-45A8-8B22-E2B1D833BAB6}" srcOrd="3" destOrd="0" parTransId="{7EB2520A-AE59-4932-8646-EDA8FB39295D}" sibTransId="{9C86DA9E-F878-4A04-BB32-3A5A53E03BDA}"/>
    <dgm:cxn modelId="{0880C22B-9A4B-4B01-B29A-4809B4864EAA}" type="presOf" srcId="{BE7E4C17-313C-466B-B0A7-BF18CF2F2512}" destId="{727A81DD-D35D-4824-8AB8-6F351817D33D}" srcOrd="0" destOrd="0" presId="urn:microsoft.com/office/officeart/2005/8/layout/vProcess5"/>
    <dgm:cxn modelId="{A5544A5E-0F5E-4275-86DA-062E0D4E9100}" type="presOf" srcId="{9565A92D-681E-4BD7-A166-64DE28E7A96B}" destId="{573799AC-921F-4573-83B6-1117780AB992}" srcOrd="0" destOrd="0" presId="urn:microsoft.com/office/officeart/2005/8/layout/vProcess5"/>
    <dgm:cxn modelId="{F1A76D64-2FDE-46C4-B5E5-FCCAC71781D1}" type="presOf" srcId="{5AD83AC4-A197-4C2F-9EDE-C723F47BF112}" destId="{409B106D-A478-4D6D-86BC-4F3183129B8B}" srcOrd="0" destOrd="0" presId="urn:microsoft.com/office/officeart/2005/8/layout/vProcess5"/>
    <dgm:cxn modelId="{4ED66065-BBD1-4CF9-9BA9-A99A054633A5}" type="presOf" srcId="{B28FBA55-AC59-4183-8A66-A0489F108072}" destId="{7D0B055C-22A6-4E26-B270-5E8AF74FEE61}" srcOrd="0" destOrd="0" presId="urn:microsoft.com/office/officeart/2005/8/layout/vProcess5"/>
    <dgm:cxn modelId="{9A9B558D-17FC-4645-9DB7-7661BFA1F874}" type="presOf" srcId="{E994F2F9-F975-45A8-8B22-E2B1D833BAB6}" destId="{3D050264-E8CA-440A-8F68-A1C7DCB2D4B0}" srcOrd="0" destOrd="0" presId="urn:microsoft.com/office/officeart/2005/8/layout/vProcess5"/>
    <dgm:cxn modelId="{0EB07E92-0303-432D-9098-E954D0C9599D}" type="presOf" srcId="{9565A92D-681E-4BD7-A166-64DE28E7A96B}" destId="{1432756F-B338-4844-BCAE-FDAB9641CBC2}" srcOrd="1" destOrd="0" presId="urn:microsoft.com/office/officeart/2005/8/layout/vProcess5"/>
    <dgm:cxn modelId="{BFCED09D-C7A6-4091-B22B-2B8CEFC648A3}" srcId="{6370030D-2682-46A6-B62D-6D274522C556}" destId="{B28FBA55-AC59-4183-8A66-A0489F108072}" srcOrd="1" destOrd="0" parTransId="{B13173CF-062E-4125-8735-604D9417C8BA}" sibTransId="{936C3248-003A-425C-BAD9-2D231A121772}"/>
    <dgm:cxn modelId="{4BB655A7-44AA-40E5-9AB3-BCC0F0764450}" type="presOf" srcId="{5AD83AC4-A197-4C2F-9EDE-C723F47BF112}" destId="{1129703B-4DBF-485C-ACBB-1964F40FFAD7}" srcOrd="1" destOrd="0" presId="urn:microsoft.com/office/officeart/2005/8/layout/vProcess5"/>
    <dgm:cxn modelId="{B4EFA4E1-B00A-4471-B03B-C778AEAE0DAA}" type="presOf" srcId="{936C3248-003A-425C-BAD9-2D231A121772}" destId="{9A397E79-EAF4-499F-8E65-C663CC8E1F27}" srcOrd="0" destOrd="0" presId="urn:microsoft.com/office/officeart/2005/8/layout/vProcess5"/>
    <dgm:cxn modelId="{168B0DE5-DED7-48AC-9D7A-E34B86AAD3CC}" srcId="{6370030D-2682-46A6-B62D-6D274522C556}" destId="{9565A92D-681E-4BD7-A166-64DE28E7A96B}" srcOrd="2" destOrd="0" parTransId="{4D3CE748-9F03-419D-B274-7AADD2DEB2B7}" sibTransId="{C574A94D-B541-402D-B440-6AFA338CE665}"/>
    <dgm:cxn modelId="{B34E0EEC-92F0-426E-9813-415B5BAE8D0D}" type="presOf" srcId="{E994F2F9-F975-45A8-8B22-E2B1D833BAB6}" destId="{EEC3B499-BBEC-4919-B167-3BC6AD1BA9AA}" srcOrd="1" destOrd="0" presId="urn:microsoft.com/office/officeart/2005/8/layout/vProcess5"/>
    <dgm:cxn modelId="{5DA565F1-3D73-43FD-A92D-F2277CE895FE}" type="presOf" srcId="{B28FBA55-AC59-4183-8A66-A0489F108072}" destId="{BB79188D-ADB0-4599-B92D-7227942874F2}" srcOrd="1" destOrd="0" presId="urn:microsoft.com/office/officeart/2005/8/layout/vProcess5"/>
    <dgm:cxn modelId="{D4FBC412-F1FE-41B0-98FB-800E7CCB3D6E}" type="presParOf" srcId="{0BF7DC9B-B979-4762-98BB-C23052407DA2}" destId="{2F616640-0C91-4722-854A-C53F436E9B0D}" srcOrd="0" destOrd="0" presId="urn:microsoft.com/office/officeart/2005/8/layout/vProcess5"/>
    <dgm:cxn modelId="{066D0C0E-F195-49B3-A8CA-369BFA4DEA89}" type="presParOf" srcId="{0BF7DC9B-B979-4762-98BB-C23052407DA2}" destId="{409B106D-A478-4D6D-86BC-4F3183129B8B}" srcOrd="1" destOrd="0" presId="urn:microsoft.com/office/officeart/2005/8/layout/vProcess5"/>
    <dgm:cxn modelId="{97339ABB-C09E-4790-AA67-A7E45EA280BB}" type="presParOf" srcId="{0BF7DC9B-B979-4762-98BB-C23052407DA2}" destId="{7D0B055C-22A6-4E26-B270-5E8AF74FEE61}" srcOrd="2" destOrd="0" presId="urn:microsoft.com/office/officeart/2005/8/layout/vProcess5"/>
    <dgm:cxn modelId="{EFA277A9-1235-4E59-A0C0-243CEF989B66}" type="presParOf" srcId="{0BF7DC9B-B979-4762-98BB-C23052407DA2}" destId="{573799AC-921F-4573-83B6-1117780AB992}" srcOrd="3" destOrd="0" presId="urn:microsoft.com/office/officeart/2005/8/layout/vProcess5"/>
    <dgm:cxn modelId="{1821BB27-6264-42DB-8E64-972FD165086A}" type="presParOf" srcId="{0BF7DC9B-B979-4762-98BB-C23052407DA2}" destId="{3D050264-E8CA-440A-8F68-A1C7DCB2D4B0}" srcOrd="4" destOrd="0" presId="urn:microsoft.com/office/officeart/2005/8/layout/vProcess5"/>
    <dgm:cxn modelId="{4DEC98FC-9649-4BBA-B5EC-2F622585FB7E}" type="presParOf" srcId="{0BF7DC9B-B979-4762-98BB-C23052407DA2}" destId="{727A81DD-D35D-4824-8AB8-6F351817D33D}" srcOrd="5" destOrd="0" presId="urn:microsoft.com/office/officeart/2005/8/layout/vProcess5"/>
    <dgm:cxn modelId="{5030042D-65C4-4E7E-878D-8EB4563282CC}" type="presParOf" srcId="{0BF7DC9B-B979-4762-98BB-C23052407DA2}" destId="{9A397E79-EAF4-499F-8E65-C663CC8E1F27}" srcOrd="6" destOrd="0" presId="urn:microsoft.com/office/officeart/2005/8/layout/vProcess5"/>
    <dgm:cxn modelId="{6E34B5FB-C173-4998-AA66-FB5385A08D8D}" type="presParOf" srcId="{0BF7DC9B-B979-4762-98BB-C23052407DA2}" destId="{387A6D47-F65E-40A2-9392-58321B825DD8}" srcOrd="7" destOrd="0" presId="urn:microsoft.com/office/officeart/2005/8/layout/vProcess5"/>
    <dgm:cxn modelId="{92ED2268-B959-424C-9854-E4DF6A09FEC2}" type="presParOf" srcId="{0BF7DC9B-B979-4762-98BB-C23052407DA2}" destId="{1129703B-4DBF-485C-ACBB-1964F40FFAD7}" srcOrd="8" destOrd="0" presId="urn:microsoft.com/office/officeart/2005/8/layout/vProcess5"/>
    <dgm:cxn modelId="{47E08AB8-A475-42CE-9D37-B072890E85CC}" type="presParOf" srcId="{0BF7DC9B-B979-4762-98BB-C23052407DA2}" destId="{BB79188D-ADB0-4599-B92D-7227942874F2}" srcOrd="9" destOrd="0" presId="urn:microsoft.com/office/officeart/2005/8/layout/vProcess5"/>
    <dgm:cxn modelId="{4919B5B6-BF3B-4729-820D-324E90B65DFF}" type="presParOf" srcId="{0BF7DC9B-B979-4762-98BB-C23052407DA2}" destId="{1432756F-B338-4844-BCAE-FDAB9641CBC2}" srcOrd="10" destOrd="0" presId="urn:microsoft.com/office/officeart/2005/8/layout/vProcess5"/>
    <dgm:cxn modelId="{F010E03F-A52D-4CCE-B36C-32152D9E6D6C}" type="presParOf" srcId="{0BF7DC9B-B979-4762-98BB-C23052407DA2}" destId="{EEC3B499-BBEC-4919-B167-3BC6AD1BA9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106D-A478-4D6D-86BC-4F3183129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Create Local Team, Develop Board Resolution, Take Inventory</a:t>
          </a:r>
        </a:p>
      </dsp:txBody>
      <dsp:txXfrm>
        <a:off x="28038" y="28038"/>
        <a:ext cx="7298593" cy="901218"/>
      </dsp:txXfrm>
    </dsp:sp>
    <dsp:sp modelId="{7D0B055C-22A6-4E26-B270-5E8AF74FEE61}">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Develop and Adopt Local Criteria</a:t>
          </a:r>
        </a:p>
      </dsp:txBody>
      <dsp:txXfrm>
        <a:off x="732583" y="1159385"/>
        <a:ext cx="7029617" cy="901218"/>
      </dsp:txXfrm>
    </dsp:sp>
    <dsp:sp modelId="{573799AC-921F-4573-83B6-1117780AB992}">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Design and Implement Programming Components</a:t>
          </a:r>
        </a:p>
      </dsp:txBody>
      <dsp:txXfrm>
        <a:off x="1426612" y="2290733"/>
        <a:ext cx="7040133" cy="901218"/>
      </dsp:txXfrm>
    </dsp:sp>
    <dsp:sp modelId="{3D050264-E8CA-440A-8F68-A1C7DCB2D4B0}">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Request Insignias from the CDE and Distribute to Students</a:t>
          </a:r>
        </a:p>
      </dsp:txBody>
      <dsp:txXfrm>
        <a:off x="2131157" y="3422081"/>
        <a:ext cx="7029617" cy="901218"/>
      </dsp:txXfrm>
    </dsp:sp>
    <dsp:sp modelId="{727A81DD-D35D-4824-8AB8-6F351817D33D}">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930242" y="733200"/>
        <a:ext cx="342233" cy="468236"/>
      </dsp:txXfrm>
    </dsp:sp>
    <dsp:sp modelId="{9A397E79-EAF4-499F-8E65-C663CC8E1F27}">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634787" y="1864548"/>
        <a:ext cx="342233" cy="468236"/>
      </dsp:txXfrm>
    </dsp:sp>
    <dsp:sp modelId="{387A6D47-F65E-40A2-9392-58321B825DD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550A4-EFCD-440A-8C71-A9F970C43619}" type="datetimeFigureOut">
              <a:rPr lang="en-US" smtClean="0"/>
              <a:t>1/24/2024</a:t>
            </a:fld>
            <a:endParaRPr lang="en-US"/>
          </a:p>
        </p:txBody>
      </p:sp>
      <p:sp>
        <p:nvSpPr>
          <p:cNvPr id="4" name="Slide Image Placeholder 3"/>
          <p:cNvSpPr>
            <a:spLocks noGrp="1" noRot="1" noChangeAspect="1"/>
          </p:cNvSpPr>
          <p:nvPr>
            <p:ph type="sldImg" idx="2"/>
          </p:nvPr>
        </p:nvSpPr>
        <p:spPr>
          <a:xfrm>
            <a:off x="685800"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544887"/>
            <a:ext cx="5486400" cy="51403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DCA6-5562-436A-97B3-4A254F3BF304}" type="slidenum">
              <a:rPr lang="en-US" smtClean="0"/>
              <a:t>‹#›</a:t>
            </a:fld>
            <a:endParaRPr lang="en-US"/>
          </a:p>
        </p:txBody>
      </p:sp>
    </p:spTree>
    <p:extLst>
      <p:ext uri="{BB962C8B-B14F-4D97-AF65-F5344CB8AC3E}">
        <p14:creationId xmlns:p14="http://schemas.microsoft.com/office/powerpoint/2010/main" val="46651475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rive.google.com/file/d/1xyMAeE9KF_uCr3VQuAJTuvKo5kAAdgyb/view?usp=drive_lin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rive.google.com/file/d/1vKiW1-_G3ObvOBiAB56vxzdPR9QZjVCP/view?usp=drive_link"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acoe.edu/Curriculum-Instruction/History-Social-Science/State-Seal-of-Civic-Engagem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cusd.edu/california-state-seal-civic-engag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e.ca.gov/ds/sp/c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e.ca.gov/pd/ca/hs/sbe2ssce.asp"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lassic.lacoe.edu/Curriculum-Instruction/History-Social-Science/California-Democracy-Schoo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7" Type="http://schemas.openxmlformats.org/officeDocument/2006/relationships/hyperlink" Target="https://www.caeducatorstogether.org/groups/zb6rpkwt/state-seal-of-civic-engagemen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e.ca.gov/pd/ca/hs/civicengprojects.asp" TargetMode="External"/><Relationship Id="rId5" Type="http://schemas.openxmlformats.org/officeDocument/2006/relationships/hyperlink" Target="https://www.cde.ca.gov/pd/ca/hs/sbe2ssce.asp" TargetMode="External"/><Relationship Id="rId4" Type="http://schemas.openxmlformats.org/officeDocument/2006/relationships/hyperlink" Target="https://www.cde.ca.gov/pd/ca/hs/sscefaq.as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for checking out this presentation on getting started with California’s State Seal of Civic Engagement (SSCE).</a:t>
            </a:r>
          </a:p>
        </p:txBody>
      </p:sp>
      <p:sp>
        <p:nvSpPr>
          <p:cNvPr id="4" name="Slide Number Placeholder 3"/>
          <p:cNvSpPr>
            <a:spLocks noGrp="1"/>
          </p:cNvSpPr>
          <p:nvPr>
            <p:ph type="sldNum" sz="quarter" idx="5"/>
          </p:nvPr>
        </p:nvSpPr>
        <p:spPr/>
        <p:txBody>
          <a:bodyPr/>
          <a:lstStyle/>
          <a:p>
            <a:fld id="{4538DCA6-5562-436A-97B3-4A254F3BF304}" type="slidenum">
              <a:rPr lang="en-US" smtClean="0"/>
              <a:t>1</a:t>
            </a:fld>
            <a:endParaRPr lang="en-US"/>
          </a:p>
        </p:txBody>
      </p:sp>
    </p:spTree>
    <p:extLst>
      <p:ext uri="{BB962C8B-B14F-4D97-AF65-F5344CB8AC3E}">
        <p14:creationId xmlns:p14="http://schemas.microsoft.com/office/powerpoint/2010/main" val="34420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getting into implementation, we’ll briefly review eligibility for a SSCE. </a:t>
            </a:r>
          </a:p>
        </p:txBody>
      </p:sp>
      <p:sp>
        <p:nvSpPr>
          <p:cNvPr id="4" name="Slide Number Placeholder 3"/>
          <p:cNvSpPr>
            <a:spLocks noGrp="1"/>
          </p:cNvSpPr>
          <p:nvPr>
            <p:ph type="sldNum" sz="quarter" idx="5"/>
          </p:nvPr>
        </p:nvSpPr>
        <p:spPr/>
        <p:txBody>
          <a:bodyPr/>
          <a:lstStyle/>
          <a:p>
            <a:fld id="{4538DCA6-5562-436A-97B3-4A254F3BF304}" type="slidenum">
              <a:rPr lang="en-US" smtClean="0"/>
              <a:t>11</a:t>
            </a:fld>
            <a:endParaRPr lang="en-US"/>
          </a:p>
        </p:txBody>
      </p:sp>
    </p:spTree>
    <p:extLst>
      <p:ext uri="{BB962C8B-B14F-4D97-AF65-F5344CB8AC3E}">
        <p14:creationId xmlns:p14="http://schemas.microsoft.com/office/powerpoint/2010/main" val="232098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Any grade eleven or grade twelve pupil enrolled in California public schools, direct-funded charter schools, the juvenile justice system, and/or in alternative school settings at a </a:t>
            </a:r>
            <a:r>
              <a:rPr lang="en-US" i="1" dirty="0"/>
              <a:t>participating</a:t>
            </a:r>
            <a:r>
              <a:rPr lang="en-US" dirty="0"/>
              <a:t> LEA is eligible to earn a SSCE.</a:t>
            </a:r>
          </a:p>
          <a:p>
            <a:pPr>
              <a:lnSpc>
                <a:spcPct val="100000"/>
              </a:lnSpc>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SSCE may only be offered at the LEA level; individual school sites may not offer the SSCE without it also being available district-wide.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a:lnSpc>
                <a:spcPct val="100000"/>
              </a:lnSpc>
            </a:pPr>
            <a:r>
              <a:rPr lang="en-US" dirty="0"/>
              <a:t>Students may not earn an SSCE before grade eleven. However, LEAs are encouraged to develop local means of recognition for younger students as a pathway to earning the SSCE. Examples may include certificates received at promotion, or promotion cords.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12</a:t>
            </a:fld>
            <a:endParaRPr lang="en-US"/>
          </a:p>
        </p:txBody>
      </p:sp>
    </p:spTree>
    <p:extLst>
      <p:ext uri="{BB962C8B-B14F-4D97-AF65-F5344CB8AC3E}">
        <p14:creationId xmlns:p14="http://schemas.microsoft.com/office/powerpoint/2010/main" val="345606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Eligible students receive one gold embossed insignia, which may be placed on one document of the student’s choosing:</a:t>
            </a:r>
          </a:p>
          <a:p>
            <a:endParaRPr lang="en-US" sz="1200" dirty="0"/>
          </a:p>
          <a:p>
            <a:pPr lvl="1"/>
            <a:r>
              <a:rPr lang="en-US" sz="1200" dirty="0"/>
              <a:t>High School Diplomas</a:t>
            </a:r>
          </a:p>
          <a:p>
            <a:pPr lvl="1"/>
            <a:r>
              <a:rPr lang="en-US" sz="1200" dirty="0"/>
              <a:t>General Educational Development Certificates</a:t>
            </a:r>
          </a:p>
          <a:p>
            <a:pPr lvl="1"/>
            <a:r>
              <a:rPr lang="en-US" sz="1200" dirty="0"/>
              <a:t>Certificates of Completion</a:t>
            </a:r>
          </a:p>
          <a:p>
            <a:pPr lvl="1"/>
            <a:r>
              <a:rPr lang="en-US" sz="1200" dirty="0"/>
              <a:t>Transcripts (grades eleven or twelve)</a:t>
            </a:r>
          </a:p>
          <a:p>
            <a:pPr lvl="1"/>
            <a:endParaRPr lang="en-US" sz="1200" dirty="0"/>
          </a:p>
          <a:p>
            <a:r>
              <a:rPr lang="en-US" sz="1200" dirty="0"/>
              <a:t>A separate black and white insignia for placement on transcripts in addition to a diploma is not provided. LEAs may choose to develop local forms of recognition.</a:t>
            </a:r>
          </a:p>
        </p:txBody>
      </p:sp>
      <p:sp>
        <p:nvSpPr>
          <p:cNvPr id="4" name="Slide Number Placeholder 3"/>
          <p:cNvSpPr>
            <a:spLocks noGrp="1"/>
          </p:cNvSpPr>
          <p:nvPr>
            <p:ph type="sldNum" sz="quarter" idx="5"/>
          </p:nvPr>
        </p:nvSpPr>
        <p:spPr/>
        <p:txBody>
          <a:bodyPr/>
          <a:lstStyle/>
          <a:p>
            <a:fld id="{4538DCA6-5562-436A-97B3-4A254F3BF304}" type="slidenum">
              <a:rPr lang="en-US" smtClean="0"/>
              <a:t>13</a:t>
            </a:fld>
            <a:endParaRPr lang="en-US"/>
          </a:p>
        </p:txBody>
      </p:sp>
    </p:spTree>
    <p:extLst>
      <p:ext uri="{BB962C8B-B14F-4D97-AF65-F5344CB8AC3E}">
        <p14:creationId xmlns:p14="http://schemas.microsoft.com/office/powerpoint/2010/main" val="126955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now provide some guidance related to implementing the SSCE locally.</a:t>
            </a:r>
          </a:p>
        </p:txBody>
      </p:sp>
      <p:sp>
        <p:nvSpPr>
          <p:cNvPr id="4" name="Slide Number Placeholder 3"/>
          <p:cNvSpPr>
            <a:spLocks noGrp="1"/>
          </p:cNvSpPr>
          <p:nvPr>
            <p:ph type="sldNum" sz="quarter" idx="5"/>
          </p:nvPr>
        </p:nvSpPr>
        <p:spPr/>
        <p:txBody>
          <a:bodyPr/>
          <a:lstStyle/>
          <a:p>
            <a:fld id="{4538DCA6-5562-436A-97B3-4A254F3BF304}" type="slidenum">
              <a:rPr lang="en-US" smtClean="0"/>
              <a:t>14</a:t>
            </a:fld>
            <a:endParaRPr lang="en-US"/>
          </a:p>
        </p:txBody>
      </p:sp>
    </p:spTree>
    <p:extLst>
      <p:ext uri="{BB962C8B-B14F-4D97-AF65-F5344CB8AC3E}">
        <p14:creationId xmlns:p14="http://schemas.microsoft.com/office/powerpoint/2010/main" val="192908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The SSCE is a local opportunity, and the process through which a student earns a SSCE differs from LEA to LEA. </a:t>
            </a:r>
          </a:p>
          <a:p>
            <a:pPr marL="0" indent="0">
              <a:spcAft>
                <a:spcPts val="0"/>
              </a:spcAft>
              <a:buNone/>
            </a:pPr>
            <a:endParaRPr lang="en-US" dirty="0"/>
          </a:p>
          <a:p>
            <a:pPr marL="171450" indent="-171450">
              <a:spcAft>
                <a:spcPts val="0"/>
              </a:spcAft>
            </a:pPr>
            <a:r>
              <a:rPr lang="en-US" dirty="0"/>
              <a:t>Leveraging Equity and Access in Democratic Education [https://centerx.gseis.ucla.edu/leade/] provided two reports that highlight examples of local SSCE programs:</a:t>
            </a:r>
          </a:p>
          <a:p>
            <a:pPr marL="171450" indent="-171450">
              <a:spcAft>
                <a:spcPts val="0"/>
              </a:spcAft>
            </a:pPr>
            <a:endParaRPr lang="en-US" dirty="0"/>
          </a:p>
          <a:p>
            <a:pPr marL="628650" lvl="1" indent="-171450">
              <a:spcAft>
                <a:spcPts val="0"/>
              </a:spcAft>
            </a:pPr>
            <a:r>
              <a:rPr lang="en-US" dirty="0"/>
              <a:t>Breaking New Ground with California’s State Seal of Civic Engagement: Lessons from Year 1 [https://www.civicsurvey.org/publications/breaking-new-ground-with-californias-state-seal-of-civic-engagement] </a:t>
            </a:r>
          </a:p>
          <a:p>
            <a:pPr marL="628650" lvl="1" indent="-171450">
              <a:spcAft>
                <a:spcPts val="0"/>
              </a:spcAft>
            </a:pPr>
            <a:endParaRPr lang="en-US" dirty="0"/>
          </a:p>
          <a:p>
            <a:pPr marL="628650" lvl="1" indent="-171450">
              <a:spcAft>
                <a:spcPts val="0"/>
              </a:spcAft>
            </a:pPr>
            <a:r>
              <a:rPr lang="en-US" dirty="0"/>
              <a:t>California’s Commitment to K–12 Civic Learning: A 2022 Assessment [https://www.civicsurvey.org/publications/californias-commitment-to-k-12-civic-learning-a-2022-assessment]</a:t>
            </a:r>
          </a:p>
          <a:p>
            <a:pPr marL="171450" indent="-171450">
              <a:spcAft>
                <a:spcPts val="0"/>
              </a:spcAft>
            </a:pPr>
            <a:endParaRPr lang="en-US" dirty="0"/>
          </a:p>
          <a:p>
            <a:pPr marL="171450" indent="-171450">
              <a:spcAft>
                <a:spcPts val="0"/>
              </a:spcAft>
            </a:pPr>
            <a:r>
              <a:rPr lang="en-US" dirty="0"/>
              <a:t>The Authentic Preparation Today [https://www.civicseal.org/home] working group created resources to support LEAs in developing local procedures. [https://www.civicseal.org/for-administrators-teachers/supporting-resources]</a:t>
            </a:r>
          </a:p>
        </p:txBody>
      </p:sp>
      <p:sp>
        <p:nvSpPr>
          <p:cNvPr id="4" name="Slide Number Placeholder 3"/>
          <p:cNvSpPr>
            <a:spLocks noGrp="1"/>
          </p:cNvSpPr>
          <p:nvPr>
            <p:ph type="sldNum" sz="quarter" idx="5"/>
          </p:nvPr>
        </p:nvSpPr>
        <p:spPr/>
        <p:txBody>
          <a:bodyPr/>
          <a:lstStyle/>
          <a:p>
            <a:fld id="{4538DCA6-5562-436A-97B3-4A254F3BF304}" type="slidenum">
              <a:rPr lang="en-US" smtClean="0"/>
              <a:t>15</a:t>
            </a:fld>
            <a:endParaRPr lang="en-US"/>
          </a:p>
        </p:txBody>
      </p:sp>
    </p:spTree>
    <p:extLst>
      <p:ext uri="{BB962C8B-B14F-4D97-AF65-F5344CB8AC3E}">
        <p14:creationId xmlns:p14="http://schemas.microsoft.com/office/powerpoint/2010/main" val="155218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One example of a general process for developing and adopting local programming to support civic learning and attainment of the SSCE could include the following steps:</a:t>
            </a:r>
          </a:p>
          <a:p>
            <a:pPr marL="628650" lvl="1" indent="-171450">
              <a:spcAft>
                <a:spcPts val="0"/>
              </a:spcAft>
            </a:pPr>
            <a:endParaRPr lang="en-US" dirty="0"/>
          </a:p>
          <a:p>
            <a:pPr marL="628650" lvl="1" indent="-171450">
              <a:spcAft>
                <a:spcPts val="0"/>
              </a:spcAft>
            </a:pPr>
            <a:r>
              <a:rPr lang="en-US" dirty="0"/>
              <a:t>Create a local SSCE implementation team and develop a resolution for the  local governing board to secure support for adoption of local criteria and programming;</a:t>
            </a:r>
          </a:p>
          <a:p>
            <a:pPr marL="628650" lvl="1" indent="-171450">
              <a:spcAft>
                <a:spcPts val="0"/>
              </a:spcAft>
            </a:pPr>
            <a:endParaRPr lang="en-US" dirty="0"/>
          </a:p>
          <a:p>
            <a:pPr marL="628650" lvl="1" indent="-171450">
              <a:spcAft>
                <a:spcPts val="0"/>
              </a:spcAft>
            </a:pPr>
            <a:r>
              <a:rPr lang="en-US" dirty="0"/>
              <a:t>Draft and adopt local criteria to use in awarding students with the SSCE;</a:t>
            </a:r>
          </a:p>
          <a:p>
            <a:pPr marL="628650" lvl="1" indent="-171450">
              <a:spcAft>
                <a:spcPts val="0"/>
              </a:spcAft>
            </a:pPr>
            <a:endParaRPr lang="en-US" dirty="0"/>
          </a:p>
          <a:p>
            <a:pPr marL="628650" lvl="1" indent="-171450">
              <a:spcAft>
                <a:spcPts val="0"/>
              </a:spcAft>
            </a:pPr>
            <a:r>
              <a:rPr lang="en-US" dirty="0"/>
              <a:t>Design and implement local programming components to support students to meet the locally-adopted criteria to earn a SSCE in grades eleven or twelve; and</a:t>
            </a:r>
          </a:p>
          <a:p>
            <a:pPr marL="628650" lvl="1" indent="-171450">
              <a:spcAft>
                <a:spcPts val="0"/>
              </a:spcAft>
            </a:pPr>
            <a:endParaRPr lang="en-US" dirty="0"/>
          </a:p>
          <a:p>
            <a:pPr marL="628650" lvl="1" indent="-171450">
              <a:spcAft>
                <a:spcPts val="0"/>
              </a:spcAft>
            </a:pPr>
            <a:r>
              <a:rPr lang="en-US" dirty="0"/>
              <a:t>Request insignias from the CDE and affix them to diplomas, transcripts, and certificates of completion for eligible students.</a:t>
            </a:r>
          </a:p>
          <a:p>
            <a:pPr marL="171450" indent="-171450">
              <a:spcAft>
                <a:spcPts val="0"/>
              </a:spcAft>
            </a:pPr>
            <a:endParaRPr lang="en-US" dirty="0"/>
          </a:p>
          <a:p>
            <a:pPr marL="171450" indent="-171450">
              <a:spcAft>
                <a:spcPts val="0"/>
              </a:spcAft>
            </a:pPr>
            <a:r>
              <a:rPr lang="en-US" dirty="0"/>
              <a:t>This presentation will now provide some recommendations and considerations for each step.</a:t>
            </a:r>
          </a:p>
        </p:txBody>
      </p:sp>
      <p:sp>
        <p:nvSpPr>
          <p:cNvPr id="4" name="Slide Number Placeholder 3"/>
          <p:cNvSpPr>
            <a:spLocks noGrp="1"/>
          </p:cNvSpPr>
          <p:nvPr>
            <p:ph type="sldNum" sz="quarter" idx="5"/>
          </p:nvPr>
        </p:nvSpPr>
        <p:spPr/>
        <p:txBody>
          <a:bodyPr/>
          <a:lstStyle/>
          <a:p>
            <a:fld id="{4538DCA6-5562-436A-97B3-4A254F3BF304}" type="slidenum">
              <a:rPr lang="en-US" smtClean="0"/>
              <a:t>16</a:t>
            </a:fld>
            <a:endParaRPr lang="en-US"/>
          </a:p>
        </p:txBody>
      </p:sp>
    </p:spTree>
    <p:extLst>
      <p:ext uri="{BB962C8B-B14F-4D97-AF65-F5344CB8AC3E}">
        <p14:creationId xmlns:p14="http://schemas.microsoft.com/office/powerpoint/2010/main" val="762218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dirty="0"/>
              <a:t>Initially, given the complex nature of determining eligibility and awarding students with a SSCE, many LEAs form implementation teams that include the following representatives:</a:t>
            </a:r>
          </a:p>
          <a:p>
            <a:pPr marL="171450" indent="-171450">
              <a:lnSpc>
                <a:spcPct val="100000"/>
              </a:lnSpc>
            </a:pPr>
            <a:endParaRPr lang="en-US" dirty="0"/>
          </a:p>
          <a:p>
            <a:pPr marL="628650" lvl="1" indent="-171450">
              <a:lnSpc>
                <a:spcPct val="100000"/>
              </a:lnSpc>
            </a:pPr>
            <a:r>
              <a:rPr lang="en-US" dirty="0"/>
              <a:t>County, district, and site leadership;</a:t>
            </a:r>
          </a:p>
          <a:p>
            <a:pPr marL="628650" lvl="1" indent="-171450">
              <a:lnSpc>
                <a:spcPct val="100000"/>
              </a:lnSpc>
            </a:pPr>
            <a:endParaRPr lang="en-US" dirty="0"/>
          </a:p>
          <a:p>
            <a:pPr marL="628650" lvl="1" indent="-171450">
              <a:lnSpc>
                <a:spcPct val="100000"/>
              </a:lnSpc>
            </a:pPr>
            <a:r>
              <a:rPr lang="en-US" dirty="0"/>
              <a:t>Elementary and secondary educators from a variety of subject areas in addition to HSS, as well as representatives from a variety of school sites, including traditional sites, magnet or charter sites, continuation sites, and any other alternative education sites;</a:t>
            </a:r>
          </a:p>
          <a:p>
            <a:pPr marL="628650" lvl="1" indent="-171450">
              <a:lnSpc>
                <a:spcPct val="100000"/>
              </a:lnSpc>
            </a:pPr>
            <a:endParaRPr lang="en-US" dirty="0"/>
          </a:p>
          <a:p>
            <a:pPr marL="628650" lvl="1" indent="-171450">
              <a:lnSpc>
                <a:spcPct val="100000"/>
              </a:lnSpc>
            </a:pPr>
            <a:r>
              <a:rPr lang="en-US" dirty="0"/>
              <a:t>Students;</a:t>
            </a:r>
          </a:p>
          <a:p>
            <a:pPr marL="628650" lvl="1" indent="-171450">
              <a:lnSpc>
                <a:spcPct val="100000"/>
              </a:lnSpc>
            </a:pPr>
            <a:endParaRPr lang="en-US" dirty="0"/>
          </a:p>
          <a:p>
            <a:pPr marL="628650" lvl="1" indent="-171450">
              <a:lnSpc>
                <a:spcPct val="100000"/>
              </a:lnSpc>
            </a:pPr>
            <a:r>
              <a:rPr lang="en-US" dirty="0"/>
              <a:t>Community representatives; and</a:t>
            </a:r>
          </a:p>
          <a:p>
            <a:pPr marL="628650" lvl="1" indent="-171450">
              <a:lnSpc>
                <a:spcPct val="100000"/>
              </a:lnSpc>
            </a:pPr>
            <a:endParaRPr lang="en-US" dirty="0"/>
          </a:p>
          <a:p>
            <a:pPr marL="628650" lvl="1" indent="-171450">
              <a:lnSpc>
                <a:spcPct val="100000"/>
              </a:lnSpc>
            </a:pPr>
            <a:r>
              <a:rPr lang="en-US" dirty="0"/>
              <a:t>Other local officials who may be able to help connect students with opportunities to practice civic engagement and learning.</a:t>
            </a:r>
          </a:p>
          <a:p>
            <a:pPr marL="537210" indent="-171450">
              <a:lnSpc>
                <a:spcPct val="100000"/>
              </a:lnSpc>
              <a:spcBef>
                <a:spcPts val="0"/>
              </a:spcBef>
              <a:spcAft>
                <a:spcPts val="0"/>
              </a:spcAft>
            </a:pPr>
            <a:endParaRPr lang="en-US" dirty="0"/>
          </a:p>
          <a:p>
            <a:pPr marL="171450" indent="-171450">
              <a:lnSpc>
                <a:spcPct val="100000"/>
              </a:lnSpc>
              <a:defRPr/>
            </a:pPr>
            <a:r>
              <a:rPr lang="en-US" dirty="0"/>
              <a:t>This implementation team would be tasked with identifying the overarching goals and principles that must be in place for students to earn the SSCE, outlining the process for developing and adopting criteria, identifying curricular supports, providing opportunities for civic engagement, and awarding insignias to students.</a:t>
            </a:r>
          </a:p>
          <a:p>
            <a:pPr marL="171450" indent="-171450">
              <a:lnSpc>
                <a:spcPct val="100000"/>
              </a:lnSpc>
              <a:spcBef>
                <a:spcPts val="0"/>
              </a:spcBef>
              <a:spcAft>
                <a:spcPts val="0"/>
              </a:spcAft>
            </a:pPr>
            <a:endParaRPr lang="en-US" dirty="0"/>
          </a:p>
          <a:p>
            <a:pPr marL="171450" indent="-171450">
              <a:lnSpc>
                <a:spcPct val="100000"/>
              </a:lnSpc>
              <a:spcBef>
                <a:spcPts val="0"/>
              </a:spcBef>
              <a:buFont typeface="Arial" panose="020B0604020202020204" pitchFamily="34" charset="0"/>
              <a:buChar char="•"/>
            </a:pPr>
            <a:r>
              <a:rPr lang="en-US" dirty="0"/>
              <a:t>The Civic Engagement Research Group (CERG) Educating 4 Democracy team [https://www.ed4democracy.org/topics/ca-state-seal-of-civic-engagement] created a SSCE planning packet that includes guidance, including guiding questions and templates to support establishment of implementation teams. [https://bit.ly/CERGToolkit]</a:t>
            </a:r>
          </a:p>
        </p:txBody>
      </p:sp>
      <p:sp>
        <p:nvSpPr>
          <p:cNvPr id="4" name="Slide Number Placeholder 3"/>
          <p:cNvSpPr>
            <a:spLocks noGrp="1"/>
          </p:cNvSpPr>
          <p:nvPr>
            <p:ph type="sldNum" sz="quarter" idx="5"/>
          </p:nvPr>
        </p:nvSpPr>
        <p:spPr/>
        <p:txBody>
          <a:bodyPr/>
          <a:lstStyle/>
          <a:p>
            <a:fld id="{4538DCA6-5562-436A-97B3-4A254F3BF304}" type="slidenum">
              <a:rPr lang="en-US" smtClean="0"/>
              <a:t>17</a:t>
            </a:fld>
            <a:endParaRPr lang="en-US"/>
          </a:p>
        </p:txBody>
      </p:sp>
    </p:spTree>
    <p:extLst>
      <p:ext uri="{BB962C8B-B14F-4D97-AF65-F5344CB8AC3E}">
        <p14:creationId xmlns:p14="http://schemas.microsoft.com/office/powerpoint/2010/main" val="199575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u="none" dirty="0">
                <a:solidFill>
                  <a:schemeClr val="tx1"/>
                </a:solidFill>
              </a:rPr>
              <a:t>Although elementary and middle schools cannot award the state seal, the legislative intent of the SSCE is to encourage students to become civically engaged in the younger grades. LEAs that serve elementary and middle school students are encouraged to participate by helping develop pathways to earn the SSCE in later grades. Ensuring elementary and middle school representatives on implementation teams can support this goal.</a:t>
            </a:r>
          </a:p>
          <a:p>
            <a:pPr marL="171450" indent="-171450">
              <a:lnSpc>
                <a:spcPct val="100000"/>
              </a:lnSpc>
            </a:pPr>
            <a:endParaRPr lang="en-US" u="none"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The Orange County Department of Education (OCDE), along with the San Diego County Office of Education, created a kindergarten through grade eight (K–8) pathway program wherein participating districts can honor students in grades three, five, and 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OCDE Civic Learning Pathways </a:t>
            </a:r>
            <a:r>
              <a:rPr lang="en-US" u="none" dirty="0">
                <a:solidFill>
                  <a:schemeClr val="tx1"/>
                </a:solidFill>
              </a:rPr>
              <a:t>[https://ocde.us/EducationalServices/CurriculumInstructionandAcademicEnrichment/History/Pages/Civic_Learning.aspx]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K–8 Civic Pathway Program [</a:t>
            </a:r>
            <a:r>
              <a:rPr lang="en-US" dirty="0">
                <a:solidFill>
                  <a:schemeClr val="tx1"/>
                </a:solidFill>
                <a:hlinkClick r:id="rId3">
                  <a:extLst>
                    <a:ext uri="{A12FA001-AC4F-418D-AE19-62706E023703}">
                      <ahyp:hlinkClr xmlns:ahyp="http://schemas.microsoft.com/office/drawing/2018/hyperlinkcolor" val="tx"/>
                    </a:ext>
                  </a:extLst>
                </a:hlinkClick>
              </a:rPr>
              <a:t>https://drive.google.com/file/d/1xyMAeE9KF_uCr3VQuAJTuvKo5kAAdgyb/view?usp=drive_link</a:t>
            </a:r>
            <a:r>
              <a:rPr lang="en-US" dirty="0">
                <a:solidFill>
                  <a:schemeClr val="tx1"/>
                </a:solidFill>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K–8 Pathway Program Timeline [</a:t>
            </a:r>
            <a:r>
              <a:rPr lang="en-US" dirty="0">
                <a:solidFill>
                  <a:schemeClr val="tx1"/>
                </a:solidFill>
                <a:hlinkClick r:id="rId4">
                  <a:extLst>
                    <a:ext uri="{A12FA001-AC4F-418D-AE19-62706E023703}">
                      <ahyp:hlinkClr xmlns:ahyp="http://schemas.microsoft.com/office/drawing/2018/hyperlinkcolor" val="tx"/>
                    </a:ext>
                  </a:extLst>
                </a:hlinkClick>
              </a:rPr>
              <a:t>https://drive.google.com/file/d/1vKiW1-_G3ObvOBiAB56vxzdPR9QZjVCP/view?usp=drive_link</a:t>
            </a:r>
            <a:r>
              <a:rPr lang="en-US" dirty="0">
                <a:solidFill>
                  <a:schemeClr val="tx1"/>
                </a:solidFill>
              </a:rPr>
              <a:t>]</a:t>
            </a:r>
          </a:p>
        </p:txBody>
      </p:sp>
      <p:sp>
        <p:nvSpPr>
          <p:cNvPr id="4" name="Slide Number Placeholder 3"/>
          <p:cNvSpPr>
            <a:spLocks noGrp="1"/>
          </p:cNvSpPr>
          <p:nvPr>
            <p:ph type="sldNum" sz="quarter" idx="5"/>
          </p:nvPr>
        </p:nvSpPr>
        <p:spPr/>
        <p:txBody>
          <a:bodyPr/>
          <a:lstStyle/>
          <a:p>
            <a:fld id="{4538DCA6-5562-436A-97B3-4A254F3BF304}" type="slidenum">
              <a:rPr lang="en-US" smtClean="0"/>
              <a:t>18</a:t>
            </a:fld>
            <a:endParaRPr lang="en-US"/>
          </a:p>
        </p:txBody>
      </p:sp>
    </p:spTree>
    <p:extLst>
      <p:ext uri="{BB962C8B-B14F-4D97-AF65-F5344CB8AC3E}">
        <p14:creationId xmlns:p14="http://schemas.microsoft.com/office/powerpoint/2010/main" val="242309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LEA may also consider adopting a county, district, or charter site board resolution supporting the statewide SSCE criteria with the intent to design a process for earning the SSCE locally.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note that governing board resolutions are optional. While recommended for implementing the SSCE locally, board resolutions are not a required part of the process. </a:t>
            </a:r>
          </a:p>
          <a:p>
            <a:pPr marL="171450" indent="-171450">
              <a:lnSpc>
                <a:spcPct val="100000"/>
              </a:lnSpc>
              <a:spcBef>
                <a:spcPts val="0"/>
              </a:spcBef>
              <a:buFont typeface="Arial" panose="020B0604020202020204" pitchFamily="34" charset="0"/>
              <a:buChar char="•"/>
            </a:pPr>
            <a:endParaRPr lang="en-US" dirty="0"/>
          </a:p>
          <a:p>
            <a:pPr marL="171450" indent="-171450">
              <a:lnSpc>
                <a:spcPct val="100000"/>
              </a:lnSpc>
              <a:spcBef>
                <a:spcPts val="0"/>
              </a:spcBef>
              <a:buFont typeface="Arial" panose="020B0604020202020204" pitchFamily="34" charset="0"/>
              <a:buChar char="•"/>
            </a:pPr>
            <a:r>
              <a:rPr lang="en-US" dirty="0"/>
              <a:t>LEAs may also consider including Local Control and Accountability Plan language related to civic engagement opportunities for students.</a:t>
            </a:r>
          </a:p>
          <a:p>
            <a:pPr marL="171450" indent="-171450">
              <a:lnSpc>
                <a:spcPct val="100000"/>
              </a:lnSpc>
              <a:spcBef>
                <a:spcPts val="0"/>
              </a:spcBef>
              <a:buFont typeface="Arial" panose="020B0604020202020204" pitchFamily="34" charset="0"/>
              <a:buChar char="•"/>
            </a:pPr>
            <a:endParaRPr lang="en-US" dirty="0"/>
          </a:p>
          <a:p>
            <a:pPr>
              <a:lnSpc>
                <a:spcPct val="100000"/>
              </a:lnSpc>
            </a:pPr>
            <a:r>
              <a:rPr lang="en-US" sz="1200" dirty="0"/>
              <a:t>The Los Angeles County Office of Education </a:t>
            </a:r>
            <a:r>
              <a:rPr lang="en-US" sz="1200" dirty="0">
                <a:hlinkClick r:id="rId3"/>
              </a:rPr>
              <a:t>SSCE Collaborative</a:t>
            </a:r>
            <a:r>
              <a:rPr lang="en-US" sz="1200" dirty="0"/>
              <a:t> web page offers sample governing board resolutions, among many other resources to support local implementation. [https://classic.lacoe.edu/curriculum-instruction/history-social-science/state-seal-of-civic-engagement]</a:t>
            </a:r>
          </a:p>
          <a:p>
            <a:pPr marL="0" indent="0">
              <a:buNone/>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19</a:t>
            </a:fld>
            <a:endParaRPr lang="en-US"/>
          </a:p>
        </p:txBody>
      </p:sp>
    </p:spTree>
    <p:extLst>
      <p:ext uri="{BB962C8B-B14F-4D97-AF65-F5344CB8AC3E}">
        <p14:creationId xmlns:p14="http://schemas.microsoft.com/office/powerpoint/2010/main" val="3499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implementation team is encouraged to consider taking inventory of the LEA’s assets and needs related to civic learning and engagement. This will help focus efforts and develop an overarching strategy and goals for local implementation of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key questions to start with may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1">
              <a:lnSpc>
                <a:spcPct val="100000"/>
              </a:lnSpc>
              <a:defRPr/>
            </a:pPr>
            <a:r>
              <a:rPr lang="en-US" sz="1200" dirty="0"/>
              <a:t>What opportunities and community connections already exist?</a:t>
            </a:r>
          </a:p>
          <a:p>
            <a:pPr lvl="1">
              <a:lnSpc>
                <a:spcPct val="100000"/>
              </a:lnSpc>
              <a:defRPr/>
            </a:pPr>
            <a:endParaRPr lang="en-US" sz="1200" dirty="0"/>
          </a:p>
          <a:p>
            <a:pPr lvl="1">
              <a:lnSpc>
                <a:spcPct val="100000"/>
              </a:lnSpc>
              <a:defRPr/>
            </a:pPr>
            <a:r>
              <a:rPr lang="en-US" sz="1200" dirty="0"/>
              <a:t>What courses cover civic curriculum or civic projects, and where is there room to infuse this in other subject areas?</a:t>
            </a:r>
          </a:p>
          <a:p>
            <a:pPr lvl="1">
              <a:lnSpc>
                <a:spcPct val="100000"/>
              </a:lnSpc>
              <a:defRPr/>
            </a:pPr>
            <a:endParaRPr lang="en-US" sz="1200" dirty="0"/>
          </a:p>
          <a:p>
            <a:pPr lvl="1">
              <a:lnSpc>
                <a:spcPct val="100000"/>
              </a:lnSpc>
              <a:defRPr/>
            </a:pPr>
            <a:r>
              <a:rPr lang="en-US" sz="1200" dirty="0"/>
              <a:t>Who already participates, and what barriers to entry may currently exist?</a:t>
            </a:r>
          </a:p>
          <a:p>
            <a:pPr lvl="1">
              <a:lnSpc>
                <a:spcPct val="100000"/>
              </a:lnSpc>
              <a:defRPr/>
            </a:pPr>
            <a:endParaRPr lang="en-US" dirty="0"/>
          </a:p>
          <a:p>
            <a:pPr marL="171450" indent="-171450">
              <a:lnSpc>
                <a:spcPct val="100000"/>
              </a:lnSpc>
              <a:spcBef>
                <a:spcPts val="0"/>
              </a:spcBef>
              <a:buFont typeface="Arial" panose="020B0604020202020204" pitchFamily="34" charset="0"/>
              <a:buChar char="•"/>
            </a:pPr>
            <a:r>
              <a:rPr lang="en-US" dirty="0"/>
              <a:t>The CERG Educating 4 Democracy [https://www.ed4democracy.org/topics/ca-state-seal-of-civic-engagement] SSCE planning packet also includes forms and guiding questions to help implementation teams take inventory. [https://bit.ly/CERGToolkit]</a:t>
            </a:r>
          </a:p>
        </p:txBody>
      </p:sp>
      <p:sp>
        <p:nvSpPr>
          <p:cNvPr id="4" name="Slide Number Placeholder 3"/>
          <p:cNvSpPr>
            <a:spLocks noGrp="1"/>
          </p:cNvSpPr>
          <p:nvPr>
            <p:ph type="sldNum" sz="quarter" idx="5"/>
          </p:nvPr>
        </p:nvSpPr>
        <p:spPr/>
        <p:txBody>
          <a:bodyPr/>
          <a:lstStyle/>
          <a:p>
            <a:fld id="{4538DCA6-5562-436A-97B3-4A254F3BF304}" type="slidenum">
              <a:rPr lang="en-US" smtClean="0"/>
              <a:t>20</a:t>
            </a:fld>
            <a:endParaRPr lang="en-US"/>
          </a:p>
        </p:txBody>
      </p:sp>
    </p:spTree>
    <p:extLst>
      <p:ext uri="{BB962C8B-B14F-4D97-AF65-F5344CB8AC3E}">
        <p14:creationId xmlns:p14="http://schemas.microsoft.com/office/powerpoint/2010/main" val="230057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will begin with a brief overview of the SSCE.</a:t>
            </a:r>
          </a:p>
        </p:txBody>
      </p:sp>
      <p:sp>
        <p:nvSpPr>
          <p:cNvPr id="4" name="Slide Number Placeholder 3"/>
          <p:cNvSpPr>
            <a:spLocks noGrp="1"/>
          </p:cNvSpPr>
          <p:nvPr>
            <p:ph type="sldNum" sz="quarter" idx="5"/>
          </p:nvPr>
        </p:nvSpPr>
        <p:spPr/>
        <p:txBody>
          <a:bodyPr/>
          <a:lstStyle/>
          <a:p>
            <a:fld id="{4538DCA6-5562-436A-97B3-4A254F3BF304}" type="slidenum">
              <a:rPr lang="en-US" smtClean="0"/>
              <a:t>3</a:t>
            </a:fld>
            <a:endParaRPr lang="en-US"/>
          </a:p>
        </p:txBody>
      </p:sp>
    </p:spTree>
    <p:extLst>
      <p:ext uri="{BB962C8B-B14F-4D97-AF65-F5344CB8AC3E}">
        <p14:creationId xmlns:p14="http://schemas.microsoft.com/office/powerpoint/2010/main" val="392749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In addition to the five statewide criteria adopted by the SBE, LEAs are also encouraged, wherever possible and practical, to develop specific criteria that reflect their local communities and school populations.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Local criteria must be aligned to the statewide criteria. This criteria can be crucial in ensuring maximum accessibility for all students, including students in alternative school settings.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Santa Clara County Office of Education web page includes a variety of resources to support development of accessible local SSCE programs. [https://www.sccoe.org/history/Pages/State-Seal-of-Civic-Engagement.aspx]</a:t>
            </a:r>
          </a:p>
        </p:txBody>
      </p:sp>
      <p:sp>
        <p:nvSpPr>
          <p:cNvPr id="4" name="Slide Number Placeholder 3"/>
          <p:cNvSpPr>
            <a:spLocks noGrp="1"/>
          </p:cNvSpPr>
          <p:nvPr>
            <p:ph type="sldNum" sz="quarter" idx="5"/>
          </p:nvPr>
        </p:nvSpPr>
        <p:spPr/>
        <p:txBody>
          <a:bodyPr/>
          <a:lstStyle/>
          <a:p>
            <a:fld id="{4538DCA6-5562-436A-97B3-4A254F3BF304}" type="slidenum">
              <a:rPr lang="en-US" smtClean="0"/>
              <a:t>21</a:t>
            </a:fld>
            <a:endParaRPr lang="en-US"/>
          </a:p>
        </p:txBody>
      </p:sp>
    </p:spTree>
    <p:extLst>
      <p:ext uri="{BB962C8B-B14F-4D97-AF65-F5344CB8AC3E}">
        <p14:creationId xmlns:p14="http://schemas.microsoft.com/office/powerpoint/2010/main" val="477203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Next, the LEA will need to develop the specific local requirements and procedures that students will go through to earn a SSCE:</a:t>
            </a:r>
          </a:p>
          <a:p>
            <a:endParaRPr lang="en-US" sz="2400" dirty="0"/>
          </a:p>
          <a:p>
            <a:pPr lvl="1"/>
            <a:r>
              <a:rPr lang="en-US" sz="2000" dirty="0"/>
              <a:t>Course enrollment, grade requirements, or local assessments (if using these)</a:t>
            </a:r>
          </a:p>
          <a:p>
            <a:pPr lvl="1"/>
            <a:r>
              <a:rPr lang="en-US" sz="2000" dirty="0"/>
              <a:t>Civic engagement project guidelines</a:t>
            </a:r>
          </a:p>
          <a:p>
            <a:pPr lvl="1"/>
            <a:r>
              <a:rPr lang="en-US" sz="2000" dirty="0"/>
              <a:t>Procedures for self-reflection and external recommendations</a:t>
            </a:r>
          </a:p>
          <a:p>
            <a:pPr lvl="1"/>
            <a:r>
              <a:rPr lang="en-US" sz="2000" dirty="0"/>
              <a:t>Application and insignia distribution processes</a:t>
            </a:r>
          </a:p>
          <a:p>
            <a:pPr lvl="1"/>
            <a:r>
              <a:rPr lang="en-US" sz="2000" dirty="0"/>
              <a:t>Any additional local requirements</a:t>
            </a:r>
          </a:p>
          <a:p>
            <a:pPr lvl="1"/>
            <a:endParaRPr lang="en-US" sz="2000" dirty="0"/>
          </a:p>
          <a:p>
            <a:r>
              <a:rPr lang="en-US" sz="2400" dirty="0"/>
              <a:t>Sacramento City Unified School District created </a:t>
            </a:r>
            <a:r>
              <a:rPr lang="en-US" sz="2400" dirty="0">
                <a:hlinkClick r:id="rId3"/>
              </a:rPr>
              <a:t>local criteria and procedures</a:t>
            </a:r>
            <a:r>
              <a:rPr lang="en-US" sz="2400" dirty="0"/>
              <a:t> for students working towards a SSCE. [https://www.scusd.edu/california-state-seal-civic-engagement]</a:t>
            </a:r>
          </a:p>
        </p:txBody>
      </p:sp>
      <p:sp>
        <p:nvSpPr>
          <p:cNvPr id="4" name="Slide Number Placeholder 3"/>
          <p:cNvSpPr>
            <a:spLocks noGrp="1"/>
          </p:cNvSpPr>
          <p:nvPr>
            <p:ph type="sldNum" sz="quarter" idx="5"/>
          </p:nvPr>
        </p:nvSpPr>
        <p:spPr/>
        <p:txBody>
          <a:bodyPr/>
          <a:lstStyle/>
          <a:p>
            <a:fld id="{4538DCA6-5562-436A-97B3-4A254F3BF304}" type="slidenum">
              <a:rPr lang="en-US" smtClean="0"/>
              <a:t>22</a:t>
            </a:fld>
            <a:endParaRPr lang="en-US"/>
          </a:p>
        </p:txBody>
      </p:sp>
    </p:spTree>
    <p:extLst>
      <p:ext uri="{BB962C8B-B14F-4D97-AF65-F5344CB8AC3E}">
        <p14:creationId xmlns:p14="http://schemas.microsoft.com/office/powerpoint/2010/main" val="362375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 additional considerations to keep in mind while developing local programming (processes and procedures) to earn the SSCE include:</a:t>
            </a:r>
          </a:p>
          <a:p>
            <a:endParaRPr lang="en-US" dirty="0"/>
          </a:p>
          <a:p>
            <a:pPr lvl="1"/>
            <a:r>
              <a:rPr lang="en-US" dirty="0"/>
              <a:t>How to maintain accessibility to all students, even those who may struggle academically or be hard to reach:</a:t>
            </a:r>
          </a:p>
          <a:p>
            <a:endParaRPr lang="en-US" dirty="0"/>
          </a:p>
          <a:p>
            <a:pPr lvl="2"/>
            <a:r>
              <a:rPr lang="en-US" dirty="0"/>
              <a:t>This means including continuation schools, juvenile justice programs, low income students, special education students, English learners, and other underrepresented students in plans for awarding the SSCE.</a:t>
            </a:r>
          </a:p>
          <a:p>
            <a:endParaRPr lang="en-US" dirty="0"/>
          </a:p>
          <a:p>
            <a:pPr lvl="1"/>
            <a:r>
              <a:rPr lang="en-US" dirty="0"/>
              <a:t>How to encourage long-term civic engagement:</a:t>
            </a:r>
          </a:p>
          <a:p>
            <a:endParaRPr lang="en-US" dirty="0"/>
          </a:p>
          <a:p>
            <a:pPr lvl="2"/>
            <a:r>
              <a:rPr lang="en-US" dirty="0"/>
              <a:t>This includes involving elementary and middle schools in students’ efforts to earning a SSCE in grade eleven or twelve, and taking other measures to encourage deep, long-lasting civic engagement over time as opposed to single short-term projects.</a:t>
            </a:r>
          </a:p>
          <a:p>
            <a:endParaRPr lang="en-US" dirty="0"/>
          </a:p>
          <a:p>
            <a:pPr lvl="1"/>
            <a:r>
              <a:rPr lang="en-US" dirty="0"/>
              <a:t>And finally, how to encourage interdisciplinary collaboration:</a:t>
            </a:r>
          </a:p>
          <a:p>
            <a:endParaRPr lang="en-US" dirty="0"/>
          </a:p>
          <a:p>
            <a:pPr lvl="2"/>
            <a:r>
              <a:rPr lang="en-US" dirty="0"/>
              <a:t>This includes involving other subjects in addition to HSS in development of local programming.</a:t>
            </a:r>
          </a:p>
          <a:p>
            <a:endParaRPr lang="en-US" dirty="0"/>
          </a:p>
          <a:p>
            <a:pPr lvl="2"/>
            <a:r>
              <a:rPr lang="en-US" dirty="0"/>
              <a:t>For instance, LEAs may specifically consider connections to environmental literacy, or visual and performing arts, world languages, or Career Technical Education.</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23</a:t>
            </a:fld>
            <a:endParaRPr lang="en-US"/>
          </a:p>
        </p:txBody>
      </p:sp>
    </p:spTree>
    <p:extLst>
      <p:ext uri="{BB962C8B-B14F-4D97-AF65-F5344CB8AC3E}">
        <p14:creationId xmlns:p14="http://schemas.microsoft.com/office/powerpoint/2010/main" val="178034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now provide some guidance on the process for requesting insignias from the CDE. </a:t>
            </a:r>
          </a:p>
        </p:txBody>
      </p:sp>
      <p:sp>
        <p:nvSpPr>
          <p:cNvPr id="4" name="Slide Number Placeholder 3"/>
          <p:cNvSpPr>
            <a:spLocks noGrp="1"/>
          </p:cNvSpPr>
          <p:nvPr>
            <p:ph type="sldNum" sz="quarter" idx="5"/>
          </p:nvPr>
        </p:nvSpPr>
        <p:spPr/>
        <p:txBody>
          <a:bodyPr/>
          <a:lstStyle/>
          <a:p>
            <a:fld id="{4538DCA6-5562-436A-97B3-4A254F3BF304}" type="slidenum">
              <a:rPr lang="en-US" smtClean="0"/>
              <a:t>24</a:t>
            </a:fld>
            <a:endParaRPr lang="en-US"/>
          </a:p>
        </p:txBody>
      </p:sp>
    </p:spTree>
    <p:extLst>
      <p:ext uri="{BB962C8B-B14F-4D97-AF65-F5344CB8AC3E}">
        <p14:creationId xmlns:p14="http://schemas.microsoft.com/office/powerpoint/2010/main" val="44897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SSCE Insignia Request Form is updated annually and is available by March from the SSCE web page. </a:t>
            </a:r>
          </a:p>
          <a:p>
            <a:endParaRPr lang="en-US" sz="1200" dirty="0"/>
          </a:p>
          <a:p>
            <a:r>
              <a:rPr lang="en-US" sz="1200" dirty="0"/>
              <a:t>The participating LEA must submit the SSCE Insignia Request Form; individual school sites may not request insignias.</a:t>
            </a:r>
          </a:p>
          <a:p>
            <a:endParaRPr lang="en-US" sz="1200" dirty="0"/>
          </a:p>
          <a:p>
            <a:r>
              <a:rPr lang="en-US" sz="1200" dirty="0"/>
              <a:t>The form may also be used to request additional insignias or correct pervious requests.</a:t>
            </a:r>
          </a:p>
          <a:p>
            <a:endParaRPr lang="en-US" sz="1200" dirty="0"/>
          </a:p>
          <a:p>
            <a:r>
              <a:rPr lang="en-US" sz="1200" dirty="0"/>
              <a:t>The CDE processes requests on an ongoing basis, from the posting of the updated insignia request form through early fall, when the CDE processes corrections. </a:t>
            </a:r>
          </a:p>
          <a:p>
            <a:endParaRPr lang="en-US" sz="1200" dirty="0"/>
          </a:p>
          <a:p>
            <a:r>
              <a:rPr lang="en-US" sz="1200" dirty="0"/>
              <a:t>Please request insignias from the CDE at least four weeks before they will be affixed to eligible documents and distributed to students.</a:t>
            </a:r>
          </a:p>
        </p:txBody>
      </p:sp>
      <p:sp>
        <p:nvSpPr>
          <p:cNvPr id="4" name="Slide Number Placeholder 3"/>
          <p:cNvSpPr>
            <a:spLocks noGrp="1"/>
          </p:cNvSpPr>
          <p:nvPr>
            <p:ph type="sldNum" sz="quarter" idx="5"/>
          </p:nvPr>
        </p:nvSpPr>
        <p:spPr/>
        <p:txBody>
          <a:bodyPr/>
          <a:lstStyle/>
          <a:p>
            <a:fld id="{4538DCA6-5562-436A-97B3-4A254F3BF304}" type="slidenum">
              <a:rPr lang="en-US" smtClean="0"/>
              <a:t>25</a:t>
            </a:fld>
            <a:endParaRPr lang="en-US"/>
          </a:p>
        </p:txBody>
      </p:sp>
    </p:spTree>
    <p:extLst>
      <p:ext uri="{BB962C8B-B14F-4D97-AF65-F5344CB8AC3E}">
        <p14:creationId xmlns:p14="http://schemas.microsoft.com/office/powerpoint/2010/main" val="402719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online Insignia Request Form is available from the SSCE web page. [https://www.cde.ca.gov/pd/ca/hs/hssstateseal.asp]</a:t>
            </a:r>
          </a:p>
          <a:p>
            <a:pPr marL="0" indent="0">
              <a:spcAft>
                <a:spcPts val="0"/>
              </a:spcAft>
              <a:buNone/>
            </a:pPr>
            <a:endParaRPr lang="en-US" dirty="0"/>
          </a:p>
          <a:p>
            <a:pPr>
              <a:spcAft>
                <a:spcPts val="0"/>
              </a:spcAft>
            </a:pPr>
            <a:r>
              <a:rPr lang="en-US" dirty="0"/>
              <a:t>The form can be completed by the district superintendent, charter school administrator, or other authorized designee.</a:t>
            </a:r>
          </a:p>
          <a:p>
            <a:pPr>
              <a:spcAft>
                <a:spcPts val="0"/>
              </a:spcAft>
            </a:pPr>
            <a:endParaRPr lang="en-US" dirty="0"/>
          </a:p>
          <a:p>
            <a:pPr>
              <a:spcAft>
                <a:spcPts val="0"/>
              </a:spcAft>
            </a:pPr>
            <a:r>
              <a:rPr lang="en-US" dirty="0"/>
              <a:t>The CDE requires contact information for the person requesting the seals on the LEA’s behalf and details including the county, district, County-District-School Code, and School Name.</a:t>
            </a:r>
          </a:p>
          <a:p>
            <a:pPr>
              <a:spcAft>
                <a:spcPts val="0"/>
              </a:spcAft>
            </a:pPr>
            <a:endParaRPr lang="en-US" dirty="0"/>
          </a:p>
          <a:p>
            <a:pPr>
              <a:spcAft>
                <a:spcPts val="0"/>
              </a:spcAft>
            </a:pPr>
            <a:r>
              <a:rPr lang="en-US" dirty="0"/>
              <a:t>The CDE requests the total number of seals needed, as well as information on how the LEA anticipates those seals will be distributed among diplomas, GED certificates, Certificates of Completion, and transcripts.</a:t>
            </a:r>
          </a:p>
          <a:p>
            <a:pPr>
              <a:spcAft>
                <a:spcPts val="0"/>
              </a:spcAft>
            </a:pPr>
            <a:endParaRPr lang="en-US" dirty="0"/>
          </a:p>
          <a:p>
            <a:pPr>
              <a:spcAft>
                <a:spcPts val="0"/>
              </a:spcAft>
            </a:pPr>
            <a:r>
              <a:rPr lang="en-US" dirty="0"/>
              <a:t>LEAs may fill out this form for a single school, or may request insignia (seals) for multiple schools in the same district with a single form.</a:t>
            </a:r>
          </a:p>
          <a:p>
            <a:pPr>
              <a:spcAft>
                <a:spcPts val="0"/>
              </a:spcAft>
            </a:pPr>
            <a:endParaRPr lang="en-US" dirty="0"/>
          </a:p>
          <a:p>
            <a:pPr>
              <a:spcAft>
                <a:spcPts val="0"/>
              </a:spcAft>
            </a:pPr>
            <a:r>
              <a:rPr lang="en-US" dirty="0"/>
              <a:t>The request form also includes options for LEAs that need to correct information previously submitted, and for those that need to request additional insignias for the current school year.</a:t>
            </a:r>
          </a:p>
        </p:txBody>
      </p:sp>
      <p:sp>
        <p:nvSpPr>
          <p:cNvPr id="4" name="Slide Number Placeholder 3"/>
          <p:cNvSpPr>
            <a:spLocks noGrp="1"/>
          </p:cNvSpPr>
          <p:nvPr>
            <p:ph type="sldNum" sz="quarter" idx="5"/>
          </p:nvPr>
        </p:nvSpPr>
        <p:spPr/>
        <p:txBody>
          <a:bodyPr/>
          <a:lstStyle/>
          <a:p>
            <a:fld id="{4538DCA6-5562-436A-97B3-4A254F3BF304}" type="slidenum">
              <a:rPr lang="en-US" smtClean="0"/>
              <a:t>26</a:t>
            </a:fld>
            <a:endParaRPr lang="en-US"/>
          </a:p>
        </p:txBody>
      </p:sp>
    </p:spTree>
    <p:extLst>
      <p:ext uri="{BB962C8B-B14F-4D97-AF65-F5344CB8AC3E}">
        <p14:creationId xmlns:p14="http://schemas.microsoft.com/office/powerpoint/2010/main" val="1948069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r>
              <a:rPr lang="en-US" sz="2800" dirty="0"/>
              <a:t>In addition to submitting the initial request for insignias, the form may be used for corrected and additional requests, as well. </a:t>
            </a:r>
          </a:p>
          <a:p>
            <a:pPr marL="233363" indent="-233363"/>
            <a:endParaRPr lang="en-US" sz="2800" dirty="0"/>
          </a:p>
          <a:p>
            <a:pPr marL="233363" indent="-233363"/>
            <a:r>
              <a:rPr lang="en-US" sz="2800" dirty="0"/>
              <a:t>These options are especially useful, as LEAs often need to estimate the number of insignias required weeks before the end of the school year. </a:t>
            </a:r>
          </a:p>
          <a:p>
            <a:pPr marL="233363" indent="-233363"/>
            <a:endParaRPr lang="en-US" sz="2800" dirty="0"/>
          </a:p>
          <a:p>
            <a:pPr marL="690563" lvl="1" indent="-233363"/>
            <a:r>
              <a:rPr lang="en-US" sz="2000" dirty="0"/>
              <a:t>Choose “Corrected Request” to update total insignias distributed, insignia distribution, or school sites. This may be especially useful at the end of the school year, if an LEA needs to update the number of students actually receiving insignias, the school sites that have students receiving insignias, or the distribution of insignias.</a:t>
            </a:r>
          </a:p>
          <a:p>
            <a:pPr marL="690563" lvl="1" indent="-233363"/>
            <a:endParaRPr lang="en-US" sz="2000" dirty="0"/>
          </a:p>
          <a:p>
            <a:pPr marL="690563" lvl="1" indent="-233363"/>
            <a:r>
              <a:rPr lang="en-US" sz="2000" dirty="0"/>
              <a:t>Choose “Additional Request” to request additional insignias be sent to the LEA.</a:t>
            </a:r>
          </a:p>
        </p:txBody>
      </p:sp>
      <p:sp>
        <p:nvSpPr>
          <p:cNvPr id="4" name="Slide Number Placeholder 3"/>
          <p:cNvSpPr>
            <a:spLocks noGrp="1"/>
          </p:cNvSpPr>
          <p:nvPr>
            <p:ph type="sldNum" sz="quarter" idx="5"/>
          </p:nvPr>
        </p:nvSpPr>
        <p:spPr/>
        <p:txBody>
          <a:bodyPr/>
          <a:lstStyle/>
          <a:p>
            <a:fld id="{4538DCA6-5562-436A-97B3-4A254F3BF304}" type="slidenum">
              <a:rPr lang="en-US" smtClean="0"/>
              <a:t>27</a:t>
            </a:fld>
            <a:endParaRPr lang="en-US"/>
          </a:p>
        </p:txBody>
      </p:sp>
    </p:spTree>
    <p:extLst>
      <p:ext uri="{BB962C8B-B14F-4D97-AF65-F5344CB8AC3E}">
        <p14:creationId xmlns:p14="http://schemas.microsoft.com/office/powerpoint/2010/main" val="72825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a:r>
              <a:rPr lang="en-US" sz="1200" dirty="0"/>
              <a:t>When getting to the “Seal Recipient Information” page of the request form, LEAs should start by entering the total number of insignias requested.</a:t>
            </a:r>
          </a:p>
          <a:p>
            <a:pPr marL="233363" indent="-233363"/>
            <a:endParaRPr lang="en-US" sz="1200" dirty="0"/>
          </a:p>
          <a:p>
            <a:pPr marL="690563" lvl="1" indent="-233363"/>
            <a:r>
              <a:rPr lang="en-US" sz="1200" dirty="0"/>
              <a:t>Each student receives only one gold embossed insignia.</a:t>
            </a:r>
          </a:p>
          <a:p>
            <a:pPr marL="690563" lvl="1" indent="-233363"/>
            <a:endParaRPr lang="en-US" sz="1200" dirty="0"/>
          </a:p>
          <a:p>
            <a:pPr marL="690563" lvl="1" indent="-233363"/>
            <a:r>
              <a:rPr lang="en-US" sz="1200" dirty="0"/>
              <a:t>The amounts entered under “How many insignias will be affixed to each document type?” should equal the total number of insignias requested.</a:t>
            </a:r>
          </a:p>
          <a:p>
            <a:pPr marL="690563" lvl="1" indent="-233363"/>
            <a:endParaRPr lang="en-US" sz="1200" dirty="0"/>
          </a:p>
          <a:p>
            <a:pPr marL="690563" lvl="1" indent="-233363"/>
            <a:r>
              <a:rPr lang="en-US" sz="1200" dirty="0"/>
              <a:t>Please estimate the distribution and correct later, as needed, using the Insignia Request Form.</a:t>
            </a:r>
          </a:p>
        </p:txBody>
      </p:sp>
      <p:sp>
        <p:nvSpPr>
          <p:cNvPr id="4" name="Slide Number Placeholder 3"/>
          <p:cNvSpPr>
            <a:spLocks noGrp="1"/>
          </p:cNvSpPr>
          <p:nvPr>
            <p:ph type="sldNum" sz="quarter" idx="5"/>
          </p:nvPr>
        </p:nvSpPr>
        <p:spPr/>
        <p:txBody>
          <a:bodyPr/>
          <a:lstStyle/>
          <a:p>
            <a:fld id="{4538DCA6-5562-436A-97B3-4A254F3BF304}" type="slidenum">
              <a:rPr lang="en-US" smtClean="0"/>
              <a:t>28</a:t>
            </a:fld>
            <a:endParaRPr lang="en-US"/>
          </a:p>
        </p:txBody>
      </p:sp>
    </p:spTree>
    <p:extLst>
      <p:ext uri="{BB962C8B-B14F-4D97-AF65-F5344CB8AC3E}">
        <p14:creationId xmlns:p14="http://schemas.microsoft.com/office/powerpoint/2010/main" val="219786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at the discretion of each local SSCE Program. At a minimum, the CDE recommends that the following records are kept in program and/or individual student files:</a:t>
            </a:r>
          </a:p>
          <a:p>
            <a:pPr lvl="1"/>
            <a:endParaRPr lang="en-US" dirty="0"/>
          </a:p>
          <a:p>
            <a:pPr lvl="1"/>
            <a:r>
              <a:rPr lang="en-US" dirty="0"/>
              <a:t>Locally-adopted criteria and district or county contacts</a:t>
            </a:r>
          </a:p>
          <a:p>
            <a:pPr lvl="1"/>
            <a:endParaRPr lang="en-US" dirty="0"/>
          </a:p>
          <a:p>
            <a:pPr lvl="1"/>
            <a:r>
              <a:rPr lang="en-US" dirty="0"/>
              <a:t>Identified site staff leads or SSCE advisors</a:t>
            </a:r>
          </a:p>
          <a:p>
            <a:pPr lvl="1"/>
            <a:endParaRPr lang="en-US" dirty="0"/>
          </a:p>
          <a:p>
            <a:pPr lvl="1"/>
            <a:r>
              <a:rPr lang="en-US" dirty="0"/>
              <a:t>Identified community partners</a:t>
            </a:r>
          </a:p>
          <a:p>
            <a:pPr lvl="1"/>
            <a:endParaRPr lang="en-US" dirty="0"/>
          </a:p>
          <a:p>
            <a:pPr lvl="1"/>
            <a:r>
              <a:rPr lang="en-US" dirty="0"/>
              <a:t>Pathway agreements between elementary, middle, and high school programs</a:t>
            </a:r>
          </a:p>
          <a:p>
            <a:pPr lvl="1"/>
            <a:endParaRPr lang="en-US" dirty="0"/>
          </a:p>
          <a:p>
            <a:pPr lvl="1"/>
            <a:r>
              <a:rPr lang="en-US" dirty="0"/>
              <a:t>Timeline and/or list of promotional activities</a:t>
            </a:r>
          </a:p>
          <a:p>
            <a:pPr lvl="1"/>
            <a:endParaRPr lang="en-US" dirty="0"/>
          </a:p>
          <a:p>
            <a:pPr lvl="1"/>
            <a:r>
              <a:rPr lang="en-US" dirty="0"/>
              <a:t>Student applications</a:t>
            </a:r>
          </a:p>
          <a:p>
            <a:pPr lvl="1"/>
            <a:endParaRPr lang="en-US" dirty="0"/>
          </a:p>
          <a:p>
            <a:pPr lvl="1"/>
            <a:r>
              <a:rPr lang="en-US" dirty="0"/>
              <a:t>Locally-adopted criteria tracking record for each eligible student </a:t>
            </a:r>
          </a:p>
          <a:p>
            <a:pPr lvl="1"/>
            <a:endParaRPr lang="en-US" dirty="0"/>
          </a:p>
          <a:p>
            <a:pPr lvl="1"/>
            <a:r>
              <a:rPr lang="en-US" dirty="0"/>
              <a:t>Summary of evidence submitted by students to verify eligibility</a:t>
            </a:r>
          </a:p>
          <a:p>
            <a:pPr lvl="1"/>
            <a:endParaRPr lang="en-US" dirty="0"/>
          </a:p>
          <a:p>
            <a:pPr lvl="1"/>
            <a:r>
              <a:rPr lang="en-US" dirty="0"/>
              <a:t>Names of students at each site who earned a SSCE each academic year</a:t>
            </a:r>
          </a:p>
          <a:p>
            <a:pPr lvl="1"/>
            <a:endParaRPr lang="en-US" dirty="0"/>
          </a:p>
          <a:p>
            <a:pPr lvl="1"/>
            <a:r>
              <a:rPr lang="en-US" dirty="0"/>
              <a:t>Information on students who applied for, but did not receive, a SSCE (if applicable)</a:t>
            </a:r>
          </a:p>
          <a:p>
            <a:pPr lvl="1"/>
            <a:endParaRPr lang="en-US" dirty="0"/>
          </a:p>
          <a:p>
            <a:pPr lvl="1"/>
            <a:r>
              <a:rPr lang="en-US" dirty="0"/>
              <a:t>Number of insignias distributed each year</a:t>
            </a:r>
          </a:p>
          <a:p>
            <a:pPr lvl="1"/>
            <a:endParaRPr lang="en-US" dirty="0"/>
          </a:p>
          <a:p>
            <a:pPr lvl="1"/>
            <a:r>
              <a:rPr lang="en-US" dirty="0"/>
              <a:t>Number of insignias distributed each year</a:t>
            </a:r>
          </a:p>
          <a:p>
            <a:pPr lvl="1"/>
            <a:endParaRPr lang="en-US" dirty="0"/>
          </a:p>
          <a:p>
            <a:pPr lvl="1"/>
            <a:r>
              <a:rPr lang="en-US" dirty="0"/>
              <a:t>How those insignias were distributed (diplomas, transcripts, etc.)</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29</a:t>
            </a:fld>
            <a:endParaRPr lang="en-US"/>
          </a:p>
        </p:txBody>
      </p:sp>
    </p:spTree>
    <p:extLst>
      <p:ext uri="{BB962C8B-B14F-4D97-AF65-F5344CB8AC3E}">
        <p14:creationId xmlns:p14="http://schemas.microsoft.com/office/powerpoint/2010/main" val="3747852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latin typeface="Arial" panose="020B0604020202020204" pitchFamily="34" charset="0"/>
                <a:cs typeface="Arial" panose="020B0604020202020204" pitchFamily="34" charset="0"/>
              </a:rPr>
              <a:t>The CDE captures and reports request data provided by LEAs through the Insignia Request Form.</a:t>
            </a:r>
          </a:p>
          <a:p>
            <a:endParaRPr lang="en-US" sz="1200" u="none" dirty="0">
              <a:latin typeface="Arial" panose="020B0604020202020204" pitchFamily="34" charset="0"/>
              <a:cs typeface="Arial" panose="020B0604020202020204" pitchFamily="34" charset="0"/>
            </a:endParaRPr>
          </a:p>
          <a:p>
            <a:pPr lvl="1"/>
            <a:r>
              <a:rPr lang="en-US" sz="1200" u="none" dirty="0">
                <a:latin typeface="Arial" panose="020B0604020202020204" pitchFamily="34" charset="0"/>
                <a:cs typeface="Arial" panose="020B0604020202020204" pitchFamily="34" charset="0"/>
              </a:rPr>
              <a:t>Student names are not collected.</a:t>
            </a:r>
          </a:p>
          <a:p>
            <a:pPr lvl="1"/>
            <a:endParaRPr lang="en-US" sz="1200" u="none" dirty="0">
              <a:latin typeface="Arial" panose="020B0604020202020204" pitchFamily="34" charset="0"/>
              <a:cs typeface="Arial" panose="020B0604020202020204" pitchFamily="34" charset="0"/>
            </a:endParaRPr>
          </a:p>
          <a:p>
            <a:r>
              <a:rPr lang="en-US" sz="1200" u="none" dirty="0">
                <a:latin typeface="Arial" panose="020B0604020202020204" pitchFamily="34" charset="0"/>
                <a:cs typeface="Arial" panose="020B0604020202020204" pitchFamily="34" charset="0"/>
              </a:rPr>
              <a:t>The CDE publishes this statewide data in a spreadsheet on the SSCE web page each fall. [https://www.cde.ca.gov/pd/ca/hs/hssstateseal.asp]</a:t>
            </a:r>
          </a:p>
          <a:p>
            <a:endParaRPr lang="en-US" sz="1200" u="none" dirty="0">
              <a:latin typeface="Arial" panose="020B0604020202020204" pitchFamily="34" charset="0"/>
              <a:cs typeface="Arial" panose="020B0604020202020204" pitchFamily="34" charset="0"/>
            </a:endParaRPr>
          </a:p>
          <a:p>
            <a:r>
              <a:rPr lang="en-US" sz="1200" u="none" dirty="0">
                <a:latin typeface="Arial" panose="020B0604020202020204" pitchFamily="34" charset="0"/>
                <a:cs typeface="Arial" panose="020B0604020202020204" pitchFamily="34" charset="0"/>
              </a:rPr>
              <a:t>Spreadsheets are available dating back to the 2020–21 school year.</a:t>
            </a: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30</a:t>
            </a:fld>
            <a:endParaRPr lang="en-US"/>
          </a:p>
        </p:txBody>
      </p:sp>
    </p:spTree>
    <p:extLst>
      <p:ext uri="{BB962C8B-B14F-4D97-AF65-F5344CB8AC3E}">
        <p14:creationId xmlns:p14="http://schemas.microsoft.com/office/powerpoint/2010/main" val="1225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The SSCE is a recognition conferred by the State Superintendent of Public Instruction for California public school students in grades eleven or twelve who demonstrate excellence in civics education and participation, as well as an understanding of the United States Constitution, the California Constitution, and the democratic system of government.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4</a:t>
            </a:fld>
            <a:endParaRPr lang="en-US"/>
          </a:p>
        </p:txBody>
      </p:sp>
    </p:spTree>
    <p:extLst>
      <p:ext uri="{BB962C8B-B14F-4D97-AF65-F5344CB8AC3E}">
        <p14:creationId xmlns:p14="http://schemas.microsoft.com/office/powerpoint/2010/main" val="3173537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Student-level SSCE data is not currently required through statewide data reporting systems. </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highlight>
                <a:srgbClr val="FFFFFF"/>
              </a:highlight>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The CDE is investigating ways to </a:t>
            </a:r>
            <a:r>
              <a:rPr lang="en-US" sz="1200" dirty="0">
                <a:highlight>
                  <a:srgbClr val="FFFFFF"/>
                </a:highlight>
                <a:latin typeface="Arial" panose="020B0604020202020204" pitchFamily="34" charset="0"/>
                <a:cs typeface="Arial" panose="020B0604020202020204" pitchFamily="34" charset="0"/>
              </a:rPr>
              <a:t>incorporate additional criteria for recognizing civic engagement in the College/Career Indicator on the California School Dashboard.</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highlight>
                <a:srgbClr val="FFFFFF"/>
              </a:highlight>
              <a:latin typeface="Arial" panose="020B0604020202020204" pitchFamily="34" charset="0"/>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highlight>
                  <a:srgbClr val="FFFFFF"/>
                </a:highlight>
              </a:rPr>
              <a:t>Visit the </a:t>
            </a:r>
            <a:r>
              <a:rPr lang="en-US" sz="1200" u="sng" dirty="0">
                <a:solidFill>
                  <a:srgbClr val="002DEB"/>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3"/>
              </a:rPr>
              <a:t>California Longitudinal Pupil Achievement Data System</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web page for updates on an ad hoc data collection tool under development to support this work.</a:t>
            </a: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solidFill>
                  <a:srgbClr val="000000"/>
                </a:solidFill>
                <a:highlight>
                  <a:srgbClr val="FFFFFF"/>
                </a:highlight>
                <a:ea typeface="Calibri" panose="020F0502020204030204" pitchFamily="34" charset="0"/>
                <a:cs typeface="Times New Roman" panose="02020603050405020304" pitchFamily="18" charset="0"/>
              </a:rPr>
              <a:t>Background </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information is available from the </a:t>
            </a:r>
            <a:r>
              <a:rPr lang="en-US" sz="1200" u="sng" dirty="0">
                <a:solidFill>
                  <a:srgbClr val="002DEB"/>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4"/>
              </a:rPr>
              <a:t>SBE Items Related to the SSCE</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web page.</a:t>
            </a:r>
            <a:endParaRPr lang="en-US" sz="12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31</a:t>
            </a:fld>
            <a:endParaRPr lang="en-US"/>
          </a:p>
        </p:txBody>
      </p:sp>
    </p:spTree>
    <p:extLst>
      <p:ext uri="{BB962C8B-B14F-4D97-AF65-F5344CB8AC3E}">
        <p14:creationId xmlns:p14="http://schemas.microsoft.com/office/powerpoint/2010/main" val="92019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presentation will end with an overview of additional online resources that are available to support local implementation of the SSCE</a:t>
            </a:r>
            <a:r>
              <a:rPr lang="en-US"/>
              <a:t>. </a:t>
            </a: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32</a:t>
            </a:fld>
            <a:endParaRPr lang="en-US"/>
          </a:p>
        </p:txBody>
      </p:sp>
    </p:spTree>
    <p:extLst>
      <p:ext uri="{BB962C8B-B14F-4D97-AF65-F5344CB8AC3E}">
        <p14:creationId xmlns:p14="http://schemas.microsoft.com/office/powerpoint/2010/main" val="318095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The California Democracy School Civic Learning Initiative and Civic Learning Awards are two currently-available statewide programs that recognize exceptional civic learning and engagement. LEAs may consider pursuing these opportunities while also working towards developing local programming to support the SSCE.</a:t>
            </a:r>
          </a:p>
          <a:p>
            <a:pPr>
              <a:lnSpc>
                <a:spcPct val="100000"/>
              </a:lnSpc>
              <a:spcBef>
                <a:spcPts val="0"/>
              </a:spcBef>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LACOE administers the California Democracy School program. Information bout the California Democracy School program is available online. [</a:t>
            </a:r>
            <a:r>
              <a:rPr lang="en-US" sz="1200" dirty="0">
                <a:hlinkClick r:id="rId3"/>
              </a:rPr>
              <a:t>https://classic.lacoe.edu/Curriculum-Instruction/History-Social-Science/California-Democracy-School</a:t>
            </a:r>
            <a:r>
              <a:rPr lang="en-US" sz="1200" dirty="0"/>
              <a:t>]</a:t>
            </a:r>
            <a:endParaRPr lang="en-US" dirty="0"/>
          </a:p>
          <a:p>
            <a:pPr>
              <a:lnSpc>
                <a:spcPct val="100000"/>
              </a:lnSpc>
              <a:spcBef>
                <a:spcPts val="0"/>
              </a:spcBef>
            </a:pPr>
            <a:endParaRPr lang="en-US" dirty="0"/>
          </a:p>
          <a:p>
            <a:pPr>
              <a:lnSpc>
                <a:spcPct val="100000"/>
              </a:lnSpc>
              <a:spcBef>
                <a:spcPts val="0"/>
              </a:spcBef>
            </a:pPr>
            <a:r>
              <a:rPr lang="en-US" dirty="0"/>
              <a:t>The Power of Democracy (POD) Steering Committee [https://www.courts.ca.gov/21763.htm] administers the Civic Learning Awards. Information about the POD and the Civic Learning Awards is available online. [</a:t>
            </a:r>
            <a:r>
              <a:rPr lang="en-US" sz="1200" dirty="0"/>
              <a:t>https://www.courts.ca.gov/20902.htm]</a:t>
            </a:r>
          </a:p>
          <a:p>
            <a:pPr>
              <a:lnSpc>
                <a:spcPct val="100000"/>
              </a:lnSpc>
              <a:spcBef>
                <a:spcPts val="0"/>
              </a:spcBef>
            </a:pPr>
            <a:endParaRPr lang="en-US" sz="1200" dirty="0"/>
          </a:p>
          <a:p>
            <a:pPr>
              <a:lnSpc>
                <a:spcPct val="100000"/>
              </a:lnSpc>
              <a:spcBef>
                <a:spcPts val="0"/>
              </a:spcBef>
            </a:pPr>
            <a:r>
              <a:rPr lang="en-US" sz="1200" dirty="0"/>
              <a:t>The POD also facilitates the popular Judges in the Classroom program, which pairs public schools with judicial officers with public school classrooms and can help support students working to fulfill SSCE criterion 2. [https://www.judgesintheclassroom.org/]</a:t>
            </a: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33</a:t>
            </a:fld>
            <a:endParaRPr lang="en-US"/>
          </a:p>
        </p:txBody>
      </p:sp>
    </p:spTree>
    <p:extLst>
      <p:ext uri="{BB962C8B-B14F-4D97-AF65-F5344CB8AC3E}">
        <p14:creationId xmlns:p14="http://schemas.microsoft.com/office/powerpoint/2010/main" val="2972241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In addition to the main SSCE web page referenced several times in this presentation, the CDE provides several statewide resources to support local implementation and administration of the SSCE:</a:t>
            </a:r>
          </a:p>
          <a:p>
            <a:pPr>
              <a:lnSpc>
                <a:spcPct val="100000"/>
              </a:lnSpc>
              <a:spcBef>
                <a:spcPts val="0"/>
              </a:spcBef>
            </a:pPr>
            <a:endParaRPr lang="en-US" dirty="0"/>
          </a:p>
          <a:p>
            <a:pPr lvl="1">
              <a:lnSpc>
                <a:spcPct val="100000"/>
              </a:lnSpc>
            </a:pPr>
            <a:r>
              <a:rPr lang="en-US" sz="1200" dirty="0"/>
              <a:t>SSCE Implementation Guidance: </a:t>
            </a:r>
            <a:r>
              <a:rPr lang="en-US" sz="1200" dirty="0">
                <a:hlinkClick r:id="rId3"/>
              </a:rPr>
              <a:t>https://www.cde.ca.gov/pd/ca/hs/ssceguidance.asp</a:t>
            </a:r>
            <a:endParaRPr lang="en-US" sz="1200" dirty="0"/>
          </a:p>
          <a:p>
            <a:pPr lvl="1">
              <a:lnSpc>
                <a:spcPct val="100000"/>
              </a:lnSpc>
            </a:pPr>
            <a:endParaRPr lang="en-US" sz="1200" dirty="0"/>
          </a:p>
          <a:p>
            <a:pPr lvl="1">
              <a:lnSpc>
                <a:spcPct val="100000"/>
              </a:lnSpc>
            </a:pPr>
            <a:r>
              <a:rPr lang="en-US" sz="1200" dirty="0"/>
              <a:t>SSCE Frequently Asked Questions: </a:t>
            </a:r>
            <a:r>
              <a:rPr lang="en-US" sz="1200" dirty="0">
                <a:hlinkClick r:id="rId4"/>
              </a:rPr>
              <a:t>https://www.cde.ca.gov/pd/ca/hs/sscefaq.asp</a:t>
            </a:r>
            <a:r>
              <a:rPr lang="en-US" sz="1200" dirty="0"/>
              <a:t> </a:t>
            </a:r>
          </a:p>
          <a:p>
            <a:pPr lvl="1">
              <a:lnSpc>
                <a:spcPct val="100000"/>
              </a:lnSpc>
            </a:pPr>
            <a:endParaRPr lang="en-US" sz="1200" dirty="0"/>
          </a:p>
          <a:p>
            <a:pPr lvl="1">
              <a:lnSpc>
                <a:spcPct val="100000"/>
              </a:lnSpc>
            </a:pPr>
            <a:r>
              <a:rPr lang="en-US" sz="1200" dirty="0"/>
              <a:t>Related SBE Items: </a:t>
            </a:r>
            <a:r>
              <a:rPr lang="en-US" sz="1200" dirty="0">
                <a:hlinkClick r:id="rId5"/>
              </a:rPr>
              <a:t>https://www.cde.ca.gov/pd/ca/hs/sbe2ssce.asp</a:t>
            </a:r>
            <a:r>
              <a:rPr lang="en-US" sz="1200" dirty="0"/>
              <a:t> </a:t>
            </a:r>
          </a:p>
          <a:p>
            <a:pPr lvl="1">
              <a:lnSpc>
                <a:spcPct val="100000"/>
              </a:lnSpc>
            </a:pPr>
            <a:endParaRPr lang="en-US" sz="1200" dirty="0"/>
          </a:p>
          <a:p>
            <a:pPr lvl="1">
              <a:lnSpc>
                <a:spcPct val="100000"/>
              </a:lnSpc>
            </a:pPr>
            <a:r>
              <a:rPr lang="en-US" sz="1200" dirty="0"/>
              <a:t>Resources to Support Civic Engagement: </a:t>
            </a:r>
            <a:r>
              <a:rPr lang="en-US" sz="1200" dirty="0">
                <a:hlinkClick r:id="rId6"/>
              </a:rPr>
              <a:t>https://www.cde.ca.gov/pd/ca/hs/civicengprojects.asp</a:t>
            </a:r>
            <a:r>
              <a:rPr lang="en-US" sz="1200" dirty="0"/>
              <a:t> </a:t>
            </a:r>
          </a:p>
          <a:p>
            <a:pPr lvl="1">
              <a:lnSpc>
                <a:spcPct val="100000"/>
              </a:lnSpc>
            </a:pPr>
            <a:endParaRPr lang="en-US" sz="1200" dirty="0"/>
          </a:p>
          <a:p>
            <a:pPr lvl="1">
              <a:lnSpc>
                <a:spcPct val="100000"/>
              </a:lnSpc>
            </a:pPr>
            <a:r>
              <a:rPr lang="en-US" sz="1200" dirty="0"/>
              <a:t>California Educators Together SSCE Group: </a:t>
            </a:r>
            <a:r>
              <a:rPr lang="en-US" sz="1200" dirty="0">
                <a:hlinkClick r:id="rId7"/>
              </a:rPr>
              <a:t>https://www.caeducatorstogether.org/groups/zb6rpkwt/state-seal-of-civic-engagement</a:t>
            </a:r>
            <a:r>
              <a:rPr lang="en-US" sz="1200" dirty="0"/>
              <a:t> </a:t>
            </a:r>
          </a:p>
        </p:txBody>
      </p:sp>
      <p:sp>
        <p:nvSpPr>
          <p:cNvPr id="4" name="Slide Number Placeholder 3"/>
          <p:cNvSpPr>
            <a:spLocks noGrp="1"/>
          </p:cNvSpPr>
          <p:nvPr>
            <p:ph type="sldNum" sz="quarter" idx="5"/>
          </p:nvPr>
        </p:nvSpPr>
        <p:spPr/>
        <p:txBody>
          <a:bodyPr/>
          <a:lstStyle/>
          <a:p>
            <a:fld id="{4538DCA6-5562-436A-97B3-4A254F3BF304}" type="slidenum">
              <a:rPr lang="en-US" smtClean="0"/>
              <a:t>34</a:t>
            </a:fld>
            <a:endParaRPr lang="en-US"/>
          </a:p>
        </p:txBody>
      </p:sp>
    </p:spTree>
    <p:extLst>
      <p:ext uri="{BB962C8B-B14F-4D97-AF65-F5344CB8AC3E}">
        <p14:creationId xmlns:p14="http://schemas.microsoft.com/office/powerpoint/2010/main" val="3817523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additional questions about the SSCE, please email the SSCE team. [SSCE@cde.ca.gov]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Please subscribe to the CDE HSS Listserv to receive updates related to the SSCE. Subscribe by sending a blank email to join-history-social-science@mlist.cde.ca.gov.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CDE also posts updates to various Twitter/X accounts: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628650" lvl="1" indent="-171450" algn="l">
              <a:lnSpc>
                <a:spcPct val="100000"/>
              </a:lnSpc>
              <a:spcBef>
                <a:spcPts val="0"/>
              </a:spcBef>
              <a:spcAft>
                <a:spcPts val="0"/>
              </a:spcAft>
            </a:pPr>
            <a:r>
              <a:rPr lang="en-US" dirty="0"/>
              <a:t>HSS: </a:t>
            </a:r>
            <a:r>
              <a:rPr lang="en-US" sz="1200" dirty="0"/>
              <a:t>@CaEdHSS</a:t>
            </a:r>
          </a:p>
          <a:p>
            <a:pPr marL="628650" lvl="1" indent="-171450" algn="l">
              <a:lnSpc>
                <a:spcPct val="100000"/>
              </a:lnSpc>
              <a:spcBef>
                <a:spcPts val="0"/>
              </a:spcBef>
              <a:spcAft>
                <a:spcPts val="0"/>
              </a:spcAft>
            </a:pPr>
            <a:r>
              <a:rPr lang="en-US" sz="1200" dirty="0"/>
              <a:t>Professional Learning: @CaProfLearning</a:t>
            </a:r>
          </a:p>
          <a:p>
            <a:pPr marL="628650" lvl="1" indent="-171450" algn="l">
              <a:lnSpc>
                <a:spcPct val="100000"/>
              </a:lnSpc>
              <a:spcBef>
                <a:spcPts val="0"/>
              </a:spcBef>
              <a:spcAft>
                <a:spcPts val="0"/>
              </a:spcAft>
            </a:pPr>
            <a:r>
              <a:rPr lang="en-US" sz="1200" dirty="0"/>
              <a:t>CDE: </a:t>
            </a:r>
            <a:r>
              <a:rPr lang="en-US" sz="1200" dirty="0" err="1"/>
              <a:t>CaDeptEd</a:t>
            </a:r>
            <a:endParaRPr lang="en-US" sz="1200" dirty="0"/>
          </a:p>
        </p:txBody>
      </p:sp>
      <p:sp>
        <p:nvSpPr>
          <p:cNvPr id="4" name="Slide Number Placeholder 3"/>
          <p:cNvSpPr>
            <a:spLocks noGrp="1"/>
          </p:cNvSpPr>
          <p:nvPr>
            <p:ph type="sldNum" sz="quarter" idx="5"/>
          </p:nvPr>
        </p:nvSpPr>
        <p:spPr/>
        <p:txBody>
          <a:bodyPr/>
          <a:lstStyle/>
          <a:p>
            <a:fld id="{4538DCA6-5562-436A-97B3-4A254F3BF304}" type="slidenum">
              <a:rPr lang="en-US" smtClean="0"/>
              <a:t>35</a:t>
            </a:fld>
            <a:endParaRPr lang="en-US"/>
          </a:p>
        </p:txBody>
      </p:sp>
    </p:spTree>
    <p:extLst>
      <p:ext uri="{BB962C8B-B14F-4D97-AF65-F5344CB8AC3E}">
        <p14:creationId xmlns:p14="http://schemas.microsoft.com/office/powerpoint/2010/main" val="29394514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Thank you for viewing this presentation!</a:t>
            </a:r>
          </a:p>
        </p:txBody>
      </p:sp>
      <p:sp>
        <p:nvSpPr>
          <p:cNvPr id="4" name="Slide Number Placeholder 3"/>
          <p:cNvSpPr>
            <a:spLocks noGrp="1"/>
          </p:cNvSpPr>
          <p:nvPr>
            <p:ph type="sldNum" sz="quarter" idx="5"/>
          </p:nvPr>
        </p:nvSpPr>
        <p:spPr/>
        <p:txBody>
          <a:bodyPr/>
          <a:lstStyle/>
          <a:p>
            <a:fld id="{4538DCA6-5562-436A-97B3-4A254F3BF304}" type="slidenum">
              <a:rPr lang="en-US" smtClean="0"/>
              <a:t>36</a:t>
            </a:fld>
            <a:endParaRPr lang="en-US"/>
          </a:p>
        </p:txBody>
      </p:sp>
    </p:spTree>
    <p:extLst>
      <p:ext uri="{BB962C8B-B14F-4D97-AF65-F5344CB8AC3E}">
        <p14:creationId xmlns:p14="http://schemas.microsoft.com/office/powerpoint/2010/main" val="11652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SSCE began with Assembly Bill 24 (2017), which instructed the </a:t>
            </a:r>
            <a:r>
              <a:rPr lang="en-US" sz="1200" dirty="0">
                <a:latin typeface="Arial" panose="020B0604020202020204" pitchFamily="34" charset="0"/>
                <a:cs typeface="Arial" panose="020B0604020202020204" pitchFamily="34" charset="0"/>
              </a:rPr>
              <a:t>California Department of Education (CDE) to develop a set of statewide criteria to recognize students who have demonstrated excellence in civic education.</a:t>
            </a:r>
          </a:p>
          <a:p>
            <a:pPr marL="171450" indent="-171450">
              <a:lnSpc>
                <a:spcPct val="100000"/>
              </a:lnSpc>
              <a:spcBef>
                <a:spcPts val="0"/>
              </a:spcBef>
              <a:spcAft>
                <a:spcPts val="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Arial" panose="020B0604020202020204" pitchFamily="34" charset="0"/>
                <a:cs typeface="Arial" panose="020B0604020202020204" pitchFamily="34" charset="0"/>
              </a:rPr>
              <a:t>California</a:t>
            </a:r>
            <a:r>
              <a:rPr lang="en-US" i="0" baseline="0"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Education Code </a:t>
            </a:r>
            <a:r>
              <a:rPr lang="en-US" i="0" dirty="0">
                <a:latin typeface="Arial" panose="020B0604020202020204" pitchFamily="34" charset="0"/>
                <a:cs typeface="Arial" panose="020B0604020202020204" pitchFamily="34" charset="0"/>
              </a:rPr>
              <a:t>Section 51470 outlines the general intent of the SSCE, which is “</a:t>
            </a:r>
            <a:r>
              <a:rPr lang="en-US" dirty="0">
                <a:latin typeface="Arial" panose="020B0604020202020204" pitchFamily="34" charset="0"/>
                <a:cs typeface="Arial" panose="020B0604020202020204" pitchFamily="34" charset="0"/>
              </a:rPr>
              <a:t>to encourage, and create pathways for, pupils in elementary and secondary schools to become civically engaged in democratic governmental institutions at the local, state, and national levels.”</a:t>
            </a:r>
          </a:p>
        </p:txBody>
      </p:sp>
      <p:sp>
        <p:nvSpPr>
          <p:cNvPr id="4" name="Slide Number Placeholder 3"/>
          <p:cNvSpPr>
            <a:spLocks noGrp="1"/>
          </p:cNvSpPr>
          <p:nvPr>
            <p:ph type="sldNum" sz="quarter" idx="5"/>
          </p:nvPr>
        </p:nvSpPr>
        <p:spPr/>
        <p:txBody>
          <a:bodyPr/>
          <a:lstStyle/>
          <a:p>
            <a:fld id="{4538DCA6-5562-436A-97B3-4A254F3BF304}" type="slidenum">
              <a:rPr lang="en-US" smtClean="0"/>
              <a:t>5</a:t>
            </a:fld>
            <a:endParaRPr lang="en-US"/>
          </a:p>
        </p:txBody>
      </p:sp>
    </p:spTree>
    <p:extLst>
      <p:ext uri="{BB962C8B-B14F-4D97-AF65-F5344CB8AC3E}">
        <p14:creationId xmlns:p14="http://schemas.microsoft.com/office/powerpoint/2010/main" val="322630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After then-Governor Brown signed AB 24 into law in October 2017, the CDE recruited and worked with an advisory group of secondary history–social science (HSS) teachers and representatives from other stakeholder groups to develop the criteria and related guidance.</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This group lead the development of draft statewide criteria, which were presented to the State Board of Education (SBE) in July and again in September 2019. </a:t>
            </a:r>
          </a:p>
          <a:p>
            <a:pPr marL="171450" indent="-171450">
              <a:lnSpc>
                <a:spcPct val="100000"/>
              </a:lnSpc>
              <a:spcAft>
                <a:spcPts val="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lnSpc>
                <a:spcPct val="100000"/>
              </a:lnSpc>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The SBE adopted final statewide criteria and implementation guidance in September 2020, and the CDE offered the SSCE for the first time during the momentous 2020–21 school year. </a:t>
            </a:r>
          </a:p>
        </p:txBody>
      </p:sp>
      <p:sp>
        <p:nvSpPr>
          <p:cNvPr id="4" name="Slide Number Placeholder 3"/>
          <p:cNvSpPr>
            <a:spLocks noGrp="1"/>
          </p:cNvSpPr>
          <p:nvPr>
            <p:ph type="sldNum" sz="quarter" idx="5"/>
          </p:nvPr>
        </p:nvSpPr>
        <p:spPr/>
        <p:txBody>
          <a:bodyPr/>
          <a:lstStyle/>
          <a:p>
            <a:fld id="{4538DCA6-5562-436A-97B3-4A254F3BF304}" type="slidenum">
              <a:rPr lang="en-US" smtClean="0"/>
              <a:t>6</a:t>
            </a:fld>
            <a:endParaRPr lang="en-US"/>
          </a:p>
        </p:txBody>
      </p:sp>
    </p:spTree>
    <p:extLst>
      <p:ext uri="{BB962C8B-B14F-4D97-AF65-F5344CB8AC3E}">
        <p14:creationId xmlns:p14="http://schemas.microsoft.com/office/powerpoint/2010/main" val="305141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now review the statewide criteria for earning a SSCE.</a:t>
            </a:r>
          </a:p>
        </p:txBody>
      </p:sp>
      <p:sp>
        <p:nvSpPr>
          <p:cNvPr id="4" name="Slide Number Placeholder 3"/>
          <p:cNvSpPr>
            <a:spLocks noGrp="1"/>
          </p:cNvSpPr>
          <p:nvPr>
            <p:ph type="sldNum" sz="quarter" idx="5"/>
          </p:nvPr>
        </p:nvSpPr>
        <p:spPr/>
        <p:txBody>
          <a:bodyPr/>
          <a:lstStyle/>
          <a:p>
            <a:fld id="{4538DCA6-5562-436A-97B3-4A254F3BF304}" type="slidenum">
              <a:rPr lang="en-US" smtClean="0"/>
              <a:t>7</a:t>
            </a:fld>
            <a:endParaRPr lang="en-US"/>
          </a:p>
        </p:txBody>
      </p:sp>
    </p:spTree>
    <p:extLst>
      <p:ext uri="{BB962C8B-B14F-4D97-AF65-F5344CB8AC3E}">
        <p14:creationId xmlns:p14="http://schemas.microsoft.com/office/powerpoint/2010/main" val="281980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r>
              <a:rPr lang="en-US" dirty="0"/>
              <a:t>To earn a SSCE, students must be enrolled in grade eleven or twelve in a participating local educational agency (LEA), and must also fulfill each of the following five statewide criteria:</a:t>
            </a:r>
          </a:p>
          <a:p>
            <a:pPr marL="0" indent="0">
              <a:lnSpc>
                <a:spcPct val="100000"/>
              </a:lnSpc>
              <a:buNone/>
            </a:pPr>
            <a:endParaRPr lang="en-US" dirty="0"/>
          </a:p>
          <a:p>
            <a:pPr marL="1066773" indent="-457189">
              <a:lnSpc>
                <a:spcPct val="100000"/>
              </a:lnSpc>
              <a:spcBef>
                <a:spcPts val="0"/>
              </a:spcBef>
              <a:spcAft>
                <a:spcPts val="0"/>
              </a:spcAft>
              <a:buFont typeface="+mj-lt"/>
              <a:buAutoNum type="arabicPeriod"/>
              <a:tabLst>
                <a:tab pos="391574" algn="l"/>
              </a:tabLst>
            </a:pPr>
            <a:r>
              <a:rPr lang="en-US" sz="1200" dirty="0"/>
              <a:t>Be engaged in academic work in a productive way.</a:t>
            </a:r>
          </a:p>
          <a:p>
            <a:pPr marL="1066773" indent="-457189">
              <a:lnSpc>
                <a:spcPct val="100000"/>
              </a:lnSpc>
              <a:spcBef>
                <a:spcPts val="0"/>
              </a:spcBef>
              <a:spcAft>
                <a:spcPts val="0"/>
              </a:spcAft>
              <a:buFont typeface="+mj-lt"/>
              <a:buAutoNum type="arabicPeriod"/>
              <a:tabLst>
                <a:tab pos="391574" algn="l"/>
              </a:tabLst>
            </a:pPr>
            <a:endParaRPr lang="en-US" sz="1200" dirty="0"/>
          </a:p>
          <a:p>
            <a:pPr marL="1066773" indent="-457189">
              <a:lnSpc>
                <a:spcPct val="100000"/>
              </a:lnSpc>
              <a:spcBef>
                <a:spcPts val="0"/>
              </a:spcBef>
              <a:spcAft>
                <a:spcPts val="0"/>
              </a:spcAft>
              <a:buFont typeface="+mj-lt"/>
              <a:buAutoNum type="arabicPeriod"/>
              <a:tabLst>
                <a:tab pos="391574" algn="l"/>
              </a:tabLst>
            </a:pPr>
            <a:r>
              <a:rPr lang="en-US" sz="12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
        <p:nvSpPr>
          <p:cNvPr id="4" name="Slide Number Placeholder 3"/>
          <p:cNvSpPr>
            <a:spLocks noGrp="1"/>
          </p:cNvSpPr>
          <p:nvPr>
            <p:ph type="sldNum" sz="quarter" idx="5"/>
          </p:nvPr>
        </p:nvSpPr>
        <p:spPr/>
        <p:txBody>
          <a:bodyPr/>
          <a:lstStyle/>
          <a:p>
            <a:fld id="{4538DCA6-5562-436A-97B3-4A254F3BF304}" type="slidenum">
              <a:rPr lang="en-US" smtClean="0"/>
              <a:t>8</a:t>
            </a:fld>
            <a:endParaRPr lang="en-US"/>
          </a:p>
        </p:txBody>
      </p:sp>
    </p:spTree>
    <p:extLst>
      <p:ext uri="{BB962C8B-B14F-4D97-AF65-F5344CB8AC3E}">
        <p14:creationId xmlns:p14="http://schemas.microsoft.com/office/powerpoint/2010/main" val="129342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The adopted statewide criteria that students must fulfill continue with:</a:t>
            </a:r>
          </a:p>
          <a:p>
            <a:pPr>
              <a:lnSpc>
                <a:spcPct val="100000"/>
              </a:lnSpc>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00000"/>
              </a:lnSpc>
              <a:spcBef>
                <a:spcPts val="0"/>
              </a:spcBef>
              <a:spcAft>
                <a:spcPts val="0"/>
              </a:spcAft>
              <a:buFont typeface="+mj-lt"/>
              <a:buAutoNum type="arabicPeriod" startAt="3"/>
              <a:tabLst>
                <a:tab pos="543970" algn="l"/>
              </a:tabLst>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Demonstrate civic knowledge, skills, and dispositions through self-reflection.</a:t>
            </a:r>
          </a:p>
          <a:p>
            <a:pPr marL="1001159" indent="-391574">
              <a:lnSpc>
                <a:spcPct val="100000"/>
              </a:lnSpc>
              <a:spcBef>
                <a:spcPts val="0"/>
              </a:spcBef>
              <a:spcAft>
                <a:spcPts val="0"/>
              </a:spcAft>
              <a:buFont typeface="+mj-lt"/>
              <a:buAutoNum type="arabicPeriod" startAt="3"/>
              <a:tabLst>
                <a:tab pos="543970" algn="l"/>
              </a:tabLst>
            </a:pPr>
            <a:endParaRPr lang="en-US" sz="1200" dirty="0"/>
          </a:p>
          <a:p>
            <a:pPr marL="1001159" indent="-391574">
              <a:lnSpc>
                <a:spcPct val="100000"/>
              </a:lnSpc>
              <a:spcBef>
                <a:spcPts val="0"/>
              </a:spcBef>
              <a:spcAft>
                <a:spcPts val="0"/>
              </a:spcAft>
              <a:buFont typeface="+mj-lt"/>
              <a:buAutoNum type="arabicPeriod" startAt="3"/>
              <a:tabLst>
                <a:tab pos="543970" algn="l"/>
              </a:tabLst>
            </a:pPr>
            <a:r>
              <a:rPr lang="en-US" sz="1200" dirty="0"/>
              <a:t>Exhibit character traits that reflect civic-mindedness and a commitment to positively impact the classroom, school, community and/or society.</a:t>
            </a:r>
          </a:p>
        </p:txBody>
      </p:sp>
      <p:sp>
        <p:nvSpPr>
          <p:cNvPr id="4" name="Slide Number Placeholder 3"/>
          <p:cNvSpPr>
            <a:spLocks noGrp="1"/>
          </p:cNvSpPr>
          <p:nvPr>
            <p:ph type="sldNum" sz="quarter" idx="5"/>
          </p:nvPr>
        </p:nvSpPr>
        <p:spPr/>
        <p:txBody>
          <a:bodyPr/>
          <a:lstStyle/>
          <a:p>
            <a:fld id="{4538DCA6-5562-436A-97B3-4A254F3BF304}" type="slidenum">
              <a:rPr lang="en-US" smtClean="0"/>
              <a:t>9</a:t>
            </a:fld>
            <a:endParaRPr lang="en-US"/>
          </a:p>
        </p:txBody>
      </p:sp>
    </p:spTree>
    <p:extLst>
      <p:ext uri="{BB962C8B-B14F-4D97-AF65-F5344CB8AC3E}">
        <p14:creationId xmlns:p14="http://schemas.microsoft.com/office/powerpoint/2010/main" val="167417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Arial" panose="020B0604020202020204" pitchFamily="34" charset="0"/>
                <a:cs typeface="Arial" panose="020B0604020202020204" pitchFamily="34" charset="0"/>
              </a:rPr>
              <a:t>When the SBE adopted statewide criteria in September of 2020, it also adopted implementation guidance for each criterion. [https://www.cde.ca.gov/pd/ca/hs/ssceguidance.asp]</a:t>
            </a: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r>
              <a:rPr lang="en-US" sz="1200" b="0" i="0" dirty="0">
                <a:solidFill>
                  <a:srgbClr val="000000"/>
                </a:solidFill>
                <a:effectLst/>
                <a:latin typeface="Arial" panose="020B0604020202020204" pitchFamily="34" charset="0"/>
                <a:cs typeface="Arial" panose="020B0604020202020204" pitchFamily="34" charset="0"/>
              </a:rPr>
              <a:t>This guidance offers ideas, questions, and considerations to structure local requirements to award the SSCE, using the criteria set forward by the CDE as a foundation. </a:t>
            </a:r>
          </a:p>
          <a:p>
            <a:pPr algn="l"/>
            <a:endParaRPr lang="en-US" sz="1200" b="0" i="0" dirty="0">
              <a:solidFill>
                <a:srgbClr val="000000"/>
              </a:solidFill>
              <a:effectLst/>
              <a:latin typeface="Arial" panose="020B0604020202020204" pitchFamily="34" charset="0"/>
              <a:cs typeface="Arial" panose="020B0604020202020204" pitchFamily="34" charset="0"/>
            </a:endParaRPr>
          </a:p>
          <a:p>
            <a:pPr algn="l"/>
            <a:r>
              <a:rPr lang="en-US" sz="1200" dirty="0">
                <a:solidFill>
                  <a:srgbClr val="000000"/>
                </a:solidFill>
                <a:latin typeface="Arial" panose="020B0604020202020204" pitchFamily="34" charset="0"/>
                <a:cs typeface="Arial" panose="020B0604020202020204" pitchFamily="34" charset="0"/>
              </a:rPr>
              <a:t>The “Local Programming” presentation on the SSSCE web page breaks down the criteria with key questions from the implementation guidance.  [https://www.cde.ca.gov/pd/ca/hs/hssstateseal.asp]</a:t>
            </a: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10</a:t>
            </a:fld>
            <a:endParaRPr lang="en-US"/>
          </a:p>
        </p:txBody>
      </p:sp>
    </p:spTree>
    <p:extLst>
      <p:ext uri="{BB962C8B-B14F-4D97-AF65-F5344CB8AC3E}">
        <p14:creationId xmlns:p14="http://schemas.microsoft.com/office/powerpoint/2010/main" val="239903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F9F2-0E52-3145-1536-9A521A0C3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D1E25-0D65-C2FC-CCF3-3269AA47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0BBF08E-F17B-16DC-5AD4-B121D7AF8F9E}"/>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309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a:extLst>
              <a:ext uri="{FF2B5EF4-FFF2-40B4-BE49-F238E27FC236}">
                <a16:creationId xmlns:a16="http://schemas.microsoft.com/office/drawing/2014/main" id="{E7347382-9079-FF4A-C1BF-716F72BF9AA1}"/>
              </a:ext>
            </a:extLst>
          </p:cNvPr>
          <p:cNvSpPr>
            <a:spLocks noGrp="1"/>
          </p:cNvSpPr>
          <p:nvPr>
            <p:ph sz="quarter" idx="17"/>
          </p:nvPr>
        </p:nvSpPr>
        <p:spPr>
          <a:xfrm>
            <a:off x="1345740" y="5370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6148AB6C-9C1E-E739-EB2F-45BABF8A39D2}"/>
              </a:ext>
            </a:extLst>
          </p:cNvPr>
          <p:cNvSpPr>
            <a:spLocks noGrp="1"/>
          </p:cNvSpPr>
          <p:nvPr>
            <p:ph sz="quarter" idx="18"/>
          </p:nvPr>
        </p:nvSpPr>
        <p:spPr>
          <a:xfrm>
            <a:off x="2919412" y="532919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21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6A4D3-ED4D-EC6B-DD5A-8177551AC62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9570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8BDF-8CC2-2530-4400-E4294437D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2D177-F294-DF71-272F-B49B528B9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9DC5-DAC7-9CB6-9325-EE3F5F64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4EF6F67-14C8-8F67-FA6D-FEF46CDF4423}"/>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99760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33E2-F67A-8004-C658-682A66E87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CB909-A91D-221F-C08A-88386F089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B49D79-511E-A423-044A-F538B468A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BE60F29-34FE-C991-48AD-33790C9BDE0D}"/>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8969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FC7-0B9C-F545-A291-F11E503EF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84D47-3339-75BE-383A-7B45C7DE08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38C683-DA1F-1C77-788F-281ED11BA5A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88720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46997-ED36-638A-8140-8B34179B0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E88FF-E8F8-C004-7CEB-43E399544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5A14-360C-CB71-DA93-D40D56AFF6CB}"/>
              </a:ext>
            </a:extLst>
          </p:cNvPr>
          <p:cNvSpPr>
            <a:spLocks noGrp="1"/>
          </p:cNvSpPr>
          <p:nvPr>
            <p:ph type="dt" sz="half" idx="10"/>
          </p:nvPr>
        </p:nvSpPr>
        <p:spPr>
          <a:xfrm>
            <a:off x="838200" y="6356350"/>
            <a:ext cx="2743200" cy="365125"/>
          </a:xfrm>
          <a:prstGeom prst="rect">
            <a:avLst/>
          </a:prstGeom>
        </p:spPr>
        <p:txBody>
          <a:bodyPr/>
          <a:lstStyle/>
          <a:p>
            <a:fld id="{F6914BCF-B791-4AE6-B27F-15886DEF0F0A}" type="datetimeFigureOut">
              <a:rPr lang="en-US" smtClean="0"/>
              <a:t>1/24/2024</a:t>
            </a:fld>
            <a:endParaRPr lang="en-US"/>
          </a:p>
        </p:txBody>
      </p:sp>
      <p:sp>
        <p:nvSpPr>
          <p:cNvPr id="5" name="Footer Placeholder 4">
            <a:extLst>
              <a:ext uri="{FF2B5EF4-FFF2-40B4-BE49-F238E27FC236}">
                <a16:creationId xmlns:a16="http://schemas.microsoft.com/office/drawing/2014/main" id="{0006161D-3B93-EBF1-7F1F-1729B0D859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B17D19-7567-EA0F-D812-95C532B0367C}"/>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79283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A18D-5A76-1E55-7167-E3D6468612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F7CD4-43DB-F457-5A39-E29D08B486E2}"/>
              </a:ext>
            </a:extLst>
          </p:cNvPr>
          <p:cNvSpPr>
            <a:spLocks noGrp="1"/>
          </p:cNvSpPr>
          <p:nvPr>
            <p:ph idx="1"/>
          </p:nvPr>
        </p:nvSpPr>
        <p:spPr/>
        <p:txBody>
          <a:bodyPr/>
          <a:lstStyle>
            <a:lvl1pPr>
              <a:spcBef>
                <a:spcPts val="0"/>
              </a:spcBef>
              <a:defRPr/>
            </a:lvl1pPr>
            <a:lvl2pPr>
              <a:spcBef>
                <a:spcPts val="0"/>
              </a:spcBef>
              <a:defRPr/>
            </a:lvl2pPr>
            <a:lvl3pPr>
              <a:spcBef>
                <a:spcPts val="0"/>
              </a:spcBef>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0B1613E-297D-719D-4D27-30953A442998}"/>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4047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C417-EA2C-41B6-1BB4-CA0858C74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988C0C-9C88-9798-C526-925ABFC69B93}"/>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4D2D0498-7422-3D87-17D1-0ED4B8E3765D}"/>
              </a:ext>
            </a:extLst>
          </p:cNvPr>
          <p:cNvSpPr>
            <a:spLocks noGrp="1"/>
          </p:cNvSpPr>
          <p:nvPr>
            <p:ph sz="quarter" idx="11"/>
          </p:nvPr>
        </p:nvSpPr>
        <p:spPr>
          <a:xfrm>
            <a:off x="1346200" y="1914525"/>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5543B769-EC42-2B18-1A6A-B88D727C23BE}"/>
              </a:ext>
            </a:extLst>
          </p:cNvPr>
          <p:cNvSpPr>
            <a:spLocks noGrp="1"/>
          </p:cNvSpPr>
          <p:nvPr>
            <p:ph sz="quarter" idx="12"/>
          </p:nvPr>
        </p:nvSpPr>
        <p:spPr>
          <a:xfrm>
            <a:off x="2909888" y="1908101"/>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3BAC6B0B-25F1-80A7-B055-A1E677F21210}"/>
              </a:ext>
            </a:extLst>
          </p:cNvPr>
          <p:cNvSpPr>
            <a:spLocks noGrp="1"/>
          </p:cNvSpPr>
          <p:nvPr>
            <p:ph sz="quarter" idx="13"/>
          </p:nvPr>
        </p:nvSpPr>
        <p:spPr>
          <a:xfrm>
            <a:off x="4305595" y="1908100"/>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E5D5D803-D814-3208-334C-CE8C65079634}"/>
              </a:ext>
            </a:extLst>
          </p:cNvPr>
          <p:cNvSpPr>
            <a:spLocks noGrp="1"/>
          </p:cNvSpPr>
          <p:nvPr>
            <p:ph sz="quarter" idx="14"/>
          </p:nvPr>
        </p:nvSpPr>
        <p:spPr>
          <a:xfrm>
            <a:off x="5720325" y="1908099"/>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C18FD480-EF70-FD60-DE02-2EDA9F378921}"/>
              </a:ext>
            </a:extLst>
          </p:cNvPr>
          <p:cNvSpPr>
            <a:spLocks noGrp="1"/>
          </p:cNvSpPr>
          <p:nvPr>
            <p:ph sz="quarter" idx="15"/>
          </p:nvPr>
        </p:nvSpPr>
        <p:spPr>
          <a:xfrm>
            <a:off x="7393782" y="1908098"/>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DB5FFFFF-93DC-1F84-06DE-74894049B687}"/>
              </a:ext>
            </a:extLst>
          </p:cNvPr>
          <p:cNvSpPr>
            <a:spLocks noGrp="1"/>
          </p:cNvSpPr>
          <p:nvPr>
            <p:ph sz="quarter" idx="16"/>
          </p:nvPr>
        </p:nvSpPr>
        <p:spPr>
          <a:xfrm>
            <a:off x="9067239" y="1914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9B12D2ED-8F89-E981-3BC3-C74B1C88A8D0}"/>
              </a:ext>
            </a:extLst>
          </p:cNvPr>
          <p:cNvSpPr>
            <a:spLocks noGrp="1"/>
          </p:cNvSpPr>
          <p:nvPr>
            <p:ph sz="quarter" idx="17"/>
          </p:nvPr>
        </p:nvSpPr>
        <p:spPr>
          <a:xfrm>
            <a:off x="1498600" y="20669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22D67550-6C5C-8D6F-6FB8-527D79252DD0}"/>
              </a:ext>
            </a:extLst>
          </p:cNvPr>
          <p:cNvSpPr>
            <a:spLocks noGrp="1"/>
          </p:cNvSpPr>
          <p:nvPr>
            <p:ph sz="quarter" idx="18"/>
          </p:nvPr>
        </p:nvSpPr>
        <p:spPr>
          <a:xfrm>
            <a:off x="1651000" y="22193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E7535EED-FE0E-07B3-32C5-EB018B267AA4}"/>
              </a:ext>
            </a:extLst>
          </p:cNvPr>
          <p:cNvSpPr>
            <a:spLocks noGrp="1"/>
          </p:cNvSpPr>
          <p:nvPr>
            <p:ph sz="quarter" idx="19"/>
          </p:nvPr>
        </p:nvSpPr>
        <p:spPr>
          <a:xfrm>
            <a:off x="1803400" y="23717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145FD94-EED4-ACBA-A516-91029A40F521}"/>
              </a:ext>
            </a:extLst>
          </p:cNvPr>
          <p:cNvSpPr>
            <a:spLocks noGrp="1"/>
          </p:cNvSpPr>
          <p:nvPr>
            <p:ph sz="quarter" idx="20"/>
          </p:nvPr>
        </p:nvSpPr>
        <p:spPr>
          <a:xfrm>
            <a:off x="1955800" y="25241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59380530-4210-42C4-23E6-21E92ECE53CF}"/>
              </a:ext>
            </a:extLst>
          </p:cNvPr>
          <p:cNvSpPr>
            <a:spLocks noGrp="1"/>
          </p:cNvSpPr>
          <p:nvPr>
            <p:ph sz="quarter" idx="21"/>
          </p:nvPr>
        </p:nvSpPr>
        <p:spPr>
          <a:xfrm>
            <a:off x="2108200" y="2676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7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8EEC-607D-9DE5-8584-32C325248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97339-E4C4-FD06-580F-B049829B3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AAAFB24-0757-9AAA-07B9-AA8AB9CB4F94}"/>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23755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FE46-6BE1-3B96-0505-B057BEFCE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EE4F9-CF32-246F-141B-BD534409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8996-22F5-55ED-7E06-65DCD4295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CD7321-E9E3-1CF5-B81A-2E9853695CF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35925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3B04-F0A8-F8B8-E32D-891F2B74E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2543E-A6CF-F3AC-66F9-7455B87B6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94E01-37AC-5BC0-14CC-E72BE2DA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3C775-345B-2D29-AC34-40A925932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2DF9B-3FA4-CB4B-FE58-B359D59D1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0F0B5B-E213-8852-0559-08402478BA8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328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3670-EA8E-80DE-C1E3-1D5E8291ADC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E50C19-7B75-0E7A-BDBD-18D18B3BD7D8}"/>
              </a:ext>
            </a:extLst>
          </p:cNvPr>
          <p:cNvSpPr>
            <a:spLocks noGrp="1"/>
          </p:cNvSpPr>
          <p:nvPr>
            <p:ph type="sldNum" sz="quarter" idx="10"/>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40913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B9AC-2926-7B80-5BC6-F320345C3C3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FF8776E-10E1-B163-C253-B43FDF94337E}"/>
              </a:ext>
            </a:extLst>
          </p:cNvPr>
          <p:cNvSpPr>
            <a:spLocks noGrp="1"/>
          </p:cNvSpPr>
          <p:nvPr>
            <p:ph type="sldNum" sz="quarter" idx="12"/>
          </p:nvPr>
        </p:nvSpPr>
        <p:spPr/>
        <p:txBody>
          <a:bodyPr/>
          <a:lstStyle/>
          <a:p>
            <a:fld id="{A2977A38-0B88-4B10-8ABD-59512CC7A751}" type="slidenum">
              <a:rPr lang="en-US" smtClean="0"/>
              <a:t>‹#›</a:t>
            </a:fld>
            <a:endParaRPr lang="en-US"/>
          </a:p>
        </p:txBody>
      </p:sp>
      <p:sp>
        <p:nvSpPr>
          <p:cNvPr id="7" name="Content Placeholder 6">
            <a:extLst>
              <a:ext uri="{FF2B5EF4-FFF2-40B4-BE49-F238E27FC236}">
                <a16:creationId xmlns:a16="http://schemas.microsoft.com/office/drawing/2014/main" id="{616E06A3-2C26-199D-4F59-3ED59DCC27B3}"/>
              </a:ext>
            </a:extLst>
          </p:cNvPr>
          <p:cNvSpPr>
            <a:spLocks noGrp="1"/>
          </p:cNvSpPr>
          <p:nvPr>
            <p:ph sz="quarter" idx="13"/>
          </p:nvPr>
        </p:nvSpPr>
        <p:spPr>
          <a:xfrm>
            <a:off x="1346200" y="1885950"/>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E4AFDAA-E1FB-188D-7B14-582BF4C11F0E}"/>
              </a:ext>
            </a:extLst>
          </p:cNvPr>
          <p:cNvSpPr>
            <a:spLocks noGrp="1"/>
          </p:cNvSpPr>
          <p:nvPr>
            <p:ph sz="quarter" idx="14"/>
          </p:nvPr>
        </p:nvSpPr>
        <p:spPr>
          <a:xfrm>
            <a:off x="1345740" y="3152775"/>
            <a:ext cx="10007600" cy="962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CA00262C-F67B-0B92-3DA4-238B1409BF16}"/>
              </a:ext>
            </a:extLst>
          </p:cNvPr>
          <p:cNvSpPr>
            <a:spLocks noGrp="1"/>
          </p:cNvSpPr>
          <p:nvPr>
            <p:ph sz="quarter" idx="15"/>
          </p:nvPr>
        </p:nvSpPr>
        <p:spPr>
          <a:xfrm>
            <a:off x="1345740" y="4591049"/>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18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86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77B2"/>
        </a:solidFill>
        <a:effectLst/>
      </p:bgPr>
    </p:bg>
    <p:spTree>
      <p:nvGrpSpPr>
        <p:cNvPr id="1" name=""/>
        <p:cNvGrpSpPr/>
        <p:nvPr/>
      </p:nvGrpSpPr>
      <p:grpSpPr>
        <a:xfrm>
          <a:off x="0" y="0"/>
          <a:ext cx="0" cy="0"/>
          <a:chOff x="0" y="0"/>
          <a:chExt cx="0" cy="0"/>
        </a:xfrm>
      </p:grpSpPr>
      <p:sp>
        <p:nvSpPr>
          <p:cNvPr id="8" name="Rounded Rectangle 10">
            <a:extLst>
              <a:ext uri="{FF2B5EF4-FFF2-40B4-BE49-F238E27FC236}">
                <a16:creationId xmlns:a16="http://schemas.microsoft.com/office/drawing/2014/main" id="{65B5F47D-967E-CB45-CCD3-21643806562B}"/>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
            <a:extLst>
              <a:ext uri="{FF2B5EF4-FFF2-40B4-BE49-F238E27FC236}">
                <a16:creationId xmlns:a16="http://schemas.microsoft.com/office/drawing/2014/main" id="{9EC2CADE-36D4-F88E-F4A4-824C051F1A48}"/>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70A1D35-1CF5-FE47-031E-997935BBB867}"/>
              </a:ext>
            </a:extLst>
          </p:cNvPr>
          <p:cNvSpPr>
            <a:spLocks noGrp="1"/>
          </p:cNvSpPr>
          <p:nvPr>
            <p:ph type="sldNum" sz="quarter" idx="4"/>
          </p:nvPr>
        </p:nvSpPr>
        <p:spPr>
          <a:xfrm>
            <a:off x="9448800" y="64816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7A38-0B88-4B10-8ABD-59512CC7A751}" type="slidenum">
              <a:rPr lang="en-US" smtClean="0"/>
              <a:t>‹#›</a:t>
            </a:fld>
            <a:endParaRPr lang="en-US"/>
          </a:p>
        </p:txBody>
      </p:sp>
      <p:pic>
        <p:nvPicPr>
          <p:cNvPr id="11" name="Picture 10" descr="Official Seal of the California Department of Educaiton">
            <a:extLst>
              <a:ext uri="{FF2B5EF4-FFF2-40B4-BE49-F238E27FC236}">
                <a16:creationId xmlns:a16="http://schemas.microsoft.com/office/drawing/2014/main" id="{4E7F0981-0BF7-FB2D-A897-47FC0357DF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826" y="5512772"/>
            <a:ext cx="1294916" cy="1294916"/>
          </a:xfrm>
          <a:prstGeom prst="rect">
            <a:avLst/>
          </a:prstGeom>
        </p:spPr>
      </p:pic>
      <p:sp>
        <p:nvSpPr>
          <p:cNvPr id="3" name="Text Placeholder 2">
            <a:extLst>
              <a:ext uri="{FF2B5EF4-FFF2-40B4-BE49-F238E27FC236}">
                <a16:creationId xmlns:a16="http://schemas.microsoft.com/office/drawing/2014/main" id="{CDFE34F4-690A-7001-3D83-2EAC8C96578F}"/>
              </a:ext>
            </a:extLst>
          </p:cNvPr>
          <p:cNvSpPr>
            <a:spLocks noGrp="1"/>
          </p:cNvSpPr>
          <p:nvPr>
            <p:ph type="body" idx="1"/>
          </p:nvPr>
        </p:nvSpPr>
        <p:spPr>
          <a:xfrm>
            <a:off x="1345742" y="1690688"/>
            <a:ext cx="10008058" cy="4790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C87E6DE6-5C8D-AA63-1128-9C7890BF9636}"/>
              </a:ext>
            </a:extLst>
          </p:cNvPr>
          <p:cNvSpPr>
            <a:spLocks noGrp="1"/>
          </p:cNvSpPr>
          <p:nvPr>
            <p:ph type="title"/>
          </p:nvPr>
        </p:nvSpPr>
        <p:spPr>
          <a:xfrm>
            <a:off x="1345740" y="365125"/>
            <a:ext cx="10008059"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Rounded Rectangle 9">
            <a:extLst>
              <a:ext uri="{FF2B5EF4-FFF2-40B4-BE49-F238E27FC236}">
                <a16:creationId xmlns:a16="http://schemas.microsoft.com/office/drawing/2014/main" id="{F798C01C-C61E-974E-51EB-14D9BD24C83B}"/>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EC7F1E4C-FF38-0F30-B4F5-0F966878EF59}"/>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5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61" r:id="rId7"/>
    <p:sldLayoutId id="2147483654" r:id="rId8"/>
    <p:sldLayoutId id="2147483662" r:id="rId9"/>
    <p:sldLayoutId id="214748366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lnSpc>
          <a:spcPct val="90000"/>
        </a:lnSpc>
        <a:spcBef>
          <a:spcPct val="0"/>
        </a:spcBef>
        <a:buNone/>
        <a:defRPr sz="4800" b="1" kern="1200">
          <a:solidFill>
            <a:srgbClr val="9933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477B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E6DE0-1DC7-2601-4DDF-9E4ED5DC38B2}"/>
              </a:ext>
            </a:extLst>
          </p:cNvPr>
          <p:cNvSpPr>
            <a:spLocks noGrp="1"/>
          </p:cNvSpPr>
          <p:nvPr>
            <p:ph type="title"/>
          </p:nvPr>
        </p:nvSpPr>
        <p:spPr>
          <a:xfrm>
            <a:off x="2697159" y="941329"/>
            <a:ext cx="9153522" cy="3878744"/>
          </a:xfrm>
          <a:prstGeom prst="rect">
            <a:avLst/>
          </a:prstGeom>
        </p:spPr>
        <p:txBody>
          <a:bodyPr vert="horz" lIns="91440" tIns="45720" rIns="91440" bIns="45720" rtlCol="0" anchor="ctr">
            <a:noAutofit/>
          </a:bodyPr>
          <a:lstStyle/>
          <a:p>
            <a:r>
              <a:rPr lang="en-US" dirty="0"/>
              <a:t>Click to edit Master title style</a:t>
            </a:r>
          </a:p>
        </p:txBody>
      </p:sp>
      <p:sp>
        <p:nvSpPr>
          <p:cNvPr id="7" name="Rectangle 6">
            <a:extLst>
              <a:ext uri="{FF2B5EF4-FFF2-40B4-BE49-F238E27FC236}">
                <a16:creationId xmlns:a16="http://schemas.microsoft.com/office/drawing/2014/main" id="{19C7CAC1-4560-8588-3CBC-F04D4A28FF57}"/>
              </a:ext>
            </a:extLst>
          </p:cNvPr>
          <p:cNvSpPr>
            <a:spLocks/>
          </p:cNvSpPr>
          <p:nvPr userDrawn="1"/>
        </p:nvSpPr>
        <p:spPr>
          <a:xfrm>
            <a:off x="1514475" y="5057774"/>
            <a:ext cx="10677525" cy="409576"/>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he official seal of the California Department of Education">
            <a:extLst>
              <a:ext uri="{FF2B5EF4-FFF2-40B4-BE49-F238E27FC236}">
                <a16:creationId xmlns:a16="http://schemas.microsoft.com/office/drawing/2014/main" id="{6CBDE1B3-DE9A-EC44-DB74-43926375A20A}"/>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9" name="TextBox 8">
            <a:extLst>
              <a:ext uri="{FF2B5EF4-FFF2-40B4-BE49-F238E27FC236}">
                <a16:creationId xmlns:a16="http://schemas.microsoft.com/office/drawing/2014/main" id="{17268441-67DB-481F-559B-99D8CD3C6782}"/>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236917769"/>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de.ca.gov/pd/ca/hs/hssstateseal.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enterx.gseis.ucla.edu/leade/" TargetMode="External"/><Relationship Id="rId7" Type="http://schemas.openxmlformats.org/officeDocument/2006/relationships/hyperlink" Target="https://www.civicseal.org/for-administrators-teachers/supporting-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ivicseal.org/home" TargetMode="External"/><Relationship Id="rId5" Type="http://schemas.openxmlformats.org/officeDocument/2006/relationships/hyperlink" Target="https://www.civicsurvey.org/publications/californias-commitment-to-k-12-civic-learning-a-2022-assessment" TargetMode="External"/><Relationship Id="rId4" Type="http://schemas.openxmlformats.org/officeDocument/2006/relationships/hyperlink" Target="https://www.civicsurvey.org/publications/breaking-new-ground-with-californias-state-seal-of-civic-engagement"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4democracy.org/topics/ca-state-seal-of-civic-engagemen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bit.ly/CERGToolk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cde.us/EducationalServices/CurriculumInstructionandAcademicEnrichment/History/Pages/Civic_Learning.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rive.google.com/file/d/1vKiW1-_G3ObvOBiAB56vxzdPR9QZjVCP/view?usp=drive_link" TargetMode="External"/><Relationship Id="rId4" Type="http://schemas.openxmlformats.org/officeDocument/2006/relationships/hyperlink" Target="https://drive.google.com/file/d/1xyMAeE9KF_uCr3VQuAJTuvKo5kAAdgyb/view?usp=drive_lin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acoe.edu/Curriculum-Instruction/History-Social-Science/State-Seal-of-Civic-Engagement"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4democracy.org/topics/ca-state-seal-of-civic-eng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t.ly/CERGToolk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ccoe.org/history/Pages/State-Seal-of-Civic-Engagement.aspx"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scusd.edu/california-state-seal-civic-engage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cde.ca.gov/pd/ca/hs/hssstateseal.asp"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e.ca.gov/ds/sp/cl/" TargetMode="External"/><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e.ca.gov/pd/ca/hs/sbe2ssce.as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classic.lacoe.edu/Curriculum-Instruction/History-Social-Science/California-Democracy-School" TargetMode="External"/><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judgesintheclassroom.org/" TargetMode="External"/><Relationship Id="rId5" Type="http://schemas.openxmlformats.org/officeDocument/2006/relationships/hyperlink" Target="https://www.courts.ca.gov/21763.htm" TargetMode="External"/><Relationship Id="rId4" Type="http://schemas.openxmlformats.org/officeDocument/2006/relationships/hyperlink" Target="https://www.courts.ca.gov/20902.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pd/ca/hs/ssceguidance.asp" TargetMode="External"/><Relationship Id="rId7" Type="http://schemas.openxmlformats.org/officeDocument/2006/relationships/hyperlink" Target="https://www.caeducatorstogether.org/groups/zb6rpkwt/state-seal-of-civic-engage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e.ca.gov/pd/ca/hs/civicengprojects.asp" TargetMode="External"/><Relationship Id="rId5" Type="http://schemas.openxmlformats.org/officeDocument/2006/relationships/hyperlink" Target="https://www.cde.ca.gov/pd/ca/hs/sbe2ssce.asp" TargetMode="External"/><Relationship Id="rId4" Type="http://schemas.openxmlformats.org/officeDocument/2006/relationships/hyperlink" Target="https://www.cde.ca.gov/pd/ca/hs/sscefaq.as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641D9-9F45-5929-EF39-37A143A7F1FF}"/>
              </a:ext>
            </a:extLst>
          </p:cNvPr>
          <p:cNvSpPr>
            <a:spLocks noGrp="1"/>
          </p:cNvSpPr>
          <p:nvPr>
            <p:ph type="ctrTitle"/>
          </p:nvPr>
        </p:nvSpPr>
        <p:spPr>
          <a:xfrm>
            <a:off x="698269" y="333618"/>
            <a:ext cx="5397731" cy="4639577"/>
          </a:xfrm>
        </p:spPr>
        <p:txBody>
          <a:bodyPr>
            <a:normAutofit/>
          </a:bodyPr>
          <a:lstStyle/>
          <a:p>
            <a:r>
              <a:rPr lang="en-US" sz="5600" dirty="0"/>
              <a:t>Getting Started with the </a:t>
            </a:r>
            <a:br>
              <a:rPr lang="en-US" sz="5600" dirty="0"/>
            </a:br>
            <a:r>
              <a:rPr lang="en-US" sz="5600" dirty="0"/>
              <a:t>State Seal of </a:t>
            </a:r>
            <a:br>
              <a:rPr lang="en-US" sz="5600" dirty="0"/>
            </a:br>
            <a:r>
              <a:rPr lang="en-US" sz="5600" dirty="0"/>
              <a:t>Civic Engagement</a:t>
            </a:r>
          </a:p>
        </p:txBody>
      </p:sp>
      <p:sp>
        <p:nvSpPr>
          <p:cNvPr id="6" name="TextBox 5">
            <a:extLst>
              <a:ext uri="{FF2B5EF4-FFF2-40B4-BE49-F238E27FC236}">
                <a16:creationId xmlns:a16="http://schemas.microsoft.com/office/drawing/2014/main" id="{E38B560F-C705-E9A3-D2E2-2A1B5B698A35}"/>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7" name="Picture 2">
            <a:extLst>
              <a:ext uri="{FF2B5EF4-FFF2-40B4-BE49-F238E27FC236}">
                <a16:creationId xmlns:a16="http://schemas.microsoft.com/office/drawing/2014/main" id="{0EC21E46-66EF-0ADB-7939-077FD0F75DA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01477"/>
            <a:ext cx="5620720" cy="635508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0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AAC6-4E6B-FF9F-1417-3F817BB55B2D}"/>
              </a:ext>
            </a:extLst>
          </p:cNvPr>
          <p:cNvSpPr>
            <a:spLocks noGrp="1"/>
          </p:cNvSpPr>
          <p:nvPr>
            <p:ph type="title"/>
          </p:nvPr>
        </p:nvSpPr>
        <p:spPr/>
        <p:txBody>
          <a:bodyPr/>
          <a:lstStyle/>
          <a:p>
            <a:r>
              <a:rPr lang="en-US" dirty="0"/>
              <a:t>Implementation Guidance</a:t>
            </a:r>
          </a:p>
        </p:txBody>
      </p:sp>
      <p:sp>
        <p:nvSpPr>
          <p:cNvPr id="3" name="Content Placeholder 2">
            <a:extLst>
              <a:ext uri="{FF2B5EF4-FFF2-40B4-BE49-F238E27FC236}">
                <a16:creationId xmlns:a16="http://schemas.microsoft.com/office/drawing/2014/main" id="{BD18A1F7-83CD-8196-08B0-17C7A632F98A}"/>
              </a:ext>
            </a:extLst>
          </p:cNvPr>
          <p:cNvSpPr>
            <a:spLocks noGrp="1"/>
          </p:cNvSpPr>
          <p:nvPr>
            <p:ph idx="1"/>
          </p:nvPr>
        </p:nvSpPr>
        <p:spPr>
          <a:xfrm>
            <a:off x="1345742" y="1690688"/>
            <a:ext cx="5171436" cy="4790987"/>
          </a:xfrm>
        </p:spPr>
        <p:txBody>
          <a:bodyPr>
            <a:noAutofit/>
          </a:bodyPr>
          <a:lstStyle/>
          <a:p>
            <a:pPr algn="l"/>
            <a:r>
              <a:rPr lang="en-US" sz="2400" b="0" i="0" dirty="0">
                <a:solidFill>
                  <a:srgbClr val="000000"/>
                </a:solidFill>
                <a:effectLst/>
              </a:rPr>
              <a:t>The </a:t>
            </a:r>
            <a:r>
              <a:rPr lang="en-US" sz="2400" b="0" i="0" u="sng" dirty="0">
                <a:solidFill>
                  <a:srgbClr val="0000FF"/>
                </a:solidFill>
                <a:effectLst/>
                <a:hlinkClick r:id="rId3" tooltip="CDE SSCE Implementation Guidance web page "/>
              </a:rPr>
              <a:t>Implementation Guidance</a:t>
            </a:r>
            <a:r>
              <a:rPr lang="en-US" sz="2400" b="0" i="0" dirty="0">
                <a:solidFill>
                  <a:srgbClr val="000000"/>
                </a:solidFill>
                <a:effectLst/>
              </a:rPr>
              <a:t> for each criterion offers ideas, questions, and considerations to structure local requirements to award the SSCE, using the criteria set forward by the CDE as a foundation. </a:t>
            </a:r>
          </a:p>
          <a:p>
            <a:pPr algn="l"/>
            <a:r>
              <a:rPr lang="en-US" sz="2400" dirty="0">
                <a:solidFill>
                  <a:srgbClr val="000000"/>
                </a:solidFill>
              </a:rPr>
              <a:t>The “Local Programming” presentation on the </a:t>
            </a:r>
            <a:r>
              <a:rPr lang="en-US" sz="2400" dirty="0">
                <a:solidFill>
                  <a:srgbClr val="000000"/>
                </a:solidFill>
                <a:hlinkClick r:id="rId4" tooltip="CDE SSCE web page"/>
              </a:rPr>
              <a:t>SSCE web page</a:t>
            </a:r>
            <a:r>
              <a:rPr lang="en-US" sz="2400" dirty="0">
                <a:solidFill>
                  <a:srgbClr val="000000"/>
                </a:solidFill>
              </a:rPr>
              <a:t> breaks down criteria with key questions from the implementation guidance. </a:t>
            </a:r>
            <a:endParaRPr lang="en-US" sz="2400" dirty="0"/>
          </a:p>
        </p:txBody>
      </p:sp>
      <p:pic>
        <p:nvPicPr>
          <p:cNvPr id="4" name="Picture 3" descr="Screen shot of the State Seal of Civic Engagement Implementation Guidance web page.">
            <a:extLst>
              <a:ext uri="{FF2B5EF4-FFF2-40B4-BE49-F238E27FC236}">
                <a16:creationId xmlns:a16="http://schemas.microsoft.com/office/drawing/2014/main" id="{4FA5F262-DADF-ED13-B243-2178EF6102D3}"/>
              </a:ext>
            </a:extLst>
          </p:cNvPr>
          <p:cNvPicPr>
            <a:picLocks noChangeAspect="1"/>
          </p:cNvPicPr>
          <p:nvPr/>
        </p:nvPicPr>
        <p:blipFill>
          <a:blip r:embed="rId5"/>
          <a:stretch>
            <a:fillRect/>
          </a:stretch>
        </p:blipFill>
        <p:spPr>
          <a:xfrm>
            <a:off x="6450676" y="1605230"/>
            <a:ext cx="5064596" cy="4836460"/>
          </a:xfrm>
          <a:prstGeom prst="rect">
            <a:avLst/>
          </a:prstGeom>
          <a:ln>
            <a:solidFill>
              <a:srgbClr val="055275"/>
            </a:solidFill>
          </a:ln>
        </p:spPr>
      </p:pic>
    </p:spTree>
    <p:extLst>
      <p:ext uri="{BB962C8B-B14F-4D97-AF65-F5344CB8AC3E}">
        <p14:creationId xmlns:p14="http://schemas.microsoft.com/office/powerpoint/2010/main" val="178047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6C0A5-5D24-68B1-7ED3-C3DBB2F2735B}"/>
              </a:ext>
            </a:extLst>
          </p:cNvPr>
          <p:cNvSpPr>
            <a:spLocks noGrp="1"/>
          </p:cNvSpPr>
          <p:nvPr>
            <p:ph type="title"/>
          </p:nvPr>
        </p:nvSpPr>
        <p:spPr>
          <a:xfrm>
            <a:off x="831851" y="1260390"/>
            <a:ext cx="5134996" cy="3558746"/>
          </a:xfrm>
        </p:spPr>
        <p:txBody>
          <a:bodyPr>
            <a:normAutofit fontScale="90000"/>
          </a:bodyPr>
          <a:lstStyle/>
          <a:p>
            <a:r>
              <a:rPr lang="en-US" dirty="0"/>
              <a:t>Who is eligible to earn a State Seal of Civic Engagement?</a:t>
            </a:r>
          </a:p>
        </p:txBody>
      </p:sp>
      <p:pic>
        <p:nvPicPr>
          <p:cNvPr id="6" name="Picture 2" descr="Photo of student Alexander Fan receiving a SSCE insignia in Bakersfield in 2021.">
            <a:extLst>
              <a:ext uri="{FF2B5EF4-FFF2-40B4-BE49-F238E27FC236}">
                <a16:creationId xmlns:a16="http://schemas.microsoft.com/office/drawing/2014/main" id="{21B5957E-F3A9-5680-E8EB-5A31DCCC57B5}"/>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
          <a:stretch/>
        </p:blipFill>
        <p:spPr bwMode="auto">
          <a:xfrm>
            <a:off x="5966846" y="220623"/>
            <a:ext cx="5806699" cy="63547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9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C1571F-D4E4-0C7F-F775-875F64F1AEA5}"/>
              </a:ext>
            </a:extLst>
          </p:cNvPr>
          <p:cNvSpPr>
            <a:spLocks noGrp="1"/>
          </p:cNvSpPr>
          <p:nvPr>
            <p:ph type="title"/>
          </p:nvPr>
        </p:nvSpPr>
        <p:spPr/>
        <p:txBody>
          <a:bodyPr/>
          <a:lstStyle/>
          <a:p>
            <a:r>
              <a:rPr lang="en-US" dirty="0"/>
              <a:t>Student Eligibility-</a:t>
            </a:r>
          </a:p>
        </p:txBody>
      </p:sp>
      <p:sp>
        <p:nvSpPr>
          <p:cNvPr id="7" name="Content Placeholder 6">
            <a:extLst>
              <a:ext uri="{FF2B5EF4-FFF2-40B4-BE49-F238E27FC236}">
                <a16:creationId xmlns:a16="http://schemas.microsoft.com/office/drawing/2014/main" id="{E07A6B19-A91D-4EEB-5593-A3BA4B680685}"/>
              </a:ext>
            </a:extLst>
          </p:cNvPr>
          <p:cNvSpPr>
            <a:spLocks noGrp="1"/>
          </p:cNvSpPr>
          <p:nvPr>
            <p:ph sz="quarter" idx="13"/>
          </p:nvPr>
        </p:nvSpPr>
        <p:spPr>
          <a:xfrm>
            <a:off x="1352910" y="1399746"/>
            <a:ext cx="10007600" cy="1762094"/>
          </a:xfrm>
          <a:prstGeom prst="roundRect">
            <a:avLst/>
          </a:prstGeom>
        </p:spPr>
        <p:style>
          <a:lnRef idx="1">
            <a:schemeClr val="accent1"/>
          </a:lnRef>
          <a:fillRef idx="0">
            <a:schemeClr val="accent1"/>
          </a:fillRef>
          <a:effectRef idx="0">
            <a:schemeClr val="accent1"/>
          </a:effectRef>
          <a:fontRef idx="minor">
            <a:schemeClr val="tx1"/>
          </a:fontRef>
        </p:style>
        <p:txBody>
          <a:bodyPr>
            <a:noAutofit/>
          </a:bodyPr>
          <a:lstStyle/>
          <a:p>
            <a:pPr marL="0" indent="0">
              <a:buNone/>
            </a:pPr>
            <a:r>
              <a:rPr lang="en-US" sz="2400" dirty="0">
                <a:latin typeface="Arial" panose="020B0604020202020204" pitchFamily="34" charset="0"/>
                <a:cs typeface="Arial" panose="020B0604020202020204" pitchFamily="34" charset="0"/>
              </a:rPr>
              <a:t>Any grade eleven or grade twelve pupil enrolled in California public schools, direct funded charter schools, the juvenile justice system, and/or in alternative school settings at a </a:t>
            </a:r>
            <a:r>
              <a:rPr lang="en-US" sz="2400" i="1" dirty="0">
                <a:latin typeface="Arial" panose="020B0604020202020204" pitchFamily="34" charset="0"/>
                <a:cs typeface="Arial" panose="020B0604020202020204" pitchFamily="34" charset="0"/>
              </a:rPr>
              <a:t>participating</a:t>
            </a:r>
            <a:r>
              <a:rPr lang="en-US" sz="2400" dirty="0">
                <a:latin typeface="Arial" panose="020B0604020202020204" pitchFamily="34" charset="0"/>
                <a:cs typeface="Arial" panose="020B0604020202020204" pitchFamily="34" charset="0"/>
              </a:rPr>
              <a:t> LEA is eligible to earn a SSCE.</a:t>
            </a:r>
          </a:p>
          <a:p>
            <a:endParaRPr lang="en-US" sz="2400" dirty="0"/>
          </a:p>
        </p:txBody>
      </p:sp>
      <p:sp>
        <p:nvSpPr>
          <p:cNvPr id="8" name="Content Placeholder 7">
            <a:extLst>
              <a:ext uri="{FF2B5EF4-FFF2-40B4-BE49-F238E27FC236}">
                <a16:creationId xmlns:a16="http://schemas.microsoft.com/office/drawing/2014/main" id="{4FFC88EA-A4A3-D706-3425-48C04389D262}"/>
              </a:ext>
            </a:extLst>
          </p:cNvPr>
          <p:cNvSpPr>
            <a:spLocks noGrp="1"/>
          </p:cNvSpPr>
          <p:nvPr>
            <p:ph sz="quarter" idx="14"/>
          </p:nvPr>
        </p:nvSpPr>
        <p:spPr>
          <a:xfrm>
            <a:off x="1345740" y="3163301"/>
            <a:ext cx="10007600" cy="1471152"/>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lvl="0" indent="0">
              <a:buNone/>
            </a:pPr>
            <a:r>
              <a:rPr lang="en-US" sz="2400" dirty="0">
                <a:latin typeface="Arial" panose="020B0604020202020204" pitchFamily="34" charset="0"/>
                <a:cs typeface="Arial" panose="020B0604020202020204" pitchFamily="34" charset="0"/>
              </a:rPr>
              <a:t>The SSCE may only be offered at the LEA level.</a:t>
            </a:r>
          </a:p>
          <a:p>
            <a:pPr marL="0" lvl="0" indent="0">
              <a:buNone/>
            </a:pPr>
            <a:r>
              <a:rPr lang="en-US" sz="2400" dirty="0">
                <a:latin typeface="Arial" panose="020B0604020202020204" pitchFamily="34" charset="0"/>
                <a:cs typeface="Arial" panose="020B0604020202020204" pitchFamily="34" charset="0"/>
              </a:rPr>
              <a:t>Individual school sites may not offer the SSCE without it also being available districtwide.</a:t>
            </a:r>
          </a:p>
          <a:p>
            <a:pPr marL="0" indent="0">
              <a:buNone/>
            </a:pPr>
            <a:endParaRPr lang="en-US" sz="2400" dirty="0"/>
          </a:p>
        </p:txBody>
      </p:sp>
      <p:sp>
        <p:nvSpPr>
          <p:cNvPr id="9" name="Content Placeholder 8">
            <a:extLst>
              <a:ext uri="{FF2B5EF4-FFF2-40B4-BE49-F238E27FC236}">
                <a16:creationId xmlns:a16="http://schemas.microsoft.com/office/drawing/2014/main" id="{4D9580BA-2A3E-7B47-2423-369CEE919CF7}"/>
              </a:ext>
            </a:extLst>
          </p:cNvPr>
          <p:cNvSpPr>
            <a:spLocks noGrp="1"/>
          </p:cNvSpPr>
          <p:nvPr>
            <p:ph sz="quarter" idx="15"/>
          </p:nvPr>
        </p:nvSpPr>
        <p:spPr>
          <a:xfrm>
            <a:off x="1352910" y="4634453"/>
            <a:ext cx="10007600" cy="1569614"/>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2400" dirty="0">
                <a:latin typeface="Arial" panose="020B0604020202020204" pitchFamily="34" charset="0"/>
                <a:cs typeface="Arial" panose="020B0604020202020204" pitchFamily="34" charset="0"/>
              </a:rPr>
              <a:t>Students may not earn an SSCE before grade eleven. However, LEAs are encouraged to develop local means of recognition for younger students as a pathway to earning the SSCE, such as promotion certificates and/or cords</a:t>
            </a:r>
            <a:r>
              <a:rPr lang="en-US" sz="2400" dirty="0"/>
              <a:t>.</a:t>
            </a:r>
          </a:p>
          <a:p>
            <a:endParaRPr lang="en-US" sz="2400" dirty="0"/>
          </a:p>
        </p:txBody>
      </p:sp>
    </p:spTree>
    <p:extLst>
      <p:ext uri="{BB962C8B-B14F-4D97-AF65-F5344CB8AC3E}">
        <p14:creationId xmlns:p14="http://schemas.microsoft.com/office/powerpoint/2010/main" val="40022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5E6E-5336-9AF0-2654-A69E93381E9D}"/>
              </a:ext>
            </a:extLst>
          </p:cNvPr>
          <p:cNvSpPr>
            <a:spLocks noGrp="1"/>
          </p:cNvSpPr>
          <p:nvPr>
            <p:ph type="title"/>
          </p:nvPr>
        </p:nvSpPr>
        <p:spPr/>
        <p:txBody>
          <a:bodyPr/>
          <a:lstStyle/>
          <a:p>
            <a:r>
              <a:rPr lang="en-US" dirty="0"/>
              <a:t>Eligible Documents</a:t>
            </a:r>
          </a:p>
        </p:txBody>
      </p:sp>
      <p:sp>
        <p:nvSpPr>
          <p:cNvPr id="3" name="Content Placeholder 2">
            <a:extLst>
              <a:ext uri="{FF2B5EF4-FFF2-40B4-BE49-F238E27FC236}">
                <a16:creationId xmlns:a16="http://schemas.microsoft.com/office/drawing/2014/main" id="{986BB1DF-67A4-A453-5F35-2F832BBB3ABA}"/>
              </a:ext>
            </a:extLst>
          </p:cNvPr>
          <p:cNvSpPr>
            <a:spLocks noGrp="1"/>
          </p:cNvSpPr>
          <p:nvPr>
            <p:ph idx="1"/>
          </p:nvPr>
        </p:nvSpPr>
        <p:spPr>
          <a:xfrm>
            <a:off x="1345742" y="1690688"/>
            <a:ext cx="10008058" cy="4802187"/>
          </a:xfrm>
        </p:spPr>
        <p:txBody>
          <a:bodyPr numCol="1">
            <a:normAutofit/>
          </a:bodyPr>
          <a:lstStyle/>
          <a:p>
            <a:r>
              <a:rPr lang="en-US" sz="2800" dirty="0"/>
              <a:t>Students receive one gold embossed insignia, which may be placed on one document:</a:t>
            </a:r>
          </a:p>
          <a:p>
            <a:pPr lvl="1">
              <a:spcAft>
                <a:spcPts val="0"/>
              </a:spcAft>
            </a:pPr>
            <a:r>
              <a:rPr lang="en-US" sz="2400" dirty="0"/>
              <a:t>High School Diplomas</a:t>
            </a:r>
          </a:p>
          <a:p>
            <a:pPr lvl="1">
              <a:spcAft>
                <a:spcPts val="0"/>
              </a:spcAft>
            </a:pPr>
            <a:r>
              <a:rPr lang="en-US" sz="2400" dirty="0"/>
              <a:t>General Educational Development Certificates</a:t>
            </a:r>
          </a:p>
          <a:p>
            <a:pPr lvl="1">
              <a:spcAft>
                <a:spcPts val="0"/>
              </a:spcAft>
            </a:pPr>
            <a:r>
              <a:rPr lang="en-US" sz="2400" dirty="0"/>
              <a:t>Certificates of Completion</a:t>
            </a:r>
          </a:p>
          <a:p>
            <a:pPr lvl="1"/>
            <a:r>
              <a:rPr lang="en-US" sz="2400" dirty="0"/>
              <a:t>Transcripts (grades eleven or twelve)</a:t>
            </a:r>
          </a:p>
          <a:p>
            <a:r>
              <a:rPr lang="en-US" sz="2800" dirty="0"/>
              <a:t>A black and white insignia for placement on transcripts in addition to a diploma is not provided. LEAs may choose to develop additional local forms of recognition.</a:t>
            </a:r>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6E77BEDE-DCE2-4501-E192-8963FAD80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355" y="2102816"/>
            <a:ext cx="2396358" cy="2396358"/>
          </a:xfrm>
          <a:prstGeom prst="rect">
            <a:avLst/>
          </a:prstGeom>
        </p:spPr>
      </p:pic>
    </p:spTree>
    <p:extLst>
      <p:ext uri="{BB962C8B-B14F-4D97-AF65-F5344CB8AC3E}">
        <p14:creationId xmlns:p14="http://schemas.microsoft.com/office/powerpoint/2010/main" val="242511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D72D2-442C-7827-2FF3-AC79FDFE5C0A}"/>
              </a:ext>
            </a:extLst>
          </p:cNvPr>
          <p:cNvSpPr>
            <a:spLocks noGrp="1"/>
          </p:cNvSpPr>
          <p:nvPr>
            <p:ph type="title"/>
          </p:nvPr>
        </p:nvSpPr>
        <p:spPr>
          <a:xfrm>
            <a:off x="831850" y="1112108"/>
            <a:ext cx="5668703" cy="4300151"/>
          </a:xfrm>
        </p:spPr>
        <p:txBody>
          <a:bodyPr>
            <a:normAutofit fontScale="90000"/>
          </a:bodyPr>
          <a:lstStyle/>
          <a:p>
            <a:r>
              <a:rPr lang="en-US" dirty="0"/>
              <a:t>How is the State Seal of Civic Engagement implemented locally?</a:t>
            </a:r>
          </a:p>
        </p:txBody>
      </p:sp>
      <p:pic>
        <p:nvPicPr>
          <p:cNvPr id="6" name="Content Placeholder 7" descr="Students from Riverside STEM High School explaining a recycling program that they developed to earn the SSCE.">
            <a:extLst>
              <a:ext uri="{FF2B5EF4-FFF2-40B4-BE49-F238E27FC236}">
                <a16:creationId xmlns:a16="http://schemas.microsoft.com/office/drawing/2014/main" id="{14AEAA09-A039-7EDE-2D2F-E6A30F4C6F78}"/>
              </a:ext>
            </a:extLst>
          </p:cNvPr>
          <p:cNvPicPr>
            <a:picLocks noChangeAspect="1"/>
          </p:cNvPicPr>
          <p:nvPr/>
        </p:nvPicPr>
        <p:blipFill rotWithShape="1">
          <a:blip r:embed="rId3"/>
          <a:srcRect l="34026" r="-547"/>
          <a:stretch/>
        </p:blipFill>
        <p:spPr>
          <a:xfrm>
            <a:off x="6261315" y="921107"/>
            <a:ext cx="5388244" cy="5030242"/>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398042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5C56-CA8D-0A84-50B4-A18110B1EC9C}"/>
              </a:ext>
            </a:extLst>
          </p:cNvPr>
          <p:cNvSpPr>
            <a:spLocks noGrp="1"/>
          </p:cNvSpPr>
          <p:nvPr>
            <p:ph type="title"/>
          </p:nvPr>
        </p:nvSpPr>
        <p:spPr>
          <a:xfrm>
            <a:off x="1345741" y="248167"/>
            <a:ext cx="10008059" cy="1325563"/>
          </a:xfrm>
        </p:spPr>
        <p:txBody>
          <a:bodyPr/>
          <a:lstStyle/>
          <a:p>
            <a:r>
              <a:rPr lang="en-US" dirty="0"/>
              <a:t>Local Guidelines</a:t>
            </a:r>
          </a:p>
        </p:txBody>
      </p:sp>
      <p:sp>
        <p:nvSpPr>
          <p:cNvPr id="3" name="Content Placeholder 2">
            <a:extLst>
              <a:ext uri="{FF2B5EF4-FFF2-40B4-BE49-F238E27FC236}">
                <a16:creationId xmlns:a16="http://schemas.microsoft.com/office/drawing/2014/main" id="{12DD01EE-9D4C-00D8-4F08-B4726F52A7D4}"/>
              </a:ext>
            </a:extLst>
          </p:cNvPr>
          <p:cNvSpPr>
            <a:spLocks noGrp="1"/>
          </p:cNvSpPr>
          <p:nvPr>
            <p:ph idx="1"/>
          </p:nvPr>
        </p:nvSpPr>
        <p:spPr>
          <a:xfrm>
            <a:off x="1345741" y="1244120"/>
            <a:ext cx="10254380" cy="4790987"/>
          </a:xfrm>
        </p:spPr>
        <p:txBody>
          <a:bodyPr>
            <a:noAutofit/>
          </a:bodyPr>
          <a:lstStyle/>
          <a:p>
            <a:pPr marL="171450" indent="-171450"/>
            <a:r>
              <a:rPr lang="en-US" sz="2600" dirty="0"/>
              <a:t>The SSCE is a local opportunity, and the process through which a student earns a SSCE differs from LEA to LEA. </a:t>
            </a:r>
          </a:p>
          <a:p>
            <a:pPr marL="171450" indent="-171450"/>
            <a:r>
              <a:rPr lang="en-US" sz="2600" dirty="0">
                <a:hlinkClick r:id="rId3" tooltip="Leveraging Equity and Access in Democratic Education web page "/>
              </a:rPr>
              <a:t>Leveraging Equity and Access in Democratic Education (UCLA) </a:t>
            </a:r>
            <a:r>
              <a:rPr lang="en-US" sz="2600" dirty="0"/>
              <a:t>published reports that highlight examples of local programs: </a:t>
            </a:r>
          </a:p>
          <a:p>
            <a:pPr marL="628650" lvl="1" indent="-171450"/>
            <a:r>
              <a:rPr lang="en-US" sz="2400" dirty="0">
                <a:hlinkClick r:id="rId4" tooltip="SSCE Lessons fom Year 1 Report "/>
              </a:rPr>
              <a:t>Breaking New Ground with California’s State Seal of Civic Engagement: Lessons from Year 1 (Civic Engagement Research Group)</a:t>
            </a:r>
            <a:r>
              <a:rPr lang="en-US" sz="2400" dirty="0"/>
              <a:t> </a:t>
            </a:r>
          </a:p>
          <a:p>
            <a:pPr marL="628650" lvl="1" indent="-171450"/>
            <a:r>
              <a:rPr lang="en-US" sz="2400" dirty="0">
                <a:hlinkClick r:id="rId5" tooltip="SSCE 2022 Assessment Report "/>
              </a:rPr>
              <a:t>California’s Commitment to K–12 Civic Learning: A 2022 Assessment (Civic Engagement Research Group)</a:t>
            </a:r>
            <a:endParaRPr lang="en-US" dirty="0"/>
          </a:p>
          <a:p>
            <a:pPr marL="171450" indent="-171450"/>
            <a:r>
              <a:rPr lang="en-US" sz="2600" dirty="0">
                <a:latin typeface="Arial"/>
                <a:cs typeface="Arial"/>
              </a:rPr>
              <a:t>The </a:t>
            </a:r>
            <a:r>
              <a:rPr lang="en-US" sz="2600" dirty="0">
                <a:latin typeface="Arial"/>
                <a:cs typeface="Arial"/>
                <a:hlinkClick r:id="rId6"/>
              </a:rPr>
              <a:t>Authentic Preparation Today (Civic Seal)</a:t>
            </a:r>
            <a:r>
              <a:rPr lang="en-US" sz="2600" dirty="0">
                <a:latin typeface="Arial"/>
                <a:cs typeface="Arial"/>
              </a:rPr>
              <a:t> working group created </a:t>
            </a:r>
            <a:r>
              <a:rPr lang="en-US" sz="2600" dirty="0">
                <a:latin typeface="Arial"/>
                <a:cs typeface="Arial"/>
                <a:hlinkClick r:id="rId7"/>
              </a:rPr>
              <a:t>resources (Civic Seal)</a:t>
            </a:r>
            <a:r>
              <a:rPr lang="en-US" sz="2600" dirty="0">
                <a:latin typeface="Arial"/>
                <a:cs typeface="Arial"/>
              </a:rPr>
              <a:t> to support LEAs in developing local guidelines. </a:t>
            </a:r>
            <a:endParaRPr lang="en-US" sz="2600" dirty="0"/>
          </a:p>
        </p:txBody>
      </p:sp>
    </p:spTree>
    <p:extLst>
      <p:ext uri="{BB962C8B-B14F-4D97-AF65-F5344CB8AC3E}">
        <p14:creationId xmlns:p14="http://schemas.microsoft.com/office/powerpoint/2010/main" val="14768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EBD-E219-313D-3DE4-232B98EE342C}"/>
              </a:ext>
            </a:extLst>
          </p:cNvPr>
          <p:cNvSpPr>
            <a:spLocks noGrp="1"/>
          </p:cNvSpPr>
          <p:nvPr>
            <p:ph type="title"/>
          </p:nvPr>
        </p:nvSpPr>
        <p:spPr/>
        <p:txBody>
          <a:bodyPr/>
          <a:lstStyle/>
          <a:p>
            <a:r>
              <a:rPr lang="en-US" dirty="0"/>
              <a:t>Sample General Process</a:t>
            </a:r>
          </a:p>
        </p:txBody>
      </p:sp>
      <p:graphicFrame>
        <p:nvGraphicFramePr>
          <p:cNvPr id="4" name="Content Placeholder 3" descr="SSCE Implementation Process:&#10;-Create Local Team, Develop Board Resolution, Take inventory&#10;-Develop/Adopt Local Criteria&#10;-Design/Implement Programming Components&#10;-Request Insignias from CDE, distribute to students">
            <a:extLst>
              <a:ext uri="{FF2B5EF4-FFF2-40B4-BE49-F238E27FC236}">
                <a16:creationId xmlns:a16="http://schemas.microsoft.com/office/drawing/2014/main" id="{C9A2B0AA-440A-3073-1C79-E061B0721EB8}"/>
              </a:ext>
            </a:extLst>
          </p:cNvPr>
          <p:cNvGraphicFramePr>
            <a:graphicFrameLocks noGrp="1"/>
          </p:cNvGraphicFramePr>
          <p:nvPr>
            <p:ph idx="1"/>
            <p:extLst>
              <p:ext uri="{D42A27DB-BD31-4B8C-83A1-F6EECF244321}">
                <p14:modId xmlns:p14="http://schemas.microsoft.com/office/powerpoint/2010/main" val="3301288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7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BE1-C752-D059-F51D-0BD483BF1097}"/>
              </a:ext>
            </a:extLst>
          </p:cNvPr>
          <p:cNvSpPr>
            <a:spLocks noGrp="1"/>
          </p:cNvSpPr>
          <p:nvPr>
            <p:ph type="title"/>
          </p:nvPr>
        </p:nvSpPr>
        <p:spPr/>
        <p:txBody>
          <a:bodyPr/>
          <a:lstStyle/>
          <a:p>
            <a:r>
              <a:rPr lang="en-US" dirty="0"/>
              <a:t>Create Implementation Team (1)</a:t>
            </a:r>
          </a:p>
        </p:txBody>
      </p:sp>
      <p:sp>
        <p:nvSpPr>
          <p:cNvPr id="3" name="Content Placeholder 2">
            <a:extLst>
              <a:ext uri="{FF2B5EF4-FFF2-40B4-BE49-F238E27FC236}">
                <a16:creationId xmlns:a16="http://schemas.microsoft.com/office/drawing/2014/main" id="{15FD2122-4EDA-0B10-2570-0EEB96565917}"/>
              </a:ext>
            </a:extLst>
          </p:cNvPr>
          <p:cNvSpPr>
            <a:spLocks noGrp="1"/>
          </p:cNvSpPr>
          <p:nvPr>
            <p:ph idx="1"/>
          </p:nvPr>
        </p:nvSpPr>
        <p:spPr>
          <a:xfrm>
            <a:off x="1345742" y="1569720"/>
            <a:ext cx="10008058" cy="4923155"/>
          </a:xfrm>
        </p:spPr>
        <p:txBody>
          <a:bodyPr>
            <a:normAutofit fontScale="92500" lnSpcReduction="10000"/>
          </a:bodyPr>
          <a:lstStyle/>
          <a:p>
            <a:pPr marL="342900" indent="-342900">
              <a:lnSpc>
                <a:spcPct val="110000"/>
              </a:lnSpc>
            </a:pPr>
            <a:r>
              <a:rPr lang="en-US" sz="3000" dirty="0"/>
              <a:t>Create implementation teams to coordinate development of criteria, policies, and procedures to earn the SSCE:</a:t>
            </a:r>
          </a:p>
          <a:p>
            <a:pPr marL="914400" lvl="1" indent="-342900">
              <a:lnSpc>
                <a:spcPct val="110000"/>
              </a:lnSpc>
              <a:spcAft>
                <a:spcPts val="0"/>
              </a:spcAft>
            </a:pPr>
            <a:r>
              <a:rPr lang="en-US" sz="2600" dirty="0"/>
              <a:t>County, district, and site leadership</a:t>
            </a:r>
          </a:p>
          <a:p>
            <a:pPr marL="914400" lvl="1" indent="-342900">
              <a:lnSpc>
                <a:spcPct val="110000"/>
              </a:lnSpc>
              <a:spcAft>
                <a:spcPts val="0"/>
              </a:spcAft>
            </a:pPr>
            <a:r>
              <a:rPr lang="en-US" sz="2600" dirty="0"/>
              <a:t>Elementary and secondary educators representing a variety of subjects</a:t>
            </a:r>
          </a:p>
          <a:p>
            <a:pPr marL="914400" lvl="1" indent="-342900">
              <a:lnSpc>
                <a:spcPct val="110000"/>
              </a:lnSpc>
              <a:spcAft>
                <a:spcPts val="0"/>
              </a:spcAft>
            </a:pPr>
            <a:r>
              <a:rPr lang="en-US" sz="2600" dirty="0"/>
              <a:t>Students</a:t>
            </a:r>
          </a:p>
          <a:p>
            <a:pPr marL="914400" lvl="1" indent="-342900">
              <a:lnSpc>
                <a:spcPct val="110000"/>
              </a:lnSpc>
              <a:spcAft>
                <a:spcPts val="0"/>
              </a:spcAft>
            </a:pPr>
            <a:r>
              <a:rPr lang="en-US" sz="2600" dirty="0"/>
              <a:t>Community representatives and local officials</a:t>
            </a:r>
          </a:p>
          <a:p>
            <a:pPr marL="457200" indent="-342900">
              <a:lnSpc>
                <a:spcPct val="110000"/>
              </a:lnSpc>
            </a:pPr>
            <a:r>
              <a:rPr lang="en-US" sz="3000" dirty="0"/>
              <a:t>The Civic Engagement Research Group (CERG) </a:t>
            </a:r>
            <a:r>
              <a:rPr lang="en-US" sz="3000" dirty="0">
                <a:hlinkClick r:id="rId3"/>
              </a:rPr>
              <a:t>Educating 4 Democracy (CERG)</a:t>
            </a:r>
            <a:r>
              <a:rPr lang="en-US" sz="3000" dirty="0"/>
              <a:t> team created a SSCE </a:t>
            </a:r>
            <a:r>
              <a:rPr lang="en-US" sz="3000" dirty="0">
                <a:hlinkClick r:id="rId4"/>
              </a:rPr>
              <a:t>planning packet (CERG)</a:t>
            </a:r>
            <a:r>
              <a:rPr lang="en-US" sz="3000" dirty="0"/>
              <a:t> that includes guidance on establishing implementation teams.</a:t>
            </a:r>
          </a:p>
        </p:txBody>
      </p:sp>
    </p:spTree>
    <p:extLst>
      <p:ext uri="{BB962C8B-B14F-4D97-AF65-F5344CB8AC3E}">
        <p14:creationId xmlns:p14="http://schemas.microsoft.com/office/powerpoint/2010/main" val="67868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DCA2-FC52-AF20-A961-32A227C446AF}"/>
              </a:ext>
            </a:extLst>
          </p:cNvPr>
          <p:cNvSpPr>
            <a:spLocks noGrp="1"/>
          </p:cNvSpPr>
          <p:nvPr>
            <p:ph type="title"/>
          </p:nvPr>
        </p:nvSpPr>
        <p:spPr/>
        <p:txBody>
          <a:bodyPr/>
          <a:lstStyle/>
          <a:p>
            <a:r>
              <a:rPr lang="en-US" dirty="0"/>
              <a:t>Create Implementation Team (2)</a:t>
            </a:r>
          </a:p>
        </p:txBody>
      </p:sp>
      <p:sp>
        <p:nvSpPr>
          <p:cNvPr id="3" name="Content Placeholder 2">
            <a:extLst>
              <a:ext uri="{FF2B5EF4-FFF2-40B4-BE49-F238E27FC236}">
                <a16:creationId xmlns:a16="http://schemas.microsoft.com/office/drawing/2014/main" id="{0E5023A8-EF60-82DF-360E-786B95ADA9E0}"/>
              </a:ext>
            </a:extLst>
          </p:cNvPr>
          <p:cNvSpPr>
            <a:spLocks noGrp="1"/>
          </p:cNvSpPr>
          <p:nvPr>
            <p:ph idx="1"/>
          </p:nvPr>
        </p:nvSpPr>
        <p:spPr/>
        <p:txBody>
          <a:bodyPr>
            <a:normAutofit/>
          </a:bodyPr>
          <a:lstStyle/>
          <a:p>
            <a:pPr marL="342900" indent="-342900"/>
            <a:r>
              <a:rPr lang="en-US" sz="2800" dirty="0"/>
              <a:t>If possible, include elementary and middle school representatives on implementation teams.</a:t>
            </a:r>
          </a:p>
          <a:p>
            <a:pPr marL="342900" indent="-342900"/>
            <a:r>
              <a:rPr lang="en-US" sz="2800" dirty="0"/>
              <a:t>The Orange County Department of Education (OCDE), along with the San Diego County Office of Education, created a kindergarten through grade eight (K–8) pathway program wherein participating districts can honor students in grades three, five, and eight:</a:t>
            </a:r>
          </a:p>
          <a:p>
            <a:pPr marL="800100" lvl="1" indent="-342900">
              <a:spcAft>
                <a:spcPts val="0"/>
              </a:spcAft>
            </a:pPr>
            <a:r>
              <a:rPr lang="en-US" sz="2400" dirty="0">
                <a:hlinkClick r:id="rId3"/>
              </a:rPr>
              <a:t>OCDE Civic Learning Pathways</a:t>
            </a:r>
            <a:endParaRPr lang="en-US" sz="2400" dirty="0"/>
          </a:p>
          <a:p>
            <a:pPr marL="800100" lvl="1" indent="-342900">
              <a:spcAft>
                <a:spcPts val="0"/>
              </a:spcAft>
            </a:pPr>
            <a:r>
              <a:rPr lang="en-US" sz="2400" dirty="0">
                <a:effectLst/>
                <a:ea typeface="Calibri" panose="020F0502020204030204" pitchFamily="34" charset="0"/>
                <a:hlinkClick r:id="rId4"/>
              </a:rPr>
              <a:t>K–8 Civic Pathway Program (OCDE)</a:t>
            </a:r>
            <a:endParaRPr lang="en-US" sz="2400" dirty="0">
              <a:effectLst/>
              <a:ea typeface="Calibri" panose="020F0502020204030204" pitchFamily="34" charset="0"/>
            </a:endParaRPr>
          </a:p>
          <a:p>
            <a:pPr marL="800100" lvl="1" indent="-342900">
              <a:spcAft>
                <a:spcPts val="0"/>
              </a:spcAft>
            </a:pPr>
            <a:r>
              <a:rPr lang="en-US" sz="2400" dirty="0">
                <a:effectLst/>
                <a:ea typeface="Calibri" panose="020F0502020204030204" pitchFamily="34" charset="0"/>
                <a:hlinkClick r:id="rId5"/>
              </a:rPr>
              <a:t>K–8 Pathway Program Timeline (OCDE)</a:t>
            </a:r>
            <a:endParaRPr lang="en-US" sz="2400" u="sng" dirty="0">
              <a:solidFill>
                <a:srgbClr val="0563C1"/>
              </a:solidFill>
              <a:ea typeface="Calibri" panose="020F0502020204030204" pitchFamily="34" charset="0"/>
            </a:endParaRPr>
          </a:p>
        </p:txBody>
      </p:sp>
    </p:spTree>
    <p:extLst>
      <p:ext uri="{BB962C8B-B14F-4D97-AF65-F5344CB8AC3E}">
        <p14:creationId xmlns:p14="http://schemas.microsoft.com/office/powerpoint/2010/main" val="209149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p:txBody>
          <a:bodyPr/>
          <a:lstStyle/>
          <a:p>
            <a:r>
              <a:rPr lang="en-US" dirty="0"/>
              <a:t>Develop Board Resolution</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5738" y="1690688"/>
            <a:ext cx="10008059" cy="1325563"/>
          </a:xfrm>
          <a:prstGeom prst="roundRect">
            <a:avLst/>
          </a:prstGeom>
          <a:solidFill>
            <a:schemeClr val="accent1">
              <a:lumMod val="20000"/>
              <a:lumOff val="80000"/>
            </a:schemeClr>
          </a:solidFill>
        </p:spPr>
        <p:txBody>
          <a:bodyPr>
            <a:noAutofit/>
          </a:bodyPr>
          <a:lstStyle/>
          <a:p>
            <a:pPr marL="1371600" lvl="3" indent="0">
              <a:buNone/>
            </a:pPr>
            <a:r>
              <a:rPr lang="en-US" sz="2400" dirty="0"/>
              <a:t>Develop a county, district, or charter site board resolution supporting the statewide SSCE criteria with the intent to design a process for earning the SSCE locally (optional).</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5738" y="3230109"/>
            <a:ext cx="10008059" cy="1325563"/>
          </a:xfrm>
          <a:prstGeom prst="roundRect">
            <a:avLst/>
          </a:prstGeom>
          <a:solidFill>
            <a:schemeClr val="accent1">
              <a:lumMod val="20000"/>
              <a:lumOff val="80000"/>
            </a:schemeClr>
          </a:solidFill>
        </p:spPr>
        <p:txBody>
          <a:bodyPr anchor="ctr">
            <a:noAutofit/>
          </a:bodyPr>
          <a:lstStyle/>
          <a:p>
            <a:pPr marL="1371600" lvl="3" indent="0">
              <a:buNone/>
            </a:pPr>
            <a:r>
              <a:rPr lang="en-US" sz="2400" dirty="0"/>
              <a:t>Consider including Local Control and Accountability Plan language related to civic engagement opportunities.</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808258"/>
            <a:ext cx="10008059" cy="1325563"/>
          </a:xfrm>
          <a:prstGeom prst="roundRect">
            <a:avLst/>
          </a:prstGeom>
          <a:solidFill>
            <a:schemeClr val="accent1">
              <a:lumMod val="20000"/>
              <a:lumOff val="80000"/>
            </a:schemeClr>
          </a:solidFill>
        </p:spPr>
        <p:txBody>
          <a:bodyPr>
            <a:noAutofit/>
          </a:bodyPr>
          <a:lstStyle/>
          <a:p>
            <a:pPr marL="1371600" lvl="3" indent="0">
              <a:buNone/>
            </a:pPr>
            <a:r>
              <a:rPr lang="en-US" sz="2400" dirty="0"/>
              <a:t>The Los Angeles County Office of Education (LACOE) </a:t>
            </a:r>
            <a:r>
              <a:rPr lang="en-US" sz="2400" dirty="0">
                <a:hlinkClick r:id="rId3"/>
              </a:rPr>
              <a:t>SSCE Collaborative</a:t>
            </a:r>
            <a:r>
              <a:rPr lang="en-US" sz="2400" dirty="0"/>
              <a:t> offers sample governing board resolutions, and many other resources to support local implementation.</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77569" y="1985205"/>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1640595" y="3523002"/>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1698383" y="5101151"/>
            <a:ext cx="739775" cy="739775"/>
          </a:xfrm>
        </p:spPr>
      </p:pic>
    </p:spTree>
    <p:extLst>
      <p:ext uri="{BB962C8B-B14F-4D97-AF65-F5344CB8AC3E}">
        <p14:creationId xmlns:p14="http://schemas.microsoft.com/office/powerpoint/2010/main" val="283827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1A3D-D9BD-7512-7D63-AC4EE4808C06}"/>
              </a:ext>
            </a:extLst>
          </p:cNvPr>
          <p:cNvSpPr>
            <a:spLocks noGrp="1"/>
          </p:cNvSpPr>
          <p:nvPr>
            <p:ph type="title"/>
          </p:nvPr>
        </p:nvSpPr>
        <p:spPr/>
        <p:txBody>
          <a:bodyPr/>
          <a:lstStyle/>
          <a:p>
            <a:r>
              <a:rPr lang="en-US" dirty="0"/>
              <a:t>Slide Notes</a:t>
            </a:r>
          </a:p>
        </p:txBody>
      </p:sp>
      <p:sp>
        <p:nvSpPr>
          <p:cNvPr id="3" name="Content Placeholder 2">
            <a:extLst>
              <a:ext uri="{FF2B5EF4-FFF2-40B4-BE49-F238E27FC236}">
                <a16:creationId xmlns:a16="http://schemas.microsoft.com/office/drawing/2014/main" id="{896247CA-4F8E-5BD7-C806-74B978FFF6C9}"/>
              </a:ext>
            </a:extLst>
          </p:cNvPr>
          <p:cNvSpPr>
            <a:spLocks noGrp="1"/>
          </p:cNvSpPr>
          <p:nvPr>
            <p:ph idx="1"/>
          </p:nvPr>
        </p:nvSpPr>
        <p:spPr/>
        <p:txBody>
          <a:bodyPr>
            <a:normAutofit/>
          </a:bodyPr>
          <a:lstStyle/>
          <a:p>
            <a:pPr marL="0" indent="0">
              <a:buNone/>
            </a:pPr>
            <a:r>
              <a:rPr lang="en-US" sz="2400" dirty="0"/>
              <a:t>Slide notes are present throughout this presentation.</a:t>
            </a:r>
          </a:p>
        </p:txBody>
      </p:sp>
    </p:spTree>
    <p:extLst>
      <p:ext uri="{BB962C8B-B14F-4D97-AF65-F5344CB8AC3E}">
        <p14:creationId xmlns:p14="http://schemas.microsoft.com/office/powerpoint/2010/main" val="104207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DA31-BA6B-3803-BDC2-86F00CB2C37A}"/>
              </a:ext>
            </a:extLst>
          </p:cNvPr>
          <p:cNvSpPr>
            <a:spLocks noGrp="1"/>
          </p:cNvSpPr>
          <p:nvPr>
            <p:ph type="title"/>
          </p:nvPr>
        </p:nvSpPr>
        <p:spPr/>
        <p:txBody>
          <a:bodyPr/>
          <a:lstStyle/>
          <a:p>
            <a:r>
              <a:rPr lang="en-US" dirty="0"/>
              <a:t>Take Inventory</a:t>
            </a:r>
          </a:p>
        </p:txBody>
      </p:sp>
      <p:sp>
        <p:nvSpPr>
          <p:cNvPr id="3" name="Content Placeholder 2">
            <a:extLst>
              <a:ext uri="{FF2B5EF4-FFF2-40B4-BE49-F238E27FC236}">
                <a16:creationId xmlns:a16="http://schemas.microsoft.com/office/drawing/2014/main" id="{903ADA53-A582-03B6-E800-30953174CBC5}"/>
              </a:ext>
            </a:extLst>
          </p:cNvPr>
          <p:cNvSpPr>
            <a:spLocks noGrp="1"/>
          </p:cNvSpPr>
          <p:nvPr>
            <p:ph idx="1"/>
          </p:nvPr>
        </p:nvSpPr>
        <p:spPr/>
        <p:txBody>
          <a:bodyPr>
            <a:normAutofit/>
          </a:bodyPr>
          <a:lstStyle/>
          <a:p>
            <a:pPr>
              <a:defRPr/>
            </a:pPr>
            <a:r>
              <a:rPr lang="en-US" sz="2800" dirty="0"/>
              <a:t>Take inventory of the LEA’s assets and needs related to civic learning and engagement:</a:t>
            </a:r>
          </a:p>
          <a:p>
            <a:pPr lvl="1">
              <a:defRPr/>
            </a:pPr>
            <a:r>
              <a:rPr lang="en-US" sz="2400" dirty="0"/>
              <a:t>What opportunities and community connections already exist?</a:t>
            </a:r>
          </a:p>
          <a:p>
            <a:pPr lvl="1">
              <a:defRPr/>
            </a:pPr>
            <a:r>
              <a:rPr lang="en-US" sz="2400" dirty="0"/>
              <a:t>What courses cover civic curriculum or civic projects, and where is there room to infuse this in other subject areas?</a:t>
            </a:r>
          </a:p>
          <a:p>
            <a:pPr lvl="1">
              <a:defRPr/>
            </a:pPr>
            <a:r>
              <a:rPr lang="en-US" sz="2400" dirty="0"/>
              <a:t>Who already participates, and what barriers to entry may currently exist?</a:t>
            </a:r>
          </a:p>
          <a:p>
            <a:pPr>
              <a:defRPr/>
            </a:pPr>
            <a:r>
              <a:rPr lang="en-US" sz="2800" dirty="0"/>
              <a:t>The </a:t>
            </a:r>
            <a:r>
              <a:rPr lang="en-US" sz="2800" dirty="0">
                <a:hlinkClick r:id="rId3" tooltip="CERG Educating 4 Democracy web page "/>
              </a:rPr>
              <a:t>CERG Educating 4 Democracy</a:t>
            </a:r>
            <a:r>
              <a:rPr lang="en-US" sz="2800" dirty="0"/>
              <a:t>  </a:t>
            </a:r>
            <a:r>
              <a:rPr lang="en-US" sz="2800" dirty="0">
                <a:hlinkClick r:id="rId4"/>
              </a:rPr>
              <a:t>SSCE planning packet</a:t>
            </a:r>
            <a:r>
              <a:rPr lang="en-US" sz="2800" dirty="0"/>
              <a:t> includes forms and guiding questions to help implementation teams take inventory.</a:t>
            </a:r>
          </a:p>
        </p:txBody>
      </p:sp>
    </p:spTree>
    <p:extLst>
      <p:ext uri="{BB962C8B-B14F-4D97-AF65-F5344CB8AC3E}">
        <p14:creationId xmlns:p14="http://schemas.microsoft.com/office/powerpoint/2010/main" val="2918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a:xfrm>
            <a:off x="1345737" y="200356"/>
            <a:ext cx="10008059" cy="1325563"/>
          </a:xfrm>
        </p:spPr>
        <p:txBody>
          <a:bodyPr/>
          <a:lstStyle/>
          <a:p>
            <a:r>
              <a:rPr lang="en-US" dirty="0"/>
              <a:t>Develop and Adopt Local Criteria</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0385" y="1275629"/>
            <a:ext cx="10008059" cy="1672193"/>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In addition to the five statewide criteria adopted by the SBE, LEAs are also encouraged, wherever possible and practical, to develop specific criteria that reflect their local communities and school populations. </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0388" y="3062794"/>
            <a:ext cx="10008059" cy="1660189"/>
          </a:xfrm>
          <a:prstGeom prst="roundRect">
            <a:avLst/>
          </a:prstGeom>
          <a:solidFill>
            <a:schemeClr val="accent1">
              <a:lumMod val="20000"/>
              <a:lumOff val="80000"/>
            </a:schemeClr>
          </a:solidFill>
        </p:spPr>
        <p:txBody>
          <a:bodyPr anchor="ctr">
            <a:noAutofit/>
          </a:bodyPr>
          <a:lstStyle/>
          <a:p>
            <a:pPr marL="1371600" lvl="3" indent="0">
              <a:buNone/>
            </a:pPr>
            <a:r>
              <a:rPr lang="en-US" sz="2400" dirty="0">
                <a:latin typeface="Arial" panose="020B0604020202020204" pitchFamily="34" charset="0"/>
                <a:cs typeface="Arial" panose="020B0604020202020204" pitchFamily="34" charset="0"/>
              </a:rPr>
              <a:t>Local criteria must be aligned to the statewide criteria. This criteria can be crucial in ensuring maximum accessibility for all students, including students in alternative school settings. </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795639"/>
            <a:ext cx="10002708" cy="1672193"/>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hlinkClick r:id="rId3" tooltip="Santa Clara COE SSCE web page "/>
              </a:rPr>
              <a:t>Santa Clara County Office of Education SSCE</a:t>
            </a:r>
            <a:r>
              <a:rPr lang="en-US" sz="2400" dirty="0">
                <a:latin typeface="Arial" panose="020B0604020202020204" pitchFamily="34" charset="0"/>
                <a:cs typeface="Arial" panose="020B0604020202020204" pitchFamily="34" charset="0"/>
              </a:rPr>
              <a:t> web page includes a variety of resources to support development of accessible local SSCE programs.</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98383" y="1788906"/>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rcRect/>
          <a:stretch/>
        </p:blipFill>
        <p:spPr>
          <a:xfrm>
            <a:off x="1737389" y="3501843"/>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rcRect/>
          <a:stretch/>
        </p:blipFill>
        <p:spPr>
          <a:xfrm>
            <a:off x="1740012" y="5151356"/>
            <a:ext cx="739775" cy="739775"/>
          </a:xfrm>
        </p:spPr>
      </p:pic>
    </p:spTree>
    <p:extLst>
      <p:ext uri="{BB962C8B-B14F-4D97-AF65-F5344CB8AC3E}">
        <p14:creationId xmlns:p14="http://schemas.microsoft.com/office/powerpoint/2010/main" val="243820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93A6-16EB-75C3-1989-ADAA00FA28E5}"/>
              </a:ext>
            </a:extLst>
          </p:cNvPr>
          <p:cNvSpPr>
            <a:spLocks noGrp="1"/>
          </p:cNvSpPr>
          <p:nvPr>
            <p:ph type="title"/>
          </p:nvPr>
        </p:nvSpPr>
        <p:spPr>
          <a:xfrm>
            <a:off x="838200" y="365125"/>
            <a:ext cx="10515599" cy="1325563"/>
          </a:xfrm>
        </p:spPr>
        <p:txBody>
          <a:bodyPr>
            <a:normAutofit fontScale="90000"/>
          </a:bodyPr>
          <a:lstStyle/>
          <a:p>
            <a:r>
              <a:rPr lang="en-US" dirty="0"/>
              <a:t>Design Requirements and Procedures</a:t>
            </a:r>
          </a:p>
        </p:txBody>
      </p:sp>
      <p:sp>
        <p:nvSpPr>
          <p:cNvPr id="3" name="Content Placeholder 2">
            <a:extLst>
              <a:ext uri="{FF2B5EF4-FFF2-40B4-BE49-F238E27FC236}">
                <a16:creationId xmlns:a16="http://schemas.microsoft.com/office/drawing/2014/main" id="{A9AFE95A-7682-4621-BD01-B599A98C30DE}"/>
              </a:ext>
            </a:extLst>
          </p:cNvPr>
          <p:cNvSpPr>
            <a:spLocks noGrp="1"/>
          </p:cNvSpPr>
          <p:nvPr>
            <p:ph idx="1"/>
          </p:nvPr>
        </p:nvSpPr>
        <p:spPr>
          <a:xfrm>
            <a:off x="1345742" y="1539240"/>
            <a:ext cx="10008058" cy="4953635"/>
          </a:xfrm>
        </p:spPr>
        <p:txBody>
          <a:bodyPr>
            <a:normAutofit fontScale="92500" lnSpcReduction="10000"/>
          </a:bodyPr>
          <a:lstStyle/>
          <a:p>
            <a:r>
              <a:rPr lang="en-US" sz="3000" dirty="0"/>
              <a:t>The LEA will need to develop the local requirements and procedures that students will go through to earn a SSCE:</a:t>
            </a:r>
          </a:p>
          <a:p>
            <a:pPr lvl="1"/>
            <a:r>
              <a:rPr lang="en-US" sz="2600" dirty="0"/>
              <a:t>Course enrollment, grade requirements, local assessments</a:t>
            </a:r>
          </a:p>
          <a:p>
            <a:pPr lvl="1"/>
            <a:r>
              <a:rPr lang="en-US" sz="2600" dirty="0"/>
              <a:t>Civic engagement project guidelines and procedures</a:t>
            </a:r>
          </a:p>
          <a:p>
            <a:pPr lvl="1"/>
            <a:r>
              <a:rPr lang="en-US" sz="2600" dirty="0"/>
              <a:t>Procedures for self-reflection and external recommendations</a:t>
            </a:r>
          </a:p>
          <a:p>
            <a:pPr lvl="1"/>
            <a:r>
              <a:rPr lang="en-US" sz="2600" dirty="0"/>
              <a:t>Application and insignia distribution processes</a:t>
            </a:r>
          </a:p>
          <a:p>
            <a:pPr lvl="1"/>
            <a:r>
              <a:rPr lang="en-US" sz="2600" dirty="0"/>
              <a:t>Any additional local requirements</a:t>
            </a:r>
          </a:p>
          <a:p>
            <a:r>
              <a:rPr lang="en-US" sz="3000" dirty="0"/>
              <a:t>Sacramento City Unified School District (SCUSD) created </a:t>
            </a:r>
            <a:r>
              <a:rPr lang="en-US" sz="3000" dirty="0">
                <a:hlinkClick r:id="rId3" tooltip="Sacramento City Unified SSCE web page "/>
              </a:rPr>
              <a:t>local criteria and procedures (SCUSD)</a:t>
            </a:r>
            <a:r>
              <a:rPr lang="en-US" sz="3000" dirty="0"/>
              <a:t> for students working towards a SSCE.</a:t>
            </a:r>
          </a:p>
        </p:txBody>
      </p:sp>
    </p:spTree>
    <p:extLst>
      <p:ext uri="{BB962C8B-B14F-4D97-AF65-F5344CB8AC3E}">
        <p14:creationId xmlns:p14="http://schemas.microsoft.com/office/powerpoint/2010/main" val="20138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7EE7-506C-B8AD-0FA8-38CE574A7B2A}"/>
              </a:ext>
            </a:extLst>
          </p:cNvPr>
          <p:cNvSpPr>
            <a:spLocks noGrp="1"/>
          </p:cNvSpPr>
          <p:nvPr>
            <p:ph type="title"/>
          </p:nvPr>
        </p:nvSpPr>
        <p:spPr>
          <a:xfrm>
            <a:off x="1170235" y="254692"/>
            <a:ext cx="10008059" cy="1325563"/>
          </a:xfrm>
        </p:spPr>
        <p:txBody>
          <a:bodyPr/>
          <a:lstStyle/>
          <a:p>
            <a:r>
              <a:rPr lang="en-US" dirty="0"/>
              <a:t>Special Considerations</a:t>
            </a:r>
          </a:p>
        </p:txBody>
      </p:sp>
      <p:pic>
        <p:nvPicPr>
          <p:cNvPr id="10" name="Content Placeholder 9">
            <a:extLst>
              <a:ext uri="{FF2B5EF4-FFF2-40B4-BE49-F238E27FC236}">
                <a16:creationId xmlns:a16="http://schemas.microsoft.com/office/drawing/2014/main" id="{EBB7F75D-653F-0120-9A90-49C24C3CFADA}"/>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075763" y="921250"/>
            <a:ext cx="9946002" cy="5015500"/>
          </a:xfrm>
        </p:spPr>
      </p:pic>
      <p:sp>
        <p:nvSpPr>
          <p:cNvPr id="6" name="Content Placeholder 5">
            <a:extLst>
              <a:ext uri="{FF2B5EF4-FFF2-40B4-BE49-F238E27FC236}">
                <a16:creationId xmlns:a16="http://schemas.microsoft.com/office/drawing/2014/main" id="{5D764A4D-E2ED-864C-3FD2-6B9BE91AE1F7}"/>
              </a:ext>
            </a:extLst>
          </p:cNvPr>
          <p:cNvSpPr>
            <a:spLocks noGrp="1"/>
          </p:cNvSpPr>
          <p:nvPr>
            <p:ph sz="quarter" idx="14"/>
          </p:nvPr>
        </p:nvSpPr>
        <p:spPr>
          <a:xfrm>
            <a:off x="1471823" y="3284572"/>
            <a:ext cx="2758653" cy="2281280"/>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Accessibility</a:t>
            </a:r>
          </a:p>
          <a:p>
            <a:pPr>
              <a:spcAft>
                <a:spcPts val="600"/>
              </a:spcAft>
            </a:pPr>
            <a:r>
              <a:rPr lang="en-US" sz="2400" dirty="0">
                <a:latin typeface="Arial" panose="020B0604020202020204" pitchFamily="34" charset="0"/>
                <a:cs typeface="Arial" panose="020B0604020202020204" pitchFamily="34" charset="0"/>
              </a:rPr>
              <a:t>Continuation schools, juvenile justice, low income, special education, English learners, etc.</a:t>
            </a:r>
          </a:p>
          <a:p>
            <a:endParaRPr lang="en-US" dirty="0"/>
          </a:p>
        </p:txBody>
      </p:sp>
      <p:sp>
        <p:nvSpPr>
          <p:cNvPr id="8" name="Content Placeholder 7">
            <a:extLst>
              <a:ext uri="{FF2B5EF4-FFF2-40B4-BE49-F238E27FC236}">
                <a16:creationId xmlns:a16="http://schemas.microsoft.com/office/drawing/2014/main" id="{585ED489-554B-A580-7DAC-9D894F6D3034}"/>
              </a:ext>
            </a:extLst>
          </p:cNvPr>
          <p:cNvSpPr>
            <a:spLocks noGrp="1"/>
          </p:cNvSpPr>
          <p:nvPr>
            <p:ph sz="quarter" idx="16"/>
          </p:nvPr>
        </p:nvSpPr>
        <p:spPr>
          <a:xfrm>
            <a:off x="4849440" y="2467679"/>
            <a:ext cx="3112086" cy="2203473"/>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Depth</a:t>
            </a:r>
          </a:p>
          <a:p>
            <a:pPr>
              <a:spcAft>
                <a:spcPts val="600"/>
              </a:spcAft>
            </a:pPr>
            <a:r>
              <a:rPr lang="en-US" sz="2400" dirty="0">
                <a:latin typeface="Arial" panose="020B0604020202020204" pitchFamily="34" charset="0"/>
                <a:cs typeface="Arial" panose="020B0604020202020204" pitchFamily="34" charset="0"/>
              </a:rPr>
              <a:t>Elementary and middle schools</a:t>
            </a:r>
          </a:p>
          <a:p>
            <a:pPr>
              <a:spcAft>
                <a:spcPts val="600"/>
              </a:spcAft>
            </a:pPr>
            <a:r>
              <a:rPr lang="en-US" sz="2400" dirty="0">
                <a:latin typeface="Arial" panose="020B0604020202020204" pitchFamily="34" charset="0"/>
                <a:cs typeface="Arial" panose="020B0604020202020204" pitchFamily="34" charset="0"/>
              </a:rPr>
              <a:t>Long-term, evolving engagement</a:t>
            </a:r>
          </a:p>
        </p:txBody>
      </p:sp>
      <p:sp>
        <p:nvSpPr>
          <p:cNvPr id="7" name="Content Placeholder 6">
            <a:extLst>
              <a:ext uri="{FF2B5EF4-FFF2-40B4-BE49-F238E27FC236}">
                <a16:creationId xmlns:a16="http://schemas.microsoft.com/office/drawing/2014/main" id="{D71A87F7-4E93-5050-AFBC-AC1270A77814}"/>
              </a:ext>
            </a:extLst>
          </p:cNvPr>
          <p:cNvSpPr>
            <a:spLocks noGrp="1"/>
          </p:cNvSpPr>
          <p:nvPr>
            <p:ph sz="quarter" idx="15"/>
          </p:nvPr>
        </p:nvSpPr>
        <p:spPr>
          <a:xfrm>
            <a:off x="8297719" y="1690688"/>
            <a:ext cx="2724046" cy="2943248"/>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Interdisciplinarity</a:t>
            </a:r>
          </a:p>
          <a:p>
            <a:pPr>
              <a:spcAft>
                <a:spcPts val="600"/>
              </a:spcAft>
            </a:pPr>
            <a:r>
              <a:rPr lang="en-US" sz="2400" dirty="0">
                <a:latin typeface="Arial" panose="020B0604020202020204" pitchFamily="34" charset="0"/>
                <a:cs typeface="Arial" panose="020B0604020202020204" pitchFamily="34" charset="0"/>
              </a:rPr>
              <a:t>Involve other content and disciplines in addition to History–Social Science (HSS)</a:t>
            </a:r>
          </a:p>
          <a:p>
            <a:endParaRPr lang="en-US" dirty="0"/>
          </a:p>
        </p:txBody>
      </p:sp>
    </p:spTree>
    <p:extLst>
      <p:ext uri="{BB962C8B-B14F-4D97-AF65-F5344CB8AC3E}">
        <p14:creationId xmlns:p14="http://schemas.microsoft.com/office/powerpoint/2010/main" val="154509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D8F8F-22B1-28CB-3E44-907E3FE569A5}"/>
              </a:ext>
            </a:extLst>
          </p:cNvPr>
          <p:cNvSpPr>
            <a:spLocks noGrp="1"/>
          </p:cNvSpPr>
          <p:nvPr>
            <p:ph type="title"/>
          </p:nvPr>
        </p:nvSpPr>
        <p:spPr>
          <a:xfrm>
            <a:off x="1264122" y="3830594"/>
            <a:ext cx="9755287" cy="2290043"/>
          </a:xfrm>
        </p:spPr>
        <p:txBody>
          <a:bodyPr>
            <a:normAutofit fontScale="90000"/>
          </a:bodyPr>
          <a:lstStyle/>
          <a:p>
            <a:r>
              <a:rPr lang="en-US" dirty="0"/>
              <a:t>How do Local Educational Agencies request insignias?</a:t>
            </a:r>
          </a:p>
        </p:txBody>
      </p:sp>
      <p:pic>
        <p:nvPicPr>
          <p:cNvPr id="6" name="Google Shape;137;p30">
            <a:extLst>
              <a:ext uri="{FF2B5EF4-FFF2-40B4-BE49-F238E27FC236}">
                <a16:creationId xmlns:a16="http://schemas.microsoft.com/office/drawing/2014/main" id="{C0E939C3-3C69-E70C-35D3-E09281F40757}"/>
              </a:ext>
              <a:ext uri="{C183D7F6-B498-43B3-948B-1728B52AA6E4}">
                <adec:decorative xmlns:adec="http://schemas.microsoft.com/office/drawing/2017/decorative" val="1"/>
              </a:ext>
            </a:extLst>
          </p:cNvPr>
          <p:cNvPicPr preferRelativeResize="0"/>
          <p:nvPr/>
        </p:nvPicPr>
        <p:blipFill rotWithShape="1">
          <a:blip r:embed="rId3"/>
          <a:srcRect t="2134" r="2" b="5391"/>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p:spPr>
      </p:pic>
    </p:spTree>
    <p:extLst>
      <p:ext uri="{BB962C8B-B14F-4D97-AF65-F5344CB8AC3E}">
        <p14:creationId xmlns:p14="http://schemas.microsoft.com/office/powerpoint/2010/main" val="149046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E2ED-5676-3E67-BA2A-5DD9DE245CDD}"/>
              </a:ext>
            </a:extLst>
          </p:cNvPr>
          <p:cNvSpPr>
            <a:spLocks noGrp="1"/>
          </p:cNvSpPr>
          <p:nvPr>
            <p:ph type="title"/>
          </p:nvPr>
        </p:nvSpPr>
        <p:spPr/>
        <p:txBody>
          <a:bodyPr/>
          <a:lstStyle/>
          <a:p>
            <a:r>
              <a:rPr lang="en-US" dirty="0"/>
              <a:t>Requesting Insignias</a:t>
            </a:r>
          </a:p>
        </p:txBody>
      </p:sp>
      <p:sp>
        <p:nvSpPr>
          <p:cNvPr id="3" name="Content Placeholder 2">
            <a:extLst>
              <a:ext uri="{FF2B5EF4-FFF2-40B4-BE49-F238E27FC236}">
                <a16:creationId xmlns:a16="http://schemas.microsoft.com/office/drawing/2014/main" id="{F19AD1A6-5BBF-9981-D92A-6DE2F36D0DD2}"/>
              </a:ext>
            </a:extLst>
          </p:cNvPr>
          <p:cNvSpPr>
            <a:spLocks noGrp="1"/>
          </p:cNvSpPr>
          <p:nvPr>
            <p:ph idx="1"/>
          </p:nvPr>
        </p:nvSpPr>
        <p:spPr>
          <a:xfrm>
            <a:off x="1345742" y="1690688"/>
            <a:ext cx="10190938" cy="4790987"/>
          </a:xfrm>
        </p:spPr>
        <p:txBody>
          <a:bodyPr>
            <a:normAutofit fontScale="92500" lnSpcReduction="20000"/>
          </a:bodyPr>
          <a:lstStyle/>
          <a:p>
            <a:pPr>
              <a:lnSpc>
                <a:spcPct val="110000"/>
              </a:lnSpc>
            </a:pPr>
            <a:r>
              <a:rPr lang="en-US" sz="3000" dirty="0"/>
              <a:t>The SSCE Insignia Request Form is updated annually and is available by the early spring from the SSCE web page. </a:t>
            </a:r>
          </a:p>
          <a:p>
            <a:pPr>
              <a:lnSpc>
                <a:spcPct val="110000"/>
              </a:lnSpc>
            </a:pPr>
            <a:r>
              <a:rPr lang="en-US" sz="3000" dirty="0"/>
              <a:t>The participating LEA must submit the SSCE Insignia Request Form; individual sites may not request insignias.</a:t>
            </a:r>
          </a:p>
          <a:p>
            <a:pPr lvl="1">
              <a:lnSpc>
                <a:spcPct val="110000"/>
              </a:lnSpc>
            </a:pPr>
            <a:r>
              <a:rPr lang="en-US" sz="2600" dirty="0"/>
              <a:t>Also used to request additional insignias or correct previous requests.</a:t>
            </a:r>
          </a:p>
          <a:p>
            <a:pPr>
              <a:lnSpc>
                <a:spcPct val="110000"/>
              </a:lnSpc>
            </a:pPr>
            <a:r>
              <a:rPr lang="en-US" sz="3000" dirty="0"/>
              <a:t>No deadline; requests are processed on an ongoing basis.</a:t>
            </a:r>
          </a:p>
          <a:p>
            <a:pPr>
              <a:lnSpc>
                <a:spcPct val="110000"/>
              </a:lnSpc>
            </a:pPr>
            <a:r>
              <a:rPr lang="en-US" sz="3000" dirty="0"/>
              <a:t>Request insignias from the CDE at least four weeks before they will be affixed to eligible documents and distributed to students.</a:t>
            </a:r>
          </a:p>
        </p:txBody>
      </p:sp>
    </p:spTree>
    <p:extLst>
      <p:ext uri="{BB962C8B-B14F-4D97-AF65-F5344CB8AC3E}">
        <p14:creationId xmlns:p14="http://schemas.microsoft.com/office/powerpoint/2010/main" val="409402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A090-8894-C55B-553E-A1CE0DAEF47B}"/>
              </a:ext>
            </a:extLst>
          </p:cNvPr>
          <p:cNvSpPr>
            <a:spLocks noGrp="1"/>
          </p:cNvSpPr>
          <p:nvPr>
            <p:ph type="title"/>
          </p:nvPr>
        </p:nvSpPr>
        <p:spPr/>
        <p:txBody>
          <a:bodyPr/>
          <a:lstStyle/>
          <a:p>
            <a:r>
              <a:rPr lang="en-US" dirty="0"/>
              <a:t>Insignia Request Form (1)</a:t>
            </a:r>
          </a:p>
        </p:txBody>
      </p:sp>
      <p:sp>
        <p:nvSpPr>
          <p:cNvPr id="3" name="Content Placeholder 2">
            <a:extLst>
              <a:ext uri="{FF2B5EF4-FFF2-40B4-BE49-F238E27FC236}">
                <a16:creationId xmlns:a16="http://schemas.microsoft.com/office/drawing/2014/main" id="{D5C54785-C2FA-0421-B758-F35F3F622C6F}"/>
              </a:ext>
            </a:extLst>
          </p:cNvPr>
          <p:cNvSpPr>
            <a:spLocks noGrp="1"/>
          </p:cNvSpPr>
          <p:nvPr>
            <p:ph idx="1"/>
          </p:nvPr>
        </p:nvSpPr>
        <p:spPr>
          <a:xfrm>
            <a:off x="1345741" y="1690688"/>
            <a:ext cx="5176054" cy="4790987"/>
          </a:xfrm>
        </p:spPr>
        <p:txBody>
          <a:bodyPr>
            <a:normAutofit fontScale="92500" lnSpcReduction="20000"/>
          </a:bodyPr>
          <a:lstStyle/>
          <a:p>
            <a:pPr marL="233363" indent="-233363">
              <a:lnSpc>
                <a:spcPct val="120000"/>
              </a:lnSpc>
            </a:pPr>
            <a:r>
              <a:rPr lang="en-US" sz="3000" dirty="0"/>
              <a:t>Available from SSCE web page.</a:t>
            </a:r>
          </a:p>
          <a:p>
            <a:pPr marL="233363" indent="-233363">
              <a:lnSpc>
                <a:spcPct val="120000"/>
              </a:lnSpc>
            </a:pPr>
            <a:r>
              <a:rPr lang="en-US" sz="3000" dirty="0"/>
              <a:t>Information Requested:</a:t>
            </a:r>
          </a:p>
          <a:p>
            <a:pPr lvl="1">
              <a:lnSpc>
                <a:spcPct val="120000"/>
              </a:lnSpc>
            </a:pPr>
            <a:r>
              <a:rPr lang="en-US" sz="2600" dirty="0"/>
              <a:t>LEA identification and contact information</a:t>
            </a:r>
          </a:p>
          <a:p>
            <a:pPr marL="681038" lvl="1" indent="-223838">
              <a:lnSpc>
                <a:spcPct val="120000"/>
              </a:lnSpc>
            </a:pPr>
            <a:r>
              <a:rPr lang="en-US" sz="2600" dirty="0"/>
              <a:t>Number of insignia requested, broken down by eligible document</a:t>
            </a:r>
          </a:p>
          <a:p>
            <a:pPr marL="681038" lvl="1" indent="-223838">
              <a:lnSpc>
                <a:spcPct val="120000"/>
              </a:lnSpc>
            </a:pPr>
            <a:r>
              <a:rPr lang="en-US" sz="2600" dirty="0"/>
              <a:t>School sites with students receiving insignias</a:t>
            </a:r>
          </a:p>
        </p:txBody>
      </p:sp>
      <p:pic>
        <p:nvPicPr>
          <p:cNvPr id="5" name="Picture 4" descr="Screen shot of the opening page of the 2024 SSCE insignia request form, available at https://surveys3.cde.ca.gov/go/sscerequestform-2024.asp.">
            <a:extLst>
              <a:ext uri="{FF2B5EF4-FFF2-40B4-BE49-F238E27FC236}">
                <a16:creationId xmlns:a16="http://schemas.microsoft.com/office/drawing/2014/main" id="{5C0477D9-5110-4D93-AD47-4362CF61111A}"/>
              </a:ext>
            </a:extLst>
          </p:cNvPr>
          <p:cNvPicPr>
            <a:picLocks noChangeAspect="1"/>
          </p:cNvPicPr>
          <p:nvPr/>
        </p:nvPicPr>
        <p:blipFill>
          <a:blip r:embed="rId3"/>
          <a:stretch>
            <a:fillRect/>
          </a:stretch>
        </p:blipFill>
        <p:spPr>
          <a:xfrm>
            <a:off x="6521795" y="1496406"/>
            <a:ext cx="4933133" cy="4790987"/>
          </a:xfrm>
          <a:prstGeom prst="rect">
            <a:avLst/>
          </a:prstGeom>
          <a:ln>
            <a:solidFill>
              <a:schemeClr val="tx2"/>
            </a:solidFill>
          </a:ln>
        </p:spPr>
      </p:pic>
    </p:spTree>
    <p:extLst>
      <p:ext uri="{BB962C8B-B14F-4D97-AF65-F5344CB8AC3E}">
        <p14:creationId xmlns:p14="http://schemas.microsoft.com/office/powerpoint/2010/main" val="258896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E94B-82B5-CBAF-3166-DE974C2CDD99}"/>
              </a:ext>
            </a:extLst>
          </p:cNvPr>
          <p:cNvSpPr>
            <a:spLocks noGrp="1"/>
          </p:cNvSpPr>
          <p:nvPr>
            <p:ph type="title"/>
          </p:nvPr>
        </p:nvSpPr>
        <p:spPr/>
        <p:txBody>
          <a:bodyPr/>
          <a:lstStyle/>
          <a:p>
            <a:r>
              <a:rPr lang="en-US" dirty="0"/>
              <a:t>Insignia Request Form (2)</a:t>
            </a:r>
          </a:p>
        </p:txBody>
      </p:sp>
      <p:sp>
        <p:nvSpPr>
          <p:cNvPr id="3" name="Content Placeholder 2">
            <a:extLst>
              <a:ext uri="{FF2B5EF4-FFF2-40B4-BE49-F238E27FC236}">
                <a16:creationId xmlns:a16="http://schemas.microsoft.com/office/drawing/2014/main" id="{39D387A4-4A80-912F-AED7-D9B502FEDE2F}"/>
              </a:ext>
            </a:extLst>
          </p:cNvPr>
          <p:cNvSpPr>
            <a:spLocks noGrp="1"/>
          </p:cNvSpPr>
          <p:nvPr>
            <p:ph idx="1"/>
          </p:nvPr>
        </p:nvSpPr>
        <p:spPr>
          <a:xfrm>
            <a:off x="1345742" y="1690688"/>
            <a:ext cx="5125154" cy="4790987"/>
          </a:xfrm>
        </p:spPr>
        <p:txBody>
          <a:bodyPr/>
          <a:lstStyle/>
          <a:p>
            <a:pPr marL="233363" indent="-233363"/>
            <a:r>
              <a:rPr lang="en-US" sz="2800" dirty="0"/>
              <a:t>Form may be used for new requests, corrected requests, or additional requests.</a:t>
            </a:r>
          </a:p>
          <a:p>
            <a:pPr marL="690563" lvl="1" indent="-233363"/>
            <a:r>
              <a:rPr lang="en-US" sz="2400" dirty="0"/>
              <a:t>Choose “Corrected Request” to update total insignias distributed, insignia distribution, or school sites.</a:t>
            </a:r>
          </a:p>
          <a:p>
            <a:pPr marL="690563" lvl="1" indent="-233363"/>
            <a:r>
              <a:rPr lang="en-US" sz="2400" dirty="0"/>
              <a:t>Choose “Additional Request” to request additional insignias be sent to the LEA.</a:t>
            </a:r>
          </a:p>
        </p:txBody>
      </p:sp>
      <p:pic>
        <p:nvPicPr>
          <p:cNvPr id="7" name="Picture 6" descr="Screenshot of the LEA Information page of the 2024 SSCE insignia request form, available from https://surveys3.cde.ca.gov/go/sscerequestform-2024.asp.">
            <a:extLst>
              <a:ext uri="{FF2B5EF4-FFF2-40B4-BE49-F238E27FC236}">
                <a16:creationId xmlns:a16="http://schemas.microsoft.com/office/drawing/2014/main" id="{A9F2A9EF-560A-16E5-42EE-CF3E86DCF57B}"/>
              </a:ext>
            </a:extLst>
          </p:cNvPr>
          <p:cNvPicPr>
            <a:picLocks noChangeAspect="1"/>
          </p:cNvPicPr>
          <p:nvPr/>
        </p:nvPicPr>
        <p:blipFill rotWithShape="1">
          <a:blip r:embed="rId3"/>
          <a:srcRect b="10142"/>
          <a:stretch/>
        </p:blipFill>
        <p:spPr>
          <a:xfrm>
            <a:off x="6817586" y="1690687"/>
            <a:ext cx="4463843" cy="4679633"/>
          </a:xfrm>
          <a:prstGeom prst="rect">
            <a:avLst/>
          </a:prstGeom>
          <a:ln>
            <a:solidFill>
              <a:schemeClr val="tx2"/>
            </a:solidFill>
          </a:ln>
        </p:spPr>
      </p:pic>
    </p:spTree>
    <p:extLst>
      <p:ext uri="{BB962C8B-B14F-4D97-AF65-F5344CB8AC3E}">
        <p14:creationId xmlns:p14="http://schemas.microsoft.com/office/powerpoint/2010/main" val="266041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E391-4549-299A-7B45-90B1C87F6D4D}"/>
              </a:ext>
            </a:extLst>
          </p:cNvPr>
          <p:cNvSpPr>
            <a:spLocks noGrp="1"/>
          </p:cNvSpPr>
          <p:nvPr>
            <p:ph type="title"/>
          </p:nvPr>
        </p:nvSpPr>
        <p:spPr/>
        <p:txBody>
          <a:bodyPr/>
          <a:lstStyle/>
          <a:p>
            <a:r>
              <a:rPr lang="en-US" dirty="0"/>
              <a:t>Insignia Request Form (3)</a:t>
            </a:r>
          </a:p>
        </p:txBody>
      </p:sp>
      <p:sp>
        <p:nvSpPr>
          <p:cNvPr id="3" name="Content Placeholder 2">
            <a:extLst>
              <a:ext uri="{FF2B5EF4-FFF2-40B4-BE49-F238E27FC236}">
                <a16:creationId xmlns:a16="http://schemas.microsoft.com/office/drawing/2014/main" id="{81EEE91C-B13B-22D9-C721-CC2F67EA6CF5}"/>
              </a:ext>
            </a:extLst>
          </p:cNvPr>
          <p:cNvSpPr>
            <a:spLocks noGrp="1"/>
          </p:cNvSpPr>
          <p:nvPr>
            <p:ph idx="1"/>
          </p:nvPr>
        </p:nvSpPr>
        <p:spPr>
          <a:xfrm>
            <a:off x="1345742" y="1690688"/>
            <a:ext cx="5070298" cy="4790987"/>
          </a:xfrm>
        </p:spPr>
        <p:txBody>
          <a:bodyPr>
            <a:normAutofit/>
          </a:bodyPr>
          <a:lstStyle/>
          <a:p>
            <a:pPr marL="233363" indent="-233363"/>
            <a:r>
              <a:rPr lang="en-US" sz="2800" dirty="0"/>
              <a:t>Enter the total number of insignias requested.</a:t>
            </a:r>
          </a:p>
          <a:p>
            <a:pPr marL="690563" lvl="1" indent="-233363"/>
            <a:r>
              <a:rPr lang="en-US" sz="2400" dirty="0"/>
              <a:t>Each student receives one insignia.</a:t>
            </a:r>
          </a:p>
          <a:p>
            <a:pPr marL="690563" lvl="1" indent="-233363"/>
            <a:r>
              <a:rPr lang="en-US" sz="2400" dirty="0"/>
              <a:t>Amounts entered under “How many insignias will be affixed to each document type?” should equal the total number of insignias requested.</a:t>
            </a:r>
          </a:p>
          <a:p>
            <a:pPr marL="690563" lvl="1" indent="-233363"/>
            <a:r>
              <a:rPr lang="en-US" sz="2400" dirty="0"/>
              <a:t>Estimate the distribution and correct later, as needed.</a:t>
            </a:r>
          </a:p>
        </p:txBody>
      </p:sp>
      <p:pic>
        <p:nvPicPr>
          <p:cNvPr id="7" name="Picture 6" descr="Screenshot of the 2024 SSCE Insignia Request Form Seal Recipient Information Page, available from https://surveys3.cde.ca.gov/go/sscerequestform-2024.asp.">
            <a:extLst>
              <a:ext uri="{FF2B5EF4-FFF2-40B4-BE49-F238E27FC236}">
                <a16:creationId xmlns:a16="http://schemas.microsoft.com/office/drawing/2014/main" id="{75ACB887-94E9-D944-D57D-1F0F2810A881}"/>
              </a:ext>
            </a:extLst>
          </p:cNvPr>
          <p:cNvPicPr>
            <a:picLocks noChangeAspect="1"/>
          </p:cNvPicPr>
          <p:nvPr/>
        </p:nvPicPr>
        <p:blipFill>
          <a:blip r:embed="rId3"/>
          <a:stretch>
            <a:fillRect/>
          </a:stretch>
        </p:blipFill>
        <p:spPr>
          <a:xfrm>
            <a:off x="6637715" y="1610245"/>
            <a:ext cx="4698076" cy="4832115"/>
          </a:xfrm>
          <a:prstGeom prst="rect">
            <a:avLst/>
          </a:prstGeom>
          <a:ln>
            <a:solidFill>
              <a:schemeClr val="tx2"/>
            </a:solidFill>
          </a:ln>
        </p:spPr>
      </p:pic>
    </p:spTree>
    <p:extLst>
      <p:ext uri="{BB962C8B-B14F-4D97-AF65-F5344CB8AC3E}">
        <p14:creationId xmlns:p14="http://schemas.microsoft.com/office/powerpoint/2010/main" val="347234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4C364D-A406-4179-C766-1B9681B1A0FE}"/>
              </a:ext>
            </a:extLst>
          </p:cNvPr>
          <p:cNvSpPr>
            <a:spLocks noGrp="1"/>
          </p:cNvSpPr>
          <p:nvPr>
            <p:ph type="title"/>
          </p:nvPr>
        </p:nvSpPr>
        <p:spPr/>
        <p:txBody>
          <a:bodyPr/>
          <a:lstStyle/>
          <a:p>
            <a:r>
              <a:rPr lang="en-US" dirty="0"/>
              <a:t>Suggested Record Keeping</a:t>
            </a:r>
          </a:p>
        </p:txBody>
      </p:sp>
      <p:sp>
        <p:nvSpPr>
          <p:cNvPr id="12" name="Content Placeholder 11">
            <a:extLst>
              <a:ext uri="{FF2B5EF4-FFF2-40B4-BE49-F238E27FC236}">
                <a16:creationId xmlns:a16="http://schemas.microsoft.com/office/drawing/2014/main" id="{1FE7AD7D-1A16-A70F-CB3D-956857366BE7}"/>
              </a:ext>
            </a:extLst>
          </p:cNvPr>
          <p:cNvSpPr>
            <a:spLocks noGrp="1"/>
          </p:cNvSpPr>
          <p:nvPr>
            <p:ph sz="quarter" idx="11"/>
          </p:nvPr>
        </p:nvSpPr>
        <p:spPr>
          <a:xfrm>
            <a:off x="1135761" y="1584019"/>
            <a:ext cx="2289366" cy="1514475"/>
          </a:xfrm>
          <a:solidFill>
            <a:schemeClr val="accent2">
              <a:lumMod val="75000"/>
            </a:schemeClr>
          </a:solidFill>
        </p:spPr>
        <p:txBody>
          <a:bodyPr>
            <a:noAutofit/>
          </a:bodyPr>
          <a:lstStyle/>
          <a:p>
            <a:pPr marL="0" indent="0" algn="ctr">
              <a:buNone/>
            </a:pPr>
            <a:r>
              <a:rPr lang="en-US" sz="2400" dirty="0">
                <a:solidFill>
                  <a:schemeClr val="bg1"/>
                </a:solidFill>
                <a:latin typeface="Arial" panose="020B0604020202020204" pitchFamily="34" charset="0"/>
                <a:cs typeface="Arial" panose="020B0604020202020204" pitchFamily="34" charset="0"/>
              </a:rPr>
              <a:t>Local criteria and student tracking records</a:t>
            </a:r>
          </a:p>
        </p:txBody>
      </p:sp>
      <p:sp>
        <p:nvSpPr>
          <p:cNvPr id="13" name="Content Placeholder 12">
            <a:extLst>
              <a:ext uri="{FF2B5EF4-FFF2-40B4-BE49-F238E27FC236}">
                <a16:creationId xmlns:a16="http://schemas.microsoft.com/office/drawing/2014/main" id="{FCBEE16D-3AC0-E594-8E0F-5C0BAFB09F73}"/>
              </a:ext>
            </a:extLst>
          </p:cNvPr>
          <p:cNvSpPr>
            <a:spLocks noGrp="1"/>
          </p:cNvSpPr>
          <p:nvPr>
            <p:ph sz="quarter" idx="12"/>
          </p:nvPr>
        </p:nvSpPr>
        <p:spPr>
          <a:xfrm>
            <a:off x="3843028" y="1584018"/>
            <a:ext cx="2286000" cy="1514475"/>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Site staff leads or advisors</a:t>
            </a:r>
          </a:p>
        </p:txBody>
      </p:sp>
      <p:sp>
        <p:nvSpPr>
          <p:cNvPr id="14" name="Content Placeholder 13">
            <a:extLst>
              <a:ext uri="{FF2B5EF4-FFF2-40B4-BE49-F238E27FC236}">
                <a16:creationId xmlns:a16="http://schemas.microsoft.com/office/drawing/2014/main" id="{BF7481B4-C74B-CCA8-E25A-E09E264001E5}"/>
              </a:ext>
            </a:extLst>
          </p:cNvPr>
          <p:cNvSpPr>
            <a:spLocks noGrp="1"/>
          </p:cNvSpPr>
          <p:nvPr>
            <p:ph sz="quarter" idx="13"/>
          </p:nvPr>
        </p:nvSpPr>
        <p:spPr>
          <a:xfrm>
            <a:off x="6402709" y="1584018"/>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Identified community partners</a:t>
            </a:r>
          </a:p>
        </p:txBody>
      </p:sp>
      <p:sp>
        <p:nvSpPr>
          <p:cNvPr id="15" name="Content Placeholder 14">
            <a:extLst>
              <a:ext uri="{FF2B5EF4-FFF2-40B4-BE49-F238E27FC236}">
                <a16:creationId xmlns:a16="http://schemas.microsoft.com/office/drawing/2014/main" id="{8B7CC56B-F81E-843D-6E29-37E60886603B}"/>
              </a:ext>
            </a:extLst>
          </p:cNvPr>
          <p:cNvSpPr>
            <a:spLocks noGrp="1"/>
          </p:cNvSpPr>
          <p:nvPr>
            <p:ph sz="quarter" idx="14"/>
          </p:nvPr>
        </p:nvSpPr>
        <p:spPr>
          <a:xfrm>
            <a:off x="8962390" y="1580589"/>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Pathway agreements (if applicable)</a:t>
            </a:r>
          </a:p>
        </p:txBody>
      </p:sp>
      <p:sp>
        <p:nvSpPr>
          <p:cNvPr id="16" name="Content Placeholder 15">
            <a:extLst>
              <a:ext uri="{FF2B5EF4-FFF2-40B4-BE49-F238E27FC236}">
                <a16:creationId xmlns:a16="http://schemas.microsoft.com/office/drawing/2014/main" id="{056C0F8C-693E-753D-5090-6D224EAD3774}"/>
              </a:ext>
            </a:extLst>
          </p:cNvPr>
          <p:cNvSpPr>
            <a:spLocks noGrp="1"/>
          </p:cNvSpPr>
          <p:nvPr>
            <p:ph sz="quarter" idx="15"/>
          </p:nvPr>
        </p:nvSpPr>
        <p:spPr>
          <a:xfrm>
            <a:off x="1139127" y="3315545"/>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Timeline or list of activities</a:t>
            </a:r>
          </a:p>
        </p:txBody>
      </p:sp>
      <p:sp>
        <p:nvSpPr>
          <p:cNvPr id="17" name="Content Placeholder 16">
            <a:extLst>
              <a:ext uri="{FF2B5EF4-FFF2-40B4-BE49-F238E27FC236}">
                <a16:creationId xmlns:a16="http://schemas.microsoft.com/office/drawing/2014/main" id="{DF086D7E-3177-625D-9563-3E57547E62EE}"/>
              </a:ext>
            </a:extLst>
          </p:cNvPr>
          <p:cNvSpPr>
            <a:spLocks noGrp="1"/>
          </p:cNvSpPr>
          <p:nvPr>
            <p:ph sz="quarter" idx="16"/>
          </p:nvPr>
        </p:nvSpPr>
        <p:spPr>
          <a:xfrm>
            <a:off x="3843028" y="3303996"/>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Student applications</a:t>
            </a:r>
          </a:p>
        </p:txBody>
      </p:sp>
      <p:sp>
        <p:nvSpPr>
          <p:cNvPr id="18" name="Content Placeholder 17">
            <a:extLst>
              <a:ext uri="{FF2B5EF4-FFF2-40B4-BE49-F238E27FC236}">
                <a16:creationId xmlns:a16="http://schemas.microsoft.com/office/drawing/2014/main" id="{FA33CA71-8152-6B73-384D-8803459E9408}"/>
              </a:ext>
            </a:extLst>
          </p:cNvPr>
          <p:cNvSpPr>
            <a:spLocks noGrp="1"/>
          </p:cNvSpPr>
          <p:nvPr>
            <p:ph sz="quarter" idx="17"/>
          </p:nvPr>
        </p:nvSpPr>
        <p:spPr>
          <a:xfrm>
            <a:off x="6402709" y="3315546"/>
            <a:ext cx="2286000" cy="1517904"/>
          </a:xfrm>
          <a:solidFill>
            <a:schemeClr val="accent2">
              <a:lumMod val="75000"/>
            </a:schemeClr>
          </a:solidFill>
        </p:spPr>
        <p:txBody>
          <a:bodyPr vert="horz" lIns="91440" tIns="45720" rIns="91440" bIns="45720" rtlCol="0">
            <a:noAutofit/>
          </a:bodyPr>
          <a:lstStyle/>
          <a:p>
            <a:pPr marL="0" indent="0" algn="ctr">
              <a:buNone/>
            </a:pPr>
            <a:r>
              <a:rPr lang="en-US" sz="2400" dirty="0">
                <a:solidFill>
                  <a:schemeClr val="bg1"/>
                </a:solidFill>
              </a:rPr>
              <a:t>Summary of evidence submitted by students</a:t>
            </a:r>
          </a:p>
        </p:txBody>
      </p:sp>
      <p:sp>
        <p:nvSpPr>
          <p:cNvPr id="19" name="Content Placeholder 18">
            <a:extLst>
              <a:ext uri="{FF2B5EF4-FFF2-40B4-BE49-F238E27FC236}">
                <a16:creationId xmlns:a16="http://schemas.microsoft.com/office/drawing/2014/main" id="{94CC2C2C-57F4-D678-6E96-39ABD08C4FF3}"/>
              </a:ext>
            </a:extLst>
          </p:cNvPr>
          <p:cNvSpPr>
            <a:spLocks noGrp="1"/>
          </p:cNvSpPr>
          <p:nvPr>
            <p:ph sz="quarter" idx="18"/>
          </p:nvPr>
        </p:nvSpPr>
        <p:spPr>
          <a:xfrm>
            <a:off x="8962390" y="3315545"/>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Participating students</a:t>
            </a:r>
          </a:p>
        </p:txBody>
      </p:sp>
      <p:sp>
        <p:nvSpPr>
          <p:cNvPr id="20" name="Content Placeholder 19">
            <a:extLst>
              <a:ext uri="{FF2B5EF4-FFF2-40B4-BE49-F238E27FC236}">
                <a16:creationId xmlns:a16="http://schemas.microsoft.com/office/drawing/2014/main" id="{6667AF90-2E58-5CC5-DBB7-C9E981764999}"/>
              </a:ext>
            </a:extLst>
          </p:cNvPr>
          <p:cNvSpPr>
            <a:spLocks noGrp="1"/>
          </p:cNvSpPr>
          <p:nvPr>
            <p:ph sz="quarter" idx="19"/>
          </p:nvPr>
        </p:nvSpPr>
        <p:spPr>
          <a:xfrm>
            <a:off x="2576101" y="4974971"/>
            <a:ext cx="2286000" cy="1517904"/>
          </a:xfrm>
          <a:solidFill>
            <a:schemeClr val="accent2">
              <a:lumMod val="75000"/>
            </a:schemeClr>
          </a:solidFill>
        </p:spPr>
        <p:txBody>
          <a:bodyPr vert="horz" lIns="91440" tIns="45720" rIns="91440" bIns="45720" rtlCol="0">
            <a:noAutofit/>
          </a:bodyPr>
          <a:lstStyle/>
          <a:p>
            <a:pPr marL="0" indent="0" algn="ctr">
              <a:buNone/>
            </a:pPr>
            <a:r>
              <a:rPr lang="en-US" sz="2400" dirty="0">
                <a:solidFill>
                  <a:schemeClr val="bg1"/>
                </a:solidFill>
              </a:rPr>
              <a:t>Number of insignias distributed each year</a:t>
            </a:r>
          </a:p>
        </p:txBody>
      </p:sp>
      <p:sp>
        <p:nvSpPr>
          <p:cNvPr id="21" name="Content Placeholder 20">
            <a:extLst>
              <a:ext uri="{FF2B5EF4-FFF2-40B4-BE49-F238E27FC236}">
                <a16:creationId xmlns:a16="http://schemas.microsoft.com/office/drawing/2014/main" id="{DE55138D-C8A1-948D-2551-69F5755B5091}"/>
              </a:ext>
            </a:extLst>
          </p:cNvPr>
          <p:cNvSpPr>
            <a:spLocks noGrp="1"/>
          </p:cNvSpPr>
          <p:nvPr>
            <p:ph sz="quarter" idx="20"/>
          </p:nvPr>
        </p:nvSpPr>
        <p:spPr>
          <a:xfrm>
            <a:off x="5043552" y="4977736"/>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Distribution of those insignias among eligible documents</a:t>
            </a:r>
          </a:p>
        </p:txBody>
      </p:sp>
      <p:sp>
        <p:nvSpPr>
          <p:cNvPr id="22" name="Content Placeholder 21">
            <a:extLst>
              <a:ext uri="{FF2B5EF4-FFF2-40B4-BE49-F238E27FC236}">
                <a16:creationId xmlns:a16="http://schemas.microsoft.com/office/drawing/2014/main" id="{DFFFB357-9C36-0553-B73A-82DA1CCFD491}"/>
              </a:ext>
            </a:extLst>
          </p:cNvPr>
          <p:cNvSpPr>
            <a:spLocks noGrp="1"/>
          </p:cNvSpPr>
          <p:nvPr>
            <p:ph sz="quarter" idx="21"/>
          </p:nvPr>
        </p:nvSpPr>
        <p:spPr>
          <a:xfrm>
            <a:off x="7545709" y="4974971"/>
            <a:ext cx="2286000" cy="1517904"/>
          </a:xfrm>
          <a:solidFill>
            <a:schemeClr val="accent2">
              <a:lumMod val="75000"/>
            </a:schemeClr>
          </a:solidFill>
        </p:spPr>
        <p:txBody>
          <a:bodyPr vert="horz" lIns="91440" tIns="45720" rIns="91440" bIns="45720" rtlCol="0" anchor="ctr">
            <a:noAutofit/>
          </a:bodyPr>
          <a:lstStyle/>
          <a:p>
            <a:pPr marL="0" indent="0" algn="ctr">
              <a:buNone/>
            </a:pPr>
            <a:r>
              <a:rPr lang="en-US" sz="2400" dirty="0">
                <a:solidFill>
                  <a:schemeClr val="bg1"/>
                </a:solidFill>
              </a:rPr>
              <a:t>Students who did not qualify for an SSCE</a:t>
            </a:r>
          </a:p>
        </p:txBody>
      </p:sp>
    </p:spTree>
    <p:extLst>
      <p:ext uri="{BB962C8B-B14F-4D97-AF65-F5344CB8AC3E}">
        <p14:creationId xmlns:p14="http://schemas.microsoft.com/office/powerpoint/2010/main" val="100414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C93DB-E98E-5491-5A11-2F73CDC53E84}"/>
              </a:ext>
            </a:extLst>
          </p:cNvPr>
          <p:cNvSpPr>
            <a:spLocks noGrp="1"/>
          </p:cNvSpPr>
          <p:nvPr>
            <p:ph type="title"/>
          </p:nvPr>
        </p:nvSpPr>
        <p:spPr>
          <a:xfrm>
            <a:off x="831850" y="1709738"/>
            <a:ext cx="7898851" cy="2121243"/>
          </a:xfrm>
        </p:spPr>
        <p:txBody>
          <a:bodyPr>
            <a:normAutofit/>
          </a:bodyPr>
          <a:lstStyle/>
          <a:p>
            <a:r>
              <a:rPr lang="en-US" sz="5400" dirty="0"/>
              <a:t>What is the State Seal of Civic Engagement?</a:t>
            </a:r>
          </a:p>
        </p:txBody>
      </p:sp>
      <p:grpSp>
        <p:nvGrpSpPr>
          <p:cNvPr id="6" name="Google Shape;138;p30">
            <a:extLst>
              <a:ext uri="{FF2B5EF4-FFF2-40B4-BE49-F238E27FC236}">
                <a16:creationId xmlns:a16="http://schemas.microsoft.com/office/drawing/2014/main" id="{D53A941E-F9DA-AA24-E395-DB10A8953D40}"/>
              </a:ext>
              <a:ext uri="{C183D7F6-B498-43B3-948B-1728B52AA6E4}">
                <adec:decorative xmlns:adec="http://schemas.microsoft.com/office/drawing/2017/decorative" val="1"/>
              </a:ext>
            </a:extLst>
          </p:cNvPr>
          <p:cNvGrpSpPr/>
          <p:nvPr/>
        </p:nvGrpSpPr>
        <p:grpSpPr>
          <a:xfrm>
            <a:off x="8629975" y="1413283"/>
            <a:ext cx="2293846" cy="5128044"/>
            <a:chOff x="5557655" y="801803"/>
            <a:chExt cx="1929828" cy="4592201"/>
          </a:xfrm>
        </p:grpSpPr>
        <p:sp>
          <p:nvSpPr>
            <p:cNvPr id="7" name="Google Shape;139;p30">
              <a:extLst>
                <a:ext uri="{FF2B5EF4-FFF2-40B4-BE49-F238E27FC236}">
                  <a16:creationId xmlns:a16="http://schemas.microsoft.com/office/drawing/2014/main" id="{11459973-F899-2527-14D8-4AFF9F02E49E}"/>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38EA7C9B-730C-ECA4-53EF-968BA5D6A133}"/>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61D32858-6C79-BB1D-131E-F2D5360BFEEE}"/>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B4FE498-75D3-F3FC-F8E2-27D5B465BC59}"/>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28555FF6-17E8-B26C-9E49-C9DA5E052FBD}"/>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2A697932-30B3-DE13-6571-21E80D7712A8}"/>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1A7310C3-C875-E5B1-4FF4-68BC4AC16686}"/>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26333BA7-4D32-55F6-7B57-455596542D05}"/>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FDEE0121-E7E4-95D2-6E9B-CBFE80DBB3E5}"/>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37E1958E-7786-3958-C530-A69C85D9C45F}"/>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113E01AB-2344-CFA4-EAC4-1592AA19626C}"/>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32492152-0F3E-1F88-AF57-8552B650713C}"/>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B627D4D8-120A-17E9-9B44-669DF346176F}"/>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09EB6920-E36E-79EF-1D10-1B36F7676EF1}"/>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A3816039-0234-50D2-01D1-9FBA8AF9F22D}"/>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9E788198-D0F4-4E75-3301-9146D149791A}"/>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D78FCEE9-A18F-27B3-0A48-E01B4131822C}"/>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85666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60B9F-25A8-CAF3-F494-42999824F580}"/>
              </a:ext>
            </a:extLst>
          </p:cNvPr>
          <p:cNvSpPr>
            <a:spLocks noGrp="1"/>
          </p:cNvSpPr>
          <p:nvPr>
            <p:ph type="title"/>
          </p:nvPr>
        </p:nvSpPr>
        <p:spPr/>
        <p:txBody>
          <a:bodyPr/>
          <a:lstStyle/>
          <a:p>
            <a:r>
              <a:rPr lang="en-US" dirty="0"/>
              <a:t>Data Reporting (1)</a:t>
            </a:r>
          </a:p>
        </p:txBody>
      </p:sp>
      <p:pic>
        <p:nvPicPr>
          <p:cNvPr id="13" name="Content Placeholder 12">
            <a:extLst>
              <a:ext uri="{FF2B5EF4-FFF2-40B4-BE49-F238E27FC236}">
                <a16:creationId xmlns:a16="http://schemas.microsoft.com/office/drawing/2014/main" id="{8CF37690-7B9E-DFC1-07FE-6409BDFC3D01}"/>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276131" y="1926579"/>
            <a:ext cx="1148004" cy="1151058"/>
          </a:xfrm>
        </p:spPr>
      </p:pic>
      <p:pic>
        <p:nvPicPr>
          <p:cNvPr id="16" name="Content Placeholder 15">
            <a:extLst>
              <a:ext uri="{FF2B5EF4-FFF2-40B4-BE49-F238E27FC236}">
                <a16:creationId xmlns:a16="http://schemas.microsoft.com/office/drawing/2014/main" id="{612A01C2-4A9D-7223-3975-3C535131AC89}"/>
              </a:ext>
              <a:ext uri="{C183D7F6-B498-43B3-948B-1728B52AA6E4}">
                <adec:decorative xmlns:adec="http://schemas.microsoft.com/office/drawing/2017/decorative" val="1"/>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4716819" y="1979062"/>
            <a:ext cx="1098575" cy="1098575"/>
          </a:xfrm>
        </p:spPr>
      </p:pic>
      <p:pic>
        <p:nvPicPr>
          <p:cNvPr id="19" name="Content Placeholder 18">
            <a:extLst>
              <a:ext uri="{FF2B5EF4-FFF2-40B4-BE49-F238E27FC236}">
                <a16:creationId xmlns:a16="http://schemas.microsoft.com/office/drawing/2014/main" id="{5D637F89-7980-6382-DCED-CB55AA1032EE}"/>
              </a:ext>
              <a:ext uri="{C183D7F6-B498-43B3-948B-1728B52AA6E4}">
                <adec:decorative xmlns:adec="http://schemas.microsoft.com/office/drawing/2017/decorative" val="1"/>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8108078" y="2047626"/>
            <a:ext cx="1029164" cy="1031902"/>
          </a:xfrm>
        </p:spPr>
      </p:pic>
      <p:sp>
        <p:nvSpPr>
          <p:cNvPr id="8" name="Content Placeholder 7">
            <a:extLst>
              <a:ext uri="{FF2B5EF4-FFF2-40B4-BE49-F238E27FC236}">
                <a16:creationId xmlns:a16="http://schemas.microsoft.com/office/drawing/2014/main" id="{33208145-D43D-9D76-753E-F923BC2E74A9}"/>
              </a:ext>
            </a:extLst>
          </p:cNvPr>
          <p:cNvSpPr>
            <a:spLocks noGrp="1"/>
          </p:cNvSpPr>
          <p:nvPr>
            <p:ph sz="quarter" idx="14"/>
          </p:nvPr>
        </p:nvSpPr>
        <p:spPr>
          <a:xfrm>
            <a:off x="1319774" y="3049118"/>
            <a:ext cx="3191523" cy="2855923"/>
          </a:xfrm>
        </p:spPr>
        <p:txBody>
          <a:bodyPr>
            <a:noAutofit/>
          </a:bodyPr>
          <a:lstStyle/>
          <a:p>
            <a:pPr marL="0" indent="0">
              <a:buNone/>
            </a:pPr>
            <a:r>
              <a:rPr lang="en-US" sz="2400" b="0" dirty="0">
                <a:latin typeface="Arial" panose="020B0604020202020204" pitchFamily="34" charset="0"/>
                <a:cs typeface="Arial" panose="020B0604020202020204" pitchFamily="34" charset="0"/>
              </a:rPr>
              <a:t>CDE captures and reports data provided by LEAs through the Insignia Request Form.</a:t>
            </a:r>
          </a:p>
          <a:p>
            <a:pPr marL="0" indent="0">
              <a:buNone/>
            </a:pPr>
            <a:r>
              <a:rPr lang="en-US" sz="2400" dirty="0">
                <a:latin typeface="Arial" panose="020B0604020202020204" pitchFamily="34" charset="0"/>
                <a:cs typeface="Arial" panose="020B0604020202020204" pitchFamily="34" charset="0"/>
              </a:rPr>
              <a:t>Student names are not collected.</a:t>
            </a:r>
            <a:endParaRPr lang="en-US" sz="2400" b="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8C9BBC7-EC82-0FC7-DE35-8F66A231E457}"/>
              </a:ext>
            </a:extLst>
          </p:cNvPr>
          <p:cNvSpPr>
            <a:spLocks noGrp="1"/>
          </p:cNvSpPr>
          <p:nvPr>
            <p:ph sz="quarter" idx="15"/>
          </p:nvPr>
        </p:nvSpPr>
        <p:spPr>
          <a:xfrm>
            <a:off x="4805188" y="3097116"/>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The CDE publishes this statewide data in a spreadsheet on the </a:t>
            </a:r>
            <a:r>
              <a:rPr lang="en-US" sz="2400" b="0" dirty="0">
                <a:latin typeface="Arial" panose="020B0604020202020204" pitchFamily="34" charset="0"/>
                <a:cs typeface="Arial" panose="020B0604020202020204" pitchFamily="34" charset="0"/>
                <a:hlinkClick r:id="rId6"/>
              </a:rPr>
              <a:t>SSCE web page</a:t>
            </a:r>
            <a:r>
              <a:rPr lang="en-US" sz="2400" b="0" dirty="0">
                <a:latin typeface="Arial" panose="020B0604020202020204" pitchFamily="34" charset="0"/>
                <a:cs typeface="Arial" panose="020B0604020202020204" pitchFamily="34" charset="0"/>
              </a:rPr>
              <a:t> each fall.</a:t>
            </a:r>
          </a:p>
        </p:txBody>
      </p:sp>
      <p:sp>
        <p:nvSpPr>
          <p:cNvPr id="10" name="Content Placeholder 9">
            <a:extLst>
              <a:ext uri="{FF2B5EF4-FFF2-40B4-BE49-F238E27FC236}">
                <a16:creationId xmlns:a16="http://schemas.microsoft.com/office/drawing/2014/main" id="{0FE279D2-89D9-E97B-A883-3B8FFF2250CE}"/>
              </a:ext>
            </a:extLst>
          </p:cNvPr>
          <p:cNvSpPr>
            <a:spLocks noGrp="1"/>
          </p:cNvSpPr>
          <p:nvPr>
            <p:ph sz="quarter" idx="16"/>
          </p:nvPr>
        </p:nvSpPr>
        <p:spPr>
          <a:xfrm>
            <a:off x="8108078" y="3077637"/>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Spreadsheets are available dating back to the 2020–21 school year.</a:t>
            </a:r>
          </a:p>
        </p:txBody>
      </p:sp>
    </p:spTree>
    <p:extLst>
      <p:ext uri="{BB962C8B-B14F-4D97-AF65-F5344CB8AC3E}">
        <p14:creationId xmlns:p14="http://schemas.microsoft.com/office/powerpoint/2010/main" val="3385912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764A-55F0-69BD-6B9A-534C67E4F90C}"/>
              </a:ext>
            </a:extLst>
          </p:cNvPr>
          <p:cNvSpPr>
            <a:spLocks noGrp="1"/>
          </p:cNvSpPr>
          <p:nvPr>
            <p:ph type="title"/>
          </p:nvPr>
        </p:nvSpPr>
        <p:spPr/>
        <p:txBody>
          <a:bodyPr/>
          <a:lstStyle/>
          <a:p>
            <a:r>
              <a:rPr lang="en-US" dirty="0"/>
              <a:t>Data Reporting (2)</a:t>
            </a:r>
          </a:p>
        </p:txBody>
      </p:sp>
      <p:sp>
        <p:nvSpPr>
          <p:cNvPr id="6" name="Content Placeholder 5">
            <a:extLst>
              <a:ext uri="{FF2B5EF4-FFF2-40B4-BE49-F238E27FC236}">
                <a16:creationId xmlns:a16="http://schemas.microsoft.com/office/drawing/2014/main" id="{AD5F3C2B-1624-D976-110C-FB8BF31BEDE2}"/>
              </a:ext>
            </a:extLst>
          </p:cNvPr>
          <p:cNvSpPr>
            <a:spLocks noGrp="1"/>
          </p:cNvSpPr>
          <p:nvPr>
            <p:ph sz="quarter" idx="14"/>
          </p:nvPr>
        </p:nvSpPr>
        <p:spPr>
          <a:xfrm>
            <a:off x="1345739" y="1469485"/>
            <a:ext cx="10008059" cy="966992"/>
          </a:xfrm>
          <a:prstGeom prst="roundRect">
            <a:avLst/>
          </a:prstGeom>
          <a:solidFill>
            <a:schemeClr val="accent1">
              <a:lumMod val="20000"/>
              <a:lumOff val="80000"/>
            </a:schemeClr>
          </a:solidFill>
        </p:spPr>
        <p:txBody>
          <a:bodyPr>
            <a:noAutofit/>
          </a:bodyPr>
          <a:lstStyle/>
          <a:p>
            <a:pPr marL="914400" lvl="2" indent="0">
              <a:buNone/>
            </a:pPr>
            <a:r>
              <a:rPr lang="en-US" dirty="0"/>
              <a:t>Student-level SSCE data is not currently required through statewide data reporting systems. </a:t>
            </a:r>
          </a:p>
        </p:txBody>
      </p:sp>
      <p:sp>
        <p:nvSpPr>
          <p:cNvPr id="7" name="Content Placeholder 6">
            <a:extLst>
              <a:ext uri="{FF2B5EF4-FFF2-40B4-BE49-F238E27FC236}">
                <a16:creationId xmlns:a16="http://schemas.microsoft.com/office/drawing/2014/main" id="{004EE44A-DD8B-3274-AE27-9173D05FFBF0}"/>
              </a:ext>
            </a:extLst>
          </p:cNvPr>
          <p:cNvSpPr>
            <a:spLocks noGrp="1"/>
          </p:cNvSpPr>
          <p:nvPr>
            <p:ph sz="quarter" idx="15"/>
          </p:nvPr>
        </p:nvSpPr>
        <p:spPr>
          <a:xfrm>
            <a:off x="1345739" y="2533200"/>
            <a:ext cx="10008058" cy="912581"/>
          </a:xfrm>
          <a:prstGeom prst="roundRect">
            <a:avLst/>
          </a:prstGeom>
          <a:solidFill>
            <a:schemeClr val="accent1">
              <a:lumMod val="20000"/>
              <a:lumOff val="80000"/>
            </a:schemeClr>
          </a:solidFill>
        </p:spPr>
        <p:txBody>
          <a:bodyPr vert="horz" lIns="91440" tIns="45720" rIns="91440" bIns="45720" rtlCol="0">
            <a:noAutofit/>
          </a:bodyPr>
          <a:lstStyle/>
          <a:p>
            <a:pPr marL="914400" lvl="2" indent="0">
              <a:buNone/>
            </a:pPr>
            <a:r>
              <a:rPr lang="en-US" dirty="0"/>
              <a:t>The CDE is investigating ways to incorporate additional criteria for recognizing civic engagement in the College/Career Indicator.</a:t>
            </a:r>
          </a:p>
        </p:txBody>
      </p:sp>
      <p:sp>
        <p:nvSpPr>
          <p:cNvPr id="8" name="Content Placeholder 7">
            <a:extLst>
              <a:ext uri="{FF2B5EF4-FFF2-40B4-BE49-F238E27FC236}">
                <a16:creationId xmlns:a16="http://schemas.microsoft.com/office/drawing/2014/main" id="{0853FBE4-03C2-8658-C6E0-70A77C3979D5}"/>
              </a:ext>
            </a:extLst>
          </p:cNvPr>
          <p:cNvSpPr>
            <a:spLocks noGrp="1"/>
          </p:cNvSpPr>
          <p:nvPr>
            <p:ph sz="quarter" idx="16"/>
          </p:nvPr>
        </p:nvSpPr>
        <p:spPr>
          <a:xfrm>
            <a:off x="1345739" y="3574100"/>
            <a:ext cx="10008058" cy="1284694"/>
          </a:xfrm>
          <a:prstGeom prst="roundRect">
            <a:avLst/>
          </a:prstGeom>
          <a:solidFill>
            <a:schemeClr val="accent1">
              <a:lumMod val="20000"/>
              <a:lumOff val="80000"/>
            </a:schemeClr>
          </a:solidFill>
        </p:spPr>
        <p:txBody>
          <a:bodyPr>
            <a:noAutofit/>
          </a:bodyPr>
          <a:lstStyle/>
          <a:p>
            <a:pPr marL="914400" lvl="2" indent="0">
              <a:buNone/>
            </a:pPr>
            <a:r>
              <a:rPr lang="en-US" dirty="0"/>
              <a:t>Visit the </a:t>
            </a:r>
            <a:r>
              <a:rPr lang="en-US" u="sng" dirty="0">
                <a:hlinkClick r:id="rId3" tooltip="CA Longitudinal Pupil Achievement Data System"/>
              </a:rPr>
              <a:t>California Longitudinal Pupil Achievement Data System web page</a:t>
            </a:r>
            <a:r>
              <a:rPr lang="en-US" dirty="0"/>
              <a:t> for updates on an ad hoc data collection tool under development to support this work.</a:t>
            </a:r>
          </a:p>
        </p:txBody>
      </p:sp>
      <p:sp>
        <p:nvSpPr>
          <p:cNvPr id="10" name="Content Placeholder 9">
            <a:extLst>
              <a:ext uri="{FF2B5EF4-FFF2-40B4-BE49-F238E27FC236}">
                <a16:creationId xmlns:a16="http://schemas.microsoft.com/office/drawing/2014/main" id="{C259614D-A825-E932-0C8A-8D5DC5D4F75A}"/>
              </a:ext>
            </a:extLst>
          </p:cNvPr>
          <p:cNvSpPr>
            <a:spLocks noGrp="1"/>
          </p:cNvSpPr>
          <p:nvPr>
            <p:ph sz="quarter" idx="18"/>
          </p:nvPr>
        </p:nvSpPr>
        <p:spPr>
          <a:xfrm>
            <a:off x="1345739" y="4987113"/>
            <a:ext cx="10008058" cy="912581"/>
          </a:xfrm>
          <a:prstGeom prst="roundRect">
            <a:avLst/>
          </a:prstGeom>
          <a:solidFill>
            <a:schemeClr val="accent1">
              <a:lumMod val="20000"/>
              <a:lumOff val="80000"/>
            </a:schemeClr>
          </a:solidFill>
        </p:spPr>
        <p:txBody>
          <a:bodyPr>
            <a:noAutofit/>
          </a:bodyPr>
          <a:lstStyle/>
          <a:p>
            <a:pPr marL="914400" lvl="2" indent="0">
              <a:buNone/>
            </a:pPr>
            <a:r>
              <a:rPr lang="en-US" dirty="0"/>
              <a:t>Background information is available from the </a:t>
            </a:r>
            <a:r>
              <a:rPr lang="en-US" u="sng" dirty="0">
                <a:hlinkClick r:id="rId4" tooltip="SBE Items Related to the SSCE"/>
              </a:rPr>
              <a:t>SBE Items Related to the SSCE web page</a:t>
            </a:r>
            <a:r>
              <a:rPr lang="en-US" dirty="0"/>
              <a:t>.</a:t>
            </a:r>
          </a:p>
          <a:p>
            <a:pPr marL="0" indent="0">
              <a:buNone/>
            </a:pPr>
            <a:endParaRPr lang="en-US" dirty="0"/>
          </a:p>
        </p:txBody>
      </p:sp>
      <p:pic>
        <p:nvPicPr>
          <p:cNvPr id="13" name="Content Placeholder 12">
            <a:extLst>
              <a:ext uri="{FF2B5EF4-FFF2-40B4-BE49-F238E27FC236}">
                <a16:creationId xmlns:a16="http://schemas.microsoft.com/office/drawing/2014/main" id="{9C642DDC-0CFF-9C99-B420-212F7F7BAB53}"/>
              </a:ext>
              <a:ext uri="{C183D7F6-B498-43B3-948B-1728B52AA6E4}">
                <adec:decorative xmlns:adec="http://schemas.microsoft.com/office/drawing/2017/decorative" val="1"/>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1608524" y="1714112"/>
            <a:ext cx="451663" cy="454434"/>
          </a:xfrm>
        </p:spPr>
      </p:pic>
      <p:pic>
        <p:nvPicPr>
          <p:cNvPr id="16" name="Content Placeholder 15">
            <a:extLst>
              <a:ext uri="{FF2B5EF4-FFF2-40B4-BE49-F238E27FC236}">
                <a16:creationId xmlns:a16="http://schemas.microsoft.com/office/drawing/2014/main" id="{8904C929-E51A-E629-1562-C982C0EB8A7D}"/>
              </a:ext>
              <a:ext uri="{C183D7F6-B498-43B3-948B-1728B52AA6E4}">
                <adec:decorative xmlns:adec="http://schemas.microsoft.com/office/drawing/2017/decorative" val="1"/>
              </a:ext>
            </a:extLst>
          </p:cNvPr>
          <p:cNvPicPr>
            <a:picLocks noGrp="1" noChangeAspect="1"/>
          </p:cNvPicPr>
          <p:nvPr>
            <p:ph sz="quarter" idx="12"/>
          </p:nvPr>
        </p:nvPicPr>
        <p:blipFill>
          <a:blip r:embed="rId6">
            <a:extLst>
              <a:ext uri="{28A0092B-C50C-407E-A947-70E740481C1C}">
                <a14:useLocalDpi xmlns:a14="http://schemas.microsoft.com/office/drawing/2010/main" val="0"/>
              </a:ext>
            </a:extLst>
          </a:blip>
          <a:stretch>
            <a:fillRect/>
          </a:stretch>
        </p:blipFill>
        <p:spPr>
          <a:xfrm>
            <a:off x="1607139" y="2763658"/>
            <a:ext cx="454434" cy="451663"/>
          </a:xfrm>
        </p:spPr>
      </p:pic>
      <p:pic>
        <p:nvPicPr>
          <p:cNvPr id="19" name="Content Placeholder 18">
            <a:extLst>
              <a:ext uri="{FF2B5EF4-FFF2-40B4-BE49-F238E27FC236}">
                <a16:creationId xmlns:a16="http://schemas.microsoft.com/office/drawing/2014/main" id="{2626633E-DBDA-4957-73BF-B1FE726B8F6A}"/>
              </a:ext>
              <a:ext uri="{C183D7F6-B498-43B3-948B-1728B52AA6E4}">
                <adec:decorative xmlns:adec="http://schemas.microsoft.com/office/drawing/2017/decorative" val="1"/>
              </a:ext>
            </a:extLst>
          </p:cNvPr>
          <p:cNvPicPr>
            <a:picLocks noGrp="1" noChangeAspect="1"/>
          </p:cNvPicPr>
          <p:nvPr>
            <p:ph sz="quarter" idx="13"/>
          </p:nvPr>
        </p:nvPicPr>
        <p:blipFill>
          <a:blip r:embed="rId7">
            <a:extLst>
              <a:ext uri="{28A0092B-C50C-407E-A947-70E740481C1C}">
                <a14:useLocalDpi xmlns:a14="http://schemas.microsoft.com/office/drawing/2010/main" val="0"/>
              </a:ext>
            </a:extLst>
          </a:blip>
          <a:stretch>
            <a:fillRect/>
          </a:stretch>
        </p:blipFill>
        <p:spPr>
          <a:xfrm>
            <a:off x="1607139" y="3990615"/>
            <a:ext cx="454434" cy="451663"/>
          </a:xfrm>
        </p:spPr>
      </p:pic>
      <p:pic>
        <p:nvPicPr>
          <p:cNvPr id="22" name="Content Placeholder 21">
            <a:extLst>
              <a:ext uri="{FF2B5EF4-FFF2-40B4-BE49-F238E27FC236}">
                <a16:creationId xmlns:a16="http://schemas.microsoft.com/office/drawing/2014/main" id="{49AD31E7-9E43-F254-A7C8-12730FDDE0CB}"/>
              </a:ext>
              <a:ext uri="{C183D7F6-B498-43B3-948B-1728B52AA6E4}">
                <adec:decorative xmlns:adec="http://schemas.microsoft.com/office/drawing/2017/decorative" val="1"/>
              </a:ext>
            </a:extLst>
          </p:cNvPr>
          <p:cNvPicPr>
            <a:picLocks noGrp="1" noChangeAspect="1"/>
          </p:cNvPicPr>
          <p:nvPr>
            <p:ph sz="quarter" idx="17"/>
          </p:nvPr>
        </p:nvPicPr>
        <p:blipFill>
          <a:blip r:embed="rId8">
            <a:extLst>
              <a:ext uri="{28A0092B-C50C-407E-A947-70E740481C1C}">
                <a14:useLocalDpi xmlns:a14="http://schemas.microsoft.com/office/drawing/2010/main" val="0"/>
              </a:ext>
            </a:extLst>
          </a:blip>
          <a:stretch>
            <a:fillRect/>
          </a:stretch>
        </p:blipFill>
        <p:spPr>
          <a:xfrm>
            <a:off x="1607139" y="5217571"/>
            <a:ext cx="451663" cy="451663"/>
          </a:xfrm>
        </p:spPr>
      </p:pic>
    </p:spTree>
    <p:extLst>
      <p:ext uri="{BB962C8B-B14F-4D97-AF65-F5344CB8AC3E}">
        <p14:creationId xmlns:p14="http://schemas.microsoft.com/office/powerpoint/2010/main" val="52208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jaro Valley Unified School District staff introduce three Watsonville High School students who earned State Seal of Civic Engagement insignias: Morielle Mamaril, Paula Camacho and Marco Padilla-Perez.">
            <a:extLst>
              <a:ext uri="{FF2B5EF4-FFF2-40B4-BE49-F238E27FC236}">
                <a16:creationId xmlns:a16="http://schemas.microsoft.com/office/drawing/2014/main" id="{8B468D57-EAC8-BB37-46F8-42ACC714FF64}"/>
              </a:ext>
              <a:ext uri="{C183D7F6-B498-43B3-948B-1728B52AA6E4}">
                <adec:decorative xmlns:adec="http://schemas.microsoft.com/office/drawing/2017/decorative" val="0"/>
              </a:ext>
            </a:extLst>
          </p:cNvPr>
          <p:cNvPicPr>
            <a:picLocks noChangeAspect="1"/>
          </p:cNvPicPr>
          <p:nvPr/>
        </p:nvPicPr>
        <p:blipFill rotWithShape="1">
          <a:blip r:embed="rId3"/>
          <a:srcRect l="1567" t="1797" b="23235"/>
          <a:stretch/>
        </p:blipFill>
        <p:spPr>
          <a:xfrm>
            <a:off x="671945" y="211053"/>
            <a:ext cx="10972800" cy="4909789"/>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Title 3">
            <a:extLst>
              <a:ext uri="{FF2B5EF4-FFF2-40B4-BE49-F238E27FC236}">
                <a16:creationId xmlns:a16="http://schemas.microsoft.com/office/drawing/2014/main" id="{4CF1C4A3-346A-99A2-2E99-B6E1CD424E37}"/>
              </a:ext>
            </a:extLst>
          </p:cNvPr>
          <p:cNvSpPr>
            <a:spLocks noGrp="1"/>
          </p:cNvSpPr>
          <p:nvPr>
            <p:ph type="title"/>
          </p:nvPr>
        </p:nvSpPr>
        <p:spPr>
          <a:xfrm>
            <a:off x="838200" y="4356771"/>
            <a:ext cx="10515600" cy="2140551"/>
          </a:xfrm>
        </p:spPr>
        <p:txBody>
          <a:bodyPr/>
          <a:lstStyle/>
          <a:p>
            <a:r>
              <a:rPr lang="en-US" dirty="0"/>
              <a:t>What additional resources are available?</a:t>
            </a:r>
          </a:p>
        </p:txBody>
      </p:sp>
    </p:spTree>
    <p:extLst>
      <p:ext uri="{BB962C8B-B14F-4D97-AF65-F5344CB8AC3E}">
        <p14:creationId xmlns:p14="http://schemas.microsoft.com/office/powerpoint/2010/main" val="358071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00B0-5F84-474D-6F40-769203B21DBD}"/>
              </a:ext>
            </a:extLst>
          </p:cNvPr>
          <p:cNvSpPr>
            <a:spLocks noGrp="1"/>
          </p:cNvSpPr>
          <p:nvPr>
            <p:ph type="title"/>
          </p:nvPr>
        </p:nvSpPr>
        <p:spPr>
          <a:xfrm>
            <a:off x="864974" y="365125"/>
            <a:ext cx="10488826" cy="1325563"/>
          </a:xfrm>
        </p:spPr>
        <p:txBody>
          <a:bodyPr>
            <a:normAutofit/>
          </a:bodyPr>
          <a:lstStyle/>
          <a:p>
            <a:r>
              <a:rPr lang="en-US" sz="4400" dirty="0"/>
              <a:t>Additional Civic Awards and Programs</a:t>
            </a:r>
          </a:p>
        </p:txBody>
      </p:sp>
      <p:sp>
        <p:nvSpPr>
          <p:cNvPr id="3" name="Content Placeholder 2">
            <a:extLst>
              <a:ext uri="{FF2B5EF4-FFF2-40B4-BE49-F238E27FC236}">
                <a16:creationId xmlns:a16="http://schemas.microsoft.com/office/drawing/2014/main" id="{A8E31455-85F0-D080-9672-57226CB5CA30}"/>
              </a:ext>
            </a:extLst>
          </p:cNvPr>
          <p:cNvSpPr>
            <a:spLocks noGrp="1"/>
          </p:cNvSpPr>
          <p:nvPr>
            <p:ph idx="1"/>
          </p:nvPr>
        </p:nvSpPr>
        <p:spPr>
          <a:xfrm>
            <a:off x="1345742" y="1690688"/>
            <a:ext cx="5359858" cy="4790987"/>
          </a:xfrm>
        </p:spPr>
        <p:txBody>
          <a:bodyPr>
            <a:normAutofit/>
          </a:bodyPr>
          <a:lstStyle/>
          <a:p>
            <a:r>
              <a:rPr lang="en-US" dirty="0"/>
              <a:t>LACOE’s </a:t>
            </a:r>
            <a:r>
              <a:rPr lang="en-US" dirty="0">
                <a:hlinkClick r:id="rId3" tooltip="California Democracy School Awards"/>
              </a:rPr>
              <a:t>California Democracy School Awards</a:t>
            </a:r>
            <a:endParaRPr lang="en-US" dirty="0"/>
          </a:p>
          <a:p>
            <a:r>
              <a:rPr lang="en-US" dirty="0"/>
              <a:t>Civic Learning Initiative’s </a:t>
            </a:r>
            <a:r>
              <a:rPr lang="en-US" dirty="0">
                <a:hlinkClick r:id="rId4" tooltip="Civic Learning Awards"/>
              </a:rPr>
              <a:t>Civic Learning Awards</a:t>
            </a:r>
            <a:r>
              <a:rPr lang="en-US" dirty="0"/>
              <a:t>, facilitated by the</a:t>
            </a:r>
            <a:r>
              <a:rPr lang="en-US" dirty="0">
                <a:hlinkClick r:id="rId5" tooltip=" Power of Democracy Steering Committee"/>
              </a:rPr>
              <a:t> Power of Democracy Steering Committee</a:t>
            </a:r>
            <a:endParaRPr lang="en-US" dirty="0"/>
          </a:p>
          <a:p>
            <a:pPr lvl="1"/>
            <a:r>
              <a:rPr lang="en-US" dirty="0">
                <a:hlinkClick r:id="rId6" tooltip="Judges in the Classroom"/>
              </a:rPr>
              <a:t>Judges in the Classroom</a:t>
            </a:r>
            <a:endParaRPr lang="en-US" dirty="0"/>
          </a:p>
        </p:txBody>
      </p:sp>
      <p:pic>
        <p:nvPicPr>
          <p:cNvPr id="4" name="Picture 2" descr="Civic Learning Awards | California Courts Newsroom">
            <a:extLst>
              <a:ext uri="{FF2B5EF4-FFF2-40B4-BE49-F238E27FC236}">
                <a16:creationId xmlns:a16="http://schemas.microsoft.com/office/drawing/2014/main" id="{E1930211-923C-9BBF-1BFD-B873B7A5B6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4203" y="3463942"/>
            <a:ext cx="3067480" cy="3067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0D9238-F9B5-8D64-50B6-97919E01C494}"/>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267" y="1719654"/>
            <a:ext cx="4572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9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DD80-5586-A310-E980-2331A30D0D47}"/>
              </a:ext>
            </a:extLst>
          </p:cNvPr>
          <p:cNvSpPr>
            <a:spLocks noGrp="1"/>
          </p:cNvSpPr>
          <p:nvPr>
            <p:ph type="title"/>
          </p:nvPr>
        </p:nvSpPr>
        <p:spPr/>
        <p:txBody>
          <a:bodyPr>
            <a:normAutofit/>
          </a:bodyPr>
          <a:lstStyle/>
          <a:p>
            <a:r>
              <a:rPr lang="en-US" sz="4400" dirty="0"/>
              <a:t>California Department of Education Implementation Resources</a:t>
            </a:r>
          </a:p>
        </p:txBody>
      </p:sp>
      <p:sp>
        <p:nvSpPr>
          <p:cNvPr id="3" name="Content Placeholder 2">
            <a:extLst>
              <a:ext uri="{FF2B5EF4-FFF2-40B4-BE49-F238E27FC236}">
                <a16:creationId xmlns:a16="http://schemas.microsoft.com/office/drawing/2014/main" id="{51F0A18C-DC4B-9611-93CE-C726F18AEF89}"/>
              </a:ext>
            </a:extLst>
          </p:cNvPr>
          <p:cNvSpPr>
            <a:spLocks noGrp="1"/>
          </p:cNvSpPr>
          <p:nvPr>
            <p:ph idx="1"/>
          </p:nvPr>
        </p:nvSpPr>
        <p:spPr/>
        <p:txBody>
          <a:bodyPr>
            <a:noAutofit/>
          </a:bodyPr>
          <a:lstStyle/>
          <a:p>
            <a:r>
              <a:rPr lang="en-US" sz="2400" dirty="0">
                <a:hlinkClick r:id="rId3" tooltip="SSCE Implementation Guidance"/>
              </a:rPr>
              <a:t>SSCE Implementation Guidance</a:t>
            </a:r>
            <a:endParaRPr lang="en-US" sz="2400" dirty="0"/>
          </a:p>
          <a:p>
            <a:r>
              <a:rPr lang="en-US" sz="2400" dirty="0">
                <a:hlinkClick r:id="rId4" tooltip="SSCE Frequently Asked Questions "/>
              </a:rPr>
              <a:t>SSCE Frequently Asked Questions </a:t>
            </a:r>
            <a:endParaRPr lang="en-US" sz="2400" dirty="0"/>
          </a:p>
          <a:p>
            <a:r>
              <a:rPr lang="en-US" sz="2400" dirty="0">
                <a:hlinkClick r:id="rId5" tooltip="Related SBE Items"/>
              </a:rPr>
              <a:t>Related SBE Items</a:t>
            </a:r>
            <a:endParaRPr lang="en-US" sz="2400" dirty="0"/>
          </a:p>
          <a:p>
            <a:r>
              <a:rPr lang="en-US" sz="2400" dirty="0">
                <a:hlinkClick r:id="rId6" tooltip="Resources to Support Civic Engagement"/>
              </a:rPr>
              <a:t>Resources to Support Civic Engagement</a:t>
            </a:r>
            <a:endParaRPr lang="en-US" sz="2400" dirty="0"/>
          </a:p>
          <a:p>
            <a:r>
              <a:rPr lang="en-US" sz="2400" dirty="0">
                <a:hlinkClick r:id="rId7" tooltip="California Educators Together SSCE Group"/>
              </a:rPr>
              <a:t>California Educators Together SSCE Group</a:t>
            </a:r>
            <a:endParaRPr lang="en-US" sz="2400" dirty="0"/>
          </a:p>
        </p:txBody>
      </p:sp>
    </p:spTree>
    <p:extLst>
      <p:ext uri="{BB962C8B-B14F-4D97-AF65-F5344CB8AC3E}">
        <p14:creationId xmlns:p14="http://schemas.microsoft.com/office/powerpoint/2010/main" val="185975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D54-E3EA-0E9E-25ED-5C8519079661}"/>
              </a:ext>
            </a:extLst>
          </p:cNvPr>
          <p:cNvSpPr>
            <a:spLocks noGrp="1"/>
          </p:cNvSpPr>
          <p:nvPr>
            <p:ph type="title"/>
          </p:nvPr>
        </p:nvSpPr>
        <p:spPr/>
        <p:txBody>
          <a:bodyPr/>
          <a:lstStyle/>
          <a:p>
            <a:r>
              <a:rPr lang="en-US" dirty="0"/>
              <a:t>Staying Updated</a:t>
            </a:r>
          </a:p>
        </p:txBody>
      </p:sp>
      <p:sp>
        <p:nvSpPr>
          <p:cNvPr id="3" name="Content Placeholder 2">
            <a:extLst>
              <a:ext uri="{FF2B5EF4-FFF2-40B4-BE49-F238E27FC236}">
                <a16:creationId xmlns:a16="http://schemas.microsoft.com/office/drawing/2014/main" id="{34D6F433-95AE-EEA1-F663-8B7E1FD996F8}"/>
              </a:ext>
            </a:extLst>
          </p:cNvPr>
          <p:cNvSpPr>
            <a:spLocks noGrp="1"/>
          </p:cNvSpPr>
          <p:nvPr>
            <p:ph idx="1"/>
          </p:nvPr>
        </p:nvSpPr>
        <p:spPr>
          <a:xfrm>
            <a:off x="1091971" y="1674496"/>
            <a:ext cx="10008058" cy="4790987"/>
          </a:xfrm>
        </p:spPr>
        <p:txBody>
          <a:bodyPr>
            <a:noAutofit/>
          </a:bodyPr>
          <a:lstStyle/>
          <a:p>
            <a:pPr marL="0" indent="0" algn="ctr">
              <a:spcBef>
                <a:spcPts val="0"/>
              </a:spcBef>
              <a:buNone/>
            </a:pPr>
            <a:r>
              <a:rPr lang="en-US" sz="2800" b="1" dirty="0"/>
              <a:t>SSCE Inbox</a:t>
            </a:r>
          </a:p>
          <a:p>
            <a:pPr marL="0" indent="0" algn="ctr">
              <a:spcAft>
                <a:spcPts val="2400"/>
              </a:spcAft>
              <a:buNone/>
            </a:pPr>
            <a:r>
              <a:rPr lang="en-US" sz="2400" dirty="0">
                <a:hlinkClick r:id="rId3"/>
              </a:rPr>
              <a:t>SSCE@cde.ca.gov</a:t>
            </a:r>
            <a:endParaRPr lang="en-US" sz="2400" dirty="0">
              <a:solidFill>
                <a:srgbClr val="0033CC"/>
              </a:solidFill>
            </a:endParaRPr>
          </a:p>
          <a:p>
            <a:pPr marL="0" indent="0" algn="ctr">
              <a:spcBef>
                <a:spcPts val="0"/>
              </a:spcBef>
              <a:buNone/>
            </a:pPr>
            <a:r>
              <a:rPr lang="en-US" sz="2800" b="1" dirty="0"/>
              <a:t>HSS Listserv</a:t>
            </a:r>
          </a:p>
          <a:p>
            <a:pPr marL="0" indent="0" algn="ctr">
              <a:spcBef>
                <a:spcPts val="0"/>
              </a:spcBef>
              <a:spcAft>
                <a:spcPts val="2400"/>
              </a:spcAft>
              <a:buNone/>
            </a:pPr>
            <a:r>
              <a:rPr lang="en-US" sz="2400" dirty="0"/>
              <a:t>To join, send a blank email message to </a:t>
            </a:r>
            <a:br>
              <a:rPr lang="en-US" sz="2400" dirty="0"/>
            </a:br>
            <a:r>
              <a:rPr lang="en-US" sz="2400" dirty="0">
                <a:solidFill>
                  <a:srgbClr val="0033CC"/>
                </a:solidFill>
                <a:hlinkClick r:id="rId4">
                  <a:extLst>
                    <a:ext uri="{A12FA001-AC4F-418D-AE19-62706E023703}">
                      <ahyp:hlinkClr xmlns:ahyp="http://schemas.microsoft.com/office/drawing/2018/hyperlinkcolor" val="tx"/>
                    </a:ext>
                  </a:extLst>
                </a:hlinkClick>
              </a:rPr>
              <a:t>join-history-social-science@mlist.cde.ca.gov</a:t>
            </a:r>
            <a:endParaRPr lang="en-US" sz="2400" dirty="0">
              <a:solidFill>
                <a:srgbClr val="0033CC"/>
              </a:solidFill>
            </a:endParaRPr>
          </a:p>
          <a:p>
            <a:pPr marL="0" indent="0" algn="ctr">
              <a:spcBef>
                <a:spcPts val="0"/>
              </a:spcBef>
              <a:buNone/>
            </a:pPr>
            <a:r>
              <a:rPr lang="en-US" sz="2800" b="1" dirty="0"/>
              <a:t>CDE Twitter/X Accounts</a:t>
            </a:r>
          </a:p>
          <a:p>
            <a:pPr marL="0" indent="0" algn="ctr">
              <a:spcBef>
                <a:spcPts val="0"/>
              </a:spcBef>
              <a:spcAft>
                <a:spcPts val="0"/>
              </a:spcAft>
              <a:buNone/>
            </a:pPr>
            <a:r>
              <a:rPr lang="en-US" sz="2400" dirty="0"/>
              <a:t>HSS: @CaEdHSS</a:t>
            </a:r>
          </a:p>
          <a:p>
            <a:pPr marL="0" indent="0" algn="ctr">
              <a:spcBef>
                <a:spcPts val="0"/>
              </a:spcBef>
              <a:spcAft>
                <a:spcPts val="0"/>
              </a:spcAft>
              <a:buNone/>
            </a:pPr>
            <a:r>
              <a:rPr lang="en-US" sz="2400" dirty="0"/>
              <a:t>Professional Learning: @CaProfLearning</a:t>
            </a:r>
          </a:p>
          <a:p>
            <a:pPr marL="0" indent="0" algn="ctr">
              <a:spcBef>
                <a:spcPts val="0"/>
              </a:spcBef>
              <a:spcAft>
                <a:spcPts val="0"/>
              </a:spcAft>
              <a:buNone/>
            </a:pPr>
            <a:r>
              <a:rPr lang="en-US" sz="2400" dirty="0"/>
              <a:t>CDE: </a:t>
            </a:r>
            <a:r>
              <a:rPr lang="en-US" sz="2400" dirty="0" err="1"/>
              <a:t>CaDeptEd</a:t>
            </a:r>
            <a:endParaRPr lang="en-US" sz="2400" dirty="0"/>
          </a:p>
        </p:txBody>
      </p:sp>
    </p:spTree>
    <p:extLst>
      <p:ext uri="{BB962C8B-B14F-4D97-AF65-F5344CB8AC3E}">
        <p14:creationId xmlns:p14="http://schemas.microsoft.com/office/powerpoint/2010/main" val="367384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089C-1783-8C7C-E3D2-631E795AFFA9}"/>
              </a:ext>
              <a:ext uri="{C183D7F6-B498-43B3-948B-1728B52AA6E4}">
                <adec:decorative xmlns:adec="http://schemas.microsoft.com/office/drawing/2017/decorative" val="0"/>
              </a:ext>
            </a:extLst>
          </p:cNvPr>
          <p:cNvSpPr>
            <a:spLocks noGrp="1"/>
          </p:cNvSpPr>
          <p:nvPr>
            <p:ph type="title"/>
          </p:nvPr>
        </p:nvSpPr>
        <p:spPr>
          <a:xfrm>
            <a:off x="831850" y="1111067"/>
            <a:ext cx="5008118" cy="999744"/>
          </a:xfrm>
        </p:spPr>
        <p:txBody>
          <a:bodyPr>
            <a:normAutofit/>
          </a:bodyPr>
          <a:lstStyle/>
          <a:p>
            <a:pPr algn="l"/>
            <a:r>
              <a:rPr lang="en-US" dirty="0">
                <a:latin typeface="Arial" panose="020B0604020202020204"/>
              </a:rPr>
              <a:t>Thank you!</a:t>
            </a:r>
            <a:endParaRPr lang="en-US" dirty="0"/>
          </a:p>
        </p:txBody>
      </p:sp>
      <p:sp>
        <p:nvSpPr>
          <p:cNvPr id="7" name="TextBox 6">
            <a:extLst>
              <a:ext uri="{FF2B5EF4-FFF2-40B4-BE49-F238E27FC236}">
                <a16:creationId xmlns:a16="http://schemas.microsoft.com/office/drawing/2014/main" id="{1026B9F9-8760-0B3F-CBB8-5C74E300997B}"/>
              </a:ext>
              <a:ext uri="{C183D7F6-B498-43B3-948B-1728B52AA6E4}">
                <adec:decorative xmlns:adec="http://schemas.microsoft.com/office/drawing/2017/decorative" val="0"/>
              </a:ext>
            </a:extLst>
          </p:cNvPr>
          <p:cNvSpPr txBox="1"/>
          <p:nvPr/>
        </p:nvSpPr>
        <p:spPr>
          <a:xfrm>
            <a:off x="1018309" y="1365504"/>
            <a:ext cx="4821659" cy="4247317"/>
          </a:xfrm>
          <a:prstGeom prst="rect">
            <a:avLst/>
          </a:prstGeom>
          <a:noFill/>
        </p:spPr>
        <p:txBody>
          <a:bodyPr wrap="square">
            <a:spAutoFit/>
          </a:bodyPr>
          <a:lstStyle/>
          <a:p>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California Department of Education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Professional Learning Support Division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sng" strike="noStrike" kern="1200" cap="none" spc="0" normalizeH="0" baseline="0" noProof="0" dirty="0">
                <a:ln>
                  <a:noFill/>
                </a:ln>
                <a:solidFill>
                  <a:prstClr val="black"/>
                </a:solidFill>
                <a:effectLst/>
                <a:uLnTx/>
                <a:uFillTx/>
                <a:latin typeface="Arial" panose="020B0604020202020204"/>
                <a:ea typeface="+mj-ea"/>
                <a:cs typeface="+mj-cs"/>
                <a:hlinkClick r:id="rId3"/>
              </a:rPr>
              <a:t>SSCE@cde.ca.gov</a:t>
            </a:r>
            <a:endParaRPr lang="en-US" dirty="0"/>
          </a:p>
        </p:txBody>
      </p:sp>
      <p:sp>
        <p:nvSpPr>
          <p:cNvPr id="9" name="TextBox 8">
            <a:extLst>
              <a:ext uri="{FF2B5EF4-FFF2-40B4-BE49-F238E27FC236}">
                <a16:creationId xmlns:a16="http://schemas.microsoft.com/office/drawing/2014/main" id="{5C6F1B0F-9B18-9CD6-00D8-75742FCF0472}"/>
              </a:ext>
              <a:ext uri="{C183D7F6-B498-43B3-948B-1728B52AA6E4}">
                <adec:decorative xmlns:adec="http://schemas.microsoft.com/office/drawing/2017/decorative" val="0"/>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8" name="Picture 2">
            <a:extLst>
              <a:ext uri="{FF2B5EF4-FFF2-40B4-BE49-F238E27FC236}">
                <a16:creationId xmlns:a16="http://schemas.microsoft.com/office/drawing/2014/main" id="{BA478807-7383-461B-AC49-960E86379E8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951348" y="185980"/>
            <a:ext cx="5837695" cy="63698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4501-7439-8937-F02C-6C4BFD1560FD}"/>
              </a:ext>
            </a:extLst>
          </p:cNvPr>
          <p:cNvSpPr>
            <a:spLocks noGrp="1"/>
          </p:cNvSpPr>
          <p:nvPr>
            <p:ph type="title"/>
          </p:nvPr>
        </p:nvSpPr>
        <p:spPr>
          <a:xfrm>
            <a:off x="1197034" y="365125"/>
            <a:ext cx="10156766" cy="1325563"/>
          </a:xfrm>
        </p:spPr>
        <p:txBody>
          <a:bodyPr>
            <a:normAutofit/>
          </a:bodyPr>
          <a:lstStyle/>
          <a:p>
            <a:r>
              <a:rPr lang="en-US" sz="4400" dirty="0"/>
              <a:t>The State Seal of Civic Engagement</a:t>
            </a:r>
          </a:p>
        </p:txBody>
      </p:sp>
      <p:sp>
        <p:nvSpPr>
          <p:cNvPr id="3" name="Content Placeholder 2">
            <a:extLst>
              <a:ext uri="{FF2B5EF4-FFF2-40B4-BE49-F238E27FC236}">
                <a16:creationId xmlns:a16="http://schemas.microsoft.com/office/drawing/2014/main" id="{F93EA95F-903A-C759-3C8F-0BCACC948D88}"/>
              </a:ext>
            </a:extLst>
          </p:cNvPr>
          <p:cNvSpPr>
            <a:spLocks noGrp="1"/>
          </p:cNvSpPr>
          <p:nvPr>
            <p:ph idx="1"/>
          </p:nvPr>
        </p:nvSpPr>
        <p:spPr>
          <a:xfrm>
            <a:off x="1345742" y="1525796"/>
            <a:ext cx="6565295" cy="4790987"/>
          </a:xfrm>
        </p:spPr>
        <p:txBody>
          <a:bodyPr>
            <a:normAutofit/>
          </a:bodyPr>
          <a:lstStyle/>
          <a:p>
            <a:pPr marL="0" indent="0">
              <a:buNone/>
            </a:pPr>
            <a:r>
              <a:rPr lang="en-US" sz="2800" b="0" i="0" dirty="0">
                <a:solidFill>
                  <a:srgbClr val="000000"/>
                </a:solidFill>
                <a:effectLst/>
              </a:rPr>
              <a:t>The State Seal of Civic Engagement (SSCE) is a recognition conferred by the State Superintendent of Public Instruction for California public school students in grade eleven or twelve who demonstrate excellence in civics education and participation, as well as an understanding of the United States Constitution, the California Constitution, and the democratic system of government.</a:t>
            </a:r>
            <a:endParaRPr lang="en-US" sz="2800" dirty="0"/>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8146CC2E-13CD-B4C2-BF4F-EDE7E864A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037" y="1724549"/>
            <a:ext cx="3442763" cy="3442763"/>
          </a:xfrm>
          <a:prstGeom prst="rect">
            <a:avLst/>
          </a:prstGeom>
        </p:spPr>
      </p:pic>
    </p:spTree>
    <p:extLst>
      <p:ext uri="{BB962C8B-B14F-4D97-AF65-F5344CB8AC3E}">
        <p14:creationId xmlns:p14="http://schemas.microsoft.com/office/powerpoint/2010/main" val="363375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515B-E125-6CB0-F153-3F3299B5EDD1}"/>
              </a:ext>
            </a:extLst>
          </p:cNvPr>
          <p:cNvSpPr>
            <a:spLocks noGrp="1"/>
          </p:cNvSpPr>
          <p:nvPr>
            <p:ph type="title"/>
          </p:nvPr>
        </p:nvSpPr>
        <p:spPr/>
        <p:txBody>
          <a:bodyPr/>
          <a:lstStyle/>
          <a:p>
            <a:r>
              <a:rPr lang="en-US" dirty="0"/>
              <a:t>Background and Purpose</a:t>
            </a:r>
          </a:p>
        </p:txBody>
      </p:sp>
      <p:sp>
        <p:nvSpPr>
          <p:cNvPr id="3" name="Content Placeholder 2">
            <a:extLst>
              <a:ext uri="{FF2B5EF4-FFF2-40B4-BE49-F238E27FC236}">
                <a16:creationId xmlns:a16="http://schemas.microsoft.com/office/drawing/2014/main" id="{006E784E-A398-7ACB-B7E6-147A7831FA2B}"/>
              </a:ext>
            </a:extLst>
          </p:cNvPr>
          <p:cNvSpPr>
            <a:spLocks noGrp="1"/>
          </p:cNvSpPr>
          <p:nvPr>
            <p:ph sz="half" idx="1"/>
          </p:nvPr>
        </p:nvSpPr>
        <p:spPr>
          <a:xfrm>
            <a:off x="1123720" y="1825625"/>
            <a:ext cx="4896080" cy="4351338"/>
          </a:xfrm>
        </p:spPr>
        <p:txBody>
          <a:bodyPr>
            <a:normAutofit/>
          </a:bodyPr>
          <a:lstStyle/>
          <a:p>
            <a:pPr marL="0" indent="0">
              <a:buNone/>
            </a:pPr>
            <a:r>
              <a:rPr lang="en-US" sz="2400" dirty="0"/>
              <a:t>Assembly Bill 24 (2017) instructed the California Department of Education (CDE) to develop a set of criteria to recognize students who have demonstrated excellence in civic education.</a:t>
            </a:r>
          </a:p>
          <a:p>
            <a:endParaRPr lang="en-US" sz="2400" dirty="0"/>
          </a:p>
        </p:txBody>
      </p:sp>
      <p:sp>
        <p:nvSpPr>
          <p:cNvPr id="4" name="Content Placeholder 3">
            <a:extLst>
              <a:ext uri="{FF2B5EF4-FFF2-40B4-BE49-F238E27FC236}">
                <a16:creationId xmlns:a16="http://schemas.microsoft.com/office/drawing/2014/main" id="{18750DE3-0465-6296-1934-4FC8B8A03C84}"/>
              </a:ext>
            </a:extLst>
          </p:cNvPr>
          <p:cNvSpPr>
            <a:spLocks noGrp="1"/>
          </p:cNvSpPr>
          <p:nvPr>
            <p:ph sz="half" idx="2"/>
          </p:nvPr>
        </p:nvSpPr>
        <p:spPr>
          <a:xfrm>
            <a:off x="6172200" y="1825625"/>
            <a:ext cx="4767549" cy="4351338"/>
          </a:xfrm>
        </p:spPr>
        <p:txBody>
          <a:bodyPr>
            <a:normAutofit/>
          </a:bodyPr>
          <a:lstStyle/>
          <a:p>
            <a:pPr marL="0" indent="0">
              <a:buNone/>
            </a:pPr>
            <a:r>
              <a:rPr lang="en-US" sz="2400" dirty="0"/>
              <a:t>“It is the intent of the Legislature to establish a SSCE to encourage, and create pathways for, pupils in elementary and secondary schools to become civically engaged in democratic governmental institutions at the local, state, and national levels.”</a:t>
            </a:r>
          </a:p>
          <a:p>
            <a:pPr marL="0" indent="0">
              <a:buNone/>
            </a:pPr>
            <a:r>
              <a:rPr lang="en-US" sz="2400" dirty="0"/>
              <a:t>-California </a:t>
            </a:r>
            <a:r>
              <a:rPr lang="en-US" sz="2400" i="1" dirty="0"/>
              <a:t>Education Code </a:t>
            </a:r>
            <a:r>
              <a:rPr lang="en-US" sz="2400" dirty="0"/>
              <a:t>Section 51470</a:t>
            </a:r>
          </a:p>
        </p:txBody>
      </p:sp>
    </p:spTree>
    <p:extLst>
      <p:ext uri="{BB962C8B-B14F-4D97-AF65-F5344CB8AC3E}">
        <p14:creationId xmlns:p14="http://schemas.microsoft.com/office/powerpoint/2010/main" val="264360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CD24-8771-9DB6-EC22-EDF6BEAAC72A}"/>
              </a:ext>
            </a:extLst>
          </p:cNvPr>
          <p:cNvSpPr>
            <a:spLocks noGrp="1"/>
          </p:cNvSpPr>
          <p:nvPr>
            <p:ph type="title"/>
          </p:nvPr>
        </p:nvSpPr>
        <p:spPr/>
        <p:txBody>
          <a:bodyPr/>
          <a:lstStyle/>
          <a:p>
            <a:r>
              <a:rPr lang="en-US" dirty="0"/>
              <a:t>Timeline</a:t>
            </a:r>
          </a:p>
        </p:txBody>
      </p:sp>
      <p:graphicFrame>
        <p:nvGraphicFramePr>
          <p:cNvPr id="4" name="Table 3">
            <a:extLst>
              <a:ext uri="{FF2B5EF4-FFF2-40B4-BE49-F238E27FC236}">
                <a16:creationId xmlns:a16="http://schemas.microsoft.com/office/drawing/2014/main" id="{706F7115-0CDA-57E2-78ED-353E784900F9}"/>
              </a:ext>
            </a:extLst>
          </p:cNvPr>
          <p:cNvGraphicFramePr>
            <a:graphicFrameLocks noGrp="1"/>
          </p:cNvGraphicFramePr>
          <p:nvPr>
            <p:extLst>
              <p:ext uri="{D42A27DB-BD31-4B8C-83A1-F6EECF244321}">
                <p14:modId xmlns:p14="http://schemas.microsoft.com/office/powerpoint/2010/main" val="1457512710"/>
              </p:ext>
            </p:extLst>
          </p:nvPr>
        </p:nvGraphicFramePr>
        <p:xfrm>
          <a:off x="1354239" y="1553844"/>
          <a:ext cx="9966960" cy="4939223"/>
        </p:xfrm>
        <a:graphic>
          <a:graphicData uri="http://schemas.openxmlformats.org/drawingml/2006/table">
            <a:tbl>
              <a:tblPr firstRow="1" firstCol="1" bandRow="1"/>
              <a:tblGrid>
                <a:gridCol w="3608259">
                  <a:extLst>
                    <a:ext uri="{9D8B030D-6E8A-4147-A177-3AD203B41FA5}">
                      <a16:colId xmlns:a16="http://schemas.microsoft.com/office/drawing/2014/main" val="100052"/>
                    </a:ext>
                  </a:extLst>
                </a:gridCol>
                <a:gridCol w="6358701">
                  <a:extLst>
                    <a:ext uri="{9D8B030D-6E8A-4147-A177-3AD203B41FA5}">
                      <a16:colId xmlns:a16="http://schemas.microsoft.com/office/drawing/2014/main" val="2684327405"/>
                    </a:ext>
                  </a:extLst>
                </a:gridCol>
              </a:tblGrid>
              <a:tr h="64876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Event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A66AC"/>
                    </a:solidFill>
                  </a:tcPr>
                </a:tc>
                <a:extLst>
                  <a:ext uri="{0D108BD9-81ED-4DB2-BD59-A6C34878D82A}">
                    <a16:rowId xmlns:a16="http://schemas.microsoft.com/office/drawing/2014/main" val="251211739"/>
                  </a:ext>
                </a:extLst>
              </a:tr>
              <a:tr h="59458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October 2017</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AB 24 signed into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332859128"/>
                  </a:ext>
                </a:extLst>
              </a:tr>
              <a:tr h="103672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November 2018–April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Drafting, review, and editing of the SSCE statewide criteria and guidance.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3458678714"/>
                  </a:ext>
                </a:extLst>
              </a:tr>
              <a:tr h="53331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July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Draft criteria presented to the State Board of Education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2815060222"/>
                  </a:ext>
                </a:extLst>
              </a:tr>
              <a:tr h="66096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September 2019</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Revised draft criteria presented to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2988104044"/>
                  </a:ext>
                </a:extLst>
              </a:tr>
              <a:tr h="62676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a:spcBef>
                          <a:spcPts val="0"/>
                        </a:spcBef>
                        <a:spcAft>
                          <a:spcPts val="1200"/>
                        </a:spcAft>
                      </a:pPr>
                      <a:r>
                        <a:rPr lang="en-US" sz="2400" dirty="0">
                          <a:effectLst/>
                        </a:rPr>
                        <a:t>September 2020</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Final criteria adopted by the SBE.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40000"/>
                      </a:srgbClr>
                    </a:solidFill>
                  </a:tcPr>
                </a:tc>
                <a:extLst>
                  <a:ext uri="{0D108BD9-81ED-4DB2-BD59-A6C34878D82A}">
                    <a16:rowId xmlns:a16="http://schemas.microsoft.com/office/drawing/2014/main" val="188802688"/>
                  </a:ext>
                </a:extLst>
              </a:tr>
              <a:tr h="63101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dirty="0">
                          <a:effectLst/>
                        </a:rPr>
                        <a:t>2020–21</a:t>
                      </a:r>
                      <a:endParaRPr lang="en-US" sz="2400" dirty="0">
                        <a:effectLst/>
                        <a:latin typeface="Calibri" panose="020F0502020204030204" pitchFamily="34" charset="0"/>
                        <a:ea typeface="+mn-ea"/>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a:spcBef>
                          <a:spcPts val="0"/>
                        </a:spcBef>
                        <a:spcAft>
                          <a:spcPts val="1200"/>
                        </a:spcAft>
                      </a:pPr>
                      <a:r>
                        <a:rPr lang="en-US" sz="2400" dirty="0">
                          <a:effectLst/>
                        </a:rPr>
                        <a:t>First year of statewide SSCE implementation.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889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A66AC">
                        <a:tint val="20000"/>
                      </a:srgbClr>
                    </a:solidFill>
                  </a:tcPr>
                </a:tc>
                <a:extLst>
                  <a:ext uri="{0D108BD9-81ED-4DB2-BD59-A6C34878D82A}">
                    <a16:rowId xmlns:a16="http://schemas.microsoft.com/office/drawing/2014/main" val="309794056"/>
                  </a:ext>
                </a:extLst>
              </a:tr>
            </a:tbl>
          </a:graphicData>
        </a:graphic>
      </p:graphicFrame>
    </p:spTree>
    <p:extLst>
      <p:ext uri="{BB962C8B-B14F-4D97-AF65-F5344CB8AC3E}">
        <p14:creationId xmlns:p14="http://schemas.microsoft.com/office/powerpoint/2010/main" val="145726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00379-B81D-8DF5-87C3-2E677ADFD728}"/>
              </a:ext>
            </a:extLst>
          </p:cNvPr>
          <p:cNvSpPr>
            <a:spLocks noGrp="1"/>
          </p:cNvSpPr>
          <p:nvPr>
            <p:ph type="title"/>
          </p:nvPr>
        </p:nvSpPr>
        <p:spPr>
          <a:xfrm>
            <a:off x="831850" y="1709738"/>
            <a:ext cx="7987744" cy="2852737"/>
          </a:xfrm>
        </p:spPr>
        <p:txBody>
          <a:bodyPr>
            <a:normAutofit fontScale="90000"/>
          </a:bodyPr>
          <a:lstStyle/>
          <a:p>
            <a:r>
              <a:rPr lang="en-US" dirty="0"/>
              <a:t>What are the criteria for earning a State Seal of Civic Engagement?</a:t>
            </a:r>
          </a:p>
        </p:txBody>
      </p:sp>
      <p:grpSp>
        <p:nvGrpSpPr>
          <p:cNvPr id="6" name="Google Shape;680;p59">
            <a:extLst>
              <a:ext uri="{FF2B5EF4-FFF2-40B4-BE49-F238E27FC236}">
                <a16:creationId xmlns:a16="http://schemas.microsoft.com/office/drawing/2014/main" id="{250CA7FD-23D7-3B63-D33F-23CF84A895D5}"/>
              </a:ext>
              <a:ext uri="{C183D7F6-B498-43B3-948B-1728B52AA6E4}">
                <adec:decorative xmlns:adec="http://schemas.microsoft.com/office/drawing/2017/decorative" val="1"/>
              </a:ext>
            </a:extLst>
          </p:cNvPr>
          <p:cNvGrpSpPr/>
          <p:nvPr/>
        </p:nvGrpSpPr>
        <p:grpSpPr>
          <a:xfrm>
            <a:off x="9706549" y="2871456"/>
            <a:ext cx="1593077" cy="3672695"/>
            <a:chOff x="1701325" y="1380875"/>
            <a:chExt cx="1593077" cy="3672695"/>
          </a:xfrm>
        </p:grpSpPr>
        <p:sp>
          <p:nvSpPr>
            <p:cNvPr id="7" name="Google Shape;681;p59">
              <a:extLst>
                <a:ext uri="{FF2B5EF4-FFF2-40B4-BE49-F238E27FC236}">
                  <a16:creationId xmlns:a16="http://schemas.microsoft.com/office/drawing/2014/main" id="{D2B8A418-1FFB-C822-1A7E-F522281704C0}"/>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2;p59">
              <a:extLst>
                <a:ext uri="{FF2B5EF4-FFF2-40B4-BE49-F238E27FC236}">
                  <a16:creationId xmlns:a16="http://schemas.microsoft.com/office/drawing/2014/main" id="{CC5F0264-C5A6-56AB-9B86-D14484DF1DBC}"/>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3;p59">
              <a:extLst>
                <a:ext uri="{FF2B5EF4-FFF2-40B4-BE49-F238E27FC236}">
                  <a16:creationId xmlns:a16="http://schemas.microsoft.com/office/drawing/2014/main" id="{E7AA5ABB-8428-B538-2718-11D0F206D46E}"/>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84;p59">
              <a:extLst>
                <a:ext uri="{FF2B5EF4-FFF2-40B4-BE49-F238E27FC236}">
                  <a16:creationId xmlns:a16="http://schemas.microsoft.com/office/drawing/2014/main" id="{2A191BA0-C900-7E04-B8C9-10B14496091C}"/>
                </a:ext>
              </a:extLst>
            </p:cNvPr>
            <p:cNvGrpSpPr/>
            <p:nvPr/>
          </p:nvGrpSpPr>
          <p:grpSpPr>
            <a:xfrm>
              <a:off x="2341806" y="3381151"/>
              <a:ext cx="799511" cy="386656"/>
              <a:chOff x="4656234" y="3757368"/>
              <a:chExt cx="602768" cy="291508"/>
            </a:xfrm>
          </p:grpSpPr>
          <p:sp>
            <p:nvSpPr>
              <p:cNvPr id="27" name="Google Shape;685;p59">
                <a:extLst>
                  <a:ext uri="{FF2B5EF4-FFF2-40B4-BE49-F238E27FC236}">
                    <a16:creationId xmlns:a16="http://schemas.microsoft.com/office/drawing/2014/main" id="{8FCD3B5E-37C1-3CB6-65F3-F0B40B9F15B5}"/>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6;p59">
                <a:extLst>
                  <a:ext uri="{FF2B5EF4-FFF2-40B4-BE49-F238E27FC236}">
                    <a16:creationId xmlns:a16="http://schemas.microsoft.com/office/drawing/2014/main" id="{C245678E-42BC-979A-EBA8-6F8E776CE7A2}"/>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7;p59">
                <a:extLst>
                  <a:ext uri="{FF2B5EF4-FFF2-40B4-BE49-F238E27FC236}">
                    <a16:creationId xmlns:a16="http://schemas.microsoft.com/office/drawing/2014/main" id="{1FBCA61F-DF67-1272-8A9C-57FC577E7058}"/>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8;p59">
                <a:extLst>
                  <a:ext uri="{FF2B5EF4-FFF2-40B4-BE49-F238E27FC236}">
                    <a16:creationId xmlns:a16="http://schemas.microsoft.com/office/drawing/2014/main" id="{60209177-1717-F9D6-2F34-E70137EC5920}"/>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89;p59">
              <a:extLst>
                <a:ext uri="{FF2B5EF4-FFF2-40B4-BE49-F238E27FC236}">
                  <a16:creationId xmlns:a16="http://schemas.microsoft.com/office/drawing/2014/main" id="{EB6F12E8-FD94-B89A-7B8A-83E3D5255D78}"/>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0;p59">
              <a:extLst>
                <a:ext uri="{FF2B5EF4-FFF2-40B4-BE49-F238E27FC236}">
                  <a16:creationId xmlns:a16="http://schemas.microsoft.com/office/drawing/2014/main" id="{C9FB3BB9-F710-E9A3-D933-B7D5E7571FE2}"/>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1;p59">
              <a:extLst>
                <a:ext uri="{FF2B5EF4-FFF2-40B4-BE49-F238E27FC236}">
                  <a16:creationId xmlns:a16="http://schemas.microsoft.com/office/drawing/2014/main" id="{4BFF7226-F53B-1DAC-3D98-AD5BF595EDB8}"/>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2;p59">
              <a:extLst>
                <a:ext uri="{FF2B5EF4-FFF2-40B4-BE49-F238E27FC236}">
                  <a16:creationId xmlns:a16="http://schemas.microsoft.com/office/drawing/2014/main" id="{530D2C88-6B51-0A2C-CF1C-9F6CACD83A96}"/>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3;p59">
              <a:extLst>
                <a:ext uri="{FF2B5EF4-FFF2-40B4-BE49-F238E27FC236}">
                  <a16:creationId xmlns:a16="http://schemas.microsoft.com/office/drawing/2014/main" id="{16AC7C50-1E30-4377-C079-84591D9482BF}"/>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4;p59">
              <a:extLst>
                <a:ext uri="{FF2B5EF4-FFF2-40B4-BE49-F238E27FC236}">
                  <a16:creationId xmlns:a16="http://schemas.microsoft.com/office/drawing/2014/main" id="{844719DC-A0E1-BCF8-9903-69206D6D23B4}"/>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5;p59">
              <a:extLst>
                <a:ext uri="{FF2B5EF4-FFF2-40B4-BE49-F238E27FC236}">
                  <a16:creationId xmlns:a16="http://schemas.microsoft.com/office/drawing/2014/main" id="{B7732396-5477-9491-BFB5-9F7F6959B55E}"/>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6;p59">
              <a:extLst>
                <a:ext uri="{FF2B5EF4-FFF2-40B4-BE49-F238E27FC236}">
                  <a16:creationId xmlns:a16="http://schemas.microsoft.com/office/drawing/2014/main" id="{BA7B6116-FB61-CA5B-A465-364056FD21DF}"/>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7;p59">
              <a:extLst>
                <a:ext uri="{FF2B5EF4-FFF2-40B4-BE49-F238E27FC236}">
                  <a16:creationId xmlns:a16="http://schemas.microsoft.com/office/drawing/2014/main" id="{43FB5157-2764-7AA8-FAA9-78812478B7BC}"/>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8;p59">
              <a:extLst>
                <a:ext uri="{FF2B5EF4-FFF2-40B4-BE49-F238E27FC236}">
                  <a16:creationId xmlns:a16="http://schemas.microsoft.com/office/drawing/2014/main" id="{71963ACB-5A87-2D70-724B-16D2CBC37489}"/>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9;p59">
              <a:extLst>
                <a:ext uri="{FF2B5EF4-FFF2-40B4-BE49-F238E27FC236}">
                  <a16:creationId xmlns:a16="http://schemas.microsoft.com/office/drawing/2014/main" id="{7083D25A-BFA0-9BD0-BCCA-26056EE8F6BE}"/>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0;p59">
              <a:extLst>
                <a:ext uri="{FF2B5EF4-FFF2-40B4-BE49-F238E27FC236}">
                  <a16:creationId xmlns:a16="http://schemas.microsoft.com/office/drawing/2014/main" id="{AEBB658A-8C35-DFCC-DDA4-0F8CD2BD20AE}"/>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1;p59">
              <a:extLst>
                <a:ext uri="{FF2B5EF4-FFF2-40B4-BE49-F238E27FC236}">
                  <a16:creationId xmlns:a16="http://schemas.microsoft.com/office/drawing/2014/main" id="{B434CEAF-6036-8AA2-B3DB-CB5DB1405D9D}"/>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2;p59">
              <a:extLst>
                <a:ext uri="{FF2B5EF4-FFF2-40B4-BE49-F238E27FC236}">
                  <a16:creationId xmlns:a16="http://schemas.microsoft.com/office/drawing/2014/main" id="{6182DB8E-62A3-EF0C-26C7-B0738EBDDB1E}"/>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3;p59">
              <a:extLst>
                <a:ext uri="{FF2B5EF4-FFF2-40B4-BE49-F238E27FC236}">
                  <a16:creationId xmlns:a16="http://schemas.microsoft.com/office/drawing/2014/main" id="{52CB597D-6801-34BE-9299-CDFEF2F6B0E7}"/>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4;p59">
              <a:extLst>
                <a:ext uri="{FF2B5EF4-FFF2-40B4-BE49-F238E27FC236}">
                  <a16:creationId xmlns:a16="http://schemas.microsoft.com/office/drawing/2014/main" id="{A3FB295C-FF91-6A0A-8465-A848104E510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06;p59">
            <a:extLst>
              <a:ext uri="{FF2B5EF4-FFF2-40B4-BE49-F238E27FC236}">
                <a16:creationId xmlns:a16="http://schemas.microsoft.com/office/drawing/2014/main" id="{DE57E0D1-45DE-3780-2F47-78E97C7BB89D}"/>
              </a:ext>
              <a:ext uri="{C183D7F6-B498-43B3-948B-1728B52AA6E4}">
                <adec:decorative xmlns:adec="http://schemas.microsoft.com/office/drawing/2017/decorative" val="1"/>
              </a:ext>
            </a:extLst>
          </p:cNvPr>
          <p:cNvGrpSpPr/>
          <p:nvPr/>
        </p:nvGrpSpPr>
        <p:grpSpPr>
          <a:xfrm>
            <a:off x="8812893" y="3149547"/>
            <a:ext cx="1373194" cy="3391444"/>
            <a:chOff x="713213" y="1042866"/>
            <a:chExt cx="1207310" cy="2981751"/>
          </a:xfrm>
        </p:grpSpPr>
        <p:sp>
          <p:nvSpPr>
            <p:cNvPr id="32" name="Google Shape;707;p59">
              <a:extLst>
                <a:ext uri="{FF2B5EF4-FFF2-40B4-BE49-F238E27FC236}">
                  <a16:creationId xmlns:a16="http://schemas.microsoft.com/office/drawing/2014/main" id="{7A54413E-F93D-5350-8870-529766BB32B6}"/>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8;p59">
              <a:extLst>
                <a:ext uri="{FF2B5EF4-FFF2-40B4-BE49-F238E27FC236}">
                  <a16:creationId xmlns:a16="http://schemas.microsoft.com/office/drawing/2014/main" id="{2F6CF90B-3FFE-1BB3-BCA2-85955366A74A}"/>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9;p59">
              <a:extLst>
                <a:ext uri="{FF2B5EF4-FFF2-40B4-BE49-F238E27FC236}">
                  <a16:creationId xmlns:a16="http://schemas.microsoft.com/office/drawing/2014/main" id="{8DA94D9F-B911-660D-D36D-0456DC70C99C}"/>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0;p59">
              <a:extLst>
                <a:ext uri="{FF2B5EF4-FFF2-40B4-BE49-F238E27FC236}">
                  <a16:creationId xmlns:a16="http://schemas.microsoft.com/office/drawing/2014/main" id="{EC56D334-8898-1347-4525-8215B591E444}"/>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1;p59">
              <a:extLst>
                <a:ext uri="{FF2B5EF4-FFF2-40B4-BE49-F238E27FC236}">
                  <a16:creationId xmlns:a16="http://schemas.microsoft.com/office/drawing/2014/main" id="{19174F8B-2312-1857-8B8F-B4257BD869D5}"/>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760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26EF-1209-7F47-68E4-C5884DD2C5D8}"/>
              </a:ext>
            </a:extLst>
          </p:cNvPr>
          <p:cNvSpPr>
            <a:spLocks noGrp="1"/>
          </p:cNvSpPr>
          <p:nvPr>
            <p:ph type="title"/>
          </p:nvPr>
        </p:nvSpPr>
        <p:spPr/>
        <p:txBody>
          <a:bodyPr/>
          <a:lstStyle/>
          <a:p>
            <a:r>
              <a:rPr lang="en-US" dirty="0"/>
              <a:t>Statewide Criteria (1)</a:t>
            </a:r>
          </a:p>
        </p:txBody>
      </p:sp>
      <p:sp>
        <p:nvSpPr>
          <p:cNvPr id="3" name="Content Placeholder 2">
            <a:extLst>
              <a:ext uri="{FF2B5EF4-FFF2-40B4-BE49-F238E27FC236}">
                <a16:creationId xmlns:a16="http://schemas.microsoft.com/office/drawing/2014/main" id="{C18428FD-24AF-5CAE-BFA8-80ADFDB1367D}"/>
              </a:ext>
            </a:extLst>
          </p:cNvPr>
          <p:cNvSpPr>
            <a:spLocks noGrp="1"/>
          </p:cNvSpPr>
          <p:nvPr>
            <p:ph idx="1"/>
          </p:nvPr>
        </p:nvSpPr>
        <p:spPr/>
        <p:txBody>
          <a:bodyPr>
            <a:normAutofit fontScale="77500" lnSpcReduction="20000"/>
          </a:bodyPr>
          <a:lstStyle/>
          <a:p>
            <a:pPr marL="126997" indent="0">
              <a:lnSpc>
                <a:spcPct val="120000"/>
              </a:lnSpc>
              <a:spcBef>
                <a:spcPts val="0"/>
              </a:spcBef>
              <a:spcAft>
                <a:spcPts val="1200"/>
              </a:spcAft>
              <a:buNone/>
            </a:pPr>
            <a:r>
              <a:rPr lang="en-US" sz="3600" dirty="0"/>
              <a:t>To earn a SSCE, students must be enrolled in grade eleven or twelve at a participating local educational agency (LEA), and must fulfill each of the following five statewide criteria:</a:t>
            </a:r>
          </a:p>
          <a:p>
            <a:pPr marL="1066773" indent="-457189">
              <a:lnSpc>
                <a:spcPct val="120000"/>
              </a:lnSpc>
              <a:spcBef>
                <a:spcPts val="0"/>
              </a:spcBef>
              <a:spcAft>
                <a:spcPts val="1200"/>
              </a:spcAft>
              <a:buFont typeface="+mj-lt"/>
              <a:buAutoNum type="arabicPeriod"/>
              <a:tabLst>
                <a:tab pos="391574" algn="l"/>
              </a:tabLst>
            </a:pPr>
            <a:r>
              <a:rPr lang="en-US" sz="3100" dirty="0"/>
              <a:t>Be engaged in academic work in a productive way.</a:t>
            </a:r>
          </a:p>
          <a:p>
            <a:pPr marL="1066773" indent="-457189">
              <a:lnSpc>
                <a:spcPct val="120000"/>
              </a:lnSpc>
              <a:spcBef>
                <a:spcPts val="0"/>
              </a:spcBef>
              <a:spcAft>
                <a:spcPts val="1200"/>
              </a:spcAft>
              <a:buFont typeface="+mj-lt"/>
              <a:buAutoNum type="arabicPeriod"/>
              <a:tabLst>
                <a:tab pos="391574" algn="l"/>
              </a:tabLst>
            </a:pPr>
            <a:r>
              <a:rPr lang="en-US" sz="31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194747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57D4-6EA3-60C9-0908-4ACAF92D869F}"/>
              </a:ext>
            </a:extLst>
          </p:cNvPr>
          <p:cNvSpPr>
            <a:spLocks noGrp="1"/>
          </p:cNvSpPr>
          <p:nvPr>
            <p:ph type="title"/>
          </p:nvPr>
        </p:nvSpPr>
        <p:spPr/>
        <p:txBody>
          <a:bodyPr/>
          <a:lstStyle/>
          <a:p>
            <a:r>
              <a:rPr lang="en-US" dirty="0"/>
              <a:t>Statewide Criteria (2)</a:t>
            </a:r>
          </a:p>
        </p:txBody>
      </p:sp>
      <p:sp>
        <p:nvSpPr>
          <p:cNvPr id="3" name="Content Placeholder 2">
            <a:extLst>
              <a:ext uri="{FF2B5EF4-FFF2-40B4-BE49-F238E27FC236}">
                <a16:creationId xmlns:a16="http://schemas.microsoft.com/office/drawing/2014/main" id="{39731AC1-B2ED-C672-881E-4D70CBCE652D}"/>
              </a:ext>
            </a:extLst>
          </p:cNvPr>
          <p:cNvSpPr>
            <a:spLocks noGrp="1"/>
          </p:cNvSpPr>
          <p:nvPr>
            <p:ph idx="1"/>
          </p:nvPr>
        </p:nvSpPr>
        <p:spPr/>
        <p:txBody>
          <a:bodyPr>
            <a:normAutofit fontScale="77500" lnSpcReduction="20000"/>
          </a:bodyPr>
          <a:lstStyle/>
          <a:p>
            <a:pPr marL="126997" indent="0">
              <a:lnSpc>
                <a:spcPct val="120000"/>
              </a:lnSpc>
              <a:spcBef>
                <a:spcPts val="0"/>
              </a:spcBef>
              <a:spcAft>
                <a:spcPts val="1200"/>
              </a:spcAft>
              <a:buNone/>
            </a:pPr>
            <a:r>
              <a:rPr lang="en-US" sz="3600" dirty="0"/>
              <a:t>The student must:</a:t>
            </a:r>
          </a:p>
          <a:p>
            <a:pPr marL="1001159" indent="-391574">
              <a:lnSpc>
                <a:spcPct val="120000"/>
              </a:lnSpc>
              <a:spcBef>
                <a:spcPts val="0"/>
              </a:spcBef>
              <a:spcAft>
                <a:spcPts val="1200"/>
              </a:spcAft>
              <a:buFont typeface="+mj-lt"/>
              <a:buAutoNum type="arabicPeriod" startAt="3"/>
              <a:tabLst>
                <a:tab pos="543970" algn="l"/>
              </a:tabLst>
            </a:pPr>
            <a:r>
              <a:rPr lang="en-US" sz="3100" dirty="0"/>
              <a:t>Participate in one or more informed civic engagement project(s) that address real-world problems and require students to identify and inquire into civic needs or problems, consider varied responses, take action, and reflect on efforts.</a:t>
            </a:r>
          </a:p>
          <a:p>
            <a:pPr marL="1001159" indent="-391574">
              <a:lnSpc>
                <a:spcPct val="120000"/>
              </a:lnSpc>
              <a:spcBef>
                <a:spcPts val="0"/>
              </a:spcBef>
              <a:spcAft>
                <a:spcPts val="1200"/>
              </a:spcAft>
              <a:buFont typeface="+mj-lt"/>
              <a:buAutoNum type="arabicPeriod" startAt="3"/>
              <a:tabLst>
                <a:tab pos="543970" algn="l"/>
              </a:tabLst>
            </a:pPr>
            <a:r>
              <a:rPr lang="en-US" sz="3100" dirty="0"/>
              <a:t>Demonstrate civic knowledge, skills, and dispositions through self-reflection.</a:t>
            </a:r>
          </a:p>
          <a:p>
            <a:pPr marL="1001159" indent="-391574">
              <a:lnSpc>
                <a:spcPct val="120000"/>
              </a:lnSpc>
              <a:spcBef>
                <a:spcPts val="0"/>
              </a:spcBef>
              <a:spcAft>
                <a:spcPts val="1200"/>
              </a:spcAft>
              <a:buFont typeface="+mj-lt"/>
              <a:buAutoNum type="arabicPeriod" startAt="3"/>
              <a:tabLst>
                <a:tab pos="543970" algn="l"/>
              </a:tabLst>
            </a:pPr>
            <a:r>
              <a:rPr lang="en-US" sz="3100" dirty="0"/>
              <a:t>Exhibit character traits that reflect civic-mindedness and a commitment to positively impact the classroom, school, community and/or society.</a:t>
            </a:r>
          </a:p>
        </p:txBody>
      </p:sp>
    </p:spTree>
    <p:extLst>
      <p:ext uri="{BB962C8B-B14F-4D97-AF65-F5344CB8AC3E}">
        <p14:creationId xmlns:p14="http://schemas.microsoft.com/office/powerpoint/2010/main" val="368653637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5345</Words>
  <Application>Microsoft Office PowerPoint</Application>
  <PresentationFormat>Widescreen</PresentationFormat>
  <Paragraphs>451</Paragraphs>
  <Slides>36</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Courier New</vt:lpstr>
      <vt:lpstr>Office Theme</vt:lpstr>
      <vt:lpstr>Custom Design</vt:lpstr>
      <vt:lpstr>Getting Started with the  State Seal of  Civic Engagement</vt:lpstr>
      <vt:lpstr>Slide Notes</vt:lpstr>
      <vt:lpstr>What is the State Seal of Civic Engagement?</vt:lpstr>
      <vt:lpstr>The State Seal of Civic Engagement</vt:lpstr>
      <vt:lpstr>Background and Purpose</vt:lpstr>
      <vt:lpstr>Timeline</vt:lpstr>
      <vt:lpstr>What are the criteria for earning a State Seal of Civic Engagement?</vt:lpstr>
      <vt:lpstr>Statewide Criteria (1)</vt:lpstr>
      <vt:lpstr>Statewide Criteria (2)</vt:lpstr>
      <vt:lpstr>Implementation Guidance</vt:lpstr>
      <vt:lpstr>Who is eligible to earn a State Seal of Civic Engagement?</vt:lpstr>
      <vt:lpstr>Student Eligibility-</vt:lpstr>
      <vt:lpstr>Eligible Documents</vt:lpstr>
      <vt:lpstr>How is the State Seal of Civic Engagement implemented locally?</vt:lpstr>
      <vt:lpstr>Local Guidelines</vt:lpstr>
      <vt:lpstr>Sample General Process</vt:lpstr>
      <vt:lpstr>Create Implementation Team (1)</vt:lpstr>
      <vt:lpstr>Create Implementation Team (2)</vt:lpstr>
      <vt:lpstr>Develop Board Resolution</vt:lpstr>
      <vt:lpstr>Take Inventory</vt:lpstr>
      <vt:lpstr>Develop and Adopt Local Criteria</vt:lpstr>
      <vt:lpstr>Design Requirements and Procedures</vt:lpstr>
      <vt:lpstr>Special Considerations</vt:lpstr>
      <vt:lpstr>How do Local Educational Agencies request insignias?</vt:lpstr>
      <vt:lpstr>Requesting Insignias</vt:lpstr>
      <vt:lpstr>Insignia Request Form (1)</vt:lpstr>
      <vt:lpstr>Insignia Request Form (2)</vt:lpstr>
      <vt:lpstr>Insignia Request Form (3)</vt:lpstr>
      <vt:lpstr>Suggested Record Keeping</vt:lpstr>
      <vt:lpstr>Data Reporting (1)</vt:lpstr>
      <vt:lpstr>Data Reporting (2)</vt:lpstr>
      <vt:lpstr>What additional resources are available?</vt:lpstr>
      <vt:lpstr>Additional Civic Awards and Programs</vt:lpstr>
      <vt:lpstr>California Department of Education Implementation Resources</vt:lpstr>
      <vt:lpstr>Staying Updated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SSCE - Professional Learning (Ca Dept of Education)</dc:title>
  <dc:subject>This presentation provides an overview and extended guidance for LEAs developing State Seal of Civic Engagement (SSCE) programs.</dc:subject>
  <dc:creator/>
  <cp:lastModifiedBy/>
  <cp:revision>1</cp:revision>
  <dcterms:created xsi:type="dcterms:W3CDTF">2024-01-25T01:24:03Z</dcterms:created>
  <dcterms:modified xsi:type="dcterms:W3CDTF">2024-01-25T01:24:31Z</dcterms:modified>
</cp:coreProperties>
</file>