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89" r:id="rId1"/>
  </p:sldMasterIdLst>
  <p:notesMasterIdLst>
    <p:notesMasterId r:id="rId22"/>
  </p:notesMasterIdLst>
  <p:handoutMasterIdLst>
    <p:handoutMasterId r:id="rId23"/>
  </p:handoutMasterIdLst>
  <p:sldIdLst>
    <p:sldId id="484" r:id="rId2"/>
    <p:sldId id="524" r:id="rId3"/>
    <p:sldId id="507" r:id="rId4"/>
    <p:sldId id="525" r:id="rId5"/>
    <p:sldId id="561" r:id="rId6"/>
    <p:sldId id="540" r:id="rId7"/>
    <p:sldId id="562" r:id="rId8"/>
    <p:sldId id="322" r:id="rId9"/>
    <p:sldId id="529" r:id="rId10"/>
    <p:sldId id="565" r:id="rId11"/>
    <p:sldId id="319" r:id="rId12"/>
    <p:sldId id="527" r:id="rId13"/>
    <p:sldId id="564" r:id="rId14"/>
    <p:sldId id="528" r:id="rId15"/>
    <p:sldId id="318" r:id="rId16"/>
    <p:sldId id="323" r:id="rId17"/>
    <p:sldId id="302" r:id="rId18"/>
    <p:sldId id="320" r:id="rId19"/>
    <p:sldId id="321" r:id="rId20"/>
    <p:sldId id="510" r:id="rId21"/>
  </p:sldIdLst>
  <p:sldSz cx="12192000" cy="6858000"/>
  <p:notesSz cx="7010400" cy="92964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FFFF66"/>
    <a:srgbClr val="FF9D0D"/>
    <a:srgbClr val="990000"/>
    <a:srgbClr val="99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22" autoAdjust="0"/>
    <p:restoredTop sz="78261" autoAdjust="0"/>
  </p:normalViewPr>
  <p:slideViewPr>
    <p:cSldViewPr snapToGrid="0">
      <p:cViewPr varScale="1">
        <p:scale>
          <a:sx n="52" d="100"/>
          <a:sy n="52" d="100"/>
        </p:scale>
        <p:origin x="1188" y="5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p:scale>
          <a:sx n="1" d="2"/>
          <a:sy n="1" d="2"/>
        </p:scale>
        <p:origin x="2684" y="2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7DB7CBA-8FB1-4216-AF96-74550129B046}"/>
              </a:ext>
            </a:extLst>
          </p:cNvPr>
          <p:cNvSpPr>
            <a:spLocks noGrp="1"/>
          </p:cNvSpPr>
          <p:nvPr>
            <p:ph type="hdr" sz="quarter"/>
          </p:nvPr>
        </p:nvSpPr>
        <p:spPr>
          <a:xfrm>
            <a:off x="1" y="0"/>
            <a:ext cx="3038475" cy="466726"/>
          </a:xfrm>
          <a:prstGeom prst="rect">
            <a:avLst/>
          </a:prstGeom>
        </p:spPr>
        <p:txBody>
          <a:bodyPr vert="horz" lIns="93177" tIns="46589" rIns="93177" bIns="46589"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AAD0CC39-5341-471A-8794-B1EA155A2C0A}"/>
              </a:ext>
            </a:extLst>
          </p:cNvPr>
          <p:cNvSpPr>
            <a:spLocks noGrp="1"/>
          </p:cNvSpPr>
          <p:nvPr>
            <p:ph type="dt" sz="quarter" idx="1"/>
          </p:nvPr>
        </p:nvSpPr>
        <p:spPr>
          <a:xfrm>
            <a:off x="3970338" y="0"/>
            <a:ext cx="3038475" cy="466726"/>
          </a:xfrm>
          <a:prstGeom prst="rect">
            <a:avLst/>
          </a:prstGeom>
        </p:spPr>
        <p:txBody>
          <a:bodyPr vert="horz" lIns="93177" tIns="46589" rIns="93177" bIns="46589" rtlCol="0"/>
          <a:lstStyle>
            <a:lvl1pPr algn="r" eaLnBrk="1" fontAlgn="auto" hangingPunct="1">
              <a:spcBef>
                <a:spcPts val="0"/>
              </a:spcBef>
              <a:spcAft>
                <a:spcPts val="0"/>
              </a:spcAft>
              <a:defRPr sz="1200">
                <a:latin typeface="+mn-lt"/>
              </a:defRPr>
            </a:lvl1pPr>
          </a:lstStyle>
          <a:p>
            <a:pPr>
              <a:defRPr/>
            </a:pPr>
            <a:fld id="{D867AD67-9BBC-4553-B6CB-E561240106AD}" type="datetimeFigureOut">
              <a:rPr lang="en-US"/>
              <a:pPr>
                <a:defRPr/>
              </a:pPr>
              <a:t>2/20/2024</a:t>
            </a:fld>
            <a:endParaRPr lang="en-US"/>
          </a:p>
        </p:txBody>
      </p:sp>
      <p:sp>
        <p:nvSpPr>
          <p:cNvPr id="4" name="Footer Placeholder 3">
            <a:extLst>
              <a:ext uri="{FF2B5EF4-FFF2-40B4-BE49-F238E27FC236}">
                <a16:creationId xmlns:a16="http://schemas.microsoft.com/office/drawing/2014/main" id="{F62B988A-97F9-4524-8EEF-22E6CC312FAD}"/>
              </a:ext>
            </a:extLst>
          </p:cNvPr>
          <p:cNvSpPr>
            <a:spLocks noGrp="1"/>
          </p:cNvSpPr>
          <p:nvPr>
            <p:ph type="ftr" sz="quarter" idx="2"/>
          </p:nvPr>
        </p:nvSpPr>
        <p:spPr>
          <a:xfrm>
            <a:off x="1" y="8829676"/>
            <a:ext cx="3038475" cy="466726"/>
          </a:xfrm>
          <a:prstGeom prst="rect">
            <a:avLst/>
          </a:prstGeom>
        </p:spPr>
        <p:txBody>
          <a:bodyPr vert="horz" lIns="93177" tIns="46589" rIns="93177" bIns="46589" rtlCol="0" anchor="b"/>
          <a:lstStyle>
            <a:lvl1pPr algn="l" eaLnBrk="1" fontAlgn="auto" hangingPunct="1">
              <a:spcBef>
                <a:spcPts val="0"/>
              </a:spcBef>
              <a:spcAft>
                <a:spcPts val="0"/>
              </a:spcAft>
              <a:defRPr sz="1200">
                <a:latin typeface="+mn-lt"/>
              </a:defRPr>
            </a:lvl1pPr>
          </a:lstStyle>
          <a:p>
            <a:pPr>
              <a:defRPr/>
            </a:pPr>
            <a:endParaRPr lang="en-US"/>
          </a:p>
        </p:txBody>
      </p:sp>
      <p:sp>
        <p:nvSpPr>
          <p:cNvPr id="5" name="Slide Number Placeholder 4">
            <a:extLst>
              <a:ext uri="{FF2B5EF4-FFF2-40B4-BE49-F238E27FC236}">
                <a16:creationId xmlns:a16="http://schemas.microsoft.com/office/drawing/2014/main" id="{A752084E-2B88-4821-BF84-668B3F966BF4}"/>
              </a:ext>
            </a:extLst>
          </p:cNvPr>
          <p:cNvSpPr>
            <a:spLocks noGrp="1"/>
          </p:cNvSpPr>
          <p:nvPr>
            <p:ph type="sldNum" sz="quarter" idx="3"/>
          </p:nvPr>
        </p:nvSpPr>
        <p:spPr>
          <a:xfrm>
            <a:off x="3970338" y="8829676"/>
            <a:ext cx="3038475" cy="466726"/>
          </a:xfrm>
          <a:prstGeom prst="rect">
            <a:avLst/>
          </a:prstGeom>
        </p:spPr>
        <p:txBody>
          <a:bodyPr vert="horz" wrap="square" lIns="93177" tIns="46589" rIns="93177" bIns="46589" numCol="1" anchor="b" anchorCtr="0" compatLnSpc="1">
            <a:prstTxWarp prst="textNoShape">
              <a:avLst/>
            </a:prstTxWarp>
          </a:bodyPr>
          <a:lstStyle>
            <a:lvl1pPr algn="r" eaLnBrk="1" hangingPunct="1">
              <a:defRPr sz="1200">
                <a:latin typeface="Calibri" panose="020F0502020204030204" pitchFamily="34" charset="0"/>
              </a:defRPr>
            </a:lvl1pPr>
          </a:lstStyle>
          <a:p>
            <a:fld id="{C8278FB8-3C65-4CA2-8A1C-660AEA58BDFC}"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D6B7B96-D356-4CBA-80B2-6BC313174258}"/>
              </a:ext>
            </a:extLst>
          </p:cNvPr>
          <p:cNvSpPr>
            <a:spLocks noGrp="1"/>
          </p:cNvSpPr>
          <p:nvPr>
            <p:ph type="hdr" sz="quarter"/>
          </p:nvPr>
        </p:nvSpPr>
        <p:spPr>
          <a:xfrm>
            <a:off x="1" y="0"/>
            <a:ext cx="3038475" cy="466726"/>
          </a:xfrm>
          <a:prstGeom prst="rect">
            <a:avLst/>
          </a:prstGeom>
        </p:spPr>
        <p:txBody>
          <a:bodyPr vert="horz" lIns="93177" tIns="46589" rIns="93177" bIns="46589"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D5B1CE50-FDD6-4501-B23E-4C0EB3C8A957}"/>
              </a:ext>
            </a:extLst>
          </p:cNvPr>
          <p:cNvSpPr>
            <a:spLocks noGrp="1"/>
          </p:cNvSpPr>
          <p:nvPr>
            <p:ph type="dt" idx="1"/>
          </p:nvPr>
        </p:nvSpPr>
        <p:spPr>
          <a:xfrm>
            <a:off x="3970338" y="0"/>
            <a:ext cx="3038475" cy="466726"/>
          </a:xfrm>
          <a:prstGeom prst="rect">
            <a:avLst/>
          </a:prstGeom>
        </p:spPr>
        <p:txBody>
          <a:bodyPr vert="horz" lIns="93177" tIns="46589" rIns="93177" bIns="46589" rtlCol="0"/>
          <a:lstStyle>
            <a:lvl1pPr algn="r" eaLnBrk="1" fontAlgn="auto" hangingPunct="1">
              <a:spcBef>
                <a:spcPts val="0"/>
              </a:spcBef>
              <a:spcAft>
                <a:spcPts val="0"/>
              </a:spcAft>
              <a:defRPr sz="1200">
                <a:latin typeface="+mn-lt"/>
              </a:defRPr>
            </a:lvl1pPr>
          </a:lstStyle>
          <a:p>
            <a:pPr>
              <a:defRPr/>
            </a:pPr>
            <a:fld id="{244CD8F1-08C2-414F-9B65-270EEF9F34FE}" type="datetimeFigureOut">
              <a:rPr lang="en-US"/>
              <a:pPr>
                <a:defRPr/>
              </a:pPr>
              <a:t>2/20/2024</a:t>
            </a:fld>
            <a:endParaRPr lang="en-US"/>
          </a:p>
        </p:txBody>
      </p:sp>
      <p:sp>
        <p:nvSpPr>
          <p:cNvPr id="4" name="Slide Image Placeholder 3">
            <a:extLst>
              <a:ext uri="{FF2B5EF4-FFF2-40B4-BE49-F238E27FC236}">
                <a16:creationId xmlns:a16="http://schemas.microsoft.com/office/drawing/2014/main" id="{F4FFE410-9BE3-47EA-B1F0-F4C238CD4653}"/>
              </a:ext>
            </a:extLst>
          </p:cNvPr>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a:extLst>
              <a:ext uri="{FF2B5EF4-FFF2-40B4-BE49-F238E27FC236}">
                <a16:creationId xmlns:a16="http://schemas.microsoft.com/office/drawing/2014/main" id="{ACFF1247-9FC2-46C0-86DE-C37F62C9BDD9}"/>
              </a:ext>
            </a:extLst>
          </p:cNvPr>
          <p:cNvSpPr>
            <a:spLocks noGrp="1"/>
          </p:cNvSpPr>
          <p:nvPr>
            <p:ph type="body" sz="quarter" idx="3"/>
          </p:nvPr>
        </p:nvSpPr>
        <p:spPr>
          <a:xfrm>
            <a:off x="701675" y="4473576"/>
            <a:ext cx="5607050" cy="3660774"/>
          </a:xfrm>
          <a:prstGeom prst="rect">
            <a:avLst/>
          </a:prstGeom>
        </p:spPr>
        <p:txBody>
          <a:bodyPr vert="horz" lIns="93177" tIns="46589" rIns="93177" bIns="46589" rtlCol="0"/>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a:extLst>
              <a:ext uri="{FF2B5EF4-FFF2-40B4-BE49-F238E27FC236}">
                <a16:creationId xmlns:a16="http://schemas.microsoft.com/office/drawing/2014/main" id="{50224BF7-47F2-41F3-A8B1-6EF48A49106B}"/>
              </a:ext>
            </a:extLst>
          </p:cNvPr>
          <p:cNvSpPr>
            <a:spLocks noGrp="1"/>
          </p:cNvSpPr>
          <p:nvPr>
            <p:ph type="ftr" sz="quarter" idx="4"/>
          </p:nvPr>
        </p:nvSpPr>
        <p:spPr>
          <a:xfrm>
            <a:off x="1" y="8829676"/>
            <a:ext cx="3038475" cy="466726"/>
          </a:xfrm>
          <a:prstGeom prst="rect">
            <a:avLst/>
          </a:prstGeom>
        </p:spPr>
        <p:txBody>
          <a:bodyPr vert="horz" lIns="93177" tIns="46589" rIns="93177" bIns="46589"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a:extLst>
              <a:ext uri="{FF2B5EF4-FFF2-40B4-BE49-F238E27FC236}">
                <a16:creationId xmlns:a16="http://schemas.microsoft.com/office/drawing/2014/main" id="{D03FB7B4-8CFC-4D5A-A51D-7F23CEDC78F6}"/>
              </a:ext>
            </a:extLst>
          </p:cNvPr>
          <p:cNvSpPr>
            <a:spLocks noGrp="1"/>
          </p:cNvSpPr>
          <p:nvPr>
            <p:ph type="sldNum" sz="quarter" idx="5"/>
          </p:nvPr>
        </p:nvSpPr>
        <p:spPr>
          <a:xfrm>
            <a:off x="3970338" y="8829676"/>
            <a:ext cx="3038475" cy="466726"/>
          </a:xfrm>
          <a:prstGeom prst="rect">
            <a:avLst/>
          </a:prstGeom>
        </p:spPr>
        <p:txBody>
          <a:bodyPr vert="horz" wrap="square" lIns="93177" tIns="46589" rIns="93177" bIns="46589" numCol="1" anchor="b" anchorCtr="0" compatLnSpc="1">
            <a:prstTxWarp prst="textNoShape">
              <a:avLst/>
            </a:prstTxWarp>
          </a:bodyPr>
          <a:lstStyle>
            <a:lvl1pPr algn="r" eaLnBrk="1" hangingPunct="1">
              <a:defRPr sz="1200">
                <a:latin typeface="Calibri" panose="020F0502020204030204" pitchFamily="34" charset="0"/>
              </a:defRPr>
            </a:lvl1pPr>
          </a:lstStyle>
          <a:p>
            <a:fld id="{304A2215-1BF1-42D8-B0E0-23F63889CAEC}" type="slidenum">
              <a:rPr lang="en-US" altLang="en-US"/>
              <a:pPr/>
              <a:t>‹#›</a:t>
            </a:fld>
            <a:endParaRPr lang="en-US" altLang="en-US"/>
          </a:p>
        </p:txBody>
      </p:sp>
    </p:spTree>
    <p:extLst>
      <p:ext uri="{BB962C8B-B14F-4D97-AF65-F5344CB8AC3E}">
        <p14:creationId xmlns:p14="http://schemas.microsoft.com/office/powerpoint/2010/main" val="124971853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cde.ca.gov/pd/ps/qpls.asp"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2.ed.gov/policy/elsec/leg/essa/essatitleiipartaguidance.pdf"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2.ed.gov/policy/elsec/leg/essa/guidanceuseseinvestment.pdf"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cde.ca.gov/pd/ee/t2lcapaddendumguidance.asp"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cs typeface="Calibri"/>
              </a:rPr>
              <a:t>Greetings. I am _______________________ a Title II Reviewer from the Professional Learning Support and Monitoring Office at the California Department of Education (CDE). I thank you for taking the time to view the resources for Title II Part A supporting effective instruction (SEI) for </a:t>
            </a:r>
            <a:r>
              <a:rPr lang="en-US" sz="1200" b="0" dirty="0"/>
              <a:t>SEI 10: Professional Growth and Improvement</a:t>
            </a:r>
            <a:r>
              <a:rPr lang="en-US" dirty="0">
                <a:cs typeface="Calibri"/>
              </a:rPr>
              <a:t>. </a:t>
            </a:r>
          </a:p>
          <a:p>
            <a:endParaRPr lang="en-US" b="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1</a:t>
            </a:fld>
            <a:endParaRPr lang="en-US" altLang="en-US"/>
          </a:p>
        </p:txBody>
      </p:sp>
    </p:spTree>
    <p:extLst>
      <p:ext uri="{BB962C8B-B14F-4D97-AF65-F5344CB8AC3E}">
        <p14:creationId xmlns:p14="http://schemas.microsoft.com/office/powerpoint/2010/main" val="31639554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spcAft>
                <a:spcPts val="1200"/>
              </a:spcAft>
            </a:pPr>
            <a:r>
              <a:rPr lang="en-US" sz="1200" dirty="0"/>
              <a:t>Here are items to be addressed when reviewing and revising the Title II LCAP Federal Addendum Professional Growth and Improvement Provision:</a:t>
            </a:r>
          </a:p>
          <a:p>
            <a:pPr marL="0" indent="0">
              <a:spcBef>
                <a:spcPts val="0"/>
              </a:spcBef>
              <a:spcAft>
                <a:spcPts val="1200"/>
              </a:spcAft>
              <a:buFont typeface="Arial" panose="020B0604020202020204" pitchFamily="34" charset="0"/>
              <a:buNone/>
            </a:pPr>
            <a:r>
              <a:rPr lang="en-US" sz="1200" dirty="0">
                <a:latin typeface="Arial" panose="020B0604020202020204" pitchFamily="34" charset="0"/>
                <a:ea typeface="Times New Roman" panose="02020603050405020304" pitchFamily="18" charset="0"/>
                <a:cs typeface="Times New Roman" panose="02020603050405020304" pitchFamily="18" charset="0"/>
              </a:rPr>
              <a:t>4. D</a:t>
            </a:r>
            <a:r>
              <a:rPr lang="en-US" sz="1200" dirty="0">
                <a:effectLst/>
                <a:latin typeface="Arial" panose="020B0604020202020204" pitchFamily="34" charset="0"/>
                <a:ea typeface="Times New Roman" panose="02020603050405020304" pitchFamily="18" charset="0"/>
                <a:cs typeface="Times New Roman" panose="02020603050405020304" pitchFamily="18" charset="0"/>
              </a:rPr>
              <a:t>escribe how the systems support principals, teachers, and other school leaders from the beginning of their careers, throughout their careers, and through advancement opportunities </a:t>
            </a:r>
          </a:p>
          <a:p>
            <a:pPr marL="0" indent="0">
              <a:spcBef>
                <a:spcPts val="0"/>
              </a:spcBef>
              <a:spcAft>
                <a:spcPts val="1200"/>
              </a:spcAft>
              <a:buFont typeface="Arial" panose="020B0604020202020204" pitchFamily="34" charset="0"/>
              <a:buNone/>
            </a:pPr>
            <a:r>
              <a:rPr lang="en-US" sz="1200" dirty="0">
                <a:latin typeface="Arial" panose="020B0604020202020204" pitchFamily="34" charset="0"/>
                <a:ea typeface="Times New Roman" panose="02020603050405020304" pitchFamily="18" charset="0"/>
                <a:cs typeface="Times New Roman" panose="02020603050405020304" pitchFamily="18" charset="0"/>
              </a:rPr>
              <a:t>5. D</a:t>
            </a:r>
            <a:r>
              <a:rPr lang="en-US" sz="1200" dirty="0">
                <a:effectLst/>
                <a:latin typeface="Arial" panose="020B0604020202020204" pitchFamily="34" charset="0"/>
                <a:ea typeface="Times New Roman" panose="02020603050405020304" pitchFamily="18" charset="0"/>
                <a:cs typeface="Times New Roman" panose="02020603050405020304" pitchFamily="18" charset="0"/>
              </a:rPr>
              <a:t>escribe how the LEA evaluates its systems of professional growth and improvement and adjustments ensure continuous improvement within these systems.</a:t>
            </a:r>
            <a:endParaRPr lang="en-US" sz="1200" dirty="0"/>
          </a:p>
          <a:p>
            <a:endParaRPr lang="en-US" dirty="0"/>
          </a:p>
          <a:p>
            <a:r>
              <a:rPr lang="en-US" dirty="0"/>
              <a:t>This is the first provision in the Title II section of the LCAP Federal Addendum. LEAs need to address each of the above bullets. This information is to be periodically reviewed, and revised, as necessary in the LCAP Federal Addendum. </a:t>
            </a:r>
          </a:p>
          <a:p>
            <a:endParaRPr lang="en-US" dirty="0"/>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10</a:t>
            </a:fld>
            <a:endParaRPr lang="en-US" altLang="en-US"/>
          </a:p>
        </p:txBody>
      </p:sp>
    </p:spTree>
    <p:extLst>
      <p:ext uri="{BB962C8B-B14F-4D97-AF65-F5344CB8AC3E}">
        <p14:creationId xmlns:p14="http://schemas.microsoft.com/office/powerpoint/2010/main" val="36777700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0" dirty="0"/>
              <a:t>Next Question:</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Our LCAP Federal Addendum only addresses teachers – what should we do?</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indent="0">
              <a:buNone/>
            </a:pPr>
            <a:r>
              <a:rPr lang="en-US" dirty="0"/>
              <a:t>The LCAP Federal Addendum is to be </a:t>
            </a:r>
            <a:r>
              <a:rPr lang="en-US" sz="1200" dirty="0">
                <a:solidFill>
                  <a:srgbClr val="000000"/>
                </a:solidFill>
                <a:effectLst/>
                <a:ea typeface="Calibri" panose="020F0502020204030204" pitchFamily="34" charset="0"/>
              </a:rPr>
              <a:t>periodically reviewed and revised when necessary</a:t>
            </a:r>
            <a:r>
              <a:rPr lang="en-US" dirty="0"/>
              <a:t>.  If the current Addendum lacks a description of the system for principals or other school leaders, then address the omission as part of the LCAP revision process. Ensure that meaningful consultation with educational partners and appropriate approval from your local board is included when revising the LCAP Federal Addendum. </a:t>
            </a:r>
          </a:p>
          <a:p>
            <a:pPr marL="0" indent="0">
              <a:buNone/>
            </a:pPr>
            <a:endParaRPr lang="en-US" dirty="0"/>
          </a:p>
        </p:txBody>
      </p:sp>
      <p:sp>
        <p:nvSpPr>
          <p:cNvPr id="4" name="Slide Number Placeholder 3"/>
          <p:cNvSpPr>
            <a:spLocks noGrp="1"/>
          </p:cNvSpPr>
          <p:nvPr>
            <p:ph type="sldNum" sz="quarter" idx="5"/>
          </p:nvPr>
        </p:nvSpPr>
        <p:spPr/>
        <p:txBody>
          <a:bodyPr/>
          <a:lstStyle/>
          <a:p>
            <a:fld id="{CD288F63-9FDF-44ED-A025-DC21EFE06F06}" type="slidenum">
              <a:rPr lang="en-US" smtClean="0"/>
              <a:t>11</a:t>
            </a:fld>
            <a:endParaRPr lang="en-US"/>
          </a:p>
        </p:txBody>
      </p:sp>
    </p:spTree>
    <p:extLst>
      <p:ext uri="{BB962C8B-B14F-4D97-AF65-F5344CB8AC3E}">
        <p14:creationId xmlns:p14="http://schemas.microsoft.com/office/powerpoint/2010/main" val="23283484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spcBef>
                <a:spcPts val="2400"/>
              </a:spcBef>
              <a:spcAft>
                <a:spcPts val="1200"/>
              </a:spcAft>
              <a:buNone/>
            </a:pPr>
            <a:r>
              <a:rPr lang="en-US" sz="1200" b="1" dirty="0">
                <a:effectLst/>
                <a:latin typeface="Arial" panose="020B0604020202020204" pitchFamily="34" charset="0"/>
                <a:ea typeface="Times New Roman" panose="02020603050405020304" pitchFamily="18" charset="0"/>
                <a:cs typeface="Times New Roman" panose="02020603050405020304" pitchFamily="18" charset="0"/>
              </a:rPr>
              <a:t>PD Records</a:t>
            </a:r>
          </a:p>
          <a:p>
            <a:pPr marL="0" marR="0" indent="0">
              <a:spcBef>
                <a:spcPts val="0"/>
              </a:spcBef>
              <a:spcAft>
                <a:spcPts val="1200"/>
              </a:spcAft>
              <a:buNone/>
            </a:pPr>
            <a:r>
              <a:rPr lang="en-US" sz="1200" dirty="0">
                <a:effectLst/>
                <a:latin typeface="Arial" panose="020B0604020202020204" pitchFamily="34" charset="0"/>
                <a:ea typeface="Times New Roman" panose="02020603050405020304" pitchFamily="18" charset="0"/>
                <a:cs typeface="Arial" panose="020B0604020202020204" pitchFamily="34" charset="0"/>
              </a:rPr>
              <a:t>Description:	Documentation of completed PD relevant to the program may include, but is not limited to agendas, calendars, certificates, sign-in sheets, minutes, and training materials.</a:t>
            </a:r>
          </a:p>
          <a:p>
            <a:pPr marL="0" marR="0" indent="0">
              <a:spcBef>
                <a:spcPts val="0"/>
              </a:spcBef>
              <a:spcAft>
                <a:spcPts val="1200"/>
              </a:spcAft>
              <a:buNone/>
            </a:pP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effectLst/>
                <a:latin typeface="Arial" panose="020B0604020202020204" pitchFamily="34" charset="0"/>
                <a:ea typeface="Calibri" panose="020F0502020204030204" pitchFamily="34" charset="0"/>
                <a:cs typeface="Times New Roman" panose="02020603050405020304" pitchFamily="18" charset="0"/>
              </a:rPr>
              <a:t>Submit evidence of at least three completed PD activities for teachers, paraprofessionals, and administrators that are aligned to the LCAP Federal Addendum professional growth and improvement provision response. Evidence may include agendas, meeting notes, lists of participants, presentations, documents shared during meetings, surveys (including survey and results), data, and feedback forms.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effectLst/>
                <a:latin typeface="Arial" panose="020B0604020202020204" pitchFamily="34" charset="0"/>
                <a:ea typeface="Calibri" panose="020F0502020204030204" pitchFamily="34" charset="0"/>
                <a:cs typeface="Times New Roman" panose="02020603050405020304" pitchFamily="18" charset="0"/>
              </a:rPr>
              <a:t>ADD an example…either a verbal explanation or a visual example</a:t>
            </a:r>
          </a:p>
          <a:p>
            <a:endParaRPr lang="en-US" dirty="0"/>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12</a:t>
            </a:fld>
            <a:endParaRPr lang="en-US" altLang="en-US"/>
          </a:p>
        </p:txBody>
      </p:sp>
    </p:spTree>
    <p:extLst>
      <p:ext uri="{BB962C8B-B14F-4D97-AF65-F5344CB8AC3E}">
        <p14:creationId xmlns:p14="http://schemas.microsoft.com/office/powerpoint/2010/main" val="35325593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screenshot of three complete PD records uploaded in the CMT. Each record has a description of what is included in the attachment. </a:t>
            </a:r>
          </a:p>
          <a:p>
            <a:endParaRPr lang="en-US" dirty="0"/>
          </a:p>
          <a:p>
            <a:r>
              <a:rPr lang="en-US" dirty="0"/>
              <a:t>For example, the coaching cycle of inquiry spring PD session includes a calendar of the cycle of inquiry PD dates, session descriptions, agenda, a screenshot of observation and debrief video, notes from the meeting, and attendance. It should be clear to the reviewers the positions of PD attendees. </a:t>
            </a:r>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13</a:t>
            </a:fld>
            <a:endParaRPr lang="en-US" altLang="en-US"/>
          </a:p>
        </p:txBody>
      </p:sp>
    </p:spTree>
    <p:extLst>
      <p:ext uri="{BB962C8B-B14F-4D97-AF65-F5344CB8AC3E}">
        <p14:creationId xmlns:p14="http://schemas.microsoft.com/office/powerpoint/2010/main" val="9096544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0"/>
              </a:spcBef>
              <a:spcAft>
                <a:spcPts val="1200"/>
              </a:spcAft>
              <a:buClrTx/>
              <a:buSzTx/>
              <a:buFontTx/>
              <a:buNone/>
              <a:tabLst/>
              <a:defRPr/>
            </a:pPr>
            <a:r>
              <a:rPr lang="en-US" sz="1200" b="1" dirty="0">
                <a:effectLst/>
                <a:latin typeface="Arial" panose="020B0604020202020204" pitchFamily="34" charset="0"/>
                <a:ea typeface="PMingLiU" panose="020B0604030504040204" pitchFamily="18" charset="-120"/>
                <a:cs typeface="Times New Roman" panose="02020603050405020304" pitchFamily="18" charset="0"/>
              </a:rPr>
              <a:t>Educational Partner Feedback</a:t>
            </a:r>
          </a:p>
          <a:p>
            <a:pPr marL="0" marR="0" indent="0">
              <a:spcBef>
                <a:spcPts val="0"/>
              </a:spcBef>
              <a:spcAft>
                <a:spcPts val="1200"/>
              </a:spcAft>
              <a:buNone/>
            </a:pPr>
            <a:r>
              <a:rPr lang="en-US" sz="1200" dirty="0">
                <a:effectLst/>
                <a:latin typeface="Arial" panose="020B0604020202020204" pitchFamily="34" charset="0"/>
                <a:ea typeface="Calibri" panose="020F0502020204030204" pitchFamily="34" charset="0"/>
                <a:cs typeface="Times New Roman" panose="02020603050405020304" pitchFamily="18" charset="0"/>
              </a:rPr>
              <a:t>Description:  Evidence that all staff and relevant educational partners collaborated regarding how best to improve the LEA activities.</a:t>
            </a:r>
          </a:p>
          <a:p>
            <a:pPr marL="0" marR="0" indent="0">
              <a:spcBef>
                <a:spcPts val="0"/>
              </a:spcBef>
              <a:spcAft>
                <a:spcPts val="1200"/>
              </a:spcAft>
              <a:buNone/>
            </a:pPr>
            <a:r>
              <a:rPr lang="en-US" sz="1200" dirty="0">
                <a:effectLst/>
                <a:latin typeface="Arial" panose="020B0604020202020204" pitchFamily="34" charset="0"/>
                <a:ea typeface="Calibri" panose="020F0502020204030204" pitchFamily="34" charset="0"/>
                <a:cs typeface="Times New Roman" panose="02020603050405020304" pitchFamily="18" charset="0"/>
              </a:rPr>
              <a:t>Item Instructions:  Submit evidence of the LEA’s collaboration with educational partners and use of data to update and improve Title II activities. Evidence may include agendas, meeting notes, lists of participants present, presentations, documents shared during meetings, surveys (including survey and results), data, and feedback forms.</a:t>
            </a:r>
          </a:p>
          <a:p>
            <a:endParaRPr lang="en-US" dirty="0"/>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14</a:t>
            </a:fld>
            <a:endParaRPr lang="en-US" altLang="en-US"/>
          </a:p>
        </p:txBody>
      </p:sp>
    </p:spTree>
    <p:extLst>
      <p:ext uri="{BB962C8B-B14F-4D97-AF65-F5344CB8AC3E}">
        <p14:creationId xmlns:p14="http://schemas.microsoft.com/office/powerpoint/2010/main" val="18659935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SEI 10: Professional Growth and Improvement Evidence</a:t>
            </a:r>
          </a:p>
          <a:p>
            <a:pPr marL="457200" indent="-457200">
              <a:buFont typeface="Arial" panose="020B0604020202020204" pitchFamily="34" charset="0"/>
              <a:buChar char="•"/>
            </a:pPr>
            <a:r>
              <a:rPr lang="en-US" sz="1200" dirty="0"/>
              <a:t>District and/or site professional development calendar and PD records</a:t>
            </a:r>
          </a:p>
          <a:p>
            <a:pPr marL="457200" indent="-457200">
              <a:buFont typeface="Arial" panose="020B0604020202020204" pitchFamily="34" charset="0"/>
              <a:buChar char="•"/>
            </a:pPr>
            <a:r>
              <a:rPr lang="en-US" sz="1200" dirty="0"/>
              <a:t>Induction program documentation </a:t>
            </a:r>
          </a:p>
          <a:p>
            <a:pPr marL="457200" indent="-457200">
              <a:buFont typeface="Arial" panose="020B0604020202020204" pitchFamily="34" charset="0"/>
              <a:buChar char="•"/>
            </a:pPr>
            <a:r>
              <a:rPr lang="en-US" sz="1200" dirty="0"/>
              <a:t>Documents addressing the LEA support principals, teachers, and other school leaders from the beginning of their careers through advance</a:t>
            </a:r>
          </a:p>
          <a:p>
            <a:r>
              <a:rPr lang="en-US" sz="1200" i="1" dirty="0"/>
              <a:t>Please include how the documented activities or strategies are measured for effectiveness and how they are adjusted to ensure continuous improvement.</a:t>
            </a:r>
          </a:p>
          <a:p>
            <a:endParaRPr lang="en-US" sz="2800" dirty="0"/>
          </a:p>
        </p:txBody>
      </p:sp>
      <p:sp>
        <p:nvSpPr>
          <p:cNvPr id="4" name="Slide Number Placeholder 3"/>
          <p:cNvSpPr>
            <a:spLocks noGrp="1"/>
          </p:cNvSpPr>
          <p:nvPr>
            <p:ph type="sldNum" sz="quarter" idx="5"/>
          </p:nvPr>
        </p:nvSpPr>
        <p:spPr/>
        <p:txBody>
          <a:bodyPr/>
          <a:lstStyle/>
          <a:p>
            <a:fld id="{CD288F63-9FDF-44ED-A025-DC21EFE06F06}" type="slidenum">
              <a:rPr lang="en-US" smtClean="0"/>
              <a:t>15</a:t>
            </a:fld>
            <a:endParaRPr lang="en-US"/>
          </a:p>
        </p:txBody>
      </p:sp>
    </p:spTree>
    <p:extLst>
      <p:ext uri="{BB962C8B-B14F-4D97-AF65-F5344CB8AC3E}">
        <p14:creationId xmlns:p14="http://schemas.microsoft.com/office/powerpoint/2010/main" val="8651745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800" dirty="0"/>
              <a:t>Here are more examples of the evidence needed.</a:t>
            </a:r>
          </a:p>
          <a:p>
            <a:pPr marL="457200" indent="-457200">
              <a:buFont typeface="Arial" panose="020B0604020202020204" pitchFamily="34" charset="0"/>
              <a:buChar char="•"/>
            </a:pPr>
            <a:r>
              <a:rPr lang="en-US" sz="2800" dirty="0"/>
              <a:t>Meeting agendas, notes, and meeting materials</a:t>
            </a:r>
          </a:p>
          <a:p>
            <a:pPr marL="457200" indent="-457200">
              <a:buFont typeface="Arial" panose="020B0604020202020204" pitchFamily="34" charset="0"/>
              <a:buChar char="•"/>
            </a:pPr>
            <a:r>
              <a:rPr lang="en-US" sz="2800" dirty="0"/>
              <a:t>Meeting attendance records with attendee’s positions</a:t>
            </a:r>
          </a:p>
          <a:p>
            <a:pPr marL="457200" indent="-457200">
              <a:buFont typeface="Arial" panose="020B0604020202020204" pitchFamily="34" charset="0"/>
              <a:buChar char="•"/>
            </a:pPr>
            <a:r>
              <a:rPr lang="en-US" sz="2800" dirty="0"/>
              <a:t>PD planning sessions</a:t>
            </a:r>
          </a:p>
          <a:p>
            <a:pPr marL="457200" indent="-457200">
              <a:buFont typeface="Arial" panose="020B0604020202020204" pitchFamily="34" charset="0"/>
              <a:buChar char="•"/>
            </a:pPr>
            <a:r>
              <a:rPr lang="en-US" sz="2800" dirty="0"/>
              <a:t>Data review sessions including actual data</a:t>
            </a:r>
          </a:p>
          <a:p>
            <a:pPr marL="457200" indent="-457200">
              <a:buFont typeface="Arial" panose="020B0604020202020204" pitchFamily="34" charset="0"/>
              <a:buChar char="•"/>
            </a:pPr>
            <a:r>
              <a:rPr lang="en-US" sz="2800" dirty="0"/>
              <a:t>Documentation of how the systems of professional growth and improvement was developed based on local needs. </a:t>
            </a:r>
          </a:p>
          <a:p>
            <a:endParaRPr lang="en-US" sz="2800" dirty="0"/>
          </a:p>
          <a:p>
            <a:r>
              <a:rPr lang="en-US" sz="2800" dirty="0"/>
              <a:t>More evidence is better and a sample from a range of activities reflecting the system of professional growth and improvement is required. We need to review evidence that helps us to understand the PD system to support teachers, instructional paraprofessionals, principals, and other school leaders throughout each stage of their career. </a:t>
            </a:r>
          </a:p>
        </p:txBody>
      </p:sp>
      <p:sp>
        <p:nvSpPr>
          <p:cNvPr id="4" name="Slide Number Placeholder 3"/>
          <p:cNvSpPr>
            <a:spLocks noGrp="1"/>
          </p:cNvSpPr>
          <p:nvPr>
            <p:ph type="sldNum" sz="quarter" idx="5"/>
          </p:nvPr>
        </p:nvSpPr>
        <p:spPr/>
        <p:txBody>
          <a:bodyPr/>
          <a:lstStyle/>
          <a:p>
            <a:fld id="{CD288F63-9FDF-44ED-A025-DC21EFE06F06}" type="slidenum">
              <a:rPr lang="en-US" smtClean="0"/>
              <a:t>16</a:t>
            </a:fld>
            <a:endParaRPr lang="en-US"/>
          </a:p>
        </p:txBody>
      </p:sp>
    </p:spTree>
    <p:extLst>
      <p:ext uri="{BB962C8B-B14F-4D97-AF65-F5344CB8AC3E}">
        <p14:creationId xmlns:p14="http://schemas.microsoft.com/office/powerpoint/2010/main" val="32817227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In meeting the legal requirement, LEAs are encouraged to review the alignment between their professional growth and improvement systems to California's Quality Professional Learning Standards(QPLS) which identify high quality professional learning and how best to support it. The QPLS can be found on CDE’s web page as well as a video series highlighting QPLS in action in LEAs.</a:t>
            </a:r>
          </a:p>
          <a:p>
            <a:pPr marL="0" indent="0">
              <a:buNone/>
            </a:pPr>
            <a:endParaRPr lang="en-US" dirty="0"/>
          </a:p>
          <a:p>
            <a:pPr marL="0" indent="0" algn="ctr">
              <a:buNone/>
            </a:pPr>
            <a:r>
              <a:rPr lang="en-US" dirty="0">
                <a:hlinkClick r:id="rId3"/>
              </a:rPr>
              <a:t>https://www.cde.ca.gov/pd/ps/qpls.asp</a:t>
            </a:r>
            <a:endParaRPr lang="en-US" dirty="0"/>
          </a:p>
          <a:p>
            <a:pPr marL="0" indent="0">
              <a:buNone/>
            </a:pPr>
            <a:r>
              <a:rPr lang="en-US" dirty="0"/>
              <a:t> </a:t>
            </a:r>
          </a:p>
          <a:p>
            <a:pPr marL="0" indent="0">
              <a:buNone/>
            </a:pPr>
            <a:endParaRPr lang="en-US" dirty="0"/>
          </a:p>
          <a:p>
            <a:endParaRPr lang="en-US" dirty="0"/>
          </a:p>
        </p:txBody>
      </p:sp>
      <p:sp>
        <p:nvSpPr>
          <p:cNvPr id="4" name="Slide Number Placeholder 3"/>
          <p:cNvSpPr>
            <a:spLocks noGrp="1"/>
          </p:cNvSpPr>
          <p:nvPr>
            <p:ph type="sldNum" sz="quarter" idx="5"/>
          </p:nvPr>
        </p:nvSpPr>
        <p:spPr/>
        <p:txBody>
          <a:bodyPr/>
          <a:lstStyle/>
          <a:p>
            <a:fld id="{CD288F63-9FDF-44ED-A025-DC21EFE06F06}" type="slidenum">
              <a:rPr lang="en-US" smtClean="0"/>
              <a:t>17</a:t>
            </a:fld>
            <a:endParaRPr lang="en-US"/>
          </a:p>
        </p:txBody>
      </p:sp>
    </p:spTree>
    <p:extLst>
      <p:ext uri="{BB962C8B-B14F-4D97-AF65-F5344CB8AC3E}">
        <p14:creationId xmlns:p14="http://schemas.microsoft.com/office/powerpoint/2010/main" val="28128630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Another tool available to LEAs is the Non-Regulatory Guidance created by the U.S. Department of Education. The website to access the document is listed, and you can also access the document from the CDE Title II webpage. The Non-Regulatory Guidance highlights ways the LEAs can use their Title II, Part A funds more strategically to have a more significant impact.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hlinkClick r:id="rId3"/>
              </a:rPr>
              <a:t>https://www2.ed.gov/policy/elsec/leg/essa/essatitleiipartaguidance.pdf</a:t>
            </a:r>
            <a:endParaRPr lang="en-US" sz="1200" dirty="0"/>
          </a:p>
          <a:p>
            <a:pPr marL="0" indent="0">
              <a:buNone/>
            </a:pPr>
            <a:endParaRPr lang="en-US" dirty="0"/>
          </a:p>
          <a:p>
            <a:endParaRPr lang="en-US" dirty="0"/>
          </a:p>
        </p:txBody>
      </p:sp>
      <p:sp>
        <p:nvSpPr>
          <p:cNvPr id="4" name="Slide Number Placeholder 3"/>
          <p:cNvSpPr>
            <a:spLocks noGrp="1"/>
          </p:cNvSpPr>
          <p:nvPr>
            <p:ph type="sldNum" sz="quarter" idx="5"/>
          </p:nvPr>
        </p:nvSpPr>
        <p:spPr/>
        <p:txBody>
          <a:bodyPr/>
          <a:lstStyle/>
          <a:p>
            <a:fld id="{CD288F63-9FDF-44ED-A025-DC21EFE06F06}" type="slidenum">
              <a:rPr lang="en-US" smtClean="0"/>
              <a:t>18</a:t>
            </a:fld>
            <a:endParaRPr lang="en-US"/>
          </a:p>
        </p:txBody>
      </p:sp>
    </p:spTree>
    <p:extLst>
      <p:ext uri="{BB962C8B-B14F-4D97-AF65-F5344CB8AC3E}">
        <p14:creationId xmlns:p14="http://schemas.microsoft.com/office/powerpoint/2010/main" val="28391820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U.S. Department of Education also created a</a:t>
            </a:r>
            <a:r>
              <a:rPr lang="en-US" b="1" dirty="0"/>
              <a:t> Non-Regulatory Guidance: Using Evidence to Strengthen Education Investments</a:t>
            </a:r>
            <a:r>
              <a:rPr lang="en-US" dirty="0"/>
              <a:t>. </a:t>
            </a:r>
          </a:p>
          <a:p>
            <a:pPr marL="0" indent="0">
              <a:buNone/>
            </a:pPr>
            <a:r>
              <a:rPr lang="en-US" dirty="0"/>
              <a:t>The guidance assist LEAs with selecting and using “evidence-based’ activities, strategies, and interventions.”</a:t>
            </a:r>
          </a:p>
          <a:p>
            <a:pPr marL="0" indent="0">
              <a:buNone/>
            </a:pPr>
            <a:r>
              <a:rPr lang="en-US" dirty="0"/>
              <a:t>You can find the Non-Regulatory Guidance on the U.S. Department of Education website at:</a:t>
            </a:r>
          </a:p>
          <a:p>
            <a:pPr marL="0" indent="0">
              <a:buNone/>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hlinkClick r:id="rId3"/>
              </a:rPr>
              <a:t>https://www2.ed.gov/policy/elsec/leg/essa/guidanceuseseinvestment.pdf</a:t>
            </a:r>
            <a:endParaRPr lang="en-US" dirty="0"/>
          </a:p>
          <a:p>
            <a:endParaRPr lang="en-US" dirty="0"/>
          </a:p>
        </p:txBody>
      </p:sp>
      <p:sp>
        <p:nvSpPr>
          <p:cNvPr id="4" name="Slide Number Placeholder 3"/>
          <p:cNvSpPr>
            <a:spLocks noGrp="1"/>
          </p:cNvSpPr>
          <p:nvPr>
            <p:ph type="sldNum" sz="quarter" idx="5"/>
          </p:nvPr>
        </p:nvSpPr>
        <p:spPr/>
        <p:txBody>
          <a:bodyPr/>
          <a:lstStyle/>
          <a:p>
            <a:fld id="{CD288F63-9FDF-44ED-A025-DC21EFE06F06}" type="slidenum">
              <a:rPr lang="en-US" smtClean="0"/>
              <a:t>19</a:t>
            </a:fld>
            <a:endParaRPr lang="en-US"/>
          </a:p>
        </p:txBody>
      </p:sp>
    </p:spTree>
    <p:extLst>
      <p:ext uri="{BB962C8B-B14F-4D97-AF65-F5344CB8AC3E}">
        <p14:creationId xmlns:p14="http://schemas.microsoft.com/office/powerpoint/2010/main" val="42542846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Aft>
                <a:spcPts val="600"/>
              </a:spcAft>
              <a:buFont typeface="Arial" panose="020B0604020202020204" pitchFamily="34" charset="0"/>
              <a:buNone/>
            </a:pPr>
            <a:r>
              <a:rPr lang="en-US" sz="1200" dirty="0">
                <a:latin typeface="+mn-lt"/>
                <a:cs typeface="Arial"/>
              </a:rPr>
              <a:t>Agenda</a:t>
            </a:r>
          </a:p>
          <a:p>
            <a:pPr marL="171450" indent="-171450">
              <a:spcAft>
                <a:spcPts val="600"/>
              </a:spcAft>
              <a:buFont typeface="Arial" panose="020B0604020202020204" pitchFamily="34" charset="0"/>
              <a:buChar char="•"/>
            </a:pPr>
            <a:r>
              <a:rPr lang="en-US" sz="1200" dirty="0">
                <a:cs typeface="Arial"/>
              </a:rPr>
              <a:t>   Legal requirements</a:t>
            </a:r>
            <a:endParaRPr lang="en-US" sz="1200" dirty="0"/>
          </a:p>
          <a:p>
            <a:pPr marL="285750" indent="-285750">
              <a:spcAft>
                <a:spcPts val="600"/>
              </a:spcAft>
              <a:buFont typeface="Arial" panose="020B0604020202020204" pitchFamily="34" charset="0"/>
              <a:buChar char="•"/>
            </a:pPr>
            <a:r>
              <a:rPr lang="en-US" sz="1200" dirty="0">
                <a:cs typeface="Arial"/>
              </a:rPr>
              <a:t>Evidence requests</a:t>
            </a:r>
          </a:p>
          <a:p>
            <a:pPr marL="285750" indent="-285750">
              <a:spcAft>
                <a:spcPts val="600"/>
              </a:spcAft>
              <a:buFont typeface="Arial" panose="020B0604020202020204" pitchFamily="34" charset="0"/>
              <a:buChar char="•"/>
            </a:pPr>
            <a:r>
              <a:rPr lang="en-US" sz="1200" dirty="0"/>
              <a:t>Frequently asked questions</a:t>
            </a:r>
            <a:endParaRPr lang="en-US" sz="1200" dirty="0">
              <a:cs typeface="Arial"/>
            </a:endParaRPr>
          </a:p>
          <a:p>
            <a:pPr marL="285750" indent="-285750">
              <a:spcAft>
                <a:spcPts val="600"/>
              </a:spcAft>
              <a:buFont typeface="Arial" panose="020B0604020202020204" pitchFamily="34" charset="0"/>
              <a:buChar char="•"/>
            </a:pPr>
            <a:r>
              <a:rPr lang="en-US" sz="1200" dirty="0">
                <a:cs typeface="Arial"/>
              </a:rPr>
              <a:t>Resources</a:t>
            </a:r>
          </a:p>
          <a:p>
            <a:endParaRPr lang="en-US" dirty="0"/>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2</a:t>
            </a:fld>
            <a:endParaRPr lang="en-US" altLang="en-US"/>
          </a:p>
        </p:txBody>
      </p:sp>
    </p:spTree>
    <p:extLst>
      <p:ext uri="{BB962C8B-B14F-4D97-AF65-F5344CB8AC3E}">
        <p14:creationId xmlns:p14="http://schemas.microsoft.com/office/powerpoint/2010/main" val="7812470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buNone/>
            </a:pPr>
            <a:endParaRPr lang="en-US" dirty="0">
              <a:cs typeface="Arial"/>
            </a:endParaRPr>
          </a:p>
          <a:p>
            <a:endParaRPr lang="en-US" dirty="0"/>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20</a:t>
            </a:fld>
            <a:endParaRPr lang="en-US" altLang="en-US"/>
          </a:p>
        </p:txBody>
      </p:sp>
    </p:spTree>
    <p:extLst>
      <p:ext uri="{BB962C8B-B14F-4D97-AF65-F5344CB8AC3E}">
        <p14:creationId xmlns:p14="http://schemas.microsoft.com/office/powerpoint/2010/main" val="9423915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Let’s take a moment to understand the purpose of Title II, Part A. The purpose of Title II, Part A is to:</a:t>
            </a:r>
          </a:p>
          <a:p>
            <a:pPr marL="171450" indent="-1714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514350" indent="-514350" fontAlgn="base">
              <a:buFont typeface="Arial" panose="020B0604020202020204" pitchFamily="34" charset="0"/>
              <a:buChar char="•"/>
            </a:pPr>
            <a:r>
              <a:rPr lang="en-US" dirty="0">
                <a:latin typeface="Arial" panose="020B0604020202020204" pitchFamily="34" charset="0"/>
                <a:cs typeface="Arial" panose="020B0604020202020204" pitchFamily="34" charset="0"/>
              </a:rPr>
              <a:t>Increase student achievement consistent with the challenging state academic standards</a:t>
            </a:r>
          </a:p>
          <a:p>
            <a:pPr marL="514350" indent="-514350" fontAlgn="base">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514350" indent="-514350" fontAlgn="base">
              <a:buFont typeface="Arial" panose="020B0604020202020204" pitchFamily="34" charset="0"/>
              <a:buChar char="•"/>
            </a:pPr>
            <a:r>
              <a:rPr lang="en-US" dirty="0">
                <a:latin typeface="Arial" panose="020B0604020202020204" pitchFamily="34" charset="0"/>
                <a:cs typeface="Arial" panose="020B0604020202020204" pitchFamily="34" charset="0"/>
              </a:rPr>
              <a:t>Improve the quality and effectiveness of teachers, principals, and other school leaders</a:t>
            </a:r>
          </a:p>
          <a:p>
            <a:pPr marL="514350" indent="-514350" fontAlgn="base">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514350" indent="-514350" fontAlgn="base">
              <a:buFont typeface="Arial" panose="020B0604020202020204" pitchFamily="34" charset="0"/>
              <a:buChar char="•"/>
            </a:pPr>
            <a:r>
              <a:rPr lang="en-US" dirty="0">
                <a:latin typeface="Arial" panose="020B0604020202020204" pitchFamily="34" charset="0"/>
                <a:cs typeface="Arial" panose="020B0604020202020204" pitchFamily="34" charset="0"/>
              </a:rPr>
              <a:t>Increase the number of teachers, principals, and other school leaders who are effective in improving student academic achievement in schools</a:t>
            </a:r>
          </a:p>
          <a:p>
            <a:pPr marL="514350" indent="-514350" fontAlgn="base">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514350" indent="-514350" fontAlgn="base">
              <a:buFont typeface="Arial" panose="020B0604020202020204" pitchFamily="34" charset="0"/>
              <a:buChar char="•"/>
            </a:pPr>
            <a:r>
              <a:rPr lang="en-US" dirty="0">
                <a:latin typeface="Arial" panose="020B0604020202020204" pitchFamily="34" charset="0"/>
                <a:cs typeface="Arial" panose="020B0604020202020204" pitchFamily="34" charset="0"/>
              </a:rPr>
              <a:t>Provide low-income and minority students greater access to effective teachers, principals, and other school leaders</a:t>
            </a:r>
          </a:p>
          <a:p>
            <a:pPr marL="514350" indent="-514350" fontAlgn="base">
              <a:buFont typeface="+mj-lt"/>
              <a:buAutoNum type="arabicPeriod"/>
            </a:pPr>
            <a:endParaRPr lang="en-US"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3</a:t>
            </a:fld>
            <a:endParaRPr lang="en-US" altLang="en-US"/>
          </a:p>
        </p:txBody>
      </p:sp>
    </p:spTree>
    <p:extLst>
      <p:ext uri="{BB962C8B-B14F-4D97-AF65-F5344CB8AC3E}">
        <p14:creationId xmlns:p14="http://schemas.microsoft.com/office/powerpoint/2010/main" val="35058755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dirty="0">
                <a:cs typeface="Calibri"/>
              </a:rPr>
              <a:t>The Every Student Succeeds Act (ESSA) requires local educational agencies (LEAs) who apply for Title II, Part A funds to have systems of professional growth and improvement, such as induction for teachers, principals as well as opportunities for building the capacity for teachers and to develop meaningful teacher leadership</a:t>
            </a:r>
            <a:r>
              <a:rPr lang="en-US" sz="1200" dirty="0"/>
              <a:t>. </a:t>
            </a:r>
          </a:p>
          <a:p>
            <a:pPr marL="0" marR="0" lvl="0" indent="0" algn="l" defTabSz="914400" rtl="0" eaLnBrk="1" fontAlgn="auto" latinLnBrk="0" hangingPunct="1">
              <a:lnSpc>
                <a:spcPct val="100000"/>
              </a:lnSpc>
              <a:spcBef>
                <a:spcPts val="0"/>
              </a:spcBef>
              <a:spcAft>
                <a:spcPts val="600"/>
              </a:spcAft>
              <a:buClrTx/>
              <a:buSzTx/>
              <a:buFontTx/>
              <a:buNone/>
              <a:tabLst/>
              <a:defRPr/>
            </a:pPr>
            <a:endParaRPr lang="en-US" sz="1200" dirty="0">
              <a:cs typeface="Calibri"/>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US" dirty="0"/>
              <a:t>Title II, Part A funds may be used to support both traditional and non-traditional pathways through the development of new teacher, principal, or other school leader preparation academies, teacher and principal residencies and other alternative routes</a:t>
            </a:r>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4</a:t>
            </a:fld>
            <a:endParaRPr lang="en-US" altLang="en-US"/>
          </a:p>
        </p:txBody>
      </p:sp>
    </p:spTree>
    <p:extLst>
      <p:ext uri="{BB962C8B-B14F-4D97-AF65-F5344CB8AC3E}">
        <p14:creationId xmlns:p14="http://schemas.microsoft.com/office/powerpoint/2010/main" val="25781866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0" dirty="0">
                <a:latin typeface="Arial"/>
                <a:cs typeface="Arial"/>
              </a:rPr>
              <a:t>The </a:t>
            </a:r>
            <a:r>
              <a:rPr lang="en-US" dirty="0">
                <a:latin typeface="Arial"/>
                <a:cs typeface="Arial"/>
              </a:rPr>
              <a:t>ESSA definition of the term “other school leader” means a principal, assistant principal, or other individual who is:</a:t>
            </a:r>
          </a:p>
          <a:p>
            <a:pPr marL="0" indent="0">
              <a:buNone/>
            </a:pPr>
            <a:endParaRPr lang="en-US"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dirty="0">
                <a:latin typeface="Arial" panose="020B0604020202020204" pitchFamily="34" charset="0"/>
                <a:cs typeface="Arial" panose="020B0604020202020204" pitchFamily="34" charset="0"/>
              </a:rPr>
              <a:t>An employee or officer of an elementary school or secondary school, LEA, or other entity operating an elementary school or secondary school; and</a:t>
            </a:r>
          </a:p>
          <a:p>
            <a:pPr marL="0" indent="0">
              <a:buFont typeface="Arial" panose="020B0604020202020204" pitchFamily="34" charset="0"/>
              <a:buNone/>
            </a:pPr>
            <a:endParaRPr lang="en-US"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dirty="0">
                <a:latin typeface="Arial" panose="020B0604020202020204" pitchFamily="34" charset="0"/>
                <a:cs typeface="Arial" panose="020B0604020202020204" pitchFamily="34" charset="0"/>
              </a:rPr>
              <a:t>Responsible for the daily instructional leadership and managerial operations in the elementary school or secondary school building. </a:t>
            </a:r>
          </a:p>
          <a:p>
            <a:pPr marL="0" indent="0">
              <a:buFont typeface="Arial" panose="020B0604020202020204" pitchFamily="34" charset="0"/>
              <a:buNone/>
            </a:pPr>
            <a:endParaRPr lang="en-US" dirty="0">
              <a:latin typeface="Arial" panose="020B0604020202020204" pitchFamily="34" charset="0"/>
              <a:cs typeface="Arial" panose="020B0604020202020204" pitchFamily="34" charset="0"/>
            </a:endParaRPr>
          </a:p>
          <a:p>
            <a:pPr marL="0" indent="0">
              <a:buFont typeface="Arial" panose="020B0604020202020204" pitchFamily="34" charset="0"/>
              <a:buNone/>
            </a:pPr>
            <a:r>
              <a:rPr lang="en-US" dirty="0">
                <a:latin typeface="Arial" panose="020B0604020202020204" pitchFamily="34" charset="0"/>
                <a:cs typeface="Arial" panose="020B0604020202020204" pitchFamily="34" charset="0"/>
              </a:rPr>
              <a:t>Directors, Coordinators, and Counselors are not considered “other school leaders.”</a:t>
            </a:r>
            <a:endParaRPr lang="en-US" dirty="0"/>
          </a:p>
          <a:p>
            <a:pPr lvl="1"/>
            <a:endParaRPr lang="en-US" dirty="0"/>
          </a:p>
          <a:p>
            <a:endParaRPr lang="en-US" dirty="0"/>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5</a:t>
            </a:fld>
            <a:endParaRPr lang="en-US" altLang="en-US"/>
          </a:p>
        </p:txBody>
      </p:sp>
    </p:spTree>
    <p:extLst>
      <p:ext uri="{BB962C8B-B14F-4D97-AF65-F5344CB8AC3E}">
        <p14:creationId xmlns:p14="http://schemas.microsoft.com/office/powerpoint/2010/main" val="9405846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000000"/>
                </a:solidFill>
                <a:latin typeface="Arial"/>
                <a:cs typeface="Arial"/>
              </a:rPr>
              <a:t>The </a:t>
            </a:r>
            <a:r>
              <a:rPr lang="en-US" sz="1200" b="0" i="0" dirty="0">
                <a:solidFill>
                  <a:srgbClr val="000000"/>
                </a:solidFill>
                <a:effectLst/>
                <a:latin typeface="Arial"/>
                <a:cs typeface="Arial"/>
              </a:rPr>
              <a:t>Every Student Succeeds </a:t>
            </a:r>
            <a:r>
              <a:rPr lang="en-US" dirty="0">
                <a:solidFill>
                  <a:srgbClr val="000000"/>
                </a:solidFill>
                <a:latin typeface="Arial"/>
                <a:cs typeface="Arial"/>
              </a:rPr>
              <a:t>Act</a:t>
            </a:r>
            <a:r>
              <a:rPr lang="en-US" sz="1200" b="0" i="0" dirty="0">
                <a:solidFill>
                  <a:srgbClr val="000000"/>
                </a:solidFill>
                <a:effectLst/>
                <a:latin typeface="Arial"/>
                <a:cs typeface="Arial"/>
              </a:rPr>
              <a:t> (</a:t>
            </a:r>
            <a:r>
              <a:rPr lang="en-US" sz="1200" b="0" i="0" u="none" strike="noStrike" dirty="0">
                <a:solidFill>
                  <a:srgbClr val="000000"/>
                </a:solidFill>
                <a:effectLst/>
                <a:latin typeface="Arial"/>
                <a:cs typeface="Arial"/>
              </a:rPr>
              <a:t>ESSA) defines PD as activities that are sustained, intensive, collaborative, job-embedded, data-driven, personalized or based on information from an evaluation and support system, and classroom-focused. </a:t>
            </a:r>
            <a:r>
              <a:rPr lang="en-US" sz="1200" b="0" i="0" dirty="0">
                <a:solidFill>
                  <a:srgbClr val="000000"/>
                </a:solidFill>
                <a:effectLst/>
                <a:latin typeface="Arial"/>
                <a:cs typeface="Arial"/>
              </a:rPr>
              <a:t>​</a:t>
            </a:r>
            <a:endParaRPr lang="en-US" sz="1200" b="0" i="0" dirty="0">
              <a:solidFill>
                <a:srgbClr val="444444"/>
              </a:solidFill>
              <a:effectLst/>
              <a:latin typeface="Arial"/>
              <a:cs typeface="Arial"/>
            </a:endParaRPr>
          </a:p>
          <a:p>
            <a:pPr algn="l" rtl="0" fontAlgn="base"/>
            <a:r>
              <a:rPr lang="en-US" sz="1200" b="0" i="0" dirty="0">
                <a:solidFill>
                  <a:srgbClr val="000000"/>
                </a:solidFill>
                <a:effectLst/>
                <a:latin typeface="Arial" panose="020B0604020202020204" pitchFamily="34" charset="0"/>
                <a:cs typeface="Arial" panose="020B0604020202020204" pitchFamily="34" charset="0"/>
              </a:rPr>
              <a:t>​</a:t>
            </a:r>
            <a:endParaRPr lang="en-US" sz="1200" b="0" i="0" dirty="0">
              <a:solidFill>
                <a:srgbClr val="444444"/>
              </a:solidFill>
              <a:effectLst/>
              <a:latin typeface="Arial" panose="020B0604020202020204" pitchFamily="34" charset="0"/>
              <a:cs typeface="Arial" panose="020B0604020202020204" pitchFamily="34" charset="0"/>
            </a:endParaRPr>
          </a:p>
          <a:p>
            <a:pPr algn="l" rtl="0" fontAlgn="base"/>
            <a:r>
              <a:rPr lang="en-US" sz="1200" b="0" i="0" u="none" strike="noStrike" dirty="0">
                <a:solidFill>
                  <a:srgbClr val="000000"/>
                </a:solidFill>
                <a:effectLst/>
                <a:latin typeface="Arial" panose="020B0604020202020204" pitchFamily="34" charset="0"/>
                <a:cs typeface="Arial" panose="020B0604020202020204" pitchFamily="34" charset="0"/>
              </a:rPr>
              <a:t>This does not include PD that stands alone and does not connect to a larger schoolwide or individualized plan.</a:t>
            </a:r>
          </a:p>
          <a:p>
            <a:pPr algn="l" rtl="0" fontAlgn="base"/>
            <a:endParaRPr lang="en-US" sz="1200" b="0" i="0" u="none" strike="noStrike" dirty="0">
              <a:solidFill>
                <a:srgbClr val="000000"/>
              </a:solidFill>
              <a:effectLst/>
              <a:latin typeface="Arial" panose="020B0604020202020204" pitchFamily="34" charset="0"/>
              <a:cs typeface="Arial" panose="020B0604020202020204" pitchFamily="34" charset="0"/>
            </a:endParaRPr>
          </a:p>
          <a:p>
            <a:pPr rtl="0" fontAlgn="base"/>
            <a:r>
              <a:rPr lang="en-US" sz="1200" b="0" i="0" u="none" strike="noStrike" kern="1200" dirty="0">
                <a:solidFill>
                  <a:schemeClr val="tx1"/>
                </a:solidFill>
                <a:effectLst/>
                <a:latin typeface="Arial" panose="020B0604020202020204" pitchFamily="34" charset="0"/>
                <a:ea typeface="+mn-ea"/>
                <a:cs typeface="Arial" panose="020B0604020202020204" pitchFamily="34" charset="0"/>
              </a:rPr>
              <a:t>There is a misconception that Title II, Part A means professional development (PD). Title II, Part A is not all about PD and not all PD is supported with Title II, Part A.</a:t>
            </a:r>
            <a:r>
              <a:rPr lang="en-US" sz="1200" b="0" i="0" kern="1200" dirty="0">
                <a:solidFill>
                  <a:schemeClr val="tx1"/>
                </a:solidFill>
                <a:effectLst/>
                <a:latin typeface="Arial" panose="020B0604020202020204" pitchFamily="34" charset="0"/>
                <a:ea typeface="+mn-ea"/>
                <a:cs typeface="Arial" panose="020B0604020202020204" pitchFamily="34" charset="0"/>
              </a:rPr>
              <a:t>​</a:t>
            </a:r>
          </a:p>
          <a:p>
            <a:pPr rtl="0" fontAlgn="base"/>
            <a:r>
              <a:rPr lang="en-US" sz="1200" b="0" i="0" kern="1200" dirty="0">
                <a:solidFill>
                  <a:schemeClr val="tx1"/>
                </a:solidFill>
                <a:effectLst/>
                <a:latin typeface="Arial" panose="020B0604020202020204" pitchFamily="34" charset="0"/>
                <a:ea typeface="+mn-ea"/>
                <a:cs typeface="Arial" panose="020B0604020202020204" pitchFamily="34" charset="0"/>
              </a:rPr>
              <a:t>​</a:t>
            </a:r>
          </a:p>
          <a:p>
            <a:pPr rtl="0" fontAlgn="base"/>
            <a:r>
              <a:rPr lang="en-US" sz="1200" b="0" i="0" u="none" strike="noStrike" kern="1200" dirty="0">
                <a:solidFill>
                  <a:schemeClr val="tx1"/>
                </a:solidFill>
                <a:effectLst/>
                <a:latin typeface="Arial" panose="020B0604020202020204" pitchFamily="34" charset="0"/>
                <a:ea typeface="+mn-ea"/>
                <a:cs typeface="Arial" panose="020B0604020202020204" pitchFamily="34" charset="0"/>
              </a:rPr>
              <a:t>Based on an extensive needs assessment and input from educational partners, Title II may be used to support improving the quality and effectiveness of teachers and principals through supplemental professional learning, including coaching. The professional learning must meet the ESSA definition of professional development.  </a:t>
            </a:r>
            <a:r>
              <a:rPr lang="en-US" sz="1200" b="0" i="0" u="none" strike="noStrike" kern="1200" dirty="0">
                <a:solidFill>
                  <a:schemeClr val="tx1"/>
                </a:solidFill>
                <a:effectLst/>
                <a:latin typeface="+mn-lt"/>
                <a:ea typeface="+mn-ea"/>
                <a:cs typeface="+mn-cs"/>
              </a:rPr>
              <a:t>ESSA defines PD as activities that are sustained, intensive, collaborative, job-embedded, data-driven, personalized, or based on information from an evaluation and support system, and classroom-focused rather than PD that stands alone and does not connect to a larger school-wide or individualized plan.</a:t>
            </a:r>
            <a:endParaRPr lang="en-US" sz="1200" b="0" i="0" kern="1200" dirty="0">
              <a:solidFill>
                <a:schemeClr val="tx1"/>
              </a:solidFill>
              <a:effectLst/>
              <a:latin typeface="Arial" panose="020B0604020202020204" pitchFamily="34" charset="0"/>
              <a:ea typeface="+mn-ea"/>
              <a:cs typeface="Arial" panose="020B0604020202020204" pitchFamily="34" charset="0"/>
            </a:endParaRPr>
          </a:p>
          <a:p>
            <a:pPr algn="l" rtl="0" fontAlgn="base"/>
            <a:endParaRPr lang="en-US" sz="1200" b="0" i="0" dirty="0">
              <a:solidFill>
                <a:srgbClr val="444444"/>
              </a:solidFill>
              <a:effectLst/>
              <a:latin typeface="Arial" panose="020B0604020202020204" pitchFamily="34" charset="0"/>
              <a:cs typeface="Arial" panose="020B0604020202020204" pitchFamily="34" charset="0"/>
            </a:endParaRPr>
          </a:p>
          <a:p>
            <a:pPr algn="l" rtl="0" fontAlgn="base"/>
            <a:endParaRPr lang="en-US" sz="1200" b="0" i="0" dirty="0">
              <a:solidFill>
                <a:srgbClr val="444444"/>
              </a:solidFill>
              <a:effectLst/>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6</a:t>
            </a:fld>
            <a:endParaRPr lang="en-US" altLang="en-US"/>
          </a:p>
        </p:txBody>
      </p:sp>
    </p:spTree>
    <p:extLst>
      <p:ext uri="{BB962C8B-B14F-4D97-AF65-F5344CB8AC3E}">
        <p14:creationId xmlns:p14="http://schemas.microsoft.com/office/powerpoint/2010/main" val="616452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Supporting Effective Instruction (SEI) 10 Professional Growth and Improvement Evidence</a:t>
            </a:r>
          </a:p>
          <a:p>
            <a:endParaRPr lang="en-US"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latin typeface="Arial" panose="020B0604020202020204" pitchFamily="34" charset="0"/>
                <a:cs typeface="Arial" panose="020B0604020202020204" pitchFamily="34" charset="0"/>
              </a:rPr>
              <a:t>The evidence requests include LEA-level planning documents  - </a:t>
            </a:r>
            <a:r>
              <a:rPr lang="en-US" sz="1200" kern="1200" dirty="0">
                <a:solidFill>
                  <a:schemeClr val="dk1"/>
                </a:solidFill>
                <a:effectLst/>
                <a:latin typeface="+mn-lt"/>
                <a:ea typeface="+mn-ea"/>
                <a:cs typeface="+mn-cs"/>
              </a:rPr>
              <a:t>The current approved Local Control and Accountability Plan (LCAP) and LCAP Federal Addendum.</a:t>
            </a:r>
            <a:endParaRPr lang="en-US" sz="120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latin typeface="Arial" panose="020B0604020202020204" pitchFamily="34" charset="0"/>
                <a:cs typeface="Arial" panose="020B0604020202020204" pitchFamily="34" charset="0"/>
              </a:rPr>
              <a:t>PD records - </a:t>
            </a:r>
            <a:r>
              <a:rPr lang="en-US" sz="1200" kern="1200" dirty="0">
                <a:solidFill>
                  <a:schemeClr val="dk1"/>
                </a:solidFill>
                <a:effectLst/>
                <a:latin typeface="+mn-lt"/>
                <a:ea typeface="+mn-ea"/>
                <a:cs typeface="+mn-cs"/>
              </a:rPr>
              <a:t>Submit evidence of at least three completed PD activities for teachers, paraprofessionals, and administrators aligned to the state academic standards. </a:t>
            </a:r>
            <a:r>
              <a:rPr lang="en-US" dirty="0">
                <a:latin typeface="Arial" panose="020B0604020202020204" pitchFamily="34" charset="0"/>
                <a:cs typeface="Arial" panose="020B0604020202020204" pitchFamily="34" charset="0"/>
              </a:rPr>
              <a:t>and Educational Partner Feedback </a:t>
            </a:r>
            <a:r>
              <a:rPr lang="en-US" sz="1200" kern="1200" dirty="0">
                <a:solidFill>
                  <a:schemeClr val="dk1"/>
                </a:solidFill>
                <a:effectLst/>
                <a:latin typeface="+mn-lt"/>
                <a:ea typeface="+mn-ea"/>
                <a:cs typeface="+mn-cs"/>
              </a:rPr>
              <a:t>- evidence that all staff and relevant educational partners collaborated regarding how best to improve the LEA activities</a:t>
            </a:r>
            <a:endParaRPr lang="en-US" sz="1200" dirty="0"/>
          </a:p>
          <a:p>
            <a:endParaRPr lang="en-US" dirty="0"/>
          </a:p>
          <a:p>
            <a:pPr marL="0" indent="0">
              <a:buNone/>
            </a:pPr>
            <a:r>
              <a:rPr lang="en-US" dirty="0"/>
              <a:t>The LEA must provide a description of their system of professional growth and support in their Local Control and Accountability Plan (LCAP) Federal Addendum and submit evidence of their system in the California Department of Education (CDE) Monitoring Tool (CMT) regardless if Title II funds are used to support these systems.</a:t>
            </a:r>
          </a:p>
          <a:p>
            <a:pPr marL="0" indent="0">
              <a:buNone/>
            </a:pPr>
            <a:endParaRPr lang="en-US" dirty="0"/>
          </a:p>
          <a:p>
            <a:endParaRPr lang="en-US" dirty="0"/>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7</a:t>
            </a:fld>
            <a:endParaRPr lang="en-US" altLang="en-US"/>
          </a:p>
        </p:txBody>
      </p:sp>
    </p:spTree>
    <p:extLst>
      <p:ext uri="{BB962C8B-B14F-4D97-AF65-F5344CB8AC3E}">
        <p14:creationId xmlns:p14="http://schemas.microsoft.com/office/powerpoint/2010/main" val="10177794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0" dirty="0"/>
              <a:t>How do we know what the LCAP Federal Addendum should address?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Criteria, guidance, and resources for LEAs to meet the provision of the LCAP Federal Addendum can be found on our website.  If your LCAP Federal Addendum was approved previously, we still recommend checking back to ensure your responses are meeting the current requirements.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hlinkClick r:id="rId3"/>
              </a:rPr>
              <a:t>https://www.cde.ca.gov/pd/ee/t2lcapaddendumguidance.asp</a:t>
            </a:r>
            <a:endParaRPr lang="en-US" dirty="0"/>
          </a:p>
          <a:p>
            <a:pPr marL="0" indent="0">
              <a:buNone/>
            </a:pPr>
            <a:endParaRPr lang="en-US" dirty="0"/>
          </a:p>
        </p:txBody>
      </p:sp>
      <p:sp>
        <p:nvSpPr>
          <p:cNvPr id="4" name="Slide Number Placeholder 3"/>
          <p:cNvSpPr>
            <a:spLocks noGrp="1"/>
          </p:cNvSpPr>
          <p:nvPr>
            <p:ph type="sldNum" sz="quarter" idx="5"/>
          </p:nvPr>
        </p:nvSpPr>
        <p:spPr/>
        <p:txBody>
          <a:bodyPr/>
          <a:lstStyle/>
          <a:p>
            <a:fld id="{CD288F63-9FDF-44ED-A025-DC21EFE06F06}" type="slidenum">
              <a:rPr lang="en-US" smtClean="0"/>
              <a:t>8</a:t>
            </a:fld>
            <a:endParaRPr lang="en-US"/>
          </a:p>
        </p:txBody>
      </p:sp>
    </p:spTree>
    <p:extLst>
      <p:ext uri="{BB962C8B-B14F-4D97-AF65-F5344CB8AC3E}">
        <p14:creationId xmlns:p14="http://schemas.microsoft.com/office/powerpoint/2010/main" val="21492990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spcAft>
                <a:spcPts val="1200"/>
              </a:spcAft>
            </a:pPr>
            <a:r>
              <a:rPr lang="en-US" sz="1200" dirty="0"/>
              <a:t>Here are items to be addressed when reviewing and revising the Title II LCAP Federal Addendum Professional Growth and Improvement Provision:</a:t>
            </a:r>
          </a:p>
          <a:p>
            <a:pPr marL="0" indent="0">
              <a:spcBef>
                <a:spcPts val="0"/>
              </a:spcBef>
              <a:spcAft>
                <a:spcPts val="1200"/>
              </a:spcAft>
              <a:buFont typeface="Arial" panose="020B0604020202020204" pitchFamily="34" charset="0"/>
              <a:buNone/>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1. Describe the LEA’s systems of professional growth and improvement for teachers, principals, and other school leaders </a:t>
            </a:r>
          </a:p>
          <a:p>
            <a:pPr marL="0" indent="0">
              <a:spcBef>
                <a:spcPts val="0"/>
              </a:spcBef>
              <a:spcAft>
                <a:spcPts val="1200"/>
              </a:spcAft>
              <a:buFont typeface="Arial" panose="020B0604020202020204" pitchFamily="34" charset="0"/>
              <a:buNone/>
            </a:pPr>
            <a:r>
              <a:rPr lang="en-US" sz="1200" dirty="0">
                <a:latin typeface="Arial" panose="020B0604020202020204" pitchFamily="34" charset="0"/>
                <a:ea typeface="Times New Roman" panose="02020603050405020304" pitchFamily="18" charset="0"/>
                <a:cs typeface="Times New Roman" panose="02020603050405020304" pitchFamily="18" charset="0"/>
              </a:rPr>
              <a:t>2. A</a:t>
            </a:r>
            <a:r>
              <a:rPr lang="en-US" sz="1200" dirty="0">
                <a:effectLst/>
                <a:latin typeface="Arial" panose="020B0604020202020204" pitchFamily="34" charset="0"/>
                <a:ea typeface="Times New Roman" panose="02020603050405020304" pitchFamily="18" charset="0"/>
                <a:cs typeface="Times New Roman" panose="02020603050405020304" pitchFamily="18" charset="0"/>
              </a:rPr>
              <a:t>ddress principals, teachers, and other school leaders separately</a:t>
            </a:r>
          </a:p>
          <a:p>
            <a:pPr marL="0" indent="0">
              <a:spcBef>
                <a:spcPts val="0"/>
              </a:spcBef>
              <a:spcAft>
                <a:spcPts val="1200"/>
              </a:spcAft>
              <a:buFont typeface="Arial" panose="020B0604020202020204" pitchFamily="34" charset="0"/>
              <a:buNone/>
            </a:pPr>
            <a:r>
              <a:rPr lang="en-US" sz="1200" dirty="0">
                <a:latin typeface="Arial" panose="020B0604020202020204" pitchFamily="34" charset="0"/>
                <a:ea typeface="Times New Roman" panose="02020603050405020304" pitchFamily="18" charset="0"/>
                <a:cs typeface="Times New Roman" panose="02020603050405020304" pitchFamily="18" charset="0"/>
              </a:rPr>
              <a:t>3. E</a:t>
            </a:r>
            <a:r>
              <a:rPr lang="en-US" sz="1200" dirty="0">
                <a:effectLst/>
                <a:latin typeface="Arial" panose="020B0604020202020204" pitchFamily="34" charset="0"/>
                <a:ea typeface="Times New Roman" panose="02020603050405020304" pitchFamily="18" charset="0"/>
                <a:cs typeface="Times New Roman" panose="02020603050405020304" pitchFamily="18" charset="0"/>
              </a:rPr>
              <a:t>xplain how the systems promote professional growth and ensure improvement, including how growth and improvement is measured</a:t>
            </a:r>
          </a:p>
          <a:p>
            <a:endParaRPr lang="en-US" dirty="0"/>
          </a:p>
          <a:p>
            <a:r>
              <a:rPr lang="en-US" dirty="0"/>
              <a:t>This is the first provision in the Title II section of the LCAP Federal Addendum. LEAs need to address each of the above bullets. This information is to be periodically reviewed and revised, as necessary, in the LCAP Federal Addendum. </a:t>
            </a:r>
          </a:p>
          <a:p>
            <a:endParaRPr lang="en-US" dirty="0"/>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9</a:t>
            </a:fld>
            <a:endParaRPr lang="en-US" altLang="en-US"/>
          </a:p>
        </p:txBody>
      </p:sp>
    </p:spTree>
    <p:extLst>
      <p:ext uri="{BB962C8B-B14F-4D97-AF65-F5344CB8AC3E}">
        <p14:creationId xmlns:p14="http://schemas.microsoft.com/office/powerpoint/2010/main" val="398589330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Option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BA50C68-7EED-47D2-BE60-509DABB7FC1F}"/>
              </a:ext>
            </a:extLst>
          </p:cNvPr>
          <p:cNvSpPr/>
          <p:nvPr/>
        </p:nvSpPr>
        <p:spPr>
          <a:xfrm>
            <a:off x="3175" y="6418263"/>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5" name="Straight Connector 4">
            <a:extLst>
              <a:ext uri="{FF2B5EF4-FFF2-40B4-BE49-F238E27FC236}">
                <a16:creationId xmlns:a16="http://schemas.microsoft.com/office/drawing/2014/main" id="{6FB54651-3102-469E-83ED-2D31A737108B}"/>
              </a:ext>
            </a:extLst>
          </p:cNvPr>
          <p:cNvCxnSpPr/>
          <p:nvPr/>
        </p:nvCxnSpPr>
        <p:spPr>
          <a:xfrm>
            <a:off x="1208088" y="4343400"/>
            <a:ext cx="9875837"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6" name="Picture 13" descr="The Seal of the California Department of Education">
            <a:extLst>
              <a:ext uri="{FF2B5EF4-FFF2-40B4-BE49-F238E27FC236}">
                <a16:creationId xmlns:a16="http://schemas.microsoft.com/office/drawing/2014/main" id="{0097E5D6-AC0D-4B0D-B02D-7B26950D99EB}"/>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168063" y="6435725"/>
            <a:ext cx="40640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41277C01-ADC5-42CC-B5BD-528FACFE1ED6}"/>
              </a:ext>
            </a:extLst>
          </p:cNvPr>
          <p:cNvSpPr/>
          <p:nvPr/>
        </p:nvSpPr>
        <p:spPr>
          <a:xfrm>
            <a:off x="0" y="6351588"/>
            <a:ext cx="12188825" cy="635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15">
            <a:extLst>
              <a:ext uri="{FF2B5EF4-FFF2-40B4-BE49-F238E27FC236}">
                <a16:creationId xmlns:a16="http://schemas.microsoft.com/office/drawing/2014/main" id="{F61CD05C-E122-42B9-BA41-89D97C40A748}"/>
              </a:ext>
            </a:extLst>
          </p:cNvPr>
          <p:cNvSpPr>
            <a:spLocks noChangeArrowheads="1"/>
          </p:cNvSpPr>
          <p:nvPr userDrawn="1"/>
        </p:nvSpPr>
        <p:spPr bwMode="auto">
          <a:xfrm>
            <a:off x="1096963" y="6505575"/>
            <a:ext cx="998696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defRPr/>
            </a:pPr>
            <a:r>
              <a:rPr lang="en-US" altLang="en-US" sz="1100" b="1">
                <a:solidFill>
                  <a:schemeClr val="bg1"/>
                </a:solidFill>
              </a:rPr>
              <a:t>Tony Thurmond, </a:t>
            </a:r>
            <a:r>
              <a:rPr lang="en-US" altLang="en-US" sz="1100">
                <a:solidFill>
                  <a:schemeClr val="bg1"/>
                </a:solidFill>
              </a:rPr>
              <a:t>State Superintendent of Public Instruction				        California Department of Education</a:t>
            </a:r>
            <a:endParaRPr lang="en-US" altLang="en-US" sz="1200" b="1">
              <a:solidFill>
                <a:schemeClr val="bg1"/>
              </a:solidFill>
            </a:endParaRPr>
          </a:p>
        </p:txBody>
      </p:sp>
      <p:sp>
        <p:nvSpPr>
          <p:cNvPr id="2" name="Title 1"/>
          <p:cNvSpPr>
            <a:spLocks noGrp="1"/>
          </p:cNvSpPr>
          <p:nvPr>
            <p:ph type="ctrTitle"/>
          </p:nvPr>
        </p:nvSpPr>
        <p:spPr>
          <a:xfrm>
            <a:off x="1097280" y="758952"/>
            <a:ext cx="10058400" cy="3566160"/>
          </a:xfrm>
        </p:spPr>
        <p:txBody>
          <a:bodyPr/>
          <a:lstStyle>
            <a:lvl1pPr algn="l">
              <a:lnSpc>
                <a:spcPct val="85000"/>
              </a:lnSpc>
              <a:defRPr sz="8000" spc="-50"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Tree>
    <p:extLst>
      <p:ext uri="{BB962C8B-B14F-4D97-AF65-F5344CB8AC3E}">
        <p14:creationId xmlns:p14="http://schemas.microsoft.com/office/powerpoint/2010/main" val="17063420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76318B4-D44D-41E1-8EEB-4ADF2A05EC19}"/>
              </a:ext>
            </a:extLst>
          </p:cNvPr>
          <p:cNvSpPr/>
          <p:nvPr/>
        </p:nvSpPr>
        <p:spPr>
          <a:xfrm>
            <a:off x="0" y="0"/>
            <a:ext cx="4051300"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a:extLst>
              <a:ext uri="{FF2B5EF4-FFF2-40B4-BE49-F238E27FC236}">
                <a16:creationId xmlns:a16="http://schemas.microsoft.com/office/drawing/2014/main" id="{54D6FC62-5B63-47B1-9A42-D417C603F77F}"/>
              </a:ext>
            </a:extLst>
          </p:cNvPr>
          <p:cNvSpPr/>
          <p:nvPr/>
        </p:nvSpPr>
        <p:spPr>
          <a:xfrm>
            <a:off x="4040188" y="0"/>
            <a:ext cx="635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13" descr="The Seal of the California Department of Education">
            <a:extLst>
              <a:ext uri="{FF2B5EF4-FFF2-40B4-BE49-F238E27FC236}">
                <a16:creationId xmlns:a16="http://schemas.microsoft.com/office/drawing/2014/main" id="{E0711EA8-9374-4723-B708-0CB033767942}"/>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168063" y="6435725"/>
            <a:ext cx="40640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82633" y="374073"/>
            <a:ext cx="3507971" cy="2506286"/>
          </a:xfrm>
        </p:spPr>
        <p:txBody>
          <a:bodyPr/>
          <a:lstStyle>
            <a:lvl1pPr>
              <a:defRPr sz="3600" b="0">
                <a:solidFill>
                  <a:srgbClr val="FFFFFF"/>
                </a:solidFill>
              </a:defRPr>
            </a:lvl1pPr>
          </a:lstStyle>
          <a:p>
            <a:r>
              <a:rPr lang="en-US"/>
              <a:t>Click to edit Master title style</a:t>
            </a:r>
          </a:p>
        </p:txBody>
      </p:sp>
      <p:sp>
        <p:nvSpPr>
          <p:cNvPr id="3" name="Content Placeholder 2"/>
          <p:cNvSpPr>
            <a:spLocks noGrp="1"/>
          </p:cNvSpPr>
          <p:nvPr>
            <p:ph idx="1"/>
          </p:nvPr>
        </p:nvSpPr>
        <p:spPr>
          <a:xfrm>
            <a:off x="4272741" y="374073"/>
            <a:ext cx="7631083" cy="593113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82633" y="2926080"/>
            <a:ext cx="3507971"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4">
            <a:extLst>
              <a:ext uri="{FF2B5EF4-FFF2-40B4-BE49-F238E27FC236}">
                <a16:creationId xmlns:a16="http://schemas.microsoft.com/office/drawing/2014/main" id="{3E7ACBD5-E5E7-419A-9596-EA8DF1ABD148}"/>
              </a:ext>
            </a:extLst>
          </p:cNvPr>
          <p:cNvSpPr>
            <a:spLocks noGrp="1"/>
          </p:cNvSpPr>
          <p:nvPr>
            <p:ph type="dt" sz="half" idx="10"/>
          </p:nvPr>
        </p:nvSpPr>
        <p:spPr>
          <a:xfrm>
            <a:off x="465138" y="6459538"/>
            <a:ext cx="2619375" cy="365125"/>
          </a:xfrm>
        </p:spPr>
        <p:txBody>
          <a:bodyPr/>
          <a:lstStyle>
            <a:lvl1pPr algn="l">
              <a:defRPr/>
            </a:lvl1pPr>
          </a:lstStyle>
          <a:p>
            <a:pPr>
              <a:defRPr/>
            </a:pPr>
            <a:fld id="{463FA72A-FEC2-42E9-8FF0-1A565A12174D}" type="datetime1">
              <a:rPr lang="en-US"/>
              <a:pPr>
                <a:defRPr/>
              </a:pPr>
              <a:t>2/20/2024</a:t>
            </a:fld>
            <a:endParaRPr lang="en-US"/>
          </a:p>
        </p:txBody>
      </p:sp>
      <p:sp>
        <p:nvSpPr>
          <p:cNvPr id="9" name="Footer Placeholder 5">
            <a:extLst>
              <a:ext uri="{FF2B5EF4-FFF2-40B4-BE49-F238E27FC236}">
                <a16:creationId xmlns:a16="http://schemas.microsoft.com/office/drawing/2014/main" id="{7238EE42-A1C0-4B25-8DBC-617B1A91A3D6}"/>
              </a:ext>
            </a:extLst>
          </p:cNvPr>
          <p:cNvSpPr>
            <a:spLocks noGrp="1"/>
          </p:cNvSpPr>
          <p:nvPr>
            <p:ph type="ftr" sz="quarter" idx="11"/>
          </p:nvPr>
        </p:nvSpPr>
        <p:spPr>
          <a:xfrm>
            <a:off x="4800600" y="6459538"/>
            <a:ext cx="4648200" cy="365125"/>
          </a:xfrm>
        </p:spPr>
        <p:txBody>
          <a:bodyPr/>
          <a:lstStyle>
            <a:lvl1pPr algn="l">
              <a:defRPr>
                <a:solidFill>
                  <a:schemeClr val="tx2"/>
                </a:solidFill>
              </a:defRPr>
            </a:lvl1pPr>
          </a:lstStyle>
          <a:p>
            <a:pPr>
              <a:defRPr/>
            </a:pPr>
            <a:endParaRPr lang="en-US"/>
          </a:p>
        </p:txBody>
      </p:sp>
      <p:sp>
        <p:nvSpPr>
          <p:cNvPr id="10" name="Slide Number Placeholder 6">
            <a:extLst>
              <a:ext uri="{FF2B5EF4-FFF2-40B4-BE49-F238E27FC236}">
                <a16:creationId xmlns:a16="http://schemas.microsoft.com/office/drawing/2014/main" id="{C5080280-BE61-4EEE-A6D3-98B5A4BF5543}"/>
              </a:ext>
            </a:extLst>
          </p:cNvPr>
          <p:cNvSpPr>
            <a:spLocks noGrp="1"/>
          </p:cNvSpPr>
          <p:nvPr>
            <p:ph type="sldNum" sz="quarter" idx="12"/>
          </p:nvPr>
        </p:nvSpPr>
        <p:spPr/>
        <p:txBody>
          <a:bodyPr/>
          <a:lstStyle>
            <a:lvl1pPr>
              <a:defRPr>
                <a:solidFill>
                  <a:schemeClr val="tx2"/>
                </a:solidFill>
              </a:defRPr>
            </a:lvl1pPr>
          </a:lstStyle>
          <a:p>
            <a:fld id="{CA4CA259-E64F-4C45-902E-B71A103945FE}" type="slidenum">
              <a:rPr lang="en-US" altLang="en-US"/>
              <a:pPr/>
              <a:t>‹#›</a:t>
            </a:fld>
            <a:endParaRPr lang="en-US" altLang="en-US"/>
          </a:p>
        </p:txBody>
      </p:sp>
    </p:spTree>
    <p:extLst>
      <p:ext uri="{BB962C8B-B14F-4D97-AF65-F5344CB8AC3E}">
        <p14:creationId xmlns:p14="http://schemas.microsoft.com/office/powerpoint/2010/main" val="34937570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1640200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Option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0851742-04BE-44CC-B8F6-755C2CDEB1DE}"/>
              </a:ext>
            </a:extLst>
          </p:cNvPr>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5" name="Straight Connector 4">
            <a:extLst>
              <a:ext uri="{FF2B5EF4-FFF2-40B4-BE49-F238E27FC236}">
                <a16:creationId xmlns:a16="http://schemas.microsoft.com/office/drawing/2014/main" id="{D9AEE75C-7A5F-497D-9163-074BFCD8921E}"/>
              </a:ext>
            </a:extLst>
          </p:cNvPr>
          <p:cNvCxnSpPr/>
          <p:nvPr/>
        </p:nvCxnSpPr>
        <p:spPr>
          <a:xfrm>
            <a:off x="1208088" y="4343400"/>
            <a:ext cx="9875837"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6" name="Picture 13" descr="The Seal of the California Department of Education">
            <a:extLst>
              <a:ext uri="{FF2B5EF4-FFF2-40B4-BE49-F238E27FC236}">
                <a16:creationId xmlns:a16="http://schemas.microsoft.com/office/drawing/2014/main" id="{AD1259A7-925C-49FB-8EA9-0ADD4E6BA18B}"/>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168063" y="6435725"/>
            <a:ext cx="40640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4">
            <a:extLst>
              <a:ext uri="{FF2B5EF4-FFF2-40B4-BE49-F238E27FC236}">
                <a16:creationId xmlns:a16="http://schemas.microsoft.com/office/drawing/2014/main" id="{D20F31DE-B4A2-4421-8FDA-5F0CAFD93247}"/>
              </a:ext>
            </a:extLst>
          </p:cNvPr>
          <p:cNvPicPr>
            <a:picLocks noChangeAspect="1"/>
          </p:cNvPicPr>
          <p:nvPr userDrawn="1"/>
        </p:nvPicPr>
        <p:blipFill>
          <a:blip r:embed="rId3">
            <a:extLst>
              <a:ext uri="{28A0092B-C50C-407E-A947-70E740481C1C}">
                <a14:useLocalDpi xmlns:a14="http://schemas.microsoft.com/office/drawing/2010/main" val="0"/>
              </a:ext>
            </a:extLst>
          </a:blip>
          <a:srcRect l="4675"/>
          <a:stretch>
            <a:fillRect/>
          </a:stretch>
        </p:blipFill>
        <p:spPr bwMode="auto">
          <a:xfrm>
            <a:off x="441325" y="5686425"/>
            <a:ext cx="3332163"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3512BBAD-FD20-4D88-B4E9-710F832472DC}"/>
              </a:ext>
            </a:extLst>
          </p:cNvPr>
          <p:cNvSpPr/>
          <p:nvPr/>
        </p:nvSpPr>
        <p:spPr>
          <a:xfrm>
            <a:off x="0" y="6342063"/>
            <a:ext cx="12188825" cy="6508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16">
            <a:extLst>
              <a:ext uri="{FF2B5EF4-FFF2-40B4-BE49-F238E27FC236}">
                <a16:creationId xmlns:a16="http://schemas.microsoft.com/office/drawing/2014/main" id="{9432F4BD-BD0E-4A89-BB32-B3528DA5DB64}"/>
              </a:ext>
            </a:extLst>
          </p:cNvPr>
          <p:cNvSpPr>
            <a:spLocks noChangeArrowheads="1"/>
          </p:cNvSpPr>
          <p:nvPr userDrawn="1"/>
        </p:nvSpPr>
        <p:spPr bwMode="auto">
          <a:xfrm>
            <a:off x="441325" y="6499225"/>
            <a:ext cx="106426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ts val="800"/>
              </a:spcBef>
              <a:defRPr/>
            </a:pPr>
            <a:r>
              <a:rPr lang="en-US" altLang="en-US" sz="1100">
                <a:solidFill>
                  <a:schemeClr val="bg1"/>
                </a:solidFill>
              </a:rPr>
              <a:t>Tony Thurmond, State Superintendent of Public Instruction</a:t>
            </a:r>
            <a:endParaRPr lang="en-US" altLang="en-US" sz="1200" b="1">
              <a:solidFill>
                <a:schemeClr val="bg1"/>
              </a:solidFill>
            </a:endParaRPr>
          </a:p>
        </p:txBody>
      </p:sp>
      <p:sp>
        <p:nvSpPr>
          <p:cNvPr id="2" name="Title 1"/>
          <p:cNvSpPr>
            <a:spLocks noGrp="1"/>
          </p:cNvSpPr>
          <p:nvPr>
            <p:ph type="ctrTitle"/>
          </p:nvPr>
        </p:nvSpPr>
        <p:spPr>
          <a:xfrm>
            <a:off x="1097280" y="758952"/>
            <a:ext cx="10058400" cy="3566160"/>
          </a:xfrm>
        </p:spPr>
        <p:txBody>
          <a:bodyPr/>
          <a:lstStyle>
            <a:lvl1pPr algn="l">
              <a:lnSpc>
                <a:spcPct val="85000"/>
              </a:lnSpc>
              <a:defRPr sz="8000" spc="-50"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Tree>
    <p:extLst>
      <p:ext uri="{BB962C8B-B14F-4D97-AF65-F5344CB8AC3E}">
        <p14:creationId xmlns:p14="http://schemas.microsoft.com/office/powerpoint/2010/main" val="18086233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 Slide Option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A6D2700-53E8-456A-BE0D-7B2DADE4A107}"/>
              </a:ext>
            </a:extLst>
          </p:cNvPr>
          <p:cNvSpPr/>
          <p:nvPr userDrawn="1"/>
        </p:nvSpPr>
        <p:spPr>
          <a:xfrm>
            <a:off x="0" y="0"/>
            <a:ext cx="1885950" cy="6334125"/>
          </a:xfrm>
          <a:prstGeom prst="rect">
            <a:avLst/>
          </a:prstGeom>
          <a:solidFill>
            <a:schemeClr val="accent4">
              <a:lumMod val="40000"/>
              <a:lumOff val="6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Rectangle 4">
            <a:extLst>
              <a:ext uri="{FF2B5EF4-FFF2-40B4-BE49-F238E27FC236}">
                <a16:creationId xmlns:a16="http://schemas.microsoft.com/office/drawing/2014/main" id="{C2EDDDA0-CA22-4A9C-975C-BE7019D4CB3F}"/>
              </a:ext>
            </a:extLst>
          </p:cNvPr>
          <p:cNvSpPr/>
          <p:nvPr userDrawn="1"/>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 name="Straight Connector 5">
            <a:extLst>
              <a:ext uri="{FF2B5EF4-FFF2-40B4-BE49-F238E27FC236}">
                <a16:creationId xmlns:a16="http://schemas.microsoft.com/office/drawing/2014/main" id="{662F9DD5-675F-4553-B49F-72F199985E35}"/>
              </a:ext>
            </a:extLst>
          </p:cNvPr>
          <p:cNvCxnSpPr/>
          <p:nvPr/>
        </p:nvCxnSpPr>
        <p:spPr>
          <a:xfrm>
            <a:off x="2576513" y="4343400"/>
            <a:ext cx="8988425"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7" name="Picture 14" descr="The Seal of the California Department of Education">
            <a:extLst>
              <a:ext uri="{FF2B5EF4-FFF2-40B4-BE49-F238E27FC236}">
                <a16:creationId xmlns:a16="http://schemas.microsoft.com/office/drawing/2014/main" id="{8A8CD85A-7425-4FA8-91EB-F8B1732444B3}"/>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168063" y="6435725"/>
            <a:ext cx="40640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C0F5B073-FBF5-4234-A135-C8C2469A36AA}"/>
              </a:ext>
            </a:extLst>
          </p:cNvPr>
          <p:cNvSpPr/>
          <p:nvPr/>
        </p:nvSpPr>
        <p:spPr>
          <a:xfrm>
            <a:off x="0" y="6334125"/>
            <a:ext cx="12188825" cy="635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9" name="Picture 11" descr="Official Seal of the California Department of Education">
            <a:extLst>
              <a:ext uri="{FF2B5EF4-FFF2-40B4-BE49-F238E27FC236}">
                <a16:creationId xmlns:a16="http://schemas.microsoft.com/office/drawing/2014/main" id="{F245BFBF-F344-434E-98F4-4F0DA70BD677}"/>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25425" y="758825"/>
            <a:ext cx="1454150" cy="145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11">
            <a:extLst>
              <a:ext uri="{FF2B5EF4-FFF2-40B4-BE49-F238E27FC236}">
                <a16:creationId xmlns:a16="http://schemas.microsoft.com/office/drawing/2014/main" id="{2BB197E7-EDE1-4971-B750-6B44C1AF1217}"/>
              </a:ext>
            </a:extLst>
          </p:cNvPr>
          <p:cNvSpPr>
            <a:spLocks noChangeArrowheads="1"/>
          </p:cNvSpPr>
          <p:nvPr userDrawn="1"/>
        </p:nvSpPr>
        <p:spPr bwMode="auto">
          <a:xfrm>
            <a:off x="101600" y="2298700"/>
            <a:ext cx="1701800" cy="69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imes" panose="02020603050405020304" pitchFamily="18" charset="0"/>
              </a:defRPr>
            </a:lvl1pPr>
            <a:lvl2pPr>
              <a:defRPr sz="2400">
                <a:solidFill>
                  <a:schemeClr val="tx1"/>
                </a:solidFill>
                <a:latin typeface="Times" panose="02020603050405020304" pitchFamily="18" charset="0"/>
              </a:defRPr>
            </a:lvl2pPr>
            <a:lvl3pPr>
              <a:defRPr sz="2400">
                <a:solidFill>
                  <a:schemeClr val="tx1"/>
                </a:solidFill>
                <a:latin typeface="Times" panose="02020603050405020304" pitchFamily="18" charset="0"/>
              </a:defRPr>
            </a:lvl3pPr>
            <a:lvl4pPr>
              <a:defRPr sz="2400">
                <a:solidFill>
                  <a:schemeClr val="tx1"/>
                </a:solidFill>
                <a:latin typeface="Times" panose="02020603050405020304" pitchFamily="18" charset="0"/>
              </a:defRPr>
            </a:lvl4pPr>
            <a:lvl5pPr>
              <a:defRPr sz="2400">
                <a:solidFill>
                  <a:schemeClr val="tx1"/>
                </a:solidFill>
                <a:latin typeface="Times" panose="02020603050405020304" pitchFamily="18" charset="0"/>
              </a:defRPr>
            </a:lvl5pPr>
            <a:lvl6pPr marL="457200" eaLnBrk="0" fontAlgn="base" hangingPunct="0">
              <a:spcBef>
                <a:spcPct val="0"/>
              </a:spcBef>
              <a:spcAft>
                <a:spcPct val="0"/>
              </a:spcAft>
              <a:defRPr sz="2400">
                <a:solidFill>
                  <a:schemeClr val="tx1"/>
                </a:solidFill>
                <a:latin typeface="Times" panose="02020603050405020304" pitchFamily="18" charset="0"/>
              </a:defRPr>
            </a:lvl6pPr>
            <a:lvl7pPr marL="914400" eaLnBrk="0" fontAlgn="base" hangingPunct="0">
              <a:spcBef>
                <a:spcPct val="0"/>
              </a:spcBef>
              <a:spcAft>
                <a:spcPct val="0"/>
              </a:spcAft>
              <a:defRPr sz="2400">
                <a:solidFill>
                  <a:schemeClr val="tx1"/>
                </a:solidFill>
                <a:latin typeface="Times" panose="02020603050405020304" pitchFamily="18" charset="0"/>
              </a:defRPr>
            </a:lvl7pPr>
            <a:lvl8pPr marL="1371600" eaLnBrk="0" fontAlgn="base" hangingPunct="0">
              <a:spcBef>
                <a:spcPct val="0"/>
              </a:spcBef>
              <a:spcAft>
                <a:spcPct val="0"/>
              </a:spcAft>
              <a:defRPr sz="2400">
                <a:solidFill>
                  <a:schemeClr val="tx1"/>
                </a:solidFill>
                <a:latin typeface="Times" panose="02020603050405020304" pitchFamily="18" charset="0"/>
              </a:defRPr>
            </a:lvl8pPr>
            <a:lvl9pPr marL="1828800" eaLnBrk="0" fontAlgn="base" hangingPunct="0">
              <a:spcBef>
                <a:spcPct val="0"/>
              </a:spcBef>
              <a:spcAft>
                <a:spcPct val="0"/>
              </a:spcAft>
              <a:defRPr sz="2400">
                <a:solidFill>
                  <a:schemeClr val="tx1"/>
                </a:solidFill>
                <a:latin typeface="Times" panose="02020603050405020304" pitchFamily="18" charset="0"/>
              </a:defRPr>
            </a:lvl9pPr>
          </a:lstStyle>
          <a:p>
            <a:pPr algn="ctr" eaLnBrk="1" fontAlgn="auto" hangingPunct="1">
              <a:spcBef>
                <a:spcPts val="0"/>
              </a:spcBef>
              <a:spcAft>
                <a:spcPts val="0"/>
              </a:spcAft>
              <a:defRPr/>
            </a:pPr>
            <a:r>
              <a:rPr lang="en-US" altLang="en-US" sz="1200" b="1">
                <a:solidFill>
                  <a:srgbClr val="070C51"/>
                </a:solidFill>
                <a:latin typeface="Arial" panose="020B0604020202020204" pitchFamily="34" charset="0"/>
              </a:rPr>
              <a:t>TONY THURMOND</a:t>
            </a:r>
            <a:br>
              <a:rPr lang="en-US" altLang="en-US" sz="1000" b="1">
                <a:solidFill>
                  <a:srgbClr val="070C51"/>
                </a:solidFill>
                <a:latin typeface="Arial" panose="020B0604020202020204" pitchFamily="34" charset="0"/>
              </a:rPr>
            </a:br>
            <a:r>
              <a:rPr lang="en-US" altLang="en-US" sz="1000">
                <a:solidFill>
                  <a:srgbClr val="070C51"/>
                </a:solidFill>
                <a:latin typeface="Arial" panose="020B0604020202020204" pitchFamily="34" charset="0"/>
              </a:rPr>
              <a:t>State Superintendent </a:t>
            </a:r>
            <a:br>
              <a:rPr lang="en-US" altLang="en-US" sz="1000">
                <a:solidFill>
                  <a:srgbClr val="070C51"/>
                </a:solidFill>
                <a:latin typeface="Arial" panose="020B0604020202020204" pitchFamily="34" charset="0"/>
              </a:rPr>
            </a:br>
            <a:r>
              <a:rPr lang="en-US" altLang="en-US" sz="1000">
                <a:solidFill>
                  <a:srgbClr val="070C51"/>
                </a:solidFill>
                <a:latin typeface="Arial" panose="020B0604020202020204" pitchFamily="34" charset="0"/>
              </a:rPr>
              <a:t>of Public Instruction</a:t>
            </a:r>
            <a:endParaRPr lang="en-US" altLang="en-US" sz="1000">
              <a:solidFill>
                <a:schemeClr val="tx2"/>
              </a:solidFill>
            </a:endParaRPr>
          </a:p>
        </p:txBody>
      </p:sp>
      <p:sp>
        <p:nvSpPr>
          <p:cNvPr id="2" name="Title 1"/>
          <p:cNvSpPr>
            <a:spLocks noGrp="1"/>
          </p:cNvSpPr>
          <p:nvPr>
            <p:ph type="ctrTitle"/>
          </p:nvPr>
        </p:nvSpPr>
        <p:spPr>
          <a:xfrm>
            <a:off x="2485502" y="758952"/>
            <a:ext cx="9152313" cy="3566160"/>
          </a:xfrm>
        </p:spPr>
        <p:txBody>
          <a:bodyPr/>
          <a:lstStyle>
            <a:lvl1pPr algn="l">
              <a:lnSpc>
                <a:spcPct val="85000"/>
              </a:lnSpc>
              <a:defRPr sz="8000" spc="-50"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2485501" y="4455621"/>
            <a:ext cx="9155085"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Tree>
    <p:extLst>
      <p:ext uri="{BB962C8B-B14F-4D97-AF65-F5344CB8AC3E}">
        <p14:creationId xmlns:p14="http://schemas.microsoft.com/office/powerpoint/2010/main" val="35080004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E4A311-ADEE-47EF-AF87-D7898D903CEF}"/>
              </a:ext>
            </a:extLst>
          </p:cNvPr>
          <p:cNvSpPr>
            <a:spLocks noGrp="1"/>
          </p:cNvSpPr>
          <p:nvPr>
            <p:ph type="dt" sz="half" idx="10"/>
          </p:nvPr>
        </p:nvSpPr>
        <p:spPr/>
        <p:txBody>
          <a:bodyPr/>
          <a:lstStyle>
            <a:lvl1pPr>
              <a:defRPr/>
            </a:lvl1pPr>
          </a:lstStyle>
          <a:p>
            <a:pPr>
              <a:defRPr/>
            </a:pPr>
            <a:fld id="{15E981A8-91E5-4491-807B-7D88A1C21648}" type="datetime1">
              <a:rPr lang="en-US"/>
              <a:pPr>
                <a:defRPr/>
              </a:pPr>
              <a:t>2/20/2024</a:t>
            </a:fld>
            <a:endParaRPr lang="en-US"/>
          </a:p>
        </p:txBody>
      </p:sp>
      <p:sp>
        <p:nvSpPr>
          <p:cNvPr id="5" name="Footer Placeholder 4">
            <a:extLst>
              <a:ext uri="{FF2B5EF4-FFF2-40B4-BE49-F238E27FC236}">
                <a16:creationId xmlns:a16="http://schemas.microsoft.com/office/drawing/2014/main" id="{787D3202-9AF8-4C30-8711-14BC64ADEA8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6461D4B-39D2-44F1-A8FF-063D24D1044C}"/>
              </a:ext>
            </a:extLst>
          </p:cNvPr>
          <p:cNvSpPr>
            <a:spLocks noGrp="1"/>
          </p:cNvSpPr>
          <p:nvPr>
            <p:ph type="sldNum" sz="quarter" idx="12"/>
          </p:nvPr>
        </p:nvSpPr>
        <p:spPr>
          <a:xfrm>
            <a:off x="9825038" y="6456363"/>
            <a:ext cx="1312862" cy="365125"/>
          </a:xfrm>
        </p:spPr>
        <p:txBody>
          <a:bodyPr/>
          <a:lstStyle>
            <a:lvl1pPr>
              <a:defRPr/>
            </a:lvl1pPr>
          </a:lstStyle>
          <a:p>
            <a:fld id="{4E637404-0BCF-4192-AEAE-F6A882F231C4}" type="slidenum">
              <a:rPr lang="en-US" altLang="en-US"/>
              <a:pPr/>
              <a:t>‹#›</a:t>
            </a:fld>
            <a:endParaRPr lang="en-US" altLang="en-US"/>
          </a:p>
        </p:txBody>
      </p:sp>
    </p:spTree>
    <p:extLst>
      <p:ext uri="{BB962C8B-B14F-4D97-AF65-F5344CB8AC3E}">
        <p14:creationId xmlns:p14="http://schemas.microsoft.com/office/powerpoint/2010/main" val="3331661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7F194CC-1D3C-497A-9519-E0B7613C0B93}"/>
              </a:ext>
            </a:extLst>
          </p:cNvPr>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a:extLst>
              <a:ext uri="{FF2B5EF4-FFF2-40B4-BE49-F238E27FC236}">
                <a16:creationId xmlns:a16="http://schemas.microsoft.com/office/drawing/2014/main" id="{A1FE0658-4571-4E98-98B9-EA112BBC4D2D}"/>
              </a:ext>
            </a:extLst>
          </p:cNvPr>
          <p:cNvSpPr/>
          <p:nvPr/>
        </p:nvSpPr>
        <p:spPr>
          <a:xfrm>
            <a:off x="0" y="6326188"/>
            <a:ext cx="12188825" cy="635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 name="Straight Connector 5">
            <a:extLst>
              <a:ext uri="{FF2B5EF4-FFF2-40B4-BE49-F238E27FC236}">
                <a16:creationId xmlns:a16="http://schemas.microsoft.com/office/drawing/2014/main" id="{D703D2E5-0300-456C-BFE5-047C2EE79FC0}"/>
              </a:ext>
            </a:extLst>
          </p:cNvPr>
          <p:cNvCxnSpPr/>
          <p:nvPr/>
        </p:nvCxnSpPr>
        <p:spPr>
          <a:xfrm>
            <a:off x="1208088" y="4343400"/>
            <a:ext cx="9875837"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7" name="Picture 14" descr="The Seal of the California Department of Education">
            <a:extLst>
              <a:ext uri="{FF2B5EF4-FFF2-40B4-BE49-F238E27FC236}">
                <a16:creationId xmlns:a16="http://schemas.microsoft.com/office/drawing/2014/main" id="{1BF9B2BC-D604-47BF-BCBA-52CFC52F1CC2}"/>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168063" y="6435725"/>
            <a:ext cx="40640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097280" y="758952"/>
            <a:ext cx="10058400" cy="3566160"/>
          </a:xfrm>
        </p:spPr>
        <p:txBody>
          <a:bodyPr anchorCtr="0"/>
          <a:lstStyle>
            <a:lvl1pPr>
              <a:lnSpc>
                <a:spcPct val="85000"/>
              </a:lnSpc>
              <a:defRPr sz="8000" b="0">
                <a:solidFill>
                  <a:schemeClr val="tx1">
                    <a:lumMod val="85000"/>
                    <a:lumOff val="15000"/>
                  </a:schemeClr>
                </a:solidFill>
              </a:defRPr>
            </a:lvl1pPr>
          </a:lstStyle>
          <a:p>
            <a:r>
              <a:rPr lang="en-US"/>
              <a:t>Click to edit Master title style</a:t>
            </a:r>
          </a:p>
        </p:txBody>
      </p:sp>
      <p:sp>
        <p:nvSpPr>
          <p:cNvPr id="3" name="Text Placeholder 2"/>
          <p:cNvSpPr>
            <a:spLocks noGrp="1"/>
          </p:cNvSpPr>
          <p:nvPr>
            <p:ph type="body" idx="1"/>
          </p:nvPr>
        </p:nvSpPr>
        <p:spPr>
          <a:xfrm>
            <a:off x="1097280" y="4453128"/>
            <a:ext cx="10058400" cy="1143000"/>
          </a:xfrm>
        </p:spPr>
        <p:txBody>
          <a:bodyPr lIns="91440" rIns="9144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8" name="Date Placeholder 3">
            <a:extLst>
              <a:ext uri="{FF2B5EF4-FFF2-40B4-BE49-F238E27FC236}">
                <a16:creationId xmlns:a16="http://schemas.microsoft.com/office/drawing/2014/main" id="{FB625D70-2E13-4E7B-848E-34F476084CD4}"/>
              </a:ext>
            </a:extLst>
          </p:cNvPr>
          <p:cNvSpPr>
            <a:spLocks noGrp="1"/>
          </p:cNvSpPr>
          <p:nvPr>
            <p:ph type="dt" sz="half" idx="10"/>
          </p:nvPr>
        </p:nvSpPr>
        <p:spPr/>
        <p:txBody>
          <a:bodyPr/>
          <a:lstStyle>
            <a:lvl1pPr>
              <a:defRPr/>
            </a:lvl1pPr>
          </a:lstStyle>
          <a:p>
            <a:pPr>
              <a:defRPr/>
            </a:pPr>
            <a:fld id="{ACD36073-7F29-4783-B129-B0D95059D523}" type="datetime1">
              <a:rPr lang="en-US"/>
              <a:pPr>
                <a:defRPr/>
              </a:pPr>
              <a:t>2/20/2024</a:t>
            </a:fld>
            <a:endParaRPr lang="en-US"/>
          </a:p>
        </p:txBody>
      </p:sp>
      <p:sp>
        <p:nvSpPr>
          <p:cNvPr id="9" name="Footer Placeholder 4">
            <a:extLst>
              <a:ext uri="{FF2B5EF4-FFF2-40B4-BE49-F238E27FC236}">
                <a16:creationId xmlns:a16="http://schemas.microsoft.com/office/drawing/2014/main" id="{B67E9CA8-8AB6-4D13-9D22-D3699EC9DCA9}"/>
              </a:ext>
            </a:extLst>
          </p:cNvPr>
          <p:cNvSpPr>
            <a:spLocks noGrp="1"/>
          </p:cNvSpPr>
          <p:nvPr>
            <p:ph type="ftr" sz="quarter" idx="11"/>
          </p:nvPr>
        </p:nvSpPr>
        <p:spPr/>
        <p:txBody>
          <a:bodyPr/>
          <a:lstStyle>
            <a:lvl1pPr>
              <a:defRPr/>
            </a:lvl1pPr>
          </a:lstStyle>
          <a:p>
            <a:pPr>
              <a:defRPr/>
            </a:pPr>
            <a:endParaRPr lang="en-US"/>
          </a:p>
        </p:txBody>
      </p:sp>
      <p:sp>
        <p:nvSpPr>
          <p:cNvPr id="10" name="Slide Number Placeholder 5">
            <a:extLst>
              <a:ext uri="{FF2B5EF4-FFF2-40B4-BE49-F238E27FC236}">
                <a16:creationId xmlns:a16="http://schemas.microsoft.com/office/drawing/2014/main" id="{7CD03111-A3E2-43EC-9441-CD98419884A3}"/>
              </a:ext>
            </a:extLst>
          </p:cNvPr>
          <p:cNvSpPr>
            <a:spLocks noGrp="1"/>
          </p:cNvSpPr>
          <p:nvPr>
            <p:ph type="sldNum" sz="quarter" idx="12"/>
          </p:nvPr>
        </p:nvSpPr>
        <p:spPr/>
        <p:txBody>
          <a:bodyPr/>
          <a:lstStyle>
            <a:lvl1pPr>
              <a:defRPr/>
            </a:lvl1pPr>
          </a:lstStyle>
          <a:p>
            <a:fld id="{7CFAF50B-9EBD-4137-9B36-5A5A6C1154CC}" type="slidenum">
              <a:rPr lang="en-US" altLang="en-US"/>
              <a:pPr/>
              <a:t>‹#›</a:t>
            </a:fld>
            <a:endParaRPr lang="en-US" altLang="en-US"/>
          </a:p>
        </p:txBody>
      </p:sp>
    </p:spTree>
    <p:extLst>
      <p:ext uri="{BB962C8B-B14F-4D97-AF65-F5344CB8AC3E}">
        <p14:creationId xmlns:p14="http://schemas.microsoft.com/office/powerpoint/2010/main" val="34787042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Side-by-Side">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p>
        </p:txBody>
      </p:sp>
      <p:sp>
        <p:nvSpPr>
          <p:cNvPr id="3" name="Content Placeholder 2"/>
          <p:cNvSpPr>
            <a:spLocks noGrp="1"/>
          </p:cNvSpPr>
          <p:nvPr>
            <p:ph sz="half" idx="1"/>
          </p:nvPr>
        </p:nvSpPr>
        <p:spPr>
          <a:xfrm>
            <a:off x="1097278" y="1845733"/>
            <a:ext cx="4937760" cy="4388811"/>
          </a:xfr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17920" y="1845734"/>
            <a:ext cx="4937760" cy="438880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17F9FB14-C4F1-46F9-80E7-B9DBDB95563F}"/>
              </a:ext>
            </a:extLst>
          </p:cNvPr>
          <p:cNvSpPr>
            <a:spLocks noGrp="1"/>
          </p:cNvSpPr>
          <p:nvPr>
            <p:ph type="dt" sz="half" idx="10"/>
          </p:nvPr>
        </p:nvSpPr>
        <p:spPr/>
        <p:txBody>
          <a:bodyPr/>
          <a:lstStyle>
            <a:lvl1pPr>
              <a:defRPr/>
            </a:lvl1pPr>
          </a:lstStyle>
          <a:p>
            <a:pPr>
              <a:defRPr/>
            </a:pPr>
            <a:fld id="{6AD589DE-1D23-4154-AB24-3A77D9603C35}" type="datetime1">
              <a:rPr lang="en-US"/>
              <a:pPr>
                <a:defRPr/>
              </a:pPr>
              <a:t>2/20/2024</a:t>
            </a:fld>
            <a:endParaRPr lang="en-US"/>
          </a:p>
        </p:txBody>
      </p:sp>
      <p:sp>
        <p:nvSpPr>
          <p:cNvPr id="6" name="Footer Placeholder 4">
            <a:extLst>
              <a:ext uri="{FF2B5EF4-FFF2-40B4-BE49-F238E27FC236}">
                <a16:creationId xmlns:a16="http://schemas.microsoft.com/office/drawing/2014/main" id="{39B784CD-FFA0-43F2-B943-4B7962C424BB}"/>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E82E8003-8CE6-441E-BA01-0721D74F82C0}"/>
              </a:ext>
            </a:extLst>
          </p:cNvPr>
          <p:cNvSpPr>
            <a:spLocks noGrp="1"/>
          </p:cNvSpPr>
          <p:nvPr>
            <p:ph type="sldNum" sz="quarter" idx="12"/>
          </p:nvPr>
        </p:nvSpPr>
        <p:spPr/>
        <p:txBody>
          <a:bodyPr/>
          <a:lstStyle>
            <a:lvl1pPr>
              <a:defRPr/>
            </a:lvl1pPr>
          </a:lstStyle>
          <a:p>
            <a:fld id="{0560CF5E-9218-46D4-A0AE-B5C073203588}" type="slidenum">
              <a:rPr lang="en-US" altLang="en-US"/>
              <a:pPr/>
              <a:t>‹#›</a:t>
            </a:fld>
            <a:endParaRPr lang="en-US" altLang="en-US"/>
          </a:p>
        </p:txBody>
      </p:sp>
    </p:spTree>
    <p:extLst>
      <p:ext uri="{BB962C8B-B14F-4D97-AF65-F5344CB8AC3E}">
        <p14:creationId xmlns:p14="http://schemas.microsoft.com/office/powerpoint/2010/main" val="35182401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Above and Below">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p>
        </p:txBody>
      </p:sp>
      <p:sp>
        <p:nvSpPr>
          <p:cNvPr id="3" name="Content Placeholder 2"/>
          <p:cNvSpPr>
            <a:spLocks noGrp="1"/>
          </p:cNvSpPr>
          <p:nvPr>
            <p:ph sz="half" idx="1"/>
          </p:nvPr>
        </p:nvSpPr>
        <p:spPr>
          <a:xfrm>
            <a:off x="1097278" y="1845734"/>
            <a:ext cx="10058402" cy="2144375"/>
          </a:xfr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Content Placeholder 3"/>
          <p:cNvSpPr>
            <a:spLocks noGrp="1"/>
          </p:cNvSpPr>
          <p:nvPr>
            <p:ph sz="half" idx="2"/>
          </p:nvPr>
        </p:nvSpPr>
        <p:spPr>
          <a:xfrm>
            <a:off x="1097278" y="4098483"/>
            <a:ext cx="10058402" cy="2144375"/>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Date Placeholder 3">
            <a:extLst>
              <a:ext uri="{FF2B5EF4-FFF2-40B4-BE49-F238E27FC236}">
                <a16:creationId xmlns:a16="http://schemas.microsoft.com/office/drawing/2014/main" id="{80EBFFC6-3556-408E-AC00-E9D2D8D74F01}"/>
              </a:ext>
            </a:extLst>
          </p:cNvPr>
          <p:cNvSpPr>
            <a:spLocks noGrp="1"/>
          </p:cNvSpPr>
          <p:nvPr>
            <p:ph type="dt" sz="half" idx="10"/>
          </p:nvPr>
        </p:nvSpPr>
        <p:spPr/>
        <p:txBody>
          <a:bodyPr/>
          <a:lstStyle>
            <a:lvl1pPr>
              <a:defRPr/>
            </a:lvl1pPr>
          </a:lstStyle>
          <a:p>
            <a:pPr>
              <a:defRPr/>
            </a:pPr>
            <a:fld id="{606C9720-3113-4235-8581-8BEEB5D1E889}" type="datetime1">
              <a:rPr lang="en-US"/>
              <a:pPr>
                <a:defRPr/>
              </a:pPr>
              <a:t>2/20/2024</a:t>
            </a:fld>
            <a:endParaRPr lang="en-US"/>
          </a:p>
        </p:txBody>
      </p:sp>
      <p:sp>
        <p:nvSpPr>
          <p:cNvPr id="6" name="Footer Placeholder 4">
            <a:extLst>
              <a:ext uri="{FF2B5EF4-FFF2-40B4-BE49-F238E27FC236}">
                <a16:creationId xmlns:a16="http://schemas.microsoft.com/office/drawing/2014/main" id="{5F5DC885-B364-499B-9C4E-C3854A617F72}"/>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C04073D0-53C7-45D2-9510-99F586AD6B46}"/>
              </a:ext>
            </a:extLst>
          </p:cNvPr>
          <p:cNvSpPr>
            <a:spLocks noGrp="1"/>
          </p:cNvSpPr>
          <p:nvPr>
            <p:ph type="sldNum" sz="quarter" idx="12"/>
          </p:nvPr>
        </p:nvSpPr>
        <p:spPr/>
        <p:txBody>
          <a:bodyPr/>
          <a:lstStyle>
            <a:lvl1pPr>
              <a:defRPr/>
            </a:lvl1pPr>
          </a:lstStyle>
          <a:p>
            <a:fld id="{D7869434-AF86-4081-9855-15F8C7A21A7E}" type="slidenum">
              <a:rPr lang="en-US" altLang="en-US"/>
              <a:pPr/>
              <a:t>‹#›</a:t>
            </a:fld>
            <a:endParaRPr lang="en-US" altLang="en-US"/>
          </a:p>
        </p:txBody>
      </p:sp>
    </p:spTree>
    <p:extLst>
      <p:ext uri="{BB962C8B-B14F-4D97-AF65-F5344CB8AC3E}">
        <p14:creationId xmlns:p14="http://schemas.microsoft.com/office/powerpoint/2010/main" val="9372822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p>
        </p:txBody>
      </p:sp>
      <p:sp>
        <p:nvSpPr>
          <p:cNvPr id="3" name="Text Placeholder 2"/>
          <p:cNvSpPr>
            <a:spLocks noGrp="1"/>
          </p:cNvSpPr>
          <p:nvPr>
            <p:ph type="body" idx="1"/>
          </p:nvPr>
        </p:nvSpPr>
        <p:spPr>
          <a:xfrm>
            <a:off x="1097280" y="1846052"/>
            <a:ext cx="4937760" cy="736282"/>
          </a:xfrm>
        </p:spPr>
        <p:txBody>
          <a:bodyPr lIns="91440" rIns="91440" anchor="ctr">
            <a:noAutofit/>
          </a:bodyPr>
          <a:lstStyle>
            <a:lvl1pPr marL="0" indent="0" algn="ctr">
              <a:buNone/>
              <a:defRPr sz="24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17920" y="1846052"/>
            <a:ext cx="4937760" cy="736282"/>
          </a:xfrm>
        </p:spPr>
        <p:txBody>
          <a:bodyPr lIns="91440" rIns="91440" anchor="ctr">
            <a:noAutofit/>
          </a:bodyPr>
          <a:lstStyle>
            <a:lvl1pPr marL="0" indent="0" algn="ctr">
              <a:buNone/>
              <a:defRPr sz="24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2E7E63CF-8F3B-4C30-9C00-78F0D111DA03}"/>
              </a:ext>
            </a:extLst>
          </p:cNvPr>
          <p:cNvSpPr>
            <a:spLocks noGrp="1"/>
          </p:cNvSpPr>
          <p:nvPr>
            <p:ph type="dt" sz="half" idx="10"/>
          </p:nvPr>
        </p:nvSpPr>
        <p:spPr/>
        <p:txBody>
          <a:bodyPr/>
          <a:lstStyle>
            <a:lvl1pPr>
              <a:defRPr/>
            </a:lvl1pPr>
          </a:lstStyle>
          <a:p>
            <a:pPr>
              <a:defRPr/>
            </a:pPr>
            <a:fld id="{802EEDF6-43A4-4ED2-B191-CF324E9C084D}" type="datetime1">
              <a:rPr lang="en-US"/>
              <a:pPr>
                <a:defRPr/>
              </a:pPr>
              <a:t>2/20/2024</a:t>
            </a:fld>
            <a:endParaRPr lang="en-US"/>
          </a:p>
        </p:txBody>
      </p:sp>
      <p:sp>
        <p:nvSpPr>
          <p:cNvPr id="8" name="Footer Placeholder 4">
            <a:extLst>
              <a:ext uri="{FF2B5EF4-FFF2-40B4-BE49-F238E27FC236}">
                <a16:creationId xmlns:a16="http://schemas.microsoft.com/office/drawing/2014/main" id="{ED8AC113-979F-4EDC-8190-056D363599C3}"/>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5C8839DC-EAB8-4EB2-B902-EF8790053658}"/>
              </a:ext>
            </a:extLst>
          </p:cNvPr>
          <p:cNvSpPr>
            <a:spLocks noGrp="1"/>
          </p:cNvSpPr>
          <p:nvPr>
            <p:ph type="sldNum" sz="quarter" idx="12"/>
          </p:nvPr>
        </p:nvSpPr>
        <p:spPr/>
        <p:txBody>
          <a:bodyPr/>
          <a:lstStyle>
            <a:lvl1pPr>
              <a:defRPr/>
            </a:lvl1pPr>
          </a:lstStyle>
          <a:p>
            <a:fld id="{17AF7A2B-343F-48E0-93E4-6FA14D015882}" type="slidenum">
              <a:rPr lang="en-US" altLang="en-US"/>
              <a:pPr/>
              <a:t>‹#›</a:t>
            </a:fld>
            <a:endParaRPr lang="en-US" altLang="en-US"/>
          </a:p>
        </p:txBody>
      </p:sp>
    </p:spTree>
    <p:extLst>
      <p:ext uri="{BB962C8B-B14F-4D97-AF65-F5344CB8AC3E}">
        <p14:creationId xmlns:p14="http://schemas.microsoft.com/office/powerpoint/2010/main" val="7040092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0F712069-A5ED-419C-8045-EDF1DAE95B81}"/>
              </a:ext>
            </a:extLst>
          </p:cNvPr>
          <p:cNvSpPr>
            <a:spLocks noGrp="1"/>
          </p:cNvSpPr>
          <p:nvPr>
            <p:ph type="dt" sz="half" idx="10"/>
          </p:nvPr>
        </p:nvSpPr>
        <p:spPr/>
        <p:txBody>
          <a:bodyPr/>
          <a:lstStyle>
            <a:lvl1pPr>
              <a:defRPr/>
            </a:lvl1pPr>
          </a:lstStyle>
          <a:p>
            <a:pPr>
              <a:defRPr/>
            </a:pPr>
            <a:fld id="{C0BE6C6F-6F05-40A5-A7BE-A52703239F5E}" type="datetime1">
              <a:rPr lang="en-US"/>
              <a:pPr>
                <a:defRPr/>
              </a:pPr>
              <a:t>2/20/2024</a:t>
            </a:fld>
            <a:endParaRPr lang="en-US"/>
          </a:p>
        </p:txBody>
      </p:sp>
      <p:sp>
        <p:nvSpPr>
          <p:cNvPr id="4" name="Footer Placeholder 4">
            <a:extLst>
              <a:ext uri="{FF2B5EF4-FFF2-40B4-BE49-F238E27FC236}">
                <a16:creationId xmlns:a16="http://schemas.microsoft.com/office/drawing/2014/main" id="{C3BDB2EF-BCF6-46ED-BF6B-C12A62E34299}"/>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ADC11AEE-E514-494C-ACF3-76AA7B7A7009}"/>
              </a:ext>
            </a:extLst>
          </p:cNvPr>
          <p:cNvSpPr>
            <a:spLocks noGrp="1"/>
          </p:cNvSpPr>
          <p:nvPr>
            <p:ph type="sldNum" sz="quarter" idx="12"/>
          </p:nvPr>
        </p:nvSpPr>
        <p:spPr/>
        <p:txBody>
          <a:bodyPr/>
          <a:lstStyle>
            <a:lvl1pPr>
              <a:defRPr/>
            </a:lvl1pPr>
          </a:lstStyle>
          <a:p>
            <a:fld id="{E0992538-8C1F-431F-A22E-68D7CB0E9938}" type="slidenum">
              <a:rPr lang="en-US" altLang="en-US"/>
              <a:pPr/>
              <a:t>‹#›</a:t>
            </a:fld>
            <a:endParaRPr lang="en-US" altLang="en-US"/>
          </a:p>
        </p:txBody>
      </p:sp>
    </p:spTree>
    <p:extLst>
      <p:ext uri="{BB962C8B-B14F-4D97-AF65-F5344CB8AC3E}">
        <p14:creationId xmlns:p14="http://schemas.microsoft.com/office/powerpoint/2010/main" val="20506342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A98FBB3-1652-4595-A1FB-AD0E4104B7AA}"/>
              </a:ext>
            </a:extLst>
          </p:cNvPr>
          <p:cNvSpPr/>
          <p:nvPr/>
        </p:nvSpPr>
        <p:spPr>
          <a:xfrm>
            <a:off x="0" y="6408738"/>
            <a:ext cx="12192000"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a:extLst>
              <a:ext uri="{FF2B5EF4-FFF2-40B4-BE49-F238E27FC236}">
                <a16:creationId xmlns:a16="http://schemas.microsoft.com/office/drawing/2014/main" id="{FB114A5E-C1F4-49FE-A492-03E1E2A69F4F}"/>
              </a:ext>
            </a:extLst>
          </p:cNvPr>
          <p:cNvSpPr/>
          <p:nvPr/>
        </p:nvSpPr>
        <p:spPr>
          <a:xfrm>
            <a:off x="0" y="6334125"/>
            <a:ext cx="12192000" cy="66675"/>
          </a:xfrm>
          <a:prstGeom prst="rect">
            <a:avLst/>
          </a:prstGeom>
          <a:solidFill>
            <a:schemeClr val="accent4"/>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a:extLst>
              <a:ext uri="{FF2B5EF4-FFF2-40B4-BE49-F238E27FC236}">
                <a16:creationId xmlns:a16="http://schemas.microsoft.com/office/drawing/2014/main" id="{7F9CED64-87E8-4B08-80AC-C4B874EB7A93}"/>
              </a:ext>
            </a:extLst>
          </p:cNvPr>
          <p:cNvSpPr>
            <a:spLocks noGrp="1"/>
          </p:cNvSpPr>
          <p:nvPr>
            <p:ph type="title"/>
          </p:nvPr>
        </p:nvSpPr>
        <p:spPr>
          <a:xfrm>
            <a:off x="1096963" y="287338"/>
            <a:ext cx="10058400" cy="1449387"/>
          </a:xfrm>
          <a:prstGeom prst="rect">
            <a:avLst/>
          </a:prstGeom>
        </p:spPr>
        <p:txBody>
          <a:bodyPr vert="horz" lIns="91440" tIns="45720" rIns="91440" bIns="45720" rtlCol="0" anchor="b">
            <a:normAutofit/>
          </a:bodyPr>
          <a:lstStyle/>
          <a:p>
            <a:r>
              <a:rPr lang="en-US"/>
              <a:t>Click to edit Master title style</a:t>
            </a:r>
          </a:p>
        </p:txBody>
      </p:sp>
      <p:sp>
        <p:nvSpPr>
          <p:cNvPr id="1029" name="Text Placeholder 2">
            <a:extLst>
              <a:ext uri="{FF2B5EF4-FFF2-40B4-BE49-F238E27FC236}">
                <a16:creationId xmlns:a16="http://schemas.microsoft.com/office/drawing/2014/main" id="{2311E49F-59D8-4855-BCE7-8D884ADD8F1D}"/>
              </a:ext>
            </a:extLst>
          </p:cNvPr>
          <p:cNvSpPr>
            <a:spLocks noGrp="1"/>
          </p:cNvSpPr>
          <p:nvPr>
            <p:ph type="body" idx="1"/>
          </p:nvPr>
        </p:nvSpPr>
        <p:spPr bwMode="auto">
          <a:xfrm>
            <a:off x="1096963" y="1846263"/>
            <a:ext cx="10058400" cy="435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4572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26F71718-B7C0-4D49-9F88-42F259614DCF}"/>
              </a:ext>
            </a:extLst>
          </p:cNvPr>
          <p:cNvSpPr>
            <a:spLocks noGrp="1"/>
          </p:cNvSpPr>
          <p:nvPr>
            <p:ph type="dt" sz="half" idx="2"/>
          </p:nvPr>
        </p:nvSpPr>
        <p:spPr>
          <a:xfrm>
            <a:off x="1096963" y="6459538"/>
            <a:ext cx="2473325" cy="365125"/>
          </a:xfrm>
          <a:prstGeom prst="rect">
            <a:avLst/>
          </a:prstGeom>
        </p:spPr>
        <p:txBody>
          <a:bodyPr vert="horz" lIns="91440" tIns="45720" rIns="91440" bIns="45720" rtlCol="0" anchor="ctr"/>
          <a:lstStyle>
            <a:lvl1pPr algn="l" eaLnBrk="1" fontAlgn="auto" hangingPunct="1">
              <a:spcBef>
                <a:spcPts val="0"/>
              </a:spcBef>
              <a:spcAft>
                <a:spcPts val="0"/>
              </a:spcAft>
              <a:defRPr sz="900">
                <a:solidFill>
                  <a:srgbClr val="FFFFFF"/>
                </a:solidFill>
                <a:latin typeface="+mn-lt"/>
              </a:defRPr>
            </a:lvl1pPr>
          </a:lstStyle>
          <a:p>
            <a:pPr>
              <a:defRPr/>
            </a:pPr>
            <a:fld id="{2750CDC1-944D-48FD-91A9-13A256572382}" type="datetime1">
              <a:rPr lang="en-US"/>
              <a:pPr>
                <a:defRPr/>
              </a:pPr>
              <a:t>2/20/2024</a:t>
            </a:fld>
            <a:endParaRPr lang="en-US"/>
          </a:p>
        </p:txBody>
      </p:sp>
      <p:sp>
        <p:nvSpPr>
          <p:cNvPr id="5" name="Footer Placeholder 4">
            <a:extLst>
              <a:ext uri="{FF2B5EF4-FFF2-40B4-BE49-F238E27FC236}">
                <a16:creationId xmlns:a16="http://schemas.microsoft.com/office/drawing/2014/main" id="{1BD3A675-9AF8-4727-B626-55EF9928D913}"/>
              </a:ext>
            </a:extLst>
          </p:cNvPr>
          <p:cNvSpPr>
            <a:spLocks noGrp="1"/>
          </p:cNvSpPr>
          <p:nvPr>
            <p:ph type="ftr" sz="quarter" idx="3"/>
          </p:nvPr>
        </p:nvSpPr>
        <p:spPr>
          <a:xfrm>
            <a:off x="3686175" y="6459538"/>
            <a:ext cx="4822825" cy="365125"/>
          </a:xfrm>
          <a:prstGeom prst="rect">
            <a:avLst/>
          </a:prstGeom>
        </p:spPr>
        <p:txBody>
          <a:bodyPr vert="horz" lIns="91440" tIns="45720" rIns="91440" bIns="45720" rtlCol="0" anchor="ctr"/>
          <a:lstStyle>
            <a:lvl1pPr algn="ctr" eaLnBrk="1" fontAlgn="auto" hangingPunct="1">
              <a:spcBef>
                <a:spcPts val="0"/>
              </a:spcBef>
              <a:spcAft>
                <a:spcPts val="0"/>
              </a:spcAft>
              <a:defRPr sz="900" cap="all" baseline="0">
                <a:solidFill>
                  <a:srgbClr val="FFFFFF"/>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8B8CE547-10E2-4C61-986A-F3336E0CE7CB}"/>
              </a:ext>
            </a:extLst>
          </p:cNvPr>
          <p:cNvSpPr>
            <a:spLocks noGrp="1"/>
          </p:cNvSpPr>
          <p:nvPr>
            <p:ph type="sldNum" sz="quarter" idx="4"/>
          </p:nvPr>
        </p:nvSpPr>
        <p:spPr>
          <a:xfrm>
            <a:off x="9825038" y="6430963"/>
            <a:ext cx="1312862"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00">
                <a:solidFill>
                  <a:srgbClr val="FFFFFF"/>
                </a:solidFill>
              </a:defRPr>
            </a:lvl1pPr>
          </a:lstStyle>
          <a:p>
            <a:fld id="{656B5D5F-D17C-47AF-ABAD-5B5AC67F55FA}" type="slidenum">
              <a:rPr lang="en-US" altLang="en-US"/>
              <a:pPr/>
              <a:t>‹#›</a:t>
            </a:fld>
            <a:endParaRPr lang="en-US" altLang="en-US"/>
          </a:p>
        </p:txBody>
      </p:sp>
      <p:cxnSp>
        <p:nvCxnSpPr>
          <p:cNvPr id="10" name="Straight Connector 9">
            <a:extLst>
              <a:ext uri="{FF2B5EF4-FFF2-40B4-BE49-F238E27FC236}">
                <a16:creationId xmlns:a16="http://schemas.microsoft.com/office/drawing/2014/main" id="{55B45C62-4BFC-432D-AE64-2A6647190813}"/>
              </a:ext>
            </a:extLst>
          </p:cNvPr>
          <p:cNvCxnSpPr/>
          <p:nvPr/>
        </p:nvCxnSpPr>
        <p:spPr>
          <a:xfrm>
            <a:off x="1193800" y="1738313"/>
            <a:ext cx="9966325"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034" name="Picture 10" descr="The Seal of the California Department of Education">
            <a:extLst>
              <a:ext uri="{FF2B5EF4-FFF2-40B4-BE49-F238E27FC236}">
                <a16:creationId xmlns:a16="http://schemas.microsoft.com/office/drawing/2014/main" id="{11544655-2B1A-497E-9E4A-B6AC62C2A80C}"/>
              </a:ext>
            </a:extLst>
          </p:cNvPr>
          <p:cNvPicPr>
            <a:picLocks noChangeAspect="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11168063" y="6435725"/>
            <a:ext cx="40640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69" r:id="rId6"/>
    <p:sldLayoutId id="2147483770" r:id="rId7"/>
    <p:sldLayoutId id="2147483771" r:id="rId8"/>
    <p:sldLayoutId id="2147483772" r:id="rId9"/>
    <p:sldLayoutId id="2147483778" r:id="rId10"/>
    <p:sldLayoutId id="2147483779" r:id="rId11"/>
  </p:sldLayoutIdLst>
  <p:hf hdr="0" ftr="0" dt="0"/>
  <p:txStyles>
    <p:titleStyle>
      <a:lvl1pPr algn="l" rtl="0" eaLnBrk="0" fontAlgn="base" hangingPunct="0">
        <a:lnSpc>
          <a:spcPct val="85000"/>
        </a:lnSpc>
        <a:spcBef>
          <a:spcPct val="0"/>
        </a:spcBef>
        <a:spcAft>
          <a:spcPct val="0"/>
        </a:spcAft>
        <a:defRPr sz="4800" kern="1200" spc="-50">
          <a:solidFill>
            <a:srgbClr val="404040"/>
          </a:solidFill>
          <a:latin typeface="+mj-lt"/>
          <a:ea typeface="+mj-ea"/>
          <a:cs typeface="+mj-cs"/>
        </a:defRPr>
      </a:lvl1pPr>
      <a:lvl2pPr algn="l" rtl="0" eaLnBrk="0" fontAlgn="base" hangingPunct="0">
        <a:lnSpc>
          <a:spcPct val="85000"/>
        </a:lnSpc>
        <a:spcBef>
          <a:spcPct val="0"/>
        </a:spcBef>
        <a:spcAft>
          <a:spcPct val="0"/>
        </a:spcAft>
        <a:defRPr sz="4800">
          <a:solidFill>
            <a:srgbClr val="404040"/>
          </a:solidFill>
          <a:latin typeface="Arial" panose="020B0604020202020204" pitchFamily="34" charset="0"/>
        </a:defRPr>
      </a:lvl2pPr>
      <a:lvl3pPr algn="l" rtl="0" eaLnBrk="0" fontAlgn="base" hangingPunct="0">
        <a:lnSpc>
          <a:spcPct val="85000"/>
        </a:lnSpc>
        <a:spcBef>
          <a:spcPct val="0"/>
        </a:spcBef>
        <a:spcAft>
          <a:spcPct val="0"/>
        </a:spcAft>
        <a:defRPr sz="4800">
          <a:solidFill>
            <a:srgbClr val="404040"/>
          </a:solidFill>
          <a:latin typeface="Arial" panose="020B0604020202020204" pitchFamily="34" charset="0"/>
        </a:defRPr>
      </a:lvl3pPr>
      <a:lvl4pPr algn="l" rtl="0" eaLnBrk="0" fontAlgn="base" hangingPunct="0">
        <a:lnSpc>
          <a:spcPct val="85000"/>
        </a:lnSpc>
        <a:spcBef>
          <a:spcPct val="0"/>
        </a:spcBef>
        <a:spcAft>
          <a:spcPct val="0"/>
        </a:spcAft>
        <a:defRPr sz="4800">
          <a:solidFill>
            <a:srgbClr val="404040"/>
          </a:solidFill>
          <a:latin typeface="Arial" panose="020B0604020202020204" pitchFamily="34" charset="0"/>
        </a:defRPr>
      </a:lvl4pPr>
      <a:lvl5pPr algn="l" rtl="0" eaLnBrk="0" fontAlgn="base" hangingPunct="0">
        <a:lnSpc>
          <a:spcPct val="85000"/>
        </a:lnSpc>
        <a:spcBef>
          <a:spcPct val="0"/>
        </a:spcBef>
        <a:spcAft>
          <a:spcPct val="0"/>
        </a:spcAft>
        <a:defRPr sz="4800">
          <a:solidFill>
            <a:srgbClr val="404040"/>
          </a:solidFill>
          <a:latin typeface="Arial" panose="020B0604020202020204" pitchFamily="34" charset="0"/>
        </a:defRPr>
      </a:lvl5pPr>
      <a:lvl6pPr marL="457200" algn="l" rtl="0" fontAlgn="base">
        <a:lnSpc>
          <a:spcPct val="85000"/>
        </a:lnSpc>
        <a:spcBef>
          <a:spcPct val="0"/>
        </a:spcBef>
        <a:spcAft>
          <a:spcPct val="0"/>
        </a:spcAft>
        <a:defRPr sz="4800">
          <a:solidFill>
            <a:srgbClr val="404040"/>
          </a:solidFill>
          <a:latin typeface="Arial" panose="020B0604020202020204" pitchFamily="34" charset="0"/>
        </a:defRPr>
      </a:lvl6pPr>
      <a:lvl7pPr marL="914400" algn="l" rtl="0" fontAlgn="base">
        <a:lnSpc>
          <a:spcPct val="85000"/>
        </a:lnSpc>
        <a:spcBef>
          <a:spcPct val="0"/>
        </a:spcBef>
        <a:spcAft>
          <a:spcPct val="0"/>
        </a:spcAft>
        <a:defRPr sz="4800">
          <a:solidFill>
            <a:srgbClr val="404040"/>
          </a:solidFill>
          <a:latin typeface="Arial" panose="020B0604020202020204" pitchFamily="34" charset="0"/>
        </a:defRPr>
      </a:lvl7pPr>
      <a:lvl8pPr marL="1371600" algn="l" rtl="0" fontAlgn="base">
        <a:lnSpc>
          <a:spcPct val="85000"/>
        </a:lnSpc>
        <a:spcBef>
          <a:spcPct val="0"/>
        </a:spcBef>
        <a:spcAft>
          <a:spcPct val="0"/>
        </a:spcAft>
        <a:defRPr sz="4800">
          <a:solidFill>
            <a:srgbClr val="404040"/>
          </a:solidFill>
          <a:latin typeface="Arial" panose="020B0604020202020204" pitchFamily="34" charset="0"/>
        </a:defRPr>
      </a:lvl8pPr>
      <a:lvl9pPr marL="1828800" algn="l" rtl="0" fontAlgn="base">
        <a:lnSpc>
          <a:spcPct val="85000"/>
        </a:lnSpc>
        <a:spcBef>
          <a:spcPct val="0"/>
        </a:spcBef>
        <a:spcAft>
          <a:spcPct val="0"/>
        </a:spcAft>
        <a:defRPr sz="4800">
          <a:solidFill>
            <a:srgbClr val="404040"/>
          </a:solidFill>
          <a:latin typeface="Arial" panose="020B0604020202020204" pitchFamily="34" charset="0"/>
        </a:defRPr>
      </a:lvl9pPr>
    </p:titleStyle>
    <p:bodyStyle>
      <a:lvl1pPr marL="176213" indent="-176213" algn="l" rtl="0" eaLnBrk="0" fontAlgn="base" hangingPunct="0">
        <a:lnSpc>
          <a:spcPct val="90000"/>
        </a:lnSpc>
        <a:spcBef>
          <a:spcPts val="1200"/>
        </a:spcBef>
        <a:spcAft>
          <a:spcPts val="200"/>
        </a:spcAft>
        <a:buSzPct val="100000"/>
        <a:buFont typeface="Arial" panose="020B0604020202020204" pitchFamily="34" charset="0"/>
        <a:buChar char="•"/>
        <a:defRPr sz="2800" kern="1200">
          <a:solidFill>
            <a:srgbClr val="404040"/>
          </a:solidFill>
          <a:latin typeface="+mn-lt"/>
          <a:ea typeface="+mn-ea"/>
          <a:cs typeface="+mn-cs"/>
        </a:defRPr>
      </a:lvl1pPr>
      <a:lvl2pPr marL="382588" indent="-182563" algn="l" rtl="0" eaLnBrk="0" fontAlgn="base" hangingPunct="0">
        <a:lnSpc>
          <a:spcPct val="90000"/>
        </a:lnSpc>
        <a:spcBef>
          <a:spcPts val="200"/>
        </a:spcBef>
        <a:spcAft>
          <a:spcPts val="400"/>
        </a:spcAft>
        <a:buFont typeface="Calibri" panose="020F0502020204030204" pitchFamily="34" charset="0"/>
        <a:buChar char="◦"/>
        <a:defRPr sz="2400" kern="1200">
          <a:solidFill>
            <a:srgbClr val="404040"/>
          </a:solidFill>
          <a:latin typeface="+mn-lt"/>
          <a:ea typeface="+mn-ea"/>
          <a:cs typeface="+mn-cs"/>
        </a:defRPr>
      </a:lvl2pPr>
      <a:lvl3pPr marL="566738" indent="-182563" algn="l" rtl="0" eaLnBrk="0" fontAlgn="base" hangingPunct="0">
        <a:lnSpc>
          <a:spcPct val="90000"/>
        </a:lnSpc>
        <a:spcBef>
          <a:spcPts val="200"/>
        </a:spcBef>
        <a:spcAft>
          <a:spcPts val="400"/>
        </a:spcAft>
        <a:buFont typeface="Calibri" panose="020F0502020204030204" pitchFamily="34" charset="0"/>
        <a:buChar char="◦"/>
        <a:defRPr sz="2400" kern="1200">
          <a:solidFill>
            <a:srgbClr val="404040"/>
          </a:solidFill>
          <a:latin typeface="+mn-lt"/>
          <a:ea typeface="+mn-ea"/>
          <a:cs typeface="+mn-cs"/>
        </a:defRPr>
      </a:lvl3pPr>
      <a:lvl4pPr marL="749300" indent="-182563" algn="l" rtl="0" eaLnBrk="0" fontAlgn="base" hangingPunct="0">
        <a:lnSpc>
          <a:spcPct val="90000"/>
        </a:lnSpc>
        <a:spcBef>
          <a:spcPts val="200"/>
        </a:spcBef>
        <a:spcAft>
          <a:spcPts val="400"/>
        </a:spcAft>
        <a:buFont typeface="Calibri" panose="020F0502020204030204" pitchFamily="34" charset="0"/>
        <a:buChar char="◦"/>
        <a:defRPr sz="2400" kern="1200">
          <a:solidFill>
            <a:srgbClr val="404040"/>
          </a:solidFill>
          <a:latin typeface="+mn-lt"/>
          <a:ea typeface="+mn-ea"/>
          <a:cs typeface="+mn-cs"/>
        </a:defRPr>
      </a:lvl4pPr>
      <a:lvl5pPr marL="931863" indent="-182563" algn="l" rtl="0" eaLnBrk="0" fontAlgn="base" hangingPunct="0">
        <a:lnSpc>
          <a:spcPct val="90000"/>
        </a:lnSpc>
        <a:spcBef>
          <a:spcPts val="200"/>
        </a:spcBef>
        <a:spcAft>
          <a:spcPts val="400"/>
        </a:spcAft>
        <a:buFont typeface="Calibri" panose="020F0502020204030204" pitchFamily="34" charset="0"/>
        <a:buChar char="◦"/>
        <a:defRPr sz="2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14.svg"/></Relationships>
</file>

<file path=ppt/slides/_rels/slide17.xml.rels><?xml version="1.0" encoding="UTF-8" standalone="yes"?>
<Relationships xmlns="http://schemas.openxmlformats.org/package/2006/relationships"><Relationship Id="rId3" Type="http://schemas.openxmlformats.org/officeDocument/2006/relationships/hyperlink" Target="https://www.cde.ca.gov/pd/ps/qpls.asp" TargetMode="External"/><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hyperlink" Target="https://www2.ed.gov/policy/elsec/leg/essa/essatitleiipartaguidance.pdf"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hyperlink" Target="https://www2.ed.gov/policy/elsec/leg/essa/guidanceuseseinvestment.pdf"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hyperlink" Target="mailto:join-Title-II@mlist.cde.ca.gov" TargetMode="External"/><Relationship Id="rId5" Type="http://schemas.openxmlformats.org/officeDocument/2006/relationships/hyperlink" Target="mailto:TitleII@cde.ca.gov" TargetMode="External"/><Relationship Id="rId4" Type="http://schemas.openxmlformats.org/officeDocument/2006/relationships/hyperlink" Target="https://www.cde.ca.gov/pd/ti/"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6.sv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8.sv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hyperlink" Target="https://www.cde.ca.gov/pd/ee/t2lcapaddendumguidance.asp"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9C4BB-D5D4-41A0-8C10-BECEC8FA6E73}"/>
              </a:ext>
            </a:extLst>
          </p:cNvPr>
          <p:cNvSpPr>
            <a:spLocks noGrp="1"/>
          </p:cNvSpPr>
          <p:nvPr>
            <p:ph type="ctrTitle"/>
          </p:nvPr>
        </p:nvSpPr>
        <p:spPr>
          <a:xfrm>
            <a:off x="2398713" y="200025"/>
            <a:ext cx="9242425" cy="4008438"/>
          </a:xfrm>
        </p:spPr>
        <p:txBody>
          <a:bodyPr anchor="ctr">
            <a:normAutofit/>
          </a:bodyPr>
          <a:lstStyle/>
          <a:p>
            <a:pPr algn="ctr" eaLnBrk="1" fontAlgn="auto" hangingPunct="1">
              <a:lnSpc>
                <a:spcPct val="100000"/>
              </a:lnSpc>
              <a:spcAft>
                <a:spcPts val="1200"/>
              </a:spcAft>
              <a:defRPr/>
            </a:pPr>
            <a:r>
              <a:rPr lang="en-US" sz="6000" b="1" dirty="0">
                <a:solidFill>
                  <a:srgbClr val="000000"/>
                </a:solidFill>
                <a:cs typeface="Arial" panose="020B0604020202020204" pitchFamily="34" charset="0"/>
              </a:rPr>
              <a:t>Title II, Part A</a:t>
            </a:r>
            <a:br>
              <a:rPr lang="en-US" sz="6000" b="1" dirty="0">
                <a:solidFill>
                  <a:srgbClr val="000000"/>
                </a:solidFill>
                <a:cs typeface="Arial" panose="020B0604020202020204" pitchFamily="34" charset="0"/>
              </a:rPr>
            </a:br>
            <a:r>
              <a:rPr lang="en-US" sz="6000" b="1" dirty="0">
                <a:solidFill>
                  <a:srgbClr val="000000"/>
                </a:solidFill>
                <a:cs typeface="Arial" panose="020B0604020202020204" pitchFamily="34" charset="0"/>
              </a:rPr>
              <a:t>Supporting Effective Instruction Monitoring</a:t>
            </a:r>
            <a:endParaRPr lang="en-US" sz="6000" b="1" dirty="0">
              <a:cs typeface="Arial" panose="020B0604020202020204" pitchFamily="34" charset="0"/>
            </a:endParaRPr>
          </a:p>
        </p:txBody>
      </p:sp>
      <p:sp>
        <p:nvSpPr>
          <p:cNvPr id="5" name="Subtitle 4">
            <a:extLst>
              <a:ext uri="{FF2B5EF4-FFF2-40B4-BE49-F238E27FC236}">
                <a16:creationId xmlns:a16="http://schemas.microsoft.com/office/drawing/2014/main" id="{EE5C6058-FBAC-4E3A-84F8-75FF6CE1C940}"/>
              </a:ext>
            </a:extLst>
          </p:cNvPr>
          <p:cNvSpPr>
            <a:spLocks noGrp="1"/>
          </p:cNvSpPr>
          <p:nvPr>
            <p:ph type="subTitle" idx="1"/>
          </p:nvPr>
        </p:nvSpPr>
        <p:spPr>
          <a:xfrm>
            <a:off x="2398713" y="4543424"/>
            <a:ext cx="9155112" cy="1528763"/>
          </a:xfrm>
        </p:spPr>
        <p:txBody>
          <a:bodyPr rtlCol="0">
            <a:normAutofit/>
          </a:bodyPr>
          <a:lstStyle/>
          <a:p>
            <a:pPr algn="ctr">
              <a:lnSpc>
                <a:spcPct val="100000"/>
              </a:lnSpc>
              <a:spcBef>
                <a:spcPts val="0"/>
              </a:spcBef>
              <a:spcAft>
                <a:spcPts val="1200"/>
              </a:spcAft>
            </a:pPr>
            <a:r>
              <a:rPr lang="en-US" sz="2800" b="1" dirty="0">
                <a:solidFill>
                  <a:schemeClr val="tx1"/>
                </a:solidFill>
              </a:rPr>
              <a:t>SEI 10: Professional Growth and Improvement</a:t>
            </a:r>
          </a:p>
        </p:txBody>
      </p:sp>
    </p:spTree>
    <p:extLst>
      <p:ext uri="{BB962C8B-B14F-4D97-AF65-F5344CB8AC3E}">
        <p14:creationId xmlns:p14="http://schemas.microsoft.com/office/powerpoint/2010/main" val="19573807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tint val="90000"/>
            <a:shade val="97000"/>
            <a:satMod val="13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54CE3AD-C754-4F1E-A76F-1EDDF71796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578972"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27E03EB-18EF-AD08-5AD2-910573377C42}"/>
              </a:ext>
            </a:extLst>
          </p:cNvPr>
          <p:cNvSpPr>
            <a:spLocks noGrp="1"/>
          </p:cNvSpPr>
          <p:nvPr>
            <p:ph type="title"/>
          </p:nvPr>
        </p:nvSpPr>
        <p:spPr>
          <a:xfrm>
            <a:off x="781877" y="643467"/>
            <a:ext cx="3467569" cy="5571066"/>
          </a:xfrm>
        </p:spPr>
        <p:txBody>
          <a:bodyPr anchor="ctr">
            <a:normAutofit/>
          </a:bodyPr>
          <a:lstStyle/>
          <a:p>
            <a:r>
              <a:rPr lang="en-US" sz="4000">
                <a:solidFill>
                  <a:srgbClr val="FFFFFF"/>
                </a:solidFill>
              </a:rPr>
              <a:t>LCAP Federal Addendum Professional Growth and Improvement Provision (2)</a:t>
            </a:r>
          </a:p>
        </p:txBody>
      </p:sp>
      <p:sp>
        <p:nvSpPr>
          <p:cNvPr id="11" name="Rectangle 10">
            <a:extLst>
              <a:ext uri="{FF2B5EF4-FFF2-40B4-BE49-F238E27FC236}">
                <a16:creationId xmlns:a16="http://schemas.microsoft.com/office/drawing/2014/main" id="{D238B743-4443-4735-BFC2-B514F6409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4578973" y="0"/>
            <a:ext cx="7613027"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7710E6CB-41D8-4A38-F017-41E5C22DF021}"/>
              </a:ext>
            </a:extLst>
          </p:cNvPr>
          <p:cNvSpPr>
            <a:spLocks noGrp="1"/>
          </p:cNvSpPr>
          <p:nvPr>
            <p:ph idx="1"/>
          </p:nvPr>
        </p:nvSpPr>
        <p:spPr>
          <a:xfrm>
            <a:off x="5124206" y="643467"/>
            <a:ext cx="6104288" cy="5571065"/>
          </a:xfrm>
        </p:spPr>
        <p:txBody>
          <a:bodyPr anchor="ctr">
            <a:normAutofit/>
          </a:bodyPr>
          <a:lstStyle/>
          <a:p>
            <a:pPr marL="457200" indent="-457200">
              <a:lnSpc>
                <a:spcPct val="100000"/>
              </a:lnSpc>
              <a:spcBef>
                <a:spcPts val="0"/>
              </a:spcBef>
              <a:spcAft>
                <a:spcPts val="1200"/>
              </a:spcAft>
              <a:buFont typeface="+mj-lt"/>
              <a:buAutoNum type="arabicPeriod" startAt="4"/>
            </a:pPr>
            <a:r>
              <a:rPr lang="en-US" dirty="0">
                <a:solidFill>
                  <a:srgbClr val="FFFFFF"/>
                </a:solidFill>
                <a:latin typeface="Arial" panose="020B0604020202020204" pitchFamily="34" charset="0"/>
                <a:ea typeface="Times New Roman" panose="02020603050405020304" pitchFamily="18" charset="0"/>
                <a:cs typeface="Times New Roman" panose="02020603050405020304" pitchFamily="18" charset="0"/>
              </a:rPr>
              <a:t>D</a:t>
            </a:r>
            <a:r>
              <a:rPr lang="en-US"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escribe how the systems support principals, teachers, and other school leaders from the beginning of their careers, throughout their careers, and through advancement opportunities.</a:t>
            </a:r>
          </a:p>
          <a:p>
            <a:pPr marL="457200" indent="-457200">
              <a:lnSpc>
                <a:spcPct val="100000"/>
              </a:lnSpc>
              <a:spcBef>
                <a:spcPts val="0"/>
              </a:spcBef>
              <a:spcAft>
                <a:spcPts val="1200"/>
              </a:spcAft>
              <a:buFont typeface="+mj-lt"/>
              <a:buAutoNum type="arabicPeriod" startAt="4"/>
            </a:pPr>
            <a:r>
              <a:rPr lang="en-US" dirty="0">
                <a:solidFill>
                  <a:srgbClr val="FFFFFF"/>
                </a:solidFill>
                <a:latin typeface="Arial" panose="020B0604020202020204" pitchFamily="34" charset="0"/>
                <a:ea typeface="Times New Roman" panose="02020603050405020304" pitchFamily="18" charset="0"/>
                <a:cs typeface="Times New Roman" panose="02020603050405020304" pitchFamily="18" charset="0"/>
              </a:rPr>
              <a:t>D</a:t>
            </a:r>
            <a:r>
              <a:rPr lang="en-US"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escribe how the LEA evaluates its systems of professional growth and improvement and adjustments ensure continuous improvement within these systems.</a:t>
            </a:r>
            <a:endParaRPr lang="en-US" dirty="0">
              <a:solidFill>
                <a:srgbClr val="FFFFFF"/>
              </a:solidFill>
            </a:endParaRPr>
          </a:p>
        </p:txBody>
      </p:sp>
      <p:sp>
        <p:nvSpPr>
          <p:cNvPr id="4" name="Slide Number Placeholder 3">
            <a:extLst>
              <a:ext uri="{FF2B5EF4-FFF2-40B4-BE49-F238E27FC236}">
                <a16:creationId xmlns:a16="http://schemas.microsoft.com/office/drawing/2014/main" id="{6347E0D9-4A8E-0764-5670-74F906CBAEF7}"/>
              </a:ext>
            </a:extLst>
          </p:cNvPr>
          <p:cNvSpPr>
            <a:spLocks noGrp="1"/>
          </p:cNvSpPr>
          <p:nvPr>
            <p:ph type="sldNum" sz="quarter" idx="12"/>
          </p:nvPr>
        </p:nvSpPr>
        <p:spPr>
          <a:xfrm>
            <a:off x="10455966" y="6459785"/>
            <a:ext cx="756517" cy="365125"/>
          </a:xfrm>
        </p:spPr>
        <p:txBody>
          <a:bodyPr>
            <a:normAutofit/>
          </a:bodyPr>
          <a:lstStyle/>
          <a:p>
            <a:pPr>
              <a:spcAft>
                <a:spcPts val="600"/>
              </a:spcAft>
            </a:pPr>
            <a:fld id="{4E637404-0BCF-4192-AEAE-F6A882F231C4}" type="slidenum">
              <a:rPr lang="en-US" altLang="en-US" smtClean="0"/>
              <a:pPr>
                <a:spcAft>
                  <a:spcPts val="600"/>
                </a:spcAft>
              </a:pPr>
              <a:t>10</a:t>
            </a:fld>
            <a:endParaRPr lang="en-US" altLang="en-US"/>
          </a:p>
        </p:txBody>
      </p:sp>
    </p:spTree>
    <p:extLst>
      <p:ext uri="{BB962C8B-B14F-4D97-AF65-F5344CB8AC3E}">
        <p14:creationId xmlns:p14="http://schemas.microsoft.com/office/powerpoint/2010/main" val="2422187473"/>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311973C2-EB8B-452A-A698-4A252FD3A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9" name="Rectangle 18">
            <a:extLst>
              <a:ext uri="{FF2B5EF4-FFF2-40B4-BE49-F238E27FC236}">
                <a16:creationId xmlns:a16="http://schemas.microsoft.com/office/drawing/2014/main" id="{10162E77-11AD-44A7-84EC-40C59EEFBD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D96DD05-647C-459C-9838-84539CF1A17C}"/>
              </a:ext>
            </a:extLst>
          </p:cNvPr>
          <p:cNvSpPr>
            <a:spLocks noGrp="1"/>
          </p:cNvSpPr>
          <p:nvPr>
            <p:ph type="title"/>
          </p:nvPr>
        </p:nvSpPr>
        <p:spPr>
          <a:xfrm>
            <a:off x="5181601" y="634946"/>
            <a:ext cx="6574970" cy="1450757"/>
          </a:xfrm>
        </p:spPr>
        <p:txBody>
          <a:bodyPr>
            <a:normAutofit/>
          </a:bodyPr>
          <a:lstStyle/>
          <a:p>
            <a:r>
              <a:rPr lang="en-US" sz="3400" dirty="0">
                <a:solidFill>
                  <a:schemeClr val="tx1"/>
                </a:solidFill>
              </a:rPr>
              <a:t>Question: Professional Growth and Improvement – Questions (2)</a:t>
            </a:r>
          </a:p>
        </p:txBody>
      </p:sp>
      <p:pic>
        <p:nvPicPr>
          <p:cNvPr id="6" name="Picture 5">
            <a:extLst>
              <a:ext uri="{FF2B5EF4-FFF2-40B4-BE49-F238E27FC236}">
                <a16:creationId xmlns:a16="http://schemas.microsoft.com/office/drawing/2014/main" id="{FECE6BE0-F909-7E8E-251D-CB28234FDDA4}"/>
              </a:ext>
              <a:ext uri="{C183D7F6-B498-43B3-948B-1728B52AA6E4}">
                <adec:decorative xmlns:adec="http://schemas.microsoft.com/office/drawing/2017/decorative" val="1"/>
              </a:ext>
            </a:extLst>
          </p:cNvPr>
          <p:cNvPicPr>
            <a:picLocks noChangeAspect="1"/>
          </p:cNvPicPr>
          <p:nvPr/>
        </p:nvPicPr>
        <p:blipFill rotWithShape="1">
          <a:blip r:embed="rId3"/>
          <a:srcRect l="58675" r="-1" b="-1"/>
          <a:stretch/>
        </p:blipFill>
        <p:spPr>
          <a:xfrm>
            <a:off x="20" y="-12128"/>
            <a:ext cx="4654276" cy="6870127"/>
          </a:xfrm>
          <a:prstGeom prst="rect">
            <a:avLst/>
          </a:prstGeom>
        </p:spPr>
      </p:pic>
      <p:cxnSp>
        <p:nvCxnSpPr>
          <p:cNvPr id="21" name="Straight Connector 20">
            <a:extLst>
              <a:ext uri="{FF2B5EF4-FFF2-40B4-BE49-F238E27FC236}">
                <a16:creationId xmlns:a16="http://schemas.microsoft.com/office/drawing/2014/main" id="{5AB158E9-1B40-4CD6-95F0-95CA11DF7B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87617" y="2085703"/>
            <a:ext cx="6170686"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A4ABD3B0-744E-42AD-9228-95D314E71D32}"/>
              </a:ext>
            </a:extLst>
          </p:cNvPr>
          <p:cNvSpPr>
            <a:spLocks noGrp="1"/>
          </p:cNvSpPr>
          <p:nvPr>
            <p:ph idx="1"/>
          </p:nvPr>
        </p:nvSpPr>
        <p:spPr>
          <a:xfrm>
            <a:off x="5181600" y="2198913"/>
            <a:ext cx="6574969" cy="3884637"/>
          </a:xfrm>
        </p:spPr>
        <p:txBody>
          <a:bodyPr>
            <a:noAutofit/>
          </a:bodyPr>
          <a:lstStyle/>
          <a:p>
            <a:pPr marL="0" indent="0">
              <a:lnSpc>
                <a:spcPct val="100000"/>
              </a:lnSpc>
              <a:spcBef>
                <a:spcPts val="0"/>
              </a:spcBef>
              <a:spcAft>
                <a:spcPts val="1200"/>
              </a:spcAft>
              <a:buNone/>
            </a:pPr>
            <a:r>
              <a:rPr lang="en-US" sz="2400" b="1" dirty="0">
                <a:solidFill>
                  <a:schemeClr val="tx1"/>
                </a:solidFill>
              </a:rPr>
              <a:t>Question: </a:t>
            </a:r>
            <a:r>
              <a:rPr lang="en-US" sz="2400" dirty="0">
                <a:solidFill>
                  <a:schemeClr val="tx1"/>
                </a:solidFill>
              </a:rPr>
              <a:t>Our LCAP Federal Addendum only addresses teachers – what should we do?</a:t>
            </a:r>
          </a:p>
          <a:p>
            <a:pPr marL="0" indent="0">
              <a:lnSpc>
                <a:spcPct val="100000"/>
              </a:lnSpc>
              <a:spcBef>
                <a:spcPts val="0"/>
              </a:spcBef>
              <a:spcAft>
                <a:spcPts val="1200"/>
              </a:spcAft>
              <a:buNone/>
            </a:pPr>
            <a:r>
              <a:rPr lang="en-US" sz="2400" b="1" dirty="0">
                <a:solidFill>
                  <a:schemeClr val="tx1"/>
                </a:solidFill>
              </a:rPr>
              <a:t>Answer: </a:t>
            </a:r>
            <a:r>
              <a:rPr lang="en-US" sz="2400" dirty="0">
                <a:solidFill>
                  <a:schemeClr val="tx1"/>
                </a:solidFill>
              </a:rPr>
              <a:t>The LCAP Federal Addendum is to be </a:t>
            </a:r>
            <a:r>
              <a:rPr lang="en-US" sz="2400" dirty="0">
                <a:solidFill>
                  <a:schemeClr val="tx1"/>
                </a:solidFill>
                <a:effectLst/>
                <a:ea typeface="Calibri" panose="020F0502020204030204" pitchFamily="34" charset="0"/>
              </a:rPr>
              <a:t>periodically reviewed and revised when necessary</a:t>
            </a:r>
            <a:r>
              <a:rPr lang="en-US" sz="2400" dirty="0">
                <a:solidFill>
                  <a:schemeClr val="tx1"/>
                </a:solidFill>
              </a:rPr>
              <a:t>. If the current Addendum lacks a description of the system for principals or other school leaders, then address the omission as part of the LCAP revision process. Ensure that meaningful consultation with educational partners and appropriate approval from your local board is included when revising the LCAP Federal Addendum. </a:t>
            </a:r>
          </a:p>
          <a:p>
            <a:pPr marL="0" indent="0">
              <a:lnSpc>
                <a:spcPct val="100000"/>
              </a:lnSpc>
              <a:spcBef>
                <a:spcPts val="0"/>
              </a:spcBef>
              <a:spcAft>
                <a:spcPts val="1200"/>
              </a:spcAft>
              <a:buNone/>
            </a:pPr>
            <a:endParaRPr lang="en-US" sz="2400" dirty="0">
              <a:solidFill>
                <a:schemeClr val="tx1"/>
              </a:solidFill>
            </a:endParaRPr>
          </a:p>
        </p:txBody>
      </p:sp>
      <p:sp>
        <p:nvSpPr>
          <p:cNvPr id="4" name="Slide Number Placeholder 3">
            <a:extLst>
              <a:ext uri="{FF2B5EF4-FFF2-40B4-BE49-F238E27FC236}">
                <a16:creationId xmlns:a16="http://schemas.microsoft.com/office/drawing/2014/main" id="{0D81B38A-3AF0-409C-9EF8-CCCEC4387055}"/>
              </a:ext>
            </a:extLst>
          </p:cNvPr>
          <p:cNvSpPr>
            <a:spLocks noGrp="1"/>
          </p:cNvSpPr>
          <p:nvPr>
            <p:ph type="sldNum" sz="quarter" idx="12"/>
          </p:nvPr>
        </p:nvSpPr>
        <p:spPr>
          <a:xfrm>
            <a:off x="9900458" y="6459785"/>
            <a:ext cx="1312025" cy="365125"/>
          </a:xfrm>
        </p:spPr>
        <p:txBody>
          <a:bodyPr>
            <a:normAutofit/>
          </a:bodyPr>
          <a:lstStyle/>
          <a:p>
            <a:pPr>
              <a:spcAft>
                <a:spcPts val="600"/>
              </a:spcAft>
            </a:pPr>
            <a:fld id="{469BC29B-CD14-4172-9B93-F334EF7BA94E}" type="slidenum">
              <a:rPr lang="en-US">
                <a:solidFill>
                  <a:schemeClr val="tx1">
                    <a:lumMod val="75000"/>
                    <a:lumOff val="25000"/>
                  </a:schemeClr>
                </a:solidFill>
              </a:rPr>
              <a:pPr>
                <a:spcAft>
                  <a:spcPts val="600"/>
                </a:spcAft>
              </a:pPr>
              <a:t>11</a:t>
            </a:fld>
            <a:endParaRPr lang="en-US">
              <a:solidFill>
                <a:schemeClr val="tx1">
                  <a:lumMod val="75000"/>
                  <a:lumOff val="25000"/>
                </a:schemeClr>
              </a:solidFill>
            </a:endParaRPr>
          </a:p>
        </p:txBody>
      </p:sp>
    </p:spTree>
    <p:extLst>
      <p:ext uri="{BB962C8B-B14F-4D97-AF65-F5344CB8AC3E}">
        <p14:creationId xmlns:p14="http://schemas.microsoft.com/office/powerpoint/2010/main" val="755676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7E03EB-18EF-AD08-5AD2-910573377C42}"/>
              </a:ext>
            </a:extLst>
          </p:cNvPr>
          <p:cNvSpPr>
            <a:spLocks noGrp="1"/>
          </p:cNvSpPr>
          <p:nvPr>
            <p:ph type="title"/>
          </p:nvPr>
        </p:nvSpPr>
        <p:spPr>
          <a:xfrm>
            <a:off x="1066800" y="404904"/>
            <a:ext cx="10058400" cy="1449387"/>
          </a:xfrm>
        </p:spPr>
        <p:txBody>
          <a:bodyPr>
            <a:normAutofit fontScale="90000"/>
          </a:bodyPr>
          <a:lstStyle/>
          <a:p>
            <a:r>
              <a:rPr lang="en-US" dirty="0">
                <a:solidFill>
                  <a:schemeClr val="tx1"/>
                </a:solidFill>
              </a:rPr>
              <a:t>Supporting Effective Instruction 10: Professional Growth and Improvement Evidence (3)</a:t>
            </a:r>
          </a:p>
        </p:txBody>
      </p:sp>
      <p:sp>
        <p:nvSpPr>
          <p:cNvPr id="3" name="Content Placeholder 2">
            <a:extLst>
              <a:ext uri="{FF2B5EF4-FFF2-40B4-BE49-F238E27FC236}">
                <a16:creationId xmlns:a16="http://schemas.microsoft.com/office/drawing/2014/main" id="{7710E6CB-41D8-4A38-F017-41E5C22DF021}"/>
              </a:ext>
            </a:extLst>
          </p:cNvPr>
          <p:cNvSpPr>
            <a:spLocks noGrp="1"/>
          </p:cNvSpPr>
          <p:nvPr>
            <p:ph idx="1"/>
          </p:nvPr>
        </p:nvSpPr>
        <p:spPr>
          <a:xfrm>
            <a:off x="1096963" y="1736725"/>
            <a:ext cx="10566302" cy="4354512"/>
          </a:xfrm>
        </p:spPr>
        <p:txBody>
          <a:bodyPr/>
          <a:lstStyle/>
          <a:p>
            <a:pPr marL="0" marR="0" indent="0">
              <a:lnSpc>
                <a:spcPct val="100000"/>
              </a:lnSpc>
              <a:spcBef>
                <a:spcPts val="0"/>
              </a:spcBef>
              <a:spcAft>
                <a:spcPts val="1200"/>
              </a:spcAft>
              <a:buNone/>
            </a:pPr>
            <a:r>
              <a:rPr lang="en-US" sz="2400" b="1" dirty="0">
                <a:solidFill>
                  <a:schemeClr val="tx1"/>
                </a:solidFill>
                <a:latin typeface="Arial" panose="020B0604020202020204" pitchFamily="34" charset="0"/>
                <a:ea typeface="Times New Roman" panose="02020603050405020304" pitchFamily="18" charset="0"/>
                <a:cs typeface="Arial" panose="020B0604020202020204" pitchFamily="34" charset="0"/>
              </a:rPr>
              <a:t>PD Documents</a:t>
            </a:r>
            <a:r>
              <a:rPr lang="en-US" sz="2400" dirty="0">
                <a:solidFill>
                  <a:schemeClr val="tx1"/>
                </a:solidFill>
                <a:latin typeface="Arial" panose="020B0604020202020204" pitchFamily="34" charset="0"/>
                <a:ea typeface="Times New Roman" panose="02020603050405020304" pitchFamily="18" charset="0"/>
                <a:cs typeface="Arial" panose="020B0604020202020204" pitchFamily="34" charset="0"/>
              </a:rPr>
              <a:t>	</a:t>
            </a:r>
            <a:r>
              <a:rPr lang="en-US" sz="2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Documentation of completed PD relevant to the </a:t>
            </a:r>
            <a:r>
              <a:rPr lang="en-US" sz="24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Description</a:t>
            </a:r>
            <a:r>
              <a:rPr lang="en-US" sz="2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program which may include, but is not limited to 				agendas, calendars, certificates, sign-in sheets, 				minutes, and training materials.</a:t>
            </a:r>
            <a:endParaRPr lang="en-US" sz="24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p>
            <a:pPr marL="0" marR="0" indent="0">
              <a:lnSpc>
                <a:spcPct val="100000"/>
              </a:lnSpc>
              <a:spcBef>
                <a:spcPts val="0"/>
              </a:spcBef>
              <a:spcAft>
                <a:spcPts val="1200"/>
              </a:spcAft>
              <a:buNone/>
            </a:pPr>
            <a:r>
              <a:rPr lang="en-US" sz="2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Item Instructions:</a:t>
            </a:r>
            <a:r>
              <a:rPr lang="en-US" sz="24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Submit evidence of at least three completed PD				activities for teachers, paraprofessionals, and 					administrators that are aligned to the state academic 				standards. Evidence may include agendas, meeting 				notes, lists of participants, presentations, documents 				shared during meetings, surveys 	(including survey and 			results), data, and feedback forms. </a:t>
            </a:r>
          </a:p>
          <a:p>
            <a:pPr marL="0" indent="0">
              <a:lnSpc>
                <a:spcPct val="100000"/>
              </a:lnSpc>
              <a:spcBef>
                <a:spcPts val="0"/>
              </a:spcBef>
              <a:buNone/>
            </a:pPr>
            <a:endParaRPr lang="en-US" sz="1050" dirty="0"/>
          </a:p>
        </p:txBody>
      </p:sp>
      <p:sp>
        <p:nvSpPr>
          <p:cNvPr id="4" name="Slide Number Placeholder 3">
            <a:extLst>
              <a:ext uri="{FF2B5EF4-FFF2-40B4-BE49-F238E27FC236}">
                <a16:creationId xmlns:a16="http://schemas.microsoft.com/office/drawing/2014/main" id="{6347E0D9-4A8E-0764-5670-74F906CBAEF7}"/>
              </a:ext>
            </a:extLst>
          </p:cNvPr>
          <p:cNvSpPr>
            <a:spLocks noGrp="1"/>
          </p:cNvSpPr>
          <p:nvPr>
            <p:ph type="sldNum" sz="quarter" idx="12"/>
          </p:nvPr>
        </p:nvSpPr>
        <p:spPr/>
        <p:txBody>
          <a:bodyPr/>
          <a:lstStyle/>
          <a:p>
            <a:fld id="{4E637404-0BCF-4192-AEAE-F6A882F231C4}" type="slidenum">
              <a:rPr lang="en-US" altLang="en-US" smtClean="0"/>
              <a:pPr/>
              <a:t>12</a:t>
            </a:fld>
            <a:endParaRPr lang="en-US" altLang="en-US"/>
          </a:p>
        </p:txBody>
      </p:sp>
    </p:spTree>
    <p:extLst>
      <p:ext uri="{BB962C8B-B14F-4D97-AF65-F5344CB8AC3E}">
        <p14:creationId xmlns:p14="http://schemas.microsoft.com/office/powerpoint/2010/main" val="23611133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AAAE3770-609E-4289-8B0A-45119D4347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62" name="Rectangle 61">
            <a:extLst>
              <a:ext uri="{FF2B5EF4-FFF2-40B4-BE49-F238E27FC236}">
                <a16:creationId xmlns:a16="http://schemas.microsoft.com/office/drawing/2014/main" id="{AA8B6BCE-776F-41C6-B8BE-87214BA6A9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63" name="Straight Connector 62">
            <a:extLst>
              <a:ext uri="{FF2B5EF4-FFF2-40B4-BE49-F238E27FC236}">
                <a16:creationId xmlns:a16="http://schemas.microsoft.com/office/drawing/2014/main" id="{8BA5AC9C-E659-489D-8683-D019CE12A7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64" name="Rectangle 63">
            <a:extLst>
              <a:ext uri="{FF2B5EF4-FFF2-40B4-BE49-F238E27FC236}">
                <a16:creationId xmlns:a16="http://schemas.microsoft.com/office/drawing/2014/main" id="{0649443A-7A8C-4BAB-9B39-4A0BD03BD3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D2C6BFC-05F1-2B10-D45D-B1CEEDF9C1D6}"/>
              </a:ext>
              <a:ext uri="{C183D7F6-B498-43B3-948B-1728B52AA6E4}">
                <adec:decorative xmlns:adec="http://schemas.microsoft.com/office/drawing/2017/decorative" val="0"/>
              </a:ext>
            </a:extLst>
          </p:cNvPr>
          <p:cNvSpPr>
            <a:spLocks noGrp="1"/>
          </p:cNvSpPr>
          <p:nvPr>
            <p:ph type="title"/>
          </p:nvPr>
        </p:nvSpPr>
        <p:spPr>
          <a:xfrm>
            <a:off x="6889176" y="1389514"/>
            <a:ext cx="4813072" cy="3686015"/>
          </a:xfrm>
        </p:spPr>
        <p:txBody>
          <a:bodyPr vert="horz" lIns="91440" tIns="45720" rIns="91440" bIns="45720" rtlCol="0" anchor="b">
            <a:normAutofit fontScale="90000"/>
          </a:bodyPr>
          <a:lstStyle/>
          <a:p>
            <a:pPr eaLnBrk="1" hangingPunct="1"/>
            <a:r>
              <a:rPr lang="en-US" sz="5000" dirty="0">
                <a:solidFill>
                  <a:schemeClr val="tx1"/>
                </a:solidFill>
              </a:rPr>
              <a:t>Supporting Effective Instruction 10: Professional Development Records </a:t>
            </a:r>
            <a:br>
              <a:rPr lang="en-US" sz="5000" dirty="0">
                <a:solidFill>
                  <a:schemeClr val="tx1"/>
                </a:solidFill>
              </a:rPr>
            </a:br>
            <a:r>
              <a:rPr lang="en-US" sz="5000" dirty="0">
                <a:solidFill>
                  <a:schemeClr val="tx1"/>
                </a:solidFill>
              </a:rPr>
              <a:t>Sample (1)</a:t>
            </a:r>
          </a:p>
        </p:txBody>
      </p:sp>
      <p:pic>
        <p:nvPicPr>
          <p:cNvPr id="12" name="Content Placeholder 11" descr="Sample complete PD record">
            <a:extLst>
              <a:ext uri="{FF2B5EF4-FFF2-40B4-BE49-F238E27FC236}">
                <a16:creationId xmlns:a16="http://schemas.microsoft.com/office/drawing/2014/main" id="{20B1E516-9B46-76A6-C0F2-E3119FE06E3E}"/>
              </a:ext>
            </a:extLst>
          </p:cNvPr>
          <p:cNvPicPr>
            <a:picLocks noChangeAspect="1"/>
          </p:cNvPicPr>
          <p:nvPr/>
        </p:nvPicPr>
        <p:blipFill rotWithShape="1">
          <a:blip r:embed="rId3">
            <a:extLst>
              <a:ext uri="{28A0092B-C50C-407E-A947-70E740481C1C}">
                <a14:useLocalDpi xmlns:a14="http://schemas.microsoft.com/office/drawing/2010/main" val="0"/>
              </a:ext>
            </a:extLst>
          </a:blip>
          <a:srcRect b="-2"/>
          <a:stretch/>
        </p:blipFill>
        <p:spPr>
          <a:xfrm>
            <a:off x="270171" y="275558"/>
            <a:ext cx="6348834" cy="5874770"/>
          </a:xfrm>
          <a:prstGeom prst="rect">
            <a:avLst/>
          </a:prstGeom>
        </p:spPr>
      </p:pic>
      <p:cxnSp>
        <p:nvCxnSpPr>
          <p:cNvPr id="65" name="Straight Connector 64">
            <a:extLst>
              <a:ext uri="{FF2B5EF4-FFF2-40B4-BE49-F238E27FC236}">
                <a16:creationId xmlns:a16="http://schemas.microsoft.com/office/drawing/2014/main" id="{36F8A20E-4EDA-4159-BF30-FEB3AD61AF5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805053" y="4343400"/>
            <a:ext cx="438912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66" name="Rectangle 65">
            <a:extLst>
              <a:ext uri="{FF2B5EF4-FFF2-40B4-BE49-F238E27FC236}">
                <a16:creationId xmlns:a16="http://schemas.microsoft.com/office/drawing/2014/main" id="{F5907CA8-8042-4D81-9C8B-22ED36A87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67" name="Rectangle 66">
            <a:extLst>
              <a:ext uri="{FF2B5EF4-FFF2-40B4-BE49-F238E27FC236}">
                <a16:creationId xmlns:a16="http://schemas.microsoft.com/office/drawing/2014/main" id="{5468D89A-0293-43BB-B319-2E0E1F34BB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 name="Slide Number Placeholder 3">
            <a:extLst>
              <a:ext uri="{FF2B5EF4-FFF2-40B4-BE49-F238E27FC236}">
                <a16:creationId xmlns:a16="http://schemas.microsoft.com/office/drawing/2014/main" id="{338725CB-244D-ACD3-9DAA-D3C5EFC3380C}"/>
              </a:ext>
            </a:extLst>
          </p:cNvPr>
          <p:cNvSpPr>
            <a:spLocks noGrp="1"/>
          </p:cNvSpPr>
          <p:nvPr>
            <p:ph type="sldNum" sz="quarter" idx="12"/>
          </p:nvPr>
        </p:nvSpPr>
        <p:spPr>
          <a:xfrm>
            <a:off x="9900458" y="6459785"/>
            <a:ext cx="1312025" cy="365125"/>
          </a:xfrm>
        </p:spPr>
        <p:txBody>
          <a:bodyPr vert="horz" lIns="91440" tIns="45720" rIns="91440" bIns="45720" rtlCol="0" anchor="ctr">
            <a:normAutofit/>
          </a:bodyPr>
          <a:lstStyle/>
          <a:p>
            <a:pPr>
              <a:spcAft>
                <a:spcPts val="600"/>
              </a:spcAft>
            </a:pPr>
            <a:fld id="{4E637404-0BCF-4192-AEAE-F6A882F231C4}" type="slidenum">
              <a:rPr lang="en-US" altLang="en-US" sz="1050" smtClean="0">
                <a:latin typeface="+mn-lt"/>
              </a:rPr>
              <a:pPr>
                <a:spcAft>
                  <a:spcPts val="600"/>
                </a:spcAft>
              </a:pPr>
              <a:t>13</a:t>
            </a:fld>
            <a:endParaRPr lang="en-US" altLang="en-US" sz="1050">
              <a:latin typeface="+mn-lt"/>
            </a:endParaRPr>
          </a:p>
        </p:txBody>
      </p:sp>
    </p:spTree>
    <p:extLst>
      <p:ext uri="{BB962C8B-B14F-4D97-AF65-F5344CB8AC3E}">
        <p14:creationId xmlns:p14="http://schemas.microsoft.com/office/powerpoint/2010/main" val="15875277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7E03EB-18EF-AD08-5AD2-910573377C42}"/>
              </a:ext>
            </a:extLst>
          </p:cNvPr>
          <p:cNvSpPr>
            <a:spLocks noGrp="1"/>
          </p:cNvSpPr>
          <p:nvPr>
            <p:ph type="title"/>
          </p:nvPr>
        </p:nvSpPr>
        <p:spPr>
          <a:xfrm>
            <a:off x="1096963" y="396876"/>
            <a:ext cx="10058400" cy="1449387"/>
          </a:xfrm>
        </p:spPr>
        <p:txBody>
          <a:bodyPr>
            <a:normAutofit fontScale="90000"/>
          </a:bodyPr>
          <a:lstStyle/>
          <a:p>
            <a:r>
              <a:rPr lang="en-US" dirty="0">
                <a:solidFill>
                  <a:schemeClr val="tx1"/>
                </a:solidFill>
              </a:rPr>
              <a:t>Supporting Effective Instruction 10: Professional Growth and Improvement Evidence (4)</a:t>
            </a:r>
          </a:p>
        </p:txBody>
      </p:sp>
      <p:sp>
        <p:nvSpPr>
          <p:cNvPr id="3" name="Content Placeholder 2">
            <a:extLst>
              <a:ext uri="{FF2B5EF4-FFF2-40B4-BE49-F238E27FC236}">
                <a16:creationId xmlns:a16="http://schemas.microsoft.com/office/drawing/2014/main" id="{7710E6CB-41D8-4A38-F017-41E5C22DF021}"/>
              </a:ext>
            </a:extLst>
          </p:cNvPr>
          <p:cNvSpPr>
            <a:spLocks noGrp="1"/>
          </p:cNvSpPr>
          <p:nvPr>
            <p:ph idx="1"/>
          </p:nvPr>
        </p:nvSpPr>
        <p:spPr/>
        <p:txBody>
          <a:bodyPr/>
          <a:lstStyle/>
          <a:p>
            <a:pPr marL="0" marR="0" indent="0">
              <a:lnSpc>
                <a:spcPct val="100000"/>
              </a:lnSpc>
              <a:spcBef>
                <a:spcPts val="2400"/>
              </a:spcBef>
              <a:spcAft>
                <a:spcPts val="1200"/>
              </a:spcAft>
              <a:buNone/>
            </a:pPr>
            <a:r>
              <a:rPr lang="en-US" sz="2400" b="1" dirty="0">
                <a:solidFill>
                  <a:schemeClr val="tx1"/>
                </a:solidFill>
                <a:effectLst/>
                <a:latin typeface="Arial" panose="020B0604020202020204" pitchFamily="34" charset="0"/>
                <a:ea typeface="PMingLiU" panose="020B0604030504040204" pitchFamily="18" charset="-120"/>
                <a:cs typeface="Times New Roman" panose="02020603050405020304" pitchFamily="18" charset="0"/>
              </a:rPr>
              <a:t>Educational Partner Feedback</a:t>
            </a:r>
          </a:p>
          <a:p>
            <a:pPr marL="0" marR="0" indent="0">
              <a:lnSpc>
                <a:spcPct val="100000"/>
              </a:lnSpc>
              <a:spcBef>
                <a:spcPts val="0"/>
              </a:spcBef>
              <a:spcAft>
                <a:spcPts val="1200"/>
              </a:spcAft>
              <a:buNone/>
            </a:pPr>
            <a:r>
              <a:rPr lang="en-US" sz="24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Description:		Evidence that all staff and relevant educational 				partners collaborated regarding how best to improve 			the LEA activities.</a:t>
            </a:r>
          </a:p>
          <a:p>
            <a:pPr marL="0" marR="0" indent="0">
              <a:lnSpc>
                <a:spcPct val="100000"/>
              </a:lnSpc>
              <a:spcBef>
                <a:spcPts val="0"/>
              </a:spcBef>
              <a:spcAft>
                <a:spcPts val="1200"/>
              </a:spcAft>
              <a:buNone/>
            </a:pPr>
            <a:r>
              <a:rPr lang="en-US" sz="24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Item Instructions:	Submit evidence of the LEA’s collaboration with 			educational partners and use of data to update and 			improve Title II activities. Evidence may include 			agendas, meeting notes, lists of participants present, 			presentations, documents shared during meetings, 			surveys (including survey and results), data, and 			feedback forms.</a:t>
            </a:r>
          </a:p>
          <a:p>
            <a:pPr marL="0" indent="0">
              <a:buNone/>
            </a:pPr>
            <a:endParaRPr lang="en-US" sz="1050" dirty="0"/>
          </a:p>
        </p:txBody>
      </p:sp>
      <p:sp>
        <p:nvSpPr>
          <p:cNvPr id="4" name="Slide Number Placeholder 3">
            <a:extLst>
              <a:ext uri="{FF2B5EF4-FFF2-40B4-BE49-F238E27FC236}">
                <a16:creationId xmlns:a16="http://schemas.microsoft.com/office/drawing/2014/main" id="{6347E0D9-4A8E-0764-5670-74F906CBAEF7}"/>
              </a:ext>
            </a:extLst>
          </p:cNvPr>
          <p:cNvSpPr>
            <a:spLocks noGrp="1"/>
          </p:cNvSpPr>
          <p:nvPr>
            <p:ph type="sldNum" sz="quarter" idx="12"/>
          </p:nvPr>
        </p:nvSpPr>
        <p:spPr/>
        <p:txBody>
          <a:bodyPr/>
          <a:lstStyle/>
          <a:p>
            <a:fld id="{4E637404-0BCF-4192-AEAE-F6A882F231C4}" type="slidenum">
              <a:rPr lang="en-US" altLang="en-US" smtClean="0"/>
              <a:pPr/>
              <a:t>14</a:t>
            </a:fld>
            <a:endParaRPr lang="en-US" altLang="en-US"/>
          </a:p>
        </p:txBody>
      </p:sp>
    </p:spTree>
    <p:extLst>
      <p:ext uri="{BB962C8B-B14F-4D97-AF65-F5344CB8AC3E}">
        <p14:creationId xmlns:p14="http://schemas.microsoft.com/office/powerpoint/2010/main" val="11805784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5230A27-1553-42F8-99D7-829868E137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772232D-B4D6-429F-B3D1-2D9891B85E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bg2"/>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00058E6-AA96-47A1-A679-7F7FA67F5CA2}"/>
              </a:ext>
            </a:extLst>
          </p:cNvPr>
          <p:cNvSpPr>
            <a:spLocks noGrp="1"/>
          </p:cNvSpPr>
          <p:nvPr>
            <p:ph type="title"/>
          </p:nvPr>
        </p:nvSpPr>
        <p:spPr>
          <a:xfrm>
            <a:off x="965030" y="963997"/>
            <a:ext cx="3254691" cy="4938361"/>
          </a:xfrm>
        </p:spPr>
        <p:txBody>
          <a:bodyPr anchor="ctr">
            <a:normAutofit/>
          </a:bodyPr>
          <a:lstStyle/>
          <a:p>
            <a:pPr algn="r"/>
            <a:r>
              <a:rPr lang="en-US" sz="4100" dirty="0">
                <a:solidFill>
                  <a:schemeClr val="tx1"/>
                </a:solidFill>
              </a:rPr>
              <a:t>Supporting Effective Instruction 10: Professional Growth and Improvement Evidence (5)</a:t>
            </a:r>
          </a:p>
        </p:txBody>
      </p:sp>
      <p:cxnSp>
        <p:nvCxnSpPr>
          <p:cNvPr id="13" name="Straight Connector 12">
            <a:extLst>
              <a:ext uri="{FF2B5EF4-FFF2-40B4-BE49-F238E27FC236}">
                <a16:creationId xmlns:a16="http://schemas.microsoft.com/office/drawing/2014/main" id="{02CC3441-26B3-4381-B3DF-8AE3C288BC0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0251" y="2057399"/>
            <a:ext cx="0" cy="274320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C5EDDC5C-A98D-4DF4-AB33-60AF99AB33F7}"/>
              </a:ext>
            </a:extLst>
          </p:cNvPr>
          <p:cNvSpPr>
            <a:spLocks noGrp="1"/>
          </p:cNvSpPr>
          <p:nvPr>
            <p:ph idx="1"/>
          </p:nvPr>
        </p:nvSpPr>
        <p:spPr>
          <a:xfrm>
            <a:off x="4863188" y="963507"/>
            <a:ext cx="6406792" cy="5209328"/>
          </a:xfrm>
        </p:spPr>
        <p:txBody>
          <a:bodyPr anchor="ctr">
            <a:normAutofit/>
          </a:bodyPr>
          <a:lstStyle/>
          <a:p>
            <a:pPr lvl="2">
              <a:lnSpc>
                <a:spcPct val="100000"/>
              </a:lnSpc>
              <a:spcBef>
                <a:spcPts val="0"/>
              </a:spcBef>
              <a:spcAft>
                <a:spcPts val="1200"/>
              </a:spcAft>
            </a:pPr>
            <a:r>
              <a:rPr lang="en-US" dirty="0">
                <a:solidFill>
                  <a:schemeClr val="tx1"/>
                </a:solidFill>
              </a:rPr>
              <a:t>District and/or site professional development calendar and PD records </a:t>
            </a:r>
          </a:p>
          <a:p>
            <a:pPr lvl="2">
              <a:lnSpc>
                <a:spcPct val="100000"/>
              </a:lnSpc>
              <a:spcBef>
                <a:spcPts val="0"/>
              </a:spcBef>
              <a:spcAft>
                <a:spcPts val="1200"/>
              </a:spcAft>
            </a:pPr>
            <a:r>
              <a:rPr lang="en-US" dirty="0">
                <a:solidFill>
                  <a:schemeClr val="tx1"/>
                </a:solidFill>
              </a:rPr>
              <a:t>Induction program documentation </a:t>
            </a:r>
          </a:p>
          <a:p>
            <a:pPr lvl="2">
              <a:lnSpc>
                <a:spcPct val="100000"/>
              </a:lnSpc>
              <a:spcBef>
                <a:spcPts val="0"/>
              </a:spcBef>
              <a:spcAft>
                <a:spcPts val="1200"/>
              </a:spcAft>
            </a:pPr>
            <a:r>
              <a:rPr lang="en-US" dirty="0">
                <a:solidFill>
                  <a:schemeClr val="tx1"/>
                </a:solidFill>
              </a:rPr>
              <a:t>Documents addressing the LEA support principals, teachers, and other school leaders from the beginning of their careers through advance</a:t>
            </a:r>
          </a:p>
          <a:p>
            <a:pPr marL="384175" lvl="2" indent="0">
              <a:lnSpc>
                <a:spcPct val="100000"/>
              </a:lnSpc>
              <a:spcBef>
                <a:spcPts val="0"/>
              </a:spcBef>
              <a:spcAft>
                <a:spcPts val="1200"/>
              </a:spcAft>
              <a:buNone/>
            </a:pPr>
            <a:r>
              <a:rPr lang="en-US" i="1" dirty="0">
                <a:solidFill>
                  <a:schemeClr val="tx1"/>
                </a:solidFill>
              </a:rPr>
              <a:t>Please include how the documented activities or strategies are measured for effectiveness and how they are adjusted to ensure continuous improvement.</a:t>
            </a:r>
          </a:p>
          <a:p>
            <a:pPr marL="384175" lvl="2" indent="0">
              <a:lnSpc>
                <a:spcPct val="100000"/>
              </a:lnSpc>
              <a:spcBef>
                <a:spcPts val="0"/>
              </a:spcBef>
              <a:spcAft>
                <a:spcPts val="1800"/>
              </a:spcAft>
              <a:buNone/>
            </a:pPr>
            <a:endParaRPr lang="en-US" dirty="0">
              <a:solidFill>
                <a:schemeClr val="tx1"/>
              </a:solidFill>
            </a:endParaRPr>
          </a:p>
        </p:txBody>
      </p:sp>
      <p:sp>
        <p:nvSpPr>
          <p:cNvPr id="4" name="Slide Number Placeholder 3">
            <a:extLst>
              <a:ext uri="{FF2B5EF4-FFF2-40B4-BE49-F238E27FC236}">
                <a16:creationId xmlns:a16="http://schemas.microsoft.com/office/drawing/2014/main" id="{D726E149-4F93-4AC7-AD18-C820EBFAF6B2}"/>
              </a:ext>
            </a:extLst>
          </p:cNvPr>
          <p:cNvSpPr>
            <a:spLocks noGrp="1"/>
          </p:cNvSpPr>
          <p:nvPr>
            <p:ph type="sldNum" sz="quarter" idx="12"/>
          </p:nvPr>
        </p:nvSpPr>
        <p:spPr>
          <a:xfrm>
            <a:off x="9900458" y="6459785"/>
            <a:ext cx="1312025" cy="365125"/>
          </a:xfrm>
        </p:spPr>
        <p:txBody>
          <a:bodyPr>
            <a:normAutofit/>
          </a:bodyPr>
          <a:lstStyle/>
          <a:p>
            <a:pPr>
              <a:spcAft>
                <a:spcPts val="600"/>
              </a:spcAft>
            </a:pPr>
            <a:fld id="{469BC29B-CD14-4172-9B93-F334EF7BA94E}" type="slidenum">
              <a:rPr lang="en-US">
                <a:solidFill>
                  <a:schemeClr val="tx1">
                    <a:lumMod val="65000"/>
                    <a:lumOff val="35000"/>
                  </a:schemeClr>
                </a:solidFill>
              </a:rPr>
              <a:pPr>
                <a:spcAft>
                  <a:spcPts val="600"/>
                </a:spcAft>
              </a:pPr>
              <a:t>15</a:t>
            </a:fld>
            <a:endParaRPr lang="en-US">
              <a:solidFill>
                <a:schemeClr val="tx1">
                  <a:lumMod val="65000"/>
                  <a:lumOff val="35000"/>
                </a:schemeClr>
              </a:solidFill>
            </a:endParaRPr>
          </a:p>
        </p:txBody>
      </p:sp>
    </p:spTree>
    <p:extLst>
      <p:ext uri="{BB962C8B-B14F-4D97-AF65-F5344CB8AC3E}">
        <p14:creationId xmlns:p14="http://schemas.microsoft.com/office/powerpoint/2010/main" val="2192124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058E6-AA96-47A1-A679-7F7FA67F5CA2}"/>
              </a:ext>
            </a:extLst>
          </p:cNvPr>
          <p:cNvSpPr>
            <a:spLocks noGrp="1"/>
          </p:cNvSpPr>
          <p:nvPr>
            <p:ph type="title"/>
          </p:nvPr>
        </p:nvSpPr>
        <p:spPr>
          <a:xfrm>
            <a:off x="1097280" y="286603"/>
            <a:ext cx="10058400" cy="1450757"/>
          </a:xfrm>
        </p:spPr>
        <p:txBody>
          <a:bodyPr>
            <a:normAutofit fontScale="90000"/>
          </a:bodyPr>
          <a:lstStyle/>
          <a:p>
            <a:r>
              <a:rPr lang="en-US" dirty="0"/>
              <a:t>Supporting Effective Instruction 10: Professional Growth and Improvement Evidence (6)</a:t>
            </a:r>
          </a:p>
        </p:txBody>
      </p:sp>
      <p:sp>
        <p:nvSpPr>
          <p:cNvPr id="3" name="Content Placeholder 2">
            <a:extLst>
              <a:ext uri="{FF2B5EF4-FFF2-40B4-BE49-F238E27FC236}">
                <a16:creationId xmlns:a16="http://schemas.microsoft.com/office/drawing/2014/main" id="{C5EDDC5C-A98D-4DF4-AB33-60AF99AB33F7}"/>
              </a:ext>
            </a:extLst>
          </p:cNvPr>
          <p:cNvSpPr>
            <a:spLocks noGrp="1"/>
          </p:cNvSpPr>
          <p:nvPr>
            <p:ph idx="1"/>
          </p:nvPr>
        </p:nvSpPr>
        <p:spPr>
          <a:xfrm>
            <a:off x="1097279" y="1845734"/>
            <a:ext cx="6454987" cy="4023360"/>
          </a:xfrm>
        </p:spPr>
        <p:txBody>
          <a:bodyPr>
            <a:normAutofit/>
          </a:bodyPr>
          <a:lstStyle/>
          <a:p>
            <a:pPr marL="566420" lvl="2" indent="-182245">
              <a:lnSpc>
                <a:spcPct val="100000"/>
              </a:lnSpc>
              <a:spcBef>
                <a:spcPts val="0"/>
              </a:spcBef>
              <a:spcAft>
                <a:spcPts val="1200"/>
              </a:spcAft>
            </a:pPr>
            <a:r>
              <a:rPr lang="en-US" dirty="0">
                <a:solidFill>
                  <a:schemeClr val="tx1"/>
                </a:solidFill>
              </a:rPr>
              <a:t>Meeting agendas, notes, and meeting materials</a:t>
            </a:r>
          </a:p>
          <a:p>
            <a:pPr marL="566420" lvl="2" indent="-182245">
              <a:lnSpc>
                <a:spcPct val="100000"/>
              </a:lnSpc>
              <a:spcBef>
                <a:spcPts val="0"/>
              </a:spcBef>
              <a:spcAft>
                <a:spcPts val="1200"/>
              </a:spcAft>
            </a:pPr>
            <a:r>
              <a:rPr lang="en-US" dirty="0">
                <a:solidFill>
                  <a:schemeClr val="tx1"/>
                </a:solidFill>
              </a:rPr>
              <a:t>Meeting attendance records with attendee’s positions</a:t>
            </a:r>
            <a:endParaRPr lang="en-US" dirty="0">
              <a:solidFill>
                <a:schemeClr val="tx1"/>
              </a:solidFill>
              <a:cs typeface="Arial"/>
            </a:endParaRPr>
          </a:p>
          <a:p>
            <a:pPr marL="566420" lvl="2" indent="-182245">
              <a:lnSpc>
                <a:spcPct val="100000"/>
              </a:lnSpc>
              <a:spcBef>
                <a:spcPts val="0"/>
              </a:spcBef>
              <a:spcAft>
                <a:spcPts val="1200"/>
              </a:spcAft>
            </a:pPr>
            <a:r>
              <a:rPr lang="en-US" dirty="0">
                <a:solidFill>
                  <a:schemeClr val="tx1"/>
                </a:solidFill>
              </a:rPr>
              <a:t>PD planning sessions</a:t>
            </a:r>
            <a:endParaRPr lang="en-US" dirty="0">
              <a:solidFill>
                <a:schemeClr val="tx1"/>
              </a:solidFill>
              <a:cs typeface="Arial"/>
            </a:endParaRPr>
          </a:p>
          <a:p>
            <a:pPr marL="566420" lvl="2" indent="-182245">
              <a:lnSpc>
                <a:spcPct val="100000"/>
              </a:lnSpc>
              <a:spcBef>
                <a:spcPts val="0"/>
              </a:spcBef>
              <a:spcAft>
                <a:spcPts val="1200"/>
              </a:spcAft>
            </a:pPr>
            <a:r>
              <a:rPr lang="en-US" dirty="0">
                <a:solidFill>
                  <a:schemeClr val="tx1"/>
                </a:solidFill>
              </a:rPr>
              <a:t>Data review sessions including actual data</a:t>
            </a:r>
            <a:endParaRPr lang="en-US" dirty="0">
              <a:solidFill>
                <a:schemeClr val="tx1"/>
              </a:solidFill>
              <a:cs typeface="Arial"/>
            </a:endParaRPr>
          </a:p>
          <a:p>
            <a:pPr marL="566420" lvl="2" indent="-182245">
              <a:lnSpc>
                <a:spcPct val="100000"/>
              </a:lnSpc>
              <a:spcBef>
                <a:spcPts val="0"/>
              </a:spcBef>
              <a:spcAft>
                <a:spcPts val="1200"/>
              </a:spcAft>
            </a:pPr>
            <a:r>
              <a:rPr lang="en-US" dirty="0">
                <a:solidFill>
                  <a:schemeClr val="tx1"/>
                </a:solidFill>
              </a:rPr>
              <a:t>Documentation of how the systems of professional growth and improvement was developed based on local needs </a:t>
            </a:r>
            <a:endParaRPr lang="en-US" dirty="0">
              <a:solidFill>
                <a:schemeClr val="tx1"/>
              </a:solidFill>
              <a:cs typeface="Arial"/>
            </a:endParaRPr>
          </a:p>
        </p:txBody>
      </p:sp>
      <p:pic>
        <p:nvPicPr>
          <p:cNvPr id="8" name="Graphic 7">
            <a:extLst>
              <a:ext uri="{FF2B5EF4-FFF2-40B4-BE49-F238E27FC236}">
                <a16:creationId xmlns:a16="http://schemas.microsoft.com/office/drawing/2014/main" id="{85DF64AD-3E3F-8E55-A80E-AC109A9A1675}"/>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20570" y="2084269"/>
            <a:ext cx="3135109" cy="3135109"/>
          </a:xfrm>
          <a:prstGeom prst="rect">
            <a:avLst/>
          </a:prstGeom>
        </p:spPr>
      </p:pic>
      <p:sp>
        <p:nvSpPr>
          <p:cNvPr id="4" name="Slide Number Placeholder 3">
            <a:extLst>
              <a:ext uri="{FF2B5EF4-FFF2-40B4-BE49-F238E27FC236}">
                <a16:creationId xmlns:a16="http://schemas.microsoft.com/office/drawing/2014/main" id="{D726E149-4F93-4AC7-AD18-C820EBFAF6B2}"/>
              </a:ext>
            </a:extLst>
          </p:cNvPr>
          <p:cNvSpPr>
            <a:spLocks noGrp="1"/>
          </p:cNvSpPr>
          <p:nvPr>
            <p:ph type="sldNum" sz="quarter" idx="12"/>
          </p:nvPr>
        </p:nvSpPr>
        <p:spPr>
          <a:xfrm>
            <a:off x="9900458" y="6459785"/>
            <a:ext cx="1312025" cy="365125"/>
          </a:xfrm>
        </p:spPr>
        <p:txBody>
          <a:bodyPr>
            <a:normAutofit/>
          </a:bodyPr>
          <a:lstStyle/>
          <a:p>
            <a:pPr>
              <a:spcAft>
                <a:spcPts val="600"/>
              </a:spcAft>
            </a:pPr>
            <a:fld id="{469BC29B-CD14-4172-9B93-F334EF7BA94E}" type="slidenum">
              <a:rPr lang="en-US" smtClean="0"/>
              <a:pPr>
                <a:spcAft>
                  <a:spcPts val="600"/>
                </a:spcAft>
              </a:pPr>
              <a:t>16</a:t>
            </a:fld>
            <a:endParaRPr lang="en-US"/>
          </a:p>
        </p:txBody>
      </p:sp>
    </p:spTree>
    <p:extLst>
      <p:ext uri="{BB962C8B-B14F-4D97-AF65-F5344CB8AC3E}">
        <p14:creationId xmlns:p14="http://schemas.microsoft.com/office/powerpoint/2010/main" val="2540093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6DD05-647C-459C-9838-84539CF1A17C}"/>
              </a:ext>
            </a:extLst>
          </p:cNvPr>
          <p:cNvSpPr>
            <a:spLocks noGrp="1"/>
          </p:cNvSpPr>
          <p:nvPr>
            <p:ph type="title"/>
          </p:nvPr>
        </p:nvSpPr>
        <p:spPr/>
        <p:txBody>
          <a:bodyPr>
            <a:normAutofit fontScale="90000"/>
          </a:bodyPr>
          <a:lstStyle/>
          <a:p>
            <a:r>
              <a:rPr lang="en-US" dirty="0">
                <a:solidFill>
                  <a:schemeClr val="tx1"/>
                </a:solidFill>
              </a:rPr>
              <a:t>Supporting Effective Instruction 10: Professional Growth and Improvement Resources (1)</a:t>
            </a:r>
          </a:p>
        </p:txBody>
      </p:sp>
      <p:sp>
        <p:nvSpPr>
          <p:cNvPr id="3" name="Content Placeholder 2">
            <a:extLst>
              <a:ext uri="{FF2B5EF4-FFF2-40B4-BE49-F238E27FC236}">
                <a16:creationId xmlns:a16="http://schemas.microsoft.com/office/drawing/2014/main" id="{A4ABD3B0-744E-42AD-9228-95D314E71D32}"/>
              </a:ext>
            </a:extLst>
          </p:cNvPr>
          <p:cNvSpPr>
            <a:spLocks noGrp="1"/>
          </p:cNvSpPr>
          <p:nvPr>
            <p:ph idx="1"/>
          </p:nvPr>
        </p:nvSpPr>
        <p:spPr/>
        <p:txBody>
          <a:bodyPr/>
          <a:lstStyle/>
          <a:p>
            <a:pPr marL="0" indent="0">
              <a:lnSpc>
                <a:spcPct val="100000"/>
              </a:lnSpc>
              <a:spcBef>
                <a:spcPts val="0"/>
              </a:spcBef>
              <a:spcAft>
                <a:spcPts val="1200"/>
              </a:spcAft>
              <a:buNone/>
            </a:pPr>
            <a:r>
              <a:rPr lang="en-US" dirty="0">
                <a:solidFill>
                  <a:schemeClr val="tx1"/>
                </a:solidFill>
              </a:rPr>
              <a:t>In meeting the legal requirement, LEAs are encouraged to review the alignment between their professional growth and improvement systems to </a:t>
            </a:r>
            <a:r>
              <a:rPr lang="en-US" b="1" dirty="0">
                <a:solidFill>
                  <a:schemeClr val="tx1"/>
                </a:solidFill>
              </a:rPr>
              <a:t>California's Quality Professional Learning Standards (QPLS), </a:t>
            </a:r>
            <a:r>
              <a:rPr lang="en-US" dirty="0">
                <a:solidFill>
                  <a:schemeClr val="tx1"/>
                </a:solidFill>
              </a:rPr>
              <a:t>which identify high-quality professional learning and how best to support it. The QPLS can be found on CDE web page as well as a video series highlighting QPLS in action in LEAs.</a:t>
            </a:r>
          </a:p>
          <a:p>
            <a:pPr marL="0" indent="0">
              <a:lnSpc>
                <a:spcPct val="100000"/>
              </a:lnSpc>
              <a:spcBef>
                <a:spcPts val="0"/>
              </a:spcBef>
              <a:spcAft>
                <a:spcPts val="1200"/>
              </a:spcAft>
              <a:buNone/>
            </a:pPr>
            <a:endParaRPr lang="en-US" dirty="0">
              <a:solidFill>
                <a:schemeClr val="tx1"/>
              </a:solidFill>
            </a:endParaRPr>
          </a:p>
          <a:p>
            <a:pPr marL="0" indent="0" algn="ctr">
              <a:lnSpc>
                <a:spcPct val="100000"/>
              </a:lnSpc>
              <a:spcBef>
                <a:spcPts val="0"/>
              </a:spcBef>
              <a:spcAft>
                <a:spcPts val="1200"/>
              </a:spcAft>
              <a:buNone/>
            </a:pPr>
            <a:r>
              <a:rPr lang="en-US" dirty="0">
                <a:solidFill>
                  <a:schemeClr val="tx1"/>
                </a:solidFill>
                <a:hlinkClick r:id="rId3" tooltip="CDE QPLS web page">
                  <a:extLst>
                    <a:ext uri="{A12FA001-AC4F-418D-AE19-62706E023703}">
                      <ahyp:hlinkClr xmlns:ahyp="http://schemas.microsoft.com/office/drawing/2018/hyperlinkcolor" val="tx"/>
                    </a:ext>
                  </a:extLst>
                </a:hlinkClick>
              </a:rPr>
              <a:t>https://www.cde.ca.gov/pd/ps/qpls.asp</a:t>
            </a:r>
            <a:endParaRPr lang="en-US" dirty="0">
              <a:solidFill>
                <a:schemeClr val="tx1"/>
              </a:solidFill>
            </a:endParaRPr>
          </a:p>
          <a:p>
            <a:pPr marL="0" indent="0" algn="ctr">
              <a:lnSpc>
                <a:spcPct val="100000"/>
              </a:lnSpc>
              <a:spcBef>
                <a:spcPts val="0"/>
              </a:spcBef>
              <a:spcAft>
                <a:spcPts val="1200"/>
              </a:spcAft>
              <a:buNone/>
            </a:pPr>
            <a:endParaRPr lang="en-US" dirty="0">
              <a:solidFill>
                <a:schemeClr val="tx1"/>
              </a:solidFill>
            </a:endParaRPr>
          </a:p>
        </p:txBody>
      </p:sp>
      <p:sp>
        <p:nvSpPr>
          <p:cNvPr id="4" name="Slide Number Placeholder 3">
            <a:extLst>
              <a:ext uri="{FF2B5EF4-FFF2-40B4-BE49-F238E27FC236}">
                <a16:creationId xmlns:a16="http://schemas.microsoft.com/office/drawing/2014/main" id="{0D81B38A-3AF0-409C-9EF8-CCCEC4387055}"/>
              </a:ext>
            </a:extLst>
          </p:cNvPr>
          <p:cNvSpPr>
            <a:spLocks noGrp="1"/>
          </p:cNvSpPr>
          <p:nvPr>
            <p:ph type="sldNum" sz="quarter" idx="12"/>
          </p:nvPr>
        </p:nvSpPr>
        <p:spPr/>
        <p:txBody>
          <a:bodyPr/>
          <a:lstStyle/>
          <a:p>
            <a:fld id="{469BC29B-CD14-4172-9B93-F334EF7BA94E}" type="slidenum">
              <a:rPr lang="en-US" smtClean="0"/>
              <a:t>17</a:t>
            </a:fld>
            <a:endParaRPr lang="en-US"/>
          </a:p>
        </p:txBody>
      </p:sp>
    </p:spTree>
    <p:extLst>
      <p:ext uri="{BB962C8B-B14F-4D97-AF65-F5344CB8AC3E}">
        <p14:creationId xmlns:p14="http://schemas.microsoft.com/office/powerpoint/2010/main" val="2755674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11973C2-EB8B-452A-A698-4A252FD3A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6" name="Rectangle 15">
            <a:extLst>
              <a:ext uri="{FF2B5EF4-FFF2-40B4-BE49-F238E27FC236}">
                <a16:creationId xmlns:a16="http://schemas.microsoft.com/office/drawing/2014/main" id="{10162E77-11AD-44A7-84EC-40C59EEFBD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D96DD05-647C-459C-9838-84539CF1A17C}"/>
              </a:ext>
            </a:extLst>
          </p:cNvPr>
          <p:cNvSpPr>
            <a:spLocks noGrp="1"/>
          </p:cNvSpPr>
          <p:nvPr>
            <p:ph type="title"/>
          </p:nvPr>
        </p:nvSpPr>
        <p:spPr>
          <a:xfrm>
            <a:off x="5181601" y="634946"/>
            <a:ext cx="6368142" cy="1450757"/>
          </a:xfrm>
        </p:spPr>
        <p:txBody>
          <a:bodyPr>
            <a:normAutofit/>
          </a:bodyPr>
          <a:lstStyle/>
          <a:p>
            <a:r>
              <a:rPr lang="en-US" sz="3400" dirty="0">
                <a:solidFill>
                  <a:schemeClr val="tx1"/>
                </a:solidFill>
              </a:rPr>
              <a:t>Supporting Effective Instruction 10: Professional Growth and Improvement Resources (2)</a:t>
            </a:r>
          </a:p>
        </p:txBody>
      </p:sp>
      <p:pic>
        <p:nvPicPr>
          <p:cNvPr id="6" name="Picture 5">
            <a:extLst>
              <a:ext uri="{FF2B5EF4-FFF2-40B4-BE49-F238E27FC236}">
                <a16:creationId xmlns:a16="http://schemas.microsoft.com/office/drawing/2014/main" id="{C65EFB13-0351-CDD0-0864-AEB1EC431D31}"/>
              </a:ext>
              <a:ext uri="{C183D7F6-B498-43B3-948B-1728B52AA6E4}">
                <adec:decorative xmlns:adec="http://schemas.microsoft.com/office/drawing/2017/decorative" val="1"/>
              </a:ext>
            </a:extLst>
          </p:cNvPr>
          <p:cNvPicPr>
            <a:picLocks noChangeAspect="1"/>
          </p:cNvPicPr>
          <p:nvPr/>
        </p:nvPicPr>
        <p:blipFill rotWithShape="1">
          <a:blip r:embed="rId3"/>
          <a:srcRect l="27427" r="34466"/>
          <a:stretch/>
        </p:blipFill>
        <p:spPr>
          <a:xfrm>
            <a:off x="20" y="-12128"/>
            <a:ext cx="4654276" cy="6870127"/>
          </a:xfrm>
          <a:prstGeom prst="rect">
            <a:avLst/>
          </a:prstGeom>
        </p:spPr>
      </p:pic>
      <p:cxnSp>
        <p:nvCxnSpPr>
          <p:cNvPr id="18" name="Straight Connector 17">
            <a:extLst>
              <a:ext uri="{FF2B5EF4-FFF2-40B4-BE49-F238E27FC236}">
                <a16:creationId xmlns:a16="http://schemas.microsoft.com/office/drawing/2014/main" id="{5AB158E9-1B40-4CD6-95F0-95CA11DF7B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87617" y="2085703"/>
            <a:ext cx="6170686"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A4ABD3B0-744E-42AD-9228-95D314E71D32}"/>
              </a:ext>
            </a:extLst>
          </p:cNvPr>
          <p:cNvSpPr>
            <a:spLocks noGrp="1"/>
          </p:cNvSpPr>
          <p:nvPr>
            <p:ph idx="1"/>
          </p:nvPr>
        </p:nvSpPr>
        <p:spPr>
          <a:xfrm>
            <a:off x="4870580" y="2198913"/>
            <a:ext cx="6979298" cy="4227779"/>
          </a:xfrm>
        </p:spPr>
        <p:txBody>
          <a:bodyPr>
            <a:normAutofit lnSpcReduction="10000"/>
          </a:bodyPr>
          <a:lstStyle/>
          <a:p>
            <a:pPr marL="0" indent="0">
              <a:lnSpc>
                <a:spcPct val="110000"/>
              </a:lnSpc>
              <a:spcBef>
                <a:spcPts val="0"/>
              </a:spcBef>
              <a:spcAft>
                <a:spcPts val="1200"/>
              </a:spcAft>
              <a:buNone/>
            </a:pPr>
            <a:r>
              <a:rPr lang="en-US" sz="2400" dirty="0">
                <a:solidFill>
                  <a:schemeClr val="tx1"/>
                </a:solidFill>
              </a:rPr>
              <a:t>U.S. Department of Education also created a</a:t>
            </a:r>
            <a:r>
              <a:rPr lang="en-US" sz="2400" b="1" dirty="0">
                <a:solidFill>
                  <a:schemeClr val="tx1"/>
                </a:solidFill>
              </a:rPr>
              <a:t> Non-Regulatory Guidance for Title II, Part A</a:t>
            </a:r>
            <a:r>
              <a:rPr lang="en-US" sz="2400" dirty="0">
                <a:solidFill>
                  <a:schemeClr val="tx1"/>
                </a:solidFill>
              </a:rPr>
              <a:t>. </a:t>
            </a:r>
          </a:p>
          <a:p>
            <a:pPr marL="0" indent="0">
              <a:lnSpc>
                <a:spcPct val="110000"/>
              </a:lnSpc>
              <a:spcBef>
                <a:spcPts val="0"/>
              </a:spcBef>
              <a:spcAft>
                <a:spcPts val="1200"/>
              </a:spcAft>
              <a:buNone/>
            </a:pPr>
            <a:r>
              <a:rPr lang="en-US" sz="2400" dirty="0">
                <a:solidFill>
                  <a:schemeClr val="tx1"/>
                </a:solidFill>
              </a:rPr>
              <a:t>The guidance highlights ways LEAs can more strategically use their Title II, Part A funds to have a more significant impact. </a:t>
            </a:r>
          </a:p>
          <a:p>
            <a:pPr marL="0" indent="0">
              <a:lnSpc>
                <a:spcPct val="110000"/>
              </a:lnSpc>
              <a:spcBef>
                <a:spcPts val="0"/>
              </a:spcBef>
              <a:spcAft>
                <a:spcPts val="1200"/>
              </a:spcAft>
              <a:buNone/>
            </a:pPr>
            <a:r>
              <a:rPr lang="en-US" sz="2400" dirty="0">
                <a:solidFill>
                  <a:schemeClr val="tx1"/>
                </a:solidFill>
              </a:rPr>
              <a:t>You can find the Non-Regulatory Guidance on the U.S. Department of Education web page at:</a:t>
            </a:r>
          </a:p>
          <a:p>
            <a:pPr marL="0" indent="0">
              <a:lnSpc>
                <a:spcPct val="110000"/>
              </a:lnSpc>
              <a:spcBef>
                <a:spcPts val="0"/>
              </a:spcBef>
              <a:spcAft>
                <a:spcPts val="1200"/>
              </a:spcAft>
              <a:buNone/>
            </a:pPr>
            <a:r>
              <a:rPr lang="en-US" sz="2400" dirty="0">
                <a:hlinkClick r:id="rId4" tooltip="Non-Regulatory Guidance for Title II, Part A"/>
              </a:rPr>
              <a:t>https://www2.ed.gov/policy/elsec/leg/essa/essatitleiipartaguidance.pdf</a:t>
            </a:r>
            <a:endParaRPr lang="en-US" sz="2400" dirty="0"/>
          </a:p>
          <a:p>
            <a:pPr marL="0" indent="0">
              <a:lnSpc>
                <a:spcPct val="100000"/>
              </a:lnSpc>
              <a:spcAft>
                <a:spcPts val="1200"/>
              </a:spcAft>
              <a:buNone/>
            </a:pPr>
            <a:endParaRPr lang="en-US" sz="2400" dirty="0"/>
          </a:p>
        </p:txBody>
      </p:sp>
      <p:sp>
        <p:nvSpPr>
          <p:cNvPr id="4" name="Slide Number Placeholder 3">
            <a:extLst>
              <a:ext uri="{FF2B5EF4-FFF2-40B4-BE49-F238E27FC236}">
                <a16:creationId xmlns:a16="http://schemas.microsoft.com/office/drawing/2014/main" id="{0D81B38A-3AF0-409C-9EF8-CCCEC4387055}"/>
              </a:ext>
            </a:extLst>
          </p:cNvPr>
          <p:cNvSpPr>
            <a:spLocks noGrp="1"/>
          </p:cNvSpPr>
          <p:nvPr>
            <p:ph type="sldNum" sz="quarter" idx="12"/>
          </p:nvPr>
        </p:nvSpPr>
        <p:spPr>
          <a:xfrm>
            <a:off x="9900458" y="6459785"/>
            <a:ext cx="1312025" cy="365125"/>
          </a:xfrm>
        </p:spPr>
        <p:txBody>
          <a:bodyPr>
            <a:normAutofit/>
          </a:bodyPr>
          <a:lstStyle/>
          <a:p>
            <a:pPr>
              <a:spcAft>
                <a:spcPts val="600"/>
              </a:spcAft>
            </a:pPr>
            <a:fld id="{469BC29B-CD14-4172-9B93-F334EF7BA94E}" type="slidenum">
              <a:rPr lang="en-US">
                <a:solidFill>
                  <a:schemeClr val="tx1">
                    <a:lumMod val="75000"/>
                    <a:lumOff val="25000"/>
                  </a:schemeClr>
                </a:solidFill>
              </a:rPr>
              <a:pPr>
                <a:spcAft>
                  <a:spcPts val="600"/>
                </a:spcAft>
              </a:pPr>
              <a:t>18</a:t>
            </a:fld>
            <a:endParaRPr lang="en-US">
              <a:solidFill>
                <a:schemeClr val="tx1">
                  <a:lumMod val="75000"/>
                  <a:lumOff val="25000"/>
                </a:schemeClr>
              </a:solidFill>
            </a:endParaRPr>
          </a:p>
        </p:txBody>
      </p:sp>
    </p:spTree>
    <p:extLst>
      <p:ext uri="{BB962C8B-B14F-4D97-AF65-F5344CB8AC3E}">
        <p14:creationId xmlns:p14="http://schemas.microsoft.com/office/powerpoint/2010/main" val="3827498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311973C2-EB8B-452A-A698-4A252FD3A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9" name="Rectangle 18">
            <a:extLst>
              <a:ext uri="{FF2B5EF4-FFF2-40B4-BE49-F238E27FC236}">
                <a16:creationId xmlns:a16="http://schemas.microsoft.com/office/drawing/2014/main" id="{10162E77-11AD-44A7-84EC-40C59EEFBD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D96DD05-647C-459C-9838-84539CF1A17C}"/>
              </a:ext>
            </a:extLst>
          </p:cNvPr>
          <p:cNvSpPr>
            <a:spLocks noGrp="1"/>
          </p:cNvSpPr>
          <p:nvPr>
            <p:ph type="title"/>
          </p:nvPr>
        </p:nvSpPr>
        <p:spPr>
          <a:xfrm>
            <a:off x="5181601" y="634946"/>
            <a:ext cx="6368142" cy="1450757"/>
          </a:xfrm>
        </p:spPr>
        <p:txBody>
          <a:bodyPr>
            <a:normAutofit/>
          </a:bodyPr>
          <a:lstStyle/>
          <a:p>
            <a:r>
              <a:rPr lang="en-US" sz="3400" dirty="0">
                <a:solidFill>
                  <a:schemeClr val="tx1"/>
                </a:solidFill>
              </a:rPr>
              <a:t>Supporting Effective Instruction 10: Professional Growth and Improvement Resources (3)</a:t>
            </a:r>
          </a:p>
        </p:txBody>
      </p:sp>
      <p:pic>
        <p:nvPicPr>
          <p:cNvPr id="6" name="Picture 5">
            <a:extLst>
              <a:ext uri="{FF2B5EF4-FFF2-40B4-BE49-F238E27FC236}">
                <a16:creationId xmlns:a16="http://schemas.microsoft.com/office/drawing/2014/main" id="{C07982DF-37FB-8E7D-8F49-CA8BD995CA59}"/>
              </a:ext>
              <a:ext uri="{C183D7F6-B498-43B3-948B-1728B52AA6E4}">
                <adec:decorative xmlns:adec="http://schemas.microsoft.com/office/drawing/2017/decorative" val="1"/>
              </a:ext>
            </a:extLst>
          </p:cNvPr>
          <p:cNvPicPr>
            <a:picLocks noChangeAspect="1"/>
          </p:cNvPicPr>
          <p:nvPr/>
        </p:nvPicPr>
        <p:blipFill rotWithShape="1">
          <a:blip r:embed="rId3"/>
          <a:srcRect l="16220" r="38560" b="1"/>
          <a:stretch/>
        </p:blipFill>
        <p:spPr>
          <a:xfrm>
            <a:off x="20" y="-12128"/>
            <a:ext cx="4654276" cy="6870127"/>
          </a:xfrm>
          <a:prstGeom prst="rect">
            <a:avLst/>
          </a:prstGeom>
        </p:spPr>
      </p:pic>
      <p:cxnSp>
        <p:nvCxnSpPr>
          <p:cNvPr id="21" name="Straight Connector 20">
            <a:extLst>
              <a:ext uri="{FF2B5EF4-FFF2-40B4-BE49-F238E27FC236}">
                <a16:creationId xmlns:a16="http://schemas.microsoft.com/office/drawing/2014/main" id="{5AB158E9-1B40-4CD6-95F0-95CA11DF7B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87617" y="2085703"/>
            <a:ext cx="6170686"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A4ABD3B0-744E-42AD-9228-95D314E71D32}"/>
              </a:ext>
            </a:extLst>
          </p:cNvPr>
          <p:cNvSpPr>
            <a:spLocks noGrp="1"/>
          </p:cNvSpPr>
          <p:nvPr>
            <p:ph idx="1"/>
          </p:nvPr>
        </p:nvSpPr>
        <p:spPr>
          <a:xfrm>
            <a:off x="5181599" y="2198913"/>
            <a:ext cx="6836230" cy="4260855"/>
          </a:xfrm>
        </p:spPr>
        <p:txBody>
          <a:bodyPr>
            <a:normAutofit lnSpcReduction="10000"/>
          </a:bodyPr>
          <a:lstStyle/>
          <a:p>
            <a:pPr marL="0" indent="0">
              <a:lnSpc>
                <a:spcPct val="100000"/>
              </a:lnSpc>
              <a:spcBef>
                <a:spcPts val="0"/>
              </a:spcBef>
              <a:spcAft>
                <a:spcPts val="1200"/>
              </a:spcAft>
              <a:buNone/>
            </a:pPr>
            <a:r>
              <a:rPr lang="en-US" sz="2400" dirty="0">
                <a:solidFill>
                  <a:schemeClr val="tx1"/>
                </a:solidFill>
              </a:rPr>
              <a:t>U.S. Department of Education also created a</a:t>
            </a:r>
            <a:r>
              <a:rPr lang="en-US" sz="2400" b="1" dirty="0">
                <a:solidFill>
                  <a:schemeClr val="tx1"/>
                </a:solidFill>
              </a:rPr>
              <a:t> Non-Regulatory Guidance: Using Evidence to Strengthen Education Investments</a:t>
            </a:r>
            <a:r>
              <a:rPr lang="en-US" sz="2400" dirty="0">
                <a:solidFill>
                  <a:schemeClr val="tx1"/>
                </a:solidFill>
              </a:rPr>
              <a:t>. </a:t>
            </a:r>
          </a:p>
          <a:p>
            <a:pPr marL="0" indent="0">
              <a:lnSpc>
                <a:spcPct val="100000"/>
              </a:lnSpc>
              <a:spcBef>
                <a:spcPts val="0"/>
              </a:spcBef>
              <a:spcAft>
                <a:spcPts val="1200"/>
              </a:spcAft>
              <a:buNone/>
            </a:pPr>
            <a:r>
              <a:rPr lang="en-US" sz="2400" dirty="0">
                <a:solidFill>
                  <a:schemeClr val="tx1"/>
                </a:solidFill>
              </a:rPr>
              <a:t>The guidance assist LEAs with selecting and using “evidence-based’ activities, strategies, and interventions.</a:t>
            </a:r>
          </a:p>
          <a:p>
            <a:pPr marL="0" indent="0">
              <a:lnSpc>
                <a:spcPct val="100000"/>
              </a:lnSpc>
              <a:spcBef>
                <a:spcPts val="0"/>
              </a:spcBef>
              <a:spcAft>
                <a:spcPts val="1200"/>
              </a:spcAft>
              <a:buNone/>
            </a:pPr>
            <a:r>
              <a:rPr lang="en-US" sz="2400" dirty="0">
                <a:solidFill>
                  <a:schemeClr val="tx1"/>
                </a:solidFill>
              </a:rPr>
              <a:t>You can find the Non-Regulatory Guidance on the U.S. Department of Education web page at</a:t>
            </a:r>
            <a:r>
              <a:rPr lang="en-US" sz="2400" dirty="0"/>
              <a:t>:</a:t>
            </a:r>
          </a:p>
          <a:p>
            <a:pPr marL="0" indent="0">
              <a:lnSpc>
                <a:spcPct val="100000"/>
              </a:lnSpc>
              <a:spcBef>
                <a:spcPts val="0"/>
              </a:spcBef>
              <a:spcAft>
                <a:spcPts val="1200"/>
              </a:spcAft>
              <a:buNone/>
            </a:pPr>
            <a:r>
              <a:rPr lang="en-US" sz="2400" dirty="0">
                <a:hlinkClick r:id="rId4" tooltip="Non-Regulatory Guidance: US Dept of Education"/>
              </a:rPr>
              <a:t>https://www2.ed.gov/policy/elsec/leg/essa/guidanceuseseinvestment.pdf</a:t>
            </a:r>
            <a:endParaRPr lang="en-US" sz="2400" dirty="0"/>
          </a:p>
          <a:p>
            <a:pPr marL="0" indent="0">
              <a:lnSpc>
                <a:spcPct val="100000"/>
              </a:lnSpc>
              <a:spcBef>
                <a:spcPts val="0"/>
              </a:spcBef>
              <a:spcAft>
                <a:spcPts val="1200"/>
              </a:spcAft>
              <a:buNone/>
            </a:pPr>
            <a:endParaRPr lang="en-US" sz="2400" dirty="0"/>
          </a:p>
        </p:txBody>
      </p:sp>
      <p:sp>
        <p:nvSpPr>
          <p:cNvPr id="4" name="Slide Number Placeholder 3">
            <a:extLst>
              <a:ext uri="{FF2B5EF4-FFF2-40B4-BE49-F238E27FC236}">
                <a16:creationId xmlns:a16="http://schemas.microsoft.com/office/drawing/2014/main" id="{0D81B38A-3AF0-409C-9EF8-CCCEC4387055}"/>
              </a:ext>
            </a:extLst>
          </p:cNvPr>
          <p:cNvSpPr>
            <a:spLocks noGrp="1"/>
          </p:cNvSpPr>
          <p:nvPr>
            <p:ph type="sldNum" sz="quarter" idx="12"/>
          </p:nvPr>
        </p:nvSpPr>
        <p:spPr>
          <a:xfrm>
            <a:off x="9900458" y="6459785"/>
            <a:ext cx="1312025" cy="365125"/>
          </a:xfrm>
        </p:spPr>
        <p:txBody>
          <a:bodyPr>
            <a:normAutofit/>
          </a:bodyPr>
          <a:lstStyle/>
          <a:p>
            <a:pPr>
              <a:spcAft>
                <a:spcPts val="600"/>
              </a:spcAft>
            </a:pPr>
            <a:fld id="{469BC29B-CD14-4172-9B93-F334EF7BA94E}" type="slidenum">
              <a:rPr lang="en-US">
                <a:solidFill>
                  <a:schemeClr val="tx1">
                    <a:lumMod val="75000"/>
                    <a:lumOff val="25000"/>
                  </a:schemeClr>
                </a:solidFill>
              </a:rPr>
              <a:pPr>
                <a:spcAft>
                  <a:spcPts val="600"/>
                </a:spcAft>
              </a:pPr>
              <a:t>19</a:t>
            </a:fld>
            <a:endParaRPr lang="en-US">
              <a:solidFill>
                <a:schemeClr val="tx1">
                  <a:lumMod val="75000"/>
                  <a:lumOff val="25000"/>
                </a:schemeClr>
              </a:solidFill>
            </a:endParaRPr>
          </a:p>
        </p:txBody>
      </p:sp>
    </p:spTree>
    <p:extLst>
      <p:ext uri="{BB962C8B-B14F-4D97-AF65-F5344CB8AC3E}">
        <p14:creationId xmlns:p14="http://schemas.microsoft.com/office/powerpoint/2010/main" val="1385189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11973C2-EB8B-452A-A698-4A252FD3A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10162E77-11AD-44A7-84EC-40C59EEFBD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27E03EB-18EF-AD08-5AD2-910573377C42}"/>
              </a:ext>
            </a:extLst>
          </p:cNvPr>
          <p:cNvSpPr>
            <a:spLocks noGrp="1"/>
          </p:cNvSpPr>
          <p:nvPr>
            <p:ph type="title"/>
          </p:nvPr>
        </p:nvSpPr>
        <p:spPr>
          <a:xfrm>
            <a:off x="5181601" y="634946"/>
            <a:ext cx="6368142" cy="1450757"/>
          </a:xfrm>
        </p:spPr>
        <p:txBody>
          <a:bodyPr>
            <a:normAutofit/>
          </a:bodyPr>
          <a:lstStyle/>
          <a:p>
            <a:r>
              <a:rPr lang="en-US" dirty="0">
                <a:solidFill>
                  <a:schemeClr val="tx1"/>
                </a:solidFill>
              </a:rPr>
              <a:t>Agenda</a:t>
            </a:r>
          </a:p>
        </p:txBody>
      </p:sp>
      <p:pic>
        <p:nvPicPr>
          <p:cNvPr id="6" name="Picture 5" descr="Person writing on a notepad">
            <a:extLst>
              <a:ext uri="{FF2B5EF4-FFF2-40B4-BE49-F238E27FC236}">
                <a16:creationId xmlns:a16="http://schemas.microsoft.com/office/drawing/2014/main" id="{2216901F-DE73-D92E-8855-F98341900373}"/>
              </a:ext>
            </a:extLst>
          </p:cNvPr>
          <p:cNvPicPr>
            <a:picLocks noChangeAspect="1"/>
          </p:cNvPicPr>
          <p:nvPr/>
        </p:nvPicPr>
        <p:blipFill rotWithShape="1">
          <a:blip r:embed="rId3"/>
          <a:srcRect l="26848" r="19462" b="-1"/>
          <a:stretch/>
        </p:blipFill>
        <p:spPr>
          <a:xfrm>
            <a:off x="20" y="-12128"/>
            <a:ext cx="4654276" cy="6870127"/>
          </a:xfrm>
          <a:prstGeom prst="rect">
            <a:avLst/>
          </a:prstGeom>
        </p:spPr>
      </p:pic>
      <p:cxnSp>
        <p:nvCxnSpPr>
          <p:cNvPr id="14" name="Straight Connector 13">
            <a:extLst>
              <a:ext uri="{FF2B5EF4-FFF2-40B4-BE49-F238E27FC236}">
                <a16:creationId xmlns:a16="http://schemas.microsoft.com/office/drawing/2014/main" id="{5AB158E9-1B40-4CD6-95F0-95CA11DF7B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87617" y="2085703"/>
            <a:ext cx="6170686"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7710E6CB-41D8-4A38-F017-41E5C22DF021}"/>
              </a:ext>
            </a:extLst>
          </p:cNvPr>
          <p:cNvSpPr>
            <a:spLocks noGrp="1"/>
          </p:cNvSpPr>
          <p:nvPr>
            <p:ph idx="1"/>
          </p:nvPr>
        </p:nvSpPr>
        <p:spPr>
          <a:xfrm>
            <a:off x="5181601" y="2198914"/>
            <a:ext cx="6368142" cy="4395524"/>
          </a:xfrm>
        </p:spPr>
        <p:txBody>
          <a:bodyPr>
            <a:noAutofit/>
          </a:bodyPr>
          <a:lstStyle/>
          <a:p>
            <a:pPr>
              <a:lnSpc>
                <a:spcPct val="100000"/>
              </a:lnSpc>
              <a:spcBef>
                <a:spcPts val="0"/>
              </a:spcBef>
              <a:spcAft>
                <a:spcPts val="1200"/>
              </a:spcAft>
            </a:pPr>
            <a:r>
              <a:rPr lang="en-US" dirty="0">
                <a:solidFill>
                  <a:schemeClr val="tx1"/>
                </a:solidFill>
                <a:cs typeface="Arial"/>
              </a:rPr>
              <a:t> Legal requirements</a:t>
            </a:r>
            <a:endParaRPr lang="en-US" dirty="0">
              <a:solidFill>
                <a:schemeClr val="tx1"/>
              </a:solidFill>
            </a:endParaRPr>
          </a:p>
          <a:p>
            <a:pPr marL="285750" indent="-285750">
              <a:lnSpc>
                <a:spcPct val="100000"/>
              </a:lnSpc>
              <a:spcBef>
                <a:spcPts val="0"/>
              </a:spcBef>
              <a:spcAft>
                <a:spcPts val="1200"/>
              </a:spcAft>
              <a:buFont typeface="Arial" panose="020B0604020202020204" pitchFamily="34" charset="0"/>
              <a:buChar char="•"/>
            </a:pPr>
            <a:r>
              <a:rPr lang="en-US" dirty="0">
                <a:solidFill>
                  <a:schemeClr val="tx1"/>
                </a:solidFill>
                <a:cs typeface="Arial"/>
              </a:rPr>
              <a:t>Evidence requests</a:t>
            </a:r>
          </a:p>
          <a:p>
            <a:pPr marL="285750" indent="-285750">
              <a:lnSpc>
                <a:spcPct val="100000"/>
              </a:lnSpc>
              <a:spcBef>
                <a:spcPts val="0"/>
              </a:spcBef>
              <a:spcAft>
                <a:spcPts val="1200"/>
              </a:spcAft>
              <a:buFont typeface="Arial" panose="020B0604020202020204" pitchFamily="34" charset="0"/>
              <a:buChar char="•"/>
            </a:pPr>
            <a:r>
              <a:rPr lang="en-US" dirty="0">
                <a:solidFill>
                  <a:schemeClr val="tx1"/>
                </a:solidFill>
              </a:rPr>
              <a:t>Frequently asked questions</a:t>
            </a:r>
            <a:endParaRPr lang="en-US" dirty="0">
              <a:solidFill>
                <a:schemeClr val="tx1"/>
              </a:solidFill>
              <a:cs typeface="Arial"/>
            </a:endParaRPr>
          </a:p>
          <a:p>
            <a:pPr marL="285750" indent="-285750">
              <a:lnSpc>
                <a:spcPct val="100000"/>
              </a:lnSpc>
              <a:spcBef>
                <a:spcPts val="0"/>
              </a:spcBef>
              <a:spcAft>
                <a:spcPts val="1200"/>
              </a:spcAft>
              <a:buFont typeface="Arial" panose="020B0604020202020204" pitchFamily="34" charset="0"/>
              <a:buChar char="•"/>
            </a:pPr>
            <a:r>
              <a:rPr lang="en-US" dirty="0">
                <a:solidFill>
                  <a:schemeClr val="tx1"/>
                </a:solidFill>
                <a:cs typeface="Arial"/>
              </a:rPr>
              <a:t>Resources</a:t>
            </a:r>
          </a:p>
          <a:p>
            <a:pPr marL="0" indent="0">
              <a:lnSpc>
                <a:spcPct val="100000"/>
              </a:lnSpc>
              <a:buNone/>
            </a:pPr>
            <a:endParaRPr lang="en-US" dirty="0">
              <a:solidFill>
                <a:schemeClr val="tx1"/>
              </a:solidFill>
            </a:endParaRPr>
          </a:p>
          <a:p>
            <a:pPr marL="0" indent="0">
              <a:lnSpc>
                <a:spcPct val="100000"/>
              </a:lnSpc>
              <a:buNone/>
            </a:pPr>
            <a:endParaRPr lang="en-US" dirty="0">
              <a:solidFill>
                <a:schemeClr val="tx1"/>
              </a:solidFill>
            </a:endParaRPr>
          </a:p>
          <a:p>
            <a:pPr marL="0" indent="0">
              <a:lnSpc>
                <a:spcPct val="100000"/>
              </a:lnSpc>
              <a:buNone/>
            </a:pPr>
            <a:r>
              <a:rPr lang="en-US" sz="2400" dirty="0">
                <a:solidFill>
                  <a:schemeClr val="tx1"/>
                </a:solidFill>
              </a:rPr>
              <a:t>Slide notes are present throughout this presentation</a:t>
            </a:r>
          </a:p>
        </p:txBody>
      </p:sp>
      <p:sp>
        <p:nvSpPr>
          <p:cNvPr id="4" name="Slide Number Placeholder 3">
            <a:extLst>
              <a:ext uri="{FF2B5EF4-FFF2-40B4-BE49-F238E27FC236}">
                <a16:creationId xmlns:a16="http://schemas.microsoft.com/office/drawing/2014/main" id="{6347E0D9-4A8E-0764-5670-74F906CBAEF7}"/>
              </a:ext>
            </a:extLst>
          </p:cNvPr>
          <p:cNvSpPr>
            <a:spLocks noGrp="1"/>
          </p:cNvSpPr>
          <p:nvPr>
            <p:ph type="sldNum" sz="quarter" idx="12"/>
          </p:nvPr>
        </p:nvSpPr>
        <p:spPr>
          <a:xfrm>
            <a:off x="9900458" y="6459785"/>
            <a:ext cx="1312025" cy="365125"/>
          </a:xfrm>
        </p:spPr>
        <p:txBody>
          <a:bodyPr>
            <a:normAutofit/>
          </a:bodyPr>
          <a:lstStyle/>
          <a:p>
            <a:pPr>
              <a:spcAft>
                <a:spcPts val="600"/>
              </a:spcAft>
            </a:pPr>
            <a:fld id="{4E637404-0BCF-4192-AEAE-F6A882F231C4}" type="slidenum">
              <a:rPr lang="en-US" altLang="en-US">
                <a:solidFill>
                  <a:schemeClr val="tx1">
                    <a:lumMod val="75000"/>
                    <a:lumOff val="25000"/>
                  </a:schemeClr>
                </a:solidFill>
              </a:rPr>
              <a:pPr>
                <a:spcAft>
                  <a:spcPts val="600"/>
                </a:spcAft>
              </a:pPr>
              <a:t>2</a:t>
            </a:fld>
            <a:endParaRPr lang="en-US" altLang="en-US">
              <a:solidFill>
                <a:schemeClr val="tx1">
                  <a:lumMod val="75000"/>
                  <a:lumOff val="25000"/>
                </a:schemeClr>
              </a:solidFill>
            </a:endParaRPr>
          </a:p>
        </p:txBody>
      </p:sp>
    </p:spTree>
    <p:extLst>
      <p:ext uri="{BB962C8B-B14F-4D97-AF65-F5344CB8AC3E}">
        <p14:creationId xmlns:p14="http://schemas.microsoft.com/office/powerpoint/2010/main" val="14389179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11973C2-EB8B-452A-A698-4A252FD3A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10162E77-11AD-44A7-84EC-40C59EEFBD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A3A9B13-A663-4646-8EF2-D575634AD29D}"/>
              </a:ext>
            </a:extLst>
          </p:cNvPr>
          <p:cNvSpPr>
            <a:spLocks noGrp="1"/>
          </p:cNvSpPr>
          <p:nvPr>
            <p:ph type="title"/>
          </p:nvPr>
        </p:nvSpPr>
        <p:spPr>
          <a:xfrm>
            <a:off x="5181601" y="634946"/>
            <a:ext cx="6368142" cy="1450757"/>
          </a:xfrm>
        </p:spPr>
        <p:txBody>
          <a:bodyPr>
            <a:normAutofit/>
          </a:bodyPr>
          <a:lstStyle/>
          <a:p>
            <a:r>
              <a:rPr lang="en-US" dirty="0">
                <a:solidFill>
                  <a:schemeClr val="tx1"/>
                </a:solidFill>
              </a:rPr>
              <a:t>Contact and Resources</a:t>
            </a:r>
          </a:p>
        </p:txBody>
      </p:sp>
      <p:pic>
        <p:nvPicPr>
          <p:cNvPr id="6" name="Picture 5">
            <a:extLst>
              <a:ext uri="{FF2B5EF4-FFF2-40B4-BE49-F238E27FC236}">
                <a16:creationId xmlns:a16="http://schemas.microsoft.com/office/drawing/2014/main" id="{1DCD42D8-1ED5-0928-6206-ED4B9D716C21}"/>
              </a:ext>
              <a:ext uri="{C183D7F6-B498-43B3-948B-1728B52AA6E4}">
                <adec:decorative xmlns:adec="http://schemas.microsoft.com/office/drawing/2017/decorative" val="1"/>
              </a:ext>
            </a:extLst>
          </p:cNvPr>
          <p:cNvPicPr>
            <a:picLocks noChangeAspect="1"/>
          </p:cNvPicPr>
          <p:nvPr/>
        </p:nvPicPr>
        <p:blipFill rotWithShape="1">
          <a:blip r:embed="rId3"/>
          <a:srcRect l="29084" r="25696" b="1"/>
          <a:stretch/>
        </p:blipFill>
        <p:spPr>
          <a:xfrm>
            <a:off x="20" y="-12128"/>
            <a:ext cx="4654276" cy="6870127"/>
          </a:xfrm>
          <a:prstGeom prst="rect">
            <a:avLst/>
          </a:prstGeom>
        </p:spPr>
      </p:pic>
      <p:cxnSp>
        <p:nvCxnSpPr>
          <p:cNvPr id="14" name="Straight Connector 13">
            <a:extLst>
              <a:ext uri="{FF2B5EF4-FFF2-40B4-BE49-F238E27FC236}">
                <a16:creationId xmlns:a16="http://schemas.microsoft.com/office/drawing/2014/main" id="{5AB158E9-1B40-4CD6-95F0-95CA11DF7B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87617" y="2085703"/>
            <a:ext cx="6170686"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423DD0AA-966E-45DF-AEF0-7E6D6C6ED616}"/>
              </a:ext>
            </a:extLst>
          </p:cNvPr>
          <p:cNvSpPr>
            <a:spLocks noGrp="1"/>
          </p:cNvSpPr>
          <p:nvPr>
            <p:ph idx="1"/>
          </p:nvPr>
        </p:nvSpPr>
        <p:spPr>
          <a:xfrm>
            <a:off x="5181601" y="2198914"/>
            <a:ext cx="6368142" cy="3670180"/>
          </a:xfrm>
        </p:spPr>
        <p:txBody>
          <a:bodyPr>
            <a:normAutofit/>
          </a:bodyPr>
          <a:lstStyle/>
          <a:p>
            <a:pPr marL="0" indent="0">
              <a:lnSpc>
                <a:spcPct val="100000"/>
              </a:lnSpc>
              <a:spcBef>
                <a:spcPts val="0"/>
              </a:spcBef>
              <a:spcAft>
                <a:spcPts val="1200"/>
              </a:spcAft>
              <a:buNone/>
            </a:pPr>
            <a:r>
              <a:rPr lang="en-US" sz="2600" b="1" dirty="0">
                <a:solidFill>
                  <a:schemeClr val="tx1"/>
                </a:solidFill>
              </a:rPr>
              <a:t>Title II web page: </a:t>
            </a:r>
            <a:r>
              <a:rPr lang="en-US" sz="2600" dirty="0">
                <a:hlinkClick r:id="rId4" tooltip="Title II web page"/>
              </a:rPr>
              <a:t>https://www.cde.ca.gov/pd/ti/</a:t>
            </a:r>
            <a:endParaRPr lang="en-US" sz="2600" dirty="0"/>
          </a:p>
          <a:p>
            <a:pPr marL="0" indent="0">
              <a:lnSpc>
                <a:spcPct val="100000"/>
              </a:lnSpc>
              <a:spcBef>
                <a:spcPts val="0"/>
              </a:spcBef>
              <a:spcAft>
                <a:spcPts val="1200"/>
              </a:spcAft>
              <a:buNone/>
            </a:pPr>
            <a:r>
              <a:rPr lang="en-US" sz="2600" b="1" dirty="0">
                <a:solidFill>
                  <a:schemeClr val="tx1"/>
                </a:solidFill>
              </a:rPr>
              <a:t>Title II Email: </a:t>
            </a:r>
            <a:r>
              <a:rPr lang="en-US" sz="2600" dirty="0">
                <a:hlinkClick r:id="rId5"/>
              </a:rPr>
              <a:t>TitleII@cde.ca.gov</a:t>
            </a:r>
            <a:endParaRPr lang="en-US" sz="2600" dirty="0"/>
          </a:p>
          <a:p>
            <a:pPr marL="0" indent="0">
              <a:lnSpc>
                <a:spcPct val="100000"/>
              </a:lnSpc>
              <a:spcBef>
                <a:spcPts val="0"/>
              </a:spcBef>
              <a:spcAft>
                <a:spcPts val="1200"/>
              </a:spcAft>
              <a:buNone/>
            </a:pPr>
            <a:r>
              <a:rPr lang="en-US" sz="2600" dirty="0">
                <a:solidFill>
                  <a:schemeClr val="tx1"/>
                </a:solidFill>
                <a:cs typeface="Arial"/>
              </a:rPr>
              <a:t>If you are not already on our listserv, please take a moment and send a blank email to </a:t>
            </a:r>
            <a:r>
              <a:rPr lang="en-US" sz="2600" dirty="0">
                <a:hlinkClick r:id="rId6"/>
              </a:rPr>
              <a:t>join-Title-II@mlist.cde.ca.gov</a:t>
            </a:r>
            <a:endParaRPr lang="en-US" sz="2600" dirty="0"/>
          </a:p>
          <a:p>
            <a:pPr marL="0" indent="0">
              <a:lnSpc>
                <a:spcPct val="100000"/>
              </a:lnSpc>
              <a:spcBef>
                <a:spcPts val="0"/>
              </a:spcBef>
              <a:spcAft>
                <a:spcPts val="1200"/>
              </a:spcAft>
              <a:buNone/>
            </a:pPr>
            <a:r>
              <a:rPr lang="en-US" sz="2600" b="1" dirty="0">
                <a:solidFill>
                  <a:schemeClr val="tx1"/>
                </a:solidFill>
                <a:cs typeface="Arial"/>
              </a:rPr>
              <a:t>Thank You!</a:t>
            </a:r>
            <a:endParaRPr lang="en-US" sz="2600" dirty="0">
              <a:solidFill>
                <a:schemeClr val="tx1"/>
              </a:solidFill>
            </a:endParaRPr>
          </a:p>
          <a:p>
            <a:pPr marL="0" indent="0">
              <a:lnSpc>
                <a:spcPct val="100000"/>
              </a:lnSpc>
              <a:spcAft>
                <a:spcPts val="1200"/>
              </a:spcAft>
              <a:buNone/>
            </a:pPr>
            <a:endParaRPr lang="en-US" sz="2600" dirty="0"/>
          </a:p>
        </p:txBody>
      </p:sp>
      <p:sp>
        <p:nvSpPr>
          <p:cNvPr id="4" name="Slide Number Placeholder 3">
            <a:extLst>
              <a:ext uri="{FF2B5EF4-FFF2-40B4-BE49-F238E27FC236}">
                <a16:creationId xmlns:a16="http://schemas.microsoft.com/office/drawing/2014/main" id="{8BE3A0CB-B834-4B85-A8F9-95C72D1D4F7D}"/>
              </a:ext>
            </a:extLst>
          </p:cNvPr>
          <p:cNvSpPr>
            <a:spLocks noGrp="1"/>
          </p:cNvSpPr>
          <p:nvPr>
            <p:ph type="sldNum" sz="quarter" idx="12"/>
          </p:nvPr>
        </p:nvSpPr>
        <p:spPr>
          <a:xfrm>
            <a:off x="9900458" y="6459785"/>
            <a:ext cx="1312025" cy="365125"/>
          </a:xfrm>
        </p:spPr>
        <p:txBody>
          <a:bodyPr>
            <a:normAutofit/>
          </a:bodyPr>
          <a:lstStyle/>
          <a:p>
            <a:pPr>
              <a:spcAft>
                <a:spcPts val="600"/>
              </a:spcAft>
            </a:pPr>
            <a:fld id="{4E637404-0BCF-4192-AEAE-F6A882F231C4}" type="slidenum">
              <a:rPr lang="en-US" altLang="en-US">
                <a:solidFill>
                  <a:schemeClr val="tx1">
                    <a:lumMod val="75000"/>
                    <a:lumOff val="25000"/>
                  </a:schemeClr>
                </a:solidFill>
              </a:rPr>
              <a:pPr>
                <a:spcAft>
                  <a:spcPts val="600"/>
                </a:spcAft>
              </a:pPr>
              <a:t>20</a:t>
            </a:fld>
            <a:endParaRPr lang="en-US" altLang="en-US">
              <a:solidFill>
                <a:schemeClr val="tx1">
                  <a:lumMod val="75000"/>
                  <a:lumOff val="25000"/>
                </a:schemeClr>
              </a:solidFill>
            </a:endParaRPr>
          </a:p>
        </p:txBody>
      </p:sp>
    </p:spTree>
    <p:extLst>
      <p:ext uri="{BB962C8B-B14F-4D97-AF65-F5344CB8AC3E}">
        <p14:creationId xmlns:p14="http://schemas.microsoft.com/office/powerpoint/2010/main" val="42061308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CE83B6-E09E-4007-A632-916B93A9CAE5}"/>
              </a:ext>
            </a:extLst>
          </p:cNvPr>
          <p:cNvSpPr>
            <a:spLocks noGrp="1"/>
          </p:cNvSpPr>
          <p:nvPr>
            <p:ph type="title"/>
          </p:nvPr>
        </p:nvSpPr>
        <p:spPr>
          <a:xfrm>
            <a:off x="1096963" y="287338"/>
            <a:ext cx="10058400" cy="1449387"/>
          </a:xfrm>
        </p:spPr>
        <p:txBody>
          <a:bodyPr/>
          <a:lstStyle/>
          <a:p>
            <a:r>
              <a:rPr lang="en-US" dirty="0">
                <a:solidFill>
                  <a:schemeClr val="tx1"/>
                </a:solidFill>
              </a:rPr>
              <a:t>Title II Purpose </a:t>
            </a:r>
            <a:endParaRPr lang="en-US" sz="1800" dirty="0">
              <a:solidFill>
                <a:schemeClr val="tx1"/>
              </a:solidFill>
            </a:endParaRPr>
          </a:p>
        </p:txBody>
      </p:sp>
      <p:sp>
        <p:nvSpPr>
          <p:cNvPr id="3" name="Content Placeholder 2">
            <a:extLst>
              <a:ext uri="{FF2B5EF4-FFF2-40B4-BE49-F238E27FC236}">
                <a16:creationId xmlns:a16="http://schemas.microsoft.com/office/drawing/2014/main" id="{1C3B8C08-E797-4D4A-BD2D-D7FE38FE2E23}"/>
              </a:ext>
            </a:extLst>
          </p:cNvPr>
          <p:cNvSpPr>
            <a:spLocks noGrp="1"/>
          </p:cNvSpPr>
          <p:nvPr>
            <p:ph idx="1"/>
          </p:nvPr>
        </p:nvSpPr>
        <p:spPr>
          <a:xfrm>
            <a:off x="1096963" y="1736725"/>
            <a:ext cx="10058400" cy="4464050"/>
          </a:xfrm>
        </p:spPr>
        <p:txBody>
          <a:bodyPr/>
          <a:lstStyle/>
          <a:p>
            <a:pPr lvl="0">
              <a:lnSpc>
                <a:spcPct val="100000"/>
              </a:lnSpc>
              <a:spcBef>
                <a:spcPts val="0"/>
              </a:spcBef>
              <a:spcAft>
                <a:spcPts val="1200"/>
              </a:spcAft>
            </a:pPr>
            <a:r>
              <a:rPr lang="en-US" sz="2400" dirty="0">
                <a:solidFill>
                  <a:schemeClr val="tx1"/>
                </a:solidFill>
              </a:rPr>
              <a:t>Increasing student achievement consistent with the challenging state academic standards.</a:t>
            </a:r>
          </a:p>
          <a:p>
            <a:pPr lvl="0">
              <a:lnSpc>
                <a:spcPct val="100000"/>
              </a:lnSpc>
              <a:spcBef>
                <a:spcPts val="0"/>
              </a:spcBef>
              <a:spcAft>
                <a:spcPts val="1200"/>
              </a:spcAft>
            </a:pPr>
            <a:r>
              <a:rPr lang="en-US" sz="2400" dirty="0">
                <a:solidFill>
                  <a:schemeClr val="tx1"/>
                </a:solidFill>
              </a:rPr>
              <a:t>Improving the quality and effectiveness of teachers, principals, and other school leaders.</a:t>
            </a:r>
          </a:p>
          <a:p>
            <a:pPr lvl="0">
              <a:lnSpc>
                <a:spcPct val="100000"/>
              </a:lnSpc>
              <a:spcBef>
                <a:spcPts val="0"/>
              </a:spcBef>
              <a:spcAft>
                <a:spcPts val="1200"/>
              </a:spcAft>
            </a:pPr>
            <a:r>
              <a:rPr lang="en-US" sz="2400" dirty="0">
                <a:solidFill>
                  <a:schemeClr val="tx1"/>
                </a:solidFill>
              </a:rPr>
              <a:t>Increasing the number of teachers, principals, and other school leaders who are effective in improving student academic achievement in schools.</a:t>
            </a:r>
          </a:p>
          <a:p>
            <a:pPr lvl="0">
              <a:lnSpc>
                <a:spcPct val="100000"/>
              </a:lnSpc>
              <a:spcBef>
                <a:spcPts val="0"/>
              </a:spcBef>
              <a:spcAft>
                <a:spcPts val="1200"/>
              </a:spcAft>
            </a:pPr>
            <a:r>
              <a:rPr lang="en-US" sz="2400" dirty="0">
                <a:solidFill>
                  <a:schemeClr val="tx1"/>
                </a:solidFill>
              </a:rPr>
              <a:t>Providing low-income and minority students greater access to effective teachers, principals, and other school leaders.</a:t>
            </a:r>
          </a:p>
          <a:p>
            <a:pPr marL="0" lvl="0" indent="0" algn="r">
              <a:lnSpc>
                <a:spcPct val="100000"/>
              </a:lnSpc>
              <a:spcBef>
                <a:spcPts val="0"/>
              </a:spcBef>
              <a:spcAft>
                <a:spcPts val="1200"/>
              </a:spcAft>
              <a:buNone/>
            </a:pPr>
            <a:r>
              <a:rPr lang="en-US" sz="2400" dirty="0">
                <a:solidFill>
                  <a:schemeClr val="tx1"/>
                </a:solidFill>
              </a:rPr>
              <a:t>20 </a:t>
            </a:r>
            <a:r>
              <a:rPr lang="en-US" sz="2400" i="1" dirty="0">
                <a:solidFill>
                  <a:schemeClr val="tx1"/>
                </a:solidFill>
              </a:rPr>
              <a:t>United States Code </a:t>
            </a:r>
            <a:r>
              <a:rPr lang="en-US" sz="2400" dirty="0">
                <a:solidFill>
                  <a:schemeClr val="tx1"/>
                </a:solidFill>
              </a:rPr>
              <a:t>(</a:t>
            </a:r>
            <a:r>
              <a:rPr lang="en-US" sz="2400" i="1" cap="all" dirty="0">
                <a:solidFill>
                  <a:schemeClr val="tx1"/>
                </a:solidFill>
              </a:rPr>
              <a:t>U.S.C.</a:t>
            </a:r>
            <a:r>
              <a:rPr lang="en-US" sz="2400" cap="all" dirty="0">
                <a:solidFill>
                  <a:schemeClr val="tx1"/>
                </a:solidFill>
              </a:rPr>
              <a:t>)</a:t>
            </a:r>
            <a:r>
              <a:rPr lang="en-US" sz="2400" dirty="0">
                <a:solidFill>
                  <a:schemeClr val="tx1"/>
                </a:solidFill>
              </a:rPr>
              <a:t> Section 6601</a:t>
            </a:r>
          </a:p>
          <a:p>
            <a:pPr marL="0" indent="0">
              <a:spcAft>
                <a:spcPts val="1200"/>
              </a:spcAft>
              <a:buNone/>
            </a:pPr>
            <a:endParaRPr lang="en-US" dirty="0">
              <a:solidFill>
                <a:schemeClr val="tx1"/>
              </a:solidFill>
            </a:endParaRPr>
          </a:p>
        </p:txBody>
      </p:sp>
      <p:sp>
        <p:nvSpPr>
          <p:cNvPr id="4" name="Slide Number Placeholder 3">
            <a:extLst>
              <a:ext uri="{FF2B5EF4-FFF2-40B4-BE49-F238E27FC236}">
                <a16:creationId xmlns:a16="http://schemas.microsoft.com/office/drawing/2014/main" id="{80BFC43A-20E5-48B7-A9A0-248ECB8F6D03}"/>
              </a:ext>
            </a:extLst>
          </p:cNvPr>
          <p:cNvSpPr>
            <a:spLocks noGrp="1"/>
          </p:cNvSpPr>
          <p:nvPr>
            <p:ph type="sldNum" sz="quarter" idx="12"/>
          </p:nvPr>
        </p:nvSpPr>
        <p:spPr/>
        <p:txBody>
          <a:bodyPr/>
          <a:lstStyle/>
          <a:p>
            <a:fld id="{4E637404-0BCF-4192-AEAE-F6A882F231C4}" type="slidenum">
              <a:rPr lang="en-US" altLang="en-US" smtClean="0"/>
              <a:pPr/>
              <a:t>3</a:t>
            </a:fld>
            <a:endParaRPr lang="en-US" altLang="en-US"/>
          </a:p>
        </p:txBody>
      </p:sp>
    </p:spTree>
    <p:extLst>
      <p:ext uri="{BB962C8B-B14F-4D97-AF65-F5344CB8AC3E}">
        <p14:creationId xmlns:p14="http://schemas.microsoft.com/office/powerpoint/2010/main" val="31931003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36368CE-AF00-47F0-88CD-D862F62751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27E03EB-18EF-AD08-5AD2-910573377C42}"/>
              </a:ext>
            </a:extLst>
          </p:cNvPr>
          <p:cNvSpPr>
            <a:spLocks noGrp="1"/>
          </p:cNvSpPr>
          <p:nvPr>
            <p:ph type="title"/>
          </p:nvPr>
        </p:nvSpPr>
        <p:spPr>
          <a:xfrm>
            <a:off x="4974771" y="634946"/>
            <a:ext cx="6574972" cy="1450757"/>
          </a:xfrm>
        </p:spPr>
        <p:txBody>
          <a:bodyPr>
            <a:normAutofit/>
          </a:bodyPr>
          <a:lstStyle/>
          <a:p>
            <a:r>
              <a:rPr lang="en-US" sz="3400" dirty="0">
                <a:solidFill>
                  <a:schemeClr val="tx1"/>
                </a:solidFill>
              </a:rPr>
              <a:t>Supporting Effective Instruction 10: Professional Growth and Improvement</a:t>
            </a:r>
          </a:p>
        </p:txBody>
      </p:sp>
      <p:pic>
        <p:nvPicPr>
          <p:cNvPr id="8" name="Graphic 7">
            <a:extLst>
              <a:ext uri="{FF2B5EF4-FFF2-40B4-BE49-F238E27FC236}">
                <a16:creationId xmlns:a16="http://schemas.microsoft.com/office/drawing/2014/main" id="{CB64FF71-D027-B5DA-8994-D6522055DBB4}"/>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33999" y="1296626"/>
            <a:ext cx="4001315" cy="4001315"/>
          </a:xfrm>
          <a:prstGeom prst="rect">
            <a:avLst/>
          </a:prstGeom>
        </p:spPr>
      </p:pic>
      <p:cxnSp>
        <p:nvCxnSpPr>
          <p:cNvPr id="13" name="Straight Connector 12">
            <a:extLst>
              <a:ext uri="{FF2B5EF4-FFF2-40B4-BE49-F238E27FC236}">
                <a16:creationId xmlns:a16="http://schemas.microsoft.com/office/drawing/2014/main" id="{05DA45A8-E2EA-4AC4-B129-9C17785C790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74770" y="2086188"/>
            <a:ext cx="608976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7710E6CB-41D8-4A38-F017-41E5C22DF021}"/>
              </a:ext>
            </a:extLst>
          </p:cNvPr>
          <p:cNvSpPr>
            <a:spLocks noGrp="1"/>
          </p:cNvSpPr>
          <p:nvPr>
            <p:ph idx="1"/>
          </p:nvPr>
        </p:nvSpPr>
        <p:spPr>
          <a:xfrm>
            <a:off x="4974769" y="2198914"/>
            <a:ext cx="6574973" cy="4001314"/>
          </a:xfrm>
        </p:spPr>
        <p:txBody>
          <a:bodyPr>
            <a:normAutofit/>
          </a:bodyPr>
          <a:lstStyle/>
          <a:p>
            <a:pPr marL="0" lvl="0" indent="0">
              <a:lnSpc>
                <a:spcPct val="100000"/>
              </a:lnSpc>
              <a:spcBef>
                <a:spcPts val="0"/>
              </a:spcBef>
              <a:spcAft>
                <a:spcPts val="1200"/>
              </a:spcAft>
              <a:buNone/>
            </a:pPr>
            <a:r>
              <a:rPr lang="en-US" sz="2600" dirty="0">
                <a:solidFill>
                  <a:schemeClr val="tx1"/>
                </a:solidFill>
              </a:rPr>
              <a:t>The local educational agency (LEA) shall have systems of professional growth and improvement, such as induction for teachers, principals, or other school leaders, opportunities for building the capacity of teachers, and opportunities to develop meaningful teacher leadership. </a:t>
            </a:r>
          </a:p>
          <a:p>
            <a:pPr marL="0" lvl="0" indent="0" algn="r">
              <a:lnSpc>
                <a:spcPct val="100000"/>
              </a:lnSpc>
              <a:spcBef>
                <a:spcPts val="0"/>
              </a:spcBef>
              <a:spcAft>
                <a:spcPts val="1200"/>
              </a:spcAft>
              <a:buNone/>
            </a:pPr>
            <a:r>
              <a:rPr lang="en-US" sz="2600" dirty="0">
                <a:solidFill>
                  <a:schemeClr val="tx1"/>
                </a:solidFill>
              </a:rPr>
              <a:t>20 </a:t>
            </a:r>
            <a:r>
              <a:rPr lang="en-US" sz="2600" i="1" cap="all" dirty="0">
                <a:solidFill>
                  <a:schemeClr val="tx1"/>
                </a:solidFill>
              </a:rPr>
              <a:t>U.S.C.</a:t>
            </a:r>
            <a:r>
              <a:rPr lang="en-US" sz="2600" dirty="0">
                <a:solidFill>
                  <a:schemeClr val="tx1"/>
                </a:solidFill>
              </a:rPr>
              <a:t> Section 6612[b][2][B]</a:t>
            </a:r>
          </a:p>
          <a:p>
            <a:pPr marL="0" indent="0">
              <a:lnSpc>
                <a:spcPct val="100000"/>
              </a:lnSpc>
              <a:spcBef>
                <a:spcPts val="0"/>
              </a:spcBef>
              <a:spcAft>
                <a:spcPts val="1200"/>
              </a:spcAft>
              <a:buNone/>
            </a:pPr>
            <a:endParaRPr lang="en-US" sz="2600" dirty="0">
              <a:solidFill>
                <a:schemeClr val="tx1"/>
              </a:solidFill>
            </a:endParaRPr>
          </a:p>
        </p:txBody>
      </p:sp>
      <p:sp>
        <p:nvSpPr>
          <p:cNvPr id="15" name="Rectangle 14">
            <a:extLst>
              <a:ext uri="{FF2B5EF4-FFF2-40B4-BE49-F238E27FC236}">
                <a16:creationId xmlns:a16="http://schemas.microsoft.com/office/drawing/2014/main" id="{1011F05C-FD37-486B-9F4E-6533087760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7" name="Rectangle 16">
            <a:extLst>
              <a:ext uri="{FF2B5EF4-FFF2-40B4-BE49-F238E27FC236}">
                <a16:creationId xmlns:a16="http://schemas.microsoft.com/office/drawing/2014/main" id="{9B3C60A3-4E82-45D1-8328-7440A9EB45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 name="Slide Number Placeholder 3">
            <a:extLst>
              <a:ext uri="{FF2B5EF4-FFF2-40B4-BE49-F238E27FC236}">
                <a16:creationId xmlns:a16="http://schemas.microsoft.com/office/drawing/2014/main" id="{6347E0D9-4A8E-0764-5670-74F906CBAEF7}"/>
              </a:ext>
            </a:extLst>
          </p:cNvPr>
          <p:cNvSpPr>
            <a:spLocks noGrp="1"/>
          </p:cNvSpPr>
          <p:nvPr>
            <p:ph type="sldNum" sz="quarter" idx="12"/>
          </p:nvPr>
        </p:nvSpPr>
        <p:spPr>
          <a:xfrm>
            <a:off x="9900458" y="6459785"/>
            <a:ext cx="1312025" cy="365125"/>
          </a:xfrm>
        </p:spPr>
        <p:txBody>
          <a:bodyPr>
            <a:normAutofit/>
          </a:bodyPr>
          <a:lstStyle/>
          <a:p>
            <a:pPr>
              <a:spcAft>
                <a:spcPts val="600"/>
              </a:spcAft>
            </a:pPr>
            <a:fld id="{4E637404-0BCF-4192-AEAE-F6A882F231C4}" type="slidenum">
              <a:rPr lang="en-US" altLang="en-US" smtClean="0"/>
              <a:pPr>
                <a:spcAft>
                  <a:spcPts val="600"/>
                </a:spcAft>
              </a:pPr>
              <a:t>4</a:t>
            </a:fld>
            <a:endParaRPr lang="en-US" altLang="en-US"/>
          </a:p>
        </p:txBody>
      </p:sp>
    </p:spTree>
    <p:extLst>
      <p:ext uri="{BB962C8B-B14F-4D97-AF65-F5344CB8AC3E}">
        <p14:creationId xmlns:p14="http://schemas.microsoft.com/office/powerpoint/2010/main" val="34714161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36368CE-AF00-47F0-88CD-D862F62751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69AD562-7A08-41E9-8E17-71F62091A5DA}"/>
              </a:ext>
            </a:extLst>
          </p:cNvPr>
          <p:cNvSpPr>
            <a:spLocks noGrp="1"/>
          </p:cNvSpPr>
          <p:nvPr>
            <p:ph type="title"/>
          </p:nvPr>
        </p:nvSpPr>
        <p:spPr>
          <a:xfrm>
            <a:off x="4974770" y="457200"/>
            <a:ext cx="6583231" cy="1450757"/>
          </a:xfrm>
        </p:spPr>
        <p:txBody>
          <a:bodyPr>
            <a:normAutofit/>
          </a:bodyPr>
          <a:lstStyle/>
          <a:p>
            <a:r>
              <a:rPr lang="en-US" dirty="0">
                <a:solidFill>
                  <a:schemeClr val="tx1"/>
                </a:solidFill>
              </a:rPr>
              <a:t>“Other School Leader” Definition</a:t>
            </a:r>
          </a:p>
        </p:txBody>
      </p:sp>
      <p:pic>
        <p:nvPicPr>
          <p:cNvPr id="8" name="Graphic 7">
            <a:extLst>
              <a:ext uri="{FF2B5EF4-FFF2-40B4-BE49-F238E27FC236}">
                <a16:creationId xmlns:a16="http://schemas.microsoft.com/office/drawing/2014/main" id="{C05173A1-745F-3DE0-89F2-308006D5058C}"/>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33999" y="1296626"/>
            <a:ext cx="4001315" cy="4001315"/>
          </a:xfrm>
          <a:prstGeom prst="rect">
            <a:avLst/>
          </a:prstGeom>
        </p:spPr>
      </p:pic>
      <p:cxnSp>
        <p:nvCxnSpPr>
          <p:cNvPr id="13" name="Straight Connector 12">
            <a:extLst>
              <a:ext uri="{FF2B5EF4-FFF2-40B4-BE49-F238E27FC236}">
                <a16:creationId xmlns:a16="http://schemas.microsoft.com/office/drawing/2014/main" id="{05DA45A8-E2EA-4AC4-B129-9C17785C790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74770" y="2086188"/>
            <a:ext cx="608976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B71871AF-8FC4-40A5-BBE7-C7525288167C}"/>
              </a:ext>
            </a:extLst>
          </p:cNvPr>
          <p:cNvSpPr>
            <a:spLocks noGrp="1"/>
          </p:cNvSpPr>
          <p:nvPr>
            <p:ph idx="1"/>
          </p:nvPr>
        </p:nvSpPr>
        <p:spPr>
          <a:xfrm>
            <a:off x="4635315" y="2198913"/>
            <a:ext cx="7419836" cy="4134917"/>
          </a:xfrm>
        </p:spPr>
        <p:txBody>
          <a:bodyPr>
            <a:noAutofit/>
          </a:bodyPr>
          <a:lstStyle/>
          <a:p>
            <a:pPr marL="0" indent="0">
              <a:spcBef>
                <a:spcPts val="0"/>
              </a:spcBef>
              <a:spcAft>
                <a:spcPts val="1200"/>
              </a:spcAft>
              <a:buNone/>
            </a:pPr>
            <a:r>
              <a:rPr lang="en-US" sz="2400" dirty="0">
                <a:solidFill>
                  <a:schemeClr val="tx1"/>
                </a:solidFill>
              </a:rPr>
              <a:t>The Every Student Succeeds Act (ESSA) definition of the term “school leader” means a principal, assistant principal, or other individual who is:</a:t>
            </a:r>
          </a:p>
          <a:p>
            <a:pPr lvl="1">
              <a:spcBef>
                <a:spcPts val="0"/>
              </a:spcBef>
              <a:spcAft>
                <a:spcPts val="1200"/>
              </a:spcAft>
            </a:pPr>
            <a:r>
              <a:rPr lang="en-US" dirty="0">
                <a:solidFill>
                  <a:schemeClr val="tx1"/>
                </a:solidFill>
              </a:rPr>
              <a:t>An employee or officer of an elementary school or secondary school, LEA, or other entity operating an elementary school or secondary school; and</a:t>
            </a:r>
          </a:p>
          <a:p>
            <a:pPr lvl="1">
              <a:lnSpc>
                <a:spcPct val="100000"/>
              </a:lnSpc>
              <a:spcBef>
                <a:spcPts val="0"/>
              </a:spcBef>
              <a:spcAft>
                <a:spcPts val="1200"/>
              </a:spcAft>
            </a:pPr>
            <a:r>
              <a:rPr lang="en-US" dirty="0">
                <a:solidFill>
                  <a:schemeClr val="tx1"/>
                </a:solidFill>
              </a:rPr>
              <a:t>Responsible for the daily instructional leadership and managerial operations in the elementary school or secondary school building. </a:t>
            </a:r>
          </a:p>
          <a:p>
            <a:pPr marL="200025" lvl="1" indent="0" algn="r">
              <a:spcBef>
                <a:spcPts val="0"/>
              </a:spcBef>
              <a:spcAft>
                <a:spcPts val="1200"/>
              </a:spcAft>
              <a:buNone/>
            </a:pPr>
            <a:r>
              <a:rPr lang="en-US" dirty="0">
                <a:solidFill>
                  <a:schemeClr val="tx1"/>
                </a:solidFill>
              </a:rPr>
              <a:t>20 </a:t>
            </a:r>
            <a:r>
              <a:rPr lang="en-US" i="1" dirty="0">
                <a:solidFill>
                  <a:schemeClr val="tx1"/>
                </a:solidFill>
              </a:rPr>
              <a:t>U.S.C. </a:t>
            </a:r>
            <a:r>
              <a:rPr lang="en-US" dirty="0">
                <a:solidFill>
                  <a:schemeClr val="tx1"/>
                </a:solidFill>
              </a:rPr>
              <a:t>Section 8101(44)</a:t>
            </a:r>
          </a:p>
          <a:p>
            <a:pPr marL="0" indent="0">
              <a:buNone/>
            </a:pPr>
            <a:endParaRPr lang="en-US" sz="2400" b="1" dirty="0">
              <a:solidFill>
                <a:schemeClr val="tx1"/>
              </a:solidFill>
            </a:endParaRPr>
          </a:p>
          <a:p>
            <a:pPr marL="0" indent="0">
              <a:buNone/>
            </a:pPr>
            <a:endParaRPr lang="en-US" sz="2400" b="1" dirty="0">
              <a:solidFill>
                <a:schemeClr val="tx1"/>
              </a:solidFill>
            </a:endParaRPr>
          </a:p>
        </p:txBody>
      </p:sp>
      <p:sp>
        <p:nvSpPr>
          <p:cNvPr id="15" name="Rectangle 14">
            <a:extLst>
              <a:ext uri="{FF2B5EF4-FFF2-40B4-BE49-F238E27FC236}">
                <a16:creationId xmlns:a16="http://schemas.microsoft.com/office/drawing/2014/main" id="{1011F05C-FD37-486B-9F4E-6533087760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7" name="Rectangle 16">
            <a:extLst>
              <a:ext uri="{FF2B5EF4-FFF2-40B4-BE49-F238E27FC236}">
                <a16:creationId xmlns:a16="http://schemas.microsoft.com/office/drawing/2014/main" id="{9B3C60A3-4E82-45D1-8328-7440A9EB45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 name="Slide Number Placeholder 3">
            <a:extLst>
              <a:ext uri="{FF2B5EF4-FFF2-40B4-BE49-F238E27FC236}">
                <a16:creationId xmlns:a16="http://schemas.microsoft.com/office/drawing/2014/main" id="{9BD5A597-520E-491B-9A16-27E4C71D839B}"/>
              </a:ext>
            </a:extLst>
          </p:cNvPr>
          <p:cNvSpPr>
            <a:spLocks noGrp="1"/>
          </p:cNvSpPr>
          <p:nvPr>
            <p:ph type="sldNum" sz="quarter" idx="12"/>
          </p:nvPr>
        </p:nvSpPr>
        <p:spPr>
          <a:xfrm>
            <a:off x="9900458" y="6459785"/>
            <a:ext cx="1312025" cy="365125"/>
          </a:xfrm>
        </p:spPr>
        <p:txBody>
          <a:bodyPr>
            <a:normAutofit/>
          </a:bodyPr>
          <a:lstStyle/>
          <a:p>
            <a:pPr>
              <a:spcAft>
                <a:spcPts val="600"/>
              </a:spcAft>
            </a:pPr>
            <a:fld id="{4E637404-0BCF-4192-AEAE-F6A882F231C4}" type="slidenum">
              <a:rPr lang="en-US" altLang="en-US" smtClean="0"/>
              <a:pPr>
                <a:spcAft>
                  <a:spcPts val="600"/>
                </a:spcAft>
              </a:pPr>
              <a:t>5</a:t>
            </a:fld>
            <a:endParaRPr lang="en-US" altLang="en-US"/>
          </a:p>
        </p:txBody>
      </p:sp>
    </p:spTree>
    <p:extLst>
      <p:ext uri="{BB962C8B-B14F-4D97-AF65-F5344CB8AC3E}">
        <p14:creationId xmlns:p14="http://schemas.microsoft.com/office/powerpoint/2010/main" val="29478556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236368CE-AF00-47F0-88CD-D862F62751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DFAEDDD-EE24-B242-D5E5-36E0925D17E0}"/>
              </a:ext>
            </a:extLst>
          </p:cNvPr>
          <p:cNvSpPr>
            <a:spLocks noGrp="1"/>
          </p:cNvSpPr>
          <p:nvPr>
            <p:ph type="title"/>
          </p:nvPr>
        </p:nvSpPr>
        <p:spPr>
          <a:xfrm>
            <a:off x="4974769" y="634946"/>
            <a:ext cx="6574974" cy="1450757"/>
          </a:xfrm>
        </p:spPr>
        <p:txBody>
          <a:bodyPr>
            <a:normAutofit/>
          </a:bodyPr>
          <a:lstStyle/>
          <a:p>
            <a:r>
              <a:rPr lang="en-US" dirty="0">
                <a:solidFill>
                  <a:schemeClr val="tx1"/>
                </a:solidFill>
              </a:rPr>
              <a:t>Professional Development</a:t>
            </a:r>
          </a:p>
        </p:txBody>
      </p:sp>
      <p:pic>
        <p:nvPicPr>
          <p:cNvPr id="7" name="Picture 6" descr="Light bulb on yellow background with sketched light beams and cord">
            <a:extLst>
              <a:ext uri="{FF2B5EF4-FFF2-40B4-BE49-F238E27FC236}">
                <a16:creationId xmlns:a16="http://schemas.microsoft.com/office/drawing/2014/main" id="{1F3234D0-EA9A-34E6-9474-CF4556F62DA1}"/>
              </a:ext>
            </a:extLst>
          </p:cNvPr>
          <p:cNvPicPr>
            <a:picLocks noChangeAspect="1"/>
          </p:cNvPicPr>
          <p:nvPr/>
        </p:nvPicPr>
        <p:blipFill rotWithShape="1">
          <a:blip r:embed="rId3"/>
          <a:srcRect l="51598" r="7340"/>
          <a:stretch/>
        </p:blipFill>
        <p:spPr>
          <a:xfrm>
            <a:off x="860509" y="640081"/>
            <a:ext cx="3548296" cy="5314406"/>
          </a:xfrm>
          <a:prstGeom prst="rect">
            <a:avLst/>
          </a:prstGeom>
        </p:spPr>
      </p:pic>
      <p:cxnSp>
        <p:nvCxnSpPr>
          <p:cNvPr id="19" name="Straight Connector 18">
            <a:extLst>
              <a:ext uri="{FF2B5EF4-FFF2-40B4-BE49-F238E27FC236}">
                <a16:creationId xmlns:a16="http://schemas.microsoft.com/office/drawing/2014/main" id="{05DA45A8-E2EA-4AC4-B129-9C17785C790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74770" y="2086188"/>
            <a:ext cx="608976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DFA460B0-7838-A216-A32C-81FF437D73FD}"/>
              </a:ext>
            </a:extLst>
          </p:cNvPr>
          <p:cNvSpPr>
            <a:spLocks noGrp="1"/>
          </p:cNvSpPr>
          <p:nvPr>
            <p:ph idx="1"/>
          </p:nvPr>
        </p:nvSpPr>
        <p:spPr>
          <a:xfrm>
            <a:off x="4974769" y="2198914"/>
            <a:ext cx="6574973" cy="4134916"/>
          </a:xfrm>
        </p:spPr>
        <p:txBody>
          <a:bodyPr>
            <a:normAutofit/>
          </a:bodyPr>
          <a:lstStyle/>
          <a:p>
            <a:pPr marL="0" indent="0">
              <a:lnSpc>
                <a:spcPct val="100000"/>
              </a:lnSpc>
              <a:spcBef>
                <a:spcPts val="0"/>
              </a:spcBef>
              <a:spcAft>
                <a:spcPts val="1200"/>
              </a:spcAft>
              <a:buNone/>
            </a:pPr>
            <a:r>
              <a:rPr lang="en-US" sz="2400" dirty="0">
                <a:solidFill>
                  <a:schemeClr val="tx1"/>
                </a:solidFill>
                <a:latin typeface="Arial"/>
                <a:cs typeface="Arial"/>
              </a:rPr>
              <a:t>The </a:t>
            </a:r>
            <a:r>
              <a:rPr lang="en-US" sz="2400" b="0" i="0" u="none" strike="noStrike" dirty="0">
                <a:solidFill>
                  <a:schemeClr val="tx1"/>
                </a:solidFill>
                <a:effectLst/>
                <a:latin typeface="Arial"/>
                <a:cs typeface="Arial"/>
              </a:rPr>
              <a:t>ESSA defines professional development (PD) as activities that are sustained, intensive, collaborative, job-embedded, data-driven, personalized or based on information from an evaluation and support system, and classroom-focused.</a:t>
            </a:r>
            <a:r>
              <a:rPr lang="en-US" sz="2400" b="0" i="0" dirty="0">
                <a:solidFill>
                  <a:schemeClr val="tx1"/>
                </a:solidFill>
                <a:effectLst/>
                <a:latin typeface="Arial"/>
                <a:cs typeface="Arial"/>
              </a:rPr>
              <a:t>​</a:t>
            </a:r>
          </a:p>
          <a:p>
            <a:pPr marL="0" indent="0" rtl="0" fontAlgn="base">
              <a:lnSpc>
                <a:spcPct val="100000"/>
              </a:lnSpc>
              <a:spcBef>
                <a:spcPts val="0"/>
              </a:spcBef>
              <a:spcAft>
                <a:spcPts val="1200"/>
              </a:spcAft>
              <a:buNone/>
            </a:pPr>
            <a:r>
              <a:rPr lang="en-US" sz="2400" b="0" i="0" u="none" strike="noStrike" dirty="0">
                <a:solidFill>
                  <a:schemeClr val="tx1"/>
                </a:solidFill>
                <a:effectLst/>
                <a:latin typeface="Arial" panose="020B0604020202020204" pitchFamily="34" charset="0"/>
              </a:rPr>
              <a:t>This does not include PD that stands alone and does not connect to a larger schoolwide or individualized plan.</a:t>
            </a:r>
            <a:endParaRPr lang="en-US" sz="2400" b="0" i="0" dirty="0">
              <a:solidFill>
                <a:schemeClr val="tx1"/>
              </a:solidFill>
              <a:effectLst/>
              <a:latin typeface="Arial" panose="020B0604020202020204" pitchFamily="34" charset="0"/>
            </a:endParaRPr>
          </a:p>
          <a:p>
            <a:pPr marL="0" indent="0">
              <a:lnSpc>
                <a:spcPct val="100000"/>
              </a:lnSpc>
              <a:buNone/>
            </a:pPr>
            <a:endParaRPr lang="en-US" sz="2400" dirty="0">
              <a:solidFill>
                <a:schemeClr val="tx1"/>
              </a:solidFill>
            </a:endParaRPr>
          </a:p>
        </p:txBody>
      </p:sp>
      <p:sp>
        <p:nvSpPr>
          <p:cNvPr id="21" name="Rectangle 20">
            <a:extLst>
              <a:ext uri="{FF2B5EF4-FFF2-40B4-BE49-F238E27FC236}">
                <a16:creationId xmlns:a16="http://schemas.microsoft.com/office/drawing/2014/main" id="{1011F05C-FD37-486B-9F4E-6533087760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3" name="Rectangle 22">
            <a:extLst>
              <a:ext uri="{FF2B5EF4-FFF2-40B4-BE49-F238E27FC236}">
                <a16:creationId xmlns:a16="http://schemas.microsoft.com/office/drawing/2014/main" id="{9B3C60A3-4E82-45D1-8328-7440A9EB45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 name="Slide Number Placeholder 3">
            <a:extLst>
              <a:ext uri="{FF2B5EF4-FFF2-40B4-BE49-F238E27FC236}">
                <a16:creationId xmlns:a16="http://schemas.microsoft.com/office/drawing/2014/main" id="{7B433491-1637-9CB8-DF34-781FB584DFF9}"/>
              </a:ext>
            </a:extLst>
          </p:cNvPr>
          <p:cNvSpPr>
            <a:spLocks noGrp="1"/>
          </p:cNvSpPr>
          <p:nvPr>
            <p:ph type="sldNum" sz="quarter" idx="12"/>
          </p:nvPr>
        </p:nvSpPr>
        <p:spPr>
          <a:xfrm>
            <a:off x="9900458" y="6459785"/>
            <a:ext cx="1312025" cy="365125"/>
          </a:xfrm>
        </p:spPr>
        <p:txBody>
          <a:bodyPr>
            <a:normAutofit/>
          </a:bodyPr>
          <a:lstStyle/>
          <a:p>
            <a:pPr>
              <a:spcAft>
                <a:spcPts val="600"/>
              </a:spcAft>
            </a:pPr>
            <a:fld id="{4E637404-0BCF-4192-AEAE-F6A882F231C4}" type="slidenum">
              <a:rPr lang="en-US" altLang="en-US" smtClean="0"/>
              <a:pPr>
                <a:spcAft>
                  <a:spcPts val="600"/>
                </a:spcAft>
              </a:pPr>
              <a:t>6</a:t>
            </a:fld>
            <a:endParaRPr lang="en-US" altLang="en-US"/>
          </a:p>
        </p:txBody>
      </p:sp>
    </p:spTree>
    <p:extLst>
      <p:ext uri="{BB962C8B-B14F-4D97-AF65-F5344CB8AC3E}">
        <p14:creationId xmlns:p14="http://schemas.microsoft.com/office/powerpoint/2010/main" val="18462765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684C3-E992-139E-8CDB-EEEDDC373371}"/>
              </a:ext>
            </a:extLst>
          </p:cNvPr>
          <p:cNvSpPr>
            <a:spLocks noGrp="1"/>
          </p:cNvSpPr>
          <p:nvPr>
            <p:ph type="title"/>
          </p:nvPr>
        </p:nvSpPr>
        <p:spPr>
          <a:xfrm>
            <a:off x="1096963" y="396876"/>
            <a:ext cx="10528980" cy="1449387"/>
          </a:xfrm>
        </p:spPr>
        <p:txBody>
          <a:bodyPr>
            <a:normAutofit fontScale="90000"/>
          </a:bodyPr>
          <a:lstStyle/>
          <a:p>
            <a:r>
              <a:rPr lang="en-US" dirty="0">
                <a:solidFill>
                  <a:schemeClr val="tx1"/>
                </a:solidFill>
              </a:rPr>
              <a:t>Supporting Effective Instruction 10: Professional Growth and Improvement Evidence (1)</a:t>
            </a:r>
          </a:p>
        </p:txBody>
      </p:sp>
      <p:graphicFrame>
        <p:nvGraphicFramePr>
          <p:cNvPr id="5" name="Table 5">
            <a:extLst>
              <a:ext uri="{FF2B5EF4-FFF2-40B4-BE49-F238E27FC236}">
                <a16:creationId xmlns:a16="http://schemas.microsoft.com/office/drawing/2014/main" id="{5950FF85-C27A-11E1-08D3-F3B77341BBA4}"/>
              </a:ext>
            </a:extLst>
          </p:cNvPr>
          <p:cNvGraphicFramePr>
            <a:graphicFrameLocks noGrp="1"/>
          </p:cNvGraphicFramePr>
          <p:nvPr>
            <p:ph idx="1"/>
            <p:extLst>
              <p:ext uri="{D42A27DB-BD31-4B8C-83A1-F6EECF244321}">
                <p14:modId xmlns:p14="http://schemas.microsoft.com/office/powerpoint/2010/main" val="2978539210"/>
              </p:ext>
            </p:extLst>
          </p:nvPr>
        </p:nvGraphicFramePr>
        <p:xfrm>
          <a:off x="1096963" y="1846263"/>
          <a:ext cx="10058400" cy="4023360"/>
        </p:xfrm>
        <a:graphic>
          <a:graphicData uri="http://schemas.openxmlformats.org/drawingml/2006/table">
            <a:tbl>
              <a:tblPr firstRow="1" bandRow="1">
                <a:tableStyleId>{5C22544A-7EE6-4342-B048-85BDC9FD1C3A}</a:tableStyleId>
              </a:tblPr>
              <a:tblGrid>
                <a:gridCol w="2086504">
                  <a:extLst>
                    <a:ext uri="{9D8B030D-6E8A-4147-A177-3AD203B41FA5}">
                      <a16:colId xmlns:a16="http://schemas.microsoft.com/office/drawing/2014/main" val="875707784"/>
                    </a:ext>
                  </a:extLst>
                </a:gridCol>
                <a:gridCol w="7971896">
                  <a:extLst>
                    <a:ext uri="{9D8B030D-6E8A-4147-A177-3AD203B41FA5}">
                      <a16:colId xmlns:a16="http://schemas.microsoft.com/office/drawing/2014/main" val="2379017991"/>
                    </a:ext>
                  </a:extLst>
                </a:gridCol>
              </a:tblGrid>
              <a:tr h="370840">
                <a:tc>
                  <a:txBody>
                    <a:bodyPr/>
                    <a:lstStyle/>
                    <a:p>
                      <a:r>
                        <a:rPr lang="en-US" sz="2400" dirty="0"/>
                        <a:t>Item</a:t>
                      </a:r>
                    </a:p>
                  </a:txBody>
                  <a:tcPr/>
                </a:tc>
                <a:tc>
                  <a:txBody>
                    <a:bodyPr/>
                    <a:lstStyle/>
                    <a:p>
                      <a:r>
                        <a:rPr lang="en-US" sz="2400" dirty="0"/>
                        <a:t>Item Description and Instructions</a:t>
                      </a:r>
                    </a:p>
                  </a:txBody>
                  <a:tcPr/>
                </a:tc>
                <a:extLst>
                  <a:ext uri="{0D108BD9-81ED-4DB2-BD59-A6C34878D82A}">
                    <a16:rowId xmlns:a16="http://schemas.microsoft.com/office/drawing/2014/main" val="1056624349"/>
                  </a:ext>
                </a:extLst>
              </a:tr>
              <a:tr h="370840">
                <a:tc>
                  <a:txBody>
                    <a:bodyPr/>
                    <a:lstStyle/>
                    <a:p>
                      <a:r>
                        <a:rPr lang="en-US" sz="2400" dirty="0"/>
                        <a:t>LEA Level Planning Documents</a:t>
                      </a:r>
                    </a:p>
                  </a:txBody>
                  <a:tcPr/>
                </a:tc>
                <a:tc>
                  <a:txBody>
                    <a:bodyPr/>
                    <a:lstStyle/>
                    <a:p>
                      <a:r>
                        <a:rPr lang="en-US" sz="2400" kern="1200" dirty="0">
                          <a:solidFill>
                            <a:schemeClr val="dk1"/>
                          </a:solidFill>
                          <a:effectLst/>
                          <a:latin typeface="+mn-lt"/>
                          <a:ea typeface="+mn-ea"/>
                          <a:cs typeface="+mn-cs"/>
                        </a:rPr>
                        <a:t>The currently approved Local Control and Accountability Plan (LCAP) and LCAP Federal Addendum.</a:t>
                      </a:r>
                      <a:endParaRPr lang="en-US" sz="2400" dirty="0"/>
                    </a:p>
                  </a:txBody>
                  <a:tcPr/>
                </a:tc>
                <a:extLst>
                  <a:ext uri="{0D108BD9-81ED-4DB2-BD59-A6C34878D82A}">
                    <a16:rowId xmlns:a16="http://schemas.microsoft.com/office/drawing/2014/main" val="3077545701"/>
                  </a:ext>
                </a:extLst>
              </a:tr>
              <a:tr h="370840">
                <a:tc>
                  <a:txBody>
                    <a:bodyPr/>
                    <a:lstStyle/>
                    <a:p>
                      <a:r>
                        <a:rPr lang="en-US" sz="2400" dirty="0"/>
                        <a:t>PD Records</a:t>
                      </a:r>
                    </a:p>
                  </a:txBody>
                  <a:tcPr/>
                </a:tc>
                <a:tc>
                  <a:txBody>
                    <a:bodyPr/>
                    <a:lstStyle/>
                    <a:p>
                      <a:r>
                        <a:rPr lang="en-US" sz="2400" kern="1200" dirty="0">
                          <a:solidFill>
                            <a:schemeClr val="dk1"/>
                          </a:solidFill>
                          <a:effectLst/>
                          <a:latin typeface="+mn-lt"/>
                          <a:ea typeface="+mn-ea"/>
                          <a:cs typeface="+mn-cs"/>
                        </a:rPr>
                        <a:t>Submit evidence of at least three completed PD activities for teachers, paraprofessionals, and administrators aligned to the state academic standards. </a:t>
                      </a:r>
                      <a:endParaRPr lang="en-US" sz="2400" dirty="0"/>
                    </a:p>
                  </a:txBody>
                  <a:tcPr/>
                </a:tc>
                <a:extLst>
                  <a:ext uri="{0D108BD9-81ED-4DB2-BD59-A6C34878D82A}">
                    <a16:rowId xmlns:a16="http://schemas.microsoft.com/office/drawing/2014/main" val="142479733"/>
                  </a:ext>
                </a:extLst>
              </a:tr>
              <a:tr h="370840">
                <a:tc>
                  <a:txBody>
                    <a:bodyPr/>
                    <a:lstStyle/>
                    <a:p>
                      <a:r>
                        <a:rPr lang="en-US" sz="2400" dirty="0"/>
                        <a:t>Educational Partner Feedback</a:t>
                      </a:r>
                    </a:p>
                  </a:txBody>
                  <a:tcPr/>
                </a:tc>
                <a:tc>
                  <a:txBody>
                    <a:bodyPr/>
                    <a:lstStyle/>
                    <a:p>
                      <a:r>
                        <a:rPr lang="en-US" sz="2400" kern="1200" dirty="0">
                          <a:solidFill>
                            <a:schemeClr val="dk1"/>
                          </a:solidFill>
                          <a:effectLst/>
                          <a:latin typeface="+mn-lt"/>
                          <a:ea typeface="+mn-ea"/>
                          <a:cs typeface="+mn-cs"/>
                        </a:rPr>
                        <a:t>Evidence that all staff and relevant educational partners collaborated regarding how best to improve the LEA activities.</a:t>
                      </a:r>
                      <a:endParaRPr lang="en-US" sz="2400" dirty="0"/>
                    </a:p>
                  </a:txBody>
                  <a:tcPr/>
                </a:tc>
                <a:extLst>
                  <a:ext uri="{0D108BD9-81ED-4DB2-BD59-A6C34878D82A}">
                    <a16:rowId xmlns:a16="http://schemas.microsoft.com/office/drawing/2014/main" val="892510497"/>
                  </a:ext>
                </a:extLst>
              </a:tr>
            </a:tbl>
          </a:graphicData>
        </a:graphic>
      </p:graphicFrame>
      <p:sp>
        <p:nvSpPr>
          <p:cNvPr id="4" name="Slide Number Placeholder 3">
            <a:extLst>
              <a:ext uri="{FF2B5EF4-FFF2-40B4-BE49-F238E27FC236}">
                <a16:creationId xmlns:a16="http://schemas.microsoft.com/office/drawing/2014/main" id="{5A24DAF4-B4C4-BD85-F347-4CFCC253083A}"/>
              </a:ext>
            </a:extLst>
          </p:cNvPr>
          <p:cNvSpPr>
            <a:spLocks noGrp="1"/>
          </p:cNvSpPr>
          <p:nvPr>
            <p:ph type="sldNum" sz="quarter" idx="12"/>
          </p:nvPr>
        </p:nvSpPr>
        <p:spPr/>
        <p:txBody>
          <a:bodyPr/>
          <a:lstStyle/>
          <a:p>
            <a:fld id="{4E637404-0BCF-4192-AEAE-F6A882F231C4}" type="slidenum">
              <a:rPr lang="en-US" altLang="en-US" smtClean="0"/>
              <a:pPr/>
              <a:t>7</a:t>
            </a:fld>
            <a:endParaRPr lang="en-US" altLang="en-US"/>
          </a:p>
        </p:txBody>
      </p:sp>
    </p:spTree>
    <p:extLst>
      <p:ext uri="{BB962C8B-B14F-4D97-AF65-F5344CB8AC3E}">
        <p14:creationId xmlns:p14="http://schemas.microsoft.com/office/powerpoint/2010/main" val="24998228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311973C2-EB8B-452A-A698-4A252FD3A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9" name="Rectangle 18">
            <a:extLst>
              <a:ext uri="{FF2B5EF4-FFF2-40B4-BE49-F238E27FC236}">
                <a16:creationId xmlns:a16="http://schemas.microsoft.com/office/drawing/2014/main" id="{10162E77-11AD-44A7-84EC-40C59EEFBD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D96DD05-647C-459C-9838-84539CF1A17C}"/>
              </a:ext>
            </a:extLst>
          </p:cNvPr>
          <p:cNvSpPr>
            <a:spLocks noGrp="1"/>
          </p:cNvSpPr>
          <p:nvPr>
            <p:ph type="title"/>
          </p:nvPr>
        </p:nvSpPr>
        <p:spPr>
          <a:xfrm>
            <a:off x="5181601" y="666411"/>
            <a:ext cx="6368142" cy="1450757"/>
          </a:xfrm>
        </p:spPr>
        <p:txBody>
          <a:bodyPr>
            <a:normAutofit/>
          </a:bodyPr>
          <a:lstStyle/>
          <a:p>
            <a:r>
              <a:rPr lang="en-US" sz="3700" dirty="0">
                <a:solidFill>
                  <a:schemeClr val="tx1"/>
                </a:solidFill>
              </a:rPr>
              <a:t>Professional Growth and Improvement – Questions (1)</a:t>
            </a:r>
          </a:p>
        </p:txBody>
      </p:sp>
      <p:pic>
        <p:nvPicPr>
          <p:cNvPr id="6" name="Picture 5">
            <a:extLst>
              <a:ext uri="{FF2B5EF4-FFF2-40B4-BE49-F238E27FC236}">
                <a16:creationId xmlns:a16="http://schemas.microsoft.com/office/drawing/2014/main" id="{90D01825-A434-E4FF-17E2-C544BF3C2A8D}"/>
              </a:ext>
              <a:ext uri="{C183D7F6-B498-43B3-948B-1728B52AA6E4}">
                <adec:decorative xmlns:adec="http://schemas.microsoft.com/office/drawing/2017/decorative" val="1"/>
              </a:ext>
            </a:extLst>
          </p:cNvPr>
          <p:cNvPicPr>
            <a:picLocks noChangeAspect="1"/>
          </p:cNvPicPr>
          <p:nvPr/>
        </p:nvPicPr>
        <p:blipFill rotWithShape="1">
          <a:blip r:embed="rId3"/>
          <a:srcRect l="32423" r="29470"/>
          <a:stretch/>
        </p:blipFill>
        <p:spPr>
          <a:xfrm>
            <a:off x="20" y="-12128"/>
            <a:ext cx="4654276" cy="6870127"/>
          </a:xfrm>
          <a:prstGeom prst="rect">
            <a:avLst/>
          </a:prstGeom>
        </p:spPr>
      </p:pic>
      <p:cxnSp>
        <p:nvCxnSpPr>
          <p:cNvPr id="21" name="Straight Connector 20">
            <a:extLst>
              <a:ext uri="{FF2B5EF4-FFF2-40B4-BE49-F238E27FC236}">
                <a16:creationId xmlns:a16="http://schemas.microsoft.com/office/drawing/2014/main" id="{5AB158E9-1B40-4CD6-95F0-95CA11DF7B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87617" y="2085703"/>
            <a:ext cx="6170686"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A4ABD3B0-744E-42AD-9228-95D314E71D32}"/>
              </a:ext>
            </a:extLst>
          </p:cNvPr>
          <p:cNvSpPr>
            <a:spLocks noGrp="1"/>
          </p:cNvSpPr>
          <p:nvPr>
            <p:ph idx="1"/>
          </p:nvPr>
        </p:nvSpPr>
        <p:spPr>
          <a:xfrm>
            <a:off x="5181601" y="2198914"/>
            <a:ext cx="6368142" cy="3670180"/>
          </a:xfrm>
        </p:spPr>
        <p:txBody>
          <a:bodyPr>
            <a:normAutofit lnSpcReduction="10000"/>
          </a:bodyPr>
          <a:lstStyle/>
          <a:p>
            <a:pPr marL="0" indent="0">
              <a:lnSpc>
                <a:spcPct val="100000"/>
              </a:lnSpc>
              <a:spcBef>
                <a:spcPts val="0"/>
              </a:spcBef>
              <a:spcAft>
                <a:spcPts val="1200"/>
              </a:spcAft>
              <a:buNone/>
            </a:pPr>
            <a:r>
              <a:rPr lang="en-US" sz="2600" b="1" dirty="0">
                <a:solidFill>
                  <a:schemeClr val="tx1"/>
                </a:solidFill>
              </a:rPr>
              <a:t>Question: </a:t>
            </a:r>
            <a:r>
              <a:rPr lang="en-US" sz="2600" dirty="0">
                <a:solidFill>
                  <a:schemeClr val="tx1"/>
                </a:solidFill>
              </a:rPr>
              <a:t>How do we know what the LCAP Federal Addendum should address?</a:t>
            </a:r>
          </a:p>
          <a:p>
            <a:pPr marL="0" indent="0">
              <a:lnSpc>
                <a:spcPct val="100000"/>
              </a:lnSpc>
              <a:spcBef>
                <a:spcPts val="0"/>
              </a:spcBef>
              <a:spcAft>
                <a:spcPts val="1200"/>
              </a:spcAft>
              <a:buNone/>
            </a:pPr>
            <a:r>
              <a:rPr lang="en-US" sz="2600" b="1" dirty="0">
                <a:solidFill>
                  <a:schemeClr val="tx1"/>
                </a:solidFill>
              </a:rPr>
              <a:t>Answer: </a:t>
            </a:r>
            <a:r>
              <a:rPr lang="en-US" sz="2600" dirty="0">
                <a:solidFill>
                  <a:schemeClr val="tx1"/>
                </a:solidFill>
              </a:rPr>
              <a:t>Criteria, guidance, and resources for LEAs to meet the provision of the LCAP Federal Addendum can be found on the CDE LCAP Addendum Criteria and Guidance web page at </a:t>
            </a:r>
            <a:r>
              <a:rPr lang="en-US" sz="2600" dirty="0">
                <a:hlinkClick r:id="rId4" tooltip="CDE LCAP Federal Addendum Guidance web page "/>
              </a:rPr>
              <a:t>https://www.cde.ca.gov/pd/ee/t2lcapaddendumguidance.asp</a:t>
            </a:r>
            <a:endParaRPr lang="en-US" sz="2600" dirty="0"/>
          </a:p>
          <a:p>
            <a:pPr marL="0" indent="0">
              <a:buNone/>
            </a:pPr>
            <a:endParaRPr lang="en-US" sz="2600" dirty="0"/>
          </a:p>
        </p:txBody>
      </p:sp>
      <p:sp>
        <p:nvSpPr>
          <p:cNvPr id="4" name="Slide Number Placeholder 3">
            <a:extLst>
              <a:ext uri="{FF2B5EF4-FFF2-40B4-BE49-F238E27FC236}">
                <a16:creationId xmlns:a16="http://schemas.microsoft.com/office/drawing/2014/main" id="{0D81B38A-3AF0-409C-9EF8-CCCEC4387055}"/>
              </a:ext>
            </a:extLst>
          </p:cNvPr>
          <p:cNvSpPr>
            <a:spLocks noGrp="1"/>
          </p:cNvSpPr>
          <p:nvPr>
            <p:ph type="sldNum" sz="quarter" idx="12"/>
          </p:nvPr>
        </p:nvSpPr>
        <p:spPr>
          <a:xfrm>
            <a:off x="9900458" y="6459785"/>
            <a:ext cx="1312025" cy="365125"/>
          </a:xfrm>
        </p:spPr>
        <p:txBody>
          <a:bodyPr>
            <a:normAutofit/>
          </a:bodyPr>
          <a:lstStyle/>
          <a:p>
            <a:pPr>
              <a:spcAft>
                <a:spcPts val="600"/>
              </a:spcAft>
            </a:pPr>
            <a:fld id="{469BC29B-CD14-4172-9B93-F334EF7BA94E}" type="slidenum">
              <a:rPr lang="en-US">
                <a:solidFill>
                  <a:schemeClr val="tx1">
                    <a:lumMod val="75000"/>
                    <a:lumOff val="25000"/>
                  </a:schemeClr>
                </a:solidFill>
              </a:rPr>
              <a:pPr>
                <a:spcAft>
                  <a:spcPts val="600"/>
                </a:spcAft>
              </a:pPr>
              <a:t>8</a:t>
            </a:fld>
            <a:endParaRPr lang="en-US">
              <a:solidFill>
                <a:schemeClr val="tx1">
                  <a:lumMod val="75000"/>
                  <a:lumOff val="25000"/>
                </a:schemeClr>
              </a:solidFill>
            </a:endParaRPr>
          </a:p>
        </p:txBody>
      </p:sp>
    </p:spTree>
    <p:extLst>
      <p:ext uri="{BB962C8B-B14F-4D97-AF65-F5344CB8AC3E}">
        <p14:creationId xmlns:p14="http://schemas.microsoft.com/office/powerpoint/2010/main" val="2393090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tint val="90000"/>
            <a:shade val="97000"/>
            <a:satMod val="130000"/>
          </a:schemeClr>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E54CE3AD-C754-4F1E-A76F-1EDDF71796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578972"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27E03EB-18EF-AD08-5AD2-910573377C42}"/>
              </a:ext>
            </a:extLst>
          </p:cNvPr>
          <p:cNvSpPr>
            <a:spLocks noGrp="1"/>
          </p:cNvSpPr>
          <p:nvPr>
            <p:ph type="title"/>
          </p:nvPr>
        </p:nvSpPr>
        <p:spPr>
          <a:xfrm>
            <a:off x="781877" y="643467"/>
            <a:ext cx="3467569" cy="5571066"/>
          </a:xfrm>
        </p:spPr>
        <p:txBody>
          <a:bodyPr anchor="ctr">
            <a:normAutofit/>
          </a:bodyPr>
          <a:lstStyle/>
          <a:p>
            <a:r>
              <a:rPr lang="en-US" sz="4000" dirty="0">
                <a:solidFill>
                  <a:srgbClr val="FFFFFF"/>
                </a:solidFill>
              </a:rPr>
              <a:t>LCAP Federal Addendum Professional Growth and Improvement Provision (1)</a:t>
            </a:r>
          </a:p>
        </p:txBody>
      </p:sp>
      <p:sp>
        <p:nvSpPr>
          <p:cNvPr id="24" name="Rectangle 23">
            <a:extLst>
              <a:ext uri="{FF2B5EF4-FFF2-40B4-BE49-F238E27FC236}">
                <a16:creationId xmlns:a16="http://schemas.microsoft.com/office/drawing/2014/main" id="{D238B743-4443-4735-BFC2-B514F6409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4578973" y="0"/>
            <a:ext cx="7613027"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7710E6CB-41D8-4A38-F017-41E5C22DF021}"/>
              </a:ext>
            </a:extLst>
          </p:cNvPr>
          <p:cNvSpPr>
            <a:spLocks noGrp="1"/>
          </p:cNvSpPr>
          <p:nvPr>
            <p:ph idx="1"/>
          </p:nvPr>
        </p:nvSpPr>
        <p:spPr>
          <a:xfrm>
            <a:off x="5124205" y="643467"/>
            <a:ext cx="6557721" cy="5571065"/>
          </a:xfrm>
        </p:spPr>
        <p:txBody>
          <a:bodyPr anchor="ctr">
            <a:normAutofit/>
          </a:bodyPr>
          <a:lstStyle/>
          <a:p>
            <a:pPr marL="457200" indent="-457200">
              <a:lnSpc>
                <a:spcPct val="100000"/>
              </a:lnSpc>
              <a:spcBef>
                <a:spcPts val="0"/>
              </a:spcBef>
              <a:spcAft>
                <a:spcPts val="1200"/>
              </a:spcAft>
              <a:buFont typeface="+mj-lt"/>
              <a:buAutoNum type="arabicPeriod"/>
            </a:pPr>
            <a:r>
              <a:rPr lang="en-US"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Describe the LEA’s systems of professional growth and improvement for teachers, principals, and other school leaders.</a:t>
            </a:r>
          </a:p>
          <a:p>
            <a:pPr marL="457200" indent="-457200">
              <a:lnSpc>
                <a:spcPct val="100000"/>
              </a:lnSpc>
              <a:spcBef>
                <a:spcPts val="0"/>
              </a:spcBef>
              <a:spcAft>
                <a:spcPts val="1200"/>
              </a:spcAft>
              <a:buFont typeface="+mj-lt"/>
              <a:buAutoNum type="arabicPeriod"/>
            </a:pPr>
            <a:r>
              <a:rPr lang="en-US" dirty="0">
                <a:solidFill>
                  <a:srgbClr val="FFFFFF"/>
                </a:solidFill>
                <a:latin typeface="Arial" panose="020B0604020202020204" pitchFamily="34" charset="0"/>
                <a:ea typeface="Times New Roman" panose="02020603050405020304" pitchFamily="18" charset="0"/>
                <a:cs typeface="Times New Roman" panose="02020603050405020304" pitchFamily="18" charset="0"/>
              </a:rPr>
              <a:t>A</a:t>
            </a:r>
            <a:r>
              <a:rPr lang="en-US"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ddress principals, teachers, and other school leaders separately. </a:t>
            </a:r>
          </a:p>
          <a:p>
            <a:pPr marL="457200" indent="-457200">
              <a:lnSpc>
                <a:spcPct val="100000"/>
              </a:lnSpc>
              <a:spcBef>
                <a:spcPts val="0"/>
              </a:spcBef>
              <a:spcAft>
                <a:spcPts val="1200"/>
              </a:spcAft>
              <a:buFont typeface="+mj-lt"/>
              <a:buAutoNum type="arabicPeriod"/>
            </a:pPr>
            <a:r>
              <a:rPr lang="en-US" dirty="0">
                <a:solidFill>
                  <a:srgbClr val="FFFFFF"/>
                </a:solidFill>
                <a:latin typeface="Arial" panose="020B0604020202020204" pitchFamily="34" charset="0"/>
                <a:ea typeface="Times New Roman" panose="02020603050405020304" pitchFamily="18" charset="0"/>
                <a:cs typeface="Times New Roman" panose="02020603050405020304" pitchFamily="18" charset="0"/>
              </a:rPr>
              <a:t>E</a:t>
            </a:r>
            <a:r>
              <a:rPr lang="en-US"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xplain how the systems promote professional growth and ensure improvement, including how growth and improvement is measured.</a:t>
            </a:r>
          </a:p>
        </p:txBody>
      </p:sp>
      <p:sp>
        <p:nvSpPr>
          <p:cNvPr id="4" name="Slide Number Placeholder 3">
            <a:extLst>
              <a:ext uri="{FF2B5EF4-FFF2-40B4-BE49-F238E27FC236}">
                <a16:creationId xmlns:a16="http://schemas.microsoft.com/office/drawing/2014/main" id="{6347E0D9-4A8E-0764-5670-74F906CBAEF7}"/>
              </a:ext>
            </a:extLst>
          </p:cNvPr>
          <p:cNvSpPr>
            <a:spLocks noGrp="1"/>
          </p:cNvSpPr>
          <p:nvPr>
            <p:ph type="sldNum" sz="quarter" idx="12"/>
          </p:nvPr>
        </p:nvSpPr>
        <p:spPr>
          <a:xfrm>
            <a:off x="10455966" y="6459785"/>
            <a:ext cx="756517" cy="365125"/>
          </a:xfrm>
        </p:spPr>
        <p:txBody>
          <a:bodyPr>
            <a:normAutofit/>
          </a:bodyPr>
          <a:lstStyle/>
          <a:p>
            <a:pPr>
              <a:spcAft>
                <a:spcPts val="600"/>
              </a:spcAft>
            </a:pPr>
            <a:fld id="{4E637404-0BCF-4192-AEAE-F6A882F231C4}" type="slidenum">
              <a:rPr lang="en-US" altLang="en-US" smtClean="0"/>
              <a:pPr>
                <a:spcAft>
                  <a:spcPts val="600"/>
                </a:spcAft>
              </a:pPr>
              <a:t>9</a:t>
            </a:fld>
            <a:endParaRPr lang="en-US" altLang="en-US"/>
          </a:p>
        </p:txBody>
      </p:sp>
    </p:spTree>
    <p:extLst>
      <p:ext uri="{BB962C8B-B14F-4D97-AF65-F5344CB8AC3E}">
        <p14:creationId xmlns:p14="http://schemas.microsoft.com/office/powerpoint/2010/main" val="1160314812"/>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Retrospect">
  <a:themeElements>
    <a:clrScheme name="Custom 21">
      <a:dk1>
        <a:srgbClr val="000000"/>
      </a:dk1>
      <a:lt1>
        <a:srgbClr val="FFFFFF"/>
      </a:lt1>
      <a:dk2>
        <a:srgbClr val="46464A"/>
      </a:dk2>
      <a:lt2>
        <a:srgbClr val="D1D9E1"/>
      </a:lt2>
      <a:accent1>
        <a:srgbClr val="6F6F74"/>
      </a:accent1>
      <a:accent2>
        <a:srgbClr val="A7B789"/>
      </a:accent2>
      <a:accent3>
        <a:srgbClr val="BEAE98"/>
      </a:accent3>
      <a:accent4>
        <a:srgbClr val="92A9B9"/>
      </a:accent4>
      <a:accent5>
        <a:srgbClr val="9C8265"/>
      </a:accent5>
      <a:accent6>
        <a:srgbClr val="8D6974"/>
      </a:accent6>
      <a:hlink>
        <a:srgbClr val="2B5967"/>
      </a:hlink>
      <a:folHlink>
        <a:srgbClr val="595D52"/>
      </a:folHlink>
    </a:clrScheme>
    <a:fontScheme name="Custom 1">
      <a:majorFont>
        <a:latin typeface="Arial"/>
        <a:ea typeface=""/>
        <a:cs typeface=""/>
      </a:majorFont>
      <a:minorFont>
        <a:latin typeface="Arial"/>
        <a:ea typeface=""/>
        <a:cs typeface=""/>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BAB94BD4-5D6D-4148-AB57-A4CCF1FD4E0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0</TotalTime>
  <Words>3250</Words>
  <Application>Microsoft Office PowerPoint</Application>
  <PresentationFormat>Widescreen</PresentationFormat>
  <Paragraphs>218</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Retrospect</vt:lpstr>
      <vt:lpstr>Title II, Part A Supporting Effective Instruction Monitoring</vt:lpstr>
      <vt:lpstr>Agenda</vt:lpstr>
      <vt:lpstr>Title II Purpose </vt:lpstr>
      <vt:lpstr>Supporting Effective Instruction 10: Professional Growth and Improvement</vt:lpstr>
      <vt:lpstr>“Other School Leader” Definition</vt:lpstr>
      <vt:lpstr>Professional Development</vt:lpstr>
      <vt:lpstr>Supporting Effective Instruction 10: Professional Growth and Improvement Evidence (1)</vt:lpstr>
      <vt:lpstr>Professional Growth and Improvement – Questions (1)</vt:lpstr>
      <vt:lpstr>LCAP Federal Addendum Professional Growth and Improvement Provision (1)</vt:lpstr>
      <vt:lpstr>LCAP Federal Addendum Professional Growth and Improvement Provision (2)</vt:lpstr>
      <vt:lpstr>Question: Professional Growth and Improvement – Questions (2)</vt:lpstr>
      <vt:lpstr>Supporting Effective Instruction 10: Professional Growth and Improvement Evidence (3)</vt:lpstr>
      <vt:lpstr>Supporting Effective Instruction 10: Professional Development Records  Sample (1)</vt:lpstr>
      <vt:lpstr>Supporting Effective Instruction 10: Professional Growth and Improvement Evidence (4)</vt:lpstr>
      <vt:lpstr>Supporting Effective Instruction 10: Professional Growth and Improvement Evidence (5)</vt:lpstr>
      <vt:lpstr>Supporting Effective Instruction 10: Professional Growth and Improvement Evidence (6)</vt:lpstr>
      <vt:lpstr>Supporting Effective Instruction 10: Professional Growth and Improvement Resources (1)</vt:lpstr>
      <vt:lpstr>Supporting Effective Instruction 10: Professional Growth and Improvement Resources (2)</vt:lpstr>
      <vt:lpstr>Supporting Effective Instruction 10: Professional Growth and Improvement Resources (3)</vt:lpstr>
      <vt:lpstr>Contact and Resources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SEI 10 Federal Program Monitoring - Professional Learning (CA Dept of Education)</dc:title>
  <dc:subject>Supporting Effective Instruction (SEI) 10: Professional Growth and Improvement presentation reviewing instructions, criteria, guidance, and resources for LEAs to meet federal program requirements.</dc:subject>
  <dc:creator/>
  <cp:lastModifiedBy/>
  <cp:revision>1</cp:revision>
  <dcterms:created xsi:type="dcterms:W3CDTF">2024-02-08T22:48:21Z</dcterms:created>
  <dcterms:modified xsi:type="dcterms:W3CDTF">2024-02-21T01:59:22Z</dcterms:modified>
</cp:coreProperties>
</file>