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0"/>
  </p:notesMasterIdLst>
  <p:sldIdLst>
    <p:sldId id="263" r:id="rId5"/>
    <p:sldId id="265" r:id="rId6"/>
    <p:sldId id="974" r:id="rId7"/>
    <p:sldId id="989" r:id="rId8"/>
    <p:sldId id="975" r:id="rId9"/>
    <p:sldId id="987" r:id="rId10"/>
    <p:sldId id="921" r:id="rId11"/>
    <p:sldId id="933" r:id="rId12"/>
    <p:sldId id="968" r:id="rId13"/>
    <p:sldId id="969" r:id="rId14"/>
    <p:sldId id="953" r:id="rId15"/>
    <p:sldId id="970" r:id="rId16"/>
    <p:sldId id="973" r:id="rId17"/>
    <p:sldId id="937" r:id="rId18"/>
    <p:sldId id="936" r:id="rId19"/>
    <p:sldId id="963" r:id="rId20"/>
    <p:sldId id="959" r:id="rId21"/>
    <p:sldId id="981" r:id="rId22"/>
    <p:sldId id="983" r:id="rId23"/>
    <p:sldId id="862" r:id="rId24"/>
    <p:sldId id="863" r:id="rId25"/>
    <p:sldId id="956" r:id="rId26"/>
    <p:sldId id="971" r:id="rId27"/>
    <p:sldId id="962" r:id="rId28"/>
    <p:sldId id="965" r:id="rId29"/>
    <p:sldId id="887" r:id="rId30"/>
    <p:sldId id="877" r:id="rId31"/>
    <p:sldId id="957" r:id="rId32"/>
    <p:sldId id="886" r:id="rId33"/>
    <p:sldId id="880" r:id="rId34"/>
    <p:sldId id="882" r:id="rId35"/>
    <p:sldId id="878" r:id="rId36"/>
    <p:sldId id="961" r:id="rId37"/>
    <p:sldId id="932" r:id="rId38"/>
    <p:sldId id="995" r:id="rId39"/>
    <p:sldId id="999" r:id="rId40"/>
    <p:sldId id="964" r:id="rId41"/>
    <p:sldId id="966" r:id="rId42"/>
    <p:sldId id="960" r:id="rId43"/>
    <p:sldId id="978" r:id="rId44"/>
    <p:sldId id="980" r:id="rId45"/>
    <p:sldId id="923" r:id="rId46"/>
    <p:sldId id="984" r:id="rId47"/>
    <p:sldId id="982" r:id="rId48"/>
    <p:sldId id="942" r:id="rId49"/>
    <p:sldId id="943" r:id="rId50"/>
    <p:sldId id="990" r:id="rId51"/>
    <p:sldId id="991" r:id="rId52"/>
    <p:sldId id="930" r:id="rId53"/>
    <p:sldId id="931" r:id="rId54"/>
    <p:sldId id="1000" r:id="rId55"/>
    <p:sldId id="1002" r:id="rId56"/>
    <p:sldId id="967" r:id="rId57"/>
    <p:sldId id="993" r:id="rId58"/>
    <p:sldId id="897" r:id="rId5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de Cos" initials="PC" lastIdx="2" clrIdx="0">
    <p:extLst>
      <p:ext uri="{19B8F6BF-5375-455C-9EA6-DF929625EA0E}">
        <p15:presenceInfo xmlns:p15="http://schemas.microsoft.com/office/powerpoint/2012/main" userId="S::pdecos@cde.ca.gov::b3b2c27a-32ff-4cb0-9f89-7deff001211e" providerId="AD"/>
      </p:ext>
    </p:extLst>
  </p:cmAuthor>
  <p:cmAuthor id="2" name="Carla Najera-Kunsemiller" initials="CN" lastIdx="3" clrIdx="1">
    <p:extLst>
      <p:ext uri="{19B8F6BF-5375-455C-9EA6-DF929625EA0E}">
        <p15:presenceInfo xmlns:p15="http://schemas.microsoft.com/office/powerpoint/2012/main" userId="S-1-5-21-2608872058-1432505909-2668327341-21683" providerId="AD"/>
      </p:ext>
    </p:extLst>
  </p:cmAuthor>
  <p:cmAuthor id="3" name="Charissa Hudson" initials="CH" lastIdx="13" clrIdx="2">
    <p:extLst>
      <p:ext uri="{19B8F6BF-5375-455C-9EA6-DF929625EA0E}">
        <p15:presenceInfo xmlns:p15="http://schemas.microsoft.com/office/powerpoint/2012/main" userId="S-1-5-21-2608872058-1432505909-2668327341-18577" providerId="AD"/>
      </p:ext>
    </p:extLst>
  </p:cmAuthor>
  <p:cmAuthor id="4" name="Linda M Hooper" initials="LMH" lastIdx="2" clrIdx="3">
    <p:extLst>
      <p:ext uri="{19B8F6BF-5375-455C-9EA6-DF929625EA0E}">
        <p15:presenceInfo xmlns:p15="http://schemas.microsoft.com/office/powerpoint/2012/main" userId="Linda M Hooper" providerId="None"/>
      </p:ext>
    </p:extLst>
  </p:cmAuthor>
  <p:cmAuthor id="5" name="Johanna Harder" initials="JH" lastIdx="1" clrIdx="4">
    <p:extLst>
      <p:ext uri="{19B8F6BF-5375-455C-9EA6-DF929625EA0E}">
        <p15:presenceInfo xmlns:p15="http://schemas.microsoft.com/office/powerpoint/2012/main" userId="cda83869cc5399b2" providerId="Windows Live"/>
      </p:ext>
    </p:extLst>
  </p:cmAuthor>
  <p:cmAuthor id="6" name="Michelle Glipa" initials="MG" lastIdx="19" clrIdx="5">
    <p:extLst>
      <p:ext uri="{19B8F6BF-5375-455C-9EA6-DF929625EA0E}">
        <p15:presenceInfo xmlns:p15="http://schemas.microsoft.com/office/powerpoint/2012/main" userId="S-1-5-21-2608872058-1432505909-2668327341-2892" providerId="AD"/>
      </p:ext>
    </p:extLst>
  </p:cmAuthor>
  <p:cmAuthor id="7" name="Dixie Abbott" initials="DA" lastIdx="9" clrIdx="6">
    <p:extLst>
      <p:ext uri="{19B8F6BF-5375-455C-9EA6-DF929625EA0E}">
        <p15:presenceInfo xmlns:p15="http://schemas.microsoft.com/office/powerpoint/2012/main" userId="S-1-5-21-2608872058-1432505909-2668327341-1429" providerId="AD"/>
      </p:ext>
    </p:extLst>
  </p:cmAuthor>
  <p:cmAuthor id="8" name="Mike Torres" initials="MT" lastIdx="25" clrIdx="7">
    <p:extLst>
      <p:ext uri="{19B8F6BF-5375-455C-9EA6-DF929625EA0E}">
        <p15:presenceInfo xmlns:p15="http://schemas.microsoft.com/office/powerpoint/2012/main" userId="S::MTorres@cde.ca.gov::1a7a1634-9b5e-46de-8d2d-454efd91ad22" providerId="AD"/>
      </p:ext>
    </p:extLst>
  </p:cmAuthor>
  <p:cmAuthor id="9" name="Johanna Harder" initials="JH [2]" lastIdx="1" clrIdx="8">
    <p:extLst>
      <p:ext uri="{19B8F6BF-5375-455C-9EA6-DF929625EA0E}">
        <p15:presenceInfo xmlns:p15="http://schemas.microsoft.com/office/powerpoint/2012/main" userId="S-1-5-21-2608872058-1432505909-2668327341-22422" providerId="AD"/>
      </p:ext>
    </p:extLst>
  </p:cmAuthor>
  <p:cmAuthor id="10" name="Mike Torres" initials="MT [2]" lastIdx="12" clrIdx="9">
    <p:extLst>
      <p:ext uri="{19B8F6BF-5375-455C-9EA6-DF929625EA0E}">
        <p15:presenceInfo xmlns:p15="http://schemas.microsoft.com/office/powerpoint/2012/main" userId="S-1-5-21-2608872058-1432505909-2668327341-17299" providerId="AD"/>
      </p:ext>
    </p:extLst>
  </p:cmAuthor>
  <p:cmAuthor id="11" name="Mao Vang" initials="MV" lastIdx="8" clrIdx="10">
    <p:extLst>
      <p:ext uri="{19B8F6BF-5375-455C-9EA6-DF929625EA0E}">
        <p15:presenceInfo xmlns:p15="http://schemas.microsoft.com/office/powerpoint/2012/main" userId="S-1-5-21-2608872058-1432505909-2668327341-25483" providerId="AD"/>
      </p:ext>
    </p:extLst>
  </p:cmAuthor>
  <p:cmAuthor id="12" name="Traci Albee" initials="TA" lastIdx="1" clrIdx="11">
    <p:extLst>
      <p:ext uri="{19B8F6BF-5375-455C-9EA6-DF929625EA0E}">
        <p15:presenceInfo xmlns:p15="http://schemas.microsoft.com/office/powerpoint/2012/main" userId="S-1-5-21-2608872058-1432505909-2668327341-24340" providerId="AD"/>
      </p:ext>
    </p:extLst>
  </p:cmAuthor>
  <p:cmAuthor id="13" name="Patricia de Cos" initials="PdC" lastIdx="13" clrIdx="12">
    <p:extLst>
      <p:ext uri="{19B8F6BF-5375-455C-9EA6-DF929625EA0E}">
        <p15:presenceInfo xmlns:p15="http://schemas.microsoft.com/office/powerpoint/2012/main" userId="S-1-5-21-2608872058-1432505909-2668327341-11108" providerId="AD"/>
      </p:ext>
    </p:extLst>
  </p:cmAuthor>
  <p:cmAuthor id="14" name="Rachael Maves" initials="RM" lastIdx="7" clrIdx="13">
    <p:extLst>
      <p:ext uri="{19B8F6BF-5375-455C-9EA6-DF929625EA0E}">
        <p15:presenceInfo xmlns:p15="http://schemas.microsoft.com/office/powerpoint/2012/main" userId="S::rmaves@cde.ca.gov::49667f10-a980-4eb0-ab54-bfea0420e530" providerId="AD"/>
      </p:ext>
    </p:extLst>
  </p:cmAuthor>
  <p:cmAuthor id="15" name="Mao Vang" initials="MV [2]" lastIdx="6" clrIdx="14">
    <p:extLst>
      <p:ext uri="{19B8F6BF-5375-455C-9EA6-DF929625EA0E}">
        <p15:presenceInfo xmlns:p15="http://schemas.microsoft.com/office/powerpoint/2012/main" userId="Mao Vang" providerId="None"/>
      </p:ext>
    </p:extLst>
  </p:cmAuthor>
  <p:cmAuthor id="16" name="Cindy Kazanis" initials="CK" lastIdx="1" clrIdx="15">
    <p:extLst>
      <p:ext uri="{19B8F6BF-5375-455C-9EA6-DF929625EA0E}">
        <p15:presenceInfo xmlns:p15="http://schemas.microsoft.com/office/powerpoint/2012/main" userId="S::ckazanis@cde.ca.gov::5f62355c-b30f-4951-8fef-673dd7a5e7d9" providerId="AD"/>
      </p:ext>
    </p:extLst>
  </p:cmAuthor>
  <p:cmAuthor id="17" name="Arcilla, Mary Anne" initials="MAA" lastIdx="10" clrIdx="16">
    <p:extLst>
      <p:ext uri="{19B8F6BF-5375-455C-9EA6-DF929625EA0E}">
        <p15:presenceInfo xmlns:p15="http://schemas.microsoft.com/office/powerpoint/2012/main" userId="Arcilla, Mary Anne" providerId="None"/>
      </p:ext>
    </p:extLst>
  </p:cmAuthor>
  <p:cmAuthor id="18" name="Cindy Kazanis" initials="CK [2]" lastIdx="1" clrIdx="17">
    <p:extLst>
      <p:ext uri="{19B8F6BF-5375-455C-9EA6-DF929625EA0E}">
        <p15:presenceInfo xmlns:p15="http://schemas.microsoft.com/office/powerpoint/2012/main" userId="Cindy Kazanis" providerId="None"/>
      </p:ext>
    </p:extLst>
  </p:cmAuthor>
  <p:cmAuthor id="19" name="Mao Vang" initials="MV [3]" lastIdx="1" clrIdx="18">
    <p:extLst>
      <p:ext uri="{19B8F6BF-5375-455C-9EA6-DF929625EA0E}">
        <p15:presenceInfo xmlns:p15="http://schemas.microsoft.com/office/powerpoint/2012/main" userId="S::mvang@cde.ca.gov::50974563-3717-403e-90db-13ab02c4271e" providerId="AD"/>
      </p:ext>
    </p:extLst>
  </p:cmAuthor>
  <p:cmAuthor id="20" name="Johanna Harder" initials="JH [3]" lastIdx="1" clrIdx="19">
    <p:extLst>
      <p:ext uri="{19B8F6BF-5375-455C-9EA6-DF929625EA0E}">
        <p15:presenceInfo xmlns:p15="http://schemas.microsoft.com/office/powerpoint/2012/main" userId="S::jharder@cde.ca.gov::bbadba03-b971-40ce-a2c7-c0e3a31323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6994"/>
    <a:srgbClr val="4472C4"/>
    <a:srgbClr val="1744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4D6C18-84A0-4EF8-8F43-0E3928B88B53}" v="275" dt="2021-02-23T20:36:46.221"/>
    <p1510:client id="{FA3CBA55-1331-4D51-B944-E913B18CCE43}" v="59" dt="2021-02-24T01:58:01.828"/>
    <p1510:client id="{85F6E27D-EA49-4310-B535-947215D740EE}" v="1" dt="2021-02-24T07:04:33.648"/>
    <p1510:client id="{8A7D39E2-95C3-403C-9DFA-C00CDB6B0DAF}" v="394" dt="2021-02-23T20:20:30.755"/>
    <p1510:client id="{00812A75-90E9-4848-A2FF-E239F8C479D3}" v="1101" dt="2021-02-23T18:08:41.565"/>
    <p1510:client id="{05EC4570-4DFB-4081-8EA4-DA665AE19A48}" v="164" dt="2021-02-24T04:23:45.376"/>
    <p1510:client id="{A544AEDD-09C2-4156-9B8E-BB8593C539D2}" v="636" dt="2021-02-23T21:25:58.897"/>
    <p1510:client id="{064BB46C-E926-45B2-8B28-CA13A6714EFB}" v="5" dt="2021-02-24T03:57:11.469"/>
    <p1510:client id="{98BABEE7-C87E-4F7E-B386-957AB6F43D2A}" v="719" dt="2021-02-23T19:22:18.312"/>
    <p1510:client id="{223C7856-934B-4946-926F-44D98605B58D}" v="736" dt="2021-02-24T00:29:49.445"/>
    <p1510:client id="{32A6D3AF-A1AD-47B9-8B3F-A4F93DBC352C}" v="772" dt="2021-02-24T00:18:27.584"/>
    <p1510:client id="{26914C65-2065-43BB-B74F-90A01A80FBFD}" v="1086" dt="2021-02-23T23:08:20.850"/>
    <p1510:client id="{8BC51A47-5EA3-4FF6-820D-991E36451928}" v="44" vWet="45" dt="2021-02-23T21:55:26.539"/>
    <p1510:client id="{8EC9B442-7C5B-4A3F-91B3-8610D3B9E8BF}" v="227" dt="2021-02-23T20:57:17.526"/>
    <p1510:client id="{A08E0375-01C8-4982-96D5-356C22D1B5A1}" v="258" dt="2021-02-23T21:42:56.579"/>
    <p1510:client id="{D4CE0BED-33B0-44D3-85A2-B779BB5E57C9}" v="2722" dt="2021-02-24T06:00:08.805"/>
    <p1510:client id="{AE5A1DE2-A4A1-4FA3-8A95-D0E4E39DCE43}" v="430" dt="2021-02-23T17:24:48.434"/>
    <p1510:client id="{B645B929-8E66-8C4D-9DA2-433018E523BB}" v="2" dt="2021-02-24T04:53:55.166"/>
    <p1510:client id="{BC517055-4A5F-4C7B-B311-C6C8B1AD7B3C}" v="300" dt="2021-02-24T06:01:23.274"/>
    <p1510:client id="{F05887C6-AA68-4B61-9BD7-0B5A7A27C8AB}" v="201" dt="2021-02-24T02:36:32.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023" autoAdjust="0"/>
  </p:normalViewPr>
  <p:slideViewPr>
    <p:cSldViewPr snapToGrid="0">
      <p:cViewPr varScale="1">
        <p:scale>
          <a:sx n="106" d="100"/>
          <a:sy n="106" d="100"/>
        </p:scale>
        <p:origin x="672" y="108"/>
      </p:cViewPr>
      <p:guideLst/>
    </p:cSldViewPr>
  </p:slideViewPr>
  <p:notesTextViewPr>
    <p:cViewPr>
      <p:scale>
        <a:sx n="1" d="1"/>
        <a:sy n="1" d="1"/>
      </p:scale>
      <p:origin x="0" y="0"/>
    </p:cViewPr>
  </p:notesTextViewPr>
  <p:sorterViewPr>
    <p:cViewPr>
      <p:scale>
        <a:sx n="66" d="100"/>
        <a:sy n="66" d="100"/>
      </p:scale>
      <p:origin x="0" y="-737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200"/>
            </a:lvl1pPr>
          </a:lstStyle>
          <a:p>
            <a:fld id="{38AED87B-FC67-4B68-B09A-E35ECAF2E089}" type="datetimeFigureOut">
              <a:rPr lang="en-US" smtClean="0"/>
              <a:t>2/24/2021</a:t>
            </a:fld>
            <a:endParaRPr lang="en-US" dirty="0"/>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3"/>
            <a:ext cx="5608320" cy="4259290"/>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200"/>
            </a:lvl1pPr>
          </a:lstStyle>
          <a:p>
            <a:fld id="{107B6E69-2208-4DF4-8AFD-B65319BD41E3}" type="slidenum">
              <a:rPr lang="en-US" smtClean="0"/>
              <a:t>‹#›</a:t>
            </a:fld>
            <a:endParaRPr lang="en-US" dirty="0"/>
          </a:p>
        </p:txBody>
      </p:sp>
    </p:spTree>
    <p:extLst>
      <p:ext uri="{BB962C8B-B14F-4D97-AF65-F5344CB8AC3E}">
        <p14:creationId xmlns:p14="http://schemas.microsoft.com/office/powerpoint/2010/main" val="681164446"/>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1</a:t>
            </a:fld>
            <a:endParaRPr lang="en-US" dirty="0"/>
          </a:p>
        </p:txBody>
      </p:sp>
    </p:spTree>
    <p:extLst>
      <p:ext uri="{BB962C8B-B14F-4D97-AF65-F5344CB8AC3E}">
        <p14:creationId xmlns:p14="http://schemas.microsoft.com/office/powerpoint/2010/main" val="413943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13</a:t>
            </a:fld>
            <a:endParaRPr lang="en-US" dirty="0"/>
          </a:p>
        </p:txBody>
      </p:sp>
    </p:spTree>
    <p:extLst>
      <p:ext uri="{BB962C8B-B14F-4D97-AF65-F5344CB8AC3E}">
        <p14:creationId xmlns:p14="http://schemas.microsoft.com/office/powerpoint/2010/main" val="3229979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000" b="0" i="0" kern="1200" dirty="0">
                <a:solidFill>
                  <a:schemeClr val="tx1"/>
                </a:solidFill>
                <a:effectLst/>
                <a:latin typeface="Arial" panose="020B0604020202020204" pitchFamily="34" charset="0"/>
                <a:ea typeface="+mn-ea"/>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14</a:t>
            </a:fld>
            <a:endParaRPr lang="en-US" dirty="0"/>
          </a:p>
        </p:txBody>
      </p:sp>
    </p:spTree>
    <p:extLst>
      <p:ext uri="{BB962C8B-B14F-4D97-AF65-F5344CB8AC3E}">
        <p14:creationId xmlns:p14="http://schemas.microsoft.com/office/powerpoint/2010/main" val="1490627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000" b="0" i="0" kern="1200" dirty="0">
                <a:solidFill>
                  <a:schemeClr val="tx1"/>
                </a:solidFill>
                <a:effectLst/>
                <a:latin typeface="Arial" panose="020B0604020202020204" pitchFamily="34" charset="0"/>
                <a:ea typeface="+mn-ea"/>
                <a:cs typeface="Arial" panose="020B0604020202020204" pitchFamily="34" charset="0"/>
              </a:rPr>
              <a:t>​</a:t>
            </a:r>
          </a:p>
          <a:p>
            <a:pPr rtl="0" fontAlgn="base"/>
            <a:r>
              <a:rPr lang="en-US" sz="1000" b="0" i="0" kern="1200" dirty="0">
                <a:solidFill>
                  <a:schemeClr val="tx1"/>
                </a:solidFill>
                <a:effectLst/>
                <a:latin typeface="Arial" panose="020B0604020202020204" pitchFamily="34" charset="0"/>
                <a:ea typeface="+mn-ea"/>
                <a:cs typeface="Arial" panose="020B0604020202020204" pitchFamily="34" charset="0"/>
              </a:rPr>
              <a:t>​</a:t>
            </a:r>
          </a:p>
          <a:p>
            <a:pPr rtl="0" fontAlgn="base"/>
            <a:r>
              <a:rPr lang="en-US" sz="1000" b="0" i="0" kern="1200" dirty="0">
                <a:solidFill>
                  <a:schemeClr val="tx1"/>
                </a:solidFill>
                <a:effectLst/>
                <a:latin typeface="Arial" panose="020B0604020202020204" pitchFamily="34" charset="0"/>
                <a:ea typeface="+mn-ea"/>
                <a:cs typeface="Arial" panose="020B0604020202020204" pitchFamily="34" charset="0"/>
              </a:rPr>
              <a:t>​</a:t>
            </a:r>
          </a:p>
          <a:p>
            <a:pPr rtl="0" fontAlgn="base"/>
            <a:r>
              <a:rPr lang="en-US" sz="1000" b="0" i="0" kern="1200" dirty="0">
                <a:solidFill>
                  <a:schemeClr val="tx1"/>
                </a:solidFill>
                <a:effectLst/>
                <a:latin typeface="Arial" panose="020B0604020202020204" pitchFamily="34" charset="0"/>
                <a:ea typeface="+mn-ea"/>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15</a:t>
            </a:fld>
            <a:endParaRPr lang="en-US" dirty="0"/>
          </a:p>
        </p:txBody>
      </p:sp>
    </p:spTree>
    <p:extLst>
      <p:ext uri="{BB962C8B-B14F-4D97-AF65-F5344CB8AC3E}">
        <p14:creationId xmlns:p14="http://schemas.microsoft.com/office/powerpoint/2010/main" val="393032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16</a:t>
            </a:fld>
            <a:endParaRPr lang="en-US" dirty="0"/>
          </a:p>
        </p:txBody>
      </p:sp>
    </p:spTree>
    <p:extLst>
      <p:ext uri="{BB962C8B-B14F-4D97-AF65-F5344CB8AC3E}">
        <p14:creationId xmlns:p14="http://schemas.microsoft.com/office/powerpoint/2010/main" val="4278762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17</a:t>
            </a:fld>
            <a:endParaRPr lang="en-US" dirty="0"/>
          </a:p>
        </p:txBody>
      </p:sp>
    </p:spTree>
    <p:extLst>
      <p:ext uri="{BB962C8B-B14F-4D97-AF65-F5344CB8AC3E}">
        <p14:creationId xmlns:p14="http://schemas.microsoft.com/office/powerpoint/2010/main" val="2118702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205">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20</a:t>
            </a:fld>
            <a:endParaRPr lang="en-US" dirty="0"/>
          </a:p>
        </p:txBody>
      </p:sp>
    </p:spTree>
    <p:extLst>
      <p:ext uri="{BB962C8B-B14F-4D97-AF65-F5344CB8AC3E}">
        <p14:creationId xmlns:p14="http://schemas.microsoft.com/office/powerpoint/2010/main" val="1497417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21</a:t>
            </a:fld>
            <a:endParaRPr lang="en-US" dirty="0"/>
          </a:p>
        </p:txBody>
      </p:sp>
    </p:spTree>
    <p:extLst>
      <p:ext uri="{BB962C8B-B14F-4D97-AF65-F5344CB8AC3E}">
        <p14:creationId xmlns:p14="http://schemas.microsoft.com/office/powerpoint/2010/main" val="670241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22</a:t>
            </a:fld>
            <a:endParaRPr lang="en-US" dirty="0"/>
          </a:p>
        </p:txBody>
      </p:sp>
    </p:spTree>
    <p:extLst>
      <p:ext uri="{BB962C8B-B14F-4D97-AF65-F5344CB8AC3E}">
        <p14:creationId xmlns:p14="http://schemas.microsoft.com/office/powerpoint/2010/main" val="2639160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23</a:t>
            </a:fld>
            <a:endParaRPr lang="en-US" dirty="0"/>
          </a:p>
        </p:txBody>
      </p:sp>
    </p:spTree>
    <p:extLst>
      <p:ext uri="{BB962C8B-B14F-4D97-AF65-F5344CB8AC3E}">
        <p14:creationId xmlns:p14="http://schemas.microsoft.com/office/powerpoint/2010/main" val="967394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24</a:t>
            </a:fld>
            <a:endParaRPr lang="en-US" dirty="0"/>
          </a:p>
        </p:txBody>
      </p:sp>
    </p:spTree>
    <p:extLst>
      <p:ext uri="{BB962C8B-B14F-4D97-AF65-F5344CB8AC3E}">
        <p14:creationId xmlns:p14="http://schemas.microsoft.com/office/powerpoint/2010/main" val="1282521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2</a:t>
            </a:fld>
            <a:endParaRPr lang="en-US" dirty="0"/>
          </a:p>
        </p:txBody>
      </p:sp>
    </p:spTree>
    <p:extLst>
      <p:ext uri="{BB962C8B-B14F-4D97-AF65-F5344CB8AC3E}">
        <p14:creationId xmlns:p14="http://schemas.microsoft.com/office/powerpoint/2010/main" val="4191170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25</a:t>
            </a:fld>
            <a:endParaRPr lang="en-US" dirty="0"/>
          </a:p>
        </p:txBody>
      </p:sp>
    </p:spTree>
    <p:extLst>
      <p:ext uri="{BB962C8B-B14F-4D97-AF65-F5344CB8AC3E}">
        <p14:creationId xmlns:p14="http://schemas.microsoft.com/office/powerpoint/2010/main" val="2053493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27</a:t>
            </a:fld>
            <a:endParaRPr lang="en-US" dirty="0"/>
          </a:p>
        </p:txBody>
      </p:sp>
    </p:spTree>
    <p:extLst>
      <p:ext uri="{BB962C8B-B14F-4D97-AF65-F5344CB8AC3E}">
        <p14:creationId xmlns:p14="http://schemas.microsoft.com/office/powerpoint/2010/main" val="2476558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29</a:t>
            </a:fld>
            <a:endParaRPr lang="en-US" dirty="0"/>
          </a:p>
        </p:txBody>
      </p:sp>
    </p:spTree>
    <p:extLst>
      <p:ext uri="{BB962C8B-B14F-4D97-AF65-F5344CB8AC3E}">
        <p14:creationId xmlns:p14="http://schemas.microsoft.com/office/powerpoint/2010/main" val="341360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9250" y="285750"/>
            <a:ext cx="3652838" cy="2054225"/>
          </a:xfrm>
          <a:prstGeom prst="rect">
            <a:avLst/>
          </a:prstGeom>
        </p:spPr>
      </p:sp>
      <p:sp>
        <p:nvSpPr>
          <p:cNvPr id="3" name="Notes Placeholder 2"/>
          <p:cNvSpPr>
            <a:spLocks noGrp="1"/>
          </p:cNvSpPr>
          <p:nvPr>
            <p:ph type="body" idx="1"/>
          </p:nvPr>
        </p:nvSpPr>
        <p:spPr>
          <a:xfrm>
            <a:off x="646770" y="2531327"/>
            <a:ext cx="5089613" cy="3815858"/>
          </a:xfrm>
          <a:prstGeom prst="rect">
            <a:avLst/>
          </a:prstGeom>
        </p:spPr>
        <p:txBody>
          <a:bodyPr/>
          <a:lstStyle/>
          <a:p>
            <a:pPr defTabSz="1507480">
              <a:defRPr/>
            </a:pPr>
            <a:r>
              <a:rPr lang="en-US" sz="1400" dirty="0">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442F9670-BFF3-42C0-AF4C-4C0B9219E72B}"/>
              </a:ext>
            </a:extLst>
          </p:cNvPr>
          <p:cNvPicPr>
            <a:picLocks noChangeAspect="1"/>
          </p:cNvPicPr>
          <p:nvPr/>
        </p:nvPicPr>
        <p:blipFill>
          <a:blip r:embed="rId3"/>
          <a:stretch>
            <a:fillRect/>
          </a:stretch>
        </p:blipFill>
        <p:spPr>
          <a:xfrm>
            <a:off x="5609571" y="8546396"/>
            <a:ext cx="560881" cy="353599"/>
          </a:xfrm>
          <a:prstGeom prst="rect">
            <a:avLst/>
          </a:prstGeom>
        </p:spPr>
      </p:pic>
    </p:spTree>
    <p:extLst>
      <p:ext uri="{BB962C8B-B14F-4D97-AF65-F5344CB8AC3E}">
        <p14:creationId xmlns:p14="http://schemas.microsoft.com/office/powerpoint/2010/main" val="1552139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33</a:t>
            </a:fld>
            <a:endParaRPr lang="en-US" dirty="0"/>
          </a:p>
        </p:txBody>
      </p:sp>
    </p:spTree>
    <p:extLst>
      <p:ext uri="{BB962C8B-B14F-4D97-AF65-F5344CB8AC3E}">
        <p14:creationId xmlns:p14="http://schemas.microsoft.com/office/powerpoint/2010/main" val="1257124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34</a:t>
            </a:fld>
            <a:endParaRPr lang="en-US" dirty="0"/>
          </a:p>
        </p:txBody>
      </p:sp>
    </p:spTree>
    <p:extLst>
      <p:ext uri="{BB962C8B-B14F-4D97-AF65-F5344CB8AC3E}">
        <p14:creationId xmlns:p14="http://schemas.microsoft.com/office/powerpoint/2010/main" val="2031433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35</a:t>
            </a:fld>
            <a:endParaRPr lang="en-US" dirty="0"/>
          </a:p>
        </p:txBody>
      </p:sp>
    </p:spTree>
    <p:extLst>
      <p:ext uri="{BB962C8B-B14F-4D97-AF65-F5344CB8AC3E}">
        <p14:creationId xmlns:p14="http://schemas.microsoft.com/office/powerpoint/2010/main" val="314030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buFont typeface="Arial" panose="020B0604020202020204" pitchFamily="34" charset="0"/>
              <a:buChar char="•"/>
            </a:pPr>
            <a:endParaRPr lang="en-US" sz="1100" b="0" i="0" dirty="0">
              <a:solidFill>
                <a:srgbClr val="212121"/>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07B6E69-2208-4DF4-8AFD-B65319BD41E3}" type="slidenum">
              <a:rPr lang="en-US" smtClean="0"/>
              <a:t>37</a:t>
            </a:fld>
            <a:endParaRPr lang="en-US" dirty="0"/>
          </a:p>
        </p:txBody>
      </p:sp>
    </p:spTree>
    <p:extLst>
      <p:ext uri="{BB962C8B-B14F-4D97-AF65-F5344CB8AC3E}">
        <p14:creationId xmlns:p14="http://schemas.microsoft.com/office/powerpoint/2010/main" val="3153539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38</a:t>
            </a:fld>
            <a:endParaRPr lang="en-US" dirty="0"/>
          </a:p>
        </p:txBody>
      </p:sp>
    </p:spTree>
    <p:extLst>
      <p:ext uri="{BB962C8B-B14F-4D97-AF65-F5344CB8AC3E}">
        <p14:creationId xmlns:p14="http://schemas.microsoft.com/office/powerpoint/2010/main" val="1455741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39</a:t>
            </a:fld>
            <a:endParaRPr lang="en-US" dirty="0"/>
          </a:p>
        </p:txBody>
      </p:sp>
    </p:spTree>
    <p:extLst>
      <p:ext uri="{BB962C8B-B14F-4D97-AF65-F5344CB8AC3E}">
        <p14:creationId xmlns:p14="http://schemas.microsoft.com/office/powerpoint/2010/main" val="1019955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6</a:t>
            </a:fld>
            <a:endParaRPr lang="en-US" dirty="0"/>
          </a:p>
        </p:txBody>
      </p:sp>
    </p:spTree>
    <p:extLst>
      <p:ext uri="{BB962C8B-B14F-4D97-AF65-F5344CB8AC3E}">
        <p14:creationId xmlns:p14="http://schemas.microsoft.com/office/powerpoint/2010/main" val="3679069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40</a:t>
            </a:fld>
            <a:endParaRPr lang="en-US" dirty="0"/>
          </a:p>
        </p:txBody>
      </p:sp>
    </p:spTree>
    <p:extLst>
      <p:ext uri="{BB962C8B-B14F-4D97-AF65-F5344CB8AC3E}">
        <p14:creationId xmlns:p14="http://schemas.microsoft.com/office/powerpoint/2010/main" val="1918233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endPar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15000"/>
              </a:lnSpc>
              <a:spcBef>
                <a:spcPts val="0"/>
              </a:spcBef>
              <a:spcAft>
                <a:spcPts val="0"/>
              </a:spcAft>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42</a:t>
            </a:fld>
            <a:endParaRPr lang="en-US" dirty="0"/>
          </a:p>
        </p:txBody>
      </p:sp>
    </p:spTree>
    <p:extLst>
      <p:ext uri="{BB962C8B-B14F-4D97-AF65-F5344CB8AC3E}">
        <p14:creationId xmlns:p14="http://schemas.microsoft.com/office/powerpoint/2010/main" val="260845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endPar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15000"/>
              </a:lnSpc>
              <a:spcBef>
                <a:spcPts val="0"/>
              </a:spcBef>
              <a:spcAft>
                <a:spcPts val="0"/>
              </a:spcAft>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43</a:t>
            </a:fld>
            <a:endParaRPr lang="en-US" dirty="0"/>
          </a:p>
        </p:txBody>
      </p:sp>
    </p:spTree>
    <p:extLst>
      <p:ext uri="{BB962C8B-B14F-4D97-AF65-F5344CB8AC3E}">
        <p14:creationId xmlns:p14="http://schemas.microsoft.com/office/powerpoint/2010/main" val="2902674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endParaRPr lang="en-U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15000"/>
              </a:lnSpc>
              <a:spcBef>
                <a:spcPts val="0"/>
              </a:spcBef>
              <a:spcAft>
                <a:spcPts val="0"/>
              </a:spcAft>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10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44</a:t>
            </a:fld>
            <a:endParaRPr lang="en-US" dirty="0"/>
          </a:p>
        </p:txBody>
      </p:sp>
    </p:spTree>
    <p:extLst>
      <p:ext uri="{BB962C8B-B14F-4D97-AF65-F5344CB8AC3E}">
        <p14:creationId xmlns:p14="http://schemas.microsoft.com/office/powerpoint/2010/main" val="1912371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45</a:t>
            </a:fld>
            <a:endParaRPr lang="en-US" dirty="0"/>
          </a:p>
        </p:txBody>
      </p:sp>
    </p:spTree>
    <p:extLst>
      <p:ext uri="{BB962C8B-B14F-4D97-AF65-F5344CB8AC3E}">
        <p14:creationId xmlns:p14="http://schemas.microsoft.com/office/powerpoint/2010/main" val="1500094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46</a:t>
            </a:fld>
            <a:endParaRPr lang="en-US" dirty="0"/>
          </a:p>
        </p:txBody>
      </p:sp>
    </p:spTree>
    <p:extLst>
      <p:ext uri="{BB962C8B-B14F-4D97-AF65-F5344CB8AC3E}">
        <p14:creationId xmlns:p14="http://schemas.microsoft.com/office/powerpoint/2010/main" val="2893610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47</a:t>
            </a:fld>
            <a:endParaRPr lang="en-US" dirty="0"/>
          </a:p>
        </p:txBody>
      </p:sp>
    </p:spTree>
    <p:extLst>
      <p:ext uri="{BB962C8B-B14F-4D97-AF65-F5344CB8AC3E}">
        <p14:creationId xmlns:p14="http://schemas.microsoft.com/office/powerpoint/2010/main" val="2559498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48</a:t>
            </a:fld>
            <a:endParaRPr lang="en-US" dirty="0"/>
          </a:p>
        </p:txBody>
      </p:sp>
    </p:spTree>
    <p:extLst>
      <p:ext uri="{BB962C8B-B14F-4D97-AF65-F5344CB8AC3E}">
        <p14:creationId xmlns:p14="http://schemas.microsoft.com/office/powerpoint/2010/main" val="2664463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49</a:t>
            </a:fld>
            <a:endParaRPr lang="en-US" dirty="0"/>
          </a:p>
        </p:txBody>
      </p:sp>
    </p:spTree>
    <p:extLst>
      <p:ext uri="{BB962C8B-B14F-4D97-AF65-F5344CB8AC3E}">
        <p14:creationId xmlns:p14="http://schemas.microsoft.com/office/powerpoint/2010/main" val="9034024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50</a:t>
            </a:fld>
            <a:endParaRPr lang="en-US" dirty="0"/>
          </a:p>
        </p:txBody>
      </p:sp>
    </p:spTree>
    <p:extLst>
      <p:ext uri="{BB962C8B-B14F-4D97-AF65-F5344CB8AC3E}">
        <p14:creationId xmlns:p14="http://schemas.microsoft.com/office/powerpoint/2010/main" val="2651441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7</a:t>
            </a:fld>
            <a:endParaRPr lang="en-US" dirty="0"/>
          </a:p>
        </p:txBody>
      </p:sp>
    </p:spTree>
    <p:extLst>
      <p:ext uri="{BB962C8B-B14F-4D97-AF65-F5344CB8AC3E}">
        <p14:creationId xmlns:p14="http://schemas.microsoft.com/office/powerpoint/2010/main" val="5588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53</a:t>
            </a:fld>
            <a:endParaRPr lang="en-US" dirty="0"/>
          </a:p>
        </p:txBody>
      </p:sp>
    </p:spTree>
    <p:extLst>
      <p:ext uri="{BB962C8B-B14F-4D97-AF65-F5344CB8AC3E}">
        <p14:creationId xmlns:p14="http://schemas.microsoft.com/office/powerpoint/2010/main" val="19225686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55</a:t>
            </a:fld>
            <a:endParaRPr lang="en-US" dirty="0"/>
          </a:p>
        </p:txBody>
      </p:sp>
    </p:spTree>
    <p:extLst>
      <p:ext uri="{BB962C8B-B14F-4D97-AF65-F5344CB8AC3E}">
        <p14:creationId xmlns:p14="http://schemas.microsoft.com/office/powerpoint/2010/main" val="983833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8</a:t>
            </a:fld>
            <a:endParaRPr lang="en-US" dirty="0"/>
          </a:p>
        </p:txBody>
      </p:sp>
    </p:spTree>
    <p:extLst>
      <p:ext uri="{BB962C8B-B14F-4D97-AF65-F5344CB8AC3E}">
        <p14:creationId xmlns:p14="http://schemas.microsoft.com/office/powerpoint/2010/main" val="2177677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9</a:t>
            </a:fld>
            <a:endParaRPr lang="en-US" dirty="0"/>
          </a:p>
        </p:txBody>
      </p:sp>
    </p:spTree>
    <p:extLst>
      <p:ext uri="{BB962C8B-B14F-4D97-AF65-F5344CB8AC3E}">
        <p14:creationId xmlns:p14="http://schemas.microsoft.com/office/powerpoint/2010/main" val="980241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10</a:t>
            </a:fld>
            <a:endParaRPr lang="en-US" dirty="0"/>
          </a:p>
        </p:txBody>
      </p:sp>
    </p:spTree>
    <p:extLst>
      <p:ext uri="{BB962C8B-B14F-4D97-AF65-F5344CB8AC3E}">
        <p14:creationId xmlns:p14="http://schemas.microsoft.com/office/powerpoint/2010/main" val="2177677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11</a:t>
            </a:fld>
            <a:endParaRPr lang="en-US" dirty="0"/>
          </a:p>
        </p:txBody>
      </p:sp>
    </p:spTree>
    <p:extLst>
      <p:ext uri="{BB962C8B-B14F-4D97-AF65-F5344CB8AC3E}">
        <p14:creationId xmlns:p14="http://schemas.microsoft.com/office/powerpoint/2010/main" val="3675993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B6E69-2208-4DF4-8AFD-B65319BD41E3}" type="slidenum">
              <a:rPr lang="en-US" smtClean="0"/>
              <a:t>12</a:t>
            </a:fld>
            <a:endParaRPr lang="en-US" dirty="0"/>
          </a:p>
        </p:txBody>
      </p:sp>
    </p:spTree>
    <p:extLst>
      <p:ext uri="{BB962C8B-B14F-4D97-AF65-F5344CB8AC3E}">
        <p14:creationId xmlns:p14="http://schemas.microsoft.com/office/powerpoint/2010/main" val="35562414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2853" y="3895412"/>
            <a:ext cx="9924421" cy="2387600"/>
          </a:xfrm>
        </p:spPr>
        <p:txBody>
          <a:bodyPr anchor="ctr" anchorCtr="0"/>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592853" y="6283012"/>
            <a:ext cx="10075147" cy="55798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57187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1753" y="3908809"/>
            <a:ext cx="10515600" cy="2447296"/>
          </a:xfrm>
        </p:spPr>
        <p:txBody>
          <a:bodyPr anchor="ctr" anchorCtr="0"/>
          <a:lstStyle>
            <a:lvl1pPr algn="ctr">
              <a:defRPr sz="60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9956289-FCE1-4F0A-B4BB-575373964F00}"/>
              </a:ext>
            </a:extLst>
          </p:cNvPr>
          <p:cNvSpPr>
            <a:spLocks noGrp="1"/>
          </p:cNvSpPr>
          <p:nvPr>
            <p:ph type="sldNum" sz="quarter" idx="12"/>
          </p:nvPr>
        </p:nvSpPr>
        <p:spPr>
          <a:solidFill>
            <a:schemeClr val="bg1"/>
          </a:solidFill>
        </p:spPr>
        <p:txBody>
          <a:bodyPr/>
          <a:lstStyle>
            <a:lvl1pPr>
              <a:defRPr>
                <a:solidFill>
                  <a:schemeClr val="tx1"/>
                </a:solidFill>
              </a:defRPr>
            </a:lvl1pPr>
          </a:lstStyle>
          <a:p>
            <a:fld id="{CDAE679D-0EAF-411A-9583-F941ACD3EA69}" type="slidenum">
              <a:rPr lang="en-US" smtClean="0"/>
              <a:pPr/>
              <a:t>‹#›</a:t>
            </a:fld>
            <a:endParaRPr lang="en-US" dirty="0"/>
          </a:p>
        </p:txBody>
      </p:sp>
    </p:spTree>
    <p:extLst>
      <p:ext uri="{BB962C8B-B14F-4D97-AF65-F5344CB8AC3E}">
        <p14:creationId xmlns:p14="http://schemas.microsoft.com/office/powerpoint/2010/main" val="3392915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solidFill>
            <a:schemeClr val="bg1"/>
          </a:solidFill>
        </p:spPr>
        <p:txBody>
          <a:bodyPr/>
          <a:lstStyle>
            <a:lvl1pPr>
              <a:defRPr>
                <a:solidFill>
                  <a:schemeClr val="tx1"/>
                </a:solidFill>
              </a:defRPr>
            </a:lvl1pPr>
          </a:lstStyle>
          <a:p>
            <a:fld id="{CDAE679D-0EAF-411A-9583-F941ACD3EA69}" type="slidenum">
              <a:rPr lang="en-US" smtClean="0"/>
              <a:pPr/>
              <a:t>‹#›</a:t>
            </a:fld>
            <a:endParaRPr lang="en-US" dirty="0"/>
          </a:p>
        </p:txBody>
      </p:sp>
    </p:spTree>
    <p:extLst>
      <p:ext uri="{BB962C8B-B14F-4D97-AF65-F5344CB8AC3E}">
        <p14:creationId xmlns:p14="http://schemas.microsoft.com/office/powerpoint/2010/main" val="405092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solidFill>
            <a:schemeClr val="bg1"/>
          </a:solidFill>
        </p:spPr>
        <p:txBody>
          <a:bodyPr/>
          <a:lstStyle>
            <a:lvl1pPr>
              <a:defRPr>
                <a:solidFill>
                  <a:schemeClr val="tx1"/>
                </a:solidFill>
              </a:defRPr>
            </a:lvl1pPr>
          </a:lstStyle>
          <a:p>
            <a:fld id="{CDAE679D-0EAF-411A-9583-F941ACD3EA69}" type="slidenum">
              <a:rPr lang="en-US" smtClean="0"/>
              <a:pPr/>
              <a:t>‹#›</a:t>
            </a:fld>
            <a:endParaRPr lang="en-US" dirty="0"/>
          </a:p>
        </p:txBody>
      </p:sp>
    </p:spTree>
    <p:extLst>
      <p:ext uri="{BB962C8B-B14F-4D97-AF65-F5344CB8AC3E}">
        <p14:creationId xmlns:p14="http://schemas.microsoft.com/office/powerpoint/2010/main" val="1074306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729979"/>
            <a:ext cx="2939980" cy="2468899"/>
          </a:xfrm>
        </p:spPr>
        <p:txBody>
          <a:bodyPr/>
          <a:lstStyle/>
          <a:p>
            <a:pPr lvl="0"/>
            <a:r>
              <a:rPr lang="en-US"/>
              <a:t>Edit Master text styles</a:t>
            </a:r>
          </a:p>
        </p:txBody>
      </p:sp>
      <p:sp>
        <p:nvSpPr>
          <p:cNvPr id="4" name="Content Placeholder 3"/>
          <p:cNvSpPr>
            <a:spLocks noGrp="1"/>
          </p:cNvSpPr>
          <p:nvPr>
            <p:ph sz="half" idx="2"/>
          </p:nvPr>
        </p:nvSpPr>
        <p:spPr>
          <a:xfrm>
            <a:off x="8413820" y="2723472"/>
            <a:ext cx="2939980" cy="2468899"/>
          </a:xfrm>
        </p:spPr>
        <p:txBody>
          <a:bodyPr/>
          <a:lstStyle/>
          <a:p>
            <a:pPr lvl="0"/>
            <a:r>
              <a:rPr lang="en-US"/>
              <a:t>Edit Master text styles</a:t>
            </a:r>
          </a:p>
        </p:txBody>
      </p:sp>
      <p:sp>
        <p:nvSpPr>
          <p:cNvPr id="7" name="Slide Number Placeholder 6"/>
          <p:cNvSpPr>
            <a:spLocks noGrp="1"/>
          </p:cNvSpPr>
          <p:nvPr>
            <p:ph type="sldNum" sz="quarter" idx="12"/>
          </p:nvPr>
        </p:nvSpPr>
        <p:spPr>
          <a:solidFill>
            <a:schemeClr val="bg1"/>
          </a:solidFill>
        </p:spPr>
        <p:txBody>
          <a:bodyPr/>
          <a:lstStyle>
            <a:lvl1pPr>
              <a:defRPr>
                <a:solidFill>
                  <a:schemeClr val="tx1"/>
                </a:solidFill>
              </a:defRPr>
            </a:lvl1pPr>
          </a:lstStyle>
          <a:p>
            <a:fld id="{CDAE679D-0EAF-411A-9583-F941ACD3EA69}" type="slidenum">
              <a:rPr lang="en-US" smtClean="0"/>
              <a:pPr/>
              <a:t>‹#›</a:t>
            </a:fld>
            <a:endParaRPr lang="en-US" dirty="0"/>
          </a:p>
        </p:txBody>
      </p:sp>
      <p:sp>
        <p:nvSpPr>
          <p:cNvPr id="9" name="Content Placeholder 8"/>
          <p:cNvSpPr>
            <a:spLocks noGrp="1"/>
          </p:cNvSpPr>
          <p:nvPr>
            <p:ph sz="quarter" idx="13"/>
          </p:nvPr>
        </p:nvSpPr>
        <p:spPr>
          <a:xfrm>
            <a:off x="4625975" y="2729979"/>
            <a:ext cx="2940050" cy="2468563"/>
          </a:xfrm>
        </p:spPr>
        <p:txBody>
          <a:bodyPr/>
          <a:lstStyle/>
          <a:p>
            <a:pPr lvl="0"/>
            <a:r>
              <a:rPr lang="en-US"/>
              <a:t>Edit Master text styles</a:t>
            </a:r>
          </a:p>
        </p:txBody>
      </p:sp>
    </p:spTree>
    <p:extLst>
      <p:ext uri="{BB962C8B-B14F-4D97-AF65-F5344CB8AC3E}">
        <p14:creationId xmlns:p14="http://schemas.microsoft.com/office/powerpoint/2010/main" val="3346954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0870" y="2711224"/>
            <a:ext cx="2939980" cy="2468899"/>
          </a:xfrm>
        </p:spPr>
        <p:txBody>
          <a:bodyPr/>
          <a:lstStyle/>
          <a:p>
            <a:pPr lvl="0"/>
            <a:r>
              <a:rPr lang="en-US"/>
              <a:t>Edit Master text styles</a:t>
            </a:r>
          </a:p>
        </p:txBody>
      </p:sp>
      <p:sp>
        <p:nvSpPr>
          <p:cNvPr id="4" name="Content Placeholder 3"/>
          <p:cNvSpPr>
            <a:spLocks noGrp="1"/>
          </p:cNvSpPr>
          <p:nvPr>
            <p:ph sz="half" idx="2"/>
          </p:nvPr>
        </p:nvSpPr>
        <p:spPr>
          <a:xfrm>
            <a:off x="9016722" y="2711224"/>
            <a:ext cx="2939980" cy="2468899"/>
          </a:xfrm>
        </p:spPr>
        <p:txBody>
          <a:bodyPr/>
          <a:lstStyle/>
          <a:p>
            <a:pPr lvl="0"/>
            <a:r>
              <a:rPr lang="en-US"/>
              <a:t>Edit Master text styles</a:t>
            </a:r>
          </a:p>
        </p:txBody>
      </p:sp>
      <p:sp>
        <p:nvSpPr>
          <p:cNvPr id="7" name="Slide Number Placeholder 6"/>
          <p:cNvSpPr>
            <a:spLocks noGrp="1"/>
          </p:cNvSpPr>
          <p:nvPr>
            <p:ph type="sldNum" sz="quarter" idx="12"/>
          </p:nvPr>
        </p:nvSpPr>
        <p:spPr>
          <a:solidFill>
            <a:schemeClr val="bg1"/>
          </a:solidFill>
        </p:spPr>
        <p:txBody>
          <a:bodyPr/>
          <a:lstStyle>
            <a:lvl1pPr>
              <a:defRPr>
                <a:solidFill>
                  <a:schemeClr val="tx1"/>
                </a:solidFill>
              </a:defRPr>
            </a:lvl1pPr>
          </a:lstStyle>
          <a:p>
            <a:fld id="{CDAE679D-0EAF-411A-9583-F941ACD3EA69}" type="slidenum">
              <a:rPr lang="en-US" smtClean="0"/>
              <a:pPr/>
              <a:t>‹#›</a:t>
            </a:fld>
            <a:endParaRPr lang="en-US" dirty="0"/>
          </a:p>
        </p:txBody>
      </p:sp>
      <p:sp>
        <p:nvSpPr>
          <p:cNvPr id="9" name="Content Placeholder 8"/>
          <p:cNvSpPr>
            <a:spLocks noGrp="1"/>
          </p:cNvSpPr>
          <p:nvPr>
            <p:ph sz="quarter" idx="13"/>
          </p:nvPr>
        </p:nvSpPr>
        <p:spPr>
          <a:xfrm>
            <a:off x="6071414" y="2711392"/>
            <a:ext cx="2940050" cy="2468563"/>
          </a:xfrm>
        </p:spPr>
        <p:txBody>
          <a:bodyPr/>
          <a:lstStyle/>
          <a:p>
            <a:pPr lvl="0"/>
            <a:r>
              <a:rPr lang="en-US"/>
              <a:t>Edit Master text styles</a:t>
            </a:r>
          </a:p>
        </p:txBody>
      </p:sp>
      <p:sp>
        <p:nvSpPr>
          <p:cNvPr id="10" name="Content Placeholder 9"/>
          <p:cNvSpPr>
            <a:spLocks noGrp="1"/>
          </p:cNvSpPr>
          <p:nvPr>
            <p:ph sz="quarter" idx="14"/>
          </p:nvPr>
        </p:nvSpPr>
        <p:spPr>
          <a:xfrm>
            <a:off x="3126107" y="2711392"/>
            <a:ext cx="2940050" cy="2468563"/>
          </a:xfrm>
        </p:spPr>
        <p:txBody>
          <a:bodyPr/>
          <a:lstStyle/>
          <a:p>
            <a:pPr lvl="0"/>
            <a:r>
              <a:rPr lang="en-US"/>
              <a:t>Edit Master text styles</a:t>
            </a:r>
          </a:p>
        </p:txBody>
      </p:sp>
    </p:spTree>
    <p:extLst>
      <p:ext uri="{BB962C8B-B14F-4D97-AF65-F5344CB8AC3E}">
        <p14:creationId xmlns:p14="http://schemas.microsoft.com/office/powerpoint/2010/main" val="4039592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8084" y="2173640"/>
            <a:ext cx="2939980" cy="2468899"/>
          </a:xfrm>
        </p:spPr>
        <p:txBody>
          <a:bodyPr/>
          <a:lstStyle/>
          <a:p>
            <a:pPr lvl="0"/>
            <a:r>
              <a:rPr lang="en-US"/>
              <a:t>Edit Master text styles</a:t>
            </a:r>
          </a:p>
        </p:txBody>
      </p:sp>
      <p:sp>
        <p:nvSpPr>
          <p:cNvPr id="4" name="Content Placeholder 3"/>
          <p:cNvSpPr>
            <a:spLocks noGrp="1"/>
          </p:cNvSpPr>
          <p:nvPr>
            <p:ph sz="half" idx="2"/>
          </p:nvPr>
        </p:nvSpPr>
        <p:spPr>
          <a:xfrm>
            <a:off x="9043936" y="2173640"/>
            <a:ext cx="2939980" cy="2468899"/>
          </a:xfrm>
        </p:spPr>
        <p:txBody>
          <a:bodyPr/>
          <a:lstStyle/>
          <a:p>
            <a:pPr lvl="0"/>
            <a:r>
              <a:rPr lang="en-US"/>
              <a:t>Edit Master text styles</a:t>
            </a:r>
          </a:p>
        </p:txBody>
      </p:sp>
      <p:sp>
        <p:nvSpPr>
          <p:cNvPr id="7" name="Slide Number Placeholder 6"/>
          <p:cNvSpPr>
            <a:spLocks noGrp="1"/>
          </p:cNvSpPr>
          <p:nvPr>
            <p:ph type="sldNum" sz="quarter" idx="12"/>
          </p:nvPr>
        </p:nvSpPr>
        <p:spPr/>
        <p:txBody>
          <a:bodyPr/>
          <a:lstStyle/>
          <a:p>
            <a:fld id="{CDAE679D-0EAF-411A-9583-F941ACD3EA69}" type="slidenum">
              <a:rPr lang="en-US" smtClean="0"/>
              <a:t>‹#›</a:t>
            </a:fld>
            <a:endParaRPr lang="en-US" dirty="0"/>
          </a:p>
        </p:txBody>
      </p:sp>
      <p:sp>
        <p:nvSpPr>
          <p:cNvPr id="9" name="Content Placeholder 8"/>
          <p:cNvSpPr>
            <a:spLocks noGrp="1"/>
          </p:cNvSpPr>
          <p:nvPr>
            <p:ph sz="quarter" idx="13"/>
          </p:nvPr>
        </p:nvSpPr>
        <p:spPr>
          <a:xfrm>
            <a:off x="4625975" y="2173808"/>
            <a:ext cx="2940050" cy="2468563"/>
          </a:xfrm>
        </p:spPr>
        <p:txBody>
          <a:bodyPr/>
          <a:lstStyle/>
          <a:p>
            <a:pPr lvl="0"/>
            <a:r>
              <a:rPr lang="en-US"/>
              <a:t>Edit Master text styles</a:t>
            </a:r>
          </a:p>
        </p:txBody>
      </p:sp>
      <p:sp>
        <p:nvSpPr>
          <p:cNvPr id="10" name="Content Placeholder 9"/>
          <p:cNvSpPr>
            <a:spLocks noGrp="1"/>
          </p:cNvSpPr>
          <p:nvPr>
            <p:ph sz="quarter" idx="14"/>
          </p:nvPr>
        </p:nvSpPr>
        <p:spPr>
          <a:xfrm>
            <a:off x="2414613" y="3670196"/>
            <a:ext cx="2940050" cy="2468563"/>
          </a:xfrm>
        </p:spPr>
        <p:txBody>
          <a:bodyPr/>
          <a:lstStyle/>
          <a:p>
            <a:pPr lvl="0"/>
            <a:r>
              <a:rPr lang="en-US"/>
              <a:t>Edit Master text styles</a:t>
            </a:r>
          </a:p>
        </p:txBody>
      </p:sp>
      <p:sp>
        <p:nvSpPr>
          <p:cNvPr id="11" name="Content Placeholder 10"/>
          <p:cNvSpPr>
            <a:spLocks noGrp="1"/>
          </p:cNvSpPr>
          <p:nvPr>
            <p:ph sz="quarter" idx="15"/>
          </p:nvPr>
        </p:nvSpPr>
        <p:spPr>
          <a:xfrm>
            <a:off x="6832574" y="3670196"/>
            <a:ext cx="2944813" cy="2468563"/>
          </a:xfrm>
        </p:spPr>
        <p:txBody>
          <a:bodyPr/>
          <a:lstStyle/>
          <a:p>
            <a:pPr lvl="0"/>
            <a:r>
              <a:rPr lang="en-US"/>
              <a:t>Edit Master text styles</a:t>
            </a:r>
          </a:p>
        </p:txBody>
      </p:sp>
    </p:spTree>
    <p:extLst>
      <p:ext uri="{BB962C8B-B14F-4D97-AF65-F5344CB8AC3E}">
        <p14:creationId xmlns:p14="http://schemas.microsoft.com/office/powerpoint/2010/main" val="4083574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solidFill>
            <a:schemeClr val="bg1">
              <a:lumMod val="85000"/>
            </a:schemeClr>
          </a:solidFill>
        </p:spPr>
        <p:txBody>
          <a:bodyPr anchor="b">
            <a:normAutofit/>
          </a:bodyPr>
          <a:lstStyle>
            <a:lvl1pPr marL="0" indent="0" algn="ctr">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solidFill>
            <a:schemeClr val="bg1">
              <a:lumMod val="85000"/>
            </a:schemeClr>
          </a:solidFill>
        </p:spPr>
        <p:txBody>
          <a:bodyPr anchor="b">
            <a:normAutofit/>
          </a:bodyPr>
          <a:lstStyle>
            <a:lvl1pPr marL="0" indent="0" algn="ctr">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CDAE679D-0EAF-411A-9583-F941ACD3EA69}" type="slidenum">
              <a:rPr lang="en-US" smtClean="0"/>
              <a:t>‹#›</a:t>
            </a:fld>
            <a:endParaRPr lang="en-US" dirty="0"/>
          </a:p>
        </p:txBody>
      </p:sp>
    </p:spTree>
    <p:extLst>
      <p:ext uri="{BB962C8B-B14F-4D97-AF65-F5344CB8AC3E}">
        <p14:creationId xmlns:p14="http://schemas.microsoft.com/office/powerpoint/2010/main" val="1691128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Goal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55770" y="1825625"/>
            <a:ext cx="599802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DAE679D-0EAF-411A-9583-F941ACD3EA69}" type="slidenum">
              <a:rPr lang="en-US" smtClean="0"/>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431" y="2125246"/>
            <a:ext cx="3752096" cy="3752096"/>
          </a:xfrm>
          <a:prstGeom prst="rect">
            <a:avLst/>
          </a:prstGeom>
        </p:spPr>
      </p:pic>
    </p:spTree>
    <p:extLst>
      <p:ext uri="{BB962C8B-B14F-4D97-AF65-F5344CB8AC3E}">
        <p14:creationId xmlns:p14="http://schemas.microsoft.com/office/powerpoint/2010/main" val="58570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ccess criter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55770" y="1825625"/>
            <a:ext cx="599802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DAE679D-0EAF-411A-9583-F941ACD3EA69}"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2131342"/>
            <a:ext cx="3834392" cy="3739904"/>
          </a:xfrm>
          <a:prstGeom prst="rect">
            <a:avLst/>
          </a:prstGeom>
        </p:spPr>
      </p:pic>
    </p:spTree>
    <p:extLst>
      <p:ext uri="{BB962C8B-B14F-4D97-AF65-F5344CB8AC3E}">
        <p14:creationId xmlns:p14="http://schemas.microsoft.com/office/powerpoint/2010/main" val="2159557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20393" y="437044"/>
            <a:ext cx="10515600" cy="1325563"/>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DAE679D-0EAF-411A-9583-F941ACD3EA69}" type="slidenum">
              <a:rPr lang="en-US" smtClean="0"/>
              <a:t>‹#›</a:t>
            </a:fld>
            <a:endParaRPr lang="en-US" dirty="0"/>
          </a:p>
        </p:txBody>
      </p:sp>
    </p:spTree>
    <p:extLst>
      <p:ext uri="{BB962C8B-B14F-4D97-AF65-F5344CB8AC3E}">
        <p14:creationId xmlns:p14="http://schemas.microsoft.com/office/powerpoint/2010/main" val="3292664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55877" y="203982"/>
            <a:ext cx="4557932" cy="5345723"/>
          </a:xfrm>
        </p:spPr>
        <p:txBody>
          <a:bodyPr anchor="ctr" anchorCtr="0"/>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455877" y="5634111"/>
            <a:ext cx="4557932" cy="87219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6B317BC8-2D86-498C-A444-A3F04D18E2E8}"/>
              </a:ext>
            </a:extLst>
          </p:cNvPr>
          <p:cNvSpPr>
            <a:spLocks noGrp="1"/>
          </p:cNvSpPr>
          <p:nvPr>
            <p:ph type="sldNum" sz="quarter" idx="12"/>
          </p:nvPr>
        </p:nvSpPr>
        <p:spPr>
          <a:solidFill>
            <a:schemeClr val="bg1"/>
          </a:solidFill>
        </p:spPr>
        <p:txBody>
          <a:bodyPr/>
          <a:lstStyle>
            <a:lvl1pPr>
              <a:defRPr>
                <a:solidFill>
                  <a:schemeClr val="tx1"/>
                </a:solidFill>
              </a:defRPr>
            </a:lvl1pPr>
          </a:lstStyle>
          <a:p>
            <a:fld id="{CDAE679D-0EAF-411A-9583-F941ACD3EA69}" type="slidenum">
              <a:rPr lang="en-US" smtClean="0"/>
              <a:pPr/>
              <a:t>‹#›</a:t>
            </a:fld>
            <a:endParaRPr lang="en-US" dirty="0"/>
          </a:p>
        </p:txBody>
      </p:sp>
    </p:spTree>
    <p:extLst>
      <p:ext uri="{BB962C8B-B14F-4D97-AF65-F5344CB8AC3E}">
        <p14:creationId xmlns:p14="http://schemas.microsoft.com/office/powerpoint/2010/main" val="65307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rgbClr val="17445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2715" y="2434975"/>
            <a:ext cx="10956533" cy="1982913"/>
          </a:xfrm>
          <a:solidFill>
            <a:schemeClr val="bg1"/>
          </a:solidFill>
        </p:spPr>
        <p:txBody>
          <a:bodyPr/>
          <a:lstStyle>
            <a:lvl1pPr algn="ctr">
              <a:defRPr>
                <a:solidFill>
                  <a:schemeClr val="tx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CDAE679D-0EAF-411A-9583-F941ACD3EA69}" type="slidenum">
              <a:rPr lang="en-US" smtClean="0"/>
              <a:t>‹#›</a:t>
            </a:fld>
            <a:endParaRPr lang="en-US" dirty="0"/>
          </a:p>
        </p:txBody>
      </p:sp>
    </p:spTree>
    <p:extLst>
      <p:ext uri="{BB962C8B-B14F-4D97-AF65-F5344CB8AC3E}">
        <p14:creationId xmlns:p14="http://schemas.microsoft.com/office/powerpoint/2010/main" val="590372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2997C-76CD-4F6E-871B-6FA0AFD6C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EAC923-AFFF-426D-9DF9-F43E331B057B}"/>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83B3DC5F-D408-4DB3-A6D2-C5B3527890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EEF8C8-3AAC-4B4E-920E-629E54CFCC8B}"/>
              </a:ext>
            </a:extLst>
          </p:cNvPr>
          <p:cNvSpPr>
            <a:spLocks noGrp="1"/>
          </p:cNvSpPr>
          <p:nvPr>
            <p:ph type="sldNum" sz="quarter" idx="12"/>
          </p:nvPr>
        </p:nvSpPr>
        <p:spPr/>
        <p:txBody>
          <a:bodyPr/>
          <a:lstStyle/>
          <a:p>
            <a:fld id="{CDAE679D-0EAF-411A-9583-F941ACD3EA69}" type="slidenum">
              <a:rPr lang="en-US" smtClean="0"/>
              <a:pPr/>
              <a:t>‹#›</a:t>
            </a:fld>
            <a:endParaRPr lang="en-US" dirty="0"/>
          </a:p>
        </p:txBody>
      </p:sp>
    </p:spTree>
    <p:extLst>
      <p:ext uri="{BB962C8B-B14F-4D97-AF65-F5344CB8AC3E}">
        <p14:creationId xmlns:p14="http://schemas.microsoft.com/office/powerpoint/2010/main" val="2149318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AE679D-0EAF-411A-9583-F941ACD3EA69}" type="slidenum">
              <a:rPr lang="en-US" smtClean="0"/>
              <a:t>‹#›</a:t>
            </a:fld>
            <a:endParaRPr lang="en-US" dirty="0"/>
          </a:p>
        </p:txBody>
      </p:sp>
    </p:spTree>
    <p:extLst>
      <p:ext uri="{BB962C8B-B14F-4D97-AF65-F5344CB8AC3E}">
        <p14:creationId xmlns:p14="http://schemas.microsoft.com/office/powerpoint/2010/main" val="2431513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1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55877" y="203982"/>
            <a:ext cx="4557932" cy="5345723"/>
          </a:xfrm>
        </p:spPr>
        <p:txBody>
          <a:bodyPr anchor="ctr" anchorCtr="0"/>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455877" y="5634111"/>
            <a:ext cx="4557932" cy="87219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88C9AC29-A8E4-4210-AD5B-B3C2E478E530}"/>
              </a:ext>
            </a:extLst>
          </p:cNvPr>
          <p:cNvSpPr>
            <a:spLocks noGrp="1"/>
          </p:cNvSpPr>
          <p:nvPr>
            <p:ph type="sldNum" sz="quarter" idx="12"/>
          </p:nvPr>
        </p:nvSpPr>
        <p:spPr>
          <a:solidFill>
            <a:schemeClr val="bg1"/>
          </a:solidFill>
        </p:spPr>
        <p:txBody>
          <a:bodyPr/>
          <a:lstStyle>
            <a:lvl1pPr>
              <a:defRPr>
                <a:solidFill>
                  <a:schemeClr val="tx1"/>
                </a:solidFill>
              </a:defRPr>
            </a:lvl1pPr>
          </a:lstStyle>
          <a:p>
            <a:fld id="{CDAE679D-0EAF-411A-9583-F941ACD3EA69}" type="slidenum">
              <a:rPr lang="en-US" smtClean="0"/>
              <a:pPr/>
              <a:t>‹#›</a:t>
            </a:fld>
            <a:endParaRPr lang="en-US" dirty="0"/>
          </a:p>
        </p:txBody>
      </p:sp>
    </p:spTree>
    <p:extLst>
      <p:ext uri="{BB962C8B-B14F-4D97-AF65-F5344CB8AC3E}">
        <p14:creationId xmlns:p14="http://schemas.microsoft.com/office/powerpoint/2010/main" val="179885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1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55877" y="203982"/>
            <a:ext cx="4557932" cy="5345723"/>
          </a:xfrm>
        </p:spPr>
        <p:txBody>
          <a:bodyPr anchor="ctr" anchorCtr="0"/>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455877" y="5634111"/>
            <a:ext cx="4557932" cy="87219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F6442B24-EDB7-43A6-95EA-2F054ECB3243}"/>
              </a:ext>
            </a:extLst>
          </p:cNvPr>
          <p:cNvSpPr>
            <a:spLocks noGrp="1"/>
          </p:cNvSpPr>
          <p:nvPr>
            <p:ph type="sldNum" sz="quarter" idx="12"/>
          </p:nvPr>
        </p:nvSpPr>
        <p:spPr>
          <a:solidFill>
            <a:schemeClr val="bg1"/>
          </a:solidFill>
        </p:spPr>
        <p:txBody>
          <a:bodyPr/>
          <a:lstStyle>
            <a:lvl1pPr>
              <a:defRPr>
                <a:solidFill>
                  <a:schemeClr val="tx1"/>
                </a:solidFill>
              </a:defRPr>
            </a:lvl1pPr>
          </a:lstStyle>
          <a:p>
            <a:fld id="{CDAE679D-0EAF-411A-9583-F941ACD3EA69}" type="slidenum">
              <a:rPr lang="en-US" smtClean="0"/>
              <a:pPr/>
              <a:t>‹#›</a:t>
            </a:fld>
            <a:endParaRPr lang="en-US" dirty="0"/>
          </a:p>
        </p:txBody>
      </p:sp>
    </p:spTree>
    <p:extLst>
      <p:ext uri="{BB962C8B-B14F-4D97-AF65-F5344CB8AC3E}">
        <p14:creationId xmlns:p14="http://schemas.microsoft.com/office/powerpoint/2010/main" val="1201978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1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55877" y="203982"/>
            <a:ext cx="4557932" cy="5345723"/>
          </a:xfrm>
        </p:spPr>
        <p:txBody>
          <a:bodyPr anchor="ctr" anchorCtr="0"/>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455877" y="5634111"/>
            <a:ext cx="4557932" cy="87219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BC76B644-BA28-4612-B462-BE88EF63F4D2}"/>
              </a:ext>
            </a:extLst>
          </p:cNvPr>
          <p:cNvSpPr>
            <a:spLocks noGrp="1"/>
          </p:cNvSpPr>
          <p:nvPr>
            <p:ph type="sldNum" sz="quarter" idx="12"/>
          </p:nvPr>
        </p:nvSpPr>
        <p:spPr>
          <a:solidFill>
            <a:schemeClr val="bg1"/>
          </a:solidFill>
        </p:spPr>
        <p:txBody>
          <a:bodyPr/>
          <a:lstStyle>
            <a:lvl1pPr>
              <a:defRPr>
                <a:solidFill>
                  <a:schemeClr val="tx1"/>
                </a:solidFill>
              </a:defRPr>
            </a:lvl1pPr>
          </a:lstStyle>
          <a:p>
            <a:fld id="{CDAE679D-0EAF-411A-9583-F941ACD3EA69}" type="slidenum">
              <a:rPr lang="en-US" smtClean="0"/>
              <a:pPr/>
              <a:t>‹#›</a:t>
            </a:fld>
            <a:endParaRPr lang="en-US" dirty="0"/>
          </a:p>
        </p:txBody>
      </p:sp>
    </p:spTree>
    <p:extLst>
      <p:ext uri="{BB962C8B-B14F-4D97-AF65-F5344CB8AC3E}">
        <p14:creationId xmlns:p14="http://schemas.microsoft.com/office/powerpoint/2010/main" val="363100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1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55877" y="203982"/>
            <a:ext cx="4557932" cy="5345723"/>
          </a:xfrm>
        </p:spPr>
        <p:txBody>
          <a:bodyPr anchor="ctr" anchorCtr="0"/>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455877" y="5634111"/>
            <a:ext cx="4557932" cy="87219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4D8489F5-8CC5-41D6-B83C-7F808CB86DEB}"/>
              </a:ext>
            </a:extLst>
          </p:cNvPr>
          <p:cNvSpPr>
            <a:spLocks noGrp="1"/>
          </p:cNvSpPr>
          <p:nvPr>
            <p:ph type="sldNum" sz="quarter" idx="12"/>
          </p:nvPr>
        </p:nvSpPr>
        <p:spPr>
          <a:solidFill>
            <a:schemeClr val="bg1"/>
          </a:solidFill>
        </p:spPr>
        <p:txBody>
          <a:bodyPr/>
          <a:lstStyle>
            <a:lvl1pPr>
              <a:defRPr>
                <a:solidFill>
                  <a:schemeClr val="tx1"/>
                </a:solidFill>
              </a:defRPr>
            </a:lvl1pPr>
          </a:lstStyle>
          <a:p>
            <a:fld id="{CDAE679D-0EAF-411A-9583-F941ACD3EA69}" type="slidenum">
              <a:rPr lang="en-US" smtClean="0"/>
              <a:pPr/>
              <a:t>‹#›</a:t>
            </a:fld>
            <a:endParaRPr lang="en-US" dirty="0"/>
          </a:p>
        </p:txBody>
      </p:sp>
    </p:spTree>
    <p:extLst>
      <p:ext uri="{BB962C8B-B14F-4D97-AF65-F5344CB8AC3E}">
        <p14:creationId xmlns:p14="http://schemas.microsoft.com/office/powerpoint/2010/main" val="849090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1753" y="3908809"/>
            <a:ext cx="10515600" cy="2447296"/>
          </a:xfrm>
        </p:spPr>
        <p:txBody>
          <a:bodyPr anchor="ctr" anchorCtr="0"/>
          <a:lstStyle>
            <a:lvl1pPr algn="ctr">
              <a:defRPr sz="60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3B4329AB-C62C-4E11-9218-28E0BE4EAC85}"/>
              </a:ext>
            </a:extLst>
          </p:cNvPr>
          <p:cNvSpPr>
            <a:spLocks noGrp="1"/>
          </p:cNvSpPr>
          <p:nvPr>
            <p:ph type="sldNum" sz="quarter" idx="12"/>
          </p:nvPr>
        </p:nvSpPr>
        <p:spPr>
          <a:solidFill>
            <a:schemeClr val="bg1"/>
          </a:solidFill>
        </p:spPr>
        <p:txBody>
          <a:bodyPr/>
          <a:lstStyle>
            <a:lvl1pPr>
              <a:defRPr>
                <a:solidFill>
                  <a:schemeClr val="tx1"/>
                </a:solidFill>
              </a:defRPr>
            </a:lvl1pPr>
          </a:lstStyle>
          <a:p>
            <a:fld id="{CDAE679D-0EAF-411A-9583-F941ACD3EA69}" type="slidenum">
              <a:rPr lang="en-US" smtClean="0"/>
              <a:pPr/>
              <a:t>‹#›</a:t>
            </a:fld>
            <a:endParaRPr lang="en-US" dirty="0"/>
          </a:p>
        </p:txBody>
      </p:sp>
    </p:spTree>
    <p:extLst>
      <p:ext uri="{BB962C8B-B14F-4D97-AF65-F5344CB8AC3E}">
        <p14:creationId xmlns:p14="http://schemas.microsoft.com/office/powerpoint/2010/main" val="355517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1753" y="3908809"/>
            <a:ext cx="10515600" cy="2447296"/>
          </a:xfrm>
        </p:spPr>
        <p:txBody>
          <a:bodyPr anchor="ctr" anchorCtr="0"/>
          <a:lstStyle>
            <a:lvl1pPr algn="ctr">
              <a:defRPr sz="60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08183356-4B8D-4C53-B03A-2B452DA642EE}"/>
              </a:ext>
            </a:extLst>
          </p:cNvPr>
          <p:cNvSpPr>
            <a:spLocks noGrp="1"/>
          </p:cNvSpPr>
          <p:nvPr>
            <p:ph type="sldNum" sz="quarter" idx="12"/>
          </p:nvPr>
        </p:nvSpPr>
        <p:spPr>
          <a:solidFill>
            <a:schemeClr val="bg1"/>
          </a:solidFill>
        </p:spPr>
        <p:txBody>
          <a:bodyPr/>
          <a:lstStyle>
            <a:lvl1pPr>
              <a:defRPr>
                <a:solidFill>
                  <a:schemeClr val="tx1"/>
                </a:solidFill>
              </a:defRPr>
            </a:lvl1pPr>
          </a:lstStyle>
          <a:p>
            <a:fld id="{CDAE679D-0EAF-411A-9583-F941ACD3EA69}" type="slidenum">
              <a:rPr lang="en-US" smtClean="0"/>
              <a:pPr/>
              <a:t>‹#›</a:t>
            </a:fld>
            <a:endParaRPr lang="en-US" dirty="0"/>
          </a:p>
        </p:txBody>
      </p:sp>
    </p:spTree>
    <p:extLst>
      <p:ext uri="{BB962C8B-B14F-4D97-AF65-F5344CB8AC3E}">
        <p14:creationId xmlns:p14="http://schemas.microsoft.com/office/powerpoint/2010/main" val="50879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1753" y="3908809"/>
            <a:ext cx="10515600" cy="2447296"/>
          </a:xfrm>
        </p:spPr>
        <p:txBody>
          <a:bodyPr anchor="ctr" anchorCtr="0"/>
          <a:lstStyle>
            <a:lvl1pPr algn="ctr">
              <a:defRPr sz="60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81838CEE-96E6-4052-9391-B18A21CB7E30}"/>
              </a:ext>
            </a:extLst>
          </p:cNvPr>
          <p:cNvSpPr>
            <a:spLocks noGrp="1"/>
          </p:cNvSpPr>
          <p:nvPr>
            <p:ph type="sldNum" sz="quarter" idx="12"/>
          </p:nvPr>
        </p:nvSpPr>
        <p:spPr>
          <a:solidFill>
            <a:schemeClr val="bg1"/>
          </a:solidFill>
        </p:spPr>
        <p:txBody>
          <a:bodyPr/>
          <a:lstStyle>
            <a:lvl1pPr>
              <a:defRPr>
                <a:solidFill>
                  <a:schemeClr val="tx1"/>
                </a:solidFill>
              </a:defRPr>
            </a:lvl1pPr>
          </a:lstStyle>
          <a:p>
            <a:fld id="{CDAE679D-0EAF-411A-9583-F941ACD3EA69}" type="slidenum">
              <a:rPr lang="en-US" smtClean="0"/>
              <a:pPr/>
              <a:t>‹#›</a:t>
            </a:fld>
            <a:endParaRPr lang="en-US" dirty="0"/>
          </a:p>
        </p:txBody>
      </p:sp>
    </p:spTree>
    <p:extLst>
      <p:ext uri="{BB962C8B-B14F-4D97-AF65-F5344CB8AC3E}">
        <p14:creationId xmlns:p14="http://schemas.microsoft.com/office/powerpoint/2010/main" val="1168006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046" y="136525"/>
            <a:ext cx="11589251" cy="15541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39045" y="1825625"/>
            <a:ext cx="1158925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878938" y="6356350"/>
            <a:ext cx="1474862" cy="365125"/>
          </a:xfrm>
          <a:prstGeom prst="rect">
            <a:avLst/>
          </a:prstGeom>
          <a:solidFill>
            <a:srgbClr val="17445F"/>
          </a:solidFill>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fld id="{CDAE679D-0EAF-411A-9583-F941ACD3EA69}" type="slidenum">
              <a:rPr lang="en-US" smtClean="0"/>
              <a:pPr/>
              <a:t>‹#›</a:t>
            </a:fld>
            <a:endParaRPr lang="en-US" dirty="0"/>
          </a:p>
        </p:txBody>
      </p:sp>
    </p:spTree>
    <p:extLst>
      <p:ext uri="{BB962C8B-B14F-4D97-AF65-F5344CB8AC3E}">
        <p14:creationId xmlns:p14="http://schemas.microsoft.com/office/powerpoint/2010/main" val="98506916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1" r:id="rId3"/>
    <p:sldLayoutId id="2147483672" r:id="rId4"/>
    <p:sldLayoutId id="2147483673" r:id="rId5"/>
    <p:sldLayoutId id="2147483674" r:id="rId6"/>
    <p:sldLayoutId id="2147483661" r:id="rId7"/>
    <p:sldLayoutId id="2147483662" r:id="rId8"/>
    <p:sldLayoutId id="2147483663" r:id="rId9"/>
    <p:sldLayoutId id="2147483664" r:id="rId10"/>
    <p:sldLayoutId id="2147483650" r:id="rId11"/>
    <p:sldLayoutId id="2147483652" r:id="rId12"/>
    <p:sldLayoutId id="2147483666" r:id="rId13"/>
    <p:sldLayoutId id="2147483667" r:id="rId14"/>
    <p:sldLayoutId id="2147483668" r:id="rId15"/>
    <p:sldLayoutId id="2147483653" r:id="rId16"/>
    <p:sldLayoutId id="2147483669" r:id="rId17"/>
    <p:sldLayoutId id="2147483670" r:id="rId18"/>
    <p:sldLayoutId id="2147483654" r:id="rId19"/>
    <p:sldLayoutId id="2147483675" r:id="rId20"/>
    <p:sldLayoutId id="2147483676" r:id="rId21"/>
    <p:sldLayoutId id="2147483655" r:id="rId22"/>
  </p:sldLayoutIdLst>
  <p:hf hdr="0" ftr="0" dt="0"/>
  <p:txStyles>
    <p:titleStyle>
      <a:lvl1pPr algn="l" defTabSz="914400" rtl="0" eaLnBrk="1" latinLnBrk="0" hangingPunct="1">
        <a:lnSpc>
          <a:spcPct val="90000"/>
        </a:lnSpc>
        <a:spcBef>
          <a:spcPct val="0"/>
        </a:spcBef>
        <a:buNone/>
        <a:defRPr sz="5400" kern="1200">
          <a:solidFill>
            <a:srgbClr val="17445F"/>
          </a:solidFill>
          <a:latin typeface="Franklin Gothic Demi Cond" panose="020B07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3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3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linktr.ee/caloutreach" TargetMode="External"/><Relationship Id="rId1" Type="http://schemas.openxmlformats.org/officeDocument/2006/relationships/slideLayout" Target="../slideLayouts/slideLayout12.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padlet.com/caaspp_elpac/OfficeHours" TargetMode="External"/><Relationship Id="rId1" Type="http://schemas.openxmlformats.org/officeDocument/2006/relationships/slideLayout" Target="../slideLayouts/slideLayout12.xml"/><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hyperlink" Target="https://www.caaspp.org/ta-resources/lexile-quantile.html"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microsoft.com/office/2007/relationships/hdphoto" Target="../media/hdphoto7.wdp"/><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E344A-81C9-4F53-98B6-A24BEBBDAEF0}"/>
              </a:ext>
            </a:extLst>
          </p:cNvPr>
          <p:cNvSpPr>
            <a:spLocks noGrp="1"/>
          </p:cNvSpPr>
          <p:nvPr>
            <p:ph type="ctrTitle"/>
          </p:nvPr>
        </p:nvSpPr>
        <p:spPr>
          <a:xfrm>
            <a:off x="1062753" y="3425512"/>
            <a:ext cx="9924421" cy="2349500"/>
          </a:xfrm>
        </p:spPr>
        <p:txBody>
          <a:bodyPr/>
          <a:lstStyle/>
          <a:p>
            <a:r>
              <a:rPr lang="en-US" sz="4000" dirty="0">
                <a:latin typeface="Franklin Gothic Demi Cond"/>
                <a:cs typeface="Arial"/>
              </a:rPr>
              <a:t>Every Student Succeeds Act Update</a:t>
            </a:r>
            <a:br>
              <a:rPr lang="en-US" sz="4000" dirty="0">
                <a:cs typeface="Arial"/>
              </a:rPr>
            </a:br>
            <a:r>
              <a:rPr lang="en-US" sz="4000" dirty="0">
                <a:latin typeface="Franklin Gothic Demi Cond"/>
                <a:cs typeface="Arial"/>
              </a:rPr>
              <a:t>California State Board of Education Meeting</a:t>
            </a:r>
            <a:br>
              <a:rPr lang="en-US" sz="4000" dirty="0">
                <a:latin typeface="Franklin Gothic Demi Cond"/>
                <a:cs typeface="Arial"/>
              </a:rPr>
            </a:br>
            <a:r>
              <a:rPr lang="en-US" sz="4000" dirty="0">
                <a:latin typeface="Franklin Gothic Demi Cond"/>
                <a:cs typeface="Arial"/>
              </a:rPr>
              <a:t>February 24, 2021</a:t>
            </a:r>
            <a:endParaRPr lang="en-US" sz="4000" dirty="0"/>
          </a:p>
        </p:txBody>
      </p:sp>
      <p:sp>
        <p:nvSpPr>
          <p:cNvPr id="3" name="Subtitle 2">
            <a:extLst>
              <a:ext uri="{FF2B5EF4-FFF2-40B4-BE49-F238E27FC236}">
                <a16:creationId xmlns:a16="http://schemas.microsoft.com/office/drawing/2014/main" id="{4490F3A1-32E4-41C2-992C-69B47E078384}"/>
              </a:ext>
            </a:extLst>
          </p:cNvPr>
          <p:cNvSpPr>
            <a:spLocks noGrp="1"/>
          </p:cNvSpPr>
          <p:nvPr>
            <p:ph type="subTitle" idx="1"/>
          </p:nvPr>
        </p:nvSpPr>
        <p:spPr>
          <a:xfrm>
            <a:off x="237253" y="5775452"/>
            <a:ext cx="11243547" cy="951240"/>
          </a:xfrm>
        </p:spPr>
        <p:txBody>
          <a:bodyPr vert="horz" lIns="91440" tIns="45720" rIns="91440" bIns="45720" rtlCol="0" anchor="t">
            <a:normAutofit/>
          </a:bodyPr>
          <a:lstStyle/>
          <a:p>
            <a:r>
              <a:rPr lang="en-US" sz="2000" dirty="0">
                <a:latin typeface="Arial"/>
                <a:cs typeface="Arial"/>
              </a:rPr>
              <a:t>Rachael Maves, Deputy Superintendent, Instruction and Measurement Branch</a:t>
            </a:r>
            <a:endParaRPr lang="en-US" sz="2000" dirty="0"/>
          </a:p>
          <a:p>
            <a:r>
              <a:rPr lang="en-US" sz="2000" dirty="0">
                <a:latin typeface="Arial"/>
                <a:cs typeface="Arial"/>
              </a:rPr>
              <a:t>Mao Vang, Ed.D., Director, Assessment Development and Administration Division</a:t>
            </a:r>
            <a:endParaRPr lang="en-US" sz="2000" dirty="0"/>
          </a:p>
        </p:txBody>
      </p:sp>
    </p:spTree>
    <p:extLst>
      <p:ext uri="{BB962C8B-B14F-4D97-AF65-F5344CB8AC3E}">
        <p14:creationId xmlns:p14="http://schemas.microsoft.com/office/powerpoint/2010/main" val="2239954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7EDB5F-6023-417D-96DF-8CD8D4F0207E}"/>
              </a:ext>
            </a:extLst>
          </p:cNvPr>
          <p:cNvSpPr>
            <a:spLocks noGrp="1"/>
          </p:cNvSpPr>
          <p:nvPr>
            <p:ph type="title"/>
          </p:nvPr>
        </p:nvSpPr>
        <p:spPr>
          <a:xfrm>
            <a:off x="406400" y="128540"/>
            <a:ext cx="11785600" cy="1325563"/>
          </a:xfrm>
        </p:spPr>
        <p:txBody>
          <a:bodyPr/>
          <a:lstStyle/>
          <a:p>
            <a:r>
              <a:rPr lang="en-US" sz="4800" dirty="0">
                <a:latin typeface="Franklin Gothic Demi Cond"/>
              </a:rPr>
              <a:t>Every Student Succeeds Act Requirements (3)</a:t>
            </a:r>
          </a:p>
        </p:txBody>
      </p:sp>
      <p:sp>
        <p:nvSpPr>
          <p:cNvPr id="6" name="Content Placeholder 5">
            <a:extLst>
              <a:ext uri="{FF2B5EF4-FFF2-40B4-BE49-F238E27FC236}">
                <a16:creationId xmlns:a16="http://schemas.microsoft.com/office/drawing/2014/main" id="{DA12F875-A4ED-4B73-96C9-ED74514C4E1B}"/>
              </a:ext>
            </a:extLst>
          </p:cNvPr>
          <p:cNvSpPr>
            <a:spLocks noGrp="1"/>
          </p:cNvSpPr>
          <p:nvPr>
            <p:ph idx="1"/>
          </p:nvPr>
        </p:nvSpPr>
        <p:spPr>
          <a:xfrm>
            <a:off x="402325" y="955164"/>
            <a:ext cx="11125947" cy="5453903"/>
          </a:xfrm>
        </p:spPr>
        <p:txBody>
          <a:bodyPr anchor="ctr">
            <a:normAutofit fontScale="77500" lnSpcReduction="20000"/>
          </a:bodyPr>
          <a:lstStyle/>
          <a:p>
            <a:pPr marL="0" indent="0">
              <a:lnSpc>
                <a:spcPct val="120000"/>
              </a:lnSpc>
              <a:spcBef>
                <a:spcPts val="0"/>
              </a:spcBef>
              <a:spcAft>
                <a:spcPts val="600"/>
              </a:spcAft>
              <a:buNone/>
              <a:tabLst>
                <a:tab pos="2230438" algn="l"/>
              </a:tabLst>
            </a:pPr>
            <a:r>
              <a:rPr lang="en-US" sz="3000" b="1" dirty="0">
                <a:latin typeface="Arial"/>
                <a:cs typeface="Arial"/>
              </a:rPr>
              <a:t>Additional report card provisions related to certain assessments and accountability in section 1111(h) based on data from the current school year:</a:t>
            </a:r>
            <a:r>
              <a:rPr lang="en-US" sz="3000" dirty="0">
                <a:latin typeface="Arial"/>
                <a:cs typeface="Arial"/>
              </a:rPr>
              <a:t> </a:t>
            </a:r>
            <a:endParaRPr lang="en-US" dirty="0"/>
          </a:p>
          <a:p>
            <a:pPr>
              <a:lnSpc>
                <a:spcPct val="120000"/>
              </a:lnSpc>
              <a:spcBef>
                <a:spcPts val="0"/>
              </a:spcBef>
              <a:spcAft>
                <a:spcPts val="600"/>
              </a:spcAft>
              <a:tabLst>
                <a:tab pos="2230438" algn="l"/>
              </a:tabLst>
            </a:pPr>
            <a:r>
              <a:rPr lang="en-US" sz="3000" dirty="0">
                <a:latin typeface="Arial"/>
                <a:cs typeface="Arial"/>
              </a:rPr>
              <a:t>Section 1111(h)(1)(C)(v) (school quality or student success indicator results)</a:t>
            </a:r>
            <a:endParaRPr lang="en-US" dirty="0"/>
          </a:p>
          <a:p>
            <a:pPr>
              <a:lnSpc>
                <a:spcPct val="120000"/>
              </a:lnSpc>
              <a:spcBef>
                <a:spcPts val="0"/>
              </a:spcBef>
              <a:spcAft>
                <a:spcPts val="600"/>
              </a:spcAft>
              <a:tabLst>
                <a:tab pos="2230438" algn="l"/>
              </a:tabLst>
            </a:pPr>
            <a:r>
              <a:rPr lang="en-US" sz="3000" dirty="0">
                <a:latin typeface="Arial"/>
                <a:cs typeface="Arial"/>
              </a:rPr>
              <a:t>Section 1111(h)(1)(C)(vi) (progress toward meeting long-terms goals and measurements of interim progress)</a:t>
            </a:r>
          </a:p>
          <a:p>
            <a:pPr>
              <a:lnSpc>
                <a:spcPct val="120000"/>
              </a:lnSpc>
              <a:spcBef>
                <a:spcPts val="0"/>
              </a:spcBef>
              <a:spcAft>
                <a:spcPts val="600"/>
              </a:spcAft>
              <a:tabLst>
                <a:tab pos="2230438" algn="l"/>
              </a:tabLst>
            </a:pPr>
            <a:r>
              <a:rPr lang="en-US" sz="3000" dirty="0">
                <a:latin typeface="Arial"/>
                <a:cs typeface="Arial"/>
              </a:rPr>
              <a:t>Section 1111(h)(1)(C)(vii) (percentage of students assessed and not assessed)</a:t>
            </a:r>
          </a:p>
          <a:p>
            <a:pPr>
              <a:lnSpc>
                <a:spcPct val="120000"/>
              </a:lnSpc>
              <a:spcBef>
                <a:spcPts val="0"/>
              </a:spcBef>
              <a:spcAft>
                <a:spcPts val="600"/>
              </a:spcAft>
              <a:tabLst>
                <a:tab pos="2230438" algn="l"/>
              </a:tabLst>
            </a:pPr>
            <a:r>
              <a:rPr lang="en-US" sz="3000" dirty="0">
                <a:latin typeface="Arial"/>
                <a:cs typeface="Arial"/>
              </a:rPr>
              <a:t>Section 1111(h)(1)(C)(xi) (number and percentage of students with the most significant cognitive disabilities taking an alternate assessment)</a:t>
            </a:r>
          </a:p>
          <a:p>
            <a:pPr>
              <a:lnSpc>
                <a:spcPct val="120000"/>
              </a:lnSpc>
              <a:spcBef>
                <a:spcPts val="0"/>
              </a:spcBef>
              <a:spcAft>
                <a:spcPts val="600"/>
              </a:spcAft>
              <a:tabLst>
                <a:tab pos="2230438" algn="l"/>
              </a:tabLst>
            </a:pPr>
            <a:r>
              <a:rPr lang="en-US" sz="3000" dirty="0">
                <a:latin typeface="Arial"/>
                <a:cs typeface="Arial"/>
              </a:rPr>
              <a:t>Section 1111(h)(2)(C) with respect to all waived requirements in section 1111(h)(1)(C) as well as 1111(h)(2)(C)(i)-(ii) (information showing how students in a local educational agency (LEA) and each school, respectively, achieved on the academic assessments compared to students in the State and LEA).</a:t>
            </a:r>
          </a:p>
        </p:txBody>
      </p:sp>
      <p:sp>
        <p:nvSpPr>
          <p:cNvPr id="4" name="Slide Number Placeholder 3">
            <a:extLst>
              <a:ext uri="{FF2B5EF4-FFF2-40B4-BE49-F238E27FC236}">
                <a16:creationId xmlns:a16="http://schemas.microsoft.com/office/drawing/2014/main" id="{AF5BFD33-01E3-47E9-8752-29E5D238C73F}"/>
              </a:ext>
            </a:extLst>
          </p:cNvPr>
          <p:cNvSpPr>
            <a:spLocks noGrp="1"/>
          </p:cNvSpPr>
          <p:nvPr>
            <p:ph type="sldNum" sz="quarter" idx="12"/>
          </p:nvPr>
        </p:nvSpPr>
        <p:spPr/>
        <p:txBody>
          <a:bodyPr/>
          <a:lstStyle/>
          <a:p>
            <a:fld id="{CDAE679D-0EAF-411A-9583-F941ACD3EA69}" type="slidenum">
              <a:rPr lang="en-US" smtClean="0"/>
              <a:pPr/>
              <a:t>10</a:t>
            </a:fld>
            <a:endParaRPr lang="en-US" dirty="0"/>
          </a:p>
        </p:txBody>
      </p:sp>
    </p:spTree>
    <p:extLst>
      <p:ext uri="{BB962C8B-B14F-4D97-AF65-F5344CB8AC3E}">
        <p14:creationId xmlns:p14="http://schemas.microsoft.com/office/powerpoint/2010/main" val="1870024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2C1D3-BA04-410A-8E2E-35BC7F26C958}"/>
              </a:ext>
            </a:extLst>
          </p:cNvPr>
          <p:cNvSpPr>
            <a:spLocks noGrp="1"/>
          </p:cNvSpPr>
          <p:nvPr>
            <p:ph type="title"/>
          </p:nvPr>
        </p:nvSpPr>
        <p:spPr>
          <a:xfrm>
            <a:off x="339046" y="-294795"/>
            <a:ext cx="11589251" cy="1554163"/>
          </a:xfrm>
        </p:spPr>
        <p:txBody>
          <a:bodyPr/>
          <a:lstStyle/>
          <a:p>
            <a:r>
              <a:rPr lang="en-US" dirty="0">
                <a:latin typeface="Franklin Gothic Demi Cond"/>
              </a:rPr>
              <a:t>State Requirements (1)</a:t>
            </a:r>
            <a:endParaRPr lang="en-US" dirty="0"/>
          </a:p>
        </p:txBody>
      </p:sp>
      <p:sp>
        <p:nvSpPr>
          <p:cNvPr id="3" name="Content Placeholder 2">
            <a:extLst>
              <a:ext uri="{FF2B5EF4-FFF2-40B4-BE49-F238E27FC236}">
                <a16:creationId xmlns:a16="http://schemas.microsoft.com/office/drawing/2014/main" id="{05BE5839-EF0B-4D2A-B0C0-F8FA49C9A8E7}"/>
              </a:ext>
            </a:extLst>
          </p:cNvPr>
          <p:cNvSpPr>
            <a:spLocks noGrp="1"/>
          </p:cNvSpPr>
          <p:nvPr>
            <p:ph idx="1"/>
          </p:nvPr>
        </p:nvSpPr>
        <p:spPr>
          <a:xfrm>
            <a:off x="267159" y="1018796"/>
            <a:ext cx="11661138" cy="5196024"/>
          </a:xfrm>
        </p:spPr>
        <p:txBody>
          <a:bodyPr vert="horz" lIns="91440" tIns="45720" rIns="91440" bIns="45720" rtlCol="0" anchor="t">
            <a:normAutofit fontScale="92500" lnSpcReduction="10000"/>
          </a:bodyPr>
          <a:lstStyle/>
          <a:p>
            <a:pPr>
              <a:lnSpc>
                <a:spcPct val="120000"/>
              </a:lnSpc>
              <a:spcBef>
                <a:spcPts val="0"/>
              </a:spcBef>
              <a:spcAft>
                <a:spcPts val="600"/>
              </a:spcAft>
            </a:pPr>
            <a:r>
              <a:rPr lang="en-US" sz="2600" dirty="0">
                <a:latin typeface="Arial"/>
                <a:cs typeface="Arial"/>
              </a:rPr>
              <a:t>California Assessment of Student Performance and Progress (CAASPP) as defined in California </a:t>
            </a:r>
            <a:r>
              <a:rPr lang="en-US" sz="2600" i="1" dirty="0">
                <a:latin typeface="Arial"/>
                <a:cs typeface="Arial"/>
              </a:rPr>
              <a:t>Education Code </a:t>
            </a:r>
            <a:r>
              <a:rPr lang="en-US" sz="2600" dirty="0">
                <a:latin typeface="Arial"/>
                <a:cs typeface="Arial"/>
              </a:rPr>
              <a:t>(</a:t>
            </a:r>
            <a:r>
              <a:rPr lang="en-US" sz="2600" i="1" dirty="0">
                <a:latin typeface="Arial"/>
                <a:cs typeface="Arial"/>
              </a:rPr>
              <a:t>EC</a:t>
            </a:r>
            <a:r>
              <a:rPr lang="en-US" sz="2600" dirty="0">
                <a:latin typeface="Arial"/>
                <a:cs typeface="Arial"/>
              </a:rPr>
              <a:t>) sections 60601 through 60649 include the following:</a:t>
            </a:r>
          </a:p>
          <a:p>
            <a:pPr lvl="1">
              <a:lnSpc>
                <a:spcPct val="120000"/>
              </a:lnSpc>
              <a:spcBef>
                <a:spcPts val="0"/>
              </a:spcBef>
              <a:spcAft>
                <a:spcPts val="400"/>
              </a:spcAft>
            </a:pPr>
            <a:r>
              <a:rPr lang="en-US" sz="2400" dirty="0">
                <a:latin typeface="Arial"/>
                <a:cs typeface="Arial"/>
              </a:rPr>
              <a:t>Smarter Balanced Summative Assessments and the California Alternate Assessments (CAAs) for English language arts/literacy (ELA) and mathematics</a:t>
            </a:r>
          </a:p>
          <a:p>
            <a:pPr lvl="1">
              <a:lnSpc>
                <a:spcPct val="120000"/>
              </a:lnSpc>
              <a:spcBef>
                <a:spcPts val="0"/>
              </a:spcBef>
              <a:spcAft>
                <a:spcPts val="400"/>
              </a:spcAft>
            </a:pPr>
            <a:r>
              <a:rPr lang="en-US" sz="2400" dirty="0">
                <a:latin typeface="Arial"/>
                <a:cs typeface="Arial"/>
              </a:rPr>
              <a:t>California Science Test (CAST) and CAA for Science </a:t>
            </a:r>
            <a:endParaRPr lang="en-US" sz="2400" dirty="0"/>
          </a:p>
          <a:p>
            <a:pPr lvl="1">
              <a:lnSpc>
                <a:spcPct val="120000"/>
              </a:lnSpc>
              <a:spcBef>
                <a:spcPts val="0"/>
              </a:spcBef>
              <a:spcAft>
                <a:spcPts val="400"/>
              </a:spcAft>
            </a:pPr>
            <a:r>
              <a:rPr lang="en-US" sz="2400" dirty="0">
                <a:latin typeface="Arial"/>
                <a:cs typeface="Arial"/>
              </a:rPr>
              <a:t>California Spanish Assessment (CSA) for Spanish reading/language arts (optional) </a:t>
            </a:r>
            <a:endParaRPr lang="en-US" sz="2400" dirty="0"/>
          </a:p>
          <a:p>
            <a:pPr lvl="0">
              <a:lnSpc>
                <a:spcPct val="120000"/>
              </a:lnSpc>
              <a:spcBef>
                <a:spcPts val="0"/>
              </a:spcBef>
              <a:spcAft>
                <a:spcPts val="600"/>
              </a:spcAft>
            </a:pPr>
            <a:r>
              <a:rPr lang="en-US" sz="2800" dirty="0">
                <a:latin typeface="Arial"/>
                <a:cs typeface="Arial"/>
              </a:rPr>
              <a:t>English Language Proficiency Assessments for California (ELPAC) as defined in </a:t>
            </a:r>
            <a:r>
              <a:rPr lang="en-US" sz="2800" i="1" dirty="0">
                <a:latin typeface="Arial"/>
                <a:cs typeface="Arial"/>
              </a:rPr>
              <a:t>EC</a:t>
            </a:r>
            <a:r>
              <a:rPr lang="en-US" sz="2800" dirty="0">
                <a:latin typeface="Arial"/>
                <a:cs typeface="Arial"/>
              </a:rPr>
              <a:t> sections 313 and 60810:</a:t>
            </a:r>
          </a:p>
          <a:p>
            <a:pPr lvl="1">
              <a:lnSpc>
                <a:spcPct val="120000"/>
              </a:lnSpc>
              <a:spcBef>
                <a:spcPts val="0"/>
              </a:spcBef>
              <a:spcAft>
                <a:spcPts val="400"/>
              </a:spcAft>
            </a:pPr>
            <a:r>
              <a:rPr lang="en-US" sz="2400" dirty="0">
                <a:latin typeface="Arial"/>
                <a:cs typeface="Arial"/>
              </a:rPr>
              <a:t>Initial ELPAC</a:t>
            </a:r>
          </a:p>
          <a:p>
            <a:pPr lvl="1">
              <a:lnSpc>
                <a:spcPct val="120000"/>
              </a:lnSpc>
              <a:spcBef>
                <a:spcPts val="0"/>
              </a:spcBef>
              <a:spcAft>
                <a:spcPts val="400"/>
              </a:spcAft>
            </a:pPr>
            <a:r>
              <a:rPr lang="en-US" sz="2400" dirty="0">
                <a:latin typeface="Arial"/>
                <a:cs typeface="Arial"/>
              </a:rPr>
              <a:t>Summative ELPAC</a:t>
            </a:r>
          </a:p>
          <a:p>
            <a:pPr lvl="1">
              <a:lnSpc>
                <a:spcPct val="120000"/>
              </a:lnSpc>
              <a:spcBef>
                <a:spcPts val="0"/>
              </a:spcBef>
            </a:pPr>
            <a:r>
              <a:rPr lang="en-US" sz="2400" dirty="0">
                <a:latin typeface="Arial"/>
                <a:cs typeface="Arial"/>
              </a:rPr>
              <a:t>Alternate ELPAC (in development)</a:t>
            </a:r>
          </a:p>
        </p:txBody>
      </p:sp>
      <p:sp>
        <p:nvSpPr>
          <p:cNvPr id="4" name="Slide Number Placeholder 3">
            <a:extLst>
              <a:ext uri="{FF2B5EF4-FFF2-40B4-BE49-F238E27FC236}">
                <a16:creationId xmlns:a16="http://schemas.microsoft.com/office/drawing/2014/main" id="{4B663AB9-3594-42C9-903E-99A60F89D979}"/>
              </a:ext>
            </a:extLst>
          </p:cNvPr>
          <p:cNvSpPr>
            <a:spLocks noGrp="1"/>
          </p:cNvSpPr>
          <p:nvPr>
            <p:ph type="sldNum" sz="quarter" idx="12"/>
          </p:nvPr>
        </p:nvSpPr>
        <p:spPr/>
        <p:txBody>
          <a:bodyPr/>
          <a:lstStyle/>
          <a:p>
            <a:fld id="{CDAE679D-0EAF-411A-9583-F941ACD3EA69}" type="slidenum">
              <a:rPr lang="en-US" smtClean="0"/>
              <a:pPr/>
              <a:t>11</a:t>
            </a:fld>
            <a:endParaRPr lang="en-US" dirty="0"/>
          </a:p>
        </p:txBody>
      </p:sp>
    </p:spTree>
    <p:extLst>
      <p:ext uri="{BB962C8B-B14F-4D97-AF65-F5344CB8AC3E}">
        <p14:creationId xmlns:p14="http://schemas.microsoft.com/office/powerpoint/2010/main" val="3352359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2C1D3-BA04-410A-8E2E-35BC7F26C958}"/>
              </a:ext>
            </a:extLst>
          </p:cNvPr>
          <p:cNvSpPr>
            <a:spLocks noGrp="1"/>
          </p:cNvSpPr>
          <p:nvPr>
            <p:ph type="title"/>
          </p:nvPr>
        </p:nvSpPr>
        <p:spPr/>
        <p:txBody>
          <a:bodyPr/>
          <a:lstStyle/>
          <a:p>
            <a:r>
              <a:rPr lang="en-US" dirty="0">
                <a:latin typeface="Franklin Gothic Demi Cond"/>
              </a:rPr>
              <a:t>State Requirements (2)</a:t>
            </a:r>
            <a:endParaRPr lang="en-US" dirty="0"/>
          </a:p>
        </p:txBody>
      </p:sp>
      <p:sp>
        <p:nvSpPr>
          <p:cNvPr id="3" name="Content Placeholder 2">
            <a:extLst>
              <a:ext uri="{FF2B5EF4-FFF2-40B4-BE49-F238E27FC236}">
                <a16:creationId xmlns:a16="http://schemas.microsoft.com/office/drawing/2014/main" id="{05BE5839-EF0B-4D2A-B0C0-F8FA49C9A8E7}"/>
              </a:ext>
            </a:extLst>
          </p:cNvPr>
          <p:cNvSpPr>
            <a:spLocks noGrp="1"/>
          </p:cNvSpPr>
          <p:nvPr>
            <p:ph idx="1"/>
          </p:nvPr>
        </p:nvSpPr>
        <p:spPr>
          <a:xfrm>
            <a:off x="339045" y="1363852"/>
            <a:ext cx="11589252" cy="4850968"/>
          </a:xfrm>
        </p:spPr>
        <p:txBody>
          <a:bodyPr vert="horz" lIns="91440" tIns="45720" rIns="91440" bIns="45720" rtlCol="0" anchor="t">
            <a:normAutofit/>
          </a:bodyPr>
          <a:lstStyle/>
          <a:p>
            <a:pPr marL="0" indent="0">
              <a:buNone/>
            </a:pPr>
            <a:r>
              <a:rPr lang="en-US" dirty="0"/>
              <a:t>California School Dashboard pursuant to </a:t>
            </a:r>
            <a:r>
              <a:rPr lang="en-US" i="1" dirty="0"/>
              <a:t>EC</a:t>
            </a:r>
            <a:r>
              <a:rPr lang="en-US" dirty="0"/>
              <a:t> Section 52064.5</a:t>
            </a:r>
          </a:p>
          <a:p>
            <a:r>
              <a:rPr lang="en-US" dirty="0"/>
              <a:t>Adoption and reporting of performance on state and local indicators on the California School Dashboard (Dashboard) for each local educational agency (LEA) and performance criteria for LEA assistance and intervention.</a:t>
            </a:r>
          </a:p>
          <a:p>
            <a:endParaRPr lang="en-US" dirty="0"/>
          </a:p>
        </p:txBody>
      </p:sp>
      <p:sp>
        <p:nvSpPr>
          <p:cNvPr id="4" name="Slide Number Placeholder 3">
            <a:extLst>
              <a:ext uri="{FF2B5EF4-FFF2-40B4-BE49-F238E27FC236}">
                <a16:creationId xmlns:a16="http://schemas.microsoft.com/office/drawing/2014/main" id="{4B663AB9-3594-42C9-903E-99A60F89D979}"/>
              </a:ext>
            </a:extLst>
          </p:cNvPr>
          <p:cNvSpPr>
            <a:spLocks noGrp="1"/>
          </p:cNvSpPr>
          <p:nvPr>
            <p:ph type="sldNum" sz="quarter" idx="12"/>
          </p:nvPr>
        </p:nvSpPr>
        <p:spPr/>
        <p:txBody>
          <a:bodyPr/>
          <a:lstStyle/>
          <a:p>
            <a:fld id="{CDAE679D-0EAF-411A-9583-F941ACD3EA69}" type="slidenum">
              <a:rPr lang="en-US" smtClean="0"/>
              <a:pPr/>
              <a:t>12</a:t>
            </a:fld>
            <a:endParaRPr lang="en-US" dirty="0"/>
          </a:p>
        </p:txBody>
      </p:sp>
    </p:spTree>
    <p:extLst>
      <p:ext uri="{BB962C8B-B14F-4D97-AF65-F5344CB8AC3E}">
        <p14:creationId xmlns:p14="http://schemas.microsoft.com/office/powerpoint/2010/main" val="3413998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5965F-2452-4299-951C-40706D8E12CE}"/>
              </a:ext>
            </a:extLst>
          </p:cNvPr>
          <p:cNvSpPr>
            <a:spLocks noGrp="1"/>
          </p:cNvSpPr>
          <p:nvPr>
            <p:ph type="title"/>
          </p:nvPr>
        </p:nvSpPr>
        <p:spPr/>
        <p:txBody>
          <a:bodyPr/>
          <a:lstStyle/>
          <a:p>
            <a:r>
              <a:rPr lang="en-US" sz="5400" dirty="0">
                <a:latin typeface="Franklin Gothic Demi Cond"/>
              </a:rPr>
              <a:t>2020–2021 Initial and Summative Assessments Testing Windows</a:t>
            </a:r>
            <a:endParaRPr lang="en-US" dirty="0"/>
          </a:p>
        </p:txBody>
      </p:sp>
      <p:graphicFrame>
        <p:nvGraphicFramePr>
          <p:cNvPr id="5" name="Table 5" descr="This table displays the 2020-2021 Initial and Summative Assessments Testing Windows.">
            <a:extLst>
              <a:ext uri="{FF2B5EF4-FFF2-40B4-BE49-F238E27FC236}">
                <a16:creationId xmlns:a16="http://schemas.microsoft.com/office/drawing/2014/main" id="{F72C6086-E8A8-45C3-AC96-94294498D083}"/>
              </a:ext>
            </a:extLst>
          </p:cNvPr>
          <p:cNvGraphicFramePr>
            <a:graphicFrameLocks noGrp="1"/>
          </p:cNvGraphicFramePr>
          <p:nvPr>
            <p:ph idx="1"/>
            <p:extLst>
              <p:ext uri="{D42A27DB-BD31-4B8C-83A1-F6EECF244321}">
                <p14:modId xmlns:p14="http://schemas.microsoft.com/office/powerpoint/2010/main" val="3769978864"/>
              </p:ext>
            </p:extLst>
          </p:nvPr>
        </p:nvGraphicFramePr>
        <p:xfrm>
          <a:off x="339725" y="1825625"/>
          <a:ext cx="11588750" cy="4186747"/>
        </p:xfrm>
        <a:graphic>
          <a:graphicData uri="http://schemas.openxmlformats.org/drawingml/2006/table">
            <a:tbl>
              <a:tblPr firstRow="1" bandRow="1">
                <a:tableStyleId>{073A0DAA-6AF3-43AB-8588-CEC1D06C72B9}</a:tableStyleId>
              </a:tblPr>
              <a:tblGrid>
                <a:gridCol w="5794375">
                  <a:extLst>
                    <a:ext uri="{9D8B030D-6E8A-4147-A177-3AD203B41FA5}">
                      <a16:colId xmlns:a16="http://schemas.microsoft.com/office/drawing/2014/main" val="2861741479"/>
                    </a:ext>
                  </a:extLst>
                </a:gridCol>
                <a:gridCol w="5794375">
                  <a:extLst>
                    <a:ext uri="{9D8B030D-6E8A-4147-A177-3AD203B41FA5}">
                      <a16:colId xmlns:a16="http://schemas.microsoft.com/office/drawing/2014/main" val="1058899400"/>
                    </a:ext>
                  </a:extLst>
                </a:gridCol>
              </a:tblGrid>
              <a:tr h="370840">
                <a:tc>
                  <a:txBody>
                    <a:bodyPr/>
                    <a:lstStyle/>
                    <a:p>
                      <a:pPr marL="0" marR="0">
                        <a:lnSpc>
                          <a:spcPct val="107000"/>
                        </a:lnSpc>
                        <a:spcBef>
                          <a:spcPts val="600"/>
                        </a:spcBef>
                        <a:spcAft>
                          <a:spcPts val="600"/>
                        </a:spcAft>
                      </a:pPr>
                      <a:r>
                        <a:rPr lang="en-US" sz="2400" b="1" dirty="0">
                          <a:effectLst/>
                        </a:rPr>
                        <a:t>Statewide Testing Window</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400" b="1" dirty="0">
                          <a:effectLst/>
                        </a:rPr>
                        <a:t>Availability of Assessments </a:t>
                      </a:r>
                      <a:endParaRPr lang="en-US" sz="2400" b="1" dirty="0">
                        <a:effectLst/>
                        <a:latin typeface="Arial"/>
                        <a:cs typeface="Arial"/>
                      </a:endParaRPr>
                    </a:p>
                  </a:txBody>
                  <a:tcPr marL="68580" marR="68580" marT="0" marB="0"/>
                </a:tc>
                <a:extLst>
                  <a:ext uri="{0D108BD9-81ED-4DB2-BD59-A6C34878D82A}">
                    <a16:rowId xmlns:a16="http://schemas.microsoft.com/office/drawing/2014/main" val="3470586934"/>
                  </a:ext>
                </a:extLst>
              </a:tr>
              <a:tr h="370840">
                <a:tc>
                  <a:txBody>
                    <a:bodyPr/>
                    <a:lstStyle/>
                    <a:p>
                      <a:pPr marL="0" marR="0">
                        <a:lnSpc>
                          <a:spcPct val="107000"/>
                        </a:lnSpc>
                        <a:spcBef>
                          <a:spcPts val="600"/>
                        </a:spcBef>
                        <a:spcAft>
                          <a:spcPts val="600"/>
                        </a:spcAft>
                      </a:pPr>
                      <a:r>
                        <a:rPr lang="en-US" sz="2400" dirty="0">
                          <a:effectLst/>
                        </a:rPr>
                        <a:t>July 1, 2020–June 30, 2021</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400" dirty="0">
                          <a:effectLst/>
                        </a:rPr>
                        <a:t>Initial ELPAC</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195038009"/>
                  </a:ext>
                </a:extLst>
              </a:tr>
              <a:tr h="370840">
                <a:tc>
                  <a:txBody>
                    <a:bodyPr/>
                    <a:lstStyle/>
                    <a:p>
                      <a:pPr marL="0" marR="0">
                        <a:lnSpc>
                          <a:spcPct val="107000"/>
                        </a:lnSpc>
                        <a:spcBef>
                          <a:spcPts val="600"/>
                        </a:spcBef>
                        <a:spcAft>
                          <a:spcPts val="600"/>
                        </a:spcAft>
                      </a:pPr>
                      <a:r>
                        <a:rPr lang="en-US" sz="2400" dirty="0">
                          <a:effectLst/>
                        </a:rPr>
                        <a:t>September 8, 2020–July 15, 2021</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400" dirty="0">
                          <a:effectLst/>
                        </a:rPr>
                        <a:t>CAASPP: CAA for Science</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058307619"/>
                  </a:ext>
                </a:extLst>
              </a:tr>
              <a:tr h="370840">
                <a:tc>
                  <a:txBody>
                    <a:bodyPr/>
                    <a:lstStyle/>
                    <a:p>
                      <a:pPr marL="0" marR="0">
                        <a:lnSpc>
                          <a:spcPct val="107000"/>
                        </a:lnSpc>
                        <a:spcBef>
                          <a:spcPts val="600"/>
                        </a:spcBef>
                        <a:spcAft>
                          <a:spcPts val="600"/>
                        </a:spcAft>
                      </a:pPr>
                      <a:r>
                        <a:rPr lang="en-US" sz="2400" dirty="0">
                          <a:effectLst/>
                        </a:rPr>
                        <a:t>January 12–July 15, 2021</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400" dirty="0">
                          <a:effectLst/>
                        </a:rPr>
                        <a:t>CAASPP: CAST, CAAs for ELA and mathematics, and CSA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831143545"/>
                  </a:ext>
                </a:extLst>
              </a:tr>
              <a:tr h="370840">
                <a:tc>
                  <a:txBody>
                    <a:bodyPr/>
                    <a:lstStyle/>
                    <a:p>
                      <a:pPr marL="0" marR="0">
                        <a:lnSpc>
                          <a:spcPct val="107000"/>
                        </a:lnSpc>
                        <a:spcBef>
                          <a:spcPts val="600"/>
                        </a:spcBef>
                        <a:spcAft>
                          <a:spcPts val="600"/>
                        </a:spcAft>
                      </a:pPr>
                      <a:r>
                        <a:rPr lang="en-US" sz="2400" dirty="0">
                          <a:effectLst/>
                        </a:rPr>
                        <a:t>February 1–May 31, 2021</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400" dirty="0">
                          <a:effectLst/>
                        </a:rPr>
                        <a:t>Summative ELPAC and locally-determined alternate assessment</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78052848"/>
                  </a:ext>
                </a:extLst>
              </a:tr>
              <a:tr h="370840">
                <a:tc>
                  <a:txBody>
                    <a:bodyPr/>
                    <a:lstStyle/>
                    <a:p>
                      <a:pPr marL="0" marR="0">
                        <a:lnSpc>
                          <a:spcPct val="107000"/>
                        </a:lnSpc>
                        <a:spcBef>
                          <a:spcPts val="600"/>
                        </a:spcBef>
                        <a:spcAft>
                          <a:spcPts val="600"/>
                        </a:spcAft>
                      </a:pPr>
                      <a:r>
                        <a:rPr lang="en-US" sz="2400" dirty="0">
                          <a:effectLst/>
                        </a:rPr>
                        <a:t>February 22, 2021</a:t>
                      </a:r>
                      <a:r>
                        <a:rPr lang="en-US" sz="2400" b="0" dirty="0">
                          <a:solidFill>
                            <a:schemeClr val="tx1"/>
                          </a:solidFill>
                          <a:effectLst/>
                        </a:rPr>
                        <a:t>–July 15, 2021</a:t>
                      </a:r>
                      <a:endPar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600"/>
                        </a:spcBef>
                        <a:spcAft>
                          <a:spcPts val="600"/>
                        </a:spcAft>
                      </a:pPr>
                      <a:r>
                        <a:rPr lang="en-US" sz="2400" dirty="0">
                          <a:effectLst/>
                        </a:rPr>
                        <a:t>CAASPP: Smarter Balanced Summative Assessments for ELA and mathematics (Using adjusted blueprints approved by the SBE on November 5, 2020)</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860173595"/>
                  </a:ext>
                </a:extLst>
              </a:tr>
            </a:tbl>
          </a:graphicData>
        </a:graphic>
      </p:graphicFrame>
      <p:sp>
        <p:nvSpPr>
          <p:cNvPr id="4" name="Slide Number Placeholder 3">
            <a:extLst>
              <a:ext uri="{FF2B5EF4-FFF2-40B4-BE49-F238E27FC236}">
                <a16:creationId xmlns:a16="http://schemas.microsoft.com/office/drawing/2014/main" id="{534BE6B3-4C3B-4E7C-B613-B5C5D2F28F22}"/>
              </a:ext>
            </a:extLst>
          </p:cNvPr>
          <p:cNvSpPr>
            <a:spLocks noGrp="1"/>
          </p:cNvSpPr>
          <p:nvPr>
            <p:ph type="sldNum" sz="quarter" idx="12"/>
          </p:nvPr>
        </p:nvSpPr>
        <p:spPr/>
        <p:txBody>
          <a:bodyPr/>
          <a:lstStyle/>
          <a:p>
            <a:fld id="{CDAE679D-0EAF-411A-9583-F941ACD3EA69}" type="slidenum">
              <a:rPr lang="en-US" smtClean="0"/>
              <a:pPr/>
              <a:t>13</a:t>
            </a:fld>
            <a:endParaRPr lang="en-US" dirty="0"/>
          </a:p>
        </p:txBody>
      </p:sp>
    </p:spTree>
    <p:extLst>
      <p:ext uri="{BB962C8B-B14F-4D97-AF65-F5344CB8AC3E}">
        <p14:creationId xmlns:p14="http://schemas.microsoft.com/office/powerpoint/2010/main" val="2515955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BDD4F9-1DAB-4A39-AD1C-D4E7FE6A6721}"/>
              </a:ext>
            </a:extLst>
          </p:cNvPr>
          <p:cNvSpPr>
            <a:spLocks noGrp="1"/>
          </p:cNvSpPr>
          <p:nvPr>
            <p:ph type="title"/>
          </p:nvPr>
        </p:nvSpPr>
        <p:spPr>
          <a:xfrm>
            <a:off x="324090" y="6769"/>
            <a:ext cx="10515600" cy="1325563"/>
          </a:xfrm>
        </p:spPr>
        <p:txBody>
          <a:bodyPr/>
          <a:lstStyle/>
          <a:p>
            <a:r>
              <a:rPr lang="en-US" dirty="0"/>
              <a:t>Key Events (1)</a:t>
            </a:r>
          </a:p>
        </p:txBody>
      </p:sp>
      <p:sp>
        <p:nvSpPr>
          <p:cNvPr id="9" name="Content Placeholder 8">
            <a:extLst>
              <a:ext uri="{FF2B5EF4-FFF2-40B4-BE49-F238E27FC236}">
                <a16:creationId xmlns:a16="http://schemas.microsoft.com/office/drawing/2014/main" id="{DE9F6A48-BF15-4151-9E84-997DAF79AA3E}"/>
              </a:ext>
            </a:extLst>
          </p:cNvPr>
          <p:cNvSpPr>
            <a:spLocks noGrp="1"/>
          </p:cNvSpPr>
          <p:nvPr>
            <p:ph idx="1"/>
          </p:nvPr>
        </p:nvSpPr>
        <p:spPr>
          <a:xfrm>
            <a:off x="330595" y="1131409"/>
            <a:ext cx="11267141" cy="5027612"/>
          </a:xfrm>
        </p:spPr>
        <p:txBody>
          <a:bodyPr vert="horz" lIns="91440" tIns="45720" rIns="91440" bIns="45720" rtlCol="0" anchor="t">
            <a:normAutofit/>
          </a:bodyPr>
          <a:lstStyle/>
          <a:p>
            <a:pPr fontAlgn="base">
              <a:lnSpc>
                <a:spcPct val="100000"/>
              </a:lnSpc>
              <a:spcBef>
                <a:spcPts val="600"/>
              </a:spcBef>
              <a:spcAft>
                <a:spcPts val="600"/>
              </a:spcAft>
              <a:tabLst>
                <a:tab pos="2230438" algn="l"/>
              </a:tabLst>
            </a:pPr>
            <a:r>
              <a:rPr lang="en-US" sz="2800" dirty="0">
                <a:latin typeface="Arial"/>
                <a:cs typeface="Arial"/>
              </a:rPr>
              <a:t>March 2020—US Department of Education (ED) approved waiver of spring 2020 testing, accountability, and reporting requirements.​</a:t>
            </a:r>
          </a:p>
          <a:p>
            <a:pPr fontAlgn="base">
              <a:lnSpc>
                <a:spcPct val="100000"/>
              </a:lnSpc>
              <a:spcBef>
                <a:spcPts val="600"/>
              </a:spcBef>
              <a:spcAft>
                <a:spcPts val="600"/>
              </a:spcAft>
              <a:tabLst>
                <a:tab pos="2230438" algn="l"/>
              </a:tabLst>
            </a:pPr>
            <a:r>
              <a:rPr lang="en-US" sz="2800" dirty="0">
                <a:latin typeface="Arial"/>
                <a:cs typeface="Arial"/>
              </a:rPr>
              <a:t>June 2020—Senate Bill (SB) 98 </a:t>
            </a:r>
          </a:p>
          <a:p>
            <a:pPr lvl="1" fontAlgn="base">
              <a:lnSpc>
                <a:spcPct val="100000"/>
              </a:lnSpc>
              <a:spcBef>
                <a:spcPts val="600"/>
              </a:spcBef>
              <a:spcAft>
                <a:spcPts val="600"/>
              </a:spcAft>
              <a:tabLst>
                <a:tab pos="2230438" algn="l"/>
              </a:tabLst>
            </a:pPr>
            <a:r>
              <a:rPr lang="en-US" sz="2400" dirty="0">
                <a:latin typeface="Arial"/>
                <a:cs typeface="Arial"/>
              </a:rPr>
              <a:t>Provided funds for an extension of the 2019–2020 Summative ELPAC as an optional test for the purpose of reclassification and COVID-related activities.​ </a:t>
            </a:r>
          </a:p>
          <a:p>
            <a:pPr lvl="1" fontAlgn="base">
              <a:lnSpc>
                <a:spcPct val="100000"/>
              </a:lnSpc>
              <a:spcBef>
                <a:spcPts val="600"/>
              </a:spcBef>
              <a:spcAft>
                <a:spcPts val="600"/>
              </a:spcAft>
              <a:tabLst>
                <a:tab pos="2230438" algn="l"/>
              </a:tabLst>
            </a:pPr>
            <a:r>
              <a:rPr lang="en-US" sz="2400" dirty="0">
                <a:latin typeface="Arial"/>
                <a:cs typeface="Arial"/>
              </a:rPr>
              <a:t>Required LEAs and schools to provide valid and reliable data for their improvement plans and the public to inform student progress. </a:t>
            </a:r>
          </a:p>
          <a:p>
            <a:pPr lvl="1" fontAlgn="base">
              <a:lnSpc>
                <a:spcPct val="100000"/>
              </a:lnSpc>
              <a:spcBef>
                <a:spcPts val="600"/>
              </a:spcBef>
              <a:spcAft>
                <a:spcPts val="600"/>
              </a:spcAft>
              <a:tabLst>
                <a:tab pos="2230438" algn="l"/>
              </a:tabLst>
            </a:pPr>
            <a:r>
              <a:rPr lang="en-US" sz="2400" dirty="0">
                <a:latin typeface="Arial"/>
                <a:cs typeface="Arial"/>
              </a:rPr>
              <a:t>Prohibits the California Department of Education (CDE) from publishing state and local indicators in the 2020 California School Dashboard (Dashboard).</a:t>
            </a:r>
          </a:p>
          <a:p>
            <a:pPr lvl="1">
              <a:buFont typeface="Wingdings" panose="020B0604020202020204" pitchFamily="34" charset="0"/>
              <a:buChar char="§"/>
            </a:pPr>
            <a:r>
              <a:rPr lang="en-US" sz="2400" dirty="0">
                <a:latin typeface="Arial"/>
                <a:cs typeface="Arial"/>
              </a:rPr>
              <a:t>Required CDE to report, in CALPADS, valid and reliable data collected in 2019–2020 that would have been included in the 2020 Dashboard.</a:t>
            </a:r>
          </a:p>
          <a:p>
            <a:pPr marL="457200" lvl="1" indent="0">
              <a:lnSpc>
                <a:spcPct val="100000"/>
              </a:lnSpc>
              <a:spcBef>
                <a:spcPts val="600"/>
              </a:spcBef>
              <a:spcAft>
                <a:spcPts val="600"/>
              </a:spcAft>
              <a:buNone/>
            </a:pPr>
            <a:endParaRPr lang="en-US" sz="2000" dirty="0">
              <a:highlight>
                <a:srgbClr val="FFFF00"/>
              </a:highlight>
            </a:endParaRPr>
          </a:p>
          <a:p>
            <a:pPr lvl="1">
              <a:lnSpc>
                <a:spcPct val="100000"/>
              </a:lnSpc>
              <a:spcBef>
                <a:spcPts val="600"/>
              </a:spcBef>
              <a:spcAft>
                <a:spcPts val="600"/>
              </a:spcAft>
            </a:pPr>
            <a:endParaRPr lang="en-US" sz="2000" dirty="0">
              <a:highlight>
                <a:srgbClr val="FFFF00"/>
              </a:highlight>
            </a:endParaRPr>
          </a:p>
          <a:p>
            <a:endParaRPr lang="en-US" dirty="0"/>
          </a:p>
        </p:txBody>
      </p:sp>
      <p:sp>
        <p:nvSpPr>
          <p:cNvPr id="5" name="Slide Number Placeholder 4">
            <a:extLst>
              <a:ext uri="{FF2B5EF4-FFF2-40B4-BE49-F238E27FC236}">
                <a16:creationId xmlns:a16="http://schemas.microsoft.com/office/drawing/2014/main" id="{46056C35-EC29-4384-9961-DD891686F84D}"/>
              </a:ext>
            </a:extLst>
          </p:cNvPr>
          <p:cNvSpPr>
            <a:spLocks noGrp="1"/>
          </p:cNvSpPr>
          <p:nvPr>
            <p:ph type="sldNum" sz="quarter" idx="12"/>
          </p:nvPr>
        </p:nvSpPr>
        <p:spPr/>
        <p:txBody>
          <a:bodyPr/>
          <a:lstStyle/>
          <a:p>
            <a:fld id="{CDAE679D-0EAF-411A-9583-F941ACD3EA69}" type="slidenum">
              <a:rPr lang="en-US" smtClean="0"/>
              <a:pPr/>
              <a:t>14</a:t>
            </a:fld>
            <a:endParaRPr lang="en-US" dirty="0"/>
          </a:p>
        </p:txBody>
      </p:sp>
    </p:spTree>
    <p:extLst>
      <p:ext uri="{BB962C8B-B14F-4D97-AF65-F5344CB8AC3E}">
        <p14:creationId xmlns:p14="http://schemas.microsoft.com/office/powerpoint/2010/main" val="3782854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DBE9C5-FC50-4BAE-AD6D-4DCAC932A45F}"/>
              </a:ext>
            </a:extLst>
          </p:cNvPr>
          <p:cNvSpPr>
            <a:spLocks noGrp="1"/>
          </p:cNvSpPr>
          <p:nvPr>
            <p:ph type="title"/>
          </p:nvPr>
        </p:nvSpPr>
        <p:spPr>
          <a:xfrm>
            <a:off x="527050" y="174625"/>
            <a:ext cx="10515600" cy="1325563"/>
          </a:xfrm>
        </p:spPr>
        <p:txBody>
          <a:bodyPr/>
          <a:lstStyle/>
          <a:p>
            <a:r>
              <a:rPr lang="en-US" dirty="0"/>
              <a:t>Key Events (2)</a:t>
            </a:r>
          </a:p>
        </p:txBody>
      </p:sp>
      <p:sp>
        <p:nvSpPr>
          <p:cNvPr id="9" name="Content Placeholder 8">
            <a:extLst>
              <a:ext uri="{FF2B5EF4-FFF2-40B4-BE49-F238E27FC236}">
                <a16:creationId xmlns:a16="http://schemas.microsoft.com/office/drawing/2014/main" id="{CB728B9A-FB50-440D-8871-8B5E46F2D635}"/>
              </a:ext>
            </a:extLst>
          </p:cNvPr>
          <p:cNvSpPr>
            <a:spLocks noGrp="1"/>
          </p:cNvSpPr>
          <p:nvPr>
            <p:ph idx="1"/>
          </p:nvPr>
        </p:nvSpPr>
        <p:spPr>
          <a:xfrm>
            <a:off x="279400" y="1485900"/>
            <a:ext cx="11633200" cy="5067300"/>
          </a:xfrm>
        </p:spPr>
        <p:txBody>
          <a:bodyPr vert="horz" lIns="91440" tIns="45720" rIns="91440" bIns="45720" rtlCol="0" anchor="t">
            <a:normAutofit/>
          </a:bodyPr>
          <a:lstStyle/>
          <a:p>
            <a:pPr marL="457200" indent="-282575" fontAlgn="base">
              <a:spcBef>
                <a:spcPts val="600"/>
              </a:spcBef>
              <a:spcAft>
                <a:spcPts val="600"/>
              </a:spcAft>
              <a:tabLst>
                <a:tab pos="2230438" algn="l"/>
              </a:tabLst>
            </a:pPr>
            <a:r>
              <a:rPr lang="en-US" sz="3000" dirty="0">
                <a:latin typeface="Arial"/>
                <a:cs typeface="Arial"/>
              </a:rPr>
              <a:t>September 2020—SB 820 extended the Initial ELPAC testing window of 30 calendar days from enrollment by an additional 45 calendar days.</a:t>
            </a:r>
            <a:endParaRPr lang="en-US" sz="3000" dirty="0">
              <a:solidFill>
                <a:prstClr val="black">
                  <a:lumMod val="75000"/>
                  <a:lumOff val="25000"/>
                </a:prstClr>
              </a:solidFill>
              <a:latin typeface="Arial"/>
              <a:cs typeface="Arial"/>
            </a:endParaRPr>
          </a:p>
          <a:p>
            <a:pPr marL="457200" indent="-282575" fontAlgn="base">
              <a:spcBef>
                <a:spcPts val="600"/>
              </a:spcBef>
              <a:spcAft>
                <a:spcPts val="600"/>
              </a:spcAft>
              <a:tabLst>
                <a:tab pos="2230438" algn="l"/>
              </a:tabLst>
            </a:pPr>
            <a:r>
              <a:rPr lang="en-US" sz="3000" dirty="0">
                <a:latin typeface="Arial"/>
                <a:cs typeface="Arial"/>
              </a:rPr>
              <a:t>October 2020—ED issued guidance that states are expected to meet assessment, accountability, school identification, and reporting requirements in the 2020-2021 school year​</a:t>
            </a:r>
          </a:p>
          <a:p>
            <a:pPr marL="457200" indent="-282575" fontAlgn="base">
              <a:spcBef>
                <a:spcPts val="600"/>
              </a:spcBef>
              <a:spcAft>
                <a:spcPts val="600"/>
              </a:spcAft>
              <a:tabLst>
                <a:tab pos="2230438" algn="l"/>
              </a:tabLst>
            </a:pPr>
            <a:r>
              <a:rPr lang="en-US" sz="3000" dirty="0">
                <a:latin typeface="Arial"/>
                <a:cs typeface="Arial"/>
              </a:rPr>
              <a:t>November 2020—California State Board of Education (SBE) approved adjusted blueprints for Smarter Balanced Summative Assessments for English language arts/literacy (ELA) and mathematics​</a:t>
            </a:r>
          </a:p>
          <a:p>
            <a:pPr marL="0" indent="0" fontAlgn="base">
              <a:lnSpc>
                <a:spcPct val="120000"/>
              </a:lnSpc>
              <a:spcBef>
                <a:spcPts val="600"/>
              </a:spcBef>
              <a:spcAft>
                <a:spcPts val="600"/>
              </a:spcAft>
              <a:buNone/>
            </a:pPr>
            <a:endParaRPr lang="en-US" sz="3000" dirty="0"/>
          </a:p>
        </p:txBody>
      </p:sp>
      <p:sp>
        <p:nvSpPr>
          <p:cNvPr id="5" name="Slide Number Placeholder 4">
            <a:extLst>
              <a:ext uri="{FF2B5EF4-FFF2-40B4-BE49-F238E27FC236}">
                <a16:creationId xmlns:a16="http://schemas.microsoft.com/office/drawing/2014/main" id="{9FA804FA-00F6-4983-AF5D-55EDC0CE6912}"/>
              </a:ext>
            </a:extLst>
          </p:cNvPr>
          <p:cNvSpPr>
            <a:spLocks noGrp="1"/>
          </p:cNvSpPr>
          <p:nvPr>
            <p:ph type="sldNum" sz="quarter" idx="12"/>
          </p:nvPr>
        </p:nvSpPr>
        <p:spPr/>
        <p:txBody>
          <a:bodyPr/>
          <a:lstStyle/>
          <a:p>
            <a:fld id="{CDAE679D-0EAF-411A-9583-F941ACD3EA69}" type="slidenum">
              <a:rPr lang="en-US" smtClean="0"/>
              <a:pPr/>
              <a:t>15</a:t>
            </a:fld>
            <a:endParaRPr lang="en-US" dirty="0"/>
          </a:p>
        </p:txBody>
      </p:sp>
    </p:spTree>
    <p:extLst>
      <p:ext uri="{BB962C8B-B14F-4D97-AF65-F5344CB8AC3E}">
        <p14:creationId xmlns:p14="http://schemas.microsoft.com/office/powerpoint/2010/main" val="330701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6105-EBB3-4F9B-B558-54CFBFA2E60C}"/>
              </a:ext>
            </a:extLst>
          </p:cNvPr>
          <p:cNvSpPr>
            <a:spLocks noGrp="1"/>
          </p:cNvSpPr>
          <p:nvPr>
            <p:ph type="title"/>
          </p:nvPr>
        </p:nvSpPr>
        <p:spPr>
          <a:xfrm>
            <a:off x="339046" y="-7249"/>
            <a:ext cx="11589251" cy="1554163"/>
          </a:xfrm>
        </p:spPr>
        <p:txBody>
          <a:bodyPr/>
          <a:lstStyle/>
          <a:p>
            <a:r>
              <a:rPr lang="en-US" dirty="0"/>
              <a:t>Key Events (3)</a:t>
            </a:r>
          </a:p>
        </p:txBody>
      </p:sp>
      <p:sp>
        <p:nvSpPr>
          <p:cNvPr id="3" name="Content Placeholder 2">
            <a:extLst>
              <a:ext uri="{FF2B5EF4-FFF2-40B4-BE49-F238E27FC236}">
                <a16:creationId xmlns:a16="http://schemas.microsoft.com/office/drawing/2014/main" id="{2FDF19A5-1901-45AE-96AB-A9BABC88B6A7}"/>
              </a:ext>
            </a:extLst>
          </p:cNvPr>
          <p:cNvSpPr>
            <a:spLocks noGrp="1"/>
          </p:cNvSpPr>
          <p:nvPr>
            <p:ph idx="1"/>
          </p:nvPr>
        </p:nvSpPr>
        <p:spPr>
          <a:xfrm>
            <a:off x="295913" y="1284168"/>
            <a:ext cx="11589252" cy="4799012"/>
          </a:xfrm>
        </p:spPr>
        <p:txBody>
          <a:bodyPr vert="horz" lIns="91440" tIns="45720" rIns="91440" bIns="45720" rtlCol="0" anchor="t">
            <a:normAutofit fontScale="92500" lnSpcReduction="10000"/>
          </a:bodyPr>
          <a:lstStyle/>
          <a:p>
            <a:pPr>
              <a:lnSpc>
                <a:spcPct val="100000"/>
              </a:lnSpc>
              <a:spcAft>
                <a:spcPts val="1200"/>
              </a:spcAft>
            </a:pPr>
            <a:r>
              <a:rPr lang="en-US" sz="2400" dirty="0">
                <a:latin typeface="Arial"/>
                <a:cs typeface="Arial"/>
              </a:rPr>
              <a:t>December 2020 through January 2021—Spring test administration considerations</a:t>
            </a:r>
          </a:p>
          <a:p>
            <a:pPr lvl="1">
              <a:lnSpc>
                <a:spcPct val="100000"/>
              </a:lnSpc>
              <a:spcAft>
                <a:spcPts val="1200"/>
              </a:spcAft>
            </a:pPr>
            <a:r>
              <a:rPr lang="en-US" sz="2400" dirty="0">
                <a:latin typeface="Arial"/>
                <a:cs typeface="Arial"/>
              </a:rPr>
              <a:t>In-person and remote computer-based ELA, math, science, and Summative ELPAC</a:t>
            </a:r>
          </a:p>
          <a:p>
            <a:pPr lvl="1">
              <a:lnSpc>
                <a:spcPct val="100000"/>
              </a:lnSpc>
              <a:spcAft>
                <a:spcPts val="1200"/>
              </a:spcAft>
            </a:pPr>
            <a:r>
              <a:rPr lang="en-US" sz="2400" dirty="0">
                <a:latin typeface="Arial"/>
                <a:cs typeface="Arial"/>
              </a:rPr>
              <a:t>In-person administration only for the California Alternate Assessments in ELA, mathematics, science, and locally-determined English language proficiency assessments</a:t>
            </a:r>
          </a:p>
          <a:p>
            <a:pPr lvl="1">
              <a:lnSpc>
                <a:spcPct val="100000"/>
              </a:lnSpc>
              <a:spcAft>
                <a:spcPts val="1200"/>
              </a:spcAft>
            </a:pPr>
            <a:r>
              <a:rPr lang="en-US" sz="2400" dirty="0">
                <a:latin typeface="Arial"/>
                <a:cs typeface="Arial"/>
              </a:rPr>
              <a:t>Postponed the Alternate ELPAC operational field test until the 2021–22 school year</a:t>
            </a:r>
          </a:p>
          <a:p>
            <a:pPr>
              <a:lnSpc>
                <a:spcPct val="100000"/>
              </a:lnSpc>
              <a:spcAft>
                <a:spcPts val="1200"/>
              </a:spcAft>
            </a:pPr>
            <a:r>
              <a:rPr lang="en-US" sz="2400" dirty="0">
                <a:latin typeface="Arial"/>
                <a:cs typeface="Arial"/>
              </a:rPr>
              <a:t>February 2021—Guidance from ED</a:t>
            </a:r>
            <a:endParaRPr lang="en-US" sz="2400" dirty="0"/>
          </a:p>
          <a:p>
            <a:pPr lvl="1">
              <a:lnSpc>
                <a:spcPct val="100000"/>
              </a:lnSpc>
              <a:spcAft>
                <a:spcPts val="1200"/>
              </a:spcAft>
            </a:pPr>
            <a:r>
              <a:rPr lang="en-US" sz="2400" dirty="0">
                <a:latin typeface="Arial"/>
                <a:cs typeface="Arial"/>
              </a:rPr>
              <a:t>Accountability and School Identification</a:t>
            </a:r>
          </a:p>
          <a:p>
            <a:pPr lvl="1">
              <a:lnSpc>
                <a:spcPct val="100000"/>
              </a:lnSpc>
              <a:spcAft>
                <a:spcPts val="1200"/>
              </a:spcAft>
            </a:pPr>
            <a:r>
              <a:rPr lang="en-US" sz="2400" dirty="0">
                <a:latin typeface="Arial"/>
                <a:cs typeface="Arial"/>
              </a:rPr>
              <a:t>Transparency and Public Reporting</a:t>
            </a:r>
          </a:p>
          <a:p>
            <a:pPr lvl="1"/>
            <a:r>
              <a:rPr lang="en-US" sz="2400" dirty="0">
                <a:latin typeface="Arial"/>
                <a:cs typeface="Arial"/>
              </a:rPr>
              <a:t>Assessments</a:t>
            </a:r>
          </a:p>
        </p:txBody>
      </p:sp>
      <p:sp>
        <p:nvSpPr>
          <p:cNvPr id="4" name="Slide Number Placeholder 3">
            <a:extLst>
              <a:ext uri="{FF2B5EF4-FFF2-40B4-BE49-F238E27FC236}">
                <a16:creationId xmlns:a16="http://schemas.microsoft.com/office/drawing/2014/main" id="{8EFF24A1-6A77-4C9B-B40F-8D88FDDA4912}"/>
              </a:ext>
            </a:extLst>
          </p:cNvPr>
          <p:cNvSpPr>
            <a:spLocks noGrp="1"/>
          </p:cNvSpPr>
          <p:nvPr>
            <p:ph type="sldNum" sz="quarter" idx="12"/>
          </p:nvPr>
        </p:nvSpPr>
        <p:spPr/>
        <p:txBody>
          <a:bodyPr/>
          <a:lstStyle/>
          <a:p>
            <a:fld id="{CDAE679D-0EAF-411A-9583-F941ACD3EA69}" type="slidenum">
              <a:rPr lang="en-US" smtClean="0"/>
              <a:pPr/>
              <a:t>16</a:t>
            </a:fld>
            <a:endParaRPr lang="en-US" dirty="0"/>
          </a:p>
        </p:txBody>
      </p:sp>
    </p:spTree>
    <p:extLst>
      <p:ext uri="{BB962C8B-B14F-4D97-AF65-F5344CB8AC3E}">
        <p14:creationId xmlns:p14="http://schemas.microsoft.com/office/powerpoint/2010/main" val="794503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4699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4AD89-E12B-4B5B-B101-C7D67CE154F7}"/>
              </a:ext>
            </a:extLst>
          </p:cNvPr>
          <p:cNvSpPr>
            <a:spLocks noGrp="1"/>
          </p:cNvSpPr>
          <p:nvPr>
            <p:ph type="title"/>
          </p:nvPr>
        </p:nvSpPr>
        <p:spPr>
          <a:xfrm>
            <a:off x="632715" y="2434975"/>
            <a:ext cx="10956533" cy="1982913"/>
          </a:xfrm>
        </p:spPr>
        <p:txBody>
          <a:bodyPr/>
          <a:lstStyle/>
          <a:p>
            <a:r>
              <a:rPr lang="en-US" dirty="0"/>
              <a:t>Preparations for Spring Testing</a:t>
            </a:r>
          </a:p>
        </p:txBody>
      </p:sp>
      <p:sp>
        <p:nvSpPr>
          <p:cNvPr id="3" name="Slide Number Placeholder 2">
            <a:extLst>
              <a:ext uri="{FF2B5EF4-FFF2-40B4-BE49-F238E27FC236}">
                <a16:creationId xmlns:a16="http://schemas.microsoft.com/office/drawing/2014/main" id="{67A831E7-47D0-4623-9DEB-1CF0C78B5B30}"/>
              </a:ext>
            </a:extLst>
          </p:cNvPr>
          <p:cNvSpPr>
            <a:spLocks noGrp="1"/>
          </p:cNvSpPr>
          <p:nvPr>
            <p:ph type="sldNum" sz="quarter" idx="12"/>
          </p:nvPr>
        </p:nvSpPr>
        <p:spPr>
          <a:solidFill>
            <a:srgbClr val="246994"/>
          </a:solidFill>
        </p:spPr>
        <p:txBody>
          <a:bodyPr/>
          <a:lstStyle/>
          <a:p>
            <a:fld id="{CDAE679D-0EAF-411A-9583-F941ACD3EA69}" type="slidenum">
              <a:rPr lang="en-US" b="1" smtClean="0"/>
              <a:t>17</a:t>
            </a:fld>
            <a:endParaRPr lang="en-US" b="1" dirty="0"/>
          </a:p>
        </p:txBody>
      </p:sp>
    </p:spTree>
    <p:extLst>
      <p:ext uri="{BB962C8B-B14F-4D97-AF65-F5344CB8AC3E}">
        <p14:creationId xmlns:p14="http://schemas.microsoft.com/office/powerpoint/2010/main" val="2006673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67F9B-384A-49C4-AF59-29EE291DD713}"/>
              </a:ext>
            </a:extLst>
          </p:cNvPr>
          <p:cNvSpPr>
            <a:spLocks noGrp="1"/>
          </p:cNvSpPr>
          <p:nvPr>
            <p:ph type="title"/>
          </p:nvPr>
        </p:nvSpPr>
        <p:spPr/>
        <p:txBody>
          <a:bodyPr/>
          <a:lstStyle/>
          <a:p>
            <a:r>
              <a:rPr lang="en-US" dirty="0">
                <a:latin typeface="Franklin Gothic Demi Cond"/>
              </a:rPr>
              <a:t>Implemented Adjusted Blueprints</a:t>
            </a:r>
            <a:endParaRPr lang="en-US" dirty="0"/>
          </a:p>
        </p:txBody>
      </p:sp>
      <p:sp>
        <p:nvSpPr>
          <p:cNvPr id="3" name="Content Placeholder 2">
            <a:extLst>
              <a:ext uri="{FF2B5EF4-FFF2-40B4-BE49-F238E27FC236}">
                <a16:creationId xmlns:a16="http://schemas.microsoft.com/office/drawing/2014/main" id="{084FDE90-9172-4A6B-8B4A-C46E55CCC20B}"/>
              </a:ext>
            </a:extLst>
          </p:cNvPr>
          <p:cNvSpPr>
            <a:spLocks noGrp="1"/>
          </p:cNvSpPr>
          <p:nvPr>
            <p:ph idx="1"/>
          </p:nvPr>
        </p:nvSpPr>
        <p:spPr/>
        <p:txBody>
          <a:bodyPr>
            <a:normAutofit fontScale="85000" lnSpcReduction="10000"/>
          </a:bodyPr>
          <a:lstStyle/>
          <a:p>
            <a:r>
              <a:rPr lang="en-US" dirty="0"/>
              <a:t>November 2020: SBE approved the adjusted Smarter Balanced Summative ELA and mathematics blueprint</a:t>
            </a:r>
          </a:p>
          <a:p>
            <a:r>
              <a:rPr lang="en-US" dirty="0"/>
              <a:t>November–December 2020: ETS and Cambium removed original ELA and mathematics forms from the California Assessment System</a:t>
            </a:r>
          </a:p>
          <a:p>
            <a:r>
              <a:rPr lang="en-US" dirty="0"/>
              <a:t>January–February 2021: Conducted systems testing with adjusted blueprints</a:t>
            </a:r>
          </a:p>
          <a:p>
            <a:r>
              <a:rPr lang="en-US" dirty="0"/>
              <a:t>February 22, 2021: Released the adjusted Smarter Balanced ELA and mathematics assessments to LEAs</a:t>
            </a:r>
          </a:p>
        </p:txBody>
      </p:sp>
      <p:sp>
        <p:nvSpPr>
          <p:cNvPr id="4" name="Slide Number Placeholder 3">
            <a:extLst>
              <a:ext uri="{FF2B5EF4-FFF2-40B4-BE49-F238E27FC236}">
                <a16:creationId xmlns:a16="http://schemas.microsoft.com/office/drawing/2014/main" id="{1AB11043-C3E3-46DD-8A62-1546322765C4}"/>
              </a:ext>
            </a:extLst>
          </p:cNvPr>
          <p:cNvSpPr>
            <a:spLocks noGrp="1"/>
          </p:cNvSpPr>
          <p:nvPr>
            <p:ph type="sldNum" sz="quarter" idx="12"/>
          </p:nvPr>
        </p:nvSpPr>
        <p:spPr/>
        <p:txBody>
          <a:bodyPr/>
          <a:lstStyle/>
          <a:p>
            <a:fld id="{CDAE679D-0EAF-411A-9583-F941ACD3EA69}" type="slidenum">
              <a:rPr lang="en-US" smtClean="0"/>
              <a:pPr/>
              <a:t>18</a:t>
            </a:fld>
            <a:endParaRPr lang="en-US" dirty="0"/>
          </a:p>
        </p:txBody>
      </p:sp>
    </p:spTree>
    <p:extLst>
      <p:ext uri="{BB962C8B-B14F-4D97-AF65-F5344CB8AC3E}">
        <p14:creationId xmlns:p14="http://schemas.microsoft.com/office/powerpoint/2010/main" val="2172965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67F9B-384A-49C4-AF59-29EE291DD713}"/>
              </a:ext>
            </a:extLst>
          </p:cNvPr>
          <p:cNvSpPr>
            <a:spLocks noGrp="1"/>
          </p:cNvSpPr>
          <p:nvPr>
            <p:ph type="title"/>
          </p:nvPr>
        </p:nvSpPr>
        <p:spPr/>
        <p:txBody>
          <a:bodyPr/>
          <a:lstStyle/>
          <a:p>
            <a:r>
              <a:rPr lang="en-US" dirty="0"/>
              <a:t>Estimated Testing Times for the Adjusted Smarter Balanced Blueprints</a:t>
            </a:r>
          </a:p>
        </p:txBody>
      </p:sp>
      <p:sp>
        <p:nvSpPr>
          <p:cNvPr id="4" name="Slide Number Placeholder 3">
            <a:extLst>
              <a:ext uri="{FF2B5EF4-FFF2-40B4-BE49-F238E27FC236}">
                <a16:creationId xmlns:a16="http://schemas.microsoft.com/office/drawing/2014/main" id="{1AB11043-C3E3-46DD-8A62-1546322765C4}"/>
              </a:ext>
            </a:extLst>
          </p:cNvPr>
          <p:cNvSpPr>
            <a:spLocks noGrp="1"/>
          </p:cNvSpPr>
          <p:nvPr>
            <p:ph type="sldNum" sz="quarter" idx="12"/>
          </p:nvPr>
        </p:nvSpPr>
        <p:spPr/>
        <p:txBody>
          <a:bodyPr/>
          <a:lstStyle/>
          <a:p>
            <a:fld id="{CDAE679D-0EAF-411A-9583-F941ACD3EA69}" type="slidenum">
              <a:rPr lang="en-US" smtClean="0"/>
              <a:pPr/>
              <a:t>19</a:t>
            </a:fld>
            <a:endParaRPr lang="en-US" dirty="0"/>
          </a:p>
        </p:txBody>
      </p:sp>
      <p:graphicFrame>
        <p:nvGraphicFramePr>
          <p:cNvPr id="5" name="Content Placeholder 5" descr="This table displays the Estimated Testing Times for the Adjusted Smarter Balanced Blueprints.">
            <a:extLst>
              <a:ext uri="{FF2B5EF4-FFF2-40B4-BE49-F238E27FC236}">
                <a16:creationId xmlns:a16="http://schemas.microsoft.com/office/drawing/2014/main" id="{F3402F1B-48D4-4186-8691-6D98D317410A}"/>
              </a:ext>
            </a:extLst>
          </p:cNvPr>
          <p:cNvGraphicFramePr>
            <a:graphicFrameLocks noGrp="1"/>
          </p:cNvGraphicFramePr>
          <p:nvPr>
            <p:ph idx="1"/>
            <p:extLst>
              <p:ext uri="{D42A27DB-BD31-4B8C-83A1-F6EECF244321}">
                <p14:modId xmlns:p14="http://schemas.microsoft.com/office/powerpoint/2010/main" val="3968935484"/>
              </p:ext>
            </p:extLst>
          </p:nvPr>
        </p:nvGraphicFramePr>
        <p:xfrm>
          <a:off x="339725" y="1825625"/>
          <a:ext cx="10414002" cy="4330700"/>
        </p:xfrm>
        <a:graphic>
          <a:graphicData uri="http://schemas.openxmlformats.org/drawingml/2006/table">
            <a:tbl>
              <a:tblPr firstRow="1"/>
              <a:tblGrid>
                <a:gridCol w="1701802">
                  <a:extLst>
                    <a:ext uri="{9D8B030D-6E8A-4147-A177-3AD203B41FA5}">
                      <a16:colId xmlns:a16="http://schemas.microsoft.com/office/drawing/2014/main" val="4192558249"/>
                    </a:ext>
                  </a:extLst>
                </a:gridCol>
                <a:gridCol w="1117600">
                  <a:extLst>
                    <a:ext uri="{9D8B030D-6E8A-4147-A177-3AD203B41FA5}">
                      <a16:colId xmlns:a16="http://schemas.microsoft.com/office/drawing/2014/main" val="1017992149"/>
                    </a:ext>
                  </a:extLst>
                </a:gridCol>
                <a:gridCol w="1663700">
                  <a:extLst>
                    <a:ext uri="{9D8B030D-6E8A-4147-A177-3AD203B41FA5}">
                      <a16:colId xmlns:a16="http://schemas.microsoft.com/office/drawing/2014/main" val="3154817092"/>
                    </a:ext>
                  </a:extLst>
                </a:gridCol>
                <a:gridCol w="1739900">
                  <a:extLst>
                    <a:ext uri="{9D8B030D-6E8A-4147-A177-3AD203B41FA5}">
                      <a16:colId xmlns:a16="http://schemas.microsoft.com/office/drawing/2014/main" val="2863520553"/>
                    </a:ext>
                  </a:extLst>
                </a:gridCol>
                <a:gridCol w="1689100">
                  <a:extLst>
                    <a:ext uri="{9D8B030D-6E8A-4147-A177-3AD203B41FA5}">
                      <a16:colId xmlns:a16="http://schemas.microsoft.com/office/drawing/2014/main" val="750382521"/>
                    </a:ext>
                  </a:extLst>
                </a:gridCol>
                <a:gridCol w="1308100">
                  <a:extLst>
                    <a:ext uri="{9D8B030D-6E8A-4147-A177-3AD203B41FA5}">
                      <a16:colId xmlns:a16="http://schemas.microsoft.com/office/drawing/2014/main" val="2636433865"/>
                    </a:ext>
                  </a:extLst>
                </a:gridCol>
                <a:gridCol w="1193800">
                  <a:extLst>
                    <a:ext uri="{9D8B030D-6E8A-4147-A177-3AD203B41FA5}">
                      <a16:colId xmlns:a16="http://schemas.microsoft.com/office/drawing/2014/main" val="4292414323"/>
                    </a:ext>
                  </a:extLst>
                </a:gridCol>
              </a:tblGrid>
              <a:tr h="1307097">
                <a:tc>
                  <a:txBody>
                    <a:bodyPr/>
                    <a:lstStyle/>
                    <a:p>
                      <a:pPr algn="ctr"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Content Area</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Grades</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Full Form Computer Adaptive Test Items hrs:mins</a:t>
                      </a:r>
                      <a:endParaRPr lang="en-US" sz="2000" b="1"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Form Computer Adaptive Test Items hrs:mins</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Performance Task (PT) hrs:mins</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Full Form Total hrs:mins</a:t>
                      </a:r>
                      <a:endParaRPr lang="en-US" sz="2000" b="1"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Short Form Total hrs:mins</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0224309"/>
                  </a:ext>
                </a:extLst>
              </a:tr>
              <a:tr h="192728">
                <a:tc>
                  <a:txBody>
                    <a:bodyPr/>
                    <a:lstStyle/>
                    <a:p>
                      <a:pPr algn="l"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ELA </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0:45</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Arial" panose="020B0604020202020204" pitchFamily="34" charset="0"/>
                          <a:cs typeface="Arial" panose="020B0604020202020204" pitchFamily="34" charset="0"/>
                        </a:rPr>
                        <a:t>2:45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6364588"/>
                  </a:ext>
                </a:extLst>
              </a:tr>
              <a:tr h="293623">
                <a:tc>
                  <a:txBody>
                    <a:bodyPr/>
                    <a:lstStyle/>
                    <a:p>
                      <a:pPr algn="l"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ELA </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6–8</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0:45</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Arial" panose="020B0604020202020204" pitchFamily="34" charset="0"/>
                          <a:cs typeface="Arial" panose="020B0604020202020204" pitchFamily="34" charset="0"/>
                        </a:rPr>
                        <a:t>2:45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0285117"/>
                  </a:ext>
                </a:extLst>
              </a:tr>
              <a:tr h="293623">
                <a:tc>
                  <a:txBody>
                    <a:bodyPr/>
                    <a:lstStyle/>
                    <a:p>
                      <a:pPr algn="l"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ELA </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Arial" panose="020B0604020202020204" pitchFamily="34" charset="0"/>
                          <a:cs typeface="Arial" panose="020B0604020202020204" pitchFamily="34" charset="0"/>
                        </a:rPr>
                        <a:t>3:00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5186126"/>
                  </a:ext>
                </a:extLst>
              </a:tr>
              <a:tr h="293623">
                <a:tc>
                  <a:txBody>
                    <a:bodyPr/>
                    <a:lstStyle/>
                    <a:p>
                      <a:pPr algn="l"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Mathematics </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0:45</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Arial" panose="020B0604020202020204" pitchFamily="34" charset="0"/>
                          <a:cs typeface="Arial" panose="020B0604020202020204" pitchFamily="34" charset="0"/>
                        </a:rPr>
                        <a:t>1:45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592187"/>
                  </a:ext>
                </a:extLst>
              </a:tr>
              <a:tr h="293623">
                <a:tc>
                  <a:txBody>
                    <a:bodyPr/>
                    <a:lstStyle/>
                    <a:p>
                      <a:pPr algn="l"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Mathematics </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6–8</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Arial" panose="020B0604020202020204" pitchFamily="34" charset="0"/>
                          <a:cs typeface="Arial" panose="020B0604020202020204" pitchFamily="34" charset="0"/>
                        </a:rPr>
                        <a:t>2:00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5335650"/>
                  </a:ext>
                </a:extLst>
              </a:tr>
              <a:tr h="293623">
                <a:tc>
                  <a:txBody>
                    <a:bodyPr/>
                    <a:lstStyle/>
                    <a:p>
                      <a:pPr algn="l"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Mathematics </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Arial" panose="020B0604020202020204" pitchFamily="34" charset="0"/>
                          <a:cs typeface="Arial" panose="020B0604020202020204" pitchFamily="34" charset="0"/>
                        </a:rPr>
                        <a:t>2:30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4373194"/>
                  </a:ext>
                </a:extLst>
              </a:tr>
              <a:tr h="293623">
                <a:tc>
                  <a:txBody>
                    <a:bodyPr/>
                    <a:lstStyle/>
                    <a:p>
                      <a:pPr algn="l"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Both </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6:00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Arial" panose="020B0604020202020204" pitchFamily="34" charset="0"/>
                          <a:cs typeface="Arial" panose="020B0604020202020204" pitchFamily="34" charset="0"/>
                        </a:rPr>
                        <a:t>4:30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487763"/>
                  </a:ext>
                </a:extLst>
              </a:tr>
              <a:tr h="293623">
                <a:tc>
                  <a:txBody>
                    <a:bodyPr/>
                    <a:lstStyle/>
                    <a:p>
                      <a:pPr algn="l"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Both </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6–8</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1:45</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6:30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Arial" panose="020B0604020202020204" pitchFamily="34" charset="0"/>
                          <a:cs typeface="Arial" panose="020B0604020202020204" pitchFamily="34" charset="0"/>
                        </a:rPr>
                        <a:t>4:45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3050239"/>
                  </a:ext>
                </a:extLst>
              </a:tr>
              <a:tr h="293623">
                <a:tc>
                  <a:txBody>
                    <a:bodyPr/>
                    <a:lstStyle/>
                    <a:p>
                      <a:pPr algn="l"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Both </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0" i="1"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7:30</a:t>
                      </a:r>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Arial" panose="020B0604020202020204" pitchFamily="34" charset="0"/>
                          <a:cs typeface="Arial" panose="020B0604020202020204" pitchFamily="34" charset="0"/>
                        </a:rPr>
                        <a:t>5:30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3831468"/>
                  </a:ext>
                </a:extLst>
              </a:tr>
            </a:tbl>
          </a:graphicData>
        </a:graphic>
      </p:graphicFrame>
    </p:spTree>
    <p:extLst>
      <p:ext uri="{BB962C8B-B14F-4D97-AF65-F5344CB8AC3E}">
        <p14:creationId xmlns:p14="http://schemas.microsoft.com/office/powerpoint/2010/main" val="4292884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7755-225B-458E-8062-8DE11CA1B16D}"/>
              </a:ext>
            </a:extLst>
          </p:cNvPr>
          <p:cNvSpPr>
            <a:spLocks noGrp="1"/>
          </p:cNvSpPr>
          <p:nvPr>
            <p:ph type="title"/>
          </p:nvPr>
        </p:nvSpPr>
        <p:spPr/>
        <p:txBody>
          <a:bodyPr/>
          <a:lstStyle/>
          <a:p>
            <a:r>
              <a:rPr lang="en-US" dirty="0"/>
              <a:t>Summary of Presentation</a:t>
            </a:r>
          </a:p>
        </p:txBody>
      </p:sp>
      <p:sp>
        <p:nvSpPr>
          <p:cNvPr id="4" name="Content Placeholder 3">
            <a:extLst>
              <a:ext uri="{FF2B5EF4-FFF2-40B4-BE49-F238E27FC236}">
                <a16:creationId xmlns:a16="http://schemas.microsoft.com/office/drawing/2014/main" id="{A51D0049-61BE-4023-A3AB-5CF7A7B8CB0A}"/>
              </a:ext>
            </a:extLst>
          </p:cNvPr>
          <p:cNvSpPr>
            <a:spLocks noGrp="1"/>
          </p:cNvSpPr>
          <p:nvPr>
            <p:ph idx="1"/>
          </p:nvPr>
        </p:nvSpPr>
        <p:spPr>
          <a:xfrm>
            <a:off x="799120" y="1825625"/>
            <a:ext cx="11129177" cy="4351338"/>
          </a:xfrm>
        </p:spPr>
        <p:txBody>
          <a:bodyPr vert="horz" lIns="91440" tIns="45720" rIns="91440" bIns="45720" rtlCol="0" anchor="t">
            <a:normAutofit/>
          </a:bodyPr>
          <a:lstStyle/>
          <a:p>
            <a:r>
              <a:rPr lang="en-US" dirty="0">
                <a:latin typeface="Arial"/>
                <a:cs typeface="Arial"/>
              </a:rPr>
              <a:t>Federal and state requirements</a:t>
            </a:r>
          </a:p>
          <a:p>
            <a:r>
              <a:rPr lang="en-US" dirty="0">
                <a:latin typeface="Arial"/>
                <a:cs typeface="Arial"/>
              </a:rPr>
              <a:t>Preparations for spring testing</a:t>
            </a:r>
          </a:p>
          <a:p>
            <a:r>
              <a:rPr lang="en-US" dirty="0">
                <a:latin typeface="Arial"/>
                <a:cs typeface="Arial"/>
              </a:rPr>
              <a:t>Stakeholder feedback</a:t>
            </a:r>
          </a:p>
          <a:p>
            <a:r>
              <a:rPr lang="en-US" dirty="0">
                <a:latin typeface="Arial"/>
                <a:cs typeface="Arial"/>
              </a:rPr>
              <a:t>Flexibilities offered by the US Department of Education</a:t>
            </a:r>
            <a:endParaRPr lang="en-US" dirty="0"/>
          </a:p>
        </p:txBody>
      </p:sp>
      <p:sp>
        <p:nvSpPr>
          <p:cNvPr id="6" name="Slide Number Placeholder 5">
            <a:extLst>
              <a:ext uri="{FF2B5EF4-FFF2-40B4-BE49-F238E27FC236}">
                <a16:creationId xmlns:a16="http://schemas.microsoft.com/office/drawing/2014/main" id="{F09A8359-ECB9-4936-A231-12CD3C8E46BC}"/>
              </a:ext>
            </a:extLst>
          </p:cNvPr>
          <p:cNvSpPr>
            <a:spLocks noGrp="1"/>
          </p:cNvSpPr>
          <p:nvPr>
            <p:ph type="sldNum" sz="quarter" idx="12"/>
          </p:nvPr>
        </p:nvSpPr>
        <p:spPr/>
        <p:txBody>
          <a:bodyPr/>
          <a:lstStyle/>
          <a:p>
            <a:fld id="{CDAE679D-0EAF-411A-9583-F941ACD3EA69}" type="slidenum">
              <a:rPr lang="en-US" smtClean="0"/>
              <a:pPr/>
              <a:t>2</a:t>
            </a:fld>
            <a:endParaRPr lang="en-US" dirty="0"/>
          </a:p>
        </p:txBody>
      </p:sp>
    </p:spTree>
    <p:extLst>
      <p:ext uri="{BB962C8B-B14F-4D97-AF65-F5344CB8AC3E}">
        <p14:creationId xmlns:p14="http://schemas.microsoft.com/office/powerpoint/2010/main" val="2867605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5740-A8CC-4F97-93E9-90511529DD22}"/>
              </a:ext>
            </a:extLst>
          </p:cNvPr>
          <p:cNvSpPr>
            <a:spLocks noGrp="1"/>
          </p:cNvSpPr>
          <p:nvPr>
            <p:ph type="title"/>
          </p:nvPr>
        </p:nvSpPr>
        <p:spPr>
          <a:xfrm>
            <a:off x="339046" y="498475"/>
            <a:ext cx="11589251" cy="1554163"/>
          </a:xfrm>
        </p:spPr>
        <p:txBody>
          <a:bodyPr/>
          <a:lstStyle/>
          <a:p>
            <a:r>
              <a:rPr lang="en-US" dirty="0"/>
              <a:t>Estimated Testing Times for Non-Smarter Balanced CAASPP Summative Assessments</a:t>
            </a:r>
            <a:br>
              <a:rPr lang="en-US" dirty="0"/>
            </a:br>
            <a:endParaRPr lang="en-US" dirty="0"/>
          </a:p>
        </p:txBody>
      </p:sp>
      <p:graphicFrame>
        <p:nvGraphicFramePr>
          <p:cNvPr id="14" name="Table 14" descr="This table displays the Estimated Testing Times for Non-Smarter Balanced CAASPP Summative Assessments.">
            <a:extLst>
              <a:ext uri="{FF2B5EF4-FFF2-40B4-BE49-F238E27FC236}">
                <a16:creationId xmlns:a16="http://schemas.microsoft.com/office/drawing/2014/main" id="{4D369F49-D86C-4071-A299-012FC2052E0D}"/>
              </a:ext>
            </a:extLst>
          </p:cNvPr>
          <p:cNvGraphicFramePr>
            <a:graphicFrameLocks noGrp="1"/>
          </p:cNvGraphicFramePr>
          <p:nvPr>
            <p:ph idx="1"/>
            <p:extLst>
              <p:ext uri="{D42A27DB-BD31-4B8C-83A1-F6EECF244321}">
                <p14:modId xmlns:p14="http://schemas.microsoft.com/office/powerpoint/2010/main" val="1079557252"/>
              </p:ext>
            </p:extLst>
          </p:nvPr>
        </p:nvGraphicFramePr>
        <p:xfrm>
          <a:off x="339725" y="2187575"/>
          <a:ext cx="10782300" cy="3901500"/>
        </p:xfrm>
        <a:graphic>
          <a:graphicData uri="http://schemas.openxmlformats.org/drawingml/2006/table">
            <a:tbl>
              <a:tblPr firstRow="1" bandRow="1">
                <a:tableStyleId>{5940675A-B579-460E-94D1-54222C63F5DA}</a:tableStyleId>
              </a:tblPr>
              <a:tblGrid>
                <a:gridCol w="2695575">
                  <a:extLst>
                    <a:ext uri="{9D8B030D-6E8A-4147-A177-3AD203B41FA5}">
                      <a16:colId xmlns:a16="http://schemas.microsoft.com/office/drawing/2014/main" val="286959932"/>
                    </a:ext>
                  </a:extLst>
                </a:gridCol>
                <a:gridCol w="2695575">
                  <a:extLst>
                    <a:ext uri="{9D8B030D-6E8A-4147-A177-3AD203B41FA5}">
                      <a16:colId xmlns:a16="http://schemas.microsoft.com/office/drawing/2014/main" val="596878896"/>
                    </a:ext>
                  </a:extLst>
                </a:gridCol>
                <a:gridCol w="2695575">
                  <a:extLst>
                    <a:ext uri="{9D8B030D-6E8A-4147-A177-3AD203B41FA5}">
                      <a16:colId xmlns:a16="http://schemas.microsoft.com/office/drawing/2014/main" val="775136831"/>
                    </a:ext>
                  </a:extLst>
                </a:gridCol>
                <a:gridCol w="2695575">
                  <a:extLst>
                    <a:ext uri="{9D8B030D-6E8A-4147-A177-3AD203B41FA5}">
                      <a16:colId xmlns:a16="http://schemas.microsoft.com/office/drawing/2014/main" val="3618949395"/>
                    </a:ext>
                  </a:extLst>
                </a:gridCol>
              </a:tblGrid>
              <a:tr h="507274">
                <a:tc>
                  <a:txBody>
                    <a:bodyPr/>
                    <a:lstStyle/>
                    <a:p>
                      <a:pPr marL="0" marR="0" algn="ctr" defTabSz="914400" rtl="0" eaLnBrk="1" fontAlgn="ctr" latinLnBrk="0" hangingPunct="1">
                        <a:spcBef>
                          <a:spcPts val="0"/>
                        </a:spcBef>
                        <a:spcAft>
                          <a:spcPts val="0"/>
                        </a:spcAft>
                      </a:pPr>
                      <a:r>
                        <a:rPr lang="en-US" sz="2000" b="1" u="none" strike="noStrike" kern="1200" dirty="0">
                          <a:effectLst/>
                          <a:latin typeface="Arial" panose="020B0604020202020204" pitchFamily="34" charset="0"/>
                          <a:cs typeface="Arial" panose="020B0604020202020204" pitchFamily="34" charset="0"/>
                        </a:rPr>
                        <a:t>Content Area</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b="1" u="none" strike="noStrike" kern="1200" dirty="0">
                          <a:effectLst/>
                          <a:latin typeface="Arial" panose="020B0604020202020204" pitchFamily="34" charset="0"/>
                          <a:cs typeface="Arial" panose="020B0604020202020204" pitchFamily="34" charset="0"/>
                        </a:rPr>
                        <a:t>Grades</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b="1" u="none" strike="noStrike" kern="1200" dirty="0">
                          <a:effectLst/>
                          <a:latin typeface="Arial" panose="020B0604020202020204" pitchFamily="34" charset="0"/>
                          <a:cs typeface="Arial" panose="020B0604020202020204" pitchFamily="34" charset="0"/>
                        </a:rPr>
                        <a:t>Estimated Testing Time</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b="1" u="none" strike="noStrike" kern="1200" dirty="0">
                          <a:effectLst/>
                          <a:latin typeface="Arial" panose="020B0604020202020204" pitchFamily="34" charset="0"/>
                          <a:cs typeface="Arial" panose="020B0604020202020204" pitchFamily="34" charset="0"/>
                        </a:rPr>
                        <a:t>Total Testing Time</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54652864"/>
                  </a:ext>
                </a:extLst>
              </a:tr>
              <a:tr h="507274">
                <a:tc>
                  <a:txBody>
                    <a:bodyPr/>
                    <a:lstStyle/>
                    <a:p>
                      <a:pPr marL="0" marR="0" algn="ctr" defTabSz="914400" rtl="0" eaLnBrk="1" fontAlgn="ctr" latinLnBrk="0" hangingPunct="1">
                        <a:spcBef>
                          <a:spcPts val="0"/>
                        </a:spcBef>
                        <a:spcAft>
                          <a:spcPts val="0"/>
                        </a:spcAft>
                      </a:pPr>
                      <a:r>
                        <a:rPr lang="en-US" sz="2000" b="1" u="none" strike="noStrike" kern="1200" dirty="0">
                          <a:effectLst/>
                          <a:latin typeface="Arial" panose="020B0604020202020204" pitchFamily="34" charset="0"/>
                          <a:cs typeface="Arial" panose="020B0604020202020204" pitchFamily="34" charset="0"/>
                        </a:rPr>
                        <a:t>CAA for ELA</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u="none" strike="noStrike" kern="1200" dirty="0">
                          <a:effectLst/>
                          <a:latin typeface="Arial" panose="020B0604020202020204" pitchFamily="34" charset="0"/>
                          <a:cs typeface="Arial" panose="020B0604020202020204" pitchFamily="34" charset="0"/>
                        </a:rPr>
                        <a:t>3-8 and 11</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u="none" strike="noStrike" kern="1200" dirty="0">
                          <a:effectLst/>
                          <a:latin typeface="Arial" panose="020B0604020202020204" pitchFamily="34" charset="0"/>
                          <a:cs typeface="Arial" panose="020B0604020202020204" pitchFamily="34" charset="0"/>
                        </a:rPr>
                        <a:t>1:00 to 1:40</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u="none" strike="noStrike" kern="1200" dirty="0">
                          <a:effectLst/>
                          <a:latin typeface="Arial" panose="020B0604020202020204" pitchFamily="34" charset="0"/>
                          <a:cs typeface="Arial" panose="020B0604020202020204" pitchFamily="34" charset="0"/>
                        </a:rPr>
                        <a:t>1:00 to 1:40</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37562166"/>
                  </a:ext>
                </a:extLst>
              </a:tr>
              <a:tr h="507274">
                <a:tc>
                  <a:txBody>
                    <a:bodyPr/>
                    <a:lstStyle/>
                    <a:p>
                      <a:pPr marL="0" marR="0" algn="ctr" defTabSz="914400" rtl="0" eaLnBrk="1" fontAlgn="ctr" latinLnBrk="0" hangingPunct="1">
                        <a:spcBef>
                          <a:spcPts val="0"/>
                        </a:spcBef>
                        <a:spcAft>
                          <a:spcPts val="0"/>
                        </a:spcAft>
                      </a:pPr>
                      <a:r>
                        <a:rPr lang="en-US" sz="2000" b="1" u="none" strike="noStrike" kern="1200" dirty="0">
                          <a:effectLst/>
                          <a:latin typeface="Arial" panose="020B0604020202020204" pitchFamily="34" charset="0"/>
                          <a:cs typeface="Arial" panose="020B0604020202020204" pitchFamily="34" charset="0"/>
                        </a:rPr>
                        <a:t>CAA for Mathematics</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u="none" strike="noStrike" kern="1200" dirty="0">
                          <a:effectLst/>
                          <a:latin typeface="Arial" panose="020B0604020202020204" pitchFamily="34" charset="0"/>
                          <a:cs typeface="Arial" panose="020B0604020202020204" pitchFamily="34" charset="0"/>
                        </a:rPr>
                        <a:t>3-8 and 11</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u="none" strike="noStrike" kern="1200" dirty="0">
                          <a:effectLst/>
                          <a:latin typeface="Arial" panose="020B0604020202020204" pitchFamily="34" charset="0"/>
                          <a:cs typeface="Arial" panose="020B0604020202020204" pitchFamily="34" charset="0"/>
                        </a:rPr>
                        <a:t>1:00 to 1:40</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u="none" strike="noStrike" kern="1200" dirty="0">
                          <a:effectLst/>
                          <a:latin typeface="Arial" panose="020B0604020202020204" pitchFamily="34" charset="0"/>
                          <a:cs typeface="Arial" panose="020B0604020202020204" pitchFamily="34" charset="0"/>
                        </a:rPr>
                        <a:t>1:00 to 1:40</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97895970"/>
                  </a:ext>
                </a:extLst>
              </a:tr>
              <a:tr h="833876">
                <a:tc>
                  <a:txBody>
                    <a:bodyPr/>
                    <a:lstStyle/>
                    <a:p>
                      <a:pPr marL="0" marR="0" algn="ctr" defTabSz="914400" rtl="0" eaLnBrk="1" fontAlgn="ctr" latinLnBrk="0" hangingPunct="1">
                        <a:spcBef>
                          <a:spcPts val="0"/>
                        </a:spcBef>
                        <a:spcAft>
                          <a:spcPts val="0"/>
                        </a:spcAft>
                      </a:pPr>
                      <a:r>
                        <a:rPr lang="en-US" sz="2000" b="1" u="none" strike="noStrike" kern="1200" dirty="0">
                          <a:effectLst/>
                          <a:latin typeface="Arial" panose="020B0604020202020204" pitchFamily="34" charset="0"/>
                          <a:cs typeface="Arial" panose="020B0604020202020204" pitchFamily="34" charset="0"/>
                        </a:rPr>
                        <a:t>CAA for Science</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u="none" strike="noStrike" kern="1200" dirty="0">
                          <a:effectLst/>
                          <a:latin typeface="Arial" panose="020B0604020202020204" pitchFamily="34" charset="0"/>
                          <a:cs typeface="Arial" panose="020B0604020202020204" pitchFamily="34" charset="0"/>
                        </a:rPr>
                        <a:t>5, 8, and once in high school</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u="none" strike="noStrike" kern="1200" dirty="0">
                          <a:effectLst/>
                          <a:latin typeface="Arial" panose="020B0604020202020204" pitchFamily="34" charset="0"/>
                          <a:cs typeface="Arial" panose="020B0604020202020204" pitchFamily="34" charset="0"/>
                        </a:rPr>
                        <a:t>1:00 to 1:40 per PT, 4 PTs total</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u="none" strike="noStrike" kern="1200" dirty="0">
                          <a:effectLst/>
                          <a:latin typeface="Arial" panose="020B0604020202020204" pitchFamily="34" charset="0"/>
                          <a:cs typeface="Arial" panose="020B0604020202020204" pitchFamily="34" charset="0"/>
                        </a:rPr>
                        <a:t>4:00 to 6:40</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74708784"/>
                  </a:ext>
                </a:extLst>
              </a:tr>
              <a:tr h="507274">
                <a:tc>
                  <a:txBody>
                    <a:bodyPr/>
                    <a:lstStyle/>
                    <a:p>
                      <a:pPr marL="0" marR="0" algn="ctr" defTabSz="914400" rtl="0" eaLnBrk="1" fontAlgn="ctr" latinLnBrk="0" hangingPunct="1">
                        <a:spcBef>
                          <a:spcPts val="0"/>
                        </a:spcBef>
                        <a:spcAft>
                          <a:spcPts val="0"/>
                        </a:spcAft>
                      </a:pPr>
                      <a:r>
                        <a:rPr lang="en-US" sz="2000" b="1" u="none" strike="noStrike" kern="1200" dirty="0">
                          <a:effectLst/>
                          <a:latin typeface="Arial" panose="020B0604020202020204" pitchFamily="34" charset="0"/>
                          <a:cs typeface="Arial" panose="020B0604020202020204" pitchFamily="34" charset="0"/>
                        </a:rPr>
                        <a:t>CSA </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u="none" strike="noStrike" kern="1200" dirty="0">
                          <a:effectLst/>
                          <a:latin typeface="Arial" panose="020B0604020202020204" pitchFamily="34" charset="0"/>
                          <a:cs typeface="Arial" panose="020B0604020202020204" pitchFamily="34" charset="0"/>
                        </a:rPr>
                        <a:t>3–8 and 11</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u="none" strike="noStrike" kern="1200" dirty="0">
                          <a:effectLst/>
                          <a:latin typeface="Arial" panose="020B0604020202020204" pitchFamily="34" charset="0"/>
                          <a:cs typeface="Arial" panose="020B0604020202020204" pitchFamily="34" charset="0"/>
                        </a:rPr>
                        <a:t>2:00</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u="none" strike="noStrike" kern="1200" dirty="0">
                          <a:effectLst/>
                          <a:latin typeface="Arial" panose="020B0604020202020204" pitchFamily="34" charset="0"/>
                          <a:cs typeface="Arial" panose="020B0604020202020204" pitchFamily="34" charset="0"/>
                        </a:rPr>
                        <a:t>2:00</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07411889"/>
                  </a:ext>
                </a:extLst>
              </a:tr>
              <a:tr h="833876">
                <a:tc>
                  <a:txBody>
                    <a:bodyPr/>
                    <a:lstStyle/>
                    <a:p>
                      <a:pPr marL="0" marR="0" algn="ctr" defTabSz="914400" rtl="0" eaLnBrk="1" fontAlgn="ctr" latinLnBrk="0" hangingPunct="1">
                        <a:spcBef>
                          <a:spcPts val="0"/>
                        </a:spcBef>
                        <a:spcAft>
                          <a:spcPts val="0"/>
                        </a:spcAft>
                      </a:pPr>
                      <a:r>
                        <a:rPr lang="en-US" sz="2000" b="1" u="none" strike="noStrike" kern="1200" dirty="0">
                          <a:effectLst/>
                          <a:latin typeface="Arial" panose="020B0604020202020204" pitchFamily="34" charset="0"/>
                          <a:cs typeface="Arial" panose="020B0604020202020204" pitchFamily="34" charset="0"/>
                        </a:rPr>
                        <a:t>CAST</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u="none" strike="noStrike" kern="1200" dirty="0">
                          <a:effectLst/>
                          <a:latin typeface="Arial" panose="020B0604020202020204" pitchFamily="34" charset="0"/>
                          <a:cs typeface="Arial" panose="020B0604020202020204" pitchFamily="34" charset="0"/>
                        </a:rPr>
                        <a:t>5, 8, and once in high school</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u="none" strike="noStrike" kern="1200" dirty="0">
                          <a:effectLst/>
                          <a:latin typeface="Arial" panose="020B0604020202020204" pitchFamily="34" charset="0"/>
                          <a:cs typeface="Arial" panose="020B0604020202020204" pitchFamily="34" charset="0"/>
                        </a:rPr>
                        <a:t>1:00 to 2:00</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u="none" strike="noStrike" kern="1200" dirty="0">
                          <a:effectLst/>
                          <a:latin typeface="Arial" panose="020B0604020202020204" pitchFamily="34" charset="0"/>
                          <a:cs typeface="Arial" panose="020B0604020202020204" pitchFamily="34" charset="0"/>
                        </a:rPr>
                        <a:t>1:00 to 2:00</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26970113"/>
                  </a:ext>
                </a:extLst>
              </a:tr>
            </a:tbl>
          </a:graphicData>
        </a:graphic>
      </p:graphicFrame>
      <p:sp>
        <p:nvSpPr>
          <p:cNvPr id="4" name="Slide Number Placeholder 3">
            <a:extLst>
              <a:ext uri="{FF2B5EF4-FFF2-40B4-BE49-F238E27FC236}">
                <a16:creationId xmlns:a16="http://schemas.microsoft.com/office/drawing/2014/main" id="{5A8BF3DA-0E41-4AC9-9308-581415CE7C0B}"/>
              </a:ext>
            </a:extLst>
          </p:cNvPr>
          <p:cNvSpPr>
            <a:spLocks noGrp="1"/>
          </p:cNvSpPr>
          <p:nvPr>
            <p:ph type="sldNum" sz="quarter" idx="12"/>
          </p:nvPr>
        </p:nvSpPr>
        <p:spPr/>
        <p:txBody>
          <a:bodyPr/>
          <a:lstStyle/>
          <a:p>
            <a:fld id="{CDAE679D-0EAF-411A-9583-F941ACD3EA69}" type="slidenum">
              <a:rPr lang="en-US" smtClean="0"/>
              <a:pPr/>
              <a:t>20</a:t>
            </a:fld>
            <a:endParaRPr lang="en-US" dirty="0"/>
          </a:p>
        </p:txBody>
      </p:sp>
    </p:spTree>
    <p:extLst>
      <p:ext uri="{BB962C8B-B14F-4D97-AF65-F5344CB8AC3E}">
        <p14:creationId xmlns:p14="http://schemas.microsoft.com/office/powerpoint/2010/main" val="130803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5740-A8CC-4F97-93E9-90511529DD22}"/>
              </a:ext>
            </a:extLst>
          </p:cNvPr>
          <p:cNvSpPr>
            <a:spLocks noGrp="1"/>
          </p:cNvSpPr>
          <p:nvPr>
            <p:ph type="title"/>
          </p:nvPr>
        </p:nvSpPr>
        <p:spPr/>
        <p:txBody>
          <a:bodyPr/>
          <a:lstStyle/>
          <a:p>
            <a:r>
              <a:rPr lang="en-US" sz="4400" dirty="0">
                <a:latin typeface="Franklin Gothic Demi Cond"/>
              </a:rPr>
              <a:t>Estimated Testing Times for Summative ELPAC </a:t>
            </a:r>
          </a:p>
        </p:txBody>
      </p:sp>
      <p:sp>
        <p:nvSpPr>
          <p:cNvPr id="4" name="Slide Number Placeholder 3">
            <a:extLst>
              <a:ext uri="{FF2B5EF4-FFF2-40B4-BE49-F238E27FC236}">
                <a16:creationId xmlns:a16="http://schemas.microsoft.com/office/drawing/2014/main" id="{5A8BF3DA-0E41-4AC9-9308-581415CE7C0B}"/>
              </a:ext>
            </a:extLst>
          </p:cNvPr>
          <p:cNvSpPr>
            <a:spLocks noGrp="1"/>
          </p:cNvSpPr>
          <p:nvPr>
            <p:ph type="sldNum" sz="quarter" idx="12"/>
          </p:nvPr>
        </p:nvSpPr>
        <p:spPr/>
        <p:txBody>
          <a:bodyPr/>
          <a:lstStyle/>
          <a:p>
            <a:fld id="{CDAE679D-0EAF-411A-9583-F941ACD3EA69}" type="slidenum">
              <a:rPr lang="en-US" smtClean="0"/>
              <a:pPr/>
              <a:t>21</a:t>
            </a:fld>
            <a:endParaRPr lang="en-US" dirty="0"/>
          </a:p>
        </p:txBody>
      </p:sp>
      <p:graphicFrame>
        <p:nvGraphicFramePr>
          <p:cNvPr id="14" name="Table 14" descr="This table displays the Estimated Testing Times for Summative ELPAC.">
            <a:extLst>
              <a:ext uri="{FF2B5EF4-FFF2-40B4-BE49-F238E27FC236}">
                <a16:creationId xmlns:a16="http://schemas.microsoft.com/office/drawing/2014/main" id="{4D369F49-D86C-4071-A299-012FC2052E0D}"/>
              </a:ext>
            </a:extLst>
          </p:cNvPr>
          <p:cNvGraphicFramePr>
            <a:graphicFrameLocks noGrp="1"/>
          </p:cNvGraphicFramePr>
          <p:nvPr>
            <p:ph idx="1"/>
            <p:extLst>
              <p:ext uri="{D42A27DB-BD31-4B8C-83A1-F6EECF244321}">
                <p14:modId xmlns:p14="http://schemas.microsoft.com/office/powerpoint/2010/main" val="744232377"/>
              </p:ext>
            </p:extLst>
          </p:nvPr>
        </p:nvGraphicFramePr>
        <p:xfrm>
          <a:off x="283028" y="1798864"/>
          <a:ext cx="11625944" cy="3679295"/>
        </p:xfrm>
        <a:graphic>
          <a:graphicData uri="http://schemas.openxmlformats.org/drawingml/2006/table">
            <a:tbl>
              <a:tblPr firstRow="1" bandRow="1">
                <a:tableStyleId>{5940675A-B579-460E-94D1-54222C63F5DA}</a:tableStyleId>
              </a:tblPr>
              <a:tblGrid>
                <a:gridCol w="2906486">
                  <a:extLst>
                    <a:ext uri="{9D8B030D-6E8A-4147-A177-3AD203B41FA5}">
                      <a16:colId xmlns:a16="http://schemas.microsoft.com/office/drawing/2014/main" val="286959932"/>
                    </a:ext>
                  </a:extLst>
                </a:gridCol>
                <a:gridCol w="2906486">
                  <a:extLst>
                    <a:ext uri="{9D8B030D-6E8A-4147-A177-3AD203B41FA5}">
                      <a16:colId xmlns:a16="http://schemas.microsoft.com/office/drawing/2014/main" val="596878896"/>
                    </a:ext>
                  </a:extLst>
                </a:gridCol>
                <a:gridCol w="2906486">
                  <a:extLst>
                    <a:ext uri="{9D8B030D-6E8A-4147-A177-3AD203B41FA5}">
                      <a16:colId xmlns:a16="http://schemas.microsoft.com/office/drawing/2014/main" val="775136831"/>
                    </a:ext>
                  </a:extLst>
                </a:gridCol>
                <a:gridCol w="2906486">
                  <a:extLst>
                    <a:ext uri="{9D8B030D-6E8A-4147-A177-3AD203B41FA5}">
                      <a16:colId xmlns:a16="http://schemas.microsoft.com/office/drawing/2014/main" val="3618949395"/>
                    </a:ext>
                  </a:extLst>
                </a:gridCol>
              </a:tblGrid>
              <a:tr h="615489">
                <a:tc>
                  <a:txBody>
                    <a:bodyPr/>
                    <a:lstStyle/>
                    <a:p>
                      <a:pPr marL="0" marR="0" algn="ctr" defTabSz="914400" rtl="0" eaLnBrk="1" fontAlgn="ctr" latinLnBrk="0" hangingPunct="1">
                        <a:spcBef>
                          <a:spcPts val="0"/>
                        </a:spcBef>
                        <a:spcAft>
                          <a:spcPts val="0"/>
                        </a:spcAft>
                      </a:pPr>
                      <a:r>
                        <a:rPr lang="en-US" sz="2000" b="1" u="none" strike="noStrike" kern="1200" dirty="0">
                          <a:effectLst/>
                          <a:latin typeface="Arial" panose="020B0604020202020204" pitchFamily="34" charset="0"/>
                          <a:cs typeface="Arial" panose="020B0604020202020204" pitchFamily="34" charset="0"/>
                        </a:rPr>
                        <a:t>Content Area</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b="1" u="none" strike="noStrike" kern="1200" dirty="0">
                          <a:effectLst/>
                          <a:latin typeface="Arial" panose="020B0604020202020204" pitchFamily="34" charset="0"/>
                          <a:cs typeface="Arial" panose="020B0604020202020204" pitchFamily="34" charset="0"/>
                        </a:rPr>
                        <a:t>Grades</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b="1" u="none" strike="noStrike" kern="1200" dirty="0">
                          <a:effectLst/>
                          <a:latin typeface="Arial" panose="020B0604020202020204" pitchFamily="34" charset="0"/>
                          <a:cs typeface="Arial" panose="020B0604020202020204" pitchFamily="34" charset="0"/>
                        </a:rPr>
                        <a:t>Estimated Testing Time</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defTabSz="914400" rtl="0" eaLnBrk="1" fontAlgn="ctr" latinLnBrk="0" hangingPunct="1">
                        <a:spcBef>
                          <a:spcPts val="0"/>
                        </a:spcBef>
                        <a:spcAft>
                          <a:spcPts val="0"/>
                        </a:spcAft>
                      </a:pPr>
                      <a:r>
                        <a:rPr lang="en-US" sz="2000" b="1" u="none" strike="noStrike" kern="1200" dirty="0">
                          <a:effectLst/>
                          <a:latin typeface="Arial" panose="020B0604020202020204" pitchFamily="34" charset="0"/>
                          <a:cs typeface="Arial" panose="020B0604020202020204" pitchFamily="34" charset="0"/>
                        </a:rPr>
                        <a:t>Total Testing Time</a:t>
                      </a:r>
                      <a:endParaRPr lang="en-US" sz="2000" b="1"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54652864"/>
                  </a:ext>
                </a:extLst>
              </a:tr>
              <a:tr h="449248">
                <a:tc>
                  <a:txBody>
                    <a:bodyPr/>
                    <a:lstStyle/>
                    <a:p>
                      <a:pPr marL="0" marR="0">
                        <a:spcBef>
                          <a:spcPts val="0"/>
                        </a:spcBef>
                        <a:spcAft>
                          <a:spcPts val="0"/>
                        </a:spcAft>
                      </a:pPr>
                      <a:r>
                        <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Summative ELPAC</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Kindergarten</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:50 to 1:20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:50 to 1:20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07411889"/>
                  </a:ext>
                </a:extLst>
              </a:tr>
              <a:tr h="4492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Summative ELPAC</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1:10 to 1:40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1:10 to 1:40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41463433"/>
                  </a:ext>
                </a:extLst>
              </a:tr>
              <a:tr h="4492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Summative ELPAC</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1:10 to 1:40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1:10 to 1:40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68505193"/>
                  </a:ext>
                </a:extLst>
              </a:tr>
              <a:tr h="4492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Summative ELPAC</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to 5</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1:50 to 3:00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1:50 to 3:00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36577843"/>
                  </a:ext>
                </a:extLst>
              </a:tr>
              <a:tr h="4492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Summative ELPAC</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6 to 8</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1:50 to 3:00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1:50 to 3:00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7930863"/>
                  </a:ext>
                </a:extLst>
              </a:tr>
              <a:tr h="4492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Summative ELPAC</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9 to 10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2:05 to 3:10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2:05 to 3:10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49415431"/>
                  </a:ext>
                </a:extLst>
              </a:tr>
              <a:tr h="368318">
                <a:tc>
                  <a:txBody>
                    <a:bodyPr/>
                    <a:lstStyle/>
                    <a:p>
                      <a:pPr marL="0" marR="0">
                        <a:spcBef>
                          <a:spcPts val="0"/>
                        </a:spcBef>
                        <a:spcAft>
                          <a:spcPts val="0"/>
                        </a:spcAft>
                      </a:pPr>
                      <a:r>
                        <a:rPr lang="en-US"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Summative ELPAC</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11 to 12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2:05 to 3:10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2:05 to 3:10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26970113"/>
                  </a:ext>
                </a:extLst>
              </a:tr>
            </a:tbl>
          </a:graphicData>
        </a:graphic>
      </p:graphicFrame>
    </p:spTree>
    <p:extLst>
      <p:ext uri="{BB962C8B-B14F-4D97-AF65-F5344CB8AC3E}">
        <p14:creationId xmlns:p14="http://schemas.microsoft.com/office/powerpoint/2010/main" val="3341077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6D0DC-6684-4839-9BC9-A7825A858752}"/>
              </a:ext>
            </a:extLst>
          </p:cNvPr>
          <p:cNvSpPr>
            <a:spLocks noGrp="1"/>
          </p:cNvSpPr>
          <p:nvPr>
            <p:ph type="title"/>
          </p:nvPr>
        </p:nvSpPr>
        <p:spPr/>
        <p:txBody>
          <a:bodyPr/>
          <a:lstStyle/>
          <a:p>
            <a:r>
              <a:rPr lang="en-US" dirty="0">
                <a:latin typeface="Franklin Gothic Demi Cond"/>
              </a:rPr>
              <a:t>Developed Remote Administration Functionality (1)</a:t>
            </a:r>
            <a:endParaRPr lang="en-US" dirty="0"/>
          </a:p>
        </p:txBody>
      </p:sp>
      <p:sp>
        <p:nvSpPr>
          <p:cNvPr id="3" name="Content Placeholder 2">
            <a:extLst>
              <a:ext uri="{FF2B5EF4-FFF2-40B4-BE49-F238E27FC236}">
                <a16:creationId xmlns:a16="http://schemas.microsoft.com/office/drawing/2014/main" id="{72A0CB50-8EB5-4CB6-B45E-D5D12319DC27}"/>
              </a:ext>
            </a:extLst>
          </p:cNvPr>
          <p:cNvSpPr>
            <a:spLocks noGrp="1"/>
          </p:cNvSpPr>
          <p:nvPr>
            <p:ph sz="half" idx="1"/>
          </p:nvPr>
        </p:nvSpPr>
        <p:spPr/>
        <p:txBody>
          <a:bodyPr vert="horz" lIns="91440" tIns="45720" rIns="91440" bIns="45720" rtlCol="0" anchor="t">
            <a:normAutofit fontScale="92500" lnSpcReduction="20000"/>
          </a:bodyPr>
          <a:lstStyle/>
          <a:p>
            <a:pPr>
              <a:lnSpc>
                <a:spcPct val="120000"/>
              </a:lnSpc>
            </a:pPr>
            <a:r>
              <a:rPr lang="en-US" dirty="0">
                <a:latin typeface="Arial"/>
                <a:cs typeface="Arial"/>
              </a:rPr>
              <a:t>Integrated into Test Delivery System</a:t>
            </a:r>
          </a:p>
          <a:p>
            <a:pPr>
              <a:lnSpc>
                <a:spcPct val="120000"/>
              </a:lnSpc>
            </a:pPr>
            <a:r>
              <a:rPr lang="en-US" dirty="0">
                <a:latin typeface="Arial"/>
                <a:cs typeface="Arial"/>
              </a:rPr>
              <a:t>Direct engagement with key technology companies including Google, Apple, and Microsoft</a:t>
            </a:r>
          </a:p>
        </p:txBody>
      </p:sp>
      <p:pic>
        <p:nvPicPr>
          <p:cNvPr id="5" name="Content Placeholder 4" descr="Test Administrator Interface in a remote operational test session with large student video monitoring window selected">
            <a:extLst>
              <a:ext uri="{FF2B5EF4-FFF2-40B4-BE49-F238E27FC236}">
                <a16:creationId xmlns:a16="http://schemas.microsoft.com/office/drawing/2014/main" id="{58CA41B9-71F8-4C42-A035-90589AB74031}"/>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artisticBlur radius="3"/>
                    </a14:imgEffect>
                  </a14:imgLayer>
                </a14:imgProps>
              </a:ext>
              <a:ext uri="{28A0092B-C50C-407E-A947-70E740481C1C}">
                <a14:useLocalDpi xmlns:a14="http://schemas.microsoft.com/office/drawing/2010/main" val="0"/>
              </a:ext>
            </a:extLst>
          </a:blip>
          <a:srcRect/>
          <a:stretch/>
        </p:blipFill>
        <p:spPr>
          <a:xfrm>
            <a:off x="6019800" y="1825625"/>
            <a:ext cx="6172200" cy="4266417"/>
          </a:xfrm>
        </p:spPr>
      </p:pic>
    </p:spTree>
    <p:extLst>
      <p:ext uri="{BB962C8B-B14F-4D97-AF65-F5344CB8AC3E}">
        <p14:creationId xmlns:p14="http://schemas.microsoft.com/office/powerpoint/2010/main" val="2646235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6D0DC-6684-4839-9BC9-A7825A858752}"/>
              </a:ext>
            </a:extLst>
          </p:cNvPr>
          <p:cNvSpPr>
            <a:spLocks noGrp="1"/>
          </p:cNvSpPr>
          <p:nvPr>
            <p:ph type="title"/>
          </p:nvPr>
        </p:nvSpPr>
        <p:spPr/>
        <p:txBody>
          <a:bodyPr/>
          <a:lstStyle/>
          <a:p>
            <a:r>
              <a:rPr lang="en-US" dirty="0">
                <a:latin typeface="Franklin Gothic Demi Cond"/>
              </a:rPr>
              <a:t>Developed Remote Administration Functionality (2)</a:t>
            </a:r>
            <a:endParaRPr lang="en-US" dirty="0"/>
          </a:p>
        </p:txBody>
      </p:sp>
      <p:sp>
        <p:nvSpPr>
          <p:cNvPr id="3" name="Content Placeholder 2">
            <a:extLst>
              <a:ext uri="{FF2B5EF4-FFF2-40B4-BE49-F238E27FC236}">
                <a16:creationId xmlns:a16="http://schemas.microsoft.com/office/drawing/2014/main" id="{72A0CB50-8EB5-4CB6-B45E-D5D12319DC27}"/>
              </a:ext>
            </a:extLst>
          </p:cNvPr>
          <p:cNvSpPr>
            <a:spLocks noGrp="1"/>
          </p:cNvSpPr>
          <p:nvPr>
            <p:ph sz="half" idx="1"/>
          </p:nvPr>
        </p:nvSpPr>
        <p:spPr/>
        <p:txBody>
          <a:bodyPr vert="horz" lIns="91440" tIns="45720" rIns="91440" bIns="45720" rtlCol="0" anchor="t">
            <a:normAutofit/>
          </a:bodyPr>
          <a:lstStyle/>
          <a:p>
            <a:pPr>
              <a:lnSpc>
                <a:spcPct val="120000"/>
              </a:lnSpc>
            </a:pPr>
            <a:r>
              <a:rPr lang="en-US" dirty="0">
                <a:latin typeface="Arial"/>
                <a:cs typeface="Arial"/>
              </a:rPr>
              <a:t>Includes video monitoring, video calling, and messaging</a:t>
            </a:r>
            <a:endParaRPr lang="en-US" dirty="0"/>
          </a:p>
          <a:p>
            <a:pPr>
              <a:lnSpc>
                <a:spcPct val="120000"/>
              </a:lnSpc>
            </a:pPr>
            <a:endParaRPr lang="en-US" dirty="0"/>
          </a:p>
        </p:txBody>
      </p:sp>
      <p:pic>
        <p:nvPicPr>
          <p:cNvPr id="5" name="Content Placeholder 4" descr="Remote testing features grid">
            <a:extLst>
              <a:ext uri="{FF2B5EF4-FFF2-40B4-BE49-F238E27FC236}">
                <a16:creationId xmlns:a16="http://schemas.microsoft.com/office/drawing/2014/main" id="{5E02B067-0E6F-406C-9BD7-307A573A4200}"/>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artisticBlur radius="2"/>
                    </a14:imgEffect>
                  </a14:imgLayer>
                </a14:imgProps>
              </a:ext>
              <a:ext uri="{28A0092B-C50C-407E-A947-70E740481C1C}">
                <a14:useLocalDpi xmlns:a14="http://schemas.microsoft.com/office/drawing/2010/main" val="0"/>
              </a:ext>
            </a:extLst>
          </a:blip>
          <a:stretch>
            <a:fillRect/>
          </a:stretch>
        </p:blipFill>
        <p:spPr>
          <a:xfrm>
            <a:off x="6258296" y="1410415"/>
            <a:ext cx="4256083" cy="5181757"/>
          </a:xfrm>
        </p:spPr>
      </p:pic>
    </p:spTree>
    <p:extLst>
      <p:ext uri="{BB962C8B-B14F-4D97-AF65-F5344CB8AC3E}">
        <p14:creationId xmlns:p14="http://schemas.microsoft.com/office/powerpoint/2010/main" val="1158490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74F9-97E2-40FA-986F-9B8E7CE19270}"/>
              </a:ext>
            </a:extLst>
          </p:cNvPr>
          <p:cNvSpPr>
            <a:spLocks noGrp="1"/>
          </p:cNvSpPr>
          <p:nvPr>
            <p:ph type="title"/>
          </p:nvPr>
        </p:nvSpPr>
        <p:spPr/>
        <p:txBody>
          <a:bodyPr/>
          <a:lstStyle/>
          <a:p>
            <a:r>
              <a:rPr lang="en-US" dirty="0"/>
              <a:t>Collected Input on Spring 2021 Plans</a:t>
            </a:r>
          </a:p>
        </p:txBody>
      </p:sp>
      <p:sp>
        <p:nvSpPr>
          <p:cNvPr id="3" name="Content Placeholder 2">
            <a:extLst>
              <a:ext uri="{FF2B5EF4-FFF2-40B4-BE49-F238E27FC236}">
                <a16:creationId xmlns:a16="http://schemas.microsoft.com/office/drawing/2014/main" id="{CB0480C5-62EC-41B3-8DBC-CE883BB95C96}"/>
              </a:ext>
            </a:extLst>
          </p:cNvPr>
          <p:cNvSpPr>
            <a:spLocks noGrp="1"/>
          </p:cNvSpPr>
          <p:nvPr>
            <p:ph sz="half" idx="1"/>
          </p:nvPr>
        </p:nvSpPr>
        <p:spPr/>
        <p:txBody>
          <a:bodyPr>
            <a:noAutofit/>
          </a:bodyPr>
          <a:lstStyle/>
          <a:p>
            <a:r>
              <a:rPr lang="en-US" sz="2400" dirty="0"/>
              <a:t>Monthly Assessment Stakeholder meetings</a:t>
            </a:r>
          </a:p>
          <a:p>
            <a:r>
              <a:rPr lang="en-US" sz="2400" dirty="0"/>
              <a:t>Participation and Presentations at Regional Assessment Network (RAN)</a:t>
            </a:r>
          </a:p>
          <a:p>
            <a:pPr lvl="1"/>
            <a:r>
              <a:rPr lang="en-US" sz="2000" dirty="0"/>
              <a:t>Statewide meeting—January 2021</a:t>
            </a:r>
          </a:p>
          <a:p>
            <a:pPr lvl="1"/>
            <a:r>
              <a:rPr lang="en-US" sz="2000" dirty="0"/>
              <a:t>13 regional meetings—January and February 2021</a:t>
            </a:r>
          </a:p>
          <a:p>
            <a:pPr lvl="1"/>
            <a:r>
              <a:rPr lang="en-US" sz="2000" dirty="0"/>
              <a:t>5 training sessions</a:t>
            </a:r>
          </a:p>
          <a:p>
            <a:r>
              <a:rPr lang="en-US" sz="2400" dirty="0"/>
              <a:t>Surveys</a:t>
            </a:r>
          </a:p>
          <a:p>
            <a:pPr lvl="1"/>
            <a:r>
              <a:rPr lang="en-US" sz="2000" dirty="0"/>
              <a:t>Technology readiness – January 2021</a:t>
            </a:r>
          </a:p>
          <a:p>
            <a:pPr lvl="1"/>
            <a:r>
              <a:rPr lang="en-US" sz="2000" dirty="0"/>
              <a:t>Testing Window Options – February 2021</a:t>
            </a:r>
          </a:p>
        </p:txBody>
      </p:sp>
      <p:sp>
        <p:nvSpPr>
          <p:cNvPr id="4" name="Content Placeholder 3">
            <a:extLst>
              <a:ext uri="{FF2B5EF4-FFF2-40B4-BE49-F238E27FC236}">
                <a16:creationId xmlns:a16="http://schemas.microsoft.com/office/drawing/2014/main" id="{C7880DF4-6226-4904-9716-524ADAE050A3}"/>
              </a:ext>
            </a:extLst>
          </p:cNvPr>
          <p:cNvSpPr>
            <a:spLocks noGrp="1"/>
          </p:cNvSpPr>
          <p:nvPr>
            <p:ph sz="half" idx="2"/>
          </p:nvPr>
        </p:nvSpPr>
        <p:spPr/>
        <p:txBody>
          <a:bodyPr>
            <a:noAutofit/>
          </a:bodyPr>
          <a:lstStyle/>
          <a:p>
            <a:r>
              <a:rPr lang="en-US" sz="2400" dirty="0"/>
              <a:t>Feedback directly from stakeholders including:</a:t>
            </a:r>
          </a:p>
          <a:p>
            <a:pPr lvl="1"/>
            <a:r>
              <a:rPr lang="en-US" sz="2000" dirty="0"/>
              <a:t>California Information Technology in Education (CITE) </a:t>
            </a:r>
          </a:p>
          <a:p>
            <a:pPr lvl="1"/>
            <a:r>
              <a:rPr lang="en-US" sz="2000" dirty="0"/>
              <a:t>Association of California School Administrators (ACSA)</a:t>
            </a:r>
          </a:p>
          <a:p>
            <a:pPr lvl="1"/>
            <a:r>
              <a:rPr lang="en-US" sz="2000" dirty="0"/>
              <a:t>California Parent Teacher Association (CA PTA)</a:t>
            </a:r>
          </a:p>
          <a:p>
            <a:pPr lvl="1"/>
            <a:r>
              <a:rPr lang="en-US" sz="2000" dirty="0"/>
              <a:t>California Association for Bilingual Education (CABE)</a:t>
            </a:r>
          </a:p>
          <a:p>
            <a:pPr lvl="1"/>
            <a:r>
              <a:rPr lang="en-US" sz="2000" dirty="0"/>
              <a:t>Californians Together</a:t>
            </a:r>
          </a:p>
          <a:p>
            <a:pPr lvl="1"/>
            <a:r>
              <a:rPr lang="en-US" sz="2000" dirty="0"/>
              <a:t>California Small Schools Association (CSSA)</a:t>
            </a:r>
          </a:p>
        </p:txBody>
      </p:sp>
    </p:spTree>
    <p:extLst>
      <p:ext uri="{BB962C8B-B14F-4D97-AF65-F5344CB8AC3E}">
        <p14:creationId xmlns:p14="http://schemas.microsoft.com/office/powerpoint/2010/main" val="3733816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74F9-97E2-40FA-986F-9B8E7CE19270}"/>
              </a:ext>
            </a:extLst>
          </p:cNvPr>
          <p:cNvSpPr>
            <a:spLocks noGrp="1"/>
          </p:cNvSpPr>
          <p:nvPr>
            <p:ph type="title"/>
          </p:nvPr>
        </p:nvSpPr>
        <p:spPr/>
        <p:txBody>
          <a:bodyPr/>
          <a:lstStyle/>
          <a:p>
            <a:r>
              <a:rPr lang="en-US" dirty="0"/>
              <a:t>Summary of Input to Spring 2021 Plans</a:t>
            </a:r>
          </a:p>
        </p:txBody>
      </p:sp>
      <p:sp>
        <p:nvSpPr>
          <p:cNvPr id="3" name="Content Placeholder 2">
            <a:extLst>
              <a:ext uri="{FF2B5EF4-FFF2-40B4-BE49-F238E27FC236}">
                <a16:creationId xmlns:a16="http://schemas.microsoft.com/office/drawing/2014/main" id="{CB0480C5-62EC-41B3-8DBC-CE883BB95C96}"/>
              </a:ext>
            </a:extLst>
          </p:cNvPr>
          <p:cNvSpPr>
            <a:spLocks noGrp="1"/>
          </p:cNvSpPr>
          <p:nvPr>
            <p:ph sz="half" idx="1"/>
          </p:nvPr>
        </p:nvSpPr>
        <p:spPr/>
        <p:txBody>
          <a:bodyPr vert="horz" lIns="91440" tIns="45720" rIns="91440" bIns="45720" rtlCol="0" anchor="t">
            <a:normAutofit fontScale="70000" lnSpcReduction="20000"/>
          </a:bodyPr>
          <a:lstStyle/>
          <a:p>
            <a:pPr marL="0" indent="0">
              <a:buNone/>
            </a:pPr>
            <a:r>
              <a:rPr lang="en-US" b="1" dirty="0">
                <a:latin typeface="Arial"/>
                <a:cs typeface="Arial"/>
              </a:rPr>
              <a:t>Process</a:t>
            </a:r>
          </a:p>
          <a:p>
            <a:r>
              <a:rPr lang="en-US" dirty="0">
                <a:latin typeface="Arial"/>
                <a:cs typeface="Arial"/>
              </a:rPr>
              <a:t>Easier process to notify parents/guardians</a:t>
            </a:r>
          </a:p>
          <a:p>
            <a:r>
              <a:rPr lang="en-US" dirty="0">
                <a:latin typeface="Arial"/>
                <a:cs typeface="Arial"/>
              </a:rPr>
              <a:t>More communications and support for students, parents/guardians, and educators</a:t>
            </a:r>
          </a:p>
          <a:p>
            <a:r>
              <a:rPr lang="en-US" dirty="0">
                <a:latin typeface="Arial"/>
                <a:cs typeface="Arial"/>
              </a:rPr>
              <a:t>Reduce or eliminate handling of paper test materials</a:t>
            </a:r>
          </a:p>
          <a:p>
            <a:r>
              <a:rPr lang="en-US" dirty="0">
                <a:latin typeface="Arial"/>
                <a:cs typeface="Arial"/>
              </a:rPr>
              <a:t>Keep the remote administration features like existing instructional tools</a:t>
            </a:r>
          </a:p>
          <a:p>
            <a:endParaRPr lang="en-US" dirty="0"/>
          </a:p>
          <a:p>
            <a:endParaRPr lang="en-US" dirty="0"/>
          </a:p>
          <a:p>
            <a:pPr lvl="1"/>
            <a:endParaRPr lang="en-US" dirty="0"/>
          </a:p>
        </p:txBody>
      </p:sp>
      <p:sp>
        <p:nvSpPr>
          <p:cNvPr id="6" name="Content Placeholder 5">
            <a:extLst>
              <a:ext uri="{FF2B5EF4-FFF2-40B4-BE49-F238E27FC236}">
                <a16:creationId xmlns:a16="http://schemas.microsoft.com/office/drawing/2014/main" id="{CA79BC0D-7AF4-4DE6-ACC5-7FB4DEE623AE}"/>
              </a:ext>
            </a:extLst>
          </p:cNvPr>
          <p:cNvSpPr>
            <a:spLocks noGrp="1"/>
          </p:cNvSpPr>
          <p:nvPr>
            <p:ph sz="half" idx="2"/>
          </p:nvPr>
        </p:nvSpPr>
        <p:spPr/>
        <p:txBody>
          <a:bodyPr vert="horz" lIns="91440" tIns="45720" rIns="91440" bIns="45720" rtlCol="0" anchor="t">
            <a:normAutofit fontScale="70000" lnSpcReduction="20000"/>
          </a:bodyPr>
          <a:lstStyle/>
          <a:p>
            <a:pPr marL="0" indent="0">
              <a:buNone/>
            </a:pPr>
            <a:r>
              <a:rPr lang="en-US" b="1" dirty="0">
                <a:latin typeface="Arial"/>
                <a:cs typeface="Arial"/>
              </a:rPr>
              <a:t>Testing</a:t>
            </a:r>
          </a:p>
          <a:p>
            <a:r>
              <a:rPr lang="en-US" dirty="0">
                <a:latin typeface="Arial"/>
                <a:cs typeface="Arial"/>
              </a:rPr>
              <a:t>Waive testing or make it optional (i.e., eliminate accountability and participation requirements)</a:t>
            </a:r>
          </a:p>
          <a:p>
            <a:r>
              <a:rPr lang="en-US" dirty="0">
                <a:latin typeface="Arial"/>
                <a:cs typeface="Arial"/>
              </a:rPr>
              <a:t>Resolve equity concerns for students to receive instruction (e.g., attendance, engagement, technology)</a:t>
            </a:r>
          </a:p>
          <a:p>
            <a:endParaRPr lang="en-US" dirty="0"/>
          </a:p>
        </p:txBody>
      </p:sp>
    </p:spTree>
    <p:extLst>
      <p:ext uri="{BB962C8B-B14F-4D97-AF65-F5344CB8AC3E}">
        <p14:creationId xmlns:p14="http://schemas.microsoft.com/office/powerpoint/2010/main" val="2616595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6D0DC-6684-4839-9BC9-A7825A858752}"/>
              </a:ext>
            </a:extLst>
          </p:cNvPr>
          <p:cNvSpPr>
            <a:spLocks noGrp="1"/>
          </p:cNvSpPr>
          <p:nvPr>
            <p:ph type="title"/>
          </p:nvPr>
        </p:nvSpPr>
        <p:spPr/>
        <p:txBody>
          <a:bodyPr/>
          <a:lstStyle/>
          <a:p>
            <a:r>
              <a:rPr lang="en-US" dirty="0"/>
              <a:t>Learnings from the Fall 2020 Administration</a:t>
            </a:r>
          </a:p>
        </p:txBody>
      </p:sp>
      <p:sp>
        <p:nvSpPr>
          <p:cNvPr id="3" name="Content Placeholder 2">
            <a:extLst>
              <a:ext uri="{FF2B5EF4-FFF2-40B4-BE49-F238E27FC236}">
                <a16:creationId xmlns:a16="http://schemas.microsoft.com/office/drawing/2014/main" id="{72A0CB50-8EB5-4CB6-B45E-D5D12319DC27}"/>
              </a:ext>
            </a:extLst>
          </p:cNvPr>
          <p:cNvSpPr>
            <a:spLocks noGrp="1"/>
          </p:cNvSpPr>
          <p:nvPr>
            <p:ph idx="1"/>
          </p:nvPr>
        </p:nvSpPr>
        <p:spPr>
          <a:xfrm>
            <a:off x="693683" y="1825624"/>
            <a:ext cx="10759966" cy="3991851"/>
          </a:xfrm>
        </p:spPr>
        <p:txBody>
          <a:bodyPr vert="horz" lIns="91440" tIns="45720" rIns="91440" bIns="45720" rtlCol="0" anchor="t">
            <a:normAutofit fontScale="92500" lnSpcReduction="20000"/>
          </a:bodyPr>
          <a:lstStyle/>
          <a:p>
            <a:pPr>
              <a:lnSpc>
                <a:spcPct val="120000"/>
              </a:lnSpc>
            </a:pPr>
            <a:r>
              <a:rPr lang="en-US" dirty="0">
                <a:latin typeface="Arial"/>
                <a:cs typeface="Arial"/>
              </a:rPr>
              <a:t>Simplified the parent notification processes</a:t>
            </a:r>
            <a:endParaRPr lang="en-US" dirty="0"/>
          </a:p>
          <a:p>
            <a:pPr>
              <a:lnSpc>
                <a:spcPct val="120000"/>
              </a:lnSpc>
            </a:pPr>
            <a:r>
              <a:rPr lang="en-US" dirty="0">
                <a:latin typeface="Arial"/>
                <a:cs typeface="Arial"/>
              </a:rPr>
              <a:t>Developed a solution for Summative ELPAC</a:t>
            </a:r>
            <a:br>
              <a:rPr lang="en-US" dirty="0"/>
            </a:br>
            <a:r>
              <a:rPr lang="en-US" dirty="0">
                <a:latin typeface="Arial"/>
                <a:cs typeface="Arial"/>
              </a:rPr>
              <a:t>K–2 Writing</a:t>
            </a:r>
          </a:p>
          <a:p>
            <a:pPr>
              <a:lnSpc>
                <a:spcPct val="120000"/>
              </a:lnSpc>
            </a:pPr>
            <a:r>
              <a:rPr lang="en-US" dirty="0">
                <a:latin typeface="Arial"/>
                <a:cs typeface="Arial"/>
              </a:rPr>
              <a:t>Developed additional communication and training materials</a:t>
            </a:r>
          </a:p>
          <a:p>
            <a:pPr>
              <a:lnSpc>
                <a:spcPct val="120000"/>
              </a:lnSpc>
            </a:pPr>
            <a:r>
              <a:rPr lang="en-US" dirty="0">
                <a:latin typeface="Arial"/>
                <a:cs typeface="Arial"/>
              </a:rPr>
              <a:t>Created spring administration web pages</a:t>
            </a:r>
            <a:endParaRPr lang="en-US" dirty="0"/>
          </a:p>
        </p:txBody>
      </p:sp>
    </p:spTree>
    <p:extLst>
      <p:ext uri="{BB962C8B-B14F-4D97-AF65-F5344CB8AC3E}">
        <p14:creationId xmlns:p14="http://schemas.microsoft.com/office/powerpoint/2010/main" val="3338939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6D0DC-6684-4839-9BC9-A7825A858752}"/>
              </a:ext>
            </a:extLst>
          </p:cNvPr>
          <p:cNvSpPr>
            <a:spLocks noGrp="1"/>
          </p:cNvSpPr>
          <p:nvPr>
            <p:ph type="title"/>
          </p:nvPr>
        </p:nvSpPr>
        <p:spPr>
          <a:xfrm>
            <a:off x="217283" y="365125"/>
            <a:ext cx="11840398" cy="1325563"/>
          </a:xfrm>
        </p:spPr>
        <p:txBody>
          <a:bodyPr/>
          <a:lstStyle/>
          <a:p>
            <a:r>
              <a:rPr lang="en-US" dirty="0"/>
              <a:t>Expanded Communication Opportunities </a:t>
            </a:r>
          </a:p>
        </p:txBody>
      </p:sp>
      <p:sp>
        <p:nvSpPr>
          <p:cNvPr id="3" name="Content Placeholder 2">
            <a:extLst>
              <a:ext uri="{FF2B5EF4-FFF2-40B4-BE49-F238E27FC236}">
                <a16:creationId xmlns:a16="http://schemas.microsoft.com/office/drawing/2014/main" id="{72A0CB50-8EB5-4CB6-B45E-D5D12319DC27}"/>
              </a:ext>
            </a:extLst>
          </p:cNvPr>
          <p:cNvSpPr>
            <a:spLocks noGrp="1"/>
          </p:cNvSpPr>
          <p:nvPr>
            <p:ph idx="1"/>
          </p:nvPr>
        </p:nvSpPr>
        <p:spPr>
          <a:xfrm>
            <a:off x="217283" y="1825625"/>
            <a:ext cx="11688024" cy="4405054"/>
          </a:xfrm>
        </p:spPr>
        <p:txBody>
          <a:bodyPr vert="horz" lIns="91440" tIns="45720" rIns="91440" bIns="45720" rtlCol="0" anchor="t">
            <a:normAutofit fontScale="77500" lnSpcReduction="20000"/>
          </a:bodyPr>
          <a:lstStyle/>
          <a:p>
            <a:pPr>
              <a:lnSpc>
                <a:spcPct val="120000"/>
              </a:lnSpc>
            </a:pPr>
            <a:r>
              <a:rPr lang="en-US" dirty="0">
                <a:latin typeface="Arial"/>
                <a:cs typeface="Arial"/>
              </a:rPr>
              <a:t>Pre-test workshops in December and January</a:t>
            </a:r>
          </a:p>
          <a:p>
            <a:pPr lvl="1">
              <a:lnSpc>
                <a:spcPct val="120000"/>
              </a:lnSpc>
            </a:pPr>
            <a:r>
              <a:rPr lang="en-US" dirty="0">
                <a:latin typeface="Arial"/>
                <a:cs typeface="Arial"/>
              </a:rPr>
              <a:t>Six trainings each tailored to provide the most up-to-date information</a:t>
            </a:r>
          </a:p>
          <a:p>
            <a:pPr>
              <a:lnSpc>
                <a:spcPct val="120000"/>
              </a:lnSpc>
            </a:pPr>
            <a:r>
              <a:rPr lang="en-US" dirty="0">
                <a:latin typeface="Arial"/>
                <a:cs typeface="Arial"/>
              </a:rPr>
              <a:t>CDE assessment update webinar</a:t>
            </a:r>
          </a:p>
          <a:p>
            <a:pPr lvl="1">
              <a:lnSpc>
                <a:spcPct val="120000"/>
              </a:lnSpc>
            </a:pPr>
            <a:r>
              <a:rPr lang="en-US" dirty="0">
                <a:latin typeface="Arial"/>
                <a:cs typeface="Arial"/>
              </a:rPr>
              <a:t>Included updates and decisions since December pre-test</a:t>
            </a:r>
          </a:p>
          <a:p>
            <a:pPr lvl="1">
              <a:lnSpc>
                <a:spcPct val="120000"/>
              </a:lnSpc>
            </a:pPr>
            <a:r>
              <a:rPr lang="en-US" dirty="0">
                <a:latin typeface="Arial"/>
                <a:cs typeface="Arial"/>
              </a:rPr>
              <a:t>Video recorded and released on January 11, 2021</a:t>
            </a:r>
          </a:p>
          <a:p>
            <a:pPr>
              <a:lnSpc>
                <a:spcPct val="120000"/>
              </a:lnSpc>
            </a:pPr>
            <a:r>
              <a:rPr lang="en-US" dirty="0">
                <a:latin typeface="Arial"/>
                <a:cs typeface="Arial"/>
              </a:rPr>
              <a:t>Scheduled weekly office hours and coffee sessions</a:t>
            </a:r>
          </a:p>
          <a:p>
            <a:pPr>
              <a:lnSpc>
                <a:spcPct val="120000"/>
              </a:lnSpc>
            </a:pPr>
            <a:r>
              <a:rPr lang="en-US" dirty="0">
                <a:latin typeface="Arial"/>
                <a:cs typeface="Arial"/>
              </a:rPr>
              <a:t>Continued support and training at local RAN meetings</a:t>
            </a:r>
          </a:p>
        </p:txBody>
      </p:sp>
    </p:spTree>
    <p:extLst>
      <p:ext uri="{BB962C8B-B14F-4D97-AF65-F5344CB8AC3E}">
        <p14:creationId xmlns:p14="http://schemas.microsoft.com/office/powerpoint/2010/main" val="1934211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6D0DC-6684-4839-9BC9-A7825A858752}"/>
              </a:ext>
            </a:extLst>
          </p:cNvPr>
          <p:cNvSpPr>
            <a:spLocks noGrp="1"/>
          </p:cNvSpPr>
          <p:nvPr>
            <p:ph type="title"/>
          </p:nvPr>
        </p:nvSpPr>
        <p:spPr>
          <a:xfrm>
            <a:off x="546651" y="136525"/>
            <a:ext cx="11381646" cy="1554163"/>
          </a:xfrm>
        </p:spPr>
        <p:txBody>
          <a:bodyPr/>
          <a:lstStyle/>
          <a:p>
            <a:r>
              <a:rPr lang="en-US" dirty="0"/>
              <a:t>Spring Administration Website: Educators</a:t>
            </a:r>
          </a:p>
        </p:txBody>
      </p:sp>
      <p:sp>
        <p:nvSpPr>
          <p:cNvPr id="3" name="Content Placeholder 2">
            <a:extLst>
              <a:ext uri="{FF2B5EF4-FFF2-40B4-BE49-F238E27FC236}">
                <a16:creationId xmlns:a16="http://schemas.microsoft.com/office/drawing/2014/main" id="{72A0CB50-8EB5-4CB6-B45E-D5D12319DC27}"/>
              </a:ext>
            </a:extLst>
          </p:cNvPr>
          <p:cNvSpPr>
            <a:spLocks noGrp="1"/>
          </p:cNvSpPr>
          <p:nvPr>
            <p:ph sz="half" idx="1"/>
          </p:nvPr>
        </p:nvSpPr>
        <p:spPr>
          <a:xfrm>
            <a:off x="480223" y="1825623"/>
            <a:ext cx="4992925" cy="4351338"/>
          </a:xfrm>
        </p:spPr>
        <p:txBody>
          <a:bodyPr vert="horz" lIns="91440" tIns="45720" rIns="91440" bIns="45720" rtlCol="0" anchor="t">
            <a:normAutofit fontScale="55000" lnSpcReduction="20000"/>
          </a:bodyPr>
          <a:lstStyle/>
          <a:p>
            <a:pPr>
              <a:lnSpc>
                <a:spcPct val="120000"/>
              </a:lnSpc>
            </a:pPr>
            <a:r>
              <a:rPr lang="en-US" dirty="0">
                <a:latin typeface="Arial"/>
                <a:cs typeface="Arial"/>
              </a:rPr>
              <a:t>All spring administration information in a centrally located place.</a:t>
            </a:r>
          </a:p>
          <a:p>
            <a:pPr>
              <a:lnSpc>
                <a:spcPct val="120000"/>
              </a:lnSpc>
            </a:pPr>
            <a:r>
              <a:rPr lang="en-US" dirty="0">
                <a:latin typeface="Arial"/>
                <a:cs typeface="Arial"/>
              </a:rPr>
              <a:t>The website includes:</a:t>
            </a:r>
          </a:p>
          <a:p>
            <a:pPr lvl="1">
              <a:lnSpc>
                <a:spcPct val="120000"/>
              </a:lnSpc>
            </a:pPr>
            <a:r>
              <a:rPr lang="en-US" dirty="0">
                <a:latin typeface="Arial"/>
                <a:cs typeface="Arial"/>
              </a:rPr>
              <a:t>Detailed browser and technology requirements</a:t>
            </a:r>
          </a:p>
          <a:p>
            <a:pPr lvl="1">
              <a:lnSpc>
                <a:spcPct val="120000"/>
              </a:lnSpc>
            </a:pPr>
            <a:r>
              <a:rPr lang="en-US" dirty="0">
                <a:latin typeface="Arial"/>
                <a:cs typeface="Arial"/>
              </a:rPr>
              <a:t>Training videos</a:t>
            </a:r>
          </a:p>
          <a:p>
            <a:pPr lvl="1">
              <a:lnSpc>
                <a:spcPct val="120000"/>
              </a:lnSpc>
            </a:pPr>
            <a:r>
              <a:rPr lang="en-US" dirty="0">
                <a:latin typeface="Arial"/>
                <a:cs typeface="Arial"/>
              </a:rPr>
              <a:t>Quick reference guides</a:t>
            </a:r>
          </a:p>
          <a:p>
            <a:pPr lvl="1">
              <a:lnSpc>
                <a:spcPct val="120000"/>
              </a:lnSpc>
            </a:pPr>
            <a:r>
              <a:rPr lang="en-US" dirty="0">
                <a:latin typeface="Arial"/>
                <a:cs typeface="Arial"/>
              </a:rPr>
              <a:t>Parent/guardian notification letter available in eight languages</a:t>
            </a:r>
          </a:p>
          <a:p>
            <a:pPr lvl="1">
              <a:lnSpc>
                <a:spcPct val="120000"/>
              </a:lnSpc>
            </a:pPr>
            <a:r>
              <a:rPr lang="en-US" dirty="0">
                <a:latin typeface="Arial"/>
                <a:cs typeface="Arial"/>
              </a:rPr>
              <a:t>Q&amp;A from all Office Hours and Coffee Sessions</a:t>
            </a:r>
          </a:p>
        </p:txBody>
      </p:sp>
      <p:pic>
        <p:nvPicPr>
          <p:cNvPr id="7" name="Content Placeholder 6" descr="Image of Spring Administration Information for Educators landing page.">
            <a:extLst>
              <a:ext uri="{FF2B5EF4-FFF2-40B4-BE49-F238E27FC236}">
                <a16:creationId xmlns:a16="http://schemas.microsoft.com/office/drawing/2014/main" id="{75BC34AE-7A38-4CAC-BC43-B31B3D08F924}"/>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artisticBlur radius="4"/>
                    </a14:imgEffect>
                  </a14:imgLayer>
                </a14:imgProps>
              </a:ext>
            </a:extLst>
          </a:blip>
          <a:stretch>
            <a:fillRect/>
          </a:stretch>
        </p:blipFill>
        <p:spPr>
          <a:xfrm>
            <a:off x="5661822" y="1690688"/>
            <a:ext cx="6174035" cy="4486273"/>
          </a:xfrm>
          <a:prstGeom prst="rect">
            <a:avLst/>
          </a:prstGeom>
        </p:spPr>
      </p:pic>
    </p:spTree>
    <p:extLst>
      <p:ext uri="{BB962C8B-B14F-4D97-AF65-F5344CB8AC3E}">
        <p14:creationId xmlns:p14="http://schemas.microsoft.com/office/powerpoint/2010/main" val="2278072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6D0DC-6684-4839-9BC9-A7825A858752}"/>
              </a:ext>
            </a:extLst>
          </p:cNvPr>
          <p:cNvSpPr>
            <a:spLocks noGrp="1"/>
          </p:cNvSpPr>
          <p:nvPr>
            <p:ph type="title"/>
          </p:nvPr>
        </p:nvSpPr>
        <p:spPr>
          <a:xfrm>
            <a:off x="198784" y="265043"/>
            <a:ext cx="11873946" cy="1425645"/>
          </a:xfrm>
        </p:spPr>
        <p:txBody>
          <a:bodyPr/>
          <a:lstStyle/>
          <a:p>
            <a:r>
              <a:rPr lang="en-US" sz="3900" dirty="0">
                <a:latin typeface="Franklin Gothic Demi Cond"/>
              </a:rPr>
              <a:t>Spring Administration Website: Parents/Guardians/Students</a:t>
            </a:r>
          </a:p>
        </p:txBody>
      </p:sp>
      <p:sp>
        <p:nvSpPr>
          <p:cNvPr id="3" name="Content Placeholder 2">
            <a:extLst>
              <a:ext uri="{FF2B5EF4-FFF2-40B4-BE49-F238E27FC236}">
                <a16:creationId xmlns:a16="http://schemas.microsoft.com/office/drawing/2014/main" id="{72A0CB50-8EB5-4CB6-B45E-D5D12319DC27}"/>
              </a:ext>
            </a:extLst>
          </p:cNvPr>
          <p:cNvSpPr>
            <a:spLocks noGrp="1"/>
          </p:cNvSpPr>
          <p:nvPr>
            <p:ph sz="half" idx="1"/>
          </p:nvPr>
        </p:nvSpPr>
        <p:spPr>
          <a:xfrm>
            <a:off x="838200" y="1825625"/>
            <a:ext cx="5011513" cy="4351338"/>
          </a:xfrm>
        </p:spPr>
        <p:txBody>
          <a:bodyPr vert="horz" lIns="91440" tIns="45720" rIns="91440" bIns="45720" rtlCol="0" anchor="t">
            <a:noAutofit/>
          </a:bodyPr>
          <a:lstStyle/>
          <a:p>
            <a:pPr>
              <a:lnSpc>
                <a:spcPct val="120000"/>
              </a:lnSpc>
            </a:pPr>
            <a:r>
              <a:rPr lang="en-US" sz="2400" dirty="0">
                <a:latin typeface="Arial"/>
                <a:cs typeface="Arial"/>
              </a:rPr>
              <a:t>Developed a site for parents, guardians, and students</a:t>
            </a:r>
          </a:p>
          <a:p>
            <a:pPr>
              <a:lnSpc>
                <a:spcPct val="120000"/>
              </a:lnSpc>
            </a:pPr>
            <a:r>
              <a:rPr lang="en-US" sz="2400" dirty="0">
                <a:latin typeface="Arial"/>
                <a:cs typeface="Arial"/>
              </a:rPr>
              <a:t>The website Includes:</a:t>
            </a:r>
          </a:p>
          <a:p>
            <a:pPr lvl="1">
              <a:lnSpc>
                <a:spcPct val="120000"/>
              </a:lnSpc>
            </a:pPr>
            <a:r>
              <a:rPr lang="en-US" sz="2000" dirty="0">
                <a:latin typeface="Arial"/>
                <a:cs typeface="Arial"/>
              </a:rPr>
              <a:t>Testing information flyer available in eight languages</a:t>
            </a:r>
          </a:p>
          <a:p>
            <a:pPr lvl="1">
              <a:lnSpc>
                <a:spcPct val="120000"/>
              </a:lnSpc>
            </a:pPr>
            <a:r>
              <a:rPr lang="en-US" sz="2000" dirty="0">
                <a:latin typeface="Arial"/>
                <a:cs typeface="Arial"/>
              </a:rPr>
              <a:t>Instructions for secure browser</a:t>
            </a:r>
          </a:p>
          <a:p>
            <a:pPr lvl="1">
              <a:lnSpc>
                <a:spcPct val="120000"/>
              </a:lnSpc>
            </a:pPr>
            <a:r>
              <a:rPr lang="en-US" sz="2000" dirty="0">
                <a:latin typeface="Arial"/>
                <a:cs typeface="Arial"/>
              </a:rPr>
              <a:t>Videos and quick reference guides in English and Spanish</a:t>
            </a:r>
          </a:p>
          <a:p>
            <a:pPr lvl="1">
              <a:lnSpc>
                <a:spcPct val="120000"/>
              </a:lnSpc>
            </a:pPr>
            <a:r>
              <a:rPr lang="en-US" sz="2000" dirty="0">
                <a:latin typeface="Arial"/>
                <a:cs typeface="Arial"/>
              </a:rPr>
              <a:t>Questions and Answers</a:t>
            </a:r>
          </a:p>
        </p:txBody>
      </p:sp>
      <p:pic>
        <p:nvPicPr>
          <p:cNvPr id="6" name="Content Placeholder 5" descr="Image of Spring Administration for Parents/Guardians landing page.">
            <a:extLst>
              <a:ext uri="{FF2B5EF4-FFF2-40B4-BE49-F238E27FC236}">
                <a16:creationId xmlns:a16="http://schemas.microsoft.com/office/drawing/2014/main" id="{0DB83A1D-5EF9-43D4-8D7C-545AF4F8EE59}"/>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artisticBlur radius="4"/>
                    </a14:imgEffect>
                  </a14:imgLayer>
                </a14:imgProps>
              </a:ext>
            </a:extLst>
          </a:blip>
          <a:stretch>
            <a:fillRect/>
          </a:stretch>
        </p:blipFill>
        <p:spPr>
          <a:xfrm>
            <a:off x="6172202" y="1519226"/>
            <a:ext cx="5011513" cy="4775557"/>
          </a:xfrm>
          <a:prstGeom prst="rect">
            <a:avLst/>
          </a:prstGeom>
        </p:spPr>
      </p:pic>
    </p:spTree>
    <p:extLst>
      <p:ext uri="{BB962C8B-B14F-4D97-AF65-F5344CB8AC3E}">
        <p14:creationId xmlns:p14="http://schemas.microsoft.com/office/powerpoint/2010/main" val="3828766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713E-DCCD-4A3A-875F-CC32F671069B}"/>
              </a:ext>
            </a:extLst>
          </p:cNvPr>
          <p:cNvSpPr>
            <a:spLocks noGrp="1"/>
          </p:cNvSpPr>
          <p:nvPr>
            <p:ph type="title"/>
          </p:nvPr>
        </p:nvSpPr>
        <p:spPr>
          <a:xfrm>
            <a:off x="37122" y="7129"/>
            <a:ext cx="12193099" cy="1280993"/>
          </a:xfrm>
        </p:spPr>
        <p:txBody>
          <a:bodyPr/>
          <a:lstStyle/>
          <a:p>
            <a:r>
              <a:rPr lang="en-US" sz="4000" dirty="0">
                <a:latin typeface="Franklin Gothic Demi Cond"/>
              </a:rPr>
              <a:t>Flexibilities Offered From the US Department of Education (1)</a:t>
            </a:r>
            <a:endParaRPr lang="en-US" sz="4000" dirty="0"/>
          </a:p>
        </p:txBody>
      </p:sp>
      <p:sp>
        <p:nvSpPr>
          <p:cNvPr id="3" name="Content Placeholder 2">
            <a:extLst>
              <a:ext uri="{FF2B5EF4-FFF2-40B4-BE49-F238E27FC236}">
                <a16:creationId xmlns:a16="http://schemas.microsoft.com/office/drawing/2014/main" id="{30D269F5-B97F-40F6-A3E9-E10C5EE50CC2}"/>
              </a:ext>
            </a:extLst>
          </p:cNvPr>
          <p:cNvSpPr>
            <a:spLocks noGrp="1"/>
          </p:cNvSpPr>
          <p:nvPr>
            <p:ph idx="1"/>
          </p:nvPr>
        </p:nvSpPr>
        <p:spPr>
          <a:xfrm>
            <a:off x="295913" y="1034871"/>
            <a:ext cx="11589252" cy="5817827"/>
          </a:xfrm>
        </p:spPr>
        <p:txBody>
          <a:bodyPr vert="horz" lIns="91440" tIns="45720" rIns="91440" bIns="45720" rtlCol="0" anchor="t">
            <a:noAutofit/>
          </a:bodyPr>
          <a:lstStyle/>
          <a:p>
            <a:pPr marL="457200" indent="-457200">
              <a:lnSpc>
                <a:spcPct val="100000"/>
              </a:lnSpc>
              <a:spcBef>
                <a:spcPts val="0"/>
              </a:spcBef>
              <a:spcAft>
                <a:spcPts val="1200"/>
              </a:spcAft>
            </a:pPr>
            <a:r>
              <a:rPr lang="en-US" sz="2600" dirty="0">
                <a:solidFill>
                  <a:schemeClr val="tx1"/>
                </a:solidFill>
                <a:latin typeface="Arial"/>
                <a:cs typeface="Arial"/>
              </a:rPr>
              <a:t>On February 22, 2021, ED sent a letter to States indicating that they can</a:t>
            </a:r>
            <a:r>
              <a:rPr lang="en-US" sz="2600" dirty="0">
                <a:solidFill>
                  <a:srgbClr val="FF0000"/>
                </a:solidFill>
                <a:latin typeface="Arial"/>
                <a:cs typeface="Arial"/>
              </a:rPr>
              <a:t> </a:t>
            </a:r>
            <a:r>
              <a:rPr lang="en-US" sz="2600" dirty="0">
                <a:latin typeface="Arial"/>
                <a:cs typeface="Arial"/>
              </a:rPr>
              <a:t>Request a waiver to take advantage of full flexibilities offered by ED for the 2020–21 school year of the accountability and school identification requirements in the ESEA. </a:t>
            </a:r>
            <a:endParaRPr lang="en-US" sz="2600" dirty="0"/>
          </a:p>
          <a:p>
            <a:pPr marL="1485900" lvl="2" indent="-342900">
              <a:lnSpc>
                <a:spcPct val="100000"/>
              </a:lnSpc>
              <a:spcBef>
                <a:spcPts val="0"/>
              </a:spcBef>
              <a:spcAft>
                <a:spcPts val="1200"/>
              </a:spcAft>
            </a:pPr>
            <a:r>
              <a:rPr lang="en-US" sz="2400" dirty="0">
                <a:latin typeface="Arial"/>
                <a:cs typeface="Arial"/>
              </a:rPr>
              <a:t>States receiving this waiver would not be required to implement and report the results of its accountability system that includes:</a:t>
            </a:r>
            <a:endParaRPr lang="en-US" sz="2400" dirty="0">
              <a:solidFill>
                <a:srgbClr val="404040"/>
              </a:solidFill>
              <a:latin typeface="Arial"/>
              <a:cs typeface="Arial"/>
            </a:endParaRPr>
          </a:p>
          <a:p>
            <a:pPr lvl="3">
              <a:lnSpc>
                <a:spcPct val="100000"/>
              </a:lnSpc>
              <a:spcBef>
                <a:spcPts val="0"/>
              </a:spcBef>
              <a:spcAft>
                <a:spcPts val="1200"/>
              </a:spcAft>
            </a:pPr>
            <a:r>
              <a:rPr lang="en-US" sz="2400" dirty="0">
                <a:latin typeface="Arial"/>
                <a:cs typeface="Arial"/>
              </a:rPr>
              <a:t>calculating progress toward long-term goals and measurements of interim progress or indicators</a:t>
            </a:r>
          </a:p>
          <a:p>
            <a:pPr lvl="3">
              <a:lnSpc>
                <a:spcPct val="100000"/>
              </a:lnSpc>
              <a:spcBef>
                <a:spcPts val="0"/>
              </a:spcBef>
              <a:spcAft>
                <a:spcPts val="1200"/>
              </a:spcAft>
            </a:pPr>
            <a:r>
              <a:rPr lang="en-US" sz="2400" dirty="0">
                <a:latin typeface="Arial"/>
                <a:cs typeface="Arial"/>
              </a:rPr>
              <a:t>annually meaningfully differentiate among its public schools using data from the 2020–21 school year</a:t>
            </a:r>
          </a:p>
          <a:p>
            <a:pPr lvl="1" indent="0">
              <a:lnSpc>
                <a:spcPct val="100000"/>
              </a:lnSpc>
              <a:spcBef>
                <a:spcPts val="0"/>
              </a:spcBef>
              <a:spcAft>
                <a:spcPts val="1200"/>
              </a:spcAft>
              <a:buNone/>
            </a:pPr>
            <a:endParaRPr lang="en-US" sz="2600" dirty="0">
              <a:latin typeface="Arial"/>
              <a:cs typeface="Arial"/>
            </a:endParaRPr>
          </a:p>
          <a:p>
            <a:pPr lvl="1" indent="0">
              <a:lnSpc>
                <a:spcPct val="100000"/>
              </a:lnSpc>
              <a:spcBef>
                <a:spcPts val="0"/>
              </a:spcBef>
              <a:spcAft>
                <a:spcPts val="1200"/>
              </a:spcAft>
              <a:buNone/>
            </a:pPr>
            <a:endParaRPr lang="en-US" sz="2600" dirty="0">
              <a:latin typeface="Arial"/>
              <a:cs typeface="Arial"/>
            </a:endParaRPr>
          </a:p>
          <a:p>
            <a:pPr lvl="1" indent="0">
              <a:lnSpc>
                <a:spcPct val="100000"/>
              </a:lnSpc>
              <a:spcBef>
                <a:spcPts val="0"/>
              </a:spcBef>
              <a:spcAft>
                <a:spcPts val="1200"/>
              </a:spcAft>
              <a:buNone/>
            </a:pPr>
            <a:endParaRPr lang="en-US" sz="2600" dirty="0">
              <a:latin typeface="Arial"/>
              <a:cs typeface="Arial"/>
            </a:endParaRPr>
          </a:p>
          <a:p>
            <a:pPr lvl="1"/>
            <a:endParaRPr lang="en-US" sz="2400" dirty="0"/>
          </a:p>
        </p:txBody>
      </p:sp>
      <p:sp>
        <p:nvSpPr>
          <p:cNvPr id="4" name="Slide Number Placeholder 3">
            <a:extLst>
              <a:ext uri="{FF2B5EF4-FFF2-40B4-BE49-F238E27FC236}">
                <a16:creationId xmlns:a16="http://schemas.microsoft.com/office/drawing/2014/main" id="{39126347-FD4F-48CD-9919-AAF89896FA84}"/>
              </a:ext>
            </a:extLst>
          </p:cNvPr>
          <p:cNvSpPr>
            <a:spLocks noGrp="1"/>
          </p:cNvSpPr>
          <p:nvPr>
            <p:ph type="sldNum" sz="quarter" idx="12"/>
          </p:nvPr>
        </p:nvSpPr>
        <p:spPr/>
        <p:txBody>
          <a:bodyPr/>
          <a:lstStyle/>
          <a:p>
            <a:fld id="{CDAE679D-0EAF-411A-9583-F941ACD3EA69}" type="slidenum">
              <a:rPr lang="en-US" smtClean="0"/>
              <a:pPr/>
              <a:t>3</a:t>
            </a:fld>
            <a:endParaRPr lang="en-US" dirty="0"/>
          </a:p>
        </p:txBody>
      </p:sp>
    </p:spTree>
    <p:extLst>
      <p:ext uri="{BB962C8B-B14F-4D97-AF65-F5344CB8AC3E}">
        <p14:creationId xmlns:p14="http://schemas.microsoft.com/office/powerpoint/2010/main" val="930975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6D0DC-6684-4839-9BC9-A7825A858752}"/>
              </a:ext>
            </a:extLst>
          </p:cNvPr>
          <p:cNvSpPr>
            <a:spLocks noGrp="1"/>
          </p:cNvSpPr>
          <p:nvPr>
            <p:ph type="title"/>
          </p:nvPr>
        </p:nvSpPr>
        <p:spPr>
          <a:xfrm>
            <a:off x="767533" y="271462"/>
            <a:ext cx="5558171" cy="1554163"/>
          </a:xfrm>
        </p:spPr>
        <p:txBody>
          <a:bodyPr/>
          <a:lstStyle/>
          <a:p>
            <a:r>
              <a:rPr lang="en-US" dirty="0"/>
              <a:t>Links to Resources</a:t>
            </a:r>
          </a:p>
        </p:txBody>
      </p:sp>
      <p:sp>
        <p:nvSpPr>
          <p:cNvPr id="3" name="Content Placeholder 2">
            <a:extLst>
              <a:ext uri="{FF2B5EF4-FFF2-40B4-BE49-F238E27FC236}">
                <a16:creationId xmlns:a16="http://schemas.microsoft.com/office/drawing/2014/main" id="{72A0CB50-8EB5-4CB6-B45E-D5D12319DC27}"/>
              </a:ext>
            </a:extLst>
          </p:cNvPr>
          <p:cNvSpPr>
            <a:spLocks noGrp="1"/>
          </p:cNvSpPr>
          <p:nvPr>
            <p:ph sz="half" idx="1"/>
          </p:nvPr>
        </p:nvSpPr>
        <p:spPr/>
        <p:txBody>
          <a:bodyPr vert="horz" lIns="91440" tIns="45720" rIns="91440" bIns="45720" rtlCol="0" anchor="t">
            <a:normAutofit/>
          </a:bodyPr>
          <a:lstStyle/>
          <a:p>
            <a:pPr marL="0" indent="0">
              <a:lnSpc>
                <a:spcPct val="120000"/>
              </a:lnSpc>
              <a:buNone/>
            </a:pPr>
            <a:r>
              <a:rPr lang="en-US" sz="3200" dirty="0">
                <a:latin typeface="Arial"/>
                <a:cs typeface="Arial"/>
              </a:rPr>
              <a:t>Linktree list of resources: </a:t>
            </a:r>
            <a:r>
              <a:rPr lang="en-US" sz="3200" dirty="0">
                <a:latin typeface="Arial"/>
                <a:cs typeface="Arial"/>
                <a:hlinkClick r:id="rId2" tooltip="This link opens the Cal Outreach webpage."/>
              </a:rPr>
              <a:t>https://linktr.ee/caloutreach</a:t>
            </a:r>
            <a:endParaRPr lang="en-US" sz="3200" dirty="0">
              <a:latin typeface="Arial"/>
              <a:cs typeface="Arial"/>
            </a:endParaRPr>
          </a:p>
          <a:p>
            <a:pPr lvl="1">
              <a:lnSpc>
                <a:spcPct val="120000"/>
              </a:lnSpc>
            </a:pPr>
            <a:endParaRPr lang="en-US" dirty="0"/>
          </a:p>
        </p:txBody>
      </p:sp>
      <p:pic>
        <p:nvPicPr>
          <p:cNvPr id="7" name="Content Placeholder 6" descr="Image of link tree of CAASPP and ELPAC outreach resources.">
            <a:extLst>
              <a:ext uri="{FF2B5EF4-FFF2-40B4-BE49-F238E27FC236}">
                <a16:creationId xmlns:a16="http://schemas.microsoft.com/office/drawing/2014/main" id="{0CB8CF9D-77EF-4481-A60B-FD153BC563F3}"/>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artisticBlur radius="4"/>
                    </a14:imgEffect>
                  </a14:imgLayer>
                </a14:imgProps>
              </a:ext>
            </a:extLst>
          </a:blip>
          <a:stretch>
            <a:fillRect/>
          </a:stretch>
        </p:blipFill>
        <p:spPr>
          <a:xfrm>
            <a:off x="6396371" y="672774"/>
            <a:ext cx="5358646" cy="5504190"/>
          </a:xfrm>
          <a:prstGeom prst="rect">
            <a:avLst/>
          </a:prstGeom>
        </p:spPr>
      </p:pic>
    </p:spTree>
    <p:extLst>
      <p:ext uri="{BB962C8B-B14F-4D97-AF65-F5344CB8AC3E}">
        <p14:creationId xmlns:p14="http://schemas.microsoft.com/office/powerpoint/2010/main" val="1178084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6D0DC-6684-4839-9BC9-A7825A858752}"/>
              </a:ext>
            </a:extLst>
          </p:cNvPr>
          <p:cNvSpPr>
            <a:spLocks noGrp="1"/>
          </p:cNvSpPr>
          <p:nvPr>
            <p:ph type="title"/>
          </p:nvPr>
        </p:nvSpPr>
        <p:spPr/>
        <p:txBody>
          <a:bodyPr/>
          <a:lstStyle/>
          <a:p>
            <a:r>
              <a:rPr lang="en-US" dirty="0"/>
              <a:t>Office Hours and Coffee Session Resources</a:t>
            </a:r>
          </a:p>
        </p:txBody>
      </p:sp>
      <p:sp>
        <p:nvSpPr>
          <p:cNvPr id="3" name="Content Placeholder 2">
            <a:extLst>
              <a:ext uri="{FF2B5EF4-FFF2-40B4-BE49-F238E27FC236}">
                <a16:creationId xmlns:a16="http://schemas.microsoft.com/office/drawing/2014/main" id="{72A0CB50-8EB5-4CB6-B45E-D5D12319DC27}"/>
              </a:ext>
            </a:extLst>
          </p:cNvPr>
          <p:cNvSpPr>
            <a:spLocks noGrp="1"/>
          </p:cNvSpPr>
          <p:nvPr>
            <p:ph sz="half" idx="1"/>
          </p:nvPr>
        </p:nvSpPr>
        <p:spPr>
          <a:xfrm>
            <a:off x="838200" y="1825625"/>
            <a:ext cx="3669140" cy="4351338"/>
          </a:xfrm>
        </p:spPr>
        <p:txBody>
          <a:bodyPr vert="horz" lIns="91440" tIns="45720" rIns="91440" bIns="45720" rtlCol="0" anchor="t">
            <a:normAutofit/>
          </a:bodyPr>
          <a:lstStyle/>
          <a:p>
            <a:pPr marL="0" indent="0">
              <a:lnSpc>
                <a:spcPct val="120000"/>
              </a:lnSpc>
              <a:buNone/>
            </a:pPr>
            <a:r>
              <a:rPr lang="en-US" sz="3200" dirty="0">
                <a:latin typeface="Arial"/>
                <a:cs typeface="Arial"/>
              </a:rPr>
              <a:t>Office hours resources: </a:t>
            </a:r>
            <a:r>
              <a:rPr lang="en-US" sz="3200" dirty="0">
                <a:latin typeface="Arial"/>
                <a:cs typeface="Arial"/>
                <a:hlinkClick r:id="rId2" tooltip="This link opens the Office Hours and Coffee Sessions Resources webpage."/>
              </a:rPr>
              <a:t>https://padlet.com/caaspp_elpac/OfficeHours</a:t>
            </a:r>
            <a:endParaRPr lang="en-US" sz="3200" dirty="0">
              <a:latin typeface="Arial"/>
              <a:cs typeface="Arial"/>
            </a:endParaRPr>
          </a:p>
          <a:p>
            <a:pPr>
              <a:lnSpc>
                <a:spcPct val="120000"/>
              </a:lnSpc>
            </a:pPr>
            <a:endParaRPr lang="en-US" dirty="0"/>
          </a:p>
        </p:txBody>
      </p:sp>
      <p:pic>
        <p:nvPicPr>
          <p:cNvPr id="6" name="Content Placeholder 5" descr="Image of resources in Padlet from Office Hours and Coffee sessions.">
            <a:extLst>
              <a:ext uri="{FF2B5EF4-FFF2-40B4-BE49-F238E27FC236}">
                <a16:creationId xmlns:a16="http://schemas.microsoft.com/office/drawing/2014/main" id="{AC705745-D0BF-4D2E-ADE1-CF35269EF506}"/>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artisticBlur radius="4"/>
                    </a14:imgEffect>
                  </a14:imgLayer>
                </a14:imgProps>
              </a:ext>
            </a:extLst>
          </a:blip>
          <a:stretch>
            <a:fillRect/>
          </a:stretch>
        </p:blipFill>
        <p:spPr>
          <a:xfrm>
            <a:off x="4695737" y="1690688"/>
            <a:ext cx="6976154" cy="4429068"/>
          </a:xfrm>
          <a:prstGeom prst="rect">
            <a:avLst/>
          </a:prstGeom>
        </p:spPr>
      </p:pic>
    </p:spTree>
    <p:extLst>
      <p:ext uri="{BB962C8B-B14F-4D97-AF65-F5344CB8AC3E}">
        <p14:creationId xmlns:p14="http://schemas.microsoft.com/office/powerpoint/2010/main" val="584727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F8E6EF-89C7-4364-BCE1-5EB8523C7BDE}"/>
              </a:ext>
            </a:extLst>
          </p:cNvPr>
          <p:cNvSpPr>
            <a:spLocks noGrp="1"/>
          </p:cNvSpPr>
          <p:nvPr>
            <p:ph type="title"/>
          </p:nvPr>
        </p:nvSpPr>
        <p:spPr/>
        <p:txBody>
          <a:bodyPr/>
          <a:lstStyle/>
          <a:p>
            <a:r>
              <a:rPr lang="en-US" sz="5400" dirty="0">
                <a:solidFill>
                  <a:schemeClr val="tx1"/>
                </a:solidFill>
                <a:latin typeface="Franklin Gothic Demi Cond" panose="020B0706030402020204" pitchFamily="34" charset="0"/>
              </a:rPr>
              <a:t>Lexile</a:t>
            </a:r>
            <a:r>
              <a:rPr lang="en-US" sz="5400" baseline="30000" dirty="0">
                <a:solidFill>
                  <a:schemeClr val="tx1"/>
                </a:solidFill>
                <a:latin typeface="Franklin Gothic Demi Cond" panose="020B0706030402020204" pitchFamily="34" charset="0"/>
              </a:rPr>
              <a:t>®</a:t>
            </a:r>
            <a:r>
              <a:rPr lang="en-US" sz="5400" dirty="0">
                <a:solidFill>
                  <a:schemeClr val="tx1"/>
                </a:solidFill>
                <a:latin typeface="Franklin Gothic Demi Cond" panose="020B0706030402020204" pitchFamily="34" charset="0"/>
              </a:rPr>
              <a:t> &amp; Quantile</a:t>
            </a:r>
            <a:r>
              <a:rPr lang="en-US" sz="5400" baseline="30000" dirty="0">
                <a:solidFill>
                  <a:schemeClr val="tx1"/>
                </a:solidFill>
                <a:latin typeface="Franklin Gothic Demi Cond" panose="020B0706030402020204" pitchFamily="34" charset="0"/>
              </a:rPr>
              <a:t>®</a:t>
            </a:r>
            <a:r>
              <a:rPr lang="en-US" sz="5400" dirty="0">
                <a:solidFill>
                  <a:schemeClr val="tx1"/>
                </a:solidFill>
                <a:latin typeface="Franklin Gothic Demi Cond" panose="020B0706030402020204" pitchFamily="34" charset="0"/>
              </a:rPr>
              <a:t> Hub for CA Educators</a:t>
            </a:r>
          </a:p>
        </p:txBody>
      </p:sp>
      <p:sp>
        <p:nvSpPr>
          <p:cNvPr id="3" name="Content Placeholder 2">
            <a:extLst>
              <a:ext uri="{FF2B5EF4-FFF2-40B4-BE49-F238E27FC236}">
                <a16:creationId xmlns:a16="http://schemas.microsoft.com/office/drawing/2014/main" id="{1BB34513-E30E-4D10-9BAE-1384FB692FF7}"/>
              </a:ext>
            </a:extLst>
          </p:cNvPr>
          <p:cNvSpPr>
            <a:spLocks noGrp="1"/>
          </p:cNvSpPr>
          <p:nvPr>
            <p:ph idx="1"/>
          </p:nvPr>
        </p:nvSpPr>
        <p:spPr>
          <a:xfrm>
            <a:off x="217283" y="1825625"/>
            <a:ext cx="5396708" cy="4667250"/>
          </a:xfrm>
        </p:spPr>
        <p:txBody>
          <a:bodyPr vert="horz" lIns="91440" tIns="45720" rIns="91440" bIns="45720" rtlCol="0" anchor="t">
            <a:normAutofit fontScale="70000" lnSpcReduction="20000"/>
          </a:bodyPr>
          <a:lstStyle/>
          <a:p>
            <a:pPr lvl="1">
              <a:lnSpc>
                <a:spcPct val="120000"/>
              </a:lnSpc>
            </a:pPr>
            <a:r>
              <a:rPr lang="en-US" dirty="0"/>
              <a:t>Free premium-access resource for California educators</a:t>
            </a:r>
          </a:p>
          <a:p>
            <a:pPr lvl="1">
              <a:lnSpc>
                <a:spcPct val="120000"/>
              </a:lnSpc>
            </a:pPr>
            <a:r>
              <a:rPr lang="en-US" dirty="0"/>
              <a:t>Use with locally available assessments and products that report Lexile and Quantile measures</a:t>
            </a:r>
          </a:p>
          <a:p>
            <a:pPr lvl="1">
              <a:lnSpc>
                <a:spcPct val="120000"/>
              </a:lnSpc>
            </a:pPr>
            <a:r>
              <a:rPr lang="en-US" dirty="0">
                <a:latin typeface="Arial"/>
                <a:cs typeface="Arial"/>
              </a:rPr>
              <a:t>Resource page: </a:t>
            </a:r>
            <a:r>
              <a:rPr lang="en-US" dirty="0">
                <a:latin typeface="Arial"/>
                <a:cs typeface="Arial"/>
                <a:hlinkClick r:id="rId3" tooltip="This link opens the Lexile &amp; Quantile Hub Resources webpage found on the CAASPP website."/>
              </a:rPr>
              <a:t>https://www.caaspp.org/ta-resources/lexile-quantile.html </a:t>
            </a:r>
            <a:endParaRPr lang="en-US" dirty="0"/>
          </a:p>
          <a:p>
            <a:pPr lvl="1">
              <a:lnSpc>
                <a:spcPct val="120000"/>
              </a:lnSpc>
            </a:pPr>
            <a:endParaRPr lang="en-US" dirty="0"/>
          </a:p>
        </p:txBody>
      </p:sp>
      <p:pic>
        <p:nvPicPr>
          <p:cNvPr id="10" name="Content Placeholder 9" descr="Screen capture of the Lexile and Quantile Hub Resources web page.">
            <a:extLst>
              <a:ext uri="{FF2B5EF4-FFF2-40B4-BE49-F238E27FC236}">
                <a16:creationId xmlns:a16="http://schemas.microsoft.com/office/drawing/2014/main" id="{1331ED81-1D2A-418B-938C-CC2EFDD6655B}"/>
              </a:ext>
            </a:extLst>
          </p:cNvPr>
          <p:cNvPicPr>
            <a:picLocks noGrp="1" noChangeAspect="1"/>
          </p:cNvPicPr>
          <p:nvPr>
            <p:ph sz="half" idx="4294967295"/>
          </p:nvPr>
        </p:nvPicPr>
        <p:blipFill>
          <a:blip r:embed="rId4">
            <a:extLst>
              <a:ext uri="{BEBA8EAE-BF5A-486C-A8C5-ECC9F3942E4B}">
                <a14:imgProps xmlns:a14="http://schemas.microsoft.com/office/drawing/2010/main">
                  <a14:imgLayer r:embed="rId5">
                    <a14:imgEffect>
                      <a14:artisticBlur radius="4"/>
                    </a14:imgEffect>
                  </a14:imgLayer>
                </a14:imgProps>
              </a:ext>
            </a:extLst>
          </a:blip>
          <a:stretch>
            <a:fillRect/>
          </a:stretch>
        </p:blipFill>
        <p:spPr>
          <a:xfrm>
            <a:off x="5867146" y="1581210"/>
            <a:ext cx="6051550" cy="4457700"/>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8994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4699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F270-D1C2-42BB-8C20-EB016053AA10}"/>
              </a:ext>
            </a:extLst>
          </p:cNvPr>
          <p:cNvSpPr>
            <a:spLocks noGrp="1"/>
          </p:cNvSpPr>
          <p:nvPr>
            <p:ph type="title"/>
          </p:nvPr>
        </p:nvSpPr>
        <p:spPr/>
        <p:txBody>
          <a:bodyPr/>
          <a:lstStyle/>
          <a:p>
            <a:r>
              <a:rPr lang="en-US" dirty="0">
                <a:latin typeface="Franklin Gothic Demi Cond"/>
              </a:rPr>
              <a:t>Stakeholder Feedback on Spring Assessments</a:t>
            </a:r>
            <a:endParaRPr lang="en-US" dirty="0"/>
          </a:p>
        </p:txBody>
      </p:sp>
      <p:sp>
        <p:nvSpPr>
          <p:cNvPr id="3" name="Slide Number Placeholder 2">
            <a:extLst>
              <a:ext uri="{FF2B5EF4-FFF2-40B4-BE49-F238E27FC236}">
                <a16:creationId xmlns:a16="http://schemas.microsoft.com/office/drawing/2014/main" id="{19654F1A-FE00-4C7F-8068-9BB5DCF016C7}"/>
              </a:ext>
            </a:extLst>
          </p:cNvPr>
          <p:cNvSpPr>
            <a:spLocks noGrp="1"/>
          </p:cNvSpPr>
          <p:nvPr>
            <p:ph type="sldNum" sz="quarter" idx="12"/>
          </p:nvPr>
        </p:nvSpPr>
        <p:spPr>
          <a:solidFill>
            <a:srgbClr val="246994"/>
          </a:solidFill>
        </p:spPr>
        <p:txBody>
          <a:bodyPr/>
          <a:lstStyle/>
          <a:p>
            <a:fld id="{CDAE679D-0EAF-411A-9583-F941ACD3EA69}" type="slidenum">
              <a:rPr lang="en-US" b="1" smtClean="0"/>
              <a:t>33</a:t>
            </a:fld>
            <a:endParaRPr lang="en-US" b="1" dirty="0"/>
          </a:p>
        </p:txBody>
      </p:sp>
    </p:spTree>
    <p:extLst>
      <p:ext uri="{BB962C8B-B14F-4D97-AF65-F5344CB8AC3E}">
        <p14:creationId xmlns:p14="http://schemas.microsoft.com/office/powerpoint/2010/main" val="192142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BEC60-F61A-4365-8550-A784B6BD62EE}"/>
              </a:ext>
            </a:extLst>
          </p:cNvPr>
          <p:cNvSpPr>
            <a:spLocks noGrp="1"/>
          </p:cNvSpPr>
          <p:nvPr>
            <p:ph type="title"/>
          </p:nvPr>
        </p:nvSpPr>
        <p:spPr>
          <a:xfrm>
            <a:off x="238404" y="-179777"/>
            <a:ext cx="11589251" cy="1554163"/>
          </a:xfrm>
        </p:spPr>
        <p:txBody>
          <a:bodyPr/>
          <a:lstStyle/>
          <a:p>
            <a:r>
              <a:rPr lang="en-US" dirty="0">
                <a:latin typeface="Franklin Gothic Demi Cond"/>
              </a:rPr>
              <a:t>Feedback Summary (1)</a:t>
            </a:r>
          </a:p>
        </p:txBody>
      </p:sp>
      <p:sp>
        <p:nvSpPr>
          <p:cNvPr id="3" name="Content Placeholder 2">
            <a:extLst>
              <a:ext uri="{FF2B5EF4-FFF2-40B4-BE49-F238E27FC236}">
                <a16:creationId xmlns:a16="http://schemas.microsoft.com/office/drawing/2014/main" id="{66C8EEE4-654E-4094-8662-356CD2B6821E}"/>
              </a:ext>
            </a:extLst>
          </p:cNvPr>
          <p:cNvSpPr>
            <a:spLocks noGrp="1"/>
          </p:cNvSpPr>
          <p:nvPr>
            <p:ph sz="half" idx="1"/>
          </p:nvPr>
        </p:nvSpPr>
        <p:spPr>
          <a:xfrm>
            <a:off x="234351" y="1293663"/>
            <a:ext cx="11680165" cy="4883300"/>
          </a:xfrm>
        </p:spPr>
        <p:txBody>
          <a:bodyPr vert="horz" lIns="91440" tIns="45720" rIns="91440" bIns="45720" rtlCol="0" anchor="t">
            <a:normAutofit lnSpcReduction="10000"/>
          </a:bodyPr>
          <a:lstStyle/>
          <a:p>
            <a:pPr marL="682625" indent="-457200">
              <a:lnSpc>
                <a:spcPct val="100000"/>
              </a:lnSpc>
              <a:spcBef>
                <a:spcPts val="0"/>
              </a:spcBef>
              <a:spcAft>
                <a:spcPts val="1200"/>
              </a:spcAft>
            </a:pPr>
            <a:r>
              <a:rPr lang="en-US" sz="3200" dirty="0">
                <a:latin typeface="Arial"/>
                <a:ea typeface="Times New Roman" panose="02020603050405020304" pitchFamily="18" charset="0"/>
                <a:cs typeface="Arial"/>
              </a:rPr>
              <a:t>Overwhelming support for relief from assessment requirements</a:t>
            </a:r>
            <a:endParaRPr lang="en-US" dirty="0"/>
          </a:p>
          <a:p>
            <a:pPr marL="682625" indent="-457200">
              <a:lnSpc>
                <a:spcPct val="100000"/>
              </a:lnSpc>
              <a:spcBef>
                <a:spcPts val="0"/>
              </a:spcBef>
              <a:spcAft>
                <a:spcPts val="1200"/>
              </a:spcAft>
            </a:pPr>
            <a:r>
              <a:rPr lang="en-US" sz="3200" dirty="0">
                <a:latin typeface="Arial"/>
                <a:ea typeface="Times New Roman" panose="02020603050405020304" pitchFamily="18" charset="0"/>
                <a:cs typeface="Arial"/>
              </a:rPr>
              <a:t>Varying degrees of student access to technology and the internet across the state</a:t>
            </a:r>
          </a:p>
          <a:p>
            <a:pPr marL="682625" indent="-457200">
              <a:lnSpc>
                <a:spcPct val="100000"/>
              </a:lnSpc>
              <a:spcBef>
                <a:spcPts val="0"/>
              </a:spcBef>
              <a:spcAft>
                <a:spcPts val="1200"/>
              </a:spcAft>
            </a:pPr>
            <a:r>
              <a:rPr lang="en-US" sz="3200" dirty="0">
                <a:latin typeface="Arial"/>
                <a:ea typeface="Times New Roman" panose="02020603050405020304" pitchFamily="18" charset="0"/>
                <a:cs typeface="Arial"/>
              </a:rPr>
              <a:t>Varying degrees of home testing environments for students</a:t>
            </a:r>
          </a:p>
          <a:p>
            <a:pPr marL="682625" indent="-457200">
              <a:lnSpc>
                <a:spcPct val="100000"/>
              </a:lnSpc>
              <a:spcBef>
                <a:spcPts val="0"/>
              </a:spcBef>
              <a:spcAft>
                <a:spcPts val="1200"/>
              </a:spcAft>
            </a:pPr>
            <a:r>
              <a:rPr lang="en-US" sz="3200" dirty="0">
                <a:latin typeface="Arial"/>
                <a:ea typeface="Times New Roman" panose="02020603050405020304" pitchFamily="18" charset="0"/>
                <a:cs typeface="Arial"/>
              </a:rPr>
              <a:t>Complying with the requirement that a secure browser must be used is difficult to implement </a:t>
            </a:r>
          </a:p>
          <a:p>
            <a:pPr marL="682625" indent="-457200">
              <a:lnSpc>
                <a:spcPct val="100000"/>
              </a:lnSpc>
              <a:spcBef>
                <a:spcPts val="0"/>
              </a:spcBef>
              <a:spcAft>
                <a:spcPts val="1200"/>
              </a:spcAft>
            </a:pPr>
            <a:r>
              <a:rPr lang="en-US" sz="3200" dirty="0">
                <a:latin typeface="Arial"/>
                <a:ea typeface="Times New Roman" panose="02020603050405020304" pitchFamily="18" charset="0"/>
                <a:cs typeface="Arial"/>
              </a:rPr>
              <a:t>Some parents/guardians do not allow their children to have the camera on during the testing session</a:t>
            </a:r>
          </a:p>
          <a:p>
            <a:pPr marL="682625" indent="-457200">
              <a:lnSpc>
                <a:spcPct val="100000"/>
              </a:lnSpc>
              <a:spcBef>
                <a:spcPts val="0"/>
              </a:spcBef>
              <a:spcAft>
                <a:spcPts val="1200"/>
              </a:spcAft>
            </a:pPr>
            <a:endParaRPr lang="en-US" sz="3200" dirty="0">
              <a:latin typeface="Arial"/>
              <a:ea typeface="Times New Roman" panose="02020603050405020304" pitchFamily="18" charset="0"/>
              <a:cs typeface="Arial"/>
            </a:endParaRPr>
          </a:p>
          <a:p>
            <a:pPr marL="225425" indent="0">
              <a:lnSpc>
                <a:spcPct val="100000"/>
              </a:lnSpc>
              <a:spcBef>
                <a:spcPts val="0"/>
              </a:spcBef>
              <a:spcAft>
                <a:spcPts val="1200"/>
              </a:spcAft>
              <a:buNone/>
            </a:pPr>
            <a:endParaRPr lang="en-US" sz="3200" dirty="0">
              <a:latin typeface="Arial"/>
              <a:ea typeface="Times New Roman" panose="02020603050405020304" pitchFamily="18" charset="0"/>
              <a:cs typeface="Arial"/>
            </a:endParaRPr>
          </a:p>
          <a:p>
            <a:pPr marL="225425" indent="0">
              <a:lnSpc>
                <a:spcPct val="120000"/>
              </a:lnSpc>
              <a:spcBef>
                <a:spcPts val="1200"/>
              </a:spcBef>
              <a:spcAft>
                <a:spcPts val="1200"/>
              </a:spcAft>
              <a:buNone/>
            </a:pPr>
            <a:endParaRPr lang="en-US" sz="3200" dirty="0">
              <a:latin typeface="Arial"/>
              <a:ea typeface="Times New Roman" panose="02020603050405020304" pitchFamily="18" charset="0"/>
              <a:cs typeface="Arial"/>
            </a:endParaRPr>
          </a:p>
        </p:txBody>
      </p:sp>
      <p:sp>
        <p:nvSpPr>
          <p:cNvPr id="4" name="Slide Number Placeholder 3">
            <a:extLst>
              <a:ext uri="{FF2B5EF4-FFF2-40B4-BE49-F238E27FC236}">
                <a16:creationId xmlns:a16="http://schemas.microsoft.com/office/drawing/2014/main" id="{FEC4FE61-F47A-4F1F-904E-5A2FCB96B52A}"/>
              </a:ext>
            </a:extLst>
          </p:cNvPr>
          <p:cNvSpPr>
            <a:spLocks noGrp="1"/>
          </p:cNvSpPr>
          <p:nvPr>
            <p:ph type="sldNum" sz="quarter" idx="12"/>
          </p:nvPr>
        </p:nvSpPr>
        <p:spPr/>
        <p:txBody>
          <a:bodyPr/>
          <a:lstStyle/>
          <a:p>
            <a:fld id="{CDAE679D-0EAF-411A-9583-F941ACD3EA69}" type="slidenum">
              <a:rPr lang="en-US" smtClean="0"/>
              <a:pPr/>
              <a:t>34</a:t>
            </a:fld>
            <a:endParaRPr lang="en-US" dirty="0"/>
          </a:p>
        </p:txBody>
      </p:sp>
    </p:spTree>
    <p:extLst>
      <p:ext uri="{BB962C8B-B14F-4D97-AF65-F5344CB8AC3E}">
        <p14:creationId xmlns:p14="http://schemas.microsoft.com/office/powerpoint/2010/main" val="4111892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BEC60-F61A-4365-8550-A784B6BD62EE}"/>
              </a:ext>
            </a:extLst>
          </p:cNvPr>
          <p:cNvSpPr>
            <a:spLocks noGrp="1"/>
          </p:cNvSpPr>
          <p:nvPr>
            <p:ph type="title"/>
          </p:nvPr>
        </p:nvSpPr>
        <p:spPr/>
        <p:txBody>
          <a:bodyPr/>
          <a:lstStyle/>
          <a:p>
            <a:r>
              <a:rPr lang="en-US" dirty="0">
                <a:latin typeface="Franklin Gothic Demi Cond"/>
              </a:rPr>
              <a:t>Feedback Summary (2)</a:t>
            </a:r>
          </a:p>
        </p:txBody>
      </p:sp>
      <p:sp>
        <p:nvSpPr>
          <p:cNvPr id="3" name="Content Placeholder 2">
            <a:extLst>
              <a:ext uri="{FF2B5EF4-FFF2-40B4-BE49-F238E27FC236}">
                <a16:creationId xmlns:a16="http://schemas.microsoft.com/office/drawing/2014/main" id="{66C8EEE4-654E-4094-8662-356CD2B6821E}"/>
              </a:ext>
            </a:extLst>
          </p:cNvPr>
          <p:cNvSpPr>
            <a:spLocks noGrp="1"/>
          </p:cNvSpPr>
          <p:nvPr>
            <p:ph sz="half" idx="1"/>
          </p:nvPr>
        </p:nvSpPr>
        <p:spPr>
          <a:xfrm>
            <a:off x="234351" y="1293663"/>
            <a:ext cx="10228052" cy="4883300"/>
          </a:xfrm>
        </p:spPr>
        <p:txBody>
          <a:bodyPr vert="horz" lIns="91440" tIns="45720" rIns="91440" bIns="45720" rtlCol="0" anchor="t">
            <a:normAutofit lnSpcReduction="10000"/>
          </a:bodyPr>
          <a:lstStyle/>
          <a:p>
            <a:pPr marL="682625" indent="-457200">
              <a:lnSpc>
                <a:spcPct val="100000"/>
              </a:lnSpc>
              <a:spcBef>
                <a:spcPts val="0"/>
              </a:spcBef>
              <a:spcAft>
                <a:spcPts val="1200"/>
              </a:spcAft>
            </a:pPr>
            <a:r>
              <a:rPr lang="en-US" sz="3200" dirty="0">
                <a:latin typeface="Arial"/>
                <a:ea typeface="Times New Roman" panose="02020603050405020304" pitchFamily="18" charset="0"/>
                <a:cs typeface="Arial"/>
              </a:rPr>
              <a:t>Support for postponing for a fall administration rather than cancelling the summative assessments </a:t>
            </a:r>
          </a:p>
          <a:p>
            <a:pPr marL="682625" indent="-457200">
              <a:lnSpc>
                <a:spcPct val="100000"/>
              </a:lnSpc>
              <a:spcBef>
                <a:spcPts val="0"/>
              </a:spcBef>
              <a:spcAft>
                <a:spcPts val="1200"/>
              </a:spcAft>
            </a:pPr>
            <a:r>
              <a:rPr lang="en-US" sz="3200" dirty="0">
                <a:latin typeface="Arial"/>
                <a:ea typeface="Times New Roman" panose="02020603050405020304" pitchFamily="18" charset="0"/>
                <a:cs typeface="Arial"/>
              </a:rPr>
              <a:t>Concerns over extended testing window as well as testing in fall 2021 </a:t>
            </a:r>
            <a:endParaRPr lang="en-US" dirty="0"/>
          </a:p>
          <a:p>
            <a:pPr marL="1139825" lvl="1">
              <a:lnSpc>
                <a:spcPct val="100000"/>
              </a:lnSpc>
              <a:spcBef>
                <a:spcPts val="0"/>
              </a:spcBef>
              <a:spcAft>
                <a:spcPts val="1200"/>
              </a:spcAft>
              <a:buFont typeface="Courier New" panose="020B0604020202020204" pitchFamily="34" charset="0"/>
              <a:buChar char="o"/>
            </a:pPr>
            <a:r>
              <a:rPr lang="en-US" sz="2800" dirty="0">
                <a:latin typeface="Arial"/>
                <a:ea typeface="Times New Roman" panose="02020603050405020304" pitchFamily="18" charset="0"/>
                <a:cs typeface="Arial"/>
              </a:rPr>
              <a:t> Each option would further reduce time with students for extended learning</a:t>
            </a:r>
            <a:endParaRPr lang="en-US" sz="2800" dirty="0"/>
          </a:p>
          <a:p>
            <a:pPr marL="682625" indent="-457200">
              <a:lnSpc>
                <a:spcPct val="100000"/>
              </a:lnSpc>
              <a:spcBef>
                <a:spcPts val="0"/>
              </a:spcBef>
              <a:spcAft>
                <a:spcPts val="1200"/>
              </a:spcAft>
            </a:pPr>
            <a:r>
              <a:rPr lang="en-US" sz="3200" dirty="0">
                <a:latin typeface="Arial"/>
                <a:ea typeface="Times New Roman" panose="02020603050405020304" pitchFamily="18" charset="0"/>
                <a:cs typeface="Arial"/>
              </a:rPr>
              <a:t>Requests to submit for a waiver of assessment requirements</a:t>
            </a:r>
          </a:p>
          <a:p>
            <a:pPr marL="682625" indent="-457200">
              <a:lnSpc>
                <a:spcPct val="100000"/>
              </a:lnSpc>
              <a:spcBef>
                <a:spcPts val="0"/>
              </a:spcBef>
              <a:spcAft>
                <a:spcPts val="1200"/>
              </a:spcAft>
            </a:pPr>
            <a:r>
              <a:rPr lang="en-US" sz="3200" dirty="0">
                <a:latin typeface="Arial"/>
                <a:ea typeface="Times New Roman" panose="02020603050405020304" pitchFamily="18" charset="0"/>
                <a:cs typeface="Arial"/>
              </a:rPr>
              <a:t>Concerns over the validity of assessment results </a:t>
            </a:r>
          </a:p>
        </p:txBody>
      </p:sp>
      <p:sp>
        <p:nvSpPr>
          <p:cNvPr id="4" name="Slide Number Placeholder 3">
            <a:extLst>
              <a:ext uri="{FF2B5EF4-FFF2-40B4-BE49-F238E27FC236}">
                <a16:creationId xmlns:a16="http://schemas.microsoft.com/office/drawing/2014/main" id="{FEC4FE61-F47A-4F1F-904E-5A2FCB96B52A}"/>
              </a:ext>
            </a:extLst>
          </p:cNvPr>
          <p:cNvSpPr>
            <a:spLocks noGrp="1"/>
          </p:cNvSpPr>
          <p:nvPr>
            <p:ph type="sldNum" sz="quarter" idx="12"/>
          </p:nvPr>
        </p:nvSpPr>
        <p:spPr/>
        <p:txBody>
          <a:bodyPr/>
          <a:lstStyle/>
          <a:p>
            <a:fld id="{CDAE679D-0EAF-411A-9583-F941ACD3EA69}" type="slidenum">
              <a:rPr lang="en-US" smtClean="0"/>
              <a:pPr/>
              <a:t>35</a:t>
            </a:fld>
            <a:endParaRPr lang="en-US" dirty="0"/>
          </a:p>
        </p:txBody>
      </p:sp>
    </p:spTree>
    <p:extLst>
      <p:ext uri="{BB962C8B-B14F-4D97-AF65-F5344CB8AC3E}">
        <p14:creationId xmlns:p14="http://schemas.microsoft.com/office/powerpoint/2010/main" val="3701240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3D41A8-B7B8-4236-B78B-E9711A6E424E}"/>
              </a:ext>
            </a:extLst>
          </p:cNvPr>
          <p:cNvSpPr>
            <a:spLocks noGrp="1"/>
          </p:cNvSpPr>
          <p:nvPr>
            <p:ph type="title"/>
          </p:nvPr>
        </p:nvSpPr>
        <p:spPr/>
        <p:txBody>
          <a:bodyPr/>
          <a:lstStyle/>
          <a:p>
            <a:r>
              <a:rPr lang="en-US" dirty="0">
                <a:latin typeface="Franklin Gothic Demi Cond"/>
              </a:rPr>
              <a:t>Feedback Summary (3)</a:t>
            </a:r>
            <a:endParaRPr lang="en-US" dirty="0"/>
          </a:p>
        </p:txBody>
      </p:sp>
      <p:sp>
        <p:nvSpPr>
          <p:cNvPr id="7" name="Content Placeholder 6">
            <a:extLst>
              <a:ext uri="{FF2B5EF4-FFF2-40B4-BE49-F238E27FC236}">
                <a16:creationId xmlns:a16="http://schemas.microsoft.com/office/drawing/2014/main" id="{58B7A84F-9C69-484A-B647-7D2F1DF04725}"/>
              </a:ext>
            </a:extLst>
          </p:cNvPr>
          <p:cNvSpPr>
            <a:spLocks noGrp="1"/>
          </p:cNvSpPr>
          <p:nvPr>
            <p:ph idx="1"/>
          </p:nvPr>
        </p:nvSpPr>
        <p:spPr/>
        <p:txBody>
          <a:bodyPr vert="horz" lIns="91440" tIns="45720" rIns="91440" bIns="45720" rtlCol="0" anchor="t">
            <a:normAutofit/>
          </a:bodyPr>
          <a:lstStyle/>
          <a:p>
            <a:r>
              <a:rPr lang="en-US" dirty="0">
                <a:latin typeface="Arial"/>
                <a:cs typeface="Arial"/>
              </a:rPr>
              <a:t>Timing of data availability</a:t>
            </a:r>
          </a:p>
          <a:p>
            <a:r>
              <a:rPr lang="en-US" dirty="0">
                <a:latin typeface="Arial"/>
                <a:cs typeface="Arial"/>
              </a:rPr>
              <a:t>Assessment data are greatly needed to best meet the needs of students</a:t>
            </a:r>
          </a:p>
          <a:p>
            <a:r>
              <a:rPr lang="en-US" dirty="0">
                <a:latin typeface="Arial"/>
                <a:cs typeface="Arial"/>
              </a:rPr>
              <a:t>Majority of parents support assessments</a:t>
            </a:r>
          </a:p>
          <a:p>
            <a:endParaRPr lang="en-US" dirty="0">
              <a:latin typeface="Arial"/>
              <a:cs typeface="Arial"/>
            </a:endParaRPr>
          </a:p>
          <a:p>
            <a:endParaRPr lang="en-US" dirty="0"/>
          </a:p>
        </p:txBody>
      </p:sp>
      <p:sp>
        <p:nvSpPr>
          <p:cNvPr id="5" name="Slide Number Placeholder 4">
            <a:extLst>
              <a:ext uri="{FF2B5EF4-FFF2-40B4-BE49-F238E27FC236}">
                <a16:creationId xmlns:a16="http://schemas.microsoft.com/office/drawing/2014/main" id="{DF74A673-B4A2-4098-9248-766E5C8D6817}"/>
              </a:ext>
            </a:extLst>
          </p:cNvPr>
          <p:cNvSpPr>
            <a:spLocks noGrp="1"/>
          </p:cNvSpPr>
          <p:nvPr>
            <p:ph type="sldNum" sz="quarter" idx="12"/>
          </p:nvPr>
        </p:nvSpPr>
        <p:spPr/>
        <p:txBody>
          <a:bodyPr/>
          <a:lstStyle/>
          <a:p>
            <a:fld id="{CDAE679D-0EAF-411A-9583-F941ACD3EA69}" type="slidenum">
              <a:rPr lang="en-US" smtClean="0"/>
              <a:pPr/>
              <a:t>36</a:t>
            </a:fld>
            <a:endParaRPr lang="en-US" dirty="0"/>
          </a:p>
        </p:txBody>
      </p:sp>
    </p:spTree>
    <p:extLst>
      <p:ext uri="{BB962C8B-B14F-4D97-AF65-F5344CB8AC3E}">
        <p14:creationId xmlns:p14="http://schemas.microsoft.com/office/powerpoint/2010/main" val="673360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29F5E-61C6-40FC-8524-5F8AE92BBE60}"/>
              </a:ext>
            </a:extLst>
          </p:cNvPr>
          <p:cNvSpPr>
            <a:spLocks noGrp="1"/>
          </p:cNvSpPr>
          <p:nvPr>
            <p:ph type="title"/>
          </p:nvPr>
        </p:nvSpPr>
        <p:spPr>
          <a:xfrm>
            <a:off x="339046" y="7129"/>
            <a:ext cx="11589251" cy="1554163"/>
          </a:xfrm>
        </p:spPr>
        <p:txBody>
          <a:bodyPr/>
          <a:lstStyle/>
          <a:p>
            <a:r>
              <a:rPr lang="en-US" dirty="0">
                <a:latin typeface="Franklin Gothic Demi Cond"/>
              </a:rPr>
              <a:t>Council of Chief State School Officers (1)</a:t>
            </a:r>
            <a:endParaRPr lang="en-US" dirty="0"/>
          </a:p>
        </p:txBody>
      </p:sp>
      <p:sp>
        <p:nvSpPr>
          <p:cNvPr id="3" name="Content Placeholder 2">
            <a:extLst>
              <a:ext uri="{FF2B5EF4-FFF2-40B4-BE49-F238E27FC236}">
                <a16:creationId xmlns:a16="http://schemas.microsoft.com/office/drawing/2014/main" id="{13722A74-865B-4BE3-8AF2-FC3CAF192402}"/>
              </a:ext>
            </a:extLst>
          </p:cNvPr>
          <p:cNvSpPr>
            <a:spLocks noGrp="1"/>
          </p:cNvSpPr>
          <p:nvPr>
            <p:ph idx="1"/>
          </p:nvPr>
        </p:nvSpPr>
        <p:spPr>
          <a:xfrm>
            <a:off x="339045" y="1365551"/>
            <a:ext cx="11589252" cy="4811412"/>
          </a:xfrm>
        </p:spPr>
        <p:txBody>
          <a:bodyPr vert="horz" lIns="91440" tIns="45720" rIns="91440" bIns="45720" rtlCol="0" anchor="t">
            <a:noAutofit/>
          </a:bodyPr>
          <a:lstStyle/>
          <a:p>
            <a:pPr marL="571500" indent="-571500">
              <a:lnSpc>
                <a:spcPct val="100000"/>
              </a:lnSpc>
              <a:spcBef>
                <a:spcPts val="0"/>
              </a:spcBef>
            </a:pPr>
            <a:r>
              <a:rPr lang="en-US" sz="2800" dirty="0">
                <a:latin typeface="Arial"/>
                <a:cs typeface="Arial"/>
              </a:rPr>
              <a:t>The Council of Chief State School Officers (CCSSO) did a survey in December 2020 of states to get a sense of what their plans are for this Spring. Responses were received from 39 states.</a:t>
            </a:r>
            <a:endParaRPr lang="en-US" sz="2800" dirty="0"/>
          </a:p>
          <a:p>
            <a:pPr marL="571500" indent="-571500">
              <a:lnSpc>
                <a:spcPct val="100000"/>
              </a:lnSpc>
              <a:spcBef>
                <a:spcPts val="0"/>
              </a:spcBef>
            </a:pPr>
            <a:r>
              <a:rPr lang="en-US" sz="2800" dirty="0">
                <a:latin typeface="Arial"/>
                <a:cs typeface="Arial"/>
              </a:rPr>
              <a:t>The CCSSO found that most states are planning to do some form of the state’s summative assessment.</a:t>
            </a:r>
          </a:p>
          <a:p>
            <a:pPr marL="571500" indent="-571500">
              <a:lnSpc>
                <a:spcPct val="100000"/>
              </a:lnSpc>
              <a:spcBef>
                <a:spcPts val="0"/>
              </a:spcBef>
            </a:pPr>
            <a:r>
              <a:rPr lang="en-US" sz="2800" dirty="0">
                <a:latin typeface="Arial"/>
                <a:cs typeface="Arial"/>
              </a:rPr>
              <a:t>The CCSSO also found that states are exploring different approaches</a:t>
            </a:r>
          </a:p>
          <a:p>
            <a:pPr lvl="2">
              <a:lnSpc>
                <a:spcPct val="100000"/>
              </a:lnSpc>
              <a:spcBef>
                <a:spcPts val="0"/>
              </a:spcBef>
            </a:pPr>
            <a:r>
              <a:rPr lang="en-US" sz="2400" dirty="0">
                <a:latin typeface="Arial"/>
                <a:cs typeface="Arial"/>
              </a:rPr>
              <a:t>19 states reporting they plan to extend their testing window</a:t>
            </a:r>
          </a:p>
          <a:p>
            <a:pPr lvl="2">
              <a:lnSpc>
                <a:spcPct val="100000"/>
              </a:lnSpc>
              <a:spcBef>
                <a:spcPts val="0"/>
              </a:spcBef>
            </a:pPr>
            <a:r>
              <a:rPr lang="en-US" sz="2400" dirty="0">
                <a:latin typeface="Arial"/>
                <a:cs typeface="Arial"/>
              </a:rPr>
              <a:t>8 states reporting they plan to shorten their assessments.</a:t>
            </a:r>
          </a:p>
          <a:p>
            <a:pPr marL="457200" indent="-457200">
              <a:lnSpc>
                <a:spcPct val="100000"/>
              </a:lnSpc>
              <a:spcBef>
                <a:spcPts val="0"/>
              </a:spcBef>
            </a:pPr>
            <a:r>
              <a:rPr lang="en-US" sz="2800" dirty="0">
                <a:latin typeface="Arial"/>
                <a:cs typeface="Arial"/>
              </a:rPr>
              <a:t>There are 23 states that have students who are remote and  intend to try to bring students to a school site to take the summative assessment.</a:t>
            </a:r>
          </a:p>
        </p:txBody>
      </p:sp>
      <p:sp>
        <p:nvSpPr>
          <p:cNvPr id="4" name="Slide Number Placeholder 3">
            <a:extLst>
              <a:ext uri="{FF2B5EF4-FFF2-40B4-BE49-F238E27FC236}">
                <a16:creationId xmlns:a16="http://schemas.microsoft.com/office/drawing/2014/main" id="{5BCD7354-49B7-43B4-B7C2-A58F110DD200}"/>
              </a:ext>
            </a:extLst>
          </p:cNvPr>
          <p:cNvSpPr>
            <a:spLocks noGrp="1"/>
          </p:cNvSpPr>
          <p:nvPr>
            <p:ph type="sldNum" sz="quarter" idx="12"/>
          </p:nvPr>
        </p:nvSpPr>
        <p:spPr/>
        <p:txBody>
          <a:bodyPr/>
          <a:lstStyle/>
          <a:p>
            <a:fld id="{CDAE679D-0EAF-411A-9583-F941ACD3EA69}" type="slidenum">
              <a:rPr lang="en-US" smtClean="0"/>
              <a:pPr/>
              <a:t>37</a:t>
            </a:fld>
            <a:endParaRPr lang="en-US" dirty="0"/>
          </a:p>
        </p:txBody>
      </p:sp>
    </p:spTree>
    <p:extLst>
      <p:ext uri="{BB962C8B-B14F-4D97-AF65-F5344CB8AC3E}">
        <p14:creationId xmlns:p14="http://schemas.microsoft.com/office/powerpoint/2010/main" val="2452144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29F5E-61C6-40FC-8524-5F8AE92BBE60}"/>
              </a:ext>
            </a:extLst>
          </p:cNvPr>
          <p:cNvSpPr>
            <a:spLocks noGrp="1"/>
          </p:cNvSpPr>
          <p:nvPr>
            <p:ph type="title"/>
          </p:nvPr>
        </p:nvSpPr>
        <p:spPr/>
        <p:txBody>
          <a:bodyPr/>
          <a:lstStyle/>
          <a:p>
            <a:r>
              <a:rPr lang="en-US" dirty="0">
                <a:latin typeface="Franklin Gothic Demi Cond"/>
              </a:rPr>
              <a:t>Council of Chief State School Officers (2)</a:t>
            </a:r>
            <a:endParaRPr lang="en-US" dirty="0"/>
          </a:p>
        </p:txBody>
      </p:sp>
      <p:sp>
        <p:nvSpPr>
          <p:cNvPr id="3" name="Content Placeholder 2">
            <a:extLst>
              <a:ext uri="{FF2B5EF4-FFF2-40B4-BE49-F238E27FC236}">
                <a16:creationId xmlns:a16="http://schemas.microsoft.com/office/drawing/2014/main" id="{13722A74-865B-4BE3-8AF2-FC3CAF192402}"/>
              </a:ext>
            </a:extLst>
          </p:cNvPr>
          <p:cNvSpPr>
            <a:spLocks noGrp="1"/>
          </p:cNvSpPr>
          <p:nvPr>
            <p:ph idx="1"/>
          </p:nvPr>
        </p:nvSpPr>
        <p:spPr>
          <a:xfrm>
            <a:off x="339045" y="1293664"/>
            <a:ext cx="11589252" cy="5055827"/>
          </a:xfrm>
        </p:spPr>
        <p:txBody>
          <a:bodyPr vert="horz" lIns="91440" tIns="45720" rIns="91440" bIns="45720" rtlCol="0" anchor="t">
            <a:normAutofit fontScale="77500" lnSpcReduction="20000"/>
          </a:bodyPr>
          <a:lstStyle/>
          <a:p>
            <a:pPr marL="0" indent="0">
              <a:lnSpc>
                <a:spcPct val="100000"/>
              </a:lnSpc>
              <a:spcBef>
                <a:spcPts val="0"/>
              </a:spcBef>
              <a:buNone/>
            </a:pPr>
            <a:endParaRPr lang="en-US" dirty="0">
              <a:latin typeface="Arial"/>
              <a:cs typeface="Arial"/>
            </a:endParaRPr>
          </a:p>
          <a:p>
            <a:pPr marL="571500" indent="-571500">
              <a:lnSpc>
                <a:spcPct val="100000"/>
              </a:lnSpc>
              <a:spcBef>
                <a:spcPts val="0"/>
              </a:spcBef>
              <a:spcAft>
                <a:spcPts val="600"/>
              </a:spcAft>
            </a:pPr>
            <a:r>
              <a:rPr lang="en-US" dirty="0">
                <a:latin typeface="Arial"/>
                <a:cs typeface="Arial"/>
              </a:rPr>
              <a:t>There was indication that 31 states will try to bring English learners and students with disabilities to a school site for the assessment.</a:t>
            </a:r>
          </a:p>
          <a:p>
            <a:pPr marL="571500" indent="-571500">
              <a:lnSpc>
                <a:spcPct val="100000"/>
              </a:lnSpc>
              <a:spcBef>
                <a:spcPts val="0"/>
              </a:spcBef>
              <a:spcAft>
                <a:spcPts val="600"/>
              </a:spcAft>
            </a:pPr>
            <a:r>
              <a:rPr lang="en-US" dirty="0">
                <a:latin typeface="Arial"/>
                <a:cs typeface="Arial"/>
              </a:rPr>
              <a:t>Five states are exploring the option of remote administration of the summative assessment.</a:t>
            </a:r>
          </a:p>
          <a:p>
            <a:pPr marL="571500" indent="-571500">
              <a:lnSpc>
                <a:spcPct val="100000"/>
              </a:lnSpc>
              <a:spcBef>
                <a:spcPts val="0"/>
              </a:spcBef>
              <a:spcAft>
                <a:spcPts val="600"/>
              </a:spcAft>
            </a:pPr>
            <a:r>
              <a:rPr lang="en-US" dirty="0">
                <a:latin typeface="Arial"/>
                <a:cs typeface="Arial"/>
              </a:rPr>
              <a:t>At least 29 states responded that they will be pursuing the addendum that was offered by ED, seeking some relief from some of the accountability requirements.</a:t>
            </a:r>
          </a:p>
          <a:p>
            <a:pPr marL="571500" indent="-571500">
              <a:lnSpc>
                <a:spcPct val="100000"/>
              </a:lnSpc>
              <a:spcBef>
                <a:spcPts val="0"/>
              </a:spcBef>
              <a:spcAft>
                <a:spcPts val="800"/>
              </a:spcAft>
            </a:pPr>
            <a:r>
              <a:rPr lang="en-US" dirty="0">
                <a:latin typeface="Arial"/>
                <a:cs typeface="Arial"/>
              </a:rPr>
              <a:t>As of February 19, we believe that 7 states have submitted a waiver to ED to waive assessment requirements.</a:t>
            </a:r>
          </a:p>
        </p:txBody>
      </p:sp>
      <p:sp>
        <p:nvSpPr>
          <p:cNvPr id="4" name="Slide Number Placeholder 3">
            <a:extLst>
              <a:ext uri="{FF2B5EF4-FFF2-40B4-BE49-F238E27FC236}">
                <a16:creationId xmlns:a16="http://schemas.microsoft.com/office/drawing/2014/main" id="{5BCD7354-49B7-43B4-B7C2-A58F110DD200}"/>
              </a:ext>
            </a:extLst>
          </p:cNvPr>
          <p:cNvSpPr>
            <a:spLocks noGrp="1"/>
          </p:cNvSpPr>
          <p:nvPr>
            <p:ph type="sldNum" sz="quarter" idx="12"/>
          </p:nvPr>
        </p:nvSpPr>
        <p:spPr/>
        <p:txBody>
          <a:bodyPr/>
          <a:lstStyle/>
          <a:p>
            <a:fld id="{CDAE679D-0EAF-411A-9583-F941ACD3EA69}" type="slidenum">
              <a:rPr lang="en-US" smtClean="0"/>
              <a:pPr/>
              <a:t>38</a:t>
            </a:fld>
            <a:endParaRPr lang="en-US" dirty="0"/>
          </a:p>
        </p:txBody>
      </p:sp>
    </p:spTree>
    <p:extLst>
      <p:ext uri="{BB962C8B-B14F-4D97-AF65-F5344CB8AC3E}">
        <p14:creationId xmlns:p14="http://schemas.microsoft.com/office/powerpoint/2010/main" val="946293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4699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33E4B-468B-4418-987B-396366CCB591}"/>
              </a:ext>
            </a:extLst>
          </p:cNvPr>
          <p:cNvSpPr>
            <a:spLocks noGrp="1"/>
          </p:cNvSpPr>
          <p:nvPr>
            <p:ph type="title"/>
          </p:nvPr>
        </p:nvSpPr>
        <p:spPr/>
        <p:txBody>
          <a:bodyPr/>
          <a:lstStyle/>
          <a:p>
            <a:r>
              <a:rPr lang="en-US" dirty="0">
                <a:latin typeface="Franklin Gothic Demi Cond"/>
              </a:rPr>
              <a:t>Flexibilities Offered from US Department of Education</a:t>
            </a:r>
            <a:endParaRPr lang="en-US" dirty="0"/>
          </a:p>
        </p:txBody>
      </p:sp>
      <p:sp>
        <p:nvSpPr>
          <p:cNvPr id="3" name="Slide Number Placeholder 2">
            <a:extLst>
              <a:ext uri="{FF2B5EF4-FFF2-40B4-BE49-F238E27FC236}">
                <a16:creationId xmlns:a16="http://schemas.microsoft.com/office/drawing/2014/main" id="{E52DEFA3-C734-4F16-9122-24B5B902F29A}"/>
              </a:ext>
            </a:extLst>
          </p:cNvPr>
          <p:cNvSpPr>
            <a:spLocks noGrp="1"/>
          </p:cNvSpPr>
          <p:nvPr>
            <p:ph type="sldNum" sz="quarter" idx="12"/>
          </p:nvPr>
        </p:nvSpPr>
        <p:spPr>
          <a:solidFill>
            <a:srgbClr val="246994"/>
          </a:solidFill>
        </p:spPr>
        <p:txBody>
          <a:bodyPr/>
          <a:lstStyle/>
          <a:p>
            <a:fld id="{CDAE679D-0EAF-411A-9583-F941ACD3EA69}" type="slidenum">
              <a:rPr lang="en-US" b="1" smtClean="0"/>
              <a:t>39</a:t>
            </a:fld>
            <a:endParaRPr lang="en-US" b="1" dirty="0"/>
          </a:p>
        </p:txBody>
      </p:sp>
    </p:spTree>
    <p:extLst>
      <p:ext uri="{BB962C8B-B14F-4D97-AF65-F5344CB8AC3E}">
        <p14:creationId xmlns:p14="http://schemas.microsoft.com/office/powerpoint/2010/main" val="3627880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713E-DCCD-4A3A-875F-CC32F671069B}"/>
              </a:ext>
            </a:extLst>
          </p:cNvPr>
          <p:cNvSpPr>
            <a:spLocks noGrp="1"/>
          </p:cNvSpPr>
          <p:nvPr>
            <p:ph type="title"/>
          </p:nvPr>
        </p:nvSpPr>
        <p:spPr>
          <a:xfrm>
            <a:off x="37122" y="7129"/>
            <a:ext cx="12193099" cy="1280993"/>
          </a:xfrm>
        </p:spPr>
        <p:txBody>
          <a:bodyPr/>
          <a:lstStyle/>
          <a:p>
            <a:r>
              <a:rPr lang="en-US" sz="4000" dirty="0">
                <a:latin typeface="Franklin Gothic Demi Cond"/>
              </a:rPr>
              <a:t>Flexibilities Offered From the US Department of Education (2)</a:t>
            </a:r>
            <a:endParaRPr lang="en-US" sz="4000" dirty="0"/>
          </a:p>
        </p:txBody>
      </p:sp>
      <p:sp>
        <p:nvSpPr>
          <p:cNvPr id="3" name="Content Placeholder 2">
            <a:extLst>
              <a:ext uri="{FF2B5EF4-FFF2-40B4-BE49-F238E27FC236}">
                <a16:creationId xmlns:a16="http://schemas.microsoft.com/office/drawing/2014/main" id="{30D269F5-B97F-40F6-A3E9-E10C5EE50CC2}"/>
              </a:ext>
            </a:extLst>
          </p:cNvPr>
          <p:cNvSpPr>
            <a:spLocks noGrp="1"/>
          </p:cNvSpPr>
          <p:nvPr>
            <p:ph idx="1"/>
          </p:nvPr>
        </p:nvSpPr>
        <p:spPr>
          <a:xfrm>
            <a:off x="295913" y="1034871"/>
            <a:ext cx="11589252" cy="5070205"/>
          </a:xfrm>
        </p:spPr>
        <p:txBody>
          <a:bodyPr vert="horz" lIns="91440" tIns="45720" rIns="91440" bIns="45720" rtlCol="0" anchor="t">
            <a:noAutofit/>
          </a:bodyPr>
          <a:lstStyle/>
          <a:p>
            <a:pPr marL="0" indent="0">
              <a:lnSpc>
                <a:spcPct val="100000"/>
              </a:lnSpc>
              <a:spcBef>
                <a:spcPts val="0"/>
              </a:spcBef>
              <a:spcAft>
                <a:spcPts val="1200"/>
              </a:spcAft>
              <a:buNone/>
            </a:pPr>
            <a:r>
              <a:rPr lang="en-US" sz="2400" dirty="0">
                <a:latin typeface="Arial"/>
                <a:cs typeface="Arial"/>
              </a:rPr>
              <a:t>In addition, the states</a:t>
            </a:r>
            <a:r>
              <a:rPr lang="en-US" sz="2400" dirty="0">
                <a:solidFill>
                  <a:srgbClr val="FF0000"/>
                </a:solidFill>
                <a:latin typeface="Arial"/>
                <a:cs typeface="Arial"/>
              </a:rPr>
              <a:t> </a:t>
            </a:r>
            <a:r>
              <a:rPr lang="en-US" sz="2400" dirty="0">
                <a:solidFill>
                  <a:schemeClr val="tx1"/>
                </a:solidFill>
                <a:latin typeface="Arial"/>
                <a:cs typeface="Arial"/>
              </a:rPr>
              <a:t>who are granted</a:t>
            </a:r>
            <a:r>
              <a:rPr lang="en-US" sz="2400" dirty="0">
                <a:latin typeface="Arial"/>
                <a:cs typeface="Arial"/>
              </a:rPr>
              <a:t> the waiver</a:t>
            </a:r>
            <a:endParaRPr lang="en-US" sz="2400" dirty="0"/>
          </a:p>
          <a:p>
            <a:pPr marL="800100" lvl="1" indent="-342900">
              <a:lnSpc>
                <a:spcPct val="100000"/>
              </a:lnSpc>
              <a:spcBef>
                <a:spcPts val="0"/>
              </a:spcBef>
              <a:spcAft>
                <a:spcPts val="1200"/>
              </a:spcAft>
              <a:buFont typeface="Arial" panose="05000000000000000000" pitchFamily="2" charset="2"/>
              <a:buChar char="•"/>
            </a:pPr>
            <a:r>
              <a:rPr lang="en-US" sz="2400" dirty="0">
                <a:latin typeface="Arial"/>
                <a:cs typeface="Arial"/>
              </a:rPr>
              <a:t>Would also not be required to identify schools for</a:t>
            </a:r>
          </a:p>
          <a:p>
            <a:pPr lvl="2">
              <a:lnSpc>
                <a:spcPct val="100000"/>
              </a:lnSpc>
              <a:spcBef>
                <a:spcPts val="0"/>
              </a:spcBef>
              <a:spcAft>
                <a:spcPts val="1200"/>
              </a:spcAft>
            </a:pPr>
            <a:r>
              <a:rPr lang="en-US" sz="2400" dirty="0">
                <a:latin typeface="Arial"/>
                <a:cs typeface="Arial"/>
              </a:rPr>
              <a:t>Comprehensive support and improvement </a:t>
            </a:r>
          </a:p>
          <a:p>
            <a:pPr lvl="2">
              <a:lnSpc>
                <a:spcPct val="100000"/>
              </a:lnSpc>
              <a:spcBef>
                <a:spcPts val="0"/>
              </a:spcBef>
              <a:spcAft>
                <a:spcPts val="1200"/>
              </a:spcAft>
            </a:pPr>
            <a:r>
              <a:rPr lang="en-US" sz="2400" dirty="0">
                <a:latin typeface="Arial"/>
                <a:cs typeface="Arial"/>
              </a:rPr>
              <a:t>Targeted support and improvement, and </a:t>
            </a:r>
          </a:p>
          <a:p>
            <a:pPr lvl="2">
              <a:lnSpc>
                <a:spcPct val="100000"/>
              </a:lnSpc>
              <a:spcBef>
                <a:spcPts val="0"/>
              </a:spcBef>
              <a:spcAft>
                <a:spcPts val="1200"/>
              </a:spcAft>
            </a:pPr>
            <a:r>
              <a:rPr lang="en-US" sz="2400" dirty="0">
                <a:latin typeface="Arial"/>
                <a:cs typeface="Arial"/>
              </a:rPr>
              <a:t>Additional targeted support and improvement based on data from the 2020-2021 school year</a:t>
            </a:r>
          </a:p>
          <a:p>
            <a:pPr marL="914400" indent="-457200">
              <a:lnSpc>
                <a:spcPct val="100000"/>
              </a:lnSpc>
              <a:spcBef>
                <a:spcPts val="0"/>
              </a:spcBef>
              <a:buFont typeface="Arial" panose="05000000000000000000" pitchFamily="2" charset="2"/>
              <a:buChar char="•"/>
            </a:pPr>
            <a:r>
              <a:rPr lang="en-US" sz="2400" dirty="0">
                <a:latin typeface="Arial"/>
                <a:cs typeface="Arial"/>
              </a:rPr>
              <a:t>Would be required to continue to support previously identified schools in the 2021–22 school year, resume school identification in the fall of 2022 and ensure transparency to parents and the public. As a condition of receiving the waiver, states will continue to publicly report disaggregated chronic absenteeism data for 2020–21.</a:t>
            </a:r>
            <a:endParaRPr lang="en-US" dirty="0">
              <a:latin typeface="Arial"/>
              <a:cs typeface="Arial"/>
            </a:endParaRPr>
          </a:p>
          <a:p>
            <a:pPr marL="914400" lvl="1">
              <a:lnSpc>
                <a:spcPct val="100000"/>
              </a:lnSpc>
              <a:spcBef>
                <a:spcPts val="0"/>
              </a:spcBef>
              <a:spcAft>
                <a:spcPts val="1200"/>
              </a:spcAft>
              <a:buAutoNum type="arabicPeriod"/>
            </a:pPr>
            <a:endParaRPr lang="en-US" sz="2600" dirty="0"/>
          </a:p>
          <a:p>
            <a:pPr lvl="1"/>
            <a:endParaRPr lang="en-US" sz="2400" dirty="0"/>
          </a:p>
        </p:txBody>
      </p:sp>
      <p:sp>
        <p:nvSpPr>
          <p:cNvPr id="4" name="Slide Number Placeholder 3">
            <a:extLst>
              <a:ext uri="{FF2B5EF4-FFF2-40B4-BE49-F238E27FC236}">
                <a16:creationId xmlns:a16="http://schemas.microsoft.com/office/drawing/2014/main" id="{39126347-FD4F-48CD-9919-AAF89896FA84}"/>
              </a:ext>
            </a:extLst>
          </p:cNvPr>
          <p:cNvSpPr>
            <a:spLocks noGrp="1"/>
          </p:cNvSpPr>
          <p:nvPr>
            <p:ph type="sldNum" sz="quarter" idx="12"/>
          </p:nvPr>
        </p:nvSpPr>
        <p:spPr/>
        <p:txBody>
          <a:bodyPr/>
          <a:lstStyle/>
          <a:p>
            <a:fld id="{CDAE679D-0EAF-411A-9583-F941ACD3EA69}" type="slidenum">
              <a:rPr lang="en-US" smtClean="0"/>
              <a:pPr/>
              <a:t>4</a:t>
            </a:fld>
            <a:endParaRPr lang="en-US" dirty="0"/>
          </a:p>
        </p:txBody>
      </p:sp>
    </p:spTree>
    <p:extLst>
      <p:ext uri="{BB962C8B-B14F-4D97-AF65-F5344CB8AC3E}">
        <p14:creationId xmlns:p14="http://schemas.microsoft.com/office/powerpoint/2010/main" val="3606709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B81C7-5821-450D-B52F-B119FCA242EE}"/>
              </a:ext>
            </a:extLst>
          </p:cNvPr>
          <p:cNvSpPr>
            <a:spLocks noGrp="1"/>
          </p:cNvSpPr>
          <p:nvPr>
            <p:ph type="title"/>
          </p:nvPr>
        </p:nvSpPr>
        <p:spPr>
          <a:xfrm>
            <a:off x="166518" y="136525"/>
            <a:ext cx="11848043" cy="1568540"/>
          </a:xfrm>
        </p:spPr>
        <p:txBody>
          <a:bodyPr/>
          <a:lstStyle/>
          <a:p>
            <a:r>
              <a:rPr lang="en-US" sz="4400" dirty="0">
                <a:latin typeface="Franklin Gothic Demi Cond"/>
              </a:rPr>
              <a:t>Flexibility 1: Accountability and School Identification and Transparency of Public Reporting</a:t>
            </a:r>
            <a:endParaRPr lang="en-US" sz="4400" dirty="0"/>
          </a:p>
        </p:txBody>
      </p:sp>
      <p:sp>
        <p:nvSpPr>
          <p:cNvPr id="3" name="Content Placeholder 2">
            <a:extLst>
              <a:ext uri="{FF2B5EF4-FFF2-40B4-BE49-F238E27FC236}">
                <a16:creationId xmlns:a16="http://schemas.microsoft.com/office/drawing/2014/main" id="{AEBA8F10-1CB6-474E-88B3-EFBF8B24579A}"/>
              </a:ext>
            </a:extLst>
          </p:cNvPr>
          <p:cNvSpPr>
            <a:spLocks noGrp="1"/>
          </p:cNvSpPr>
          <p:nvPr>
            <p:ph idx="1"/>
          </p:nvPr>
        </p:nvSpPr>
        <p:spPr>
          <a:xfrm>
            <a:off x="339045" y="1149890"/>
            <a:ext cx="11589252" cy="4437602"/>
          </a:xfrm>
        </p:spPr>
        <p:txBody>
          <a:bodyPr vert="horz" lIns="91440" tIns="45720" rIns="91440" bIns="45720" rtlCol="0" anchor="t">
            <a:normAutofit/>
          </a:bodyPr>
          <a:lstStyle/>
          <a:p>
            <a:pPr marL="0" indent="0">
              <a:buNone/>
            </a:pPr>
            <a:endParaRPr lang="en-US" dirty="0">
              <a:latin typeface="Arial"/>
              <a:cs typeface="Arial"/>
            </a:endParaRPr>
          </a:p>
          <a:p>
            <a:endParaRPr lang="en-US" dirty="0"/>
          </a:p>
          <a:p>
            <a:pPr marL="0" indent="0">
              <a:buNone/>
            </a:pPr>
            <a:r>
              <a:rPr lang="en-US" dirty="0">
                <a:latin typeface="Arial"/>
                <a:cs typeface="Arial"/>
              </a:rPr>
              <a:t>Request a waiver for the 2020–2021 school year of the accountability and school identification requirements in the ESEA.</a:t>
            </a:r>
          </a:p>
          <a:p>
            <a:pPr marL="0" indent="0">
              <a:buNone/>
            </a:pPr>
            <a:endParaRPr lang="en-US" dirty="0"/>
          </a:p>
          <a:p>
            <a:pPr marL="0" indent="0">
              <a:buNone/>
            </a:pPr>
            <a:endParaRPr lang="en-US" dirty="0">
              <a:latin typeface="Arial"/>
              <a:cs typeface="Arial"/>
            </a:endParaRPr>
          </a:p>
        </p:txBody>
      </p:sp>
      <p:sp>
        <p:nvSpPr>
          <p:cNvPr id="4" name="Slide Number Placeholder 3">
            <a:extLst>
              <a:ext uri="{FF2B5EF4-FFF2-40B4-BE49-F238E27FC236}">
                <a16:creationId xmlns:a16="http://schemas.microsoft.com/office/drawing/2014/main" id="{74ADD394-7234-4FA8-9951-FC6B13C4895E}"/>
              </a:ext>
            </a:extLst>
          </p:cNvPr>
          <p:cNvSpPr>
            <a:spLocks noGrp="1"/>
          </p:cNvSpPr>
          <p:nvPr>
            <p:ph type="sldNum" sz="quarter" idx="12"/>
          </p:nvPr>
        </p:nvSpPr>
        <p:spPr/>
        <p:txBody>
          <a:bodyPr/>
          <a:lstStyle/>
          <a:p>
            <a:fld id="{CDAE679D-0EAF-411A-9583-F941ACD3EA69}" type="slidenum">
              <a:rPr lang="en-US" smtClean="0"/>
              <a:pPr/>
              <a:t>40</a:t>
            </a:fld>
            <a:endParaRPr lang="en-US" dirty="0"/>
          </a:p>
        </p:txBody>
      </p:sp>
    </p:spTree>
    <p:extLst>
      <p:ext uri="{BB962C8B-B14F-4D97-AF65-F5344CB8AC3E}">
        <p14:creationId xmlns:p14="http://schemas.microsoft.com/office/powerpoint/2010/main" val="546102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B81C7-5821-450D-B52F-B119FCA242EE}"/>
              </a:ext>
            </a:extLst>
          </p:cNvPr>
          <p:cNvSpPr>
            <a:spLocks noGrp="1"/>
          </p:cNvSpPr>
          <p:nvPr>
            <p:ph type="title"/>
          </p:nvPr>
        </p:nvSpPr>
        <p:spPr>
          <a:xfrm>
            <a:off x="339046" y="7129"/>
            <a:ext cx="11589251" cy="1554163"/>
          </a:xfrm>
        </p:spPr>
        <p:txBody>
          <a:bodyPr/>
          <a:lstStyle/>
          <a:p>
            <a:r>
              <a:rPr lang="en-US" dirty="0">
                <a:latin typeface="Franklin Gothic Demi Cond"/>
              </a:rPr>
              <a:t>Flexibility 2: Assessments</a:t>
            </a:r>
            <a:endParaRPr lang="en-US" dirty="0"/>
          </a:p>
        </p:txBody>
      </p:sp>
      <p:sp>
        <p:nvSpPr>
          <p:cNvPr id="3" name="Content Placeholder 2">
            <a:extLst>
              <a:ext uri="{FF2B5EF4-FFF2-40B4-BE49-F238E27FC236}">
                <a16:creationId xmlns:a16="http://schemas.microsoft.com/office/drawing/2014/main" id="{AEBA8F10-1CB6-474E-88B3-EFBF8B24579A}"/>
              </a:ext>
            </a:extLst>
          </p:cNvPr>
          <p:cNvSpPr>
            <a:spLocks noGrp="1"/>
          </p:cNvSpPr>
          <p:nvPr>
            <p:ph idx="1"/>
          </p:nvPr>
        </p:nvSpPr>
        <p:spPr>
          <a:xfrm>
            <a:off x="339045" y="1207399"/>
            <a:ext cx="11589252" cy="4969564"/>
          </a:xfrm>
        </p:spPr>
        <p:txBody>
          <a:bodyPr vert="horz" lIns="91440" tIns="45720" rIns="91440" bIns="45720" rtlCol="0" anchor="t">
            <a:normAutofit fontScale="77500" lnSpcReduction="20000"/>
          </a:bodyPr>
          <a:lstStyle/>
          <a:p>
            <a:pPr marL="0" indent="0">
              <a:buNone/>
            </a:pPr>
            <a:endParaRPr lang="en-US" dirty="0">
              <a:latin typeface="Arial"/>
              <a:cs typeface="Arial"/>
            </a:endParaRPr>
          </a:p>
          <a:p>
            <a:pPr marL="0" indent="0">
              <a:lnSpc>
                <a:spcPct val="120000"/>
              </a:lnSpc>
              <a:spcBef>
                <a:spcPts val="0"/>
              </a:spcBef>
              <a:buNone/>
            </a:pPr>
            <a:r>
              <a:rPr lang="en-US" dirty="0">
                <a:latin typeface="Arial"/>
                <a:cs typeface="Arial"/>
              </a:rPr>
              <a:t>Implement assessment flexibility </a:t>
            </a:r>
            <a:endParaRPr lang="en-US" dirty="0"/>
          </a:p>
          <a:p>
            <a:pPr marL="1200150" lvl="1" indent="-742950">
              <a:lnSpc>
                <a:spcPct val="120000"/>
              </a:lnSpc>
              <a:spcBef>
                <a:spcPts val="0"/>
              </a:spcBef>
              <a:buAutoNum type="alphaLcParenR"/>
            </a:pPr>
            <a:r>
              <a:rPr lang="en-US" dirty="0">
                <a:latin typeface="Arial"/>
                <a:cs typeface="Arial"/>
              </a:rPr>
              <a:t>Administering a shortened version of Smarter Balanced Summative Assessments for ELA and mathematics, which the SBE approved for implementation at their November 2020 meeting.</a:t>
            </a:r>
            <a:endParaRPr lang="en-US" dirty="0"/>
          </a:p>
          <a:p>
            <a:pPr marL="1200150" lvl="1" indent="-742950">
              <a:lnSpc>
                <a:spcPct val="120000"/>
              </a:lnSpc>
              <a:spcBef>
                <a:spcPts val="0"/>
              </a:spcBef>
              <a:buAutoNum type="alphaLcParenR"/>
            </a:pPr>
            <a:r>
              <a:rPr lang="en-US" dirty="0">
                <a:latin typeface="Arial"/>
                <a:cs typeface="Arial"/>
              </a:rPr>
              <a:t>Offering remote administration, which is already available to California LEAs for all CAASPP and ELPAC. </a:t>
            </a:r>
            <a:endParaRPr lang="en-US" dirty="0"/>
          </a:p>
          <a:p>
            <a:pPr marL="1200150" lvl="1" indent="-742950">
              <a:lnSpc>
                <a:spcPct val="120000"/>
              </a:lnSpc>
              <a:spcBef>
                <a:spcPts val="0"/>
              </a:spcBef>
              <a:buAutoNum type="alphaLcParenR"/>
            </a:pPr>
            <a:r>
              <a:rPr lang="en-US" dirty="0">
                <a:latin typeface="Arial"/>
                <a:cs typeface="Arial"/>
              </a:rPr>
              <a:t>Consider extending CAASPP and ELPAC test administration windows beyond the testing windows as outlined in regulations.</a:t>
            </a:r>
            <a:endParaRPr lang="en-US" dirty="0"/>
          </a:p>
          <a:p>
            <a:endParaRPr lang="en-US" dirty="0">
              <a:latin typeface="Arial"/>
              <a:cs typeface="Arial"/>
            </a:endParaRPr>
          </a:p>
        </p:txBody>
      </p:sp>
      <p:sp>
        <p:nvSpPr>
          <p:cNvPr id="4" name="Slide Number Placeholder 3">
            <a:extLst>
              <a:ext uri="{FF2B5EF4-FFF2-40B4-BE49-F238E27FC236}">
                <a16:creationId xmlns:a16="http://schemas.microsoft.com/office/drawing/2014/main" id="{74ADD394-7234-4FA8-9951-FC6B13C4895E}"/>
              </a:ext>
            </a:extLst>
          </p:cNvPr>
          <p:cNvSpPr>
            <a:spLocks noGrp="1"/>
          </p:cNvSpPr>
          <p:nvPr>
            <p:ph type="sldNum" sz="quarter" idx="12"/>
          </p:nvPr>
        </p:nvSpPr>
        <p:spPr/>
        <p:txBody>
          <a:bodyPr/>
          <a:lstStyle/>
          <a:p>
            <a:fld id="{CDAE679D-0EAF-411A-9583-F941ACD3EA69}" type="slidenum">
              <a:rPr lang="en-US" smtClean="0"/>
              <a:pPr/>
              <a:t>41</a:t>
            </a:fld>
            <a:endParaRPr lang="en-US" dirty="0"/>
          </a:p>
        </p:txBody>
      </p:sp>
    </p:spTree>
    <p:extLst>
      <p:ext uri="{BB962C8B-B14F-4D97-AF65-F5344CB8AC3E}">
        <p14:creationId xmlns:p14="http://schemas.microsoft.com/office/powerpoint/2010/main" val="2054917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38E7C-86CC-4096-AB06-3E15310215EB}"/>
              </a:ext>
            </a:extLst>
          </p:cNvPr>
          <p:cNvSpPr>
            <a:spLocks noGrp="1"/>
          </p:cNvSpPr>
          <p:nvPr>
            <p:ph type="title"/>
          </p:nvPr>
        </p:nvSpPr>
        <p:spPr/>
        <p:txBody>
          <a:bodyPr/>
          <a:lstStyle/>
          <a:p>
            <a:r>
              <a:rPr lang="en-US" sz="4800" dirty="0">
                <a:latin typeface="Franklin Gothic Demi Cond"/>
              </a:rPr>
              <a:t>Flexibility 2a: Administering a shortened version of statewide assessments</a:t>
            </a:r>
          </a:p>
        </p:txBody>
      </p:sp>
      <p:sp>
        <p:nvSpPr>
          <p:cNvPr id="3" name="Content Placeholder 2">
            <a:extLst>
              <a:ext uri="{FF2B5EF4-FFF2-40B4-BE49-F238E27FC236}">
                <a16:creationId xmlns:a16="http://schemas.microsoft.com/office/drawing/2014/main" id="{2ADA78FC-7B3A-4C34-92FD-54540545E51E}"/>
              </a:ext>
            </a:extLst>
          </p:cNvPr>
          <p:cNvSpPr>
            <a:spLocks noGrp="1"/>
          </p:cNvSpPr>
          <p:nvPr>
            <p:ph idx="1"/>
          </p:nvPr>
        </p:nvSpPr>
        <p:spPr>
          <a:xfrm>
            <a:off x="180895" y="1754281"/>
            <a:ext cx="11819289" cy="4782116"/>
          </a:xfrm>
        </p:spPr>
        <p:txBody>
          <a:bodyPr vert="horz" lIns="91440" tIns="45720" rIns="91440" bIns="45720" rtlCol="0" anchor="t">
            <a:normAutofit/>
          </a:bodyPr>
          <a:lstStyle/>
          <a:p>
            <a:pPr marL="1028700" indent="-571500">
              <a:lnSpc>
                <a:spcPct val="100000"/>
              </a:lnSpc>
              <a:spcAft>
                <a:spcPts val="1000"/>
              </a:spcAft>
            </a:pPr>
            <a:r>
              <a:rPr lang="en-US" dirty="0">
                <a:latin typeface="Arial"/>
                <a:cs typeface="Arial"/>
              </a:rPr>
              <a:t>At the November 2020, the SBE approved the implementation of administering a shortened version of Smarter Balanced ELA and mathematics.</a:t>
            </a:r>
            <a:endParaRPr lang="en-US" dirty="0"/>
          </a:p>
          <a:p>
            <a:pPr marL="1028700" indent="-571500">
              <a:lnSpc>
                <a:spcPct val="100000"/>
              </a:lnSpc>
              <a:spcAft>
                <a:spcPts val="1000"/>
              </a:spcAft>
            </a:pPr>
            <a:r>
              <a:rPr lang="en-US" dirty="0">
                <a:latin typeface="Arial"/>
                <a:cs typeface="Arial"/>
              </a:rPr>
              <a:t>These shortened versions became available to LEAs on February 22, 2021.</a:t>
            </a:r>
            <a:endParaRPr lang="en-US" dirty="0"/>
          </a:p>
          <a:p>
            <a:pPr marL="509270" indent="-276225">
              <a:lnSpc>
                <a:spcPct val="100000"/>
              </a:lnSpc>
              <a:spcBef>
                <a:spcPts val="600"/>
              </a:spcBef>
              <a:spcAft>
                <a:spcPts val="600"/>
              </a:spcAft>
            </a:pPr>
            <a:endParaRPr lang="en-US" dirty="0"/>
          </a:p>
        </p:txBody>
      </p:sp>
      <p:sp>
        <p:nvSpPr>
          <p:cNvPr id="4" name="Slide Number Placeholder 3">
            <a:extLst>
              <a:ext uri="{FF2B5EF4-FFF2-40B4-BE49-F238E27FC236}">
                <a16:creationId xmlns:a16="http://schemas.microsoft.com/office/drawing/2014/main" id="{8E4061CC-B723-4456-BB04-1D998EE50B8C}"/>
              </a:ext>
            </a:extLst>
          </p:cNvPr>
          <p:cNvSpPr>
            <a:spLocks noGrp="1"/>
          </p:cNvSpPr>
          <p:nvPr>
            <p:ph type="sldNum" sz="quarter" idx="12"/>
          </p:nvPr>
        </p:nvSpPr>
        <p:spPr/>
        <p:txBody>
          <a:bodyPr/>
          <a:lstStyle/>
          <a:p>
            <a:fld id="{CDAE679D-0EAF-411A-9583-F941ACD3EA69}" type="slidenum">
              <a:rPr lang="en-US" smtClean="0"/>
              <a:pPr/>
              <a:t>42</a:t>
            </a:fld>
            <a:endParaRPr lang="en-US" dirty="0"/>
          </a:p>
        </p:txBody>
      </p:sp>
    </p:spTree>
    <p:extLst>
      <p:ext uri="{BB962C8B-B14F-4D97-AF65-F5344CB8AC3E}">
        <p14:creationId xmlns:p14="http://schemas.microsoft.com/office/powerpoint/2010/main" val="1177381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38E7C-86CC-4096-AB06-3E15310215EB}"/>
              </a:ext>
            </a:extLst>
          </p:cNvPr>
          <p:cNvSpPr>
            <a:spLocks noGrp="1"/>
          </p:cNvSpPr>
          <p:nvPr>
            <p:ph type="title"/>
          </p:nvPr>
        </p:nvSpPr>
        <p:spPr>
          <a:xfrm>
            <a:off x="180895" y="-165400"/>
            <a:ext cx="11589251" cy="1554163"/>
          </a:xfrm>
        </p:spPr>
        <p:txBody>
          <a:bodyPr/>
          <a:lstStyle/>
          <a:p>
            <a:r>
              <a:rPr lang="en-US" sz="4800" dirty="0">
                <a:latin typeface="Franklin Gothic Demi Cond"/>
              </a:rPr>
              <a:t>Flexibility 2b: Offering remote administration</a:t>
            </a:r>
          </a:p>
        </p:txBody>
      </p:sp>
      <p:sp>
        <p:nvSpPr>
          <p:cNvPr id="3" name="Content Placeholder 2">
            <a:extLst>
              <a:ext uri="{FF2B5EF4-FFF2-40B4-BE49-F238E27FC236}">
                <a16:creationId xmlns:a16="http://schemas.microsoft.com/office/drawing/2014/main" id="{2ADA78FC-7B3A-4C34-92FD-54540545E51E}"/>
              </a:ext>
            </a:extLst>
          </p:cNvPr>
          <p:cNvSpPr>
            <a:spLocks noGrp="1"/>
          </p:cNvSpPr>
          <p:nvPr>
            <p:ph idx="1"/>
          </p:nvPr>
        </p:nvSpPr>
        <p:spPr>
          <a:xfrm>
            <a:off x="180895" y="1754281"/>
            <a:ext cx="11819289" cy="4782116"/>
          </a:xfrm>
        </p:spPr>
        <p:txBody>
          <a:bodyPr vert="horz" lIns="91440" tIns="45720" rIns="91440" bIns="45720" rtlCol="0" anchor="t">
            <a:normAutofit/>
          </a:bodyPr>
          <a:lstStyle/>
          <a:p>
            <a:pPr marL="1028700" indent="-571500">
              <a:lnSpc>
                <a:spcPct val="100000"/>
              </a:lnSpc>
              <a:spcAft>
                <a:spcPts val="1000"/>
              </a:spcAft>
            </a:pPr>
            <a:r>
              <a:rPr lang="en-US" dirty="0">
                <a:latin typeface="Arial"/>
                <a:cs typeface="Arial"/>
              </a:rPr>
              <a:t>California has made remote administrations available to California LEAs for all CAASPP and ELPAC assessments.</a:t>
            </a:r>
          </a:p>
          <a:p>
            <a:pPr marL="509270" indent="-276225">
              <a:lnSpc>
                <a:spcPct val="100000"/>
              </a:lnSpc>
              <a:spcBef>
                <a:spcPts val="600"/>
              </a:spcBef>
              <a:spcAft>
                <a:spcPts val="600"/>
              </a:spcAft>
            </a:pPr>
            <a:endParaRPr lang="en-US" dirty="0"/>
          </a:p>
        </p:txBody>
      </p:sp>
      <p:sp>
        <p:nvSpPr>
          <p:cNvPr id="4" name="Slide Number Placeholder 3">
            <a:extLst>
              <a:ext uri="{FF2B5EF4-FFF2-40B4-BE49-F238E27FC236}">
                <a16:creationId xmlns:a16="http://schemas.microsoft.com/office/drawing/2014/main" id="{8E4061CC-B723-4456-BB04-1D998EE50B8C}"/>
              </a:ext>
            </a:extLst>
          </p:cNvPr>
          <p:cNvSpPr>
            <a:spLocks noGrp="1"/>
          </p:cNvSpPr>
          <p:nvPr>
            <p:ph type="sldNum" sz="quarter" idx="12"/>
          </p:nvPr>
        </p:nvSpPr>
        <p:spPr/>
        <p:txBody>
          <a:bodyPr/>
          <a:lstStyle/>
          <a:p>
            <a:fld id="{CDAE679D-0EAF-411A-9583-F941ACD3EA69}" type="slidenum">
              <a:rPr lang="en-US" smtClean="0"/>
              <a:pPr/>
              <a:t>43</a:t>
            </a:fld>
            <a:endParaRPr lang="en-US" dirty="0"/>
          </a:p>
        </p:txBody>
      </p:sp>
    </p:spTree>
    <p:extLst>
      <p:ext uri="{BB962C8B-B14F-4D97-AF65-F5344CB8AC3E}">
        <p14:creationId xmlns:p14="http://schemas.microsoft.com/office/powerpoint/2010/main" val="3027368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38E7C-86CC-4096-AB06-3E15310215EB}"/>
              </a:ext>
            </a:extLst>
          </p:cNvPr>
          <p:cNvSpPr>
            <a:spLocks noGrp="1"/>
          </p:cNvSpPr>
          <p:nvPr>
            <p:ph type="title"/>
          </p:nvPr>
        </p:nvSpPr>
        <p:spPr/>
        <p:txBody>
          <a:bodyPr/>
          <a:lstStyle/>
          <a:p>
            <a:r>
              <a:rPr lang="en-US" sz="4800" dirty="0">
                <a:latin typeface="Franklin Gothic Demi Cond"/>
              </a:rPr>
              <a:t>Flexibility 2c: Extend the Testing Window</a:t>
            </a:r>
          </a:p>
        </p:txBody>
      </p:sp>
      <p:sp>
        <p:nvSpPr>
          <p:cNvPr id="3" name="Content Placeholder 2">
            <a:extLst>
              <a:ext uri="{FF2B5EF4-FFF2-40B4-BE49-F238E27FC236}">
                <a16:creationId xmlns:a16="http://schemas.microsoft.com/office/drawing/2014/main" id="{2ADA78FC-7B3A-4C34-92FD-54540545E51E}"/>
              </a:ext>
            </a:extLst>
          </p:cNvPr>
          <p:cNvSpPr>
            <a:spLocks noGrp="1"/>
          </p:cNvSpPr>
          <p:nvPr>
            <p:ph idx="1"/>
          </p:nvPr>
        </p:nvSpPr>
        <p:spPr>
          <a:xfrm>
            <a:off x="180895" y="1624885"/>
            <a:ext cx="11819289" cy="4911512"/>
          </a:xfrm>
        </p:spPr>
        <p:txBody>
          <a:bodyPr vert="horz" lIns="91440" tIns="45720" rIns="91440" bIns="45720" rtlCol="0" anchor="t">
            <a:normAutofit fontScale="92500" lnSpcReduction="10000"/>
          </a:bodyPr>
          <a:lstStyle/>
          <a:p>
            <a:pPr marL="914400" lvl="0" indent="-457200">
              <a:lnSpc>
                <a:spcPct val="100000"/>
              </a:lnSpc>
              <a:spcAft>
                <a:spcPts val="1000"/>
              </a:spcAft>
            </a:pPr>
            <a:r>
              <a:rPr lang="en-US" dirty="0">
                <a:latin typeface="Arial"/>
                <a:cs typeface="Arial"/>
              </a:rPr>
              <a:t>Extend the window to July 30 for the CAASPP and ELPAC</a:t>
            </a:r>
          </a:p>
          <a:p>
            <a:pPr marL="457200" indent="0">
              <a:lnSpc>
                <a:spcPct val="100000"/>
              </a:lnSpc>
              <a:spcAft>
                <a:spcPts val="600"/>
              </a:spcAft>
              <a:buNone/>
            </a:pPr>
            <a:r>
              <a:rPr lang="en-US" dirty="0">
                <a:latin typeface="Arial"/>
                <a:cs typeface="Arial"/>
              </a:rPr>
              <a:t>   OR</a:t>
            </a:r>
          </a:p>
          <a:p>
            <a:pPr marL="914400" indent="-457200">
              <a:lnSpc>
                <a:spcPct val="100000"/>
              </a:lnSpc>
              <a:spcAft>
                <a:spcPts val="600"/>
              </a:spcAft>
            </a:pPr>
            <a:r>
              <a:rPr lang="en-US" dirty="0">
                <a:latin typeface="Arial"/>
                <a:cs typeface="Arial"/>
              </a:rPr>
              <a:t>End the testing windows per current assessment regulations and add a new fall Summative CAASPP and ELPAC testing window could be made available from August 15 through October 29, 2021</a:t>
            </a:r>
            <a:endParaRPr lang="en-US" dirty="0"/>
          </a:p>
          <a:p>
            <a:pPr marL="509270" indent="-276225">
              <a:lnSpc>
                <a:spcPct val="100000"/>
              </a:lnSpc>
              <a:spcBef>
                <a:spcPts val="600"/>
              </a:spcBef>
              <a:spcAft>
                <a:spcPts val="600"/>
              </a:spcAft>
            </a:pPr>
            <a:endParaRPr lang="en-US" dirty="0"/>
          </a:p>
        </p:txBody>
      </p:sp>
      <p:sp>
        <p:nvSpPr>
          <p:cNvPr id="4" name="Slide Number Placeholder 3">
            <a:extLst>
              <a:ext uri="{FF2B5EF4-FFF2-40B4-BE49-F238E27FC236}">
                <a16:creationId xmlns:a16="http://schemas.microsoft.com/office/drawing/2014/main" id="{8E4061CC-B723-4456-BB04-1D998EE50B8C}"/>
              </a:ext>
            </a:extLst>
          </p:cNvPr>
          <p:cNvSpPr>
            <a:spLocks noGrp="1"/>
          </p:cNvSpPr>
          <p:nvPr>
            <p:ph type="sldNum" sz="quarter" idx="12"/>
          </p:nvPr>
        </p:nvSpPr>
        <p:spPr/>
        <p:txBody>
          <a:bodyPr/>
          <a:lstStyle/>
          <a:p>
            <a:fld id="{CDAE679D-0EAF-411A-9583-F941ACD3EA69}" type="slidenum">
              <a:rPr lang="en-US" smtClean="0"/>
              <a:pPr/>
              <a:t>44</a:t>
            </a:fld>
            <a:endParaRPr lang="en-US" dirty="0"/>
          </a:p>
        </p:txBody>
      </p:sp>
    </p:spTree>
    <p:extLst>
      <p:ext uri="{BB962C8B-B14F-4D97-AF65-F5344CB8AC3E}">
        <p14:creationId xmlns:p14="http://schemas.microsoft.com/office/powerpoint/2010/main" val="3669290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139D2A-9849-4C17-ADAB-37DFB811E16B}"/>
              </a:ext>
            </a:extLst>
          </p:cNvPr>
          <p:cNvSpPr>
            <a:spLocks noGrp="1"/>
          </p:cNvSpPr>
          <p:nvPr>
            <p:ph type="title"/>
          </p:nvPr>
        </p:nvSpPr>
        <p:spPr/>
        <p:txBody>
          <a:bodyPr/>
          <a:lstStyle/>
          <a:p>
            <a:r>
              <a:rPr lang="en-US" sz="4800" dirty="0">
                <a:latin typeface="Franklin Gothic Demi Cond"/>
              </a:rPr>
              <a:t>Flexibility 2c: Pros for Extending Assessment Window to July 30, 2021</a:t>
            </a:r>
          </a:p>
        </p:txBody>
      </p:sp>
      <p:sp>
        <p:nvSpPr>
          <p:cNvPr id="2" name="Content Placeholder 1">
            <a:extLst>
              <a:ext uri="{FF2B5EF4-FFF2-40B4-BE49-F238E27FC236}">
                <a16:creationId xmlns:a16="http://schemas.microsoft.com/office/drawing/2014/main" id="{9B226CA6-8150-4EC5-BBBE-ECD264DA6EFA}"/>
              </a:ext>
            </a:extLst>
          </p:cNvPr>
          <p:cNvSpPr>
            <a:spLocks noGrp="1"/>
          </p:cNvSpPr>
          <p:nvPr>
            <p:ph idx="1"/>
          </p:nvPr>
        </p:nvSpPr>
        <p:spPr>
          <a:xfrm>
            <a:off x="339045" y="1955563"/>
            <a:ext cx="11589252" cy="4400786"/>
          </a:xfrm>
        </p:spPr>
        <p:txBody>
          <a:bodyPr vert="horz" lIns="91440" tIns="45720" rIns="91440" bIns="45720" rtlCol="0" anchor="t">
            <a:normAutofit/>
          </a:bodyPr>
          <a:lstStyle/>
          <a:p>
            <a:r>
              <a:rPr lang="en-US" sz="2800" dirty="0">
                <a:latin typeface="Arial"/>
                <a:cs typeface="Arial"/>
              </a:rPr>
              <a:t>Offers additional opportunities for instruction through summer extended year or expanded learning </a:t>
            </a:r>
            <a:endParaRPr lang="en-US" dirty="0"/>
          </a:p>
          <a:p>
            <a:r>
              <a:rPr lang="en-US" sz="2800" dirty="0">
                <a:latin typeface="Arial"/>
                <a:cs typeface="Arial"/>
              </a:rPr>
              <a:t>Provides flexibility for schools and additional time to communicate with families and stakeholders </a:t>
            </a:r>
          </a:p>
          <a:p>
            <a:r>
              <a:rPr lang="en-US" sz="2800" dirty="0">
                <a:latin typeface="Arial"/>
                <a:cs typeface="Arial"/>
              </a:rPr>
              <a:t>No delay for student level results</a:t>
            </a:r>
            <a:endParaRPr lang="en-US" sz="2800" dirty="0"/>
          </a:p>
          <a:p>
            <a:r>
              <a:rPr lang="en-US" sz="2800" dirty="0">
                <a:latin typeface="Arial"/>
                <a:cs typeface="Arial"/>
              </a:rPr>
              <a:t>Allows for more adults to be vaccinated potentially increasing the opportunity for in person assessments</a:t>
            </a:r>
          </a:p>
          <a:p>
            <a:r>
              <a:rPr lang="en-US" sz="2800" dirty="0">
                <a:latin typeface="Arial"/>
                <a:cs typeface="Arial"/>
              </a:rPr>
              <a:t>No added cost to extend the window to July 30, 2021</a:t>
            </a:r>
          </a:p>
        </p:txBody>
      </p:sp>
      <p:sp>
        <p:nvSpPr>
          <p:cNvPr id="7" name="Slide Number Placeholder 6">
            <a:extLst>
              <a:ext uri="{FF2B5EF4-FFF2-40B4-BE49-F238E27FC236}">
                <a16:creationId xmlns:a16="http://schemas.microsoft.com/office/drawing/2014/main" id="{046BEBE4-917E-4C5F-ACB4-AF259A784F45}"/>
              </a:ext>
            </a:extLst>
          </p:cNvPr>
          <p:cNvSpPr>
            <a:spLocks noGrp="1"/>
          </p:cNvSpPr>
          <p:nvPr>
            <p:ph type="sldNum" sz="quarter" idx="12"/>
          </p:nvPr>
        </p:nvSpPr>
        <p:spPr/>
        <p:txBody>
          <a:bodyPr/>
          <a:lstStyle/>
          <a:p>
            <a:fld id="{CDAE679D-0EAF-411A-9583-F941ACD3EA69}" type="slidenum">
              <a:rPr lang="en-US" smtClean="0"/>
              <a:t>45</a:t>
            </a:fld>
            <a:endParaRPr lang="en-US" dirty="0"/>
          </a:p>
        </p:txBody>
      </p:sp>
    </p:spTree>
    <p:extLst>
      <p:ext uri="{BB962C8B-B14F-4D97-AF65-F5344CB8AC3E}">
        <p14:creationId xmlns:p14="http://schemas.microsoft.com/office/powerpoint/2010/main" val="3427271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0F594F1-53E8-42F5-BC45-B756DBD7D8AB}"/>
              </a:ext>
            </a:extLst>
          </p:cNvPr>
          <p:cNvSpPr>
            <a:spLocks noGrp="1"/>
          </p:cNvSpPr>
          <p:nvPr>
            <p:ph type="title"/>
          </p:nvPr>
        </p:nvSpPr>
        <p:spPr>
          <a:xfrm>
            <a:off x="339046" y="-122268"/>
            <a:ext cx="11589251" cy="1554163"/>
          </a:xfrm>
        </p:spPr>
        <p:txBody>
          <a:bodyPr/>
          <a:lstStyle/>
          <a:p>
            <a:r>
              <a:rPr lang="en-US" sz="4800" dirty="0">
                <a:latin typeface="Franklin Gothic Demi Cond"/>
              </a:rPr>
              <a:t>Flexibility 2c: Cons for Extending Assessment Window to July 30, 2021</a:t>
            </a:r>
          </a:p>
        </p:txBody>
      </p:sp>
      <p:sp>
        <p:nvSpPr>
          <p:cNvPr id="2" name="Content Placeholder 1">
            <a:extLst>
              <a:ext uri="{FF2B5EF4-FFF2-40B4-BE49-F238E27FC236}">
                <a16:creationId xmlns:a16="http://schemas.microsoft.com/office/drawing/2014/main" id="{3D71843E-B0D4-4E2C-A3B4-E7C550F25C40}"/>
              </a:ext>
            </a:extLst>
          </p:cNvPr>
          <p:cNvSpPr>
            <a:spLocks noGrp="1"/>
          </p:cNvSpPr>
          <p:nvPr>
            <p:ph idx="1"/>
          </p:nvPr>
        </p:nvSpPr>
        <p:spPr>
          <a:xfrm>
            <a:off x="180894" y="1710606"/>
            <a:ext cx="11589252" cy="4092546"/>
          </a:xfrm>
        </p:spPr>
        <p:txBody>
          <a:bodyPr vert="horz" lIns="91440" tIns="45720" rIns="91440" bIns="45720" rtlCol="0" anchor="t">
            <a:normAutofit lnSpcReduction="10000"/>
          </a:bodyPr>
          <a:lstStyle/>
          <a:p>
            <a:r>
              <a:rPr lang="en-US" sz="3200" dirty="0">
                <a:latin typeface="Arial"/>
                <a:cs typeface="Arial"/>
              </a:rPr>
              <a:t>Window extends beyond the traditional school year</a:t>
            </a:r>
          </a:p>
          <a:p>
            <a:r>
              <a:rPr lang="en-US" sz="3200" dirty="0">
                <a:latin typeface="Arial"/>
                <a:cs typeface="Arial"/>
              </a:rPr>
              <a:t>Schools may not be able to provide students with transportation and infrastructure to support in-person assessments in the summer</a:t>
            </a:r>
          </a:p>
          <a:p>
            <a:r>
              <a:rPr lang="en-US" sz="3200" dirty="0">
                <a:latin typeface="Arial"/>
                <a:cs typeface="Arial"/>
              </a:rPr>
              <a:t>High levels of COVID fatigue</a:t>
            </a:r>
          </a:p>
          <a:p>
            <a:r>
              <a:rPr lang="en-US" sz="3200" dirty="0">
                <a:latin typeface="Arial"/>
                <a:cs typeface="Arial"/>
              </a:rPr>
              <a:t>Cause a delay in aggregated reporting to LEA-, state-, and federal-levels</a:t>
            </a:r>
          </a:p>
          <a:p>
            <a:r>
              <a:rPr lang="en-US" sz="3200" dirty="0">
                <a:latin typeface="Arial"/>
                <a:cs typeface="Arial"/>
              </a:rPr>
              <a:t>Impact on CALPADS and LEA student information systems</a:t>
            </a:r>
          </a:p>
          <a:p>
            <a:endParaRPr lang="en-US" dirty="0"/>
          </a:p>
        </p:txBody>
      </p:sp>
      <p:sp>
        <p:nvSpPr>
          <p:cNvPr id="7" name="Slide Number Placeholder 6">
            <a:extLst>
              <a:ext uri="{FF2B5EF4-FFF2-40B4-BE49-F238E27FC236}">
                <a16:creationId xmlns:a16="http://schemas.microsoft.com/office/drawing/2014/main" id="{064A009E-7CA6-4C11-A18A-871F7A5735F0}"/>
              </a:ext>
            </a:extLst>
          </p:cNvPr>
          <p:cNvSpPr>
            <a:spLocks noGrp="1"/>
          </p:cNvSpPr>
          <p:nvPr>
            <p:ph type="sldNum" sz="quarter" idx="12"/>
          </p:nvPr>
        </p:nvSpPr>
        <p:spPr/>
        <p:txBody>
          <a:bodyPr/>
          <a:lstStyle/>
          <a:p>
            <a:fld id="{CDAE679D-0EAF-411A-9583-F941ACD3EA69}" type="slidenum">
              <a:rPr lang="en-US" smtClean="0"/>
              <a:t>46</a:t>
            </a:fld>
            <a:endParaRPr lang="en-US" dirty="0"/>
          </a:p>
        </p:txBody>
      </p:sp>
    </p:spTree>
    <p:extLst>
      <p:ext uri="{BB962C8B-B14F-4D97-AF65-F5344CB8AC3E}">
        <p14:creationId xmlns:p14="http://schemas.microsoft.com/office/powerpoint/2010/main" val="3401672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139D2A-9849-4C17-ADAB-37DFB811E16B}"/>
              </a:ext>
            </a:extLst>
          </p:cNvPr>
          <p:cNvSpPr>
            <a:spLocks noGrp="1"/>
          </p:cNvSpPr>
          <p:nvPr>
            <p:ph type="title"/>
          </p:nvPr>
        </p:nvSpPr>
        <p:spPr/>
        <p:txBody>
          <a:bodyPr/>
          <a:lstStyle/>
          <a:p>
            <a:r>
              <a:rPr lang="en-US" sz="4800" dirty="0">
                <a:latin typeface="Franklin Gothic Demi Cond"/>
              </a:rPr>
              <a:t>Flexibility 2c: Pros for Fall Administration </a:t>
            </a:r>
          </a:p>
        </p:txBody>
      </p:sp>
      <p:sp>
        <p:nvSpPr>
          <p:cNvPr id="2" name="Content Placeholder 1">
            <a:extLst>
              <a:ext uri="{FF2B5EF4-FFF2-40B4-BE49-F238E27FC236}">
                <a16:creationId xmlns:a16="http://schemas.microsoft.com/office/drawing/2014/main" id="{9B226CA6-8150-4EC5-BBBE-ECD264DA6EFA}"/>
              </a:ext>
            </a:extLst>
          </p:cNvPr>
          <p:cNvSpPr>
            <a:spLocks noGrp="1"/>
          </p:cNvSpPr>
          <p:nvPr>
            <p:ph idx="1"/>
          </p:nvPr>
        </p:nvSpPr>
        <p:spPr>
          <a:xfrm>
            <a:off x="339045" y="1524243"/>
            <a:ext cx="11589252" cy="4832106"/>
          </a:xfrm>
        </p:spPr>
        <p:txBody>
          <a:bodyPr vert="horz" lIns="91440" tIns="45720" rIns="91440" bIns="45720" rtlCol="0" anchor="t">
            <a:normAutofit/>
          </a:bodyPr>
          <a:lstStyle/>
          <a:p>
            <a:endParaRPr lang="en-US" sz="3200" dirty="0">
              <a:latin typeface="Arial"/>
              <a:cs typeface="Arial"/>
            </a:endParaRPr>
          </a:p>
          <a:p>
            <a:r>
              <a:rPr lang="en-US" sz="3200" dirty="0">
                <a:latin typeface="Arial"/>
                <a:cs typeface="Arial"/>
              </a:rPr>
              <a:t>Offers additional opportunities for instruction through summer extended year or expanded learning </a:t>
            </a:r>
          </a:p>
          <a:p>
            <a:r>
              <a:rPr lang="en-US" sz="3200" dirty="0">
                <a:latin typeface="Arial"/>
                <a:cs typeface="Arial"/>
              </a:rPr>
              <a:t>Provides flexibility for schools and additional time to communicate with families and stakeholders </a:t>
            </a:r>
            <a:endParaRPr lang="en-US" sz="3200" dirty="0"/>
          </a:p>
          <a:p>
            <a:r>
              <a:rPr lang="en-US" sz="3200" dirty="0">
                <a:latin typeface="Arial"/>
                <a:cs typeface="Arial"/>
              </a:rPr>
              <a:t>Allows for more adults to be vaccinated potentially increasing the opportunity for in person assessments</a:t>
            </a:r>
          </a:p>
          <a:p>
            <a:pPr marL="0" indent="0">
              <a:buNone/>
            </a:pPr>
            <a:endParaRPr lang="en-US" sz="3200" dirty="0">
              <a:latin typeface="Arial"/>
              <a:cs typeface="Arial"/>
            </a:endParaRPr>
          </a:p>
        </p:txBody>
      </p:sp>
      <p:sp>
        <p:nvSpPr>
          <p:cNvPr id="7" name="Slide Number Placeholder 6">
            <a:extLst>
              <a:ext uri="{FF2B5EF4-FFF2-40B4-BE49-F238E27FC236}">
                <a16:creationId xmlns:a16="http://schemas.microsoft.com/office/drawing/2014/main" id="{046BEBE4-917E-4C5F-ACB4-AF259A784F45}"/>
              </a:ext>
            </a:extLst>
          </p:cNvPr>
          <p:cNvSpPr>
            <a:spLocks noGrp="1"/>
          </p:cNvSpPr>
          <p:nvPr>
            <p:ph type="sldNum" sz="quarter" idx="12"/>
          </p:nvPr>
        </p:nvSpPr>
        <p:spPr/>
        <p:txBody>
          <a:bodyPr/>
          <a:lstStyle/>
          <a:p>
            <a:fld id="{CDAE679D-0EAF-411A-9583-F941ACD3EA69}" type="slidenum">
              <a:rPr lang="en-US" smtClean="0"/>
              <a:t>47</a:t>
            </a:fld>
            <a:endParaRPr lang="en-US" dirty="0"/>
          </a:p>
        </p:txBody>
      </p:sp>
    </p:spTree>
    <p:extLst>
      <p:ext uri="{BB962C8B-B14F-4D97-AF65-F5344CB8AC3E}">
        <p14:creationId xmlns:p14="http://schemas.microsoft.com/office/powerpoint/2010/main" val="36275806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0F594F1-53E8-42F5-BC45-B756DBD7D8AB}"/>
              </a:ext>
            </a:extLst>
          </p:cNvPr>
          <p:cNvSpPr>
            <a:spLocks noGrp="1"/>
          </p:cNvSpPr>
          <p:nvPr>
            <p:ph type="title"/>
          </p:nvPr>
        </p:nvSpPr>
        <p:spPr>
          <a:xfrm>
            <a:off x="339046" y="-122268"/>
            <a:ext cx="11589251" cy="1554163"/>
          </a:xfrm>
        </p:spPr>
        <p:txBody>
          <a:bodyPr/>
          <a:lstStyle/>
          <a:p>
            <a:r>
              <a:rPr lang="en-US" sz="4800" dirty="0">
                <a:latin typeface="Franklin Gothic Demi Cond"/>
              </a:rPr>
              <a:t>Flexibility 2c: Cons for Fall Administration</a:t>
            </a:r>
          </a:p>
        </p:txBody>
      </p:sp>
      <p:sp>
        <p:nvSpPr>
          <p:cNvPr id="2" name="Content Placeholder 1">
            <a:extLst>
              <a:ext uri="{FF2B5EF4-FFF2-40B4-BE49-F238E27FC236}">
                <a16:creationId xmlns:a16="http://schemas.microsoft.com/office/drawing/2014/main" id="{3D71843E-B0D4-4E2C-A3B4-E7C550F25C40}"/>
              </a:ext>
            </a:extLst>
          </p:cNvPr>
          <p:cNvSpPr>
            <a:spLocks noGrp="1"/>
          </p:cNvSpPr>
          <p:nvPr>
            <p:ph idx="1"/>
          </p:nvPr>
        </p:nvSpPr>
        <p:spPr>
          <a:xfrm>
            <a:off x="180894" y="1451814"/>
            <a:ext cx="11589252" cy="4351338"/>
          </a:xfrm>
        </p:spPr>
        <p:txBody>
          <a:bodyPr vert="horz" lIns="91440" tIns="45720" rIns="91440" bIns="45720" rtlCol="0" anchor="t">
            <a:normAutofit/>
          </a:bodyPr>
          <a:lstStyle/>
          <a:p>
            <a:r>
              <a:rPr lang="en-US" dirty="0">
                <a:latin typeface="Arial"/>
                <a:cs typeface="Arial"/>
              </a:rPr>
              <a:t>Significant delay in aggregate reporting to LEA-, state-, and federal-levels </a:t>
            </a:r>
          </a:p>
          <a:p>
            <a:r>
              <a:rPr lang="en-US" dirty="0">
                <a:latin typeface="Arial"/>
                <a:cs typeface="Arial"/>
              </a:rPr>
              <a:t>Impact on CALPADS and LEA student information systems</a:t>
            </a:r>
          </a:p>
          <a:p>
            <a:r>
              <a:rPr lang="en-US" dirty="0">
                <a:latin typeface="Arial"/>
                <a:cs typeface="Arial"/>
              </a:rPr>
              <a:t>Additional total cost of $73,695,000 to add the fall window</a:t>
            </a:r>
          </a:p>
          <a:p>
            <a:endParaRPr lang="en-US" dirty="0"/>
          </a:p>
        </p:txBody>
      </p:sp>
      <p:sp>
        <p:nvSpPr>
          <p:cNvPr id="7" name="Slide Number Placeholder 6">
            <a:extLst>
              <a:ext uri="{FF2B5EF4-FFF2-40B4-BE49-F238E27FC236}">
                <a16:creationId xmlns:a16="http://schemas.microsoft.com/office/drawing/2014/main" id="{064A009E-7CA6-4C11-A18A-871F7A5735F0}"/>
              </a:ext>
            </a:extLst>
          </p:cNvPr>
          <p:cNvSpPr>
            <a:spLocks noGrp="1"/>
          </p:cNvSpPr>
          <p:nvPr>
            <p:ph type="sldNum" sz="quarter" idx="12"/>
          </p:nvPr>
        </p:nvSpPr>
        <p:spPr/>
        <p:txBody>
          <a:bodyPr/>
          <a:lstStyle/>
          <a:p>
            <a:fld id="{CDAE679D-0EAF-411A-9583-F941ACD3EA69}" type="slidenum">
              <a:rPr lang="en-US" smtClean="0"/>
              <a:t>48</a:t>
            </a:fld>
            <a:endParaRPr lang="en-US" dirty="0"/>
          </a:p>
        </p:txBody>
      </p:sp>
    </p:spTree>
    <p:extLst>
      <p:ext uri="{BB962C8B-B14F-4D97-AF65-F5344CB8AC3E}">
        <p14:creationId xmlns:p14="http://schemas.microsoft.com/office/powerpoint/2010/main" val="14070946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A05618-77CE-4AB3-8971-C9DAB4CBD479}"/>
              </a:ext>
            </a:extLst>
          </p:cNvPr>
          <p:cNvSpPr>
            <a:spLocks noGrp="1"/>
          </p:cNvSpPr>
          <p:nvPr>
            <p:ph type="title"/>
          </p:nvPr>
        </p:nvSpPr>
        <p:spPr>
          <a:xfrm>
            <a:off x="101600" y="365125"/>
            <a:ext cx="11887200" cy="1325563"/>
          </a:xfrm>
        </p:spPr>
        <p:txBody>
          <a:bodyPr/>
          <a:lstStyle/>
          <a:p>
            <a:r>
              <a:rPr lang="en-US" dirty="0"/>
              <a:t>2020–21 Testing Window Extension Survey of LEA Assessment Coordinators</a:t>
            </a:r>
          </a:p>
        </p:txBody>
      </p:sp>
      <p:sp>
        <p:nvSpPr>
          <p:cNvPr id="5" name="Slide Number Placeholder 4">
            <a:extLst>
              <a:ext uri="{FF2B5EF4-FFF2-40B4-BE49-F238E27FC236}">
                <a16:creationId xmlns:a16="http://schemas.microsoft.com/office/drawing/2014/main" id="{13B8E764-BECB-4F74-BD4D-05DFB4A77CFE}"/>
              </a:ext>
            </a:extLst>
          </p:cNvPr>
          <p:cNvSpPr>
            <a:spLocks noGrp="1"/>
          </p:cNvSpPr>
          <p:nvPr>
            <p:ph type="sldNum" sz="quarter" idx="12"/>
          </p:nvPr>
        </p:nvSpPr>
        <p:spPr/>
        <p:txBody>
          <a:bodyPr/>
          <a:lstStyle/>
          <a:p>
            <a:fld id="{CDAE679D-0EAF-411A-9583-F941ACD3EA69}" type="slidenum">
              <a:rPr lang="en-US" smtClean="0"/>
              <a:pPr/>
              <a:t>49</a:t>
            </a:fld>
            <a:endParaRPr lang="en-US" dirty="0"/>
          </a:p>
        </p:txBody>
      </p:sp>
      <p:sp>
        <p:nvSpPr>
          <p:cNvPr id="3" name="Content Placeholder 2">
            <a:extLst>
              <a:ext uri="{FF2B5EF4-FFF2-40B4-BE49-F238E27FC236}">
                <a16:creationId xmlns:a16="http://schemas.microsoft.com/office/drawing/2014/main" id="{CF1FD1D3-1A98-468F-87AF-77E51149059A}"/>
              </a:ext>
            </a:extLst>
          </p:cNvPr>
          <p:cNvSpPr>
            <a:spLocks noGrp="1"/>
          </p:cNvSpPr>
          <p:nvPr>
            <p:ph idx="1"/>
          </p:nvPr>
        </p:nvSpPr>
        <p:spPr/>
        <p:txBody>
          <a:bodyPr>
            <a:normAutofit fontScale="92500" lnSpcReduction="10000"/>
          </a:bodyPr>
          <a:lstStyle/>
          <a:p>
            <a:r>
              <a:rPr lang="en-US" b="1" dirty="0"/>
              <a:t>Question 1: Rank the following options:</a:t>
            </a:r>
          </a:p>
          <a:p>
            <a:pPr lvl="1"/>
            <a:r>
              <a:rPr lang="en-US" dirty="0"/>
              <a:t>No changes to the current testing windows</a:t>
            </a:r>
          </a:p>
          <a:p>
            <a:pPr lvl="1"/>
            <a:r>
              <a:rPr lang="en-US" dirty="0"/>
              <a:t>Extend both CAASPP and Summative ELPAC testing windows to July 30, 2021</a:t>
            </a:r>
          </a:p>
          <a:p>
            <a:pPr lvl="1"/>
            <a:r>
              <a:rPr lang="en-US" dirty="0"/>
              <a:t>Provide an additional testing window in fall 2021 for both CAASPP and ELPAC</a:t>
            </a:r>
          </a:p>
          <a:p>
            <a:r>
              <a:rPr lang="en-US" b="1" dirty="0"/>
              <a:t>Question 2: Which benchmark assessments used that can be administered to all students in the same grade level?</a:t>
            </a:r>
          </a:p>
        </p:txBody>
      </p:sp>
    </p:spTree>
    <p:extLst>
      <p:ext uri="{BB962C8B-B14F-4D97-AF65-F5344CB8AC3E}">
        <p14:creationId xmlns:p14="http://schemas.microsoft.com/office/powerpoint/2010/main" val="2202603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713E-DCCD-4A3A-875F-CC32F671069B}"/>
              </a:ext>
            </a:extLst>
          </p:cNvPr>
          <p:cNvSpPr>
            <a:spLocks noGrp="1"/>
          </p:cNvSpPr>
          <p:nvPr>
            <p:ph type="title"/>
          </p:nvPr>
        </p:nvSpPr>
        <p:spPr>
          <a:xfrm>
            <a:off x="-6010" y="-107890"/>
            <a:ext cx="12106836" cy="1280993"/>
          </a:xfrm>
        </p:spPr>
        <p:txBody>
          <a:bodyPr/>
          <a:lstStyle/>
          <a:p>
            <a:r>
              <a:rPr lang="en-US" sz="4000" dirty="0">
                <a:latin typeface="Franklin Gothic Demi Cond"/>
              </a:rPr>
              <a:t>Flexibilities Offered From the US Department of Education (3)</a:t>
            </a:r>
            <a:endParaRPr lang="en-US" sz="4000" dirty="0"/>
          </a:p>
        </p:txBody>
      </p:sp>
      <p:sp>
        <p:nvSpPr>
          <p:cNvPr id="3" name="Content Placeholder 2">
            <a:extLst>
              <a:ext uri="{FF2B5EF4-FFF2-40B4-BE49-F238E27FC236}">
                <a16:creationId xmlns:a16="http://schemas.microsoft.com/office/drawing/2014/main" id="{30D269F5-B97F-40F6-A3E9-E10C5EE50CC2}"/>
              </a:ext>
            </a:extLst>
          </p:cNvPr>
          <p:cNvSpPr>
            <a:spLocks noGrp="1"/>
          </p:cNvSpPr>
          <p:nvPr>
            <p:ph idx="1"/>
          </p:nvPr>
        </p:nvSpPr>
        <p:spPr>
          <a:xfrm>
            <a:off x="252781" y="1293663"/>
            <a:ext cx="11589252" cy="4926431"/>
          </a:xfrm>
        </p:spPr>
        <p:txBody>
          <a:bodyPr vert="horz" lIns="91440" tIns="45720" rIns="91440" bIns="45720" rtlCol="0" anchor="t">
            <a:noAutofit/>
          </a:bodyPr>
          <a:lstStyle/>
          <a:p>
            <a:pPr marL="0" indent="0">
              <a:lnSpc>
                <a:spcPct val="100000"/>
              </a:lnSpc>
              <a:spcBef>
                <a:spcPts val="0"/>
              </a:spcBef>
              <a:spcAft>
                <a:spcPts val="1200"/>
              </a:spcAft>
              <a:buFont typeface="Arial" panose="020B0604020202020204" pitchFamily="34" charset="0"/>
              <a:buNone/>
            </a:pPr>
            <a:r>
              <a:rPr lang="en-US" sz="3200" dirty="0">
                <a:latin typeface="Arial"/>
                <a:cs typeface="Arial"/>
              </a:rPr>
              <a:t>Implement assessment flexibility </a:t>
            </a:r>
            <a:endParaRPr lang="en-US" sz="3200" dirty="0"/>
          </a:p>
          <a:p>
            <a:pPr marL="571500" lvl="1" indent="-342900">
              <a:lnSpc>
                <a:spcPct val="100000"/>
              </a:lnSpc>
              <a:spcAft>
                <a:spcPts val="1200"/>
              </a:spcAft>
              <a:buFont typeface="Arial" panose="05000000000000000000" pitchFamily="2" charset="2"/>
              <a:buChar char="•"/>
            </a:pPr>
            <a:r>
              <a:rPr lang="en-US" sz="3200" dirty="0">
                <a:latin typeface="Arial"/>
                <a:cs typeface="Arial"/>
              </a:rPr>
              <a:t>Administering a shortened version of its statewide assessments; </a:t>
            </a:r>
            <a:endParaRPr lang="en-US" sz="3200" dirty="0"/>
          </a:p>
          <a:p>
            <a:pPr marL="571500" lvl="1" indent="-342900">
              <a:lnSpc>
                <a:spcPct val="100000"/>
              </a:lnSpc>
              <a:spcAft>
                <a:spcPts val="1200"/>
              </a:spcAft>
              <a:buFont typeface="Arial" panose="05000000000000000000" pitchFamily="2" charset="2"/>
              <a:buChar char="•"/>
            </a:pPr>
            <a:r>
              <a:rPr lang="en-US" sz="3200" dirty="0">
                <a:latin typeface="Arial"/>
                <a:cs typeface="Arial"/>
              </a:rPr>
              <a:t>Offering remote administration, where feasible; and/or </a:t>
            </a:r>
            <a:endParaRPr lang="en-US" sz="3200" dirty="0"/>
          </a:p>
          <a:p>
            <a:pPr marL="571500" lvl="1" indent="-342900">
              <a:lnSpc>
                <a:spcPct val="100000"/>
              </a:lnSpc>
              <a:spcAft>
                <a:spcPts val="1200"/>
              </a:spcAft>
              <a:buFont typeface="Arial" panose="05000000000000000000" pitchFamily="2" charset="2"/>
              <a:buChar char="•"/>
            </a:pPr>
            <a:r>
              <a:rPr lang="en-US" sz="3200" dirty="0">
                <a:latin typeface="Arial"/>
                <a:cs typeface="Arial"/>
              </a:rPr>
              <a:t>Extending the testing window to the greatest extent practicable</a:t>
            </a:r>
            <a:endParaRPr lang="en-US" sz="3200" dirty="0"/>
          </a:p>
          <a:p>
            <a:pPr marL="457200" lvl="1">
              <a:lnSpc>
                <a:spcPct val="100000"/>
              </a:lnSpc>
              <a:spcAft>
                <a:spcPts val="1200"/>
              </a:spcAft>
              <a:buFont typeface="Wingdings" panose="05000000000000000000" pitchFamily="2" charset="2"/>
              <a:buNone/>
            </a:pPr>
            <a:endParaRPr lang="en-US" sz="2400" dirty="0">
              <a:latin typeface="Arial"/>
              <a:cs typeface="Arial"/>
            </a:endParaRPr>
          </a:p>
          <a:p>
            <a:pPr marL="0" indent="0">
              <a:lnSpc>
                <a:spcPct val="100000"/>
              </a:lnSpc>
              <a:spcBef>
                <a:spcPts val="0"/>
              </a:spcBef>
              <a:buNone/>
            </a:pPr>
            <a:endParaRPr lang="en-US" sz="2400" dirty="0">
              <a:latin typeface="Arial"/>
              <a:cs typeface="Arial"/>
            </a:endParaRPr>
          </a:p>
          <a:p>
            <a:pPr marL="0" indent="0">
              <a:lnSpc>
                <a:spcPct val="100000"/>
              </a:lnSpc>
              <a:spcBef>
                <a:spcPts val="0"/>
              </a:spcBef>
              <a:buNone/>
            </a:pPr>
            <a:endParaRPr lang="en-US" sz="2000" dirty="0"/>
          </a:p>
          <a:p>
            <a:endParaRPr lang="en-US" dirty="0"/>
          </a:p>
        </p:txBody>
      </p:sp>
      <p:sp>
        <p:nvSpPr>
          <p:cNvPr id="4" name="Slide Number Placeholder 3">
            <a:extLst>
              <a:ext uri="{FF2B5EF4-FFF2-40B4-BE49-F238E27FC236}">
                <a16:creationId xmlns:a16="http://schemas.microsoft.com/office/drawing/2014/main" id="{39126347-FD4F-48CD-9919-AAF89896FA84}"/>
              </a:ext>
            </a:extLst>
          </p:cNvPr>
          <p:cNvSpPr>
            <a:spLocks noGrp="1"/>
          </p:cNvSpPr>
          <p:nvPr>
            <p:ph type="sldNum" sz="quarter" idx="12"/>
          </p:nvPr>
        </p:nvSpPr>
        <p:spPr/>
        <p:txBody>
          <a:bodyPr/>
          <a:lstStyle/>
          <a:p>
            <a:fld id="{CDAE679D-0EAF-411A-9583-F941ACD3EA69}" type="slidenum">
              <a:rPr lang="en-US" smtClean="0"/>
              <a:pPr/>
              <a:t>5</a:t>
            </a:fld>
            <a:endParaRPr lang="en-US" dirty="0"/>
          </a:p>
        </p:txBody>
      </p:sp>
    </p:spTree>
    <p:extLst>
      <p:ext uri="{BB962C8B-B14F-4D97-AF65-F5344CB8AC3E}">
        <p14:creationId xmlns:p14="http://schemas.microsoft.com/office/powerpoint/2010/main" val="3762315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575-8B27-48D5-8F94-F7489701F701}"/>
              </a:ext>
            </a:extLst>
          </p:cNvPr>
          <p:cNvSpPr>
            <a:spLocks noGrp="1"/>
          </p:cNvSpPr>
          <p:nvPr>
            <p:ph type="title"/>
          </p:nvPr>
        </p:nvSpPr>
        <p:spPr>
          <a:xfrm>
            <a:off x="647700" y="0"/>
            <a:ext cx="10515600" cy="1325563"/>
          </a:xfrm>
        </p:spPr>
        <p:txBody>
          <a:bodyPr/>
          <a:lstStyle/>
          <a:p>
            <a:r>
              <a:rPr lang="en-US" dirty="0">
                <a:latin typeface="Franklin Gothic Demi Cond"/>
              </a:rPr>
              <a:t>Survey Results</a:t>
            </a:r>
          </a:p>
        </p:txBody>
      </p:sp>
      <p:sp>
        <p:nvSpPr>
          <p:cNvPr id="3" name="Content Placeholder 2">
            <a:extLst>
              <a:ext uri="{FF2B5EF4-FFF2-40B4-BE49-F238E27FC236}">
                <a16:creationId xmlns:a16="http://schemas.microsoft.com/office/drawing/2014/main" id="{96CFD34D-E9C2-4A79-82AB-880DE90AA6FC}"/>
              </a:ext>
            </a:extLst>
          </p:cNvPr>
          <p:cNvSpPr>
            <a:spLocks noGrp="1"/>
          </p:cNvSpPr>
          <p:nvPr>
            <p:ph idx="1"/>
          </p:nvPr>
        </p:nvSpPr>
        <p:spPr>
          <a:xfrm>
            <a:off x="339045" y="1451814"/>
            <a:ext cx="11589252" cy="4725149"/>
          </a:xfrm>
        </p:spPr>
        <p:txBody>
          <a:bodyPr vert="horz" lIns="91440" tIns="45720" rIns="91440" bIns="45720" rtlCol="0" anchor="t">
            <a:normAutofit/>
          </a:bodyPr>
          <a:lstStyle/>
          <a:p>
            <a:pPr>
              <a:lnSpc>
                <a:spcPct val="120000"/>
              </a:lnSpc>
              <a:spcBef>
                <a:spcPts val="0"/>
              </a:spcBef>
            </a:pPr>
            <a:r>
              <a:rPr lang="en-US" dirty="0">
                <a:latin typeface="Arial"/>
                <a:cs typeface="Arial"/>
              </a:rPr>
              <a:t>As of Friday, 2/19/21, 5 p.m. PT, </a:t>
            </a:r>
            <a:r>
              <a:rPr lang="en-US" b="1" dirty="0">
                <a:latin typeface="Arial"/>
                <a:cs typeface="Arial"/>
              </a:rPr>
              <a:t>1,226 out of 2,001 unique LEAs</a:t>
            </a:r>
            <a:r>
              <a:rPr lang="en-US" dirty="0">
                <a:latin typeface="Arial"/>
                <a:cs typeface="Arial"/>
              </a:rPr>
              <a:t> (61.3 percent) submitted responses. </a:t>
            </a:r>
          </a:p>
          <a:p>
            <a:pPr>
              <a:lnSpc>
                <a:spcPct val="120000"/>
              </a:lnSpc>
              <a:spcBef>
                <a:spcPts val="0"/>
              </a:spcBef>
            </a:pPr>
            <a:r>
              <a:rPr lang="en-US" dirty="0">
                <a:latin typeface="Arial"/>
                <a:cs typeface="Arial"/>
              </a:rPr>
              <a:t>For LEAs with multiple submissions, the responses from the LEA superintendent were included in the preliminary analysis. </a:t>
            </a:r>
            <a:endParaRPr lang="en-US" sz="3600" dirty="0"/>
          </a:p>
        </p:txBody>
      </p:sp>
      <p:sp>
        <p:nvSpPr>
          <p:cNvPr id="4" name="Slide Number Placeholder 3">
            <a:extLst>
              <a:ext uri="{FF2B5EF4-FFF2-40B4-BE49-F238E27FC236}">
                <a16:creationId xmlns:a16="http://schemas.microsoft.com/office/drawing/2014/main" id="{D1138482-EE10-4F2D-BF1D-5D47446EA7B9}"/>
              </a:ext>
            </a:extLst>
          </p:cNvPr>
          <p:cNvSpPr>
            <a:spLocks noGrp="1"/>
          </p:cNvSpPr>
          <p:nvPr>
            <p:ph type="sldNum" sz="quarter" idx="12"/>
          </p:nvPr>
        </p:nvSpPr>
        <p:spPr/>
        <p:txBody>
          <a:bodyPr/>
          <a:lstStyle/>
          <a:p>
            <a:fld id="{CDAE679D-0EAF-411A-9583-F941ACD3EA69}" type="slidenum">
              <a:rPr lang="en-US" smtClean="0"/>
              <a:pPr/>
              <a:t>50</a:t>
            </a:fld>
            <a:endParaRPr lang="en-US" dirty="0"/>
          </a:p>
        </p:txBody>
      </p:sp>
    </p:spTree>
    <p:extLst>
      <p:ext uri="{BB962C8B-B14F-4D97-AF65-F5344CB8AC3E}">
        <p14:creationId xmlns:p14="http://schemas.microsoft.com/office/powerpoint/2010/main" val="753572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8D68-7D21-4476-A47B-BF775DB79C4A}"/>
              </a:ext>
            </a:extLst>
          </p:cNvPr>
          <p:cNvSpPr>
            <a:spLocks noGrp="1"/>
          </p:cNvSpPr>
          <p:nvPr>
            <p:ph type="title"/>
          </p:nvPr>
        </p:nvSpPr>
        <p:spPr>
          <a:xfrm>
            <a:off x="875869" y="405603"/>
            <a:ext cx="10420394" cy="1554163"/>
          </a:xfrm>
        </p:spPr>
        <p:txBody>
          <a:bodyPr/>
          <a:lstStyle/>
          <a:p>
            <a:r>
              <a:rPr lang="en-US" sz="4700" dirty="0"/>
              <a:t>Survey Results: Overall Rank Order of Testing Window Options</a:t>
            </a:r>
          </a:p>
        </p:txBody>
      </p:sp>
      <p:graphicFrame>
        <p:nvGraphicFramePr>
          <p:cNvPr id="5" name="Content Placeholder 4" descr="This table displays the Survey Results: Overall Rank Order of Testing Window Options.">
            <a:extLst>
              <a:ext uri="{FF2B5EF4-FFF2-40B4-BE49-F238E27FC236}">
                <a16:creationId xmlns:a16="http://schemas.microsoft.com/office/drawing/2014/main" id="{C2F0AE1B-6158-4C55-91AA-1A451C5BC51A}"/>
              </a:ext>
            </a:extLst>
          </p:cNvPr>
          <p:cNvGraphicFramePr>
            <a:graphicFrameLocks noGrp="1"/>
          </p:cNvGraphicFramePr>
          <p:nvPr>
            <p:ph idx="1"/>
            <p:extLst>
              <p:ext uri="{D42A27DB-BD31-4B8C-83A1-F6EECF244321}">
                <p14:modId xmlns:p14="http://schemas.microsoft.com/office/powerpoint/2010/main" val="2837715181"/>
              </p:ext>
            </p:extLst>
          </p:nvPr>
        </p:nvGraphicFramePr>
        <p:xfrm>
          <a:off x="875869" y="2117084"/>
          <a:ext cx="10515603" cy="3589350"/>
        </p:xfrm>
        <a:graphic>
          <a:graphicData uri="http://schemas.openxmlformats.org/drawingml/2006/table">
            <a:tbl>
              <a:tblPr firstRow="1"/>
              <a:tblGrid>
                <a:gridCol w="2671011">
                  <a:extLst>
                    <a:ext uri="{9D8B030D-6E8A-4147-A177-3AD203B41FA5}">
                      <a16:colId xmlns:a16="http://schemas.microsoft.com/office/drawing/2014/main" val="4083088798"/>
                    </a:ext>
                  </a:extLst>
                </a:gridCol>
                <a:gridCol w="1180735">
                  <a:extLst>
                    <a:ext uri="{9D8B030D-6E8A-4147-A177-3AD203B41FA5}">
                      <a16:colId xmlns:a16="http://schemas.microsoft.com/office/drawing/2014/main" val="1217448087"/>
                    </a:ext>
                  </a:extLst>
                </a:gridCol>
                <a:gridCol w="1180735">
                  <a:extLst>
                    <a:ext uri="{9D8B030D-6E8A-4147-A177-3AD203B41FA5}">
                      <a16:colId xmlns:a16="http://schemas.microsoft.com/office/drawing/2014/main" val="604531998"/>
                    </a:ext>
                  </a:extLst>
                </a:gridCol>
                <a:gridCol w="1415899">
                  <a:extLst>
                    <a:ext uri="{9D8B030D-6E8A-4147-A177-3AD203B41FA5}">
                      <a16:colId xmlns:a16="http://schemas.microsoft.com/office/drawing/2014/main" val="1068050881"/>
                    </a:ext>
                  </a:extLst>
                </a:gridCol>
                <a:gridCol w="1415899">
                  <a:extLst>
                    <a:ext uri="{9D8B030D-6E8A-4147-A177-3AD203B41FA5}">
                      <a16:colId xmlns:a16="http://schemas.microsoft.com/office/drawing/2014/main" val="715522275"/>
                    </a:ext>
                  </a:extLst>
                </a:gridCol>
                <a:gridCol w="1325662">
                  <a:extLst>
                    <a:ext uri="{9D8B030D-6E8A-4147-A177-3AD203B41FA5}">
                      <a16:colId xmlns:a16="http://schemas.microsoft.com/office/drawing/2014/main" val="726913906"/>
                    </a:ext>
                  </a:extLst>
                </a:gridCol>
                <a:gridCol w="1325662">
                  <a:extLst>
                    <a:ext uri="{9D8B030D-6E8A-4147-A177-3AD203B41FA5}">
                      <a16:colId xmlns:a16="http://schemas.microsoft.com/office/drawing/2014/main" val="1465539245"/>
                    </a:ext>
                  </a:extLst>
                </a:gridCol>
              </a:tblGrid>
              <a:tr h="771002">
                <a:tc>
                  <a:txBody>
                    <a:bodyPr/>
                    <a:lstStyle/>
                    <a:p>
                      <a:pPr algn="l" fontAlgn="b">
                        <a:spcBef>
                          <a:spcPts val="0"/>
                        </a:spcBef>
                        <a:spcAft>
                          <a:spcPts val="0"/>
                        </a:spcAft>
                      </a:pPr>
                      <a:r>
                        <a:rPr lang="en-US" sz="2000" b="1" i="0" u="none" strike="noStrike" dirty="0">
                          <a:solidFill>
                            <a:srgbClr val="FFFFFF"/>
                          </a:solidFill>
                          <a:effectLst/>
                          <a:latin typeface="Arial" panose="020B0604020202020204" pitchFamily="34" charset="0"/>
                        </a:rPr>
                        <a:t>Summary by Option by Rank</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spcBef>
                          <a:spcPts val="0"/>
                        </a:spcBef>
                        <a:spcAft>
                          <a:spcPts val="0"/>
                        </a:spcAft>
                      </a:pPr>
                      <a:r>
                        <a:rPr lang="en-US" sz="2000" b="1" i="0" u="none" strike="noStrike" dirty="0">
                          <a:solidFill>
                            <a:srgbClr val="FFFFFF"/>
                          </a:solidFill>
                          <a:effectLst/>
                          <a:latin typeface="Arial" panose="020B0604020202020204" pitchFamily="34" charset="0"/>
                        </a:rPr>
                        <a:t>No Change</a:t>
                      </a:r>
                      <a:br>
                        <a:rPr lang="en-US" sz="2000" b="1" i="0" u="none" strike="noStrike" dirty="0">
                          <a:solidFill>
                            <a:srgbClr val="FFFFFF"/>
                          </a:solidFill>
                          <a:effectLst/>
                          <a:latin typeface="Arial" panose="020B0604020202020204" pitchFamily="34" charset="0"/>
                        </a:rPr>
                      </a:br>
                      <a:r>
                        <a:rPr lang="en-US" sz="2000" b="1" i="0" u="none" strike="noStrike" dirty="0">
                          <a:solidFill>
                            <a:srgbClr val="FFFFFF"/>
                          </a:solidFill>
                          <a:effectLst/>
                          <a:latin typeface="Arial" panose="020B0604020202020204" pitchFamily="34" charset="0"/>
                        </a:rPr>
                        <a:t>Count</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spcBef>
                          <a:spcPts val="0"/>
                        </a:spcBef>
                        <a:spcAft>
                          <a:spcPts val="0"/>
                        </a:spcAft>
                      </a:pPr>
                      <a:r>
                        <a:rPr lang="en-US" sz="2000" b="1" i="0" u="none" strike="noStrike" dirty="0">
                          <a:solidFill>
                            <a:srgbClr val="FFFFFF"/>
                          </a:solidFill>
                          <a:effectLst/>
                          <a:latin typeface="Arial" panose="020B0604020202020204" pitchFamily="34" charset="0"/>
                        </a:rPr>
                        <a:t>No Change</a:t>
                      </a:r>
                      <a:br>
                        <a:rPr lang="en-US" sz="2000" b="1" i="0" u="none" strike="noStrike" dirty="0">
                          <a:solidFill>
                            <a:srgbClr val="FFFFFF"/>
                          </a:solidFill>
                          <a:effectLst/>
                          <a:latin typeface="Arial" panose="020B0604020202020204" pitchFamily="34" charset="0"/>
                        </a:rPr>
                      </a:br>
                      <a:r>
                        <a:rPr lang="en-US" sz="2000" b="1" i="0" u="none" strike="noStrike" dirty="0">
                          <a:solidFill>
                            <a:srgbClr val="FFFFFF"/>
                          </a:solidFill>
                          <a:effectLst/>
                          <a:latin typeface="Arial" panose="020B0604020202020204" pitchFamily="34" charset="0"/>
                        </a:rPr>
                        <a:t>Percent</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spcBef>
                          <a:spcPts val="0"/>
                        </a:spcBef>
                        <a:spcAft>
                          <a:spcPts val="0"/>
                        </a:spcAft>
                      </a:pPr>
                      <a:r>
                        <a:rPr lang="en-US" sz="2000" b="1" i="0" u="none" strike="noStrike" dirty="0">
                          <a:solidFill>
                            <a:srgbClr val="FFFFFF"/>
                          </a:solidFill>
                          <a:effectLst/>
                          <a:latin typeface="Arial" panose="020B0604020202020204" pitchFamily="34" charset="0"/>
                        </a:rPr>
                        <a:t>Extend to July 30</a:t>
                      </a:r>
                      <a:br>
                        <a:rPr lang="en-US" sz="2000" b="1" i="0" u="none" strike="noStrike" dirty="0">
                          <a:solidFill>
                            <a:srgbClr val="FFFFFF"/>
                          </a:solidFill>
                          <a:effectLst/>
                          <a:latin typeface="Arial" panose="020B0604020202020204" pitchFamily="34" charset="0"/>
                        </a:rPr>
                      </a:br>
                      <a:r>
                        <a:rPr lang="en-US" sz="2000" b="1" i="0" u="none" strike="noStrike" dirty="0">
                          <a:solidFill>
                            <a:srgbClr val="FFFFFF"/>
                          </a:solidFill>
                          <a:effectLst/>
                          <a:latin typeface="Arial" panose="020B0604020202020204" pitchFamily="34" charset="0"/>
                        </a:rPr>
                        <a:t>Count</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spcBef>
                          <a:spcPts val="0"/>
                        </a:spcBef>
                        <a:spcAft>
                          <a:spcPts val="0"/>
                        </a:spcAft>
                      </a:pPr>
                      <a:r>
                        <a:rPr lang="en-US" sz="2000" b="1" i="0" u="none" strike="noStrike" dirty="0">
                          <a:solidFill>
                            <a:srgbClr val="FFFFFF"/>
                          </a:solidFill>
                          <a:effectLst/>
                          <a:latin typeface="Arial" panose="020B0604020202020204" pitchFamily="34" charset="0"/>
                        </a:rPr>
                        <a:t>Extend to July 30</a:t>
                      </a:r>
                      <a:br>
                        <a:rPr lang="en-US" sz="2000" b="1" i="0" u="none" strike="noStrike" dirty="0">
                          <a:solidFill>
                            <a:srgbClr val="FFFFFF"/>
                          </a:solidFill>
                          <a:effectLst/>
                          <a:latin typeface="Arial" panose="020B0604020202020204" pitchFamily="34" charset="0"/>
                        </a:rPr>
                      </a:br>
                      <a:r>
                        <a:rPr lang="en-US" sz="2000" b="1" i="0" u="none" strike="noStrike" dirty="0">
                          <a:solidFill>
                            <a:srgbClr val="FFFFFF"/>
                          </a:solidFill>
                          <a:effectLst/>
                          <a:latin typeface="Arial" panose="020B0604020202020204" pitchFamily="34" charset="0"/>
                        </a:rPr>
                        <a:t>Percent</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spcBef>
                          <a:spcPts val="0"/>
                        </a:spcBef>
                        <a:spcAft>
                          <a:spcPts val="0"/>
                        </a:spcAft>
                      </a:pPr>
                      <a:r>
                        <a:rPr lang="en-US" sz="2000" b="1" i="0" u="none" strike="noStrike" dirty="0">
                          <a:solidFill>
                            <a:srgbClr val="FFFFFF"/>
                          </a:solidFill>
                          <a:effectLst/>
                          <a:latin typeface="Arial" panose="020B0604020202020204" pitchFamily="34" charset="0"/>
                        </a:rPr>
                        <a:t>Fall 2021 Admin</a:t>
                      </a:r>
                      <a:br>
                        <a:rPr lang="en-US" sz="2000" b="1" i="0" u="none" strike="noStrike" dirty="0">
                          <a:solidFill>
                            <a:srgbClr val="FFFFFF"/>
                          </a:solidFill>
                          <a:effectLst/>
                          <a:latin typeface="Arial" panose="020B0604020202020204" pitchFamily="34" charset="0"/>
                        </a:rPr>
                      </a:br>
                      <a:r>
                        <a:rPr lang="en-US" sz="2000" b="1" i="0" u="none" strike="noStrike" dirty="0">
                          <a:solidFill>
                            <a:srgbClr val="FFFFFF"/>
                          </a:solidFill>
                          <a:effectLst/>
                          <a:latin typeface="Arial" panose="020B0604020202020204" pitchFamily="34" charset="0"/>
                        </a:rPr>
                        <a:t>Count</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spcBef>
                          <a:spcPts val="0"/>
                        </a:spcBef>
                        <a:spcAft>
                          <a:spcPts val="0"/>
                        </a:spcAft>
                      </a:pPr>
                      <a:r>
                        <a:rPr lang="en-US" sz="2000" b="1" i="0" u="none" strike="noStrike" dirty="0">
                          <a:solidFill>
                            <a:srgbClr val="FFFFFF"/>
                          </a:solidFill>
                          <a:effectLst/>
                          <a:latin typeface="Arial" panose="020B0604020202020204" pitchFamily="34" charset="0"/>
                        </a:rPr>
                        <a:t>Fall 2021 Admin</a:t>
                      </a:r>
                      <a:br>
                        <a:rPr lang="en-US" sz="2000" b="1" i="0" u="none" strike="noStrike" dirty="0">
                          <a:solidFill>
                            <a:srgbClr val="FFFFFF"/>
                          </a:solidFill>
                          <a:effectLst/>
                          <a:latin typeface="Arial" panose="020B0604020202020204" pitchFamily="34" charset="0"/>
                        </a:rPr>
                      </a:br>
                      <a:r>
                        <a:rPr lang="en-US" sz="2000" b="1" i="0" u="none" strike="noStrike" dirty="0">
                          <a:solidFill>
                            <a:srgbClr val="FFFFFF"/>
                          </a:solidFill>
                          <a:effectLst/>
                          <a:latin typeface="Arial" panose="020B0604020202020204" pitchFamily="34" charset="0"/>
                        </a:rPr>
                        <a:t>Percent</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641464439"/>
                  </a:ext>
                </a:extLst>
              </a:tr>
              <a:tr h="391136">
                <a:tc>
                  <a:txBody>
                    <a:bodyPr/>
                    <a:lstStyle/>
                    <a:p>
                      <a:pPr algn="l" fontAlgn="b">
                        <a:spcBef>
                          <a:spcPts val="0"/>
                        </a:spcBef>
                        <a:spcAft>
                          <a:spcPts val="0"/>
                        </a:spcAft>
                      </a:pPr>
                      <a:r>
                        <a:rPr lang="en-US" sz="2000" b="0" i="0" u="none" strike="noStrike" dirty="0">
                          <a:solidFill>
                            <a:srgbClr val="000000"/>
                          </a:solidFill>
                          <a:effectLst/>
                          <a:latin typeface="Arial" panose="020B0604020202020204" pitchFamily="34" charset="0"/>
                        </a:rPr>
                        <a:t>1st choice</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398</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33%</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253</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21%</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568</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47%</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0654939"/>
                  </a:ext>
                </a:extLst>
              </a:tr>
              <a:tr h="391136">
                <a:tc>
                  <a:txBody>
                    <a:bodyPr/>
                    <a:lstStyle/>
                    <a:p>
                      <a:pPr algn="l" fontAlgn="b">
                        <a:spcBef>
                          <a:spcPts val="0"/>
                        </a:spcBef>
                        <a:spcAft>
                          <a:spcPts val="0"/>
                        </a:spcAft>
                      </a:pPr>
                      <a:r>
                        <a:rPr lang="en-US" sz="2000" b="0" i="0" u="none" strike="noStrike" dirty="0">
                          <a:solidFill>
                            <a:srgbClr val="000000"/>
                          </a:solidFill>
                          <a:effectLst/>
                          <a:latin typeface="Arial" panose="020B0604020202020204" pitchFamily="34" charset="0"/>
                        </a:rPr>
                        <a:t>2nd Choice</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290</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24%</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614</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51%</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274</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23%</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909176"/>
                  </a:ext>
                </a:extLst>
              </a:tr>
              <a:tr h="391136">
                <a:tc>
                  <a:txBody>
                    <a:bodyPr/>
                    <a:lstStyle/>
                    <a:p>
                      <a:pPr algn="l" fontAlgn="b">
                        <a:spcBef>
                          <a:spcPts val="0"/>
                        </a:spcBef>
                        <a:spcAft>
                          <a:spcPts val="0"/>
                        </a:spcAft>
                      </a:pPr>
                      <a:r>
                        <a:rPr lang="en-US" sz="2000" b="0" i="0" u="none" strike="noStrike" dirty="0">
                          <a:solidFill>
                            <a:srgbClr val="000000"/>
                          </a:solidFill>
                          <a:effectLst/>
                          <a:latin typeface="Arial" panose="020B0604020202020204" pitchFamily="34" charset="0"/>
                        </a:rPr>
                        <a:t>3rd Choice</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519</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43%</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334</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23%</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360</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0" i="0" u="none" strike="noStrike" dirty="0">
                          <a:solidFill>
                            <a:srgbClr val="000000"/>
                          </a:solidFill>
                          <a:effectLst/>
                          <a:latin typeface="Arial" panose="020B0604020202020204" pitchFamily="34" charset="0"/>
                        </a:rPr>
                        <a:t>30%</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7891968"/>
                  </a:ext>
                </a:extLst>
              </a:tr>
              <a:tr h="391136">
                <a:tc>
                  <a:txBody>
                    <a:bodyPr/>
                    <a:lstStyle/>
                    <a:p>
                      <a:pPr algn="l" fontAlgn="b">
                        <a:spcBef>
                          <a:spcPts val="0"/>
                        </a:spcBef>
                        <a:spcAft>
                          <a:spcPts val="0"/>
                        </a:spcAft>
                      </a:pPr>
                      <a:r>
                        <a:rPr lang="en-US" sz="2000" b="1" i="0" u="none" strike="noStrike" dirty="0">
                          <a:solidFill>
                            <a:srgbClr val="000000"/>
                          </a:solidFill>
                          <a:effectLst/>
                          <a:latin typeface="Arial" panose="020B0604020202020204" pitchFamily="34" charset="0"/>
                        </a:rPr>
                        <a:t>Total Responses</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1207</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100%</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1201</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100%</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1202</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100%</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366956"/>
                  </a:ext>
                </a:extLst>
              </a:tr>
              <a:tr h="706145">
                <a:tc>
                  <a:txBody>
                    <a:bodyPr/>
                    <a:lstStyle/>
                    <a:p>
                      <a:pPr algn="l" fontAlgn="b">
                        <a:spcBef>
                          <a:spcPts val="0"/>
                        </a:spcBef>
                        <a:spcAft>
                          <a:spcPts val="0"/>
                        </a:spcAft>
                      </a:pPr>
                      <a:r>
                        <a:rPr lang="en-US" sz="2000" b="1" i="0" u="none" strike="noStrike" dirty="0">
                          <a:solidFill>
                            <a:srgbClr val="000000"/>
                          </a:solidFill>
                          <a:effectLst/>
                          <a:latin typeface="Arial" panose="020B0604020202020204" pitchFamily="34" charset="0"/>
                        </a:rPr>
                        <a:t>Weighted average rank</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1.90</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n/a</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1.93</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n/a</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2.17</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n/a</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1158198"/>
                  </a:ext>
                </a:extLst>
              </a:tr>
              <a:tr h="391136">
                <a:tc>
                  <a:txBody>
                    <a:bodyPr/>
                    <a:lstStyle/>
                    <a:p>
                      <a:pPr algn="l" fontAlgn="b">
                        <a:spcBef>
                          <a:spcPts val="0"/>
                        </a:spcBef>
                        <a:spcAft>
                          <a:spcPts val="0"/>
                        </a:spcAft>
                      </a:pPr>
                      <a:r>
                        <a:rPr lang="en-US" sz="2000" b="1" i="0" u="none" strike="noStrike" dirty="0">
                          <a:solidFill>
                            <a:srgbClr val="000000"/>
                          </a:solidFill>
                          <a:effectLst/>
                          <a:latin typeface="Arial" panose="020B0604020202020204" pitchFamily="34" charset="0"/>
                        </a:rPr>
                        <a:t>Average rank</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2.10</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n/a</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2.07</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n/a</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1.83</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2000" b="1" i="0" u="none" strike="noStrike" dirty="0">
                          <a:solidFill>
                            <a:srgbClr val="000000"/>
                          </a:solidFill>
                          <a:effectLst/>
                          <a:latin typeface="Arial" panose="020B0604020202020204" pitchFamily="34" charset="0"/>
                        </a:rPr>
                        <a:t>n/a</a:t>
                      </a:r>
                      <a:endParaRPr lang="en-US" sz="2000" b="0" i="0" u="none" strike="noStrike" dirty="0">
                        <a:effectLst/>
                        <a:latin typeface="Arial" panose="020B0604020202020204" pitchFamily="34" charset="0"/>
                      </a:endParaRPr>
                    </a:p>
                  </a:txBody>
                  <a:tcPr marL="13125" marR="13125" marT="131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748834"/>
                  </a:ext>
                </a:extLst>
              </a:tr>
            </a:tbl>
          </a:graphicData>
        </a:graphic>
      </p:graphicFrame>
      <p:sp>
        <p:nvSpPr>
          <p:cNvPr id="4" name="Slide Number Placeholder 3">
            <a:extLst>
              <a:ext uri="{FF2B5EF4-FFF2-40B4-BE49-F238E27FC236}">
                <a16:creationId xmlns:a16="http://schemas.microsoft.com/office/drawing/2014/main" id="{07EEB71E-232B-410B-9407-615DEA51E47B}"/>
              </a:ext>
            </a:extLst>
          </p:cNvPr>
          <p:cNvSpPr>
            <a:spLocks noGrp="1"/>
          </p:cNvSpPr>
          <p:nvPr>
            <p:ph type="sldNum" sz="quarter" idx="12"/>
          </p:nvPr>
        </p:nvSpPr>
        <p:spPr/>
        <p:txBody>
          <a:bodyPr/>
          <a:lstStyle/>
          <a:p>
            <a:fld id="{CDAE679D-0EAF-411A-9583-F941ACD3EA69}" type="slidenum">
              <a:rPr lang="en-US" smtClean="0"/>
              <a:pPr/>
              <a:t>51</a:t>
            </a:fld>
            <a:endParaRPr lang="en-US" dirty="0"/>
          </a:p>
        </p:txBody>
      </p:sp>
    </p:spTree>
    <p:extLst>
      <p:ext uri="{BB962C8B-B14F-4D97-AF65-F5344CB8AC3E}">
        <p14:creationId xmlns:p14="http://schemas.microsoft.com/office/powerpoint/2010/main" val="838119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8D68-7D21-4476-A47B-BF775DB79C4A}"/>
              </a:ext>
            </a:extLst>
          </p:cNvPr>
          <p:cNvSpPr>
            <a:spLocks noGrp="1"/>
          </p:cNvSpPr>
          <p:nvPr>
            <p:ph type="title"/>
          </p:nvPr>
        </p:nvSpPr>
        <p:spPr>
          <a:xfrm>
            <a:off x="954756" y="293686"/>
            <a:ext cx="10898198" cy="1554163"/>
          </a:xfrm>
        </p:spPr>
        <p:txBody>
          <a:bodyPr/>
          <a:lstStyle/>
          <a:p>
            <a:r>
              <a:rPr lang="en-US" sz="4500" dirty="0"/>
              <a:t>Survey Results: Rank Order Testing Window Options for Largest LEAs and CORE Districts</a:t>
            </a:r>
          </a:p>
        </p:txBody>
      </p:sp>
      <p:graphicFrame>
        <p:nvGraphicFramePr>
          <p:cNvPr id="7" name="Content Placeholder 6" descr="This table displays the Survey Results: Rank Order Testing Window Options for Largest LEAs and CORE Districts.">
            <a:extLst>
              <a:ext uri="{FF2B5EF4-FFF2-40B4-BE49-F238E27FC236}">
                <a16:creationId xmlns:a16="http://schemas.microsoft.com/office/drawing/2014/main" id="{24A897BC-09E6-48C3-8318-CDE0ECDEA341}"/>
              </a:ext>
            </a:extLst>
          </p:cNvPr>
          <p:cNvGraphicFramePr>
            <a:graphicFrameLocks noGrp="1"/>
          </p:cNvGraphicFramePr>
          <p:nvPr>
            <p:ph idx="1"/>
            <p:extLst>
              <p:ext uri="{D42A27DB-BD31-4B8C-83A1-F6EECF244321}">
                <p14:modId xmlns:p14="http://schemas.microsoft.com/office/powerpoint/2010/main" val="1420208718"/>
              </p:ext>
            </p:extLst>
          </p:nvPr>
        </p:nvGraphicFramePr>
        <p:xfrm>
          <a:off x="954756" y="1847849"/>
          <a:ext cx="10282488" cy="4351339"/>
        </p:xfrm>
        <a:graphic>
          <a:graphicData uri="http://schemas.openxmlformats.org/drawingml/2006/table">
            <a:tbl>
              <a:tblPr firstRow="1" bandRow="1">
                <a:tableStyleId>{69012ECD-51FC-41F1-AA8D-1B2483CD663E}</a:tableStyleId>
              </a:tblPr>
              <a:tblGrid>
                <a:gridCol w="4893071">
                  <a:extLst>
                    <a:ext uri="{9D8B030D-6E8A-4147-A177-3AD203B41FA5}">
                      <a16:colId xmlns:a16="http://schemas.microsoft.com/office/drawing/2014/main" val="1634382630"/>
                    </a:ext>
                  </a:extLst>
                </a:gridCol>
                <a:gridCol w="1707478">
                  <a:extLst>
                    <a:ext uri="{9D8B030D-6E8A-4147-A177-3AD203B41FA5}">
                      <a16:colId xmlns:a16="http://schemas.microsoft.com/office/drawing/2014/main" val="1989191049"/>
                    </a:ext>
                  </a:extLst>
                </a:gridCol>
                <a:gridCol w="2068513">
                  <a:extLst>
                    <a:ext uri="{9D8B030D-6E8A-4147-A177-3AD203B41FA5}">
                      <a16:colId xmlns:a16="http://schemas.microsoft.com/office/drawing/2014/main" val="2081977088"/>
                    </a:ext>
                  </a:extLst>
                </a:gridCol>
                <a:gridCol w="1613426">
                  <a:extLst>
                    <a:ext uri="{9D8B030D-6E8A-4147-A177-3AD203B41FA5}">
                      <a16:colId xmlns:a16="http://schemas.microsoft.com/office/drawing/2014/main" val="3777729360"/>
                    </a:ext>
                  </a:extLst>
                </a:gridCol>
              </a:tblGrid>
              <a:tr h="783474">
                <a:tc>
                  <a:txBody>
                    <a:bodyPr/>
                    <a:lstStyle/>
                    <a:p>
                      <a:pPr algn="l" fontAlgn="b"/>
                      <a:r>
                        <a:rPr lang="en-US" sz="2000" u="none" strike="noStrike" dirty="0">
                          <a:effectLst/>
                          <a:latin typeface="Arial" panose="020B0604020202020204" pitchFamily="34" charset="0"/>
                          <a:cs typeface="Arial" panose="020B0604020202020204" pitchFamily="34" charset="0"/>
                        </a:rPr>
                        <a:t>Count of Largest LEAs</a:t>
                      </a:r>
                      <a:br>
                        <a:rPr lang="en-US" sz="2000" u="none" strike="noStrike" dirty="0">
                          <a:effectLst/>
                          <a:latin typeface="Arial" panose="020B0604020202020204" pitchFamily="34" charset="0"/>
                          <a:cs typeface="Arial" panose="020B0604020202020204" pitchFamily="34" charset="0"/>
                        </a:rPr>
                      </a:br>
                      <a:r>
                        <a:rPr lang="en-US" sz="2000" u="none" strike="noStrike" dirty="0">
                          <a:effectLst/>
                          <a:latin typeface="Arial" panose="020B0604020202020204" pitchFamily="34" charset="0"/>
                          <a:cs typeface="Arial" panose="020B0604020202020204" pitchFamily="34" charset="0"/>
                        </a:rPr>
                        <a:t>by Option by Rank</a:t>
                      </a:r>
                      <a:endParaRPr lang="en-US" sz="2000" b="0" i="0" u="none" strike="noStrike" dirty="0">
                        <a:solidFill>
                          <a:srgbClr val="FFFFFF"/>
                        </a:solidFill>
                        <a:effectLst/>
                        <a:latin typeface="Arial" panose="020B0604020202020204" pitchFamily="34" charset="0"/>
                        <a:cs typeface="Arial" panose="020B0604020202020204" pitchFamily="34" charset="0"/>
                      </a:endParaRPr>
                    </a:p>
                  </a:txBody>
                  <a:tcPr marL="14563" marR="14563" marT="145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fontAlgn="b"/>
                      <a:r>
                        <a:rPr lang="en-US" sz="2000" u="none" strike="noStrike" dirty="0">
                          <a:effectLst/>
                          <a:latin typeface="Arial" panose="020B0604020202020204" pitchFamily="34" charset="0"/>
                          <a:cs typeface="Arial" panose="020B0604020202020204" pitchFamily="34" charset="0"/>
                        </a:rPr>
                        <a:t>No Change</a:t>
                      </a:r>
                      <a:endParaRPr lang="en-US" sz="2000" b="0" i="0" u="none" strike="noStrike" dirty="0">
                        <a:solidFill>
                          <a:srgbClr val="FFFFFF"/>
                        </a:solidFill>
                        <a:effectLst/>
                        <a:latin typeface="Arial" panose="020B0604020202020204" pitchFamily="34" charset="0"/>
                        <a:cs typeface="Arial" panose="020B0604020202020204" pitchFamily="34" charset="0"/>
                      </a:endParaRPr>
                    </a:p>
                  </a:txBody>
                  <a:tcPr marL="14563" marR="14563" marT="145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fontAlgn="b"/>
                      <a:r>
                        <a:rPr lang="en-US" sz="2000" u="none" strike="noStrike" dirty="0">
                          <a:effectLst/>
                          <a:latin typeface="Arial" panose="020B0604020202020204" pitchFamily="34" charset="0"/>
                          <a:cs typeface="Arial" panose="020B0604020202020204" pitchFamily="34" charset="0"/>
                        </a:rPr>
                        <a:t>Extend to July 30</a:t>
                      </a:r>
                      <a:endParaRPr lang="en-US" sz="2000" b="0" i="0" u="none" strike="noStrike" dirty="0">
                        <a:solidFill>
                          <a:srgbClr val="FFFFFF"/>
                        </a:solidFill>
                        <a:effectLst/>
                        <a:latin typeface="Arial" panose="020B0604020202020204" pitchFamily="34" charset="0"/>
                        <a:cs typeface="Arial" panose="020B0604020202020204" pitchFamily="34" charset="0"/>
                      </a:endParaRPr>
                    </a:p>
                  </a:txBody>
                  <a:tcPr marL="14563" marR="14563" marT="145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algn="ctr" fontAlgn="b"/>
                      <a:r>
                        <a:rPr lang="en-US" sz="2000" u="none" strike="noStrike" dirty="0">
                          <a:effectLst/>
                          <a:latin typeface="Arial" panose="020B0604020202020204" pitchFamily="34" charset="0"/>
                          <a:cs typeface="Arial" panose="020B0604020202020204" pitchFamily="34" charset="0"/>
                        </a:rPr>
                        <a:t>Fall 2021 Admin</a:t>
                      </a:r>
                      <a:endParaRPr lang="en-US" sz="2000" b="0" i="0" u="none" strike="noStrike" dirty="0">
                        <a:solidFill>
                          <a:srgbClr val="FFFFFF"/>
                        </a:solidFill>
                        <a:effectLst/>
                        <a:latin typeface="Arial" panose="020B0604020202020204" pitchFamily="34" charset="0"/>
                        <a:cs typeface="Arial" panose="020B0604020202020204" pitchFamily="34" charset="0"/>
                      </a:endParaRPr>
                    </a:p>
                  </a:txBody>
                  <a:tcPr marL="14563" marR="14563" marT="145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1293968576"/>
                  </a:ext>
                </a:extLst>
              </a:tr>
              <a:tr h="433969">
                <a:tc>
                  <a:txBody>
                    <a:bodyPr/>
                    <a:lstStyle/>
                    <a:p>
                      <a:pPr algn="l" fontAlgn="b"/>
                      <a:r>
                        <a:rPr lang="en-US" sz="2000" u="none" strike="noStrike" dirty="0">
                          <a:effectLst/>
                          <a:latin typeface="Arial" panose="020B0604020202020204" pitchFamily="34" charset="0"/>
                          <a:cs typeface="Arial" panose="020B0604020202020204" pitchFamily="34" charset="0"/>
                        </a:rPr>
                        <a:t>1st choice</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10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3</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10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4109260"/>
                  </a:ext>
                </a:extLst>
              </a:tr>
              <a:tr h="433969">
                <a:tc>
                  <a:txBody>
                    <a:bodyPr/>
                    <a:lstStyle/>
                    <a:p>
                      <a:pPr algn="l" fontAlgn="b"/>
                      <a:r>
                        <a:rPr lang="en-US" sz="2000" u="none" strike="noStrike" dirty="0">
                          <a:effectLst/>
                          <a:latin typeface="Arial" panose="020B0604020202020204" pitchFamily="34" charset="0"/>
                          <a:cs typeface="Arial" panose="020B0604020202020204" pitchFamily="34" charset="0"/>
                        </a:rPr>
                        <a:t>2nd choice</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7</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11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6</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7527986"/>
                  </a:ext>
                </a:extLst>
              </a:tr>
              <a:tr h="433969">
                <a:tc>
                  <a:txBody>
                    <a:bodyPr/>
                    <a:lstStyle/>
                    <a:p>
                      <a:pPr algn="l" fontAlgn="b"/>
                      <a:r>
                        <a:rPr lang="en-US" sz="2000" u="none" strike="noStrike" dirty="0">
                          <a:effectLst/>
                          <a:latin typeface="Arial" panose="020B0604020202020204" pitchFamily="34" charset="0"/>
                          <a:cs typeface="Arial" panose="020B0604020202020204" pitchFamily="34" charset="0"/>
                        </a:rPr>
                        <a:t>3rd choice</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7</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10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8</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1067800"/>
                  </a:ext>
                </a:extLst>
              </a:tr>
              <a:tr h="783474">
                <a:tc>
                  <a:txBody>
                    <a:bodyPr/>
                    <a:lstStyle/>
                    <a:p>
                      <a:pPr algn="l" fontAlgn="b"/>
                      <a:r>
                        <a:rPr lang="en-US" sz="2000" u="none" strike="noStrike" dirty="0">
                          <a:effectLst/>
                          <a:latin typeface="Arial" panose="020B0604020202020204" pitchFamily="34" charset="0"/>
                          <a:cs typeface="Arial" panose="020B0604020202020204" pitchFamily="34" charset="0"/>
                        </a:rPr>
                        <a:t>Enrollment of Largest LEAs who selected as 1st choice</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534,692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163,004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1,008,803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0442843"/>
                  </a:ext>
                </a:extLst>
              </a:tr>
              <a:tr h="1482484">
                <a:tc>
                  <a:txBody>
                    <a:bodyPr/>
                    <a:lstStyle/>
                    <a:p>
                      <a:pPr algn="l" fontAlgn="b"/>
                      <a:r>
                        <a:rPr lang="en-US" sz="2000" u="none" strike="noStrike" dirty="0">
                          <a:effectLst/>
                          <a:latin typeface="Arial" panose="020B0604020202020204" pitchFamily="34" charset="0"/>
                          <a:cs typeface="Arial" panose="020B0604020202020204" pitchFamily="34" charset="0"/>
                        </a:rPr>
                        <a:t>Number of CORE members that selected as 1st choice</a:t>
                      </a:r>
                      <a:br>
                        <a:rPr lang="en-US" sz="2000" u="none" strike="noStrike" dirty="0">
                          <a:effectLst/>
                          <a:latin typeface="Arial" panose="020B0604020202020204" pitchFamily="34" charset="0"/>
                          <a:cs typeface="Arial" panose="020B0604020202020204" pitchFamily="34" charset="0"/>
                        </a:rPr>
                      </a:br>
                      <a:r>
                        <a:rPr lang="en-US" sz="1800" u="none" strike="noStrike" dirty="0">
                          <a:effectLst/>
                          <a:latin typeface="Arial" panose="020B0604020202020204" pitchFamily="34" charset="0"/>
                          <a:cs typeface="Arial" panose="020B0604020202020204" pitchFamily="34" charset="0"/>
                        </a:rPr>
                        <a:t>(Note: 1 LEA declined to select a 1st choice)</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3</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3</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14563" marR="14563" marT="145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94578"/>
                  </a:ext>
                </a:extLst>
              </a:tr>
            </a:tbl>
          </a:graphicData>
        </a:graphic>
      </p:graphicFrame>
      <p:sp>
        <p:nvSpPr>
          <p:cNvPr id="4" name="Slide Number Placeholder 3">
            <a:extLst>
              <a:ext uri="{FF2B5EF4-FFF2-40B4-BE49-F238E27FC236}">
                <a16:creationId xmlns:a16="http://schemas.microsoft.com/office/drawing/2014/main" id="{07EEB71E-232B-410B-9407-615DEA51E47B}"/>
              </a:ext>
            </a:extLst>
          </p:cNvPr>
          <p:cNvSpPr>
            <a:spLocks noGrp="1"/>
          </p:cNvSpPr>
          <p:nvPr>
            <p:ph type="sldNum" sz="quarter" idx="12"/>
          </p:nvPr>
        </p:nvSpPr>
        <p:spPr/>
        <p:txBody>
          <a:bodyPr/>
          <a:lstStyle/>
          <a:p>
            <a:fld id="{CDAE679D-0EAF-411A-9583-F941ACD3EA69}" type="slidenum">
              <a:rPr lang="en-US" smtClean="0"/>
              <a:pPr/>
              <a:t>52</a:t>
            </a:fld>
            <a:endParaRPr lang="en-US" dirty="0"/>
          </a:p>
        </p:txBody>
      </p:sp>
    </p:spTree>
    <p:extLst>
      <p:ext uri="{BB962C8B-B14F-4D97-AF65-F5344CB8AC3E}">
        <p14:creationId xmlns:p14="http://schemas.microsoft.com/office/powerpoint/2010/main" val="25468335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575-8B27-48D5-8F94-F7489701F701}"/>
              </a:ext>
            </a:extLst>
          </p:cNvPr>
          <p:cNvSpPr>
            <a:spLocks noGrp="1"/>
          </p:cNvSpPr>
          <p:nvPr>
            <p:ph type="title"/>
          </p:nvPr>
        </p:nvSpPr>
        <p:spPr/>
        <p:txBody>
          <a:bodyPr/>
          <a:lstStyle/>
          <a:p>
            <a:r>
              <a:rPr lang="en-US" dirty="0"/>
              <a:t>Survey Results: LEAs with Benchmark Assessments</a:t>
            </a:r>
          </a:p>
        </p:txBody>
      </p:sp>
      <p:sp>
        <p:nvSpPr>
          <p:cNvPr id="3" name="Content Placeholder 2">
            <a:extLst>
              <a:ext uri="{FF2B5EF4-FFF2-40B4-BE49-F238E27FC236}">
                <a16:creationId xmlns:a16="http://schemas.microsoft.com/office/drawing/2014/main" id="{96CFD34D-E9C2-4A79-82AB-880DE90AA6FC}"/>
              </a:ext>
            </a:extLst>
          </p:cNvPr>
          <p:cNvSpPr>
            <a:spLocks noGrp="1"/>
          </p:cNvSpPr>
          <p:nvPr>
            <p:ph idx="1"/>
          </p:nvPr>
        </p:nvSpPr>
        <p:spPr/>
        <p:txBody>
          <a:bodyPr>
            <a:normAutofit fontScale="92500" lnSpcReduction="20000"/>
          </a:bodyPr>
          <a:lstStyle/>
          <a:p>
            <a:r>
              <a:rPr lang="en-US" dirty="0"/>
              <a:t>1,235 LEAs indicated that they had at least one benchmark assessment that they could administer to all their students</a:t>
            </a:r>
          </a:p>
          <a:p>
            <a:r>
              <a:rPr lang="en-US" dirty="0"/>
              <a:t>The most frequently listed benchmark assessments available to LEAs, in order of most mentions: </a:t>
            </a:r>
          </a:p>
          <a:p>
            <a:pPr lvl="1"/>
            <a:r>
              <a:rPr lang="en-US" dirty="0"/>
              <a:t>STARR / STAR—559 mentions</a:t>
            </a:r>
          </a:p>
          <a:p>
            <a:pPr lvl="1"/>
            <a:r>
              <a:rPr lang="en-US" dirty="0"/>
              <a:t>I-Ready—337 mentions</a:t>
            </a:r>
          </a:p>
          <a:p>
            <a:pPr lvl="1"/>
            <a:r>
              <a:rPr lang="en-US" dirty="0"/>
              <a:t>NWEA / MAP—304 mentions</a:t>
            </a:r>
          </a:p>
          <a:p>
            <a:pPr lvl="1"/>
            <a:r>
              <a:rPr lang="en-US" dirty="0"/>
              <a:t>DIBELS—173 mentions</a:t>
            </a:r>
          </a:p>
          <a:p>
            <a:pPr lvl="1"/>
            <a:r>
              <a:rPr lang="en-US" dirty="0"/>
              <a:t>Renaissance—131 mentions</a:t>
            </a:r>
          </a:p>
        </p:txBody>
      </p:sp>
      <p:sp>
        <p:nvSpPr>
          <p:cNvPr id="4" name="Slide Number Placeholder 3">
            <a:extLst>
              <a:ext uri="{FF2B5EF4-FFF2-40B4-BE49-F238E27FC236}">
                <a16:creationId xmlns:a16="http://schemas.microsoft.com/office/drawing/2014/main" id="{D1138482-EE10-4F2D-BF1D-5D47446EA7B9}"/>
              </a:ext>
            </a:extLst>
          </p:cNvPr>
          <p:cNvSpPr>
            <a:spLocks noGrp="1"/>
          </p:cNvSpPr>
          <p:nvPr>
            <p:ph type="sldNum" sz="quarter" idx="12"/>
          </p:nvPr>
        </p:nvSpPr>
        <p:spPr/>
        <p:txBody>
          <a:bodyPr/>
          <a:lstStyle/>
          <a:p>
            <a:fld id="{CDAE679D-0EAF-411A-9583-F941ACD3EA69}" type="slidenum">
              <a:rPr lang="en-US" smtClean="0"/>
              <a:pPr/>
              <a:t>53</a:t>
            </a:fld>
            <a:endParaRPr lang="en-US" dirty="0"/>
          </a:p>
        </p:txBody>
      </p:sp>
    </p:spTree>
    <p:extLst>
      <p:ext uri="{BB962C8B-B14F-4D97-AF65-F5344CB8AC3E}">
        <p14:creationId xmlns:p14="http://schemas.microsoft.com/office/powerpoint/2010/main" val="3381805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11C0-F433-4E08-9BF0-BD35938E71D2}"/>
              </a:ext>
            </a:extLst>
          </p:cNvPr>
          <p:cNvSpPr>
            <a:spLocks noGrp="1"/>
          </p:cNvSpPr>
          <p:nvPr>
            <p:ph type="title"/>
          </p:nvPr>
        </p:nvSpPr>
        <p:spPr>
          <a:xfrm>
            <a:off x="295914" y="-165400"/>
            <a:ext cx="11589251" cy="1554163"/>
          </a:xfrm>
        </p:spPr>
        <p:txBody>
          <a:bodyPr/>
          <a:lstStyle/>
          <a:p>
            <a:r>
              <a:rPr lang="en-US" dirty="0">
                <a:latin typeface="Franklin Gothic Demi Cond"/>
              </a:rPr>
              <a:t>Recommendations</a:t>
            </a:r>
            <a:endParaRPr lang="en-US" dirty="0"/>
          </a:p>
        </p:txBody>
      </p:sp>
      <p:sp>
        <p:nvSpPr>
          <p:cNvPr id="3" name="Content Placeholder 2">
            <a:extLst>
              <a:ext uri="{FF2B5EF4-FFF2-40B4-BE49-F238E27FC236}">
                <a16:creationId xmlns:a16="http://schemas.microsoft.com/office/drawing/2014/main" id="{DF4BDDD5-7FDB-4A77-AFE5-89A74CBE8C02}"/>
              </a:ext>
            </a:extLst>
          </p:cNvPr>
          <p:cNvSpPr>
            <a:spLocks noGrp="1"/>
          </p:cNvSpPr>
          <p:nvPr>
            <p:ph idx="1"/>
          </p:nvPr>
        </p:nvSpPr>
        <p:spPr>
          <a:xfrm>
            <a:off x="339045" y="1092381"/>
            <a:ext cx="11589252" cy="5084582"/>
          </a:xfrm>
        </p:spPr>
        <p:txBody>
          <a:bodyPr vert="horz" lIns="91440" tIns="45720" rIns="91440" bIns="45720" rtlCol="0" anchor="t">
            <a:normAutofit/>
          </a:bodyPr>
          <a:lstStyle/>
          <a:p>
            <a:pPr marL="0" indent="0">
              <a:lnSpc>
                <a:spcPct val="100000"/>
              </a:lnSpc>
              <a:spcBef>
                <a:spcPts val="0"/>
              </a:spcBef>
              <a:spcAft>
                <a:spcPts val="1200"/>
              </a:spcAft>
              <a:buNone/>
            </a:pPr>
            <a:r>
              <a:rPr lang="en-US" sz="2800" dirty="0">
                <a:latin typeface="Arial"/>
                <a:cs typeface="Arial"/>
              </a:rPr>
              <a:t>The California Department of Education (CDE) requests the California State Board of Education (SBE) to take action as deemed necessary and appropriate. </a:t>
            </a:r>
          </a:p>
        </p:txBody>
      </p:sp>
      <p:sp>
        <p:nvSpPr>
          <p:cNvPr id="4" name="Slide Number Placeholder 3">
            <a:extLst>
              <a:ext uri="{FF2B5EF4-FFF2-40B4-BE49-F238E27FC236}">
                <a16:creationId xmlns:a16="http://schemas.microsoft.com/office/drawing/2014/main" id="{09ADA1D3-6814-46E4-8805-59EDAAEEB4D0}"/>
              </a:ext>
            </a:extLst>
          </p:cNvPr>
          <p:cNvSpPr>
            <a:spLocks noGrp="1"/>
          </p:cNvSpPr>
          <p:nvPr>
            <p:ph type="sldNum" sz="quarter" idx="12"/>
          </p:nvPr>
        </p:nvSpPr>
        <p:spPr/>
        <p:txBody>
          <a:bodyPr/>
          <a:lstStyle/>
          <a:p>
            <a:fld id="{CDAE679D-0EAF-411A-9583-F941ACD3EA69}" type="slidenum">
              <a:rPr lang="en-US" smtClean="0"/>
              <a:pPr/>
              <a:t>54</a:t>
            </a:fld>
            <a:endParaRPr lang="en-US" dirty="0"/>
          </a:p>
        </p:txBody>
      </p:sp>
    </p:spTree>
    <p:extLst>
      <p:ext uri="{BB962C8B-B14F-4D97-AF65-F5344CB8AC3E}">
        <p14:creationId xmlns:p14="http://schemas.microsoft.com/office/powerpoint/2010/main" val="3214492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6D13F-6DE4-455D-8776-7F3FAE52BBC8}"/>
              </a:ext>
            </a:extLst>
          </p:cNvPr>
          <p:cNvSpPr>
            <a:spLocks noGrp="1"/>
          </p:cNvSpPr>
          <p:nvPr>
            <p:ph type="title"/>
          </p:nvPr>
        </p:nvSpPr>
        <p:spPr/>
        <p:txBody>
          <a:bodyPr/>
          <a:lstStyle/>
          <a:p>
            <a:pPr algn="ctr"/>
            <a:r>
              <a:rPr lang="en-US" sz="4800" dirty="0">
                <a:latin typeface="Franklin Gothic Demi Cond"/>
              </a:rPr>
              <a:t>Public Comment for Item 02</a:t>
            </a:r>
            <a:endParaRPr lang="en-US" sz="4800" dirty="0"/>
          </a:p>
        </p:txBody>
      </p:sp>
      <p:sp>
        <p:nvSpPr>
          <p:cNvPr id="3" name="Content Placeholder 2">
            <a:extLst>
              <a:ext uri="{FF2B5EF4-FFF2-40B4-BE49-F238E27FC236}">
                <a16:creationId xmlns:a16="http://schemas.microsoft.com/office/drawing/2014/main" id="{A851A423-574C-48FF-ABB2-8CA816FC571B}"/>
              </a:ext>
            </a:extLst>
          </p:cNvPr>
          <p:cNvSpPr>
            <a:spLocks noGrp="1"/>
          </p:cNvSpPr>
          <p:nvPr>
            <p:ph idx="1"/>
          </p:nvPr>
        </p:nvSpPr>
        <p:spPr/>
        <p:txBody>
          <a:bodyPr>
            <a:normAutofit/>
          </a:bodyPr>
          <a:lstStyle/>
          <a:p>
            <a:pPr fontAlgn="base"/>
            <a:r>
              <a:rPr lang="en-US" dirty="0"/>
              <a:t>Conference dial-in number: (712) 770-4906</a:t>
            </a:r>
          </a:p>
          <a:p>
            <a:pPr fontAlgn="base"/>
            <a:r>
              <a:rPr lang="en-US" dirty="0"/>
              <a:t>Participant access code: 1166083#​</a:t>
            </a:r>
          </a:p>
          <a:p>
            <a:pPr fontAlgn="base"/>
            <a:r>
              <a:rPr lang="en-US" dirty="0"/>
              <a:t>The operator will inform you when it is your turn to speak​.</a:t>
            </a:r>
          </a:p>
          <a:p>
            <a:pPr fontAlgn="base"/>
            <a:r>
              <a:rPr lang="en-US" dirty="0"/>
              <a:t>Please turn down the volume on your computer if you are following the live webcast to avoid an echo effect while providing public comment.</a:t>
            </a:r>
          </a:p>
          <a:p>
            <a:endParaRPr lang="en-US" dirty="0"/>
          </a:p>
        </p:txBody>
      </p:sp>
      <p:sp>
        <p:nvSpPr>
          <p:cNvPr id="6" name="Slide Number Placeholder 5">
            <a:extLst>
              <a:ext uri="{FF2B5EF4-FFF2-40B4-BE49-F238E27FC236}">
                <a16:creationId xmlns:a16="http://schemas.microsoft.com/office/drawing/2014/main" id="{3ABBF7FE-0CC7-4682-8823-96D86A8A8252}"/>
              </a:ext>
            </a:extLst>
          </p:cNvPr>
          <p:cNvSpPr>
            <a:spLocks noGrp="1"/>
          </p:cNvSpPr>
          <p:nvPr>
            <p:ph type="sldNum" sz="quarter" idx="12"/>
          </p:nvPr>
        </p:nvSpPr>
        <p:spPr/>
        <p:txBody>
          <a:bodyPr/>
          <a:lstStyle/>
          <a:p>
            <a:fld id="{CDAE679D-0EAF-411A-9583-F941ACD3EA69}" type="slidenum">
              <a:rPr lang="en-US" smtClean="0"/>
              <a:pPr/>
              <a:t>55</a:t>
            </a:fld>
            <a:endParaRPr lang="en-US" dirty="0"/>
          </a:p>
        </p:txBody>
      </p:sp>
    </p:spTree>
    <p:extLst>
      <p:ext uri="{BB962C8B-B14F-4D97-AF65-F5344CB8AC3E}">
        <p14:creationId xmlns:p14="http://schemas.microsoft.com/office/powerpoint/2010/main" val="2124131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B7515-2B03-4142-8338-709490E81A96}"/>
              </a:ext>
            </a:extLst>
          </p:cNvPr>
          <p:cNvSpPr>
            <a:spLocks noGrp="1"/>
          </p:cNvSpPr>
          <p:nvPr>
            <p:ph type="title"/>
          </p:nvPr>
        </p:nvSpPr>
        <p:spPr/>
        <p:txBody>
          <a:bodyPr/>
          <a:lstStyle/>
          <a:p>
            <a:r>
              <a:rPr lang="en-US" dirty="0">
                <a:latin typeface="Franklin Gothic Demi Cond"/>
              </a:rPr>
              <a:t>Steps that California has already taken</a:t>
            </a:r>
            <a:endParaRPr lang="en-US" dirty="0"/>
          </a:p>
        </p:txBody>
      </p:sp>
      <p:sp>
        <p:nvSpPr>
          <p:cNvPr id="3" name="Content Placeholder 2">
            <a:extLst>
              <a:ext uri="{FF2B5EF4-FFF2-40B4-BE49-F238E27FC236}">
                <a16:creationId xmlns:a16="http://schemas.microsoft.com/office/drawing/2014/main" id="{3219CD26-EFED-4052-9E8F-075039B35619}"/>
              </a:ext>
            </a:extLst>
          </p:cNvPr>
          <p:cNvSpPr>
            <a:spLocks noGrp="1"/>
          </p:cNvSpPr>
          <p:nvPr>
            <p:ph idx="1"/>
          </p:nvPr>
        </p:nvSpPr>
        <p:spPr>
          <a:xfrm>
            <a:off x="339045" y="1595587"/>
            <a:ext cx="11589252" cy="4581376"/>
          </a:xfrm>
        </p:spPr>
        <p:txBody>
          <a:bodyPr vert="horz" lIns="91440" tIns="45720" rIns="91440" bIns="45720" rtlCol="0" anchor="t">
            <a:normAutofit/>
          </a:bodyPr>
          <a:lstStyle/>
          <a:p>
            <a:pPr lvl="1">
              <a:lnSpc>
                <a:spcPct val="100000"/>
              </a:lnSpc>
              <a:spcBef>
                <a:spcPts val="0"/>
              </a:spcBef>
              <a:spcAft>
                <a:spcPts val="1200"/>
              </a:spcAft>
              <a:buFont typeface="Arial" panose="02070309020205020404" pitchFamily="49" charset="0"/>
              <a:buChar char="•"/>
            </a:pPr>
            <a:r>
              <a:rPr lang="en-US" dirty="0">
                <a:latin typeface="Arial"/>
                <a:cs typeface="Arial"/>
              </a:rPr>
              <a:t>Administering a shortened version of Smarter Balanced ELA and mathematics, which the SBE approved for implementation at their November 2020 meeting.</a:t>
            </a:r>
            <a:endParaRPr lang="en-US" dirty="0"/>
          </a:p>
          <a:p>
            <a:pPr lvl="1">
              <a:lnSpc>
                <a:spcPct val="100000"/>
              </a:lnSpc>
              <a:spcBef>
                <a:spcPts val="0"/>
              </a:spcBef>
              <a:spcAft>
                <a:spcPts val="600"/>
              </a:spcAft>
              <a:buFont typeface="Arial" panose="02070309020205020404" pitchFamily="49" charset="0"/>
              <a:buChar char="•"/>
            </a:pPr>
            <a:r>
              <a:rPr lang="en-US" dirty="0">
                <a:latin typeface="Arial"/>
                <a:cs typeface="Arial"/>
              </a:rPr>
              <a:t>Offering remote administration, which is already available to California LEAs for all CAASPP and ELPAC. </a:t>
            </a:r>
          </a:p>
        </p:txBody>
      </p:sp>
      <p:sp>
        <p:nvSpPr>
          <p:cNvPr id="4" name="Slide Number Placeholder 3">
            <a:extLst>
              <a:ext uri="{FF2B5EF4-FFF2-40B4-BE49-F238E27FC236}">
                <a16:creationId xmlns:a16="http://schemas.microsoft.com/office/drawing/2014/main" id="{B4CFAE8E-7E76-4CF0-9BBC-4A23425025D0}"/>
              </a:ext>
            </a:extLst>
          </p:cNvPr>
          <p:cNvSpPr>
            <a:spLocks noGrp="1"/>
          </p:cNvSpPr>
          <p:nvPr>
            <p:ph type="sldNum" sz="quarter" idx="12"/>
          </p:nvPr>
        </p:nvSpPr>
        <p:spPr/>
        <p:txBody>
          <a:bodyPr/>
          <a:lstStyle/>
          <a:p>
            <a:fld id="{CDAE679D-0EAF-411A-9583-F941ACD3EA69}" type="slidenum">
              <a:rPr lang="en-US" smtClean="0"/>
              <a:pPr/>
              <a:t>6</a:t>
            </a:fld>
            <a:endParaRPr lang="en-US" dirty="0"/>
          </a:p>
        </p:txBody>
      </p:sp>
    </p:spTree>
    <p:extLst>
      <p:ext uri="{BB962C8B-B14F-4D97-AF65-F5344CB8AC3E}">
        <p14:creationId xmlns:p14="http://schemas.microsoft.com/office/powerpoint/2010/main" val="2212518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4699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77DE1-6511-4DCD-A9E7-DBAE20708BD3}"/>
              </a:ext>
            </a:extLst>
          </p:cNvPr>
          <p:cNvSpPr>
            <a:spLocks noGrp="1"/>
          </p:cNvSpPr>
          <p:nvPr>
            <p:ph type="title"/>
          </p:nvPr>
        </p:nvSpPr>
        <p:spPr/>
        <p:txBody>
          <a:bodyPr/>
          <a:lstStyle/>
          <a:p>
            <a:r>
              <a:rPr lang="en-US" dirty="0">
                <a:latin typeface="Franklin Gothic Demi Cond"/>
              </a:rPr>
              <a:t>Federal and State Requirements</a:t>
            </a:r>
          </a:p>
        </p:txBody>
      </p:sp>
      <p:sp>
        <p:nvSpPr>
          <p:cNvPr id="4" name="Slide Number Placeholder 3">
            <a:extLst>
              <a:ext uri="{FF2B5EF4-FFF2-40B4-BE49-F238E27FC236}">
                <a16:creationId xmlns:a16="http://schemas.microsoft.com/office/drawing/2014/main" id="{30BC5396-FF64-423A-BE88-8BC34816926B}"/>
              </a:ext>
            </a:extLst>
          </p:cNvPr>
          <p:cNvSpPr>
            <a:spLocks noGrp="1"/>
          </p:cNvSpPr>
          <p:nvPr>
            <p:ph type="sldNum" sz="quarter" idx="12"/>
          </p:nvPr>
        </p:nvSpPr>
        <p:spPr>
          <a:xfrm>
            <a:off x="9878938" y="6356350"/>
            <a:ext cx="1474862" cy="365125"/>
          </a:xfrm>
          <a:solidFill>
            <a:srgbClr val="246994"/>
          </a:solidFill>
        </p:spPr>
        <p:txBody>
          <a:bodyPr/>
          <a:lstStyle/>
          <a:p>
            <a:fld id="{CDAE679D-0EAF-411A-9583-F941ACD3EA69}" type="slidenum">
              <a:rPr lang="en-US" b="1" smtClean="0"/>
              <a:pPr/>
              <a:t>7</a:t>
            </a:fld>
            <a:endParaRPr lang="en-US" b="1" dirty="0"/>
          </a:p>
        </p:txBody>
      </p:sp>
    </p:spTree>
    <p:extLst>
      <p:ext uri="{BB962C8B-B14F-4D97-AF65-F5344CB8AC3E}">
        <p14:creationId xmlns:p14="http://schemas.microsoft.com/office/powerpoint/2010/main" val="1155635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7EDB5F-6023-417D-96DF-8CD8D4F0207E}"/>
              </a:ext>
            </a:extLst>
          </p:cNvPr>
          <p:cNvSpPr>
            <a:spLocks noGrp="1"/>
          </p:cNvSpPr>
          <p:nvPr>
            <p:ph type="title"/>
          </p:nvPr>
        </p:nvSpPr>
        <p:spPr>
          <a:xfrm>
            <a:off x="406400" y="128540"/>
            <a:ext cx="11785600" cy="1325563"/>
          </a:xfrm>
        </p:spPr>
        <p:txBody>
          <a:bodyPr/>
          <a:lstStyle/>
          <a:p>
            <a:r>
              <a:rPr lang="en-US" sz="4800" dirty="0">
                <a:latin typeface="Franklin Gothic Demi Cond"/>
              </a:rPr>
              <a:t>Every Student Succeeds Act Requirements (1)</a:t>
            </a:r>
          </a:p>
        </p:txBody>
      </p:sp>
      <p:sp>
        <p:nvSpPr>
          <p:cNvPr id="6" name="Content Placeholder 5">
            <a:extLst>
              <a:ext uri="{FF2B5EF4-FFF2-40B4-BE49-F238E27FC236}">
                <a16:creationId xmlns:a16="http://schemas.microsoft.com/office/drawing/2014/main" id="{DA12F875-A4ED-4B73-96C9-ED74514C4E1B}"/>
              </a:ext>
            </a:extLst>
          </p:cNvPr>
          <p:cNvSpPr>
            <a:spLocks noGrp="1"/>
          </p:cNvSpPr>
          <p:nvPr>
            <p:ph idx="1"/>
          </p:nvPr>
        </p:nvSpPr>
        <p:spPr>
          <a:xfrm>
            <a:off x="546099" y="1156447"/>
            <a:ext cx="11125947" cy="5199903"/>
          </a:xfrm>
        </p:spPr>
        <p:txBody>
          <a:bodyPr anchor="ctr">
            <a:normAutofit fontScale="92500" lnSpcReduction="20000"/>
          </a:bodyPr>
          <a:lstStyle/>
          <a:p>
            <a:pPr marL="0" indent="0" fontAlgn="base">
              <a:lnSpc>
                <a:spcPct val="120000"/>
              </a:lnSpc>
              <a:spcBef>
                <a:spcPts val="600"/>
              </a:spcBef>
              <a:spcAft>
                <a:spcPts val="600"/>
              </a:spcAft>
              <a:buNone/>
              <a:tabLst>
                <a:tab pos="2230438" algn="l"/>
              </a:tabLst>
            </a:pPr>
            <a:r>
              <a:rPr lang="en-US" sz="3000" dirty="0">
                <a:latin typeface="Arial"/>
                <a:cs typeface="Arial"/>
              </a:rPr>
              <a:t>The federal Every Student Succeeds Act (ESSA), requires the following:</a:t>
            </a:r>
            <a:endParaRPr lang="en-US" sz="3000" dirty="0"/>
          </a:p>
          <a:p>
            <a:pPr marL="0" indent="0">
              <a:lnSpc>
                <a:spcPct val="120000"/>
              </a:lnSpc>
              <a:spcBef>
                <a:spcPts val="600"/>
              </a:spcBef>
              <a:spcAft>
                <a:spcPts val="600"/>
              </a:spcAft>
              <a:buNone/>
              <a:tabLst>
                <a:tab pos="2230438" algn="l"/>
              </a:tabLst>
            </a:pPr>
            <a:r>
              <a:rPr lang="en-US" sz="2700" b="1" dirty="0">
                <a:latin typeface="Arial"/>
                <a:cs typeface="Arial"/>
              </a:rPr>
              <a:t>Assessment requirements in Section 1111(b)(2): </a:t>
            </a:r>
            <a:r>
              <a:rPr lang="en-US" sz="2700" dirty="0">
                <a:latin typeface="Arial"/>
                <a:cs typeface="Arial"/>
              </a:rPr>
              <a:t>the requirements that a state must administer annual statewide tests:</a:t>
            </a:r>
            <a:endParaRPr lang="en-US" sz="2700" dirty="0"/>
          </a:p>
          <a:p>
            <a:pPr lvl="1">
              <a:lnSpc>
                <a:spcPct val="120000"/>
              </a:lnSpc>
              <a:spcBef>
                <a:spcPts val="600"/>
              </a:spcBef>
              <a:spcAft>
                <a:spcPts val="600"/>
              </a:spcAft>
              <a:tabLst>
                <a:tab pos="2230438" algn="l"/>
              </a:tabLst>
            </a:pPr>
            <a:r>
              <a:rPr lang="en-US" sz="2700" dirty="0">
                <a:latin typeface="Arial"/>
                <a:cs typeface="Arial"/>
              </a:rPr>
              <a:t>Reading/language arts and mathematics—grades three through eight and once in high school </a:t>
            </a:r>
            <a:endParaRPr lang="en-US" sz="2700" dirty="0"/>
          </a:p>
          <a:p>
            <a:pPr lvl="1">
              <a:lnSpc>
                <a:spcPct val="120000"/>
              </a:lnSpc>
              <a:spcBef>
                <a:spcPts val="600"/>
              </a:spcBef>
              <a:spcAft>
                <a:spcPts val="600"/>
              </a:spcAft>
              <a:tabLst>
                <a:tab pos="2230438" algn="l"/>
              </a:tabLst>
            </a:pPr>
            <a:r>
              <a:rPr lang="en-US" sz="2700" dirty="0">
                <a:latin typeface="Arial"/>
                <a:cs typeface="Arial"/>
              </a:rPr>
              <a:t>Science—at least once in each of grades three through five, six through nine, and ten through twelve</a:t>
            </a:r>
          </a:p>
          <a:p>
            <a:pPr lvl="1">
              <a:lnSpc>
                <a:spcPct val="120000"/>
              </a:lnSpc>
              <a:spcBef>
                <a:spcPts val="600"/>
              </a:spcBef>
              <a:spcAft>
                <a:spcPts val="600"/>
              </a:spcAft>
              <a:tabLst>
                <a:tab pos="2230438" algn="l"/>
              </a:tabLst>
            </a:pPr>
            <a:r>
              <a:rPr lang="en-US" sz="2700" dirty="0">
                <a:latin typeface="Arial"/>
                <a:cs typeface="Arial"/>
              </a:rPr>
              <a:t>Primary language assessment</a:t>
            </a:r>
          </a:p>
          <a:p>
            <a:pPr lvl="1">
              <a:lnSpc>
                <a:spcPct val="120000"/>
              </a:lnSpc>
              <a:spcBef>
                <a:spcPts val="600"/>
              </a:spcBef>
              <a:spcAft>
                <a:spcPts val="600"/>
              </a:spcAft>
              <a:tabLst>
                <a:tab pos="2230438" algn="l"/>
              </a:tabLst>
            </a:pPr>
            <a:r>
              <a:rPr lang="en-US" sz="2700" dirty="0">
                <a:latin typeface="Arial"/>
                <a:cs typeface="Arial"/>
              </a:rPr>
              <a:t>English language proficiency assessments to eligible students in kindergarten through grade twelve</a:t>
            </a:r>
            <a:endParaRPr lang="en-US" sz="2700" dirty="0"/>
          </a:p>
        </p:txBody>
      </p:sp>
      <p:sp>
        <p:nvSpPr>
          <p:cNvPr id="4" name="Slide Number Placeholder 3">
            <a:extLst>
              <a:ext uri="{FF2B5EF4-FFF2-40B4-BE49-F238E27FC236}">
                <a16:creationId xmlns:a16="http://schemas.microsoft.com/office/drawing/2014/main" id="{AF5BFD33-01E3-47E9-8752-29E5D238C73F}"/>
              </a:ext>
            </a:extLst>
          </p:cNvPr>
          <p:cNvSpPr>
            <a:spLocks noGrp="1"/>
          </p:cNvSpPr>
          <p:nvPr>
            <p:ph type="sldNum" sz="quarter" idx="12"/>
          </p:nvPr>
        </p:nvSpPr>
        <p:spPr/>
        <p:txBody>
          <a:bodyPr/>
          <a:lstStyle/>
          <a:p>
            <a:fld id="{CDAE679D-0EAF-411A-9583-F941ACD3EA69}" type="slidenum">
              <a:rPr lang="en-US" smtClean="0"/>
              <a:pPr/>
              <a:t>8</a:t>
            </a:fld>
            <a:endParaRPr lang="en-US" dirty="0"/>
          </a:p>
        </p:txBody>
      </p:sp>
    </p:spTree>
    <p:extLst>
      <p:ext uri="{BB962C8B-B14F-4D97-AF65-F5344CB8AC3E}">
        <p14:creationId xmlns:p14="http://schemas.microsoft.com/office/powerpoint/2010/main" val="1641373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7EDB5F-6023-417D-96DF-8CD8D4F0207E}"/>
              </a:ext>
            </a:extLst>
          </p:cNvPr>
          <p:cNvSpPr>
            <a:spLocks noGrp="1"/>
          </p:cNvSpPr>
          <p:nvPr>
            <p:ph type="title"/>
          </p:nvPr>
        </p:nvSpPr>
        <p:spPr>
          <a:xfrm>
            <a:off x="205117" y="-216517"/>
            <a:ext cx="11785600" cy="1325563"/>
          </a:xfrm>
        </p:spPr>
        <p:txBody>
          <a:bodyPr/>
          <a:lstStyle/>
          <a:p>
            <a:r>
              <a:rPr lang="en-US" sz="4800" dirty="0">
                <a:latin typeface="Franklin Gothic Demi Cond"/>
              </a:rPr>
              <a:t>Every Student Succeeds Act Requirements (2)</a:t>
            </a:r>
          </a:p>
        </p:txBody>
      </p:sp>
      <p:sp>
        <p:nvSpPr>
          <p:cNvPr id="6" name="Content Placeholder 5">
            <a:extLst>
              <a:ext uri="{FF2B5EF4-FFF2-40B4-BE49-F238E27FC236}">
                <a16:creationId xmlns:a16="http://schemas.microsoft.com/office/drawing/2014/main" id="{DA12F875-A4ED-4B73-96C9-ED74514C4E1B}"/>
              </a:ext>
            </a:extLst>
          </p:cNvPr>
          <p:cNvSpPr>
            <a:spLocks noGrp="1"/>
          </p:cNvSpPr>
          <p:nvPr>
            <p:ph idx="1"/>
          </p:nvPr>
        </p:nvSpPr>
        <p:spPr>
          <a:xfrm>
            <a:off x="373571" y="897655"/>
            <a:ext cx="11125947" cy="5199903"/>
          </a:xfrm>
        </p:spPr>
        <p:txBody>
          <a:bodyPr anchor="ctr">
            <a:normAutofit fontScale="62500" lnSpcReduction="20000"/>
          </a:bodyPr>
          <a:lstStyle/>
          <a:p>
            <a:pPr marL="0" indent="0">
              <a:lnSpc>
                <a:spcPct val="120000"/>
              </a:lnSpc>
              <a:spcBef>
                <a:spcPts val="600"/>
              </a:spcBef>
              <a:spcAft>
                <a:spcPts val="600"/>
              </a:spcAft>
              <a:buNone/>
              <a:tabLst>
                <a:tab pos="2230438" algn="l"/>
              </a:tabLst>
            </a:pPr>
            <a:r>
              <a:rPr lang="en-US" b="1" dirty="0">
                <a:latin typeface="Arial"/>
                <a:cs typeface="Arial"/>
              </a:rPr>
              <a:t>Accountability and school identification requirements in section 1111(c)(4) and 1111(d)(2)(C)-(D):</a:t>
            </a:r>
            <a:r>
              <a:rPr lang="en-US" dirty="0">
                <a:latin typeface="Arial"/>
                <a:cs typeface="Arial"/>
              </a:rPr>
              <a:t> the requirements that a State annually meaningfully differentiate all public schools and the requirements to identify schools for comprehensive and targeted support and improvement and additional targeted support and improvement based on data from the current school year.</a:t>
            </a:r>
          </a:p>
          <a:p>
            <a:pPr marL="0" indent="0">
              <a:lnSpc>
                <a:spcPct val="120000"/>
              </a:lnSpc>
              <a:spcBef>
                <a:spcPts val="0"/>
              </a:spcBef>
              <a:buNone/>
              <a:tabLst>
                <a:tab pos="2230438" algn="l"/>
              </a:tabLst>
            </a:pPr>
            <a:r>
              <a:rPr lang="en-US" b="1" dirty="0">
                <a:latin typeface="Arial"/>
                <a:cs typeface="Arial"/>
              </a:rPr>
              <a:t>Report card provisions related to certain assessments and accountability in section 1111(h) based on data from the current school year:</a:t>
            </a:r>
            <a:r>
              <a:rPr lang="en-US" dirty="0">
                <a:latin typeface="Arial"/>
                <a:cs typeface="Arial"/>
              </a:rPr>
              <a:t> </a:t>
            </a:r>
          </a:p>
          <a:p>
            <a:pPr>
              <a:lnSpc>
                <a:spcPct val="120000"/>
              </a:lnSpc>
              <a:spcBef>
                <a:spcPts val="0"/>
              </a:spcBef>
              <a:buFont typeface="Arial"/>
              <a:buChar char="•"/>
              <a:tabLst>
                <a:tab pos="2230438" algn="l"/>
              </a:tabLst>
            </a:pPr>
            <a:r>
              <a:rPr lang="en-US" dirty="0"/>
              <a:t>Section 1111(h)(1)(C)(i) (accountability system description)</a:t>
            </a:r>
          </a:p>
          <a:p>
            <a:pPr>
              <a:lnSpc>
                <a:spcPct val="120000"/>
              </a:lnSpc>
              <a:spcBef>
                <a:spcPts val="0"/>
              </a:spcBef>
              <a:buFont typeface="Arial"/>
              <a:buChar char="•"/>
              <a:tabLst>
                <a:tab pos="2230438" algn="l"/>
              </a:tabLst>
            </a:pPr>
            <a:r>
              <a:rPr lang="en-US" dirty="0"/>
              <a:t>Section 1111(h)(1)(C)(ii) (assessment results)</a:t>
            </a:r>
          </a:p>
          <a:p>
            <a:pPr>
              <a:lnSpc>
                <a:spcPct val="120000"/>
              </a:lnSpc>
              <a:spcBef>
                <a:spcPts val="0"/>
              </a:spcBef>
              <a:buFont typeface="Arial"/>
              <a:buChar char="•"/>
              <a:tabLst>
                <a:tab pos="2230438" algn="l"/>
              </a:tabLst>
            </a:pPr>
            <a:r>
              <a:rPr lang="en-US" dirty="0"/>
              <a:t>Section 1111(h)(1)(C)(iii)(I) (other academic indicator results)</a:t>
            </a:r>
          </a:p>
          <a:p>
            <a:pPr>
              <a:lnSpc>
                <a:spcPct val="120000"/>
              </a:lnSpc>
              <a:spcBef>
                <a:spcPts val="0"/>
              </a:spcBef>
              <a:buFont typeface="Arial"/>
              <a:buChar char="•"/>
              <a:tabLst>
                <a:tab pos="2230438" algn="l"/>
              </a:tabLst>
            </a:pPr>
            <a:r>
              <a:rPr lang="en-US" dirty="0"/>
              <a:t>Section 1111(h)(1)(C)(iv) (English language proficiency assessment results) </a:t>
            </a:r>
          </a:p>
        </p:txBody>
      </p:sp>
      <p:sp>
        <p:nvSpPr>
          <p:cNvPr id="4" name="Slide Number Placeholder 3">
            <a:extLst>
              <a:ext uri="{FF2B5EF4-FFF2-40B4-BE49-F238E27FC236}">
                <a16:creationId xmlns:a16="http://schemas.microsoft.com/office/drawing/2014/main" id="{AF5BFD33-01E3-47E9-8752-29E5D238C73F}"/>
              </a:ext>
            </a:extLst>
          </p:cNvPr>
          <p:cNvSpPr>
            <a:spLocks noGrp="1"/>
          </p:cNvSpPr>
          <p:nvPr>
            <p:ph type="sldNum" sz="quarter" idx="12"/>
          </p:nvPr>
        </p:nvSpPr>
        <p:spPr/>
        <p:txBody>
          <a:bodyPr/>
          <a:lstStyle/>
          <a:p>
            <a:fld id="{CDAE679D-0EAF-411A-9583-F941ACD3EA69}" type="slidenum">
              <a:rPr lang="en-US" smtClean="0"/>
              <a:pPr/>
              <a:t>9</a:t>
            </a:fld>
            <a:endParaRPr lang="en-US" dirty="0"/>
          </a:p>
        </p:txBody>
      </p:sp>
    </p:spTree>
    <p:extLst>
      <p:ext uri="{BB962C8B-B14F-4D97-AF65-F5344CB8AC3E}">
        <p14:creationId xmlns:p14="http://schemas.microsoft.com/office/powerpoint/2010/main" val="2799286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C7A379D3C8A3145B9B5460A5FBAA94E" ma:contentTypeVersion="4" ma:contentTypeDescription="Create a new document." ma:contentTypeScope="" ma:versionID="32c7227f6b36d314665a50ff29695e10">
  <xsd:schema xmlns:xsd="http://www.w3.org/2001/XMLSchema" xmlns:xs="http://www.w3.org/2001/XMLSchema" xmlns:p="http://schemas.microsoft.com/office/2006/metadata/properties" xmlns:ns2="d173ea53-e63a-4839-8c69-aececa15c404" targetNamespace="http://schemas.microsoft.com/office/2006/metadata/properties" ma:root="true" ma:fieldsID="b64b6e40438ac93c2c54ac117b0e64d8" ns2:_="">
    <xsd:import namespace="d173ea53-e63a-4839-8c69-aececa15c4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73ea53-e63a-4839-8c69-aececa15c4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32A623-AE4C-49C5-887B-D5EE42F53221}">
  <ds:schemaRefs>
    <ds:schemaRef ds:uri="http://schemas.openxmlformats.org/package/2006/metadata/core-properties"/>
    <ds:schemaRef ds:uri="http://purl.org/dc/dcmitype/"/>
    <ds:schemaRef ds:uri="http://schemas.microsoft.com/office/infopath/2007/PartnerControls"/>
    <ds:schemaRef ds:uri="d173ea53-e63a-4839-8c69-aececa15c404"/>
    <ds:schemaRef ds:uri="http://purl.org/dc/elements/1.1/"/>
    <ds:schemaRef ds:uri="http://schemas.microsoft.com/office/2006/metadata/properties"/>
    <ds:schemaRef ds:uri="http://schemas.microsoft.com/office/2006/documentManagement/types"/>
    <ds:schemaRef ds:uri="http://purl.org/dc/terms/"/>
    <ds:schemaRef ds:uri="http://www.w3.org/XML/1998/namespace"/>
  </ds:schemaRefs>
</ds:datastoreItem>
</file>

<file path=customXml/itemProps2.xml><?xml version="1.0" encoding="utf-8"?>
<ds:datastoreItem xmlns:ds="http://schemas.openxmlformats.org/officeDocument/2006/customXml" ds:itemID="{DA85FA2A-22CC-41AD-BF0F-601B58C8F2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73ea53-e63a-4839-8c69-aececa15c4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466550-D930-437C-A7E4-4B2A2A0384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TotalTime>
  <Words>3714</Words>
  <PresentationFormat>Widescreen</PresentationFormat>
  <Paragraphs>589</Paragraphs>
  <Slides>55</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Courier New</vt:lpstr>
      <vt:lpstr>Franklin Gothic Demi Cond</vt:lpstr>
      <vt:lpstr>Times New Roman</vt:lpstr>
      <vt:lpstr>Wingdings</vt:lpstr>
      <vt:lpstr>Office Theme</vt:lpstr>
      <vt:lpstr>Every Student Succeeds Act Update California State Board of Education Meeting February 24, 2021</vt:lpstr>
      <vt:lpstr>Summary of Presentation</vt:lpstr>
      <vt:lpstr>Flexibilities Offered From the US Department of Education (1)</vt:lpstr>
      <vt:lpstr>Flexibilities Offered From the US Department of Education (2)</vt:lpstr>
      <vt:lpstr>Flexibilities Offered From the US Department of Education (3)</vt:lpstr>
      <vt:lpstr>Steps that California has already taken</vt:lpstr>
      <vt:lpstr>Federal and State Requirements</vt:lpstr>
      <vt:lpstr>Every Student Succeeds Act Requirements (1)</vt:lpstr>
      <vt:lpstr>Every Student Succeeds Act Requirements (2)</vt:lpstr>
      <vt:lpstr>Every Student Succeeds Act Requirements (3)</vt:lpstr>
      <vt:lpstr>State Requirements (1)</vt:lpstr>
      <vt:lpstr>State Requirements (2)</vt:lpstr>
      <vt:lpstr>2020–2021 Initial and Summative Assessments Testing Windows</vt:lpstr>
      <vt:lpstr>Key Events (1)</vt:lpstr>
      <vt:lpstr>Key Events (2)</vt:lpstr>
      <vt:lpstr>Key Events (3)</vt:lpstr>
      <vt:lpstr>Preparations for Spring Testing</vt:lpstr>
      <vt:lpstr>Implemented Adjusted Blueprints</vt:lpstr>
      <vt:lpstr>Estimated Testing Times for the Adjusted Smarter Balanced Blueprints</vt:lpstr>
      <vt:lpstr>Estimated Testing Times for Non-Smarter Balanced CAASPP Summative Assessments </vt:lpstr>
      <vt:lpstr>Estimated Testing Times for Summative ELPAC </vt:lpstr>
      <vt:lpstr>Developed Remote Administration Functionality (1)</vt:lpstr>
      <vt:lpstr>Developed Remote Administration Functionality (2)</vt:lpstr>
      <vt:lpstr>Collected Input on Spring 2021 Plans</vt:lpstr>
      <vt:lpstr>Summary of Input to Spring 2021 Plans</vt:lpstr>
      <vt:lpstr>Learnings from the Fall 2020 Administration</vt:lpstr>
      <vt:lpstr>Expanded Communication Opportunities </vt:lpstr>
      <vt:lpstr>Spring Administration Website: Educators</vt:lpstr>
      <vt:lpstr>Spring Administration Website: Parents/Guardians/Students</vt:lpstr>
      <vt:lpstr>Links to Resources</vt:lpstr>
      <vt:lpstr>Office Hours and Coffee Session Resources</vt:lpstr>
      <vt:lpstr>Lexile® &amp; Quantile® Hub for CA Educators</vt:lpstr>
      <vt:lpstr>Stakeholder Feedback on Spring Assessments</vt:lpstr>
      <vt:lpstr>Feedback Summary (1)</vt:lpstr>
      <vt:lpstr>Feedback Summary (2)</vt:lpstr>
      <vt:lpstr>Feedback Summary (3)</vt:lpstr>
      <vt:lpstr>Council of Chief State School Officers (1)</vt:lpstr>
      <vt:lpstr>Council of Chief State School Officers (2)</vt:lpstr>
      <vt:lpstr>Flexibilities Offered from US Department of Education</vt:lpstr>
      <vt:lpstr>Flexibility 1: Accountability and School Identification and Transparency of Public Reporting</vt:lpstr>
      <vt:lpstr>Flexibility 2: Assessments</vt:lpstr>
      <vt:lpstr>Flexibility 2a: Administering a shortened version of statewide assessments</vt:lpstr>
      <vt:lpstr>Flexibility 2b: Offering remote administration</vt:lpstr>
      <vt:lpstr>Flexibility 2c: Extend the Testing Window</vt:lpstr>
      <vt:lpstr>Flexibility 2c: Pros for Extending Assessment Window to July 30, 2021</vt:lpstr>
      <vt:lpstr>Flexibility 2c: Cons for Extending Assessment Window to July 30, 2021</vt:lpstr>
      <vt:lpstr>Flexibility 2c: Pros for Fall Administration </vt:lpstr>
      <vt:lpstr>Flexibility 2c: Cons for Fall Administration</vt:lpstr>
      <vt:lpstr>2020–21 Testing Window Extension Survey of LEA Assessment Coordinators</vt:lpstr>
      <vt:lpstr>Survey Results</vt:lpstr>
      <vt:lpstr>Survey Results: Overall Rank Order of Testing Window Options</vt:lpstr>
      <vt:lpstr>Survey Results: Rank Order Testing Window Options for Largest LEAs and CORE Districts</vt:lpstr>
      <vt:lpstr>Survey Results: LEAs with Benchmark Assessments</vt:lpstr>
      <vt:lpstr>Recommendations</vt:lpstr>
      <vt:lpstr>Public Comment for Item 02</vt:lpstr>
    </vt:vector>
  </TitlesOfParts>
  <Company>California State Board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February 24, 2021 Agenda Item 02 Slides - Meeting Agendas (CA State Board of Education)</dc:title>
  <dc:subject>Every Student Succeeds Act Update California State Board of Education Meeting February 24, 2021.</dc:subject>
  <dc:creator/>
  <cp:keywords/>
  <dc:description/>
  <dcterms:created xsi:type="dcterms:W3CDTF">2021-02-24T02:49:52Z</dcterms:created>
  <dcterms:modified xsi:type="dcterms:W3CDTF">2021-02-24T16:44:43Z</dcterms:modified>
  <cp:category/>
</cp:coreProperties>
</file>