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4"/>
  </p:notesMasterIdLst>
  <p:sldIdLst>
    <p:sldId id="257" r:id="rId2"/>
    <p:sldId id="260" r:id="rId3"/>
    <p:sldId id="258" r:id="rId4"/>
    <p:sldId id="307" r:id="rId5"/>
    <p:sldId id="304" r:id="rId6"/>
    <p:sldId id="305" r:id="rId7"/>
    <p:sldId id="302" r:id="rId8"/>
    <p:sldId id="289" r:id="rId9"/>
    <p:sldId id="261" r:id="rId10"/>
    <p:sldId id="262" r:id="rId11"/>
    <p:sldId id="263" r:id="rId12"/>
    <p:sldId id="575" r:id="rId13"/>
    <p:sldId id="267" r:id="rId14"/>
    <p:sldId id="306" r:id="rId15"/>
    <p:sldId id="272" r:id="rId16"/>
    <p:sldId id="273" r:id="rId17"/>
    <p:sldId id="274" r:id="rId18"/>
    <p:sldId id="576" r:id="rId19"/>
    <p:sldId id="585" r:id="rId20"/>
    <p:sldId id="276" r:id="rId21"/>
    <p:sldId id="277" r:id="rId22"/>
    <p:sldId id="278" r:id="rId23"/>
    <p:sldId id="279" r:id="rId24"/>
    <p:sldId id="280" r:id="rId25"/>
    <p:sldId id="281" r:id="rId26"/>
    <p:sldId id="571" r:id="rId27"/>
    <p:sldId id="285" r:id="rId28"/>
    <p:sldId id="286" r:id="rId29"/>
    <p:sldId id="287" r:id="rId30"/>
    <p:sldId id="288" r:id="rId31"/>
    <p:sldId id="293" r:id="rId32"/>
    <p:sldId id="513" r:id="rId33"/>
    <p:sldId id="514" r:id="rId34"/>
    <p:sldId id="584" r:id="rId35"/>
    <p:sldId id="516" r:id="rId36"/>
    <p:sldId id="517" r:id="rId37"/>
    <p:sldId id="269" r:id="rId38"/>
    <p:sldId id="519" r:id="rId39"/>
    <p:sldId id="520" r:id="rId40"/>
    <p:sldId id="521" r:id="rId41"/>
    <p:sldId id="522" r:id="rId42"/>
    <p:sldId id="523" r:id="rId43"/>
    <p:sldId id="524" r:id="rId44"/>
    <p:sldId id="525" r:id="rId45"/>
    <p:sldId id="526" r:id="rId46"/>
    <p:sldId id="527" r:id="rId47"/>
    <p:sldId id="583" r:id="rId48"/>
    <p:sldId id="529" r:id="rId49"/>
    <p:sldId id="259" r:id="rId50"/>
    <p:sldId id="530" r:id="rId51"/>
    <p:sldId id="294" r:id="rId52"/>
    <p:sldId id="531" r:id="rId53"/>
    <p:sldId id="582" r:id="rId54"/>
    <p:sldId id="534" r:id="rId55"/>
    <p:sldId id="551" r:id="rId56"/>
    <p:sldId id="552" r:id="rId57"/>
    <p:sldId id="553" r:id="rId58"/>
    <p:sldId id="536" r:id="rId59"/>
    <p:sldId id="540" r:id="rId60"/>
    <p:sldId id="556" r:id="rId61"/>
    <p:sldId id="562" r:id="rId62"/>
    <p:sldId id="561" r:id="rId63"/>
    <p:sldId id="559" r:id="rId64"/>
    <p:sldId id="560" r:id="rId65"/>
    <p:sldId id="299" r:id="rId66"/>
    <p:sldId id="456" r:id="rId67"/>
    <p:sldId id="412" r:id="rId68"/>
    <p:sldId id="493" r:id="rId69"/>
    <p:sldId id="421" r:id="rId70"/>
    <p:sldId id="422" r:id="rId71"/>
    <p:sldId id="581" r:id="rId72"/>
    <p:sldId id="298" r:id="rId73"/>
    <p:sldId id="506" r:id="rId74"/>
    <p:sldId id="564" r:id="rId75"/>
    <p:sldId id="508" r:id="rId76"/>
    <p:sldId id="565" r:id="rId77"/>
    <p:sldId id="509" r:id="rId78"/>
    <p:sldId id="566" r:id="rId79"/>
    <p:sldId id="510" r:id="rId80"/>
    <p:sldId id="567" r:id="rId81"/>
    <p:sldId id="542" r:id="rId82"/>
    <p:sldId id="568" r:id="rId83"/>
    <p:sldId id="580" r:id="rId84"/>
    <p:sldId id="579" r:id="rId85"/>
    <p:sldId id="578" r:id="rId86"/>
    <p:sldId id="547" r:id="rId87"/>
    <p:sldId id="548" r:id="rId88"/>
    <p:sldId id="300" r:id="rId89"/>
    <p:sldId id="301" r:id="rId90"/>
    <p:sldId id="577" r:id="rId91"/>
    <p:sldId id="573" r:id="rId92"/>
    <p:sldId id="550" r:id="rId9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le Steele" initials="NS" lastIdx="39"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39" autoAdjust="0"/>
    <p:restoredTop sz="91657" autoAdjust="0"/>
  </p:normalViewPr>
  <p:slideViewPr>
    <p:cSldViewPr snapToGrid="0">
      <p:cViewPr varScale="1">
        <p:scale>
          <a:sx n="57" d="100"/>
          <a:sy n="57" d="100"/>
        </p:scale>
        <p:origin x="210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51C88D-0FDA-4847-844A-06EF1749A359}" type="doc">
      <dgm:prSet loTypeId="urn:microsoft.com/office/officeart/2005/8/layout/chevron1" loCatId="process" qsTypeId="urn:microsoft.com/office/officeart/2005/8/quickstyle/simple1" qsCatId="simple" csTypeId="urn:microsoft.com/office/officeart/2005/8/colors/accent1_2" csCatId="accent1" phldr="1"/>
      <dgm:spPr/>
    </dgm:pt>
    <dgm:pt modelId="{07A798D2-F4EB-45C8-BB7E-B16430CFEF4C}">
      <dgm:prSet phldrT="[Text]" custT="1"/>
      <dgm:spPr>
        <a:solidFill>
          <a:schemeClr val="accent2">
            <a:lumMod val="40000"/>
            <a:lumOff val="60000"/>
          </a:schemeClr>
        </a:solidFill>
        <a:ln>
          <a:solidFill>
            <a:schemeClr val="accent2">
              <a:lumMod val="75000"/>
            </a:schemeClr>
          </a:solidFill>
        </a:ln>
      </dgm:spPr>
      <dgm:t>
        <a:bodyPr/>
        <a:lstStyle/>
        <a:p>
          <a:r>
            <a:rPr lang="en-US" sz="2800" dirty="0" smtClean="0">
              <a:solidFill>
                <a:schemeClr val="tx1">
                  <a:lumMod val="85000"/>
                  <a:lumOff val="15000"/>
                </a:schemeClr>
              </a:solidFill>
              <a:latin typeface="Arial" panose="020B0604020202020204" pitchFamily="34" charset="0"/>
              <a:cs typeface="Arial" panose="020B0604020202020204" pitchFamily="34" charset="0"/>
            </a:rPr>
            <a:t>The Dashboard</a:t>
          </a:r>
          <a:endParaRPr lang="en-US" sz="2800" dirty="0"/>
        </a:p>
      </dgm:t>
    </dgm:pt>
    <dgm:pt modelId="{5CE4FEFA-1F45-4B0C-9086-EA14478E329C}" type="parTrans" cxnId="{73B7C32B-ECAD-4F0C-823E-3874BBB277B5}">
      <dgm:prSet/>
      <dgm:spPr/>
      <dgm:t>
        <a:bodyPr/>
        <a:lstStyle/>
        <a:p>
          <a:endParaRPr lang="en-US"/>
        </a:p>
      </dgm:t>
    </dgm:pt>
    <dgm:pt modelId="{55136546-B998-4829-99C8-A1FBA82407D0}" type="sibTrans" cxnId="{73B7C32B-ECAD-4F0C-823E-3874BBB277B5}">
      <dgm:prSet/>
      <dgm:spPr/>
      <dgm:t>
        <a:bodyPr/>
        <a:lstStyle/>
        <a:p>
          <a:endParaRPr lang="en-US"/>
        </a:p>
      </dgm:t>
    </dgm:pt>
    <dgm:pt modelId="{4CA68F23-50E0-4464-A2AC-71ECE9C20525}">
      <dgm:prSet phldrT="[Text]" custT="1"/>
      <dgm:spPr/>
      <dgm:t>
        <a:bodyPr anchor="t"/>
        <a:lstStyle/>
        <a:p>
          <a:r>
            <a:rPr lang="en-US" sz="2400" dirty="0">
              <a:latin typeface="Arial" panose="020B0604020202020204" pitchFamily="34" charset="0"/>
              <a:cs typeface="Arial" panose="020B0604020202020204" pitchFamily="34" charset="0"/>
            </a:rPr>
            <a:t>Identifies an LEA’s areas of strength and areas of need</a:t>
          </a:r>
        </a:p>
      </dgm:t>
    </dgm:pt>
    <dgm:pt modelId="{49D4BD69-0664-4B0F-9157-7F558C868D8E}" type="parTrans" cxnId="{74D886CC-2922-4D6C-BA5B-4D8B9969493D}">
      <dgm:prSet/>
      <dgm:spPr/>
      <dgm:t>
        <a:bodyPr/>
        <a:lstStyle/>
        <a:p>
          <a:endParaRPr lang="en-US"/>
        </a:p>
      </dgm:t>
    </dgm:pt>
    <dgm:pt modelId="{CF2A8369-26BA-46AB-AEB2-6AD6D79C86EE}" type="sibTrans" cxnId="{74D886CC-2922-4D6C-BA5B-4D8B9969493D}">
      <dgm:prSet/>
      <dgm:spPr/>
      <dgm:t>
        <a:bodyPr/>
        <a:lstStyle/>
        <a:p>
          <a:endParaRPr lang="en-US"/>
        </a:p>
      </dgm:t>
    </dgm:pt>
    <dgm:pt modelId="{96B76452-D1B0-415E-A0C0-DF8DDCB2C930}">
      <dgm:prSet phldrT="[Text]" custT="1"/>
      <dgm:spPr>
        <a:solidFill>
          <a:schemeClr val="accent3">
            <a:lumMod val="40000"/>
            <a:lumOff val="60000"/>
          </a:schemeClr>
        </a:solidFill>
        <a:ln>
          <a:solidFill>
            <a:schemeClr val="accent3">
              <a:lumMod val="75000"/>
            </a:schemeClr>
          </a:solidFill>
        </a:ln>
      </dgm:spPr>
      <dgm:t>
        <a:bodyPr/>
        <a:lstStyle/>
        <a:p>
          <a:r>
            <a:rPr lang="en-US" sz="2800" dirty="0">
              <a:solidFill>
                <a:schemeClr val="tx1">
                  <a:lumMod val="85000"/>
                  <a:lumOff val="15000"/>
                </a:schemeClr>
              </a:solidFill>
              <a:latin typeface="Arial" panose="020B0604020202020204" pitchFamily="34" charset="0"/>
              <a:cs typeface="Arial" panose="020B0604020202020204" pitchFamily="34" charset="0"/>
            </a:rPr>
            <a:t>Local Data</a:t>
          </a:r>
        </a:p>
      </dgm:t>
    </dgm:pt>
    <dgm:pt modelId="{583B14CD-3E46-41DF-8EF0-72C2B5D7031C}" type="parTrans" cxnId="{31F6F64D-FB9D-4C50-88BC-64A057547A36}">
      <dgm:prSet/>
      <dgm:spPr/>
      <dgm:t>
        <a:bodyPr/>
        <a:lstStyle/>
        <a:p>
          <a:endParaRPr lang="en-US"/>
        </a:p>
      </dgm:t>
    </dgm:pt>
    <dgm:pt modelId="{C989EAD0-9399-45ED-B55B-82681258BB0E}" type="sibTrans" cxnId="{31F6F64D-FB9D-4C50-88BC-64A057547A36}">
      <dgm:prSet/>
      <dgm:spPr/>
      <dgm:t>
        <a:bodyPr/>
        <a:lstStyle/>
        <a:p>
          <a:endParaRPr lang="en-US"/>
        </a:p>
      </dgm:t>
    </dgm:pt>
    <dgm:pt modelId="{43A17937-4D14-4585-BAB1-AE3F52980FAB}">
      <dgm:prSet phldrT="[Text]" custT="1"/>
      <dgm:spPr/>
      <dgm:t>
        <a:bodyPr anchor="t"/>
        <a:lstStyle/>
        <a:p>
          <a:r>
            <a:rPr lang="en-US" sz="2400" dirty="0">
              <a:latin typeface="Arial" panose="020B0604020202020204" pitchFamily="34" charset="0"/>
              <a:cs typeface="Arial" panose="020B0604020202020204" pitchFamily="34" charset="0"/>
            </a:rPr>
            <a:t>Provides an LEA with additional data to inform decision-making and planning</a:t>
          </a:r>
        </a:p>
      </dgm:t>
    </dgm:pt>
    <dgm:pt modelId="{383E69E6-EF84-45B0-9740-AC30DA9E62E5}" type="parTrans" cxnId="{0D46ABA6-A5A3-4150-ACE4-AB3D67A66AA0}">
      <dgm:prSet/>
      <dgm:spPr/>
      <dgm:t>
        <a:bodyPr/>
        <a:lstStyle/>
        <a:p>
          <a:endParaRPr lang="en-US"/>
        </a:p>
      </dgm:t>
    </dgm:pt>
    <dgm:pt modelId="{CA16B3FA-2117-4639-92F5-624C101AF688}" type="sibTrans" cxnId="{0D46ABA6-A5A3-4150-ACE4-AB3D67A66AA0}">
      <dgm:prSet/>
      <dgm:spPr/>
      <dgm:t>
        <a:bodyPr/>
        <a:lstStyle/>
        <a:p>
          <a:endParaRPr lang="en-US"/>
        </a:p>
      </dgm:t>
    </dgm:pt>
    <dgm:pt modelId="{468A318D-074F-474D-B336-0AB132767B85}">
      <dgm:prSet phldrT="[Text]" custT="1"/>
      <dgm:spPr>
        <a:solidFill>
          <a:schemeClr val="accent4">
            <a:lumMod val="40000"/>
            <a:lumOff val="60000"/>
          </a:schemeClr>
        </a:solidFill>
        <a:ln>
          <a:solidFill>
            <a:schemeClr val="accent4">
              <a:lumMod val="75000"/>
            </a:schemeClr>
          </a:solidFill>
        </a:ln>
      </dgm:spPr>
      <dgm:t>
        <a:bodyPr anchor="ctr"/>
        <a:lstStyle/>
        <a:p>
          <a:r>
            <a:rPr lang="en-US" sz="2800" dirty="0">
              <a:solidFill>
                <a:schemeClr val="tx1">
                  <a:lumMod val="85000"/>
                  <a:lumOff val="15000"/>
                </a:schemeClr>
              </a:solidFill>
              <a:latin typeface="Arial" panose="020B0604020202020204" pitchFamily="34" charset="0"/>
              <a:cs typeface="Arial" panose="020B0604020202020204" pitchFamily="34" charset="0"/>
            </a:rPr>
            <a:t>The LCAP</a:t>
          </a:r>
        </a:p>
      </dgm:t>
    </dgm:pt>
    <dgm:pt modelId="{2890D766-C9A9-4B97-9B4E-8E4FF857A4B2}" type="parTrans" cxnId="{4B3CDD4F-C4F4-4889-9AEF-8A37A30D7FFB}">
      <dgm:prSet/>
      <dgm:spPr/>
      <dgm:t>
        <a:bodyPr/>
        <a:lstStyle/>
        <a:p>
          <a:endParaRPr lang="en-US"/>
        </a:p>
      </dgm:t>
    </dgm:pt>
    <dgm:pt modelId="{865C18DA-AC0C-44C8-BE51-BF0D207E7256}" type="sibTrans" cxnId="{4B3CDD4F-C4F4-4889-9AEF-8A37A30D7FFB}">
      <dgm:prSet/>
      <dgm:spPr/>
      <dgm:t>
        <a:bodyPr/>
        <a:lstStyle/>
        <a:p>
          <a:endParaRPr lang="en-US"/>
        </a:p>
      </dgm:t>
    </dgm:pt>
    <dgm:pt modelId="{F8594948-8A69-432F-8A85-7C02311AD6CB}">
      <dgm:prSet phldrT="[Text]"/>
      <dgm:spPr/>
      <dgm:t>
        <a:bodyPr anchor="t"/>
        <a:lstStyle/>
        <a:p>
          <a:r>
            <a:rPr lang="en-US" dirty="0">
              <a:latin typeface="Arial" panose="020B0604020202020204" pitchFamily="34" charset="0"/>
              <a:cs typeface="Arial" panose="020B0604020202020204" pitchFamily="34" charset="0"/>
            </a:rPr>
            <a:t>The vehicle for an LEA to review its progress, articulate their plans to address the areas of identified need, and communicate its plan to educational stakeholders</a:t>
          </a:r>
        </a:p>
      </dgm:t>
    </dgm:pt>
    <dgm:pt modelId="{91949104-5B80-447B-9DAF-6AA89CF802D7}" type="parTrans" cxnId="{31219ADD-4C09-4850-82A5-474EA1885D4E}">
      <dgm:prSet/>
      <dgm:spPr/>
      <dgm:t>
        <a:bodyPr/>
        <a:lstStyle/>
        <a:p>
          <a:endParaRPr lang="en-US"/>
        </a:p>
      </dgm:t>
    </dgm:pt>
    <dgm:pt modelId="{B493731A-3828-4E97-A354-32F587CAD314}" type="sibTrans" cxnId="{31219ADD-4C09-4850-82A5-474EA1885D4E}">
      <dgm:prSet/>
      <dgm:spPr/>
      <dgm:t>
        <a:bodyPr/>
        <a:lstStyle/>
        <a:p>
          <a:endParaRPr lang="en-US"/>
        </a:p>
      </dgm:t>
    </dgm:pt>
    <dgm:pt modelId="{842FE035-D7FA-4ED3-A9A4-4ED34EA5BED1}" type="pres">
      <dgm:prSet presAssocID="{3F51C88D-0FDA-4847-844A-06EF1749A359}" presName="Name0" presStyleCnt="0">
        <dgm:presLayoutVars>
          <dgm:dir/>
          <dgm:animLvl val="lvl"/>
          <dgm:resizeHandles val="exact"/>
        </dgm:presLayoutVars>
      </dgm:prSet>
      <dgm:spPr/>
    </dgm:pt>
    <dgm:pt modelId="{5A01629E-5905-4E2F-A700-498830ABC598}" type="pres">
      <dgm:prSet presAssocID="{07A798D2-F4EB-45C8-BB7E-B16430CFEF4C}" presName="composite" presStyleCnt="0"/>
      <dgm:spPr/>
    </dgm:pt>
    <dgm:pt modelId="{05BFCF35-A484-48F3-A287-58C090A61BF7}" type="pres">
      <dgm:prSet presAssocID="{07A798D2-F4EB-45C8-BB7E-B16430CFEF4C}" presName="parTx" presStyleLbl="node1" presStyleIdx="0" presStyleCnt="3">
        <dgm:presLayoutVars>
          <dgm:chMax val="0"/>
          <dgm:chPref val="0"/>
          <dgm:bulletEnabled val="1"/>
        </dgm:presLayoutVars>
      </dgm:prSet>
      <dgm:spPr/>
      <dgm:t>
        <a:bodyPr/>
        <a:lstStyle/>
        <a:p>
          <a:endParaRPr lang="en-US"/>
        </a:p>
      </dgm:t>
    </dgm:pt>
    <dgm:pt modelId="{D06CE15B-191E-4B6D-AB94-418C8F79AD70}" type="pres">
      <dgm:prSet presAssocID="{07A798D2-F4EB-45C8-BB7E-B16430CFEF4C}" presName="desTx" presStyleLbl="revTx" presStyleIdx="0" presStyleCnt="3">
        <dgm:presLayoutVars>
          <dgm:bulletEnabled val="1"/>
        </dgm:presLayoutVars>
      </dgm:prSet>
      <dgm:spPr/>
      <dgm:t>
        <a:bodyPr/>
        <a:lstStyle/>
        <a:p>
          <a:endParaRPr lang="en-US"/>
        </a:p>
      </dgm:t>
    </dgm:pt>
    <dgm:pt modelId="{9FDD1BD1-7239-49D5-A1ED-C9B522C1EE0D}" type="pres">
      <dgm:prSet presAssocID="{55136546-B998-4829-99C8-A1FBA82407D0}" presName="space" presStyleCnt="0"/>
      <dgm:spPr/>
    </dgm:pt>
    <dgm:pt modelId="{00738A1F-CBCC-4811-A8E0-1CDA71B33BE9}" type="pres">
      <dgm:prSet presAssocID="{96B76452-D1B0-415E-A0C0-DF8DDCB2C930}" presName="composite" presStyleCnt="0"/>
      <dgm:spPr/>
    </dgm:pt>
    <dgm:pt modelId="{B6A73941-B201-4E49-AE33-411B8C0D0B30}" type="pres">
      <dgm:prSet presAssocID="{96B76452-D1B0-415E-A0C0-DF8DDCB2C930}" presName="parTx" presStyleLbl="node1" presStyleIdx="1" presStyleCnt="3">
        <dgm:presLayoutVars>
          <dgm:chMax val="0"/>
          <dgm:chPref val="0"/>
          <dgm:bulletEnabled val="1"/>
        </dgm:presLayoutVars>
      </dgm:prSet>
      <dgm:spPr/>
      <dgm:t>
        <a:bodyPr/>
        <a:lstStyle/>
        <a:p>
          <a:endParaRPr lang="en-US"/>
        </a:p>
      </dgm:t>
    </dgm:pt>
    <dgm:pt modelId="{5565A1AD-4938-4C21-9564-381DE0DA4183}" type="pres">
      <dgm:prSet presAssocID="{96B76452-D1B0-415E-A0C0-DF8DDCB2C930}" presName="desTx" presStyleLbl="revTx" presStyleIdx="1" presStyleCnt="3">
        <dgm:presLayoutVars>
          <dgm:bulletEnabled val="1"/>
        </dgm:presLayoutVars>
      </dgm:prSet>
      <dgm:spPr/>
      <dgm:t>
        <a:bodyPr/>
        <a:lstStyle/>
        <a:p>
          <a:endParaRPr lang="en-US"/>
        </a:p>
      </dgm:t>
    </dgm:pt>
    <dgm:pt modelId="{AAE512DE-D2D9-469A-928E-1154B3F81048}" type="pres">
      <dgm:prSet presAssocID="{C989EAD0-9399-45ED-B55B-82681258BB0E}" presName="space" presStyleCnt="0"/>
      <dgm:spPr/>
    </dgm:pt>
    <dgm:pt modelId="{95BEA6D3-6D36-41F9-A5AC-0ACDC052D326}" type="pres">
      <dgm:prSet presAssocID="{468A318D-074F-474D-B336-0AB132767B85}" presName="composite" presStyleCnt="0"/>
      <dgm:spPr/>
    </dgm:pt>
    <dgm:pt modelId="{60ABCD9D-0694-45F2-9020-3AF68848FC5B}" type="pres">
      <dgm:prSet presAssocID="{468A318D-074F-474D-B336-0AB132767B85}" presName="parTx" presStyleLbl="node1" presStyleIdx="2" presStyleCnt="3">
        <dgm:presLayoutVars>
          <dgm:chMax val="0"/>
          <dgm:chPref val="0"/>
          <dgm:bulletEnabled val="1"/>
        </dgm:presLayoutVars>
      </dgm:prSet>
      <dgm:spPr/>
      <dgm:t>
        <a:bodyPr/>
        <a:lstStyle/>
        <a:p>
          <a:endParaRPr lang="en-US"/>
        </a:p>
      </dgm:t>
    </dgm:pt>
    <dgm:pt modelId="{4DEA1CE1-8A0D-4037-BC1F-B89C37FAE5F0}" type="pres">
      <dgm:prSet presAssocID="{468A318D-074F-474D-B336-0AB132767B85}" presName="desTx" presStyleLbl="revTx" presStyleIdx="2" presStyleCnt="3">
        <dgm:presLayoutVars>
          <dgm:bulletEnabled val="1"/>
        </dgm:presLayoutVars>
      </dgm:prSet>
      <dgm:spPr/>
      <dgm:t>
        <a:bodyPr/>
        <a:lstStyle/>
        <a:p>
          <a:endParaRPr lang="en-US"/>
        </a:p>
      </dgm:t>
    </dgm:pt>
  </dgm:ptLst>
  <dgm:cxnLst>
    <dgm:cxn modelId="{D3E3863B-9FD1-4D0F-B728-85C633E8836E}" type="presOf" srcId="{96B76452-D1B0-415E-A0C0-DF8DDCB2C930}" destId="{B6A73941-B201-4E49-AE33-411B8C0D0B30}" srcOrd="0" destOrd="0" presId="urn:microsoft.com/office/officeart/2005/8/layout/chevron1"/>
    <dgm:cxn modelId="{0D46ABA6-A5A3-4150-ACE4-AB3D67A66AA0}" srcId="{96B76452-D1B0-415E-A0C0-DF8DDCB2C930}" destId="{43A17937-4D14-4585-BAB1-AE3F52980FAB}" srcOrd="0" destOrd="0" parTransId="{383E69E6-EF84-45B0-9740-AC30DA9E62E5}" sibTransId="{CA16B3FA-2117-4639-92F5-624C101AF688}"/>
    <dgm:cxn modelId="{74D886CC-2922-4D6C-BA5B-4D8B9969493D}" srcId="{07A798D2-F4EB-45C8-BB7E-B16430CFEF4C}" destId="{4CA68F23-50E0-4464-A2AC-71ECE9C20525}" srcOrd="0" destOrd="0" parTransId="{49D4BD69-0664-4B0F-9157-7F558C868D8E}" sibTransId="{CF2A8369-26BA-46AB-AEB2-6AD6D79C86EE}"/>
    <dgm:cxn modelId="{F19C8F82-DA87-4177-AE1E-09A5950CDC62}" type="presOf" srcId="{F8594948-8A69-432F-8A85-7C02311AD6CB}" destId="{4DEA1CE1-8A0D-4037-BC1F-B89C37FAE5F0}" srcOrd="0" destOrd="0" presId="urn:microsoft.com/office/officeart/2005/8/layout/chevron1"/>
    <dgm:cxn modelId="{1A20BD75-AEEA-4C2A-9935-CD9BFB6F813F}" type="presOf" srcId="{43A17937-4D14-4585-BAB1-AE3F52980FAB}" destId="{5565A1AD-4938-4C21-9564-381DE0DA4183}" srcOrd="0" destOrd="0" presId="urn:microsoft.com/office/officeart/2005/8/layout/chevron1"/>
    <dgm:cxn modelId="{31F6F64D-FB9D-4C50-88BC-64A057547A36}" srcId="{3F51C88D-0FDA-4847-844A-06EF1749A359}" destId="{96B76452-D1B0-415E-A0C0-DF8DDCB2C930}" srcOrd="1" destOrd="0" parTransId="{583B14CD-3E46-41DF-8EF0-72C2B5D7031C}" sibTransId="{C989EAD0-9399-45ED-B55B-82681258BB0E}"/>
    <dgm:cxn modelId="{4B3CDD4F-C4F4-4889-9AEF-8A37A30D7FFB}" srcId="{3F51C88D-0FDA-4847-844A-06EF1749A359}" destId="{468A318D-074F-474D-B336-0AB132767B85}" srcOrd="2" destOrd="0" parTransId="{2890D766-C9A9-4B97-9B4E-8E4FF857A4B2}" sibTransId="{865C18DA-AC0C-44C8-BE51-BF0D207E7256}"/>
    <dgm:cxn modelId="{BCE3BB4F-CE10-4E57-98C6-A335A30E90CA}" type="presOf" srcId="{468A318D-074F-474D-B336-0AB132767B85}" destId="{60ABCD9D-0694-45F2-9020-3AF68848FC5B}" srcOrd="0" destOrd="0" presId="urn:microsoft.com/office/officeart/2005/8/layout/chevron1"/>
    <dgm:cxn modelId="{1C4CB09E-2FE8-4DE9-98F3-53D63A6B2278}" type="presOf" srcId="{4CA68F23-50E0-4464-A2AC-71ECE9C20525}" destId="{D06CE15B-191E-4B6D-AB94-418C8F79AD70}" srcOrd="0" destOrd="0" presId="urn:microsoft.com/office/officeart/2005/8/layout/chevron1"/>
    <dgm:cxn modelId="{5C83B041-7278-4A73-9AE5-CD542BA25ABD}" type="presOf" srcId="{3F51C88D-0FDA-4847-844A-06EF1749A359}" destId="{842FE035-D7FA-4ED3-A9A4-4ED34EA5BED1}" srcOrd="0" destOrd="0" presId="urn:microsoft.com/office/officeart/2005/8/layout/chevron1"/>
    <dgm:cxn modelId="{73B7C32B-ECAD-4F0C-823E-3874BBB277B5}" srcId="{3F51C88D-0FDA-4847-844A-06EF1749A359}" destId="{07A798D2-F4EB-45C8-BB7E-B16430CFEF4C}" srcOrd="0" destOrd="0" parTransId="{5CE4FEFA-1F45-4B0C-9086-EA14478E329C}" sibTransId="{55136546-B998-4829-99C8-A1FBA82407D0}"/>
    <dgm:cxn modelId="{3A6AEBC9-DFDB-4C19-ACB3-17B9CEEAF1BD}" type="presOf" srcId="{07A798D2-F4EB-45C8-BB7E-B16430CFEF4C}" destId="{05BFCF35-A484-48F3-A287-58C090A61BF7}" srcOrd="0" destOrd="0" presId="urn:microsoft.com/office/officeart/2005/8/layout/chevron1"/>
    <dgm:cxn modelId="{31219ADD-4C09-4850-82A5-474EA1885D4E}" srcId="{468A318D-074F-474D-B336-0AB132767B85}" destId="{F8594948-8A69-432F-8A85-7C02311AD6CB}" srcOrd="0" destOrd="0" parTransId="{91949104-5B80-447B-9DAF-6AA89CF802D7}" sibTransId="{B493731A-3828-4E97-A354-32F587CAD314}"/>
    <dgm:cxn modelId="{84627905-8E1C-4386-903A-C4C4ED9D8A00}" type="presParOf" srcId="{842FE035-D7FA-4ED3-A9A4-4ED34EA5BED1}" destId="{5A01629E-5905-4E2F-A700-498830ABC598}" srcOrd="0" destOrd="0" presId="urn:microsoft.com/office/officeart/2005/8/layout/chevron1"/>
    <dgm:cxn modelId="{CCFFBA1E-AA90-4179-8EAE-A3CF7D2B8E29}" type="presParOf" srcId="{5A01629E-5905-4E2F-A700-498830ABC598}" destId="{05BFCF35-A484-48F3-A287-58C090A61BF7}" srcOrd="0" destOrd="0" presId="urn:microsoft.com/office/officeart/2005/8/layout/chevron1"/>
    <dgm:cxn modelId="{F60E2594-2313-45F6-8E7F-5261C539FD00}" type="presParOf" srcId="{5A01629E-5905-4E2F-A700-498830ABC598}" destId="{D06CE15B-191E-4B6D-AB94-418C8F79AD70}" srcOrd="1" destOrd="0" presId="urn:microsoft.com/office/officeart/2005/8/layout/chevron1"/>
    <dgm:cxn modelId="{3B60B606-B141-4E2F-8A30-9C909258E806}" type="presParOf" srcId="{842FE035-D7FA-4ED3-A9A4-4ED34EA5BED1}" destId="{9FDD1BD1-7239-49D5-A1ED-C9B522C1EE0D}" srcOrd="1" destOrd="0" presId="urn:microsoft.com/office/officeart/2005/8/layout/chevron1"/>
    <dgm:cxn modelId="{9EFE97B8-48CC-4571-844F-2B8891F888FE}" type="presParOf" srcId="{842FE035-D7FA-4ED3-A9A4-4ED34EA5BED1}" destId="{00738A1F-CBCC-4811-A8E0-1CDA71B33BE9}" srcOrd="2" destOrd="0" presId="urn:microsoft.com/office/officeart/2005/8/layout/chevron1"/>
    <dgm:cxn modelId="{6739C78C-F998-43BA-8729-246067714248}" type="presParOf" srcId="{00738A1F-CBCC-4811-A8E0-1CDA71B33BE9}" destId="{B6A73941-B201-4E49-AE33-411B8C0D0B30}" srcOrd="0" destOrd="0" presId="urn:microsoft.com/office/officeart/2005/8/layout/chevron1"/>
    <dgm:cxn modelId="{C34736A1-F512-4004-8DD2-91D0616DD5A0}" type="presParOf" srcId="{00738A1F-CBCC-4811-A8E0-1CDA71B33BE9}" destId="{5565A1AD-4938-4C21-9564-381DE0DA4183}" srcOrd="1" destOrd="0" presId="urn:microsoft.com/office/officeart/2005/8/layout/chevron1"/>
    <dgm:cxn modelId="{6D8B88FC-208B-4FA9-8BFB-3C3854AD2951}" type="presParOf" srcId="{842FE035-D7FA-4ED3-A9A4-4ED34EA5BED1}" destId="{AAE512DE-D2D9-469A-928E-1154B3F81048}" srcOrd="3" destOrd="0" presId="urn:microsoft.com/office/officeart/2005/8/layout/chevron1"/>
    <dgm:cxn modelId="{9EA544F4-3E69-4D38-8586-D05BBEC60554}" type="presParOf" srcId="{842FE035-D7FA-4ED3-A9A4-4ED34EA5BED1}" destId="{95BEA6D3-6D36-41F9-A5AC-0ACDC052D326}" srcOrd="4" destOrd="0" presId="urn:microsoft.com/office/officeart/2005/8/layout/chevron1"/>
    <dgm:cxn modelId="{01DE8A8B-642D-4DFA-8A9C-6C71F59077EB}" type="presParOf" srcId="{95BEA6D3-6D36-41F9-A5AC-0ACDC052D326}" destId="{60ABCD9D-0694-45F2-9020-3AF68848FC5B}" srcOrd="0" destOrd="0" presId="urn:microsoft.com/office/officeart/2005/8/layout/chevron1"/>
    <dgm:cxn modelId="{4D6AF27E-4296-4BD2-AF8F-D18E7B403A71}" type="presParOf" srcId="{95BEA6D3-6D36-41F9-A5AC-0ACDC052D326}" destId="{4DEA1CE1-8A0D-4037-BC1F-B89C37FAE5F0}"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51C88D-0FDA-4847-844A-06EF1749A359}" type="doc">
      <dgm:prSet loTypeId="urn:microsoft.com/office/officeart/2005/8/layout/chevron1" loCatId="process" qsTypeId="urn:microsoft.com/office/officeart/2005/8/quickstyle/simple1" qsCatId="simple" csTypeId="urn:microsoft.com/office/officeart/2005/8/colors/accent1_2" csCatId="accent1" phldr="1"/>
      <dgm:spPr/>
    </dgm:pt>
    <dgm:pt modelId="{07A798D2-F4EB-45C8-BB7E-B16430CFEF4C}">
      <dgm:prSet phldrT="[Text]" custT="1"/>
      <dgm:spPr>
        <a:solidFill>
          <a:schemeClr val="accent2">
            <a:lumMod val="40000"/>
            <a:lumOff val="60000"/>
          </a:schemeClr>
        </a:solidFill>
        <a:ln>
          <a:solidFill>
            <a:schemeClr val="accent2">
              <a:lumMod val="75000"/>
            </a:schemeClr>
          </a:solidFill>
        </a:ln>
      </dgm:spPr>
      <dgm:t>
        <a:bodyPr/>
        <a:lstStyle/>
        <a:p>
          <a:r>
            <a:rPr lang="en-US" sz="2800" dirty="0" smtClean="0">
              <a:solidFill>
                <a:schemeClr val="tx1">
                  <a:lumMod val="85000"/>
                  <a:lumOff val="15000"/>
                </a:schemeClr>
              </a:solidFill>
              <a:latin typeface="Arial" panose="020B0604020202020204" pitchFamily="34" charset="0"/>
              <a:cs typeface="Arial" panose="020B0604020202020204" pitchFamily="34" charset="0"/>
            </a:rPr>
            <a:t>The Dashboard</a:t>
          </a:r>
          <a:endParaRPr lang="en-US" sz="2800" dirty="0"/>
        </a:p>
      </dgm:t>
    </dgm:pt>
    <dgm:pt modelId="{5CE4FEFA-1F45-4B0C-9086-EA14478E329C}" type="parTrans" cxnId="{73B7C32B-ECAD-4F0C-823E-3874BBB277B5}">
      <dgm:prSet/>
      <dgm:spPr/>
      <dgm:t>
        <a:bodyPr/>
        <a:lstStyle/>
        <a:p>
          <a:endParaRPr lang="en-US"/>
        </a:p>
      </dgm:t>
    </dgm:pt>
    <dgm:pt modelId="{55136546-B998-4829-99C8-A1FBA82407D0}" type="sibTrans" cxnId="{73B7C32B-ECAD-4F0C-823E-3874BBB277B5}">
      <dgm:prSet/>
      <dgm:spPr/>
      <dgm:t>
        <a:bodyPr/>
        <a:lstStyle/>
        <a:p>
          <a:endParaRPr lang="en-US"/>
        </a:p>
      </dgm:t>
    </dgm:pt>
    <dgm:pt modelId="{4CA68F23-50E0-4464-A2AC-71ECE9C20525}">
      <dgm:prSet phldrT="[Text]" custT="1"/>
      <dgm:spPr/>
      <dgm:t>
        <a:bodyPr anchor="t"/>
        <a:lstStyle/>
        <a:p>
          <a:r>
            <a:rPr lang="en-US" sz="2400" dirty="0">
              <a:latin typeface="Arial" panose="020B0604020202020204" pitchFamily="34" charset="0"/>
              <a:cs typeface="Arial" panose="020B0604020202020204" pitchFamily="34" charset="0"/>
            </a:rPr>
            <a:t>Identifies an LEA’s areas of strength and areas of need</a:t>
          </a:r>
        </a:p>
      </dgm:t>
    </dgm:pt>
    <dgm:pt modelId="{49D4BD69-0664-4B0F-9157-7F558C868D8E}" type="parTrans" cxnId="{74D886CC-2922-4D6C-BA5B-4D8B9969493D}">
      <dgm:prSet/>
      <dgm:spPr/>
      <dgm:t>
        <a:bodyPr/>
        <a:lstStyle/>
        <a:p>
          <a:endParaRPr lang="en-US"/>
        </a:p>
      </dgm:t>
    </dgm:pt>
    <dgm:pt modelId="{CF2A8369-26BA-46AB-AEB2-6AD6D79C86EE}" type="sibTrans" cxnId="{74D886CC-2922-4D6C-BA5B-4D8B9969493D}">
      <dgm:prSet/>
      <dgm:spPr/>
      <dgm:t>
        <a:bodyPr/>
        <a:lstStyle/>
        <a:p>
          <a:endParaRPr lang="en-US"/>
        </a:p>
      </dgm:t>
    </dgm:pt>
    <dgm:pt modelId="{96B76452-D1B0-415E-A0C0-DF8DDCB2C930}">
      <dgm:prSet phldrT="[Text]" custT="1"/>
      <dgm:spPr>
        <a:solidFill>
          <a:schemeClr val="accent3">
            <a:lumMod val="40000"/>
            <a:lumOff val="60000"/>
          </a:schemeClr>
        </a:solidFill>
        <a:ln>
          <a:solidFill>
            <a:schemeClr val="accent3">
              <a:lumMod val="75000"/>
            </a:schemeClr>
          </a:solidFill>
        </a:ln>
      </dgm:spPr>
      <dgm:t>
        <a:bodyPr/>
        <a:lstStyle/>
        <a:p>
          <a:r>
            <a:rPr lang="en-US" sz="2800" dirty="0">
              <a:solidFill>
                <a:schemeClr val="tx1">
                  <a:lumMod val="85000"/>
                  <a:lumOff val="15000"/>
                </a:schemeClr>
              </a:solidFill>
              <a:latin typeface="Arial" panose="020B0604020202020204" pitchFamily="34" charset="0"/>
              <a:cs typeface="Arial" panose="020B0604020202020204" pitchFamily="34" charset="0"/>
            </a:rPr>
            <a:t>Local Data</a:t>
          </a:r>
        </a:p>
      </dgm:t>
    </dgm:pt>
    <dgm:pt modelId="{583B14CD-3E46-41DF-8EF0-72C2B5D7031C}" type="parTrans" cxnId="{31F6F64D-FB9D-4C50-88BC-64A057547A36}">
      <dgm:prSet/>
      <dgm:spPr/>
      <dgm:t>
        <a:bodyPr/>
        <a:lstStyle/>
        <a:p>
          <a:endParaRPr lang="en-US"/>
        </a:p>
      </dgm:t>
    </dgm:pt>
    <dgm:pt modelId="{C989EAD0-9399-45ED-B55B-82681258BB0E}" type="sibTrans" cxnId="{31F6F64D-FB9D-4C50-88BC-64A057547A36}">
      <dgm:prSet/>
      <dgm:spPr/>
      <dgm:t>
        <a:bodyPr/>
        <a:lstStyle/>
        <a:p>
          <a:endParaRPr lang="en-US"/>
        </a:p>
      </dgm:t>
    </dgm:pt>
    <dgm:pt modelId="{43A17937-4D14-4585-BAB1-AE3F52980FAB}">
      <dgm:prSet phldrT="[Text]" custT="1"/>
      <dgm:spPr/>
      <dgm:t>
        <a:bodyPr anchor="t"/>
        <a:lstStyle/>
        <a:p>
          <a:r>
            <a:rPr lang="en-US" sz="2400" dirty="0">
              <a:latin typeface="Arial" panose="020B0604020202020204" pitchFamily="34" charset="0"/>
              <a:cs typeface="Arial" panose="020B0604020202020204" pitchFamily="34" charset="0"/>
            </a:rPr>
            <a:t>Provides an LEA with additional data to inform decision-making and planning</a:t>
          </a:r>
        </a:p>
      </dgm:t>
    </dgm:pt>
    <dgm:pt modelId="{383E69E6-EF84-45B0-9740-AC30DA9E62E5}" type="parTrans" cxnId="{0D46ABA6-A5A3-4150-ACE4-AB3D67A66AA0}">
      <dgm:prSet/>
      <dgm:spPr/>
      <dgm:t>
        <a:bodyPr/>
        <a:lstStyle/>
        <a:p>
          <a:endParaRPr lang="en-US"/>
        </a:p>
      </dgm:t>
    </dgm:pt>
    <dgm:pt modelId="{CA16B3FA-2117-4639-92F5-624C101AF688}" type="sibTrans" cxnId="{0D46ABA6-A5A3-4150-ACE4-AB3D67A66AA0}">
      <dgm:prSet/>
      <dgm:spPr/>
      <dgm:t>
        <a:bodyPr/>
        <a:lstStyle/>
        <a:p>
          <a:endParaRPr lang="en-US"/>
        </a:p>
      </dgm:t>
    </dgm:pt>
    <dgm:pt modelId="{468A318D-074F-474D-B336-0AB132767B85}">
      <dgm:prSet phldrT="[Text]" custT="1"/>
      <dgm:spPr>
        <a:solidFill>
          <a:schemeClr val="accent4">
            <a:lumMod val="40000"/>
            <a:lumOff val="60000"/>
          </a:schemeClr>
        </a:solidFill>
        <a:ln>
          <a:solidFill>
            <a:schemeClr val="accent4">
              <a:lumMod val="75000"/>
            </a:schemeClr>
          </a:solidFill>
        </a:ln>
      </dgm:spPr>
      <dgm:t>
        <a:bodyPr anchor="ctr"/>
        <a:lstStyle/>
        <a:p>
          <a:r>
            <a:rPr lang="en-US" sz="2800" dirty="0">
              <a:solidFill>
                <a:schemeClr val="tx1">
                  <a:lumMod val="85000"/>
                  <a:lumOff val="15000"/>
                </a:schemeClr>
              </a:solidFill>
              <a:latin typeface="Arial" panose="020B0604020202020204" pitchFamily="34" charset="0"/>
              <a:cs typeface="Arial" panose="020B0604020202020204" pitchFamily="34" charset="0"/>
            </a:rPr>
            <a:t>The LCAP</a:t>
          </a:r>
        </a:p>
      </dgm:t>
    </dgm:pt>
    <dgm:pt modelId="{2890D766-C9A9-4B97-9B4E-8E4FF857A4B2}" type="parTrans" cxnId="{4B3CDD4F-C4F4-4889-9AEF-8A37A30D7FFB}">
      <dgm:prSet/>
      <dgm:spPr/>
      <dgm:t>
        <a:bodyPr/>
        <a:lstStyle/>
        <a:p>
          <a:endParaRPr lang="en-US"/>
        </a:p>
      </dgm:t>
    </dgm:pt>
    <dgm:pt modelId="{865C18DA-AC0C-44C8-BE51-BF0D207E7256}" type="sibTrans" cxnId="{4B3CDD4F-C4F4-4889-9AEF-8A37A30D7FFB}">
      <dgm:prSet/>
      <dgm:spPr/>
      <dgm:t>
        <a:bodyPr/>
        <a:lstStyle/>
        <a:p>
          <a:endParaRPr lang="en-US"/>
        </a:p>
      </dgm:t>
    </dgm:pt>
    <dgm:pt modelId="{F8594948-8A69-432F-8A85-7C02311AD6CB}">
      <dgm:prSet phldrT="[Text]"/>
      <dgm:spPr/>
      <dgm:t>
        <a:bodyPr anchor="t"/>
        <a:lstStyle/>
        <a:p>
          <a:r>
            <a:rPr lang="en-US" dirty="0">
              <a:latin typeface="Arial" panose="020B0604020202020204" pitchFamily="34" charset="0"/>
              <a:cs typeface="Arial" panose="020B0604020202020204" pitchFamily="34" charset="0"/>
            </a:rPr>
            <a:t>The vehicle for an LEA to review its progress, articulate their plans to address the areas of identified need, and communicate its plan to educational stakeholders</a:t>
          </a:r>
        </a:p>
      </dgm:t>
    </dgm:pt>
    <dgm:pt modelId="{91949104-5B80-447B-9DAF-6AA89CF802D7}" type="parTrans" cxnId="{31219ADD-4C09-4850-82A5-474EA1885D4E}">
      <dgm:prSet/>
      <dgm:spPr/>
      <dgm:t>
        <a:bodyPr/>
        <a:lstStyle/>
        <a:p>
          <a:endParaRPr lang="en-US"/>
        </a:p>
      </dgm:t>
    </dgm:pt>
    <dgm:pt modelId="{B493731A-3828-4E97-A354-32F587CAD314}" type="sibTrans" cxnId="{31219ADD-4C09-4850-82A5-474EA1885D4E}">
      <dgm:prSet/>
      <dgm:spPr/>
      <dgm:t>
        <a:bodyPr/>
        <a:lstStyle/>
        <a:p>
          <a:endParaRPr lang="en-US"/>
        </a:p>
      </dgm:t>
    </dgm:pt>
    <dgm:pt modelId="{842FE035-D7FA-4ED3-A9A4-4ED34EA5BED1}" type="pres">
      <dgm:prSet presAssocID="{3F51C88D-0FDA-4847-844A-06EF1749A359}" presName="Name0" presStyleCnt="0">
        <dgm:presLayoutVars>
          <dgm:dir/>
          <dgm:animLvl val="lvl"/>
          <dgm:resizeHandles val="exact"/>
        </dgm:presLayoutVars>
      </dgm:prSet>
      <dgm:spPr/>
    </dgm:pt>
    <dgm:pt modelId="{5A01629E-5905-4E2F-A700-498830ABC598}" type="pres">
      <dgm:prSet presAssocID="{07A798D2-F4EB-45C8-BB7E-B16430CFEF4C}" presName="composite" presStyleCnt="0"/>
      <dgm:spPr/>
    </dgm:pt>
    <dgm:pt modelId="{05BFCF35-A484-48F3-A287-58C090A61BF7}" type="pres">
      <dgm:prSet presAssocID="{07A798D2-F4EB-45C8-BB7E-B16430CFEF4C}" presName="parTx" presStyleLbl="node1" presStyleIdx="0" presStyleCnt="3">
        <dgm:presLayoutVars>
          <dgm:chMax val="0"/>
          <dgm:chPref val="0"/>
          <dgm:bulletEnabled val="1"/>
        </dgm:presLayoutVars>
      </dgm:prSet>
      <dgm:spPr/>
      <dgm:t>
        <a:bodyPr/>
        <a:lstStyle/>
        <a:p>
          <a:endParaRPr lang="en-US"/>
        </a:p>
      </dgm:t>
    </dgm:pt>
    <dgm:pt modelId="{D06CE15B-191E-4B6D-AB94-418C8F79AD70}" type="pres">
      <dgm:prSet presAssocID="{07A798D2-F4EB-45C8-BB7E-B16430CFEF4C}" presName="desTx" presStyleLbl="revTx" presStyleIdx="0" presStyleCnt="3">
        <dgm:presLayoutVars>
          <dgm:bulletEnabled val="1"/>
        </dgm:presLayoutVars>
      </dgm:prSet>
      <dgm:spPr/>
      <dgm:t>
        <a:bodyPr/>
        <a:lstStyle/>
        <a:p>
          <a:endParaRPr lang="en-US"/>
        </a:p>
      </dgm:t>
    </dgm:pt>
    <dgm:pt modelId="{9FDD1BD1-7239-49D5-A1ED-C9B522C1EE0D}" type="pres">
      <dgm:prSet presAssocID="{55136546-B998-4829-99C8-A1FBA82407D0}" presName="space" presStyleCnt="0"/>
      <dgm:spPr/>
    </dgm:pt>
    <dgm:pt modelId="{00738A1F-CBCC-4811-A8E0-1CDA71B33BE9}" type="pres">
      <dgm:prSet presAssocID="{96B76452-D1B0-415E-A0C0-DF8DDCB2C930}" presName="composite" presStyleCnt="0"/>
      <dgm:spPr/>
    </dgm:pt>
    <dgm:pt modelId="{B6A73941-B201-4E49-AE33-411B8C0D0B30}" type="pres">
      <dgm:prSet presAssocID="{96B76452-D1B0-415E-A0C0-DF8DDCB2C930}" presName="parTx" presStyleLbl="node1" presStyleIdx="1" presStyleCnt="3">
        <dgm:presLayoutVars>
          <dgm:chMax val="0"/>
          <dgm:chPref val="0"/>
          <dgm:bulletEnabled val="1"/>
        </dgm:presLayoutVars>
      </dgm:prSet>
      <dgm:spPr/>
      <dgm:t>
        <a:bodyPr/>
        <a:lstStyle/>
        <a:p>
          <a:endParaRPr lang="en-US"/>
        </a:p>
      </dgm:t>
    </dgm:pt>
    <dgm:pt modelId="{5565A1AD-4938-4C21-9564-381DE0DA4183}" type="pres">
      <dgm:prSet presAssocID="{96B76452-D1B0-415E-A0C0-DF8DDCB2C930}" presName="desTx" presStyleLbl="revTx" presStyleIdx="1" presStyleCnt="3">
        <dgm:presLayoutVars>
          <dgm:bulletEnabled val="1"/>
        </dgm:presLayoutVars>
      </dgm:prSet>
      <dgm:spPr/>
      <dgm:t>
        <a:bodyPr/>
        <a:lstStyle/>
        <a:p>
          <a:endParaRPr lang="en-US"/>
        </a:p>
      </dgm:t>
    </dgm:pt>
    <dgm:pt modelId="{AAE512DE-D2D9-469A-928E-1154B3F81048}" type="pres">
      <dgm:prSet presAssocID="{C989EAD0-9399-45ED-B55B-82681258BB0E}" presName="space" presStyleCnt="0"/>
      <dgm:spPr/>
    </dgm:pt>
    <dgm:pt modelId="{95BEA6D3-6D36-41F9-A5AC-0ACDC052D326}" type="pres">
      <dgm:prSet presAssocID="{468A318D-074F-474D-B336-0AB132767B85}" presName="composite" presStyleCnt="0"/>
      <dgm:spPr/>
    </dgm:pt>
    <dgm:pt modelId="{60ABCD9D-0694-45F2-9020-3AF68848FC5B}" type="pres">
      <dgm:prSet presAssocID="{468A318D-074F-474D-B336-0AB132767B85}" presName="parTx" presStyleLbl="node1" presStyleIdx="2" presStyleCnt="3">
        <dgm:presLayoutVars>
          <dgm:chMax val="0"/>
          <dgm:chPref val="0"/>
          <dgm:bulletEnabled val="1"/>
        </dgm:presLayoutVars>
      </dgm:prSet>
      <dgm:spPr/>
      <dgm:t>
        <a:bodyPr/>
        <a:lstStyle/>
        <a:p>
          <a:endParaRPr lang="en-US"/>
        </a:p>
      </dgm:t>
    </dgm:pt>
    <dgm:pt modelId="{4DEA1CE1-8A0D-4037-BC1F-B89C37FAE5F0}" type="pres">
      <dgm:prSet presAssocID="{468A318D-074F-474D-B336-0AB132767B85}" presName="desTx" presStyleLbl="revTx" presStyleIdx="2" presStyleCnt="3">
        <dgm:presLayoutVars>
          <dgm:bulletEnabled val="1"/>
        </dgm:presLayoutVars>
      </dgm:prSet>
      <dgm:spPr/>
      <dgm:t>
        <a:bodyPr/>
        <a:lstStyle/>
        <a:p>
          <a:endParaRPr lang="en-US"/>
        </a:p>
      </dgm:t>
    </dgm:pt>
  </dgm:ptLst>
  <dgm:cxnLst>
    <dgm:cxn modelId="{0D46ABA6-A5A3-4150-ACE4-AB3D67A66AA0}" srcId="{96B76452-D1B0-415E-A0C0-DF8DDCB2C930}" destId="{43A17937-4D14-4585-BAB1-AE3F52980FAB}" srcOrd="0" destOrd="0" parTransId="{383E69E6-EF84-45B0-9740-AC30DA9E62E5}" sibTransId="{CA16B3FA-2117-4639-92F5-624C101AF688}"/>
    <dgm:cxn modelId="{74D886CC-2922-4D6C-BA5B-4D8B9969493D}" srcId="{07A798D2-F4EB-45C8-BB7E-B16430CFEF4C}" destId="{4CA68F23-50E0-4464-A2AC-71ECE9C20525}" srcOrd="0" destOrd="0" parTransId="{49D4BD69-0664-4B0F-9157-7F558C868D8E}" sibTransId="{CF2A8369-26BA-46AB-AEB2-6AD6D79C86EE}"/>
    <dgm:cxn modelId="{257320A1-D8D1-43DC-ABAD-628A0FAA14FD}" type="presOf" srcId="{3F51C88D-0FDA-4847-844A-06EF1749A359}" destId="{842FE035-D7FA-4ED3-A9A4-4ED34EA5BED1}" srcOrd="0" destOrd="0" presId="urn:microsoft.com/office/officeart/2005/8/layout/chevron1"/>
    <dgm:cxn modelId="{5C75E62C-601C-49E0-AE00-CE674D3D099F}" type="presOf" srcId="{468A318D-074F-474D-B336-0AB132767B85}" destId="{60ABCD9D-0694-45F2-9020-3AF68848FC5B}" srcOrd="0" destOrd="0" presId="urn:microsoft.com/office/officeart/2005/8/layout/chevron1"/>
    <dgm:cxn modelId="{31F6F64D-FB9D-4C50-88BC-64A057547A36}" srcId="{3F51C88D-0FDA-4847-844A-06EF1749A359}" destId="{96B76452-D1B0-415E-A0C0-DF8DDCB2C930}" srcOrd="1" destOrd="0" parTransId="{583B14CD-3E46-41DF-8EF0-72C2B5D7031C}" sibTransId="{C989EAD0-9399-45ED-B55B-82681258BB0E}"/>
    <dgm:cxn modelId="{A728F755-F2FD-416F-8A5D-4AD99409C640}" type="presOf" srcId="{43A17937-4D14-4585-BAB1-AE3F52980FAB}" destId="{5565A1AD-4938-4C21-9564-381DE0DA4183}" srcOrd="0" destOrd="0" presId="urn:microsoft.com/office/officeart/2005/8/layout/chevron1"/>
    <dgm:cxn modelId="{4B3CDD4F-C4F4-4889-9AEF-8A37A30D7FFB}" srcId="{3F51C88D-0FDA-4847-844A-06EF1749A359}" destId="{468A318D-074F-474D-B336-0AB132767B85}" srcOrd="2" destOrd="0" parTransId="{2890D766-C9A9-4B97-9B4E-8E4FF857A4B2}" sibTransId="{865C18DA-AC0C-44C8-BE51-BF0D207E7256}"/>
    <dgm:cxn modelId="{6142B81F-2516-44AA-BC72-742D9912C6A2}" type="presOf" srcId="{4CA68F23-50E0-4464-A2AC-71ECE9C20525}" destId="{D06CE15B-191E-4B6D-AB94-418C8F79AD70}" srcOrd="0" destOrd="0" presId="urn:microsoft.com/office/officeart/2005/8/layout/chevron1"/>
    <dgm:cxn modelId="{6B1000CB-D5C0-4003-B758-DC7ED0B12D33}" type="presOf" srcId="{07A798D2-F4EB-45C8-BB7E-B16430CFEF4C}" destId="{05BFCF35-A484-48F3-A287-58C090A61BF7}" srcOrd="0" destOrd="0" presId="urn:microsoft.com/office/officeart/2005/8/layout/chevron1"/>
    <dgm:cxn modelId="{73B7C32B-ECAD-4F0C-823E-3874BBB277B5}" srcId="{3F51C88D-0FDA-4847-844A-06EF1749A359}" destId="{07A798D2-F4EB-45C8-BB7E-B16430CFEF4C}" srcOrd="0" destOrd="0" parTransId="{5CE4FEFA-1F45-4B0C-9086-EA14478E329C}" sibTransId="{55136546-B998-4829-99C8-A1FBA82407D0}"/>
    <dgm:cxn modelId="{7213DB8F-FFFA-4D19-BDE2-10928C66D59F}" type="presOf" srcId="{96B76452-D1B0-415E-A0C0-DF8DDCB2C930}" destId="{B6A73941-B201-4E49-AE33-411B8C0D0B30}" srcOrd="0" destOrd="0" presId="urn:microsoft.com/office/officeart/2005/8/layout/chevron1"/>
    <dgm:cxn modelId="{FEEC11D1-FC16-48F3-AF9F-E592487A60F9}" type="presOf" srcId="{F8594948-8A69-432F-8A85-7C02311AD6CB}" destId="{4DEA1CE1-8A0D-4037-BC1F-B89C37FAE5F0}" srcOrd="0" destOrd="0" presId="urn:microsoft.com/office/officeart/2005/8/layout/chevron1"/>
    <dgm:cxn modelId="{31219ADD-4C09-4850-82A5-474EA1885D4E}" srcId="{468A318D-074F-474D-B336-0AB132767B85}" destId="{F8594948-8A69-432F-8A85-7C02311AD6CB}" srcOrd="0" destOrd="0" parTransId="{91949104-5B80-447B-9DAF-6AA89CF802D7}" sibTransId="{B493731A-3828-4E97-A354-32F587CAD314}"/>
    <dgm:cxn modelId="{A04DBF71-6853-4834-A528-21B53D8176FC}" type="presParOf" srcId="{842FE035-D7FA-4ED3-A9A4-4ED34EA5BED1}" destId="{5A01629E-5905-4E2F-A700-498830ABC598}" srcOrd="0" destOrd="0" presId="urn:microsoft.com/office/officeart/2005/8/layout/chevron1"/>
    <dgm:cxn modelId="{59DDC4BE-AF9F-455C-906D-38C93164C172}" type="presParOf" srcId="{5A01629E-5905-4E2F-A700-498830ABC598}" destId="{05BFCF35-A484-48F3-A287-58C090A61BF7}" srcOrd="0" destOrd="0" presId="urn:microsoft.com/office/officeart/2005/8/layout/chevron1"/>
    <dgm:cxn modelId="{6F66A802-0AAD-4645-9EA9-D283207FA079}" type="presParOf" srcId="{5A01629E-5905-4E2F-A700-498830ABC598}" destId="{D06CE15B-191E-4B6D-AB94-418C8F79AD70}" srcOrd="1" destOrd="0" presId="urn:microsoft.com/office/officeart/2005/8/layout/chevron1"/>
    <dgm:cxn modelId="{B33AF1A7-F08E-4BC0-8A2B-F85E7454CB85}" type="presParOf" srcId="{842FE035-D7FA-4ED3-A9A4-4ED34EA5BED1}" destId="{9FDD1BD1-7239-49D5-A1ED-C9B522C1EE0D}" srcOrd="1" destOrd="0" presId="urn:microsoft.com/office/officeart/2005/8/layout/chevron1"/>
    <dgm:cxn modelId="{28CE2084-2C75-49EA-AAEA-DCC6B16C798E}" type="presParOf" srcId="{842FE035-D7FA-4ED3-A9A4-4ED34EA5BED1}" destId="{00738A1F-CBCC-4811-A8E0-1CDA71B33BE9}" srcOrd="2" destOrd="0" presId="urn:microsoft.com/office/officeart/2005/8/layout/chevron1"/>
    <dgm:cxn modelId="{AD1A9ED4-71C4-44F4-B802-4E1D3E038BA6}" type="presParOf" srcId="{00738A1F-CBCC-4811-A8E0-1CDA71B33BE9}" destId="{B6A73941-B201-4E49-AE33-411B8C0D0B30}" srcOrd="0" destOrd="0" presId="urn:microsoft.com/office/officeart/2005/8/layout/chevron1"/>
    <dgm:cxn modelId="{65351542-9D7D-4E3F-81D1-BAECA5CAE09E}" type="presParOf" srcId="{00738A1F-CBCC-4811-A8E0-1CDA71B33BE9}" destId="{5565A1AD-4938-4C21-9564-381DE0DA4183}" srcOrd="1" destOrd="0" presId="urn:microsoft.com/office/officeart/2005/8/layout/chevron1"/>
    <dgm:cxn modelId="{9684C6BA-FD75-48A2-B9AB-2091A2B77291}" type="presParOf" srcId="{842FE035-D7FA-4ED3-A9A4-4ED34EA5BED1}" destId="{AAE512DE-D2D9-469A-928E-1154B3F81048}" srcOrd="3" destOrd="0" presId="urn:microsoft.com/office/officeart/2005/8/layout/chevron1"/>
    <dgm:cxn modelId="{E78C686C-4B11-4C52-8D8C-6C38EC82C54D}" type="presParOf" srcId="{842FE035-D7FA-4ED3-A9A4-4ED34EA5BED1}" destId="{95BEA6D3-6D36-41F9-A5AC-0ACDC052D326}" srcOrd="4" destOrd="0" presId="urn:microsoft.com/office/officeart/2005/8/layout/chevron1"/>
    <dgm:cxn modelId="{5E7AD398-7102-4EAD-ADE1-BE49FD82D280}" type="presParOf" srcId="{95BEA6D3-6D36-41F9-A5AC-0ACDC052D326}" destId="{60ABCD9D-0694-45F2-9020-3AF68848FC5B}" srcOrd="0" destOrd="0" presId="urn:microsoft.com/office/officeart/2005/8/layout/chevron1"/>
    <dgm:cxn modelId="{8C0D32BF-BDBA-480F-B2D8-3AFC28606DE4}" type="presParOf" srcId="{95BEA6D3-6D36-41F9-A5AC-0ACDC052D326}" destId="{4DEA1CE1-8A0D-4037-BC1F-B89C37FAE5F0}"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6AF1CC-0910-4730-B4EA-7413B7A0BD9D}" type="datetimeFigureOut">
              <a:rPr lang="en-US" smtClean="0"/>
              <a:t>8/29/2018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E9745A-1368-467A-B313-047E4A4F8B63}" type="slidenum">
              <a:rPr lang="en-US" smtClean="0"/>
              <a:t>‹#›</a:t>
            </a:fld>
            <a:endParaRPr lang="en-US" dirty="0"/>
          </a:p>
        </p:txBody>
      </p:sp>
    </p:spTree>
    <p:extLst>
      <p:ext uri="{BB962C8B-B14F-4D97-AF65-F5344CB8AC3E}">
        <p14:creationId xmlns:p14="http://schemas.microsoft.com/office/powerpoint/2010/main" val="3345668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E9745A-1368-467A-B313-047E4A4F8B63}" type="slidenum">
              <a:rPr lang="en-US" smtClean="0"/>
              <a:t>2</a:t>
            </a:fld>
            <a:endParaRPr lang="en-US" dirty="0"/>
          </a:p>
        </p:txBody>
      </p:sp>
    </p:spTree>
    <p:extLst>
      <p:ext uri="{BB962C8B-B14F-4D97-AF65-F5344CB8AC3E}">
        <p14:creationId xmlns:p14="http://schemas.microsoft.com/office/powerpoint/2010/main" val="33347019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E9745A-1368-467A-B313-047E4A4F8B63}" type="slidenum">
              <a:rPr lang="en-US" smtClean="0"/>
              <a:t>18</a:t>
            </a:fld>
            <a:endParaRPr lang="en-US" dirty="0"/>
          </a:p>
        </p:txBody>
      </p:sp>
    </p:spTree>
    <p:extLst>
      <p:ext uri="{BB962C8B-B14F-4D97-AF65-F5344CB8AC3E}">
        <p14:creationId xmlns:p14="http://schemas.microsoft.com/office/powerpoint/2010/main" val="1623670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B42BBC72-8F3E-40EE-834B-F4C6802F7019}" type="slidenum">
              <a:rPr lang="en-US" altLang="en-US" smtClean="0"/>
              <a:pPr>
                <a:defRPr/>
              </a:pPr>
              <a:t>20</a:t>
            </a:fld>
            <a:endParaRPr lang="en-US" altLang="en-US" dirty="0"/>
          </a:p>
        </p:txBody>
      </p:sp>
    </p:spTree>
    <p:extLst>
      <p:ext uri="{BB962C8B-B14F-4D97-AF65-F5344CB8AC3E}">
        <p14:creationId xmlns:p14="http://schemas.microsoft.com/office/powerpoint/2010/main" val="12472036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B42BBC72-8F3E-40EE-834B-F4C6802F7019}" type="slidenum">
              <a:rPr lang="en-US" altLang="en-US" smtClean="0"/>
              <a:pPr>
                <a:defRPr/>
              </a:pPr>
              <a:t>21</a:t>
            </a:fld>
            <a:endParaRPr lang="en-US" altLang="en-US" dirty="0"/>
          </a:p>
        </p:txBody>
      </p:sp>
    </p:spTree>
    <p:extLst>
      <p:ext uri="{BB962C8B-B14F-4D97-AF65-F5344CB8AC3E}">
        <p14:creationId xmlns:p14="http://schemas.microsoft.com/office/powerpoint/2010/main" val="25876551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2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B42BBC72-8F3E-40EE-834B-F4C6802F7019}" type="slidenum">
              <a:rPr lang="en-US" altLang="en-US" smtClean="0"/>
              <a:pPr>
                <a:defRPr/>
              </a:pPr>
              <a:t>22</a:t>
            </a:fld>
            <a:endParaRPr lang="en-US" altLang="en-US" dirty="0"/>
          </a:p>
        </p:txBody>
      </p:sp>
    </p:spTree>
    <p:extLst>
      <p:ext uri="{BB962C8B-B14F-4D97-AF65-F5344CB8AC3E}">
        <p14:creationId xmlns:p14="http://schemas.microsoft.com/office/powerpoint/2010/main" val="19279454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2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B42BBC72-8F3E-40EE-834B-F4C6802F7019}" type="slidenum">
              <a:rPr lang="en-US" altLang="en-US" smtClean="0"/>
              <a:pPr>
                <a:defRPr/>
              </a:pPr>
              <a:t>23</a:t>
            </a:fld>
            <a:endParaRPr lang="en-US" altLang="en-US" dirty="0"/>
          </a:p>
        </p:txBody>
      </p:sp>
    </p:spTree>
    <p:extLst>
      <p:ext uri="{BB962C8B-B14F-4D97-AF65-F5344CB8AC3E}">
        <p14:creationId xmlns:p14="http://schemas.microsoft.com/office/powerpoint/2010/main" val="32315716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B42BBC72-8F3E-40EE-834B-F4C6802F7019}" type="slidenum">
              <a:rPr lang="en-US" altLang="en-US" smtClean="0"/>
              <a:pPr>
                <a:defRPr/>
              </a:pPr>
              <a:t>24</a:t>
            </a:fld>
            <a:endParaRPr lang="en-US" altLang="en-US" dirty="0"/>
          </a:p>
        </p:txBody>
      </p:sp>
    </p:spTree>
    <p:extLst>
      <p:ext uri="{BB962C8B-B14F-4D97-AF65-F5344CB8AC3E}">
        <p14:creationId xmlns:p14="http://schemas.microsoft.com/office/powerpoint/2010/main" val="21983909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2BBC72-8F3E-40EE-834B-F4C6802F7019}" type="slidenum">
              <a:rPr lang="en-US" altLang="en-US" smtClean="0"/>
              <a:pPr>
                <a:defRPr/>
              </a:pPr>
              <a:t>25</a:t>
            </a:fld>
            <a:endParaRPr lang="en-US" altLang="en-US" dirty="0"/>
          </a:p>
        </p:txBody>
      </p:sp>
    </p:spTree>
    <p:extLst>
      <p:ext uri="{BB962C8B-B14F-4D97-AF65-F5344CB8AC3E}">
        <p14:creationId xmlns:p14="http://schemas.microsoft.com/office/powerpoint/2010/main" val="34527687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7DCA3D-A77E-4F08-917F-580F8B560334}" type="slidenum">
              <a:rPr lang="en-US" smtClean="0"/>
              <a:t>26</a:t>
            </a:fld>
            <a:endParaRPr lang="en-US" dirty="0"/>
          </a:p>
        </p:txBody>
      </p:sp>
    </p:spTree>
    <p:extLst>
      <p:ext uri="{BB962C8B-B14F-4D97-AF65-F5344CB8AC3E}">
        <p14:creationId xmlns:p14="http://schemas.microsoft.com/office/powerpoint/2010/main" val="32131298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2BBC72-8F3E-40EE-834B-F4C6802F7019}" type="slidenum">
              <a:rPr lang="en-US" altLang="en-US" smtClean="0"/>
              <a:pPr>
                <a:defRPr/>
              </a:pPr>
              <a:t>27</a:t>
            </a:fld>
            <a:endParaRPr lang="en-US" altLang="en-US" dirty="0"/>
          </a:p>
        </p:txBody>
      </p:sp>
    </p:spTree>
    <p:extLst>
      <p:ext uri="{BB962C8B-B14F-4D97-AF65-F5344CB8AC3E}">
        <p14:creationId xmlns:p14="http://schemas.microsoft.com/office/powerpoint/2010/main" val="9288057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2BBC72-8F3E-40EE-834B-F4C6802F7019}" type="slidenum">
              <a:rPr lang="en-US" altLang="en-US" smtClean="0"/>
              <a:pPr>
                <a:defRPr/>
              </a:pPr>
              <a:t>28</a:t>
            </a:fld>
            <a:endParaRPr lang="en-US" altLang="en-US" dirty="0"/>
          </a:p>
        </p:txBody>
      </p:sp>
    </p:spTree>
    <p:extLst>
      <p:ext uri="{BB962C8B-B14F-4D97-AF65-F5344CB8AC3E}">
        <p14:creationId xmlns:p14="http://schemas.microsoft.com/office/powerpoint/2010/main" val="2508865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7DCA3D-A77E-4F08-917F-580F8B560334}" type="slidenum">
              <a:rPr lang="en-US" smtClean="0"/>
              <a:t>4</a:t>
            </a:fld>
            <a:endParaRPr lang="en-US" dirty="0"/>
          </a:p>
        </p:txBody>
      </p:sp>
    </p:spTree>
    <p:extLst>
      <p:ext uri="{BB962C8B-B14F-4D97-AF65-F5344CB8AC3E}">
        <p14:creationId xmlns:p14="http://schemas.microsoft.com/office/powerpoint/2010/main" val="32436961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2BBC72-8F3E-40EE-834B-F4C6802F7019}" type="slidenum">
              <a:rPr lang="en-US" altLang="en-US" smtClean="0"/>
              <a:pPr>
                <a:defRPr/>
              </a:pPr>
              <a:t>29</a:t>
            </a:fld>
            <a:endParaRPr lang="en-US" altLang="en-US" dirty="0"/>
          </a:p>
        </p:txBody>
      </p:sp>
    </p:spTree>
    <p:extLst>
      <p:ext uri="{BB962C8B-B14F-4D97-AF65-F5344CB8AC3E}">
        <p14:creationId xmlns:p14="http://schemas.microsoft.com/office/powerpoint/2010/main" val="2872416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7DCA3D-A77E-4F08-917F-580F8B560334}" type="slidenum">
              <a:rPr lang="en-US" smtClean="0"/>
              <a:t>30</a:t>
            </a:fld>
            <a:endParaRPr lang="en-US" dirty="0"/>
          </a:p>
        </p:txBody>
      </p:sp>
    </p:spTree>
    <p:extLst>
      <p:ext uri="{BB962C8B-B14F-4D97-AF65-F5344CB8AC3E}">
        <p14:creationId xmlns:p14="http://schemas.microsoft.com/office/powerpoint/2010/main" val="37172180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7DCA3D-A77E-4F08-917F-580F8B560334}" type="slidenum">
              <a:rPr lang="en-US" smtClean="0"/>
              <a:t>31</a:t>
            </a:fld>
            <a:endParaRPr lang="en-US" dirty="0"/>
          </a:p>
        </p:txBody>
      </p:sp>
    </p:spTree>
    <p:extLst>
      <p:ext uri="{BB962C8B-B14F-4D97-AF65-F5344CB8AC3E}">
        <p14:creationId xmlns:p14="http://schemas.microsoft.com/office/powerpoint/2010/main" val="2193879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DE2599-B6DD-4604-94C4-ECDEF8D6962A}" type="slidenum">
              <a:rPr lang="en-US" smtClean="0"/>
              <a:t>32</a:t>
            </a:fld>
            <a:endParaRPr lang="en-US" dirty="0"/>
          </a:p>
        </p:txBody>
      </p:sp>
    </p:spTree>
    <p:extLst>
      <p:ext uri="{BB962C8B-B14F-4D97-AF65-F5344CB8AC3E}">
        <p14:creationId xmlns:p14="http://schemas.microsoft.com/office/powerpoint/2010/main" val="15851944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DE2599-B6DD-4604-94C4-ECDEF8D6962A}" type="slidenum">
              <a:rPr lang="en-US" smtClean="0"/>
              <a:t>33</a:t>
            </a:fld>
            <a:endParaRPr lang="en-US" dirty="0"/>
          </a:p>
        </p:txBody>
      </p:sp>
    </p:spTree>
    <p:extLst>
      <p:ext uri="{BB962C8B-B14F-4D97-AF65-F5344CB8AC3E}">
        <p14:creationId xmlns:p14="http://schemas.microsoft.com/office/powerpoint/2010/main" val="7743368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DE2599-B6DD-4604-94C4-ECDEF8D6962A}" type="slidenum">
              <a:rPr lang="en-US" smtClean="0"/>
              <a:t>35</a:t>
            </a:fld>
            <a:endParaRPr lang="en-US" dirty="0"/>
          </a:p>
        </p:txBody>
      </p:sp>
    </p:spTree>
    <p:extLst>
      <p:ext uri="{BB962C8B-B14F-4D97-AF65-F5344CB8AC3E}">
        <p14:creationId xmlns:p14="http://schemas.microsoft.com/office/powerpoint/2010/main" val="6936123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32A82DD-154D-48EE-9C82-4635A0038184}" type="slidenum">
              <a:rPr lang="en-US" smtClean="0"/>
              <a:pPr>
                <a:defRPr/>
              </a:pPr>
              <a:t>37</a:t>
            </a:fld>
            <a:endParaRPr lang="en-US" dirty="0"/>
          </a:p>
        </p:txBody>
      </p:sp>
    </p:spTree>
    <p:extLst>
      <p:ext uri="{BB962C8B-B14F-4D97-AF65-F5344CB8AC3E}">
        <p14:creationId xmlns:p14="http://schemas.microsoft.com/office/powerpoint/2010/main" val="17044264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32A82DD-154D-48EE-9C82-4635A0038184}" type="slidenum">
              <a:rPr lang="en-US" smtClean="0"/>
              <a:pPr>
                <a:defRPr/>
              </a:pPr>
              <a:t>38</a:t>
            </a:fld>
            <a:endParaRPr lang="en-US" dirty="0"/>
          </a:p>
        </p:txBody>
      </p:sp>
    </p:spTree>
    <p:extLst>
      <p:ext uri="{BB962C8B-B14F-4D97-AF65-F5344CB8AC3E}">
        <p14:creationId xmlns:p14="http://schemas.microsoft.com/office/powerpoint/2010/main" val="5648678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32A82DD-154D-48EE-9C82-4635A0038184}" type="slidenum">
              <a:rPr lang="en-US" smtClean="0"/>
              <a:pPr>
                <a:defRPr/>
              </a:pPr>
              <a:t>39</a:t>
            </a:fld>
            <a:endParaRPr lang="en-US" dirty="0"/>
          </a:p>
        </p:txBody>
      </p:sp>
    </p:spTree>
    <p:extLst>
      <p:ext uri="{BB962C8B-B14F-4D97-AF65-F5344CB8AC3E}">
        <p14:creationId xmlns:p14="http://schemas.microsoft.com/office/powerpoint/2010/main" val="2764412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4DE2599-B6DD-4604-94C4-ECDEF8D6962A}" type="slidenum">
              <a:rPr lang="en-US" smtClean="0"/>
              <a:t>40</a:t>
            </a:fld>
            <a:endParaRPr lang="en-US" dirty="0"/>
          </a:p>
        </p:txBody>
      </p:sp>
    </p:spTree>
    <p:extLst>
      <p:ext uri="{BB962C8B-B14F-4D97-AF65-F5344CB8AC3E}">
        <p14:creationId xmlns:p14="http://schemas.microsoft.com/office/powerpoint/2010/main" val="499999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E9745A-1368-467A-B313-047E4A4F8B63}" type="slidenum">
              <a:rPr lang="en-US" smtClean="0"/>
              <a:t>5</a:t>
            </a:fld>
            <a:endParaRPr lang="en-US" dirty="0"/>
          </a:p>
        </p:txBody>
      </p:sp>
    </p:spTree>
    <p:extLst>
      <p:ext uri="{BB962C8B-B14F-4D97-AF65-F5344CB8AC3E}">
        <p14:creationId xmlns:p14="http://schemas.microsoft.com/office/powerpoint/2010/main" val="25889052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32A82DD-154D-48EE-9C82-4635A0038184}" type="slidenum">
              <a:rPr lang="en-US" smtClean="0"/>
              <a:pPr>
                <a:defRPr/>
              </a:pPr>
              <a:t>41</a:t>
            </a:fld>
            <a:endParaRPr lang="en-US" dirty="0"/>
          </a:p>
        </p:txBody>
      </p:sp>
    </p:spTree>
    <p:extLst>
      <p:ext uri="{BB962C8B-B14F-4D97-AF65-F5344CB8AC3E}">
        <p14:creationId xmlns:p14="http://schemas.microsoft.com/office/powerpoint/2010/main" val="13152881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32A82DD-154D-48EE-9C82-4635A0038184}" type="slidenum">
              <a:rPr lang="en-US" smtClean="0"/>
              <a:pPr>
                <a:defRPr/>
              </a:pPr>
              <a:t>42</a:t>
            </a:fld>
            <a:endParaRPr lang="en-US" dirty="0"/>
          </a:p>
        </p:txBody>
      </p:sp>
    </p:spTree>
    <p:extLst>
      <p:ext uri="{BB962C8B-B14F-4D97-AF65-F5344CB8AC3E}">
        <p14:creationId xmlns:p14="http://schemas.microsoft.com/office/powerpoint/2010/main" val="2770717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32A82DD-154D-48EE-9C82-4635A0038184}" type="slidenum">
              <a:rPr lang="en-US" smtClean="0"/>
              <a:pPr>
                <a:defRPr/>
              </a:pPr>
              <a:t>43</a:t>
            </a:fld>
            <a:endParaRPr lang="en-US" dirty="0"/>
          </a:p>
        </p:txBody>
      </p:sp>
    </p:spTree>
    <p:extLst>
      <p:ext uri="{BB962C8B-B14F-4D97-AF65-F5344CB8AC3E}">
        <p14:creationId xmlns:p14="http://schemas.microsoft.com/office/powerpoint/2010/main" val="4110016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32A82DD-154D-48EE-9C82-4635A0038184}" type="slidenum">
              <a:rPr lang="en-US" smtClean="0"/>
              <a:pPr>
                <a:defRPr/>
              </a:pPr>
              <a:t>45</a:t>
            </a:fld>
            <a:endParaRPr lang="en-US" dirty="0"/>
          </a:p>
        </p:txBody>
      </p:sp>
    </p:spTree>
    <p:extLst>
      <p:ext uri="{BB962C8B-B14F-4D97-AF65-F5344CB8AC3E}">
        <p14:creationId xmlns:p14="http://schemas.microsoft.com/office/powerpoint/2010/main" val="8976773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E9745A-1368-467A-B313-047E4A4F8B63}" type="slidenum">
              <a:rPr lang="en-US" smtClean="0"/>
              <a:t>52</a:t>
            </a:fld>
            <a:endParaRPr lang="en-US" dirty="0"/>
          </a:p>
        </p:txBody>
      </p:sp>
    </p:spTree>
    <p:extLst>
      <p:ext uri="{BB962C8B-B14F-4D97-AF65-F5344CB8AC3E}">
        <p14:creationId xmlns:p14="http://schemas.microsoft.com/office/powerpoint/2010/main" val="2594121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E9745A-1368-467A-B313-047E4A4F8B63}" type="slidenum">
              <a:rPr lang="en-US" smtClean="0"/>
              <a:t>54</a:t>
            </a:fld>
            <a:endParaRPr lang="en-US" dirty="0"/>
          </a:p>
        </p:txBody>
      </p:sp>
    </p:spTree>
    <p:extLst>
      <p:ext uri="{BB962C8B-B14F-4D97-AF65-F5344CB8AC3E}">
        <p14:creationId xmlns:p14="http://schemas.microsoft.com/office/powerpoint/2010/main" val="40019906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E9745A-1368-467A-B313-047E4A4F8B63}" type="slidenum">
              <a:rPr lang="en-US" smtClean="0"/>
              <a:t>58</a:t>
            </a:fld>
            <a:endParaRPr lang="en-US" dirty="0"/>
          </a:p>
        </p:txBody>
      </p:sp>
    </p:spTree>
    <p:extLst>
      <p:ext uri="{BB962C8B-B14F-4D97-AF65-F5344CB8AC3E}">
        <p14:creationId xmlns:p14="http://schemas.microsoft.com/office/powerpoint/2010/main" val="3681051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E9745A-1368-467A-B313-047E4A4F8B63}" type="slidenum">
              <a:rPr lang="en-US" smtClean="0"/>
              <a:t>59</a:t>
            </a:fld>
            <a:endParaRPr lang="en-US" dirty="0"/>
          </a:p>
        </p:txBody>
      </p:sp>
    </p:spTree>
    <p:extLst>
      <p:ext uri="{BB962C8B-B14F-4D97-AF65-F5344CB8AC3E}">
        <p14:creationId xmlns:p14="http://schemas.microsoft.com/office/powerpoint/2010/main" val="14145310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3fa1cf58f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3fa1cf58f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34356704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fa1cf58f7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fa1cf58f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2701699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E9745A-1368-467A-B313-047E4A4F8B63}" type="slidenum">
              <a:rPr lang="en-US" smtClean="0"/>
              <a:t>7</a:t>
            </a:fld>
            <a:endParaRPr lang="en-US" dirty="0"/>
          </a:p>
        </p:txBody>
      </p:sp>
    </p:spTree>
    <p:extLst>
      <p:ext uri="{BB962C8B-B14F-4D97-AF65-F5344CB8AC3E}">
        <p14:creationId xmlns:p14="http://schemas.microsoft.com/office/powerpoint/2010/main" val="19661327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fa1cf58f7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3fa1cf58f7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40481642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7DCA3D-A77E-4F08-917F-580F8B560334}" type="slidenum">
              <a:rPr lang="en-US" smtClean="0"/>
              <a:t>65</a:t>
            </a:fld>
            <a:endParaRPr lang="en-US" dirty="0"/>
          </a:p>
        </p:txBody>
      </p:sp>
    </p:spTree>
    <p:extLst>
      <p:ext uri="{BB962C8B-B14F-4D97-AF65-F5344CB8AC3E}">
        <p14:creationId xmlns:p14="http://schemas.microsoft.com/office/powerpoint/2010/main" val="10951045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878C3E-4F5F-4140-B6A5-1078C119D5D6}" type="slidenum">
              <a:rPr lang="en-US" smtClean="0">
                <a:solidFill>
                  <a:prstClr val="black"/>
                </a:solidFill>
              </a:rPr>
              <a:pPr/>
              <a:t>66</a:t>
            </a:fld>
            <a:endParaRPr lang="en-US" dirty="0">
              <a:solidFill>
                <a:prstClr val="black"/>
              </a:solidFill>
            </a:endParaRPr>
          </a:p>
        </p:txBody>
      </p:sp>
    </p:spTree>
    <p:extLst>
      <p:ext uri="{BB962C8B-B14F-4D97-AF65-F5344CB8AC3E}">
        <p14:creationId xmlns:p14="http://schemas.microsoft.com/office/powerpoint/2010/main" val="3675928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C3F6B8A5-1A58-4882-B557-CC283D26A3C1}" type="slidenum">
              <a:rPr lang="en-US" smtClean="0">
                <a:solidFill>
                  <a:prstClr val="black"/>
                </a:solidFill>
              </a:rPr>
              <a:pPr/>
              <a:t>67</a:t>
            </a:fld>
            <a:endParaRPr lang="en-US" dirty="0">
              <a:solidFill>
                <a:prstClr val="black"/>
              </a:solidFill>
            </a:endParaRPr>
          </a:p>
        </p:txBody>
      </p:sp>
    </p:spTree>
    <p:extLst>
      <p:ext uri="{BB962C8B-B14F-4D97-AF65-F5344CB8AC3E}">
        <p14:creationId xmlns:p14="http://schemas.microsoft.com/office/powerpoint/2010/main" val="2320271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DRAFT: Contents of Blueprint 2.0 Subject to Change</a:t>
            </a:r>
          </a:p>
        </p:txBody>
      </p:sp>
      <p:sp>
        <p:nvSpPr>
          <p:cNvPr id="5" name="Footer Placeholder 4"/>
          <p:cNvSpPr>
            <a:spLocks noGrp="1"/>
          </p:cNvSpPr>
          <p:nvPr>
            <p:ph type="ftr" sz="quarter" idx="11"/>
          </p:nvPr>
        </p:nvSpPr>
        <p:spPr/>
        <p:txBody>
          <a:bodyPr/>
          <a:lstStyle/>
          <a:p>
            <a:r>
              <a:rPr lang="en-US" dirty="0"/>
              <a:t>Not for publication or public distribution.</a:t>
            </a:r>
          </a:p>
        </p:txBody>
      </p:sp>
      <p:sp>
        <p:nvSpPr>
          <p:cNvPr id="6" name="Slide Number Placeholder 5"/>
          <p:cNvSpPr>
            <a:spLocks noGrp="1"/>
          </p:cNvSpPr>
          <p:nvPr>
            <p:ph type="sldNum" sz="quarter" idx="12"/>
          </p:nvPr>
        </p:nvSpPr>
        <p:spPr/>
        <p:txBody>
          <a:bodyPr/>
          <a:lstStyle/>
          <a:p>
            <a:fld id="{77800CC4-3698-6A4F-B4A6-DF366F229913}" type="slidenum">
              <a:rPr lang="en-US" smtClean="0"/>
              <a:t>68</a:t>
            </a:fld>
            <a:endParaRPr lang="en-US" dirty="0"/>
          </a:p>
        </p:txBody>
      </p:sp>
    </p:spTree>
    <p:extLst>
      <p:ext uri="{BB962C8B-B14F-4D97-AF65-F5344CB8AC3E}">
        <p14:creationId xmlns:p14="http://schemas.microsoft.com/office/powerpoint/2010/main" val="27198749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878C3E-4F5F-4140-B6A5-1078C119D5D6}" type="slidenum">
              <a:rPr lang="en-US" smtClean="0"/>
              <a:t>69</a:t>
            </a:fld>
            <a:endParaRPr lang="en-US" dirty="0"/>
          </a:p>
        </p:txBody>
      </p:sp>
    </p:spTree>
    <p:extLst>
      <p:ext uri="{BB962C8B-B14F-4D97-AF65-F5344CB8AC3E}">
        <p14:creationId xmlns:p14="http://schemas.microsoft.com/office/powerpoint/2010/main" val="19698548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878C3E-4F5F-4140-B6A5-1078C119D5D6}" type="slidenum">
              <a:rPr lang="en-US" smtClean="0"/>
              <a:t>70</a:t>
            </a:fld>
            <a:endParaRPr lang="en-US" dirty="0"/>
          </a:p>
        </p:txBody>
      </p:sp>
    </p:spTree>
    <p:extLst>
      <p:ext uri="{BB962C8B-B14F-4D97-AF65-F5344CB8AC3E}">
        <p14:creationId xmlns:p14="http://schemas.microsoft.com/office/powerpoint/2010/main" val="28623278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7DCA3D-A77E-4F08-917F-580F8B560334}" type="slidenum">
              <a:rPr lang="en-US" smtClean="0"/>
              <a:t>72</a:t>
            </a:fld>
            <a:endParaRPr lang="en-US" dirty="0"/>
          </a:p>
        </p:txBody>
      </p:sp>
    </p:spTree>
    <p:extLst>
      <p:ext uri="{BB962C8B-B14F-4D97-AF65-F5344CB8AC3E}">
        <p14:creationId xmlns:p14="http://schemas.microsoft.com/office/powerpoint/2010/main" val="28858106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878C3E-4F5F-4140-B6A5-1078C119D5D6}" type="slidenum">
              <a:rPr lang="en-US" smtClean="0"/>
              <a:t>81</a:t>
            </a:fld>
            <a:endParaRPr lang="en-US" dirty="0"/>
          </a:p>
        </p:txBody>
      </p:sp>
    </p:spTree>
    <p:extLst>
      <p:ext uri="{BB962C8B-B14F-4D97-AF65-F5344CB8AC3E}">
        <p14:creationId xmlns:p14="http://schemas.microsoft.com/office/powerpoint/2010/main" val="3819721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878C3E-4F5F-4140-B6A5-1078C119D5D6}" type="slidenum">
              <a:rPr lang="en-US" smtClean="0"/>
              <a:t>86</a:t>
            </a:fld>
            <a:endParaRPr lang="en-US" dirty="0"/>
          </a:p>
        </p:txBody>
      </p:sp>
    </p:spTree>
    <p:extLst>
      <p:ext uri="{BB962C8B-B14F-4D97-AF65-F5344CB8AC3E}">
        <p14:creationId xmlns:p14="http://schemas.microsoft.com/office/powerpoint/2010/main" val="1703635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7DCA3D-A77E-4F08-917F-580F8B560334}" type="slidenum">
              <a:rPr lang="en-US" smtClean="0"/>
              <a:t>8</a:t>
            </a:fld>
            <a:endParaRPr lang="en-US" dirty="0"/>
          </a:p>
        </p:txBody>
      </p:sp>
    </p:spTree>
    <p:extLst>
      <p:ext uri="{BB962C8B-B14F-4D97-AF65-F5344CB8AC3E}">
        <p14:creationId xmlns:p14="http://schemas.microsoft.com/office/powerpoint/2010/main" val="300533868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878C3E-4F5F-4140-B6A5-1078C119D5D6}" type="slidenum">
              <a:rPr lang="en-US" smtClean="0">
                <a:solidFill>
                  <a:prstClr val="black"/>
                </a:solidFill>
              </a:rPr>
              <a:pPr/>
              <a:t>87</a:t>
            </a:fld>
            <a:endParaRPr lang="en-US" dirty="0">
              <a:solidFill>
                <a:prstClr val="black"/>
              </a:solidFill>
            </a:endParaRPr>
          </a:p>
        </p:txBody>
      </p:sp>
    </p:spTree>
    <p:extLst>
      <p:ext uri="{BB962C8B-B14F-4D97-AF65-F5344CB8AC3E}">
        <p14:creationId xmlns:p14="http://schemas.microsoft.com/office/powerpoint/2010/main" val="208953889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7DCA3D-A77E-4F08-917F-580F8B560334}" type="slidenum">
              <a:rPr lang="en-US" smtClean="0"/>
              <a:t>89</a:t>
            </a:fld>
            <a:endParaRPr lang="en-US" dirty="0"/>
          </a:p>
        </p:txBody>
      </p:sp>
    </p:spTree>
    <p:extLst>
      <p:ext uri="{BB962C8B-B14F-4D97-AF65-F5344CB8AC3E}">
        <p14:creationId xmlns:p14="http://schemas.microsoft.com/office/powerpoint/2010/main" val="2264931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7DCA3D-A77E-4F08-917F-580F8B560334}" type="slidenum">
              <a:rPr lang="en-US" smtClean="0"/>
              <a:t>14</a:t>
            </a:fld>
            <a:endParaRPr lang="en-US" dirty="0"/>
          </a:p>
        </p:txBody>
      </p:sp>
    </p:spTree>
    <p:extLst>
      <p:ext uri="{BB962C8B-B14F-4D97-AF65-F5344CB8AC3E}">
        <p14:creationId xmlns:p14="http://schemas.microsoft.com/office/powerpoint/2010/main" val="4191283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7DCA3D-A77E-4F08-917F-580F8B560334}" type="slidenum">
              <a:rPr lang="en-US" smtClean="0"/>
              <a:t>15</a:t>
            </a:fld>
            <a:endParaRPr lang="en-US" dirty="0"/>
          </a:p>
        </p:txBody>
      </p:sp>
    </p:spTree>
    <p:extLst>
      <p:ext uri="{BB962C8B-B14F-4D97-AF65-F5344CB8AC3E}">
        <p14:creationId xmlns:p14="http://schemas.microsoft.com/office/powerpoint/2010/main" val="2050057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B42BBC72-8F3E-40EE-834B-F4C6802F7019}" type="slidenum">
              <a:rPr lang="en-US" altLang="en-US" smtClean="0"/>
              <a:pPr>
                <a:defRPr/>
              </a:pPr>
              <a:t>16</a:t>
            </a:fld>
            <a:endParaRPr lang="en-US" altLang="en-US" dirty="0"/>
          </a:p>
        </p:txBody>
      </p:sp>
    </p:spTree>
    <p:extLst>
      <p:ext uri="{BB962C8B-B14F-4D97-AF65-F5344CB8AC3E}">
        <p14:creationId xmlns:p14="http://schemas.microsoft.com/office/powerpoint/2010/main" val="336405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B42BBC72-8F3E-40EE-834B-F4C6802F7019}" type="slidenum">
              <a:rPr lang="en-US" altLang="en-US" smtClean="0"/>
              <a:pPr>
                <a:defRPr/>
              </a:pPr>
              <a:t>17</a:t>
            </a:fld>
            <a:endParaRPr lang="en-US" altLang="en-US" dirty="0"/>
          </a:p>
        </p:txBody>
      </p:sp>
    </p:spTree>
    <p:extLst>
      <p:ext uri="{BB962C8B-B14F-4D97-AF65-F5344CB8AC3E}">
        <p14:creationId xmlns:p14="http://schemas.microsoft.com/office/powerpoint/2010/main" val="30781014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1645" y="1188779"/>
            <a:ext cx="11618976" cy="2048256"/>
          </a:xfrm>
        </p:spPr>
        <p:txBody>
          <a:bodyPr anchor="ctr">
            <a:normAutofit/>
          </a:bodyPr>
          <a:lstStyle>
            <a:lvl1pPr algn="ctr">
              <a:defRPr sz="3600" baseline="0"/>
            </a:lvl1pPr>
          </a:lstStyle>
          <a:p>
            <a:r>
              <a:rPr lang="en-US" dirty="0"/>
              <a:t>Click to edit Master title style</a:t>
            </a:r>
          </a:p>
        </p:txBody>
      </p:sp>
      <p:sp>
        <p:nvSpPr>
          <p:cNvPr id="3" name="Subtitle 2"/>
          <p:cNvSpPr>
            <a:spLocks noGrp="1"/>
          </p:cNvSpPr>
          <p:nvPr>
            <p:ph type="subTitle" idx="1"/>
          </p:nvPr>
        </p:nvSpPr>
        <p:spPr>
          <a:xfrm>
            <a:off x="231645" y="3784539"/>
            <a:ext cx="11618976" cy="2029968"/>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6" name="Slide Number Placeholder 5" descr="Contains slide number" title="Textbox"/>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California Department of Education Logo" title="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632" y="6081336"/>
            <a:ext cx="4089400" cy="666750"/>
          </a:xfrm>
          <a:prstGeom prst="rect">
            <a:avLst/>
          </a:prstGeom>
        </p:spPr>
      </p:pic>
      <p:cxnSp>
        <p:nvCxnSpPr>
          <p:cNvPr id="8" name="Straight Connector 7"/>
          <p:cNvCxnSpPr/>
          <p:nvPr/>
        </p:nvCxnSpPr>
        <p:spPr>
          <a:xfrm flipV="1">
            <a:off x="287219" y="3492379"/>
            <a:ext cx="9472247" cy="17584"/>
          </a:xfrm>
          <a:prstGeom prst="line">
            <a:avLst/>
          </a:prstGeom>
          <a:ln w="127000" cap="flat" cmpd="sng">
            <a:gradFill flip="none" rotWithShape="1">
              <a:gsLst>
                <a:gs pos="98000">
                  <a:schemeClr val="bg1"/>
                </a:gs>
                <a:gs pos="81000">
                  <a:srgbClr val="003399"/>
                </a:gs>
              </a:gsLst>
              <a:path path="circle">
                <a:fillToRect t="100000" r="100000"/>
              </a:path>
              <a:tileRect l="-100000" b="-100000"/>
            </a:gradFill>
            <a:bevel/>
          </a:ln>
          <a:effectLst/>
        </p:spPr>
        <p:style>
          <a:lnRef idx="1">
            <a:schemeClr val="accent1"/>
          </a:lnRef>
          <a:fillRef idx="0">
            <a:schemeClr val="accent1"/>
          </a:fillRef>
          <a:effectRef idx="0">
            <a:schemeClr val="accent1"/>
          </a:effectRef>
          <a:fontRef idx="minor">
            <a:schemeClr val="tx1"/>
          </a:fontRef>
        </p:style>
      </p:cxnSp>
      <p:sp>
        <p:nvSpPr>
          <p:cNvPr id="9" name="TextBox 8" descr="Tom Torlakson&#10;State Superintendent of Public Instruction&#10;" title="Textbox"/>
          <p:cNvSpPr txBox="1"/>
          <p:nvPr/>
        </p:nvSpPr>
        <p:spPr>
          <a:xfrm>
            <a:off x="4535815" y="6286423"/>
            <a:ext cx="4394824" cy="461665"/>
          </a:xfrm>
          <a:prstGeom prst="rect">
            <a:avLst/>
          </a:prstGeom>
          <a:noFill/>
        </p:spPr>
        <p:txBody>
          <a:bodyPr wrap="square" rtlCol="0">
            <a:spAutoFit/>
          </a:bodyPr>
          <a:lstStyle/>
          <a:p>
            <a:r>
              <a:rPr lang="en-US" sz="1200" b="1" cap="small" dirty="0">
                <a:solidFill>
                  <a:srgbClr val="000066"/>
                </a:solidFill>
                <a:latin typeface="Arial" panose="020B0604020202020204" pitchFamily="34" charset="0"/>
                <a:cs typeface="Arial" panose="020B0604020202020204" pitchFamily="34" charset="0"/>
              </a:rPr>
              <a:t>Tom Torlakson</a:t>
            </a:r>
          </a:p>
          <a:p>
            <a:r>
              <a:rPr lang="en-US" sz="1200" b="1" dirty="0">
                <a:solidFill>
                  <a:srgbClr val="000066"/>
                </a:solidFill>
                <a:latin typeface="Arial" panose="020B0604020202020204" pitchFamily="34" charset="0"/>
                <a:cs typeface="Arial" panose="020B0604020202020204" pitchFamily="34" charset="0"/>
              </a:rPr>
              <a:t>State Superintendent of Public Instruction</a:t>
            </a:r>
          </a:p>
        </p:txBody>
      </p:sp>
    </p:spTree>
    <p:extLst>
      <p:ext uri="{BB962C8B-B14F-4D97-AF65-F5344CB8AC3E}">
        <p14:creationId xmlns:p14="http://schemas.microsoft.com/office/powerpoint/2010/main" val="26026212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3" descr="contains slide number" title="textbox"/>
          <p:cNvSpPr>
            <a:spLocks noGrp="1"/>
          </p:cNvSpPr>
          <p:nvPr>
            <p:ph type="sldNum" sz="quarter" idx="11"/>
          </p:nvPr>
        </p:nvSpPr>
        <p:spPr/>
        <p:txBody>
          <a:bodyPr/>
          <a:lstStyle/>
          <a:p>
            <a:fld id="{874BD688-D250-4098-A2BD-9AE7A9A7625E}" type="slidenum">
              <a:rPr lang="en-US" smtClean="0">
                <a:solidFill>
                  <a:prstClr val="black">
                    <a:tint val="75000"/>
                  </a:prstClr>
                </a:solidFill>
              </a:rPr>
              <a:pPr/>
              <a:t>‹#›</a:t>
            </a:fld>
            <a:endParaRPr lang="en-US" dirty="0">
              <a:solidFill>
                <a:prstClr val="black">
                  <a:tint val="75000"/>
                </a:prstClr>
              </a:solidFill>
            </a:endParaRPr>
          </a:p>
        </p:txBody>
      </p:sp>
      <p:sp>
        <p:nvSpPr>
          <p:cNvPr id="5" name="TextBox 4" descr="Tom Torlakson&#10;State Superintendent of Public Instruction&#10;" title="Textbox"/>
          <p:cNvSpPr txBox="1"/>
          <p:nvPr userDrawn="1"/>
        </p:nvSpPr>
        <p:spPr>
          <a:xfrm>
            <a:off x="4535815" y="6286423"/>
            <a:ext cx="4394824" cy="461665"/>
          </a:xfrm>
          <a:prstGeom prst="rect">
            <a:avLst/>
          </a:prstGeom>
          <a:noFill/>
        </p:spPr>
        <p:txBody>
          <a:bodyPr wrap="square" rtlCol="0">
            <a:spAutoFit/>
          </a:bodyPr>
          <a:lstStyle/>
          <a:p>
            <a:r>
              <a:rPr lang="en-US" sz="1200" b="1" cap="small" dirty="0">
                <a:solidFill>
                  <a:srgbClr val="000066"/>
                </a:solidFill>
                <a:latin typeface="Arial" panose="020B0604020202020204" pitchFamily="34" charset="0"/>
                <a:cs typeface="Arial" panose="020B0604020202020204" pitchFamily="34" charset="0"/>
              </a:rPr>
              <a:t>Tom Torlakson</a:t>
            </a:r>
          </a:p>
          <a:p>
            <a:r>
              <a:rPr lang="en-US" sz="1200" b="1" dirty="0">
                <a:solidFill>
                  <a:srgbClr val="000066"/>
                </a:solidFill>
                <a:latin typeface="Arial" panose="020B0604020202020204" pitchFamily="34" charset="0"/>
                <a:cs typeface="Arial" panose="020B0604020202020204" pitchFamily="34" charset="0"/>
              </a:rPr>
              <a:t>State Superintendent of Public Instruction</a:t>
            </a:r>
          </a:p>
        </p:txBody>
      </p:sp>
    </p:spTree>
    <p:extLst>
      <p:ext uri="{BB962C8B-B14F-4D97-AF65-F5344CB8AC3E}">
        <p14:creationId xmlns:p14="http://schemas.microsoft.com/office/powerpoint/2010/main" val="380301848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9632" y="6081336"/>
            <a:ext cx="4089400" cy="666750"/>
          </a:xfrm>
          <a:prstGeom prst="rect">
            <a:avLst/>
          </a:prstGeom>
        </p:spPr>
      </p:pic>
      <p:sp>
        <p:nvSpPr>
          <p:cNvPr id="8" name="TextBox 7"/>
          <p:cNvSpPr txBox="1"/>
          <p:nvPr userDrawn="1"/>
        </p:nvSpPr>
        <p:spPr>
          <a:xfrm>
            <a:off x="4535815" y="6286423"/>
            <a:ext cx="4394824" cy="461665"/>
          </a:xfrm>
          <a:prstGeom prst="rect">
            <a:avLst/>
          </a:prstGeom>
          <a:noFill/>
        </p:spPr>
        <p:txBody>
          <a:bodyPr wrap="square" rtlCol="0">
            <a:spAutoFit/>
          </a:bodyPr>
          <a:lstStyle/>
          <a:p>
            <a:r>
              <a:rPr lang="en-US" sz="1200" b="1" cap="small" dirty="0">
                <a:solidFill>
                  <a:srgbClr val="000066"/>
                </a:solidFill>
                <a:latin typeface="Arial" panose="020B0604020202020204" pitchFamily="34" charset="0"/>
                <a:cs typeface="Arial" panose="020B0604020202020204" pitchFamily="34" charset="0"/>
              </a:rPr>
              <a:t>Tom Torlakson</a:t>
            </a:r>
          </a:p>
          <a:p>
            <a:r>
              <a:rPr lang="en-US" sz="1200" b="1" dirty="0">
                <a:solidFill>
                  <a:srgbClr val="000066"/>
                </a:solidFill>
                <a:latin typeface="Arial" panose="020B0604020202020204" pitchFamily="34" charset="0"/>
                <a:cs typeface="Arial" panose="020B0604020202020204" pitchFamily="34" charset="0"/>
              </a:rPr>
              <a:t>State Superintendent of Public Instruction</a:t>
            </a:r>
          </a:p>
        </p:txBody>
      </p:sp>
      <p:sp>
        <p:nvSpPr>
          <p:cNvPr id="9" name="Slide Number Placeholder 5"/>
          <p:cNvSpPr>
            <a:spLocks noGrp="1"/>
          </p:cNvSpPr>
          <p:nvPr>
            <p:ph type="sldNum" sz="quarter" idx="12"/>
          </p:nvPr>
        </p:nvSpPr>
        <p:spPr>
          <a:xfrm>
            <a:off x="9050216" y="6356355"/>
            <a:ext cx="2743200" cy="365125"/>
          </a:xfrm>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8084901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972191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7" name="TextBox 6" descr="Tom Torlakson&#10;State Superintendent of Public Instruction&#10;" title="Textbox"/>
          <p:cNvSpPr txBox="1"/>
          <p:nvPr userDrawn="1"/>
        </p:nvSpPr>
        <p:spPr>
          <a:xfrm>
            <a:off x="4535815" y="6286423"/>
            <a:ext cx="4394824" cy="461665"/>
          </a:xfrm>
          <a:prstGeom prst="rect">
            <a:avLst/>
          </a:prstGeom>
          <a:noFill/>
        </p:spPr>
        <p:txBody>
          <a:bodyPr wrap="square" rtlCol="0">
            <a:spAutoFit/>
          </a:bodyPr>
          <a:lstStyle/>
          <a:p>
            <a:r>
              <a:rPr lang="en-US" sz="1200" b="1" cap="small" dirty="0">
                <a:solidFill>
                  <a:srgbClr val="000066"/>
                </a:solidFill>
                <a:latin typeface="Arial" panose="020B0604020202020204" pitchFamily="34" charset="0"/>
                <a:cs typeface="Arial" panose="020B0604020202020204" pitchFamily="34" charset="0"/>
              </a:rPr>
              <a:t>Tom Torlakson</a:t>
            </a:r>
          </a:p>
          <a:p>
            <a:r>
              <a:rPr lang="en-US" sz="1200" b="1" dirty="0">
                <a:solidFill>
                  <a:srgbClr val="000066"/>
                </a:solidFill>
                <a:latin typeface="Arial" panose="020B0604020202020204" pitchFamily="34" charset="0"/>
                <a:cs typeface="Arial" panose="020B0604020202020204" pitchFamily="34" charset="0"/>
              </a:rPr>
              <a:t>State Superintendent of Public Instruction</a:t>
            </a:r>
          </a:p>
        </p:txBody>
      </p:sp>
    </p:spTree>
    <p:extLst>
      <p:ext uri="{BB962C8B-B14F-4D97-AF65-F5344CB8AC3E}">
        <p14:creationId xmlns:p14="http://schemas.microsoft.com/office/powerpoint/2010/main" val="413866398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62712" y="1825625"/>
            <a:ext cx="560832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42301" y="1825625"/>
            <a:ext cx="560832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8" name="TextBox 7" descr="Tom Torlakson&#10;State Superintendent of Public Instruction&#10;" title="Textbox"/>
          <p:cNvSpPr txBox="1"/>
          <p:nvPr userDrawn="1"/>
        </p:nvSpPr>
        <p:spPr>
          <a:xfrm>
            <a:off x="4535815" y="6286423"/>
            <a:ext cx="4394824" cy="461665"/>
          </a:xfrm>
          <a:prstGeom prst="rect">
            <a:avLst/>
          </a:prstGeom>
          <a:noFill/>
        </p:spPr>
        <p:txBody>
          <a:bodyPr wrap="square" rtlCol="0">
            <a:spAutoFit/>
          </a:bodyPr>
          <a:lstStyle/>
          <a:p>
            <a:r>
              <a:rPr lang="en-US" sz="1200" b="1" cap="small" dirty="0">
                <a:solidFill>
                  <a:srgbClr val="000066"/>
                </a:solidFill>
                <a:latin typeface="Arial" panose="020B0604020202020204" pitchFamily="34" charset="0"/>
                <a:cs typeface="Arial" panose="020B0604020202020204" pitchFamily="34" charset="0"/>
              </a:rPr>
              <a:t>Tom Torlakson</a:t>
            </a:r>
          </a:p>
          <a:p>
            <a:r>
              <a:rPr lang="en-US" sz="1200" b="1" dirty="0">
                <a:solidFill>
                  <a:srgbClr val="000066"/>
                </a:solidFill>
                <a:latin typeface="Arial" panose="020B0604020202020204" pitchFamily="34" charset="0"/>
                <a:cs typeface="Arial" panose="020B0604020202020204" pitchFamily="34" charset="0"/>
              </a:rPr>
              <a:t>State Superintendent of Public Instruction</a:t>
            </a:r>
          </a:p>
        </p:txBody>
      </p:sp>
    </p:spTree>
    <p:extLst>
      <p:ext uri="{BB962C8B-B14F-4D97-AF65-F5344CB8AC3E}">
        <p14:creationId xmlns:p14="http://schemas.microsoft.com/office/powerpoint/2010/main" val="79937851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9648" y="-1"/>
            <a:ext cx="11400973" cy="1600200"/>
          </a:xfrm>
        </p:spPr>
        <p:txBody>
          <a:bodyPr/>
          <a:lstStyle/>
          <a:p>
            <a:r>
              <a:rPr lang="en-US" dirty="0"/>
              <a:t>Click to edit Master title style</a:t>
            </a:r>
          </a:p>
        </p:txBody>
      </p:sp>
      <p:sp>
        <p:nvSpPr>
          <p:cNvPr id="3" name="Text Placeholder 2"/>
          <p:cNvSpPr>
            <a:spLocks noGrp="1"/>
          </p:cNvSpPr>
          <p:nvPr>
            <p:ph type="body" idx="1"/>
          </p:nvPr>
        </p:nvSpPr>
        <p:spPr>
          <a:xfrm>
            <a:off x="449645" y="1638301"/>
            <a:ext cx="5157787" cy="823912"/>
          </a:xfrm>
        </p:spPr>
        <p:txBody>
          <a:bodyPr anchor="b">
            <a:noAutofit/>
          </a:bodyPr>
          <a:lstStyle>
            <a:lvl1pPr marL="0" indent="0">
              <a:buNone/>
              <a:defRPr sz="3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49645"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667435" y="1638301"/>
            <a:ext cx="5183188" cy="823912"/>
          </a:xfrm>
        </p:spPr>
        <p:txBody>
          <a:bodyPr anchor="b">
            <a:noAutofit/>
          </a:bodyPr>
          <a:lstStyle>
            <a:lvl1pPr marL="0" indent="0">
              <a:buNone/>
              <a:defRPr sz="3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667435"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descr="Contains slide number" title="Textbox"/>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10" name="TextBox 9" descr="Tom Torlakson&#10;State Superintendent of Public Instruction&#10;" title="Textbox"/>
          <p:cNvSpPr txBox="1"/>
          <p:nvPr userDrawn="1"/>
        </p:nvSpPr>
        <p:spPr>
          <a:xfrm>
            <a:off x="4535815" y="6286423"/>
            <a:ext cx="4394824" cy="461665"/>
          </a:xfrm>
          <a:prstGeom prst="rect">
            <a:avLst/>
          </a:prstGeom>
          <a:noFill/>
        </p:spPr>
        <p:txBody>
          <a:bodyPr wrap="square" rtlCol="0">
            <a:spAutoFit/>
          </a:bodyPr>
          <a:lstStyle/>
          <a:p>
            <a:r>
              <a:rPr lang="en-US" sz="1200" b="1" cap="small" dirty="0">
                <a:solidFill>
                  <a:srgbClr val="000066"/>
                </a:solidFill>
                <a:latin typeface="Arial" panose="020B0604020202020204" pitchFamily="34" charset="0"/>
                <a:cs typeface="Arial" panose="020B0604020202020204" pitchFamily="34" charset="0"/>
              </a:rPr>
              <a:t>Tom Torlakson</a:t>
            </a:r>
          </a:p>
          <a:p>
            <a:r>
              <a:rPr lang="en-US" sz="1200" b="1" dirty="0">
                <a:solidFill>
                  <a:srgbClr val="000066"/>
                </a:solidFill>
                <a:latin typeface="Arial" panose="020B0604020202020204" pitchFamily="34" charset="0"/>
                <a:cs typeface="Arial" panose="020B0604020202020204" pitchFamily="34" charset="0"/>
              </a:rPr>
              <a:t>State Superintendent of Public Instruction</a:t>
            </a:r>
          </a:p>
        </p:txBody>
      </p:sp>
    </p:spTree>
    <p:extLst>
      <p:ext uri="{BB962C8B-B14F-4D97-AF65-F5344CB8AC3E}">
        <p14:creationId xmlns:p14="http://schemas.microsoft.com/office/powerpoint/2010/main" val="27773365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6" name="TextBox 5" descr="Tom Torlakson&#10;State Superintendent of Public Instruction&#10;" title="Textbox"/>
          <p:cNvSpPr txBox="1"/>
          <p:nvPr userDrawn="1"/>
        </p:nvSpPr>
        <p:spPr>
          <a:xfrm>
            <a:off x="4535815" y="6286423"/>
            <a:ext cx="4394824" cy="461665"/>
          </a:xfrm>
          <a:prstGeom prst="rect">
            <a:avLst/>
          </a:prstGeom>
          <a:noFill/>
        </p:spPr>
        <p:txBody>
          <a:bodyPr wrap="square" rtlCol="0">
            <a:spAutoFit/>
          </a:bodyPr>
          <a:lstStyle/>
          <a:p>
            <a:r>
              <a:rPr lang="en-US" sz="1200" b="1" cap="small" dirty="0">
                <a:solidFill>
                  <a:srgbClr val="000066"/>
                </a:solidFill>
                <a:latin typeface="Arial" panose="020B0604020202020204" pitchFamily="34" charset="0"/>
                <a:cs typeface="Arial" panose="020B0604020202020204" pitchFamily="34" charset="0"/>
              </a:rPr>
              <a:t>Tom Torlakson</a:t>
            </a:r>
          </a:p>
          <a:p>
            <a:r>
              <a:rPr lang="en-US" sz="1200" b="1" dirty="0">
                <a:solidFill>
                  <a:srgbClr val="000066"/>
                </a:solidFill>
                <a:latin typeface="Arial" panose="020B0604020202020204" pitchFamily="34" charset="0"/>
                <a:cs typeface="Arial" panose="020B0604020202020204" pitchFamily="34" charset="0"/>
              </a:rPr>
              <a:t>State Superintendent of Public Instruction</a:t>
            </a:r>
          </a:p>
        </p:txBody>
      </p:sp>
    </p:spTree>
    <p:extLst>
      <p:ext uri="{BB962C8B-B14F-4D97-AF65-F5344CB8AC3E}">
        <p14:creationId xmlns:p14="http://schemas.microsoft.com/office/powerpoint/2010/main" val="364583632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2608" y="0"/>
            <a:ext cx="11558013" cy="1572768"/>
          </a:xfrm>
        </p:spPr>
        <p:txBody>
          <a:bodyPr anchor="ctr"/>
          <a:lstStyle>
            <a:lvl1pPr>
              <a:defRPr sz="3200"/>
            </a:lvl1pPr>
          </a:lstStyle>
          <a:p>
            <a:r>
              <a:rPr lang="en-US" dirty="0"/>
              <a:t>Click to edit Master title style</a:t>
            </a:r>
          </a:p>
        </p:txBody>
      </p:sp>
      <p:sp>
        <p:nvSpPr>
          <p:cNvPr id="3" name="Picture Placeholder 2"/>
          <p:cNvSpPr>
            <a:spLocks noGrp="1"/>
          </p:cNvSpPr>
          <p:nvPr>
            <p:ph type="pic" idx="1"/>
          </p:nvPr>
        </p:nvSpPr>
        <p:spPr>
          <a:xfrm>
            <a:off x="4840221" y="1782985"/>
            <a:ext cx="7010400" cy="4087368"/>
          </a:xfrm>
        </p:spPr>
        <p:txBody>
          <a:bodyPr anchor="t"/>
          <a:lstStyle>
            <a:lvl1pPr marL="0" indent="0">
              <a:buNone/>
              <a:defRPr sz="20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p:nvPr>
        </p:nvSpPr>
        <p:spPr>
          <a:xfrm>
            <a:off x="292608" y="1782985"/>
            <a:ext cx="4315968" cy="4087368"/>
          </a:xfrm>
        </p:spPr>
        <p:txBody>
          <a:bodyPr>
            <a:normAutofit/>
          </a:bodyPr>
          <a:lstStyle>
            <a:lvl1pPr marL="0" indent="0">
              <a:buNone/>
              <a:defRPr sz="24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7" name="Slide Number Placeholder 6" descr="contains slide number" title="textbox"/>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8" name="TextBox 7" descr="Tom Torlakson&#10;State Superintendent of Public Instruction&#10;" title="Textbox"/>
          <p:cNvSpPr txBox="1"/>
          <p:nvPr userDrawn="1"/>
        </p:nvSpPr>
        <p:spPr>
          <a:xfrm>
            <a:off x="4535815" y="6286423"/>
            <a:ext cx="4394824" cy="461665"/>
          </a:xfrm>
          <a:prstGeom prst="rect">
            <a:avLst/>
          </a:prstGeom>
          <a:noFill/>
        </p:spPr>
        <p:txBody>
          <a:bodyPr wrap="square" rtlCol="0">
            <a:spAutoFit/>
          </a:bodyPr>
          <a:lstStyle/>
          <a:p>
            <a:r>
              <a:rPr lang="en-US" sz="1200" b="1" cap="small" dirty="0">
                <a:solidFill>
                  <a:srgbClr val="000066"/>
                </a:solidFill>
                <a:latin typeface="Arial" panose="020B0604020202020204" pitchFamily="34" charset="0"/>
                <a:cs typeface="Arial" panose="020B0604020202020204" pitchFamily="34" charset="0"/>
              </a:rPr>
              <a:t>Tom Torlakson</a:t>
            </a:r>
          </a:p>
          <a:p>
            <a:r>
              <a:rPr lang="en-US" sz="1200" b="1" dirty="0">
                <a:solidFill>
                  <a:srgbClr val="000066"/>
                </a:solidFill>
                <a:latin typeface="Arial" panose="020B0604020202020204" pitchFamily="34" charset="0"/>
                <a:cs typeface="Arial" panose="020B0604020202020204" pitchFamily="34" charset="0"/>
              </a:rPr>
              <a:t>State Superintendent of Public Instruction</a:t>
            </a:r>
          </a:p>
        </p:txBody>
      </p:sp>
    </p:spTree>
    <p:extLst>
      <p:ext uri="{BB962C8B-B14F-4D97-AF65-F5344CB8AC3E}">
        <p14:creationId xmlns:p14="http://schemas.microsoft.com/office/powerpoint/2010/main" val="417936545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Graphic">
    <p:spTree>
      <p:nvGrpSpPr>
        <p:cNvPr id="1" name=""/>
        <p:cNvGrpSpPr/>
        <p:nvPr/>
      </p:nvGrpSpPr>
      <p:grpSpPr>
        <a:xfrm>
          <a:off x="0" y="0"/>
          <a:ext cx="0" cy="0"/>
          <a:chOff x="0" y="0"/>
          <a:chExt cx="0" cy="0"/>
        </a:xfrm>
      </p:grpSpPr>
      <p:sp>
        <p:nvSpPr>
          <p:cNvPr id="2" name="Title 1"/>
          <p:cNvSpPr>
            <a:spLocks noGrp="1"/>
          </p:cNvSpPr>
          <p:nvPr>
            <p:ph type="title"/>
          </p:nvPr>
        </p:nvSpPr>
        <p:spPr>
          <a:xfrm>
            <a:off x="536448" y="0"/>
            <a:ext cx="11119104" cy="1645920"/>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hasCustomPrompt="1"/>
          </p:nvPr>
        </p:nvSpPr>
        <p:spPr>
          <a:xfrm>
            <a:off x="536448" y="1907159"/>
            <a:ext cx="11119104" cy="41879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7" name="Slide Number Placeholder 6" descr="Contains slide number" title="Textbox"/>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8" name="TextBox 7" descr="Tom Torlakson&#10;State Superintendent of Public Instruction&#10;" title="Textbox"/>
          <p:cNvSpPr txBox="1"/>
          <p:nvPr userDrawn="1"/>
        </p:nvSpPr>
        <p:spPr>
          <a:xfrm>
            <a:off x="4535815" y="6286423"/>
            <a:ext cx="4394824" cy="461665"/>
          </a:xfrm>
          <a:prstGeom prst="rect">
            <a:avLst/>
          </a:prstGeom>
          <a:noFill/>
        </p:spPr>
        <p:txBody>
          <a:bodyPr wrap="square" rtlCol="0">
            <a:spAutoFit/>
          </a:bodyPr>
          <a:lstStyle/>
          <a:p>
            <a:r>
              <a:rPr lang="en-US" sz="1200" b="1" cap="small" dirty="0">
                <a:solidFill>
                  <a:srgbClr val="000066"/>
                </a:solidFill>
                <a:latin typeface="Arial" panose="020B0604020202020204" pitchFamily="34" charset="0"/>
                <a:cs typeface="Arial" panose="020B0604020202020204" pitchFamily="34" charset="0"/>
              </a:rPr>
              <a:t>Tom Torlakson</a:t>
            </a:r>
          </a:p>
          <a:p>
            <a:r>
              <a:rPr lang="en-US" sz="1200" b="1" dirty="0">
                <a:solidFill>
                  <a:srgbClr val="000066"/>
                </a:solidFill>
                <a:latin typeface="Arial" panose="020B0604020202020204" pitchFamily="34" charset="0"/>
                <a:cs typeface="Arial" panose="020B0604020202020204" pitchFamily="34" charset="0"/>
              </a:rPr>
              <a:t>State Superintendent of Public Instruction</a:t>
            </a:r>
          </a:p>
        </p:txBody>
      </p:sp>
    </p:spTree>
    <p:extLst>
      <p:ext uri="{BB962C8B-B14F-4D97-AF65-F5344CB8AC3E}">
        <p14:creationId xmlns:p14="http://schemas.microsoft.com/office/powerpoint/2010/main" val="101491273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3" descr="contains slide number" title="textbox"/>
          <p:cNvSpPr>
            <a:spLocks noGrp="1"/>
          </p:cNvSpPr>
          <p:nvPr>
            <p:ph type="sldNum" sz="quarter" idx="11"/>
          </p:nvPr>
        </p:nvSpPr>
        <p:spPr/>
        <p:txBody>
          <a:bodyPr/>
          <a:lstStyle/>
          <a:p>
            <a:fld id="{874BD688-D250-4098-A2BD-9AE7A9A7625E}" type="slidenum">
              <a:rPr lang="en-US" smtClean="0">
                <a:solidFill>
                  <a:prstClr val="black">
                    <a:tint val="75000"/>
                  </a:prstClr>
                </a:solidFill>
              </a:rPr>
              <a:pPr/>
              <a:t>‹#›</a:t>
            </a:fld>
            <a:endParaRPr lang="en-US" dirty="0">
              <a:solidFill>
                <a:prstClr val="black">
                  <a:tint val="75000"/>
                </a:prstClr>
              </a:solidFill>
            </a:endParaRPr>
          </a:p>
        </p:txBody>
      </p:sp>
      <p:sp>
        <p:nvSpPr>
          <p:cNvPr id="5" name="TextBox 4" descr="Tom Torlakson&#10;State Superintendent of Public Instruction&#10;" title="Textbox"/>
          <p:cNvSpPr txBox="1"/>
          <p:nvPr userDrawn="1"/>
        </p:nvSpPr>
        <p:spPr>
          <a:xfrm>
            <a:off x="4535815" y="6286423"/>
            <a:ext cx="4394824" cy="461665"/>
          </a:xfrm>
          <a:prstGeom prst="rect">
            <a:avLst/>
          </a:prstGeom>
          <a:noFill/>
        </p:spPr>
        <p:txBody>
          <a:bodyPr wrap="square" rtlCol="0">
            <a:spAutoFit/>
          </a:bodyPr>
          <a:lstStyle/>
          <a:p>
            <a:r>
              <a:rPr lang="en-US" sz="1200" b="1" cap="small" dirty="0">
                <a:solidFill>
                  <a:srgbClr val="000066"/>
                </a:solidFill>
                <a:latin typeface="Arial" panose="020B0604020202020204" pitchFamily="34" charset="0"/>
                <a:cs typeface="Arial" panose="020B0604020202020204" pitchFamily="34" charset="0"/>
              </a:rPr>
              <a:t>Tom Torlakson</a:t>
            </a:r>
          </a:p>
          <a:p>
            <a:r>
              <a:rPr lang="en-US" sz="1200" b="1" dirty="0">
                <a:solidFill>
                  <a:srgbClr val="000066"/>
                </a:solidFill>
                <a:latin typeface="Arial" panose="020B0604020202020204" pitchFamily="34" charset="0"/>
                <a:cs typeface="Arial" panose="020B0604020202020204" pitchFamily="34" charset="0"/>
              </a:rPr>
              <a:t>State Superintendent of Public Instruction</a:t>
            </a:r>
          </a:p>
        </p:txBody>
      </p:sp>
    </p:spTree>
    <p:extLst>
      <p:ext uri="{BB962C8B-B14F-4D97-AF65-F5344CB8AC3E}">
        <p14:creationId xmlns:p14="http://schemas.microsoft.com/office/powerpoint/2010/main" val="424388610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a:xfrm>
            <a:off x="4038600" y="6356355"/>
            <a:ext cx="4114800" cy="365125"/>
          </a:xfrm>
          <a:prstGeom prst="rect">
            <a:avLst/>
          </a:prstGeom>
        </p:spPr>
        <p:txBody>
          <a:bodyPr/>
          <a:lstStyle/>
          <a:p>
            <a:r>
              <a:rPr lang="en-US" dirty="0" smtClean="0"/>
              <a:t>California Department of Education</a:t>
            </a:r>
            <a:endParaRPr lang="en-US" dirty="0"/>
          </a:p>
        </p:txBody>
      </p:sp>
      <p:sp>
        <p:nvSpPr>
          <p:cNvPr id="4" name="Slide Number Placeholder 3"/>
          <p:cNvSpPr>
            <a:spLocks noGrp="1"/>
          </p:cNvSpPr>
          <p:nvPr>
            <p:ph type="sldNum" sz="quarter" idx="11"/>
          </p:nvPr>
        </p:nvSpPr>
        <p:spPr/>
        <p:txBody>
          <a:bodyPr/>
          <a:lstStyle/>
          <a:p>
            <a:fld id="{874BD688-D250-4098-A2BD-9AE7A9A7625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0017825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gi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000">
              <a:schemeClr val="accent1">
                <a:lumMod val="5000"/>
                <a:lumOff val="95000"/>
              </a:schemeClr>
            </a:gs>
            <a:gs pos="57000">
              <a:schemeClr val="accent1">
                <a:lumMod val="45000"/>
                <a:lumOff val="55000"/>
              </a:schemeClr>
            </a:gs>
            <a:gs pos="77000">
              <a:schemeClr val="accent1">
                <a:lumMod val="45000"/>
                <a:lumOff val="55000"/>
              </a:schemeClr>
            </a:gs>
            <a:gs pos="87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5"/>
            <a:ext cx="12192000" cy="158261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11016" y="1825625"/>
            <a:ext cx="115824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descr="contains slide number" title="textbox"/>
          <p:cNvSpPr>
            <a:spLocks noGrp="1"/>
          </p:cNvSpPr>
          <p:nvPr>
            <p:ph type="sldNum" sz="quarter" idx="4"/>
          </p:nvPr>
        </p:nvSpPr>
        <p:spPr>
          <a:xfrm>
            <a:off x="9050216" y="6356355"/>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874BD688-D250-4098-A2BD-9AE7A9A7625E}"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California Department of Education Logo" title="Image"/>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69632" y="6081336"/>
            <a:ext cx="4089400" cy="666750"/>
          </a:xfrm>
          <a:prstGeom prst="rect">
            <a:avLst/>
          </a:prstGeom>
        </p:spPr>
      </p:pic>
      <p:sp>
        <p:nvSpPr>
          <p:cNvPr id="8" name="TextBox 7" descr="Tom Torlakson&#10;State Superintendent of Public Instruction&#10;" title="Textbox"/>
          <p:cNvSpPr txBox="1"/>
          <p:nvPr userDrawn="1"/>
        </p:nvSpPr>
        <p:spPr>
          <a:xfrm>
            <a:off x="4535815" y="6286423"/>
            <a:ext cx="4394824" cy="461665"/>
          </a:xfrm>
          <a:prstGeom prst="rect">
            <a:avLst/>
          </a:prstGeom>
          <a:noFill/>
        </p:spPr>
        <p:txBody>
          <a:bodyPr wrap="square" rtlCol="0">
            <a:spAutoFit/>
          </a:bodyPr>
          <a:lstStyle/>
          <a:p>
            <a:r>
              <a:rPr lang="en-US" sz="1200" b="1" cap="small" dirty="0">
                <a:solidFill>
                  <a:srgbClr val="000066"/>
                </a:solidFill>
                <a:latin typeface="Arial" panose="020B0604020202020204" pitchFamily="34" charset="0"/>
                <a:cs typeface="Arial" panose="020B0604020202020204" pitchFamily="34" charset="0"/>
              </a:rPr>
              <a:t>Tom Torlakson</a:t>
            </a:r>
          </a:p>
          <a:p>
            <a:r>
              <a:rPr lang="en-US" sz="1200" b="1" dirty="0">
                <a:solidFill>
                  <a:srgbClr val="000066"/>
                </a:solidFill>
                <a:latin typeface="Arial" panose="020B0604020202020204" pitchFamily="34" charset="0"/>
                <a:cs typeface="Arial" panose="020B0604020202020204" pitchFamily="34" charset="0"/>
              </a:rPr>
              <a:t>State Superintendent of Public Instruction</a:t>
            </a:r>
          </a:p>
        </p:txBody>
      </p:sp>
    </p:spTree>
    <p:extLst>
      <p:ext uri="{BB962C8B-B14F-4D97-AF65-F5344CB8AC3E}">
        <p14:creationId xmlns:p14="http://schemas.microsoft.com/office/powerpoint/2010/main" val="20486718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84" r:id="rId9"/>
    <p:sldLayoutId id="2147483669" r:id="rId10"/>
    <p:sldLayoutId id="2147483682" r:id="rId11"/>
    <p:sldLayoutId id="2147483685" r:id="rId12"/>
  </p:sldLayoutIdLst>
  <p:timing>
    <p:tnLst>
      <p:par>
        <p:cTn id="1" dur="indefinite" restart="never" nodeType="tmRoot"/>
      </p:par>
    </p:tnLst>
  </p:timing>
  <p:hf hdr="0" ftr="0" dt="0"/>
  <p:txStyles>
    <p:titleStyle>
      <a:lvl1pPr algn="ctr" defTabSz="914377"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30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hyperlink" Target="https://www.caschooldashboard.or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dq.cde.ca.gov/dataquest" TargetMode="Externa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cde.ca.gov/ds/sp/cl/systemdocs.asp"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csis.fcmat.org/Pages/EOY-1-4-SP.aspx"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csis.fcmat.org/Documents/TrainingResources/Job-Aides/Data-Mapping-Guides/End-Of-Year-3/EOY_3_Mapping_Guides.pdf"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csis.fcmat.org/Documents/OtherResource/How_Certified_CALPADS_Data_are_Used_and_Consequences.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CALPADS-support@cde.ca.gov"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mailto:CALPADS@cde.ca.gov"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0.pn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3.jpg"/></Relationships>
</file>

<file path=ppt/slides/_rels/slide40.xml.rels><?xml version="1.0" encoding="UTF-8" standalone="yes"?>
<Relationships xmlns="http://schemas.openxmlformats.org/package/2006/relationships"><Relationship Id="rId3" Type="http://schemas.openxmlformats.org/officeDocument/2006/relationships/hyperlink" Target="https://www.cde.ca.gov/ta/ac/cm/"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0.png"/><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mailto:LCFF@cde.ca.gov" TargetMode="Externa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mailto:join-LCFF-list@mlist.cde.ca.gov"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microsoft.com/office/2007/relationships/hdphoto" Target="../media/hdphoto2.wdp"/></Relationships>
</file>

<file path=ppt/slides/_rels/slide5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ocde.us/MTSS/Pages/Continuum-of-Support.aspx" TargetMode="Externa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californias3.wested.org/tools/"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https://www.iirp.edu/" TargetMode="External"/><Relationship Id="rId5" Type="http://schemas.openxmlformats.org/officeDocument/2006/relationships/hyperlink" Target="http://web.calstatela.edu/centers/schoolclimate/" TargetMode="External"/><Relationship Id="rId4" Type="http://schemas.openxmlformats.org/officeDocument/2006/relationships/hyperlink" Target="https://www.schoolclimate.org/" TargetMode="Externa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t.co/DAzSkC786O"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hyperlink" Target="mailto:norma@caljustice.org" TargetMode="External"/><Relationship Id="rId5" Type="http://schemas.openxmlformats.org/officeDocument/2006/relationships/hyperlink" Target="https://twitter.com/cal4justice?lang=en" TargetMode="External"/><Relationship Id="rId4" Type="http://schemas.openxmlformats.org/officeDocument/2006/relationships/hyperlink" Target="https://www.instagram.com/cal4justice/?hl=en"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6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cde.ca.gov/be/pn/im/documents/memo-ocd-oct17item01a1.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www.cde.ca.gov/eo/in/lcff1sys-resources.asp"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hyperlink" Target="https://collaborationincommon.org/" TargetMode="External"/></Relationships>
</file>

<file path=ppt/slides/_rels/slide7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hyperlink" Target="https://www.cde.ca.gov/ls/ss/"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hyperlink" Target="https://www.cde.ca.gov/ls/ss/se/safesupportive.asp"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hyperlink" Target="https://www.cde.ca.gov/ls/ss/se/"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hyperlink" Target="https://www.cde.ca.gov/ls/ss/se/schoolclimate.asp"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s://www.cde.ca.gov/eo/in/socialemotionallearning.asp"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mailto:therman@cde.ca.gov"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hyperlink" Target="mailto:OneSystem@cde.ca.gov" TargetMode="External"/><Relationship Id="rId4" Type="http://schemas.openxmlformats.org/officeDocument/2006/relationships/hyperlink" Target="http://www.cde.ca.gov/eo/in/onesystem.asp" TargetMode="Externa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3" Type="http://schemas.openxmlformats.org/officeDocument/2006/relationships/hyperlink" Target="mailto:OneSystem@cde.ca.gov" TargetMode="External"/><Relationship Id="rId2" Type="http://schemas.openxmlformats.org/officeDocument/2006/relationships/hyperlink" Target="https://www.cde.ca.gov/fg/aa/lc/index.asp" TargetMode="External"/><Relationship Id="rId1" Type="http://schemas.openxmlformats.org/officeDocument/2006/relationships/slideLayout" Target="../slideLayouts/slideLayout2.xml"/><Relationship Id="rId4" Type="http://schemas.openxmlformats.org/officeDocument/2006/relationships/hyperlink" Target="mailto:join-sbe-full-agenda-subscribers@mlist.cde.ca.gov" TargetMode="Externa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31645" y="1736283"/>
            <a:ext cx="11618976" cy="2048256"/>
          </a:xfrm>
        </p:spPr>
        <p:txBody>
          <a:bodyPr>
            <a:normAutofit fontScale="90000"/>
          </a:bodyPr>
          <a:lstStyle/>
          <a:p>
            <a:r>
              <a:rPr lang="en-US" dirty="0"/>
              <a:t>Priority X: A Webinar Series</a:t>
            </a:r>
            <a:br>
              <a:rPr lang="en-US" dirty="0"/>
            </a:br>
            <a:r>
              <a:rPr lang="en-US" dirty="0"/>
              <a:t>Dedicated to the Local Control Funding Formula (LCFF) State Priorities</a:t>
            </a:r>
            <a:br>
              <a:rPr lang="en-US" dirty="0"/>
            </a:br>
            <a:r>
              <a:rPr lang="en-US" dirty="0"/>
              <a:t/>
            </a:r>
            <a:br>
              <a:rPr lang="en-US" dirty="0"/>
            </a:br>
            <a:endParaRPr lang="en-US" dirty="0"/>
          </a:p>
        </p:txBody>
      </p:sp>
      <p:sp>
        <p:nvSpPr>
          <p:cNvPr id="5" name="Subtitle 4"/>
          <p:cNvSpPr>
            <a:spLocks noGrp="1"/>
          </p:cNvSpPr>
          <p:nvPr>
            <p:ph type="subTitle" idx="1"/>
          </p:nvPr>
        </p:nvSpPr>
        <p:spPr/>
        <p:txBody>
          <a:bodyPr>
            <a:normAutofit/>
          </a:bodyPr>
          <a:lstStyle/>
          <a:p>
            <a:r>
              <a:rPr lang="en-US" sz="3600" b="1" dirty="0"/>
              <a:t>Today’s Topic: Priority 6</a:t>
            </a:r>
          </a:p>
          <a:p>
            <a:r>
              <a:rPr lang="en-US" sz="3600" b="1" dirty="0"/>
              <a:t>School Climate</a:t>
            </a:r>
          </a:p>
        </p:txBody>
      </p:sp>
    </p:spTree>
    <p:extLst>
      <p:ext uri="{BB962C8B-B14F-4D97-AF65-F5344CB8AC3E}">
        <p14:creationId xmlns:p14="http://schemas.microsoft.com/office/powerpoint/2010/main" val="2800527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25925"/>
            <a:ext cx="9144000" cy="1256690"/>
          </a:xfrm>
          <a:noFill/>
        </p:spPr>
        <p:txBody>
          <a:bodyPr>
            <a:normAutofit/>
          </a:bodyPr>
          <a:lstStyle/>
          <a:p>
            <a:r>
              <a:rPr lang="en-US" dirty="0"/>
              <a:t>Shifts in California’s </a:t>
            </a:r>
            <a:br>
              <a:rPr lang="en-US" dirty="0"/>
            </a:br>
            <a:r>
              <a:rPr lang="en-US" dirty="0"/>
              <a:t>Approach to Improvement</a:t>
            </a:r>
          </a:p>
        </p:txBody>
      </p:sp>
      <p:graphicFrame>
        <p:nvGraphicFramePr>
          <p:cNvPr id="4" name="Content Placeholder 3" descr="Table showing shifts in California's approach to improvement before and after the LCFF."/>
          <p:cNvGraphicFramePr>
            <a:graphicFrameLocks noGrp="1"/>
          </p:cNvGraphicFramePr>
          <p:nvPr>
            <p:ph idx="1"/>
            <p:extLst>
              <p:ext uri="{D42A27DB-BD31-4B8C-83A1-F6EECF244321}">
                <p14:modId xmlns:p14="http://schemas.microsoft.com/office/powerpoint/2010/main" val="4221798445"/>
              </p:ext>
            </p:extLst>
          </p:nvPr>
        </p:nvGraphicFramePr>
        <p:xfrm>
          <a:off x="1675222" y="1730746"/>
          <a:ext cx="8841557" cy="3766165"/>
        </p:xfrm>
        <a:graphic>
          <a:graphicData uri="http://schemas.openxmlformats.org/drawingml/2006/table">
            <a:tbl>
              <a:tblPr firstRow="1" bandRow="1">
                <a:tableStyleId>{5C22544A-7EE6-4342-B048-85BDC9FD1C3A}</a:tableStyleId>
              </a:tblPr>
              <a:tblGrid>
                <a:gridCol w="4427214">
                  <a:extLst>
                    <a:ext uri="{9D8B030D-6E8A-4147-A177-3AD203B41FA5}">
                      <a16:colId xmlns="" xmlns:a16="http://schemas.microsoft.com/office/drawing/2014/main" val="20000"/>
                    </a:ext>
                  </a:extLst>
                </a:gridCol>
                <a:gridCol w="4414343">
                  <a:extLst>
                    <a:ext uri="{9D8B030D-6E8A-4147-A177-3AD203B41FA5}">
                      <a16:colId xmlns="" xmlns:a16="http://schemas.microsoft.com/office/drawing/2014/main" val="20001"/>
                    </a:ext>
                  </a:extLst>
                </a:gridCol>
              </a:tblGrid>
              <a:tr h="323441">
                <a:tc>
                  <a:txBody>
                    <a:bodyPr/>
                    <a:lstStyle/>
                    <a:p>
                      <a:pPr algn="ctr"/>
                      <a:r>
                        <a:rPr lang="en-US" sz="1600" dirty="0">
                          <a:latin typeface="Arial" panose="020B0604020202020204" pitchFamily="34" charset="0"/>
                          <a:cs typeface="Arial" panose="020B0604020202020204" pitchFamily="34" charset="0"/>
                        </a:rPr>
                        <a:t>Education</a:t>
                      </a:r>
                      <a:r>
                        <a:rPr lang="en-US" sz="1600" baseline="0" dirty="0">
                          <a:latin typeface="Arial" panose="020B0604020202020204" pitchFamily="34" charset="0"/>
                          <a:cs typeface="Arial" panose="020B0604020202020204" pitchFamily="34" charset="0"/>
                        </a:rPr>
                        <a:t> Improvement Before LCFF</a:t>
                      </a:r>
                      <a:endParaRPr 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Arial" panose="020B0604020202020204" pitchFamily="34" charset="0"/>
                          <a:cs typeface="Arial" panose="020B0604020202020204" pitchFamily="34" charset="0"/>
                        </a:rPr>
                        <a:t>Education Improvement After LCFF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808602">
                <a:tc>
                  <a:txBody>
                    <a:bodyPr/>
                    <a:lstStyle/>
                    <a:p>
                      <a:r>
                        <a:rPr lang="en-US" sz="1600" b="0" i="0" u="none" strike="noStrike" kern="1200" baseline="0" dirty="0" smtClean="0">
                          <a:solidFill>
                            <a:schemeClr val="dk1"/>
                          </a:solidFill>
                          <a:latin typeface="Arial" panose="020B0604020202020204" pitchFamily="34" charset="0"/>
                          <a:ea typeface="+mn-ea"/>
                          <a:cs typeface="Arial" panose="020B0604020202020204" pitchFamily="34" charset="0"/>
                        </a:rPr>
                        <a:t>Top-down </a:t>
                      </a:r>
                      <a:r>
                        <a:rPr lang="en-US" sz="1600" b="0" i="0" u="none" strike="noStrike" kern="1200" baseline="0" dirty="0">
                          <a:solidFill>
                            <a:schemeClr val="dk1"/>
                          </a:solidFill>
                          <a:latin typeface="Arial" panose="020B0604020202020204" pitchFamily="34" charset="0"/>
                          <a:ea typeface="+mn-ea"/>
                          <a:cs typeface="Arial" panose="020B0604020202020204" pitchFamily="34" charset="0"/>
                        </a:rPr>
                        <a:t>transactional exchanges focused on schools in isolation	</a:t>
                      </a:r>
                      <a:endParaRPr 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a:solidFill>
                            <a:schemeClr val="dk1"/>
                          </a:solidFill>
                          <a:latin typeface="Arial" panose="020B0604020202020204" pitchFamily="34" charset="0"/>
                          <a:ea typeface="+mn-ea"/>
                          <a:cs typeface="Arial" panose="020B0604020202020204" pitchFamily="34" charset="0"/>
                        </a:rPr>
                        <a:t>Support </a:t>
                      </a:r>
                      <a:r>
                        <a:rPr lang="en-US" sz="1600" b="0" i="0" u="none" strike="noStrike" kern="1200" baseline="0" dirty="0" smtClean="0">
                          <a:solidFill>
                            <a:schemeClr val="dk1"/>
                          </a:solidFill>
                          <a:latin typeface="Arial" panose="020B0604020202020204" pitchFamily="34" charset="0"/>
                          <a:ea typeface="+mn-ea"/>
                          <a:cs typeface="Arial" panose="020B0604020202020204" pitchFamily="34" charset="0"/>
                        </a:rPr>
                        <a:t>providers’ </a:t>
                      </a:r>
                      <a:r>
                        <a:rPr lang="en-US" sz="1600" b="0" i="0" u="none" strike="noStrike" kern="1200" baseline="0" dirty="0">
                          <a:solidFill>
                            <a:schemeClr val="dk1"/>
                          </a:solidFill>
                          <a:latin typeface="Arial" panose="020B0604020202020204" pitchFamily="34" charset="0"/>
                          <a:ea typeface="+mn-ea"/>
                          <a:cs typeface="Arial" panose="020B0604020202020204" pitchFamily="34" charset="0"/>
                        </a:rPr>
                        <a:t>work alongside LEAs and their schools to identify key challenges and opportunities</a:t>
                      </a:r>
                      <a:endParaRPr 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555255">
                <a:tc>
                  <a:txBody>
                    <a:bodyPr/>
                    <a:lstStyle/>
                    <a:p>
                      <a:r>
                        <a:rPr lang="en-US" sz="1600" b="0" i="0" u="none" strike="noStrike" kern="1200" baseline="0" dirty="0">
                          <a:solidFill>
                            <a:schemeClr val="dk1"/>
                          </a:solidFill>
                          <a:latin typeface="Arial" panose="020B0604020202020204" pitchFamily="34" charset="0"/>
                          <a:ea typeface="+mn-ea"/>
                          <a:cs typeface="Arial" panose="020B0604020202020204" pitchFamily="34" charset="0"/>
                        </a:rPr>
                        <a:t>Packaged approaches for interventions	</a:t>
                      </a:r>
                    </a:p>
                    <a:p>
                      <a:endParaRPr 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a:solidFill>
                            <a:schemeClr val="dk1"/>
                          </a:solidFill>
                          <a:latin typeface="Arial" panose="020B0604020202020204" pitchFamily="34" charset="0"/>
                          <a:ea typeface="+mn-ea"/>
                          <a:cs typeface="Arial" panose="020B0604020202020204" pitchFamily="34" charset="0"/>
                        </a:rPr>
                        <a:t>Systemic approach tailored to locally identified needs and strengths</a:t>
                      </a:r>
                      <a:endParaRPr 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566021">
                <a:tc>
                  <a:txBody>
                    <a:bodyPr/>
                    <a:lstStyle/>
                    <a:p>
                      <a:r>
                        <a:rPr lang="en-US" sz="1600" b="0" i="0" u="none" strike="noStrike" kern="1200" baseline="0" dirty="0">
                          <a:solidFill>
                            <a:schemeClr val="dk1"/>
                          </a:solidFill>
                          <a:latin typeface="Arial" panose="020B0604020202020204" pitchFamily="34" charset="0"/>
                          <a:ea typeface="+mn-ea"/>
                          <a:cs typeface="Arial" panose="020B0604020202020204" pitchFamily="34" charset="0"/>
                        </a:rPr>
                        <a:t>Isolated team decision making	</a:t>
                      </a:r>
                    </a:p>
                    <a:p>
                      <a:endParaRPr 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a:solidFill>
                            <a:schemeClr val="dk1"/>
                          </a:solidFill>
                          <a:latin typeface="Arial" panose="020B0604020202020204" pitchFamily="34" charset="0"/>
                          <a:ea typeface="+mn-ea"/>
                          <a:cs typeface="Arial" panose="020B0604020202020204" pitchFamily="34" charset="0"/>
                        </a:rPr>
                        <a:t>Engaging with local educators and communities as part of decision making</a:t>
                      </a:r>
                      <a:endParaRPr 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626725">
                <a:tc>
                  <a:txBody>
                    <a:bodyPr/>
                    <a:lstStyle/>
                    <a:p>
                      <a:r>
                        <a:rPr lang="en-US" sz="1600" b="0" i="0" u="none" strike="noStrike" kern="1200" baseline="0" dirty="0">
                          <a:solidFill>
                            <a:schemeClr val="dk1"/>
                          </a:solidFill>
                          <a:latin typeface="Arial" panose="020B0604020202020204" pitchFamily="34" charset="0"/>
                          <a:ea typeface="+mn-ea"/>
                          <a:cs typeface="Arial" panose="020B0604020202020204" pitchFamily="34" charset="0"/>
                        </a:rPr>
                        <a:t>Redundancy and contradictions across state and federal programs	</a:t>
                      </a:r>
                      <a:endParaRPr 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a:solidFill>
                            <a:schemeClr val="dk1"/>
                          </a:solidFill>
                          <a:latin typeface="Arial" panose="020B0604020202020204" pitchFamily="34" charset="0"/>
                          <a:ea typeface="+mn-ea"/>
                          <a:cs typeface="Arial" panose="020B0604020202020204" pitchFamily="34" charset="0"/>
                        </a:rPr>
                        <a:t>Streamlined and coherent expectations for LEAs across state and federal programs</a:t>
                      </a:r>
                      <a:endParaRPr 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788276">
                <a:tc>
                  <a:txBody>
                    <a:bodyPr/>
                    <a:lstStyle/>
                    <a:p>
                      <a:r>
                        <a:rPr lang="en-US" sz="1600" b="0" i="0" u="none" strike="noStrike" kern="1200" baseline="0" dirty="0">
                          <a:solidFill>
                            <a:schemeClr val="dk1"/>
                          </a:solidFill>
                          <a:latin typeface="Arial" panose="020B0604020202020204" pitchFamily="34" charset="0"/>
                          <a:ea typeface="+mn-ea"/>
                          <a:cs typeface="Arial" panose="020B0604020202020204" pitchFamily="34" charset="0"/>
                        </a:rPr>
                        <a:t>Assistance disconnected from local priorities and focus	</a:t>
                      </a:r>
                    </a:p>
                    <a:p>
                      <a:endParaRPr 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a:solidFill>
                            <a:schemeClr val="dk1"/>
                          </a:solidFill>
                          <a:latin typeface="Arial" panose="020B0604020202020204" pitchFamily="34" charset="0"/>
                          <a:ea typeface="+mn-ea"/>
                          <a:cs typeface="Arial" panose="020B0604020202020204" pitchFamily="34" charset="0"/>
                        </a:rPr>
                        <a:t>Assistance supports LEAs in aligning, prioritizing, and using resources to meet student needs identified in the LCAP</a:t>
                      </a:r>
                      <a:endParaRPr 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sp>
        <p:nvSpPr>
          <p:cNvPr id="5" name="Slide Number Placeholder 4"/>
          <p:cNvSpPr>
            <a:spLocks noGrp="1"/>
          </p:cNvSpPr>
          <p:nvPr>
            <p:ph type="sldNum" sz="quarter" idx="12"/>
          </p:nvPr>
        </p:nvSpPr>
        <p:spPr/>
        <p:txBody>
          <a:bodyPr/>
          <a:lstStyle/>
          <a:p>
            <a:fld id="{E3F07B27-5348-4263-B67F-EF7FF0A6AD4A}" type="slidenum">
              <a:rPr lang="en-US" smtClean="0"/>
              <a:t>10</a:t>
            </a:fld>
            <a:endParaRPr lang="en-US" dirty="0"/>
          </a:p>
        </p:txBody>
      </p:sp>
    </p:spTree>
    <p:extLst>
      <p:ext uri="{BB962C8B-B14F-4D97-AF65-F5344CB8AC3E}">
        <p14:creationId xmlns:p14="http://schemas.microsoft.com/office/powerpoint/2010/main" val="20802061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79834"/>
            <a:ext cx="9144000" cy="823865"/>
          </a:xfrm>
        </p:spPr>
        <p:txBody>
          <a:bodyPr>
            <a:normAutofit/>
          </a:bodyPr>
          <a:lstStyle/>
          <a:p>
            <a:r>
              <a:rPr lang="en-US" sz="4000" dirty="0"/>
              <a:t>California’s System of Support</a:t>
            </a:r>
          </a:p>
        </p:txBody>
      </p:sp>
      <p:sp>
        <p:nvSpPr>
          <p:cNvPr id="3" name="Content Placeholder 2"/>
          <p:cNvSpPr>
            <a:spLocks noGrp="1"/>
          </p:cNvSpPr>
          <p:nvPr>
            <p:ph idx="1"/>
          </p:nvPr>
        </p:nvSpPr>
        <p:spPr>
          <a:xfrm>
            <a:off x="660401" y="1811708"/>
            <a:ext cx="10710332" cy="4410522"/>
          </a:xfrm>
        </p:spPr>
        <p:txBody>
          <a:bodyPr>
            <a:noAutofit/>
          </a:bodyPr>
          <a:lstStyle/>
          <a:p>
            <a:pPr marL="53975" lvl="1" indent="0">
              <a:buNone/>
              <a:defRPr/>
            </a:pPr>
            <a:r>
              <a:rPr lang="en-US" altLang="en-US" sz="2000" dirty="0">
                <a:latin typeface="Arial" panose="020B0604020202020204" pitchFamily="34" charset="0"/>
                <a:cs typeface="Arial" panose="020B0604020202020204" pitchFamily="34" charset="0"/>
              </a:rPr>
              <a:t>The overarching </a:t>
            </a:r>
            <a:r>
              <a:rPr lang="en-US" altLang="en-US" sz="2000" b="1" dirty="0">
                <a:latin typeface="Arial" panose="020B0604020202020204" pitchFamily="34" charset="0"/>
                <a:cs typeface="Arial" panose="020B0604020202020204" pitchFamily="34" charset="0"/>
              </a:rPr>
              <a:t>goal</a:t>
            </a:r>
            <a:r>
              <a:rPr lang="en-US" altLang="en-US" sz="2000" dirty="0">
                <a:latin typeface="Arial" panose="020B0604020202020204" pitchFamily="34" charset="0"/>
                <a:cs typeface="Arial" panose="020B0604020202020204" pitchFamily="34" charset="0"/>
              </a:rPr>
              <a:t> of </a:t>
            </a:r>
            <a:r>
              <a:rPr lang="en-US" altLang="en-US" sz="2000" dirty="0" smtClean="0">
                <a:latin typeface="Arial" panose="020B0604020202020204" pitchFamily="34" charset="0"/>
                <a:cs typeface="Arial" panose="020B0604020202020204" pitchFamily="34" charset="0"/>
              </a:rPr>
              <a:t>California’s </a:t>
            </a:r>
            <a:r>
              <a:rPr lang="en-US" altLang="en-US" sz="2000" dirty="0">
                <a:latin typeface="Arial" panose="020B0604020202020204" pitchFamily="34" charset="0"/>
                <a:cs typeface="Arial" panose="020B0604020202020204" pitchFamily="34" charset="0"/>
              </a:rPr>
              <a:t>System of Support is:</a:t>
            </a:r>
          </a:p>
          <a:p>
            <a:pPr marL="53975" lvl="1" indent="0">
              <a:buNone/>
              <a:defRPr/>
            </a:pPr>
            <a:endParaRPr lang="en-US" altLang="en-US" sz="2000" dirty="0">
              <a:latin typeface="Arial" panose="020B0604020202020204" pitchFamily="34" charset="0"/>
              <a:cs typeface="Arial" panose="020B0604020202020204" pitchFamily="34" charset="0"/>
            </a:endParaRPr>
          </a:p>
          <a:p>
            <a:pPr marL="511175" lvl="2" indent="0">
              <a:buNone/>
              <a:defRPr/>
            </a:pPr>
            <a:r>
              <a:rPr lang="en-US" altLang="en-US" sz="2000" dirty="0">
                <a:latin typeface="Arial" panose="020B0604020202020204" pitchFamily="34" charset="0"/>
                <a:cs typeface="Arial" panose="020B0604020202020204" pitchFamily="34" charset="0"/>
              </a:rPr>
              <a:t>To help LEAs and their schools meet the needs of each student they serve, with a focus on building local capacity to sustain improvement and to effectively address disparities in opportunities and outcomes</a:t>
            </a:r>
            <a:r>
              <a:rPr lang="en-US" altLang="en-US" sz="2000" dirty="0" smtClean="0">
                <a:latin typeface="Arial" panose="020B0604020202020204" pitchFamily="34" charset="0"/>
                <a:cs typeface="Arial" panose="020B0604020202020204" pitchFamily="34" charset="0"/>
              </a:rPr>
              <a:t>.</a:t>
            </a:r>
          </a:p>
          <a:p>
            <a:pPr marL="511175" lvl="2" indent="0">
              <a:buNone/>
              <a:defRPr/>
            </a:pPr>
            <a:endParaRPr lang="en-US" altLang="en-US" sz="2000" dirty="0">
              <a:latin typeface="Arial" panose="020B0604020202020204" pitchFamily="34" charset="0"/>
              <a:cs typeface="Arial" panose="020B0604020202020204" pitchFamily="34" charset="0"/>
            </a:endParaRPr>
          </a:p>
          <a:p>
            <a:pPr marL="53975" lvl="1" indent="0">
              <a:buNone/>
              <a:defRPr/>
            </a:pPr>
            <a:r>
              <a:rPr lang="en-US" altLang="en-US" sz="2000" dirty="0">
                <a:latin typeface="Arial" panose="020B0604020202020204" pitchFamily="34" charset="0"/>
                <a:cs typeface="Arial" panose="020B0604020202020204" pitchFamily="34" charset="0"/>
              </a:rPr>
              <a:t>The </a:t>
            </a:r>
            <a:r>
              <a:rPr lang="en-US" altLang="en-US" sz="2000" b="1" dirty="0">
                <a:latin typeface="Arial" panose="020B0604020202020204" pitchFamily="34" charset="0"/>
                <a:cs typeface="Arial" panose="020B0604020202020204" pitchFamily="34" charset="0"/>
              </a:rPr>
              <a:t>characteristics </a:t>
            </a:r>
            <a:r>
              <a:rPr lang="en-US" altLang="en-US" sz="2000" dirty="0">
                <a:latin typeface="Arial" panose="020B0604020202020204" pitchFamily="34" charset="0"/>
                <a:cs typeface="Arial" panose="020B0604020202020204" pitchFamily="34" charset="0"/>
              </a:rPr>
              <a:t>within the Statewide System of Support are:</a:t>
            </a:r>
          </a:p>
          <a:p>
            <a:pPr marL="53975" lvl="1" indent="0">
              <a:buNone/>
              <a:defRPr/>
            </a:pPr>
            <a:endParaRPr lang="en-US" altLang="en-US" sz="2000" dirty="0">
              <a:latin typeface="Arial" panose="020B0604020202020204" pitchFamily="34" charset="0"/>
              <a:cs typeface="Arial" panose="020B0604020202020204" pitchFamily="34" charset="0"/>
            </a:endParaRPr>
          </a:p>
          <a:p>
            <a:pPr marL="796925" lvl="2" indent="-342900">
              <a:defRPr/>
            </a:pPr>
            <a:r>
              <a:rPr lang="en-US" sz="2000" dirty="0">
                <a:latin typeface="Arial" panose="020B0604020202020204" pitchFamily="34" charset="0"/>
                <a:cs typeface="Arial" panose="020B0604020202020204" pitchFamily="34" charset="0"/>
              </a:rPr>
              <a:t>Reduce redundancy across state and federal programs</a:t>
            </a:r>
          </a:p>
          <a:p>
            <a:pPr marL="511175" lvl="2" indent="0">
              <a:buNone/>
              <a:defRPr/>
            </a:pPr>
            <a:endParaRPr lang="en-US" sz="2000" dirty="0">
              <a:latin typeface="Arial" panose="020B0604020202020204" pitchFamily="34" charset="0"/>
              <a:cs typeface="Arial" panose="020B0604020202020204" pitchFamily="34" charset="0"/>
            </a:endParaRPr>
          </a:p>
          <a:p>
            <a:pPr marL="796925" lvl="2" indent="-342900">
              <a:defRPr/>
            </a:pPr>
            <a:r>
              <a:rPr lang="en-US" sz="2000" dirty="0">
                <a:latin typeface="Arial" panose="020B0604020202020204" pitchFamily="34" charset="0"/>
                <a:cs typeface="Arial" panose="020B0604020202020204" pitchFamily="34" charset="0"/>
              </a:rPr>
              <a:t>Integrate guidance and resources across state and federal programs</a:t>
            </a:r>
          </a:p>
          <a:p>
            <a:pPr marL="454025" lvl="2" indent="0">
              <a:buNone/>
              <a:defRPr/>
            </a:pPr>
            <a:endParaRPr lang="en-US" sz="2000" dirty="0">
              <a:latin typeface="Arial" panose="020B0604020202020204" pitchFamily="34" charset="0"/>
              <a:cs typeface="Arial" panose="020B0604020202020204" pitchFamily="34" charset="0"/>
            </a:endParaRPr>
          </a:p>
          <a:p>
            <a:pPr marL="796925" lvl="2" indent="-342900">
              <a:defRPr/>
            </a:pPr>
            <a:r>
              <a:rPr lang="en-US" sz="2000" dirty="0">
                <a:latin typeface="Arial" panose="020B0604020202020204" pitchFamily="34" charset="0"/>
                <a:cs typeface="Arial" panose="020B0604020202020204" pitchFamily="34" charset="0"/>
              </a:rPr>
              <a:t>Support LEAs to meet identified student needs through the LCAP process</a:t>
            </a:r>
          </a:p>
          <a:p>
            <a:pPr marL="0" indent="0">
              <a:buNone/>
            </a:pPr>
            <a:endParaRPr lang="en-US" sz="1800" dirty="0"/>
          </a:p>
        </p:txBody>
      </p:sp>
      <p:sp>
        <p:nvSpPr>
          <p:cNvPr id="4" name="Slide Number Placeholder 3"/>
          <p:cNvSpPr>
            <a:spLocks noGrp="1"/>
          </p:cNvSpPr>
          <p:nvPr>
            <p:ph type="sldNum" sz="quarter" idx="12"/>
          </p:nvPr>
        </p:nvSpPr>
        <p:spPr/>
        <p:txBody>
          <a:bodyPr/>
          <a:lstStyle/>
          <a:p>
            <a:fld id="{E3F07B27-5348-4263-B67F-EF7FF0A6AD4A}" type="slidenum">
              <a:rPr lang="en-US" smtClean="0"/>
              <a:t>11</a:t>
            </a:fld>
            <a:endParaRPr lang="en-US" dirty="0"/>
          </a:p>
        </p:txBody>
      </p:sp>
    </p:spTree>
    <p:extLst>
      <p:ext uri="{BB962C8B-B14F-4D97-AF65-F5344CB8AC3E}">
        <p14:creationId xmlns:p14="http://schemas.microsoft.com/office/powerpoint/2010/main" val="222951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Levels of Support</a:t>
            </a:r>
            <a:endParaRPr lang="en-US" dirty="0"/>
          </a:p>
        </p:txBody>
      </p:sp>
      <p:graphicFrame>
        <p:nvGraphicFramePr>
          <p:cNvPr id="5" name="Content Placeholder 4" descr="Table showing the level of supports available to LEAs and schools with descriptions of the supports available." title="Table"/>
          <p:cNvGraphicFramePr>
            <a:graphicFrameLocks noGrp="1"/>
          </p:cNvGraphicFramePr>
          <p:nvPr>
            <p:ph idx="1"/>
            <p:extLst>
              <p:ext uri="{D42A27DB-BD31-4B8C-83A1-F6EECF244321}">
                <p14:modId xmlns:p14="http://schemas.microsoft.com/office/powerpoint/2010/main" val="3662873583"/>
              </p:ext>
            </p:extLst>
          </p:nvPr>
        </p:nvGraphicFramePr>
        <p:xfrm>
          <a:off x="1703672" y="1434164"/>
          <a:ext cx="9075019" cy="4658627"/>
        </p:xfrm>
        <a:graphic>
          <a:graphicData uri="http://schemas.openxmlformats.org/drawingml/2006/table">
            <a:tbl>
              <a:tblPr firstRow="1" bandRow="1">
                <a:tableStyleId>{5C22544A-7EE6-4342-B048-85BDC9FD1C3A}</a:tableStyleId>
              </a:tblPr>
              <a:tblGrid>
                <a:gridCol w="1939983"/>
                <a:gridCol w="7135036"/>
              </a:tblGrid>
              <a:tr h="718406">
                <a:tc>
                  <a:txBody>
                    <a:bodyPr/>
                    <a:lstStyle/>
                    <a:p>
                      <a:pPr algn="ctr"/>
                      <a:r>
                        <a:rPr lang="en-US" sz="1800" dirty="0" smtClean="0"/>
                        <a:t>Level of Support</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Description of Supports Available</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20312">
                <a:tc>
                  <a:txBody>
                    <a:bodyPr/>
                    <a:lstStyle/>
                    <a:p>
                      <a:pPr algn="ctr"/>
                      <a:r>
                        <a:rPr lang="en-US" sz="1400" b="1" dirty="0" smtClean="0"/>
                        <a:t>Support for All</a:t>
                      </a:r>
                      <a:r>
                        <a:rPr lang="en-US" sz="1400" b="1" baseline="0" dirty="0" smtClean="0"/>
                        <a:t> LEAs and Schools </a:t>
                      </a:r>
                    </a:p>
                    <a:p>
                      <a:pPr algn="ctr"/>
                      <a:r>
                        <a:rPr lang="en-US" sz="1400" b="1" baseline="0" dirty="0" smtClean="0"/>
                        <a:t>(Level 1)</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Various state and local agencies provide an array of support resources, tools, and voluntary technical assistance that </a:t>
                      </a:r>
                      <a:r>
                        <a:rPr lang="en-US" sz="1400" b="1" dirty="0" smtClean="0"/>
                        <a:t>all</a:t>
                      </a:r>
                      <a:r>
                        <a:rPr lang="en-US" sz="1400" dirty="0" smtClean="0"/>
                        <a:t> LEAs may use to improve student performance at the LEA and school level and narrow disparities among student groups across the LCFF priorities, including recognition for success and the ability to share promising practices. </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20312">
                <a:tc>
                  <a:txBody>
                    <a:bodyPr/>
                    <a:lstStyle/>
                    <a:p>
                      <a:pPr algn="ctr"/>
                      <a:r>
                        <a:rPr lang="en-US" sz="1400" b="1" dirty="0" smtClean="0"/>
                        <a:t>Differentiated Assistance </a:t>
                      </a:r>
                    </a:p>
                    <a:p>
                      <a:pPr algn="ctr"/>
                      <a:r>
                        <a:rPr lang="en-US" sz="1400" b="1" dirty="0" smtClean="0"/>
                        <a:t>(Level 2)</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County superintendents, the California Department of Education, and the California Collaborative for Educational Excellence provide </a:t>
                      </a:r>
                      <a:r>
                        <a:rPr lang="en-US" sz="1400" b="1" dirty="0" smtClean="0"/>
                        <a:t>differentiated assistance </a:t>
                      </a:r>
                      <a:r>
                        <a:rPr lang="en-US" sz="1400" dirty="0" smtClean="0"/>
                        <a:t>for LEAs and schools, in the form of individually designed assistance, to address identified performance issues, including significant disparities in performance among student groups. </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99597">
                <a:tc>
                  <a:txBody>
                    <a:bodyPr/>
                    <a:lstStyle/>
                    <a:p>
                      <a:pPr algn="ctr"/>
                      <a:r>
                        <a:rPr lang="en-US" sz="1400" b="1" dirty="0" smtClean="0"/>
                        <a:t>Intensive Intervention </a:t>
                      </a:r>
                    </a:p>
                    <a:p>
                      <a:pPr algn="ctr"/>
                      <a:r>
                        <a:rPr lang="en-US" sz="1400" b="1" dirty="0" smtClean="0"/>
                        <a:t>(Level 3)</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The Superintendent of Public Instruction may require more </a:t>
                      </a:r>
                      <a:r>
                        <a:rPr lang="en-US" sz="1400" b="1" dirty="0" smtClean="0"/>
                        <a:t>intensive interventions </a:t>
                      </a:r>
                      <a:r>
                        <a:rPr lang="en-US" sz="1400" dirty="0" smtClean="0"/>
                        <a:t>for LEAs and/or schools with persistent performance issues and a lack of improvement over a specified time period.</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p:txBody>
          <a:bodyPr/>
          <a:lstStyle/>
          <a:p>
            <a:fld id="{E3F07B27-5348-4263-B67F-EF7FF0A6AD4A}" type="slidenum">
              <a:rPr lang="en-US" smtClean="0">
                <a:solidFill>
                  <a:prstClr val="black">
                    <a:tint val="75000"/>
                  </a:prstClr>
                </a:solidFill>
              </a:rPr>
              <a:pPr/>
              <a:t>12</a:t>
            </a:fld>
            <a:endParaRPr lang="en-US" dirty="0">
              <a:solidFill>
                <a:prstClr val="black">
                  <a:tint val="75000"/>
                </a:prstClr>
              </a:solidFill>
            </a:endParaRPr>
          </a:p>
        </p:txBody>
      </p:sp>
    </p:spTree>
    <p:extLst>
      <p:ext uri="{BB962C8B-B14F-4D97-AF65-F5344CB8AC3E}">
        <p14:creationId xmlns:p14="http://schemas.microsoft.com/office/powerpoint/2010/main" val="3114233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Eligibility Criteria for Support</a:t>
            </a:r>
          </a:p>
        </p:txBody>
      </p:sp>
      <p:sp>
        <p:nvSpPr>
          <p:cNvPr id="9" name="Content Placeholder 8"/>
          <p:cNvSpPr>
            <a:spLocks noGrp="1"/>
          </p:cNvSpPr>
          <p:nvPr>
            <p:ph sz="half" idx="1"/>
          </p:nvPr>
        </p:nvSpPr>
        <p:spPr>
          <a:xfrm>
            <a:off x="906526" y="1400057"/>
            <a:ext cx="5189474" cy="5138860"/>
          </a:xfrm>
        </p:spPr>
        <p:txBody>
          <a:bodyPr>
            <a:normAutofit fontScale="47500" lnSpcReduction="20000"/>
          </a:bodyPr>
          <a:lstStyle/>
          <a:p>
            <a:r>
              <a:rPr lang="en-US" sz="3800" b="1" dirty="0">
                <a:latin typeface="Arial" panose="020B0604020202020204" pitchFamily="34" charset="0"/>
                <a:cs typeface="Arial" panose="020B0604020202020204" pitchFamily="34" charset="0"/>
              </a:rPr>
              <a:t>Basics</a:t>
            </a:r>
            <a:r>
              <a:rPr lang="en-US" sz="3800" dirty="0">
                <a:latin typeface="Arial" panose="020B0604020202020204" pitchFamily="34" charset="0"/>
                <a:cs typeface="Arial" panose="020B0604020202020204" pitchFamily="34" charset="0"/>
              </a:rPr>
              <a:t> (LCFF Priority 1)</a:t>
            </a:r>
          </a:p>
          <a:p>
            <a:pPr lvl="1"/>
            <a:r>
              <a:rPr lang="en-US" sz="3400" dirty="0">
                <a:latin typeface="Arial" panose="020B0604020202020204" pitchFamily="34" charset="0"/>
                <a:cs typeface="Arial" panose="020B0604020202020204" pitchFamily="34" charset="0"/>
              </a:rPr>
              <a:t>Not Met for Two or More Years on Local Performance Indicator</a:t>
            </a:r>
          </a:p>
          <a:p>
            <a:pPr marL="457200" lvl="1" indent="0">
              <a:buNone/>
            </a:pPr>
            <a:endParaRPr lang="en-US" sz="3400" dirty="0">
              <a:latin typeface="Arial" panose="020B0604020202020204" pitchFamily="34" charset="0"/>
              <a:cs typeface="Arial" panose="020B0604020202020204" pitchFamily="34" charset="0"/>
            </a:endParaRPr>
          </a:p>
          <a:p>
            <a:r>
              <a:rPr lang="en-US" sz="3800" b="1" dirty="0">
                <a:latin typeface="Arial" panose="020B0604020202020204" pitchFamily="34" charset="0"/>
                <a:cs typeface="Arial" panose="020B0604020202020204" pitchFamily="34" charset="0"/>
              </a:rPr>
              <a:t>Implementation of State Academic Standards</a:t>
            </a:r>
            <a:r>
              <a:rPr lang="en-US" sz="3800" dirty="0">
                <a:latin typeface="Arial" panose="020B0604020202020204" pitchFamily="34" charset="0"/>
                <a:cs typeface="Arial" panose="020B0604020202020204" pitchFamily="34" charset="0"/>
              </a:rPr>
              <a:t> (LCFF Priority 2)</a:t>
            </a:r>
          </a:p>
          <a:p>
            <a:pPr lvl="1"/>
            <a:r>
              <a:rPr lang="en-US" sz="3400" dirty="0">
                <a:latin typeface="Arial" panose="020B0604020202020204" pitchFamily="34" charset="0"/>
                <a:cs typeface="Arial" panose="020B0604020202020204" pitchFamily="34" charset="0"/>
              </a:rPr>
              <a:t>Not Met for Two or More Years on Local Indicator</a:t>
            </a:r>
          </a:p>
          <a:p>
            <a:pPr marL="457200" lvl="1" indent="0">
              <a:buNone/>
            </a:pPr>
            <a:endParaRPr lang="en-US" sz="3400" dirty="0">
              <a:latin typeface="Arial" panose="020B0604020202020204" pitchFamily="34" charset="0"/>
              <a:cs typeface="Arial" panose="020B0604020202020204" pitchFamily="34" charset="0"/>
            </a:endParaRPr>
          </a:p>
          <a:p>
            <a:r>
              <a:rPr lang="en-US" sz="3800" b="1" dirty="0">
                <a:latin typeface="Arial" panose="020B0604020202020204" pitchFamily="34" charset="0"/>
                <a:cs typeface="Arial" panose="020B0604020202020204" pitchFamily="34" charset="0"/>
              </a:rPr>
              <a:t>Parent Engagement</a:t>
            </a:r>
            <a:r>
              <a:rPr lang="en-US" sz="3800" dirty="0">
                <a:latin typeface="Arial" panose="020B0604020202020204" pitchFamily="34" charset="0"/>
                <a:cs typeface="Arial" panose="020B0604020202020204" pitchFamily="34" charset="0"/>
              </a:rPr>
              <a:t> (LCFF Priority 3)</a:t>
            </a:r>
          </a:p>
          <a:p>
            <a:pPr lvl="1"/>
            <a:r>
              <a:rPr lang="en-US" sz="3400" dirty="0">
                <a:latin typeface="Arial" panose="020B0604020202020204" pitchFamily="34" charset="0"/>
                <a:cs typeface="Arial" panose="020B0604020202020204" pitchFamily="34" charset="0"/>
              </a:rPr>
              <a:t>Not Met for Two or More Years on Local Indicator</a:t>
            </a:r>
          </a:p>
          <a:p>
            <a:pPr marL="457200" lvl="1" indent="0">
              <a:buNone/>
            </a:pPr>
            <a:endParaRPr lang="en-US" sz="3400" dirty="0">
              <a:latin typeface="Arial" panose="020B0604020202020204" pitchFamily="34" charset="0"/>
              <a:cs typeface="Arial" panose="020B0604020202020204" pitchFamily="34" charset="0"/>
            </a:endParaRPr>
          </a:p>
          <a:p>
            <a:r>
              <a:rPr lang="en-US" sz="3800" b="1" dirty="0">
                <a:latin typeface="Arial" panose="020B0604020202020204" pitchFamily="34" charset="0"/>
                <a:cs typeface="Arial" panose="020B0604020202020204" pitchFamily="34" charset="0"/>
              </a:rPr>
              <a:t>Pupil Achievement</a:t>
            </a:r>
            <a:r>
              <a:rPr lang="en-US" sz="3800" dirty="0">
                <a:latin typeface="Arial" panose="020B0604020202020204" pitchFamily="34" charset="0"/>
                <a:cs typeface="Arial" panose="020B0604020202020204" pitchFamily="34" charset="0"/>
              </a:rPr>
              <a:t> (LCFF Priority 4)</a:t>
            </a:r>
          </a:p>
          <a:p>
            <a:pPr lvl="1"/>
            <a:r>
              <a:rPr lang="en-US" sz="3400" dirty="0">
                <a:latin typeface="Arial" panose="020B0604020202020204" pitchFamily="34" charset="0"/>
                <a:cs typeface="Arial" panose="020B0604020202020204" pitchFamily="34" charset="0"/>
              </a:rPr>
              <a:t>Red on both English Language Arts (ELA) and Math tests </a:t>
            </a:r>
            <a:r>
              <a:rPr lang="en-US" sz="3400" b="1" dirty="0">
                <a:latin typeface="Arial" panose="020B0604020202020204" pitchFamily="34" charset="0"/>
                <a:cs typeface="Arial" panose="020B0604020202020204" pitchFamily="34" charset="0"/>
              </a:rPr>
              <a:t>or</a:t>
            </a:r>
            <a:endParaRPr lang="en-US" sz="3400" dirty="0">
              <a:latin typeface="Arial" panose="020B0604020202020204" pitchFamily="34" charset="0"/>
              <a:cs typeface="Arial" panose="020B0604020202020204" pitchFamily="34" charset="0"/>
            </a:endParaRPr>
          </a:p>
          <a:p>
            <a:pPr lvl="1"/>
            <a:r>
              <a:rPr lang="en-US" sz="3400" dirty="0">
                <a:latin typeface="Arial" panose="020B0604020202020204" pitchFamily="34" charset="0"/>
                <a:cs typeface="Arial" panose="020B0604020202020204" pitchFamily="34" charset="0"/>
              </a:rPr>
              <a:t>Red on ELA or Math tests AND orange on the other test </a:t>
            </a:r>
            <a:r>
              <a:rPr lang="en-US" sz="3400" b="1" dirty="0">
                <a:latin typeface="Arial" panose="020B0604020202020204" pitchFamily="34" charset="0"/>
                <a:cs typeface="Arial" panose="020B0604020202020204" pitchFamily="34" charset="0"/>
              </a:rPr>
              <a:t>or</a:t>
            </a:r>
            <a:endParaRPr lang="en-US" sz="3400" dirty="0">
              <a:latin typeface="Arial" panose="020B0604020202020204" pitchFamily="34" charset="0"/>
              <a:cs typeface="Arial" panose="020B0604020202020204" pitchFamily="34" charset="0"/>
            </a:endParaRPr>
          </a:p>
          <a:p>
            <a:pPr lvl="1"/>
            <a:r>
              <a:rPr lang="en-US" sz="3400" dirty="0">
                <a:latin typeface="Arial" panose="020B0604020202020204" pitchFamily="34" charset="0"/>
                <a:cs typeface="Arial" panose="020B0604020202020204" pitchFamily="34" charset="0"/>
              </a:rPr>
              <a:t>Red on the English Learner Progress Indicator (English learner student group only)</a:t>
            </a:r>
          </a:p>
          <a:p>
            <a:endParaRPr lang="en-US" dirty="0"/>
          </a:p>
        </p:txBody>
      </p:sp>
      <p:sp>
        <p:nvSpPr>
          <p:cNvPr id="10" name="Content Placeholder 9"/>
          <p:cNvSpPr>
            <a:spLocks noGrp="1"/>
          </p:cNvSpPr>
          <p:nvPr>
            <p:ph sz="half" idx="2"/>
          </p:nvPr>
        </p:nvSpPr>
        <p:spPr>
          <a:xfrm>
            <a:off x="6334666" y="1400057"/>
            <a:ext cx="5170658" cy="5138860"/>
          </a:xfrm>
        </p:spPr>
        <p:txBody>
          <a:bodyPr>
            <a:normAutofit fontScale="47500" lnSpcReduction="20000"/>
          </a:bodyPr>
          <a:lstStyle/>
          <a:p>
            <a:r>
              <a:rPr lang="en-US" sz="3800" b="1" dirty="0">
                <a:latin typeface="Arial" panose="020B0604020202020204" pitchFamily="34" charset="0"/>
                <a:cs typeface="Arial" panose="020B0604020202020204" pitchFamily="34" charset="0"/>
              </a:rPr>
              <a:t>Pupil Engagement</a:t>
            </a:r>
            <a:r>
              <a:rPr lang="en-US" sz="3800" dirty="0">
                <a:latin typeface="Arial" panose="020B0604020202020204" pitchFamily="34" charset="0"/>
                <a:cs typeface="Arial" panose="020B0604020202020204" pitchFamily="34" charset="0"/>
              </a:rPr>
              <a:t> (LCFF Priority 5</a:t>
            </a:r>
            <a:r>
              <a:rPr lang="en-US" sz="3400" dirty="0">
                <a:latin typeface="Arial" panose="020B0604020202020204" pitchFamily="34" charset="0"/>
                <a:cs typeface="Arial" panose="020B0604020202020204" pitchFamily="34" charset="0"/>
              </a:rPr>
              <a:t>)</a:t>
            </a:r>
          </a:p>
          <a:p>
            <a:pPr lvl="1"/>
            <a:r>
              <a:rPr lang="en-US" dirty="0">
                <a:latin typeface="Arial" panose="020B0604020202020204" pitchFamily="34" charset="0"/>
                <a:cs typeface="Arial" panose="020B0604020202020204" pitchFamily="34" charset="0"/>
              </a:rPr>
              <a:t>Red on Graduation Rate Indicator </a:t>
            </a:r>
            <a:r>
              <a:rPr lang="en-US" b="1" dirty="0">
                <a:latin typeface="Arial" panose="020B0604020202020204" pitchFamily="34" charset="0"/>
                <a:cs typeface="Arial" panose="020B0604020202020204" pitchFamily="34" charset="0"/>
              </a:rPr>
              <a:t>or</a:t>
            </a:r>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Red on Chronic Absence Indicator</a:t>
            </a:r>
          </a:p>
          <a:p>
            <a:pPr marL="457200" lvl="1" indent="0">
              <a:buNone/>
            </a:pPr>
            <a:endParaRPr lang="en-US" dirty="0">
              <a:latin typeface="Arial" panose="020B0604020202020204" pitchFamily="34" charset="0"/>
              <a:cs typeface="Arial" panose="020B0604020202020204" pitchFamily="34" charset="0"/>
            </a:endParaRPr>
          </a:p>
          <a:p>
            <a:r>
              <a:rPr lang="en-US" sz="3800" b="1" dirty="0">
                <a:latin typeface="Arial" panose="020B0604020202020204" pitchFamily="34" charset="0"/>
                <a:cs typeface="Arial" panose="020B0604020202020204" pitchFamily="34" charset="0"/>
              </a:rPr>
              <a:t>School Climate</a:t>
            </a:r>
            <a:r>
              <a:rPr lang="en-US" sz="3800" dirty="0">
                <a:latin typeface="Arial" panose="020B0604020202020204" pitchFamily="34" charset="0"/>
                <a:cs typeface="Arial" panose="020B0604020202020204" pitchFamily="34" charset="0"/>
              </a:rPr>
              <a:t> (LCFF Priority 6)</a:t>
            </a:r>
          </a:p>
          <a:p>
            <a:pPr lvl="1"/>
            <a:r>
              <a:rPr lang="en-US" dirty="0">
                <a:latin typeface="Arial" panose="020B0604020202020204" pitchFamily="34" charset="0"/>
                <a:cs typeface="Arial" panose="020B0604020202020204" pitchFamily="34" charset="0"/>
              </a:rPr>
              <a:t>Red on Suspension Rate Indicator </a:t>
            </a:r>
            <a:r>
              <a:rPr lang="en-US" b="1" dirty="0">
                <a:latin typeface="Arial" panose="020B0604020202020204" pitchFamily="34" charset="0"/>
                <a:cs typeface="Arial" panose="020B0604020202020204" pitchFamily="34" charset="0"/>
              </a:rPr>
              <a:t>or</a:t>
            </a:r>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Not Met for Two or More Years on Local Indicator</a:t>
            </a:r>
          </a:p>
          <a:p>
            <a:pPr marL="457200" lvl="1" indent="0">
              <a:buNone/>
            </a:pPr>
            <a:endParaRPr lang="en-US" dirty="0">
              <a:latin typeface="Arial" panose="020B0604020202020204" pitchFamily="34" charset="0"/>
              <a:cs typeface="Arial" panose="020B0604020202020204" pitchFamily="34" charset="0"/>
            </a:endParaRPr>
          </a:p>
          <a:p>
            <a:r>
              <a:rPr lang="en-US" sz="3800" b="1" dirty="0">
                <a:latin typeface="Arial" panose="020B0604020202020204" pitchFamily="34" charset="0"/>
                <a:cs typeface="Arial" panose="020B0604020202020204" pitchFamily="34" charset="0"/>
              </a:rPr>
              <a:t>Access to and Outcomes in a Broad Course of Study</a:t>
            </a:r>
            <a:r>
              <a:rPr lang="en-US" sz="3800" dirty="0">
                <a:latin typeface="Arial" panose="020B0604020202020204" pitchFamily="34" charset="0"/>
                <a:cs typeface="Arial" panose="020B0604020202020204" pitchFamily="34" charset="0"/>
              </a:rPr>
              <a:t> (LCFF Priorities 7 &amp; 8</a:t>
            </a:r>
            <a:r>
              <a:rPr lang="en-US" sz="3400" dirty="0">
                <a:latin typeface="Arial" panose="020B0604020202020204" pitchFamily="34" charset="0"/>
                <a:cs typeface="Arial" panose="020B0604020202020204" pitchFamily="34" charset="0"/>
              </a:rPr>
              <a:t>)</a:t>
            </a:r>
          </a:p>
          <a:p>
            <a:pPr lvl="1"/>
            <a:r>
              <a:rPr lang="en-US" dirty="0">
                <a:latin typeface="Arial" panose="020B0604020202020204" pitchFamily="34" charset="0"/>
                <a:cs typeface="Arial" panose="020B0604020202020204" pitchFamily="34" charset="0"/>
              </a:rPr>
              <a:t>Red on College/Career Indicator</a:t>
            </a:r>
          </a:p>
          <a:p>
            <a:endParaRPr lang="en-US" dirty="0"/>
          </a:p>
        </p:txBody>
      </p:sp>
      <p:sp>
        <p:nvSpPr>
          <p:cNvPr id="4" name="Slide Number Placeholder 3"/>
          <p:cNvSpPr>
            <a:spLocks noGrp="1"/>
          </p:cNvSpPr>
          <p:nvPr>
            <p:ph type="sldNum" sz="quarter" idx="12"/>
          </p:nvPr>
        </p:nvSpPr>
        <p:spPr/>
        <p:txBody>
          <a:bodyPr/>
          <a:lstStyle/>
          <a:p>
            <a:fld id="{E3F07B27-5348-4263-B67F-EF7FF0A6AD4A}" type="slidenum">
              <a:rPr lang="en-US" smtClean="0"/>
              <a:t>13</a:t>
            </a:fld>
            <a:endParaRPr lang="en-US" dirty="0"/>
          </a:p>
        </p:txBody>
      </p:sp>
    </p:spTree>
    <p:extLst>
      <p:ext uri="{BB962C8B-B14F-4D97-AF65-F5344CB8AC3E}">
        <p14:creationId xmlns:p14="http://schemas.microsoft.com/office/powerpoint/2010/main" val="25743798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05471" y="0"/>
            <a:ext cx="10515600" cy="2852737"/>
          </a:xfrm>
        </p:spPr>
        <p:txBody>
          <a:bodyPr/>
          <a:lstStyle/>
          <a:p>
            <a:r>
              <a:rPr lang="en-US" altLang="en-US" dirty="0"/>
              <a:t>Priority 6: How it is Measured</a:t>
            </a:r>
            <a:endParaRPr lang="en-US" dirty="0"/>
          </a:p>
        </p:txBody>
      </p:sp>
      <p:pic>
        <p:nvPicPr>
          <p:cNvPr id="3" name="Picture 2" descr="Picture of Jacquelyn Ollison, Education Administrator, Office of the Chief Deputy.&#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118" y="3621800"/>
            <a:ext cx="1815353" cy="2420471"/>
          </a:xfrm>
          <a:prstGeom prst="rect">
            <a:avLst/>
          </a:prstGeom>
        </p:spPr>
      </p:pic>
      <p:sp>
        <p:nvSpPr>
          <p:cNvPr id="7" name="Subtitle 4"/>
          <p:cNvSpPr txBox="1">
            <a:spLocks/>
          </p:cNvSpPr>
          <p:nvPr/>
        </p:nvSpPr>
        <p:spPr>
          <a:xfrm>
            <a:off x="2755651" y="3947276"/>
            <a:ext cx="3207620" cy="2029968"/>
          </a:xfrm>
          <a:prstGeom prst="rect">
            <a:avLst/>
          </a:prstGeom>
        </p:spPr>
        <p:txBody>
          <a:bodyPr vert="horz" lIns="91440" tIns="45720" rIns="91440" bIns="45720" rtlCol="0">
            <a:normAutofit lnSpcReduction="10000"/>
          </a:bodyPr>
          <a:lstStyle>
            <a:lvl1pPr marL="0" indent="0" algn="ctr" defTabSz="914377"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189" indent="0" algn="ctr" defTabSz="914377"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77" indent="0" algn="ctr"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66"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54"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943"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en-US" sz="2200" dirty="0"/>
              <a:t/>
            </a:r>
            <a:br>
              <a:rPr lang="en-US" altLang="en-US" sz="2200" dirty="0"/>
            </a:br>
            <a:r>
              <a:rPr lang="en-US" altLang="en-US" sz="2200" dirty="0"/>
              <a:t>Jacquelyn Ollison,</a:t>
            </a:r>
          </a:p>
          <a:p>
            <a:r>
              <a:rPr lang="en-US" altLang="en-US" sz="2200" dirty="0"/>
              <a:t> </a:t>
            </a:r>
            <a:r>
              <a:rPr lang="en-US" sz="2200" dirty="0"/>
              <a:t>Education Administrator </a:t>
            </a:r>
          </a:p>
          <a:p>
            <a:r>
              <a:rPr lang="en-US" sz="2200" dirty="0"/>
              <a:t>Office of the Chief Deputy</a:t>
            </a:r>
          </a:p>
          <a:p>
            <a:endParaRPr lang="en-US" dirty="0"/>
          </a:p>
        </p:txBody>
      </p:sp>
      <p:pic>
        <p:nvPicPr>
          <p:cNvPr id="6" name="Picture 5" descr="Picture of Jen Taylor, Education Programs Consultant, Expanded Learning Divisi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62451" y="3578013"/>
            <a:ext cx="1223682" cy="2508043"/>
          </a:xfrm>
          <a:prstGeom prst="rect">
            <a:avLst/>
          </a:prstGeom>
        </p:spPr>
      </p:pic>
      <p:sp>
        <p:nvSpPr>
          <p:cNvPr id="5" name="Subtitle 4"/>
          <p:cNvSpPr>
            <a:spLocks noGrp="1"/>
          </p:cNvSpPr>
          <p:nvPr>
            <p:ph type="body" idx="1"/>
          </p:nvPr>
        </p:nvSpPr>
        <p:spPr>
          <a:xfrm>
            <a:off x="7985313" y="3783107"/>
            <a:ext cx="3842620" cy="1842808"/>
          </a:xfrm>
        </p:spPr>
        <p:txBody>
          <a:bodyPr>
            <a:normAutofit fontScale="92500" lnSpcReduction="10000"/>
          </a:bodyPr>
          <a:lstStyle/>
          <a:p>
            <a:pPr algn="ctr"/>
            <a:r>
              <a:rPr lang="en-US" altLang="en-US" dirty="0">
                <a:solidFill>
                  <a:schemeClr val="tx1"/>
                </a:solidFill>
              </a:rPr>
              <a:t/>
            </a:r>
            <a:br>
              <a:rPr lang="en-US" altLang="en-US" dirty="0">
                <a:solidFill>
                  <a:schemeClr val="tx1"/>
                </a:solidFill>
              </a:rPr>
            </a:br>
            <a:r>
              <a:rPr lang="en-US" dirty="0">
                <a:solidFill>
                  <a:schemeClr val="tx1"/>
                </a:solidFill>
              </a:rPr>
              <a:t>Jen Taylor, </a:t>
            </a:r>
          </a:p>
          <a:p>
            <a:pPr algn="ctr"/>
            <a:r>
              <a:rPr lang="en-US" dirty="0">
                <a:solidFill>
                  <a:schemeClr val="tx1"/>
                </a:solidFill>
              </a:rPr>
              <a:t>Education Programs Consultant</a:t>
            </a:r>
          </a:p>
          <a:p>
            <a:pPr algn="ctr"/>
            <a:r>
              <a:rPr lang="en-US" dirty="0">
                <a:solidFill>
                  <a:schemeClr val="tx1"/>
                </a:solidFill>
              </a:rPr>
              <a:t>Expanded Learning Division</a:t>
            </a:r>
          </a:p>
          <a:p>
            <a:endParaRPr lang="en-US" dirty="0"/>
          </a:p>
        </p:txBody>
      </p:sp>
    </p:spTree>
    <p:extLst>
      <p:ext uri="{BB962C8B-B14F-4D97-AF65-F5344CB8AC3E}">
        <p14:creationId xmlns:p14="http://schemas.microsoft.com/office/powerpoint/2010/main" val="9648777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altLang="en-US" dirty="0"/>
              <a:t>State Indicator: Understanding the California Longitudinal Pupil Achievement Data System (CALPADS) Data Behind </a:t>
            </a:r>
            <a:br>
              <a:rPr lang="en-US" altLang="en-US" dirty="0"/>
            </a:br>
            <a:r>
              <a:rPr lang="en-US" altLang="en-US" dirty="0"/>
              <a:t>School Climate</a:t>
            </a:r>
            <a:endParaRPr lang="en-US" dirty="0"/>
          </a:p>
        </p:txBody>
      </p:sp>
      <p:sp>
        <p:nvSpPr>
          <p:cNvPr id="5" name="Subtitle 4"/>
          <p:cNvSpPr>
            <a:spLocks noGrp="1"/>
          </p:cNvSpPr>
          <p:nvPr>
            <p:ph type="subTitle" idx="1"/>
          </p:nvPr>
        </p:nvSpPr>
        <p:spPr/>
        <p:txBody>
          <a:bodyPr/>
          <a:lstStyle/>
          <a:p>
            <a:r>
              <a:rPr lang="en-US" altLang="en-US" dirty="0"/>
              <a:t/>
            </a:r>
            <a:br>
              <a:rPr lang="en-US" altLang="en-US" dirty="0"/>
            </a:br>
            <a:r>
              <a:rPr lang="en-US" altLang="en-US" dirty="0"/>
              <a:t>Brandi Jauregui</a:t>
            </a:r>
          </a:p>
          <a:p>
            <a:r>
              <a:rPr lang="en-US" dirty="0"/>
              <a:t>Information Technology Specialist</a:t>
            </a:r>
          </a:p>
          <a:p>
            <a:r>
              <a:rPr lang="en-US" dirty="0"/>
              <a:t>Educational Data Management Division</a:t>
            </a:r>
          </a:p>
        </p:txBody>
      </p:sp>
      <p:pic>
        <p:nvPicPr>
          <p:cNvPr id="2" name="Picture 1" descr="Picture of Brandi Jauregui, Information Technology Specialist, Educational Data Management Division.&#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74091" y="3784539"/>
            <a:ext cx="2176530" cy="2509921"/>
          </a:xfrm>
          <a:prstGeom prst="rect">
            <a:avLst/>
          </a:prstGeom>
        </p:spPr>
      </p:pic>
    </p:spTree>
    <p:extLst>
      <p:ext uri="{BB962C8B-B14F-4D97-AF65-F5344CB8AC3E}">
        <p14:creationId xmlns:p14="http://schemas.microsoft.com/office/powerpoint/2010/main" val="27236977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632" y="381000"/>
            <a:ext cx="11237976" cy="1143000"/>
          </a:xfrm>
        </p:spPr>
        <p:txBody>
          <a:bodyPr/>
          <a:lstStyle/>
          <a:p>
            <a:r>
              <a:rPr lang="en-US" b="1" dirty="0"/>
              <a:t>CALPADS Data Related to School Climate (1 of 2)</a:t>
            </a:r>
          </a:p>
        </p:txBody>
      </p:sp>
      <p:sp>
        <p:nvSpPr>
          <p:cNvPr id="3" name="Content Placeholder 2"/>
          <p:cNvSpPr>
            <a:spLocks noGrp="1"/>
          </p:cNvSpPr>
          <p:nvPr>
            <p:ph idx="1"/>
          </p:nvPr>
        </p:nvSpPr>
        <p:spPr>
          <a:xfrm>
            <a:off x="484632" y="1981200"/>
            <a:ext cx="11128248" cy="4114800"/>
          </a:xfrm>
        </p:spPr>
        <p:txBody>
          <a:bodyPr/>
          <a:lstStyle/>
          <a:p>
            <a:pPr marL="220662" indent="0">
              <a:buNone/>
            </a:pPr>
            <a:r>
              <a:rPr lang="en-US" dirty="0"/>
              <a:t>Pupil suspension and expulsion </a:t>
            </a:r>
            <a:r>
              <a:rPr lang="en-US" dirty="0" smtClean="0"/>
              <a:t>rates are equal to:</a:t>
            </a:r>
          </a:p>
          <a:p>
            <a:pPr marL="682625" indent="-461963"/>
            <a:endParaRPr lang="en-US" dirty="0" smtClean="0"/>
          </a:p>
          <a:p>
            <a:pPr marL="220662" indent="0" algn="ctr">
              <a:buNone/>
            </a:pPr>
            <a:r>
              <a:rPr lang="en-US" dirty="0" smtClean="0"/>
              <a:t>Count of students suspended or expelled (unduplicated)</a:t>
            </a:r>
          </a:p>
          <a:p>
            <a:pPr marL="220662" indent="0" algn="ctr">
              <a:buNone/>
            </a:pPr>
            <a:r>
              <a:rPr lang="en-US" dirty="0" smtClean="0"/>
              <a:t>Divided By</a:t>
            </a:r>
          </a:p>
          <a:p>
            <a:pPr marL="220662" indent="0" algn="ctr">
              <a:buNone/>
            </a:pPr>
            <a:r>
              <a:rPr lang="en-US" dirty="0" smtClean="0"/>
              <a:t>Cumulative enrollment count</a:t>
            </a:r>
            <a:endParaRPr lang="en-US" dirty="0"/>
          </a:p>
        </p:txBody>
      </p:sp>
      <p:sp>
        <p:nvSpPr>
          <p:cNvPr id="5" name="Slide Number Placeholder 4"/>
          <p:cNvSpPr>
            <a:spLocks noGrp="1"/>
          </p:cNvSpPr>
          <p:nvPr>
            <p:ph type="sldNum" sz="quarter" idx="12"/>
          </p:nvPr>
        </p:nvSpPr>
        <p:spPr/>
        <p:txBody>
          <a:bodyPr/>
          <a:lstStyle/>
          <a:p>
            <a:pPr>
              <a:defRPr/>
            </a:pPr>
            <a:fld id="{E251AC32-9B76-44BF-A068-84D39436ADE1}" type="slidenum">
              <a:rPr lang="en-US" altLang="en-US" smtClean="0"/>
              <a:pPr>
                <a:defRPr/>
              </a:pPr>
              <a:t>16</a:t>
            </a:fld>
            <a:endParaRPr lang="en-US" altLang="en-US" dirty="0"/>
          </a:p>
        </p:txBody>
      </p:sp>
    </p:spTree>
    <p:extLst>
      <p:ext uri="{BB962C8B-B14F-4D97-AF65-F5344CB8AC3E}">
        <p14:creationId xmlns:p14="http://schemas.microsoft.com/office/powerpoint/2010/main" val="13819890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072" y="381000"/>
            <a:ext cx="10991088" cy="1143000"/>
          </a:xfrm>
        </p:spPr>
        <p:txBody>
          <a:bodyPr/>
          <a:lstStyle/>
          <a:p>
            <a:r>
              <a:rPr lang="en-US" b="1" dirty="0"/>
              <a:t>CALPADS Data Related to School Climate (2 of 2)</a:t>
            </a:r>
          </a:p>
        </p:txBody>
      </p:sp>
      <p:sp>
        <p:nvSpPr>
          <p:cNvPr id="3" name="Content Placeholder 2"/>
          <p:cNvSpPr>
            <a:spLocks noGrp="1"/>
          </p:cNvSpPr>
          <p:nvPr>
            <p:ph idx="1"/>
          </p:nvPr>
        </p:nvSpPr>
        <p:spPr>
          <a:xfrm>
            <a:off x="576072" y="1981200"/>
            <a:ext cx="11091672" cy="4114800"/>
          </a:xfrm>
        </p:spPr>
        <p:txBody>
          <a:bodyPr>
            <a:normAutofit/>
          </a:bodyPr>
          <a:lstStyle/>
          <a:p>
            <a:pPr marL="682625" indent="-461963"/>
            <a:r>
              <a:rPr lang="en-US" dirty="0"/>
              <a:t>Student offenses committed outlined in </a:t>
            </a:r>
            <a:r>
              <a:rPr lang="en-US" i="1" dirty="0"/>
              <a:t>Education Code </a:t>
            </a:r>
            <a:r>
              <a:rPr lang="en-US" dirty="0" smtClean="0"/>
              <a:t>sections </a:t>
            </a:r>
            <a:r>
              <a:rPr lang="en-US" dirty="0"/>
              <a:t>48900 and 48915 that result in:</a:t>
            </a:r>
          </a:p>
          <a:p>
            <a:pPr marL="1082675" lvl="1" indent="-461963"/>
            <a:r>
              <a:rPr lang="en-US" dirty="0"/>
              <a:t>In- or out-of-school suspensions</a:t>
            </a:r>
          </a:p>
          <a:p>
            <a:pPr marL="1082675" lvl="1" indent="-461963"/>
            <a:r>
              <a:rPr lang="en-US" dirty="0"/>
              <a:t>Expulsions</a:t>
            </a:r>
          </a:p>
          <a:p>
            <a:pPr marL="682625" indent="-461963"/>
            <a:r>
              <a:rPr lang="en-US" dirty="0"/>
              <a:t>Minimum of a full-day removals for general education students</a:t>
            </a:r>
          </a:p>
          <a:p>
            <a:pPr marL="682625" indent="-461963"/>
            <a:r>
              <a:rPr lang="en-US" dirty="0"/>
              <a:t>Any increment of a day for students with disabilities</a:t>
            </a:r>
          </a:p>
        </p:txBody>
      </p:sp>
      <p:sp>
        <p:nvSpPr>
          <p:cNvPr id="5" name="Slide Number Placeholder 4"/>
          <p:cNvSpPr>
            <a:spLocks noGrp="1"/>
          </p:cNvSpPr>
          <p:nvPr>
            <p:ph type="sldNum" sz="quarter" idx="12"/>
          </p:nvPr>
        </p:nvSpPr>
        <p:spPr/>
        <p:txBody>
          <a:bodyPr/>
          <a:lstStyle/>
          <a:p>
            <a:pPr>
              <a:defRPr/>
            </a:pPr>
            <a:fld id="{E251AC32-9B76-44BF-A068-84D39436ADE1}" type="slidenum">
              <a:rPr lang="en-US" altLang="en-US" smtClean="0"/>
              <a:pPr>
                <a:defRPr/>
              </a:pPr>
              <a:t>17</a:t>
            </a:fld>
            <a:endParaRPr lang="en-US" altLang="en-US" dirty="0"/>
          </a:p>
        </p:txBody>
      </p:sp>
    </p:spTree>
    <p:extLst>
      <p:ext uri="{BB962C8B-B14F-4D97-AF65-F5344CB8AC3E}">
        <p14:creationId xmlns:p14="http://schemas.microsoft.com/office/powerpoint/2010/main" val="40796015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5150" y="33704"/>
            <a:ext cx="11558013" cy="852561"/>
          </a:xfrm>
        </p:spPr>
        <p:txBody>
          <a:bodyPr/>
          <a:lstStyle/>
          <a:p>
            <a:r>
              <a:rPr lang="en-US" dirty="0" smtClean="0"/>
              <a:t>Where Can These Rates be Found? (1 of 2)</a:t>
            </a:r>
            <a:endParaRPr lang="en-US" dirty="0"/>
          </a:p>
        </p:txBody>
      </p:sp>
      <p:pic>
        <p:nvPicPr>
          <p:cNvPr id="10" name="Picture Placeholder 9" descr="All Students (Student Performance - Orange, Number of Students - 65016, Status - High 4.7%, Change - Increased 0.4%)&#10;English Learners (Student Performance - Orange, Number of Students - 11089, Status - Medium 3%, Change - Increased 0.5%)&#10;Foster Youth (Student Performance - Red, Number of Students - 663, Status - Very High 21.7%, Change - Increased 0.6%)&#10;Homeless (Student Performance - Orange, Number of Students - 772, Status - Very High 13.3%, Change - Declined 1%)&#10;Socioeconomically Disadvantaged (Student Performance - Orange, Number of Students - 36294, Status - High 6.5%, Change - Increased 0.7%)&#10;Students with Disabilities (Student Performance - Red, Number of Students - 7563, Status - Very High 10.6%, Change - Maintained 0.2%)&#10;African American (Student Performance - Red, Number of Students - 8503, Status - Very High 12.6%, Change - Increased 0.7%)&#10;American Indian (Student Performance - Orange, Number of Students - 403, Status - High 4.7%, Change - Increased 0.7%)&#10;Asian (Student Performance - Yellow, Number of Students - 15031, Status - Low 1.6%, Change - Increased 0.3%)&#10;" title="Screenshot of an example of a dashboard web page"/>
          <p:cNvPicPr>
            <a:picLocks noGrp="1" noChangeAspect="1"/>
          </p:cNvPicPr>
          <p:nvPr>
            <p:ph type="pic" idx="1"/>
          </p:nvPr>
        </p:nvPicPr>
        <p:blipFill>
          <a:blip r:embed="rId3">
            <a:extLst>
              <a:ext uri="{28A0092B-C50C-407E-A947-70E740481C1C}">
                <a14:useLocalDpi xmlns:a14="http://schemas.microsoft.com/office/drawing/2010/main" val="0"/>
              </a:ext>
            </a:extLst>
          </a:blip>
          <a:srcRect l="683" r="683"/>
          <a:stretch>
            <a:fillRect/>
          </a:stretch>
        </p:blipFill>
        <p:spPr>
          <a:xfrm>
            <a:off x="1232328" y="1759688"/>
            <a:ext cx="9903655" cy="4231542"/>
          </a:xfrm>
        </p:spPr>
      </p:pic>
      <p:sp>
        <p:nvSpPr>
          <p:cNvPr id="7" name="Text Placeholder 6"/>
          <p:cNvSpPr>
            <a:spLocks noGrp="1"/>
          </p:cNvSpPr>
          <p:nvPr>
            <p:ph type="body" sz="half" idx="2"/>
          </p:nvPr>
        </p:nvSpPr>
        <p:spPr>
          <a:xfrm>
            <a:off x="513469" y="982353"/>
            <a:ext cx="11341374" cy="777335"/>
          </a:xfrm>
        </p:spPr>
        <p:txBody>
          <a:bodyPr>
            <a:normAutofit fontScale="92500" lnSpcReduction="10000"/>
          </a:bodyPr>
          <a:lstStyle/>
          <a:p>
            <a:pPr algn="ctr"/>
            <a:r>
              <a:rPr lang="en-US" dirty="0" smtClean="0"/>
              <a:t>California School Dashboard – </a:t>
            </a:r>
            <a:r>
              <a:rPr lang="en-US" dirty="0">
                <a:hlinkClick r:id="rId4" tooltip="CA School Dashboard"/>
              </a:rPr>
              <a:t>https://</a:t>
            </a:r>
            <a:r>
              <a:rPr lang="en-US" dirty="0" smtClean="0">
                <a:hlinkClick r:id="rId4" tooltip="CA School Dashboard"/>
              </a:rPr>
              <a:t>www.caschooldashboard.org</a:t>
            </a:r>
            <a:endParaRPr lang="en-US" dirty="0" smtClean="0"/>
          </a:p>
          <a:p>
            <a:pPr algn="ctr"/>
            <a:r>
              <a:rPr lang="en-US" b="1" dirty="0" smtClean="0"/>
              <a:t>Suspension rates only</a:t>
            </a:r>
            <a:endParaRPr lang="en-US" b="1" dirty="0"/>
          </a:p>
        </p:txBody>
      </p:sp>
      <p:sp>
        <p:nvSpPr>
          <p:cNvPr id="4" name="Slide Number Placeholder 3"/>
          <p:cNvSpPr>
            <a:spLocks noGrp="1"/>
          </p:cNvSpPr>
          <p:nvPr>
            <p:ph type="sldNum" sz="quarter" idx="12"/>
          </p:nvPr>
        </p:nvSpPr>
        <p:spPr/>
        <p:txBody>
          <a:bodyPr/>
          <a:lstStyle/>
          <a:p>
            <a:fld id="{E3F07B27-5348-4263-B67F-EF7FF0A6AD4A}" type="slidenum">
              <a:rPr lang="en-US" smtClean="0">
                <a:solidFill>
                  <a:prstClr val="black">
                    <a:tint val="75000"/>
                  </a:prstClr>
                </a:solidFill>
              </a:rPr>
              <a:pPr/>
              <a:t>18</a:t>
            </a:fld>
            <a:endParaRPr lang="en-US" dirty="0">
              <a:solidFill>
                <a:prstClr val="black">
                  <a:tint val="75000"/>
                </a:prstClr>
              </a:solidFill>
            </a:endParaRPr>
          </a:p>
        </p:txBody>
      </p:sp>
    </p:spTree>
    <p:extLst>
      <p:ext uri="{BB962C8B-B14F-4D97-AF65-F5344CB8AC3E}">
        <p14:creationId xmlns:p14="http://schemas.microsoft.com/office/powerpoint/2010/main" val="34845574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49648" y="-1"/>
            <a:ext cx="11400973" cy="1297706"/>
          </a:xfrm>
        </p:spPr>
        <p:txBody>
          <a:bodyPr/>
          <a:lstStyle/>
          <a:p>
            <a:r>
              <a:rPr lang="en-US" dirty="0" smtClean="0"/>
              <a:t>Where Can These Rates be Found? (2 of 2)</a:t>
            </a:r>
            <a:endParaRPr lang="en-US" dirty="0"/>
          </a:p>
        </p:txBody>
      </p:sp>
      <p:sp>
        <p:nvSpPr>
          <p:cNvPr id="6" name="Text Placeholder 5"/>
          <p:cNvSpPr>
            <a:spLocks noGrp="1"/>
          </p:cNvSpPr>
          <p:nvPr>
            <p:ph type="body" idx="1"/>
          </p:nvPr>
        </p:nvSpPr>
        <p:spPr>
          <a:xfrm>
            <a:off x="449645" y="1297705"/>
            <a:ext cx="11400976" cy="862014"/>
          </a:xfrm>
        </p:spPr>
        <p:txBody>
          <a:bodyPr/>
          <a:lstStyle/>
          <a:p>
            <a:pPr algn="ctr"/>
            <a:r>
              <a:rPr lang="en-US" sz="2400" b="0" dirty="0" err="1"/>
              <a:t>DataQuest</a:t>
            </a:r>
            <a:r>
              <a:rPr lang="en-US" sz="2400" b="0" dirty="0"/>
              <a:t> - </a:t>
            </a:r>
            <a:r>
              <a:rPr lang="en-US" sz="2400" b="0" dirty="0">
                <a:hlinkClick r:id="rId2" tooltip="CDE DataQuest"/>
              </a:rPr>
              <a:t>https://dq.cde.ca.gov/dataquest</a:t>
            </a:r>
            <a:endParaRPr lang="en-US" sz="2400" b="0" dirty="0"/>
          </a:p>
          <a:p>
            <a:pPr lvl="1" algn="ctr"/>
            <a:r>
              <a:rPr lang="en-US" sz="2400" b="0" dirty="0"/>
              <a:t>Suspension and </a:t>
            </a:r>
            <a:r>
              <a:rPr lang="en-US" sz="2400" b="0" dirty="0" smtClean="0"/>
              <a:t>Expulsion Rates</a:t>
            </a:r>
            <a:endParaRPr lang="en-US" sz="2400" b="0" dirty="0"/>
          </a:p>
        </p:txBody>
      </p:sp>
      <p:pic>
        <p:nvPicPr>
          <p:cNvPr id="10" name="Content Placeholder 9" descr="Ethnicity - African American&#10;Cumulative Enrollment - 8873&#10;Total Suspensions - 2097&#10;Unduplicated Count of Students Suspended - 1111&#10;Suspension Rate - 12.5%&#10;Percent of Students Suspended with one Suspension - 60.5%&#10;Percent of Student Suspended with Multiple Suspensions - 39.5%&#10;Ethnicity - American Indian or Alaska Native&#10;Cumulative Enrollment - 412&#10;Total Suspensions - 33&#10;Unduplicated Count of Students Suspended - 19&#10;Suspension Rate - 4.6%&#10;Percent of Students Suspended with one Suspension - 57.9%&#10;Percent of Student Suspended with Multiple Suspensions - 42.1%&#10;Ethnicity - Asian&#10;Cumulative Enrollment - 15185&#10;Total Suspensions - 307&#10;Unduplicated Count of Students Suspended - 247&#10;Suspension Rate - 1.6%&#10;Percent of Students Suspended with one Suspension - 83.0%&#10;Percent of Student Suspended with Multiple Suspensions - 17.0%&#10;Ethnicity - Filipino&#10;Cumulative Enrollment - 3817&#10;Total Suspensions - 74&#10;Unduplicated Count of Students Suspended - 55&#10;Suspension Rate - 1.4%&#10;Percent of Students Suspended with one Suspension - 78.2%&#10;Percent of Student Suspended with Multiple Suspensions - 21.8%&#10;Ethnicity - Hispanic or Latino&#10;Cumulative Enrollment - 17650&#10;Total Suspensions - 1468&#10;Unduplicated Count of Students Suspended - 895&#10;Suspension Rate - 5.1%&#10;Percent of Students Suspended with one Suspension - 69.1%&#10;Percent of Student Suspended with Multiple Suspensions - 30.9%&#10;Ethnicity - Pacific Islander&#10;Cumulative Enrollment - 1125&#10;Total Suspensions - 81&#10;Unduplicated Count of Students Suspended - 50&#10;Suspension Rate - 4.4%&#10;Percent of Students Suspended with one Suspension - 68.0%&#10;Percent of Student Suspended with Multiple Suspensions - 32.0%&#10;Ethnicity - White&#10;Cumulative Enrollment - 13626&#10;Total Suspensions - 702&#10;Unduplicated Count of Students Suspended - 475&#10;Suspension Rate - 3.5%&#10;Percent of Students Suspended with one Suspension - 73.1%&#10;Percent of Student Suspended with Multiple Suspensions - 26.9%&#10;Ethnicity - Two or More Races&#10;Cumulative Enrollment - 6010&#10;Total Suspensions - 555&#10;Unduplicated Count of Students Suspended - 302&#10;Suspension Rate - 5.0%&#10;Percent of Students Suspended with one Suspension - 61.6%&#10;Percent of Student Suspended with Multiple Suspensions - 38.4%&#10;Ethnicity - Not Reported&#10;Cumulative Enrollment - 13&#10;Total Suspensions - 0&#10;Unduplicated Count of Students Suspended - 0&#10;Suspension Rate - 0.0%&#10;Percent of Students Suspended with one Suspension - 0.0%&#10;Percent of Student Suspended with Multiple Suspensions - 0.0%" title="Screenshot of Suspensions table on DataQuest"/>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21717" y="2500315"/>
            <a:ext cx="6270666" cy="2863853"/>
          </a:xfrm>
        </p:spPr>
      </p:pic>
      <p:pic>
        <p:nvPicPr>
          <p:cNvPr id="11" name="Content Placeholder 10" descr="Ethnicity - African American&#10;Cumulative Enrollment - 8873&#10;Total Expulsions - 6&#10;Unduplicated Count of Students Expelled - 6&#10;Expulsion Rate - 0.07%&#10;Ethnicity - American Indian or Alaska Native&#10;Cumulative Enrollment - 412&#10;Total Expulsions - 0&#10;Unduplicated Count of Students Expelled - 0&#10;Expulsion Rate - 0.00%&#10;Ethnicity - Asian&#10;Cumulative Enrollment - 15185&#10;Total Expulsions - 2&#10;Unduplicated Count of Students Expelled - 2&#10;Expulsion Rate - 0.01%&#10;Ethnicity - Filipino&#10;Cumulative Enrollment - 3817&#10;Total Expulsions - 0&#10;Unduplicated Count of Students Expelled - 0&#10;Expulsion Rate - 0.00%&#10;Ethnicity - Hispanic or Latino&#10;Cumulative Enrollment - 17650&#10;Total Expulsions - 5&#10;Unduplicated Count of Students Expelled - 5&#10;Expulsion Rate - 0.03%&#10;Ethnicity - Pacific Islander&#10;Cumulative Enrollment - 1125&#10;Total Expulsions - 1&#10;Unduplicated Count of Students Expelled - 1&#10;Expulsion Rate - 0.09%&#10;Ethnicity - White&#10;Cumulative Enrollment - 13626&#10;Total Expulsions - 6&#10;Unduplicated Count of Students Expelled - 6&#10;Expulsion Rate - 0.04%&#10;Ethnicity - Two or More Races&#10;Cumulative Enrollment - 6010&#10;Total Expulsions - 1&#10;Unduplicated Count of Students Expelled - 1&#10;Expulsion Rate - 0.02%&#10;Ethnicity - Not Reported&#10;Cumulative Enrollment - 13&#10;Total Expulsions - 0&#10;Unduplicated Count of Students Expelled - 0&#10;Expulsion Rate - 0.00%" title="Screenshot of expulsion rate table on DataQuest"/>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6392383" y="2500315"/>
            <a:ext cx="5717744" cy="3204449"/>
          </a:xfrm>
        </p:spPr>
      </p:pic>
      <p:sp>
        <p:nvSpPr>
          <p:cNvPr id="4" name="Slide Number Placeholder 3"/>
          <p:cNvSpPr>
            <a:spLocks noGrp="1"/>
          </p:cNvSpPr>
          <p:nvPr>
            <p:ph type="sldNum" sz="quarter" idx="12"/>
          </p:nvPr>
        </p:nvSpPr>
        <p:spPr/>
        <p:txBody>
          <a:bodyPr/>
          <a:lstStyle/>
          <a:p>
            <a:fld id="{E3F07B27-5348-4263-B67F-EF7FF0A6AD4A}" type="slidenum">
              <a:rPr lang="en-US" smtClean="0">
                <a:solidFill>
                  <a:prstClr val="black">
                    <a:tint val="75000"/>
                  </a:prstClr>
                </a:solidFill>
              </a:rPr>
              <a:pPr/>
              <a:t>19</a:t>
            </a:fld>
            <a:endParaRPr lang="en-US" dirty="0">
              <a:solidFill>
                <a:prstClr val="black">
                  <a:tint val="75000"/>
                </a:prstClr>
              </a:solidFill>
            </a:endParaRPr>
          </a:p>
        </p:txBody>
      </p:sp>
    </p:spTree>
    <p:extLst>
      <p:ext uri="{BB962C8B-B14F-4D97-AF65-F5344CB8AC3E}">
        <p14:creationId xmlns:p14="http://schemas.microsoft.com/office/powerpoint/2010/main" val="916384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2248"/>
            <a:ext cx="12192000" cy="966952"/>
          </a:xfrm>
        </p:spPr>
        <p:txBody>
          <a:bodyPr/>
          <a:lstStyle/>
          <a:p>
            <a:r>
              <a:rPr lang="en-US" sz="4400" dirty="0"/>
              <a:t>Introductions</a:t>
            </a:r>
            <a:r>
              <a:rPr lang="en-US" dirty="0"/>
              <a:t> </a:t>
            </a:r>
          </a:p>
        </p:txBody>
      </p:sp>
      <p:sp>
        <p:nvSpPr>
          <p:cNvPr id="3" name="Content Placeholder 2"/>
          <p:cNvSpPr>
            <a:spLocks noGrp="1"/>
          </p:cNvSpPr>
          <p:nvPr>
            <p:ph idx="1"/>
          </p:nvPr>
        </p:nvSpPr>
        <p:spPr>
          <a:xfrm>
            <a:off x="358161" y="1418897"/>
            <a:ext cx="11582400" cy="4267200"/>
          </a:xfrm>
        </p:spPr>
        <p:txBody>
          <a:bodyPr>
            <a:noAutofit/>
          </a:bodyPr>
          <a:lstStyle/>
          <a:p>
            <a:pPr>
              <a:lnSpc>
                <a:spcPct val="100000"/>
              </a:lnSpc>
              <a:spcBef>
                <a:spcPts val="0"/>
              </a:spcBef>
              <a:spcAft>
                <a:spcPts val="1200"/>
              </a:spcAft>
            </a:pPr>
            <a:r>
              <a:rPr lang="en-US" sz="2000" dirty="0">
                <a:latin typeface="Arial" panose="020B0604020202020204" pitchFamily="34" charset="0"/>
                <a:cs typeface="Arial" panose="020B0604020202020204" pitchFamily="34" charset="0"/>
              </a:rPr>
              <a:t>Jeff Breshears, Director, Local Agency Systems </a:t>
            </a:r>
            <a:r>
              <a:rPr lang="en-US" sz="2000" dirty="0" smtClean="0">
                <a:latin typeface="Arial" panose="020B0604020202020204" pitchFamily="34" charset="0"/>
                <a:cs typeface="Arial" panose="020B0604020202020204" pitchFamily="34" charset="0"/>
              </a:rPr>
              <a:t>Support </a:t>
            </a:r>
            <a:r>
              <a:rPr lang="en-US" sz="2000" dirty="0">
                <a:latin typeface="Arial" panose="020B0604020202020204" pitchFamily="34" charset="0"/>
                <a:cs typeface="Arial" panose="020B0604020202020204" pitchFamily="34" charset="0"/>
              </a:rPr>
              <a:t>Office</a:t>
            </a:r>
          </a:p>
          <a:p>
            <a:pPr>
              <a:lnSpc>
                <a:spcPct val="100000"/>
              </a:lnSpc>
              <a:spcBef>
                <a:spcPts val="0"/>
              </a:spcBef>
              <a:spcAft>
                <a:spcPts val="1200"/>
              </a:spcAft>
            </a:pPr>
            <a:r>
              <a:rPr lang="en-US" sz="2000" dirty="0">
                <a:latin typeface="Arial" panose="020B0604020202020204" pitchFamily="34" charset="0"/>
                <a:cs typeface="Arial" panose="020B0604020202020204" pitchFamily="34" charset="0"/>
              </a:rPr>
              <a:t>Shanine Coats, Interim Division Director, Improvement and Accountability Division </a:t>
            </a:r>
          </a:p>
          <a:p>
            <a:pPr>
              <a:lnSpc>
                <a:spcPct val="100000"/>
              </a:lnSpc>
              <a:spcBef>
                <a:spcPts val="0"/>
              </a:spcBef>
              <a:spcAft>
                <a:spcPts val="1200"/>
              </a:spcAft>
            </a:pPr>
            <a:r>
              <a:rPr lang="en-US" sz="2000" dirty="0">
                <a:latin typeface="Arial" panose="020B0604020202020204" pitchFamily="34" charset="0"/>
                <a:cs typeface="Arial" panose="020B0604020202020204" pitchFamily="34" charset="0"/>
              </a:rPr>
              <a:t>Tom Herman, Education Administrator, Coordinated School Health and Safety Office </a:t>
            </a:r>
          </a:p>
          <a:p>
            <a:pPr>
              <a:lnSpc>
                <a:spcPct val="100000"/>
              </a:lnSpc>
              <a:spcBef>
                <a:spcPts val="0"/>
              </a:spcBef>
              <a:spcAft>
                <a:spcPts val="1200"/>
              </a:spcAft>
            </a:pPr>
            <a:r>
              <a:rPr lang="en-US" sz="2000" dirty="0">
                <a:latin typeface="Arial" panose="020B0604020202020204" pitchFamily="34" charset="0"/>
                <a:cs typeface="Arial" panose="020B0604020202020204" pitchFamily="34" charset="0"/>
              </a:rPr>
              <a:t>Brandi Jauregui, Information Technology Specialist, Educational Data Management </a:t>
            </a:r>
            <a:r>
              <a:rPr lang="en-US" sz="2000" dirty="0" smtClean="0">
                <a:latin typeface="Arial" panose="020B0604020202020204" pitchFamily="34" charset="0"/>
                <a:cs typeface="Arial" panose="020B0604020202020204" pitchFamily="34" charset="0"/>
              </a:rPr>
              <a:t>Division</a:t>
            </a:r>
          </a:p>
          <a:p>
            <a:pPr>
              <a:lnSpc>
                <a:spcPct val="100000"/>
              </a:lnSpc>
              <a:spcBef>
                <a:spcPts val="0"/>
              </a:spcBef>
              <a:spcAft>
                <a:spcPts val="1200"/>
              </a:spcAft>
            </a:pPr>
            <a:r>
              <a:rPr lang="en-US" sz="2000" dirty="0" smtClean="0">
                <a:latin typeface="Arial" panose="020B0604020202020204" pitchFamily="34" charset="0"/>
                <a:cs typeface="Arial" panose="020B0604020202020204" pitchFamily="34" charset="0"/>
              </a:rPr>
              <a:t>Kristen Brown, </a:t>
            </a:r>
            <a:r>
              <a:rPr lang="en-US" altLang="en-US" sz="2000" dirty="0"/>
              <a:t>One System Whole Child Initiative Lead </a:t>
            </a:r>
            <a:endParaRPr lang="en-US" altLang="en-US" sz="2000" dirty="0" smtClean="0"/>
          </a:p>
          <a:p>
            <a:pPr>
              <a:lnSpc>
                <a:spcPct val="100000"/>
              </a:lnSpc>
              <a:spcBef>
                <a:spcPts val="0"/>
              </a:spcBef>
              <a:spcAft>
                <a:spcPts val="1200"/>
              </a:spcAft>
            </a:pPr>
            <a:r>
              <a:rPr lang="en-US" sz="2000" dirty="0" smtClean="0">
                <a:latin typeface="Arial" panose="020B0604020202020204" pitchFamily="34" charset="0"/>
                <a:cs typeface="Arial" panose="020B0604020202020204" pitchFamily="34" charset="0"/>
              </a:rPr>
              <a:t>Jacquelyn </a:t>
            </a:r>
            <a:r>
              <a:rPr lang="en-US" sz="2000" dirty="0">
                <a:latin typeface="Arial" panose="020B0604020202020204" pitchFamily="34" charset="0"/>
                <a:cs typeface="Arial" panose="020B0604020202020204" pitchFamily="34" charset="0"/>
              </a:rPr>
              <a:t>Ollison, Education Administrator, Office of the Chief Deputy </a:t>
            </a:r>
          </a:p>
          <a:p>
            <a:pPr>
              <a:lnSpc>
                <a:spcPct val="100000"/>
              </a:lnSpc>
              <a:spcBef>
                <a:spcPts val="0"/>
              </a:spcBef>
              <a:spcAft>
                <a:spcPts val="1200"/>
              </a:spcAft>
            </a:pPr>
            <a:r>
              <a:rPr lang="en-US" sz="2000" dirty="0">
                <a:latin typeface="Arial" panose="020B0604020202020204" pitchFamily="34" charset="0"/>
                <a:cs typeface="Arial" panose="020B0604020202020204" pitchFamily="34" charset="0"/>
              </a:rPr>
              <a:t>Jen Taylor, Education Programs Consultant, Expanded Learning Division </a:t>
            </a:r>
          </a:p>
          <a:p>
            <a:pPr>
              <a:lnSpc>
                <a:spcPct val="100000"/>
              </a:lnSpc>
              <a:spcBef>
                <a:spcPts val="0"/>
              </a:spcBef>
              <a:spcAft>
                <a:spcPts val="1200"/>
              </a:spcAft>
            </a:pPr>
            <a:r>
              <a:rPr lang="en-US" sz="2000" dirty="0">
                <a:latin typeface="Arial" panose="020B0604020202020204" pitchFamily="34" charset="0"/>
                <a:cs typeface="Arial" panose="020B0604020202020204" pitchFamily="34" charset="0"/>
              </a:rPr>
              <a:t>Special Guest – Dr. Susan Levine, Riverside County Office of Education </a:t>
            </a:r>
          </a:p>
          <a:p>
            <a:pPr>
              <a:lnSpc>
                <a:spcPct val="100000"/>
              </a:lnSpc>
              <a:spcBef>
                <a:spcPts val="0"/>
              </a:spcBef>
              <a:spcAft>
                <a:spcPts val="1200"/>
              </a:spcAft>
            </a:pPr>
            <a:r>
              <a:rPr lang="en-US" sz="2000" dirty="0">
                <a:latin typeface="Arial" panose="020B0604020202020204" pitchFamily="34" charset="0"/>
                <a:cs typeface="Arial" panose="020B0604020202020204" pitchFamily="34" charset="0"/>
              </a:rPr>
              <a:t>Special Guest – Spencer Lara, 12</a:t>
            </a:r>
            <a:r>
              <a:rPr lang="en-US" sz="2000" baseline="30000" dirty="0">
                <a:latin typeface="Arial" panose="020B0604020202020204" pitchFamily="34" charset="0"/>
                <a:cs typeface="Arial" panose="020B0604020202020204" pitchFamily="34" charset="0"/>
              </a:rPr>
              <a:t>th</a:t>
            </a:r>
            <a:r>
              <a:rPr lang="en-US" sz="2000" dirty="0">
                <a:latin typeface="Arial" panose="020B0604020202020204" pitchFamily="34" charset="0"/>
                <a:cs typeface="Arial" panose="020B0604020202020204" pitchFamily="34" charset="0"/>
              </a:rPr>
              <a:t> grade student, Lakewood High </a:t>
            </a:r>
            <a:r>
              <a:rPr lang="en-US" sz="2000" dirty="0" smtClean="0">
                <a:latin typeface="Arial" panose="020B0604020202020204" pitchFamily="34" charset="0"/>
                <a:cs typeface="Arial" panose="020B0604020202020204" pitchFamily="34" charset="0"/>
              </a:rPr>
              <a:t>School, Californians </a:t>
            </a:r>
            <a:r>
              <a:rPr lang="en-US" sz="2000" dirty="0">
                <a:latin typeface="Arial" panose="020B0604020202020204" pitchFamily="34" charset="0"/>
                <a:cs typeface="Arial" panose="020B0604020202020204" pitchFamily="34" charset="0"/>
              </a:rPr>
              <a:t>for Justice</a:t>
            </a:r>
          </a:p>
          <a:p>
            <a:pPr>
              <a:lnSpc>
                <a:spcPct val="100000"/>
              </a:lnSpc>
              <a:spcBef>
                <a:spcPts val="0"/>
              </a:spcBef>
              <a:spcAft>
                <a:spcPts val="1200"/>
              </a:spcAft>
            </a:pPr>
            <a:r>
              <a:rPr lang="en-US" sz="2000" dirty="0">
                <a:latin typeface="Arial" panose="020B0604020202020204" pitchFamily="34" charset="0"/>
                <a:cs typeface="Arial" panose="020B0604020202020204" pitchFamily="34" charset="0"/>
              </a:rPr>
              <a:t>Tom Torlakson, State Superintendent of Public Instruction</a:t>
            </a:r>
          </a:p>
        </p:txBody>
      </p:sp>
      <p:sp>
        <p:nvSpPr>
          <p:cNvPr id="4" name="Slide Number Placeholder 3"/>
          <p:cNvSpPr>
            <a:spLocks noGrp="1"/>
          </p:cNvSpPr>
          <p:nvPr>
            <p:ph type="sldNum" sz="quarter" idx="12"/>
          </p:nvPr>
        </p:nvSpPr>
        <p:spPr/>
        <p:txBody>
          <a:bodyPr/>
          <a:lstStyle/>
          <a:p>
            <a:fld id="{E3F07B27-5348-4263-B67F-EF7FF0A6AD4A}" type="slidenum">
              <a:rPr lang="en-US" smtClean="0">
                <a:solidFill>
                  <a:prstClr val="black">
                    <a:tint val="75000"/>
                  </a:prstClr>
                </a:solidFill>
              </a:rPr>
              <a:pPr/>
              <a:t>2</a:t>
            </a:fld>
            <a:endParaRPr lang="en-US" dirty="0">
              <a:solidFill>
                <a:prstClr val="black">
                  <a:tint val="75000"/>
                </a:prstClr>
              </a:solidFill>
            </a:endParaRPr>
          </a:p>
        </p:txBody>
      </p:sp>
    </p:spTree>
    <p:extLst>
      <p:ext uri="{BB962C8B-B14F-4D97-AF65-F5344CB8AC3E}">
        <p14:creationId xmlns:p14="http://schemas.microsoft.com/office/powerpoint/2010/main" val="18813627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are the Data Collected?</a:t>
            </a:r>
          </a:p>
        </p:txBody>
      </p:sp>
      <p:sp>
        <p:nvSpPr>
          <p:cNvPr id="3" name="Content Placeholder 2"/>
          <p:cNvSpPr>
            <a:spLocks noGrp="1"/>
          </p:cNvSpPr>
          <p:nvPr>
            <p:ph idx="1"/>
          </p:nvPr>
        </p:nvSpPr>
        <p:spPr/>
        <p:txBody>
          <a:bodyPr>
            <a:normAutofit/>
          </a:bodyPr>
          <a:lstStyle/>
          <a:p>
            <a:pPr>
              <a:lnSpc>
                <a:spcPct val="100000"/>
              </a:lnSpc>
              <a:spcAft>
                <a:spcPts val="1200"/>
              </a:spcAft>
            </a:pPr>
            <a:r>
              <a:rPr lang="en-US" dirty="0"/>
              <a:t>Collected and stored throughout the school year in local student information systems (SIS)</a:t>
            </a:r>
          </a:p>
          <a:p>
            <a:pPr>
              <a:lnSpc>
                <a:spcPct val="100000"/>
              </a:lnSpc>
              <a:spcAft>
                <a:spcPts val="1200"/>
              </a:spcAft>
            </a:pPr>
            <a:r>
              <a:rPr lang="en-US" dirty="0"/>
              <a:t>Data from the SIS are reported in the California Longitudinal Pupil Achievement Data System (CALPADS) annually and represent offenses committed and the resulting disciplinary actions that occurred between July 1 and June 30 annually</a:t>
            </a:r>
          </a:p>
        </p:txBody>
      </p:sp>
      <p:sp>
        <p:nvSpPr>
          <p:cNvPr id="4" name="Slide Number Placeholder 3"/>
          <p:cNvSpPr>
            <a:spLocks noGrp="1"/>
          </p:cNvSpPr>
          <p:nvPr>
            <p:ph type="sldNum" sz="quarter" idx="12"/>
          </p:nvPr>
        </p:nvSpPr>
        <p:spPr/>
        <p:txBody>
          <a:bodyPr/>
          <a:lstStyle/>
          <a:p>
            <a:pPr>
              <a:defRPr/>
            </a:pPr>
            <a:fld id="{E251AC32-9B76-44BF-A068-84D39436ADE1}" type="slidenum">
              <a:rPr lang="en-US" altLang="en-US" smtClean="0"/>
              <a:pPr>
                <a:defRPr/>
              </a:pPr>
              <a:t>20</a:t>
            </a:fld>
            <a:endParaRPr lang="en-US" altLang="en-US" dirty="0"/>
          </a:p>
        </p:txBody>
      </p:sp>
    </p:spTree>
    <p:extLst>
      <p:ext uri="{BB962C8B-B14F-4D97-AF65-F5344CB8AC3E}">
        <p14:creationId xmlns:p14="http://schemas.microsoft.com/office/powerpoint/2010/main" val="19853733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When are the Data Collected?</a:t>
            </a:r>
          </a:p>
        </p:txBody>
      </p:sp>
      <p:sp>
        <p:nvSpPr>
          <p:cNvPr id="3" name="Content Placeholder 2"/>
          <p:cNvSpPr>
            <a:spLocks noGrp="1"/>
          </p:cNvSpPr>
          <p:nvPr>
            <p:ph idx="1"/>
          </p:nvPr>
        </p:nvSpPr>
        <p:spPr/>
        <p:txBody>
          <a:bodyPr>
            <a:normAutofit/>
          </a:bodyPr>
          <a:lstStyle/>
          <a:p>
            <a:r>
              <a:rPr lang="en-US" dirty="0"/>
              <a:t>Collected in the End-of-Year 3 submission in CALPADS (Student Discipline)</a:t>
            </a:r>
          </a:p>
          <a:p>
            <a:r>
              <a:rPr lang="en-US" dirty="0"/>
              <a:t>Data review and certification window opens in May and closes in mid-August annually</a:t>
            </a:r>
          </a:p>
          <a:p>
            <a:pPr lvl="1"/>
            <a:r>
              <a:rPr lang="en-US" dirty="0"/>
              <a:t>LEAs may submit discipline data year-round</a:t>
            </a:r>
          </a:p>
        </p:txBody>
      </p:sp>
      <p:sp>
        <p:nvSpPr>
          <p:cNvPr id="4" name="Slide Number Placeholder 3"/>
          <p:cNvSpPr>
            <a:spLocks noGrp="1"/>
          </p:cNvSpPr>
          <p:nvPr>
            <p:ph type="sldNum" sz="quarter" idx="12"/>
          </p:nvPr>
        </p:nvSpPr>
        <p:spPr/>
        <p:txBody>
          <a:bodyPr/>
          <a:lstStyle/>
          <a:p>
            <a:pPr>
              <a:defRPr/>
            </a:pPr>
            <a:fld id="{E251AC32-9B76-44BF-A068-84D39436ADE1}" type="slidenum">
              <a:rPr lang="en-US" altLang="en-US" smtClean="0"/>
              <a:pPr>
                <a:defRPr/>
              </a:pPr>
              <a:t>21</a:t>
            </a:fld>
            <a:endParaRPr lang="en-US" altLang="en-US" dirty="0"/>
          </a:p>
        </p:txBody>
      </p:sp>
    </p:spTree>
    <p:extLst>
      <p:ext uri="{BB962C8B-B14F-4D97-AF65-F5344CB8AC3E}">
        <p14:creationId xmlns:p14="http://schemas.microsoft.com/office/powerpoint/2010/main" val="40081834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
            <a:ext cx="12192000" cy="1492464"/>
          </a:xfrm>
        </p:spPr>
        <p:txBody>
          <a:bodyPr/>
          <a:lstStyle/>
          <a:p>
            <a:r>
              <a:rPr lang="en-US" b="1" dirty="0"/>
              <a:t>Which </a:t>
            </a:r>
            <a:r>
              <a:rPr lang="en-US" b="1" dirty="0" smtClean="0"/>
              <a:t>Data </a:t>
            </a:r>
            <a:r>
              <a:rPr lang="en-US" b="1" dirty="0"/>
              <a:t>are </a:t>
            </a:r>
            <a:r>
              <a:rPr lang="en-US" b="1" dirty="0" smtClean="0"/>
              <a:t>Collected</a:t>
            </a:r>
            <a:r>
              <a:rPr lang="en-US" b="1" dirty="0"/>
              <a:t>?</a:t>
            </a:r>
            <a:endParaRPr lang="en-US" dirty="0"/>
          </a:p>
        </p:txBody>
      </p:sp>
      <p:sp>
        <p:nvSpPr>
          <p:cNvPr id="3" name="Content Placeholder 2"/>
          <p:cNvSpPr>
            <a:spLocks noGrp="1"/>
          </p:cNvSpPr>
          <p:nvPr>
            <p:ph idx="1"/>
          </p:nvPr>
        </p:nvSpPr>
        <p:spPr>
          <a:xfrm>
            <a:off x="539496" y="1219200"/>
            <a:ext cx="11091672" cy="4782312"/>
          </a:xfrm>
        </p:spPr>
        <p:txBody>
          <a:bodyPr>
            <a:noAutofit/>
          </a:bodyPr>
          <a:lstStyle/>
          <a:p>
            <a:pPr>
              <a:lnSpc>
                <a:spcPct val="100000"/>
              </a:lnSpc>
              <a:spcAft>
                <a:spcPts val="1200"/>
              </a:spcAft>
            </a:pPr>
            <a:r>
              <a:rPr lang="en-US" sz="2400" dirty="0"/>
              <a:t>Data collected include (but are not limited to):</a:t>
            </a:r>
          </a:p>
          <a:p>
            <a:pPr lvl="1">
              <a:lnSpc>
                <a:spcPct val="100000"/>
              </a:lnSpc>
              <a:spcAft>
                <a:spcPts val="1200"/>
              </a:spcAft>
            </a:pPr>
            <a:r>
              <a:rPr lang="en-US" sz="2400" dirty="0"/>
              <a:t>Specific student offense(s) within an incident</a:t>
            </a:r>
          </a:p>
          <a:p>
            <a:pPr lvl="1">
              <a:lnSpc>
                <a:spcPct val="100000"/>
              </a:lnSpc>
              <a:spcAft>
                <a:spcPts val="1200"/>
              </a:spcAft>
            </a:pPr>
            <a:r>
              <a:rPr lang="en-US" sz="2400" dirty="0"/>
              <a:t>Incident date</a:t>
            </a:r>
          </a:p>
          <a:p>
            <a:pPr lvl="1">
              <a:lnSpc>
                <a:spcPct val="100000"/>
              </a:lnSpc>
              <a:spcAft>
                <a:spcPts val="1200"/>
              </a:spcAft>
            </a:pPr>
            <a:r>
              <a:rPr lang="en-US" sz="2400" dirty="0"/>
              <a:t>Disciplinary action (suspension, expulsion)</a:t>
            </a:r>
          </a:p>
          <a:p>
            <a:pPr lvl="1">
              <a:lnSpc>
                <a:spcPct val="100000"/>
              </a:lnSpc>
              <a:spcAft>
                <a:spcPts val="1200"/>
              </a:spcAft>
            </a:pPr>
            <a:r>
              <a:rPr lang="en-US" sz="2400" dirty="0"/>
              <a:t>Duration of the disciplinary action</a:t>
            </a:r>
          </a:p>
          <a:p>
            <a:pPr lvl="1">
              <a:lnSpc>
                <a:spcPct val="100000"/>
              </a:lnSpc>
              <a:spcAft>
                <a:spcPts val="1200"/>
              </a:spcAft>
            </a:pPr>
            <a:r>
              <a:rPr lang="en-US" sz="2400" dirty="0"/>
              <a:t>Any modifications made to the disciplinary action</a:t>
            </a:r>
          </a:p>
          <a:p>
            <a:pPr>
              <a:lnSpc>
                <a:spcPct val="100000"/>
              </a:lnSpc>
              <a:spcAft>
                <a:spcPts val="1200"/>
              </a:spcAft>
            </a:pPr>
            <a:r>
              <a:rPr lang="en-US" sz="2400" dirty="0"/>
              <a:t>A complete list of required data elements can be found in the CALPADS File Specifications (Student Discipline section) on the CALPADS Systems Documentation </a:t>
            </a:r>
            <a:r>
              <a:rPr lang="en-US" sz="2400" dirty="0" smtClean="0"/>
              <a:t>web page at </a:t>
            </a:r>
            <a:r>
              <a:rPr lang="en-US" sz="2400" dirty="0">
                <a:hlinkClick r:id="rId3" tooltip="CALPADS Systems Documentation web page"/>
              </a:rPr>
              <a:t>https://</a:t>
            </a:r>
            <a:r>
              <a:rPr lang="en-US" sz="2400" dirty="0" smtClean="0">
                <a:hlinkClick r:id="rId3" tooltip="CALPADS Systems Documentation web page"/>
              </a:rPr>
              <a:t>www.cde.ca.gov/ds/sp/cl/systemdocs.asp</a:t>
            </a:r>
            <a:r>
              <a:rPr lang="en-US" sz="2400" dirty="0" smtClean="0"/>
              <a:t>.</a:t>
            </a:r>
            <a:endParaRPr lang="en-US" sz="2400" dirty="0"/>
          </a:p>
        </p:txBody>
      </p:sp>
      <p:sp>
        <p:nvSpPr>
          <p:cNvPr id="4" name="Slide Number Placeholder 3"/>
          <p:cNvSpPr>
            <a:spLocks noGrp="1"/>
          </p:cNvSpPr>
          <p:nvPr>
            <p:ph type="sldNum" sz="quarter" idx="12"/>
          </p:nvPr>
        </p:nvSpPr>
        <p:spPr/>
        <p:txBody>
          <a:bodyPr/>
          <a:lstStyle/>
          <a:p>
            <a:pPr>
              <a:defRPr/>
            </a:pPr>
            <a:fld id="{E251AC32-9B76-44BF-A068-84D39436ADE1}" type="slidenum">
              <a:rPr lang="en-US" altLang="en-US" smtClean="0"/>
              <a:pPr>
                <a:defRPr/>
              </a:pPr>
              <a:t>22</a:t>
            </a:fld>
            <a:endParaRPr lang="en-US" altLang="en-US" dirty="0"/>
          </a:p>
        </p:txBody>
      </p:sp>
    </p:spTree>
    <p:extLst>
      <p:ext uri="{BB962C8B-B14F-4D97-AF65-F5344CB8AC3E}">
        <p14:creationId xmlns:p14="http://schemas.microsoft.com/office/powerpoint/2010/main" val="37425887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to Ensure Accuracy of the Data (1 of 3)</a:t>
            </a:r>
          </a:p>
        </p:txBody>
      </p:sp>
      <p:sp>
        <p:nvSpPr>
          <p:cNvPr id="3" name="Content Placeholder 2"/>
          <p:cNvSpPr>
            <a:spLocks noGrp="1"/>
          </p:cNvSpPr>
          <p:nvPr>
            <p:ph idx="1"/>
          </p:nvPr>
        </p:nvSpPr>
        <p:spPr>
          <a:xfrm>
            <a:off x="211016" y="1582620"/>
            <a:ext cx="11582400" cy="4351338"/>
          </a:xfrm>
        </p:spPr>
        <p:txBody>
          <a:bodyPr>
            <a:normAutofit/>
          </a:bodyPr>
          <a:lstStyle/>
          <a:p>
            <a:pPr>
              <a:lnSpc>
                <a:spcPct val="100000"/>
              </a:lnSpc>
            </a:pPr>
            <a:r>
              <a:rPr lang="en-US" sz="2800" dirty="0"/>
              <a:t>Local educational agencies (LEAs) should have a documented local process that ensures:</a:t>
            </a:r>
          </a:p>
          <a:p>
            <a:pPr lvl="1">
              <a:lnSpc>
                <a:spcPct val="100000"/>
              </a:lnSpc>
            </a:pPr>
            <a:r>
              <a:rPr lang="en-US" sz="2800" dirty="0"/>
              <a:t>Accurate documentation of the incident</a:t>
            </a:r>
          </a:p>
          <a:p>
            <a:pPr lvl="2">
              <a:lnSpc>
                <a:spcPct val="100000"/>
              </a:lnSpc>
            </a:pPr>
            <a:r>
              <a:rPr lang="en-US" dirty="0"/>
              <a:t>Which student(s) were involved in the incident?</a:t>
            </a:r>
          </a:p>
          <a:p>
            <a:pPr lvl="2">
              <a:lnSpc>
                <a:spcPct val="100000"/>
              </a:lnSpc>
            </a:pPr>
            <a:r>
              <a:rPr lang="en-US" dirty="0"/>
              <a:t>What specific offense(s) did each student commit?</a:t>
            </a:r>
          </a:p>
          <a:p>
            <a:pPr lvl="1">
              <a:lnSpc>
                <a:spcPct val="100000"/>
              </a:lnSpc>
            </a:pPr>
            <a:r>
              <a:rPr lang="en-US" sz="2800" dirty="0"/>
              <a:t>Accurate documentation of the outcome (disciplinary action)</a:t>
            </a:r>
          </a:p>
          <a:p>
            <a:pPr lvl="2">
              <a:lnSpc>
                <a:spcPct val="100000"/>
              </a:lnSpc>
            </a:pPr>
            <a:r>
              <a:rPr lang="en-US" dirty="0"/>
              <a:t>What was the final disciplinary action for the student?</a:t>
            </a:r>
          </a:p>
          <a:p>
            <a:pPr lvl="2">
              <a:lnSpc>
                <a:spcPct val="100000"/>
              </a:lnSpc>
            </a:pPr>
            <a:r>
              <a:rPr lang="en-US" dirty="0"/>
              <a:t>What was the duration of the disciplinary action?</a:t>
            </a:r>
          </a:p>
        </p:txBody>
      </p:sp>
      <p:sp>
        <p:nvSpPr>
          <p:cNvPr id="4" name="Slide Number Placeholder 3"/>
          <p:cNvSpPr>
            <a:spLocks noGrp="1"/>
          </p:cNvSpPr>
          <p:nvPr>
            <p:ph type="sldNum" sz="quarter" idx="12"/>
          </p:nvPr>
        </p:nvSpPr>
        <p:spPr/>
        <p:txBody>
          <a:bodyPr/>
          <a:lstStyle/>
          <a:p>
            <a:pPr>
              <a:defRPr/>
            </a:pPr>
            <a:fld id="{E251AC32-9B76-44BF-A068-84D39436ADE1}" type="slidenum">
              <a:rPr lang="en-US" altLang="en-US" smtClean="0"/>
              <a:pPr>
                <a:defRPr/>
              </a:pPr>
              <a:t>23</a:t>
            </a:fld>
            <a:endParaRPr lang="en-US" altLang="en-US" dirty="0"/>
          </a:p>
        </p:txBody>
      </p:sp>
    </p:spTree>
    <p:extLst>
      <p:ext uri="{BB962C8B-B14F-4D97-AF65-F5344CB8AC3E}">
        <p14:creationId xmlns:p14="http://schemas.microsoft.com/office/powerpoint/2010/main" val="29718710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to Ensure Accuracy of the Data (2 of 3)</a:t>
            </a:r>
          </a:p>
        </p:txBody>
      </p:sp>
      <p:sp>
        <p:nvSpPr>
          <p:cNvPr id="3" name="Content Placeholder 2"/>
          <p:cNvSpPr>
            <a:spLocks noGrp="1"/>
          </p:cNvSpPr>
          <p:nvPr>
            <p:ph idx="1"/>
          </p:nvPr>
        </p:nvSpPr>
        <p:spPr/>
        <p:txBody>
          <a:bodyPr>
            <a:normAutofit/>
          </a:bodyPr>
          <a:lstStyle/>
          <a:p>
            <a:r>
              <a:rPr lang="en-US" dirty="0"/>
              <a:t>Site administrators should be responsible for:</a:t>
            </a:r>
          </a:p>
          <a:p>
            <a:pPr lvl="1"/>
            <a:r>
              <a:rPr lang="en-US" dirty="0"/>
              <a:t>Determining the appropriate offense code</a:t>
            </a:r>
          </a:p>
          <a:p>
            <a:pPr lvl="1"/>
            <a:r>
              <a:rPr lang="en-US" dirty="0"/>
              <a:t>Determining the appropriate disciplinary action</a:t>
            </a:r>
          </a:p>
          <a:p>
            <a:pPr lvl="1"/>
            <a:r>
              <a:rPr lang="en-US" dirty="0"/>
              <a:t>Ensuring staff responsible for data entry are appropriately trained</a:t>
            </a:r>
          </a:p>
          <a:p>
            <a:pPr lvl="1"/>
            <a:r>
              <a:rPr lang="en-US" dirty="0"/>
              <a:t>Reviewing data prior to certification in CALPADS</a:t>
            </a:r>
          </a:p>
        </p:txBody>
      </p:sp>
      <p:sp>
        <p:nvSpPr>
          <p:cNvPr id="4" name="Slide Number Placeholder 3"/>
          <p:cNvSpPr>
            <a:spLocks noGrp="1"/>
          </p:cNvSpPr>
          <p:nvPr>
            <p:ph type="sldNum" sz="quarter" idx="12"/>
          </p:nvPr>
        </p:nvSpPr>
        <p:spPr/>
        <p:txBody>
          <a:bodyPr/>
          <a:lstStyle/>
          <a:p>
            <a:pPr>
              <a:defRPr/>
            </a:pPr>
            <a:fld id="{E251AC32-9B76-44BF-A068-84D39436ADE1}" type="slidenum">
              <a:rPr lang="en-US" altLang="en-US" smtClean="0"/>
              <a:pPr>
                <a:defRPr/>
              </a:pPr>
              <a:t>24</a:t>
            </a:fld>
            <a:endParaRPr lang="en-US" altLang="en-US" dirty="0"/>
          </a:p>
        </p:txBody>
      </p:sp>
    </p:spTree>
    <p:extLst>
      <p:ext uri="{BB962C8B-B14F-4D97-AF65-F5344CB8AC3E}">
        <p14:creationId xmlns:p14="http://schemas.microsoft.com/office/powerpoint/2010/main" val="26082656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to Ensure Accuracy of the Data (3 of 3)</a:t>
            </a:r>
          </a:p>
        </p:txBody>
      </p:sp>
      <p:sp>
        <p:nvSpPr>
          <p:cNvPr id="3" name="Content Placeholder 2"/>
          <p:cNvSpPr>
            <a:spLocks noGrp="1"/>
          </p:cNvSpPr>
          <p:nvPr>
            <p:ph idx="1"/>
          </p:nvPr>
        </p:nvSpPr>
        <p:spPr/>
        <p:txBody>
          <a:bodyPr>
            <a:normAutofit/>
          </a:bodyPr>
          <a:lstStyle/>
          <a:p>
            <a:r>
              <a:rPr lang="en-US" dirty="0"/>
              <a:t>Allow all stakeholders </a:t>
            </a:r>
            <a:r>
              <a:rPr lang="en-US" b="1" dirty="0"/>
              <a:t>ample</a:t>
            </a:r>
            <a:r>
              <a:rPr lang="en-US" dirty="0"/>
              <a:t> time to review and update data prior to certifying reports in CALPADS</a:t>
            </a:r>
          </a:p>
          <a:p>
            <a:pPr lvl="1"/>
            <a:r>
              <a:rPr lang="en-US" dirty="0"/>
              <a:t>Establish a reporting calendar that incorporates</a:t>
            </a:r>
          </a:p>
          <a:p>
            <a:pPr lvl="2"/>
            <a:r>
              <a:rPr lang="en-US" dirty="0"/>
              <a:t>Data submission deadlines</a:t>
            </a:r>
          </a:p>
          <a:p>
            <a:pPr lvl="2"/>
            <a:r>
              <a:rPr lang="en-US" dirty="0"/>
              <a:t>Data review and certification deadlines</a:t>
            </a:r>
          </a:p>
          <a:p>
            <a:pPr lvl="2"/>
            <a:r>
              <a:rPr lang="en-US" dirty="0"/>
              <a:t>Staff responsible for review, submission, and certification</a:t>
            </a:r>
          </a:p>
        </p:txBody>
      </p:sp>
      <p:sp>
        <p:nvSpPr>
          <p:cNvPr id="4" name="Slide Number Placeholder 3"/>
          <p:cNvSpPr>
            <a:spLocks noGrp="1"/>
          </p:cNvSpPr>
          <p:nvPr>
            <p:ph type="sldNum" sz="quarter" idx="12"/>
          </p:nvPr>
        </p:nvSpPr>
        <p:spPr/>
        <p:txBody>
          <a:bodyPr/>
          <a:lstStyle/>
          <a:p>
            <a:pPr>
              <a:defRPr/>
            </a:pPr>
            <a:fld id="{E251AC32-9B76-44BF-A068-84D39436ADE1}" type="slidenum">
              <a:rPr lang="en-US" altLang="en-US" smtClean="0"/>
              <a:pPr>
                <a:defRPr/>
              </a:pPr>
              <a:t>25</a:t>
            </a:fld>
            <a:endParaRPr lang="en-US" altLang="en-US" dirty="0"/>
          </a:p>
        </p:txBody>
      </p:sp>
    </p:spTree>
    <p:extLst>
      <p:ext uri="{BB962C8B-B14F-4D97-AF65-F5344CB8AC3E}">
        <p14:creationId xmlns:p14="http://schemas.microsoft.com/office/powerpoint/2010/main" val="18777768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Reminders</a:t>
            </a:r>
            <a:endParaRPr lang="en-US" dirty="0"/>
          </a:p>
        </p:txBody>
      </p:sp>
      <p:sp>
        <p:nvSpPr>
          <p:cNvPr id="3" name="Content Placeholder 2"/>
          <p:cNvSpPr>
            <a:spLocks noGrp="1"/>
          </p:cNvSpPr>
          <p:nvPr>
            <p:ph idx="1"/>
          </p:nvPr>
        </p:nvSpPr>
        <p:spPr/>
        <p:txBody>
          <a:bodyPr/>
          <a:lstStyle/>
          <a:p>
            <a:pPr>
              <a:lnSpc>
                <a:spcPct val="100000"/>
              </a:lnSpc>
              <a:spcAft>
                <a:spcPts val="1200"/>
              </a:spcAft>
            </a:pPr>
            <a:r>
              <a:rPr lang="en-US" dirty="0"/>
              <a:t>State statute (</a:t>
            </a:r>
            <a:r>
              <a:rPr lang="en-US" i="1" dirty="0"/>
              <a:t>Education Code</a:t>
            </a:r>
            <a:r>
              <a:rPr lang="en-US" dirty="0"/>
              <a:t> Section 48900(k)(2)) prohibits</a:t>
            </a:r>
          </a:p>
          <a:p>
            <a:pPr lvl="1">
              <a:lnSpc>
                <a:spcPct val="100000"/>
              </a:lnSpc>
              <a:spcAft>
                <a:spcPts val="1200"/>
              </a:spcAft>
            </a:pPr>
            <a:r>
              <a:rPr lang="en-US" dirty="0"/>
              <a:t>Students in grades kindergarten through 3 to be suspended </a:t>
            </a:r>
            <a:r>
              <a:rPr lang="en-US" b="1" dirty="0"/>
              <a:t>solely</a:t>
            </a:r>
            <a:r>
              <a:rPr lang="en-US" dirty="0"/>
              <a:t> for defiance and disruption </a:t>
            </a:r>
          </a:p>
          <a:p>
            <a:pPr lvl="1">
              <a:lnSpc>
                <a:spcPct val="100000"/>
              </a:lnSpc>
              <a:spcAft>
                <a:spcPts val="1200"/>
              </a:spcAft>
            </a:pPr>
            <a:r>
              <a:rPr lang="en-US" dirty="0"/>
              <a:t>Students in grades kindergarten through 12 cannot be expelled </a:t>
            </a:r>
            <a:r>
              <a:rPr lang="en-US" b="1" dirty="0"/>
              <a:t>solely</a:t>
            </a:r>
            <a:r>
              <a:rPr lang="en-US" dirty="0"/>
              <a:t> for defiance or disruption.</a:t>
            </a:r>
          </a:p>
        </p:txBody>
      </p:sp>
      <p:sp>
        <p:nvSpPr>
          <p:cNvPr id="4" name="Slide Number Placeholder 3"/>
          <p:cNvSpPr>
            <a:spLocks noGrp="1"/>
          </p:cNvSpPr>
          <p:nvPr>
            <p:ph type="sldNum" sz="quarter" idx="12"/>
          </p:nvPr>
        </p:nvSpPr>
        <p:spPr/>
        <p:txBody>
          <a:bodyPr/>
          <a:lstStyle/>
          <a:p>
            <a:pPr>
              <a:defRPr/>
            </a:pPr>
            <a:fld id="{E251AC32-9B76-44BF-A068-84D39436ADE1}" type="slidenum">
              <a:rPr lang="en-US" altLang="en-US" smtClean="0"/>
              <a:pPr>
                <a:defRPr/>
              </a:pPr>
              <a:t>26</a:t>
            </a:fld>
            <a:endParaRPr lang="en-US" altLang="en-US" dirty="0"/>
          </a:p>
        </p:txBody>
      </p:sp>
    </p:spTree>
    <p:extLst>
      <p:ext uri="{BB962C8B-B14F-4D97-AF65-F5344CB8AC3E}">
        <p14:creationId xmlns:p14="http://schemas.microsoft.com/office/powerpoint/2010/main" val="39146044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
            <a:ext cx="12192000" cy="1304680"/>
          </a:xfrm>
        </p:spPr>
        <p:txBody>
          <a:bodyPr/>
          <a:lstStyle/>
          <a:p>
            <a:r>
              <a:rPr lang="en-US" sz="4000" dirty="0"/>
              <a:t>Using the Data to Address School Climate </a:t>
            </a:r>
            <a:r>
              <a:rPr lang="en-US" sz="4000" dirty="0" smtClean="0"/>
              <a:t>Issues</a:t>
            </a:r>
            <a:endParaRPr lang="en-US" sz="4000" dirty="0"/>
          </a:p>
        </p:txBody>
      </p:sp>
      <p:sp>
        <p:nvSpPr>
          <p:cNvPr id="3" name="Content Placeholder 2"/>
          <p:cNvSpPr>
            <a:spLocks noGrp="1"/>
          </p:cNvSpPr>
          <p:nvPr>
            <p:ph idx="1"/>
          </p:nvPr>
        </p:nvSpPr>
        <p:spPr>
          <a:xfrm>
            <a:off x="482756" y="1304686"/>
            <a:ext cx="11226488" cy="4773734"/>
          </a:xfrm>
        </p:spPr>
        <p:txBody>
          <a:bodyPr>
            <a:normAutofit/>
          </a:bodyPr>
          <a:lstStyle/>
          <a:p>
            <a:pPr>
              <a:lnSpc>
                <a:spcPct val="100000"/>
              </a:lnSpc>
              <a:spcAft>
                <a:spcPts val="1200"/>
              </a:spcAft>
            </a:pPr>
            <a:r>
              <a:rPr lang="en-US" sz="2400" dirty="0"/>
              <a:t>State-level data systems and reporting sites are not intended to be early warning systems but can provide information on trends in schools and districts annually</a:t>
            </a:r>
          </a:p>
          <a:p>
            <a:pPr>
              <a:lnSpc>
                <a:spcPct val="100000"/>
              </a:lnSpc>
              <a:spcAft>
                <a:spcPts val="1200"/>
              </a:spcAft>
            </a:pPr>
            <a:r>
              <a:rPr lang="en-US" sz="2400" dirty="0"/>
              <a:t>LEAs should use data stored in the local SIS to perform analysis on a more frequent basis</a:t>
            </a:r>
          </a:p>
          <a:p>
            <a:pPr lvl="1">
              <a:lnSpc>
                <a:spcPct val="100000"/>
              </a:lnSpc>
              <a:spcAft>
                <a:spcPts val="1200"/>
              </a:spcAft>
            </a:pPr>
            <a:r>
              <a:rPr lang="en-US" sz="2400" dirty="0"/>
              <a:t>E.g., provide monthly reports to site administrators on suspension and expulsion rates by subgroup</a:t>
            </a:r>
          </a:p>
          <a:p>
            <a:pPr lvl="1">
              <a:lnSpc>
                <a:spcPct val="100000"/>
              </a:lnSpc>
              <a:spcAft>
                <a:spcPts val="1200"/>
              </a:spcAft>
            </a:pPr>
            <a:r>
              <a:rPr lang="en-US" sz="2400" dirty="0"/>
              <a:t>Requires timely data entry and an emphasis on data quality and validation</a:t>
            </a:r>
          </a:p>
          <a:p>
            <a:pPr lvl="1">
              <a:lnSpc>
                <a:spcPct val="100000"/>
              </a:lnSpc>
              <a:spcAft>
                <a:spcPts val="1200"/>
              </a:spcAft>
            </a:pPr>
            <a:r>
              <a:rPr lang="en-US" sz="2400" dirty="0"/>
              <a:t>Many student information systems provide data analysis tools</a:t>
            </a:r>
          </a:p>
        </p:txBody>
      </p:sp>
      <p:sp>
        <p:nvSpPr>
          <p:cNvPr id="4" name="Slide Number Placeholder 3"/>
          <p:cNvSpPr>
            <a:spLocks noGrp="1"/>
          </p:cNvSpPr>
          <p:nvPr>
            <p:ph type="sldNum" sz="quarter" idx="12"/>
          </p:nvPr>
        </p:nvSpPr>
        <p:spPr/>
        <p:txBody>
          <a:bodyPr/>
          <a:lstStyle/>
          <a:p>
            <a:pPr>
              <a:defRPr/>
            </a:pPr>
            <a:fld id="{E251AC32-9B76-44BF-A068-84D39436ADE1}" type="slidenum">
              <a:rPr lang="en-US" altLang="en-US" smtClean="0"/>
              <a:pPr>
                <a:defRPr/>
              </a:pPr>
              <a:t>27</a:t>
            </a:fld>
            <a:endParaRPr lang="en-US" altLang="en-US" dirty="0"/>
          </a:p>
        </p:txBody>
      </p:sp>
    </p:spTree>
    <p:extLst>
      <p:ext uri="{BB962C8B-B14F-4D97-AF65-F5344CB8AC3E}">
        <p14:creationId xmlns:p14="http://schemas.microsoft.com/office/powerpoint/2010/main" val="32445269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Training and Resources (1 of 2)</a:t>
            </a:r>
          </a:p>
        </p:txBody>
      </p:sp>
      <p:sp>
        <p:nvSpPr>
          <p:cNvPr id="3" name="Content Placeholder 2"/>
          <p:cNvSpPr>
            <a:spLocks noGrp="1"/>
          </p:cNvSpPr>
          <p:nvPr>
            <p:ph idx="1"/>
          </p:nvPr>
        </p:nvSpPr>
        <p:spPr/>
        <p:txBody>
          <a:bodyPr>
            <a:normAutofit/>
          </a:bodyPr>
          <a:lstStyle/>
          <a:p>
            <a:pPr marL="0" indent="0">
              <a:lnSpc>
                <a:spcPct val="100000"/>
              </a:lnSpc>
              <a:spcAft>
                <a:spcPts val="1200"/>
              </a:spcAft>
              <a:buNone/>
            </a:pPr>
            <a:r>
              <a:rPr lang="en-US" sz="2800" dirty="0"/>
              <a:t>End of Year (EOY) 2-3 - Reporting and Certification Self-Paced </a:t>
            </a:r>
            <a:r>
              <a:rPr lang="en-US" sz="2800" dirty="0" smtClean="0"/>
              <a:t>Training</a:t>
            </a:r>
          </a:p>
          <a:p>
            <a:pPr>
              <a:lnSpc>
                <a:spcPct val="100000"/>
              </a:lnSpc>
              <a:spcAft>
                <a:spcPts val="1200"/>
              </a:spcAft>
            </a:pPr>
            <a:r>
              <a:rPr lang="en-US" sz="2800" dirty="0" smtClean="0">
                <a:hlinkClick r:id="rId3" tooltip="End of Year Reporting and Certification Self-Paced Training"/>
              </a:rPr>
              <a:t>http</a:t>
            </a:r>
            <a:r>
              <a:rPr lang="en-US" sz="2800" dirty="0">
                <a:hlinkClick r:id="rId3" tooltip="End of Year Reporting and Certification Self-Paced Training"/>
              </a:rPr>
              <a:t>://csis.fcmat.org//Pages/EOY-1-4-SP.aspx</a:t>
            </a:r>
            <a:endParaRPr lang="en-US" sz="2800" dirty="0"/>
          </a:p>
          <a:p>
            <a:pPr marL="0" indent="0">
              <a:lnSpc>
                <a:spcPct val="100000"/>
              </a:lnSpc>
              <a:spcAft>
                <a:spcPts val="1200"/>
              </a:spcAft>
              <a:buNone/>
            </a:pPr>
            <a:r>
              <a:rPr lang="en-US" sz="2800" dirty="0"/>
              <a:t>End of Year 3 Data Mapping </a:t>
            </a:r>
            <a:r>
              <a:rPr lang="en-US" sz="2800" dirty="0" smtClean="0"/>
              <a:t>Guides</a:t>
            </a:r>
          </a:p>
          <a:p>
            <a:pPr>
              <a:lnSpc>
                <a:spcPct val="100000"/>
              </a:lnSpc>
              <a:spcAft>
                <a:spcPts val="1200"/>
              </a:spcAft>
            </a:pPr>
            <a:r>
              <a:rPr lang="en-US" sz="2800" dirty="0" smtClean="0">
                <a:hlinkClick r:id="rId4" tooltip="End of Year 3 Data Mapping Guide"/>
              </a:rPr>
              <a:t>http</a:t>
            </a:r>
            <a:r>
              <a:rPr lang="en-US" sz="2800" dirty="0">
                <a:hlinkClick r:id="rId4" tooltip="End of Year 3 Data Mapping Guide"/>
              </a:rPr>
              <a:t>://csis.fcmat.org/Documents/TrainingResources/Job-Aides/Data-Mapping-Guides/End-Of-Year-3/EOY_3_Mapping_Guides.pdf</a:t>
            </a:r>
            <a:r>
              <a:rPr lang="en-US" sz="2800" dirty="0"/>
              <a:t> </a:t>
            </a:r>
          </a:p>
          <a:p>
            <a:endParaRPr lang="en-US" dirty="0"/>
          </a:p>
        </p:txBody>
      </p:sp>
      <p:sp>
        <p:nvSpPr>
          <p:cNvPr id="4" name="Slide Number Placeholder 3"/>
          <p:cNvSpPr>
            <a:spLocks noGrp="1"/>
          </p:cNvSpPr>
          <p:nvPr>
            <p:ph type="sldNum" sz="quarter" idx="12"/>
          </p:nvPr>
        </p:nvSpPr>
        <p:spPr/>
        <p:txBody>
          <a:bodyPr/>
          <a:lstStyle/>
          <a:p>
            <a:pPr>
              <a:defRPr/>
            </a:pPr>
            <a:fld id="{E251AC32-9B76-44BF-A068-84D39436ADE1}" type="slidenum">
              <a:rPr lang="en-US" altLang="en-US" smtClean="0"/>
              <a:pPr>
                <a:defRPr/>
              </a:pPr>
              <a:t>28</a:t>
            </a:fld>
            <a:endParaRPr lang="en-US" altLang="en-US" dirty="0"/>
          </a:p>
        </p:txBody>
      </p:sp>
    </p:spTree>
    <p:extLst>
      <p:ext uri="{BB962C8B-B14F-4D97-AF65-F5344CB8AC3E}">
        <p14:creationId xmlns:p14="http://schemas.microsoft.com/office/powerpoint/2010/main" val="32436972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Training and Resources (2 of 2)</a:t>
            </a:r>
          </a:p>
        </p:txBody>
      </p:sp>
      <p:sp>
        <p:nvSpPr>
          <p:cNvPr id="3" name="Content Placeholder 2"/>
          <p:cNvSpPr>
            <a:spLocks noGrp="1"/>
          </p:cNvSpPr>
          <p:nvPr>
            <p:ph idx="1"/>
          </p:nvPr>
        </p:nvSpPr>
        <p:spPr/>
        <p:txBody>
          <a:bodyPr>
            <a:normAutofit/>
          </a:bodyPr>
          <a:lstStyle/>
          <a:p>
            <a:pPr marL="0" indent="0">
              <a:lnSpc>
                <a:spcPct val="100000"/>
              </a:lnSpc>
              <a:spcAft>
                <a:spcPts val="1200"/>
              </a:spcAft>
              <a:buNone/>
            </a:pPr>
            <a:r>
              <a:rPr lang="en-US" sz="3600" dirty="0"/>
              <a:t>How </a:t>
            </a:r>
            <a:r>
              <a:rPr lang="en-US" sz="3600" dirty="0" smtClean="0"/>
              <a:t>CALPADS </a:t>
            </a:r>
            <a:r>
              <a:rPr lang="en-US" sz="3600" dirty="0"/>
              <a:t>Data are Used </a:t>
            </a:r>
            <a:r>
              <a:rPr lang="en-US" sz="3600" dirty="0" smtClean="0"/>
              <a:t>and Consequences</a:t>
            </a:r>
          </a:p>
          <a:p>
            <a:pPr>
              <a:lnSpc>
                <a:spcPct val="100000"/>
              </a:lnSpc>
              <a:spcAft>
                <a:spcPts val="1200"/>
              </a:spcAft>
            </a:pPr>
            <a:r>
              <a:rPr lang="en-US" sz="3600" dirty="0" smtClean="0">
                <a:hlinkClick r:id="rId3" tooltip="How CALPADS Data are Used and Consequences"/>
              </a:rPr>
              <a:t>http</a:t>
            </a:r>
            <a:r>
              <a:rPr lang="en-US" sz="3600" dirty="0">
                <a:hlinkClick r:id="rId3" tooltip="How CALPADS Data are Used and Consequences"/>
              </a:rPr>
              <a:t>://csis.fcmat.org/Documents/OtherResource/How_Certified_CALPADS_Data_are_Used_and_Consequences.pdf</a:t>
            </a:r>
            <a:r>
              <a:rPr lang="en-US" sz="3600" dirty="0"/>
              <a:t> </a:t>
            </a:r>
          </a:p>
        </p:txBody>
      </p:sp>
      <p:sp>
        <p:nvSpPr>
          <p:cNvPr id="4" name="Slide Number Placeholder 3"/>
          <p:cNvSpPr>
            <a:spLocks noGrp="1"/>
          </p:cNvSpPr>
          <p:nvPr>
            <p:ph type="sldNum" sz="quarter" idx="12"/>
          </p:nvPr>
        </p:nvSpPr>
        <p:spPr/>
        <p:txBody>
          <a:bodyPr/>
          <a:lstStyle/>
          <a:p>
            <a:pPr>
              <a:defRPr/>
            </a:pPr>
            <a:fld id="{E251AC32-9B76-44BF-A068-84D39436ADE1}" type="slidenum">
              <a:rPr lang="en-US" altLang="en-US" smtClean="0"/>
              <a:pPr>
                <a:defRPr/>
              </a:pPr>
              <a:t>29</a:t>
            </a:fld>
            <a:endParaRPr lang="en-US" altLang="en-US" dirty="0"/>
          </a:p>
        </p:txBody>
      </p:sp>
    </p:spTree>
    <p:extLst>
      <p:ext uri="{BB962C8B-B14F-4D97-AF65-F5344CB8AC3E}">
        <p14:creationId xmlns:p14="http://schemas.microsoft.com/office/powerpoint/2010/main" val="38609569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582615"/>
          </a:xfrm>
          <a:noFill/>
        </p:spPr>
        <p:txBody>
          <a:bodyPr>
            <a:normAutofit/>
          </a:bodyPr>
          <a:lstStyle/>
          <a:p>
            <a:r>
              <a:rPr lang="en-US" sz="4400" dirty="0"/>
              <a:t>Goals for Today</a:t>
            </a:r>
          </a:p>
        </p:txBody>
      </p:sp>
      <p:sp>
        <p:nvSpPr>
          <p:cNvPr id="3" name="Content Placeholder 2"/>
          <p:cNvSpPr>
            <a:spLocks noGrp="1"/>
          </p:cNvSpPr>
          <p:nvPr>
            <p:ph idx="1"/>
          </p:nvPr>
        </p:nvSpPr>
        <p:spPr/>
        <p:txBody>
          <a:bodyPr/>
          <a:lstStyle/>
          <a:p>
            <a:pPr lvl="1">
              <a:lnSpc>
                <a:spcPct val="100000"/>
              </a:lnSpc>
              <a:spcAft>
                <a:spcPts val="1200"/>
              </a:spcAft>
            </a:pPr>
            <a:r>
              <a:rPr lang="en-US" dirty="0">
                <a:latin typeface="Arial" panose="020B0604020202020204" pitchFamily="34" charset="0"/>
                <a:cs typeface="Arial" panose="020B0604020202020204" pitchFamily="34" charset="0"/>
              </a:rPr>
              <a:t>The importance of school climate</a:t>
            </a:r>
          </a:p>
          <a:p>
            <a:pPr lvl="1">
              <a:lnSpc>
                <a:spcPct val="100000"/>
              </a:lnSpc>
              <a:spcAft>
                <a:spcPts val="1200"/>
              </a:spcAft>
            </a:pPr>
            <a:r>
              <a:rPr lang="en-US" dirty="0">
                <a:latin typeface="Arial" panose="020B0604020202020204" pitchFamily="34" charset="0"/>
                <a:cs typeface="Arial" panose="020B0604020202020204" pitchFamily="34" charset="0"/>
              </a:rPr>
              <a:t>School Climates </a:t>
            </a:r>
            <a:r>
              <a:rPr lang="en-US" dirty="0" smtClean="0">
                <a:latin typeface="Arial" panose="020B0604020202020204" pitchFamily="34" charset="0"/>
                <a:cs typeface="Arial" panose="020B0604020202020204" pitchFamily="34" charset="0"/>
              </a:rPr>
              <a:t>connection to the system </a:t>
            </a:r>
            <a:r>
              <a:rPr lang="en-US" dirty="0">
                <a:latin typeface="Arial" panose="020B0604020202020204" pitchFamily="34" charset="0"/>
                <a:cs typeface="Arial" panose="020B0604020202020204" pitchFamily="34" charset="0"/>
              </a:rPr>
              <a:t>of support </a:t>
            </a:r>
          </a:p>
          <a:p>
            <a:pPr lvl="1">
              <a:lnSpc>
                <a:spcPct val="100000"/>
              </a:lnSpc>
              <a:spcAft>
                <a:spcPts val="1200"/>
              </a:spcAft>
            </a:pPr>
            <a:r>
              <a:rPr lang="en-US" dirty="0">
                <a:latin typeface="Arial" panose="020B0604020202020204" pitchFamily="34" charset="0"/>
                <a:cs typeface="Arial" panose="020B0604020202020204" pitchFamily="34" charset="0"/>
              </a:rPr>
              <a:t>Measuring school </a:t>
            </a:r>
            <a:r>
              <a:rPr lang="en-US" dirty="0" smtClean="0">
                <a:latin typeface="Arial" panose="020B0604020202020204" pitchFamily="34" charset="0"/>
                <a:cs typeface="Arial" panose="020B0604020202020204" pitchFamily="34" charset="0"/>
              </a:rPr>
              <a:t>climate </a:t>
            </a:r>
            <a:r>
              <a:rPr lang="en-US" dirty="0">
                <a:latin typeface="Arial" panose="020B0604020202020204" pitchFamily="34" charset="0"/>
                <a:cs typeface="Arial" panose="020B0604020202020204" pitchFamily="34" charset="0"/>
              </a:rPr>
              <a:t>(State and Local Indicators) </a:t>
            </a:r>
          </a:p>
          <a:p>
            <a:pPr lvl="1">
              <a:lnSpc>
                <a:spcPct val="100000"/>
              </a:lnSpc>
              <a:spcAft>
                <a:spcPts val="1200"/>
              </a:spcAft>
            </a:pPr>
            <a:r>
              <a:rPr lang="en-US" dirty="0">
                <a:latin typeface="Arial" panose="020B0604020202020204" pitchFamily="34" charset="0"/>
                <a:cs typeface="Arial" panose="020B0604020202020204" pitchFamily="34" charset="0"/>
              </a:rPr>
              <a:t>Resources and supports for the implementation and improvement of school climate</a:t>
            </a:r>
          </a:p>
          <a:p>
            <a:pPr lvl="1">
              <a:lnSpc>
                <a:spcPct val="100000"/>
              </a:lnSpc>
              <a:spcAft>
                <a:spcPts val="1200"/>
              </a:spcAft>
            </a:pPr>
            <a:r>
              <a:rPr lang="en-US" dirty="0">
                <a:latin typeface="Arial" panose="020B0604020202020204" pitchFamily="34" charset="0"/>
                <a:cs typeface="Arial" panose="020B0604020202020204" pitchFamily="34" charset="0"/>
              </a:rPr>
              <a:t>Highlights of promising school climate practices from the field </a:t>
            </a:r>
          </a:p>
          <a:p>
            <a:pPr>
              <a:spcAft>
                <a:spcPts val="1200"/>
              </a:spcAft>
            </a:pPr>
            <a:endParaRPr lang="en-US"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E3F07B27-5348-4263-B67F-EF7FF0A6AD4A}" type="slidenum">
              <a:rPr lang="en-US" smtClean="0">
                <a:solidFill>
                  <a:prstClr val="black">
                    <a:tint val="75000"/>
                  </a:prstClr>
                </a:solidFill>
              </a:rPr>
              <a:pPr/>
              <a:t>3</a:t>
            </a:fld>
            <a:endParaRPr lang="en-US" dirty="0">
              <a:solidFill>
                <a:prstClr val="black">
                  <a:tint val="75000"/>
                </a:prstClr>
              </a:solidFill>
            </a:endParaRPr>
          </a:p>
        </p:txBody>
      </p:sp>
    </p:spTree>
    <p:extLst>
      <p:ext uri="{BB962C8B-B14F-4D97-AF65-F5344CB8AC3E}">
        <p14:creationId xmlns:p14="http://schemas.microsoft.com/office/powerpoint/2010/main" val="28994260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Information</a:t>
            </a:r>
          </a:p>
        </p:txBody>
      </p:sp>
      <p:sp>
        <p:nvSpPr>
          <p:cNvPr id="3" name="Content Placeholder 2"/>
          <p:cNvSpPr>
            <a:spLocks noGrp="1"/>
          </p:cNvSpPr>
          <p:nvPr>
            <p:ph idx="1"/>
          </p:nvPr>
        </p:nvSpPr>
        <p:spPr/>
        <p:txBody>
          <a:bodyPr>
            <a:normAutofit lnSpcReduction="10000"/>
          </a:bodyPr>
          <a:lstStyle/>
          <a:p>
            <a:pPr marL="0" indent="0" algn="ctr">
              <a:buNone/>
            </a:pPr>
            <a:r>
              <a:rPr lang="en-US" dirty="0"/>
              <a:t>CALPADS Service Desk</a:t>
            </a:r>
          </a:p>
          <a:p>
            <a:pPr marL="0" indent="0" algn="ctr">
              <a:buNone/>
            </a:pPr>
            <a:r>
              <a:rPr lang="en-US" dirty="0">
                <a:hlinkClick r:id="rId3" tooltip="CALPADS Support desk email address"/>
              </a:rPr>
              <a:t>CALPADS-support@cde.ca.gov</a:t>
            </a:r>
            <a:endParaRPr lang="en-US" dirty="0"/>
          </a:p>
          <a:p>
            <a:pPr marL="0" indent="0" algn="ctr">
              <a:buNone/>
            </a:pPr>
            <a:endParaRPr lang="en-US" dirty="0"/>
          </a:p>
          <a:p>
            <a:pPr marL="0" indent="0" algn="ctr">
              <a:buNone/>
            </a:pPr>
            <a:r>
              <a:rPr lang="en-US" dirty="0"/>
              <a:t>Or</a:t>
            </a:r>
          </a:p>
          <a:p>
            <a:pPr marL="0" indent="0" algn="ctr">
              <a:buNone/>
            </a:pPr>
            <a:endParaRPr lang="en-US" dirty="0"/>
          </a:p>
          <a:p>
            <a:pPr marL="0" indent="0" algn="ctr">
              <a:buNone/>
            </a:pPr>
            <a:r>
              <a:rPr lang="en-US" dirty="0"/>
              <a:t>CALPADS/CBEDS/CDS Office</a:t>
            </a:r>
          </a:p>
          <a:p>
            <a:pPr marL="0" indent="0" algn="ctr">
              <a:buNone/>
            </a:pPr>
            <a:r>
              <a:rPr lang="en-US" dirty="0">
                <a:hlinkClick r:id="rId4" tooltip=" CALPADS email address"/>
              </a:rPr>
              <a:t>CALPADS@cde.ca.gov</a:t>
            </a:r>
            <a:endParaRPr lang="en-US" dirty="0"/>
          </a:p>
          <a:p>
            <a:pPr marL="0" indent="0" algn="ctr">
              <a:buNone/>
            </a:pPr>
            <a:r>
              <a:rPr lang="en-US" dirty="0"/>
              <a:t>916-324-1414</a:t>
            </a:r>
          </a:p>
        </p:txBody>
      </p:sp>
      <p:sp>
        <p:nvSpPr>
          <p:cNvPr id="4" name="Slide Number Placeholder 3"/>
          <p:cNvSpPr>
            <a:spLocks noGrp="1"/>
          </p:cNvSpPr>
          <p:nvPr>
            <p:ph type="sldNum" sz="quarter" idx="12"/>
          </p:nvPr>
        </p:nvSpPr>
        <p:spPr/>
        <p:txBody>
          <a:bodyPr/>
          <a:lstStyle/>
          <a:p>
            <a:fld id="{E3F07B27-5348-4263-B67F-EF7FF0A6AD4A}" type="slidenum">
              <a:rPr lang="en-US" smtClean="0">
                <a:solidFill>
                  <a:prstClr val="black">
                    <a:tint val="75000"/>
                  </a:prstClr>
                </a:solidFill>
              </a:rPr>
              <a:pPr/>
              <a:t>30</a:t>
            </a:fld>
            <a:endParaRPr lang="en-US" dirty="0">
              <a:solidFill>
                <a:prstClr val="black">
                  <a:tint val="75000"/>
                </a:prstClr>
              </a:solidFill>
            </a:endParaRPr>
          </a:p>
        </p:txBody>
      </p:sp>
    </p:spTree>
    <p:extLst>
      <p:ext uri="{BB962C8B-B14F-4D97-AF65-F5344CB8AC3E}">
        <p14:creationId xmlns:p14="http://schemas.microsoft.com/office/powerpoint/2010/main" val="40001781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altLang="en-US" dirty="0"/>
              <a:t>Local Indicators</a:t>
            </a:r>
            <a:endParaRPr lang="en-US" dirty="0"/>
          </a:p>
        </p:txBody>
      </p:sp>
      <p:sp>
        <p:nvSpPr>
          <p:cNvPr id="5" name="Subtitle 4"/>
          <p:cNvSpPr>
            <a:spLocks noGrp="1"/>
          </p:cNvSpPr>
          <p:nvPr>
            <p:ph type="subTitle" idx="1"/>
          </p:nvPr>
        </p:nvSpPr>
        <p:spPr/>
        <p:txBody>
          <a:bodyPr/>
          <a:lstStyle/>
          <a:p>
            <a:r>
              <a:rPr lang="en-US" altLang="en-US" dirty="0"/>
              <a:t/>
            </a:r>
            <a:br>
              <a:rPr lang="en-US" altLang="en-US" dirty="0"/>
            </a:br>
            <a:r>
              <a:rPr lang="en-US" altLang="en-US" dirty="0"/>
              <a:t>Jeff Breshears</a:t>
            </a:r>
          </a:p>
          <a:p>
            <a:r>
              <a:rPr lang="en-US" altLang="en-US" dirty="0"/>
              <a:t>Division Director </a:t>
            </a:r>
          </a:p>
          <a:p>
            <a:r>
              <a:rPr lang="en-US" dirty="0"/>
              <a:t>Local Agency Systems Support Office </a:t>
            </a:r>
          </a:p>
        </p:txBody>
      </p:sp>
      <p:pic>
        <p:nvPicPr>
          <p:cNvPr id="6" name="Picture 5" descr="Picture of Jeff Breshears, Division Director, Local Agency Systems Support Office">
            <a:extLst>
              <a:ext uri="{FF2B5EF4-FFF2-40B4-BE49-F238E27FC236}">
                <a16:creationId xmlns="" xmlns:a16="http://schemas.microsoft.com/office/drawing/2014/main" id="{999CF40A-5199-4CE5-A575-93F41259A3C5}"/>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9613814" y="3620966"/>
            <a:ext cx="2042261" cy="3108960"/>
          </a:xfrm>
          <a:prstGeom prst="rect">
            <a:avLst/>
          </a:prstGeom>
        </p:spPr>
      </p:pic>
    </p:spTree>
    <p:extLst>
      <p:ext uri="{BB962C8B-B14F-4D97-AF65-F5344CB8AC3E}">
        <p14:creationId xmlns:p14="http://schemas.microsoft.com/office/powerpoint/2010/main" val="23880675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556" y="1"/>
            <a:ext cx="11466443" cy="1582615"/>
          </a:xfrm>
        </p:spPr>
        <p:txBody>
          <a:bodyPr>
            <a:normAutofit/>
          </a:bodyPr>
          <a:lstStyle/>
          <a:p>
            <a:r>
              <a:rPr lang="en-US" dirty="0"/>
              <a:t>Definition: Local Indicator		</a:t>
            </a:r>
          </a:p>
        </p:txBody>
      </p:sp>
      <p:sp>
        <p:nvSpPr>
          <p:cNvPr id="4" name="Content Placeholder 3"/>
          <p:cNvSpPr>
            <a:spLocks noGrp="1"/>
          </p:cNvSpPr>
          <p:nvPr>
            <p:ph idx="1"/>
          </p:nvPr>
        </p:nvSpPr>
        <p:spPr/>
        <p:txBody>
          <a:bodyPr/>
          <a:lstStyle/>
          <a:p>
            <a:pPr marL="0" indent="0">
              <a:buNone/>
            </a:pPr>
            <a:r>
              <a:rPr lang="en-US" sz="3200" dirty="0">
                <a:cs typeface="Arial" panose="020B0604020202020204" pitchFamily="34" charset="0"/>
              </a:rPr>
              <a:t>For Local Control Funding Formula (LCFF) priorities where data is not collected at the state level, an LEA will measure its progress </a:t>
            </a:r>
            <a:r>
              <a:rPr lang="en-US" dirty="0">
                <a:cs typeface="Arial" panose="020B0604020202020204" pitchFamily="34" charset="0"/>
              </a:rPr>
              <a:t>with locally collected data, and report that progress through </a:t>
            </a:r>
            <a:r>
              <a:rPr lang="en-US" sz="3200" dirty="0">
                <a:cs typeface="Arial" panose="020B0604020202020204" pitchFamily="34" charset="0"/>
              </a:rPr>
              <a:t>the Dashboard.</a:t>
            </a:r>
            <a:endParaRPr lang="en-US" sz="2800" dirty="0"/>
          </a:p>
        </p:txBody>
      </p:sp>
      <p:sp>
        <p:nvSpPr>
          <p:cNvPr id="3" name="Slide Number Placeholder 2"/>
          <p:cNvSpPr>
            <a:spLocks noGrp="1"/>
          </p:cNvSpPr>
          <p:nvPr>
            <p:ph type="sldNum" sz="quarter" idx="12"/>
          </p:nvPr>
        </p:nvSpPr>
        <p:spPr/>
        <p:txBody>
          <a:bodyPr/>
          <a:lstStyle/>
          <a:p>
            <a:fld id="{F2A9D6FA-D490-47D5-8E5D-D4291754699E}" type="slidenum">
              <a:rPr lang="en-US" smtClean="0"/>
              <a:pPr/>
              <a:t>32</a:t>
            </a:fld>
            <a:endParaRPr lang="en-US" dirty="0"/>
          </a:p>
        </p:txBody>
      </p:sp>
    </p:spTree>
    <p:extLst>
      <p:ext uri="{BB962C8B-B14F-4D97-AF65-F5344CB8AC3E}">
        <p14:creationId xmlns:p14="http://schemas.microsoft.com/office/powerpoint/2010/main" val="15815428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Local Indicators?</a:t>
            </a:r>
          </a:p>
        </p:txBody>
      </p:sp>
      <p:sp>
        <p:nvSpPr>
          <p:cNvPr id="3" name="Content Placeholder 2"/>
          <p:cNvSpPr>
            <a:spLocks noGrp="1"/>
          </p:cNvSpPr>
          <p:nvPr>
            <p:ph idx="1"/>
          </p:nvPr>
        </p:nvSpPr>
        <p:spPr/>
        <p:txBody>
          <a:bodyPr>
            <a:normAutofit/>
          </a:bodyPr>
          <a:lstStyle/>
          <a:p>
            <a:r>
              <a:rPr lang="en-US" sz="2800" dirty="0"/>
              <a:t>Reflects the emphasis on ‘local control’</a:t>
            </a:r>
          </a:p>
          <a:p>
            <a:r>
              <a:rPr lang="en-US" sz="2800" dirty="0"/>
              <a:t>LEAs measure priorities that are oriented more to implementation measurement rather than summative outcome</a:t>
            </a:r>
          </a:p>
          <a:p>
            <a:r>
              <a:rPr lang="en-US" sz="2800" dirty="0"/>
              <a:t>Important for the local community to understand the holistic picture of an LEAs progress</a:t>
            </a:r>
          </a:p>
          <a:p>
            <a:endParaRPr lang="en-US" sz="2800" dirty="0"/>
          </a:p>
          <a:p>
            <a:endParaRPr lang="en-US" sz="2800" dirty="0"/>
          </a:p>
        </p:txBody>
      </p:sp>
      <p:sp>
        <p:nvSpPr>
          <p:cNvPr id="4" name="Slide Number Placeholder 3"/>
          <p:cNvSpPr>
            <a:spLocks noGrp="1"/>
          </p:cNvSpPr>
          <p:nvPr>
            <p:ph type="sldNum" sz="quarter" idx="12"/>
          </p:nvPr>
        </p:nvSpPr>
        <p:spPr/>
        <p:txBody>
          <a:bodyPr/>
          <a:lstStyle/>
          <a:p>
            <a:fld id="{1E47FE53-EBF0-4DA7-9D9D-CC1C3A20F3CB}" type="slidenum">
              <a:rPr lang="en-US" smtClean="0"/>
              <a:t>33</a:t>
            </a:fld>
            <a:endParaRPr lang="en-US" dirty="0"/>
          </a:p>
        </p:txBody>
      </p:sp>
    </p:spTree>
    <p:extLst>
      <p:ext uri="{BB962C8B-B14F-4D97-AF65-F5344CB8AC3E}">
        <p14:creationId xmlns:p14="http://schemas.microsoft.com/office/powerpoint/2010/main" val="6813326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dirty="0" smtClean="0"/>
              <a:t>The Dashboard Informs the Development of the LCAP (1)</a:t>
            </a:r>
            <a:endParaRPr lang="en-US" sz="3200" dirty="0"/>
          </a:p>
        </p:txBody>
      </p:sp>
      <p:graphicFrame>
        <p:nvGraphicFramePr>
          <p:cNvPr id="8" name="Content Placeholder 7" descr="Graphic showing how the Dashboard informs the development of the LCAP. The Dashboard identifies an LEA’s areas of strength and areas of need. Local Data provides an LEA with additional data to inform decision-making and planning. The LCAP is the vehicle for an LEA to review its progress, articulate their plans to address the areas of identified need, and communicate its plan to educational stakeholders.&#10;"/>
          <p:cNvGraphicFramePr>
            <a:graphicFrameLocks noGrp="1"/>
          </p:cNvGraphicFramePr>
          <p:nvPr>
            <p:ph sz="half" idx="1"/>
            <p:extLst>
              <p:ext uri="{D42A27DB-BD31-4B8C-83A1-F6EECF244321}">
                <p14:modId xmlns:p14="http://schemas.microsoft.com/office/powerpoint/2010/main" val="3383048608"/>
              </p:ext>
            </p:extLst>
          </p:nvPr>
        </p:nvGraphicFramePr>
        <p:xfrm>
          <a:off x="177421" y="2169994"/>
          <a:ext cx="9294125" cy="41863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Content Placeholder 11" descr="The Goal: Improved Student Outcomes" title="Picture stating the goal of using the Dashboard for the LCAP"/>
          <p:cNvPicPr>
            <a:picLocks noGrp="1" noChangeAspect="1"/>
          </p:cNvPicPr>
          <p:nvPr>
            <p:ph sz="half" idx="2"/>
          </p:nvPr>
        </p:nvPicPr>
        <p:blipFill>
          <a:blip r:embed="rId7">
            <a:extLst>
              <a:ext uri="{28A0092B-C50C-407E-A947-70E740481C1C}">
                <a14:useLocalDpi xmlns:a14="http://schemas.microsoft.com/office/drawing/2010/main" val="0"/>
              </a:ext>
            </a:extLst>
          </a:blip>
          <a:stretch>
            <a:fillRect/>
          </a:stretch>
        </p:blipFill>
        <p:spPr>
          <a:xfrm>
            <a:off x="9860792" y="2077570"/>
            <a:ext cx="2066723" cy="1457070"/>
          </a:xfrm>
        </p:spPr>
      </p:pic>
      <p:sp>
        <p:nvSpPr>
          <p:cNvPr id="4" name="Slide Number Placeholder 3"/>
          <p:cNvSpPr>
            <a:spLocks noGrp="1"/>
          </p:cNvSpPr>
          <p:nvPr>
            <p:ph type="sldNum" sz="quarter" idx="12"/>
          </p:nvPr>
        </p:nvSpPr>
        <p:spPr/>
        <p:txBody>
          <a:bodyPr/>
          <a:lstStyle/>
          <a:p>
            <a:fld id="{E3F07B27-5348-4263-B67F-EF7FF0A6AD4A}" type="slidenum">
              <a:rPr lang="en-US" smtClean="0">
                <a:solidFill>
                  <a:prstClr val="black">
                    <a:tint val="75000"/>
                  </a:prstClr>
                </a:solidFill>
              </a:rPr>
              <a:pPr/>
              <a:t>34</a:t>
            </a:fld>
            <a:endParaRPr lang="en-US" dirty="0">
              <a:solidFill>
                <a:prstClr val="black">
                  <a:tint val="75000"/>
                </a:prstClr>
              </a:solidFill>
            </a:endParaRPr>
          </a:p>
        </p:txBody>
      </p:sp>
    </p:spTree>
    <p:extLst>
      <p:ext uri="{BB962C8B-B14F-4D97-AF65-F5344CB8AC3E}">
        <p14:creationId xmlns:p14="http://schemas.microsoft.com/office/powerpoint/2010/main" val="35305085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Applicability of Local Indicators</a:t>
            </a:r>
          </a:p>
        </p:txBody>
      </p:sp>
      <p:sp>
        <p:nvSpPr>
          <p:cNvPr id="3" name="Content Placeholder 2"/>
          <p:cNvSpPr>
            <a:spLocks noGrp="1"/>
          </p:cNvSpPr>
          <p:nvPr>
            <p:ph idx="1"/>
          </p:nvPr>
        </p:nvSpPr>
        <p:spPr>
          <a:xfrm>
            <a:off x="1097281" y="1737360"/>
            <a:ext cx="10058401" cy="4237312"/>
          </a:xfrm>
        </p:spPr>
        <p:txBody>
          <a:bodyPr>
            <a:normAutofit fontScale="92500" lnSpcReduction="10000"/>
          </a:bodyPr>
          <a:lstStyle/>
          <a:p>
            <a:pPr marL="0" indent="0">
              <a:buNone/>
            </a:pPr>
            <a:r>
              <a:rPr lang="en-US" dirty="0"/>
              <a:t>Local indicators apply only to LEAs, which are defined by LCFF statute as:</a:t>
            </a:r>
          </a:p>
          <a:p>
            <a:pPr lvl="1"/>
            <a:r>
              <a:rPr lang="en-US" dirty="0"/>
              <a:t>School districts </a:t>
            </a:r>
          </a:p>
          <a:p>
            <a:pPr lvl="1"/>
            <a:r>
              <a:rPr lang="en-US" dirty="0"/>
              <a:t>County offices of education</a:t>
            </a:r>
          </a:p>
          <a:p>
            <a:pPr lvl="1"/>
            <a:r>
              <a:rPr lang="en-US" dirty="0"/>
              <a:t>Charter schools</a:t>
            </a:r>
          </a:p>
          <a:p>
            <a:pPr lvl="2"/>
            <a:r>
              <a:rPr lang="en-US" dirty="0">
                <a:cs typeface="Arial" panose="020B0604020202020204" pitchFamily="34" charset="0"/>
              </a:rPr>
              <a:t>Indicators, including local indicators, apply to charter schools for state accountability purposes only if the underlying charter petition includes goals for each of the related state priorities that apply to the grade levels served and the nature of the charter school program.</a:t>
            </a:r>
            <a:r>
              <a:rPr lang="en-US" dirty="0"/>
              <a:t> </a:t>
            </a:r>
          </a:p>
          <a:p>
            <a:pPr marL="0" indent="0">
              <a:buNone/>
            </a:pPr>
            <a:r>
              <a:rPr lang="en-US" b="1" dirty="0"/>
              <a:t>Note: </a:t>
            </a:r>
            <a:r>
              <a:rPr lang="en-US" dirty="0"/>
              <a:t>Local indicators </a:t>
            </a:r>
            <a:r>
              <a:rPr lang="en-US" b="1" i="1" dirty="0"/>
              <a:t>do not </a:t>
            </a:r>
            <a:r>
              <a:rPr lang="en-US" dirty="0"/>
              <a:t>apply to individual schools.</a:t>
            </a:r>
          </a:p>
        </p:txBody>
      </p:sp>
      <p:sp>
        <p:nvSpPr>
          <p:cNvPr id="4" name="Slide Number Placeholder 3"/>
          <p:cNvSpPr>
            <a:spLocks noGrp="1"/>
          </p:cNvSpPr>
          <p:nvPr>
            <p:ph type="sldNum" sz="quarter" idx="4294967295"/>
          </p:nvPr>
        </p:nvSpPr>
        <p:spPr>
          <a:xfrm>
            <a:off x="4038600" y="6356355"/>
            <a:ext cx="4114800" cy="365125"/>
          </a:xfrm>
          <a:prstGeom prst="rect">
            <a:avLst/>
          </a:prstGeom>
        </p:spPr>
        <p:txBody>
          <a:bodyPr/>
          <a:lstStyle/>
          <a:p>
            <a:fld id="{5F70D61C-C323-476F-9279-1CAFEE01D3F7}" type="slidenum">
              <a:rPr lang="en-US" smtClean="0"/>
              <a:pPr/>
              <a:t>35</a:t>
            </a:fld>
            <a:endParaRPr lang="en-US" dirty="0"/>
          </a:p>
        </p:txBody>
      </p:sp>
    </p:spTree>
    <p:extLst>
      <p:ext uri="{BB962C8B-B14F-4D97-AF65-F5344CB8AC3E}">
        <p14:creationId xmlns:p14="http://schemas.microsoft.com/office/powerpoint/2010/main" val="11659714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0853" y="1860698"/>
            <a:ext cx="11432563" cy="924340"/>
          </a:xfrm>
        </p:spPr>
        <p:txBody>
          <a:bodyPr>
            <a:normAutofit fontScale="90000"/>
          </a:bodyPr>
          <a:lstStyle/>
          <a:p>
            <a:r>
              <a:rPr lang="en-US" sz="4400" dirty="0"/>
              <a:t/>
            </a:r>
            <a:br>
              <a:rPr lang="en-US" sz="4400" dirty="0"/>
            </a:br>
            <a:r>
              <a:rPr lang="en-US" sz="4400" dirty="0"/>
              <a:t>School Climate</a:t>
            </a:r>
            <a:br>
              <a:rPr lang="en-US" sz="4400" dirty="0"/>
            </a:br>
            <a:endParaRPr lang="en-US" sz="4400" dirty="0"/>
          </a:p>
        </p:txBody>
      </p:sp>
      <p:sp>
        <p:nvSpPr>
          <p:cNvPr id="5" name="Subtitle 4"/>
          <p:cNvSpPr>
            <a:spLocks noGrp="1"/>
          </p:cNvSpPr>
          <p:nvPr>
            <p:ph type="subTitle" idx="1"/>
          </p:nvPr>
        </p:nvSpPr>
        <p:spPr>
          <a:xfrm>
            <a:off x="360853" y="3784539"/>
            <a:ext cx="11489767" cy="2029968"/>
          </a:xfrm>
        </p:spPr>
        <p:txBody>
          <a:bodyPr>
            <a:normAutofit/>
          </a:bodyPr>
          <a:lstStyle/>
          <a:p>
            <a:r>
              <a:rPr lang="en-US" sz="4400" dirty="0"/>
              <a:t>Local Indicator - Priority 6 </a:t>
            </a:r>
          </a:p>
        </p:txBody>
      </p:sp>
      <p:sp>
        <p:nvSpPr>
          <p:cNvPr id="4" name="Slide Number Placeholder 3"/>
          <p:cNvSpPr>
            <a:spLocks noGrp="1"/>
          </p:cNvSpPr>
          <p:nvPr>
            <p:ph type="sldNum" sz="quarter" idx="12"/>
          </p:nvPr>
        </p:nvSpPr>
        <p:spPr/>
        <p:txBody>
          <a:bodyPr/>
          <a:lstStyle/>
          <a:p>
            <a:fld id="{1E47FE53-EBF0-4DA7-9D9D-CC1C3A20F3CB}" type="slidenum">
              <a:rPr lang="en-US" smtClean="0"/>
              <a:t>36</a:t>
            </a:fld>
            <a:endParaRPr lang="en-US" dirty="0"/>
          </a:p>
        </p:txBody>
      </p:sp>
    </p:spTree>
    <p:extLst>
      <p:ext uri="{BB962C8B-B14F-4D97-AF65-F5344CB8AC3E}">
        <p14:creationId xmlns:p14="http://schemas.microsoft.com/office/powerpoint/2010/main" val="16766670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33" y="153314"/>
            <a:ext cx="11903765" cy="1582615"/>
          </a:xfrm>
        </p:spPr>
        <p:txBody>
          <a:bodyPr>
            <a:normAutofit/>
          </a:bodyPr>
          <a:lstStyle/>
          <a:p>
            <a:r>
              <a:rPr lang="en-US" dirty="0"/>
              <a:t>Performance Standard - School Climate</a:t>
            </a:r>
          </a:p>
        </p:txBody>
      </p:sp>
      <p:sp>
        <p:nvSpPr>
          <p:cNvPr id="3" name="Content Placeholder 2"/>
          <p:cNvSpPr>
            <a:spLocks noGrp="1"/>
          </p:cNvSpPr>
          <p:nvPr>
            <p:ph idx="1"/>
          </p:nvPr>
        </p:nvSpPr>
        <p:spPr/>
        <p:txBody>
          <a:bodyPr>
            <a:normAutofit/>
          </a:bodyPr>
          <a:lstStyle/>
          <a:p>
            <a:r>
              <a:rPr lang="en-US" sz="2625" dirty="0"/>
              <a:t>LEA administers a local climate survey at least every other year that provides a valid measure of perceptions of school safety and connectedness, such as the California Healthy Kids </a:t>
            </a:r>
            <a:r>
              <a:rPr lang="en-US" sz="2625" dirty="0" smtClean="0"/>
              <a:t>Survey (CHKS)</a:t>
            </a:r>
            <a:endParaRPr lang="en-US" sz="2625" dirty="0"/>
          </a:p>
          <a:p>
            <a:endParaRPr lang="en-US" sz="2625" dirty="0"/>
          </a:p>
          <a:p>
            <a:r>
              <a:rPr lang="en-US" sz="2625" dirty="0" smtClean="0"/>
              <a:t>Administers </a:t>
            </a:r>
            <a:r>
              <a:rPr lang="en-US" sz="2625" dirty="0"/>
              <a:t>the survey to students in at least one grade within the grade span(s) that the LEA serves (e.g., K-5, 6-8, 9-12)</a:t>
            </a:r>
          </a:p>
          <a:p>
            <a:endParaRPr lang="en-US" sz="2625" dirty="0"/>
          </a:p>
          <a:p>
            <a:r>
              <a:rPr lang="en-US" sz="2625" dirty="0" smtClean="0"/>
              <a:t>Reports </a:t>
            </a:r>
            <a:r>
              <a:rPr lang="en-US" sz="2625" dirty="0"/>
              <a:t>the results to its local governing board at a regularly scheduled meeting and to stakeholders and the public by using a self-reflection tool shared through the Dashboard. </a:t>
            </a:r>
          </a:p>
        </p:txBody>
      </p:sp>
      <p:sp>
        <p:nvSpPr>
          <p:cNvPr id="4" name="Slide Number Placeholder 3"/>
          <p:cNvSpPr>
            <a:spLocks noGrp="1"/>
          </p:cNvSpPr>
          <p:nvPr>
            <p:ph type="sldNum" sz="quarter" idx="12"/>
          </p:nvPr>
        </p:nvSpPr>
        <p:spPr/>
        <p:txBody>
          <a:bodyPr/>
          <a:lstStyle/>
          <a:p>
            <a:pPr>
              <a:defRPr/>
            </a:pPr>
            <a:fld id="{96A63B2F-CE1B-4CCB-8EEB-5B215DE6FA09}" type="slidenum">
              <a:rPr lang="en-US" altLang="en-US" smtClean="0"/>
              <a:pPr>
                <a:defRPr/>
              </a:pPr>
              <a:t>37</a:t>
            </a:fld>
            <a:endParaRPr lang="en-US" altLang="en-US" dirty="0"/>
          </a:p>
        </p:txBody>
      </p:sp>
    </p:spTree>
    <p:extLst>
      <p:ext uri="{BB962C8B-B14F-4D97-AF65-F5344CB8AC3E}">
        <p14:creationId xmlns:p14="http://schemas.microsoft.com/office/powerpoint/2010/main" val="495496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Target Population</a:t>
            </a:r>
          </a:p>
        </p:txBody>
      </p:sp>
      <p:sp>
        <p:nvSpPr>
          <p:cNvPr id="3" name="Content Placeholder 2"/>
          <p:cNvSpPr>
            <a:spLocks noGrp="1"/>
          </p:cNvSpPr>
          <p:nvPr>
            <p:ph idx="1"/>
          </p:nvPr>
        </p:nvSpPr>
        <p:spPr/>
        <p:txBody>
          <a:bodyPr/>
          <a:lstStyle/>
          <a:p>
            <a:r>
              <a:rPr lang="en-US" sz="2625" dirty="0"/>
              <a:t>Students</a:t>
            </a:r>
          </a:p>
          <a:p>
            <a:pPr lvl="1"/>
            <a:r>
              <a:rPr lang="en-US" sz="2625" dirty="0"/>
              <a:t>at least one grade within the grade span (e.g., K-5, 6-8, 9-12)</a:t>
            </a:r>
          </a:p>
          <a:p>
            <a:r>
              <a:rPr lang="en-US" sz="2625" dirty="0"/>
              <a:t>Staff </a:t>
            </a:r>
          </a:p>
          <a:p>
            <a:pPr lvl="1"/>
            <a:r>
              <a:rPr lang="en-US" sz="2625" dirty="0"/>
              <a:t>all staff, both certificated and classified</a:t>
            </a:r>
          </a:p>
          <a:p>
            <a:r>
              <a:rPr lang="en-US" sz="2625" dirty="0"/>
              <a:t>Parents</a:t>
            </a:r>
          </a:p>
          <a:p>
            <a:pPr lvl="1"/>
            <a:r>
              <a:rPr lang="en-US" sz="2625" dirty="0"/>
              <a:t>Reach out to all parents, ensure that families from all student groups are represented  </a:t>
            </a:r>
          </a:p>
          <a:p>
            <a:endParaRPr lang="en-US" dirty="0"/>
          </a:p>
        </p:txBody>
      </p:sp>
      <p:sp>
        <p:nvSpPr>
          <p:cNvPr id="4" name="Slide Number Placeholder 3"/>
          <p:cNvSpPr>
            <a:spLocks noGrp="1"/>
          </p:cNvSpPr>
          <p:nvPr>
            <p:ph type="sldNum" sz="quarter" idx="12"/>
          </p:nvPr>
        </p:nvSpPr>
        <p:spPr/>
        <p:txBody>
          <a:bodyPr/>
          <a:lstStyle/>
          <a:p>
            <a:pPr>
              <a:defRPr/>
            </a:pPr>
            <a:fld id="{96A63B2F-CE1B-4CCB-8EEB-5B215DE6FA09}" type="slidenum">
              <a:rPr lang="en-US" altLang="en-US" smtClean="0"/>
              <a:pPr>
                <a:defRPr/>
              </a:pPr>
              <a:t>38</a:t>
            </a:fld>
            <a:endParaRPr lang="en-US" altLang="en-US" dirty="0"/>
          </a:p>
        </p:txBody>
      </p:sp>
    </p:spTree>
    <p:extLst>
      <p:ext uri="{BB962C8B-B14F-4D97-AF65-F5344CB8AC3E}">
        <p14:creationId xmlns:p14="http://schemas.microsoft.com/office/powerpoint/2010/main" val="6731426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to Measure</a:t>
            </a:r>
          </a:p>
        </p:txBody>
      </p:sp>
      <p:sp>
        <p:nvSpPr>
          <p:cNvPr id="3" name="Content Placeholder 2"/>
          <p:cNvSpPr>
            <a:spLocks noGrp="1"/>
          </p:cNvSpPr>
          <p:nvPr>
            <p:ph idx="1"/>
          </p:nvPr>
        </p:nvSpPr>
        <p:spPr>
          <a:xfrm>
            <a:off x="404037" y="1825625"/>
            <a:ext cx="11389379" cy="4351338"/>
          </a:xfrm>
        </p:spPr>
        <p:txBody>
          <a:bodyPr>
            <a:normAutofit lnSpcReduction="10000"/>
          </a:bodyPr>
          <a:lstStyle/>
          <a:p>
            <a:pPr marL="0" indent="0">
              <a:buNone/>
            </a:pPr>
            <a:r>
              <a:rPr lang="en-US" sz="2625" dirty="0"/>
              <a:t>Survey students, staff, and parents regarding: </a:t>
            </a:r>
          </a:p>
          <a:p>
            <a:r>
              <a:rPr lang="en-US" sz="2625" dirty="0"/>
              <a:t>Safety</a:t>
            </a:r>
          </a:p>
          <a:p>
            <a:pPr lvl="1"/>
            <a:r>
              <a:rPr lang="en-US" sz="2625" dirty="0"/>
              <a:t>Perceived safety </a:t>
            </a:r>
          </a:p>
          <a:p>
            <a:pPr lvl="1"/>
            <a:r>
              <a:rPr lang="en-US" sz="2625" dirty="0"/>
              <a:t>Physical and emotional safety  </a:t>
            </a:r>
          </a:p>
          <a:p>
            <a:pPr lvl="1"/>
            <a:r>
              <a:rPr lang="en-US" sz="2625" dirty="0"/>
              <a:t>Harassment and bullying</a:t>
            </a:r>
          </a:p>
          <a:p>
            <a:pPr lvl="1"/>
            <a:r>
              <a:rPr lang="en-US" sz="2625" dirty="0"/>
              <a:t>Substance use </a:t>
            </a:r>
          </a:p>
          <a:p>
            <a:r>
              <a:rPr lang="en-US" sz="2625" dirty="0"/>
              <a:t>School Connectedness </a:t>
            </a:r>
          </a:p>
          <a:p>
            <a:pPr lvl="1"/>
            <a:r>
              <a:rPr lang="en-US" sz="2625" dirty="0"/>
              <a:t>5-question scale in the CHKS</a:t>
            </a:r>
          </a:p>
          <a:p>
            <a:pPr lvl="1"/>
            <a:r>
              <a:rPr lang="en-US" sz="2625" dirty="0"/>
              <a:t>Student-staff caring relationships </a:t>
            </a:r>
          </a:p>
          <a:p>
            <a:pPr lvl="1"/>
            <a:r>
              <a:rPr lang="en-US" sz="2625" dirty="0"/>
              <a:t>Student peer relationships </a:t>
            </a:r>
          </a:p>
          <a:p>
            <a:pPr marL="510481" lvl="1" indent="0">
              <a:buNone/>
            </a:pPr>
            <a:endParaRPr lang="en-US" sz="2625" dirty="0"/>
          </a:p>
        </p:txBody>
      </p:sp>
      <p:sp>
        <p:nvSpPr>
          <p:cNvPr id="4" name="Slide Number Placeholder 3"/>
          <p:cNvSpPr>
            <a:spLocks noGrp="1"/>
          </p:cNvSpPr>
          <p:nvPr>
            <p:ph type="sldNum" sz="quarter" idx="12"/>
          </p:nvPr>
        </p:nvSpPr>
        <p:spPr/>
        <p:txBody>
          <a:bodyPr/>
          <a:lstStyle/>
          <a:p>
            <a:pPr>
              <a:defRPr/>
            </a:pPr>
            <a:fld id="{96A63B2F-CE1B-4CCB-8EEB-5B215DE6FA09}" type="slidenum">
              <a:rPr lang="en-US" altLang="en-US" smtClean="0"/>
              <a:pPr>
                <a:defRPr/>
              </a:pPr>
              <a:t>39</a:t>
            </a:fld>
            <a:endParaRPr lang="en-US" altLang="en-US" dirty="0"/>
          </a:p>
        </p:txBody>
      </p:sp>
    </p:spTree>
    <p:extLst>
      <p:ext uri="{BB962C8B-B14F-4D97-AF65-F5344CB8AC3E}">
        <p14:creationId xmlns:p14="http://schemas.microsoft.com/office/powerpoint/2010/main" val="4634497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5450" y="92605"/>
            <a:ext cx="11252200" cy="2555345"/>
          </a:xfrm>
        </p:spPr>
        <p:txBody>
          <a:bodyPr/>
          <a:lstStyle/>
          <a:p>
            <a:r>
              <a:rPr lang="en-US" altLang="en-US" dirty="0"/>
              <a:t>What is Priority X?</a:t>
            </a:r>
            <a:endParaRPr lang="en-US" dirty="0"/>
          </a:p>
        </p:txBody>
      </p:sp>
      <p:pic>
        <p:nvPicPr>
          <p:cNvPr id="3" name="Picture 2" descr="Picture of Jacquelyn Ollison, Education Administrator, Office of the Chief Deput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118" y="3621800"/>
            <a:ext cx="1815353" cy="2420471"/>
          </a:xfrm>
          <a:prstGeom prst="rect">
            <a:avLst/>
          </a:prstGeom>
        </p:spPr>
      </p:pic>
      <p:sp>
        <p:nvSpPr>
          <p:cNvPr id="7" name="Subtitle 4"/>
          <p:cNvSpPr txBox="1">
            <a:spLocks/>
          </p:cNvSpPr>
          <p:nvPr/>
        </p:nvSpPr>
        <p:spPr>
          <a:xfrm>
            <a:off x="2356471" y="4000500"/>
            <a:ext cx="3606800" cy="1625414"/>
          </a:xfrm>
          <a:prstGeom prst="rect">
            <a:avLst/>
          </a:prstGeom>
        </p:spPr>
        <p:txBody>
          <a:bodyPr vert="horz" lIns="91440" tIns="45720" rIns="91440" bIns="45720" rtlCol="0">
            <a:normAutofit/>
          </a:bodyPr>
          <a:lstStyle>
            <a:lvl1pPr marL="0" indent="0" algn="ctr" defTabSz="914377"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189" indent="0" algn="ctr" defTabSz="914377"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77" indent="0" algn="ctr"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66"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54"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943"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en-US" sz="2200" dirty="0"/>
              <a:t/>
            </a:r>
            <a:br>
              <a:rPr lang="en-US" altLang="en-US" sz="2200" dirty="0"/>
            </a:br>
            <a:r>
              <a:rPr lang="en-US" altLang="en-US" sz="2200" dirty="0"/>
              <a:t>Jacquelyn Ollison, </a:t>
            </a:r>
            <a:r>
              <a:rPr lang="en-US" sz="2200" dirty="0"/>
              <a:t>Education Administrator </a:t>
            </a:r>
          </a:p>
          <a:p>
            <a:r>
              <a:rPr lang="en-US" sz="2200" dirty="0"/>
              <a:t>Office of the Chief Deputy</a:t>
            </a:r>
          </a:p>
          <a:p>
            <a:endParaRPr lang="en-US" dirty="0"/>
          </a:p>
        </p:txBody>
      </p:sp>
      <p:pic>
        <p:nvPicPr>
          <p:cNvPr id="6" name="Picture 5" descr="Picture of Jen Taylor, Education Programs Consultant, Expanded Learning Divisi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942" y="3578013"/>
            <a:ext cx="1223682" cy="2508043"/>
          </a:xfrm>
          <a:prstGeom prst="rect">
            <a:avLst/>
          </a:prstGeom>
        </p:spPr>
      </p:pic>
      <p:sp>
        <p:nvSpPr>
          <p:cNvPr id="5" name="Subtitle 4"/>
          <p:cNvSpPr>
            <a:spLocks noGrp="1"/>
          </p:cNvSpPr>
          <p:nvPr>
            <p:ph type="body" idx="1"/>
          </p:nvPr>
        </p:nvSpPr>
        <p:spPr>
          <a:xfrm>
            <a:off x="7778623" y="4125727"/>
            <a:ext cx="4049309" cy="1500187"/>
          </a:xfrm>
        </p:spPr>
        <p:txBody>
          <a:bodyPr>
            <a:normAutofit fontScale="85000" lnSpcReduction="20000"/>
          </a:bodyPr>
          <a:lstStyle/>
          <a:p>
            <a:pPr algn="ctr"/>
            <a:r>
              <a:rPr lang="en-US" altLang="en-US" dirty="0">
                <a:solidFill>
                  <a:schemeClr val="tx1"/>
                </a:solidFill>
              </a:rPr>
              <a:t/>
            </a:r>
            <a:br>
              <a:rPr lang="en-US" altLang="en-US" dirty="0">
                <a:solidFill>
                  <a:schemeClr val="tx1"/>
                </a:solidFill>
              </a:rPr>
            </a:br>
            <a:r>
              <a:rPr lang="en-US" sz="2600" dirty="0" smtClean="0">
                <a:solidFill>
                  <a:schemeClr val="tx1"/>
                </a:solidFill>
                <a:latin typeface="Arial" panose="020B0604020202020204" pitchFamily="34" charset="0"/>
                <a:cs typeface="Arial" panose="020B0604020202020204" pitchFamily="34" charset="0"/>
              </a:rPr>
              <a:t>Jen Taylor, </a:t>
            </a:r>
          </a:p>
          <a:p>
            <a:pPr algn="ctr"/>
            <a:r>
              <a:rPr lang="en-US" sz="2600" dirty="0" smtClean="0">
                <a:solidFill>
                  <a:schemeClr val="tx1"/>
                </a:solidFill>
                <a:latin typeface="Arial" panose="020B0604020202020204" pitchFamily="34" charset="0"/>
                <a:cs typeface="Arial" panose="020B0604020202020204" pitchFamily="34" charset="0"/>
              </a:rPr>
              <a:t>Education Programs Consultant</a:t>
            </a:r>
          </a:p>
          <a:p>
            <a:pPr algn="ctr"/>
            <a:r>
              <a:rPr lang="en-US" sz="2600" dirty="0" smtClean="0">
                <a:solidFill>
                  <a:schemeClr val="tx1"/>
                </a:solidFill>
                <a:latin typeface="Arial" panose="020B0604020202020204" pitchFamily="34" charset="0"/>
                <a:cs typeface="Arial" panose="020B0604020202020204" pitchFamily="34" charset="0"/>
              </a:rPr>
              <a:t>Expanded Learning Division</a:t>
            </a:r>
          </a:p>
          <a:p>
            <a:endParaRPr lang="en-US" dirty="0"/>
          </a:p>
        </p:txBody>
      </p:sp>
    </p:spTree>
    <p:extLst>
      <p:ext uri="{BB962C8B-B14F-4D97-AF65-F5344CB8AC3E}">
        <p14:creationId xmlns:p14="http://schemas.microsoft.com/office/powerpoint/2010/main" val="3234276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33" y="0"/>
            <a:ext cx="11903765" cy="1582615"/>
          </a:xfrm>
        </p:spPr>
        <p:txBody>
          <a:bodyPr/>
          <a:lstStyle/>
          <a:p>
            <a:r>
              <a:rPr lang="en-US" dirty="0"/>
              <a:t>Reporting to the Governing </a:t>
            </a:r>
            <a:r>
              <a:rPr lang="en-US" dirty="0" smtClean="0"/>
              <a:t>Board</a:t>
            </a:r>
            <a:endParaRPr lang="en-US" dirty="0"/>
          </a:p>
        </p:txBody>
      </p:sp>
      <p:sp>
        <p:nvSpPr>
          <p:cNvPr id="4" name="Content Placeholder 3"/>
          <p:cNvSpPr>
            <a:spLocks noGrp="1"/>
          </p:cNvSpPr>
          <p:nvPr>
            <p:ph idx="1"/>
          </p:nvPr>
        </p:nvSpPr>
        <p:spPr/>
        <p:txBody>
          <a:bodyPr>
            <a:normAutofit/>
          </a:bodyPr>
          <a:lstStyle/>
          <a:p>
            <a:pPr marL="0" indent="0">
              <a:lnSpc>
                <a:spcPct val="100000"/>
              </a:lnSpc>
              <a:spcAft>
                <a:spcPts val="600"/>
              </a:spcAft>
              <a:buNone/>
            </a:pPr>
            <a:r>
              <a:rPr lang="en-US" sz="2800" dirty="0"/>
              <a:t>Prior to finalizing this information in the Dashboard, the information must be reported at an LEA’s regularly scheduled governing board meeting.</a:t>
            </a:r>
          </a:p>
          <a:p>
            <a:pPr lvl="1">
              <a:lnSpc>
                <a:spcPct val="100000"/>
              </a:lnSpc>
              <a:spcBef>
                <a:spcPts val="1200"/>
              </a:spcBef>
              <a:spcAft>
                <a:spcPts val="600"/>
              </a:spcAft>
            </a:pPr>
            <a:r>
              <a:rPr lang="en-US" sz="2800" dirty="0"/>
              <a:t>Using the Dashboard Interface, LEAs can provide the results for the governing board to review.</a:t>
            </a:r>
          </a:p>
          <a:p>
            <a:pPr lvl="2">
              <a:lnSpc>
                <a:spcPct val="100000"/>
              </a:lnSpc>
              <a:spcBef>
                <a:spcPts val="1200"/>
              </a:spcBef>
              <a:spcAft>
                <a:spcPts val="600"/>
              </a:spcAft>
            </a:pPr>
            <a:r>
              <a:rPr lang="en-US" dirty="0" smtClean="0"/>
              <a:t>View the Quick Reference Guide for California’s New Accountability System on the California Accountability Model &amp; School Dashboard web page (Data Files and Guide section) </a:t>
            </a:r>
            <a:r>
              <a:rPr lang="en-US" dirty="0"/>
              <a:t>at </a:t>
            </a:r>
            <a:r>
              <a:rPr lang="en-US" dirty="0" smtClean="0">
                <a:hlinkClick r:id="rId3" tooltip="California Accountability Model and School Dashboard web page"/>
              </a:rPr>
              <a:t>https</a:t>
            </a:r>
            <a:r>
              <a:rPr lang="en-US" dirty="0">
                <a:hlinkClick r:id="rId3" tooltip="California Accountability Model and School Dashboard web page"/>
              </a:rPr>
              <a:t>://www.cde.ca.gov/ta/ac/cm</a:t>
            </a:r>
            <a:r>
              <a:rPr lang="en-US" dirty="0" smtClean="0">
                <a:hlinkClick r:id="rId3" tooltip="California Accountability Model and School Dashboard web page"/>
              </a:rPr>
              <a:t>/</a:t>
            </a:r>
            <a:r>
              <a:rPr lang="en-US" dirty="0" smtClean="0"/>
              <a:t>.</a:t>
            </a:r>
          </a:p>
        </p:txBody>
      </p:sp>
      <p:sp>
        <p:nvSpPr>
          <p:cNvPr id="3" name="Slide Number Placeholder 2"/>
          <p:cNvSpPr>
            <a:spLocks noGrp="1"/>
          </p:cNvSpPr>
          <p:nvPr>
            <p:ph type="sldNum" sz="quarter" idx="12"/>
          </p:nvPr>
        </p:nvSpPr>
        <p:spPr/>
        <p:txBody>
          <a:bodyPr/>
          <a:lstStyle/>
          <a:p>
            <a:fld id="{F2A9D6FA-D490-47D5-8E5D-D4291754699E}" type="slidenum">
              <a:rPr lang="en-US" smtClean="0"/>
              <a:pPr/>
              <a:t>40</a:t>
            </a:fld>
            <a:endParaRPr lang="en-US" dirty="0"/>
          </a:p>
        </p:txBody>
      </p:sp>
    </p:spTree>
    <p:extLst>
      <p:ext uri="{BB962C8B-B14F-4D97-AF65-F5344CB8AC3E}">
        <p14:creationId xmlns:p14="http://schemas.microsoft.com/office/powerpoint/2010/main" val="4933619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72" y="0"/>
            <a:ext cx="11883887" cy="1582615"/>
          </a:xfrm>
        </p:spPr>
        <p:txBody>
          <a:bodyPr>
            <a:normAutofit/>
          </a:bodyPr>
          <a:lstStyle/>
          <a:p>
            <a:r>
              <a:rPr lang="en-US" dirty="0"/>
              <a:t>Reporting on the Dashboard </a:t>
            </a:r>
            <a:r>
              <a:rPr lang="en-US" dirty="0" smtClean="0"/>
              <a:t>(1 of 2) </a:t>
            </a:r>
            <a:endParaRPr lang="en-US" dirty="0"/>
          </a:p>
        </p:txBody>
      </p:sp>
      <p:sp>
        <p:nvSpPr>
          <p:cNvPr id="3" name="Content Placeholder 2"/>
          <p:cNvSpPr>
            <a:spLocks noGrp="1"/>
          </p:cNvSpPr>
          <p:nvPr>
            <p:ph idx="1"/>
          </p:nvPr>
        </p:nvSpPr>
        <p:spPr>
          <a:xfrm>
            <a:off x="211016" y="1431758"/>
            <a:ext cx="11582400" cy="4745206"/>
          </a:xfrm>
        </p:spPr>
        <p:txBody>
          <a:bodyPr>
            <a:normAutofit/>
          </a:bodyPr>
          <a:lstStyle/>
          <a:p>
            <a:r>
              <a:rPr lang="en-US" sz="2800" dirty="0">
                <a:ea typeface="Arial" charset="0"/>
                <a:cs typeface="Arial" charset="0"/>
              </a:rPr>
              <a:t>In the text box provided in the California School Dashboard, provide a narrative summary of the local administration and analysis of a local climate survey:</a:t>
            </a:r>
          </a:p>
          <a:p>
            <a:pPr lvl="1"/>
            <a:r>
              <a:rPr lang="en-US" sz="2600" dirty="0">
                <a:ea typeface="Arial" charset="0"/>
                <a:cs typeface="Arial" charset="0"/>
              </a:rPr>
              <a:t>student perceptions of school safety and </a:t>
            </a:r>
            <a:r>
              <a:rPr lang="en-US" sz="2600" dirty="0" smtClean="0">
                <a:ea typeface="Arial" charset="0"/>
                <a:cs typeface="Arial" charset="0"/>
              </a:rPr>
              <a:t>connectedness, </a:t>
            </a:r>
          </a:p>
          <a:p>
            <a:pPr lvl="1"/>
            <a:r>
              <a:rPr lang="en-US" sz="2600" dirty="0" smtClean="0">
                <a:ea typeface="Arial" charset="0"/>
                <a:cs typeface="Arial" charset="0"/>
              </a:rPr>
              <a:t>parents </a:t>
            </a:r>
            <a:r>
              <a:rPr lang="en-US" sz="2600" dirty="0">
                <a:ea typeface="Arial" charset="0"/>
                <a:cs typeface="Arial" charset="0"/>
              </a:rPr>
              <a:t>and </a:t>
            </a:r>
            <a:r>
              <a:rPr lang="en-US" sz="2600" dirty="0" smtClean="0">
                <a:ea typeface="Arial" charset="0"/>
                <a:cs typeface="Arial" charset="0"/>
              </a:rPr>
              <a:t>teachers </a:t>
            </a:r>
            <a:r>
              <a:rPr lang="en-US" sz="2600" dirty="0">
                <a:ea typeface="Arial" charset="0"/>
                <a:cs typeface="Arial" charset="0"/>
              </a:rPr>
              <a:t>on the sense of safety and school connectedness.</a:t>
            </a:r>
          </a:p>
          <a:p>
            <a:pPr lvl="1"/>
            <a:r>
              <a:rPr lang="en-US" sz="2600" dirty="0">
                <a:ea typeface="Arial" charset="0"/>
                <a:cs typeface="Arial" charset="0"/>
              </a:rPr>
              <a:t>include differences among student groups, and </a:t>
            </a:r>
          </a:p>
          <a:p>
            <a:pPr lvl="1"/>
            <a:r>
              <a:rPr lang="en-US" sz="2600" dirty="0">
                <a:ea typeface="Arial" charset="0"/>
                <a:cs typeface="Arial" charset="0"/>
              </a:rPr>
              <a:t>for surveys that provide an overall score, report the overall score for all students and student groups. </a:t>
            </a:r>
          </a:p>
        </p:txBody>
      </p:sp>
      <p:sp>
        <p:nvSpPr>
          <p:cNvPr id="4" name="Slide Number Placeholder 3"/>
          <p:cNvSpPr>
            <a:spLocks noGrp="1"/>
          </p:cNvSpPr>
          <p:nvPr>
            <p:ph type="sldNum" sz="quarter" idx="12"/>
          </p:nvPr>
        </p:nvSpPr>
        <p:spPr/>
        <p:txBody>
          <a:bodyPr/>
          <a:lstStyle/>
          <a:p>
            <a:pPr>
              <a:defRPr/>
            </a:pPr>
            <a:fld id="{96A63B2F-CE1B-4CCB-8EEB-5B215DE6FA09}" type="slidenum">
              <a:rPr lang="en-US" altLang="en-US" smtClean="0"/>
              <a:pPr>
                <a:defRPr/>
              </a:pPr>
              <a:t>41</a:t>
            </a:fld>
            <a:endParaRPr lang="en-US" altLang="en-US" dirty="0"/>
          </a:p>
        </p:txBody>
      </p:sp>
    </p:spTree>
    <p:extLst>
      <p:ext uri="{BB962C8B-B14F-4D97-AF65-F5344CB8AC3E}">
        <p14:creationId xmlns:p14="http://schemas.microsoft.com/office/powerpoint/2010/main" val="5124486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72" y="0"/>
            <a:ext cx="11883887" cy="1582615"/>
          </a:xfrm>
        </p:spPr>
        <p:txBody>
          <a:bodyPr>
            <a:normAutofit/>
          </a:bodyPr>
          <a:lstStyle/>
          <a:p>
            <a:r>
              <a:rPr lang="en-US" dirty="0"/>
              <a:t>Reporting on the Dashboard </a:t>
            </a:r>
            <a:r>
              <a:rPr lang="en-US" dirty="0" smtClean="0"/>
              <a:t>(2 of 2) </a:t>
            </a:r>
            <a:endParaRPr lang="en-US" dirty="0"/>
          </a:p>
        </p:txBody>
      </p:sp>
      <p:sp>
        <p:nvSpPr>
          <p:cNvPr id="3" name="Content Placeholder 2"/>
          <p:cNvSpPr>
            <a:spLocks noGrp="1"/>
          </p:cNvSpPr>
          <p:nvPr>
            <p:ph idx="1"/>
          </p:nvPr>
        </p:nvSpPr>
        <p:spPr>
          <a:xfrm>
            <a:off x="211016" y="1908313"/>
            <a:ext cx="11582400" cy="2534478"/>
          </a:xfrm>
        </p:spPr>
        <p:txBody>
          <a:bodyPr>
            <a:normAutofit/>
          </a:bodyPr>
          <a:lstStyle/>
          <a:p>
            <a:pPr marL="0" indent="0">
              <a:buNone/>
            </a:pPr>
            <a:r>
              <a:rPr lang="en-US" sz="2800" dirty="0">
                <a:ea typeface="Arial" charset="0"/>
                <a:cs typeface="Arial" charset="0"/>
              </a:rPr>
              <a:t>As a recommended best practice, LEAs should report the results of their school conditions and climate tools on the </a:t>
            </a:r>
            <a:r>
              <a:rPr lang="en-US" sz="2800" dirty="0" smtClean="0">
                <a:ea typeface="Arial" charset="0"/>
                <a:cs typeface="Arial" charset="0"/>
              </a:rPr>
              <a:t>Dashboard </a:t>
            </a:r>
            <a:r>
              <a:rPr lang="en-US" sz="2800" dirty="0">
                <a:ea typeface="Arial" charset="0"/>
                <a:cs typeface="Arial" charset="0"/>
              </a:rPr>
              <a:t>by including a URL to a district </a:t>
            </a:r>
            <a:r>
              <a:rPr lang="en-US" sz="2800" dirty="0" smtClean="0">
                <a:ea typeface="Arial" charset="0"/>
                <a:cs typeface="Arial" charset="0"/>
              </a:rPr>
              <a:t>website </a:t>
            </a:r>
            <a:r>
              <a:rPr lang="en-US" sz="2800" dirty="0">
                <a:ea typeface="Arial" charset="0"/>
                <a:cs typeface="Arial" charset="0"/>
              </a:rPr>
              <a:t>that shows the school conditions and climate survey results, disaggregated by student groups, </a:t>
            </a:r>
            <a:r>
              <a:rPr lang="en-US" sz="2800" dirty="0" smtClean="0">
                <a:ea typeface="Arial" charset="0"/>
                <a:cs typeface="Arial" charset="0"/>
              </a:rPr>
              <a:t>with </a:t>
            </a:r>
            <a:r>
              <a:rPr lang="en-US" sz="2800" dirty="0">
                <a:ea typeface="Arial" charset="0"/>
                <a:cs typeface="Arial" charset="0"/>
              </a:rPr>
              <a:t>a minimum n-size, for each school site, if applicable.</a:t>
            </a:r>
          </a:p>
        </p:txBody>
      </p:sp>
      <p:sp>
        <p:nvSpPr>
          <p:cNvPr id="4" name="Slide Number Placeholder 3"/>
          <p:cNvSpPr>
            <a:spLocks noGrp="1"/>
          </p:cNvSpPr>
          <p:nvPr>
            <p:ph type="sldNum" sz="quarter" idx="12"/>
          </p:nvPr>
        </p:nvSpPr>
        <p:spPr/>
        <p:txBody>
          <a:bodyPr/>
          <a:lstStyle/>
          <a:p>
            <a:pPr>
              <a:defRPr/>
            </a:pPr>
            <a:fld id="{96A63B2F-CE1B-4CCB-8EEB-5B215DE6FA09}" type="slidenum">
              <a:rPr lang="en-US" altLang="en-US" smtClean="0"/>
              <a:pPr>
                <a:defRPr/>
              </a:pPr>
              <a:t>42</a:t>
            </a:fld>
            <a:endParaRPr lang="en-US" altLang="en-US" dirty="0"/>
          </a:p>
        </p:txBody>
      </p:sp>
    </p:spTree>
    <p:extLst>
      <p:ext uri="{BB962C8B-B14F-4D97-AF65-F5344CB8AC3E}">
        <p14:creationId xmlns:p14="http://schemas.microsoft.com/office/powerpoint/2010/main" val="1851598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112" y="1"/>
            <a:ext cx="11883887" cy="1582615"/>
          </a:xfrm>
        </p:spPr>
        <p:txBody>
          <a:bodyPr>
            <a:normAutofit/>
          </a:bodyPr>
          <a:lstStyle/>
          <a:p>
            <a:r>
              <a:rPr lang="en-US" dirty="0"/>
              <a:t>Narrative Summary </a:t>
            </a:r>
            <a:r>
              <a:rPr lang="mr-IN" dirty="0"/>
              <a:t>–</a:t>
            </a:r>
            <a:r>
              <a:rPr lang="en-US" dirty="0"/>
              <a:t> Guiding Questions</a:t>
            </a:r>
          </a:p>
        </p:txBody>
      </p:sp>
      <p:sp>
        <p:nvSpPr>
          <p:cNvPr id="3" name="Content Placeholder 2"/>
          <p:cNvSpPr>
            <a:spLocks noGrp="1"/>
          </p:cNvSpPr>
          <p:nvPr>
            <p:ph idx="1"/>
          </p:nvPr>
        </p:nvSpPr>
        <p:spPr>
          <a:xfrm>
            <a:off x="211016" y="1280160"/>
            <a:ext cx="11582400" cy="4896803"/>
          </a:xfrm>
        </p:spPr>
        <p:txBody>
          <a:bodyPr>
            <a:normAutofit/>
          </a:bodyPr>
          <a:lstStyle/>
          <a:p>
            <a:pPr marL="0" indent="0">
              <a:spcAft>
                <a:spcPts val="1200"/>
              </a:spcAft>
              <a:buNone/>
            </a:pPr>
            <a:r>
              <a:rPr lang="en-US" sz="2625" dirty="0"/>
              <a:t>Suggested guiding questions for the narrative summary: </a:t>
            </a:r>
          </a:p>
          <a:p>
            <a:pPr>
              <a:spcAft>
                <a:spcPts val="1200"/>
              </a:spcAft>
            </a:pPr>
            <a:r>
              <a:rPr lang="en-US" sz="2625" dirty="0" smtClean="0"/>
              <a:t>Reflect </a:t>
            </a:r>
            <a:r>
              <a:rPr lang="en-US" sz="2625" dirty="0"/>
              <a:t>on the key learnings from your results, and share what you learned.</a:t>
            </a:r>
          </a:p>
          <a:p>
            <a:pPr lvl="1">
              <a:spcAft>
                <a:spcPts val="1200"/>
              </a:spcAft>
            </a:pPr>
            <a:r>
              <a:rPr lang="en-US" sz="2425" dirty="0"/>
              <a:t>Review student group differences </a:t>
            </a:r>
          </a:p>
          <a:p>
            <a:pPr lvl="1">
              <a:spcAft>
                <a:spcPts val="1200"/>
              </a:spcAft>
            </a:pPr>
            <a:r>
              <a:rPr lang="en-US" sz="2425" dirty="0"/>
              <a:t>Compare student and staff responses </a:t>
            </a:r>
          </a:p>
          <a:p>
            <a:pPr lvl="1">
              <a:spcAft>
                <a:spcPts val="1200"/>
              </a:spcAft>
            </a:pPr>
            <a:r>
              <a:rPr lang="en-US" sz="2425" dirty="0"/>
              <a:t>Look at trend data </a:t>
            </a:r>
          </a:p>
          <a:p>
            <a:pPr lvl="1">
              <a:spcAft>
                <a:spcPts val="1200"/>
              </a:spcAft>
            </a:pPr>
            <a:r>
              <a:rPr lang="en-US" sz="2425" dirty="0"/>
              <a:t>Review parent responses</a:t>
            </a:r>
            <a:endParaRPr lang="en-US" sz="2625" dirty="0"/>
          </a:p>
          <a:p>
            <a:pPr lvl="0">
              <a:spcAft>
                <a:spcPts val="1200"/>
              </a:spcAft>
            </a:pPr>
            <a:r>
              <a:rPr lang="en-US" sz="2400" dirty="0" smtClean="0">
                <a:ea typeface="Arial" charset="0"/>
                <a:cs typeface="Arial" charset="0"/>
              </a:rPr>
              <a:t>What </a:t>
            </a:r>
            <a:r>
              <a:rPr lang="en-US" sz="2400" dirty="0">
                <a:ea typeface="Arial" charset="0"/>
                <a:cs typeface="Arial" charset="0"/>
              </a:rPr>
              <a:t>do the disaggregated results (</a:t>
            </a:r>
            <a:r>
              <a:rPr lang="en-US" sz="2400" i="1" dirty="0">
                <a:ea typeface="Arial" charset="0"/>
                <a:cs typeface="Arial" charset="0"/>
              </a:rPr>
              <a:t>if applicable</a:t>
            </a:r>
            <a:r>
              <a:rPr lang="en-US" sz="2400" dirty="0">
                <a:ea typeface="Arial" charset="0"/>
                <a:cs typeface="Arial" charset="0"/>
              </a:rPr>
              <a:t>) of the survey and other data collection methods reveal about schools in the LEA, such as areas of strength or growth, challenges, and barriers</a:t>
            </a:r>
            <a:r>
              <a:rPr lang="en-US" sz="2400" dirty="0" smtClean="0">
                <a:ea typeface="Arial" charset="0"/>
                <a:cs typeface="Arial" charset="0"/>
              </a:rPr>
              <a:t>?</a:t>
            </a:r>
            <a:endParaRPr lang="en-US" sz="2400" dirty="0">
              <a:ea typeface="Arial" charset="0"/>
              <a:cs typeface="Arial" charset="0"/>
            </a:endParaRPr>
          </a:p>
        </p:txBody>
      </p:sp>
      <p:sp>
        <p:nvSpPr>
          <p:cNvPr id="4" name="Slide Number Placeholder 3"/>
          <p:cNvSpPr>
            <a:spLocks noGrp="1"/>
          </p:cNvSpPr>
          <p:nvPr>
            <p:ph type="sldNum" sz="quarter" idx="12"/>
          </p:nvPr>
        </p:nvSpPr>
        <p:spPr/>
        <p:txBody>
          <a:bodyPr/>
          <a:lstStyle/>
          <a:p>
            <a:pPr>
              <a:defRPr/>
            </a:pPr>
            <a:fld id="{96A63B2F-CE1B-4CCB-8EEB-5B215DE6FA09}" type="slidenum">
              <a:rPr lang="en-US" altLang="en-US" smtClean="0"/>
              <a:pPr>
                <a:defRPr/>
              </a:pPr>
              <a:t>43</a:t>
            </a:fld>
            <a:endParaRPr lang="en-US" altLang="en-US" dirty="0"/>
          </a:p>
        </p:txBody>
      </p:sp>
    </p:spTree>
    <p:extLst>
      <p:ext uri="{BB962C8B-B14F-4D97-AF65-F5344CB8AC3E}">
        <p14:creationId xmlns:p14="http://schemas.microsoft.com/office/powerpoint/2010/main" val="11902315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5983" y="1188779"/>
            <a:ext cx="11194638" cy="2048256"/>
          </a:xfrm>
        </p:spPr>
        <p:txBody>
          <a:bodyPr>
            <a:normAutofit/>
          </a:bodyPr>
          <a:lstStyle/>
          <a:p>
            <a:r>
              <a:rPr lang="en-US" sz="4400" dirty="0"/>
              <a:t>Informing LCAP Development</a:t>
            </a:r>
          </a:p>
        </p:txBody>
      </p:sp>
      <p:sp>
        <p:nvSpPr>
          <p:cNvPr id="3" name="Text Placeholder 2"/>
          <p:cNvSpPr>
            <a:spLocks noGrp="1"/>
          </p:cNvSpPr>
          <p:nvPr>
            <p:ph type="subTitle" idx="1"/>
          </p:nvPr>
        </p:nvSpPr>
        <p:spPr/>
        <p:txBody>
          <a:bodyPr/>
          <a:lstStyle/>
          <a:p>
            <a:pPr lvl="0">
              <a:buClr>
                <a:srgbClr val="6F6F74"/>
              </a:buClr>
            </a:pPr>
            <a:r>
              <a:rPr lang="en-US" sz="3200" cap="none" dirty="0"/>
              <a:t>Using Local Indicator Data to Inform Planning</a:t>
            </a:r>
            <a:endParaRPr lang="en-US" dirty="0"/>
          </a:p>
        </p:txBody>
      </p:sp>
      <p:sp>
        <p:nvSpPr>
          <p:cNvPr id="4" name="Slide Number Placeholder 3"/>
          <p:cNvSpPr>
            <a:spLocks noGrp="1"/>
          </p:cNvSpPr>
          <p:nvPr>
            <p:ph type="sldNum" sz="quarter" idx="12"/>
          </p:nvPr>
        </p:nvSpPr>
        <p:spPr/>
        <p:txBody>
          <a:bodyPr/>
          <a:lstStyle/>
          <a:p>
            <a:fld id="{1E47FE53-EBF0-4DA7-9D9D-CC1C3A20F3CB}" type="slidenum">
              <a:rPr lang="en-US" smtClean="0"/>
              <a:t>44</a:t>
            </a:fld>
            <a:endParaRPr lang="en-US" dirty="0"/>
          </a:p>
        </p:txBody>
      </p:sp>
    </p:spTree>
    <p:extLst>
      <p:ext uri="{BB962C8B-B14F-4D97-AF65-F5344CB8AC3E}">
        <p14:creationId xmlns:p14="http://schemas.microsoft.com/office/powerpoint/2010/main" val="2707927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Beyond Surveys</a:t>
            </a:r>
          </a:p>
        </p:txBody>
      </p:sp>
      <p:sp>
        <p:nvSpPr>
          <p:cNvPr id="3" name="Content Placeholder 2"/>
          <p:cNvSpPr>
            <a:spLocks noGrp="1"/>
          </p:cNvSpPr>
          <p:nvPr>
            <p:ph idx="1"/>
          </p:nvPr>
        </p:nvSpPr>
        <p:spPr/>
        <p:txBody>
          <a:bodyPr>
            <a:normAutofit/>
          </a:bodyPr>
          <a:lstStyle/>
          <a:p>
            <a:pPr>
              <a:lnSpc>
                <a:spcPct val="100000"/>
              </a:lnSpc>
              <a:spcAft>
                <a:spcPts val="1200"/>
              </a:spcAft>
            </a:pPr>
            <a:r>
              <a:rPr lang="en-US" sz="2800" dirty="0"/>
              <a:t>Dig deeper into the survey results by conducting interviews or focus groups to understand the ‘why’ behind survey responses</a:t>
            </a:r>
          </a:p>
          <a:p>
            <a:pPr>
              <a:lnSpc>
                <a:spcPct val="100000"/>
              </a:lnSpc>
              <a:spcAft>
                <a:spcPts val="1200"/>
              </a:spcAft>
            </a:pPr>
            <a:r>
              <a:rPr lang="en-US" sz="2800" dirty="0"/>
              <a:t>Review additional Dashboard data such as suspension and chronic absenteeism rates, by </a:t>
            </a:r>
            <a:r>
              <a:rPr lang="en-US" sz="2800" dirty="0" smtClean="0"/>
              <a:t>subgroup</a:t>
            </a:r>
            <a:endParaRPr lang="en-US" sz="2800" dirty="0"/>
          </a:p>
          <a:p>
            <a:pPr>
              <a:lnSpc>
                <a:spcPct val="100000"/>
              </a:lnSpc>
              <a:spcAft>
                <a:spcPts val="1200"/>
              </a:spcAft>
            </a:pPr>
            <a:r>
              <a:rPr lang="en-US" sz="2800" dirty="0"/>
              <a:t>Use both quantitative and/or qualitative data to drive action-planning and decision making</a:t>
            </a:r>
          </a:p>
        </p:txBody>
      </p:sp>
      <p:sp>
        <p:nvSpPr>
          <p:cNvPr id="4" name="Slide Number Placeholder 3"/>
          <p:cNvSpPr>
            <a:spLocks noGrp="1"/>
          </p:cNvSpPr>
          <p:nvPr>
            <p:ph type="sldNum" sz="quarter" idx="12"/>
          </p:nvPr>
        </p:nvSpPr>
        <p:spPr/>
        <p:txBody>
          <a:bodyPr/>
          <a:lstStyle/>
          <a:p>
            <a:pPr>
              <a:defRPr/>
            </a:pPr>
            <a:fld id="{96A63B2F-CE1B-4CCB-8EEB-5B215DE6FA09}" type="slidenum">
              <a:rPr lang="en-US" altLang="en-US" smtClean="0"/>
              <a:pPr>
                <a:defRPr/>
              </a:pPr>
              <a:t>45</a:t>
            </a:fld>
            <a:endParaRPr lang="en-US" altLang="en-US" dirty="0"/>
          </a:p>
        </p:txBody>
      </p:sp>
    </p:spTree>
    <p:extLst>
      <p:ext uri="{BB962C8B-B14F-4D97-AF65-F5344CB8AC3E}">
        <p14:creationId xmlns:p14="http://schemas.microsoft.com/office/powerpoint/2010/main" val="156680800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965" y="0"/>
            <a:ext cx="11893826" cy="1582615"/>
          </a:xfrm>
        </p:spPr>
        <p:txBody>
          <a:bodyPr/>
          <a:lstStyle/>
          <a:p>
            <a:r>
              <a:rPr lang="en-US" dirty="0"/>
              <a:t>Responding to Results </a:t>
            </a:r>
            <a:r>
              <a:rPr lang="mr-IN" dirty="0"/>
              <a:t>–</a:t>
            </a:r>
            <a:r>
              <a:rPr lang="en-US" dirty="0"/>
              <a:t> Guiding Question</a:t>
            </a:r>
          </a:p>
        </p:txBody>
      </p:sp>
      <p:sp>
        <p:nvSpPr>
          <p:cNvPr id="3" name="Content Placeholder 2"/>
          <p:cNvSpPr>
            <a:spLocks noGrp="1"/>
          </p:cNvSpPr>
          <p:nvPr>
            <p:ph idx="1"/>
          </p:nvPr>
        </p:nvSpPr>
        <p:spPr/>
        <p:txBody>
          <a:bodyPr/>
          <a:lstStyle/>
          <a:p>
            <a:pPr lvl="0"/>
            <a:r>
              <a:rPr lang="en-US" dirty="0" smtClean="0">
                <a:ea typeface="Arial" charset="0"/>
                <a:cs typeface="Arial" charset="0"/>
              </a:rPr>
              <a:t>What </a:t>
            </a:r>
            <a:r>
              <a:rPr lang="en-US" dirty="0">
                <a:ea typeface="Arial" charset="0"/>
                <a:cs typeface="Arial" charset="0"/>
              </a:rPr>
              <a:t>revisions, decisions, or actions has, or will, the LEA </a:t>
            </a:r>
            <a:r>
              <a:rPr lang="en-US" dirty="0" smtClean="0">
                <a:ea typeface="Arial" charset="0"/>
                <a:cs typeface="Arial" charset="0"/>
              </a:rPr>
              <a:t>implement </a:t>
            </a:r>
            <a:r>
              <a:rPr lang="en-US" dirty="0">
                <a:ea typeface="Arial" charset="0"/>
                <a:cs typeface="Arial" charset="0"/>
              </a:rPr>
              <a:t>in response to the results for continuous improvement purposes? Why? If you have already implemented actions, did you see the results you were seeking?</a:t>
            </a:r>
          </a:p>
          <a:p>
            <a:endParaRPr lang="en-US" dirty="0"/>
          </a:p>
        </p:txBody>
      </p:sp>
      <p:sp>
        <p:nvSpPr>
          <p:cNvPr id="4" name="Slide Number Placeholder 3"/>
          <p:cNvSpPr>
            <a:spLocks noGrp="1"/>
          </p:cNvSpPr>
          <p:nvPr>
            <p:ph type="sldNum" sz="quarter" idx="12"/>
          </p:nvPr>
        </p:nvSpPr>
        <p:spPr/>
        <p:txBody>
          <a:bodyPr/>
          <a:lstStyle/>
          <a:p>
            <a:fld id="{1E47FE53-EBF0-4DA7-9D9D-CC1C3A20F3CB}" type="slidenum">
              <a:rPr lang="en-US" smtClean="0"/>
              <a:t>46</a:t>
            </a:fld>
            <a:endParaRPr lang="en-US" dirty="0"/>
          </a:p>
        </p:txBody>
      </p:sp>
    </p:spTree>
    <p:extLst>
      <p:ext uri="{BB962C8B-B14F-4D97-AF65-F5344CB8AC3E}">
        <p14:creationId xmlns:p14="http://schemas.microsoft.com/office/powerpoint/2010/main" val="69590125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dirty="0" smtClean="0"/>
              <a:t>The Dashboard Informs the Development of the LCAP (2)</a:t>
            </a:r>
            <a:endParaRPr lang="en-US" sz="3200" dirty="0"/>
          </a:p>
        </p:txBody>
      </p:sp>
      <p:graphicFrame>
        <p:nvGraphicFramePr>
          <p:cNvPr id="8" name="Content Placeholder 7" descr="Graphic showing how the Dashboard informs the development of the LCAP. The Dashboard identifies an LEA’s areas of strength and areas of need. Local Data provides an LEA with additional data to inform decision-making and planning. The LCAP is the vehicle for an LEA to review its progress, articulate their plans to address the areas of identified need, and communicate its plan to educational stakeholders.&#10;"/>
          <p:cNvGraphicFramePr>
            <a:graphicFrameLocks noGrp="1"/>
          </p:cNvGraphicFramePr>
          <p:nvPr>
            <p:ph sz="half" idx="1"/>
            <p:extLst>
              <p:ext uri="{D42A27DB-BD31-4B8C-83A1-F6EECF244321}">
                <p14:modId xmlns:p14="http://schemas.microsoft.com/office/powerpoint/2010/main" val="1799807105"/>
              </p:ext>
            </p:extLst>
          </p:nvPr>
        </p:nvGraphicFramePr>
        <p:xfrm>
          <a:off x="177421" y="2169994"/>
          <a:ext cx="9294125" cy="41863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Content Placeholder 11" descr="The Goal: Improved Student Outcome" title="Picture stating the goal of using the Dashboard for the LCAP"/>
          <p:cNvPicPr>
            <a:picLocks noGrp="1" noChangeAspect="1"/>
          </p:cNvPicPr>
          <p:nvPr>
            <p:ph sz="half" idx="2"/>
          </p:nvPr>
        </p:nvPicPr>
        <p:blipFill>
          <a:blip r:embed="rId7">
            <a:extLst>
              <a:ext uri="{28A0092B-C50C-407E-A947-70E740481C1C}">
                <a14:useLocalDpi xmlns:a14="http://schemas.microsoft.com/office/drawing/2010/main" val="0"/>
              </a:ext>
            </a:extLst>
          </a:blip>
          <a:stretch>
            <a:fillRect/>
          </a:stretch>
        </p:blipFill>
        <p:spPr>
          <a:xfrm>
            <a:off x="9860792" y="2077570"/>
            <a:ext cx="2066723" cy="1457070"/>
          </a:xfrm>
        </p:spPr>
      </p:pic>
      <p:sp>
        <p:nvSpPr>
          <p:cNvPr id="4" name="Slide Number Placeholder 3"/>
          <p:cNvSpPr>
            <a:spLocks noGrp="1"/>
          </p:cNvSpPr>
          <p:nvPr>
            <p:ph type="sldNum" sz="quarter" idx="12"/>
          </p:nvPr>
        </p:nvSpPr>
        <p:spPr/>
        <p:txBody>
          <a:bodyPr/>
          <a:lstStyle/>
          <a:p>
            <a:fld id="{E3F07B27-5348-4263-B67F-EF7FF0A6AD4A}" type="slidenum">
              <a:rPr lang="en-US" smtClean="0">
                <a:solidFill>
                  <a:prstClr val="black">
                    <a:tint val="75000"/>
                  </a:prstClr>
                </a:solidFill>
              </a:rPr>
              <a:pPr/>
              <a:t>47</a:t>
            </a:fld>
            <a:endParaRPr lang="en-US" dirty="0">
              <a:solidFill>
                <a:prstClr val="black">
                  <a:tint val="75000"/>
                </a:prstClr>
              </a:solidFill>
            </a:endParaRPr>
          </a:p>
        </p:txBody>
      </p:sp>
    </p:spTree>
    <p:extLst>
      <p:ext uri="{BB962C8B-B14F-4D97-AF65-F5344CB8AC3E}">
        <p14:creationId xmlns:p14="http://schemas.microsoft.com/office/powerpoint/2010/main" val="39943556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Questions or Comments?</a:t>
            </a:r>
          </a:p>
        </p:txBody>
      </p:sp>
      <p:sp>
        <p:nvSpPr>
          <p:cNvPr id="3" name="Content Placeholder 2"/>
          <p:cNvSpPr>
            <a:spLocks noGrp="1"/>
          </p:cNvSpPr>
          <p:nvPr>
            <p:ph sz="half" idx="1"/>
          </p:nvPr>
        </p:nvSpPr>
        <p:spPr/>
        <p:txBody>
          <a:bodyPr anchor="ctr">
            <a:normAutofit/>
          </a:bodyPr>
          <a:lstStyle/>
          <a:p>
            <a:pPr marL="0" indent="0" algn="ctr">
              <a:spcBef>
                <a:spcPts val="450"/>
              </a:spcBef>
              <a:spcAft>
                <a:spcPts val="900"/>
              </a:spcAft>
              <a:buNone/>
            </a:pPr>
            <a:r>
              <a:rPr lang="en-US" dirty="0"/>
              <a:t>Please contact </a:t>
            </a:r>
          </a:p>
          <a:p>
            <a:pPr marL="0" indent="0" algn="ctr">
              <a:spcBef>
                <a:spcPts val="450"/>
              </a:spcBef>
              <a:spcAft>
                <a:spcPts val="225"/>
              </a:spcAft>
              <a:buNone/>
            </a:pPr>
            <a:r>
              <a:rPr lang="en-US" dirty="0"/>
              <a:t>Local Agency Systems Support Office</a:t>
            </a:r>
          </a:p>
          <a:p>
            <a:pPr marL="0" indent="0" algn="ctr">
              <a:spcBef>
                <a:spcPts val="450"/>
              </a:spcBef>
              <a:spcAft>
                <a:spcPts val="225"/>
              </a:spcAft>
              <a:buNone/>
            </a:pPr>
            <a:r>
              <a:rPr lang="en-US" dirty="0">
                <a:hlinkClick r:id="rId2" tooltip="Local Agency Systems Support Office email address"/>
              </a:rPr>
              <a:t>LCFF@cde.ca.gov</a:t>
            </a:r>
            <a:endParaRPr lang="en-US" dirty="0"/>
          </a:p>
          <a:p>
            <a:pPr marL="0" indent="0" algn="ctr">
              <a:spcBef>
                <a:spcPts val="450"/>
              </a:spcBef>
              <a:buNone/>
            </a:pPr>
            <a:r>
              <a:rPr lang="en-US" dirty="0"/>
              <a:t>916-319-0809</a:t>
            </a:r>
          </a:p>
        </p:txBody>
      </p:sp>
      <p:pic>
        <p:nvPicPr>
          <p:cNvPr id="7" name="Content Placeholder 6" descr="A picture of a signpost reading:&#10;lost&#10;confused&#10;unsure&#10;unclear&#10;perplexed&#10;disoriented&#10;bewildered"/>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799439" y="2089682"/>
            <a:ext cx="5356241" cy="3559527"/>
          </a:xfrm>
        </p:spPr>
      </p:pic>
      <p:sp>
        <p:nvSpPr>
          <p:cNvPr id="4" name="Slide Number Placeholder 3"/>
          <p:cNvSpPr>
            <a:spLocks noGrp="1"/>
          </p:cNvSpPr>
          <p:nvPr>
            <p:ph type="sldNum" sz="quarter" idx="12"/>
          </p:nvPr>
        </p:nvSpPr>
        <p:spPr/>
        <p:txBody>
          <a:bodyPr/>
          <a:lstStyle/>
          <a:p>
            <a:fld id="{D57F1E4F-1CFF-5643-939E-217C01CDF565}" type="slidenum">
              <a:rPr lang="en-US" smtClean="0"/>
              <a:pPr/>
              <a:t>48</a:t>
            </a:fld>
            <a:endParaRPr lang="en-US" dirty="0"/>
          </a:p>
        </p:txBody>
      </p:sp>
    </p:spTree>
    <p:extLst>
      <p:ext uri="{BB962C8B-B14F-4D97-AF65-F5344CB8AC3E}">
        <p14:creationId xmlns:p14="http://schemas.microsoft.com/office/powerpoint/2010/main" val="8164848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5435" y="1188779"/>
            <a:ext cx="11105185" cy="2048256"/>
          </a:xfrm>
        </p:spPr>
        <p:txBody>
          <a:bodyPr>
            <a:normAutofit/>
          </a:bodyPr>
          <a:lstStyle/>
          <a:p>
            <a:r>
              <a:rPr lang="en-US" sz="4400" dirty="0"/>
              <a:t>Coming Soon</a:t>
            </a:r>
          </a:p>
        </p:txBody>
      </p:sp>
      <p:sp>
        <p:nvSpPr>
          <p:cNvPr id="8" name="Subtitle 7"/>
          <p:cNvSpPr>
            <a:spLocks noGrp="1"/>
          </p:cNvSpPr>
          <p:nvPr>
            <p:ph type="subTitle" idx="1"/>
          </p:nvPr>
        </p:nvSpPr>
        <p:spPr>
          <a:xfrm>
            <a:off x="231645" y="3784539"/>
            <a:ext cx="11618976" cy="2019913"/>
          </a:xfrm>
        </p:spPr>
        <p:txBody>
          <a:bodyPr>
            <a:normAutofit/>
          </a:bodyPr>
          <a:lstStyle/>
          <a:p>
            <a:endParaRPr lang="en-US" sz="4400" dirty="0"/>
          </a:p>
          <a:p>
            <a:r>
              <a:rPr lang="en-US" sz="4400" dirty="0"/>
              <a:t>Tuesdays at 2:00</a:t>
            </a:r>
          </a:p>
        </p:txBody>
      </p:sp>
      <p:sp>
        <p:nvSpPr>
          <p:cNvPr id="4" name="Slide Number Placeholder 3"/>
          <p:cNvSpPr>
            <a:spLocks noGrp="1"/>
          </p:cNvSpPr>
          <p:nvPr>
            <p:ph type="sldNum" sz="quarter" idx="12"/>
          </p:nvPr>
        </p:nvSpPr>
        <p:spPr/>
        <p:txBody>
          <a:bodyPr/>
          <a:lstStyle/>
          <a:p>
            <a:fld id="{E3F07B27-5348-4263-B67F-EF7FF0A6AD4A}" type="slidenum">
              <a:rPr lang="en-US" smtClean="0">
                <a:solidFill>
                  <a:prstClr val="black">
                    <a:tint val="75000"/>
                  </a:prstClr>
                </a:solidFill>
              </a:rPr>
              <a:pPr/>
              <a:t>49</a:t>
            </a:fld>
            <a:endParaRPr lang="en-US" dirty="0">
              <a:solidFill>
                <a:prstClr val="black">
                  <a:tint val="75000"/>
                </a:prstClr>
              </a:solidFill>
            </a:endParaRPr>
          </a:p>
        </p:txBody>
      </p:sp>
    </p:spTree>
    <p:extLst>
      <p:ext uri="{BB962C8B-B14F-4D97-AF65-F5344CB8AC3E}">
        <p14:creationId xmlns:p14="http://schemas.microsoft.com/office/powerpoint/2010/main" val="31398518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School Conditions and Climate Work Group Scope</a:t>
            </a:r>
          </a:p>
        </p:txBody>
      </p:sp>
      <p:sp>
        <p:nvSpPr>
          <p:cNvPr id="3" name="Content Placeholder 2"/>
          <p:cNvSpPr>
            <a:spLocks noGrp="1"/>
          </p:cNvSpPr>
          <p:nvPr>
            <p:ph idx="1"/>
          </p:nvPr>
        </p:nvSpPr>
        <p:spPr>
          <a:xfrm>
            <a:off x="211016" y="1732547"/>
            <a:ext cx="11582400" cy="4444416"/>
          </a:xfrm>
        </p:spPr>
        <p:txBody>
          <a:bodyPr>
            <a:noAutofit/>
          </a:bodyPr>
          <a:lstStyle/>
          <a:p>
            <a:pPr>
              <a:lnSpc>
                <a:spcPct val="120000"/>
              </a:lnSpc>
              <a:spcBef>
                <a:spcPts val="0"/>
              </a:spcBef>
              <a:spcAft>
                <a:spcPts val="1200"/>
              </a:spcAft>
            </a:pPr>
            <a:r>
              <a:rPr lang="en-US" altLang="en-US" sz="2400" dirty="0">
                <a:ea typeface="ＭＳ Ｐゴシック" panose="020B0600070205080204" pitchFamily="34" charset="-128"/>
                <a:cs typeface="Arial" panose="020B0604020202020204" pitchFamily="34" charset="0"/>
              </a:rPr>
              <a:t>The California Department of Education (CDE) has convened a School Climate and Conditions Work Group (CCWG) to support </a:t>
            </a:r>
            <a:r>
              <a:rPr lang="en-US" sz="2400" dirty="0"/>
              <a:t>further policy development in the area of school climate and in relation to the broader context of school conditions. </a:t>
            </a:r>
          </a:p>
          <a:p>
            <a:pPr>
              <a:lnSpc>
                <a:spcPct val="120000"/>
              </a:lnSpc>
              <a:spcBef>
                <a:spcPts val="0"/>
              </a:spcBef>
              <a:spcAft>
                <a:spcPts val="1200"/>
              </a:spcAft>
            </a:pPr>
            <a:r>
              <a:rPr lang="en-US" sz="2400" dirty="0"/>
              <a:t>The role of the CCWG is advisory to the CDE and the State Superintendent of Public Instruction. The review of broader aspects of school climate will also inform the assessment of performance relevant to LCFF Priorities 1, 2, 3, 7, 8, 9, and 10. </a:t>
            </a:r>
          </a:p>
          <a:p>
            <a:pPr>
              <a:lnSpc>
                <a:spcPct val="120000"/>
              </a:lnSpc>
              <a:spcBef>
                <a:spcPts val="0"/>
              </a:spcBef>
              <a:spcAft>
                <a:spcPts val="1200"/>
              </a:spcAft>
            </a:pPr>
            <a:r>
              <a:rPr lang="en-US" sz="2400" dirty="0"/>
              <a:t>The CDE will use the work of the CCWG to support the development of a set of recommendations regarding school conditions and climate metrics. </a:t>
            </a:r>
            <a:endParaRPr lang="en-US" altLang="en-US" sz="2400" dirty="0">
              <a:ea typeface="ＭＳ Ｐゴシック" panose="020B0600070205080204" pitchFamily="34" charset="-128"/>
              <a:cs typeface="Arial" panose="020B0604020202020204" pitchFamily="34" charset="0"/>
            </a:endParaRPr>
          </a:p>
          <a:p>
            <a:endParaRPr lang="en-US" sz="2600" dirty="0"/>
          </a:p>
        </p:txBody>
      </p:sp>
      <p:sp>
        <p:nvSpPr>
          <p:cNvPr id="4" name="Slide Number Placeholder 3"/>
          <p:cNvSpPr>
            <a:spLocks noGrp="1"/>
          </p:cNvSpPr>
          <p:nvPr>
            <p:ph type="sldNum" sz="quarter" idx="12"/>
          </p:nvPr>
        </p:nvSpPr>
        <p:spPr/>
        <p:txBody>
          <a:bodyPr/>
          <a:lstStyle/>
          <a:p>
            <a:fld id="{E3F07B27-5348-4263-B67F-EF7FF0A6AD4A}" type="slidenum">
              <a:rPr lang="en-US" smtClean="0">
                <a:solidFill>
                  <a:prstClr val="black">
                    <a:tint val="75000"/>
                  </a:prstClr>
                </a:solidFill>
              </a:rPr>
              <a:pPr/>
              <a:t>5</a:t>
            </a:fld>
            <a:endParaRPr lang="en-US" dirty="0">
              <a:solidFill>
                <a:prstClr val="black">
                  <a:tint val="75000"/>
                </a:prstClr>
              </a:solidFill>
            </a:endParaRPr>
          </a:p>
        </p:txBody>
      </p:sp>
    </p:spTree>
    <p:extLst>
      <p:ext uri="{BB962C8B-B14F-4D97-AF65-F5344CB8AC3E}">
        <p14:creationId xmlns:p14="http://schemas.microsoft.com/office/powerpoint/2010/main" val="98740130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0" dirty="0"/>
              <a:t>Tuesdays at 2:00 </a:t>
            </a:r>
            <a:r>
              <a:rPr lang="mr-IN" sz="4400" b="0" dirty="0"/>
              <a:t>–</a:t>
            </a:r>
            <a:r>
              <a:rPr lang="en-US" sz="4400" b="0" dirty="0"/>
              <a:t> A Webinar Series</a:t>
            </a:r>
          </a:p>
        </p:txBody>
      </p:sp>
      <p:sp>
        <p:nvSpPr>
          <p:cNvPr id="8" name="Subtitle 7"/>
          <p:cNvSpPr>
            <a:spLocks noGrp="1"/>
          </p:cNvSpPr>
          <p:nvPr>
            <p:ph idx="1"/>
          </p:nvPr>
        </p:nvSpPr>
        <p:spPr/>
        <p:txBody>
          <a:bodyPr>
            <a:normAutofit/>
          </a:bodyPr>
          <a:lstStyle/>
          <a:p>
            <a:r>
              <a:rPr lang="en-US" sz="3600" dirty="0" smtClean="0"/>
              <a:t>A </a:t>
            </a:r>
            <a:r>
              <a:rPr lang="en-US" sz="3600" dirty="0"/>
              <a:t>series of 6 webinars:</a:t>
            </a:r>
          </a:p>
          <a:p>
            <a:pPr lvl="1"/>
            <a:r>
              <a:rPr lang="en-US" sz="3600" dirty="0"/>
              <a:t>Local Indicators </a:t>
            </a:r>
            <a:r>
              <a:rPr lang="mr-IN" sz="3600" dirty="0"/>
              <a:t>–</a:t>
            </a:r>
            <a:r>
              <a:rPr lang="en-US" sz="3600" dirty="0"/>
              <a:t> What, How, and Why?</a:t>
            </a:r>
          </a:p>
          <a:p>
            <a:pPr lvl="1"/>
            <a:r>
              <a:rPr lang="en-US" sz="3600" dirty="0"/>
              <a:t>Begins Tuesday, August 28, at 2 </a:t>
            </a:r>
            <a:r>
              <a:rPr lang="en-US" sz="3600" dirty="0" smtClean="0"/>
              <a:t>p.m.</a:t>
            </a:r>
          </a:p>
          <a:p>
            <a:pPr lvl="1"/>
            <a:endParaRPr lang="en-US" sz="3200" dirty="0" smtClean="0"/>
          </a:p>
          <a:p>
            <a:r>
              <a:rPr lang="en-US" sz="3600" dirty="0" smtClean="0"/>
              <a:t>More information to come via the LCFF listserv</a:t>
            </a:r>
          </a:p>
          <a:p>
            <a:pPr lvl="1"/>
            <a:r>
              <a:rPr lang="en-US" sz="3400" dirty="0" smtClean="0"/>
              <a:t>To subscribe </a:t>
            </a:r>
            <a:r>
              <a:rPr lang="en-US" sz="3400" dirty="0"/>
              <a:t>to the LCFF </a:t>
            </a:r>
            <a:r>
              <a:rPr lang="en-US" sz="3400" dirty="0" smtClean="0"/>
              <a:t>listserv, send a </a:t>
            </a:r>
            <a:r>
              <a:rPr lang="en-US" sz="3400" dirty="0"/>
              <a:t>"blank" message to </a:t>
            </a:r>
            <a:r>
              <a:rPr lang="en-US" sz="3400" dirty="0">
                <a:hlinkClick r:id="rId2" tooltip="LCFF listserv email address"/>
              </a:rPr>
              <a:t>join-LCFF-list@mlist.cde.ca.gov</a:t>
            </a:r>
            <a:endParaRPr lang="en-US" dirty="0" smtClean="0"/>
          </a:p>
        </p:txBody>
      </p:sp>
      <p:sp>
        <p:nvSpPr>
          <p:cNvPr id="4" name="Slide Number Placeholder 3"/>
          <p:cNvSpPr>
            <a:spLocks noGrp="1"/>
          </p:cNvSpPr>
          <p:nvPr>
            <p:ph type="sldNum" sz="quarter" idx="12"/>
          </p:nvPr>
        </p:nvSpPr>
        <p:spPr/>
        <p:txBody>
          <a:bodyPr/>
          <a:lstStyle/>
          <a:p>
            <a:fld id="{E3F07B27-5348-4263-B67F-EF7FF0A6AD4A}" type="slidenum">
              <a:rPr lang="en-US" smtClean="0">
                <a:solidFill>
                  <a:prstClr val="black">
                    <a:tint val="75000"/>
                  </a:prstClr>
                </a:solidFill>
              </a:rPr>
              <a:pPr/>
              <a:t>50</a:t>
            </a:fld>
            <a:endParaRPr lang="en-US" dirty="0">
              <a:solidFill>
                <a:prstClr val="black">
                  <a:tint val="75000"/>
                </a:prstClr>
              </a:solidFill>
            </a:endParaRPr>
          </a:p>
        </p:txBody>
      </p:sp>
    </p:spTree>
    <p:extLst>
      <p:ext uri="{BB962C8B-B14F-4D97-AF65-F5344CB8AC3E}">
        <p14:creationId xmlns:p14="http://schemas.microsoft.com/office/powerpoint/2010/main" val="183210459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1033462"/>
          </a:xfrm>
        </p:spPr>
        <p:txBody>
          <a:bodyPr>
            <a:normAutofit/>
          </a:bodyPr>
          <a:lstStyle/>
          <a:p>
            <a:r>
              <a:rPr lang="en-US" sz="4800" dirty="0"/>
              <a:t>Reflection </a:t>
            </a:r>
            <a:r>
              <a:rPr lang="en-US" sz="4800" dirty="0" smtClean="0"/>
              <a:t>Question (1) </a:t>
            </a:r>
            <a:endParaRPr lang="en-US" sz="4800" dirty="0"/>
          </a:p>
        </p:txBody>
      </p:sp>
      <p:sp>
        <p:nvSpPr>
          <p:cNvPr id="3" name="Content Placeholder 2"/>
          <p:cNvSpPr>
            <a:spLocks noGrp="1"/>
          </p:cNvSpPr>
          <p:nvPr>
            <p:ph type="body" idx="1"/>
          </p:nvPr>
        </p:nvSpPr>
        <p:spPr>
          <a:xfrm>
            <a:off x="831850" y="3267635"/>
            <a:ext cx="10515600" cy="2822015"/>
          </a:xfrm>
        </p:spPr>
        <p:txBody>
          <a:bodyPr>
            <a:normAutofit/>
          </a:bodyPr>
          <a:lstStyle/>
          <a:p>
            <a:pPr marL="0" indent="0">
              <a:buNone/>
            </a:pPr>
            <a:r>
              <a:rPr lang="en-US" sz="3200" dirty="0">
                <a:solidFill>
                  <a:schemeClr val="tx1"/>
                </a:solidFill>
              </a:rPr>
              <a:t>Please respond to the following by typing in the chat: </a:t>
            </a:r>
          </a:p>
          <a:p>
            <a:pPr marL="0" indent="0">
              <a:buNone/>
            </a:pPr>
            <a:endParaRPr lang="en-US" sz="3200" dirty="0">
              <a:solidFill>
                <a:schemeClr val="tx1"/>
              </a:solidFill>
            </a:endParaRPr>
          </a:p>
          <a:p>
            <a:pPr marL="0" indent="0">
              <a:buNone/>
            </a:pPr>
            <a:r>
              <a:rPr lang="en-US" sz="3200" b="1" dirty="0">
                <a:solidFill>
                  <a:schemeClr val="tx1"/>
                </a:solidFill>
              </a:rPr>
              <a:t>Based on the information shared, what stood out to you? </a:t>
            </a:r>
          </a:p>
        </p:txBody>
      </p:sp>
      <p:sp>
        <p:nvSpPr>
          <p:cNvPr id="4" name="Slide Number Placeholder 3"/>
          <p:cNvSpPr>
            <a:spLocks noGrp="1"/>
          </p:cNvSpPr>
          <p:nvPr>
            <p:ph type="sldNum" sz="quarter" idx="12"/>
          </p:nvPr>
        </p:nvSpPr>
        <p:spPr/>
        <p:txBody>
          <a:bodyPr/>
          <a:lstStyle/>
          <a:p>
            <a:fld id="{E3F07B27-5348-4263-B67F-EF7FF0A6AD4A}" type="slidenum">
              <a:rPr lang="en-US" smtClean="0">
                <a:solidFill>
                  <a:prstClr val="black">
                    <a:tint val="75000"/>
                  </a:prstClr>
                </a:solidFill>
              </a:rPr>
              <a:pPr/>
              <a:t>51</a:t>
            </a:fld>
            <a:endParaRPr lang="en-US" dirty="0">
              <a:solidFill>
                <a:prstClr val="black">
                  <a:tint val="75000"/>
                </a:prstClr>
              </a:solidFill>
            </a:endParaRPr>
          </a:p>
        </p:txBody>
      </p:sp>
    </p:spTree>
    <p:extLst>
      <p:ext uri="{BB962C8B-B14F-4D97-AF65-F5344CB8AC3E}">
        <p14:creationId xmlns:p14="http://schemas.microsoft.com/office/powerpoint/2010/main" val="215505019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F6EE6AA-7AFB-4174-BD5B-FD378034F415}"/>
              </a:ext>
            </a:extLst>
          </p:cNvPr>
          <p:cNvSpPr>
            <a:spLocks noGrp="1"/>
          </p:cNvSpPr>
          <p:nvPr>
            <p:ph type="ctrTitle"/>
          </p:nvPr>
        </p:nvSpPr>
        <p:spPr/>
        <p:txBody>
          <a:bodyPr/>
          <a:lstStyle/>
          <a:p>
            <a:r>
              <a:rPr lang="en-US" altLang="en-US" dirty="0"/>
              <a:t>Exemplar 1: </a:t>
            </a:r>
            <a:r>
              <a:rPr lang="en-US" altLang="en-US" dirty="0" smtClean="0"/>
              <a:t>Practitioner Perspective</a:t>
            </a:r>
            <a:br>
              <a:rPr lang="en-US" altLang="en-US" dirty="0" smtClean="0"/>
            </a:br>
            <a:r>
              <a:rPr lang="en-US" altLang="en-US" dirty="0" smtClean="0"/>
              <a:t>Riverside </a:t>
            </a:r>
            <a:r>
              <a:rPr lang="en-US" altLang="en-US" dirty="0"/>
              <a:t>County Office of Education </a:t>
            </a:r>
            <a:endParaRPr lang="en-US" dirty="0"/>
          </a:p>
        </p:txBody>
      </p:sp>
      <p:sp>
        <p:nvSpPr>
          <p:cNvPr id="3" name="Text Placeholder 2">
            <a:extLst>
              <a:ext uri="{FF2B5EF4-FFF2-40B4-BE49-F238E27FC236}">
                <a16:creationId xmlns="" xmlns:a16="http://schemas.microsoft.com/office/drawing/2014/main" id="{47708651-509D-48DC-AA14-C754A50FD6FD}"/>
              </a:ext>
            </a:extLst>
          </p:cNvPr>
          <p:cNvSpPr>
            <a:spLocks noGrp="1"/>
          </p:cNvSpPr>
          <p:nvPr>
            <p:ph type="subTitle" idx="1"/>
          </p:nvPr>
        </p:nvSpPr>
        <p:spPr>
          <a:xfrm>
            <a:off x="286512" y="3784539"/>
            <a:ext cx="11618976" cy="2029968"/>
          </a:xfrm>
        </p:spPr>
        <p:txBody>
          <a:bodyPr/>
          <a:lstStyle/>
          <a:p>
            <a:pPr>
              <a:spcBef>
                <a:spcPts val="1200"/>
              </a:spcBef>
            </a:pPr>
            <a:endParaRPr lang="en-US" dirty="0"/>
          </a:p>
          <a:p>
            <a:pPr>
              <a:spcBef>
                <a:spcPts val="1200"/>
              </a:spcBef>
            </a:pPr>
            <a:r>
              <a:rPr lang="en-US" dirty="0"/>
              <a:t>Susan Levine, Ed.D., Director II</a:t>
            </a:r>
          </a:p>
          <a:p>
            <a:r>
              <a:rPr lang="en-US" dirty="0"/>
              <a:t>Pupil and Administrative Services</a:t>
            </a:r>
          </a:p>
          <a:p>
            <a:r>
              <a:rPr lang="en-US" dirty="0"/>
              <a:t>Division of Educational Services</a:t>
            </a:r>
          </a:p>
          <a:p>
            <a:endParaRPr lang="en-US" dirty="0"/>
          </a:p>
        </p:txBody>
      </p:sp>
      <p:pic>
        <p:nvPicPr>
          <p:cNvPr id="5" name="Picture 4" descr="Picture of Dr. Susan Levine">
            <a:extLst>
              <a:ext uri="{FF2B5EF4-FFF2-40B4-BE49-F238E27FC236}">
                <a16:creationId xmlns="" xmlns:a16="http://schemas.microsoft.com/office/drawing/2014/main" id="{376127BB-2E63-4DD5-B6C9-179661B5ECD8}"/>
              </a:ext>
            </a:extLst>
          </p:cNvPr>
          <p:cNvPicPr>
            <a:picLocks noChangeAspect="1"/>
          </p:cNvPicPr>
          <p:nvPr/>
        </p:nvPicPr>
        <p:blipFill>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flipH="1">
            <a:off x="9474981" y="3777057"/>
            <a:ext cx="2068275" cy="2044931"/>
          </a:xfrm>
          <a:prstGeom prst="rect">
            <a:avLst/>
          </a:prstGeom>
        </p:spPr>
      </p:pic>
      <p:sp>
        <p:nvSpPr>
          <p:cNvPr id="4" name="Slide Number Placeholder 3">
            <a:extLst>
              <a:ext uri="{FF2B5EF4-FFF2-40B4-BE49-F238E27FC236}">
                <a16:creationId xmlns="" xmlns:a16="http://schemas.microsoft.com/office/drawing/2014/main" id="{C944FDCE-A110-4C5D-8713-B3E923B89CFB}"/>
              </a:ext>
            </a:extLst>
          </p:cNvPr>
          <p:cNvSpPr>
            <a:spLocks noGrp="1"/>
          </p:cNvSpPr>
          <p:nvPr>
            <p:ph type="sldNum" sz="quarter" idx="12"/>
          </p:nvPr>
        </p:nvSpPr>
        <p:spPr/>
        <p:txBody>
          <a:bodyPr/>
          <a:lstStyle/>
          <a:p>
            <a:fld id="{E3F07B27-5348-4263-B67F-EF7FF0A6AD4A}" type="slidenum">
              <a:rPr lang="en-US" smtClean="0">
                <a:solidFill>
                  <a:prstClr val="black">
                    <a:tint val="75000"/>
                  </a:prstClr>
                </a:solidFill>
              </a:rPr>
              <a:pPr/>
              <a:t>52</a:t>
            </a:fld>
            <a:endParaRPr lang="en-US" dirty="0">
              <a:solidFill>
                <a:prstClr val="black">
                  <a:tint val="75000"/>
                </a:prstClr>
              </a:solidFill>
            </a:endParaRPr>
          </a:p>
        </p:txBody>
      </p:sp>
    </p:spTree>
    <p:extLst>
      <p:ext uri="{BB962C8B-B14F-4D97-AF65-F5344CB8AC3E}">
        <p14:creationId xmlns:p14="http://schemas.microsoft.com/office/powerpoint/2010/main" val="4110989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California’s Multi-tiered System of Support (MTSS): Continuum of Support</a:t>
            </a:r>
            <a:endParaRPr lang="en-US" dirty="0"/>
          </a:p>
        </p:txBody>
      </p:sp>
      <p:sp>
        <p:nvSpPr>
          <p:cNvPr id="7" name="Text Placeholder 6"/>
          <p:cNvSpPr>
            <a:spLocks noGrp="1"/>
          </p:cNvSpPr>
          <p:nvPr>
            <p:ph type="body" idx="1"/>
          </p:nvPr>
        </p:nvSpPr>
        <p:spPr>
          <a:xfrm>
            <a:off x="449648" y="1235075"/>
            <a:ext cx="5157787" cy="5121280"/>
          </a:xfrm>
        </p:spPr>
        <p:txBody>
          <a:bodyPr/>
          <a:lstStyle/>
          <a:p>
            <a:pPr marL="171450" indent="-171450">
              <a:lnSpc>
                <a:spcPct val="100000"/>
              </a:lnSpc>
              <a:spcAft>
                <a:spcPts val="1200"/>
              </a:spcAft>
              <a:buFont typeface="Arial" panose="020B0604020202020204" pitchFamily="34" charset="0"/>
              <a:buChar char="•"/>
            </a:pPr>
            <a:r>
              <a:rPr lang="en-US" sz="2400" b="0" dirty="0"/>
              <a:t>Riverside County subscribes to the alignment of systems necessary for all students’ academic, behavioral, and social success.</a:t>
            </a:r>
          </a:p>
          <a:p>
            <a:pPr marL="171450" indent="-171450">
              <a:lnSpc>
                <a:spcPct val="100000"/>
              </a:lnSpc>
              <a:spcAft>
                <a:spcPts val="1200"/>
              </a:spcAft>
              <a:buFont typeface="Arial" panose="020B0604020202020204" pitchFamily="34" charset="0"/>
              <a:buChar char="•"/>
            </a:pPr>
            <a:r>
              <a:rPr lang="en-US" sz="2400" b="0" dirty="0"/>
              <a:t>The Pupil and Administrative Services (PAS) unit targets the school climate indicator in its training for Child Welfare &amp; Attendance (CWA) and school site staff and administrators.</a:t>
            </a:r>
          </a:p>
          <a:p>
            <a:pPr marL="457200" indent="-457200">
              <a:buFont typeface="Arial" panose="020B0604020202020204" pitchFamily="34" charset="0"/>
              <a:buChar char="•"/>
            </a:pPr>
            <a:endParaRPr lang="en-US" dirty="0"/>
          </a:p>
        </p:txBody>
      </p:sp>
      <p:sp>
        <p:nvSpPr>
          <p:cNvPr id="9" name="Text Placeholder 8"/>
          <p:cNvSpPr>
            <a:spLocks noGrp="1"/>
          </p:cNvSpPr>
          <p:nvPr>
            <p:ph type="body" sz="quarter" idx="3"/>
          </p:nvPr>
        </p:nvSpPr>
        <p:spPr>
          <a:xfrm>
            <a:off x="6458622" y="5190421"/>
            <a:ext cx="5183188" cy="333162"/>
          </a:xfrm>
        </p:spPr>
        <p:txBody>
          <a:bodyPr/>
          <a:lstStyle/>
          <a:p>
            <a:r>
              <a:rPr lang="en-US" sz="1200" dirty="0">
                <a:hlinkClick r:id="rId2" tooltip="Orange County Department of Education MTSS Continuum of Support"/>
              </a:rPr>
              <a:t>http://www.ocde.us/MTSS/Pages/Continuum-of-Support.aspx</a:t>
            </a:r>
            <a:r>
              <a:rPr lang="en-US" sz="1200" dirty="0"/>
              <a:t> </a:t>
            </a:r>
          </a:p>
        </p:txBody>
      </p:sp>
      <p:pic>
        <p:nvPicPr>
          <p:cNvPr id="11" name="Content Placeholder 10" descr="All Students&#10;Universal Support: Evidence- based priorities and practices that support the academic, behavioral and social-emotional success of all students in the most inclusive and equitable learning environment&#10;&#10;Some Students&#10;Supplemental Support: Additional services provided for some students who require more academic, behavioral and social-emotional support&#10;&#10;Few Students&#10;Intensified Support: Targeted academic, behavioral and social-emotional support directed toward the few students with greater needs&#10;&#10;Universal Design for Learning (UDL), differentiated instruction, integrated education implemented at all levels of support." title="Graphic Outlining California's MTSS Continuum of Support"/>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778801" y="1941426"/>
            <a:ext cx="6211520" cy="3248995"/>
          </a:xfrm>
        </p:spPr>
      </p:pic>
      <p:sp>
        <p:nvSpPr>
          <p:cNvPr id="5" name="Slide Number Placeholder 4"/>
          <p:cNvSpPr>
            <a:spLocks noGrp="1"/>
          </p:cNvSpPr>
          <p:nvPr>
            <p:ph type="sldNum" sz="quarter" idx="12"/>
          </p:nvPr>
        </p:nvSpPr>
        <p:spPr/>
        <p:txBody>
          <a:bodyPr/>
          <a:lstStyle/>
          <a:p>
            <a:fld id="{E3F07B27-5348-4263-B67F-EF7FF0A6AD4A}" type="slidenum">
              <a:rPr lang="en-US" smtClean="0">
                <a:solidFill>
                  <a:prstClr val="black">
                    <a:tint val="75000"/>
                  </a:prstClr>
                </a:solidFill>
              </a:rPr>
              <a:pPr/>
              <a:t>53</a:t>
            </a:fld>
            <a:endParaRPr lang="en-US" dirty="0">
              <a:solidFill>
                <a:prstClr val="black">
                  <a:tint val="75000"/>
                </a:prstClr>
              </a:solidFill>
            </a:endParaRPr>
          </a:p>
        </p:txBody>
      </p:sp>
    </p:spTree>
    <p:extLst>
      <p:ext uri="{BB962C8B-B14F-4D97-AF65-F5344CB8AC3E}">
        <p14:creationId xmlns:p14="http://schemas.microsoft.com/office/powerpoint/2010/main" val="1535552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Our Journey</a:t>
            </a:r>
          </a:p>
        </p:txBody>
      </p:sp>
      <p:sp>
        <p:nvSpPr>
          <p:cNvPr id="3" name="Content Placeholder 2"/>
          <p:cNvSpPr>
            <a:spLocks noGrp="1"/>
          </p:cNvSpPr>
          <p:nvPr>
            <p:ph idx="1"/>
          </p:nvPr>
        </p:nvSpPr>
        <p:spPr>
          <a:xfrm>
            <a:off x="211016" y="1463040"/>
            <a:ext cx="11582400" cy="4713923"/>
          </a:xfrm>
        </p:spPr>
        <p:txBody>
          <a:bodyPr>
            <a:normAutofit fontScale="77500" lnSpcReduction="20000"/>
          </a:bodyPr>
          <a:lstStyle/>
          <a:p>
            <a:pPr>
              <a:lnSpc>
                <a:spcPct val="110000"/>
              </a:lnSpc>
              <a:spcBef>
                <a:spcPts val="0"/>
              </a:spcBef>
              <a:spcAft>
                <a:spcPts val="1200"/>
              </a:spcAft>
            </a:pPr>
            <a:r>
              <a:rPr lang="en-US" sz="3400" dirty="0"/>
              <a:t>Districts were dissatisfied with their data….</a:t>
            </a:r>
            <a:r>
              <a:rPr lang="en-US" sz="3400" dirty="0" smtClean="0"/>
              <a:t>graduation </a:t>
            </a:r>
            <a:r>
              <a:rPr lang="en-US" sz="3400" dirty="0"/>
              <a:t>rate, dropout data, suspension/expulsion, </a:t>
            </a:r>
            <a:r>
              <a:rPr lang="en-US" sz="3400" dirty="0" smtClean="0"/>
              <a:t>School </a:t>
            </a:r>
            <a:r>
              <a:rPr lang="en-US" sz="3400" dirty="0"/>
              <a:t>Attendance Review </a:t>
            </a:r>
            <a:r>
              <a:rPr lang="en-US" sz="3400" dirty="0" smtClean="0"/>
              <a:t>Boards (SARB)</a:t>
            </a:r>
            <a:r>
              <a:rPr lang="en-US" sz="3400" dirty="0"/>
              <a:t> </a:t>
            </a:r>
            <a:r>
              <a:rPr lang="en-US" sz="3400" dirty="0" smtClean="0"/>
              <a:t>cases</a:t>
            </a:r>
            <a:r>
              <a:rPr lang="en-US" sz="3400" dirty="0"/>
              <a:t>, absenteeism, truancy, CHKS.</a:t>
            </a:r>
          </a:p>
          <a:p>
            <a:pPr>
              <a:lnSpc>
                <a:spcPct val="110000"/>
              </a:lnSpc>
              <a:spcBef>
                <a:spcPts val="0"/>
              </a:spcBef>
              <a:spcAft>
                <a:spcPts val="1200"/>
              </a:spcAft>
            </a:pPr>
            <a:r>
              <a:rPr lang="en-US" sz="3400" dirty="0" smtClean="0"/>
              <a:t>DataQuest data, </a:t>
            </a:r>
            <a:r>
              <a:rPr lang="en-US" sz="3400" dirty="0"/>
              <a:t>in conjunction with their </a:t>
            </a:r>
            <a:r>
              <a:rPr lang="en-US" sz="3400" dirty="0" smtClean="0"/>
              <a:t>California </a:t>
            </a:r>
            <a:r>
              <a:rPr lang="en-US" sz="3400" dirty="0"/>
              <a:t>Dashboard </a:t>
            </a:r>
            <a:r>
              <a:rPr lang="en-US" sz="3400" dirty="0" smtClean="0"/>
              <a:t>data, </a:t>
            </a:r>
            <a:r>
              <a:rPr lang="en-US" sz="3400" dirty="0"/>
              <a:t>sparked the districts’ </a:t>
            </a:r>
            <a:r>
              <a:rPr lang="en-US" sz="3400" dirty="0" smtClean="0"/>
              <a:t>requests </a:t>
            </a:r>
            <a:r>
              <a:rPr lang="en-US" sz="3400" dirty="0"/>
              <a:t>for more targeted training in the area of school climate.  Disproportionality among student groups was a great concern.</a:t>
            </a:r>
          </a:p>
          <a:p>
            <a:pPr>
              <a:lnSpc>
                <a:spcPct val="110000"/>
              </a:lnSpc>
              <a:spcBef>
                <a:spcPts val="0"/>
              </a:spcBef>
              <a:spcAft>
                <a:spcPts val="1200"/>
              </a:spcAft>
            </a:pPr>
            <a:r>
              <a:rPr lang="en-US" sz="3400" dirty="0"/>
              <a:t>The </a:t>
            </a:r>
            <a:r>
              <a:rPr lang="en-US" sz="3400" dirty="0" smtClean="0"/>
              <a:t>CWA </a:t>
            </a:r>
            <a:r>
              <a:rPr lang="en-US" sz="3400" dirty="0"/>
              <a:t>Directors’ Network, in a Gallery Walk exercise, identified types of trainings that they believed their staff would benefit from in these areas.</a:t>
            </a:r>
          </a:p>
          <a:p>
            <a:pPr>
              <a:lnSpc>
                <a:spcPct val="110000"/>
              </a:lnSpc>
              <a:spcBef>
                <a:spcPts val="0"/>
              </a:spcBef>
              <a:spcAft>
                <a:spcPts val="1200"/>
              </a:spcAft>
            </a:pPr>
            <a:r>
              <a:rPr lang="en-US" sz="3400" dirty="0"/>
              <a:t>The PAS administrators pulled from their networks and </a:t>
            </a:r>
            <a:r>
              <a:rPr lang="en-US" sz="3400" dirty="0" smtClean="0"/>
              <a:t>their colleagues</a:t>
            </a:r>
            <a:r>
              <a:rPr lang="en-US" sz="3400" dirty="0"/>
              <a:t>’ networks to plan a year’s worth of </a:t>
            </a:r>
            <a:r>
              <a:rPr lang="en-US" sz="3400" dirty="0" smtClean="0"/>
              <a:t>targeted </a:t>
            </a:r>
            <a:r>
              <a:rPr lang="en-US" sz="3400" dirty="0"/>
              <a:t>school climate training</a:t>
            </a:r>
            <a:r>
              <a:rPr lang="en-US" sz="3400" dirty="0" smtClean="0"/>
              <a:t>.</a:t>
            </a:r>
            <a:endParaRPr lang="en-US" sz="3400" dirty="0"/>
          </a:p>
        </p:txBody>
      </p:sp>
      <p:sp>
        <p:nvSpPr>
          <p:cNvPr id="4" name="Slide Number Placeholder 3"/>
          <p:cNvSpPr>
            <a:spLocks noGrp="1"/>
          </p:cNvSpPr>
          <p:nvPr>
            <p:ph type="sldNum" sz="quarter" idx="12"/>
          </p:nvPr>
        </p:nvSpPr>
        <p:spPr/>
        <p:txBody>
          <a:bodyPr/>
          <a:lstStyle/>
          <a:p>
            <a:fld id="{E3F07B27-5348-4263-B67F-EF7FF0A6AD4A}" type="slidenum">
              <a:rPr lang="en-US" smtClean="0">
                <a:solidFill>
                  <a:prstClr val="black">
                    <a:tint val="75000"/>
                  </a:prstClr>
                </a:solidFill>
              </a:rPr>
              <a:pPr/>
              <a:t>54</a:t>
            </a:fld>
            <a:endParaRPr lang="en-US" dirty="0">
              <a:solidFill>
                <a:prstClr val="black">
                  <a:tint val="75000"/>
                </a:prstClr>
              </a:solidFill>
            </a:endParaRPr>
          </a:p>
        </p:txBody>
      </p:sp>
    </p:spTree>
    <p:extLst>
      <p:ext uri="{BB962C8B-B14F-4D97-AF65-F5344CB8AC3E}">
        <p14:creationId xmlns:p14="http://schemas.microsoft.com/office/powerpoint/2010/main" val="103740023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School Climate/Social-Emotional Learning Trainings </a:t>
            </a:r>
            <a:br>
              <a:rPr lang="en-US" dirty="0" smtClean="0"/>
            </a:br>
            <a:r>
              <a:rPr lang="en-US" dirty="0" smtClean="0"/>
              <a:t>(1 of 3)</a:t>
            </a:r>
            <a:endParaRPr lang="en-US" dirty="0"/>
          </a:p>
        </p:txBody>
      </p:sp>
      <p:sp>
        <p:nvSpPr>
          <p:cNvPr id="3" name="Content Placeholder 2"/>
          <p:cNvSpPr>
            <a:spLocks noGrp="1"/>
          </p:cNvSpPr>
          <p:nvPr>
            <p:ph idx="1"/>
          </p:nvPr>
        </p:nvSpPr>
        <p:spPr/>
        <p:txBody>
          <a:bodyPr>
            <a:normAutofit fontScale="77500" lnSpcReduction="20000"/>
          </a:bodyPr>
          <a:lstStyle/>
          <a:p>
            <a:r>
              <a:rPr lang="en-US" dirty="0"/>
              <a:t>Multi-tiered System Of Support (MTSS)/ Positive Behavioral Interventions and Supports </a:t>
            </a:r>
            <a:r>
              <a:rPr lang="en-US" dirty="0" smtClean="0"/>
              <a:t>(PBIS)</a:t>
            </a:r>
          </a:p>
          <a:p>
            <a:pPr lvl="1"/>
            <a:r>
              <a:rPr lang="en-US" dirty="0" smtClean="0"/>
              <a:t>Tier </a:t>
            </a:r>
            <a:r>
              <a:rPr lang="en-US" dirty="0"/>
              <a:t>I,II,III</a:t>
            </a:r>
          </a:p>
          <a:p>
            <a:pPr lvl="1"/>
            <a:r>
              <a:rPr lang="en-US" dirty="0"/>
              <a:t>Capturing </a:t>
            </a:r>
            <a:r>
              <a:rPr lang="en-US" dirty="0" smtClean="0"/>
              <a:t>Kids’ Hearts</a:t>
            </a:r>
            <a:endParaRPr lang="en-US" dirty="0"/>
          </a:p>
          <a:p>
            <a:pPr lvl="1"/>
            <a:r>
              <a:rPr lang="en-US" dirty="0"/>
              <a:t>CWA Topics </a:t>
            </a:r>
            <a:r>
              <a:rPr lang="en-US" dirty="0" smtClean="0"/>
              <a:t>Boot </a:t>
            </a:r>
            <a:r>
              <a:rPr lang="en-US" dirty="0"/>
              <a:t>Camp</a:t>
            </a:r>
          </a:p>
          <a:p>
            <a:pPr lvl="1"/>
            <a:r>
              <a:rPr lang="en-US" dirty="0"/>
              <a:t>Trauma Informed </a:t>
            </a:r>
            <a:r>
              <a:rPr lang="en-US" dirty="0" smtClean="0"/>
              <a:t>Care</a:t>
            </a:r>
            <a:endParaRPr lang="en-US" dirty="0"/>
          </a:p>
          <a:p>
            <a:pPr lvl="1"/>
            <a:r>
              <a:rPr lang="en-US" dirty="0" smtClean="0"/>
              <a:t>Youth Mental Health First Aid</a:t>
            </a:r>
            <a:endParaRPr lang="en-US" dirty="0"/>
          </a:p>
          <a:p>
            <a:pPr lvl="1"/>
            <a:r>
              <a:rPr lang="en-US" dirty="0"/>
              <a:t>Teen </a:t>
            </a:r>
            <a:r>
              <a:rPr lang="en-US" dirty="0" smtClean="0"/>
              <a:t>Self-Injury Suicide Prevention</a:t>
            </a:r>
            <a:endParaRPr lang="en-US" dirty="0"/>
          </a:p>
          <a:p>
            <a:pPr lvl="1"/>
            <a:r>
              <a:rPr lang="en-US" dirty="0"/>
              <a:t>Drugs and Vaping</a:t>
            </a:r>
          </a:p>
          <a:p>
            <a:pPr lvl="1"/>
            <a:r>
              <a:rPr lang="en-US" dirty="0"/>
              <a:t>Restorative </a:t>
            </a:r>
            <a:r>
              <a:rPr lang="en-US" dirty="0" smtClean="0"/>
              <a:t>Processes</a:t>
            </a:r>
            <a:endParaRPr lang="en-US" dirty="0"/>
          </a:p>
          <a:p>
            <a:pPr lvl="1"/>
            <a:r>
              <a:rPr lang="en-US" dirty="0"/>
              <a:t>Investigations, </a:t>
            </a:r>
            <a:r>
              <a:rPr lang="en-US" dirty="0" smtClean="0"/>
              <a:t>Searches </a:t>
            </a:r>
            <a:r>
              <a:rPr lang="en-US" dirty="0"/>
              <a:t>and </a:t>
            </a:r>
            <a:r>
              <a:rPr lang="en-US" dirty="0" smtClean="0"/>
              <a:t>Due </a:t>
            </a:r>
            <a:r>
              <a:rPr lang="en-US" dirty="0"/>
              <a:t>Process</a:t>
            </a:r>
          </a:p>
          <a:p>
            <a:pPr lvl="1"/>
            <a:r>
              <a:rPr lang="en-US" dirty="0"/>
              <a:t>Universal Design for Learning</a:t>
            </a:r>
          </a:p>
          <a:p>
            <a:pPr lvl="1"/>
            <a:r>
              <a:rPr lang="en-US" dirty="0"/>
              <a:t>Olweus Bullying </a:t>
            </a:r>
            <a:r>
              <a:rPr lang="en-US" dirty="0" smtClean="0"/>
              <a:t>Prevention </a:t>
            </a:r>
            <a:endParaRPr lang="en-US" dirty="0"/>
          </a:p>
          <a:p>
            <a:endParaRPr lang="en-US" dirty="0"/>
          </a:p>
        </p:txBody>
      </p:sp>
      <p:sp>
        <p:nvSpPr>
          <p:cNvPr id="4" name="Slide Number Placeholder 3"/>
          <p:cNvSpPr>
            <a:spLocks noGrp="1"/>
          </p:cNvSpPr>
          <p:nvPr>
            <p:ph type="sldNum" sz="quarter" idx="12"/>
          </p:nvPr>
        </p:nvSpPr>
        <p:spPr/>
        <p:txBody>
          <a:bodyPr/>
          <a:lstStyle/>
          <a:p>
            <a:fld id="{E3F07B27-5348-4263-B67F-EF7FF0A6AD4A}" type="slidenum">
              <a:rPr lang="en-US" smtClean="0">
                <a:solidFill>
                  <a:prstClr val="black">
                    <a:tint val="75000"/>
                  </a:prstClr>
                </a:solidFill>
              </a:rPr>
              <a:pPr/>
              <a:t>55</a:t>
            </a:fld>
            <a:endParaRPr lang="en-US" dirty="0">
              <a:solidFill>
                <a:prstClr val="black">
                  <a:tint val="75000"/>
                </a:prstClr>
              </a:solidFill>
            </a:endParaRPr>
          </a:p>
        </p:txBody>
      </p:sp>
    </p:spTree>
    <p:extLst>
      <p:ext uri="{BB962C8B-B14F-4D97-AF65-F5344CB8AC3E}">
        <p14:creationId xmlns:p14="http://schemas.microsoft.com/office/powerpoint/2010/main" val="253051225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School Climate/Social-Emotional Learning Trainings </a:t>
            </a:r>
            <a:br>
              <a:rPr lang="en-US" dirty="0"/>
            </a:br>
            <a:r>
              <a:rPr lang="en-US" dirty="0" smtClean="0"/>
              <a:t>(2 </a:t>
            </a:r>
            <a:r>
              <a:rPr lang="en-US" dirty="0"/>
              <a:t>of 3)</a:t>
            </a:r>
          </a:p>
        </p:txBody>
      </p:sp>
      <p:sp>
        <p:nvSpPr>
          <p:cNvPr id="3" name="Content Placeholder 2"/>
          <p:cNvSpPr>
            <a:spLocks noGrp="1"/>
          </p:cNvSpPr>
          <p:nvPr>
            <p:ph idx="1"/>
          </p:nvPr>
        </p:nvSpPr>
        <p:spPr/>
        <p:txBody>
          <a:bodyPr>
            <a:normAutofit/>
          </a:bodyPr>
          <a:lstStyle/>
          <a:p>
            <a:r>
              <a:rPr lang="en-US" dirty="0" smtClean="0"/>
              <a:t>MTSS/Attendance</a:t>
            </a:r>
            <a:endParaRPr lang="en-US" dirty="0"/>
          </a:p>
          <a:p>
            <a:pPr lvl="1"/>
            <a:r>
              <a:rPr lang="en-US" dirty="0"/>
              <a:t>How to Conduct </a:t>
            </a:r>
            <a:r>
              <a:rPr lang="en-US" dirty="0" smtClean="0"/>
              <a:t>a </a:t>
            </a:r>
            <a:r>
              <a:rPr lang="en-US" dirty="0"/>
              <a:t>Great SARB </a:t>
            </a:r>
            <a:r>
              <a:rPr lang="en-US" dirty="0" smtClean="0"/>
              <a:t>Meeting</a:t>
            </a:r>
            <a:endParaRPr lang="en-US" dirty="0"/>
          </a:p>
          <a:p>
            <a:pPr lvl="1"/>
            <a:r>
              <a:rPr lang="en-US" dirty="0"/>
              <a:t>SARB </a:t>
            </a:r>
            <a:r>
              <a:rPr lang="en-US" dirty="0" smtClean="0"/>
              <a:t>Certification</a:t>
            </a:r>
            <a:endParaRPr lang="en-US" dirty="0"/>
          </a:p>
          <a:p>
            <a:pPr lvl="1"/>
            <a:r>
              <a:rPr lang="en-US" dirty="0"/>
              <a:t>Restorative </a:t>
            </a:r>
            <a:r>
              <a:rPr lang="en-US" dirty="0" smtClean="0"/>
              <a:t>Practices </a:t>
            </a:r>
            <a:r>
              <a:rPr lang="en-US" dirty="0"/>
              <a:t>in </a:t>
            </a:r>
            <a:r>
              <a:rPr lang="en-US" dirty="0" smtClean="0"/>
              <a:t>the Attendance Process</a:t>
            </a:r>
            <a:endParaRPr lang="en-US" dirty="0"/>
          </a:p>
          <a:p>
            <a:pPr lvl="1"/>
            <a:r>
              <a:rPr lang="en-US" dirty="0"/>
              <a:t>Model SARB App</a:t>
            </a:r>
          </a:p>
          <a:p>
            <a:pPr lvl="1"/>
            <a:r>
              <a:rPr lang="en-US" dirty="0"/>
              <a:t>Records Training</a:t>
            </a:r>
          </a:p>
          <a:p>
            <a:pPr lvl="1"/>
            <a:r>
              <a:rPr lang="en-US" dirty="0"/>
              <a:t>Individualized </a:t>
            </a:r>
            <a:r>
              <a:rPr lang="en-US" dirty="0" smtClean="0"/>
              <a:t>Training </a:t>
            </a:r>
            <a:r>
              <a:rPr lang="en-US" dirty="0"/>
              <a:t>at </a:t>
            </a:r>
            <a:r>
              <a:rPr lang="en-US" dirty="0" smtClean="0"/>
              <a:t>Your </a:t>
            </a:r>
            <a:r>
              <a:rPr lang="en-US" dirty="0"/>
              <a:t>District</a:t>
            </a:r>
          </a:p>
          <a:p>
            <a:endParaRPr lang="en-US" dirty="0"/>
          </a:p>
        </p:txBody>
      </p:sp>
      <p:sp>
        <p:nvSpPr>
          <p:cNvPr id="4" name="Slide Number Placeholder 3"/>
          <p:cNvSpPr>
            <a:spLocks noGrp="1"/>
          </p:cNvSpPr>
          <p:nvPr>
            <p:ph type="sldNum" sz="quarter" idx="12"/>
          </p:nvPr>
        </p:nvSpPr>
        <p:spPr/>
        <p:txBody>
          <a:bodyPr/>
          <a:lstStyle/>
          <a:p>
            <a:fld id="{E3F07B27-5348-4263-B67F-EF7FF0A6AD4A}" type="slidenum">
              <a:rPr lang="en-US" smtClean="0">
                <a:solidFill>
                  <a:prstClr val="black">
                    <a:tint val="75000"/>
                  </a:prstClr>
                </a:solidFill>
              </a:rPr>
              <a:pPr/>
              <a:t>56</a:t>
            </a:fld>
            <a:endParaRPr lang="en-US" dirty="0">
              <a:solidFill>
                <a:prstClr val="black">
                  <a:tint val="75000"/>
                </a:prstClr>
              </a:solidFill>
            </a:endParaRPr>
          </a:p>
        </p:txBody>
      </p:sp>
    </p:spTree>
    <p:extLst>
      <p:ext uri="{BB962C8B-B14F-4D97-AF65-F5344CB8AC3E}">
        <p14:creationId xmlns:p14="http://schemas.microsoft.com/office/powerpoint/2010/main" val="247455688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School Climate/Social-Emotional Learning Trainings </a:t>
            </a:r>
            <a:br>
              <a:rPr lang="en-US" dirty="0"/>
            </a:br>
            <a:r>
              <a:rPr lang="en-US" dirty="0" smtClean="0"/>
              <a:t>(3 </a:t>
            </a:r>
            <a:r>
              <a:rPr lang="en-US" dirty="0"/>
              <a:t>of 3)</a:t>
            </a:r>
          </a:p>
        </p:txBody>
      </p:sp>
      <p:sp>
        <p:nvSpPr>
          <p:cNvPr id="3" name="Content Placeholder 2"/>
          <p:cNvSpPr>
            <a:spLocks noGrp="1"/>
          </p:cNvSpPr>
          <p:nvPr>
            <p:ph idx="1"/>
          </p:nvPr>
        </p:nvSpPr>
        <p:spPr/>
        <p:txBody>
          <a:bodyPr>
            <a:normAutofit lnSpcReduction="10000"/>
          </a:bodyPr>
          <a:lstStyle/>
          <a:p>
            <a:r>
              <a:rPr lang="en-US" dirty="0"/>
              <a:t>Implicit </a:t>
            </a:r>
            <a:r>
              <a:rPr lang="en-US" dirty="0" smtClean="0"/>
              <a:t>Bias/Cultural Competency</a:t>
            </a:r>
            <a:endParaRPr lang="en-US" dirty="0"/>
          </a:p>
          <a:p>
            <a:pPr lvl="1"/>
            <a:r>
              <a:rPr lang="en-US" dirty="0"/>
              <a:t>Navigating </a:t>
            </a:r>
            <a:r>
              <a:rPr lang="en-US" dirty="0" smtClean="0"/>
              <a:t>Difference (Washington State University)</a:t>
            </a:r>
          </a:p>
          <a:p>
            <a:endParaRPr lang="en-US" dirty="0"/>
          </a:p>
          <a:p>
            <a:r>
              <a:rPr lang="en-US" dirty="0"/>
              <a:t>Network </a:t>
            </a:r>
            <a:r>
              <a:rPr lang="en-US" dirty="0" smtClean="0"/>
              <a:t>Meetings For </a:t>
            </a:r>
            <a:r>
              <a:rPr lang="en-US" dirty="0"/>
              <a:t>CWAs</a:t>
            </a:r>
          </a:p>
          <a:p>
            <a:pPr lvl="1"/>
            <a:r>
              <a:rPr lang="en-US" dirty="0" smtClean="0"/>
              <a:t>Two </a:t>
            </a:r>
            <a:r>
              <a:rPr lang="en-US" dirty="0"/>
              <a:t>CBO Presentations</a:t>
            </a:r>
          </a:p>
          <a:p>
            <a:pPr lvl="1"/>
            <a:r>
              <a:rPr lang="en-US" dirty="0"/>
              <a:t>Leg Update</a:t>
            </a:r>
          </a:p>
          <a:p>
            <a:pPr lvl="1"/>
            <a:r>
              <a:rPr lang="en-US" dirty="0"/>
              <a:t>Hot Topics</a:t>
            </a:r>
          </a:p>
          <a:p>
            <a:pPr lvl="1"/>
            <a:r>
              <a:rPr lang="en-US" dirty="0"/>
              <a:t>Agency </a:t>
            </a:r>
            <a:r>
              <a:rPr lang="en-US" dirty="0" smtClean="0"/>
              <a:t>Updates</a:t>
            </a:r>
            <a:endParaRPr lang="en-US" dirty="0"/>
          </a:p>
          <a:p>
            <a:pPr lvl="1"/>
            <a:r>
              <a:rPr lang="en-US" dirty="0"/>
              <a:t>Burning </a:t>
            </a:r>
            <a:r>
              <a:rPr lang="en-US" dirty="0" smtClean="0"/>
              <a:t>Questions </a:t>
            </a:r>
            <a:r>
              <a:rPr lang="en-US" dirty="0"/>
              <a:t>in </a:t>
            </a:r>
            <a:r>
              <a:rPr lang="en-US" dirty="0" smtClean="0"/>
              <a:t>a Hat</a:t>
            </a:r>
            <a:endParaRPr lang="en-US" dirty="0"/>
          </a:p>
          <a:p>
            <a:endParaRPr lang="en-US" dirty="0"/>
          </a:p>
        </p:txBody>
      </p:sp>
      <p:sp>
        <p:nvSpPr>
          <p:cNvPr id="4" name="Slide Number Placeholder 3"/>
          <p:cNvSpPr>
            <a:spLocks noGrp="1"/>
          </p:cNvSpPr>
          <p:nvPr>
            <p:ph type="sldNum" sz="quarter" idx="12"/>
          </p:nvPr>
        </p:nvSpPr>
        <p:spPr/>
        <p:txBody>
          <a:bodyPr/>
          <a:lstStyle/>
          <a:p>
            <a:fld id="{E3F07B27-5348-4263-B67F-EF7FF0A6AD4A}" type="slidenum">
              <a:rPr lang="en-US" smtClean="0">
                <a:solidFill>
                  <a:prstClr val="black">
                    <a:tint val="75000"/>
                  </a:prstClr>
                </a:solidFill>
              </a:rPr>
              <a:pPr/>
              <a:t>57</a:t>
            </a:fld>
            <a:endParaRPr lang="en-US" dirty="0">
              <a:solidFill>
                <a:prstClr val="black">
                  <a:tint val="75000"/>
                </a:prstClr>
              </a:solidFill>
            </a:endParaRPr>
          </a:p>
        </p:txBody>
      </p:sp>
    </p:spTree>
    <p:extLst>
      <p:ext uri="{BB962C8B-B14F-4D97-AF65-F5344CB8AC3E}">
        <p14:creationId xmlns:p14="http://schemas.microsoft.com/office/powerpoint/2010/main" val="183568275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RESOURCES</a:t>
            </a:r>
          </a:p>
        </p:txBody>
      </p:sp>
      <p:sp>
        <p:nvSpPr>
          <p:cNvPr id="3" name="Content Placeholder 2"/>
          <p:cNvSpPr>
            <a:spLocks noGrp="1"/>
          </p:cNvSpPr>
          <p:nvPr>
            <p:ph idx="1"/>
          </p:nvPr>
        </p:nvSpPr>
        <p:spPr/>
        <p:txBody>
          <a:bodyPr>
            <a:normAutofit fontScale="62500" lnSpcReduction="20000"/>
          </a:bodyPr>
          <a:lstStyle/>
          <a:p>
            <a:pPr>
              <a:lnSpc>
                <a:spcPct val="120000"/>
              </a:lnSpc>
              <a:spcBef>
                <a:spcPts val="0"/>
              </a:spcBef>
              <a:spcAft>
                <a:spcPts val="1200"/>
              </a:spcAft>
            </a:pPr>
            <a:r>
              <a:rPr lang="en-US" dirty="0" smtClean="0"/>
              <a:t>WestEd </a:t>
            </a:r>
            <a:r>
              <a:rPr lang="en-US" dirty="0"/>
              <a:t>will provide your school </a:t>
            </a:r>
            <a:r>
              <a:rPr lang="en-US" dirty="0" smtClean="0"/>
              <a:t>with a </a:t>
            </a:r>
            <a:r>
              <a:rPr lang="en-US" dirty="0"/>
              <a:t>“school climate index report” if you give the Healthy Kids Survey.</a:t>
            </a:r>
          </a:p>
          <a:p>
            <a:pPr>
              <a:lnSpc>
                <a:spcPct val="120000"/>
              </a:lnSpc>
              <a:spcBef>
                <a:spcPts val="0"/>
              </a:spcBef>
              <a:spcAft>
                <a:spcPts val="1200"/>
              </a:spcAft>
            </a:pPr>
            <a:r>
              <a:rPr lang="en-US" dirty="0"/>
              <a:t>Check out the toolkit </a:t>
            </a:r>
            <a:r>
              <a:rPr lang="en-US" dirty="0" smtClean="0"/>
              <a:t>on </a:t>
            </a:r>
            <a:r>
              <a:rPr lang="en-US" dirty="0"/>
              <a:t>the “California Safe and Supportive </a:t>
            </a:r>
            <a:r>
              <a:rPr lang="en-US" dirty="0" smtClean="0"/>
              <a:t>Schools” website. </a:t>
            </a:r>
            <a:r>
              <a:rPr lang="en-US" dirty="0" smtClean="0">
                <a:hlinkClick r:id="rId3" tooltip="Climate Toolkit"/>
              </a:rPr>
              <a:t>http://californias3.wested.org/tools/</a:t>
            </a:r>
            <a:r>
              <a:rPr lang="en-US" dirty="0" smtClean="0"/>
              <a:t> </a:t>
            </a:r>
          </a:p>
          <a:p>
            <a:pPr>
              <a:lnSpc>
                <a:spcPct val="120000"/>
              </a:lnSpc>
              <a:spcBef>
                <a:spcPts val="0"/>
              </a:spcBef>
              <a:spcAft>
                <a:spcPts val="1200"/>
              </a:spcAft>
            </a:pPr>
            <a:r>
              <a:rPr lang="en-US" dirty="0" smtClean="0"/>
              <a:t>Check out the “National School Climate Center” website. </a:t>
            </a:r>
            <a:r>
              <a:rPr lang="en-US" dirty="0" smtClean="0">
                <a:hlinkClick r:id="rId4" tooltip="National School Climate Center"/>
              </a:rPr>
              <a:t>https://www.schoolclimate.org/</a:t>
            </a:r>
            <a:r>
              <a:rPr lang="en-US" dirty="0" smtClean="0"/>
              <a:t> </a:t>
            </a:r>
          </a:p>
          <a:p>
            <a:pPr>
              <a:lnSpc>
                <a:spcPct val="120000"/>
              </a:lnSpc>
              <a:spcBef>
                <a:spcPts val="0"/>
              </a:spcBef>
              <a:spcAft>
                <a:spcPts val="1200"/>
              </a:spcAft>
            </a:pPr>
            <a:r>
              <a:rPr lang="en-US" dirty="0" smtClean="0"/>
              <a:t>Consider </a:t>
            </a:r>
            <a:r>
              <a:rPr lang="en-US" dirty="0"/>
              <a:t>adding a book club school climate activity to your </a:t>
            </a:r>
            <a:r>
              <a:rPr lang="en-US" dirty="0" smtClean="0"/>
              <a:t>professional learning community. </a:t>
            </a:r>
            <a:r>
              <a:rPr lang="en-US" dirty="0"/>
              <a:t>(i.e., School Climate</a:t>
            </a:r>
            <a:r>
              <a:rPr lang="en-US" dirty="0" smtClean="0"/>
              <a:t>: </a:t>
            </a:r>
            <a:r>
              <a:rPr lang="en-US" dirty="0"/>
              <a:t>Leading with Collective Efficacy, DeWitt, Peter)</a:t>
            </a:r>
          </a:p>
          <a:p>
            <a:pPr>
              <a:lnSpc>
                <a:spcPct val="120000"/>
              </a:lnSpc>
              <a:spcBef>
                <a:spcPts val="0"/>
              </a:spcBef>
              <a:spcAft>
                <a:spcPts val="1200"/>
              </a:spcAft>
            </a:pPr>
            <a:r>
              <a:rPr lang="en-US" dirty="0"/>
              <a:t>Check out the “Alliance for the Study of School Climate” at </a:t>
            </a:r>
            <a:r>
              <a:rPr lang="en-US" dirty="0" smtClean="0"/>
              <a:t>California State University, Los </a:t>
            </a:r>
            <a:r>
              <a:rPr lang="en-US" dirty="0"/>
              <a:t>Angeles. </a:t>
            </a:r>
            <a:r>
              <a:rPr lang="en-US" dirty="0">
                <a:hlinkClick r:id="rId5" tooltip="Alliance for the study of school climate"/>
              </a:rPr>
              <a:t>http://web.calstatela.edu/centers/schoolclimate</a:t>
            </a:r>
            <a:r>
              <a:rPr lang="en-US" dirty="0" smtClean="0">
                <a:hlinkClick r:id="rId5" tooltip="Alliance for the study of school climate"/>
              </a:rPr>
              <a:t>/</a:t>
            </a:r>
            <a:r>
              <a:rPr lang="en-US" dirty="0" smtClean="0"/>
              <a:t> </a:t>
            </a:r>
            <a:endParaRPr lang="en-US" dirty="0"/>
          </a:p>
          <a:p>
            <a:pPr>
              <a:lnSpc>
                <a:spcPct val="120000"/>
              </a:lnSpc>
              <a:spcBef>
                <a:spcPts val="0"/>
              </a:spcBef>
              <a:spcAft>
                <a:spcPts val="1200"/>
              </a:spcAft>
            </a:pPr>
            <a:r>
              <a:rPr lang="en-US" dirty="0"/>
              <a:t>Research trainings at the </a:t>
            </a:r>
            <a:r>
              <a:rPr lang="en-US" dirty="0" smtClean="0"/>
              <a:t>“International </a:t>
            </a:r>
            <a:r>
              <a:rPr lang="en-US" dirty="0"/>
              <a:t>Institute of Restorative </a:t>
            </a:r>
            <a:r>
              <a:rPr lang="en-US" dirty="0" smtClean="0"/>
              <a:t>Practices</a:t>
            </a:r>
            <a:r>
              <a:rPr lang="en-US" dirty="0"/>
              <a:t>”. </a:t>
            </a:r>
            <a:r>
              <a:rPr lang="en-US" dirty="0">
                <a:hlinkClick r:id="rId6" tooltip="International Institute of Restorative Practices"/>
              </a:rPr>
              <a:t>https://www.iirp.edu</a:t>
            </a:r>
            <a:r>
              <a:rPr lang="en-US" dirty="0" smtClean="0">
                <a:hlinkClick r:id="rId6" tooltip="International Institute of Restorative Practices"/>
              </a:rPr>
              <a:t>/</a:t>
            </a:r>
            <a:r>
              <a:rPr lang="en-US" dirty="0" smtClean="0"/>
              <a:t> </a:t>
            </a:r>
            <a:endParaRPr lang="en-US" dirty="0"/>
          </a:p>
        </p:txBody>
      </p:sp>
      <p:sp>
        <p:nvSpPr>
          <p:cNvPr id="4" name="Slide Number Placeholder 3"/>
          <p:cNvSpPr>
            <a:spLocks noGrp="1"/>
          </p:cNvSpPr>
          <p:nvPr>
            <p:ph type="sldNum" sz="quarter" idx="12"/>
          </p:nvPr>
        </p:nvSpPr>
        <p:spPr/>
        <p:txBody>
          <a:bodyPr/>
          <a:lstStyle/>
          <a:p>
            <a:fld id="{E3F07B27-5348-4263-B67F-EF7FF0A6AD4A}" type="slidenum">
              <a:rPr lang="en-US" smtClean="0">
                <a:solidFill>
                  <a:prstClr val="black">
                    <a:tint val="75000"/>
                  </a:prstClr>
                </a:solidFill>
              </a:rPr>
              <a:pPr/>
              <a:t>58</a:t>
            </a:fld>
            <a:endParaRPr lang="en-US" dirty="0">
              <a:solidFill>
                <a:prstClr val="black">
                  <a:tint val="75000"/>
                </a:prstClr>
              </a:solidFill>
            </a:endParaRPr>
          </a:p>
        </p:txBody>
      </p:sp>
    </p:spTree>
    <p:extLst>
      <p:ext uri="{BB962C8B-B14F-4D97-AF65-F5344CB8AC3E}">
        <p14:creationId xmlns:p14="http://schemas.microsoft.com/office/powerpoint/2010/main" val="323875881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F6EE6AA-7AFB-4174-BD5B-FD378034F415}"/>
              </a:ext>
            </a:extLst>
          </p:cNvPr>
          <p:cNvSpPr>
            <a:spLocks noGrp="1"/>
          </p:cNvSpPr>
          <p:nvPr>
            <p:ph type="ctrTitle"/>
          </p:nvPr>
        </p:nvSpPr>
        <p:spPr/>
        <p:txBody>
          <a:bodyPr/>
          <a:lstStyle/>
          <a:p>
            <a:r>
              <a:rPr lang="en-US" altLang="en-US" dirty="0"/>
              <a:t>Exemplar 2: Student Perspective</a:t>
            </a:r>
            <a:br>
              <a:rPr lang="en-US" altLang="en-US" dirty="0"/>
            </a:br>
            <a:endParaRPr lang="en-US" dirty="0"/>
          </a:p>
        </p:txBody>
      </p:sp>
      <p:sp>
        <p:nvSpPr>
          <p:cNvPr id="3" name="Text Placeholder 2">
            <a:extLst>
              <a:ext uri="{FF2B5EF4-FFF2-40B4-BE49-F238E27FC236}">
                <a16:creationId xmlns="" xmlns:a16="http://schemas.microsoft.com/office/drawing/2014/main" id="{47708651-509D-48DC-AA14-C754A50FD6FD}"/>
              </a:ext>
            </a:extLst>
          </p:cNvPr>
          <p:cNvSpPr>
            <a:spLocks noGrp="1"/>
          </p:cNvSpPr>
          <p:nvPr>
            <p:ph type="subTitle" idx="1"/>
          </p:nvPr>
        </p:nvSpPr>
        <p:spPr>
          <a:xfrm>
            <a:off x="286512" y="3784539"/>
            <a:ext cx="11618976" cy="2029968"/>
          </a:xfrm>
        </p:spPr>
        <p:txBody>
          <a:bodyPr/>
          <a:lstStyle/>
          <a:p>
            <a:pPr>
              <a:spcBef>
                <a:spcPts val="1200"/>
              </a:spcBef>
            </a:pPr>
            <a:r>
              <a:rPr lang="en-US" dirty="0"/>
              <a:t>Spencer Lara, 12</a:t>
            </a:r>
            <a:r>
              <a:rPr lang="en-US" baseline="30000" dirty="0"/>
              <a:t>th</a:t>
            </a:r>
            <a:r>
              <a:rPr lang="en-US" dirty="0"/>
              <a:t> grade student</a:t>
            </a:r>
          </a:p>
          <a:p>
            <a:r>
              <a:rPr lang="en-US" dirty="0"/>
              <a:t>Lakewood High </a:t>
            </a:r>
            <a:r>
              <a:rPr lang="en-US" dirty="0" smtClean="0"/>
              <a:t>School (</a:t>
            </a:r>
            <a:r>
              <a:rPr lang="en-US" dirty="0"/>
              <a:t>Long Beach)</a:t>
            </a:r>
          </a:p>
          <a:p>
            <a:r>
              <a:rPr lang="en-US" dirty="0" smtClean="0"/>
              <a:t>Californians </a:t>
            </a:r>
            <a:r>
              <a:rPr lang="en-US" dirty="0"/>
              <a:t>for Justice </a:t>
            </a:r>
          </a:p>
          <a:p>
            <a:endParaRPr lang="en-US" dirty="0"/>
          </a:p>
        </p:txBody>
      </p:sp>
      <p:sp>
        <p:nvSpPr>
          <p:cNvPr id="4" name="Slide Number Placeholder 3">
            <a:extLst>
              <a:ext uri="{FF2B5EF4-FFF2-40B4-BE49-F238E27FC236}">
                <a16:creationId xmlns="" xmlns:a16="http://schemas.microsoft.com/office/drawing/2014/main" id="{C944FDCE-A110-4C5D-8713-B3E923B89CFB}"/>
              </a:ext>
            </a:extLst>
          </p:cNvPr>
          <p:cNvSpPr>
            <a:spLocks noGrp="1"/>
          </p:cNvSpPr>
          <p:nvPr>
            <p:ph type="sldNum" sz="quarter" idx="12"/>
          </p:nvPr>
        </p:nvSpPr>
        <p:spPr/>
        <p:txBody>
          <a:bodyPr/>
          <a:lstStyle/>
          <a:p>
            <a:fld id="{E3F07B27-5348-4263-B67F-EF7FF0A6AD4A}" type="slidenum">
              <a:rPr lang="en-US" smtClean="0">
                <a:solidFill>
                  <a:prstClr val="black">
                    <a:tint val="75000"/>
                  </a:prstClr>
                </a:solidFill>
              </a:rPr>
              <a:pPr/>
              <a:t>59</a:t>
            </a:fld>
            <a:endParaRPr lang="en-US" dirty="0">
              <a:solidFill>
                <a:prstClr val="black">
                  <a:tint val="75000"/>
                </a:prstClr>
              </a:solidFill>
            </a:endParaRPr>
          </a:p>
        </p:txBody>
      </p:sp>
    </p:spTree>
    <p:extLst>
      <p:ext uri="{BB962C8B-B14F-4D97-AF65-F5344CB8AC3E}">
        <p14:creationId xmlns:p14="http://schemas.microsoft.com/office/powerpoint/2010/main" val="2280813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of the Work</a:t>
            </a:r>
          </a:p>
        </p:txBody>
      </p:sp>
      <p:sp>
        <p:nvSpPr>
          <p:cNvPr id="3" name="Content Placeholder 2"/>
          <p:cNvSpPr>
            <a:spLocks noGrp="1"/>
          </p:cNvSpPr>
          <p:nvPr>
            <p:ph idx="1"/>
          </p:nvPr>
        </p:nvSpPr>
        <p:spPr/>
        <p:txBody>
          <a:bodyPr>
            <a:normAutofit/>
          </a:bodyPr>
          <a:lstStyle/>
          <a:p>
            <a:pPr>
              <a:spcAft>
                <a:spcPts val="1200"/>
              </a:spcAft>
            </a:pPr>
            <a:r>
              <a:rPr lang="en-US" dirty="0"/>
              <a:t>Comprehensive set of recommendations for the state and local level that were split into three buckets for </a:t>
            </a:r>
            <a:r>
              <a:rPr lang="en-US" dirty="0" smtClean="0"/>
              <a:t>action</a:t>
            </a:r>
          </a:p>
          <a:p>
            <a:pPr lvl="1">
              <a:spcAft>
                <a:spcPts val="1200"/>
              </a:spcAft>
            </a:pPr>
            <a:r>
              <a:rPr lang="en-US" dirty="0" smtClean="0"/>
              <a:t>Bucket 1: Focus on Legislature</a:t>
            </a:r>
          </a:p>
          <a:p>
            <a:pPr lvl="1">
              <a:spcAft>
                <a:spcPts val="1200"/>
              </a:spcAft>
            </a:pPr>
            <a:r>
              <a:rPr lang="en-US" dirty="0" smtClean="0"/>
              <a:t>Bucket 2: Focus on the California School Dashboard</a:t>
            </a:r>
          </a:p>
          <a:p>
            <a:pPr lvl="1">
              <a:spcAft>
                <a:spcPts val="1200"/>
              </a:spcAft>
            </a:pPr>
            <a:r>
              <a:rPr lang="en-US" dirty="0" smtClean="0"/>
              <a:t>Bucket 3: Focus on including supports for capacity-building and implementation within the statewide system of support</a:t>
            </a:r>
            <a:endParaRPr lang="en-US" dirty="0"/>
          </a:p>
          <a:p>
            <a:pPr>
              <a:spcAft>
                <a:spcPts val="1200"/>
              </a:spcAft>
            </a:pPr>
            <a:r>
              <a:rPr lang="en-US" dirty="0" smtClean="0"/>
              <a:t>Priority </a:t>
            </a:r>
            <a:r>
              <a:rPr lang="en-US" dirty="0"/>
              <a:t>X is a product of Bucket </a:t>
            </a:r>
            <a:r>
              <a:rPr lang="en-US" dirty="0" smtClean="0"/>
              <a:t>3</a:t>
            </a:r>
            <a:endParaRPr lang="en-US" dirty="0"/>
          </a:p>
        </p:txBody>
      </p:sp>
      <p:sp>
        <p:nvSpPr>
          <p:cNvPr id="4" name="Slide Number Placeholder 3"/>
          <p:cNvSpPr>
            <a:spLocks noGrp="1"/>
          </p:cNvSpPr>
          <p:nvPr>
            <p:ph type="sldNum" sz="quarter" idx="12"/>
          </p:nvPr>
        </p:nvSpPr>
        <p:spPr/>
        <p:txBody>
          <a:bodyPr/>
          <a:lstStyle/>
          <a:p>
            <a:fld id="{E3F07B27-5348-4263-B67F-EF7FF0A6AD4A}" type="slidenum">
              <a:rPr lang="en-US" smtClean="0">
                <a:solidFill>
                  <a:prstClr val="black">
                    <a:tint val="75000"/>
                  </a:prstClr>
                </a:solidFill>
              </a:rPr>
              <a:pPr/>
              <a:t>6</a:t>
            </a:fld>
            <a:endParaRPr lang="en-US" dirty="0">
              <a:solidFill>
                <a:prstClr val="black">
                  <a:tint val="75000"/>
                </a:prstClr>
              </a:solidFill>
            </a:endParaRPr>
          </a:p>
        </p:txBody>
      </p:sp>
    </p:spTree>
    <p:extLst>
      <p:ext uri="{BB962C8B-B14F-4D97-AF65-F5344CB8AC3E}">
        <p14:creationId xmlns:p14="http://schemas.microsoft.com/office/powerpoint/2010/main" val="285975440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Title 1"/>
          <p:cNvSpPr txBox="1">
            <a:spLocks noGrp="1"/>
          </p:cNvSpPr>
          <p:nvPr>
            <p:ph type="title"/>
          </p:nvPr>
        </p:nvSpPr>
        <p:spPr>
          <a:xfrm>
            <a:off x="-93784" y="360223"/>
            <a:ext cx="12192000" cy="900540"/>
          </a:xfrm>
          <a:prstGeom prst="rect">
            <a:avLst/>
          </a:prstGeom>
        </p:spPr>
        <p:txBody>
          <a:bodyPr spcFirstLastPara="1" vert="horz" wrap="square" lIns="121900" tIns="121900" rIns="121900" bIns="121900" rtlCol="0" anchor="t" anchorCtr="0">
            <a:noAutofit/>
          </a:bodyPr>
          <a:lstStyle/>
          <a:p>
            <a:r>
              <a:rPr lang="en" dirty="0" smtClean="0"/>
              <a:t>School Climate </a:t>
            </a:r>
            <a:endParaRPr dirty="0"/>
          </a:p>
        </p:txBody>
      </p:sp>
      <p:sp>
        <p:nvSpPr>
          <p:cNvPr id="60" name="Content Placeholder 2"/>
          <p:cNvSpPr txBox="1">
            <a:spLocks noGrp="1"/>
          </p:cNvSpPr>
          <p:nvPr>
            <p:ph idx="1"/>
          </p:nvPr>
        </p:nvSpPr>
        <p:spPr>
          <a:xfrm>
            <a:off x="211016" y="1330036"/>
            <a:ext cx="11582400" cy="4846927"/>
          </a:xfrm>
          <a:prstGeom prst="rect">
            <a:avLst/>
          </a:prstGeom>
        </p:spPr>
        <p:txBody>
          <a:bodyPr spcFirstLastPara="1" vert="horz" wrap="square" lIns="121900" tIns="121900" rIns="121900" bIns="121900" rtlCol="0" anchor="t" anchorCtr="0">
            <a:noAutofit/>
          </a:bodyPr>
          <a:lstStyle/>
          <a:p>
            <a:pPr>
              <a:spcAft>
                <a:spcPts val="1200"/>
              </a:spcAft>
              <a:buClr>
                <a:srgbClr val="263238"/>
              </a:buClr>
              <a:buSzPts val="2400"/>
            </a:pPr>
            <a:r>
              <a:rPr lang="en" sz="2800" dirty="0">
                <a:solidFill>
                  <a:srgbClr val="263238"/>
                </a:solidFill>
                <a:ea typeface="Roboto"/>
                <a:cs typeface="Roboto"/>
                <a:sym typeface="Roboto"/>
              </a:rPr>
              <a:t>School Climate impacts the way students show up in their classroom and on campus</a:t>
            </a:r>
            <a:endParaRPr sz="2800" dirty="0">
              <a:solidFill>
                <a:srgbClr val="263238"/>
              </a:solidFill>
              <a:ea typeface="Roboto"/>
              <a:cs typeface="Roboto"/>
              <a:sym typeface="Roboto"/>
            </a:endParaRPr>
          </a:p>
          <a:p>
            <a:pPr>
              <a:spcAft>
                <a:spcPts val="1200"/>
              </a:spcAft>
              <a:buClr>
                <a:srgbClr val="263238"/>
              </a:buClr>
              <a:buSzPts val="2400"/>
            </a:pPr>
            <a:r>
              <a:rPr lang="en" sz="2800" dirty="0">
                <a:solidFill>
                  <a:srgbClr val="263238"/>
                </a:solidFill>
                <a:ea typeface="Roboto"/>
                <a:cs typeface="Roboto"/>
                <a:sym typeface="Roboto"/>
              </a:rPr>
              <a:t>Students are experts</a:t>
            </a:r>
            <a:endParaRPr sz="2800" dirty="0">
              <a:solidFill>
                <a:srgbClr val="263238"/>
              </a:solidFill>
              <a:ea typeface="Roboto"/>
              <a:cs typeface="Roboto"/>
              <a:sym typeface="Roboto"/>
            </a:endParaRPr>
          </a:p>
          <a:p>
            <a:pPr>
              <a:spcAft>
                <a:spcPts val="1200"/>
              </a:spcAft>
              <a:buClr>
                <a:srgbClr val="263238"/>
              </a:buClr>
              <a:buSzPts val="2400"/>
            </a:pPr>
            <a:r>
              <a:rPr lang="en" sz="2800" dirty="0">
                <a:solidFill>
                  <a:srgbClr val="263238"/>
                </a:solidFill>
                <a:ea typeface="Roboto"/>
                <a:cs typeface="Roboto"/>
                <a:sym typeface="Roboto"/>
              </a:rPr>
              <a:t>School climate surveys are a good start, but can’t be the only </a:t>
            </a:r>
            <a:r>
              <a:rPr lang="en" sz="2800" dirty="0" smtClean="0">
                <a:solidFill>
                  <a:srgbClr val="263238"/>
                </a:solidFill>
                <a:ea typeface="Roboto"/>
                <a:cs typeface="Roboto"/>
                <a:sym typeface="Roboto"/>
              </a:rPr>
              <a:t>thing</a:t>
            </a:r>
            <a:endParaRPr lang="en" sz="2800" dirty="0">
              <a:solidFill>
                <a:srgbClr val="263238"/>
              </a:solidFill>
              <a:ea typeface="Roboto"/>
              <a:cs typeface="Roboto"/>
              <a:sym typeface="Roboto"/>
            </a:endParaRPr>
          </a:p>
          <a:p>
            <a:pPr lvl="1">
              <a:spcAft>
                <a:spcPts val="1200"/>
              </a:spcAft>
              <a:buClr>
                <a:srgbClr val="263238"/>
              </a:buClr>
              <a:buSzPts val="2400"/>
            </a:pPr>
            <a:r>
              <a:rPr lang="en" sz="2800" dirty="0">
                <a:solidFill>
                  <a:srgbClr val="263238"/>
                </a:solidFill>
                <a:ea typeface="Roboto"/>
                <a:cs typeface="Roboto"/>
                <a:sym typeface="Roboto"/>
              </a:rPr>
              <a:t>W</a:t>
            </a:r>
            <a:r>
              <a:rPr lang="en" sz="2800" dirty="0" smtClean="0">
                <a:solidFill>
                  <a:srgbClr val="263238"/>
                </a:solidFill>
                <a:ea typeface="Roboto"/>
                <a:cs typeface="Roboto"/>
                <a:sym typeface="Roboto"/>
              </a:rPr>
              <a:t>e </a:t>
            </a:r>
            <a:r>
              <a:rPr lang="en" sz="2800" dirty="0">
                <a:solidFill>
                  <a:srgbClr val="263238"/>
                </a:solidFill>
                <a:ea typeface="Roboto"/>
                <a:cs typeface="Roboto"/>
                <a:sym typeface="Roboto"/>
              </a:rPr>
              <a:t>need to focus on racial bias, supporting teachers and staff, student </a:t>
            </a:r>
            <a:r>
              <a:rPr lang="en" sz="2800" dirty="0" smtClean="0">
                <a:solidFill>
                  <a:srgbClr val="263238"/>
                </a:solidFill>
                <a:ea typeface="Roboto"/>
                <a:cs typeface="Roboto"/>
                <a:sym typeface="Roboto"/>
              </a:rPr>
              <a:t>and </a:t>
            </a:r>
            <a:r>
              <a:rPr lang="en" sz="2800" dirty="0">
                <a:solidFill>
                  <a:srgbClr val="263238"/>
                </a:solidFill>
                <a:ea typeface="Roboto"/>
                <a:cs typeface="Roboto"/>
                <a:sym typeface="Roboto"/>
              </a:rPr>
              <a:t>adult teams to lead together</a:t>
            </a:r>
            <a:endParaRPr sz="2800" dirty="0">
              <a:solidFill>
                <a:srgbClr val="263238"/>
              </a:solidFill>
              <a:ea typeface="Roboto"/>
              <a:cs typeface="Roboto"/>
              <a:sym typeface="Roboto"/>
            </a:endParaRPr>
          </a:p>
        </p:txBody>
      </p:sp>
      <p:sp>
        <p:nvSpPr>
          <p:cNvPr id="2" name="Slide Number Placeholder 3"/>
          <p:cNvSpPr>
            <a:spLocks noGrp="1"/>
          </p:cNvSpPr>
          <p:nvPr>
            <p:ph type="sldNum" sz="quarter" idx="12"/>
          </p:nvPr>
        </p:nvSpPr>
        <p:spPr/>
        <p:txBody>
          <a:bodyPr/>
          <a:lstStyle/>
          <a:p>
            <a:fld id="{E3F07B27-5348-4263-B67F-EF7FF0A6AD4A}" type="slidenum">
              <a:rPr lang="en-US" smtClean="0">
                <a:solidFill>
                  <a:prstClr val="black">
                    <a:tint val="75000"/>
                  </a:prstClr>
                </a:solidFill>
              </a:rPr>
              <a:pPr/>
              <a:t>60</a:t>
            </a:fld>
            <a:endParaRPr lang="en-US" dirty="0">
              <a:solidFill>
                <a:prstClr val="black">
                  <a:tint val="75000"/>
                </a:prstClr>
              </a:solidFill>
            </a:endParaRPr>
          </a:p>
        </p:txBody>
      </p:sp>
    </p:spTree>
    <p:extLst>
      <p:ext uri="{BB962C8B-B14F-4D97-AF65-F5344CB8AC3E}">
        <p14:creationId xmlns:p14="http://schemas.microsoft.com/office/powerpoint/2010/main" val="48509443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Californians for Justice student leaders with </a:t>
            </a:r>
            <a:r>
              <a:rPr lang="en-US" sz="2800" dirty="0" smtClean="0"/>
              <a:t>Assembly Member </a:t>
            </a:r>
            <a:r>
              <a:rPr lang="en-US" sz="2800" dirty="0"/>
              <a:t>Kevin McCarty lobbying at the state capitol for </a:t>
            </a:r>
            <a:r>
              <a:rPr lang="en-US" sz="3100" dirty="0"/>
              <a:t>investment in community engagement and school </a:t>
            </a:r>
            <a:r>
              <a:rPr lang="en-US" sz="3100" dirty="0" smtClean="0"/>
              <a:t>climate</a:t>
            </a:r>
            <a:endParaRPr lang="en-US" dirty="0"/>
          </a:p>
        </p:txBody>
      </p:sp>
      <p:pic>
        <p:nvPicPr>
          <p:cNvPr id="5" name="Content Placeholder 4" descr="Picture of Californians for Justice student leaders with Assembly Member Kevin McCarty lobbying at the state capitol for investment in community engagement and school climat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55131" y="1906588"/>
            <a:ext cx="6281737" cy="4187825"/>
          </a:xfrm>
        </p:spPr>
      </p:pic>
      <p:sp>
        <p:nvSpPr>
          <p:cNvPr id="4" name="Slide Number Placeholder 3"/>
          <p:cNvSpPr>
            <a:spLocks noGrp="1"/>
          </p:cNvSpPr>
          <p:nvPr>
            <p:ph type="sldNum" sz="quarter" idx="12"/>
          </p:nvPr>
        </p:nvSpPr>
        <p:spPr/>
        <p:txBody>
          <a:bodyPr/>
          <a:lstStyle/>
          <a:p>
            <a:fld id="{E3F07B27-5348-4263-B67F-EF7FF0A6AD4A}" type="slidenum">
              <a:rPr lang="en-US" smtClean="0">
                <a:solidFill>
                  <a:prstClr val="black">
                    <a:tint val="75000"/>
                  </a:prstClr>
                </a:solidFill>
              </a:rPr>
              <a:pPr/>
              <a:t>61</a:t>
            </a:fld>
            <a:endParaRPr lang="en-US" dirty="0">
              <a:solidFill>
                <a:prstClr val="black">
                  <a:tint val="75000"/>
                </a:prstClr>
              </a:solidFill>
            </a:endParaRPr>
          </a:p>
        </p:txBody>
      </p:sp>
    </p:spTree>
    <p:extLst>
      <p:ext uri="{BB962C8B-B14F-4D97-AF65-F5344CB8AC3E}">
        <p14:creationId xmlns:p14="http://schemas.microsoft.com/office/powerpoint/2010/main" val="332358849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6"/>
            <a:ext cx="12192000" cy="1288468"/>
          </a:xfrm>
        </p:spPr>
        <p:txBody>
          <a:bodyPr/>
          <a:lstStyle/>
          <a:p>
            <a:r>
              <a:rPr lang="en" dirty="0" smtClean="0"/>
              <a:t>Relationship Centered Schools</a:t>
            </a:r>
            <a:endParaRPr lang="en-US" dirty="0"/>
          </a:p>
        </p:txBody>
      </p:sp>
      <p:sp>
        <p:nvSpPr>
          <p:cNvPr id="6" name="Content Placeholder 5"/>
          <p:cNvSpPr>
            <a:spLocks noGrp="1"/>
          </p:cNvSpPr>
          <p:nvPr>
            <p:ph sz="half" idx="1"/>
          </p:nvPr>
        </p:nvSpPr>
        <p:spPr>
          <a:xfrm>
            <a:off x="362712" y="1288474"/>
            <a:ext cx="5608320" cy="4888489"/>
          </a:xfrm>
        </p:spPr>
        <p:txBody>
          <a:bodyPr>
            <a:normAutofit/>
          </a:bodyPr>
          <a:lstStyle/>
          <a:p>
            <a:pPr marL="0" indent="0">
              <a:buNone/>
            </a:pPr>
            <a:r>
              <a:rPr lang="en" sz="2400" dirty="0"/>
              <a:t>What is it? </a:t>
            </a:r>
            <a:endParaRPr lang="en" sz="2400" dirty="0" smtClean="0"/>
          </a:p>
          <a:p>
            <a:r>
              <a:rPr lang="en" sz="2400" b="1" dirty="0" smtClean="0"/>
              <a:t>A </a:t>
            </a:r>
            <a:r>
              <a:rPr lang="en" sz="2400" b="1" dirty="0"/>
              <a:t>Relationship Centered School </a:t>
            </a:r>
            <a:r>
              <a:rPr lang="en" sz="2400" dirty="0"/>
              <a:t>breaks down the cycles of racial bias and inequity in our schools by supporting educators and students to build relationships that embrace and empower all students to pursue their dreams. They are schools that invest in school staff, value student voice, and create space for relationship building.</a:t>
            </a:r>
            <a:endParaRPr lang="en-US" sz="2400" dirty="0"/>
          </a:p>
        </p:txBody>
      </p:sp>
      <p:sp>
        <p:nvSpPr>
          <p:cNvPr id="7" name="Content Placeholder 6"/>
          <p:cNvSpPr>
            <a:spLocks noGrp="1"/>
          </p:cNvSpPr>
          <p:nvPr>
            <p:ph sz="half" idx="2"/>
          </p:nvPr>
        </p:nvSpPr>
        <p:spPr>
          <a:xfrm>
            <a:off x="6242301" y="1288474"/>
            <a:ext cx="5608320" cy="4888489"/>
          </a:xfrm>
        </p:spPr>
        <p:txBody>
          <a:bodyPr>
            <a:normAutofit/>
          </a:bodyPr>
          <a:lstStyle/>
          <a:p>
            <a:pPr marL="0" indent="0">
              <a:spcBef>
                <a:spcPts val="2133"/>
              </a:spcBef>
              <a:buNone/>
            </a:pPr>
            <a:r>
              <a:rPr lang="en-US" sz="2400" b="1" dirty="0"/>
              <a:t>Cabrillo Case study</a:t>
            </a:r>
          </a:p>
          <a:p>
            <a:pPr>
              <a:spcBef>
                <a:spcPts val="2133"/>
              </a:spcBef>
            </a:pPr>
            <a:r>
              <a:rPr lang="en-US" sz="2400" dirty="0"/>
              <a:t>Key outcomes: Shared student-teacher-admin decision making space</a:t>
            </a:r>
          </a:p>
          <a:p>
            <a:r>
              <a:rPr lang="en-US" sz="2400" dirty="0"/>
              <a:t>3 practices in the next year:</a:t>
            </a:r>
          </a:p>
          <a:p>
            <a:pPr lvl="1">
              <a:lnSpc>
                <a:spcPct val="100000"/>
              </a:lnSpc>
              <a:spcBef>
                <a:spcPts val="0"/>
              </a:spcBef>
              <a:spcAft>
                <a:spcPts val="600"/>
              </a:spcAft>
            </a:pPr>
            <a:r>
              <a:rPr lang="en-US" sz="2400" dirty="0"/>
              <a:t>Wellness center</a:t>
            </a:r>
          </a:p>
          <a:p>
            <a:pPr lvl="1">
              <a:lnSpc>
                <a:spcPct val="100000"/>
              </a:lnSpc>
              <a:spcBef>
                <a:spcPts val="0"/>
              </a:spcBef>
              <a:spcAft>
                <a:spcPts val="600"/>
              </a:spcAft>
            </a:pPr>
            <a:r>
              <a:rPr lang="en-US" sz="2400" dirty="0"/>
              <a:t>Streamlining social emotional learning practices through school climate and restorative justice plans</a:t>
            </a:r>
          </a:p>
          <a:p>
            <a:pPr lvl="1">
              <a:lnSpc>
                <a:spcPct val="100000"/>
              </a:lnSpc>
              <a:spcBef>
                <a:spcPts val="0"/>
              </a:spcBef>
              <a:spcAft>
                <a:spcPts val="600"/>
              </a:spcAft>
            </a:pPr>
            <a:r>
              <a:rPr lang="en-US" sz="2400" dirty="0"/>
              <a:t>Qualitative data to supplement school climate surveys</a:t>
            </a:r>
          </a:p>
          <a:p>
            <a:endParaRPr lang="en-US" dirty="0"/>
          </a:p>
        </p:txBody>
      </p:sp>
      <p:sp>
        <p:nvSpPr>
          <p:cNvPr id="4" name="Slide Number Placeholder 3"/>
          <p:cNvSpPr>
            <a:spLocks noGrp="1"/>
          </p:cNvSpPr>
          <p:nvPr>
            <p:ph type="sldNum" sz="quarter" idx="12"/>
          </p:nvPr>
        </p:nvSpPr>
        <p:spPr/>
        <p:txBody>
          <a:bodyPr/>
          <a:lstStyle/>
          <a:p>
            <a:fld id="{E3F07B27-5348-4263-B67F-EF7FF0A6AD4A}" type="slidenum">
              <a:rPr lang="en-US" smtClean="0">
                <a:solidFill>
                  <a:prstClr val="black">
                    <a:tint val="75000"/>
                  </a:prstClr>
                </a:solidFill>
              </a:rPr>
              <a:pPr/>
              <a:t>62</a:t>
            </a:fld>
            <a:endParaRPr lang="en-US" dirty="0">
              <a:solidFill>
                <a:prstClr val="black">
                  <a:tint val="75000"/>
                </a:prstClr>
              </a:solidFill>
            </a:endParaRPr>
          </a:p>
        </p:txBody>
      </p:sp>
    </p:spTree>
    <p:extLst>
      <p:ext uri="{BB962C8B-B14F-4D97-AF65-F5344CB8AC3E}">
        <p14:creationId xmlns:p14="http://schemas.microsoft.com/office/powerpoint/2010/main" val="266553997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Title 1"/>
          <p:cNvSpPr txBox="1">
            <a:spLocks noGrp="1"/>
          </p:cNvSpPr>
          <p:nvPr>
            <p:ph type="title"/>
          </p:nvPr>
        </p:nvSpPr>
        <p:spPr>
          <a:xfrm>
            <a:off x="0" y="463415"/>
            <a:ext cx="12192000" cy="963602"/>
          </a:xfrm>
          <a:prstGeom prst="rect">
            <a:avLst/>
          </a:prstGeom>
        </p:spPr>
        <p:txBody>
          <a:bodyPr spcFirstLastPara="1" vert="horz" wrap="square" lIns="121900" tIns="121900" rIns="121900" bIns="121900" rtlCol="0" anchor="t" anchorCtr="0">
            <a:noAutofit/>
          </a:bodyPr>
          <a:lstStyle/>
          <a:p>
            <a:r>
              <a:rPr lang="en-US" dirty="0" smtClean="0"/>
              <a:t>What </a:t>
            </a:r>
            <a:r>
              <a:rPr lang="en-US" dirty="0"/>
              <a:t>i</a:t>
            </a:r>
            <a:r>
              <a:rPr lang="en-US" dirty="0" smtClean="0"/>
              <a:t>s Coming Up Next at Californians for Justice?</a:t>
            </a:r>
            <a:endParaRPr lang="en-US" dirty="0"/>
          </a:p>
        </p:txBody>
      </p:sp>
      <p:sp>
        <p:nvSpPr>
          <p:cNvPr id="78" name="Content Placeholder 2"/>
          <p:cNvSpPr txBox="1">
            <a:spLocks noGrp="1"/>
          </p:cNvSpPr>
          <p:nvPr>
            <p:ph idx="1"/>
          </p:nvPr>
        </p:nvSpPr>
        <p:spPr>
          <a:xfrm>
            <a:off x="211016" y="1427017"/>
            <a:ext cx="11582400" cy="4749945"/>
          </a:xfrm>
          <a:prstGeom prst="rect">
            <a:avLst/>
          </a:prstGeom>
        </p:spPr>
        <p:txBody>
          <a:bodyPr spcFirstLastPara="1" vert="horz" wrap="square" lIns="121900" tIns="121900" rIns="121900" bIns="121900" rtlCol="0" anchor="t" anchorCtr="0">
            <a:noAutofit/>
          </a:bodyPr>
          <a:lstStyle/>
          <a:p>
            <a:pPr>
              <a:lnSpc>
                <a:spcPct val="100000"/>
              </a:lnSpc>
              <a:spcAft>
                <a:spcPts val="1200"/>
              </a:spcAft>
              <a:buClr>
                <a:srgbClr val="263238"/>
              </a:buClr>
            </a:pPr>
            <a:r>
              <a:rPr lang="en" dirty="0" smtClean="0">
                <a:solidFill>
                  <a:srgbClr val="263238"/>
                </a:solidFill>
                <a:ea typeface="Roboto"/>
                <a:cs typeface="Roboto"/>
                <a:sym typeface="Roboto"/>
              </a:rPr>
              <a:t>Supporting </a:t>
            </a:r>
            <a:r>
              <a:rPr lang="en" dirty="0">
                <a:solidFill>
                  <a:srgbClr val="263238"/>
                </a:solidFill>
                <a:ea typeface="Roboto"/>
                <a:cs typeface="Roboto"/>
                <a:sym typeface="Roboto"/>
              </a:rPr>
              <a:t>Lakewood High School (LBUSD) and 10 other schools across 4 </a:t>
            </a:r>
            <a:r>
              <a:rPr lang="en" dirty="0" smtClean="0">
                <a:solidFill>
                  <a:srgbClr val="263238"/>
                </a:solidFill>
                <a:ea typeface="Roboto"/>
                <a:cs typeface="Roboto"/>
                <a:sym typeface="Roboto"/>
              </a:rPr>
              <a:t>districts</a:t>
            </a:r>
            <a:endParaRPr dirty="0">
              <a:solidFill>
                <a:srgbClr val="263238"/>
              </a:solidFill>
              <a:ea typeface="Roboto"/>
              <a:cs typeface="Roboto"/>
              <a:sym typeface="Roboto"/>
            </a:endParaRPr>
          </a:p>
          <a:p>
            <a:pPr>
              <a:lnSpc>
                <a:spcPct val="100000"/>
              </a:lnSpc>
              <a:spcAft>
                <a:spcPts val="1200"/>
              </a:spcAft>
              <a:buClr>
                <a:srgbClr val="263238"/>
              </a:buClr>
            </a:pPr>
            <a:r>
              <a:rPr lang="en" dirty="0">
                <a:solidFill>
                  <a:srgbClr val="263238"/>
                </a:solidFill>
                <a:ea typeface="Roboto"/>
                <a:cs typeface="Roboto"/>
                <a:sym typeface="Roboto"/>
              </a:rPr>
              <a:t>Growing the Relationship Centered Schools movement </a:t>
            </a:r>
            <a:r>
              <a:rPr lang="en" dirty="0" smtClean="0">
                <a:solidFill>
                  <a:srgbClr val="263238"/>
                </a:solidFill>
                <a:ea typeface="Roboto"/>
                <a:cs typeface="Roboto"/>
                <a:sym typeface="Roboto"/>
              </a:rPr>
              <a:t>statewide</a:t>
            </a:r>
            <a:endParaRPr dirty="0">
              <a:solidFill>
                <a:srgbClr val="263238"/>
              </a:solidFill>
              <a:ea typeface="Roboto"/>
              <a:cs typeface="Roboto"/>
              <a:sym typeface="Roboto"/>
            </a:endParaRPr>
          </a:p>
          <a:p>
            <a:pPr>
              <a:lnSpc>
                <a:spcPct val="100000"/>
              </a:lnSpc>
              <a:spcAft>
                <a:spcPts val="1200"/>
              </a:spcAft>
              <a:buClr>
                <a:srgbClr val="263238"/>
              </a:buClr>
            </a:pPr>
            <a:r>
              <a:rPr lang="en" dirty="0">
                <a:solidFill>
                  <a:srgbClr val="263238"/>
                </a:solidFill>
                <a:ea typeface="Roboto"/>
                <a:cs typeface="Roboto"/>
                <a:sym typeface="Roboto"/>
              </a:rPr>
              <a:t>Advocating for local and state policies like teacher retention, increased </a:t>
            </a:r>
            <a:r>
              <a:rPr lang="en" dirty="0" smtClean="0">
                <a:solidFill>
                  <a:srgbClr val="263238"/>
                </a:solidFill>
                <a:ea typeface="Roboto"/>
                <a:cs typeface="Roboto"/>
                <a:sym typeface="Roboto"/>
              </a:rPr>
              <a:t>funding</a:t>
            </a:r>
            <a:endParaRPr dirty="0">
              <a:solidFill>
                <a:srgbClr val="263238"/>
              </a:solidFill>
              <a:ea typeface="Roboto"/>
              <a:cs typeface="Roboto"/>
              <a:sym typeface="Roboto"/>
            </a:endParaRPr>
          </a:p>
        </p:txBody>
      </p:sp>
      <p:sp>
        <p:nvSpPr>
          <p:cNvPr id="2" name="Slide Number Placeholder 3"/>
          <p:cNvSpPr>
            <a:spLocks noGrp="1"/>
          </p:cNvSpPr>
          <p:nvPr>
            <p:ph type="sldNum" sz="quarter" idx="12"/>
          </p:nvPr>
        </p:nvSpPr>
        <p:spPr/>
        <p:txBody>
          <a:bodyPr/>
          <a:lstStyle/>
          <a:p>
            <a:fld id="{E3F07B27-5348-4263-B67F-EF7FF0A6AD4A}" type="slidenum">
              <a:rPr lang="en-US" smtClean="0">
                <a:solidFill>
                  <a:prstClr val="black">
                    <a:tint val="75000"/>
                  </a:prstClr>
                </a:solidFill>
              </a:rPr>
              <a:pPr/>
              <a:t>63</a:t>
            </a:fld>
            <a:endParaRPr lang="en-US" dirty="0">
              <a:solidFill>
                <a:prstClr val="black">
                  <a:tint val="75000"/>
                </a:prstClr>
              </a:solidFill>
            </a:endParaRPr>
          </a:p>
        </p:txBody>
      </p:sp>
    </p:spTree>
    <p:extLst>
      <p:ext uri="{BB962C8B-B14F-4D97-AF65-F5344CB8AC3E}">
        <p14:creationId xmlns:p14="http://schemas.microsoft.com/office/powerpoint/2010/main" val="21303542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Title 1"/>
          <p:cNvSpPr txBox="1">
            <a:spLocks noGrp="1"/>
          </p:cNvSpPr>
          <p:nvPr>
            <p:ph type="title"/>
          </p:nvPr>
        </p:nvSpPr>
        <p:spPr>
          <a:xfrm>
            <a:off x="0" y="318655"/>
            <a:ext cx="12192000" cy="1327578"/>
          </a:xfrm>
          <a:prstGeom prst="rect">
            <a:avLst/>
          </a:prstGeom>
        </p:spPr>
        <p:txBody>
          <a:bodyPr spcFirstLastPara="1" vert="horz" wrap="square" lIns="121900" tIns="121900" rIns="121900" bIns="121900" rtlCol="0" anchor="ctr" anchorCtr="0">
            <a:noAutofit/>
          </a:bodyPr>
          <a:lstStyle/>
          <a:p>
            <a:r>
              <a:rPr lang="en" dirty="0" smtClean="0"/>
              <a:t>Californians for Justice Resources</a:t>
            </a:r>
            <a:endParaRPr dirty="0"/>
          </a:p>
        </p:txBody>
      </p:sp>
      <p:sp>
        <p:nvSpPr>
          <p:cNvPr id="84" name="Content Placeholder 2"/>
          <p:cNvSpPr txBox="1">
            <a:spLocks noGrp="1"/>
          </p:cNvSpPr>
          <p:nvPr>
            <p:ph idx="1"/>
          </p:nvPr>
        </p:nvSpPr>
        <p:spPr>
          <a:prstGeom prst="rect">
            <a:avLst/>
          </a:prstGeom>
        </p:spPr>
        <p:txBody>
          <a:bodyPr spcFirstLastPara="1" vert="horz" wrap="square" lIns="121900" tIns="121900" rIns="121900" bIns="121900" rtlCol="0" anchor="t" anchorCtr="0">
            <a:noAutofit/>
          </a:bodyPr>
          <a:lstStyle/>
          <a:p>
            <a:r>
              <a:rPr lang="en" dirty="0"/>
              <a:t>Californians for Justice website: </a:t>
            </a:r>
            <a:r>
              <a:rPr lang="en" dirty="0" smtClean="0">
                <a:uFill>
                  <a:noFill/>
                </a:uFill>
                <a:hlinkClick r:id="rId3" tooltip="Californians for Justice website"/>
              </a:rPr>
              <a:t>caljustice.org/believeinme</a:t>
            </a:r>
            <a:r>
              <a:rPr lang="en" dirty="0" smtClean="0">
                <a:uFill>
                  <a:noFill/>
                </a:uFill>
              </a:rPr>
              <a:t> </a:t>
            </a:r>
            <a:endParaRPr dirty="0"/>
          </a:p>
          <a:p>
            <a:pPr>
              <a:spcBef>
                <a:spcPts val="2133"/>
              </a:spcBef>
            </a:pPr>
            <a:r>
              <a:rPr lang="en" dirty="0"/>
              <a:t>Social media</a:t>
            </a:r>
            <a:endParaRPr dirty="0"/>
          </a:p>
          <a:p>
            <a:pPr lvl="1">
              <a:spcBef>
                <a:spcPts val="2133"/>
              </a:spcBef>
            </a:pPr>
            <a:r>
              <a:rPr lang="en" dirty="0"/>
              <a:t>Instagram: </a:t>
            </a:r>
            <a:r>
              <a:rPr lang="en-US" dirty="0">
                <a:hlinkClick r:id="rId4" tooltip="Californians for Justice Instagram Page"/>
              </a:rPr>
              <a:t>https://www.instagram.com/cal4justice/?</a:t>
            </a:r>
            <a:r>
              <a:rPr lang="en-US" dirty="0" smtClean="0">
                <a:hlinkClick r:id="rId4" tooltip="Californians for Justice Instagram Page"/>
              </a:rPr>
              <a:t>hl=en</a:t>
            </a:r>
            <a:r>
              <a:rPr lang="en-US" dirty="0" smtClean="0"/>
              <a:t> </a:t>
            </a:r>
            <a:endParaRPr dirty="0"/>
          </a:p>
          <a:p>
            <a:pPr lvl="1">
              <a:spcBef>
                <a:spcPts val="2133"/>
              </a:spcBef>
            </a:pPr>
            <a:r>
              <a:rPr lang="en" dirty="0"/>
              <a:t>Twitter: </a:t>
            </a:r>
            <a:r>
              <a:rPr lang="en-US" dirty="0">
                <a:hlinkClick r:id="rId5" tooltip="Californians for Justice Twitter Page"/>
              </a:rPr>
              <a:t>https://</a:t>
            </a:r>
            <a:r>
              <a:rPr lang="en-US" dirty="0" smtClean="0">
                <a:hlinkClick r:id="rId5" tooltip="Californians for Justice Twitter Page"/>
              </a:rPr>
              <a:t>twitter.com/cal4justice?lang=en</a:t>
            </a:r>
            <a:r>
              <a:rPr lang="en-US" dirty="0" smtClean="0"/>
              <a:t> </a:t>
            </a:r>
            <a:endParaRPr dirty="0"/>
          </a:p>
          <a:p>
            <a:pPr>
              <a:spcBef>
                <a:spcPts val="2133"/>
              </a:spcBef>
              <a:spcAft>
                <a:spcPts val="2133"/>
              </a:spcAft>
            </a:pPr>
            <a:r>
              <a:rPr lang="en" dirty="0" smtClean="0"/>
              <a:t>Contact </a:t>
            </a:r>
            <a:r>
              <a:rPr lang="en" dirty="0"/>
              <a:t>Norma Rodriguez: </a:t>
            </a:r>
            <a:r>
              <a:rPr lang="en" dirty="0">
                <a:hlinkClick r:id="rId6" tooltip="email Norma Rodriguez of Californians for Justice"/>
              </a:rPr>
              <a:t>norma@caljustice.org</a:t>
            </a:r>
            <a:endParaRPr dirty="0"/>
          </a:p>
        </p:txBody>
      </p:sp>
      <p:sp>
        <p:nvSpPr>
          <p:cNvPr id="2" name="Slide Number Placeholder 3"/>
          <p:cNvSpPr>
            <a:spLocks noGrp="1"/>
          </p:cNvSpPr>
          <p:nvPr>
            <p:ph type="sldNum" sz="quarter" idx="12"/>
          </p:nvPr>
        </p:nvSpPr>
        <p:spPr/>
        <p:txBody>
          <a:bodyPr/>
          <a:lstStyle/>
          <a:p>
            <a:fld id="{E3F07B27-5348-4263-B67F-EF7FF0A6AD4A}" type="slidenum">
              <a:rPr lang="en-US" smtClean="0">
                <a:solidFill>
                  <a:prstClr val="black">
                    <a:tint val="75000"/>
                  </a:prstClr>
                </a:solidFill>
              </a:rPr>
              <a:pPr/>
              <a:t>64</a:t>
            </a:fld>
            <a:endParaRPr lang="en-US" dirty="0">
              <a:solidFill>
                <a:prstClr val="black">
                  <a:tint val="75000"/>
                </a:prstClr>
              </a:solidFill>
            </a:endParaRPr>
          </a:p>
        </p:txBody>
      </p:sp>
    </p:spTree>
    <p:extLst>
      <p:ext uri="{BB962C8B-B14F-4D97-AF65-F5344CB8AC3E}">
        <p14:creationId xmlns:p14="http://schemas.microsoft.com/office/powerpoint/2010/main" val="12418415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altLang="en-US" dirty="0"/>
              <a:t>Resources for Implementation – Part 1 </a:t>
            </a:r>
            <a:endParaRPr lang="en-US" dirty="0"/>
          </a:p>
        </p:txBody>
      </p:sp>
      <p:sp>
        <p:nvSpPr>
          <p:cNvPr id="5" name="Subtitle 4"/>
          <p:cNvSpPr>
            <a:spLocks noGrp="1"/>
          </p:cNvSpPr>
          <p:nvPr>
            <p:ph type="subTitle" idx="1"/>
          </p:nvPr>
        </p:nvSpPr>
        <p:spPr/>
        <p:txBody>
          <a:bodyPr/>
          <a:lstStyle/>
          <a:p>
            <a:r>
              <a:rPr lang="en-US" altLang="en-US" dirty="0"/>
              <a:t/>
            </a:r>
            <a:br>
              <a:rPr lang="en-US" altLang="en-US" dirty="0"/>
            </a:br>
            <a:r>
              <a:rPr lang="en-US" altLang="en-US" dirty="0"/>
              <a:t>Kristen Brown, Ph.D. </a:t>
            </a:r>
          </a:p>
          <a:p>
            <a:r>
              <a:rPr lang="en-US" altLang="en-US" dirty="0"/>
              <a:t>One </a:t>
            </a:r>
            <a:r>
              <a:rPr lang="en-US" altLang="en-US" dirty="0" smtClean="0"/>
              <a:t>System Whole Child Initiative Lead </a:t>
            </a:r>
            <a:endParaRPr lang="en-US" altLang="en-US" dirty="0"/>
          </a:p>
          <a:p>
            <a:r>
              <a:rPr lang="en-US" dirty="0"/>
              <a:t>California Department of Education </a:t>
            </a:r>
          </a:p>
        </p:txBody>
      </p:sp>
      <p:pic>
        <p:nvPicPr>
          <p:cNvPr id="2" name="Picture 1" descr="Picture of Dr. Kristen Brown, One System Action Team Lead, California Department of Educat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89096" y="3930977"/>
            <a:ext cx="1606200" cy="1978547"/>
          </a:xfrm>
          <a:prstGeom prst="rect">
            <a:avLst/>
          </a:prstGeom>
        </p:spPr>
      </p:pic>
    </p:spTree>
    <p:extLst>
      <p:ext uri="{BB962C8B-B14F-4D97-AF65-F5344CB8AC3E}">
        <p14:creationId xmlns:p14="http://schemas.microsoft.com/office/powerpoint/2010/main" val="321693722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One System of Connected Resources &amp; Supports</a:t>
            </a:r>
            <a:endParaRPr lang="en-US" dirty="0"/>
          </a:p>
        </p:txBody>
      </p:sp>
      <p:pic>
        <p:nvPicPr>
          <p:cNvPr id="12" name="Picture 2" descr="Logo for One System of Connected Resources and Supports (OSCRS)." title="One System of Connected Resources and Support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26558" y="2082016"/>
            <a:ext cx="10338884" cy="2935152"/>
          </a:xfrm>
          <a:prstGeom prst="rect">
            <a:avLst/>
          </a:prstGeom>
        </p:spPr>
      </p:pic>
    </p:spTree>
    <p:extLst>
      <p:ext uri="{BB962C8B-B14F-4D97-AF65-F5344CB8AC3E}">
        <p14:creationId xmlns:p14="http://schemas.microsoft.com/office/powerpoint/2010/main" val="329712775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One System Initiative Purpose</a:t>
            </a:r>
          </a:p>
        </p:txBody>
      </p:sp>
      <p:sp>
        <p:nvSpPr>
          <p:cNvPr id="6" name="Content Placeholder 5">
            <a:extLst>
              <a:ext uri="{FF2B5EF4-FFF2-40B4-BE49-F238E27FC236}">
                <a16:creationId xmlns="" xmlns:a16="http://schemas.microsoft.com/office/drawing/2014/main" id="{19BC4312-4F61-4C8A-B098-E80988904D26}"/>
              </a:ext>
            </a:extLst>
          </p:cNvPr>
          <p:cNvSpPr>
            <a:spLocks noGrp="1"/>
          </p:cNvSpPr>
          <p:nvPr>
            <p:ph idx="1"/>
          </p:nvPr>
        </p:nvSpPr>
        <p:spPr/>
        <p:txBody>
          <a:bodyPr/>
          <a:lstStyle/>
          <a:p>
            <a:pPr>
              <a:lnSpc>
                <a:spcPct val="100000"/>
              </a:lnSpc>
              <a:spcBef>
                <a:spcPts val="1200"/>
              </a:spcBef>
              <a:spcAft>
                <a:spcPts val="1200"/>
              </a:spcAft>
              <a:buClr>
                <a:schemeClr val="tx1"/>
              </a:buClr>
            </a:pPr>
            <a:r>
              <a:rPr lang="en-US" dirty="0"/>
              <a:t>Support capacity of the CDE and local educational agencies (LEAs) to better achieve the goals of the LCFF Priorities</a:t>
            </a:r>
            <a:r>
              <a:rPr lang="en-US" dirty="0" smtClean="0"/>
              <a:t>.</a:t>
            </a:r>
            <a:endParaRPr lang="en-US" dirty="0"/>
          </a:p>
          <a:p>
            <a:pPr>
              <a:lnSpc>
                <a:spcPct val="100000"/>
              </a:lnSpc>
              <a:spcBef>
                <a:spcPts val="1200"/>
              </a:spcBef>
              <a:spcAft>
                <a:spcPts val="1200"/>
              </a:spcAft>
              <a:buClr>
                <a:schemeClr val="tx1"/>
              </a:buClr>
            </a:pPr>
            <a:r>
              <a:rPr lang="en-US" dirty="0"/>
              <a:t>Prioritize supports for CDE-led aligned initiatives, and resources to support the field. </a:t>
            </a:r>
          </a:p>
          <a:p>
            <a:endParaRPr lang="en-US" dirty="0"/>
          </a:p>
        </p:txBody>
      </p:sp>
      <p:sp>
        <p:nvSpPr>
          <p:cNvPr id="10" name="Slide Number Placeholder 9"/>
          <p:cNvSpPr>
            <a:spLocks noGrp="1"/>
          </p:cNvSpPr>
          <p:nvPr>
            <p:ph type="sldNum" sz="quarter" idx="12"/>
          </p:nvPr>
        </p:nvSpPr>
        <p:spPr/>
        <p:txBody>
          <a:bodyPr/>
          <a:lstStyle/>
          <a:p>
            <a:fld id="{9BAAED9B-65EF-7648-8E2D-A085BF3CE7DC}" type="slidenum">
              <a:rPr lang="en-US" smtClean="0"/>
              <a:pPr/>
              <a:t>67</a:t>
            </a:fld>
            <a:endParaRPr lang="en-US" dirty="0"/>
          </a:p>
        </p:txBody>
      </p:sp>
    </p:spTree>
    <p:extLst>
      <p:ext uri="{BB962C8B-B14F-4D97-AF65-F5344CB8AC3E}">
        <p14:creationId xmlns:p14="http://schemas.microsoft.com/office/powerpoint/2010/main" val="168282872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Text Placeholder 2"/>
          <p:cNvSpPr>
            <a:spLocks noGrp="1"/>
          </p:cNvSpPr>
          <p:nvPr>
            <p:ph type="body" idx="4294967295"/>
          </p:nvPr>
        </p:nvSpPr>
        <p:spPr>
          <a:xfrm>
            <a:off x="1146174" y="1117600"/>
            <a:ext cx="4040188" cy="639763"/>
          </a:xfrm>
        </p:spPr>
        <p:txBody>
          <a:bodyPr>
            <a:normAutofit fontScale="25000" lnSpcReduction="20000"/>
          </a:bodyPr>
          <a:lstStyle/>
          <a:p>
            <a:pPr algn="ctr"/>
            <a:endParaRPr lang="en-US" b="0" dirty="0">
              <a:solidFill>
                <a:schemeClr val="accent1"/>
              </a:solidFill>
              <a:latin typeface="Century Gothic" panose="020B0502020202020204" pitchFamily="34" charset="0"/>
            </a:endParaRPr>
          </a:p>
          <a:p>
            <a:pPr marL="0" indent="0" algn="ctr">
              <a:buNone/>
            </a:pPr>
            <a:r>
              <a:rPr lang="en-US" sz="9600" b="1" dirty="0"/>
              <a:t>LCFF Implementation</a:t>
            </a:r>
          </a:p>
          <a:p>
            <a:pPr algn="ctr"/>
            <a:endParaRPr lang="en-US" b="0" dirty="0"/>
          </a:p>
        </p:txBody>
      </p:sp>
      <p:pic>
        <p:nvPicPr>
          <p:cNvPr id="2050" name="Picture 2" descr="Picture of LCFF implementation graphic"/>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l="3971" t="2006" r="1206" b="1860"/>
          <a:stretch/>
        </p:blipFill>
        <p:spPr bwMode="auto">
          <a:xfrm>
            <a:off x="1251277" y="1825625"/>
            <a:ext cx="4141076" cy="4183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Placeholder 4"/>
          <p:cNvSpPr>
            <a:spLocks noGrp="1"/>
          </p:cNvSpPr>
          <p:nvPr>
            <p:ph type="body" sz="quarter" idx="4294967295"/>
          </p:nvPr>
        </p:nvSpPr>
        <p:spPr>
          <a:xfrm>
            <a:off x="7551135" y="1308100"/>
            <a:ext cx="4041775" cy="517525"/>
          </a:xfrm>
        </p:spPr>
        <p:txBody>
          <a:bodyPr>
            <a:noAutofit/>
          </a:bodyPr>
          <a:lstStyle/>
          <a:p>
            <a:pPr marL="0" indent="0">
              <a:buNone/>
            </a:pPr>
            <a:r>
              <a:rPr lang="en-US" sz="2400" b="1" dirty="0"/>
              <a:t>One System Serving the Whole Child</a:t>
            </a:r>
          </a:p>
        </p:txBody>
      </p:sp>
      <p:pic>
        <p:nvPicPr>
          <p:cNvPr id="2051" name="Picture 3" descr="Picture of one system serving the whole child graphic"/>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tretch>
            <a:fillRect/>
          </a:stretch>
        </p:blipFill>
        <p:spPr bwMode="auto">
          <a:xfrm>
            <a:off x="7101097" y="1964577"/>
            <a:ext cx="3890544" cy="4073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E3F07B27-5348-4263-B67F-EF7FF0A6AD4A}" type="slidenum">
              <a:rPr lang="en-US" smtClean="0">
                <a:solidFill>
                  <a:prstClr val="black">
                    <a:tint val="75000"/>
                  </a:prstClr>
                </a:solidFill>
              </a:rPr>
              <a:pPr/>
              <a:t>68</a:t>
            </a:fld>
            <a:endParaRPr lang="en-US" dirty="0">
              <a:solidFill>
                <a:prstClr val="black">
                  <a:tint val="75000"/>
                </a:prstClr>
              </a:solidFill>
            </a:endParaRPr>
          </a:p>
        </p:txBody>
      </p:sp>
    </p:spTree>
    <p:extLst>
      <p:ext uri="{BB962C8B-B14F-4D97-AF65-F5344CB8AC3E}">
        <p14:creationId xmlns:p14="http://schemas.microsoft.com/office/powerpoint/2010/main" val="60598308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Local Control Funding Formula/ Whole Child Resource Map</a:t>
            </a:r>
          </a:p>
        </p:txBody>
      </p:sp>
      <p:pic>
        <p:nvPicPr>
          <p:cNvPr id="11" name="Content Placeholder 10" descr="Picture of the Local Control Funding Formula (LCFF)/ Whole Child Resource Map." title="Local Control Funding Formula/ Whole Child Resource Map"/>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130105" y="1212374"/>
            <a:ext cx="4487582" cy="5577840"/>
          </a:xfrm>
          <a:prstGeom prst="rect">
            <a:avLst/>
          </a:prstGeom>
        </p:spPr>
      </p:pic>
      <p:sp>
        <p:nvSpPr>
          <p:cNvPr id="7" name="Content Placeholder 6"/>
          <p:cNvSpPr>
            <a:spLocks noGrp="1"/>
          </p:cNvSpPr>
          <p:nvPr>
            <p:ph sz="half" idx="2"/>
          </p:nvPr>
        </p:nvSpPr>
        <p:spPr/>
        <p:txBody>
          <a:bodyPr>
            <a:normAutofit/>
          </a:bodyPr>
          <a:lstStyle/>
          <a:p>
            <a:pPr>
              <a:lnSpc>
                <a:spcPct val="107000"/>
              </a:lnSpc>
              <a:spcAft>
                <a:spcPts val="800"/>
              </a:spcAft>
            </a:pPr>
            <a:r>
              <a:rPr lang="en-US" sz="2000" b="1" dirty="0">
                <a:effectLst>
                  <a:outerShdw blurRad="50800" dist="50800" dir="5400000" sx="7000" sy="7000" algn="ctr">
                    <a:srgbClr val="000000">
                      <a:alpha val="43130"/>
                    </a:srgbClr>
                  </a:outerShdw>
                </a:effectLst>
                <a:ea typeface="Calibri"/>
                <a:cs typeface="Arial" panose="020B0604020202020204" pitchFamily="34" charset="0"/>
              </a:rPr>
              <a:t>Each ray </a:t>
            </a:r>
            <a:r>
              <a:rPr lang="en-US" sz="2000" dirty="0">
                <a:effectLst>
                  <a:outerShdw blurRad="50800" dist="50800" dir="5400000" sx="7000" sy="7000" algn="ctr">
                    <a:srgbClr val="000000">
                      <a:alpha val="43130"/>
                    </a:srgbClr>
                  </a:outerShdw>
                </a:effectLst>
                <a:ea typeface="Calibri"/>
                <a:cs typeface="Arial" panose="020B0604020202020204" pitchFamily="34" charset="0"/>
              </a:rPr>
              <a:t>represents one Local Control Accountability Plan (LCAP) priority.</a:t>
            </a:r>
            <a:endParaRPr lang="en-US" sz="2000" b="1" dirty="0">
              <a:solidFill>
                <a:srgbClr val="FF0000"/>
              </a:solidFill>
              <a:effectLst>
                <a:outerShdw blurRad="50800" dist="50800" dir="5400000" sx="7000" sy="7000" algn="ctr">
                  <a:srgbClr val="000000">
                    <a:alpha val="43130"/>
                  </a:srgbClr>
                </a:outerShdw>
              </a:effectLst>
              <a:ea typeface="Calibri"/>
              <a:cs typeface="Arial" panose="020B0604020202020204" pitchFamily="34" charset="0"/>
            </a:endParaRPr>
          </a:p>
          <a:p>
            <a:pPr>
              <a:lnSpc>
                <a:spcPct val="107000"/>
              </a:lnSpc>
              <a:spcAft>
                <a:spcPts val="800"/>
              </a:spcAft>
            </a:pPr>
            <a:r>
              <a:rPr lang="en-US" sz="2000" b="1" dirty="0">
                <a:effectLst>
                  <a:outerShdw blurRad="50800" dist="50800" dir="5400000" sx="7000" sy="7000" algn="ctr">
                    <a:srgbClr val="000000">
                      <a:alpha val="43130"/>
                    </a:srgbClr>
                  </a:outerShdw>
                </a:effectLst>
                <a:ea typeface="Calibri"/>
                <a:cs typeface="Arial" panose="020B0604020202020204" pitchFamily="34" charset="0"/>
              </a:rPr>
              <a:t>One star</a:t>
            </a:r>
            <a:r>
              <a:rPr lang="en-US" sz="2000" dirty="0">
                <a:effectLst>
                  <a:outerShdw blurRad="50800" dist="50800" dir="5400000" sx="7000" sy="7000" algn="ctr">
                    <a:srgbClr val="000000">
                      <a:alpha val="43130"/>
                    </a:srgbClr>
                  </a:outerShdw>
                </a:effectLst>
                <a:ea typeface="Calibri"/>
                <a:cs typeface="Arial" panose="020B0604020202020204" pitchFamily="34" charset="0"/>
              </a:rPr>
              <a:t> represents one child who is surrounded by those who want to ensure the child’s daily safety and health, and ensure that every child is engaged, challenged, and uniquely supported.</a:t>
            </a:r>
            <a:endParaRPr lang="en-US" sz="2000" dirty="0">
              <a:solidFill>
                <a:prstClr val="black"/>
              </a:solidFill>
              <a:cs typeface="Arial" panose="020B0604020202020204" pitchFamily="34" charset="0"/>
            </a:endParaRPr>
          </a:p>
          <a:p>
            <a:pPr>
              <a:lnSpc>
                <a:spcPct val="107000"/>
              </a:lnSpc>
              <a:spcAft>
                <a:spcPts val="800"/>
              </a:spcAft>
            </a:pPr>
            <a:r>
              <a:rPr lang="en-US" sz="2000" dirty="0">
                <a:solidFill>
                  <a:prstClr val="black"/>
                </a:solidFill>
                <a:effectLst>
                  <a:outerShdw blurRad="50800" dist="50800" dir="5400000" sx="7000" sy="7000" algn="ctr">
                    <a:srgbClr val="000000">
                      <a:alpha val="43130"/>
                    </a:srgbClr>
                  </a:outerShdw>
                </a:effectLst>
                <a:ea typeface="Calibri"/>
                <a:cs typeface="Arial" panose="020B0604020202020204" pitchFamily="34" charset="0"/>
              </a:rPr>
              <a:t>From </a:t>
            </a:r>
            <a:r>
              <a:rPr lang="en-US" sz="2000" b="1" dirty="0">
                <a:effectLst>
                  <a:outerShdw blurRad="50800" dist="50800" dir="5400000" sx="7000" sy="7000" algn="ctr">
                    <a:srgbClr val="000000">
                      <a:alpha val="43130"/>
                    </a:srgbClr>
                  </a:outerShdw>
                </a:effectLst>
                <a:ea typeface="Calibri"/>
                <a:cs typeface="Arial" panose="020B0604020202020204" pitchFamily="34" charset="0"/>
              </a:rPr>
              <a:t>cradle to career</a:t>
            </a:r>
            <a:r>
              <a:rPr lang="en-US" sz="2000" dirty="0">
                <a:solidFill>
                  <a:prstClr val="black"/>
                </a:solidFill>
                <a:effectLst>
                  <a:outerShdw blurRad="50800" dist="50800" dir="5400000" sx="7000" sy="7000" algn="ctr">
                    <a:srgbClr val="000000">
                      <a:alpha val="43130"/>
                    </a:srgbClr>
                  </a:outerShdw>
                </a:effectLst>
                <a:ea typeface="Calibri"/>
                <a:cs typeface="Arial" panose="020B0604020202020204" pitchFamily="34" charset="0"/>
              </a:rPr>
              <a:t>, </a:t>
            </a:r>
            <a:r>
              <a:rPr lang="en-US" sz="2000" dirty="0" smtClean="0">
                <a:solidFill>
                  <a:prstClr val="black"/>
                </a:solidFill>
                <a:effectLst>
                  <a:outerShdw blurRad="50800" dist="50800" dir="5400000" sx="7000" sy="7000" algn="ctr">
                    <a:srgbClr val="000000">
                      <a:alpha val="43130"/>
                    </a:srgbClr>
                  </a:outerShdw>
                </a:effectLst>
                <a:ea typeface="Calibri"/>
                <a:cs typeface="Arial" panose="020B0604020202020204" pitchFamily="34" charset="0"/>
              </a:rPr>
              <a:t>the CDE </a:t>
            </a:r>
            <a:r>
              <a:rPr lang="en-US" sz="2000" dirty="0">
                <a:solidFill>
                  <a:prstClr val="black"/>
                </a:solidFill>
                <a:effectLst>
                  <a:outerShdw blurRad="50800" dist="50800" dir="5400000" sx="7000" sy="7000" algn="ctr">
                    <a:srgbClr val="000000">
                      <a:alpha val="43130"/>
                    </a:srgbClr>
                  </a:outerShdw>
                </a:effectLst>
                <a:ea typeface="Calibri"/>
                <a:cs typeface="Arial" panose="020B0604020202020204" pitchFamily="34" charset="0"/>
              </a:rPr>
              <a:t>has resources that support the work of </a:t>
            </a:r>
            <a:r>
              <a:rPr lang="en-US" sz="2000" dirty="0" smtClean="0">
                <a:solidFill>
                  <a:prstClr val="black"/>
                </a:solidFill>
                <a:effectLst>
                  <a:outerShdw blurRad="50800" dist="50800" dir="5400000" sx="7000" sy="7000" algn="ctr">
                    <a:srgbClr val="000000">
                      <a:alpha val="43130"/>
                    </a:srgbClr>
                  </a:outerShdw>
                </a:effectLst>
                <a:ea typeface="Calibri"/>
                <a:cs typeface="Arial" panose="020B0604020202020204" pitchFamily="34" charset="0"/>
              </a:rPr>
              <a:t>LEAs and </a:t>
            </a:r>
            <a:r>
              <a:rPr lang="en-US" sz="2000" dirty="0">
                <a:solidFill>
                  <a:prstClr val="black"/>
                </a:solidFill>
                <a:effectLst>
                  <a:outerShdw blurRad="50800" dist="50800" dir="5400000" sx="7000" sy="7000" algn="ctr">
                    <a:srgbClr val="000000">
                      <a:alpha val="43130"/>
                    </a:srgbClr>
                  </a:outerShdw>
                </a:effectLst>
                <a:ea typeface="Calibri"/>
                <a:cs typeface="Arial" panose="020B0604020202020204" pitchFamily="34" charset="0"/>
              </a:rPr>
              <a:t>make the goals of each priority attainable.</a:t>
            </a:r>
            <a:endParaRPr lang="en-US" sz="2000" dirty="0">
              <a:solidFill>
                <a:prstClr val="black"/>
              </a:solidFill>
              <a:ea typeface="Calibri"/>
              <a:cs typeface="Arial" panose="020B0604020202020204" pitchFamily="34" charset="0"/>
            </a:endParaRPr>
          </a:p>
          <a:p>
            <a:endParaRPr lang="en-US" sz="1400" dirty="0"/>
          </a:p>
        </p:txBody>
      </p:sp>
      <p:sp>
        <p:nvSpPr>
          <p:cNvPr id="10" name="Slide Number Placeholder 9"/>
          <p:cNvSpPr>
            <a:spLocks noGrp="1"/>
          </p:cNvSpPr>
          <p:nvPr>
            <p:ph type="sldNum" sz="quarter" idx="12"/>
          </p:nvPr>
        </p:nvSpPr>
        <p:spPr/>
        <p:txBody>
          <a:bodyPr/>
          <a:lstStyle/>
          <a:p>
            <a:fld id="{9BAAED9B-65EF-7648-8E2D-A085BF3CE7DC}" type="slidenum">
              <a:rPr lang="en-US" smtClean="0"/>
              <a:pPr/>
              <a:t>69</a:t>
            </a:fld>
            <a:endParaRPr lang="en-US" dirty="0"/>
          </a:p>
        </p:txBody>
      </p:sp>
    </p:spTree>
    <p:extLst>
      <p:ext uri="{BB962C8B-B14F-4D97-AF65-F5344CB8AC3E}">
        <p14:creationId xmlns:p14="http://schemas.microsoft.com/office/powerpoint/2010/main" val="40234177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School Conditions and Climate Work Group </a:t>
            </a:r>
            <a:br>
              <a:rPr lang="en-US" dirty="0"/>
            </a:br>
            <a:r>
              <a:rPr lang="en-US" dirty="0"/>
              <a:t>Definition of School Climate</a:t>
            </a:r>
          </a:p>
        </p:txBody>
      </p:sp>
      <p:sp>
        <p:nvSpPr>
          <p:cNvPr id="3" name="Content Placeholder 2"/>
          <p:cNvSpPr>
            <a:spLocks noGrp="1"/>
          </p:cNvSpPr>
          <p:nvPr>
            <p:ph idx="1"/>
          </p:nvPr>
        </p:nvSpPr>
        <p:spPr/>
        <p:txBody>
          <a:bodyPr>
            <a:normAutofit/>
          </a:bodyPr>
          <a:lstStyle/>
          <a:p>
            <a:pPr marL="0" indent="0">
              <a:lnSpc>
                <a:spcPct val="100000"/>
              </a:lnSpc>
              <a:spcAft>
                <a:spcPts val="1200"/>
              </a:spcAft>
              <a:buNone/>
            </a:pPr>
            <a:r>
              <a:rPr lang="en-US" dirty="0"/>
              <a:t>“</a:t>
            </a:r>
            <a:r>
              <a:rPr lang="en-US" sz="2400" dirty="0"/>
              <a:t>School Conditions and Climate” refers to the character and quality of school life. This includes the values, expectations, interpersonal relationships, materials and resources, supports, physical environment, and practices that foster a welcoming, inclusive, and academically challenging environment. Positive school conditions and climate ensure people in the school community (students, staff, family, and community) feel socially, emotionally, and physically safe, supported, connected to the school, and engaged in learning and teaching. 	</a:t>
            </a:r>
            <a:endParaRPr lang="en-US" sz="2400" dirty="0" smtClean="0"/>
          </a:p>
          <a:p>
            <a:pPr>
              <a:lnSpc>
                <a:spcPct val="100000"/>
              </a:lnSpc>
              <a:spcAft>
                <a:spcPts val="1200"/>
              </a:spcAft>
            </a:pPr>
            <a:r>
              <a:rPr lang="en-US" sz="2400" dirty="0" smtClean="0"/>
              <a:t>View the School Conditions and Climate Work Group Recommendation Framework at </a:t>
            </a:r>
            <a:r>
              <a:rPr lang="en-US" sz="2400" dirty="0" smtClean="0">
                <a:hlinkClick r:id="rId3" tooltip="Schhol Conditions and Climate Work Group Recommendation Framework link"/>
              </a:rPr>
              <a:t>https</a:t>
            </a:r>
            <a:r>
              <a:rPr lang="en-US" sz="2400" dirty="0">
                <a:hlinkClick r:id="rId3" tooltip="Schhol Conditions and Climate Work Group Recommendation Framework link"/>
              </a:rPr>
              <a:t>://</a:t>
            </a:r>
            <a:r>
              <a:rPr lang="en-US" sz="2400" dirty="0" smtClean="0">
                <a:hlinkClick r:id="rId3" tooltip="Schhol Conditions and Climate Work Group Recommendation Framework link"/>
              </a:rPr>
              <a:t>www.cde.ca.gov/be/pn/im/documents/memo-ocd-oct17item01a1.pdf</a:t>
            </a:r>
            <a:r>
              <a:rPr lang="en-US" sz="2400" dirty="0" smtClean="0"/>
              <a:t>.</a:t>
            </a:r>
            <a:endParaRPr lang="en-US" sz="2400" dirty="0"/>
          </a:p>
        </p:txBody>
      </p:sp>
      <p:sp>
        <p:nvSpPr>
          <p:cNvPr id="4" name="Slide Number Placeholder 3"/>
          <p:cNvSpPr>
            <a:spLocks noGrp="1"/>
          </p:cNvSpPr>
          <p:nvPr>
            <p:ph type="sldNum" sz="quarter" idx="12"/>
          </p:nvPr>
        </p:nvSpPr>
        <p:spPr/>
        <p:txBody>
          <a:bodyPr/>
          <a:lstStyle/>
          <a:p>
            <a:fld id="{E3F07B27-5348-4263-B67F-EF7FF0A6AD4A}" type="slidenum">
              <a:rPr lang="en-US" smtClean="0">
                <a:solidFill>
                  <a:prstClr val="black">
                    <a:tint val="75000"/>
                  </a:prstClr>
                </a:solidFill>
              </a:rPr>
              <a:pPr/>
              <a:t>7</a:t>
            </a:fld>
            <a:endParaRPr lang="en-US" dirty="0">
              <a:solidFill>
                <a:prstClr val="black">
                  <a:tint val="75000"/>
                </a:prstClr>
              </a:solidFill>
            </a:endParaRPr>
          </a:p>
        </p:txBody>
      </p:sp>
    </p:spTree>
    <p:extLst>
      <p:ext uri="{BB962C8B-B14F-4D97-AF65-F5344CB8AC3E}">
        <p14:creationId xmlns:p14="http://schemas.microsoft.com/office/powerpoint/2010/main" val="100550147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
            <a:ext cx="12192000" cy="1481954"/>
          </a:xfrm>
        </p:spPr>
        <p:txBody>
          <a:bodyPr>
            <a:noAutofit/>
          </a:bodyPr>
          <a:lstStyle/>
          <a:p>
            <a:r>
              <a:rPr lang="en-US" sz="3200" dirty="0">
                <a:latin typeface="Century Gothic" panose="020B0502020202020204" pitchFamily="34" charset="0"/>
              </a:rPr>
              <a:t>LCFF Priorities/Whole Child Resource </a:t>
            </a:r>
            <a:r>
              <a:rPr lang="en-US" sz="3200" dirty="0" smtClean="0">
                <a:latin typeface="Century Gothic" panose="020B0502020202020204" pitchFamily="34" charset="0"/>
              </a:rPr>
              <a:t>Map (1 of 2)</a:t>
            </a:r>
            <a:endParaRPr lang="en-US" sz="3200" dirty="0">
              <a:latin typeface="Century Gothic" panose="020B0502020202020204" pitchFamily="34" charset="0"/>
            </a:endParaRPr>
          </a:p>
        </p:txBody>
      </p:sp>
      <p:sp>
        <p:nvSpPr>
          <p:cNvPr id="3" name="Content Placeholder 2"/>
          <p:cNvSpPr>
            <a:spLocks noGrp="1"/>
          </p:cNvSpPr>
          <p:nvPr>
            <p:ph idx="1"/>
          </p:nvPr>
        </p:nvSpPr>
        <p:spPr/>
        <p:txBody>
          <a:bodyPr>
            <a:normAutofit/>
          </a:bodyPr>
          <a:lstStyle/>
          <a:p>
            <a:pPr>
              <a:spcBef>
                <a:spcPts val="1800"/>
              </a:spcBef>
              <a:spcAft>
                <a:spcPts val="1800"/>
              </a:spcAft>
            </a:pPr>
            <a:r>
              <a:rPr lang="en-US" sz="2800" dirty="0" smtClean="0">
                <a:latin typeface="Arial" panose="020B0604020202020204" pitchFamily="34" charset="0"/>
                <a:cs typeface="Arial" panose="020B0604020202020204" pitchFamily="34" charset="0"/>
              </a:rPr>
              <a:t>Local </a:t>
            </a:r>
            <a:r>
              <a:rPr lang="en-US" sz="2800" dirty="0">
                <a:latin typeface="Arial" panose="020B0604020202020204" pitchFamily="34" charset="0"/>
                <a:cs typeface="Arial" panose="020B0604020202020204" pitchFamily="34" charset="0"/>
              </a:rPr>
              <a:t>Control Funding Formula Priorities/Whole Child Resource Map </a:t>
            </a:r>
            <a:r>
              <a:rPr lang="en-US" sz="2800" dirty="0">
                <a:latin typeface="Arial" panose="020B0604020202020204" pitchFamily="34" charset="0"/>
                <a:cs typeface="Arial" panose="020B0604020202020204" pitchFamily="34" charset="0"/>
                <a:hlinkClick r:id="rId3" tooltip="Web link to the LCFF/ Whole Child Resource Map"/>
              </a:rPr>
              <a:t>https://www.cde.ca.gov/eo/in/lcff1sys-resources.asp</a:t>
            </a:r>
            <a:endParaRPr lang="en-US" sz="2800" dirty="0">
              <a:latin typeface="Arial" panose="020B0604020202020204" pitchFamily="34" charset="0"/>
              <a:cs typeface="Arial" panose="020B0604020202020204" pitchFamily="34" charset="0"/>
            </a:endParaRPr>
          </a:p>
          <a:p>
            <a:pPr>
              <a:spcBef>
                <a:spcPts val="1800"/>
              </a:spcBef>
              <a:spcAft>
                <a:spcPts val="1800"/>
              </a:spcAft>
            </a:pPr>
            <a:r>
              <a:rPr lang="en-US" sz="2800" dirty="0">
                <a:latin typeface="Arial" panose="020B0604020202020204" pitchFamily="34" charset="0"/>
                <a:cs typeface="Arial" panose="020B0604020202020204" pitchFamily="34" charset="0"/>
              </a:rPr>
              <a:t>Collaboration in Common </a:t>
            </a:r>
            <a:r>
              <a:rPr lang="en-US" sz="2800" dirty="0">
                <a:latin typeface="Arial" panose="020B0604020202020204" pitchFamily="34" charset="0"/>
                <a:cs typeface="Arial" panose="020B0604020202020204" pitchFamily="34" charset="0"/>
                <a:hlinkClick r:id="rId4" tooltip="Web link to Collaboration in Common."/>
              </a:rPr>
              <a:t>https://collaborationincommon.org</a:t>
            </a:r>
            <a:endParaRPr lang="en-US" sz="2800" dirty="0">
              <a:latin typeface="Arial" panose="020B0604020202020204" pitchFamily="34" charset="0"/>
              <a:cs typeface="Arial" panose="020B0604020202020204" pitchFamily="34" charset="0"/>
            </a:endParaRPr>
          </a:p>
        </p:txBody>
      </p:sp>
      <p:sp>
        <p:nvSpPr>
          <p:cNvPr id="10" name="Slide Number Placeholder 9"/>
          <p:cNvSpPr>
            <a:spLocks noGrp="1"/>
          </p:cNvSpPr>
          <p:nvPr>
            <p:ph type="sldNum" sz="quarter" idx="12"/>
          </p:nvPr>
        </p:nvSpPr>
        <p:spPr/>
        <p:txBody>
          <a:bodyPr/>
          <a:lstStyle/>
          <a:p>
            <a:fld id="{9BAAED9B-65EF-7648-8E2D-A085BF3CE7DC}" type="slidenum">
              <a:rPr lang="en-US" smtClean="0"/>
              <a:pPr/>
              <a:t>70</a:t>
            </a:fld>
            <a:endParaRPr lang="en-US" dirty="0"/>
          </a:p>
        </p:txBody>
      </p:sp>
    </p:spTree>
    <p:extLst>
      <p:ext uri="{BB962C8B-B14F-4D97-AF65-F5344CB8AC3E}">
        <p14:creationId xmlns:p14="http://schemas.microsoft.com/office/powerpoint/2010/main" val="99753903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6"/>
            <a:ext cx="12192000" cy="873452"/>
          </a:xfrm>
        </p:spPr>
        <p:txBody>
          <a:bodyPr>
            <a:normAutofit/>
          </a:bodyPr>
          <a:lstStyle/>
          <a:p>
            <a:r>
              <a:rPr lang="en-US" sz="2800" dirty="0"/>
              <a:t>LCFF Priorities/Whole Child Resource </a:t>
            </a:r>
            <a:r>
              <a:rPr lang="en-US" sz="2800" dirty="0" smtClean="0"/>
              <a:t>Map (2 of 2)</a:t>
            </a:r>
            <a:endParaRPr lang="en-US" sz="2800" dirty="0"/>
          </a:p>
        </p:txBody>
      </p:sp>
      <p:pic>
        <p:nvPicPr>
          <p:cNvPr id="7" name="Content Placeholder 6" descr="LCFF Priorities/Whole Child Resource Map&#10;This map provides Local Control Funding Formula (LCFF) priorities and whole child resources and supports to help local educational agencies, schools, and families serve the needs of the whole child.&#10;&#10;Logo for One System of Connected Resources &amp; Supports&#10;&#10;Each ray in the circle represents one LCFF priority. Click at the top of the ray of the priority you are interested in to get a list of resources and supports.&#10;The star in the middle of the circle represents the whole child (from Cradle to Career) surrounded by those who want to ensure that ALL students are healthy, safe, engaged, challenged, and supported. Resources to support the whole child are coming soon.&#10;Continuous Improvement Resources&#10;These resources provide information about how local educational agencies and schools can support the needs of California’s diverse student population.&#10;Local Control Funding Formula&#10;California Accountability Model and School Dashboard&#10;Data and Statistics&#10;LCFF Professional Development Opportunities&#10;&#10;Give us you feedback or suggested resources!&#10;&#10;Share this Page&#10;    &#10;Related Content&#10;California One System Serving the Whole Child&#10;Supporting and scaling up an aligned system of resources and supports serving the whole child.&#10;&#10;Trending in Initiatives &amp; Programs&#10;Social and Emotional Learning&#10;LCFF Priorities/Whole Child Resource Map (this page)&#10;Initiatives &amp; Programs&#10;Grades K-12 Financial Literacy Resources&#10;Summer Matters&#10;More Trending Items" title="Screenshot of the LCFF Priorities/Whole Child Resource Map on the CDE website with an arrow pointing to the resource map"/>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42698" y="675508"/>
            <a:ext cx="7900323" cy="5474160"/>
          </a:xfrm>
        </p:spPr>
      </p:pic>
      <p:sp>
        <p:nvSpPr>
          <p:cNvPr id="4" name="Slide Number Placeholder 3"/>
          <p:cNvSpPr>
            <a:spLocks noGrp="1"/>
          </p:cNvSpPr>
          <p:nvPr>
            <p:ph type="sldNum" sz="quarter" idx="12"/>
          </p:nvPr>
        </p:nvSpPr>
        <p:spPr/>
        <p:txBody>
          <a:bodyPr/>
          <a:lstStyle/>
          <a:p>
            <a:fld id="{E3F07B27-5348-4263-B67F-EF7FF0A6AD4A}" type="slidenum">
              <a:rPr lang="en-US" smtClean="0">
                <a:solidFill>
                  <a:prstClr val="black">
                    <a:tint val="75000"/>
                  </a:prstClr>
                </a:solidFill>
              </a:rPr>
              <a:pPr/>
              <a:t>71</a:t>
            </a:fld>
            <a:endParaRPr lang="en-US" dirty="0">
              <a:solidFill>
                <a:prstClr val="black">
                  <a:tint val="75000"/>
                </a:prstClr>
              </a:solidFill>
            </a:endParaRPr>
          </a:p>
        </p:txBody>
      </p:sp>
    </p:spTree>
    <p:extLst>
      <p:ext uri="{BB962C8B-B14F-4D97-AF65-F5344CB8AC3E}">
        <p14:creationId xmlns:p14="http://schemas.microsoft.com/office/powerpoint/2010/main" val="110599220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altLang="en-US" dirty="0"/>
              <a:t>Resources for Implementation – Part 2 </a:t>
            </a:r>
            <a:endParaRPr lang="en-US" dirty="0"/>
          </a:p>
        </p:txBody>
      </p:sp>
      <p:sp>
        <p:nvSpPr>
          <p:cNvPr id="5" name="Subtitle 4"/>
          <p:cNvSpPr>
            <a:spLocks noGrp="1"/>
          </p:cNvSpPr>
          <p:nvPr>
            <p:ph type="subTitle" idx="1"/>
          </p:nvPr>
        </p:nvSpPr>
        <p:spPr>
          <a:xfrm>
            <a:off x="-449673" y="3785972"/>
            <a:ext cx="11618976" cy="2029968"/>
          </a:xfrm>
        </p:spPr>
        <p:txBody>
          <a:bodyPr/>
          <a:lstStyle/>
          <a:p>
            <a:r>
              <a:rPr lang="en-US" altLang="en-US" dirty="0"/>
              <a:t/>
            </a:r>
            <a:br>
              <a:rPr lang="en-US" altLang="en-US" dirty="0"/>
            </a:br>
            <a:r>
              <a:rPr lang="en-US" altLang="en-US" dirty="0"/>
              <a:t>Tom Herman </a:t>
            </a:r>
          </a:p>
          <a:p>
            <a:r>
              <a:rPr lang="en-US" altLang="en-US" dirty="0"/>
              <a:t>Education Administrator </a:t>
            </a:r>
          </a:p>
          <a:p>
            <a:r>
              <a:rPr lang="en-US" dirty="0"/>
              <a:t>Coordinated School Health and Safety Office </a:t>
            </a:r>
          </a:p>
        </p:txBody>
      </p:sp>
      <p:pic>
        <p:nvPicPr>
          <p:cNvPr id="6" name="Picture 2" descr="Picture of Tom Herman, Education Administrator, Coordinated School Health and Safety Office."/>
          <p:cNvPicPr>
            <a:picLocks noChangeAspect="1" noChangeArrowheads="1"/>
          </p:cNvPicPr>
          <p:nvPr/>
        </p:nvPicPr>
        <p:blipFill>
          <a:blip r:embed="rId3" cstate="print">
            <a:extLst>
              <a:ext uri="{28A0092B-C50C-407E-A947-70E740481C1C}">
                <a14:useLocalDpi xmlns:a14="http://schemas.microsoft.com/office/drawing/2010/main" val="0"/>
              </a:ext>
            </a:extLst>
          </a:blip>
          <a:srcRect l="20319" t="5547" r="17203"/>
          <a:stretch>
            <a:fillRect/>
          </a:stretch>
        </p:blipFill>
        <p:spPr bwMode="auto">
          <a:xfrm>
            <a:off x="8640330" y="3865164"/>
            <a:ext cx="2613292" cy="2168165"/>
          </a:xfrm>
          <a:prstGeom prst="rect">
            <a:avLst/>
          </a:prstGeom>
          <a:noFill/>
          <a:ln w="635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18591095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5C5C567-9EB2-4383-980E-78D0EC779E36}"/>
              </a:ext>
            </a:extLst>
          </p:cNvPr>
          <p:cNvSpPr>
            <a:spLocks noGrp="1"/>
          </p:cNvSpPr>
          <p:nvPr>
            <p:ph type="title"/>
          </p:nvPr>
        </p:nvSpPr>
        <p:spPr/>
        <p:txBody>
          <a:bodyPr/>
          <a:lstStyle/>
          <a:p>
            <a:r>
              <a:rPr lang="en-US" dirty="0"/>
              <a:t>Resources: Safe </a:t>
            </a:r>
            <a:r>
              <a:rPr lang="en-US" dirty="0" smtClean="0"/>
              <a:t>Schools (1 of 2)</a:t>
            </a:r>
            <a:endParaRPr lang="en-US" dirty="0"/>
          </a:p>
        </p:txBody>
      </p:sp>
      <p:sp>
        <p:nvSpPr>
          <p:cNvPr id="3" name="Content Placeholder 2">
            <a:extLst>
              <a:ext uri="{FF2B5EF4-FFF2-40B4-BE49-F238E27FC236}">
                <a16:creationId xmlns="" xmlns:a16="http://schemas.microsoft.com/office/drawing/2014/main" id="{46786198-ED8F-488C-A244-7CA26C30F961}"/>
              </a:ext>
            </a:extLst>
          </p:cNvPr>
          <p:cNvSpPr>
            <a:spLocks noGrp="1"/>
          </p:cNvSpPr>
          <p:nvPr>
            <p:ph idx="1"/>
          </p:nvPr>
        </p:nvSpPr>
        <p:spPr/>
        <p:txBody>
          <a:bodyPr>
            <a:normAutofit/>
          </a:bodyPr>
          <a:lstStyle/>
          <a:p>
            <a:pPr marL="0" indent="0">
              <a:buNone/>
            </a:pPr>
            <a:r>
              <a:rPr lang="en-US" dirty="0"/>
              <a:t>Safe schools: </a:t>
            </a:r>
          </a:p>
          <a:p>
            <a:r>
              <a:rPr lang="en-US" dirty="0"/>
              <a:t>Provides training, </a:t>
            </a:r>
            <a:r>
              <a:rPr lang="en-US" dirty="0" smtClean="0"/>
              <a:t>resources, </a:t>
            </a:r>
            <a:r>
              <a:rPr lang="en-US" dirty="0"/>
              <a:t>and technical assistance to establish a school/community environment which is physically and emotionally safe, well disciplined, and conducive to learning</a:t>
            </a:r>
            <a:r>
              <a:rPr lang="en-US" dirty="0" smtClean="0"/>
              <a:t>.</a:t>
            </a:r>
          </a:p>
          <a:p>
            <a:r>
              <a:rPr lang="en-US" dirty="0" smtClean="0"/>
              <a:t>View the Safe Schools web page at </a:t>
            </a:r>
            <a:r>
              <a:rPr lang="en-US" dirty="0" smtClean="0">
                <a:hlinkClick r:id="rId2" tooltip="Safe Schools web page on CDE website."/>
              </a:rPr>
              <a:t>https</a:t>
            </a:r>
            <a:r>
              <a:rPr lang="en-US" dirty="0">
                <a:hlinkClick r:id="rId2" tooltip="Safe Schools web page on CDE website."/>
              </a:rPr>
              <a:t>://www.cde.ca.gov/ls/ss</a:t>
            </a:r>
            <a:r>
              <a:rPr lang="en-US" dirty="0" smtClean="0">
                <a:hlinkClick r:id="rId2" tooltip="Safe Schools web page on CDE website."/>
              </a:rPr>
              <a:t>/</a:t>
            </a:r>
            <a:r>
              <a:rPr lang="en-US" dirty="0"/>
              <a:t>.</a:t>
            </a:r>
          </a:p>
        </p:txBody>
      </p:sp>
      <p:sp>
        <p:nvSpPr>
          <p:cNvPr id="4" name="Slide Number Placeholder 3">
            <a:extLst>
              <a:ext uri="{FF2B5EF4-FFF2-40B4-BE49-F238E27FC236}">
                <a16:creationId xmlns="" xmlns:a16="http://schemas.microsoft.com/office/drawing/2014/main" id="{831751A1-5605-4C13-8119-12ED5DE7569E}"/>
              </a:ext>
            </a:extLst>
          </p:cNvPr>
          <p:cNvSpPr>
            <a:spLocks noGrp="1"/>
          </p:cNvSpPr>
          <p:nvPr>
            <p:ph type="sldNum" sz="quarter" idx="12"/>
          </p:nvPr>
        </p:nvSpPr>
        <p:spPr/>
        <p:txBody>
          <a:bodyPr/>
          <a:lstStyle/>
          <a:p>
            <a:fld id="{9BAAED9B-65EF-7648-8E2D-A085BF3CE7DC}" type="slidenum">
              <a:rPr lang="en-US" smtClean="0"/>
              <a:pPr/>
              <a:t>73</a:t>
            </a:fld>
            <a:endParaRPr lang="en-US" dirty="0"/>
          </a:p>
        </p:txBody>
      </p:sp>
    </p:spTree>
    <p:extLst>
      <p:ext uri="{BB962C8B-B14F-4D97-AF65-F5344CB8AC3E}">
        <p14:creationId xmlns:p14="http://schemas.microsoft.com/office/powerpoint/2010/main" val="340198171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6"/>
            <a:ext cx="12192000" cy="1362070"/>
          </a:xfrm>
        </p:spPr>
        <p:txBody>
          <a:bodyPr/>
          <a:lstStyle/>
          <a:p>
            <a:r>
              <a:rPr lang="en-US" dirty="0"/>
              <a:t>Resources: Safe </a:t>
            </a:r>
            <a:r>
              <a:rPr lang="en-US" dirty="0" smtClean="0"/>
              <a:t>Schools (2 of 2)</a:t>
            </a:r>
            <a:endParaRPr lang="en-US" dirty="0"/>
          </a:p>
        </p:txBody>
      </p:sp>
      <p:pic>
        <p:nvPicPr>
          <p:cNvPr id="8" name="Content Placeholder 7" descr="Safe Schools&#10;Provides training, resources and technical assistance to establish a school/community environment which is physically and emotionally safe, well disciplined, and conducive to learning.&#10;&#10;Child Abuse Prevention&#10;Information for local educational agencies (LEAs) regarding mandated reporting requirements, mandated reporter training, resources, and technical assistance to promote child well-being and protection from abuse.&#10;&#10;Crisis Preparedness&#10;Provides training, resources and technical assistance in preparedness for, immediate response to, and mitigation of the aftermath of school safety crises.&#10;&#10;Safe Schools for Safe Learning Act of 2013&#10;Requires the California Department of Education to post information including a list of statewide resources for youth who have been affected by gangs, gun violence, and psychological trauma caused by violence at home, at school, and in the community.&#10;&#10;School Environment&#10;Provides training, resources, and technical assistance in the establishment of a school/community environment that is physically and emotionally safe, well disciplined, and conducive to learning.&#10;&#10;Violence Prevention&#10;Information about funds, training, resources, and technical assistance concerning preventing violence, helping students to make safe choices, and collecting data about violence in schools.&#10;&#10;Share this Page&#10;    &#10;Trending in Safe Schools&#10;Child Abuse Identification &amp; Reporting Guidelines&#10;Safe Schools (this page)&#10;Bullying Frequently Asked Questions&#10;Child Abuse Prevention&#10;Sample Policy for Bullying Prevention&#10;More Trending Items" title="screenshot of Safe Schools web page on the CDE websit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11938" y="1066800"/>
            <a:ext cx="8170471" cy="5005388"/>
          </a:xfrm>
        </p:spPr>
      </p:pic>
      <p:sp>
        <p:nvSpPr>
          <p:cNvPr id="5" name="Slide Number Placeholder 4"/>
          <p:cNvSpPr>
            <a:spLocks noGrp="1"/>
          </p:cNvSpPr>
          <p:nvPr>
            <p:ph type="sldNum" sz="quarter" idx="12"/>
          </p:nvPr>
        </p:nvSpPr>
        <p:spPr/>
        <p:txBody>
          <a:bodyPr/>
          <a:lstStyle/>
          <a:p>
            <a:fld id="{E3F07B27-5348-4263-B67F-EF7FF0A6AD4A}" type="slidenum">
              <a:rPr lang="en-US" smtClean="0">
                <a:solidFill>
                  <a:prstClr val="black">
                    <a:tint val="75000"/>
                  </a:prstClr>
                </a:solidFill>
              </a:rPr>
              <a:pPr/>
              <a:t>74</a:t>
            </a:fld>
            <a:endParaRPr lang="en-US" dirty="0">
              <a:solidFill>
                <a:prstClr val="black">
                  <a:tint val="75000"/>
                </a:prstClr>
              </a:solidFill>
            </a:endParaRPr>
          </a:p>
        </p:txBody>
      </p:sp>
    </p:spTree>
    <p:extLst>
      <p:ext uri="{BB962C8B-B14F-4D97-AF65-F5344CB8AC3E}">
        <p14:creationId xmlns:p14="http://schemas.microsoft.com/office/powerpoint/2010/main" val="239529882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5C5C567-9EB2-4383-980E-78D0EC779E36}"/>
              </a:ext>
            </a:extLst>
          </p:cNvPr>
          <p:cNvSpPr>
            <a:spLocks noGrp="1"/>
          </p:cNvSpPr>
          <p:nvPr>
            <p:ph type="title"/>
          </p:nvPr>
        </p:nvSpPr>
        <p:spPr>
          <a:xfrm>
            <a:off x="0" y="274638"/>
            <a:ext cx="12192000" cy="1143000"/>
          </a:xfrm>
        </p:spPr>
        <p:txBody>
          <a:bodyPr/>
          <a:lstStyle/>
          <a:p>
            <a:r>
              <a:rPr lang="en-US" dirty="0"/>
              <a:t>Resources: Safe </a:t>
            </a:r>
            <a:r>
              <a:rPr lang="en-US" dirty="0" smtClean="0"/>
              <a:t>and Supportive Schools (1 of 2)</a:t>
            </a:r>
            <a:endParaRPr lang="en-US" dirty="0"/>
          </a:p>
        </p:txBody>
      </p:sp>
      <p:sp>
        <p:nvSpPr>
          <p:cNvPr id="3" name="Content Placeholder 2">
            <a:extLst>
              <a:ext uri="{FF2B5EF4-FFF2-40B4-BE49-F238E27FC236}">
                <a16:creationId xmlns="" xmlns:a16="http://schemas.microsoft.com/office/drawing/2014/main" id="{46786198-ED8F-488C-A244-7CA26C30F961}"/>
              </a:ext>
            </a:extLst>
          </p:cNvPr>
          <p:cNvSpPr>
            <a:spLocks noGrp="1"/>
          </p:cNvSpPr>
          <p:nvPr>
            <p:ph idx="1"/>
          </p:nvPr>
        </p:nvSpPr>
        <p:spPr/>
        <p:txBody>
          <a:bodyPr>
            <a:normAutofit/>
          </a:bodyPr>
          <a:lstStyle/>
          <a:p>
            <a:pPr marL="0" indent="0">
              <a:buNone/>
            </a:pPr>
            <a:r>
              <a:rPr lang="en-US" dirty="0"/>
              <a:t>Safe and Supportive Schools: </a:t>
            </a:r>
          </a:p>
          <a:p>
            <a:r>
              <a:rPr lang="en-US" dirty="0"/>
              <a:t>Supports statewide measurement of conditions for learning (school climate) and targeted programmatic interventions to improve those conditions</a:t>
            </a:r>
            <a:r>
              <a:rPr lang="en-US" dirty="0" smtClean="0"/>
              <a:t>.</a:t>
            </a:r>
          </a:p>
          <a:p>
            <a:r>
              <a:rPr lang="en-US" dirty="0" smtClean="0"/>
              <a:t>View the Safe and Supportive Schools web page at </a:t>
            </a:r>
            <a:r>
              <a:rPr lang="en-US" dirty="0" smtClean="0">
                <a:hlinkClick r:id="rId2" tooltip="Safe and Supportive Schools web page on CDE website."/>
              </a:rPr>
              <a:t>https</a:t>
            </a:r>
            <a:r>
              <a:rPr lang="en-US" dirty="0">
                <a:hlinkClick r:id="rId2" tooltip="Safe and Supportive Schools web page on CDE website."/>
              </a:rPr>
              <a:t>://</a:t>
            </a:r>
            <a:r>
              <a:rPr lang="en-US" dirty="0" smtClean="0">
                <a:hlinkClick r:id="rId2" tooltip="Safe and Supportive Schools web page on CDE website."/>
              </a:rPr>
              <a:t>www.cde.ca.gov/ls/ss/se/safesupportive.asp</a:t>
            </a:r>
            <a:r>
              <a:rPr lang="en-US" dirty="0" smtClean="0"/>
              <a:t>.</a:t>
            </a:r>
            <a:endParaRPr lang="en-US" dirty="0"/>
          </a:p>
        </p:txBody>
      </p:sp>
      <p:sp>
        <p:nvSpPr>
          <p:cNvPr id="4" name="Slide Number Placeholder 3">
            <a:extLst>
              <a:ext uri="{FF2B5EF4-FFF2-40B4-BE49-F238E27FC236}">
                <a16:creationId xmlns="" xmlns:a16="http://schemas.microsoft.com/office/drawing/2014/main" id="{831751A1-5605-4C13-8119-12ED5DE7569E}"/>
              </a:ext>
            </a:extLst>
          </p:cNvPr>
          <p:cNvSpPr>
            <a:spLocks noGrp="1"/>
          </p:cNvSpPr>
          <p:nvPr>
            <p:ph type="sldNum" sz="quarter" idx="12"/>
          </p:nvPr>
        </p:nvSpPr>
        <p:spPr/>
        <p:txBody>
          <a:bodyPr/>
          <a:lstStyle/>
          <a:p>
            <a:fld id="{9BAAED9B-65EF-7648-8E2D-A085BF3CE7DC}" type="slidenum">
              <a:rPr lang="en-US" smtClean="0"/>
              <a:pPr/>
              <a:t>75</a:t>
            </a:fld>
            <a:endParaRPr lang="en-US" dirty="0"/>
          </a:p>
        </p:txBody>
      </p:sp>
    </p:spTree>
    <p:extLst>
      <p:ext uri="{BB962C8B-B14F-4D97-AF65-F5344CB8AC3E}">
        <p14:creationId xmlns:p14="http://schemas.microsoft.com/office/powerpoint/2010/main" val="391335240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5C5C567-9EB2-4383-980E-78D0EC779E36}"/>
              </a:ext>
            </a:extLst>
          </p:cNvPr>
          <p:cNvSpPr>
            <a:spLocks noGrp="1"/>
          </p:cNvSpPr>
          <p:nvPr>
            <p:ph type="title"/>
          </p:nvPr>
        </p:nvSpPr>
        <p:spPr>
          <a:xfrm>
            <a:off x="0" y="274638"/>
            <a:ext cx="12192000" cy="1143000"/>
          </a:xfrm>
        </p:spPr>
        <p:txBody>
          <a:bodyPr/>
          <a:lstStyle/>
          <a:p>
            <a:r>
              <a:rPr lang="en-US" dirty="0"/>
              <a:t>Resources: Safe </a:t>
            </a:r>
            <a:r>
              <a:rPr lang="en-US" dirty="0" smtClean="0"/>
              <a:t>and Supportive Schools (2 of 2)</a:t>
            </a:r>
            <a:endParaRPr lang="en-US" dirty="0"/>
          </a:p>
        </p:txBody>
      </p:sp>
      <p:pic>
        <p:nvPicPr>
          <p:cNvPr id="5" name="Content Placeholder 4" descr="Safe and Supportive Schools&#10;Supports statewide measurement of conditions for learning (school climate) and targeted programmatic interventions to improve those conditions.&#10;&#10;Background&#10;In October 2010, California became one of 11 states selected to receive a Safe and Supportive Schools (S3) grant from the U.S. Department of Education, Office of Safe and Drug-Free Schools. This four-year grant was intended to support statewide measurement of conditions for learning (known also as school climate), as well as targeted programmatic interventions to improve those conditions. The S3 grant addressed issues of school safety and bullying, substance abuse, positive relationships, other learning support, and student engagement. The grant targeted California's comprehensive high schools (grades nine through twelve) with the greatest needs in multiple areas of school climate.&#10;The four-year grant period ran from October 2010 through September 2014. S3 officially closed out in September 2015 with the end of a 12-month no-cost extension period.&#10;&#10;Participating Districts &amp; Schools&#10;Following federal grant guidelines, 95 districts with the lowest achieving high schools were invited by the California Department of Education (CDE) to participate in the S3 Program. Participating districts accepted the invitation and participated in the baseline data collection phase in 2010-11. California funded 58 programmatic intervention schools from 2011-14. These S3 schools had the lowest school climate index (SCI) scores among our baseline schools. Each school received a three-year grant ranging from $100,000 to $175,000 depending on their school size. Highlights of S3 schools are available at Stories From the Field External link opens in new window or tab..&#10;&#10;Project Goals&#10;The CDE established the following goals for S3:&#10;Improve conditions for learning, including school climate and school safety, in high schools with the greatest needs, as identified by data.&#10;Build local school district capacity to implement data-driven school improvements.&#10;Integrate school climate reform into school-wide improvements.&#10;Establish a comprehensive and sustainable model for school climate improvement to guide school and district efforts throughout the state.&#10;&#10;Share this Page&#10;    &#10;Trending in Safe Schools&#10;Child Abuse Identification &amp; Reporting Guidelines&#10;Safe Schools&#10;Bullying Frequently Asked Questions&#10;Child Abuse Prevention&#10;Sample Policy for Bullying Prevention&#10;More Trending Items&#10;&#10;Recently Posted in Safe Schools&#10;No items posted in the last 60 days." title="screenshot of Safe and Supportive School web page on the CDE websit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48580" y="1417638"/>
            <a:ext cx="7906078" cy="4759325"/>
          </a:xfrm>
        </p:spPr>
      </p:pic>
      <p:sp>
        <p:nvSpPr>
          <p:cNvPr id="4" name="Slide Number Placeholder 3">
            <a:extLst>
              <a:ext uri="{FF2B5EF4-FFF2-40B4-BE49-F238E27FC236}">
                <a16:creationId xmlns="" xmlns:a16="http://schemas.microsoft.com/office/drawing/2014/main" id="{831751A1-5605-4C13-8119-12ED5DE7569E}"/>
              </a:ext>
            </a:extLst>
          </p:cNvPr>
          <p:cNvSpPr>
            <a:spLocks noGrp="1"/>
          </p:cNvSpPr>
          <p:nvPr>
            <p:ph type="sldNum" sz="quarter" idx="12"/>
          </p:nvPr>
        </p:nvSpPr>
        <p:spPr/>
        <p:txBody>
          <a:bodyPr/>
          <a:lstStyle/>
          <a:p>
            <a:fld id="{9BAAED9B-65EF-7648-8E2D-A085BF3CE7DC}" type="slidenum">
              <a:rPr lang="en-US" smtClean="0"/>
              <a:pPr/>
              <a:t>76</a:t>
            </a:fld>
            <a:endParaRPr lang="en-US" dirty="0"/>
          </a:p>
        </p:txBody>
      </p:sp>
    </p:spTree>
    <p:extLst>
      <p:ext uri="{BB962C8B-B14F-4D97-AF65-F5344CB8AC3E}">
        <p14:creationId xmlns:p14="http://schemas.microsoft.com/office/powerpoint/2010/main" val="382384493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5C5C567-9EB2-4383-980E-78D0EC779E36}"/>
              </a:ext>
            </a:extLst>
          </p:cNvPr>
          <p:cNvSpPr>
            <a:spLocks noGrp="1"/>
          </p:cNvSpPr>
          <p:nvPr>
            <p:ph type="title"/>
          </p:nvPr>
        </p:nvSpPr>
        <p:spPr>
          <a:xfrm>
            <a:off x="0" y="274638"/>
            <a:ext cx="12192000" cy="1143000"/>
          </a:xfrm>
        </p:spPr>
        <p:txBody>
          <a:bodyPr>
            <a:normAutofit/>
          </a:bodyPr>
          <a:lstStyle/>
          <a:p>
            <a:r>
              <a:rPr lang="en-US" dirty="0"/>
              <a:t>Resources: School </a:t>
            </a:r>
            <a:r>
              <a:rPr lang="en-US" dirty="0" smtClean="0"/>
              <a:t>Environment (1 of 2)</a:t>
            </a:r>
            <a:endParaRPr lang="en-US" dirty="0"/>
          </a:p>
        </p:txBody>
      </p:sp>
      <p:sp>
        <p:nvSpPr>
          <p:cNvPr id="3" name="Content Placeholder 2">
            <a:extLst>
              <a:ext uri="{FF2B5EF4-FFF2-40B4-BE49-F238E27FC236}">
                <a16:creationId xmlns="" xmlns:a16="http://schemas.microsoft.com/office/drawing/2014/main" id="{46786198-ED8F-488C-A244-7CA26C30F961}"/>
              </a:ext>
            </a:extLst>
          </p:cNvPr>
          <p:cNvSpPr>
            <a:spLocks noGrp="1"/>
          </p:cNvSpPr>
          <p:nvPr>
            <p:ph idx="1"/>
          </p:nvPr>
        </p:nvSpPr>
        <p:spPr/>
        <p:txBody>
          <a:bodyPr>
            <a:normAutofit/>
          </a:bodyPr>
          <a:lstStyle/>
          <a:p>
            <a:pPr marL="0" indent="0">
              <a:buNone/>
            </a:pPr>
            <a:r>
              <a:rPr lang="en-US" dirty="0"/>
              <a:t>School Environment: </a:t>
            </a:r>
          </a:p>
          <a:p>
            <a:r>
              <a:rPr lang="en-US" dirty="0"/>
              <a:t>Provides training, resources, and technical assistance in the establishment of a school/community environment that is physically and emotionally safe, well disciplined, and conducive to learning</a:t>
            </a:r>
            <a:r>
              <a:rPr lang="en-US" dirty="0" smtClean="0"/>
              <a:t>.</a:t>
            </a:r>
          </a:p>
          <a:p>
            <a:r>
              <a:rPr lang="en-US" dirty="0" smtClean="0"/>
              <a:t>View the School Environment web page at </a:t>
            </a:r>
            <a:r>
              <a:rPr lang="en-US" dirty="0" smtClean="0">
                <a:hlinkClick r:id="rId2" tooltip="School Environment web page on CDE website"/>
              </a:rPr>
              <a:t>https</a:t>
            </a:r>
            <a:r>
              <a:rPr lang="en-US" dirty="0">
                <a:hlinkClick r:id="rId2" tooltip="School Environment web page on CDE website"/>
              </a:rPr>
              <a:t>://www.cde.ca.gov/ls/ss/se</a:t>
            </a:r>
            <a:r>
              <a:rPr lang="en-US" dirty="0" smtClean="0">
                <a:hlinkClick r:id="rId2" tooltip="School Environment web page on CDE website"/>
              </a:rPr>
              <a:t>/</a:t>
            </a:r>
            <a:r>
              <a:rPr lang="en-US" dirty="0"/>
              <a:t>.</a:t>
            </a:r>
          </a:p>
        </p:txBody>
      </p:sp>
      <p:sp>
        <p:nvSpPr>
          <p:cNvPr id="4" name="Slide Number Placeholder 3">
            <a:extLst>
              <a:ext uri="{FF2B5EF4-FFF2-40B4-BE49-F238E27FC236}">
                <a16:creationId xmlns="" xmlns:a16="http://schemas.microsoft.com/office/drawing/2014/main" id="{831751A1-5605-4C13-8119-12ED5DE7569E}"/>
              </a:ext>
            </a:extLst>
          </p:cNvPr>
          <p:cNvSpPr>
            <a:spLocks noGrp="1"/>
          </p:cNvSpPr>
          <p:nvPr>
            <p:ph type="sldNum" sz="quarter" idx="12"/>
          </p:nvPr>
        </p:nvSpPr>
        <p:spPr/>
        <p:txBody>
          <a:bodyPr/>
          <a:lstStyle/>
          <a:p>
            <a:fld id="{9BAAED9B-65EF-7648-8E2D-A085BF3CE7DC}" type="slidenum">
              <a:rPr lang="en-US" smtClean="0"/>
              <a:pPr/>
              <a:t>77</a:t>
            </a:fld>
            <a:endParaRPr lang="en-US" dirty="0"/>
          </a:p>
        </p:txBody>
      </p:sp>
    </p:spTree>
    <p:extLst>
      <p:ext uri="{BB962C8B-B14F-4D97-AF65-F5344CB8AC3E}">
        <p14:creationId xmlns:p14="http://schemas.microsoft.com/office/powerpoint/2010/main" val="289853715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School </a:t>
            </a:r>
            <a:r>
              <a:rPr lang="en-US" dirty="0" smtClean="0"/>
              <a:t>Environment (2 of 2)</a:t>
            </a:r>
            <a:endParaRPr lang="en-US" dirty="0"/>
          </a:p>
        </p:txBody>
      </p:sp>
      <p:pic>
        <p:nvPicPr>
          <p:cNvPr id="5" name="Content Placeholder 4" descr="School Environment&#10;Provides training, resources, and technical assistance in the establishment of a school/community environment that is physically and emotionally safe, well disciplined, and conducive to learning.&#10;&#10;Behavioral Intervention Strategies and Supports&#10;We can keep students in school and hold them accountable. Research on student engagement, academic success, dropout and graduation rates has shown the need to replace punitive discipline practices.&#10;&#10;Bullying &amp; Hate Motivated Behavior Prevention&#10;Provides resources for parents, administrators, and students on how bullying can be prevented and addressed. Resources include publications, sample policies, and frequently asked questions.&#10;&#10;Equal Opportunity &amp; Access&#10;Discloses the practices of the California Department of Education to ensure equal, fair, and meaningful access to its employment and program services.&#10;&#10;Positive School Climate&#10;Information regarding the importance of positive school climate and resources to improve school climate.&#10;&#10;Unsafe School Choice Option Provisions&#10;Information regarding the Unsafe School Choice Option (USCO) provisions of the No Child Left Behind Act.&#10;&#10;Learning Communities for School Success Program&#10;This program was established following the passage of Proposition 47, the Safe Neighborhoods and Schools Act (SMSA).&#10;&#10;Learning Communities for School Success Program Stakeholders Meeting&#10;The Safe Neighborhoods and Schools Fund: Learning Communities for School Success Program Stakeholders Meeting was held at the California Department of Education on November 30, 2016.&#10;&#10;Share this Page&#10;    &#10;Trending in Safe Schools:&#10;Child Abuse Identification &amp; Reporting Guidelines&#10;Safe Schools&#10;Bullying Frequently Asked Questions&#10;Child Abuse Prevention&#10;Sample Policy for Bullying Prevention&#10;More Trending Items&#10;&#10;Recently Posted in Safe Schools&#10;No items posted in the last 60 days." title="screenshot of the School Environment web page on the CDE websit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70617" y="1371600"/>
            <a:ext cx="8250160" cy="4748213"/>
          </a:xfrm>
        </p:spPr>
      </p:pic>
      <p:sp>
        <p:nvSpPr>
          <p:cNvPr id="4" name="Slide Number Placeholder 3"/>
          <p:cNvSpPr>
            <a:spLocks noGrp="1"/>
          </p:cNvSpPr>
          <p:nvPr>
            <p:ph type="sldNum" sz="quarter" idx="12"/>
          </p:nvPr>
        </p:nvSpPr>
        <p:spPr/>
        <p:txBody>
          <a:bodyPr/>
          <a:lstStyle/>
          <a:p>
            <a:fld id="{E3F07B27-5348-4263-B67F-EF7FF0A6AD4A}" type="slidenum">
              <a:rPr lang="en-US" smtClean="0">
                <a:solidFill>
                  <a:prstClr val="black">
                    <a:tint val="75000"/>
                  </a:prstClr>
                </a:solidFill>
              </a:rPr>
              <a:pPr/>
              <a:t>78</a:t>
            </a:fld>
            <a:endParaRPr lang="en-US" dirty="0">
              <a:solidFill>
                <a:prstClr val="black">
                  <a:tint val="75000"/>
                </a:prstClr>
              </a:solidFill>
            </a:endParaRPr>
          </a:p>
        </p:txBody>
      </p:sp>
    </p:spTree>
    <p:extLst>
      <p:ext uri="{BB962C8B-B14F-4D97-AF65-F5344CB8AC3E}">
        <p14:creationId xmlns:p14="http://schemas.microsoft.com/office/powerpoint/2010/main" val="316316013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5C5C567-9EB2-4383-980E-78D0EC779E36}"/>
              </a:ext>
            </a:extLst>
          </p:cNvPr>
          <p:cNvSpPr>
            <a:spLocks noGrp="1"/>
          </p:cNvSpPr>
          <p:nvPr>
            <p:ph type="title"/>
          </p:nvPr>
        </p:nvSpPr>
        <p:spPr>
          <a:xfrm>
            <a:off x="0" y="274638"/>
            <a:ext cx="12192000" cy="1143000"/>
          </a:xfrm>
        </p:spPr>
        <p:txBody>
          <a:bodyPr>
            <a:normAutofit/>
          </a:bodyPr>
          <a:lstStyle/>
          <a:p>
            <a:r>
              <a:rPr lang="en-US" dirty="0"/>
              <a:t>Resources: Positive School </a:t>
            </a:r>
            <a:r>
              <a:rPr lang="en-US" dirty="0" smtClean="0"/>
              <a:t>Climate (1 of 2)</a:t>
            </a:r>
            <a:endParaRPr lang="en-US" dirty="0"/>
          </a:p>
        </p:txBody>
      </p:sp>
      <p:sp>
        <p:nvSpPr>
          <p:cNvPr id="3" name="Content Placeholder 2">
            <a:extLst>
              <a:ext uri="{FF2B5EF4-FFF2-40B4-BE49-F238E27FC236}">
                <a16:creationId xmlns="" xmlns:a16="http://schemas.microsoft.com/office/drawing/2014/main" id="{46786198-ED8F-488C-A244-7CA26C30F961}"/>
              </a:ext>
            </a:extLst>
          </p:cNvPr>
          <p:cNvSpPr>
            <a:spLocks noGrp="1"/>
          </p:cNvSpPr>
          <p:nvPr>
            <p:ph idx="1"/>
          </p:nvPr>
        </p:nvSpPr>
        <p:spPr/>
        <p:txBody>
          <a:bodyPr>
            <a:normAutofit/>
          </a:bodyPr>
          <a:lstStyle/>
          <a:p>
            <a:pPr marL="0" indent="0">
              <a:buNone/>
            </a:pPr>
            <a:r>
              <a:rPr lang="en-US" dirty="0"/>
              <a:t>Positive School Climate: </a:t>
            </a:r>
          </a:p>
          <a:p>
            <a:r>
              <a:rPr lang="en-US" dirty="0"/>
              <a:t>Information regarding the importance of positive school climate and resources to improve school climate</a:t>
            </a:r>
            <a:r>
              <a:rPr lang="en-US" dirty="0" smtClean="0"/>
              <a:t>.</a:t>
            </a:r>
          </a:p>
          <a:p>
            <a:r>
              <a:rPr lang="en-US" dirty="0" smtClean="0"/>
              <a:t>View the CDE’s web page on Positive School Climate at </a:t>
            </a:r>
            <a:r>
              <a:rPr lang="en-US" dirty="0" smtClean="0">
                <a:hlinkClick r:id="rId2" tooltip="Link to the Positive School Climate web page on the CDE website"/>
              </a:rPr>
              <a:t>https</a:t>
            </a:r>
            <a:r>
              <a:rPr lang="en-US" dirty="0">
                <a:hlinkClick r:id="rId2" tooltip="Link to the Positive School Climate web page on the CDE website"/>
              </a:rPr>
              <a:t>://</a:t>
            </a:r>
            <a:r>
              <a:rPr lang="en-US" dirty="0" smtClean="0">
                <a:hlinkClick r:id="rId2" tooltip="Link to the Positive School Climate web page on the CDE website"/>
              </a:rPr>
              <a:t>www.cde.ca.gov/ls/ss/se/schoolclimate.asp</a:t>
            </a:r>
            <a:r>
              <a:rPr lang="en-US" dirty="0"/>
              <a:t>.</a:t>
            </a:r>
          </a:p>
        </p:txBody>
      </p:sp>
      <p:sp>
        <p:nvSpPr>
          <p:cNvPr id="4" name="Slide Number Placeholder 3">
            <a:extLst>
              <a:ext uri="{FF2B5EF4-FFF2-40B4-BE49-F238E27FC236}">
                <a16:creationId xmlns="" xmlns:a16="http://schemas.microsoft.com/office/drawing/2014/main" id="{831751A1-5605-4C13-8119-12ED5DE7569E}"/>
              </a:ext>
            </a:extLst>
          </p:cNvPr>
          <p:cNvSpPr>
            <a:spLocks noGrp="1"/>
          </p:cNvSpPr>
          <p:nvPr>
            <p:ph type="sldNum" sz="quarter" idx="12"/>
          </p:nvPr>
        </p:nvSpPr>
        <p:spPr/>
        <p:txBody>
          <a:bodyPr/>
          <a:lstStyle/>
          <a:p>
            <a:fld id="{9BAAED9B-65EF-7648-8E2D-A085BF3CE7DC}" type="slidenum">
              <a:rPr lang="en-US" smtClean="0"/>
              <a:pPr/>
              <a:t>79</a:t>
            </a:fld>
            <a:endParaRPr lang="en-US" dirty="0"/>
          </a:p>
        </p:txBody>
      </p:sp>
    </p:spTree>
    <p:extLst>
      <p:ext uri="{BB962C8B-B14F-4D97-AF65-F5344CB8AC3E}">
        <p14:creationId xmlns:p14="http://schemas.microsoft.com/office/powerpoint/2010/main" val="22252106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Overview of LCFF State Priorities and the Statewide System of Support </a:t>
            </a:r>
          </a:p>
        </p:txBody>
      </p:sp>
      <p:sp>
        <p:nvSpPr>
          <p:cNvPr id="5" name="Subtitle 4"/>
          <p:cNvSpPr>
            <a:spLocks noGrp="1"/>
          </p:cNvSpPr>
          <p:nvPr>
            <p:ph type="subTitle" idx="1"/>
          </p:nvPr>
        </p:nvSpPr>
        <p:spPr/>
        <p:txBody>
          <a:bodyPr/>
          <a:lstStyle/>
          <a:p>
            <a:r>
              <a:rPr lang="en-US" altLang="en-US" dirty="0"/>
              <a:t/>
            </a:r>
            <a:br>
              <a:rPr lang="en-US" altLang="en-US" dirty="0"/>
            </a:br>
            <a:r>
              <a:rPr lang="en-US" altLang="en-US" dirty="0"/>
              <a:t>Shanine Coates </a:t>
            </a:r>
          </a:p>
          <a:p>
            <a:r>
              <a:rPr lang="en-US" dirty="0"/>
              <a:t>Interim Division Director </a:t>
            </a:r>
          </a:p>
          <a:p>
            <a:r>
              <a:rPr lang="en-US" dirty="0"/>
              <a:t>Improvement and Accountability Division</a:t>
            </a:r>
          </a:p>
        </p:txBody>
      </p:sp>
      <p:pic>
        <p:nvPicPr>
          <p:cNvPr id="3" name="Picture 2" descr="Picture of Shanine Coats, Iterim Division Director, Improvement and Accountability Division.">
            <a:extLst>
              <a:ext uri="{FF2B5EF4-FFF2-40B4-BE49-F238E27FC236}">
                <a16:creationId xmlns="" xmlns:a16="http://schemas.microsoft.com/office/drawing/2014/main" id="{4DAB4FBF-CF9E-49DF-BA45-0FCACC874C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5165" y="3784539"/>
            <a:ext cx="1884218" cy="2459864"/>
          </a:xfrm>
          <a:prstGeom prst="rect">
            <a:avLst/>
          </a:prstGeom>
        </p:spPr>
      </p:pic>
    </p:spTree>
    <p:extLst>
      <p:ext uri="{BB962C8B-B14F-4D97-AF65-F5344CB8AC3E}">
        <p14:creationId xmlns:p14="http://schemas.microsoft.com/office/powerpoint/2010/main" val="33644270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Positive School </a:t>
            </a:r>
            <a:r>
              <a:rPr lang="en-US" dirty="0" smtClean="0"/>
              <a:t>Climate (2 of 2)</a:t>
            </a:r>
            <a:endParaRPr lang="en-US" dirty="0"/>
          </a:p>
        </p:txBody>
      </p:sp>
      <p:pic>
        <p:nvPicPr>
          <p:cNvPr id="5" name="Content Placeholder 4" descr="Positive School Climate&#10;Information regarding the importance of positive school climate and resources to improve school climate.&#10;&#10;Why School Climate Matters&#10;A growing body of research shows that school climate strongly influences students' motivation to learn and improve academic achievement. When school members feel safe, valued, cared for, respected, and engaged, learning increases. Schools that provide students with support to meet these basic needs allow them to grow socially and emotionally and avoid problems ranging from emotional distress to drug use to violence—in addition to helping them achieve academically.&#10;&#10;Research on Positive School Climate and Academic Performance&#10;School Climate and Academic Performance Across California High Schools  External link opens in new window or tab. (PDF)&#10;This study demonstrates how school climate, as measured by the School Climate Index, is strongly related to state Academic Performance Index (API) scores. As SCI scores increase—as high schools became safer, more supportive, and more engaging—API scores increase as well.&#10;&#10;Positive School Climate: A Hallmark of Academically Successful Schools  External link opens in new window or tab. (PDF)&#10;A study showing that middle and high schools that are able to &quot;beating-the-odds&quot; by performing better academically than predicted based on their student demographics are found to have much more positive levels of school climate relative to other schools.&#10;&#10;Creating a Positive School Climate&#10;Positive school climate must be a shared mission, created and sustained by students, parents, and school staff, and supported by the community. Efforts to improve school climate must be an integral part of school improvement plans in order to have a positive and sustainable effect. Too often, fragmented solutions are implemented, are marginalized in the school, and improvements are short-lived. In order to achieve meaningful and sustainable improvements, schools must have a clear sense of their vision and goals. Schools also need to understand the barriers to learning that their students experience beyond the school and address those barriers before students can achieve and thrive.&#10;&#10;Share this Page&#10;    &#10;Trending in Safe Schools&#10;Child Abuse Identification &amp; Reporting Guidelines&#10;Safe Schools&#10;Bullying Frequently Asked Questions&#10;Child Abuse Prevention&#10;Sample Policy for Bullying Prevention&#10;More Trending Items&#10;&#10;Recently Posted in Safe Schools&#10;No items posted in the last 60 days." title="screenshot of the Positive School Climate web page on the CDE websit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37452" y="1214438"/>
            <a:ext cx="8319246" cy="4876800"/>
          </a:xfrm>
        </p:spPr>
      </p:pic>
      <p:sp>
        <p:nvSpPr>
          <p:cNvPr id="4" name="Slide Number Placeholder 3"/>
          <p:cNvSpPr>
            <a:spLocks noGrp="1"/>
          </p:cNvSpPr>
          <p:nvPr>
            <p:ph type="sldNum" sz="quarter" idx="12"/>
          </p:nvPr>
        </p:nvSpPr>
        <p:spPr/>
        <p:txBody>
          <a:bodyPr/>
          <a:lstStyle/>
          <a:p>
            <a:fld id="{E3F07B27-5348-4263-B67F-EF7FF0A6AD4A}" type="slidenum">
              <a:rPr lang="en-US" smtClean="0">
                <a:solidFill>
                  <a:prstClr val="black">
                    <a:tint val="75000"/>
                  </a:prstClr>
                </a:solidFill>
              </a:rPr>
              <a:pPr/>
              <a:t>80</a:t>
            </a:fld>
            <a:endParaRPr lang="en-US" dirty="0">
              <a:solidFill>
                <a:prstClr val="black">
                  <a:tint val="75000"/>
                </a:prstClr>
              </a:solidFill>
            </a:endParaRPr>
          </a:p>
        </p:txBody>
      </p:sp>
    </p:spTree>
    <p:extLst>
      <p:ext uri="{BB962C8B-B14F-4D97-AF65-F5344CB8AC3E}">
        <p14:creationId xmlns:p14="http://schemas.microsoft.com/office/powerpoint/2010/main" val="425155546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C5C567-9EB2-4383-980E-78D0EC779E36}"/>
              </a:ext>
            </a:extLst>
          </p:cNvPr>
          <p:cNvSpPr>
            <a:spLocks noGrp="1"/>
          </p:cNvSpPr>
          <p:nvPr>
            <p:ph type="title"/>
          </p:nvPr>
        </p:nvSpPr>
        <p:spPr>
          <a:xfrm>
            <a:off x="0" y="270438"/>
            <a:ext cx="12191999" cy="1143000"/>
          </a:xfrm>
        </p:spPr>
        <p:txBody>
          <a:bodyPr>
            <a:normAutofit/>
          </a:bodyPr>
          <a:lstStyle/>
          <a:p>
            <a:r>
              <a:rPr lang="en-US" dirty="0"/>
              <a:t>Resources</a:t>
            </a:r>
            <a:r>
              <a:rPr lang="en-US" dirty="0" smtClean="0"/>
              <a:t>: Social Emotional Learning (1 of 2)</a:t>
            </a:r>
            <a:endParaRPr lang="en-US" dirty="0"/>
          </a:p>
        </p:txBody>
      </p:sp>
      <p:sp>
        <p:nvSpPr>
          <p:cNvPr id="3" name="Content Placeholder 2">
            <a:extLst>
              <a:ext uri="{FF2B5EF4-FFF2-40B4-BE49-F238E27FC236}">
                <a16:creationId xmlns:a16="http://schemas.microsoft.com/office/drawing/2014/main" xmlns="" id="{46786198-ED8F-488C-A244-7CA26C30F961}"/>
              </a:ext>
            </a:extLst>
          </p:cNvPr>
          <p:cNvSpPr>
            <a:spLocks noGrp="1"/>
          </p:cNvSpPr>
          <p:nvPr>
            <p:ph idx="1"/>
          </p:nvPr>
        </p:nvSpPr>
        <p:spPr/>
        <p:txBody>
          <a:bodyPr>
            <a:normAutofit/>
          </a:bodyPr>
          <a:lstStyle/>
          <a:p>
            <a:pPr marL="0" indent="0">
              <a:buNone/>
            </a:pPr>
            <a:r>
              <a:rPr lang="en-US" dirty="0" smtClean="0"/>
              <a:t>Social Emotional Learning: </a:t>
            </a:r>
            <a:endParaRPr lang="en-US" dirty="0"/>
          </a:p>
          <a:p>
            <a:r>
              <a:rPr lang="en-US" dirty="0" smtClean="0"/>
              <a:t>Provides resources on Social </a:t>
            </a:r>
            <a:r>
              <a:rPr lang="en-US" dirty="0"/>
              <a:t>and Emotional Learning </a:t>
            </a:r>
            <a:r>
              <a:rPr lang="en-US" dirty="0" smtClean="0"/>
              <a:t>to help students </a:t>
            </a:r>
            <a:r>
              <a:rPr lang="en-US" dirty="0"/>
              <a:t>develop a range of skills they need for school and life</a:t>
            </a:r>
            <a:r>
              <a:rPr lang="en-US" dirty="0" smtClean="0"/>
              <a:t>.</a:t>
            </a:r>
          </a:p>
          <a:p>
            <a:r>
              <a:rPr lang="en-US" dirty="0" smtClean="0"/>
              <a:t>View the Social and Emotional Learning web page at </a:t>
            </a:r>
            <a:r>
              <a:rPr lang="en-US" dirty="0" smtClean="0">
                <a:hlinkClick r:id="rId3" tooltip="Social Emotional Learning"/>
              </a:rPr>
              <a:t>https</a:t>
            </a:r>
            <a:r>
              <a:rPr lang="en-US" dirty="0">
                <a:hlinkClick r:id="rId3" tooltip="Social Emotional Learning"/>
              </a:rPr>
              <a:t>://</a:t>
            </a:r>
            <a:r>
              <a:rPr lang="en-US" dirty="0" smtClean="0">
                <a:hlinkClick r:id="rId3" tooltip="Social Emotional Learning"/>
              </a:rPr>
              <a:t>www.cde.ca.gov/eo/in/socialemotionallearning.asp</a:t>
            </a:r>
            <a:r>
              <a:rPr lang="en-US" dirty="0" smtClean="0"/>
              <a:t>.</a:t>
            </a:r>
          </a:p>
          <a:p>
            <a:pPr marL="0" indent="0">
              <a:buNone/>
            </a:pPr>
            <a:endParaRPr lang="en-US" dirty="0"/>
          </a:p>
        </p:txBody>
      </p:sp>
      <p:sp>
        <p:nvSpPr>
          <p:cNvPr id="4" name="Slide Number Placeholder 3">
            <a:extLst>
              <a:ext uri="{FF2B5EF4-FFF2-40B4-BE49-F238E27FC236}">
                <a16:creationId xmlns:a16="http://schemas.microsoft.com/office/drawing/2014/main" xmlns="" id="{831751A1-5605-4C13-8119-12ED5DE7569E}"/>
              </a:ext>
            </a:extLst>
          </p:cNvPr>
          <p:cNvSpPr>
            <a:spLocks noGrp="1"/>
          </p:cNvSpPr>
          <p:nvPr>
            <p:ph type="sldNum" sz="quarter" idx="12"/>
          </p:nvPr>
        </p:nvSpPr>
        <p:spPr/>
        <p:txBody>
          <a:bodyPr/>
          <a:lstStyle/>
          <a:p>
            <a:fld id="{9BAAED9B-65EF-7648-8E2D-A085BF3CE7DC}" type="slidenum">
              <a:rPr lang="en-US" smtClean="0"/>
              <a:pPr/>
              <a:t>81</a:t>
            </a:fld>
            <a:endParaRPr lang="en-US" dirty="0"/>
          </a:p>
        </p:txBody>
      </p:sp>
    </p:spTree>
    <p:extLst>
      <p:ext uri="{BB962C8B-B14F-4D97-AF65-F5344CB8AC3E}">
        <p14:creationId xmlns:p14="http://schemas.microsoft.com/office/powerpoint/2010/main" val="55056820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Social Emotional </a:t>
            </a:r>
            <a:r>
              <a:rPr lang="en-US" dirty="0" smtClean="0"/>
              <a:t>Learning (2 of 2)</a:t>
            </a:r>
            <a:endParaRPr lang="en-US" dirty="0"/>
          </a:p>
        </p:txBody>
      </p:sp>
      <p:pic>
        <p:nvPicPr>
          <p:cNvPr id="5" name="Content Placeholder 4" descr="Social and Emotional Learning&#10;&#10;Social and Emotional Learning is about helping students develop a range of skills they need for school and life. Social-Emotional skills include the ability to:&#10;set and achieve positive goals&#10;feel and show empathy for others&#10;establish and maintain positive relationships&#10;make responsible decisions&#10;understand and manage emotions&#10;&#10;All of these skills are necessary—both for educators and students—to function well in the classroom, in the community, and in college and careers. &#10;&#10;While many teachers instinctively know that social and emotional skills are important, historically schools have been primarily focused on teaching academic content such as reading, math, science, and history, and less intentional about supporting the social and emotional skills that are so important to learning and life success. &#10;&#10;Share this Page&#10;&#10;Related Content&#10;Social-Emotional Development Domain&#10;California Infant/Toddler Learning and Development Foundations." title="Screenshot of the Social and Emotional Learning web page on the CDE websit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6950" y="1582620"/>
            <a:ext cx="9518100" cy="4351338"/>
          </a:xfrm>
        </p:spPr>
      </p:pic>
      <p:sp>
        <p:nvSpPr>
          <p:cNvPr id="4" name="Slide Number Placeholder 3"/>
          <p:cNvSpPr>
            <a:spLocks noGrp="1"/>
          </p:cNvSpPr>
          <p:nvPr>
            <p:ph type="sldNum" sz="quarter" idx="12"/>
          </p:nvPr>
        </p:nvSpPr>
        <p:spPr/>
        <p:txBody>
          <a:bodyPr/>
          <a:lstStyle/>
          <a:p>
            <a:fld id="{E3F07B27-5348-4263-B67F-EF7FF0A6AD4A}" type="slidenum">
              <a:rPr lang="en-US" smtClean="0">
                <a:solidFill>
                  <a:prstClr val="black">
                    <a:tint val="75000"/>
                  </a:prstClr>
                </a:solidFill>
              </a:rPr>
              <a:pPr/>
              <a:t>82</a:t>
            </a:fld>
            <a:endParaRPr lang="en-US" dirty="0">
              <a:solidFill>
                <a:prstClr val="black">
                  <a:tint val="75000"/>
                </a:prstClr>
              </a:solidFill>
            </a:endParaRPr>
          </a:p>
        </p:txBody>
      </p:sp>
    </p:spTree>
    <p:extLst>
      <p:ext uri="{BB962C8B-B14F-4D97-AF65-F5344CB8AC3E}">
        <p14:creationId xmlns:p14="http://schemas.microsoft.com/office/powerpoint/2010/main" val="98472412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5"/>
            <a:ext cx="12192000" cy="900747"/>
          </a:xfrm>
        </p:spPr>
        <p:txBody>
          <a:bodyPr>
            <a:normAutofit/>
          </a:bodyPr>
          <a:lstStyle/>
          <a:p>
            <a:r>
              <a:rPr lang="en-US" sz="2400" dirty="0" smtClean="0"/>
              <a:t>Continuous Improvement: Resource Map Feedback Survey</a:t>
            </a:r>
            <a:endParaRPr lang="en-US" sz="2400" dirty="0"/>
          </a:p>
        </p:txBody>
      </p:sp>
      <p:pic>
        <p:nvPicPr>
          <p:cNvPr id="7" name="Content Placeholder 6" descr="LCFF Priorities/Whole Child Resource Map&#10;This map provides Local Control Funding Formula (LCFF) priorities and whole child resources and supports to help local educational agencies, schools, and families serve the needs of the whole child.&#10;&#10;Logo for One System of Connected Resources &amp; Supports&#10;&#10;Each ray in the circle represents one LCFF priority. Click at the top of the ray of the priority you are interested in to get a list of resources and supports.&#10;The star in the middle of the circle represents the whole child (from Cradle to Career) surrounded by those who want to ensure that ALL students are healthy, safe, engaged, challenged, and supported. Resources to support the whole child are coming soon.&#10;Continuous Improvement Resources&#10;These resources provide information about how local educational agencies and schools can support the needs of California’s diverse student population.&#10;Local Control Funding Formula&#10;California Accountability Model and School Dashboard&#10;Data and Statistics&#10;LCFF Professional Development Opportunities&#10;&#10;Give us you feedback or suggested resources!&#10;&#10;Share this Page&#10;    &#10;Related Content&#10;California One System Serving the Whole Child&#10;Supporting and scaling up an aligned system of resources and supports serving the whole child.&#10;&#10;Trending in Initiatives &amp; Programs&#10;Social and Emotional Learning&#10;LCFF Priorities/Whole Child Resource Map (this page)&#10;Initiatives &amp; Programs&#10;Grades K-12 Financial Literacy Resources&#10;Summer Matters&#10;More Trending Items" title="Screenshot of the LCFF Priorities/Whole Child Resource Map on the CDE website with an arrow pointing to the feedback link"/>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76208" y="696035"/>
            <a:ext cx="8039583" cy="5550671"/>
          </a:xfrm>
        </p:spPr>
      </p:pic>
      <p:sp>
        <p:nvSpPr>
          <p:cNvPr id="4" name="Slide Number Placeholder 3"/>
          <p:cNvSpPr>
            <a:spLocks noGrp="1"/>
          </p:cNvSpPr>
          <p:nvPr>
            <p:ph type="sldNum" sz="quarter" idx="12"/>
          </p:nvPr>
        </p:nvSpPr>
        <p:spPr/>
        <p:txBody>
          <a:bodyPr/>
          <a:lstStyle/>
          <a:p>
            <a:fld id="{E3F07B27-5348-4263-B67F-EF7FF0A6AD4A}" type="slidenum">
              <a:rPr lang="en-US" smtClean="0">
                <a:solidFill>
                  <a:prstClr val="black">
                    <a:tint val="75000"/>
                  </a:prstClr>
                </a:solidFill>
              </a:rPr>
              <a:pPr/>
              <a:t>83</a:t>
            </a:fld>
            <a:endParaRPr lang="en-US" dirty="0">
              <a:solidFill>
                <a:prstClr val="black">
                  <a:tint val="75000"/>
                </a:prstClr>
              </a:solidFill>
            </a:endParaRPr>
          </a:p>
        </p:txBody>
      </p:sp>
    </p:spTree>
    <p:extLst>
      <p:ext uri="{BB962C8B-B14F-4D97-AF65-F5344CB8AC3E}">
        <p14:creationId xmlns:p14="http://schemas.microsoft.com/office/powerpoint/2010/main" val="116728315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0" y="5"/>
            <a:ext cx="12192000" cy="1023577"/>
          </a:xfrm>
        </p:spPr>
        <p:txBody>
          <a:bodyPr>
            <a:normAutofit/>
          </a:bodyPr>
          <a:lstStyle/>
          <a:p>
            <a:r>
              <a:rPr lang="en-US" sz="2800" dirty="0" smtClean="0"/>
              <a:t>Continuous Improvement: Professional Development Survey</a:t>
            </a:r>
            <a:endParaRPr lang="en-US" sz="2800" dirty="0"/>
          </a:p>
        </p:txBody>
      </p:sp>
      <p:pic>
        <p:nvPicPr>
          <p:cNvPr id="14" name="Content Placeholder 13" descr="LCFF Professional Development Opportunities&#10;This page highlights state-wide professional learning trainings aligned to the Local Control Funding Formula (LCFF) priorities that support improving student outcomes.&#10;&#10;(photograph of children blowing bubbles with an adult), (photograph of children running together)&#10;&#10;Expand All | Collapse All&#10;Ongoing Training Opportunities&#10;May 2018 Training Opportunities&#10;June 2018 Training Opportunities&#10;August 2018 Training Opportunities&#10;October 2018 Training Opportunities&#10;&#10;Tell us about your LCFF Professional Development Opportunities that support improving student outcomes.&#10;&#10;Return to LCFF/Whole Child Resource Map" title="Screenshot of the LCFF Professional Development Opportunities web page on the CDE website with an arrow pointing to the &quot;Tell us about your LCFF Professional Development Opportunities that support improving student outcomes&quot; link."/>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15403" y="768101"/>
            <a:ext cx="7970329" cy="5432958"/>
          </a:xfrm>
        </p:spPr>
      </p:pic>
      <p:sp>
        <p:nvSpPr>
          <p:cNvPr id="4" name="Slide Number Placeholder 3"/>
          <p:cNvSpPr>
            <a:spLocks noGrp="1"/>
          </p:cNvSpPr>
          <p:nvPr>
            <p:ph type="sldNum" sz="quarter" idx="12"/>
          </p:nvPr>
        </p:nvSpPr>
        <p:spPr/>
        <p:txBody>
          <a:bodyPr/>
          <a:lstStyle/>
          <a:p>
            <a:fld id="{E3F07B27-5348-4263-B67F-EF7FF0A6AD4A}" type="slidenum">
              <a:rPr lang="en-US" smtClean="0">
                <a:solidFill>
                  <a:prstClr val="black">
                    <a:tint val="75000"/>
                  </a:prstClr>
                </a:solidFill>
              </a:rPr>
              <a:pPr/>
              <a:t>84</a:t>
            </a:fld>
            <a:endParaRPr lang="en-US" dirty="0">
              <a:solidFill>
                <a:prstClr val="black">
                  <a:tint val="75000"/>
                </a:prstClr>
              </a:solidFill>
            </a:endParaRPr>
          </a:p>
        </p:txBody>
      </p:sp>
    </p:spTree>
    <p:extLst>
      <p:ext uri="{BB962C8B-B14F-4D97-AF65-F5344CB8AC3E}">
        <p14:creationId xmlns:p14="http://schemas.microsoft.com/office/powerpoint/2010/main" val="259899873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Next Steps</a:t>
            </a:r>
            <a:endParaRPr lang="en-US" dirty="0"/>
          </a:p>
        </p:txBody>
      </p:sp>
      <p:pic>
        <p:nvPicPr>
          <p:cNvPr id="7" name="Content Placeholder 6" descr="Picture of the Local Control Funding Formula (LCFF)/ Whole Child Resource Map." title="Local Control Funding Formula/ Whole Child Resource Map"/>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84645" y="984202"/>
            <a:ext cx="5427694" cy="5247352"/>
          </a:xfrm>
        </p:spPr>
      </p:pic>
      <p:sp>
        <p:nvSpPr>
          <p:cNvPr id="4" name="Slide Number Placeholder 3"/>
          <p:cNvSpPr>
            <a:spLocks noGrp="1"/>
          </p:cNvSpPr>
          <p:nvPr>
            <p:ph type="sldNum" sz="quarter" idx="12"/>
          </p:nvPr>
        </p:nvSpPr>
        <p:spPr/>
        <p:txBody>
          <a:bodyPr/>
          <a:lstStyle/>
          <a:p>
            <a:fld id="{E3F07B27-5348-4263-B67F-EF7FF0A6AD4A}" type="slidenum">
              <a:rPr lang="en-US" smtClean="0">
                <a:solidFill>
                  <a:prstClr val="black">
                    <a:tint val="75000"/>
                  </a:prstClr>
                </a:solidFill>
              </a:rPr>
              <a:pPr/>
              <a:t>85</a:t>
            </a:fld>
            <a:endParaRPr lang="en-US" dirty="0">
              <a:solidFill>
                <a:prstClr val="black">
                  <a:tint val="75000"/>
                </a:prstClr>
              </a:solidFill>
            </a:endParaRPr>
          </a:p>
        </p:txBody>
      </p:sp>
    </p:spTree>
    <p:extLst>
      <p:ext uri="{BB962C8B-B14F-4D97-AF65-F5344CB8AC3E}">
        <p14:creationId xmlns:p14="http://schemas.microsoft.com/office/powerpoint/2010/main" val="346195948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Mapping Bright Spots</a:t>
            </a:r>
          </a:p>
        </p:txBody>
      </p:sp>
      <p:sp>
        <p:nvSpPr>
          <p:cNvPr id="3" name="Content Placeholder 2"/>
          <p:cNvSpPr>
            <a:spLocks noGrp="1"/>
          </p:cNvSpPr>
          <p:nvPr>
            <p:ph idx="1"/>
          </p:nvPr>
        </p:nvSpPr>
        <p:spPr/>
        <p:txBody>
          <a:bodyPr>
            <a:normAutofit/>
          </a:bodyPr>
          <a:lstStyle/>
          <a:p>
            <a:pPr>
              <a:lnSpc>
                <a:spcPct val="100000"/>
              </a:lnSpc>
              <a:spcAft>
                <a:spcPts val="1200"/>
              </a:spcAft>
              <a:buClr>
                <a:schemeClr val="tx1"/>
              </a:buClr>
            </a:pPr>
            <a:r>
              <a:rPr lang="en-US" sz="2600" b="1" dirty="0"/>
              <a:t>Purpose</a:t>
            </a:r>
            <a:r>
              <a:rPr lang="en-US" sz="2600" dirty="0"/>
              <a:t>: To identify and map Bright Spots to promote continuous improvement activities that are grounded in outstanding field experience. </a:t>
            </a:r>
          </a:p>
          <a:p>
            <a:pPr>
              <a:lnSpc>
                <a:spcPct val="100000"/>
              </a:lnSpc>
              <a:spcAft>
                <a:spcPts val="1200"/>
              </a:spcAft>
              <a:buClr>
                <a:schemeClr val="tx1"/>
              </a:buClr>
            </a:pPr>
            <a:r>
              <a:rPr lang="en-US" sz="2600" dirty="0"/>
              <a:t>Bright Spot exemplars will be used to support peer-to-peer learning between districts, schools, and educators.  </a:t>
            </a:r>
          </a:p>
          <a:p>
            <a:pPr>
              <a:lnSpc>
                <a:spcPct val="100000"/>
              </a:lnSpc>
              <a:spcAft>
                <a:spcPts val="1200"/>
              </a:spcAft>
              <a:buClr>
                <a:schemeClr val="tx1"/>
              </a:buClr>
            </a:pPr>
            <a:r>
              <a:rPr lang="en-US" sz="2600" dirty="0"/>
              <a:t>Potential Bright Spots could include programs, practices, instructional models, </a:t>
            </a:r>
            <a:r>
              <a:rPr lang="en-US" sz="2600" dirty="0" smtClean="0"/>
              <a:t>platforms, </a:t>
            </a:r>
            <a:r>
              <a:rPr lang="en-US" sz="2600" dirty="0"/>
              <a:t>or tools. </a:t>
            </a:r>
          </a:p>
          <a:p>
            <a:pPr>
              <a:buClr>
                <a:srgbClr val="0070C0"/>
              </a:buClr>
            </a:pPr>
            <a:endParaRPr lang="en-US" sz="2600" dirty="0">
              <a:latin typeface="Century Gothic" panose="020B0502020202020204" pitchFamily="34" charset="0"/>
            </a:endParaRPr>
          </a:p>
          <a:p>
            <a:pPr>
              <a:buClr>
                <a:srgbClr val="0070C0"/>
              </a:buClr>
            </a:pPr>
            <a:endParaRPr lang="en-US" sz="2600" dirty="0">
              <a:latin typeface="Century Gothic" panose="020B0502020202020204" pitchFamily="34" charset="0"/>
            </a:endParaRPr>
          </a:p>
          <a:p>
            <a:pPr>
              <a:buClr>
                <a:srgbClr val="0070C0"/>
              </a:buClr>
            </a:pPr>
            <a:endParaRPr lang="en-US" dirty="0">
              <a:latin typeface="Century Gothic" panose="020B0502020202020204" pitchFamily="34" charset="0"/>
            </a:endParaRPr>
          </a:p>
          <a:p>
            <a:pPr marL="0" indent="0">
              <a:buNone/>
            </a:pPr>
            <a:endParaRPr lang="en-US" dirty="0"/>
          </a:p>
        </p:txBody>
      </p:sp>
      <p:sp>
        <p:nvSpPr>
          <p:cNvPr id="4" name="Slide Number Placeholder 3"/>
          <p:cNvSpPr>
            <a:spLocks noGrp="1"/>
          </p:cNvSpPr>
          <p:nvPr>
            <p:ph type="sldNum" sz="quarter" idx="12"/>
          </p:nvPr>
        </p:nvSpPr>
        <p:spPr/>
        <p:txBody>
          <a:bodyPr/>
          <a:lstStyle/>
          <a:p>
            <a:fld id="{9BAAED9B-65EF-7648-8E2D-A085BF3CE7DC}" type="slidenum">
              <a:rPr lang="en-US" smtClean="0"/>
              <a:pPr/>
              <a:t>86</a:t>
            </a:fld>
            <a:endParaRPr lang="en-US" dirty="0"/>
          </a:p>
        </p:txBody>
      </p:sp>
    </p:spTree>
    <p:extLst>
      <p:ext uri="{BB962C8B-B14F-4D97-AF65-F5344CB8AC3E}">
        <p14:creationId xmlns:p14="http://schemas.microsoft.com/office/powerpoint/2010/main" val="89092345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Connecting</a:t>
            </a:r>
          </a:p>
        </p:txBody>
      </p:sp>
      <p:sp>
        <p:nvSpPr>
          <p:cNvPr id="3" name="Content Placeholder 2"/>
          <p:cNvSpPr>
            <a:spLocks noGrp="1"/>
          </p:cNvSpPr>
          <p:nvPr>
            <p:ph idx="1"/>
          </p:nvPr>
        </p:nvSpPr>
        <p:spPr>
          <a:xfrm>
            <a:off x="211016" y="1825625"/>
            <a:ext cx="11582400" cy="4060168"/>
          </a:xfrm>
        </p:spPr>
        <p:txBody>
          <a:bodyPr>
            <a:noAutofit/>
          </a:bodyPr>
          <a:lstStyle/>
          <a:p>
            <a:pPr marL="0" indent="0" algn="ctr">
              <a:spcBef>
                <a:spcPts val="0"/>
              </a:spcBef>
              <a:buNone/>
            </a:pPr>
            <a:r>
              <a:rPr lang="en-US" sz="2800" dirty="0" smtClean="0"/>
              <a:t>Tom </a:t>
            </a:r>
            <a:r>
              <a:rPr lang="en-US" sz="2800" dirty="0"/>
              <a:t>Herman, </a:t>
            </a:r>
            <a:r>
              <a:rPr lang="en-US" sz="2800" dirty="0" smtClean="0"/>
              <a:t>Administrator Coordinated </a:t>
            </a:r>
            <a:r>
              <a:rPr lang="en-US" sz="2800" dirty="0"/>
              <a:t>School Health &amp; Safety </a:t>
            </a:r>
            <a:endParaRPr lang="en-US" sz="2800" dirty="0" smtClean="0"/>
          </a:p>
          <a:p>
            <a:pPr marL="0" indent="0" algn="ctr">
              <a:spcBef>
                <a:spcPts val="0"/>
              </a:spcBef>
              <a:buNone/>
            </a:pPr>
            <a:r>
              <a:rPr lang="en-US" sz="2800" dirty="0" smtClean="0">
                <a:solidFill>
                  <a:srgbClr val="002060"/>
                </a:solidFill>
                <a:hlinkClick r:id="rId3" tooltip="Tom Herman Email Address"/>
              </a:rPr>
              <a:t>therman@cde.ca.gov</a:t>
            </a:r>
            <a:endParaRPr lang="en-US" sz="2800" dirty="0" smtClean="0">
              <a:solidFill>
                <a:srgbClr val="002060"/>
              </a:solidFill>
            </a:endParaRPr>
          </a:p>
          <a:p>
            <a:pPr marL="0" indent="0" algn="ctr">
              <a:spcBef>
                <a:spcPts val="0"/>
              </a:spcBef>
              <a:buNone/>
            </a:pPr>
            <a:endParaRPr lang="en-US" sz="2800" dirty="0" smtClean="0">
              <a:solidFill>
                <a:srgbClr val="002060"/>
              </a:solidFill>
            </a:endParaRPr>
          </a:p>
          <a:p>
            <a:pPr marL="0" indent="0" algn="ctr">
              <a:spcBef>
                <a:spcPts val="0"/>
              </a:spcBef>
              <a:buNone/>
            </a:pPr>
            <a:r>
              <a:rPr lang="en-US" sz="2800" dirty="0" smtClean="0"/>
              <a:t>Kristen Brown, One System Whole Child Initiative</a:t>
            </a:r>
            <a:endParaRPr lang="en-US" sz="2800" b="1" dirty="0"/>
          </a:p>
          <a:p>
            <a:pPr marL="0" indent="0" algn="ctr">
              <a:spcBef>
                <a:spcPts val="0"/>
              </a:spcBef>
              <a:buNone/>
            </a:pPr>
            <a:r>
              <a:rPr lang="en-US" sz="2800" dirty="0" smtClean="0">
                <a:solidFill>
                  <a:srgbClr val="002060"/>
                </a:solidFill>
              </a:rPr>
              <a:t> </a:t>
            </a:r>
            <a:endParaRPr lang="en-US" sz="2800" dirty="0">
              <a:solidFill>
                <a:srgbClr val="002060"/>
              </a:solidFill>
            </a:endParaRPr>
          </a:p>
          <a:p>
            <a:pPr marL="0" indent="0" algn="ctr">
              <a:spcBef>
                <a:spcPts val="0"/>
              </a:spcBef>
              <a:buNone/>
            </a:pPr>
            <a:r>
              <a:rPr lang="en-US" sz="2800" b="1" dirty="0"/>
              <a:t>One System Website</a:t>
            </a:r>
          </a:p>
          <a:p>
            <a:pPr marL="0" indent="0" algn="ctr">
              <a:spcBef>
                <a:spcPts val="0"/>
              </a:spcBef>
              <a:buNone/>
            </a:pPr>
            <a:r>
              <a:rPr lang="en-US" sz="2800" dirty="0">
                <a:solidFill>
                  <a:srgbClr val="002060"/>
                </a:solidFill>
                <a:hlinkClick r:id="rId4" tooltip="Web link to the One System Serving the Whole Child web page"/>
              </a:rPr>
              <a:t>http://www.cde.ca.gov/eo/in/onesystem.asp</a:t>
            </a:r>
            <a:endParaRPr lang="en-US" sz="2800" dirty="0">
              <a:solidFill>
                <a:srgbClr val="002060"/>
              </a:solidFill>
            </a:endParaRPr>
          </a:p>
          <a:p>
            <a:pPr marL="0" indent="0" algn="ctr">
              <a:spcBef>
                <a:spcPts val="0"/>
              </a:spcBef>
              <a:buNone/>
            </a:pPr>
            <a:endParaRPr lang="en-US" sz="2800" b="1" dirty="0"/>
          </a:p>
          <a:p>
            <a:pPr marL="0" indent="0" algn="ctr">
              <a:spcBef>
                <a:spcPts val="0"/>
              </a:spcBef>
              <a:buNone/>
            </a:pPr>
            <a:r>
              <a:rPr lang="en-US" sz="2800" b="1" dirty="0"/>
              <a:t>Email</a:t>
            </a:r>
          </a:p>
          <a:p>
            <a:pPr marL="0" indent="0" algn="ctr">
              <a:spcBef>
                <a:spcPts val="0"/>
              </a:spcBef>
              <a:buNone/>
            </a:pPr>
            <a:r>
              <a:rPr lang="en-US" sz="2800" dirty="0">
                <a:solidFill>
                  <a:srgbClr val="002060"/>
                </a:solidFill>
                <a:hlinkClick r:id="rId5" tooltip="Email address for One System Serving the Whole Child"/>
              </a:rPr>
              <a:t>OneSystem@cde.ca.gov </a:t>
            </a:r>
            <a:endParaRPr lang="en-US" sz="2800" dirty="0">
              <a:solidFill>
                <a:srgbClr val="002060"/>
              </a:solidFill>
            </a:endParaRPr>
          </a:p>
        </p:txBody>
      </p:sp>
      <p:sp>
        <p:nvSpPr>
          <p:cNvPr id="10" name="Slide Number Placeholder 9"/>
          <p:cNvSpPr>
            <a:spLocks noGrp="1"/>
          </p:cNvSpPr>
          <p:nvPr>
            <p:ph type="sldNum" sz="quarter" idx="12"/>
          </p:nvPr>
        </p:nvSpPr>
        <p:spPr/>
        <p:txBody>
          <a:bodyPr/>
          <a:lstStyle/>
          <a:p>
            <a:fld id="{9BAAED9B-65EF-7648-8E2D-A085BF3CE7DC}" type="slidenum">
              <a:rPr lang="en-US" smtClean="0"/>
              <a:pPr/>
              <a:t>87</a:t>
            </a:fld>
            <a:endParaRPr lang="en-US" dirty="0"/>
          </a:p>
        </p:txBody>
      </p:sp>
    </p:spTree>
    <p:extLst>
      <p:ext uri="{BB962C8B-B14F-4D97-AF65-F5344CB8AC3E}">
        <p14:creationId xmlns:p14="http://schemas.microsoft.com/office/powerpoint/2010/main" val="388817828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1033462"/>
          </a:xfrm>
        </p:spPr>
        <p:txBody>
          <a:bodyPr>
            <a:normAutofit/>
          </a:bodyPr>
          <a:lstStyle/>
          <a:p>
            <a:r>
              <a:rPr lang="en-US" sz="4800" dirty="0"/>
              <a:t>Reflection Question </a:t>
            </a:r>
            <a:r>
              <a:rPr lang="en-US" sz="4800" dirty="0" smtClean="0"/>
              <a:t>(2)</a:t>
            </a:r>
            <a:endParaRPr lang="en-US" sz="4800" dirty="0"/>
          </a:p>
        </p:txBody>
      </p:sp>
      <p:sp>
        <p:nvSpPr>
          <p:cNvPr id="3" name="Content Placeholder 2"/>
          <p:cNvSpPr>
            <a:spLocks noGrp="1"/>
          </p:cNvSpPr>
          <p:nvPr>
            <p:ph type="body" idx="1"/>
          </p:nvPr>
        </p:nvSpPr>
        <p:spPr>
          <a:xfrm>
            <a:off x="831850" y="3267635"/>
            <a:ext cx="10515600" cy="2822015"/>
          </a:xfrm>
        </p:spPr>
        <p:txBody>
          <a:bodyPr>
            <a:normAutofit/>
          </a:bodyPr>
          <a:lstStyle/>
          <a:p>
            <a:pPr marL="0" indent="0">
              <a:buNone/>
            </a:pPr>
            <a:r>
              <a:rPr lang="en-US" sz="3200" dirty="0">
                <a:solidFill>
                  <a:schemeClr val="tx1"/>
                </a:solidFill>
              </a:rPr>
              <a:t>Please respond to the following by typing in the chat: </a:t>
            </a:r>
          </a:p>
          <a:p>
            <a:pPr marL="0" indent="0">
              <a:buNone/>
            </a:pPr>
            <a:endParaRPr lang="en-US" sz="3200" dirty="0">
              <a:solidFill>
                <a:schemeClr val="tx1"/>
              </a:solidFill>
            </a:endParaRPr>
          </a:p>
          <a:p>
            <a:pPr marL="0" indent="0">
              <a:buNone/>
            </a:pPr>
            <a:r>
              <a:rPr lang="en-US" sz="3200" b="1" dirty="0">
                <a:solidFill>
                  <a:schemeClr val="tx1"/>
                </a:solidFill>
              </a:rPr>
              <a:t>Based on the information shared, what resonates with you? </a:t>
            </a:r>
          </a:p>
        </p:txBody>
      </p:sp>
      <p:sp>
        <p:nvSpPr>
          <p:cNvPr id="4" name="Slide Number Placeholder 3"/>
          <p:cNvSpPr>
            <a:spLocks noGrp="1"/>
          </p:cNvSpPr>
          <p:nvPr>
            <p:ph type="sldNum" sz="quarter" idx="12"/>
          </p:nvPr>
        </p:nvSpPr>
        <p:spPr/>
        <p:txBody>
          <a:bodyPr/>
          <a:lstStyle/>
          <a:p>
            <a:fld id="{E3F07B27-5348-4263-B67F-EF7FF0A6AD4A}" type="slidenum">
              <a:rPr lang="en-US" smtClean="0">
                <a:solidFill>
                  <a:prstClr val="black">
                    <a:tint val="75000"/>
                  </a:prstClr>
                </a:solidFill>
              </a:rPr>
              <a:pPr/>
              <a:t>88</a:t>
            </a:fld>
            <a:endParaRPr lang="en-US" dirty="0">
              <a:solidFill>
                <a:prstClr val="black">
                  <a:tint val="75000"/>
                </a:prstClr>
              </a:solidFill>
            </a:endParaRPr>
          </a:p>
        </p:txBody>
      </p:sp>
    </p:spTree>
    <p:extLst>
      <p:ext uri="{BB962C8B-B14F-4D97-AF65-F5344CB8AC3E}">
        <p14:creationId xmlns:p14="http://schemas.microsoft.com/office/powerpoint/2010/main" val="9184615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altLang="en-US" dirty="0"/>
              <a:t>Thoughts from the State Superintendent of Public Instruction on School Climate</a:t>
            </a:r>
            <a:endParaRPr lang="en-US" dirty="0"/>
          </a:p>
        </p:txBody>
      </p:sp>
      <p:sp>
        <p:nvSpPr>
          <p:cNvPr id="5" name="Subtitle 4"/>
          <p:cNvSpPr>
            <a:spLocks noGrp="1"/>
          </p:cNvSpPr>
          <p:nvPr>
            <p:ph type="subTitle" idx="1"/>
          </p:nvPr>
        </p:nvSpPr>
        <p:spPr>
          <a:xfrm>
            <a:off x="231645" y="3957494"/>
            <a:ext cx="8183935" cy="2455394"/>
          </a:xfrm>
        </p:spPr>
        <p:txBody>
          <a:bodyPr>
            <a:normAutofit/>
          </a:bodyPr>
          <a:lstStyle/>
          <a:p>
            <a:r>
              <a:rPr lang="en-US" altLang="en-US" dirty="0"/>
              <a:t/>
            </a:r>
            <a:br>
              <a:rPr lang="en-US" altLang="en-US" dirty="0"/>
            </a:br>
            <a:endParaRPr lang="en-US" altLang="en-US" dirty="0"/>
          </a:p>
          <a:p>
            <a:r>
              <a:rPr lang="en-US" altLang="en-US" sz="3200" b="1" dirty="0"/>
              <a:t>Tom Torlakson </a:t>
            </a:r>
            <a:r>
              <a:rPr lang="en-US" sz="3200" b="1" dirty="0"/>
              <a:t> </a:t>
            </a:r>
          </a:p>
        </p:txBody>
      </p:sp>
      <p:pic>
        <p:nvPicPr>
          <p:cNvPr id="2050" name="Picture 2" descr="Tom Torlakson ph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1280" y="3857763"/>
            <a:ext cx="1999789" cy="2423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26047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a typeface="Calibri" panose="020F0502020204030204" pitchFamily="34" charset="0"/>
              </a:rPr>
              <a:t>California’s Accountability and Continuous Improvement System</a:t>
            </a:r>
            <a:endParaRPr lang="en-US" dirty="0"/>
          </a:p>
        </p:txBody>
      </p:sp>
      <p:sp>
        <p:nvSpPr>
          <p:cNvPr id="3" name="Content Placeholder 2"/>
          <p:cNvSpPr>
            <a:spLocks noGrp="1"/>
          </p:cNvSpPr>
          <p:nvPr>
            <p:ph idx="1"/>
          </p:nvPr>
        </p:nvSpPr>
        <p:spPr/>
        <p:txBody>
          <a:bodyPr>
            <a:normAutofit/>
          </a:bodyPr>
          <a:lstStyle/>
          <a:p>
            <a:pPr>
              <a:spcBef>
                <a:spcPts val="0"/>
              </a:spcBef>
            </a:pPr>
            <a:r>
              <a:rPr lang="en-US" sz="1900" dirty="0">
                <a:latin typeface="Arial" panose="020B0604020202020204" pitchFamily="34" charset="0"/>
                <a:ea typeface="Times New Roman" panose="02020603050405020304" pitchFamily="18" charset="0"/>
              </a:rPr>
              <a:t>The Local Control Funding </a:t>
            </a:r>
            <a:r>
              <a:rPr lang="en-US" sz="1900" dirty="0" smtClean="0">
                <a:latin typeface="Arial" panose="020B0604020202020204" pitchFamily="34" charset="0"/>
                <a:ea typeface="Times New Roman" panose="02020603050405020304" pitchFamily="18" charset="0"/>
              </a:rPr>
              <a:t>Formula </a:t>
            </a:r>
            <a:r>
              <a:rPr lang="en-US" sz="1900" dirty="0">
                <a:latin typeface="Arial" panose="020B0604020202020204" pitchFamily="34" charset="0"/>
                <a:ea typeface="Times New Roman" panose="02020603050405020304" pitchFamily="18" charset="0"/>
              </a:rPr>
              <a:t>(LCFF) significantly changed how California provides resources to public schools and holds local educational agencies (LEAs) accountable for improving student performance.</a:t>
            </a:r>
          </a:p>
          <a:p>
            <a:pPr>
              <a:spcBef>
                <a:spcPts val="0"/>
              </a:spcBef>
            </a:pPr>
            <a:endParaRPr lang="en-US" sz="800" dirty="0">
              <a:latin typeface="Arial" panose="020B0604020202020204" pitchFamily="34" charset="0"/>
              <a:ea typeface="Times New Roman" panose="02020603050405020304" pitchFamily="18" charset="0"/>
            </a:endParaRPr>
          </a:p>
          <a:p>
            <a:r>
              <a:rPr lang="en-US" sz="1900" dirty="0">
                <a:latin typeface="Arial" panose="020B0604020202020204" pitchFamily="34" charset="0"/>
                <a:cs typeface="Arial" panose="020B0604020202020204" pitchFamily="34" charset="0"/>
              </a:rPr>
              <a:t>LCFF, which the Legislature and Governor passed in 2013, includes state priority areas that define a quality education more broadly than a single test score and requires that the accountability system consider all priorities.</a:t>
            </a:r>
          </a:p>
          <a:p>
            <a:pPr defTabSz="1218987">
              <a:lnSpc>
                <a:spcPct val="95000"/>
              </a:lnSpc>
              <a:spcBef>
                <a:spcPts val="1866"/>
              </a:spcBef>
              <a:buSzPct val="100000"/>
            </a:pPr>
            <a:r>
              <a:rPr lang="en-US" sz="1900" dirty="0">
                <a:latin typeface="Arial" panose="020B0604020202020204" pitchFamily="34" charset="0"/>
                <a:cs typeface="Arial" panose="020B0604020202020204" pitchFamily="34" charset="0"/>
              </a:rPr>
              <a:t>The new accountability system is based on multiple measures that are based on factors that contribute to a quality education, including high school graduation rates, college/career readiness, student test scores, English learner (EL) progress, suspension rates, and parent engagement.</a:t>
            </a:r>
          </a:p>
          <a:p>
            <a:pPr marL="0" indent="0">
              <a:spcBef>
                <a:spcPts val="0"/>
              </a:spcBef>
              <a:buNone/>
            </a:pPr>
            <a:endParaRPr lang="en-US" sz="2000" dirty="0">
              <a:latin typeface="Arial" panose="020B0604020202020204" pitchFamily="34" charset="0"/>
              <a:ea typeface="Calibri" panose="020F0502020204030204" pitchFamily="34" charset="0"/>
              <a:cs typeface="Arial" panose="020B0604020202020204" pitchFamily="34" charset="0"/>
            </a:endParaRPr>
          </a:p>
          <a:p>
            <a:pPr>
              <a:spcBef>
                <a:spcPts val="0"/>
              </a:spcBef>
            </a:pPr>
            <a:r>
              <a:rPr lang="en-US" sz="1900" dirty="0">
                <a:latin typeface="Arial" panose="020B0604020202020204" pitchFamily="34" charset="0"/>
                <a:ea typeface="Calibri" panose="020F0502020204030204" pitchFamily="34" charset="0"/>
                <a:cs typeface="Arial" panose="020B0604020202020204" pitchFamily="34" charset="0"/>
              </a:rPr>
              <a:t>Central components of California’s Accountability and Continuous Improvement System include:</a:t>
            </a:r>
          </a:p>
          <a:p>
            <a:pPr marL="0" indent="0">
              <a:spcBef>
                <a:spcPts val="0"/>
              </a:spcBef>
              <a:buNone/>
            </a:pPr>
            <a:endParaRPr lang="en-US" sz="800" dirty="0">
              <a:latin typeface="Arial" panose="020B0604020202020204" pitchFamily="34" charset="0"/>
              <a:ea typeface="Calibri" panose="020F0502020204030204" pitchFamily="34" charset="0"/>
              <a:cs typeface="Arial" panose="020B0604020202020204" pitchFamily="34" charset="0"/>
            </a:endParaRPr>
          </a:p>
          <a:p>
            <a:pPr lvl="1">
              <a:spcBef>
                <a:spcPts val="0"/>
              </a:spcBef>
            </a:pPr>
            <a:r>
              <a:rPr lang="en-US" sz="1800" dirty="0">
                <a:latin typeface="Arial" panose="020B0604020202020204" pitchFamily="34" charset="0"/>
                <a:ea typeface="Calibri" panose="020F0502020204030204" pitchFamily="34" charset="0"/>
                <a:cs typeface="Arial" panose="020B0604020202020204" pitchFamily="34" charset="0"/>
              </a:rPr>
              <a:t>Local Control </a:t>
            </a:r>
            <a:r>
              <a:rPr lang="en-US" sz="1800" dirty="0" smtClean="0">
                <a:latin typeface="Arial" panose="020B0604020202020204" pitchFamily="34" charset="0"/>
                <a:ea typeface="Calibri" panose="020F0502020204030204" pitchFamily="34" charset="0"/>
                <a:cs typeface="Arial" panose="020B0604020202020204" pitchFamily="34" charset="0"/>
              </a:rPr>
              <a:t>and Accountability </a:t>
            </a:r>
            <a:r>
              <a:rPr lang="en-US" sz="1800" dirty="0">
                <a:latin typeface="Arial" panose="020B0604020202020204" pitchFamily="34" charset="0"/>
                <a:ea typeface="Calibri" panose="020F0502020204030204" pitchFamily="34" charset="0"/>
                <a:cs typeface="Arial" panose="020B0604020202020204" pitchFamily="34" charset="0"/>
              </a:rPr>
              <a:t>Plan (LCAP)</a:t>
            </a:r>
          </a:p>
          <a:p>
            <a:pPr lvl="1">
              <a:spcBef>
                <a:spcPts val="0"/>
              </a:spcBef>
            </a:pPr>
            <a:r>
              <a:rPr lang="en-US" sz="1800" dirty="0">
                <a:latin typeface="Arial" panose="020B0604020202020204" pitchFamily="34" charset="0"/>
                <a:ea typeface="Calibri" panose="020F0502020204030204" pitchFamily="34" charset="0"/>
                <a:cs typeface="Arial" panose="020B0604020202020204" pitchFamily="34" charset="0"/>
              </a:rPr>
              <a:t>California School Dashboard</a:t>
            </a:r>
          </a:p>
          <a:p>
            <a:pPr lvl="1">
              <a:spcBef>
                <a:spcPts val="0"/>
              </a:spcBef>
            </a:pPr>
            <a:r>
              <a:rPr lang="en-US" sz="1800" dirty="0">
                <a:latin typeface="Arial" panose="020B0604020202020204" pitchFamily="34" charset="0"/>
                <a:ea typeface="Calibri" panose="020F0502020204030204" pitchFamily="34" charset="0"/>
                <a:cs typeface="Arial" panose="020B0604020202020204" pitchFamily="34" charset="0"/>
              </a:rPr>
              <a:t>California’s System of Support</a:t>
            </a:r>
            <a:endParaRPr lang="en-US" dirty="0"/>
          </a:p>
        </p:txBody>
      </p:sp>
      <p:sp>
        <p:nvSpPr>
          <p:cNvPr id="4" name="Slide Number Placeholder 3"/>
          <p:cNvSpPr>
            <a:spLocks noGrp="1"/>
          </p:cNvSpPr>
          <p:nvPr>
            <p:ph type="sldNum" sz="quarter" idx="12"/>
          </p:nvPr>
        </p:nvSpPr>
        <p:spPr/>
        <p:txBody>
          <a:bodyPr/>
          <a:lstStyle/>
          <a:p>
            <a:fld id="{E3F07B27-5348-4263-B67F-EF7FF0A6AD4A}" type="slidenum">
              <a:rPr lang="en-US" smtClean="0"/>
              <a:t>9</a:t>
            </a:fld>
            <a:endParaRPr lang="en-US" dirty="0"/>
          </a:p>
        </p:txBody>
      </p:sp>
    </p:spTree>
    <p:extLst>
      <p:ext uri="{BB962C8B-B14F-4D97-AF65-F5344CB8AC3E}">
        <p14:creationId xmlns:p14="http://schemas.microsoft.com/office/powerpoint/2010/main" val="97508202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49648" y="-2"/>
            <a:ext cx="11400973" cy="1392073"/>
          </a:xfrm>
        </p:spPr>
        <p:txBody>
          <a:bodyPr/>
          <a:lstStyle/>
          <a:p>
            <a:r>
              <a:rPr lang="en-US" dirty="0" smtClean="0"/>
              <a:t>Coming Soon: CDE </a:t>
            </a:r>
            <a:r>
              <a:rPr lang="en-US" dirty="0" err="1" smtClean="0"/>
              <a:t>EdTalks</a:t>
            </a:r>
            <a:r>
              <a:rPr lang="en-US" dirty="0" smtClean="0"/>
              <a:t> a Podcast</a:t>
            </a:r>
            <a:endParaRPr lang="en-US" dirty="0"/>
          </a:p>
        </p:txBody>
      </p:sp>
      <p:sp>
        <p:nvSpPr>
          <p:cNvPr id="10" name="Text Placeholder 9"/>
          <p:cNvSpPr>
            <a:spLocks noGrp="1"/>
          </p:cNvSpPr>
          <p:nvPr>
            <p:ph type="body" idx="1"/>
          </p:nvPr>
        </p:nvSpPr>
        <p:spPr>
          <a:xfrm>
            <a:off x="449648" y="1091821"/>
            <a:ext cx="11400973" cy="1332290"/>
          </a:xfrm>
        </p:spPr>
        <p:txBody>
          <a:bodyPr/>
          <a:lstStyle/>
          <a:p>
            <a:pPr marL="457200" indent="-457200">
              <a:buFont typeface="Arial" panose="020B0604020202020204" pitchFamily="34" charset="0"/>
              <a:buChar char="•"/>
            </a:pPr>
            <a:r>
              <a:rPr lang="en-US" sz="2600" b="0" dirty="0" smtClean="0"/>
              <a:t>A new podcast featuring conversations about education related topics that is produced, edited, and published by the CDE’s Communications Department</a:t>
            </a:r>
            <a:endParaRPr lang="en-US" sz="2600" b="0" dirty="0"/>
          </a:p>
        </p:txBody>
      </p:sp>
      <p:pic>
        <p:nvPicPr>
          <p:cNvPr id="14" name="Content Placeholder 13" descr="CDE EdTalks logo"/>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66342" y="2597533"/>
            <a:ext cx="2767584" cy="2761488"/>
          </a:xfrm>
        </p:spPr>
      </p:pic>
      <p:sp>
        <p:nvSpPr>
          <p:cNvPr id="12" name="Text Placeholder 11"/>
          <p:cNvSpPr>
            <a:spLocks noGrp="1"/>
          </p:cNvSpPr>
          <p:nvPr>
            <p:ph type="body" sz="quarter" idx="3"/>
          </p:nvPr>
        </p:nvSpPr>
        <p:spPr>
          <a:xfrm>
            <a:off x="3901497" y="5359021"/>
            <a:ext cx="4497274" cy="632346"/>
          </a:xfrm>
        </p:spPr>
        <p:txBody>
          <a:bodyPr/>
          <a:lstStyle/>
          <a:p>
            <a:pPr algn="ctr"/>
            <a:r>
              <a:rPr lang="en-US" sz="2400" b="0" dirty="0" smtClean="0"/>
              <a:t>* Logo subject to change</a:t>
            </a:r>
            <a:endParaRPr lang="en-US" sz="2400" b="0" dirty="0"/>
          </a:p>
        </p:txBody>
      </p:sp>
      <p:sp>
        <p:nvSpPr>
          <p:cNvPr id="4" name="Slide Number Placeholder 3"/>
          <p:cNvSpPr>
            <a:spLocks noGrp="1"/>
          </p:cNvSpPr>
          <p:nvPr>
            <p:ph type="sldNum" sz="quarter" idx="12"/>
          </p:nvPr>
        </p:nvSpPr>
        <p:spPr/>
        <p:txBody>
          <a:bodyPr/>
          <a:lstStyle/>
          <a:p>
            <a:fld id="{E3F07B27-5348-4263-B67F-EF7FF0A6AD4A}" type="slidenum">
              <a:rPr lang="en-US" smtClean="0">
                <a:solidFill>
                  <a:prstClr val="black">
                    <a:tint val="75000"/>
                  </a:prstClr>
                </a:solidFill>
              </a:rPr>
              <a:pPr/>
              <a:t>90</a:t>
            </a:fld>
            <a:endParaRPr lang="en-US" dirty="0">
              <a:solidFill>
                <a:prstClr val="black">
                  <a:tint val="75000"/>
                </a:prstClr>
              </a:solidFill>
            </a:endParaRPr>
          </a:p>
        </p:txBody>
      </p:sp>
    </p:spTree>
    <p:extLst>
      <p:ext uri="{BB962C8B-B14F-4D97-AF65-F5344CB8AC3E}">
        <p14:creationId xmlns:p14="http://schemas.microsoft.com/office/powerpoint/2010/main" val="399389695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Reminders</a:t>
            </a:r>
            <a:endParaRPr lang="en-US" dirty="0"/>
          </a:p>
        </p:txBody>
      </p:sp>
      <p:sp>
        <p:nvSpPr>
          <p:cNvPr id="3" name="Content Placeholder 2"/>
          <p:cNvSpPr>
            <a:spLocks noGrp="1"/>
          </p:cNvSpPr>
          <p:nvPr>
            <p:ph idx="1"/>
          </p:nvPr>
        </p:nvSpPr>
        <p:spPr>
          <a:xfrm>
            <a:off x="211016" y="1582620"/>
            <a:ext cx="11582400" cy="4594343"/>
          </a:xfrm>
        </p:spPr>
        <p:txBody>
          <a:bodyPr/>
          <a:lstStyle/>
          <a:p>
            <a:r>
              <a:rPr lang="en-US" dirty="0" smtClean="0"/>
              <a:t>Look out for the Tuesdays at 2:00 webinar and the next Priority X webinar</a:t>
            </a:r>
          </a:p>
          <a:p>
            <a:r>
              <a:rPr lang="en-US" dirty="0" smtClean="0"/>
              <a:t>CDE EdTalks Podcast coming soon</a:t>
            </a:r>
          </a:p>
          <a:p>
            <a:r>
              <a:rPr lang="en-US" dirty="0" smtClean="0"/>
              <a:t>Sign-up for the following mailing lists to receive more information about the topics shared today:</a:t>
            </a:r>
          </a:p>
          <a:p>
            <a:pPr lvl="1"/>
            <a:r>
              <a:rPr lang="en-US" dirty="0"/>
              <a:t>LCFF: </a:t>
            </a:r>
            <a:r>
              <a:rPr lang="en-US" dirty="0">
                <a:hlinkClick r:id="rId2" tooltip="LCFF mailing list"/>
              </a:rPr>
              <a:t>https://</a:t>
            </a:r>
            <a:r>
              <a:rPr lang="en-US" dirty="0" smtClean="0">
                <a:hlinkClick r:id="rId2" tooltip="LCFF mailing list"/>
              </a:rPr>
              <a:t>www.cde.ca.gov/fg/aa/lc/index.asp</a:t>
            </a:r>
            <a:r>
              <a:rPr lang="en-US" dirty="0" smtClean="0"/>
              <a:t> </a:t>
            </a:r>
          </a:p>
          <a:p>
            <a:pPr lvl="1"/>
            <a:r>
              <a:rPr lang="en-US" dirty="0" smtClean="0"/>
              <a:t>One System/Whole Child: </a:t>
            </a:r>
            <a:r>
              <a:rPr lang="en-US" u="sng" dirty="0" smtClean="0">
                <a:hlinkClick r:id="rId3" tooltip="One System/Whole Child mailing list"/>
              </a:rPr>
              <a:t>OneSystem@cde.ca.gov</a:t>
            </a:r>
            <a:endParaRPr lang="en-US" u="sng" dirty="0" smtClean="0"/>
          </a:p>
          <a:p>
            <a:pPr lvl="1"/>
            <a:r>
              <a:rPr lang="en-US" dirty="0"/>
              <a:t>SBE</a:t>
            </a:r>
            <a:r>
              <a:rPr lang="en-US" dirty="0" smtClean="0"/>
              <a:t>: </a:t>
            </a:r>
            <a:r>
              <a:rPr lang="en-US" dirty="0" smtClean="0">
                <a:hlinkClick r:id="rId4"/>
              </a:rPr>
              <a:t>join-sbe-full-agenda-subscribers@mlist.cde.ca.gov</a:t>
            </a:r>
            <a:endParaRPr lang="en-US" dirty="0"/>
          </a:p>
        </p:txBody>
      </p:sp>
      <p:sp>
        <p:nvSpPr>
          <p:cNvPr id="4" name="Slide Number Placeholder 3"/>
          <p:cNvSpPr>
            <a:spLocks noGrp="1"/>
          </p:cNvSpPr>
          <p:nvPr>
            <p:ph type="sldNum" sz="quarter" idx="12"/>
          </p:nvPr>
        </p:nvSpPr>
        <p:spPr/>
        <p:txBody>
          <a:bodyPr/>
          <a:lstStyle/>
          <a:p>
            <a:fld id="{E3F07B27-5348-4263-B67F-EF7FF0A6AD4A}" type="slidenum">
              <a:rPr lang="en-US" smtClean="0">
                <a:solidFill>
                  <a:prstClr val="black">
                    <a:tint val="75000"/>
                  </a:prstClr>
                </a:solidFill>
              </a:rPr>
              <a:pPr/>
              <a:t>91</a:t>
            </a:fld>
            <a:endParaRPr lang="en-US" dirty="0">
              <a:solidFill>
                <a:prstClr val="black">
                  <a:tint val="75000"/>
                </a:prstClr>
              </a:solidFill>
            </a:endParaRPr>
          </a:p>
        </p:txBody>
      </p:sp>
    </p:spTree>
    <p:extLst>
      <p:ext uri="{BB962C8B-B14F-4D97-AF65-F5344CB8AC3E}">
        <p14:creationId xmlns:p14="http://schemas.microsoft.com/office/powerpoint/2010/main" val="60343301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31645" y="1030014"/>
            <a:ext cx="11618976" cy="2523297"/>
          </a:xfrm>
        </p:spPr>
        <p:txBody>
          <a:bodyPr>
            <a:normAutofit/>
          </a:bodyPr>
          <a:lstStyle/>
          <a:p>
            <a:r>
              <a:rPr lang="en-US" dirty="0" smtClean="0"/>
              <a:t>Priority </a:t>
            </a:r>
            <a:r>
              <a:rPr lang="en-US" dirty="0"/>
              <a:t>X: A Webinar Series</a:t>
            </a:r>
            <a:br>
              <a:rPr lang="en-US" dirty="0"/>
            </a:br>
            <a:r>
              <a:rPr lang="en-US" dirty="0"/>
              <a:t>Dedicated to the Local Control Funding Formula (LCFF) State Priorities</a:t>
            </a:r>
            <a:br>
              <a:rPr lang="en-US" dirty="0"/>
            </a:br>
            <a:r>
              <a:rPr lang="en-US" sz="2800" dirty="0"/>
              <a:t>Today’s Topic: Priority </a:t>
            </a:r>
            <a:r>
              <a:rPr lang="en-US" sz="2800" dirty="0" smtClean="0"/>
              <a:t>6—School Climate</a:t>
            </a:r>
            <a:endParaRPr lang="en-US" sz="4000" dirty="0"/>
          </a:p>
        </p:txBody>
      </p:sp>
      <p:sp>
        <p:nvSpPr>
          <p:cNvPr id="5" name="Subtitle 4"/>
          <p:cNvSpPr>
            <a:spLocks noGrp="1"/>
          </p:cNvSpPr>
          <p:nvPr>
            <p:ph type="subTitle" idx="1"/>
          </p:nvPr>
        </p:nvSpPr>
        <p:spPr/>
        <p:txBody>
          <a:bodyPr>
            <a:normAutofit/>
          </a:bodyPr>
          <a:lstStyle/>
          <a:p>
            <a:r>
              <a:rPr lang="en-US" sz="3600" b="1" dirty="0" smtClean="0"/>
              <a:t>Thank you!</a:t>
            </a:r>
            <a:endParaRPr lang="en-US" sz="3600" b="1" dirty="0"/>
          </a:p>
        </p:txBody>
      </p:sp>
    </p:spTree>
    <p:extLst>
      <p:ext uri="{BB962C8B-B14F-4D97-AF65-F5344CB8AC3E}">
        <p14:creationId xmlns:p14="http://schemas.microsoft.com/office/powerpoint/2010/main" val="1031108484"/>
      </p:ext>
    </p:extLst>
  </p:cSld>
  <p:clrMapOvr>
    <a:masterClrMapping/>
  </p:clrMapOvr>
  <p:timing>
    <p:tnLst>
      <p:par>
        <p:cTn id="1" dur="indefinite" restart="never" nodeType="tmRoot"/>
      </p:par>
    </p:tnLst>
  </p:timing>
</p:sld>
</file>

<file path=ppt/theme/theme1.xml><?xml version="1.0" encoding="utf-8"?>
<a:theme xmlns:a="http://schemas.openxmlformats.org/drawingml/2006/main" name="2_ADAD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North-South.potx" id="{F7A549D7-2844-422A-8D4F-1FAB867A9694}" vid="{8C059306-29CE-48EE-A8B5-87A3B564F7A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2167</TotalTime>
  <Words>4405</Words>
  <Application>Microsoft Office PowerPoint</Application>
  <PresentationFormat>Widescreen</PresentationFormat>
  <Paragraphs>610</Paragraphs>
  <Slides>92</Slides>
  <Notes>51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92</vt:i4>
      </vt:variant>
    </vt:vector>
  </HeadingPairs>
  <TitlesOfParts>
    <vt:vector size="100" baseType="lpstr">
      <vt:lpstr>ＭＳ Ｐゴシック</vt:lpstr>
      <vt:lpstr>Arial</vt:lpstr>
      <vt:lpstr>Calibri</vt:lpstr>
      <vt:lpstr>Century Gothic</vt:lpstr>
      <vt:lpstr>Mangal</vt:lpstr>
      <vt:lpstr>Roboto</vt:lpstr>
      <vt:lpstr>Times New Roman</vt:lpstr>
      <vt:lpstr>2_ADAD Layout</vt:lpstr>
      <vt:lpstr>Priority X: A Webinar Series Dedicated to the Local Control Funding Formula (LCFF) State Priorities  </vt:lpstr>
      <vt:lpstr>Introductions </vt:lpstr>
      <vt:lpstr>Goals for Today</vt:lpstr>
      <vt:lpstr>What is Priority X?</vt:lpstr>
      <vt:lpstr>School Conditions and Climate Work Group Scope</vt:lpstr>
      <vt:lpstr>Results of the Work</vt:lpstr>
      <vt:lpstr>School Conditions and Climate Work Group  Definition of School Climate</vt:lpstr>
      <vt:lpstr>Overview of LCFF State Priorities and the Statewide System of Support </vt:lpstr>
      <vt:lpstr>California’s Accountability and Continuous Improvement System</vt:lpstr>
      <vt:lpstr>Shifts in California’s  Approach to Improvement</vt:lpstr>
      <vt:lpstr>California’s System of Support</vt:lpstr>
      <vt:lpstr>Levels of Support</vt:lpstr>
      <vt:lpstr>Eligibility Criteria for Support</vt:lpstr>
      <vt:lpstr>Priority 6: How it is Measured</vt:lpstr>
      <vt:lpstr>State Indicator: Understanding the California Longitudinal Pupil Achievement Data System (CALPADS) Data Behind  School Climate</vt:lpstr>
      <vt:lpstr>CALPADS Data Related to School Climate (1 of 2)</vt:lpstr>
      <vt:lpstr>CALPADS Data Related to School Climate (2 of 2)</vt:lpstr>
      <vt:lpstr>Where Can These Rates be Found? (1 of 2)</vt:lpstr>
      <vt:lpstr>Where Can These Rates be Found? (2 of 2)</vt:lpstr>
      <vt:lpstr>How are the Data Collected?</vt:lpstr>
      <vt:lpstr>When are the Data Collected?</vt:lpstr>
      <vt:lpstr>Which Data are Collected?</vt:lpstr>
      <vt:lpstr>How to Ensure Accuracy of the Data (1 of 3)</vt:lpstr>
      <vt:lpstr>How to Ensure Accuracy of the Data (2 of 3)</vt:lpstr>
      <vt:lpstr>How to Ensure Accuracy of the Data (3 of 3)</vt:lpstr>
      <vt:lpstr>Other Reminders</vt:lpstr>
      <vt:lpstr>Using the Data to Address School Climate Issues</vt:lpstr>
      <vt:lpstr>Training and Resources (1 of 2)</vt:lpstr>
      <vt:lpstr>Training and Resources (2 of 2)</vt:lpstr>
      <vt:lpstr>Contact Information</vt:lpstr>
      <vt:lpstr>Local Indicators</vt:lpstr>
      <vt:lpstr>Definition: Local Indicator  </vt:lpstr>
      <vt:lpstr>Why Local Indicators?</vt:lpstr>
      <vt:lpstr>The Dashboard Informs the Development of the LCAP (1)</vt:lpstr>
      <vt:lpstr>Applicability of Local Indicators</vt:lpstr>
      <vt:lpstr> School Climate </vt:lpstr>
      <vt:lpstr>Performance Standard - School Climate</vt:lpstr>
      <vt:lpstr>Target Population</vt:lpstr>
      <vt:lpstr>What to Measure</vt:lpstr>
      <vt:lpstr>Reporting to the Governing Board</vt:lpstr>
      <vt:lpstr>Reporting on the Dashboard (1 of 2) </vt:lpstr>
      <vt:lpstr>Reporting on the Dashboard (2 of 2) </vt:lpstr>
      <vt:lpstr>Narrative Summary – Guiding Questions</vt:lpstr>
      <vt:lpstr>Informing LCAP Development</vt:lpstr>
      <vt:lpstr>Beyond Surveys</vt:lpstr>
      <vt:lpstr>Responding to Results – Guiding Question</vt:lpstr>
      <vt:lpstr>The Dashboard Informs the Development of the LCAP (2)</vt:lpstr>
      <vt:lpstr>Questions or Comments?</vt:lpstr>
      <vt:lpstr>Coming Soon</vt:lpstr>
      <vt:lpstr>Tuesdays at 2:00 – A Webinar Series</vt:lpstr>
      <vt:lpstr>Reflection Question (1) </vt:lpstr>
      <vt:lpstr>Exemplar 1: Practitioner Perspective Riverside County Office of Education </vt:lpstr>
      <vt:lpstr>California’s Multi-tiered System of Support (MTSS): Continuum of Support</vt:lpstr>
      <vt:lpstr>Our Journey</vt:lpstr>
      <vt:lpstr>School Climate/Social-Emotional Learning Trainings  (1 of 3)</vt:lpstr>
      <vt:lpstr>School Climate/Social-Emotional Learning Trainings  (2 of 3)</vt:lpstr>
      <vt:lpstr>School Climate/Social-Emotional Learning Trainings  (3 of 3)</vt:lpstr>
      <vt:lpstr>RESOURCES</vt:lpstr>
      <vt:lpstr>Exemplar 2: Student Perspective </vt:lpstr>
      <vt:lpstr>School Climate </vt:lpstr>
      <vt:lpstr>Californians for Justice student leaders with Assembly Member Kevin McCarty lobbying at the state capitol for investment in community engagement and school climate</vt:lpstr>
      <vt:lpstr>Relationship Centered Schools</vt:lpstr>
      <vt:lpstr>What is Coming Up Next at Californians for Justice?</vt:lpstr>
      <vt:lpstr>Californians for Justice Resources</vt:lpstr>
      <vt:lpstr>Resources for Implementation – Part 1 </vt:lpstr>
      <vt:lpstr>One System of Connected Resources &amp; Supports</vt:lpstr>
      <vt:lpstr>One System Initiative Purpose</vt:lpstr>
      <vt:lpstr>Background</vt:lpstr>
      <vt:lpstr>Local Control Funding Formula/ Whole Child Resource Map</vt:lpstr>
      <vt:lpstr>LCFF Priorities/Whole Child Resource Map (1 of 2)</vt:lpstr>
      <vt:lpstr>LCFF Priorities/Whole Child Resource Map (2 of 2)</vt:lpstr>
      <vt:lpstr>Resources for Implementation – Part 2 </vt:lpstr>
      <vt:lpstr>Resources: Safe Schools (1 of 2)</vt:lpstr>
      <vt:lpstr>Resources: Safe Schools (2 of 2)</vt:lpstr>
      <vt:lpstr>Resources: Safe and Supportive Schools (1 of 2)</vt:lpstr>
      <vt:lpstr>Resources: Safe and Supportive Schools (2 of 2)</vt:lpstr>
      <vt:lpstr>Resources: School Environment (1 of 2)</vt:lpstr>
      <vt:lpstr>Resources: School Environment (2 of 2)</vt:lpstr>
      <vt:lpstr>Resources: Positive School Climate (1 of 2)</vt:lpstr>
      <vt:lpstr>Resources: Positive School Climate (2 of 2)</vt:lpstr>
      <vt:lpstr>Resources: Social Emotional Learning (1 of 2)</vt:lpstr>
      <vt:lpstr>Resources: Social Emotional Learning (2 of 2)</vt:lpstr>
      <vt:lpstr>Continuous Improvement: Resource Map Feedback Survey</vt:lpstr>
      <vt:lpstr>Continuous Improvement: Professional Development Survey</vt:lpstr>
      <vt:lpstr>Next Steps</vt:lpstr>
      <vt:lpstr>Mapping Bright Spots</vt:lpstr>
      <vt:lpstr>Connecting</vt:lpstr>
      <vt:lpstr>Reflection Question (2)</vt:lpstr>
      <vt:lpstr>Thoughts from the State Superintendent of Public Instruction on School Climate</vt:lpstr>
      <vt:lpstr>Coming Soon: CDE EdTalks a Podcast</vt:lpstr>
      <vt:lpstr>Reminders</vt:lpstr>
      <vt:lpstr>Priority X: A Webinar Series Dedicated to the Local Control Funding Formula (LCFF) State Priorities Today’s Topic: Priority 6—School Climate</vt:lpstr>
    </vt:vector>
  </TitlesOfParts>
  <Company>CA Department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 Control Funding Formula (LCFF) Priority 6: School Climate</dc:title>
  <dc:subject>LCFF Priority 6: School Climate - Initiatives &amp; Programs (CA Dept of Education)</dc:subject>
  <dc:creator>Jacquelyn Ollison</dc:creator>
  <cp:lastModifiedBy>Rodney Okamoto</cp:lastModifiedBy>
  <cp:revision>242</cp:revision>
  <dcterms:created xsi:type="dcterms:W3CDTF">2018-08-06T20:46:42Z</dcterms:created>
  <dcterms:modified xsi:type="dcterms:W3CDTF">2018-08-29T22:20:34Z</dcterms:modified>
</cp:coreProperties>
</file>