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4"/>
    <p:sldMasterId id="2147483654" r:id="rId5"/>
  </p:sldMasterIdLst>
  <p:notesMasterIdLst>
    <p:notesMasterId r:id="rId52"/>
  </p:notesMasterIdLst>
  <p:sldIdLst>
    <p:sldId id="306" r:id="rId6"/>
    <p:sldId id="305" r:id="rId7"/>
    <p:sldId id="304" r:id="rId8"/>
    <p:sldId id="308" r:id="rId9"/>
    <p:sldId id="303" r:id="rId10"/>
    <p:sldId id="302" r:id="rId11"/>
    <p:sldId id="301" r:id="rId12"/>
    <p:sldId id="299" r:id="rId13"/>
    <p:sldId id="298" r:id="rId14"/>
    <p:sldId id="297" r:id="rId15"/>
    <p:sldId id="296" r:id="rId16"/>
    <p:sldId id="295" r:id="rId17"/>
    <p:sldId id="294" r:id="rId18"/>
    <p:sldId id="293" r:id="rId19"/>
    <p:sldId id="292" r:id="rId20"/>
    <p:sldId id="291" r:id="rId21"/>
    <p:sldId id="290" r:id="rId22"/>
    <p:sldId id="289" r:id="rId23"/>
    <p:sldId id="288" r:id="rId24"/>
    <p:sldId id="287" r:id="rId25"/>
    <p:sldId id="286" r:id="rId26"/>
    <p:sldId id="320" r:id="rId27"/>
    <p:sldId id="285" r:id="rId28"/>
    <p:sldId id="284" r:id="rId29"/>
    <p:sldId id="310" r:id="rId30"/>
    <p:sldId id="276" r:id="rId31"/>
    <p:sldId id="274" r:id="rId32"/>
    <p:sldId id="273" r:id="rId33"/>
    <p:sldId id="272" r:id="rId34"/>
    <p:sldId id="271" r:id="rId35"/>
    <p:sldId id="270" r:id="rId36"/>
    <p:sldId id="269" r:id="rId37"/>
    <p:sldId id="318" r:id="rId38"/>
    <p:sldId id="322" r:id="rId39"/>
    <p:sldId id="275" r:id="rId40"/>
    <p:sldId id="319" r:id="rId41"/>
    <p:sldId id="311" r:id="rId42"/>
    <p:sldId id="264" r:id="rId43"/>
    <p:sldId id="313" r:id="rId44"/>
    <p:sldId id="316" r:id="rId45"/>
    <p:sldId id="323" r:id="rId46"/>
    <p:sldId id="278" r:id="rId47"/>
    <p:sldId id="265" r:id="rId48"/>
    <p:sldId id="317" r:id="rId49"/>
    <p:sldId id="258" r:id="rId50"/>
    <p:sldId id="25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E19A13-B9F5-C789-6415-05368822CA63}" name="Ellyssa Rodriguez" initials="" userId="S::ERodriguez@cde.ca.gov::15c9ff25-b722-412a-8f7c-bd9daf553149" providerId="AD"/>
  <p188:author id="{F3495F2E-1CCD-8923-A9DC-D5961B6843C7}" name="Crystal Devlin" initials="CD" userId="S::cdevlin@cde.ca.gov::45766686-1411-4f66-8b4e-ae85f8cf4551" providerId="AD"/>
  <p188:author id="{0F30103F-56C8-796F-627C-45A711655D8C}" name="Lindsey Castillo" initials="LC" userId="S::LCastillo@cde.ca.gov::c717f4bc-7203-475f-899f-e6cf69ab957d" providerId="AD"/>
  <p188:author id="{350B6A4D-7867-3A43-2482-9BFBE270F68D}" name="Crystal Devlin" initials="" userId="S::CDevlin@cde.ca.gov::45766686-1411-4f66-8b4e-ae85f8cf4551" providerId="AD"/>
  <p188:author id="{944D845F-9ED0-6D15-4801-002F6F75F9B4}" name="Ellyssa Rodriguez" initials="ER" userId="S::erodriguez@cde.ca.gov::15c9ff25-b722-412a-8f7c-bd9daf553149" providerId="AD"/>
  <p188:author id="{68CACDEE-336C-1106-30E1-0BDCD92A8A16}" name="Lindsey Castillo" initials="LC" userId="S::lcastillo@cde.ca.gov::c717f4bc-7203-475f-899f-e6cf69ab957d"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3BE66-5965-4875-B4FB-C627942228AC}" v="222" dt="2024-04-17T15:58:34.721"/>
    <p1510:client id="{676CF916-2E0E-E028-0C1A-3CBA6A5EE388}" v="10" dt="2024-04-16T18:09:29.481"/>
    <p1510:client id="{BBAC1796-DB37-27B1-8293-B38E5C3222C0}" v="1" dt="2024-04-16T18:19:42.428"/>
    <p1510:client id="{E4AEB930-32D1-24E0-146A-523DEFDB686B}" v="7" dt="2024-04-16T18:10:14.3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40EF4-A41B-4008-979C-72A96E2A2764}" type="datetimeFigureOut">
              <a:t>4/22/2024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E930D-D5B3-4BE9-8667-47A0DA707F5D}" type="slidenum">
              <a:t>‹#›</a:t>
            </a:fld>
            <a:endParaRPr lang="en-US"/>
          </a:p>
        </p:txBody>
      </p:sp>
    </p:spTree>
    <p:extLst>
      <p:ext uri="{BB962C8B-B14F-4D97-AF65-F5344CB8AC3E}">
        <p14:creationId xmlns:p14="http://schemas.microsoft.com/office/powerpoint/2010/main" val="1312766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mailto:CSPPRFA@cde.ca.gov"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mailto:CSPPRFA@cde.ca.gov"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mailto:CSPPRFA@cde.ca.gov"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mailto:CSPPRFA@cde.ca.gov"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Lindsey</a:t>
            </a:r>
            <a:endParaRPr lang="en-US" b="1">
              <a:ea typeface="Calibri"/>
              <a:cs typeface="Calibri"/>
            </a:endParaRPr>
          </a:p>
          <a:p>
            <a:r>
              <a:rPr lang="en-US" b="1"/>
              <a:t>Good afternoon everyone and welcome to the </a:t>
            </a:r>
            <a:r>
              <a:rPr lang="en-US" sz="1200" b="1" kern="1200">
                <a:solidFill>
                  <a:prstClr val="white"/>
                </a:solidFill>
                <a:ea typeface="+mn-ea"/>
                <a:cs typeface="+mn-cs"/>
              </a:rPr>
              <a:t>Fiscal Year </a:t>
            </a:r>
            <a:r>
              <a:rPr lang="en-US" b="1">
                <a:solidFill>
                  <a:prstClr val="white"/>
                </a:solidFill>
              </a:rPr>
              <a:t>2024-25</a:t>
            </a:r>
            <a:r>
              <a:rPr lang="en-US" sz="1200" b="1" kern="1200">
                <a:solidFill>
                  <a:prstClr val="white"/>
                </a:solidFill>
                <a:ea typeface="+mn-ea"/>
                <a:cs typeface="+mn-cs"/>
              </a:rPr>
              <a:t> California State Preschool Program Expansion Funding Request for Applications webinar, presented by the California Department of Education (CDE), Early Education Division (EED) today, </a:t>
            </a:r>
            <a:r>
              <a:rPr lang="en-US" b="1">
                <a:solidFill>
                  <a:prstClr val="white"/>
                </a:solidFill>
              </a:rPr>
              <a:t>April 16</a:t>
            </a:r>
            <a:r>
              <a:rPr lang="en-US" sz="1200" b="1" kern="1200">
                <a:solidFill>
                  <a:prstClr val="white"/>
                </a:solidFill>
                <a:ea typeface="+mn-ea"/>
                <a:cs typeface="+mn-cs"/>
              </a:rPr>
              <a:t>, 2024, from </a:t>
            </a:r>
            <a:r>
              <a:rPr lang="en-US" b="1">
                <a:solidFill>
                  <a:prstClr val="white"/>
                </a:solidFill>
              </a:rPr>
              <a:t>1:00</a:t>
            </a:r>
            <a:r>
              <a:rPr lang="en-US" sz="1200" b="1" kern="1200">
                <a:solidFill>
                  <a:prstClr val="white"/>
                </a:solidFill>
                <a:ea typeface="+mn-ea"/>
                <a:cs typeface="+mn-cs"/>
              </a:rPr>
              <a:t> p.m. to 3:00 p.m.</a:t>
            </a:r>
            <a:endParaRPr lang="en-US" b="1">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973849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b="1"/>
              <a:t>Crystal</a:t>
            </a:r>
            <a:endParaRPr lang="en-US" sz="1200" b="1"/>
          </a:p>
          <a:p>
            <a:pPr>
              <a:spcAft>
                <a:spcPts val="1200"/>
              </a:spcAft>
            </a:pPr>
            <a:endParaRPr lang="en-US"/>
          </a:p>
          <a:p>
            <a:pPr>
              <a:spcAft>
                <a:spcPts val="1200"/>
              </a:spcAft>
            </a:pPr>
            <a:r>
              <a:rPr lang="en-US"/>
              <a:t>LEA applicants that are awarded a CSPP contract must also adhere to the Standards and Procedures for Audits of California K–12 Local Education Agencies issued by the Education Audit Appeals Panel as regulations. Fiona will put a link in the chat for you now.</a:t>
            </a:r>
          </a:p>
          <a:p>
            <a:pPr>
              <a:spcAft>
                <a:spcPts val="1200"/>
              </a:spcAft>
            </a:pPr>
            <a:endParaRPr lang="en-US"/>
          </a:p>
          <a:p>
            <a:pPr>
              <a:spcAft>
                <a:spcPts val="1200"/>
              </a:spcAft>
            </a:pPr>
            <a:r>
              <a:rPr lang="en-US"/>
              <a:t>If the LEA is not exempt from the California Code of Regulations, Title 22 (22 CCR) Licensing requirements, services for children must not begin until the CSPP contractor submits a copy of the facility license to the CDE Early Education Nutrition Fiscal Services (EENFS) office and the applicable Program Quality Implementation (PQI) Office Regional Consultant.</a:t>
            </a:r>
          </a:p>
          <a:p>
            <a:pPr>
              <a:spcAft>
                <a:spcPts val="1200"/>
              </a:spcAft>
            </a:pPr>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10</a:t>
            </a:fld>
            <a:endParaRPr lang="en-US"/>
          </a:p>
        </p:txBody>
      </p:sp>
    </p:spTree>
    <p:extLst>
      <p:ext uri="{BB962C8B-B14F-4D97-AF65-F5344CB8AC3E}">
        <p14:creationId xmlns:p14="http://schemas.microsoft.com/office/powerpoint/2010/main" val="1795485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1200"/>
              </a:spcAft>
              <a:buClrTx/>
              <a:buSzTx/>
              <a:buFontTx/>
              <a:buNone/>
              <a:tabLst/>
              <a:defRPr/>
            </a:pPr>
            <a:r>
              <a:rPr lang="en-US" sz="1200" b="1"/>
              <a:t>Crystal</a:t>
            </a:r>
          </a:p>
          <a:p>
            <a:pPr marL="0" marR="0">
              <a:lnSpc>
                <a:spcPct val="107000"/>
              </a:lnSpc>
              <a:spcBef>
                <a:spcPts val="0"/>
              </a:spcBef>
              <a:spcAft>
                <a:spcPts val="1200"/>
              </a:spcAft>
            </a:pPr>
            <a:endParaRPr lang="en-US">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1200"/>
              </a:spcAft>
            </a:pPr>
            <a:r>
              <a:rPr lang="en-US"/>
              <a:t>Applicants that are awarded a CSPP contract are permitted to subcontract in accordance with Chapter 2 of Part 6 of Division 1 of Title 1 of the EC, commencing with Section 8200, 5 CCR, and the CSPP CT&amp;Cs. As set forth in 5 CCR, Chapter 18.5, Subchapter 10, Article 2, or any successor regulations, all subcontracts must be approved by the CDE in accordance with the regulations. If approved, the applicant remains responsible for ensuring that the subcontractor complies with all administrative, programmatic and fiscal requirements of the CSPP contract.</a:t>
            </a:r>
          </a:p>
          <a:p>
            <a:pPr>
              <a:lnSpc>
                <a:spcPct val="107000"/>
              </a:lnSpc>
              <a:spcAft>
                <a:spcPts val="1200"/>
              </a:spcAft>
            </a:pPr>
            <a:endParaRPr lang="en-US"/>
          </a:p>
          <a:p>
            <a:pPr>
              <a:lnSpc>
                <a:spcPct val="107000"/>
              </a:lnSpc>
              <a:spcAft>
                <a:spcPts val="1200"/>
              </a:spcAft>
            </a:pPr>
            <a:r>
              <a:rPr lang="en-US"/>
              <a:t>Note: Reimbursement of administrative costs shall not exceed a total of 15 percent of the net reimbursable program costs, or actual administrative costs for all contractors and subcontractors, in accordance with EC Section 8258.</a:t>
            </a: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3843270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1"/>
              <a:t>Crystal</a:t>
            </a:r>
          </a:p>
          <a:p>
            <a:pPr>
              <a:spcAft>
                <a:spcPts val="1200"/>
              </a:spcAft>
            </a:pPr>
            <a:endParaRPr lang="en-US" sz="1200"/>
          </a:p>
          <a:p>
            <a:pPr>
              <a:spcBef>
                <a:spcPts val="1000"/>
              </a:spcBef>
            </a:pPr>
            <a:r>
              <a:rPr lang="en-US"/>
              <a:t>Applicants may apply for CSPP funding to operate the CSPP via a family childcare home education network (FCCHEN). </a:t>
            </a:r>
          </a:p>
          <a:p>
            <a:pPr>
              <a:spcBef>
                <a:spcPts val="1000"/>
              </a:spcBef>
            </a:pPr>
            <a:endParaRPr lang="en-US">
              <a:ea typeface="Calibri" panose="020F0502020204030204"/>
              <a:cs typeface="Calibri" panose="020F0502020204030204"/>
            </a:endParaRPr>
          </a:p>
          <a:p>
            <a:pPr>
              <a:spcBef>
                <a:spcPts val="1000"/>
              </a:spcBef>
            </a:pPr>
            <a:r>
              <a:rPr lang="en-US"/>
              <a:t>A FCCHEN is an entity organized under law that contracts with the CDE to provide educational and support services to children and families eligible for state-subsidized early learning services, and to providers, and to make payments to those licensed family childcare home providers providing CSPP services in their homes.</a:t>
            </a:r>
          </a:p>
          <a:p>
            <a:pPr>
              <a:spcBef>
                <a:spcPts val="1000"/>
              </a:spcBef>
            </a:pPr>
            <a:endParaRPr lang="en-US">
              <a:ea typeface="Calibri" panose="020F0502020204030204"/>
              <a:cs typeface="Calibri" panose="020F0502020204030204"/>
            </a:endParaRPr>
          </a:p>
          <a:p>
            <a:pPr>
              <a:spcBef>
                <a:spcPts val="1000"/>
              </a:spcBef>
            </a:pPr>
            <a:r>
              <a:rPr lang="en-US"/>
              <a:t>Contractors are responsible for administrative, programmatic, and fiscal compliance with the CSPP CT&amp;Cs, as well as compliance with the requirements set forth in </a:t>
            </a:r>
            <a:r>
              <a:rPr lang="en-US" i="1"/>
              <a:t>EC</a:t>
            </a:r>
            <a:r>
              <a:rPr lang="en-US"/>
              <a:t> Section 8223.</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49670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1"/>
              <a:t>Crystal</a:t>
            </a:r>
          </a:p>
          <a:p>
            <a:pPr>
              <a:spcAft>
                <a:spcPts val="1200"/>
              </a:spcAft>
            </a:pPr>
            <a:endParaRPr lang="en-US"/>
          </a:p>
          <a:p>
            <a:pPr>
              <a:spcAft>
                <a:spcPts val="1200"/>
              </a:spcAft>
            </a:pPr>
            <a:r>
              <a:rPr lang="en-US"/>
              <a:t>Now, let’s talk about eligibility requirements to apply for this  RFA funding opportunity. As previously mentions, this funding opportunity is only available to LEAs that are current CSPP contractors, and LEAs that do not currently hold a CSPP contract with the CDE, EED. Per </a:t>
            </a:r>
            <a:r>
              <a:rPr lang="en-US" i="1"/>
              <a:t>EC</a:t>
            </a:r>
            <a:r>
              <a:rPr lang="en-US"/>
              <a:t> Section 8205, an LEA is a school district, county office of education, or a community college district. Direct-funded charter schools will be considered LEAs for the purposes of this RFA. </a:t>
            </a: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3818897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800" b="1"/>
              <a:t>Crystal</a:t>
            </a:r>
          </a:p>
          <a:p>
            <a:pPr marL="0" indent="0">
              <a:spcAft>
                <a:spcPts val="1200"/>
              </a:spcAft>
              <a:buNone/>
            </a:pPr>
            <a:endParaRPr lang="en-US" sz="2800"/>
          </a:p>
          <a:p>
            <a:pPr>
              <a:spcBef>
                <a:spcPts val="1000"/>
              </a:spcBef>
            </a:pPr>
            <a:r>
              <a:rPr lang="en-US"/>
              <a:t>As set forth in 5 </a:t>
            </a:r>
            <a:r>
              <a:rPr lang="en-US" i="1"/>
              <a:t>CCR </a:t>
            </a:r>
            <a:r>
              <a:rPr lang="en-US"/>
              <a:t>Section 17722(a), all current CSPP contractors are eligible to apply for new or additional CSPP funds, </a:t>
            </a:r>
            <a:r>
              <a:rPr lang="en-US" b="1"/>
              <a:t>except</a:t>
            </a:r>
            <a:r>
              <a:rPr lang="en-US"/>
              <a:t> when one or more of the following conditions apply during the RFA cycle:</a:t>
            </a:r>
          </a:p>
          <a:p>
            <a:pPr>
              <a:spcBef>
                <a:spcPts val="1000"/>
              </a:spcBef>
            </a:pPr>
            <a:endParaRPr lang="en-US">
              <a:ea typeface="Calibri" panose="020F0502020204030204"/>
              <a:cs typeface="Calibri" panose="020F0502020204030204"/>
            </a:endParaRPr>
          </a:p>
          <a:p>
            <a:pPr marL="742950" lvl="1" indent="-285750">
              <a:spcBef>
                <a:spcPts val="500"/>
              </a:spcBef>
              <a:buFont typeface="Arial"/>
              <a:buChar char="•"/>
            </a:pPr>
            <a:r>
              <a:rPr lang="en-US"/>
              <a:t>The CSPP contractor is on conditional contract status because of fiscal or programmatic non-compliance, </a:t>
            </a:r>
          </a:p>
          <a:p>
            <a:pPr marL="457200" lvl="1" indent="0">
              <a:spcBef>
                <a:spcPts val="500"/>
              </a:spcBef>
              <a:buFont typeface="Arial"/>
              <a:buNone/>
            </a:pPr>
            <a:endParaRPr lang="en-US">
              <a:ea typeface="Calibri"/>
              <a:cs typeface="Calibri"/>
            </a:endParaRPr>
          </a:p>
          <a:p>
            <a:pPr marL="742950" lvl="1" indent="-285750">
              <a:spcBef>
                <a:spcPts val="500"/>
              </a:spcBef>
              <a:buFont typeface="Arial"/>
              <a:buChar char="•"/>
            </a:pPr>
            <a:r>
              <a:rPr lang="en-US"/>
              <a:t>The CDE, EED has conducted a compliance review pursuant to 5 </a:t>
            </a:r>
            <a:r>
              <a:rPr lang="en-US" i="1"/>
              <a:t>CCR</a:t>
            </a:r>
            <a:r>
              <a:rPr lang="en-US"/>
              <a:t> Section 17794, and the contractor has failed to clear items of fiscal or programmatic non-compliance identified during the review within 12 months of the issuance of the compliance review report.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1115159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1"/>
              <a:t>Crystal</a:t>
            </a:r>
          </a:p>
          <a:p>
            <a:pPr>
              <a:spcAft>
                <a:spcPts val="1200"/>
              </a:spcAft>
            </a:pPr>
            <a:endParaRPr lang="en-US" sz="1200"/>
          </a:p>
          <a:p>
            <a:pPr>
              <a:spcBef>
                <a:spcPts val="1000"/>
              </a:spcBef>
            </a:pPr>
            <a:r>
              <a:rPr lang="en-US"/>
              <a:t>Continuing with reasons for an applicant to be deemed ineligible for expansion funding, the CSPP contractor has in place, or places, a person in a position of fiscal responsibility or control who has been convicted of a crime involving misuse or misappropriation of state or federal funds, or a state or federal crime involving moral turpitude, as set forth in </a:t>
            </a:r>
            <a:r>
              <a:rPr lang="en-US" i="1"/>
              <a:t>EC</a:t>
            </a:r>
            <a:r>
              <a:rPr lang="en-US"/>
              <a:t> Section 8316</a:t>
            </a:r>
          </a:p>
          <a:p>
            <a:pPr>
              <a:spcBef>
                <a:spcPts val="1000"/>
              </a:spcBef>
            </a:pPr>
            <a:endParaRPr lang="en-US">
              <a:ea typeface="Calibri" panose="020F0502020204030204"/>
              <a:cs typeface="Calibri" panose="020F0502020204030204"/>
            </a:endParaRPr>
          </a:p>
          <a:p>
            <a:pPr>
              <a:spcBef>
                <a:spcPts val="1000"/>
              </a:spcBef>
            </a:pPr>
            <a:r>
              <a:rPr lang="en-US"/>
              <a:t>The CDE reduced the CSPP contractor’s current year contract maximum reimbursement amount (MRA) due to the contractor’s inability to utilize its full contract amount, whether through low enrollment or low expenditures for the CSPP contract. </a:t>
            </a:r>
          </a:p>
          <a:p>
            <a:pPr>
              <a:spcBef>
                <a:spcPts val="1000"/>
              </a:spcBef>
            </a:pPr>
            <a:endParaRPr lang="en-US">
              <a:ea typeface="Calibri" panose="020F0502020204030204"/>
              <a:cs typeface="Calibri" panose="020F0502020204030204"/>
            </a:endParaRPr>
          </a:p>
          <a:p>
            <a:pPr>
              <a:spcBef>
                <a:spcPts val="1000"/>
              </a:spcBef>
            </a:pPr>
            <a:r>
              <a:rPr lang="en-US"/>
              <a:t>Or the agency’s current contract is on provisional status. </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2576382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1"/>
              <a:t>Crystal</a:t>
            </a:r>
          </a:p>
          <a:p>
            <a:pPr>
              <a:spcAft>
                <a:spcPts val="1200"/>
              </a:spcAft>
            </a:pPr>
            <a:endParaRPr lang="en-US"/>
          </a:p>
          <a:p>
            <a:pPr>
              <a:spcBef>
                <a:spcPts val="1000"/>
              </a:spcBef>
            </a:pPr>
            <a:r>
              <a:rPr lang="en-US"/>
              <a:t>An applicant would also be deemed ineligible for this funding opportunity if the contractor was previously awarded CSPP expansion funding and has not yet begun providing services with that funding,</a:t>
            </a:r>
          </a:p>
          <a:p>
            <a:pPr>
              <a:spcBef>
                <a:spcPts val="1000"/>
              </a:spcBef>
            </a:pPr>
            <a:r>
              <a:rPr lang="en-US"/>
              <a:t> </a:t>
            </a:r>
            <a:r>
              <a:rPr lang="en-US" i="1"/>
              <a:t> </a:t>
            </a:r>
            <a:endParaRPr lang="en-US">
              <a:ea typeface="Calibri" panose="020F0502020204030204"/>
              <a:cs typeface="Calibri" panose="020F0502020204030204"/>
            </a:endParaRPr>
          </a:p>
          <a:p>
            <a:pPr>
              <a:spcBef>
                <a:spcPts val="1000"/>
              </a:spcBef>
            </a:pPr>
            <a:r>
              <a:rPr lang="en-US"/>
              <a:t>The CDE has evidence that the contractor has not been able to successfully fulfill the current contract requirements by serving children in a quality program and in a fiscally responsible manner, </a:t>
            </a:r>
          </a:p>
          <a:p>
            <a:pPr>
              <a:spcBef>
                <a:spcPts val="1000"/>
              </a:spcBef>
            </a:pPr>
            <a:endParaRPr lang="en-US">
              <a:ea typeface="Calibri" panose="020F0502020204030204"/>
              <a:cs typeface="Calibri" panose="020F0502020204030204"/>
            </a:endParaRPr>
          </a:p>
          <a:p>
            <a:pPr>
              <a:spcBef>
                <a:spcPts val="1000"/>
              </a:spcBef>
            </a:pPr>
            <a:r>
              <a:rPr lang="en-US"/>
              <a:t>The contractor has an outstanding accounts receivable balance with the CDE; or</a:t>
            </a:r>
          </a:p>
          <a:p>
            <a:pPr>
              <a:spcBef>
                <a:spcPts val="1000"/>
              </a:spcBef>
            </a:pPr>
            <a:endParaRPr lang="en-US">
              <a:ea typeface="Calibri" panose="020F0502020204030204"/>
              <a:cs typeface="Calibri" panose="020F0502020204030204"/>
            </a:endParaRPr>
          </a:p>
          <a:p>
            <a:pPr>
              <a:spcBef>
                <a:spcPts val="1000"/>
              </a:spcBef>
            </a:pPr>
            <a:r>
              <a:rPr lang="en-US"/>
              <a:t>The contractor has a delinquent audit with the CDE pursuant to 5 </a:t>
            </a:r>
            <a:r>
              <a:rPr lang="en-US" i="1"/>
              <a:t>CCR </a:t>
            </a:r>
            <a:r>
              <a:rPr lang="en-US"/>
              <a:t>Section 17825.</a:t>
            </a:r>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366115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800" b="1"/>
              <a:t>Crystal</a:t>
            </a:r>
          </a:p>
          <a:p>
            <a:pPr marL="0" indent="0">
              <a:spcAft>
                <a:spcPts val="1200"/>
              </a:spcAft>
              <a:buNone/>
            </a:pPr>
            <a:endParaRPr lang="en-US" sz="2600"/>
          </a:p>
          <a:p>
            <a:pPr>
              <a:spcBef>
                <a:spcPts val="1000"/>
              </a:spcBef>
            </a:pPr>
            <a:r>
              <a:rPr lang="en-US"/>
              <a:t>Pursuant to 5 </a:t>
            </a:r>
            <a:r>
              <a:rPr lang="en-US" i="1"/>
              <a:t>CCR </a:t>
            </a:r>
            <a:r>
              <a:rPr lang="en-US"/>
              <a:t>Section 17722(b), an applicant who is not a current CDE contractor is eligible to apply for new CSPP funding, </a:t>
            </a:r>
            <a:r>
              <a:rPr lang="en-US" b="1"/>
              <a:t>except</a:t>
            </a:r>
            <a:r>
              <a:rPr lang="en-US"/>
              <a:t> when any of the following conditions apply:</a:t>
            </a:r>
            <a:endParaRPr lang="en-US">
              <a:ea typeface="Calibri"/>
              <a:cs typeface="Calibri"/>
            </a:endParaRPr>
          </a:p>
          <a:p>
            <a:pPr marL="285750" indent="-285750">
              <a:spcBef>
                <a:spcPts val="1000"/>
              </a:spcBef>
              <a:buFont typeface="Arial"/>
              <a:buChar char="•"/>
            </a:pPr>
            <a:r>
              <a:rPr lang="en-US"/>
              <a:t>The applicant had a previous contract with the CDE that was terminated or not continued by the CDE due to fiscal and/or programmatic non-compliance as described in 5 </a:t>
            </a:r>
            <a:r>
              <a:rPr lang="en-US" i="1"/>
              <a:t>CCR</a:t>
            </a:r>
            <a:r>
              <a:rPr lang="en-US"/>
              <a:t> sections 17828 or 17829 within the three (3) years immediately preceding the date the RFA was posted.</a:t>
            </a:r>
            <a:endParaRPr lang="en-US">
              <a:ea typeface="Calibri"/>
              <a:cs typeface="Calibri"/>
            </a:endParaRPr>
          </a:p>
          <a:p>
            <a:pPr marL="285750" indent="-285750">
              <a:spcBef>
                <a:spcPts val="1000"/>
              </a:spcBef>
              <a:buFont typeface="Arial"/>
              <a:buChar char="•"/>
            </a:pPr>
            <a:r>
              <a:rPr lang="en-US"/>
              <a:t>The applicant had a previous contract with the CDE and has an outstanding accounts receivable balance with the CDE or another state or federal agency or </a:t>
            </a:r>
            <a:endParaRPr lang="en-US">
              <a:ea typeface="Calibri"/>
              <a:cs typeface="Calibri"/>
            </a:endParaRPr>
          </a:p>
          <a:p>
            <a:pPr marL="285750" indent="-285750">
              <a:spcBef>
                <a:spcPts val="1000"/>
              </a:spcBef>
              <a:buFont typeface="Arial"/>
              <a:buChar char="•"/>
            </a:pPr>
            <a:r>
              <a:rPr lang="en-US"/>
              <a:t>The applicant had a previous contract with the CDE and has a delinquent audit with the CDE pursuant to 5 </a:t>
            </a:r>
            <a:r>
              <a:rPr lang="en-US" i="1"/>
              <a:t>CCR</a:t>
            </a:r>
            <a:r>
              <a:rPr lang="en-US"/>
              <a:t> Section 17825.</a:t>
            </a:r>
          </a:p>
        </p:txBody>
      </p:sp>
      <p:sp>
        <p:nvSpPr>
          <p:cNvPr id="4" name="Slide Number Placeholder 3"/>
          <p:cNvSpPr>
            <a:spLocks noGrp="1"/>
          </p:cNvSpPr>
          <p:nvPr>
            <p:ph type="sldNum" sz="quarter" idx="5"/>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55266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400" b="1"/>
              <a:t>Crystal</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2400" b="1"/>
          </a:p>
          <a:p>
            <a:pPr marL="0" marR="0" lvl="0" indent="0" algn="l" defTabSz="914400" rtl="0" eaLnBrk="1" fontAlgn="auto" latinLnBrk="0" hangingPunct="1">
              <a:lnSpc>
                <a:spcPct val="100000"/>
              </a:lnSpc>
              <a:spcBef>
                <a:spcPts val="0"/>
              </a:spcBef>
              <a:spcAft>
                <a:spcPts val="1200"/>
              </a:spcAft>
              <a:buClrTx/>
              <a:buSzTx/>
              <a:buFontTx/>
              <a:buNone/>
              <a:tabLst/>
              <a:defRPr/>
            </a:pPr>
            <a:r>
              <a:rPr lang="en-US" sz="2400" b="0"/>
              <a:t>Continuing with reasons why an applicant would be deemed ineligible for this funding opportunity</a:t>
            </a:r>
          </a:p>
          <a:p>
            <a:pPr lvl="0">
              <a:spcAft>
                <a:spcPts val="1200"/>
              </a:spcAft>
            </a:pPr>
            <a:endParaRPr lang="en-US" sz="2400"/>
          </a:p>
          <a:p>
            <a:pPr marL="285750" indent="-285750">
              <a:spcBef>
                <a:spcPts val="1000"/>
              </a:spcBef>
              <a:buFont typeface="Arial"/>
              <a:buChar char="•"/>
            </a:pPr>
            <a:r>
              <a:rPr lang="en-US"/>
              <a:t>The applicant is currently listed on a state or federal debarment list; or</a:t>
            </a:r>
          </a:p>
          <a:p>
            <a:pPr marL="0" indent="0">
              <a:spcBef>
                <a:spcPts val="1000"/>
              </a:spcBef>
              <a:buFont typeface="Arial"/>
              <a:buNone/>
            </a:pPr>
            <a:endParaRPr lang="en-US">
              <a:ea typeface="Calibri"/>
              <a:cs typeface="Calibri"/>
            </a:endParaRPr>
          </a:p>
          <a:p>
            <a:pPr marL="285750" indent="-285750">
              <a:spcBef>
                <a:spcPts val="1000"/>
              </a:spcBef>
              <a:buFont typeface="Arial"/>
              <a:buChar char="•"/>
            </a:pPr>
            <a:r>
              <a:rPr lang="en-US"/>
              <a:t>The applicant, or any potential subcontractor, has in place, or places, a person in a position of fiscal responsibility or control who has been convicted of a crime involving misuse or misappropriation of state or federal funds, or a state or federal crime involving moral turpitude (</a:t>
            </a:r>
            <a:r>
              <a:rPr lang="en-US" i="1"/>
              <a:t>EC</a:t>
            </a:r>
            <a:r>
              <a:rPr lang="en-US"/>
              <a:t> Section 8316).</a:t>
            </a:r>
          </a:p>
          <a:p>
            <a:pPr marL="285750" indent="-285750">
              <a:spcBef>
                <a:spcPts val="1000"/>
              </a:spcBef>
              <a:buFont typeface="Arial"/>
              <a:buChar char="•"/>
            </a:pPr>
            <a:endParaRPr lang="en-US">
              <a:ea typeface="Calibri"/>
              <a:cs typeface="Calibri"/>
            </a:endParaRPr>
          </a:p>
          <a:p>
            <a:pPr marL="171450" indent="-171450">
              <a:spcBef>
                <a:spcPts val="1000"/>
              </a:spcBef>
              <a:buFont typeface="Arial" panose="020B0604020202020204" pitchFamily="34" charset="0"/>
              <a:buChar char="•"/>
            </a:pPr>
            <a:r>
              <a:rPr lang="en-US"/>
              <a:t> Note that if an applicant, whether a current contractor or not, is determined to be ineligible for funding based on any of the above grounds, the applicant will be apprised of their ineligibility     </a:t>
            </a:r>
          </a:p>
          <a:p>
            <a:pPr marL="171450" indent="-171450">
              <a:spcBef>
                <a:spcPts val="1000"/>
              </a:spcBef>
              <a:buFont typeface="Arial" panose="020B0604020202020204" pitchFamily="34" charset="0"/>
              <a:buChar char="•"/>
            </a:pPr>
            <a:r>
              <a:rPr lang="en-US"/>
              <a:t>  in writing and provided with the specific grounds of ineligibility.</a:t>
            </a:r>
            <a:endParaRPr lang="en-US">
              <a:ea typeface="Calibri"/>
              <a:cs typeface="Calibri"/>
            </a:endParaRPr>
          </a:p>
          <a:p>
            <a:pPr>
              <a:spcBef>
                <a:spcPts val="1000"/>
              </a:spcBef>
            </a:pPr>
            <a:endParaRPr lang="en-US"/>
          </a:p>
          <a:p>
            <a:r>
              <a:rPr lang="en-US"/>
              <a:t>Now, over to </a:t>
            </a:r>
            <a:r>
              <a:rPr lang="en-US" sz="1200" b="1" i="0" kern="1200">
                <a:solidFill>
                  <a:schemeClr val="tx1"/>
                </a:solidFill>
                <a:effectLst/>
                <a:latin typeface="Arial"/>
                <a:cs typeface="Arial"/>
              </a:rPr>
              <a:t>Ellyssa Rodriguez </a:t>
            </a:r>
            <a:r>
              <a:rPr lang="en-US"/>
              <a:t>from the </a:t>
            </a:r>
            <a:r>
              <a:rPr lang="en-US" b="1"/>
              <a:t>Early Education and Nutrition Fiscal Services </a:t>
            </a:r>
            <a:r>
              <a:rPr lang="en-US"/>
              <a:t>unit to discuss information regarding contracts and payments to contractors</a:t>
            </a:r>
            <a:endParaRPr lang="en-US">
              <a:ea typeface="Calibri"/>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651391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Arial"/>
                <a:cs typeface="Arial"/>
              </a:rPr>
              <a:t>Ellyssa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a:defRPr/>
            </a:pPr>
            <a:r>
              <a:rPr lang="en-US"/>
              <a:t>Thank you Crystal. </a:t>
            </a:r>
          </a:p>
          <a:p>
            <a:pPr>
              <a:defRPr/>
            </a:pPr>
            <a:endParaRPr lang="en-US">
              <a:cs typeface="Calibri"/>
            </a:endParaRPr>
          </a:p>
          <a:p>
            <a:pPr>
              <a:defRPr/>
            </a:pPr>
            <a:r>
              <a:rPr lang="en-US"/>
              <a:t>Hello everyone, my name is Ellyssa Rodriguez, and I will be discussing contract and payment information. </a:t>
            </a:r>
            <a:endParaRPr lang="en-US">
              <a:cs typeface="Calibri"/>
            </a:endParaRPr>
          </a:p>
          <a:p>
            <a:pPr>
              <a:defRPr/>
            </a:pPr>
            <a:endParaRPr lang="en-US">
              <a:cs typeface="Calibri"/>
            </a:endParaRPr>
          </a:p>
          <a:p>
            <a:pPr>
              <a:defRPr/>
            </a:pPr>
            <a:r>
              <a:rPr lang="en-US"/>
              <a:t>A CSPP contract issued by the CDE and entered into by the applicant is a legally binding agreement between the CDE and the contractor. The contractor agrees to provide CSPP services according to defined fiscal and programmatic requirements, and the CDE agrees to reimburse the contractors for those services according to the defined limits. The contract’s MRA, as described in this RFA, will be negotiated based on the proposed award amount.</a:t>
            </a:r>
          </a:p>
          <a:p>
            <a:pPr>
              <a:defRPr/>
            </a:pPr>
            <a:endParaRPr lang="en-US">
              <a:cs typeface="Calibri"/>
            </a:endParaRP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1145340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Lindsey</a:t>
            </a:r>
            <a:endParaRPr lang="en-US"/>
          </a:p>
          <a:p>
            <a:r>
              <a:rPr lang="en-US" b="1">
                <a:latin typeface="Arial"/>
                <a:cs typeface="Arial"/>
              </a:rPr>
              <a:t>My name is Lindsey Castillo with the Contracts and Grants Administration (CGA) unit of the Early Education Division (EED). I am joined by Crystal Devlin, Education Administrator of the Program Quality Implementation (PQI) office for Northern California, Joey Boyd of the Early Education Nutrition and Fiscal Services (EENFS) office, Ellyssa Rodriguez with EENFS, Kuiana Slaughter with EENFS, Jacob Modellas of CGA, and Fiona Lavelle of CGA. We have a number of support staff who will be answering questions in the Q&amp;A function throughout the webinar.</a:t>
            </a:r>
          </a:p>
        </p:txBody>
      </p:sp>
      <p:sp>
        <p:nvSpPr>
          <p:cNvPr id="4" name="Slide Number Placeholder 3"/>
          <p:cNvSpPr>
            <a:spLocks noGrp="1"/>
          </p:cNvSpPr>
          <p:nvPr>
            <p:ph type="sldNum" sz="quarter" idx="5"/>
          </p:nvPr>
        </p:nvSpPr>
        <p:spPr/>
        <p:txBody>
          <a:bodyPr/>
          <a:lstStyle/>
          <a:p>
            <a:fld id="{0852AC79-A108-4FDF-A0BE-96CEB0D6FF0B}" type="slidenum">
              <a:rPr lang="en-US" smtClean="0"/>
              <a:t>2</a:t>
            </a:fld>
            <a:endParaRPr lang="en-US"/>
          </a:p>
        </p:txBody>
      </p:sp>
    </p:spTree>
    <p:extLst>
      <p:ext uri="{BB962C8B-B14F-4D97-AF65-F5344CB8AC3E}">
        <p14:creationId xmlns:p14="http://schemas.microsoft.com/office/powerpoint/2010/main" val="25712427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Arial"/>
                <a:cs typeface="Arial"/>
              </a:rPr>
              <a:t>Ellyssa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a:p>
            <a:pPr>
              <a:lnSpc>
                <a:spcPct val="90000"/>
              </a:lnSpc>
              <a:spcAft>
                <a:spcPts val="1200"/>
              </a:spcAft>
            </a:pPr>
            <a:r>
              <a:rPr lang="en-US" sz="1200">
                <a:ea typeface="+mn-lt"/>
                <a:cs typeface="+mn-lt"/>
              </a:rPr>
              <a:t>Annual CSPP contracts are effective for one state Fiscal Year (FY) (July 1 to June 30), unless otherwise stated in the contract.</a:t>
            </a:r>
          </a:p>
          <a:p>
            <a:pPr>
              <a:lnSpc>
                <a:spcPct val="90000"/>
              </a:lnSpc>
              <a:spcAft>
                <a:spcPts val="1200"/>
              </a:spcAft>
            </a:pPr>
            <a:r>
              <a:rPr lang="en-US" sz="1200">
                <a:ea typeface="+mn-lt"/>
                <a:cs typeface="+mn-lt"/>
              </a:rPr>
              <a:t>Successful applicants have three (3) FYs from the date of the proposed award letter to open sites or classrooms and begin providing CSPP services. If the proposed sites or classrooms are not open within three (3) FYs from the date of the proposed award letter, the applicant will receive formal notice from the EED that the proposed award is rescinded. </a:t>
            </a:r>
          </a:p>
          <a:p>
            <a:pPr>
              <a:lnSpc>
                <a:spcPct val="90000"/>
              </a:lnSpc>
              <a:spcAft>
                <a:spcPts val="1200"/>
              </a:spcAft>
            </a:pPr>
            <a:r>
              <a:rPr lang="en-US" sz="1200">
                <a:ea typeface="+mn-lt"/>
                <a:cs typeface="+mn-lt"/>
              </a:rPr>
              <a:t>Pursuant to 5 </a:t>
            </a:r>
            <a:r>
              <a:rPr lang="en-US" sz="1200" i="1">
                <a:ea typeface="+mn-lt"/>
                <a:cs typeface="+mn-lt"/>
              </a:rPr>
              <a:t>CCR </a:t>
            </a:r>
            <a:r>
              <a:rPr lang="en-US" sz="1200">
                <a:ea typeface="+mn-lt"/>
                <a:cs typeface="+mn-lt"/>
              </a:rPr>
              <a:t>Section 17726(a), contractors have no vested right to a subsequent contract. After the initial CSPP contract period, the contractor’s approval for continued funding each subsequent year is contingent upon compliance with the terms and conditions of the contract, evidence of satisfactory contract performance, and meeting all relevant state and applicable federal reporting requirements.</a:t>
            </a:r>
            <a:endParaRPr lang="en-US"/>
          </a:p>
          <a:p>
            <a:pPr>
              <a:defRPr/>
            </a:pPr>
            <a:endParaRPr lang="en-US">
              <a:ea typeface="Calibri" panose="020F0502020204030204"/>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20</a:t>
            </a:fld>
            <a:endParaRPr lang="en-US"/>
          </a:p>
        </p:txBody>
      </p:sp>
    </p:spTree>
    <p:extLst>
      <p:ext uri="{BB962C8B-B14F-4D97-AF65-F5344CB8AC3E}">
        <p14:creationId xmlns:p14="http://schemas.microsoft.com/office/powerpoint/2010/main" val="1149723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Arial"/>
                <a:cs typeface="Arial"/>
              </a:rPr>
              <a:t>Ellyssa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spcBef>
                <a:spcPts val="1000"/>
              </a:spcBef>
            </a:pPr>
            <a:r>
              <a:rPr lang="en-US"/>
              <a:t>All transactions conducted by the awarded applicant shall be fair and reasonable and conducted at an arm’s length, including, but not limited to, where the contractor is party to a transaction and the other party is one of the following:</a:t>
            </a:r>
            <a:endParaRPr lang="en-US">
              <a:ea typeface="Calibri"/>
              <a:cs typeface="Calibri"/>
            </a:endParaRPr>
          </a:p>
          <a:p>
            <a:pPr marL="742950" lvl="1" indent="-285750">
              <a:spcBef>
                <a:spcPts val="500"/>
              </a:spcBef>
              <a:buFont typeface="Arial"/>
              <a:buChar char="•"/>
            </a:pPr>
            <a:r>
              <a:rPr lang="en-US"/>
              <a:t>An officer or employee of the contractor or of an organization having financial interest in the contractor; or</a:t>
            </a:r>
            <a:endParaRPr lang="en-US">
              <a:ea typeface="Calibri"/>
              <a:cs typeface="Calibri"/>
            </a:endParaRPr>
          </a:p>
          <a:p>
            <a:pPr marL="742950" lvl="1" indent="-285750">
              <a:spcBef>
                <a:spcPts val="500"/>
              </a:spcBef>
              <a:buFont typeface="Arial"/>
              <a:buChar char="•"/>
            </a:pPr>
            <a:r>
              <a:rPr lang="en-US"/>
              <a:t>A partner or controlling stockholder of the contractor or an organization having financial interest in the contractor; or</a:t>
            </a:r>
            <a:endParaRPr lang="en-US">
              <a:ea typeface="Calibri"/>
              <a:cs typeface="Calibri"/>
            </a:endParaRPr>
          </a:p>
          <a:p>
            <a:pPr marL="742950" lvl="1" indent="-285750">
              <a:spcBef>
                <a:spcPts val="500"/>
              </a:spcBef>
              <a:buFont typeface="Arial"/>
              <a:buChar char="•"/>
            </a:pPr>
            <a:r>
              <a:rPr lang="en-US"/>
              <a:t>A family member of a person having a financial interest in the contractor</a:t>
            </a:r>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2545906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Ellyssa</a:t>
            </a:r>
            <a:br>
              <a:rPr lang="en-US" b="1">
                <a:ea typeface="Calibri"/>
                <a:cs typeface="+mn-lt"/>
              </a:rPr>
            </a:br>
            <a:endParaRPr lang="en-US" b="1">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In accordance with </a:t>
            </a:r>
            <a:r>
              <a:rPr lang="en-US" i="1"/>
              <a:t>EC </a:t>
            </a:r>
            <a:r>
              <a:rPr lang="en-US"/>
              <a:t>Section 8255 and 5 </a:t>
            </a:r>
            <a:r>
              <a:rPr lang="en-US" i="1"/>
              <a:t>CCR </a:t>
            </a:r>
            <a:r>
              <a:rPr lang="en-US"/>
              <a:t>Section 17805, a new or expanding CSPP may not have sufficient enrollment during the first contract period while the program is starting up but may have reimbursable expenses. The statute allows the CDE to approve and reimburse startup costs in an amount not to exceed 15 percent of the total award amount without the contractor providing services and allows applicants to submit a Request for Service Level Exemption, known as a Start-Up Allowance.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cs typeface="Arial"/>
              </a:rPr>
              <a:t>The Start-Up Allowance is not additional funding but is part of the total contract Maximum Reimbursement Amount (MRA).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a:endParaRPr>
          </a:p>
          <a:p>
            <a:r>
              <a:rPr lang="en-US"/>
              <a:t>If applicable, successful applicants may work with the EENFS on determining eligibility and receiving the service level exemption start-up allowance after receiving the proposed award letter from the CDE.</a:t>
            </a:r>
            <a:endParaRPr lang="en-US">
              <a:ea typeface="Calibri"/>
              <a:cs typeface="Calibri"/>
            </a:endParaRPr>
          </a:p>
        </p:txBody>
      </p:sp>
      <p:sp>
        <p:nvSpPr>
          <p:cNvPr id="4" name="Slide Number Placeholder 3"/>
          <p:cNvSpPr>
            <a:spLocks noGrp="1"/>
          </p:cNvSpPr>
          <p:nvPr>
            <p:ph type="sldNum" sz="quarter" idx="5"/>
          </p:nvPr>
        </p:nvSpPr>
        <p:spPr/>
        <p:txBody>
          <a:bodyPr/>
          <a:lstStyle/>
          <a:p>
            <a:fld id="{00FE930D-D5B3-4BE9-8667-47A0DA707F5D}" type="slidenum">
              <a:rPr lang="en-US"/>
              <a:t>22</a:t>
            </a:fld>
            <a:endParaRPr lang="en-US"/>
          </a:p>
        </p:txBody>
      </p:sp>
    </p:spTree>
    <p:extLst>
      <p:ext uri="{BB962C8B-B14F-4D97-AF65-F5344CB8AC3E}">
        <p14:creationId xmlns:p14="http://schemas.microsoft.com/office/powerpoint/2010/main" val="3483100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1" i="0" kern="1200">
                <a:solidFill>
                  <a:schemeClr val="tx1"/>
                </a:solidFill>
                <a:effectLst/>
                <a:latin typeface="Arial"/>
                <a:cs typeface="Arial"/>
              </a:rPr>
              <a:t>Ellyssa</a:t>
            </a:r>
          </a:p>
          <a:p>
            <a:pPr marL="0" marR="0" lvl="0" indent="0" algn="l" defTabSz="914400" rtl="0" eaLnBrk="1" fontAlgn="auto" latinLnBrk="0" hangingPunct="1">
              <a:lnSpc>
                <a:spcPct val="100000"/>
              </a:lnSpc>
              <a:spcBef>
                <a:spcPts val="0"/>
              </a:spcBef>
              <a:spcAft>
                <a:spcPts val="1200"/>
              </a:spcAft>
              <a:buClrTx/>
              <a:buSzTx/>
              <a:buFontTx/>
              <a:buNone/>
              <a:tabLst/>
              <a:defRPr/>
            </a:pPr>
            <a:endParaRPr lang="en-US" sz="1200"/>
          </a:p>
          <a:p>
            <a:pPr marL="742950" lvl="1" indent="-285750">
              <a:spcBef>
                <a:spcPts val="500"/>
              </a:spcBef>
              <a:spcAft>
                <a:spcPts val="1200"/>
              </a:spcAft>
              <a:buFont typeface="Arial"/>
              <a:buChar char="•"/>
            </a:pPr>
            <a:r>
              <a:rPr lang="en-US"/>
              <a:t>Funds cannot be disbursed until a formal contract between the CDE and the applicant has been fully executed and is contingent upon the availability of funds. Payment on or after July 1, of any FY, can be made only when the California State Budget has been chaptered.</a:t>
            </a:r>
            <a:endParaRPr lang="en-US">
              <a:ea typeface="Calibri"/>
              <a:cs typeface="Calibri"/>
            </a:endParaRPr>
          </a:p>
          <a:p>
            <a:pPr marL="742950" lvl="1" indent="-285750">
              <a:spcBef>
                <a:spcPts val="500"/>
              </a:spcBef>
              <a:spcAft>
                <a:spcPts val="1200"/>
              </a:spcAft>
              <a:buFont typeface="Arial"/>
              <a:buChar char="•"/>
            </a:pPr>
            <a:r>
              <a:rPr lang="en-US"/>
              <a:t>Contract execution occurs when both parties (the applicant and the CDE) have signed the contract. Prior to that time, the CDE has the right to collect additional information from the awarded agency to ensure that the awarded agency can fulfill the fiscal and programmatic requirements of the contract. </a:t>
            </a:r>
            <a:endParaRPr lang="en-US">
              <a:ea typeface="Calibri"/>
              <a:cs typeface="Calibri"/>
            </a:endParaRPr>
          </a:p>
          <a:p>
            <a:pPr marL="742950" lvl="1" indent="-285750">
              <a:spcBef>
                <a:spcPts val="500"/>
              </a:spcBef>
              <a:spcAft>
                <a:spcPts val="1200"/>
              </a:spcAft>
              <a:buFont typeface="Arial"/>
              <a:buChar char="•"/>
            </a:pPr>
            <a:r>
              <a:rPr lang="en-US"/>
              <a:t>Once the contract is signed, the contractor will receive a copy of the executed contract. Costs incurred before the period of performance in a fully executed contract are not reimbursable expenditures.</a:t>
            </a:r>
          </a:p>
          <a:p>
            <a:pPr marL="742950" lvl="1" indent="-285750">
              <a:spcBef>
                <a:spcPts val="500"/>
              </a:spcBef>
              <a:spcAft>
                <a:spcPts val="1200"/>
              </a:spcAft>
              <a:buFont typeface="Arial"/>
              <a:buChar char="•"/>
            </a:pPr>
            <a:endParaRPr lang="en-US">
              <a:cs typeface="Calibri"/>
            </a:endParaRPr>
          </a:p>
          <a:p>
            <a:pPr>
              <a:spcAft>
                <a:spcPts val="1200"/>
              </a:spcAft>
            </a:pPr>
            <a:endParaRPr lang="en-US" sz="1200">
              <a:cs typeface="Calibri"/>
            </a:endParaRP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25896806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Arial"/>
                <a:cs typeface="Arial"/>
              </a:rPr>
              <a:t>Ellyssa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742950" lvl="1" indent="-285750">
              <a:spcBef>
                <a:spcPts val="500"/>
              </a:spcBef>
              <a:buFont typeface="Arial"/>
              <a:buChar char="•"/>
            </a:pPr>
            <a:r>
              <a:rPr lang="en-US"/>
              <a:t>CSPP contract funds must be spent on reimbursable costs for eligible children served during the contract period, or reimbursable start-up costs, if applicable.</a:t>
            </a:r>
            <a:endParaRPr lang="en-US">
              <a:ea typeface="Calibri"/>
              <a:cs typeface="Calibri"/>
            </a:endParaRPr>
          </a:p>
          <a:p>
            <a:pPr marL="742950" lvl="1" indent="-285750">
              <a:spcBef>
                <a:spcPts val="500"/>
              </a:spcBef>
              <a:buFont typeface="Arial"/>
              <a:buChar char="•"/>
            </a:pPr>
            <a:r>
              <a:rPr lang="en-US"/>
              <a:t>The CDE, Early Education Nutrition and Fiscal Services (EENFS) unit is responsible for generating contract payments.</a:t>
            </a:r>
            <a:endParaRPr lang="en-US">
              <a:ea typeface="Calibri"/>
              <a:cs typeface="Calibri"/>
            </a:endParaRPr>
          </a:p>
          <a:p>
            <a:pPr marL="742950" lvl="1" indent="-285750">
              <a:spcBef>
                <a:spcPts val="500"/>
              </a:spcBef>
              <a:buFont typeface="Arial"/>
              <a:buChar char="•"/>
            </a:pPr>
            <a:r>
              <a:rPr lang="en-US"/>
              <a:t>Payments will only be made for reimbursable costs incurred during the contract period.</a:t>
            </a:r>
            <a:endParaRPr lang="en-US">
              <a:ea typeface="Calibri"/>
              <a:cs typeface="Calibri"/>
            </a:endParaRPr>
          </a:p>
          <a:p>
            <a:pPr marL="742950" lvl="1" indent="-285750">
              <a:spcBef>
                <a:spcPts val="500"/>
              </a:spcBef>
              <a:buFont typeface="Arial"/>
              <a:buChar char="•"/>
            </a:pPr>
            <a:r>
              <a:rPr lang="en-US"/>
              <a:t>The first payment of funds should not be expected for at least six (6) to eight (8) weeks after the contract execution.</a:t>
            </a:r>
            <a:endParaRPr lang="en-US">
              <a:ea typeface="Calibri"/>
              <a:cs typeface="Calibri"/>
            </a:endParaRPr>
          </a:p>
          <a:p>
            <a:endParaRPr lang="en-US">
              <a:cs typeface="Calibri"/>
            </a:endParaRPr>
          </a:p>
          <a:p>
            <a:r>
              <a:rPr lang="en-US" b="1">
                <a:cs typeface="Calibri"/>
              </a:rPr>
              <a:t>Now back over to Crystal who will conclude the Overview and Instructions</a:t>
            </a:r>
            <a:endParaRPr lang="en-US" b="1"/>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12369822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Crystal</a:t>
            </a:r>
          </a:p>
          <a:p>
            <a:endParaRPr lang="en-US" b="1">
              <a:ea typeface="Calibri"/>
              <a:cs typeface="Calibri"/>
            </a:endParaRPr>
          </a:p>
          <a:p>
            <a:r>
              <a:rPr lang="en-US" b="1">
                <a:ea typeface="Calibri"/>
                <a:cs typeface="Calibri"/>
              </a:rPr>
              <a:t>Thank you Ellyssa. </a:t>
            </a:r>
          </a:p>
          <a:p>
            <a:endParaRPr lang="en-US" b="1">
              <a:ea typeface="Calibri"/>
              <a:cs typeface="Calibri"/>
            </a:endParaRPr>
          </a:p>
          <a:p>
            <a:r>
              <a:rPr lang="en-US" b="1">
                <a:ea typeface="Calibri"/>
                <a:cs typeface="Calibri"/>
              </a:rPr>
              <a:t>Let’s go back now to the overview and instructions and discuss the application requirements. </a:t>
            </a:r>
          </a:p>
          <a:p>
            <a:endParaRPr lang="en-US" b="1">
              <a:ea typeface="Calibri"/>
              <a:cs typeface="Calibri"/>
            </a:endParaRPr>
          </a:p>
          <a:p>
            <a:pPr marL="171450" indent="-171450">
              <a:spcBef>
                <a:spcPts val="1000"/>
              </a:spcBef>
              <a:buFont typeface="Arial"/>
              <a:buChar char="•"/>
            </a:pPr>
            <a:r>
              <a:rPr lang="en-US"/>
              <a:t>The application must demonstrate the applicant’s working knowledge of state and federal requirements for California state preschool programs. We recommend that applicants review the Contract Terms and Conditions of the CSPP contract, current management Bulletins, and the frequently asked questions included on the CDE webpage to assist with development of their applications. </a:t>
            </a:r>
            <a:r>
              <a:rPr lang="en-US" b="1"/>
              <a:t>Fiona will drop links to the CT&amp;Cs, the Management Bulletins webpage, and the FAQ webpage now. </a:t>
            </a:r>
          </a:p>
          <a:p>
            <a:pPr marL="171450" indent="-171450">
              <a:spcBef>
                <a:spcPts val="1000"/>
              </a:spcBef>
              <a:buFont typeface="Arial"/>
              <a:buChar char="•"/>
            </a:pPr>
            <a:endParaRPr lang="en-US" b="1">
              <a:ea typeface="Calibri"/>
              <a:cs typeface="Calibri"/>
            </a:endParaRPr>
          </a:p>
          <a:p>
            <a:pPr marL="171450" indent="-171450">
              <a:spcBef>
                <a:spcPts val="1000"/>
              </a:spcBef>
              <a:buFont typeface="Arial"/>
              <a:buChar char="•"/>
            </a:pPr>
            <a:r>
              <a:rPr lang="en-US" b="0"/>
              <a:t>Applicants must submit all required information and forms requested in the RFA. It is very important that all required information and forms are complete, and accurate. Be sure to thoroughly read the instructions for the application to ensure that you understand the requirements for a complete and accurate application for this CSPP funding opportunity.</a:t>
            </a:r>
          </a:p>
          <a:p>
            <a:pPr marL="171450" indent="-171450">
              <a:spcBef>
                <a:spcPts val="1000"/>
              </a:spcBef>
              <a:buFont typeface="Arial"/>
              <a:buChar char="•"/>
            </a:pPr>
            <a:endParaRPr lang="en-US" b="0">
              <a:ea typeface="Calibri"/>
              <a:cs typeface="Calibri"/>
            </a:endParaRPr>
          </a:p>
          <a:p>
            <a:pPr marL="171450" indent="-171450">
              <a:spcBef>
                <a:spcPts val="1000"/>
              </a:spcBef>
              <a:buFont typeface="Arial"/>
              <a:buChar char="•"/>
            </a:pPr>
            <a:r>
              <a:rPr lang="en-US"/>
              <a:t>Applications that are incomplete or not completed in compliance with the application instructions may be rejected at the discretion of the EED. </a:t>
            </a:r>
          </a:p>
        </p:txBody>
      </p:sp>
      <p:sp>
        <p:nvSpPr>
          <p:cNvPr id="4" name="Slide Number Placeholder 3"/>
          <p:cNvSpPr>
            <a:spLocks noGrp="1"/>
          </p:cNvSpPr>
          <p:nvPr>
            <p:ph type="sldNum" sz="quarter" idx="5"/>
          </p:nvPr>
        </p:nvSpPr>
        <p:spPr/>
        <p:txBody>
          <a:bodyPr/>
          <a:lstStyle/>
          <a:p>
            <a:fld id="{00FE930D-D5B3-4BE9-8667-47A0DA707F5D}" type="slidenum">
              <a:rPr lang="en-US"/>
              <a:t>25</a:t>
            </a:fld>
            <a:endParaRPr lang="en-US"/>
          </a:p>
        </p:txBody>
      </p:sp>
    </p:spTree>
    <p:extLst>
      <p:ext uri="{BB962C8B-B14F-4D97-AF65-F5344CB8AC3E}">
        <p14:creationId xmlns:p14="http://schemas.microsoft.com/office/powerpoint/2010/main" val="2311560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Crystal</a:t>
            </a:r>
          </a:p>
          <a:p>
            <a:pPr>
              <a:defRPr/>
            </a:pPr>
            <a:endParaRPr lang="en-US" b="1"/>
          </a:p>
          <a:p>
            <a:pPr marL="285750" marR="0" lvl="0" indent="-285750" algn="l" defTabSz="914400">
              <a:lnSpc>
                <a:spcPct val="100000"/>
              </a:lnSpc>
              <a:spcBef>
                <a:spcPts val="1000"/>
              </a:spcBef>
              <a:spcAft>
                <a:spcPts val="1200"/>
              </a:spcAft>
              <a:buFont typeface="Arial"/>
              <a:buChar char="•"/>
              <a:tabLst/>
              <a:defRPr/>
            </a:pPr>
            <a:r>
              <a:rPr lang="en-US" kern="1200">
                <a:effectLst/>
              </a:rPr>
              <a:t>The application for this RFA must be </a:t>
            </a:r>
            <a:r>
              <a:rPr lang="en-US"/>
              <a:t>completed </a:t>
            </a:r>
            <a:r>
              <a:rPr lang="en-US" kern="1200">
                <a:effectLst/>
              </a:rPr>
              <a:t>by </a:t>
            </a:r>
            <a:r>
              <a:rPr lang="en-US"/>
              <a:t>a user who has </a:t>
            </a:r>
            <a:r>
              <a:rPr lang="en-US" kern="1200">
                <a:effectLst/>
              </a:rPr>
              <a:t>the </a:t>
            </a:r>
            <a:r>
              <a:rPr lang="en-US"/>
              <a:t>authority </a:t>
            </a:r>
            <a:r>
              <a:rPr lang="en-US" kern="1200">
                <a:effectLst/>
              </a:rPr>
              <a:t>to </a:t>
            </a:r>
            <a:r>
              <a:rPr lang="en-US"/>
              <a:t>submit funding applications on behalf </a:t>
            </a:r>
            <a:r>
              <a:rPr lang="en-US" kern="1200">
                <a:effectLst/>
              </a:rPr>
              <a:t>of the </a:t>
            </a:r>
            <a:r>
              <a:rPr lang="en-US"/>
              <a:t>agency</a:t>
            </a:r>
            <a:r>
              <a:rPr lang="en-US" kern="1200">
                <a:effectLst/>
              </a:rPr>
              <a:t>.</a:t>
            </a:r>
            <a:r>
              <a:rPr lang="en-US"/>
              <a:t> </a:t>
            </a:r>
          </a:p>
          <a:p>
            <a:pPr marL="285750" marR="0" lvl="0" indent="-285750" algn="l" defTabSz="914400">
              <a:lnSpc>
                <a:spcPct val="100000"/>
              </a:lnSpc>
              <a:spcBef>
                <a:spcPts val="1000"/>
              </a:spcBef>
              <a:spcAft>
                <a:spcPts val="1200"/>
              </a:spcAft>
              <a:buFont typeface="Arial"/>
              <a:buChar char="•"/>
              <a:tabLst/>
              <a:defRPr/>
            </a:pPr>
            <a:endParaRPr lang="en-US" kern="1200">
              <a:effectLst/>
              <a:ea typeface="Calibri"/>
              <a:cs typeface="Calibri"/>
            </a:endParaRPr>
          </a:p>
          <a:p>
            <a:pPr marL="285750" indent="-285750">
              <a:spcBef>
                <a:spcPts val="1000"/>
              </a:spcBef>
              <a:spcAft>
                <a:spcPts val="1200"/>
              </a:spcAft>
              <a:buFont typeface="Arial"/>
              <a:buChar char="•"/>
            </a:pPr>
            <a:r>
              <a:rPr lang="en-US"/>
              <a:t>Applications are due by May 6</a:t>
            </a:r>
            <a:r>
              <a:rPr lang="en-US" kern="1200">
                <a:effectLst/>
              </a:rPr>
              <a:t>,</a:t>
            </a:r>
            <a:r>
              <a:rPr lang="en-US"/>
              <a:t> 2024, </a:t>
            </a:r>
            <a:r>
              <a:rPr lang="en-US" kern="1200">
                <a:effectLst/>
              </a:rPr>
              <a:t>by </a:t>
            </a:r>
            <a:r>
              <a:rPr lang="en-US"/>
              <a:t>5:00 </a:t>
            </a:r>
            <a:r>
              <a:rPr lang="en-US" kern="1200">
                <a:effectLst/>
              </a:rPr>
              <a:t>p.m.</a:t>
            </a:r>
            <a:r>
              <a:rPr lang="en-US"/>
              <a:t> </a:t>
            </a:r>
          </a:p>
          <a:p>
            <a:pPr marL="285750" indent="-285750">
              <a:spcBef>
                <a:spcPts val="1000"/>
              </a:spcBef>
              <a:spcAft>
                <a:spcPts val="1200"/>
              </a:spcAft>
              <a:buFont typeface="Arial"/>
              <a:buChar char="•"/>
            </a:pPr>
            <a:endParaRPr lang="en-US" kern="1200">
              <a:effectLst/>
              <a:ea typeface="Calibri"/>
              <a:cs typeface="Calibri"/>
            </a:endParaRPr>
          </a:p>
          <a:p>
            <a:pPr marL="285750" indent="-285750">
              <a:spcBef>
                <a:spcPts val="1000"/>
              </a:spcBef>
              <a:spcAft>
                <a:spcPts val="1200"/>
              </a:spcAft>
              <a:buFont typeface="Arial"/>
              <a:buChar char="•"/>
            </a:pPr>
            <a:r>
              <a:rPr lang="en-US"/>
              <a:t>Electronic </a:t>
            </a:r>
            <a:r>
              <a:rPr lang="en-US" kern="1200">
                <a:effectLst/>
              </a:rPr>
              <a:t>RFA </a:t>
            </a:r>
            <a:r>
              <a:rPr lang="en-US"/>
              <a:t>via SNAP Survey Software</a:t>
            </a:r>
            <a:r>
              <a:rPr lang="en-US" kern="1200">
                <a:effectLst/>
              </a:rPr>
              <a:t>:</a:t>
            </a:r>
            <a:endParaRPr lang="en-US" kern="1200">
              <a:effectLst/>
              <a:ea typeface="Calibri"/>
              <a:cs typeface="Calibri"/>
            </a:endParaRPr>
          </a:p>
          <a:p>
            <a:pPr marL="742950" lvl="1" indent="-285750">
              <a:spcBef>
                <a:spcPts val="500"/>
              </a:spcBef>
              <a:spcAft>
                <a:spcPts val="1200"/>
              </a:spcAft>
              <a:buFont typeface="Arial"/>
              <a:buChar char="•"/>
            </a:pPr>
            <a:r>
              <a:rPr lang="en-US"/>
              <a:t>Preferred method</a:t>
            </a:r>
          </a:p>
          <a:p>
            <a:pPr marL="742950" lvl="1" indent="-285750">
              <a:spcBef>
                <a:spcPts val="500"/>
              </a:spcBef>
              <a:spcAft>
                <a:spcPts val="1200"/>
              </a:spcAft>
              <a:buFont typeface="Arial"/>
              <a:buChar char="•"/>
            </a:pPr>
            <a:endParaRPr lang="en-US" kern="1200">
              <a:effectLst/>
              <a:ea typeface="Calibri"/>
              <a:cs typeface="Calibri"/>
            </a:endParaRPr>
          </a:p>
          <a:p>
            <a:pPr marL="285750" indent="-285750">
              <a:spcBef>
                <a:spcPts val="1000"/>
              </a:spcBef>
              <a:spcAft>
                <a:spcPts val="1200"/>
              </a:spcAft>
              <a:buFont typeface="Arial"/>
              <a:buChar char="•"/>
            </a:pPr>
            <a:r>
              <a:rPr lang="en-US"/>
              <a:t>Electronically via Email</a:t>
            </a:r>
            <a:r>
              <a:rPr lang="en-US" kern="1200">
                <a:effectLst/>
              </a:rPr>
              <a:t>:</a:t>
            </a:r>
            <a:endParaRPr lang="en-US" kern="1200">
              <a:effectLst/>
              <a:ea typeface="Calibri"/>
              <a:cs typeface="Calibri"/>
            </a:endParaRPr>
          </a:p>
          <a:p>
            <a:pPr marL="742950" lvl="1" indent="-285750">
              <a:spcBef>
                <a:spcPts val="500"/>
              </a:spcBef>
              <a:spcAft>
                <a:spcPts val="1200"/>
              </a:spcAft>
              <a:buFont typeface="Arial"/>
              <a:buChar char="•"/>
            </a:pPr>
            <a:r>
              <a:rPr lang="en-US"/>
              <a:t>Printed</a:t>
            </a:r>
            <a:r>
              <a:rPr lang="en-US" kern="1200">
                <a:effectLst/>
              </a:rPr>
              <a:t>, </a:t>
            </a:r>
            <a:r>
              <a:rPr lang="en-US"/>
              <a:t>scanned</a:t>
            </a:r>
            <a:r>
              <a:rPr lang="en-US" kern="1200">
                <a:effectLst/>
              </a:rPr>
              <a:t>, </a:t>
            </a:r>
            <a:r>
              <a:rPr lang="en-US"/>
              <a:t>and emailed </a:t>
            </a:r>
            <a:r>
              <a:rPr lang="en-US" kern="1200">
                <a:effectLst/>
              </a:rPr>
              <a:t>to</a:t>
            </a:r>
            <a:r>
              <a:rPr lang="en-US"/>
              <a:t> </a:t>
            </a:r>
            <a:r>
              <a:rPr lang="en-US">
                <a:hlinkClick r:id="rId3"/>
              </a:rPr>
              <a:t>CSPPRFA@cde</a:t>
            </a:r>
            <a:r>
              <a:rPr lang="en-US" kern="1200">
                <a:effectLst/>
                <a:hlinkClick r:id="rId3"/>
              </a:rPr>
              <a:t>.</a:t>
            </a:r>
            <a:r>
              <a:rPr lang="en-US">
                <a:hlinkClick r:id="rId3"/>
              </a:rPr>
              <a:t>ca</a:t>
            </a:r>
            <a:r>
              <a:rPr lang="en-US" kern="1200">
                <a:effectLst/>
                <a:hlinkClick r:id="rId3"/>
              </a:rPr>
              <a:t>.</a:t>
            </a:r>
            <a:r>
              <a:rPr lang="en-US">
                <a:hlinkClick r:id="rId3"/>
              </a:rPr>
              <a:t>gov</a:t>
            </a:r>
            <a:r>
              <a:rPr lang="en-US"/>
              <a:t> </a:t>
            </a:r>
            <a:endParaRPr lang="en-US">
              <a:ea typeface="Calibri"/>
              <a:cs typeface="Calibri"/>
            </a:endParaRPr>
          </a:p>
          <a:p>
            <a:endParaRPr lang="en-US" sz="1200" kern="1200">
              <a:solidFill>
                <a:schemeClr val="tx1"/>
              </a:solidFill>
              <a:effectLst/>
              <a:ea typeface="Calibri"/>
              <a:cs typeface="Calibri"/>
            </a:endParaRPr>
          </a:p>
          <a:p>
            <a:br>
              <a:rPr lang="en-US" sz="1200" kern="1200">
                <a:effectLst/>
                <a:cs typeface="+mn-lt"/>
              </a:rPr>
            </a:br>
            <a:r>
              <a:rPr lang="en-US" sz="1200" kern="1200">
                <a:solidFill>
                  <a:schemeClr val="tx1"/>
                </a:solidFill>
                <a:effectLst/>
                <a:ea typeface="+mn-ea"/>
                <a:cs typeface="+mn-cs"/>
              </a:rPr>
              <a:t>Now, I’ll hand it back to </a:t>
            </a:r>
            <a:r>
              <a:rPr lang="en-US" b="1"/>
              <a:t>Lindsey </a:t>
            </a:r>
            <a:r>
              <a:rPr lang="en-US"/>
              <a:t>to</a:t>
            </a:r>
            <a:r>
              <a:rPr lang="en-US" sz="1200" kern="1200">
                <a:solidFill>
                  <a:schemeClr val="tx1"/>
                </a:solidFill>
                <a:effectLst/>
                <a:ea typeface="+mn-ea"/>
                <a:cs typeface="+mn-cs"/>
              </a:rPr>
              <a:t> talk about the application review process that is conducted by the CDE, EED.</a:t>
            </a:r>
            <a:endParaRPr lang="en-US">
              <a:ea typeface="Calibri"/>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24767324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a:cs typeface="Arial"/>
              </a:rPr>
              <a:t>Lindsey</a:t>
            </a:r>
            <a:endParaRPr lang="en-US" sz="1200" b="1"/>
          </a:p>
          <a:p>
            <a:endParaRPr lang="en-US"/>
          </a:p>
          <a:p>
            <a:pPr marL="0" indent="0">
              <a:spcAft>
                <a:spcPts val="1200"/>
              </a:spcAft>
              <a:buNone/>
            </a:pPr>
            <a:r>
              <a:rPr lang="en-US" sz="3400">
                <a:cs typeface="Arial"/>
              </a:rPr>
              <a:t>Preliminary Screening Process and Appeals for Determinations of Ineligibility </a:t>
            </a:r>
          </a:p>
          <a:p>
            <a:pPr lvl="1">
              <a:spcAft>
                <a:spcPts val="1200"/>
              </a:spcAft>
            </a:pPr>
            <a:r>
              <a:rPr lang="en-US">
                <a:cs typeface="Arial"/>
              </a:rPr>
              <a:t>Applications received timely will be preliminarily screened to determine whether the applicant is eligible for funding.</a:t>
            </a:r>
          </a:p>
          <a:p>
            <a:pPr lvl="1">
              <a:spcAft>
                <a:spcPts val="1200"/>
              </a:spcAft>
            </a:pPr>
            <a:r>
              <a:rPr lang="en-US"/>
              <a:t>Applicants deemed ineligible for funding will be notified of their ineligibility in writing. </a:t>
            </a:r>
          </a:p>
          <a:p>
            <a:pPr lvl="1">
              <a:spcAft>
                <a:spcPts val="1200"/>
              </a:spcAft>
            </a:pPr>
            <a:r>
              <a:rPr lang="en-US"/>
              <a:t>All applicants that are found eligible for funding will have their applications screened for completeness in accordance with RFA instructions.</a:t>
            </a:r>
            <a:endParaRPr lang="en-US">
              <a:cs typeface="Arial"/>
            </a:endParaRPr>
          </a:p>
          <a:p>
            <a:pPr lvl="1">
              <a:spcAft>
                <a:spcPts val="1200"/>
              </a:spcAft>
            </a:pPr>
            <a:r>
              <a:rPr lang="en-US"/>
              <a:t>Applications that are not complete or that are not completed in accordance with the instructions and timelines may be disqualified. </a:t>
            </a:r>
            <a:endParaRPr lang="en-US">
              <a:cs typeface="Arial"/>
            </a:endParaRP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2039344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b="1">
                <a:latin typeface="Arial"/>
                <a:cs typeface="Arial"/>
              </a:rPr>
              <a:t>Lindsey</a:t>
            </a:r>
            <a:endParaRPr lang="en-US" sz="1200" b="1"/>
          </a:p>
          <a:p>
            <a:pPr>
              <a:spcAft>
                <a:spcPts val="1200"/>
              </a:spcAft>
            </a:pPr>
            <a:endParaRPr lang="en-US"/>
          </a:p>
          <a:p>
            <a:pPr>
              <a:spcAft>
                <a:spcPts val="1200"/>
              </a:spcAft>
            </a:pPr>
            <a:r>
              <a:rPr lang="en-US"/>
              <a:t>Scoring Criteria</a:t>
            </a:r>
            <a:endParaRPr lang="en-US">
              <a:ea typeface="Calibri"/>
              <a:cs typeface="Calibri"/>
            </a:endParaRPr>
          </a:p>
          <a:p>
            <a:pPr marL="742950" lvl="1" indent="-285750">
              <a:spcBef>
                <a:spcPts val="500"/>
              </a:spcBef>
              <a:spcAft>
                <a:spcPts val="1200"/>
              </a:spcAft>
              <a:buFont typeface="Arial"/>
              <a:buChar char="•"/>
            </a:pPr>
            <a:r>
              <a:rPr lang="en-US"/>
              <a:t>The applicant’s score is based solely on the assessment of the written program narrative. </a:t>
            </a:r>
            <a:endParaRPr lang="en-US">
              <a:ea typeface="Calibri"/>
              <a:cs typeface="Calibri"/>
            </a:endParaRPr>
          </a:p>
          <a:p>
            <a:pPr marL="742950" lvl="1" indent="-285750">
              <a:spcBef>
                <a:spcPts val="500"/>
              </a:spcBef>
              <a:spcAft>
                <a:spcPts val="1200"/>
              </a:spcAft>
              <a:buFont typeface="Arial"/>
              <a:buChar char="•"/>
            </a:pPr>
            <a:r>
              <a:rPr lang="en-US"/>
              <a:t>Applications will be scored in accordance with the scoring criteria set forth in the program narrative.</a:t>
            </a:r>
            <a:endParaRPr lang="en-US">
              <a:ea typeface="Calibri"/>
              <a:cs typeface="Calibri"/>
            </a:endParaRPr>
          </a:p>
          <a:p>
            <a:pPr marL="742950" lvl="1" indent="-285750">
              <a:spcBef>
                <a:spcPts val="500"/>
              </a:spcBef>
              <a:spcAft>
                <a:spcPts val="1200"/>
              </a:spcAft>
              <a:buFont typeface="Arial"/>
              <a:buChar char="•"/>
            </a:pPr>
            <a:r>
              <a:rPr lang="en-US"/>
              <a:t>The applicant must obtain a minimum score of 84, which is 70 percent of the 120 total points possible, to be eligible for funding.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2519645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a:cs typeface="Arial"/>
              </a:rPr>
              <a:t>Lindsey</a:t>
            </a:r>
            <a:endParaRPr lang="en-US" sz="12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The CDE will notify all eligible applicants of their score via email in a written Notification of Eligibility.</a:t>
            </a:r>
            <a:endParaRPr lang="en-US">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mn-lt"/>
                <a:cs typeface="+mn-lt"/>
              </a:rPr>
              <a:t>Applicants may request reader comments on their applications by submitting a request to </a:t>
            </a:r>
            <a:r>
              <a:rPr lang="en-US">
                <a:ea typeface="+mn-lt"/>
                <a:cs typeface="+mn-lt"/>
                <a:hlinkClick r:id="rId3"/>
              </a:rPr>
              <a:t>CSPPRFA@cde.ca.gov</a:t>
            </a:r>
            <a:r>
              <a:rPr lang="en-US">
                <a:ea typeface="+mn-lt"/>
                <a:cs typeface="+mn-lt"/>
              </a:rPr>
              <a:t> no later than 10 business days following the Notification of Eligibility.  </a:t>
            </a:r>
            <a:endParaRPr lang="en-US">
              <a:cs typeface="Arial"/>
            </a:endParaRP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2264225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Arial"/>
                <a:cs typeface="Arial"/>
              </a:rPr>
              <a:t>Lindsey</a:t>
            </a:r>
            <a:endParaRPr lang="en-US" sz="1200" b="1"/>
          </a:p>
          <a:p>
            <a:endParaRPr lang="en-US"/>
          </a:p>
          <a:p>
            <a:r>
              <a:rPr lang="en-US"/>
              <a:t>On the agenda today we have:</a:t>
            </a:r>
            <a:endParaRPr lang="en-US">
              <a:ea typeface="Calibri"/>
              <a:cs typeface="Calibri"/>
            </a:endParaRPr>
          </a:p>
          <a:p>
            <a:endParaRPr lang="en-US"/>
          </a:p>
          <a:p>
            <a:r>
              <a:rPr lang="en-US"/>
              <a:t>Overview of the Fiscal Year (FY) 2024–25 California State Preschool Program (CSPP) Expansion Funding Request for Applications (RFAs)</a:t>
            </a:r>
            <a:endParaRPr lang="en-US">
              <a:ea typeface="Calibri"/>
              <a:cs typeface="Calibri"/>
            </a:endParaRPr>
          </a:p>
          <a:p>
            <a:r>
              <a:rPr lang="en-US"/>
              <a:t>Application Requirements</a:t>
            </a:r>
            <a:endParaRPr lang="en-US">
              <a:ea typeface="Calibri"/>
              <a:cs typeface="Calibri"/>
            </a:endParaRPr>
          </a:p>
          <a:p>
            <a:r>
              <a:rPr lang="en-US"/>
              <a:t>Application Review Process</a:t>
            </a:r>
            <a:endParaRPr lang="en-US">
              <a:ea typeface="Calibri"/>
              <a:cs typeface="Calibri"/>
            </a:endParaRPr>
          </a:p>
          <a:p>
            <a:r>
              <a:rPr lang="en-US"/>
              <a:t>Completing the Application</a:t>
            </a:r>
            <a:endParaRPr lang="en-US">
              <a:ea typeface="Calibri"/>
              <a:cs typeface="Calibri"/>
            </a:endParaRPr>
          </a:p>
          <a:p>
            <a:r>
              <a:rPr lang="en-US"/>
              <a:t>Fiscal Information</a:t>
            </a:r>
            <a:endParaRPr lang="en-US">
              <a:ea typeface="Calibri"/>
              <a:cs typeface="Calibri"/>
            </a:endParaRPr>
          </a:p>
          <a:p>
            <a:r>
              <a:rPr lang="en-US"/>
              <a:t>Program Narrative and Resources</a:t>
            </a:r>
            <a:endParaRPr lang="en-US">
              <a:ea typeface="Calibri"/>
              <a:cs typeface="Calibri"/>
            </a:endParaRPr>
          </a:p>
          <a:p>
            <a:r>
              <a:rPr lang="en-US"/>
              <a:t>Live Questions and Answers Session</a:t>
            </a:r>
            <a:endParaRPr lang="en-US">
              <a:ea typeface="Calibri"/>
              <a:cs typeface="Calibri"/>
            </a:endParaRPr>
          </a:p>
          <a:p>
            <a:endParaRPr lang="en-US"/>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2952329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a:cs typeface="Arial"/>
              </a:rPr>
              <a:t>Lindsey</a:t>
            </a:r>
            <a:endParaRPr lang="en-US" sz="1200" b="1"/>
          </a:p>
          <a:p>
            <a:endParaRPr lang="en-US" sz="1200" b="1" u="sng" kern="1200">
              <a:solidFill>
                <a:schemeClr val="tx1"/>
              </a:solidFill>
              <a:effectLst/>
              <a:ea typeface="+mn-ea"/>
              <a:cs typeface="+mn-cs"/>
            </a:endParaRPr>
          </a:p>
          <a:p>
            <a:r>
              <a:rPr lang="en-US" sz="1200" b="1" u="sng" kern="1200">
                <a:solidFill>
                  <a:schemeClr val="tx1"/>
                </a:solidFill>
                <a:effectLst/>
                <a:ea typeface="+mn-ea"/>
                <a:cs typeface="+mn-cs"/>
              </a:rPr>
              <a:t>Appeals</a:t>
            </a:r>
            <a:endParaRPr lang="en-US" sz="1200" b="1" kern="1200">
              <a:solidFill>
                <a:schemeClr val="tx1"/>
              </a:solidFill>
              <a:effectLst/>
              <a:ea typeface="+mn-ea"/>
              <a:cs typeface="+mn-cs"/>
            </a:endParaRPr>
          </a:p>
          <a:p>
            <a:pPr marL="285750" indent="-285750">
              <a:spcBef>
                <a:spcPts val="1000"/>
              </a:spcBef>
              <a:buFont typeface="Arial"/>
              <a:buChar char="•"/>
            </a:pPr>
            <a:r>
              <a:rPr lang="en-US" kern="1200">
                <a:effectLst/>
              </a:rPr>
              <a:t>After receiving </a:t>
            </a:r>
            <a:r>
              <a:rPr lang="en-US"/>
              <a:t>the </a:t>
            </a:r>
            <a:r>
              <a:rPr lang="en-US" kern="1200">
                <a:effectLst/>
              </a:rPr>
              <a:t>written </a:t>
            </a:r>
            <a:r>
              <a:rPr lang="en-US"/>
              <a:t>Notification </a:t>
            </a:r>
            <a:r>
              <a:rPr lang="en-US" kern="1200">
                <a:effectLst/>
              </a:rPr>
              <a:t>of </a:t>
            </a:r>
            <a:r>
              <a:rPr lang="en-US"/>
              <a:t>Eligibility</a:t>
            </a:r>
            <a:r>
              <a:rPr lang="en-US" kern="1200">
                <a:effectLst/>
              </a:rPr>
              <a:t>, applicants </a:t>
            </a:r>
            <a:r>
              <a:rPr lang="en-US"/>
              <a:t>who wish </a:t>
            </a:r>
            <a:r>
              <a:rPr lang="en-US" kern="1200">
                <a:effectLst/>
              </a:rPr>
              <a:t>to appeal their score</a:t>
            </a:r>
            <a:r>
              <a:rPr lang="en-US"/>
              <a:t> </a:t>
            </a:r>
            <a:r>
              <a:rPr lang="en-US" kern="1200">
                <a:effectLst/>
              </a:rPr>
              <a:t>must </a:t>
            </a:r>
            <a:r>
              <a:rPr lang="en-US"/>
              <a:t>submit </a:t>
            </a:r>
            <a:r>
              <a:rPr lang="en-US" kern="1200">
                <a:effectLst/>
              </a:rPr>
              <a:t>a </a:t>
            </a:r>
            <a:r>
              <a:rPr lang="en-US"/>
              <a:t>Letter </a:t>
            </a:r>
            <a:r>
              <a:rPr lang="en-US" kern="1200">
                <a:effectLst/>
              </a:rPr>
              <a:t>of </a:t>
            </a:r>
            <a:r>
              <a:rPr lang="en-US"/>
              <a:t>Appeal </a:t>
            </a:r>
            <a:r>
              <a:rPr lang="en-US" kern="1200">
                <a:effectLst/>
              </a:rPr>
              <a:t>which must be received by CDE </a:t>
            </a:r>
            <a:r>
              <a:rPr lang="en-US"/>
              <a:t>no later than </a:t>
            </a:r>
            <a:r>
              <a:rPr lang="en-US" kern="1200">
                <a:effectLst/>
              </a:rPr>
              <a:t>10 business</a:t>
            </a:r>
            <a:r>
              <a:rPr lang="en-US"/>
              <a:t> </a:t>
            </a:r>
            <a:r>
              <a:rPr lang="en-US" kern="1200">
                <a:effectLst/>
              </a:rPr>
              <a:t>days </a:t>
            </a:r>
            <a:r>
              <a:rPr lang="en-US"/>
              <a:t>from Notification </a:t>
            </a:r>
            <a:r>
              <a:rPr lang="en-US" kern="1200">
                <a:effectLst/>
              </a:rPr>
              <a:t>of </a:t>
            </a:r>
            <a:r>
              <a:rPr lang="en-US"/>
              <a:t>Eligibility to </a:t>
            </a:r>
            <a:r>
              <a:rPr lang="en-US">
                <a:hlinkClick r:id="rId3"/>
              </a:rPr>
              <a:t>CSPPRFA@cde.ca.gov</a:t>
            </a:r>
            <a:r>
              <a:rPr lang="en-US" kern="1200">
                <a:effectLst/>
              </a:rPr>
              <a:t>.</a:t>
            </a:r>
            <a:endParaRPr lang="en-US"/>
          </a:p>
          <a:p>
            <a:pPr marL="285750" indent="-285750">
              <a:spcBef>
                <a:spcPts val="1000"/>
              </a:spcBef>
              <a:buFont typeface="Arial"/>
              <a:buChar char="•"/>
            </a:pPr>
            <a:r>
              <a:rPr lang="en-US" kern="1200">
                <a:effectLst/>
              </a:rPr>
              <a:t>Appeals are </a:t>
            </a:r>
            <a:r>
              <a:rPr lang="en-US"/>
              <a:t>limited </a:t>
            </a:r>
            <a:r>
              <a:rPr lang="en-US" kern="1200">
                <a:effectLst/>
              </a:rPr>
              <a:t>to </a:t>
            </a:r>
            <a:r>
              <a:rPr lang="en-US"/>
              <a:t>addressing whether </a:t>
            </a:r>
            <a:r>
              <a:rPr lang="en-US" kern="1200">
                <a:effectLst/>
              </a:rPr>
              <a:t>the CDE </a:t>
            </a:r>
            <a:r>
              <a:rPr lang="en-US"/>
              <a:t>correctly applied the scoring criteria specified in the RFA</a:t>
            </a:r>
            <a:r>
              <a:rPr lang="en-US" kern="1200">
                <a:effectLst/>
              </a:rPr>
              <a:t>.</a:t>
            </a:r>
            <a:r>
              <a:rPr lang="en-US"/>
              <a:t> Additional information will not be accepted</a:t>
            </a:r>
            <a:r>
              <a:rPr lang="en-US" kern="1200">
                <a:effectLst/>
              </a:rPr>
              <a:t>. </a:t>
            </a:r>
            <a:r>
              <a:rPr lang="en-US"/>
              <a:t>Missing or incomplete documentation </a:t>
            </a:r>
            <a:r>
              <a:rPr lang="en-US" kern="1200">
                <a:effectLst/>
              </a:rPr>
              <a:t>of the </a:t>
            </a:r>
            <a:r>
              <a:rPr lang="en-US"/>
              <a:t>required elements cannot be </a:t>
            </a:r>
            <a:r>
              <a:rPr lang="en-US" kern="1200">
                <a:effectLst/>
              </a:rPr>
              <a:t>the </a:t>
            </a:r>
            <a:r>
              <a:rPr lang="en-US"/>
              <a:t>basis for an </a:t>
            </a:r>
            <a:r>
              <a:rPr lang="en-US" kern="1200">
                <a:effectLst/>
              </a:rPr>
              <a:t>appeal</a:t>
            </a:r>
            <a:r>
              <a:rPr lang="en-US"/>
              <a:t>. Late appeals</a:t>
            </a:r>
            <a:r>
              <a:rPr lang="en-US" kern="1200">
                <a:effectLst/>
              </a:rPr>
              <a:t> will</a:t>
            </a:r>
            <a:r>
              <a:rPr lang="en-US"/>
              <a:t> not be considered. Appeals</a:t>
            </a:r>
            <a:r>
              <a:rPr lang="en-US" kern="1200">
                <a:effectLst/>
              </a:rPr>
              <a:t> will </a:t>
            </a:r>
            <a:r>
              <a:rPr lang="en-US"/>
              <a:t>be reviewed by </a:t>
            </a:r>
            <a:r>
              <a:rPr lang="en-US" kern="1200">
                <a:effectLst/>
              </a:rPr>
              <a:t>CDE </a:t>
            </a:r>
            <a:r>
              <a:rPr lang="en-US"/>
              <a:t>staff within 10 business days and all decisions will be final</a:t>
            </a:r>
            <a:r>
              <a:rPr lang="en-US" kern="1200">
                <a:effectLst/>
              </a:rPr>
              <a:t>.</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2669336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a:cs typeface="Arial"/>
              </a:rPr>
              <a:t>Lindsey</a:t>
            </a:r>
            <a:endParaRPr lang="en-US" sz="12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ea typeface="+mn-ea"/>
              <a:cs typeface="+mn-cs"/>
            </a:endParaRPr>
          </a:p>
          <a:p>
            <a:pPr marL="285750" indent="-285750">
              <a:spcBef>
                <a:spcPts val="1000"/>
              </a:spcBef>
              <a:buFont typeface="Arial"/>
              <a:buChar char="•"/>
              <a:defRPr/>
            </a:pPr>
            <a:r>
              <a:rPr lang="en-US"/>
              <a:t>Once all appeals have been decided, the CDE will award funding to eligible applicants based on the criteria set forth in this RFA. </a:t>
            </a:r>
            <a:r>
              <a:rPr lang="en-US" kern="1200">
                <a:effectLst/>
              </a:rPr>
              <a:t>The CDE will email proposed</a:t>
            </a:r>
            <a:r>
              <a:rPr lang="en-US"/>
              <a:t> </a:t>
            </a:r>
            <a:r>
              <a:rPr lang="en-US" kern="1200">
                <a:effectLst/>
              </a:rPr>
              <a:t>funding award letters to successful applicants</a:t>
            </a:r>
            <a:r>
              <a:rPr lang="en-US"/>
              <a:t>. </a:t>
            </a:r>
            <a:endParaRPr lang="en-US" kern="1200">
              <a:effectLst/>
              <a:ea typeface="Calibri"/>
              <a:cs typeface="Calibri"/>
            </a:endParaRPr>
          </a:p>
          <a:p>
            <a:pPr marL="285750" indent="-285750">
              <a:spcBef>
                <a:spcPts val="1000"/>
              </a:spcBef>
              <a:buFont typeface="Arial"/>
              <a:buChar char="•"/>
              <a:defRPr/>
            </a:pPr>
            <a:r>
              <a:rPr lang="en-US" kern="1200">
                <a:effectLst/>
              </a:rPr>
              <a:t>If necessary, the EENFS unit will contact successful applicants to ask clarifying</a:t>
            </a:r>
            <a:r>
              <a:rPr lang="en-US"/>
              <a:t> </a:t>
            </a:r>
            <a:r>
              <a:rPr lang="en-US" kern="1200">
                <a:effectLst/>
              </a:rPr>
              <a:t>questions regarding the fiscal information submitted with the application.</a:t>
            </a:r>
            <a:r>
              <a:rPr lang="en-US"/>
              <a:t> </a:t>
            </a:r>
            <a:endParaRPr lang="en-US">
              <a:ea typeface="Calibri"/>
              <a:cs typeface="Calibri"/>
            </a:endParaRPr>
          </a:p>
          <a:p>
            <a:pPr marL="285750" indent="-285750">
              <a:spcBef>
                <a:spcPts val="1000"/>
              </a:spcBef>
              <a:buFont typeface="Arial"/>
              <a:buChar char="•"/>
              <a:defRPr/>
            </a:pPr>
            <a:r>
              <a:rPr lang="en-US" kern="1200">
                <a:effectLst/>
              </a:rPr>
              <a:t>No award is final until the CDE receives a completed and signed contract package</a:t>
            </a:r>
            <a:r>
              <a:rPr lang="en-US"/>
              <a:t> </a:t>
            </a:r>
            <a:r>
              <a:rPr lang="en-US" kern="1200">
                <a:effectLst/>
              </a:rPr>
              <a:t>from the applicant, and the contract is executed by the CDE.</a:t>
            </a:r>
            <a:r>
              <a:rPr lang="en-US"/>
              <a:t> </a:t>
            </a:r>
            <a:endParaRPr lang="en-US">
              <a:ea typeface="Calibri"/>
              <a:cs typeface="Calibri"/>
            </a:endParaRPr>
          </a:p>
          <a:p>
            <a:pPr>
              <a:defRPr/>
            </a:pPr>
            <a:endParaRPr lang="en-US">
              <a:ea typeface="Calibri"/>
              <a:cs typeface="Calibri"/>
            </a:endParaRPr>
          </a:p>
          <a:p>
            <a:pPr>
              <a:defRPr/>
            </a:pPr>
            <a:r>
              <a:rPr lang="en-US">
                <a:ea typeface="Calibri"/>
                <a:cs typeface="Calibri"/>
              </a:rPr>
              <a:t>We will now take a 5 minute break before we review how to complete the Snap Survey Application.</a:t>
            </a:r>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19913420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Lindsey</a:t>
            </a:r>
            <a:endParaRPr lang="en-US" sz="12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p>
          <a:p>
            <a:pPr>
              <a:defRPr/>
            </a:pPr>
            <a:r>
              <a:rPr lang="en-US"/>
              <a:t>Welcome back everyone.</a:t>
            </a:r>
            <a:endParaRPr lang="en-US" sz="1200">
              <a:ea typeface="Calibri"/>
              <a:cs typeface="Calibri"/>
            </a:endParaRPr>
          </a:p>
          <a:p>
            <a:endParaRPr lang="en-US"/>
          </a:p>
          <a:p>
            <a:r>
              <a:rPr lang="en-US">
                <a:latin typeface="Arial"/>
                <a:cs typeface="Arial"/>
              </a:rPr>
              <a:t>In a moment we’re going to navigate over to the FY 2024-25 CSPP Expansion Funding RFA webpage to walk through the application. When we navigate over we will do a live walkthrough of the Snap Survey application.</a:t>
            </a:r>
            <a:endParaRPr lang="en-US">
              <a:latin typeface="Calibri" panose="020F0502020204030204"/>
              <a:ea typeface="Calibri" panose="020F0502020204030204"/>
              <a:cs typeface="Arial"/>
            </a:endParaRPr>
          </a:p>
          <a:p>
            <a:endParaRPr lang="en-US">
              <a:latin typeface="Calibri" panose="020F0502020204030204"/>
              <a:ea typeface="Calibri" panose="020F0502020204030204"/>
              <a:cs typeface="Calibri" panose="020F0502020204030204"/>
            </a:endParaRPr>
          </a:p>
          <a:p>
            <a:r>
              <a:rPr lang="en-US"/>
              <a:t>Fiona will put the link to the CSPP RFA webpage in the chat for you now. </a:t>
            </a:r>
            <a:endParaRPr lang="en-US">
              <a:ea typeface="Calibri"/>
              <a:cs typeface="Calibri"/>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3217787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Lindsey conducts live demo of Snap Survey with Jacob navigating through a pre-filled survey on his shared screen.</a:t>
            </a:r>
          </a:p>
        </p:txBody>
      </p:sp>
      <p:sp>
        <p:nvSpPr>
          <p:cNvPr id="4" name="Slide Number Placeholder 3"/>
          <p:cNvSpPr>
            <a:spLocks noGrp="1"/>
          </p:cNvSpPr>
          <p:nvPr>
            <p:ph type="sldNum" sz="quarter" idx="5"/>
          </p:nvPr>
        </p:nvSpPr>
        <p:spPr/>
        <p:txBody>
          <a:bodyPr/>
          <a:lstStyle/>
          <a:p>
            <a:fld id="{00FE930D-D5B3-4BE9-8667-47A0DA707F5D}" type="slidenum">
              <a:rPr lang="en-US"/>
              <a:t>33</a:t>
            </a:fld>
            <a:endParaRPr lang="en-US"/>
          </a:p>
        </p:txBody>
      </p:sp>
    </p:spTree>
    <p:extLst>
      <p:ext uri="{BB962C8B-B14F-4D97-AF65-F5344CB8AC3E}">
        <p14:creationId xmlns:p14="http://schemas.microsoft.com/office/powerpoint/2010/main" val="2833026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Lindsey</a:t>
            </a:r>
          </a:p>
          <a:p>
            <a:endParaRPr lang="en-US" b="1">
              <a:ea typeface="Calibri"/>
              <a:cs typeface="Calibri"/>
            </a:endParaRPr>
          </a:p>
          <a:p>
            <a:r>
              <a:rPr lang="en-US">
                <a:ea typeface="Calibri"/>
                <a:cs typeface="Calibri"/>
              </a:rPr>
              <a:t>After completing the Snap Survey, you will receive an email at the email address provided. In this email, there are instructions for one final action item needed in order to complete your application. Please read this email and complete the action item described in the email to ensure your application is submitted correctly. </a:t>
            </a:r>
            <a:endParaRPr lang="en-US" b="1">
              <a:ea typeface="Calibri"/>
              <a:cs typeface="Calibri"/>
            </a:endParaRPr>
          </a:p>
        </p:txBody>
      </p:sp>
      <p:sp>
        <p:nvSpPr>
          <p:cNvPr id="4" name="Slide Number Placeholder 3"/>
          <p:cNvSpPr>
            <a:spLocks noGrp="1"/>
          </p:cNvSpPr>
          <p:nvPr>
            <p:ph type="sldNum" sz="quarter" idx="5"/>
          </p:nvPr>
        </p:nvSpPr>
        <p:spPr/>
        <p:txBody>
          <a:bodyPr/>
          <a:lstStyle/>
          <a:p>
            <a:fld id="{00FE930D-D5B3-4BE9-8667-47A0DA707F5D}" type="slidenum">
              <a:rPr lang="en-US"/>
              <a:t>34</a:t>
            </a:fld>
            <a:endParaRPr lang="en-US"/>
          </a:p>
        </p:txBody>
      </p:sp>
    </p:spTree>
    <p:extLst>
      <p:ext uri="{BB962C8B-B14F-4D97-AF65-F5344CB8AC3E}">
        <p14:creationId xmlns:p14="http://schemas.microsoft.com/office/powerpoint/2010/main" val="42704729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Arial"/>
                <a:cs typeface="Arial"/>
              </a:rPr>
              <a:t>Lindsey</a:t>
            </a:r>
            <a:endParaRPr lang="en-US" sz="1200" b="1"/>
          </a:p>
          <a:p>
            <a:endParaRPr lang="en-US"/>
          </a:p>
          <a:p>
            <a:r>
              <a:rPr lang="en-US">
                <a:ea typeface="Calibri"/>
                <a:cs typeface="Calibri"/>
              </a:rPr>
              <a:t>Now I am going to pass it to our EENFS team to do a live demo of how to complete the fiscal forms for the CSPP RFA.</a:t>
            </a:r>
          </a:p>
        </p:txBody>
      </p:sp>
      <p:sp>
        <p:nvSpPr>
          <p:cNvPr id="4" name="Slide Number Placeholder 3"/>
          <p:cNvSpPr>
            <a:spLocks noGrp="1"/>
          </p:cNvSpPr>
          <p:nvPr>
            <p:ph type="sldNum" sz="quarter" idx="5"/>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19458534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Kuiana and Joey</a:t>
            </a:r>
          </a:p>
        </p:txBody>
      </p:sp>
      <p:sp>
        <p:nvSpPr>
          <p:cNvPr id="4" name="Slide Number Placeholder 3"/>
          <p:cNvSpPr>
            <a:spLocks noGrp="1"/>
          </p:cNvSpPr>
          <p:nvPr>
            <p:ph type="sldNum" sz="quarter" idx="5"/>
          </p:nvPr>
        </p:nvSpPr>
        <p:spPr/>
        <p:txBody>
          <a:bodyPr/>
          <a:lstStyle/>
          <a:p>
            <a:fld id="{00FE930D-D5B3-4BE9-8667-47A0DA707F5D}" type="slidenum">
              <a:rPr lang="en-US"/>
              <a:t>36</a:t>
            </a:fld>
            <a:endParaRPr lang="en-US"/>
          </a:p>
        </p:txBody>
      </p:sp>
    </p:spTree>
    <p:extLst>
      <p:ext uri="{BB962C8B-B14F-4D97-AF65-F5344CB8AC3E}">
        <p14:creationId xmlns:p14="http://schemas.microsoft.com/office/powerpoint/2010/main" val="14406262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Ellyssa</a:t>
            </a:r>
          </a:p>
          <a:p>
            <a:endParaRPr lang="en-US" b="1">
              <a:cs typeface="Calibri"/>
            </a:endParaRPr>
          </a:p>
          <a:p>
            <a:r>
              <a:rPr lang="en-US">
                <a:cs typeface="Calibri"/>
              </a:rPr>
              <a:t>We would like to go over some general reminders when submitting these forms. </a:t>
            </a:r>
            <a:endParaRPr lang="en-US">
              <a:ea typeface="Calibri"/>
              <a:cs typeface="Calibri"/>
            </a:endParaRPr>
          </a:p>
          <a:p>
            <a:endParaRPr lang="en-US">
              <a:cs typeface="Calibri"/>
            </a:endParaRPr>
          </a:p>
          <a:p>
            <a:pPr marL="171450" indent="-171450">
              <a:spcBef>
                <a:spcPts val="1000"/>
              </a:spcBef>
              <a:buFont typeface="Arial"/>
              <a:buChar char="•"/>
            </a:pPr>
            <a:r>
              <a:rPr lang="en-US"/>
              <a:t>Full-day/Full-year and Part-day/Part-year worksheets, A-1 through A-5, and B-1 through B-5, are site specific and must be duplicated for each site (right-click the tab, select "Move or Copy," select "Create a Copy," and select "OK").</a:t>
            </a:r>
            <a:endParaRPr lang="en-US">
              <a:cs typeface="Calibri"/>
            </a:endParaRPr>
          </a:p>
          <a:p>
            <a:pPr marL="171450" indent="-171450">
              <a:spcBef>
                <a:spcPts val="1000"/>
              </a:spcBef>
              <a:buFont typeface="Arial"/>
              <a:buChar char="•"/>
            </a:pPr>
            <a:r>
              <a:rPr lang="en-US"/>
              <a:t>Full-day/Full-year and Part-day/Part-year worksheets, A-6 through A-10, and B-6 through B-10, are summary pages and only one of each worksheet should be submitted for all sites.</a:t>
            </a:r>
            <a:endParaRPr lang="en-US">
              <a:cs typeface="Calibri"/>
            </a:endParaRPr>
          </a:p>
          <a:p>
            <a:pPr marL="171450" indent="-171450">
              <a:spcBef>
                <a:spcPts val="1000"/>
              </a:spcBef>
              <a:buFont typeface="Arial"/>
              <a:buChar char="•"/>
            </a:pPr>
            <a:r>
              <a:rPr lang="en-US"/>
              <a:t>Part-day to Full-day Funding worksheets, C-1 through C-6, are site specific and must be duplicated for each site (right-click the tab, select "Move or Copy," select "Create a Copy," and select "OK").</a:t>
            </a:r>
            <a:endParaRPr lang="en-US">
              <a:cs typeface="Calibri"/>
            </a:endParaRPr>
          </a:p>
          <a:p>
            <a:pPr marL="171450" indent="-171450">
              <a:spcBef>
                <a:spcPts val="1000"/>
              </a:spcBef>
              <a:buFont typeface="Arial"/>
              <a:buChar char="•"/>
            </a:pPr>
            <a:endParaRPr lang="en-US">
              <a:cs typeface="Calibri"/>
            </a:endParaRPr>
          </a:p>
          <a:p>
            <a:pPr>
              <a:spcBef>
                <a:spcPts val="1000"/>
              </a:spcBef>
            </a:pPr>
            <a:r>
              <a:rPr lang="en-US" b="1">
                <a:ea typeface="Calibri"/>
                <a:cs typeface="Calibri"/>
              </a:rPr>
              <a:t>Now, I'll hand it to Crystal to discuss the Program Narrative.</a:t>
            </a:r>
          </a:p>
          <a:p>
            <a:endParaRPr lang="en-US">
              <a:cs typeface="Calibri"/>
            </a:endParaRPr>
          </a:p>
        </p:txBody>
      </p:sp>
      <p:sp>
        <p:nvSpPr>
          <p:cNvPr id="4" name="Slide Number Placeholder 3"/>
          <p:cNvSpPr>
            <a:spLocks noGrp="1"/>
          </p:cNvSpPr>
          <p:nvPr>
            <p:ph type="sldNum" sz="quarter" idx="5"/>
          </p:nvPr>
        </p:nvSpPr>
        <p:spPr/>
        <p:txBody>
          <a:bodyPr/>
          <a:lstStyle/>
          <a:p>
            <a:fld id="{00FE930D-D5B3-4BE9-8667-47A0DA707F5D}" type="slidenum">
              <a:rPr lang="en-US"/>
              <a:t>37</a:t>
            </a:fld>
            <a:endParaRPr lang="en-US"/>
          </a:p>
        </p:txBody>
      </p:sp>
    </p:spTree>
    <p:extLst>
      <p:ext uri="{BB962C8B-B14F-4D97-AF65-F5344CB8AC3E}">
        <p14:creationId xmlns:p14="http://schemas.microsoft.com/office/powerpoint/2010/main" val="3660828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Crystal</a:t>
            </a:r>
          </a:p>
          <a:p>
            <a:endParaRPr lang="en-US"/>
          </a:p>
          <a:p>
            <a:r>
              <a:rPr lang="en-US"/>
              <a:t>Thank you again Ellyssa. Now let’s look at the program narrative requirements for applicants.</a:t>
            </a:r>
          </a:p>
        </p:txBody>
      </p:sp>
      <p:sp>
        <p:nvSpPr>
          <p:cNvPr id="4" name="Slide Number Placeholder 3"/>
          <p:cNvSpPr>
            <a:spLocks noGrp="1"/>
          </p:cNvSpPr>
          <p:nvPr>
            <p:ph type="sldNum" sz="quarter" idx="5"/>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12785080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Crystal</a:t>
            </a:r>
          </a:p>
          <a:p>
            <a:endParaRPr lang="en-US" b="1"/>
          </a:p>
          <a:p>
            <a:pPr>
              <a:spcAft>
                <a:spcPts val="1200"/>
              </a:spcAft>
            </a:pPr>
            <a:r>
              <a:rPr lang="en-US" sz="1200">
                <a:cs typeface="Arial" panose="020B0604020202020204"/>
              </a:rPr>
              <a:t>A Written Program Narrative must be provided for all questions in Sections A through E.</a:t>
            </a:r>
            <a:endParaRPr lang="en-US" sz="1200"/>
          </a:p>
          <a:p>
            <a:pPr>
              <a:spcAft>
                <a:spcPts val="1200"/>
              </a:spcAft>
            </a:pPr>
            <a:r>
              <a:rPr lang="en-US" sz="1200">
                <a:cs typeface="Arial" panose="020B0604020202020204"/>
              </a:rPr>
              <a:t>Written Program Narrative responses must be complete and align with the Scoring Rubric, which is included in the program narrative, under each </a:t>
            </a:r>
          </a:p>
          <a:p>
            <a:pPr>
              <a:spcAft>
                <a:spcPts val="1200"/>
              </a:spcAft>
            </a:pPr>
            <a:r>
              <a:rPr lang="en-US" sz="1200">
                <a:ea typeface="+mn-lt"/>
                <a:cs typeface="+mn-lt"/>
              </a:rPr>
              <a:t>Each response must include a header with the following information: Legal name of agency, Page number, Title of Program Narrative section and item number (e.g., A1. Preschool Program Quality – Desired results Developmental Profile, B1. Inclusion, etc.) Each response belongs under their respective titles and pages and responses are limited to one page per question.</a:t>
            </a:r>
          </a:p>
          <a:p>
            <a:endParaRPr lang="en-US" b="1"/>
          </a:p>
        </p:txBody>
      </p:sp>
      <p:sp>
        <p:nvSpPr>
          <p:cNvPr id="4" name="Slide Number Placeholder 3"/>
          <p:cNvSpPr>
            <a:spLocks noGrp="1"/>
          </p:cNvSpPr>
          <p:nvPr>
            <p:ph type="sldNum" sz="quarter" idx="5"/>
          </p:nvPr>
        </p:nvSpPr>
        <p:spPr/>
        <p:txBody>
          <a:bodyPr/>
          <a:lstStyle/>
          <a:p>
            <a:fld id="{00FE930D-D5B3-4BE9-8667-47A0DA707F5D}" type="slidenum">
              <a:rPr lang="en-US" smtClean="0"/>
              <a:t>39</a:t>
            </a:fld>
            <a:endParaRPr lang="en-US"/>
          </a:p>
        </p:txBody>
      </p:sp>
    </p:spTree>
    <p:extLst>
      <p:ext uri="{BB962C8B-B14F-4D97-AF65-F5344CB8AC3E}">
        <p14:creationId xmlns:p14="http://schemas.microsoft.com/office/powerpoint/2010/main" val="254704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ea typeface="Calibri"/>
                <a:cs typeface="Calibri"/>
              </a:rPr>
              <a:t>Lindsey</a:t>
            </a:r>
          </a:p>
          <a:p>
            <a:r>
              <a:rPr lang="en-US">
                <a:ea typeface="Calibri"/>
                <a:cs typeface="Calibri"/>
              </a:rPr>
              <a:t>A couple of quick housekeeping items to note: </a:t>
            </a:r>
          </a:p>
          <a:p>
            <a:pPr marL="285750" indent="-285750">
              <a:buFont typeface="Arial,Sans-Serif"/>
              <a:buChar char="•"/>
            </a:pPr>
            <a:r>
              <a:rPr lang="en-US"/>
              <a:t>Chat function is disabled for participants</a:t>
            </a:r>
            <a:endParaRPr lang="en-US">
              <a:ea typeface="Calibri"/>
              <a:cs typeface="Calibri"/>
            </a:endParaRPr>
          </a:p>
          <a:p>
            <a:pPr marL="285750" indent="-285750">
              <a:buFont typeface="Arial,Sans-Serif"/>
              <a:buChar char="•"/>
            </a:pPr>
            <a:r>
              <a:rPr lang="en-US"/>
              <a:t>Use Q&amp;A function for questions</a:t>
            </a:r>
            <a:endParaRPr lang="en-US">
              <a:ea typeface="Calibri"/>
              <a:cs typeface="Calibri"/>
            </a:endParaRPr>
          </a:p>
          <a:p>
            <a:pPr marL="285750" indent="-285750">
              <a:buFont typeface="Arial,Sans-Serif"/>
              <a:buChar char="•"/>
            </a:pPr>
            <a:r>
              <a:rPr lang="en-US"/>
              <a:t>Upvote a question by clicking the thumbs up icon</a:t>
            </a:r>
            <a:endParaRPr lang="en-US">
              <a:ea typeface="Calibri"/>
              <a:cs typeface="Calibri"/>
            </a:endParaRPr>
          </a:p>
          <a:p>
            <a:pPr marL="285750" indent="-285750">
              <a:buFont typeface="Arial,Sans-Serif"/>
              <a:buChar char="•"/>
            </a:pPr>
            <a:r>
              <a:rPr lang="en-US"/>
              <a:t>Important links will be dropped into the chat</a:t>
            </a:r>
            <a:endParaRPr lang="en-US">
              <a:ea typeface="Calibri"/>
              <a:cs typeface="Calibri"/>
            </a:endParaRPr>
          </a:p>
          <a:p>
            <a:pPr marL="285750" indent="-285750">
              <a:buFont typeface="Arial,Sans-Serif"/>
              <a:buChar char="•"/>
            </a:pPr>
            <a:r>
              <a:rPr lang="en-US"/>
              <a:t>Webinar recording and PowerPoint slides will be posted to the RFA webpage after the live session</a:t>
            </a:r>
          </a:p>
          <a:p>
            <a:pPr marL="285750" indent="-285750">
              <a:buFont typeface="Arial,Sans-Serif"/>
              <a:buChar char="•"/>
            </a:pPr>
            <a:endParaRPr lang="en-US">
              <a:ea typeface="Calibri"/>
              <a:cs typeface="Calibri"/>
            </a:endParaRPr>
          </a:p>
          <a:p>
            <a:pPr marL="285750" indent="-285750">
              <a:buFont typeface="Arial,Sans-Serif"/>
              <a:buChar char="•"/>
            </a:pPr>
            <a:endParaRPr lang="en-US">
              <a:ea typeface="Calibri"/>
              <a:cs typeface="Calibri"/>
            </a:endParaRPr>
          </a:p>
          <a:p>
            <a:r>
              <a:rPr lang="en-US">
                <a:ea typeface="Calibri"/>
                <a:cs typeface="Calibri"/>
              </a:rPr>
              <a:t>Now, I'll hand it over to Crystal to review the Overview and Instructions portion of the CSPP RFA.</a:t>
            </a:r>
          </a:p>
          <a:p>
            <a:endParaRPr lang="en-US">
              <a:ea typeface="Calibri"/>
              <a:cs typeface="Calibri"/>
            </a:endParaRPr>
          </a:p>
        </p:txBody>
      </p:sp>
      <p:sp>
        <p:nvSpPr>
          <p:cNvPr id="4" name="Slide Number Placeholder 3"/>
          <p:cNvSpPr>
            <a:spLocks noGrp="1"/>
          </p:cNvSpPr>
          <p:nvPr>
            <p:ph type="sldNum" sz="quarter" idx="5"/>
          </p:nvPr>
        </p:nvSpPr>
        <p:spPr/>
        <p:txBody>
          <a:bodyPr/>
          <a:lstStyle/>
          <a:p>
            <a:fld id="{00FE930D-D5B3-4BE9-8667-47A0DA707F5D}" type="slidenum">
              <a:rPr lang="en-US"/>
              <a:t>4</a:t>
            </a:fld>
            <a:endParaRPr lang="en-US"/>
          </a:p>
        </p:txBody>
      </p:sp>
    </p:spTree>
    <p:extLst>
      <p:ext uri="{BB962C8B-B14F-4D97-AF65-F5344CB8AC3E}">
        <p14:creationId xmlns:p14="http://schemas.microsoft.com/office/powerpoint/2010/main" val="18246798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cs typeface="Calibri"/>
              </a:rPr>
              <a:t>Crystal</a:t>
            </a:r>
          </a:p>
          <a:p>
            <a:pPr>
              <a:spcAft>
                <a:spcPts val="1200"/>
              </a:spcAft>
            </a:pPr>
            <a:endParaRPr lang="en-US">
              <a:cs typeface="Calibri"/>
            </a:endParaRPr>
          </a:p>
          <a:p>
            <a:pPr>
              <a:spcAft>
                <a:spcPts val="1200"/>
              </a:spcAft>
            </a:pPr>
            <a:r>
              <a:rPr lang="en-US" sz="1200">
                <a:cs typeface="Calibri"/>
              </a:rPr>
              <a:t>Information included in the application must be relevant and unique to the program being administered by the applicant.</a:t>
            </a:r>
            <a:endParaRPr lang="en-US"/>
          </a:p>
          <a:p>
            <a:pPr>
              <a:spcAft>
                <a:spcPts val="1200"/>
              </a:spcAft>
            </a:pPr>
            <a:endParaRPr lang="en-US" sz="1200">
              <a:cs typeface="Arial"/>
            </a:endParaRPr>
          </a:p>
          <a:p>
            <a:pPr>
              <a:spcAft>
                <a:spcPts val="1200"/>
              </a:spcAft>
            </a:pPr>
            <a:r>
              <a:rPr lang="en-US" sz="1200">
                <a:cs typeface="Calibri"/>
              </a:rPr>
              <a:t>Applicants must describe the preschool program that the agency will implement. </a:t>
            </a:r>
          </a:p>
          <a:p>
            <a:pPr>
              <a:spcAft>
                <a:spcPts val="1200"/>
              </a:spcAft>
            </a:pPr>
            <a:endParaRPr lang="en-US" sz="1200">
              <a:cs typeface="Arial"/>
            </a:endParaRPr>
          </a:p>
          <a:p>
            <a:pPr>
              <a:spcAft>
                <a:spcPts val="1200"/>
              </a:spcAft>
            </a:pPr>
            <a:r>
              <a:rPr lang="en-US" sz="1200">
                <a:cs typeface="Calibri"/>
              </a:rPr>
              <a:t>Any application containing false or misleading information is cause for disqualification.</a:t>
            </a:r>
            <a:r>
              <a:rPr lang="en-US">
                <a:cs typeface="Calibri"/>
              </a:rPr>
              <a:t> </a:t>
            </a:r>
          </a:p>
          <a:p>
            <a:pPr>
              <a:spcAft>
                <a:spcPts val="1200"/>
              </a:spcAft>
            </a:pPr>
            <a:endParaRPr lang="en-US">
              <a:cs typeface="Arial"/>
            </a:endParaRPr>
          </a:p>
          <a:p>
            <a:pPr>
              <a:spcAft>
                <a:spcPts val="1200"/>
              </a:spcAft>
            </a:pPr>
            <a:r>
              <a:rPr lang="en-US" sz="1200">
                <a:cs typeface="Calibri"/>
              </a:rPr>
              <a:t>An application that is plagiarized in any part or form from another agency’s application will automatically be rejected.</a:t>
            </a:r>
            <a:r>
              <a:rPr lang="en-US">
                <a:cs typeface="Calibri"/>
              </a:rPr>
              <a:t> </a:t>
            </a:r>
            <a:endParaRPr lang="en-US" sz="1200">
              <a:cs typeface="Calibri"/>
            </a:endParaRPr>
          </a:p>
          <a:p>
            <a:endParaRPr lang="en-US"/>
          </a:p>
        </p:txBody>
      </p:sp>
      <p:sp>
        <p:nvSpPr>
          <p:cNvPr id="4" name="Slide Number Placeholder 3"/>
          <p:cNvSpPr>
            <a:spLocks noGrp="1"/>
          </p:cNvSpPr>
          <p:nvPr>
            <p:ph type="sldNum" sz="quarter" idx="5"/>
          </p:nvPr>
        </p:nvSpPr>
        <p:spPr/>
        <p:txBody>
          <a:bodyPr/>
          <a:lstStyle/>
          <a:p>
            <a:fld id="{00FE930D-D5B3-4BE9-8667-47A0DA707F5D}" type="slidenum">
              <a:rPr lang="en-US" smtClean="0"/>
              <a:t>40</a:t>
            </a:fld>
            <a:endParaRPr lang="en-US"/>
          </a:p>
        </p:txBody>
      </p:sp>
    </p:spTree>
    <p:extLst>
      <p:ext uri="{BB962C8B-B14F-4D97-AF65-F5344CB8AC3E}">
        <p14:creationId xmlns:p14="http://schemas.microsoft.com/office/powerpoint/2010/main" val="2026374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US">
                <a:cs typeface="Calibri"/>
              </a:rPr>
              <a:t>Crystal</a:t>
            </a:r>
          </a:p>
          <a:p>
            <a:pPr>
              <a:spcAft>
                <a:spcPts val="1200"/>
              </a:spcAft>
            </a:pPr>
            <a:endParaRPr lang="en-US">
              <a:cs typeface="Calibri"/>
            </a:endParaRPr>
          </a:p>
          <a:p>
            <a:pPr>
              <a:spcAft>
                <a:spcPts val="1200"/>
              </a:spcAft>
            </a:pPr>
            <a:r>
              <a:rPr lang="en-US" sz="1200">
                <a:cs typeface="Calibri"/>
              </a:rPr>
              <a:t>Applicants must not submit an application where the text has been copied from another agency’s previous or current application, whether another agency has voluntarily or involuntarily provided the information.</a:t>
            </a:r>
            <a:r>
              <a:rPr lang="en-US">
                <a:cs typeface="Calibri"/>
              </a:rPr>
              <a:t> </a:t>
            </a:r>
          </a:p>
          <a:p>
            <a:pPr>
              <a:spcAft>
                <a:spcPts val="1200"/>
              </a:spcAft>
            </a:pPr>
            <a:endParaRPr lang="en-US" sz="1200">
              <a:cs typeface="Arial"/>
            </a:endParaRPr>
          </a:p>
          <a:p>
            <a:pPr>
              <a:spcAft>
                <a:spcPts val="1200"/>
              </a:spcAft>
            </a:pPr>
            <a:r>
              <a:rPr lang="en-US" sz="1200">
                <a:cs typeface="Calibri"/>
              </a:rPr>
              <a:t>An application that is plagiarized in any part or form from a published source without citing the original author will automatically be rejected. </a:t>
            </a:r>
          </a:p>
          <a:p>
            <a:endParaRPr lang="en-US"/>
          </a:p>
        </p:txBody>
      </p:sp>
      <p:sp>
        <p:nvSpPr>
          <p:cNvPr id="4" name="Slide Number Placeholder 3"/>
          <p:cNvSpPr>
            <a:spLocks noGrp="1"/>
          </p:cNvSpPr>
          <p:nvPr>
            <p:ph type="sldNum" sz="quarter" idx="5"/>
          </p:nvPr>
        </p:nvSpPr>
        <p:spPr/>
        <p:txBody>
          <a:bodyPr/>
          <a:lstStyle/>
          <a:p>
            <a:fld id="{00FE930D-D5B3-4BE9-8667-47A0DA707F5D}" type="slidenum">
              <a:rPr lang="en-US" smtClean="0"/>
              <a:t>41</a:t>
            </a:fld>
            <a:endParaRPr lang="en-US"/>
          </a:p>
        </p:txBody>
      </p:sp>
    </p:spTree>
    <p:extLst>
      <p:ext uri="{BB962C8B-B14F-4D97-AF65-F5344CB8AC3E}">
        <p14:creationId xmlns:p14="http://schemas.microsoft.com/office/powerpoint/2010/main" val="27141131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800" b="1"/>
              <a:t>Crystal</a:t>
            </a:r>
          </a:p>
          <a:p>
            <a:pPr>
              <a:spcAft>
                <a:spcPts val="1200"/>
              </a:spcAft>
            </a:pPr>
            <a:endParaRPr lang="en-US" sz="2800" b="1"/>
          </a:p>
          <a:p>
            <a:pPr>
              <a:spcAft>
                <a:spcPts val="1200"/>
              </a:spcAft>
            </a:pPr>
            <a:r>
              <a:rPr lang="en-US" sz="1200"/>
              <a:t>When submitting the application other than via the Snap Survey, applications must conform to the format requirements cited in the Program Attachments section of the RFA regarding paper size, margins, fonts, and page restrictions for responses.</a:t>
            </a:r>
          </a:p>
          <a:p>
            <a:pPr>
              <a:spcAft>
                <a:spcPts val="1200"/>
              </a:spcAft>
            </a:pPr>
            <a:r>
              <a:rPr lang="en-US" sz="1200">
                <a:cs typeface="Arial"/>
              </a:rPr>
              <a:t>Responses to the written program narrative questions are limited to the space provided. Do not attach additional sheets.</a:t>
            </a:r>
          </a:p>
          <a:p>
            <a:pPr>
              <a:spcAft>
                <a:spcPts val="1200"/>
              </a:spcAft>
            </a:pPr>
            <a:r>
              <a:rPr lang="en-US" sz="1200"/>
              <a:t>Only standard 12-point font (e.g., Arial or Times New Roman) that does not exceed six (6) lines per inch must be used. Do not use a compressed, narrow, or script font.</a:t>
            </a:r>
            <a:endParaRPr lang="en-US" sz="1200">
              <a:ea typeface="Calibri"/>
              <a:cs typeface="Calibri"/>
            </a:endParaRPr>
          </a:p>
          <a:p>
            <a:pPr lvl="1">
              <a:spcAft>
                <a:spcPts val="1200"/>
              </a:spcAft>
            </a:pPr>
            <a:endParaRPr lang="en-US" sz="2400">
              <a:ea typeface="Calibri"/>
              <a:cs typeface="Calibri"/>
            </a:endParaRP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42</a:t>
            </a:fld>
            <a:endParaRPr lang="en-US"/>
          </a:p>
        </p:txBody>
      </p:sp>
    </p:spTree>
    <p:extLst>
      <p:ext uri="{BB962C8B-B14F-4D97-AF65-F5344CB8AC3E}">
        <p14:creationId xmlns:p14="http://schemas.microsoft.com/office/powerpoint/2010/main" val="12818686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Crystal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p>
          <a:p>
            <a:pPr>
              <a:defRPr/>
            </a:pPr>
            <a:r>
              <a:rPr lang="en-US" sz="1200" kern="1200">
                <a:solidFill>
                  <a:schemeClr val="tx1"/>
                </a:solidFill>
                <a:effectLst/>
                <a:latin typeface="Arial"/>
                <a:cs typeface="Arial"/>
              </a:rPr>
              <a:t>Resources available to you to assist with the development of the written program narrative include the following. </a:t>
            </a:r>
            <a:r>
              <a:rPr lang="en-US">
                <a:latin typeface="Arial"/>
                <a:cs typeface="Arial"/>
              </a:rPr>
              <a:t>Fiona will put the links to each of these documents or webpages in the chat for you:</a:t>
            </a:r>
          </a:p>
          <a:p>
            <a:pPr>
              <a:defRPr/>
            </a:pPr>
            <a:endParaRPr lang="en-US" b="1">
              <a:latin typeface="Calibri"/>
              <a:ea typeface="Calibri"/>
              <a:cs typeface="Calibri"/>
            </a:endParaRPr>
          </a:p>
          <a:p>
            <a:r>
              <a:rPr lang="en-US"/>
              <a:t>CSPP RFA FAQ webpage</a:t>
            </a:r>
          </a:p>
          <a:p>
            <a:r>
              <a:rPr lang="en-US"/>
              <a:t>CSPP Contract Terms and Conditions</a:t>
            </a:r>
            <a:endParaRPr lang="en-US">
              <a:cs typeface="Arial"/>
            </a:endParaRPr>
          </a:p>
          <a:p>
            <a:r>
              <a:rPr lang="en-US"/>
              <a:t>Preschool Learning Foundations</a:t>
            </a:r>
            <a:endParaRPr lang="en-US">
              <a:cs typeface="Arial"/>
            </a:endParaRPr>
          </a:p>
          <a:p>
            <a:r>
              <a:rPr lang="en-US"/>
              <a:t>Desired Results Developmental Profile</a:t>
            </a:r>
            <a:endParaRPr lang="en-US">
              <a:cs typeface="Arial"/>
            </a:endParaRPr>
          </a:p>
          <a:p>
            <a:r>
              <a:rPr lang="en-US"/>
              <a:t>Serving Children with Disabilities Webpage</a:t>
            </a:r>
          </a:p>
          <a:p>
            <a:r>
              <a:rPr lang="en-US"/>
              <a:t>EED Management Bulletins Webpage</a:t>
            </a:r>
          </a:p>
          <a:p>
            <a:r>
              <a:rPr lang="en-US"/>
              <a:t>Frequently Asked Questions Webpage</a:t>
            </a: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43</a:t>
            </a:fld>
            <a:endParaRPr lang="en-US"/>
          </a:p>
        </p:txBody>
      </p:sp>
    </p:spTree>
    <p:extLst>
      <p:ext uri="{BB962C8B-B14F-4D97-AF65-F5344CB8AC3E}">
        <p14:creationId xmlns:p14="http://schemas.microsoft.com/office/powerpoint/2010/main" val="2264122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Crystal</a:t>
            </a:r>
            <a:endParaRPr lang="en-US"/>
          </a:p>
          <a:p>
            <a:endParaRPr lang="en-US"/>
          </a:p>
          <a:p>
            <a:r>
              <a:rPr lang="en-US"/>
              <a:t>We will now take a moment to review questions in the Q&amp;A function that have either not been answered or have received upvotes. Give us one moment to review those. Following answers to those questions, we will take live questions if time permits.</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00FE930D-D5B3-4BE9-8667-47A0DA707F5D}" type="slidenum">
              <a:rPr lang="en-US" smtClean="0"/>
              <a:t>44</a:t>
            </a:fld>
            <a:endParaRPr lang="en-US"/>
          </a:p>
        </p:txBody>
      </p:sp>
    </p:spTree>
    <p:extLst>
      <p:ext uri="{BB962C8B-B14F-4D97-AF65-F5344CB8AC3E}">
        <p14:creationId xmlns:p14="http://schemas.microsoft.com/office/powerpoint/2010/main" val="1112033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Lindsey</a:t>
            </a:r>
            <a:endParaRPr lang="en-US" sz="1200" b="1"/>
          </a:p>
          <a:p>
            <a:endParaRPr lang="en-US"/>
          </a:p>
          <a:p>
            <a:r>
              <a:rPr lang="en-US">
                <a:latin typeface="Arial"/>
                <a:cs typeface="Arial"/>
              </a:rPr>
              <a:t>If you have questions regarding eligibility to apply for the CSPP Expansion funding, or the RFA application process, please email </a:t>
            </a:r>
            <a:r>
              <a:rPr lang="en-US" u="sng">
                <a:latin typeface="Arial"/>
                <a:cs typeface="Arial"/>
                <a:hlinkClick r:id="rId3"/>
              </a:rPr>
              <a:t>CSPPRFA@cde.ca.gov</a:t>
            </a:r>
            <a:r>
              <a:rPr lang="en-US">
                <a:latin typeface="Arial"/>
                <a:cs typeface="Arial"/>
              </a:rPr>
              <a:t>.</a:t>
            </a:r>
          </a:p>
        </p:txBody>
      </p:sp>
      <p:sp>
        <p:nvSpPr>
          <p:cNvPr id="4" name="Slide Number Placeholder 3"/>
          <p:cNvSpPr>
            <a:spLocks noGrp="1"/>
          </p:cNvSpPr>
          <p:nvPr>
            <p:ph type="sldNum" sz="quarter" idx="5"/>
          </p:nvPr>
        </p:nvSpPr>
        <p:spPr/>
        <p:txBody>
          <a:bodyPr/>
          <a:lstStyle/>
          <a:p>
            <a:fld id="{0852AC79-A108-4FDF-A0BE-96CEB0D6FF0B}" type="slidenum">
              <a:rPr lang="en-US" smtClean="0"/>
              <a:pPr/>
              <a:t>45</a:t>
            </a:fld>
            <a:endParaRPr lang="en-US"/>
          </a:p>
        </p:txBody>
      </p:sp>
    </p:spTree>
    <p:extLst>
      <p:ext uri="{BB962C8B-B14F-4D97-AF65-F5344CB8AC3E}">
        <p14:creationId xmlns:p14="http://schemas.microsoft.com/office/powerpoint/2010/main" val="35080610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Lindsey</a:t>
            </a:r>
            <a:endParaRPr lang="en-US" sz="12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p>
          <a:p>
            <a:pPr>
              <a:defRPr/>
            </a:pPr>
            <a:r>
              <a:rPr lang="en-US" sz="1200" b="1"/>
              <a:t>Thank you all for joining us today. We are looking forward to receiving your applications and to expanding the CSPP across the state in order to serve more children and families in high quality early education programs. We know that the services provided through the CSPP truly make a difference in lifelong outcomes for children and families and we couldn’t do that work without all of you!</a:t>
            </a:r>
            <a:r>
              <a:rPr lang="en-US" b="1"/>
              <a:t> </a:t>
            </a:r>
            <a:endParaRPr lang="en-US" sz="1200" b="1">
              <a:ea typeface="Calibri"/>
              <a:cs typeface="Calibri"/>
            </a:endParaRP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pPr/>
              <a:t>46</a:t>
            </a:fld>
            <a:endParaRPr lang="en-US"/>
          </a:p>
        </p:txBody>
      </p:sp>
    </p:spTree>
    <p:extLst>
      <p:ext uri="{BB962C8B-B14F-4D97-AF65-F5344CB8AC3E}">
        <p14:creationId xmlns:p14="http://schemas.microsoft.com/office/powerpoint/2010/main" val="509364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Crystal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a:p>
          <a:p>
            <a:pPr>
              <a:defRPr/>
            </a:pPr>
            <a:r>
              <a:rPr lang="en-US" sz="1200" b="1"/>
              <a:t>Thank you </a:t>
            </a:r>
            <a:r>
              <a:rPr lang="en-US" b="1"/>
              <a:t>Lindsey</a:t>
            </a:r>
            <a:r>
              <a:rPr lang="en-US" sz="1200" b="1"/>
              <a:t>. Hi everyone, and thank you for joining us today. My name is Crystal Devlin. I am an administrator in the Early Education Division, Program Quality Implementation (PQI) office.</a:t>
            </a:r>
            <a:r>
              <a:rPr lang="en-US" b="1"/>
              <a:t> </a:t>
            </a:r>
            <a:endParaRPr lang="en-US" sz="1200" b="1">
              <a:ea typeface="Calibri"/>
              <a:cs typeface="Calibri"/>
            </a:endParaRPr>
          </a:p>
          <a:p>
            <a:endParaRPr lang="en-US"/>
          </a:p>
          <a:p>
            <a:r>
              <a:rPr lang="en-US"/>
              <a:t>We’re going to start by providing you with an overview of the </a:t>
            </a:r>
            <a:r>
              <a:rPr lang="en-US" sz="1200" b="1"/>
              <a:t>FY </a:t>
            </a:r>
            <a:r>
              <a:rPr lang="en-US" b="1"/>
              <a:t>2024-25 </a:t>
            </a:r>
            <a:r>
              <a:rPr lang="en-US" sz="1200" b="1"/>
              <a:t>CSPP Expansion Funding Request for Applications (RFA).</a:t>
            </a:r>
            <a:r>
              <a:rPr lang="en-US" b="1"/>
              <a:t> </a:t>
            </a:r>
            <a:endParaRPr lang="en-US" sz="1200" b="1">
              <a:ea typeface="Calibri"/>
              <a:cs typeface="Calibri"/>
            </a:endParaRPr>
          </a:p>
          <a:p>
            <a:endParaRPr lang="en-US" sz="1200" b="1"/>
          </a:p>
          <a:p>
            <a:r>
              <a:rPr lang="en-US" b="0"/>
              <a:t>We’ll discuss the Intent of the 2024-25 CSPP Expansion RFA, </a:t>
            </a:r>
            <a:r>
              <a:rPr lang="en-US"/>
              <a:t>the </a:t>
            </a:r>
            <a:r>
              <a:rPr lang="en-US" b="0"/>
              <a:t>Available Funding and Funding Priorities</a:t>
            </a:r>
            <a:r>
              <a:rPr lang="en-US"/>
              <a:t>, as well as </a:t>
            </a:r>
            <a:r>
              <a:rPr lang="en-US" b="0"/>
              <a:t>the Statutory and Regulatory Background for this RFA.</a:t>
            </a:r>
            <a:endParaRPr lang="en-US" b="0">
              <a:ea typeface="Calibri"/>
              <a:cs typeface="Calibri"/>
            </a:endParaRPr>
          </a:p>
          <a:p>
            <a:r>
              <a:rPr lang="en-US" b="0"/>
              <a:t>Next, we’ll discuss the requirements for Subcontracting your CSPP services with another entity, and the requirements for operating the CSPP through a</a:t>
            </a:r>
            <a:r>
              <a:rPr lang="en-US"/>
              <a:t> </a:t>
            </a:r>
            <a:r>
              <a:rPr lang="en-US" b="0"/>
              <a:t>CSPP Family Childcare Home Education Network, aka FCCHEN.</a:t>
            </a:r>
            <a:endParaRPr lang="en-US" b="0">
              <a:ea typeface="Calibri"/>
              <a:cs typeface="Calibri"/>
            </a:endParaRPr>
          </a:p>
          <a:p>
            <a:r>
              <a:rPr lang="en-US" b="0"/>
              <a:t>We’ll also discuss General Eligibility for Funding </a:t>
            </a:r>
            <a:r>
              <a:rPr lang="en-US"/>
              <a:t>and</a:t>
            </a:r>
            <a:r>
              <a:rPr lang="en-US" sz="1200" b="0"/>
              <a:t> additional Eligibility for Funding requirements for both Current Contractors and new LEA applicants who do not currently hold a CSPP contract.</a:t>
            </a:r>
            <a:endParaRPr lang="en-US" sz="1200" b="0">
              <a:ea typeface="Calibri"/>
              <a:cs typeface="Calibri"/>
            </a:endParaRPr>
          </a:p>
          <a:p>
            <a:r>
              <a:rPr lang="en-US" sz="1200" b="0"/>
              <a:t>Then a brief overview of General CSPP contract information, How contract payments are made</a:t>
            </a:r>
            <a:endParaRPr lang="en-US" sz="1200" b="0">
              <a:ea typeface="Calibri"/>
              <a:cs typeface="Calibri"/>
            </a:endParaRPr>
          </a:p>
          <a:p>
            <a:r>
              <a:rPr lang="en-US" sz="1200" b="0"/>
              <a:t>And finally, requests for service level exemptions, or start-up requests.</a:t>
            </a:r>
            <a:endParaRPr lang="en-US" sz="1200" b="0">
              <a:ea typeface="Calibri"/>
              <a:cs typeface="Calibri"/>
            </a:endParaRPr>
          </a:p>
          <a:p>
            <a:endParaRPr lang="en-US" sz="1200" b="1"/>
          </a:p>
          <a:p>
            <a:endParaRPr lang="en-US" b="1"/>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2832320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Crystal</a:t>
            </a:r>
          </a:p>
          <a:p>
            <a:endParaRPr lang="en-US" sz="1200"/>
          </a:p>
          <a:p>
            <a:pPr>
              <a:spcAft>
                <a:spcPts val="1200"/>
              </a:spcAft>
            </a:pPr>
            <a:r>
              <a:rPr lang="en-US"/>
              <a:t>-</a:t>
            </a:r>
            <a:r>
              <a:rPr lang="en-US" sz="1200"/>
              <a:t>The intent of this Request for Applications (RFA) is to expand CSPP services statewide to the greatest extent possible. These funds, in the amount of approximately $32.7</a:t>
            </a:r>
            <a:r>
              <a:rPr lang="en-US"/>
              <a:t> million</a:t>
            </a:r>
            <a:r>
              <a:rPr lang="en-US" sz="1200"/>
              <a:t>,</a:t>
            </a:r>
            <a:r>
              <a:rPr lang="en-US"/>
              <a:t> </a:t>
            </a:r>
            <a:r>
              <a:rPr lang="en-US" sz="1200"/>
              <a:t> appropriated in the 2021 Budget Act, as amended by Sensate Bill 129, are intended to increase the availability of CSPP services to eligible children. CSPP services must be provided based on the needs of the families in the communities served, based on the priorities set forth in law.</a:t>
            </a:r>
            <a:endParaRPr lang="en-US" sz="1200">
              <a:cs typeface="Calibri"/>
            </a:endParaRPr>
          </a:p>
          <a:p>
            <a:pPr>
              <a:spcAft>
                <a:spcPts val="1200"/>
              </a:spcAft>
            </a:pPr>
            <a:endParaRPr lang="en-US">
              <a:ea typeface="Calibri"/>
              <a:cs typeface="Calibri"/>
            </a:endParaRPr>
          </a:p>
          <a:p>
            <a:pPr>
              <a:spcAft>
                <a:spcPts val="1200"/>
              </a:spcAft>
            </a:pPr>
            <a:r>
              <a:rPr lang="en-US"/>
              <a:t>-</a:t>
            </a:r>
            <a:r>
              <a:rPr lang="en-US" sz="1200"/>
              <a:t>The RFA funding opportunity is available to Local Educational Agencies (LEA) that are current CSPP contractors, or to LEAs that do not currently hold a CSPP contract with the CDE, EED to provide full-day/full year, and/or part-day/part-year CSPP services.</a:t>
            </a:r>
            <a:endParaRPr lang="en-US" sz="1200">
              <a:cs typeface="Calibri"/>
            </a:endParaRPr>
          </a:p>
          <a:p>
            <a:pPr>
              <a:spcAft>
                <a:spcPts val="1200"/>
              </a:spcAft>
            </a:pPr>
            <a:endParaRPr lang="en-US" sz="1200">
              <a:ea typeface="Calibri"/>
              <a:cs typeface="Calibri"/>
            </a:endParaRPr>
          </a:p>
          <a:p>
            <a:pPr>
              <a:spcAft>
                <a:spcPts val="1200"/>
              </a:spcAft>
            </a:pPr>
            <a:r>
              <a:rPr lang="en-US"/>
              <a:t>-</a:t>
            </a:r>
            <a:r>
              <a:rPr lang="en-US" sz="1200"/>
              <a:t>An LEA is defined as a school district, county office of education, community college district or direct-funded charter school.</a:t>
            </a:r>
            <a:endParaRPr lang="en-US" sz="1200">
              <a:cs typeface="Calibri"/>
            </a:endParaRP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1283093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t>Crystal</a:t>
            </a:r>
          </a:p>
          <a:p>
            <a:endParaRPr lang="en-US">
              <a:ea typeface="Calibri"/>
              <a:cs typeface="Calibri"/>
            </a:endParaRPr>
          </a:p>
          <a:p>
            <a:r>
              <a:rPr lang="en-US" sz="1200"/>
              <a:t>Funding will be allocated by county, and within each county by the Local Planning Council (LPC) priority area. Funding awards will be made based on the LPC priority in the order of highest passing score first. In the event that a county does not fully utilize its allocation, the funding will be redistributed to other applicants, based on the LPC priority, followed by highest score.</a:t>
            </a:r>
            <a:r>
              <a:rPr lang="en-US"/>
              <a:t>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119066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1"/>
              <a:t>Crystal</a:t>
            </a:r>
          </a:p>
          <a:p>
            <a:pPr>
              <a:spcAft>
                <a:spcPts val="1200"/>
              </a:spcAft>
            </a:pPr>
            <a:endParaRPr lang="en-US" sz="1200"/>
          </a:p>
          <a:p>
            <a:pPr>
              <a:spcAft>
                <a:spcPts val="1200"/>
              </a:spcAft>
            </a:pPr>
            <a:r>
              <a:rPr lang="en-US" sz="1200"/>
              <a:t>Applicants who are awarded CSPP funds through this RFA will receive funds under contract with the CDE and are required to administer the CSPP and to comply with all applicable laws and regulations associated with the contract as well as the terms and conditions set forth in the CSPP Contract Terms and Conditions (CT&amp;Cs) applicable to the FY in which the services are provided under the CSPP contract.</a:t>
            </a:r>
            <a:endParaRPr lang="en-US" sz="1200">
              <a:cs typeface="Arial"/>
            </a:endParaRP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387286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1200" b="1"/>
              <a:t>Crystal</a:t>
            </a:r>
          </a:p>
          <a:p>
            <a:pPr>
              <a:spcAft>
                <a:spcPts val="1200"/>
              </a:spcAft>
            </a:pPr>
            <a:endParaRPr lang="en-US" sz="1200"/>
          </a:p>
          <a:p>
            <a:pPr>
              <a:spcAft>
                <a:spcPts val="1200"/>
              </a:spcAft>
            </a:pPr>
            <a:r>
              <a:rPr lang="en-US"/>
              <a:t>CSPP contractors must sign CSPP contracts attesting that they will comply with the Early Education Act, commencing with California Education Code (EC) Section 8200, 5 CCR, commencing with Section 17700, all Management Bulletins, applicable regulations adopted by the CDE, EED; and the Uniform Administrative Requirements, Cost Principles, and Audit Requirements for Federal Awards pursuant to Code of Federal Regulations, Title 2 (2 CFR Part 200).</a:t>
            </a:r>
          </a:p>
          <a:p>
            <a:pPr>
              <a:spcAft>
                <a:spcPts val="1200"/>
              </a:spcAft>
            </a:pPr>
            <a:endParaRPr lang="en-US"/>
          </a:p>
          <a:p>
            <a:pPr>
              <a:spcAft>
                <a:spcPts val="1200"/>
              </a:spcAft>
            </a:pPr>
            <a:r>
              <a:rPr lang="en-US"/>
              <a:t>Contractors are also required to follow all requirements in the California School Accounting Manual as well as the CDE Audit Guide, both available on the CDE website. </a:t>
            </a:r>
            <a:endParaRPr lang="en-US">
              <a:ea typeface="Calibri"/>
              <a:cs typeface="Calibri"/>
            </a:endParaRPr>
          </a:p>
          <a:p>
            <a:endParaRPr lang="en-US"/>
          </a:p>
        </p:txBody>
      </p:sp>
      <p:sp>
        <p:nvSpPr>
          <p:cNvPr id="4" name="Slide Number Placeholder 3"/>
          <p:cNvSpPr>
            <a:spLocks noGrp="1"/>
          </p:cNvSpPr>
          <p:nvPr>
            <p:ph type="sldNum" sz="quarter" idx="5"/>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11989578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marL="228600" indent="-228600">
              <a:buFont typeface="Arial" panose="020B0604020202020204" pitchFamily="34" charset="0"/>
              <a:buChar cha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Arial" panose="020B0604020202020204" pitchFamily="34" charset="0"/>
              <a:buChar char="•"/>
              <a:defRPr sz="2800">
                <a:solidFill>
                  <a:schemeClr val="bg1"/>
                </a:solidFill>
              </a:defRPr>
            </a:lvl3pPr>
            <a:lvl4pPr marL="1600200" indent="-228600">
              <a:buFont typeface="Arial" panose="020B0604020202020204" pitchFamily="34" charset="0"/>
              <a:buChar char="•"/>
              <a:defRPr sz="2600">
                <a:solidFill>
                  <a:schemeClr val="bg1"/>
                </a:solidFill>
              </a:defRPr>
            </a:lvl4pPr>
            <a:lvl5pPr marL="2057400" indent="-228600">
              <a:buFont typeface="Arial" panose="020B0604020202020204" pitchFamily="34" charset="0"/>
              <a:buChar char="•"/>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8784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341319" y="61041"/>
            <a:ext cx="11636368" cy="1329610"/>
          </a:xfrm>
        </p:spPr>
        <p:txBody>
          <a:bodyPr anchor="ctr"/>
          <a:lstStyle>
            <a:lvl1pPr algn="ctr">
              <a:defRPr sz="6000">
                <a:solidFill>
                  <a:srgbClr val="99FF99"/>
                </a:solidFill>
              </a:defRPr>
            </a:lvl1pPr>
          </a:lstStyle>
          <a:p>
            <a:r>
              <a:rPr lang="en-US"/>
              <a:t>Click to edit Master title style</a:t>
            </a:r>
          </a:p>
        </p:txBody>
      </p:sp>
      <p:sp>
        <p:nvSpPr>
          <p:cNvPr id="6" name="Content Placeholder 5">
            <a:extLst>
              <a:ext uri="{FF2B5EF4-FFF2-40B4-BE49-F238E27FC236}">
                <a16:creationId xmlns:a16="http://schemas.microsoft.com/office/drawing/2014/main" id="{EB539649-5F7A-4C9D-B668-07F1C88F2D0F}"/>
              </a:ext>
            </a:extLst>
          </p:cNvPr>
          <p:cNvSpPr>
            <a:spLocks noGrp="1"/>
          </p:cNvSpPr>
          <p:nvPr>
            <p:ph sz="quarter" idx="10"/>
          </p:nvPr>
        </p:nvSpPr>
        <p:spPr>
          <a:xfrm>
            <a:off x="1854200" y="1566863"/>
            <a:ext cx="10123488" cy="3171825"/>
          </a:xfrm>
        </p:spPr>
        <p:txBody>
          <a:bodyPr/>
          <a:lstStyle>
            <a:lvl1pPr>
              <a:defRPr>
                <a:solidFill>
                  <a:schemeClr val="bg1"/>
                </a:solidFill>
              </a:defRPr>
            </a:lvl1pPr>
            <a:lvl2pPr marL="685800" indent="-228600">
              <a:buFont typeface="Arial" panose="020B0604020202020204" pitchFamily="34" charset="0"/>
              <a:buChar char="‒"/>
              <a:defRPr sz="3000">
                <a:solidFill>
                  <a:schemeClr val="bg1"/>
                </a:solidFill>
              </a:defRPr>
            </a:lvl2pPr>
            <a:lvl3pPr marL="1143000" indent="-228600">
              <a:buFont typeface="Courier New" panose="02070309020205020404" pitchFamily="49" charset="0"/>
              <a:buChar char="o"/>
              <a:defRPr sz="2800">
                <a:solidFill>
                  <a:schemeClr val="bg1"/>
                </a:solidFill>
              </a:defRPr>
            </a:lvl3pPr>
            <a:lvl4pPr marL="1600200" indent="-228600">
              <a:buFont typeface="Wingdings" panose="05000000000000000000" pitchFamily="2" charset="2"/>
              <a:buChar char="§"/>
              <a:defRPr sz="2600">
                <a:solidFill>
                  <a:schemeClr val="bg1"/>
                </a:solidFill>
              </a:defRPr>
            </a:lvl4pPr>
            <a:lvl5pPr marL="2057400" indent="-228600">
              <a:buFont typeface="Wingdings" panose="05000000000000000000" pitchFamily="2" charset="2"/>
              <a:buChar char="v"/>
              <a:defRPr sz="2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7026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4422866"/>
          </a:xfrm>
        </p:spPr>
        <p:txBody>
          <a:bodyPr>
            <a:normAutofit/>
          </a:bodyPr>
          <a:lstStyle>
            <a:lvl1pPr>
              <a:defRPr sz="3200"/>
            </a:lvl1pPr>
            <a:lvl2pPr>
              <a:defRPr sz="2800"/>
            </a:lvl2pPr>
          </a:lstStyle>
          <a:p>
            <a:pPr lvl="0"/>
            <a:r>
              <a:rPr lang="en-US"/>
              <a:t>Click to edit Master text styles</a:t>
            </a:r>
          </a:p>
          <a:p>
            <a:pPr lvl="1"/>
            <a:r>
              <a:rPr lang="en-US"/>
              <a:t>Second level</a:t>
            </a:r>
          </a:p>
        </p:txBody>
      </p:sp>
      <p:sp>
        <p:nvSpPr>
          <p:cNvPr id="4" name="Slide Number Placeholder 3">
            <a:extLst>
              <a:ext uri="{FF2B5EF4-FFF2-40B4-BE49-F238E27FC236}">
                <a16:creationId xmlns:a16="http://schemas.microsoft.com/office/drawing/2014/main" id="{CC9D5211-F6B9-42B5-8EA5-81EA7F24EA8B}"/>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753209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4409803"/>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4409804"/>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854074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58900"/>
            <a:ext cx="5852160" cy="2403649"/>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300"/>
            <a:ext cx="5852160" cy="2424250"/>
          </a:xfrm>
        </p:spPr>
        <p:txBody>
          <a:body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008698E-D1CF-4C8D-AE08-B481224FF731}"/>
              </a:ext>
            </a:extLst>
          </p:cNvPr>
          <p:cNvSpPr>
            <a:spLocks noGrp="1"/>
          </p:cNvSpPr>
          <p:nvPr>
            <p:ph type="sldNum" sz="quarter" idx="10"/>
          </p:nvPr>
        </p:nvSpPr>
        <p:spPr/>
        <p:txBody>
          <a:bodyPr/>
          <a:lstStyle/>
          <a:p>
            <a:fld id="{432ED76D-8188-4B28-B316-CD85396F47B0}" type="slidenum">
              <a:rPr lang="en-US" smtClean="0"/>
              <a:pPr/>
              <a:t>‹#›</a:t>
            </a:fld>
            <a:endParaRPr lang="en-US"/>
          </a:p>
        </p:txBody>
      </p:sp>
      <p:sp>
        <p:nvSpPr>
          <p:cNvPr id="7" name="Content Placeholder 6">
            <a:extLst>
              <a:ext uri="{FF2B5EF4-FFF2-40B4-BE49-F238E27FC236}">
                <a16:creationId xmlns:a16="http://schemas.microsoft.com/office/drawing/2014/main" id="{46BDE543-094E-40E0-BF3B-8C1FBBCF3222}"/>
              </a:ext>
            </a:extLst>
          </p:cNvPr>
          <p:cNvSpPr>
            <a:spLocks noGrp="1"/>
          </p:cNvSpPr>
          <p:nvPr>
            <p:ph sz="quarter" idx="11"/>
          </p:nvPr>
        </p:nvSpPr>
        <p:spPr>
          <a:xfrm>
            <a:off x="152400"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DAC9E9C-0CC5-42F6-926A-496D9EA65C5C}"/>
              </a:ext>
            </a:extLst>
          </p:cNvPr>
          <p:cNvSpPr>
            <a:spLocks noGrp="1"/>
          </p:cNvSpPr>
          <p:nvPr>
            <p:ph sz="quarter" idx="12"/>
          </p:nvPr>
        </p:nvSpPr>
        <p:spPr>
          <a:xfrm>
            <a:off x="6188075" y="4259263"/>
            <a:ext cx="5851525" cy="18018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7443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
        <p:nvSpPr>
          <p:cNvPr id="4" name="Slide Number Placeholder 3">
            <a:extLst>
              <a:ext uri="{FF2B5EF4-FFF2-40B4-BE49-F238E27FC236}">
                <a16:creationId xmlns:a16="http://schemas.microsoft.com/office/drawing/2014/main" id="{FBA6C063-05E6-4B81-9F11-8D8832737097}"/>
              </a:ext>
            </a:extLst>
          </p:cNvPr>
          <p:cNvSpPr>
            <a:spLocks noGrp="1"/>
          </p:cNvSpPr>
          <p:nvPr>
            <p:ph type="sldNum" sz="quarter" idx="10"/>
          </p:nvPr>
        </p:nvSpPr>
        <p:spPr/>
        <p:txBody>
          <a:bodyPr/>
          <a:lstStyle/>
          <a:p>
            <a:fld id="{432ED76D-8188-4B28-B316-CD85396F47B0}" type="slidenum">
              <a:rPr lang="en-US" smtClean="0"/>
              <a:pPr/>
              <a:t>‹#›</a:t>
            </a:fld>
            <a:endParaRPr lang="en-US"/>
          </a:p>
        </p:txBody>
      </p:sp>
    </p:spTree>
    <p:extLst>
      <p:ext uri="{BB962C8B-B14F-4D97-AF65-F5344CB8AC3E}">
        <p14:creationId xmlns:p14="http://schemas.microsoft.com/office/powerpoint/2010/main" val="100212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a:solidFill>
                    <a:srgbClr val="0C4A6D"/>
                  </a:solidFill>
                  <a:latin typeface="Arial" panose="020B0604020202020204" pitchFamily="34" charset="0"/>
                  <a:cs typeface="Arial" panose="020B0604020202020204" pitchFamily="34" charset="0"/>
                </a:rPr>
                <a:t>CALIFORNIA DEPARTMENT OF EDUCATION</a:t>
              </a:r>
            </a:p>
            <a:p>
              <a:pPr algn="ctr"/>
              <a:r>
                <a:rPr lang="en-US" sz="240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a:t>Click to edit Master title style</a:t>
            </a:r>
          </a:p>
        </p:txBody>
      </p:sp>
      <p:sp>
        <p:nvSpPr>
          <p:cNvPr id="3" name="Slide Number Placeholder 2">
            <a:extLst>
              <a:ext uri="{FF2B5EF4-FFF2-40B4-BE49-F238E27FC236}">
                <a16:creationId xmlns:a16="http://schemas.microsoft.com/office/drawing/2014/main" id="{3F149D05-DD72-47E2-AC34-B09AF83C270B}"/>
              </a:ext>
            </a:extLst>
          </p:cNvPr>
          <p:cNvSpPr>
            <a:spLocks noGrp="1"/>
          </p:cNvSpPr>
          <p:nvPr>
            <p:ph type="sldNum" sz="quarter" idx="10"/>
          </p:nvPr>
        </p:nvSpPr>
        <p:spPr/>
        <p:txBody>
          <a:bodyPr/>
          <a:lstStyle>
            <a:lvl1pPr>
              <a:defRPr>
                <a:solidFill>
                  <a:srgbClr val="0C4A6D"/>
                </a:solidFill>
              </a:defRPr>
            </a:lvl1pPr>
          </a:lstStyle>
          <a:p>
            <a:fld id="{434DB716-4346-4392-B904-40164E6AF3ED}" type="slidenum">
              <a:rPr lang="en-US" smtClean="0"/>
              <a:pPr/>
              <a:t>‹#›</a:t>
            </a:fld>
            <a:endParaRPr lang="en-US"/>
          </a:p>
        </p:txBody>
      </p:sp>
    </p:spTree>
    <p:extLst>
      <p:ext uri="{BB962C8B-B14F-4D97-AF65-F5344CB8AC3E}">
        <p14:creationId xmlns:p14="http://schemas.microsoft.com/office/powerpoint/2010/main" val="200610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a:solidFill>
                  <a:schemeClr val="bg1"/>
                </a:solidFill>
                <a:latin typeface="Arial" panose="020B0604020202020204" pitchFamily="34" charset="0"/>
                <a:cs typeface="Arial" panose="020B0604020202020204" pitchFamily="34" charset="0"/>
              </a:rPr>
              <a:t>CALIFORNIA DEPARTMENT OF EDUCATION</a:t>
            </a:r>
          </a:p>
          <a:p>
            <a:pPr algn="r"/>
            <a:r>
              <a:rPr lang="en-US" sz="240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a:t>Click to edit Master text styles</a:t>
            </a:r>
          </a:p>
          <a:p>
            <a:pPr lvl="1"/>
            <a:r>
              <a:rPr lang="en-US"/>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896593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1"/>
            <a:ext cx="11887200" cy="44881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5" name="Slide Number Placeholder 4">
            <a:extLst>
              <a:ext uri="{FF2B5EF4-FFF2-40B4-BE49-F238E27FC236}">
                <a16:creationId xmlns:a16="http://schemas.microsoft.com/office/drawing/2014/main" id="{0F294452-BD1E-480D-83DF-78B1FFBA8EC0}"/>
              </a:ext>
            </a:extLst>
          </p:cNvPr>
          <p:cNvSpPr>
            <a:spLocks noGrp="1"/>
          </p:cNvSpPr>
          <p:nvPr>
            <p:ph type="sldNum" sz="quarter" idx="4"/>
          </p:nvPr>
        </p:nvSpPr>
        <p:spPr>
          <a:xfrm>
            <a:off x="9296400" y="6309676"/>
            <a:ext cx="27432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432ED76D-8188-4B28-B316-CD85396F47B0}" type="slidenum">
              <a:rPr lang="en-US" smtClean="0"/>
              <a:pPr/>
              <a:t>‹#›</a:t>
            </a:fld>
            <a:endParaRPr lang="en-US"/>
          </a:p>
        </p:txBody>
      </p:sp>
    </p:spTree>
    <p:extLst>
      <p:ext uri="{BB962C8B-B14F-4D97-AF65-F5344CB8AC3E}">
        <p14:creationId xmlns:p14="http://schemas.microsoft.com/office/powerpoint/2010/main" val="188201531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Lst>
  <p:hf hdr="0" ftr="0" dt="0"/>
  <p:txStyles>
    <p:titleStyle>
      <a:lvl1pPr algn="ctr" defTabSz="914400" rtl="0" eaLnBrk="1" latinLnBrk="0" hangingPunct="1">
        <a:lnSpc>
          <a:spcPct val="90000"/>
        </a:lnSpc>
        <a:spcBef>
          <a:spcPct val="0"/>
        </a:spcBef>
        <a:buNone/>
        <a:defRPr sz="3800" b="1"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3000" kern="1200">
          <a:solidFill>
            <a:schemeClr val="bg1"/>
          </a:solidFill>
          <a:latin typeface="+mn-lt"/>
          <a:ea typeface="+mn-ea"/>
          <a:cs typeface="+mn-cs"/>
        </a:defRPr>
      </a:lvl2pPr>
      <a:lvl3pPr marL="1257300" indent="-342900" algn="l" defTabSz="914400" rtl="0" eaLnBrk="1" latinLnBrk="0" hangingPunct="1">
        <a:lnSpc>
          <a:spcPct val="100000"/>
        </a:lnSpc>
        <a:spcBef>
          <a:spcPts val="500"/>
        </a:spcBef>
        <a:buFont typeface="Arial" panose="020B0604020202020204" pitchFamily="34" charset="0"/>
        <a:buChar char="•"/>
        <a:defRPr sz="2800" kern="1200">
          <a:solidFill>
            <a:schemeClr val="tx1"/>
          </a:solidFill>
          <a:latin typeface="+mn-lt"/>
          <a:ea typeface="+mn-ea"/>
          <a:cs typeface="+mn-cs"/>
        </a:defRPr>
      </a:lvl3pPr>
      <a:lvl4pPr marL="1828800" indent="-457200" algn="l" defTabSz="914400" rtl="0" eaLnBrk="1" latinLnBrk="0" hangingPunct="1">
        <a:lnSpc>
          <a:spcPct val="100000"/>
        </a:lnSpc>
        <a:spcBef>
          <a:spcPts val="500"/>
        </a:spcBef>
        <a:buFont typeface="Arial" panose="020B0604020202020204" pitchFamily="34" charset="0"/>
        <a:buChar char="•"/>
        <a:defRPr sz="2600" kern="1200">
          <a:solidFill>
            <a:schemeClr val="tx1"/>
          </a:solidFill>
          <a:latin typeface="+mn-lt"/>
          <a:ea typeface="+mn-ea"/>
          <a:cs typeface="+mn-cs"/>
        </a:defRPr>
      </a:lvl4pPr>
      <a:lvl5pPr marL="2171700" indent="-3429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86" r:id="rId5"/>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SPPRFA@cde.ca.gov"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CSPPRFA@cde.ca.gov"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CSPPRFA@cde.c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mailto:CSPPRFA@cde.ca.gov"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19DA281-A914-4222-988E-4F3596BB313B}"/>
              </a:ext>
            </a:extLst>
          </p:cNvPr>
          <p:cNvSpPr>
            <a:spLocks noGrp="1"/>
          </p:cNvSpPr>
          <p:nvPr>
            <p:ph type="ctrTitle"/>
          </p:nvPr>
        </p:nvSpPr>
        <p:spPr>
          <a:xfrm>
            <a:off x="341319" y="61040"/>
            <a:ext cx="11636368" cy="2290274"/>
          </a:xfrm>
        </p:spPr>
        <p:txBody>
          <a:bodyPr>
            <a:noAutofit/>
          </a:bodyPr>
          <a:lstStyle/>
          <a:p>
            <a:r>
              <a:rPr lang="en-US" sz="4400" b="1">
                <a:solidFill>
                  <a:prstClr val="white"/>
                </a:solidFill>
              </a:rPr>
              <a:t>Fiscal Year 2024–25 California State Preschool Program Expansion Funding Request for Applications</a:t>
            </a:r>
          </a:p>
        </p:txBody>
      </p:sp>
      <p:sp>
        <p:nvSpPr>
          <p:cNvPr id="6" name="Content Placeholder 5">
            <a:extLst>
              <a:ext uri="{FF2B5EF4-FFF2-40B4-BE49-F238E27FC236}">
                <a16:creationId xmlns:a16="http://schemas.microsoft.com/office/drawing/2014/main" id="{8363D085-F9C6-44E8-818F-BA0F143ACC34}"/>
              </a:ext>
            </a:extLst>
          </p:cNvPr>
          <p:cNvSpPr>
            <a:spLocks noGrp="1"/>
          </p:cNvSpPr>
          <p:nvPr>
            <p:ph sz="quarter" idx="10"/>
          </p:nvPr>
        </p:nvSpPr>
        <p:spPr>
          <a:xfrm>
            <a:off x="1854200" y="2592104"/>
            <a:ext cx="10123488" cy="2146583"/>
          </a:xfrm>
        </p:spPr>
        <p:txBody>
          <a:bodyPr vert="horz" lIns="91440" tIns="45720" rIns="91440" bIns="45720" rtlCol="0" anchor="t">
            <a:normAutofit fontScale="92500" lnSpcReduction="10000"/>
          </a:bodyPr>
          <a:lstStyle/>
          <a:p>
            <a:pPr marL="0" indent="0" algn="ctr">
              <a:buNone/>
            </a:pPr>
            <a:r>
              <a:rPr lang="en-US" altLang="en-US" b="1" dirty="0"/>
              <a:t>Early Education Division (EED)</a:t>
            </a:r>
            <a:br>
              <a:rPr lang="en-US" altLang="en-US" b="1" dirty="0"/>
            </a:br>
            <a:br>
              <a:rPr lang="en-US" b="1" dirty="0"/>
            </a:br>
            <a:r>
              <a:rPr lang="en-US" b="1" dirty="0"/>
              <a:t>Date: April 16, 2024</a:t>
            </a:r>
            <a:br>
              <a:rPr lang="en-US" b="1" dirty="0"/>
            </a:br>
            <a:r>
              <a:rPr lang="en-US" b="1" dirty="0"/>
              <a:t>Time: 1:00 p.m. to 3:00 p.m.</a:t>
            </a:r>
          </a:p>
          <a:p>
            <a:pPr marL="0" indent="0" algn="ctr">
              <a:buNone/>
            </a:pPr>
            <a:r>
              <a:rPr lang="en-US" sz="3200" dirty="0">
                <a:cs typeface="Arial" panose="020B0604020202020204"/>
              </a:rPr>
              <a:t>Each slide on the PowerPoint contains slide notes.</a:t>
            </a:r>
            <a:endParaRPr lang="en-US" dirty="0"/>
          </a:p>
        </p:txBody>
      </p:sp>
    </p:spTree>
    <p:extLst>
      <p:ext uri="{BB962C8B-B14F-4D97-AF65-F5344CB8AC3E}">
        <p14:creationId xmlns:p14="http://schemas.microsoft.com/office/powerpoint/2010/main" val="29305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183199"/>
            <a:ext cx="11887200" cy="1366201"/>
          </a:xfrm>
        </p:spPr>
        <p:txBody>
          <a:bodyPr>
            <a:normAutofit fontScale="90000"/>
          </a:bodyPr>
          <a:lstStyle/>
          <a:p>
            <a:r>
              <a:rPr lang="en-US"/>
              <a:t>Overview and Instructions:</a:t>
            </a:r>
            <a:br>
              <a:rPr lang="en-US"/>
            </a:br>
            <a:r>
              <a:rPr lang="en-US"/>
              <a:t>Statutory and Regulatory Background (3)</a:t>
            </a:r>
            <a:br>
              <a:rPr lang="en-US"/>
            </a:br>
            <a:r>
              <a:rPr lang="en-US"/>
              <a:t> </a:t>
            </a:r>
            <a:endParaRPr lang="en-US" b="1"/>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52400" y="1638300"/>
            <a:ext cx="11887200" cy="4513102"/>
          </a:xfrm>
        </p:spPr>
        <p:txBody>
          <a:bodyPr vert="horz" lIns="91440" tIns="45720" rIns="91440" bIns="45720" rtlCol="0" anchor="t">
            <a:normAutofit/>
          </a:bodyPr>
          <a:lstStyle/>
          <a:p>
            <a:r>
              <a:rPr lang="en-US" sz="2600">
                <a:ea typeface="+mn-lt"/>
                <a:cs typeface="+mn-lt"/>
              </a:rPr>
              <a:t>LEA applicants that are awarded a CSPP contract must also adhere to the </a:t>
            </a:r>
            <a:r>
              <a:rPr lang="en-US" sz="2600" i="1">
                <a:ea typeface="+mn-lt"/>
                <a:cs typeface="+mn-lt"/>
              </a:rPr>
              <a:t>Standards and Procedures for Audits of California K–12 Local Education Agencies</a:t>
            </a:r>
            <a:r>
              <a:rPr lang="en-US" sz="2600">
                <a:ea typeface="+mn-lt"/>
                <a:cs typeface="+mn-lt"/>
              </a:rPr>
              <a:t> issued by the Education Audit Appeals Panel as regulations.</a:t>
            </a:r>
          </a:p>
          <a:p>
            <a:pPr marL="0" lvl="2" indent="0">
              <a:buNone/>
            </a:pPr>
            <a:endParaRPr lang="en-US" sz="2600">
              <a:ea typeface="+mn-lt"/>
              <a:cs typeface="+mn-lt"/>
            </a:endParaRPr>
          </a:p>
          <a:p>
            <a:pPr marL="342900" lvl="2"/>
            <a:r>
              <a:rPr lang="en-US" sz="2600">
                <a:ea typeface="+mn-lt"/>
                <a:cs typeface="+mn-lt"/>
              </a:rPr>
              <a:t>If the LEA is not exempt from the </a:t>
            </a:r>
            <a:r>
              <a:rPr lang="en-US" sz="2600" i="1">
                <a:ea typeface="+mn-lt"/>
                <a:cs typeface="+mn-lt"/>
              </a:rPr>
              <a:t>California Code of Regulations</a:t>
            </a:r>
            <a:r>
              <a:rPr lang="en-US" sz="2600">
                <a:ea typeface="+mn-lt"/>
                <a:cs typeface="+mn-lt"/>
              </a:rPr>
              <a:t>, Title 22 (22 </a:t>
            </a:r>
            <a:r>
              <a:rPr lang="en-US" sz="2600" i="1">
                <a:ea typeface="+mn-lt"/>
                <a:cs typeface="+mn-lt"/>
              </a:rPr>
              <a:t>CCR)</a:t>
            </a:r>
            <a:r>
              <a:rPr lang="en-US" sz="2600">
                <a:ea typeface="+mn-lt"/>
                <a:cs typeface="+mn-lt"/>
              </a:rPr>
              <a:t> Licensing requirements, services for children must not begin until the CSPP contractor submits a copy of the facility license to the CDE Early Education Nutrition Fiscal Services (EENFS) office and the applicable Program Quality Implementation (PQI) Office Regional Consultant.</a:t>
            </a:r>
            <a:endParaRPr lang="en-US" sz="2600">
              <a:cs typeface="Arial"/>
            </a:endParaRPr>
          </a:p>
        </p:txBody>
      </p:sp>
      <p:sp>
        <p:nvSpPr>
          <p:cNvPr id="5" name="Slide Number Placeholder 4">
            <a:extLst>
              <a:ext uri="{FF2B5EF4-FFF2-40B4-BE49-F238E27FC236}">
                <a16:creationId xmlns:a16="http://schemas.microsoft.com/office/drawing/2014/main" id="{AB909117-8354-42C3-BC6A-5BA5B18AD11A}"/>
              </a:ext>
            </a:extLst>
          </p:cNvPr>
          <p:cNvSpPr>
            <a:spLocks noGrp="1"/>
          </p:cNvSpPr>
          <p:nvPr>
            <p:ph type="sldNum" sz="quarter" idx="10"/>
          </p:nvPr>
        </p:nvSpPr>
        <p:spPr/>
        <p:txBody>
          <a:bodyPr/>
          <a:lstStyle/>
          <a:p>
            <a:fld id="{432ED76D-8188-4B28-B316-CD85396F47B0}" type="slidenum">
              <a:rPr lang="en-US" smtClean="0"/>
              <a:pPr/>
              <a:t>10</a:t>
            </a:fld>
            <a:endParaRPr lang="en-US"/>
          </a:p>
        </p:txBody>
      </p:sp>
    </p:spTree>
    <p:extLst>
      <p:ext uri="{BB962C8B-B14F-4D97-AF65-F5344CB8AC3E}">
        <p14:creationId xmlns:p14="http://schemas.microsoft.com/office/powerpoint/2010/main" val="384264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9"/>
            <a:ext cx="11887200" cy="1142401"/>
          </a:xfrm>
        </p:spPr>
        <p:txBody>
          <a:bodyPr>
            <a:normAutofit/>
          </a:bodyPr>
          <a:lstStyle/>
          <a:p>
            <a:r>
              <a:rPr lang="en-US"/>
              <a:t>Overview and Instructions:</a:t>
            </a:r>
            <a:br>
              <a:rPr lang="en-US"/>
            </a:br>
            <a:r>
              <a:rPr lang="en-US"/>
              <a:t>Subcontracting</a:t>
            </a:r>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52400" y="1346200"/>
            <a:ext cx="11887200" cy="4714967"/>
          </a:xfrm>
        </p:spPr>
        <p:txBody>
          <a:bodyPr vert="horz" lIns="91440" tIns="45720" rIns="91440" bIns="45720" rtlCol="0" anchor="t">
            <a:noAutofit/>
          </a:bodyPr>
          <a:lstStyle/>
          <a:p>
            <a:pPr>
              <a:spcAft>
                <a:spcPts val="1200"/>
              </a:spcAft>
            </a:pPr>
            <a:r>
              <a:rPr lang="en-US" sz="2600">
                <a:ea typeface="+mn-lt"/>
                <a:cs typeface="+mn-lt"/>
              </a:rPr>
              <a:t>Applicants that are awarded a CSPP contract are permitted to subcontract in accordance with Chapter 2 of Part 6 of Division 1 of Title 1 of the </a:t>
            </a:r>
            <a:r>
              <a:rPr lang="en-US" sz="2600" i="1">
                <a:ea typeface="+mn-lt"/>
                <a:cs typeface="+mn-lt"/>
              </a:rPr>
              <a:t>EC</a:t>
            </a:r>
            <a:r>
              <a:rPr lang="en-US" sz="2600">
                <a:ea typeface="+mn-lt"/>
                <a:cs typeface="+mn-lt"/>
              </a:rPr>
              <a:t>, commencing with Section 8200, 5 </a:t>
            </a:r>
            <a:r>
              <a:rPr lang="en-US" sz="2600" i="1">
                <a:ea typeface="+mn-lt"/>
                <a:cs typeface="+mn-lt"/>
              </a:rPr>
              <a:t>CCR</a:t>
            </a:r>
            <a:r>
              <a:rPr lang="en-US" sz="2600">
                <a:ea typeface="+mn-lt"/>
                <a:cs typeface="+mn-lt"/>
              </a:rPr>
              <a:t>, and the CSPP CT&amp;Cs. As set forth in 5 </a:t>
            </a:r>
            <a:r>
              <a:rPr lang="en-US" sz="2600" i="1">
                <a:ea typeface="+mn-lt"/>
                <a:cs typeface="+mn-lt"/>
              </a:rPr>
              <a:t>CCR</a:t>
            </a:r>
            <a:r>
              <a:rPr lang="en-US" sz="2600">
                <a:ea typeface="+mn-lt"/>
                <a:cs typeface="+mn-lt"/>
              </a:rPr>
              <a:t>, Chapter 18.5, Subchapter 10, Article 2, or any successor regulations, all subcontracts must be approved by the CDE in accordance with the regulations. If approved, the applicant remains responsible for ensuring that the subcontractor complies with all administrative, programmatic and fiscal requirements of the CSPP contract.</a:t>
            </a:r>
            <a:endParaRPr lang="en-US" sz="2600"/>
          </a:p>
          <a:p>
            <a:pPr>
              <a:spcAft>
                <a:spcPts val="1200"/>
              </a:spcAft>
            </a:pPr>
            <a:r>
              <a:rPr lang="en-US" sz="2600" b="1" i="1">
                <a:ea typeface="+mn-lt"/>
                <a:cs typeface="+mn-lt"/>
              </a:rPr>
              <a:t>Note:</a:t>
            </a:r>
            <a:r>
              <a:rPr lang="en-US" sz="2600">
                <a:ea typeface="+mn-lt"/>
                <a:cs typeface="+mn-lt"/>
              </a:rPr>
              <a:t> Reimbursement of administrative costs shall not exceed a total of 15 percent of the net reimbursable program costs, or actual administrative costs for all contractors and subcontractors, in accordance with </a:t>
            </a:r>
            <a:r>
              <a:rPr lang="en-US" sz="2600" i="1">
                <a:ea typeface="+mn-lt"/>
                <a:cs typeface="+mn-lt"/>
              </a:rPr>
              <a:t>EC</a:t>
            </a:r>
            <a:r>
              <a:rPr lang="en-US" sz="2600">
                <a:ea typeface="+mn-lt"/>
                <a:cs typeface="+mn-lt"/>
              </a:rPr>
              <a:t> Section 8258.</a:t>
            </a:r>
          </a:p>
        </p:txBody>
      </p:sp>
      <p:sp>
        <p:nvSpPr>
          <p:cNvPr id="4" name="Slide Number Placeholder 3">
            <a:extLst>
              <a:ext uri="{FF2B5EF4-FFF2-40B4-BE49-F238E27FC236}">
                <a16:creationId xmlns:a16="http://schemas.microsoft.com/office/drawing/2014/main" id="{EF1161B5-852C-44DD-9CB7-B673EB1E336F}"/>
              </a:ext>
            </a:extLst>
          </p:cNvPr>
          <p:cNvSpPr>
            <a:spLocks noGrp="1"/>
          </p:cNvSpPr>
          <p:nvPr>
            <p:ph type="sldNum" sz="quarter" idx="10"/>
          </p:nvPr>
        </p:nvSpPr>
        <p:spPr/>
        <p:txBody>
          <a:bodyPr/>
          <a:lstStyle/>
          <a:p>
            <a:fld id="{432ED76D-8188-4B28-B316-CD85396F47B0}" type="slidenum">
              <a:rPr lang="en-US" smtClean="0"/>
              <a:pPr/>
              <a:t>11</a:t>
            </a:fld>
            <a:endParaRPr lang="en-US"/>
          </a:p>
        </p:txBody>
      </p:sp>
    </p:spTree>
    <p:extLst>
      <p:ext uri="{BB962C8B-B14F-4D97-AF65-F5344CB8AC3E}">
        <p14:creationId xmlns:p14="http://schemas.microsoft.com/office/powerpoint/2010/main" val="3084951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9"/>
            <a:ext cx="11887200" cy="793361"/>
          </a:xfrm>
        </p:spPr>
        <p:txBody>
          <a:bodyPr>
            <a:normAutofit fontScale="90000"/>
          </a:bodyPr>
          <a:lstStyle/>
          <a:p>
            <a:r>
              <a:rPr lang="en-US"/>
              <a:t>Overview and Instructions:</a:t>
            </a:r>
            <a:br>
              <a:rPr lang="en-US"/>
            </a:br>
            <a:r>
              <a:rPr lang="en-US"/>
              <a:t>Family Childcare Home Education Networks</a:t>
            </a:r>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52400" y="1752600"/>
            <a:ext cx="11887200" cy="4308566"/>
          </a:xfrm>
        </p:spPr>
        <p:txBody>
          <a:bodyPr vert="horz" lIns="91440" tIns="45720" rIns="91440" bIns="45720" rtlCol="0" anchor="t">
            <a:normAutofit fontScale="92500" lnSpcReduction="10000"/>
          </a:bodyPr>
          <a:lstStyle/>
          <a:p>
            <a:pPr>
              <a:spcAft>
                <a:spcPts val="1200"/>
              </a:spcAft>
            </a:pPr>
            <a:r>
              <a:rPr lang="en-US" sz="2800"/>
              <a:t>Applicants may apply for CSPP funding to operate the CSPP via a family childcare home education network (FCCHEN). </a:t>
            </a:r>
            <a:endParaRPr lang="en-US" sz="2800">
              <a:cs typeface="Arial"/>
            </a:endParaRPr>
          </a:p>
          <a:p>
            <a:pPr>
              <a:spcAft>
                <a:spcPts val="1200"/>
              </a:spcAft>
            </a:pPr>
            <a:r>
              <a:rPr lang="en-US" sz="2800">
                <a:cs typeface="Arial"/>
              </a:rPr>
              <a:t>A FCCHEN is an entity organized under law that contracts with the CDE to provide educational and support services to children and families eligible for state-subsidized early learning services, and to providers, and to make payments to those licensed family childcare home providers.</a:t>
            </a:r>
          </a:p>
          <a:p>
            <a:pPr>
              <a:spcAft>
                <a:spcPts val="1200"/>
              </a:spcAft>
            </a:pPr>
            <a:r>
              <a:rPr lang="en-US" sz="2800">
                <a:cs typeface="Arial"/>
              </a:rPr>
              <a:t>Contractors are responsible for administrative, programmatic, and fiscal compliance with the CSPP CT&amp;Cs, as well as compliance with the requirements set forth in </a:t>
            </a:r>
            <a:r>
              <a:rPr lang="en-US" sz="2800" i="1">
                <a:cs typeface="Arial"/>
              </a:rPr>
              <a:t>EC</a:t>
            </a:r>
            <a:r>
              <a:rPr lang="en-US" sz="2800">
                <a:cs typeface="Arial"/>
              </a:rPr>
              <a:t> Section 8223.</a:t>
            </a:r>
            <a:endParaRPr lang="en-US"/>
          </a:p>
          <a:p>
            <a:endParaRPr lang="en-US" sz="2800">
              <a:cs typeface="Arial"/>
            </a:endParaRPr>
          </a:p>
        </p:txBody>
      </p:sp>
      <p:sp>
        <p:nvSpPr>
          <p:cNvPr id="6" name="Slide Number Placeholder 5">
            <a:extLst>
              <a:ext uri="{FF2B5EF4-FFF2-40B4-BE49-F238E27FC236}">
                <a16:creationId xmlns:a16="http://schemas.microsoft.com/office/drawing/2014/main" id="{7A14AB75-54CF-467D-9C43-1EA34C3BFCF1}"/>
              </a:ext>
            </a:extLst>
          </p:cNvPr>
          <p:cNvSpPr>
            <a:spLocks noGrp="1"/>
          </p:cNvSpPr>
          <p:nvPr>
            <p:ph type="sldNum" sz="quarter" idx="10"/>
          </p:nvPr>
        </p:nvSpPr>
        <p:spPr/>
        <p:txBody>
          <a:bodyPr/>
          <a:lstStyle/>
          <a:p>
            <a:fld id="{432ED76D-8188-4B28-B316-CD85396F47B0}" type="slidenum">
              <a:rPr lang="en-US" smtClean="0"/>
              <a:pPr/>
              <a:t>12</a:t>
            </a:fld>
            <a:endParaRPr lang="en-US"/>
          </a:p>
        </p:txBody>
      </p:sp>
    </p:spTree>
    <p:extLst>
      <p:ext uri="{BB962C8B-B14F-4D97-AF65-F5344CB8AC3E}">
        <p14:creationId xmlns:p14="http://schemas.microsoft.com/office/powerpoint/2010/main" val="2238946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8"/>
            <a:ext cx="11887200" cy="1078901"/>
          </a:xfrm>
        </p:spPr>
        <p:txBody>
          <a:bodyPr>
            <a:normAutofit fontScale="90000"/>
          </a:bodyPr>
          <a:lstStyle/>
          <a:p>
            <a:r>
              <a:rPr lang="en-US"/>
              <a:t>Overview and Instructions:</a:t>
            </a:r>
            <a:br>
              <a:rPr lang="en-US"/>
            </a:br>
            <a:r>
              <a:rPr lang="en-US"/>
              <a:t>Applicant Eligibility</a:t>
            </a:r>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52400" y="1838826"/>
            <a:ext cx="11887200" cy="4222340"/>
          </a:xfrm>
        </p:spPr>
        <p:txBody>
          <a:bodyPr vert="horz" lIns="91440" tIns="45720" rIns="91440" bIns="45720" rtlCol="0" anchor="t">
            <a:normAutofit/>
          </a:bodyPr>
          <a:lstStyle/>
          <a:p>
            <a:pPr>
              <a:spcAft>
                <a:spcPts val="1200"/>
              </a:spcAft>
            </a:pPr>
            <a:r>
              <a:rPr lang="en-US" sz="3000" dirty="0">
                <a:cs typeface="Arial"/>
              </a:rPr>
              <a:t>The RFA funding opportunity is available to LEAs that are current CSPP contractors, as well as to LEAs that do not currently hold a CSPP contract with the CDE, EED. Per </a:t>
            </a:r>
            <a:r>
              <a:rPr lang="en-US" sz="3000" i="1" dirty="0">
                <a:cs typeface="Arial"/>
              </a:rPr>
              <a:t>EC</a:t>
            </a:r>
            <a:r>
              <a:rPr lang="en-US" sz="3000" dirty="0">
                <a:cs typeface="Arial"/>
              </a:rPr>
              <a:t> Section 8205, an LEA is a school district, county office of education, or a community college district. </a:t>
            </a:r>
          </a:p>
          <a:p>
            <a:pPr>
              <a:spcAft>
                <a:spcPts val="1200"/>
              </a:spcAft>
            </a:pPr>
            <a:r>
              <a:rPr lang="en-US" sz="3000" dirty="0">
                <a:cs typeface="Arial"/>
              </a:rPr>
              <a:t>Direct-funded charter schools will be considered LEAs for the purposes of this RFA. </a:t>
            </a:r>
          </a:p>
          <a:p>
            <a:endParaRPr lang="en-US" dirty="0"/>
          </a:p>
        </p:txBody>
      </p:sp>
      <p:sp>
        <p:nvSpPr>
          <p:cNvPr id="8" name="Slide Number Placeholder 7">
            <a:extLst>
              <a:ext uri="{FF2B5EF4-FFF2-40B4-BE49-F238E27FC236}">
                <a16:creationId xmlns:a16="http://schemas.microsoft.com/office/drawing/2014/main" id="{CD54F2E8-A665-42DD-9CB7-F7C9C23479D7}"/>
              </a:ext>
            </a:extLst>
          </p:cNvPr>
          <p:cNvSpPr>
            <a:spLocks noGrp="1"/>
          </p:cNvSpPr>
          <p:nvPr>
            <p:ph type="sldNum" sz="quarter" idx="10"/>
          </p:nvPr>
        </p:nvSpPr>
        <p:spPr/>
        <p:txBody>
          <a:bodyPr/>
          <a:lstStyle/>
          <a:p>
            <a:fld id="{432ED76D-8188-4B28-B316-CD85396F47B0}" type="slidenum">
              <a:rPr lang="en-US" smtClean="0"/>
              <a:pPr/>
              <a:t>13</a:t>
            </a:fld>
            <a:endParaRPr lang="en-US"/>
          </a:p>
        </p:txBody>
      </p:sp>
    </p:spTree>
    <p:extLst>
      <p:ext uri="{BB962C8B-B14F-4D97-AF65-F5344CB8AC3E}">
        <p14:creationId xmlns:p14="http://schemas.microsoft.com/office/powerpoint/2010/main" val="141935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8"/>
            <a:ext cx="11887200" cy="1091601"/>
          </a:xfrm>
        </p:spPr>
        <p:txBody>
          <a:bodyPr>
            <a:normAutofit fontScale="90000"/>
          </a:bodyPr>
          <a:lstStyle/>
          <a:p>
            <a:r>
              <a:rPr lang="en-US"/>
              <a:t>Overview and Instructions</a:t>
            </a:r>
            <a:br>
              <a:rPr lang="en-US"/>
            </a:br>
            <a:r>
              <a:rPr lang="en-US"/>
              <a:t>Eligibility – Current Contractors (1)</a:t>
            </a:r>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52400" y="1676400"/>
            <a:ext cx="11887200" cy="4384766"/>
          </a:xfrm>
        </p:spPr>
        <p:txBody>
          <a:bodyPr vert="horz" lIns="91440" tIns="45720" rIns="91440" bIns="45720" rtlCol="0" anchor="t">
            <a:normAutofit lnSpcReduction="10000"/>
          </a:bodyPr>
          <a:lstStyle/>
          <a:p>
            <a:pPr>
              <a:spcAft>
                <a:spcPts val="1200"/>
              </a:spcAft>
            </a:pPr>
            <a:r>
              <a:rPr lang="en-US" sz="2800" dirty="0">
                <a:ea typeface="+mn-lt"/>
                <a:cs typeface="+mn-lt"/>
              </a:rPr>
              <a:t>As set forth in 5 </a:t>
            </a:r>
            <a:r>
              <a:rPr lang="en-US" sz="2800" i="1" dirty="0">
                <a:ea typeface="+mn-lt"/>
                <a:cs typeface="+mn-lt"/>
              </a:rPr>
              <a:t>CCR </a:t>
            </a:r>
            <a:r>
              <a:rPr lang="en-US" sz="2800" dirty="0">
                <a:ea typeface="+mn-lt"/>
                <a:cs typeface="+mn-lt"/>
              </a:rPr>
              <a:t>Section 17722(a), all current CSPP contractors are eligible to apply for new or additional CSPP funds, </a:t>
            </a:r>
            <a:r>
              <a:rPr lang="en-US" sz="2800" b="1" dirty="0">
                <a:ea typeface="+mn-lt"/>
                <a:cs typeface="+mn-lt"/>
              </a:rPr>
              <a:t>except</a:t>
            </a:r>
            <a:r>
              <a:rPr lang="en-US" sz="2800" dirty="0">
                <a:ea typeface="+mn-lt"/>
                <a:cs typeface="+mn-lt"/>
              </a:rPr>
              <a:t> when one or more of the following conditions apply during the RFA cycle:</a:t>
            </a:r>
            <a:endParaRPr lang="en-US" dirty="0">
              <a:ea typeface="+mn-lt"/>
              <a:cs typeface="+mn-lt"/>
            </a:endParaRPr>
          </a:p>
          <a:p>
            <a:pPr lvl="1">
              <a:spcAft>
                <a:spcPts val="1200"/>
              </a:spcAft>
            </a:pPr>
            <a:r>
              <a:rPr lang="en-US" dirty="0">
                <a:ea typeface="+mn-lt"/>
                <a:cs typeface="+mn-lt"/>
              </a:rPr>
              <a:t>The CSPP contractor is on conditional contract status because of fiscal or programmatic non-compliance;</a:t>
            </a:r>
          </a:p>
          <a:p>
            <a:pPr lvl="1">
              <a:spcAft>
                <a:spcPts val="1200"/>
              </a:spcAft>
            </a:pPr>
            <a:r>
              <a:rPr lang="en-US" sz="2800" dirty="0">
                <a:ea typeface="+mn-lt"/>
                <a:cs typeface="+mn-lt"/>
              </a:rPr>
              <a:t>The CDE, EED has conducted a compliance review pursuant to 5 </a:t>
            </a:r>
            <a:r>
              <a:rPr lang="en-US" sz="2800" i="1" dirty="0">
                <a:ea typeface="+mn-lt"/>
                <a:cs typeface="+mn-lt"/>
              </a:rPr>
              <a:t>CCR</a:t>
            </a:r>
            <a:r>
              <a:rPr lang="en-US" sz="2800" dirty="0">
                <a:ea typeface="+mn-lt"/>
                <a:cs typeface="+mn-lt"/>
              </a:rPr>
              <a:t> Section 17794, and the contractor has failed to clear items of fiscal or programmatic non-compliance identified during the review within 12 months of the issuance of the compliance review report.</a:t>
            </a:r>
            <a:r>
              <a:rPr lang="en-US" dirty="0">
                <a:ea typeface="+mn-lt"/>
                <a:cs typeface="+mn-lt"/>
              </a:rPr>
              <a:t> </a:t>
            </a:r>
            <a:endParaRPr lang="en-US" dirty="0">
              <a:cs typeface="Arial" panose="020B0604020202020204"/>
            </a:endParaRPr>
          </a:p>
          <a:p>
            <a:endParaRPr lang="en-US" sz="2800" dirty="0">
              <a:cs typeface="Arial"/>
            </a:endParaRPr>
          </a:p>
          <a:p>
            <a:endParaRPr lang="en-US" sz="2800" dirty="0"/>
          </a:p>
        </p:txBody>
      </p:sp>
      <p:sp>
        <p:nvSpPr>
          <p:cNvPr id="8" name="Slide Number Placeholder 7">
            <a:extLst>
              <a:ext uri="{FF2B5EF4-FFF2-40B4-BE49-F238E27FC236}">
                <a16:creationId xmlns:a16="http://schemas.microsoft.com/office/drawing/2014/main" id="{98BE8B6D-D5EE-492A-9AB8-2BFEE60D048A}"/>
              </a:ext>
            </a:extLst>
          </p:cNvPr>
          <p:cNvSpPr>
            <a:spLocks noGrp="1"/>
          </p:cNvSpPr>
          <p:nvPr>
            <p:ph type="sldNum" sz="quarter" idx="10"/>
          </p:nvPr>
        </p:nvSpPr>
        <p:spPr/>
        <p:txBody>
          <a:bodyPr/>
          <a:lstStyle/>
          <a:p>
            <a:fld id="{432ED76D-8188-4B28-B316-CD85396F47B0}" type="slidenum">
              <a:rPr lang="en-US" smtClean="0"/>
              <a:pPr/>
              <a:t>14</a:t>
            </a:fld>
            <a:endParaRPr lang="en-US"/>
          </a:p>
        </p:txBody>
      </p:sp>
    </p:spTree>
    <p:extLst>
      <p:ext uri="{BB962C8B-B14F-4D97-AF65-F5344CB8AC3E}">
        <p14:creationId xmlns:p14="http://schemas.microsoft.com/office/powerpoint/2010/main" val="2068696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8"/>
            <a:ext cx="11887200" cy="1142401"/>
          </a:xfrm>
        </p:spPr>
        <p:txBody>
          <a:bodyPr>
            <a:normAutofit/>
          </a:bodyPr>
          <a:lstStyle/>
          <a:p>
            <a:r>
              <a:rPr lang="en-US"/>
              <a:t>Overview and Instructions:</a:t>
            </a:r>
            <a:br>
              <a:rPr lang="en-US"/>
            </a:br>
            <a:r>
              <a:rPr lang="en-US"/>
              <a:t>Eligibility – Current Contractors (2)</a:t>
            </a:r>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52400" y="1788694"/>
            <a:ext cx="11887200" cy="4272472"/>
          </a:xfrm>
        </p:spPr>
        <p:txBody>
          <a:bodyPr vert="horz" lIns="91440" tIns="45720" rIns="91440" bIns="45720" rtlCol="0" anchor="t">
            <a:normAutofit fontScale="92500" lnSpcReduction="10000"/>
          </a:bodyPr>
          <a:lstStyle/>
          <a:p>
            <a:pPr>
              <a:spcAft>
                <a:spcPts val="1200"/>
              </a:spcAft>
            </a:pPr>
            <a:r>
              <a:rPr lang="en-US" sz="2800">
                <a:ea typeface="+mn-lt"/>
                <a:cs typeface="+mn-lt"/>
              </a:rPr>
              <a:t>The CSPP contractor has in place, or places, a person in a position of fiscal responsibility or control who has been convicted of a crime involving misuse or misappropriation of state or federal funds, or a state or federal crime involving moral turpitude. (</a:t>
            </a:r>
            <a:r>
              <a:rPr lang="en-US" sz="2800" i="1">
                <a:ea typeface="+mn-lt"/>
                <a:cs typeface="+mn-lt"/>
              </a:rPr>
              <a:t>EC</a:t>
            </a:r>
            <a:r>
              <a:rPr lang="en-US" sz="2800">
                <a:ea typeface="+mn-lt"/>
                <a:cs typeface="+mn-lt"/>
              </a:rPr>
              <a:t> Section 8316);</a:t>
            </a:r>
            <a:endParaRPr lang="en-US" sz="2800"/>
          </a:p>
          <a:p>
            <a:pPr>
              <a:spcAft>
                <a:spcPts val="1200"/>
              </a:spcAft>
            </a:pPr>
            <a:r>
              <a:rPr lang="en-US" sz="2800">
                <a:ea typeface="+mn-lt"/>
                <a:cs typeface="+mn-lt"/>
              </a:rPr>
              <a:t>The CDE reduced the CSPP contractor’s current year contract maximum reimbursement amount (MRA) due to the contractor’s inability to utilize its full contract amount, whether through low enrollment or low expenditures for the CSPP contract;</a:t>
            </a:r>
          </a:p>
          <a:p>
            <a:pPr>
              <a:spcAft>
                <a:spcPts val="1200"/>
              </a:spcAft>
            </a:pPr>
            <a:r>
              <a:rPr lang="en-US" sz="2800">
                <a:ea typeface="+mn-lt"/>
                <a:cs typeface="+mn-lt"/>
              </a:rPr>
              <a:t>The agency’s current contract is on provisional status;</a:t>
            </a:r>
            <a:endParaRPr lang="en-US" sz="2800">
              <a:cs typeface="Arial"/>
            </a:endParaRPr>
          </a:p>
          <a:p>
            <a:endParaRPr lang="en-US" i="1">
              <a:cs typeface="Arial"/>
            </a:endParaRPr>
          </a:p>
          <a:p>
            <a:endParaRPr lang="en-US">
              <a:cs typeface="Arial"/>
            </a:endParaRPr>
          </a:p>
        </p:txBody>
      </p:sp>
      <p:sp>
        <p:nvSpPr>
          <p:cNvPr id="6" name="Slide Number Placeholder 5">
            <a:extLst>
              <a:ext uri="{FF2B5EF4-FFF2-40B4-BE49-F238E27FC236}">
                <a16:creationId xmlns:a16="http://schemas.microsoft.com/office/drawing/2014/main" id="{D065B2EA-68E0-4253-BEFD-6A853C7AE2A5}"/>
              </a:ext>
            </a:extLst>
          </p:cNvPr>
          <p:cNvSpPr>
            <a:spLocks noGrp="1"/>
          </p:cNvSpPr>
          <p:nvPr>
            <p:ph type="sldNum" sz="quarter" idx="10"/>
          </p:nvPr>
        </p:nvSpPr>
        <p:spPr/>
        <p:txBody>
          <a:bodyPr/>
          <a:lstStyle/>
          <a:p>
            <a:fld id="{432ED76D-8188-4B28-B316-CD85396F47B0}" type="slidenum">
              <a:rPr lang="en-US" smtClean="0"/>
              <a:pPr/>
              <a:t>15</a:t>
            </a:fld>
            <a:endParaRPr lang="en-US"/>
          </a:p>
        </p:txBody>
      </p:sp>
    </p:spTree>
    <p:extLst>
      <p:ext uri="{BB962C8B-B14F-4D97-AF65-F5344CB8AC3E}">
        <p14:creationId xmlns:p14="http://schemas.microsoft.com/office/powerpoint/2010/main" val="2230633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8"/>
            <a:ext cx="11887200" cy="1396545"/>
          </a:xfrm>
        </p:spPr>
        <p:txBody>
          <a:bodyPr>
            <a:normAutofit fontScale="90000"/>
          </a:bodyPr>
          <a:lstStyle/>
          <a:p>
            <a:r>
              <a:rPr lang="en-US"/>
              <a:t>Overview and Instructions:</a:t>
            </a:r>
            <a:br>
              <a:rPr lang="en-US"/>
            </a:br>
            <a:r>
              <a:rPr lang="en-US"/>
              <a:t>Eligibility – Current Contractors (3)</a:t>
            </a:r>
            <a:br>
              <a:rPr lang="en-US"/>
            </a:br>
            <a:endParaRPr lang="en-US" b="1"/>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52400" y="1848853"/>
            <a:ext cx="11887200" cy="4212313"/>
          </a:xfrm>
        </p:spPr>
        <p:txBody>
          <a:bodyPr vert="horz" lIns="91440" tIns="45720" rIns="91440" bIns="45720" rtlCol="0" anchor="t">
            <a:normAutofit fontScale="92500" lnSpcReduction="20000"/>
          </a:bodyPr>
          <a:lstStyle/>
          <a:p>
            <a:pPr>
              <a:spcAft>
                <a:spcPts val="1200"/>
              </a:spcAft>
            </a:pPr>
            <a:r>
              <a:rPr lang="en-US" sz="2800">
                <a:ea typeface="+mn-lt"/>
                <a:cs typeface="+mn-lt"/>
              </a:rPr>
              <a:t>The contractor was previously awarded CSPP expansion funding and has not yet begun providing services with that funding; </a:t>
            </a:r>
            <a:r>
              <a:rPr lang="en-US" sz="2800" i="1">
                <a:ea typeface="+mn-lt"/>
                <a:cs typeface="+mn-lt"/>
              </a:rPr>
              <a:t> </a:t>
            </a:r>
            <a:endParaRPr lang="en-US" sz="2800">
              <a:ea typeface="+mn-lt"/>
              <a:cs typeface="+mn-lt"/>
            </a:endParaRPr>
          </a:p>
          <a:p>
            <a:pPr>
              <a:spcAft>
                <a:spcPts val="1200"/>
              </a:spcAft>
            </a:pPr>
            <a:r>
              <a:rPr lang="en-US" sz="2800">
                <a:ea typeface="+mn-lt"/>
                <a:cs typeface="+mn-lt"/>
              </a:rPr>
              <a:t>The CDE has evidence that the contractor has not been able to successfully fulfill the current contract requirements by serving children in a quality program and in a fiscally responsible manner;</a:t>
            </a:r>
            <a:endParaRPr lang="en-US" sz="2800"/>
          </a:p>
          <a:p>
            <a:pPr>
              <a:spcAft>
                <a:spcPts val="1200"/>
              </a:spcAft>
            </a:pPr>
            <a:r>
              <a:rPr lang="en-US" sz="2800">
                <a:ea typeface="+mn-lt"/>
                <a:cs typeface="+mn-lt"/>
              </a:rPr>
              <a:t>The contractor has an outstanding accounts receivable balance with the CDE; or</a:t>
            </a:r>
            <a:endParaRPr lang="en-US" sz="2800"/>
          </a:p>
          <a:p>
            <a:pPr>
              <a:spcAft>
                <a:spcPts val="1200"/>
              </a:spcAft>
            </a:pPr>
            <a:r>
              <a:rPr lang="en-US" sz="2800">
                <a:ea typeface="+mn-lt"/>
                <a:cs typeface="+mn-lt"/>
              </a:rPr>
              <a:t>The contractor has a delinquent audit with the CDE pursuant to 5 </a:t>
            </a:r>
            <a:r>
              <a:rPr lang="en-US" sz="2800" i="1">
                <a:ea typeface="+mn-lt"/>
                <a:cs typeface="+mn-lt"/>
              </a:rPr>
              <a:t>CCR </a:t>
            </a:r>
            <a:r>
              <a:rPr lang="en-US" sz="2800">
                <a:ea typeface="+mn-lt"/>
                <a:cs typeface="+mn-lt"/>
              </a:rPr>
              <a:t>Section 17825.</a:t>
            </a:r>
          </a:p>
          <a:p>
            <a:endParaRPr lang="en-US">
              <a:cs typeface="Arial"/>
            </a:endParaRPr>
          </a:p>
        </p:txBody>
      </p:sp>
      <p:sp>
        <p:nvSpPr>
          <p:cNvPr id="6" name="Slide Number Placeholder 5">
            <a:extLst>
              <a:ext uri="{FF2B5EF4-FFF2-40B4-BE49-F238E27FC236}">
                <a16:creationId xmlns:a16="http://schemas.microsoft.com/office/drawing/2014/main" id="{95C67D37-B1E5-48C2-864D-0FCD908D3B71}"/>
              </a:ext>
            </a:extLst>
          </p:cNvPr>
          <p:cNvSpPr>
            <a:spLocks noGrp="1"/>
          </p:cNvSpPr>
          <p:nvPr>
            <p:ph type="sldNum" sz="quarter" idx="10"/>
          </p:nvPr>
        </p:nvSpPr>
        <p:spPr/>
        <p:txBody>
          <a:bodyPr/>
          <a:lstStyle/>
          <a:p>
            <a:fld id="{432ED76D-8188-4B28-B316-CD85396F47B0}" type="slidenum">
              <a:rPr lang="en-US" smtClean="0"/>
              <a:pPr/>
              <a:t>16</a:t>
            </a:fld>
            <a:endParaRPr lang="en-US"/>
          </a:p>
        </p:txBody>
      </p:sp>
    </p:spTree>
    <p:extLst>
      <p:ext uri="{BB962C8B-B14F-4D97-AF65-F5344CB8AC3E}">
        <p14:creationId xmlns:p14="http://schemas.microsoft.com/office/powerpoint/2010/main" val="2981264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8"/>
            <a:ext cx="11887200" cy="1028101"/>
          </a:xfrm>
        </p:spPr>
        <p:txBody>
          <a:bodyPr>
            <a:normAutofit fontScale="90000"/>
          </a:bodyPr>
          <a:lstStyle/>
          <a:p>
            <a:r>
              <a:rPr lang="en-US"/>
              <a:t>Overview and Instructions:</a:t>
            </a:r>
            <a:br>
              <a:rPr lang="en-US"/>
            </a:br>
            <a:r>
              <a:rPr lang="en-US"/>
              <a:t>Eligibility – New LEA Applicants (1)</a:t>
            </a:r>
            <a:endParaRPr lang="en-US" b="1"/>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90237" y="1447800"/>
            <a:ext cx="11887200" cy="4613366"/>
          </a:xfrm>
        </p:spPr>
        <p:txBody>
          <a:bodyPr vert="horz" lIns="91440" tIns="45720" rIns="91440" bIns="45720" rtlCol="0" anchor="t">
            <a:normAutofit fontScale="92500" lnSpcReduction="20000"/>
          </a:bodyPr>
          <a:lstStyle/>
          <a:p>
            <a:pPr marL="0" indent="0">
              <a:spcAft>
                <a:spcPts val="1200"/>
              </a:spcAft>
              <a:buNone/>
            </a:pPr>
            <a:r>
              <a:rPr lang="en-US" sz="2600">
                <a:ea typeface="+mn-lt"/>
                <a:cs typeface="+mn-lt"/>
              </a:rPr>
              <a:t>Pursuant to 5 </a:t>
            </a:r>
            <a:r>
              <a:rPr lang="en-US" sz="2600" i="1">
                <a:ea typeface="+mn-lt"/>
                <a:cs typeface="+mn-lt"/>
              </a:rPr>
              <a:t>CCR </a:t>
            </a:r>
            <a:r>
              <a:rPr lang="en-US" sz="2600">
                <a:ea typeface="+mn-lt"/>
                <a:cs typeface="+mn-lt"/>
              </a:rPr>
              <a:t>Section 17722(b), an applicant who is not a current CDE contractor is eligible to apply for new CSPP funding, </a:t>
            </a:r>
            <a:r>
              <a:rPr lang="en-US" sz="2600" b="1">
                <a:ea typeface="+mn-lt"/>
                <a:cs typeface="+mn-lt"/>
              </a:rPr>
              <a:t>except</a:t>
            </a:r>
            <a:r>
              <a:rPr lang="en-US" sz="2600">
                <a:ea typeface="+mn-lt"/>
                <a:cs typeface="+mn-lt"/>
              </a:rPr>
              <a:t> when any of the following conditions apply:</a:t>
            </a:r>
            <a:endParaRPr lang="en-US">
              <a:ea typeface="+mn-lt"/>
              <a:cs typeface="+mn-lt"/>
            </a:endParaRPr>
          </a:p>
          <a:p>
            <a:pPr>
              <a:spcAft>
                <a:spcPts val="1200"/>
              </a:spcAft>
            </a:pPr>
            <a:r>
              <a:rPr lang="en-US" sz="2600">
                <a:ea typeface="+mn-lt"/>
                <a:cs typeface="+mn-lt"/>
              </a:rPr>
              <a:t>The applicant had a previous contract with the CDE that was terminated or not continued by the CDE due to fiscal and/or programmatic non-compliance as described in 5 </a:t>
            </a:r>
            <a:r>
              <a:rPr lang="en-US" sz="2600" i="1">
                <a:ea typeface="+mn-lt"/>
                <a:cs typeface="+mn-lt"/>
              </a:rPr>
              <a:t>CCR</a:t>
            </a:r>
            <a:r>
              <a:rPr lang="en-US" sz="2600">
                <a:ea typeface="+mn-lt"/>
                <a:cs typeface="+mn-lt"/>
              </a:rPr>
              <a:t> sections 17828 or 17829 within the three (3) years immediately preceding the date the RFA was posted.</a:t>
            </a:r>
            <a:endParaRPr lang="en-US">
              <a:cs typeface="Arial" panose="020B0604020202020204"/>
            </a:endParaRPr>
          </a:p>
          <a:p>
            <a:pPr>
              <a:spcAft>
                <a:spcPts val="1200"/>
              </a:spcAft>
              <a:buFont typeface="Arial"/>
            </a:pPr>
            <a:r>
              <a:rPr lang="en-US" sz="2600">
                <a:ea typeface="+mn-lt"/>
                <a:cs typeface="+mn-lt"/>
              </a:rPr>
              <a:t>The applicant had a previous contract with the CDE and has an outstanding accounts receivable balance with the CDE or another state or federal agency.</a:t>
            </a:r>
            <a:endParaRPr lang="en-US"/>
          </a:p>
          <a:p>
            <a:pPr>
              <a:spcAft>
                <a:spcPts val="1200"/>
              </a:spcAft>
              <a:buFont typeface="Arial"/>
            </a:pPr>
            <a:r>
              <a:rPr lang="en-US" sz="2600">
                <a:ea typeface="+mn-lt"/>
                <a:cs typeface="+mn-lt"/>
              </a:rPr>
              <a:t>The applicant had a previous contract with the CDE and has a delinquent audit with the CDE pursuant to 5 </a:t>
            </a:r>
            <a:r>
              <a:rPr lang="en-US" sz="2600" i="1">
                <a:ea typeface="+mn-lt"/>
                <a:cs typeface="+mn-lt"/>
              </a:rPr>
              <a:t>CCR</a:t>
            </a:r>
            <a:r>
              <a:rPr lang="en-US" sz="2600">
                <a:ea typeface="+mn-lt"/>
                <a:cs typeface="+mn-lt"/>
              </a:rPr>
              <a:t> Section 17825.</a:t>
            </a:r>
            <a:endParaRPr lang="en-US"/>
          </a:p>
          <a:p>
            <a:pPr marL="0" indent="0">
              <a:spcAft>
                <a:spcPts val="1200"/>
              </a:spcAft>
              <a:buNone/>
            </a:pPr>
            <a:endParaRPr lang="en-US" sz="2600">
              <a:cs typeface="Arial"/>
            </a:endParaRPr>
          </a:p>
        </p:txBody>
      </p:sp>
      <p:sp>
        <p:nvSpPr>
          <p:cNvPr id="4" name="Slide Number Placeholder 3">
            <a:extLst>
              <a:ext uri="{FF2B5EF4-FFF2-40B4-BE49-F238E27FC236}">
                <a16:creationId xmlns:a16="http://schemas.microsoft.com/office/drawing/2014/main" id="{6652FAB8-06A9-46C0-BFCE-A184E4211BC4}"/>
              </a:ext>
            </a:extLst>
          </p:cNvPr>
          <p:cNvSpPr>
            <a:spLocks noGrp="1"/>
          </p:cNvSpPr>
          <p:nvPr>
            <p:ph type="sldNum" sz="quarter" idx="10"/>
          </p:nvPr>
        </p:nvSpPr>
        <p:spPr/>
        <p:txBody>
          <a:bodyPr/>
          <a:lstStyle/>
          <a:p>
            <a:fld id="{432ED76D-8188-4B28-B316-CD85396F47B0}" type="slidenum">
              <a:rPr lang="en-US" smtClean="0"/>
              <a:pPr/>
              <a:t>17</a:t>
            </a:fld>
            <a:endParaRPr lang="en-US"/>
          </a:p>
        </p:txBody>
      </p:sp>
    </p:spTree>
    <p:extLst>
      <p:ext uri="{BB962C8B-B14F-4D97-AF65-F5344CB8AC3E}">
        <p14:creationId xmlns:p14="http://schemas.microsoft.com/office/powerpoint/2010/main" val="10327208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9"/>
            <a:ext cx="11887200" cy="653800"/>
          </a:xfrm>
        </p:spPr>
        <p:txBody>
          <a:bodyPr>
            <a:normAutofit fontScale="90000"/>
          </a:bodyPr>
          <a:lstStyle/>
          <a:p>
            <a:r>
              <a:rPr lang="en-US"/>
              <a:t>Overview and Instructions:</a:t>
            </a:r>
            <a:br>
              <a:rPr lang="en-US"/>
            </a:br>
            <a:r>
              <a:rPr lang="en-US"/>
              <a:t>Eligibility – New LEA Applicants (2)</a:t>
            </a:r>
            <a:endParaRPr lang="en-US" b="1"/>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52400" y="1460500"/>
            <a:ext cx="11887200" cy="4600666"/>
          </a:xfrm>
        </p:spPr>
        <p:txBody>
          <a:bodyPr vert="horz" lIns="91440" tIns="45720" rIns="91440" bIns="45720" rtlCol="0" anchor="t">
            <a:normAutofit/>
          </a:bodyPr>
          <a:lstStyle/>
          <a:p>
            <a:pPr>
              <a:spcAft>
                <a:spcPts val="1200"/>
              </a:spcAft>
            </a:pPr>
            <a:r>
              <a:rPr lang="en-US" sz="2600">
                <a:ea typeface="+mn-lt"/>
                <a:cs typeface="+mn-lt"/>
              </a:rPr>
              <a:t>The applicant is currently listed on a state or federal debarment list; or</a:t>
            </a:r>
            <a:endParaRPr lang="en-US" sz="2600">
              <a:cs typeface="Arial"/>
            </a:endParaRPr>
          </a:p>
          <a:p>
            <a:pPr>
              <a:spcAft>
                <a:spcPts val="1200"/>
              </a:spcAft>
            </a:pPr>
            <a:r>
              <a:rPr lang="en-US" sz="2600">
                <a:ea typeface="+mn-lt"/>
                <a:cs typeface="+mn-lt"/>
              </a:rPr>
              <a:t>The applicant, or any potential subcontractor, has in place, or places, a person in a position of fiscal responsibility or control who has been convicted of a crime involving misuse or misappropriation of state or federal funds, or a state or federal crime involving moral turpitude (</a:t>
            </a:r>
            <a:r>
              <a:rPr lang="en-US" sz="2600" i="1">
                <a:ea typeface="+mn-lt"/>
                <a:cs typeface="+mn-lt"/>
              </a:rPr>
              <a:t>EC</a:t>
            </a:r>
            <a:r>
              <a:rPr lang="en-US" sz="2600">
                <a:ea typeface="+mn-lt"/>
                <a:cs typeface="+mn-lt"/>
              </a:rPr>
              <a:t> Section 8316).</a:t>
            </a:r>
            <a:endParaRPr lang="en-US" sz="2600"/>
          </a:p>
          <a:p>
            <a:pPr>
              <a:spcAft>
                <a:spcPts val="1200"/>
              </a:spcAft>
            </a:pPr>
            <a:r>
              <a:rPr lang="en-US" sz="2600" b="1">
                <a:ea typeface="+mn-lt"/>
                <a:cs typeface="+mn-lt"/>
              </a:rPr>
              <a:t>Note: </a:t>
            </a:r>
            <a:r>
              <a:rPr lang="en-US" sz="2600">
                <a:ea typeface="+mn-lt"/>
                <a:cs typeface="+mn-lt"/>
              </a:rPr>
              <a:t>If an applicant, whether a current contractor or not, is determined to be ineligible for funding based on any of the above grounds, the applicant will be apprised of their ineligibility in writing and provided with the specific grounds of ineligibility.</a:t>
            </a:r>
            <a:endParaRPr lang="en-US" sz="2600">
              <a:cs typeface="Arial" panose="020B0604020202020204"/>
            </a:endParaRPr>
          </a:p>
        </p:txBody>
      </p:sp>
      <p:sp>
        <p:nvSpPr>
          <p:cNvPr id="4" name="Slide Number Placeholder 3">
            <a:extLst>
              <a:ext uri="{FF2B5EF4-FFF2-40B4-BE49-F238E27FC236}">
                <a16:creationId xmlns:a16="http://schemas.microsoft.com/office/drawing/2014/main" id="{585E2427-7C74-407C-88F3-A6FF10E6F98B}"/>
              </a:ext>
            </a:extLst>
          </p:cNvPr>
          <p:cNvSpPr>
            <a:spLocks noGrp="1"/>
          </p:cNvSpPr>
          <p:nvPr>
            <p:ph type="sldNum" sz="quarter" idx="10"/>
          </p:nvPr>
        </p:nvSpPr>
        <p:spPr/>
        <p:txBody>
          <a:bodyPr/>
          <a:lstStyle/>
          <a:p>
            <a:fld id="{432ED76D-8188-4B28-B316-CD85396F47B0}" type="slidenum">
              <a:rPr lang="en-US" smtClean="0"/>
              <a:pPr/>
              <a:t>18</a:t>
            </a:fld>
            <a:endParaRPr lang="en-US"/>
          </a:p>
        </p:txBody>
      </p:sp>
    </p:spTree>
    <p:extLst>
      <p:ext uri="{BB962C8B-B14F-4D97-AF65-F5344CB8AC3E}">
        <p14:creationId xmlns:p14="http://schemas.microsoft.com/office/powerpoint/2010/main" val="42294180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8"/>
            <a:ext cx="11887200" cy="1028101"/>
          </a:xfrm>
        </p:spPr>
        <p:txBody>
          <a:bodyPr>
            <a:normAutofit fontScale="90000"/>
          </a:bodyPr>
          <a:lstStyle/>
          <a:p>
            <a:r>
              <a:rPr lang="en-US">
                <a:cs typeface="Arial"/>
              </a:rPr>
              <a:t>Overview and Instructions:</a:t>
            </a:r>
            <a:br>
              <a:rPr lang="en-US">
                <a:cs typeface="Arial"/>
              </a:rPr>
            </a:br>
            <a:r>
              <a:rPr lang="en-US">
                <a:cs typeface="Arial"/>
              </a:rPr>
              <a:t>General CSPP Contract Information (1)</a:t>
            </a:r>
            <a:endParaRPr lang="en-US"/>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42374" y="1929064"/>
            <a:ext cx="11897226" cy="4132102"/>
          </a:xfrm>
        </p:spPr>
        <p:txBody>
          <a:bodyPr vert="horz" lIns="91440" tIns="45720" rIns="91440" bIns="45720" rtlCol="0" anchor="t">
            <a:normAutofit/>
          </a:bodyPr>
          <a:lstStyle/>
          <a:p>
            <a:pPr marL="0" indent="0">
              <a:buNone/>
            </a:pPr>
            <a:r>
              <a:rPr lang="en-US" sz="2800">
                <a:ea typeface="+mn-lt"/>
                <a:cs typeface="+mn-lt"/>
              </a:rPr>
              <a:t>A CSPP contract issued by the CDE and entered into by the applicant is a legally binding agreement between the CDE and the contractor. The contractor agrees to provide CSPP services according to defined fiscal and programmatic requirements, and the CDE agrees to reimburse the contractors for those services according to the defined limits. The contract’s MRA, as described in this RFA, will be negotiated based on the proposed award amount.</a:t>
            </a:r>
            <a:endParaRPr lang="en-US" sz="2800"/>
          </a:p>
          <a:p>
            <a:pPr marL="0" indent="0">
              <a:buNone/>
            </a:pPr>
            <a:endParaRPr lang="en-US">
              <a:cs typeface="Arial"/>
            </a:endParaRPr>
          </a:p>
        </p:txBody>
      </p:sp>
      <p:sp>
        <p:nvSpPr>
          <p:cNvPr id="4" name="Slide Number Placeholder 3">
            <a:extLst>
              <a:ext uri="{FF2B5EF4-FFF2-40B4-BE49-F238E27FC236}">
                <a16:creationId xmlns:a16="http://schemas.microsoft.com/office/drawing/2014/main" id="{A8F2F567-AEE6-47EF-B08D-6E5344698E67}"/>
              </a:ext>
            </a:extLst>
          </p:cNvPr>
          <p:cNvSpPr>
            <a:spLocks noGrp="1"/>
          </p:cNvSpPr>
          <p:nvPr>
            <p:ph type="sldNum" sz="quarter" idx="10"/>
          </p:nvPr>
        </p:nvSpPr>
        <p:spPr/>
        <p:txBody>
          <a:bodyPr/>
          <a:lstStyle/>
          <a:p>
            <a:fld id="{432ED76D-8188-4B28-B316-CD85396F47B0}" type="slidenum">
              <a:rPr lang="en-US" smtClean="0"/>
              <a:pPr/>
              <a:t>19</a:t>
            </a:fld>
            <a:endParaRPr lang="en-US"/>
          </a:p>
        </p:txBody>
      </p:sp>
    </p:spTree>
    <p:extLst>
      <p:ext uri="{BB962C8B-B14F-4D97-AF65-F5344CB8AC3E}">
        <p14:creationId xmlns:p14="http://schemas.microsoft.com/office/powerpoint/2010/main" val="3483418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9"/>
            <a:ext cx="11887200" cy="783753"/>
          </a:xfrm>
        </p:spPr>
        <p:txBody>
          <a:bodyPr/>
          <a:lstStyle/>
          <a:p>
            <a:r>
              <a:rPr lang="en-US" b="1"/>
              <a:t>Welcome and Introductions</a:t>
            </a:r>
          </a:p>
        </p:txBody>
      </p:sp>
      <p:pic>
        <p:nvPicPr>
          <p:cNvPr id="5" name="Content Placeholder 7" descr="A collage of children stating Everyone Belongs - Todos Somos Unidos">
            <a:extLst>
              <a:ext uri="{FF2B5EF4-FFF2-40B4-BE49-F238E27FC236}">
                <a16:creationId xmlns:a16="http://schemas.microsoft.com/office/drawing/2014/main" id="{5D93C6E8-8A2E-4A06-967F-B10EE7114D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9267" y="987552"/>
            <a:ext cx="6813465" cy="5110099"/>
          </a:xfrm>
        </p:spPr>
      </p:pic>
      <p:sp>
        <p:nvSpPr>
          <p:cNvPr id="6" name="Slide Number Placeholder 5">
            <a:extLst>
              <a:ext uri="{FF2B5EF4-FFF2-40B4-BE49-F238E27FC236}">
                <a16:creationId xmlns:a16="http://schemas.microsoft.com/office/drawing/2014/main" id="{7BDAD532-33C9-4831-92D1-284A998C0CC4}"/>
              </a:ext>
            </a:extLst>
          </p:cNvPr>
          <p:cNvSpPr>
            <a:spLocks noGrp="1"/>
          </p:cNvSpPr>
          <p:nvPr>
            <p:ph type="sldNum" sz="quarter" idx="10"/>
          </p:nvPr>
        </p:nvSpPr>
        <p:spPr/>
        <p:txBody>
          <a:bodyPr/>
          <a:lstStyle/>
          <a:p>
            <a:fld id="{432ED76D-8188-4B28-B316-CD85396F47B0}" type="slidenum">
              <a:rPr lang="en-US" smtClean="0"/>
              <a:pPr/>
              <a:t>2</a:t>
            </a:fld>
            <a:endParaRPr lang="en-US"/>
          </a:p>
        </p:txBody>
      </p:sp>
    </p:spTree>
    <p:extLst>
      <p:ext uri="{BB962C8B-B14F-4D97-AF65-F5344CB8AC3E}">
        <p14:creationId xmlns:p14="http://schemas.microsoft.com/office/powerpoint/2010/main" val="468490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8"/>
            <a:ext cx="11887200" cy="1015401"/>
          </a:xfrm>
        </p:spPr>
        <p:txBody>
          <a:bodyPr>
            <a:normAutofit fontScale="90000"/>
          </a:bodyPr>
          <a:lstStyle/>
          <a:p>
            <a:r>
              <a:rPr lang="en-US">
                <a:cs typeface="Arial"/>
              </a:rPr>
              <a:t>Overview and Instructions:</a:t>
            </a:r>
            <a:br>
              <a:rPr lang="en-US">
                <a:cs typeface="Arial"/>
              </a:rPr>
            </a:br>
            <a:r>
              <a:rPr lang="en-US">
                <a:cs typeface="Arial"/>
              </a:rPr>
              <a:t>General CSPP Contract Information (2)</a:t>
            </a:r>
            <a:endParaRPr lang="en-US" b="1">
              <a:cs typeface="Arial"/>
            </a:endParaRPr>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52400" y="1435101"/>
            <a:ext cx="11887200" cy="4626066"/>
          </a:xfrm>
        </p:spPr>
        <p:txBody>
          <a:bodyPr vert="horz" lIns="91440" tIns="45720" rIns="91440" bIns="45720" rtlCol="0" anchor="t">
            <a:normAutofit fontScale="92500" lnSpcReduction="10000"/>
          </a:bodyPr>
          <a:lstStyle/>
          <a:p>
            <a:pPr>
              <a:lnSpc>
                <a:spcPct val="90000"/>
              </a:lnSpc>
              <a:spcAft>
                <a:spcPts val="1200"/>
              </a:spcAft>
            </a:pPr>
            <a:r>
              <a:rPr lang="en-US" sz="2600" dirty="0">
                <a:ea typeface="+mn-lt"/>
                <a:cs typeface="+mn-lt"/>
              </a:rPr>
              <a:t>Annual CSPP contracts are effective for one state FY (July 1 to June 30), unless otherwise stated in the contract.</a:t>
            </a:r>
          </a:p>
          <a:p>
            <a:pPr>
              <a:lnSpc>
                <a:spcPct val="90000"/>
              </a:lnSpc>
              <a:spcAft>
                <a:spcPts val="1200"/>
              </a:spcAft>
            </a:pPr>
            <a:r>
              <a:rPr lang="en-US" sz="2600" dirty="0">
                <a:ea typeface="+mn-lt"/>
                <a:cs typeface="+mn-lt"/>
              </a:rPr>
              <a:t>Successful applicants have three (3) FYs from the date of the proposed award letter to open sites or classrooms and begin providing CSPP services. If the proposed sites or classrooms are not open within three (3) FYs from the date of the proposed award letter, the applicant will receive formal notice from the EED that the proposed award is rescinded. </a:t>
            </a:r>
          </a:p>
          <a:p>
            <a:pPr>
              <a:lnSpc>
                <a:spcPct val="90000"/>
              </a:lnSpc>
              <a:spcAft>
                <a:spcPts val="1200"/>
              </a:spcAft>
            </a:pPr>
            <a:r>
              <a:rPr lang="en-US" sz="2600" dirty="0">
                <a:ea typeface="+mn-lt"/>
                <a:cs typeface="+mn-lt"/>
              </a:rPr>
              <a:t>Pursuant to 5 </a:t>
            </a:r>
            <a:r>
              <a:rPr lang="en-US" sz="2600" i="1" dirty="0">
                <a:ea typeface="+mn-lt"/>
                <a:cs typeface="+mn-lt"/>
              </a:rPr>
              <a:t>CCR </a:t>
            </a:r>
            <a:r>
              <a:rPr lang="en-US" sz="2600" dirty="0">
                <a:ea typeface="+mn-lt"/>
                <a:cs typeface="+mn-lt"/>
              </a:rPr>
              <a:t>Section 17726(a), contractors have no vested right to a subsequent contract. After the initial CSPP contract period, the contractor’s approval for continued funding each subsequent year is contingent upon compliance with the terms and conditions of the contract, evidence of satisfactory contract performance, and meeting all relevant state and applicable federal reporting requirements.</a:t>
            </a:r>
            <a:endParaRPr lang="en-US" dirty="0"/>
          </a:p>
          <a:p>
            <a:pPr marL="0" indent="0">
              <a:spcAft>
                <a:spcPts val="1200"/>
              </a:spcAft>
              <a:buNone/>
            </a:pPr>
            <a:endParaRPr lang="en-US" sz="2600" dirty="0">
              <a:cs typeface="Arial"/>
            </a:endParaRPr>
          </a:p>
          <a:p>
            <a:pPr>
              <a:spcAft>
                <a:spcPts val="1200"/>
              </a:spcAft>
            </a:pPr>
            <a:endParaRPr lang="en-US" sz="2600" dirty="0">
              <a:cs typeface="Arial"/>
            </a:endParaRPr>
          </a:p>
        </p:txBody>
      </p:sp>
      <p:sp>
        <p:nvSpPr>
          <p:cNvPr id="4" name="Slide Number Placeholder 3">
            <a:extLst>
              <a:ext uri="{FF2B5EF4-FFF2-40B4-BE49-F238E27FC236}">
                <a16:creationId xmlns:a16="http://schemas.microsoft.com/office/drawing/2014/main" id="{69C11356-1EA0-48BE-929F-FC1645323D98}"/>
              </a:ext>
            </a:extLst>
          </p:cNvPr>
          <p:cNvSpPr>
            <a:spLocks noGrp="1"/>
          </p:cNvSpPr>
          <p:nvPr>
            <p:ph type="sldNum" sz="quarter" idx="10"/>
          </p:nvPr>
        </p:nvSpPr>
        <p:spPr/>
        <p:txBody>
          <a:bodyPr/>
          <a:lstStyle/>
          <a:p>
            <a:fld id="{432ED76D-8188-4B28-B316-CD85396F47B0}" type="slidenum">
              <a:rPr lang="en-US" smtClean="0"/>
              <a:pPr/>
              <a:t>20</a:t>
            </a:fld>
            <a:endParaRPr lang="en-US"/>
          </a:p>
        </p:txBody>
      </p:sp>
    </p:spTree>
    <p:extLst>
      <p:ext uri="{BB962C8B-B14F-4D97-AF65-F5344CB8AC3E}">
        <p14:creationId xmlns:p14="http://schemas.microsoft.com/office/powerpoint/2010/main" val="3518443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9"/>
            <a:ext cx="11887200" cy="913801"/>
          </a:xfrm>
        </p:spPr>
        <p:txBody>
          <a:bodyPr>
            <a:normAutofit fontScale="90000"/>
          </a:bodyPr>
          <a:lstStyle/>
          <a:p>
            <a:r>
              <a:rPr lang="en-US">
                <a:cs typeface="Arial"/>
              </a:rPr>
              <a:t>Overview and Instructions:</a:t>
            </a:r>
            <a:br>
              <a:rPr lang="en-US">
                <a:cs typeface="Arial"/>
              </a:rPr>
            </a:br>
            <a:r>
              <a:rPr lang="en-US">
                <a:cs typeface="Arial"/>
              </a:rPr>
              <a:t>General CSPP Contract Information (3)</a:t>
            </a:r>
            <a:endParaRPr lang="en-US" b="1">
              <a:cs typeface="Arial"/>
            </a:endParaRPr>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52400" y="1460500"/>
            <a:ext cx="11887200" cy="4600666"/>
          </a:xfrm>
        </p:spPr>
        <p:txBody>
          <a:bodyPr vert="horz" lIns="91440" tIns="45720" rIns="91440" bIns="45720" rtlCol="0" anchor="t">
            <a:normAutofit/>
          </a:bodyPr>
          <a:lstStyle/>
          <a:p>
            <a:pPr marL="0" indent="0">
              <a:spcAft>
                <a:spcPts val="1200"/>
              </a:spcAft>
              <a:buNone/>
            </a:pPr>
            <a:r>
              <a:rPr lang="en-US" sz="2600">
                <a:ea typeface="+mn-lt"/>
                <a:cs typeface="+mn-lt"/>
              </a:rPr>
              <a:t>All transactions conducted by the awarded applicant shall be fair and reasonable and conducted at an arm’s length, including, but not limited to, where the contractor is party to a transaction and the other party is one of the following:</a:t>
            </a:r>
            <a:endParaRPr lang="en-US"/>
          </a:p>
          <a:p>
            <a:pPr lvl="1">
              <a:spcAft>
                <a:spcPts val="1200"/>
              </a:spcAft>
            </a:pPr>
            <a:r>
              <a:rPr lang="en-US" sz="2600">
                <a:ea typeface="+mn-lt"/>
                <a:cs typeface="+mn-lt"/>
              </a:rPr>
              <a:t>An officer or employee of the contractor or of an organization having financial interest in the contractor; or</a:t>
            </a:r>
          </a:p>
          <a:p>
            <a:pPr lvl="1">
              <a:spcAft>
                <a:spcPts val="1200"/>
              </a:spcAft>
            </a:pPr>
            <a:r>
              <a:rPr lang="en-US" sz="2600">
                <a:ea typeface="+mn-lt"/>
                <a:cs typeface="+mn-lt"/>
              </a:rPr>
              <a:t>A partner or controlling stockholder of the contractor or an organization having financial interest in the contractor; or</a:t>
            </a:r>
          </a:p>
          <a:p>
            <a:pPr lvl="1">
              <a:spcAft>
                <a:spcPts val="1200"/>
              </a:spcAft>
            </a:pPr>
            <a:r>
              <a:rPr lang="en-US" sz="2600">
                <a:ea typeface="+mn-lt"/>
                <a:cs typeface="+mn-lt"/>
              </a:rPr>
              <a:t>A family member of a person having a financial interest in the contractor</a:t>
            </a:r>
            <a:endParaRPr lang="en-US" sz="2600">
              <a:cs typeface="Arial"/>
            </a:endParaRPr>
          </a:p>
          <a:p>
            <a:pPr>
              <a:spcAft>
                <a:spcPts val="1200"/>
              </a:spcAft>
            </a:pPr>
            <a:endParaRPr lang="en-US" sz="2800">
              <a:cs typeface="Arial"/>
            </a:endParaRPr>
          </a:p>
        </p:txBody>
      </p:sp>
      <p:sp>
        <p:nvSpPr>
          <p:cNvPr id="4" name="Slide Number Placeholder 3">
            <a:extLst>
              <a:ext uri="{FF2B5EF4-FFF2-40B4-BE49-F238E27FC236}">
                <a16:creationId xmlns:a16="http://schemas.microsoft.com/office/drawing/2014/main" id="{F026D893-FAAA-48FB-B4F7-4C5B3F9B59FE}"/>
              </a:ext>
            </a:extLst>
          </p:cNvPr>
          <p:cNvSpPr>
            <a:spLocks noGrp="1"/>
          </p:cNvSpPr>
          <p:nvPr>
            <p:ph type="sldNum" sz="quarter" idx="10"/>
          </p:nvPr>
        </p:nvSpPr>
        <p:spPr/>
        <p:txBody>
          <a:bodyPr/>
          <a:lstStyle/>
          <a:p>
            <a:fld id="{432ED76D-8188-4B28-B316-CD85396F47B0}" type="slidenum">
              <a:rPr lang="en-US" smtClean="0"/>
              <a:pPr/>
              <a:t>21</a:t>
            </a:fld>
            <a:endParaRPr lang="en-US"/>
          </a:p>
        </p:txBody>
      </p:sp>
    </p:spTree>
    <p:extLst>
      <p:ext uri="{BB962C8B-B14F-4D97-AF65-F5344CB8AC3E}">
        <p14:creationId xmlns:p14="http://schemas.microsoft.com/office/powerpoint/2010/main" val="3290327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3EFEE-497B-87E3-A2CE-86D69421D026}"/>
              </a:ext>
            </a:extLst>
          </p:cNvPr>
          <p:cNvSpPr>
            <a:spLocks noGrp="1"/>
          </p:cNvSpPr>
          <p:nvPr>
            <p:ph type="title"/>
          </p:nvPr>
        </p:nvSpPr>
        <p:spPr>
          <a:xfrm>
            <a:off x="152400" y="203800"/>
            <a:ext cx="11887200" cy="1510700"/>
          </a:xfrm>
        </p:spPr>
        <p:txBody>
          <a:bodyPr>
            <a:normAutofit fontScale="90000"/>
          </a:bodyPr>
          <a:lstStyle/>
          <a:p>
            <a:r>
              <a:rPr lang="en-US">
                <a:cs typeface="Arial"/>
              </a:rPr>
              <a:t>Overview and Instructions:</a:t>
            </a:r>
            <a:br>
              <a:rPr lang="en-US">
                <a:cs typeface="Arial"/>
              </a:rPr>
            </a:br>
            <a:r>
              <a:rPr lang="en-US">
                <a:cs typeface="Arial"/>
              </a:rPr>
              <a:t>Request for Service Level Exemption “Start-Up Allowance”</a:t>
            </a:r>
            <a:endParaRPr lang="en-US"/>
          </a:p>
        </p:txBody>
      </p:sp>
      <p:sp>
        <p:nvSpPr>
          <p:cNvPr id="3" name="Content Placeholder 2">
            <a:extLst>
              <a:ext uri="{FF2B5EF4-FFF2-40B4-BE49-F238E27FC236}">
                <a16:creationId xmlns:a16="http://schemas.microsoft.com/office/drawing/2014/main" id="{A5CFB0FC-FE57-81BE-C566-5728F65E9DC8}"/>
              </a:ext>
            </a:extLst>
          </p:cNvPr>
          <p:cNvSpPr>
            <a:spLocks noGrp="1"/>
          </p:cNvSpPr>
          <p:nvPr>
            <p:ph idx="1"/>
          </p:nvPr>
        </p:nvSpPr>
        <p:spPr>
          <a:xfrm>
            <a:off x="152400" y="1955800"/>
            <a:ext cx="11887200" cy="4125961"/>
          </a:xfrm>
        </p:spPr>
        <p:txBody>
          <a:bodyPr vert="horz" lIns="91440" tIns="45720" rIns="91440" bIns="45720" rtlCol="0" anchor="t">
            <a:normAutofit lnSpcReduction="10000"/>
          </a:bodyPr>
          <a:lstStyle/>
          <a:p>
            <a:pPr>
              <a:spcAft>
                <a:spcPts val="1200"/>
              </a:spcAft>
            </a:pPr>
            <a:r>
              <a:rPr lang="en-US" sz="2600" dirty="0">
                <a:cs typeface="Arial"/>
              </a:rPr>
              <a:t>In accordance with </a:t>
            </a:r>
            <a:r>
              <a:rPr lang="en-US" sz="2600" i="1" dirty="0">
                <a:cs typeface="Arial"/>
              </a:rPr>
              <a:t>EC </a:t>
            </a:r>
            <a:r>
              <a:rPr lang="en-US" sz="2600" dirty="0">
                <a:cs typeface="Arial"/>
              </a:rPr>
              <a:t>Section 8255 and 5 </a:t>
            </a:r>
            <a:r>
              <a:rPr lang="en-US" sz="2600" i="1" dirty="0">
                <a:cs typeface="Arial"/>
              </a:rPr>
              <a:t>CCR </a:t>
            </a:r>
            <a:r>
              <a:rPr lang="en-US" sz="2600" dirty="0">
                <a:cs typeface="Arial"/>
              </a:rPr>
              <a:t>Section 17805, a new or expanding CSPP may not have sufficient enrollment during the first contract period while the program is starting up but may have reimbursable expenses. </a:t>
            </a:r>
          </a:p>
          <a:p>
            <a:pPr>
              <a:spcAft>
                <a:spcPts val="1200"/>
              </a:spcAft>
            </a:pPr>
            <a:r>
              <a:rPr lang="en-US" sz="2600" dirty="0">
                <a:cs typeface="Arial"/>
              </a:rPr>
              <a:t>The statute allows the CDE to approve and reimburse startup costs in an amount not to exceed 15 percent of the total award amount without the contractor providing services and allows applicants to submit a Request for Service Level Exemption, known as a Start-Up Allowance. </a:t>
            </a:r>
          </a:p>
          <a:p>
            <a:pPr>
              <a:spcAft>
                <a:spcPts val="1200"/>
              </a:spcAft>
            </a:pPr>
            <a:r>
              <a:rPr lang="en-US" sz="2600" dirty="0">
                <a:cs typeface="Arial"/>
              </a:rPr>
              <a:t>The Start-Up Allowance is not additional funding but is part of the total contract MRA.</a:t>
            </a:r>
          </a:p>
        </p:txBody>
      </p:sp>
      <p:sp>
        <p:nvSpPr>
          <p:cNvPr id="4" name="Slide Number Placeholder 3">
            <a:extLst>
              <a:ext uri="{FF2B5EF4-FFF2-40B4-BE49-F238E27FC236}">
                <a16:creationId xmlns:a16="http://schemas.microsoft.com/office/drawing/2014/main" id="{BF25EC0B-14A2-3FC3-5191-7F551A71C0B5}"/>
              </a:ext>
            </a:extLst>
          </p:cNvPr>
          <p:cNvSpPr>
            <a:spLocks noGrp="1"/>
          </p:cNvSpPr>
          <p:nvPr>
            <p:ph type="sldNum" sz="quarter" idx="10"/>
          </p:nvPr>
        </p:nvSpPr>
        <p:spPr/>
        <p:txBody>
          <a:bodyPr/>
          <a:lstStyle/>
          <a:p>
            <a:fld id="{432ED76D-8188-4B28-B316-CD85396F47B0}" type="slidenum">
              <a:rPr lang="en-US" smtClean="0"/>
              <a:pPr/>
              <a:t>22</a:t>
            </a:fld>
            <a:endParaRPr lang="en-US"/>
          </a:p>
        </p:txBody>
      </p:sp>
    </p:spTree>
    <p:extLst>
      <p:ext uri="{BB962C8B-B14F-4D97-AF65-F5344CB8AC3E}">
        <p14:creationId xmlns:p14="http://schemas.microsoft.com/office/powerpoint/2010/main" val="249795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9"/>
            <a:ext cx="11887200" cy="977301"/>
          </a:xfrm>
        </p:spPr>
        <p:txBody>
          <a:bodyPr>
            <a:normAutofit fontScale="90000"/>
          </a:bodyPr>
          <a:lstStyle/>
          <a:p>
            <a:r>
              <a:rPr lang="en-US">
                <a:cs typeface="Arial"/>
              </a:rPr>
              <a:t>Overview and Instructions:</a:t>
            </a:r>
            <a:br>
              <a:rPr lang="en-US">
                <a:cs typeface="Arial"/>
              </a:rPr>
            </a:br>
            <a:r>
              <a:rPr lang="en-US">
                <a:cs typeface="Arial"/>
              </a:rPr>
              <a:t>Contract Payments (1)</a:t>
            </a:r>
            <a:endParaRPr lang="en-US" b="1">
              <a:cs typeface="Arial"/>
            </a:endParaRPr>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62560" y="1485901"/>
            <a:ext cx="11877040" cy="4821512"/>
          </a:xfrm>
        </p:spPr>
        <p:txBody>
          <a:bodyPr vert="horz" lIns="91440" tIns="45720" rIns="91440" bIns="45720" rtlCol="0" anchor="t">
            <a:normAutofit fontScale="92500" lnSpcReduction="10000"/>
          </a:bodyPr>
          <a:lstStyle/>
          <a:p>
            <a:pPr>
              <a:spcAft>
                <a:spcPts val="1200"/>
              </a:spcAft>
            </a:pPr>
            <a:r>
              <a:rPr lang="en-US" sz="2800"/>
              <a:t>Funds cannot be disbursed until a formal contract between the CDE and the applicant has been fully executed and is contingent upon the availability of funds. Payment on or after July 1, of any FY, can be made only when the California State Budget has been chaptered.</a:t>
            </a:r>
            <a:endParaRPr lang="en-US" sz="2800">
              <a:cs typeface="Arial"/>
            </a:endParaRPr>
          </a:p>
          <a:p>
            <a:pPr>
              <a:spcAft>
                <a:spcPts val="1200"/>
              </a:spcAft>
            </a:pPr>
            <a:r>
              <a:rPr lang="en-US" sz="2800">
                <a:cs typeface="Arial"/>
              </a:rPr>
              <a:t>Contract execution occurs when both parties (the applicant and the CDE) have signed the contract. Prior to that time, the CDE has the right to collect additional information from the awarded agency to ensure that the awarded agency can fulfill the fiscal and programmatic requirements of the contract. </a:t>
            </a:r>
          </a:p>
          <a:p>
            <a:pPr>
              <a:spcAft>
                <a:spcPts val="1200"/>
              </a:spcAft>
            </a:pPr>
            <a:r>
              <a:rPr lang="en-US" sz="2800"/>
              <a:t>Once the contract is signed, the contractor will receive a copy of the executed contract. Costs incurred before the period of performance in a fully executed contract are not reimbursable expenditures.</a:t>
            </a:r>
            <a:endParaRPr lang="en-US" sz="2800">
              <a:cs typeface="Arial"/>
            </a:endParaRPr>
          </a:p>
          <a:p>
            <a:endParaRPr lang="en-US"/>
          </a:p>
        </p:txBody>
      </p:sp>
      <p:sp>
        <p:nvSpPr>
          <p:cNvPr id="6" name="Slide Number Placeholder 5">
            <a:extLst>
              <a:ext uri="{FF2B5EF4-FFF2-40B4-BE49-F238E27FC236}">
                <a16:creationId xmlns:a16="http://schemas.microsoft.com/office/drawing/2014/main" id="{7A9FB845-C795-4DEF-9E94-B1850262A70A}"/>
              </a:ext>
            </a:extLst>
          </p:cNvPr>
          <p:cNvSpPr>
            <a:spLocks noGrp="1"/>
          </p:cNvSpPr>
          <p:nvPr>
            <p:ph type="sldNum" sz="quarter" idx="10"/>
          </p:nvPr>
        </p:nvSpPr>
        <p:spPr/>
        <p:txBody>
          <a:bodyPr/>
          <a:lstStyle/>
          <a:p>
            <a:fld id="{432ED76D-8188-4B28-B316-CD85396F47B0}" type="slidenum">
              <a:rPr lang="en-US" smtClean="0"/>
              <a:pPr/>
              <a:t>23</a:t>
            </a:fld>
            <a:endParaRPr lang="en-US"/>
          </a:p>
        </p:txBody>
      </p:sp>
    </p:spTree>
    <p:extLst>
      <p:ext uri="{BB962C8B-B14F-4D97-AF65-F5344CB8AC3E}">
        <p14:creationId xmlns:p14="http://schemas.microsoft.com/office/powerpoint/2010/main" val="708125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9"/>
            <a:ext cx="11887200" cy="1129701"/>
          </a:xfrm>
        </p:spPr>
        <p:txBody>
          <a:bodyPr>
            <a:normAutofit fontScale="90000"/>
          </a:bodyPr>
          <a:lstStyle/>
          <a:p>
            <a:r>
              <a:rPr lang="en-US">
                <a:cs typeface="Arial"/>
              </a:rPr>
              <a:t>Overview and Instructions:</a:t>
            </a:r>
            <a:br>
              <a:rPr lang="en-US">
                <a:cs typeface="Arial"/>
              </a:rPr>
            </a:br>
            <a:r>
              <a:rPr lang="en-US">
                <a:cs typeface="Arial"/>
              </a:rPr>
              <a:t>Contract Payments (2)</a:t>
            </a:r>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52400" y="1511300"/>
            <a:ext cx="11887200" cy="4549866"/>
          </a:xfrm>
        </p:spPr>
        <p:txBody>
          <a:bodyPr vert="horz" lIns="91440" tIns="45720" rIns="91440" bIns="45720" rtlCol="0" anchor="t">
            <a:normAutofit/>
          </a:bodyPr>
          <a:lstStyle/>
          <a:p>
            <a:pPr>
              <a:spcAft>
                <a:spcPts val="1200"/>
              </a:spcAft>
            </a:pPr>
            <a:r>
              <a:rPr lang="en-US" sz="2800" dirty="0">
                <a:cs typeface="Arial"/>
              </a:rPr>
              <a:t>CSPP contract funds must be spent on reimbursable costs for eligible children served during the contract period, or reimbursable start-up costs, if applicable.</a:t>
            </a:r>
            <a:endParaRPr lang="en-US" sz="2800" dirty="0"/>
          </a:p>
          <a:p>
            <a:pPr>
              <a:spcAft>
                <a:spcPts val="1200"/>
              </a:spcAft>
            </a:pPr>
            <a:r>
              <a:rPr lang="en-US" sz="2800" dirty="0">
                <a:cs typeface="Arial"/>
              </a:rPr>
              <a:t>The CDE, EENFS unit is responsible for generating contract payments.</a:t>
            </a:r>
            <a:endParaRPr lang="en-US" sz="2800" dirty="0"/>
          </a:p>
          <a:p>
            <a:pPr>
              <a:spcAft>
                <a:spcPts val="1200"/>
              </a:spcAft>
            </a:pPr>
            <a:r>
              <a:rPr lang="en-US" sz="2800" dirty="0"/>
              <a:t>Payments will only be made for reimbursable costs incurred during the contract period.</a:t>
            </a:r>
            <a:endParaRPr lang="en-US" sz="2800" dirty="0">
              <a:cs typeface="Arial" panose="020B0604020202020204"/>
            </a:endParaRPr>
          </a:p>
          <a:p>
            <a:pPr>
              <a:spcAft>
                <a:spcPts val="1200"/>
              </a:spcAft>
            </a:pPr>
            <a:r>
              <a:rPr lang="en-US" sz="2800" dirty="0"/>
              <a:t>The first payment of funds should not be expected for at least six (6) to eight (8) weeks after the contract execution.</a:t>
            </a:r>
            <a:endParaRPr lang="en-US" sz="2800" dirty="0">
              <a:cs typeface="Arial"/>
            </a:endParaRPr>
          </a:p>
          <a:p>
            <a:pPr lvl="1"/>
            <a:endParaRPr lang="en-US" dirty="0">
              <a:cs typeface="Arial"/>
            </a:endParaRPr>
          </a:p>
          <a:p>
            <a:endParaRPr lang="en-US" dirty="0"/>
          </a:p>
        </p:txBody>
      </p:sp>
      <p:sp>
        <p:nvSpPr>
          <p:cNvPr id="6" name="Slide Number Placeholder 5">
            <a:extLst>
              <a:ext uri="{FF2B5EF4-FFF2-40B4-BE49-F238E27FC236}">
                <a16:creationId xmlns:a16="http://schemas.microsoft.com/office/drawing/2014/main" id="{E5C56ADB-2B6B-477B-9465-0B11423340A5}"/>
              </a:ext>
            </a:extLst>
          </p:cNvPr>
          <p:cNvSpPr>
            <a:spLocks noGrp="1"/>
          </p:cNvSpPr>
          <p:nvPr>
            <p:ph type="sldNum" sz="quarter" idx="10"/>
          </p:nvPr>
        </p:nvSpPr>
        <p:spPr/>
        <p:txBody>
          <a:bodyPr/>
          <a:lstStyle/>
          <a:p>
            <a:fld id="{432ED76D-8188-4B28-B316-CD85396F47B0}" type="slidenum">
              <a:rPr lang="en-US" smtClean="0"/>
              <a:pPr/>
              <a:t>24</a:t>
            </a:fld>
            <a:endParaRPr lang="en-US"/>
          </a:p>
        </p:txBody>
      </p:sp>
    </p:spTree>
    <p:extLst>
      <p:ext uri="{BB962C8B-B14F-4D97-AF65-F5344CB8AC3E}">
        <p14:creationId xmlns:p14="http://schemas.microsoft.com/office/powerpoint/2010/main" val="2599157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12201-74B4-CE68-EB53-196F283E6F63}"/>
              </a:ext>
            </a:extLst>
          </p:cNvPr>
          <p:cNvSpPr>
            <a:spLocks noGrp="1"/>
          </p:cNvSpPr>
          <p:nvPr>
            <p:ph type="title"/>
          </p:nvPr>
        </p:nvSpPr>
        <p:spPr>
          <a:xfrm>
            <a:off x="152400" y="203799"/>
            <a:ext cx="11887200" cy="1104301"/>
          </a:xfrm>
        </p:spPr>
        <p:txBody>
          <a:bodyPr>
            <a:normAutofit fontScale="90000"/>
          </a:bodyPr>
          <a:lstStyle/>
          <a:p>
            <a:pPr>
              <a:lnSpc>
                <a:spcPct val="100000"/>
              </a:lnSpc>
              <a:spcBef>
                <a:spcPts val="1000"/>
              </a:spcBef>
            </a:pPr>
            <a:r>
              <a:rPr lang="en-US">
                <a:cs typeface="Arial"/>
              </a:rPr>
              <a:t>Overview and Instructions: </a:t>
            </a:r>
            <a:br>
              <a:rPr lang="en-US">
                <a:cs typeface="Arial"/>
              </a:rPr>
            </a:br>
            <a:r>
              <a:rPr lang="en-US">
                <a:cs typeface="Arial"/>
              </a:rPr>
              <a:t>Application Requirements</a:t>
            </a:r>
          </a:p>
        </p:txBody>
      </p:sp>
      <p:sp>
        <p:nvSpPr>
          <p:cNvPr id="3" name="Content Placeholder 2">
            <a:extLst>
              <a:ext uri="{FF2B5EF4-FFF2-40B4-BE49-F238E27FC236}">
                <a16:creationId xmlns:a16="http://schemas.microsoft.com/office/drawing/2014/main" id="{B8907065-0E7B-010D-6CA9-0CA4FEDEE7EB}"/>
              </a:ext>
            </a:extLst>
          </p:cNvPr>
          <p:cNvSpPr>
            <a:spLocks noGrp="1"/>
          </p:cNvSpPr>
          <p:nvPr>
            <p:ph idx="1"/>
          </p:nvPr>
        </p:nvSpPr>
        <p:spPr>
          <a:xfrm>
            <a:off x="152400" y="1898984"/>
            <a:ext cx="11887200" cy="3249788"/>
          </a:xfrm>
        </p:spPr>
        <p:txBody>
          <a:bodyPr vert="horz" lIns="91440" tIns="45720" rIns="91440" bIns="45720" rtlCol="0" anchor="t">
            <a:normAutofit/>
          </a:bodyPr>
          <a:lstStyle/>
          <a:p>
            <a:pPr>
              <a:spcAft>
                <a:spcPts val="1200"/>
              </a:spcAft>
            </a:pPr>
            <a:r>
              <a:rPr lang="en-US" sz="2600">
                <a:ea typeface="+mn-lt"/>
                <a:cs typeface="+mn-lt"/>
              </a:rPr>
              <a:t>The application must demonstrate the applicant’s working knowledge of state and federal requirements for California state preschool programs. </a:t>
            </a:r>
            <a:endParaRPr lang="en-US" sz="2600" b="1">
              <a:cs typeface="Arial" panose="020B0604020202020204"/>
            </a:endParaRPr>
          </a:p>
          <a:p>
            <a:pPr>
              <a:spcAft>
                <a:spcPts val="1200"/>
              </a:spcAft>
            </a:pPr>
            <a:r>
              <a:rPr lang="en-US" sz="2600">
                <a:ea typeface="+mn-lt"/>
                <a:cs typeface="+mn-lt"/>
              </a:rPr>
              <a:t>Applicants must submit all required information and forms requested in the RFA.</a:t>
            </a:r>
            <a:endParaRPr lang="en-US" sz="2600">
              <a:cs typeface="Arial" panose="020B0604020202020204"/>
            </a:endParaRPr>
          </a:p>
          <a:p>
            <a:pPr>
              <a:spcAft>
                <a:spcPts val="1200"/>
              </a:spcAft>
            </a:pPr>
            <a:r>
              <a:rPr lang="en-US" sz="2600">
                <a:cs typeface="Arial" panose="020B0604020202020204"/>
              </a:rPr>
              <a:t>Applications that are incomplete or not completed in compliance with the application instructions may be rejected at the discretion of the EED. </a:t>
            </a:r>
          </a:p>
        </p:txBody>
      </p:sp>
      <p:sp>
        <p:nvSpPr>
          <p:cNvPr id="4" name="Slide Number Placeholder 3">
            <a:extLst>
              <a:ext uri="{FF2B5EF4-FFF2-40B4-BE49-F238E27FC236}">
                <a16:creationId xmlns:a16="http://schemas.microsoft.com/office/drawing/2014/main" id="{3745EEDC-D4CB-213B-6A76-02B336327382}"/>
              </a:ext>
            </a:extLst>
          </p:cNvPr>
          <p:cNvSpPr>
            <a:spLocks noGrp="1"/>
          </p:cNvSpPr>
          <p:nvPr>
            <p:ph type="sldNum" sz="quarter" idx="10"/>
          </p:nvPr>
        </p:nvSpPr>
        <p:spPr/>
        <p:txBody>
          <a:bodyPr/>
          <a:lstStyle/>
          <a:p>
            <a:fld id="{432ED76D-8188-4B28-B316-CD85396F47B0}" type="slidenum">
              <a:rPr lang="en-US" smtClean="0"/>
              <a:pPr/>
              <a:t>25</a:t>
            </a:fld>
            <a:endParaRPr lang="en-US"/>
          </a:p>
        </p:txBody>
      </p:sp>
    </p:spTree>
    <p:extLst>
      <p:ext uri="{BB962C8B-B14F-4D97-AF65-F5344CB8AC3E}">
        <p14:creationId xmlns:p14="http://schemas.microsoft.com/office/powerpoint/2010/main" val="2628921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F454F-6329-4F20-BFD7-8025D84DE19A}"/>
              </a:ext>
            </a:extLst>
          </p:cNvPr>
          <p:cNvSpPr>
            <a:spLocks noGrp="1"/>
          </p:cNvSpPr>
          <p:nvPr>
            <p:ph type="title"/>
          </p:nvPr>
        </p:nvSpPr>
        <p:spPr>
          <a:xfrm>
            <a:off x="152400" y="203798"/>
            <a:ext cx="11887200" cy="1053501"/>
          </a:xfrm>
        </p:spPr>
        <p:txBody>
          <a:bodyPr>
            <a:normAutofit fontScale="90000"/>
          </a:bodyPr>
          <a:lstStyle/>
          <a:p>
            <a:r>
              <a:rPr lang="en-US">
                <a:cs typeface="Arial"/>
              </a:rPr>
              <a:t>Overview and Instructions:</a:t>
            </a:r>
            <a:br>
              <a:rPr lang="en-US">
                <a:cs typeface="Arial"/>
              </a:rPr>
            </a:br>
            <a:r>
              <a:rPr lang="en-US">
                <a:cs typeface="Arial"/>
              </a:rPr>
              <a:t>Application Submission Requirements</a:t>
            </a:r>
            <a:endParaRPr lang="en-US" b="1">
              <a:cs typeface="Arial"/>
            </a:endParaRPr>
          </a:p>
        </p:txBody>
      </p:sp>
      <p:sp>
        <p:nvSpPr>
          <p:cNvPr id="3" name="Content Placeholder 2">
            <a:extLst>
              <a:ext uri="{FF2B5EF4-FFF2-40B4-BE49-F238E27FC236}">
                <a16:creationId xmlns:a16="http://schemas.microsoft.com/office/drawing/2014/main" id="{BE5C9BDA-647C-4D10-B0E1-C01D66FE1215}"/>
              </a:ext>
            </a:extLst>
          </p:cNvPr>
          <p:cNvSpPr>
            <a:spLocks noGrp="1"/>
          </p:cNvSpPr>
          <p:nvPr>
            <p:ph idx="1"/>
          </p:nvPr>
        </p:nvSpPr>
        <p:spPr/>
        <p:txBody>
          <a:bodyPr vert="horz" lIns="91440" tIns="45720" rIns="91440" bIns="45720" rtlCol="0" anchor="t">
            <a:normAutofit lnSpcReduction="10000"/>
          </a:bodyPr>
          <a:lstStyle/>
          <a:p>
            <a:pPr>
              <a:spcAft>
                <a:spcPts val="1200"/>
              </a:spcAft>
            </a:pPr>
            <a:r>
              <a:rPr lang="en-US" sz="2800" dirty="0">
                <a:ea typeface="+mn-lt"/>
                <a:cs typeface="+mn-lt"/>
              </a:rPr>
              <a:t>The application for this RFA must be completed by a user who has the authority to submit funding applications on behalf of the agency. </a:t>
            </a:r>
            <a:endParaRPr lang="en-US" sz="2800" dirty="0">
              <a:cs typeface="Arial"/>
            </a:endParaRPr>
          </a:p>
          <a:p>
            <a:pPr>
              <a:spcAft>
                <a:spcPts val="1200"/>
              </a:spcAft>
            </a:pPr>
            <a:r>
              <a:rPr lang="en-US" sz="2800" dirty="0"/>
              <a:t>Application are due by May 6, 2024, by 5:00 p.m. </a:t>
            </a:r>
            <a:endParaRPr lang="en-US" sz="2800" dirty="0">
              <a:cs typeface="Arial" panose="020B0604020202020204"/>
            </a:endParaRPr>
          </a:p>
          <a:p>
            <a:pPr>
              <a:spcAft>
                <a:spcPts val="1200"/>
              </a:spcAft>
            </a:pPr>
            <a:r>
              <a:rPr lang="en-US" sz="2800" dirty="0"/>
              <a:t>Electronic RFA via SNAP Survey Software:</a:t>
            </a:r>
            <a:endParaRPr lang="en-US" sz="2800" dirty="0">
              <a:cs typeface="Arial"/>
            </a:endParaRPr>
          </a:p>
          <a:p>
            <a:pPr lvl="1">
              <a:spcAft>
                <a:spcPts val="1200"/>
              </a:spcAft>
            </a:pPr>
            <a:r>
              <a:rPr lang="en-US" dirty="0"/>
              <a:t>Preferred method</a:t>
            </a:r>
            <a:endParaRPr lang="en-US" dirty="0">
              <a:cs typeface="Arial"/>
            </a:endParaRPr>
          </a:p>
          <a:p>
            <a:pPr>
              <a:spcAft>
                <a:spcPts val="1200"/>
              </a:spcAft>
            </a:pPr>
            <a:r>
              <a:rPr lang="en-US" sz="2800" dirty="0"/>
              <a:t>Electronically via Email:</a:t>
            </a:r>
            <a:endParaRPr lang="en-US" sz="2800" dirty="0">
              <a:cs typeface="Arial"/>
            </a:endParaRPr>
          </a:p>
          <a:p>
            <a:pPr lvl="1">
              <a:spcAft>
                <a:spcPts val="1200"/>
              </a:spcAft>
            </a:pPr>
            <a:r>
              <a:rPr lang="en-US" dirty="0"/>
              <a:t>Printed, scanned, and emailed to </a:t>
            </a:r>
            <a:r>
              <a:rPr lang="en-US" dirty="0">
                <a:solidFill>
                  <a:srgbClr val="FFFFFF"/>
                </a:solidFill>
                <a:hlinkClick r:id="rId3"/>
              </a:rPr>
              <a:t>CSPPRFA@cde.ca.gov</a:t>
            </a:r>
            <a:r>
              <a:rPr lang="en-US" dirty="0"/>
              <a:t> </a:t>
            </a:r>
            <a:endParaRPr lang="en-US" dirty="0">
              <a:cs typeface="Arial"/>
            </a:endParaRPr>
          </a:p>
          <a:p>
            <a:pPr marL="457200" lvl="1" indent="0">
              <a:buNone/>
            </a:pPr>
            <a:endParaRPr lang="en-US" dirty="0">
              <a:cs typeface="Arial"/>
            </a:endParaRPr>
          </a:p>
        </p:txBody>
      </p:sp>
      <p:sp>
        <p:nvSpPr>
          <p:cNvPr id="4" name="Slide Number Placeholder 3">
            <a:extLst>
              <a:ext uri="{FF2B5EF4-FFF2-40B4-BE49-F238E27FC236}">
                <a16:creationId xmlns:a16="http://schemas.microsoft.com/office/drawing/2014/main" id="{1D37C065-E757-4570-9FBF-C6AC232FE906}"/>
              </a:ext>
            </a:extLst>
          </p:cNvPr>
          <p:cNvSpPr>
            <a:spLocks noGrp="1"/>
          </p:cNvSpPr>
          <p:nvPr>
            <p:ph type="sldNum" sz="quarter" idx="10"/>
          </p:nvPr>
        </p:nvSpPr>
        <p:spPr/>
        <p:txBody>
          <a:bodyPr/>
          <a:lstStyle/>
          <a:p>
            <a:fld id="{432ED76D-8188-4B28-B316-CD85396F47B0}" type="slidenum">
              <a:rPr lang="en-US" smtClean="0"/>
              <a:pPr/>
              <a:t>26</a:t>
            </a:fld>
            <a:endParaRPr lang="en-US"/>
          </a:p>
        </p:txBody>
      </p:sp>
    </p:spTree>
    <p:extLst>
      <p:ext uri="{BB962C8B-B14F-4D97-AF65-F5344CB8AC3E}">
        <p14:creationId xmlns:p14="http://schemas.microsoft.com/office/powerpoint/2010/main" val="3395459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785D3-8272-4848-A64E-CAC7B09D6FF7}"/>
              </a:ext>
            </a:extLst>
          </p:cNvPr>
          <p:cNvSpPr>
            <a:spLocks noGrp="1"/>
          </p:cNvSpPr>
          <p:nvPr>
            <p:ph type="title"/>
          </p:nvPr>
        </p:nvSpPr>
        <p:spPr>
          <a:xfrm>
            <a:off x="152400" y="203799"/>
            <a:ext cx="11887200" cy="1078901"/>
          </a:xfrm>
        </p:spPr>
        <p:txBody>
          <a:bodyPr>
            <a:normAutofit fontScale="90000"/>
          </a:bodyPr>
          <a:lstStyle/>
          <a:p>
            <a:r>
              <a:rPr lang="en-US">
                <a:cs typeface="Arial"/>
              </a:rPr>
              <a:t>Overview and Instructions:</a:t>
            </a:r>
            <a:br>
              <a:rPr lang="en-US">
                <a:cs typeface="Arial"/>
              </a:rPr>
            </a:br>
            <a:r>
              <a:rPr lang="en-US">
                <a:cs typeface="Arial"/>
              </a:rPr>
              <a:t>Application Review Process (1)</a:t>
            </a:r>
            <a:endParaRPr lang="en-US"/>
          </a:p>
        </p:txBody>
      </p:sp>
      <p:sp>
        <p:nvSpPr>
          <p:cNvPr id="3" name="Content Placeholder 2">
            <a:extLst>
              <a:ext uri="{FF2B5EF4-FFF2-40B4-BE49-F238E27FC236}">
                <a16:creationId xmlns:a16="http://schemas.microsoft.com/office/drawing/2014/main" id="{FE7BB06E-F13F-422B-BAD5-97540FEA7FC1}"/>
              </a:ext>
            </a:extLst>
          </p:cNvPr>
          <p:cNvSpPr>
            <a:spLocks noGrp="1"/>
          </p:cNvSpPr>
          <p:nvPr>
            <p:ph idx="1"/>
          </p:nvPr>
        </p:nvSpPr>
        <p:spPr>
          <a:xfrm>
            <a:off x="152400" y="1422401"/>
            <a:ext cx="11756858" cy="4718976"/>
          </a:xfrm>
        </p:spPr>
        <p:txBody>
          <a:bodyPr vert="horz" lIns="91440" tIns="45720" rIns="91440" bIns="45720" rtlCol="0" anchor="t">
            <a:normAutofit fontScale="92500" lnSpcReduction="20000"/>
          </a:bodyPr>
          <a:lstStyle/>
          <a:p>
            <a:pPr marL="0" indent="0">
              <a:spcAft>
                <a:spcPts val="1200"/>
              </a:spcAft>
              <a:buNone/>
            </a:pPr>
            <a:r>
              <a:rPr lang="en-US" sz="3000">
                <a:cs typeface="Arial"/>
              </a:rPr>
              <a:t>Preliminary Screening Process and Appeals for Determinations of Ineligibility: </a:t>
            </a:r>
          </a:p>
          <a:p>
            <a:pPr lvl="1">
              <a:spcAft>
                <a:spcPts val="1200"/>
              </a:spcAft>
            </a:pPr>
            <a:r>
              <a:rPr lang="en-US">
                <a:cs typeface="Arial"/>
              </a:rPr>
              <a:t>Applications received timely will be preliminarily screened to determine whether the applicant is eligible for funding.</a:t>
            </a:r>
          </a:p>
          <a:p>
            <a:pPr lvl="1">
              <a:spcAft>
                <a:spcPts val="1200"/>
              </a:spcAft>
            </a:pPr>
            <a:r>
              <a:rPr lang="en-US"/>
              <a:t>Applicants deemed ineligible for funding will be notified of their ineligibility in writing. </a:t>
            </a:r>
          </a:p>
          <a:p>
            <a:pPr lvl="1">
              <a:spcAft>
                <a:spcPts val="1200"/>
              </a:spcAft>
            </a:pPr>
            <a:r>
              <a:rPr lang="en-US"/>
              <a:t>All applicants that are found eligible for funding will have their applications screened for completeness in accordance with RFA instructions.</a:t>
            </a:r>
            <a:endParaRPr lang="en-US">
              <a:cs typeface="Arial"/>
            </a:endParaRPr>
          </a:p>
          <a:p>
            <a:pPr lvl="1">
              <a:spcAft>
                <a:spcPts val="1200"/>
              </a:spcAft>
            </a:pPr>
            <a:r>
              <a:rPr lang="en-US"/>
              <a:t>Applications that are not complete or that are not completed in accordance with the instructions and timelines may be disqualified. </a:t>
            </a:r>
            <a:endParaRPr lang="en-US">
              <a:cs typeface="Arial"/>
            </a:endParaRPr>
          </a:p>
          <a:p>
            <a:pPr lvl="1"/>
            <a:endParaRPr lang="en-US"/>
          </a:p>
        </p:txBody>
      </p:sp>
      <p:sp>
        <p:nvSpPr>
          <p:cNvPr id="6" name="Slide Number Placeholder 5">
            <a:extLst>
              <a:ext uri="{FF2B5EF4-FFF2-40B4-BE49-F238E27FC236}">
                <a16:creationId xmlns:a16="http://schemas.microsoft.com/office/drawing/2014/main" id="{92A2B5E7-96F3-4414-B2D1-756548176595}"/>
              </a:ext>
            </a:extLst>
          </p:cNvPr>
          <p:cNvSpPr>
            <a:spLocks noGrp="1"/>
          </p:cNvSpPr>
          <p:nvPr>
            <p:ph type="sldNum" sz="quarter" idx="10"/>
          </p:nvPr>
        </p:nvSpPr>
        <p:spPr/>
        <p:txBody>
          <a:bodyPr/>
          <a:lstStyle/>
          <a:p>
            <a:fld id="{432ED76D-8188-4B28-B316-CD85396F47B0}" type="slidenum">
              <a:rPr lang="en-US" smtClean="0"/>
              <a:pPr/>
              <a:t>27</a:t>
            </a:fld>
            <a:endParaRPr lang="en-US"/>
          </a:p>
        </p:txBody>
      </p:sp>
    </p:spTree>
    <p:extLst>
      <p:ext uri="{BB962C8B-B14F-4D97-AF65-F5344CB8AC3E}">
        <p14:creationId xmlns:p14="http://schemas.microsoft.com/office/powerpoint/2010/main" val="393894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1E4C-B33C-4A00-9F57-F9DC3DA86FA9}"/>
              </a:ext>
            </a:extLst>
          </p:cNvPr>
          <p:cNvSpPr>
            <a:spLocks noGrp="1"/>
          </p:cNvSpPr>
          <p:nvPr>
            <p:ph type="title"/>
          </p:nvPr>
        </p:nvSpPr>
        <p:spPr>
          <a:xfrm>
            <a:off x="152400" y="203799"/>
            <a:ext cx="11887200" cy="1155101"/>
          </a:xfrm>
        </p:spPr>
        <p:txBody>
          <a:bodyPr>
            <a:normAutofit/>
          </a:bodyPr>
          <a:lstStyle/>
          <a:p>
            <a:r>
              <a:rPr lang="en-US">
                <a:cs typeface="Arial"/>
              </a:rPr>
              <a:t>Overview and Instructions:</a:t>
            </a:r>
            <a:br>
              <a:rPr lang="en-US">
                <a:cs typeface="Arial"/>
              </a:rPr>
            </a:br>
            <a:r>
              <a:rPr lang="en-US">
                <a:cs typeface="Arial"/>
              </a:rPr>
              <a:t>Application Review Process (2)</a:t>
            </a:r>
            <a:endParaRPr lang="en-US"/>
          </a:p>
        </p:txBody>
      </p:sp>
      <p:sp>
        <p:nvSpPr>
          <p:cNvPr id="3" name="Content Placeholder 2">
            <a:extLst>
              <a:ext uri="{FF2B5EF4-FFF2-40B4-BE49-F238E27FC236}">
                <a16:creationId xmlns:a16="http://schemas.microsoft.com/office/drawing/2014/main" id="{4F3C36B6-4E8F-4B05-A9D6-D677E3E24131}"/>
              </a:ext>
            </a:extLst>
          </p:cNvPr>
          <p:cNvSpPr>
            <a:spLocks noGrp="1"/>
          </p:cNvSpPr>
          <p:nvPr>
            <p:ph idx="1"/>
          </p:nvPr>
        </p:nvSpPr>
        <p:spPr>
          <a:xfrm>
            <a:off x="152400" y="1752601"/>
            <a:ext cx="11887200" cy="4321266"/>
          </a:xfrm>
        </p:spPr>
        <p:txBody>
          <a:bodyPr vert="horz" lIns="91440" tIns="45720" rIns="91440" bIns="45720" rtlCol="0" anchor="t">
            <a:normAutofit/>
          </a:bodyPr>
          <a:lstStyle/>
          <a:p>
            <a:pPr marL="0" indent="0">
              <a:spcAft>
                <a:spcPts val="1200"/>
              </a:spcAft>
              <a:buNone/>
            </a:pPr>
            <a:r>
              <a:rPr lang="en-US" sz="3600" dirty="0">
                <a:cs typeface="Arial"/>
              </a:rPr>
              <a:t>Scoring Criteria</a:t>
            </a:r>
          </a:p>
          <a:p>
            <a:pPr lvl="1">
              <a:spcAft>
                <a:spcPts val="1200"/>
              </a:spcAft>
            </a:pPr>
            <a:r>
              <a:rPr lang="en-US" dirty="0">
                <a:cs typeface="Arial"/>
              </a:rPr>
              <a:t>The applicant’s score is based solely on the assessment of the written program narrative. </a:t>
            </a:r>
            <a:endParaRPr lang="en-US" dirty="0"/>
          </a:p>
          <a:p>
            <a:pPr lvl="1">
              <a:spcAft>
                <a:spcPts val="1200"/>
              </a:spcAft>
            </a:pPr>
            <a:r>
              <a:rPr lang="en-US" dirty="0"/>
              <a:t>Applications will be scored in accordance with the scoring criteria set forth in the program narrative.</a:t>
            </a:r>
            <a:endParaRPr lang="en-US" dirty="0">
              <a:cs typeface="Arial"/>
            </a:endParaRPr>
          </a:p>
          <a:p>
            <a:pPr lvl="1">
              <a:spcAft>
                <a:spcPts val="1200"/>
              </a:spcAft>
            </a:pPr>
            <a:r>
              <a:rPr lang="en-US" dirty="0"/>
              <a:t>The applicant must obtain a minimum score of 88.2, which is 70 percent of the 126 total points possible, to be eligible for funding. </a:t>
            </a:r>
            <a:endParaRPr lang="en-US" dirty="0">
              <a:cs typeface="Arial"/>
            </a:endParaRPr>
          </a:p>
          <a:p>
            <a:pPr marL="457200" lvl="1" indent="0">
              <a:spcAft>
                <a:spcPts val="1200"/>
              </a:spcAft>
              <a:buNone/>
            </a:pPr>
            <a:endParaRPr lang="en-US" dirty="0"/>
          </a:p>
          <a:p>
            <a:pPr marL="457200" lvl="1" indent="0">
              <a:spcAft>
                <a:spcPts val="1200"/>
              </a:spcAft>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28800F06-C691-4225-877E-372ADE1F0161}"/>
              </a:ext>
            </a:extLst>
          </p:cNvPr>
          <p:cNvSpPr>
            <a:spLocks noGrp="1"/>
          </p:cNvSpPr>
          <p:nvPr>
            <p:ph type="sldNum" sz="quarter" idx="10"/>
          </p:nvPr>
        </p:nvSpPr>
        <p:spPr/>
        <p:txBody>
          <a:bodyPr/>
          <a:lstStyle/>
          <a:p>
            <a:fld id="{432ED76D-8188-4B28-B316-CD85396F47B0}" type="slidenum">
              <a:rPr lang="en-US" smtClean="0"/>
              <a:pPr/>
              <a:t>28</a:t>
            </a:fld>
            <a:endParaRPr lang="en-US"/>
          </a:p>
        </p:txBody>
      </p:sp>
    </p:spTree>
    <p:extLst>
      <p:ext uri="{BB962C8B-B14F-4D97-AF65-F5344CB8AC3E}">
        <p14:creationId xmlns:p14="http://schemas.microsoft.com/office/powerpoint/2010/main" val="1739947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826DB-D07A-4E36-AEF3-9FD3BFD2DEC8}"/>
              </a:ext>
            </a:extLst>
          </p:cNvPr>
          <p:cNvSpPr>
            <a:spLocks noGrp="1"/>
          </p:cNvSpPr>
          <p:nvPr>
            <p:ph type="title"/>
          </p:nvPr>
        </p:nvSpPr>
        <p:spPr>
          <a:xfrm>
            <a:off x="152400" y="368300"/>
            <a:ext cx="11887200" cy="1346200"/>
          </a:xfrm>
        </p:spPr>
        <p:txBody>
          <a:bodyPr>
            <a:normAutofit fontScale="90000"/>
          </a:bodyPr>
          <a:lstStyle/>
          <a:p>
            <a:r>
              <a:rPr lang="en-US" sz="4000">
                <a:cs typeface="Arial"/>
              </a:rPr>
              <a:t>Overview and Instructions:</a:t>
            </a:r>
            <a:br>
              <a:rPr lang="en-US" sz="4000">
                <a:cs typeface="Arial"/>
              </a:rPr>
            </a:br>
            <a:r>
              <a:rPr lang="en-US" sz="4000">
                <a:cs typeface="Arial"/>
              </a:rPr>
              <a:t>Application Review Process (3)</a:t>
            </a:r>
            <a:br>
              <a:rPr lang="en-US">
                <a:cs typeface="Arial"/>
              </a:rPr>
            </a:br>
            <a:endParaRPr lang="en-US"/>
          </a:p>
        </p:txBody>
      </p:sp>
      <p:sp>
        <p:nvSpPr>
          <p:cNvPr id="3" name="Content Placeholder 2">
            <a:extLst>
              <a:ext uri="{FF2B5EF4-FFF2-40B4-BE49-F238E27FC236}">
                <a16:creationId xmlns:a16="http://schemas.microsoft.com/office/drawing/2014/main" id="{A038FC5F-2B9E-4B2E-A0C8-9375FBBB7301}"/>
              </a:ext>
            </a:extLst>
          </p:cNvPr>
          <p:cNvSpPr>
            <a:spLocks noGrp="1"/>
          </p:cNvSpPr>
          <p:nvPr>
            <p:ph idx="1"/>
          </p:nvPr>
        </p:nvSpPr>
        <p:spPr>
          <a:xfrm>
            <a:off x="152400" y="1714500"/>
            <a:ext cx="11887200" cy="4346666"/>
          </a:xfrm>
        </p:spPr>
        <p:txBody>
          <a:bodyPr vert="horz" lIns="91440" tIns="45720" rIns="91440" bIns="45720" rtlCol="0" anchor="t">
            <a:normAutofit/>
          </a:bodyPr>
          <a:lstStyle/>
          <a:p>
            <a:pPr marL="0" indent="0">
              <a:spcAft>
                <a:spcPts val="1200"/>
              </a:spcAft>
              <a:buNone/>
            </a:pPr>
            <a:r>
              <a:rPr lang="en-US" sz="3400" b="1" dirty="0">
                <a:ea typeface="+mn-lt"/>
                <a:cs typeface="+mn-lt"/>
              </a:rPr>
              <a:t>Application Results Notification</a:t>
            </a:r>
            <a:endParaRPr lang="en-US" sz="3400" dirty="0">
              <a:ea typeface="+mn-lt"/>
              <a:cs typeface="+mn-lt"/>
            </a:endParaRPr>
          </a:p>
          <a:p>
            <a:pPr lvl="1">
              <a:spcAft>
                <a:spcPts val="1200"/>
              </a:spcAft>
            </a:pPr>
            <a:r>
              <a:rPr lang="en-US" sz="3000" dirty="0">
                <a:ea typeface="+mn-lt"/>
                <a:cs typeface="+mn-lt"/>
              </a:rPr>
              <a:t>The CDE will notify all eligible applicants of their score via email in a written Notification of Eligibility.</a:t>
            </a:r>
          </a:p>
          <a:p>
            <a:pPr lvl="1">
              <a:spcAft>
                <a:spcPts val="1200"/>
              </a:spcAft>
            </a:pPr>
            <a:r>
              <a:rPr lang="en-US" sz="3000" dirty="0">
                <a:ea typeface="+mn-lt"/>
                <a:cs typeface="+mn-lt"/>
              </a:rPr>
              <a:t>Applicants may request reader comments on their applications by submitting a request to </a:t>
            </a:r>
            <a:r>
              <a:rPr lang="en-US" sz="3000" dirty="0">
                <a:ea typeface="+mn-lt"/>
                <a:cs typeface="+mn-lt"/>
                <a:hlinkClick r:id="rId3"/>
              </a:rPr>
              <a:t>CSPPRFA@cde.ca.gov</a:t>
            </a:r>
            <a:r>
              <a:rPr lang="en-US" sz="3000" dirty="0">
                <a:ea typeface="+mn-lt"/>
                <a:cs typeface="+mn-lt"/>
              </a:rPr>
              <a:t> no later than 10 business days following the Notification of Eligibility. </a:t>
            </a:r>
            <a:r>
              <a:rPr lang="en-US" sz="3600" dirty="0">
                <a:ea typeface="+mn-lt"/>
                <a:cs typeface="+mn-lt"/>
              </a:rPr>
              <a:t> </a:t>
            </a:r>
            <a:endParaRPr lang="en-US" sz="3600" dirty="0">
              <a:cs typeface="Arial"/>
            </a:endParaRPr>
          </a:p>
          <a:p>
            <a:pPr lvl="1">
              <a:spcAft>
                <a:spcPts val="1200"/>
              </a:spcAft>
            </a:pPr>
            <a:endParaRPr lang="en-US" sz="3200" dirty="0">
              <a:ea typeface="+mn-lt"/>
              <a:cs typeface="+mn-lt"/>
            </a:endParaRPr>
          </a:p>
        </p:txBody>
      </p:sp>
      <p:sp>
        <p:nvSpPr>
          <p:cNvPr id="4" name="Slide Number Placeholder 3">
            <a:extLst>
              <a:ext uri="{FF2B5EF4-FFF2-40B4-BE49-F238E27FC236}">
                <a16:creationId xmlns:a16="http://schemas.microsoft.com/office/drawing/2014/main" id="{FB8EB389-AA8C-4840-992A-EB53756F5422}"/>
              </a:ext>
            </a:extLst>
          </p:cNvPr>
          <p:cNvSpPr>
            <a:spLocks noGrp="1"/>
          </p:cNvSpPr>
          <p:nvPr>
            <p:ph type="sldNum" sz="quarter" idx="10"/>
          </p:nvPr>
        </p:nvSpPr>
        <p:spPr/>
        <p:txBody>
          <a:bodyPr/>
          <a:lstStyle/>
          <a:p>
            <a:fld id="{432ED76D-8188-4B28-B316-CD85396F47B0}" type="slidenum">
              <a:rPr lang="en-US" smtClean="0"/>
              <a:pPr/>
              <a:t>29</a:t>
            </a:fld>
            <a:endParaRPr lang="en-US"/>
          </a:p>
        </p:txBody>
      </p:sp>
    </p:spTree>
    <p:extLst>
      <p:ext uri="{BB962C8B-B14F-4D97-AF65-F5344CB8AC3E}">
        <p14:creationId xmlns:p14="http://schemas.microsoft.com/office/powerpoint/2010/main" val="322780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a:t>Agenda</a:t>
            </a:r>
          </a:p>
        </p:txBody>
      </p:sp>
      <p:sp>
        <p:nvSpPr>
          <p:cNvPr id="8" name="Slide Number Placeholder 7">
            <a:extLst>
              <a:ext uri="{FF2B5EF4-FFF2-40B4-BE49-F238E27FC236}">
                <a16:creationId xmlns:a16="http://schemas.microsoft.com/office/drawing/2014/main" id="{A856194E-C5BF-4455-9E9F-0DE6A8F40777}"/>
              </a:ext>
            </a:extLst>
          </p:cNvPr>
          <p:cNvSpPr>
            <a:spLocks noGrp="1"/>
          </p:cNvSpPr>
          <p:nvPr>
            <p:ph type="sldNum" sz="quarter" idx="10"/>
          </p:nvPr>
        </p:nvSpPr>
        <p:spPr/>
        <p:txBody>
          <a:bodyPr/>
          <a:lstStyle/>
          <a:p>
            <a:fld id="{432ED76D-8188-4B28-B316-CD85396F47B0}" type="slidenum">
              <a:rPr lang="en-US" smtClean="0"/>
              <a:pPr/>
              <a:t>3</a:t>
            </a:fld>
            <a:endParaRPr lang="en-US"/>
          </a:p>
        </p:txBody>
      </p:sp>
      <p:graphicFrame>
        <p:nvGraphicFramePr>
          <p:cNvPr id="4" name="Table 3" descr="Table that outlines agenda items and the staff members who will present each item.">
            <a:extLst>
              <a:ext uri="{FF2B5EF4-FFF2-40B4-BE49-F238E27FC236}">
                <a16:creationId xmlns:a16="http://schemas.microsoft.com/office/drawing/2014/main" id="{742C2CDA-50D8-5F19-0BA2-34E59FB51341}"/>
              </a:ext>
            </a:extLst>
          </p:cNvPr>
          <p:cNvGraphicFramePr>
            <a:graphicFrameLocks noGrp="1"/>
          </p:cNvGraphicFramePr>
          <p:nvPr>
            <p:extLst>
              <p:ext uri="{D42A27DB-BD31-4B8C-83A1-F6EECF244321}">
                <p14:modId xmlns:p14="http://schemas.microsoft.com/office/powerpoint/2010/main" val="2987101862"/>
              </p:ext>
            </p:extLst>
          </p:nvPr>
        </p:nvGraphicFramePr>
        <p:xfrm>
          <a:off x="591552" y="1223210"/>
          <a:ext cx="11011098" cy="4782573"/>
        </p:xfrm>
        <a:graphic>
          <a:graphicData uri="http://schemas.openxmlformats.org/drawingml/2006/table">
            <a:tbl>
              <a:tblPr firstRow="1" bandRow="1">
                <a:tableStyleId>{5C22544A-7EE6-4342-B048-85BDC9FD1C3A}</a:tableStyleId>
              </a:tblPr>
              <a:tblGrid>
                <a:gridCol w="5505549">
                  <a:extLst>
                    <a:ext uri="{9D8B030D-6E8A-4147-A177-3AD203B41FA5}">
                      <a16:colId xmlns:a16="http://schemas.microsoft.com/office/drawing/2014/main" val="896895173"/>
                    </a:ext>
                  </a:extLst>
                </a:gridCol>
                <a:gridCol w="5505549">
                  <a:extLst>
                    <a:ext uri="{9D8B030D-6E8A-4147-A177-3AD203B41FA5}">
                      <a16:colId xmlns:a16="http://schemas.microsoft.com/office/drawing/2014/main" val="2012581380"/>
                    </a:ext>
                  </a:extLst>
                </a:gridCol>
              </a:tblGrid>
              <a:tr h="406617">
                <a:tc>
                  <a:txBody>
                    <a:bodyPr/>
                    <a:lstStyle/>
                    <a:p>
                      <a:pPr algn="ctr"/>
                      <a:r>
                        <a:rPr lang="en-US" sz="2400"/>
                        <a:t>Agenda Item</a:t>
                      </a:r>
                    </a:p>
                  </a:txBody>
                  <a:tcPr/>
                </a:tc>
                <a:tc>
                  <a:txBody>
                    <a:bodyPr/>
                    <a:lstStyle/>
                    <a:p>
                      <a:pPr algn="ctr"/>
                      <a:r>
                        <a:rPr lang="en-US" sz="2400"/>
                        <a:t>Facilitator(s)</a:t>
                      </a:r>
                    </a:p>
                  </a:txBody>
                  <a:tcPr/>
                </a:tc>
                <a:extLst>
                  <a:ext uri="{0D108BD9-81ED-4DB2-BD59-A6C34878D82A}">
                    <a16:rowId xmlns:a16="http://schemas.microsoft.com/office/drawing/2014/main" val="2619777523"/>
                  </a:ext>
                </a:extLst>
              </a:tr>
              <a:tr h="1382497">
                <a:tc>
                  <a:txBody>
                    <a:bodyPr/>
                    <a:lstStyle/>
                    <a:p>
                      <a:r>
                        <a:rPr lang="en-US" sz="2400">
                          <a:solidFill>
                            <a:schemeClr val="tx2"/>
                          </a:solidFill>
                        </a:rPr>
                        <a:t>Part 1: Overview and Instructions, Application Requirements, and Application Review Process</a:t>
                      </a:r>
                    </a:p>
                  </a:txBody>
                  <a:tcPr/>
                </a:tc>
                <a:tc>
                  <a:txBody>
                    <a:bodyPr/>
                    <a:lstStyle/>
                    <a:p>
                      <a:r>
                        <a:rPr lang="en-US" sz="2400" dirty="0">
                          <a:solidFill>
                            <a:schemeClr val="tx2"/>
                          </a:solidFill>
                        </a:rPr>
                        <a:t>Lindsey Castillo, Contracts and Grants Administration (CGA) unit</a:t>
                      </a:r>
                      <a:br>
                        <a:rPr lang="en-US" sz="2400" dirty="0">
                          <a:solidFill>
                            <a:srgbClr val="44546A"/>
                          </a:solidFill>
                        </a:rPr>
                      </a:br>
                      <a:r>
                        <a:rPr lang="en-US" sz="2400" dirty="0">
                          <a:solidFill>
                            <a:schemeClr val="tx2"/>
                          </a:solidFill>
                        </a:rPr>
                        <a:t>Crystal Devlin, </a:t>
                      </a:r>
                      <a:r>
                        <a:rPr lang="en-US" sz="2400" b="0" i="0" u="none" strike="noStrike" noProof="0" dirty="0">
                          <a:solidFill>
                            <a:schemeClr val="tx2"/>
                          </a:solidFill>
                          <a:latin typeface="Arial"/>
                        </a:rPr>
                        <a:t>Program Quality Implementation (PQI) office</a:t>
                      </a:r>
                      <a:endParaRPr lang="en-US" sz="2400" dirty="0">
                        <a:solidFill>
                          <a:schemeClr val="tx2"/>
                        </a:solidFill>
                      </a:endParaRPr>
                    </a:p>
                  </a:txBody>
                  <a:tcPr/>
                </a:tc>
                <a:extLst>
                  <a:ext uri="{0D108BD9-81ED-4DB2-BD59-A6C34878D82A}">
                    <a16:rowId xmlns:a16="http://schemas.microsoft.com/office/drawing/2014/main" val="3823777855"/>
                  </a:ext>
                </a:extLst>
              </a:tr>
              <a:tr h="731911">
                <a:tc>
                  <a:txBody>
                    <a:bodyPr/>
                    <a:lstStyle/>
                    <a:p>
                      <a:r>
                        <a:rPr lang="en-US" sz="2400" dirty="0">
                          <a:solidFill>
                            <a:schemeClr val="tx2"/>
                          </a:solidFill>
                        </a:rPr>
                        <a:t>Part 2: Completing the Application (Snap Survey walkthrough)</a:t>
                      </a:r>
                      <a:endParaRPr lang="en-US" sz="2400" dirty="0"/>
                    </a:p>
                  </a:txBody>
                  <a:tcPr/>
                </a:tc>
                <a:tc>
                  <a:txBody>
                    <a:bodyPr/>
                    <a:lstStyle/>
                    <a:p>
                      <a:r>
                        <a:rPr lang="en-US" sz="2400">
                          <a:solidFill>
                            <a:schemeClr val="tx2"/>
                          </a:solidFill>
                        </a:rPr>
                        <a:t>Lindsey Castillo, CGA unit</a:t>
                      </a:r>
                    </a:p>
                  </a:txBody>
                  <a:tcPr/>
                </a:tc>
                <a:extLst>
                  <a:ext uri="{0D108BD9-81ED-4DB2-BD59-A6C34878D82A}">
                    <a16:rowId xmlns:a16="http://schemas.microsoft.com/office/drawing/2014/main" val="2370550054"/>
                  </a:ext>
                </a:extLst>
              </a:tr>
              <a:tr h="731911">
                <a:tc>
                  <a:txBody>
                    <a:bodyPr/>
                    <a:lstStyle/>
                    <a:p>
                      <a:r>
                        <a:rPr lang="en-US" sz="2400">
                          <a:solidFill>
                            <a:schemeClr val="tx2"/>
                          </a:solidFill>
                        </a:rPr>
                        <a:t>Part 3: Fiscal Information</a:t>
                      </a:r>
                    </a:p>
                  </a:txBody>
                  <a:tcPr/>
                </a:tc>
                <a:tc>
                  <a:txBody>
                    <a:bodyPr/>
                    <a:lstStyle/>
                    <a:p>
                      <a:r>
                        <a:rPr lang="en-US" sz="2400">
                          <a:solidFill>
                            <a:schemeClr val="tx2"/>
                          </a:solidFill>
                        </a:rPr>
                        <a:t>Early Education and Nutrition Fiscal Services (EENFS) unit</a:t>
                      </a:r>
                    </a:p>
                  </a:txBody>
                  <a:tcPr/>
                </a:tc>
                <a:extLst>
                  <a:ext uri="{0D108BD9-81ED-4DB2-BD59-A6C34878D82A}">
                    <a16:rowId xmlns:a16="http://schemas.microsoft.com/office/drawing/2014/main" val="2706281651"/>
                  </a:ext>
                </a:extLst>
              </a:tr>
              <a:tr h="623479">
                <a:tc>
                  <a:txBody>
                    <a:bodyPr/>
                    <a:lstStyle/>
                    <a:p>
                      <a:r>
                        <a:rPr lang="en-US" sz="2400">
                          <a:solidFill>
                            <a:schemeClr val="tx2"/>
                          </a:solidFill>
                        </a:rPr>
                        <a:t>Part 4: Program Narrative</a:t>
                      </a:r>
                      <a:endParaRPr lang="en-US" sz="2400"/>
                    </a:p>
                  </a:txBody>
                  <a:tcPr/>
                </a:tc>
                <a:tc>
                  <a:txBody>
                    <a:bodyPr/>
                    <a:lstStyle/>
                    <a:p>
                      <a:r>
                        <a:rPr lang="en-US" sz="2400">
                          <a:solidFill>
                            <a:schemeClr val="tx2"/>
                          </a:solidFill>
                        </a:rPr>
                        <a:t>Crystal Devlin</a:t>
                      </a:r>
                    </a:p>
                  </a:txBody>
                  <a:tcPr/>
                </a:tc>
                <a:extLst>
                  <a:ext uri="{0D108BD9-81ED-4DB2-BD59-A6C34878D82A}">
                    <a16:rowId xmlns:a16="http://schemas.microsoft.com/office/drawing/2014/main" val="2798875527"/>
                  </a:ext>
                </a:extLst>
              </a:tr>
              <a:tr h="501494">
                <a:tc>
                  <a:txBody>
                    <a:bodyPr/>
                    <a:lstStyle/>
                    <a:p>
                      <a:r>
                        <a:rPr lang="en-US" sz="2400">
                          <a:solidFill>
                            <a:schemeClr val="tx2"/>
                          </a:solidFill>
                        </a:rPr>
                        <a:t>Live Question and Answer Session</a:t>
                      </a:r>
                      <a:endParaRPr lang="en-US" sz="2400"/>
                    </a:p>
                  </a:txBody>
                  <a:tcPr/>
                </a:tc>
                <a:tc>
                  <a:txBody>
                    <a:bodyPr/>
                    <a:lstStyle/>
                    <a:p>
                      <a:r>
                        <a:rPr lang="en-US" sz="2400" dirty="0">
                          <a:solidFill>
                            <a:schemeClr val="tx2"/>
                          </a:solidFill>
                        </a:rPr>
                        <a:t>All offices</a:t>
                      </a:r>
                      <a:endParaRPr lang="en-US" sz="2400" dirty="0"/>
                    </a:p>
                  </a:txBody>
                  <a:tcPr/>
                </a:tc>
                <a:extLst>
                  <a:ext uri="{0D108BD9-81ED-4DB2-BD59-A6C34878D82A}">
                    <a16:rowId xmlns:a16="http://schemas.microsoft.com/office/drawing/2014/main" val="3620156767"/>
                  </a:ext>
                </a:extLst>
              </a:tr>
            </a:tbl>
          </a:graphicData>
        </a:graphic>
      </p:graphicFrame>
    </p:spTree>
    <p:extLst>
      <p:ext uri="{BB962C8B-B14F-4D97-AF65-F5344CB8AC3E}">
        <p14:creationId xmlns:p14="http://schemas.microsoft.com/office/powerpoint/2010/main" val="3091520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1E4C-B33C-4A00-9F57-F9DC3DA86FA9}"/>
              </a:ext>
            </a:extLst>
          </p:cNvPr>
          <p:cNvSpPr>
            <a:spLocks noGrp="1"/>
          </p:cNvSpPr>
          <p:nvPr>
            <p:ph type="title"/>
          </p:nvPr>
        </p:nvSpPr>
        <p:spPr>
          <a:xfrm>
            <a:off x="152400" y="203798"/>
            <a:ext cx="11887200" cy="1002701"/>
          </a:xfrm>
        </p:spPr>
        <p:txBody>
          <a:bodyPr>
            <a:normAutofit fontScale="90000"/>
          </a:bodyPr>
          <a:lstStyle/>
          <a:p>
            <a:r>
              <a:rPr lang="en-US">
                <a:cs typeface="Arial"/>
              </a:rPr>
              <a:t>Overview and Instructions:</a:t>
            </a:r>
            <a:br>
              <a:rPr lang="en-US">
                <a:cs typeface="Arial"/>
              </a:rPr>
            </a:br>
            <a:r>
              <a:rPr lang="en-US">
                <a:cs typeface="Arial"/>
              </a:rPr>
              <a:t>Applicant Appeals</a:t>
            </a:r>
            <a:endParaRPr lang="en-US"/>
          </a:p>
        </p:txBody>
      </p:sp>
      <p:sp>
        <p:nvSpPr>
          <p:cNvPr id="3" name="Content Placeholder 2">
            <a:extLst>
              <a:ext uri="{FF2B5EF4-FFF2-40B4-BE49-F238E27FC236}">
                <a16:creationId xmlns:a16="http://schemas.microsoft.com/office/drawing/2014/main" id="{4F3C36B6-4E8F-4B05-A9D6-D677E3E24131}"/>
              </a:ext>
            </a:extLst>
          </p:cNvPr>
          <p:cNvSpPr>
            <a:spLocks noGrp="1"/>
          </p:cNvSpPr>
          <p:nvPr>
            <p:ph idx="1"/>
          </p:nvPr>
        </p:nvSpPr>
        <p:spPr>
          <a:xfrm>
            <a:off x="152400" y="1422401"/>
            <a:ext cx="11887200" cy="4638766"/>
          </a:xfrm>
        </p:spPr>
        <p:txBody>
          <a:bodyPr vert="horz" lIns="91440" tIns="45720" rIns="91440" bIns="45720" rtlCol="0" anchor="t">
            <a:normAutofit fontScale="85000" lnSpcReduction="10000"/>
          </a:bodyPr>
          <a:lstStyle/>
          <a:p>
            <a:pPr>
              <a:spcAft>
                <a:spcPts val="1200"/>
              </a:spcAft>
            </a:pPr>
            <a:r>
              <a:rPr lang="en-US" dirty="0">
                <a:ea typeface="+mn-lt"/>
                <a:cs typeface="+mn-lt"/>
              </a:rPr>
              <a:t>After receiving the written Notification of Eligibility, applicants who wish to appeal their score must submit a Letter of Appeal to the CDE no later than 10 business days from Notification of Eligibility to </a:t>
            </a:r>
            <a:r>
              <a:rPr lang="en-US" dirty="0">
                <a:ea typeface="+mn-lt"/>
                <a:cs typeface="+mn-lt"/>
                <a:hlinkClick r:id="rId3"/>
              </a:rPr>
              <a:t>CSPPRFA@cde.ca.gov</a:t>
            </a:r>
            <a:r>
              <a:rPr lang="en-US" dirty="0">
                <a:ea typeface="+mn-lt"/>
                <a:cs typeface="+mn-lt"/>
              </a:rPr>
              <a:t>.</a:t>
            </a:r>
            <a:endParaRPr lang="en-US" dirty="0">
              <a:cs typeface="Arial"/>
            </a:endParaRPr>
          </a:p>
          <a:p>
            <a:pPr>
              <a:spcAft>
                <a:spcPts val="1200"/>
              </a:spcAft>
            </a:pPr>
            <a:r>
              <a:rPr lang="en-US" dirty="0">
                <a:ea typeface="+mn-lt"/>
                <a:cs typeface="+mn-lt"/>
              </a:rPr>
              <a:t>Appeals are limited to addressing whether the CDE correctly applied the scoring criteria specified in the RFA. Additional information will not be accepted. </a:t>
            </a:r>
          </a:p>
          <a:p>
            <a:pPr>
              <a:spcAft>
                <a:spcPts val="1200"/>
              </a:spcAft>
            </a:pPr>
            <a:r>
              <a:rPr lang="en-US" dirty="0">
                <a:ea typeface="+mn-lt"/>
                <a:cs typeface="+mn-lt"/>
              </a:rPr>
              <a:t>Missing or incomplete documentation of the required elements cannot be the basis for an appeal.</a:t>
            </a:r>
          </a:p>
          <a:p>
            <a:pPr>
              <a:spcAft>
                <a:spcPts val="1200"/>
              </a:spcAft>
            </a:pPr>
            <a:r>
              <a:rPr lang="en-US" dirty="0">
                <a:ea typeface="+mn-lt"/>
                <a:cs typeface="+mn-lt"/>
              </a:rPr>
              <a:t> Late appeals will not be considered. Appeals will be reviewed by CDE staff within 10 business days and all decisions will be final.</a:t>
            </a:r>
            <a:endParaRPr lang="en-US" dirty="0">
              <a:cs typeface="Arial"/>
            </a:endParaRPr>
          </a:p>
        </p:txBody>
      </p:sp>
      <p:sp>
        <p:nvSpPr>
          <p:cNvPr id="6" name="Slide Number Placeholder 5">
            <a:extLst>
              <a:ext uri="{FF2B5EF4-FFF2-40B4-BE49-F238E27FC236}">
                <a16:creationId xmlns:a16="http://schemas.microsoft.com/office/drawing/2014/main" id="{9DA62700-D105-4C3A-BC7C-D8B078CDAF86}"/>
              </a:ext>
            </a:extLst>
          </p:cNvPr>
          <p:cNvSpPr>
            <a:spLocks noGrp="1"/>
          </p:cNvSpPr>
          <p:nvPr>
            <p:ph type="sldNum" sz="quarter" idx="10"/>
          </p:nvPr>
        </p:nvSpPr>
        <p:spPr/>
        <p:txBody>
          <a:bodyPr/>
          <a:lstStyle/>
          <a:p>
            <a:fld id="{432ED76D-8188-4B28-B316-CD85396F47B0}" type="slidenum">
              <a:rPr lang="en-US" smtClean="0"/>
              <a:pPr/>
              <a:t>30</a:t>
            </a:fld>
            <a:endParaRPr lang="en-US"/>
          </a:p>
        </p:txBody>
      </p:sp>
    </p:spTree>
    <p:extLst>
      <p:ext uri="{BB962C8B-B14F-4D97-AF65-F5344CB8AC3E}">
        <p14:creationId xmlns:p14="http://schemas.microsoft.com/office/powerpoint/2010/main" val="1295524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71E4C-B33C-4A00-9F57-F9DC3DA86FA9}"/>
              </a:ext>
            </a:extLst>
          </p:cNvPr>
          <p:cNvSpPr>
            <a:spLocks noGrp="1"/>
          </p:cNvSpPr>
          <p:nvPr>
            <p:ph type="title"/>
          </p:nvPr>
        </p:nvSpPr>
        <p:spPr>
          <a:xfrm>
            <a:off x="152400" y="203799"/>
            <a:ext cx="11887200" cy="1167801"/>
          </a:xfrm>
        </p:spPr>
        <p:txBody>
          <a:bodyPr>
            <a:normAutofit/>
          </a:bodyPr>
          <a:lstStyle/>
          <a:p>
            <a:r>
              <a:rPr lang="en-US">
                <a:cs typeface="Arial"/>
              </a:rPr>
              <a:t>Application Review Process:</a:t>
            </a:r>
            <a:br>
              <a:rPr lang="en-US">
                <a:cs typeface="Arial"/>
              </a:rPr>
            </a:br>
            <a:r>
              <a:rPr lang="en-US">
                <a:cs typeface="Arial"/>
              </a:rPr>
              <a:t>Notification of Awards</a:t>
            </a:r>
            <a:endParaRPr lang="en-US"/>
          </a:p>
        </p:txBody>
      </p:sp>
      <p:sp>
        <p:nvSpPr>
          <p:cNvPr id="3" name="Content Placeholder 2">
            <a:extLst>
              <a:ext uri="{FF2B5EF4-FFF2-40B4-BE49-F238E27FC236}">
                <a16:creationId xmlns:a16="http://schemas.microsoft.com/office/drawing/2014/main" id="{4F3C36B6-4E8F-4B05-A9D6-D677E3E24131}"/>
              </a:ext>
            </a:extLst>
          </p:cNvPr>
          <p:cNvSpPr>
            <a:spLocks noGrp="1"/>
          </p:cNvSpPr>
          <p:nvPr>
            <p:ph idx="1"/>
          </p:nvPr>
        </p:nvSpPr>
        <p:spPr>
          <a:xfrm>
            <a:off x="152400" y="1689101"/>
            <a:ext cx="11887200" cy="4410166"/>
          </a:xfrm>
        </p:spPr>
        <p:txBody>
          <a:bodyPr vert="horz" lIns="91440" tIns="45720" rIns="91440" bIns="45720" rtlCol="0" anchor="t">
            <a:normAutofit/>
          </a:bodyPr>
          <a:lstStyle/>
          <a:p>
            <a:pPr>
              <a:spcAft>
                <a:spcPts val="1200"/>
              </a:spcAft>
            </a:pPr>
            <a:r>
              <a:rPr lang="en-US" sz="2600">
                <a:cs typeface="Arial"/>
              </a:rPr>
              <a:t>Once all appeals have been decided, the CDE will award funding to eligible applicants based on the criteria set forth in this RFA. The CDE will email proposed funding award letters to successful applicants. </a:t>
            </a:r>
            <a:endParaRPr lang="en-US" sz="2600"/>
          </a:p>
          <a:p>
            <a:pPr>
              <a:spcAft>
                <a:spcPts val="1200"/>
              </a:spcAft>
            </a:pPr>
            <a:r>
              <a:rPr lang="en-US" sz="2600">
                <a:cs typeface="Arial"/>
              </a:rPr>
              <a:t>If necessary, the EENFS unit will contact successful applicants to ask clarifying questions regarding the fiscal information submitted with the application. </a:t>
            </a:r>
            <a:endParaRPr lang="en-US" sz="2600"/>
          </a:p>
          <a:p>
            <a:pPr>
              <a:spcAft>
                <a:spcPts val="1200"/>
              </a:spcAft>
            </a:pPr>
            <a:r>
              <a:rPr lang="en-US" sz="2600">
                <a:cs typeface="Arial"/>
              </a:rPr>
              <a:t>No award is final until the CDE receives a completed and signed contract package from the applicant, and the contract is executed by the CDE. </a:t>
            </a:r>
          </a:p>
        </p:txBody>
      </p:sp>
      <p:sp>
        <p:nvSpPr>
          <p:cNvPr id="6" name="Slide Number Placeholder 5">
            <a:extLst>
              <a:ext uri="{FF2B5EF4-FFF2-40B4-BE49-F238E27FC236}">
                <a16:creationId xmlns:a16="http://schemas.microsoft.com/office/drawing/2014/main" id="{D377BBFF-E2B6-4F16-B03C-F314F996B025}"/>
              </a:ext>
            </a:extLst>
          </p:cNvPr>
          <p:cNvSpPr>
            <a:spLocks noGrp="1"/>
          </p:cNvSpPr>
          <p:nvPr>
            <p:ph type="sldNum" sz="quarter" idx="10"/>
          </p:nvPr>
        </p:nvSpPr>
        <p:spPr/>
        <p:txBody>
          <a:bodyPr/>
          <a:lstStyle/>
          <a:p>
            <a:fld id="{432ED76D-8188-4B28-B316-CD85396F47B0}" type="slidenum">
              <a:rPr lang="en-US" smtClean="0"/>
              <a:pPr/>
              <a:t>31</a:t>
            </a:fld>
            <a:endParaRPr lang="en-US"/>
          </a:p>
        </p:txBody>
      </p:sp>
    </p:spTree>
    <p:extLst>
      <p:ext uri="{BB962C8B-B14F-4D97-AF65-F5344CB8AC3E}">
        <p14:creationId xmlns:p14="http://schemas.microsoft.com/office/powerpoint/2010/main" val="13527561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270933" y="2514600"/>
            <a:ext cx="11582399" cy="1828800"/>
          </a:xfrm>
        </p:spPr>
        <p:txBody>
          <a:bodyPr>
            <a:normAutofit/>
          </a:bodyPr>
          <a:lstStyle/>
          <a:p>
            <a:r>
              <a:rPr lang="en-US" sz="4400"/>
              <a:t>Part 2: Completing the FY 2024–25 CSPP Expansion Funding  Application</a:t>
            </a:r>
          </a:p>
        </p:txBody>
      </p:sp>
      <p:sp>
        <p:nvSpPr>
          <p:cNvPr id="4" name="Slide Number Placeholder 3">
            <a:extLst>
              <a:ext uri="{FF2B5EF4-FFF2-40B4-BE49-F238E27FC236}">
                <a16:creationId xmlns:a16="http://schemas.microsoft.com/office/drawing/2014/main" id="{C5512F6D-7B56-4DDA-B091-2E9A6877C77C}"/>
              </a:ext>
            </a:extLst>
          </p:cNvPr>
          <p:cNvSpPr>
            <a:spLocks noGrp="1"/>
          </p:cNvSpPr>
          <p:nvPr>
            <p:ph type="sldNum" sz="quarter" idx="10"/>
          </p:nvPr>
        </p:nvSpPr>
        <p:spPr/>
        <p:txBody>
          <a:bodyPr/>
          <a:lstStyle/>
          <a:p>
            <a:fld id="{434DB716-4346-4392-B904-40164E6AF3ED}" type="slidenum">
              <a:rPr lang="en-US" smtClean="0"/>
              <a:pPr/>
              <a:t>32</a:t>
            </a:fld>
            <a:endParaRPr lang="en-US"/>
          </a:p>
        </p:txBody>
      </p:sp>
    </p:spTree>
    <p:extLst>
      <p:ext uri="{BB962C8B-B14F-4D97-AF65-F5344CB8AC3E}">
        <p14:creationId xmlns:p14="http://schemas.microsoft.com/office/powerpoint/2010/main" val="3863540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1D38-7754-E43A-6BD7-3157CF6AF36A}"/>
              </a:ext>
            </a:extLst>
          </p:cNvPr>
          <p:cNvSpPr>
            <a:spLocks noGrp="1"/>
          </p:cNvSpPr>
          <p:nvPr>
            <p:ph type="title"/>
          </p:nvPr>
        </p:nvSpPr>
        <p:spPr/>
        <p:txBody>
          <a:bodyPr/>
          <a:lstStyle/>
          <a:p>
            <a:r>
              <a:rPr lang="en-US">
                <a:cs typeface="Arial"/>
              </a:rPr>
              <a:t>Application Instructions</a:t>
            </a:r>
            <a:endParaRPr lang="en-US"/>
          </a:p>
        </p:txBody>
      </p:sp>
      <p:sp>
        <p:nvSpPr>
          <p:cNvPr id="3" name="Content Placeholder 2">
            <a:extLst>
              <a:ext uri="{FF2B5EF4-FFF2-40B4-BE49-F238E27FC236}">
                <a16:creationId xmlns:a16="http://schemas.microsoft.com/office/drawing/2014/main" id="{A80779C1-5344-6BCB-DAC8-E5E0E720A364}"/>
              </a:ext>
            </a:extLst>
          </p:cNvPr>
          <p:cNvSpPr>
            <a:spLocks noGrp="1"/>
          </p:cNvSpPr>
          <p:nvPr>
            <p:ph sz="half" idx="1"/>
          </p:nvPr>
        </p:nvSpPr>
        <p:spPr>
          <a:xfrm>
            <a:off x="152400" y="1638300"/>
            <a:ext cx="11888002" cy="4409803"/>
          </a:xfrm>
        </p:spPr>
        <p:txBody>
          <a:bodyPr vert="horz" lIns="91440" tIns="45720" rIns="91440" bIns="45720" rtlCol="0" anchor="t">
            <a:normAutofit/>
          </a:bodyPr>
          <a:lstStyle/>
          <a:p>
            <a:r>
              <a:rPr lang="en-US">
                <a:cs typeface="Arial"/>
              </a:rPr>
              <a:t>Live demo of Electronic Snap Survey Application</a:t>
            </a:r>
          </a:p>
          <a:p>
            <a:pPr lvl="1"/>
            <a:r>
              <a:rPr lang="en-US">
                <a:cs typeface="Arial"/>
              </a:rPr>
              <a:t>Preferred method for submitting applications</a:t>
            </a:r>
          </a:p>
        </p:txBody>
      </p:sp>
      <p:sp>
        <p:nvSpPr>
          <p:cNvPr id="5" name="Slide Number Placeholder 4">
            <a:extLst>
              <a:ext uri="{FF2B5EF4-FFF2-40B4-BE49-F238E27FC236}">
                <a16:creationId xmlns:a16="http://schemas.microsoft.com/office/drawing/2014/main" id="{9AAC48A9-22E0-494D-AA02-76606B4CF92C}"/>
              </a:ext>
            </a:extLst>
          </p:cNvPr>
          <p:cNvSpPr>
            <a:spLocks noGrp="1"/>
          </p:cNvSpPr>
          <p:nvPr>
            <p:ph type="sldNum" sz="quarter" idx="10"/>
          </p:nvPr>
        </p:nvSpPr>
        <p:spPr/>
        <p:txBody>
          <a:bodyPr/>
          <a:lstStyle/>
          <a:p>
            <a:fld id="{432ED76D-8188-4B28-B316-CD85396F47B0}" type="slidenum">
              <a:rPr lang="en-US" smtClean="0"/>
              <a:pPr/>
              <a:t>33</a:t>
            </a:fld>
            <a:endParaRPr lang="en-US"/>
          </a:p>
        </p:txBody>
      </p:sp>
    </p:spTree>
    <p:extLst>
      <p:ext uri="{BB962C8B-B14F-4D97-AF65-F5344CB8AC3E}">
        <p14:creationId xmlns:p14="http://schemas.microsoft.com/office/powerpoint/2010/main" val="18695649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663E6-B7CC-D2B2-64E8-306F4479711C}"/>
              </a:ext>
            </a:extLst>
          </p:cNvPr>
          <p:cNvSpPr>
            <a:spLocks noGrp="1"/>
          </p:cNvSpPr>
          <p:nvPr>
            <p:ph type="title"/>
          </p:nvPr>
        </p:nvSpPr>
        <p:spPr/>
        <p:txBody>
          <a:bodyPr/>
          <a:lstStyle/>
          <a:p>
            <a:r>
              <a:rPr lang="en-US">
                <a:cs typeface="Arial"/>
              </a:rPr>
              <a:t>Snap Survey Action Needed</a:t>
            </a:r>
            <a:endParaRPr lang="en-US"/>
          </a:p>
        </p:txBody>
      </p:sp>
      <p:pic>
        <p:nvPicPr>
          <p:cNvPr id="5" name="Content Placeholder 4" descr="A picture of the email confirmation users receive after submitting their RFA through Snap Survey.">
            <a:extLst>
              <a:ext uri="{FF2B5EF4-FFF2-40B4-BE49-F238E27FC236}">
                <a16:creationId xmlns:a16="http://schemas.microsoft.com/office/drawing/2014/main" id="{99A07C43-6DFB-A78D-E550-A632DEB3BB5E}"/>
              </a:ext>
            </a:extLst>
          </p:cNvPr>
          <p:cNvPicPr>
            <a:picLocks noGrp="1" noChangeAspect="1"/>
          </p:cNvPicPr>
          <p:nvPr>
            <p:ph idx="1"/>
          </p:nvPr>
        </p:nvPicPr>
        <p:blipFill>
          <a:blip r:embed="rId3"/>
          <a:stretch>
            <a:fillRect/>
          </a:stretch>
        </p:blipFill>
        <p:spPr>
          <a:xfrm>
            <a:off x="185058" y="1861435"/>
            <a:ext cx="11821884" cy="3726224"/>
          </a:xfrm>
        </p:spPr>
      </p:pic>
      <p:sp>
        <p:nvSpPr>
          <p:cNvPr id="4" name="Slide Number Placeholder 3">
            <a:extLst>
              <a:ext uri="{FF2B5EF4-FFF2-40B4-BE49-F238E27FC236}">
                <a16:creationId xmlns:a16="http://schemas.microsoft.com/office/drawing/2014/main" id="{8895C8FC-8D22-E750-8FEA-2396ABCD7679}"/>
              </a:ext>
            </a:extLst>
          </p:cNvPr>
          <p:cNvSpPr>
            <a:spLocks noGrp="1"/>
          </p:cNvSpPr>
          <p:nvPr>
            <p:ph type="sldNum" sz="quarter" idx="10"/>
          </p:nvPr>
        </p:nvSpPr>
        <p:spPr/>
        <p:txBody>
          <a:bodyPr/>
          <a:lstStyle/>
          <a:p>
            <a:fld id="{432ED76D-8188-4B28-B316-CD85396F47B0}" type="slidenum">
              <a:rPr lang="en-US" smtClean="0"/>
              <a:pPr/>
              <a:t>34</a:t>
            </a:fld>
            <a:endParaRPr lang="en-US"/>
          </a:p>
        </p:txBody>
      </p:sp>
    </p:spTree>
    <p:extLst>
      <p:ext uri="{BB962C8B-B14F-4D97-AF65-F5344CB8AC3E}">
        <p14:creationId xmlns:p14="http://schemas.microsoft.com/office/powerpoint/2010/main" val="1480075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C1E41-D4EC-48EC-9514-F13BA90EB28C}"/>
              </a:ext>
            </a:extLst>
          </p:cNvPr>
          <p:cNvSpPr>
            <a:spLocks noGrp="1"/>
          </p:cNvSpPr>
          <p:nvPr>
            <p:ph type="ctrTitle"/>
          </p:nvPr>
        </p:nvSpPr>
        <p:spPr/>
        <p:txBody>
          <a:bodyPr>
            <a:normAutofit/>
          </a:bodyPr>
          <a:lstStyle/>
          <a:p>
            <a:r>
              <a:rPr lang="en-US" sz="4400"/>
              <a:t>Part 3: Fiscal Information</a:t>
            </a:r>
            <a:endParaRPr lang="en-US" sz="4400" b="1"/>
          </a:p>
        </p:txBody>
      </p:sp>
      <p:sp>
        <p:nvSpPr>
          <p:cNvPr id="3" name="Slide Number Placeholder 2">
            <a:extLst>
              <a:ext uri="{FF2B5EF4-FFF2-40B4-BE49-F238E27FC236}">
                <a16:creationId xmlns:a16="http://schemas.microsoft.com/office/drawing/2014/main" id="{A23B1644-29B6-48E3-98A5-9C2C8926A42A}"/>
              </a:ext>
            </a:extLst>
          </p:cNvPr>
          <p:cNvSpPr>
            <a:spLocks noGrp="1"/>
          </p:cNvSpPr>
          <p:nvPr>
            <p:ph type="sldNum" sz="quarter" idx="10"/>
          </p:nvPr>
        </p:nvSpPr>
        <p:spPr/>
        <p:txBody>
          <a:bodyPr/>
          <a:lstStyle/>
          <a:p>
            <a:fld id="{434DB716-4346-4392-B904-40164E6AF3ED}" type="slidenum">
              <a:rPr lang="en-US" smtClean="0"/>
              <a:pPr/>
              <a:t>35</a:t>
            </a:fld>
            <a:endParaRPr lang="en-US"/>
          </a:p>
        </p:txBody>
      </p:sp>
    </p:spTree>
    <p:extLst>
      <p:ext uri="{BB962C8B-B14F-4D97-AF65-F5344CB8AC3E}">
        <p14:creationId xmlns:p14="http://schemas.microsoft.com/office/powerpoint/2010/main" val="840785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D2CDB-E495-11D7-B9E8-1EE5C65C1575}"/>
              </a:ext>
            </a:extLst>
          </p:cNvPr>
          <p:cNvSpPr>
            <a:spLocks noGrp="1"/>
          </p:cNvSpPr>
          <p:nvPr>
            <p:ph type="title"/>
          </p:nvPr>
        </p:nvSpPr>
        <p:spPr/>
        <p:txBody>
          <a:bodyPr/>
          <a:lstStyle/>
          <a:p>
            <a:r>
              <a:rPr lang="en-US">
                <a:cs typeface="Arial"/>
              </a:rPr>
              <a:t>How to Complete Fiscal Forms</a:t>
            </a:r>
            <a:endParaRPr lang="en-US"/>
          </a:p>
        </p:txBody>
      </p:sp>
      <p:sp>
        <p:nvSpPr>
          <p:cNvPr id="3" name="Content Placeholder 2">
            <a:extLst>
              <a:ext uri="{FF2B5EF4-FFF2-40B4-BE49-F238E27FC236}">
                <a16:creationId xmlns:a16="http://schemas.microsoft.com/office/drawing/2014/main" id="{4C93F09A-EF9D-6711-BC08-43CB637EAD6A}"/>
              </a:ext>
            </a:extLst>
          </p:cNvPr>
          <p:cNvSpPr>
            <a:spLocks noGrp="1"/>
          </p:cNvSpPr>
          <p:nvPr>
            <p:ph idx="1"/>
          </p:nvPr>
        </p:nvSpPr>
        <p:spPr>
          <a:xfrm>
            <a:off x="132608" y="1470067"/>
            <a:ext cx="10185070" cy="3720242"/>
          </a:xfrm>
        </p:spPr>
        <p:txBody>
          <a:bodyPr vert="horz" lIns="91440" tIns="45720" rIns="91440" bIns="45720" rtlCol="0" anchor="t">
            <a:normAutofit/>
          </a:bodyPr>
          <a:lstStyle/>
          <a:p>
            <a:r>
              <a:rPr lang="en-US">
                <a:cs typeface="Arial"/>
              </a:rPr>
              <a:t>Live demo of Full-Day/Full-Year Fiscal Worksheet</a:t>
            </a:r>
            <a:endParaRPr lang="en-US"/>
          </a:p>
          <a:p>
            <a:r>
              <a:rPr lang="en-US">
                <a:cs typeface="Arial"/>
              </a:rPr>
              <a:t>Live demo of Part-Day to Full-Day Fiscal Worksheet</a:t>
            </a:r>
          </a:p>
          <a:p>
            <a:endParaRPr lang="en-US">
              <a:cs typeface="Arial"/>
            </a:endParaRPr>
          </a:p>
          <a:p>
            <a:endParaRPr lang="en-US">
              <a:cs typeface="Arial"/>
            </a:endParaRPr>
          </a:p>
        </p:txBody>
      </p:sp>
      <p:sp>
        <p:nvSpPr>
          <p:cNvPr id="4" name="Slide Number Placeholder 3">
            <a:extLst>
              <a:ext uri="{FF2B5EF4-FFF2-40B4-BE49-F238E27FC236}">
                <a16:creationId xmlns:a16="http://schemas.microsoft.com/office/drawing/2014/main" id="{3685F248-3D35-71E1-005F-4214A36FA803}"/>
              </a:ext>
            </a:extLst>
          </p:cNvPr>
          <p:cNvSpPr>
            <a:spLocks noGrp="1"/>
          </p:cNvSpPr>
          <p:nvPr>
            <p:ph type="sldNum" sz="quarter" idx="10"/>
          </p:nvPr>
        </p:nvSpPr>
        <p:spPr/>
        <p:txBody>
          <a:bodyPr/>
          <a:lstStyle/>
          <a:p>
            <a:fld id="{432ED76D-8188-4B28-B316-CD85396F47B0}" type="slidenum">
              <a:rPr lang="en-US" smtClean="0"/>
              <a:pPr/>
              <a:t>36</a:t>
            </a:fld>
            <a:endParaRPr lang="en-US"/>
          </a:p>
        </p:txBody>
      </p:sp>
    </p:spTree>
    <p:extLst>
      <p:ext uri="{BB962C8B-B14F-4D97-AF65-F5344CB8AC3E}">
        <p14:creationId xmlns:p14="http://schemas.microsoft.com/office/powerpoint/2010/main" val="1491079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E661B-99EB-FFD9-505A-5B02C5B9B926}"/>
              </a:ext>
            </a:extLst>
          </p:cNvPr>
          <p:cNvSpPr>
            <a:spLocks noGrp="1"/>
          </p:cNvSpPr>
          <p:nvPr>
            <p:ph type="title"/>
          </p:nvPr>
        </p:nvSpPr>
        <p:spPr/>
        <p:txBody>
          <a:bodyPr/>
          <a:lstStyle/>
          <a:p>
            <a:r>
              <a:rPr lang="en-US">
                <a:cs typeface="Arial"/>
              </a:rPr>
              <a:t>Form Reminders</a:t>
            </a:r>
          </a:p>
        </p:txBody>
      </p:sp>
      <p:sp>
        <p:nvSpPr>
          <p:cNvPr id="3" name="Content Placeholder 2">
            <a:extLst>
              <a:ext uri="{FF2B5EF4-FFF2-40B4-BE49-F238E27FC236}">
                <a16:creationId xmlns:a16="http://schemas.microsoft.com/office/drawing/2014/main" id="{4448B4A0-C210-F6F9-8AA7-1AFEF61A5055}"/>
              </a:ext>
            </a:extLst>
          </p:cNvPr>
          <p:cNvSpPr>
            <a:spLocks noGrp="1"/>
          </p:cNvSpPr>
          <p:nvPr>
            <p:ph idx="1"/>
          </p:nvPr>
        </p:nvSpPr>
        <p:spPr>
          <a:xfrm>
            <a:off x="152400" y="1346200"/>
            <a:ext cx="11887200" cy="4714966"/>
          </a:xfrm>
        </p:spPr>
        <p:txBody>
          <a:bodyPr vert="horz" lIns="91440" tIns="45720" rIns="91440" bIns="45720" rtlCol="0" anchor="t">
            <a:normAutofit fontScale="77500" lnSpcReduction="20000"/>
          </a:bodyPr>
          <a:lstStyle/>
          <a:p>
            <a:pPr>
              <a:spcAft>
                <a:spcPts val="1200"/>
              </a:spcAft>
            </a:pPr>
            <a:r>
              <a:rPr lang="en-US">
                <a:cs typeface="Arial"/>
              </a:rPr>
              <a:t>Full-day/Full-year and Part-day/Part-year worksheets, A-1 through A-5, and B-1 through B-5, are site specific and must be duplicated for each site (right-click the tab, select "Move or Copy," select "Create a Copy," and select "OK").</a:t>
            </a:r>
          </a:p>
          <a:p>
            <a:pPr>
              <a:spcAft>
                <a:spcPts val="1200"/>
              </a:spcAft>
            </a:pPr>
            <a:r>
              <a:rPr lang="en-US">
                <a:cs typeface="Arial"/>
              </a:rPr>
              <a:t>Full-day/Full-year and Part-day/Part-year worksheets, A-6 through A-10, and B-6 through B-10, are summary pages and only one of each worksheet should be submitted for all sites.</a:t>
            </a:r>
          </a:p>
          <a:p>
            <a:pPr>
              <a:spcAft>
                <a:spcPts val="1200"/>
              </a:spcAft>
            </a:pPr>
            <a:r>
              <a:rPr lang="en-US">
                <a:cs typeface="Arial"/>
              </a:rPr>
              <a:t>Part-day to Full-day Funding worksheets, C-1 through C-6, are site specific and must be duplicated for each site (right-click the tab, select "Move or Copy," select "Create a Copy," and select "OK").</a:t>
            </a:r>
          </a:p>
          <a:p>
            <a:pPr>
              <a:spcAft>
                <a:spcPts val="1200"/>
              </a:spcAft>
            </a:pPr>
            <a:r>
              <a:rPr lang="en-US">
                <a:cs typeface="Arial"/>
              </a:rPr>
              <a:t>Part-day to Full-day Funding worksheet C-7 is a summary page and only one should be submitted for all sites.</a:t>
            </a:r>
          </a:p>
        </p:txBody>
      </p:sp>
      <p:sp>
        <p:nvSpPr>
          <p:cNvPr id="4" name="Slide Number Placeholder 3">
            <a:extLst>
              <a:ext uri="{FF2B5EF4-FFF2-40B4-BE49-F238E27FC236}">
                <a16:creationId xmlns:a16="http://schemas.microsoft.com/office/drawing/2014/main" id="{D9369431-6F5C-C3F9-BF40-FD44FC94E4BD}"/>
              </a:ext>
            </a:extLst>
          </p:cNvPr>
          <p:cNvSpPr>
            <a:spLocks noGrp="1"/>
          </p:cNvSpPr>
          <p:nvPr>
            <p:ph type="sldNum" sz="quarter" idx="10"/>
          </p:nvPr>
        </p:nvSpPr>
        <p:spPr/>
        <p:txBody>
          <a:bodyPr/>
          <a:lstStyle/>
          <a:p>
            <a:fld id="{432ED76D-8188-4B28-B316-CD85396F47B0}" type="slidenum">
              <a:rPr lang="en-US" smtClean="0"/>
              <a:pPr/>
              <a:t>37</a:t>
            </a:fld>
            <a:endParaRPr lang="en-US"/>
          </a:p>
        </p:txBody>
      </p:sp>
    </p:spTree>
    <p:extLst>
      <p:ext uri="{BB962C8B-B14F-4D97-AF65-F5344CB8AC3E}">
        <p14:creationId xmlns:p14="http://schemas.microsoft.com/office/powerpoint/2010/main" val="2206279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118533" y="2032001"/>
            <a:ext cx="11904134" cy="3318932"/>
          </a:xfrm>
        </p:spPr>
        <p:txBody>
          <a:bodyPr>
            <a:noAutofit/>
          </a:bodyPr>
          <a:lstStyle/>
          <a:p>
            <a:r>
              <a:rPr lang="en-US" sz="4400"/>
              <a:t>Part 4: Program Narrative</a:t>
            </a:r>
            <a:endParaRPr lang="en-US" sz="4400">
              <a:cs typeface="Arial"/>
            </a:endParaRPr>
          </a:p>
        </p:txBody>
      </p:sp>
      <p:sp>
        <p:nvSpPr>
          <p:cNvPr id="4" name="Slide Number Placeholder 3">
            <a:extLst>
              <a:ext uri="{FF2B5EF4-FFF2-40B4-BE49-F238E27FC236}">
                <a16:creationId xmlns:a16="http://schemas.microsoft.com/office/drawing/2014/main" id="{4BC96066-7685-4D41-BB52-FE98DDE8F4D5}"/>
              </a:ext>
            </a:extLst>
          </p:cNvPr>
          <p:cNvSpPr>
            <a:spLocks noGrp="1"/>
          </p:cNvSpPr>
          <p:nvPr>
            <p:ph type="sldNum" sz="quarter" idx="10"/>
          </p:nvPr>
        </p:nvSpPr>
        <p:spPr/>
        <p:txBody>
          <a:bodyPr/>
          <a:lstStyle/>
          <a:p>
            <a:fld id="{434DB716-4346-4392-B904-40164E6AF3ED}" type="slidenum">
              <a:rPr lang="en-US" smtClean="0"/>
              <a:pPr/>
              <a:t>38</a:t>
            </a:fld>
            <a:endParaRPr lang="en-US"/>
          </a:p>
        </p:txBody>
      </p:sp>
    </p:spTree>
    <p:extLst>
      <p:ext uri="{BB962C8B-B14F-4D97-AF65-F5344CB8AC3E}">
        <p14:creationId xmlns:p14="http://schemas.microsoft.com/office/powerpoint/2010/main" val="2311772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D8F1C-7305-10AF-6134-24C54BFFFC3B}"/>
              </a:ext>
            </a:extLst>
          </p:cNvPr>
          <p:cNvSpPr>
            <a:spLocks noGrp="1"/>
          </p:cNvSpPr>
          <p:nvPr>
            <p:ph type="title"/>
          </p:nvPr>
        </p:nvSpPr>
        <p:spPr>
          <a:xfrm>
            <a:off x="152400" y="203798"/>
            <a:ext cx="11887200" cy="1053501"/>
          </a:xfrm>
        </p:spPr>
        <p:txBody>
          <a:bodyPr>
            <a:normAutofit fontScale="90000"/>
          </a:bodyPr>
          <a:lstStyle/>
          <a:p>
            <a:r>
              <a:rPr lang="en-US">
                <a:cs typeface="Arial"/>
              </a:rPr>
              <a:t>Program Narrative:</a:t>
            </a:r>
            <a:br>
              <a:rPr lang="en-US">
                <a:cs typeface="Arial"/>
              </a:rPr>
            </a:br>
            <a:r>
              <a:rPr lang="en-US">
                <a:cs typeface="Arial"/>
              </a:rPr>
              <a:t>Directions (1)</a:t>
            </a:r>
            <a:endParaRPr lang="en-US"/>
          </a:p>
        </p:txBody>
      </p:sp>
      <p:sp>
        <p:nvSpPr>
          <p:cNvPr id="3" name="Content Placeholder 2">
            <a:extLst>
              <a:ext uri="{FF2B5EF4-FFF2-40B4-BE49-F238E27FC236}">
                <a16:creationId xmlns:a16="http://schemas.microsoft.com/office/drawing/2014/main" id="{AF274F7E-8CE2-C75C-8625-34399BF5EAF6}"/>
              </a:ext>
            </a:extLst>
          </p:cNvPr>
          <p:cNvSpPr>
            <a:spLocks noGrp="1"/>
          </p:cNvSpPr>
          <p:nvPr>
            <p:ph idx="1"/>
          </p:nvPr>
        </p:nvSpPr>
        <p:spPr>
          <a:xfrm>
            <a:off x="152400" y="1257299"/>
            <a:ext cx="11887200" cy="5044498"/>
          </a:xfrm>
        </p:spPr>
        <p:txBody>
          <a:bodyPr vert="horz" lIns="91440" tIns="45720" rIns="91440" bIns="45720" rtlCol="0" anchor="t">
            <a:noAutofit/>
          </a:bodyPr>
          <a:lstStyle/>
          <a:p>
            <a:pPr>
              <a:spcAft>
                <a:spcPts val="1200"/>
              </a:spcAft>
            </a:pPr>
            <a:r>
              <a:rPr lang="en-US" sz="2800">
                <a:cs typeface="Arial" panose="020B0604020202020204"/>
              </a:rPr>
              <a:t>A Written Program Narrative must be provided for all questions in Sections A through E.</a:t>
            </a:r>
            <a:endParaRPr lang="en-US" sz="2800"/>
          </a:p>
          <a:p>
            <a:pPr>
              <a:spcAft>
                <a:spcPts val="1200"/>
              </a:spcAft>
            </a:pPr>
            <a:r>
              <a:rPr lang="en-US" sz="2800">
                <a:cs typeface="Arial" panose="020B0604020202020204"/>
              </a:rPr>
              <a:t>Written Program Narrative responses must be complete and align with the Scoring Rubric.</a:t>
            </a:r>
          </a:p>
          <a:p>
            <a:pPr>
              <a:spcAft>
                <a:spcPts val="1200"/>
              </a:spcAft>
            </a:pPr>
            <a:r>
              <a:rPr lang="en-US" sz="2800">
                <a:ea typeface="+mn-lt"/>
                <a:cs typeface="+mn-lt"/>
              </a:rPr>
              <a:t>Each response must include a header with the following information: Legal name of agency, Page number, Title of Program Narrative section and item number (e.g., A1. Preschool Program Quality – Desired results Developmental Profile, B1. Inclusion, etc.) Each response belongs under their respective titles and pages and responses are limited to one page per question.</a:t>
            </a:r>
          </a:p>
        </p:txBody>
      </p:sp>
      <p:sp>
        <p:nvSpPr>
          <p:cNvPr id="4" name="Slide Number Placeholder 3">
            <a:extLst>
              <a:ext uri="{FF2B5EF4-FFF2-40B4-BE49-F238E27FC236}">
                <a16:creationId xmlns:a16="http://schemas.microsoft.com/office/drawing/2014/main" id="{7856CABE-1A3F-F6AC-AA87-D8DDBDBA571C}"/>
              </a:ext>
            </a:extLst>
          </p:cNvPr>
          <p:cNvSpPr>
            <a:spLocks noGrp="1"/>
          </p:cNvSpPr>
          <p:nvPr>
            <p:ph type="sldNum" sz="quarter" idx="10"/>
          </p:nvPr>
        </p:nvSpPr>
        <p:spPr/>
        <p:txBody>
          <a:bodyPr/>
          <a:lstStyle/>
          <a:p>
            <a:fld id="{432ED76D-8188-4B28-B316-CD85396F47B0}" type="slidenum">
              <a:rPr lang="en-US" smtClean="0"/>
              <a:pPr/>
              <a:t>39</a:t>
            </a:fld>
            <a:endParaRPr lang="en-US"/>
          </a:p>
        </p:txBody>
      </p:sp>
    </p:spTree>
    <p:extLst>
      <p:ext uri="{BB962C8B-B14F-4D97-AF65-F5344CB8AC3E}">
        <p14:creationId xmlns:p14="http://schemas.microsoft.com/office/powerpoint/2010/main" val="1230957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142A4-9C64-FE1F-0258-02882F433777}"/>
              </a:ext>
            </a:extLst>
          </p:cNvPr>
          <p:cNvSpPr>
            <a:spLocks noGrp="1"/>
          </p:cNvSpPr>
          <p:nvPr>
            <p:ph type="title"/>
          </p:nvPr>
        </p:nvSpPr>
        <p:spPr>
          <a:xfrm>
            <a:off x="152400" y="203800"/>
            <a:ext cx="11887200" cy="904146"/>
          </a:xfrm>
        </p:spPr>
        <p:txBody>
          <a:bodyPr/>
          <a:lstStyle/>
          <a:p>
            <a:r>
              <a:rPr lang="en-US" dirty="0">
                <a:cs typeface="Arial"/>
              </a:rPr>
              <a:t>Housekeeping</a:t>
            </a:r>
            <a:endParaRPr lang="en-US" dirty="0"/>
          </a:p>
        </p:txBody>
      </p:sp>
      <p:pic>
        <p:nvPicPr>
          <p:cNvPr id="5" name="Content Placeholder 4" descr="A screenshot of a Zoom Q&amp;A section with red circles indicating where the upvote button is located.">
            <a:extLst>
              <a:ext uri="{FF2B5EF4-FFF2-40B4-BE49-F238E27FC236}">
                <a16:creationId xmlns:a16="http://schemas.microsoft.com/office/drawing/2014/main" id="{E6458C71-EB15-45B1-2138-5855E5D3D250}"/>
              </a:ext>
            </a:extLst>
          </p:cNvPr>
          <p:cNvPicPr>
            <a:picLocks noGrp="1" noChangeAspect="1"/>
          </p:cNvPicPr>
          <p:nvPr>
            <p:ph idx="1"/>
          </p:nvPr>
        </p:nvPicPr>
        <p:blipFill>
          <a:blip r:embed="rId3"/>
          <a:stretch>
            <a:fillRect/>
          </a:stretch>
        </p:blipFill>
        <p:spPr>
          <a:xfrm>
            <a:off x="377658" y="1635254"/>
            <a:ext cx="5133474" cy="4114800"/>
          </a:xfrm>
        </p:spPr>
      </p:pic>
      <p:sp>
        <p:nvSpPr>
          <p:cNvPr id="4" name="Slide Number Placeholder 3">
            <a:extLst>
              <a:ext uri="{FF2B5EF4-FFF2-40B4-BE49-F238E27FC236}">
                <a16:creationId xmlns:a16="http://schemas.microsoft.com/office/drawing/2014/main" id="{9E372E70-28F5-C28C-9909-836179C64CE0}"/>
              </a:ext>
            </a:extLst>
          </p:cNvPr>
          <p:cNvSpPr>
            <a:spLocks noGrp="1"/>
          </p:cNvSpPr>
          <p:nvPr>
            <p:ph type="sldNum" sz="quarter" idx="10"/>
          </p:nvPr>
        </p:nvSpPr>
        <p:spPr/>
        <p:txBody>
          <a:bodyPr/>
          <a:lstStyle/>
          <a:p>
            <a:fld id="{432ED76D-8188-4B28-B316-CD85396F47B0}" type="slidenum">
              <a:rPr lang="en-US" smtClean="0"/>
              <a:pPr/>
              <a:t>4</a:t>
            </a:fld>
            <a:endParaRPr lang="en-US"/>
          </a:p>
        </p:txBody>
      </p:sp>
      <p:sp>
        <p:nvSpPr>
          <p:cNvPr id="9" name="TextBox 8">
            <a:extLst>
              <a:ext uri="{FF2B5EF4-FFF2-40B4-BE49-F238E27FC236}">
                <a16:creationId xmlns:a16="http://schemas.microsoft.com/office/drawing/2014/main" id="{1E752588-CD55-FCDA-184D-B8BD10E30708}"/>
              </a:ext>
            </a:extLst>
          </p:cNvPr>
          <p:cNvSpPr txBox="1"/>
          <p:nvPr/>
        </p:nvSpPr>
        <p:spPr>
          <a:xfrm>
            <a:off x="5957656" y="1348849"/>
            <a:ext cx="5787501"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spcAft>
                <a:spcPts val="1200"/>
              </a:spcAft>
              <a:buFont typeface="Arial"/>
              <a:buChar char="•"/>
            </a:pPr>
            <a:r>
              <a:rPr lang="en-US" sz="2400" dirty="0">
                <a:cs typeface="Arial" panose="020B0604020202020204"/>
              </a:rPr>
              <a:t>Chat function is disabled for participants</a:t>
            </a:r>
          </a:p>
          <a:p>
            <a:pPr marL="285750" indent="-285750">
              <a:spcAft>
                <a:spcPts val="1200"/>
              </a:spcAft>
              <a:buFont typeface="Arial"/>
              <a:buChar char="•"/>
            </a:pPr>
            <a:r>
              <a:rPr lang="en-US" sz="2400" dirty="0">
                <a:cs typeface="Arial" panose="020B0604020202020204"/>
              </a:rPr>
              <a:t>Use the Q&amp;A function for questions</a:t>
            </a:r>
          </a:p>
          <a:p>
            <a:pPr marL="285750" indent="-285750">
              <a:spcAft>
                <a:spcPts val="1200"/>
              </a:spcAft>
              <a:buFont typeface="Arial"/>
              <a:buChar char="•"/>
            </a:pPr>
            <a:r>
              <a:rPr lang="en-US" sz="2400" dirty="0">
                <a:cs typeface="Arial" panose="020B0604020202020204"/>
              </a:rPr>
              <a:t>Upvote a question by clicking the thumbs up icon</a:t>
            </a:r>
          </a:p>
          <a:p>
            <a:pPr marL="285750" indent="-285750">
              <a:spcAft>
                <a:spcPts val="1200"/>
              </a:spcAft>
              <a:buFont typeface="Arial"/>
              <a:buChar char="•"/>
            </a:pPr>
            <a:r>
              <a:rPr lang="en-US" sz="2400" dirty="0">
                <a:cs typeface="Arial" panose="020B0604020202020204"/>
              </a:rPr>
              <a:t>Important links will be dropped into the chat</a:t>
            </a:r>
          </a:p>
          <a:p>
            <a:pPr marL="285750" indent="-285750">
              <a:spcAft>
                <a:spcPts val="1200"/>
              </a:spcAft>
              <a:buFont typeface="Arial"/>
              <a:buChar char="•"/>
            </a:pPr>
            <a:r>
              <a:rPr lang="en-US" sz="2400" dirty="0">
                <a:cs typeface="Arial" panose="020B0604020202020204"/>
              </a:rPr>
              <a:t>Webinar recording and PowerPoint slides will be posted to the RFA webpage after the live session</a:t>
            </a:r>
          </a:p>
        </p:txBody>
      </p:sp>
    </p:spTree>
    <p:extLst>
      <p:ext uri="{BB962C8B-B14F-4D97-AF65-F5344CB8AC3E}">
        <p14:creationId xmlns:p14="http://schemas.microsoft.com/office/powerpoint/2010/main" val="2893056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4966-6853-83E8-0C4C-66A178453F6E}"/>
              </a:ext>
            </a:extLst>
          </p:cNvPr>
          <p:cNvSpPr>
            <a:spLocks noGrp="1"/>
          </p:cNvSpPr>
          <p:nvPr>
            <p:ph type="title"/>
          </p:nvPr>
        </p:nvSpPr>
        <p:spPr>
          <a:xfrm>
            <a:off x="152400" y="203799"/>
            <a:ext cx="11887200" cy="1028101"/>
          </a:xfrm>
        </p:spPr>
        <p:txBody>
          <a:bodyPr>
            <a:normAutofit fontScale="90000"/>
          </a:bodyPr>
          <a:lstStyle/>
          <a:p>
            <a:r>
              <a:rPr lang="en-US">
                <a:cs typeface="Arial"/>
              </a:rPr>
              <a:t>Program Narrative:</a:t>
            </a:r>
            <a:br>
              <a:rPr lang="en-US">
                <a:cs typeface="Arial"/>
              </a:rPr>
            </a:br>
            <a:r>
              <a:rPr lang="en-US">
                <a:cs typeface="Arial"/>
              </a:rPr>
              <a:t>Directions (2)</a:t>
            </a:r>
            <a:endParaRPr lang="en-US"/>
          </a:p>
        </p:txBody>
      </p:sp>
      <p:sp>
        <p:nvSpPr>
          <p:cNvPr id="3" name="Content Placeholder 2">
            <a:extLst>
              <a:ext uri="{FF2B5EF4-FFF2-40B4-BE49-F238E27FC236}">
                <a16:creationId xmlns:a16="http://schemas.microsoft.com/office/drawing/2014/main" id="{45469077-A892-6365-3597-7048453527EE}"/>
              </a:ext>
            </a:extLst>
          </p:cNvPr>
          <p:cNvSpPr>
            <a:spLocks noGrp="1"/>
          </p:cNvSpPr>
          <p:nvPr>
            <p:ph idx="1"/>
          </p:nvPr>
        </p:nvSpPr>
        <p:spPr>
          <a:xfrm>
            <a:off x="172452" y="1600200"/>
            <a:ext cx="11867148" cy="4460966"/>
          </a:xfrm>
        </p:spPr>
        <p:txBody>
          <a:bodyPr vert="horz" lIns="91440" tIns="45720" rIns="91440" bIns="45720" rtlCol="0" anchor="t">
            <a:noAutofit/>
          </a:bodyPr>
          <a:lstStyle/>
          <a:p>
            <a:pPr>
              <a:spcAft>
                <a:spcPts val="1200"/>
              </a:spcAft>
            </a:pPr>
            <a:r>
              <a:rPr lang="en-US" sz="2800">
                <a:cs typeface="Arial"/>
              </a:rPr>
              <a:t>Information included in the application must be relevant and unique to the program being administered by the applicant.</a:t>
            </a:r>
          </a:p>
          <a:p>
            <a:pPr>
              <a:spcAft>
                <a:spcPts val="1200"/>
              </a:spcAft>
            </a:pPr>
            <a:r>
              <a:rPr lang="en-US" sz="2800">
                <a:cs typeface="Arial"/>
              </a:rPr>
              <a:t>Applicants must describe the preschool program that the agency will implement. </a:t>
            </a:r>
          </a:p>
          <a:p>
            <a:pPr>
              <a:spcAft>
                <a:spcPts val="1200"/>
              </a:spcAft>
            </a:pPr>
            <a:r>
              <a:rPr lang="en-US" sz="2800">
                <a:cs typeface="Arial"/>
              </a:rPr>
              <a:t>Any application containing false or misleading information is cause for disqualification. </a:t>
            </a:r>
          </a:p>
          <a:p>
            <a:pPr>
              <a:spcAft>
                <a:spcPts val="1200"/>
              </a:spcAft>
            </a:pPr>
            <a:r>
              <a:rPr lang="en-US" sz="2800">
                <a:cs typeface="Arial"/>
              </a:rPr>
              <a:t>An application that is plagiarized in any part or form from another agency’s application will automatically be rejected. </a:t>
            </a:r>
          </a:p>
        </p:txBody>
      </p:sp>
      <p:sp>
        <p:nvSpPr>
          <p:cNvPr id="4" name="Slide Number Placeholder 3">
            <a:extLst>
              <a:ext uri="{FF2B5EF4-FFF2-40B4-BE49-F238E27FC236}">
                <a16:creationId xmlns:a16="http://schemas.microsoft.com/office/drawing/2014/main" id="{06C80407-C8EF-2393-6F65-9C5B3C3B930D}"/>
              </a:ext>
            </a:extLst>
          </p:cNvPr>
          <p:cNvSpPr>
            <a:spLocks noGrp="1"/>
          </p:cNvSpPr>
          <p:nvPr>
            <p:ph type="sldNum" sz="quarter" idx="10"/>
          </p:nvPr>
        </p:nvSpPr>
        <p:spPr/>
        <p:txBody>
          <a:bodyPr/>
          <a:lstStyle/>
          <a:p>
            <a:fld id="{432ED76D-8188-4B28-B316-CD85396F47B0}" type="slidenum">
              <a:rPr lang="en-US" smtClean="0"/>
              <a:pPr/>
              <a:t>40</a:t>
            </a:fld>
            <a:endParaRPr lang="en-US"/>
          </a:p>
        </p:txBody>
      </p:sp>
    </p:spTree>
    <p:extLst>
      <p:ext uri="{BB962C8B-B14F-4D97-AF65-F5344CB8AC3E}">
        <p14:creationId xmlns:p14="http://schemas.microsoft.com/office/powerpoint/2010/main" val="19569628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B4966-6853-83E8-0C4C-66A178453F6E}"/>
              </a:ext>
            </a:extLst>
          </p:cNvPr>
          <p:cNvSpPr>
            <a:spLocks noGrp="1"/>
          </p:cNvSpPr>
          <p:nvPr>
            <p:ph type="title"/>
          </p:nvPr>
        </p:nvSpPr>
        <p:spPr>
          <a:xfrm>
            <a:off x="152400" y="203799"/>
            <a:ext cx="11887200" cy="1028101"/>
          </a:xfrm>
        </p:spPr>
        <p:txBody>
          <a:bodyPr>
            <a:normAutofit fontScale="90000"/>
          </a:bodyPr>
          <a:lstStyle/>
          <a:p>
            <a:r>
              <a:rPr lang="en-US">
                <a:cs typeface="Arial"/>
              </a:rPr>
              <a:t>Program Narrative:</a:t>
            </a:r>
            <a:br>
              <a:rPr lang="en-US">
                <a:cs typeface="Arial"/>
              </a:rPr>
            </a:br>
            <a:r>
              <a:rPr lang="en-US">
                <a:cs typeface="Arial"/>
              </a:rPr>
              <a:t>Directions (3)</a:t>
            </a:r>
            <a:endParaRPr lang="en-US"/>
          </a:p>
        </p:txBody>
      </p:sp>
      <p:sp>
        <p:nvSpPr>
          <p:cNvPr id="3" name="Content Placeholder 2">
            <a:extLst>
              <a:ext uri="{FF2B5EF4-FFF2-40B4-BE49-F238E27FC236}">
                <a16:creationId xmlns:a16="http://schemas.microsoft.com/office/drawing/2014/main" id="{45469077-A892-6365-3597-7048453527EE}"/>
              </a:ext>
            </a:extLst>
          </p:cNvPr>
          <p:cNvSpPr>
            <a:spLocks noGrp="1"/>
          </p:cNvSpPr>
          <p:nvPr>
            <p:ph idx="1"/>
          </p:nvPr>
        </p:nvSpPr>
        <p:spPr>
          <a:xfrm>
            <a:off x="172452" y="1600200"/>
            <a:ext cx="11867148" cy="4460966"/>
          </a:xfrm>
        </p:spPr>
        <p:txBody>
          <a:bodyPr vert="horz" lIns="91440" tIns="45720" rIns="91440" bIns="45720" rtlCol="0" anchor="t">
            <a:noAutofit/>
          </a:bodyPr>
          <a:lstStyle/>
          <a:p>
            <a:pPr>
              <a:spcAft>
                <a:spcPts val="1200"/>
              </a:spcAft>
            </a:pPr>
            <a:r>
              <a:rPr lang="en-US" sz="2800">
                <a:cs typeface="Arial"/>
              </a:rPr>
              <a:t>Applicants must not submit an application where the text has been copied from another agency’s previous or current application, whether another agency has voluntarily or involuntarily provided the information. </a:t>
            </a:r>
          </a:p>
          <a:p>
            <a:pPr>
              <a:spcAft>
                <a:spcPts val="1200"/>
              </a:spcAft>
            </a:pPr>
            <a:r>
              <a:rPr lang="en-US" sz="2800">
                <a:cs typeface="Arial"/>
              </a:rPr>
              <a:t>An application that is plagiarized in any part or form from a published source without citing the original author will automatically be rejected. </a:t>
            </a:r>
          </a:p>
        </p:txBody>
      </p:sp>
      <p:sp>
        <p:nvSpPr>
          <p:cNvPr id="4" name="Slide Number Placeholder 3">
            <a:extLst>
              <a:ext uri="{FF2B5EF4-FFF2-40B4-BE49-F238E27FC236}">
                <a16:creationId xmlns:a16="http://schemas.microsoft.com/office/drawing/2014/main" id="{06C80407-C8EF-2393-6F65-9C5B3C3B930D}"/>
              </a:ext>
            </a:extLst>
          </p:cNvPr>
          <p:cNvSpPr>
            <a:spLocks noGrp="1"/>
          </p:cNvSpPr>
          <p:nvPr>
            <p:ph type="sldNum" sz="quarter" idx="10"/>
          </p:nvPr>
        </p:nvSpPr>
        <p:spPr/>
        <p:txBody>
          <a:bodyPr/>
          <a:lstStyle/>
          <a:p>
            <a:fld id="{432ED76D-8188-4B28-B316-CD85396F47B0}" type="slidenum">
              <a:rPr lang="en-US" smtClean="0"/>
              <a:pPr/>
              <a:t>41</a:t>
            </a:fld>
            <a:endParaRPr lang="en-US"/>
          </a:p>
        </p:txBody>
      </p:sp>
    </p:spTree>
    <p:extLst>
      <p:ext uri="{BB962C8B-B14F-4D97-AF65-F5344CB8AC3E}">
        <p14:creationId xmlns:p14="http://schemas.microsoft.com/office/powerpoint/2010/main" val="10699754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9"/>
            <a:ext cx="11887200" cy="812201"/>
          </a:xfrm>
        </p:spPr>
        <p:txBody>
          <a:bodyPr>
            <a:normAutofit fontScale="90000"/>
          </a:bodyPr>
          <a:lstStyle/>
          <a:p>
            <a:r>
              <a:rPr lang="en-US"/>
              <a:t>Program Narrative:</a:t>
            </a:r>
            <a:br>
              <a:rPr lang="en-US"/>
            </a:br>
            <a:r>
              <a:rPr lang="en-US"/>
              <a:t>Format Requirements</a:t>
            </a:r>
            <a:endParaRPr lang="en-US" b="1"/>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52400" y="1358900"/>
            <a:ext cx="11887200" cy="4702266"/>
          </a:xfrm>
        </p:spPr>
        <p:txBody>
          <a:bodyPr vert="horz" lIns="91440" tIns="45720" rIns="91440" bIns="45720" rtlCol="0" anchor="t">
            <a:normAutofit/>
          </a:bodyPr>
          <a:lstStyle/>
          <a:p>
            <a:pPr>
              <a:spcAft>
                <a:spcPts val="1200"/>
              </a:spcAft>
            </a:pPr>
            <a:r>
              <a:rPr lang="en-US" sz="2800"/>
              <a:t>When submitting the application other than via the Snap Survey, applications must conform to the format requirements cited in the Program Attachments section of the RFA regarding paper size, margins, fonts, and page restrictions for responses.</a:t>
            </a:r>
          </a:p>
          <a:p>
            <a:pPr>
              <a:spcAft>
                <a:spcPts val="1200"/>
              </a:spcAft>
            </a:pPr>
            <a:r>
              <a:rPr lang="en-US" sz="2800">
                <a:cs typeface="Arial"/>
              </a:rPr>
              <a:t>Responses to the written program narrative questions are limited to the space provided. Do not attach additional sheets.</a:t>
            </a:r>
          </a:p>
          <a:p>
            <a:pPr>
              <a:spcAft>
                <a:spcPts val="1200"/>
              </a:spcAft>
            </a:pPr>
            <a:r>
              <a:rPr lang="en-US" sz="2800"/>
              <a:t>Only standard 12-point font (e.g., Arial or Times New Roman) that does not exceed six (6) lines per inch must be used. Do not use a compressed, narrow, or script font.</a:t>
            </a:r>
            <a:endParaRPr lang="en-US" sz="2800">
              <a:ea typeface="Calibri"/>
              <a:cs typeface="Calibri"/>
            </a:endParaRPr>
          </a:p>
          <a:p>
            <a:pPr>
              <a:spcAft>
                <a:spcPts val="1200"/>
              </a:spcAft>
            </a:pPr>
            <a:endParaRPr lang="en-US" sz="2800">
              <a:cs typeface="Arial"/>
            </a:endParaRPr>
          </a:p>
          <a:p>
            <a:pPr>
              <a:spcAft>
                <a:spcPts val="1200"/>
              </a:spcAft>
            </a:pPr>
            <a:endParaRPr lang="en-US" sz="2800"/>
          </a:p>
        </p:txBody>
      </p:sp>
      <p:sp>
        <p:nvSpPr>
          <p:cNvPr id="6" name="Slide Number Placeholder 5">
            <a:extLst>
              <a:ext uri="{FF2B5EF4-FFF2-40B4-BE49-F238E27FC236}">
                <a16:creationId xmlns:a16="http://schemas.microsoft.com/office/drawing/2014/main" id="{CDBEE3F0-7534-486D-9287-D6E5978DD639}"/>
              </a:ext>
            </a:extLst>
          </p:cNvPr>
          <p:cNvSpPr>
            <a:spLocks noGrp="1"/>
          </p:cNvSpPr>
          <p:nvPr>
            <p:ph type="sldNum" sz="quarter" idx="10"/>
          </p:nvPr>
        </p:nvSpPr>
        <p:spPr/>
        <p:txBody>
          <a:bodyPr/>
          <a:lstStyle/>
          <a:p>
            <a:fld id="{432ED76D-8188-4B28-B316-CD85396F47B0}" type="slidenum">
              <a:rPr lang="en-US" smtClean="0"/>
              <a:pPr/>
              <a:t>42</a:t>
            </a:fld>
            <a:endParaRPr lang="en-US"/>
          </a:p>
        </p:txBody>
      </p:sp>
    </p:spTree>
    <p:extLst>
      <p:ext uri="{BB962C8B-B14F-4D97-AF65-F5344CB8AC3E}">
        <p14:creationId xmlns:p14="http://schemas.microsoft.com/office/powerpoint/2010/main" val="82120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A18BD-23EB-41AB-9C98-5645B6820B5E}"/>
              </a:ext>
            </a:extLst>
          </p:cNvPr>
          <p:cNvSpPr>
            <a:spLocks noGrp="1"/>
          </p:cNvSpPr>
          <p:nvPr>
            <p:ph type="title"/>
          </p:nvPr>
        </p:nvSpPr>
        <p:spPr>
          <a:xfrm>
            <a:off x="152400" y="203799"/>
            <a:ext cx="11887200" cy="633748"/>
          </a:xfrm>
        </p:spPr>
        <p:txBody>
          <a:bodyPr>
            <a:normAutofit fontScale="90000"/>
          </a:bodyPr>
          <a:lstStyle/>
          <a:p>
            <a:r>
              <a:rPr lang="en-US">
                <a:cs typeface="Arial"/>
              </a:rPr>
              <a:t>Program Narrative:</a:t>
            </a:r>
            <a:br>
              <a:rPr lang="en-US">
                <a:cs typeface="Arial"/>
              </a:rPr>
            </a:br>
            <a:r>
              <a:rPr lang="en-US">
                <a:cs typeface="Arial"/>
              </a:rPr>
              <a:t>Resources</a:t>
            </a:r>
            <a:endParaRPr lang="en-US" b="1">
              <a:cs typeface="Arial"/>
            </a:endParaRPr>
          </a:p>
        </p:txBody>
      </p:sp>
      <p:sp>
        <p:nvSpPr>
          <p:cNvPr id="3" name="Content Placeholder 2">
            <a:extLst>
              <a:ext uri="{FF2B5EF4-FFF2-40B4-BE49-F238E27FC236}">
                <a16:creationId xmlns:a16="http://schemas.microsoft.com/office/drawing/2014/main" id="{FEA801AD-91C6-425D-BF6B-90043C589B1A}"/>
              </a:ext>
            </a:extLst>
          </p:cNvPr>
          <p:cNvSpPr>
            <a:spLocks noGrp="1"/>
          </p:cNvSpPr>
          <p:nvPr>
            <p:ph idx="1"/>
          </p:nvPr>
        </p:nvSpPr>
        <p:spPr>
          <a:xfrm>
            <a:off x="152400" y="1193800"/>
            <a:ext cx="11887200" cy="4867366"/>
          </a:xfrm>
        </p:spPr>
        <p:txBody>
          <a:bodyPr vert="horz" lIns="91440" tIns="45720" rIns="91440" bIns="45720" rtlCol="0" anchor="t">
            <a:normAutofit/>
          </a:bodyPr>
          <a:lstStyle/>
          <a:p>
            <a:r>
              <a:rPr lang="en-US"/>
              <a:t>CSPP Expansion RFA FAQ webpage</a:t>
            </a:r>
          </a:p>
          <a:p>
            <a:r>
              <a:rPr lang="en-US"/>
              <a:t>CSPP Contract Terms and Conditions</a:t>
            </a:r>
            <a:endParaRPr lang="en-US">
              <a:cs typeface="Arial"/>
            </a:endParaRPr>
          </a:p>
          <a:p>
            <a:r>
              <a:rPr lang="en-US"/>
              <a:t>Preschool Learning Foundations</a:t>
            </a:r>
            <a:endParaRPr lang="en-US">
              <a:cs typeface="Arial"/>
            </a:endParaRPr>
          </a:p>
          <a:p>
            <a:r>
              <a:rPr lang="en-US"/>
              <a:t>Desired Results Developmental Profile</a:t>
            </a:r>
            <a:endParaRPr lang="en-US">
              <a:cs typeface="Arial"/>
            </a:endParaRPr>
          </a:p>
          <a:p>
            <a:r>
              <a:rPr lang="en-US"/>
              <a:t>Serving Children with Disabilities Webpage</a:t>
            </a:r>
          </a:p>
          <a:p>
            <a:r>
              <a:rPr lang="en-US"/>
              <a:t>EED Management Bulletins Webpage</a:t>
            </a:r>
          </a:p>
          <a:p>
            <a:r>
              <a:rPr lang="en-US"/>
              <a:t>Frequently Asked Questions Webpage</a:t>
            </a:r>
          </a:p>
        </p:txBody>
      </p:sp>
      <p:sp>
        <p:nvSpPr>
          <p:cNvPr id="4" name="Slide Number Placeholder 3">
            <a:extLst>
              <a:ext uri="{FF2B5EF4-FFF2-40B4-BE49-F238E27FC236}">
                <a16:creationId xmlns:a16="http://schemas.microsoft.com/office/drawing/2014/main" id="{CA63B827-2728-46CE-9F67-DAE64F4CF7A2}"/>
              </a:ext>
            </a:extLst>
          </p:cNvPr>
          <p:cNvSpPr>
            <a:spLocks noGrp="1"/>
          </p:cNvSpPr>
          <p:nvPr>
            <p:ph type="sldNum" sz="quarter" idx="10"/>
          </p:nvPr>
        </p:nvSpPr>
        <p:spPr/>
        <p:txBody>
          <a:bodyPr/>
          <a:lstStyle/>
          <a:p>
            <a:fld id="{432ED76D-8188-4B28-B316-CD85396F47B0}" type="slidenum">
              <a:rPr lang="en-US" smtClean="0"/>
              <a:pPr/>
              <a:t>43</a:t>
            </a:fld>
            <a:endParaRPr lang="en-US"/>
          </a:p>
        </p:txBody>
      </p:sp>
    </p:spTree>
    <p:extLst>
      <p:ext uri="{BB962C8B-B14F-4D97-AF65-F5344CB8AC3E}">
        <p14:creationId xmlns:p14="http://schemas.microsoft.com/office/powerpoint/2010/main" val="31293043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192F-E08D-2D84-2FB9-987BAD065B4F}"/>
              </a:ext>
            </a:extLst>
          </p:cNvPr>
          <p:cNvSpPr>
            <a:spLocks noGrp="1"/>
          </p:cNvSpPr>
          <p:nvPr>
            <p:ph type="ctrTitle"/>
          </p:nvPr>
        </p:nvSpPr>
        <p:spPr/>
        <p:txBody>
          <a:bodyPr/>
          <a:lstStyle/>
          <a:p>
            <a:r>
              <a:rPr lang="en-US">
                <a:cs typeface="Arial"/>
              </a:rPr>
              <a:t>Live Q&amp;A Session</a:t>
            </a:r>
            <a:endParaRPr lang="en-US"/>
          </a:p>
        </p:txBody>
      </p:sp>
      <p:sp>
        <p:nvSpPr>
          <p:cNvPr id="3" name="Slide Number Placeholder 2">
            <a:extLst>
              <a:ext uri="{FF2B5EF4-FFF2-40B4-BE49-F238E27FC236}">
                <a16:creationId xmlns:a16="http://schemas.microsoft.com/office/drawing/2014/main" id="{800F0FCA-47D9-8876-4F8B-91F8D81CE903}"/>
              </a:ext>
            </a:extLst>
          </p:cNvPr>
          <p:cNvSpPr>
            <a:spLocks noGrp="1"/>
          </p:cNvSpPr>
          <p:nvPr>
            <p:ph type="sldNum" sz="quarter" idx="10"/>
          </p:nvPr>
        </p:nvSpPr>
        <p:spPr/>
        <p:txBody>
          <a:bodyPr/>
          <a:lstStyle/>
          <a:p>
            <a:fld id="{434DB716-4346-4392-B904-40164E6AF3ED}" type="slidenum">
              <a:rPr lang="en-US" smtClean="0"/>
              <a:pPr/>
              <a:t>44</a:t>
            </a:fld>
            <a:endParaRPr lang="en-US"/>
          </a:p>
        </p:txBody>
      </p:sp>
    </p:spTree>
    <p:extLst>
      <p:ext uri="{BB962C8B-B14F-4D97-AF65-F5344CB8AC3E}">
        <p14:creationId xmlns:p14="http://schemas.microsoft.com/office/powerpoint/2010/main" val="312984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p:txBody>
          <a:bodyPr/>
          <a:lstStyle/>
          <a:p>
            <a:r>
              <a:rPr lang="en-US" b="1"/>
              <a:t>Questions </a:t>
            </a:r>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p:txBody>
          <a:bodyPr/>
          <a:lstStyle/>
          <a:p>
            <a:pPr marL="0" indent="0">
              <a:buNone/>
            </a:pPr>
            <a:r>
              <a:rPr lang="en-US" dirty="0"/>
              <a:t>If you have questions regarding eligibility to apply for the CSPP Expansion funding, or the RFA application process, please email </a:t>
            </a:r>
            <a:r>
              <a:rPr lang="en-US" u="sng" dirty="0">
                <a:hlinkClick r:id="rId3"/>
              </a:rPr>
              <a:t>CSPPRFA@cde.ca.gov</a:t>
            </a:r>
            <a:r>
              <a:rPr lang="en-US" dirty="0"/>
              <a:t>.</a:t>
            </a:r>
          </a:p>
        </p:txBody>
      </p:sp>
      <p:sp>
        <p:nvSpPr>
          <p:cNvPr id="4" name="Slide Number Placeholder 3">
            <a:extLst>
              <a:ext uri="{FF2B5EF4-FFF2-40B4-BE49-F238E27FC236}">
                <a16:creationId xmlns:a16="http://schemas.microsoft.com/office/drawing/2014/main" id="{BA0A8264-F6CA-459B-B65C-59650C3B4B69}"/>
              </a:ext>
            </a:extLst>
          </p:cNvPr>
          <p:cNvSpPr>
            <a:spLocks noGrp="1"/>
          </p:cNvSpPr>
          <p:nvPr>
            <p:ph type="sldNum" sz="quarter" idx="10"/>
          </p:nvPr>
        </p:nvSpPr>
        <p:spPr/>
        <p:txBody>
          <a:bodyPr/>
          <a:lstStyle/>
          <a:p>
            <a:fld id="{432ED76D-8188-4B28-B316-CD85396F47B0}" type="slidenum">
              <a:rPr lang="en-US" smtClean="0"/>
              <a:pPr/>
              <a:t>45</a:t>
            </a:fld>
            <a:endParaRPr lang="en-US"/>
          </a:p>
        </p:txBody>
      </p:sp>
    </p:spTree>
    <p:extLst>
      <p:ext uri="{BB962C8B-B14F-4D97-AF65-F5344CB8AC3E}">
        <p14:creationId xmlns:p14="http://schemas.microsoft.com/office/powerpoint/2010/main" val="11689366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B07F6-86D8-49A7-A2B3-B68534219701}"/>
              </a:ext>
            </a:extLst>
          </p:cNvPr>
          <p:cNvSpPr>
            <a:spLocks noGrp="1"/>
          </p:cNvSpPr>
          <p:nvPr>
            <p:ph type="title"/>
          </p:nvPr>
        </p:nvSpPr>
        <p:spPr>
          <a:xfrm>
            <a:off x="152400" y="795873"/>
            <a:ext cx="11887200" cy="1325563"/>
          </a:xfrm>
        </p:spPr>
        <p:txBody>
          <a:bodyPr/>
          <a:lstStyle/>
          <a:p>
            <a:r>
              <a:rPr lang="en-US" b="1"/>
              <a:t>Thank </a:t>
            </a:r>
            <a:r>
              <a:rPr lang="en-US"/>
              <a:t>you</a:t>
            </a:r>
            <a:r>
              <a:rPr lang="en-US" b="1"/>
              <a:t> for </a:t>
            </a:r>
            <a:r>
              <a:rPr lang="en-US"/>
              <a:t>joining</a:t>
            </a:r>
            <a:r>
              <a:rPr lang="en-US" b="1"/>
              <a:t> </a:t>
            </a:r>
            <a:r>
              <a:rPr lang="en-US"/>
              <a:t>us</a:t>
            </a:r>
            <a:r>
              <a:rPr lang="en-US" b="1"/>
              <a:t> </a:t>
            </a:r>
            <a:r>
              <a:rPr lang="en-US"/>
              <a:t>today</a:t>
            </a:r>
            <a:r>
              <a:rPr lang="en-US" b="1"/>
              <a:t>!</a:t>
            </a:r>
          </a:p>
        </p:txBody>
      </p:sp>
      <p:sp>
        <p:nvSpPr>
          <p:cNvPr id="3" name="Slide Number Placeholder 2">
            <a:extLst>
              <a:ext uri="{FF2B5EF4-FFF2-40B4-BE49-F238E27FC236}">
                <a16:creationId xmlns:a16="http://schemas.microsoft.com/office/drawing/2014/main" id="{C75F28A6-401F-4A98-A82E-C58DBBB1860D}"/>
              </a:ext>
            </a:extLst>
          </p:cNvPr>
          <p:cNvSpPr>
            <a:spLocks noGrp="1"/>
          </p:cNvSpPr>
          <p:nvPr>
            <p:ph type="sldNum" sz="quarter" idx="10"/>
          </p:nvPr>
        </p:nvSpPr>
        <p:spPr/>
        <p:txBody>
          <a:bodyPr/>
          <a:lstStyle/>
          <a:p>
            <a:fld id="{432ED76D-8188-4B28-B316-CD85396F47B0}" type="slidenum">
              <a:rPr lang="en-US" smtClean="0"/>
              <a:pPr/>
              <a:t>46</a:t>
            </a:fld>
            <a:endParaRPr lang="en-US"/>
          </a:p>
        </p:txBody>
      </p:sp>
    </p:spTree>
    <p:extLst>
      <p:ext uri="{BB962C8B-B14F-4D97-AF65-F5344CB8AC3E}">
        <p14:creationId xmlns:p14="http://schemas.microsoft.com/office/powerpoint/2010/main" val="2663481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F287B-3956-4411-90CB-C098D6858A2F}"/>
              </a:ext>
            </a:extLst>
          </p:cNvPr>
          <p:cNvSpPr>
            <a:spLocks noGrp="1"/>
          </p:cNvSpPr>
          <p:nvPr>
            <p:ph type="ctrTitle"/>
          </p:nvPr>
        </p:nvSpPr>
        <p:spPr>
          <a:xfrm>
            <a:off x="135467" y="1913467"/>
            <a:ext cx="11853333" cy="3268133"/>
          </a:xfrm>
        </p:spPr>
        <p:txBody>
          <a:bodyPr>
            <a:normAutofit/>
          </a:bodyPr>
          <a:lstStyle/>
          <a:p>
            <a:r>
              <a:rPr lang="en-US" sz="4000"/>
              <a:t>Part 1:</a:t>
            </a:r>
            <a:r>
              <a:rPr lang="en-US" sz="4000">
                <a:ea typeface="+mj-lt"/>
                <a:cs typeface="+mj-lt"/>
              </a:rPr>
              <a:t> Overview and Instructions, Application Requirements, and Application Review Process</a:t>
            </a:r>
            <a:endParaRPr lang="en-US" sz="4000">
              <a:cs typeface="Arial"/>
            </a:endParaRPr>
          </a:p>
        </p:txBody>
      </p:sp>
      <p:sp>
        <p:nvSpPr>
          <p:cNvPr id="4" name="Slide Number Placeholder 3">
            <a:extLst>
              <a:ext uri="{FF2B5EF4-FFF2-40B4-BE49-F238E27FC236}">
                <a16:creationId xmlns:a16="http://schemas.microsoft.com/office/drawing/2014/main" id="{1F6F38F5-D8B5-4914-BD4D-7D56615D123E}"/>
              </a:ext>
            </a:extLst>
          </p:cNvPr>
          <p:cNvSpPr>
            <a:spLocks noGrp="1"/>
          </p:cNvSpPr>
          <p:nvPr>
            <p:ph type="sldNum" sz="quarter" idx="10"/>
          </p:nvPr>
        </p:nvSpPr>
        <p:spPr/>
        <p:txBody>
          <a:bodyPr/>
          <a:lstStyle/>
          <a:p>
            <a:fld id="{434DB716-4346-4392-B904-40164E6AF3ED}" type="slidenum">
              <a:rPr lang="en-US" smtClean="0"/>
              <a:pPr/>
              <a:t>5</a:t>
            </a:fld>
            <a:endParaRPr lang="en-US"/>
          </a:p>
        </p:txBody>
      </p:sp>
    </p:spTree>
    <p:extLst>
      <p:ext uri="{BB962C8B-B14F-4D97-AF65-F5344CB8AC3E}">
        <p14:creationId xmlns:p14="http://schemas.microsoft.com/office/powerpoint/2010/main" val="4035971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205163" y="223851"/>
            <a:ext cx="9781674" cy="1524537"/>
          </a:xfrm>
        </p:spPr>
        <p:txBody>
          <a:bodyPr>
            <a:normAutofit fontScale="90000"/>
          </a:bodyPr>
          <a:lstStyle/>
          <a:p>
            <a:r>
              <a:rPr lang="en-US" sz="4000">
                <a:cs typeface="Arial"/>
              </a:rPr>
              <a:t>Overview and Instructions:</a:t>
            </a:r>
            <a:br>
              <a:rPr lang="en-US" sz="4000">
                <a:cs typeface="Arial"/>
              </a:rPr>
            </a:br>
            <a:r>
              <a:rPr lang="en-US" sz="4000">
                <a:cs typeface="Arial"/>
              </a:rPr>
              <a:t>Program Description and Requirements (1)</a:t>
            </a:r>
            <a:br>
              <a:rPr lang="en-US" sz="4000">
                <a:cs typeface="Arial"/>
              </a:rPr>
            </a:br>
            <a:endParaRPr lang="en-US"/>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52400" y="1600200"/>
            <a:ext cx="11887200" cy="4420861"/>
          </a:xfrm>
        </p:spPr>
        <p:txBody>
          <a:bodyPr vert="horz" lIns="91440" tIns="45720" rIns="91440" bIns="45720" rtlCol="0" anchor="t">
            <a:normAutofit/>
          </a:bodyPr>
          <a:lstStyle/>
          <a:p>
            <a:pPr>
              <a:spcAft>
                <a:spcPts val="1200"/>
              </a:spcAft>
            </a:pPr>
            <a:r>
              <a:rPr lang="en-US" sz="2600"/>
              <a:t>The California Department of Education (CDE), Early Education Division (EED) announces the availability of approximately $32.7 million to expand California State Preschool Program (CSPP) services statewide to eligible children and families, appropriated in the 2021 Budget Act, as amended by Senate Bill 129. </a:t>
            </a:r>
          </a:p>
          <a:p>
            <a:pPr>
              <a:spcAft>
                <a:spcPts val="1200"/>
              </a:spcAft>
            </a:pPr>
            <a:r>
              <a:rPr lang="en-US" sz="2600"/>
              <a:t>The CSPP funds are available for local educational agency (LEA) applicants to provide full-day/full year, and/or part-day/part-year CSPP services.</a:t>
            </a:r>
            <a:endParaRPr lang="en-US" sz="2600">
              <a:cs typeface="Arial"/>
            </a:endParaRPr>
          </a:p>
        </p:txBody>
      </p:sp>
      <p:sp>
        <p:nvSpPr>
          <p:cNvPr id="13" name="Slide Number Placeholder 12">
            <a:extLst>
              <a:ext uri="{FF2B5EF4-FFF2-40B4-BE49-F238E27FC236}">
                <a16:creationId xmlns:a16="http://schemas.microsoft.com/office/drawing/2014/main" id="{44F1296A-F758-4310-A7E5-A06C562C3C8C}"/>
              </a:ext>
            </a:extLst>
          </p:cNvPr>
          <p:cNvSpPr>
            <a:spLocks noGrp="1"/>
          </p:cNvSpPr>
          <p:nvPr>
            <p:ph type="sldNum" sz="quarter" idx="10"/>
          </p:nvPr>
        </p:nvSpPr>
        <p:spPr/>
        <p:txBody>
          <a:bodyPr/>
          <a:lstStyle/>
          <a:p>
            <a:fld id="{432ED76D-8188-4B28-B316-CD85396F47B0}" type="slidenum">
              <a:rPr lang="en-US" smtClean="0"/>
              <a:pPr/>
              <a:t>6</a:t>
            </a:fld>
            <a:endParaRPr lang="en-US"/>
          </a:p>
        </p:txBody>
      </p:sp>
    </p:spTree>
    <p:extLst>
      <p:ext uri="{BB962C8B-B14F-4D97-AF65-F5344CB8AC3E}">
        <p14:creationId xmlns:p14="http://schemas.microsoft.com/office/powerpoint/2010/main" val="1934598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9"/>
            <a:ext cx="11887200" cy="804195"/>
          </a:xfrm>
        </p:spPr>
        <p:txBody>
          <a:bodyPr>
            <a:normAutofit fontScale="90000"/>
          </a:bodyPr>
          <a:lstStyle/>
          <a:p>
            <a:r>
              <a:rPr lang="en-US" sz="4000">
                <a:cs typeface="Arial"/>
              </a:rPr>
              <a:t>Overview and Instructions:</a:t>
            </a:r>
            <a:br>
              <a:rPr lang="en-US" sz="4000">
                <a:cs typeface="Arial"/>
              </a:rPr>
            </a:br>
            <a:r>
              <a:rPr lang="en-US" sz="3600">
                <a:cs typeface="Arial"/>
              </a:rPr>
              <a:t>Program Description and Requirements (2)</a:t>
            </a:r>
            <a:endParaRPr lang="en-US"/>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52400" y="1600201"/>
            <a:ext cx="11887200" cy="3668888"/>
          </a:xfrm>
        </p:spPr>
        <p:txBody>
          <a:bodyPr vert="horz" lIns="91440" tIns="45720" rIns="91440" bIns="45720" rtlCol="0" anchor="t">
            <a:normAutofit/>
          </a:bodyPr>
          <a:lstStyle/>
          <a:p>
            <a:pPr>
              <a:spcAft>
                <a:spcPts val="1200"/>
              </a:spcAft>
            </a:pPr>
            <a:r>
              <a:rPr lang="en-US" sz="2600"/>
              <a:t>Funding will be allocated by county, and within each county by the Local Planning Council (LPC) priority area. Funding awards will be made based on the LPC priority in the order of highest passing score first. In the event that a county does not fully utilize its allocation, the funding will be redistributed to other applicants, based on the LPC priority followed by highest score. </a:t>
            </a:r>
          </a:p>
          <a:p>
            <a:pPr>
              <a:spcAft>
                <a:spcPts val="1200"/>
              </a:spcAft>
            </a:pPr>
            <a:r>
              <a:rPr lang="en-US" sz="2600">
                <a:cs typeface="Arial" panose="020B0604020202020204"/>
              </a:rPr>
              <a:t>The CSPP funds will be used to provide services for eligible children beginning in fiscal year (FY) 2024–25.</a:t>
            </a:r>
          </a:p>
        </p:txBody>
      </p:sp>
      <p:sp>
        <p:nvSpPr>
          <p:cNvPr id="5" name="Slide Number Placeholder 4">
            <a:extLst>
              <a:ext uri="{FF2B5EF4-FFF2-40B4-BE49-F238E27FC236}">
                <a16:creationId xmlns:a16="http://schemas.microsoft.com/office/drawing/2014/main" id="{61813F5F-EDCA-47D5-9BFD-94D465A05A88}"/>
              </a:ext>
            </a:extLst>
          </p:cNvPr>
          <p:cNvSpPr>
            <a:spLocks noGrp="1"/>
          </p:cNvSpPr>
          <p:nvPr>
            <p:ph type="sldNum" sz="quarter" idx="10"/>
          </p:nvPr>
        </p:nvSpPr>
        <p:spPr/>
        <p:txBody>
          <a:bodyPr/>
          <a:lstStyle/>
          <a:p>
            <a:fld id="{432ED76D-8188-4B28-B316-CD85396F47B0}" type="slidenum">
              <a:rPr lang="en-US" smtClean="0"/>
              <a:pPr/>
              <a:t>7</a:t>
            </a:fld>
            <a:endParaRPr lang="en-US"/>
          </a:p>
        </p:txBody>
      </p:sp>
    </p:spTree>
    <p:extLst>
      <p:ext uri="{BB962C8B-B14F-4D97-AF65-F5344CB8AC3E}">
        <p14:creationId xmlns:p14="http://schemas.microsoft.com/office/powerpoint/2010/main" val="144705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9"/>
            <a:ext cx="11887200" cy="1218601"/>
          </a:xfrm>
        </p:spPr>
        <p:txBody>
          <a:bodyPr>
            <a:normAutofit/>
          </a:bodyPr>
          <a:lstStyle/>
          <a:p>
            <a:r>
              <a:rPr lang="en-US"/>
              <a:t>Overview and Instructions:</a:t>
            </a:r>
            <a:br>
              <a:rPr lang="en-US"/>
            </a:br>
            <a:r>
              <a:rPr lang="en-US"/>
              <a:t>Statutory and Regulatory Background (1) </a:t>
            </a:r>
            <a:endParaRPr lang="en-US" b="1"/>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52400" y="2109537"/>
            <a:ext cx="11887200" cy="3881445"/>
          </a:xfrm>
        </p:spPr>
        <p:txBody>
          <a:bodyPr vert="horz" lIns="91440" tIns="45720" rIns="91440" bIns="45720" rtlCol="0" anchor="t">
            <a:normAutofit/>
          </a:bodyPr>
          <a:lstStyle/>
          <a:p>
            <a:pPr>
              <a:spcAft>
                <a:spcPts val="1200"/>
              </a:spcAft>
            </a:pPr>
            <a:r>
              <a:rPr lang="en-US" sz="2600" dirty="0"/>
              <a:t>Applicants who are awarded CSPP funds through this Request For Applications (RFA) will receive funds under contract with the CDE and are required to administer the CSPP and to comply with all applicable laws and regulations associated with the contract as well as the terms and conditions set forth in the CSPP Contract Terms and Conditions (CT&amp;Cs) applicable to the FY in which the services are provided under the CSPP contract.</a:t>
            </a:r>
            <a:endParaRPr lang="en-US" sz="2600" dirty="0">
              <a:cs typeface="Arial"/>
            </a:endParaRPr>
          </a:p>
        </p:txBody>
      </p:sp>
      <p:sp>
        <p:nvSpPr>
          <p:cNvPr id="5" name="Slide Number Placeholder 4">
            <a:extLst>
              <a:ext uri="{FF2B5EF4-FFF2-40B4-BE49-F238E27FC236}">
                <a16:creationId xmlns:a16="http://schemas.microsoft.com/office/drawing/2014/main" id="{23C9C54B-C997-46AE-AB28-323448D183E7}"/>
              </a:ext>
            </a:extLst>
          </p:cNvPr>
          <p:cNvSpPr>
            <a:spLocks noGrp="1"/>
          </p:cNvSpPr>
          <p:nvPr>
            <p:ph type="sldNum" sz="quarter" idx="10"/>
          </p:nvPr>
        </p:nvSpPr>
        <p:spPr/>
        <p:txBody>
          <a:bodyPr/>
          <a:lstStyle/>
          <a:p>
            <a:fld id="{432ED76D-8188-4B28-B316-CD85396F47B0}" type="slidenum">
              <a:rPr lang="en-US" smtClean="0"/>
              <a:pPr/>
              <a:t>8</a:t>
            </a:fld>
            <a:endParaRPr lang="en-US"/>
          </a:p>
        </p:txBody>
      </p:sp>
    </p:spTree>
    <p:extLst>
      <p:ext uri="{BB962C8B-B14F-4D97-AF65-F5344CB8AC3E}">
        <p14:creationId xmlns:p14="http://schemas.microsoft.com/office/powerpoint/2010/main" val="87351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3AF29-8653-45C1-BB00-1E8E882171D5}"/>
              </a:ext>
            </a:extLst>
          </p:cNvPr>
          <p:cNvSpPr>
            <a:spLocks noGrp="1"/>
          </p:cNvSpPr>
          <p:nvPr>
            <p:ph type="title"/>
          </p:nvPr>
        </p:nvSpPr>
        <p:spPr>
          <a:xfrm>
            <a:off x="152400" y="203799"/>
            <a:ext cx="11887200" cy="1078901"/>
          </a:xfrm>
        </p:spPr>
        <p:txBody>
          <a:bodyPr>
            <a:normAutofit fontScale="90000"/>
          </a:bodyPr>
          <a:lstStyle/>
          <a:p>
            <a:r>
              <a:rPr lang="en-US"/>
              <a:t>Overview and Instructions:</a:t>
            </a:r>
            <a:br>
              <a:rPr lang="en-US"/>
            </a:br>
            <a:r>
              <a:rPr lang="en-US"/>
              <a:t>Statutory and Regulatory Background (2)</a:t>
            </a:r>
            <a:endParaRPr lang="en-US" b="1"/>
          </a:p>
        </p:txBody>
      </p:sp>
      <p:sp>
        <p:nvSpPr>
          <p:cNvPr id="3" name="Content Placeholder 2">
            <a:extLst>
              <a:ext uri="{FF2B5EF4-FFF2-40B4-BE49-F238E27FC236}">
                <a16:creationId xmlns:a16="http://schemas.microsoft.com/office/drawing/2014/main" id="{AE625E13-849A-48CD-B849-43EA36324BFD}"/>
              </a:ext>
            </a:extLst>
          </p:cNvPr>
          <p:cNvSpPr>
            <a:spLocks noGrp="1"/>
          </p:cNvSpPr>
          <p:nvPr>
            <p:ph idx="1"/>
          </p:nvPr>
        </p:nvSpPr>
        <p:spPr>
          <a:xfrm>
            <a:off x="152400" y="1778668"/>
            <a:ext cx="11887200" cy="4282498"/>
          </a:xfrm>
        </p:spPr>
        <p:txBody>
          <a:bodyPr vert="horz" lIns="91440" tIns="45720" rIns="91440" bIns="45720" rtlCol="0" anchor="t">
            <a:normAutofit lnSpcReduction="10000"/>
          </a:bodyPr>
          <a:lstStyle/>
          <a:p>
            <a:pPr>
              <a:spcAft>
                <a:spcPts val="1200"/>
              </a:spcAft>
            </a:pPr>
            <a:r>
              <a:rPr lang="en-US" sz="2600">
                <a:ea typeface="+mn-lt"/>
                <a:cs typeface="+mn-lt"/>
              </a:rPr>
              <a:t>CSPP contractors must sign CSPP contracts attesting that they will comply with the Early Education Act, commencing with California </a:t>
            </a:r>
            <a:r>
              <a:rPr lang="en-US" sz="2600" i="1">
                <a:ea typeface="+mn-lt"/>
                <a:cs typeface="+mn-lt"/>
              </a:rPr>
              <a:t>Education Code</a:t>
            </a:r>
            <a:r>
              <a:rPr lang="en-US" sz="2600">
                <a:ea typeface="+mn-lt"/>
                <a:cs typeface="+mn-lt"/>
              </a:rPr>
              <a:t> (</a:t>
            </a:r>
            <a:r>
              <a:rPr lang="en-US" sz="2600" i="1">
                <a:ea typeface="+mn-lt"/>
                <a:cs typeface="+mn-lt"/>
              </a:rPr>
              <a:t>EC</a:t>
            </a:r>
            <a:r>
              <a:rPr lang="en-US" sz="2600">
                <a:ea typeface="+mn-lt"/>
                <a:cs typeface="+mn-lt"/>
              </a:rPr>
              <a:t>) Section 8200, 5 </a:t>
            </a:r>
            <a:r>
              <a:rPr lang="en-US" sz="2600" i="1">
                <a:ea typeface="+mn-lt"/>
                <a:cs typeface="+mn-lt"/>
              </a:rPr>
              <a:t>CCR</a:t>
            </a:r>
            <a:r>
              <a:rPr lang="en-US" sz="2600">
                <a:ea typeface="+mn-lt"/>
                <a:cs typeface="+mn-lt"/>
              </a:rPr>
              <a:t>, commencing with Section 17700, all Management Bulletins, applicable regulations adopted by the CDE, EED, and the Uniform Administrative Requirements, Cost Principles, and Audit Requirements for Federal Awards pursuant to Code of Federal Regulations, Title 2 (2 CFR Part 200).</a:t>
            </a:r>
          </a:p>
          <a:p>
            <a:r>
              <a:rPr lang="en-US" sz="2600"/>
              <a:t>Contractors are also required to follow all requirements in the California School Accounting Manual as well as the CDE Audit Guide, both available on the CDE website. </a:t>
            </a:r>
            <a:endParaRPr lang="en-US" sz="2600">
              <a:cs typeface="Arial"/>
            </a:endParaRPr>
          </a:p>
        </p:txBody>
      </p:sp>
      <p:sp>
        <p:nvSpPr>
          <p:cNvPr id="5" name="Slide Number Placeholder 4">
            <a:extLst>
              <a:ext uri="{FF2B5EF4-FFF2-40B4-BE49-F238E27FC236}">
                <a16:creationId xmlns:a16="http://schemas.microsoft.com/office/drawing/2014/main" id="{6DC81F5C-4468-441B-BCE3-92A2D3039A8D}"/>
              </a:ext>
            </a:extLst>
          </p:cNvPr>
          <p:cNvSpPr>
            <a:spLocks noGrp="1"/>
          </p:cNvSpPr>
          <p:nvPr>
            <p:ph type="sldNum" sz="quarter" idx="10"/>
          </p:nvPr>
        </p:nvSpPr>
        <p:spPr/>
        <p:txBody>
          <a:bodyPr/>
          <a:lstStyle/>
          <a:p>
            <a:fld id="{432ED76D-8188-4B28-B316-CD85396F47B0}" type="slidenum">
              <a:rPr lang="en-US" smtClean="0"/>
              <a:pPr/>
              <a:t>9</a:t>
            </a:fld>
            <a:endParaRPr lang="en-US"/>
          </a:p>
        </p:txBody>
      </p:sp>
    </p:spTree>
    <p:extLst>
      <p:ext uri="{BB962C8B-B14F-4D97-AF65-F5344CB8AC3E}">
        <p14:creationId xmlns:p14="http://schemas.microsoft.com/office/powerpoint/2010/main" val="663773263"/>
      </p:ext>
    </p:extLst>
  </p:cSld>
  <p:clrMapOvr>
    <a:masterClrMapping/>
  </p:clrMapOvr>
</p:sld>
</file>

<file path=ppt/theme/theme1.xml><?xml version="1.0" encoding="utf-8"?>
<a:theme xmlns:a="http://schemas.openxmlformats.org/drawingml/2006/main" name="1_CDE Set 1">
  <a:themeElements>
    <a:clrScheme name="Custom 20">
      <a:dk1>
        <a:srgbClr val="FFFFFF"/>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66"/>
      </a:hlink>
      <a:folHlink>
        <a:srgbClr val="FFC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1">
  <a:themeElements>
    <a:clrScheme name="CDE Set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rocedureCategory xmlns="d173ea53-e63a-4839-8c69-aececa15c404" xsi:nil="true"/>
    <TaxCatchAll xmlns="6a92aa00-d659-46d6-b4cf-e266ad63a1ef" xsi:nil="true"/>
    <LeadOffice xmlns="d173ea53-e63a-4839-8c69-aececa15c404" xsi:nil="true"/>
    <lcf76f155ced4ddcb4097134ff3c332f xmlns="d173ea53-e63a-4839-8c69-aececa15c404">
      <Terms xmlns="http://schemas.microsoft.com/office/infopath/2007/PartnerControls"/>
    </lcf76f155ced4ddcb4097134ff3c332f>
    <SharedWithUsers xmlns="6a92aa00-d659-46d6-b4cf-e266ad63a1ef">
      <UserInfo>
        <DisplayName>Jaymi Brown</DisplayName>
        <AccountId>162</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C7A379D3C8A3145B9B5460A5FBAA94E" ma:contentTypeVersion="20" ma:contentTypeDescription="Create a new document." ma:contentTypeScope="" ma:versionID="3ff30188b71c1aecb6ebda518477bdf7">
  <xsd:schema xmlns:xsd="http://www.w3.org/2001/XMLSchema" xmlns:xs="http://www.w3.org/2001/XMLSchema" xmlns:p="http://schemas.microsoft.com/office/2006/metadata/properties" xmlns:ns2="d173ea53-e63a-4839-8c69-aececa15c404" xmlns:ns3="6a92aa00-d659-46d6-b4cf-e266ad63a1ef" targetNamespace="http://schemas.microsoft.com/office/2006/metadata/properties" ma:root="true" ma:fieldsID="2d2d32f42e5497eeac3afc515e2db0b4" ns2:_="" ns3:_="">
    <xsd:import namespace="d173ea53-e63a-4839-8c69-aececa15c404"/>
    <xsd:import namespace="6a92aa00-d659-46d6-b4cf-e266ad63a1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LeadOffice" minOccurs="0"/>
                <xsd:element ref="ns2:ProcedureCategory"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73ea53-e63a-4839-8c69-aececa15c4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2487d89-012e-44bc-975c-10dd49798f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LeadOffice" ma:index="24" nillable="true" ma:displayName="Lead Office" ma:description="Name of office with primary responsibility over process/procedure." ma:format="Dropdown" ma:internalName="LeadOffice">
      <xsd:simpleType>
        <xsd:restriction base="dms:Text">
          <xsd:maxLength value="255"/>
        </xsd:restriction>
      </xsd:simpleType>
    </xsd:element>
    <xsd:element name="ProcedureCategory" ma:index="25" nillable="true" ma:displayName="Procedure Category" ma:format="Dropdown" ma:internalName="ProcedureCategory">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a92aa00-d659-46d6-b4cf-e266ad63a1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c82f5b4-51a7-4175-a92b-3646e7a3fcc1}" ma:internalName="TaxCatchAll" ma:showField="CatchAllData" ma:web="6a92aa00-d659-46d6-b4cf-e266ad63a1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B1BAB1-235A-4210-B9D2-8680DDB350E1}">
  <ds:schemaRefs>
    <ds:schemaRef ds:uri="http://purl.org/dc/dcmitype/"/>
    <ds:schemaRef ds:uri="http://schemas.microsoft.com/office/infopath/2007/PartnerControls"/>
    <ds:schemaRef ds:uri="d173ea53-e63a-4839-8c69-aececa15c404"/>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6a92aa00-d659-46d6-b4cf-e266ad63a1ef"/>
    <ds:schemaRef ds:uri="http://www.w3.org/XML/1998/namespace"/>
  </ds:schemaRefs>
</ds:datastoreItem>
</file>

<file path=customXml/itemProps2.xml><?xml version="1.0" encoding="utf-8"?>
<ds:datastoreItem xmlns:ds="http://schemas.openxmlformats.org/officeDocument/2006/customXml" ds:itemID="{D4205648-B147-486E-BB82-593CD0B5DF38}">
  <ds:schemaRefs>
    <ds:schemaRef ds:uri="6a92aa00-d659-46d6-b4cf-e266ad63a1ef"/>
    <ds:schemaRef ds:uri="d173ea53-e63a-4839-8c69-aececa15c40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BF01A0A-FC5B-4D5B-B973-29CC8AAB75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42</TotalTime>
  <Words>7950</Words>
  <Application>Microsoft Office PowerPoint</Application>
  <PresentationFormat>Widescreen</PresentationFormat>
  <Paragraphs>543</Paragraphs>
  <Slides>46</Slides>
  <Notes>46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46</vt:i4>
      </vt:variant>
    </vt:vector>
  </HeadingPairs>
  <TitlesOfParts>
    <vt:vector size="53" baseType="lpstr">
      <vt:lpstr>Arial</vt:lpstr>
      <vt:lpstr>Arial,Sans-Serif</vt:lpstr>
      <vt:lpstr>Calibri</vt:lpstr>
      <vt:lpstr>Courier New</vt:lpstr>
      <vt:lpstr>Wingdings</vt:lpstr>
      <vt:lpstr>1_CDE Set 1</vt:lpstr>
      <vt:lpstr>CDE Set 1</vt:lpstr>
      <vt:lpstr>Fiscal Year 2024–25 California State Preschool Program Expansion Funding Request for Applications</vt:lpstr>
      <vt:lpstr>Welcome and Introductions</vt:lpstr>
      <vt:lpstr>Agenda</vt:lpstr>
      <vt:lpstr>Housekeeping</vt:lpstr>
      <vt:lpstr>Part 1: Overview and Instructions, Application Requirements, and Application Review Process</vt:lpstr>
      <vt:lpstr>Overview and Instructions: Program Description and Requirements (1) </vt:lpstr>
      <vt:lpstr>Overview and Instructions: Program Description and Requirements (2)</vt:lpstr>
      <vt:lpstr>Overview and Instructions: Statutory and Regulatory Background (1) </vt:lpstr>
      <vt:lpstr>Overview and Instructions: Statutory and Regulatory Background (2)</vt:lpstr>
      <vt:lpstr>Overview and Instructions: Statutory and Regulatory Background (3)  </vt:lpstr>
      <vt:lpstr>Overview and Instructions: Subcontracting</vt:lpstr>
      <vt:lpstr>Overview and Instructions: Family Childcare Home Education Networks</vt:lpstr>
      <vt:lpstr>Overview and Instructions: Applicant Eligibility</vt:lpstr>
      <vt:lpstr>Overview and Instructions Eligibility – Current Contractors (1)</vt:lpstr>
      <vt:lpstr>Overview and Instructions: Eligibility – Current Contractors (2)</vt:lpstr>
      <vt:lpstr>Overview and Instructions: Eligibility – Current Contractors (3) </vt:lpstr>
      <vt:lpstr>Overview and Instructions: Eligibility – New LEA Applicants (1)</vt:lpstr>
      <vt:lpstr>Overview and Instructions: Eligibility – New LEA Applicants (2)</vt:lpstr>
      <vt:lpstr>Overview and Instructions: General CSPP Contract Information (1)</vt:lpstr>
      <vt:lpstr>Overview and Instructions: General CSPP Contract Information (2)</vt:lpstr>
      <vt:lpstr>Overview and Instructions: General CSPP Contract Information (3)</vt:lpstr>
      <vt:lpstr>Overview and Instructions: Request for Service Level Exemption “Start-Up Allowance”</vt:lpstr>
      <vt:lpstr>Overview and Instructions: Contract Payments (1)</vt:lpstr>
      <vt:lpstr>Overview and Instructions: Contract Payments (2)</vt:lpstr>
      <vt:lpstr>Overview and Instructions:  Application Requirements</vt:lpstr>
      <vt:lpstr>Overview and Instructions: Application Submission Requirements</vt:lpstr>
      <vt:lpstr>Overview and Instructions: Application Review Process (1)</vt:lpstr>
      <vt:lpstr>Overview and Instructions: Application Review Process (2)</vt:lpstr>
      <vt:lpstr>Overview and Instructions: Application Review Process (3) </vt:lpstr>
      <vt:lpstr>Overview and Instructions: Applicant Appeals</vt:lpstr>
      <vt:lpstr>Application Review Process: Notification of Awards</vt:lpstr>
      <vt:lpstr>Part 2: Completing the FY 2024–25 CSPP Expansion Funding  Application</vt:lpstr>
      <vt:lpstr>Application Instructions</vt:lpstr>
      <vt:lpstr>Snap Survey Action Needed</vt:lpstr>
      <vt:lpstr>Part 3: Fiscal Information</vt:lpstr>
      <vt:lpstr>How to Complete Fiscal Forms</vt:lpstr>
      <vt:lpstr>Form Reminders</vt:lpstr>
      <vt:lpstr>Part 4: Program Narrative</vt:lpstr>
      <vt:lpstr>Program Narrative: Directions (1)</vt:lpstr>
      <vt:lpstr>Program Narrative: Directions (2)</vt:lpstr>
      <vt:lpstr>Program Narrative: Directions (3)</vt:lpstr>
      <vt:lpstr>Program Narrative: Format Requirements</vt:lpstr>
      <vt:lpstr>Program Narrative: Resources</vt:lpstr>
      <vt:lpstr>Live Q&amp;A Session</vt:lpstr>
      <vt:lpstr>Questions </vt:lpstr>
      <vt:lpstr>Thank you for joining us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RFA-24: CSPP RFA Webinar slides</dc:title>
  <dc:subject>Calirfornia State Preschool Program Request For Applications 2024-25 Webinar Slides</dc:subject>
  <dc:creator/>
  <cp:lastModifiedBy>Lindsey Castillo</cp:lastModifiedBy>
  <cp:revision>8</cp:revision>
  <dcterms:created xsi:type="dcterms:W3CDTF">2023-11-07T21:22:50Z</dcterms:created>
  <dcterms:modified xsi:type="dcterms:W3CDTF">2024-04-22T15:06:46Z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0x0101008C7A379D3C8A3145B9B5460A5FBAA94E</vt:lpwstr>
  </property>
  <property fmtid="{D5CDD505-2E9C-101B-9397-08002B2CF9AE}" pid="3" name="MediaServiceImageTags">
    <vt:lpwstr/>
  </property>
</Properties>
</file>