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1" r:id="rId4"/>
  </p:sldMasterIdLst>
  <p:notesMasterIdLst>
    <p:notesMasterId r:id="rId28"/>
  </p:notesMasterIdLst>
  <p:handoutMasterIdLst>
    <p:handoutMasterId r:id="rId29"/>
  </p:handoutMasterIdLst>
  <p:sldIdLst>
    <p:sldId id="256" r:id="rId5"/>
    <p:sldId id="300" r:id="rId6"/>
    <p:sldId id="302" r:id="rId7"/>
    <p:sldId id="393" r:id="rId8"/>
    <p:sldId id="261" r:id="rId9"/>
    <p:sldId id="388" r:id="rId10"/>
    <p:sldId id="257" r:id="rId11"/>
    <p:sldId id="291" r:id="rId12"/>
    <p:sldId id="294" r:id="rId13"/>
    <p:sldId id="295" r:id="rId14"/>
    <p:sldId id="296" r:id="rId15"/>
    <p:sldId id="297" r:id="rId16"/>
    <p:sldId id="298" r:id="rId17"/>
    <p:sldId id="262" r:id="rId18"/>
    <p:sldId id="397" r:id="rId19"/>
    <p:sldId id="390" r:id="rId20"/>
    <p:sldId id="391" r:id="rId21"/>
    <p:sldId id="396" r:id="rId22"/>
    <p:sldId id="395" r:id="rId23"/>
    <p:sldId id="299" r:id="rId24"/>
    <p:sldId id="398" r:id="rId25"/>
    <p:sldId id="387" r:id="rId26"/>
    <p:sldId id="379" r:id="rId27"/>
  </p:sldIdLst>
  <p:sldSz cx="12192000" cy="6858000"/>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Johnson" initials="JJ" lastIdx="18" clrIdx="0">
    <p:extLst>
      <p:ext uri="{19B8F6BF-5375-455C-9EA6-DF929625EA0E}">
        <p15:presenceInfo xmlns:p15="http://schemas.microsoft.com/office/powerpoint/2012/main" userId="S::jjohnson@cde.ca.gov::f2435860-8eb9-4cb3-9a14-b62278bc9437" providerId="AD"/>
      </p:ext>
    </p:extLst>
  </p:cmAuthor>
  <p:cmAuthor id="2" name="Paula Evans" initials="PE" lastIdx="16" clrIdx="1">
    <p:extLst>
      <p:ext uri="{19B8F6BF-5375-455C-9EA6-DF929625EA0E}">
        <p15:presenceInfo xmlns:p15="http://schemas.microsoft.com/office/powerpoint/2012/main" userId="S::pevans@cde.ca.gov::8174ee93-46ce-4564-80cc-e7d0ccdb0c39" providerId="AD"/>
      </p:ext>
    </p:extLst>
  </p:cmAuthor>
  <p:cmAuthor id="3" name="Diane Crum" initials="DC" lastIdx="9" clrIdx="2">
    <p:extLst>
      <p:ext uri="{19B8F6BF-5375-455C-9EA6-DF929625EA0E}">
        <p15:presenceInfo xmlns:p15="http://schemas.microsoft.com/office/powerpoint/2012/main" userId="S::dcrum@cde.ca.gov::91398185-91ff-4321-be23-eebbbdb00979" providerId="AD"/>
      </p:ext>
    </p:extLst>
  </p:cmAuthor>
  <p:cmAuthor id="4" name="Joy Kessel" initials="JK" lastIdx="23" clrIdx="3">
    <p:extLst>
      <p:ext uri="{19B8F6BF-5375-455C-9EA6-DF929625EA0E}">
        <p15:presenceInfo xmlns:p15="http://schemas.microsoft.com/office/powerpoint/2012/main" userId="S::jkessel@cde.ca.gov::9f511b2e-c074-457d-bf3b-5911e26f1216" providerId="AD"/>
      </p:ext>
    </p:extLst>
  </p:cmAuthor>
  <p:cmAuthor id="5" name="Barbara Murchison" initials="BM" lastIdx="9" clrIdx="4">
    <p:extLst>
      <p:ext uri="{19B8F6BF-5375-455C-9EA6-DF929625EA0E}">
        <p15:presenceInfo xmlns:p15="http://schemas.microsoft.com/office/powerpoint/2012/main" userId="S::bmurchison@cde.ca.gov::c1f58b0e-a06b-4024-8971-2652b73ec68d" providerId="AD"/>
      </p:ext>
    </p:extLst>
  </p:cmAuthor>
  <p:cmAuthor id="6" name="Lisa Fassett" initials="LF" lastIdx="5" clrIdx="5">
    <p:extLst>
      <p:ext uri="{19B8F6BF-5375-455C-9EA6-DF929625EA0E}">
        <p15:presenceInfo xmlns:p15="http://schemas.microsoft.com/office/powerpoint/2012/main" userId="S::lfassett@cde.ca.gov::aae9b07f-326e-4d36-9bc2-a816a0d24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275"/>
    <a:srgbClr val="9933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919" autoAdjust="0"/>
  </p:normalViewPr>
  <p:slideViewPr>
    <p:cSldViewPr snapToGrid="0">
      <p:cViewPr varScale="1">
        <p:scale>
          <a:sx n="46" d="100"/>
          <a:sy n="46" d="100"/>
        </p:scale>
        <p:origin x="1992" y="77"/>
      </p:cViewPr>
      <p:guideLst/>
    </p:cSldViewPr>
  </p:slideViewPr>
  <p:notesTextViewPr>
    <p:cViewPr>
      <p:scale>
        <a:sx n="1" d="1"/>
        <a:sy n="1" d="1"/>
      </p:scale>
      <p:origin x="0" y="0"/>
    </p:cViewPr>
  </p:notesTextViewPr>
  <p:notesViewPr>
    <p:cSldViewPr snapToGrid="0">
      <p:cViewPr>
        <p:scale>
          <a:sx n="75" d="100"/>
          <a:sy n="75" d="100"/>
        </p:scale>
        <p:origin x="4008" y="6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0030D-2682-46A6-B62D-6D274522C5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AD83AC4-A197-4C2F-9EDE-C723F47BF112}">
      <dgm:prSet phldrT="[Text]"/>
      <dgm:spPr/>
      <dgm:t>
        <a:bodyPr/>
        <a:lstStyle/>
        <a:p>
          <a:r>
            <a:rPr lang="en-US" dirty="0"/>
            <a:t>Identify Team and Develop Board Resolution</a:t>
          </a:r>
        </a:p>
      </dgm:t>
    </dgm:pt>
    <dgm:pt modelId="{7AC4C043-A602-4A35-8221-A0ABBC76F234}" type="parTrans" cxnId="{D311CC07-B2D3-428A-BB9D-714282C051D6}">
      <dgm:prSet/>
      <dgm:spPr/>
      <dgm:t>
        <a:bodyPr/>
        <a:lstStyle/>
        <a:p>
          <a:endParaRPr lang="en-US"/>
        </a:p>
      </dgm:t>
    </dgm:pt>
    <dgm:pt modelId="{BE7E4C17-313C-466B-B0A7-BF18CF2F2512}" type="sibTrans" cxnId="{D311CC07-B2D3-428A-BB9D-714282C051D6}">
      <dgm:prSet/>
      <dgm:spPr/>
      <dgm:t>
        <a:bodyPr/>
        <a:lstStyle/>
        <a:p>
          <a:endParaRPr lang="en-US"/>
        </a:p>
      </dgm:t>
    </dgm:pt>
    <dgm:pt modelId="{B28FBA55-AC59-4183-8A66-A0489F108072}">
      <dgm:prSet phldrT="[Text]"/>
      <dgm:spPr/>
      <dgm:t>
        <a:bodyPr/>
        <a:lstStyle/>
        <a:p>
          <a:r>
            <a:rPr lang="en-US" dirty="0"/>
            <a:t>Develop and Adopt Local Criteria</a:t>
          </a:r>
        </a:p>
      </dgm:t>
    </dgm:pt>
    <dgm:pt modelId="{B13173CF-062E-4125-8735-604D9417C8BA}" type="parTrans" cxnId="{BFCED09D-C7A6-4091-B22B-2B8CEFC648A3}">
      <dgm:prSet/>
      <dgm:spPr/>
      <dgm:t>
        <a:bodyPr/>
        <a:lstStyle/>
        <a:p>
          <a:endParaRPr lang="en-US"/>
        </a:p>
      </dgm:t>
    </dgm:pt>
    <dgm:pt modelId="{936C3248-003A-425C-BAD9-2D231A121772}" type="sibTrans" cxnId="{BFCED09D-C7A6-4091-B22B-2B8CEFC648A3}">
      <dgm:prSet/>
      <dgm:spPr/>
      <dgm:t>
        <a:bodyPr/>
        <a:lstStyle/>
        <a:p>
          <a:endParaRPr lang="en-US"/>
        </a:p>
      </dgm:t>
    </dgm:pt>
    <dgm:pt modelId="{9565A92D-681E-4BD7-A166-64DE28E7A96B}">
      <dgm:prSet phldrT="[Text]"/>
      <dgm:spPr/>
      <dgm:t>
        <a:bodyPr/>
        <a:lstStyle/>
        <a:p>
          <a:r>
            <a:rPr lang="en-US" dirty="0"/>
            <a:t>Design and Implement Programming Components</a:t>
          </a:r>
        </a:p>
      </dgm:t>
    </dgm:pt>
    <dgm:pt modelId="{4D3CE748-9F03-419D-B274-7AADD2DEB2B7}" type="parTrans" cxnId="{168B0DE5-DED7-48AC-9D7A-E34B86AAD3CC}">
      <dgm:prSet/>
      <dgm:spPr/>
      <dgm:t>
        <a:bodyPr/>
        <a:lstStyle/>
        <a:p>
          <a:endParaRPr lang="en-US"/>
        </a:p>
      </dgm:t>
    </dgm:pt>
    <dgm:pt modelId="{C574A94D-B541-402D-B440-6AFA338CE665}" type="sibTrans" cxnId="{168B0DE5-DED7-48AC-9D7A-E34B86AAD3CC}">
      <dgm:prSet/>
      <dgm:spPr/>
      <dgm:t>
        <a:bodyPr/>
        <a:lstStyle/>
        <a:p>
          <a:endParaRPr lang="en-US"/>
        </a:p>
      </dgm:t>
    </dgm:pt>
    <dgm:pt modelId="{E994F2F9-F975-45A8-8B22-E2B1D833BAB6}">
      <dgm:prSet phldrT="[Text]"/>
      <dgm:spPr/>
      <dgm:t>
        <a:bodyPr/>
        <a:lstStyle/>
        <a:p>
          <a:r>
            <a:rPr lang="en-US" dirty="0"/>
            <a:t>Request Insignias from the CDE and Distribute to Students</a:t>
          </a:r>
        </a:p>
      </dgm:t>
    </dgm:pt>
    <dgm:pt modelId="{7EB2520A-AE59-4932-8646-EDA8FB39295D}" type="parTrans" cxnId="{3E587422-9543-4E45-A0CA-1DC23EEAD114}">
      <dgm:prSet/>
      <dgm:spPr/>
      <dgm:t>
        <a:bodyPr/>
        <a:lstStyle/>
        <a:p>
          <a:endParaRPr lang="en-US"/>
        </a:p>
      </dgm:t>
    </dgm:pt>
    <dgm:pt modelId="{9C86DA9E-F878-4A04-BB32-3A5A53E03BDA}" type="sibTrans" cxnId="{3E587422-9543-4E45-A0CA-1DC23EEAD114}">
      <dgm:prSet/>
      <dgm:spPr/>
      <dgm:t>
        <a:bodyPr/>
        <a:lstStyle/>
        <a:p>
          <a:endParaRPr lang="en-US"/>
        </a:p>
      </dgm:t>
    </dgm:pt>
    <dgm:pt modelId="{0BF7DC9B-B979-4762-98BB-C23052407DA2}" type="pres">
      <dgm:prSet presAssocID="{6370030D-2682-46A6-B62D-6D274522C556}" presName="outerComposite" presStyleCnt="0">
        <dgm:presLayoutVars>
          <dgm:chMax val="5"/>
          <dgm:dir/>
          <dgm:resizeHandles val="exact"/>
        </dgm:presLayoutVars>
      </dgm:prSet>
      <dgm:spPr/>
    </dgm:pt>
    <dgm:pt modelId="{2F616640-0C91-4722-854A-C53F436E9B0D}" type="pres">
      <dgm:prSet presAssocID="{6370030D-2682-46A6-B62D-6D274522C556}" presName="dummyMaxCanvas" presStyleCnt="0">
        <dgm:presLayoutVars/>
      </dgm:prSet>
      <dgm:spPr/>
    </dgm:pt>
    <dgm:pt modelId="{409B106D-A478-4D6D-86BC-4F3183129B8B}" type="pres">
      <dgm:prSet presAssocID="{6370030D-2682-46A6-B62D-6D274522C556}" presName="FourNodes_1" presStyleLbl="node1" presStyleIdx="0" presStyleCnt="4">
        <dgm:presLayoutVars>
          <dgm:bulletEnabled val="1"/>
        </dgm:presLayoutVars>
      </dgm:prSet>
      <dgm:spPr/>
    </dgm:pt>
    <dgm:pt modelId="{7D0B055C-22A6-4E26-B270-5E8AF74FEE61}" type="pres">
      <dgm:prSet presAssocID="{6370030D-2682-46A6-B62D-6D274522C556}" presName="FourNodes_2" presStyleLbl="node1" presStyleIdx="1" presStyleCnt="4">
        <dgm:presLayoutVars>
          <dgm:bulletEnabled val="1"/>
        </dgm:presLayoutVars>
      </dgm:prSet>
      <dgm:spPr/>
    </dgm:pt>
    <dgm:pt modelId="{573799AC-921F-4573-83B6-1117780AB992}" type="pres">
      <dgm:prSet presAssocID="{6370030D-2682-46A6-B62D-6D274522C556}" presName="FourNodes_3" presStyleLbl="node1" presStyleIdx="2" presStyleCnt="4">
        <dgm:presLayoutVars>
          <dgm:bulletEnabled val="1"/>
        </dgm:presLayoutVars>
      </dgm:prSet>
      <dgm:spPr/>
    </dgm:pt>
    <dgm:pt modelId="{3D050264-E8CA-440A-8F68-A1C7DCB2D4B0}" type="pres">
      <dgm:prSet presAssocID="{6370030D-2682-46A6-B62D-6D274522C556}" presName="FourNodes_4" presStyleLbl="node1" presStyleIdx="3" presStyleCnt="4">
        <dgm:presLayoutVars>
          <dgm:bulletEnabled val="1"/>
        </dgm:presLayoutVars>
      </dgm:prSet>
      <dgm:spPr/>
    </dgm:pt>
    <dgm:pt modelId="{727A81DD-D35D-4824-8AB8-6F351817D33D}" type="pres">
      <dgm:prSet presAssocID="{6370030D-2682-46A6-B62D-6D274522C556}" presName="FourConn_1-2" presStyleLbl="fgAccFollowNode1" presStyleIdx="0" presStyleCnt="3">
        <dgm:presLayoutVars>
          <dgm:bulletEnabled val="1"/>
        </dgm:presLayoutVars>
      </dgm:prSet>
      <dgm:spPr/>
    </dgm:pt>
    <dgm:pt modelId="{9A397E79-EAF4-499F-8E65-C663CC8E1F27}" type="pres">
      <dgm:prSet presAssocID="{6370030D-2682-46A6-B62D-6D274522C556}" presName="FourConn_2-3" presStyleLbl="fgAccFollowNode1" presStyleIdx="1" presStyleCnt="3">
        <dgm:presLayoutVars>
          <dgm:bulletEnabled val="1"/>
        </dgm:presLayoutVars>
      </dgm:prSet>
      <dgm:spPr/>
    </dgm:pt>
    <dgm:pt modelId="{387A6D47-F65E-40A2-9392-58321B825DD8}" type="pres">
      <dgm:prSet presAssocID="{6370030D-2682-46A6-B62D-6D274522C556}" presName="FourConn_3-4" presStyleLbl="fgAccFollowNode1" presStyleIdx="2" presStyleCnt="3">
        <dgm:presLayoutVars>
          <dgm:bulletEnabled val="1"/>
        </dgm:presLayoutVars>
      </dgm:prSet>
      <dgm:spPr/>
    </dgm:pt>
    <dgm:pt modelId="{1129703B-4DBF-485C-ACBB-1964F40FFAD7}" type="pres">
      <dgm:prSet presAssocID="{6370030D-2682-46A6-B62D-6D274522C556}" presName="FourNodes_1_text" presStyleLbl="node1" presStyleIdx="3" presStyleCnt="4">
        <dgm:presLayoutVars>
          <dgm:bulletEnabled val="1"/>
        </dgm:presLayoutVars>
      </dgm:prSet>
      <dgm:spPr/>
    </dgm:pt>
    <dgm:pt modelId="{BB79188D-ADB0-4599-B92D-7227942874F2}" type="pres">
      <dgm:prSet presAssocID="{6370030D-2682-46A6-B62D-6D274522C556}" presName="FourNodes_2_text" presStyleLbl="node1" presStyleIdx="3" presStyleCnt="4">
        <dgm:presLayoutVars>
          <dgm:bulletEnabled val="1"/>
        </dgm:presLayoutVars>
      </dgm:prSet>
      <dgm:spPr/>
    </dgm:pt>
    <dgm:pt modelId="{1432756F-B338-4844-BCAE-FDAB9641CBC2}" type="pres">
      <dgm:prSet presAssocID="{6370030D-2682-46A6-B62D-6D274522C556}" presName="FourNodes_3_text" presStyleLbl="node1" presStyleIdx="3" presStyleCnt="4">
        <dgm:presLayoutVars>
          <dgm:bulletEnabled val="1"/>
        </dgm:presLayoutVars>
      </dgm:prSet>
      <dgm:spPr/>
    </dgm:pt>
    <dgm:pt modelId="{EEC3B499-BBEC-4919-B167-3BC6AD1BA9AA}" type="pres">
      <dgm:prSet presAssocID="{6370030D-2682-46A6-B62D-6D274522C556}" presName="FourNodes_4_text" presStyleLbl="node1" presStyleIdx="3" presStyleCnt="4">
        <dgm:presLayoutVars>
          <dgm:bulletEnabled val="1"/>
        </dgm:presLayoutVars>
      </dgm:prSet>
      <dgm:spPr/>
    </dgm:pt>
  </dgm:ptLst>
  <dgm:cxnLst>
    <dgm:cxn modelId="{65EFE705-F783-4C43-852B-48B7FAD6C875}" type="presOf" srcId="{C574A94D-B541-402D-B440-6AFA338CE665}" destId="{387A6D47-F65E-40A2-9392-58321B825DD8}" srcOrd="0" destOrd="0" presId="urn:microsoft.com/office/officeart/2005/8/layout/vProcess5"/>
    <dgm:cxn modelId="{D311CC07-B2D3-428A-BB9D-714282C051D6}" srcId="{6370030D-2682-46A6-B62D-6D274522C556}" destId="{5AD83AC4-A197-4C2F-9EDE-C723F47BF112}" srcOrd="0" destOrd="0" parTransId="{7AC4C043-A602-4A35-8221-A0ABBC76F234}" sibTransId="{BE7E4C17-313C-466B-B0A7-BF18CF2F2512}"/>
    <dgm:cxn modelId="{B410D41C-800E-4FD9-B561-4FF5AA9B37D9}" type="presOf" srcId="{6370030D-2682-46A6-B62D-6D274522C556}" destId="{0BF7DC9B-B979-4762-98BB-C23052407DA2}" srcOrd="0" destOrd="0" presId="urn:microsoft.com/office/officeart/2005/8/layout/vProcess5"/>
    <dgm:cxn modelId="{3E587422-9543-4E45-A0CA-1DC23EEAD114}" srcId="{6370030D-2682-46A6-B62D-6D274522C556}" destId="{E994F2F9-F975-45A8-8B22-E2B1D833BAB6}" srcOrd="3" destOrd="0" parTransId="{7EB2520A-AE59-4932-8646-EDA8FB39295D}" sibTransId="{9C86DA9E-F878-4A04-BB32-3A5A53E03BDA}"/>
    <dgm:cxn modelId="{0880C22B-9A4B-4B01-B29A-4809B4864EAA}" type="presOf" srcId="{BE7E4C17-313C-466B-B0A7-BF18CF2F2512}" destId="{727A81DD-D35D-4824-8AB8-6F351817D33D}" srcOrd="0" destOrd="0" presId="urn:microsoft.com/office/officeart/2005/8/layout/vProcess5"/>
    <dgm:cxn modelId="{A5544A5E-0F5E-4275-86DA-062E0D4E9100}" type="presOf" srcId="{9565A92D-681E-4BD7-A166-64DE28E7A96B}" destId="{573799AC-921F-4573-83B6-1117780AB992}" srcOrd="0" destOrd="0" presId="urn:microsoft.com/office/officeart/2005/8/layout/vProcess5"/>
    <dgm:cxn modelId="{F1A76D64-2FDE-46C4-B5E5-FCCAC71781D1}" type="presOf" srcId="{5AD83AC4-A197-4C2F-9EDE-C723F47BF112}" destId="{409B106D-A478-4D6D-86BC-4F3183129B8B}" srcOrd="0" destOrd="0" presId="urn:microsoft.com/office/officeart/2005/8/layout/vProcess5"/>
    <dgm:cxn modelId="{4ED66065-BBD1-4CF9-9BA9-A99A054633A5}" type="presOf" srcId="{B28FBA55-AC59-4183-8A66-A0489F108072}" destId="{7D0B055C-22A6-4E26-B270-5E8AF74FEE61}" srcOrd="0" destOrd="0" presId="urn:microsoft.com/office/officeart/2005/8/layout/vProcess5"/>
    <dgm:cxn modelId="{9A9B558D-17FC-4645-9DB7-7661BFA1F874}" type="presOf" srcId="{E994F2F9-F975-45A8-8B22-E2B1D833BAB6}" destId="{3D050264-E8CA-440A-8F68-A1C7DCB2D4B0}" srcOrd="0" destOrd="0" presId="urn:microsoft.com/office/officeart/2005/8/layout/vProcess5"/>
    <dgm:cxn modelId="{0EB07E92-0303-432D-9098-E954D0C9599D}" type="presOf" srcId="{9565A92D-681E-4BD7-A166-64DE28E7A96B}" destId="{1432756F-B338-4844-BCAE-FDAB9641CBC2}" srcOrd="1" destOrd="0" presId="urn:microsoft.com/office/officeart/2005/8/layout/vProcess5"/>
    <dgm:cxn modelId="{BFCED09D-C7A6-4091-B22B-2B8CEFC648A3}" srcId="{6370030D-2682-46A6-B62D-6D274522C556}" destId="{B28FBA55-AC59-4183-8A66-A0489F108072}" srcOrd="1" destOrd="0" parTransId="{B13173CF-062E-4125-8735-604D9417C8BA}" sibTransId="{936C3248-003A-425C-BAD9-2D231A121772}"/>
    <dgm:cxn modelId="{4BB655A7-44AA-40E5-9AB3-BCC0F0764450}" type="presOf" srcId="{5AD83AC4-A197-4C2F-9EDE-C723F47BF112}" destId="{1129703B-4DBF-485C-ACBB-1964F40FFAD7}" srcOrd="1" destOrd="0" presId="urn:microsoft.com/office/officeart/2005/8/layout/vProcess5"/>
    <dgm:cxn modelId="{B4EFA4E1-B00A-4471-B03B-C778AEAE0DAA}" type="presOf" srcId="{936C3248-003A-425C-BAD9-2D231A121772}" destId="{9A397E79-EAF4-499F-8E65-C663CC8E1F27}" srcOrd="0" destOrd="0" presId="urn:microsoft.com/office/officeart/2005/8/layout/vProcess5"/>
    <dgm:cxn modelId="{168B0DE5-DED7-48AC-9D7A-E34B86AAD3CC}" srcId="{6370030D-2682-46A6-B62D-6D274522C556}" destId="{9565A92D-681E-4BD7-A166-64DE28E7A96B}" srcOrd="2" destOrd="0" parTransId="{4D3CE748-9F03-419D-B274-7AADD2DEB2B7}" sibTransId="{C574A94D-B541-402D-B440-6AFA338CE665}"/>
    <dgm:cxn modelId="{B34E0EEC-92F0-426E-9813-415B5BAE8D0D}" type="presOf" srcId="{E994F2F9-F975-45A8-8B22-E2B1D833BAB6}" destId="{EEC3B499-BBEC-4919-B167-3BC6AD1BA9AA}" srcOrd="1" destOrd="0" presId="urn:microsoft.com/office/officeart/2005/8/layout/vProcess5"/>
    <dgm:cxn modelId="{5DA565F1-3D73-43FD-A92D-F2277CE895FE}" type="presOf" srcId="{B28FBA55-AC59-4183-8A66-A0489F108072}" destId="{BB79188D-ADB0-4599-B92D-7227942874F2}" srcOrd="1" destOrd="0" presId="urn:microsoft.com/office/officeart/2005/8/layout/vProcess5"/>
    <dgm:cxn modelId="{D4FBC412-F1FE-41B0-98FB-800E7CCB3D6E}" type="presParOf" srcId="{0BF7DC9B-B979-4762-98BB-C23052407DA2}" destId="{2F616640-0C91-4722-854A-C53F436E9B0D}" srcOrd="0" destOrd="0" presId="urn:microsoft.com/office/officeart/2005/8/layout/vProcess5"/>
    <dgm:cxn modelId="{066D0C0E-F195-49B3-A8CA-369BFA4DEA89}" type="presParOf" srcId="{0BF7DC9B-B979-4762-98BB-C23052407DA2}" destId="{409B106D-A478-4D6D-86BC-4F3183129B8B}" srcOrd="1" destOrd="0" presId="urn:microsoft.com/office/officeart/2005/8/layout/vProcess5"/>
    <dgm:cxn modelId="{97339ABB-C09E-4790-AA67-A7E45EA280BB}" type="presParOf" srcId="{0BF7DC9B-B979-4762-98BB-C23052407DA2}" destId="{7D0B055C-22A6-4E26-B270-5E8AF74FEE61}" srcOrd="2" destOrd="0" presId="urn:microsoft.com/office/officeart/2005/8/layout/vProcess5"/>
    <dgm:cxn modelId="{EFA277A9-1235-4E59-A0C0-243CEF989B66}" type="presParOf" srcId="{0BF7DC9B-B979-4762-98BB-C23052407DA2}" destId="{573799AC-921F-4573-83B6-1117780AB992}" srcOrd="3" destOrd="0" presId="urn:microsoft.com/office/officeart/2005/8/layout/vProcess5"/>
    <dgm:cxn modelId="{1821BB27-6264-42DB-8E64-972FD165086A}" type="presParOf" srcId="{0BF7DC9B-B979-4762-98BB-C23052407DA2}" destId="{3D050264-E8CA-440A-8F68-A1C7DCB2D4B0}" srcOrd="4" destOrd="0" presId="urn:microsoft.com/office/officeart/2005/8/layout/vProcess5"/>
    <dgm:cxn modelId="{4DEC98FC-9649-4BBA-B5EC-2F622585FB7E}" type="presParOf" srcId="{0BF7DC9B-B979-4762-98BB-C23052407DA2}" destId="{727A81DD-D35D-4824-8AB8-6F351817D33D}" srcOrd="5" destOrd="0" presId="urn:microsoft.com/office/officeart/2005/8/layout/vProcess5"/>
    <dgm:cxn modelId="{5030042D-65C4-4E7E-878D-8EB4563282CC}" type="presParOf" srcId="{0BF7DC9B-B979-4762-98BB-C23052407DA2}" destId="{9A397E79-EAF4-499F-8E65-C663CC8E1F27}" srcOrd="6" destOrd="0" presId="urn:microsoft.com/office/officeart/2005/8/layout/vProcess5"/>
    <dgm:cxn modelId="{6E34B5FB-C173-4998-AA66-FB5385A08D8D}" type="presParOf" srcId="{0BF7DC9B-B979-4762-98BB-C23052407DA2}" destId="{387A6D47-F65E-40A2-9392-58321B825DD8}" srcOrd="7" destOrd="0" presId="urn:microsoft.com/office/officeart/2005/8/layout/vProcess5"/>
    <dgm:cxn modelId="{92ED2268-B959-424C-9854-E4DF6A09FEC2}" type="presParOf" srcId="{0BF7DC9B-B979-4762-98BB-C23052407DA2}" destId="{1129703B-4DBF-485C-ACBB-1964F40FFAD7}" srcOrd="8" destOrd="0" presId="urn:microsoft.com/office/officeart/2005/8/layout/vProcess5"/>
    <dgm:cxn modelId="{47E08AB8-A475-42CE-9D37-B072890E85CC}" type="presParOf" srcId="{0BF7DC9B-B979-4762-98BB-C23052407DA2}" destId="{BB79188D-ADB0-4599-B92D-7227942874F2}" srcOrd="9" destOrd="0" presId="urn:microsoft.com/office/officeart/2005/8/layout/vProcess5"/>
    <dgm:cxn modelId="{4919B5B6-BF3B-4729-820D-324E90B65DFF}" type="presParOf" srcId="{0BF7DC9B-B979-4762-98BB-C23052407DA2}" destId="{1432756F-B338-4844-BCAE-FDAB9641CBC2}" srcOrd="10" destOrd="0" presId="urn:microsoft.com/office/officeart/2005/8/layout/vProcess5"/>
    <dgm:cxn modelId="{F010E03F-A52D-4CCE-B36C-32152D9E6D6C}" type="presParOf" srcId="{0BF7DC9B-B979-4762-98BB-C23052407DA2}" destId="{EEC3B499-BBEC-4919-B167-3BC6AD1BA9A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C9F65-7904-4B07-A1BB-E40F6FB315E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2CCEA874-FE07-4F68-8F25-C098125D3DE3}">
      <dgm:prSet phldrT="[Text]" custT="1"/>
      <dgm:spPr/>
      <dgm:t>
        <a:bodyPr/>
        <a:lstStyle/>
        <a:p>
          <a:pPr>
            <a:lnSpc>
              <a:spcPct val="100000"/>
            </a:lnSpc>
            <a:spcAft>
              <a:spcPts val="600"/>
            </a:spcAft>
          </a:pPr>
          <a:r>
            <a:rPr lang="en-US" sz="2400" b="1" dirty="0"/>
            <a:t>Accessibility</a:t>
          </a:r>
        </a:p>
      </dgm:t>
    </dgm:pt>
    <dgm:pt modelId="{B862D7DB-A555-4CE1-8C50-96F8318C9348}" type="parTrans" cxnId="{9E8A7641-FD52-4D52-9E8E-0437E9B2E865}">
      <dgm:prSet/>
      <dgm:spPr/>
      <dgm:t>
        <a:bodyPr/>
        <a:lstStyle/>
        <a:p>
          <a:endParaRPr lang="en-US" sz="2000"/>
        </a:p>
      </dgm:t>
    </dgm:pt>
    <dgm:pt modelId="{B2954BEB-428C-4C6E-9F8A-130ADE197BAE}" type="sibTrans" cxnId="{9E8A7641-FD52-4D52-9E8E-0437E9B2E865}">
      <dgm:prSet/>
      <dgm:spPr/>
      <dgm:t>
        <a:bodyPr/>
        <a:lstStyle/>
        <a:p>
          <a:endParaRPr lang="en-US" sz="2000"/>
        </a:p>
      </dgm:t>
    </dgm:pt>
    <dgm:pt modelId="{948E8740-A493-4128-9A33-157666EDD995}">
      <dgm:prSet phldrT="[Text]" custT="1"/>
      <dgm:spPr/>
      <dgm:t>
        <a:bodyPr/>
        <a:lstStyle/>
        <a:p>
          <a:pPr>
            <a:lnSpc>
              <a:spcPct val="100000"/>
            </a:lnSpc>
            <a:spcAft>
              <a:spcPts val="600"/>
            </a:spcAft>
          </a:pPr>
          <a:r>
            <a:rPr lang="en-US" sz="2400" dirty="0"/>
            <a:t>Continuation schools, juvenile justice, low income, special education, English learners, etc.</a:t>
          </a:r>
        </a:p>
      </dgm:t>
    </dgm:pt>
    <dgm:pt modelId="{25868A1E-5E7E-476F-B75E-A94EC59093E6}" type="parTrans" cxnId="{74BB48D3-3EDE-42FF-B0F8-974A075DF759}">
      <dgm:prSet/>
      <dgm:spPr/>
      <dgm:t>
        <a:bodyPr/>
        <a:lstStyle/>
        <a:p>
          <a:endParaRPr lang="en-US" sz="2000"/>
        </a:p>
      </dgm:t>
    </dgm:pt>
    <dgm:pt modelId="{F19715ED-704E-4189-84C3-F65877F3A1F6}" type="sibTrans" cxnId="{74BB48D3-3EDE-42FF-B0F8-974A075DF759}">
      <dgm:prSet/>
      <dgm:spPr/>
      <dgm:t>
        <a:bodyPr/>
        <a:lstStyle/>
        <a:p>
          <a:endParaRPr lang="en-US" sz="2000"/>
        </a:p>
      </dgm:t>
    </dgm:pt>
    <dgm:pt modelId="{AA9C6285-B071-47B8-BC61-8101C4751DA4}">
      <dgm:prSet phldrT="[Text]" custT="1"/>
      <dgm:spPr/>
      <dgm:t>
        <a:bodyPr/>
        <a:lstStyle/>
        <a:p>
          <a:pPr>
            <a:lnSpc>
              <a:spcPct val="100000"/>
            </a:lnSpc>
            <a:spcAft>
              <a:spcPts val="600"/>
            </a:spcAft>
          </a:pPr>
          <a:r>
            <a:rPr lang="en-US" sz="2400" b="1" dirty="0"/>
            <a:t>Depth</a:t>
          </a:r>
        </a:p>
      </dgm:t>
    </dgm:pt>
    <dgm:pt modelId="{994E299B-807C-4165-B0A7-2E97A14FB5DB}" type="parTrans" cxnId="{A88F6B6D-E29B-4C85-B7A5-E7A78ECCEF78}">
      <dgm:prSet/>
      <dgm:spPr/>
      <dgm:t>
        <a:bodyPr/>
        <a:lstStyle/>
        <a:p>
          <a:endParaRPr lang="en-US" sz="2000"/>
        </a:p>
      </dgm:t>
    </dgm:pt>
    <dgm:pt modelId="{300B2E5D-9EE8-436E-BA31-CB3F04E007E9}" type="sibTrans" cxnId="{A88F6B6D-E29B-4C85-B7A5-E7A78ECCEF78}">
      <dgm:prSet/>
      <dgm:spPr/>
      <dgm:t>
        <a:bodyPr/>
        <a:lstStyle/>
        <a:p>
          <a:endParaRPr lang="en-US" sz="2000"/>
        </a:p>
      </dgm:t>
    </dgm:pt>
    <dgm:pt modelId="{05A40A02-E0AF-452E-9DAA-DFDA79AF9261}">
      <dgm:prSet phldrT="[Text]" custT="1"/>
      <dgm:spPr/>
      <dgm:t>
        <a:bodyPr/>
        <a:lstStyle/>
        <a:p>
          <a:pPr>
            <a:lnSpc>
              <a:spcPct val="100000"/>
            </a:lnSpc>
            <a:spcAft>
              <a:spcPts val="600"/>
            </a:spcAft>
          </a:pPr>
          <a:r>
            <a:rPr lang="en-US" sz="2400" dirty="0"/>
            <a:t>Elementary and middle schools</a:t>
          </a:r>
        </a:p>
      </dgm:t>
    </dgm:pt>
    <dgm:pt modelId="{8C83EF44-006F-47CB-8ED5-1A0383CD9E6F}" type="parTrans" cxnId="{67967E6A-A2B9-4E19-A9A7-9D26A2BA9AD3}">
      <dgm:prSet/>
      <dgm:spPr/>
      <dgm:t>
        <a:bodyPr/>
        <a:lstStyle/>
        <a:p>
          <a:endParaRPr lang="en-US" sz="2000"/>
        </a:p>
      </dgm:t>
    </dgm:pt>
    <dgm:pt modelId="{FF4BF6D4-E854-447A-A61B-E495A8624B7E}" type="sibTrans" cxnId="{67967E6A-A2B9-4E19-A9A7-9D26A2BA9AD3}">
      <dgm:prSet/>
      <dgm:spPr/>
      <dgm:t>
        <a:bodyPr/>
        <a:lstStyle/>
        <a:p>
          <a:endParaRPr lang="en-US" sz="2000"/>
        </a:p>
      </dgm:t>
    </dgm:pt>
    <dgm:pt modelId="{0D453C05-EBAF-439D-8F82-8823121F8C96}">
      <dgm:prSet phldrT="[Text]" custT="1"/>
      <dgm:spPr/>
      <dgm:t>
        <a:bodyPr/>
        <a:lstStyle/>
        <a:p>
          <a:pPr>
            <a:lnSpc>
              <a:spcPct val="100000"/>
            </a:lnSpc>
            <a:spcAft>
              <a:spcPts val="600"/>
            </a:spcAft>
          </a:pPr>
          <a:r>
            <a:rPr lang="en-US" sz="2400" dirty="0"/>
            <a:t>Long-term, evolving engagement</a:t>
          </a:r>
        </a:p>
      </dgm:t>
    </dgm:pt>
    <dgm:pt modelId="{669A2701-3549-40E6-B2BC-B1C642E6BA57}" type="parTrans" cxnId="{8A204706-707F-447B-8DB5-749FDABD5819}">
      <dgm:prSet/>
      <dgm:spPr/>
      <dgm:t>
        <a:bodyPr/>
        <a:lstStyle/>
        <a:p>
          <a:endParaRPr lang="en-US" sz="2000"/>
        </a:p>
      </dgm:t>
    </dgm:pt>
    <dgm:pt modelId="{5940DD82-D951-4CAC-BBEB-DBFBA482BF8C}" type="sibTrans" cxnId="{8A204706-707F-447B-8DB5-749FDABD5819}">
      <dgm:prSet/>
      <dgm:spPr/>
      <dgm:t>
        <a:bodyPr/>
        <a:lstStyle/>
        <a:p>
          <a:endParaRPr lang="en-US" sz="2000"/>
        </a:p>
      </dgm:t>
    </dgm:pt>
    <dgm:pt modelId="{F2F0C6EC-5D49-4662-842C-0F75DAC4F89B}">
      <dgm:prSet phldrT="[Text]" custT="1"/>
      <dgm:spPr/>
      <dgm:t>
        <a:bodyPr/>
        <a:lstStyle/>
        <a:p>
          <a:pPr>
            <a:lnSpc>
              <a:spcPct val="100000"/>
            </a:lnSpc>
            <a:spcAft>
              <a:spcPts val="600"/>
            </a:spcAft>
          </a:pPr>
          <a:r>
            <a:rPr lang="en-US" sz="2400" b="1" dirty="0"/>
            <a:t>Interdisciplinarity</a:t>
          </a:r>
        </a:p>
      </dgm:t>
    </dgm:pt>
    <dgm:pt modelId="{FEAAAFE5-2A13-4679-A6CC-1F9AAAFE3BB9}" type="parTrans" cxnId="{7AEE142A-AA5E-4BC1-BAE3-658E1C67FAC7}">
      <dgm:prSet/>
      <dgm:spPr/>
      <dgm:t>
        <a:bodyPr/>
        <a:lstStyle/>
        <a:p>
          <a:endParaRPr lang="en-US" sz="2000"/>
        </a:p>
      </dgm:t>
    </dgm:pt>
    <dgm:pt modelId="{3B9538EE-C3AB-44E0-B562-47CD6AF92465}" type="sibTrans" cxnId="{7AEE142A-AA5E-4BC1-BAE3-658E1C67FAC7}">
      <dgm:prSet/>
      <dgm:spPr/>
      <dgm:t>
        <a:bodyPr/>
        <a:lstStyle/>
        <a:p>
          <a:endParaRPr lang="en-US" sz="2000"/>
        </a:p>
      </dgm:t>
    </dgm:pt>
    <dgm:pt modelId="{69EEB931-8C5C-4CA6-9D3F-548E9671731E}">
      <dgm:prSet phldrT="[Text]" custT="1"/>
      <dgm:spPr/>
      <dgm:t>
        <a:bodyPr/>
        <a:lstStyle/>
        <a:p>
          <a:pPr>
            <a:lnSpc>
              <a:spcPct val="100000"/>
            </a:lnSpc>
            <a:spcAft>
              <a:spcPts val="600"/>
            </a:spcAft>
          </a:pPr>
          <a:r>
            <a:rPr lang="en-US" sz="2400" dirty="0"/>
            <a:t>Involve other content and disciplines in addition to History-Social Science (HSS)</a:t>
          </a:r>
        </a:p>
      </dgm:t>
    </dgm:pt>
    <dgm:pt modelId="{FAD3A545-769C-45F1-8990-4A5C30BB2881}" type="parTrans" cxnId="{D5ED2BB9-9E92-43F8-8BFC-D38614274DBA}">
      <dgm:prSet/>
      <dgm:spPr/>
      <dgm:t>
        <a:bodyPr/>
        <a:lstStyle/>
        <a:p>
          <a:endParaRPr lang="en-US" sz="2000"/>
        </a:p>
      </dgm:t>
    </dgm:pt>
    <dgm:pt modelId="{1FAE3E1E-F454-4775-94D4-11E4EDA682D8}" type="sibTrans" cxnId="{D5ED2BB9-9E92-43F8-8BFC-D38614274DBA}">
      <dgm:prSet/>
      <dgm:spPr/>
      <dgm:t>
        <a:bodyPr/>
        <a:lstStyle/>
        <a:p>
          <a:endParaRPr lang="en-US" sz="2000"/>
        </a:p>
      </dgm:t>
    </dgm:pt>
    <dgm:pt modelId="{C6BF4C1A-01AE-4713-A526-C56B3E86D84F}" type="pres">
      <dgm:prSet presAssocID="{6A1C9F65-7904-4B07-A1BB-E40F6FB315E2}" presName="rootnode" presStyleCnt="0">
        <dgm:presLayoutVars>
          <dgm:chMax/>
          <dgm:chPref/>
          <dgm:dir/>
          <dgm:animLvl val="lvl"/>
        </dgm:presLayoutVars>
      </dgm:prSet>
      <dgm:spPr/>
    </dgm:pt>
    <dgm:pt modelId="{4D3F3431-5917-424C-B1E5-66AC21839F41}" type="pres">
      <dgm:prSet presAssocID="{2CCEA874-FE07-4F68-8F25-C098125D3DE3}" presName="composite" presStyleCnt="0"/>
      <dgm:spPr/>
    </dgm:pt>
    <dgm:pt modelId="{0C594DB1-808E-4075-95A4-BF0E1D3B46C1}" type="pres">
      <dgm:prSet presAssocID="{2CCEA874-FE07-4F68-8F25-C098125D3DE3}" presName="LShape" presStyleLbl="alignNode1" presStyleIdx="0" presStyleCnt="5"/>
      <dgm:spPr/>
    </dgm:pt>
    <dgm:pt modelId="{D9DF8F6E-F394-4E1F-9929-A017901C4401}" type="pres">
      <dgm:prSet presAssocID="{2CCEA874-FE07-4F68-8F25-C098125D3DE3}" presName="ParentText" presStyleLbl="revTx" presStyleIdx="0" presStyleCnt="3">
        <dgm:presLayoutVars>
          <dgm:chMax val="0"/>
          <dgm:chPref val="0"/>
          <dgm:bulletEnabled val="1"/>
        </dgm:presLayoutVars>
      </dgm:prSet>
      <dgm:spPr/>
    </dgm:pt>
    <dgm:pt modelId="{5AE5C712-AF78-42D0-AB8B-26A14D0A154E}" type="pres">
      <dgm:prSet presAssocID="{2CCEA874-FE07-4F68-8F25-C098125D3DE3}" presName="Triangle" presStyleLbl="alignNode1" presStyleIdx="1" presStyleCnt="5"/>
      <dgm:spPr/>
    </dgm:pt>
    <dgm:pt modelId="{489F57D3-CD50-4D60-9563-44AEFED23DC2}" type="pres">
      <dgm:prSet presAssocID="{B2954BEB-428C-4C6E-9F8A-130ADE197BAE}" presName="sibTrans" presStyleCnt="0"/>
      <dgm:spPr/>
    </dgm:pt>
    <dgm:pt modelId="{F0EB5C9D-4CA4-4DEF-A3E6-204EF0F34A86}" type="pres">
      <dgm:prSet presAssocID="{B2954BEB-428C-4C6E-9F8A-130ADE197BAE}" presName="space" presStyleCnt="0"/>
      <dgm:spPr/>
    </dgm:pt>
    <dgm:pt modelId="{54CB308A-DFC9-46DA-BF2D-A435873F5463}" type="pres">
      <dgm:prSet presAssocID="{AA9C6285-B071-47B8-BC61-8101C4751DA4}" presName="composite" presStyleCnt="0"/>
      <dgm:spPr/>
    </dgm:pt>
    <dgm:pt modelId="{19AE3701-5543-4127-A527-076143CA90E5}" type="pres">
      <dgm:prSet presAssocID="{AA9C6285-B071-47B8-BC61-8101C4751DA4}" presName="LShape" presStyleLbl="alignNode1" presStyleIdx="2" presStyleCnt="5"/>
      <dgm:spPr/>
    </dgm:pt>
    <dgm:pt modelId="{3B3784BD-6ED4-4749-9FB0-AA084E8F8475}" type="pres">
      <dgm:prSet presAssocID="{AA9C6285-B071-47B8-BC61-8101C4751DA4}" presName="ParentText" presStyleLbl="revTx" presStyleIdx="1" presStyleCnt="3">
        <dgm:presLayoutVars>
          <dgm:chMax val="0"/>
          <dgm:chPref val="0"/>
          <dgm:bulletEnabled val="1"/>
        </dgm:presLayoutVars>
      </dgm:prSet>
      <dgm:spPr/>
    </dgm:pt>
    <dgm:pt modelId="{5306ED35-6F4A-466A-93C0-7542EF12FB25}" type="pres">
      <dgm:prSet presAssocID="{AA9C6285-B071-47B8-BC61-8101C4751DA4}" presName="Triangle" presStyleLbl="alignNode1" presStyleIdx="3" presStyleCnt="5"/>
      <dgm:spPr/>
    </dgm:pt>
    <dgm:pt modelId="{95B27B8A-6E70-45DC-B57F-967D6BBFD57A}" type="pres">
      <dgm:prSet presAssocID="{300B2E5D-9EE8-436E-BA31-CB3F04E007E9}" presName="sibTrans" presStyleCnt="0"/>
      <dgm:spPr/>
    </dgm:pt>
    <dgm:pt modelId="{4AD09DAD-21AD-451E-8981-C21DF1995A43}" type="pres">
      <dgm:prSet presAssocID="{300B2E5D-9EE8-436E-BA31-CB3F04E007E9}" presName="space" presStyleCnt="0"/>
      <dgm:spPr/>
    </dgm:pt>
    <dgm:pt modelId="{B009522E-C31D-438A-BD5F-9CC6972F0EB8}" type="pres">
      <dgm:prSet presAssocID="{F2F0C6EC-5D49-4662-842C-0F75DAC4F89B}" presName="composite" presStyleCnt="0"/>
      <dgm:spPr/>
    </dgm:pt>
    <dgm:pt modelId="{D6356060-6BEB-4CB2-B57B-E1588AA17170}" type="pres">
      <dgm:prSet presAssocID="{F2F0C6EC-5D49-4662-842C-0F75DAC4F89B}" presName="LShape" presStyleLbl="alignNode1" presStyleIdx="4" presStyleCnt="5"/>
      <dgm:spPr/>
    </dgm:pt>
    <dgm:pt modelId="{9C500046-3F13-4511-96BC-7E59B1E58CE4}" type="pres">
      <dgm:prSet presAssocID="{F2F0C6EC-5D49-4662-842C-0F75DAC4F89B}" presName="ParentText" presStyleLbl="revTx" presStyleIdx="2" presStyleCnt="3">
        <dgm:presLayoutVars>
          <dgm:chMax val="0"/>
          <dgm:chPref val="0"/>
          <dgm:bulletEnabled val="1"/>
        </dgm:presLayoutVars>
      </dgm:prSet>
      <dgm:spPr/>
    </dgm:pt>
  </dgm:ptLst>
  <dgm:cxnLst>
    <dgm:cxn modelId="{8A204706-707F-447B-8DB5-749FDABD5819}" srcId="{AA9C6285-B071-47B8-BC61-8101C4751DA4}" destId="{0D453C05-EBAF-439D-8F82-8823121F8C96}" srcOrd="1" destOrd="0" parTransId="{669A2701-3549-40E6-B2BC-B1C642E6BA57}" sibTransId="{5940DD82-D951-4CAC-BBEB-DBFBA482BF8C}"/>
    <dgm:cxn modelId="{5467FC09-4DB8-42CA-813C-288F7F2B5FEE}" type="presOf" srcId="{6A1C9F65-7904-4B07-A1BB-E40F6FB315E2}" destId="{C6BF4C1A-01AE-4713-A526-C56B3E86D84F}" srcOrd="0" destOrd="0" presId="urn:microsoft.com/office/officeart/2009/3/layout/StepUpProcess"/>
    <dgm:cxn modelId="{C20AED21-A121-4E11-A1DE-04FAA952F9E3}" type="presOf" srcId="{69EEB931-8C5C-4CA6-9D3F-548E9671731E}" destId="{9C500046-3F13-4511-96BC-7E59B1E58CE4}" srcOrd="0" destOrd="1" presId="urn:microsoft.com/office/officeart/2009/3/layout/StepUpProcess"/>
    <dgm:cxn modelId="{7AEE142A-AA5E-4BC1-BAE3-658E1C67FAC7}" srcId="{6A1C9F65-7904-4B07-A1BB-E40F6FB315E2}" destId="{F2F0C6EC-5D49-4662-842C-0F75DAC4F89B}" srcOrd="2" destOrd="0" parTransId="{FEAAAFE5-2A13-4679-A6CC-1F9AAAFE3BB9}" sibTransId="{3B9538EE-C3AB-44E0-B562-47CD6AF92465}"/>
    <dgm:cxn modelId="{9E8A7641-FD52-4D52-9E8E-0437E9B2E865}" srcId="{6A1C9F65-7904-4B07-A1BB-E40F6FB315E2}" destId="{2CCEA874-FE07-4F68-8F25-C098125D3DE3}" srcOrd="0" destOrd="0" parTransId="{B862D7DB-A555-4CE1-8C50-96F8318C9348}" sibTransId="{B2954BEB-428C-4C6E-9F8A-130ADE197BAE}"/>
    <dgm:cxn modelId="{B34D2A43-3A6B-47AA-8D65-0A7E50DCE3DA}" type="presOf" srcId="{05A40A02-E0AF-452E-9DAA-DFDA79AF9261}" destId="{3B3784BD-6ED4-4749-9FB0-AA084E8F8475}" srcOrd="0" destOrd="1" presId="urn:microsoft.com/office/officeart/2009/3/layout/StepUpProcess"/>
    <dgm:cxn modelId="{67967E6A-A2B9-4E19-A9A7-9D26A2BA9AD3}" srcId="{AA9C6285-B071-47B8-BC61-8101C4751DA4}" destId="{05A40A02-E0AF-452E-9DAA-DFDA79AF9261}" srcOrd="0" destOrd="0" parTransId="{8C83EF44-006F-47CB-8ED5-1A0383CD9E6F}" sibTransId="{FF4BF6D4-E854-447A-A61B-E495A8624B7E}"/>
    <dgm:cxn modelId="{A88F6B6D-E29B-4C85-B7A5-E7A78ECCEF78}" srcId="{6A1C9F65-7904-4B07-A1BB-E40F6FB315E2}" destId="{AA9C6285-B071-47B8-BC61-8101C4751DA4}" srcOrd="1" destOrd="0" parTransId="{994E299B-807C-4165-B0A7-2E97A14FB5DB}" sibTransId="{300B2E5D-9EE8-436E-BA31-CB3F04E007E9}"/>
    <dgm:cxn modelId="{75D8DE4D-4BB6-4E2F-B9A3-E3143E449A75}" type="presOf" srcId="{F2F0C6EC-5D49-4662-842C-0F75DAC4F89B}" destId="{9C500046-3F13-4511-96BC-7E59B1E58CE4}" srcOrd="0" destOrd="0" presId="urn:microsoft.com/office/officeart/2009/3/layout/StepUpProcess"/>
    <dgm:cxn modelId="{B1F88F59-5BA0-40D8-B774-8C731B4F20EC}" type="presOf" srcId="{948E8740-A493-4128-9A33-157666EDD995}" destId="{D9DF8F6E-F394-4E1F-9929-A017901C4401}" srcOrd="0" destOrd="1" presId="urn:microsoft.com/office/officeart/2009/3/layout/StepUpProcess"/>
    <dgm:cxn modelId="{3E4CE779-3DE8-4C07-8283-C84C8D32CAC9}" type="presOf" srcId="{2CCEA874-FE07-4F68-8F25-C098125D3DE3}" destId="{D9DF8F6E-F394-4E1F-9929-A017901C4401}" srcOrd="0" destOrd="0" presId="urn:microsoft.com/office/officeart/2009/3/layout/StepUpProcess"/>
    <dgm:cxn modelId="{D5ED2BB9-9E92-43F8-8BFC-D38614274DBA}" srcId="{F2F0C6EC-5D49-4662-842C-0F75DAC4F89B}" destId="{69EEB931-8C5C-4CA6-9D3F-548E9671731E}" srcOrd="0" destOrd="0" parTransId="{FAD3A545-769C-45F1-8990-4A5C30BB2881}" sibTransId="{1FAE3E1E-F454-4775-94D4-11E4EDA682D8}"/>
    <dgm:cxn modelId="{74BB48D3-3EDE-42FF-B0F8-974A075DF759}" srcId="{2CCEA874-FE07-4F68-8F25-C098125D3DE3}" destId="{948E8740-A493-4128-9A33-157666EDD995}" srcOrd="0" destOrd="0" parTransId="{25868A1E-5E7E-476F-B75E-A94EC59093E6}" sibTransId="{F19715ED-704E-4189-84C3-F65877F3A1F6}"/>
    <dgm:cxn modelId="{901989E3-D10D-462A-9B9E-5EFDDD43928A}" type="presOf" srcId="{0D453C05-EBAF-439D-8F82-8823121F8C96}" destId="{3B3784BD-6ED4-4749-9FB0-AA084E8F8475}" srcOrd="0" destOrd="2" presId="urn:microsoft.com/office/officeart/2009/3/layout/StepUpProcess"/>
    <dgm:cxn modelId="{4D3D95EC-4BA1-4AE4-BE13-D4963F055FC9}" type="presOf" srcId="{AA9C6285-B071-47B8-BC61-8101C4751DA4}" destId="{3B3784BD-6ED4-4749-9FB0-AA084E8F8475}" srcOrd="0" destOrd="0" presId="urn:microsoft.com/office/officeart/2009/3/layout/StepUpProcess"/>
    <dgm:cxn modelId="{999BF861-642C-445F-BD86-EBDA597C06C8}" type="presParOf" srcId="{C6BF4C1A-01AE-4713-A526-C56B3E86D84F}" destId="{4D3F3431-5917-424C-B1E5-66AC21839F41}" srcOrd="0" destOrd="0" presId="urn:microsoft.com/office/officeart/2009/3/layout/StepUpProcess"/>
    <dgm:cxn modelId="{90ED0840-5D28-4108-AC48-2D67A55CDD5C}" type="presParOf" srcId="{4D3F3431-5917-424C-B1E5-66AC21839F41}" destId="{0C594DB1-808E-4075-95A4-BF0E1D3B46C1}" srcOrd="0" destOrd="0" presId="urn:microsoft.com/office/officeart/2009/3/layout/StepUpProcess"/>
    <dgm:cxn modelId="{BD22100C-8472-46B5-9E2D-17B7574045A5}" type="presParOf" srcId="{4D3F3431-5917-424C-B1E5-66AC21839F41}" destId="{D9DF8F6E-F394-4E1F-9929-A017901C4401}" srcOrd="1" destOrd="0" presId="urn:microsoft.com/office/officeart/2009/3/layout/StepUpProcess"/>
    <dgm:cxn modelId="{2E436825-55C1-4925-8C76-0F4DFAD5DA99}" type="presParOf" srcId="{4D3F3431-5917-424C-B1E5-66AC21839F41}" destId="{5AE5C712-AF78-42D0-AB8B-26A14D0A154E}" srcOrd="2" destOrd="0" presId="urn:microsoft.com/office/officeart/2009/3/layout/StepUpProcess"/>
    <dgm:cxn modelId="{1959865B-E5A1-4733-BF4A-4813FB478485}" type="presParOf" srcId="{C6BF4C1A-01AE-4713-A526-C56B3E86D84F}" destId="{489F57D3-CD50-4D60-9563-44AEFED23DC2}" srcOrd="1" destOrd="0" presId="urn:microsoft.com/office/officeart/2009/3/layout/StepUpProcess"/>
    <dgm:cxn modelId="{247A2A3F-22BE-4816-B695-A9500111D8E0}" type="presParOf" srcId="{489F57D3-CD50-4D60-9563-44AEFED23DC2}" destId="{F0EB5C9D-4CA4-4DEF-A3E6-204EF0F34A86}" srcOrd="0" destOrd="0" presId="urn:microsoft.com/office/officeart/2009/3/layout/StepUpProcess"/>
    <dgm:cxn modelId="{B234C5F0-5523-460E-951D-176A01E9A3B3}" type="presParOf" srcId="{C6BF4C1A-01AE-4713-A526-C56B3E86D84F}" destId="{54CB308A-DFC9-46DA-BF2D-A435873F5463}" srcOrd="2" destOrd="0" presId="urn:microsoft.com/office/officeart/2009/3/layout/StepUpProcess"/>
    <dgm:cxn modelId="{8B88372B-5EA5-42E1-A774-305F1558C0E0}" type="presParOf" srcId="{54CB308A-DFC9-46DA-BF2D-A435873F5463}" destId="{19AE3701-5543-4127-A527-076143CA90E5}" srcOrd="0" destOrd="0" presId="urn:microsoft.com/office/officeart/2009/3/layout/StepUpProcess"/>
    <dgm:cxn modelId="{88AE30BA-7BA2-4C78-BEB4-5DE15385B379}" type="presParOf" srcId="{54CB308A-DFC9-46DA-BF2D-A435873F5463}" destId="{3B3784BD-6ED4-4749-9FB0-AA084E8F8475}" srcOrd="1" destOrd="0" presId="urn:microsoft.com/office/officeart/2009/3/layout/StepUpProcess"/>
    <dgm:cxn modelId="{FB90601A-0464-4B3D-B87F-113183D09010}" type="presParOf" srcId="{54CB308A-DFC9-46DA-BF2D-A435873F5463}" destId="{5306ED35-6F4A-466A-93C0-7542EF12FB25}" srcOrd="2" destOrd="0" presId="urn:microsoft.com/office/officeart/2009/3/layout/StepUpProcess"/>
    <dgm:cxn modelId="{93C901C5-6A43-4CA0-9B6B-6BB0F018CA5A}" type="presParOf" srcId="{C6BF4C1A-01AE-4713-A526-C56B3E86D84F}" destId="{95B27B8A-6E70-45DC-B57F-967D6BBFD57A}" srcOrd="3" destOrd="0" presId="urn:microsoft.com/office/officeart/2009/3/layout/StepUpProcess"/>
    <dgm:cxn modelId="{7BFE233A-3182-45D1-9D56-7826B6125748}" type="presParOf" srcId="{95B27B8A-6E70-45DC-B57F-967D6BBFD57A}" destId="{4AD09DAD-21AD-451E-8981-C21DF1995A43}" srcOrd="0" destOrd="0" presId="urn:microsoft.com/office/officeart/2009/3/layout/StepUpProcess"/>
    <dgm:cxn modelId="{34AA5334-BDBD-46F4-BF6F-F5170D63507F}" type="presParOf" srcId="{C6BF4C1A-01AE-4713-A526-C56B3E86D84F}" destId="{B009522E-C31D-438A-BD5F-9CC6972F0EB8}" srcOrd="4" destOrd="0" presId="urn:microsoft.com/office/officeart/2009/3/layout/StepUpProcess"/>
    <dgm:cxn modelId="{39513AF2-8947-4384-8BF8-D5B31B3664D0}" type="presParOf" srcId="{B009522E-C31D-438A-BD5F-9CC6972F0EB8}" destId="{D6356060-6BEB-4CB2-B57B-E1588AA17170}" srcOrd="0" destOrd="0" presId="urn:microsoft.com/office/officeart/2009/3/layout/StepUpProcess"/>
    <dgm:cxn modelId="{D4D5C1A4-D122-4DD8-A96A-5DD8AF0D9957}" type="presParOf" srcId="{B009522E-C31D-438A-BD5F-9CC6972F0EB8}" destId="{9C500046-3F13-4511-96BC-7E59B1E58CE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106D-A478-4D6D-86BC-4F3183129B8B}">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Identify Team and Develop Board Resolution</a:t>
          </a:r>
        </a:p>
      </dsp:txBody>
      <dsp:txXfrm>
        <a:off x="28038" y="28038"/>
        <a:ext cx="7298593" cy="901218"/>
      </dsp:txXfrm>
    </dsp:sp>
    <dsp:sp modelId="{7D0B055C-22A6-4E26-B270-5E8AF74FEE61}">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Develop and Adopt Local Criteria</a:t>
          </a:r>
        </a:p>
      </dsp:txBody>
      <dsp:txXfrm>
        <a:off x="732583" y="1159385"/>
        <a:ext cx="7029617" cy="901218"/>
      </dsp:txXfrm>
    </dsp:sp>
    <dsp:sp modelId="{573799AC-921F-4573-83B6-1117780AB992}">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Design and Implement Programming Components</a:t>
          </a:r>
        </a:p>
      </dsp:txBody>
      <dsp:txXfrm>
        <a:off x="1426612" y="2290733"/>
        <a:ext cx="7040133" cy="901218"/>
      </dsp:txXfrm>
    </dsp:sp>
    <dsp:sp modelId="{3D050264-E8CA-440A-8F68-A1C7DCB2D4B0}">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Request Insignias from the CDE and Distribute to Students</a:t>
          </a:r>
        </a:p>
      </dsp:txBody>
      <dsp:txXfrm>
        <a:off x="2131157" y="3422081"/>
        <a:ext cx="7029617" cy="901218"/>
      </dsp:txXfrm>
    </dsp:sp>
    <dsp:sp modelId="{727A81DD-D35D-4824-8AB8-6F351817D33D}">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30242" y="733200"/>
        <a:ext cx="342233" cy="468236"/>
      </dsp:txXfrm>
    </dsp:sp>
    <dsp:sp modelId="{9A397E79-EAF4-499F-8E65-C663CC8E1F27}">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34787" y="1864548"/>
        <a:ext cx="342233" cy="468236"/>
      </dsp:txXfrm>
    </dsp:sp>
    <dsp:sp modelId="{387A6D47-F65E-40A2-9392-58321B825DD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328817" y="2995896"/>
        <a:ext cx="342233" cy="468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94DB1-808E-4075-95A4-BF0E1D3B46C1}">
      <dsp:nvSpPr>
        <dsp:cNvPr id="0" name=""/>
        <dsp:cNvSpPr/>
      </dsp:nvSpPr>
      <dsp:spPr>
        <a:xfrm rot="5400000">
          <a:off x="606809" y="1520965"/>
          <a:ext cx="1819616" cy="302780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F8F6E-F394-4E1F-9929-A017901C4401}">
      <dsp:nvSpPr>
        <dsp:cNvPr id="0" name=""/>
        <dsp:cNvSpPr/>
      </dsp:nvSpPr>
      <dsp:spPr>
        <a:xfrm>
          <a:off x="303070" y="2425625"/>
          <a:ext cx="2733515" cy="239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ts val="600"/>
            </a:spcAft>
            <a:buNone/>
          </a:pPr>
          <a:r>
            <a:rPr lang="en-US" sz="2400" b="1" kern="1200" dirty="0"/>
            <a:t>Accessibility</a:t>
          </a:r>
        </a:p>
        <a:p>
          <a:pPr marL="228600" lvl="1" indent="-228600" algn="l" defTabSz="1066800">
            <a:lnSpc>
              <a:spcPct val="100000"/>
            </a:lnSpc>
            <a:spcBef>
              <a:spcPct val="0"/>
            </a:spcBef>
            <a:spcAft>
              <a:spcPts val="600"/>
            </a:spcAft>
            <a:buChar char="•"/>
          </a:pPr>
          <a:r>
            <a:rPr lang="en-US" sz="2400" kern="1200" dirty="0"/>
            <a:t>Continuation schools, juvenile justice, low income, special education, English learners, etc.</a:t>
          </a:r>
        </a:p>
      </dsp:txBody>
      <dsp:txXfrm>
        <a:off x="303070" y="2425625"/>
        <a:ext cx="2733515" cy="2396086"/>
      </dsp:txXfrm>
    </dsp:sp>
    <dsp:sp modelId="{5AE5C712-AF78-42D0-AB8B-26A14D0A154E}">
      <dsp:nvSpPr>
        <dsp:cNvPr id="0" name=""/>
        <dsp:cNvSpPr/>
      </dsp:nvSpPr>
      <dsp:spPr>
        <a:xfrm>
          <a:off x="2520827" y="1298055"/>
          <a:ext cx="515757" cy="51575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E3701-5543-4127-A527-076143CA90E5}">
      <dsp:nvSpPr>
        <dsp:cNvPr id="0" name=""/>
        <dsp:cNvSpPr/>
      </dsp:nvSpPr>
      <dsp:spPr>
        <a:xfrm rot="5400000">
          <a:off x="3953165" y="692906"/>
          <a:ext cx="1819616" cy="302780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784BD-6ED4-4749-9FB0-AA084E8F8475}">
      <dsp:nvSpPr>
        <dsp:cNvPr id="0" name=""/>
        <dsp:cNvSpPr/>
      </dsp:nvSpPr>
      <dsp:spPr>
        <a:xfrm>
          <a:off x="3649426" y="1597566"/>
          <a:ext cx="2733515" cy="239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ts val="600"/>
            </a:spcAft>
            <a:buNone/>
          </a:pPr>
          <a:r>
            <a:rPr lang="en-US" sz="2400" b="1" kern="1200" dirty="0"/>
            <a:t>Depth</a:t>
          </a:r>
        </a:p>
        <a:p>
          <a:pPr marL="228600" lvl="1" indent="-228600" algn="l" defTabSz="1066800">
            <a:lnSpc>
              <a:spcPct val="100000"/>
            </a:lnSpc>
            <a:spcBef>
              <a:spcPct val="0"/>
            </a:spcBef>
            <a:spcAft>
              <a:spcPts val="600"/>
            </a:spcAft>
            <a:buChar char="•"/>
          </a:pPr>
          <a:r>
            <a:rPr lang="en-US" sz="2400" kern="1200" dirty="0"/>
            <a:t>Elementary and middle schools</a:t>
          </a:r>
        </a:p>
        <a:p>
          <a:pPr marL="228600" lvl="1" indent="-228600" algn="l" defTabSz="1066800">
            <a:lnSpc>
              <a:spcPct val="100000"/>
            </a:lnSpc>
            <a:spcBef>
              <a:spcPct val="0"/>
            </a:spcBef>
            <a:spcAft>
              <a:spcPts val="600"/>
            </a:spcAft>
            <a:buChar char="•"/>
          </a:pPr>
          <a:r>
            <a:rPr lang="en-US" sz="2400" kern="1200" dirty="0"/>
            <a:t>Long-term, evolving engagement</a:t>
          </a:r>
        </a:p>
      </dsp:txBody>
      <dsp:txXfrm>
        <a:off x="3649426" y="1597566"/>
        <a:ext cx="2733515" cy="2396086"/>
      </dsp:txXfrm>
    </dsp:sp>
    <dsp:sp modelId="{5306ED35-6F4A-466A-93C0-7542EF12FB25}">
      <dsp:nvSpPr>
        <dsp:cNvPr id="0" name=""/>
        <dsp:cNvSpPr/>
      </dsp:nvSpPr>
      <dsp:spPr>
        <a:xfrm>
          <a:off x="5867183" y="469996"/>
          <a:ext cx="515757" cy="51575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56060-6BEB-4CB2-B57B-E1588AA17170}">
      <dsp:nvSpPr>
        <dsp:cNvPr id="0" name=""/>
        <dsp:cNvSpPr/>
      </dsp:nvSpPr>
      <dsp:spPr>
        <a:xfrm rot="5400000">
          <a:off x="7299522" y="-135152"/>
          <a:ext cx="1819616" cy="302780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00046-3F13-4511-96BC-7E59B1E58CE4}">
      <dsp:nvSpPr>
        <dsp:cNvPr id="0" name=""/>
        <dsp:cNvSpPr/>
      </dsp:nvSpPr>
      <dsp:spPr>
        <a:xfrm>
          <a:off x="6995782" y="769507"/>
          <a:ext cx="2733515" cy="239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ts val="600"/>
            </a:spcAft>
            <a:buNone/>
          </a:pPr>
          <a:r>
            <a:rPr lang="en-US" sz="2400" b="1" kern="1200" dirty="0"/>
            <a:t>Interdisciplinarity</a:t>
          </a:r>
        </a:p>
        <a:p>
          <a:pPr marL="228600" lvl="1" indent="-228600" algn="l" defTabSz="1066800">
            <a:lnSpc>
              <a:spcPct val="100000"/>
            </a:lnSpc>
            <a:spcBef>
              <a:spcPct val="0"/>
            </a:spcBef>
            <a:spcAft>
              <a:spcPts val="600"/>
            </a:spcAft>
            <a:buChar char="•"/>
          </a:pPr>
          <a:r>
            <a:rPr lang="en-US" sz="2400" kern="1200" dirty="0"/>
            <a:t>Involve other content and disciplines in addition to History-Social Science (HSS)</a:t>
          </a:r>
        </a:p>
      </dsp:txBody>
      <dsp:txXfrm>
        <a:off x="6995782" y="769507"/>
        <a:ext cx="2733515" cy="23960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3/30/2021</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28BCFB73-BD69-4747-8711-5CADA590E388}" type="datetimeFigureOut">
              <a:rPr lang="en-US" smtClean="0"/>
              <a:t>3/30/2021</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CD288F63-9FDF-44ED-A025-DC21EFE06F06}" type="slidenum">
              <a:rPr lang="en-US" smtClean="0"/>
              <a:t>‹#›</a:t>
            </a:fld>
            <a:endParaRPr lang="en-US"/>
          </a:p>
        </p:txBody>
      </p:sp>
    </p:spTree>
    <p:extLst>
      <p:ext uri="{BB962C8B-B14F-4D97-AF65-F5344CB8AC3E}">
        <p14:creationId xmlns:p14="http://schemas.microsoft.com/office/powerpoint/2010/main" val="328861264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spcAft>
        <a:spcPts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spcAft>
        <a:spcPts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spcAft>
        <a:spcPts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spcAft>
        <a:spcPts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bit.ly/SSCEC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acoe.edu/Curriculum-Instruction/History-Social-Science/California-Democracy-Schoo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ourts.ca.gov/civiclearningaward.htm"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ivicseal.org/" TargetMode="External"/><Relationship Id="rId7" Type="http://schemas.openxmlformats.org/officeDocument/2006/relationships/hyperlink" Target="https://www.cde.ca.gov/pd/ca/hs/civicengprojects.asp"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sites.google.com/montereycoe.org/civiceducation/state-seal-of-civic-engagement" TargetMode="External"/><Relationship Id="rId5" Type="http://schemas.openxmlformats.org/officeDocument/2006/relationships/hyperlink" Target="https://www.lacoe.edu/Curriculum-Instruction/History-Social-Science/State-Seal-of-Civic-Engagement" TargetMode="External"/><Relationship Id="rId4" Type="http://schemas.openxmlformats.org/officeDocument/2006/relationships/hyperlink" Target="https://californiahss.org/StateSeal.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mailto:join-history-social-science@mlist.cde.ca.gov"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e.ca.gov/pd/ca/hs/sscedevelopment.asp"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de.ca.gov/pd/ca/hs/sbe2ssce.asp" TargetMode="External"/><Relationship Id="rId5" Type="http://schemas.openxmlformats.org/officeDocument/2006/relationships/hyperlink" Target="https://www.cde.ca.gov/pd/ca/hs/documents/ssceoverview.pptx" TargetMode="External"/><Relationship Id="rId4" Type="http://schemas.openxmlformats.org/officeDocument/2006/relationships/hyperlink" Target="https://www.cde.ca.gov/pd/ca/hs/ssceguidance.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t>Thank you for your interest in the State Seal of Civic Engagement (SSCE).</a:t>
            </a:r>
          </a:p>
          <a:p>
            <a:pPr marL="0" indent="0">
              <a:spcAft>
                <a:spcPts val="0"/>
              </a:spcAft>
              <a:buFont typeface="Arial" panose="020B0604020202020204" pitchFamily="34" charset="0"/>
              <a:buNone/>
            </a:pPr>
            <a:endParaRPr lang="en-US" dirty="0"/>
          </a:p>
          <a:p>
            <a:pPr marL="171450" indent="-171450">
              <a:spcAft>
                <a:spcPts val="0"/>
              </a:spcAft>
              <a:buFont typeface="Arial" panose="020B0604020202020204" pitchFamily="34" charset="0"/>
              <a:buChar char="•"/>
            </a:pPr>
            <a:r>
              <a:rPr lang="en-US" dirty="0"/>
              <a:t>This presentation will provide some recommendations for those interested in developing and implementing local program to support civic learning and attainment of the SSCE, including the process for requesting insignias from the California Department of Education (CDE).</a:t>
            </a:r>
          </a:p>
        </p:txBody>
      </p:sp>
      <p:sp>
        <p:nvSpPr>
          <p:cNvPr id="4" name="Slide Number Placeholder 3"/>
          <p:cNvSpPr>
            <a:spLocks noGrp="1"/>
          </p:cNvSpPr>
          <p:nvPr>
            <p:ph type="sldNum" sz="quarter" idx="5"/>
          </p:nvPr>
        </p:nvSpPr>
        <p:spPr/>
        <p:txBody>
          <a:bodyPr/>
          <a:lstStyle/>
          <a:p>
            <a:fld id="{CD288F63-9FDF-44ED-A025-DC21EFE06F06}" type="slidenum">
              <a:rPr lang="en-US" smtClean="0"/>
              <a:t>1</a:t>
            </a:fld>
            <a:endParaRPr lang="en-US" dirty="0"/>
          </a:p>
        </p:txBody>
      </p:sp>
    </p:spTree>
    <p:extLst>
      <p:ext uri="{BB962C8B-B14F-4D97-AF65-F5344CB8AC3E}">
        <p14:creationId xmlns:p14="http://schemas.microsoft.com/office/powerpoint/2010/main" val="221475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two, which reads “demonstrate a competent understanding of United States and California constitutions; functions and governance of local governments; tribal government structures and organizations; the role of the citizen in a constitutional democracy; and democratic principles, concepts, and processes,” include the following:</a:t>
            </a:r>
          </a:p>
          <a:p>
            <a:endParaRPr lang="en-US" dirty="0"/>
          </a:p>
          <a:p>
            <a:pPr lvl="1">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How to demonstrate a “competent understanding?</a:t>
            </a:r>
          </a:p>
          <a:p>
            <a:pPr marL="457200" lvl="1" indent="0">
              <a:buNone/>
              <a:defRPr/>
            </a:pP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What formal and/or informal assessments will be used?</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Will coursework include experiential learning opportunities?</a:t>
            </a: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endParaRPr lang="en-US" dirty="0"/>
          </a:p>
          <a:p>
            <a:r>
              <a:rPr lang="en-US" dirty="0"/>
              <a:t>LEAs may consider developing the following tools to support this criterion:</a:t>
            </a:r>
          </a:p>
          <a:p>
            <a:endParaRPr lang="en-US" dirty="0"/>
          </a:p>
          <a:p>
            <a:pPr lvl="1" fontAlgn="base"/>
            <a:r>
              <a:rPr lang="en-US" kern="1200" dirty="0">
                <a:solidFill>
                  <a:schemeClr val="dk1"/>
                </a:solidFill>
                <a:effectLst/>
                <a:latin typeface="Arial" panose="020B0604020202020204" pitchFamily="34" charset="0"/>
                <a:ea typeface="+mn-ea"/>
                <a:cs typeface="Arial" panose="020B0604020202020204" pitchFamily="34" charset="0"/>
              </a:rPr>
              <a:t>Formative and/or summative assessments (multiple choice, short answer, performance-or-task-based)</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Capstone project instructions, rubrics</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Communications with teachers</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Access to professional development and civic learning resources</a:t>
            </a: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312782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three, which reads “participate in one or more informed civic engagement project(s) that address real-world problems and require students to identify and inquire into civic needs or problems, consider varied responses, take action, and reflect on efforts,” include the following:</a:t>
            </a:r>
          </a:p>
          <a:p>
            <a:pPr marL="0" indent="0">
              <a:buNone/>
              <a:defRPr/>
            </a:pPr>
            <a:endParaRPr lang="en-US" dirty="0"/>
          </a:p>
          <a:p>
            <a:pPr lvl="1">
              <a:defRPr/>
            </a:pPr>
            <a:r>
              <a:rPr lang="en-US" kern="1200" dirty="0">
                <a:solidFill>
                  <a:schemeClr val="dk1"/>
                </a:solidFill>
                <a:effectLst/>
                <a:latin typeface="Arial" panose="020B0604020202020204" pitchFamily="34" charset="0"/>
                <a:ea typeface="+mn-ea"/>
                <a:cs typeface="Arial" panose="020B0604020202020204" pitchFamily="34" charset="0"/>
              </a:rPr>
              <a:t>What activities demonstrate civic engagement?</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to provide access to engagement projects?</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to utilize community partnerships?</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can teachers guide students through an engagement project?</a:t>
            </a:r>
          </a:p>
          <a:p>
            <a:pPr>
              <a:defRPr/>
            </a:pPr>
            <a:endParaRPr lang="en-US" dirty="0"/>
          </a:p>
          <a:p>
            <a:pPr>
              <a:defRPr/>
            </a:pPr>
            <a:r>
              <a:rPr lang="en-US" dirty="0"/>
              <a:t>LEAs may consider developing the following tools to support this criterion:</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Lists of volunteer or service options and community organizations</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If service-learning, documents that link the content learning to the civic engagement activity</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Tools to track quality and quantity of civic engagement</a:t>
            </a:r>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240151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four, which reads “demonstrate civic knowledge, skills, and dispositions through self-reflection,” include the following:</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can students from a variety of backgrounds best demonstrate their civic engagement experience: what they learned about the issue, about themselves, and what they can continue to do to create deeper or more lasting change?</a:t>
            </a:r>
          </a:p>
          <a:p>
            <a:endParaRPr lang="en-US" dirty="0"/>
          </a:p>
          <a:p>
            <a:r>
              <a:rPr lang="en-US" dirty="0"/>
              <a:t>LEAs may consider developing the following tools to support this criterion:</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Instructions on different ways for students to reflect upon their experience (writing, video, project, presentation, etc.)</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Rubrics and templates</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Student samples and testimonials</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Opportunities for students to showcase their experience </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12</a:t>
            </a:fld>
            <a:endParaRPr lang="en-US"/>
          </a:p>
        </p:txBody>
      </p:sp>
    </p:spTree>
    <p:extLst>
      <p:ext uri="{BB962C8B-B14F-4D97-AF65-F5344CB8AC3E}">
        <p14:creationId xmlns:p14="http://schemas.microsoft.com/office/powerpoint/2010/main" val="188381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five, which reads “exhibit character traits that reflect civic-mindedness and a commitment to positively impact the classroom, school, community and/or society,” include the following:</a:t>
            </a:r>
          </a:p>
          <a:p>
            <a:pPr>
              <a:defRPr/>
            </a:pPr>
            <a:endParaRPr lang="en-US" dirty="0"/>
          </a:p>
          <a:p>
            <a:pPr lvl="1">
              <a:defRPr/>
            </a:pPr>
            <a:r>
              <a:rPr lang="en-US" kern="1200" dirty="0">
                <a:solidFill>
                  <a:schemeClr val="dk1"/>
                </a:solidFill>
                <a:effectLst/>
                <a:latin typeface="Arial" panose="020B0604020202020204" pitchFamily="34" charset="0"/>
                <a:ea typeface="+mn-ea"/>
                <a:cs typeface="Arial" panose="020B0604020202020204" pitchFamily="34" charset="0"/>
              </a:rPr>
              <a:t>What character traits best reflect this criteria?</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How will those be measured?</a:t>
            </a:r>
          </a:p>
          <a:p>
            <a:pPr lvl="1" fontAlgn="base"/>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How will that information be demonstrated to the student?</a:t>
            </a:r>
          </a:p>
          <a:p>
            <a:pPr lvl="1" fontAlgn="base"/>
            <a:endParaRPr lang="en-US" kern="1200" dirty="0">
              <a:solidFill>
                <a:schemeClr val="dk1"/>
              </a:solidFill>
              <a:effectLst/>
              <a:latin typeface="Arial" panose="020B0604020202020204" pitchFamily="34" charset="0"/>
              <a:ea typeface="+mn-ea"/>
              <a:cs typeface="Arial" panose="020B0604020202020204" pitchFamily="34" charset="0"/>
            </a:endParaRPr>
          </a:p>
          <a:p>
            <a:pPr fontAlgn="base"/>
            <a:r>
              <a:rPr lang="en-US" dirty="0"/>
              <a:t>LEAs may consider developing the following tools to support this criterion:</a:t>
            </a:r>
          </a:p>
          <a:p>
            <a:pPr lvl="1"/>
            <a:endParaRPr lang="en-US" dirty="0"/>
          </a:p>
          <a:p>
            <a:pPr lvl="1"/>
            <a:r>
              <a:rPr lang="en-US" dirty="0"/>
              <a:t>Instructions for recommenders</a:t>
            </a:r>
          </a:p>
          <a:p>
            <a:pPr lvl="1"/>
            <a:endParaRPr lang="en-US" dirty="0"/>
          </a:p>
          <a:p>
            <a:pPr lvl="1"/>
            <a:r>
              <a:rPr lang="en-US" dirty="0"/>
              <a:t>Rubrics</a:t>
            </a:r>
          </a:p>
          <a:p>
            <a:pPr lvl="1"/>
            <a:endParaRPr lang="en-US" dirty="0"/>
          </a:p>
          <a:p>
            <a:pPr lvl="1"/>
            <a:r>
              <a:rPr lang="en-US" dirty="0"/>
              <a:t>Sample recommendations</a:t>
            </a:r>
          </a:p>
          <a:p>
            <a:pPr lvl="1"/>
            <a:endParaRPr lang="en-US" dirty="0"/>
          </a:p>
          <a:p>
            <a:pPr lvl="1"/>
            <a:r>
              <a:rPr lang="en-US" dirty="0"/>
              <a:t>Support for speakers of languages other than English</a:t>
            </a:r>
          </a:p>
        </p:txBody>
      </p:sp>
      <p:sp>
        <p:nvSpPr>
          <p:cNvPr id="4" name="Slide Number Placeholder 3"/>
          <p:cNvSpPr>
            <a:spLocks noGrp="1"/>
          </p:cNvSpPr>
          <p:nvPr>
            <p:ph type="sldNum" sz="quarter" idx="5"/>
          </p:nvPr>
        </p:nvSpPr>
        <p:spPr/>
        <p:txBody>
          <a:bodyPr/>
          <a:lstStyle/>
          <a:p>
            <a:fld id="{CD288F63-9FDF-44ED-A025-DC21EFE06F06}" type="slidenum">
              <a:rPr lang="en-US" smtClean="0"/>
              <a:t>13</a:t>
            </a:fld>
            <a:endParaRPr lang="en-US"/>
          </a:p>
        </p:txBody>
      </p:sp>
    </p:spTree>
    <p:extLst>
      <p:ext uri="{BB962C8B-B14F-4D97-AF65-F5344CB8AC3E}">
        <p14:creationId xmlns:p14="http://schemas.microsoft.com/office/powerpoint/2010/main" val="260076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Some additional considerations to keep in mind while developing local programming to earn the SSCE include:</a:t>
            </a:r>
          </a:p>
          <a:p>
            <a:endParaRPr lang="en-US" dirty="0"/>
          </a:p>
          <a:p>
            <a:pPr lvl="1"/>
            <a:r>
              <a:rPr lang="en-US" dirty="0"/>
              <a:t>How to maintain accessibility to all students, even those who may struggle academically or be hard to reach:</a:t>
            </a:r>
          </a:p>
          <a:p>
            <a:endParaRPr lang="en-US" dirty="0"/>
          </a:p>
          <a:p>
            <a:pPr lvl="2"/>
            <a:r>
              <a:rPr lang="en-US" dirty="0"/>
              <a:t>This means including continuation schools, juvenile justice programs, low income students, special education students, English learners, and other underrepresented students in plans for awarding the SSCE.</a:t>
            </a:r>
          </a:p>
          <a:p>
            <a:endParaRPr lang="en-US" dirty="0"/>
          </a:p>
          <a:p>
            <a:pPr lvl="1"/>
            <a:r>
              <a:rPr lang="en-US" dirty="0"/>
              <a:t>How to encourage long-term civic engagement:</a:t>
            </a:r>
          </a:p>
          <a:p>
            <a:endParaRPr lang="en-US" dirty="0"/>
          </a:p>
          <a:p>
            <a:pPr lvl="2"/>
            <a:r>
              <a:rPr lang="en-US" dirty="0"/>
              <a:t>This includes involving elementary and middle schools in students’ efforts to earning a SSCE in grade eleven or twelve, and taking other measures to encourage deep, long-lasting civic engagement over time as opposed to single short-term projects.</a:t>
            </a:r>
          </a:p>
          <a:p>
            <a:endParaRPr lang="en-US" dirty="0"/>
          </a:p>
          <a:p>
            <a:pPr lvl="1"/>
            <a:r>
              <a:rPr lang="en-US" dirty="0"/>
              <a:t>And finally, how to encourage interdisciplinary collaboration:</a:t>
            </a:r>
          </a:p>
          <a:p>
            <a:endParaRPr lang="en-US" dirty="0"/>
          </a:p>
          <a:p>
            <a:pPr lvl="2"/>
            <a:r>
              <a:rPr lang="en-US" dirty="0"/>
              <a:t>This includes involving other subjects in addition to HSS in development of local programming.</a:t>
            </a:r>
          </a:p>
          <a:p>
            <a:endParaRPr lang="en-US" dirty="0"/>
          </a:p>
          <a:p>
            <a:pPr lvl="2"/>
            <a:r>
              <a:rPr lang="en-US" dirty="0"/>
              <a:t>For instance, LEAs may specifically consider connections to environmental literacy, or visual and performing arts, world languages, or Career Technical Education.</a:t>
            </a:r>
          </a:p>
        </p:txBody>
      </p:sp>
      <p:sp>
        <p:nvSpPr>
          <p:cNvPr id="4" name="Slide Number Placeholder 3"/>
          <p:cNvSpPr>
            <a:spLocks noGrp="1"/>
          </p:cNvSpPr>
          <p:nvPr>
            <p:ph type="sldNum" sz="quarter" idx="5"/>
          </p:nvPr>
        </p:nvSpPr>
        <p:spPr/>
        <p:txBody>
          <a:bodyPr/>
          <a:lstStyle/>
          <a:p>
            <a:fld id="{CD288F63-9FDF-44ED-A025-DC21EFE06F06}" type="slidenum">
              <a:rPr lang="en-US" smtClean="0"/>
              <a:t>14</a:t>
            </a:fld>
            <a:endParaRPr lang="en-US"/>
          </a:p>
        </p:txBody>
      </p:sp>
    </p:spTree>
    <p:extLst>
      <p:ext uri="{BB962C8B-B14F-4D97-AF65-F5344CB8AC3E}">
        <p14:creationId xmlns:p14="http://schemas.microsoft.com/office/powerpoint/2010/main" val="1865931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We’ll close by offering some guidance regarding record keeping and the process for requesting insignias.</a:t>
            </a:r>
          </a:p>
        </p:txBody>
      </p:sp>
      <p:sp>
        <p:nvSpPr>
          <p:cNvPr id="4" name="Slide Number Placeholder 3"/>
          <p:cNvSpPr>
            <a:spLocks noGrp="1"/>
          </p:cNvSpPr>
          <p:nvPr>
            <p:ph type="sldNum" sz="quarter" idx="5"/>
          </p:nvPr>
        </p:nvSpPr>
        <p:spPr/>
        <p:txBody>
          <a:bodyPr/>
          <a:lstStyle/>
          <a:p>
            <a:fld id="{CD288F63-9FDF-44ED-A025-DC21EFE06F06}" type="slidenum">
              <a:rPr lang="en-US" smtClean="0"/>
              <a:t>15</a:t>
            </a:fld>
            <a:endParaRPr lang="en-US"/>
          </a:p>
        </p:txBody>
      </p:sp>
    </p:spTree>
    <p:extLst>
      <p:ext uri="{BB962C8B-B14F-4D97-AF65-F5344CB8AC3E}">
        <p14:creationId xmlns:p14="http://schemas.microsoft.com/office/powerpoint/2010/main" val="387115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keeping is at the discretion of each local SSCE Program. At a minimum, the CDE recommends that the following records are kept in program and/or individual student files:</a:t>
            </a:r>
          </a:p>
          <a:p>
            <a:pPr lvl="1"/>
            <a:endParaRPr lang="en-US" dirty="0"/>
          </a:p>
          <a:p>
            <a:pPr lvl="1"/>
            <a:r>
              <a:rPr lang="en-US" dirty="0"/>
              <a:t>Locally-adopted criteria and district or county contacts</a:t>
            </a:r>
          </a:p>
          <a:p>
            <a:pPr lvl="1"/>
            <a:endParaRPr lang="en-US" dirty="0"/>
          </a:p>
          <a:p>
            <a:pPr lvl="1"/>
            <a:r>
              <a:rPr lang="en-US" dirty="0"/>
              <a:t>Identified site staff leads or SSCE advisors</a:t>
            </a:r>
          </a:p>
          <a:p>
            <a:pPr lvl="1"/>
            <a:endParaRPr lang="en-US" dirty="0"/>
          </a:p>
          <a:p>
            <a:pPr lvl="1"/>
            <a:r>
              <a:rPr lang="en-US" dirty="0"/>
              <a:t>Identified community partners</a:t>
            </a:r>
          </a:p>
          <a:p>
            <a:pPr lvl="1"/>
            <a:endParaRPr lang="en-US" dirty="0"/>
          </a:p>
          <a:p>
            <a:pPr lvl="1"/>
            <a:r>
              <a:rPr lang="en-US" dirty="0"/>
              <a:t>Pathway agreements between elementary, middle, and high school programs</a:t>
            </a:r>
          </a:p>
          <a:p>
            <a:pPr lvl="1"/>
            <a:endParaRPr lang="en-US" dirty="0"/>
          </a:p>
          <a:p>
            <a:pPr lvl="1"/>
            <a:r>
              <a:rPr lang="en-US" dirty="0"/>
              <a:t>Timeline and/or list of promotional activities</a:t>
            </a:r>
          </a:p>
          <a:p>
            <a:pPr lvl="1"/>
            <a:endParaRPr lang="en-US" dirty="0"/>
          </a:p>
          <a:p>
            <a:pPr lvl="1"/>
            <a:r>
              <a:rPr lang="en-US" dirty="0"/>
              <a:t>Student applications</a:t>
            </a:r>
          </a:p>
          <a:p>
            <a:pPr lvl="1"/>
            <a:endParaRPr lang="en-US" dirty="0"/>
          </a:p>
          <a:p>
            <a:pPr lvl="1"/>
            <a:r>
              <a:rPr lang="en-US" dirty="0"/>
              <a:t>Locally-adopted criteria tracking record for each eligible student </a:t>
            </a:r>
          </a:p>
          <a:p>
            <a:pPr lvl="1"/>
            <a:endParaRPr lang="en-US" dirty="0"/>
          </a:p>
          <a:p>
            <a:pPr lvl="1"/>
            <a:r>
              <a:rPr lang="en-US" dirty="0"/>
              <a:t>Summary of evidence submitted by students to verify eligibility</a:t>
            </a:r>
          </a:p>
          <a:p>
            <a:pPr lvl="1"/>
            <a:endParaRPr lang="en-US" dirty="0"/>
          </a:p>
          <a:p>
            <a:pPr lvl="1"/>
            <a:r>
              <a:rPr lang="en-US" dirty="0"/>
              <a:t>Names of students at each site who earned a SSCE each academic year</a:t>
            </a:r>
          </a:p>
          <a:p>
            <a:pPr lvl="1"/>
            <a:endParaRPr lang="en-US" dirty="0"/>
          </a:p>
          <a:p>
            <a:pPr lvl="1"/>
            <a:r>
              <a:rPr lang="en-US" dirty="0"/>
              <a:t>Information on students who applied for, but did not receive, a SSCE (if applicable)</a:t>
            </a:r>
          </a:p>
          <a:p>
            <a:pPr lvl="1"/>
            <a:endParaRPr lang="en-US" dirty="0"/>
          </a:p>
          <a:p>
            <a:pPr lvl="1"/>
            <a:r>
              <a:rPr lang="en-US" dirty="0"/>
              <a:t>Number of insignias requested each year, broken into categories: high school diplomas, General Educational Development (GED) certificates, certificates of completion, and grade eleven or twelve transcripts</a:t>
            </a:r>
          </a:p>
          <a:p>
            <a:pPr lvl="1"/>
            <a:endParaRPr lang="en-US" dirty="0"/>
          </a:p>
          <a:p>
            <a:pPr lvl="1"/>
            <a:r>
              <a:rPr lang="en-US" dirty="0"/>
              <a:t>Number of insignias distributed each year (by categories outlined above)</a:t>
            </a:r>
          </a:p>
          <a:p>
            <a:pPr>
              <a:spcAft>
                <a:spcPts val="0"/>
              </a:spcAft>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16</a:t>
            </a:fld>
            <a:endParaRPr lang="en-US"/>
          </a:p>
        </p:txBody>
      </p:sp>
    </p:spTree>
    <p:extLst>
      <p:ext uri="{BB962C8B-B14F-4D97-AF65-F5344CB8AC3E}">
        <p14:creationId xmlns:p14="http://schemas.microsoft.com/office/powerpoint/2010/main" val="1781488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dirty="0"/>
              <a:t>A school district, county office of education, or direct-funded charter school must submit the number of eligible students to the CDE on the online Insignia Request Form in order to receive seals.</a:t>
            </a:r>
          </a:p>
          <a:p>
            <a:pPr>
              <a:lnSpc>
                <a:spcPct val="100000"/>
              </a:lnSpc>
              <a:spcBef>
                <a:spcPts val="0"/>
              </a:spcBef>
              <a:spcAft>
                <a:spcPts val="0"/>
              </a:spcAft>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insignia Request Form is an online form that is available on the CDE SSCE web page at </a:t>
            </a:r>
            <a:r>
              <a:rPr lang="en-US" dirty="0">
                <a:hlinkClick r:id="rId3"/>
              </a:rPr>
              <a:t>https://www.cde.ca.gov/pd/ca/hs/hssstateseal.asp</a:t>
            </a:r>
            <a:r>
              <a:rPr lang="en-US" dirty="0"/>
              <a:t> (or </a:t>
            </a:r>
            <a:r>
              <a:rPr lang="en-US" dirty="0">
                <a:hlinkClick r:id="rId4"/>
              </a:rPr>
              <a:t>http://bit.ly/SSCECA</a:t>
            </a:r>
            <a:r>
              <a:rPr lang="en-US" dirty="0"/>
              <a:t>). </a:t>
            </a:r>
          </a:p>
          <a:p>
            <a:pPr>
              <a:lnSpc>
                <a:spcPct val="100000"/>
              </a:lnSpc>
              <a:spcBef>
                <a:spcPts val="0"/>
              </a:spcBef>
              <a:spcAft>
                <a:spcPts val="0"/>
              </a:spcAft>
            </a:pPr>
            <a:endParaRPr lang="en-US" dirty="0"/>
          </a:p>
          <a:p>
            <a:pPr>
              <a:lnSpc>
                <a:spcPct val="100000"/>
              </a:lnSpc>
              <a:spcBef>
                <a:spcPts val="0"/>
              </a:spcBef>
              <a:spcAft>
                <a:spcPts val="0"/>
              </a:spcAft>
            </a:pPr>
            <a:r>
              <a:rPr lang="en-US" dirty="0"/>
              <a:t>The CDE will process requests on an ongoing basis. There is no deadline for submitting. However, when applying allow at least four weeks to process the order, mail seals, and locally affix seals to diplomas, certificates, transcripts, or other qualifying documents.</a:t>
            </a:r>
          </a:p>
        </p:txBody>
      </p:sp>
      <p:sp>
        <p:nvSpPr>
          <p:cNvPr id="4" name="Slide Number Placeholder 3"/>
          <p:cNvSpPr>
            <a:spLocks noGrp="1"/>
          </p:cNvSpPr>
          <p:nvPr>
            <p:ph type="sldNum" sz="quarter" idx="5"/>
          </p:nvPr>
        </p:nvSpPr>
        <p:spPr/>
        <p:txBody>
          <a:bodyPr/>
          <a:lstStyle/>
          <a:p>
            <a:fld id="{CD288F63-9FDF-44ED-A025-DC21EFE06F06}" type="slidenum">
              <a:rPr lang="en-US" smtClean="0"/>
              <a:t>17</a:t>
            </a:fld>
            <a:endParaRPr lang="en-US" dirty="0"/>
          </a:p>
        </p:txBody>
      </p:sp>
    </p:spTree>
    <p:extLst>
      <p:ext uri="{BB962C8B-B14F-4D97-AF65-F5344CB8AC3E}">
        <p14:creationId xmlns:p14="http://schemas.microsoft.com/office/powerpoint/2010/main" val="44682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The online Insignia Request Form can be completed by the district superintendent, charter school administrator, or other authorized designee.</a:t>
            </a:r>
          </a:p>
          <a:p>
            <a:pPr>
              <a:spcAft>
                <a:spcPts val="0"/>
              </a:spcAft>
            </a:pPr>
            <a:endParaRPr lang="en-US" dirty="0"/>
          </a:p>
          <a:p>
            <a:pPr>
              <a:spcAft>
                <a:spcPts val="0"/>
              </a:spcAft>
            </a:pPr>
            <a:r>
              <a:rPr lang="en-US" dirty="0"/>
              <a:t>The CDE requires contact information for the person requesting the seals on the LEA’s behalf and details including the county, district, County-District-School Code, and School Name.</a:t>
            </a:r>
          </a:p>
          <a:p>
            <a:pPr>
              <a:spcAft>
                <a:spcPts val="0"/>
              </a:spcAft>
            </a:pPr>
            <a:endParaRPr lang="en-US" dirty="0"/>
          </a:p>
          <a:p>
            <a:pPr>
              <a:spcAft>
                <a:spcPts val="0"/>
              </a:spcAft>
            </a:pPr>
            <a:r>
              <a:rPr lang="en-US" dirty="0"/>
              <a:t>The CDE requests the total number of seals needed, as well as information on how the LEA anticipates those seals will be distributed among diplomas, GED certificates, Certificates of Completion, and transcripts.</a:t>
            </a:r>
          </a:p>
          <a:p>
            <a:pPr>
              <a:spcAft>
                <a:spcPts val="0"/>
              </a:spcAft>
            </a:pPr>
            <a:endParaRPr lang="en-US" dirty="0"/>
          </a:p>
          <a:p>
            <a:pPr>
              <a:spcAft>
                <a:spcPts val="0"/>
              </a:spcAft>
            </a:pPr>
            <a:r>
              <a:rPr lang="en-US" dirty="0"/>
              <a:t>LEAs may fill out this form for a single school, or may request insignia (seals) for multiple schools in the same district with a single form.</a:t>
            </a:r>
          </a:p>
          <a:p>
            <a:pPr>
              <a:spcAft>
                <a:spcPts val="0"/>
              </a:spcAft>
            </a:pPr>
            <a:endParaRPr lang="en-US" dirty="0"/>
          </a:p>
          <a:p>
            <a:pPr>
              <a:spcAft>
                <a:spcPts val="0"/>
              </a:spcAft>
            </a:pPr>
            <a:r>
              <a:rPr lang="en-US" dirty="0"/>
              <a:t>The request form also includes options for LEAs that need to correct information previously submitted, and for those that need to request additional insignias for the current school year.</a:t>
            </a:r>
          </a:p>
        </p:txBody>
      </p:sp>
      <p:sp>
        <p:nvSpPr>
          <p:cNvPr id="4" name="Slide Number Placeholder 3"/>
          <p:cNvSpPr>
            <a:spLocks noGrp="1"/>
          </p:cNvSpPr>
          <p:nvPr>
            <p:ph type="sldNum" sz="quarter" idx="5"/>
          </p:nvPr>
        </p:nvSpPr>
        <p:spPr/>
        <p:txBody>
          <a:bodyPr/>
          <a:lstStyle/>
          <a:p>
            <a:fld id="{CD288F63-9FDF-44ED-A025-DC21EFE06F06}" type="slidenum">
              <a:rPr lang="en-US" smtClean="0"/>
              <a:t>18</a:t>
            </a:fld>
            <a:endParaRPr lang="en-US" dirty="0"/>
          </a:p>
        </p:txBody>
      </p:sp>
    </p:spTree>
    <p:extLst>
      <p:ext uri="{BB962C8B-B14F-4D97-AF65-F5344CB8AC3E}">
        <p14:creationId xmlns:p14="http://schemas.microsoft.com/office/powerpoint/2010/main" val="3108007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Data relating to SSCE award distribution is not required  through statewide data reporting systems. </a:t>
            </a:r>
          </a:p>
          <a:p>
            <a:pPr>
              <a:spcAft>
                <a:spcPts val="0"/>
              </a:spcAft>
            </a:pPr>
            <a:endParaRPr lang="en-US" dirty="0"/>
          </a:p>
          <a:p>
            <a:pPr>
              <a:spcAft>
                <a:spcPts val="0"/>
              </a:spcAft>
            </a:pPr>
            <a:r>
              <a:rPr lang="en-US" dirty="0"/>
              <a:t>Instead, the CDE will capture information on the total number of insignias requested by LEAs each year, as well whether those insignias were intended to be affixed to diplomas, transcripts, or other qualified certificates. </a:t>
            </a:r>
          </a:p>
          <a:p>
            <a:pPr>
              <a:spcAft>
                <a:spcPts val="0"/>
              </a:spcAft>
            </a:pPr>
            <a:endParaRPr lang="en-US" dirty="0"/>
          </a:p>
          <a:p>
            <a:pPr>
              <a:spcAft>
                <a:spcPts val="0"/>
              </a:spcAft>
            </a:pPr>
            <a:r>
              <a:rPr lang="en-US" dirty="0"/>
              <a:t>The CDE will publish that data in a spreadsheet on the SSCE web page annually.</a:t>
            </a:r>
          </a:p>
        </p:txBody>
      </p:sp>
      <p:sp>
        <p:nvSpPr>
          <p:cNvPr id="4" name="Slide Number Placeholder 3"/>
          <p:cNvSpPr>
            <a:spLocks noGrp="1"/>
          </p:cNvSpPr>
          <p:nvPr>
            <p:ph type="sldNum" sz="quarter" idx="5"/>
          </p:nvPr>
        </p:nvSpPr>
        <p:spPr/>
        <p:txBody>
          <a:bodyPr/>
          <a:lstStyle/>
          <a:p>
            <a:fld id="{CD288F63-9FDF-44ED-A025-DC21EFE06F06}" type="slidenum">
              <a:rPr lang="en-US" smtClean="0"/>
              <a:t>19</a:t>
            </a:fld>
            <a:endParaRPr lang="en-US" dirty="0"/>
          </a:p>
        </p:txBody>
      </p:sp>
    </p:spTree>
    <p:extLst>
      <p:ext uri="{BB962C8B-B14F-4D97-AF65-F5344CB8AC3E}">
        <p14:creationId xmlns:p14="http://schemas.microsoft.com/office/powerpoint/2010/main" val="351434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i="0" dirty="0"/>
              <a:t>As established by California </a:t>
            </a:r>
            <a:r>
              <a:rPr lang="en-US" i="1" dirty="0"/>
              <a:t>Education Code</a:t>
            </a:r>
            <a:r>
              <a:rPr lang="en-US" i="0" dirty="0"/>
              <a:t> (</a:t>
            </a:r>
            <a:r>
              <a:rPr lang="en-US" i="1" dirty="0"/>
              <a:t>EC) </a:t>
            </a:r>
            <a:r>
              <a:rPr lang="en-US" dirty="0"/>
              <a:t>sections 51470–51474, the California Department of Education (CDE) and State Superintendent of Public Instruction worked with a variety of stakeholders to draft statewide criteria to guide local educational agencies (LEAs) in awarding the SSCE to students.</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The State Board of Education (SBE) adopted statewide criteria and implementation guidance for awarding a SSCE in September 2020.</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This adoption opened the doors for LEAs to develop and implement local programs to award the SSCE to eligible students in their communities. Soon after adoption of the criteria, statewide organizational partners began supporting LEAs through this process.</a:t>
            </a:r>
          </a:p>
        </p:txBody>
      </p:sp>
      <p:sp>
        <p:nvSpPr>
          <p:cNvPr id="4" name="Slide Number Placeholder 3"/>
          <p:cNvSpPr>
            <a:spLocks noGrp="1"/>
          </p:cNvSpPr>
          <p:nvPr>
            <p:ph type="sldNum" sz="quarter" idx="5"/>
          </p:nvPr>
        </p:nvSpPr>
        <p:spPr/>
        <p:txBody>
          <a:bodyPr/>
          <a:lstStyle/>
          <a:p>
            <a:fld id="{CD288F63-9FDF-44ED-A025-DC21EFE06F06}" type="slidenum">
              <a:rPr lang="en-US" smtClean="0"/>
              <a:t>2</a:t>
            </a:fld>
            <a:endParaRPr lang="en-US" dirty="0"/>
          </a:p>
        </p:txBody>
      </p:sp>
    </p:spTree>
    <p:extLst>
      <p:ext uri="{BB962C8B-B14F-4D97-AF65-F5344CB8AC3E}">
        <p14:creationId xmlns:p14="http://schemas.microsoft.com/office/powerpoint/2010/main" val="382986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The California Democracy School Civic Learning Initiative and Civic Learning Awards are two currently-available statewide programs that recognize exceptional civic learning and engagement. LEAs may consider pursuing these opportunities while also working towards developing local programming to support the SSCE.</a:t>
            </a:r>
          </a:p>
          <a:p>
            <a:pPr>
              <a:lnSpc>
                <a:spcPct val="100000"/>
              </a:lnSpc>
              <a:spcBef>
                <a:spcPts val="0"/>
              </a:spcBef>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Information bout the California Democracy School program is available at </a:t>
            </a:r>
            <a:r>
              <a:rPr lang="en-US" sz="1200" dirty="0">
                <a:hlinkClick r:id="rId3"/>
              </a:rPr>
              <a:t>https://www.lacoe.edu/Curriculum-Instruction/History-Social-Science/California-Democracy-School</a:t>
            </a:r>
            <a:r>
              <a:rPr lang="en-US" sz="1200" dirty="0"/>
              <a:t> </a:t>
            </a:r>
            <a:endParaRPr lang="en-US" dirty="0"/>
          </a:p>
          <a:p>
            <a:pPr>
              <a:lnSpc>
                <a:spcPct val="100000"/>
              </a:lnSpc>
              <a:spcBef>
                <a:spcPts val="0"/>
              </a:spcBef>
            </a:pPr>
            <a:endParaRPr lang="en-US" dirty="0"/>
          </a:p>
          <a:p>
            <a:pPr>
              <a:lnSpc>
                <a:spcPct val="100000"/>
              </a:lnSpc>
              <a:spcBef>
                <a:spcPts val="0"/>
              </a:spcBef>
            </a:pPr>
            <a:r>
              <a:rPr lang="en-US" dirty="0"/>
              <a:t>Information about the Civic Learning Awards is available at </a:t>
            </a:r>
            <a:r>
              <a:rPr lang="en-US" sz="1200" dirty="0">
                <a:hlinkClick r:id="rId4"/>
              </a:rPr>
              <a:t>https://www.courts.ca.gov/civiclearningaward.htm</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20</a:t>
            </a:fld>
            <a:endParaRPr lang="en-US" dirty="0"/>
          </a:p>
        </p:txBody>
      </p:sp>
    </p:spTree>
    <p:extLst>
      <p:ext uri="{BB962C8B-B14F-4D97-AF65-F5344CB8AC3E}">
        <p14:creationId xmlns:p14="http://schemas.microsoft.com/office/powerpoint/2010/main" val="1302778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Several organizations are also supporting local implementation of the SSCE. Many of these organizations are developing, or have already developed, resources that can help LEAs implement the SSCE:</a:t>
            </a:r>
          </a:p>
          <a:p>
            <a:pPr lvl="1">
              <a:lnSpc>
                <a:spcPct val="100000"/>
              </a:lnSpc>
              <a:spcBef>
                <a:spcPts val="0"/>
              </a:spcBef>
            </a:pPr>
            <a:endParaRPr lang="en-US" dirty="0"/>
          </a:p>
          <a:p>
            <a:pPr lvl="1">
              <a:lnSpc>
                <a:spcPct val="100000"/>
              </a:lnSpc>
              <a:spcBef>
                <a:spcPts val="0"/>
              </a:spcBef>
            </a:pPr>
            <a:r>
              <a:rPr lang="en-US" dirty="0"/>
              <a:t>The Civic Seal web page at </a:t>
            </a:r>
            <a:r>
              <a:rPr lang="en-US" sz="2400" dirty="0">
                <a:hlinkClick r:id="rId3"/>
              </a:rPr>
              <a:t>https://www.civicseal.org/</a:t>
            </a:r>
            <a:r>
              <a:rPr lang="en-US" sz="2400" dirty="0"/>
              <a:t> </a:t>
            </a:r>
            <a:endParaRPr lang="en-US" dirty="0"/>
          </a:p>
          <a:p>
            <a:pPr lvl="1">
              <a:lnSpc>
                <a:spcPct val="100000"/>
              </a:lnSpc>
              <a:spcBef>
                <a:spcPts val="0"/>
              </a:spcBef>
            </a:pPr>
            <a:endParaRPr lang="en-US" dirty="0"/>
          </a:p>
          <a:p>
            <a:pPr lvl="1">
              <a:lnSpc>
                <a:spcPct val="100000"/>
              </a:lnSpc>
              <a:spcBef>
                <a:spcPts val="0"/>
              </a:spcBef>
            </a:pPr>
            <a:r>
              <a:rPr lang="en-US" dirty="0"/>
              <a:t>The Content, Literacy, Inquiry, and Citizenship Project web page devoted to the SSCE at </a:t>
            </a:r>
            <a:r>
              <a:rPr lang="en-US" sz="2400" dirty="0">
                <a:hlinkClick r:id="rId4"/>
              </a:rPr>
              <a:t>https://californiahss.org/StateSeal.html</a:t>
            </a:r>
            <a:r>
              <a:rPr lang="en-US" sz="2400" dirty="0"/>
              <a:t> </a:t>
            </a:r>
            <a:endParaRPr lang="en-US" dirty="0"/>
          </a:p>
          <a:p>
            <a:pPr lvl="1">
              <a:lnSpc>
                <a:spcPct val="100000"/>
              </a:lnSpc>
              <a:spcBef>
                <a:spcPts val="0"/>
              </a:spcBef>
            </a:pPr>
            <a:endParaRPr lang="en-US" dirty="0"/>
          </a:p>
          <a:p>
            <a:pPr lvl="1">
              <a:lnSpc>
                <a:spcPct val="100000"/>
              </a:lnSpc>
              <a:spcBef>
                <a:spcPts val="0"/>
              </a:spcBef>
            </a:pPr>
            <a:r>
              <a:rPr lang="en-US" dirty="0"/>
              <a:t>The Los Angeles County Office of Education (COE) web page devoted to SSCE at </a:t>
            </a:r>
            <a:r>
              <a:rPr lang="en-US" sz="2400" dirty="0">
                <a:hlinkClick r:id="rId5"/>
              </a:rPr>
              <a:t>https://www.lacoe.edu/Curriculum-Instruction/History-Social-Science/State-Seal-of-Civic-Engagement</a:t>
            </a:r>
            <a:r>
              <a:rPr lang="en-US" sz="2400" dirty="0"/>
              <a:t> </a:t>
            </a:r>
            <a:endParaRPr lang="en-US" dirty="0"/>
          </a:p>
          <a:p>
            <a:pPr lvl="1">
              <a:lnSpc>
                <a:spcPct val="100000"/>
              </a:lnSpc>
              <a:spcBef>
                <a:spcPts val="0"/>
              </a:spcBef>
            </a:pPr>
            <a:endParaRPr lang="en-US" dirty="0"/>
          </a:p>
          <a:p>
            <a:pPr lvl="1">
              <a:lnSpc>
                <a:spcPct val="100000"/>
              </a:lnSpc>
              <a:spcBef>
                <a:spcPts val="0"/>
              </a:spcBef>
            </a:pPr>
            <a:r>
              <a:rPr lang="en-US" dirty="0"/>
              <a:t>The Monterey COE web page devoted to the SSCE at </a:t>
            </a:r>
            <a:r>
              <a:rPr lang="en-US" sz="2400" dirty="0">
                <a:hlinkClick r:id="rId6"/>
              </a:rPr>
              <a:t>https://sites.google.com/montereycoe.org/civiceducation/state-seal-of-civic-engagement</a:t>
            </a:r>
            <a:r>
              <a:rPr lang="en-US" sz="2400" dirty="0"/>
              <a:t> </a:t>
            </a:r>
          </a:p>
          <a:p>
            <a:pPr lvl="1">
              <a:lnSpc>
                <a:spcPct val="100000"/>
              </a:lnSpc>
              <a:spcBef>
                <a:spcPts val="0"/>
              </a:spcBef>
            </a:pPr>
            <a:endParaRPr lang="en-US" dirty="0"/>
          </a:p>
          <a:p>
            <a:pPr lvl="1">
              <a:lnSpc>
                <a:spcPct val="100000"/>
              </a:lnSpc>
              <a:spcBef>
                <a:spcPts val="0"/>
              </a:spcBef>
            </a:pPr>
            <a:r>
              <a:rPr lang="en-US" dirty="0"/>
              <a:t>The CDE Resources to Support Civic Engagement web page at </a:t>
            </a:r>
            <a:r>
              <a:rPr lang="en-US" sz="1200" dirty="0">
                <a:hlinkClick r:id="rId7"/>
              </a:rPr>
              <a:t>https://www.cde.ca.gov/pd/ca/hs/civicengprojects.asp</a:t>
            </a:r>
            <a:r>
              <a:rPr lang="en-US" sz="1200" dirty="0"/>
              <a:t> </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21</a:t>
            </a:fld>
            <a:endParaRPr lang="en-US" dirty="0"/>
          </a:p>
        </p:txBody>
      </p:sp>
    </p:spTree>
    <p:extLst>
      <p:ext uri="{BB962C8B-B14F-4D97-AF65-F5344CB8AC3E}">
        <p14:creationId xmlns:p14="http://schemas.microsoft.com/office/powerpoint/2010/main" val="938782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Finally, please visit the SSCE web page at </a:t>
            </a:r>
            <a:r>
              <a:rPr lang="en-US" dirty="0">
                <a:latin typeface="Arial" panose="020B0604020202020204" pitchFamily="34" charset="0"/>
                <a:cs typeface="Arial" panose="020B0604020202020204" pitchFamily="34" charset="0"/>
                <a:hlinkClick r:id="rId3"/>
              </a:rPr>
              <a:t>https://www.cde.ca.gov/pd/ca/hs/hssstateseal.asp</a:t>
            </a:r>
            <a:r>
              <a:rPr lang="en-US" dirty="0">
                <a:latin typeface="Arial" panose="020B0604020202020204" pitchFamily="34" charset="0"/>
                <a:cs typeface="Arial" panose="020B0604020202020204" pitchFamily="34" charset="0"/>
              </a:rPr>
              <a:t> for updated general and technical information on the SSCE.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Updates are also provided in the quarterly HSS newsletter. Subscribe by sending a blank email to </a:t>
            </a:r>
            <a:r>
              <a:rPr lang="en-US" dirty="0">
                <a:latin typeface="Arial" panose="020B0604020202020204" pitchFamily="34" charset="0"/>
                <a:cs typeface="Arial" panose="020B0604020202020204" pitchFamily="34" charset="0"/>
                <a:hlinkClick r:id="rId4"/>
              </a:rPr>
              <a:t>join-history-social-science@mlist.cde.ca.gov</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Updated SSCE information as well as resources to support civic engagement are promoted daily on the HSS Twitter account, @</a:t>
            </a:r>
            <a:r>
              <a:rPr lang="en-US" dirty="0" err="1">
                <a:latin typeface="Arial" panose="020B0604020202020204" pitchFamily="34" charset="0"/>
                <a:cs typeface="Arial" panose="020B0604020202020204" pitchFamily="34" charset="0"/>
              </a:rPr>
              <a:t>CaEdHSS</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Thank you for your interest in and support for the SSCE. The CDE is excited to move forward supporting this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56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pPr marL="0" indent="0">
              <a:buNone/>
            </a:pPr>
            <a:endParaRPr lang="en-US" dirty="0"/>
          </a:p>
          <a:p>
            <a:r>
              <a:rPr lang="en-US" dirty="0"/>
              <a:t>Please email </a:t>
            </a:r>
            <a:r>
              <a:rPr lang="en-US" dirty="0">
                <a:hlinkClick r:id="rId3"/>
              </a:rPr>
              <a:t>SSCE@cde.ca.gov</a:t>
            </a:r>
            <a:r>
              <a:rPr lang="en-US" dirty="0"/>
              <a:t> with any questions regarding implementation of the SSCE.</a:t>
            </a:r>
          </a:p>
        </p:txBody>
      </p:sp>
      <p:sp>
        <p:nvSpPr>
          <p:cNvPr id="4" name="Slide Number Placeholder 3"/>
          <p:cNvSpPr>
            <a:spLocks noGrp="1"/>
          </p:cNvSpPr>
          <p:nvPr>
            <p:ph type="sldNum" sz="quarter" idx="5"/>
          </p:nvPr>
        </p:nvSpPr>
        <p:spPr/>
        <p:txBody>
          <a:bodyPr/>
          <a:lstStyle/>
          <a:p>
            <a:fld id="{99804B66-72F1-634B-AFC1-BB646EB850CF}" type="slidenum">
              <a:rPr lang="en-US" smtClean="0"/>
              <a:t>23</a:t>
            </a:fld>
            <a:endParaRPr lang="en-US"/>
          </a:p>
        </p:txBody>
      </p:sp>
    </p:spTree>
    <p:extLst>
      <p:ext uri="{BB962C8B-B14F-4D97-AF65-F5344CB8AC3E}">
        <p14:creationId xmlns:p14="http://schemas.microsoft.com/office/powerpoint/2010/main" val="111579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For additional information on how the statewide criteria were developed, as well as implementation guidance, an overview presentation about the SSCE, and access to SBE documents related to the SSCE, please visit these web pages:</a:t>
            </a:r>
          </a:p>
          <a:p>
            <a:pPr marL="171450" indent="-171450">
              <a:spcAft>
                <a:spcPts val="0"/>
              </a:spcAft>
            </a:pPr>
            <a:endParaRPr lang="en-US" dirty="0"/>
          </a:p>
          <a:p>
            <a:pPr marL="342900" lvl="1" indent="-165100"/>
            <a:r>
              <a:rPr lang="en-US" dirty="0"/>
              <a:t>Criteria Development: </a:t>
            </a:r>
            <a:r>
              <a:rPr lang="en-US" dirty="0">
                <a:hlinkClick r:id="rId3"/>
              </a:rPr>
              <a:t>https://www.cde.ca.gov/pd/ca/hs/sscedevelopment.asp</a:t>
            </a:r>
            <a:endParaRPr lang="en-US" dirty="0"/>
          </a:p>
          <a:p>
            <a:pPr marL="342900" lvl="1" indent="-165100">
              <a:buNone/>
            </a:pPr>
            <a:endParaRPr lang="en-US" dirty="0"/>
          </a:p>
          <a:p>
            <a:pPr marL="342900" lvl="1" indent="-165100"/>
            <a:r>
              <a:rPr lang="en-US" dirty="0"/>
              <a:t>Implementation Guidance: </a:t>
            </a:r>
            <a:r>
              <a:rPr lang="en-US" dirty="0">
                <a:hlinkClick r:id="rId4"/>
              </a:rPr>
              <a:t>https://www.cde.ca.gov/pd/ca/hs/ssceguidance.asp</a:t>
            </a:r>
            <a:r>
              <a:rPr lang="en-US" dirty="0"/>
              <a:t> </a:t>
            </a:r>
          </a:p>
          <a:p>
            <a:pPr marL="342900" lvl="1" indent="-165100">
              <a:buNone/>
            </a:pPr>
            <a:endParaRPr lang="en-US" dirty="0"/>
          </a:p>
          <a:p>
            <a:pPr marL="342900" lvl="1" indent="-165100"/>
            <a:r>
              <a:rPr lang="en-US" dirty="0"/>
              <a:t>SSCE Overview Presentation: </a:t>
            </a:r>
            <a:r>
              <a:rPr lang="en-US" dirty="0">
                <a:hlinkClick r:id="rId5"/>
              </a:rPr>
              <a:t>https://www.cde.ca.gov/pd/ca/hs/documents/ssceoverview.pptx</a:t>
            </a:r>
            <a:r>
              <a:rPr lang="en-US" dirty="0"/>
              <a:t> </a:t>
            </a:r>
          </a:p>
          <a:p>
            <a:pPr marL="342900" lvl="1" indent="-165100">
              <a:buNone/>
            </a:pPr>
            <a:endParaRPr lang="en-US" dirty="0"/>
          </a:p>
          <a:p>
            <a:pPr marL="342900" lvl="1" indent="-165100"/>
            <a:r>
              <a:rPr lang="en-US" dirty="0"/>
              <a:t>Board Items Related to the SSCE: </a:t>
            </a:r>
            <a:r>
              <a:rPr lang="en-US" dirty="0">
                <a:hlinkClick r:id="rId6"/>
              </a:rPr>
              <a:t>https://www.cde.ca.gov/pd/ca/hs/sbe2ssce.asp</a:t>
            </a:r>
            <a:r>
              <a:rPr lang="en-US" dirty="0"/>
              <a:t> </a:t>
            </a:r>
          </a:p>
        </p:txBody>
      </p:sp>
      <p:sp>
        <p:nvSpPr>
          <p:cNvPr id="4" name="Slide Number Placeholder 3"/>
          <p:cNvSpPr>
            <a:spLocks noGrp="1"/>
          </p:cNvSpPr>
          <p:nvPr>
            <p:ph type="sldNum" sz="quarter" idx="5"/>
          </p:nvPr>
        </p:nvSpPr>
        <p:spPr/>
        <p:txBody>
          <a:bodyPr/>
          <a:lstStyle/>
          <a:p>
            <a:fld id="{CD288F63-9FDF-44ED-A025-DC21EFE06F06}" type="slidenum">
              <a:rPr lang="en-US" smtClean="0"/>
              <a:t>3</a:t>
            </a:fld>
            <a:endParaRPr lang="en-US"/>
          </a:p>
        </p:txBody>
      </p:sp>
    </p:spTree>
    <p:extLst>
      <p:ext uri="{BB962C8B-B14F-4D97-AF65-F5344CB8AC3E}">
        <p14:creationId xmlns:p14="http://schemas.microsoft.com/office/powerpoint/2010/main" val="27113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Next, we will outline some general steps to follow and questions to keep in mind for LEAs as they develop local programming to offer the SSCE.</a:t>
            </a:r>
          </a:p>
        </p:txBody>
      </p:sp>
      <p:sp>
        <p:nvSpPr>
          <p:cNvPr id="4" name="Slide Number Placeholder 3"/>
          <p:cNvSpPr>
            <a:spLocks noGrp="1"/>
          </p:cNvSpPr>
          <p:nvPr>
            <p:ph type="sldNum" sz="quarter" idx="5"/>
          </p:nvPr>
        </p:nvSpPr>
        <p:spPr/>
        <p:txBody>
          <a:bodyPr/>
          <a:lstStyle/>
          <a:p>
            <a:fld id="{CD288F63-9FDF-44ED-A025-DC21EFE06F06}" type="slidenum">
              <a:rPr lang="en-US" smtClean="0"/>
              <a:t>4</a:t>
            </a:fld>
            <a:endParaRPr lang="en-US"/>
          </a:p>
        </p:txBody>
      </p:sp>
    </p:spTree>
    <p:extLst>
      <p:ext uri="{BB962C8B-B14F-4D97-AF65-F5344CB8AC3E}">
        <p14:creationId xmlns:p14="http://schemas.microsoft.com/office/powerpoint/2010/main" val="55409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One general process for developing and adopting local programming to support civic learning and attainment of the SSCE includes the following steps:</a:t>
            </a:r>
          </a:p>
          <a:p>
            <a:pPr marL="628650" lvl="1" indent="-171450">
              <a:spcAft>
                <a:spcPts val="0"/>
              </a:spcAft>
            </a:pPr>
            <a:endParaRPr lang="en-US" dirty="0"/>
          </a:p>
          <a:p>
            <a:pPr marL="628650" lvl="1" indent="-171450">
              <a:spcAft>
                <a:spcPts val="0"/>
              </a:spcAft>
            </a:pPr>
            <a:r>
              <a:rPr lang="en-US" dirty="0"/>
              <a:t>Identify a SSCE implementation team and develop a resolution for the  local governing board to secure support for adoption of local criteria and programming;</a:t>
            </a:r>
          </a:p>
          <a:p>
            <a:pPr marL="628650" lvl="1" indent="-171450">
              <a:spcAft>
                <a:spcPts val="0"/>
              </a:spcAft>
            </a:pPr>
            <a:endParaRPr lang="en-US" dirty="0"/>
          </a:p>
          <a:p>
            <a:pPr marL="628650" lvl="1" indent="-171450">
              <a:spcAft>
                <a:spcPts val="0"/>
              </a:spcAft>
            </a:pPr>
            <a:r>
              <a:rPr lang="en-US" dirty="0"/>
              <a:t>Draft and adopt local criteria to use in awarding students with the SSCE;</a:t>
            </a:r>
          </a:p>
          <a:p>
            <a:pPr marL="628650" lvl="1" indent="-171450">
              <a:spcAft>
                <a:spcPts val="0"/>
              </a:spcAft>
            </a:pPr>
            <a:endParaRPr lang="en-US" dirty="0"/>
          </a:p>
          <a:p>
            <a:pPr marL="628650" lvl="1" indent="-171450">
              <a:spcAft>
                <a:spcPts val="0"/>
              </a:spcAft>
            </a:pPr>
            <a:r>
              <a:rPr lang="en-US" dirty="0"/>
              <a:t>Design and implement local programming components to support students to meet the locally-adopted criteria to earn a SSCE in grades eleven or twelve; and</a:t>
            </a:r>
          </a:p>
          <a:p>
            <a:pPr marL="628650" lvl="1" indent="-171450">
              <a:spcAft>
                <a:spcPts val="0"/>
              </a:spcAft>
            </a:pPr>
            <a:endParaRPr lang="en-US" dirty="0"/>
          </a:p>
          <a:p>
            <a:pPr marL="628650" lvl="1" indent="-171450">
              <a:spcAft>
                <a:spcPts val="0"/>
              </a:spcAft>
            </a:pPr>
            <a:r>
              <a:rPr lang="en-US" dirty="0"/>
              <a:t>Request insignias from the CDE and affix them to diplomas, transcripts, and certificates of completion for eligible students.</a:t>
            </a:r>
          </a:p>
          <a:p>
            <a:pPr marL="171450" indent="-171450">
              <a:spcAft>
                <a:spcPts val="0"/>
              </a:spcAft>
            </a:pPr>
            <a:endParaRPr lang="en-US" dirty="0"/>
          </a:p>
          <a:p>
            <a:pPr marL="171450" indent="-171450">
              <a:spcAft>
                <a:spcPts val="0"/>
              </a:spcAft>
            </a:pPr>
            <a:r>
              <a:rPr lang="en-US" dirty="0"/>
              <a:t>We will now provide some brief recommendations and considerations for each step.</a:t>
            </a:r>
          </a:p>
        </p:txBody>
      </p:sp>
      <p:sp>
        <p:nvSpPr>
          <p:cNvPr id="4" name="Slide Number Placeholder 3"/>
          <p:cNvSpPr>
            <a:spLocks noGrp="1"/>
          </p:cNvSpPr>
          <p:nvPr>
            <p:ph type="sldNum" sz="quarter" idx="5"/>
          </p:nvPr>
        </p:nvSpPr>
        <p:spPr/>
        <p:txBody>
          <a:bodyPr/>
          <a:lstStyle/>
          <a:p>
            <a:fld id="{CD288F63-9FDF-44ED-A025-DC21EFE06F06}" type="slidenum">
              <a:rPr lang="en-US" smtClean="0"/>
              <a:t>5</a:t>
            </a:fld>
            <a:endParaRPr lang="en-US"/>
          </a:p>
        </p:txBody>
      </p:sp>
    </p:spTree>
    <p:extLst>
      <p:ext uri="{BB962C8B-B14F-4D97-AF65-F5344CB8AC3E}">
        <p14:creationId xmlns:p14="http://schemas.microsoft.com/office/powerpoint/2010/main" val="293015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Initially, given the complex nature of determining eligibility and awarding students with a SSCE, LEAs should consider forming SSCE implementation teams.</a:t>
            </a:r>
          </a:p>
          <a:p>
            <a:pPr marL="171450" indent="-171450"/>
            <a:endParaRPr lang="en-US" dirty="0"/>
          </a:p>
          <a:p>
            <a:pPr marL="171450" indent="-171450"/>
            <a:r>
              <a:rPr lang="en-US" dirty="0"/>
              <a:t>These teams may include representatives from:</a:t>
            </a:r>
          </a:p>
          <a:p>
            <a:pPr marL="628650" lvl="1" indent="-171450"/>
            <a:endParaRPr lang="en-US" dirty="0"/>
          </a:p>
          <a:p>
            <a:pPr marL="628650" lvl="1" indent="-171450"/>
            <a:r>
              <a:rPr lang="en-US" dirty="0"/>
              <a:t>County, district, and site leadership;</a:t>
            </a:r>
          </a:p>
          <a:p>
            <a:pPr marL="628650" lvl="1" indent="-171450"/>
            <a:endParaRPr lang="en-US" dirty="0"/>
          </a:p>
          <a:p>
            <a:pPr marL="628650" lvl="1" indent="-171450"/>
            <a:r>
              <a:rPr lang="en-US" dirty="0"/>
              <a:t>Elementary and secondary educators from a variety of subject areas in addition to history-social science (HSS), as well as representatives from a variety of school sites, including traditional sites, magnet or charter sites, continuation sites, and any other alternative education sites;</a:t>
            </a:r>
          </a:p>
          <a:p>
            <a:pPr marL="628650" lvl="1" indent="-171450"/>
            <a:endParaRPr lang="en-US" dirty="0"/>
          </a:p>
          <a:p>
            <a:pPr marL="628650" lvl="1" indent="-171450"/>
            <a:r>
              <a:rPr lang="en-US" dirty="0"/>
              <a:t>Students;</a:t>
            </a:r>
          </a:p>
          <a:p>
            <a:pPr marL="628650" lvl="1" indent="-171450"/>
            <a:endParaRPr lang="en-US" dirty="0"/>
          </a:p>
          <a:p>
            <a:pPr marL="628650" lvl="1" indent="-171450"/>
            <a:r>
              <a:rPr lang="en-US" dirty="0"/>
              <a:t>Community representatives; and</a:t>
            </a:r>
          </a:p>
          <a:p>
            <a:pPr marL="628650" lvl="1" indent="-171450"/>
            <a:endParaRPr lang="en-US" dirty="0"/>
          </a:p>
          <a:p>
            <a:pPr marL="628650" lvl="1" indent="-171450"/>
            <a:r>
              <a:rPr lang="en-US" dirty="0"/>
              <a:t>Other local officials who may be able to help connect students with opportunities to practice civic engagement and learning.</a:t>
            </a:r>
          </a:p>
          <a:p>
            <a:pPr marL="537210" indent="-171450">
              <a:lnSpc>
                <a:spcPct val="100000"/>
              </a:lnSpc>
              <a:spcBef>
                <a:spcPts val="0"/>
              </a:spcBef>
              <a:spcAft>
                <a:spcPts val="0"/>
              </a:spcAft>
            </a:pPr>
            <a:endParaRPr lang="en-US" dirty="0"/>
          </a:p>
          <a:p>
            <a:pPr marL="171450" indent="-171450">
              <a:defRPr/>
            </a:pPr>
            <a:r>
              <a:rPr lang="en-US" dirty="0"/>
              <a:t>This implementation team would be tasked with identifying the overarching goals and principles that must be in place for students to earn the SSCE, outlining the process for developing and adopting criteria, identifying curricular supports, providing opportunities for civic engagement, and awarding insignias to students.</a:t>
            </a:r>
          </a:p>
          <a:p>
            <a:pPr marL="171450" indent="-171450">
              <a:lnSpc>
                <a:spcPct val="100000"/>
              </a:lnSpc>
              <a:spcBef>
                <a:spcPts val="0"/>
              </a:spcBef>
              <a:spcAft>
                <a:spcPts val="0"/>
              </a:spcAft>
            </a:pPr>
            <a:endParaRPr lang="en-US" dirty="0"/>
          </a:p>
          <a:p>
            <a:pPr marL="171450" indent="-171450"/>
            <a:r>
              <a:rPr lang="en-US" dirty="0"/>
              <a:t>Although elementary and middle schools cannot award the state seal, the legislative intent of the SSCE is to encourage students to become civically engaged in the younger grades. LEAs that serve elementary and middle school students are highly encouraged to participate by helping develop pathways to earn the SSCE in later grades. </a:t>
            </a:r>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dirty="0"/>
          </a:p>
        </p:txBody>
      </p:sp>
    </p:spTree>
    <p:extLst>
      <p:ext uri="{BB962C8B-B14F-4D97-AF65-F5344CB8AC3E}">
        <p14:creationId xmlns:p14="http://schemas.microsoft.com/office/powerpoint/2010/main" val="168277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forming an implementation team and identifying an overarching purpose of and strategy for local SSCE programming, the LEA may also consider adopting a county, district, or independent charter site board resolution supporting the statewide SSCE criteria with the intent to design a process for students to earn the SSCE locally.</a:t>
            </a:r>
          </a:p>
          <a:p>
            <a:pPr marL="171450" indent="-171450">
              <a:lnSpc>
                <a:spcPct val="100000"/>
              </a:lnSpc>
              <a:spcBef>
                <a:spcPts val="0"/>
              </a:spcBef>
              <a:buFont typeface="Arial" panose="020B0604020202020204" pitchFamily="34" charset="0"/>
              <a:buChar char="•"/>
            </a:pPr>
            <a:endParaRPr lang="en-US" dirty="0"/>
          </a:p>
          <a:p>
            <a:pPr marL="171450" indent="-171450">
              <a:lnSpc>
                <a:spcPct val="100000"/>
              </a:lnSpc>
              <a:spcBef>
                <a:spcPts val="0"/>
              </a:spcBef>
              <a:buFont typeface="Arial" panose="020B0604020202020204" pitchFamily="34" charset="0"/>
              <a:buChar char="•"/>
            </a:pPr>
            <a:r>
              <a:rPr lang="en-US" dirty="0"/>
              <a:t>As part of this process, LEAs may also consider including Local Control and Accountability Plan language to support funding to support civic engagement opportunities for students.</a:t>
            </a:r>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a:p>
        </p:txBody>
      </p:sp>
    </p:spTree>
    <p:extLst>
      <p:ext uri="{BB962C8B-B14F-4D97-AF65-F5344CB8AC3E}">
        <p14:creationId xmlns:p14="http://schemas.microsoft.com/office/powerpoint/2010/main" val="165295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t>After adopting a resolution supporting the SSCE, next steps include developing and adopting local criteria.</a:t>
            </a:r>
          </a:p>
          <a:p>
            <a:pPr marL="0" indent="0">
              <a:spcAft>
                <a:spcPts val="0"/>
              </a:spcAft>
              <a:buFont typeface="Arial" panose="020B0604020202020204" pitchFamily="34" charset="0"/>
              <a:buNone/>
            </a:pPr>
            <a:endParaRPr lang="en-US" dirty="0"/>
          </a:p>
          <a:p>
            <a:pPr marL="171450" indent="-171450">
              <a:spcAft>
                <a:spcPts val="0"/>
              </a:spcAft>
              <a:buFont typeface="Arial" panose="020B0604020202020204" pitchFamily="34" charset="0"/>
              <a:buChar char="•"/>
            </a:pPr>
            <a:r>
              <a:rPr lang="en-US" dirty="0"/>
              <a:t>Students must meet all five of the statewide criteria adopted by the SBE.</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LEAs may adopt the statewide criteria as their own; however, LEAs are also encouraged, wherever possible and practical, to develop specific criteria that reflect their particular communities and school populations. Local criteria must be aligned to the statewide criteria.</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Following adoption of criteria, implementation teams would also need to develop a process by which students can fulfill the local criteria for earning a SSCE, as well as the process for requesting and then distributing insignias to students each spring. </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The following slides will offer some additional questions and considerations for LEAs to keep in mind as they work with each statewide criterion, as well as some suggested tools to develop to help implement each criterion.</a:t>
            </a:r>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325939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Considerations for criterion one, which reads “be engaged in academic work in a productive way,” include the following:</a:t>
            </a:r>
          </a:p>
          <a:p>
            <a:pPr marL="0" indent="0">
              <a:buNone/>
            </a:pPr>
            <a:endParaRPr lang="en-US" dirty="0"/>
          </a:p>
          <a:p>
            <a:pPr lvl="1"/>
            <a:r>
              <a:rPr lang="en-US" dirty="0"/>
              <a:t>What </a:t>
            </a:r>
            <a:r>
              <a:rPr lang="en-US" b="0" dirty="0"/>
              <a:t>coursework</a:t>
            </a:r>
            <a:r>
              <a:rPr lang="en-US" dirty="0"/>
              <a:t> should students complete?</a:t>
            </a:r>
          </a:p>
          <a:p>
            <a:pPr marL="457200" lvl="1" indent="0">
              <a:buNone/>
            </a:pPr>
            <a:endParaRPr lang="en-US" dirty="0"/>
          </a:p>
          <a:p>
            <a:pPr lvl="1"/>
            <a:r>
              <a:rPr lang="en-US" dirty="0"/>
              <a:t>What role will grades play?</a:t>
            </a:r>
          </a:p>
          <a:p>
            <a:pPr marL="457200" lvl="1" indent="0">
              <a:buNone/>
            </a:pPr>
            <a:endParaRPr lang="en-US" dirty="0"/>
          </a:p>
          <a:p>
            <a:pPr lvl="1"/>
            <a:r>
              <a:rPr lang="en-US" dirty="0"/>
              <a:t>How do Advanced Placement or International Baccalaureate programs factor in?</a:t>
            </a:r>
          </a:p>
          <a:p>
            <a:pPr marL="457200" lvl="1" indent="0">
              <a:buNone/>
            </a:pPr>
            <a:endParaRPr lang="en-US" dirty="0">
              <a:solidFill>
                <a:schemeClr val="dk1"/>
              </a:solidFill>
            </a:endParaRPr>
          </a:p>
          <a:p>
            <a:pPr lvl="1"/>
            <a:r>
              <a:rPr lang="en-US" kern="1200" dirty="0">
                <a:solidFill>
                  <a:schemeClr val="dk1"/>
                </a:solidFill>
                <a:effectLst/>
                <a:latin typeface="Arial" panose="020B0604020202020204" pitchFamily="34" charset="0"/>
                <a:ea typeface="+mn-ea"/>
                <a:cs typeface="Arial" panose="020B0604020202020204" pitchFamily="34" charset="0"/>
              </a:rPr>
              <a:t>How can students who are English Learners, homeless, in foster care, incarcerated, and/or in alternative school settings demonstrate? </a:t>
            </a:r>
            <a:endParaRPr lang="en-US" dirty="0"/>
          </a:p>
          <a:p>
            <a:endParaRPr lang="en-US" dirty="0"/>
          </a:p>
          <a:p>
            <a:r>
              <a:rPr lang="en-US" dirty="0"/>
              <a:t>LEAs may consider developing the following tools to support this criterion:</a:t>
            </a:r>
          </a:p>
          <a:p>
            <a:endParaRPr lang="en-US" dirty="0"/>
          </a:p>
          <a:p>
            <a:pPr lvl="1"/>
            <a:r>
              <a:rPr lang="en-US" sz="1200" dirty="0"/>
              <a:t>List of courses and other requirements</a:t>
            </a:r>
          </a:p>
          <a:p>
            <a:pPr marL="457200" lvl="1" indent="0">
              <a:buNone/>
            </a:pPr>
            <a:endParaRPr lang="en-US" sz="1200" dirty="0"/>
          </a:p>
          <a:p>
            <a:pPr lvl="1"/>
            <a:r>
              <a:rPr lang="en-US" sz="1200" dirty="0"/>
              <a:t>Pathways of course options (elementary through secondary)</a:t>
            </a:r>
          </a:p>
          <a:p>
            <a:pPr marL="457200" lvl="1" indent="0">
              <a:buNone/>
            </a:pPr>
            <a:endParaRPr lang="en-US" sz="1200" dirty="0"/>
          </a:p>
          <a:p>
            <a:pPr lvl="1"/>
            <a:r>
              <a:rPr lang="en-US" sz="1200" dirty="0"/>
              <a:t>Letter to parents describing the program</a:t>
            </a:r>
          </a:p>
          <a:p>
            <a:pPr marL="457200" lvl="1" indent="0">
              <a:buNone/>
            </a:pPr>
            <a:endParaRPr lang="en-US" sz="1200" dirty="0"/>
          </a:p>
          <a:p>
            <a:pPr lvl="1"/>
            <a:r>
              <a:rPr lang="en-US" sz="1200" dirty="0"/>
              <a:t>Communication with instructors of courses impacted by the SSCE</a:t>
            </a:r>
          </a:p>
        </p:txBody>
      </p:sp>
      <p:sp>
        <p:nvSpPr>
          <p:cNvPr id="4" name="Slide Number Placeholder 3"/>
          <p:cNvSpPr>
            <a:spLocks noGrp="1"/>
          </p:cNvSpPr>
          <p:nvPr>
            <p:ph type="sldNum" sz="quarter" idx="5"/>
          </p:nvPr>
        </p:nvSpPr>
        <p:spPr/>
        <p:txBody>
          <a:bodyPr/>
          <a:lstStyle/>
          <a:p>
            <a:fld id="{CD288F63-9FDF-44ED-A025-DC21EFE06F06}" type="slidenum">
              <a:rPr lang="en-US" smtClean="0"/>
              <a:t>9</a:t>
            </a:fld>
            <a:endParaRPr lang="en-US"/>
          </a:p>
        </p:txBody>
      </p:sp>
    </p:spTree>
    <p:extLst>
      <p:ext uri="{BB962C8B-B14F-4D97-AF65-F5344CB8AC3E}">
        <p14:creationId xmlns:p14="http://schemas.microsoft.com/office/powerpoint/2010/main" val="10881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272168-E95D-4985-8BC3-46151DED15D0}"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lvl1pPr>
              <a:defRPr sz="1800" b="1">
                <a:solidFill>
                  <a:schemeClr val="tx1"/>
                </a:solidFill>
              </a:defRPr>
            </a:lvl1pPr>
          </a:lstStyle>
          <a:p>
            <a:fld id="{469BC29B-CD14-4172-9B93-F334EF7BA94E}" type="slidenum">
              <a:rPr lang="en-US" smtClean="0"/>
              <a:pPr/>
              <a:t>‹#›</a:t>
            </a:fld>
            <a:endParaRPr lang="en-US" dirty="0"/>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a:solidFill>
                  <a:schemeClr val="accent5">
                    <a:lumMod val="50000"/>
                  </a:schemeClr>
                </a:solidFill>
              </a:rPr>
              <a:t>CALIFORNIA DEPARTMENT </a:t>
            </a:r>
            <a:r>
              <a:rPr lang="en-US" sz="1400">
                <a:solidFill>
                  <a:srgbClr val="1E5E70"/>
                </a:solidFill>
              </a:rPr>
              <a:t>OF EDUCATION</a:t>
            </a:r>
          </a:p>
          <a:p>
            <a:r>
              <a:rPr lang="en-US" sz="1400">
                <a:solidFill>
                  <a:srgbClr val="1E5E70"/>
                </a:solidFill>
              </a:rPr>
              <a:t>Tony Thurmond, State Superintendent</a:t>
            </a:r>
            <a:r>
              <a:rPr lang="en-US" sz="1400" baseline="0">
                <a:solidFill>
                  <a:srgbClr val="1E5E70"/>
                </a:solidFill>
              </a:rPr>
              <a:t> of Public </a:t>
            </a:r>
            <a:r>
              <a:rPr lang="en-US" sz="1400" baseline="0">
                <a:solidFill>
                  <a:schemeClr val="accent5">
                    <a:lumMod val="50000"/>
                  </a:schemeClr>
                </a:solidFill>
              </a:rPr>
              <a:t>Instruction</a:t>
            </a:r>
            <a:endParaRPr lang="en-US" sz="1400">
              <a:solidFill>
                <a:schemeClr val="accent5">
                  <a:lumMod val="50000"/>
                </a:schemeClr>
              </a:solidFill>
            </a:endParaRPr>
          </a:p>
        </p:txBody>
      </p:sp>
    </p:spTree>
    <p:extLst>
      <p:ext uri="{BB962C8B-B14F-4D97-AF65-F5344CB8AC3E}">
        <p14:creationId xmlns:p14="http://schemas.microsoft.com/office/powerpoint/2010/main" val="7543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C74DE-EB6A-4118-BB03-0B7072E94EA0}"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A85EE-1F96-4541-BFC1-961A5B51AB01}"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354238" y="1825625"/>
            <a:ext cx="9859193" cy="4351338"/>
          </a:xfrm>
        </p:spPr>
        <p:txBody>
          <a:bodyPr/>
          <a:lstStyle>
            <a:lvl1pPr>
              <a:lnSpc>
                <a:spcPct val="100000"/>
              </a:lnSpc>
              <a:spcBef>
                <a:spcPts val="0"/>
              </a:spcBef>
              <a:spcAft>
                <a:spcPts val="1200"/>
              </a:spcAft>
              <a:defRPr>
                <a:latin typeface="Arial" panose="020B0604020202020204" pitchFamily="34" charset="0"/>
                <a:cs typeface="Arial" panose="020B0604020202020204" pitchFamily="34" charset="0"/>
              </a:defRPr>
            </a:lvl1pPr>
            <a:lvl2pPr>
              <a:lnSpc>
                <a:spcPct val="100000"/>
              </a:lnSpc>
              <a:spcBef>
                <a:spcPts val="0"/>
              </a:spcBef>
              <a:spcAft>
                <a:spcPts val="1200"/>
              </a:spcAft>
              <a:defRPr>
                <a:latin typeface="Arial" panose="020B0604020202020204" pitchFamily="34" charset="0"/>
                <a:cs typeface="Arial" panose="020B0604020202020204" pitchFamily="34" charset="0"/>
              </a:defRPr>
            </a:lvl2pPr>
            <a:lvl3pPr>
              <a:lnSpc>
                <a:spcPct val="100000"/>
              </a:lnSpc>
              <a:spcBef>
                <a:spcPts val="0"/>
              </a:spcBef>
              <a:spcAft>
                <a:spcPts val="1200"/>
              </a:spcAft>
              <a:defRPr>
                <a:latin typeface="Arial" panose="020B0604020202020204" pitchFamily="34" charset="0"/>
                <a:cs typeface="Arial" panose="020B0604020202020204" pitchFamily="34" charset="0"/>
              </a:defRPr>
            </a:lvl3pPr>
            <a:lvl4pPr>
              <a:lnSpc>
                <a:spcPct val="100000"/>
              </a:lnSpc>
              <a:spcBef>
                <a:spcPts val="0"/>
              </a:spcBef>
              <a:spcAft>
                <a:spcPts val="1200"/>
              </a:spcAft>
              <a:defRPr>
                <a:latin typeface="Arial" panose="020B0604020202020204" pitchFamily="34" charset="0"/>
                <a:cs typeface="Arial" panose="020B0604020202020204" pitchFamily="34" charset="0"/>
              </a:defRPr>
            </a:lvl4pPr>
            <a:lvl5pPr>
              <a:lnSpc>
                <a:spcPct val="100000"/>
              </a:lnSpc>
              <a:spcBef>
                <a:spcPts val="0"/>
              </a:spcBef>
              <a:spcAft>
                <a:spcPts val="120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BEF122-6303-42BA-A272-FA9AA7C1591C}"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5249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7A091-5BF9-41C5-AEFA-1BAE25DB40F1}"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786A9C-8CF8-4315-A038-928BEAB5D13C}"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A748A2-B6A4-4CF5-9FB0-CBB9F0F0C69F}" type="datetime1">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3BC45-4021-47A8-B62F-47286E777483}" type="datetime1">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571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F503B-FF8A-4A17-AC5C-4F603C23249A}" type="datetime1">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448800" y="6481041"/>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F9CB8A-685E-471C-AC3A-71263C7F764F}"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31F148-F2EB-4045-A66F-F598AAC07A99}"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81041"/>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D33D8-60EF-4663-A1DE-9066A12135A2}" type="datetime1">
              <a:rPr lang="en-US" smtClean="0"/>
              <a:t>3/30/2021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
        <p:nvSpPr>
          <p:cNvPr id="13" name="Slide Number Placeholder 5"/>
          <p:cNvSpPr>
            <a:spLocks noGrp="1"/>
          </p:cNvSpPr>
          <p:nvPr>
            <p:ph type="sldNum" sz="quarter" idx="4"/>
          </p:nvPr>
        </p:nvSpPr>
        <p:spPr>
          <a:xfrm>
            <a:off x="9448800" y="6485248"/>
            <a:ext cx="2743200" cy="365125"/>
          </a:xfrm>
          <a:prstGeom prst="rect">
            <a:avLst/>
          </a:prstGeom>
        </p:spPr>
        <p:txBody>
          <a:bodyPr/>
          <a:lstStyle>
            <a:lvl1pPr algn="r">
              <a:defRPr sz="1800" b="1">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coe.edu/Curriculum-Instruction/History-Social-Science/California-Democracy-Schoo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ourts.ca.gov/civiclearningaward.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ivicseal.org/" TargetMode="External"/><Relationship Id="rId7" Type="http://schemas.openxmlformats.org/officeDocument/2006/relationships/hyperlink" Target="https://www.cde.ca.gov/pd/ca/hs/civicengprojects.a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sites.google.com/montereycoe.org/civiceducation/state-seal-of-civic-engagement" TargetMode="External"/><Relationship Id="rId5" Type="http://schemas.openxmlformats.org/officeDocument/2006/relationships/hyperlink" Target="https://www.lacoe.edu/Curriculum-Instruction/History-Social-Science/State-Seal-of-Civic-Engagement" TargetMode="External"/><Relationship Id="rId4" Type="http://schemas.openxmlformats.org/officeDocument/2006/relationships/hyperlink" Target="https://californiahss.org/StateSeal.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pd/ca/hs/sscedevelopment.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de.ca.gov/pd/ca/hs/sbe2ssce.asp" TargetMode="External"/><Relationship Id="rId5" Type="http://schemas.openxmlformats.org/officeDocument/2006/relationships/hyperlink" Target="https://www.cde.ca.gov/pd/ca/hs/documents/ssceoverview.pptx" TargetMode="External"/><Relationship Id="rId4" Type="http://schemas.openxmlformats.org/officeDocument/2006/relationships/hyperlink" Target="https://www.cde.ca.gov/pd/ca/hs/ssceguidance.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A3F1-3F3A-4AB7-AE0C-BFBD4B56C979}"/>
              </a:ext>
            </a:extLst>
          </p:cNvPr>
          <p:cNvSpPr>
            <a:spLocks noGrp="1"/>
          </p:cNvSpPr>
          <p:nvPr>
            <p:ph type="ctrTitle"/>
          </p:nvPr>
        </p:nvSpPr>
        <p:spPr>
          <a:xfrm>
            <a:off x="1632073" y="555172"/>
            <a:ext cx="5850036" cy="3927344"/>
          </a:xfrm>
        </p:spPr>
        <p:txBody>
          <a:bodyPr>
            <a:normAutofit fontScale="90000"/>
          </a:bodyPr>
          <a:lstStyle/>
          <a:p>
            <a:r>
              <a:rPr lang="en-US" dirty="0"/>
              <a:t>Programming </a:t>
            </a:r>
            <a:br>
              <a:rPr lang="en-US"/>
            </a:br>
            <a:r>
              <a:rPr lang="en-US"/>
              <a:t>to Offer a Local </a:t>
            </a:r>
            <a:br>
              <a:rPr lang="en-US" dirty="0"/>
            </a:br>
            <a:r>
              <a:rPr lang="en-US" dirty="0"/>
              <a:t>State Seal of </a:t>
            </a:r>
            <a:br>
              <a:rPr lang="en-US" dirty="0"/>
            </a:br>
            <a:r>
              <a:rPr lang="en-US" dirty="0"/>
              <a:t>Civic Engagement</a:t>
            </a:r>
          </a:p>
        </p:txBody>
      </p:sp>
      <p:grpSp>
        <p:nvGrpSpPr>
          <p:cNvPr id="6" name="Google Shape;138;p30">
            <a:extLst>
              <a:ext uri="{FF2B5EF4-FFF2-40B4-BE49-F238E27FC236}">
                <a16:creationId xmlns:a16="http://schemas.microsoft.com/office/drawing/2014/main" id="{A3227730-2BA2-4CB4-A4FB-BA3FB648BF77}"/>
              </a:ext>
              <a:ext uri="{C183D7F6-B498-43B3-948B-1728B52AA6E4}">
                <adec:decorative xmlns:adec="http://schemas.microsoft.com/office/drawing/2017/decorative" val="1"/>
              </a:ext>
            </a:extLst>
          </p:cNvPr>
          <p:cNvGrpSpPr/>
          <p:nvPr/>
        </p:nvGrpSpPr>
        <p:grpSpPr>
          <a:xfrm>
            <a:off x="8448290" y="1412589"/>
            <a:ext cx="2293846" cy="5128044"/>
            <a:chOff x="5557655" y="801803"/>
            <a:chExt cx="1929828" cy="4592201"/>
          </a:xfrm>
        </p:grpSpPr>
        <p:sp>
          <p:nvSpPr>
            <p:cNvPr id="7" name="Google Shape;139;p30">
              <a:extLst>
                <a:ext uri="{FF2B5EF4-FFF2-40B4-BE49-F238E27FC236}">
                  <a16:creationId xmlns:a16="http://schemas.microsoft.com/office/drawing/2014/main" id="{D260C57B-5521-4CA6-8931-29E110C292DD}"/>
                </a:ext>
              </a:extLst>
            </p:cNvPr>
            <p:cNvSpPr/>
            <p:nvPr/>
          </p:nvSpPr>
          <p:spPr>
            <a:xfrm>
              <a:off x="5557655" y="814661"/>
              <a:ext cx="1929828" cy="4449043"/>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oogle Shape;140;p30">
              <a:extLst>
                <a:ext uri="{FF2B5EF4-FFF2-40B4-BE49-F238E27FC236}">
                  <a16:creationId xmlns:a16="http://schemas.microsoft.com/office/drawing/2014/main" id="{8202ACB6-7D1E-411A-B501-8166E700FBCA}"/>
                </a:ext>
              </a:extLst>
            </p:cNvPr>
            <p:cNvGrpSpPr/>
            <p:nvPr/>
          </p:nvGrpSpPr>
          <p:grpSpPr>
            <a:xfrm>
              <a:off x="5802162" y="1488278"/>
              <a:ext cx="1643681" cy="939236"/>
              <a:chOff x="5641225" y="1234425"/>
              <a:chExt cx="562500" cy="321425"/>
            </a:xfrm>
          </p:grpSpPr>
          <p:sp>
            <p:nvSpPr>
              <p:cNvPr id="11" name="Google Shape;141;p30">
                <a:extLst>
                  <a:ext uri="{FF2B5EF4-FFF2-40B4-BE49-F238E27FC236}">
                    <a16:creationId xmlns:a16="http://schemas.microsoft.com/office/drawing/2014/main" id="{A3873D3C-5DE6-4A63-A5CD-D6401BFF3C4C}"/>
                  </a:ext>
                </a:extLst>
              </p:cNvPr>
              <p:cNvSpPr/>
              <p:nvPr/>
            </p:nvSpPr>
            <p:spPr>
              <a:xfrm>
                <a:off x="6130375" y="1297875"/>
                <a:ext cx="71250" cy="14025"/>
              </a:xfrm>
              <a:custGeom>
                <a:avLst/>
                <a:gdLst/>
                <a:ahLst/>
                <a:cxnLst/>
                <a:rect l="l" t="t" r="r" b="b"/>
                <a:pathLst>
                  <a:path w="2850" h="561" extrusionOk="0">
                    <a:moveTo>
                      <a:pt x="2059" y="0"/>
                    </a:moveTo>
                    <a:cubicBezTo>
                      <a:pt x="1275" y="0"/>
                      <a:pt x="1" y="74"/>
                      <a:pt x="1" y="74"/>
                    </a:cubicBezTo>
                    <a:cubicBezTo>
                      <a:pt x="386" y="437"/>
                      <a:pt x="851" y="561"/>
                      <a:pt x="1278" y="561"/>
                    </a:cubicBezTo>
                    <a:cubicBezTo>
                      <a:pt x="2144" y="561"/>
                      <a:pt x="2849" y="52"/>
                      <a:pt x="2403" y="7"/>
                    </a:cubicBezTo>
                    <a:cubicBezTo>
                      <a:pt x="2307" y="2"/>
                      <a:pt x="2190" y="0"/>
                      <a:pt x="2059"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42;p30">
                <a:extLst>
                  <a:ext uri="{FF2B5EF4-FFF2-40B4-BE49-F238E27FC236}">
                    <a16:creationId xmlns:a16="http://schemas.microsoft.com/office/drawing/2014/main" id="{AA43E445-220E-437E-8B07-72BA14441697}"/>
                  </a:ext>
                </a:extLst>
              </p:cNvPr>
              <p:cNvSpPr/>
              <p:nvPr/>
            </p:nvSpPr>
            <p:spPr>
              <a:xfrm>
                <a:off x="6018625" y="1259450"/>
                <a:ext cx="72450" cy="14025"/>
              </a:xfrm>
              <a:custGeom>
                <a:avLst/>
                <a:gdLst/>
                <a:ahLst/>
                <a:cxnLst/>
                <a:rect l="l" t="t" r="r" b="b"/>
                <a:pathLst>
                  <a:path w="2898" h="561" extrusionOk="0">
                    <a:moveTo>
                      <a:pt x="1927" y="0"/>
                    </a:moveTo>
                    <a:cubicBezTo>
                      <a:pt x="1132" y="0"/>
                      <a:pt x="1" y="43"/>
                      <a:pt x="1" y="43"/>
                    </a:cubicBezTo>
                    <a:cubicBezTo>
                      <a:pt x="411" y="430"/>
                      <a:pt x="907" y="561"/>
                      <a:pt x="1354" y="561"/>
                    </a:cubicBezTo>
                    <a:cubicBezTo>
                      <a:pt x="2216" y="561"/>
                      <a:pt x="2897" y="75"/>
                      <a:pt x="2436" y="10"/>
                    </a:cubicBezTo>
                    <a:cubicBezTo>
                      <a:pt x="2303" y="3"/>
                      <a:pt x="2125" y="0"/>
                      <a:pt x="192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43;p30">
                <a:extLst>
                  <a:ext uri="{FF2B5EF4-FFF2-40B4-BE49-F238E27FC236}">
                    <a16:creationId xmlns:a16="http://schemas.microsoft.com/office/drawing/2014/main" id="{9E640296-6BEE-44D5-9DF8-CCDC8B3F87AC}"/>
                  </a:ext>
                </a:extLst>
              </p:cNvPr>
              <p:cNvSpPr/>
              <p:nvPr/>
            </p:nvSpPr>
            <p:spPr>
              <a:xfrm>
                <a:off x="6019475" y="1236600"/>
                <a:ext cx="72600" cy="14000"/>
              </a:xfrm>
              <a:custGeom>
                <a:avLst/>
                <a:gdLst/>
                <a:ahLst/>
                <a:cxnLst/>
                <a:rect l="l" t="t" r="r" b="b"/>
                <a:pathLst>
                  <a:path w="2904" h="560" extrusionOk="0">
                    <a:moveTo>
                      <a:pt x="1773" y="0"/>
                    </a:moveTo>
                    <a:cubicBezTo>
                      <a:pt x="995" y="0"/>
                      <a:pt x="0" y="56"/>
                      <a:pt x="0" y="56"/>
                    </a:cubicBezTo>
                    <a:cubicBezTo>
                      <a:pt x="410" y="433"/>
                      <a:pt x="893" y="559"/>
                      <a:pt x="1329" y="559"/>
                    </a:cubicBezTo>
                    <a:cubicBezTo>
                      <a:pt x="2210" y="559"/>
                      <a:pt x="2903" y="45"/>
                      <a:pt x="2435" y="23"/>
                    </a:cubicBezTo>
                    <a:cubicBezTo>
                      <a:pt x="2269"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4;p30">
                <a:extLst>
                  <a:ext uri="{FF2B5EF4-FFF2-40B4-BE49-F238E27FC236}">
                    <a16:creationId xmlns:a16="http://schemas.microsoft.com/office/drawing/2014/main" id="{91D3B869-92D5-49CB-9EC8-632E1B5D9B96}"/>
                  </a:ext>
                </a:extLst>
              </p:cNvPr>
              <p:cNvSpPr/>
              <p:nvPr/>
            </p:nvSpPr>
            <p:spPr>
              <a:xfrm>
                <a:off x="6031150" y="1419675"/>
                <a:ext cx="67250" cy="23875"/>
              </a:xfrm>
              <a:custGeom>
                <a:avLst/>
                <a:gdLst/>
                <a:ahLst/>
                <a:cxnLst/>
                <a:rect l="l" t="t" r="r" b="b"/>
                <a:pathLst>
                  <a:path w="2690" h="955" extrusionOk="0">
                    <a:moveTo>
                      <a:pt x="1010" y="1"/>
                    </a:moveTo>
                    <a:cubicBezTo>
                      <a:pt x="100" y="1"/>
                      <a:pt x="0" y="872"/>
                      <a:pt x="0" y="872"/>
                    </a:cubicBezTo>
                    <a:cubicBezTo>
                      <a:pt x="180" y="568"/>
                      <a:pt x="440" y="459"/>
                      <a:pt x="728" y="459"/>
                    </a:cubicBezTo>
                    <a:cubicBezTo>
                      <a:pt x="1135" y="459"/>
                      <a:pt x="1597" y="677"/>
                      <a:pt x="1968" y="872"/>
                    </a:cubicBezTo>
                    <a:cubicBezTo>
                      <a:pt x="2077" y="930"/>
                      <a:pt x="2177" y="955"/>
                      <a:pt x="2261" y="955"/>
                    </a:cubicBezTo>
                    <a:cubicBezTo>
                      <a:pt x="2665" y="955"/>
                      <a:pt x="2690" y="376"/>
                      <a:pt x="1501" y="72"/>
                    </a:cubicBezTo>
                    <a:cubicBezTo>
                      <a:pt x="1316" y="22"/>
                      <a:pt x="1153" y="1"/>
                      <a:pt x="1010"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45;p30">
                <a:extLst>
                  <a:ext uri="{FF2B5EF4-FFF2-40B4-BE49-F238E27FC236}">
                    <a16:creationId xmlns:a16="http://schemas.microsoft.com/office/drawing/2014/main" id="{EDC60290-1895-4DEF-9C8E-5BD831702150}"/>
                  </a:ext>
                </a:extLst>
              </p:cNvPr>
              <p:cNvSpPr/>
              <p:nvPr/>
            </p:nvSpPr>
            <p:spPr>
              <a:xfrm>
                <a:off x="6143725" y="1440525"/>
                <a:ext cx="42175" cy="23875"/>
              </a:xfrm>
              <a:custGeom>
                <a:avLst/>
                <a:gdLst/>
                <a:ahLst/>
                <a:cxnLst/>
                <a:rect l="l" t="t" r="r" b="b"/>
                <a:pathLst>
                  <a:path w="1687" h="955" extrusionOk="0">
                    <a:moveTo>
                      <a:pt x="655" y="0"/>
                    </a:moveTo>
                    <a:cubicBezTo>
                      <a:pt x="75" y="0"/>
                      <a:pt x="1" y="872"/>
                      <a:pt x="1" y="872"/>
                    </a:cubicBezTo>
                    <a:cubicBezTo>
                      <a:pt x="111" y="568"/>
                      <a:pt x="273" y="459"/>
                      <a:pt x="451" y="459"/>
                    </a:cubicBezTo>
                    <a:cubicBezTo>
                      <a:pt x="703" y="459"/>
                      <a:pt x="987" y="677"/>
                      <a:pt x="1201" y="872"/>
                    </a:cubicBezTo>
                    <a:cubicBezTo>
                      <a:pt x="1276" y="930"/>
                      <a:pt x="1343" y="954"/>
                      <a:pt x="1400" y="954"/>
                    </a:cubicBezTo>
                    <a:cubicBezTo>
                      <a:pt x="1672" y="954"/>
                      <a:pt x="1686" y="376"/>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46;p30">
                <a:extLst>
                  <a:ext uri="{FF2B5EF4-FFF2-40B4-BE49-F238E27FC236}">
                    <a16:creationId xmlns:a16="http://schemas.microsoft.com/office/drawing/2014/main" id="{0227333E-BCA9-43BD-AEDD-4A1E5C9B4DC2}"/>
                  </a:ext>
                </a:extLst>
              </p:cNvPr>
              <p:cNvSpPr/>
              <p:nvPr/>
            </p:nvSpPr>
            <p:spPr>
              <a:xfrm>
                <a:off x="6131225" y="1274125"/>
                <a:ext cx="72500" cy="14175"/>
              </a:xfrm>
              <a:custGeom>
                <a:avLst/>
                <a:gdLst/>
                <a:ahLst/>
                <a:cxnLst/>
                <a:rect l="l" t="t" r="r" b="b"/>
                <a:pathLst>
                  <a:path w="2900" h="567" extrusionOk="0">
                    <a:moveTo>
                      <a:pt x="1773" y="0"/>
                    </a:moveTo>
                    <a:cubicBezTo>
                      <a:pt x="995" y="0"/>
                      <a:pt x="0" y="56"/>
                      <a:pt x="0" y="56"/>
                    </a:cubicBezTo>
                    <a:cubicBezTo>
                      <a:pt x="404" y="438"/>
                      <a:pt x="892" y="567"/>
                      <a:pt x="1334" y="567"/>
                    </a:cubicBezTo>
                    <a:cubicBezTo>
                      <a:pt x="2205" y="567"/>
                      <a:pt x="2900" y="67"/>
                      <a:pt x="2435" y="23"/>
                    </a:cubicBezTo>
                    <a:cubicBezTo>
                      <a:pt x="2268"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47;p30">
                <a:extLst>
                  <a:ext uri="{FF2B5EF4-FFF2-40B4-BE49-F238E27FC236}">
                    <a16:creationId xmlns:a16="http://schemas.microsoft.com/office/drawing/2014/main" id="{81822D1D-5EC9-4C7A-8AF8-42EF75017C7B}"/>
                  </a:ext>
                </a:extLst>
              </p:cNvPr>
              <p:cNvSpPr/>
              <p:nvPr/>
            </p:nvSpPr>
            <p:spPr>
              <a:xfrm>
                <a:off x="5823500" y="1442200"/>
                <a:ext cx="42050" cy="23925"/>
              </a:xfrm>
              <a:custGeom>
                <a:avLst/>
                <a:gdLst/>
                <a:ahLst/>
                <a:cxnLst/>
                <a:rect l="l" t="t" r="r" b="b"/>
                <a:pathLst>
                  <a:path w="1682" h="957" extrusionOk="0">
                    <a:moveTo>
                      <a:pt x="655" y="0"/>
                    </a:moveTo>
                    <a:cubicBezTo>
                      <a:pt x="75" y="0"/>
                      <a:pt x="0" y="872"/>
                      <a:pt x="0" y="872"/>
                    </a:cubicBezTo>
                    <a:cubicBezTo>
                      <a:pt x="112" y="579"/>
                      <a:pt x="276" y="473"/>
                      <a:pt x="459" y="473"/>
                    </a:cubicBezTo>
                    <a:cubicBezTo>
                      <a:pt x="713" y="473"/>
                      <a:pt x="1002" y="678"/>
                      <a:pt x="1235" y="872"/>
                    </a:cubicBezTo>
                    <a:cubicBezTo>
                      <a:pt x="1305" y="931"/>
                      <a:pt x="1370" y="957"/>
                      <a:pt x="1423" y="957"/>
                    </a:cubicBezTo>
                    <a:cubicBezTo>
                      <a:pt x="1672" y="957"/>
                      <a:pt x="1682" y="401"/>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48;p30">
                <a:extLst>
                  <a:ext uri="{FF2B5EF4-FFF2-40B4-BE49-F238E27FC236}">
                    <a16:creationId xmlns:a16="http://schemas.microsoft.com/office/drawing/2014/main" id="{90285215-C0AA-44E4-8759-556FACB8A54A}"/>
                  </a:ext>
                </a:extLst>
              </p:cNvPr>
              <p:cNvSpPr/>
              <p:nvPr/>
            </p:nvSpPr>
            <p:spPr>
              <a:xfrm>
                <a:off x="5641225" y="1506525"/>
                <a:ext cx="47200" cy="49325"/>
              </a:xfrm>
              <a:custGeom>
                <a:avLst/>
                <a:gdLst/>
                <a:ahLst/>
                <a:cxnLst/>
                <a:rect l="l" t="t" r="r" b="b"/>
                <a:pathLst>
                  <a:path w="1888" h="1973" extrusionOk="0">
                    <a:moveTo>
                      <a:pt x="1887" y="0"/>
                    </a:moveTo>
                    <a:cubicBezTo>
                      <a:pt x="1887" y="0"/>
                      <a:pt x="286" y="1235"/>
                      <a:pt x="53" y="1802"/>
                    </a:cubicBezTo>
                    <a:cubicBezTo>
                      <a:pt x="1" y="1919"/>
                      <a:pt x="38" y="1973"/>
                      <a:pt x="132" y="1973"/>
                    </a:cubicBezTo>
                    <a:cubicBezTo>
                      <a:pt x="519" y="1973"/>
                      <a:pt x="1861" y="1073"/>
                      <a:pt x="188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49;p30">
                <a:extLst>
                  <a:ext uri="{FF2B5EF4-FFF2-40B4-BE49-F238E27FC236}">
                    <a16:creationId xmlns:a16="http://schemas.microsoft.com/office/drawing/2014/main" id="{0813E0A9-0BD6-46FD-908E-54FB3A8D373D}"/>
                  </a:ext>
                </a:extLst>
              </p:cNvPr>
              <p:cNvSpPr/>
              <p:nvPr/>
            </p:nvSpPr>
            <p:spPr>
              <a:xfrm>
                <a:off x="5806825" y="1275300"/>
                <a:ext cx="72600" cy="13650"/>
              </a:xfrm>
              <a:custGeom>
                <a:avLst/>
                <a:gdLst/>
                <a:ahLst/>
                <a:cxnLst/>
                <a:rect l="l" t="t" r="r" b="b"/>
                <a:pathLst>
                  <a:path w="2904" h="546" extrusionOk="0">
                    <a:moveTo>
                      <a:pt x="1926" y="0"/>
                    </a:moveTo>
                    <a:cubicBezTo>
                      <a:pt x="1132" y="0"/>
                      <a:pt x="0" y="43"/>
                      <a:pt x="0" y="43"/>
                    </a:cubicBezTo>
                    <a:cubicBezTo>
                      <a:pt x="410" y="419"/>
                      <a:pt x="892" y="546"/>
                      <a:pt x="1329" y="546"/>
                    </a:cubicBezTo>
                    <a:cubicBezTo>
                      <a:pt x="2210" y="546"/>
                      <a:pt x="2903" y="32"/>
                      <a:pt x="2435" y="9"/>
                    </a:cubicBezTo>
                    <a:cubicBezTo>
                      <a:pt x="2302" y="3"/>
                      <a:pt x="2124" y="0"/>
                      <a:pt x="1926"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50;p30">
                <a:extLst>
                  <a:ext uri="{FF2B5EF4-FFF2-40B4-BE49-F238E27FC236}">
                    <a16:creationId xmlns:a16="http://schemas.microsoft.com/office/drawing/2014/main" id="{9FAF021A-4E4F-4707-833C-A291FF6E1319}"/>
                  </a:ext>
                </a:extLst>
              </p:cNvPr>
              <p:cNvSpPr/>
              <p:nvPr/>
            </p:nvSpPr>
            <p:spPr>
              <a:xfrm>
                <a:off x="5917725" y="1234425"/>
                <a:ext cx="72150" cy="14050"/>
              </a:xfrm>
              <a:custGeom>
                <a:avLst/>
                <a:gdLst/>
                <a:ahLst/>
                <a:cxnLst/>
                <a:rect l="l" t="t" r="r" b="b"/>
                <a:pathLst>
                  <a:path w="2886" h="562" extrusionOk="0">
                    <a:moveTo>
                      <a:pt x="1896" y="1"/>
                    </a:moveTo>
                    <a:cubicBezTo>
                      <a:pt x="1111" y="1"/>
                      <a:pt x="1" y="43"/>
                      <a:pt x="1" y="43"/>
                    </a:cubicBezTo>
                    <a:cubicBezTo>
                      <a:pt x="411" y="431"/>
                      <a:pt x="907" y="561"/>
                      <a:pt x="1352" y="561"/>
                    </a:cubicBezTo>
                    <a:cubicBezTo>
                      <a:pt x="2212" y="561"/>
                      <a:pt x="2886" y="76"/>
                      <a:pt x="2402" y="10"/>
                    </a:cubicBezTo>
                    <a:cubicBezTo>
                      <a:pt x="2269" y="3"/>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51;p30">
                <a:extLst>
                  <a:ext uri="{FF2B5EF4-FFF2-40B4-BE49-F238E27FC236}">
                    <a16:creationId xmlns:a16="http://schemas.microsoft.com/office/drawing/2014/main" id="{5B820F88-0DB8-4031-8BA2-B7E3743C1525}"/>
                  </a:ext>
                </a:extLst>
              </p:cNvPr>
              <p:cNvSpPr/>
              <p:nvPr/>
            </p:nvSpPr>
            <p:spPr>
              <a:xfrm>
                <a:off x="5809325" y="1252000"/>
                <a:ext cx="71250" cy="13675"/>
              </a:xfrm>
              <a:custGeom>
                <a:avLst/>
                <a:gdLst/>
                <a:ahLst/>
                <a:cxnLst/>
                <a:rect l="l" t="t" r="r" b="b"/>
                <a:pathLst>
                  <a:path w="2850" h="547" extrusionOk="0">
                    <a:moveTo>
                      <a:pt x="2059" y="1"/>
                    </a:moveTo>
                    <a:cubicBezTo>
                      <a:pt x="1275" y="1"/>
                      <a:pt x="0" y="74"/>
                      <a:pt x="0" y="74"/>
                    </a:cubicBezTo>
                    <a:cubicBezTo>
                      <a:pt x="386" y="426"/>
                      <a:pt x="851" y="546"/>
                      <a:pt x="1277" y="546"/>
                    </a:cubicBezTo>
                    <a:cubicBezTo>
                      <a:pt x="2143" y="546"/>
                      <a:pt x="2849" y="52"/>
                      <a:pt x="2402" y="7"/>
                    </a:cubicBezTo>
                    <a:cubicBezTo>
                      <a:pt x="2307" y="3"/>
                      <a:pt x="2190" y="1"/>
                      <a:pt x="2059"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2;p30">
                <a:extLst>
                  <a:ext uri="{FF2B5EF4-FFF2-40B4-BE49-F238E27FC236}">
                    <a16:creationId xmlns:a16="http://schemas.microsoft.com/office/drawing/2014/main" id="{CB416818-4F99-499A-B940-3C85A7A6D0BD}"/>
                  </a:ext>
                </a:extLst>
              </p:cNvPr>
              <p:cNvSpPr/>
              <p:nvPr/>
            </p:nvSpPr>
            <p:spPr>
              <a:xfrm>
                <a:off x="5920225" y="1423850"/>
                <a:ext cx="66725" cy="23875"/>
              </a:xfrm>
              <a:custGeom>
                <a:avLst/>
                <a:gdLst/>
                <a:ahLst/>
                <a:cxnLst/>
                <a:rect l="l" t="t" r="r" b="b"/>
                <a:pathLst>
                  <a:path w="2669" h="955" extrusionOk="0">
                    <a:moveTo>
                      <a:pt x="1022" y="0"/>
                    </a:moveTo>
                    <a:cubicBezTo>
                      <a:pt x="76" y="0"/>
                      <a:pt x="1" y="872"/>
                      <a:pt x="1" y="872"/>
                    </a:cubicBezTo>
                    <a:cubicBezTo>
                      <a:pt x="181" y="568"/>
                      <a:pt x="440" y="459"/>
                      <a:pt x="728" y="459"/>
                    </a:cubicBezTo>
                    <a:cubicBezTo>
                      <a:pt x="1135" y="459"/>
                      <a:pt x="1598" y="677"/>
                      <a:pt x="1969" y="872"/>
                    </a:cubicBezTo>
                    <a:cubicBezTo>
                      <a:pt x="2078" y="929"/>
                      <a:pt x="2177" y="954"/>
                      <a:pt x="2259" y="954"/>
                    </a:cubicBezTo>
                    <a:cubicBezTo>
                      <a:pt x="2657" y="954"/>
                      <a:pt x="2668" y="376"/>
                      <a:pt x="1535" y="72"/>
                    </a:cubicBezTo>
                    <a:cubicBezTo>
                      <a:pt x="1340" y="22"/>
                      <a:pt x="1170" y="0"/>
                      <a:pt x="1022"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3;p30">
                <a:extLst>
                  <a:ext uri="{FF2B5EF4-FFF2-40B4-BE49-F238E27FC236}">
                    <a16:creationId xmlns:a16="http://schemas.microsoft.com/office/drawing/2014/main" id="{D07EC033-E830-49E1-8578-CBB96F614096}"/>
                  </a:ext>
                </a:extLst>
              </p:cNvPr>
              <p:cNvSpPr/>
              <p:nvPr/>
            </p:nvSpPr>
            <p:spPr>
              <a:xfrm>
                <a:off x="5916900" y="1258600"/>
                <a:ext cx="71775" cy="13675"/>
              </a:xfrm>
              <a:custGeom>
                <a:avLst/>
                <a:gdLst/>
                <a:ahLst/>
                <a:cxnLst/>
                <a:rect l="l" t="t" r="r" b="b"/>
                <a:pathLst>
                  <a:path w="2871" h="547" extrusionOk="0">
                    <a:moveTo>
                      <a:pt x="1896" y="1"/>
                    </a:moveTo>
                    <a:cubicBezTo>
                      <a:pt x="1110" y="1"/>
                      <a:pt x="0" y="44"/>
                      <a:pt x="0" y="44"/>
                    </a:cubicBezTo>
                    <a:cubicBezTo>
                      <a:pt x="399" y="420"/>
                      <a:pt x="874" y="546"/>
                      <a:pt x="1306" y="546"/>
                    </a:cubicBezTo>
                    <a:cubicBezTo>
                      <a:pt x="2176" y="546"/>
                      <a:pt x="2870" y="33"/>
                      <a:pt x="2402" y="10"/>
                    </a:cubicBezTo>
                    <a:cubicBezTo>
                      <a:pt x="2269" y="4"/>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Google Shape;154;p30">
              <a:extLst>
                <a:ext uri="{FF2B5EF4-FFF2-40B4-BE49-F238E27FC236}">
                  <a16:creationId xmlns:a16="http://schemas.microsoft.com/office/drawing/2014/main" id="{66209EC9-3463-47D7-B0C0-603D8E616C53}"/>
                </a:ext>
              </a:extLst>
            </p:cNvPr>
            <p:cNvSpPr/>
            <p:nvPr/>
          </p:nvSpPr>
          <p:spPr>
            <a:xfrm>
              <a:off x="6078875" y="3929675"/>
              <a:ext cx="1284369" cy="1464329"/>
            </a:xfrm>
            <a:custGeom>
              <a:avLst/>
              <a:gdLst/>
              <a:ahLst/>
              <a:cxnLst/>
              <a:rect l="l" t="t" r="r" b="b"/>
              <a:pathLst>
                <a:path w="17614" h="20082" extrusionOk="0">
                  <a:moveTo>
                    <a:pt x="3103" y="1"/>
                  </a:moveTo>
                  <a:cubicBezTo>
                    <a:pt x="3036" y="801"/>
                    <a:pt x="2969" y="1569"/>
                    <a:pt x="2836" y="2369"/>
                  </a:cubicBezTo>
                  <a:cubicBezTo>
                    <a:pt x="2836" y="2436"/>
                    <a:pt x="2802" y="2536"/>
                    <a:pt x="2802" y="2669"/>
                  </a:cubicBezTo>
                  <a:cubicBezTo>
                    <a:pt x="2702" y="3270"/>
                    <a:pt x="2636" y="3937"/>
                    <a:pt x="2536" y="4571"/>
                  </a:cubicBezTo>
                  <a:cubicBezTo>
                    <a:pt x="2502" y="4838"/>
                    <a:pt x="2469" y="5038"/>
                    <a:pt x="2402" y="5271"/>
                  </a:cubicBezTo>
                  <a:cubicBezTo>
                    <a:pt x="2335" y="5772"/>
                    <a:pt x="2269" y="6339"/>
                    <a:pt x="2169" y="6839"/>
                  </a:cubicBezTo>
                  <a:cubicBezTo>
                    <a:pt x="2135" y="7073"/>
                    <a:pt x="2069" y="7273"/>
                    <a:pt x="2035" y="7540"/>
                  </a:cubicBezTo>
                  <a:cubicBezTo>
                    <a:pt x="1902" y="8107"/>
                    <a:pt x="1835" y="8674"/>
                    <a:pt x="1702" y="9241"/>
                  </a:cubicBezTo>
                  <a:cubicBezTo>
                    <a:pt x="1668" y="9408"/>
                    <a:pt x="1635" y="9541"/>
                    <a:pt x="1635" y="9708"/>
                  </a:cubicBezTo>
                  <a:cubicBezTo>
                    <a:pt x="1635" y="9741"/>
                    <a:pt x="1635" y="9775"/>
                    <a:pt x="1568" y="9841"/>
                  </a:cubicBezTo>
                  <a:cubicBezTo>
                    <a:pt x="1135" y="11943"/>
                    <a:pt x="634" y="18214"/>
                    <a:pt x="0" y="20082"/>
                  </a:cubicBezTo>
                  <a:lnTo>
                    <a:pt x="16512" y="20082"/>
                  </a:lnTo>
                  <a:cubicBezTo>
                    <a:pt x="17313" y="14978"/>
                    <a:pt x="17613" y="5205"/>
                    <a:pt x="17446" y="1"/>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55;p30">
              <a:extLst>
                <a:ext uri="{FF2B5EF4-FFF2-40B4-BE49-F238E27FC236}">
                  <a16:creationId xmlns:a16="http://schemas.microsoft.com/office/drawing/2014/main" id="{67721C20-29CC-4AD1-BFDD-D978B552CB8E}"/>
                </a:ext>
              </a:extLst>
            </p:cNvPr>
            <p:cNvSpPr/>
            <p:nvPr/>
          </p:nvSpPr>
          <p:spPr>
            <a:xfrm>
              <a:off x="5579352" y="801803"/>
              <a:ext cx="1852100" cy="1525482"/>
            </a:xfrm>
            <a:custGeom>
              <a:avLst/>
              <a:gdLst/>
              <a:ahLst/>
              <a:cxnLst/>
              <a:rect l="l" t="t" r="r" b="b"/>
              <a:pathLst>
                <a:path w="25353" h="20882" extrusionOk="0">
                  <a:moveTo>
                    <a:pt x="9274" y="6338"/>
                  </a:moveTo>
                  <a:cubicBezTo>
                    <a:pt x="9274" y="6338"/>
                    <a:pt x="9174" y="4503"/>
                    <a:pt x="9974" y="3770"/>
                  </a:cubicBezTo>
                  <a:cubicBezTo>
                    <a:pt x="10775" y="3069"/>
                    <a:pt x="11776" y="3102"/>
                    <a:pt x="12143" y="4403"/>
                  </a:cubicBezTo>
                  <a:cubicBezTo>
                    <a:pt x="12510" y="5704"/>
                    <a:pt x="12476" y="6405"/>
                    <a:pt x="12476" y="6405"/>
                  </a:cubicBezTo>
                  <a:cubicBezTo>
                    <a:pt x="12476" y="6405"/>
                    <a:pt x="11309" y="7739"/>
                    <a:pt x="9274" y="6338"/>
                  </a:cubicBezTo>
                  <a:close/>
                  <a:moveTo>
                    <a:pt x="13644" y="3936"/>
                  </a:moveTo>
                  <a:cubicBezTo>
                    <a:pt x="13644" y="3936"/>
                    <a:pt x="13377" y="2035"/>
                    <a:pt x="14177" y="1001"/>
                  </a:cubicBezTo>
                  <a:cubicBezTo>
                    <a:pt x="14978" y="0"/>
                    <a:pt x="16446" y="267"/>
                    <a:pt x="16613" y="1501"/>
                  </a:cubicBezTo>
                  <a:cubicBezTo>
                    <a:pt x="16779" y="2702"/>
                    <a:pt x="16446" y="3936"/>
                    <a:pt x="16446" y="3936"/>
                  </a:cubicBezTo>
                  <a:cubicBezTo>
                    <a:pt x="16446" y="3936"/>
                    <a:pt x="14845" y="4570"/>
                    <a:pt x="13644" y="3936"/>
                  </a:cubicBezTo>
                  <a:close/>
                  <a:moveTo>
                    <a:pt x="17980" y="4337"/>
                  </a:moveTo>
                  <a:cubicBezTo>
                    <a:pt x="17980" y="4337"/>
                    <a:pt x="17747" y="2168"/>
                    <a:pt x="18781" y="1901"/>
                  </a:cubicBezTo>
                  <a:cubicBezTo>
                    <a:pt x="19815" y="1668"/>
                    <a:pt x="20582" y="2002"/>
                    <a:pt x="20816" y="2669"/>
                  </a:cubicBezTo>
                  <a:cubicBezTo>
                    <a:pt x="21082" y="3336"/>
                    <a:pt x="20982" y="4337"/>
                    <a:pt x="20982" y="4337"/>
                  </a:cubicBezTo>
                  <a:cubicBezTo>
                    <a:pt x="20982" y="4337"/>
                    <a:pt x="19515" y="5871"/>
                    <a:pt x="17980" y="4337"/>
                  </a:cubicBezTo>
                  <a:close/>
                  <a:moveTo>
                    <a:pt x="22417" y="7039"/>
                  </a:moveTo>
                  <a:cubicBezTo>
                    <a:pt x="22417" y="7039"/>
                    <a:pt x="22317" y="5237"/>
                    <a:pt x="23384" y="5204"/>
                  </a:cubicBezTo>
                  <a:cubicBezTo>
                    <a:pt x="24485" y="5171"/>
                    <a:pt x="24985" y="5771"/>
                    <a:pt x="25152" y="6171"/>
                  </a:cubicBezTo>
                  <a:cubicBezTo>
                    <a:pt x="25285" y="6538"/>
                    <a:pt x="25352" y="7239"/>
                    <a:pt x="25352" y="7239"/>
                  </a:cubicBezTo>
                  <a:cubicBezTo>
                    <a:pt x="25352" y="7239"/>
                    <a:pt x="23618" y="8673"/>
                    <a:pt x="22417" y="7039"/>
                  </a:cubicBezTo>
                  <a:close/>
                  <a:moveTo>
                    <a:pt x="1001" y="19547"/>
                  </a:moveTo>
                  <a:cubicBezTo>
                    <a:pt x="1001" y="19547"/>
                    <a:pt x="1" y="18380"/>
                    <a:pt x="434" y="17279"/>
                  </a:cubicBezTo>
                  <a:cubicBezTo>
                    <a:pt x="801" y="16212"/>
                    <a:pt x="1802" y="16278"/>
                    <a:pt x="2569" y="16946"/>
                  </a:cubicBezTo>
                  <a:cubicBezTo>
                    <a:pt x="3303" y="17579"/>
                    <a:pt x="3803" y="18180"/>
                    <a:pt x="3803" y="18180"/>
                  </a:cubicBezTo>
                  <a:cubicBezTo>
                    <a:pt x="3803" y="18180"/>
                    <a:pt x="3003" y="20882"/>
                    <a:pt x="1001" y="19547"/>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4542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9" y="296114"/>
            <a:ext cx="9479666" cy="798842"/>
          </a:xfrm>
        </p:spPr>
        <p:txBody>
          <a:bodyPr/>
          <a:lstStyle/>
          <a:p>
            <a:r>
              <a:rPr lang="en-US" dirty="0"/>
              <a:t>Considerations for Criterion 2</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9" y="1042704"/>
            <a:ext cx="10084386" cy="2133600"/>
          </a:xfrm>
        </p:spPr>
        <p:txBody>
          <a:bodyPr/>
          <a:lstStyle/>
          <a:p>
            <a:pPr marL="0" indent="0">
              <a:buNone/>
            </a:pPr>
            <a:r>
              <a:rPr lang="en-US" sz="24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a:p>
            <a:pPr marL="0" indent="0">
              <a:buNone/>
            </a:pPr>
            <a:endParaRPr lang="en-US" dirty="0"/>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1618013233"/>
              </p:ext>
            </p:extLst>
          </p:nvPr>
        </p:nvGraphicFramePr>
        <p:xfrm>
          <a:off x="1432546" y="2947488"/>
          <a:ext cx="9927772" cy="3566160"/>
        </p:xfrm>
        <a:graphic>
          <a:graphicData uri="http://schemas.openxmlformats.org/drawingml/2006/table">
            <a:tbl>
              <a:tblPr firstRow="1" bandRow="1">
                <a:tableStyleId>{5C22544A-7EE6-4342-B048-85BDC9FD1C3A}</a:tableStyleId>
              </a:tblPr>
              <a:tblGrid>
                <a:gridCol w="4380425">
                  <a:extLst>
                    <a:ext uri="{9D8B030D-6E8A-4147-A177-3AD203B41FA5}">
                      <a16:colId xmlns:a16="http://schemas.microsoft.com/office/drawing/2014/main" val="3841184628"/>
                    </a:ext>
                  </a:extLst>
                </a:gridCol>
                <a:gridCol w="5547347">
                  <a:extLst>
                    <a:ext uri="{9D8B030D-6E8A-4147-A177-3AD203B41FA5}">
                      <a16:colId xmlns:a16="http://schemas.microsoft.com/office/drawing/2014/main" val="2897650150"/>
                    </a:ext>
                  </a:extLst>
                </a:gridCol>
              </a:tblGrid>
              <a:tr h="415387">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2492320">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How to demonstrate a “competent understanding?”</a:t>
                      </a:r>
                    </a:p>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What formal and/or informal assessments will be used?</a:t>
                      </a:r>
                    </a:p>
                    <a:p>
                      <a:pPr marL="285750" indent="-285750">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Will coursework include experiential learning opportunities?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Formative and/or summative assessments (multiple choice, short answer, performance-or-task-based)</a:t>
                      </a:r>
                    </a:p>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Capstone project instructions, rubrics</a:t>
                      </a:r>
                    </a:p>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Communications with teachers</a:t>
                      </a:r>
                    </a:p>
                    <a:p>
                      <a:pPr marL="285750" indent="-285750">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Access to professional development and civic learning resources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29840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7" y="126587"/>
            <a:ext cx="9479666" cy="938742"/>
          </a:xfrm>
        </p:spPr>
        <p:txBody>
          <a:bodyPr/>
          <a:lstStyle/>
          <a:p>
            <a:r>
              <a:rPr lang="en-US" dirty="0"/>
              <a:t>Considerations for Criterion 3</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130184" y="858451"/>
            <a:ext cx="9927772" cy="1659464"/>
          </a:xfrm>
        </p:spPr>
        <p:txBody>
          <a:bodyPr/>
          <a:lstStyle/>
          <a:p>
            <a:pPr marL="0" indent="0">
              <a:buNone/>
            </a:pPr>
            <a:r>
              <a:rPr lang="en-US" sz="2400" dirty="0"/>
              <a:t>Participate in one or more informed civic engagement project(s) that address real-world problems and require students to identify and inquire into civic needs or problems, consider varied responses, take action, and reflect on efforts.</a:t>
            </a:r>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3867900084"/>
              </p:ext>
            </p:extLst>
          </p:nvPr>
        </p:nvGraphicFramePr>
        <p:xfrm>
          <a:off x="1460255" y="2380237"/>
          <a:ext cx="9927772" cy="3931920"/>
        </p:xfrm>
        <a:graphic>
          <a:graphicData uri="http://schemas.openxmlformats.org/drawingml/2006/table">
            <a:tbl>
              <a:tblPr firstRow="1" bandRow="1">
                <a:tableStyleId>{5C22544A-7EE6-4342-B048-85BDC9FD1C3A}</a:tableStyleId>
              </a:tblPr>
              <a:tblGrid>
                <a:gridCol w="5291274">
                  <a:extLst>
                    <a:ext uri="{9D8B030D-6E8A-4147-A177-3AD203B41FA5}">
                      <a16:colId xmlns:a16="http://schemas.microsoft.com/office/drawing/2014/main" val="3841184628"/>
                    </a:ext>
                  </a:extLst>
                </a:gridCol>
                <a:gridCol w="4636498">
                  <a:extLst>
                    <a:ext uri="{9D8B030D-6E8A-4147-A177-3AD203B41FA5}">
                      <a16:colId xmlns:a16="http://schemas.microsoft.com/office/drawing/2014/main" val="2897650150"/>
                    </a:ext>
                  </a:extLst>
                </a:gridCol>
              </a:tblGrid>
              <a:tr h="398865">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3157677">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What activities demonstrate civic engagement </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to provide access to engagement projects?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to utilize community partnerships?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can teachers guide students through an engagement project?</a:t>
                      </a:r>
                    </a:p>
                  </a:txBody>
                  <a:tcPr/>
                </a:tc>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Lists of volunteer or service options and community organizations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If service-learning, documents that link the content learning to the civic engagement activity</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Tools to track quality and quantity of civic engagement</a:t>
                      </a: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79382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9" y="365125"/>
            <a:ext cx="9479666" cy="1111983"/>
          </a:xfrm>
        </p:spPr>
        <p:txBody>
          <a:bodyPr/>
          <a:lstStyle/>
          <a:p>
            <a:r>
              <a:rPr lang="en-US" dirty="0"/>
              <a:t>Considerations for Criterion 4</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9" y="1339323"/>
            <a:ext cx="9479666" cy="1008184"/>
          </a:xfrm>
        </p:spPr>
        <p:txBody>
          <a:bodyPr/>
          <a:lstStyle/>
          <a:p>
            <a:pPr marL="0" indent="0">
              <a:buNone/>
            </a:pPr>
            <a:r>
              <a:rPr lang="en-US" dirty="0"/>
              <a:t>Demonstrate civic knowledge, skills, and dispositions through self-reflection.</a:t>
            </a:r>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2126215849"/>
              </p:ext>
            </p:extLst>
          </p:nvPr>
        </p:nvGraphicFramePr>
        <p:xfrm>
          <a:off x="1500013" y="2284877"/>
          <a:ext cx="9893284" cy="4206240"/>
        </p:xfrm>
        <a:graphic>
          <a:graphicData uri="http://schemas.openxmlformats.org/drawingml/2006/table">
            <a:tbl>
              <a:tblPr firstRow="1" bandRow="1">
                <a:tableStyleId>{5C22544A-7EE6-4342-B048-85BDC9FD1C3A}</a:tableStyleId>
              </a:tblPr>
              <a:tblGrid>
                <a:gridCol w="3753394">
                  <a:extLst>
                    <a:ext uri="{9D8B030D-6E8A-4147-A177-3AD203B41FA5}">
                      <a16:colId xmlns:a16="http://schemas.microsoft.com/office/drawing/2014/main" val="3841184628"/>
                    </a:ext>
                  </a:extLst>
                </a:gridCol>
                <a:gridCol w="6139890">
                  <a:extLst>
                    <a:ext uri="{9D8B030D-6E8A-4147-A177-3AD203B41FA5}">
                      <a16:colId xmlns:a16="http://schemas.microsoft.com/office/drawing/2014/main" val="2897650150"/>
                    </a:ext>
                  </a:extLst>
                </a:gridCol>
              </a:tblGrid>
              <a:tr h="428729">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2572378">
                <a:tc>
                  <a:txBody>
                    <a:bodyPr/>
                    <a:lstStyle/>
                    <a:p>
                      <a:pPr marL="0" indent="0">
                        <a:spcAft>
                          <a:spcPts val="1200"/>
                        </a:spcAft>
                        <a:buFont typeface="Arial" panose="020B0604020202020204" pitchFamily="34" charset="0"/>
                        <a:buNone/>
                      </a:pPr>
                      <a:r>
                        <a:rPr lang="en-US" sz="2400" kern="1200" dirty="0">
                          <a:solidFill>
                            <a:schemeClr val="dk1"/>
                          </a:solidFill>
                          <a:effectLst/>
                          <a:latin typeface="+mn-lt"/>
                          <a:ea typeface="+mn-ea"/>
                          <a:cs typeface="+mn-cs"/>
                        </a:rPr>
                        <a:t>How can students from a variety of backgrounds best demonstrate their civic engagement experience: what they learned about the issue, about themselves, and what they can continue to do to create deeper or more lasting change?</a:t>
                      </a:r>
                      <a:endParaRPr lang="en-US" sz="2400" dirty="0"/>
                    </a:p>
                  </a:txBody>
                  <a:tcPr/>
                </a:tc>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Instructions on different ways for students to reflect upon their experience (writing, video, project, presentation, etc.)</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Rubrics and templates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Student samples and testimonials</a:t>
                      </a:r>
                    </a:p>
                    <a:p>
                      <a:pPr marL="285750" indent="-285750">
                        <a:spcAft>
                          <a:spcPts val="1200"/>
                        </a:spcAft>
                        <a:buFont typeface="Arial" panose="020B0604020202020204" pitchFamily="34" charset="0"/>
                        <a:buChar char="•"/>
                      </a:pPr>
                      <a:r>
                        <a:rPr lang="en-US" sz="2400" kern="1200" dirty="0">
                          <a:solidFill>
                            <a:schemeClr val="dk1"/>
                          </a:solidFill>
                          <a:effectLst/>
                          <a:latin typeface="+mn-lt"/>
                          <a:ea typeface="+mn-ea"/>
                          <a:cs typeface="+mn-cs"/>
                        </a:rPr>
                        <a:t>Opportunities for students to showcase their experience </a:t>
                      </a:r>
                      <a:endParaRPr lang="en-US" sz="2400" dirty="0"/>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54944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9" y="191511"/>
            <a:ext cx="9479666" cy="1325563"/>
          </a:xfrm>
        </p:spPr>
        <p:txBody>
          <a:bodyPr/>
          <a:lstStyle/>
          <a:p>
            <a:r>
              <a:rPr lang="en-US" dirty="0"/>
              <a:t>Considerations for Criterion 5</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9" y="1331544"/>
            <a:ext cx="9479666" cy="1496290"/>
          </a:xfrm>
        </p:spPr>
        <p:txBody>
          <a:bodyPr/>
          <a:lstStyle/>
          <a:p>
            <a:pPr marL="0" indent="0">
              <a:buNone/>
            </a:pPr>
            <a:r>
              <a:rPr lang="en-US" dirty="0"/>
              <a:t>Exhibit character traits that reflect civic-mindedness and a commitment to positively impact the classroom, school, community and/or society.</a:t>
            </a:r>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2681473352"/>
              </p:ext>
            </p:extLst>
          </p:nvPr>
        </p:nvGraphicFramePr>
        <p:xfrm>
          <a:off x="1404343" y="2736653"/>
          <a:ext cx="9927772" cy="3413760"/>
        </p:xfrm>
        <a:graphic>
          <a:graphicData uri="http://schemas.openxmlformats.org/drawingml/2006/table">
            <a:tbl>
              <a:tblPr firstRow="1" bandRow="1">
                <a:tableStyleId>{5C22544A-7EE6-4342-B048-85BDC9FD1C3A}</a:tableStyleId>
              </a:tblPr>
              <a:tblGrid>
                <a:gridCol w="3787882">
                  <a:extLst>
                    <a:ext uri="{9D8B030D-6E8A-4147-A177-3AD203B41FA5}">
                      <a16:colId xmlns:a16="http://schemas.microsoft.com/office/drawing/2014/main" val="3841184628"/>
                    </a:ext>
                  </a:extLst>
                </a:gridCol>
                <a:gridCol w="6139890">
                  <a:extLst>
                    <a:ext uri="{9D8B030D-6E8A-4147-A177-3AD203B41FA5}">
                      <a16:colId xmlns:a16="http://schemas.microsoft.com/office/drawing/2014/main" val="2897650150"/>
                    </a:ext>
                  </a:extLst>
                </a:gridCol>
              </a:tblGrid>
              <a:tr h="417839">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2019553">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What character traits best reflect this criteria?</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will those be measured?</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will that information be demonstrated to the student?</a:t>
                      </a:r>
                      <a:endParaRPr lang="en-US" sz="2400" dirty="0"/>
                    </a:p>
                  </a:txBody>
                  <a:tcPr/>
                </a:tc>
                <a:tc>
                  <a:txBody>
                    <a:bodyPr/>
                    <a:lstStyle/>
                    <a:p>
                      <a:pPr marL="285750" indent="-285750">
                        <a:spcAft>
                          <a:spcPts val="1200"/>
                        </a:spcAft>
                        <a:buFont typeface="Arial" panose="020B0604020202020204" pitchFamily="34" charset="0"/>
                        <a:buChar char="•"/>
                      </a:pPr>
                      <a:r>
                        <a:rPr lang="en-US" sz="2400" dirty="0"/>
                        <a:t>Instructions for recommenders</a:t>
                      </a:r>
                    </a:p>
                    <a:p>
                      <a:pPr marL="285750" indent="-285750">
                        <a:spcAft>
                          <a:spcPts val="1200"/>
                        </a:spcAft>
                        <a:buFont typeface="Arial" panose="020B0604020202020204" pitchFamily="34" charset="0"/>
                        <a:buChar char="•"/>
                      </a:pPr>
                      <a:r>
                        <a:rPr lang="en-US" sz="2400" dirty="0"/>
                        <a:t>Rubrics</a:t>
                      </a:r>
                    </a:p>
                    <a:p>
                      <a:pPr marL="285750" indent="-285750">
                        <a:spcAft>
                          <a:spcPts val="1200"/>
                        </a:spcAft>
                        <a:buFont typeface="Arial" panose="020B0604020202020204" pitchFamily="34" charset="0"/>
                        <a:buChar char="•"/>
                      </a:pPr>
                      <a:r>
                        <a:rPr lang="en-US" sz="2400" dirty="0"/>
                        <a:t>Sample recommendations</a:t>
                      </a:r>
                    </a:p>
                    <a:p>
                      <a:pPr marL="285750" indent="-285750">
                        <a:spcAft>
                          <a:spcPts val="1200"/>
                        </a:spcAft>
                        <a:buFont typeface="Arial" panose="020B0604020202020204" pitchFamily="34" charset="0"/>
                        <a:buChar char="•"/>
                      </a:pPr>
                      <a:r>
                        <a:rPr lang="en-US" sz="2400" dirty="0"/>
                        <a:t>Support for speakers of languages other than English</a:t>
                      </a: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23690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C626-B3BB-497F-A304-DF9664076B71}"/>
              </a:ext>
            </a:extLst>
          </p:cNvPr>
          <p:cNvSpPr>
            <a:spLocks noGrp="1"/>
          </p:cNvSpPr>
          <p:nvPr>
            <p:ph type="title"/>
          </p:nvPr>
        </p:nvSpPr>
        <p:spPr>
          <a:xfrm>
            <a:off x="1372527" y="54229"/>
            <a:ext cx="9479666" cy="1325563"/>
          </a:xfrm>
        </p:spPr>
        <p:txBody>
          <a:bodyPr/>
          <a:lstStyle/>
          <a:p>
            <a:r>
              <a:rPr lang="en-US" dirty="0"/>
              <a:t>Special Considerations</a:t>
            </a:r>
          </a:p>
        </p:txBody>
      </p:sp>
      <p:graphicFrame>
        <p:nvGraphicFramePr>
          <p:cNvPr id="4" name="Diagram 3" descr="SmartArt describing three special considerations for the SSCE: accessibility (continuation schools, juvenile justice, special education, bilingual, etc.); depth (elementary and middle schools, long-term, evolving engagement); interdisciplinarity (involve other content and disciplines in addition to History-Social Science)">
            <a:extLst>
              <a:ext uri="{FF2B5EF4-FFF2-40B4-BE49-F238E27FC236}">
                <a16:creationId xmlns:a16="http://schemas.microsoft.com/office/drawing/2014/main" id="{B2CE03FB-1D8A-49E8-BBB0-E5F6DACBF2E4}"/>
              </a:ext>
            </a:extLst>
          </p:cNvPr>
          <p:cNvGraphicFramePr/>
          <p:nvPr>
            <p:extLst>
              <p:ext uri="{D42A27DB-BD31-4B8C-83A1-F6EECF244321}">
                <p14:modId xmlns:p14="http://schemas.microsoft.com/office/powerpoint/2010/main" val="3898455743"/>
              </p:ext>
            </p:extLst>
          </p:nvPr>
        </p:nvGraphicFramePr>
        <p:xfrm>
          <a:off x="1564993" y="995849"/>
          <a:ext cx="9732015" cy="5290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4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5E31-0918-4AD2-87D9-74D84BB6DFE3}"/>
              </a:ext>
            </a:extLst>
          </p:cNvPr>
          <p:cNvSpPr>
            <a:spLocks noGrp="1"/>
          </p:cNvSpPr>
          <p:nvPr>
            <p:ph type="title"/>
          </p:nvPr>
        </p:nvSpPr>
        <p:spPr>
          <a:xfrm>
            <a:off x="4968814" y="768350"/>
            <a:ext cx="6378635" cy="3794125"/>
          </a:xfrm>
        </p:spPr>
        <p:txBody>
          <a:bodyPr/>
          <a:lstStyle/>
          <a:p>
            <a:r>
              <a:rPr lang="en-US" dirty="0"/>
              <a:t>Record Keeping and Requesting Insignias</a:t>
            </a:r>
          </a:p>
        </p:txBody>
      </p:sp>
      <p:pic>
        <p:nvPicPr>
          <p:cNvPr id="5" name="Picture 4"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3AED12B1-6F07-4DC9-9313-33B46B5FE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255" y="1383619"/>
            <a:ext cx="3383280" cy="3544382"/>
          </a:xfrm>
          <a:prstGeom prst="rect">
            <a:avLst/>
          </a:prstGeom>
        </p:spPr>
      </p:pic>
    </p:spTree>
    <p:extLst>
      <p:ext uri="{BB962C8B-B14F-4D97-AF65-F5344CB8AC3E}">
        <p14:creationId xmlns:p14="http://schemas.microsoft.com/office/powerpoint/2010/main" val="81138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F70E-72CA-4DD1-A119-9E587E93F5B9}"/>
              </a:ext>
            </a:extLst>
          </p:cNvPr>
          <p:cNvSpPr>
            <a:spLocks noGrp="1"/>
          </p:cNvSpPr>
          <p:nvPr>
            <p:ph type="title"/>
          </p:nvPr>
        </p:nvSpPr>
        <p:spPr>
          <a:xfrm>
            <a:off x="1354239" y="365126"/>
            <a:ext cx="9479666" cy="1041070"/>
          </a:xfrm>
        </p:spPr>
        <p:txBody>
          <a:bodyPr/>
          <a:lstStyle/>
          <a:p>
            <a:r>
              <a:rPr lang="en-US" dirty="0"/>
              <a:t>Suggested Record Keeping</a:t>
            </a:r>
          </a:p>
        </p:txBody>
      </p:sp>
      <p:sp>
        <p:nvSpPr>
          <p:cNvPr id="3" name="Content Placeholder 2">
            <a:extLst>
              <a:ext uri="{FF2B5EF4-FFF2-40B4-BE49-F238E27FC236}">
                <a16:creationId xmlns:a16="http://schemas.microsoft.com/office/drawing/2014/main" id="{9F11DE74-0A44-412C-81E7-E22EB7CA4AAA}"/>
              </a:ext>
            </a:extLst>
          </p:cNvPr>
          <p:cNvSpPr>
            <a:spLocks noGrp="1"/>
          </p:cNvSpPr>
          <p:nvPr>
            <p:ph idx="1"/>
          </p:nvPr>
        </p:nvSpPr>
        <p:spPr>
          <a:xfrm>
            <a:off x="1354238" y="1406196"/>
            <a:ext cx="9859193" cy="4719008"/>
          </a:xfrm>
        </p:spPr>
        <p:txBody>
          <a:bodyPr numCol="2"/>
          <a:lstStyle/>
          <a:p>
            <a:r>
              <a:rPr lang="en-US" sz="2400" dirty="0"/>
              <a:t>Locally-adopted criteria and student tracking records</a:t>
            </a:r>
          </a:p>
          <a:p>
            <a:r>
              <a:rPr lang="en-US" sz="2400" dirty="0"/>
              <a:t>Site staff leads or advisors</a:t>
            </a:r>
          </a:p>
          <a:p>
            <a:r>
              <a:rPr lang="en-US" sz="2400" dirty="0"/>
              <a:t>Identified community partners</a:t>
            </a:r>
          </a:p>
          <a:p>
            <a:r>
              <a:rPr lang="en-US" sz="2400" dirty="0"/>
              <a:t>Pathway agreements (elementary, middle, high school)</a:t>
            </a:r>
          </a:p>
          <a:p>
            <a:r>
              <a:rPr lang="en-US" sz="2400" dirty="0"/>
              <a:t>Timeline or list of activities</a:t>
            </a:r>
          </a:p>
          <a:p>
            <a:r>
              <a:rPr lang="en-US" sz="2400" dirty="0"/>
              <a:t>Student applications </a:t>
            </a:r>
          </a:p>
          <a:p>
            <a:r>
              <a:rPr lang="en-US" sz="2400" dirty="0"/>
              <a:t>Summary of evidence submitted by students to verify eligibility</a:t>
            </a:r>
          </a:p>
          <a:p>
            <a:r>
              <a:rPr lang="en-US" sz="2400" dirty="0"/>
              <a:t>Names of students who earned a SSCE and information on those who applied for, but did not receive, a SSCE (if applicable)</a:t>
            </a:r>
          </a:p>
          <a:p>
            <a:r>
              <a:rPr lang="en-US" sz="2400" dirty="0"/>
              <a:t>Number of insignias requested and distributed each year, broken into categories: high school diplomas, General Educational Development (GED) certificates, Certificates of Completion, and grade eleven or twelve transcripts</a:t>
            </a:r>
          </a:p>
        </p:txBody>
      </p:sp>
      <p:sp>
        <p:nvSpPr>
          <p:cNvPr id="4" name="Slide Number Placeholder 3">
            <a:extLst>
              <a:ext uri="{FF2B5EF4-FFF2-40B4-BE49-F238E27FC236}">
                <a16:creationId xmlns:a16="http://schemas.microsoft.com/office/drawing/2014/main" id="{CD6CD972-C258-4439-9921-2EE73B5914AD}"/>
              </a:ext>
            </a:extLst>
          </p:cNvPr>
          <p:cNvSpPr>
            <a:spLocks noGrp="1"/>
          </p:cNvSpPr>
          <p:nvPr>
            <p:ph type="sldNum" sz="quarter" idx="12"/>
          </p:nvPr>
        </p:nvSpPr>
        <p:spPr/>
        <p:txBody>
          <a:bodyPr/>
          <a:lstStyle/>
          <a:p>
            <a:fld id="{469BC29B-CD14-4172-9B93-F334EF7BA94E}" type="slidenum">
              <a:rPr lang="en-US" smtClean="0"/>
              <a:t>16</a:t>
            </a:fld>
            <a:endParaRPr lang="en-US"/>
          </a:p>
        </p:txBody>
      </p:sp>
    </p:spTree>
    <p:extLst>
      <p:ext uri="{BB962C8B-B14F-4D97-AF65-F5344CB8AC3E}">
        <p14:creationId xmlns:p14="http://schemas.microsoft.com/office/powerpoint/2010/main" val="26265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1BB7-4C32-44A6-82ED-F3E83CCF7645}"/>
              </a:ext>
            </a:extLst>
          </p:cNvPr>
          <p:cNvSpPr>
            <a:spLocks noGrp="1"/>
          </p:cNvSpPr>
          <p:nvPr>
            <p:ph type="title"/>
          </p:nvPr>
        </p:nvSpPr>
        <p:spPr>
          <a:xfrm>
            <a:off x="1354239" y="365125"/>
            <a:ext cx="9479666" cy="930275"/>
          </a:xfrm>
        </p:spPr>
        <p:txBody>
          <a:bodyPr/>
          <a:lstStyle/>
          <a:p>
            <a:r>
              <a:rPr lang="en-US" dirty="0"/>
              <a:t>Requesting Seals</a:t>
            </a:r>
          </a:p>
        </p:txBody>
      </p:sp>
      <p:sp>
        <p:nvSpPr>
          <p:cNvPr id="3" name="Content Placeholder 2">
            <a:extLst>
              <a:ext uri="{FF2B5EF4-FFF2-40B4-BE49-F238E27FC236}">
                <a16:creationId xmlns:a16="http://schemas.microsoft.com/office/drawing/2014/main" id="{5B9B0806-D680-45A4-BCD6-E63D3E25DF92}"/>
              </a:ext>
            </a:extLst>
          </p:cNvPr>
          <p:cNvSpPr>
            <a:spLocks noGrp="1"/>
          </p:cNvSpPr>
          <p:nvPr>
            <p:ph idx="1"/>
          </p:nvPr>
        </p:nvSpPr>
        <p:spPr>
          <a:xfrm>
            <a:off x="1354238" y="1574800"/>
            <a:ext cx="9859193" cy="4602163"/>
          </a:xfrm>
        </p:spPr>
        <p:txBody>
          <a:bodyPr/>
          <a:lstStyle/>
          <a:p>
            <a:pPr marL="457200" indent="-330200"/>
            <a:r>
              <a:rPr lang="en-US" dirty="0"/>
              <a:t>A school district, county office of education, or direct-funded charter school must submit the number of eligible students to the CDE on the Insignia Request Form in order to receive seals.</a:t>
            </a:r>
          </a:p>
          <a:p>
            <a:pPr marL="457200" indent="-330200"/>
            <a:r>
              <a:rPr lang="en-US" dirty="0"/>
              <a:t>The insignia Request Form is available on the CDE SSCE web page at </a:t>
            </a:r>
            <a:r>
              <a:rPr lang="en-US" dirty="0">
                <a:hlinkClick r:id="rId3"/>
              </a:rPr>
              <a:t>https://www.cde.ca.gov/pd/ca/hs/hssstateseal.asp</a:t>
            </a:r>
            <a:r>
              <a:rPr lang="en-US" dirty="0"/>
              <a:t>.</a:t>
            </a:r>
          </a:p>
          <a:p>
            <a:pPr marL="457200" indent="-330200"/>
            <a:r>
              <a:rPr lang="en-US" dirty="0"/>
              <a:t>No deadline; requests are processed on an ongoing basis.</a:t>
            </a:r>
          </a:p>
          <a:p>
            <a:pPr marL="457200" indent="-330200"/>
            <a:r>
              <a:rPr lang="en-US" dirty="0"/>
              <a:t>Allow at least four weeks to process order, mail seals, and locally affix seals to diplomas, certificates, or transcripts.</a:t>
            </a:r>
          </a:p>
          <a:p>
            <a:endParaRPr lang="en-US" dirty="0"/>
          </a:p>
        </p:txBody>
      </p:sp>
      <p:sp>
        <p:nvSpPr>
          <p:cNvPr id="4" name="Slide Number Placeholder 3">
            <a:extLst>
              <a:ext uri="{FF2B5EF4-FFF2-40B4-BE49-F238E27FC236}">
                <a16:creationId xmlns:a16="http://schemas.microsoft.com/office/drawing/2014/main" id="{0C4339DB-979E-4AF5-94D0-C8398D894F8F}"/>
              </a:ext>
            </a:extLst>
          </p:cNvPr>
          <p:cNvSpPr>
            <a:spLocks noGrp="1"/>
          </p:cNvSpPr>
          <p:nvPr>
            <p:ph type="sldNum" sz="quarter" idx="12"/>
          </p:nvPr>
        </p:nvSpPr>
        <p:spPr/>
        <p:txBody>
          <a:bodyPr/>
          <a:lstStyle/>
          <a:p>
            <a:fld id="{469BC29B-CD14-4172-9B93-F334EF7BA94E}" type="slidenum">
              <a:rPr lang="en-US" smtClean="0"/>
              <a:t>17</a:t>
            </a:fld>
            <a:endParaRPr lang="en-US"/>
          </a:p>
        </p:txBody>
      </p:sp>
    </p:spTree>
    <p:extLst>
      <p:ext uri="{BB962C8B-B14F-4D97-AF65-F5344CB8AC3E}">
        <p14:creationId xmlns:p14="http://schemas.microsoft.com/office/powerpoint/2010/main" val="180896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711E-5380-4E03-ABDB-E50687193B23}"/>
              </a:ext>
            </a:extLst>
          </p:cNvPr>
          <p:cNvSpPr>
            <a:spLocks noGrp="1"/>
          </p:cNvSpPr>
          <p:nvPr>
            <p:ph type="title"/>
          </p:nvPr>
        </p:nvSpPr>
        <p:spPr>
          <a:xfrm>
            <a:off x="1354239" y="434137"/>
            <a:ext cx="9479666" cy="690563"/>
          </a:xfrm>
        </p:spPr>
        <p:txBody>
          <a:bodyPr>
            <a:noAutofit/>
          </a:bodyPr>
          <a:lstStyle/>
          <a:p>
            <a:r>
              <a:rPr lang="en-US" dirty="0"/>
              <a:t>Insignia Request Form</a:t>
            </a:r>
          </a:p>
        </p:txBody>
      </p:sp>
      <p:sp>
        <p:nvSpPr>
          <p:cNvPr id="3" name="Content Placeholder 2">
            <a:extLst>
              <a:ext uri="{FF2B5EF4-FFF2-40B4-BE49-F238E27FC236}">
                <a16:creationId xmlns:a16="http://schemas.microsoft.com/office/drawing/2014/main" id="{37866F64-0CF7-48A3-A8A4-39A3F200A8D2}"/>
              </a:ext>
            </a:extLst>
          </p:cNvPr>
          <p:cNvSpPr>
            <a:spLocks noGrp="1"/>
          </p:cNvSpPr>
          <p:nvPr>
            <p:ph idx="1"/>
          </p:nvPr>
        </p:nvSpPr>
        <p:spPr>
          <a:xfrm>
            <a:off x="1354239" y="1396014"/>
            <a:ext cx="9976369" cy="4995786"/>
          </a:xfrm>
        </p:spPr>
        <p:txBody>
          <a:bodyPr numCol="2"/>
          <a:lstStyle/>
          <a:p>
            <a:pPr marL="233363" indent="-233363"/>
            <a:r>
              <a:rPr lang="en-US" sz="2600" dirty="0"/>
              <a:t>Information Requested:</a:t>
            </a:r>
          </a:p>
          <a:p>
            <a:pPr lvl="1"/>
            <a:r>
              <a:rPr lang="en-US" sz="2500" dirty="0"/>
              <a:t>Contact information</a:t>
            </a:r>
          </a:p>
          <a:p>
            <a:pPr lvl="1"/>
            <a:r>
              <a:rPr lang="en-US" sz="2500" dirty="0"/>
              <a:t>Graduation/enrollment year</a:t>
            </a:r>
          </a:p>
          <a:p>
            <a:pPr lvl="1"/>
            <a:r>
              <a:rPr lang="en-US" sz="2500" dirty="0"/>
              <a:t>LEA details (can request for one or multiple schools):</a:t>
            </a:r>
          </a:p>
          <a:p>
            <a:pPr lvl="2">
              <a:spcAft>
                <a:spcPts val="0"/>
              </a:spcAft>
            </a:pPr>
            <a:r>
              <a:rPr lang="en-US" sz="2500" dirty="0"/>
              <a:t>County</a:t>
            </a:r>
          </a:p>
          <a:p>
            <a:pPr lvl="2">
              <a:spcAft>
                <a:spcPts val="0"/>
              </a:spcAft>
            </a:pPr>
            <a:r>
              <a:rPr lang="en-US" sz="2500" dirty="0"/>
              <a:t>District</a:t>
            </a:r>
          </a:p>
          <a:p>
            <a:pPr lvl="2">
              <a:spcAft>
                <a:spcPts val="0"/>
              </a:spcAft>
            </a:pPr>
            <a:r>
              <a:rPr lang="en-US" sz="2500" dirty="0"/>
              <a:t>County-District-School Code</a:t>
            </a:r>
          </a:p>
          <a:p>
            <a:pPr lvl="2"/>
            <a:r>
              <a:rPr lang="en-US" sz="2500" dirty="0"/>
              <a:t>School Name</a:t>
            </a:r>
          </a:p>
          <a:p>
            <a:pPr marL="681038" lvl="1" indent="-223838"/>
            <a:endParaRPr lang="en-US" dirty="0"/>
          </a:p>
          <a:p>
            <a:pPr marL="681038" lvl="1" indent="-223838"/>
            <a:r>
              <a:rPr lang="en-US" sz="2500" dirty="0"/>
              <a:t>Total number of insignia requested, broken down by category (diplomas, GED certificates, Certificates of Completion, and transcripts)</a:t>
            </a:r>
          </a:p>
          <a:p>
            <a:pPr marL="457200" indent="-279400"/>
            <a:r>
              <a:rPr lang="en-US" sz="2600" dirty="0"/>
              <a:t>Options for correcting or ordering additional insignias.</a:t>
            </a:r>
          </a:p>
        </p:txBody>
      </p:sp>
      <p:sp>
        <p:nvSpPr>
          <p:cNvPr id="4" name="Slide Number Placeholder 3">
            <a:extLst>
              <a:ext uri="{FF2B5EF4-FFF2-40B4-BE49-F238E27FC236}">
                <a16:creationId xmlns:a16="http://schemas.microsoft.com/office/drawing/2014/main" id="{72BA0DBA-8CE1-4DBE-B86B-39B955805B1F}"/>
              </a:ext>
            </a:extLst>
          </p:cNvPr>
          <p:cNvSpPr>
            <a:spLocks noGrp="1"/>
          </p:cNvSpPr>
          <p:nvPr>
            <p:ph type="sldNum" sz="quarter" idx="12"/>
          </p:nvPr>
        </p:nvSpPr>
        <p:spPr/>
        <p:txBody>
          <a:bodyPr/>
          <a:lstStyle/>
          <a:p>
            <a:fld id="{469BC29B-CD14-4172-9B93-F334EF7BA94E}" type="slidenum">
              <a:rPr lang="en-US" smtClean="0"/>
              <a:t>18</a:t>
            </a:fld>
            <a:endParaRPr lang="en-US" dirty="0"/>
          </a:p>
        </p:txBody>
      </p:sp>
    </p:spTree>
    <p:extLst>
      <p:ext uri="{BB962C8B-B14F-4D97-AF65-F5344CB8AC3E}">
        <p14:creationId xmlns:p14="http://schemas.microsoft.com/office/powerpoint/2010/main" val="294716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E617-E00C-4698-BDB7-A9D9E601C969}"/>
              </a:ext>
            </a:extLst>
          </p:cNvPr>
          <p:cNvSpPr>
            <a:spLocks noGrp="1"/>
          </p:cNvSpPr>
          <p:nvPr>
            <p:ph type="title"/>
          </p:nvPr>
        </p:nvSpPr>
        <p:spPr>
          <a:xfrm>
            <a:off x="1354239" y="365126"/>
            <a:ext cx="9479666" cy="1144588"/>
          </a:xfrm>
        </p:spPr>
        <p:txBody>
          <a:bodyPr/>
          <a:lstStyle/>
          <a:p>
            <a:r>
              <a:rPr lang="en-US" dirty="0"/>
              <a:t>Data Reporting</a:t>
            </a:r>
          </a:p>
        </p:txBody>
      </p:sp>
      <p:sp>
        <p:nvSpPr>
          <p:cNvPr id="3" name="Content Placeholder 2">
            <a:extLst>
              <a:ext uri="{FF2B5EF4-FFF2-40B4-BE49-F238E27FC236}">
                <a16:creationId xmlns:a16="http://schemas.microsoft.com/office/drawing/2014/main" id="{A03B962F-FF12-43FB-B168-559BB3CC6D45}"/>
              </a:ext>
            </a:extLst>
          </p:cNvPr>
          <p:cNvSpPr>
            <a:spLocks noGrp="1"/>
          </p:cNvSpPr>
          <p:nvPr>
            <p:ph idx="1"/>
          </p:nvPr>
        </p:nvSpPr>
        <p:spPr/>
        <p:txBody>
          <a:bodyPr/>
          <a:lstStyle/>
          <a:p>
            <a:r>
              <a:rPr lang="en-US" dirty="0"/>
              <a:t>Data relating to SSCE award distribution is not required  through statewide data reporting systems. </a:t>
            </a:r>
          </a:p>
          <a:p>
            <a:r>
              <a:rPr lang="en-US" dirty="0"/>
              <a:t>The CDE will capture data through the ordering process:</a:t>
            </a:r>
          </a:p>
          <a:p>
            <a:pPr marL="457200" lvl="1" indent="0">
              <a:buNone/>
            </a:pPr>
            <a:r>
              <a:rPr lang="en-US" sz="2800" dirty="0"/>
              <a:t>- Total number of insignias requested by LEAs each year</a:t>
            </a:r>
          </a:p>
          <a:p>
            <a:pPr lvl="1"/>
            <a:r>
              <a:rPr lang="en-US" sz="2800" dirty="0"/>
              <a:t>Quantity of that total that is expected to be affixed to diplomas, transcripts, or other qualified certificates</a:t>
            </a:r>
          </a:p>
          <a:p>
            <a:r>
              <a:rPr lang="en-US" dirty="0"/>
              <a:t>CDE will publish that data in a spreadsheet on the SSCE web page annually.</a:t>
            </a:r>
          </a:p>
          <a:p>
            <a:endParaRPr lang="en-US" dirty="0"/>
          </a:p>
        </p:txBody>
      </p:sp>
      <p:sp>
        <p:nvSpPr>
          <p:cNvPr id="4" name="Slide Number Placeholder 3">
            <a:extLst>
              <a:ext uri="{FF2B5EF4-FFF2-40B4-BE49-F238E27FC236}">
                <a16:creationId xmlns:a16="http://schemas.microsoft.com/office/drawing/2014/main" id="{3441FDF5-2F1A-4A73-BE87-4C952C625FBF}"/>
              </a:ext>
            </a:extLst>
          </p:cNvPr>
          <p:cNvSpPr>
            <a:spLocks noGrp="1"/>
          </p:cNvSpPr>
          <p:nvPr>
            <p:ph type="sldNum" sz="quarter" idx="12"/>
          </p:nvPr>
        </p:nvSpPr>
        <p:spPr/>
        <p:txBody>
          <a:bodyPr/>
          <a:lstStyle/>
          <a:p>
            <a:fld id="{469BC29B-CD14-4172-9B93-F334EF7BA94E}" type="slidenum">
              <a:rPr lang="en-US" smtClean="0"/>
              <a:t>19</a:t>
            </a:fld>
            <a:endParaRPr lang="en-US" dirty="0"/>
          </a:p>
        </p:txBody>
      </p:sp>
    </p:spTree>
    <p:extLst>
      <p:ext uri="{BB962C8B-B14F-4D97-AF65-F5344CB8AC3E}">
        <p14:creationId xmlns:p14="http://schemas.microsoft.com/office/powerpoint/2010/main" val="3152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CF30-3603-49D2-9C4B-CBBD4969529F}"/>
              </a:ext>
            </a:extLst>
          </p:cNvPr>
          <p:cNvSpPr>
            <a:spLocks noGrp="1"/>
          </p:cNvSpPr>
          <p:nvPr>
            <p:ph type="title"/>
          </p:nvPr>
        </p:nvSpPr>
        <p:spPr/>
        <p:txBody>
          <a:bodyPr/>
          <a:lstStyle/>
          <a:p>
            <a:r>
              <a:rPr lang="en-US" dirty="0"/>
              <a:t>Legislative Context</a:t>
            </a:r>
          </a:p>
        </p:txBody>
      </p:sp>
      <p:sp>
        <p:nvSpPr>
          <p:cNvPr id="3" name="Content Placeholder 2">
            <a:extLst>
              <a:ext uri="{FF2B5EF4-FFF2-40B4-BE49-F238E27FC236}">
                <a16:creationId xmlns:a16="http://schemas.microsoft.com/office/drawing/2014/main" id="{63ABDF0D-2F04-4336-9ED7-FC20D57E1CE1}"/>
              </a:ext>
            </a:extLst>
          </p:cNvPr>
          <p:cNvSpPr>
            <a:spLocks noGrp="1"/>
          </p:cNvSpPr>
          <p:nvPr>
            <p:ph idx="1"/>
          </p:nvPr>
        </p:nvSpPr>
        <p:spPr>
          <a:xfrm>
            <a:off x="1155700" y="1469365"/>
            <a:ext cx="10032649" cy="4667250"/>
          </a:xfrm>
        </p:spPr>
        <p:txBody>
          <a:bodyPr/>
          <a:lstStyle/>
          <a:p>
            <a:pPr marL="457200" indent="-342900"/>
            <a:r>
              <a:rPr lang="en-US" dirty="0"/>
              <a:t>California </a:t>
            </a:r>
            <a:r>
              <a:rPr lang="en-US" i="1" dirty="0"/>
              <a:t>Education Code </a:t>
            </a:r>
            <a:r>
              <a:rPr lang="en-US" dirty="0"/>
              <a:t>(</a:t>
            </a:r>
            <a:r>
              <a:rPr lang="en-US" i="1" dirty="0"/>
              <a:t>EC</a:t>
            </a:r>
            <a:r>
              <a:rPr lang="en-US" dirty="0"/>
              <a:t>)</a:t>
            </a:r>
            <a:r>
              <a:rPr lang="en-US" i="1" dirty="0"/>
              <a:t> </a:t>
            </a:r>
            <a:r>
              <a:rPr lang="en-US" dirty="0"/>
              <a:t>sections 51470–51474 authorized the California Department of Education (CDE) and the State Superintendent of Public Instruction to develop statewide criteria to award a State Seal of Civic Engagement (SSCE) to eligible students in 2017.</a:t>
            </a:r>
          </a:p>
          <a:p>
            <a:pPr marL="457200" indent="-336550">
              <a:tabLst>
                <a:tab pos="577850" algn="l"/>
              </a:tabLst>
            </a:pPr>
            <a:r>
              <a:rPr lang="en-US" dirty="0"/>
              <a:t>The State Board of Education (SBE) adopted statewide criteria and implementation guidance in September 2020.</a:t>
            </a:r>
          </a:p>
          <a:p>
            <a:pPr marL="457200" indent="-336550">
              <a:tabLst>
                <a:tab pos="577850" algn="l"/>
              </a:tabLst>
            </a:pPr>
            <a:r>
              <a:rPr lang="en-US" dirty="0"/>
              <a:t>Organizational partners began supporting local educational agencies (LEAs) to develop criteria and design pathways for students to earn the SSCE in October 2020.</a:t>
            </a:r>
          </a:p>
        </p:txBody>
      </p:sp>
      <p:sp>
        <p:nvSpPr>
          <p:cNvPr id="4" name="Slide Number Placeholder 3">
            <a:extLst>
              <a:ext uri="{FF2B5EF4-FFF2-40B4-BE49-F238E27FC236}">
                <a16:creationId xmlns:a16="http://schemas.microsoft.com/office/drawing/2014/main" id="{2EF1962B-0BBD-4C79-8F7E-EA40344D8840}"/>
              </a:ext>
            </a:extLst>
          </p:cNvPr>
          <p:cNvSpPr>
            <a:spLocks noGrp="1"/>
          </p:cNvSpPr>
          <p:nvPr>
            <p:ph type="sldNum" sz="quarter" idx="12"/>
          </p:nvPr>
        </p:nvSpPr>
        <p:spPr/>
        <p:txBody>
          <a:bodyPr/>
          <a:lstStyle/>
          <a:p>
            <a:fld id="{469BC29B-CD14-4172-9B93-F334EF7BA94E}" type="slidenum">
              <a:rPr lang="en-US" smtClean="0"/>
              <a:t>2</a:t>
            </a:fld>
            <a:endParaRPr lang="en-US" dirty="0"/>
          </a:p>
        </p:txBody>
      </p:sp>
    </p:spTree>
    <p:extLst>
      <p:ext uri="{BB962C8B-B14F-4D97-AF65-F5344CB8AC3E}">
        <p14:creationId xmlns:p14="http://schemas.microsoft.com/office/powerpoint/2010/main" val="26043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AA8-4767-4805-84D3-6B26F044665C}"/>
              </a:ext>
            </a:extLst>
          </p:cNvPr>
          <p:cNvSpPr>
            <a:spLocks noGrp="1"/>
          </p:cNvSpPr>
          <p:nvPr>
            <p:ph type="title"/>
          </p:nvPr>
        </p:nvSpPr>
        <p:spPr/>
        <p:txBody>
          <a:bodyPr/>
          <a:lstStyle/>
          <a:p>
            <a:r>
              <a:rPr lang="en-US" dirty="0"/>
              <a:t>Implementation Resources (1)</a:t>
            </a:r>
          </a:p>
        </p:txBody>
      </p:sp>
      <p:sp>
        <p:nvSpPr>
          <p:cNvPr id="3" name="Content Placeholder 2">
            <a:extLst>
              <a:ext uri="{FF2B5EF4-FFF2-40B4-BE49-F238E27FC236}">
                <a16:creationId xmlns:a16="http://schemas.microsoft.com/office/drawing/2014/main" id="{6685EC12-0F11-4938-BCC0-6C7C2BCD2234}"/>
              </a:ext>
            </a:extLst>
          </p:cNvPr>
          <p:cNvSpPr>
            <a:spLocks noGrp="1"/>
          </p:cNvSpPr>
          <p:nvPr>
            <p:ph idx="1"/>
          </p:nvPr>
        </p:nvSpPr>
        <p:spPr/>
        <p:txBody>
          <a:bodyPr/>
          <a:lstStyle/>
          <a:p>
            <a:r>
              <a:rPr lang="en-US" sz="2400" dirty="0"/>
              <a:t>California Democracy School Civic Learning Initiative: </a:t>
            </a:r>
            <a:r>
              <a:rPr lang="en-US" sz="2400" dirty="0">
                <a:hlinkClick r:id="rId3"/>
              </a:rPr>
              <a:t>https://www.lacoe.edu/Curriculum-Instruction/History-Social-Science/California-Democracy-School</a:t>
            </a:r>
            <a:r>
              <a:rPr lang="en-US" sz="2400" dirty="0"/>
              <a:t> </a:t>
            </a:r>
          </a:p>
          <a:p>
            <a:r>
              <a:rPr lang="en-US" sz="2400" dirty="0"/>
              <a:t>Civic Learning Awards: </a:t>
            </a:r>
            <a:r>
              <a:rPr lang="en-US" sz="2400" dirty="0">
                <a:hlinkClick r:id="rId4"/>
              </a:rPr>
              <a:t>https://www.courts.ca.gov/civiclearningaward.htm</a:t>
            </a:r>
            <a:r>
              <a:rPr lang="en-US" sz="2400" dirty="0"/>
              <a:t> </a:t>
            </a:r>
          </a:p>
        </p:txBody>
      </p:sp>
      <p:sp>
        <p:nvSpPr>
          <p:cNvPr id="4" name="Slide Number Placeholder 3">
            <a:extLst>
              <a:ext uri="{FF2B5EF4-FFF2-40B4-BE49-F238E27FC236}">
                <a16:creationId xmlns:a16="http://schemas.microsoft.com/office/drawing/2014/main" id="{E8A2B650-279D-47F3-ABC6-9EE2FFD76D2B}"/>
              </a:ext>
            </a:extLst>
          </p:cNvPr>
          <p:cNvSpPr>
            <a:spLocks noGrp="1"/>
          </p:cNvSpPr>
          <p:nvPr>
            <p:ph type="sldNum" sz="quarter" idx="12"/>
          </p:nvPr>
        </p:nvSpPr>
        <p:spPr/>
        <p:txBody>
          <a:bodyPr/>
          <a:lstStyle/>
          <a:p>
            <a:fld id="{469BC29B-CD14-4172-9B93-F334EF7BA94E}" type="slidenum">
              <a:rPr lang="en-US" smtClean="0"/>
              <a:t>20</a:t>
            </a:fld>
            <a:endParaRPr lang="en-US" dirty="0"/>
          </a:p>
        </p:txBody>
      </p:sp>
    </p:spTree>
    <p:extLst>
      <p:ext uri="{BB962C8B-B14F-4D97-AF65-F5344CB8AC3E}">
        <p14:creationId xmlns:p14="http://schemas.microsoft.com/office/powerpoint/2010/main" val="298032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AA8-4767-4805-84D3-6B26F044665C}"/>
              </a:ext>
            </a:extLst>
          </p:cNvPr>
          <p:cNvSpPr>
            <a:spLocks noGrp="1"/>
          </p:cNvSpPr>
          <p:nvPr>
            <p:ph type="title"/>
          </p:nvPr>
        </p:nvSpPr>
        <p:spPr/>
        <p:txBody>
          <a:bodyPr/>
          <a:lstStyle/>
          <a:p>
            <a:r>
              <a:rPr lang="en-US" dirty="0"/>
              <a:t>Implementation Resources (2)</a:t>
            </a:r>
          </a:p>
        </p:txBody>
      </p:sp>
      <p:sp>
        <p:nvSpPr>
          <p:cNvPr id="3" name="Content Placeholder 2">
            <a:extLst>
              <a:ext uri="{FF2B5EF4-FFF2-40B4-BE49-F238E27FC236}">
                <a16:creationId xmlns:a16="http://schemas.microsoft.com/office/drawing/2014/main" id="{6685EC12-0F11-4938-BCC0-6C7C2BCD2234}"/>
              </a:ext>
            </a:extLst>
          </p:cNvPr>
          <p:cNvSpPr>
            <a:spLocks noGrp="1"/>
          </p:cNvSpPr>
          <p:nvPr>
            <p:ph idx="1"/>
          </p:nvPr>
        </p:nvSpPr>
        <p:spPr>
          <a:xfrm>
            <a:off x="1354238" y="1549577"/>
            <a:ext cx="9859193" cy="4351338"/>
          </a:xfrm>
        </p:spPr>
        <p:txBody>
          <a:bodyPr/>
          <a:lstStyle/>
          <a:p>
            <a:r>
              <a:rPr lang="en-US" sz="2400" dirty="0"/>
              <a:t>Civic Seal: </a:t>
            </a:r>
            <a:r>
              <a:rPr lang="en-US" sz="2400" dirty="0">
                <a:hlinkClick r:id="rId3"/>
              </a:rPr>
              <a:t>https://www.civicseal.org/</a:t>
            </a:r>
            <a:r>
              <a:rPr lang="en-US" sz="2400" dirty="0"/>
              <a:t> </a:t>
            </a:r>
          </a:p>
          <a:p>
            <a:r>
              <a:rPr lang="en-US" sz="2400" dirty="0"/>
              <a:t>Content, Literacy, Inquiry, and Citizenship Project SSCE: </a:t>
            </a:r>
            <a:r>
              <a:rPr lang="en-US" sz="2400" dirty="0">
                <a:hlinkClick r:id="rId4"/>
              </a:rPr>
              <a:t>https://californiahss.org/StateSeal.html</a:t>
            </a:r>
            <a:r>
              <a:rPr lang="en-US" sz="2400" dirty="0"/>
              <a:t> </a:t>
            </a:r>
          </a:p>
          <a:p>
            <a:r>
              <a:rPr lang="en-US" sz="2400" dirty="0"/>
              <a:t>Los Angeles County Office of Education (COE) SSCE: </a:t>
            </a:r>
            <a:r>
              <a:rPr lang="en-US" sz="2400" dirty="0">
                <a:hlinkClick r:id="rId5"/>
              </a:rPr>
              <a:t>https://www.lacoe.edu/Curriculum-Instruction/History-Social-Science/State-Seal-of-Civic-Engagement</a:t>
            </a:r>
            <a:r>
              <a:rPr lang="en-US" sz="2400" dirty="0"/>
              <a:t> </a:t>
            </a:r>
          </a:p>
          <a:p>
            <a:r>
              <a:rPr lang="en-US" sz="2400" dirty="0"/>
              <a:t>Monterey COE SSCE: </a:t>
            </a:r>
            <a:r>
              <a:rPr lang="en-US" sz="2400" dirty="0">
                <a:hlinkClick r:id="rId6"/>
              </a:rPr>
              <a:t>https://sites.google.com/montereycoe.org/civiceducation/state-seal-of-civic-engagement</a:t>
            </a:r>
            <a:r>
              <a:rPr lang="en-US" sz="2400" dirty="0"/>
              <a:t> </a:t>
            </a:r>
          </a:p>
          <a:p>
            <a:r>
              <a:rPr lang="en-US" sz="2400" dirty="0"/>
              <a:t>Resources to Support Civic Engagement: </a:t>
            </a:r>
            <a:r>
              <a:rPr lang="en-US" sz="2400" dirty="0">
                <a:hlinkClick r:id="rId7"/>
              </a:rPr>
              <a:t>https://www.cde.ca.gov/pd/ca/hs/civicengprojects.asp</a:t>
            </a:r>
            <a:r>
              <a:rPr lang="en-US" sz="2400" dirty="0"/>
              <a:t> </a:t>
            </a:r>
          </a:p>
        </p:txBody>
      </p:sp>
      <p:sp>
        <p:nvSpPr>
          <p:cNvPr id="4" name="Slide Number Placeholder 3">
            <a:extLst>
              <a:ext uri="{FF2B5EF4-FFF2-40B4-BE49-F238E27FC236}">
                <a16:creationId xmlns:a16="http://schemas.microsoft.com/office/drawing/2014/main" id="{E8A2B650-279D-47F3-ABC6-9EE2FFD76D2B}"/>
              </a:ext>
            </a:extLst>
          </p:cNvPr>
          <p:cNvSpPr>
            <a:spLocks noGrp="1"/>
          </p:cNvSpPr>
          <p:nvPr>
            <p:ph type="sldNum" sz="quarter" idx="12"/>
          </p:nvPr>
        </p:nvSpPr>
        <p:spPr/>
        <p:txBody>
          <a:bodyPr/>
          <a:lstStyle/>
          <a:p>
            <a:fld id="{469BC29B-CD14-4172-9B93-F334EF7BA94E}" type="slidenum">
              <a:rPr lang="en-US" smtClean="0"/>
              <a:t>21</a:t>
            </a:fld>
            <a:endParaRPr lang="en-US" dirty="0"/>
          </a:p>
        </p:txBody>
      </p:sp>
    </p:spTree>
    <p:extLst>
      <p:ext uri="{BB962C8B-B14F-4D97-AF65-F5344CB8AC3E}">
        <p14:creationId xmlns:p14="http://schemas.microsoft.com/office/powerpoint/2010/main" val="97060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Stay Informed!</a:t>
            </a:r>
          </a:p>
        </p:txBody>
      </p:sp>
      <p:sp>
        <p:nvSpPr>
          <p:cNvPr id="3" name="Content Placeholder 2"/>
          <p:cNvSpPr>
            <a:spLocks noGrp="1"/>
          </p:cNvSpPr>
          <p:nvPr>
            <p:ph idx="1"/>
          </p:nvPr>
        </p:nvSpPr>
        <p:spPr>
          <a:xfrm>
            <a:off x="838200" y="1740235"/>
            <a:ext cx="10082792" cy="4730415"/>
          </a:xfrm>
        </p:spPr>
        <p:txBody>
          <a:bodyPr/>
          <a:lstStyle/>
          <a:p>
            <a:pPr marL="0" indent="0" algn="ctr">
              <a:lnSpc>
                <a:spcPct val="100000"/>
              </a:lnSpc>
              <a:spcBef>
                <a:spcPts val="0"/>
              </a:spcBef>
              <a:spcAft>
                <a:spcPts val="0"/>
              </a:spcAft>
              <a:buNone/>
            </a:pPr>
            <a:r>
              <a:rPr lang="en-US" b="1" dirty="0"/>
              <a:t>SSCE Web Page</a:t>
            </a:r>
          </a:p>
          <a:p>
            <a:pPr marL="0" indent="0" algn="ctr">
              <a:buNone/>
            </a:pPr>
            <a:r>
              <a:rPr lang="en-US" dirty="0">
                <a:hlinkClick r:id="rId3"/>
              </a:rPr>
              <a:t>https://www.cde.ca.gov/pd/ca/hs/hssstateseal.asp</a:t>
            </a:r>
            <a:r>
              <a:rPr lang="en-US" dirty="0"/>
              <a:t> </a:t>
            </a:r>
          </a:p>
          <a:p>
            <a:pPr marL="0" indent="0" algn="ctr">
              <a:spcAft>
                <a:spcPts val="600"/>
              </a:spcAft>
              <a:buNone/>
            </a:pPr>
            <a:endParaRPr lang="en-US" b="1" dirty="0"/>
          </a:p>
          <a:p>
            <a:pPr marL="0" indent="0" algn="ctr">
              <a:lnSpc>
                <a:spcPct val="100000"/>
              </a:lnSpc>
              <a:spcBef>
                <a:spcPts val="0"/>
              </a:spcBef>
              <a:buNone/>
            </a:pPr>
            <a:r>
              <a:rPr lang="en-US" b="1" dirty="0"/>
              <a:t>HSS Newsletter</a:t>
            </a:r>
            <a:br>
              <a:rPr lang="en-US" dirty="0"/>
            </a:br>
            <a:r>
              <a:rPr lang="en-US" dirty="0"/>
              <a:t>To join, send a blank email message to </a:t>
            </a:r>
            <a:br>
              <a:rPr lang="en-US" sz="1200" dirty="0"/>
            </a:br>
            <a:r>
              <a:rPr lang="en-US" dirty="0">
                <a:hlinkClick r:id="rId4"/>
              </a:rPr>
              <a:t>join-history-social-science@mlist.cde.ca.gov</a:t>
            </a:r>
            <a:endParaRPr lang="en-US" dirty="0"/>
          </a:p>
          <a:p>
            <a:pPr marL="0" indent="0" algn="ctr">
              <a:lnSpc>
                <a:spcPct val="100000"/>
              </a:lnSpc>
              <a:spcBef>
                <a:spcPts val="0"/>
              </a:spcBef>
              <a:spcAft>
                <a:spcPts val="0"/>
              </a:spcAft>
              <a:buNone/>
            </a:pPr>
            <a:endParaRPr lang="en-US" b="1" dirty="0"/>
          </a:p>
          <a:p>
            <a:pPr marL="0" indent="0" algn="ctr">
              <a:lnSpc>
                <a:spcPct val="100000"/>
              </a:lnSpc>
              <a:spcBef>
                <a:spcPts val="0"/>
              </a:spcBef>
              <a:spcAft>
                <a:spcPts val="0"/>
              </a:spcAft>
              <a:buNone/>
            </a:pPr>
            <a:r>
              <a:rPr lang="en-US" b="1" dirty="0"/>
              <a:t>HSS Twitter </a:t>
            </a:r>
            <a:br>
              <a:rPr lang="en-US" b="1" dirty="0"/>
            </a:br>
            <a:r>
              <a:rPr lang="en-US" dirty="0"/>
              <a:t>@</a:t>
            </a:r>
            <a:r>
              <a:rPr lang="en-US" dirty="0" err="1"/>
              <a:t>CaEdHSS</a:t>
            </a:r>
            <a:endParaRPr lang="en-US" dirty="0"/>
          </a:p>
        </p:txBody>
      </p:sp>
    </p:spTree>
    <p:extLst>
      <p:ext uri="{BB962C8B-B14F-4D97-AF65-F5344CB8AC3E}">
        <p14:creationId xmlns:p14="http://schemas.microsoft.com/office/powerpoint/2010/main" val="11916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24F3FB-6E5B-5F49-9E94-1AB393E5548F}"/>
              </a:ext>
            </a:extLst>
          </p:cNvPr>
          <p:cNvSpPr>
            <a:spLocks noGrp="1"/>
          </p:cNvSpPr>
          <p:nvPr>
            <p:ph type="title"/>
          </p:nvPr>
        </p:nvSpPr>
        <p:spPr>
          <a:xfrm>
            <a:off x="838200" y="294751"/>
            <a:ext cx="10515600" cy="947198"/>
          </a:xfrm>
        </p:spPr>
        <p:txBody>
          <a:bodyPr/>
          <a:lstStyle/>
          <a:p>
            <a:r>
              <a:rPr lang="en-US" dirty="0"/>
              <a:t>Thank you!</a:t>
            </a:r>
          </a:p>
        </p:txBody>
      </p:sp>
      <p:sp>
        <p:nvSpPr>
          <p:cNvPr id="5" name="Text Placeholder 4">
            <a:extLst>
              <a:ext uri="{FF2B5EF4-FFF2-40B4-BE49-F238E27FC236}">
                <a16:creationId xmlns:a16="http://schemas.microsoft.com/office/drawing/2014/main" id="{0CC162AF-E9A5-E046-B4E9-034F10645F4B}"/>
              </a:ext>
            </a:extLst>
          </p:cNvPr>
          <p:cNvSpPr>
            <a:spLocks noGrp="1"/>
          </p:cNvSpPr>
          <p:nvPr>
            <p:ph type="body" idx="1"/>
          </p:nvPr>
        </p:nvSpPr>
        <p:spPr>
          <a:xfrm>
            <a:off x="838200" y="1694919"/>
            <a:ext cx="10515600" cy="1734082"/>
          </a:xfrm>
        </p:spPr>
        <p:txBody>
          <a:bodyPr/>
          <a:lstStyle/>
          <a:p>
            <a:pPr algn="ctr">
              <a:lnSpc>
                <a:spcPct val="100000"/>
              </a:lnSpc>
              <a:spcBef>
                <a:spcPts val="0"/>
              </a:spcBef>
            </a:pPr>
            <a:r>
              <a:rPr lang="en-US" b="1" dirty="0">
                <a:solidFill>
                  <a:schemeClr val="tx1"/>
                </a:solidFill>
                <a:latin typeface="Arial" panose="020B0604020202020204" pitchFamily="34" charset="0"/>
                <a:cs typeface="Arial" panose="020B0604020202020204" pitchFamily="34" charset="0"/>
              </a:rPr>
              <a:t>Sarah Smith, Education Programs Assistant</a:t>
            </a:r>
          </a:p>
          <a:p>
            <a:pPr algn="ctr">
              <a:lnSpc>
                <a:spcPct val="100000"/>
              </a:lnSpc>
              <a:spcBef>
                <a:spcPts val="0"/>
              </a:spcBef>
            </a:pPr>
            <a:r>
              <a:rPr lang="en-US" dirty="0">
                <a:solidFill>
                  <a:schemeClr val="tx1"/>
                </a:solidFill>
                <a:latin typeface="Arial" panose="020B0604020202020204" pitchFamily="34" charset="0"/>
                <a:cs typeface="Arial" panose="020B0604020202020204" pitchFamily="34" charset="0"/>
              </a:rPr>
              <a:t>Educator Excellence and Equity Division</a:t>
            </a:r>
          </a:p>
          <a:p>
            <a:pPr algn="ctr">
              <a:lnSpc>
                <a:spcPct val="100000"/>
              </a:lnSpc>
              <a:spcBef>
                <a:spcPts val="0"/>
              </a:spcBef>
            </a:pPr>
            <a:r>
              <a:rPr lang="en-US" dirty="0">
                <a:solidFill>
                  <a:schemeClr val="tx1"/>
                </a:solidFill>
                <a:latin typeface="Arial" panose="020B0604020202020204" pitchFamily="34" charset="0"/>
                <a:cs typeface="Arial" panose="020B0604020202020204" pitchFamily="34" charset="0"/>
              </a:rPr>
              <a:t>California Department of Education</a:t>
            </a:r>
          </a:p>
          <a:p>
            <a:pPr algn="ctr">
              <a:lnSpc>
                <a:spcPct val="100000"/>
              </a:lnSpc>
              <a:spcBef>
                <a:spcPts val="0"/>
              </a:spcBef>
            </a:pPr>
            <a:r>
              <a:rPr lang="en-US" dirty="0">
                <a:solidFill>
                  <a:schemeClr val="tx1"/>
                </a:solidFill>
                <a:latin typeface="Arial" panose="020B0604020202020204" pitchFamily="34" charset="0"/>
                <a:cs typeface="Arial" panose="020B0604020202020204" pitchFamily="34" charset="0"/>
              </a:rPr>
              <a:t>SSCE@cde.ca.gov</a:t>
            </a:r>
          </a:p>
        </p:txBody>
      </p:sp>
      <p:pic>
        <p:nvPicPr>
          <p:cNvPr id="6" name="Google Shape;137;p30">
            <a:extLst>
              <a:ext uri="{FF2B5EF4-FFF2-40B4-BE49-F238E27FC236}">
                <a16:creationId xmlns:a16="http://schemas.microsoft.com/office/drawing/2014/main" id="{E7A0AF8C-C3EA-4158-94E4-D1C302FFBC92}"/>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57487" y="3508524"/>
            <a:ext cx="6677025" cy="3054725"/>
          </a:xfrm>
          <a:prstGeom prst="rect">
            <a:avLst/>
          </a:prstGeom>
          <a:noFill/>
          <a:ln>
            <a:noFill/>
          </a:ln>
        </p:spPr>
      </p:pic>
    </p:spTree>
    <p:extLst>
      <p:ext uri="{BB962C8B-B14F-4D97-AF65-F5344CB8AC3E}">
        <p14:creationId xmlns:p14="http://schemas.microsoft.com/office/powerpoint/2010/main" val="93892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806B-9135-49F3-A41F-37A6AABA35D9}"/>
              </a:ext>
            </a:extLst>
          </p:cNvPr>
          <p:cNvSpPr>
            <a:spLocks noGrp="1"/>
          </p:cNvSpPr>
          <p:nvPr>
            <p:ph type="title"/>
          </p:nvPr>
        </p:nvSpPr>
        <p:spPr/>
        <p:txBody>
          <a:bodyPr/>
          <a:lstStyle/>
          <a:p>
            <a:r>
              <a:rPr lang="en-US" dirty="0"/>
              <a:t>Resources on Statewide Criteria</a:t>
            </a:r>
          </a:p>
        </p:txBody>
      </p:sp>
      <p:sp>
        <p:nvSpPr>
          <p:cNvPr id="3" name="Content Placeholder 2">
            <a:extLst>
              <a:ext uri="{FF2B5EF4-FFF2-40B4-BE49-F238E27FC236}">
                <a16:creationId xmlns:a16="http://schemas.microsoft.com/office/drawing/2014/main" id="{5A0461A8-90B3-48DE-BB57-5628FA63DE6A}"/>
              </a:ext>
            </a:extLst>
          </p:cNvPr>
          <p:cNvSpPr>
            <a:spLocks noGrp="1"/>
          </p:cNvSpPr>
          <p:nvPr>
            <p:ph idx="1"/>
          </p:nvPr>
        </p:nvSpPr>
        <p:spPr>
          <a:xfrm>
            <a:off x="1590261" y="1690688"/>
            <a:ext cx="9676453" cy="4351338"/>
          </a:xfrm>
        </p:spPr>
        <p:txBody>
          <a:bodyPr/>
          <a:lstStyle/>
          <a:p>
            <a:pPr marL="387350" indent="-387350">
              <a:spcAft>
                <a:spcPts val="0"/>
              </a:spcAft>
            </a:pPr>
            <a:r>
              <a:rPr lang="en-US" sz="2400" dirty="0"/>
              <a:t>Statewide Criteria Development: </a:t>
            </a:r>
            <a:r>
              <a:rPr lang="en-US" sz="2400" dirty="0">
                <a:hlinkClick r:id="rId3"/>
              </a:rPr>
              <a:t>https://www.cde.ca.gov/pd/ca/hs/sscedevelopment.asp</a:t>
            </a:r>
            <a:endParaRPr lang="en-US" sz="2400" dirty="0"/>
          </a:p>
          <a:p>
            <a:pPr marL="387350" indent="-387350">
              <a:spcAft>
                <a:spcPts val="0"/>
              </a:spcAft>
            </a:pPr>
            <a:endParaRPr lang="en-US" sz="2400" dirty="0"/>
          </a:p>
          <a:p>
            <a:pPr marL="387350" indent="-387350">
              <a:spcAft>
                <a:spcPts val="0"/>
              </a:spcAft>
            </a:pPr>
            <a:r>
              <a:rPr lang="en-US" sz="2400" dirty="0"/>
              <a:t>Implementation Guidance: </a:t>
            </a:r>
            <a:r>
              <a:rPr lang="en-US" sz="2400" dirty="0">
                <a:hlinkClick r:id="rId4"/>
              </a:rPr>
              <a:t>https://www.cde.ca.gov/pd/ca/hs/ssceguidance.asp</a:t>
            </a:r>
            <a:r>
              <a:rPr lang="en-US" sz="2400" dirty="0"/>
              <a:t>  </a:t>
            </a:r>
          </a:p>
          <a:p>
            <a:pPr marL="387350" indent="-387350">
              <a:spcAft>
                <a:spcPts val="0"/>
              </a:spcAft>
            </a:pPr>
            <a:endParaRPr lang="en-US" sz="2400" dirty="0"/>
          </a:p>
          <a:p>
            <a:pPr marL="387350" indent="-387350"/>
            <a:r>
              <a:rPr lang="en-US" sz="2400" dirty="0"/>
              <a:t>SSCE Overview Presentation: </a:t>
            </a:r>
            <a:r>
              <a:rPr lang="en-US" sz="2400" dirty="0">
                <a:hlinkClick r:id="rId5"/>
              </a:rPr>
              <a:t>https://www.cde.ca.gov/pd/ca/hs/documents/ssceoverview.pptx</a:t>
            </a:r>
            <a:r>
              <a:rPr lang="en-US" sz="2400" dirty="0"/>
              <a:t> </a:t>
            </a:r>
          </a:p>
          <a:p>
            <a:pPr marL="387350" indent="-387350">
              <a:spcBef>
                <a:spcPts val="1200"/>
              </a:spcBef>
            </a:pPr>
            <a:r>
              <a:rPr lang="en-US" sz="2400" dirty="0"/>
              <a:t>SBE Items Related to the SSCE: </a:t>
            </a:r>
            <a:r>
              <a:rPr lang="en-US" sz="2400" dirty="0">
                <a:hlinkClick r:id="rId6"/>
              </a:rPr>
              <a:t>https://www.cde.ca.gov/pd/ca/hs/sbe2ssce.asp</a:t>
            </a:r>
            <a:r>
              <a:rPr lang="en-US" sz="2400" dirty="0"/>
              <a:t> </a:t>
            </a:r>
          </a:p>
        </p:txBody>
      </p:sp>
      <p:sp>
        <p:nvSpPr>
          <p:cNvPr id="4" name="Slide Number Placeholder 3">
            <a:extLst>
              <a:ext uri="{FF2B5EF4-FFF2-40B4-BE49-F238E27FC236}">
                <a16:creationId xmlns:a16="http://schemas.microsoft.com/office/drawing/2014/main" id="{11ACAAD0-4014-41FF-81B8-3131A829498A}"/>
              </a:ext>
            </a:extLst>
          </p:cNvPr>
          <p:cNvSpPr>
            <a:spLocks noGrp="1"/>
          </p:cNvSpPr>
          <p:nvPr>
            <p:ph type="sldNum" sz="quarter" idx="12"/>
          </p:nvPr>
        </p:nvSpPr>
        <p:spPr/>
        <p:txBody>
          <a:bodyPr/>
          <a:lstStyle/>
          <a:p>
            <a:fld id="{469BC29B-CD14-4172-9B93-F334EF7BA94E}" type="slidenum">
              <a:rPr lang="en-US" smtClean="0"/>
              <a:t>3</a:t>
            </a:fld>
            <a:endParaRPr lang="en-US" dirty="0"/>
          </a:p>
        </p:txBody>
      </p:sp>
    </p:spTree>
    <p:extLst>
      <p:ext uri="{BB962C8B-B14F-4D97-AF65-F5344CB8AC3E}">
        <p14:creationId xmlns:p14="http://schemas.microsoft.com/office/powerpoint/2010/main" val="100127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4133-8FC0-4447-82C1-AC3C80974898}"/>
              </a:ext>
            </a:extLst>
          </p:cNvPr>
          <p:cNvSpPr>
            <a:spLocks noGrp="1"/>
          </p:cNvSpPr>
          <p:nvPr>
            <p:ph type="title"/>
          </p:nvPr>
        </p:nvSpPr>
        <p:spPr>
          <a:xfrm>
            <a:off x="4158415" y="1127420"/>
            <a:ext cx="6655635" cy="2852737"/>
          </a:xfrm>
        </p:spPr>
        <p:txBody>
          <a:bodyPr/>
          <a:lstStyle/>
          <a:p>
            <a:r>
              <a:rPr lang="en-US" dirty="0"/>
              <a:t>Next Steps</a:t>
            </a:r>
          </a:p>
        </p:txBody>
      </p:sp>
      <p:sp>
        <p:nvSpPr>
          <p:cNvPr id="4" name="Slide Number Placeholder 3">
            <a:extLst>
              <a:ext uri="{FF2B5EF4-FFF2-40B4-BE49-F238E27FC236}">
                <a16:creationId xmlns:a16="http://schemas.microsoft.com/office/drawing/2014/main" id="{AE864BFF-F98D-481A-9055-B051348FD5C2}"/>
              </a:ext>
            </a:extLst>
          </p:cNvPr>
          <p:cNvSpPr>
            <a:spLocks noGrp="1"/>
          </p:cNvSpPr>
          <p:nvPr>
            <p:ph type="sldNum" sz="quarter" idx="12"/>
          </p:nvPr>
        </p:nvSpPr>
        <p:spPr/>
        <p:txBody>
          <a:bodyPr/>
          <a:lstStyle/>
          <a:p>
            <a:fld id="{469BC29B-CD14-4172-9B93-F334EF7BA94E}" type="slidenum">
              <a:rPr lang="en-US" smtClean="0"/>
              <a:t>4</a:t>
            </a:fld>
            <a:endParaRPr lang="en-US"/>
          </a:p>
        </p:txBody>
      </p:sp>
      <p:grpSp>
        <p:nvGrpSpPr>
          <p:cNvPr id="5" name="Google Shape;680;p59">
            <a:extLst>
              <a:ext uri="{FF2B5EF4-FFF2-40B4-BE49-F238E27FC236}">
                <a16:creationId xmlns:a16="http://schemas.microsoft.com/office/drawing/2014/main" id="{1D924F77-AA14-48CA-A76A-22DE9B9F79DC}"/>
              </a:ext>
              <a:ext uri="{C183D7F6-B498-43B3-948B-1728B52AA6E4}">
                <adec:decorative xmlns:adec="http://schemas.microsoft.com/office/drawing/2017/decorative" val="1"/>
              </a:ext>
            </a:extLst>
          </p:cNvPr>
          <p:cNvGrpSpPr/>
          <p:nvPr/>
        </p:nvGrpSpPr>
        <p:grpSpPr>
          <a:xfrm>
            <a:off x="2374718" y="2871456"/>
            <a:ext cx="1593077" cy="3672695"/>
            <a:chOff x="1701325" y="1380875"/>
            <a:chExt cx="1593077" cy="3672695"/>
          </a:xfrm>
        </p:grpSpPr>
        <p:sp>
          <p:nvSpPr>
            <p:cNvPr id="6" name="Google Shape;681;p59">
              <a:extLst>
                <a:ext uri="{FF2B5EF4-FFF2-40B4-BE49-F238E27FC236}">
                  <a16:creationId xmlns:a16="http://schemas.microsoft.com/office/drawing/2014/main" id="{2204D2F3-EC7E-43F1-ABE4-A01C627D56DF}"/>
                </a:ext>
              </a:extLst>
            </p:cNvPr>
            <p:cNvSpPr/>
            <p:nvPr/>
          </p:nvSpPr>
          <p:spPr>
            <a:xfrm>
              <a:off x="1701325" y="1380875"/>
              <a:ext cx="1593077" cy="3672695"/>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F1C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2;p59">
              <a:extLst>
                <a:ext uri="{FF2B5EF4-FFF2-40B4-BE49-F238E27FC236}">
                  <a16:creationId xmlns:a16="http://schemas.microsoft.com/office/drawing/2014/main" id="{C9B6EF54-C1F6-4051-915E-04B4500ACC29}"/>
                </a:ext>
              </a:extLst>
            </p:cNvPr>
            <p:cNvSpPr/>
            <p:nvPr/>
          </p:nvSpPr>
          <p:spPr>
            <a:xfrm>
              <a:off x="1721587" y="2362565"/>
              <a:ext cx="223602" cy="206880"/>
            </a:xfrm>
            <a:custGeom>
              <a:avLst/>
              <a:gdLst/>
              <a:ahLst/>
              <a:cxnLst/>
              <a:rect l="l" t="t" r="r" b="b"/>
              <a:pathLst>
                <a:path w="3704" h="3427" extrusionOk="0">
                  <a:moveTo>
                    <a:pt x="1382" y="1"/>
                  </a:moveTo>
                  <a:cubicBezTo>
                    <a:pt x="961" y="1"/>
                    <a:pt x="580" y="229"/>
                    <a:pt x="367" y="795"/>
                  </a:cubicBezTo>
                  <a:cubicBezTo>
                    <a:pt x="1" y="1896"/>
                    <a:pt x="968" y="3064"/>
                    <a:pt x="968" y="3064"/>
                  </a:cubicBezTo>
                  <a:cubicBezTo>
                    <a:pt x="1350" y="3323"/>
                    <a:pt x="1687" y="3427"/>
                    <a:pt x="1982" y="3427"/>
                  </a:cubicBezTo>
                  <a:cubicBezTo>
                    <a:pt x="3205" y="3427"/>
                    <a:pt x="3703" y="1629"/>
                    <a:pt x="3703" y="1629"/>
                  </a:cubicBezTo>
                  <a:cubicBezTo>
                    <a:pt x="3703" y="1629"/>
                    <a:pt x="3270" y="1095"/>
                    <a:pt x="2502" y="462"/>
                  </a:cubicBezTo>
                  <a:cubicBezTo>
                    <a:pt x="2158" y="180"/>
                    <a:pt x="1754" y="1"/>
                    <a:pt x="1382"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3;p59">
              <a:extLst>
                <a:ext uri="{FF2B5EF4-FFF2-40B4-BE49-F238E27FC236}">
                  <a16:creationId xmlns:a16="http://schemas.microsoft.com/office/drawing/2014/main" id="{A4934737-64C7-4B02-AE0D-C1B168E03E3C}"/>
                </a:ext>
              </a:extLst>
            </p:cNvPr>
            <p:cNvSpPr/>
            <p:nvPr/>
          </p:nvSpPr>
          <p:spPr>
            <a:xfrm>
              <a:off x="1902087" y="2591782"/>
              <a:ext cx="113733" cy="119166"/>
            </a:xfrm>
            <a:custGeom>
              <a:avLst/>
              <a:gdLst/>
              <a:ahLst/>
              <a:cxnLst/>
              <a:rect l="l" t="t" r="r" b="b"/>
              <a:pathLst>
                <a:path w="1884" h="1974" extrusionOk="0">
                  <a:moveTo>
                    <a:pt x="1881" y="0"/>
                  </a:moveTo>
                  <a:cubicBezTo>
                    <a:pt x="1881" y="2"/>
                    <a:pt x="1881" y="4"/>
                    <a:pt x="1881" y="6"/>
                  </a:cubicBezTo>
                  <a:lnTo>
                    <a:pt x="1881" y="6"/>
                  </a:lnTo>
                  <a:cubicBezTo>
                    <a:pt x="1883" y="2"/>
                    <a:pt x="1883" y="0"/>
                    <a:pt x="1881" y="0"/>
                  </a:cubicBezTo>
                  <a:close/>
                  <a:moveTo>
                    <a:pt x="1881" y="6"/>
                  </a:moveTo>
                  <a:lnTo>
                    <a:pt x="1881" y="6"/>
                  </a:lnTo>
                  <a:cubicBezTo>
                    <a:pt x="1816" y="101"/>
                    <a:pt x="302" y="1258"/>
                    <a:pt x="46" y="1802"/>
                  </a:cubicBezTo>
                  <a:cubicBezTo>
                    <a:pt x="0" y="1919"/>
                    <a:pt x="42" y="1973"/>
                    <a:pt x="138" y="1973"/>
                  </a:cubicBezTo>
                  <a:cubicBezTo>
                    <a:pt x="533" y="1973"/>
                    <a:pt x="1849" y="1076"/>
                    <a:pt x="1881" y="6"/>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84;p59">
              <a:extLst>
                <a:ext uri="{FF2B5EF4-FFF2-40B4-BE49-F238E27FC236}">
                  <a16:creationId xmlns:a16="http://schemas.microsoft.com/office/drawing/2014/main" id="{98F450E8-37DB-41DC-9E35-EDEA67916DCC}"/>
                </a:ext>
              </a:extLst>
            </p:cNvPr>
            <p:cNvGrpSpPr/>
            <p:nvPr/>
          </p:nvGrpSpPr>
          <p:grpSpPr>
            <a:xfrm>
              <a:off x="2341806" y="3381151"/>
              <a:ext cx="799511" cy="386656"/>
              <a:chOff x="4656234" y="3757368"/>
              <a:chExt cx="602768" cy="291508"/>
            </a:xfrm>
          </p:grpSpPr>
          <p:sp>
            <p:nvSpPr>
              <p:cNvPr id="26" name="Google Shape;685;p59">
                <a:extLst>
                  <a:ext uri="{FF2B5EF4-FFF2-40B4-BE49-F238E27FC236}">
                    <a16:creationId xmlns:a16="http://schemas.microsoft.com/office/drawing/2014/main" id="{7FB2778B-2B08-4DD7-A38B-912243556A5A}"/>
                  </a:ext>
                </a:extLst>
              </p:cNvPr>
              <p:cNvSpPr/>
              <p:nvPr/>
            </p:nvSpPr>
            <p:spPr>
              <a:xfrm>
                <a:off x="4656234" y="3837834"/>
                <a:ext cx="602768" cy="127572"/>
              </a:xfrm>
              <a:custGeom>
                <a:avLst/>
                <a:gdLst/>
                <a:ahLst/>
                <a:cxnLst/>
                <a:rect l="l" t="t" r="r" b="b"/>
                <a:pathLst>
                  <a:path w="13244" h="2803" extrusionOk="0">
                    <a:moveTo>
                      <a:pt x="1" y="0"/>
                    </a:moveTo>
                    <a:lnTo>
                      <a:pt x="13243" y="0"/>
                    </a:lnTo>
                    <a:lnTo>
                      <a:pt x="13243" y="2802"/>
                    </a:lnTo>
                    <a:lnTo>
                      <a:pt x="1" y="280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6;p59">
                <a:extLst>
                  <a:ext uri="{FF2B5EF4-FFF2-40B4-BE49-F238E27FC236}">
                    <a16:creationId xmlns:a16="http://schemas.microsoft.com/office/drawing/2014/main" id="{1439C7D2-70C9-405C-8971-1ABDC7D0B46F}"/>
                  </a:ext>
                </a:extLst>
              </p:cNvPr>
              <p:cNvSpPr/>
              <p:nvPr/>
            </p:nvSpPr>
            <p:spPr>
              <a:xfrm>
                <a:off x="4656234" y="3887943"/>
                <a:ext cx="602768" cy="25851"/>
              </a:xfrm>
              <a:custGeom>
                <a:avLst/>
                <a:gdLst/>
                <a:ahLst/>
                <a:cxnLst/>
                <a:rect l="l" t="t" r="r" b="b"/>
                <a:pathLst>
                  <a:path w="13244" h="568" extrusionOk="0">
                    <a:moveTo>
                      <a:pt x="1" y="0"/>
                    </a:moveTo>
                    <a:lnTo>
                      <a:pt x="13243" y="0"/>
                    </a:lnTo>
                    <a:lnTo>
                      <a:pt x="13243" y="567"/>
                    </a:lnTo>
                    <a:lnTo>
                      <a:pt x="1" y="5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7;p59">
                <a:extLst>
                  <a:ext uri="{FF2B5EF4-FFF2-40B4-BE49-F238E27FC236}">
                    <a16:creationId xmlns:a16="http://schemas.microsoft.com/office/drawing/2014/main" id="{FFAE6AFA-C9F8-4135-9906-C934A56375C5}"/>
                  </a:ext>
                </a:extLst>
              </p:cNvPr>
              <p:cNvSpPr/>
              <p:nvPr/>
            </p:nvSpPr>
            <p:spPr>
              <a:xfrm>
                <a:off x="4924940" y="3757368"/>
                <a:ext cx="293055" cy="291508"/>
              </a:xfrm>
              <a:custGeom>
                <a:avLst/>
                <a:gdLst/>
                <a:ahLst/>
                <a:cxnLst/>
                <a:rect l="l" t="t" r="r" b="b"/>
                <a:pathLst>
                  <a:path w="6439" h="6405" extrusionOk="0">
                    <a:moveTo>
                      <a:pt x="3203" y="0"/>
                    </a:moveTo>
                    <a:cubicBezTo>
                      <a:pt x="4971" y="0"/>
                      <a:pt x="6439" y="1401"/>
                      <a:pt x="6439" y="3203"/>
                    </a:cubicBezTo>
                    <a:cubicBezTo>
                      <a:pt x="6439" y="4937"/>
                      <a:pt x="5004" y="6405"/>
                      <a:pt x="3203" y="6405"/>
                    </a:cubicBezTo>
                    <a:cubicBezTo>
                      <a:pt x="1435" y="6405"/>
                      <a:pt x="1" y="4971"/>
                      <a:pt x="1" y="3203"/>
                    </a:cubicBezTo>
                    <a:cubicBezTo>
                      <a:pt x="1" y="1401"/>
                      <a:pt x="1435" y="0"/>
                      <a:pt x="3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8;p59">
                <a:extLst>
                  <a:ext uri="{FF2B5EF4-FFF2-40B4-BE49-F238E27FC236}">
                    <a16:creationId xmlns:a16="http://schemas.microsoft.com/office/drawing/2014/main" id="{B37D7945-D32F-4DA5-9A62-DDB9D95A2B4C}"/>
                  </a:ext>
                </a:extLst>
              </p:cNvPr>
              <p:cNvSpPr/>
              <p:nvPr/>
            </p:nvSpPr>
            <p:spPr>
              <a:xfrm>
                <a:off x="4978098" y="3807477"/>
                <a:ext cx="186783" cy="188285"/>
              </a:xfrm>
              <a:custGeom>
                <a:avLst/>
                <a:gdLst/>
                <a:ahLst/>
                <a:cxnLst/>
                <a:rect l="l" t="t" r="r" b="b"/>
                <a:pathLst>
                  <a:path w="4104" h="4137" extrusionOk="0">
                    <a:moveTo>
                      <a:pt x="2035" y="0"/>
                    </a:moveTo>
                    <a:cubicBezTo>
                      <a:pt x="2502" y="0"/>
                      <a:pt x="2936" y="167"/>
                      <a:pt x="3269" y="434"/>
                    </a:cubicBezTo>
                    <a:lnTo>
                      <a:pt x="3203" y="434"/>
                    </a:lnTo>
                    <a:cubicBezTo>
                      <a:pt x="2769" y="434"/>
                      <a:pt x="2369" y="801"/>
                      <a:pt x="2369" y="1268"/>
                    </a:cubicBezTo>
                    <a:cubicBezTo>
                      <a:pt x="2369" y="1735"/>
                      <a:pt x="2769" y="2102"/>
                      <a:pt x="3203" y="2102"/>
                    </a:cubicBezTo>
                    <a:cubicBezTo>
                      <a:pt x="3603" y="2102"/>
                      <a:pt x="3870" y="1835"/>
                      <a:pt x="4003" y="1501"/>
                    </a:cubicBezTo>
                    <a:cubicBezTo>
                      <a:pt x="4036" y="1668"/>
                      <a:pt x="4103" y="1902"/>
                      <a:pt x="4103" y="2102"/>
                    </a:cubicBezTo>
                    <a:cubicBezTo>
                      <a:pt x="4103" y="3236"/>
                      <a:pt x="3169" y="4136"/>
                      <a:pt x="2035" y="4136"/>
                    </a:cubicBezTo>
                    <a:cubicBezTo>
                      <a:pt x="934" y="4136"/>
                      <a:pt x="0" y="3236"/>
                      <a:pt x="0" y="2102"/>
                    </a:cubicBezTo>
                    <a:cubicBezTo>
                      <a:pt x="0" y="934"/>
                      <a:pt x="934"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89;p59">
              <a:extLst>
                <a:ext uri="{FF2B5EF4-FFF2-40B4-BE49-F238E27FC236}">
                  <a16:creationId xmlns:a16="http://schemas.microsoft.com/office/drawing/2014/main" id="{AB487B3E-64D6-41AA-A1AC-F1BD18FFF3CE}"/>
                </a:ext>
              </a:extLst>
            </p:cNvPr>
            <p:cNvSpPr/>
            <p:nvPr/>
          </p:nvSpPr>
          <p:spPr>
            <a:xfrm>
              <a:off x="2273348" y="1567522"/>
              <a:ext cx="201447" cy="221248"/>
            </a:xfrm>
            <a:custGeom>
              <a:avLst/>
              <a:gdLst/>
              <a:ahLst/>
              <a:cxnLst/>
              <a:rect l="l" t="t" r="r" b="b"/>
              <a:pathLst>
                <a:path w="3337" h="3665" extrusionOk="0">
                  <a:moveTo>
                    <a:pt x="1814" y="1"/>
                  </a:moveTo>
                  <a:cubicBezTo>
                    <a:pt x="1478" y="1"/>
                    <a:pt x="1119" y="165"/>
                    <a:pt x="801" y="456"/>
                  </a:cubicBezTo>
                  <a:cubicBezTo>
                    <a:pt x="0" y="1189"/>
                    <a:pt x="67" y="3024"/>
                    <a:pt x="67" y="3024"/>
                  </a:cubicBezTo>
                  <a:cubicBezTo>
                    <a:pt x="791" y="3506"/>
                    <a:pt x="1399" y="3665"/>
                    <a:pt x="1887" y="3665"/>
                  </a:cubicBezTo>
                  <a:cubicBezTo>
                    <a:pt x="2815" y="3665"/>
                    <a:pt x="3303" y="3091"/>
                    <a:pt x="3303" y="3091"/>
                  </a:cubicBezTo>
                  <a:cubicBezTo>
                    <a:pt x="3303" y="3091"/>
                    <a:pt x="3336" y="2390"/>
                    <a:pt x="2936" y="1089"/>
                  </a:cubicBezTo>
                  <a:cubicBezTo>
                    <a:pt x="2721" y="328"/>
                    <a:pt x="2289" y="1"/>
                    <a:pt x="1814"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0;p59">
              <a:extLst>
                <a:ext uri="{FF2B5EF4-FFF2-40B4-BE49-F238E27FC236}">
                  <a16:creationId xmlns:a16="http://schemas.microsoft.com/office/drawing/2014/main" id="{A9B984ED-B45F-46CA-8CB2-81D334FC3A2C}"/>
                </a:ext>
              </a:extLst>
            </p:cNvPr>
            <p:cNvSpPr/>
            <p:nvPr/>
          </p:nvSpPr>
          <p:spPr>
            <a:xfrm>
              <a:off x="3068754" y="1681496"/>
              <a:ext cx="183277" cy="158103"/>
            </a:xfrm>
            <a:custGeom>
              <a:avLst/>
              <a:gdLst/>
              <a:ahLst/>
              <a:cxnLst/>
              <a:rect l="l" t="t" r="r" b="b"/>
              <a:pathLst>
                <a:path w="3036" h="2619" extrusionOk="0">
                  <a:moveTo>
                    <a:pt x="1158" y="1"/>
                  </a:moveTo>
                  <a:cubicBezTo>
                    <a:pt x="1128" y="1"/>
                    <a:pt x="1098" y="1"/>
                    <a:pt x="1068" y="2"/>
                  </a:cubicBezTo>
                  <a:cubicBezTo>
                    <a:pt x="0" y="35"/>
                    <a:pt x="67" y="1837"/>
                    <a:pt x="67" y="1837"/>
                  </a:cubicBezTo>
                  <a:cubicBezTo>
                    <a:pt x="491" y="2430"/>
                    <a:pt x="998" y="2619"/>
                    <a:pt x="1473" y="2619"/>
                  </a:cubicBezTo>
                  <a:cubicBezTo>
                    <a:pt x="2305" y="2619"/>
                    <a:pt x="3036" y="2037"/>
                    <a:pt x="3036" y="2037"/>
                  </a:cubicBezTo>
                  <a:cubicBezTo>
                    <a:pt x="3036" y="2037"/>
                    <a:pt x="2969" y="1336"/>
                    <a:pt x="2836" y="969"/>
                  </a:cubicBezTo>
                  <a:cubicBezTo>
                    <a:pt x="2706" y="580"/>
                    <a:pt x="2229" y="1"/>
                    <a:pt x="1158"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1;p59">
              <a:extLst>
                <a:ext uri="{FF2B5EF4-FFF2-40B4-BE49-F238E27FC236}">
                  <a16:creationId xmlns:a16="http://schemas.microsoft.com/office/drawing/2014/main" id="{046E1592-A4DA-4810-BAFB-2A56CB7598E5}"/>
                </a:ext>
              </a:extLst>
            </p:cNvPr>
            <p:cNvSpPr/>
            <p:nvPr/>
          </p:nvSpPr>
          <p:spPr>
            <a:xfrm>
              <a:off x="2527074" y="1389859"/>
              <a:ext cx="201447" cy="233140"/>
            </a:xfrm>
            <a:custGeom>
              <a:avLst/>
              <a:gdLst/>
              <a:ahLst/>
              <a:cxnLst/>
              <a:rect l="l" t="t" r="r" b="b"/>
              <a:pathLst>
                <a:path w="3337" h="3862" extrusionOk="0">
                  <a:moveTo>
                    <a:pt x="1991" y="1"/>
                  </a:moveTo>
                  <a:cubicBezTo>
                    <a:pt x="1576" y="1"/>
                    <a:pt x="1134" y="200"/>
                    <a:pt x="801" y="630"/>
                  </a:cubicBezTo>
                  <a:cubicBezTo>
                    <a:pt x="0" y="1631"/>
                    <a:pt x="234" y="3565"/>
                    <a:pt x="234" y="3565"/>
                  </a:cubicBezTo>
                  <a:cubicBezTo>
                    <a:pt x="645" y="3788"/>
                    <a:pt x="1094" y="3862"/>
                    <a:pt x="1509" y="3862"/>
                  </a:cubicBezTo>
                  <a:cubicBezTo>
                    <a:pt x="2339" y="3862"/>
                    <a:pt x="3036" y="3565"/>
                    <a:pt x="3036" y="3565"/>
                  </a:cubicBezTo>
                  <a:cubicBezTo>
                    <a:pt x="3036" y="3565"/>
                    <a:pt x="3336" y="2331"/>
                    <a:pt x="3203" y="1097"/>
                  </a:cubicBezTo>
                  <a:cubicBezTo>
                    <a:pt x="3105" y="395"/>
                    <a:pt x="2575" y="1"/>
                    <a:pt x="1991"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2;p59">
              <a:extLst>
                <a:ext uri="{FF2B5EF4-FFF2-40B4-BE49-F238E27FC236}">
                  <a16:creationId xmlns:a16="http://schemas.microsoft.com/office/drawing/2014/main" id="{7976E571-AD32-4732-9FB3-8ECBFFD50558}"/>
                </a:ext>
              </a:extLst>
            </p:cNvPr>
            <p:cNvSpPr/>
            <p:nvPr/>
          </p:nvSpPr>
          <p:spPr>
            <a:xfrm>
              <a:off x="2788829" y="1476125"/>
              <a:ext cx="201447" cy="194324"/>
            </a:xfrm>
            <a:custGeom>
              <a:avLst/>
              <a:gdLst/>
              <a:ahLst/>
              <a:cxnLst/>
              <a:rect l="l" t="t" r="r" b="b"/>
              <a:pathLst>
                <a:path w="3337" h="3219" extrusionOk="0">
                  <a:moveTo>
                    <a:pt x="1719" y="0"/>
                  </a:moveTo>
                  <a:cubicBezTo>
                    <a:pt x="1510" y="0"/>
                    <a:pt x="1281" y="32"/>
                    <a:pt x="1035" y="102"/>
                  </a:cubicBezTo>
                  <a:cubicBezTo>
                    <a:pt x="1" y="335"/>
                    <a:pt x="234" y="2537"/>
                    <a:pt x="234" y="2537"/>
                  </a:cubicBezTo>
                  <a:cubicBezTo>
                    <a:pt x="768" y="3048"/>
                    <a:pt x="1283" y="3219"/>
                    <a:pt x="1733" y="3219"/>
                  </a:cubicBezTo>
                  <a:cubicBezTo>
                    <a:pt x="2632" y="3219"/>
                    <a:pt x="3270" y="2537"/>
                    <a:pt x="3270" y="2537"/>
                  </a:cubicBezTo>
                  <a:cubicBezTo>
                    <a:pt x="3270" y="2537"/>
                    <a:pt x="3337" y="1503"/>
                    <a:pt x="3103" y="869"/>
                  </a:cubicBezTo>
                  <a:cubicBezTo>
                    <a:pt x="2898" y="356"/>
                    <a:pt x="2416" y="0"/>
                    <a:pt x="1719" y="0"/>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3;p59">
              <a:extLst>
                <a:ext uri="{FF2B5EF4-FFF2-40B4-BE49-F238E27FC236}">
                  <a16:creationId xmlns:a16="http://schemas.microsoft.com/office/drawing/2014/main" id="{1F65AC1C-51E1-4CC0-870A-25749F4996E2}"/>
                </a:ext>
              </a:extLst>
            </p:cNvPr>
            <p:cNvSpPr/>
            <p:nvPr/>
          </p:nvSpPr>
          <p:spPr>
            <a:xfrm>
              <a:off x="2343798" y="2436456"/>
              <a:ext cx="101599" cy="57772"/>
            </a:xfrm>
            <a:custGeom>
              <a:avLst/>
              <a:gdLst/>
              <a:ahLst/>
              <a:cxnLst/>
              <a:rect l="l" t="t" r="r" b="b"/>
              <a:pathLst>
                <a:path w="1683" h="957" extrusionOk="0">
                  <a:moveTo>
                    <a:pt x="646" y="0"/>
                  </a:moveTo>
                  <a:cubicBezTo>
                    <a:pt x="51" y="0"/>
                    <a:pt x="1" y="872"/>
                    <a:pt x="1" y="872"/>
                  </a:cubicBezTo>
                  <a:cubicBezTo>
                    <a:pt x="99" y="579"/>
                    <a:pt x="261" y="473"/>
                    <a:pt x="443" y="473"/>
                  </a:cubicBezTo>
                  <a:cubicBezTo>
                    <a:pt x="696" y="473"/>
                    <a:pt x="988" y="678"/>
                    <a:pt x="1202" y="872"/>
                  </a:cubicBezTo>
                  <a:cubicBezTo>
                    <a:pt x="1278" y="931"/>
                    <a:pt x="1348" y="957"/>
                    <a:pt x="1405" y="957"/>
                  </a:cubicBezTo>
                  <a:cubicBezTo>
                    <a:pt x="1673" y="957"/>
                    <a:pt x="1682" y="401"/>
                    <a:pt x="968" y="72"/>
                  </a:cubicBezTo>
                  <a:cubicBezTo>
                    <a:pt x="846" y="22"/>
                    <a:pt x="739" y="0"/>
                    <a:pt x="64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4;p59">
              <a:extLst>
                <a:ext uri="{FF2B5EF4-FFF2-40B4-BE49-F238E27FC236}">
                  <a16:creationId xmlns:a16="http://schemas.microsoft.com/office/drawing/2014/main" id="{3009B3E3-1830-43ED-82CD-23C49D3D745E}"/>
                </a:ext>
              </a:extLst>
            </p:cNvPr>
            <p:cNvSpPr/>
            <p:nvPr/>
          </p:nvSpPr>
          <p:spPr>
            <a:xfrm>
              <a:off x="3082820" y="2087952"/>
              <a:ext cx="175429" cy="33866"/>
            </a:xfrm>
            <a:custGeom>
              <a:avLst/>
              <a:gdLst/>
              <a:ahLst/>
              <a:cxnLst/>
              <a:rect l="l" t="t" r="r" b="b"/>
              <a:pathLst>
                <a:path w="2906" h="561" extrusionOk="0">
                  <a:moveTo>
                    <a:pt x="2091" y="0"/>
                  </a:moveTo>
                  <a:cubicBezTo>
                    <a:pt x="1300" y="0"/>
                    <a:pt x="1" y="74"/>
                    <a:pt x="1" y="74"/>
                  </a:cubicBezTo>
                  <a:cubicBezTo>
                    <a:pt x="397" y="437"/>
                    <a:pt x="874" y="561"/>
                    <a:pt x="1309" y="561"/>
                  </a:cubicBezTo>
                  <a:cubicBezTo>
                    <a:pt x="2192" y="561"/>
                    <a:pt x="2905" y="52"/>
                    <a:pt x="2436" y="7"/>
                  </a:cubicBezTo>
                  <a:cubicBezTo>
                    <a:pt x="2341" y="2"/>
                    <a:pt x="2223" y="0"/>
                    <a:pt x="209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5;p59">
              <a:extLst>
                <a:ext uri="{FF2B5EF4-FFF2-40B4-BE49-F238E27FC236}">
                  <a16:creationId xmlns:a16="http://schemas.microsoft.com/office/drawing/2014/main" id="{507026C9-0A11-43B0-A36F-6D40FFFFEF23}"/>
                </a:ext>
              </a:extLst>
            </p:cNvPr>
            <p:cNvSpPr/>
            <p:nvPr/>
          </p:nvSpPr>
          <p:spPr>
            <a:xfrm>
              <a:off x="3119101" y="2432411"/>
              <a:ext cx="100392" cy="57651"/>
            </a:xfrm>
            <a:custGeom>
              <a:avLst/>
              <a:gdLst/>
              <a:ahLst/>
              <a:cxnLst/>
              <a:rect l="l" t="t" r="r" b="b"/>
              <a:pathLst>
                <a:path w="1663" h="955" extrusionOk="0">
                  <a:moveTo>
                    <a:pt x="645" y="1"/>
                  </a:moveTo>
                  <a:cubicBezTo>
                    <a:pt x="50" y="1"/>
                    <a:pt x="0" y="872"/>
                    <a:pt x="0" y="872"/>
                  </a:cubicBezTo>
                  <a:cubicBezTo>
                    <a:pt x="97" y="568"/>
                    <a:pt x="257" y="459"/>
                    <a:pt x="437" y="459"/>
                  </a:cubicBezTo>
                  <a:cubicBezTo>
                    <a:pt x="692" y="459"/>
                    <a:pt x="986" y="677"/>
                    <a:pt x="1201" y="872"/>
                  </a:cubicBezTo>
                  <a:cubicBezTo>
                    <a:pt x="1276" y="930"/>
                    <a:pt x="1342" y="955"/>
                    <a:pt x="1397" y="955"/>
                  </a:cubicBezTo>
                  <a:cubicBezTo>
                    <a:pt x="1663" y="955"/>
                    <a:pt x="1659" y="376"/>
                    <a:pt x="968" y="72"/>
                  </a:cubicBezTo>
                  <a:cubicBezTo>
                    <a:pt x="845" y="22"/>
                    <a:pt x="739" y="1"/>
                    <a:pt x="645"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6;p59">
              <a:extLst>
                <a:ext uri="{FF2B5EF4-FFF2-40B4-BE49-F238E27FC236}">
                  <a16:creationId xmlns:a16="http://schemas.microsoft.com/office/drawing/2014/main" id="{7258CB51-DD1A-4F16-A54C-3A9109414DB1}"/>
                </a:ext>
              </a:extLst>
            </p:cNvPr>
            <p:cNvSpPr/>
            <p:nvPr/>
          </p:nvSpPr>
          <p:spPr>
            <a:xfrm>
              <a:off x="3088917" y="2030603"/>
              <a:ext cx="171746" cy="33323"/>
            </a:xfrm>
            <a:custGeom>
              <a:avLst/>
              <a:gdLst/>
              <a:ahLst/>
              <a:cxnLst/>
              <a:rect l="l" t="t" r="r" b="b"/>
              <a:pathLst>
                <a:path w="2845" h="552" extrusionOk="0">
                  <a:moveTo>
                    <a:pt x="1731" y="0"/>
                  </a:moveTo>
                  <a:cubicBezTo>
                    <a:pt x="957" y="0"/>
                    <a:pt x="0" y="56"/>
                    <a:pt x="0" y="56"/>
                  </a:cubicBezTo>
                  <a:cubicBezTo>
                    <a:pt x="404" y="427"/>
                    <a:pt x="884" y="552"/>
                    <a:pt x="1318" y="552"/>
                  </a:cubicBezTo>
                  <a:cubicBezTo>
                    <a:pt x="2171" y="552"/>
                    <a:pt x="2844" y="67"/>
                    <a:pt x="2402" y="23"/>
                  </a:cubicBezTo>
                  <a:cubicBezTo>
                    <a:pt x="2227" y="6"/>
                    <a:pt x="1989" y="0"/>
                    <a:pt x="173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7;p59">
              <a:extLst>
                <a:ext uri="{FF2B5EF4-FFF2-40B4-BE49-F238E27FC236}">
                  <a16:creationId xmlns:a16="http://schemas.microsoft.com/office/drawing/2014/main" id="{970839D7-ECCA-4D6A-940E-150D298D9544}"/>
                </a:ext>
              </a:extLst>
            </p:cNvPr>
            <p:cNvSpPr/>
            <p:nvPr/>
          </p:nvSpPr>
          <p:spPr>
            <a:xfrm>
              <a:off x="2847265" y="2384056"/>
              <a:ext cx="159069" cy="57651"/>
            </a:xfrm>
            <a:custGeom>
              <a:avLst/>
              <a:gdLst/>
              <a:ahLst/>
              <a:cxnLst/>
              <a:rect l="l" t="t" r="r" b="b"/>
              <a:pathLst>
                <a:path w="2635" h="955" extrusionOk="0">
                  <a:moveTo>
                    <a:pt x="989" y="1"/>
                  </a:moveTo>
                  <a:cubicBezTo>
                    <a:pt x="50" y="1"/>
                    <a:pt x="0" y="873"/>
                    <a:pt x="0" y="873"/>
                  </a:cubicBezTo>
                  <a:cubicBezTo>
                    <a:pt x="168" y="580"/>
                    <a:pt x="429" y="474"/>
                    <a:pt x="722" y="474"/>
                  </a:cubicBezTo>
                  <a:cubicBezTo>
                    <a:pt x="1129" y="474"/>
                    <a:pt x="1600" y="679"/>
                    <a:pt x="1968" y="873"/>
                  </a:cubicBezTo>
                  <a:cubicBezTo>
                    <a:pt x="2071" y="930"/>
                    <a:pt x="2165" y="955"/>
                    <a:pt x="2244" y="955"/>
                  </a:cubicBezTo>
                  <a:cubicBezTo>
                    <a:pt x="2623" y="955"/>
                    <a:pt x="2634" y="376"/>
                    <a:pt x="1501" y="72"/>
                  </a:cubicBezTo>
                  <a:cubicBezTo>
                    <a:pt x="1306" y="22"/>
                    <a:pt x="1137" y="1"/>
                    <a:pt x="989"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8;p59">
              <a:extLst>
                <a:ext uri="{FF2B5EF4-FFF2-40B4-BE49-F238E27FC236}">
                  <a16:creationId xmlns:a16="http://schemas.microsoft.com/office/drawing/2014/main" id="{65480A22-4C4E-46E5-866D-F6DA29F266DF}"/>
                </a:ext>
              </a:extLst>
            </p:cNvPr>
            <p:cNvSpPr/>
            <p:nvPr/>
          </p:nvSpPr>
          <p:spPr>
            <a:xfrm>
              <a:off x="2307577" y="1975004"/>
              <a:ext cx="173557" cy="33927"/>
            </a:xfrm>
            <a:custGeom>
              <a:avLst/>
              <a:gdLst/>
              <a:ahLst/>
              <a:cxnLst/>
              <a:rect l="l" t="t" r="r" b="b"/>
              <a:pathLst>
                <a:path w="2875" h="562" extrusionOk="0">
                  <a:moveTo>
                    <a:pt x="1913" y="1"/>
                  </a:moveTo>
                  <a:cubicBezTo>
                    <a:pt x="1111" y="1"/>
                    <a:pt x="0" y="43"/>
                    <a:pt x="0" y="43"/>
                  </a:cubicBezTo>
                  <a:cubicBezTo>
                    <a:pt x="422" y="431"/>
                    <a:pt x="917" y="561"/>
                    <a:pt x="1361" y="561"/>
                  </a:cubicBezTo>
                  <a:cubicBezTo>
                    <a:pt x="2215" y="561"/>
                    <a:pt x="2875" y="76"/>
                    <a:pt x="2436" y="10"/>
                  </a:cubicBezTo>
                  <a:cubicBezTo>
                    <a:pt x="2295" y="3"/>
                    <a:pt x="2114" y="1"/>
                    <a:pt x="1913"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9;p59">
              <a:extLst>
                <a:ext uri="{FF2B5EF4-FFF2-40B4-BE49-F238E27FC236}">
                  <a16:creationId xmlns:a16="http://schemas.microsoft.com/office/drawing/2014/main" id="{A9459194-B332-4158-B6AE-BE0432D300A9}"/>
                </a:ext>
              </a:extLst>
            </p:cNvPr>
            <p:cNvSpPr/>
            <p:nvPr/>
          </p:nvSpPr>
          <p:spPr>
            <a:xfrm>
              <a:off x="2305585" y="2033440"/>
              <a:ext cx="173738" cy="33444"/>
            </a:xfrm>
            <a:custGeom>
              <a:avLst/>
              <a:gdLst/>
              <a:ahLst/>
              <a:cxnLst/>
              <a:rect l="l" t="t" r="r" b="b"/>
              <a:pathLst>
                <a:path w="2878" h="554" extrusionOk="0">
                  <a:moveTo>
                    <a:pt x="1900" y="0"/>
                  </a:moveTo>
                  <a:cubicBezTo>
                    <a:pt x="1089" y="0"/>
                    <a:pt x="0" y="43"/>
                    <a:pt x="0" y="43"/>
                  </a:cubicBezTo>
                  <a:cubicBezTo>
                    <a:pt x="404" y="425"/>
                    <a:pt x="888" y="553"/>
                    <a:pt x="1326" y="553"/>
                  </a:cubicBezTo>
                  <a:cubicBezTo>
                    <a:pt x="2190" y="553"/>
                    <a:pt x="2878" y="54"/>
                    <a:pt x="2435" y="9"/>
                  </a:cubicBezTo>
                  <a:cubicBezTo>
                    <a:pt x="2288" y="3"/>
                    <a:pt x="2103" y="0"/>
                    <a:pt x="19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0;p59">
              <a:extLst>
                <a:ext uri="{FF2B5EF4-FFF2-40B4-BE49-F238E27FC236}">
                  <a16:creationId xmlns:a16="http://schemas.microsoft.com/office/drawing/2014/main" id="{C7AFF68B-FD67-4670-8B65-4BB22C0B4243}"/>
                </a:ext>
              </a:extLst>
            </p:cNvPr>
            <p:cNvSpPr/>
            <p:nvPr/>
          </p:nvSpPr>
          <p:spPr>
            <a:xfrm>
              <a:off x="2815029" y="1995167"/>
              <a:ext cx="172893" cy="33866"/>
            </a:xfrm>
            <a:custGeom>
              <a:avLst/>
              <a:gdLst/>
              <a:ahLst/>
              <a:cxnLst/>
              <a:rect l="l" t="t" r="r" b="b"/>
              <a:pathLst>
                <a:path w="2864" h="561" extrusionOk="0">
                  <a:moveTo>
                    <a:pt x="1896" y="0"/>
                  </a:moveTo>
                  <a:cubicBezTo>
                    <a:pt x="1111" y="0"/>
                    <a:pt x="0" y="43"/>
                    <a:pt x="0" y="43"/>
                  </a:cubicBezTo>
                  <a:cubicBezTo>
                    <a:pt x="411" y="430"/>
                    <a:pt x="902" y="561"/>
                    <a:pt x="1344" y="561"/>
                  </a:cubicBezTo>
                  <a:cubicBezTo>
                    <a:pt x="2197" y="561"/>
                    <a:pt x="2863" y="76"/>
                    <a:pt x="2402" y="10"/>
                  </a:cubicBezTo>
                  <a:cubicBezTo>
                    <a:pt x="2269" y="3"/>
                    <a:pt x="2093" y="0"/>
                    <a:pt x="189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1;p59">
              <a:extLst>
                <a:ext uri="{FF2B5EF4-FFF2-40B4-BE49-F238E27FC236}">
                  <a16:creationId xmlns:a16="http://schemas.microsoft.com/office/drawing/2014/main" id="{728DF2DB-0F5A-4A0D-A20C-9277CA1CDD34}"/>
                </a:ext>
              </a:extLst>
            </p:cNvPr>
            <p:cNvSpPr/>
            <p:nvPr/>
          </p:nvSpPr>
          <p:spPr>
            <a:xfrm>
              <a:off x="2573376" y="1934739"/>
              <a:ext cx="171565" cy="33927"/>
            </a:xfrm>
            <a:custGeom>
              <a:avLst/>
              <a:gdLst/>
              <a:ahLst/>
              <a:cxnLst/>
              <a:rect l="l" t="t" r="r" b="b"/>
              <a:pathLst>
                <a:path w="2842" h="562" extrusionOk="0">
                  <a:moveTo>
                    <a:pt x="1884" y="1"/>
                  </a:moveTo>
                  <a:cubicBezTo>
                    <a:pt x="1089" y="1"/>
                    <a:pt x="1" y="43"/>
                    <a:pt x="1" y="43"/>
                  </a:cubicBezTo>
                  <a:cubicBezTo>
                    <a:pt x="411" y="431"/>
                    <a:pt x="899" y="561"/>
                    <a:pt x="1337" y="561"/>
                  </a:cubicBezTo>
                  <a:cubicBezTo>
                    <a:pt x="2182" y="561"/>
                    <a:pt x="2842" y="76"/>
                    <a:pt x="2402" y="10"/>
                  </a:cubicBezTo>
                  <a:cubicBezTo>
                    <a:pt x="2262" y="3"/>
                    <a:pt x="2082" y="1"/>
                    <a:pt x="1884"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2;p59">
              <a:extLst>
                <a:ext uri="{FF2B5EF4-FFF2-40B4-BE49-F238E27FC236}">
                  <a16:creationId xmlns:a16="http://schemas.microsoft.com/office/drawing/2014/main" id="{8AD5E7C9-C303-4A75-A318-7EEB089E08F3}"/>
                </a:ext>
              </a:extLst>
            </p:cNvPr>
            <p:cNvSpPr/>
            <p:nvPr/>
          </p:nvSpPr>
          <p:spPr>
            <a:xfrm>
              <a:off x="2819073" y="1939991"/>
              <a:ext cx="173738" cy="34229"/>
            </a:xfrm>
            <a:custGeom>
              <a:avLst/>
              <a:gdLst/>
              <a:ahLst/>
              <a:cxnLst/>
              <a:rect l="l" t="t" r="r" b="b"/>
              <a:pathLst>
                <a:path w="2878" h="567" extrusionOk="0">
                  <a:moveTo>
                    <a:pt x="1745" y="0"/>
                  </a:moveTo>
                  <a:cubicBezTo>
                    <a:pt x="957" y="0"/>
                    <a:pt x="0" y="56"/>
                    <a:pt x="0" y="56"/>
                  </a:cubicBezTo>
                  <a:cubicBezTo>
                    <a:pt x="404" y="438"/>
                    <a:pt x="888" y="567"/>
                    <a:pt x="1326" y="567"/>
                  </a:cubicBezTo>
                  <a:cubicBezTo>
                    <a:pt x="2190" y="567"/>
                    <a:pt x="2878" y="67"/>
                    <a:pt x="2435" y="23"/>
                  </a:cubicBezTo>
                  <a:cubicBezTo>
                    <a:pt x="2252" y="6"/>
                    <a:pt x="2008" y="0"/>
                    <a:pt x="1745"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3;p59">
              <a:extLst>
                <a:ext uri="{FF2B5EF4-FFF2-40B4-BE49-F238E27FC236}">
                  <a16:creationId xmlns:a16="http://schemas.microsoft.com/office/drawing/2014/main" id="{5E59F179-8308-4108-A75B-6FFF56F6323A}"/>
                </a:ext>
              </a:extLst>
            </p:cNvPr>
            <p:cNvSpPr/>
            <p:nvPr/>
          </p:nvSpPr>
          <p:spPr>
            <a:xfrm>
              <a:off x="2577421" y="2392146"/>
              <a:ext cx="159733" cy="57772"/>
            </a:xfrm>
            <a:custGeom>
              <a:avLst/>
              <a:gdLst/>
              <a:ahLst/>
              <a:cxnLst/>
              <a:rect l="l" t="t" r="r" b="b"/>
              <a:pathLst>
                <a:path w="2646" h="957" extrusionOk="0">
                  <a:moveTo>
                    <a:pt x="1000" y="0"/>
                  </a:moveTo>
                  <a:cubicBezTo>
                    <a:pt x="75" y="0"/>
                    <a:pt x="0" y="872"/>
                    <a:pt x="0" y="872"/>
                  </a:cubicBezTo>
                  <a:cubicBezTo>
                    <a:pt x="180" y="568"/>
                    <a:pt x="440" y="459"/>
                    <a:pt x="728" y="459"/>
                  </a:cubicBezTo>
                  <a:cubicBezTo>
                    <a:pt x="1135" y="459"/>
                    <a:pt x="1597" y="677"/>
                    <a:pt x="1968" y="872"/>
                  </a:cubicBezTo>
                  <a:cubicBezTo>
                    <a:pt x="2080" y="931"/>
                    <a:pt x="2181" y="957"/>
                    <a:pt x="2263" y="957"/>
                  </a:cubicBezTo>
                  <a:cubicBezTo>
                    <a:pt x="2645" y="957"/>
                    <a:pt x="2627" y="401"/>
                    <a:pt x="1501" y="72"/>
                  </a:cubicBezTo>
                  <a:cubicBezTo>
                    <a:pt x="1311" y="22"/>
                    <a:pt x="1145" y="0"/>
                    <a:pt x="10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4;p59">
              <a:extLst>
                <a:ext uri="{FF2B5EF4-FFF2-40B4-BE49-F238E27FC236}">
                  <a16:creationId xmlns:a16="http://schemas.microsoft.com/office/drawing/2014/main" id="{2CABFD3E-C114-491E-A55E-0F212DFF426E}"/>
                </a:ext>
              </a:extLst>
            </p:cNvPr>
            <p:cNvSpPr/>
            <p:nvPr/>
          </p:nvSpPr>
          <p:spPr>
            <a:xfrm>
              <a:off x="2567340" y="1993115"/>
              <a:ext cx="175308" cy="33021"/>
            </a:xfrm>
            <a:custGeom>
              <a:avLst/>
              <a:gdLst/>
              <a:ahLst/>
              <a:cxnLst/>
              <a:rect l="l" t="t" r="r" b="b"/>
              <a:pathLst>
                <a:path w="2904" h="547" extrusionOk="0">
                  <a:moveTo>
                    <a:pt x="1926" y="1"/>
                  </a:moveTo>
                  <a:cubicBezTo>
                    <a:pt x="1132" y="1"/>
                    <a:pt x="1" y="44"/>
                    <a:pt x="1" y="44"/>
                  </a:cubicBezTo>
                  <a:cubicBezTo>
                    <a:pt x="399" y="420"/>
                    <a:pt x="878" y="546"/>
                    <a:pt x="1315" y="546"/>
                  </a:cubicBezTo>
                  <a:cubicBezTo>
                    <a:pt x="2195" y="546"/>
                    <a:pt x="2904" y="33"/>
                    <a:pt x="2436" y="10"/>
                  </a:cubicBezTo>
                  <a:cubicBezTo>
                    <a:pt x="2302" y="4"/>
                    <a:pt x="2125" y="1"/>
                    <a:pt x="1926"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706;p59">
            <a:extLst>
              <a:ext uri="{FF2B5EF4-FFF2-40B4-BE49-F238E27FC236}">
                <a16:creationId xmlns:a16="http://schemas.microsoft.com/office/drawing/2014/main" id="{471DD277-28ED-4E15-B5DE-7EE7FFABB469}"/>
              </a:ext>
              <a:ext uri="{C183D7F6-B498-43B3-948B-1728B52AA6E4}">
                <adec:decorative xmlns:adec="http://schemas.microsoft.com/office/drawing/2017/decorative" val="1"/>
              </a:ext>
            </a:extLst>
          </p:cNvPr>
          <p:cNvGrpSpPr/>
          <p:nvPr/>
        </p:nvGrpSpPr>
        <p:grpSpPr>
          <a:xfrm>
            <a:off x="1481062" y="3149547"/>
            <a:ext cx="1373194" cy="3391444"/>
            <a:chOff x="713213" y="1042866"/>
            <a:chExt cx="1207310" cy="2981751"/>
          </a:xfrm>
        </p:grpSpPr>
        <p:sp>
          <p:nvSpPr>
            <p:cNvPr id="31" name="Google Shape;707;p59">
              <a:extLst>
                <a:ext uri="{FF2B5EF4-FFF2-40B4-BE49-F238E27FC236}">
                  <a16:creationId xmlns:a16="http://schemas.microsoft.com/office/drawing/2014/main" id="{6EB80E8F-532B-46F9-BC9A-4211520449B4}"/>
                </a:ext>
              </a:extLst>
            </p:cNvPr>
            <p:cNvSpPr/>
            <p:nvPr/>
          </p:nvSpPr>
          <p:spPr>
            <a:xfrm>
              <a:off x="713213" y="1053971"/>
              <a:ext cx="1207310" cy="2381578"/>
            </a:xfrm>
            <a:custGeom>
              <a:avLst/>
              <a:gdLst/>
              <a:ahLst/>
              <a:cxnLst/>
              <a:rect l="l" t="t" r="r" b="b"/>
              <a:pathLst>
                <a:path w="26527" h="52328" extrusionOk="0">
                  <a:moveTo>
                    <a:pt x="15877" y="0"/>
                  </a:moveTo>
                  <a:cubicBezTo>
                    <a:pt x="15317" y="0"/>
                    <a:pt x="14751" y="225"/>
                    <a:pt x="14452" y="524"/>
                  </a:cubicBezTo>
                  <a:cubicBezTo>
                    <a:pt x="13785" y="1091"/>
                    <a:pt x="13484" y="3092"/>
                    <a:pt x="13918" y="8463"/>
                  </a:cubicBezTo>
                  <a:cubicBezTo>
                    <a:pt x="14308" y="13658"/>
                    <a:pt x="14034" y="16609"/>
                    <a:pt x="13680" y="16609"/>
                  </a:cubicBezTo>
                  <a:cubicBezTo>
                    <a:pt x="13671" y="16609"/>
                    <a:pt x="13661" y="16607"/>
                    <a:pt x="13651" y="16602"/>
                  </a:cubicBezTo>
                  <a:cubicBezTo>
                    <a:pt x="13251" y="16435"/>
                    <a:pt x="13451" y="12566"/>
                    <a:pt x="13318" y="7029"/>
                  </a:cubicBezTo>
                  <a:cubicBezTo>
                    <a:pt x="13236" y="3635"/>
                    <a:pt x="12511" y="2779"/>
                    <a:pt x="11723" y="2779"/>
                  </a:cubicBezTo>
                  <a:cubicBezTo>
                    <a:pt x="11218" y="2779"/>
                    <a:pt x="10686" y="3132"/>
                    <a:pt x="10282" y="3393"/>
                  </a:cubicBezTo>
                  <a:cubicBezTo>
                    <a:pt x="9248" y="4060"/>
                    <a:pt x="9448" y="7295"/>
                    <a:pt x="9682" y="11899"/>
                  </a:cubicBezTo>
                  <a:cubicBezTo>
                    <a:pt x="9943" y="16443"/>
                    <a:pt x="10109" y="22781"/>
                    <a:pt x="9518" y="22781"/>
                  </a:cubicBezTo>
                  <a:cubicBezTo>
                    <a:pt x="9506" y="22781"/>
                    <a:pt x="9494" y="22779"/>
                    <a:pt x="9481" y="22773"/>
                  </a:cubicBezTo>
                  <a:cubicBezTo>
                    <a:pt x="8848" y="22540"/>
                    <a:pt x="4811" y="17369"/>
                    <a:pt x="3244" y="16269"/>
                  </a:cubicBezTo>
                  <a:cubicBezTo>
                    <a:pt x="2859" y="16032"/>
                    <a:pt x="2476" y="15926"/>
                    <a:pt x="2122" y="15926"/>
                  </a:cubicBezTo>
                  <a:cubicBezTo>
                    <a:pt x="881" y="15926"/>
                    <a:pt x="0" y="17224"/>
                    <a:pt x="675" y="18704"/>
                  </a:cubicBezTo>
                  <a:cubicBezTo>
                    <a:pt x="1509" y="20572"/>
                    <a:pt x="11516" y="34748"/>
                    <a:pt x="11516" y="34748"/>
                  </a:cubicBezTo>
                  <a:lnTo>
                    <a:pt x="10182" y="52328"/>
                  </a:lnTo>
                  <a:cubicBezTo>
                    <a:pt x="14785" y="51594"/>
                    <a:pt x="19355" y="50560"/>
                    <a:pt x="23892" y="49225"/>
                  </a:cubicBezTo>
                  <a:lnTo>
                    <a:pt x="23525" y="34281"/>
                  </a:lnTo>
                  <a:cubicBezTo>
                    <a:pt x="23525" y="34281"/>
                    <a:pt x="26494" y="31146"/>
                    <a:pt x="26494" y="28577"/>
                  </a:cubicBezTo>
                  <a:cubicBezTo>
                    <a:pt x="26527" y="25975"/>
                    <a:pt x="26027" y="12799"/>
                    <a:pt x="26260" y="8763"/>
                  </a:cubicBezTo>
                  <a:cubicBezTo>
                    <a:pt x="26401" y="5358"/>
                    <a:pt x="25307" y="4707"/>
                    <a:pt x="24240" y="4707"/>
                  </a:cubicBezTo>
                  <a:cubicBezTo>
                    <a:pt x="24042" y="4707"/>
                    <a:pt x="23846" y="4729"/>
                    <a:pt x="23658" y="4760"/>
                  </a:cubicBezTo>
                  <a:cubicBezTo>
                    <a:pt x="22457" y="4960"/>
                    <a:pt x="22524" y="7062"/>
                    <a:pt x="22491" y="10231"/>
                  </a:cubicBezTo>
                  <a:cubicBezTo>
                    <a:pt x="22458" y="13293"/>
                    <a:pt x="22489" y="16480"/>
                    <a:pt x="22190" y="16480"/>
                  </a:cubicBezTo>
                  <a:cubicBezTo>
                    <a:pt x="22179" y="16480"/>
                    <a:pt x="22168" y="16477"/>
                    <a:pt x="22157" y="16469"/>
                  </a:cubicBezTo>
                  <a:cubicBezTo>
                    <a:pt x="21790" y="16269"/>
                    <a:pt x="21490" y="9130"/>
                    <a:pt x="21857" y="5261"/>
                  </a:cubicBezTo>
                  <a:cubicBezTo>
                    <a:pt x="22194" y="2004"/>
                    <a:pt x="21231" y="1181"/>
                    <a:pt x="20043" y="1181"/>
                  </a:cubicBezTo>
                  <a:cubicBezTo>
                    <a:pt x="19819" y="1181"/>
                    <a:pt x="19588" y="1210"/>
                    <a:pt x="19355" y="1258"/>
                  </a:cubicBezTo>
                  <a:cubicBezTo>
                    <a:pt x="17921" y="1558"/>
                    <a:pt x="18021" y="3593"/>
                    <a:pt x="18121" y="6695"/>
                  </a:cubicBezTo>
                  <a:cubicBezTo>
                    <a:pt x="18188" y="9731"/>
                    <a:pt x="18588" y="16569"/>
                    <a:pt x="18121" y="16569"/>
                  </a:cubicBezTo>
                  <a:cubicBezTo>
                    <a:pt x="17621" y="16569"/>
                    <a:pt x="17821" y="14767"/>
                    <a:pt x="17621" y="11899"/>
                  </a:cubicBezTo>
                  <a:cubicBezTo>
                    <a:pt x="17420" y="9063"/>
                    <a:pt x="17821" y="2525"/>
                    <a:pt x="17354" y="1058"/>
                  </a:cubicBezTo>
                  <a:cubicBezTo>
                    <a:pt x="17125" y="282"/>
                    <a:pt x="16504" y="0"/>
                    <a:pt x="15877" y="0"/>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08;p59">
              <a:extLst>
                <a:ext uri="{FF2B5EF4-FFF2-40B4-BE49-F238E27FC236}">
                  <a16:creationId xmlns:a16="http://schemas.microsoft.com/office/drawing/2014/main" id="{C1B299BC-D713-4F0E-A382-2C2EB4C46C78}"/>
                </a:ext>
              </a:extLst>
            </p:cNvPr>
            <p:cNvSpPr/>
            <p:nvPr/>
          </p:nvSpPr>
          <p:spPr>
            <a:xfrm>
              <a:off x="734831" y="1042866"/>
              <a:ext cx="1153833" cy="953487"/>
            </a:xfrm>
            <a:custGeom>
              <a:avLst/>
              <a:gdLst/>
              <a:ahLst/>
              <a:cxnLst/>
              <a:rect l="l" t="t" r="r" b="b"/>
              <a:pathLst>
                <a:path w="25352" h="20950" extrusionOk="0">
                  <a:moveTo>
                    <a:pt x="9207" y="6372"/>
                  </a:moveTo>
                  <a:cubicBezTo>
                    <a:pt x="9207" y="6372"/>
                    <a:pt x="9140" y="4537"/>
                    <a:pt x="9940" y="3837"/>
                  </a:cubicBezTo>
                  <a:cubicBezTo>
                    <a:pt x="10708" y="3136"/>
                    <a:pt x="11708" y="3170"/>
                    <a:pt x="12109" y="4471"/>
                  </a:cubicBezTo>
                  <a:cubicBezTo>
                    <a:pt x="12476" y="5805"/>
                    <a:pt x="12442" y="6472"/>
                    <a:pt x="12442" y="6472"/>
                  </a:cubicBezTo>
                  <a:cubicBezTo>
                    <a:pt x="12442" y="6472"/>
                    <a:pt x="11308" y="7773"/>
                    <a:pt x="9207" y="6372"/>
                  </a:cubicBezTo>
                  <a:close/>
                  <a:moveTo>
                    <a:pt x="13610" y="3970"/>
                  </a:moveTo>
                  <a:cubicBezTo>
                    <a:pt x="13610" y="3970"/>
                    <a:pt x="13343" y="2036"/>
                    <a:pt x="14143" y="1001"/>
                  </a:cubicBezTo>
                  <a:cubicBezTo>
                    <a:pt x="14944" y="1"/>
                    <a:pt x="16378" y="301"/>
                    <a:pt x="16545" y="1502"/>
                  </a:cubicBezTo>
                  <a:cubicBezTo>
                    <a:pt x="16712" y="2703"/>
                    <a:pt x="16378" y="3970"/>
                    <a:pt x="16378" y="3970"/>
                  </a:cubicBezTo>
                  <a:cubicBezTo>
                    <a:pt x="16378" y="3970"/>
                    <a:pt x="14811" y="4637"/>
                    <a:pt x="13610" y="3970"/>
                  </a:cubicBezTo>
                  <a:close/>
                  <a:moveTo>
                    <a:pt x="17980" y="4337"/>
                  </a:moveTo>
                  <a:cubicBezTo>
                    <a:pt x="17980" y="4337"/>
                    <a:pt x="17713" y="2169"/>
                    <a:pt x="18780" y="1935"/>
                  </a:cubicBezTo>
                  <a:cubicBezTo>
                    <a:pt x="19814" y="1669"/>
                    <a:pt x="20548" y="2002"/>
                    <a:pt x="20815" y="2669"/>
                  </a:cubicBezTo>
                  <a:cubicBezTo>
                    <a:pt x="21048" y="3336"/>
                    <a:pt x="20982" y="4337"/>
                    <a:pt x="20982" y="4337"/>
                  </a:cubicBezTo>
                  <a:cubicBezTo>
                    <a:pt x="20982" y="4337"/>
                    <a:pt x="19514" y="5872"/>
                    <a:pt x="17980" y="4337"/>
                  </a:cubicBezTo>
                  <a:close/>
                  <a:moveTo>
                    <a:pt x="22383" y="7039"/>
                  </a:moveTo>
                  <a:cubicBezTo>
                    <a:pt x="22383" y="7039"/>
                    <a:pt x="22316" y="5271"/>
                    <a:pt x="23383" y="5204"/>
                  </a:cubicBezTo>
                  <a:cubicBezTo>
                    <a:pt x="24484" y="5171"/>
                    <a:pt x="24985" y="5805"/>
                    <a:pt x="25151" y="6172"/>
                  </a:cubicBezTo>
                  <a:cubicBezTo>
                    <a:pt x="25285" y="6539"/>
                    <a:pt x="25351" y="7239"/>
                    <a:pt x="25351" y="7239"/>
                  </a:cubicBezTo>
                  <a:cubicBezTo>
                    <a:pt x="25351" y="7239"/>
                    <a:pt x="23617" y="8674"/>
                    <a:pt x="22383" y="7039"/>
                  </a:cubicBezTo>
                  <a:close/>
                  <a:moveTo>
                    <a:pt x="1001" y="19548"/>
                  </a:moveTo>
                  <a:cubicBezTo>
                    <a:pt x="1001" y="19548"/>
                    <a:pt x="0" y="18381"/>
                    <a:pt x="434" y="17313"/>
                  </a:cubicBezTo>
                  <a:cubicBezTo>
                    <a:pt x="801" y="16212"/>
                    <a:pt x="1801" y="16312"/>
                    <a:pt x="2535" y="16980"/>
                  </a:cubicBezTo>
                  <a:cubicBezTo>
                    <a:pt x="3302" y="17613"/>
                    <a:pt x="3803" y="18180"/>
                    <a:pt x="3803" y="18180"/>
                  </a:cubicBezTo>
                  <a:cubicBezTo>
                    <a:pt x="3803" y="18180"/>
                    <a:pt x="2969" y="20949"/>
                    <a:pt x="1001" y="19548"/>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9;p59">
              <a:extLst>
                <a:ext uri="{FF2B5EF4-FFF2-40B4-BE49-F238E27FC236}">
                  <a16:creationId xmlns:a16="http://schemas.microsoft.com/office/drawing/2014/main" id="{1FF554F8-2341-4535-B20C-810056CAAB11}"/>
                </a:ext>
              </a:extLst>
            </p:cNvPr>
            <p:cNvSpPr/>
            <p:nvPr/>
          </p:nvSpPr>
          <p:spPr>
            <a:xfrm>
              <a:off x="862357" y="1469500"/>
              <a:ext cx="1043010" cy="607273"/>
            </a:xfrm>
            <a:custGeom>
              <a:avLst/>
              <a:gdLst/>
              <a:ahLst/>
              <a:cxnLst/>
              <a:rect l="l" t="t" r="r" b="b"/>
              <a:pathLst>
                <a:path w="22917" h="13343" extrusionOk="0">
                  <a:moveTo>
                    <a:pt x="6905" y="801"/>
                  </a:moveTo>
                  <a:cubicBezTo>
                    <a:pt x="6905" y="801"/>
                    <a:pt x="8673" y="734"/>
                    <a:pt x="9340" y="767"/>
                  </a:cubicBezTo>
                  <a:cubicBezTo>
                    <a:pt x="10041" y="801"/>
                    <a:pt x="8139" y="1935"/>
                    <a:pt x="6905" y="801"/>
                  </a:cubicBezTo>
                  <a:close/>
                  <a:moveTo>
                    <a:pt x="6872" y="1735"/>
                  </a:moveTo>
                  <a:cubicBezTo>
                    <a:pt x="6872" y="1735"/>
                    <a:pt x="8640" y="1635"/>
                    <a:pt x="9307" y="1668"/>
                  </a:cubicBezTo>
                  <a:cubicBezTo>
                    <a:pt x="9974" y="1768"/>
                    <a:pt x="8039" y="2835"/>
                    <a:pt x="6872" y="1735"/>
                  </a:cubicBezTo>
                  <a:close/>
                  <a:moveTo>
                    <a:pt x="11308" y="100"/>
                  </a:moveTo>
                  <a:cubicBezTo>
                    <a:pt x="11308" y="100"/>
                    <a:pt x="13043" y="0"/>
                    <a:pt x="13710" y="67"/>
                  </a:cubicBezTo>
                  <a:cubicBezTo>
                    <a:pt x="14377" y="134"/>
                    <a:pt x="12509" y="1268"/>
                    <a:pt x="11308" y="100"/>
                  </a:cubicBezTo>
                  <a:close/>
                  <a:moveTo>
                    <a:pt x="11241" y="1068"/>
                  </a:moveTo>
                  <a:cubicBezTo>
                    <a:pt x="11241" y="1068"/>
                    <a:pt x="13009" y="967"/>
                    <a:pt x="13676" y="1001"/>
                  </a:cubicBezTo>
                  <a:cubicBezTo>
                    <a:pt x="14344" y="1101"/>
                    <a:pt x="12409" y="2168"/>
                    <a:pt x="11241" y="1068"/>
                  </a:cubicBezTo>
                  <a:close/>
                  <a:moveTo>
                    <a:pt x="15378" y="167"/>
                  </a:moveTo>
                  <a:cubicBezTo>
                    <a:pt x="15378" y="167"/>
                    <a:pt x="17146" y="100"/>
                    <a:pt x="17813" y="134"/>
                  </a:cubicBezTo>
                  <a:cubicBezTo>
                    <a:pt x="18480" y="234"/>
                    <a:pt x="16579" y="1301"/>
                    <a:pt x="15378" y="167"/>
                  </a:cubicBezTo>
                  <a:close/>
                  <a:moveTo>
                    <a:pt x="15344" y="1101"/>
                  </a:moveTo>
                  <a:cubicBezTo>
                    <a:pt x="15344" y="1101"/>
                    <a:pt x="17079" y="1001"/>
                    <a:pt x="17746" y="1068"/>
                  </a:cubicBezTo>
                  <a:cubicBezTo>
                    <a:pt x="18413" y="1134"/>
                    <a:pt x="16512" y="2235"/>
                    <a:pt x="15344" y="1101"/>
                  </a:cubicBezTo>
                  <a:close/>
                  <a:moveTo>
                    <a:pt x="19848" y="1668"/>
                  </a:moveTo>
                  <a:cubicBezTo>
                    <a:pt x="19848" y="1668"/>
                    <a:pt x="21582" y="1601"/>
                    <a:pt x="22249" y="1635"/>
                  </a:cubicBezTo>
                  <a:cubicBezTo>
                    <a:pt x="22916" y="1735"/>
                    <a:pt x="21015" y="2835"/>
                    <a:pt x="19848" y="1668"/>
                  </a:cubicBezTo>
                  <a:close/>
                  <a:moveTo>
                    <a:pt x="19747" y="2635"/>
                  </a:moveTo>
                  <a:cubicBezTo>
                    <a:pt x="19747" y="2635"/>
                    <a:pt x="21515" y="2569"/>
                    <a:pt x="22183" y="2602"/>
                  </a:cubicBezTo>
                  <a:cubicBezTo>
                    <a:pt x="22883" y="2635"/>
                    <a:pt x="20982" y="3769"/>
                    <a:pt x="19747" y="2635"/>
                  </a:cubicBezTo>
                  <a:close/>
                  <a:moveTo>
                    <a:pt x="7539" y="9240"/>
                  </a:moveTo>
                  <a:cubicBezTo>
                    <a:pt x="7539" y="9240"/>
                    <a:pt x="7639" y="8073"/>
                    <a:pt x="8506" y="8439"/>
                  </a:cubicBezTo>
                  <a:cubicBezTo>
                    <a:pt x="9373" y="8806"/>
                    <a:pt x="9173" y="9574"/>
                    <a:pt x="8806" y="9240"/>
                  </a:cubicBezTo>
                  <a:cubicBezTo>
                    <a:pt x="8373" y="8906"/>
                    <a:pt x="7806" y="8506"/>
                    <a:pt x="7539" y="9240"/>
                  </a:cubicBezTo>
                  <a:close/>
                  <a:moveTo>
                    <a:pt x="11375" y="8473"/>
                  </a:moveTo>
                  <a:cubicBezTo>
                    <a:pt x="11375" y="8473"/>
                    <a:pt x="11508" y="7305"/>
                    <a:pt x="12876" y="7672"/>
                  </a:cubicBezTo>
                  <a:cubicBezTo>
                    <a:pt x="14310" y="8073"/>
                    <a:pt x="13977" y="8806"/>
                    <a:pt x="13343" y="8473"/>
                  </a:cubicBezTo>
                  <a:cubicBezTo>
                    <a:pt x="12709" y="8173"/>
                    <a:pt x="11808" y="7806"/>
                    <a:pt x="11375" y="8473"/>
                  </a:cubicBezTo>
                  <a:close/>
                  <a:moveTo>
                    <a:pt x="15811" y="8306"/>
                  </a:moveTo>
                  <a:cubicBezTo>
                    <a:pt x="15811" y="8306"/>
                    <a:pt x="15911" y="7139"/>
                    <a:pt x="17279" y="7505"/>
                  </a:cubicBezTo>
                  <a:cubicBezTo>
                    <a:pt x="18713" y="7906"/>
                    <a:pt x="18380" y="8640"/>
                    <a:pt x="17746" y="8306"/>
                  </a:cubicBezTo>
                  <a:cubicBezTo>
                    <a:pt x="17179" y="8006"/>
                    <a:pt x="16212" y="7639"/>
                    <a:pt x="15811" y="8306"/>
                  </a:cubicBezTo>
                  <a:close/>
                  <a:moveTo>
                    <a:pt x="20348" y="9140"/>
                  </a:moveTo>
                  <a:cubicBezTo>
                    <a:pt x="20348" y="9140"/>
                    <a:pt x="20415" y="7972"/>
                    <a:pt x="21315" y="8339"/>
                  </a:cubicBezTo>
                  <a:cubicBezTo>
                    <a:pt x="22183" y="8740"/>
                    <a:pt x="21982" y="9474"/>
                    <a:pt x="21582" y="9140"/>
                  </a:cubicBezTo>
                  <a:cubicBezTo>
                    <a:pt x="21182" y="8806"/>
                    <a:pt x="20581" y="8439"/>
                    <a:pt x="20348" y="9140"/>
                  </a:cubicBezTo>
                  <a:close/>
                  <a:moveTo>
                    <a:pt x="2135" y="10941"/>
                  </a:moveTo>
                  <a:cubicBezTo>
                    <a:pt x="2135" y="10941"/>
                    <a:pt x="534" y="12142"/>
                    <a:pt x="300" y="12743"/>
                  </a:cubicBezTo>
                  <a:cubicBezTo>
                    <a:pt x="0" y="13343"/>
                    <a:pt x="2035" y="12276"/>
                    <a:pt x="2135" y="1094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0;p59">
              <a:extLst>
                <a:ext uri="{FF2B5EF4-FFF2-40B4-BE49-F238E27FC236}">
                  <a16:creationId xmlns:a16="http://schemas.microsoft.com/office/drawing/2014/main" id="{1DEBB4C1-1AFF-4361-BE15-01A8C91B9E9E}"/>
                </a:ext>
              </a:extLst>
            </p:cNvPr>
            <p:cNvSpPr/>
            <p:nvPr/>
          </p:nvSpPr>
          <p:spPr>
            <a:xfrm>
              <a:off x="1052099" y="3267016"/>
              <a:ext cx="866922" cy="535955"/>
            </a:xfrm>
            <a:custGeom>
              <a:avLst/>
              <a:gdLst/>
              <a:ahLst/>
              <a:cxnLst/>
              <a:rect l="l" t="t" r="r" b="b"/>
              <a:pathLst>
                <a:path w="19048" h="11776" extrusionOk="0">
                  <a:moveTo>
                    <a:pt x="18380" y="0"/>
                  </a:moveTo>
                  <a:cubicBezTo>
                    <a:pt x="12710" y="1801"/>
                    <a:pt x="6939" y="3102"/>
                    <a:pt x="1168" y="3970"/>
                  </a:cubicBezTo>
                  <a:cubicBezTo>
                    <a:pt x="835" y="5504"/>
                    <a:pt x="434" y="7038"/>
                    <a:pt x="1" y="8539"/>
                  </a:cubicBezTo>
                  <a:cubicBezTo>
                    <a:pt x="5738" y="9640"/>
                    <a:pt x="11542" y="10708"/>
                    <a:pt x="17280" y="11775"/>
                  </a:cubicBezTo>
                  <a:cubicBezTo>
                    <a:pt x="17880" y="11375"/>
                    <a:pt x="18414" y="11008"/>
                    <a:pt x="18981" y="10608"/>
                  </a:cubicBezTo>
                  <a:cubicBezTo>
                    <a:pt x="19048" y="7038"/>
                    <a:pt x="18847" y="3503"/>
                    <a:pt x="18380" y="0"/>
                  </a:cubicBezTo>
                  <a:close/>
                </a:path>
              </a:pathLst>
            </a:custGeom>
            <a:solidFill>
              <a:srgbClr val="978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1;p59">
              <a:extLst>
                <a:ext uri="{FF2B5EF4-FFF2-40B4-BE49-F238E27FC236}">
                  <a16:creationId xmlns:a16="http://schemas.microsoft.com/office/drawing/2014/main" id="{7BDDA804-E780-4C2C-A7EE-C3EBDF1C9D6F}"/>
                </a:ext>
              </a:extLst>
            </p:cNvPr>
            <p:cNvSpPr/>
            <p:nvPr/>
          </p:nvSpPr>
          <p:spPr>
            <a:xfrm>
              <a:off x="910919" y="3655648"/>
              <a:ext cx="930685" cy="368970"/>
            </a:xfrm>
            <a:custGeom>
              <a:avLst/>
              <a:gdLst/>
              <a:ahLst/>
              <a:cxnLst/>
              <a:rect l="l" t="t" r="r" b="b"/>
              <a:pathLst>
                <a:path w="20449" h="8107" extrusionOk="0">
                  <a:moveTo>
                    <a:pt x="3136" y="0"/>
                  </a:moveTo>
                  <a:cubicBezTo>
                    <a:pt x="2302" y="2802"/>
                    <a:pt x="1268" y="5504"/>
                    <a:pt x="0" y="8106"/>
                  </a:cubicBezTo>
                  <a:lnTo>
                    <a:pt x="19848" y="8106"/>
                  </a:lnTo>
                  <a:cubicBezTo>
                    <a:pt x="19915" y="7773"/>
                    <a:pt x="19948" y="7406"/>
                    <a:pt x="20015" y="7072"/>
                  </a:cubicBezTo>
                  <a:cubicBezTo>
                    <a:pt x="20015" y="6972"/>
                    <a:pt x="20081" y="6839"/>
                    <a:pt x="20081" y="6772"/>
                  </a:cubicBezTo>
                  <a:cubicBezTo>
                    <a:pt x="20115" y="6505"/>
                    <a:pt x="20148" y="6272"/>
                    <a:pt x="20148" y="6005"/>
                  </a:cubicBezTo>
                  <a:cubicBezTo>
                    <a:pt x="20148" y="5838"/>
                    <a:pt x="20182" y="5738"/>
                    <a:pt x="20182" y="5571"/>
                  </a:cubicBezTo>
                  <a:cubicBezTo>
                    <a:pt x="20282" y="4771"/>
                    <a:pt x="20348" y="4003"/>
                    <a:pt x="20448" y="3236"/>
                  </a:cubicBezTo>
                  <a:cubicBezTo>
                    <a:pt x="14678" y="2135"/>
                    <a:pt x="8907" y="1101"/>
                    <a:pt x="3136" y="0"/>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2689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EAED37-8CFA-4675-8487-5A09D83957C7}"/>
              </a:ext>
            </a:extLst>
          </p:cNvPr>
          <p:cNvSpPr>
            <a:spLocks noGrp="1"/>
          </p:cNvSpPr>
          <p:nvPr>
            <p:ph type="title"/>
          </p:nvPr>
        </p:nvSpPr>
        <p:spPr/>
        <p:txBody>
          <a:bodyPr/>
          <a:lstStyle/>
          <a:p>
            <a:r>
              <a:rPr lang="en-US" dirty="0"/>
              <a:t>General Process </a:t>
            </a:r>
          </a:p>
        </p:txBody>
      </p:sp>
      <p:graphicFrame>
        <p:nvGraphicFramePr>
          <p:cNvPr id="4" name="Content Placeholder 3" descr="SmartArt outlining general process for starting a local SSCE program.">
            <a:extLst>
              <a:ext uri="{FF2B5EF4-FFF2-40B4-BE49-F238E27FC236}">
                <a16:creationId xmlns:a16="http://schemas.microsoft.com/office/drawing/2014/main" id="{45C19A67-6E18-43C1-ABEE-A7BFEFB4F44C}"/>
              </a:ext>
            </a:extLst>
          </p:cNvPr>
          <p:cNvGraphicFramePr>
            <a:graphicFrameLocks noGrp="1"/>
          </p:cNvGraphicFramePr>
          <p:nvPr>
            <p:ph idx="1"/>
            <p:extLst>
              <p:ext uri="{D42A27DB-BD31-4B8C-83A1-F6EECF244321}">
                <p14:modId xmlns:p14="http://schemas.microsoft.com/office/powerpoint/2010/main" val="8314336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37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4BB8-707A-4708-B333-74A9B9CF0CEE}"/>
              </a:ext>
            </a:extLst>
          </p:cNvPr>
          <p:cNvSpPr>
            <a:spLocks noGrp="1"/>
          </p:cNvSpPr>
          <p:nvPr>
            <p:ph type="title"/>
          </p:nvPr>
        </p:nvSpPr>
        <p:spPr/>
        <p:txBody>
          <a:bodyPr/>
          <a:lstStyle/>
          <a:p>
            <a:r>
              <a:rPr lang="en-US" dirty="0"/>
              <a:t>Identify Team</a:t>
            </a:r>
          </a:p>
        </p:txBody>
      </p:sp>
      <p:sp>
        <p:nvSpPr>
          <p:cNvPr id="3" name="Content Placeholder 2">
            <a:extLst>
              <a:ext uri="{FF2B5EF4-FFF2-40B4-BE49-F238E27FC236}">
                <a16:creationId xmlns:a16="http://schemas.microsoft.com/office/drawing/2014/main" id="{40F6779D-2F85-4FA7-B454-ECCD506D3B6B}"/>
              </a:ext>
            </a:extLst>
          </p:cNvPr>
          <p:cNvSpPr>
            <a:spLocks noGrp="1"/>
          </p:cNvSpPr>
          <p:nvPr>
            <p:ph idx="1"/>
          </p:nvPr>
        </p:nvSpPr>
        <p:spPr>
          <a:xfrm>
            <a:off x="1354239" y="1520825"/>
            <a:ext cx="9923361" cy="4351338"/>
          </a:xfrm>
        </p:spPr>
        <p:txBody>
          <a:bodyPr/>
          <a:lstStyle/>
          <a:p>
            <a:pPr marL="342900" indent="-342900"/>
            <a:r>
              <a:rPr lang="en-US" sz="2600" dirty="0"/>
              <a:t>Create implementation teams to outline and coordinate plans for developing criteria, policies, and procedures to earn the SSCE:</a:t>
            </a:r>
          </a:p>
          <a:p>
            <a:pPr marL="914400" lvl="1" indent="-342900"/>
            <a:r>
              <a:rPr lang="en-US" sz="2600" dirty="0"/>
              <a:t>County, district, and site leadership</a:t>
            </a:r>
          </a:p>
          <a:p>
            <a:pPr marL="914400" lvl="1" indent="-342900"/>
            <a:r>
              <a:rPr lang="en-US" sz="2600" dirty="0"/>
              <a:t>Elementary and secondary educators representing a variety of subjects and sites (traditional, magnet or charter, continuation, alternative education)</a:t>
            </a:r>
          </a:p>
          <a:p>
            <a:pPr marL="914400" lvl="1" indent="-342900"/>
            <a:r>
              <a:rPr lang="en-US" sz="2600" dirty="0"/>
              <a:t>Students</a:t>
            </a:r>
          </a:p>
          <a:p>
            <a:pPr marL="914400" lvl="1" indent="-342900"/>
            <a:r>
              <a:rPr lang="en-US" sz="2600" dirty="0"/>
              <a:t>Community representatives and local officials</a:t>
            </a:r>
          </a:p>
          <a:p>
            <a:pPr marL="342900" indent="-342900"/>
            <a:r>
              <a:rPr lang="en-US" sz="2600" dirty="0"/>
              <a:t>Include elementary and middle school representatives to develop pathways.</a:t>
            </a:r>
          </a:p>
          <a:p>
            <a:endParaRPr lang="en-US" dirty="0"/>
          </a:p>
          <a:p>
            <a:endParaRPr lang="en-US" dirty="0"/>
          </a:p>
        </p:txBody>
      </p:sp>
      <p:sp>
        <p:nvSpPr>
          <p:cNvPr id="4" name="Slide Number Placeholder 3">
            <a:extLst>
              <a:ext uri="{FF2B5EF4-FFF2-40B4-BE49-F238E27FC236}">
                <a16:creationId xmlns:a16="http://schemas.microsoft.com/office/drawing/2014/main" id="{53733773-DA35-42C3-9ABB-463FE7334249}"/>
              </a:ext>
            </a:extLst>
          </p:cNvPr>
          <p:cNvSpPr>
            <a:spLocks noGrp="1"/>
          </p:cNvSpPr>
          <p:nvPr>
            <p:ph type="sldNum" sz="quarter" idx="12"/>
          </p:nvPr>
        </p:nvSpPr>
        <p:spPr/>
        <p:txBody>
          <a:bodyPr/>
          <a:lstStyle/>
          <a:p>
            <a:fld id="{469BC29B-CD14-4172-9B93-F334EF7BA94E}" type="slidenum">
              <a:rPr lang="en-US" smtClean="0"/>
              <a:t>6</a:t>
            </a:fld>
            <a:endParaRPr lang="en-US"/>
          </a:p>
        </p:txBody>
      </p:sp>
    </p:spTree>
    <p:extLst>
      <p:ext uri="{BB962C8B-B14F-4D97-AF65-F5344CB8AC3E}">
        <p14:creationId xmlns:p14="http://schemas.microsoft.com/office/powerpoint/2010/main" val="128152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7F85-F9BA-4180-A352-3D241D1F080B}"/>
              </a:ext>
            </a:extLst>
          </p:cNvPr>
          <p:cNvSpPr>
            <a:spLocks noGrp="1"/>
          </p:cNvSpPr>
          <p:nvPr>
            <p:ph type="title"/>
          </p:nvPr>
        </p:nvSpPr>
        <p:spPr/>
        <p:txBody>
          <a:bodyPr/>
          <a:lstStyle/>
          <a:p>
            <a:r>
              <a:rPr lang="en-US" dirty="0"/>
              <a:t>Develop Board Resolution</a:t>
            </a:r>
          </a:p>
        </p:txBody>
      </p:sp>
      <p:sp>
        <p:nvSpPr>
          <p:cNvPr id="3" name="Content Placeholder 2">
            <a:extLst>
              <a:ext uri="{FF2B5EF4-FFF2-40B4-BE49-F238E27FC236}">
                <a16:creationId xmlns:a16="http://schemas.microsoft.com/office/drawing/2014/main" id="{F6FF18B6-3FF7-422F-833C-8E746528F753}"/>
              </a:ext>
            </a:extLst>
          </p:cNvPr>
          <p:cNvSpPr>
            <a:spLocks noGrp="1"/>
          </p:cNvSpPr>
          <p:nvPr>
            <p:ph idx="1"/>
          </p:nvPr>
        </p:nvSpPr>
        <p:spPr>
          <a:xfrm>
            <a:off x="1354239" y="1825625"/>
            <a:ext cx="9618562" cy="4351338"/>
          </a:xfrm>
        </p:spPr>
        <p:txBody>
          <a:bodyPr/>
          <a:lstStyle/>
          <a:p>
            <a:pPr marL="509588" indent="-276225"/>
            <a:r>
              <a:rPr lang="en-US" dirty="0"/>
              <a:t>Develop a county, district, or independent charter site board resolution supporting the statewide SSCE criteria with the intent to design a process for students to earn the SSCE locally.</a:t>
            </a:r>
          </a:p>
          <a:p>
            <a:pPr marL="509588" indent="-276225"/>
            <a:r>
              <a:rPr lang="en-US" dirty="0"/>
              <a:t>Consider including Local Control and Accountability Plan language to support funding to support civic engagement opportunities for students.</a:t>
            </a:r>
          </a:p>
        </p:txBody>
      </p:sp>
    </p:spTree>
    <p:extLst>
      <p:ext uri="{BB962C8B-B14F-4D97-AF65-F5344CB8AC3E}">
        <p14:creationId xmlns:p14="http://schemas.microsoft.com/office/powerpoint/2010/main" val="105227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CF37-868F-4DA3-BA3C-DAEBEC65D326}"/>
              </a:ext>
            </a:extLst>
          </p:cNvPr>
          <p:cNvSpPr>
            <a:spLocks noGrp="1"/>
          </p:cNvSpPr>
          <p:nvPr>
            <p:ph type="title"/>
          </p:nvPr>
        </p:nvSpPr>
        <p:spPr/>
        <p:txBody>
          <a:bodyPr/>
          <a:lstStyle/>
          <a:p>
            <a:pPr lvl="0"/>
            <a:r>
              <a:rPr lang="en-US" dirty="0"/>
              <a:t>Develop and Adopt Local Criteria</a:t>
            </a:r>
          </a:p>
        </p:txBody>
      </p:sp>
      <p:sp>
        <p:nvSpPr>
          <p:cNvPr id="3" name="Content Placeholder 2">
            <a:extLst>
              <a:ext uri="{FF2B5EF4-FFF2-40B4-BE49-F238E27FC236}">
                <a16:creationId xmlns:a16="http://schemas.microsoft.com/office/drawing/2014/main" id="{712D1DD8-9291-4170-97D5-7C2ABB86EA07}"/>
              </a:ext>
            </a:extLst>
          </p:cNvPr>
          <p:cNvSpPr>
            <a:spLocks noGrp="1"/>
          </p:cNvSpPr>
          <p:nvPr>
            <p:ph idx="1"/>
          </p:nvPr>
        </p:nvSpPr>
        <p:spPr>
          <a:xfrm>
            <a:off x="1354239" y="1690688"/>
            <a:ext cx="9859193" cy="4351338"/>
          </a:xfrm>
        </p:spPr>
        <p:txBody>
          <a:bodyPr/>
          <a:lstStyle/>
          <a:p>
            <a:pPr marL="0" indent="0">
              <a:buNone/>
            </a:pPr>
            <a:r>
              <a:rPr lang="en-US" dirty="0"/>
              <a:t>To earn a SSCE, students must meet all five statewide criteria adopted by the SBE. LEAs should:</a:t>
            </a:r>
          </a:p>
          <a:p>
            <a:r>
              <a:rPr lang="en-US" dirty="0"/>
              <a:t>Determine if they will adopt the statewide criteria, or develop criteria specific to the local context.</a:t>
            </a:r>
          </a:p>
          <a:p>
            <a:r>
              <a:rPr lang="en-US" dirty="0"/>
              <a:t>Secure adoption of the criteria by the local governing board.</a:t>
            </a:r>
          </a:p>
          <a:p>
            <a:r>
              <a:rPr lang="en-US" dirty="0"/>
              <a:t>Develop processes by which students can fulfill the locally-adopted criteria to earn a SSCE.</a:t>
            </a:r>
          </a:p>
          <a:p>
            <a:r>
              <a:rPr lang="en-US" dirty="0"/>
              <a:t>Request and distribute insignias to students each spring.</a:t>
            </a:r>
          </a:p>
        </p:txBody>
      </p:sp>
    </p:spTree>
    <p:extLst>
      <p:ext uri="{BB962C8B-B14F-4D97-AF65-F5344CB8AC3E}">
        <p14:creationId xmlns:p14="http://schemas.microsoft.com/office/powerpoint/2010/main" val="7045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234970" y="-96785"/>
            <a:ext cx="9479666" cy="1325563"/>
          </a:xfrm>
        </p:spPr>
        <p:txBody>
          <a:bodyPr/>
          <a:lstStyle/>
          <a:p>
            <a:r>
              <a:rPr lang="en-US" dirty="0"/>
              <a:t>Considerations for Criterion 1</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8" y="974896"/>
            <a:ext cx="9479666" cy="507763"/>
          </a:xfrm>
        </p:spPr>
        <p:txBody>
          <a:bodyPr/>
          <a:lstStyle/>
          <a:p>
            <a:pPr marL="0" indent="0">
              <a:buNone/>
            </a:pPr>
            <a:r>
              <a:rPr lang="en-US" dirty="0"/>
              <a:t>Be engaged in academic work in a productive way.</a:t>
            </a:r>
          </a:p>
          <a:p>
            <a:endParaRPr lang="en-US" dirty="0"/>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4028564684"/>
              </p:ext>
            </p:extLst>
          </p:nvPr>
        </p:nvGraphicFramePr>
        <p:xfrm>
          <a:off x="1406490" y="1576748"/>
          <a:ext cx="9840631" cy="4663440"/>
        </p:xfrm>
        <a:graphic>
          <a:graphicData uri="http://schemas.openxmlformats.org/drawingml/2006/table">
            <a:tbl>
              <a:tblPr firstRow="1" bandRow="1">
                <a:tableStyleId>{5C22544A-7EE6-4342-B048-85BDC9FD1C3A}</a:tableStyleId>
              </a:tblPr>
              <a:tblGrid>
                <a:gridCol w="6143842">
                  <a:extLst>
                    <a:ext uri="{9D8B030D-6E8A-4147-A177-3AD203B41FA5}">
                      <a16:colId xmlns:a16="http://schemas.microsoft.com/office/drawing/2014/main" val="3841184628"/>
                    </a:ext>
                  </a:extLst>
                </a:gridCol>
                <a:gridCol w="3696789">
                  <a:extLst>
                    <a:ext uri="{9D8B030D-6E8A-4147-A177-3AD203B41FA5}">
                      <a16:colId xmlns:a16="http://schemas.microsoft.com/office/drawing/2014/main" val="2897650150"/>
                    </a:ext>
                  </a:extLst>
                </a:gridCol>
              </a:tblGrid>
              <a:tr h="0">
                <a:tc>
                  <a:txBody>
                    <a:bodyPr/>
                    <a:lstStyle/>
                    <a:p>
                      <a:pPr marL="0" indent="0">
                        <a:buFont typeface="Arial" panose="020B0604020202020204" pitchFamily="34" charset="0"/>
                        <a:buNone/>
                      </a:pPr>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0">
                <a:tc>
                  <a:txBody>
                    <a:bodyPr/>
                    <a:lstStyle/>
                    <a:p>
                      <a:pPr marL="285750" indent="-285750">
                        <a:spcAft>
                          <a:spcPts val="1200"/>
                        </a:spcAft>
                        <a:buFont typeface="Arial" panose="020B0604020202020204" pitchFamily="34" charset="0"/>
                        <a:buChar char="•"/>
                      </a:pPr>
                      <a:r>
                        <a:rPr lang="en-US" sz="2400" dirty="0"/>
                        <a:t>What </a:t>
                      </a:r>
                      <a:r>
                        <a:rPr lang="en-US" sz="2400" b="0" dirty="0"/>
                        <a:t>coursework</a:t>
                      </a:r>
                      <a:r>
                        <a:rPr lang="en-US" sz="2400" dirty="0"/>
                        <a:t> should students complete?</a:t>
                      </a:r>
                    </a:p>
                    <a:p>
                      <a:pPr marL="285750" lvl="0" indent="-285750">
                        <a:spcAft>
                          <a:spcPts val="1200"/>
                        </a:spcAft>
                        <a:buFont typeface="Arial" panose="020B0604020202020204" pitchFamily="34" charset="0"/>
                        <a:buChar char="•"/>
                      </a:pPr>
                      <a:r>
                        <a:rPr lang="en-US" sz="2400" dirty="0"/>
                        <a:t>What role will grades play?</a:t>
                      </a:r>
                    </a:p>
                    <a:p>
                      <a:pPr marL="285750" lvl="0" indent="-285750">
                        <a:spcAft>
                          <a:spcPts val="1200"/>
                        </a:spcAft>
                        <a:buFont typeface="Arial" panose="020B0604020202020204" pitchFamily="34" charset="0"/>
                        <a:buChar char="•"/>
                      </a:pPr>
                      <a:r>
                        <a:rPr lang="en-US" sz="2400" dirty="0"/>
                        <a:t>How do Advanced Placement or International Baccalaureate programs factor in?</a:t>
                      </a:r>
                      <a:endParaRPr lang="en-US" sz="2400" kern="1200" dirty="0">
                        <a:solidFill>
                          <a:schemeClr val="dk1"/>
                        </a:solidFill>
                        <a:effectLst/>
                        <a:latin typeface="+mn-lt"/>
                        <a:ea typeface="+mn-ea"/>
                        <a:cs typeface="+mn-cs"/>
                      </a:endParaRPr>
                    </a:p>
                    <a:p>
                      <a:pPr marL="285750" indent="-285750">
                        <a:spcAft>
                          <a:spcPts val="1200"/>
                        </a:spcAft>
                        <a:buFont typeface="Arial" panose="020B0604020202020204" pitchFamily="34" charset="0"/>
                        <a:buChar char="•"/>
                      </a:pPr>
                      <a:r>
                        <a:rPr lang="en-US" sz="2400" kern="1200" dirty="0">
                          <a:solidFill>
                            <a:schemeClr val="dk1"/>
                          </a:solidFill>
                          <a:effectLst/>
                          <a:latin typeface="+mn-lt"/>
                          <a:ea typeface="+mn-ea"/>
                          <a:cs typeface="+mn-cs"/>
                        </a:rPr>
                        <a:t>How can students who are English Learners, homeless, in foster care, incarcerated, and/or in alternative school settings demonstrate? </a:t>
                      </a:r>
                      <a:endParaRPr lang="en-US" sz="2400" dirty="0"/>
                    </a:p>
                  </a:txBody>
                  <a:tcPr/>
                </a:tc>
                <a:tc>
                  <a:txBody>
                    <a:bodyPr/>
                    <a:lstStyle/>
                    <a:p>
                      <a:pPr marL="285750" indent="-285750">
                        <a:spcAft>
                          <a:spcPts val="1200"/>
                        </a:spcAft>
                        <a:buFont typeface="Arial" panose="020B0604020202020204" pitchFamily="34" charset="0"/>
                        <a:buChar char="•"/>
                      </a:pPr>
                      <a:r>
                        <a:rPr lang="en-US" sz="2400" dirty="0"/>
                        <a:t>List of courses and other requirements</a:t>
                      </a:r>
                    </a:p>
                    <a:p>
                      <a:pPr marL="285750" indent="-285750">
                        <a:spcAft>
                          <a:spcPts val="1200"/>
                        </a:spcAft>
                        <a:buFont typeface="Arial" panose="020B0604020202020204" pitchFamily="34" charset="0"/>
                        <a:buChar char="•"/>
                      </a:pPr>
                      <a:r>
                        <a:rPr lang="en-US" sz="2400" dirty="0"/>
                        <a:t>Pathways of course options (elementary through secondary)</a:t>
                      </a:r>
                    </a:p>
                    <a:p>
                      <a:pPr marL="285750" indent="-285750">
                        <a:spcAft>
                          <a:spcPts val="1200"/>
                        </a:spcAft>
                        <a:buFont typeface="Arial" panose="020B0604020202020204" pitchFamily="34" charset="0"/>
                        <a:buChar char="•"/>
                      </a:pPr>
                      <a:r>
                        <a:rPr lang="en-US" sz="2400" dirty="0"/>
                        <a:t>Letter to parents describing the program</a:t>
                      </a:r>
                    </a:p>
                    <a:p>
                      <a:pPr marL="285750" indent="-285750">
                        <a:spcAft>
                          <a:spcPts val="1200"/>
                        </a:spcAft>
                        <a:buFont typeface="Arial" panose="020B0604020202020204" pitchFamily="34" charset="0"/>
                        <a:buChar char="•"/>
                      </a:pPr>
                      <a:r>
                        <a:rPr lang="en-US" sz="2400" dirty="0"/>
                        <a:t>Communication with instructors of courses impacted by the SSCE</a:t>
                      </a: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238989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Location xmlns="f89dec18-d0c2-45d2-8a15-31051f2519f8" xsi:nil="true"/>
    <Link xmlns="f89dec18-d0c2-45d2-8a15-31051f2519f8">
      <Url xsi:nil="true"/>
      <Description xsi:nil="true"/>
    </Link>
    <Opened_x0020_By xmlns="f89dec18-d0c2-45d2-8a15-31051f2519f8">
      <UserInfo>
        <DisplayName/>
        <AccountId xsi:nil="true"/>
        <AccountType/>
      </UserInfo>
    </Opened_x0020_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21" ma:contentTypeDescription="Create a new document." ma:contentTypeScope="" ma:versionID="6fc427f5c922f9502c9ffdb0dba67eef">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3c742a44c26068e37985995f3e80103e"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ileLocation" minOccurs="0"/>
                <xsd:element ref="ns2:b84728bc-ac87-4a88-8ddb-0599abd5569eCountryOrRegion" minOccurs="0"/>
                <xsd:element ref="ns2:b84728bc-ac87-4a88-8ddb-0599abd5569eState" minOccurs="0"/>
                <xsd:element ref="ns2:b84728bc-ac87-4a88-8ddb-0599abd5569eCity" minOccurs="0"/>
                <xsd:element ref="ns2:b84728bc-ac87-4a88-8ddb-0599abd5569ePostalCode" minOccurs="0"/>
                <xsd:element ref="ns2:b84728bc-ac87-4a88-8ddb-0599abd5569eStreet" minOccurs="0"/>
                <xsd:element ref="ns2:b84728bc-ac87-4a88-8ddb-0599abd5569eGeoLoc" minOccurs="0"/>
                <xsd:element ref="ns2:b84728bc-ac87-4a88-8ddb-0599abd5569eDispName" minOccurs="0"/>
                <xsd:element ref="ns2:Link" minOccurs="0"/>
                <xsd:element ref="ns2:Opened_x0020_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FileLocation" ma:index="19" nillable="true" ma:displayName="File Location" ma:format="Dropdown" ma:internalName="FileLocation">
      <xsd:simpleType>
        <xsd:restriction base="dms:Unknown"/>
      </xsd:simpleType>
    </xsd:element>
    <xsd:element name="b84728bc-ac87-4a88-8ddb-0599abd5569eCountryOrRegion" ma:index="20" nillable="true" ma:displayName="File Location: Country/Region" ma:internalName="CountryOrRegion" ma:readOnly="true">
      <xsd:simpleType>
        <xsd:restriction base="dms:Text"/>
      </xsd:simpleType>
    </xsd:element>
    <xsd:element name="b84728bc-ac87-4a88-8ddb-0599abd5569eState" ma:index="21" nillable="true" ma:displayName="File Location: State" ma:internalName="State" ma:readOnly="true">
      <xsd:simpleType>
        <xsd:restriction base="dms:Text"/>
      </xsd:simpleType>
    </xsd:element>
    <xsd:element name="b84728bc-ac87-4a88-8ddb-0599abd5569eCity" ma:index="22" nillable="true" ma:displayName="File Location: City" ma:internalName="City" ma:readOnly="true">
      <xsd:simpleType>
        <xsd:restriction base="dms:Text"/>
      </xsd:simpleType>
    </xsd:element>
    <xsd:element name="b84728bc-ac87-4a88-8ddb-0599abd5569ePostalCode" ma:index="23" nillable="true" ma:displayName="File Location: Postal Code" ma:internalName="PostalCode" ma:readOnly="true">
      <xsd:simpleType>
        <xsd:restriction base="dms:Text"/>
      </xsd:simpleType>
    </xsd:element>
    <xsd:element name="b84728bc-ac87-4a88-8ddb-0599abd5569eStreet" ma:index="24" nillable="true" ma:displayName="File Location: Street" ma:internalName="Street" ma:readOnly="true">
      <xsd:simpleType>
        <xsd:restriction base="dms:Text"/>
      </xsd:simpleType>
    </xsd:element>
    <xsd:element name="b84728bc-ac87-4a88-8ddb-0599abd5569eGeoLoc" ma:index="25" nillable="true" ma:displayName="File Location: Coordinates" ma:internalName="GeoLoc" ma:readOnly="true">
      <xsd:simpleType>
        <xsd:restriction base="dms:Unknown"/>
      </xsd:simpleType>
    </xsd:element>
    <xsd:element name="b84728bc-ac87-4a88-8ddb-0599abd5569eDispName" ma:index="26" nillable="true" ma:displayName="File Location: Name" ma:internalName="DispName" ma:readOnly="true">
      <xsd:simpleType>
        <xsd:restriction base="dms:Text"/>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Opened_x0020_By" ma:index="28" nillable="true" ma:displayName="Opened By" ma:description="Opened By" ma:list="UserInfo" ma:SharePointGroup="0" ma:internalName="Open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4DDE16-2AEA-48BF-967F-042B9D833B86}">
  <ds:schemaRefs>
    <ds:schemaRef ds:uri="http://purl.org/dc/terms/"/>
    <ds:schemaRef ds:uri="f89dec18-d0c2-45d2-8a15-31051f2519f8"/>
    <ds:schemaRef ds:uri="http://purl.org/dc/dcmitype/"/>
    <ds:schemaRef ds:uri="http://schemas.microsoft.com/office/infopath/2007/PartnerControls"/>
    <ds:schemaRef ds:uri="http://schemas.microsoft.com/office/2006/documentManagement/types"/>
    <ds:schemaRef ds:uri="http://schemas.microsoft.com/office/2006/metadata/properties"/>
    <ds:schemaRef ds:uri="1aae30ff-d7bc-47e3-882e-cd3423d00d62"/>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FC3113A-5B1B-4FA9-9C0D-52E2B8362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F26196-B7FC-4399-8B63-2033F43A3E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3243</TotalTime>
  <Words>4101</Words>
  <Application>Microsoft Office PowerPoint</Application>
  <PresentationFormat>Widescreen</PresentationFormat>
  <Paragraphs>411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Courier New</vt:lpstr>
      <vt:lpstr>Wingdings</vt:lpstr>
      <vt:lpstr>Office Theme</vt:lpstr>
      <vt:lpstr>Programming  to Offer a Local  State Seal of  Civic Engagement</vt:lpstr>
      <vt:lpstr>Legislative Context</vt:lpstr>
      <vt:lpstr>Resources on Statewide Criteria</vt:lpstr>
      <vt:lpstr>Next Steps</vt:lpstr>
      <vt:lpstr>General Process </vt:lpstr>
      <vt:lpstr>Identify Team</vt:lpstr>
      <vt:lpstr>Develop Board Resolution</vt:lpstr>
      <vt:lpstr>Develop and Adopt Local Criteria</vt:lpstr>
      <vt:lpstr>Considerations for Criterion 1</vt:lpstr>
      <vt:lpstr>Considerations for Criterion 2</vt:lpstr>
      <vt:lpstr>Considerations for Criterion 3</vt:lpstr>
      <vt:lpstr>Considerations for Criterion 4</vt:lpstr>
      <vt:lpstr>Considerations for Criterion 5</vt:lpstr>
      <vt:lpstr>Special Considerations</vt:lpstr>
      <vt:lpstr>Record Keeping and Requesting Insignias</vt:lpstr>
      <vt:lpstr>Suggested Record Keeping</vt:lpstr>
      <vt:lpstr>Requesting Seals</vt:lpstr>
      <vt:lpstr>Insignia Request Form</vt:lpstr>
      <vt:lpstr>Data Reporting</vt:lpstr>
      <vt:lpstr>Implementation Resources (1)</vt:lpstr>
      <vt:lpstr>Implementation Resources (2)</vt:lpstr>
      <vt:lpstr>Stay Informed!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SSCE Local Program - History-Social Science (CA Dept of Education)</dc:title>
  <dc:subject>Suggestions for local educational agencies beginning to implement the State Seal of Civic Engagement (SSCE) locally. </dc:subject>
  <dc:creator/>
  <cp:lastModifiedBy>Joy Kessel</cp:lastModifiedBy>
  <cp:revision>180</cp:revision>
  <cp:lastPrinted>2018-03-21T18:36:49Z</cp:lastPrinted>
  <dcterms:created xsi:type="dcterms:W3CDTF">2017-11-09T22:09:16Z</dcterms:created>
  <dcterms:modified xsi:type="dcterms:W3CDTF">2021-03-30T23:03:20Z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