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83" r:id="rId1"/>
    <p:sldMasterId id="2147484595" r:id="rId2"/>
  </p:sldMasterIdLst>
  <p:notesMasterIdLst>
    <p:notesMasterId r:id="rId24"/>
  </p:notesMasterIdLst>
  <p:handoutMasterIdLst>
    <p:handoutMasterId r:id="rId25"/>
  </p:handoutMasterIdLst>
  <p:sldIdLst>
    <p:sldId id="328" r:id="rId3"/>
    <p:sldId id="292" r:id="rId4"/>
    <p:sldId id="330" r:id="rId5"/>
    <p:sldId id="530" r:id="rId6"/>
    <p:sldId id="533" r:id="rId7"/>
    <p:sldId id="603" r:id="rId8"/>
    <p:sldId id="290" r:id="rId9"/>
    <p:sldId id="324" r:id="rId10"/>
    <p:sldId id="331" r:id="rId11"/>
    <p:sldId id="511" r:id="rId12"/>
    <p:sldId id="598" r:id="rId13"/>
    <p:sldId id="550" r:id="rId14"/>
    <p:sldId id="551" r:id="rId15"/>
    <p:sldId id="599" r:id="rId16"/>
    <p:sldId id="601" r:id="rId17"/>
    <p:sldId id="600" r:id="rId18"/>
    <p:sldId id="585" r:id="rId19"/>
    <p:sldId id="586" r:id="rId20"/>
    <p:sldId id="548" r:id="rId21"/>
    <p:sldId id="602" r:id="rId22"/>
    <p:sldId id="510" r:id="rId23"/>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275"/>
    <a:srgbClr val="993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0B878-016D-404D-8064-5AA472BE80A5}" v="1" dt="2023-12-20T19:16:59.547"/>
    <p1510:client id="{3FD4A32B-DF51-4062-A91B-EFB52158380D}" v="1" dt="2023-12-20T21:17:54.149"/>
    <p1510:client id="{BEEE725F-B0FD-1D4E-DBAA-BBD982DB5FB3}" v="6" dt="2023-12-20T18:13:24.947"/>
    <p1510:client id="{E4E4136C-B13B-4D44-8D49-322D94F1C806}" v="8" dt="2023-12-20T18:14:49.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86604" autoAdjust="0"/>
  </p:normalViewPr>
  <p:slideViewPr>
    <p:cSldViewPr snapToGrid="0">
      <p:cViewPr>
        <p:scale>
          <a:sx n="75" d="100"/>
          <a:sy n="75" d="100"/>
        </p:scale>
        <p:origin x="1914" y="59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03CA1-6C5A-4F22-B614-14C167CFF0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A82B1C-EF49-4D13-9882-5EB5BA439E1C}">
      <dgm:prSet/>
      <dgm:spPr/>
      <dgm:t>
        <a:bodyPr/>
        <a:lstStyle/>
        <a:p>
          <a:r>
            <a:rPr lang="en-US" dirty="0">
              <a:solidFill>
                <a:schemeClr val="tx1"/>
              </a:solidFill>
            </a:rPr>
            <a:t>Presentation to the local board of education to obtain feedback on Title II initiatives.</a:t>
          </a:r>
        </a:p>
      </dgm:t>
    </dgm:pt>
    <dgm:pt modelId="{7E35B6E9-A071-4383-8F43-5136CAF23CCD}" type="parTrans" cxnId="{D34B3404-09E9-4F51-B342-E98456DE779E}">
      <dgm:prSet/>
      <dgm:spPr/>
      <dgm:t>
        <a:bodyPr/>
        <a:lstStyle/>
        <a:p>
          <a:endParaRPr lang="en-US">
            <a:solidFill>
              <a:schemeClr val="tx1"/>
            </a:solidFill>
          </a:endParaRPr>
        </a:p>
      </dgm:t>
    </dgm:pt>
    <dgm:pt modelId="{39559E34-56BE-4265-8673-79B741E33221}" type="sibTrans" cxnId="{D34B3404-09E9-4F51-B342-E98456DE779E}">
      <dgm:prSet/>
      <dgm:spPr/>
      <dgm:t>
        <a:bodyPr/>
        <a:lstStyle/>
        <a:p>
          <a:endParaRPr lang="en-US">
            <a:solidFill>
              <a:schemeClr val="tx1"/>
            </a:solidFill>
          </a:endParaRPr>
        </a:p>
      </dgm:t>
    </dgm:pt>
    <dgm:pt modelId="{39CEB425-0C72-4245-BF89-0B32205F113F}">
      <dgm:prSet/>
      <dgm:spPr/>
      <dgm:t>
        <a:bodyPr/>
        <a:lstStyle/>
        <a:p>
          <a:r>
            <a:rPr lang="en-US">
              <a:solidFill>
                <a:schemeClr val="tx1"/>
              </a:solidFill>
            </a:rPr>
            <a:t>Meetings and agendas from advisory committees addressing Title II initiatives</a:t>
          </a:r>
        </a:p>
      </dgm:t>
    </dgm:pt>
    <dgm:pt modelId="{D001DB94-4EF5-4D0B-9097-AE1BA23B59ED}" type="parTrans" cxnId="{DF10BDCC-A2AF-422E-AEA2-98A4507B4D35}">
      <dgm:prSet/>
      <dgm:spPr/>
      <dgm:t>
        <a:bodyPr/>
        <a:lstStyle/>
        <a:p>
          <a:endParaRPr lang="en-US">
            <a:solidFill>
              <a:schemeClr val="tx1"/>
            </a:solidFill>
          </a:endParaRPr>
        </a:p>
      </dgm:t>
    </dgm:pt>
    <dgm:pt modelId="{7F2333C8-F859-45AD-9D0F-2D468D5997F4}" type="sibTrans" cxnId="{DF10BDCC-A2AF-422E-AEA2-98A4507B4D35}">
      <dgm:prSet/>
      <dgm:spPr/>
      <dgm:t>
        <a:bodyPr/>
        <a:lstStyle/>
        <a:p>
          <a:endParaRPr lang="en-US">
            <a:solidFill>
              <a:schemeClr val="tx1"/>
            </a:solidFill>
          </a:endParaRPr>
        </a:p>
      </dgm:t>
    </dgm:pt>
    <dgm:pt modelId="{8F0F3C46-98C9-48E8-932D-9BB4A67D11AC}">
      <dgm:prSet/>
      <dgm:spPr/>
      <dgm:t>
        <a:bodyPr/>
        <a:lstStyle/>
        <a:p>
          <a:r>
            <a:rPr lang="en-US">
              <a:solidFill>
                <a:schemeClr val="tx1"/>
              </a:solidFill>
            </a:rPr>
            <a:t>Professional development planning sessions</a:t>
          </a:r>
        </a:p>
      </dgm:t>
    </dgm:pt>
    <dgm:pt modelId="{C790789C-0BE6-407A-B69C-A62AE48038FE}" type="parTrans" cxnId="{B6B2279D-1265-48EF-A112-9105BA4CE692}">
      <dgm:prSet/>
      <dgm:spPr/>
      <dgm:t>
        <a:bodyPr/>
        <a:lstStyle/>
        <a:p>
          <a:endParaRPr lang="en-US">
            <a:solidFill>
              <a:schemeClr val="tx1"/>
            </a:solidFill>
          </a:endParaRPr>
        </a:p>
      </dgm:t>
    </dgm:pt>
    <dgm:pt modelId="{94885715-F3ED-4BBB-BF1A-FD1FCBEE33EB}" type="sibTrans" cxnId="{B6B2279D-1265-48EF-A112-9105BA4CE692}">
      <dgm:prSet/>
      <dgm:spPr/>
      <dgm:t>
        <a:bodyPr/>
        <a:lstStyle/>
        <a:p>
          <a:endParaRPr lang="en-US">
            <a:solidFill>
              <a:schemeClr val="tx1"/>
            </a:solidFill>
          </a:endParaRPr>
        </a:p>
      </dgm:t>
    </dgm:pt>
    <dgm:pt modelId="{9CB2C117-76E9-47C5-B7B9-691BDF1300FA}" type="pres">
      <dgm:prSet presAssocID="{74903CA1-6C5A-4F22-B614-14C167CFF02E}" presName="root" presStyleCnt="0">
        <dgm:presLayoutVars>
          <dgm:dir/>
          <dgm:resizeHandles val="exact"/>
        </dgm:presLayoutVars>
      </dgm:prSet>
      <dgm:spPr/>
    </dgm:pt>
    <dgm:pt modelId="{936EA23E-F691-41E1-85A6-8DC3555125CA}" type="pres">
      <dgm:prSet presAssocID="{4DA82B1C-EF49-4D13-9882-5EB5BA439E1C}" presName="compNode" presStyleCnt="0"/>
      <dgm:spPr/>
    </dgm:pt>
    <dgm:pt modelId="{ABBF20C9-4D72-4562-A1DD-3680BEEE1B93}" type="pres">
      <dgm:prSet presAssocID="{4DA82B1C-EF49-4D13-9882-5EB5BA439E1C}" presName="bgRect" presStyleLbl="bgShp" presStyleIdx="0" presStyleCnt="3"/>
      <dgm:spPr/>
    </dgm:pt>
    <dgm:pt modelId="{424097FC-0E8F-4E0A-85D1-44BC7A4C5891}" type="pres">
      <dgm:prSet presAssocID="{4DA82B1C-EF49-4D13-9882-5EB5BA439E1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lassroom"/>
        </a:ext>
      </dgm:extLst>
    </dgm:pt>
    <dgm:pt modelId="{CF3E814C-E067-4A66-B8DA-2B0A7D264980}" type="pres">
      <dgm:prSet presAssocID="{4DA82B1C-EF49-4D13-9882-5EB5BA439E1C}" presName="spaceRect" presStyleCnt="0"/>
      <dgm:spPr/>
    </dgm:pt>
    <dgm:pt modelId="{9D96FBCC-0DEE-4387-B801-952E4BA62CC8}" type="pres">
      <dgm:prSet presAssocID="{4DA82B1C-EF49-4D13-9882-5EB5BA439E1C}" presName="parTx" presStyleLbl="revTx" presStyleIdx="0" presStyleCnt="3">
        <dgm:presLayoutVars>
          <dgm:chMax val="0"/>
          <dgm:chPref val="0"/>
        </dgm:presLayoutVars>
      </dgm:prSet>
      <dgm:spPr/>
    </dgm:pt>
    <dgm:pt modelId="{CDE751F9-9CF3-4B5B-85D2-A264AC109EFB}" type="pres">
      <dgm:prSet presAssocID="{39559E34-56BE-4265-8673-79B741E33221}" presName="sibTrans" presStyleCnt="0"/>
      <dgm:spPr/>
    </dgm:pt>
    <dgm:pt modelId="{DF73B375-248B-44FD-A0D3-711D3D118A97}" type="pres">
      <dgm:prSet presAssocID="{39CEB425-0C72-4245-BF89-0B32205F113F}" presName="compNode" presStyleCnt="0"/>
      <dgm:spPr/>
    </dgm:pt>
    <dgm:pt modelId="{79FDBD9B-5C5E-4ABB-BB8D-DAB661436874}" type="pres">
      <dgm:prSet presAssocID="{39CEB425-0C72-4245-BF89-0B32205F113F}" presName="bgRect" presStyleLbl="bgShp" presStyleIdx="1" presStyleCnt="3"/>
      <dgm:spPr/>
      <dgm:extLst>
        <a:ext uri="{E40237B7-FDA0-4F09-8148-C483321AD2D9}">
          <dgm14:cNvPr xmlns:dgm14="http://schemas.microsoft.com/office/drawing/2010/diagram" id="0" name="" descr="LEA planning implementation and monitoring evidence may include:&#10;Presentation to the local board of education to obtain feedback.&#10;Meetings and agendas from advisory committees &#10;Professional development planning session&#10;"/>
        </a:ext>
      </dgm:extLst>
    </dgm:pt>
    <dgm:pt modelId="{837DC4A7-2848-487A-B231-73D10C02E0D0}" type="pres">
      <dgm:prSet presAssocID="{39CEB425-0C72-4245-BF89-0B32205F113F}"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eeting"/>
        </a:ext>
      </dgm:extLst>
    </dgm:pt>
    <dgm:pt modelId="{16925D06-849E-4BA4-A47D-331D99746279}" type="pres">
      <dgm:prSet presAssocID="{39CEB425-0C72-4245-BF89-0B32205F113F}" presName="spaceRect" presStyleCnt="0"/>
      <dgm:spPr/>
    </dgm:pt>
    <dgm:pt modelId="{AB2DCC1A-EDFD-4507-9F03-93B2E7D2E365}" type="pres">
      <dgm:prSet presAssocID="{39CEB425-0C72-4245-BF89-0B32205F113F}" presName="parTx" presStyleLbl="revTx" presStyleIdx="1" presStyleCnt="3">
        <dgm:presLayoutVars>
          <dgm:chMax val="0"/>
          <dgm:chPref val="0"/>
        </dgm:presLayoutVars>
      </dgm:prSet>
      <dgm:spPr/>
    </dgm:pt>
    <dgm:pt modelId="{298D59B8-C427-48DD-A658-B20D28D40C1D}" type="pres">
      <dgm:prSet presAssocID="{7F2333C8-F859-45AD-9D0F-2D468D5997F4}" presName="sibTrans" presStyleCnt="0"/>
      <dgm:spPr/>
    </dgm:pt>
    <dgm:pt modelId="{802CBEB7-31AD-4C30-9F5C-E098E4DCCCFC}" type="pres">
      <dgm:prSet presAssocID="{8F0F3C46-98C9-48E8-932D-9BB4A67D11AC}" presName="compNode" presStyleCnt="0"/>
      <dgm:spPr/>
    </dgm:pt>
    <dgm:pt modelId="{358FB948-594A-4238-8348-A9CADDCAE374}" type="pres">
      <dgm:prSet presAssocID="{8F0F3C46-98C9-48E8-932D-9BB4A67D11AC}" presName="bgRect" presStyleLbl="bgShp" presStyleIdx="2" presStyleCnt="3"/>
      <dgm:spPr/>
    </dgm:pt>
    <dgm:pt modelId="{28458540-F89F-4B32-972C-3BD405C8C4DD}" type="pres">
      <dgm:prSet presAssocID="{8F0F3C46-98C9-48E8-932D-9BB4A67D11AC}"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eacher"/>
        </a:ext>
      </dgm:extLst>
    </dgm:pt>
    <dgm:pt modelId="{A02AC359-EDE5-4D3E-8832-A88D081B3439}" type="pres">
      <dgm:prSet presAssocID="{8F0F3C46-98C9-48E8-932D-9BB4A67D11AC}" presName="spaceRect" presStyleCnt="0"/>
      <dgm:spPr/>
    </dgm:pt>
    <dgm:pt modelId="{116752FC-FF76-465D-B202-C6E7E7E545BC}" type="pres">
      <dgm:prSet presAssocID="{8F0F3C46-98C9-48E8-932D-9BB4A67D11AC}" presName="parTx" presStyleLbl="revTx" presStyleIdx="2" presStyleCnt="3">
        <dgm:presLayoutVars>
          <dgm:chMax val="0"/>
          <dgm:chPref val="0"/>
        </dgm:presLayoutVars>
      </dgm:prSet>
      <dgm:spPr/>
    </dgm:pt>
  </dgm:ptLst>
  <dgm:cxnLst>
    <dgm:cxn modelId="{D34B3404-09E9-4F51-B342-E98456DE779E}" srcId="{74903CA1-6C5A-4F22-B614-14C167CFF02E}" destId="{4DA82B1C-EF49-4D13-9882-5EB5BA439E1C}" srcOrd="0" destOrd="0" parTransId="{7E35B6E9-A071-4383-8F43-5136CAF23CCD}" sibTransId="{39559E34-56BE-4265-8673-79B741E33221}"/>
    <dgm:cxn modelId="{B6B2279D-1265-48EF-A112-9105BA4CE692}" srcId="{74903CA1-6C5A-4F22-B614-14C167CFF02E}" destId="{8F0F3C46-98C9-48E8-932D-9BB4A67D11AC}" srcOrd="2" destOrd="0" parTransId="{C790789C-0BE6-407A-B69C-A62AE48038FE}" sibTransId="{94885715-F3ED-4BBB-BF1A-FD1FCBEE33EB}"/>
    <dgm:cxn modelId="{9113BEB9-6C83-4B85-866C-A585DDD7C04F}" type="presOf" srcId="{4DA82B1C-EF49-4D13-9882-5EB5BA439E1C}" destId="{9D96FBCC-0DEE-4387-B801-952E4BA62CC8}" srcOrd="0" destOrd="0" presId="urn:microsoft.com/office/officeart/2018/2/layout/IconVerticalSolidList"/>
    <dgm:cxn modelId="{184144C6-7DAB-4949-9A8E-2351257CF5B2}" type="presOf" srcId="{74903CA1-6C5A-4F22-B614-14C167CFF02E}" destId="{9CB2C117-76E9-47C5-B7B9-691BDF1300FA}" srcOrd="0" destOrd="0" presId="urn:microsoft.com/office/officeart/2018/2/layout/IconVerticalSolidList"/>
    <dgm:cxn modelId="{DF10BDCC-A2AF-422E-AEA2-98A4507B4D35}" srcId="{74903CA1-6C5A-4F22-B614-14C167CFF02E}" destId="{39CEB425-0C72-4245-BF89-0B32205F113F}" srcOrd="1" destOrd="0" parTransId="{D001DB94-4EF5-4D0B-9097-AE1BA23B59ED}" sibTransId="{7F2333C8-F859-45AD-9D0F-2D468D5997F4}"/>
    <dgm:cxn modelId="{79D234D7-17D8-4541-A65F-10DA1BB45DB7}" type="presOf" srcId="{39CEB425-0C72-4245-BF89-0B32205F113F}" destId="{AB2DCC1A-EDFD-4507-9F03-93B2E7D2E365}" srcOrd="0" destOrd="0" presId="urn:microsoft.com/office/officeart/2018/2/layout/IconVerticalSolidList"/>
    <dgm:cxn modelId="{7C8F16DB-7E61-4AB8-B491-E5EDEDE2E41F}" type="presOf" srcId="{8F0F3C46-98C9-48E8-932D-9BB4A67D11AC}" destId="{116752FC-FF76-465D-B202-C6E7E7E545BC}" srcOrd="0" destOrd="0" presId="urn:microsoft.com/office/officeart/2018/2/layout/IconVerticalSolidList"/>
    <dgm:cxn modelId="{2122C60C-3868-4549-BE48-341577C8C93F}" type="presParOf" srcId="{9CB2C117-76E9-47C5-B7B9-691BDF1300FA}" destId="{936EA23E-F691-41E1-85A6-8DC3555125CA}" srcOrd="0" destOrd="0" presId="urn:microsoft.com/office/officeart/2018/2/layout/IconVerticalSolidList"/>
    <dgm:cxn modelId="{D82D24C0-ABAE-4EB1-9F5A-A360B7B564FD}" type="presParOf" srcId="{936EA23E-F691-41E1-85A6-8DC3555125CA}" destId="{ABBF20C9-4D72-4562-A1DD-3680BEEE1B93}" srcOrd="0" destOrd="0" presId="urn:microsoft.com/office/officeart/2018/2/layout/IconVerticalSolidList"/>
    <dgm:cxn modelId="{E01D8E3E-6424-41EE-9886-727235C0CD68}" type="presParOf" srcId="{936EA23E-F691-41E1-85A6-8DC3555125CA}" destId="{424097FC-0E8F-4E0A-85D1-44BC7A4C5891}" srcOrd="1" destOrd="0" presId="urn:microsoft.com/office/officeart/2018/2/layout/IconVerticalSolidList"/>
    <dgm:cxn modelId="{CA65B270-9D23-4EBD-B0CE-530DF5AEFC83}" type="presParOf" srcId="{936EA23E-F691-41E1-85A6-8DC3555125CA}" destId="{CF3E814C-E067-4A66-B8DA-2B0A7D264980}" srcOrd="2" destOrd="0" presId="urn:microsoft.com/office/officeart/2018/2/layout/IconVerticalSolidList"/>
    <dgm:cxn modelId="{5148B521-75D5-4607-8287-B1246F924D7D}" type="presParOf" srcId="{936EA23E-F691-41E1-85A6-8DC3555125CA}" destId="{9D96FBCC-0DEE-4387-B801-952E4BA62CC8}" srcOrd="3" destOrd="0" presId="urn:microsoft.com/office/officeart/2018/2/layout/IconVerticalSolidList"/>
    <dgm:cxn modelId="{A20BB23B-5BFA-4379-96C4-85F3BD83147E}" type="presParOf" srcId="{9CB2C117-76E9-47C5-B7B9-691BDF1300FA}" destId="{CDE751F9-9CF3-4B5B-85D2-A264AC109EFB}" srcOrd="1" destOrd="0" presId="urn:microsoft.com/office/officeart/2018/2/layout/IconVerticalSolidList"/>
    <dgm:cxn modelId="{B6847270-1948-447F-8864-590CAE267ED2}" type="presParOf" srcId="{9CB2C117-76E9-47C5-B7B9-691BDF1300FA}" destId="{DF73B375-248B-44FD-A0D3-711D3D118A97}" srcOrd="2" destOrd="0" presId="urn:microsoft.com/office/officeart/2018/2/layout/IconVerticalSolidList"/>
    <dgm:cxn modelId="{7663158A-8A07-4BCB-A031-4CD5CFE31C58}" type="presParOf" srcId="{DF73B375-248B-44FD-A0D3-711D3D118A97}" destId="{79FDBD9B-5C5E-4ABB-BB8D-DAB661436874}" srcOrd="0" destOrd="0" presId="urn:microsoft.com/office/officeart/2018/2/layout/IconVerticalSolidList"/>
    <dgm:cxn modelId="{A83E3891-F0EB-4DE4-8FC8-E7CA04D088AA}" type="presParOf" srcId="{DF73B375-248B-44FD-A0D3-711D3D118A97}" destId="{837DC4A7-2848-487A-B231-73D10C02E0D0}" srcOrd="1" destOrd="0" presId="urn:microsoft.com/office/officeart/2018/2/layout/IconVerticalSolidList"/>
    <dgm:cxn modelId="{F812DD1A-45DD-402A-B0C4-644B0C880946}" type="presParOf" srcId="{DF73B375-248B-44FD-A0D3-711D3D118A97}" destId="{16925D06-849E-4BA4-A47D-331D99746279}" srcOrd="2" destOrd="0" presId="urn:microsoft.com/office/officeart/2018/2/layout/IconVerticalSolidList"/>
    <dgm:cxn modelId="{7846C035-EA2D-450E-849D-B62C77B21060}" type="presParOf" srcId="{DF73B375-248B-44FD-A0D3-711D3D118A97}" destId="{AB2DCC1A-EDFD-4507-9F03-93B2E7D2E365}" srcOrd="3" destOrd="0" presId="urn:microsoft.com/office/officeart/2018/2/layout/IconVerticalSolidList"/>
    <dgm:cxn modelId="{F06C2848-940D-4CCC-84FD-17CC18BF328F}" type="presParOf" srcId="{9CB2C117-76E9-47C5-B7B9-691BDF1300FA}" destId="{298D59B8-C427-48DD-A658-B20D28D40C1D}" srcOrd="3" destOrd="0" presId="urn:microsoft.com/office/officeart/2018/2/layout/IconVerticalSolidList"/>
    <dgm:cxn modelId="{4955C72E-9158-427D-AB19-A19073E2D203}" type="presParOf" srcId="{9CB2C117-76E9-47C5-B7B9-691BDF1300FA}" destId="{802CBEB7-31AD-4C30-9F5C-E098E4DCCCFC}" srcOrd="4" destOrd="0" presId="urn:microsoft.com/office/officeart/2018/2/layout/IconVerticalSolidList"/>
    <dgm:cxn modelId="{B1E6D9C7-1D62-417D-9FA1-F0A66CC0D293}" type="presParOf" srcId="{802CBEB7-31AD-4C30-9F5C-E098E4DCCCFC}" destId="{358FB948-594A-4238-8348-A9CADDCAE374}" srcOrd="0" destOrd="0" presId="urn:microsoft.com/office/officeart/2018/2/layout/IconVerticalSolidList"/>
    <dgm:cxn modelId="{E291020C-B2AB-4248-8647-30CECF74DC11}" type="presParOf" srcId="{802CBEB7-31AD-4C30-9F5C-E098E4DCCCFC}" destId="{28458540-F89F-4B32-972C-3BD405C8C4DD}" srcOrd="1" destOrd="0" presId="urn:microsoft.com/office/officeart/2018/2/layout/IconVerticalSolidList"/>
    <dgm:cxn modelId="{6AC092DC-3083-49A7-82CA-74A267459B32}" type="presParOf" srcId="{802CBEB7-31AD-4C30-9F5C-E098E4DCCCFC}" destId="{A02AC359-EDE5-4D3E-8832-A88D081B3439}" srcOrd="2" destOrd="0" presId="urn:microsoft.com/office/officeart/2018/2/layout/IconVerticalSolidList"/>
    <dgm:cxn modelId="{17974A86-0AEE-4382-8097-35718BD9AAF1}" type="presParOf" srcId="{802CBEB7-31AD-4C30-9F5C-E098E4DCCCFC}" destId="{116752FC-FF76-465D-B202-C6E7E7E545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20C9-4D72-4562-A1DD-3680BEEE1B93}">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097FC-0E8F-4E0A-85D1-44BC7A4C5891}">
      <dsp:nvSpPr>
        <dsp:cNvPr id="0" name=""/>
        <dsp:cNvSpPr/>
      </dsp:nvSpPr>
      <dsp:spPr>
        <a:xfrm>
          <a:off x="488194" y="363809"/>
          <a:ext cx="887626" cy="887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96FBCC-0DEE-4387-B801-952E4BA62CC8}">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Presentation to the local board of education to obtain feedback on Title II initiatives.</a:t>
          </a:r>
        </a:p>
      </dsp:txBody>
      <dsp:txXfrm>
        <a:off x="1864015" y="689"/>
        <a:ext cx="4933659" cy="1613866"/>
      </dsp:txXfrm>
    </dsp:sp>
    <dsp:sp modelId="{79FDBD9B-5C5E-4ABB-BB8D-DAB661436874}">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DC4A7-2848-487A-B231-73D10C02E0D0}">
      <dsp:nvSpPr>
        <dsp:cNvPr id="0" name=""/>
        <dsp:cNvSpPr/>
      </dsp:nvSpPr>
      <dsp:spPr>
        <a:xfrm>
          <a:off x="488194" y="2381142"/>
          <a:ext cx="887626" cy="88762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DCC1A-EDFD-4507-9F03-93B2E7D2E365}">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Meetings and agendas from advisory committees addressing Title II initiatives</a:t>
          </a:r>
        </a:p>
      </dsp:txBody>
      <dsp:txXfrm>
        <a:off x="1864015" y="2018022"/>
        <a:ext cx="4933659" cy="1613866"/>
      </dsp:txXfrm>
    </dsp:sp>
    <dsp:sp modelId="{358FB948-594A-4238-8348-A9CADDCAE374}">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58540-F89F-4B32-972C-3BD405C8C4DD}">
      <dsp:nvSpPr>
        <dsp:cNvPr id="0" name=""/>
        <dsp:cNvSpPr/>
      </dsp:nvSpPr>
      <dsp:spPr>
        <a:xfrm>
          <a:off x="488194" y="4398475"/>
          <a:ext cx="887626" cy="8876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752FC-FF76-465D-B202-C6E7E7E545BC}">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Professional development planning sessions</a:t>
          </a:r>
        </a:p>
      </dsp:txBody>
      <dsp:txXfrm>
        <a:off x="1864015" y="4035355"/>
        <a:ext cx="4933659" cy="16138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2/20/2024</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BCFB73-BD69-4747-8711-5CADA590E388}" type="datetimeFigureOut">
              <a:rPr lang="en-US" smtClean="0"/>
              <a:t>2/20/2024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CD288F63-9FDF-44ED-A025-DC21EFE06F06}" type="slidenum">
              <a:rPr lang="en-US" smtClean="0"/>
              <a:t>‹#›</a:t>
            </a:fld>
            <a:endParaRPr lang="en-US"/>
          </a:p>
        </p:txBody>
      </p:sp>
    </p:spTree>
    <p:extLst>
      <p:ext uri="{BB962C8B-B14F-4D97-AF65-F5344CB8AC3E}">
        <p14:creationId xmlns:p14="http://schemas.microsoft.com/office/powerpoint/2010/main" val="328861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ca.gov/re/lc/documents/lcapfedadd.doc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de.box.com/v/fpmtraining232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 planning implementation and monitoring evidence may include:</a:t>
            </a:r>
          </a:p>
          <a:p>
            <a:pPr marL="171450" indent="-171450">
              <a:buFont typeface="Arial" panose="020B0604020202020204" pitchFamily="34" charset="0"/>
              <a:buChar char="•"/>
            </a:pPr>
            <a:r>
              <a:rPr lang="en-US"/>
              <a:t>Presentation to the local board of education to obtain feedback on Title II initiatives.</a:t>
            </a:r>
          </a:p>
          <a:p>
            <a:pPr marL="171450" indent="-171450">
              <a:buFont typeface="Arial" panose="020B0604020202020204" pitchFamily="34" charset="0"/>
              <a:buChar char="•"/>
            </a:pPr>
            <a:r>
              <a:rPr lang="en-US"/>
              <a:t>Meetings and agendas from advisory committees addressing Title II initiatives</a:t>
            </a:r>
          </a:p>
          <a:p>
            <a:pPr marL="171450" indent="-171450">
              <a:buFont typeface="Arial" panose="020B0604020202020204" pitchFamily="34" charset="0"/>
              <a:buChar char="•"/>
            </a:pPr>
            <a:r>
              <a:rPr lang="en-US"/>
              <a:t>Professional development planning session</a:t>
            </a: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401152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We often receive this question: How often does the LEA need to revise their LCAP Federal Addendum.</a:t>
            </a:r>
            <a:endParaRPr lang="en-US"/>
          </a:p>
          <a:p>
            <a:r>
              <a:rPr lang="en-US">
                <a:latin typeface="Arial"/>
                <a:cs typeface="Arial"/>
              </a:rPr>
              <a:t>While the statute states “as necessary,” for Title II provisions, the California Department of Education encourages LEAs to review their LCAP Federal Addendum yearly with their LCAP as funding is considered in the yearly strategic planning. LEAs are encouraged to integrate their ESSA funds into their LCAP development as much as possible to promote strategic planning of all resources; however, this is not a requirement. And the LEA should also have a plan indicating when they will review their LCAP federal addendum. The plan can be as simple as stating the LEA will include the LCAP federal addendum yearly with their LCAP. </a:t>
            </a:r>
            <a:endParaRPr lang="en-US"/>
          </a:p>
          <a:p>
            <a:endParaRPr lang="en-US"/>
          </a:p>
          <a:p>
            <a:r>
              <a:rPr lang="en-US">
                <a:latin typeface="Arial"/>
                <a:cs typeface="Arial"/>
              </a:rPr>
              <a:t>Citations </a:t>
            </a:r>
            <a:r>
              <a:rPr lang="en-US" sz="1200" b="1" kern="1200">
                <a:solidFill>
                  <a:schemeClr val="tx1"/>
                </a:solidFill>
                <a:effectLst/>
                <a:latin typeface="+mn-lt"/>
                <a:ea typeface="+mn-ea"/>
                <a:cs typeface="+mn-cs"/>
              </a:rPr>
              <a:t>LCAP Federal Addendum Instructions</a:t>
            </a:r>
            <a:r>
              <a:rPr lang="en-US" sz="1200" b="1" kern="1200">
                <a:solidFill>
                  <a:schemeClr val="tx1"/>
                </a:solidFill>
                <a:effectLst/>
                <a:latin typeface="+mn-lt"/>
                <a:ea typeface="+mn-ea"/>
                <a:cs typeface="Calibri"/>
              </a:rPr>
              <a:t> </a:t>
            </a:r>
            <a:r>
              <a:rPr lang="en-US" sz="1200" b="1" kern="1200">
                <a:solidFill>
                  <a:schemeClr val="tx1"/>
                </a:solidFill>
                <a:effectLst/>
                <a:latin typeface="+mn-lt"/>
                <a:ea typeface="+mn-ea"/>
                <a:cs typeface="+mn-cs"/>
              </a:rPr>
              <a:t>https://www.cde.ca.gov/re/lc/addendumguidance.asp</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257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Title I LCAP Federal Addendum Review and Revision</a:t>
            </a:r>
          </a:p>
          <a:p>
            <a:pPr>
              <a:defRPr/>
            </a:pPr>
            <a:r>
              <a:rPr lang="en-US">
                <a:latin typeface="Arial"/>
                <a:cs typeface="Arial"/>
              </a:rPr>
              <a:t>Section 1112(a)(5) of ESSA states that each LEA shall periodically review and, as necessary, revise its plan. </a:t>
            </a:r>
            <a:endParaRPr lang="en-US">
              <a:cs typeface="Arial"/>
            </a:endParaRPr>
          </a:p>
          <a:p>
            <a:pPr>
              <a:defRPr/>
            </a:pPr>
            <a:r>
              <a:rPr lang="en-US">
                <a:latin typeface="Arial"/>
                <a:cs typeface="Arial"/>
              </a:rPr>
              <a:t>The Title II section of the LCAP Federal Addendum shall be periodically reviewed and revised when necessary. </a:t>
            </a:r>
            <a:endParaRPr lang="en-US"/>
          </a:p>
          <a:p>
            <a:pPr>
              <a:defRPr/>
            </a:pPr>
            <a:r>
              <a:rPr lang="en-US">
                <a:latin typeface="Arial"/>
                <a:cs typeface="Arial"/>
              </a:rPr>
              <a:t>One item to keep in mind with </a:t>
            </a:r>
            <a:r>
              <a:rPr lang="en-US" sz="1200">
                <a:effectLst/>
                <a:latin typeface="Arial"/>
                <a:cs typeface="Arial"/>
              </a:rPr>
              <a:t>Title II is that if a </a:t>
            </a:r>
            <a:r>
              <a:rPr lang="en-US">
                <a:latin typeface="Arial"/>
                <a:cs typeface="Arial"/>
              </a:rPr>
              <a:t>school is eligible for</a:t>
            </a:r>
            <a:r>
              <a:rPr lang="en-US" sz="1200">
                <a:effectLst/>
                <a:latin typeface="Arial"/>
                <a:cs typeface="Arial"/>
              </a:rPr>
              <a:t> Comprehensive Support and Improvement (CSI), then the LEA will need to update its Title II prioritizing funding provision. Title II must be prioritized at the CSI or highest needs sites. This can be done when the LEA reviews and revises its LCAP.</a:t>
            </a:r>
            <a:r>
              <a:rPr lang="en-US">
                <a:latin typeface="Arial"/>
                <a:cs typeface="Arial"/>
              </a:rPr>
              <a:t> </a:t>
            </a:r>
            <a:endParaRPr lang="en-US" sz="1200"/>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641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a:solidFill>
                  <a:srgbClr val="000000"/>
                </a:solidFill>
                <a:effectLst/>
                <a:latin typeface="Arial" panose="020B0604020202020204" pitchFamily="34" charset="0"/>
                <a:cs typeface="Arial" panose="020B0604020202020204" pitchFamily="34" charset="0"/>
              </a:rPr>
              <a:t>Title III states:</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a:solidFill>
                  <a:srgbClr val="000000"/>
                </a:solidFill>
                <a:effectLst/>
                <a:latin typeface="Arial" panose="020B0604020202020204" pitchFamily="34" charset="0"/>
                <a:cs typeface="Arial" panose="020B0604020202020204" pitchFamily="34" charset="0"/>
              </a:rPr>
              <a:t>Each fiscal year, all applicants must reapply and maintain an updated plan for funds allocated for that fiscal year and meet reporting requirements. (Title III, sections 3114(a), 3115(a), 3121(a)(b)</a:t>
            </a:r>
            <a:endParaRPr lang="en-US">
              <a:latin typeface="Arial" panose="020B0604020202020204" pitchFamily="34" charset="0"/>
              <a:cs typeface="Arial" panose="020B0604020202020204" pitchFamily="34" charset="0"/>
            </a:endParaRPr>
          </a:p>
          <a:p>
            <a:endParaRPr lang="en-US" sz="1200">
              <a:effectLst/>
              <a:latin typeface="Arial" panose="020B0604020202020204" pitchFamily="34" charset="0"/>
              <a:ea typeface="Arial" panose="020B0604020202020204" pitchFamily="34" charset="0"/>
              <a:cs typeface="Times New Roman" panose="02020603050405020304" pitchFamily="18" charset="0"/>
            </a:endParaRPr>
          </a:p>
          <a:p>
            <a:r>
              <a:rPr lang="en-US" sz="1200">
                <a:effectLst/>
                <a:latin typeface="Arial" panose="020B0604020202020204" pitchFamily="34" charset="0"/>
                <a:ea typeface="Arial" panose="020B0604020202020204" pitchFamily="34" charset="0"/>
                <a:cs typeface="Times New Roman" panose="02020603050405020304" pitchFamily="18" charset="0"/>
              </a:rPr>
              <a:t>Title IV says an LEA shall periodically reviewed and revised when necessary. Also, </a:t>
            </a:r>
            <a:r>
              <a:rPr lang="en-US" sz="1200" b="0" i="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200" b="0" i="0">
                <a:solidFill>
                  <a:srgbClr val="000000"/>
                </a:solidFill>
                <a:effectLst/>
              </a:rPr>
              <a:t>ach LEA, or consortium of LEAs, shall conduct the needs assessment once every 3 years.</a:t>
            </a:r>
          </a:p>
          <a:p>
            <a:pPr marL="0" indent="0" algn="l">
              <a:buNone/>
            </a:pPr>
            <a:r>
              <a:rPr lang="en-US" sz="1200" b="0" i="0">
                <a:solidFill>
                  <a:srgbClr val="000000"/>
                </a:solidFill>
                <a:effectLst/>
              </a:rPr>
              <a:t>A LEA receiving a Title IV, Part A LEA allocation in an amount that is less than $30,000 shall not be required to conduct a comprehensive needs assessment.</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149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Question</a:t>
            </a:r>
            <a:r>
              <a:rPr lang="en-US"/>
              <a:t>: Do we need to submit our revised LCAP Federal Addendum to the California Department of Education for approval?</a:t>
            </a:r>
          </a:p>
          <a:p>
            <a:pPr marL="0" indent="0">
              <a:buNone/>
            </a:pPr>
            <a:endParaRPr lang="en-US" b="1"/>
          </a:p>
          <a:p>
            <a:pPr marL="0" indent="0">
              <a:buNone/>
            </a:pPr>
            <a:r>
              <a:rPr lang="en-US" b="1"/>
              <a:t>Answer:</a:t>
            </a:r>
            <a:r>
              <a:rPr lang="en-US"/>
              <a:t>  No, </a:t>
            </a:r>
            <a:r>
              <a:rPr lang="en-US" sz="1200"/>
              <a:t>if your LCAP Federal Addendum was previously approved by the CDE and the State Board of Education, LEAs do not need to submit their revised LCAP Federal Addendum. However, LEAs must keep records of their review and revision of their LCAP Federal Addendum as evidence during a Federal Program Monitoring (FPM) review. The local board should also approve the revised LCAP Federal Addendum.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167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Question: </a:t>
            </a:r>
            <a:r>
              <a:rPr lang="en-US"/>
              <a:t>What should an LEA do if the LCAP Federal Addendum has not been reviewed or revised since the original CDE approval?</a:t>
            </a:r>
          </a:p>
          <a:p>
            <a:pPr marL="0" indent="0">
              <a:buNone/>
            </a:pPr>
            <a:r>
              <a:rPr lang="en-US" b="1"/>
              <a:t>Answer: </a:t>
            </a:r>
            <a:r>
              <a:rPr lang="en-US"/>
              <a:t>The LEA will need to review the provisions of the LCAP Federal Addendum.</a:t>
            </a:r>
            <a:r>
              <a:rPr lang="en-US" b="1"/>
              <a:t> </a:t>
            </a:r>
            <a:r>
              <a:rPr lang="en-US"/>
              <a:t>Please contact the Title II office at TitleII@cde.ca.gov for support and guidance.</a:t>
            </a:r>
          </a:p>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145788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b="1"/>
              <a:t>Question</a:t>
            </a:r>
            <a:r>
              <a:rPr lang="en-US" sz="1200"/>
              <a:t>: Does the CDE have a template for the LCAP Federal Addendum review and revision process?</a:t>
            </a:r>
            <a:endParaRPr lang="en-US" sz="1200" b="1"/>
          </a:p>
          <a:p>
            <a:pPr marL="0" indent="0">
              <a:spcBef>
                <a:spcPts val="0"/>
              </a:spcBef>
              <a:buNone/>
            </a:pPr>
            <a:r>
              <a:rPr lang="en-US" sz="1200" b="1"/>
              <a:t>Answer:</a:t>
            </a:r>
            <a:r>
              <a:rPr lang="en-US" sz="1200"/>
              <a:t> </a:t>
            </a:r>
            <a:r>
              <a:rPr lang="en-US" sz="1200" b="1"/>
              <a:t>Yes</a:t>
            </a:r>
            <a:r>
              <a:rPr lang="en-US" sz="1200"/>
              <a:t>, the LEA may use the template provided by the CDE. The template is located on the CDE’s web page located at </a:t>
            </a:r>
            <a:endParaRPr lang="en-US" sz="1200">
              <a:cs typeface="Arial"/>
            </a:endParaRPr>
          </a:p>
          <a:p>
            <a:r>
              <a:rPr lang="en-US" sz="1200">
                <a:latin typeface="Arial"/>
                <a:cs typeface="Arial"/>
                <a:hlinkClick r:id="rId3" tooltip="CDE LCAP Federal Addendum Template"/>
              </a:rPr>
              <a:t>https://www.cde.ca.gov/re/lc/documents/lcapfedadd.docx</a:t>
            </a:r>
            <a:r>
              <a:rPr lang="en-US" sz="1200">
                <a:latin typeface="Arial"/>
                <a:cs typeface="Arial"/>
              </a:rPr>
              <a:t>. The template in the Document Tracking Service has the template with the guiding questions as does the version in the </a:t>
            </a:r>
            <a:r>
              <a:rPr lang="en-US">
                <a:latin typeface="Arial"/>
                <a:cs typeface="Arial"/>
              </a:rPr>
              <a:t>CDE Monitoring Tool (</a:t>
            </a:r>
            <a:r>
              <a:rPr lang="en-US" sz="1200">
                <a:latin typeface="Arial"/>
                <a:cs typeface="Arial"/>
              </a:rPr>
              <a:t>CMT</a:t>
            </a:r>
            <a:r>
              <a:rPr lang="en-US">
                <a:latin typeface="Arial"/>
                <a:cs typeface="Arial"/>
              </a:rPr>
              <a:t>)</a:t>
            </a:r>
            <a:r>
              <a:rPr lang="en-US" sz="1200">
                <a:latin typeface="Arial"/>
                <a:cs typeface="Arial"/>
              </a:rPr>
              <a:t> box located </a:t>
            </a:r>
            <a:r>
              <a:rPr lang="en-US" sz="1200">
                <a:latin typeface="Arial"/>
                <a:cs typeface="Arial"/>
                <a:hlinkClick r:id="rId4"/>
              </a:rPr>
              <a:t>https://cde.box.com/v/fpmtraining2324</a:t>
            </a:r>
            <a:r>
              <a:rPr lang="en-US" b="1">
                <a:latin typeface="Arial"/>
                <a:cs typeface="Arial"/>
              </a:rPr>
              <a:t> </a:t>
            </a:r>
            <a:endParaRPr lang="en-US" sz="120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288F63-9FDF-44ED-A025-DC21EFE06F0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968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Here is a screenshot of the Federal Addendum for Title II Prioritizing Funding. This is the prompt on the LCAP Federal Addendum template.</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5463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This is a screenshot of the LCAP Federal Addendum with the guiding questions that can be found in the Document tracking system version and the CMT box.  The guiding question links are located on CDE web page https://www.cde.ca.gov/re/lc/addendumguidance.asp. If using the template downloaded from the CDE web page, please make sure to also address the guiding questions. </a:t>
            </a:r>
            <a:endParaRPr lang="en-US"/>
          </a:p>
          <a:p>
            <a:endParaRPr lang="en-US"/>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110392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82085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1200"/>
              <a:t>Agenda</a:t>
            </a:r>
          </a:p>
          <a:p>
            <a:pPr marL="285750" indent="-285750">
              <a:spcAft>
                <a:spcPts val="1200"/>
              </a:spcAft>
              <a:buFont typeface="Arial" panose="020B0604020202020204" pitchFamily="34" charset="0"/>
              <a:buChar char="•"/>
            </a:pPr>
            <a:r>
              <a:rPr lang="en-US" sz="1200"/>
              <a:t>Legal requirement</a:t>
            </a:r>
          </a:p>
          <a:p>
            <a:pPr marL="285750" indent="-285750">
              <a:spcAft>
                <a:spcPts val="1200"/>
              </a:spcAft>
              <a:buFont typeface="Arial" panose="020B0604020202020204" pitchFamily="34" charset="0"/>
              <a:buChar char="•"/>
            </a:pPr>
            <a:r>
              <a:rPr lang="en-US" sz="1200"/>
              <a:t>Evidence requests</a:t>
            </a:r>
            <a:endParaRPr lang="en-US"/>
          </a:p>
          <a:p>
            <a:pPr marL="285750" indent="-285750">
              <a:spcAft>
                <a:spcPts val="1200"/>
              </a:spcAft>
              <a:buFont typeface="Arial" panose="020B0604020202020204" pitchFamily="34" charset="0"/>
              <a:buChar char="•"/>
            </a:pPr>
            <a:r>
              <a:rPr lang="en-US" sz="1200"/>
              <a:t>Questions and answers </a:t>
            </a:r>
          </a:p>
          <a:p>
            <a:pPr marL="285750" indent="-285750">
              <a:spcAft>
                <a:spcPts val="1200"/>
              </a:spcAft>
              <a:buFont typeface="Arial" panose="020B0604020202020204" pitchFamily="34" charset="0"/>
              <a:buChar char="•"/>
            </a:pPr>
            <a:r>
              <a:rPr lang="en-US" sz="1200"/>
              <a:t>Contacts and resources</a:t>
            </a:r>
            <a:endParaRPr lang="en-US"/>
          </a:p>
          <a:p>
            <a:pPr marL="285750" indent="-285750">
              <a:spcAft>
                <a:spcPts val="600"/>
              </a:spcAft>
              <a:buFont typeface="Arial" panose="020B0604020202020204" pitchFamily="34" charset="0"/>
              <a:buChar char="•"/>
            </a:pPr>
            <a:endParaRPr lang="en-US" sz="1200"/>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a:p>
        </p:txBody>
      </p:sp>
    </p:spTree>
    <p:extLst>
      <p:ext uri="{BB962C8B-B14F-4D97-AF65-F5344CB8AC3E}">
        <p14:creationId xmlns:p14="http://schemas.microsoft.com/office/powerpoint/2010/main" val="331891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20</a:t>
            </a:fld>
            <a:endParaRPr lang="en-US"/>
          </a:p>
        </p:txBody>
      </p:sp>
    </p:spTree>
    <p:extLst>
      <p:ext uri="{BB962C8B-B14F-4D97-AF65-F5344CB8AC3E}">
        <p14:creationId xmlns:p14="http://schemas.microsoft.com/office/powerpoint/2010/main" val="178039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moment to understand the purpose of Title II, Part A. The purpose of Title II, Part A is to:</a:t>
            </a:r>
          </a:p>
          <a:p>
            <a:endParaRPr lang="en-US"/>
          </a:p>
          <a:p>
            <a:pPr marL="514350" indent="-514350">
              <a:buFont typeface="Arial" panose="020B0604020202020204" pitchFamily="34" charset="0"/>
              <a:buChar char="•"/>
            </a:pPr>
            <a:r>
              <a:rPr lang="en-US"/>
              <a:t>Increase student achievement consistent with the challenging state academic standards</a:t>
            </a:r>
          </a:p>
          <a:p>
            <a:pPr marL="514350" indent="-514350">
              <a:buFont typeface="Arial" panose="020B0604020202020204" pitchFamily="34" charset="0"/>
              <a:buChar char="•"/>
            </a:pPr>
            <a:endParaRPr lang="en-US"/>
          </a:p>
          <a:p>
            <a:pPr marL="514350" indent="-514350">
              <a:buFont typeface="Arial" panose="020B0604020202020204" pitchFamily="34" charset="0"/>
              <a:buChar char="•"/>
            </a:pPr>
            <a:r>
              <a:rPr lang="en-US"/>
              <a:t>Improve the quality and effectiveness of teachers, principals, and other school leaders</a:t>
            </a:r>
          </a:p>
          <a:p>
            <a:pPr marL="514350" indent="-514350">
              <a:buFont typeface="Arial" panose="020B0604020202020204" pitchFamily="34" charset="0"/>
              <a:buChar char="•"/>
            </a:pPr>
            <a:endParaRPr lang="en-US"/>
          </a:p>
          <a:p>
            <a:pPr marL="514350" indent="-514350">
              <a:buFont typeface="Arial" panose="020B0604020202020204" pitchFamily="34" charset="0"/>
              <a:buChar char="•"/>
            </a:pPr>
            <a:r>
              <a:rPr lang="en-US"/>
              <a:t>Increase the number of teachers, principals, and other school leaders who are effective in improving student academic achievement in schools</a:t>
            </a:r>
          </a:p>
          <a:p>
            <a:pPr marL="514350" indent="-514350">
              <a:buFont typeface="Arial" panose="020B0604020202020204" pitchFamily="34" charset="0"/>
              <a:buChar char="•"/>
            </a:pPr>
            <a:endParaRPr lang="en-US"/>
          </a:p>
          <a:p>
            <a:pPr marL="514350" indent="-514350">
              <a:buFont typeface="Arial" panose="020B0604020202020204" pitchFamily="34" charset="0"/>
              <a:buChar char="•"/>
            </a:pPr>
            <a:r>
              <a:rPr lang="en-US"/>
              <a:t>Provide low-income and minority students greater access to effective teachers, principals, and other school leaders</a:t>
            </a:r>
          </a:p>
          <a:p>
            <a:pPr marL="514350" indent="-514350">
              <a:buAutoNum type="arabicPeriod"/>
            </a:pPr>
            <a:endParaRPr lang="en-US"/>
          </a:p>
          <a:p>
            <a:endParaRPr lang="en-US"/>
          </a:p>
          <a:p>
            <a:endParaRPr lang="en-US"/>
          </a:p>
          <a:p>
            <a:pPr>
              <a:spcAft>
                <a:spcPts val="1800"/>
              </a:spcAft>
            </a:pPr>
            <a:endParaRPr lang="en-US">
              <a:cs typeface="Calibri" panose="020F0502020204030204"/>
            </a:endParaRPr>
          </a:p>
          <a:p>
            <a:pPr algn="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8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Arial" panose="020B0604020202020204" pitchFamily="34" charset="0"/>
                <a:cs typeface="Arial" panose="020B0604020202020204" pitchFamily="34" charset="0"/>
              </a:rPr>
              <a:t>Before we get into some of the specifics, let’s take a moment to first understand the purpose of the LCAP Federal Addendum. </a:t>
            </a:r>
          </a:p>
          <a:p>
            <a:endParaRPr lang="en-US" b="0" i="0">
              <a:solidFill>
                <a:srgbClr val="000000"/>
              </a:solidFill>
              <a:effectLst/>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The LCAP Federal Addendum is meant to supplement the LCAP to ensure that eligible LEAs have the opportunity to meet the Local Educational Agency (LEA) Plan provisions of the Every Student Succeeds Act (ESSA).</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b="0" i="0">
                <a:solidFill>
                  <a:srgbClr val="000000"/>
                </a:solidFill>
                <a:effectLst/>
                <a:latin typeface="Arial" panose="020B0604020202020204" pitchFamily="34" charset="0"/>
                <a:cs typeface="Arial" panose="020B0604020202020204" pitchFamily="34" charset="0"/>
              </a:rPr>
              <a:t>The California Department of Education (CDE) emphasizes that the LCAP Federal Addendum should not drive LCAP development.</a:t>
            </a:r>
            <a:endParaRPr lang="en-US" sz="1200">
              <a:latin typeface="Arial" panose="020B0604020202020204" pitchFamily="34" charset="0"/>
              <a:cs typeface="Arial" panose="020B0604020202020204" pitchFamily="34" charset="0"/>
            </a:endParaRPr>
          </a:p>
          <a:p>
            <a:endParaRPr lang="en-US" b="0" i="0">
              <a:solidFill>
                <a:srgbClr val="000000"/>
              </a:solidFill>
              <a:effectLst/>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 https://www.cde.ca.gov/re/lc/addendumguidance.asp</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115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Arial" panose="020B0604020202020204" pitchFamily="34" charset="0"/>
                <a:cs typeface="Arial" panose="020B0604020202020204" pitchFamily="34" charset="0"/>
              </a:rPr>
              <a:t>ESSA </a:t>
            </a:r>
            <a:r>
              <a:rPr lang="en-US" b="0" i="0">
                <a:solidFill>
                  <a:srgbClr val="000000"/>
                </a:solidFill>
                <a:effectLst/>
                <a:latin typeface="Arial" panose="020B0604020202020204" pitchFamily="34" charset="0"/>
                <a:cs typeface="Arial" panose="020B0604020202020204" pitchFamily="34" charset="0"/>
              </a:rPr>
              <a:t>funds are supplemental to state funds, just as the LCAP Federal Addendum supplements your LCAP. LEAs are encouraged to integrate their ESSA funds into their LCAP development as much as possible to promote strategic planning of all resources; however, this is not a requirement.</a:t>
            </a:r>
          </a:p>
          <a:p>
            <a:r>
              <a:rPr lang="en-US" b="0" i="0">
                <a:solidFill>
                  <a:srgbClr val="000000"/>
                </a:solidFill>
                <a:effectLst/>
                <a:latin typeface="Arial" panose="020B0604020202020204" pitchFamily="34" charset="0"/>
                <a:cs typeface="Arial" panose="020B0604020202020204" pitchFamily="34" charset="0"/>
              </a:rPr>
              <a:t>Citation</a:t>
            </a:r>
          </a:p>
          <a:p>
            <a:r>
              <a:rPr lang="en-US" b="0" i="0">
                <a:solidFill>
                  <a:srgbClr val="000000"/>
                </a:solidFill>
                <a:effectLst/>
                <a:latin typeface="Arial" panose="020B0604020202020204" pitchFamily="34" charset="0"/>
                <a:cs typeface="Arial" panose="020B0604020202020204" pitchFamily="34" charset="0"/>
              </a:rPr>
              <a:t>https://www.cde.ca.gov/re/lc/addendumguidance.asp</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677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dirty="0">
                <a:solidFill>
                  <a:srgbClr val="000000"/>
                </a:solidFill>
                <a:effectLst/>
                <a:latin typeface="Arial" panose="020B0604020202020204" pitchFamily="34" charset="0"/>
                <a:cs typeface="Arial" panose="020B0604020202020204" pitchFamily="34" charset="0"/>
              </a:rPr>
              <a:t>The LCAP Federal Addendum Template must be completed and submitted to the California Department of Education (CDE) to apply for ESSA funding. </a:t>
            </a:r>
            <a:r>
              <a:rPr lang="en-US" dirty="0">
                <a:solidFill>
                  <a:srgbClr val="000000"/>
                </a:solidFill>
                <a:latin typeface="Arial" panose="020B0604020202020204" pitchFamily="34" charset="0"/>
                <a:cs typeface="Arial" panose="020B0604020202020204" pitchFamily="34" charset="0"/>
              </a:rPr>
              <a:t>After the initial approval from CDE, </a:t>
            </a:r>
            <a:r>
              <a:rPr lang="en-US" b="0" i="0" dirty="0">
                <a:solidFill>
                  <a:srgbClr val="000000"/>
                </a:solidFill>
                <a:effectLst/>
                <a:latin typeface="Arial" panose="020B0604020202020204" pitchFamily="34" charset="0"/>
                <a:cs typeface="Arial" panose="020B0604020202020204" pitchFamily="34" charset="0"/>
              </a:rPr>
              <a:t>LEAs are encouraged to review the LCAP Federal Addendum annually with their LCAP, as ESSA funding should be considered in yearly strategic planning.</a:t>
            </a: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b="0" i="0" dirty="0">
                <a:solidFill>
                  <a:srgbClr val="000000"/>
                </a:solidFill>
                <a:effectLst/>
                <a:latin typeface="Arial" panose="020B0604020202020204" pitchFamily="34" charset="0"/>
                <a:cs typeface="Arial" panose="020B0604020202020204" pitchFamily="34" charset="0"/>
              </a:rPr>
              <a:t>https://www.cde.ca.gov/re/lc/addendumguidance.asp</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solidFill>
                  <a:srgbClr val="000000"/>
                </a:solidFill>
                <a:latin typeface="Arial" panose="020B0604020202020204" pitchFamily="34" charset="0"/>
                <a:cs typeface="Arial" panose="020B0604020202020204" pitchFamily="34" charset="0"/>
              </a:rPr>
              <a:t>LEAs do not need to submit their LCAP Federal Addendum to CDE after the initial approval</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a:p>
        </p:txBody>
      </p:sp>
    </p:spTree>
    <p:extLst>
      <p:ext uri="{BB962C8B-B14F-4D97-AF65-F5344CB8AC3E}">
        <p14:creationId xmlns:p14="http://schemas.microsoft.com/office/powerpoint/2010/main" val="199408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cs typeface="Calibri"/>
              </a:rPr>
              <a:t>Supporting Effective Instruction (SEI) 03: Review and Revise Local Control and Accountability Plan (LCAP) Federal Addendum states </a:t>
            </a:r>
            <a:r>
              <a:rPr lang="en-US" sz="1200">
                <a:cs typeface="Calibri"/>
              </a:rPr>
              <a:t>t</a:t>
            </a:r>
            <a:r>
              <a:rPr lang="en-US" sz="1200"/>
              <a:t>he local educational agency (LEA) plan shall remain in effect for the duration of the LEA’s participation in the Title II, Part A program, and said plan shall be periodically reviewed, and revised when necessary. This is often done as part of the annual LCAP process.</a:t>
            </a:r>
          </a:p>
          <a:p>
            <a:pPr marL="0" indent="0">
              <a:lnSpc>
                <a:spcPct val="100000"/>
              </a:lnSpc>
              <a:spcBef>
                <a:spcPts val="0"/>
              </a:spcBef>
              <a:spcAft>
                <a:spcPts val="600"/>
              </a:spcAft>
              <a:buNone/>
            </a:pPr>
            <a:endParaRPr lang="en-US">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164783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Evidence for SEI 03 begins with the LEA Level Planning Documents. Please upload your current approved LCAP as well as your most recently approved LCAP Federal Addendum. Please upload the entire Addendum, not just the Title II portion.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sz="1200"/>
              <a:t>LEA Planning Implementation and Monitoring Documents should clearly demonstrate the review and revision process. </a:t>
            </a:r>
            <a:r>
              <a:rPr lang="en-US" sz="1200" kern="1200">
                <a:solidFill>
                  <a:schemeClr val="dk1"/>
                </a:solidFill>
                <a:effectLst/>
                <a:latin typeface="+mn-lt"/>
                <a:ea typeface="+mn-ea"/>
                <a:cs typeface="+mn-cs"/>
              </a:rPr>
              <a:t>Evidence may include agendas, meeting notes, lists of participants, presentations, documents shared during meetings, surveys (including survey and results), data, and feedback forms.</a:t>
            </a:r>
            <a:endParaRPr lang="en-US"/>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19319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questions that may be asked during a federal program monitoring review may include:</a:t>
            </a:r>
          </a:p>
          <a:p>
            <a:pPr marL="228600" indent="-228600">
              <a:buAutoNum type="arabicPeriod"/>
            </a:pPr>
            <a:r>
              <a:rPr lang="en-US"/>
              <a:t>What is the LEA’s process for reviewing and revising the LCAP Federal Addendum?</a:t>
            </a:r>
          </a:p>
          <a:p>
            <a:pPr marL="228600" indent="-228600">
              <a:buAutoNum type="arabicPeriod"/>
            </a:pPr>
            <a:r>
              <a:rPr lang="en-US"/>
              <a:t>How are educational partners involved in this process?</a:t>
            </a:r>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94746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6099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8060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637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8530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87127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429253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23981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5BED-E261-117E-8D8F-A0083F8455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29D7D-BDC9-02B8-B767-A4FD73F2A737}"/>
              </a:ext>
            </a:extLst>
          </p:cNvPr>
          <p:cNvSpPr>
            <a:spLocks noGrp="1"/>
          </p:cNvSpPr>
          <p:nvPr>
            <p:ph type="dt" sz="half" idx="10"/>
          </p:nvPr>
        </p:nvSpPr>
        <p:spPr/>
        <p:txBody>
          <a:bodyPr/>
          <a:lstStyle/>
          <a:p>
            <a:pPr>
              <a:defRPr/>
            </a:pPr>
            <a:fld id="{2750CDC1-944D-48FD-91A9-13A256572382}" type="datetime1">
              <a:rPr lang="en-US" smtClean="0"/>
              <a:pPr>
                <a:defRPr/>
              </a:pPr>
              <a:t>2/20/2024</a:t>
            </a:fld>
            <a:endParaRPr lang="en-US"/>
          </a:p>
        </p:txBody>
      </p:sp>
      <p:sp>
        <p:nvSpPr>
          <p:cNvPr id="4" name="Footer Placeholder 3">
            <a:extLst>
              <a:ext uri="{FF2B5EF4-FFF2-40B4-BE49-F238E27FC236}">
                <a16:creationId xmlns:a16="http://schemas.microsoft.com/office/drawing/2014/main" id="{B45CBE34-CD40-755B-E6C0-119DA5C3D0D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FB66A4B-3F41-8045-FD85-EA298F035D61}"/>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140298DC-948F-5DC8-CDB9-28BC6DEBB0EC}"/>
              </a:ext>
            </a:extLst>
          </p:cNvPr>
          <p:cNvSpPr>
            <a:spLocks noGrp="1"/>
          </p:cNvSpPr>
          <p:nvPr>
            <p:ph sz="quarter" idx="13"/>
          </p:nvPr>
        </p:nvSpPr>
        <p:spPr>
          <a:xfrm>
            <a:off x="596900" y="2016125"/>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60645DA7-D5B3-B36B-A521-E744BB8BCDE9}"/>
              </a:ext>
            </a:extLst>
          </p:cNvPr>
          <p:cNvSpPr>
            <a:spLocks noGrp="1"/>
          </p:cNvSpPr>
          <p:nvPr>
            <p:ph sz="quarter" idx="14"/>
          </p:nvPr>
        </p:nvSpPr>
        <p:spPr>
          <a:xfrm>
            <a:off x="2596761" y="2072821"/>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9E142D58-CA6B-CE99-0D19-0F4944CCA05B}"/>
              </a:ext>
            </a:extLst>
          </p:cNvPr>
          <p:cNvSpPr>
            <a:spLocks noGrp="1"/>
          </p:cNvSpPr>
          <p:nvPr>
            <p:ph sz="quarter" idx="15"/>
          </p:nvPr>
        </p:nvSpPr>
        <p:spPr>
          <a:xfrm>
            <a:off x="3963015" y="2087659"/>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AEF54009-0A59-3C42-2374-CFDFEBDA19B7}"/>
              </a:ext>
            </a:extLst>
          </p:cNvPr>
          <p:cNvSpPr>
            <a:spLocks noGrp="1"/>
          </p:cNvSpPr>
          <p:nvPr>
            <p:ph sz="quarter" idx="16"/>
          </p:nvPr>
        </p:nvSpPr>
        <p:spPr>
          <a:xfrm>
            <a:off x="5761831" y="2168525"/>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571C2317-6D49-5C03-A00D-D20F94488D69}"/>
              </a:ext>
            </a:extLst>
          </p:cNvPr>
          <p:cNvSpPr>
            <a:spLocks noGrp="1"/>
          </p:cNvSpPr>
          <p:nvPr>
            <p:ph sz="quarter" idx="17"/>
          </p:nvPr>
        </p:nvSpPr>
        <p:spPr>
          <a:xfrm>
            <a:off x="7560647" y="2233839"/>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EDB0C266-746C-8EFB-9F6C-C34B0CE4A6CB}"/>
              </a:ext>
            </a:extLst>
          </p:cNvPr>
          <p:cNvSpPr>
            <a:spLocks noGrp="1"/>
          </p:cNvSpPr>
          <p:nvPr>
            <p:ph sz="quarter" idx="18"/>
          </p:nvPr>
        </p:nvSpPr>
        <p:spPr>
          <a:xfrm>
            <a:off x="10104437" y="2337189"/>
            <a:ext cx="728663" cy="64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2346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1038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407031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289335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949319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2931681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43521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2/20/2024</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3378867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146730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74831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65018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196890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6077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181404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410676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49948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097900"/>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79141"/>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7" r:id="rId5"/>
    <p:sldLayoutId id="2147484600" r:id="rId6"/>
    <p:sldLayoutId id="2147484601" r:id="rId7"/>
    <p:sldLayoutId id="2147484602" r:id="rId8"/>
    <p:sldLayoutId id="2147484603" r:id="rId9"/>
    <p:sldLayoutId id="2147484604" r:id="rId10"/>
    <p:sldLayoutId id="2147484605" r:id="rId11"/>
    <p:sldLayoutId id="2147484606" r:id="rId12"/>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hyperlink" Target="https://cde.box.com/v/fpmtraining2324" TargetMode="External"/><Relationship Id="rId4" Type="http://schemas.openxmlformats.org/officeDocument/2006/relationships/hyperlink" Target="https://www.cde.ca.gov/re/lc/documents/lcapfedadd.doc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mailto:TitleI@cde.ca.gov" TargetMode="External"/><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TitleIV@cde.ca.gov" TargetMode="External"/><Relationship Id="rId5" Type="http://schemas.openxmlformats.org/officeDocument/2006/relationships/hyperlink" Target="mailto:LPLO@cde.ca.gov" TargetMode="External"/><Relationship Id="rId4" Type="http://schemas.openxmlformats.org/officeDocument/2006/relationships/hyperlink" Target="mailto:TitleII@cde.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mailto:join-Title-II@mlist.cde.c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mailto:TitleII@cde.ca.gov" TargetMode="External"/><Relationship Id="rId5" Type="http://schemas.openxmlformats.org/officeDocument/2006/relationships/hyperlink" Target="https://www.cde.ca.gov/pd/ti/" TargetMode="External"/><Relationship Id="rId4" Type="http://schemas.openxmlformats.org/officeDocument/2006/relationships/hyperlink" Target="https://www.cde.ca.gov/fg/aa/lc/tuesdaysat2.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00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150794"/>
          </a:xfrm>
        </p:spPr>
        <p:txBody>
          <a:bodyPr rtlCol="0">
            <a:normAutofit fontScale="85000" lnSpcReduction="10000"/>
          </a:bodyPr>
          <a:lstStyle/>
          <a:p>
            <a:pPr algn="ctr" eaLnBrk="1" fontAlgn="auto" hangingPunct="1">
              <a:lnSpc>
                <a:spcPct val="150000"/>
              </a:lnSpc>
              <a:defRPr/>
            </a:pPr>
            <a:r>
              <a:rPr lang="en-US" sz="2800" b="1" dirty="0">
                <a:solidFill>
                  <a:schemeClr val="tx1"/>
                </a:solidFill>
                <a:cs typeface="Arial"/>
              </a:rPr>
              <a:t>SEI 03: Review and revise local control and accountability plan federal addendum</a:t>
            </a:r>
            <a:endParaRPr lang="en-US" sz="2800" b="1" dirty="0">
              <a:solidFill>
                <a:schemeClr val="tx1"/>
              </a:solidFill>
            </a:endParaRPr>
          </a:p>
          <a:p>
            <a:pPr algn="ctr" eaLnBrk="1" fontAlgn="auto" hangingPunct="1">
              <a:lnSpc>
                <a:spcPct val="150000"/>
              </a:lnSpc>
              <a:spcBef>
                <a:spcPts val="600"/>
              </a:spcBef>
              <a:defRPr/>
            </a:pPr>
            <a:endParaRPr lang="en-US" sz="2800" b="1" dirty="0">
              <a:solidFill>
                <a:schemeClr val="tx1"/>
              </a:solidFill>
              <a:cs typeface="Arial"/>
            </a:endParaRPr>
          </a:p>
        </p:txBody>
      </p:sp>
    </p:spTree>
    <p:extLst>
      <p:ext uri="{BB962C8B-B14F-4D97-AF65-F5344CB8AC3E}">
        <p14:creationId xmlns:p14="http://schemas.microsoft.com/office/powerpoint/2010/main" val="136271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6EC357-FD06-F9F0-FF0F-3992A7BEA135}"/>
              </a:ext>
            </a:extLst>
          </p:cNvPr>
          <p:cNvSpPr>
            <a:spLocks noGrp="1"/>
          </p:cNvSpPr>
          <p:nvPr>
            <p:ph type="title"/>
          </p:nvPr>
        </p:nvSpPr>
        <p:spPr>
          <a:xfrm>
            <a:off x="492370" y="516835"/>
            <a:ext cx="3084844" cy="5772840"/>
          </a:xfrm>
        </p:spPr>
        <p:txBody>
          <a:bodyPr anchor="ctr">
            <a:normAutofit/>
          </a:bodyPr>
          <a:lstStyle/>
          <a:p>
            <a:r>
              <a:rPr lang="en-US" sz="3300" dirty="0">
                <a:solidFill>
                  <a:srgbClr val="FFFFFF"/>
                </a:solidFill>
              </a:rPr>
              <a:t>Local Educational Agency Planning Implementation and Monitoring Documents Evidence </a:t>
            </a:r>
          </a:p>
        </p:txBody>
      </p:sp>
      <p:sp>
        <p:nvSpPr>
          <p:cNvPr id="14" name="Rectangle 13">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B803693-2451-681A-17C8-2620D62F66BB}"/>
              </a:ext>
            </a:extLst>
          </p:cNvPr>
          <p:cNvSpPr>
            <a:spLocks noGrp="1"/>
          </p:cNvSpPr>
          <p:nvPr>
            <p:ph type="sldNum" sz="quarter" idx="12"/>
          </p:nvPr>
        </p:nvSpPr>
        <p:spPr>
          <a:xfrm>
            <a:off x="10123055" y="6459785"/>
            <a:ext cx="1089428"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10</a:t>
            </a:fld>
            <a:endParaRPr lang="en-US" altLang="en-US">
              <a:solidFill>
                <a:schemeClr val="tx2"/>
              </a:solidFill>
            </a:endParaRPr>
          </a:p>
        </p:txBody>
      </p:sp>
      <p:graphicFrame>
        <p:nvGraphicFramePr>
          <p:cNvPr id="6" name="Content Placeholder 2" descr="LEA planning implementation and monitoring evidence may include:&#10;Presentation to the local board of education to obtain feedback.&#10;Meetings and agendas from advisory committees &#10;Professional development planning session&#10;">
            <a:extLst>
              <a:ext uri="{FF2B5EF4-FFF2-40B4-BE49-F238E27FC236}">
                <a16:creationId xmlns:a16="http://schemas.microsoft.com/office/drawing/2014/main" id="{CAB77F17-11CB-CBEC-EDFB-325DDC9B7DCD}"/>
              </a:ext>
            </a:extLst>
          </p:cNvPr>
          <p:cNvGraphicFramePr>
            <a:graphicFrameLocks noGrp="1"/>
          </p:cNvGraphicFramePr>
          <p:nvPr>
            <p:ph idx="1"/>
            <p:extLst>
              <p:ext uri="{D42A27DB-BD31-4B8C-83A1-F6EECF244321}">
                <p14:modId xmlns:p14="http://schemas.microsoft.com/office/powerpoint/2010/main" val="275886656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07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CBA3748A-9DEA-A385-6F06-83C61EFDB16D}"/>
              </a:ext>
            </a:extLst>
          </p:cNvPr>
          <p:cNvSpPr>
            <a:spLocks noGrp="1"/>
          </p:cNvSpPr>
          <p:nvPr>
            <p:ph type="title"/>
          </p:nvPr>
        </p:nvSpPr>
        <p:spPr>
          <a:xfrm>
            <a:off x="4739951" y="521736"/>
            <a:ext cx="7266018" cy="1450757"/>
          </a:xfrm>
        </p:spPr>
        <p:txBody>
          <a:bodyPr vert="horz" lIns="91440" tIns="45720" rIns="91440" bIns="45720" rtlCol="0">
            <a:normAutofit fontScale="90000"/>
          </a:bodyPr>
          <a:lstStyle/>
          <a:p>
            <a:pPr eaLnBrk="1" hangingPunct="1"/>
            <a:r>
              <a:rPr lang="en-US" dirty="0">
                <a:solidFill>
                  <a:schemeClr val="tx1"/>
                </a:solidFill>
              </a:rPr>
              <a:t>Local Control and Accountability Plan Federal Addendum Question (1)</a:t>
            </a:r>
          </a:p>
        </p:txBody>
      </p:sp>
      <p:pic>
        <p:nvPicPr>
          <p:cNvPr id="19" name="Picture 18" descr="Different coloured question marks">
            <a:extLst>
              <a:ext uri="{FF2B5EF4-FFF2-40B4-BE49-F238E27FC236}">
                <a16:creationId xmlns:a16="http://schemas.microsoft.com/office/drawing/2014/main" id="{9A269E1E-7D70-ADC8-369B-4C0E26A2A9B7}"/>
              </a:ext>
            </a:extLst>
          </p:cNvPr>
          <p:cNvPicPr>
            <a:picLocks noChangeAspect="1"/>
          </p:cNvPicPr>
          <p:nvPr/>
        </p:nvPicPr>
        <p:blipFill rotWithShape="1">
          <a:blip r:embed="rId3"/>
          <a:srcRect l="28990" r="32903"/>
          <a:stretch/>
        </p:blipFill>
        <p:spPr>
          <a:xfrm>
            <a:off x="20" y="-12128"/>
            <a:ext cx="4654276" cy="6870127"/>
          </a:xfrm>
          <a:prstGeom prst="rect">
            <a:avLst/>
          </a:prstGeom>
        </p:spPr>
      </p:pic>
      <p:cxnSp>
        <p:nvCxnSpPr>
          <p:cNvPr id="28" name="Straight Connector 2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6FFC09-D39D-D113-7967-F48DD41FB011}"/>
              </a:ext>
            </a:extLst>
          </p:cNvPr>
          <p:cNvSpPr>
            <a:spLocks noGrp="1"/>
          </p:cNvSpPr>
          <p:nvPr>
            <p:ph idx="1"/>
          </p:nvPr>
        </p:nvSpPr>
        <p:spPr>
          <a:xfrm>
            <a:off x="4881716" y="2198913"/>
            <a:ext cx="6961239" cy="4260870"/>
          </a:xfrm>
        </p:spPr>
        <p:txBody>
          <a:bodyPr vert="horz" lIns="91440" tIns="45720" rIns="91440" bIns="45720" rtlCol="0">
            <a:normAutofit/>
          </a:bodyPr>
          <a:lstStyle/>
          <a:p>
            <a:pPr marL="0" indent="0">
              <a:lnSpc>
                <a:spcPct val="100000"/>
              </a:lnSpc>
              <a:spcBef>
                <a:spcPts val="0"/>
              </a:spcBef>
              <a:spcAft>
                <a:spcPts val="1200"/>
              </a:spcAft>
              <a:buNone/>
            </a:pPr>
            <a:r>
              <a:rPr lang="en-US" sz="2400" b="1" dirty="0">
                <a:solidFill>
                  <a:schemeClr val="tx1"/>
                </a:solidFill>
              </a:rPr>
              <a:t>Question</a:t>
            </a:r>
            <a:r>
              <a:rPr lang="en-US" sz="2400" dirty="0">
                <a:solidFill>
                  <a:schemeClr val="tx1"/>
                </a:solidFill>
              </a:rPr>
              <a:t>: How often do we need to revise our LCAP Federal Addendum?</a:t>
            </a:r>
            <a:endParaRPr lang="en-US" sz="2400" b="1" dirty="0">
              <a:solidFill>
                <a:schemeClr val="tx1"/>
              </a:solidFill>
            </a:endParaRPr>
          </a:p>
          <a:p>
            <a:pPr marL="0" indent="0">
              <a:lnSpc>
                <a:spcPct val="100000"/>
              </a:lnSpc>
              <a:spcBef>
                <a:spcPts val="0"/>
              </a:spcBef>
              <a:spcAft>
                <a:spcPts val="1200"/>
              </a:spcAft>
              <a:buNone/>
            </a:pPr>
            <a:r>
              <a:rPr lang="en-US" sz="2400" b="1" dirty="0">
                <a:solidFill>
                  <a:schemeClr val="tx1"/>
                </a:solidFill>
              </a:rPr>
              <a:t>Answer:</a:t>
            </a:r>
            <a:r>
              <a:rPr lang="en-US" sz="2400" dirty="0">
                <a:solidFill>
                  <a:schemeClr val="tx1"/>
                </a:solidFill>
              </a:rPr>
              <a:t> LEAs are encouraged to review the LCAP Federal Addendum annually with their LCAP, as ESSA funding should be considered in yearly strategic planning. LEAs are encouraged to integrate their ESSA funds into their LCAP development as much as possible to promote strategic planning of all resources; however, this is not a requirement.</a:t>
            </a:r>
            <a:endParaRPr lang="en-US" sz="2400" b="1" dirty="0">
              <a:solidFill>
                <a:schemeClr val="tx1"/>
              </a:solidFill>
            </a:endParaRPr>
          </a:p>
        </p:txBody>
      </p:sp>
      <p:sp>
        <p:nvSpPr>
          <p:cNvPr id="4" name="Slide Number Placeholder 3">
            <a:extLst>
              <a:ext uri="{FF2B5EF4-FFF2-40B4-BE49-F238E27FC236}">
                <a16:creationId xmlns:a16="http://schemas.microsoft.com/office/drawing/2014/main" id="{5E83BDF4-81AE-CCE4-412E-A4F6A7617780}"/>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11</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23461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7361-1218-DC1A-29C5-533F5E6F2A37}"/>
              </a:ext>
            </a:extLst>
          </p:cNvPr>
          <p:cNvSpPr>
            <a:spLocks noGrp="1"/>
          </p:cNvSpPr>
          <p:nvPr>
            <p:ph type="title"/>
          </p:nvPr>
        </p:nvSpPr>
        <p:spPr/>
        <p:txBody>
          <a:bodyPr/>
          <a:lstStyle/>
          <a:p>
            <a:r>
              <a:rPr lang="en-US" dirty="0">
                <a:solidFill>
                  <a:schemeClr val="tx1"/>
                </a:solidFill>
              </a:rPr>
              <a:t>Review and Revision (1) </a:t>
            </a:r>
          </a:p>
        </p:txBody>
      </p:sp>
      <p:graphicFrame>
        <p:nvGraphicFramePr>
          <p:cNvPr id="5" name="Table 5" descr="Review and Revision&#10;Title I: Periodically review and as necessary, revise.&#10;Title II: If a site falls into CSI, then the LEA will need to update their Title II prioritizing funding provision. Title II must be prioritized at the CSI or highest needs sites. &#10;">
            <a:extLst>
              <a:ext uri="{FF2B5EF4-FFF2-40B4-BE49-F238E27FC236}">
                <a16:creationId xmlns:a16="http://schemas.microsoft.com/office/drawing/2014/main" id="{8A2E1F46-573A-EBAD-3045-B908F30D7C2E}"/>
              </a:ext>
            </a:extLst>
          </p:cNvPr>
          <p:cNvGraphicFramePr>
            <a:graphicFrameLocks noGrp="1"/>
          </p:cNvGraphicFramePr>
          <p:nvPr>
            <p:ph idx="1"/>
            <p:extLst>
              <p:ext uri="{D42A27DB-BD31-4B8C-83A1-F6EECF244321}">
                <p14:modId xmlns:p14="http://schemas.microsoft.com/office/powerpoint/2010/main" val="2807885768"/>
              </p:ext>
            </p:extLst>
          </p:nvPr>
        </p:nvGraphicFramePr>
        <p:xfrm>
          <a:off x="1108838" y="1980375"/>
          <a:ext cx="10058400" cy="3596640"/>
        </p:xfrm>
        <a:graphic>
          <a:graphicData uri="http://schemas.openxmlformats.org/drawingml/2006/table">
            <a:tbl>
              <a:tblPr firstRow="1" bandRow="1">
                <a:tableStyleId>{5C22544A-7EE6-4342-B048-85BDC9FD1C3A}</a:tableStyleId>
              </a:tblPr>
              <a:tblGrid>
                <a:gridCol w="2353373">
                  <a:extLst>
                    <a:ext uri="{9D8B030D-6E8A-4147-A177-3AD203B41FA5}">
                      <a16:colId xmlns:a16="http://schemas.microsoft.com/office/drawing/2014/main" val="1276172995"/>
                    </a:ext>
                  </a:extLst>
                </a:gridCol>
                <a:gridCol w="7705027">
                  <a:extLst>
                    <a:ext uri="{9D8B030D-6E8A-4147-A177-3AD203B41FA5}">
                      <a16:colId xmlns:a16="http://schemas.microsoft.com/office/drawing/2014/main" val="2729060225"/>
                    </a:ext>
                  </a:extLst>
                </a:gridCol>
              </a:tblGrid>
              <a:tr h="370840">
                <a:tc>
                  <a:txBody>
                    <a:bodyPr/>
                    <a:lstStyle/>
                    <a:p>
                      <a:pPr>
                        <a:spcAft>
                          <a:spcPts val="1200"/>
                        </a:spcAft>
                      </a:pPr>
                      <a:r>
                        <a:rPr lang="en-US" sz="2600" b="1" baseline="0"/>
                        <a:t>Federal Title </a:t>
                      </a:r>
                    </a:p>
                  </a:txBody>
                  <a:tcPr anchor="ctr"/>
                </a:tc>
                <a:tc>
                  <a:txBody>
                    <a:bodyPr/>
                    <a:lstStyle/>
                    <a:p>
                      <a:pPr>
                        <a:spcAft>
                          <a:spcPts val="1200"/>
                        </a:spcAft>
                      </a:pPr>
                      <a:r>
                        <a:rPr lang="en-US" sz="2600"/>
                        <a:t>Review and Revision </a:t>
                      </a:r>
                    </a:p>
                  </a:txBody>
                  <a:tcPr/>
                </a:tc>
                <a:extLst>
                  <a:ext uri="{0D108BD9-81ED-4DB2-BD59-A6C34878D82A}">
                    <a16:rowId xmlns:a16="http://schemas.microsoft.com/office/drawing/2014/main" val="2317155488"/>
                  </a:ext>
                </a:extLst>
              </a:tr>
              <a:tr h="370840">
                <a:tc>
                  <a:txBody>
                    <a:bodyPr/>
                    <a:lstStyle/>
                    <a:p>
                      <a:pPr algn="ctr">
                        <a:spcAft>
                          <a:spcPts val="1200"/>
                        </a:spcAft>
                      </a:pPr>
                      <a:r>
                        <a:rPr lang="en-US" sz="2600" b="1" baseline="0" dirty="0">
                          <a:solidFill>
                            <a:schemeClr val="tx1"/>
                          </a:solidFill>
                        </a:rPr>
                        <a:t>Title I</a:t>
                      </a:r>
                    </a:p>
                  </a:txBody>
                  <a:tcPr anchor="ctr"/>
                </a:tc>
                <a:tc>
                  <a:txBody>
                    <a:bodyPr/>
                    <a:lstStyle/>
                    <a:p>
                      <a:pPr>
                        <a:spcAft>
                          <a:spcPts val="1200"/>
                        </a:spcAft>
                      </a:pPr>
                      <a:r>
                        <a:rPr lang="en-US" sz="2600" b="0" i="0" kern="1200">
                          <a:solidFill>
                            <a:schemeClr val="tx1"/>
                          </a:solidFill>
                          <a:effectLst/>
                          <a:latin typeface="+mn-lt"/>
                          <a:ea typeface="+mn-ea"/>
                          <a:cs typeface="+mn-cs"/>
                        </a:rPr>
                        <a:t>Periodically review and, as necessary, revise.</a:t>
                      </a:r>
                    </a:p>
                  </a:txBody>
                  <a:tcPr/>
                </a:tc>
                <a:extLst>
                  <a:ext uri="{0D108BD9-81ED-4DB2-BD59-A6C34878D82A}">
                    <a16:rowId xmlns:a16="http://schemas.microsoft.com/office/drawing/2014/main" val="1654701355"/>
                  </a:ext>
                </a:extLst>
              </a:tr>
              <a:tr h="370840">
                <a:tc>
                  <a:txBody>
                    <a:bodyPr/>
                    <a:lstStyle/>
                    <a:p>
                      <a:pPr algn="ctr">
                        <a:spcAft>
                          <a:spcPts val="1200"/>
                        </a:spcAft>
                      </a:pPr>
                      <a:r>
                        <a:rPr lang="en-US" sz="2600" b="1" baseline="0" dirty="0">
                          <a:solidFill>
                            <a:schemeClr val="tx1"/>
                          </a:solidFill>
                        </a:rPr>
                        <a:t>Title II</a:t>
                      </a:r>
                    </a:p>
                  </a:txBody>
                  <a:tcPr anchor="ctr"/>
                </a:tc>
                <a:tc>
                  <a:txBody>
                    <a:bodyPr/>
                    <a:lstStyle/>
                    <a:p>
                      <a:pPr>
                        <a:spcAft>
                          <a:spcPts val="1200"/>
                        </a:spcAft>
                      </a:pPr>
                      <a:r>
                        <a:rPr lang="en-US" sz="2600" dirty="0">
                          <a:solidFill>
                            <a:schemeClr val="tx1"/>
                          </a:solidFill>
                          <a:effectLst/>
                          <a:latin typeface="Arial"/>
                          <a:ea typeface="Arial" panose="020B0604020202020204" pitchFamily="34" charset="0"/>
                          <a:cs typeface="Times New Roman"/>
                        </a:rPr>
                        <a:t>Periodically reviewed and revised when necessary.</a:t>
                      </a:r>
                    </a:p>
                    <a:p>
                      <a:pPr>
                        <a:spcAft>
                          <a:spcPts val="1200"/>
                        </a:spcAft>
                      </a:pPr>
                      <a:r>
                        <a:rPr lang="en-US" sz="2600" dirty="0">
                          <a:solidFill>
                            <a:schemeClr val="tx1"/>
                          </a:solidFill>
                          <a:effectLst/>
                          <a:latin typeface="Arial"/>
                          <a:cs typeface="Times New Roman"/>
                        </a:rPr>
                        <a:t>If a school is eligible for </a:t>
                      </a:r>
                      <a:r>
                        <a:rPr lang="en-US" sz="2600" kern="1200" noProof="0" dirty="0">
                          <a:solidFill>
                            <a:schemeClr val="tx1"/>
                          </a:solidFill>
                          <a:effectLst/>
                          <a:latin typeface="Arial"/>
                          <a:ea typeface="+mn-ea"/>
                          <a:cs typeface="Times New Roman"/>
                        </a:rPr>
                        <a:t>Comprehensive Support and Improvement (</a:t>
                      </a:r>
                      <a:r>
                        <a:rPr lang="en-US" sz="2600" kern="1200" dirty="0">
                          <a:solidFill>
                            <a:schemeClr val="tx1"/>
                          </a:solidFill>
                          <a:effectLst/>
                          <a:latin typeface="Arial"/>
                          <a:ea typeface="+mn-ea"/>
                          <a:cs typeface="Times New Roman"/>
                        </a:rPr>
                        <a:t>CSI)</a:t>
                      </a:r>
                      <a:r>
                        <a:rPr lang="en-US" sz="2600" dirty="0">
                          <a:solidFill>
                            <a:schemeClr val="tx1"/>
                          </a:solidFill>
                          <a:effectLst/>
                          <a:latin typeface="Arial"/>
                          <a:cs typeface="Times New Roman"/>
                        </a:rPr>
                        <a:t>, then the LEA will need to update its Title II prioritizing funding provision. Title II must be prioritized at CSI schools or highest needs sites. </a:t>
                      </a:r>
                      <a:endParaRPr lang="en-US" sz="2600" dirty="0">
                        <a:solidFill>
                          <a:schemeClr val="tx1"/>
                        </a:solidFill>
                      </a:endParaRPr>
                    </a:p>
                  </a:txBody>
                  <a:tcPr/>
                </a:tc>
                <a:extLst>
                  <a:ext uri="{0D108BD9-81ED-4DB2-BD59-A6C34878D82A}">
                    <a16:rowId xmlns:a16="http://schemas.microsoft.com/office/drawing/2014/main" val="2402273657"/>
                  </a:ext>
                </a:extLst>
              </a:tr>
            </a:tbl>
          </a:graphicData>
        </a:graphic>
      </p:graphicFrame>
      <p:sp>
        <p:nvSpPr>
          <p:cNvPr id="4" name="Slide Number Placeholder 3">
            <a:extLst>
              <a:ext uri="{FF2B5EF4-FFF2-40B4-BE49-F238E27FC236}">
                <a16:creationId xmlns:a16="http://schemas.microsoft.com/office/drawing/2014/main" id="{03773829-1338-4691-3D54-BF081789C9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877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7361-1218-DC1A-29C5-533F5E6F2A37}"/>
              </a:ext>
            </a:extLst>
          </p:cNvPr>
          <p:cNvSpPr>
            <a:spLocks noGrp="1"/>
          </p:cNvSpPr>
          <p:nvPr>
            <p:ph type="title"/>
          </p:nvPr>
        </p:nvSpPr>
        <p:spPr/>
        <p:txBody>
          <a:bodyPr/>
          <a:lstStyle/>
          <a:p>
            <a:r>
              <a:rPr lang="en-US" dirty="0">
                <a:solidFill>
                  <a:schemeClr val="tx1"/>
                </a:solidFill>
              </a:rPr>
              <a:t>Review and Revision (2) </a:t>
            </a:r>
          </a:p>
        </p:txBody>
      </p:sp>
      <p:graphicFrame>
        <p:nvGraphicFramePr>
          <p:cNvPr id="5" name="Table 5" descr="Review and revise LCAP Federal Addendum&#10;Title III: Each fiscal year all applicants must reapply and maintain an updated plan for funds allocated for that fiscal year and meet reporting requirements.&#10;Title IV: Shall conduct the needs assessment once every three years.&#10;">
            <a:extLst>
              <a:ext uri="{FF2B5EF4-FFF2-40B4-BE49-F238E27FC236}">
                <a16:creationId xmlns:a16="http://schemas.microsoft.com/office/drawing/2014/main" id="{8A2E1F46-573A-EBAD-3045-B908F30D7C2E}"/>
              </a:ext>
            </a:extLst>
          </p:cNvPr>
          <p:cNvGraphicFramePr>
            <a:graphicFrameLocks noGrp="1"/>
          </p:cNvGraphicFramePr>
          <p:nvPr>
            <p:ph idx="1"/>
            <p:extLst>
              <p:ext uri="{D42A27DB-BD31-4B8C-83A1-F6EECF244321}">
                <p14:modId xmlns:p14="http://schemas.microsoft.com/office/powerpoint/2010/main" val="4855735"/>
              </p:ext>
            </p:extLst>
          </p:nvPr>
        </p:nvGraphicFramePr>
        <p:xfrm>
          <a:off x="1066800" y="2102295"/>
          <a:ext cx="10058400" cy="3200400"/>
        </p:xfrm>
        <a:graphic>
          <a:graphicData uri="http://schemas.openxmlformats.org/drawingml/2006/table">
            <a:tbl>
              <a:tblPr firstRow="1" bandRow="1">
                <a:tableStyleId>{5C22544A-7EE6-4342-B048-85BDC9FD1C3A}</a:tableStyleId>
              </a:tblPr>
              <a:tblGrid>
                <a:gridCol w="2536253">
                  <a:extLst>
                    <a:ext uri="{9D8B030D-6E8A-4147-A177-3AD203B41FA5}">
                      <a16:colId xmlns:a16="http://schemas.microsoft.com/office/drawing/2014/main" val="1276172995"/>
                    </a:ext>
                  </a:extLst>
                </a:gridCol>
                <a:gridCol w="7522147">
                  <a:extLst>
                    <a:ext uri="{9D8B030D-6E8A-4147-A177-3AD203B41FA5}">
                      <a16:colId xmlns:a16="http://schemas.microsoft.com/office/drawing/2014/main" val="2729060225"/>
                    </a:ext>
                  </a:extLst>
                </a:gridCol>
              </a:tblGrid>
              <a:tr h="370840">
                <a:tc>
                  <a:txBody>
                    <a:bodyPr/>
                    <a:lstStyle/>
                    <a:p>
                      <a:pPr>
                        <a:spcAft>
                          <a:spcPts val="1200"/>
                        </a:spcAft>
                      </a:pPr>
                      <a:r>
                        <a:rPr lang="en-US" sz="2600"/>
                        <a:t>Federal Title </a:t>
                      </a:r>
                    </a:p>
                  </a:txBody>
                  <a:tcPr/>
                </a:tc>
                <a:tc>
                  <a:txBody>
                    <a:bodyPr/>
                    <a:lstStyle/>
                    <a:p>
                      <a:pPr>
                        <a:spcAft>
                          <a:spcPts val="1200"/>
                        </a:spcAft>
                      </a:pPr>
                      <a:r>
                        <a:rPr lang="en-US" sz="2600"/>
                        <a:t>Review and Revision </a:t>
                      </a:r>
                    </a:p>
                  </a:txBody>
                  <a:tcPr/>
                </a:tc>
                <a:extLst>
                  <a:ext uri="{0D108BD9-81ED-4DB2-BD59-A6C34878D82A}">
                    <a16:rowId xmlns:a16="http://schemas.microsoft.com/office/drawing/2014/main" val="2317155488"/>
                  </a:ext>
                </a:extLst>
              </a:tr>
              <a:tr h="370840">
                <a:tc>
                  <a:txBody>
                    <a:bodyPr/>
                    <a:lstStyle/>
                    <a:p>
                      <a:pPr algn="ctr">
                        <a:spcAft>
                          <a:spcPts val="1200"/>
                        </a:spcAft>
                      </a:pPr>
                      <a:r>
                        <a:rPr lang="en-US" sz="2600" b="1" dirty="0">
                          <a:solidFill>
                            <a:schemeClr val="tx1"/>
                          </a:solidFill>
                        </a:rPr>
                        <a:t>Title III</a:t>
                      </a:r>
                    </a:p>
                  </a:txBody>
                  <a:tcPr anchor="ct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600" b="0" i="0" dirty="0">
                          <a:solidFill>
                            <a:schemeClr val="tx1"/>
                          </a:solidFill>
                          <a:effectLst/>
                        </a:rPr>
                        <a:t>Each fiscal year all applicants must reapply and maintain an updated plan for funds allocated for that fiscal year and meet reporting requirements.</a:t>
                      </a:r>
                      <a:endParaRPr lang="en-US" sz="2600" dirty="0">
                        <a:solidFill>
                          <a:schemeClr val="tx1"/>
                        </a:solidFill>
                      </a:endParaRPr>
                    </a:p>
                    <a:p>
                      <a:pPr>
                        <a:spcAft>
                          <a:spcPts val="1200"/>
                        </a:spcAft>
                      </a:pPr>
                      <a:endParaRPr lang="en-US" sz="2600" dirty="0">
                        <a:solidFill>
                          <a:schemeClr val="tx1"/>
                        </a:solidFill>
                      </a:endParaRPr>
                    </a:p>
                  </a:txBody>
                  <a:tcPr/>
                </a:tc>
                <a:extLst>
                  <a:ext uri="{0D108BD9-81ED-4DB2-BD59-A6C34878D82A}">
                    <a16:rowId xmlns:a16="http://schemas.microsoft.com/office/drawing/2014/main" val="303134156"/>
                  </a:ext>
                </a:extLst>
              </a:tr>
              <a:tr h="370840">
                <a:tc>
                  <a:txBody>
                    <a:bodyPr/>
                    <a:lstStyle/>
                    <a:p>
                      <a:pPr algn="ctr">
                        <a:spcAft>
                          <a:spcPts val="1200"/>
                        </a:spcAft>
                      </a:pPr>
                      <a:r>
                        <a:rPr lang="en-US" sz="2600" b="1">
                          <a:solidFill>
                            <a:schemeClr val="tx1"/>
                          </a:solidFill>
                        </a:rPr>
                        <a:t>Title IV</a:t>
                      </a:r>
                    </a:p>
                  </a:txBody>
                  <a:tcPr anchor="ctr"/>
                </a:tc>
                <a:tc>
                  <a:txBody>
                    <a:bodyPr/>
                    <a:lstStyle/>
                    <a:p>
                      <a:pPr>
                        <a:spcAft>
                          <a:spcPts val="1200"/>
                        </a:spcAft>
                      </a:pPr>
                      <a:r>
                        <a:rPr lang="en-US" sz="2600" b="0" i="0" dirty="0">
                          <a:solidFill>
                            <a:schemeClr val="tx1"/>
                          </a:solidFill>
                          <a:effectLst/>
                        </a:rPr>
                        <a:t>Shall conduct the needs assessment once every three years.</a:t>
                      </a:r>
                      <a:endParaRPr lang="en-US" sz="2600" dirty="0">
                        <a:solidFill>
                          <a:schemeClr val="tx1"/>
                        </a:solidFill>
                      </a:endParaRPr>
                    </a:p>
                  </a:txBody>
                  <a:tcPr/>
                </a:tc>
                <a:extLst>
                  <a:ext uri="{0D108BD9-81ED-4DB2-BD59-A6C34878D82A}">
                    <a16:rowId xmlns:a16="http://schemas.microsoft.com/office/drawing/2014/main" val="1507501062"/>
                  </a:ext>
                </a:extLst>
              </a:tr>
            </a:tbl>
          </a:graphicData>
        </a:graphic>
      </p:graphicFrame>
      <p:sp>
        <p:nvSpPr>
          <p:cNvPr id="4" name="Slide Number Placeholder 3">
            <a:extLst>
              <a:ext uri="{FF2B5EF4-FFF2-40B4-BE49-F238E27FC236}">
                <a16:creationId xmlns:a16="http://schemas.microsoft.com/office/drawing/2014/main" id="{03773829-1338-4691-3D54-BF081789C9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16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BD06-8CC2-4527-A34F-6F1902135AC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Local Control and Accountability Plan Federal Addendum Question (2)</a:t>
            </a:r>
          </a:p>
        </p:txBody>
      </p:sp>
      <p:sp>
        <p:nvSpPr>
          <p:cNvPr id="3" name="Content Placeholder 2">
            <a:extLst>
              <a:ext uri="{FF2B5EF4-FFF2-40B4-BE49-F238E27FC236}">
                <a16:creationId xmlns:a16="http://schemas.microsoft.com/office/drawing/2014/main" id="{38B114F5-7F0E-452E-9639-86321CE5AD02}"/>
              </a:ext>
            </a:extLst>
          </p:cNvPr>
          <p:cNvSpPr>
            <a:spLocks noGrp="1"/>
          </p:cNvSpPr>
          <p:nvPr>
            <p:ph idx="1"/>
          </p:nvPr>
        </p:nvSpPr>
        <p:spPr>
          <a:xfrm>
            <a:off x="501445" y="1845733"/>
            <a:ext cx="7374194" cy="4407583"/>
          </a:xfrm>
        </p:spPr>
        <p:txBody>
          <a:bodyPr>
            <a:normAutofit/>
          </a:bodyPr>
          <a:lstStyle/>
          <a:p>
            <a:pPr marL="0" indent="0">
              <a:spcBef>
                <a:spcPts val="0"/>
              </a:spcBef>
              <a:spcAft>
                <a:spcPts val="1200"/>
              </a:spcAft>
              <a:buNone/>
            </a:pPr>
            <a:r>
              <a:rPr lang="en-US" sz="2400" b="1" dirty="0">
                <a:solidFill>
                  <a:schemeClr val="tx1"/>
                </a:solidFill>
              </a:rPr>
              <a:t>Question</a:t>
            </a:r>
            <a:r>
              <a:rPr lang="en-US" sz="2400" dirty="0">
                <a:solidFill>
                  <a:schemeClr val="tx1"/>
                </a:solidFill>
              </a:rPr>
              <a:t>: Do we need to submit our revised LCAP Federal Addendum to the CDE for approval?</a:t>
            </a:r>
          </a:p>
          <a:p>
            <a:pPr marL="0" indent="0">
              <a:buNone/>
            </a:pPr>
            <a:r>
              <a:rPr lang="en-US" sz="2400" b="1" dirty="0">
                <a:solidFill>
                  <a:schemeClr val="tx1"/>
                </a:solidFill>
              </a:rPr>
              <a:t>Answer:</a:t>
            </a:r>
            <a:r>
              <a:rPr lang="en-US" sz="2400" dirty="0">
                <a:solidFill>
                  <a:schemeClr val="tx1"/>
                </a:solidFill>
              </a:rPr>
              <a:t> </a:t>
            </a:r>
            <a:r>
              <a:rPr lang="en-US" sz="2400" b="1" dirty="0">
                <a:solidFill>
                  <a:schemeClr val="tx1"/>
                </a:solidFill>
              </a:rPr>
              <a:t>No</a:t>
            </a:r>
            <a:r>
              <a:rPr lang="en-US" sz="2400" dirty="0">
                <a:solidFill>
                  <a:schemeClr val="tx1"/>
                </a:solidFill>
              </a:rPr>
              <a:t>, if your LCAP Federal Addendum was previously approved by the CDE and the State Board of Education, LEAs do not need to submit their revised LCAP Federal Addendum. However, LEAs must keep records of their review and revision of their LCAP Federal Addendum as evidence during an FPM review. The local board should also approve the revised LCAP Federal Addendum. </a:t>
            </a:r>
            <a:endParaRPr lang="en-US" sz="2400" b="1" dirty="0">
              <a:solidFill>
                <a:schemeClr val="tx1"/>
              </a:solidFill>
            </a:endParaRPr>
          </a:p>
        </p:txBody>
      </p:sp>
      <p:pic>
        <p:nvPicPr>
          <p:cNvPr id="20" name="Picture 19" descr="Wood human figure">
            <a:extLst>
              <a:ext uri="{FF2B5EF4-FFF2-40B4-BE49-F238E27FC236}">
                <a16:creationId xmlns:a16="http://schemas.microsoft.com/office/drawing/2014/main" id="{7ACD395D-A0DE-CDE2-B4D7-C0DCEB5C1F8E}"/>
              </a:ext>
            </a:extLst>
          </p:cNvPr>
          <p:cNvPicPr>
            <a:picLocks noChangeAspect="1"/>
          </p:cNvPicPr>
          <p:nvPr/>
        </p:nvPicPr>
        <p:blipFill rotWithShape="1">
          <a:blip r:embed="rId3"/>
          <a:srcRect r="39709"/>
          <a:stretch/>
        </p:blipFill>
        <p:spPr>
          <a:xfrm>
            <a:off x="8020570" y="1916318"/>
            <a:ext cx="3135109" cy="3471012"/>
          </a:xfrm>
          <a:prstGeom prst="rect">
            <a:avLst/>
          </a:prstGeom>
        </p:spPr>
      </p:pic>
      <p:sp>
        <p:nvSpPr>
          <p:cNvPr id="4" name="Slide Number Placeholder 3">
            <a:extLst>
              <a:ext uri="{FF2B5EF4-FFF2-40B4-BE49-F238E27FC236}">
                <a16:creationId xmlns:a16="http://schemas.microsoft.com/office/drawing/2014/main" id="{0ACD6F08-4861-4FD6-B042-55BBE98BBE77}"/>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69BC29B-CD14-4172-9B93-F334EF7BA94E}"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14</a:t>
            </a:fld>
            <a:endPar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71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64FBD-A1C7-8CE4-D6F6-8E1B4F3588B8}"/>
              </a:ext>
            </a:extLst>
          </p:cNvPr>
          <p:cNvSpPr>
            <a:spLocks noGrp="1"/>
          </p:cNvSpPr>
          <p:nvPr>
            <p:ph type="title"/>
          </p:nvPr>
        </p:nvSpPr>
        <p:spPr>
          <a:xfrm>
            <a:off x="5181600" y="634946"/>
            <a:ext cx="6958641" cy="1450757"/>
          </a:xfrm>
        </p:spPr>
        <p:txBody>
          <a:bodyPr>
            <a:normAutofit/>
          </a:bodyPr>
          <a:lstStyle/>
          <a:p>
            <a:r>
              <a:rPr lang="en-US" sz="3200" dirty="0">
                <a:solidFill>
                  <a:schemeClr val="tx1"/>
                </a:solidFill>
              </a:rPr>
              <a:t>Local Control and Accountability Plan Federal Addendum Question (3) </a:t>
            </a:r>
          </a:p>
        </p:txBody>
      </p:sp>
      <p:pic>
        <p:nvPicPr>
          <p:cNvPr id="9" name="Picture 8" descr="Magnifying glass and question mark">
            <a:extLst>
              <a:ext uri="{FF2B5EF4-FFF2-40B4-BE49-F238E27FC236}">
                <a16:creationId xmlns:a16="http://schemas.microsoft.com/office/drawing/2014/main" id="{2EB0A347-F04D-2A88-38F0-484118894BC5}"/>
              </a:ext>
            </a:extLst>
          </p:cNvPr>
          <p:cNvPicPr>
            <a:picLocks noChangeAspect="1"/>
          </p:cNvPicPr>
          <p:nvPr/>
        </p:nvPicPr>
        <p:blipFill rotWithShape="1">
          <a:blip r:embed="rId3"/>
          <a:srcRect l="32423" r="29470"/>
          <a:stretch/>
        </p:blipFill>
        <p:spPr>
          <a:xfrm>
            <a:off x="20" y="-12128"/>
            <a:ext cx="4654276" cy="6870127"/>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4515C5-07CD-7596-76B9-9324DFF42E58}"/>
              </a:ext>
            </a:extLst>
          </p:cNvPr>
          <p:cNvSpPr>
            <a:spLocks noGrp="1"/>
          </p:cNvSpPr>
          <p:nvPr>
            <p:ph idx="1"/>
          </p:nvPr>
        </p:nvSpPr>
        <p:spPr>
          <a:xfrm>
            <a:off x="5181601" y="2198914"/>
            <a:ext cx="6368142" cy="3670180"/>
          </a:xfrm>
        </p:spPr>
        <p:txBody>
          <a:bodyPr>
            <a:normAutofit fontScale="85000" lnSpcReduction="10000"/>
          </a:bodyPr>
          <a:lstStyle/>
          <a:p>
            <a:pPr marL="0" indent="0">
              <a:lnSpc>
                <a:spcPct val="120000"/>
              </a:lnSpc>
              <a:buNone/>
            </a:pPr>
            <a:r>
              <a:rPr lang="en-US" b="1" dirty="0">
                <a:solidFill>
                  <a:schemeClr val="tx1"/>
                </a:solidFill>
              </a:rPr>
              <a:t>Question: </a:t>
            </a:r>
            <a:r>
              <a:rPr lang="en-US" dirty="0">
                <a:solidFill>
                  <a:schemeClr val="tx1"/>
                </a:solidFill>
              </a:rPr>
              <a:t>What should an LEA do if the LCAP Federal Addendum has not been reviewed or revised since the original CDE approval?</a:t>
            </a:r>
          </a:p>
          <a:p>
            <a:pPr marL="0" indent="0">
              <a:lnSpc>
                <a:spcPct val="120000"/>
              </a:lnSpc>
              <a:buNone/>
            </a:pPr>
            <a:r>
              <a:rPr lang="en-US" b="1" dirty="0">
                <a:solidFill>
                  <a:schemeClr val="tx1"/>
                </a:solidFill>
              </a:rPr>
              <a:t>Answer: </a:t>
            </a:r>
            <a:r>
              <a:rPr lang="en-US" dirty="0">
                <a:solidFill>
                  <a:schemeClr val="tx1"/>
                </a:solidFill>
              </a:rPr>
              <a:t>The LEA will need to review the provisions of the LCAP Federal Addendum.</a:t>
            </a:r>
            <a:r>
              <a:rPr lang="en-US" b="1" dirty="0">
                <a:solidFill>
                  <a:schemeClr val="tx1"/>
                </a:solidFill>
              </a:rPr>
              <a:t> </a:t>
            </a:r>
            <a:r>
              <a:rPr lang="en-US" dirty="0">
                <a:solidFill>
                  <a:schemeClr val="tx1"/>
                </a:solidFill>
              </a:rPr>
              <a:t>Please contact the Title II office at TitleII@cde.ca.gov for support and guidance.</a:t>
            </a:r>
            <a:endParaRPr lang="en-US" b="1" dirty="0">
              <a:solidFill>
                <a:schemeClr val="tx1"/>
              </a:solidFill>
            </a:endParaRPr>
          </a:p>
        </p:txBody>
      </p:sp>
      <p:sp>
        <p:nvSpPr>
          <p:cNvPr id="4" name="Slide Number Placeholder 3">
            <a:extLst>
              <a:ext uri="{FF2B5EF4-FFF2-40B4-BE49-F238E27FC236}">
                <a16:creationId xmlns:a16="http://schemas.microsoft.com/office/drawing/2014/main" id="{BA001303-6EAD-E0CA-B5B8-533463E20D0A}"/>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15</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44667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8" name="Rectangle 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C594BD06-8CC2-4527-A34F-6F1902135AC5}"/>
              </a:ext>
            </a:extLst>
          </p:cNvPr>
          <p:cNvSpPr>
            <a:spLocks noGrp="1"/>
          </p:cNvSpPr>
          <p:nvPr>
            <p:ph type="title"/>
          </p:nvPr>
        </p:nvSpPr>
        <p:spPr>
          <a:xfrm>
            <a:off x="4807974" y="111262"/>
            <a:ext cx="7138220" cy="1450757"/>
          </a:xfrm>
        </p:spPr>
        <p:txBody>
          <a:bodyPr>
            <a:normAutofit/>
          </a:bodyPr>
          <a:lstStyle/>
          <a:p>
            <a:r>
              <a:rPr lang="en-US" sz="3400" dirty="0">
                <a:solidFill>
                  <a:schemeClr val="tx1"/>
                </a:solidFill>
              </a:rPr>
              <a:t>Local Control and Accountability Plan Federal Addendum Question (4)</a:t>
            </a:r>
          </a:p>
        </p:txBody>
      </p:sp>
      <p:pic>
        <p:nvPicPr>
          <p:cNvPr id="9" name="Picture 8" descr="Yellow and blue symbols">
            <a:extLst>
              <a:ext uri="{FF2B5EF4-FFF2-40B4-BE49-F238E27FC236}">
                <a16:creationId xmlns:a16="http://schemas.microsoft.com/office/drawing/2014/main" id="{A051E4B8-D445-A652-4239-59BD25C65295}"/>
              </a:ext>
            </a:extLst>
          </p:cNvPr>
          <p:cNvPicPr>
            <a:picLocks noChangeAspect="1"/>
          </p:cNvPicPr>
          <p:nvPr/>
        </p:nvPicPr>
        <p:blipFill rotWithShape="1">
          <a:blip r:embed="rId3"/>
          <a:srcRect l="21530" r="26643" b="-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B114F5-7F0E-452E-9639-86321CE5AD02}"/>
              </a:ext>
            </a:extLst>
          </p:cNvPr>
          <p:cNvSpPr>
            <a:spLocks noGrp="1"/>
          </p:cNvSpPr>
          <p:nvPr>
            <p:ph idx="1"/>
          </p:nvPr>
        </p:nvSpPr>
        <p:spPr>
          <a:xfrm>
            <a:off x="4654296" y="2006154"/>
            <a:ext cx="7537704" cy="4476207"/>
          </a:xfrm>
        </p:spPr>
        <p:txBody>
          <a:bodyPr>
            <a:noAutofit/>
          </a:bodyPr>
          <a:lstStyle/>
          <a:p>
            <a:pPr marL="0" indent="0">
              <a:lnSpc>
                <a:spcPct val="110000"/>
              </a:lnSpc>
              <a:spcBef>
                <a:spcPts val="0"/>
              </a:spcBef>
              <a:spcAft>
                <a:spcPts val="0"/>
              </a:spcAft>
              <a:buNone/>
            </a:pPr>
            <a:r>
              <a:rPr lang="en-US" sz="2400" b="1" dirty="0">
                <a:solidFill>
                  <a:schemeClr val="tx1"/>
                </a:solidFill>
              </a:rPr>
              <a:t>Question</a:t>
            </a:r>
            <a:r>
              <a:rPr lang="en-US" sz="2400" dirty="0">
                <a:solidFill>
                  <a:schemeClr val="tx1"/>
                </a:solidFill>
              </a:rPr>
              <a:t>: Does the CDE have a template for the LCAP Federal Addendum review and revision process?</a:t>
            </a:r>
            <a:endParaRPr lang="en-US" sz="2400" b="1" dirty="0">
              <a:solidFill>
                <a:schemeClr val="tx1"/>
              </a:solidFill>
            </a:endParaRPr>
          </a:p>
          <a:p>
            <a:pPr marL="0" indent="0">
              <a:lnSpc>
                <a:spcPct val="110000"/>
              </a:lnSpc>
              <a:spcAft>
                <a:spcPts val="0"/>
              </a:spcAft>
              <a:buNone/>
            </a:pPr>
            <a:r>
              <a:rPr lang="en-US" sz="2400" b="1" dirty="0">
                <a:solidFill>
                  <a:schemeClr val="tx1"/>
                </a:solidFill>
              </a:rPr>
              <a:t>Answer:</a:t>
            </a:r>
            <a:r>
              <a:rPr lang="en-US" sz="2400" dirty="0">
                <a:solidFill>
                  <a:schemeClr val="tx1"/>
                </a:solidFill>
              </a:rPr>
              <a:t> </a:t>
            </a:r>
            <a:r>
              <a:rPr lang="en-US" sz="2400" b="1" dirty="0">
                <a:solidFill>
                  <a:schemeClr val="tx1"/>
                </a:solidFill>
              </a:rPr>
              <a:t>Yes</a:t>
            </a:r>
            <a:r>
              <a:rPr lang="en-US" sz="2400" dirty="0">
                <a:solidFill>
                  <a:schemeClr val="tx1"/>
                </a:solidFill>
              </a:rPr>
              <a:t>, the LEA may use the template provided by the CDE. The template is located on the CDE’s web page located at </a:t>
            </a:r>
            <a:r>
              <a:rPr lang="en-US" sz="2400" dirty="0">
                <a:hlinkClick r:id="rId4" tooltip="CDE LCAP Federal Addendum Template"/>
              </a:rPr>
              <a:t>https://www.cde.ca.gov/re/lc/documents/lcapfedadd.docx</a:t>
            </a:r>
            <a:r>
              <a:rPr lang="en-US" sz="2400" dirty="0">
                <a:solidFill>
                  <a:schemeClr val="tx1"/>
                </a:solidFill>
              </a:rPr>
              <a:t>. The template in the Document Tracking Service has the template with the guiding questions as does the version in the CDE Monitoring Tool (CMT) box located </a:t>
            </a:r>
            <a:r>
              <a:rPr lang="en-US" sz="2400" dirty="0">
                <a:hlinkClick r:id="rId5"/>
              </a:rPr>
              <a:t>https://cde.box.com/v/fpmtraining2324</a:t>
            </a:r>
            <a:r>
              <a:rPr lang="en-US" sz="2400" b="1" dirty="0"/>
              <a:t> </a:t>
            </a:r>
            <a:endParaRPr lang="en-US" sz="2400" dirty="0">
              <a:cs typeface="Arial"/>
            </a:endParaRPr>
          </a:p>
          <a:p>
            <a:pPr marL="0" indent="0">
              <a:lnSpc>
                <a:spcPct val="90000"/>
              </a:lnSpc>
              <a:spcAft>
                <a:spcPts val="600"/>
              </a:spcAft>
              <a:buNone/>
            </a:pPr>
            <a:endParaRPr lang="en-US" sz="2400" dirty="0">
              <a:cs typeface="Arial"/>
            </a:endParaRPr>
          </a:p>
          <a:p>
            <a:pPr marL="0" indent="0">
              <a:lnSpc>
                <a:spcPct val="90000"/>
              </a:lnSpc>
              <a:spcBef>
                <a:spcPts val="0"/>
              </a:spcBef>
              <a:spcAft>
                <a:spcPts val="600"/>
              </a:spcAft>
              <a:buNone/>
            </a:pPr>
            <a:endParaRPr lang="en-US" sz="2400" dirty="0"/>
          </a:p>
        </p:txBody>
      </p:sp>
      <p:sp>
        <p:nvSpPr>
          <p:cNvPr id="4" name="Slide Number Placeholder 3">
            <a:extLst>
              <a:ext uri="{FF2B5EF4-FFF2-40B4-BE49-F238E27FC236}">
                <a16:creationId xmlns:a16="http://schemas.microsoft.com/office/drawing/2014/main" id="{0ACD6F08-4861-4FD6-B042-55BBE98BBE77}"/>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69BC29B-CD14-4172-9B93-F334EF7BA94E}" type="slidenum">
              <a:rPr kumimoji="0" 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16</a:t>
            </a:fld>
            <a:endParaRPr kumimoji="0" 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616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1D27-307A-10E8-4633-4A94B9B83BEB}"/>
              </a:ext>
            </a:extLst>
          </p:cNvPr>
          <p:cNvSpPr>
            <a:spLocks noGrp="1"/>
          </p:cNvSpPr>
          <p:nvPr>
            <p:ph type="title"/>
          </p:nvPr>
        </p:nvSpPr>
        <p:spPr/>
        <p:txBody>
          <a:bodyPr/>
          <a:lstStyle/>
          <a:p>
            <a:r>
              <a:rPr lang="en-US" dirty="0">
                <a:solidFill>
                  <a:schemeClr val="tx1"/>
                </a:solidFill>
              </a:rPr>
              <a:t>Federal Addendum Template (2)</a:t>
            </a:r>
          </a:p>
        </p:txBody>
      </p:sp>
      <p:pic>
        <p:nvPicPr>
          <p:cNvPr id="6" name="Content Placeholder 5" descr="Screenshot of the Title II provision of the Federal Addendum">
            <a:extLst>
              <a:ext uri="{FF2B5EF4-FFF2-40B4-BE49-F238E27FC236}">
                <a16:creationId xmlns:a16="http://schemas.microsoft.com/office/drawing/2014/main" id="{4EB9CC44-13B2-2A7B-660B-BDEDF7666C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0689" y="1936400"/>
            <a:ext cx="10202010" cy="2964783"/>
          </a:xfrm>
        </p:spPr>
      </p:pic>
      <p:sp>
        <p:nvSpPr>
          <p:cNvPr id="4" name="Slide Number Placeholder 3">
            <a:extLst>
              <a:ext uri="{FF2B5EF4-FFF2-40B4-BE49-F238E27FC236}">
                <a16:creationId xmlns:a16="http://schemas.microsoft.com/office/drawing/2014/main" id="{CD8EC54B-DC03-4C8C-BD6A-BF3538C8EB6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904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B209-EE99-48DB-A166-FBAA39F40F25}"/>
              </a:ext>
            </a:extLst>
          </p:cNvPr>
          <p:cNvSpPr>
            <a:spLocks noGrp="1"/>
          </p:cNvSpPr>
          <p:nvPr>
            <p:ph type="title"/>
          </p:nvPr>
        </p:nvSpPr>
        <p:spPr/>
        <p:txBody>
          <a:bodyPr/>
          <a:lstStyle/>
          <a:p>
            <a:r>
              <a:rPr lang="en-US" dirty="0">
                <a:solidFill>
                  <a:schemeClr val="tx1"/>
                </a:solidFill>
              </a:rPr>
              <a:t>Federal Addendum Template (4)</a:t>
            </a:r>
          </a:p>
        </p:txBody>
      </p:sp>
      <p:pic>
        <p:nvPicPr>
          <p:cNvPr id="6" name="Content Placeholder 5" descr="View of the Federal Addendum that includes the guiding questions">
            <a:extLst>
              <a:ext uri="{FF2B5EF4-FFF2-40B4-BE49-F238E27FC236}">
                <a16:creationId xmlns:a16="http://schemas.microsoft.com/office/drawing/2014/main" id="{7F4D8A65-60ED-590F-E1FA-148E99B00A5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159438" y="1793520"/>
            <a:ext cx="9802003" cy="4485082"/>
          </a:xfrm>
        </p:spPr>
      </p:pic>
      <p:sp>
        <p:nvSpPr>
          <p:cNvPr id="4" name="Slide Number Placeholder 3">
            <a:extLst>
              <a:ext uri="{FF2B5EF4-FFF2-40B4-BE49-F238E27FC236}">
                <a16:creationId xmlns:a16="http://schemas.microsoft.com/office/drawing/2014/main" id="{F234047E-B819-111B-FE38-16FD5EF0E4FE}"/>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45685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23E1-3467-2943-2634-742F4328D07C}"/>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Federal Addendum Contacts </a:t>
            </a:r>
          </a:p>
        </p:txBody>
      </p:sp>
      <p:sp>
        <p:nvSpPr>
          <p:cNvPr id="3" name="Content Placeholder 2">
            <a:extLst>
              <a:ext uri="{FF2B5EF4-FFF2-40B4-BE49-F238E27FC236}">
                <a16:creationId xmlns:a16="http://schemas.microsoft.com/office/drawing/2014/main" id="{0FEA1F58-68CF-DEE2-F6EA-92E33ED21849}"/>
              </a:ext>
            </a:extLst>
          </p:cNvPr>
          <p:cNvSpPr>
            <a:spLocks noGrp="1"/>
          </p:cNvSpPr>
          <p:nvPr>
            <p:ph idx="1"/>
          </p:nvPr>
        </p:nvSpPr>
        <p:spPr>
          <a:xfrm>
            <a:off x="1097279" y="1845734"/>
            <a:ext cx="6454987" cy="4023360"/>
          </a:xfrm>
        </p:spPr>
        <p:txBody>
          <a:bodyPr>
            <a:normAutofit/>
          </a:bodyPr>
          <a:lstStyle/>
          <a:p>
            <a:r>
              <a:rPr lang="en-US" dirty="0">
                <a:solidFill>
                  <a:schemeClr val="tx1"/>
                </a:solidFill>
              </a:rPr>
              <a:t>Title I, Part A: </a:t>
            </a:r>
            <a:r>
              <a:rPr lang="en-US" dirty="0">
                <a:hlinkClick r:id="rId3"/>
              </a:rPr>
              <a:t>TitleI@cde.ca.gov</a:t>
            </a:r>
            <a:endParaRPr lang="en-US" dirty="0"/>
          </a:p>
          <a:p>
            <a:r>
              <a:rPr lang="en-US" dirty="0">
                <a:solidFill>
                  <a:schemeClr val="tx1"/>
                </a:solidFill>
              </a:rPr>
              <a:t>Title I, Part A, Educator Equity: </a:t>
            </a:r>
            <a:r>
              <a:rPr lang="en-US" dirty="0">
                <a:hlinkClick r:id="rId4"/>
              </a:rPr>
              <a:t>TitleII@cde.ca.gov</a:t>
            </a:r>
            <a:r>
              <a:rPr lang="en-US" dirty="0"/>
              <a:t> </a:t>
            </a:r>
          </a:p>
          <a:p>
            <a:r>
              <a:rPr lang="en-US" dirty="0">
                <a:solidFill>
                  <a:schemeClr val="tx1"/>
                </a:solidFill>
              </a:rPr>
              <a:t>Title II, Part A: </a:t>
            </a:r>
            <a:r>
              <a:rPr lang="en-US" dirty="0">
                <a:hlinkClick r:id="rId4"/>
              </a:rPr>
              <a:t>TitleII@cde.ca.gov</a:t>
            </a:r>
            <a:r>
              <a:rPr lang="en-US" dirty="0"/>
              <a:t> </a:t>
            </a:r>
          </a:p>
          <a:p>
            <a:r>
              <a:rPr lang="en-US" dirty="0">
                <a:solidFill>
                  <a:schemeClr val="tx1"/>
                </a:solidFill>
              </a:rPr>
              <a:t>Title III, Part A: </a:t>
            </a:r>
            <a:r>
              <a:rPr lang="en-US" dirty="0">
                <a:hlinkClick r:id="rId5"/>
              </a:rPr>
              <a:t>LPLO@cde.ca.gov</a:t>
            </a:r>
            <a:r>
              <a:rPr lang="en-US" dirty="0"/>
              <a:t> </a:t>
            </a:r>
          </a:p>
          <a:p>
            <a:r>
              <a:rPr lang="en-US" dirty="0">
                <a:solidFill>
                  <a:schemeClr val="tx1"/>
                </a:solidFill>
              </a:rPr>
              <a:t>Title IV: </a:t>
            </a:r>
            <a:r>
              <a:rPr lang="en-US" i="0" u="sng" dirty="0">
                <a:effectLst/>
                <a:hlinkClick r:id="rId6"/>
              </a:rPr>
              <a:t>TitleIV@cde.ca.gov</a:t>
            </a:r>
            <a:endParaRPr lang="en-US" i="0" u="sng" dirty="0">
              <a:effectLst/>
            </a:endParaRPr>
          </a:p>
          <a:p>
            <a:pPr marL="0" indent="0">
              <a:buNone/>
            </a:pPr>
            <a:r>
              <a:rPr lang="en-US" i="0" dirty="0">
                <a:effectLst/>
              </a:rPr>
              <a:t> </a:t>
            </a:r>
            <a:endParaRPr lang="en-US" dirty="0"/>
          </a:p>
        </p:txBody>
      </p:sp>
      <p:pic>
        <p:nvPicPr>
          <p:cNvPr id="8" name="Graphic 7" descr="Programmer">
            <a:extLst>
              <a:ext uri="{FF2B5EF4-FFF2-40B4-BE49-F238E27FC236}">
                <a16:creationId xmlns:a16="http://schemas.microsoft.com/office/drawing/2014/main" id="{70BCEB84-ED6E-3F0A-0A56-70FA84B26D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7240E23E-2D9D-ABF4-FE8A-BF6F3AFD33EE}"/>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19</a:t>
            </a:fld>
            <a:endParaRPr lang="en-US" altLang="en-US"/>
          </a:p>
        </p:txBody>
      </p:sp>
    </p:spTree>
    <p:extLst>
      <p:ext uri="{BB962C8B-B14F-4D97-AF65-F5344CB8AC3E}">
        <p14:creationId xmlns:p14="http://schemas.microsoft.com/office/powerpoint/2010/main" val="260488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FF90-A6E1-4D54-B92D-C8D03F88E055}"/>
              </a:ext>
            </a:extLst>
          </p:cNvPr>
          <p:cNvSpPr>
            <a:spLocks noGrp="1"/>
          </p:cNvSpPr>
          <p:nvPr>
            <p:ph type="title"/>
          </p:nvPr>
        </p:nvSpPr>
        <p:spPr>
          <a:xfrm>
            <a:off x="4654295" y="287338"/>
            <a:ext cx="6501067" cy="1449387"/>
          </a:xfrm>
        </p:spPr>
        <p:txBody>
          <a:bodyPr vert="horz" lIns="91440" tIns="45720" rIns="91440" bIns="45720" rtlCol="0" anchor="b">
            <a:normAutofit/>
          </a:bodyPr>
          <a:lstStyle/>
          <a:p>
            <a:r>
              <a:rPr lang="en-US" dirty="0">
                <a:solidFill>
                  <a:schemeClr val="tx1"/>
                </a:solidFill>
              </a:rPr>
              <a:t>Agenda</a:t>
            </a:r>
          </a:p>
        </p:txBody>
      </p:sp>
      <p:sp>
        <p:nvSpPr>
          <p:cNvPr id="6" name="Content Placeholder 5">
            <a:extLst>
              <a:ext uri="{FF2B5EF4-FFF2-40B4-BE49-F238E27FC236}">
                <a16:creationId xmlns:a16="http://schemas.microsoft.com/office/drawing/2014/main" id="{894A7913-803F-2D60-088E-9AA54FD902CF}"/>
              </a:ext>
            </a:extLst>
          </p:cNvPr>
          <p:cNvSpPr>
            <a:spLocks noGrp="1"/>
          </p:cNvSpPr>
          <p:nvPr>
            <p:ph idx="1"/>
          </p:nvPr>
        </p:nvSpPr>
        <p:spPr>
          <a:xfrm>
            <a:off x="4730619" y="1846263"/>
            <a:ext cx="7025952" cy="4461231"/>
          </a:xfrm>
        </p:spPr>
        <p:txBody>
          <a:bodyPr/>
          <a:lstStyle/>
          <a:p>
            <a:pPr marL="285750" indent="-285750">
              <a:spcAft>
                <a:spcPts val="1200"/>
              </a:spcAft>
              <a:buClr>
                <a:schemeClr val="accent1"/>
              </a:buClr>
              <a:buFont typeface="Calibri" panose="020F0502020204030204" pitchFamily="34" charset="0"/>
              <a:buChar char="•"/>
            </a:pPr>
            <a:r>
              <a:rPr lang="en-US" sz="2800" dirty="0">
                <a:solidFill>
                  <a:schemeClr val="tx1"/>
                </a:solidFill>
              </a:rPr>
              <a:t>Legal requirement</a:t>
            </a:r>
          </a:p>
          <a:p>
            <a:pPr marL="285750" indent="-285750">
              <a:spcAft>
                <a:spcPts val="1200"/>
              </a:spcAft>
              <a:buClr>
                <a:schemeClr val="accent1"/>
              </a:buClr>
              <a:buFont typeface="Calibri" panose="020F0502020204030204" pitchFamily="34" charset="0"/>
              <a:buChar char="•"/>
            </a:pPr>
            <a:r>
              <a:rPr lang="en-US" sz="2800" dirty="0">
                <a:solidFill>
                  <a:schemeClr val="tx1"/>
                </a:solidFill>
              </a:rPr>
              <a:t>Evidence requests</a:t>
            </a:r>
          </a:p>
          <a:p>
            <a:pPr marL="285750" indent="-285750">
              <a:spcAft>
                <a:spcPts val="1200"/>
              </a:spcAft>
              <a:buClr>
                <a:schemeClr val="accent1"/>
              </a:buClr>
              <a:buFont typeface="Calibri" panose="020F0502020204030204" pitchFamily="34" charset="0"/>
              <a:buChar char="•"/>
            </a:pPr>
            <a:r>
              <a:rPr lang="en-US" sz="2800" dirty="0">
                <a:solidFill>
                  <a:schemeClr val="tx1"/>
                </a:solidFill>
              </a:rPr>
              <a:t>Questions and answers </a:t>
            </a:r>
          </a:p>
          <a:p>
            <a:pPr marL="285750" indent="-285750">
              <a:spcAft>
                <a:spcPts val="1200"/>
              </a:spcAft>
              <a:buClr>
                <a:schemeClr val="accent1"/>
              </a:buClr>
              <a:buFont typeface="Calibri" panose="020F0502020204030204" pitchFamily="34" charset="0"/>
              <a:buChar char="•"/>
            </a:pPr>
            <a:r>
              <a:rPr lang="en-US" sz="2800" dirty="0">
                <a:solidFill>
                  <a:schemeClr val="tx1"/>
                </a:solidFill>
              </a:rPr>
              <a:t>Contacts and resources</a:t>
            </a:r>
          </a:p>
          <a:p>
            <a:pPr marL="0" indent="0">
              <a:spcAft>
                <a:spcPts val="1200"/>
              </a:spcAft>
              <a:buClr>
                <a:schemeClr val="accent1"/>
              </a:buClr>
              <a:buNone/>
            </a:pPr>
            <a:endParaRPr lang="en-US" dirty="0">
              <a:solidFill>
                <a:schemeClr val="tx1"/>
              </a:solidFill>
            </a:endParaRPr>
          </a:p>
          <a:p>
            <a:pPr marL="0" indent="0">
              <a:spcAft>
                <a:spcPts val="1200"/>
              </a:spcAft>
              <a:buClr>
                <a:schemeClr val="accent1"/>
              </a:buClr>
              <a:buNone/>
            </a:pPr>
            <a:r>
              <a:rPr lang="en-US" sz="2400" dirty="0">
                <a:solidFill>
                  <a:schemeClr val="tx1"/>
                </a:solidFill>
              </a:rPr>
              <a:t>Slide notes are present throughout this presentation.</a:t>
            </a:r>
          </a:p>
          <a:p>
            <a:endParaRPr lang="en-US" dirty="0">
              <a:solidFill>
                <a:schemeClr val="tx1"/>
              </a:solidFill>
            </a:endParaRPr>
          </a:p>
        </p:txBody>
      </p:sp>
      <p:sp>
        <p:nvSpPr>
          <p:cNvPr id="25" name="Slide Number Placeholder 24"/>
          <p:cNvSpPr>
            <a:spLocks noGrp="1"/>
          </p:cNvSpPr>
          <p:nvPr>
            <p:ph type="sldNum" sz="quarter" idx="12"/>
          </p:nvPr>
        </p:nvSpPr>
        <p:spPr>
          <a:xfrm>
            <a:off x="9825038" y="6456363"/>
            <a:ext cx="1312862" cy="365125"/>
          </a:xfrm>
        </p:spPr>
        <p:txBody>
          <a:bodyPr vert="horz" lIns="91440" tIns="45720" rIns="91440" bIns="45720" rtlCol="0" anchor="ctr">
            <a:normAutofit/>
          </a:bodyPr>
          <a:lstStyle/>
          <a:p>
            <a:fld id="{469BC29B-CD14-4172-9B93-F334EF7BA94E}" type="slidenum">
              <a:rPr lang="en-US"/>
              <a:pPr/>
              <a:t>2</a:t>
            </a:fld>
            <a:endParaRPr lang="en-US"/>
          </a:p>
        </p:txBody>
      </p:sp>
      <p:pic>
        <p:nvPicPr>
          <p:cNvPr id="27" name="Picture 26">
            <a:extLst>
              <a:ext uri="{FF2B5EF4-FFF2-40B4-BE49-F238E27FC236}">
                <a16:creationId xmlns:a16="http://schemas.microsoft.com/office/drawing/2014/main" id="{5E9DFB4D-59F2-9C13-B125-B527A9279547}"/>
              </a:ext>
              <a:ext uri="{C183D7F6-B498-43B3-948B-1728B52AA6E4}">
                <adec:decorative xmlns:adec="http://schemas.microsoft.com/office/drawing/2017/decorative" val="1"/>
              </a:ext>
            </a:extLst>
          </p:cNvPr>
          <p:cNvPicPr>
            <a:picLocks noChangeAspect="1"/>
          </p:cNvPicPr>
          <p:nvPr/>
        </p:nvPicPr>
        <p:blipFill rotWithShape="1">
          <a:blip r:embed="rId3"/>
          <a:srcRect l="52335" r="2444" b="1"/>
          <a:stretch/>
        </p:blipFill>
        <p:spPr>
          <a:xfrm>
            <a:off x="20" y="-12128"/>
            <a:ext cx="4654276" cy="6870127"/>
          </a:xfrm>
          <a:prstGeom prst="rect">
            <a:avLst/>
          </a:prstGeom>
        </p:spPr>
      </p:pic>
    </p:spTree>
    <p:extLst>
      <p:ext uri="{BB962C8B-B14F-4D97-AF65-F5344CB8AC3E}">
        <p14:creationId xmlns:p14="http://schemas.microsoft.com/office/powerpoint/2010/main" val="324107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3B7BF-A206-0C7D-08B7-5EB6097C5A90}"/>
              </a:ext>
            </a:extLst>
          </p:cNvPr>
          <p:cNvSpPr>
            <a:spLocks noGrp="1"/>
          </p:cNvSpPr>
          <p:nvPr>
            <p:ph type="title"/>
          </p:nvPr>
        </p:nvSpPr>
        <p:spPr>
          <a:xfrm>
            <a:off x="5181601" y="634946"/>
            <a:ext cx="6368142" cy="1450757"/>
          </a:xfrm>
        </p:spPr>
        <p:txBody>
          <a:bodyPr>
            <a:normAutofit/>
          </a:bodyPr>
          <a:lstStyle/>
          <a:p>
            <a:r>
              <a:rPr lang="en-US">
                <a:solidFill>
                  <a:schemeClr val="tx1"/>
                </a:solidFill>
              </a:rPr>
              <a:t>Summary</a:t>
            </a:r>
          </a:p>
        </p:txBody>
      </p:sp>
      <p:pic>
        <p:nvPicPr>
          <p:cNvPr id="7" name="Picture 6" descr="Angled shot of pen on a graph">
            <a:extLst>
              <a:ext uri="{FF2B5EF4-FFF2-40B4-BE49-F238E27FC236}">
                <a16:creationId xmlns:a16="http://schemas.microsoft.com/office/drawing/2014/main" id="{56BA3396-8759-F7E6-1C4C-72131A23296E}"/>
              </a:ext>
            </a:extLst>
          </p:cNvPr>
          <p:cNvPicPr>
            <a:picLocks noChangeAspect="1"/>
          </p:cNvPicPr>
          <p:nvPr/>
        </p:nvPicPr>
        <p:blipFill rotWithShape="1">
          <a:blip r:embed="rId3"/>
          <a:srcRect l="8795" r="45985"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E6C876-63DF-FFA1-B6D9-9C688FECEB92}"/>
              </a:ext>
            </a:extLst>
          </p:cNvPr>
          <p:cNvSpPr>
            <a:spLocks noGrp="1"/>
          </p:cNvSpPr>
          <p:nvPr>
            <p:ph idx="1"/>
          </p:nvPr>
        </p:nvSpPr>
        <p:spPr>
          <a:xfrm>
            <a:off x="5181601" y="2198914"/>
            <a:ext cx="6368142" cy="3670180"/>
          </a:xfrm>
        </p:spPr>
        <p:txBody>
          <a:bodyPr>
            <a:normAutofit/>
          </a:bodyPr>
          <a:lstStyle/>
          <a:p>
            <a:r>
              <a:rPr lang="en-US" dirty="0">
                <a:solidFill>
                  <a:schemeClr val="tx1"/>
                </a:solidFill>
              </a:rPr>
              <a:t>Upload and certify your most current LCAP Federal Addendum into the CMT.</a:t>
            </a:r>
          </a:p>
          <a:p>
            <a:r>
              <a:rPr lang="en-US" dirty="0">
                <a:solidFill>
                  <a:schemeClr val="tx1"/>
                </a:solidFill>
              </a:rPr>
              <a:t>Upload and certify evidence pertaining to Title II implementation and monitoring.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F7AB29D8-4067-FAF5-3E8B-719ADAB01AC4}"/>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20</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67678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4784786" y="634946"/>
            <a:ext cx="6550324" cy="1450757"/>
          </a:xfrm>
        </p:spPr>
        <p:txBody>
          <a:bodyPr>
            <a:normAutofit/>
          </a:bodyPr>
          <a:lstStyle/>
          <a:p>
            <a:r>
              <a:rPr lang="en-US" sz="4400" dirty="0">
                <a:solidFill>
                  <a:schemeClr val="tx1"/>
                </a:solidFill>
              </a:rPr>
              <a:t>Contacts and Resources</a:t>
            </a:r>
          </a:p>
        </p:txBody>
      </p:sp>
      <p:pic>
        <p:nvPicPr>
          <p:cNvPr id="6" name="Picture 5" descr="Sticky notes on a wall">
            <a:extLst>
              <a:ext uri="{FF2B5EF4-FFF2-40B4-BE49-F238E27FC236}">
                <a16:creationId xmlns:a16="http://schemas.microsoft.com/office/drawing/2014/main" id="{914C0730-0C1A-FF2B-7846-A586B630A6B3}"/>
              </a:ext>
            </a:extLst>
          </p:cNvPr>
          <p:cNvPicPr>
            <a:picLocks noChangeAspect="1"/>
          </p:cNvPicPr>
          <p:nvPr/>
        </p:nvPicPr>
        <p:blipFill rotWithShape="1">
          <a:blip r:embed="rId3"/>
          <a:srcRect l="26243" r="26504"/>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784786" y="2085702"/>
            <a:ext cx="7113916" cy="4227781"/>
          </a:xfrm>
        </p:spPr>
        <p:txBody>
          <a:bodyPr>
            <a:noAutofit/>
          </a:bodyPr>
          <a:lstStyle/>
          <a:p>
            <a:pPr marL="0" indent="0">
              <a:lnSpc>
                <a:spcPct val="100000"/>
              </a:lnSpc>
              <a:spcBef>
                <a:spcPts val="0"/>
              </a:spcBef>
              <a:spcAft>
                <a:spcPts val="1200"/>
              </a:spcAft>
              <a:buNone/>
            </a:pPr>
            <a:r>
              <a:rPr lang="en-US" sz="2400" b="1" dirty="0">
                <a:solidFill>
                  <a:schemeClr val="tx1"/>
                </a:solidFill>
              </a:rPr>
              <a:t>Tuesday @ 2 Webinar Series</a:t>
            </a:r>
            <a:r>
              <a:rPr lang="en-US" sz="2400" dirty="0">
                <a:solidFill>
                  <a:schemeClr val="tx1"/>
                </a:solidFill>
              </a:rPr>
              <a:t>: </a:t>
            </a:r>
            <a:endParaRPr lang="en-US" sz="2400" b="1" dirty="0">
              <a:solidFill>
                <a:schemeClr val="tx1"/>
              </a:solidFill>
            </a:endParaRPr>
          </a:p>
          <a:p>
            <a:pPr marL="0" indent="0">
              <a:lnSpc>
                <a:spcPct val="100000"/>
              </a:lnSpc>
              <a:spcBef>
                <a:spcPts val="0"/>
              </a:spcBef>
              <a:spcAft>
                <a:spcPts val="1200"/>
              </a:spcAft>
              <a:buNone/>
            </a:pPr>
            <a:r>
              <a:rPr lang="en-US" sz="2400" dirty="0">
                <a:solidFill>
                  <a:schemeClr val="tx1"/>
                </a:solidFill>
              </a:rPr>
              <a:t>Hosted by the CDE Local Agency Systems Support Office with topics that range from California School Dashboard local indicator process, LCAP development, and annual updates.  </a:t>
            </a:r>
            <a:r>
              <a:rPr lang="en-US" sz="2400" dirty="0">
                <a:hlinkClick r:id="rId4" tooltip="Tuesday at 2 Webinar Series"/>
              </a:rPr>
              <a:t>https://www.cde.ca.gov/fg/aa/lc/tuesdaysat2.asp</a:t>
            </a:r>
            <a:r>
              <a:rPr lang="en-US" sz="2400" dirty="0"/>
              <a:t> </a:t>
            </a:r>
            <a:endParaRPr lang="en-US" sz="2400" b="1" dirty="0"/>
          </a:p>
          <a:p>
            <a:pPr marL="0" indent="0">
              <a:lnSpc>
                <a:spcPct val="100000"/>
              </a:lnSpc>
              <a:spcBef>
                <a:spcPts val="0"/>
              </a:spcBef>
              <a:spcAft>
                <a:spcPts val="1200"/>
              </a:spcAft>
              <a:buNone/>
            </a:pPr>
            <a:r>
              <a:rPr lang="en-US" sz="2400" b="1" dirty="0">
                <a:solidFill>
                  <a:schemeClr val="tx1"/>
                </a:solidFill>
              </a:rPr>
              <a:t>Title II web page: </a:t>
            </a:r>
            <a:r>
              <a:rPr lang="en-US" sz="2400" dirty="0">
                <a:hlinkClick r:id="rId5" tooltip="Title II web page"/>
              </a:rPr>
              <a:t>https://www.cde.ca.gov/pd/ti/</a:t>
            </a:r>
            <a:endParaRPr lang="en-US" sz="2400" dirty="0"/>
          </a:p>
          <a:p>
            <a:pPr marL="0" indent="0">
              <a:lnSpc>
                <a:spcPct val="100000"/>
              </a:lnSpc>
              <a:spcBef>
                <a:spcPts val="0"/>
              </a:spcBef>
              <a:spcAft>
                <a:spcPts val="1200"/>
              </a:spcAft>
              <a:buNone/>
            </a:pPr>
            <a:r>
              <a:rPr lang="en-US" sz="2400" b="1" dirty="0">
                <a:solidFill>
                  <a:schemeClr val="tx1"/>
                </a:solidFill>
              </a:rPr>
              <a:t>Title II Email: </a:t>
            </a:r>
            <a:r>
              <a:rPr lang="en-US" sz="2400" dirty="0">
                <a:hlinkClick r:id="rId6"/>
              </a:rPr>
              <a:t>TitleII@cde.ca.gov</a:t>
            </a:r>
            <a:endParaRPr lang="en-US" sz="2400" dirty="0"/>
          </a:p>
          <a:p>
            <a:pPr marL="0" indent="0">
              <a:lnSpc>
                <a:spcPct val="100000"/>
              </a:lnSpc>
              <a:spcBef>
                <a:spcPts val="0"/>
              </a:spcBef>
              <a:spcAft>
                <a:spcPts val="1200"/>
              </a:spcAft>
              <a:buNone/>
            </a:pPr>
            <a:r>
              <a:rPr lang="en-US" sz="2400" dirty="0">
                <a:solidFill>
                  <a:schemeClr val="tx1"/>
                </a:solidFill>
                <a:cs typeface="Arial"/>
              </a:rPr>
              <a:t>If you are not already on our listserv, please take a moment and send a blank email to </a:t>
            </a:r>
            <a:r>
              <a:rPr lang="en-US" sz="2400" dirty="0">
                <a:hlinkClick r:id="rId7"/>
              </a:rPr>
              <a:t>join-Title-II@mlist.cde.ca.gov</a:t>
            </a:r>
            <a:endParaRPr lang="en-US" sz="2400" dirty="0"/>
          </a:p>
          <a:p>
            <a:pPr marL="0" indent="0">
              <a:lnSpc>
                <a:spcPct val="100000"/>
              </a:lnSpc>
              <a:spcBef>
                <a:spcPts val="0"/>
              </a:spcBef>
              <a:spcAft>
                <a:spcPts val="1200"/>
              </a:spcAft>
              <a:buNone/>
            </a:pPr>
            <a:endParaRPr lang="en-US" sz="2400" dirty="0"/>
          </a:p>
          <a:p>
            <a:pPr marL="0" indent="0">
              <a:lnSpc>
                <a:spcPct val="100000"/>
              </a:lnSpc>
              <a:spcBef>
                <a:spcPts val="0"/>
              </a:spcBef>
              <a:spcAft>
                <a:spcPts val="1200"/>
              </a:spcAft>
              <a:buNone/>
            </a:pPr>
            <a:endParaRPr lang="en-US" sz="24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21</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Part A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2" y="1736725"/>
            <a:ext cx="9892145" cy="4367068"/>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 and </a:t>
            </a:r>
            <a:endParaRPr lang="en-US" sz="1800" dirty="0">
              <a:solidFill>
                <a:schemeClr val="tx1"/>
              </a:solidFill>
            </a:endParaRP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lnSpc>
                <a:spcPct val="100000"/>
              </a:lnSpc>
              <a:spcBef>
                <a:spcPts val="0"/>
              </a:spcBef>
              <a:spcAft>
                <a:spcPts val="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2762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1B28404-EF87-E5A5-0D8A-CB4A06394E3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Federal Addendum (1)</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5F100C2-8F8E-75E9-F488-57B648D3EF67}"/>
              </a:ext>
            </a:extLst>
          </p:cNvPr>
          <p:cNvSpPr>
            <a:spLocks noGrp="1"/>
          </p:cNvSpPr>
          <p:nvPr>
            <p:ph idx="1"/>
          </p:nvPr>
        </p:nvSpPr>
        <p:spPr>
          <a:xfrm>
            <a:off x="4742016" y="605896"/>
            <a:ext cx="6413663" cy="5646208"/>
          </a:xfrm>
        </p:spPr>
        <p:txBody>
          <a:bodyPr anchor="ctr">
            <a:normAutofit/>
          </a:bodyPr>
          <a:lstStyle/>
          <a:p>
            <a:pPr marL="0" indent="0">
              <a:buNone/>
            </a:pPr>
            <a:r>
              <a:rPr lang="en-US" dirty="0">
                <a:solidFill>
                  <a:schemeClr val="tx1"/>
                </a:solidFill>
              </a:rPr>
              <a:t>The Local Control and Accountability Plan (LCAP) Federal Addendum is meant to supplement the LCAP to ensure that eligible local educational agencies (LEAs) have the opportunity to meet the LEA Plan provisions of the Every Student Succeeds Act (ESSA). </a:t>
            </a:r>
          </a:p>
          <a:p>
            <a:pPr marL="0" indent="0">
              <a:buNone/>
            </a:pPr>
            <a:r>
              <a:rPr lang="en-US" b="0" i="0" dirty="0">
                <a:solidFill>
                  <a:schemeClr val="tx1"/>
                </a:solidFill>
                <a:effectLst/>
                <a:latin typeface="Helvetica Neue"/>
              </a:rPr>
              <a:t>The California Department of Education (CDE) emphasizes that the LCAP Federal Addendum should not drive LCAP development.</a:t>
            </a:r>
            <a:endParaRPr lang="en-US" dirty="0">
              <a:solidFill>
                <a:schemeClr val="tx1"/>
              </a:solidFill>
            </a:endParaRPr>
          </a:p>
        </p:txBody>
      </p:sp>
      <p:sp>
        <p:nvSpPr>
          <p:cNvPr id="4" name="Slide Number Placeholder 3">
            <a:extLst>
              <a:ext uri="{FF2B5EF4-FFF2-40B4-BE49-F238E27FC236}">
                <a16:creationId xmlns:a16="http://schemas.microsoft.com/office/drawing/2014/main" id="{3458FEB2-D53E-8416-558D-E6FBC8393CB3}"/>
              </a:ext>
            </a:extLst>
          </p:cNvPr>
          <p:cNvSpPr>
            <a:spLocks noGrp="1"/>
          </p:cNvSpPr>
          <p:nvPr>
            <p:ph type="sldNum" sz="quarter" idx="12"/>
          </p:nvPr>
        </p:nvSpPr>
        <p:spPr>
          <a:xfrm>
            <a:off x="10123055" y="6459785"/>
            <a:ext cx="1089428"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096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1B28404-EF87-E5A5-0D8A-CB4A06394E3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Federal Addendum (2)</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5F100C2-8F8E-75E9-F488-57B648D3EF67}"/>
              </a:ext>
            </a:extLst>
          </p:cNvPr>
          <p:cNvSpPr>
            <a:spLocks noGrp="1"/>
          </p:cNvSpPr>
          <p:nvPr>
            <p:ph idx="1"/>
          </p:nvPr>
        </p:nvSpPr>
        <p:spPr>
          <a:xfrm>
            <a:off x="4742016" y="605897"/>
            <a:ext cx="6413663" cy="5288466"/>
          </a:xfrm>
        </p:spPr>
        <p:txBody>
          <a:bodyPr anchor="ctr">
            <a:normAutofit/>
          </a:bodyPr>
          <a:lstStyle/>
          <a:p>
            <a:pPr marL="0" indent="0">
              <a:buNone/>
            </a:pPr>
            <a:r>
              <a:rPr lang="en-US" b="0" i="0" dirty="0">
                <a:solidFill>
                  <a:schemeClr val="tx1"/>
                </a:solidFill>
                <a:effectLst/>
              </a:rPr>
              <a:t>ESSA funds are supplemental to state funds, just as the LCAP Federal Addendum supplements your LCAP. </a:t>
            </a:r>
          </a:p>
          <a:p>
            <a:pPr marL="0" indent="0">
              <a:buNone/>
            </a:pPr>
            <a:r>
              <a:rPr lang="en-US" b="0" i="0" dirty="0">
                <a:solidFill>
                  <a:schemeClr val="tx1"/>
                </a:solidFill>
                <a:effectLst/>
              </a:rPr>
              <a:t>LEAs are encouraged to integrate their ESSA funds into their LCAP development as much as possible to promote strategic planning of all resources; however, this is not a requirement.</a:t>
            </a:r>
            <a:endParaRPr lang="en-US" dirty="0">
              <a:solidFill>
                <a:schemeClr val="tx1"/>
              </a:solidFill>
            </a:endParaRPr>
          </a:p>
        </p:txBody>
      </p:sp>
      <p:sp>
        <p:nvSpPr>
          <p:cNvPr id="4" name="Slide Number Placeholder 3">
            <a:extLst>
              <a:ext uri="{FF2B5EF4-FFF2-40B4-BE49-F238E27FC236}">
                <a16:creationId xmlns:a16="http://schemas.microsoft.com/office/drawing/2014/main" id="{3458FEB2-D53E-8416-558D-E6FBC8393CB3}"/>
              </a:ext>
            </a:extLst>
          </p:cNvPr>
          <p:cNvSpPr>
            <a:spLocks noGrp="1"/>
          </p:cNvSpPr>
          <p:nvPr>
            <p:ph type="sldNum" sz="quarter" idx="12"/>
          </p:nvPr>
        </p:nvSpPr>
        <p:spPr>
          <a:xfrm>
            <a:off x="10123055" y="6459785"/>
            <a:ext cx="1089428"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US" altLang="en-US" sz="1000" b="0" i="0" u="none" strike="noStrike" kern="1200" cap="none" spc="0" normalizeH="0" baseline="0" noProof="0">
              <a:ln>
                <a:noFill/>
              </a:ln>
              <a:solidFill>
                <a:srgbClr val="46464A"/>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61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BE183-AC07-792A-72D2-B9C29A662039}"/>
              </a:ext>
            </a:extLst>
          </p:cNvPr>
          <p:cNvSpPr>
            <a:spLocks noGrp="1"/>
          </p:cNvSpPr>
          <p:nvPr>
            <p:ph type="title"/>
          </p:nvPr>
        </p:nvSpPr>
        <p:spPr/>
        <p:txBody>
          <a:bodyPr/>
          <a:lstStyle/>
          <a:p>
            <a:r>
              <a:rPr lang="en-US">
                <a:solidFill>
                  <a:schemeClr val="tx1"/>
                </a:solidFill>
              </a:rPr>
              <a:t>Federal Addendum Process</a:t>
            </a:r>
            <a:endParaRPr lang="en-US" dirty="0">
              <a:solidFill>
                <a:schemeClr val="tx1"/>
              </a:solidFill>
            </a:endParaRPr>
          </a:p>
        </p:txBody>
      </p:sp>
      <p:sp>
        <p:nvSpPr>
          <p:cNvPr id="13" name="Content Placeholder 12">
            <a:extLst>
              <a:ext uri="{FF2B5EF4-FFF2-40B4-BE49-F238E27FC236}">
                <a16:creationId xmlns:a16="http://schemas.microsoft.com/office/drawing/2014/main" id="{4D9FB588-D1B8-D35D-2BB1-871F78BF464C}"/>
              </a:ext>
            </a:extLst>
          </p:cNvPr>
          <p:cNvSpPr>
            <a:spLocks noGrp="1"/>
          </p:cNvSpPr>
          <p:nvPr>
            <p:ph sz="quarter" idx="14"/>
          </p:nvPr>
        </p:nvSpPr>
        <p:spPr>
          <a:xfrm>
            <a:off x="979848" y="1844952"/>
            <a:ext cx="10262458" cy="1100629"/>
          </a:xfrm>
          <a:prstGeom prst="roundRect">
            <a:avLst/>
          </a:prstGeom>
          <a:solidFill>
            <a:schemeClr val="bg1">
              <a:lumMod val="95000"/>
            </a:schemeClr>
          </a:solidFill>
        </p:spPr>
        <p:txBody>
          <a:bodyPr anchor="ctr">
            <a:noAutofit/>
          </a:bodyPr>
          <a:lstStyle/>
          <a:p>
            <a:pPr marL="923787" lvl="5" indent="0">
              <a:buNone/>
            </a:pPr>
            <a:r>
              <a:rPr lang="en-US" sz="2400" b="0" i="0" dirty="0">
                <a:solidFill>
                  <a:schemeClr val="tx1"/>
                </a:solidFill>
              </a:rPr>
              <a:t>The LCAP Federal Addendum Template must be completed and submitted to the CDE to apply for ESSA funding. </a:t>
            </a:r>
            <a:endParaRPr lang="en-US" sz="2400" dirty="0">
              <a:solidFill>
                <a:schemeClr val="tx1"/>
              </a:solidFill>
            </a:endParaRPr>
          </a:p>
        </p:txBody>
      </p:sp>
      <p:sp>
        <p:nvSpPr>
          <p:cNvPr id="15" name="Content Placeholder 14">
            <a:extLst>
              <a:ext uri="{FF2B5EF4-FFF2-40B4-BE49-F238E27FC236}">
                <a16:creationId xmlns:a16="http://schemas.microsoft.com/office/drawing/2014/main" id="{A148F48A-7385-7D59-A97B-8D5258DDF17C}"/>
              </a:ext>
            </a:extLst>
          </p:cNvPr>
          <p:cNvSpPr>
            <a:spLocks noGrp="1"/>
          </p:cNvSpPr>
          <p:nvPr>
            <p:ph sz="quarter" idx="16"/>
          </p:nvPr>
        </p:nvSpPr>
        <p:spPr>
          <a:xfrm>
            <a:off x="979847" y="3178938"/>
            <a:ext cx="10262459" cy="1143968"/>
          </a:xfrm>
          <a:prstGeom prst="roundRect">
            <a:avLst/>
          </a:prstGeom>
          <a:solidFill>
            <a:schemeClr val="bg1">
              <a:lumMod val="95000"/>
            </a:schemeClr>
          </a:solidFill>
        </p:spPr>
        <p:txBody>
          <a:bodyPr>
            <a:noAutofit/>
          </a:bodyPr>
          <a:lstStyle/>
          <a:p>
            <a:pPr marL="923787" lvl="5" indent="0">
              <a:buNone/>
            </a:pPr>
            <a:r>
              <a:rPr lang="en-US" sz="2400" dirty="0">
                <a:solidFill>
                  <a:schemeClr val="tx1"/>
                </a:solidFill>
              </a:rPr>
              <a:t>After the initial approval from CDE, </a:t>
            </a:r>
            <a:r>
              <a:rPr lang="en-US" sz="2400" b="0" i="0" dirty="0">
                <a:solidFill>
                  <a:schemeClr val="tx1"/>
                </a:solidFill>
              </a:rPr>
              <a:t>LEAs are encouraged to review the Addendum annually with their LCAP, as ESSA funding should be considered in yearly strategic planning.</a:t>
            </a:r>
            <a:endParaRPr lang="en-US" sz="2400" dirty="0">
              <a:solidFill>
                <a:schemeClr val="tx1"/>
              </a:solidFill>
            </a:endParaRPr>
          </a:p>
        </p:txBody>
      </p:sp>
      <p:sp>
        <p:nvSpPr>
          <p:cNvPr id="17" name="Content Placeholder 16">
            <a:extLst>
              <a:ext uri="{FF2B5EF4-FFF2-40B4-BE49-F238E27FC236}">
                <a16:creationId xmlns:a16="http://schemas.microsoft.com/office/drawing/2014/main" id="{A7B95596-D6F4-7714-D4B1-EB77BFE5404E}"/>
              </a:ext>
            </a:extLst>
          </p:cNvPr>
          <p:cNvSpPr>
            <a:spLocks noGrp="1"/>
          </p:cNvSpPr>
          <p:nvPr>
            <p:ph sz="quarter" idx="18"/>
          </p:nvPr>
        </p:nvSpPr>
        <p:spPr>
          <a:xfrm>
            <a:off x="979847" y="4556263"/>
            <a:ext cx="10262458" cy="1143967"/>
          </a:xfrm>
          <a:prstGeom prst="roundRect">
            <a:avLst/>
          </a:prstGeom>
          <a:solidFill>
            <a:schemeClr val="bg1">
              <a:lumMod val="95000"/>
            </a:schemeClr>
          </a:solidFill>
        </p:spPr>
        <p:txBody>
          <a:bodyPr anchor="ctr">
            <a:noAutofit/>
          </a:bodyPr>
          <a:lstStyle/>
          <a:p>
            <a:pPr marL="923787" lvl="5" indent="0">
              <a:buNone/>
            </a:pPr>
            <a:r>
              <a:rPr lang="en-US" sz="2400">
                <a:solidFill>
                  <a:schemeClr val="tx1"/>
                </a:solidFill>
              </a:rPr>
              <a:t>LEAs do not need to submit their LCAP Federal Addendum to the CDE after the initial approval.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06C0C8AE-CD01-0EAE-DA4D-566CBB07C2B1}"/>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pic>
        <p:nvPicPr>
          <p:cNvPr id="20" name="Content Placeholder 19">
            <a:extLst>
              <a:ext uri="{FF2B5EF4-FFF2-40B4-BE49-F238E27FC236}">
                <a16:creationId xmlns:a16="http://schemas.microsoft.com/office/drawing/2014/main" id="{727C0807-79D3-4708-6B0C-F7056D7400B2}"/>
              </a:ext>
              <a:ext uri="{C183D7F6-B498-43B3-948B-1728B52AA6E4}">
                <adec:decorative xmlns:adec="http://schemas.microsoft.com/office/drawing/2017/decorative" val="1"/>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191359" y="2096005"/>
            <a:ext cx="598522" cy="598522"/>
          </a:xfrm>
        </p:spPr>
      </p:pic>
      <p:pic>
        <p:nvPicPr>
          <p:cNvPr id="23" name="Content Placeholder 22">
            <a:extLst>
              <a:ext uri="{FF2B5EF4-FFF2-40B4-BE49-F238E27FC236}">
                <a16:creationId xmlns:a16="http://schemas.microsoft.com/office/drawing/2014/main" id="{2E57ABAD-21DE-B0D8-1639-B8EA2F0611A9}"/>
              </a:ext>
              <a:ext uri="{C183D7F6-B498-43B3-948B-1728B52AA6E4}">
                <adec:decorative xmlns:adec="http://schemas.microsoft.com/office/drawing/2017/decorative" val="1"/>
              </a:ext>
            </a:extLst>
          </p:cNvPr>
          <p:cNvPicPr>
            <a:picLocks noGrp="1" noChangeAspect="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1191359" y="3405195"/>
            <a:ext cx="598522" cy="595751"/>
          </a:xfrm>
        </p:spPr>
      </p:pic>
      <p:pic>
        <p:nvPicPr>
          <p:cNvPr id="26" name="Content Placeholder 25">
            <a:extLst>
              <a:ext uri="{FF2B5EF4-FFF2-40B4-BE49-F238E27FC236}">
                <a16:creationId xmlns:a16="http://schemas.microsoft.com/office/drawing/2014/main" id="{22145DB9-FFE5-09B2-6072-198C2D06F540}"/>
              </a:ext>
              <a:ext uri="{C183D7F6-B498-43B3-948B-1728B52AA6E4}">
                <adec:decorative xmlns:adec="http://schemas.microsoft.com/office/drawing/2017/decorative" val="1"/>
              </a:ext>
            </a:extLst>
          </p:cNvPr>
          <p:cNvPicPr>
            <a:picLocks noGrp="1" noChangeAspect="1"/>
          </p:cNvPicPr>
          <p:nvPr>
            <p:ph sz="quarter" idx="17"/>
          </p:nvPr>
        </p:nvPicPr>
        <p:blipFill>
          <a:blip r:embed="rId5" cstate="print">
            <a:extLst>
              <a:ext uri="{28A0092B-C50C-407E-A947-70E740481C1C}">
                <a14:useLocalDpi xmlns:a14="http://schemas.microsoft.com/office/drawing/2010/main" val="0"/>
              </a:ext>
            </a:extLst>
          </a:blip>
          <a:stretch>
            <a:fillRect/>
          </a:stretch>
        </p:blipFill>
        <p:spPr>
          <a:xfrm>
            <a:off x="1191359" y="4828985"/>
            <a:ext cx="601293" cy="598522"/>
          </a:xfrm>
        </p:spPr>
      </p:pic>
    </p:spTree>
    <p:extLst>
      <p:ext uri="{BB962C8B-B14F-4D97-AF65-F5344CB8AC3E}">
        <p14:creationId xmlns:p14="http://schemas.microsoft.com/office/powerpoint/2010/main" val="255046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1130135" y="377483"/>
            <a:ext cx="10382311" cy="1325563"/>
          </a:xfrm>
        </p:spPr>
        <p:txBody>
          <a:bodyPr>
            <a:noAutofit/>
          </a:bodyPr>
          <a:lstStyle/>
          <a:p>
            <a:r>
              <a:rPr lang="en-US" sz="3900" dirty="0">
                <a:solidFill>
                  <a:schemeClr val="tx1"/>
                </a:solidFill>
              </a:rPr>
              <a:t>Supporting Effective Instruction 03: Review and Revise Local Control and  Accountability Plan Federal Addendum</a:t>
            </a:r>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1130135" y="2117894"/>
            <a:ext cx="10189028" cy="3923621"/>
          </a:xfrm>
        </p:spPr>
        <p:txBody>
          <a:bodyPr vert="horz" lIns="91440" tIns="45720" rIns="91440" bIns="45720" rtlCol="0" anchor="t">
            <a:noAutofit/>
          </a:bodyPr>
          <a:lstStyle/>
          <a:p>
            <a:pPr marL="0" lvl="1" indent="0">
              <a:buNone/>
            </a:pPr>
            <a:r>
              <a:rPr lang="en-US" sz="2800" dirty="0">
                <a:solidFill>
                  <a:schemeClr val="tx1"/>
                </a:solidFill>
              </a:rPr>
              <a:t>The LEA plan shall remain in effect for the duration of the LEA’s participation in the Title II, Part A program, and said plan shall be periodically reviewed, and revised when necessary. </a:t>
            </a:r>
          </a:p>
          <a:p>
            <a:pPr marL="0" lvl="1" indent="0">
              <a:buNone/>
            </a:pPr>
            <a:endParaRPr lang="en-US" sz="1800" dirty="0">
              <a:solidFill>
                <a:schemeClr val="tx1"/>
              </a:solidFill>
            </a:endParaRPr>
          </a:p>
          <a:p>
            <a:pPr marL="0" lvl="1" indent="0" algn="r">
              <a:buNone/>
            </a:pPr>
            <a:r>
              <a:rPr lang="en-US" sz="2800" dirty="0">
                <a:solidFill>
                  <a:schemeClr val="tx1"/>
                </a:solidFill>
              </a:rPr>
              <a:t>20 </a:t>
            </a:r>
            <a:r>
              <a:rPr lang="en-US" sz="2800" i="1" dirty="0">
                <a:solidFill>
                  <a:schemeClr val="tx1"/>
                </a:solidFill>
              </a:rPr>
              <a:t>U.S.C. </a:t>
            </a:r>
            <a:r>
              <a:rPr lang="en-US" sz="2800" dirty="0">
                <a:solidFill>
                  <a:schemeClr val="tx1"/>
                </a:solidFill>
              </a:rPr>
              <a:t>sections 6312[a][4], 6312[a][5], and 6612[b][1]</a:t>
            </a:r>
            <a:br>
              <a:rPr lang="en-US" sz="2800" dirty="0">
                <a:solidFill>
                  <a:schemeClr val="tx1"/>
                </a:solidFill>
              </a:rPr>
            </a:br>
            <a:r>
              <a:rPr lang="en-US" sz="2800" dirty="0">
                <a:solidFill>
                  <a:schemeClr val="tx1"/>
                </a:solidFill>
              </a:rPr>
              <a:t>       </a:t>
            </a:r>
          </a:p>
          <a:p>
            <a:pPr marL="0" indent="0">
              <a:lnSpc>
                <a:spcPct val="100000"/>
              </a:lnSpc>
              <a:spcBef>
                <a:spcPts val="0"/>
              </a:spcBef>
              <a:spcAft>
                <a:spcPts val="600"/>
              </a:spcAft>
              <a:buNone/>
            </a:pPr>
            <a:endParaRPr lang="en-US" dirty="0">
              <a:solidFill>
                <a:schemeClr val="tx1"/>
              </a:solidFill>
              <a:cs typeface="Arial"/>
            </a:endParaRPr>
          </a:p>
        </p:txBody>
      </p:sp>
      <p:sp>
        <p:nvSpPr>
          <p:cNvPr id="5" name="Slide Number Placeholder 4"/>
          <p:cNvSpPr>
            <a:spLocks noGrp="1"/>
          </p:cNvSpPr>
          <p:nvPr>
            <p:ph type="sldNum" sz="quarter" idx="12"/>
          </p:nvPr>
        </p:nvSpPr>
        <p:spPr/>
        <p:txBody>
          <a:bodyPr/>
          <a:lstStyle/>
          <a:p>
            <a:fld id="{469BC29B-CD14-4172-9B93-F334EF7BA94E}" type="slidenum">
              <a:rPr lang="en-US" smtClean="0"/>
              <a:t>7</a:t>
            </a:fld>
            <a:endParaRPr lang="en-US"/>
          </a:p>
        </p:txBody>
      </p:sp>
    </p:spTree>
    <p:extLst>
      <p:ext uri="{BB962C8B-B14F-4D97-AF65-F5344CB8AC3E}">
        <p14:creationId xmlns:p14="http://schemas.microsoft.com/office/powerpoint/2010/main" val="417796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1AC8-00DC-483D-943D-EFDD763B3800}"/>
              </a:ext>
            </a:extLst>
          </p:cNvPr>
          <p:cNvSpPr>
            <a:spLocks noGrp="1"/>
          </p:cNvSpPr>
          <p:nvPr>
            <p:ph type="title"/>
          </p:nvPr>
        </p:nvSpPr>
        <p:spPr>
          <a:xfrm>
            <a:off x="1096964" y="395506"/>
            <a:ext cx="10341350" cy="1450757"/>
          </a:xfrm>
        </p:spPr>
        <p:txBody>
          <a:bodyPr>
            <a:noAutofit/>
          </a:bodyPr>
          <a:lstStyle/>
          <a:p>
            <a:pPr algn="ctr"/>
            <a:r>
              <a:rPr lang="en-US" sz="4000" dirty="0">
                <a:solidFill>
                  <a:schemeClr val="tx1"/>
                </a:solidFill>
              </a:rPr>
              <a:t>Review and Revise Local Control and  Accountability Plan Federal Addendum Evidence </a:t>
            </a:r>
          </a:p>
        </p:txBody>
      </p:sp>
      <p:graphicFrame>
        <p:nvGraphicFramePr>
          <p:cNvPr id="3" name="Table 5" descr="Chart listing the evidence required for SEI 03: Review and revise LCAP Federal Addendum. ">
            <a:extLst>
              <a:ext uri="{FF2B5EF4-FFF2-40B4-BE49-F238E27FC236}">
                <a16:creationId xmlns:a16="http://schemas.microsoft.com/office/drawing/2014/main" id="{02557950-BA48-AEDB-4FB3-1540A658BF7B}"/>
              </a:ext>
            </a:extLst>
          </p:cNvPr>
          <p:cNvGraphicFramePr>
            <a:graphicFrameLocks noGrp="1"/>
          </p:cNvGraphicFramePr>
          <p:nvPr>
            <p:ph sz="half" idx="1"/>
            <p:extLst>
              <p:ext uri="{D42A27DB-BD31-4B8C-83A1-F6EECF244321}">
                <p14:modId xmlns:p14="http://schemas.microsoft.com/office/powerpoint/2010/main" val="309095735"/>
              </p:ext>
            </p:extLst>
          </p:nvPr>
        </p:nvGraphicFramePr>
        <p:xfrm>
          <a:off x="1096963" y="1846263"/>
          <a:ext cx="10341350" cy="4080990"/>
        </p:xfrm>
        <a:graphic>
          <a:graphicData uri="http://schemas.openxmlformats.org/drawingml/2006/table">
            <a:tbl>
              <a:tblPr firstRow="1" bandRow="1">
                <a:tableStyleId>{5C22544A-7EE6-4342-B048-85BDC9FD1C3A}</a:tableStyleId>
              </a:tblPr>
              <a:tblGrid>
                <a:gridCol w="2929127">
                  <a:extLst>
                    <a:ext uri="{9D8B030D-6E8A-4147-A177-3AD203B41FA5}">
                      <a16:colId xmlns:a16="http://schemas.microsoft.com/office/drawing/2014/main" val="1843244752"/>
                    </a:ext>
                  </a:extLst>
                </a:gridCol>
                <a:gridCol w="7412223">
                  <a:extLst>
                    <a:ext uri="{9D8B030D-6E8A-4147-A177-3AD203B41FA5}">
                      <a16:colId xmlns:a16="http://schemas.microsoft.com/office/drawing/2014/main" val="1655166764"/>
                    </a:ext>
                  </a:extLst>
                </a:gridCol>
              </a:tblGrid>
              <a:tr h="897495">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1099402716"/>
                  </a:ext>
                </a:extLst>
              </a:tr>
              <a:tr h="897495">
                <a:tc>
                  <a:txBody>
                    <a:bodyPr/>
                    <a:lstStyle/>
                    <a:p>
                      <a:r>
                        <a:rPr lang="en-US" sz="2400" dirty="0">
                          <a:solidFill>
                            <a:schemeClr val="tx1"/>
                          </a:solidFill>
                        </a:rPr>
                        <a:t>LEA Level Planning Documents</a:t>
                      </a:r>
                    </a:p>
                  </a:txBody>
                  <a:tcPr/>
                </a:tc>
                <a:tc>
                  <a:txBody>
                    <a:bodyPr/>
                    <a:lstStyle/>
                    <a:p>
                      <a:r>
                        <a:rPr lang="en-US" sz="2400" dirty="0">
                          <a:solidFill>
                            <a:schemeClr val="tx1"/>
                          </a:solidFill>
                        </a:rPr>
                        <a:t>The currently approved LCAP and LCAP Federal Addendum</a:t>
                      </a:r>
                    </a:p>
                  </a:txBody>
                  <a:tcPr/>
                </a:tc>
                <a:extLst>
                  <a:ext uri="{0D108BD9-81ED-4DB2-BD59-A6C34878D82A}">
                    <a16:rowId xmlns:a16="http://schemas.microsoft.com/office/drawing/2014/main" val="2725093666"/>
                  </a:ext>
                </a:extLst>
              </a:tr>
              <a:tr h="0">
                <a:tc>
                  <a:txBody>
                    <a:bodyPr/>
                    <a:lstStyle/>
                    <a:p>
                      <a:r>
                        <a:rPr lang="en-US" sz="2400" dirty="0">
                          <a:solidFill>
                            <a:schemeClr val="tx1"/>
                          </a:solidFill>
                        </a:rPr>
                        <a:t>LEA Planning Implementation and Monitoring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Evidence the LEA implements, monitors, and revises the LCAP Federal Addendum, Title II plan, and Title II budget. Evidence may include agendas, meeting notes, lists of participants, presentations, documents shared during meetings, surveys (including survey and results), data, and feedback forms.</a:t>
                      </a:r>
                    </a:p>
                  </a:txBody>
                  <a:tcPr/>
                </a:tc>
                <a:extLst>
                  <a:ext uri="{0D108BD9-81ED-4DB2-BD59-A6C34878D82A}">
                    <a16:rowId xmlns:a16="http://schemas.microsoft.com/office/drawing/2014/main" val="2024013195"/>
                  </a:ext>
                </a:extLst>
              </a:tr>
            </a:tbl>
          </a:graphicData>
        </a:graphic>
      </p:graphicFrame>
      <p:sp>
        <p:nvSpPr>
          <p:cNvPr id="4" name="Slide Number Placeholder 3">
            <a:extLst>
              <a:ext uri="{FF2B5EF4-FFF2-40B4-BE49-F238E27FC236}">
                <a16:creationId xmlns:a16="http://schemas.microsoft.com/office/drawing/2014/main" id="{D44B7CDB-8895-4696-ABE7-49567397AE7E}"/>
              </a:ext>
            </a:extLst>
          </p:cNvPr>
          <p:cNvSpPr>
            <a:spLocks noGrp="1"/>
          </p:cNvSpPr>
          <p:nvPr>
            <p:ph type="sldNum" sz="quarter" idx="12"/>
          </p:nvPr>
        </p:nvSpPr>
        <p:spPr/>
        <p:txBody>
          <a:bodyPr/>
          <a:lstStyle/>
          <a:p>
            <a:fld id="{469BC29B-CD14-4172-9B93-F334EF7BA94E}" type="slidenum">
              <a:rPr lang="en-US" smtClean="0"/>
              <a:t>8</a:t>
            </a:fld>
            <a:endParaRPr lang="en-US"/>
          </a:p>
        </p:txBody>
      </p:sp>
    </p:spTree>
    <p:extLst>
      <p:ext uri="{BB962C8B-B14F-4D97-AF65-F5344CB8AC3E}">
        <p14:creationId xmlns:p14="http://schemas.microsoft.com/office/powerpoint/2010/main" val="135188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86E084-587B-4477-9A16-20D88E90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E917005F-BBD6-4572-AA66-5B53DE761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2CFCD635-C557-491A-B373-CA044B730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51AC8-00DC-483D-943D-EFDD763B3800}"/>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eaLnBrk="1" hangingPunct="1"/>
            <a:r>
              <a:rPr lang="en-US" dirty="0">
                <a:solidFill>
                  <a:schemeClr val="tx1"/>
                </a:solidFill>
              </a:rPr>
              <a:t>Interview</a:t>
            </a:r>
          </a:p>
        </p:txBody>
      </p:sp>
      <p:pic>
        <p:nvPicPr>
          <p:cNvPr id="8" name="Picture 7" descr="Glasses on top of a book">
            <a:extLst>
              <a:ext uri="{FF2B5EF4-FFF2-40B4-BE49-F238E27FC236}">
                <a16:creationId xmlns:a16="http://schemas.microsoft.com/office/drawing/2014/main" id="{0E73798B-4EFC-9867-900B-CEA42579E7ED}"/>
              </a:ext>
            </a:extLst>
          </p:cNvPr>
          <p:cNvPicPr>
            <a:picLocks noChangeAspect="1"/>
          </p:cNvPicPr>
          <p:nvPr/>
        </p:nvPicPr>
        <p:blipFill rotWithShape="1">
          <a:blip r:embed="rId3"/>
          <a:srcRect l="14893" r="40225"/>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1F661EB6-0898-47C5-9F6E-61C620998A8A}"/>
              </a:ext>
            </a:extLst>
          </p:cNvPr>
          <p:cNvSpPr>
            <a:spLocks noGrp="1"/>
          </p:cNvSpPr>
          <p:nvPr>
            <p:ph sz="half" idx="2"/>
          </p:nvPr>
        </p:nvSpPr>
        <p:spPr>
          <a:xfrm>
            <a:off x="5181601" y="2198914"/>
            <a:ext cx="6368142" cy="3670180"/>
          </a:xfrm>
        </p:spPr>
        <p:txBody>
          <a:bodyPr vert="horz" lIns="0" tIns="45720" rIns="0" bIns="45720" rtlCol="0">
            <a:noAutofit/>
          </a:bodyPr>
          <a:lstStyle/>
          <a:p>
            <a:pPr marL="0" indent="0" eaLnBrk="1" hangingPunct="1">
              <a:lnSpc>
                <a:spcPct val="100000"/>
              </a:lnSpc>
              <a:spcBef>
                <a:spcPts val="0"/>
              </a:spcBef>
              <a:spcAft>
                <a:spcPts val="1200"/>
              </a:spcAft>
              <a:buClr>
                <a:schemeClr val="accent1"/>
              </a:buClr>
              <a:buFont typeface="Calibri" panose="020F0502020204030204" pitchFamily="34" charset="0"/>
              <a:buNone/>
            </a:pPr>
            <a:r>
              <a:rPr lang="en-US" sz="2400" dirty="0">
                <a:solidFill>
                  <a:schemeClr val="tx1"/>
                </a:solidFill>
              </a:rPr>
              <a:t>Interview questions reviewers may ask during the Federal Program Monitoring (FPM) Review:</a:t>
            </a:r>
          </a:p>
          <a:p>
            <a:pPr marL="514350" indent="-514350" eaLnBrk="1" hangingPunct="1">
              <a:lnSpc>
                <a:spcPct val="100000"/>
              </a:lnSpc>
              <a:spcBef>
                <a:spcPts val="0"/>
              </a:spcBef>
              <a:spcAft>
                <a:spcPts val="1200"/>
              </a:spcAft>
              <a:buClr>
                <a:schemeClr val="accent1"/>
              </a:buClr>
              <a:buFont typeface="Calibri" panose="020F0502020204030204" pitchFamily="34" charset="0"/>
              <a:buAutoNum type="arabicPeriod"/>
            </a:pPr>
            <a:r>
              <a:rPr lang="en-US" sz="2400" dirty="0">
                <a:solidFill>
                  <a:schemeClr val="tx1"/>
                </a:solidFill>
              </a:rPr>
              <a:t>What is the LEA’s process for reviewing and revising the LCAP Federal Addendum?</a:t>
            </a:r>
          </a:p>
          <a:p>
            <a:pPr marL="514350" indent="-514350" eaLnBrk="1" hangingPunct="1">
              <a:lnSpc>
                <a:spcPct val="100000"/>
              </a:lnSpc>
              <a:spcBef>
                <a:spcPts val="0"/>
              </a:spcBef>
              <a:spcAft>
                <a:spcPts val="1200"/>
              </a:spcAft>
              <a:buClr>
                <a:schemeClr val="accent1"/>
              </a:buClr>
              <a:buFont typeface="Calibri" panose="020F0502020204030204" pitchFamily="34" charset="0"/>
              <a:buAutoNum type="arabicPeriod"/>
            </a:pPr>
            <a:r>
              <a:rPr lang="en-US" sz="2400" dirty="0">
                <a:solidFill>
                  <a:schemeClr val="tx1"/>
                </a:solidFill>
              </a:rPr>
              <a:t>How are educational partners involved in the review and/or revision of the LCAP Federal Addendum?</a:t>
            </a:r>
          </a:p>
        </p:txBody>
      </p:sp>
      <p:sp>
        <p:nvSpPr>
          <p:cNvPr id="4" name="Slide Number Placeholder 3">
            <a:extLst>
              <a:ext uri="{FF2B5EF4-FFF2-40B4-BE49-F238E27FC236}">
                <a16:creationId xmlns:a16="http://schemas.microsoft.com/office/drawing/2014/main" id="{D44B7CDB-8895-4696-ABE7-49567397AE7E}"/>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69BC29B-CD14-4172-9B93-F334EF7BA94E}" type="slidenum">
              <a:rPr lang="en-US" sz="1050">
                <a:solidFill>
                  <a:schemeClr val="tx1">
                    <a:lumMod val="75000"/>
                    <a:lumOff val="25000"/>
                  </a:schemeClr>
                </a:solidFill>
              </a:rPr>
              <a:pPr>
                <a:spcAft>
                  <a:spcPts val="600"/>
                </a:spcAft>
              </a:pPr>
              <a:t>9</a:t>
            </a:fld>
            <a:endParaRPr lang="en-US" sz="1050">
              <a:solidFill>
                <a:schemeClr val="tx1">
                  <a:lumMod val="75000"/>
                  <a:lumOff val="25000"/>
                </a:schemeClr>
              </a:solidFill>
            </a:endParaRPr>
          </a:p>
        </p:txBody>
      </p:sp>
    </p:spTree>
    <p:extLst>
      <p:ext uri="{BB962C8B-B14F-4D97-AF65-F5344CB8AC3E}">
        <p14:creationId xmlns:p14="http://schemas.microsoft.com/office/powerpoint/2010/main" val="71039172"/>
      </p:ext>
    </p:extLst>
  </p:cSld>
  <p:clrMapOvr>
    <a:masterClrMapping/>
  </p:clrMapOvr>
</p:sld>
</file>

<file path=ppt/theme/theme1.xml><?xml version="1.0" encoding="utf-8"?>
<a:theme xmlns:a="http://schemas.openxmlformats.org/drawingml/2006/main" name="Retrospect">
  <a:themeElements>
    <a:clrScheme name="Custom 16">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Retrospect">
  <a:themeElements>
    <a:clrScheme name="Custom 15">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2662</Words>
  <Application>Microsoft Office PowerPoint</Application>
  <PresentationFormat>Widescreen</PresentationFormat>
  <Paragraphs>194</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Helvetica Neue</vt:lpstr>
      <vt:lpstr>Retrospect</vt:lpstr>
      <vt:lpstr>1_Retrospect</vt:lpstr>
      <vt:lpstr>Title II, Part A Supporting Effective Instruction</vt:lpstr>
      <vt:lpstr>Agenda</vt:lpstr>
      <vt:lpstr>Title II, Part A Purpose </vt:lpstr>
      <vt:lpstr>Federal Addendum (1)</vt:lpstr>
      <vt:lpstr>Federal Addendum (2)</vt:lpstr>
      <vt:lpstr>Federal Addendum Process</vt:lpstr>
      <vt:lpstr>Supporting Effective Instruction 03: Review and Revise Local Control and  Accountability Plan Federal Addendum</vt:lpstr>
      <vt:lpstr>Review and Revise Local Control and  Accountability Plan Federal Addendum Evidence </vt:lpstr>
      <vt:lpstr>Interview</vt:lpstr>
      <vt:lpstr>Local Educational Agency Planning Implementation and Monitoring Documents Evidence </vt:lpstr>
      <vt:lpstr>Local Control and Accountability Plan Federal Addendum Question (1)</vt:lpstr>
      <vt:lpstr>Review and Revision (1) </vt:lpstr>
      <vt:lpstr>Review and Revision (2) </vt:lpstr>
      <vt:lpstr>Local Control and Accountability Plan Federal Addendum Question (2)</vt:lpstr>
      <vt:lpstr>Local Control and Accountability Plan Federal Addendum Question (3) </vt:lpstr>
      <vt:lpstr>Local Control and Accountability Plan Federal Addendum Question (4)</vt:lpstr>
      <vt:lpstr>Federal Addendum Template (2)</vt:lpstr>
      <vt:lpstr>Federal Addendum Template (4)</vt:lpstr>
      <vt:lpstr>Federal Addendum Contacts </vt:lpstr>
      <vt:lpstr>Summary</vt:lpstr>
      <vt:lpstr>Contacts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03 Federal Program Monitoring - Professional Learning (CA Dept of Education)</dc:title>
  <dc:subject>Supporting Effective Instruction (SEI) 03: Review and Revise Local Control and Accountability (LCAP) and LCAP Federal Addendum presentation reviewing instructions, criteria, guidance, and resources for LEAs to meet federal program requirements.</dc:subject>
  <dc:creator/>
  <cp:lastModifiedBy/>
  <cp:revision>1</cp:revision>
  <dcterms:created xsi:type="dcterms:W3CDTF">2024-02-08T20:31:12Z</dcterms:created>
  <dcterms:modified xsi:type="dcterms:W3CDTF">2024-02-20T22:34:04Z</dcterms:modified>
</cp:coreProperties>
</file>