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72" r:id="rId5"/>
    <p:sldId id="311" r:id="rId6"/>
    <p:sldId id="281" r:id="rId7"/>
    <p:sldId id="283" r:id="rId8"/>
    <p:sldId id="307" r:id="rId9"/>
    <p:sldId id="310" r:id="rId10"/>
    <p:sldId id="312" r:id="rId11"/>
    <p:sldId id="308" r:id="rId12"/>
    <p:sldId id="309" r:id="rId13"/>
    <p:sldId id="301" r:id="rId14"/>
    <p:sldId id="273" r:id="rId15"/>
    <p:sldId id="271" r:id="rId16"/>
  </p:sldIdLst>
  <p:sldSz cx="12192000" cy="68580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Zoffel" initials="JPZ" lastIdx="4" clrIdx="0">
    <p:extLst>
      <p:ext uri="{19B8F6BF-5375-455C-9EA6-DF929625EA0E}">
        <p15:presenceInfo xmlns:p15="http://schemas.microsoft.com/office/powerpoint/2012/main" userId="Jennifer Zoffel" providerId="None"/>
      </p:ext>
    </p:extLst>
  </p:cmAuthor>
  <p:cmAuthor id="2" name="Alana Andrade" initials="AA" lastIdx="1" clrIdx="1">
    <p:extLst>
      <p:ext uri="{19B8F6BF-5375-455C-9EA6-DF929625EA0E}">
        <p15:presenceInfo xmlns:p15="http://schemas.microsoft.com/office/powerpoint/2012/main" userId="S::aandrade@cde.ca.gov::d336b2b8-3478-4328-8ca2-dbdae80dba75" providerId="AD"/>
      </p:ext>
    </p:extLst>
  </p:cmAuthor>
  <p:cmAuthor id="3" name="Corey Khan" initials="CK" lastIdx="1" clrIdx="2">
    <p:extLst>
      <p:ext uri="{19B8F6BF-5375-455C-9EA6-DF929625EA0E}">
        <p15:presenceInfo xmlns:p15="http://schemas.microsoft.com/office/powerpoint/2012/main" userId="S::ckhan@cde.ca.gov::e39be4f5-a065-4613-a021-f6aa9124d3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701A0C-720E-43A7-D27C-8B4E29D8EFDB}" v="19" dt="2020-08-28T15:00:29.118"/>
    <p1510:client id="{07A63E53-049B-4BCE-2576-9657236F4C36}" v="36" dt="2020-08-27T17:18:44.797"/>
    <p1510:client id="{0A344A1C-6043-43F7-944F-DAF83D15D52F}" v="16" dt="2020-08-27T23:06:23.587"/>
    <p1510:client id="{11BD6324-81D3-4712-9D91-0B37DB5623B0}" v="3" dt="2020-08-28T15:19:13.065"/>
    <p1510:client id="{17AFCBCC-ED04-41C9-9996-61D2267894F6}" v="1" dt="2020-08-27T17:19:25.815"/>
    <p1510:client id="{3FEC0291-5D0E-4F5B-FFAA-376F8034D9E0}" v="1" dt="2020-08-27T17:11:30.619"/>
    <p1510:client id="{44897E20-1B88-4005-7797-DC3DF68DC944}" v="29" dt="2020-08-27T15:46:56.774"/>
    <p1510:client id="{64F5C4D6-EEAD-4A38-9F0D-D6B44FA045F3}" v="22" dt="2020-08-27T15:38:08.447"/>
    <p1510:client id="{7AC84AB1-481B-4376-C4A5-1C2159282F71}" v="6" dt="2020-08-27T17:52:42.715"/>
    <p1510:client id="{8E4BD267-B7CE-438E-6708-9CC63E210053}" v="1" dt="2020-08-27T23:18:48.353"/>
    <p1510:client id="{BAB30003-688B-4C53-9833-9A4AF448DFCC}" v="1" dt="2020-08-28T14:13:25.211"/>
    <p1510:client id="{CD070A09-94F9-47DF-3930-04C4E1AC8048}" v="1" dt="2020-08-27T20:52:56.411"/>
    <p1510:client id="{F2DF3545-BF19-40FD-CF21-726090E93959}" v="17" dt="2020-08-27T17:23:43.240"/>
    <p1510:client id="{F9D366A7-164E-4DC0-5EBB-5CC36568B64A}" v="63" dt="2020-08-28T14:57:16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583" autoAdjust="0"/>
    <p:restoredTop sz="96201" autoAdjust="0"/>
  </p:normalViewPr>
  <p:slideViewPr>
    <p:cSldViewPr snapToGrid="0">
      <p:cViewPr varScale="1">
        <p:scale>
          <a:sx n="105" d="100"/>
          <a:sy n="105" d="100"/>
        </p:scale>
        <p:origin x="15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19A19F6-93FC-4F0B-88CD-E32DD1BB11D5}" type="datetimeFigureOut">
              <a:rPr lang="en-US" smtClean="0"/>
              <a:t>11/17/2023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FA845BD7-248F-4453-9A88-5D7567B864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49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655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9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66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C02EA-A3EF-4130-B8C6-CF9B6769140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59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80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endParaRPr lang="e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01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75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986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30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060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45BD7-248F-4453-9A88-5D7567B864A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094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4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248" y="1392"/>
              <a:ext cx="4512" cy="96"/>
            </a:xfrm>
            <a:prstGeom prst="rect">
              <a:avLst/>
            </a:prstGeom>
            <a:gradFill rotWithShape="0">
              <a:gsLst>
                <a:gs pos="0">
                  <a:srgbClr val="F17157"/>
                </a:gs>
                <a:gs pos="100000">
                  <a:srgbClr val="FAD0C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540000" y="60960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ts val="800"/>
              </a:spcBef>
              <a:defRPr/>
            </a:pPr>
            <a:r>
              <a:rPr lang="en-US" altLang="en-US" sz="1100" b="1" dirty="0">
                <a:solidFill>
                  <a:srgbClr val="070C51"/>
                </a:solidFill>
                <a:latin typeface="Arial" panose="020B0604020202020204" pitchFamily="34" charset="0"/>
              </a:rPr>
              <a:t>CALIFORNIA DEPARTMENT OF EDUCATION</a:t>
            </a:r>
            <a:br>
              <a:rPr lang="en-US" altLang="en-US" sz="1100" b="1" dirty="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100" dirty="0">
                <a:solidFill>
                  <a:srgbClr val="070C51"/>
                </a:solidFill>
                <a:latin typeface="Arial" panose="020B0604020202020204" pitchFamily="34" charset="0"/>
              </a:rPr>
              <a:t>Tony Thurmond, State Superintendent of Public Instruction</a:t>
            </a:r>
            <a:endParaRPr lang="en-US" alt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18" descr="Official Seal of the California Department of Educatio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523875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086100"/>
            <a:ext cx="9144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95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94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3600" y="1981200"/>
            <a:ext cx="4470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785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FDE3ABF-8AC6-4BCD-B555-3DAB003AA8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001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EEDE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dirty="0"/>
            </a:p>
          </p:txBody>
        </p:sp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1056" cy="4320"/>
            </a:xfrm>
            <a:prstGeom prst="rect">
              <a:avLst/>
            </a:prstGeom>
            <a:solidFill>
              <a:srgbClr val="F3D68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rgbClr val="000054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dirty="0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609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0" y="1981200"/>
            <a:ext cx="9144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40000" y="625475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5238" y="6254750"/>
            <a:ext cx="4068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5150" y="6248400"/>
            <a:ext cx="223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45CA088-98AF-4DF2-8493-E1610DC2B7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11" descr="Official Seal of the California Department of Educatio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527050"/>
            <a:ext cx="14541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>
            <a:spLocks noChangeArrowheads="1"/>
          </p:cNvSpPr>
          <p:nvPr userDrawn="1"/>
        </p:nvSpPr>
        <p:spPr bwMode="auto">
          <a:xfrm>
            <a:off x="317500" y="2066925"/>
            <a:ext cx="17018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200" b="1" dirty="0">
                <a:solidFill>
                  <a:srgbClr val="070C51"/>
                </a:solidFill>
                <a:latin typeface="Arial" panose="020B0604020202020204" pitchFamily="34" charset="0"/>
              </a:rPr>
              <a:t>TONY</a:t>
            </a:r>
            <a:r>
              <a:rPr lang="en-US" altLang="en-US" sz="1200" b="1" baseline="0" dirty="0">
                <a:solidFill>
                  <a:srgbClr val="070C51"/>
                </a:solidFill>
                <a:latin typeface="Arial" panose="020B0604020202020204" pitchFamily="34" charset="0"/>
              </a:rPr>
              <a:t> THURMOND</a:t>
            </a:r>
            <a:br>
              <a:rPr lang="en-US" altLang="en-US" sz="1000" b="1" dirty="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070C51"/>
                </a:solidFill>
                <a:latin typeface="Arial" panose="020B0604020202020204" pitchFamily="34" charset="0"/>
              </a:rPr>
              <a:t>State Superintendent </a:t>
            </a:r>
            <a:br>
              <a:rPr lang="en-US" altLang="en-US" sz="1000" dirty="0">
                <a:solidFill>
                  <a:srgbClr val="070C51"/>
                </a:solidFill>
                <a:latin typeface="Arial" panose="020B0604020202020204" pitchFamily="34" charset="0"/>
              </a:rPr>
            </a:br>
            <a:r>
              <a:rPr lang="en-US" altLang="en-US" sz="1000" dirty="0">
                <a:solidFill>
                  <a:srgbClr val="070C51"/>
                </a:solidFill>
                <a:latin typeface="Arial" panose="020B0604020202020204" pitchFamily="34" charset="0"/>
              </a:rPr>
              <a:t>of Public Instruction</a:t>
            </a:r>
            <a:endParaRPr lang="en-US" altLang="en-US" sz="10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e.ca.gov/sp/cd/re/elcdcovid19.asp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e.ca.gov/sp/cd/ci/assignments.asp" TargetMode="External"/><Relationship Id="rId4" Type="http://schemas.openxmlformats.org/officeDocument/2006/relationships/hyperlink" Target="mailto:ELCDEmergency@cde.ca.g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18809"/>
            <a:ext cx="9144000" cy="1143000"/>
          </a:xfrm>
        </p:spPr>
        <p:txBody>
          <a:bodyPr/>
          <a:lstStyle/>
          <a:p>
            <a:r>
              <a:rPr lang="en-US" sz="3800" b="1" dirty="0"/>
              <a:t>Webinar on COVID-19 Guidance for Early Learning and Care Contractors  </a:t>
            </a:r>
            <a:endParaRPr lang="en-US" sz="3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07298" y="2444620"/>
            <a:ext cx="9479902" cy="2142546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/>
              <a:t>California Department of Education</a:t>
            </a:r>
          </a:p>
          <a:p>
            <a:pPr marL="0" indent="0" algn="ctr">
              <a:buNone/>
            </a:pPr>
            <a:r>
              <a:rPr lang="en-US" sz="2400" b="1" dirty="0"/>
              <a:t>Early Learning and Care Division and Fiscal and Administrative Services Division</a:t>
            </a:r>
            <a:endParaRPr lang="en-US" sz="2400" b="1" dirty="0">
              <a:cs typeface="Arial"/>
            </a:endParaRPr>
          </a:p>
          <a:p>
            <a:pPr marL="0" indent="0" algn="ctr">
              <a:buNone/>
            </a:pPr>
            <a:r>
              <a:rPr lang="en-US" sz="2400" b="1" dirty="0"/>
              <a:t>Date: August 28, 2020​</a:t>
            </a:r>
            <a:endParaRPr lang="en-US" sz="2400" b="1" dirty="0">
              <a:cs typeface="Arial"/>
            </a:endParaRPr>
          </a:p>
          <a:p>
            <a:pPr marL="0" indent="0" algn="ctr">
              <a:buNone/>
            </a:pPr>
            <a:r>
              <a:rPr lang="en-US" sz="2400" b="1" dirty="0"/>
              <a:t>Time: 10:00 AM–11:00 AM​</a:t>
            </a:r>
            <a:endParaRPr lang="en-US" sz="2400" b="1" dirty="0">
              <a:cs typeface="Arial"/>
            </a:endParaRPr>
          </a:p>
        </p:txBody>
      </p:sp>
      <p:pic>
        <p:nvPicPr>
          <p:cNvPr id="8" name="Picture 6" descr="3 children running">
            <a:extLst>
              <a:ext uri="{FF2B5EF4-FFF2-40B4-BE49-F238E27FC236}">
                <a16:creationId xmlns:a16="http://schemas.microsoft.com/office/drawing/2014/main" id="{8674FEC1-3D11-4BB8-80AF-96A1CF2C2E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00" t="1647" r="16406" b="559"/>
          <a:stretch/>
        </p:blipFill>
        <p:spPr>
          <a:xfrm rot="-180000">
            <a:off x="2927453" y="3409392"/>
            <a:ext cx="2150338" cy="2518633"/>
          </a:xfrm>
          <a:custGeom>
            <a:avLst/>
            <a:gdLst>
              <a:gd name="connsiteX0" fmla="*/ 0 w 2150338"/>
              <a:gd name="connsiteY0" fmla="*/ 0 h 2518633"/>
              <a:gd name="connsiteX1" fmla="*/ 516081 w 2150338"/>
              <a:gd name="connsiteY1" fmla="*/ 0 h 2518633"/>
              <a:gd name="connsiteX2" fmla="*/ 1075169 w 2150338"/>
              <a:gd name="connsiteY2" fmla="*/ 0 h 2518633"/>
              <a:gd name="connsiteX3" fmla="*/ 1548243 w 2150338"/>
              <a:gd name="connsiteY3" fmla="*/ 0 h 2518633"/>
              <a:gd name="connsiteX4" fmla="*/ 2150338 w 2150338"/>
              <a:gd name="connsiteY4" fmla="*/ 0 h 2518633"/>
              <a:gd name="connsiteX5" fmla="*/ 2150338 w 2150338"/>
              <a:gd name="connsiteY5" fmla="*/ 478540 h 2518633"/>
              <a:gd name="connsiteX6" fmla="*/ 2150338 w 2150338"/>
              <a:gd name="connsiteY6" fmla="*/ 1032640 h 2518633"/>
              <a:gd name="connsiteX7" fmla="*/ 2150338 w 2150338"/>
              <a:gd name="connsiteY7" fmla="*/ 1561552 h 2518633"/>
              <a:gd name="connsiteX8" fmla="*/ 2150338 w 2150338"/>
              <a:gd name="connsiteY8" fmla="*/ 2014906 h 2518633"/>
              <a:gd name="connsiteX9" fmla="*/ 2150338 w 2150338"/>
              <a:gd name="connsiteY9" fmla="*/ 2518633 h 2518633"/>
              <a:gd name="connsiteX10" fmla="*/ 1634257 w 2150338"/>
              <a:gd name="connsiteY10" fmla="*/ 2518633 h 2518633"/>
              <a:gd name="connsiteX11" fmla="*/ 1118176 w 2150338"/>
              <a:gd name="connsiteY11" fmla="*/ 2518633 h 2518633"/>
              <a:gd name="connsiteX12" fmla="*/ 645101 w 2150338"/>
              <a:gd name="connsiteY12" fmla="*/ 2518633 h 2518633"/>
              <a:gd name="connsiteX13" fmla="*/ 0 w 2150338"/>
              <a:gd name="connsiteY13" fmla="*/ 2518633 h 2518633"/>
              <a:gd name="connsiteX14" fmla="*/ 0 w 2150338"/>
              <a:gd name="connsiteY14" fmla="*/ 2090465 h 2518633"/>
              <a:gd name="connsiteX15" fmla="*/ 0 w 2150338"/>
              <a:gd name="connsiteY15" fmla="*/ 1561552 h 2518633"/>
              <a:gd name="connsiteX16" fmla="*/ 0 w 2150338"/>
              <a:gd name="connsiteY16" fmla="*/ 1108199 h 2518633"/>
              <a:gd name="connsiteX17" fmla="*/ 0 w 2150338"/>
              <a:gd name="connsiteY17" fmla="*/ 680031 h 2518633"/>
              <a:gd name="connsiteX18" fmla="*/ 0 w 2150338"/>
              <a:gd name="connsiteY18" fmla="*/ 0 h 2518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50338" h="2518633" fill="none" extrusionOk="0">
                <a:moveTo>
                  <a:pt x="0" y="0"/>
                </a:moveTo>
                <a:cubicBezTo>
                  <a:pt x="223225" y="-33952"/>
                  <a:pt x="298484" y="16867"/>
                  <a:pt x="516081" y="0"/>
                </a:cubicBezTo>
                <a:cubicBezTo>
                  <a:pt x="733678" y="-16867"/>
                  <a:pt x="834479" y="38575"/>
                  <a:pt x="1075169" y="0"/>
                </a:cubicBezTo>
                <a:cubicBezTo>
                  <a:pt x="1315859" y="-38575"/>
                  <a:pt x="1350190" y="43191"/>
                  <a:pt x="1548243" y="0"/>
                </a:cubicBezTo>
                <a:cubicBezTo>
                  <a:pt x="1746296" y="-43191"/>
                  <a:pt x="1920127" y="12207"/>
                  <a:pt x="2150338" y="0"/>
                </a:cubicBezTo>
                <a:cubicBezTo>
                  <a:pt x="2159524" y="178257"/>
                  <a:pt x="2138236" y="243236"/>
                  <a:pt x="2150338" y="478540"/>
                </a:cubicBezTo>
                <a:cubicBezTo>
                  <a:pt x="2162440" y="713844"/>
                  <a:pt x="2144669" y="888237"/>
                  <a:pt x="2150338" y="1032640"/>
                </a:cubicBezTo>
                <a:cubicBezTo>
                  <a:pt x="2156007" y="1177043"/>
                  <a:pt x="2136048" y="1308260"/>
                  <a:pt x="2150338" y="1561552"/>
                </a:cubicBezTo>
                <a:cubicBezTo>
                  <a:pt x="2164628" y="1814844"/>
                  <a:pt x="2142858" y="1910450"/>
                  <a:pt x="2150338" y="2014906"/>
                </a:cubicBezTo>
                <a:cubicBezTo>
                  <a:pt x="2157818" y="2119362"/>
                  <a:pt x="2121159" y="2404104"/>
                  <a:pt x="2150338" y="2518633"/>
                </a:cubicBezTo>
                <a:cubicBezTo>
                  <a:pt x="1909200" y="2555903"/>
                  <a:pt x="1753389" y="2463685"/>
                  <a:pt x="1634257" y="2518633"/>
                </a:cubicBezTo>
                <a:cubicBezTo>
                  <a:pt x="1515125" y="2573581"/>
                  <a:pt x="1233062" y="2505372"/>
                  <a:pt x="1118176" y="2518633"/>
                </a:cubicBezTo>
                <a:cubicBezTo>
                  <a:pt x="1003290" y="2531894"/>
                  <a:pt x="743274" y="2483878"/>
                  <a:pt x="645101" y="2518633"/>
                </a:cubicBezTo>
                <a:cubicBezTo>
                  <a:pt x="546928" y="2553388"/>
                  <a:pt x="156981" y="2514909"/>
                  <a:pt x="0" y="2518633"/>
                </a:cubicBezTo>
                <a:cubicBezTo>
                  <a:pt x="-34205" y="2356900"/>
                  <a:pt x="16550" y="2191165"/>
                  <a:pt x="0" y="2090465"/>
                </a:cubicBezTo>
                <a:cubicBezTo>
                  <a:pt x="-16550" y="1989765"/>
                  <a:pt x="19773" y="1794470"/>
                  <a:pt x="0" y="1561552"/>
                </a:cubicBezTo>
                <a:cubicBezTo>
                  <a:pt x="-19773" y="1328634"/>
                  <a:pt x="43517" y="1210786"/>
                  <a:pt x="0" y="1108199"/>
                </a:cubicBezTo>
                <a:cubicBezTo>
                  <a:pt x="-43517" y="1005612"/>
                  <a:pt x="50170" y="862887"/>
                  <a:pt x="0" y="680031"/>
                </a:cubicBezTo>
                <a:cubicBezTo>
                  <a:pt x="-50170" y="497175"/>
                  <a:pt x="52292" y="277528"/>
                  <a:pt x="0" y="0"/>
                </a:cubicBezTo>
                <a:close/>
              </a:path>
              <a:path w="2150338" h="2518633" stroke="0" extrusionOk="0">
                <a:moveTo>
                  <a:pt x="0" y="0"/>
                </a:moveTo>
                <a:cubicBezTo>
                  <a:pt x="147057" y="-54102"/>
                  <a:pt x="316248" y="1688"/>
                  <a:pt x="473074" y="0"/>
                </a:cubicBezTo>
                <a:cubicBezTo>
                  <a:pt x="629900" y="-1688"/>
                  <a:pt x="762574" y="17733"/>
                  <a:pt x="1032162" y="0"/>
                </a:cubicBezTo>
                <a:cubicBezTo>
                  <a:pt x="1301750" y="-17733"/>
                  <a:pt x="1296445" y="15149"/>
                  <a:pt x="1505237" y="0"/>
                </a:cubicBezTo>
                <a:cubicBezTo>
                  <a:pt x="1714029" y="-15149"/>
                  <a:pt x="1835435" y="15031"/>
                  <a:pt x="2150338" y="0"/>
                </a:cubicBezTo>
                <a:cubicBezTo>
                  <a:pt x="2201591" y="158101"/>
                  <a:pt x="2099432" y="333672"/>
                  <a:pt x="2150338" y="528913"/>
                </a:cubicBezTo>
                <a:cubicBezTo>
                  <a:pt x="2201244" y="724154"/>
                  <a:pt x="2106072" y="821373"/>
                  <a:pt x="2150338" y="982267"/>
                </a:cubicBezTo>
                <a:cubicBezTo>
                  <a:pt x="2194604" y="1143161"/>
                  <a:pt x="2125294" y="1306008"/>
                  <a:pt x="2150338" y="1435621"/>
                </a:cubicBezTo>
                <a:cubicBezTo>
                  <a:pt x="2175382" y="1565234"/>
                  <a:pt x="2111350" y="1800913"/>
                  <a:pt x="2150338" y="1914161"/>
                </a:cubicBezTo>
                <a:cubicBezTo>
                  <a:pt x="2189326" y="2027409"/>
                  <a:pt x="2086534" y="2336267"/>
                  <a:pt x="2150338" y="2518633"/>
                </a:cubicBezTo>
                <a:cubicBezTo>
                  <a:pt x="1965665" y="2539456"/>
                  <a:pt x="1860372" y="2495921"/>
                  <a:pt x="1591250" y="2518633"/>
                </a:cubicBezTo>
                <a:cubicBezTo>
                  <a:pt x="1322128" y="2541345"/>
                  <a:pt x="1304307" y="2518491"/>
                  <a:pt x="1075169" y="2518633"/>
                </a:cubicBezTo>
                <a:cubicBezTo>
                  <a:pt x="846031" y="2518775"/>
                  <a:pt x="697444" y="2510893"/>
                  <a:pt x="559088" y="2518633"/>
                </a:cubicBezTo>
                <a:cubicBezTo>
                  <a:pt x="420732" y="2526373"/>
                  <a:pt x="198523" y="2494707"/>
                  <a:pt x="0" y="2518633"/>
                </a:cubicBezTo>
                <a:cubicBezTo>
                  <a:pt x="-21333" y="2333760"/>
                  <a:pt x="16238" y="2247666"/>
                  <a:pt x="0" y="2090465"/>
                </a:cubicBezTo>
                <a:cubicBezTo>
                  <a:pt x="-16238" y="1933264"/>
                  <a:pt x="6194" y="1837479"/>
                  <a:pt x="0" y="1637111"/>
                </a:cubicBezTo>
                <a:cubicBezTo>
                  <a:pt x="-6194" y="1436743"/>
                  <a:pt x="700" y="1348037"/>
                  <a:pt x="0" y="1108199"/>
                </a:cubicBezTo>
                <a:cubicBezTo>
                  <a:pt x="-700" y="868361"/>
                  <a:pt x="56542" y="761609"/>
                  <a:pt x="0" y="604472"/>
                </a:cubicBezTo>
                <a:cubicBezTo>
                  <a:pt x="-56542" y="447335"/>
                  <a:pt x="44072" y="261189"/>
                  <a:pt x="0" y="0"/>
                </a:cubicBezTo>
                <a:close/>
              </a:path>
            </a:pathLst>
          </a:custGeom>
          <a:solidFill>
            <a:srgbClr val="000000">
              <a:shade val="95000"/>
            </a:srgbClr>
          </a:solidFill>
          <a:ln w="57150" cap="sq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28208424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632103-3336-461D-9CFE-B34861ADB07A}"/>
              </a:ext>
            </a:extLst>
          </p:cNvPr>
          <p:cNvSpPr txBox="1"/>
          <p:nvPr/>
        </p:nvSpPr>
        <p:spPr>
          <a:xfrm>
            <a:off x="5347385" y="5071263"/>
            <a:ext cx="375604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Photo Credit: (right) Kidango Inc., (left) Amador Tuolumne CA State Preschool</a:t>
            </a:r>
            <a:endParaRPr lang="en-US" dirty="0">
              <a:cs typeface="Arial"/>
            </a:endParaRPr>
          </a:p>
        </p:txBody>
      </p:sp>
      <p:pic>
        <p:nvPicPr>
          <p:cNvPr id="6" name="Picture 6" descr="3 children playing on slide">
            <a:extLst>
              <a:ext uri="{FF2B5EF4-FFF2-40B4-BE49-F238E27FC236}">
                <a16:creationId xmlns:a16="http://schemas.microsoft.com/office/drawing/2014/main" id="{F307CB1F-F457-4BBD-83CF-1E978B9DE18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" t="8867" r="-1205" b="1970"/>
          <a:stretch/>
        </p:blipFill>
        <p:spPr>
          <a:xfrm rot="240000">
            <a:off x="9521642" y="3498186"/>
            <a:ext cx="2107270" cy="2601995"/>
          </a:xfrm>
          <a:custGeom>
            <a:avLst/>
            <a:gdLst>
              <a:gd name="connsiteX0" fmla="*/ 0 w 2107270"/>
              <a:gd name="connsiteY0" fmla="*/ 0 h 2601995"/>
              <a:gd name="connsiteX1" fmla="*/ 505745 w 2107270"/>
              <a:gd name="connsiteY1" fmla="*/ 0 h 2601995"/>
              <a:gd name="connsiteX2" fmla="*/ 1053635 w 2107270"/>
              <a:gd name="connsiteY2" fmla="*/ 0 h 2601995"/>
              <a:gd name="connsiteX3" fmla="*/ 1517234 w 2107270"/>
              <a:gd name="connsiteY3" fmla="*/ 0 h 2601995"/>
              <a:gd name="connsiteX4" fmla="*/ 2107270 w 2107270"/>
              <a:gd name="connsiteY4" fmla="*/ 0 h 2601995"/>
              <a:gd name="connsiteX5" fmla="*/ 2107270 w 2107270"/>
              <a:gd name="connsiteY5" fmla="*/ 494379 h 2601995"/>
              <a:gd name="connsiteX6" fmla="*/ 2107270 w 2107270"/>
              <a:gd name="connsiteY6" fmla="*/ 1066818 h 2601995"/>
              <a:gd name="connsiteX7" fmla="*/ 2107270 w 2107270"/>
              <a:gd name="connsiteY7" fmla="*/ 1613237 h 2601995"/>
              <a:gd name="connsiteX8" fmla="*/ 2107270 w 2107270"/>
              <a:gd name="connsiteY8" fmla="*/ 2081596 h 2601995"/>
              <a:gd name="connsiteX9" fmla="*/ 2107270 w 2107270"/>
              <a:gd name="connsiteY9" fmla="*/ 2601995 h 2601995"/>
              <a:gd name="connsiteX10" fmla="*/ 1601525 w 2107270"/>
              <a:gd name="connsiteY10" fmla="*/ 2601995 h 2601995"/>
              <a:gd name="connsiteX11" fmla="*/ 1095780 w 2107270"/>
              <a:gd name="connsiteY11" fmla="*/ 2601995 h 2601995"/>
              <a:gd name="connsiteX12" fmla="*/ 632181 w 2107270"/>
              <a:gd name="connsiteY12" fmla="*/ 2601995 h 2601995"/>
              <a:gd name="connsiteX13" fmla="*/ 0 w 2107270"/>
              <a:gd name="connsiteY13" fmla="*/ 2601995 h 2601995"/>
              <a:gd name="connsiteX14" fmla="*/ 0 w 2107270"/>
              <a:gd name="connsiteY14" fmla="*/ 2159656 h 2601995"/>
              <a:gd name="connsiteX15" fmla="*/ 0 w 2107270"/>
              <a:gd name="connsiteY15" fmla="*/ 1613237 h 2601995"/>
              <a:gd name="connsiteX16" fmla="*/ 0 w 2107270"/>
              <a:gd name="connsiteY16" fmla="*/ 1144878 h 2601995"/>
              <a:gd name="connsiteX17" fmla="*/ 0 w 2107270"/>
              <a:gd name="connsiteY17" fmla="*/ 702539 h 2601995"/>
              <a:gd name="connsiteX18" fmla="*/ 0 w 2107270"/>
              <a:gd name="connsiteY18" fmla="*/ 0 h 260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07270" h="2601995" fill="none" extrusionOk="0">
                <a:moveTo>
                  <a:pt x="0" y="0"/>
                </a:moveTo>
                <a:cubicBezTo>
                  <a:pt x="113736" y="-14269"/>
                  <a:pt x="345492" y="21999"/>
                  <a:pt x="505745" y="0"/>
                </a:cubicBezTo>
                <a:cubicBezTo>
                  <a:pt x="665998" y="-21999"/>
                  <a:pt x="821504" y="16955"/>
                  <a:pt x="1053635" y="0"/>
                </a:cubicBezTo>
                <a:cubicBezTo>
                  <a:pt x="1285766" y="-16955"/>
                  <a:pt x="1339509" y="16880"/>
                  <a:pt x="1517234" y="0"/>
                </a:cubicBezTo>
                <a:cubicBezTo>
                  <a:pt x="1694959" y="-16880"/>
                  <a:pt x="1880108" y="48755"/>
                  <a:pt x="2107270" y="0"/>
                </a:cubicBezTo>
                <a:cubicBezTo>
                  <a:pt x="2134249" y="149805"/>
                  <a:pt x="2062290" y="385558"/>
                  <a:pt x="2107270" y="494379"/>
                </a:cubicBezTo>
                <a:cubicBezTo>
                  <a:pt x="2152250" y="603200"/>
                  <a:pt x="2106472" y="951772"/>
                  <a:pt x="2107270" y="1066818"/>
                </a:cubicBezTo>
                <a:cubicBezTo>
                  <a:pt x="2108068" y="1181864"/>
                  <a:pt x="2051351" y="1391808"/>
                  <a:pt x="2107270" y="1613237"/>
                </a:cubicBezTo>
                <a:cubicBezTo>
                  <a:pt x="2163189" y="1834666"/>
                  <a:pt x="2060398" y="1865693"/>
                  <a:pt x="2107270" y="2081596"/>
                </a:cubicBezTo>
                <a:cubicBezTo>
                  <a:pt x="2154142" y="2297499"/>
                  <a:pt x="2064031" y="2451033"/>
                  <a:pt x="2107270" y="2601995"/>
                </a:cubicBezTo>
                <a:cubicBezTo>
                  <a:pt x="1979825" y="2661755"/>
                  <a:pt x="1705658" y="2570896"/>
                  <a:pt x="1601525" y="2601995"/>
                </a:cubicBezTo>
                <a:cubicBezTo>
                  <a:pt x="1497392" y="2633094"/>
                  <a:pt x="1280202" y="2582969"/>
                  <a:pt x="1095780" y="2601995"/>
                </a:cubicBezTo>
                <a:cubicBezTo>
                  <a:pt x="911358" y="2621021"/>
                  <a:pt x="841446" y="2559894"/>
                  <a:pt x="632181" y="2601995"/>
                </a:cubicBezTo>
                <a:cubicBezTo>
                  <a:pt x="422916" y="2644096"/>
                  <a:pt x="253003" y="2578622"/>
                  <a:pt x="0" y="2601995"/>
                </a:cubicBezTo>
                <a:cubicBezTo>
                  <a:pt x="-30855" y="2437522"/>
                  <a:pt x="11924" y="2318842"/>
                  <a:pt x="0" y="2159656"/>
                </a:cubicBezTo>
                <a:cubicBezTo>
                  <a:pt x="-11924" y="2000470"/>
                  <a:pt x="63504" y="1867702"/>
                  <a:pt x="0" y="1613237"/>
                </a:cubicBezTo>
                <a:cubicBezTo>
                  <a:pt x="-63504" y="1358772"/>
                  <a:pt x="30612" y="1316446"/>
                  <a:pt x="0" y="1144878"/>
                </a:cubicBezTo>
                <a:cubicBezTo>
                  <a:pt x="-30612" y="973310"/>
                  <a:pt x="47905" y="874233"/>
                  <a:pt x="0" y="702539"/>
                </a:cubicBezTo>
                <a:cubicBezTo>
                  <a:pt x="-47905" y="530845"/>
                  <a:pt x="10143" y="141162"/>
                  <a:pt x="0" y="0"/>
                </a:cubicBezTo>
                <a:close/>
              </a:path>
              <a:path w="2107270" h="2601995" stroke="0" extrusionOk="0">
                <a:moveTo>
                  <a:pt x="0" y="0"/>
                </a:moveTo>
                <a:cubicBezTo>
                  <a:pt x="125864" y="-25362"/>
                  <a:pt x="270942" y="15284"/>
                  <a:pt x="463599" y="0"/>
                </a:cubicBezTo>
                <a:cubicBezTo>
                  <a:pt x="656256" y="-15284"/>
                  <a:pt x="866992" y="56295"/>
                  <a:pt x="1011490" y="0"/>
                </a:cubicBezTo>
                <a:cubicBezTo>
                  <a:pt x="1155988" y="-56295"/>
                  <a:pt x="1354020" y="29407"/>
                  <a:pt x="1475089" y="0"/>
                </a:cubicBezTo>
                <a:cubicBezTo>
                  <a:pt x="1596158" y="-29407"/>
                  <a:pt x="1895116" y="72392"/>
                  <a:pt x="2107270" y="0"/>
                </a:cubicBezTo>
                <a:cubicBezTo>
                  <a:pt x="2115656" y="181378"/>
                  <a:pt x="2050860" y="414631"/>
                  <a:pt x="2107270" y="546419"/>
                </a:cubicBezTo>
                <a:cubicBezTo>
                  <a:pt x="2163680" y="678207"/>
                  <a:pt x="2084116" y="901812"/>
                  <a:pt x="2107270" y="1014778"/>
                </a:cubicBezTo>
                <a:cubicBezTo>
                  <a:pt x="2130424" y="1127744"/>
                  <a:pt x="2054758" y="1356790"/>
                  <a:pt x="2107270" y="1483137"/>
                </a:cubicBezTo>
                <a:cubicBezTo>
                  <a:pt x="2159782" y="1609484"/>
                  <a:pt x="2084094" y="1812311"/>
                  <a:pt x="2107270" y="1977516"/>
                </a:cubicBezTo>
                <a:cubicBezTo>
                  <a:pt x="2130446" y="2142721"/>
                  <a:pt x="2058734" y="2411534"/>
                  <a:pt x="2107270" y="2601995"/>
                </a:cubicBezTo>
                <a:cubicBezTo>
                  <a:pt x="1983164" y="2665211"/>
                  <a:pt x="1701878" y="2599385"/>
                  <a:pt x="1559380" y="2601995"/>
                </a:cubicBezTo>
                <a:cubicBezTo>
                  <a:pt x="1416882" y="2604605"/>
                  <a:pt x="1201753" y="2593713"/>
                  <a:pt x="1053635" y="2601995"/>
                </a:cubicBezTo>
                <a:cubicBezTo>
                  <a:pt x="905517" y="2610277"/>
                  <a:pt x="738715" y="2549409"/>
                  <a:pt x="547890" y="2601995"/>
                </a:cubicBezTo>
                <a:cubicBezTo>
                  <a:pt x="357065" y="2654581"/>
                  <a:pt x="252727" y="2568878"/>
                  <a:pt x="0" y="2601995"/>
                </a:cubicBezTo>
                <a:cubicBezTo>
                  <a:pt x="-35790" y="2393900"/>
                  <a:pt x="20168" y="2365293"/>
                  <a:pt x="0" y="2159656"/>
                </a:cubicBezTo>
                <a:cubicBezTo>
                  <a:pt x="-20168" y="1954019"/>
                  <a:pt x="19346" y="1786256"/>
                  <a:pt x="0" y="1691297"/>
                </a:cubicBezTo>
                <a:cubicBezTo>
                  <a:pt x="-19346" y="1596338"/>
                  <a:pt x="39254" y="1340992"/>
                  <a:pt x="0" y="1144878"/>
                </a:cubicBezTo>
                <a:cubicBezTo>
                  <a:pt x="-39254" y="948764"/>
                  <a:pt x="15746" y="748925"/>
                  <a:pt x="0" y="624479"/>
                </a:cubicBezTo>
                <a:cubicBezTo>
                  <a:pt x="-15746" y="500033"/>
                  <a:pt x="30471" y="154883"/>
                  <a:pt x="0" y="0"/>
                </a:cubicBezTo>
                <a:close/>
              </a:path>
            </a:pathLst>
          </a:custGeom>
          <a:solidFill>
            <a:srgbClr val="000000">
              <a:shade val="95000"/>
            </a:srgbClr>
          </a:solidFill>
          <a:ln w="57150" cap="sq">
            <a:solidFill>
              <a:schemeClr val="tx1"/>
            </a:solidFill>
            <a:miter lim="800000"/>
            <a:extLst>
              <a:ext uri="{C807C97D-BFC1-408E-A445-0C87EB9F89A2}">
                <ask:lineSketchStyleProps xmlns:ask="http://schemas.microsoft.com/office/drawing/2018/sketchyshapes" sd="28208424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956800" y="6248400"/>
            <a:ext cx="2235200" cy="457200"/>
          </a:xfrm>
        </p:spPr>
        <p:txBody>
          <a:bodyPr/>
          <a:lstStyle/>
          <a:p>
            <a:pPr>
              <a:defRPr/>
            </a:pPr>
            <a:fld id="{D6029DA4-09B0-4A2D-AA4B-CC45A202471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565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1C5D-04A8-41E2-87B9-514473F6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166577"/>
            <a:ext cx="9144000" cy="1586023"/>
          </a:xfrm>
        </p:spPr>
        <p:txBody>
          <a:bodyPr/>
          <a:lstStyle/>
          <a:p>
            <a:r>
              <a:rPr lang="en-US" sz="3800" b="1" dirty="0">
                <a:cs typeface="Arial"/>
              </a:rPr>
              <a:t>Questions</a:t>
            </a:r>
          </a:p>
        </p:txBody>
      </p:sp>
      <p:pic>
        <p:nvPicPr>
          <p:cNvPr id="3" name="Content Placeholder 6" descr="Child playing at a table">
            <a:extLst>
              <a:ext uri="{FF2B5EF4-FFF2-40B4-BE49-F238E27FC236}">
                <a16:creationId xmlns:a16="http://schemas.microsoft.com/office/drawing/2014/main" id="{4FA27053-7ED4-49A0-A71E-5AE916FF797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13970" y="1758351"/>
            <a:ext cx="2980726" cy="3352800"/>
          </a:xfrm>
          <a:custGeom>
            <a:avLst/>
            <a:gdLst>
              <a:gd name="connsiteX0" fmla="*/ 0 w 2980726"/>
              <a:gd name="connsiteY0" fmla="*/ 0 h 3352800"/>
              <a:gd name="connsiteX1" fmla="*/ 625952 w 2980726"/>
              <a:gd name="connsiteY1" fmla="*/ 0 h 3352800"/>
              <a:gd name="connsiteX2" fmla="*/ 1281712 w 2980726"/>
              <a:gd name="connsiteY2" fmla="*/ 0 h 3352800"/>
              <a:gd name="connsiteX3" fmla="*/ 1937472 w 2980726"/>
              <a:gd name="connsiteY3" fmla="*/ 0 h 3352800"/>
              <a:gd name="connsiteX4" fmla="*/ 2980726 w 2980726"/>
              <a:gd name="connsiteY4" fmla="*/ 0 h 3352800"/>
              <a:gd name="connsiteX5" fmla="*/ 2980726 w 2980726"/>
              <a:gd name="connsiteY5" fmla="*/ 625856 h 3352800"/>
              <a:gd name="connsiteX6" fmla="*/ 2980726 w 2980726"/>
              <a:gd name="connsiteY6" fmla="*/ 1218184 h 3352800"/>
              <a:gd name="connsiteX7" fmla="*/ 2980726 w 2980726"/>
              <a:gd name="connsiteY7" fmla="*/ 1810512 h 3352800"/>
              <a:gd name="connsiteX8" fmla="*/ 2980726 w 2980726"/>
              <a:gd name="connsiteY8" fmla="*/ 2268728 h 3352800"/>
              <a:gd name="connsiteX9" fmla="*/ 2980726 w 2980726"/>
              <a:gd name="connsiteY9" fmla="*/ 2726944 h 3352800"/>
              <a:gd name="connsiteX10" fmla="*/ 2980726 w 2980726"/>
              <a:gd name="connsiteY10" fmla="*/ 3352800 h 3352800"/>
              <a:gd name="connsiteX11" fmla="*/ 2384581 w 2980726"/>
              <a:gd name="connsiteY11" fmla="*/ 3352800 h 3352800"/>
              <a:gd name="connsiteX12" fmla="*/ 1848050 w 2980726"/>
              <a:gd name="connsiteY12" fmla="*/ 3352800 h 3352800"/>
              <a:gd name="connsiteX13" fmla="*/ 1192290 w 2980726"/>
              <a:gd name="connsiteY13" fmla="*/ 3352800 h 3352800"/>
              <a:gd name="connsiteX14" fmla="*/ 655760 w 2980726"/>
              <a:gd name="connsiteY14" fmla="*/ 3352800 h 3352800"/>
              <a:gd name="connsiteX15" fmla="*/ 0 w 2980726"/>
              <a:gd name="connsiteY15" fmla="*/ 3352800 h 3352800"/>
              <a:gd name="connsiteX16" fmla="*/ 0 w 2980726"/>
              <a:gd name="connsiteY16" fmla="*/ 2827528 h 3352800"/>
              <a:gd name="connsiteX17" fmla="*/ 0 w 2980726"/>
              <a:gd name="connsiteY17" fmla="*/ 2201672 h 3352800"/>
              <a:gd name="connsiteX18" fmla="*/ 0 w 2980726"/>
              <a:gd name="connsiteY18" fmla="*/ 1575816 h 3352800"/>
              <a:gd name="connsiteX19" fmla="*/ 0 w 2980726"/>
              <a:gd name="connsiteY19" fmla="*/ 949960 h 3352800"/>
              <a:gd name="connsiteX20" fmla="*/ 0 w 2980726"/>
              <a:gd name="connsiteY20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80726" h="3352800" extrusionOk="0">
                <a:moveTo>
                  <a:pt x="0" y="0"/>
                </a:moveTo>
                <a:cubicBezTo>
                  <a:pt x="153445" y="-14149"/>
                  <a:pt x="367879" y="10449"/>
                  <a:pt x="625952" y="0"/>
                </a:cubicBezTo>
                <a:cubicBezTo>
                  <a:pt x="884025" y="-10449"/>
                  <a:pt x="1143299" y="77453"/>
                  <a:pt x="1281712" y="0"/>
                </a:cubicBezTo>
                <a:cubicBezTo>
                  <a:pt x="1420125" y="-77453"/>
                  <a:pt x="1653251" y="37791"/>
                  <a:pt x="1937472" y="0"/>
                </a:cubicBezTo>
                <a:cubicBezTo>
                  <a:pt x="2221693" y="-37791"/>
                  <a:pt x="2654493" y="10077"/>
                  <a:pt x="2980726" y="0"/>
                </a:cubicBezTo>
                <a:cubicBezTo>
                  <a:pt x="3017202" y="271581"/>
                  <a:pt x="2965155" y="372699"/>
                  <a:pt x="2980726" y="625856"/>
                </a:cubicBezTo>
                <a:cubicBezTo>
                  <a:pt x="2996297" y="879013"/>
                  <a:pt x="2948945" y="961217"/>
                  <a:pt x="2980726" y="1218184"/>
                </a:cubicBezTo>
                <a:cubicBezTo>
                  <a:pt x="3012507" y="1475151"/>
                  <a:pt x="2930159" y="1673330"/>
                  <a:pt x="2980726" y="1810512"/>
                </a:cubicBezTo>
                <a:cubicBezTo>
                  <a:pt x="3031293" y="1947694"/>
                  <a:pt x="2967712" y="2155506"/>
                  <a:pt x="2980726" y="2268728"/>
                </a:cubicBezTo>
                <a:cubicBezTo>
                  <a:pt x="2993740" y="2381950"/>
                  <a:pt x="2969071" y="2535872"/>
                  <a:pt x="2980726" y="2726944"/>
                </a:cubicBezTo>
                <a:cubicBezTo>
                  <a:pt x="2992381" y="2918016"/>
                  <a:pt x="2956862" y="3118064"/>
                  <a:pt x="2980726" y="3352800"/>
                </a:cubicBezTo>
                <a:cubicBezTo>
                  <a:pt x="2815854" y="3364335"/>
                  <a:pt x="2541556" y="3321586"/>
                  <a:pt x="2384581" y="3352800"/>
                </a:cubicBezTo>
                <a:cubicBezTo>
                  <a:pt x="2227606" y="3384014"/>
                  <a:pt x="1970112" y="3322750"/>
                  <a:pt x="1848050" y="3352800"/>
                </a:cubicBezTo>
                <a:cubicBezTo>
                  <a:pt x="1725988" y="3382850"/>
                  <a:pt x="1483999" y="3275117"/>
                  <a:pt x="1192290" y="3352800"/>
                </a:cubicBezTo>
                <a:cubicBezTo>
                  <a:pt x="900581" y="3430483"/>
                  <a:pt x="892605" y="3311601"/>
                  <a:pt x="655760" y="3352800"/>
                </a:cubicBezTo>
                <a:cubicBezTo>
                  <a:pt x="418915" y="3393999"/>
                  <a:pt x="242522" y="3282644"/>
                  <a:pt x="0" y="3352800"/>
                </a:cubicBezTo>
                <a:cubicBezTo>
                  <a:pt x="-29641" y="3199757"/>
                  <a:pt x="36986" y="3066093"/>
                  <a:pt x="0" y="2827528"/>
                </a:cubicBezTo>
                <a:cubicBezTo>
                  <a:pt x="-36986" y="2588963"/>
                  <a:pt x="69582" y="2337696"/>
                  <a:pt x="0" y="2201672"/>
                </a:cubicBezTo>
                <a:cubicBezTo>
                  <a:pt x="-69582" y="2065648"/>
                  <a:pt x="25837" y="1762587"/>
                  <a:pt x="0" y="1575816"/>
                </a:cubicBezTo>
                <a:cubicBezTo>
                  <a:pt x="-25837" y="1389045"/>
                  <a:pt x="36850" y="1110009"/>
                  <a:pt x="0" y="949960"/>
                </a:cubicBezTo>
                <a:cubicBezTo>
                  <a:pt x="-36850" y="789911"/>
                  <a:pt x="14403" y="307738"/>
                  <a:pt x="0" y="0"/>
                </a:cubicBezTo>
                <a:close/>
              </a:path>
            </a:pathLst>
          </a:custGeom>
          <a:noFill/>
          <a:ln w="88900" cap="sq" cmpd="thickThin">
            <a:solidFill>
              <a:srgbClr val="00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117297787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16C7D4-7D3A-429F-96FB-826EAD75F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9395" y="5475430"/>
            <a:ext cx="6481343" cy="534838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cs typeface="Arial"/>
              </a:rPr>
              <a:t>Photo Credit: Martinez Unified School District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FB484-4196-44DB-8B2C-38C47BF34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495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438752"/>
            <a:ext cx="9144000" cy="810847"/>
          </a:xfrm>
        </p:spPr>
        <p:txBody>
          <a:bodyPr/>
          <a:lstStyle/>
          <a:p>
            <a:r>
              <a:rPr lang="en-US" sz="3800" b="1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509" y="1346072"/>
            <a:ext cx="9391487" cy="525313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The slides for this webinar, along with MBs and FAQs, can be found on the ELCD COVID-19 Guidance web page at:​ </a:t>
            </a:r>
            <a:endParaRPr lang="en-US" sz="2800" dirty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/>
              <a:buChar char="Ø"/>
            </a:pPr>
            <a:r>
              <a:rPr lang="en-US" sz="2400" u="sng" dirty="0">
                <a:hlinkClick r:id="rId3" tooltip="Early Learning and Care Division (ELCD) COVID-19 Guidance web page "/>
              </a:rPr>
              <a:t>https://www.cde.ca.gov/sp/cd/re/elcdcovid19.asp</a:t>
            </a:r>
            <a:endParaRPr lang="en-US" sz="2400" dirty="0">
              <a:cs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/>
              <a:t>If you have additional questions you can submit them to the ELCD Emergency email inbox at:​ </a:t>
            </a:r>
            <a:endParaRPr lang="en-US" sz="2600" dirty="0">
              <a:cs typeface="Arial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/>
              <a:buChar char="Ø"/>
            </a:pPr>
            <a:r>
              <a:rPr lang="en-US" sz="2400" u="sng" dirty="0">
                <a:hlinkClick r:id="rId4" tooltip="ELCD Emergency Email Inbox"/>
              </a:rPr>
              <a:t>ELCDEmergency@cde.ca.gov</a:t>
            </a:r>
            <a:endParaRPr lang="en-US" sz="2400" dirty="0">
              <a:cs typeface="Arial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600" dirty="0">
                <a:ea typeface="+mn-lt"/>
                <a:cs typeface="+mn-lt"/>
              </a:rPr>
              <a:t>If you have questions regarding this Webinar, please contact your assigned ELC Program Quality Implementation Office Regional Consultant. A list of consultants can be found on the </a:t>
            </a:r>
            <a:r>
              <a:rPr lang="en-US" sz="2600" i="1" dirty="0">
                <a:ea typeface="+mn-lt"/>
                <a:cs typeface="+mn-lt"/>
              </a:rPr>
              <a:t>ELCD Consultant Regional Assignments</a:t>
            </a:r>
            <a:r>
              <a:rPr lang="en-US" sz="2600" dirty="0">
                <a:ea typeface="+mn-lt"/>
                <a:cs typeface="+mn-lt"/>
              </a:rPr>
              <a:t> web page at: 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/>
              <a:buChar char="Ø"/>
            </a:pPr>
            <a:r>
              <a:rPr lang="en-US" sz="2400" dirty="0">
                <a:ea typeface="+mn-lt"/>
                <a:cs typeface="+mn-lt"/>
                <a:hlinkClick r:id="rId5" tooltip="ELCD Consultant Regional Assignments web page"/>
              </a:rPr>
              <a:t>https://www.cde.ca.gov/sp/cd/ci/assignments.asp</a:t>
            </a:r>
            <a:r>
              <a:rPr lang="en-US" sz="2400" dirty="0">
                <a:ea typeface="+mn-lt"/>
                <a:cs typeface="+mn-lt"/>
              </a:rPr>
              <a:t> 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/>
              <a:buChar char="Ø"/>
            </a:pPr>
            <a:r>
              <a:rPr lang="en-US" sz="2400" dirty="0">
                <a:ea typeface="+mn-lt"/>
                <a:cs typeface="+mn-lt"/>
              </a:rPr>
              <a:t>or by phone at 916-322-6233</a:t>
            </a:r>
            <a:endParaRPr lang="en-US" sz="24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407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b="1" dirty="0"/>
              <a:t>Closing </a:t>
            </a:r>
          </a:p>
        </p:txBody>
      </p:sp>
      <p:pic>
        <p:nvPicPr>
          <p:cNvPr id="5" name="Picture 5" descr="One child pushing another that is sitting in a plastic cart.">
            <a:extLst>
              <a:ext uri="{FF2B5EF4-FFF2-40B4-BE49-F238E27FC236}">
                <a16:creationId xmlns:a16="http://schemas.microsoft.com/office/drawing/2014/main" id="{1207D244-210C-4659-B227-5F463F02F7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565" t="8436" r="9596" b="11364"/>
          <a:stretch/>
        </p:blipFill>
        <p:spPr>
          <a:xfrm>
            <a:off x="5611133" y="1763561"/>
            <a:ext cx="2979973" cy="421118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44568-4684-4F3C-9D0F-38EB2761E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92431" y="6035613"/>
            <a:ext cx="7000813" cy="434199"/>
          </a:xfrm>
        </p:spPr>
        <p:txBody>
          <a:bodyPr/>
          <a:lstStyle/>
          <a:p>
            <a:pPr>
              <a:buNone/>
            </a:pPr>
            <a:r>
              <a:rPr lang="en-US" sz="2400" dirty="0">
                <a:cs typeface="Arial"/>
              </a:rPr>
              <a:t>Photo Credit: CAPE, Inc.- Alameda County</a:t>
            </a:r>
            <a:endParaRPr lang="en-US" sz="24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40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7B618-9681-4D38-B778-CD420121AE3F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59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0167" y="101600"/>
            <a:ext cx="9779000" cy="1143000"/>
          </a:xfrm>
        </p:spPr>
        <p:txBody>
          <a:bodyPr/>
          <a:lstStyle/>
          <a:p>
            <a:r>
              <a:rPr lang="en-US" sz="3800" b="1" dirty="0">
                <a:solidFill>
                  <a:schemeClr val="tx1"/>
                </a:solidFill>
              </a:rPr>
              <a:t>Welcome and Introduction</a:t>
            </a:r>
            <a:endParaRPr lang="en-US" sz="38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8" name="Picture 8" descr="Collage of children with a sign saying Everyone Belongs Todos Somos Unidos">
            <a:extLst>
              <a:ext uri="{FF2B5EF4-FFF2-40B4-BE49-F238E27FC236}">
                <a16:creationId xmlns:a16="http://schemas.microsoft.com/office/drawing/2014/main" id="{59D6AE4C-395E-4118-A111-44A7009D210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08444" y="1243012"/>
            <a:ext cx="8561892" cy="5412582"/>
          </a:xfrm>
        </p:spPr>
      </p:pic>
    </p:spTree>
    <p:extLst>
      <p:ext uri="{BB962C8B-B14F-4D97-AF65-F5344CB8AC3E}">
        <p14:creationId xmlns:p14="http://schemas.microsoft.com/office/powerpoint/2010/main" val="421531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7EFF3-319E-47FA-9432-E351D18C0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583" y="133350"/>
            <a:ext cx="9144000" cy="1143000"/>
          </a:xfrm>
        </p:spPr>
        <p:txBody>
          <a:bodyPr/>
          <a:lstStyle/>
          <a:p>
            <a:r>
              <a:rPr lang="en-US" sz="3800" b="1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C17F-F70E-49A8-8CD7-79DBF9DC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083" y="1152205"/>
            <a:ext cx="9144000" cy="568936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Introduction and Director's Welcome</a:t>
            </a:r>
            <a:endParaRPr lang="en-US" sz="2800" dirty="0">
              <a:cs typeface="Arial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cs typeface="Arial"/>
              </a:rPr>
              <a:t>Ongoing CDE Guidance Work – What's New and What's Ahead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cs typeface="Arial"/>
              </a:rPr>
              <a:t>Child Development Management Information System (CDMIS) and Fiscal Reporting Updates</a:t>
            </a:r>
          </a:p>
          <a:p>
            <a:pPr>
              <a:lnSpc>
                <a:spcPct val="80000"/>
              </a:lnSpc>
            </a:pPr>
            <a:endParaRPr lang="en-US" sz="2800" dirty="0"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cs typeface="Arial"/>
              </a:rPr>
              <a:t>Fiscal Updates </a:t>
            </a:r>
            <a:endParaRPr lang="en-US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Questions</a:t>
            </a:r>
            <a:endParaRPr lang="en-US" sz="2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1420D-C68C-4E24-B053-2D319A17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29DA4-09B0-4A2D-AA4B-CC45A202471A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546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E6E35-BD4F-44AC-A5A8-3622B3D7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767" y="227797"/>
            <a:ext cx="9154583" cy="829478"/>
          </a:xfrm>
        </p:spPr>
        <p:txBody>
          <a:bodyPr/>
          <a:lstStyle/>
          <a:p>
            <a:r>
              <a:rPr lang="en-US" sz="3800" b="1" dirty="0">
                <a:cs typeface="Arial"/>
              </a:rPr>
              <a:t>Ongoing CDE Guidance Work</a:t>
            </a:r>
            <a:endParaRPr lang="en-US" sz="3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32C5C-BC1C-4C34-8FB0-1C492E9E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0" y="1057275"/>
            <a:ext cx="9542771" cy="5636382"/>
          </a:xfrm>
        </p:spPr>
        <p:txBody>
          <a:bodyPr/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cs typeface="Arial"/>
              </a:rPr>
              <a:t>Recently Released Guidance</a:t>
            </a:r>
          </a:p>
          <a:p>
            <a:pPr marL="914400" lvl="1" indent="-457200"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Requirements for Reopening and Reimbursement for Direct Service Contactors – sent email on August 21, 2020.</a:t>
            </a:r>
          </a:p>
          <a:p>
            <a:pPr marL="514350" indent="-457200">
              <a:spcAft>
                <a:spcPts val="1200"/>
              </a:spcAft>
              <a:buFont typeface="Courier New"/>
              <a:buChar char="o"/>
            </a:pPr>
            <a:r>
              <a:rPr lang="en-US" sz="2400" b="1" dirty="0">
                <a:cs typeface="Arial"/>
              </a:rPr>
              <a:t>Pending Guidance</a:t>
            </a:r>
          </a:p>
          <a:p>
            <a:pPr marL="914400" lvl="1" indent="-457200"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Family Fees</a:t>
            </a:r>
          </a:p>
          <a:p>
            <a:pPr marL="914400" lvl="1" indent="-457200"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Distance Learning</a:t>
            </a:r>
          </a:p>
          <a:p>
            <a:pPr marL="914400" lvl="1" indent="-457200"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Emergency</a:t>
            </a:r>
            <a:r>
              <a:rPr lang="en-US" sz="2400" dirty="0">
                <a:ea typeface="+mn-lt"/>
                <a:cs typeface="+mn-lt"/>
              </a:rPr>
              <a:t> Closures for Reasons Other Than COVID-19</a:t>
            </a:r>
            <a:endParaRPr lang="en-US" dirty="0"/>
          </a:p>
          <a:p>
            <a:pPr marL="914400" lvl="1" indent="-457200"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cs typeface="Arial"/>
              </a:rPr>
              <a:t>COVID-19 Guidance to California Resource and Referral Programs and Local Planning Councils</a:t>
            </a:r>
          </a:p>
          <a:p>
            <a:pPr lvl="1">
              <a:spcAft>
                <a:spcPts val="1200"/>
              </a:spcAft>
              <a:buFont typeface="Courier New"/>
              <a:buChar char="o"/>
            </a:pPr>
            <a:r>
              <a:rPr lang="en-US" sz="2400" dirty="0">
                <a:ea typeface="+mn-lt"/>
                <a:cs typeface="+mn-lt"/>
              </a:rPr>
              <a:t>  Webinar on Procurement Guidance: September 2 at 1pm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3CC61-FA7F-4FAF-8180-94A9C2FB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4281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4E8F-9E8A-4AC2-BC5D-BD92D14B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cs typeface="Arial"/>
              </a:rPr>
              <a:t>Budget Trailer Bill (Senate Bill [SB] 820)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0983E-2B62-431E-810A-5C032724E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Requirements for Reopening and Reimbursement for Direct Service Contractors</a:t>
            </a:r>
          </a:p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Supports for Voucher Providers</a:t>
            </a:r>
          </a:p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Family Fees</a:t>
            </a:r>
          </a:p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Parent Signatures</a:t>
            </a:r>
          </a:p>
          <a:p>
            <a:pPr>
              <a:buFont typeface="Arial"/>
              <a:buChar char="•"/>
            </a:pPr>
            <a:r>
              <a:rPr lang="en-US" dirty="0">
                <a:cs typeface="Arial"/>
              </a:rPr>
              <a:t>Addressing Priorities for In-Person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6871A-141E-48ED-B428-B23D369C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47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5424-8887-4219-A723-D1D2B638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79" y="479822"/>
            <a:ext cx="9977821" cy="1143000"/>
          </a:xfrm>
        </p:spPr>
        <p:txBody>
          <a:bodyPr/>
          <a:lstStyle/>
          <a:p>
            <a:r>
              <a:rPr lang="en-US" sz="3800" b="1" dirty="0">
                <a:cs typeface="Arial"/>
              </a:rPr>
              <a:t>Differences Between Reporting Attendance In CDMIS and Fiscal Reporting (1)</a:t>
            </a:r>
          </a:p>
        </p:txBody>
      </p:sp>
      <p:graphicFrame>
        <p:nvGraphicFramePr>
          <p:cNvPr id="6" name="Table 6" descr="Differences Between Reporting Attendance In CDMIS and Fiscal Reporting">
            <a:extLst>
              <a:ext uri="{FF2B5EF4-FFF2-40B4-BE49-F238E27FC236}">
                <a16:creationId xmlns:a16="http://schemas.microsoft.com/office/drawing/2014/main" id="{6AF8D265-88D6-4FD7-8EC0-DB8CF657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683278"/>
              </p:ext>
            </p:extLst>
          </p:nvPr>
        </p:nvGraphicFramePr>
        <p:xfrm>
          <a:off x="2541779" y="2251357"/>
          <a:ext cx="9322620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7540">
                  <a:extLst>
                    <a:ext uri="{9D8B030D-6E8A-4147-A177-3AD203B41FA5}">
                      <a16:colId xmlns:a16="http://schemas.microsoft.com/office/drawing/2014/main" val="3744520672"/>
                    </a:ext>
                  </a:extLst>
                </a:gridCol>
                <a:gridCol w="3107540">
                  <a:extLst>
                    <a:ext uri="{9D8B030D-6E8A-4147-A177-3AD203B41FA5}">
                      <a16:colId xmlns:a16="http://schemas.microsoft.com/office/drawing/2014/main" val="4102192176"/>
                    </a:ext>
                  </a:extLst>
                </a:gridCol>
                <a:gridCol w="3107540">
                  <a:extLst>
                    <a:ext uri="{9D8B030D-6E8A-4147-A177-3AD203B41FA5}">
                      <a16:colId xmlns:a16="http://schemas.microsoft.com/office/drawing/2014/main" val="434709152"/>
                    </a:ext>
                  </a:extLst>
                </a:gridCol>
              </a:tblGrid>
              <a:tr h="11104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CDMIS: 801A Reporting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CDNFS: 8501/9500 Attendance Reporting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148"/>
                  </a:ext>
                </a:extLst>
              </a:tr>
              <a:tr h="1692776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Child is receiving in-person services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+mj-lt"/>
                        </a:rPr>
                        <a:t>No changes to reporting guidelines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Report the days of attendance (including excused absences) for any child that was expected to physically attend the program.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604267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FEBF1-109F-49C2-B0DE-209E40E0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836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5424-8887-4219-A723-D1D2B638D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179" y="479822"/>
            <a:ext cx="9977821" cy="1143000"/>
          </a:xfrm>
        </p:spPr>
        <p:txBody>
          <a:bodyPr/>
          <a:lstStyle/>
          <a:p>
            <a:r>
              <a:rPr lang="en-US" sz="3800" b="1" dirty="0">
                <a:cs typeface="Arial"/>
              </a:rPr>
              <a:t>Differences Between Reporting Attendance In CDMIS and Fiscal Reporting (2)</a:t>
            </a:r>
          </a:p>
        </p:txBody>
      </p:sp>
      <p:graphicFrame>
        <p:nvGraphicFramePr>
          <p:cNvPr id="6" name="Table 6" descr="Differences Between Reporting Attendance In CDMIS and Fiscal Reporting">
            <a:extLst>
              <a:ext uri="{FF2B5EF4-FFF2-40B4-BE49-F238E27FC236}">
                <a16:creationId xmlns:a16="http://schemas.microsoft.com/office/drawing/2014/main" id="{6AF8D265-88D6-4FD7-8EC0-DB8CF657E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17626"/>
              </p:ext>
            </p:extLst>
          </p:nvPr>
        </p:nvGraphicFramePr>
        <p:xfrm>
          <a:off x="2541779" y="2520298"/>
          <a:ext cx="9322620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7540">
                  <a:extLst>
                    <a:ext uri="{9D8B030D-6E8A-4147-A177-3AD203B41FA5}">
                      <a16:colId xmlns:a16="http://schemas.microsoft.com/office/drawing/2014/main" val="3744520672"/>
                    </a:ext>
                  </a:extLst>
                </a:gridCol>
                <a:gridCol w="3107540">
                  <a:extLst>
                    <a:ext uri="{9D8B030D-6E8A-4147-A177-3AD203B41FA5}">
                      <a16:colId xmlns:a16="http://schemas.microsoft.com/office/drawing/2014/main" val="4102192176"/>
                    </a:ext>
                  </a:extLst>
                </a:gridCol>
                <a:gridCol w="3107540">
                  <a:extLst>
                    <a:ext uri="{9D8B030D-6E8A-4147-A177-3AD203B41FA5}">
                      <a16:colId xmlns:a16="http://schemas.microsoft.com/office/drawing/2014/main" val="434709152"/>
                    </a:ext>
                  </a:extLst>
                </a:gridCol>
              </a:tblGrid>
              <a:tr h="111046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Scenarios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CDMIS: 801A Reporting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CDNFS: 8501/9500 Attendance Reporting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8148"/>
                  </a:ext>
                </a:extLst>
              </a:tr>
              <a:tr h="138129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+mj-lt"/>
                        </a:rPr>
                        <a:t>Child is participating in distance learning activities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b="0" i="0" u="none" strike="noStrike" noProof="0" dirty="0">
                          <a:latin typeface="+mj-lt"/>
                        </a:rPr>
                        <a:t>Report the enrolled families on the CDD-801A who received distance learning services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400" dirty="0">
                          <a:latin typeface="+mj-lt"/>
                        </a:rPr>
                        <a:t>Do not report the days of attendance for any children participating in distance-learning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816316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FEBF1-109F-49C2-B0DE-209E40E02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40488-8288-431D-9FBC-061E1C8939AC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010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193E6-CAF7-4572-B131-A35AF108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420987"/>
            <a:ext cx="9144000" cy="1143000"/>
          </a:xfrm>
        </p:spPr>
        <p:txBody>
          <a:bodyPr/>
          <a:lstStyle/>
          <a:p>
            <a:r>
              <a:rPr lang="en-US" sz="3200" b="1" dirty="0">
                <a:cs typeface="Arial"/>
              </a:rPr>
              <a:t>Alternative Payment Contract Amendment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7D23-9C21-470D-AC35-0C635930C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7519" y="1747295"/>
            <a:ext cx="9144000" cy="4973255"/>
          </a:xfrm>
        </p:spPr>
        <p:txBody>
          <a:bodyPr/>
          <a:lstStyle/>
          <a:p>
            <a:r>
              <a:rPr lang="en-US" sz="2500" dirty="0">
                <a:cs typeface="Arial"/>
              </a:rPr>
              <a:t>Budget Act Amendments are on schedule to be processed early September</a:t>
            </a:r>
          </a:p>
          <a:p>
            <a:r>
              <a:rPr lang="en-US" sz="2500" dirty="0">
                <a:cs typeface="Arial"/>
              </a:rPr>
              <a:t>The following allocations have been or will be shared by next week:</a:t>
            </a:r>
          </a:p>
          <a:p>
            <a:pPr lvl="1"/>
            <a:r>
              <a:rPr lang="en-US" sz="2500" dirty="0">
                <a:cs typeface="Arial"/>
              </a:rPr>
              <a:t>Emergency Child Care (extension of care and enrolling children into ongoing care) per SB 98</a:t>
            </a:r>
          </a:p>
          <a:p>
            <a:pPr lvl="1"/>
            <a:r>
              <a:rPr lang="en-US" sz="2500" dirty="0">
                <a:cs typeface="Arial"/>
              </a:rPr>
              <a:t>Paying providers at the maximum certificate until funds are exhausted per SB 98 and MB 20-15</a:t>
            </a:r>
          </a:p>
          <a:p>
            <a:pPr lvl="1"/>
            <a:r>
              <a:rPr lang="en-US" sz="2500" dirty="0">
                <a:cs typeface="Arial"/>
              </a:rPr>
              <a:t>Reduction in Proposition 64 funds per SB 74 and SB 820</a:t>
            </a:r>
          </a:p>
          <a:p>
            <a:pPr lvl="1"/>
            <a:r>
              <a:rPr lang="en-US" sz="2500" dirty="0">
                <a:cs typeface="Arial"/>
              </a:rPr>
              <a:t>July and August 2020 Family Fee Waiver per SB 820</a:t>
            </a:r>
          </a:p>
          <a:p>
            <a:endParaRPr lang="en-US" sz="2800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A4D81-6467-49EF-9AC0-61060A84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701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9155C-5E77-4E0C-BEE2-088DAB4A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cs typeface="Arial"/>
              </a:rPr>
              <a:t>Alternative Payment Provider Stipends Update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07C78-7C84-4989-9337-87DCF683A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8582" y="2058364"/>
            <a:ext cx="9153645" cy="4172673"/>
          </a:xfrm>
        </p:spPr>
        <p:txBody>
          <a:bodyPr/>
          <a:lstStyle/>
          <a:p>
            <a:r>
              <a:rPr lang="en-US" sz="2800" dirty="0">
                <a:cs typeface="Arial"/>
              </a:rPr>
              <a:t>Funding provided for stipends in SB 98 was reduced in SB 820 from $62.5 million to $31.25 million </a:t>
            </a:r>
          </a:p>
          <a:p>
            <a:r>
              <a:rPr lang="en-US" sz="2800" dirty="0">
                <a:ea typeface="+mn-lt"/>
                <a:cs typeface="+mn-lt"/>
              </a:rPr>
              <a:t>Anticipate allocations to be completed next week, in collaboration with Department of Social Services (DSS), if the CDE received all the necessary data from contractors</a:t>
            </a:r>
          </a:p>
          <a:p>
            <a:r>
              <a:rPr lang="en-US" sz="2800" dirty="0">
                <a:ea typeface="+mn-lt"/>
                <a:cs typeface="+mn-lt"/>
              </a:rPr>
              <a:t>AP contractors will be notified of their allocation from their CDNFS Fiscal Analyst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4918A-6C4D-4ABF-A32E-7224A8D4A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29DA4-09B0-4A2D-AA4B-CC45A202471A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250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3333C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0" i="0" u="none" strike="noStrike" cap="none" normalizeH="0" baseline="0" smtClean="0">
            <a:ln>
              <a:noFill/>
            </a:ln>
            <a:solidFill>
              <a:srgbClr val="000054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34ED83EA0B5E468033F72E96A6CA4D" ma:contentTypeVersion="11" ma:contentTypeDescription="Create a new document." ma:contentTypeScope="" ma:versionID="918ff4c5409a1b526be784040c314c56">
  <xsd:schema xmlns:xsd="http://www.w3.org/2001/XMLSchema" xmlns:xs="http://www.w3.org/2001/XMLSchema" xmlns:p="http://schemas.microsoft.com/office/2006/metadata/properties" xmlns:ns2="f89dec18-d0c2-45d2-8a15-31051f2519f8" xmlns:ns3="1aae30ff-d7bc-47e3-882e-cd3423d00d62" targetNamespace="http://schemas.microsoft.com/office/2006/metadata/properties" ma:root="true" ma:fieldsID="67c2e0de8315951159b03addbfd79343" ns2:_="" ns3:_="">
    <xsd:import namespace="f89dec18-d0c2-45d2-8a15-31051f2519f8"/>
    <xsd:import namespace="1aae30ff-d7bc-47e3-882e-cd3423d00d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dec18-d0c2-45d2-8a15-31051f251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30ff-d7bc-47e3-882e-cd3423d00d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243D89-DD8F-4216-A48C-F7D3FD9FD5B6}">
  <ds:schemaRefs>
    <ds:schemaRef ds:uri="1aae30ff-d7bc-47e3-882e-cd3423d00d62"/>
    <ds:schemaRef ds:uri="f89dec18-d0c2-45d2-8a15-31051f251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06622D-DBA2-4702-B997-AD6F147A5F6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f89dec18-d0c2-45d2-8a15-31051f2519f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aae30ff-d7bc-47e3-882e-cd3423d00d6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C01A92-1FE0-4379-914F-8B49E1464B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614</Words>
  <Application>Microsoft Office PowerPoint</Application>
  <PresentationFormat>Widescreen</PresentationFormat>
  <Paragraphs>94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Times</vt:lpstr>
      <vt:lpstr>Wingdings</vt:lpstr>
      <vt:lpstr>Blank Presentation</vt:lpstr>
      <vt:lpstr>Webinar on COVID-19 Guidance for Early Learning and Care Contractors  </vt:lpstr>
      <vt:lpstr>Welcome and Introduction</vt:lpstr>
      <vt:lpstr>Meeting Agenda</vt:lpstr>
      <vt:lpstr>Ongoing CDE Guidance Work</vt:lpstr>
      <vt:lpstr>Budget Trailer Bill (Senate Bill [SB] 820)</vt:lpstr>
      <vt:lpstr>Differences Between Reporting Attendance In CDMIS and Fiscal Reporting (1)</vt:lpstr>
      <vt:lpstr>Differences Between Reporting Attendance In CDMIS and Fiscal Reporting (2)</vt:lpstr>
      <vt:lpstr>Alternative Payment Contract Amendment Update</vt:lpstr>
      <vt:lpstr>Alternative Payment Provider Stipends Update</vt:lpstr>
      <vt:lpstr>Questions</vt:lpstr>
      <vt:lpstr>Resources</vt:lpstr>
      <vt:lpstr>Closing </vt:lpstr>
    </vt:vector>
  </TitlesOfParts>
  <Company>CA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Guidance 828 - Resources (CA Dept of Education)</dc:title>
  <dc:subject>Early Learning and Care Division Webinar on COVID-19 Guidance August 28 2020.</dc:subject>
  <dc:creator>Debbie Carriker</dc:creator>
  <cp:lastModifiedBy>Alice Ludwig</cp:lastModifiedBy>
  <cp:revision>12</cp:revision>
  <cp:lastPrinted>2020-02-20T15:50:45Z</cp:lastPrinted>
  <dcterms:created xsi:type="dcterms:W3CDTF">2016-12-13T00:20:38Z</dcterms:created>
  <dcterms:modified xsi:type="dcterms:W3CDTF">2023-11-17T17:16:00Z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0x0101003534ED83EA0B5E468033F72E96A6CA4D</vt:lpwstr>
  </property>
</Properties>
</file>