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30" r:id="rId2"/>
  </p:sldMasterIdLst>
  <p:notesMasterIdLst>
    <p:notesMasterId r:id="rId87"/>
  </p:notesMasterIdLst>
  <p:handoutMasterIdLst>
    <p:handoutMasterId r:id="rId88"/>
  </p:handoutMasterIdLst>
  <p:sldIdLst>
    <p:sldId id="1806" r:id="rId3"/>
    <p:sldId id="1807" r:id="rId4"/>
    <p:sldId id="1841" r:id="rId5"/>
    <p:sldId id="507" r:id="rId6"/>
    <p:sldId id="1878" r:id="rId7"/>
    <p:sldId id="1879" r:id="rId8"/>
    <p:sldId id="1880" r:id="rId9"/>
    <p:sldId id="1892" r:id="rId10"/>
    <p:sldId id="1891" r:id="rId11"/>
    <p:sldId id="1894" r:id="rId12"/>
    <p:sldId id="1883" r:id="rId13"/>
    <p:sldId id="1909" r:id="rId14"/>
    <p:sldId id="3205" r:id="rId15"/>
    <p:sldId id="1910" r:id="rId16"/>
    <p:sldId id="3237" r:id="rId17"/>
    <p:sldId id="2215" r:id="rId18"/>
    <p:sldId id="3265" r:id="rId19"/>
    <p:sldId id="3276" r:id="rId20"/>
    <p:sldId id="3279" r:id="rId21"/>
    <p:sldId id="3227" r:id="rId22"/>
    <p:sldId id="3280" r:id="rId23"/>
    <p:sldId id="3230" r:id="rId24"/>
    <p:sldId id="3235" r:id="rId25"/>
    <p:sldId id="3277" r:id="rId26"/>
    <p:sldId id="3242" r:id="rId27"/>
    <p:sldId id="3238" r:id="rId28"/>
    <p:sldId id="3236" r:id="rId29"/>
    <p:sldId id="2219" r:id="rId30"/>
    <p:sldId id="2168" r:id="rId31"/>
    <p:sldId id="2169" r:id="rId32"/>
    <p:sldId id="2171" r:id="rId33"/>
    <p:sldId id="3240" r:id="rId34"/>
    <p:sldId id="2347" r:id="rId35"/>
    <p:sldId id="3271" r:id="rId36"/>
    <p:sldId id="3239" r:id="rId37"/>
    <p:sldId id="3241" r:id="rId38"/>
    <p:sldId id="3231" r:id="rId39"/>
    <p:sldId id="3243" r:id="rId40"/>
    <p:sldId id="2210" r:id="rId41"/>
    <p:sldId id="3233" r:id="rId42"/>
    <p:sldId id="2314" r:id="rId43"/>
    <p:sldId id="3278" r:id="rId44"/>
    <p:sldId id="3244" r:id="rId45"/>
    <p:sldId id="2245" r:id="rId46"/>
    <p:sldId id="2204" r:id="rId47"/>
    <p:sldId id="3246" r:id="rId48"/>
    <p:sldId id="3245" r:id="rId49"/>
    <p:sldId id="3247" r:id="rId50"/>
    <p:sldId id="3177" r:id="rId51"/>
    <p:sldId id="3206" r:id="rId52"/>
    <p:sldId id="3207" r:id="rId53"/>
    <p:sldId id="1884" r:id="rId54"/>
    <p:sldId id="1916" r:id="rId55"/>
    <p:sldId id="3248" r:id="rId56"/>
    <p:sldId id="1921" r:id="rId57"/>
    <p:sldId id="1922" r:id="rId58"/>
    <p:sldId id="3221" r:id="rId59"/>
    <p:sldId id="3275" r:id="rId60"/>
    <p:sldId id="3222" r:id="rId61"/>
    <p:sldId id="3223" r:id="rId62"/>
    <p:sldId id="3232" r:id="rId63"/>
    <p:sldId id="3224" r:id="rId64"/>
    <p:sldId id="3225" r:id="rId65"/>
    <p:sldId id="3249" r:id="rId66"/>
    <p:sldId id="3250" r:id="rId67"/>
    <p:sldId id="3252" r:id="rId68"/>
    <p:sldId id="3253" r:id="rId69"/>
    <p:sldId id="3254" r:id="rId70"/>
    <p:sldId id="3255" r:id="rId71"/>
    <p:sldId id="3256" r:id="rId72"/>
    <p:sldId id="3257" r:id="rId73"/>
    <p:sldId id="3258" r:id="rId74"/>
    <p:sldId id="3259" r:id="rId75"/>
    <p:sldId id="3175" r:id="rId76"/>
    <p:sldId id="3274" r:id="rId77"/>
    <p:sldId id="3281" r:id="rId78"/>
    <p:sldId id="3268" r:id="rId79"/>
    <p:sldId id="3267" r:id="rId80"/>
    <p:sldId id="3264" r:id="rId81"/>
    <p:sldId id="3262" r:id="rId82"/>
    <p:sldId id="467" r:id="rId83"/>
    <p:sldId id="3212" r:id="rId84"/>
    <p:sldId id="1803" r:id="rId85"/>
    <p:sldId id="1937"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E2DDDD6-9926-4089-B93E-A9C427452D73}">
          <p14:sldIdLst>
            <p14:sldId id="1806"/>
            <p14:sldId id="1807"/>
          </p14:sldIdLst>
        </p14:section>
        <p14:section name="2024 Accountability Workplan" id="{E338F63E-CF39-434A-8ECB-923436ACD970}">
          <p14:sldIdLst>
            <p14:sldId id="1841"/>
            <p14:sldId id="507"/>
            <p14:sldId id="1878"/>
            <p14:sldId id="1879"/>
            <p14:sldId id="1880"/>
            <p14:sldId id="1892"/>
            <p14:sldId id="1891"/>
            <p14:sldId id="1894"/>
            <p14:sldId id="1883"/>
            <p14:sldId id="1909"/>
            <p14:sldId id="3205"/>
            <p14:sldId id="1910"/>
          </p14:sldIdLst>
        </p14:section>
        <p14:section name="Science: Metric" id="{090F0335-6D62-40F6-A791-1DA25DF9B1B3}">
          <p14:sldIdLst>
            <p14:sldId id="3237"/>
            <p14:sldId id="2215"/>
            <p14:sldId id="3265"/>
            <p14:sldId id="3276"/>
            <p14:sldId id="3279"/>
            <p14:sldId id="3227"/>
            <p14:sldId id="3280"/>
            <p14:sldId id="3230"/>
            <p14:sldId id="3235"/>
            <p14:sldId id="3277"/>
            <p14:sldId id="3242"/>
          </p14:sldIdLst>
        </p14:section>
        <p14:section name="Science: Participation Rate" id="{A2E32241-1407-4E85-9AB8-32139020C38B}">
          <p14:sldIdLst>
            <p14:sldId id="3238"/>
            <p14:sldId id="3236"/>
            <p14:sldId id="2219"/>
            <p14:sldId id="2168"/>
            <p14:sldId id="2169"/>
            <p14:sldId id="2171"/>
            <p14:sldId id="3240"/>
            <p14:sldId id="2347"/>
            <p14:sldId id="3271"/>
            <p14:sldId id="3239"/>
            <p14:sldId id="3241"/>
          </p14:sldIdLst>
        </p14:section>
        <p14:section name="Science: High Schools" id="{955B4D6C-4B9A-40E7-A69F-1A55F7592C73}">
          <p14:sldIdLst>
            <p14:sldId id="3231"/>
            <p14:sldId id="3243"/>
            <p14:sldId id="2210"/>
            <p14:sldId id="3233"/>
            <p14:sldId id="2314"/>
            <p14:sldId id="3278"/>
            <p14:sldId id="3244"/>
            <p14:sldId id="2245"/>
            <p14:sldId id="2204"/>
            <p14:sldId id="3246"/>
            <p14:sldId id="3245"/>
            <p14:sldId id="3247"/>
            <p14:sldId id="3177"/>
            <p14:sldId id="3206"/>
            <p14:sldId id="3207"/>
          </p14:sldIdLst>
        </p14:section>
        <p14:section name="Long-Term English Learners" id="{7C766B9F-123B-4A3B-AED6-6F7FE85540E5}">
          <p14:sldIdLst>
            <p14:sldId id="1884"/>
            <p14:sldId id="1916"/>
            <p14:sldId id="3248"/>
            <p14:sldId id="1921"/>
            <p14:sldId id="1922"/>
            <p14:sldId id="3221"/>
            <p14:sldId id="3275"/>
            <p14:sldId id="3222"/>
            <p14:sldId id="3223"/>
            <p14:sldId id="3232"/>
            <p14:sldId id="3224"/>
            <p14:sldId id="3225"/>
            <p14:sldId id="3249"/>
          </p14:sldIdLst>
        </p14:section>
        <p14:section name="LCFF Differentiated Assistance" id="{F8C71E10-421F-42E7-9132-E56F5E359A1D}">
          <p14:sldIdLst>
            <p14:sldId id="3250"/>
            <p14:sldId id="3252"/>
            <p14:sldId id="3253"/>
            <p14:sldId id="3254"/>
            <p14:sldId id="3255"/>
            <p14:sldId id="3256"/>
            <p14:sldId id="3257"/>
            <p14:sldId id="3258"/>
            <p14:sldId id="3259"/>
          </p14:sldIdLst>
        </p14:section>
        <p14:section name="ESSA Identification" id="{71C9F64A-8F60-4600-AD2F-39D4D0E70410}">
          <p14:sldIdLst>
            <p14:sldId id="3175"/>
            <p14:sldId id="3274"/>
            <p14:sldId id="3281"/>
            <p14:sldId id="3268"/>
            <p14:sldId id="3267"/>
            <p14:sldId id="3264"/>
          </p14:sldIdLst>
        </p14:section>
        <p14:section name="2025 Accountability" id="{9094A061-381D-45C1-A2A5-F03FDFBCAD30}">
          <p14:sldIdLst>
            <p14:sldId id="3262"/>
            <p14:sldId id="467"/>
            <p14:sldId id="3212"/>
            <p14:sldId id="1803"/>
            <p14:sldId id="1937"/>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4EE"/>
    <a:srgbClr val="000000"/>
    <a:srgbClr val="354052"/>
    <a:srgbClr val="ACB8DA"/>
    <a:srgbClr val="262626"/>
    <a:srgbClr val="003D55"/>
    <a:srgbClr val="CCD3DE"/>
    <a:srgbClr val="BEC6D4"/>
    <a:srgbClr val="71389E"/>
    <a:srgbClr val="975E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9E2064-249C-4A7E-B986-4B508345026F}" v="4" dt="2024-06-03T20:59:41.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26875" autoAdjust="0"/>
    <p:restoredTop sz="94394" autoAdjust="0"/>
  </p:normalViewPr>
  <p:slideViewPr>
    <p:cSldViewPr snapToGrid="0">
      <p:cViewPr>
        <p:scale>
          <a:sx n="100" d="100"/>
          <a:sy n="100" d="100"/>
        </p:scale>
        <p:origin x="3804" y="234"/>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presProps" Target="presProps.xml"/><Relationship Id="rId95" Type="http://schemas.microsoft.com/office/2018/10/relationships/authors" Targe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3908B-7448-4D43-8C22-9A07F8522A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DC3211-F02A-4992-953C-ED02D4C3C6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DF128-C3BE-42B2-BEBE-66A6FF5DB71C}" type="datetimeFigureOut">
              <a:rPr lang="en-US" smtClean="0"/>
              <a:t>6/3/2024</a:t>
            </a:fld>
            <a:endParaRPr lang="en-US"/>
          </a:p>
        </p:txBody>
      </p:sp>
      <p:sp>
        <p:nvSpPr>
          <p:cNvPr id="4" name="Footer Placeholder 3">
            <a:extLst>
              <a:ext uri="{FF2B5EF4-FFF2-40B4-BE49-F238E27FC236}">
                <a16:creationId xmlns:a16="http://schemas.microsoft.com/office/drawing/2014/main" id="{B7CFC1C3-C463-41A9-982E-ADB1B8903D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06EF01-FADD-45E2-8354-F91E46DE41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B16DAC-0561-4BE7-B752-5F481DC18C72}" type="slidenum">
              <a:rPr lang="en-US" smtClean="0"/>
              <a:t>‹#›</a:t>
            </a:fld>
            <a:endParaRPr lang="en-US"/>
          </a:p>
        </p:txBody>
      </p:sp>
    </p:spTree>
    <p:extLst>
      <p:ext uri="{BB962C8B-B14F-4D97-AF65-F5344CB8AC3E}">
        <p14:creationId xmlns:p14="http://schemas.microsoft.com/office/powerpoint/2010/main" val="3497118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3E1B6-431C-427A-9189-4C7C5BA844E4}" type="datetimeFigureOut">
              <a:rPr lang="en-US" smtClean="0"/>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0DBD-1D94-4779-B008-CFEC7A950F90}" type="slidenum">
              <a:rPr lang="en-US" smtClean="0"/>
              <a:t>‹#›</a:t>
            </a:fld>
            <a:endParaRPr lang="en-US"/>
          </a:p>
        </p:txBody>
      </p:sp>
    </p:spTree>
    <p:extLst>
      <p:ext uri="{BB962C8B-B14F-4D97-AF65-F5344CB8AC3E}">
        <p14:creationId xmlns:p14="http://schemas.microsoft.com/office/powerpoint/2010/main" val="15791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a:buNone/>
            </a:pPr>
            <a:endParaRPr lang="en-US">
              <a:cs typeface="Calibri"/>
            </a:endParaRPr>
          </a:p>
        </p:txBody>
      </p:sp>
      <p:sp>
        <p:nvSpPr>
          <p:cNvPr id="4" name="Slide Number Placeholder 3"/>
          <p:cNvSpPr>
            <a:spLocks noGrp="1"/>
          </p:cNvSpPr>
          <p:nvPr>
            <p:ph type="sldNum" sz="quarter" idx="5"/>
          </p:nvPr>
        </p:nvSpPr>
        <p:spPr/>
        <p:txBody>
          <a:bodyPr/>
          <a:lstStyle/>
          <a:p>
            <a:fld id="{B72B0DBD-1D94-4779-B008-CFEC7A950F90}" type="slidenum">
              <a:rPr lang="en-US" smtClean="0"/>
              <a:t>4</a:t>
            </a:fld>
            <a:endParaRPr lang="en-US"/>
          </a:p>
        </p:txBody>
      </p:sp>
    </p:spTree>
    <p:extLst>
      <p:ext uri="{BB962C8B-B14F-4D97-AF65-F5344CB8AC3E}">
        <p14:creationId xmlns:p14="http://schemas.microsoft.com/office/powerpoint/2010/main" val="14086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2B0DBD-1D94-4779-B008-CFEC7A950F90}" type="slidenum">
              <a:rPr lang="en-US" smtClean="0"/>
              <a:t>8</a:t>
            </a:fld>
            <a:endParaRPr lang="en-US"/>
          </a:p>
        </p:txBody>
      </p:sp>
    </p:spTree>
    <p:extLst>
      <p:ext uri="{BB962C8B-B14F-4D97-AF65-F5344CB8AC3E}">
        <p14:creationId xmlns:p14="http://schemas.microsoft.com/office/powerpoint/2010/main" val="225696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B72B0DBD-1D94-4779-B008-CFEC7A950F90}" type="slidenum">
              <a:rPr lang="en-US" smtClean="0"/>
              <a:t>9</a:t>
            </a:fld>
            <a:endParaRPr lang="en-US"/>
          </a:p>
        </p:txBody>
      </p:sp>
    </p:spTree>
    <p:extLst>
      <p:ext uri="{BB962C8B-B14F-4D97-AF65-F5344CB8AC3E}">
        <p14:creationId xmlns:p14="http://schemas.microsoft.com/office/powerpoint/2010/main" val="395799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2B0DBD-1D94-4779-B008-CFEC7A950F90}" type="slidenum">
              <a:rPr lang="en-US" smtClean="0"/>
              <a:t>10</a:t>
            </a:fld>
            <a:endParaRPr lang="en-US"/>
          </a:p>
        </p:txBody>
      </p:sp>
    </p:spTree>
    <p:extLst>
      <p:ext uri="{BB962C8B-B14F-4D97-AF65-F5344CB8AC3E}">
        <p14:creationId xmlns:p14="http://schemas.microsoft.com/office/powerpoint/2010/main" val="225696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defTabSz="966612">
              <a:defRPr/>
            </a:pPr>
            <a:fld id="{FFD5382C-CD85-4B6A-8AFF-A37AC121242B}" type="slidenum">
              <a:rPr lang="en-US">
                <a:solidFill>
                  <a:prstClr val="black"/>
                </a:solidFill>
                <a:latin typeface="Calibri" panose="020F0502020204030204"/>
              </a:rPr>
              <a:pPr defTabSz="966612">
                <a:defRPr/>
              </a:pPr>
              <a:t>81</a:t>
            </a:fld>
            <a:endParaRPr lang="en-US">
              <a:solidFill>
                <a:prstClr val="black"/>
              </a:solidFill>
              <a:latin typeface="Calibri" panose="020F0502020204030204"/>
            </a:endParaRPr>
          </a:p>
        </p:txBody>
      </p:sp>
    </p:spTree>
    <p:extLst>
      <p:ext uri="{BB962C8B-B14F-4D97-AF65-F5344CB8AC3E}">
        <p14:creationId xmlns:p14="http://schemas.microsoft.com/office/powerpoint/2010/main" val="2177700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Tree>
    <p:extLst>
      <p:ext uri="{BB962C8B-B14F-4D97-AF65-F5344CB8AC3E}">
        <p14:creationId xmlns:p14="http://schemas.microsoft.com/office/powerpoint/2010/main" val="19477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C862-AC0B-4703-AE6B-86F6F7E66EBE}"/>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09204FB-7020-4921-803F-59FE75CEB42D}"/>
              </a:ext>
            </a:extLst>
          </p:cNvPr>
          <p:cNvSpPr>
            <a:spLocks noGrp="1"/>
          </p:cNvSpPr>
          <p:nvPr>
            <p:ph sz="quarter" idx="10"/>
          </p:nvPr>
        </p:nvSpPr>
        <p:spPr>
          <a:xfrm>
            <a:off x="647700" y="1797050"/>
            <a:ext cx="4579938" cy="3054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580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24D0-CC66-484C-BDAE-80AA1BA3ED4C}"/>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4D160E42-F71D-431C-BC15-7EF198F99856}"/>
              </a:ext>
            </a:extLst>
          </p:cNvPr>
          <p:cNvSpPr>
            <a:spLocks noGrp="1"/>
          </p:cNvSpPr>
          <p:nvPr>
            <p:ph sz="quarter" idx="11"/>
          </p:nvPr>
        </p:nvSpPr>
        <p:spPr>
          <a:xfrm>
            <a:off x="647700" y="1917701"/>
            <a:ext cx="3324532" cy="1415434"/>
          </a:xfrm>
        </p:spPr>
        <p:txBody>
          <a:bodyPr/>
          <a:lstStyle/>
          <a:p>
            <a:pPr lvl="0"/>
            <a:r>
              <a:rPr lang="en-US"/>
              <a:t>Click to edit Master text styles</a:t>
            </a:r>
          </a:p>
        </p:txBody>
      </p:sp>
      <p:sp>
        <p:nvSpPr>
          <p:cNvPr id="4" name="Content Placeholder">
            <a:extLst>
              <a:ext uri="{FF2B5EF4-FFF2-40B4-BE49-F238E27FC236}">
                <a16:creationId xmlns:a16="http://schemas.microsoft.com/office/drawing/2014/main" id="{CC897884-B1DA-48FF-8CCA-46F47A52A2E4}"/>
              </a:ext>
            </a:extLst>
          </p:cNvPr>
          <p:cNvSpPr>
            <a:spLocks noGrp="1"/>
          </p:cNvSpPr>
          <p:nvPr>
            <p:ph sz="quarter" idx="12"/>
          </p:nvPr>
        </p:nvSpPr>
        <p:spPr>
          <a:xfrm>
            <a:off x="4211893" y="3654284"/>
            <a:ext cx="3324532" cy="1415434"/>
          </a:xfrm>
        </p:spPr>
        <p:txBody>
          <a:bodyPr/>
          <a:lstStyle/>
          <a:p>
            <a:pPr lvl="0"/>
            <a:r>
              <a:rPr lang="en-US"/>
              <a:t>Click to edit Master text styles</a:t>
            </a:r>
          </a:p>
        </p:txBody>
      </p:sp>
      <p:sp>
        <p:nvSpPr>
          <p:cNvPr id="5" name="Content Placeholder">
            <a:extLst>
              <a:ext uri="{FF2B5EF4-FFF2-40B4-BE49-F238E27FC236}">
                <a16:creationId xmlns:a16="http://schemas.microsoft.com/office/drawing/2014/main" id="{8D9B7AF6-2E0F-4885-8824-28647981892E}"/>
              </a:ext>
            </a:extLst>
          </p:cNvPr>
          <p:cNvSpPr>
            <a:spLocks noGrp="1"/>
          </p:cNvSpPr>
          <p:nvPr>
            <p:ph sz="quarter" idx="13"/>
          </p:nvPr>
        </p:nvSpPr>
        <p:spPr>
          <a:xfrm>
            <a:off x="3972232" y="1883699"/>
            <a:ext cx="3324532" cy="1415434"/>
          </a:xfrm>
        </p:spPr>
        <p:txBody>
          <a:bodyPr/>
          <a:lstStyle/>
          <a:p>
            <a:pPr lvl="0"/>
            <a:r>
              <a:rPr lang="en-US"/>
              <a:t>Click to edit Master text styles</a:t>
            </a:r>
          </a:p>
        </p:txBody>
      </p:sp>
      <p:sp>
        <p:nvSpPr>
          <p:cNvPr id="6" name="Content Placeholder">
            <a:extLst>
              <a:ext uri="{FF2B5EF4-FFF2-40B4-BE49-F238E27FC236}">
                <a16:creationId xmlns:a16="http://schemas.microsoft.com/office/drawing/2014/main" id="{8E3D3129-4376-4AC0-8208-592D985A8E26}"/>
              </a:ext>
            </a:extLst>
          </p:cNvPr>
          <p:cNvSpPr>
            <a:spLocks noGrp="1"/>
          </p:cNvSpPr>
          <p:nvPr>
            <p:ph sz="quarter" idx="14"/>
          </p:nvPr>
        </p:nvSpPr>
        <p:spPr>
          <a:xfrm>
            <a:off x="7608939" y="1917701"/>
            <a:ext cx="3324532" cy="1415434"/>
          </a:xfrm>
        </p:spPr>
        <p:txBody>
          <a:bodyPr/>
          <a:lstStyle/>
          <a:p>
            <a:pPr lvl="0"/>
            <a:r>
              <a:rPr lang="en-US"/>
              <a:t>Click to edit Master text styles</a:t>
            </a:r>
          </a:p>
        </p:txBody>
      </p:sp>
      <p:sp>
        <p:nvSpPr>
          <p:cNvPr id="7" name="Content Placeholder">
            <a:extLst>
              <a:ext uri="{FF2B5EF4-FFF2-40B4-BE49-F238E27FC236}">
                <a16:creationId xmlns:a16="http://schemas.microsoft.com/office/drawing/2014/main" id="{FB1A3386-6798-4915-A292-F4258B30B8B5}"/>
              </a:ext>
            </a:extLst>
          </p:cNvPr>
          <p:cNvSpPr>
            <a:spLocks noGrp="1"/>
          </p:cNvSpPr>
          <p:nvPr>
            <p:ph sz="quarter" idx="15"/>
          </p:nvPr>
        </p:nvSpPr>
        <p:spPr>
          <a:xfrm>
            <a:off x="7726925" y="3485535"/>
            <a:ext cx="3324532" cy="1415434"/>
          </a:xfrm>
        </p:spPr>
        <p:txBody>
          <a:bodyPr/>
          <a:lstStyle/>
          <a:p>
            <a:pPr lvl="0"/>
            <a:r>
              <a:rPr lang="en-US"/>
              <a:t>Click to edit Master text styles</a:t>
            </a:r>
          </a:p>
        </p:txBody>
      </p:sp>
      <p:sp>
        <p:nvSpPr>
          <p:cNvPr id="8" name="Content Placeholder">
            <a:extLst>
              <a:ext uri="{FF2B5EF4-FFF2-40B4-BE49-F238E27FC236}">
                <a16:creationId xmlns:a16="http://schemas.microsoft.com/office/drawing/2014/main" id="{E5B43E3E-B310-4DF9-8B9A-71F880A4FDA2}"/>
              </a:ext>
            </a:extLst>
          </p:cNvPr>
          <p:cNvSpPr>
            <a:spLocks noGrp="1"/>
          </p:cNvSpPr>
          <p:nvPr>
            <p:ph sz="quarter" idx="16"/>
          </p:nvPr>
        </p:nvSpPr>
        <p:spPr>
          <a:xfrm>
            <a:off x="696861" y="3524866"/>
            <a:ext cx="3324532" cy="1415434"/>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CCE48EF7-7627-4797-8DEC-CBEF1F6A4559}"/>
              </a:ext>
            </a:extLst>
          </p:cNvPr>
          <p:cNvSpPr>
            <a:spLocks noGrp="1"/>
          </p:cNvSpPr>
          <p:nvPr>
            <p:ph sz="quarter" idx="17"/>
          </p:nvPr>
        </p:nvSpPr>
        <p:spPr>
          <a:xfrm>
            <a:off x="696861" y="5255752"/>
            <a:ext cx="3324532" cy="1415434"/>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BFF2FC00-B18E-4D73-8183-10A378469F7C}"/>
              </a:ext>
            </a:extLst>
          </p:cNvPr>
          <p:cNvSpPr>
            <a:spLocks noGrp="1"/>
          </p:cNvSpPr>
          <p:nvPr>
            <p:ph sz="quarter" idx="18"/>
          </p:nvPr>
        </p:nvSpPr>
        <p:spPr>
          <a:xfrm>
            <a:off x="4402393" y="5284795"/>
            <a:ext cx="3324532" cy="1415434"/>
          </a:xfrm>
        </p:spPr>
        <p:txBody>
          <a:bodyPr/>
          <a:lstStyle/>
          <a:p>
            <a:pPr lvl="0"/>
            <a:r>
              <a:rPr lang="en-US"/>
              <a:t>Click to edit Master text styles</a:t>
            </a:r>
          </a:p>
        </p:txBody>
      </p:sp>
      <p:sp>
        <p:nvSpPr>
          <p:cNvPr id="11" name="Content Placeholder">
            <a:extLst>
              <a:ext uri="{FF2B5EF4-FFF2-40B4-BE49-F238E27FC236}">
                <a16:creationId xmlns:a16="http://schemas.microsoft.com/office/drawing/2014/main" id="{F1BF4435-0086-4B8E-8EAE-0ADEFFF20B4B}"/>
              </a:ext>
            </a:extLst>
          </p:cNvPr>
          <p:cNvSpPr>
            <a:spLocks noGrp="1"/>
          </p:cNvSpPr>
          <p:nvPr>
            <p:ph sz="quarter" idx="19"/>
          </p:nvPr>
        </p:nvSpPr>
        <p:spPr>
          <a:xfrm>
            <a:off x="8026809" y="5255752"/>
            <a:ext cx="3324532" cy="1415434"/>
          </a:xfrm>
        </p:spPr>
        <p:txBody>
          <a:bodyPr/>
          <a:lstStyle/>
          <a:p>
            <a:pPr lvl="0"/>
            <a:r>
              <a:rPr lang="en-US"/>
              <a:t>Click to edit Master text styles</a:t>
            </a:r>
          </a:p>
        </p:txBody>
      </p:sp>
    </p:spTree>
    <p:extLst>
      <p:ext uri="{BB962C8B-B14F-4D97-AF65-F5344CB8AC3E}">
        <p14:creationId xmlns:p14="http://schemas.microsoft.com/office/powerpoint/2010/main" val="647464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DE17EC12-8EDA-418C-95EA-B14FD4699C85}"/>
              </a:ext>
            </a:extLst>
          </p:cNvPr>
          <p:cNvSpPr>
            <a:spLocks noGrp="1"/>
          </p:cNvSpPr>
          <p:nvPr>
            <p:ph type="title"/>
          </p:nvPr>
        </p:nvSpPr>
        <p:spPr>
          <a:xfrm>
            <a:off x="1451514" y="2563577"/>
            <a:ext cx="9288972" cy="2476490"/>
          </a:xfrm>
        </p:spPr>
        <p:txBody>
          <a:bodyPr/>
          <a:lstStyle>
            <a:lvl1pPr algn="ctr">
              <a:defRPr sz="8000">
                <a:solidFill>
                  <a:schemeClr val="tx1"/>
                </a:solidFill>
              </a:defRPr>
            </a:lvl1pPr>
          </a:lstStyle>
          <a:p>
            <a:endParaRPr lang="en-US"/>
          </a:p>
        </p:txBody>
      </p:sp>
    </p:spTree>
    <p:extLst>
      <p:ext uri="{BB962C8B-B14F-4D97-AF65-F5344CB8AC3E}">
        <p14:creationId xmlns:p14="http://schemas.microsoft.com/office/powerpoint/2010/main" val="377555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a:extLst>
              <a:ext uri="{FF2B5EF4-FFF2-40B4-BE49-F238E27FC236}">
                <a16:creationId xmlns:a16="http://schemas.microsoft.com/office/drawing/2014/main" id="{88CB66B4-D294-4EAD-BC00-AEEF13826063}"/>
              </a:ext>
            </a:extLst>
          </p:cNvPr>
          <p:cNvSpPr>
            <a:spLocks noGrp="1"/>
          </p:cNvSpPr>
          <p:nvPr>
            <p:ph sz="half" idx="1"/>
          </p:nvPr>
        </p:nvSpPr>
        <p:spPr>
          <a:xfrm>
            <a:off x="647699"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a:extLst>
              <a:ext uri="{FF2B5EF4-FFF2-40B4-BE49-F238E27FC236}">
                <a16:creationId xmlns:a16="http://schemas.microsoft.com/office/drawing/2014/main" id="{A15BB3D2-285C-4BFF-B1BA-5171ABDD02F8}"/>
              </a:ext>
            </a:extLst>
          </p:cNvPr>
          <p:cNvSpPr>
            <a:spLocks noGrp="1"/>
          </p:cNvSpPr>
          <p:nvPr>
            <p:ph sz="half" idx="10"/>
          </p:nvPr>
        </p:nvSpPr>
        <p:spPr>
          <a:xfrm>
            <a:off x="6172200"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812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Text Placeholder 2">
            <a:extLst>
              <a:ext uri="{FF2B5EF4-FFF2-40B4-BE49-F238E27FC236}">
                <a16:creationId xmlns:a16="http://schemas.microsoft.com/office/drawing/2014/main" id="{C6B74CDF-15BE-4B2E-91A5-91587CFB6026}"/>
              </a:ext>
            </a:extLst>
          </p:cNvPr>
          <p:cNvSpPr>
            <a:spLocks noGrp="1"/>
          </p:cNvSpPr>
          <p:nvPr>
            <p:ph idx="1" hasCustomPrompt="1"/>
          </p:nvPr>
        </p:nvSpPr>
        <p:spPr>
          <a:xfrm>
            <a:off x="647700" y="2045081"/>
            <a:ext cx="10515600" cy="4012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117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30333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123" y="1825625"/>
            <a:ext cx="5829677"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769321"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1123628" y="6054251"/>
            <a:ext cx="640080" cy="640080"/>
          </a:xfrm>
          <a:prstGeom prst="ellipse">
            <a:avLst/>
          </a:prstGeom>
          <a:solidFill>
            <a:srgbClr val="074A6D"/>
          </a:solidFill>
        </p:spPr>
        <p:txBody>
          <a:bodyPr vert="horz" lIns="91440" tIns="45720" rIns="91440" bIns="45720" rtlCol="0" anchor="ctr"/>
          <a:lstStyle>
            <a:lvl1pPr algn="ctr">
              <a:defRPr sz="1400" b="1">
                <a:solidFill>
                  <a:schemeClr val="bg1"/>
                </a:solidFill>
              </a:defRPr>
            </a:lvl1pPr>
          </a:lstStyle>
          <a:p>
            <a:fld id="{A278BFE2-05B1-41B7-9664-186D4B9427C3}" type="slidenum">
              <a:rPr lang="en-US" smtClean="0"/>
              <a:pPr/>
              <a:t>‹#›</a:t>
            </a:fld>
            <a:endParaRPr lang="en-US"/>
          </a:p>
        </p:txBody>
      </p:sp>
    </p:spTree>
    <p:custDataLst>
      <p:tags r:id="rId1"/>
    </p:custDataLst>
    <p:extLst>
      <p:ext uri="{BB962C8B-B14F-4D97-AF65-F5344CB8AC3E}">
        <p14:creationId xmlns:p14="http://schemas.microsoft.com/office/powerpoint/2010/main" val="136307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CCEE-A158-1E72-48E1-BF4114719D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272B5-21CD-A483-C645-B59639C9E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BD0297-5DD7-1A4A-0E7D-E3E79D324D05}"/>
              </a:ext>
            </a:extLst>
          </p:cNvPr>
          <p:cNvSpPr>
            <a:spLocks noGrp="1"/>
          </p:cNvSpPr>
          <p:nvPr>
            <p:ph type="dt" sz="half" idx="10"/>
          </p:nvPr>
        </p:nvSpPr>
        <p:spPr/>
        <p:txBody>
          <a:bodyPr/>
          <a:lstStyle/>
          <a:p>
            <a:fld id="{4F6D0975-EA1C-4C48-994F-669F2216CBF5}" type="datetimeFigureOut">
              <a:rPr lang="en-US" smtClean="0"/>
              <a:t>6/3/2024</a:t>
            </a:fld>
            <a:endParaRPr lang="en-US"/>
          </a:p>
        </p:txBody>
      </p:sp>
      <p:sp>
        <p:nvSpPr>
          <p:cNvPr id="5" name="Footer Placeholder 4">
            <a:extLst>
              <a:ext uri="{FF2B5EF4-FFF2-40B4-BE49-F238E27FC236}">
                <a16:creationId xmlns:a16="http://schemas.microsoft.com/office/drawing/2014/main" id="{D84C84B3-0AFF-7A79-50B0-CD86F1444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7E8E1-A758-086B-3669-225939341687}"/>
              </a:ext>
            </a:extLst>
          </p:cNvPr>
          <p:cNvSpPr>
            <a:spLocks noGrp="1"/>
          </p:cNvSpPr>
          <p:nvPr>
            <p:ph type="sldNum" sz="quarter" idx="12"/>
          </p:nvPr>
        </p:nvSpPr>
        <p:spPr/>
        <p:txBody>
          <a:bodyPr/>
          <a:lstStyle/>
          <a:p>
            <a:fld id="{55A08726-C3BA-4D46-A2B5-0FE8F083756E}" type="slidenum">
              <a:rPr lang="en-US" smtClean="0"/>
              <a:t>‹#›</a:t>
            </a:fld>
            <a:endParaRPr lang="en-US"/>
          </a:p>
        </p:txBody>
      </p:sp>
    </p:spTree>
    <p:extLst>
      <p:ext uri="{BB962C8B-B14F-4D97-AF65-F5344CB8AC3E}">
        <p14:creationId xmlns:p14="http://schemas.microsoft.com/office/powerpoint/2010/main" val="40123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7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2691-D1B5-4D79-B02E-AF95E20D3ACD}"/>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AB7F3916-69D6-4208-ABBC-DA92BA6851B3}"/>
              </a:ext>
            </a:extLst>
          </p:cNvPr>
          <p:cNvSpPr>
            <a:spLocks noGrp="1"/>
          </p:cNvSpPr>
          <p:nvPr>
            <p:ph sz="quarter" idx="10"/>
          </p:nvPr>
        </p:nvSpPr>
        <p:spPr>
          <a:xfrm>
            <a:off x="647700" y="1903413"/>
            <a:ext cx="2890838" cy="2528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DCC002F2-11F5-4D15-A105-3476002C075E}"/>
              </a:ext>
            </a:extLst>
          </p:cNvPr>
          <p:cNvSpPr>
            <a:spLocks noGrp="1"/>
          </p:cNvSpPr>
          <p:nvPr>
            <p:ph type="pic" sz="quarter" idx="11"/>
          </p:nvPr>
        </p:nvSpPr>
        <p:spPr>
          <a:xfrm>
            <a:off x="4475163" y="2097088"/>
            <a:ext cx="1420812" cy="1230312"/>
          </a:xfrm>
        </p:spPr>
        <p:txBody>
          <a:bodyPr/>
          <a:lstStyle/>
          <a:p>
            <a:endParaRPr lang="en-US"/>
          </a:p>
        </p:txBody>
      </p:sp>
      <p:sp>
        <p:nvSpPr>
          <p:cNvPr id="8" name="Picture Placeholder 7">
            <a:extLst>
              <a:ext uri="{FF2B5EF4-FFF2-40B4-BE49-F238E27FC236}">
                <a16:creationId xmlns:a16="http://schemas.microsoft.com/office/drawing/2014/main" id="{C8D82BAD-EAF3-47DD-B052-0C5F240EE302}"/>
              </a:ext>
            </a:extLst>
          </p:cNvPr>
          <p:cNvSpPr>
            <a:spLocks noGrp="1"/>
          </p:cNvSpPr>
          <p:nvPr>
            <p:ph type="pic" sz="quarter" idx="12"/>
          </p:nvPr>
        </p:nvSpPr>
        <p:spPr>
          <a:xfrm>
            <a:off x="6475413" y="2097088"/>
            <a:ext cx="1668462" cy="1228725"/>
          </a:xfrm>
        </p:spPr>
        <p:txBody>
          <a:bodyPr/>
          <a:lstStyle/>
          <a:p>
            <a:endParaRPr lang="en-US"/>
          </a:p>
        </p:txBody>
      </p:sp>
      <p:sp>
        <p:nvSpPr>
          <p:cNvPr id="10" name="Picture Placeholder 9">
            <a:extLst>
              <a:ext uri="{FF2B5EF4-FFF2-40B4-BE49-F238E27FC236}">
                <a16:creationId xmlns:a16="http://schemas.microsoft.com/office/drawing/2014/main" id="{9EA4034E-FCEC-453C-9E7F-5471E18C89EB}"/>
              </a:ext>
            </a:extLst>
          </p:cNvPr>
          <p:cNvSpPr>
            <a:spLocks noGrp="1"/>
          </p:cNvSpPr>
          <p:nvPr>
            <p:ph type="pic" sz="quarter" idx="13"/>
          </p:nvPr>
        </p:nvSpPr>
        <p:spPr>
          <a:xfrm>
            <a:off x="4862513" y="3889375"/>
            <a:ext cx="1612900" cy="1543050"/>
          </a:xfrm>
        </p:spPr>
        <p:txBody>
          <a:bodyPr/>
          <a:lstStyle/>
          <a:p>
            <a:endParaRPr lang="en-US"/>
          </a:p>
        </p:txBody>
      </p:sp>
      <p:sp>
        <p:nvSpPr>
          <p:cNvPr id="12" name="Picture Placeholder 11">
            <a:extLst>
              <a:ext uri="{FF2B5EF4-FFF2-40B4-BE49-F238E27FC236}">
                <a16:creationId xmlns:a16="http://schemas.microsoft.com/office/drawing/2014/main" id="{052207EE-D2F2-4EE6-8CF9-8C40D0D8104F}"/>
              </a:ext>
            </a:extLst>
          </p:cNvPr>
          <p:cNvSpPr>
            <a:spLocks noGrp="1"/>
          </p:cNvSpPr>
          <p:nvPr>
            <p:ph type="pic" sz="quarter" idx="14"/>
          </p:nvPr>
        </p:nvSpPr>
        <p:spPr>
          <a:xfrm>
            <a:off x="7454900" y="4022725"/>
            <a:ext cx="1754188" cy="1409700"/>
          </a:xfrm>
        </p:spPr>
        <p:txBody>
          <a:bodyPr/>
          <a:lstStyle/>
          <a:p>
            <a:endParaRPr lang="en-US"/>
          </a:p>
        </p:txBody>
      </p:sp>
      <p:sp>
        <p:nvSpPr>
          <p:cNvPr id="14" name="Picture Placeholder 13">
            <a:extLst>
              <a:ext uri="{FF2B5EF4-FFF2-40B4-BE49-F238E27FC236}">
                <a16:creationId xmlns:a16="http://schemas.microsoft.com/office/drawing/2014/main" id="{5955696F-73B1-443E-A8D7-22DACF2BE9FB}"/>
              </a:ext>
            </a:extLst>
          </p:cNvPr>
          <p:cNvSpPr>
            <a:spLocks noGrp="1"/>
          </p:cNvSpPr>
          <p:nvPr>
            <p:ph type="pic" sz="quarter" idx="15"/>
          </p:nvPr>
        </p:nvSpPr>
        <p:spPr>
          <a:xfrm>
            <a:off x="8745538" y="2097088"/>
            <a:ext cx="1538287" cy="1331912"/>
          </a:xfrm>
        </p:spPr>
        <p:txBody>
          <a:bodyPr/>
          <a:lstStyle/>
          <a:p>
            <a:endParaRPr lang="en-US"/>
          </a:p>
        </p:txBody>
      </p:sp>
      <p:sp>
        <p:nvSpPr>
          <p:cNvPr id="16" name="Picture Placeholder 15">
            <a:extLst>
              <a:ext uri="{FF2B5EF4-FFF2-40B4-BE49-F238E27FC236}">
                <a16:creationId xmlns:a16="http://schemas.microsoft.com/office/drawing/2014/main" id="{AAAFD2EA-B1CF-4EDF-A095-C172B316C6D0}"/>
              </a:ext>
            </a:extLst>
          </p:cNvPr>
          <p:cNvSpPr>
            <a:spLocks noGrp="1"/>
          </p:cNvSpPr>
          <p:nvPr>
            <p:ph type="pic" sz="quarter" idx="16"/>
          </p:nvPr>
        </p:nvSpPr>
        <p:spPr>
          <a:xfrm>
            <a:off x="10058400" y="4022725"/>
            <a:ext cx="1485900" cy="1409700"/>
          </a:xfrm>
        </p:spPr>
        <p:txBody>
          <a:bodyPr/>
          <a:lstStyle/>
          <a:p>
            <a:endParaRPr lang="en-US"/>
          </a:p>
        </p:txBody>
      </p:sp>
    </p:spTree>
    <p:extLst>
      <p:ext uri="{BB962C8B-B14F-4D97-AF65-F5344CB8AC3E}">
        <p14:creationId xmlns:p14="http://schemas.microsoft.com/office/powerpoint/2010/main" val="407720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5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7104-472E-444C-9A18-75F48B162088}"/>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48AACE7-6DFD-4589-A97A-D69BAEE7D806}"/>
              </a:ext>
            </a:extLst>
          </p:cNvPr>
          <p:cNvSpPr>
            <a:spLocks noGrp="1"/>
          </p:cNvSpPr>
          <p:nvPr>
            <p:ph sz="quarter" idx="10"/>
          </p:nvPr>
        </p:nvSpPr>
        <p:spPr>
          <a:xfrm>
            <a:off x="731838" y="1817688"/>
            <a:ext cx="2581275" cy="2366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09C1DD6-ED16-4143-BA4B-BFD0C084EC7F}"/>
              </a:ext>
            </a:extLst>
          </p:cNvPr>
          <p:cNvSpPr>
            <a:spLocks noGrp="1"/>
          </p:cNvSpPr>
          <p:nvPr>
            <p:ph type="pic" sz="quarter" idx="11"/>
          </p:nvPr>
        </p:nvSpPr>
        <p:spPr>
          <a:xfrm>
            <a:off x="5508625" y="2011363"/>
            <a:ext cx="1763713" cy="1549400"/>
          </a:xfrm>
        </p:spPr>
        <p:txBody>
          <a:bodyPr/>
          <a:lstStyle/>
          <a:p>
            <a:endParaRPr lang="en-US"/>
          </a:p>
        </p:txBody>
      </p:sp>
      <p:sp>
        <p:nvSpPr>
          <p:cNvPr id="8" name="Picture Placeholder 7">
            <a:extLst>
              <a:ext uri="{FF2B5EF4-FFF2-40B4-BE49-F238E27FC236}">
                <a16:creationId xmlns:a16="http://schemas.microsoft.com/office/drawing/2014/main" id="{FEA34A94-9B03-4362-8A22-761730A2E23A}"/>
              </a:ext>
            </a:extLst>
          </p:cNvPr>
          <p:cNvSpPr>
            <a:spLocks noGrp="1"/>
          </p:cNvSpPr>
          <p:nvPr>
            <p:ph type="pic" sz="quarter" idx="12"/>
          </p:nvPr>
        </p:nvSpPr>
        <p:spPr>
          <a:xfrm>
            <a:off x="5421313" y="4038600"/>
            <a:ext cx="2033587" cy="1727200"/>
          </a:xfrm>
        </p:spPr>
        <p:txBody>
          <a:bodyPr/>
          <a:lstStyle/>
          <a:p>
            <a:endParaRPr lang="en-US"/>
          </a:p>
        </p:txBody>
      </p:sp>
      <p:sp>
        <p:nvSpPr>
          <p:cNvPr id="10" name="Picture Placeholder 9">
            <a:extLst>
              <a:ext uri="{FF2B5EF4-FFF2-40B4-BE49-F238E27FC236}">
                <a16:creationId xmlns:a16="http://schemas.microsoft.com/office/drawing/2014/main" id="{E0E130CC-580F-481B-8208-46ADD2A9A48F}"/>
              </a:ext>
            </a:extLst>
          </p:cNvPr>
          <p:cNvSpPr>
            <a:spLocks noGrp="1"/>
          </p:cNvSpPr>
          <p:nvPr>
            <p:ph type="pic" sz="quarter" idx="13"/>
          </p:nvPr>
        </p:nvSpPr>
        <p:spPr>
          <a:xfrm>
            <a:off x="3313113" y="4808538"/>
            <a:ext cx="1828800" cy="1624012"/>
          </a:xfrm>
        </p:spPr>
        <p:txBody>
          <a:bodyPr/>
          <a:lstStyle/>
          <a:p>
            <a:endParaRPr lang="en-US"/>
          </a:p>
        </p:txBody>
      </p:sp>
      <p:sp>
        <p:nvSpPr>
          <p:cNvPr id="12" name="Picture Placeholder 11">
            <a:extLst>
              <a:ext uri="{FF2B5EF4-FFF2-40B4-BE49-F238E27FC236}">
                <a16:creationId xmlns:a16="http://schemas.microsoft.com/office/drawing/2014/main" id="{DF3CEC27-CB52-4833-8FDA-BBF45787E500}"/>
              </a:ext>
            </a:extLst>
          </p:cNvPr>
          <p:cNvSpPr>
            <a:spLocks noGrp="1"/>
          </p:cNvSpPr>
          <p:nvPr>
            <p:ph type="pic" sz="quarter" idx="14"/>
          </p:nvPr>
        </p:nvSpPr>
        <p:spPr>
          <a:xfrm>
            <a:off x="8240713" y="1925638"/>
            <a:ext cx="1549400" cy="1720850"/>
          </a:xfrm>
        </p:spPr>
        <p:txBody>
          <a:bodyPr/>
          <a:lstStyle/>
          <a:p>
            <a:endParaRPr lang="en-US"/>
          </a:p>
        </p:txBody>
      </p:sp>
    </p:spTree>
    <p:extLst>
      <p:ext uri="{BB962C8B-B14F-4D97-AF65-F5344CB8AC3E}">
        <p14:creationId xmlns:p14="http://schemas.microsoft.com/office/powerpoint/2010/main" val="251815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6"/>
          <a:stretch/>
        </p:blipFill>
        <p:spPr>
          <a:xfrm>
            <a:off x="-19050" y="1"/>
            <a:ext cx="12192000" cy="3545113"/>
          </a:xfrm>
          <a:prstGeom prst="rect">
            <a:avLst/>
          </a:prstGeom>
        </p:spPr>
      </p:pic>
    </p:spTree>
    <p:extLst>
      <p:ext uri="{BB962C8B-B14F-4D97-AF65-F5344CB8AC3E}">
        <p14:creationId xmlns:p14="http://schemas.microsoft.com/office/powerpoint/2010/main" val="2582251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userDrawn="1">
  <p:cSld name="1_Two Content">
    <p:bg>
      <p:bgPr>
        <a:gradFill>
          <a:gsLst>
            <a:gs pos="0">
              <a:srgbClr val="FFFFFF"/>
            </a:gs>
            <a:gs pos="62000">
              <a:srgbClr val="EDEDED">
                <a:alpha val="62745"/>
              </a:srgbClr>
            </a:gs>
            <a:gs pos="100000">
              <a:srgbClr val="EDEDED"/>
            </a:gs>
          </a:gsLst>
          <a:lin ang="4800000" scaled="0"/>
        </a:grad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47700" y="546008"/>
            <a:ext cx="9288972" cy="1229075"/>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chemeClr val="dk2"/>
              </a:buClr>
              <a:buSzPts val="6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647699" y="2092960"/>
            <a:ext cx="5295903" cy="396494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00"/>
              </a:spcBef>
              <a:spcAft>
                <a:spcPts val="0"/>
              </a:spcAft>
              <a:buClr>
                <a:schemeClr val="accent1"/>
              </a:buClr>
              <a:buSzPts val="3200"/>
              <a:buChar char="•"/>
              <a:defRPr sz="3200"/>
            </a:lvl1pPr>
            <a:lvl2pPr marL="914400" lvl="1" indent="-419100" algn="l">
              <a:lnSpc>
                <a:spcPct val="100000"/>
              </a:lnSpc>
              <a:spcBef>
                <a:spcPts val="600"/>
              </a:spcBef>
              <a:spcAft>
                <a:spcPts val="0"/>
              </a:spcAft>
              <a:buClr>
                <a:schemeClr val="accent1"/>
              </a:buClr>
              <a:buSzPts val="3000"/>
              <a:buChar char="◦"/>
              <a:defRPr sz="3000">
                <a:solidFill>
                  <a:schemeClr val="dk1"/>
                </a:solidFill>
                <a:latin typeface="Arial"/>
                <a:ea typeface="Arial"/>
                <a:cs typeface="Arial"/>
                <a:sym typeface="Arial"/>
              </a:defRPr>
            </a:lvl2pPr>
            <a:lvl3pPr marL="1371600" lvl="2" indent="-406400" algn="l">
              <a:lnSpc>
                <a:spcPct val="100000"/>
              </a:lnSpc>
              <a:spcBef>
                <a:spcPts val="600"/>
              </a:spcBef>
              <a:spcAft>
                <a:spcPts val="0"/>
              </a:spcAft>
              <a:buClr>
                <a:schemeClr val="accent1"/>
              </a:buClr>
              <a:buSzPts val="2800"/>
              <a:buFont typeface="Arial"/>
              <a:buChar char="▪"/>
              <a:defRPr sz="2800">
                <a:solidFill>
                  <a:schemeClr val="dk1"/>
                </a:solidFill>
                <a:latin typeface="Arial"/>
                <a:ea typeface="Arial"/>
                <a:cs typeface="Arial"/>
                <a:sym typeface="Arial"/>
              </a:defRPr>
            </a:lvl3pPr>
            <a:lvl4pPr marL="1828800" lvl="3" indent="-393700" algn="l">
              <a:lnSpc>
                <a:spcPct val="100000"/>
              </a:lnSpc>
              <a:spcBef>
                <a:spcPts val="600"/>
              </a:spcBef>
              <a:spcAft>
                <a:spcPts val="0"/>
              </a:spcAft>
              <a:buClr>
                <a:schemeClr val="accent1"/>
              </a:buClr>
              <a:buSzPts val="2600"/>
              <a:buChar char="▫"/>
              <a:defRPr sz="2600">
                <a:solidFill>
                  <a:schemeClr val="dk1"/>
                </a:solidFill>
                <a:latin typeface="Arial"/>
                <a:ea typeface="Arial"/>
                <a:cs typeface="Arial"/>
                <a:sym typeface="Arial"/>
              </a:defRPr>
            </a:lvl4pPr>
            <a:lvl5pPr marL="2286000" lvl="4" indent="-381000" algn="l">
              <a:lnSpc>
                <a:spcPct val="100000"/>
              </a:lnSpc>
              <a:spcBef>
                <a:spcPts val="600"/>
              </a:spcBef>
              <a:spcAft>
                <a:spcPts val="0"/>
              </a:spcAft>
              <a:buClr>
                <a:schemeClr val="accent1"/>
              </a:buClr>
              <a:buSzPts val="2400"/>
              <a:buChar char="▪"/>
              <a:defRPr sz="2400">
                <a:solidFill>
                  <a:schemeClr val="dk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FBC3B4F-8854-999E-23B8-5B4A3F5E9EE2}"/>
              </a:ext>
            </a:extLst>
          </p:cNvPr>
          <p:cNvSpPr>
            <a:spLocks noGrp="1"/>
          </p:cNvSpPr>
          <p:nvPr>
            <p:ph type="pic" sz="quarter" idx="10"/>
          </p:nvPr>
        </p:nvSpPr>
        <p:spPr>
          <a:xfrm>
            <a:off x="6419850" y="2092960"/>
            <a:ext cx="1247775" cy="1130300"/>
          </a:xfrm>
        </p:spPr>
        <p:txBody>
          <a:bodyPr/>
          <a:lstStyle/>
          <a:p>
            <a:endParaRPr lang="en-US"/>
          </a:p>
        </p:txBody>
      </p:sp>
      <p:sp>
        <p:nvSpPr>
          <p:cNvPr id="7" name="Table Placeholder 6">
            <a:extLst>
              <a:ext uri="{FF2B5EF4-FFF2-40B4-BE49-F238E27FC236}">
                <a16:creationId xmlns:a16="http://schemas.microsoft.com/office/drawing/2014/main" id="{68FC6DC4-3D27-179B-870D-6E19FCBBF34C}"/>
              </a:ext>
            </a:extLst>
          </p:cNvPr>
          <p:cNvSpPr>
            <a:spLocks noGrp="1"/>
          </p:cNvSpPr>
          <p:nvPr>
            <p:ph type="tbl" sz="quarter" idx="11"/>
          </p:nvPr>
        </p:nvSpPr>
        <p:spPr>
          <a:xfrm>
            <a:off x="8029575" y="2343150"/>
            <a:ext cx="3638550" cy="3714750"/>
          </a:xfrm>
        </p:spPr>
        <p:txBody>
          <a:bodyPr/>
          <a:lstStyle/>
          <a:p>
            <a:endParaRPr lang="en-US"/>
          </a:p>
        </p:txBody>
      </p:sp>
    </p:spTree>
    <p:extLst>
      <p:ext uri="{BB962C8B-B14F-4D97-AF65-F5344CB8AC3E}">
        <p14:creationId xmlns:p14="http://schemas.microsoft.com/office/powerpoint/2010/main" val="100710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988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dvertis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1"/>
            <a:ext cx="7010397" cy="1562101"/>
          </a:xfrm>
          <a:solidFill>
            <a:schemeClr val="accent6"/>
          </a:solidFill>
        </p:spPr>
        <p:txBody>
          <a:bodyPr/>
          <a:lstStyle>
            <a:lvl1pPr marL="182880" algn="l">
              <a:defRPr>
                <a:solidFill>
                  <a:schemeClr val="bg1"/>
                </a:solidFill>
              </a:defRPr>
            </a:lvl1pPr>
          </a:lstStyle>
          <a:p>
            <a:r>
              <a:rPr lang="en-US"/>
              <a:t>Advertise section</a:t>
            </a:r>
          </a:p>
        </p:txBody>
      </p:sp>
      <p:sp>
        <p:nvSpPr>
          <p:cNvPr id="10" name="Content Placeholder 9">
            <a:extLst>
              <a:ext uri="{FF2B5EF4-FFF2-40B4-BE49-F238E27FC236}">
                <a16:creationId xmlns:a16="http://schemas.microsoft.com/office/drawing/2014/main" id="{7690C5F9-41A1-B7F7-A53A-B08ACABB47FC}"/>
              </a:ext>
            </a:extLst>
          </p:cNvPr>
          <p:cNvSpPr>
            <a:spLocks noGrp="1"/>
          </p:cNvSpPr>
          <p:nvPr>
            <p:ph sz="quarter" idx="11"/>
          </p:nvPr>
        </p:nvSpPr>
        <p:spPr>
          <a:xfrm>
            <a:off x="266700" y="1752600"/>
            <a:ext cx="6743700" cy="4572000"/>
          </a:xfrm>
        </p:spPr>
        <p:txBody>
          <a:bodyPr anchor="ctr">
            <a:noAutofit/>
          </a:bodyPr>
          <a:lstStyle>
            <a:lvl1pPr marL="0" indent="0" algn="l">
              <a:buNone/>
              <a:defRPr sz="3200"/>
            </a:lvl1pPr>
            <a:lvl2pPr marL="274320" indent="0">
              <a:buNone/>
              <a:defRPr/>
            </a:lvl2pPr>
            <a:lvl3pPr marL="640080" indent="0">
              <a:buNone/>
              <a:defRPr/>
            </a:lvl3pPr>
            <a:lvl4pPr marL="914400" indent="0">
              <a:buNone/>
              <a:defRPr/>
            </a:lvl4pPr>
            <a:lvl5pPr marL="1371600" indent="0">
              <a:buNone/>
              <a:defRPr/>
            </a:lvl5pPr>
          </a:lstStyle>
          <a:p>
            <a:pPr lvl="0"/>
            <a:r>
              <a:rPr lang="en-US"/>
              <a:t>Click to edit Master text</a:t>
            </a:r>
          </a:p>
        </p:txBody>
      </p:sp>
      <p:sp>
        <p:nvSpPr>
          <p:cNvPr id="3" name="Rectangle 2">
            <a:extLst>
              <a:ext uri="{FF2B5EF4-FFF2-40B4-BE49-F238E27FC236}">
                <a16:creationId xmlns:a16="http://schemas.microsoft.com/office/drawing/2014/main" id="{6F4333D8-46FA-7760-60F8-0C7D7E54CD3B}"/>
              </a:ext>
              <a:ext uri="{C183D7F6-B498-43B3-948B-1728B52AA6E4}">
                <adec:decorative xmlns:adec="http://schemas.microsoft.com/office/drawing/2017/decorative" val="1"/>
              </a:ext>
            </a:extLst>
          </p:cNvPr>
          <p:cNvSpPr/>
          <p:nvPr userDrawn="1"/>
        </p:nvSpPr>
        <p:spPr>
          <a:xfrm>
            <a:off x="0" y="6324599"/>
            <a:ext cx="12192000" cy="533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9">
            <a:extLst>
              <a:ext uri="{FF2B5EF4-FFF2-40B4-BE49-F238E27FC236}">
                <a16:creationId xmlns:a16="http://schemas.microsoft.com/office/drawing/2014/main" id="{40272397-69DA-5E56-D97F-9EC9CB3EB572}"/>
              </a:ext>
            </a:extLst>
          </p:cNvPr>
          <p:cNvSpPr>
            <a:spLocks noGrp="1"/>
          </p:cNvSpPr>
          <p:nvPr>
            <p:ph sz="quarter" idx="12"/>
          </p:nvPr>
        </p:nvSpPr>
        <p:spPr>
          <a:xfrm>
            <a:off x="7010400" y="0"/>
            <a:ext cx="5181598" cy="6324598"/>
          </a:xfrm>
          <a:solidFill>
            <a:srgbClr val="F3F8FB"/>
          </a:solidFill>
        </p:spPr>
        <p:txBody>
          <a:bodyPr anchor="ctr">
            <a:noAutofit/>
          </a:bodyPr>
          <a:lstStyle>
            <a:lvl1pPr marL="0" indent="0" algn="ctr">
              <a:buNone/>
              <a:defRPr sz="3200"/>
            </a:lvl1pPr>
            <a:lvl2pPr marL="274320" indent="0">
              <a:buNone/>
              <a:defRPr/>
            </a:lvl2pPr>
            <a:lvl3pPr marL="640080" indent="0">
              <a:buNone/>
              <a:defRPr/>
            </a:lvl3pPr>
            <a:lvl4pPr marL="914400" indent="0">
              <a:buNone/>
              <a:defRPr/>
            </a:lvl4pPr>
            <a:lvl5pPr marL="1371600" indent="0">
              <a:buNone/>
              <a:defRPr/>
            </a:lvl5pPr>
          </a:lstStyle>
          <a:p>
            <a:pPr lvl="0"/>
            <a:r>
              <a:rPr lang="en-US"/>
              <a:t>Click to edit Master text</a:t>
            </a:r>
          </a:p>
        </p:txBody>
      </p:sp>
    </p:spTree>
    <p:custDataLst>
      <p:tags r:id="rId1"/>
    </p:custDataLst>
    <p:extLst>
      <p:ext uri="{BB962C8B-B14F-4D97-AF65-F5344CB8AC3E}">
        <p14:creationId xmlns:p14="http://schemas.microsoft.com/office/powerpoint/2010/main" val="2074520553"/>
      </p:ext>
    </p:extLst>
  </p:cSld>
  <p:clrMapOvr>
    <a:masterClrMapping/>
  </p:clrMapOvr>
  <p:extLst>
    <p:ext uri="{DCECCB84-F9BA-43D5-87BE-67443E8EF086}">
      <p15:sldGuideLst xmlns:p15="http://schemas.microsoft.com/office/powerpoint/2012/main">
        <p15:guide id="1" pos="3840">
          <p15:clr>
            <a:srgbClr val="FBAE40"/>
          </p15:clr>
        </p15:guide>
        <p15:guide id="2" pos="44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
        <p:nvSpPr>
          <p:cNvPr id="4" name="TextBox 3">
            <a:extLst>
              <a:ext uri="{FF2B5EF4-FFF2-40B4-BE49-F238E27FC236}">
                <a16:creationId xmlns:a16="http://schemas.microsoft.com/office/drawing/2014/main" id="{BFBC029A-1531-45AA-8D5B-9E2CC1B06EE8}"/>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1947733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6"/>
          <a:stretch/>
        </p:blipFill>
        <p:spPr>
          <a:xfrm>
            <a:off x="-3942" y="1"/>
            <a:ext cx="12195941" cy="3545113"/>
          </a:xfrm>
          <a:prstGeom prst="rect">
            <a:avLst/>
          </a:prstGeom>
        </p:spPr>
      </p:pic>
      <p:sp>
        <p:nvSpPr>
          <p:cNvPr id="4" name="TextBox 3">
            <a:extLst>
              <a:ext uri="{FF2B5EF4-FFF2-40B4-BE49-F238E27FC236}">
                <a16:creationId xmlns:a16="http://schemas.microsoft.com/office/drawing/2014/main" id="{AEBE286E-0EF6-410E-96F1-1A6A44B4C7B0}"/>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2582251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
        <p:nvSpPr>
          <p:cNvPr id="2" name="TextBox 1">
            <a:extLst>
              <a:ext uri="{FF2B5EF4-FFF2-40B4-BE49-F238E27FC236}">
                <a16:creationId xmlns:a16="http://schemas.microsoft.com/office/drawing/2014/main" id="{4E2079D7-1727-4BA0-9A34-16D83CA728A6}"/>
              </a:ext>
            </a:extLst>
          </p:cNvPr>
          <p:cNvSpPr txBox="1"/>
          <p:nvPr userDrawn="1"/>
        </p:nvSpPr>
        <p:spPr>
          <a:xfrm>
            <a:off x="9871587" y="6115665"/>
            <a:ext cx="1956619" cy="369332"/>
          </a:xfrm>
          <a:prstGeom prst="rect">
            <a:avLst/>
          </a:prstGeom>
          <a:noFill/>
        </p:spPr>
        <p:txBody>
          <a:bodyPr wrap="square" rtlCol="0">
            <a:spAutoFit/>
          </a:bodyPr>
          <a:lstStyle/>
          <a:p>
            <a:pPr algn="r"/>
            <a:fld id="{09DE5A4F-364A-484D-98E8-4F7E50A3D7DA}" type="slidenum">
              <a:rPr lang="en-US" smtClean="0">
                <a:latin typeface="+mj-lt"/>
              </a:rPr>
              <a:pPr algn="r"/>
              <a:t>‹#›</a:t>
            </a:fld>
            <a:endParaRPr lang="en-US">
              <a:latin typeface="+mj-lt"/>
            </a:endParaRPr>
          </a:p>
        </p:txBody>
      </p:sp>
      <p:sp>
        <p:nvSpPr>
          <p:cNvPr id="3" name="TextBox 2">
            <a:extLst>
              <a:ext uri="{FF2B5EF4-FFF2-40B4-BE49-F238E27FC236}">
                <a16:creationId xmlns:a16="http://schemas.microsoft.com/office/drawing/2014/main" id="{5F76CF6F-C837-4415-8705-27CE12A5342A}"/>
              </a:ext>
            </a:extLst>
          </p:cNvPr>
          <p:cNvSpPr txBox="1"/>
          <p:nvPr userDrawn="1"/>
        </p:nvSpPr>
        <p:spPr>
          <a:xfrm>
            <a:off x="7305367" y="6300331"/>
            <a:ext cx="1956619" cy="369332"/>
          </a:xfrm>
          <a:prstGeom prst="rect">
            <a:avLst/>
          </a:prstGeom>
          <a:noFill/>
        </p:spPr>
        <p:txBody>
          <a:bodyPr wrap="square" rtlCol="0">
            <a:spAutoFit/>
          </a:bodyPr>
          <a:lstStyle/>
          <a:p>
            <a:pPr algn="r"/>
            <a:fld id="{A8376BC2-7A41-4446-9A64-8BC2917AF994}" type="slidenum">
              <a:rPr lang="en-US" smtClean="0">
                <a:latin typeface="+mj-lt"/>
              </a:rPr>
              <a:t>‹#›</a:t>
            </a:fld>
            <a:endParaRPr lang="en-US">
              <a:latin typeface="+mj-lt"/>
            </a:endParaRPr>
          </a:p>
        </p:txBody>
      </p:sp>
      <p:sp>
        <p:nvSpPr>
          <p:cNvPr id="7" name="TextBox 6">
            <a:extLst>
              <a:ext uri="{FF2B5EF4-FFF2-40B4-BE49-F238E27FC236}">
                <a16:creationId xmlns:a16="http://schemas.microsoft.com/office/drawing/2014/main" id="{4CDF43AB-BC6E-416B-A44B-4F06BFE59929}"/>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1947733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
        <p:nvSpPr>
          <p:cNvPr id="4" name="TextBox 3">
            <a:extLst>
              <a:ext uri="{FF2B5EF4-FFF2-40B4-BE49-F238E27FC236}">
                <a16:creationId xmlns:a16="http://schemas.microsoft.com/office/drawing/2014/main" id="{4EDE5350-C306-4FF6-A077-6C069B1010DE}"/>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3412456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689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34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64535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Tree>
    <p:extLst>
      <p:ext uri="{BB962C8B-B14F-4D97-AF65-F5344CB8AC3E}">
        <p14:creationId xmlns:p14="http://schemas.microsoft.com/office/powerpoint/2010/main" val="34124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68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Horizontal)">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0"/>
            <a:ext cx="5263816" cy="5753100"/>
          </a:xfrm>
          <a:prstGeom prst="rect">
            <a:avLst/>
          </a:prstGeom>
        </p:spPr>
        <p:txBody>
          <a:bodyPr vert="horz" lIns="91440" tIns="45720" rIns="91440" bIns="45720" rtlCol="0" anchor="ctr" anchorCtr="0">
            <a:noAutofit/>
          </a:bodyPr>
          <a:lstStyle>
            <a:lvl1pPr>
              <a:lnSpc>
                <a:spcPct val="100000"/>
              </a:lnSpc>
              <a:defRPr>
                <a:solidFill>
                  <a:schemeClr val="tx1"/>
                </a:solidFill>
              </a:defRPr>
            </a:lvl1pPr>
          </a:lstStyle>
          <a:p>
            <a:r>
              <a:rPr lang="en-US"/>
              <a:t>Click to edit Master title style</a:t>
            </a:r>
          </a:p>
        </p:txBody>
      </p:sp>
      <p:sp>
        <p:nvSpPr>
          <p:cNvPr id="3" name="Oval 2">
            <a:extLst>
              <a:ext uri="{FF2B5EF4-FFF2-40B4-BE49-F238E27FC236}">
                <a16:creationId xmlns:a16="http://schemas.microsoft.com/office/drawing/2014/main" id="{96935034-F1E7-45C6-90F2-C602F782C4AA}"/>
              </a:ext>
              <a:ext uri="{C183D7F6-B498-43B3-948B-1728B52AA6E4}">
                <adec:decorative xmlns:adec="http://schemas.microsoft.com/office/drawing/2017/decorative" val="1"/>
              </a:ext>
            </a:extLst>
          </p:cNvPr>
          <p:cNvSpPr/>
          <p:nvPr userDrawn="1"/>
        </p:nvSpPr>
        <p:spPr>
          <a:xfrm>
            <a:off x="6064478" y="429310"/>
            <a:ext cx="76200" cy="5362575"/>
          </a:xfrm>
          <a:prstGeom prst="ellipse">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DE89D9-B5B5-44B4-BD91-F317054FBE1C}"/>
              </a:ext>
            </a:extLst>
          </p:cNvPr>
          <p:cNvSpPr>
            <a:spLocks noGrp="1"/>
          </p:cNvSpPr>
          <p:nvPr>
            <p:ph sz="quarter" idx="10"/>
          </p:nvPr>
        </p:nvSpPr>
        <p:spPr>
          <a:xfrm>
            <a:off x="6356684" y="304800"/>
            <a:ext cx="5187616" cy="575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013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34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1289BE7D-1215-472B-8E96-33B39885C32E}"/>
              </a:ext>
            </a:extLst>
          </p:cNvPr>
          <p:cNvSpPr>
            <a:spLocks noGrp="1"/>
          </p:cNvSpPr>
          <p:nvPr>
            <p:ph type="title"/>
          </p:nvPr>
        </p:nvSpPr>
        <p:spPr>
          <a:xfrm>
            <a:off x="647700" y="304800"/>
            <a:ext cx="10858500" cy="1320800"/>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BF2AC34-E280-4117-AC49-8FDFCE9006B6}"/>
              </a:ext>
            </a:extLst>
          </p:cNvPr>
          <p:cNvSpPr>
            <a:spLocks noGrp="1"/>
          </p:cNvSpPr>
          <p:nvPr>
            <p:ph sz="quarter" idx="10"/>
          </p:nvPr>
        </p:nvSpPr>
        <p:spPr>
          <a:xfrm>
            <a:off x="647700"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B9E7ACB-46E8-4425-AE03-6C52694602A6}"/>
              </a:ext>
            </a:extLst>
          </p:cNvPr>
          <p:cNvSpPr>
            <a:spLocks noGrp="1"/>
          </p:cNvSpPr>
          <p:nvPr>
            <p:ph sz="quarter" idx="11"/>
          </p:nvPr>
        </p:nvSpPr>
        <p:spPr>
          <a:xfrm>
            <a:off x="4376737"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39A5F31-DAAD-418F-B6E7-C43CE4C5BAC9}"/>
              </a:ext>
            </a:extLst>
          </p:cNvPr>
          <p:cNvSpPr>
            <a:spLocks noGrp="1"/>
          </p:cNvSpPr>
          <p:nvPr>
            <p:ph sz="quarter" idx="12"/>
          </p:nvPr>
        </p:nvSpPr>
        <p:spPr>
          <a:xfrm>
            <a:off x="8105775"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026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647700" y="304800"/>
            <a:ext cx="10858500" cy="1306286"/>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a:extLst>
              <a:ext uri="{FF2B5EF4-FFF2-40B4-BE49-F238E27FC236}">
                <a16:creationId xmlns:a16="http://schemas.microsoft.com/office/drawing/2014/main" id="{C19936BF-D909-4B69-B0DC-2A31753C3893}"/>
              </a:ext>
            </a:extLst>
          </p:cNvPr>
          <p:cNvSpPr>
            <a:spLocks noGrp="1"/>
          </p:cNvSpPr>
          <p:nvPr>
            <p:ph sz="quarter" idx="11"/>
          </p:nvPr>
        </p:nvSpPr>
        <p:spPr>
          <a:xfrm>
            <a:off x="647700" y="1917701"/>
            <a:ext cx="5201556" cy="1817688"/>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79BD6580-94FF-4302-B7EE-6FFDCD78C0D6}"/>
              </a:ext>
            </a:extLst>
          </p:cNvPr>
          <p:cNvSpPr>
            <a:spLocks noGrp="1"/>
          </p:cNvSpPr>
          <p:nvPr>
            <p:ph sz="quarter" idx="12"/>
          </p:nvPr>
        </p:nvSpPr>
        <p:spPr>
          <a:xfrm>
            <a:off x="647699" y="4240212"/>
            <a:ext cx="5201557" cy="1817688"/>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2DC9D97D-4067-4D82-8F60-D276632FC88E}"/>
              </a:ext>
            </a:extLst>
          </p:cNvPr>
          <p:cNvSpPr>
            <a:spLocks noGrp="1"/>
          </p:cNvSpPr>
          <p:nvPr>
            <p:ph sz="quarter" idx="13"/>
          </p:nvPr>
        </p:nvSpPr>
        <p:spPr>
          <a:xfrm>
            <a:off x="6172200" y="1917701"/>
            <a:ext cx="5143500" cy="1817688"/>
          </a:xfrm>
        </p:spPr>
        <p:txBody>
          <a:bodyPr/>
          <a:lstStyle/>
          <a:p>
            <a:pPr lvl="0"/>
            <a:r>
              <a:rPr lang="en-US"/>
              <a:t>Click to edit Master text styles</a:t>
            </a:r>
          </a:p>
        </p:txBody>
      </p:sp>
      <p:sp>
        <p:nvSpPr>
          <p:cNvPr id="15" name="Content Placeholder">
            <a:extLst>
              <a:ext uri="{FF2B5EF4-FFF2-40B4-BE49-F238E27FC236}">
                <a16:creationId xmlns:a16="http://schemas.microsoft.com/office/drawing/2014/main" id="{2F9F0E31-A4E6-4D62-8898-5A66B193033F}"/>
              </a:ext>
            </a:extLst>
          </p:cNvPr>
          <p:cNvSpPr>
            <a:spLocks noGrp="1"/>
          </p:cNvSpPr>
          <p:nvPr>
            <p:ph sz="quarter" idx="14"/>
          </p:nvPr>
        </p:nvSpPr>
        <p:spPr>
          <a:xfrm>
            <a:off x="6172200" y="4191620"/>
            <a:ext cx="5143500" cy="1817688"/>
          </a:xfrm>
        </p:spPr>
        <p:txBody>
          <a:bodyPr/>
          <a:lstStyle/>
          <a:p>
            <a:pPr lvl="0"/>
            <a:r>
              <a:rPr lang="en-US"/>
              <a:t>Click to edit Master text styles</a:t>
            </a:r>
          </a:p>
        </p:txBody>
      </p:sp>
    </p:spTree>
    <p:extLst>
      <p:ext uri="{BB962C8B-B14F-4D97-AF65-F5344CB8AC3E}">
        <p14:creationId xmlns:p14="http://schemas.microsoft.com/office/powerpoint/2010/main" val="209721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601930"/>
      </p:ext>
    </p:extLst>
  </p:cSld>
  <p:clrMap bg1="lt1" tx1="dk1" bg2="lt2" tx2="dk2" accent1="accent1" accent2="accent2" accent3="accent3" accent4="accent4" accent5="accent5" accent6="accent6" hlink="hlink" folHlink="folHlink"/>
  <p:sldLayoutIdLst>
    <p:sldLayoutId id="2147483677" r:id="rId1"/>
    <p:sldLayoutId id="2147483662" r:id="rId2"/>
    <p:sldLayoutId id="2147483675" r:id="rId3"/>
    <p:sldLayoutId id="2147483674" r:id="rId4"/>
    <p:sldLayoutId id="2147483650" r:id="rId5"/>
    <p:sldLayoutId id="2147483676" r:id="rId6"/>
    <p:sldLayoutId id="2147483652" r:id="rId7"/>
    <p:sldLayoutId id="2147483658" r:id="rId8"/>
    <p:sldLayoutId id="2147483660" r:id="rId9"/>
    <p:sldLayoutId id="2147483697" r:id="rId10"/>
    <p:sldLayoutId id="2147483678" r:id="rId11"/>
    <p:sldLayoutId id="2147483673" r:id="rId12"/>
    <p:sldLayoutId id="2147483679" r:id="rId13"/>
    <p:sldLayoutId id="2147483680" r:id="rId14"/>
    <p:sldLayoutId id="2147483681" r:id="rId15"/>
    <p:sldLayoutId id="2147483684" r:id="rId16"/>
    <p:sldLayoutId id="2147483695" r:id="rId17"/>
    <p:sldLayoutId id="2147483699" r:id="rId18"/>
    <p:sldLayoutId id="2147483698" r:id="rId19"/>
    <p:sldLayoutId id="2147483700" r:id="rId20"/>
    <p:sldLayoutId id="2147483735" r:id="rId21"/>
    <p:sldLayoutId id="2147483736" r:id="rId22"/>
  </p:sldLayoutIdLst>
  <p:hf sldNum="0"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Arial" panose="020B0604020202020204" pitchFamily="34" charset="0"/>
          <a:ea typeface="+mn-ea"/>
          <a:cs typeface="Arial" panose="020B0604020202020204" pitchFamily="34" charset="0"/>
        </a:defRPr>
      </a:lvl1pPr>
      <a:lvl2pPr marL="682625"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6075" algn="l"/>
          <a:tab pos="569913" algn="ctr"/>
        </a:tabLst>
        <a:defRPr sz="3400" kern="1200">
          <a:solidFill>
            <a:schemeClr val="tx1"/>
          </a:solidFill>
          <a:latin typeface="Arial" panose="020B0604020202020204" pitchFamily="34" charset="0"/>
          <a:ea typeface="+mn-ea"/>
          <a:cs typeface="Arial" panose="020B0604020202020204" pitchFamily="34" charset="0"/>
        </a:defRPr>
      </a:lvl2pPr>
      <a:lvl3pPr marL="103028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3pPr>
      <a:lvl4pPr marL="142398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Arial" panose="020B0604020202020204" pitchFamily="34" charset="0"/>
          <a:ea typeface="+mn-ea"/>
          <a:cs typeface="Arial" panose="020B0604020202020204" pitchFamily="34" charset="0"/>
        </a:defRPr>
      </a:lvl4pPr>
      <a:lvl5pPr marL="16557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840" userDrawn="1">
          <p15:clr>
            <a:srgbClr val="F26B43"/>
          </p15:clr>
        </p15:guide>
        <p15:guide id="3" pos="384" userDrawn="1">
          <p15:clr>
            <a:srgbClr val="F26B43"/>
          </p15:clr>
        </p15:guide>
        <p15:guide id="5" pos="7248" userDrawn="1">
          <p15:clr>
            <a:srgbClr val="F26B43"/>
          </p15:clr>
        </p15:guide>
        <p15:guide id="6" orient="horz" pos="192" userDrawn="1">
          <p15:clr>
            <a:srgbClr val="F26B43"/>
          </p15:clr>
        </p15:guide>
        <p15:guide id="8"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5C539169-6C40-49DC-B5EF-2C5F23814DC9}"/>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367460193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33" r:id="rId3"/>
    <p:sldLayoutId id="2147483734" r:id="rId4"/>
    <p:sldLayoutId id="2147483714" r:id="rId5"/>
    <p:sldLayoutId id="2147483716" r:id="rId6"/>
  </p:sldLayoutIdLst>
  <p:hf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Arial" panose="020B0604020202020204" pitchFamily="34" charset="0"/>
          <a:ea typeface="+mn-ea"/>
          <a:cs typeface="Arial" panose="020B0604020202020204" pitchFamily="34" charset="0"/>
        </a:defRPr>
      </a:lvl1pPr>
      <a:lvl2pPr marL="682625"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6075" algn="l"/>
          <a:tab pos="569913" algn="ctr"/>
        </a:tabLst>
        <a:defRPr sz="3400" kern="1200">
          <a:solidFill>
            <a:schemeClr val="tx1"/>
          </a:solidFill>
          <a:latin typeface="Arial" panose="020B0604020202020204" pitchFamily="34" charset="0"/>
          <a:ea typeface="+mn-ea"/>
          <a:cs typeface="Arial" panose="020B0604020202020204" pitchFamily="34" charset="0"/>
        </a:defRPr>
      </a:lvl2pPr>
      <a:lvl3pPr marL="103028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3pPr>
      <a:lvl4pPr marL="142398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Arial" panose="020B0604020202020204" pitchFamily="34" charset="0"/>
          <a:ea typeface="+mn-ea"/>
          <a:cs typeface="Arial" panose="020B0604020202020204" pitchFamily="34" charset="0"/>
        </a:defRPr>
      </a:lvl4pPr>
      <a:lvl5pPr marL="16557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840" userDrawn="1">
          <p15:clr>
            <a:srgbClr val="F26B43"/>
          </p15:clr>
        </p15:guide>
        <p15:guide id="3" pos="384" userDrawn="1">
          <p15:clr>
            <a:srgbClr val="F26B43"/>
          </p15:clr>
        </p15:guide>
        <p15:guide id="5" pos="7248" userDrawn="1">
          <p15:clr>
            <a:srgbClr val="F26B43"/>
          </p15:clr>
        </p15:guide>
        <p15:guide id="6" orient="horz" pos="192" userDrawn="1">
          <p15:clr>
            <a:srgbClr val="F26B43"/>
          </p15:clr>
        </p15:guide>
        <p15:guide id="8"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48DD-403E-4120-8B61-E07700186F32}"/>
              </a:ext>
            </a:extLst>
          </p:cNvPr>
          <p:cNvSpPr>
            <a:spLocks noGrp="1"/>
          </p:cNvSpPr>
          <p:nvPr>
            <p:ph type="title"/>
          </p:nvPr>
        </p:nvSpPr>
        <p:spPr>
          <a:xfrm>
            <a:off x="322521" y="3069244"/>
            <a:ext cx="11546958" cy="2441986"/>
          </a:xfrm>
        </p:spPr>
        <p:txBody>
          <a:bodyPr/>
          <a:lstStyle/>
          <a:p>
            <a:r>
              <a:rPr lang="en-US" sz="4400" dirty="0">
                <a:cs typeface="Aharoni"/>
              </a:rPr>
              <a:t>Information Item Related to California’s State and Federal Accountability System: 2024 Accountability Workplan</a:t>
            </a:r>
            <a:br>
              <a:rPr lang="en-US" sz="3000" dirty="0"/>
            </a:br>
            <a:br>
              <a:rPr lang="en-US" sz="3000" dirty="0"/>
            </a:br>
            <a:r>
              <a:rPr lang="en-US" sz="3000" dirty="0"/>
              <a:t>California Practitioners Advisory Group</a:t>
            </a:r>
            <a:br>
              <a:rPr lang="en-US" sz="2800" b="0" dirty="0">
                <a:cs typeface="Arial"/>
              </a:rPr>
            </a:br>
            <a:r>
              <a:rPr lang="en-US" sz="2800" b="0" dirty="0">
                <a:cs typeface="Arial"/>
              </a:rPr>
              <a:t>June 14, 2024</a:t>
            </a:r>
            <a:br>
              <a:rPr lang="en-US" sz="3200" dirty="0">
                <a:cs typeface="Arial"/>
              </a:rPr>
            </a:br>
            <a:endParaRPr lang="en-US" sz="3000" dirty="0"/>
          </a:p>
        </p:txBody>
      </p:sp>
    </p:spTree>
    <p:extLst>
      <p:ext uri="{BB962C8B-B14F-4D97-AF65-F5344CB8AC3E}">
        <p14:creationId xmlns:p14="http://schemas.microsoft.com/office/powerpoint/2010/main" val="1979753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0C1F-8B65-3C4D-EEC4-FB5BCA87F15B}"/>
              </a:ext>
            </a:extLst>
          </p:cNvPr>
          <p:cNvSpPr>
            <a:spLocks noGrp="1"/>
          </p:cNvSpPr>
          <p:nvPr>
            <p:ph type="title"/>
          </p:nvPr>
        </p:nvSpPr>
        <p:spPr/>
        <p:txBody>
          <a:bodyPr/>
          <a:lstStyle/>
          <a:p>
            <a:r>
              <a:rPr lang="en-US" sz="5400" dirty="0">
                <a:cs typeface="Aharoni"/>
              </a:rPr>
              <a:t>Background on Science (3 of 3)</a:t>
            </a:r>
            <a:endParaRPr lang="en-US" sz="5400" dirty="0"/>
          </a:p>
        </p:txBody>
      </p:sp>
      <p:sp>
        <p:nvSpPr>
          <p:cNvPr id="3" name="Content Placeholder 2">
            <a:extLst>
              <a:ext uri="{FF2B5EF4-FFF2-40B4-BE49-F238E27FC236}">
                <a16:creationId xmlns:a16="http://schemas.microsoft.com/office/drawing/2014/main" id="{395E7F63-49BA-0635-6C9C-75144A4A86E3}"/>
              </a:ext>
            </a:extLst>
          </p:cNvPr>
          <p:cNvSpPr>
            <a:spLocks noGrp="1"/>
          </p:cNvSpPr>
          <p:nvPr>
            <p:ph sz="quarter" idx="10"/>
          </p:nvPr>
        </p:nvSpPr>
        <p:spPr>
          <a:xfrm>
            <a:off x="647699" y="1709468"/>
            <a:ext cx="11160423" cy="4811419"/>
          </a:xfrm>
        </p:spPr>
        <p:txBody>
          <a:bodyPr vert="horz" lIns="91440" tIns="45720" rIns="91440" bIns="45720" rtlCol="0" anchor="t">
            <a:normAutofit fontScale="92500" lnSpcReduction="20000"/>
          </a:bodyPr>
          <a:lstStyle/>
          <a:p>
            <a:r>
              <a:rPr lang="en-US" sz="3800" b="1" dirty="0">
                <a:latin typeface="Arial"/>
                <a:cs typeface="Arial"/>
              </a:rPr>
              <a:t>December 2022 </a:t>
            </a:r>
            <a:endParaRPr lang="en-US" sz="3800" b="1" dirty="0"/>
          </a:p>
          <a:p>
            <a:pPr lvl="1"/>
            <a:r>
              <a:rPr lang="en-US" sz="3200" dirty="0">
                <a:latin typeface="Arial"/>
                <a:cs typeface="Arial"/>
              </a:rPr>
              <a:t>2022 Dashboard Additional Reports links to the CAST results on the CAASPP website.</a:t>
            </a:r>
          </a:p>
          <a:p>
            <a:r>
              <a:rPr lang="en-US" sz="3800" b="1" dirty="0">
                <a:latin typeface="Arial"/>
                <a:cs typeface="Arial"/>
              </a:rPr>
              <a:t>December 2023</a:t>
            </a:r>
            <a:r>
              <a:rPr lang="en-US" b="1" dirty="0">
                <a:latin typeface="Arial"/>
                <a:cs typeface="Arial"/>
              </a:rPr>
              <a:t> </a:t>
            </a:r>
            <a:endParaRPr lang="en-US" dirty="0">
              <a:latin typeface="Arial"/>
              <a:cs typeface="Arial"/>
            </a:endParaRPr>
          </a:p>
          <a:p>
            <a:pPr lvl="1"/>
            <a:r>
              <a:rPr lang="en-US" sz="3200" dirty="0">
                <a:latin typeface="Arial"/>
                <a:cs typeface="Arial"/>
              </a:rPr>
              <a:t>2023 Dashboard Additional Reports links to the CAST results on the CAASPP website.</a:t>
            </a:r>
            <a:endParaRPr lang="en-US" dirty="0">
              <a:latin typeface="Arial"/>
              <a:cs typeface="Arial"/>
            </a:endParaRPr>
          </a:p>
          <a:p>
            <a:r>
              <a:rPr lang="en-US" sz="3800" b="1" dirty="0">
                <a:latin typeface="Arial"/>
                <a:cs typeface="Arial"/>
              </a:rPr>
              <a:t>February/March 2024 </a:t>
            </a:r>
            <a:endParaRPr lang="en-US" sz="3800" dirty="0">
              <a:latin typeface="Arial"/>
              <a:cs typeface="Arial"/>
            </a:endParaRPr>
          </a:p>
          <a:p>
            <a:pPr lvl="1"/>
            <a:r>
              <a:rPr lang="en-US" sz="3200" dirty="0">
                <a:latin typeface="Arial"/>
                <a:cs typeface="Arial"/>
              </a:rPr>
              <a:t>California Practitioners Advisory Group (CPAG) and SBE provided feedback and support of the CDE’s two-year workplan for adding Science to the Dashboard.</a:t>
            </a:r>
            <a:endParaRPr lang="en-US" dirty="0"/>
          </a:p>
        </p:txBody>
      </p:sp>
    </p:spTree>
    <p:extLst>
      <p:ext uri="{BB962C8B-B14F-4D97-AF65-F5344CB8AC3E}">
        <p14:creationId xmlns:p14="http://schemas.microsoft.com/office/powerpoint/2010/main" val="1347778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6C1E-8486-A3C9-ADF0-5C648B1E552C}"/>
              </a:ext>
            </a:extLst>
          </p:cNvPr>
          <p:cNvSpPr>
            <a:spLocks noGrp="1"/>
          </p:cNvSpPr>
          <p:nvPr>
            <p:ph type="title"/>
          </p:nvPr>
        </p:nvSpPr>
        <p:spPr/>
        <p:txBody>
          <a:bodyPr/>
          <a:lstStyle/>
          <a:p>
            <a:r>
              <a:rPr lang="en-US" sz="3800" dirty="0">
                <a:cs typeface="Aharoni"/>
              </a:rPr>
              <a:t>Science Workplan and Dashboard Principles</a:t>
            </a:r>
            <a:endParaRPr lang="en-US" sz="3800" dirty="0"/>
          </a:p>
        </p:txBody>
      </p:sp>
      <p:sp>
        <p:nvSpPr>
          <p:cNvPr id="3" name="Content Placeholder 2">
            <a:extLst>
              <a:ext uri="{FF2B5EF4-FFF2-40B4-BE49-F238E27FC236}">
                <a16:creationId xmlns:a16="http://schemas.microsoft.com/office/drawing/2014/main" id="{656F7D4C-6059-2300-4B6E-A2BAA479F9EB}"/>
              </a:ext>
            </a:extLst>
          </p:cNvPr>
          <p:cNvSpPr>
            <a:spLocks noGrp="1"/>
          </p:cNvSpPr>
          <p:nvPr>
            <p:ph sz="quarter" idx="10"/>
          </p:nvPr>
        </p:nvSpPr>
        <p:spPr/>
        <p:txBody>
          <a:bodyPr vert="horz" lIns="91440" tIns="45720" rIns="91440" bIns="45720" rtlCol="0" anchor="t">
            <a:normAutofit/>
          </a:bodyPr>
          <a:lstStyle/>
          <a:p>
            <a:r>
              <a:rPr lang="en-US" sz="3200" b="1">
                <a:latin typeface="Arial"/>
                <a:cs typeface="Arial"/>
              </a:rPr>
              <a:t>Principle 5</a:t>
            </a:r>
            <a:r>
              <a:rPr lang="en-US" sz="3200">
                <a:latin typeface="Arial"/>
                <a:cs typeface="Arial"/>
              </a:rPr>
              <a:t>: Values high performance and growth equally.</a:t>
            </a:r>
          </a:p>
          <a:p>
            <a:r>
              <a:rPr lang="en-US" sz="3200" b="1">
                <a:latin typeface="Arial"/>
                <a:cs typeface="Arial"/>
              </a:rPr>
              <a:t>Principle 8</a:t>
            </a:r>
            <a:r>
              <a:rPr lang="en-US" sz="3200">
                <a:latin typeface="Arial"/>
                <a:cs typeface="Arial"/>
              </a:rPr>
              <a:t>: Reflects technical quality through measures that are valid and reliable.</a:t>
            </a:r>
          </a:p>
          <a:p>
            <a:r>
              <a:rPr lang="en-US" sz="3200" b="1">
                <a:latin typeface="Arial"/>
                <a:cs typeface="Arial"/>
              </a:rPr>
              <a:t>Principle 11</a:t>
            </a:r>
            <a:r>
              <a:rPr lang="en-US" sz="3200">
                <a:latin typeface="Arial"/>
                <a:cs typeface="Arial"/>
              </a:rPr>
              <a:t>: Is subject to continuous revision and improvement.</a:t>
            </a:r>
          </a:p>
        </p:txBody>
      </p:sp>
    </p:spTree>
    <p:extLst>
      <p:ext uri="{BB962C8B-B14F-4D97-AF65-F5344CB8AC3E}">
        <p14:creationId xmlns:p14="http://schemas.microsoft.com/office/powerpoint/2010/main" val="516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92A6-FA92-31AF-F300-B37C4DF1CD1E}"/>
              </a:ext>
            </a:extLst>
          </p:cNvPr>
          <p:cNvSpPr>
            <a:spLocks noGrp="1"/>
          </p:cNvSpPr>
          <p:nvPr>
            <p:ph type="title"/>
          </p:nvPr>
        </p:nvSpPr>
        <p:spPr/>
        <p:txBody>
          <a:bodyPr/>
          <a:lstStyle/>
          <a:p>
            <a:r>
              <a:rPr lang="en-US" sz="4000" dirty="0">
                <a:cs typeface="Aharoni"/>
              </a:rPr>
              <a:t>SBE Decision Points for Science Workplan</a:t>
            </a:r>
            <a:endParaRPr lang="en-US" sz="4000" dirty="0"/>
          </a:p>
        </p:txBody>
      </p:sp>
      <p:sp>
        <p:nvSpPr>
          <p:cNvPr id="3" name="Content Placeholder 2">
            <a:extLst>
              <a:ext uri="{FF2B5EF4-FFF2-40B4-BE49-F238E27FC236}">
                <a16:creationId xmlns:a16="http://schemas.microsoft.com/office/drawing/2014/main" id="{3C318D3E-AB26-03E1-9426-0B49350AA855}"/>
              </a:ext>
            </a:extLst>
          </p:cNvPr>
          <p:cNvSpPr>
            <a:spLocks noGrp="1"/>
          </p:cNvSpPr>
          <p:nvPr>
            <p:ph sz="quarter" idx="10"/>
          </p:nvPr>
        </p:nvSpPr>
        <p:spPr>
          <a:xfrm>
            <a:off x="647699" y="1308101"/>
            <a:ext cx="10858499" cy="5330451"/>
          </a:xfrm>
        </p:spPr>
        <p:txBody>
          <a:bodyPr vert="horz" lIns="91440" tIns="45720" rIns="91440" bIns="45720" rtlCol="0" anchor="t">
            <a:noAutofit/>
          </a:bodyPr>
          <a:lstStyle/>
          <a:p>
            <a:pPr marL="91440" indent="0">
              <a:spcBef>
                <a:spcPts val="0"/>
              </a:spcBef>
              <a:spcAft>
                <a:spcPts val="0"/>
              </a:spcAft>
              <a:buNone/>
            </a:pPr>
            <a:r>
              <a:rPr lang="en-US" sz="2400" dirty="0">
                <a:latin typeface="Arial"/>
                <a:cs typeface="Arial"/>
              </a:rPr>
              <a:t>The SBE is being asked to act on the following six individual decision points:</a:t>
            </a:r>
          </a:p>
          <a:p>
            <a:pPr marL="91440" indent="0">
              <a:spcBef>
                <a:spcPts val="0"/>
              </a:spcBef>
              <a:spcAft>
                <a:spcPts val="0"/>
              </a:spcAft>
              <a:buNone/>
            </a:pPr>
            <a:endParaRPr lang="en-US" sz="2400" b="1" dirty="0">
              <a:latin typeface="Arial"/>
              <a:cs typeface="Arial"/>
            </a:endParaRPr>
          </a:p>
          <a:p>
            <a:pPr marL="91440" indent="0">
              <a:spcBef>
                <a:spcPts val="0"/>
              </a:spcBef>
              <a:spcAft>
                <a:spcPts val="0"/>
              </a:spcAft>
              <a:buNone/>
            </a:pPr>
            <a:r>
              <a:rPr lang="en-US" sz="2400" b="1" dirty="0">
                <a:latin typeface="Arial"/>
                <a:cs typeface="Arial"/>
              </a:rPr>
              <a:t>Phase I</a:t>
            </a:r>
          </a:p>
          <a:p>
            <a:pPr marL="834390" indent="-742950">
              <a:spcBef>
                <a:spcPts val="0"/>
              </a:spcBef>
              <a:spcAft>
                <a:spcPts val="0"/>
              </a:spcAft>
              <a:buAutoNum type="arabicPeriod"/>
            </a:pPr>
            <a:r>
              <a:rPr lang="en-US" sz="2400" dirty="0">
                <a:latin typeface="Arial"/>
                <a:cs typeface="Arial"/>
              </a:rPr>
              <a:t>Approval of a Metric to Measure Science Assessment Performance for Use on the Dashboard</a:t>
            </a:r>
          </a:p>
          <a:p>
            <a:pPr marL="91440" indent="0">
              <a:spcBef>
                <a:spcPts val="0"/>
              </a:spcBef>
              <a:spcAft>
                <a:spcPts val="0"/>
              </a:spcAft>
              <a:buNone/>
            </a:pPr>
            <a:r>
              <a:rPr lang="en-US" sz="2400" b="1" dirty="0">
                <a:latin typeface="Arial"/>
                <a:cs typeface="Arial"/>
              </a:rPr>
              <a:t>Phase II</a:t>
            </a:r>
          </a:p>
          <a:p>
            <a:pPr marL="834390" indent="-742950">
              <a:spcBef>
                <a:spcPts val="0"/>
              </a:spcBef>
              <a:spcAft>
                <a:spcPts val="0"/>
              </a:spcAft>
              <a:buFont typeface="+mj-lt"/>
              <a:buAutoNum type="arabicPeriod" startAt="2"/>
            </a:pPr>
            <a:r>
              <a:rPr lang="en-US" sz="2400" dirty="0">
                <a:latin typeface="Arial"/>
                <a:cs typeface="Arial"/>
              </a:rPr>
              <a:t>Approval of Status Cut Points</a:t>
            </a:r>
          </a:p>
          <a:p>
            <a:pPr marL="834390" indent="-742950">
              <a:spcBef>
                <a:spcPts val="0"/>
              </a:spcBef>
              <a:spcAft>
                <a:spcPts val="0"/>
              </a:spcAft>
              <a:buFont typeface="+mj-lt"/>
              <a:buAutoNum type="arabicPeriod" startAt="2"/>
            </a:pPr>
            <a:r>
              <a:rPr lang="en-US" sz="2400" dirty="0">
                <a:latin typeface="Arial"/>
                <a:cs typeface="Arial"/>
              </a:rPr>
              <a:t>Approval of Change Cut Points</a:t>
            </a:r>
          </a:p>
          <a:p>
            <a:pPr marL="834390" indent="-742950">
              <a:spcBef>
                <a:spcPts val="0"/>
              </a:spcBef>
              <a:spcAft>
                <a:spcPts val="0"/>
              </a:spcAft>
              <a:buFont typeface="+mj-lt"/>
              <a:buAutoNum type="arabicPeriod" startAt="2"/>
            </a:pPr>
            <a:r>
              <a:rPr lang="en-US" sz="2400" dirty="0">
                <a:latin typeface="Arial"/>
                <a:cs typeface="Arial"/>
              </a:rPr>
              <a:t>Approval of a Color Scheme for the Five-by-Five Color Grid</a:t>
            </a:r>
          </a:p>
          <a:p>
            <a:pPr marL="834390" indent="-742950">
              <a:spcBef>
                <a:spcPts val="0"/>
              </a:spcBef>
              <a:spcAft>
                <a:spcPts val="0"/>
              </a:spcAft>
              <a:buFont typeface="+mj-lt"/>
              <a:buAutoNum type="arabicPeriod" startAt="2"/>
            </a:pPr>
            <a:r>
              <a:rPr lang="en-US" sz="2400" dirty="0">
                <a:latin typeface="Arial"/>
                <a:cs typeface="Arial"/>
              </a:rPr>
              <a:t>Inclusion of the Indicator within the state accountability system through DA criteria </a:t>
            </a:r>
          </a:p>
          <a:p>
            <a:pPr marL="834390" indent="-742950">
              <a:spcBef>
                <a:spcPts val="0"/>
              </a:spcBef>
              <a:spcAft>
                <a:spcPts val="0"/>
              </a:spcAft>
              <a:buFont typeface="+mj-lt"/>
              <a:buAutoNum type="arabicPeriod" startAt="2"/>
            </a:pPr>
            <a:r>
              <a:rPr lang="en-US" sz="2400" dirty="0">
                <a:latin typeface="Arial"/>
                <a:cs typeface="Arial"/>
              </a:rPr>
              <a:t>Inclusion of the Indicator within the federal accountability system through ESSA Eligibility Identification</a:t>
            </a:r>
            <a:endParaRPr lang="en-US" sz="2000" dirty="0">
              <a:latin typeface="Arial"/>
              <a:cs typeface="Arial"/>
            </a:endParaRPr>
          </a:p>
        </p:txBody>
      </p:sp>
    </p:spTree>
    <p:extLst>
      <p:ext uri="{BB962C8B-B14F-4D97-AF65-F5344CB8AC3E}">
        <p14:creationId xmlns:p14="http://schemas.microsoft.com/office/powerpoint/2010/main" val="1927464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7895-7065-8EBF-40BE-49A53CCD9E50}"/>
              </a:ext>
            </a:extLst>
          </p:cNvPr>
          <p:cNvSpPr>
            <a:spLocks noGrp="1"/>
          </p:cNvSpPr>
          <p:nvPr>
            <p:ph type="title"/>
          </p:nvPr>
        </p:nvSpPr>
        <p:spPr/>
        <p:txBody>
          <a:bodyPr/>
          <a:lstStyle/>
          <a:p>
            <a:pPr marL="91440" indent="0">
              <a:buNone/>
            </a:pPr>
            <a:r>
              <a:rPr lang="en-US" sz="4400">
                <a:latin typeface="Arial"/>
                <a:cs typeface="Arial"/>
              </a:rPr>
              <a:t>Decision Point 1: Approval of a Metric</a:t>
            </a:r>
            <a:endParaRPr lang="en-US" sz="2000">
              <a:latin typeface="Arial"/>
              <a:cs typeface="Arial"/>
            </a:endParaRPr>
          </a:p>
        </p:txBody>
      </p:sp>
      <p:sp>
        <p:nvSpPr>
          <p:cNvPr id="3" name="Content Placeholder 2">
            <a:extLst>
              <a:ext uri="{FF2B5EF4-FFF2-40B4-BE49-F238E27FC236}">
                <a16:creationId xmlns:a16="http://schemas.microsoft.com/office/drawing/2014/main" id="{644748BD-0CE0-C213-FC3A-4378F1E3A125}"/>
              </a:ext>
            </a:extLst>
          </p:cNvPr>
          <p:cNvSpPr>
            <a:spLocks noGrp="1"/>
          </p:cNvSpPr>
          <p:nvPr>
            <p:ph sz="quarter" idx="10"/>
          </p:nvPr>
        </p:nvSpPr>
        <p:spPr/>
        <p:txBody>
          <a:bodyPr vert="horz" lIns="91440" tIns="45720" rIns="91440" bIns="45720" rtlCol="0" anchor="t">
            <a:normAutofit lnSpcReduction="10000"/>
          </a:bodyPr>
          <a:lstStyle/>
          <a:p>
            <a:r>
              <a:rPr lang="en-US" b="1" dirty="0">
                <a:latin typeface="Arial"/>
                <a:cs typeface="Arial"/>
              </a:rPr>
              <a:t>Approval of a Metric to Measure Science Assessment Performance for Use on the Dashboard</a:t>
            </a:r>
          </a:p>
          <a:p>
            <a:pPr lvl="1">
              <a:buFont typeface="Courier New" panose="020B0604020202020204" pitchFamily="34" charset="0"/>
              <a:buChar char="o"/>
            </a:pPr>
            <a:r>
              <a:rPr lang="en-US" dirty="0">
                <a:latin typeface="Arial"/>
                <a:cs typeface="Arial"/>
              </a:rPr>
              <a:t>CDE Work Timeframe: February – May 2024</a:t>
            </a:r>
            <a:endParaRPr lang="en-US" dirty="0"/>
          </a:p>
          <a:p>
            <a:pPr lvl="1">
              <a:buFont typeface="Courier New" panose="020B0604020202020204" pitchFamily="34" charset="0"/>
              <a:buChar char="o"/>
            </a:pPr>
            <a:r>
              <a:rPr lang="en-US" dirty="0">
                <a:latin typeface="Arial"/>
                <a:cs typeface="Arial"/>
              </a:rPr>
              <a:t>California Practitioners Advisory Group: June 2024</a:t>
            </a:r>
            <a:endParaRPr lang="en-US" dirty="0"/>
          </a:p>
          <a:p>
            <a:pPr lvl="1">
              <a:buFont typeface="Courier New" panose="020B0604020202020204" pitchFamily="34" charset="0"/>
              <a:buChar char="o"/>
            </a:pPr>
            <a:r>
              <a:rPr lang="en-US" dirty="0">
                <a:latin typeface="Arial"/>
                <a:cs typeface="Arial"/>
              </a:rPr>
              <a:t>State Board of Education Meeting: July 2024</a:t>
            </a:r>
            <a:endParaRPr lang="en-US" dirty="0"/>
          </a:p>
          <a:p>
            <a:r>
              <a:rPr lang="en-US" b="1" dirty="0">
                <a:latin typeface="Arial"/>
                <a:cs typeface="Arial"/>
              </a:rPr>
              <a:t>Posting Science metric on the 2024 Dashboard</a:t>
            </a:r>
            <a:endParaRPr lang="en-US" dirty="0"/>
          </a:p>
        </p:txBody>
      </p:sp>
    </p:spTree>
    <p:extLst>
      <p:ext uri="{BB962C8B-B14F-4D97-AF65-F5344CB8AC3E}">
        <p14:creationId xmlns:p14="http://schemas.microsoft.com/office/powerpoint/2010/main" val="324731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055D-29E7-E9BC-C7E0-CF7047BA9DDC}"/>
              </a:ext>
            </a:extLst>
          </p:cNvPr>
          <p:cNvSpPr>
            <a:spLocks noGrp="1"/>
          </p:cNvSpPr>
          <p:nvPr>
            <p:ph type="title"/>
          </p:nvPr>
        </p:nvSpPr>
        <p:spPr/>
        <p:txBody>
          <a:bodyPr/>
          <a:lstStyle/>
          <a:p>
            <a:r>
              <a:rPr lang="en-US" sz="3200">
                <a:cs typeface="Arial"/>
              </a:rPr>
              <a:t>Decision 1: Approval of a Metric to Measure Science Assessment Performance for Use on the Dashboard (July 2024)</a:t>
            </a:r>
            <a:endParaRPr lang="en-US" sz="7200"/>
          </a:p>
        </p:txBody>
      </p:sp>
      <p:sp>
        <p:nvSpPr>
          <p:cNvPr id="3" name="Content Placeholder 2">
            <a:extLst>
              <a:ext uri="{FF2B5EF4-FFF2-40B4-BE49-F238E27FC236}">
                <a16:creationId xmlns:a16="http://schemas.microsoft.com/office/drawing/2014/main" id="{FBA9BA2A-BEB7-38D8-2BF8-B5E94D7A1F73}"/>
              </a:ext>
            </a:extLst>
          </p:cNvPr>
          <p:cNvSpPr>
            <a:spLocks noGrp="1"/>
          </p:cNvSpPr>
          <p:nvPr>
            <p:ph sz="quarter" idx="10"/>
          </p:nvPr>
        </p:nvSpPr>
        <p:spPr/>
        <p:txBody>
          <a:bodyPr vert="horz" lIns="91440" tIns="45720" rIns="91440" bIns="45720" rtlCol="0" anchor="t">
            <a:normAutofit fontScale="92500"/>
          </a:bodyPr>
          <a:lstStyle/>
          <a:p>
            <a:r>
              <a:rPr lang="en-US" sz="3200" dirty="0">
                <a:solidFill>
                  <a:srgbClr val="354052"/>
                </a:solidFill>
                <a:latin typeface="Arial"/>
                <a:cs typeface="Arial"/>
              </a:rPr>
              <a:t>Adding Science to the Dashboard required a full technical evaluation of the results from the 2021–22 and 2022–23 CAST and CAA-Science administrations to ensure the creation of a new Accountability Indicator is valid and reliable. </a:t>
            </a:r>
          </a:p>
          <a:p>
            <a:pPr lvl="1">
              <a:buFont typeface="Courier New" panose="020B0604020202020204" pitchFamily="34" charset="0"/>
              <a:buChar char="o"/>
            </a:pPr>
            <a:r>
              <a:rPr lang="en-US" sz="2800" dirty="0">
                <a:solidFill>
                  <a:srgbClr val="354052"/>
                </a:solidFill>
                <a:latin typeface="Arial"/>
                <a:cs typeface="Arial"/>
              </a:rPr>
              <a:t>While the science assessments have similar characteristics to both the English Language Arts (EL) and Mathematics assessments, they have many unique features that must be evaluated to ensure fair and valid results for Accountability determinations.</a:t>
            </a:r>
          </a:p>
        </p:txBody>
      </p:sp>
    </p:spTree>
    <p:extLst>
      <p:ext uri="{BB962C8B-B14F-4D97-AF65-F5344CB8AC3E}">
        <p14:creationId xmlns:p14="http://schemas.microsoft.com/office/powerpoint/2010/main" val="2198795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1258-48FE-DEC8-D48E-6F4DCBBE4812}"/>
              </a:ext>
            </a:extLst>
          </p:cNvPr>
          <p:cNvSpPr>
            <a:spLocks noGrp="1"/>
          </p:cNvSpPr>
          <p:nvPr>
            <p:ph type="title"/>
          </p:nvPr>
        </p:nvSpPr>
        <p:spPr/>
        <p:txBody>
          <a:bodyPr/>
          <a:lstStyle/>
          <a:p>
            <a:r>
              <a:rPr lang="en-US" sz="6000" dirty="0"/>
              <a:t>Science: </a:t>
            </a:r>
            <a:br>
              <a:rPr lang="en-US" sz="6000" dirty="0"/>
            </a:br>
            <a:r>
              <a:rPr lang="en-US" sz="6000" dirty="0"/>
              <a:t>Metric</a:t>
            </a:r>
          </a:p>
        </p:txBody>
      </p:sp>
    </p:spTree>
    <p:extLst>
      <p:ext uri="{BB962C8B-B14F-4D97-AF65-F5344CB8AC3E}">
        <p14:creationId xmlns:p14="http://schemas.microsoft.com/office/powerpoint/2010/main" val="3135467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AC6F-3F35-60DF-ECA1-6AF127B1C5D7}"/>
              </a:ext>
            </a:extLst>
          </p:cNvPr>
          <p:cNvSpPr>
            <a:spLocks noGrp="1"/>
          </p:cNvSpPr>
          <p:nvPr>
            <p:ph type="title"/>
          </p:nvPr>
        </p:nvSpPr>
        <p:spPr/>
        <p:txBody>
          <a:bodyPr/>
          <a:lstStyle/>
          <a:p>
            <a:r>
              <a:rPr lang="en-US" sz="4800" dirty="0">
                <a:cs typeface="Aharoni"/>
              </a:rPr>
              <a:t>Methodologies Evaluated</a:t>
            </a:r>
            <a:endParaRPr lang="en-US" sz="4800" dirty="0"/>
          </a:p>
        </p:txBody>
      </p:sp>
      <p:sp>
        <p:nvSpPr>
          <p:cNvPr id="3" name="Content Placeholder 2">
            <a:extLst>
              <a:ext uri="{FF2B5EF4-FFF2-40B4-BE49-F238E27FC236}">
                <a16:creationId xmlns:a16="http://schemas.microsoft.com/office/drawing/2014/main" id="{5E5C74CA-B585-6D64-8074-E335917F870A}"/>
              </a:ext>
            </a:extLst>
          </p:cNvPr>
          <p:cNvSpPr>
            <a:spLocks noGrp="1"/>
          </p:cNvSpPr>
          <p:nvPr>
            <p:ph sz="quarter" idx="10"/>
          </p:nvPr>
        </p:nvSpPr>
        <p:spPr>
          <a:xfrm>
            <a:off x="647699" y="2286000"/>
            <a:ext cx="10858499" cy="3771900"/>
          </a:xfrm>
        </p:spPr>
        <p:txBody>
          <a:bodyPr vert="horz" lIns="91440" tIns="45720" rIns="91440" bIns="45720" rtlCol="0" anchor="t">
            <a:normAutofit/>
          </a:bodyPr>
          <a:lstStyle/>
          <a:p>
            <a:r>
              <a:rPr lang="en-US" dirty="0">
                <a:latin typeface="Arial"/>
                <a:cs typeface="Arial"/>
              </a:rPr>
              <a:t>CDE evaluated the reliability/validity of: </a:t>
            </a:r>
            <a:endParaRPr lang="en-US" dirty="0"/>
          </a:p>
          <a:p>
            <a:pPr lvl="1">
              <a:buFont typeface="Courier New" panose="020B0604020202020204" pitchFamily="34" charset="0"/>
              <a:buChar char="o"/>
            </a:pPr>
            <a:r>
              <a:rPr lang="en-US" dirty="0">
                <a:latin typeface="Arial"/>
                <a:cs typeface="Arial"/>
              </a:rPr>
              <a:t>Distance from Standard (DFS)</a:t>
            </a:r>
          </a:p>
          <a:p>
            <a:pPr lvl="1">
              <a:buFont typeface="Courier New" panose="020B0604020202020204" pitchFamily="34" charset="0"/>
              <a:buChar char="o"/>
            </a:pPr>
            <a:r>
              <a:rPr lang="en-US" dirty="0">
                <a:latin typeface="Arial"/>
                <a:cs typeface="Arial"/>
              </a:rPr>
              <a:t>Percent Met/Exceeded Standard</a:t>
            </a:r>
            <a:endParaRPr lang="en-US" dirty="0"/>
          </a:p>
        </p:txBody>
      </p:sp>
    </p:spTree>
    <p:extLst>
      <p:ext uri="{BB962C8B-B14F-4D97-AF65-F5344CB8AC3E}">
        <p14:creationId xmlns:p14="http://schemas.microsoft.com/office/powerpoint/2010/main" val="349546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1212-D97B-E50E-D220-5017B0C78116}"/>
              </a:ext>
            </a:extLst>
          </p:cNvPr>
          <p:cNvSpPr>
            <a:spLocks noGrp="1"/>
          </p:cNvSpPr>
          <p:nvPr>
            <p:ph type="title"/>
          </p:nvPr>
        </p:nvSpPr>
        <p:spPr/>
        <p:txBody>
          <a:bodyPr/>
          <a:lstStyle/>
          <a:p>
            <a:r>
              <a:rPr lang="en-US" sz="4400" dirty="0">
                <a:cs typeface="Aharoni"/>
              </a:rPr>
              <a:t>Dashboard Metrics and Measurements</a:t>
            </a:r>
            <a:endParaRPr lang="en-US" sz="4400" dirty="0"/>
          </a:p>
        </p:txBody>
      </p:sp>
      <p:graphicFrame>
        <p:nvGraphicFramePr>
          <p:cNvPr id="4" name="Content Placeholder 3" descr="Table with columns for State Indicator, Dashboard Metric and Unit of Measurement.">
            <a:extLst>
              <a:ext uri="{FF2B5EF4-FFF2-40B4-BE49-F238E27FC236}">
                <a16:creationId xmlns:a16="http://schemas.microsoft.com/office/drawing/2014/main" id="{9EA9333D-A336-0072-B18E-529473344C68}"/>
              </a:ext>
            </a:extLst>
          </p:cNvPr>
          <p:cNvGraphicFramePr>
            <a:graphicFrameLocks noGrp="1"/>
          </p:cNvGraphicFramePr>
          <p:nvPr>
            <p:ph sz="quarter" idx="10"/>
            <p:extLst>
              <p:ext uri="{D42A27DB-BD31-4B8C-83A1-F6EECF244321}">
                <p14:modId xmlns:p14="http://schemas.microsoft.com/office/powerpoint/2010/main" val="951533095"/>
              </p:ext>
            </p:extLst>
          </p:nvPr>
        </p:nvGraphicFramePr>
        <p:xfrm>
          <a:off x="523164" y="1342029"/>
          <a:ext cx="11111906" cy="5303520"/>
        </p:xfrm>
        <a:graphic>
          <a:graphicData uri="http://schemas.openxmlformats.org/drawingml/2006/table">
            <a:tbl>
              <a:tblPr firstRow="1" bandRow="1">
                <a:tableStyleId>{5C22544A-7EE6-4342-B048-85BDC9FD1C3A}</a:tableStyleId>
              </a:tblPr>
              <a:tblGrid>
                <a:gridCol w="3639402">
                  <a:extLst>
                    <a:ext uri="{9D8B030D-6E8A-4147-A177-3AD203B41FA5}">
                      <a16:colId xmlns:a16="http://schemas.microsoft.com/office/drawing/2014/main" val="1277995224"/>
                    </a:ext>
                  </a:extLst>
                </a:gridCol>
                <a:gridCol w="4952589">
                  <a:extLst>
                    <a:ext uri="{9D8B030D-6E8A-4147-A177-3AD203B41FA5}">
                      <a16:colId xmlns:a16="http://schemas.microsoft.com/office/drawing/2014/main" val="4262044924"/>
                    </a:ext>
                  </a:extLst>
                </a:gridCol>
                <a:gridCol w="2519915">
                  <a:extLst>
                    <a:ext uri="{9D8B030D-6E8A-4147-A177-3AD203B41FA5}">
                      <a16:colId xmlns:a16="http://schemas.microsoft.com/office/drawing/2014/main" val="1395192057"/>
                    </a:ext>
                  </a:extLst>
                </a:gridCol>
              </a:tblGrid>
              <a:tr h="370840">
                <a:tc>
                  <a:txBody>
                    <a:bodyPr/>
                    <a:lstStyle/>
                    <a:p>
                      <a:r>
                        <a:rPr lang="en-US" sz="2400">
                          <a:latin typeface="Arial"/>
                        </a:rPr>
                        <a:t>State Indicator</a:t>
                      </a:r>
                    </a:p>
                  </a:txBody>
                  <a:tcPr/>
                </a:tc>
                <a:tc>
                  <a:txBody>
                    <a:bodyPr/>
                    <a:lstStyle/>
                    <a:p>
                      <a:r>
                        <a:rPr lang="en-US" sz="2400">
                          <a:latin typeface="Arial"/>
                        </a:rPr>
                        <a:t>Dashboard Metric</a:t>
                      </a:r>
                    </a:p>
                  </a:txBody>
                  <a:tcPr/>
                </a:tc>
                <a:tc>
                  <a:txBody>
                    <a:bodyPr/>
                    <a:lstStyle/>
                    <a:p>
                      <a:r>
                        <a:rPr lang="en-US" sz="2400">
                          <a:latin typeface="Arial"/>
                        </a:rPr>
                        <a:t>Unit of Measurement</a:t>
                      </a:r>
                    </a:p>
                  </a:txBody>
                  <a:tcPr/>
                </a:tc>
                <a:extLst>
                  <a:ext uri="{0D108BD9-81ED-4DB2-BD59-A6C34878D82A}">
                    <a16:rowId xmlns:a16="http://schemas.microsoft.com/office/drawing/2014/main" val="1034920422"/>
                  </a:ext>
                </a:extLst>
              </a:tr>
              <a:tr h="370840">
                <a:tc>
                  <a:txBody>
                    <a:bodyPr/>
                    <a:lstStyle/>
                    <a:p>
                      <a:r>
                        <a:rPr lang="en-US" sz="2400">
                          <a:latin typeface="Arial"/>
                        </a:rPr>
                        <a:t>Academic - ELA</a:t>
                      </a:r>
                    </a:p>
                  </a:txBody>
                  <a:tcPr/>
                </a:tc>
                <a:tc>
                  <a:txBody>
                    <a:bodyPr/>
                    <a:lstStyle/>
                    <a:p>
                      <a:r>
                        <a:rPr lang="en-US" sz="2400">
                          <a:latin typeface="Arial"/>
                        </a:rPr>
                        <a:t>Distance from Standard</a:t>
                      </a:r>
                    </a:p>
                  </a:txBody>
                  <a:tcPr/>
                </a:tc>
                <a:tc>
                  <a:txBody>
                    <a:bodyPr/>
                    <a:lstStyle/>
                    <a:p>
                      <a:r>
                        <a:rPr lang="en-US" sz="2400">
                          <a:latin typeface="Arial"/>
                        </a:rPr>
                        <a:t>Points</a:t>
                      </a:r>
                    </a:p>
                  </a:txBody>
                  <a:tcPr/>
                </a:tc>
                <a:extLst>
                  <a:ext uri="{0D108BD9-81ED-4DB2-BD59-A6C34878D82A}">
                    <a16:rowId xmlns:a16="http://schemas.microsoft.com/office/drawing/2014/main" val="31330153"/>
                  </a:ext>
                </a:extLst>
              </a:tr>
              <a:tr h="370840">
                <a:tc>
                  <a:txBody>
                    <a:bodyPr/>
                    <a:lstStyle/>
                    <a:p>
                      <a:pPr lvl="0" algn="l">
                        <a:lnSpc>
                          <a:spcPct val="100000"/>
                        </a:lnSpc>
                        <a:spcBef>
                          <a:spcPts val="0"/>
                        </a:spcBef>
                        <a:spcAft>
                          <a:spcPts val="0"/>
                        </a:spcAft>
                        <a:buNone/>
                      </a:pPr>
                      <a:r>
                        <a:rPr lang="en-US" sz="2400" b="0" i="0" u="none" strike="noStrike" noProof="0">
                          <a:solidFill>
                            <a:srgbClr val="354052"/>
                          </a:solidFill>
                          <a:latin typeface="Arial"/>
                        </a:rPr>
                        <a:t>Academic - Mathematics</a:t>
                      </a:r>
                    </a:p>
                  </a:txBody>
                  <a:tcPr/>
                </a:tc>
                <a:tc>
                  <a:txBody>
                    <a:bodyPr/>
                    <a:lstStyle/>
                    <a:p>
                      <a:pPr lvl="0">
                        <a:buNone/>
                      </a:pPr>
                      <a:r>
                        <a:rPr lang="en-US" sz="2400">
                          <a:latin typeface="Arial"/>
                        </a:rPr>
                        <a:t>Distance from Standard</a:t>
                      </a:r>
                    </a:p>
                  </a:txBody>
                  <a:tcPr/>
                </a:tc>
                <a:tc>
                  <a:txBody>
                    <a:bodyPr/>
                    <a:lstStyle/>
                    <a:p>
                      <a:pPr lvl="0">
                        <a:buNone/>
                      </a:pPr>
                      <a:r>
                        <a:rPr lang="en-US" sz="2400">
                          <a:latin typeface="Arial"/>
                        </a:rPr>
                        <a:t>Points</a:t>
                      </a:r>
                    </a:p>
                  </a:txBody>
                  <a:tcPr/>
                </a:tc>
                <a:extLst>
                  <a:ext uri="{0D108BD9-81ED-4DB2-BD59-A6C34878D82A}">
                    <a16:rowId xmlns:a16="http://schemas.microsoft.com/office/drawing/2014/main" val="2888597686"/>
                  </a:ext>
                </a:extLst>
              </a:tr>
              <a:tr h="370840">
                <a:tc>
                  <a:txBody>
                    <a:bodyPr/>
                    <a:lstStyle/>
                    <a:p>
                      <a:pPr lvl="0" algn="l">
                        <a:lnSpc>
                          <a:spcPct val="100000"/>
                        </a:lnSpc>
                        <a:spcBef>
                          <a:spcPts val="0"/>
                        </a:spcBef>
                        <a:spcAft>
                          <a:spcPts val="0"/>
                        </a:spcAft>
                        <a:buNone/>
                      </a:pPr>
                      <a:r>
                        <a:rPr lang="en-US" sz="2400" b="1" i="0" u="none" strike="noStrike" noProof="0" dirty="0">
                          <a:solidFill>
                            <a:srgbClr val="354052"/>
                          </a:solidFill>
                          <a:latin typeface="Arial"/>
                        </a:rPr>
                        <a:t>Science DFS</a:t>
                      </a:r>
                    </a:p>
                  </a:txBody>
                  <a:tcPr/>
                </a:tc>
                <a:tc>
                  <a:txBody>
                    <a:bodyPr/>
                    <a:lstStyle/>
                    <a:p>
                      <a:pPr lvl="0">
                        <a:buNone/>
                      </a:pPr>
                      <a:r>
                        <a:rPr lang="en-US" sz="2400" b="1">
                          <a:latin typeface="Arial"/>
                        </a:rPr>
                        <a:t>Distance from Standard</a:t>
                      </a:r>
                    </a:p>
                  </a:txBody>
                  <a:tcPr/>
                </a:tc>
                <a:tc>
                  <a:txBody>
                    <a:bodyPr/>
                    <a:lstStyle/>
                    <a:p>
                      <a:pPr lvl="0">
                        <a:buNone/>
                      </a:pPr>
                      <a:r>
                        <a:rPr lang="en-US" sz="2400" b="1">
                          <a:latin typeface="Arial"/>
                        </a:rPr>
                        <a:t>Points</a:t>
                      </a:r>
                    </a:p>
                  </a:txBody>
                  <a:tcPr/>
                </a:tc>
                <a:extLst>
                  <a:ext uri="{0D108BD9-81ED-4DB2-BD59-A6C34878D82A}">
                    <a16:rowId xmlns:a16="http://schemas.microsoft.com/office/drawing/2014/main" val="2846123355"/>
                  </a:ext>
                </a:extLst>
              </a:tr>
              <a:tr h="0">
                <a:tc>
                  <a:txBody>
                    <a:bodyPr/>
                    <a:lstStyle/>
                    <a:p>
                      <a:pPr lvl="0" algn="l">
                        <a:lnSpc>
                          <a:spcPct val="100000"/>
                        </a:lnSpc>
                        <a:spcBef>
                          <a:spcPts val="0"/>
                        </a:spcBef>
                        <a:spcAft>
                          <a:spcPts val="0"/>
                        </a:spcAft>
                        <a:buNone/>
                      </a:pPr>
                      <a:r>
                        <a:rPr lang="en-US" sz="2400" b="1" i="0" u="none" strike="noStrike" noProof="0">
                          <a:solidFill>
                            <a:srgbClr val="354052"/>
                          </a:solidFill>
                          <a:latin typeface="Arial"/>
                        </a:rPr>
                        <a:t>Science [Percent]</a:t>
                      </a:r>
                    </a:p>
                  </a:txBody>
                  <a:tcPr/>
                </a:tc>
                <a:tc>
                  <a:txBody>
                    <a:bodyPr/>
                    <a:lstStyle/>
                    <a:p>
                      <a:pPr lvl="0">
                        <a:buNone/>
                      </a:pPr>
                      <a:r>
                        <a:rPr lang="en-US" sz="2400" b="1">
                          <a:latin typeface="Arial"/>
                        </a:rPr>
                        <a:t>Percent Met/Exceeded Standard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latin typeface="Arial"/>
                        </a:rPr>
                        <a:t>Percentage Rate</a:t>
                      </a:r>
                    </a:p>
                  </a:txBody>
                  <a:tcPr/>
                </a:tc>
                <a:extLst>
                  <a:ext uri="{0D108BD9-81ED-4DB2-BD59-A6C34878D82A}">
                    <a16:rowId xmlns:a16="http://schemas.microsoft.com/office/drawing/2014/main" val="189094946"/>
                  </a:ext>
                </a:extLst>
              </a:tr>
              <a:tr h="370840">
                <a:tc>
                  <a:txBody>
                    <a:bodyPr/>
                    <a:lstStyle/>
                    <a:p>
                      <a:pPr lvl="0">
                        <a:buNone/>
                      </a:pPr>
                      <a:r>
                        <a:rPr lang="en-US" sz="2400" b="0" i="0" u="none" strike="noStrike" noProof="0">
                          <a:solidFill>
                            <a:srgbClr val="354052"/>
                          </a:solidFill>
                          <a:latin typeface="Arial"/>
                        </a:rPr>
                        <a:t>Suspension Rate </a:t>
                      </a:r>
                      <a:endParaRPr lang="en-US" sz="2400">
                        <a:latin typeface="Arial"/>
                      </a:endParaRPr>
                    </a:p>
                  </a:txBody>
                  <a:tcPr/>
                </a:tc>
                <a:tc>
                  <a:txBody>
                    <a:bodyPr/>
                    <a:lstStyle/>
                    <a:p>
                      <a:r>
                        <a:rPr lang="en-US" sz="2400">
                          <a:latin typeface="Arial"/>
                        </a:rPr>
                        <a:t>Percent  Suspended</a:t>
                      </a:r>
                    </a:p>
                  </a:txBody>
                  <a:tcPr/>
                </a:tc>
                <a:tc>
                  <a:txBody>
                    <a:bodyPr/>
                    <a:lstStyle/>
                    <a:p>
                      <a:r>
                        <a:rPr lang="en-US" sz="2400">
                          <a:latin typeface="Arial"/>
                        </a:rPr>
                        <a:t>Percentage Rate</a:t>
                      </a:r>
                    </a:p>
                  </a:txBody>
                  <a:tcPr/>
                </a:tc>
                <a:extLst>
                  <a:ext uri="{0D108BD9-81ED-4DB2-BD59-A6C34878D82A}">
                    <a16:rowId xmlns:a16="http://schemas.microsoft.com/office/drawing/2014/main" val="218444283"/>
                  </a:ext>
                </a:extLst>
              </a:tr>
              <a:tr h="370840">
                <a:tc>
                  <a:txBody>
                    <a:bodyPr/>
                    <a:lstStyle/>
                    <a:p>
                      <a:pPr lvl="0">
                        <a:buNone/>
                      </a:pPr>
                      <a:r>
                        <a:rPr lang="en-US" sz="2400" b="0" i="0" u="none" strike="noStrike" noProof="0">
                          <a:solidFill>
                            <a:srgbClr val="354052"/>
                          </a:solidFill>
                          <a:latin typeface="Arial"/>
                        </a:rPr>
                        <a:t>Chronic Absenteeism</a:t>
                      </a:r>
                    </a:p>
                  </a:txBody>
                  <a:tcPr/>
                </a:tc>
                <a:tc>
                  <a:txBody>
                    <a:bodyPr/>
                    <a:lstStyle/>
                    <a:p>
                      <a:r>
                        <a:rPr lang="en-US" sz="2400">
                          <a:latin typeface="Arial"/>
                        </a:rPr>
                        <a:t>Percent Chronically Absent</a:t>
                      </a:r>
                    </a:p>
                  </a:txBody>
                  <a:tcPr/>
                </a:tc>
                <a:tc>
                  <a:txBody>
                    <a:bodyPr/>
                    <a:lstStyle/>
                    <a:p>
                      <a:pPr lvl="0">
                        <a:buNone/>
                      </a:pPr>
                      <a:r>
                        <a:rPr lang="en-US" sz="2400" b="0" i="0" u="none" strike="noStrike" noProof="0">
                          <a:solidFill>
                            <a:srgbClr val="354052"/>
                          </a:solidFill>
                          <a:latin typeface="Arial"/>
                        </a:rPr>
                        <a:t>Percentage Rate</a:t>
                      </a:r>
                      <a:endParaRPr lang="en-US" sz="2400">
                        <a:latin typeface="Arial"/>
                      </a:endParaRPr>
                    </a:p>
                  </a:txBody>
                  <a:tcPr/>
                </a:tc>
                <a:extLst>
                  <a:ext uri="{0D108BD9-81ED-4DB2-BD59-A6C34878D82A}">
                    <a16:rowId xmlns:a16="http://schemas.microsoft.com/office/drawing/2014/main" val="4271610934"/>
                  </a:ext>
                </a:extLst>
              </a:tr>
              <a:tr h="370840">
                <a:tc>
                  <a:txBody>
                    <a:bodyPr/>
                    <a:lstStyle/>
                    <a:p>
                      <a:pPr lvl="0">
                        <a:buNone/>
                      </a:pPr>
                      <a:r>
                        <a:rPr lang="en-US" sz="2400" b="0" i="0" u="none" strike="noStrike" noProof="0">
                          <a:solidFill>
                            <a:srgbClr val="354052"/>
                          </a:solidFill>
                          <a:latin typeface="Arial"/>
                        </a:rPr>
                        <a:t>Graduation Rate </a:t>
                      </a:r>
                      <a:endParaRPr lang="en-US" sz="2400">
                        <a:latin typeface="Arial"/>
                      </a:endParaRPr>
                    </a:p>
                  </a:txBody>
                  <a:tcPr/>
                </a:tc>
                <a:tc>
                  <a:txBody>
                    <a:bodyPr/>
                    <a:lstStyle/>
                    <a:p>
                      <a:r>
                        <a:rPr lang="en-US" sz="2400">
                          <a:latin typeface="Arial"/>
                        </a:rPr>
                        <a:t>Percent Graduated</a:t>
                      </a:r>
                    </a:p>
                  </a:txBody>
                  <a:tcPr/>
                </a:tc>
                <a:tc>
                  <a:txBody>
                    <a:bodyPr/>
                    <a:lstStyle/>
                    <a:p>
                      <a:pPr lvl="0">
                        <a:buNone/>
                      </a:pPr>
                      <a:r>
                        <a:rPr lang="en-US" sz="2400" b="0" i="0" u="none" strike="noStrike" noProof="0">
                          <a:solidFill>
                            <a:srgbClr val="354052"/>
                          </a:solidFill>
                          <a:latin typeface="Arial"/>
                        </a:rPr>
                        <a:t>Percentage Rate</a:t>
                      </a:r>
                      <a:endParaRPr lang="en-US" sz="2400">
                        <a:latin typeface="Arial"/>
                      </a:endParaRPr>
                    </a:p>
                  </a:txBody>
                  <a:tcPr/>
                </a:tc>
                <a:extLst>
                  <a:ext uri="{0D108BD9-81ED-4DB2-BD59-A6C34878D82A}">
                    <a16:rowId xmlns:a16="http://schemas.microsoft.com/office/drawing/2014/main" val="2570849842"/>
                  </a:ext>
                </a:extLst>
              </a:tr>
              <a:tr h="370839">
                <a:tc>
                  <a:txBody>
                    <a:bodyPr/>
                    <a:lstStyle/>
                    <a:p>
                      <a:pPr lvl="0">
                        <a:buNone/>
                      </a:pPr>
                      <a:r>
                        <a:rPr lang="en-US" sz="2400" b="0" i="0" u="none" strike="noStrike" noProof="0">
                          <a:solidFill>
                            <a:srgbClr val="354052"/>
                          </a:solidFill>
                          <a:latin typeface="Arial"/>
                        </a:rPr>
                        <a:t>College/Career</a:t>
                      </a:r>
                      <a:endParaRPr lang="en-US" sz="2400">
                        <a:latin typeface="Arial"/>
                      </a:endParaRPr>
                    </a:p>
                  </a:txBody>
                  <a:tcPr/>
                </a:tc>
                <a:tc>
                  <a:txBody>
                    <a:bodyPr/>
                    <a:lstStyle/>
                    <a:p>
                      <a:pPr lvl="0">
                        <a:buNone/>
                      </a:pPr>
                      <a:r>
                        <a:rPr lang="en-US" sz="2400">
                          <a:latin typeface="Arial"/>
                        </a:rPr>
                        <a:t>Percent Prepared (School/LEA)</a:t>
                      </a:r>
                    </a:p>
                  </a:txBody>
                  <a:tcPr/>
                </a:tc>
                <a:tc>
                  <a:txBody>
                    <a:bodyPr/>
                    <a:lstStyle/>
                    <a:p>
                      <a:pPr lvl="0">
                        <a:buNone/>
                      </a:pPr>
                      <a:r>
                        <a:rPr lang="en-US" sz="2400" b="0" i="0" u="none" strike="noStrike" noProof="0">
                          <a:solidFill>
                            <a:srgbClr val="354052"/>
                          </a:solidFill>
                          <a:latin typeface="Arial"/>
                        </a:rPr>
                        <a:t>Percentage Rate</a:t>
                      </a:r>
                      <a:endParaRPr lang="en-US" sz="2400">
                        <a:latin typeface="Arial"/>
                      </a:endParaRPr>
                    </a:p>
                  </a:txBody>
                  <a:tcPr/>
                </a:tc>
                <a:extLst>
                  <a:ext uri="{0D108BD9-81ED-4DB2-BD59-A6C34878D82A}">
                    <a16:rowId xmlns:a16="http://schemas.microsoft.com/office/drawing/2014/main" val="3539734350"/>
                  </a:ext>
                </a:extLst>
              </a:tr>
              <a:tr h="370838">
                <a:tc>
                  <a:txBody>
                    <a:bodyPr/>
                    <a:lstStyle/>
                    <a:p>
                      <a:pPr lvl="0">
                        <a:buNone/>
                      </a:pPr>
                      <a:r>
                        <a:rPr lang="en-US" sz="2400" b="0" i="0" u="none" strike="noStrike" noProof="0">
                          <a:solidFill>
                            <a:srgbClr val="354052"/>
                          </a:solidFill>
                          <a:latin typeface="Arial"/>
                        </a:rPr>
                        <a:t>English Learner Progress</a:t>
                      </a:r>
                      <a:endParaRPr lang="en-US" sz="2400">
                        <a:latin typeface="Arial"/>
                      </a:endParaRPr>
                    </a:p>
                  </a:txBody>
                  <a:tcPr/>
                </a:tc>
                <a:tc>
                  <a:txBody>
                    <a:bodyPr/>
                    <a:lstStyle/>
                    <a:p>
                      <a:pPr lvl="0">
                        <a:buNone/>
                      </a:pPr>
                      <a:r>
                        <a:rPr lang="en-US" sz="2400">
                          <a:latin typeface="Arial"/>
                        </a:rPr>
                        <a:t>Percent Progressed</a:t>
                      </a:r>
                    </a:p>
                  </a:txBody>
                  <a:tcPr/>
                </a:tc>
                <a:tc>
                  <a:txBody>
                    <a:bodyPr/>
                    <a:lstStyle/>
                    <a:p>
                      <a:pPr lvl="0">
                        <a:buNone/>
                      </a:pPr>
                      <a:r>
                        <a:rPr lang="en-US" sz="2400" b="0" i="0" u="none" strike="noStrike" noProof="0" dirty="0">
                          <a:solidFill>
                            <a:srgbClr val="354052"/>
                          </a:solidFill>
                          <a:latin typeface="Arial"/>
                        </a:rPr>
                        <a:t>Percentage Rate</a:t>
                      </a:r>
                      <a:endParaRPr lang="en-US" sz="2400" dirty="0">
                        <a:latin typeface="Arial"/>
                      </a:endParaRPr>
                    </a:p>
                  </a:txBody>
                  <a:tcPr/>
                </a:tc>
                <a:extLst>
                  <a:ext uri="{0D108BD9-81ED-4DB2-BD59-A6C34878D82A}">
                    <a16:rowId xmlns:a16="http://schemas.microsoft.com/office/drawing/2014/main" val="3971331049"/>
                  </a:ext>
                </a:extLst>
              </a:tr>
            </a:tbl>
          </a:graphicData>
        </a:graphic>
      </p:graphicFrame>
    </p:spTree>
    <p:extLst>
      <p:ext uri="{BB962C8B-B14F-4D97-AF65-F5344CB8AC3E}">
        <p14:creationId xmlns:p14="http://schemas.microsoft.com/office/powerpoint/2010/main" val="1978259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4F58-0DAA-33D1-C7A8-3DA2195800C8}"/>
              </a:ext>
            </a:extLst>
          </p:cNvPr>
          <p:cNvSpPr>
            <a:spLocks noGrp="1"/>
          </p:cNvSpPr>
          <p:nvPr>
            <p:ph type="title"/>
          </p:nvPr>
        </p:nvSpPr>
        <p:spPr/>
        <p:txBody>
          <a:bodyPr/>
          <a:lstStyle/>
          <a:p>
            <a:r>
              <a:rPr lang="en-US" sz="4800" dirty="0">
                <a:cs typeface="Aharoni"/>
              </a:rPr>
              <a:t>Science Is Unique!</a:t>
            </a:r>
            <a:endParaRPr lang="en-US" sz="4800" dirty="0"/>
          </a:p>
        </p:txBody>
      </p:sp>
      <p:graphicFrame>
        <p:nvGraphicFramePr>
          <p:cNvPr id="4" name="Content Placeholder 3">
            <a:extLst>
              <a:ext uri="{FF2B5EF4-FFF2-40B4-BE49-F238E27FC236}">
                <a16:creationId xmlns:a16="http://schemas.microsoft.com/office/drawing/2014/main" id="{6DA7E1CC-D60D-8701-8F0F-338E3E335510}"/>
              </a:ext>
            </a:extLst>
          </p:cNvPr>
          <p:cNvGraphicFramePr>
            <a:graphicFrameLocks noGrp="1"/>
          </p:cNvGraphicFramePr>
          <p:nvPr>
            <p:ph sz="quarter" idx="10"/>
            <p:extLst>
              <p:ext uri="{D42A27DB-BD31-4B8C-83A1-F6EECF244321}">
                <p14:modId xmlns:p14="http://schemas.microsoft.com/office/powerpoint/2010/main" val="1571970244"/>
              </p:ext>
            </p:extLst>
          </p:nvPr>
        </p:nvGraphicFramePr>
        <p:xfrm>
          <a:off x="729823" y="1640115"/>
          <a:ext cx="10858500" cy="4419600"/>
        </p:xfrm>
        <a:graphic>
          <a:graphicData uri="http://schemas.openxmlformats.org/drawingml/2006/table">
            <a:tbl>
              <a:tblPr firstRow="1" bandRow="1">
                <a:tableStyleId>{5C22544A-7EE6-4342-B048-85BDC9FD1C3A}</a:tableStyleId>
              </a:tblPr>
              <a:tblGrid>
                <a:gridCol w="5296904">
                  <a:extLst>
                    <a:ext uri="{9D8B030D-6E8A-4147-A177-3AD203B41FA5}">
                      <a16:colId xmlns:a16="http://schemas.microsoft.com/office/drawing/2014/main" val="1165475194"/>
                    </a:ext>
                  </a:extLst>
                </a:gridCol>
                <a:gridCol w="5561596">
                  <a:extLst>
                    <a:ext uri="{9D8B030D-6E8A-4147-A177-3AD203B41FA5}">
                      <a16:colId xmlns:a16="http://schemas.microsoft.com/office/drawing/2014/main" val="3315870606"/>
                    </a:ext>
                  </a:extLst>
                </a:gridCol>
              </a:tblGrid>
              <a:tr h="370840">
                <a:tc>
                  <a:txBody>
                    <a:bodyPr/>
                    <a:lstStyle/>
                    <a:p>
                      <a:r>
                        <a:rPr lang="en-US" sz="2600">
                          <a:latin typeface="Arial"/>
                        </a:rPr>
                        <a:t>ELA/Mathematics Assessments</a:t>
                      </a:r>
                    </a:p>
                  </a:txBody>
                  <a:tcPr/>
                </a:tc>
                <a:tc>
                  <a:txBody>
                    <a:bodyPr/>
                    <a:lstStyle/>
                    <a:p>
                      <a:r>
                        <a:rPr lang="en-US" sz="2600">
                          <a:latin typeface="Arial"/>
                        </a:rPr>
                        <a:t>Science Assessments</a:t>
                      </a:r>
                    </a:p>
                  </a:txBody>
                  <a:tcPr/>
                </a:tc>
                <a:extLst>
                  <a:ext uri="{0D108BD9-81ED-4DB2-BD59-A6C34878D82A}">
                    <a16:rowId xmlns:a16="http://schemas.microsoft.com/office/drawing/2014/main" val="3594957612"/>
                  </a:ext>
                </a:extLst>
              </a:tr>
              <a:tr h="370840">
                <a:tc>
                  <a:txBody>
                    <a:bodyPr/>
                    <a:lstStyle/>
                    <a:p>
                      <a:r>
                        <a:rPr lang="en-US" sz="2600">
                          <a:latin typeface="Arial"/>
                        </a:rPr>
                        <a:t>Administered every year from Grades 3-8 and in Grade 11</a:t>
                      </a:r>
                    </a:p>
                  </a:txBody>
                  <a:tcPr/>
                </a:tc>
                <a:tc>
                  <a:txBody>
                    <a:bodyPr/>
                    <a:lstStyle/>
                    <a:p>
                      <a:r>
                        <a:rPr lang="en-US" sz="2600">
                          <a:latin typeface="Arial"/>
                        </a:rPr>
                        <a:t>Administered in Grade 5 and Grade 8 and once in either Grade 10, 11 or 12</a:t>
                      </a:r>
                    </a:p>
                  </a:txBody>
                  <a:tcPr/>
                </a:tc>
                <a:extLst>
                  <a:ext uri="{0D108BD9-81ED-4DB2-BD59-A6C34878D82A}">
                    <a16:rowId xmlns:a16="http://schemas.microsoft.com/office/drawing/2014/main" val="258920238"/>
                  </a:ext>
                </a:extLst>
              </a:tr>
              <a:tr h="370840">
                <a:tc>
                  <a:txBody>
                    <a:bodyPr/>
                    <a:lstStyle/>
                    <a:p>
                      <a:r>
                        <a:rPr lang="en-US" sz="2600">
                          <a:latin typeface="Arial"/>
                        </a:rPr>
                        <a:t>Continuous scale from Grade 3-11 that increases across grade levels</a:t>
                      </a:r>
                    </a:p>
                  </a:txBody>
                  <a:tcPr/>
                </a:tc>
                <a:tc>
                  <a:txBody>
                    <a:bodyPr/>
                    <a:lstStyle/>
                    <a:p>
                      <a:r>
                        <a:rPr lang="en-US" sz="2600">
                          <a:latin typeface="Arial"/>
                        </a:rPr>
                        <a:t>Non-continuous scale </a:t>
                      </a:r>
                    </a:p>
                  </a:txBody>
                  <a:tcPr/>
                </a:tc>
                <a:extLst>
                  <a:ext uri="{0D108BD9-81ED-4DB2-BD59-A6C34878D82A}">
                    <a16:rowId xmlns:a16="http://schemas.microsoft.com/office/drawing/2014/main" val="1051837721"/>
                  </a:ext>
                </a:extLst>
              </a:tr>
              <a:tr h="370839">
                <a:tc>
                  <a:txBody>
                    <a:bodyPr/>
                    <a:lstStyle/>
                    <a:p>
                      <a:pPr lvl="0">
                        <a:buNone/>
                      </a:pPr>
                      <a:r>
                        <a:rPr lang="en-US" sz="2600">
                          <a:latin typeface="Arial"/>
                        </a:rPr>
                        <a:t>Scale differs in every grade </a:t>
                      </a:r>
                      <a:r>
                        <a:rPr lang="en-US" sz="2600" b="0" i="0" u="none" strike="noStrike" noProof="0">
                          <a:solidFill>
                            <a:srgbClr val="354052"/>
                          </a:solidFill>
                          <a:latin typeface="Arial"/>
                        </a:rPr>
                        <a:t>(467 to 617 point range)</a:t>
                      </a:r>
                      <a:endParaRPr lang="en-US" sz="2600">
                        <a:latin typeface="Arial"/>
                      </a:endParaRPr>
                    </a:p>
                  </a:txBody>
                  <a:tcPr/>
                </a:tc>
                <a:tc>
                  <a:txBody>
                    <a:bodyPr/>
                    <a:lstStyle/>
                    <a:p>
                      <a:pPr lvl="0">
                        <a:buNone/>
                      </a:pPr>
                      <a:r>
                        <a:rPr lang="en-US" sz="2600">
                          <a:latin typeface="Arial"/>
                        </a:rPr>
                        <a:t>100 point scale for every grade</a:t>
                      </a:r>
                    </a:p>
                  </a:txBody>
                  <a:tcPr/>
                </a:tc>
                <a:extLst>
                  <a:ext uri="{0D108BD9-81ED-4DB2-BD59-A6C34878D82A}">
                    <a16:rowId xmlns:a16="http://schemas.microsoft.com/office/drawing/2014/main" val="1260058902"/>
                  </a:ext>
                </a:extLst>
              </a:tr>
              <a:tr h="370838">
                <a:tc>
                  <a:txBody>
                    <a:bodyPr/>
                    <a:lstStyle/>
                    <a:p>
                      <a:pPr lvl="0">
                        <a:buNone/>
                      </a:pPr>
                      <a:r>
                        <a:rPr lang="en-US" sz="2600">
                          <a:latin typeface="Arial"/>
                        </a:rPr>
                        <a:t>Proficient is at the 55</a:t>
                      </a:r>
                      <a:r>
                        <a:rPr lang="en-US" sz="2600" baseline="30000">
                          <a:latin typeface="Arial"/>
                        </a:rPr>
                        <a:t>th</a:t>
                      </a:r>
                      <a:r>
                        <a:rPr lang="en-US" sz="2600">
                          <a:latin typeface="Arial"/>
                        </a:rPr>
                        <a:t> percentile of the scale</a:t>
                      </a:r>
                    </a:p>
                  </a:txBody>
                  <a:tcPr/>
                </a:tc>
                <a:tc>
                  <a:txBody>
                    <a:bodyPr/>
                    <a:lstStyle/>
                    <a:p>
                      <a:pPr marL="0" marR="0" lvl="0" indent="0" algn="l" rtl="0">
                        <a:lnSpc>
                          <a:spcPct val="100000"/>
                        </a:lnSpc>
                        <a:spcBef>
                          <a:spcPts val="0"/>
                        </a:spcBef>
                        <a:spcAft>
                          <a:spcPts val="0"/>
                        </a:spcAft>
                        <a:buClrTx/>
                        <a:buSzTx/>
                        <a:buFontTx/>
                        <a:buNone/>
                      </a:pPr>
                      <a:r>
                        <a:rPr lang="en-US" sz="2600" kern="1200" dirty="0">
                          <a:solidFill>
                            <a:schemeClr val="dk1"/>
                          </a:solidFill>
                          <a:latin typeface="Arial"/>
                          <a:ea typeface="+mn-ea"/>
                          <a:cs typeface="+mn-cs"/>
                        </a:rPr>
                        <a:t>Proficient is at the 65</a:t>
                      </a:r>
                      <a:r>
                        <a:rPr lang="en-US" sz="2600" kern="1200" baseline="30000" dirty="0">
                          <a:solidFill>
                            <a:schemeClr val="dk1"/>
                          </a:solidFill>
                          <a:latin typeface="Arial"/>
                          <a:ea typeface="+mn-ea"/>
                          <a:cs typeface="+mn-cs"/>
                        </a:rPr>
                        <a:t>th</a:t>
                      </a:r>
                      <a:r>
                        <a:rPr lang="en-US" sz="2600" kern="1200" dirty="0">
                          <a:solidFill>
                            <a:schemeClr val="dk1"/>
                          </a:solidFill>
                          <a:latin typeface="Arial"/>
                          <a:ea typeface="+mn-ea"/>
                          <a:cs typeface="+mn-cs"/>
                        </a:rPr>
                        <a:t> percentile of the scale</a:t>
                      </a:r>
                      <a:endParaRPr lang="en-US" sz="2600" dirty="0">
                        <a:latin typeface="Arial"/>
                      </a:endParaRPr>
                    </a:p>
                  </a:txBody>
                  <a:tcPr/>
                </a:tc>
                <a:extLst>
                  <a:ext uri="{0D108BD9-81ED-4DB2-BD59-A6C34878D82A}">
                    <a16:rowId xmlns:a16="http://schemas.microsoft.com/office/drawing/2014/main" val="576190904"/>
                  </a:ext>
                </a:extLst>
              </a:tr>
            </a:tbl>
          </a:graphicData>
        </a:graphic>
      </p:graphicFrame>
    </p:spTree>
    <p:extLst>
      <p:ext uri="{BB962C8B-B14F-4D97-AF65-F5344CB8AC3E}">
        <p14:creationId xmlns:p14="http://schemas.microsoft.com/office/powerpoint/2010/main" val="420362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3BAA2CA9-AA54-0C20-4706-C56EBBB3B9CA}"/>
              </a:ext>
              <a:ext uri="{C183D7F6-B498-43B3-948B-1728B52AA6E4}">
                <adec:decorative xmlns:adec="http://schemas.microsoft.com/office/drawing/2017/decorative" val="1"/>
              </a:ext>
            </a:extLst>
          </p:cNvPr>
          <p:cNvSpPr/>
          <p:nvPr/>
        </p:nvSpPr>
        <p:spPr>
          <a:xfrm>
            <a:off x="1462087" y="1752599"/>
            <a:ext cx="9229725" cy="4903381"/>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Rounded Corners 6">
            <a:extLst>
              <a:ext uri="{FF2B5EF4-FFF2-40B4-BE49-F238E27FC236}">
                <a16:creationId xmlns:a16="http://schemas.microsoft.com/office/drawing/2014/main" id="{84FEDBF9-103B-D750-CDE0-9B120CD4E411}"/>
              </a:ext>
              <a:ext uri="{C183D7F6-B498-43B3-948B-1728B52AA6E4}">
                <adec:decorative xmlns:adec="http://schemas.microsoft.com/office/drawing/2017/decorative" val="1"/>
              </a:ext>
            </a:extLst>
          </p:cNvPr>
          <p:cNvSpPr/>
          <p:nvPr/>
        </p:nvSpPr>
        <p:spPr>
          <a:xfrm>
            <a:off x="647700" y="2290386"/>
            <a:ext cx="2171700" cy="3411072"/>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204C3AF-53ED-C7E5-A13F-BCD0E511D3FA}"/>
              </a:ext>
              <a:ext uri="{C183D7F6-B498-43B3-948B-1728B52AA6E4}">
                <adec:decorative xmlns:adec="http://schemas.microsoft.com/office/drawing/2017/decorative" val="1"/>
              </a:ext>
            </a:extLst>
          </p:cNvPr>
          <p:cNvSpPr/>
          <p:nvPr/>
        </p:nvSpPr>
        <p:spPr>
          <a:xfrm>
            <a:off x="3365358" y="2290385"/>
            <a:ext cx="2610971" cy="3319839"/>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99D2941-798B-1186-57B6-84C27AF69592}"/>
              </a:ext>
              <a:ext uri="{C183D7F6-B498-43B3-948B-1728B52AA6E4}">
                <adec:decorative xmlns:adec="http://schemas.microsoft.com/office/drawing/2017/decorative" val="1"/>
              </a:ext>
            </a:extLst>
          </p:cNvPr>
          <p:cNvSpPr/>
          <p:nvPr/>
        </p:nvSpPr>
        <p:spPr>
          <a:xfrm>
            <a:off x="6517808" y="1752600"/>
            <a:ext cx="2313314" cy="5044894"/>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4FA8106-6C01-CB83-000F-03077430C659}"/>
              </a:ext>
              <a:ext uri="{C183D7F6-B498-43B3-948B-1728B52AA6E4}">
                <adec:decorative xmlns:adec="http://schemas.microsoft.com/office/drawing/2017/decorative" val="1"/>
              </a:ext>
            </a:extLst>
          </p:cNvPr>
          <p:cNvSpPr/>
          <p:nvPr/>
        </p:nvSpPr>
        <p:spPr>
          <a:xfrm>
            <a:off x="9372599" y="2290384"/>
            <a:ext cx="1990166" cy="3196015"/>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D417F-9A42-44B5-3AFD-7A772371862F}"/>
              </a:ext>
            </a:extLst>
          </p:cNvPr>
          <p:cNvSpPr>
            <a:spLocks noGrp="1"/>
          </p:cNvSpPr>
          <p:nvPr>
            <p:ph type="title"/>
          </p:nvPr>
        </p:nvSpPr>
        <p:spPr/>
        <p:txBody>
          <a:bodyPr/>
          <a:lstStyle/>
          <a:p>
            <a:r>
              <a:rPr lang="en-US" sz="4000" dirty="0"/>
              <a:t>Technical Evaluation of Science Scores: </a:t>
            </a:r>
            <a:r>
              <a:rPr lang="en-US" sz="4000" dirty="0">
                <a:cs typeface="Arial"/>
              </a:rPr>
              <a:t>Distance from Standard</a:t>
            </a:r>
            <a:endParaRPr lang="en-US" sz="4000" dirty="0"/>
          </a:p>
        </p:txBody>
      </p:sp>
      <p:sp>
        <p:nvSpPr>
          <p:cNvPr id="3" name="Content Placeholder 2">
            <a:extLst>
              <a:ext uri="{FF2B5EF4-FFF2-40B4-BE49-F238E27FC236}">
                <a16:creationId xmlns:a16="http://schemas.microsoft.com/office/drawing/2014/main" id="{014950F6-D676-261F-ECF5-7F336FD9793D}"/>
              </a:ext>
            </a:extLst>
          </p:cNvPr>
          <p:cNvSpPr>
            <a:spLocks noGrp="1"/>
          </p:cNvSpPr>
          <p:nvPr>
            <p:ph sz="quarter" idx="11"/>
          </p:nvPr>
        </p:nvSpPr>
        <p:spPr>
          <a:xfrm>
            <a:off x="647700" y="2545230"/>
            <a:ext cx="2167218" cy="3156228"/>
          </a:xfrm>
          <a:noFill/>
          <a:ln>
            <a:noFill/>
          </a:ln>
          <a:effectLst/>
          <a:scene3d>
            <a:camera prst="perspectiveFront"/>
            <a:lightRig rig="threePt" dir="t"/>
          </a:scene3d>
        </p:spPr>
        <p:txBody>
          <a:bodyPr>
            <a:noAutofit/>
          </a:bodyPr>
          <a:lstStyle/>
          <a:p>
            <a:pPr marL="0" lvl="0" indent="0" algn="l" defTabSz="1066800" rtl="0">
              <a:spcBef>
                <a:spcPts val="1200"/>
              </a:spcBef>
              <a:spcAft>
                <a:spcPts val="1200"/>
              </a:spcAft>
              <a:buNone/>
            </a:pPr>
            <a:r>
              <a:rPr lang="en-US" sz="2400" b="1" kern="1200" dirty="0">
                <a:solidFill>
                  <a:schemeClr val="bg1"/>
                </a:solidFill>
                <a:latin typeface="Arial" panose="020B0604020202020204" pitchFamily="34" charset="0"/>
                <a:cs typeface="Arial" panose="020B0604020202020204" pitchFamily="34" charset="0"/>
              </a:rPr>
              <a:t>2021–22 CAST &amp; 2022–23 CAST</a:t>
            </a:r>
          </a:p>
          <a:p>
            <a:pPr marL="228600" lvl="1" indent="-228600" algn="l" defTabSz="1066800" rtl="0">
              <a:lnSpc>
                <a:spcPct val="90000"/>
              </a:lnSpc>
              <a:spcBef>
                <a:spcPct val="0"/>
              </a:spcBef>
              <a:spcAft>
                <a:spcPct val="15000"/>
              </a:spcAft>
              <a:buClr>
                <a:schemeClr val="bg1"/>
              </a:buClr>
              <a:buChar char="•"/>
            </a:pPr>
            <a:r>
              <a:rPr lang="en-US" sz="2400" kern="1200" dirty="0">
                <a:solidFill>
                  <a:schemeClr val="bg1"/>
                </a:solidFill>
                <a:latin typeface="Arial" panose="020B0604020202020204" pitchFamily="34" charset="0"/>
                <a:cs typeface="Arial" panose="020B0604020202020204" pitchFamily="34" charset="0"/>
              </a:rPr>
              <a:t>CAA-Science were not included</a:t>
            </a:r>
            <a:endParaRPr lang="en-US" dirty="0">
              <a:solidFill>
                <a:schemeClr val="bg1"/>
              </a:solidFill>
            </a:endParaRPr>
          </a:p>
        </p:txBody>
      </p:sp>
      <p:sp>
        <p:nvSpPr>
          <p:cNvPr id="4" name="Content Placeholder 3">
            <a:extLst>
              <a:ext uri="{FF2B5EF4-FFF2-40B4-BE49-F238E27FC236}">
                <a16:creationId xmlns:a16="http://schemas.microsoft.com/office/drawing/2014/main" id="{19FF85C0-E231-B99F-9EA5-88FF747E76E0}"/>
              </a:ext>
            </a:extLst>
          </p:cNvPr>
          <p:cNvSpPr>
            <a:spLocks noGrp="1"/>
          </p:cNvSpPr>
          <p:nvPr>
            <p:ph sz="quarter" idx="12"/>
          </p:nvPr>
        </p:nvSpPr>
        <p:spPr>
          <a:xfrm>
            <a:off x="3360877" y="2495830"/>
            <a:ext cx="2615454" cy="3255029"/>
          </a:xfrm>
          <a:noFill/>
          <a:ln>
            <a:noFill/>
          </a:ln>
        </p:spPr>
        <p:txBody>
          <a:bodyPr>
            <a:noAutofit/>
          </a:bodyPr>
          <a:lstStyle/>
          <a:p>
            <a:pPr marL="0" indent="0" defTabSz="1066800">
              <a:spcBef>
                <a:spcPts val="1200"/>
              </a:spcBef>
              <a:spcAft>
                <a:spcPts val="1200"/>
              </a:spcAft>
              <a:buNone/>
            </a:pPr>
            <a:r>
              <a:rPr lang="en-US" sz="2400" b="1" dirty="0">
                <a:solidFill>
                  <a:schemeClr val="bg1"/>
                </a:solidFill>
              </a:rPr>
              <a:t>Apply Accountability Rules</a:t>
            </a:r>
          </a:p>
          <a:p>
            <a:pPr>
              <a:spcBef>
                <a:spcPts val="1200"/>
              </a:spcBef>
              <a:spcAft>
                <a:spcPts val="1200"/>
              </a:spcAft>
              <a:buClr>
                <a:schemeClr val="bg1"/>
              </a:buClr>
            </a:pPr>
            <a:r>
              <a:rPr lang="en-US" sz="2400" dirty="0">
                <a:solidFill>
                  <a:schemeClr val="bg1"/>
                </a:solidFill>
              </a:rPr>
              <a:t>Limited to continuously enrolled students</a:t>
            </a:r>
            <a:endParaRPr lang="en-US" dirty="0">
              <a:solidFill>
                <a:schemeClr val="bg1"/>
              </a:solidFill>
            </a:endParaRPr>
          </a:p>
        </p:txBody>
      </p:sp>
      <p:sp>
        <p:nvSpPr>
          <p:cNvPr id="5" name="Content Placeholder 4">
            <a:extLst>
              <a:ext uri="{FF2B5EF4-FFF2-40B4-BE49-F238E27FC236}">
                <a16:creationId xmlns:a16="http://schemas.microsoft.com/office/drawing/2014/main" id="{2C6D0266-4046-59F4-CD27-89BC7B30BBB8}"/>
              </a:ext>
            </a:extLst>
          </p:cNvPr>
          <p:cNvSpPr>
            <a:spLocks noGrp="1"/>
          </p:cNvSpPr>
          <p:nvPr>
            <p:ph sz="quarter" idx="13"/>
          </p:nvPr>
        </p:nvSpPr>
        <p:spPr>
          <a:xfrm>
            <a:off x="6522290" y="1908642"/>
            <a:ext cx="2308832" cy="4429405"/>
          </a:xfrm>
          <a:noFill/>
          <a:ln>
            <a:noFill/>
          </a:ln>
        </p:spPr>
        <p:txBody>
          <a:bodyPr>
            <a:noAutofit/>
          </a:bodyPr>
          <a:lstStyle/>
          <a:p>
            <a:pPr marL="0" lvl="0" indent="0" algn="l" defTabSz="1066800" rtl="0">
              <a:spcBef>
                <a:spcPts val="1200"/>
              </a:spcBef>
              <a:spcAft>
                <a:spcPts val="1200"/>
              </a:spcAft>
              <a:buNone/>
            </a:pPr>
            <a:r>
              <a:rPr lang="en-US" sz="2400" b="1" kern="1200" dirty="0">
                <a:solidFill>
                  <a:schemeClr val="bg1"/>
                </a:solidFill>
                <a:latin typeface="Arial" panose="020B0604020202020204" pitchFamily="34" charset="0"/>
                <a:ea typeface="Calibri"/>
                <a:cs typeface="Arial" panose="020B0604020202020204" pitchFamily="34" charset="0"/>
              </a:rPr>
              <a:t>Calculate Percent Met or Exceeded</a:t>
            </a:r>
          </a:p>
          <a:p>
            <a:pPr marL="228600" lvl="1" indent="-228600" algn="l" defTabSz="1066800" rtl="0">
              <a:buClr>
                <a:schemeClr val="bg1"/>
              </a:buClr>
              <a:buChar char="•"/>
            </a:pPr>
            <a:r>
              <a:rPr lang="en-US" sz="2400" kern="1200" dirty="0">
                <a:solidFill>
                  <a:schemeClr val="bg1"/>
                </a:solidFill>
                <a:latin typeface="Arial" panose="020B0604020202020204" pitchFamily="34" charset="0"/>
                <a:ea typeface="Calibri"/>
                <a:cs typeface="Arial" panose="020B0604020202020204" pitchFamily="34" charset="0"/>
              </a:rPr>
              <a:t>Numerator: aggregate of all individual DFS scores</a:t>
            </a:r>
          </a:p>
          <a:p>
            <a:pPr marL="228600" lvl="1" indent="-228600" algn="l" defTabSz="1066800" rtl="0">
              <a:buClr>
                <a:schemeClr val="bg1"/>
              </a:buClr>
              <a:buChar char="•"/>
            </a:pPr>
            <a:r>
              <a:rPr lang="en-US" sz="2400" kern="1200" dirty="0">
                <a:solidFill>
                  <a:schemeClr val="bg1"/>
                </a:solidFill>
                <a:latin typeface="Arial" panose="020B0604020202020204" pitchFamily="34" charset="0"/>
                <a:ea typeface="Calibri"/>
                <a:cs typeface="Arial" panose="020B0604020202020204" pitchFamily="34" charset="0"/>
              </a:rPr>
              <a:t>Denominator: all students meeting Accountability rules</a:t>
            </a:r>
            <a:endParaRPr lang="en-US" dirty="0">
              <a:solidFill>
                <a:schemeClr val="bg1"/>
              </a:solidFill>
            </a:endParaRPr>
          </a:p>
        </p:txBody>
      </p:sp>
      <p:sp>
        <p:nvSpPr>
          <p:cNvPr id="6" name="Content Placeholder 5">
            <a:extLst>
              <a:ext uri="{FF2B5EF4-FFF2-40B4-BE49-F238E27FC236}">
                <a16:creationId xmlns:a16="http://schemas.microsoft.com/office/drawing/2014/main" id="{3F9527E6-88DE-84E3-1E5D-F5F525B0CA22}"/>
              </a:ext>
            </a:extLst>
          </p:cNvPr>
          <p:cNvSpPr>
            <a:spLocks noGrp="1"/>
          </p:cNvSpPr>
          <p:nvPr>
            <p:ph sz="quarter" idx="14"/>
          </p:nvPr>
        </p:nvSpPr>
        <p:spPr>
          <a:xfrm>
            <a:off x="9377082" y="2545230"/>
            <a:ext cx="1985683" cy="3156228"/>
          </a:xfrm>
          <a:noFill/>
          <a:ln>
            <a:noFill/>
          </a:ln>
        </p:spPr>
        <p:txBody>
          <a:bodyPr>
            <a:noAutofit/>
          </a:bodyPr>
          <a:lstStyle/>
          <a:p>
            <a:pPr marL="0" lvl="0" indent="0" algn="l" defTabSz="1066800" rtl="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Evaluate Aggregated Scores</a:t>
            </a:r>
          </a:p>
          <a:p>
            <a:pPr marL="228600" lvl="1" indent="-228600" algn="l" defTabSz="1066800" rtl="0">
              <a:lnSpc>
                <a:spcPct val="90000"/>
              </a:lnSpc>
              <a:spcBef>
                <a:spcPct val="0"/>
              </a:spcBef>
              <a:spcAft>
                <a:spcPct val="15000"/>
              </a:spcAft>
              <a:buClr>
                <a:schemeClr val="bg1"/>
              </a:buClr>
              <a:buChar char="•"/>
            </a:pPr>
            <a:r>
              <a:rPr lang="en-US" sz="2400" kern="1200" dirty="0">
                <a:solidFill>
                  <a:schemeClr val="bg1"/>
                </a:solidFill>
                <a:latin typeface="Arial" panose="020B0604020202020204" pitchFamily="34" charset="0"/>
                <a:cs typeface="Arial" panose="020B0604020202020204" pitchFamily="34" charset="0"/>
              </a:rPr>
              <a:t>School, District and Student Group Levels</a:t>
            </a:r>
            <a:endParaRPr lang="en-US" dirty="0">
              <a:solidFill>
                <a:schemeClr val="bg1"/>
              </a:solidFill>
            </a:endParaRPr>
          </a:p>
        </p:txBody>
      </p:sp>
    </p:spTree>
    <p:extLst>
      <p:ext uri="{BB962C8B-B14F-4D97-AF65-F5344CB8AC3E}">
        <p14:creationId xmlns:p14="http://schemas.microsoft.com/office/powerpoint/2010/main" val="306112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CFF3-4106-45A3-96AC-6FB84FE59638}"/>
              </a:ext>
              <a:ext uri="{C183D7F6-B498-43B3-948B-1728B52AA6E4}">
                <adec:decorative xmlns:adec="http://schemas.microsoft.com/office/drawing/2017/decorative" val="0"/>
              </a:ext>
            </a:extLst>
          </p:cNvPr>
          <p:cNvSpPr>
            <a:spLocks noGrp="1"/>
          </p:cNvSpPr>
          <p:nvPr>
            <p:ph type="title"/>
          </p:nvPr>
        </p:nvSpPr>
        <p:spPr/>
        <p:txBody>
          <a:bodyPr/>
          <a:lstStyle/>
          <a:p>
            <a:r>
              <a:rPr lang="en-US" dirty="0">
                <a:cs typeface="Aharoni"/>
              </a:rPr>
              <a:t>Topics </a:t>
            </a:r>
            <a:endParaRPr lang="en-US" dirty="0"/>
          </a:p>
        </p:txBody>
      </p:sp>
      <p:sp>
        <p:nvSpPr>
          <p:cNvPr id="3" name="Content Placeholder 2">
            <a:extLst>
              <a:ext uri="{FF2B5EF4-FFF2-40B4-BE49-F238E27FC236}">
                <a16:creationId xmlns:a16="http://schemas.microsoft.com/office/drawing/2014/main" id="{47422B68-ECCA-40B2-BB25-5927EF0A52B8}"/>
              </a:ext>
              <a:ext uri="{C183D7F6-B498-43B3-948B-1728B52AA6E4}">
                <adec:decorative xmlns:adec="http://schemas.microsoft.com/office/drawing/2017/decorative" val="0"/>
              </a:ext>
            </a:extLst>
          </p:cNvPr>
          <p:cNvSpPr>
            <a:spLocks noGrp="1"/>
          </p:cNvSpPr>
          <p:nvPr>
            <p:ph sz="quarter" idx="10"/>
          </p:nvPr>
        </p:nvSpPr>
        <p:spPr/>
        <p:txBody>
          <a:bodyPr vert="horz" lIns="91440" tIns="45720" rIns="91440" bIns="45720" rtlCol="0" anchor="t">
            <a:normAutofit fontScale="92500" lnSpcReduction="20000"/>
          </a:bodyPr>
          <a:lstStyle/>
          <a:p>
            <a:r>
              <a:rPr lang="en-US" sz="4000"/>
              <a:t>2024 Accountability Workplan</a:t>
            </a:r>
          </a:p>
          <a:p>
            <a:pPr lvl="1"/>
            <a:r>
              <a:rPr lang="en-US"/>
              <a:t>Science Metric for the Dashboard</a:t>
            </a:r>
          </a:p>
          <a:p>
            <a:pPr lvl="1"/>
            <a:r>
              <a:rPr lang="en-US"/>
              <a:t>Long-Term English Learners (LTELs)</a:t>
            </a:r>
          </a:p>
          <a:p>
            <a:pPr lvl="1"/>
            <a:r>
              <a:rPr lang="en-US"/>
              <a:t>Local Control Funding Formula (LCFF) Differentiated Assistance (DA) Criteria</a:t>
            </a:r>
          </a:p>
          <a:p>
            <a:pPr lvl="1"/>
            <a:r>
              <a:rPr lang="en-US"/>
              <a:t>Every Student Succeeds Act Eligibility</a:t>
            </a:r>
          </a:p>
          <a:p>
            <a:pPr lvl="2"/>
            <a:r>
              <a:rPr lang="en-US"/>
              <a:t>Targeted Support and Improvement (TSI) Criteria</a:t>
            </a:r>
          </a:p>
          <a:p>
            <a:r>
              <a:rPr lang="en-US"/>
              <a:t>2025 Accountability Workplan</a:t>
            </a:r>
          </a:p>
        </p:txBody>
      </p:sp>
    </p:spTree>
    <p:extLst>
      <p:ext uri="{BB962C8B-B14F-4D97-AF65-F5344CB8AC3E}">
        <p14:creationId xmlns:p14="http://schemas.microsoft.com/office/powerpoint/2010/main" val="382937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D74B-96B5-274A-8C02-718818C136FA}"/>
              </a:ext>
            </a:extLst>
          </p:cNvPr>
          <p:cNvSpPr>
            <a:spLocks noGrp="1"/>
          </p:cNvSpPr>
          <p:nvPr>
            <p:ph type="title"/>
          </p:nvPr>
        </p:nvSpPr>
        <p:spPr/>
        <p:txBody>
          <a:bodyPr/>
          <a:lstStyle/>
          <a:p>
            <a:r>
              <a:rPr lang="en-US" sz="4800" dirty="0"/>
              <a:t>Technical Feedback on DFS</a:t>
            </a:r>
            <a:endParaRPr lang="en-US" sz="5400" dirty="0"/>
          </a:p>
        </p:txBody>
      </p:sp>
      <p:sp>
        <p:nvSpPr>
          <p:cNvPr id="3" name="Content Placeholder 2">
            <a:extLst>
              <a:ext uri="{FF2B5EF4-FFF2-40B4-BE49-F238E27FC236}">
                <a16:creationId xmlns:a16="http://schemas.microsoft.com/office/drawing/2014/main" id="{9153225A-18AA-6383-EF4B-F14393F2D4B1}"/>
              </a:ext>
            </a:extLst>
          </p:cNvPr>
          <p:cNvSpPr>
            <a:spLocks noGrp="1"/>
          </p:cNvSpPr>
          <p:nvPr>
            <p:ph sz="quarter" idx="10"/>
          </p:nvPr>
        </p:nvSpPr>
        <p:spPr>
          <a:xfrm>
            <a:off x="647699" y="1552353"/>
            <a:ext cx="10858499" cy="5000845"/>
          </a:xfrm>
        </p:spPr>
        <p:txBody>
          <a:bodyPr vert="horz" lIns="91440" tIns="45720" rIns="91440" bIns="45720" rtlCol="0" anchor="t">
            <a:noAutofit/>
          </a:bodyPr>
          <a:lstStyle/>
          <a:p>
            <a:pPr>
              <a:spcBef>
                <a:spcPts val="0"/>
              </a:spcBef>
              <a:spcAft>
                <a:spcPts val="0"/>
              </a:spcAft>
            </a:pPr>
            <a:r>
              <a:rPr lang="en-US" sz="2800"/>
              <a:t>The CDE technical advisory group, the Technical Design Group (TDG), evaluated aggregated values (state/LEA/school/student group levels) for validity and reliability within the Accountability system and found DFS not valid for use for Science for the following reasons:</a:t>
            </a:r>
          </a:p>
          <a:p>
            <a:pPr marL="682307" lvl="1">
              <a:spcBef>
                <a:spcPts val="0"/>
              </a:spcBef>
              <a:spcAft>
                <a:spcPts val="0"/>
              </a:spcAft>
            </a:pPr>
            <a:r>
              <a:rPr lang="en-US" sz="2800">
                <a:latin typeface="Arial"/>
                <a:cs typeface="Arial"/>
              </a:rPr>
              <a:t>Scores were clustered together and not spread across the full range of 100 possible scores, which would cause issues in setting cut scores in the future</a:t>
            </a:r>
          </a:p>
          <a:p>
            <a:pPr marL="682307" lvl="1">
              <a:spcBef>
                <a:spcPts val="0"/>
              </a:spcBef>
              <a:spcAft>
                <a:spcPts val="0"/>
              </a:spcAft>
            </a:pPr>
            <a:r>
              <a:rPr lang="en-US" sz="2800">
                <a:latin typeface="Arial"/>
                <a:cs typeface="Arial"/>
              </a:rPr>
              <a:t>DFS would likely create confusion among wide ELA/Math scale expectations and narrow Science scale expectations</a:t>
            </a:r>
          </a:p>
          <a:p>
            <a:pPr marL="1029970" lvl="2">
              <a:spcBef>
                <a:spcPts val="0"/>
              </a:spcBef>
              <a:spcAft>
                <a:spcPts val="0"/>
              </a:spcAft>
            </a:pPr>
            <a:r>
              <a:rPr lang="en-US" sz="2600">
                <a:latin typeface="Arial"/>
                <a:cs typeface="Arial"/>
              </a:rPr>
              <a:t>A 10-point DFS increase in ELA/Math is not comparable with a 10-point DFS increase in Science.</a:t>
            </a:r>
          </a:p>
          <a:p>
            <a:pPr marL="682307" lvl="1">
              <a:spcBef>
                <a:spcPts val="0"/>
              </a:spcBef>
              <a:spcAft>
                <a:spcPts val="0"/>
              </a:spcAft>
            </a:pPr>
            <a:endParaRPr lang="en-US" sz="2800">
              <a:latin typeface="Arial"/>
              <a:cs typeface="Arial"/>
            </a:endParaRPr>
          </a:p>
        </p:txBody>
      </p:sp>
    </p:spTree>
    <p:extLst>
      <p:ext uri="{BB962C8B-B14F-4D97-AF65-F5344CB8AC3E}">
        <p14:creationId xmlns:p14="http://schemas.microsoft.com/office/powerpoint/2010/main" val="4138959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FE14EA3E-0360-D906-7D91-77C5441EA9F5}"/>
              </a:ext>
              <a:ext uri="{C183D7F6-B498-43B3-948B-1728B52AA6E4}">
                <adec:decorative xmlns:adec="http://schemas.microsoft.com/office/drawing/2017/decorative" val="1"/>
              </a:ext>
            </a:extLst>
          </p:cNvPr>
          <p:cNvSpPr/>
          <p:nvPr/>
        </p:nvSpPr>
        <p:spPr>
          <a:xfrm>
            <a:off x="1462087" y="1752599"/>
            <a:ext cx="9229725" cy="4903381"/>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Rounded Corners 6">
            <a:extLst>
              <a:ext uri="{FF2B5EF4-FFF2-40B4-BE49-F238E27FC236}">
                <a16:creationId xmlns:a16="http://schemas.microsoft.com/office/drawing/2014/main" id="{897F169A-341A-145F-3DF5-151AB4469CF0}"/>
              </a:ext>
              <a:ext uri="{C183D7F6-B498-43B3-948B-1728B52AA6E4}">
                <adec:decorative xmlns:adec="http://schemas.microsoft.com/office/drawing/2017/decorative" val="1"/>
              </a:ext>
            </a:extLst>
          </p:cNvPr>
          <p:cNvSpPr/>
          <p:nvPr/>
        </p:nvSpPr>
        <p:spPr>
          <a:xfrm>
            <a:off x="647700" y="2455862"/>
            <a:ext cx="2638425" cy="2487612"/>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2737B0E-2881-D5EF-2B55-0D3CDE57FD23}"/>
              </a:ext>
              <a:ext uri="{C183D7F6-B498-43B3-948B-1728B52AA6E4}">
                <adec:decorative xmlns:adec="http://schemas.microsoft.com/office/drawing/2017/decorative" val="1"/>
              </a:ext>
            </a:extLst>
          </p:cNvPr>
          <p:cNvSpPr/>
          <p:nvPr/>
        </p:nvSpPr>
        <p:spPr>
          <a:xfrm>
            <a:off x="3438524" y="2142899"/>
            <a:ext cx="2352675" cy="3186337"/>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C7CBA8A-9FFE-BACE-55E2-7EDBE5D9E6D8}"/>
              </a:ext>
              <a:ext uri="{C183D7F6-B498-43B3-948B-1728B52AA6E4}">
                <adec:decorative xmlns:adec="http://schemas.microsoft.com/office/drawing/2017/decorative" val="1"/>
              </a:ext>
            </a:extLst>
          </p:cNvPr>
          <p:cNvSpPr/>
          <p:nvPr/>
        </p:nvSpPr>
        <p:spPr>
          <a:xfrm>
            <a:off x="6016624" y="1752597"/>
            <a:ext cx="2800350" cy="4581527"/>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02940DD-0E9D-14BF-C629-63CEBB5F037A}"/>
              </a:ext>
              <a:ext uri="{C183D7F6-B498-43B3-948B-1728B52AA6E4}">
                <adec:decorative xmlns:adec="http://schemas.microsoft.com/office/drawing/2017/decorative" val="1"/>
              </a:ext>
            </a:extLst>
          </p:cNvPr>
          <p:cNvSpPr/>
          <p:nvPr/>
        </p:nvSpPr>
        <p:spPr>
          <a:xfrm>
            <a:off x="8963024" y="2142899"/>
            <a:ext cx="2352675" cy="3014886"/>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D417F-9A42-44B5-3AFD-7A772371862F}"/>
              </a:ext>
            </a:extLst>
          </p:cNvPr>
          <p:cNvSpPr>
            <a:spLocks noGrp="1"/>
          </p:cNvSpPr>
          <p:nvPr>
            <p:ph type="title"/>
          </p:nvPr>
        </p:nvSpPr>
        <p:spPr/>
        <p:txBody>
          <a:bodyPr/>
          <a:lstStyle/>
          <a:p>
            <a:r>
              <a:rPr lang="en-US" sz="4000" dirty="0"/>
              <a:t>Technical Evaluation of Science Scores: Percent Met/Exceeded Standard</a:t>
            </a:r>
          </a:p>
        </p:txBody>
      </p:sp>
      <p:sp>
        <p:nvSpPr>
          <p:cNvPr id="3" name="Content Placeholder 2">
            <a:extLst>
              <a:ext uri="{FF2B5EF4-FFF2-40B4-BE49-F238E27FC236}">
                <a16:creationId xmlns:a16="http://schemas.microsoft.com/office/drawing/2014/main" id="{289C50BC-1A89-8C74-EBF5-3E29BB39B9AE}"/>
              </a:ext>
            </a:extLst>
          </p:cNvPr>
          <p:cNvSpPr>
            <a:spLocks noGrp="1"/>
          </p:cNvSpPr>
          <p:nvPr>
            <p:ph sz="quarter" idx="11"/>
          </p:nvPr>
        </p:nvSpPr>
        <p:spPr>
          <a:xfrm>
            <a:off x="647700" y="2670174"/>
            <a:ext cx="2628900" cy="2273300"/>
          </a:xfrm>
          <a:noFill/>
          <a:ln>
            <a:noFill/>
          </a:ln>
        </p:spPr>
        <p:txBody>
          <a:bodyPr>
            <a:noAutofit/>
          </a:bodyPr>
          <a:lstStyle/>
          <a:p>
            <a:pPr marL="0" lvl="0" indent="0" algn="l" defTabSz="1066800" rtl="0">
              <a:spcBef>
                <a:spcPts val="1200"/>
              </a:spcBef>
              <a:spcAft>
                <a:spcPts val="1200"/>
              </a:spcAft>
              <a:buNone/>
            </a:pPr>
            <a:r>
              <a:rPr lang="en-US" sz="2400" b="1" kern="1200" dirty="0">
                <a:solidFill>
                  <a:schemeClr val="bg1"/>
                </a:solidFill>
                <a:latin typeface="+mj-lt"/>
              </a:rPr>
              <a:t>2021</a:t>
            </a:r>
            <a:r>
              <a:rPr lang="en-US" sz="2400" b="1" kern="1200" dirty="0">
                <a:solidFill>
                  <a:schemeClr val="bg1"/>
                </a:solidFill>
                <a:latin typeface="Arial" panose="020B0604020202020204" pitchFamily="34" charset="0"/>
                <a:cs typeface="Arial" panose="020B0604020202020204" pitchFamily="34" charset="0"/>
              </a:rPr>
              <a:t>–</a:t>
            </a:r>
            <a:r>
              <a:rPr lang="en-US" sz="2400" b="1" kern="1200" dirty="0">
                <a:solidFill>
                  <a:schemeClr val="bg1"/>
                </a:solidFill>
                <a:latin typeface="+mj-lt"/>
              </a:rPr>
              <a:t>22 CAST &amp; 2022</a:t>
            </a:r>
            <a:r>
              <a:rPr lang="en-US" sz="2400" b="1" kern="1200" dirty="0">
                <a:solidFill>
                  <a:schemeClr val="bg1"/>
                </a:solidFill>
                <a:latin typeface="Arial" panose="020B0604020202020204" pitchFamily="34" charset="0"/>
                <a:cs typeface="Arial" panose="020B0604020202020204" pitchFamily="34" charset="0"/>
              </a:rPr>
              <a:t>–</a:t>
            </a:r>
            <a:r>
              <a:rPr lang="en-US" sz="2400" b="1" kern="1200" dirty="0">
                <a:solidFill>
                  <a:schemeClr val="bg1"/>
                </a:solidFill>
                <a:latin typeface="+mj-lt"/>
              </a:rPr>
              <a:t>23 CAST</a:t>
            </a:r>
          </a:p>
          <a:p>
            <a:pPr marL="228600" lvl="1" indent="-228600" algn="l" defTabSz="1066800" rtl="0">
              <a:spcBef>
                <a:spcPts val="1200"/>
              </a:spcBef>
              <a:spcAft>
                <a:spcPts val="1200"/>
              </a:spcAft>
              <a:buClr>
                <a:schemeClr val="bg1"/>
              </a:buClr>
              <a:buChar char="•"/>
            </a:pPr>
            <a:r>
              <a:rPr lang="en-US" sz="2400" kern="1200" dirty="0">
                <a:solidFill>
                  <a:schemeClr val="bg1"/>
                </a:solidFill>
                <a:latin typeface="+mj-lt"/>
              </a:rPr>
              <a:t>CAA-Science were not included</a:t>
            </a:r>
          </a:p>
        </p:txBody>
      </p:sp>
      <p:sp>
        <p:nvSpPr>
          <p:cNvPr id="4" name="Content Placeholder 3">
            <a:extLst>
              <a:ext uri="{FF2B5EF4-FFF2-40B4-BE49-F238E27FC236}">
                <a16:creationId xmlns:a16="http://schemas.microsoft.com/office/drawing/2014/main" id="{98146EA5-EC24-A75F-1DAB-554E3504A83B}"/>
              </a:ext>
            </a:extLst>
          </p:cNvPr>
          <p:cNvSpPr>
            <a:spLocks noGrp="1"/>
          </p:cNvSpPr>
          <p:nvPr>
            <p:ph sz="quarter" idx="12"/>
          </p:nvPr>
        </p:nvSpPr>
        <p:spPr>
          <a:xfrm>
            <a:off x="3422649" y="2284412"/>
            <a:ext cx="2457451" cy="3044825"/>
          </a:xfrm>
          <a:noFill/>
          <a:ln>
            <a:noFill/>
          </a:ln>
        </p:spPr>
        <p:txBody>
          <a:bodyPr>
            <a:noAutofit/>
          </a:bodyPr>
          <a:lstStyle/>
          <a:p>
            <a:pPr marL="0" lvl="0" indent="0" algn="l" defTabSz="1066800" rtl="0">
              <a:spcBef>
                <a:spcPts val="1200"/>
              </a:spcBef>
              <a:spcAft>
                <a:spcPts val="1200"/>
              </a:spcAft>
              <a:buNone/>
            </a:pPr>
            <a:r>
              <a:rPr lang="en-US" sz="2400" b="1" kern="1200" dirty="0">
                <a:solidFill>
                  <a:schemeClr val="bg1"/>
                </a:solidFill>
                <a:latin typeface="+mj-lt"/>
                <a:ea typeface="Calibri"/>
                <a:cs typeface="Calibri"/>
              </a:rPr>
              <a:t>Apply Accountability Rules</a:t>
            </a:r>
          </a:p>
          <a:p>
            <a:pPr marL="228600" lvl="1" indent="-228600" algn="l" defTabSz="1066800" rtl="0">
              <a:spcBef>
                <a:spcPts val="1200"/>
              </a:spcBef>
              <a:spcAft>
                <a:spcPts val="1200"/>
              </a:spcAft>
              <a:buClr>
                <a:schemeClr val="bg1"/>
              </a:buClr>
              <a:buChar char="•"/>
            </a:pPr>
            <a:r>
              <a:rPr lang="en-US" sz="2400" kern="1200" dirty="0">
                <a:solidFill>
                  <a:schemeClr val="bg1"/>
                </a:solidFill>
                <a:latin typeface="Arial" panose="020B0604020202020204" pitchFamily="34" charset="0"/>
                <a:ea typeface="Calibri"/>
                <a:cs typeface="Arial" panose="020B0604020202020204" pitchFamily="34" charset="0"/>
              </a:rPr>
              <a:t>Limited to continuously enrolled students</a:t>
            </a:r>
            <a:endParaRPr lang="en-US" sz="2400" kern="1200" dirty="0">
              <a:solidFill>
                <a:schemeClr val="bg1"/>
              </a:solidFill>
              <a:latin typeface="+mj-lt"/>
              <a:ea typeface="Calibri"/>
              <a:cs typeface="Calibri"/>
            </a:endParaRPr>
          </a:p>
        </p:txBody>
      </p:sp>
      <p:sp>
        <p:nvSpPr>
          <p:cNvPr id="5" name="Content Placeholder 4">
            <a:extLst>
              <a:ext uri="{FF2B5EF4-FFF2-40B4-BE49-F238E27FC236}">
                <a16:creationId xmlns:a16="http://schemas.microsoft.com/office/drawing/2014/main" id="{282325CC-ED85-06EF-A682-F1CB184BAC63}"/>
              </a:ext>
            </a:extLst>
          </p:cNvPr>
          <p:cNvSpPr>
            <a:spLocks noGrp="1"/>
          </p:cNvSpPr>
          <p:nvPr>
            <p:ph sz="quarter" idx="13"/>
          </p:nvPr>
        </p:nvSpPr>
        <p:spPr>
          <a:xfrm>
            <a:off x="6026149" y="1917699"/>
            <a:ext cx="2790825" cy="3778250"/>
          </a:xfrm>
          <a:noFill/>
          <a:ln>
            <a:noFill/>
          </a:ln>
        </p:spPr>
        <p:txBody>
          <a:bodyPr>
            <a:noAutofit/>
          </a:bodyPr>
          <a:lstStyle/>
          <a:p>
            <a:pPr marL="0" lvl="0" indent="0" algn="l" defTabSz="1066800" rtl="0">
              <a:spcBef>
                <a:spcPts val="1200"/>
              </a:spcBef>
              <a:spcAft>
                <a:spcPts val="1200"/>
              </a:spcAft>
              <a:buNone/>
            </a:pPr>
            <a:r>
              <a:rPr lang="en-US" sz="2400" b="1" kern="1200" dirty="0">
                <a:solidFill>
                  <a:schemeClr val="bg1"/>
                </a:solidFill>
                <a:latin typeface="+mj-lt"/>
                <a:ea typeface="Calibri"/>
                <a:cs typeface="Calibri"/>
              </a:rPr>
              <a:t>Calculate Percent Met/Exceeded</a:t>
            </a:r>
          </a:p>
          <a:p>
            <a:pPr marL="228600" lvl="1" indent="-228600" algn="l" defTabSz="1066800" rtl="0">
              <a:spcBef>
                <a:spcPts val="1200"/>
              </a:spcBef>
              <a:spcAft>
                <a:spcPts val="1200"/>
              </a:spcAft>
              <a:buClr>
                <a:schemeClr val="bg1"/>
              </a:buClr>
              <a:buChar char="•"/>
            </a:pPr>
            <a:r>
              <a:rPr lang="en-US" sz="2400" kern="1200" dirty="0">
                <a:solidFill>
                  <a:schemeClr val="bg1"/>
                </a:solidFill>
                <a:latin typeface="+mj-lt"/>
                <a:ea typeface="Calibri"/>
                <a:cs typeface="Calibri"/>
              </a:rPr>
              <a:t>Numerator: students scoring Level 3 and Level 4 </a:t>
            </a:r>
          </a:p>
          <a:p>
            <a:pPr marL="228600" lvl="1" indent="-228600" algn="l" defTabSz="1066800" rtl="0">
              <a:spcBef>
                <a:spcPts val="1200"/>
              </a:spcBef>
              <a:spcAft>
                <a:spcPts val="1200"/>
              </a:spcAft>
              <a:buClr>
                <a:schemeClr val="bg1"/>
              </a:buClr>
              <a:buChar char="•"/>
            </a:pPr>
            <a:r>
              <a:rPr lang="en-US" sz="2400" kern="1200" dirty="0">
                <a:solidFill>
                  <a:schemeClr val="bg1"/>
                </a:solidFill>
                <a:latin typeface="+mj-lt"/>
                <a:ea typeface="Calibri"/>
                <a:cs typeface="Calibri"/>
              </a:rPr>
              <a:t>Denominator: all students meeting Accountability rules</a:t>
            </a:r>
          </a:p>
        </p:txBody>
      </p:sp>
      <p:sp>
        <p:nvSpPr>
          <p:cNvPr id="6" name="Content Placeholder 5">
            <a:extLst>
              <a:ext uri="{FF2B5EF4-FFF2-40B4-BE49-F238E27FC236}">
                <a16:creationId xmlns:a16="http://schemas.microsoft.com/office/drawing/2014/main" id="{73B4C38F-4509-1811-57FC-114DF18D6DDD}"/>
              </a:ext>
            </a:extLst>
          </p:cNvPr>
          <p:cNvSpPr>
            <a:spLocks noGrp="1"/>
          </p:cNvSpPr>
          <p:nvPr>
            <p:ph sz="quarter" idx="14"/>
          </p:nvPr>
        </p:nvSpPr>
        <p:spPr>
          <a:xfrm>
            <a:off x="8963024" y="2455862"/>
            <a:ext cx="2352675" cy="2701924"/>
          </a:xfrm>
          <a:noFill/>
          <a:ln>
            <a:noFill/>
          </a:ln>
        </p:spPr>
        <p:txBody>
          <a:bodyPr>
            <a:normAutofit lnSpcReduction="10000"/>
          </a:bodyPr>
          <a:lstStyle/>
          <a:p>
            <a:pPr marL="0" lvl="0" indent="0" algn="l" defTabSz="1066800" rtl="0">
              <a:spcBef>
                <a:spcPts val="1200"/>
              </a:spcBef>
              <a:spcAft>
                <a:spcPts val="1200"/>
              </a:spcAft>
              <a:buNone/>
            </a:pPr>
            <a:r>
              <a:rPr lang="en-US" sz="2400" b="1" kern="1200" dirty="0">
                <a:solidFill>
                  <a:schemeClr val="bg1"/>
                </a:solidFill>
                <a:latin typeface="+mj-lt"/>
              </a:rPr>
              <a:t>Evaluate Aggregated Scores</a:t>
            </a:r>
          </a:p>
          <a:p>
            <a:pPr marL="228600" lvl="1" indent="-228600" algn="l" defTabSz="1066800" rtl="0">
              <a:spcBef>
                <a:spcPts val="1200"/>
              </a:spcBef>
              <a:spcAft>
                <a:spcPts val="1200"/>
              </a:spcAft>
              <a:buClr>
                <a:schemeClr val="bg1"/>
              </a:buClr>
              <a:buChar char="•"/>
            </a:pPr>
            <a:r>
              <a:rPr lang="en-US" sz="2400" kern="1200" dirty="0">
                <a:solidFill>
                  <a:schemeClr val="bg1"/>
                </a:solidFill>
                <a:latin typeface="+mj-lt"/>
              </a:rPr>
              <a:t>School, District and Student Group Levels</a:t>
            </a:r>
          </a:p>
        </p:txBody>
      </p:sp>
    </p:spTree>
    <p:extLst>
      <p:ext uri="{BB962C8B-B14F-4D97-AF65-F5344CB8AC3E}">
        <p14:creationId xmlns:p14="http://schemas.microsoft.com/office/powerpoint/2010/main" val="200585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D74B-96B5-274A-8C02-718818C136FA}"/>
              </a:ext>
            </a:extLst>
          </p:cNvPr>
          <p:cNvSpPr>
            <a:spLocks noGrp="1"/>
          </p:cNvSpPr>
          <p:nvPr>
            <p:ph type="title"/>
          </p:nvPr>
        </p:nvSpPr>
        <p:spPr/>
        <p:txBody>
          <a:bodyPr/>
          <a:lstStyle/>
          <a:p>
            <a:r>
              <a:rPr lang="en-US" sz="4000" dirty="0">
                <a:cs typeface="Aharoni"/>
              </a:rPr>
              <a:t>Technical Feedback on </a:t>
            </a:r>
            <a:br>
              <a:rPr lang="en-US" sz="4000" dirty="0">
                <a:cs typeface="Aharoni"/>
              </a:rPr>
            </a:br>
            <a:r>
              <a:rPr lang="en-US" sz="4000" dirty="0">
                <a:cs typeface="Aharoni"/>
              </a:rPr>
              <a:t>Percent Met/Exceeded Standard</a:t>
            </a:r>
          </a:p>
        </p:txBody>
      </p:sp>
      <p:sp>
        <p:nvSpPr>
          <p:cNvPr id="3" name="Content Placeholder 2">
            <a:extLst>
              <a:ext uri="{FF2B5EF4-FFF2-40B4-BE49-F238E27FC236}">
                <a16:creationId xmlns:a16="http://schemas.microsoft.com/office/drawing/2014/main" id="{9153225A-18AA-6383-EF4B-F14393F2D4B1}"/>
              </a:ext>
            </a:extLst>
          </p:cNvPr>
          <p:cNvSpPr>
            <a:spLocks noGrp="1"/>
          </p:cNvSpPr>
          <p:nvPr>
            <p:ph sz="quarter" idx="10"/>
          </p:nvPr>
        </p:nvSpPr>
        <p:spPr>
          <a:xfrm>
            <a:off x="647699" y="1795131"/>
            <a:ext cx="10858499" cy="4800599"/>
          </a:xfrm>
        </p:spPr>
        <p:txBody>
          <a:bodyPr>
            <a:normAutofit fontScale="85000" lnSpcReduction="10000"/>
          </a:bodyPr>
          <a:lstStyle/>
          <a:p>
            <a:r>
              <a:rPr lang="en-US"/>
              <a:t>The TDG provided feedback on the aggregated percentages (state/LEA/school/student group levels) for validity and reliability within the Accountability system</a:t>
            </a:r>
          </a:p>
          <a:p>
            <a:pPr lvl="1"/>
            <a:r>
              <a:rPr lang="en-US"/>
              <a:t>Found Percent Met/Exceed to be valid and reliable for use for Science</a:t>
            </a:r>
          </a:p>
          <a:p>
            <a:pPr lvl="2"/>
            <a:r>
              <a:rPr lang="en-US"/>
              <a:t>Parents, teachers, schools would likely be familiar with the measurement since it is used in student score reports</a:t>
            </a:r>
          </a:p>
          <a:p>
            <a:pPr lvl="2"/>
            <a:r>
              <a:rPr lang="en-US"/>
              <a:t>This will allow for a wide range of results for aggregate scores across schools, local educational agencies (LEAs) and student groups at all levels</a:t>
            </a:r>
          </a:p>
        </p:txBody>
      </p:sp>
    </p:spTree>
    <p:extLst>
      <p:ext uri="{BB962C8B-B14F-4D97-AF65-F5344CB8AC3E}">
        <p14:creationId xmlns:p14="http://schemas.microsoft.com/office/powerpoint/2010/main" val="2148888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1B51-42B4-9721-AA6B-48E3636E34AC}"/>
              </a:ext>
            </a:extLst>
          </p:cNvPr>
          <p:cNvSpPr>
            <a:spLocks noGrp="1"/>
          </p:cNvSpPr>
          <p:nvPr>
            <p:ph type="title"/>
          </p:nvPr>
        </p:nvSpPr>
        <p:spPr/>
        <p:txBody>
          <a:bodyPr/>
          <a:lstStyle/>
          <a:p>
            <a:r>
              <a:rPr lang="en-US" sz="4400" dirty="0"/>
              <a:t>Feedback from Educational Partners on Concerns Using Percent Met/Exceeded</a:t>
            </a:r>
          </a:p>
        </p:txBody>
      </p:sp>
      <p:sp>
        <p:nvSpPr>
          <p:cNvPr id="3" name="Content Placeholder 2">
            <a:extLst>
              <a:ext uri="{FF2B5EF4-FFF2-40B4-BE49-F238E27FC236}">
                <a16:creationId xmlns:a16="http://schemas.microsoft.com/office/drawing/2014/main" id="{F386B5B5-3115-7D15-65CA-DD5D1A14712F}"/>
              </a:ext>
            </a:extLst>
          </p:cNvPr>
          <p:cNvSpPr>
            <a:spLocks noGrp="1"/>
          </p:cNvSpPr>
          <p:nvPr>
            <p:ph sz="quarter" idx="10"/>
          </p:nvPr>
        </p:nvSpPr>
        <p:spPr>
          <a:xfrm>
            <a:off x="647699" y="2438400"/>
            <a:ext cx="10858499" cy="3619500"/>
          </a:xfrm>
        </p:spPr>
        <p:txBody>
          <a:bodyPr/>
          <a:lstStyle/>
          <a:p>
            <a:r>
              <a:rPr lang="en-US" dirty="0"/>
              <a:t>Educational partners expressed concerns that Science would be seen as “less important” than ELA/Mathematics if it used a different metric on the Dashboard</a:t>
            </a:r>
          </a:p>
        </p:txBody>
      </p:sp>
    </p:spTree>
    <p:extLst>
      <p:ext uri="{BB962C8B-B14F-4D97-AF65-F5344CB8AC3E}">
        <p14:creationId xmlns:p14="http://schemas.microsoft.com/office/powerpoint/2010/main" val="3860407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FA06-2C96-5D10-9266-5C9F0D380369}"/>
              </a:ext>
            </a:extLst>
          </p:cNvPr>
          <p:cNvSpPr>
            <a:spLocks noGrp="1"/>
          </p:cNvSpPr>
          <p:nvPr>
            <p:ph type="title"/>
          </p:nvPr>
        </p:nvSpPr>
        <p:spPr/>
        <p:txBody>
          <a:bodyPr/>
          <a:lstStyle/>
          <a:p>
            <a:r>
              <a:rPr lang="en-US" sz="4800" dirty="0">
                <a:cs typeface="Aharoni"/>
              </a:rPr>
              <a:t>Preferred Methodology</a:t>
            </a:r>
            <a:endParaRPr lang="en-US" sz="4800" dirty="0"/>
          </a:p>
        </p:txBody>
      </p:sp>
      <p:sp>
        <p:nvSpPr>
          <p:cNvPr id="3" name="Content Placeholder 2">
            <a:extLst>
              <a:ext uri="{FF2B5EF4-FFF2-40B4-BE49-F238E27FC236}">
                <a16:creationId xmlns:a16="http://schemas.microsoft.com/office/drawing/2014/main" id="{B02DE89E-811F-5A17-D5B2-7197BA34567A}"/>
              </a:ext>
            </a:extLst>
          </p:cNvPr>
          <p:cNvSpPr>
            <a:spLocks noGrp="1"/>
          </p:cNvSpPr>
          <p:nvPr>
            <p:ph sz="quarter" idx="10"/>
          </p:nvPr>
        </p:nvSpPr>
        <p:spPr/>
        <p:txBody>
          <a:bodyPr vert="horz" lIns="91440" tIns="45720" rIns="91440" bIns="45720" rtlCol="0" anchor="t">
            <a:normAutofit/>
          </a:bodyPr>
          <a:lstStyle/>
          <a:p>
            <a:r>
              <a:rPr lang="en-US">
                <a:latin typeface="Arial"/>
                <a:cs typeface="Arial"/>
              </a:rPr>
              <a:t>Percent Met/Exceeded Standard</a:t>
            </a:r>
          </a:p>
          <a:p>
            <a:pPr lvl="1">
              <a:buFont typeface="Courier New" panose="020B0604020202020204" pitchFamily="34" charset="0"/>
              <a:buChar char="o"/>
            </a:pPr>
            <a:r>
              <a:rPr lang="en-US">
                <a:latin typeface="Arial"/>
                <a:cs typeface="Arial"/>
              </a:rPr>
              <a:t>Technically sound</a:t>
            </a:r>
          </a:p>
          <a:p>
            <a:pPr lvl="1">
              <a:buFont typeface="Courier New" panose="020B0604020202020204" pitchFamily="34" charset="0"/>
              <a:buChar char="o"/>
            </a:pPr>
            <a:r>
              <a:rPr lang="en-US">
                <a:latin typeface="Arial"/>
                <a:cs typeface="Arial"/>
              </a:rPr>
              <a:t>Valid and accessible on the Dashboard due to familiarity with the metric on Student Score Reports and the CAST/CAA-Science public reports</a:t>
            </a:r>
          </a:p>
          <a:p>
            <a:pPr lvl="1">
              <a:buFont typeface="Courier New" panose="020B0604020202020204" pitchFamily="34" charset="0"/>
              <a:buChar char="o"/>
            </a:pPr>
            <a:r>
              <a:rPr lang="en-US">
                <a:latin typeface="Arial"/>
                <a:cs typeface="Arial"/>
              </a:rPr>
              <a:t>Allows for Science to clearly demonstrate its unique outcomes for its distinct grades tested</a:t>
            </a:r>
            <a:endParaRPr lang="en-US"/>
          </a:p>
          <a:p>
            <a:pPr lvl="1">
              <a:buFont typeface="Courier New" panose="020B0604020202020204" pitchFamily="34" charset="0"/>
              <a:buChar char="o"/>
            </a:pPr>
            <a:endParaRPr lang="en-US"/>
          </a:p>
        </p:txBody>
      </p:sp>
    </p:spTree>
    <p:extLst>
      <p:ext uri="{BB962C8B-B14F-4D97-AF65-F5344CB8AC3E}">
        <p14:creationId xmlns:p14="http://schemas.microsoft.com/office/powerpoint/2010/main" val="2759071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58B4-A95A-6B37-8B1F-DC9C2A80239C}"/>
              </a:ext>
            </a:extLst>
          </p:cNvPr>
          <p:cNvSpPr>
            <a:spLocks noGrp="1"/>
          </p:cNvSpPr>
          <p:nvPr>
            <p:ph type="title"/>
          </p:nvPr>
        </p:nvSpPr>
        <p:spPr/>
        <p:txBody>
          <a:bodyPr/>
          <a:lstStyle/>
          <a:p>
            <a:r>
              <a:rPr lang="en-US" sz="4800" dirty="0">
                <a:cs typeface="Aharoni"/>
              </a:rPr>
              <a:t>CPAG Feedback on Science Methodology</a:t>
            </a:r>
          </a:p>
        </p:txBody>
      </p:sp>
      <p:sp>
        <p:nvSpPr>
          <p:cNvPr id="3" name="Content Placeholder 2">
            <a:extLst>
              <a:ext uri="{FF2B5EF4-FFF2-40B4-BE49-F238E27FC236}">
                <a16:creationId xmlns:a16="http://schemas.microsoft.com/office/drawing/2014/main" id="{19BCC01D-261D-56F6-DB55-DD4C307392EC}"/>
              </a:ext>
            </a:extLst>
          </p:cNvPr>
          <p:cNvSpPr>
            <a:spLocks noGrp="1"/>
          </p:cNvSpPr>
          <p:nvPr>
            <p:ph sz="quarter" idx="10"/>
          </p:nvPr>
        </p:nvSpPr>
        <p:spPr>
          <a:xfrm>
            <a:off x="647699" y="2079812"/>
            <a:ext cx="10858499" cy="3978088"/>
          </a:xfrm>
        </p:spPr>
        <p:txBody>
          <a:bodyPr vert="horz" lIns="91440" tIns="45720" rIns="91440" bIns="45720" rtlCol="0" anchor="t">
            <a:normAutofit/>
          </a:bodyPr>
          <a:lstStyle/>
          <a:p>
            <a:r>
              <a:rPr lang="en-US">
                <a:latin typeface="Arial"/>
                <a:cs typeface="Arial"/>
              </a:rPr>
              <a:t>Does CPAG have any feedback or questions about:</a:t>
            </a:r>
          </a:p>
          <a:p>
            <a:pPr lvl="1"/>
            <a:r>
              <a:rPr lang="en-US">
                <a:latin typeface="Arial"/>
                <a:cs typeface="Arial"/>
              </a:rPr>
              <a:t>Using “Percent Met/Exceeded” for the Science metric for the Dashboard?</a:t>
            </a:r>
          </a:p>
        </p:txBody>
      </p:sp>
    </p:spTree>
    <p:extLst>
      <p:ext uri="{BB962C8B-B14F-4D97-AF65-F5344CB8AC3E}">
        <p14:creationId xmlns:p14="http://schemas.microsoft.com/office/powerpoint/2010/main" val="1936394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EF79-96C6-3B87-F316-C643EFAD7DF5}"/>
              </a:ext>
            </a:extLst>
          </p:cNvPr>
          <p:cNvSpPr>
            <a:spLocks noGrp="1"/>
          </p:cNvSpPr>
          <p:nvPr>
            <p:ph type="title"/>
          </p:nvPr>
        </p:nvSpPr>
        <p:spPr/>
        <p:txBody>
          <a:bodyPr/>
          <a:lstStyle/>
          <a:p>
            <a:r>
              <a:rPr lang="en-US" sz="5000" dirty="0">
                <a:cs typeface="Aharoni"/>
              </a:rPr>
              <a:t>Science</a:t>
            </a:r>
            <a:br>
              <a:rPr lang="en-US" sz="5000" dirty="0">
                <a:cs typeface="Aharoni"/>
              </a:rPr>
            </a:br>
            <a:r>
              <a:rPr lang="en-US" sz="5000" dirty="0">
                <a:cs typeface="Aharoni"/>
              </a:rPr>
              <a:t>Metric</a:t>
            </a:r>
            <a:br>
              <a:rPr lang="en-US" sz="5000" dirty="0">
                <a:cs typeface="Aharoni"/>
              </a:rPr>
            </a:br>
            <a:r>
              <a:rPr lang="en-US" sz="5000" dirty="0">
                <a:cs typeface="Aharoni"/>
              </a:rPr>
              <a:t>Methodology:</a:t>
            </a:r>
            <a:br>
              <a:rPr lang="en-US" sz="5000" dirty="0">
                <a:cs typeface="Aharoni"/>
              </a:rPr>
            </a:br>
            <a:br>
              <a:rPr lang="en-US" sz="5000" dirty="0">
                <a:cs typeface="Aharoni"/>
              </a:rPr>
            </a:br>
            <a:r>
              <a:rPr lang="en-US" sz="5000" dirty="0"/>
              <a:t>Incorporation of the Participation Rate for Science</a:t>
            </a:r>
          </a:p>
        </p:txBody>
      </p:sp>
    </p:spTree>
    <p:extLst>
      <p:ext uri="{BB962C8B-B14F-4D97-AF65-F5344CB8AC3E}">
        <p14:creationId xmlns:p14="http://schemas.microsoft.com/office/powerpoint/2010/main" val="3715338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B6DD6-1FC7-DED1-41A4-29BC0E7D58A7}"/>
              </a:ext>
            </a:extLst>
          </p:cNvPr>
          <p:cNvSpPr>
            <a:spLocks noGrp="1"/>
          </p:cNvSpPr>
          <p:nvPr>
            <p:ph type="title"/>
          </p:nvPr>
        </p:nvSpPr>
        <p:spPr/>
        <p:txBody>
          <a:bodyPr/>
          <a:lstStyle/>
          <a:p>
            <a:r>
              <a:rPr lang="en-US" sz="4200" dirty="0"/>
              <a:t>Science Participation Rate Not Required</a:t>
            </a:r>
          </a:p>
        </p:txBody>
      </p:sp>
      <p:sp>
        <p:nvSpPr>
          <p:cNvPr id="3" name="Content Placeholder 2">
            <a:extLst>
              <a:ext uri="{FF2B5EF4-FFF2-40B4-BE49-F238E27FC236}">
                <a16:creationId xmlns:a16="http://schemas.microsoft.com/office/drawing/2014/main" id="{316D9B38-B51C-77F5-3B60-454B47A713D9}"/>
              </a:ext>
            </a:extLst>
          </p:cNvPr>
          <p:cNvSpPr>
            <a:spLocks noGrp="1"/>
          </p:cNvSpPr>
          <p:nvPr>
            <p:ph sz="quarter" idx="10"/>
          </p:nvPr>
        </p:nvSpPr>
        <p:spPr/>
        <p:txBody>
          <a:bodyPr/>
          <a:lstStyle/>
          <a:p>
            <a:r>
              <a:rPr lang="en-US"/>
              <a:t>The U.S. Department of Education (ED) requires that states annually assess 95 percent of all students at the school/district/student group levels on the ELA and Mathematics assessments.</a:t>
            </a:r>
          </a:p>
          <a:p>
            <a:pPr lvl="1"/>
            <a:r>
              <a:rPr lang="en-US"/>
              <a:t>There is no such requirement for any additional assessments/subject areas</a:t>
            </a:r>
          </a:p>
        </p:txBody>
      </p:sp>
    </p:spTree>
    <p:extLst>
      <p:ext uri="{BB962C8B-B14F-4D97-AF65-F5344CB8AC3E}">
        <p14:creationId xmlns:p14="http://schemas.microsoft.com/office/powerpoint/2010/main" val="2947362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04FFB-507F-6737-CF82-ABA0B1573C71}"/>
              </a:ext>
            </a:extLst>
          </p:cNvPr>
          <p:cNvSpPr>
            <a:spLocks noGrp="1"/>
          </p:cNvSpPr>
          <p:nvPr>
            <p:ph type="title"/>
          </p:nvPr>
        </p:nvSpPr>
        <p:spPr/>
        <p:txBody>
          <a:bodyPr/>
          <a:lstStyle/>
          <a:p>
            <a:r>
              <a:rPr lang="en-US" sz="4000" dirty="0"/>
              <a:t>2023 District Participation Rate Distribution</a:t>
            </a:r>
          </a:p>
        </p:txBody>
      </p:sp>
      <p:sp>
        <p:nvSpPr>
          <p:cNvPr id="10" name="Content Placeholder 2">
            <a:extLst>
              <a:ext uri="{FF2B5EF4-FFF2-40B4-BE49-F238E27FC236}">
                <a16:creationId xmlns:a16="http://schemas.microsoft.com/office/drawing/2014/main" id="{9E123DF9-8893-B3DB-CFC5-746032CAB007}"/>
              </a:ext>
            </a:extLst>
          </p:cNvPr>
          <p:cNvSpPr>
            <a:spLocks noGrp="1"/>
          </p:cNvSpPr>
          <p:nvPr>
            <p:ph sz="quarter" idx="10"/>
          </p:nvPr>
        </p:nvSpPr>
        <p:spPr>
          <a:xfrm>
            <a:off x="647699" y="1640116"/>
            <a:ext cx="10858499" cy="1710608"/>
          </a:xfrm>
        </p:spPr>
        <p:txBody>
          <a:bodyPr vert="horz" lIns="91440" tIns="45720" rIns="91440" bIns="45720" rtlCol="0" anchor="t">
            <a:normAutofit/>
          </a:bodyPr>
          <a:lstStyle/>
          <a:p>
            <a:r>
              <a:rPr lang="en-US">
                <a:latin typeface="Arial"/>
                <a:cs typeface="Arial"/>
              </a:rPr>
              <a:t>There is a lower participation rate in Science than in ELA and Math assessments</a:t>
            </a:r>
          </a:p>
          <a:p>
            <a:endParaRPr lang="en-US"/>
          </a:p>
        </p:txBody>
      </p:sp>
      <p:graphicFrame>
        <p:nvGraphicFramePr>
          <p:cNvPr id="9" name="Table 8" descr="A table titled with 2023 District Participation Rate Distribution with percentages for Assessment, Science Current Year, Science Cumulative, Math and ELA.">
            <a:extLst>
              <a:ext uri="{FF2B5EF4-FFF2-40B4-BE49-F238E27FC236}">
                <a16:creationId xmlns:a16="http://schemas.microsoft.com/office/drawing/2014/main" id="{B6E03FEE-ECD2-96B7-1FF1-CE8186647B3A}"/>
              </a:ext>
            </a:extLst>
          </p:cNvPr>
          <p:cNvGraphicFramePr>
            <a:graphicFrameLocks noGrp="1"/>
          </p:cNvGraphicFramePr>
          <p:nvPr>
            <p:extLst>
              <p:ext uri="{D42A27DB-BD31-4B8C-83A1-F6EECF244321}">
                <p14:modId xmlns:p14="http://schemas.microsoft.com/office/powerpoint/2010/main" val="2301010780"/>
              </p:ext>
            </p:extLst>
          </p:nvPr>
        </p:nvGraphicFramePr>
        <p:xfrm>
          <a:off x="862266" y="3507277"/>
          <a:ext cx="10208727" cy="2228850"/>
        </p:xfrm>
        <a:graphic>
          <a:graphicData uri="http://schemas.openxmlformats.org/drawingml/2006/table">
            <a:tbl>
              <a:tblPr firstRow="1" firstCol="1">
                <a:tableStyleId>{6E25E649-3F16-4E02-A733-19D2CDBF48F0}</a:tableStyleId>
              </a:tblPr>
              <a:tblGrid>
                <a:gridCol w="3906231">
                  <a:extLst>
                    <a:ext uri="{9D8B030D-6E8A-4147-A177-3AD203B41FA5}">
                      <a16:colId xmlns:a16="http://schemas.microsoft.com/office/drawing/2014/main" val="2119249427"/>
                    </a:ext>
                  </a:extLst>
                </a:gridCol>
                <a:gridCol w="1575624">
                  <a:extLst>
                    <a:ext uri="{9D8B030D-6E8A-4147-A177-3AD203B41FA5}">
                      <a16:colId xmlns:a16="http://schemas.microsoft.com/office/drawing/2014/main" val="2351114571"/>
                    </a:ext>
                  </a:extLst>
                </a:gridCol>
                <a:gridCol w="1575624">
                  <a:extLst>
                    <a:ext uri="{9D8B030D-6E8A-4147-A177-3AD203B41FA5}">
                      <a16:colId xmlns:a16="http://schemas.microsoft.com/office/drawing/2014/main" val="1865213438"/>
                    </a:ext>
                  </a:extLst>
                </a:gridCol>
                <a:gridCol w="1575624">
                  <a:extLst>
                    <a:ext uri="{9D8B030D-6E8A-4147-A177-3AD203B41FA5}">
                      <a16:colId xmlns:a16="http://schemas.microsoft.com/office/drawing/2014/main" val="3749483627"/>
                    </a:ext>
                  </a:extLst>
                </a:gridCol>
                <a:gridCol w="1575624">
                  <a:extLst>
                    <a:ext uri="{9D8B030D-6E8A-4147-A177-3AD203B41FA5}">
                      <a16:colId xmlns:a16="http://schemas.microsoft.com/office/drawing/2014/main" val="3114417323"/>
                    </a:ext>
                  </a:extLst>
                </a:gridCol>
              </a:tblGrid>
              <a:tr h="472966">
                <a:tc>
                  <a:txBody>
                    <a:bodyPr/>
                    <a:lstStyle/>
                    <a:p>
                      <a:pPr algn="l" fontAlgn="b"/>
                      <a:r>
                        <a:rPr lang="en-US" sz="2400" b="1" u="none" strike="noStrike">
                          <a:solidFill>
                            <a:schemeClr val="bg1"/>
                          </a:solidFill>
                          <a:effectLst/>
                          <a:latin typeface="+mj-lt"/>
                        </a:rPr>
                        <a:t>Assessment</a:t>
                      </a:r>
                      <a:endParaRPr lang="en-US" sz="2400" b="1" i="0" u="none" strike="noStrike">
                        <a:solidFill>
                          <a:schemeClr val="bg1"/>
                        </a:solidFill>
                        <a:effectLst/>
                        <a:latin typeface="+mj-lt"/>
                      </a:endParaRPr>
                    </a:p>
                  </a:txBody>
                  <a:tcPr marL="6350" marR="6350" marT="6350" marB="0" anchor="b"/>
                </a:tc>
                <a:tc>
                  <a:txBody>
                    <a:bodyPr/>
                    <a:lstStyle/>
                    <a:p>
                      <a:pPr algn="ctr" fontAlgn="b"/>
                      <a:r>
                        <a:rPr lang="en-US" sz="2400" u="none" strike="noStrike">
                          <a:effectLst/>
                          <a:latin typeface="+mj-lt"/>
                        </a:rPr>
                        <a:t>95-100%</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u="none" strike="noStrike">
                          <a:effectLst/>
                          <a:latin typeface="+mj-lt"/>
                        </a:rPr>
                        <a:t>90-94.9%</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u="none" strike="noStrike">
                          <a:effectLst/>
                          <a:latin typeface="+mj-lt"/>
                        </a:rPr>
                        <a:t>85-89.9%</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u="none" strike="noStrike">
                          <a:effectLst/>
                          <a:latin typeface="+mj-lt"/>
                        </a:rPr>
                        <a:t>Less Than 85%</a:t>
                      </a:r>
                      <a:endParaRPr lang="en-US" sz="24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1514501769"/>
                  </a:ext>
                </a:extLst>
              </a:tr>
              <a:tr h="292865">
                <a:tc>
                  <a:txBody>
                    <a:bodyPr/>
                    <a:lstStyle/>
                    <a:p>
                      <a:pPr algn="l" fontAlgn="b"/>
                      <a:r>
                        <a:rPr lang="en-US" sz="2400" b="1" u="none" strike="noStrike" dirty="0">
                          <a:solidFill>
                            <a:schemeClr val="bg1"/>
                          </a:solidFill>
                          <a:effectLst/>
                          <a:latin typeface="+mj-lt"/>
                        </a:rPr>
                        <a:t>Science (Current Year)</a:t>
                      </a:r>
                      <a:endParaRPr lang="en-US" sz="2400" b="1" i="0" u="none" strike="noStrike" dirty="0">
                        <a:solidFill>
                          <a:schemeClr val="bg1"/>
                        </a:solidFill>
                        <a:effectLst/>
                        <a:latin typeface="+mj-lt"/>
                      </a:endParaRPr>
                    </a:p>
                  </a:txBody>
                  <a:tcPr marL="6350" marR="6350" marT="6350" marB="0" anchor="b"/>
                </a:tc>
                <a:tc>
                  <a:txBody>
                    <a:bodyPr/>
                    <a:lstStyle/>
                    <a:p>
                      <a:pPr algn="ctr" fontAlgn="t"/>
                      <a:r>
                        <a:rPr lang="en-US" sz="2400" b="0" u="none" strike="noStrike">
                          <a:solidFill>
                            <a:schemeClr val="accent6">
                              <a:lumMod val="50000"/>
                            </a:schemeClr>
                          </a:solidFill>
                          <a:effectLst/>
                          <a:latin typeface="+mj-lt"/>
                        </a:rPr>
                        <a:t>70.6%</a:t>
                      </a:r>
                      <a:endParaRPr lang="en-US" sz="2400" b="0" i="0" u="none" strike="noStrike">
                        <a:solidFill>
                          <a:schemeClr val="accent6">
                            <a:lumMod val="50000"/>
                          </a:schemeClr>
                        </a:solidFill>
                        <a:effectLst/>
                        <a:latin typeface="+mj-lt"/>
                      </a:endParaRPr>
                    </a:p>
                  </a:txBody>
                  <a:tcPr marL="7620" marR="7620" marT="7620" marB="0"/>
                </a:tc>
                <a:tc>
                  <a:txBody>
                    <a:bodyPr/>
                    <a:lstStyle/>
                    <a:p>
                      <a:pPr algn="ctr" fontAlgn="b"/>
                      <a:r>
                        <a:rPr lang="en-US" sz="2400" b="0" u="none" strike="noStrike">
                          <a:solidFill>
                            <a:schemeClr val="accent6">
                              <a:lumMod val="50000"/>
                            </a:schemeClr>
                          </a:solidFill>
                          <a:effectLst/>
                          <a:latin typeface="+mj-lt"/>
                        </a:rPr>
                        <a:t>19.3%</a:t>
                      </a:r>
                      <a:endParaRPr lang="en-US" sz="2400" b="0" i="0" u="none" strike="noStrike">
                        <a:solidFill>
                          <a:schemeClr val="accent6">
                            <a:lumMod val="50000"/>
                          </a:schemeClr>
                        </a:solidFill>
                        <a:effectLst/>
                        <a:latin typeface="+mj-lt"/>
                      </a:endParaRPr>
                    </a:p>
                  </a:txBody>
                  <a:tcPr marL="7620" marR="7620" marT="7620" marB="0" anchor="b"/>
                </a:tc>
                <a:tc>
                  <a:txBody>
                    <a:bodyPr/>
                    <a:lstStyle/>
                    <a:p>
                      <a:pPr algn="ctr" fontAlgn="t"/>
                      <a:r>
                        <a:rPr lang="en-US" sz="2400" b="0" u="none" strike="noStrike">
                          <a:solidFill>
                            <a:schemeClr val="accent6">
                              <a:lumMod val="50000"/>
                            </a:schemeClr>
                          </a:solidFill>
                          <a:effectLst/>
                          <a:latin typeface="+mj-lt"/>
                        </a:rPr>
                        <a:t>4.1%</a:t>
                      </a:r>
                      <a:endParaRPr lang="en-US" sz="2400" b="0" i="0" u="none" strike="noStrike">
                        <a:solidFill>
                          <a:schemeClr val="accent6">
                            <a:lumMod val="50000"/>
                          </a:schemeClr>
                        </a:solidFill>
                        <a:effectLst/>
                        <a:latin typeface="+mj-lt"/>
                      </a:endParaRPr>
                    </a:p>
                  </a:txBody>
                  <a:tcPr marL="7620" marR="7620" marT="7620" marB="0"/>
                </a:tc>
                <a:tc>
                  <a:txBody>
                    <a:bodyPr/>
                    <a:lstStyle/>
                    <a:p>
                      <a:pPr algn="ctr" fontAlgn="t"/>
                      <a:r>
                        <a:rPr lang="en-US" sz="2400" b="0" u="none" strike="noStrike">
                          <a:solidFill>
                            <a:schemeClr val="accent6">
                              <a:lumMod val="50000"/>
                            </a:schemeClr>
                          </a:solidFill>
                          <a:effectLst/>
                          <a:latin typeface="+mj-lt"/>
                        </a:rPr>
                        <a:t>6.0%</a:t>
                      </a:r>
                      <a:endParaRPr lang="en-US" sz="2400" b="0" i="0" u="none" strike="noStrike">
                        <a:solidFill>
                          <a:schemeClr val="accent6">
                            <a:lumMod val="50000"/>
                          </a:schemeClr>
                        </a:solidFill>
                        <a:effectLst/>
                        <a:latin typeface="+mj-lt"/>
                      </a:endParaRPr>
                    </a:p>
                  </a:txBody>
                  <a:tcPr marL="7620" marR="7620" marT="7620" marB="0"/>
                </a:tc>
                <a:extLst>
                  <a:ext uri="{0D108BD9-81ED-4DB2-BD59-A6C34878D82A}">
                    <a16:rowId xmlns:a16="http://schemas.microsoft.com/office/drawing/2014/main" val="1308452342"/>
                  </a:ext>
                </a:extLst>
              </a:tr>
              <a:tr h="292865">
                <a:tc>
                  <a:txBody>
                    <a:bodyPr/>
                    <a:lstStyle/>
                    <a:p>
                      <a:pPr algn="l" fontAlgn="b"/>
                      <a:r>
                        <a:rPr lang="en-US" sz="2400" b="1" u="none" strike="noStrike">
                          <a:solidFill>
                            <a:schemeClr val="bg1"/>
                          </a:solidFill>
                          <a:effectLst/>
                          <a:latin typeface="+mj-lt"/>
                        </a:rPr>
                        <a:t>Science (Cumulative)</a:t>
                      </a:r>
                      <a:endParaRPr lang="en-US" sz="2400" b="1" i="0" u="none" strike="noStrike">
                        <a:solidFill>
                          <a:schemeClr val="bg1"/>
                        </a:solidFill>
                        <a:effectLst/>
                        <a:latin typeface="+mj-lt"/>
                      </a:endParaRPr>
                    </a:p>
                  </a:txBody>
                  <a:tcPr marL="6350" marR="6350" marT="6350" marB="0" anchor="b"/>
                </a:tc>
                <a:tc>
                  <a:txBody>
                    <a:bodyPr/>
                    <a:lstStyle/>
                    <a:p>
                      <a:pPr algn="ctr" fontAlgn="t"/>
                      <a:r>
                        <a:rPr lang="en-US" sz="2400" b="0" u="none" strike="noStrike">
                          <a:solidFill>
                            <a:schemeClr val="accent6">
                              <a:lumMod val="50000"/>
                            </a:schemeClr>
                          </a:solidFill>
                          <a:effectLst/>
                          <a:latin typeface="+mj-lt"/>
                        </a:rPr>
                        <a:t>77.2%</a:t>
                      </a:r>
                      <a:endParaRPr lang="en-US" sz="2400" b="0" i="0" u="none" strike="noStrike">
                        <a:solidFill>
                          <a:schemeClr val="accent6">
                            <a:lumMod val="50000"/>
                          </a:schemeClr>
                        </a:solidFill>
                        <a:effectLst/>
                        <a:latin typeface="+mj-lt"/>
                      </a:endParaRPr>
                    </a:p>
                  </a:txBody>
                  <a:tcPr marL="7620" marR="7620" marT="7620" marB="0"/>
                </a:tc>
                <a:tc>
                  <a:txBody>
                    <a:bodyPr/>
                    <a:lstStyle/>
                    <a:p>
                      <a:pPr algn="ctr" fontAlgn="b"/>
                      <a:r>
                        <a:rPr lang="en-US" sz="2400" b="0" u="none" strike="noStrike">
                          <a:solidFill>
                            <a:schemeClr val="accent6">
                              <a:lumMod val="50000"/>
                            </a:schemeClr>
                          </a:solidFill>
                          <a:effectLst/>
                          <a:latin typeface="+mj-lt"/>
                        </a:rPr>
                        <a:t>15.9%</a:t>
                      </a:r>
                      <a:endParaRPr lang="en-US" sz="2400" b="0" i="0" u="none" strike="noStrike">
                        <a:solidFill>
                          <a:schemeClr val="accent6">
                            <a:lumMod val="50000"/>
                          </a:schemeClr>
                        </a:solidFill>
                        <a:effectLst/>
                        <a:latin typeface="+mj-lt"/>
                      </a:endParaRPr>
                    </a:p>
                  </a:txBody>
                  <a:tcPr marL="7620" marR="7620" marT="7620" marB="0" anchor="b"/>
                </a:tc>
                <a:tc>
                  <a:txBody>
                    <a:bodyPr/>
                    <a:lstStyle/>
                    <a:p>
                      <a:pPr algn="ctr" fontAlgn="t"/>
                      <a:r>
                        <a:rPr lang="en-US" sz="2400" b="0" u="none" strike="noStrike">
                          <a:solidFill>
                            <a:schemeClr val="accent6">
                              <a:lumMod val="50000"/>
                            </a:schemeClr>
                          </a:solidFill>
                          <a:effectLst/>
                          <a:latin typeface="+mj-lt"/>
                        </a:rPr>
                        <a:t>2.8%</a:t>
                      </a:r>
                      <a:endParaRPr lang="en-US" sz="2400" b="0" i="0" u="none" strike="noStrike">
                        <a:solidFill>
                          <a:schemeClr val="accent6">
                            <a:lumMod val="50000"/>
                          </a:schemeClr>
                        </a:solidFill>
                        <a:effectLst/>
                        <a:latin typeface="+mj-lt"/>
                      </a:endParaRPr>
                    </a:p>
                  </a:txBody>
                  <a:tcPr marL="7620" marR="7620" marT="7620" marB="0"/>
                </a:tc>
                <a:tc>
                  <a:txBody>
                    <a:bodyPr/>
                    <a:lstStyle/>
                    <a:p>
                      <a:pPr algn="ctr" fontAlgn="t"/>
                      <a:r>
                        <a:rPr lang="en-US" sz="2400" b="0" u="none" strike="noStrike">
                          <a:solidFill>
                            <a:schemeClr val="accent6">
                              <a:lumMod val="50000"/>
                            </a:schemeClr>
                          </a:solidFill>
                          <a:effectLst/>
                          <a:latin typeface="+mj-lt"/>
                        </a:rPr>
                        <a:t>4.1%</a:t>
                      </a:r>
                      <a:endParaRPr lang="en-US" sz="2400" b="0" i="0" u="none" strike="noStrike">
                        <a:solidFill>
                          <a:schemeClr val="accent6">
                            <a:lumMod val="50000"/>
                          </a:schemeClr>
                        </a:solidFill>
                        <a:effectLst/>
                        <a:latin typeface="+mj-lt"/>
                      </a:endParaRPr>
                    </a:p>
                  </a:txBody>
                  <a:tcPr marL="7620" marR="7620" marT="7620" marB="0"/>
                </a:tc>
                <a:extLst>
                  <a:ext uri="{0D108BD9-81ED-4DB2-BD59-A6C34878D82A}">
                    <a16:rowId xmlns:a16="http://schemas.microsoft.com/office/drawing/2014/main" val="734810198"/>
                  </a:ext>
                </a:extLst>
              </a:tr>
              <a:tr h="292865">
                <a:tc>
                  <a:txBody>
                    <a:bodyPr/>
                    <a:lstStyle/>
                    <a:p>
                      <a:pPr algn="l" fontAlgn="b"/>
                      <a:r>
                        <a:rPr lang="en-US" sz="2400" b="1" u="none" strike="noStrike">
                          <a:solidFill>
                            <a:schemeClr val="bg1"/>
                          </a:solidFill>
                          <a:effectLst/>
                          <a:latin typeface="+mj-lt"/>
                        </a:rPr>
                        <a:t>Math</a:t>
                      </a:r>
                      <a:endParaRPr lang="en-US" sz="2400" b="1" i="0" u="none" strike="noStrike">
                        <a:solidFill>
                          <a:schemeClr val="bg1"/>
                        </a:solidFill>
                        <a:effectLst/>
                        <a:latin typeface="+mj-lt"/>
                      </a:endParaRPr>
                    </a:p>
                  </a:txBody>
                  <a:tcPr marL="6350" marR="6350" marT="6350" marB="0" anchor="b"/>
                </a:tc>
                <a:tc>
                  <a:txBody>
                    <a:bodyPr/>
                    <a:lstStyle/>
                    <a:p>
                      <a:pPr algn="ctr" fontAlgn="t"/>
                      <a:r>
                        <a:rPr lang="en-US" sz="2400" b="0" u="none" strike="noStrike">
                          <a:solidFill>
                            <a:schemeClr val="accent6"/>
                          </a:solidFill>
                          <a:effectLst/>
                          <a:latin typeface="+mj-lt"/>
                        </a:rPr>
                        <a:t>89.1%</a:t>
                      </a:r>
                      <a:endParaRPr lang="en-US" sz="2400" b="0" i="0" u="none" strike="noStrike">
                        <a:solidFill>
                          <a:schemeClr val="accent6"/>
                        </a:solidFill>
                        <a:effectLst/>
                        <a:latin typeface="+mj-lt"/>
                      </a:endParaRPr>
                    </a:p>
                  </a:txBody>
                  <a:tcPr marL="6350" marR="6350" marT="6350" marB="0" anchor="ctr"/>
                </a:tc>
                <a:tc>
                  <a:txBody>
                    <a:bodyPr/>
                    <a:lstStyle/>
                    <a:p>
                      <a:pPr algn="ctr" fontAlgn="b"/>
                      <a:r>
                        <a:rPr lang="en-US" sz="2400" b="0" u="none" strike="noStrike">
                          <a:solidFill>
                            <a:schemeClr val="accent6"/>
                          </a:solidFill>
                          <a:effectLst/>
                          <a:latin typeface="+mj-lt"/>
                        </a:rPr>
                        <a:t>8.1%</a:t>
                      </a:r>
                      <a:endParaRPr lang="en-US" sz="2400" b="0" i="0" u="none" strike="noStrike">
                        <a:solidFill>
                          <a:schemeClr val="accent6"/>
                        </a:solidFill>
                        <a:effectLst/>
                        <a:latin typeface="+mj-lt"/>
                      </a:endParaRPr>
                    </a:p>
                  </a:txBody>
                  <a:tcPr marL="6350" marR="6350" marT="6350" marB="0" anchor="b"/>
                </a:tc>
                <a:tc>
                  <a:txBody>
                    <a:bodyPr/>
                    <a:lstStyle/>
                    <a:p>
                      <a:pPr algn="ctr" fontAlgn="t"/>
                      <a:r>
                        <a:rPr lang="en-US" sz="2400" b="0" u="none" strike="noStrike">
                          <a:solidFill>
                            <a:schemeClr val="accent6"/>
                          </a:solidFill>
                          <a:effectLst/>
                          <a:latin typeface="+mj-lt"/>
                        </a:rPr>
                        <a:t>0.9%</a:t>
                      </a:r>
                      <a:endParaRPr lang="en-US" sz="2400" b="0" i="0" u="none" strike="noStrike">
                        <a:solidFill>
                          <a:schemeClr val="accent6"/>
                        </a:solidFill>
                        <a:effectLst/>
                        <a:latin typeface="+mj-lt"/>
                      </a:endParaRPr>
                    </a:p>
                  </a:txBody>
                  <a:tcPr marL="6350" marR="6350" marT="6350" marB="0" anchor="ctr"/>
                </a:tc>
                <a:tc>
                  <a:txBody>
                    <a:bodyPr/>
                    <a:lstStyle/>
                    <a:p>
                      <a:pPr algn="ctr" fontAlgn="t"/>
                      <a:r>
                        <a:rPr lang="en-US" sz="2400" b="0" u="none" strike="noStrike">
                          <a:solidFill>
                            <a:schemeClr val="accent6"/>
                          </a:solidFill>
                          <a:effectLst/>
                          <a:latin typeface="+mj-lt"/>
                        </a:rPr>
                        <a:t>1.8%</a:t>
                      </a:r>
                      <a:endParaRPr lang="en-US" sz="2400" b="0" i="0" u="none" strike="noStrike">
                        <a:solidFill>
                          <a:schemeClr val="accent6"/>
                        </a:solidFill>
                        <a:effectLst/>
                        <a:latin typeface="+mj-lt"/>
                      </a:endParaRPr>
                    </a:p>
                  </a:txBody>
                  <a:tcPr marL="6350" marR="6350" marT="6350" marB="0" anchor="ctr"/>
                </a:tc>
                <a:extLst>
                  <a:ext uri="{0D108BD9-81ED-4DB2-BD59-A6C34878D82A}">
                    <a16:rowId xmlns:a16="http://schemas.microsoft.com/office/drawing/2014/main" val="1984793240"/>
                  </a:ext>
                </a:extLst>
              </a:tr>
              <a:tr h="292865">
                <a:tc>
                  <a:txBody>
                    <a:bodyPr/>
                    <a:lstStyle/>
                    <a:p>
                      <a:pPr algn="l" fontAlgn="b"/>
                      <a:r>
                        <a:rPr lang="en-US" sz="2400" b="1" u="none" strike="noStrike">
                          <a:solidFill>
                            <a:schemeClr val="bg1"/>
                          </a:solidFill>
                          <a:effectLst/>
                          <a:latin typeface="+mj-lt"/>
                        </a:rPr>
                        <a:t>ELA</a:t>
                      </a:r>
                      <a:endParaRPr lang="en-US" sz="2400" b="1" i="0" u="none" strike="noStrike">
                        <a:solidFill>
                          <a:schemeClr val="bg1"/>
                        </a:solidFill>
                        <a:effectLst/>
                        <a:latin typeface="+mj-lt"/>
                      </a:endParaRPr>
                    </a:p>
                  </a:txBody>
                  <a:tcPr marL="6350" marR="6350" marT="6350" marB="0" anchor="b"/>
                </a:tc>
                <a:tc>
                  <a:txBody>
                    <a:bodyPr/>
                    <a:lstStyle/>
                    <a:p>
                      <a:pPr algn="ctr" fontAlgn="t"/>
                      <a:r>
                        <a:rPr lang="en-US" sz="2400" b="0" u="none" strike="noStrike">
                          <a:solidFill>
                            <a:schemeClr val="accent6"/>
                          </a:solidFill>
                          <a:effectLst/>
                          <a:latin typeface="+mj-lt"/>
                        </a:rPr>
                        <a:t>90.9%</a:t>
                      </a:r>
                      <a:endParaRPr lang="en-US" sz="2400" b="0" i="0" u="none" strike="noStrike">
                        <a:solidFill>
                          <a:schemeClr val="accent6"/>
                        </a:solidFill>
                        <a:effectLst/>
                        <a:latin typeface="+mj-lt"/>
                      </a:endParaRPr>
                    </a:p>
                  </a:txBody>
                  <a:tcPr marL="6350" marR="6350" marT="6350" marB="0" anchor="ctr"/>
                </a:tc>
                <a:tc>
                  <a:txBody>
                    <a:bodyPr/>
                    <a:lstStyle/>
                    <a:p>
                      <a:pPr algn="ctr" fontAlgn="b"/>
                      <a:r>
                        <a:rPr lang="en-US" sz="2400" b="0" u="none" strike="noStrike">
                          <a:solidFill>
                            <a:schemeClr val="accent6"/>
                          </a:solidFill>
                          <a:effectLst/>
                          <a:latin typeface="+mj-lt"/>
                        </a:rPr>
                        <a:t>6.4%</a:t>
                      </a:r>
                      <a:endParaRPr lang="en-US" sz="2400" b="0" i="0" u="none" strike="noStrike">
                        <a:solidFill>
                          <a:schemeClr val="accent6"/>
                        </a:solidFill>
                        <a:effectLst/>
                        <a:latin typeface="+mj-lt"/>
                      </a:endParaRPr>
                    </a:p>
                  </a:txBody>
                  <a:tcPr marL="6350" marR="6350" marT="6350" marB="0" anchor="b"/>
                </a:tc>
                <a:tc>
                  <a:txBody>
                    <a:bodyPr/>
                    <a:lstStyle/>
                    <a:p>
                      <a:pPr algn="ctr" fontAlgn="t"/>
                      <a:r>
                        <a:rPr lang="en-US" sz="2400" b="0" u="none" strike="noStrike">
                          <a:solidFill>
                            <a:schemeClr val="accent6"/>
                          </a:solidFill>
                          <a:effectLst/>
                          <a:latin typeface="+mj-lt"/>
                        </a:rPr>
                        <a:t>1.0%</a:t>
                      </a:r>
                      <a:endParaRPr lang="en-US" sz="2400" b="0" i="0" u="none" strike="noStrike">
                        <a:solidFill>
                          <a:schemeClr val="accent6"/>
                        </a:solidFill>
                        <a:effectLst/>
                        <a:latin typeface="+mj-lt"/>
                      </a:endParaRPr>
                    </a:p>
                  </a:txBody>
                  <a:tcPr marL="6350" marR="6350" marT="6350" marB="0" anchor="ctr"/>
                </a:tc>
                <a:tc>
                  <a:txBody>
                    <a:bodyPr/>
                    <a:lstStyle/>
                    <a:p>
                      <a:pPr algn="ctr" fontAlgn="t"/>
                      <a:r>
                        <a:rPr lang="en-US" sz="2400" b="0" u="none" strike="noStrike" dirty="0">
                          <a:solidFill>
                            <a:schemeClr val="accent6"/>
                          </a:solidFill>
                          <a:effectLst/>
                          <a:latin typeface="+mj-lt"/>
                        </a:rPr>
                        <a:t>1.7%</a:t>
                      </a:r>
                      <a:endParaRPr lang="en-US" sz="2400" b="0" i="0" u="none" strike="noStrike" dirty="0">
                        <a:solidFill>
                          <a:schemeClr val="accent6"/>
                        </a:solidFill>
                        <a:effectLst/>
                        <a:latin typeface="+mj-lt"/>
                      </a:endParaRPr>
                    </a:p>
                  </a:txBody>
                  <a:tcPr marL="6350" marR="6350" marT="6350" marB="0" anchor="ctr"/>
                </a:tc>
                <a:extLst>
                  <a:ext uri="{0D108BD9-81ED-4DB2-BD59-A6C34878D82A}">
                    <a16:rowId xmlns:a16="http://schemas.microsoft.com/office/drawing/2014/main" val="651645705"/>
                  </a:ext>
                </a:extLst>
              </a:tr>
            </a:tbl>
          </a:graphicData>
        </a:graphic>
      </p:graphicFrame>
    </p:spTree>
    <p:extLst>
      <p:ext uri="{BB962C8B-B14F-4D97-AF65-F5344CB8AC3E}">
        <p14:creationId xmlns:p14="http://schemas.microsoft.com/office/powerpoint/2010/main" val="2399412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04FFB-507F-6737-CF82-ABA0B1573C71}"/>
              </a:ext>
            </a:extLst>
          </p:cNvPr>
          <p:cNvSpPr>
            <a:spLocks noGrp="1"/>
          </p:cNvSpPr>
          <p:nvPr>
            <p:ph type="title"/>
          </p:nvPr>
        </p:nvSpPr>
        <p:spPr/>
        <p:txBody>
          <a:bodyPr/>
          <a:lstStyle/>
          <a:p>
            <a:r>
              <a:rPr lang="en-US" sz="4000" dirty="0"/>
              <a:t>2023 School Participation Rate Distribution</a:t>
            </a:r>
          </a:p>
        </p:txBody>
      </p:sp>
      <p:sp>
        <p:nvSpPr>
          <p:cNvPr id="10" name="Content Placeholder 2">
            <a:extLst>
              <a:ext uri="{FF2B5EF4-FFF2-40B4-BE49-F238E27FC236}">
                <a16:creationId xmlns:a16="http://schemas.microsoft.com/office/drawing/2014/main" id="{9E123DF9-8893-B3DB-CFC5-746032CAB007}"/>
              </a:ext>
            </a:extLst>
          </p:cNvPr>
          <p:cNvSpPr>
            <a:spLocks noGrp="1"/>
          </p:cNvSpPr>
          <p:nvPr>
            <p:ph sz="quarter" idx="10"/>
          </p:nvPr>
        </p:nvSpPr>
        <p:spPr>
          <a:xfrm>
            <a:off x="666750" y="1718417"/>
            <a:ext cx="10858499" cy="1548658"/>
          </a:xfrm>
        </p:spPr>
        <p:txBody>
          <a:bodyPr vert="horz" lIns="91440" tIns="45720" rIns="91440" bIns="45720" rtlCol="0" anchor="t">
            <a:normAutofit/>
          </a:bodyPr>
          <a:lstStyle/>
          <a:p>
            <a:r>
              <a:rPr lang="en-US">
                <a:latin typeface="Arial"/>
                <a:cs typeface="Arial"/>
              </a:rPr>
              <a:t>There is a lower participation rate in Science than in ELA and Math assessments</a:t>
            </a:r>
          </a:p>
          <a:p>
            <a:endParaRPr lang="en-US"/>
          </a:p>
        </p:txBody>
      </p:sp>
      <p:graphicFrame>
        <p:nvGraphicFramePr>
          <p:cNvPr id="9" name="Table 8" descr="A table titled 2023 School Participation Rate Distribution with percentages for Assessment, Science Current Year, Science Cumulative, Math and ELA.">
            <a:extLst>
              <a:ext uri="{FF2B5EF4-FFF2-40B4-BE49-F238E27FC236}">
                <a16:creationId xmlns:a16="http://schemas.microsoft.com/office/drawing/2014/main" id="{B6E03FEE-ECD2-96B7-1FF1-CE8186647B3A}"/>
              </a:ext>
            </a:extLst>
          </p:cNvPr>
          <p:cNvGraphicFramePr>
            <a:graphicFrameLocks noGrp="1"/>
          </p:cNvGraphicFramePr>
          <p:nvPr>
            <p:extLst>
              <p:ext uri="{D42A27DB-BD31-4B8C-83A1-F6EECF244321}">
                <p14:modId xmlns:p14="http://schemas.microsoft.com/office/powerpoint/2010/main" val="3834643778"/>
              </p:ext>
            </p:extLst>
          </p:nvPr>
        </p:nvGraphicFramePr>
        <p:xfrm>
          <a:off x="862267" y="3507277"/>
          <a:ext cx="9939547" cy="2228850"/>
        </p:xfrm>
        <a:graphic>
          <a:graphicData uri="http://schemas.openxmlformats.org/drawingml/2006/table">
            <a:tbl>
              <a:tblPr firstRow="1" firstCol="1">
                <a:tableStyleId>{6E25E649-3F16-4E02-A733-19D2CDBF48F0}</a:tableStyleId>
              </a:tblPr>
              <a:tblGrid>
                <a:gridCol w="3803235">
                  <a:extLst>
                    <a:ext uri="{9D8B030D-6E8A-4147-A177-3AD203B41FA5}">
                      <a16:colId xmlns:a16="http://schemas.microsoft.com/office/drawing/2014/main" val="2119249427"/>
                    </a:ext>
                  </a:extLst>
                </a:gridCol>
                <a:gridCol w="1534078">
                  <a:extLst>
                    <a:ext uri="{9D8B030D-6E8A-4147-A177-3AD203B41FA5}">
                      <a16:colId xmlns:a16="http://schemas.microsoft.com/office/drawing/2014/main" val="2351114571"/>
                    </a:ext>
                  </a:extLst>
                </a:gridCol>
                <a:gridCol w="1534078">
                  <a:extLst>
                    <a:ext uri="{9D8B030D-6E8A-4147-A177-3AD203B41FA5}">
                      <a16:colId xmlns:a16="http://schemas.microsoft.com/office/drawing/2014/main" val="1865213438"/>
                    </a:ext>
                  </a:extLst>
                </a:gridCol>
                <a:gridCol w="1534078">
                  <a:extLst>
                    <a:ext uri="{9D8B030D-6E8A-4147-A177-3AD203B41FA5}">
                      <a16:colId xmlns:a16="http://schemas.microsoft.com/office/drawing/2014/main" val="3749483627"/>
                    </a:ext>
                  </a:extLst>
                </a:gridCol>
                <a:gridCol w="1534078">
                  <a:extLst>
                    <a:ext uri="{9D8B030D-6E8A-4147-A177-3AD203B41FA5}">
                      <a16:colId xmlns:a16="http://schemas.microsoft.com/office/drawing/2014/main" val="3114417323"/>
                    </a:ext>
                  </a:extLst>
                </a:gridCol>
              </a:tblGrid>
              <a:tr h="472966">
                <a:tc>
                  <a:txBody>
                    <a:bodyPr/>
                    <a:lstStyle/>
                    <a:p>
                      <a:pPr algn="l" fontAlgn="b"/>
                      <a:r>
                        <a:rPr lang="en-US" sz="2400" b="1" u="none" strike="noStrike">
                          <a:solidFill>
                            <a:schemeClr val="bg1"/>
                          </a:solidFill>
                          <a:effectLst/>
                          <a:latin typeface="+mj-lt"/>
                        </a:rPr>
                        <a:t>Assessment</a:t>
                      </a:r>
                      <a:endParaRPr lang="en-US" sz="2400" b="1" i="0" u="none" strike="noStrike">
                        <a:solidFill>
                          <a:schemeClr val="bg1"/>
                        </a:solidFill>
                        <a:effectLst/>
                        <a:latin typeface="+mj-lt"/>
                      </a:endParaRPr>
                    </a:p>
                  </a:txBody>
                  <a:tcPr marL="6350" marR="6350" marT="6350" marB="0" anchor="b"/>
                </a:tc>
                <a:tc>
                  <a:txBody>
                    <a:bodyPr/>
                    <a:lstStyle/>
                    <a:p>
                      <a:pPr algn="ctr" fontAlgn="b"/>
                      <a:r>
                        <a:rPr lang="en-US" sz="2400" u="none" strike="noStrike">
                          <a:effectLst/>
                          <a:latin typeface="+mj-lt"/>
                        </a:rPr>
                        <a:t>95-100%</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u="none" strike="noStrike">
                          <a:effectLst/>
                          <a:latin typeface="+mj-lt"/>
                        </a:rPr>
                        <a:t>90-94.9%</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u="none" strike="noStrike">
                          <a:effectLst/>
                          <a:latin typeface="+mj-lt"/>
                        </a:rPr>
                        <a:t>85-89.9%</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u="none" strike="noStrike">
                          <a:effectLst/>
                          <a:latin typeface="+mj-lt"/>
                        </a:rPr>
                        <a:t>Less Than 85%</a:t>
                      </a:r>
                      <a:endParaRPr lang="en-US" sz="24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1514501769"/>
                  </a:ext>
                </a:extLst>
              </a:tr>
              <a:tr h="292865">
                <a:tc>
                  <a:txBody>
                    <a:bodyPr/>
                    <a:lstStyle/>
                    <a:p>
                      <a:pPr algn="l" fontAlgn="b"/>
                      <a:r>
                        <a:rPr lang="en-US" sz="2400" b="1" u="none" strike="noStrike">
                          <a:solidFill>
                            <a:schemeClr val="bg1"/>
                          </a:solidFill>
                          <a:effectLst/>
                          <a:latin typeface="+mj-lt"/>
                        </a:rPr>
                        <a:t>Science (Current Year)</a:t>
                      </a:r>
                      <a:endParaRPr lang="en-US" sz="2400" b="1" i="0" u="none" strike="noStrike">
                        <a:solidFill>
                          <a:schemeClr val="bg1"/>
                        </a:solidFill>
                        <a:effectLst/>
                        <a:latin typeface="+mj-lt"/>
                      </a:endParaRPr>
                    </a:p>
                  </a:txBody>
                  <a:tcPr marL="6350" marR="6350" marT="6350" marB="0" anchor="b"/>
                </a:tc>
                <a:tc>
                  <a:txBody>
                    <a:bodyPr/>
                    <a:lstStyle/>
                    <a:p>
                      <a:pPr algn="ctr" fontAlgn="t"/>
                      <a:r>
                        <a:rPr lang="en-US" sz="2400" b="0" u="none" strike="noStrike">
                          <a:solidFill>
                            <a:schemeClr val="accent6"/>
                          </a:solidFill>
                          <a:effectLst/>
                          <a:latin typeface="+mj-lt"/>
                        </a:rPr>
                        <a:t>82.8%</a:t>
                      </a:r>
                      <a:endParaRPr lang="en-US" sz="2400" b="0" i="0" u="none" strike="noStrike">
                        <a:solidFill>
                          <a:schemeClr val="accent6"/>
                        </a:solidFill>
                        <a:effectLst/>
                        <a:latin typeface="+mj-lt"/>
                      </a:endParaRPr>
                    </a:p>
                  </a:txBody>
                  <a:tcPr marL="7620" marR="7620" marT="7620" marB="0"/>
                </a:tc>
                <a:tc>
                  <a:txBody>
                    <a:bodyPr/>
                    <a:lstStyle/>
                    <a:p>
                      <a:pPr algn="ctr" fontAlgn="b"/>
                      <a:r>
                        <a:rPr lang="en-US" sz="2400" b="0" u="none" strike="noStrike">
                          <a:solidFill>
                            <a:schemeClr val="accent6"/>
                          </a:solidFill>
                          <a:effectLst/>
                          <a:latin typeface="+mj-lt"/>
                        </a:rPr>
                        <a:t>8.4%</a:t>
                      </a:r>
                      <a:endParaRPr lang="en-US" sz="2400" b="0" i="0" u="none" strike="noStrike">
                        <a:solidFill>
                          <a:schemeClr val="accent6"/>
                        </a:solidFill>
                        <a:effectLst/>
                        <a:latin typeface="+mj-lt"/>
                      </a:endParaRPr>
                    </a:p>
                  </a:txBody>
                  <a:tcPr marL="7620" marR="7620" marT="7620" marB="0" anchor="b"/>
                </a:tc>
                <a:tc>
                  <a:txBody>
                    <a:bodyPr/>
                    <a:lstStyle/>
                    <a:p>
                      <a:pPr algn="ctr" fontAlgn="t"/>
                      <a:r>
                        <a:rPr lang="en-US" sz="2400" b="0" u="none" strike="noStrike">
                          <a:solidFill>
                            <a:schemeClr val="accent6"/>
                          </a:solidFill>
                          <a:effectLst/>
                          <a:latin typeface="+mj-lt"/>
                        </a:rPr>
                        <a:t>2.9%</a:t>
                      </a:r>
                      <a:endParaRPr lang="en-US" sz="2400" b="0" i="0" u="none" strike="noStrike">
                        <a:solidFill>
                          <a:schemeClr val="accent6"/>
                        </a:solidFill>
                        <a:effectLst/>
                        <a:latin typeface="+mj-lt"/>
                      </a:endParaRPr>
                    </a:p>
                  </a:txBody>
                  <a:tcPr marL="7620" marR="7620" marT="7620" marB="0"/>
                </a:tc>
                <a:tc>
                  <a:txBody>
                    <a:bodyPr/>
                    <a:lstStyle/>
                    <a:p>
                      <a:pPr algn="ctr" fontAlgn="t"/>
                      <a:r>
                        <a:rPr lang="en-US" sz="2400" b="0" u="none" strike="noStrike">
                          <a:solidFill>
                            <a:schemeClr val="accent6"/>
                          </a:solidFill>
                          <a:effectLst/>
                          <a:latin typeface="+mj-lt"/>
                        </a:rPr>
                        <a:t>5.9%</a:t>
                      </a:r>
                      <a:endParaRPr lang="en-US" sz="2400" b="0" i="0" u="none" strike="noStrike">
                        <a:solidFill>
                          <a:schemeClr val="accent6"/>
                        </a:solidFill>
                        <a:effectLst/>
                        <a:latin typeface="+mj-lt"/>
                      </a:endParaRPr>
                    </a:p>
                  </a:txBody>
                  <a:tcPr marL="7620" marR="7620" marT="7620" marB="0"/>
                </a:tc>
                <a:extLst>
                  <a:ext uri="{0D108BD9-81ED-4DB2-BD59-A6C34878D82A}">
                    <a16:rowId xmlns:a16="http://schemas.microsoft.com/office/drawing/2014/main" val="1308452342"/>
                  </a:ext>
                </a:extLst>
              </a:tr>
              <a:tr h="292865">
                <a:tc>
                  <a:txBody>
                    <a:bodyPr/>
                    <a:lstStyle/>
                    <a:p>
                      <a:pPr algn="l" fontAlgn="b"/>
                      <a:r>
                        <a:rPr lang="en-US" sz="2400" b="1" u="none" strike="noStrike">
                          <a:solidFill>
                            <a:schemeClr val="bg1"/>
                          </a:solidFill>
                          <a:effectLst/>
                          <a:latin typeface="+mj-lt"/>
                        </a:rPr>
                        <a:t>Science (Cumulative)</a:t>
                      </a:r>
                      <a:endParaRPr lang="en-US" sz="2400" b="1" i="0" u="none" strike="noStrike">
                        <a:solidFill>
                          <a:schemeClr val="bg1"/>
                        </a:solidFill>
                        <a:effectLst/>
                        <a:latin typeface="+mj-lt"/>
                      </a:endParaRPr>
                    </a:p>
                  </a:txBody>
                  <a:tcPr marL="6350" marR="6350" marT="6350" marB="0" anchor="b"/>
                </a:tc>
                <a:tc>
                  <a:txBody>
                    <a:bodyPr/>
                    <a:lstStyle/>
                    <a:p>
                      <a:pPr algn="ctr" fontAlgn="t"/>
                      <a:r>
                        <a:rPr lang="en-US" sz="2400" b="0" u="none" strike="noStrike">
                          <a:solidFill>
                            <a:schemeClr val="accent6"/>
                          </a:solidFill>
                          <a:effectLst/>
                          <a:latin typeface="+mj-lt"/>
                        </a:rPr>
                        <a:t>85.6%</a:t>
                      </a:r>
                      <a:endParaRPr lang="en-US" sz="2400" b="0" i="0" u="none" strike="noStrike">
                        <a:solidFill>
                          <a:schemeClr val="accent6"/>
                        </a:solidFill>
                        <a:effectLst/>
                        <a:latin typeface="+mj-lt"/>
                      </a:endParaRPr>
                    </a:p>
                  </a:txBody>
                  <a:tcPr marL="7620" marR="7620" marT="7620" marB="0"/>
                </a:tc>
                <a:tc>
                  <a:txBody>
                    <a:bodyPr/>
                    <a:lstStyle/>
                    <a:p>
                      <a:pPr algn="ctr" fontAlgn="b"/>
                      <a:r>
                        <a:rPr lang="en-US" sz="2400" b="0" u="none" strike="noStrike">
                          <a:solidFill>
                            <a:schemeClr val="accent6"/>
                          </a:solidFill>
                          <a:effectLst/>
                          <a:latin typeface="+mj-lt"/>
                        </a:rPr>
                        <a:t>7.7%</a:t>
                      </a:r>
                      <a:endParaRPr lang="en-US" sz="2400" b="0" i="0" u="none" strike="noStrike">
                        <a:solidFill>
                          <a:schemeClr val="accent6"/>
                        </a:solidFill>
                        <a:effectLst/>
                        <a:latin typeface="+mj-lt"/>
                      </a:endParaRPr>
                    </a:p>
                  </a:txBody>
                  <a:tcPr marL="7620" marR="7620" marT="7620" marB="0" anchor="b"/>
                </a:tc>
                <a:tc>
                  <a:txBody>
                    <a:bodyPr/>
                    <a:lstStyle/>
                    <a:p>
                      <a:pPr algn="ctr" fontAlgn="t"/>
                      <a:r>
                        <a:rPr lang="en-US" sz="2400" b="0" u="none" strike="noStrike">
                          <a:solidFill>
                            <a:schemeClr val="accent6"/>
                          </a:solidFill>
                          <a:effectLst/>
                          <a:latin typeface="+mj-lt"/>
                        </a:rPr>
                        <a:t>2.3%</a:t>
                      </a:r>
                      <a:endParaRPr lang="en-US" sz="2400" b="0" i="0" u="none" strike="noStrike">
                        <a:solidFill>
                          <a:schemeClr val="accent6"/>
                        </a:solidFill>
                        <a:effectLst/>
                        <a:latin typeface="+mj-lt"/>
                      </a:endParaRPr>
                    </a:p>
                  </a:txBody>
                  <a:tcPr marL="7620" marR="7620" marT="7620" marB="0"/>
                </a:tc>
                <a:tc>
                  <a:txBody>
                    <a:bodyPr/>
                    <a:lstStyle/>
                    <a:p>
                      <a:pPr algn="ctr" fontAlgn="t"/>
                      <a:r>
                        <a:rPr lang="en-US" sz="2400" b="0" u="none" strike="noStrike">
                          <a:solidFill>
                            <a:schemeClr val="accent6"/>
                          </a:solidFill>
                          <a:effectLst/>
                          <a:latin typeface="+mj-lt"/>
                        </a:rPr>
                        <a:t>4.4%</a:t>
                      </a:r>
                      <a:endParaRPr lang="en-US" sz="2400" b="0" i="0" u="none" strike="noStrike">
                        <a:solidFill>
                          <a:schemeClr val="accent6"/>
                        </a:solidFill>
                        <a:effectLst/>
                        <a:latin typeface="+mj-lt"/>
                      </a:endParaRPr>
                    </a:p>
                  </a:txBody>
                  <a:tcPr marL="7620" marR="7620" marT="7620" marB="0"/>
                </a:tc>
                <a:extLst>
                  <a:ext uri="{0D108BD9-81ED-4DB2-BD59-A6C34878D82A}">
                    <a16:rowId xmlns:a16="http://schemas.microsoft.com/office/drawing/2014/main" val="734810198"/>
                  </a:ext>
                </a:extLst>
              </a:tr>
              <a:tr h="292865">
                <a:tc>
                  <a:txBody>
                    <a:bodyPr/>
                    <a:lstStyle/>
                    <a:p>
                      <a:pPr algn="l" fontAlgn="b"/>
                      <a:r>
                        <a:rPr lang="en-US" sz="2400" b="1" u="none" strike="noStrike">
                          <a:solidFill>
                            <a:schemeClr val="bg1"/>
                          </a:solidFill>
                          <a:effectLst/>
                          <a:latin typeface="+mj-lt"/>
                        </a:rPr>
                        <a:t>Math</a:t>
                      </a:r>
                      <a:endParaRPr lang="en-US" sz="2400" b="1" i="0" u="none" strike="noStrike">
                        <a:solidFill>
                          <a:schemeClr val="bg1"/>
                        </a:solidFill>
                        <a:effectLst/>
                        <a:latin typeface="+mj-lt"/>
                      </a:endParaRPr>
                    </a:p>
                  </a:txBody>
                  <a:tcPr marL="6350" marR="6350" marT="6350" marB="0" anchor="b"/>
                </a:tc>
                <a:tc>
                  <a:txBody>
                    <a:bodyPr/>
                    <a:lstStyle/>
                    <a:p>
                      <a:pPr algn="ctr" rtl="0" fontAlgn="t"/>
                      <a:r>
                        <a:rPr lang="en-US" sz="2400" b="0" u="none" strike="noStrike">
                          <a:solidFill>
                            <a:srgbClr val="354052"/>
                          </a:solidFill>
                          <a:effectLst/>
                          <a:latin typeface="+mj-lt"/>
                        </a:rPr>
                        <a:t>89.8%</a:t>
                      </a:r>
                      <a:endParaRPr lang="en-US" sz="2400" b="0" i="0" u="none" strike="noStrike">
                        <a:solidFill>
                          <a:srgbClr val="354052"/>
                        </a:solidFill>
                        <a:effectLst/>
                        <a:latin typeface="+mj-lt"/>
                      </a:endParaRPr>
                    </a:p>
                  </a:txBody>
                  <a:tcPr marL="6350" marR="6350" marT="6350" marB="0"/>
                </a:tc>
                <a:tc>
                  <a:txBody>
                    <a:bodyPr/>
                    <a:lstStyle/>
                    <a:p>
                      <a:pPr algn="ctr" fontAlgn="b"/>
                      <a:r>
                        <a:rPr lang="en-US" sz="2400" b="0" u="none" strike="noStrike">
                          <a:solidFill>
                            <a:schemeClr val="accent6"/>
                          </a:solidFill>
                          <a:effectLst/>
                          <a:latin typeface="+mj-lt"/>
                        </a:rPr>
                        <a:t>5.5%</a:t>
                      </a:r>
                      <a:endParaRPr lang="en-US" sz="2400" b="0" i="0" u="none" strike="noStrike">
                        <a:solidFill>
                          <a:schemeClr val="accent6"/>
                        </a:solidFill>
                        <a:effectLst/>
                        <a:latin typeface="+mj-lt"/>
                      </a:endParaRPr>
                    </a:p>
                  </a:txBody>
                  <a:tcPr marL="6350" marR="6350" marT="6350" marB="0" anchor="b"/>
                </a:tc>
                <a:tc>
                  <a:txBody>
                    <a:bodyPr/>
                    <a:lstStyle/>
                    <a:p>
                      <a:pPr algn="ctr" rtl="0" fontAlgn="t"/>
                      <a:r>
                        <a:rPr lang="en-US" sz="2400" b="0" u="none" strike="noStrike">
                          <a:solidFill>
                            <a:srgbClr val="354052"/>
                          </a:solidFill>
                          <a:effectLst/>
                          <a:latin typeface="+mj-lt"/>
                        </a:rPr>
                        <a:t>1.4%</a:t>
                      </a:r>
                      <a:endParaRPr lang="en-US" sz="2400" b="0" i="0" u="none" strike="noStrike">
                        <a:solidFill>
                          <a:srgbClr val="354052"/>
                        </a:solidFill>
                        <a:effectLst/>
                        <a:latin typeface="+mj-lt"/>
                      </a:endParaRPr>
                    </a:p>
                  </a:txBody>
                  <a:tcPr marL="6350" marR="6350" marT="6350" marB="0"/>
                </a:tc>
                <a:tc>
                  <a:txBody>
                    <a:bodyPr/>
                    <a:lstStyle/>
                    <a:p>
                      <a:pPr algn="ctr" rtl="0" fontAlgn="t"/>
                      <a:r>
                        <a:rPr lang="en-US" sz="2400" b="0" u="none" strike="noStrike">
                          <a:solidFill>
                            <a:srgbClr val="354052"/>
                          </a:solidFill>
                          <a:effectLst/>
                          <a:latin typeface="+mj-lt"/>
                        </a:rPr>
                        <a:t>3.2%</a:t>
                      </a:r>
                      <a:endParaRPr lang="en-US" sz="2400" b="0" i="0" u="none" strike="noStrike">
                        <a:solidFill>
                          <a:srgbClr val="354052"/>
                        </a:solidFill>
                        <a:effectLst/>
                        <a:latin typeface="+mj-lt"/>
                      </a:endParaRPr>
                    </a:p>
                  </a:txBody>
                  <a:tcPr marL="6350" marR="6350" marT="6350" marB="0"/>
                </a:tc>
                <a:extLst>
                  <a:ext uri="{0D108BD9-81ED-4DB2-BD59-A6C34878D82A}">
                    <a16:rowId xmlns:a16="http://schemas.microsoft.com/office/drawing/2014/main" val="1984793240"/>
                  </a:ext>
                </a:extLst>
              </a:tr>
              <a:tr h="292865">
                <a:tc>
                  <a:txBody>
                    <a:bodyPr/>
                    <a:lstStyle/>
                    <a:p>
                      <a:pPr algn="l" fontAlgn="b"/>
                      <a:r>
                        <a:rPr lang="en-US" sz="2400" b="1" u="none" strike="noStrike">
                          <a:solidFill>
                            <a:schemeClr val="bg1"/>
                          </a:solidFill>
                          <a:effectLst/>
                          <a:latin typeface="+mj-lt"/>
                        </a:rPr>
                        <a:t>ELA</a:t>
                      </a:r>
                      <a:endParaRPr lang="en-US" sz="2400" b="1" i="0" u="none" strike="noStrike">
                        <a:solidFill>
                          <a:schemeClr val="bg1"/>
                        </a:solidFill>
                        <a:effectLst/>
                        <a:latin typeface="+mj-lt"/>
                      </a:endParaRPr>
                    </a:p>
                  </a:txBody>
                  <a:tcPr marL="6350" marR="6350" marT="6350" marB="0" anchor="b"/>
                </a:tc>
                <a:tc>
                  <a:txBody>
                    <a:bodyPr/>
                    <a:lstStyle/>
                    <a:p>
                      <a:pPr algn="ctr" rtl="0" fontAlgn="t"/>
                      <a:r>
                        <a:rPr lang="en-US" sz="2400" b="0" u="none" strike="noStrike">
                          <a:solidFill>
                            <a:srgbClr val="354052"/>
                          </a:solidFill>
                          <a:effectLst/>
                          <a:latin typeface="+mj-lt"/>
                        </a:rPr>
                        <a:t>91.0%</a:t>
                      </a:r>
                      <a:endParaRPr lang="en-US" sz="2400" b="0" i="0" u="none" strike="noStrike">
                        <a:solidFill>
                          <a:srgbClr val="354052"/>
                        </a:solidFill>
                        <a:effectLst/>
                        <a:latin typeface="+mj-lt"/>
                      </a:endParaRPr>
                    </a:p>
                  </a:txBody>
                  <a:tcPr marL="6350" marR="6350" marT="6350" marB="0"/>
                </a:tc>
                <a:tc>
                  <a:txBody>
                    <a:bodyPr/>
                    <a:lstStyle/>
                    <a:p>
                      <a:pPr algn="ctr" fontAlgn="b"/>
                      <a:r>
                        <a:rPr lang="en-US" sz="2400" b="0" u="none" strike="noStrike">
                          <a:solidFill>
                            <a:schemeClr val="accent6"/>
                          </a:solidFill>
                          <a:effectLst/>
                          <a:latin typeface="+mj-lt"/>
                        </a:rPr>
                        <a:t>4.8%</a:t>
                      </a:r>
                      <a:endParaRPr lang="en-US" sz="2400" b="0" i="0" u="none" strike="noStrike">
                        <a:solidFill>
                          <a:schemeClr val="accent6"/>
                        </a:solidFill>
                        <a:effectLst/>
                        <a:latin typeface="+mj-lt"/>
                      </a:endParaRPr>
                    </a:p>
                  </a:txBody>
                  <a:tcPr marL="6350" marR="6350" marT="6350" marB="0" anchor="b"/>
                </a:tc>
                <a:tc>
                  <a:txBody>
                    <a:bodyPr/>
                    <a:lstStyle/>
                    <a:p>
                      <a:pPr algn="ctr" rtl="0" fontAlgn="t"/>
                      <a:r>
                        <a:rPr lang="en-US" sz="2400" b="0" u="none" strike="noStrike">
                          <a:solidFill>
                            <a:srgbClr val="354052"/>
                          </a:solidFill>
                          <a:effectLst/>
                          <a:latin typeface="+mj-lt"/>
                        </a:rPr>
                        <a:t>1.3%</a:t>
                      </a:r>
                      <a:endParaRPr lang="en-US" sz="2400" b="0" i="0" u="none" strike="noStrike">
                        <a:solidFill>
                          <a:srgbClr val="354052"/>
                        </a:solidFill>
                        <a:effectLst/>
                        <a:latin typeface="+mj-lt"/>
                      </a:endParaRPr>
                    </a:p>
                  </a:txBody>
                  <a:tcPr marL="6350" marR="6350" marT="6350" marB="0"/>
                </a:tc>
                <a:tc>
                  <a:txBody>
                    <a:bodyPr/>
                    <a:lstStyle/>
                    <a:p>
                      <a:pPr algn="ctr" rtl="0" fontAlgn="t"/>
                      <a:r>
                        <a:rPr lang="en-US" sz="2400" b="0" u="none" strike="noStrike" dirty="0">
                          <a:solidFill>
                            <a:srgbClr val="354052"/>
                          </a:solidFill>
                          <a:effectLst/>
                          <a:latin typeface="+mj-lt"/>
                        </a:rPr>
                        <a:t>2.9%</a:t>
                      </a:r>
                      <a:endParaRPr lang="en-US" sz="2400" b="0" i="0" u="none" strike="noStrike" dirty="0">
                        <a:solidFill>
                          <a:srgbClr val="354052"/>
                        </a:solidFill>
                        <a:effectLst/>
                        <a:latin typeface="+mj-lt"/>
                      </a:endParaRPr>
                    </a:p>
                  </a:txBody>
                  <a:tcPr marL="6350" marR="6350" marT="6350" marB="0"/>
                </a:tc>
                <a:extLst>
                  <a:ext uri="{0D108BD9-81ED-4DB2-BD59-A6C34878D82A}">
                    <a16:rowId xmlns:a16="http://schemas.microsoft.com/office/drawing/2014/main" val="651645705"/>
                  </a:ext>
                </a:extLst>
              </a:tr>
            </a:tbl>
          </a:graphicData>
        </a:graphic>
      </p:graphicFrame>
    </p:spTree>
    <p:extLst>
      <p:ext uri="{BB962C8B-B14F-4D97-AF65-F5344CB8AC3E}">
        <p14:creationId xmlns:p14="http://schemas.microsoft.com/office/powerpoint/2010/main" val="193925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8CB162-94A0-4F88-997E-9E1013E458CA}"/>
              </a:ext>
            </a:extLst>
          </p:cNvPr>
          <p:cNvSpPr>
            <a:spLocks noGrp="1"/>
          </p:cNvSpPr>
          <p:nvPr>
            <p:ph type="title"/>
          </p:nvPr>
        </p:nvSpPr>
        <p:spPr/>
        <p:txBody>
          <a:bodyPr/>
          <a:lstStyle/>
          <a:p>
            <a:r>
              <a:rPr lang="en-US" sz="5400" dirty="0">
                <a:cs typeface="Aharoni"/>
              </a:rPr>
              <a:t>2024 Accountability  Workplan</a:t>
            </a:r>
          </a:p>
        </p:txBody>
      </p:sp>
    </p:spTree>
    <p:extLst>
      <p:ext uri="{BB962C8B-B14F-4D97-AF65-F5344CB8AC3E}">
        <p14:creationId xmlns:p14="http://schemas.microsoft.com/office/powerpoint/2010/main" val="1180829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781E-BA82-B148-AF3D-EBD18C4CDFCC}"/>
              </a:ext>
            </a:extLst>
          </p:cNvPr>
          <p:cNvSpPr>
            <a:spLocks noGrp="1"/>
          </p:cNvSpPr>
          <p:nvPr>
            <p:ph type="title"/>
          </p:nvPr>
        </p:nvSpPr>
        <p:spPr/>
        <p:txBody>
          <a:bodyPr/>
          <a:lstStyle/>
          <a:p>
            <a:r>
              <a:rPr lang="en-US" sz="4400" dirty="0"/>
              <a:t>2023 5th/8th Grade School </a:t>
            </a:r>
            <a:br>
              <a:rPr lang="en-US" sz="4400" dirty="0"/>
            </a:br>
            <a:r>
              <a:rPr lang="en-US" sz="4400" dirty="0"/>
              <a:t>Participation Rate Distribution</a:t>
            </a:r>
          </a:p>
        </p:txBody>
      </p:sp>
      <p:sp>
        <p:nvSpPr>
          <p:cNvPr id="3" name="Content Placeholder 2">
            <a:extLst>
              <a:ext uri="{FF2B5EF4-FFF2-40B4-BE49-F238E27FC236}">
                <a16:creationId xmlns:a16="http://schemas.microsoft.com/office/drawing/2014/main" id="{9A093B91-7BAF-A768-C927-D07085C0B089}"/>
              </a:ext>
            </a:extLst>
          </p:cNvPr>
          <p:cNvSpPr>
            <a:spLocks noGrp="1"/>
          </p:cNvSpPr>
          <p:nvPr>
            <p:ph sz="quarter" idx="10"/>
          </p:nvPr>
        </p:nvSpPr>
        <p:spPr>
          <a:xfrm>
            <a:off x="647699" y="2073166"/>
            <a:ext cx="10858499" cy="1789386"/>
          </a:xfrm>
        </p:spPr>
        <p:txBody>
          <a:bodyPr/>
          <a:lstStyle/>
          <a:p>
            <a:r>
              <a:rPr lang="en-US"/>
              <a:t>Science has a similar participation rate to ELA and Math in grades 5th/8th grade</a:t>
            </a:r>
          </a:p>
        </p:txBody>
      </p:sp>
      <p:graphicFrame>
        <p:nvGraphicFramePr>
          <p:cNvPr id="5" name="Table 4" descr="A table titled 2023 5th/8th Grade School Participation Rate Distribution with percentages for Assessment, Science Current Year, Science Cumulative, Math and ELA.">
            <a:extLst>
              <a:ext uri="{FF2B5EF4-FFF2-40B4-BE49-F238E27FC236}">
                <a16:creationId xmlns:a16="http://schemas.microsoft.com/office/drawing/2014/main" id="{106D46CF-36AD-ABBF-C495-D0B62F6B9B5C}"/>
              </a:ext>
            </a:extLst>
          </p:cNvPr>
          <p:cNvGraphicFramePr>
            <a:graphicFrameLocks noGrp="1"/>
          </p:cNvGraphicFramePr>
          <p:nvPr>
            <p:extLst>
              <p:ext uri="{D42A27DB-BD31-4B8C-83A1-F6EECF244321}">
                <p14:modId xmlns:p14="http://schemas.microsoft.com/office/powerpoint/2010/main" val="1132779682"/>
              </p:ext>
            </p:extLst>
          </p:nvPr>
        </p:nvGraphicFramePr>
        <p:xfrm>
          <a:off x="427920" y="3429000"/>
          <a:ext cx="11116381" cy="1854200"/>
        </p:xfrm>
        <a:graphic>
          <a:graphicData uri="http://schemas.openxmlformats.org/drawingml/2006/table">
            <a:tbl>
              <a:tblPr firstRow="1" firstCol="1">
                <a:tableStyleId>{6E25E649-3F16-4E02-A733-19D2CDBF48F0}</a:tableStyleId>
              </a:tblPr>
              <a:tblGrid>
                <a:gridCol w="3779569">
                  <a:extLst>
                    <a:ext uri="{9D8B030D-6E8A-4147-A177-3AD203B41FA5}">
                      <a16:colId xmlns:a16="http://schemas.microsoft.com/office/drawing/2014/main" val="1902570202"/>
                    </a:ext>
                  </a:extLst>
                </a:gridCol>
                <a:gridCol w="1937427">
                  <a:extLst>
                    <a:ext uri="{9D8B030D-6E8A-4147-A177-3AD203B41FA5}">
                      <a16:colId xmlns:a16="http://schemas.microsoft.com/office/drawing/2014/main" val="3564160009"/>
                    </a:ext>
                  </a:extLst>
                </a:gridCol>
                <a:gridCol w="1937427">
                  <a:extLst>
                    <a:ext uri="{9D8B030D-6E8A-4147-A177-3AD203B41FA5}">
                      <a16:colId xmlns:a16="http://schemas.microsoft.com/office/drawing/2014/main" val="2297832169"/>
                    </a:ext>
                  </a:extLst>
                </a:gridCol>
                <a:gridCol w="1937427">
                  <a:extLst>
                    <a:ext uri="{9D8B030D-6E8A-4147-A177-3AD203B41FA5}">
                      <a16:colId xmlns:a16="http://schemas.microsoft.com/office/drawing/2014/main" val="535506383"/>
                    </a:ext>
                  </a:extLst>
                </a:gridCol>
                <a:gridCol w="1524531">
                  <a:extLst>
                    <a:ext uri="{9D8B030D-6E8A-4147-A177-3AD203B41FA5}">
                      <a16:colId xmlns:a16="http://schemas.microsoft.com/office/drawing/2014/main" val="1805646164"/>
                    </a:ext>
                  </a:extLst>
                </a:gridCol>
              </a:tblGrid>
              <a:tr h="272758">
                <a:tc>
                  <a:txBody>
                    <a:bodyPr/>
                    <a:lstStyle/>
                    <a:p>
                      <a:pPr algn="l" fontAlgn="b"/>
                      <a:r>
                        <a:rPr lang="en-US" sz="2400" b="1" u="none" strike="noStrike">
                          <a:solidFill>
                            <a:schemeClr val="bg1"/>
                          </a:solidFill>
                          <a:effectLst/>
                          <a:latin typeface="+mj-lt"/>
                        </a:rPr>
                        <a:t>Assessment</a:t>
                      </a:r>
                      <a:endParaRPr lang="en-US" sz="2400" b="1" i="0" u="none" strike="noStrike">
                        <a:solidFill>
                          <a:schemeClr val="bg1"/>
                        </a:solidFill>
                        <a:effectLst/>
                        <a:latin typeface="+mj-lt"/>
                      </a:endParaRPr>
                    </a:p>
                  </a:txBody>
                  <a:tcPr marL="6350" marR="6350" marT="6350" marB="0" anchor="b"/>
                </a:tc>
                <a:tc>
                  <a:txBody>
                    <a:bodyPr/>
                    <a:lstStyle/>
                    <a:p>
                      <a:pPr algn="ctr" fontAlgn="b"/>
                      <a:r>
                        <a:rPr lang="en-US" sz="2400" u="none" strike="noStrike">
                          <a:effectLst/>
                          <a:latin typeface="+mj-lt"/>
                        </a:rPr>
                        <a:t>95-100%</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u="none" strike="noStrike">
                          <a:effectLst/>
                          <a:latin typeface="+mj-lt"/>
                        </a:rPr>
                        <a:t>90-94.9%</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u="none" strike="noStrike">
                          <a:effectLst/>
                          <a:latin typeface="+mj-lt"/>
                        </a:rPr>
                        <a:t>85-89.9%</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u="none" strike="noStrike">
                          <a:effectLst/>
                          <a:latin typeface="+mj-lt"/>
                        </a:rPr>
                        <a:t>Less Than 85%</a:t>
                      </a:r>
                      <a:endParaRPr lang="en-US" sz="24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3694191036"/>
                  </a:ext>
                </a:extLst>
              </a:tr>
              <a:tr h="272758">
                <a:tc>
                  <a:txBody>
                    <a:bodyPr/>
                    <a:lstStyle/>
                    <a:p>
                      <a:pPr algn="l" fontAlgn="b"/>
                      <a:r>
                        <a:rPr lang="en-US" sz="2400" u="none" strike="noStrike">
                          <a:effectLst/>
                          <a:latin typeface="+mj-lt"/>
                        </a:rPr>
                        <a:t>Science (5</a:t>
                      </a:r>
                      <a:r>
                        <a:rPr lang="en-US" sz="2400" b="1" u="none" strike="noStrike" kern="1200" baseline="30000">
                          <a:solidFill>
                            <a:schemeClr val="lt1"/>
                          </a:solidFill>
                          <a:effectLst/>
                          <a:latin typeface="+mj-lt"/>
                        </a:rPr>
                        <a:t>th </a:t>
                      </a:r>
                      <a:r>
                        <a:rPr lang="en-US" sz="2400" u="none" strike="noStrike">
                          <a:effectLst/>
                          <a:latin typeface="+mj-lt"/>
                        </a:rPr>
                        <a:t>&amp; 8</a:t>
                      </a:r>
                      <a:r>
                        <a:rPr lang="en-US" sz="2400" u="none" strike="noStrike" baseline="30000">
                          <a:effectLst/>
                          <a:latin typeface="+mj-lt"/>
                        </a:rPr>
                        <a:t>th</a:t>
                      </a:r>
                      <a:r>
                        <a:rPr lang="en-US" sz="2400" u="none" strike="noStrike">
                          <a:effectLst/>
                          <a:latin typeface="+mj-lt"/>
                        </a:rPr>
                        <a:t> Grade)</a:t>
                      </a:r>
                      <a:endParaRPr lang="en-US" sz="2400" b="0" i="0" u="none" strike="noStrike">
                        <a:solidFill>
                          <a:srgbClr val="000000"/>
                        </a:solidFill>
                        <a:effectLst/>
                        <a:latin typeface="+mj-lt"/>
                      </a:endParaRPr>
                    </a:p>
                  </a:txBody>
                  <a:tcPr marL="6350" marR="6350" marT="6350" marB="0" anchor="b"/>
                </a:tc>
                <a:tc>
                  <a:txBody>
                    <a:bodyPr/>
                    <a:lstStyle/>
                    <a:p>
                      <a:pPr algn="ctr" fontAlgn="t"/>
                      <a:r>
                        <a:rPr lang="en-US" sz="2400" b="0" u="none" strike="noStrike">
                          <a:solidFill>
                            <a:schemeClr val="accent6">
                              <a:lumMod val="50000"/>
                            </a:schemeClr>
                          </a:solidFill>
                          <a:effectLst/>
                          <a:latin typeface="+mj-lt"/>
                        </a:rPr>
                        <a:t>89.4%</a:t>
                      </a:r>
                      <a:endParaRPr lang="en-US" sz="2400" b="0" i="0" u="none" strike="noStrike">
                        <a:solidFill>
                          <a:schemeClr val="accent6">
                            <a:lumMod val="50000"/>
                          </a:schemeClr>
                        </a:solidFill>
                        <a:effectLst/>
                        <a:latin typeface="+mj-lt"/>
                      </a:endParaRPr>
                    </a:p>
                  </a:txBody>
                  <a:tcPr marL="6350" marR="6350" marT="6350" marB="0"/>
                </a:tc>
                <a:tc>
                  <a:txBody>
                    <a:bodyPr/>
                    <a:lstStyle/>
                    <a:p>
                      <a:pPr algn="ctr" fontAlgn="b"/>
                      <a:r>
                        <a:rPr lang="en-US" sz="2400" b="0" u="none" strike="noStrike">
                          <a:solidFill>
                            <a:schemeClr val="accent6">
                              <a:lumMod val="50000"/>
                            </a:schemeClr>
                          </a:solidFill>
                          <a:effectLst/>
                          <a:latin typeface="+mj-lt"/>
                        </a:rPr>
                        <a:t>6.40%</a:t>
                      </a:r>
                      <a:endParaRPr lang="en-US" sz="2400" b="0" i="0" u="none" strike="noStrike">
                        <a:solidFill>
                          <a:schemeClr val="accent6">
                            <a:lumMod val="50000"/>
                          </a:schemeClr>
                        </a:solidFill>
                        <a:effectLst/>
                        <a:latin typeface="+mj-lt"/>
                      </a:endParaRPr>
                    </a:p>
                  </a:txBody>
                  <a:tcPr marL="6350" marR="6350" marT="6350" marB="0" anchor="b"/>
                </a:tc>
                <a:tc>
                  <a:txBody>
                    <a:bodyPr/>
                    <a:lstStyle/>
                    <a:p>
                      <a:pPr algn="ctr" fontAlgn="t"/>
                      <a:r>
                        <a:rPr lang="en-US" sz="2400" b="0" u="none" strike="noStrike">
                          <a:solidFill>
                            <a:schemeClr val="accent6">
                              <a:lumMod val="50000"/>
                            </a:schemeClr>
                          </a:solidFill>
                          <a:effectLst/>
                          <a:latin typeface="+mj-lt"/>
                        </a:rPr>
                        <a:t>1.5%</a:t>
                      </a:r>
                      <a:endParaRPr lang="en-US" sz="2400" b="0" i="0" u="none" strike="noStrike">
                        <a:solidFill>
                          <a:schemeClr val="accent6">
                            <a:lumMod val="50000"/>
                          </a:schemeClr>
                        </a:solidFill>
                        <a:effectLst/>
                        <a:latin typeface="+mj-lt"/>
                      </a:endParaRPr>
                    </a:p>
                  </a:txBody>
                  <a:tcPr marL="6350" marR="6350" marT="6350" marB="0"/>
                </a:tc>
                <a:tc>
                  <a:txBody>
                    <a:bodyPr/>
                    <a:lstStyle/>
                    <a:p>
                      <a:pPr algn="ctr" fontAlgn="t"/>
                      <a:r>
                        <a:rPr lang="en-US" sz="2400" b="0" u="none" strike="noStrike">
                          <a:solidFill>
                            <a:schemeClr val="accent6">
                              <a:lumMod val="50000"/>
                            </a:schemeClr>
                          </a:solidFill>
                          <a:effectLst/>
                          <a:latin typeface="+mj-lt"/>
                        </a:rPr>
                        <a:t>2.8%</a:t>
                      </a:r>
                      <a:endParaRPr lang="en-US" sz="2400" b="0" i="0" u="none" strike="noStrike">
                        <a:solidFill>
                          <a:schemeClr val="accent6">
                            <a:lumMod val="50000"/>
                          </a:schemeClr>
                        </a:solidFill>
                        <a:effectLst/>
                        <a:latin typeface="+mj-lt"/>
                      </a:endParaRPr>
                    </a:p>
                  </a:txBody>
                  <a:tcPr marL="6350" marR="6350" marT="6350" marB="0"/>
                </a:tc>
                <a:extLst>
                  <a:ext uri="{0D108BD9-81ED-4DB2-BD59-A6C34878D82A}">
                    <a16:rowId xmlns:a16="http://schemas.microsoft.com/office/drawing/2014/main" val="1909802351"/>
                  </a:ext>
                </a:extLst>
              </a:tr>
              <a:tr h="272758">
                <a:tc>
                  <a:txBody>
                    <a:bodyPr/>
                    <a:lstStyle/>
                    <a:p>
                      <a:pPr algn="l" fontAlgn="b"/>
                      <a:r>
                        <a:rPr lang="en-US" sz="2400" u="none" strike="noStrike">
                          <a:effectLst/>
                          <a:latin typeface="+mj-lt"/>
                        </a:rPr>
                        <a:t>Math (3</a:t>
                      </a:r>
                      <a:r>
                        <a:rPr lang="en-US" sz="2400" u="none" strike="noStrike" baseline="30000">
                          <a:effectLst/>
                          <a:latin typeface="+mj-lt"/>
                        </a:rPr>
                        <a:t>rd</a:t>
                      </a:r>
                      <a:r>
                        <a:rPr lang="en-US" sz="2400" u="none" strike="noStrike">
                          <a:effectLst/>
                          <a:latin typeface="+mj-lt"/>
                        </a:rPr>
                        <a:t>-8</a:t>
                      </a:r>
                      <a:r>
                        <a:rPr lang="en-US" sz="2400" u="none" strike="noStrike" baseline="30000">
                          <a:effectLst/>
                          <a:latin typeface="+mj-lt"/>
                        </a:rPr>
                        <a:t>th</a:t>
                      </a:r>
                      <a:r>
                        <a:rPr lang="en-US" sz="2400" u="none" strike="noStrike">
                          <a:effectLst/>
                          <a:latin typeface="+mj-lt"/>
                        </a:rPr>
                        <a:t> Grade)</a:t>
                      </a:r>
                      <a:endParaRPr lang="en-US" sz="2400" b="0" i="0" u="none" strike="noStrike">
                        <a:solidFill>
                          <a:srgbClr val="000000"/>
                        </a:solidFill>
                        <a:effectLst/>
                        <a:latin typeface="+mj-lt"/>
                      </a:endParaRPr>
                    </a:p>
                  </a:txBody>
                  <a:tcPr marL="6350" marR="6350" marT="6350" marB="0" anchor="b"/>
                </a:tc>
                <a:tc>
                  <a:txBody>
                    <a:bodyPr/>
                    <a:lstStyle/>
                    <a:p>
                      <a:pPr algn="ctr" rtl="0" fontAlgn="t"/>
                      <a:r>
                        <a:rPr lang="en-US" sz="2400" b="0" u="none" strike="noStrike">
                          <a:solidFill>
                            <a:schemeClr val="accent6">
                              <a:lumMod val="50000"/>
                            </a:schemeClr>
                          </a:solidFill>
                          <a:effectLst/>
                          <a:latin typeface="+mj-lt"/>
                        </a:rPr>
                        <a:t>93.8%</a:t>
                      </a:r>
                      <a:endParaRPr lang="en-US" sz="2400" b="0" i="0" u="none" strike="noStrike">
                        <a:solidFill>
                          <a:schemeClr val="accent6">
                            <a:lumMod val="50000"/>
                          </a:schemeClr>
                        </a:solidFill>
                        <a:effectLst/>
                        <a:latin typeface="+mj-lt"/>
                      </a:endParaRPr>
                    </a:p>
                  </a:txBody>
                  <a:tcPr marL="6350" marR="6350" marT="6350" marB="0"/>
                </a:tc>
                <a:tc>
                  <a:txBody>
                    <a:bodyPr/>
                    <a:lstStyle/>
                    <a:p>
                      <a:pPr algn="ctr" fontAlgn="b"/>
                      <a:r>
                        <a:rPr lang="en-US" sz="2400" b="0" u="none" strike="noStrike">
                          <a:solidFill>
                            <a:schemeClr val="accent6">
                              <a:lumMod val="50000"/>
                            </a:schemeClr>
                          </a:solidFill>
                          <a:effectLst/>
                          <a:latin typeface="+mj-lt"/>
                        </a:rPr>
                        <a:t>3.40%</a:t>
                      </a:r>
                      <a:endParaRPr lang="en-US" sz="2400" b="0" i="0" u="none" strike="noStrike">
                        <a:solidFill>
                          <a:schemeClr val="accent6">
                            <a:lumMod val="50000"/>
                          </a:schemeClr>
                        </a:solidFill>
                        <a:effectLst/>
                        <a:latin typeface="+mj-lt"/>
                      </a:endParaRPr>
                    </a:p>
                  </a:txBody>
                  <a:tcPr marL="6350" marR="6350" marT="6350" marB="0" anchor="b"/>
                </a:tc>
                <a:tc>
                  <a:txBody>
                    <a:bodyPr/>
                    <a:lstStyle/>
                    <a:p>
                      <a:pPr algn="ctr" rtl="0" fontAlgn="t"/>
                      <a:r>
                        <a:rPr lang="en-US" sz="2400" b="0" u="none" strike="noStrike">
                          <a:solidFill>
                            <a:schemeClr val="accent6">
                              <a:lumMod val="50000"/>
                            </a:schemeClr>
                          </a:solidFill>
                          <a:effectLst/>
                          <a:latin typeface="+mj-lt"/>
                        </a:rPr>
                        <a:t>0.8%</a:t>
                      </a:r>
                      <a:endParaRPr lang="en-US" sz="2400" b="0" i="0" u="none" strike="noStrike">
                        <a:solidFill>
                          <a:schemeClr val="accent6">
                            <a:lumMod val="50000"/>
                          </a:schemeClr>
                        </a:solidFill>
                        <a:effectLst/>
                        <a:latin typeface="+mj-lt"/>
                      </a:endParaRPr>
                    </a:p>
                  </a:txBody>
                  <a:tcPr marL="6350" marR="6350" marT="6350" marB="0"/>
                </a:tc>
                <a:tc>
                  <a:txBody>
                    <a:bodyPr/>
                    <a:lstStyle/>
                    <a:p>
                      <a:pPr algn="ctr" rtl="0" fontAlgn="t"/>
                      <a:r>
                        <a:rPr lang="en-US" sz="2400" b="0" u="none" strike="noStrike">
                          <a:solidFill>
                            <a:schemeClr val="accent6">
                              <a:lumMod val="50000"/>
                            </a:schemeClr>
                          </a:solidFill>
                          <a:effectLst/>
                          <a:latin typeface="+mj-lt"/>
                        </a:rPr>
                        <a:t>2.1%</a:t>
                      </a:r>
                      <a:endParaRPr lang="en-US" sz="2400" b="0" i="0" u="none" strike="noStrike">
                        <a:solidFill>
                          <a:schemeClr val="accent6">
                            <a:lumMod val="50000"/>
                          </a:schemeClr>
                        </a:solidFill>
                        <a:effectLst/>
                        <a:latin typeface="+mj-lt"/>
                      </a:endParaRPr>
                    </a:p>
                  </a:txBody>
                  <a:tcPr marL="6350" marR="6350" marT="6350" marB="0"/>
                </a:tc>
                <a:extLst>
                  <a:ext uri="{0D108BD9-81ED-4DB2-BD59-A6C34878D82A}">
                    <a16:rowId xmlns:a16="http://schemas.microsoft.com/office/drawing/2014/main" val="2103363131"/>
                  </a:ext>
                </a:extLst>
              </a:tr>
              <a:tr h="272758">
                <a:tc>
                  <a:txBody>
                    <a:bodyPr/>
                    <a:lstStyle/>
                    <a:p>
                      <a:pPr algn="l" fontAlgn="b"/>
                      <a:r>
                        <a:rPr lang="en-US" sz="2400" u="none" strike="noStrike">
                          <a:effectLst/>
                          <a:latin typeface="+mj-lt"/>
                        </a:rPr>
                        <a:t>ELA </a:t>
                      </a:r>
                      <a:r>
                        <a:rPr lang="en-US" sz="2400" b="1" u="none" strike="noStrike" kern="1200">
                          <a:solidFill>
                            <a:schemeClr val="lt1"/>
                          </a:solidFill>
                          <a:effectLst/>
                          <a:latin typeface="+mj-lt"/>
                        </a:rPr>
                        <a:t>(3</a:t>
                      </a:r>
                      <a:r>
                        <a:rPr lang="en-US" sz="2400" b="1" u="none" strike="noStrike" kern="1200" baseline="30000">
                          <a:solidFill>
                            <a:schemeClr val="lt1"/>
                          </a:solidFill>
                          <a:effectLst/>
                          <a:latin typeface="+mj-lt"/>
                        </a:rPr>
                        <a:t>rd</a:t>
                      </a:r>
                      <a:r>
                        <a:rPr lang="en-US" sz="2400" b="1" u="none" strike="noStrike" kern="1200">
                          <a:solidFill>
                            <a:schemeClr val="lt1"/>
                          </a:solidFill>
                          <a:effectLst/>
                          <a:latin typeface="+mj-lt"/>
                        </a:rPr>
                        <a:t>-8</a:t>
                      </a:r>
                      <a:r>
                        <a:rPr lang="en-US" sz="2400" b="1" u="none" strike="noStrike" kern="1200" baseline="30000">
                          <a:solidFill>
                            <a:schemeClr val="lt1"/>
                          </a:solidFill>
                          <a:effectLst/>
                          <a:latin typeface="+mj-lt"/>
                        </a:rPr>
                        <a:t>th</a:t>
                      </a:r>
                      <a:r>
                        <a:rPr lang="en-US" sz="2400" b="1" u="none" strike="noStrike" kern="1200">
                          <a:solidFill>
                            <a:schemeClr val="lt1"/>
                          </a:solidFill>
                          <a:effectLst/>
                          <a:latin typeface="+mj-lt"/>
                        </a:rPr>
                        <a:t> Grade)</a:t>
                      </a:r>
                      <a:endParaRPr lang="en-US" sz="2400" b="0" i="0" u="none" strike="noStrike">
                        <a:solidFill>
                          <a:srgbClr val="000000"/>
                        </a:solidFill>
                        <a:effectLst/>
                        <a:latin typeface="+mj-lt"/>
                      </a:endParaRPr>
                    </a:p>
                  </a:txBody>
                  <a:tcPr marL="6350" marR="6350" marT="6350" marB="0" anchor="b"/>
                </a:tc>
                <a:tc>
                  <a:txBody>
                    <a:bodyPr/>
                    <a:lstStyle/>
                    <a:p>
                      <a:pPr algn="ctr" rtl="0" fontAlgn="t"/>
                      <a:r>
                        <a:rPr lang="en-US" sz="2400" b="0" u="none" strike="noStrike">
                          <a:solidFill>
                            <a:schemeClr val="accent6">
                              <a:lumMod val="50000"/>
                            </a:schemeClr>
                          </a:solidFill>
                          <a:effectLst/>
                          <a:latin typeface="+mj-lt"/>
                        </a:rPr>
                        <a:t>94.5%</a:t>
                      </a:r>
                      <a:endParaRPr lang="en-US" sz="2400" b="0" i="0" u="none" strike="noStrike">
                        <a:solidFill>
                          <a:schemeClr val="accent6">
                            <a:lumMod val="50000"/>
                          </a:schemeClr>
                        </a:solidFill>
                        <a:effectLst/>
                        <a:latin typeface="+mj-lt"/>
                      </a:endParaRPr>
                    </a:p>
                  </a:txBody>
                  <a:tcPr marL="6350" marR="6350" marT="6350" marB="0"/>
                </a:tc>
                <a:tc>
                  <a:txBody>
                    <a:bodyPr/>
                    <a:lstStyle/>
                    <a:p>
                      <a:pPr algn="ctr" fontAlgn="b"/>
                      <a:r>
                        <a:rPr lang="en-US" sz="2400" b="0" u="none" strike="noStrike">
                          <a:solidFill>
                            <a:schemeClr val="accent6">
                              <a:lumMod val="50000"/>
                            </a:schemeClr>
                          </a:solidFill>
                          <a:effectLst/>
                          <a:latin typeface="+mj-lt"/>
                        </a:rPr>
                        <a:t>2.80%</a:t>
                      </a:r>
                      <a:endParaRPr lang="en-US" sz="2400" b="0" i="0" u="none" strike="noStrike">
                        <a:solidFill>
                          <a:schemeClr val="accent6">
                            <a:lumMod val="50000"/>
                          </a:schemeClr>
                        </a:solidFill>
                        <a:effectLst/>
                        <a:latin typeface="+mj-lt"/>
                      </a:endParaRPr>
                    </a:p>
                  </a:txBody>
                  <a:tcPr marL="6350" marR="6350" marT="6350" marB="0" anchor="b"/>
                </a:tc>
                <a:tc>
                  <a:txBody>
                    <a:bodyPr/>
                    <a:lstStyle/>
                    <a:p>
                      <a:pPr algn="ctr" rtl="0" fontAlgn="t"/>
                      <a:r>
                        <a:rPr lang="en-US" sz="2400" b="0" u="none" strike="noStrike">
                          <a:solidFill>
                            <a:schemeClr val="accent6">
                              <a:lumMod val="50000"/>
                            </a:schemeClr>
                          </a:solidFill>
                          <a:effectLst/>
                          <a:latin typeface="+mj-lt"/>
                        </a:rPr>
                        <a:t>0.7%</a:t>
                      </a:r>
                      <a:endParaRPr lang="en-US" sz="2400" b="0" i="0" u="none" strike="noStrike">
                        <a:solidFill>
                          <a:schemeClr val="accent6">
                            <a:lumMod val="50000"/>
                          </a:schemeClr>
                        </a:solidFill>
                        <a:effectLst/>
                        <a:latin typeface="+mj-lt"/>
                      </a:endParaRPr>
                    </a:p>
                  </a:txBody>
                  <a:tcPr marL="6350" marR="6350" marT="6350" marB="0"/>
                </a:tc>
                <a:tc>
                  <a:txBody>
                    <a:bodyPr/>
                    <a:lstStyle/>
                    <a:p>
                      <a:pPr algn="ctr" rtl="0" fontAlgn="t"/>
                      <a:r>
                        <a:rPr lang="en-US" sz="2400" b="0" u="none" strike="noStrike" dirty="0">
                          <a:solidFill>
                            <a:schemeClr val="accent6">
                              <a:lumMod val="50000"/>
                            </a:schemeClr>
                          </a:solidFill>
                          <a:effectLst/>
                          <a:latin typeface="+mj-lt"/>
                        </a:rPr>
                        <a:t>2.0%</a:t>
                      </a:r>
                      <a:endParaRPr lang="en-US" sz="2400" b="0" i="0" u="none" strike="noStrike" dirty="0">
                        <a:solidFill>
                          <a:schemeClr val="accent6">
                            <a:lumMod val="50000"/>
                          </a:schemeClr>
                        </a:solidFill>
                        <a:effectLst/>
                        <a:latin typeface="+mj-lt"/>
                      </a:endParaRPr>
                    </a:p>
                  </a:txBody>
                  <a:tcPr marL="6350" marR="6350" marT="6350" marB="0"/>
                </a:tc>
                <a:extLst>
                  <a:ext uri="{0D108BD9-81ED-4DB2-BD59-A6C34878D82A}">
                    <a16:rowId xmlns:a16="http://schemas.microsoft.com/office/drawing/2014/main" val="1419518903"/>
                  </a:ext>
                </a:extLst>
              </a:tr>
            </a:tbl>
          </a:graphicData>
        </a:graphic>
      </p:graphicFrame>
    </p:spTree>
    <p:extLst>
      <p:ext uri="{BB962C8B-B14F-4D97-AF65-F5344CB8AC3E}">
        <p14:creationId xmlns:p14="http://schemas.microsoft.com/office/powerpoint/2010/main" val="1434836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04FFB-507F-6737-CF82-ABA0B1573C71}"/>
              </a:ext>
            </a:extLst>
          </p:cNvPr>
          <p:cNvSpPr>
            <a:spLocks noGrp="1"/>
          </p:cNvSpPr>
          <p:nvPr>
            <p:ph type="title"/>
          </p:nvPr>
        </p:nvSpPr>
        <p:spPr/>
        <p:txBody>
          <a:bodyPr/>
          <a:lstStyle/>
          <a:p>
            <a:r>
              <a:rPr lang="en-US" sz="4400" dirty="0"/>
              <a:t>2023 High School </a:t>
            </a:r>
            <a:br>
              <a:rPr lang="en-US" sz="4400" dirty="0"/>
            </a:br>
            <a:r>
              <a:rPr lang="en-US" sz="4400" dirty="0"/>
              <a:t>Participation Rate Distribution</a:t>
            </a:r>
          </a:p>
        </p:txBody>
      </p:sp>
      <p:sp>
        <p:nvSpPr>
          <p:cNvPr id="5" name="Content Placeholder 4">
            <a:extLst>
              <a:ext uri="{FF2B5EF4-FFF2-40B4-BE49-F238E27FC236}">
                <a16:creationId xmlns:a16="http://schemas.microsoft.com/office/drawing/2014/main" id="{9911C888-A97D-DC75-91FC-8596E47385C2}"/>
              </a:ext>
            </a:extLst>
          </p:cNvPr>
          <p:cNvSpPr>
            <a:spLocks noGrp="1"/>
          </p:cNvSpPr>
          <p:nvPr>
            <p:ph sz="quarter" idx="10"/>
          </p:nvPr>
        </p:nvSpPr>
        <p:spPr>
          <a:xfrm>
            <a:off x="647700" y="1942803"/>
            <a:ext cx="10858499" cy="2070538"/>
          </a:xfrm>
        </p:spPr>
        <p:txBody>
          <a:bodyPr/>
          <a:lstStyle/>
          <a:p>
            <a:r>
              <a:rPr lang="en-US"/>
              <a:t>There is a lower participation rate in Science for high schools compared to ELA and Math</a:t>
            </a:r>
          </a:p>
        </p:txBody>
      </p:sp>
      <p:graphicFrame>
        <p:nvGraphicFramePr>
          <p:cNvPr id="6" name="Table 5" descr="A table titled 2023 High School Participation Rate Distribution with percentages for Assessment, Science Current Year, Science Cumulative, Math and ELA.">
            <a:extLst>
              <a:ext uri="{FF2B5EF4-FFF2-40B4-BE49-F238E27FC236}">
                <a16:creationId xmlns:a16="http://schemas.microsoft.com/office/drawing/2014/main" id="{4767BA4E-A1A7-D298-831C-6212190B8425}"/>
              </a:ext>
            </a:extLst>
          </p:cNvPr>
          <p:cNvGraphicFramePr>
            <a:graphicFrameLocks noGrp="1"/>
          </p:cNvGraphicFramePr>
          <p:nvPr>
            <p:extLst>
              <p:ext uri="{D42A27DB-BD31-4B8C-83A1-F6EECF244321}">
                <p14:modId xmlns:p14="http://schemas.microsoft.com/office/powerpoint/2010/main" val="1105365378"/>
              </p:ext>
            </p:extLst>
          </p:nvPr>
        </p:nvGraphicFramePr>
        <p:xfrm>
          <a:off x="647699" y="3514203"/>
          <a:ext cx="10423291" cy="2226310"/>
        </p:xfrm>
        <a:graphic>
          <a:graphicData uri="http://schemas.openxmlformats.org/drawingml/2006/table">
            <a:tbl>
              <a:tblPr firstRow="1" firstCol="1">
                <a:tableStyleId>{6E25E649-3F16-4E02-A733-19D2CDBF48F0}</a:tableStyleId>
              </a:tblPr>
              <a:tblGrid>
                <a:gridCol w="3543920">
                  <a:extLst>
                    <a:ext uri="{9D8B030D-6E8A-4147-A177-3AD203B41FA5}">
                      <a16:colId xmlns:a16="http://schemas.microsoft.com/office/drawing/2014/main" val="3232754402"/>
                    </a:ext>
                  </a:extLst>
                </a:gridCol>
                <a:gridCol w="1816631">
                  <a:extLst>
                    <a:ext uri="{9D8B030D-6E8A-4147-A177-3AD203B41FA5}">
                      <a16:colId xmlns:a16="http://schemas.microsoft.com/office/drawing/2014/main" val="187199431"/>
                    </a:ext>
                  </a:extLst>
                </a:gridCol>
                <a:gridCol w="1816631">
                  <a:extLst>
                    <a:ext uri="{9D8B030D-6E8A-4147-A177-3AD203B41FA5}">
                      <a16:colId xmlns:a16="http://schemas.microsoft.com/office/drawing/2014/main" val="2954437721"/>
                    </a:ext>
                  </a:extLst>
                </a:gridCol>
                <a:gridCol w="1552322">
                  <a:extLst>
                    <a:ext uri="{9D8B030D-6E8A-4147-A177-3AD203B41FA5}">
                      <a16:colId xmlns:a16="http://schemas.microsoft.com/office/drawing/2014/main" val="2165644159"/>
                    </a:ext>
                  </a:extLst>
                </a:gridCol>
                <a:gridCol w="1693787">
                  <a:extLst>
                    <a:ext uri="{9D8B030D-6E8A-4147-A177-3AD203B41FA5}">
                      <a16:colId xmlns:a16="http://schemas.microsoft.com/office/drawing/2014/main" val="1242734782"/>
                    </a:ext>
                  </a:extLst>
                </a:gridCol>
              </a:tblGrid>
              <a:tr h="184150">
                <a:tc>
                  <a:txBody>
                    <a:bodyPr/>
                    <a:lstStyle/>
                    <a:p>
                      <a:pPr algn="l" fontAlgn="b"/>
                      <a:r>
                        <a:rPr lang="en-US" sz="2400" b="1" u="none" strike="noStrike">
                          <a:solidFill>
                            <a:schemeClr val="bg1"/>
                          </a:solidFill>
                          <a:effectLst/>
                          <a:latin typeface="+mj-lt"/>
                        </a:rPr>
                        <a:t>Assessment</a:t>
                      </a:r>
                      <a:endParaRPr lang="en-US" sz="2400" b="1" i="0" u="none" strike="noStrike">
                        <a:solidFill>
                          <a:schemeClr val="bg1"/>
                        </a:solidFill>
                        <a:effectLst/>
                        <a:latin typeface="+mj-lt"/>
                      </a:endParaRPr>
                    </a:p>
                  </a:txBody>
                  <a:tcPr marL="6350" marR="6350" marT="6350" marB="0" anchor="b"/>
                </a:tc>
                <a:tc>
                  <a:txBody>
                    <a:bodyPr/>
                    <a:lstStyle/>
                    <a:p>
                      <a:pPr algn="ctr" fontAlgn="b"/>
                      <a:r>
                        <a:rPr lang="en-US" sz="2400" u="none" strike="noStrike">
                          <a:effectLst/>
                          <a:latin typeface="+mj-lt"/>
                        </a:rPr>
                        <a:t>95-100%</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u="none" strike="noStrike">
                          <a:effectLst/>
                          <a:latin typeface="+mj-lt"/>
                        </a:rPr>
                        <a:t>90-94.9%</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u="none" strike="noStrike">
                          <a:effectLst/>
                          <a:latin typeface="+mj-lt"/>
                        </a:rPr>
                        <a:t>85-89.9%</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u="none" strike="noStrike">
                          <a:effectLst/>
                          <a:latin typeface="+mj-lt"/>
                        </a:rPr>
                        <a:t>Less Than 85%</a:t>
                      </a:r>
                      <a:endParaRPr lang="en-US" sz="24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660440191"/>
                  </a:ext>
                </a:extLst>
              </a:tr>
              <a:tr h="184150">
                <a:tc>
                  <a:txBody>
                    <a:bodyPr/>
                    <a:lstStyle/>
                    <a:p>
                      <a:pPr algn="l" fontAlgn="b"/>
                      <a:r>
                        <a:rPr lang="en-US" sz="2400" u="none" strike="noStrike">
                          <a:effectLst/>
                          <a:latin typeface="+mj-lt"/>
                        </a:rPr>
                        <a:t>Science (Current Year)</a:t>
                      </a:r>
                      <a:endParaRPr lang="en-US" sz="2400" b="0" i="0" u="none" strike="noStrike">
                        <a:solidFill>
                          <a:srgbClr val="000000"/>
                        </a:solidFill>
                        <a:effectLst/>
                        <a:latin typeface="+mj-lt"/>
                      </a:endParaRPr>
                    </a:p>
                  </a:txBody>
                  <a:tcPr marL="6350" marR="6350" marT="6350" marB="0" anchor="b"/>
                </a:tc>
                <a:tc>
                  <a:txBody>
                    <a:bodyPr/>
                    <a:lstStyle/>
                    <a:p>
                      <a:pPr algn="ctr" fontAlgn="t"/>
                      <a:r>
                        <a:rPr lang="en-US" sz="2400" b="0" u="none" strike="noStrike">
                          <a:solidFill>
                            <a:schemeClr val="accent6"/>
                          </a:solidFill>
                          <a:effectLst/>
                          <a:latin typeface="+mj-lt"/>
                        </a:rPr>
                        <a:t>50.9%</a:t>
                      </a:r>
                      <a:endParaRPr lang="en-US" sz="2400" b="0" i="0" u="none" strike="noStrike">
                        <a:solidFill>
                          <a:schemeClr val="accent6"/>
                        </a:solidFill>
                        <a:effectLst/>
                        <a:latin typeface="+mj-lt"/>
                      </a:endParaRPr>
                    </a:p>
                  </a:txBody>
                  <a:tcPr marL="6350" marR="6350" marT="6350" marB="0"/>
                </a:tc>
                <a:tc>
                  <a:txBody>
                    <a:bodyPr/>
                    <a:lstStyle/>
                    <a:p>
                      <a:pPr algn="ctr" fontAlgn="b"/>
                      <a:r>
                        <a:rPr lang="en-US" sz="2400" b="0" u="none" strike="noStrike">
                          <a:solidFill>
                            <a:schemeClr val="accent6"/>
                          </a:solidFill>
                          <a:effectLst/>
                          <a:latin typeface="+mj-lt"/>
                        </a:rPr>
                        <a:t>18.2%</a:t>
                      </a:r>
                      <a:endParaRPr lang="en-US" sz="2400" b="0" i="0" u="none" strike="noStrike">
                        <a:solidFill>
                          <a:schemeClr val="accent6"/>
                        </a:solidFill>
                        <a:effectLst/>
                        <a:latin typeface="+mj-lt"/>
                      </a:endParaRPr>
                    </a:p>
                  </a:txBody>
                  <a:tcPr marL="6350" marR="6350" marT="6350" marB="0" anchor="b"/>
                </a:tc>
                <a:tc>
                  <a:txBody>
                    <a:bodyPr/>
                    <a:lstStyle/>
                    <a:p>
                      <a:pPr algn="ctr" fontAlgn="t"/>
                      <a:r>
                        <a:rPr lang="en-US" sz="2400" b="0" u="none" strike="noStrike">
                          <a:solidFill>
                            <a:schemeClr val="accent6"/>
                          </a:solidFill>
                          <a:effectLst/>
                          <a:latin typeface="+mj-lt"/>
                        </a:rPr>
                        <a:t>9.8%</a:t>
                      </a:r>
                      <a:endParaRPr lang="en-US" sz="2400" b="0" i="0" u="none" strike="noStrike">
                        <a:solidFill>
                          <a:schemeClr val="accent6"/>
                        </a:solidFill>
                        <a:effectLst/>
                        <a:latin typeface="+mj-lt"/>
                      </a:endParaRPr>
                    </a:p>
                  </a:txBody>
                  <a:tcPr marL="6350" marR="6350" marT="6350" marB="0"/>
                </a:tc>
                <a:tc>
                  <a:txBody>
                    <a:bodyPr/>
                    <a:lstStyle/>
                    <a:p>
                      <a:pPr algn="ctr" fontAlgn="t"/>
                      <a:r>
                        <a:rPr lang="en-US" sz="2400" b="0" u="none" strike="noStrike">
                          <a:solidFill>
                            <a:schemeClr val="accent6"/>
                          </a:solidFill>
                          <a:effectLst/>
                          <a:latin typeface="+mj-lt"/>
                        </a:rPr>
                        <a:t>21.0%</a:t>
                      </a:r>
                      <a:endParaRPr lang="en-US" sz="2400" b="0" i="0" u="none" strike="noStrike">
                        <a:solidFill>
                          <a:schemeClr val="accent6"/>
                        </a:solidFill>
                        <a:effectLst/>
                        <a:latin typeface="+mj-lt"/>
                      </a:endParaRPr>
                    </a:p>
                  </a:txBody>
                  <a:tcPr marL="6350" marR="6350" marT="6350" marB="0"/>
                </a:tc>
                <a:extLst>
                  <a:ext uri="{0D108BD9-81ED-4DB2-BD59-A6C34878D82A}">
                    <a16:rowId xmlns:a16="http://schemas.microsoft.com/office/drawing/2014/main" val="2687933777"/>
                  </a:ext>
                </a:extLst>
              </a:tr>
              <a:tr h="184150">
                <a:tc>
                  <a:txBody>
                    <a:bodyPr/>
                    <a:lstStyle/>
                    <a:p>
                      <a:pPr algn="l" fontAlgn="b"/>
                      <a:r>
                        <a:rPr lang="en-US" sz="2400" u="none" strike="noStrike">
                          <a:effectLst/>
                          <a:latin typeface="+mj-lt"/>
                        </a:rPr>
                        <a:t>Science (Cumulative)</a:t>
                      </a:r>
                      <a:endParaRPr lang="en-US" sz="2400" b="0" i="0" u="none" strike="noStrike">
                        <a:solidFill>
                          <a:srgbClr val="000000"/>
                        </a:solidFill>
                        <a:effectLst/>
                        <a:latin typeface="+mj-lt"/>
                      </a:endParaRPr>
                    </a:p>
                  </a:txBody>
                  <a:tcPr marL="6350" marR="6350" marT="6350" marB="0" anchor="b"/>
                </a:tc>
                <a:tc>
                  <a:txBody>
                    <a:bodyPr/>
                    <a:lstStyle/>
                    <a:p>
                      <a:pPr algn="ctr" fontAlgn="t"/>
                      <a:r>
                        <a:rPr lang="en-US" sz="2400" b="0" u="none" strike="noStrike">
                          <a:solidFill>
                            <a:schemeClr val="accent6"/>
                          </a:solidFill>
                          <a:effectLst/>
                          <a:latin typeface="+mj-lt"/>
                        </a:rPr>
                        <a:t>63.2%</a:t>
                      </a:r>
                      <a:endParaRPr lang="en-US" sz="2400" b="0" i="0" u="none" strike="noStrike">
                        <a:solidFill>
                          <a:schemeClr val="accent6"/>
                        </a:solidFill>
                        <a:effectLst/>
                        <a:latin typeface="+mj-lt"/>
                      </a:endParaRPr>
                    </a:p>
                  </a:txBody>
                  <a:tcPr marL="6350" marR="6350" marT="6350" marB="0"/>
                </a:tc>
                <a:tc>
                  <a:txBody>
                    <a:bodyPr/>
                    <a:lstStyle/>
                    <a:p>
                      <a:pPr algn="ctr" fontAlgn="b"/>
                      <a:r>
                        <a:rPr lang="en-US" sz="2400" b="0" u="none" strike="noStrike">
                          <a:solidFill>
                            <a:schemeClr val="accent6"/>
                          </a:solidFill>
                          <a:effectLst/>
                          <a:latin typeface="+mj-lt"/>
                        </a:rPr>
                        <a:t>15.4%</a:t>
                      </a:r>
                      <a:endParaRPr lang="en-US" sz="2400" b="0" i="0" u="none" strike="noStrike">
                        <a:solidFill>
                          <a:schemeClr val="accent6"/>
                        </a:solidFill>
                        <a:effectLst/>
                        <a:latin typeface="+mj-lt"/>
                      </a:endParaRPr>
                    </a:p>
                  </a:txBody>
                  <a:tcPr marL="6350" marR="6350" marT="6350" marB="0" anchor="b"/>
                </a:tc>
                <a:tc>
                  <a:txBody>
                    <a:bodyPr/>
                    <a:lstStyle/>
                    <a:p>
                      <a:pPr algn="ctr" fontAlgn="t"/>
                      <a:r>
                        <a:rPr lang="en-US" sz="2400" b="0" u="none" strike="noStrike">
                          <a:solidFill>
                            <a:schemeClr val="accent6"/>
                          </a:solidFill>
                          <a:effectLst/>
                          <a:latin typeface="+mj-lt"/>
                        </a:rPr>
                        <a:t>6.1%</a:t>
                      </a:r>
                      <a:endParaRPr lang="en-US" sz="2400" b="0" i="0" u="none" strike="noStrike">
                        <a:solidFill>
                          <a:schemeClr val="accent6"/>
                        </a:solidFill>
                        <a:effectLst/>
                        <a:latin typeface="+mj-lt"/>
                      </a:endParaRPr>
                    </a:p>
                  </a:txBody>
                  <a:tcPr marL="6350" marR="6350" marT="6350" marB="0"/>
                </a:tc>
                <a:tc>
                  <a:txBody>
                    <a:bodyPr/>
                    <a:lstStyle/>
                    <a:p>
                      <a:pPr algn="ctr" fontAlgn="t"/>
                      <a:r>
                        <a:rPr lang="en-US" sz="2400" b="0" u="none" strike="noStrike">
                          <a:solidFill>
                            <a:schemeClr val="accent6"/>
                          </a:solidFill>
                          <a:effectLst/>
                          <a:latin typeface="+mj-lt"/>
                        </a:rPr>
                        <a:t>15.3%</a:t>
                      </a:r>
                      <a:endParaRPr lang="en-US" sz="2400" b="0" i="0" u="none" strike="noStrike">
                        <a:solidFill>
                          <a:schemeClr val="accent6"/>
                        </a:solidFill>
                        <a:effectLst/>
                        <a:latin typeface="+mj-lt"/>
                      </a:endParaRPr>
                    </a:p>
                  </a:txBody>
                  <a:tcPr marL="6350" marR="6350" marT="6350" marB="0"/>
                </a:tc>
                <a:extLst>
                  <a:ext uri="{0D108BD9-81ED-4DB2-BD59-A6C34878D82A}">
                    <a16:rowId xmlns:a16="http://schemas.microsoft.com/office/drawing/2014/main" val="2733262380"/>
                  </a:ext>
                </a:extLst>
              </a:tr>
              <a:tr h="184150">
                <a:tc>
                  <a:txBody>
                    <a:bodyPr/>
                    <a:lstStyle/>
                    <a:p>
                      <a:pPr algn="l" fontAlgn="b"/>
                      <a:r>
                        <a:rPr lang="en-US" sz="2400" u="none" strike="noStrike">
                          <a:effectLst/>
                          <a:latin typeface="+mj-lt"/>
                        </a:rPr>
                        <a:t>Math (11</a:t>
                      </a:r>
                      <a:r>
                        <a:rPr lang="en-US" sz="2400" u="none" strike="noStrike" baseline="30000">
                          <a:effectLst/>
                          <a:latin typeface="+mj-lt"/>
                        </a:rPr>
                        <a:t>th</a:t>
                      </a:r>
                      <a:r>
                        <a:rPr lang="en-US" sz="2400" u="none" strike="noStrike">
                          <a:effectLst/>
                          <a:latin typeface="+mj-lt"/>
                        </a:rPr>
                        <a:t> Grade)</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b="0" u="none" strike="noStrike">
                          <a:solidFill>
                            <a:srgbClr val="000000"/>
                          </a:solidFill>
                          <a:effectLst/>
                          <a:latin typeface="+mj-lt"/>
                        </a:rPr>
                        <a:t>68.7%</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b="0" u="none" strike="noStrike">
                          <a:solidFill>
                            <a:schemeClr val="accent6"/>
                          </a:solidFill>
                          <a:effectLst/>
                          <a:latin typeface="+mj-lt"/>
                        </a:rPr>
                        <a:t>17.1%</a:t>
                      </a:r>
                      <a:endParaRPr lang="en-US" sz="2400" b="0" i="0" u="none" strike="noStrike">
                        <a:solidFill>
                          <a:schemeClr val="accent6"/>
                        </a:solidFill>
                        <a:effectLst/>
                        <a:latin typeface="+mj-lt"/>
                      </a:endParaRPr>
                    </a:p>
                  </a:txBody>
                  <a:tcPr marL="6350" marR="6350" marT="6350" marB="0" anchor="b"/>
                </a:tc>
                <a:tc>
                  <a:txBody>
                    <a:bodyPr/>
                    <a:lstStyle/>
                    <a:p>
                      <a:pPr algn="ctr" fontAlgn="b"/>
                      <a:r>
                        <a:rPr lang="en-US" sz="2400" b="0" u="none" strike="noStrike">
                          <a:solidFill>
                            <a:srgbClr val="000000"/>
                          </a:solidFill>
                          <a:effectLst/>
                          <a:latin typeface="+mj-lt"/>
                        </a:rPr>
                        <a:t>5.0%</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b="0" u="none" strike="noStrike">
                          <a:solidFill>
                            <a:srgbClr val="000000"/>
                          </a:solidFill>
                          <a:effectLst/>
                          <a:latin typeface="+mj-lt"/>
                        </a:rPr>
                        <a:t>9.1%</a:t>
                      </a:r>
                      <a:endParaRPr lang="en-US" sz="24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4126422289"/>
                  </a:ext>
                </a:extLst>
              </a:tr>
              <a:tr h="184150">
                <a:tc>
                  <a:txBody>
                    <a:bodyPr/>
                    <a:lstStyle/>
                    <a:p>
                      <a:pPr algn="l" fontAlgn="b"/>
                      <a:r>
                        <a:rPr lang="en-US" sz="2400" u="none" strike="noStrike">
                          <a:effectLst/>
                          <a:latin typeface="+mj-lt"/>
                        </a:rPr>
                        <a:t>ELA </a:t>
                      </a:r>
                      <a:r>
                        <a:rPr lang="en-US" sz="2400" b="1" u="none" strike="noStrike" kern="1200">
                          <a:solidFill>
                            <a:schemeClr val="lt1"/>
                          </a:solidFill>
                          <a:effectLst/>
                          <a:latin typeface="+mj-lt"/>
                        </a:rPr>
                        <a:t>(11</a:t>
                      </a:r>
                      <a:r>
                        <a:rPr lang="en-US" sz="2400" b="1" u="none" strike="noStrike" kern="1200" baseline="30000">
                          <a:solidFill>
                            <a:schemeClr val="lt1"/>
                          </a:solidFill>
                          <a:effectLst/>
                          <a:latin typeface="+mj-lt"/>
                        </a:rPr>
                        <a:t>th</a:t>
                      </a:r>
                      <a:r>
                        <a:rPr lang="en-US" sz="2400" b="1" u="none" strike="noStrike" kern="1200">
                          <a:solidFill>
                            <a:schemeClr val="lt1"/>
                          </a:solidFill>
                          <a:effectLst/>
                          <a:latin typeface="+mj-lt"/>
                        </a:rPr>
                        <a:t> Grade)</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b="0" u="none" strike="noStrike">
                          <a:solidFill>
                            <a:srgbClr val="000000"/>
                          </a:solidFill>
                          <a:effectLst/>
                          <a:latin typeface="+mj-lt"/>
                        </a:rPr>
                        <a:t>72.7%</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b="0" u="none" strike="noStrike">
                          <a:solidFill>
                            <a:schemeClr val="accent6"/>
                          </a:solidFill>
                          <a:effectLst/>
                          <a:latin typeface="+mj-lt"/>
                        </a:rPr>
                        <a:t>15.2%</a:t>
                      </a:r>
                      <a:endParaRPr lang="en-US" sz="2400" b="0" i="0" u="none" strike="noStrike">
                        <a:solidFill>
                          <a:schemeClr val="accent6"/>
                        </a:solidFill>
                        <a:effectLst/>
                        <a:latin typeface="+mj-lt"/>
                      </a:endParaRPr>
                    </a:p>
                  </a:txBody>
                  <a:tcPr marL="6350" marR="6350" marT="6350" marB="0" anchor="b"/>
                </a:tc>
                <a:tc>
                  <a:txBody>
                    <a:bodyPr/>
                    <a:lstStyle/>
                    <a:p>
                      <a:pPr algn="ctr" fontAlgn="b"/>
                      <a:r>
                        <a:rPr lang="en-US" sz="2400" b="0" u="none" strike="noStrike">
                          <a:solidFill>
                            <a:srgbClr val="000000"/>
                          </a:solidFill>
                          <a:effectLst/>
                          <a:latin typeface="+mj-lt"/>
                        </a:rPr>
                        <a:t>4.4%</a:t>
                      </a:r>
                      <a:endParaRPr lang="en-US" sz="2400" b="0" i="0" u="none" strike="noStrike">
                        <a:solidFill>
                          <a:srgbClr val="000000"/>
                        </a:solidFill>
                        <a:effectLst/>
                        <a:latin typeface="+mj-lt"/>
                      </a:endParaRPr>
                    </a:p>
                  </a:txBody>
                  <a:tcPr marL="6350" marR="6350" marT="6350" marB="0" anchor="b"/>
                </a:tc>
                <a:tc>
                  <a:txBody>
                    <a:bodyPr/>
                    <a:lstStyle/>
                    <a:p>
                      <a:pPr algn="ctr" fontAlgn="b"/>
                      <a:r>
                        <a:rPr lang="en-US" sz="2400" b="0" u="none" strike="noStrike" dirty="0">
                          <a:solidFill>
                            <a:srgbClr val="000000"/>
                          </a:solidFill>
                          <a:effectLst/>
                          <a:latin typeface="+mj-lt"/>
                        </a:rPr>
                        <a:t>7.7%</a:t>
                      </a:r>
                      <a:endParaRPr lang="en-US" sz="2400" b="0"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2470057742"/>
                  </a:ext>
                </a:extLst>
              </a:tr>
            </a:tbl>
          </a:graphicData>
        </a:graphic>
      </p:graphicFrame>
    </p:spTree>
    <p:extLst>
      <p:ext uri="{BB962C8B-B14F-4D97-AF65-F5344CB8AC3E}">
        <p14:creationId xmlns:p14="http://schemas.microsoft.com/office/powerpoint/2010/main" val="3614775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BE33-21FB-F87C-CCDC-307628AB800B}"/>
              </a:ext>
            </a:extLst>
          </p:cNvPr>
          <p:cNvSpPr>
            <a:spLocks noGrp="1"/>
          </p:cNvSpPr>
          <p:nvPr>
            <p:ph type="title"/>
          </p:nvPr>
        </p:nvSpPr>
        <p:spPr/>
        <p:txBody>
          <a:bodyPr/>
          <a:lstStyle/>
          <a:p>
            <a:r>
              <a:rPr lang="en-US" sz="4000" dirty="0"/>
              <a:t>What Does the Incorporation of the Participation Rate Look Like for ELA/Mathematics?</a:t>
            </a:r>
          </a:p>
        </p:txBody>
      </p:sp>
      <p:sp>
        <p:nvSpPr>
          <p:cNvPr id="3" name="Content Placeholder 2">
            <a:extLst>
              <a:ext uri="{FF2B5EF4-FFF2-40B4-BE49-F238E27FC236}">
                <a16:creationId xmlns:a16="http://schemas.microsoft.com/office/drawing/2014/main" id="{BB591109-248B-7DB3-8996-5892AE0DDE44}"/>
              </a:ext>
            </a:extLst>
          </p:cNvPr>
          <p:cNvSpPr>
            <a:spLocks noGrp="1"/>
          </p:cNvSpPr>
          <p:nvPr>
            <p:ph sz="quarter" idx="10"/>
          </p:nvPr>
        </p:nvSpPr>
        <p:spPr>
          <a:xfrm>
            <a:off x="647699" y="2447364"/>
            <a:ext cx="10858499" cy="4204447"/>
          </a:xfrm>
        </p:spPr>
        <p:txBody>
          <a:bodyPr>
            <a:normAutofit/>
          </a:bodyPr>
          <a:lstStyle/>
          <a:p>
            <a:r>
              <a:rPr lang="en-US" sz="3200"/>
              <a:t>Academic Indicator adds the Lowest Obtainable Scale Score (LOSS) into the average distance from standard for the number of students needed to bring the participation rate to 95 percent </a:t>
            </a:r>
          </a:p>
          <a:p>
            <a:pPr lvl="1"/>
            <a:r>
              <a:rPr lang="en-US" sz="3200"/>
              <a:t>This penalty can only be applied to an average Distance from Standard</a:t>
            </a:r>
          </a:p>
          <a:p>
            <a:pPr lvl="2"/>
            <a:r>
              <a:rPr lang="en-US" sz="2800"/>
              <a:t>The LOSS is a numeric value intended to affect the overall average</a:t>
            </a:r>
          </a:p>
        </p:txBody>
      </p:sp>
    </p:spTree>
    <p:extLst>
      <p:ext uri="{BB962C8B-B14F-4D97-AF65-F5344CB8AC3E}">
        <p14:creationId xmlns:p14="http://schemas.microsoft.com/office/powerpoint/2010/main" val="3691340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BE33-21FB-F87C-CCDC-307628AB800B}"/>
              </a:ext>
            </a:extLst>
          </p:cNvPr>
          <p:cNvSpPr>
            <a:spLocks noGrp="1"/>
          </p:cNvSpPr>
          <p:nvPr>
            <p:ph type="title"/>
          </p:nvPr>
        </p:nvSpPr>
        <p:spPr/>
        <p:txBody>
          <a:bodyPr/>
          <a:lstStyle/>
          <a:p>
            <a:r>
              <a:rPr lang="en-US" sz="4400" dirty="0"/>
              <a:t>What Would a Participation Rate Look Like for Science?</a:t>
            </a:r>
          </a:p>
        </p:txBody>
      </p:sp>
      <p:sp>
        <p:nvSpPr>
          <p:cNvPr id="3" name="Content Placeholder 2">
            <a:extLst>
              <a:ext uri="{FF2B5EF4-FFF2-40B4-BE49-F238E27FC236}">
                <a16:creationId xmlns:a16="http://schemas.microsoft.com/office/drawing/2014/main" id="{BB591109-248B-7DB3-8996-5892AE0DDE44}"/>
              </a:ext>
            </a:extLst>
          </p:cNvPr>
          <p:cNvSpPr>
            <a:spLocks noGrp="1"/>
          </p:cNvSpPr>
          <p:nvPr>
            <p:ph sz="quarter" idx="10"/>
          </p:nvPr>
        </p:nvSpPr>
        <p:spPr>
          <a:xfrm>
            <a:off x="647699" y="1959428"/>
            <a:ext cx="10858499" cy="4692383"/>
          </a:xfrm>
        </p:spPr>
        <p:txBody>
          <a:bodyPr>
            <a:normAutofit/>
          </a:bodyPr>
          <a:lstStyle/>
          <a:p>
            <a:r>
              <a:rPr lang="en-US" sz="3200"/>
              <a:t>English Learner Progress Indicator (ELPI) uses the number of students needed to bring the participation rate to 95 percent and counts them as not making progress.</a:t>
            </a:r>
          </a:p>
          <a:p>
            <a:pPr lvl="1"/>
            <a:r>
              <a:rPr lang="en-US" sz="3200"/>
              <a:t>A participation rate for Science and “Percent Met/Exceeded” could be included in the same way</a:t>
            </a:r>
          </a:p>
          <a:p>
            <a:pPr lvl="2"/>
            <a:r>
              <a:rPr lang="en-US" sz="2800"/>
              <a:t>i.e., Add the number of students needed to bring the science participation up to 95 percent to the denominator as not earning standard met/exceeded</a:t>
            </a:r>
          </a:p>
        </p:txBody>
      </p:sp>
    </p:spTree>
    <p:extLst>
      <p:ext uri="{BB962C8B-B14F-4D97-AF65-F5344CB8AC3E}">
        <p14:creationId xmlns:p14="http://schemas.microsoft.com/office/powerpoint/2010/main" val="873678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D74B-96B5-274A-8C02-718818C136FA}"/>
              </a:ext>
            </a:extLst>
          </p:cNvPr>
          <p:cNvSpPr>
            <a:spLocks noGrp="1"/>
          </p:cNvSpPr>
          <p:nvPr>
            <p:ph type="title"/>
          </p:nvPr>
        </p:nvSpPr>
        <p:spPr/>
        <p:txBody>
          <a:bodyPr/>
          <a:lstStyle/>
          <a:p>
            <a:r>
              <a:rPr lang="en-US" sz="4000" dirty="0">
                <a:cs typeface="Aharoni"/>
              </a:rPr>
              <a:t>Technical Feedback on Inclusion of Participation Rate</a:t>
            </a:r>
            <a:endParaRPr lang="en-US" sz="4000" dirty="0"/>
          </a:p>
        </p:txBody>
      </p:sp>
      <p:sp>
        <p:nvSpPr>
          <p:cNvPr id="3" name="Content Placeholder 2">
            <a:extLst>
              <a:ext uri="{FF2B5EF4-FFF2-40B4-BE49-F238E27FC236}">
                <a16:creationId xmlns:a16="http://schemas.microsoft.com/office/drawing/2014/main" id="{9153225A-18AA-6383-EF4B-F14393F2D4B1}"/>
              </a:ext>
            </a:extLst>
          </p:cNvPr>
          <p:cNvSpPr>
            <a:spLocks noGrp="1"/>
          </p:cNvSpPr>
          <p:nvPr>
            <p:ph sz="quarter" idx="10"/>
          </p:nvPr>
        </p:nvSpPr>
        <p:spPr>
          <a:xfrm>
            <a:off x="647699" y="1752599"/>
            <a:ext cx="10858499" cy="4800599"/>
          </a:xfrm>
        </p:spPr>
        <p:txBody>
          <a:bodyPr vert="horz" lIns="91440" tIns="45720" rIns="91440" bIns="45720" rtlCol="0" anchor="t">
            <a:normAutofit/>
          </a:bodyPr>
          <a:lstStyle/>
          <a:p>
            <a:r>
              <a:rPr lang="en-US">
                <a:latin typeface="Arial"/>
                <a:cs typeface="Arial"/>
              </a:rPr>
              <a:t>The TDG provided feedback or questions on including a participation rate within the Science metrics</a:t>
            </a:r>
            <a:endParaRPr lang="en-US"/>
          </a:p>
          <a:p>
            <a:pPr lvl="1"/>
            <a:r>
              <a:rPr lang="en-US">
                <a:latin typeface="Arial"/>
                <a:cs typeface="Arial"/>
              </a:rPr>
              <a:t>Science metric would remain valid either with or without the inclusion of a participation rate</a:t>
            </a:r>
          </a:p>
          <a:p>
            <a:pPr marL="1029970" lvl="2"/>
            <a:r>
              <a:rPr lang="en-US">
                <a:latin typeface="Arial"/>
                <a:cs typeface="Arial"/>
              </a:rPr>
              <a:t>Found that the ELPI participation rate inclusion methodology would be valid for the Science metric</a:t>
            </a:r>
            <a:endParaRPr lang="en-US"/>
          </a:p>
        </p:txBody>
      </p:sp>
    </p:spTree>
    <p:extLst>
      <p:ext uri="{BB962C8B-B14F-4D97-AF65-F5344CB8AC3E}">
        <p14:creationId xmlns:p14="http://schemas.microsoft.com/office/powerpoint/2010/main" val="1651422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1B51-42B4-9721-AA6B-48E3636E34AC}"/>
              </a:ext>
            </a:extLst>
          </p:cNvPr>
          <p:cNvSpPr>
            <a:spLocks noGrp="1"/>
          </p:cNvSpPr>
          <p:nvPr>
            <p:ph type="title"/>
          </p:nvPr>
        </p:nvSpPr>
        <p:spPr/>
        <p:txBody>
          <a:bodyPr/>
          <a:lstStyle/>
          <a:p>
            <a:r>
              <a:rPr lang="en-US" sz="4000" dirty="0"/>
              <a:t>Feedback from Educational Partners on Incorporating a Participation Rate in the Science Metric</a:t>
            </a:r>
          </a:p>
        </p:txBody>
      </p:sp>
      <p:sp>
        <p:nvSpPr>
          <p:cNvPr id="3" name="Content Placeholder 2">
            <a:extLst>
              <a:ext uri="{FF2B5EF4-FFF2-40B4-BE49-F238E27FC236}">
                <a16:creationId xmlns:a16="http://schemas.microsoft.com/office/drawing/2014/main" id="{F386B5B5-3115-7D15-65CA-DD5D1A14712F}"/>
              </a:ext>
            </a:extLst>
          </p:cNvPr>
          <p:cNvSpPr>
            <a:spLocks noGrp="1"/>
          </p:cNvSpPr>
          <p:nvPr>
            <p:ph sz="quarter" idx="10"/>
          </p:nvPr>
        </p:nvSpPr>
        <p:spPr>
          <a:xfrm>
            <a:off x="647699" y="2438400"/>
            <a:ext cx="10858499" cy="3619500"/>
          </a:xfrm>
        </p:spPr>
        <p:txBody>
          <a:bodyPr/>
          <a:lstStyle/>
          <a:p>
            <a:r>
              <a:rPr lang="en-US"/>
              <a:t>There was overwhelming support for alignment between the expectations for participation for ELA/Mathematics and Science and holding schools/districts/student groups accountable for participation rates below 95 percent</a:t>
            </a:r>
          </a:p>
          <a:p>
            <a:endParaRPr lang="en-US"/>
          </a:p>
          <a:p>
            <a:endParaRPr lang="en-US"/>
          </a:p>
        </p:txBody>
      </p:sp>
    </p:spTree>
    <p:extLst>
      <p:ext uri="{BB962C8B-B14F-4D97-AF65-F5344CB8AC3E}">
        <p14:creationId xmlns:p14="http://schemas.microsoft.com/office/powerpoint/2010/main" val="4232702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58B4-A95A-6B37-8B1F-DC9C2A80239C}"/>
              </a:ext>
            </a:extLst>
          </p:cNvPr>
          <p:cNvSpPr>
            <a:spLocks noGrp="1"/>
          </p:cNvSpPr>
          <p:nvPr>
            <p:ph type="title"/>
          </p:nvPr>
        </p:nvSpPr>
        <p:spPr/>
        <p:txBody>
          <a:bodyPr/>
          <a:lstStyle/>
          <a:p>
            <a:r>
              <a:rPr lang="en-US" sz="4800" dirty="0">
                <a:cs typeface="Aharoni"/>
              </a:rPr>
              <a:t>Feedback from CPAG on the Science Participation Rate</a:t>
            </a:r>
          </a:p>
        </p:txBody>
      </p:sp>
      <p:sp>
        <p:nvSpPr>
          <p:cNvPr id="3" name="Content Placeholder 2">
            <a:extLst>
              <a:ext uri="{FF2B5EF4-FFF2-40B4-BE49-F238E27FC236}">
                <a16:creationId xmlns:a16="http://schemas.microsoft.com/office/drawing/2014/main" id="{19BCC01D-261D-56F6-DB55-DD4C307392EC}"/>
              </a:ext>
            </a:extLst>
          </p:cNvPr>
          <p:cNvSpPr>
            <a:spLocks noGrp="1"/>
          </p:cNvSpPr>
          <p:nvPr>
            <p:ph sz="quarter" idx="10"/>
          </p:nvPr>
        </p:nvSpPr>
        <p:spPr>
          <a:xfrm>
            <a:off x="647699" y="2079812"/>
            <a:ext cx="10858499" cy="3978088"/>
          </a:xfrm>
        </p:spPr>
        <p:txBody>
          <a:bodyPr vert="horz" lIns="91440" tIns="45720" rIns="91440" bIns="45720" rtlCol="0" anchor="t">
            <a:normAutofit/>
          </a:bodyPr>
          <a:lstStyle/>
          <a:p>
            <a:r>
              <a:rPr lang="en-US">
                <a:latin typeface="Arial"/>
                <a:cs typeface="Arial"/>
              </a:rPr>
              <a:t>Does CPAG have feedback or questions on:</a:t>
            </a:r>
          </a:p>
          <a:p>
            <a:pPr lvl="1"/>
            <a:r>
              <a:rPr lang="en-US">
                <a:latin typeface="Arial"/>
                <a:cs typeface="Arial"/>
              </a:rPr>
              <a:t>Incorporating participation rates at the school/district/student group level below 95 percent into the Science metric for the Dashboard?</a:t>
            </a:r>
          </a:p>
        </p:txBody>
      </p:sp>
    </p:spTree>
    <p:extLst>
      <p:ext uri="{BB962C8B-B14F-4D97-AF65-F5344CB8AC3E}">
        <p14:creationId xmlns:p14="http://schemas.microsoft.com/office/powerpoint/2010/main" val="2016210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89F4-8A41-8662-5E1A-DA8B9DAE5E3B}"/>
              </a:ext>
            </a:extLst>
          </p:cNvPr>
          <p:cNvSpPr>
            <a:spLocks noGrp="1"/>
          </p:cNvSpPr>
          <p:nvPr>
            <p:ph type="title"/>
          </p:nvPr>
        </p:nvSpPr>
        <p:spPr/>
        <p:txBody>
          <a:bodyPr/>
          <a:lstStyle/>
          <a:p>
            <a:r>
              <a:rPr lang="en-US" sz="5400" dirty="0">
                <a:cs typeface="Aharoni"/>
              </a:rPr>
              <a:t>Science</a:t>
            </a:r>
            <a:br>
              <a:rPr lang="en-US" sz="5400" dirty="0">
                <a:cs typeface="Aharoni"/>
              </a:rPr>
            </a:br>
            <a:r>
              <a:rPr lang="en-US" sz="5400" dirty="0">
                <a:cs typeface="Aharoni"/>
              </a:rPr>
              <a:t>Metric</a:t>
            </a:r>
            <a:br>
              <a:rPr lang="en-US" sz="5400" dirty="0">
                <a:cs typeface="Aharoni"/>
              </a:rPr>
            </a:br>
            <a:r>
              <a:rPr lang="en-US" sz="5400" dirty="0">
                <a:cs typeface="Aharoni"/>
              </a:rPr>
              <a:t>Methodology:</a:t>
            </a:r>
            <a:br>
              <a:rPr lang="en-US" sz="5400" dirty="0">
                <a:cs typeface="Aharoni"/>
              </a:rPr>
            </a:br>
            <a:r>
              <a:rPr lang="en-US" sz="5400" dirty="0">
                <a:cs typeface="Aharoni"/>
              </a:rPr>
              <a:t>Aggregating High School</a:t>
            </a:r>
            <a:endParaRPr lang="en-US" sz="5400" dirty="0"/>
          </a:p>
        </p:txBody>
      </p:sp>
    </p:spTree>
    <p:extLst>
      <p:ext uri="{BB962C8B-B14F-4D97-AF65-F5344CB8AC3E}">
        <p14:creationId xmlns:p14="http://schemas.microsoft.com/office/powerpoint/2010/main" val="3832398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DDEC-96A8-7072-DBC7-B45A09A8DCE5}"/>
              </a:ext>
            </a:extLst>
          </p:cNvPr>
          <p:cNvSpPr>
            <a:spLocks noGrp="1"/>
          </p:cNvSpPr>
          <p:nvPr>
            <p:ph type="title"/>
          </p:nvPr>
        </p:nvSpPr>
        <p:spPr/>
        <p:txBody>
          <a:bodyPr/>
          <a:lstStyle/>
          <a:p>
            <a:r>
              <a:rPr lang="en-US" sz="4800" dirty="0"/>
              <a:t>CAST and CAA-Science in High School</a:t>
            </a:r>
          </a:p>
        </p:txBody>
      </p:sp>
      <p:sp>
        <p:nvSpPr>
          <p:cNvPr id="3" name="Content Placeholder 2">
            <a:extLst>
              <a:ext uri="{FF2B5EF4-FFF2-40B4-BE49-F238E27FC236}">
                <a16:creationId xmlns:a16="http://schemas.microsoft.com/office/drawing/2014/main" id="{26676234-2B81-C004-909A-7CB813877BC8}"/>
              </a:ext>
            </a:extLst>
          </p:cNvPr>
          <p:cNvSpPr>
            <a:spLocks noGrp="1"/>
          </p:cNvSpPr>
          <p:nvPr>
            <p:ph sz="quarter" idx="10"/>
          </p:nvPr>
        </p:nvSpPr>
        <p:spPr>
          <a:xfrm>
            <a:off x="647699" y="2073350"/>
            <a:ext cx="10858499" cy="3984550"/>
          </a:xfrm>
        </p:spPr>
        <p:txBody>
          <a:bodyPr/>
          <a:lstStyle/>
          <a:p>
            <a:r>
              <a:rPr lang="en-US"/>
              <a:t>High School assessment is given once in grade 10, grade 11, or grade 12</a:t>
            </a:r>
          </a:p>
          <a:p>
            <a:r>
              <a:rPr lang="en-US"/>
              <a:t>For purposes of measuring Science performance, we need to determine how we would like to group high school assessment results</a:t>
            </a:r>
          </a:p>
        </p:txBody>
      </p:sp>
    </p:spTree>
    <p:extLst>
      <p:ext uri="{BB962C8B-B14F-4D97-AF65-F5344CB8AC3E}">
        <p14:creationId xmlns:p14="http://schemas.microsoft.com/office/powerpoint/2010/main" val="3690427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9934-F475-2259-14E6-1173C88F6612}"/>
              </a:ext>
            </a:extLst>
          </p:cNvPr>
          <p:cNvSpPr>
            <a:spLocks noGrp="1"/>
          </p:cNvSpPr>
          <p:nvPr>
            <p:ph type="title"/>
          </p:nvPr>
        </p:nvSpPr>
        <p:spPr/>
        <p:txBody>
          <a:bodyPr/>
          <a:lstStyle/>
          <a:p>
            <a:r>
              <a:rPr lang="en-US" sz="4800" dirty="0">
                <a:cs typeface="Aharoni"/>
              </a:rPr>
              <a:t>High School Denominator Options</a:t>
            </a:r>
            <a:endParaRPr lang="en-US" sz="4800" dirty="0"/>
          </a:p>
        </p:txBody>
      </p:sp>
      <p:sp>
        <p:nvSpPr>
          <p:cNvPr id="3" name="Content Placeholder 2">
            <a:extLst>
              <a:ext uri="{FF2B5EF4-FFF2-40B4-BE49-F238E27FC236}">
                <a16:creationId xmlns:a16="http://schemas.microsoft.com/office/drawing/2014/main" id="{DF9B9F5D-6B0A-4480-7477-9524EFC3C2B9}"/>
              </a:ext>
            </a:extLst>
          </p:cNvPr>
          <p:cNvSpPr>
            <a:spLocks noGrp="1"/>
          </p:cNvSpPr>
          <p:nvPr>
            <p:ph sz="quarter" idx="10"/>
          </p:nvPr>
        </p:nvSpPr>
        <p:spPr>
          <a:xfrm>
            <a:off x="386445" y="1757322"/>
            <a:ext cx="5448300" cy="4305300"/>
          </a:xfrm>
        </p:spPr>
        <p:txBody>
          <a:bodyPr>
            <a:normAutofit fontScale="92500"/>
          </a:bodyPr>
          <a:lstStyle/>
          <a:p>
            <a:r>
              <a:rPr lang="en-US" b="1"/>
              <a:t>Current</a:t>
            </a:r>
            <a:r>
              <a:rPr lang="en-US"/>
              <a:t> Year Scores</a:t>
            </a:r>
          </a:p>
          <a:p>
            <a:pPr lvl="1"/>
            <a:r>
              <a:rPr lang="en-US">
                <a:latin typeface="Arial"/>
                <a:cs typeface="Arial"/>
              </a:rPr>
              <a:t>All high schoolers who tested in 2023–24</a:t>
            </a:r>
          </a:p>
          <a:p>
            <a:pPr lvl="2"/>
            <a:r>
              <a:rPr lang="en-US">
                <a:latin typeface="Arial"/>
                <a:cs typeface="Arial"/>
              </a:rPr>
              <a:t>10</a:t>
            </a:r>
            <a:r>
              <a:rPr lang="en-US" baseline="30000">
                <a:latin typeface="Arial"/>
                <a:cs typeface="Arial"/>
              </a:rPr>
              <a:t>th</a:t>
            </a:r>
            <a:r>
              <a:rPr lang="en-US">
                <a:latin typeface="Arial"/>
                <a:cs typeface="Arial"/>
              </a:rPr>
              <a:t> graders in 2023–24</a:t>
            </a:r>
          </a:p>
          <a:p>
            <a:pPr lvl="2"/>
            <a:r>
              <a:rPr lang="en-US">
                <a:latin typeface="Arial"/>
                <a:cs typeface="Arial"/>
              </a:rPr>
              <a:t>11</a:t>
            </a:r>
            <a:r>
              <a:rPr lang="en-US" baseline="30000">
                <a:latin typeface="Arial"/>
                <a:cs typeface="Arial"/>
              </a:rPr>
              <a:t>th</a:t>
            </a:r>
            <a:r>
              <a:rPr lang="en-US">
                <a:latin typeface="Arial"/>
                <a:cs typeface="Arial"/>
              </a:rPr>
              <a:t> graders in 2023–24</a:t>
            </a:r>
          </a:p>
          <a:p>
            <a:pPr lvl="2"/>
            <a:r>
              <a:rPr lang="en-US">
                <a:latin typeface="Arial"/>
                <a:cs typeface="Arial"/>
              </a:rPr>
              <a:t>12</a:t>
            </a:r>
            <a:r>
              <a:rPr lang="en-US" baseline="30000">
                <a:latin typeface="Arial"/>
                <a:cs typeface="Arial"/>
              </a:rPr>
              <a:t>th</a:t>
            </a:r>
            <a:r>
              <a:rPr lang="en-US">
                <a:latin typeface="Arial"/>
                <a:cs typeface="Arial"/>
              </a:rPr>
              <a:t> graders in 2023–24</a:t>
            </a:r>
          </a:p>
          <a:p>
            <a:endParaRPr lang="en-US"/>
          </a:p>
        </p:txBody>
      </p:sp>
      <p:sp>
        <p:nvSpPr>
          <p:cNvPr id="4" name="Content Placeholder 3">
            <a:extLst>
              <a:ext uri="{FF2B5EF4-FFF2-40B4-BE49-F238E27FC236}">
                <a16:creationId xmlns:a16="http://schemas.microsoft.com/office/drawing/2014/main" id="{53E477F5-2866-8D38-0558-566DE8E327E1}"/>
              </a:ext>
            </a:extLst>
          </p:cNvPr>
          <p:cNvSpPr>
            <a:spLocks noGrp="1"/>
          </p:cNvSpPr>
          <p:nvPr>
            <p:ph sz="quarter" idx="11"/>
          </p:nvPr>
        </p:nvSpPr>
        <p:spPr>
          <a:xfrm>
            <a:off x="6357256" y="1752601"/>
            <a:ext cx="5625637" cy="4800598"/>
          </a:xfrm>
        </p:spPr>
        <p:txBody>
          <a:bodyPr>
            <a:noAutofit/>
          </a:bodyPr>
          <a:lstStyle/>
          <a:p>
            <a:r>
              <a:rPr lang="en-US" b="1" dirty="0"/>
              <a:t>Cumulative</a:t>
            </a:r>
            <a:r>
              <a:rPr lang="en-US" dirty="0"/>
              <a:t> Scores</a:t>
            </a:r>
          </a:p>
          <a:p>
            <a:pPr lvl="1"/>
            <a:r>
              <a:rPr lang="en-US" dirty="0">
                <a:latin typeface="Arial"/>
                <a:cs typeface="Arial"/>
              </a:rPr>
              <a:t>All 12th graders who tested in either:</a:t>
            </a:r>
          </a:p>
          <a:p>
            <a:pPr lvl="2"/>
            <a:r>
              <a:rPr lang="en-US" dirty="0">
                <a:latin typeface="Arial"/>
                <a:cs typeface="Arial"/>
              </a:rPr>
              <a:t>10</a:t>
            </a:r>
            <a:r>
              <a:rPr lang="en-US" baseline="30000" dirty="0">
                <a:latin typeface="Arial"/>
                <a:cs typeface="Arial"/>
              </a:rPr>
              <a:t>th</a:t>
            </a:r>
            <a:r>
              <a:rPr lang="en-US" dirty="0">
                <a:latin typeface="Arial"/>
                <a:cs typeface="Arial"/>
              </a:rPr>
              <a:t> grade (2021–22)</a:t>
            </a:r>
          </a:p>
          <a:p>
            <a:pPr lvl="2"/>
            <a:r>
              <a:rPr lang="en-US" dirty="0">
                <a:latin typeface="Arial"/>
                <a:cs typeface="Arial"/>
              </a:rPr>
              <a:t>11</a:t>
            </a:r>
            <a:r>
              <a:rPr lang="en-US" baseline="30000" dirty="0">
                <a:latin typeface="Arial"/>
                <a:cs typeface="Arial"/>
              </a:rPr>
              <a:t>th</a:t>
            </a:r>
            <a:r>
              <a:rPr lang="en-US" dirty="0">
                <a:latin typeface="Arial"/>
                <a:cs typeface="Arial"/>
              </a:rPr>
              <a:t> grade (2022–23)</a:t>
            </a:r>
          </a:p>
          <a:p>
            <a:pPr lvl="2"/>
            <a:r>
              <a:rPr lang="en-US" dirty="0">
                <a:latin typeface="Arial"/>
                <a:cs typeface="Arial"/>
              </a:rPr>
              <a:t>12</a:t>
            </a:r>
            <a:r>
              <a:rPr lang="en-US" baseline="30000" dirty="0">
                <a:latin typeface="Arial"/>
                <a:cs typeface="Arial"/>
              </a:rPr>
              <a:t>th</a:t>
            </a:r>
            <a:r>
              <a:rPr lang="en-US" dirty="0">
                <a:latin typeface="Arial"/>
                <a:cs typeface="Arial"/>
              </a:rPr>
              <a:t> grade (2023–24)</a:t>
            </a:r>
          </a:p>
          <a:p>
            <a:pPr marL="111125" lvl="2" indent="0">
              <a:buNone/>
            </a:pPr>
            <a:r>
              <a:rPr lang="en-US" sz="2400" dirty="0"/>
              <a:t>For this option, the 10</a:t>
            </a:r>
            <a:r>
              <a:rPr lang="en-US" sz="2400" baseline="30000" dirty="0"/>
              <a:t>th</a:t>
            </a:r>
            <a:r>
              <a:rPr lang="en-US" sz="2400" dirty="0"/>
              <a:t> and 11</a:t>
            </a:r>
            <a:r>
              <a:rPr lang="en-US" sz="2400" baseline="30000" dirty="0"/>
              <a:t>th</a:t>
            </a:r>
            <a:r>
              <a:rPr lang="en-US" sz="2400" dirty="0"/>
              <a:t> grade testers would not be reported until their 12</a:t>
            </a:r>
            <a:r>
              <a:rPr lang="en-US" sz="2400" baseline="30000" dirty="0"/>
              <a:t>th</a:t>
            </a:r>
            <a:r>
              <a:rPr lang="en-US" sz="2400" dirty="0"/>
              <a:t> grade year</a:t>
            </a:r>
          </a:p>
        </p:txBody>
      </p:sp>
    </p:spTree>
    <p:extLst>
      <p:ext uri="{BB962C8B-B14F-4D97-AF65-F5344CB8AC3E}">
        <p14:creationId xmlns:p14="http://schemas.microsoft.com/office/powerpoint/2010/main" val="277811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45D7-9D9A-4401-AFDA-0AA3B7E8C525}"/>
              </a:ext>
            </a:extLst>
          </p:cNvPr>
          <p:cNvSpPr>
            <a:spLocks noGrp="1"/>
          </p:cNvSpPr>
          <p:nvPr>
            <p:ph type="title"/>
          </p:nvPr>
        </p:nvSpPr>
        <p:spPr>
          <a:xfrm>
            <a:off x="441501" y="289209"/>
            <a:ext cx="11517136" cy="969223"/>
          </a:xfrm>
        </p:spPr>
        <p:txBody>
          <a:bodyPr/>
          <a:lstStyle/>
          <a:p>
            <a:r>
              <a:rPr lang="en-US" sz="4800" dirty="0"/>
              <a:t>California School Dashboard 2024</a:t>
            </a:r>
          </a:p>
        </p:txBody>
      </p:sp>
      <p:sp>
        <p:nvSpPr>
          <p:cNvPr id="3" name="Content Placeholder 2">
            <a:extLst>
              <a:ext uri="{FF2B5EF4-FFF2-40B4-BE49-F238E27FC236}">
                <a16:creationId xmlns:a16="http://schemas.microsoft.com/office/drawing/2014/main" id="{2758D759-DC8B-4FCF-BB4F-99FB644A703A}"/>
              </a:ext>
            </a:extLst>
          </p:cNvPr>
          <p:cNvSpPr>
            <a:spLocks noGrp="1"/>
          </p:cNvSpPr>
          <p:nvPr>
            <p:ph sz="quarter" idx="10"/>
          </p:nvPr>
        </p:nvSpPr>
        <p:spPr>
          <a:xfrm>
            <a:off x="441501" y="1720158"/>
            <a:ext cx="10858499" cy="4470953"/>
          </a:xfrm>
        </p:spPr>
        <p:txBody>
          <a:bodyPr vert="horz" lIns="91440" tIns="45720" rIns="91440" bIns="45720" rtlCol="0" anchor="t">
            <a:normAutofit fontScale="92500" lnSpcReduction="10000"/>
          </a:bodyPr>
          <a:lstStyle/>
          <a:p>
            <a:pPr>
              <a:buClr>
                <a:srgbClr val="003D55"/>
              </a:buClr>
            </a:pPr>
            <a:r>
              <a:rPr lang="en-US" sz="3500">
                <a:latin typeface="Arial"/>
                <a:cs typeface="Arial"/>
              </a:rPr>
              <a:t>The California Department of Education (CDE) is committed to continuous improvement within the accountability system and Dashboard.</a:t>
            </a:r>
            <a:endParaRPr lang="en-US" sz="3500"/>
          </a:p>
          <a:p>
            <a:pPr>
              <a:buClr>
                <a:srgbClr val="003D55"/>
              </a:buClr>
            </a:pPr>
            <a:r>
              <a:rPr lang="en-US" sz="3500">
                <a:latin typeface="Arial"/>
                <a:cs typeface="Arial"/>
              </a:rPr>
              <a:t>CDE's annual workplan reviews the state and local indicators and performance standards and addresses suggested revisions or updates in the workplan each March. </a:t>
            </a:r>
            <a:endParaRPr lang="en-US" sz="3500"/>
          </a:p>
          <a:p>
            <a:pPr lvl="1">
              <a:buClr>
                <a:srgbClr val="003D55"/>
              </a:buClr>
            </a:pPr>
            <a:r>
              <a:rPr lang="en-US" sz="3300">
                <a:latin typeface="Arial"/>
                <a:cs typeface="Arial"/>
              </a:rPr>
              <a:t>This workplan was presented at the March 2024 State Board of Education (SBE) Meeting.</a:t>
            </a:r>
            <a:endParaRPr lang="en-US" sz="3300"/>
          </a:p>
          <a:p>
            <a:pPr>
              <a:buClr>
                <a:srgbClr val="003D55"/>
              </a:buClr>
            </a:pPr>
            <a:endParaRPr lang="en-US" sz="3500"/>
          </a:p>
          <a:p>
            <a:pPr marL="91440" indent="0">
              <a:buNone/>
            </a:pPr>
            <a:endParaRPr lang="en-US" sz="3500"/>
          </a:p>
        </p:txBody>
      </p:sp>
    </p:spTree>
    <p:extLst>
      <p:ext uri="{BB962C8B-B14F-4D97-AF65-F5344CB8AC3E}">
        <p14:creationId xmlns:p14="http://schemas.microsoft.com/office/powerpoint/2010/main" val="2532979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7C08-5C50-2CB6-9A97-828E4684761F}"/>
              </a:ext>
            </a:extLst>
          </p:cNvPr>
          <p:cNvSpPr>
            <a:spLocks noGrp="1"/>
          </p:cNvSpPr>
          <p:nvPr>
            <p:ph type="title"/>
          </p:nvPr>
        </p:nvSpPr>
        <p:spPr/>
        <p:txBody>
          <a:bodyPr/>
          <a:lstStyle/>
          <a:p>
            <a:r>
              <a:rPr lang="en-US" sz="4000" dirty="0"/>
              <a:t>Technical Feedback: Aggregating High Schools </a:t>
            </a:r>
          </a:p>
        </p:txBody>
      </p:sp>
      <p:sp>
        <p:nvSpPr>
          <p:cNvPr id="3" name="Content Placeholder 2">
            <a:extLst>
              <a:ext uri="{FF2B5EF4-FFF2-40B4-BE49-F238E27FC236}">
                <a16:creationId xmlns:a16="http://schemas.microsoft.com/office/drawing/2014/main" id="{E520DE87-F08B-6B25-5CCF-700EBC64E5C4}"/>
              </a:ext>
            </a:extLst>
          </p:cNvPr>
          <p:cNvSpPr>
            <a:spLocks noGrp="1"/>
          </p:cNvSpPr>
          <p:nvPr>
            <p:ph sz="quarter" idx="10"/>
          </p:nvPr>
        </p:nvSpPr>
        <p:spPr/>
        <p:txBody>
          <a:bodyPr>
            <a:normAutofit/>
          </a:bodyPr>
          <a:lstStyle/>
          <a:p>
            <a:r>
              <a:rPr lang="en-US"/>
              <a:t>The TDG supported the use of the Current Year methodology to aggregate high school science scores</a:t>
            </a:r>
          </a:p>
          <a:p>
            <a:pPr lvl="1"/>
            <a:r>
              <a:rPr lang="en-US"/>
              <a:t>This option would alleviate any issues that may arise in combining scores across years</a:t>
            </a:r>
          </a:p>
          <a:p>
            <a:pPr lvl="1"/>
            <a:r>
              <a:rPr lang="en-US"/>
              <a:t>If used for support determinations in the future, the results would all be from the most recent year</a:t>
            </a:r>
          </a:p>
        </p:txBody>
      </p:sp>
    </p:spTree>
    <p:extLst>
      <p:ext uri="{BB962C8B-B14F-4D97-AF65-F5344CB8AC3E}">
        <p14:creationId xmlns:p14="http://schemas.microsoft.com/office/powerpoint/2010/main" val="366517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7C08-5C50-2CB6-9A97-828E4684761F}"/>
              </a:ext>
            </a:extLst>
          </p:cNvPr>
          <p:cNvSpPr>
            <a:spLocks noGrp="1"/>
          </p:cNvSpPr>
          <p:nvPr>
            <p:ph type="title"/>
          </p:nvPr>
        </p:nvSpPr>
        <p:spPr/>
        <p:txBody>
          <a:bodyPr/>
          <a:lstStyle/>
          <a:p>
            <a:r>
              <a:rPr lang="en-US" sz="4000" dirty="0">
                <a:cs typeface="Aharoni"/>
              </a:rPr>
              <a:t>Feedback from Educational Partners: Aggregating High Schools</a:t>
            </a:r>
          </a:p>
        </p:txBody>
      </p:sp>
      <p:sp>
        <p:nvSpPr>
          <p:cNvPr id="3" name="Content Placeholder 2">
            <a:extLst>
              <a:ext uri="{FF2B5EF4-FFF2-40B4-BE49-F238E27FC236}">
                <a16:creationId xmlns:a16="http://schemas.microsoft.com/office/drawing/2014/main" id="{E520DE87-F08B-6B25-5CCF-700EBC64E5C4}"/>
              </a:ext>
            </a:extLst>
          </p:cNvPr>
          <p:cNvSpPr>
            <a:spLocks noGrp="1"/>
          </p:cNvSpPr>
          <p:nvPr>
            <p:ph sz="quarter" idx="10"/>
          </p:nvPr>
        </p:nvSpPr>
        <p:spPr/>
        <p:txBody>
          <a:bodyPr/>
          <a:lstStyle/>
          <a:p>
            <a:r>
              <a:rPr lang="en-US"/>
              <a:t>Overwhelmingly favored Current Year method</a:t>
            </a:r>
          </a:p>
          <a:p>
            <a:r>
              <a:rPr lang="en-US"/>
              <a:t>Comments included</a:t>
            </a:r>
          </a:p>
          <a:p>
            <a:pPr lvl="1"/>
            <a:r>
              <a:rPr lang="en-US"/>
              <a:t>Closest to ‘real time’ data</a:t>
            </a:r>
          </a:p>
          <a:p>
            <a:pPr lvl="1"/>
            <a:r>
              <a:rPr lang="en-US"/>
              <a:t>Shows results for students that ‘completed’ science</a:t>
            </a:r>
          </a:p>
          <a:p>
            <a:pPr lvl="1"/>
            <a:r>
              <a:rPr lang="en-US"/>
              <a:t>Would still like access to the cohort data</a:t>
            </a:r>
          </a:p>
          <a:p>
            <a:pPr lvl="2"/>
            <a:r>
              <a:rPr lang="en-US"/>
              <a:t>Available through CAST reporting website</a:t>
            </a:r>
          </a:p>
        </p:txBody>
      </p:sp>
    </p:spTree>
    <p:extLst>
      <p:ext uri="{BB962C8B-B14F-4D97-AF65-F5344CB8AC3E}">
        <p14:creationId xmlns:p14="http://schemas.microsoft.com/office/powerpoint/2010/main" val="3086320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FA06-2C96-5D10-9266-5C9F0D380369}"/>
              </a:ext>
            </a:extLst>
          </p:cNvPr>
          <p:cNvSpPr>
            <a:spLocks noGrp="1"/>
          </p:cNvSpPr>
          <p:nvPr>
            <p:ph type="title"/>
          </p:nvPr>
        </p:nvSpPr>
        <p:spPr/>
        <p:txBody>
          <a:bodyPr/>
          <a:lstStyle/>
          <a:p>
            <a:r>
              <a:rPr lang="en-US" sz="4800" dirty="0">
                <a:cs typeface="Aharoni"/>
              </a:rPr>
              <a:t>Preferred Option: Aggregating High Schools</a:t>
            </a:r>
            <a:endParaRPr lang="en-US" sz="4800" dirty="0"/>
          </a:p>
        </p:txBody>
      </p:sp>
      <p:sp>
        <p:nvSpPr>
          <p:cNvPr id="3" name="Content Placeholder 2">
            <a:extLst>
              <a:ext uri="{FF2B5EF4-FFF2-40B4-BE49-F238E27FC236}">
                <a16:creationId xmlns:a16="http://schemas.microsoft.com/office/drawing/2014/main" id="{B02DE89E-811F-5A17-D5B2-7197BA34567A}"/>
              </a:ext>
            </a:extLst>
          </p:cNvPr>
          <p:cNvSpPr>
            <a:spLocks noGrp="1"/>
          </p:cNvSpPr>
          <p:nvPr>
            <p:ph sz="quarter" idx="10"/>
          </p:nvPr>
        </p:nvSpPr>
        <p:spPr/>
        <p:txBody>
          <a:bodyPr vert="horz" lIns="91440" tIns="45720" rIns="91440" bIns="45720" rtlCol="0" anchor="t">
            <a:normAutofit/>
          </a:bodyPr>
          <a:lstStyle/>
          <a:p>
            <a:r>
              <a:rPr lang="en-US">
                <a:latin typeface="Arial"/>
                <a:cs typeface="Arial"/>
              </a:rPr>
              <a:t>Current Year</a:t>
            </a:r>
            <a:endParaRPr lang="en-US"/>
          </a:p>
          <a:p>
            <a:pPr lvl="1">
              <a:buFont typeface="Courier New" panose="020B0604020202020204" pitchFamily="34" charset="0"/>
              <a:buChar char="o"/>
            </a:pPr>
            <a:r>
              <a:rPr lang="en-US">
                <a:latin typeface="Arial"/>
                <a:cs typeface="Arial"/>
              </a:rPr>
              <a:t>Resounding support from educational partners</a:t>
            </a:r>
          </a:p>
          <a:p>
            <a:pPr lvl="1">
              <a:buFont typeface="Courier New" panose="020B0604020202020204" pitchFamily="34" charset="0"/>
              <a:buChar char="o"/>
            </a:pPr>
            <a:r>
              <a:rPr lang="en-US">
                <a:latin typeface="Arial"/>
                <a:cs typeface="Arial"/>
              </a:rPr>
              <a:t>Technically valid and reliable</a:t>
            </a:r>
            <a:endParaRPr lang="en-US"/>
          </a:p>
          <a:p>
            <a:pPr lvl="1">
              <a:buFont typeface="Courier New" panose="020B0604020202020204" pitchFamily="34" charset="0"/>
              <a:buChar char="o"/>
            </a:pPr>
            <a:r>
              <a:rPr lang="en-US">
                <a:latin typeface="Arial"/>
                <a:cs typeface="Arial"/>
              </a:rPr>
              <a:t>Allows for high school results to reflect the most recent test administration</a:t>
            </a:r>
            <a:endParaRPr lang="en-US"/>
          </a:p>
        </p:txBody>
      </p:sp>
    </p:spTree>
    <p:extLst>
      <p:ext uri="{BB962C8B-B14F-4D97-AF65-F5344CB8AC3E}">
        <p14:creationId xmlns:p14="http://schemas.microsoft.com/office/powerpoint/2010/main" val="3587879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58B4-A95A-6B37-8B1F-DC9C2A80239C}"/>
              </a:ext>
            </a:extLst>
          </p:cNvPr>
          <p:cNvSpPr>
            <a:spLocks noGrp="1"/>
          </p:cNvSpPr>
          <p:nvPr>
            <p:ph type="title"/>
          </p:nvPr>
        </p:nvSpPr>
        <p:spPr/>
        <p:txBody>
          <a:bodyPr/>
          <a:lstStyle/>
          <a:p>
            <a:r>
              <a:rPr lang="en-US" sz="4400" dirty="0">
                <a:cs typeface="Aharoni"/>
              </a:rPr>
              <a:t>Feedback from CPAG on Aggregating High School Science Results</a:t>
            </a:r>
          </a:p>
        </p:txBody>
      </p:sp>
      <p:sp>
        <p:nvSpPr>
          <p:cNvPr id="3" name="Content Placeholder 2">
            <a:extLst>
              <a:ext uri="{FF2B5EF4-FFF2-40B4-BE49-F238E27FC236}">
                <a16:creationId xmlns:a16="http://schemas.microsoft.com/office/drawing/2014/main" id="{19BCC01D-261D-56F6-DB55-DD4C307392EC}"/>
              </a:ext>
            </a:extLst>
          </p:cNvPr>
          <p:cNvSpPr>
            <a:spLocks noGrp="1"/>
          </p:cNvSpPr>
          <p:nvPr>
            <p:ph sz="quarter" idx="10"/>
          </p:nvPr>
        </p:nvSpPr>
        <p:spPr>
          <a:xfrm>
            <a:off x="647699" y="2079812"/>
            <a:ext cx="10858499" cy="3978088"/>
          </a:xfrm>
        </p:spPr>
        <p:txBody>
          <a:bodyPr vert="horz" lIns="91440" tIns="45720" rIns="91440" bIns="45720" rtlCol="0" anchor="t">
            <a:normAutofit/>
          </a:bodyPr>
          <a:lstStyle/>
          <a:p>
            <a:r>
              <a:rPr lang="en-US">
                <a:latin typeface="Arial"/>
                <a:cs typeface="Arial"/>
              </a:rPr>
              <a:t>Does CPAG have any feedback or questions on:</a:t>
            </a:r>
          </a:p>
          <a:p>
            <a:pPr lvl="1"/>
            <a:r>
              <a:rPr lang="en-US">
                <a:latin typeface="Arial"/>
                <a:cs typeface="Arial"/>
              </a:rPr>
              <a:t>Using the Current Year method to group high school Science results?</a:t>
            </a:r>
            <a:endParaRPr lang="en-US"/>
          </a:p>
        </p:txBody>
      </p:sp>
    </p:spTree>
    <p:extLst>
      <p:ext uri="{BB962C8B-B14F-4D97-AF65-F5344CB8AC3E}">
        <p14:creationId xmlns:p14="http://schemas.microsoft.com/office/powerpoint/2010/main" val="1925834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38C0-5009-6459-13FB-6C19AB464A0F}"/>
              </a:ext>
            </a:extLst>
          </p:cNvPr>
          <p:cNvSpPr>
            <a:spLocks noGrp="1"/>
          </p:cNvSpPr>
          <p:nvPr>
            <p:ph type="title"/>
          </p:nvPr>
        </p:nvSpPr>
        <p:spPr/>
        <p:txBody>
          <a:bodyPr/>
          <a:lstStyle/>
          <a:p>
            <a:r>
              <a:rPr lang="en-US" sz="5400" dirty="0"/>
              <a:t>Science: Dashboard Card</a:t>
            </a:r>
          </a:p>
        </p:txBody>
      </p:sp>
    </p:spTree>
    <p:extLst>
      <p:ext uri="{BB962C8B-B14F-4D97-AF65-F5344CB8AC3E}">
        <p14:creationId xmlns:p14="http://schemas.microsoft.com/office/powerpoint/2010/main" val="3584676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F5E2B-0E90-F067-0598-09A89BD5F42C}"/>
              </a:ext>
            </a:extLst>
          </p:cNvPr>
          <p:cNvSpPr>
            <a:spLocks noGrp="1"/>
          </p:cNvSpPr>
          <p:nvPr>
            <p:ph type="title"/>
          </p:nvPr>
        </p:nvSpPr>
        <p:spPr/>
        <p:txBody>
          <a:bodyPr/>
          <a:lstStyle/>
          <a:p>
            <a:r>
              <a:rPr lang="en-US" sz="5400" dirty="0">
                <a:cs typeface="Aharoni"/>
              </a:rPr>
              <a:t>2024 Science Dashboard Card</a:t>
            </a:r>
            <a:endParaRPr lang="en-US" sz="5400" dirty="0"/>
          </a:p>
        </p:txBody>
      </p:sp>
      <p:sp>
        <p:nvSpPr>
          <p:cNvPr id="3" name="Content Placeholder 2">
            <a:extLst>
              <a:ext uri="{FF2B5EF4-FFF2-40B4-BE49-F238E27FC236}">
                <a16:creationId xmlns:a16="http://schemas.microsoft.com/office/drawing/2014/main" id="{BF65B3C2-654E-139A-E246-378472D80CAE}"/>
              </a:ext>
            </a:extLst>
          </p:cNvPr>
          <p:cNvSpPr>
            <a:spLocks noGrp="1"/>
          </p:cNvSpPr>
          <p:nvPr>
            <p:ph sz="quarter" idx="10"/>
          </p:nvPr>
        </p:nvSpPr>
        <p:spPr>
          <a:xfrm>
            <a:off x="647699" y="1710267"/>
            <a:ext cx="10858499" cy="4855633"/>
          </a:xfrm>
        </p:spPr>
        <p:txBody>
          <a:bodyPr vert="horz" lIns="91440" tIns="45720" rIns="91440" bIns="45720" rtlCol="0" anchor="t">
            <a:noAutofit/>
          </a:bodyPr>
          <a:lstStyle/>
          <a:p>
            <a:pPr>
              <a:spcBef>
                <a:spcPts val="0"/>
              </a:spcBef>
              <a:spcAft>
                <a:spcPts val="0"/>
              </a:spcAft>
            </a:pPr>
            <a:r>
              <a:rPr lang="en-US" sz="2400" dirty="0">
                <a:latin typeface="Arial"/>
                <a:cs typeface="Arial"/>
              </a:rPr>
              <a:t>The Science metric will be published with the release of the 2024 Dashboard</a:t>
            </a:r>
          </a:p>
          <a:p>
            <a:pPr>
              <a:spcBef>
                <a:spcPts val="0"/>
              </a:spcBef>
              <a:spcAft>
                <a:spcPts val="0"/>
              </a:spcAft>
            </a:pPr>
            <a:r>
              <a:rPr lang="en-US" sz="2400" dirty="0">
                <a:latin typeface="Arial"/>
                <a:cs typeface="Arial"/>
              </a:rPr>
              <a:t>A Dashboard card will be displayed on main page, as well as student group results on the secondary page</a:t>
            </a:r>
          </a:p>
          <a:p>
            <a:pPr>
              <a:spcBef>
                <a:spcPts val="0"/>
              </a:spcBef>
              <a:spcAft>
                <a:spcPts val="0"/>
              </a:spcAft>
            </a:pPr>
            <a:r>
              <a:rPr lang="en-US" sz="2400" dirty="0">
                <a:latin typeface="Arial"/>
                <a:cs typeface="Arial"/>
              </a:rPr>
              <a:t>Data that can be included:</a:t>
            </a:r>
          </a:p>
          <a:p>
            <a:pPr lvl="1">
              <a:spcBef>
                <a:spcPts val="0"/>
              </a:spcBef>
              <a:spcAft>
                <a:spcPts val="0"/>
              </a:spcAft>
              <a:buFont typeface="Courier New" panose="020B0604020202020204" pitchFamily="34" charset="0"/>
              <a:buChar char="o"/>
            </a:pPr>
            <a:r>
              <a:rPr lang="en-US" sz="2400" dirty="0">
                <a:latin typeface="Arial"/>
                <a:cs typeface="Arial"/>
              </a:rPr>
              <a:t>Status (number/value): i.e. </a:t>
            </a:r>
            <a:r>
              <a:rPr lang="en-US" sz="2400" b="1" dirty="0">
                <a:latin typeface="Arial"/>
                <a:cs typeface="Arial"/>
              </a:rPr>
              <a:t>35% met/exceeded standard</a:t>
            </a:r>
            <a:endParaRPr lang="en-US" sz="2400" dirty="0">
              <a:latin typeface="Arial"/>
              <a:cs typeface="Arial"/>
            </a:endParaRPr>
          </a:p>
          <a:p>
            <a:pPr lvl="1">
              <a:spcBef>
                <a:spcPts val="0"/>
              </a:spcBef>
              <a:spcAft>
                <a:spcPts val="0"/>
              </a:spcAft>
              <a:buFont typeface="Courier New" panose="020B0604020202020204" pitchFamily="34" charset="0"/>
              <a:buChar char="o"/>
            </a:pPr>
            <a:r>
              <a:rPr lang="en-US" sz="2400" dirty="0">
                <a:latin typeface="Arial"/>
                <a:cs typeface="Arial"/>
              </a:rPr>
              <a:t>Change (number/value): i.e. </a:t>
            </a:r>
            <a:r>
              <a:rPr lang="en-US" sz="2400" b="1" dirty="0">
                <a:latin typeface="Arial"/>
                <a:cs typeface="Arial"/>
              </a:rPr>
              <a:t>-1.5% </a:t>
            </a:r>
          </a:p>
          <a:p>
            <a:pPr>
              <a:spcBef>
                <a:spcPts val="0"/>
              </a:spcBef>
              <a:spcAft>
                <a:spcPts val="0"/>
              </a:spcAft>
            </a:pPr>
            <a:r>
              <a:rPr lang="en-US" sz="2400" dirty="0">
                <a:latin typeface="Arial"/>
                <a:cs typeface="Arial"/>
              </a:rPr>
              <a:t>Data that cannot be included:</a:t>
            </a:r>
          </a:p>
          <a:p>
            <a:pPr lvl="1">
              <a:spcBef>
                <a:spcPts val="0"/>
              </a:spcBef>
              <a:spcAft>
                <a:spcPts val="0"/>
              </a:spcAft>
              <a:buFont typeface="Courier New" panose="020B0604020202020204" pitchFamily="34" charset="0"/>
              <a:buChar char="o"/>
            </a:pPr>
            <a:r>
              <a:rPr lang="en-US" sz="2400" dirty="0">
                <a:latin typeface="Arial"/>
                <a:cs typeface="Arial"/>
              </a:rPr>
              <a:t>Performance Level (Color)</a:t>
            </a:r>
          </a:p>
          <a:p>
            <a:pPr lvl="1">
              <a:spcBef>
                <a:spcPts val="0"/>
              </a:spcBef>
              <a:spcAft>
                <a:spcPts val="0"/>
              </a:spcAft>
              <a:buFont typeface="Courier New" panose="020B0604020202020204" pitchFamily="34" charset="0"/>
              <a:buChar char="o"/>
            </a:pPr>
            <a:r>
              <a:rPr lang="en-US" sz="2400" dirty="0">
                <a:latin typeface="Arial"/>
                <a:cs typeface="Arial"/>
              </a:rPr>
              <a:t>Status Level</a:t>
            </a:r>
          </a:p>
          <a:p>
            <a:pPr lvl="1">
              <a:spcBef>
                <a:spcPts val="0"/>
              </a:spcBef>
              <a:spcAft>
                <a:spcPts val="0"/>
              </a:spcAft>
              <a:buFont typeface="Courier New" panose="020B0604020202020204" pitchFamily="34" charset="0"/>
              <a:buChar char="o"/>
            </a:pPr>
            <a:r>
              <a:rPr lang="en-US" sz="2400" dirty="0">
                <a:latin typeface="Arial"/>
                <a:cs typeface="Arial"/>
              </a:rPr>
              <a:t>Change Level</a:t>
            </a:r>
          </a:p>
          <a:p>
            <a:pPr lvl="1">
              <a:spcBef>
                <a:spcPts val="0"/>
              </a:spcBef>
              <a:spcAft>
                <a:spcPts val="0"/>
              </a:spcAft>
              <a:buFont typeface="Courier New" panose="020B0604020202020204" pitchFamily="34" charset="0"/>
              <a:buChar char="o"/>
            </a:pPr>
            <a:r>
              <a:rPr lang="en-US" sz="2400" dirty="0">
                <a:latin typeface="Arial"/>
                <a:cs typeface="Arial"/>
              </a:rPr>
              <a:t>Equity Report</a:t>
            </a:r>
            <a:endParaRPr lang="en-US" sz="2400" dirty="0"/>
          </a:p>
        </p:txBody>
      </p:sp>
    </p:spTree>
    <p:extLst>
      <p:ext uri="{BB962C8B-B14F-4D97-AF65-F5344CB8AC3E}">
        <p14:creationId xmlns:p14="http://schemas.microsoft.com/office/powerpoint/2010/main" val="391567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D774-9D9B-9329-5717-9A9E08FECE89}"/>
              </a:ext>
            </a:extLst>
          </p:cNvPr>
          <p:cNvSpPr>
            <a:spLocks noGrp="1"/>
          </p:cNvSpPr>
          <p:nvPr>
            <p:ph type="title"/>
          </p:nvPr>
        </p:nvSpPr>
        <p:spPr/>
        <p:txBody>
          <a:bodyPr/>
          <a:lstStyle/>
          <a:p>
            <a:r>
              <a:rPr lang="en-US" sz="4200" dirty="0"/>
              <a:t>What We Have Done in the Past for Incomplete Indicators on the Dashboard</a:t>
            </a:r>
          </a:p>
        </p:txBody>
      </p:sp>
      <p:pic>
        <p:nvPicPr>
          <p:cNvPr id="7" name="Content Placeholder 6" descr="English Learner Progress baseball card. A sub title of English Language Proficiency Assessments for California Results. An image of 4 bars for levels 1 (beginning Stage) through 4 (well Developed).">
            <a:extLst>
              <a:ext uri="{FF2B5EF4-FFF2-40B4-BE49-F238E27FC236}">
                <a16:creationId xmlns:a16="http://schemas.microsoft.com/office/drawing/2014/main" id="{99C87E9E-89BE-491C-91A6-BAFCDCFA90CB}"/>
              </a:ext>
            </a:extLst>
          </p:cNvPr>
          <p:cNvPicPr>
            <a:picLocks noGrp="1" noChangeAspect="1"/>
          </p:cNvPicPr>
          <p:nvPr>
            <p:ph sz="quarter" idx="10"/>
          </p:nvPr>
        </p:nvPicPr>
        <p:blipFill>
          <a:blip r:embed="rId2"/>
          <a:stretch>
            <a:fillRect/>
          </a:stretch>
        </p:blipFill>
        <p:spPr>
          <a:xfrm>
            <a:off x="1088997" y="1752600"/>
            <a:ext cx="2517831" cy="4305300"/>
          </a:xfrm>
        </p:spPr>
      </p:pic>
      <p:pic>
        <p:nvPicPr>
          <p:cNvPr id="9" name="Content Placeholder 8" descr="A baseball card titled College/Career with a half a circle in shades of grey. Below, it says No Performance Color with 57.4% prepared and No Data. ">
            <a:extLst>
              <a:ext uri="{FF2B5EF4-FFF2-40B4-BE49-F238E27FC236}">
                <a16:creationId xmlns:a16="http://schemas.microsoft.com/office/drawing/2014/main" id="{8A529766-8CBE-0348-6FD7-951C87CEBBE8}"/>
              </a:ext>
            </a:extLst>
          </p:cNvPr>
          <p:cNvPicPr>
            <a:picLocks noGrp="1" noChangeAspect="1"/>
          </p:cNvPicPr>
          <p:nvPr>
            <p:ph sz="quarter" idx="11"/>
          </p:nvPr>
        </p:nvPicPr>
        <p:blipFill>
          <a:blip r:embed="rId3"/>
          <a:stretch>
            <a:fillRect/>
          </a:stretch>
        </p:blipFill>
        <p:spPr>
          <a:xfrm>
            <a:off x="4848637" y="1752600"/>
            <a:ext cx="2456626" cy="4305300"/>
          </a:xfrm>
        </p:spPr>
      </p:pic>
      <p:pic>
        <p:nvPicPr>
          <p:cNvPr id="11" name="Content Placeholder 10" descr="A baseball card titled College/Career with 5 grayed out cell phone bars. Below it says Not Reported In 2022.">
            <a:extLst>
              <a:ext uri="{FF2B5EF4-FFF2-40B4-BE49-F238E27FC236}">
                <a16:creationId xmlns:a16="http://schemas.microsoft.com/office/drawing/2014/main" id="{CE26BACE-E015-16D1-5615-970DA9A5FF03}"/>
              </a:ext>
            </a:extLst>
          </p:cNvPr>
          <p:cNvPicPr>
            <a:picLocks noGrp="1" noChangeAspect="1"/>
          </p:cNvPicPr>
          <p:nvPr>
            <p:ph sz="quarter" idx="12"/>
          </p:nvPr>
        </p:nvPicPr>
        <p:blipFill>
          <a:blip r:embed="rId4"/>
          <a:stretch>
            <a:fillRect/>
          </a:stretch>
        </p:blipFill>
        <p:spPr>
          <a:xfrm>
            <a:off x="8531307" y="1752600"/>
            <a:ext cx="2549361" cy="4305300"/>
          </a:xfrm>
        </p:spPr>
      </p:pic>
    </p:spTree>
    <p:extLst>
      <p:ext uri="{BB962C8B-B14F-4D97-AF65-F5344CB8AC3E}">
        <p14:creationId xmlns:p14="http://schemas.microsoft.com/office/powerpoint/2010/main" val="2054109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3B28-CF6C-5BEB-6585-0C229C0E91FC}"/>
              </a:ext>
            </a:extLst>
          </p:cNvPr>
          <p:cNvSpPr>
            <a:spLocks noGrp="1"/>
          </p:cNvSpPr>
          <p:nvPr>
            <p:ph type="title"/>
          </p:nvPr>
        </p:nvSpPr>
        <p:spPr/>
        <p:txBody>
          <a:bodyPr/>
          <a:lstStyle/>
          <a:p>
            <a:r>
              <a:rPr lang="en-US" sz="5400" dirty="0">
                <a:cs typeface="Aharoni"/>
              </a:rPr>
              <a:t>Mockups of Dashboard Card</a:t>
            </a:r>
            <a:endParaRPr lang="en-US" sz="5400" dirty="0"/>
          </a:p>
        </p:txBody>
      </p:sp>
      <p:pic>
        <p:nvPicPr>
          <p:cNvPr id="8" name="Content Placeholder 7" descr="Science baseball card with half a circle in shades of grey. Below, is a No Performance Color in 2024. Then, 32% met/exceeded standard, and 1.8% with an arrow facing up.">
            <a:extLst>
              <a:ext uri="{FF2B5EF4-FFF2-40B4-BE49-F238E27FC236}">
                <a16:creationId xmlns:a16="http://schemas.microsoft.com/office/drawing/2014/main" id="{6A6EDDA6-EB75-B15A-4B6E-B9A1D337D831}"/>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892182" y="1752600"/>
            <a:ext cx="2959336" cy="4305300"/>
          </a:xfrm>
        </p:spPr>
      </p:pic>
      <p:pic>
        <p:nvPicPr>
          <p:cNvPr id="10" name="Content Placeholder 9" descr="A baseball card titled Science. At the bottom of the card there is a line with 32% met/exceeded standard. And further below, 1.8% with an arrow facing up.   ">
            <a:extLst>
              <a:ext uri="{FF2B5EF4-FFF2-40B4-BE49-F238E27FC236}">
                <a16:creationId xmlns:a16="http://schemas.microsoft.com/office/drawing/2014/main" id="{523C7DD5-60B0-9FF9-F443-712F009E0D3C}"/>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7458739" y="1752600"/>
            <a:ext cx="2946660" cy="4305300"/>
          </a:xfrm>
        </p:spPr>
      </p:pic>
    </p:spTree>
    <p:extLst>
      <p:ext uri="{BB962C8B-B14F-4D97-AF65-F5344CB8AC3E}">
        <p14:creationId xmlns:p14="http://schemas.microsoft.com/office/powerpoint/2010/main" val="1201300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58B4-A95A-6B37-8B1F-DC9C2A80239C}"/>
              </a:ext>
            </a:extLst>
          </p:cNvPr>
          <p:cNvSpPr>
            <a:spLocks noGrp="1"/>
          </p:cNvSpPr>
          <p:nvPr>
            <p:ph type="title"/>
          </p:nvPr>
        </p:nvSpPr>
        <p:spPr/>
        <p:txBody>
          <a:bodyPr/>
          <a:lstStyle/>
          <a:p>
            <a:r>
              <a:rPr lang="en-US" sz="4800" dirty="0">
                <a:cs typeface="Aharoni"/>
              </a:rPr>
              <a:t>Feedback from CPAG on the Science Dashboard Card</a:t>
            </a:r>
          </a:p>
        </p:txBody>
      </p:sp>
      <p:sp>
        <p:nvSpPr>
          <p:cNvPr id="3" name="Content Placeholder 2">
            <a:extLst>
              <a:ext uri="{FF2B5EF4-FFF2-40B4-BE49-F238E27FC236}">
                <a16:creationId xmlns:a16="http://schemas.microsoft.com/office/drawing/2014/main" id="{19BCC01D-261D-56F6-DB55-DD4C307392EC}"/>
              </a:ext>
            </a:extLst>
          </p:cNvPr>
          <p:cNvSpPr>
            <a:spLocks noGrp="1"/>
          </p:cNvSpPr>
          <p:nvPr>
            <p:ph sz="quarter" idx="10"/>
          </p:nvPr>
        </p:nvSpPr>
        <p:spPr>
          <a:xfrm>
            <a:off x="647699" y="2079812"/>
            <a:ext cx="10858499" cy="3978088"/>
          </a:xfrm>
        </p:spPr>
        <p:txBody>
          <a:bodyPr vert="horz" lIns="91440" tIns="45720" rIns="91440" bIns="45720" rtlCol="0" anchor="t">
            <a:normAutofit/>
          </a:bodyPr>
          <a:lstStyle/>
          <a:p>
            <a:r>
              <a:rPr lang="en-US">
                <a:latin typeface="Arial"/>
                <a:cs typeface="Arial"/>
              </a:rPr>
              <a:t>Does CPAG have any feedback or questions about how Science data should be displayed on the 2024 Dashboard?</a:t>
            </a:r>
          </a:p>
        </p:txBody>
      </p:sp>
    </p:spTree>
    <p:extLst>
      <p:ext uri="{BB962C8B-B14F-4D97-AF65-F5344CB8AC3E}">
        <p14:creationId xmlns:p14="http://schemas.microsoft.com/office/powerpoint/2010/main" val="2270699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37C8-4095-ADFD-810D-83670E5F6100}"/>
              </a:ext>
            </a:extLst>
          </p:cNvPr>
          <p:cNvSpPr>
            <a:spLocks noGrp="1"/>
          </p:cNvSpPr>
          <p:nvPr>
            <p:ph type="title"/>
          </p:nvPr>
        </p:nvSpPr>
        <p:spPr/>
        <p:txBody>
          <a:bodyPr/>
          <a:lstStyle/>
          <a:p>
            <a:r>
              <a:rPr lang="en-US" sz="4400" dirty="0"/>
              <a:t>Into the Future</a:t>
            </a:r>
            <a:br>
              <a:rPr lang="en-US" sz="4400" dirty="0"/>
            </a:br>
            <a:br>
              <a:rPr lang="en-US" sz="4400" dirty="0"/>
            </a:br>
            <a:r>
              <a:rPr lang="en-US" sz="4400" dirty="0"/>
              <a:t>2025 Accountability Workplan for Science</a:t>
            </a:r>
          </a:p>
        </p:txBody>
      </p:sp>
    </p:spTree>
    <p:extLst>
      <p:ext uri="{BB962C8B-B14F-4D97-AF65-F5344CB8AC3E}">
        <p14:creationId xmlns:p14="http://schemas.microsoft.com/office/powerpoint/2010/main" val="100771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309E-00F9-60CD-DC76-973E79CF09E6}"/>
              </a:ext>
            </a:extLst>
          </p:cNvPr>
          <p:cNvSpPr>
            <a:spLocks noGrp="1"/>
          </p:cNvSpPr>
          <p:nvPr>
            <p:ph type="title"/>
          </p:nvPr>
        </p:nvSpPr>
        <p:spPr/>
        <p:txBody>
          <a:bodyPr/>
          <a:lstStyle/>
          <a:p>
            <a:r>
              <a:rPr lang="en-US" sz="5400" dirty="0"/>
              <a:t>Update to Dashboard Schedules</a:t>
            </a:r>
          </a:p>
        </p:txBody>
      </p:sp>
      <p:sp>
        <p:nvSpPr>
          <p:cNvPr id="3" name="Content Placeholder 2">
            <a:extLst>
              <a:ext uri="{FF2B5EF4-FFF2-40B4-BE49-F238E27FC236}">
                <a16:creationId xmlns:a16="http://schemas.microsoft.com/office/drawing/2014/main" id="{F7325D9A-04D9-6CBD-5BD5-4F23A5DF9165}"/>
              </a:ext>
            </a:extLst>
          </p:cNvPr>
          <p:cNvSpPr>
            <a:spLocks noGrp="1"/>
          </p:cNvSpPr>
          <p:nvPr>
            <p:ph sz="quarter" idx="10"/>
          </p:nvPr>
        </p:nvSpPr>
        <p:spPr>
          <a:xfrm>
            <a:off x="647699" y="1752600"/>
            <a:ext cx="10080657" cy="4709160"/>
          </a:xfrm>
        </p:spPr>
        <p:txBody>
          <a:bodyPr vert="horz" lIns="91440" tIns="45720" rIns="91440" bIns="45720" rtlCol="0" anchor="t">
            <a:normAutofit/>
          </a:bodyPr>
          <a:lstStyle/>
          <a:p>
            <a:r>
              <a:rPr lang="en-US">
                <a:latin typeface="Arial"/>
                <a:cs typeface="Arial"/>
              </a:rPr>
              <a:t>SB 114 (Chapter 48, Statutes of 2023) moves up the publication date of the 2024 Dashboard to </a:t>
            </a:r>
            <a:r>
              <a:rPr lang="en-US" b="1">
                <a:latin typeface="Arial"/>
                <a:cs typeface="Arial"/>
              </a:rPr>
              <a:t>December 1, 2024</a:t>
            </a:r>
            <a:r>
              <a:rPr lang="en-US">
                <a:latin typeface="Arial"/>
                <a:cs typeface="Arial"/>
              </a:rPr>
              <a:t>.</a:t>
            </a:r>
          </a:p>
          <a:p>
            <a:r>
              <a:rPr lang="en-US">
                <a:latin typeface="Arial"/>
                <a:cs typeface="Arial"/>
              </a:rPr>
              <a:t>The SBE annual adoption of items from the Workplan has moved up from September to July.</a:t>
            </a:r>
          </a:p>
        </p:txBody>
      </p:sp>
    </p:spTree>
    <p:extLst>
      <p:ext uri="{BB962C8B-B14F-4D97-AF65-F5344CB8AC3E}">
        <p14:creationId xmlns:p14="http://schemas.microsoft.com/office/powerpoint/2010/main" val="2639371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7895-7065-8EBF-40BE-49A53CCD9E50}"/>
              </a:ext>
            </a:extLst>
          </p:cNvPr>
          <p:cNvSpPr>
            <a:spLocks noGrp="1"/>
          </p:cNvSpPr>
          <p:nvPr>
            <p:ph type="title"/>
          </p:nvPr>
        </p:nvSpPr>
        <p:spPr/>
        <p:txBody>
          <a:bodyPr/>
          <a:lstStyle/>
          <a:p>
            <a:r>
              <a:rPr lang="en-US" sz="4000" dirty="0">
                <a:cs typeface="Arial"/>
              </a:rPr>
              <a:t>2025 Science Assessment Workplan: Science Indicator with a Color</a:t>
            </a:r>
            <a:endParaRPr lang="en-US" sz="4400" b="0" dirty="0">
              <a:solidFill>
                <a:srgbClr val="000000"/>
              </a:solidFill>
              <a:cs typeface="Arial"/>
            </a:endParaRPr>
          </a:p>
        </p:txBody>
      </p:sp>
      <p:sp>
        <p:nvSpPr>
          <p:cNvPr id="3" name="Content Placeholder 2">
            <a:extLst>
              <a:ext uri="{FF2B5EF4-FFF2-40B4-BE49-F238E27FC236}">
                <a16:creationId xmlns:a16="http://schemas.microsoft.com/office/drawing/2014/main" id="{644748BD-0CE0-C213-FC3A-4378F1E3A125}"/>
              </a:ext>
            </a:extLst>
          </p:cNvPr>
          <p:cNvSpPr>
            <a:spLocks noGrp="1"/>
          </p:cNvSpPr>
          <p:nvPr>
            <p:ph sz="quarter" idx="10"/>
          </p:nvPr>
        </p:nvSpPr>
        <p:spPr>
          <a:xfrm>
            <a:off x="647700" y="2079172"/>
            <a:ext cx="10858499" cy="4305300"/>
          </a:xfrm>
        </p:spPr>
        <p:txBody>
          <a:bodyPr vert="horz" lIns="91440" tIns="45720" rIns="91440" bIns="45720" rtlCol="0" anchor="t">
            <a:normAutofit fontScale="92500" lnSpcReduction="20000"/>
          </a:bodyPr>
          <a:lstStyle/>
          <a:p>
            <a:pPr marL="91440" indent="0">
              <a:buNone/>
            </a:pPr>
            <a:r>
              <a:rPr lang="en-US">
                <a:latin typeface="Arial"/>
                <a:cs typeface="Arial"/>
              </a:rPr>
              <a:t>Phase II: Decision Points 2, 3, and 4</a:t>
            </a:r>
          </a:p>
          <a:p>
            <a:r>
              <a:rPr lang="en-US" b="1">
                <a:latin typeface="Arial"/>
                <a:cs typeface="Arial"/>
              </a:rPr>
              <a:t>Approval of Status Cut Points, Change Cut Points, and Color Scheme for the Five-by-Five Color Grid </a:t>
            </a:r>
            <a:endParaRPr lang="en-US" b="1"/>
          </a:p>
          <a:p>
            <a:pPr lvl="1">
              <a:buFont typeface="Courier New" panose="020B0604020202020204" pitchFamily="34" charset="0"/>
              <a:buChar char="o"/>
            </a:pPr>
            <a:r>
              <a:rPr lang="en-US">
                <a:latin typeface="Arial"/>
                <a:cs typeface="Arial"/>
              </a:rPr>
              <a:t>CDE Work Timeframe: January – May 2025</a:t>
            </a:r>
            <a:endParaRPr lang="en-US"/>
          </a:p>
          <a:p>
            <a:pPr lvl="1">
              <a:buFont typeface="Courier New" panose="020B0604020202020204" pitchFamily="34" charset="0"/>
              <a:buChar char="o"/>
            </a:pPr>
            <a:r>
              <a:rPr lang="en-US">
                <a:latin typeface="Arial"/>
                <a:cs typeface="Arial"/>
              </a:rPr>
              <a:t>California Practitioners Advisory Group: June 2025</a:t>
            </a:r>
            <a:endParaRPr lang="en-US"/>
          </a:p>
          <a:p>
            <a:pPr lvl="1">
              <a:buFont typeface="Courier New" panose="020B0604020202020204" pitchFamily="34" charset="0"/>
              <a:buChar char="o"/>
            </a:pPr>
            <a:r>
              <a:rPr lang="en-US">
                <a:latin typeface="Arial"/>
                <a:cs typeface="Arial"/>
              </a:rPr>
              <a:t>State Board of Education Meeting: July 2025</a:t>
            </a:r>
            <a:endParaRPr lang="en-US"/>
          </a:p>
          <a:p>
            <a:r>
              <a:rPr lang="en-US" b="1">
                <a:latin typeface="Arial"/>
                <a:cs typeface="Arial"/>
              </a:rPr>
              <a:t>Posting of Science Indicator with a full color on the 2025 Dashboard</a:t>
            </a:r>
            <a:endParaRPr lang="en-US" b="1"/>
          </a:p>
        </p:txBody>
      </p:sp>
    </p:spTree>
    <p:extLst>
      <p:ext uri="{BB962C8B-B14F-4D97-AF65-F5344CB8AC3E}">
        <p14:creationId xmlns:p14="http://schemas.microsoft.com/office/powerpoint/2010/main" val="2183302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7895-7065-8EBF-40BE-49A53CCD9E50}"/>
              </a:ext>
            </a:extLst>
          </p:cNvPr>
          <p:cNvSpPr>
            <a:spLocks noGrp="1"/>
          </p:cNvSpPr>
          <p:nvPr>
            <p:ph type="title"/>
          </p:nvPr>
        </p:nvSpPr>
        <p:spPr>
          <a:xfrm>
            <a:off x="647698" y="132443"/>
            <a:ext cx="10858500" cy="1335314"/>
          </a:xfrm>
        </p:spPr>
        <p:txBody>
          <a:bodyPr/>
          <a:lstStyle/>
          <a:p>
            <a:r>
              <a:rPr lang="en-US" sz="4000" dirty="0">
                <a:cs typeface="Arial"/>
              </a:rPr>
              <a:t>2025 Science Assessment Workplan: </a:t>
            </a:r>
            <a:br>
              <a:rPr lang="en-US" sz="4000" dirty="0">
                <a:cs typeface="Arial"/>
              </a:rPr>
            </a:br>
            <a:r>
              <a:rPr lang="en-US" sz="4000" dirty="0">
                <a:cs typeface="Arial"/>
              </a:rPr>
              <a:t>State and Federal Eligibility</a:t>
            </a:r>
            <a:endParaRPr lang="en-US" sz="4400" b="0" dirty="0">
              <a:solidFill>
                <a:srgbClr val="000000"/>
              </a:solidFill>
              <a:cs typeface="Arial"/>
            </a:endParaRPr>
          </a:p>
        </p:txBody>
      </p:sp>
      <p:sp>
        <p:nvSpPr>
          <p:cNvPr id="3" name="Content Placeholder 2">
            <a:extLst>
              <a:ext uri="{FF2B5EF4-FFF2-40B4-BE49-F238E27FC236}">
                <a16:creationId xmlns:a16="http://schemas.microsoft.com/office/drawing/2014/main" id="{644748BD-0CE0-C213-FC3A-4378F1E3A125}"/>
              </a:ext>
            </a:extLst>
          </p:cNvPr>
          <p:cNvSpPr>
            <a:spLocks noGrp="1"/>
          </p:cNvSpPr>
          <p:nvPr>
            <p:ph sz="quarter" idx="10"/>
          </p:nvPr>
        </p:nvSpPr>
        <p:spPr>
          <a:xfrm>
            <a:off x="647698" y="1688123"/>
            <a:ext cx="10858499" cy="4904265"/>
          </a:xfrm>
        </p:spPr>
        <p:txBody>
          <a:bodyPr vert="horz" lIns="91440" tIns="45720" rIns="91440" bIns="45720" rtlCol="0" anchor="t">
            <a:normAutofit fontScale="70000" lnSpcReduction="20000"/>
          </a:bodyPr>
          <a:lstStyle/>
          <a:p>
            <a:pPr marL="91440" indent="0">
              <a:buNone/>
            </a:pPr>
            <a:r>
              <a:rPr lang="en-US">
                <a:latin typeface="Arial"/>
                <a:cs typeface="Arial"/>
              </a:rPr>
              <a:t>Phase II: Decision Points 5 and 6</a:t>
            </a:r>
          </a:p>
          <a:p>
            <a:r>
              <a:rPr lang="en-US" b="1">
                <a:latin typeface="Arial"/>
                <a:cs typeface="Arial"/>
              </a:rPr>
              <a:t>Decision on the inclusion of the Indicator within the state accountability system through Differentiated Assistance Criteria</a:t>
            </a:r>
            <a:r>
              <a:rPr lang="en-US">
                <a:latin typeface="Arial"/>
                <a:cs typeface="Arial"/>
              </a:rPr>
              <a:t> </a:t>
            </a:r>
            <a:r>
              <a:rPr lang="en-US" b="1">
                <a:latin typeface="Arial"/>
                <a:cs typeface="Arial"/>
              </a:rPr>
              <a:t>and Federal Accountability System through ESSA Eligibility Identification </a:t>
            </a:r>
            <a:endParaRPr lang="en-US" b="1"/>
          </a:p>
          <a:p>
            <a:pPr lvl="1">
              <a:buFont typeface="Courier New" panose="020B0604020202020204" pitchFamily="34" charset="0"/>
              <a:buChar char="o"/>
            </a:pPr>
            <a:r>
              <a:rPr lang="en-US">
                <a:latin typeface="Arial"/>
                <a:cs typeface="Arial"/>
              </a:rPr>
              <a:t>CDE Work Timeframe: January – May 2025</a:t>
            </a:r>
            <a:endParaRPr lang="en-US"/>
          </a:p>
          <a:p>
            <a:pPr lvl="1">
              <a:buFont typeface="Courier New" panose="020B0604020202020204" pitchFamily="34" charset="0"/>
              <a:buChar char="o"/>
            </a:pPr>
            <a:r>
              <a:rPr lang="en-US">
                <a:latin typeface="Arial"/>
                <a:cs typeface="Arial"/>
              </a:rPr>
              <a:t>California Practitioners Advisory Group: June 2025</a:t>
            </a:r>
            <a:endParaRPr lang="en-US"/>
          </a:p>
          <a:p>
            <a:pPr lvl="1">
              <a:buFont typeface="Courier New" panose="020B0604020202020204" pitchFamily="34" charset="0"/>
              <a:buChar char="o"/>
            </a:pPr>
            <a:r>
              <a:rPr lang="en-US">
                <a:latin typeface="Arial"/>
                <a:cs typeface="Arial"/>
              </a:rPr>
              <a:t>State Board of Education Meeting: July 2025</a:t>
            </a:r>
          </a:p>
          <a:p>
            <a:pPr>
              <a:buFont typeface="Courier New" panose="020B0604020202020204" pitchFamily="34" charset="0"/>
              <a:buChar char="o"/>
            </a:pPr>
            <a:r>
              <a:rPr lang="en-US" b="1"/>
              <a:t>(If Approved) Inclusion of Science in LCFF Determinations based on 2025 Dashboard</a:t>
            </a:r>
          </a:p>
          <a:p>
            <a:pPr>
              <a:buFont typeface="Courier New" panose="020B0604020202020204" pitchFamily="34" charset="0"/>
              <a:buChar char="o"/>
            </a:pPr>
            <a:r>
              <a:rPr lang="en-US" b="1"/>
              <a:t>(If Approved) Revisions submitted to ESSA State Plan for Inclusion of Science in ESSA Determinations beginning with 2026 Dashboard</a:t>
            </a:r>
          </a:p>
        </p:txBody>
      </p:sp>
    </p:spTree>
    <p:extLst>
      <p:ext uri="{BB962C8B-B14F-4D97-AF65-F5344CB8AC3E}">
        <p14:creationId xmlns:p14="http://schemas.microsoft.com/office/powerpoint/2010/main" val="1628596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5951-7ED4-5B3C-674A-DFECDFCEB87E}"/>
              </a:ext>
            </a:extLst>
          </p:cNvPr>
          <p:cNvSpPr>
            <a:spLocks noGrp="1"/>
          </p:cNvSpPr>
          <p:nvPr>
            <p:ph type="title"/>
          </p:nvPr>
        </p:nvSpPr>
        <p:spPr/>
        <p:txBody>
          <a:bodyPr/>
          <a:lstStyle/>
          <a:p>
            <a:r>
              <a:rPr lang="en-US" sz="4800" dirty="0">
                <a:cs typeface="Arial"/>
              </a:rPr>
              <a:t>New Student Group: </a:t>
            </a:r>
            <a:br>
              <a:rPr lang="en-US" sz="4800" dirty="0">
                <a:cs typeface="Arial"/>
              </a:rPr>
            </a:br>
            <a:r>
              <a:rPr lang="en-US" sz="4800" dirty="0">
                <a:cs typeface="Arial"/>
              </a:rPr>
              <a:t>Long-Term English Learners</a:t>
            </a:r>
          </a:p>
        </p:txBody>
      </p:sp>
    </p:spTree>
    <p:extLst>
      <p:ext uri="{BB962C8B-B14F-4D97-AF65-F5344CB8AC3E}">
        <p14:creationId xmlns:p14="http://schemas.microsoft.com/office/powerpoint/2010/main" val="727421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95F1-4590-CB1A-902C-B834F8FDEA74}"/>
              </a:ext>
            </a:extLst>
          </p:cNvPr>
          <p:cNvSpPr>
            <a:spLocks noGrp="1"/>
          </p:cNvSpPr>
          <p:nvPr>
            <p:ph type="title"/>
          </p:nvPr>
        </p:nvSpPr>
        <p:spPr/>
        <p:txBody>
          <a:bodyPr/>
          <a:lstStyle/>
          <a:p>
            <a:r>
              <a:rPr lang="en-US" sz="4400" dirty="0">
                <a:cs typeface="Aharoni"/>
              </a:rPr>
              <a:t>LTEL Workplan and Dashboard Principles</a:t>
            </a:r>
          </a:p>
        </p:txBody>
      </p:sp>
      <p:sp>
        <p:nvSpPr>
          <p:cNvPr id="3" name="Content Placeholder 2">
            <a:extLst>
              <a:ext uri="{FF2B5EF4-FFF2-40B4-BE49-F238E27FC236}">
                <a16:creationId xmlns:a16="http://schemas.microsoft.com/office/drawing/2014/main" id="{5AE949E3-51AF-FA8F-8FD8-27025107C0E0}"/>
              </a:ext>
            </a:extLst>
          </p:cNvPr>
          <p:cNvSpPr>
            <a:spLocks noGrp="1"/>
          </p:cNvSpPr>
          <p:nvPr>
            <p:ph sz="quarter" idx="10"/>
          </p:nvPr>
        </p:nvSpPr>
        <p:spPr/>
        <p:txBody>
          <a:bodyPr vert="horz" lIns="91440" tIns="45720" rIns="91440" bIns="45720" rtlCol="0" anchor="t">
            <a:normAutofit fontScale="92500" lnSpcReduction="10000"/>
          </a:bodyPr>
          <a:lstStyle/>
          <a:p>
            <a:r>
              <a:rPr lang="en-US">
                <a:latin typeface="Arial"/>
                <a:cs typeface="Arial"/>
              </a:rPr>
              <a:t>The work on this state indicator aligns with the following Dashboard Principles:</a:t>
            </a:r>
          </a:p>
          <a:p>
            <a:pPr lvl="1">
              <a:buFont typeface="Courier New" panose="020B0604020202020204" pitchFamily="34" charset="0"/>
              <a:buChar char="o"/>
            </a:pPr>
            <a:r>
              <a:rPr lang="en-US" b="1">
                <a:latin typeface="Arial"/>
                <a:cs typeface="Arial"/>
              </a:rPr>
              <a:t>Principle 5</a:t>
            </a:r>
            <a:r>
              <a:rPr lang="en-US">
                <a:latin typeface="Arial"/>
                <a:cs typeface="Arial"/>
              </a:rPr>
              <a:t>: Values high performance and growth equally.</a:t>
            </a:r>
          </a:p>
          <a:p>
            <a:pPr lvl="1">
              <a:buFont typeface="Courier New" panose="020B0604020202020204" pitchFamily="34" charset="0"/>
              <a:buChar char="o"/>
            </a:pPr>
            <a:r>
              <a:rPr lang="en-US" b="1">
                <a:latin typeface="Arial"/>
                <a:cs typeface="Arial"/>
              </a:rPr>
              <a:t>Principle 8</a:t>
            </a:r>
            <a:r>
              <a:rPr lang="en-US">
                <a:latin typeface="Arial"/>
                <a:cs typeface="Arial"/>
              </a:rPr>
              <a:t>: Reflects technical quality through measures that are valid and reliable.</a:t>
            </a:r>
          </a:p>
          <a:p>
            <a:pPr lvl="1">
              <a:buFont typeface="Courier New" panose="020B0604020202020204" pitchFamily="34" charset="0"/>
              <a:buChar char="o"/>
            </a:pPr>
            <a:r>
              <a:rPr lang="en-US" b="1">
                <a:latin typeface="Arial"/>
                <a:cs typeface="Arial"/>
              </a:rPr>
              <a:t>Principle 11</a:t>
            </a:r>
            <a:r>
              <a:rPr lang="en-US">
                <a:latin typeface="Arial"/>
                <a:cs typeface="Arial"/>
              </a:rPr>
              <a:t>: Is subject to continuous revision and improvement.</a:t>
            </a:r>
          </a:p>
          <a:p>
            <a:endParaRPr lang="en-US"/>
          </a:p>
        </p:txBody>
      </p:sp>
    </p:spTree>
    <p:extLst>
      <p:ext uri="{BB962C8B-B14F-4D97-AF65-F5344CB8AC3E}">
        <p14:creationId xmlns:p14="http://schemas.microsoft.com/office/powerpoint/2010/main" val="34865460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E33D-AA73-A700-FAC9-98CEDEEA82C3}"/>
              </a:ext>
            </a:extLst>
          </p:cNvPr>
          <p:cNvSpPr>
            <a:spLocks noGrp="1"/>
          </p:cNvSpPr>
          <p:nvPr>
            <p:ph type="title"/>
          </p:nvPr>
        </p:nvSpPr>
        <p:spPr/>
        <p:txBody>
          <a:bodyPr/>
          <a:lstStyle/>
          <a:p>
            <a:r>
              <a:rPr lang="en-US" sz="4000" dirty="0">
                <a:cs typeface="Aharoni"/>
              </a:rPr>
              <a:t>Background on LTELs and the Dashboard</a:t>
            </a:r>
            <a:endParaRPr lang="en-US" sz="4000" dirty="0">
              <a:solidFill>
                <a:srgbClr val="354052"/>
              </a:solidFill>
              <a:cs typeface="Arial"/>
            </a:endParaRPr>
          </a:p>
        </p:txBody>
      </p:sp>
      <p:sp>
        <p:nvSpPr>
          <p:cNvPr id="3" name="Content Placeholder 2">
            <a:extLst>
              <a:ext uri="{FF2B5EF4-FFF2-40B4-BE49-F238E27FC236}">
                <a16:creationId xmlns:a16="http://schemas.microsoft.com/office/drawing/2014/main" id="{6CCA0CAF-E996-D957-7880-F1AC46826962}"/>
              </a:ext>
            </a:extLst>
          </p:cNvPr>
          <p:cNvSpPr>
            <a:spLocks noGrp="1"/>
          </p:cNvSpPr>
          <p:nvPr>
            <p:ph sz="quarter" idx="10"/>
          </p:nvPr>
        </p:nvSpPr>
        <p:spPr>
          <a:xfrm>
            <a:off x="647699" y="1752599"/>
            <a:ext cx="10858499" cy="4800599"/>
          </a:xfrm>
        </p:spPr>
        <p:txBody>
          <a:bodyPr vert="horz" lIns="91440" tIns="45720" rIns="91440" bIns="45720" rtlCol="0" anchor="t">
            <a:normAutofit/>
          </a:bodyPr>
          <a:lstStyle/>
          <a:p>
            <a:r>
              <a:rPr lang="en-US" sz="3200">
                <a:latin typeface="Arial"/>
                <a:cs typeface="Arial"/>
              </a:rPr>
              <a:t>Senate Bill 141 (Chapter 194, Statues of 2023) added LTELs to the Dashboard</a:t>
            </a:r>
          </a:p>
          <a:p>
            <a:pPr lvl="1"/>
            <a:r>
              <a:rPr lang="en-US" sz="3200">
                <a:latin typeface="Arial"/>
                <a:cs typeface="Arial"/>
              </a:rPr>
              <a:t>Definition: “A pupil who has not attained English language proficiency within 7 years of initial classification as an English learner”</a:t>
            </a:r>
          </a:p>
          <a:p>
            <a:r>
              <a:rPr lang="en-US" sz="3200">
                <a:latin typeface="Arial"/>
                <a:cs typeface="Arial"/>
              </a:rPr>
              <a:t>This is the first of its’ kind student group nationally and becomes the 14th student group on the Dashboard</a:t>
            </a:r>
          </a:p>
        </p:txBody>
      </p:sp>
    </p:spTree>
    <p:extLst>
      <p:ext uri="{BB962C8B-B14F-4D97-AF65-F5344CB8AC3E}">
        <p14:creationId xmlns:p14="http://schemas.microsoft.com/office/powerpoint/2010/main" val="10528668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F1E70-5EE0-ABFB-618A-A4718A7D6E8C}"/>
              </a:ext>
            </a:extLst>
          </p:cNvPr>
          <p:cNvSpPr>
            <a:spLocks noGrp="1"/>
          </p:cNvSpPr>
          <p:nvPr>
            <p:ph type="title"/>
          </p:nvPr>
        </p:nvSpPr>
        <p:spPr/>
        <p:txBody>
          <a:bodyPr/>
          <a:lstStyle/>
          <a:p>
            <a:r>
              <a:rPr lang="en-US" sz="4400" dirty="0">
                <a:cs typeface="Aharoni"/>
              </a:rPr>
              <a:t>LTELs and 2024 Dashboard Indicators</a:t>
            </a:r>
            <a:endParaRPr lang="en-US" sz="4400" dirty="0"/>
          </a:p>
        </p:txBody>
      </p:sp>
      <p:sp>
        <p:nvSpPr>
          <p:cNvPr id="3" name="Content Placeholder 2">
            <a:extLst>
              <a:ext uri="{FF2B5EF4-FFF2-40B4-BE49-F238E27FC236}">
                <a16:creationId xmlns:a16="http://schemas.microsoft.com/office/drawing/2014/main" id="{5F293490-DA8E-AF68-E3B8-7F4C2935E105}"/>
              </a:ext>
            </a:extLst>
          </p:cNvPr>
          <p:cNvSpPr>
            <a:spLocks noGrp="1"/>
          </p:cNvSpPr>
          <p:nvPr>
            <p:ph sz="quarter" idx="10"/>
          </p:nvPr>
        </p:nvSpPr>
        <p:spPr>
          <a:xfrm>
            <a:off x="647700" y="1532906"/>
            <a:ext cx="10858499" cy="4552435"/>
          </a:xfrm>
        </p:spPr>
        <p:txBody>
          <a:bodyPr vert="horz" lIns="91440" tIns="45720" rIns="91440" bIns="45720" rtlCol="0" anchor="t">
            <a:noAutofit/>
          </a:bodyPr>
          <a:lstStyle/>
          <a:p>
            <a:r>
              <a:rPr lang="en-US" sz="2400">
                <a:solidFill>
                  <a:srgbClr val="354052"/>
                </a:solidFill>
                <a:latin typeface="Arial"/>
                <a:cs typeface="Arial"/>
              </a:rPr>
              <a:t>Beginning with the 2024 Dashboard, the LTEL student group will be added to all state Indicators:</a:t>
            </a:r>
            <a:endParaRPr lang="en-US" sz="2400"/>
          </a:p>
          <a:p>
            <a:pPr marL="1029970" lvl="2">
              <a:buFont typeface="Wingdings" panose="020B0604020202020204" pitchFamily="34" charset="0"/>
              <a:buChar char="§"/>
            </a:pPr>
            <a:r>
              <a:rPr lang="en-US" sz="2400">
                <a:solidFill>
                  <a:srgbClr val="354052"/>
                </a:solidFill>
                <a:latin typeface="Arial"/>
                <a:cs typeface="Arial"/>
              </a:rPr>
              <a:t>Suspension Rate Indicator </a:t>
            </a:r>
            <a:endParaRPr lang="en-US" sz="2400">
              <a:solidFill>
                <a:srgbClr val="354052"/>
              </a:solidFill>
            </a:endParaRPr>
          </a:p>
          <a:p>
            <a:pPr marL="1029970" lvl="2">
              <a:buFont typeface="Wingdings" panose="020B0604020202020204" pitchFamily="34" charset="0"/>
              <a:buChar char="§"/>
            </a:pPr>
            <a:r>
              <a:rPr lang="en-US" sz="2400">
                <a:solidFill>
                  <a:srgbClr val="354052"/>
                </a:solidFill>
                <a:latin typeface="Arial"/>
                <a:cs typeface="Arial"/>
              </a:rPr>
              <a:t>Graduation Rate Indicator</a:t>
            </a:r>
            <a:endParaRPr lang="en-US" sz="2400">
              <a:solidFill>
                <a:srgbClr val="354052"/>
              </a:solidFill>
            </a:endParaRPr>
          </a:p>
          <a:p>
            <a:pPr marL="1029970" lvl="2">
              <a:buFont typeface="Wingdings" panose="020B0604020202020204" pitchFamily="34" charset="0"/>
              <a:buChar char="§"/>
            </a:pPr>
            <a:r>
              <a:rPr lang="en-US" sz="2400">
                <a:solidFill>
                  <a:srgbClr val="354052"/>
                </a:solidFill>
                <a:latin typeface="Arial"/>
                <a:cs typeface="Arial"/>
              </a:rPr>
              <a:t>College/Career Indicator</a:t>
            </a:r>
            <a:endParaRPr lang="en-US" sz="2400">
              <a:solidFill>
                <a:srgbClr val="354052"/>
              </a:solidFill>
            </a:endParaRPr>
          </a:p>
          <a:p>
            <a:pPr marL="1029970" lvl="2">
              <a:buFont typeface="Wingdings" panose="020B0604020202020204" pitchFamily="34" charset="0"/>
              <a:buChar char="§"/>
            </a:pPr>
            <a:r>
              <a:rPr lang="en-US" sz="2400">
                <a:solidFill>
                  <a:srgbClr val="354052"/>
                </a:solidFill>
                <a:latin typeface="Arial"/>
                <a:cs typeface="Arial"/>
              </a:rPr>
              <a:t>Chronic Absenteeism Indicator</a:t>
            </a:r>
            <a:endParaRPr lang="en-US" sz="2400">
              <a:solidFill>
                <a:srgbClr val="354052"/>
              </a:solidFill>
            </a:endParaRPr>
          </a:p>
          <a:p>
            <a:pPr marL="1029970" lvl="2">
              <a:buFont typeface="Wingdings" panose="020B0604020202020204" pitchFamily="34" charset="0"/>
              <a:buChar char="§"/>
            </a:pPr>
            <a:r>
              <a:rPr lang="en-US" sz="2400">
                <a:solidFill>
                  <a:srgbClr val="354052"/>
                </a:solidFill>
                <a:latin typeface="Arial"/>
                <a:cs typeface="Arial"/>
              </a:rPr>
              <a:t>Academic Indicators</a:t>
            </a:r>
            <a:endParaRPr lang="en-US" sz="2400">
              <a:solidFill>
                <a:srgbClr val="354052"/>
              </a:solidFill>
            </a:endParaRPr>
          </a:p>
          <a:p>
            <a:pPr marL="1029970" lvl="2">
              <a:buFont typeface="Wingdings" panose="020B0604020202020204" pitchFamily="34" charset="0"/>
              <a:buChar char="§"/>
            </a:pPr>
            <a:r>
              <a:rPr lang="en-US" sz="2400">
                <a:solidFill>
                  <a:srgbClr val="354052"/>
                </a:solidFill>
                <a:latin typeface="Arial"/>
                <a:cs typeface="Arial"/>
              </a:rPr>
              <a:t>English Learner Progress Indicator</a:t>
            </a:r>
            <a:endParaRPr lang="en-US" sz="2400">
              <a:solidFill>
                <a:srgbClr val="354052"/>
              </a:solidFill>
            </a:endParaRPr>
          </a:p>
          <a:p>
            <a:pPr marL="1423670" lvl="3"/>
            <a:r>
              <a:rPr lang="en-US" sz="2400">
                <a:latin typeface="Arial"/>
                <a:cs typeface="Arial"/>
              </a:rPr>
              <a:t>This indicator will now have an overall performance for English Learners and a single student group: LTELs</a:t>
            </a:r>
            <a:endParaRPr lang="en-US" sz="2400"/>
          </a:p>
        </p:txBody>
      </p:sp>
    </p:spTree>
    <p:extLst>
      <p:ext uri="{BB962C8B-B14F-4D97-AF65-F5344CB8AC3E}">
        <p14:creationId xmlns:p14="http://schemas.microsoft.com/office/powerpoint/2010/main" val="1007436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574B-3244-3266-9C46-BEBD9DCF5AA8}"/>
              </a:ext>
            </a:extLst>
          </p:cNvPr>
          <p:cNvSpPr>
            <a:spLocks noGrp="1"/>
          </p:cNvSpPr>
          <p:nvPr>
            <p:ph type="title"/>
          </p:nvPr>
        </p:nvSpPr>
        <p:spPr/>
        <p:txBody>
          <a:bodyPr/>
          <a:lstStyle/>
          <a:p>
            <a:r>
              <a:rPr lang="en-US" sz="4800" dirty="0">
                <a:cs typeface="Aharoni"/>
              </a:rPr>
              <a:t>LTELs Dashboard Workplan</a:t>
            </a:r>
            <a:endParaRPr lang="en-US" sz="4800" dirty="0"/>
          </a:p>
        </p:txBody>
      </p:sp>
      <p:sp>
        <p:nvSpPr>
          <p:cNvPr id="3" name="Content Placeholder 2">
            <a:extLst>
              <a:ext uri="{FF2B5EF4-FFF2-40B4-BE49-F238E27FC236}">
                <a16:creationId xmlns:a16="http://schemas.microsoft.com/office/drawing/2014/main" id="{6BE0FC3E-EC33-E8A7-C023-E508C322D364}"/>
              </a:ext>
            </a:extLst>
          </p:cNvPr>
          <p:cNvSpPr>
            <a:spLocks noGrp="1"/>
          </p:cNvSpPr>
          <p:nvPr>
            <p:ph sz="quarter" idx="10"/>
          </p:nvPr>
        </p:nvSpPr>
        <p:spPr/>
        <p:txBody>
          <a:bodyPr vert="horz" lIns="91440" tIns="45720" rIns="91440" bIns="45720" rtlCol="0" anchor="t">
            <a:normAutofit fontScale="92500" lnSpcReduction="10000"/>
          </a:bodyPr>
          <a:lstStyle/>
          <a:p>
            <a:r>
              <a:rPr lang="en-US" sz="3200">
                <a:solidFill>
                  <a:srgbClr val="354052"/>
                </a:solidFill>
                <a:latin typeface="Arial"/>
                <a:cs typeface="Arial"/>
              </a:rPr>
              <a:t>CDE will conduct technical work to operationalize the inclusion of the LTEL student group on the Dashboard within: </a:t>
            </a:r>
            <a:endParaRPr lang="en-US" sz="3200"/>
          </a:p>
          <a:p>
            <a:pPr lvl="1">
              <a:buFont typeface="Courier New" panose="020B0604020202020204" pitchFamily="34" charset="0"/>
              <a:buChar char="o"/>
            </a:pPr>
            <a:r>
              <a:rPr lang="en-US" sz="2800">
                <a:solidFill>
                  <a:srgbClr val="354052"/>
                </a:solidFill>
                <a:latin typeface="Arial"/>
                <a:cs typeface="Arial"/>
              </a:rPr>
              <a:t>Cumulative Enrollment,</a:t>
            </a:r>
            <a:endParaRPr lang="en-US" sz="3200">
              <a:solidFill>
                <a:srgbClr val="354052"/>
              </a:solidFill>
            </a:endParaRPr>
          </a:p>
          <a:p>
            <a:pPr lvl="1">
              <a:buFont typeface="Courier New" panose="020B0604020202020204" pitchFamily="34" charset="0"/>
              <a:buChar char="o"/>
            </a:pPr>
            <a:r>
              <a:rPr lang="en-US" sz="2800">
                <a:solidFill>
                  <a:srgbClr val="354052"/>
                </a:solidFill>
                <a:latin typeface="Arial"/>
                <a:cs typeface="Arial"/>
              </a:rPr>
              <a:t>Cohort Calculations, and </a:t>
            </a:r>
            <a:endParaRPr lang="en-US" sz="3200">
              <a:solidFill>
                <a:srgbClr val="354052"/>
              </a:solidFill>
            </a:endParaRPr>
          </a:p>
          <a:p>
            <a:pPr lvl="1">
              <a:buFont typeface="Courier New" panose="020B0604020202020204" pitchFamily="34" charset="0"/>
              <a:buChar char="o"/>
            </a:pPr>
            <a:r>
              <a:rPr lang="en-US" sz="2800">
                <a:solidFill>
                  <a:srgbClr val="354052"/>
                </a:solidFill>
                <a:latin typeface="Arial"/>
                <a:cs typeface="Arial"/>
              </a:rPr>
              <a:t>Assessment demographics. </a:t>
            </a:r>
            <a:endParaRPr lang="en-US" sz="3200">
              <a:solidFill>
                <a:srgbClr val="354052"/>
              </a:solidFill>
              <a:latin typeface="Arial"/>
              <a:cs typeface="Arial"/>
            </a:endParaRPr>
          </a:p>
          <a:p>
            <a:r>
              <a:rPr lang="en-US" sz="3200">
                <a:solidFill>
                  <a:srgbClr val="354052"/>
                </a:solidFill>
                <a:latin typeface="Arial"/>
                <a:cs typeface="Arial"/>
              </a:rPr>
              <a:t>The CDE will engage with educational partners obtain feedback on resources to advertise the addition of the new student group on the Dashboard. </a:t>
            </a:r>
            <a:endParaRPr lang="en-US" sz="3200"/>
          </a:p>
        </p:txBody>
      </p:sp>
    </p:spTree>
    <p:extLst>
      <p:ext uri="{BB962C8B-B14F-4D97-AF65-F5344CB8AC3E}">
        <p14:creationId xmlns:p14="http://schemas.microsoft.com/office/powerpoint/2010/main" val="2764776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E55B-2175-56DA-0DD7-C84421CD181D}"/>
              </a:ext>
            </a:extLst>
          </p:cNvPr>
          <p:cNvSpPr>
            <a:spLocks noGrp="1"/>
          </p:cNvSpPr>
          <p:nvPr>
            <p:ph type="title"/>
          </p:nvPr>
        </p:nvSpPr>
        <p:spPr/>
        <p:txBody>
          <a:bodyPr/>
          <a:lstStyle/>
          <a:p>
            <a:r>
              <a:rPr lang="en-US" sz="4800" dirty="0"/>
              <a:t>Operationalize Definition: </a:t>
            </a:r>
            <a:br>
              <a:rPr lang="en-US" sz="4800" dirty="0"/>
            </a:br>
            <a:br>
              <a:rPr lang="en-US" sz="4800" dirty="0"/>
            </a:br>
            <a:r>
              <a:rPr lang="en-US" sz="4800" dirty="0"/>
              <a:t>When would a student be considered an LTEL?</a:t>
            </a:r>
          </a:p>
        </p:txBody>
      </p:sp>
    </p:spTree>
    <p:extLst>
      <p:ext uri="{BB962C8B-B14F-4D97-AF65-F5344CB8AC3E}">
        <p14:creationId xmlns:p14="http://schemas.microsoft.com/office/powerpoint/2010/main" val="3587861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17A6-AB59-F3E1-5388-A233C379613C}"/>
              </a:ext>
            </a:extLst>
          </p:cNvPr>
          <p:cNvSpPr>
            <a:spLocks noGrp="1"/>
          </p:cNvSpPr>
          <p:nvPr>
            <p:ph type="title"/>
          </p:nvPr>
        </p:nvSpPr>
        <p:spPr/>
        <p:txBody>
          <a:bodyPr/>
          <a:lstStyle/>
          <a:p>
            <a:r>
              <a:rPr lang="en-US" sz="4000" dirty="0"/>
              <a:t>When are EL/LTELs Counted as EL/LTELs on the Dashboard?</a:t>
            </a:r>
          </a:p>
        </p:txBody>
      </p:sp>
      <p:graphicFrame>
        <p:nvGraphicFramePr>
          <p:cNvPr id="4" name="Content Placeholder 3" descr="Table with Student Population, Applicable Indicators, English Learner and Long-Term English Learner information.">
            <a:extLst>
              <a:ext uri="{FF2B5EF4-FFF2-40B4-BE49-F238E27FC236}">
                <a16:creationId xmlns:a16="http://schemas.microsoft.com/office/drawing/2014/main" id="{33456549-D3D1-B400-0ECD-3238FC6E80E5}"/>
              </a:ext>
            </a:extLst>
          </p:cNvPr>
          <p:cNvGraphicFramePr>
            <a:graphicFrameLocks noGrp="1"/>
          </p:cNvGraphicFramePr>
          <p:nvPr>
            <p:ph sz="quarter" idx="10"/>
            <p:extLst>
              <p:ext uri="{D42A27DB-BD31-4B8C-83A1-F6EECF244321}">
                <p14:modId xmlns:p14="http://schemas.microsoft.com/office/powerpoint/2010/main" val="836923"/>
              </p:ext>
            </p:extLst>
          </p:nvPr>
        </p:nvGraphicFramePr>
        <p:xfrm>
          <a:off x="647700" y="1752600"/>
          <a:ext cx="10858500" cy="4754880"/>
        </p:xfrm>
        <a:graphic>
          <a:graphicData uri="http://schemas.openxmlformats.org/drawingml/2006/table">
            <a:tbl>
              <a:tblPr firstRow="1" bandRow="1">
                <a:tableStyleId>{5C22544A-7EE6-4342-B048-85BDC9FD1C3A}</a:tableStyleId>
              </a:tblPr>
              <a:tblGrid>
                <a:gridCol w="2338944">
                  <a:extLst>
                    <a:ext uri="{9D8B030D-6E8A-4147-A177-3AD203B41FA5}">
                      <a16:colId xmlns:a16="http://schemas.microsoft.com/office/drawing/2014/main" val="138183114"/>
                    </a:ext>
                  </a:extLst>
                </a:gridCol>
                <a:gridCol w="3538847">
                  <a:extLst>
                    <a:ext uri="{9D8B030D-6E8A-4147-A177-3AD203B41FA5}">
                      <a16:colId xmlns:a16="http://schemas.microsoft.com/office/drawing/2014/main" val="546499454"/>
                    </a:ext>
                  </a:extLst>
                </a:gridCol>
                <a:gridCol w="2266084">
                  <a:extLst>
                    <a:ext uri="{9D8B030D-6E8A-4147-A177-3AD203B41FA5}">
                      <a16:colId xmlns:a16="http://schemas.microsoft.com/office/drawing/2014/main" val="2133902340"/>
                    </a:ext>
                  </a:extLst>
                </a:gridCol>
                <a:gridCol w="2714625">
                  <a:extLst>
                    <a:ext uri="{9D8B030D-6E8A-4147-A177-3AD203B41FA5}">
                      <a16:colId xmlns:a16="http://schemas.microsoft.com/office/drawing/2014/main" val="3395723726"/>
                    </a:ext>
                  </a:extLst>
                </a:gridCol>
              </a:tblGrid>
              <a:tr h="370840">
                <a:tc>
                  <a:txBody>
                    <a:bodyPr/>
                    <a:lstStyle/>
                    <a:p>
                      <a:r>
                        <a:rPr lang="en-US" sz="2400">
                          <a:latin typeface="Arial" panose="020B0604020202020204" pitchFamily="34" charset="0"/>
                          <a:cs typeface="Arial" panose="020B0604020202020204" pitchFamily="34" charset="0"/>
                        </a:rPr>
                        <a:t>Student Population</a:t>
                      </a:r>
                    </a:p>
                  </a:txBody>
                  <a:tcPr/>
                </a:tc>
                <a:tc>
                  <a:txBody>
                    <a:bodyPr/>
                    <a:lstStyle/>
                    <a:p>
                      <a:r>
                        <a:rPr lang="en-US" sz="2400">
                          <a:latin typeface="Arial" panose="020B0604020202020204" pitchFamily="34" charset="0"/>
                          <a:cs typeface="Arial" panose="020B0604020202020204" pitchFamily="34" charset="0"/>
                        </a:rPr>
                        <a:t>Applicable Indicators</a:t>
                      </a:r>
                    </a:p>
                  </a:txBody>
                  <a:tcPr/>
                </a:tc>
                <a:tc>
                  <a:txBody>
                    <a:bodyPr/>
                    <a:lstStyle/>
                    <a:p>
                      <a:r>
                        <a:rPr lang="en-US" sz="2400">
                          <a:latin typeface="Arial" panose="020B0604020202020204" pitchFamily="34" charset="0"/>
                          <a:cs typeface="Arial" panose="020B0604020202020204" pitchFamily="34" charset="0"/>
                        </a:rPr>
                        <a:t>English Learner</a:t>
                      </a:r>
                    </a:p>
                  </a:txBody>
                  <a:tcPr/>
                </a:tc>
                <a:tc>
                  <a:txBody>
                    <a:bodyPr/>
                    <a:lstStyle/>
                    <a:p>
                      <a:r>
                        <a:rPr lang="en-US" sz="2400">
                          <a:latin typeface="Arial" panose="020B0604020202020204" pitchFamily="34" charset="0"/>
                          <a:cs typeface="Arial" panose="020B0604020202020204" pitchFamily="34" charset="0"/>
                        </a:rPr>
                        <a:t>Long-Term English Learner </a:t>
                      </a:r>
                    </a:p>
                  </a:txBody>
                  <a:tcPr/>
                </a:tc>
                <a:extLst>
                  <a:ext uri="{0D108BD9-81ED-4DB2-BD59-A6C34878D82A}">
                    <a16:rowId xmlns:a16="http://schemas.microsoft.com/office/drawing/2014/main" val="2598180112"/>
                  </a:ext>
                </a:extLst>
              </a:tr>
              <a:tr h="370840">
                <a:tc>
                  <a:txBody>
                    <a:bodyPr/>
                    <a:lstStyle/>
                    <a:p>
                      <a:r>
                        <a:rPr lang="en-US" sz="2400">
                          <a:latin typeface="Arial" panose="020B0604020202020204" pitchFamily="34" charset="0"/>
                          <a:cs typeface="Arial" panose="020B0604020202020204" pitchFamily="34" charset="0"/>
                        </a:rPr>
                        <a:t>Cumulative Enrollment</a:t>
                      </a:r>
                    </a:p>
                  </a:txBody>
                  <a:tcPr/>
                </a:tc>
                <a:tc>
                  <a:txBody>
                    <a:bodyPr/>
                    <a:lstStyle/>
                    <a:p>
                      <a:r>
                        <a:rPr lang="en-US" sz="2400">
                          <a:latin typeface="Arial" panose="020B0604020202020204" pitchFamily="34" charset="0"/>
                          <a:cs typeface="Arial" panose="020B0604020202020204" pitchFamily="34" charset="0"/>
                        </a:rPr>
                        <a:t>Chronic Absenteeism, Suspension Rate</a:t>
                      </a:r>
                    </a:p>
                  </a:txBody>
                  <a:tcPr/>
                </a:tc>
                <a:tc>
                  <a:txBody>
                    <a:bodyPr/>
                    <a:lstStyle/>
                    <a:p>
                      <a:r>
                        <a:rPr lang="en-US" sz="2400">
                          <a:latin typeface="Arial" panose="020B0604020202020204" pitchFamily="34" charset="0"/>
                          <a:cs typeface="Arial" panose="020B0604020202020204" pitchFamily="34" charset="0"/>
                        </a:rPr>
                        <a:t>EL at any point during the year</a:t>
                      </a:r>
                    </a:p>
                  </a:txBody>
                  <a:tcPr/>
                </a:tc>
                <a:tc>
                  <a:txBody>
                    <a:bodyPr/>
                    <a:lstStyle/>
                    <a:p>
                      <a:r>
                        <a:rPr lang="en-US" sz="2400">
                          <a:latin typeface="Arial" panose="020B0604020202020204" pitchFamily="34" charset="0"/>
                          <a:cs typeface="Arial" panose="020B0604020202020204" pitchFamily="34" charset="0"/>
                        </a:rPr>
                        <a:t>LTEL at any point during the year</a:t>
                      </a:r>
                    </a:p>
                  </a:txBody>
                  <a:tcPr/>
                </a:tc>
                <a:extLst>
                  <a:ext uri="{0D108BD9-81ED-4DB2-BD59-A6C34878D82A}">
                    <a16:rowId xmlns:a16="http://schemas.microsoft.com/office/drawing/2014/main" val="660509623"/>
                  </a:ext>
                </a:extLst>
              </a:tr>
              <a:tr h="370840">
                <a:tc>
                  <a:txBody>
                    <a:bodyPr/>
                    <a:lstStyle/>
                    <a:p>
                      <a:r>
                        <a:rPr lang="en-US" sz="2400">
                          <a:latin typeface="Arial" panose="020B0604020202020204" pitchFamily="34" charset="0"/>
                          <a:cs typeface="Arial" panose="020B0604020202020204" pitchFamily="34" charset="0"/>
                        </a:rPr>
                        <a:t>Cohort</a:t>
                      </a:r>
                    </a:p>
                  </a:txBody>
                  <a:tcPr/>
                </a:tc>
                <a:tc>
                  <a:txBody>
                    <a:bodyPr/>
                    <a:lstStyle/>
                    <a:p>
                      <a:r>
                        <a:rPr lang="en-US" sz="2400">
                          <a:latin typeface="Arial" panose="020B0604020202020204" pitchFamily="34" charset="0"/>
                          <a:cs typeface="Arial" panose="020B0604020202020204" pitchFamily="34" charset="0"/>
                        </a:rPr>
                        <a:t>Graduation Rate, </a:t>
                      </a:r>
                    </a:p>
                    <a:p>
                      <a:r>
                        <a:rPr lang="en-US" sz="2400">
                          <a:latin typeface="Arial" panose="020B0604020202020204" pitchFamily="34" charset="0"/>
                          <a:cs typeface="Arial" panose="020B0604020202020204" pitchFamily="34" charset="0"/>
                        </a:rPr>
                        <a:t>College/Career Readiness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EL at any point during the cohort</a:t>
                      </a:r>
                    </a:p>
                  </a:txBody>
                  <a:tcPr/>
                </a:tc>
                <a:tc>
                  <a:txBody>
                    <a:bodyPr/>
                    <a:lstStyle/>
                    <a:p>
                      <a:r>
                        <a:rPr lang="en-US" sz="2400">
                          <a:latin typeface="Arial" panose="020B0604020202020204" pitchFamily="34" charset="0"/>
                          <a:cs typeface="Arial" panose="020B0604020202020204" pitchFamily="34" charset="0"/>
                        </a:rPr>
                        <a:t>LTEL at any point during the cohort</a:t>
                      </a:r>
                    </a:p>
                  </a:txBody>
                  <a:tcPr/>
                </a:tc>
                <a:extLst>
                  <a:ext uri="{0D108BD9-81ED-4DB2-BD59-A6C34878D82A}">
                    <a16:rowId xmlns:a16="http://schemas.microsoft.com/office/drawing/2014/main" val="1217929029"/>
                  </a:ext>
                </a:extLst>
              </a:tr>
              <a:tr h="370840">
                <a:tc>
                  <a:txBody>
                    <a:bodyPr/>
                    <a:lstStyle/>
                    <a:p>
                      <a:r>
                        <a:rPr lang="en-US" sz="2400">
                          <a:latin typeface="Arial" panose="020B0604020202020204" pitchFamily="34" charset="0"/>
                          <a:cs typeface="Arial" panose="020B0604020202020204" pitchFamily="34" charset="0"/>
                        </a:rPr>
                        <a:t>Academic Demographics</a:t>
                      </a:r>
                    </a:p>
                  </a:txBody>
                  <a:tcPr/>
                </a:tc>
                <a:tc>
                  <a:txBody>
                    <a:bodyPr/>
                    <a:lstStyle/>
                    <a:p>
                      <a:r>
                        <a:rPr lang="en-US" sz="2400">
                          <a:latin typeface="Arial" panose="020B0604020202020204" pitchFamily="34" charset="0"/>
                          <a:cs typeface="Arial" panose="020B0604020202020204" pitchFamily="34" charset="0"/>
                        </a:rPr>
                        <a:t>Academic – ELA, Academic – Mathematics, English Learner Progress Indicator (ELPI)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EL at any point during the year</a:t>
                      </a:r>
                    </a:p>
                    <a:p>
                      <a:endParaRPr lang="en-US" sz="24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LTEL at any point during the year</a:t>
                      </a:r>
                    </a:p>
                  </a:txBody>
                  <a:tcPr/>
                </a:tc>
                <a:extLst>
                  <a:ext uri="{0D108BD9-81ED-4DB2-BD59-A6C34878D82A}">
                    <a16:rowId xmlns:a16="http://schemas.microsoft.com/office/drawing/2014/main" val="21253525"/>
                  </a:ext>
                </a:extLst>
              </a:tr>
            </a:tbl>
          </a:graphicData>
        </a:graphic>
      </p:graphicFrame>
    </p:spTree>
    <p:extLst>
      <p:ext uri="{BB962C8B-B14F-4D97-AF65-F5344CB8AC3E}">
        <p14:creationId xmlns:p14="http://schemas.microsoft.com/office/powerpoint/2010/main" val="1404893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E55B-2175-56DA-0DD7-C84421CD181D}"/>
              </a:ext>
            </a:extLst>
          </p:cNvPr>
          <p:cNvSpPr>
            <a:spLocks noGrp="1"/>
          </p:cNvSpPr>
          <p:nvPr>
            <p:ph type="title"/>
          </p:nvPr>
        </p:nvSpPr>
        <p:spPr/>
        <p:txBody>
          <a:bodyPr/>
          <a:lstStyle/>
          <a:p>
            <a:r>
              <a:rPr lang="en-US" sz="4800" dirty="0"/>
              <a:t>English Learner Progress Indicator and Student Groups</a:t>
            </a:r>
          </a:p>
        </p:txBody>
      </p:sp>
    </p:spTree>
    <p:extLst>
      <p:ext uri="{BB962C8B-B14F-4D97-AF65-F5344CB8AC3E}">
        <p14:creationId xmlns:p14="http://schemas.microsoft.com/office/powerpoint/2010/main" val="313194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FB5B2-0CD2-E1AC-20A8-13AF38F42762}"/>
              </a:ext>
            </a:extLst>
          </p:cNvPr>
          <p:cNvSpPr>
            <a:spLocks noGrp="1"/>
          </p:cNvSpPr>
          <p:nvPr>
            <p:ph type="title"/>
          </p:nvPr>
        </p:nvSpPr>
        <p:spPr/>
        <p:txBody>
          <a:bodyPr/>
          <a:lstStyle/>
          <a:p>
            <a:r>
              <a:rPr lang="en-US" sz="4000" dirty="0"/>
              <a:t>Consolidated 2024 Accountability Workplan</a:t>
            </a:r>
          </a:p>
        </p:txBody>
      </p:sp>
      <p:sp>
        <p:nvSpPr>
          <p:cNvPr id="3" name="Content Placeholder 2">
            <a:extLst>
              <a:ext uri="{FF2B5EF4-FFF2-40B4-BE49-F238E27FC236}">
                <a16:creationId xmlns:a16="http://schemas.microsoft.com/office/drawing/2014/main" id="{2DBB224C-0C98-F3AB-2154-9BA5035C38B0}"/>
              </a:ext>
            </a:extLst>
          </p:cNvPr>
          <p:cNvSpPr>
            <a:spLocks noGrp="1"/>
          </p:cNvSpPr>
          <p:nvPr>
            <p:ph sz="quarter" idx="10"/>
          </p:nvPr>
        </p:nvSpPr>
        <p:spPr/>
        <p:txBody>
          <a:bodyPr vert="horz" lIns="91440" tIns="45720" rIns="91440" bIns="45720" rtlCol="0" anchor="t">
            <a:normAutofit fontScale="92500"/>
          </a:bodyPr>
          <a:lstStyle/>
          <a:p>
            <a:r>
              <a:rPr lang="en-US" dirty="0">
                <a:latin typeface="Arial"/>
                <a:cs typeface="Arial"/>
              </a:rPr>
              <a:t>Incorporate Science Assessment Results onto the Dashboard: Phase I</a:t>
            </a:r>
            <a:endParaRPr lang="en-US" dirty="0"/>
          </a:p>
          <a:p>
            <a:r>
              <a:rPr lang="en-US" dirty="0">
                <a:latin typeface="Arial"/>
                <a:cs typeface="Arial"/>
              </a:rPr>
              <a:t>New Student Populations: Transitional Kindergarteners (TK) and Long-Term English Learners (LTEL)</a:t>
            </a:r>
          </a:p>
          <a:p>
            <a:r>
              <a:rPr lang="en-US" dirty="0">
                <a:latin typeface="Arial"/>
                <a:cs typeface="Arial"/>
              </a:rPr>
              <a:t>College/Career Indicator (CCI) Reflection</a:t>
            </a:r>
          </a:p>
          <a:p>
            <a:r>
              <a:rPr lang="en-US" dirty="0">
                <a:latin typeface="Arial"/>
                <a:cs typeface="Arial"/>
              </a:rPr>
              <a:t>Student-Level Growth Model Data Release</a:t>
            </a:r>
          </a:p>
          <a:p>
            <a:r>
              <a:rPr lang="en-US" dirty="0">
                <a:latin typeface="Arial"/>
                <a:cs typeface="Arial"/>
              </a:rPr>
              <a:t>Priority 1: State-Level Data</a:t>
            </a:r>
            <a:endParaRPr lang="en-US" dirty="0"/>
          </a:p>
        </p:txBody>
      </p:sp>
    </p:spTree>
    <p:extLst>
      <p:ext uri="{BB962C8B-B14F-4D97-AF65-F5344CB8AC3E}">
        <p14:creationId xmlns:p14="http://schemas.microsoft.com/office/powerpoint/2010/main" val="313071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F69F-2945-B6FC-8746-14714DAADB16}"/>
              </a:ext>
            </a:extLst>
          </p:cNvPr>
          <p:cNvSpPr>
            <a:spLocks noGrp="1"/>
          </p:cNvSpPr>
          <p:nvPr>
            <p:ph type="title"/>
          </p:nvPr>
        </p:nvSpPr>
        <p:spPr/>
        <p:txBody>
          <a:bodyPr/>
          <a:lstStyle/>
          <a:p>
            <a:r>
              <a:rPr lang="en-US" sz="4400" dirty="0"/>
              <a:t>English Learner Progress Indicator Student Groups: EL and LTEL</a:t>
            </a:r>
          </a:p>
        </p:txBody>
      </p:sp>
      <p:sp>
        <p:nvSpPr>
          <p:cNvPr id="3" name="Content Placeholder 2">
            <a:extLst>
              <a:ext uri="{FF2B5EF4-FFF2-40B4-BE49-F238E27FC236}">
                <a16:creationId xmlns:a16="http://schemas.microsoft.com/office/drawing/2014/main" id="{05763D20-4041-B668-D4BC-2E9B36BF5814}"/>
              </a:ext>
            </a:extLst>
          </p:cNvPr>
          <p:cNvSpPr>
            <a:spLocks noGrp="1"/>
          </p:cNvSpPr>
          <p:nvPr>
            <p:ph sz="quarter" idx="10"/>
          </p:nvPr>
        </p:nvSpPr>
        <p:spPr>
          <a:xfrm>
            <a:off x="647699" y="2030680"/>
            <a:ext cx="10858499" cy="4027219"/>
          </a:xfrm>
        </p:spPr>
        <p:txBody>
          <a:bodyPr>
            <a:normAutofit fontScale="92500" lnSpcReduction="10000"/>
          </a:bodyPr>
          <a:lstStyle/>
          <a:p>
            <a:r>
              <a:rPr lang="en-US"/>
              <a:t>The English Learner Progress Indicator (ELPI) has been a unique indicator on the Dashboard because:</a:t>
            </a:r>
          </a:p>
          <a:p>
            <a:pPr lvl="1"/>
            <a:r>
              <a:rPr lang="en-US"/>
              <a:t>The overall performance level is also the performance level for the EL student group</a:t>
            </a:r>
          </a:p>
          <a:p>
            <a:pPr lvl="2"/>
            <a:r>
              <a:rPr lang="en-US"/>
              <a:t>There is no Equity Report on the Dashboard for the Indicator</a:t>
            </a:r>
          </a:p>
          <a:p>
            <a:pPr lvl="1"/>
            <a:r>
              <a:rPr lang="en-US"/>
              <a:t>Adding LTELs to the Dashboard adds another student group to the ELPI</a:t>
            </a:r>
          </a:p>
        </p:txBody>
      </p:sp>
    </p:spTree>
    <p:extLst>
      <p:ext uri="{BB962C8B-B14F-4D97-AF65-F5344CB8AC3E}">
        <p14:creationId xmlns:p14="http://schemas.microsoft.com/office/powerpoint/2010/main" val="4102180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30F8-3E88-1FD0-90B7-48D21F328B46}"/>
              </a:ext>
            </a:extLst>
          </p:cNvPr>
          <p:cNvSpPr>
            <a:spLocks noGrp="1"/>
          </p:cNvSpPr>
          <p:nvPr>
            <p:ph type="title"/>
          </p:nvPr>
        </p:nvSpPr>
        <p:spPr>
          <a:xfrm>
            <a:off x="637426" y="1192659"/>
            <a:ext cx="5979131" cy="4472682"/>
          </a:xfrm>
        </p:spPr>
        <p:txBody>
          <a:bodyPr/>
          <a:lstStyle/>
          <a:p>
            <a:r>
              <a:rPr lang="en-US" sz="4000" dirty="0">
                <a:cs typeface="Aharoni"/>
              </a:rPr>
              <a:t>Example of a Dashboard Card with an Equity Report: </a:t>
            </a:r>
            <a:br>
              <a:rPr lang="en-US" sz="4000" dirty="0">
                <a:cs typeface="Aharoni"/>
              </a:rPr>
            </a:br>
            <a:br>
              <a:rPr lang="en-US" sz="4000" dirty="0">
                <a:cs typeface="Aharoni"/>
              </a:rPr>
            </a:br>
            <a:r>
              <a:rPr lang="en-US" sz="4000" b="0" dirty="0">
                <a:cs typeface="Aharoni"/>
              </a:rPr>
              <a:t>2023 Suspension Rate Dashboard Card</a:t>
            </a:r>
            <a:endParaRPr lang="en-US" sz="4000" b="0" dirty="0"/>
          </a:p>
        </p:txBody>
      </p:sp>
      <p:pic>
        <p:nvPicPr>
          <p:cNvPr id="9" name="Content Placeholder 8" descr="Suspension Rate baseball card with a gauge pointing to yellow. Below, an Equity Report with 3 student groups at the Orange box and 5 student groups at the Green box.">
            <a:extLst>
              <a:ext uri="{FF2B5EF4-FFF2-40B4-BE49-F238E27FC236}">
                <a16:creationId xmlns:a16="http://schemas.microsoft.com/office/drawing/2014/main" id="{DA7824E0-325B-36EB-2AA5-2994A9556AF8}"/>
              </a:ext>
            </a:extLst>
          </p:cNvPr>
          <p:cNvPicPr>
            <a:picLocks noGrp="1" noChangeAspect="1"/>
          </p:cNvPicPr>
          <p:nvPr>
            <p:ph sz="quarter" idx="10"/>
          </p:nvPr>
        </p:nvPicPr>
        <p:blipFill>
          <a:blip r:embed="rId2"/>
          <a:stretch>
            <a:fillRect/>
          </a:stretch>
        </p:blipFill>
        <p:spPr>
          <a:xfrm>
            <a:off x="7356521" y="267714"/>
            <a:ext cx="3595732" cy="6322572"/>
          </a:xfrm>
        </p:spPr>
      </p:pic>
    </p:spTree>
    <p:extLst>
      <p:ext uri="{BB962C8B-B14F-4D97-AF65-F5344CB8AC3E}">
        <p14:creationId xmlns:p14="http://schemas.microsoft.com/office/powerpoint/2010/main" val="20728647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BA95-3C5A-355D-B11C-169693F6C5E8}"/>
              </a:ext>
            </a:extLst>
          </p:cNvPr>
          <p:cNvSpPr>
            <a:spLocks noGrp="1"/>
          </p:cNvSpPr>
          <p:nvPr>
            <p:ph type="title"/>
          </p:nvPr>
        </p:nvSpPr>
        <p:spPr/>
        <p:txBody>
          <a:bodyPr/>
          <a:lstStyle/>
          <a:p>
            <a:r>
              <a:rPr lang="en-US" dirty="0"/>
              <a:t>ELPI on the 2023 </a:t>
            </a:r>
            <a:br>
              <a:rPr lang="en-US" dirty="0"/>
            </a:br>
            <a:r>
              <a:rPr lang="en-US" dirty="0"/>
              <a:t>Dashboard</a:t>
            </a:r>
          </a:p>
        </p:txBody>
      </p:sp>
      <p:pic>
        <p:nvPicPr>
          <p:cNvPr id="5" name="Content Placeholder 4" descr="A baseball card titled English Learner Progress with a gauge pointing to the color yellow. At the bottom of the card there is a View More Details link.">
            <a:extLst>
              <a:ext uri="{FF2B5EF4-FFF2-40B4-BE49-F238E27FC236}">
                <a16:creationId xmlns:a16="http://schemas.microsoft.com/office/drawing/2014/main" id="{EC51ABF1-DEF3-456C-BF06-F3A34D4D038A}"/>
              </a:ext>
            </a:extLst>
          </p:cNvPr>
          <p:cNvPicPr>
            <a:picLocks noGrp="1" noChangeAspect="1"/>
          </p:cNvPicPr>
          <p:nvPr>
            <p:ph sz="quarter" idx="10"/>
          </p:nvPr>
        </p:nvPicPr>
        <p:blipFill>
          <a:blip r:embed="rId2"/>
          <a:stretch>
            <a:fillRect/>
          </a:stretch>
        </p:blipFill>
        <p:spPr>
          <a:xfrm>
            <a:off x="7129605" y="304800"/>
            <a:ext cx="3641440" cy="5753100"/>
          </a:xfrm>
        </p:spPr>
      </p:pic>
    </p:spTree>
    <p:extLst>
      <p:ext uri="{BB962C8B-B14F-4D97-AF65-F5344CB8AC3E}">
        <p14:creationId xmlns:p14="http://schemas.microsoft.com/office/powerpoint/2010/main" val="697969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1BC004-AD7D-1E26-F836-C9EC68224AAE}"/>
              </a:ext>
            </a:extLst>
          </p:cNvPr>
          <p:cNvSpPr>
            <a:spLocks noGrp="1"/>
          </p:cNvSpPr>
          <p:nvPr>
            <p:ph type="title"/>
          </p:nvPr>
        </p:nvSpPr>
        <p:spPr/>
        <p:txBody>
          <a:bodyPr/>
          <a:lstStyle/>
          <a:p>
            <a:r>
              <a:rPr lang="en-US" sz="4800" dirty="0"/>
              <a:t>What Should the ELPI Equity Report Look Like?</a:t>
            </a:r>
          </a:p>
        </p:txBody>
      </p:sp>
      <p:pic>
        <p:nvPicPr>
          <p:cNvPr id="7" name="Content Placeholder 6" descr="A baseball card titled English Learner Progress with a gauge pointing to the color Orange. At the bottom of the card there is an Equity Report. ">
            <a:extLst>
              <a:ext uri="{FF2B5EF4-FFF2-40B4-BE49-F238E27FC236}">
                <a16:creationId xmlns:a16="http://schemas.microsoft.com/office/drawing/2014/main" id="{C1FF241D-3E8B-C289-97FA-CADBFED0E94C}"/>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125149" y="1752600"/>
            <a:ext cx="2445527" cy="4305300"/>
          </a:xfrm>
          <a:prstGeom prst="rect">
            <a:avLst/>
          </a:prstGeom>
        </p:spPr>
      </p:pic>
      <p:pic>
        <p:nvPicPr>
          <p:cNvPr id="8" name="Content Placeholder 5" descr="A baseball card titled English Learner Progress with a gauge pointing to Orange. At the bottom, there is an Equity Report with the title: Long Term EL Placement. ">
            <a:extLst>
              <a:ext uri="{FF2B5EF4-FFF2-40B4-BE49-F238E27FC236}">
                <a16:creationId xmlns:a16="http://schemas.microsoft.com/office/drawing/2014/main" id="{1501F3D6-E8C6-3020-E99F-91B0B85F528D}"/>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4203331" y="1752600"/>
            <a:ext cx="2443170" cy="4305300"/>
          </a:xfrm>
          <a:prstGeom prst="rect">
            <a:avLst/>
          </a:prstGeom>
        </p:spPr>
      </p:pic>
      <p:sp>
        <p:nvSpPr>
          <p:cNvPr id="10" name="Content Placeholder 9">
            <a:extLst>
              <a:ext uri="{FF2B5EF4-FFF2-40B4-BE49-F238E27FC236}">
                <a16:creationId xmlns:a16="http://schemas.microsoft.com/office/drawing/2014/main" id="{6DA0D9D5-98AB-8300-0BBD-78C1DBD1C84C}"/>
              </a:ext>
            </a:extLst>
          </p:cNvPr>
          <p:cNvSpPr>
            <a:spLocks noGrp="1"/>
          </p:cNvSpPr>
          <p:nvPr>
            <p:ph sz="quarter" idx="12"/>
          </p:nvPr>
        </p:nvSpPr>
        <p:spPr>
          <a:xfrm>
            <a:off x="7166345" y="1752601"/>
            <a:ext cx="4339856" cy="4305300"/>
          </a:xfrm>
        </p:spPr>
        <p:txBody>
          <a:bodyPr>
            <a:normAutofit fontScale="92500" lnSpcReduction="20000"/>
          </a:bodyPr>
          <a:lstStyle/>
          <a:p>
            <a:r>
              <a:rPr lang="en-US"/>
              <a:t>Equity Report that includes: </a:t>
            </a:r>
          </a:p>
          <a:p>
            <a:pPr lvl="1"/>
            <a:r>
              <a:rPr lang="en-US"/>
              <a:t>Performance EL (same as overall) and LTEL student groups</a:t>
            </a:r>
          </a:p>
          <a:p>
            <a:pPr lvl="1"/>
            <a:r>
              <a:rPr lang="en-US"/>
              <a:t>Performance of only LTEL student group</a:t>
            </a:r>
          </a:p>
          <a:p>
            <a:endParaRPr lang="en-US"/>
          </a:p>
        </p:txBody>
      </p:sp>
    </p:spTree>
    <p:extLst>
      <p:ext uri="{BB962C8B-B14F-4D97-AF65-F5344CB8AC3E}">
        <p14:creationId xmlns:p14="http://schemas.microsoft.com/office/powerpoint/2010/main" val="10098807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58B4-A95A-6B37-8B1F-DC9C2A80239C}"/>
              </a:ext>
            </a:extLst>
          </p:cNvPr>
          <p:cNvSpPr>
            <a:spLocks noGrp="1"/>
          </p:cNvSpPr>
          <p:nvPr>
            <p:ph type="title"/>
          </p:nvPr>
        </p:nvSpPr>
        <p:spPr/>
        <p:txBody>
          <a:bodyPr/>
          <a:lstStyle/>
          <a:p>
            <a:r>
              <a:rPr lang="en-US" sz="4800" dirty="0">
                <a:cs typeface="Aharoni"/>
              </a:rPr>
              <a:t>Feedback from CPAG on the ELPI Dashboard Card</a:t>
            </a:r>
          </a:p>
        </p:txBody>
      </p:sp>
      <p:sp>
        <p:nvSpPr>
          <p:cNvPr id="3" name="Content Placeholder 2">
            <a:extLst>
              <a:ext uri="{FF2B5EF4-FFF2-40B4-BE49-F238E27FC236}">
                <a16:creationId xmlns:a16="http://schemas.microsoft.com/office/drawing/2014/main" id="{19BCC01D-261D-56F6-DB55-DD4C307392EC}"/>
              </a:ext>
            </a:extLst>
          </p:cNvPr>
          <p:cNvSpPr>
            <a:spLocks noGrp="1"/>
          </p:cNvSpPr>
          <p:nvPr>
            <p:ph sz="quarter" idx="10"/>
          </p:nvPr>
        </p:nvSpPr>
        <p:spPr>
          <a:xfrm>
            <a:off x="647699" y="2079812"/>
            <a:ext cx="10858499" cy="3978088"/>
          </a:xfrm>
        </p:spPr>
        <p:txBody>
          <a:bodyPr vert="horz" lIns="91440" tIns="45720" rIns="91440" bIns="45720" rtlCol="0" anchor="t">
            <a:normAutofit/>
          </a:bodyPr>
          <a:lstStyle/>
          <a:p>
            <a:r>
              <a:rPr lang="en-US">
                <a:latin typeface="Arial"/>
                <a:cs typeface="Arial"/>
              </a:rPr>
              <a:t>Does CPAG have any feedback or questions about how the LTEL student group should be displayed on the Dashboard?</a:t>
            </a:r>
          </a:p>
        </p:txBody>
      </p:sp>
    </p:spTree>
    <p:extLst>
      <p:ext uri="{BB962C8B-B14F-4D97-AF65-F5344CB8AC3E}">
        <p14:creationId xmlns:p14="http://schemas.microsoft.com/office/powerpoint/2010/main" val="32888058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3B60-9782-5499-9E11-4728682C697F}"/>
              </a:ext>
            </a:extLst>
          </p:cNvPr>
          <p:cNvSpPr>
            <a:spLocks noGrp="1"/>
          </p:cNvSpPr>
          <p:nvPr>
            <p:ph type="title"/>
          </p:nvPr>
        </p:nvSpPr>
        <p:spPr/>
        <p:txBody>
          <a:bodyPr/>
          <a:lstStyle/>
          <a:p>
            <a:r>
              <a:rPr lang="en-US" sz="4800" dirty="0">
                <a:cs typeface="Arial"/>
              </a:rPr>
              <a:t>LCFF </a:t>
            </a:r>
            <a:br>
              <a:rPr lang="en-US" sz="4800" dirty="0">
                <a:cs typeface="Arial"/>
              </a:rPr>
            </a:br>
            <a:r>
              <a:rPr lang="en-US" sz="4800" dirty="0">
                <a:cs typeface="Arial"/>
              </a:rPr>
              <a:t>Differentiated Assistance </a:t>
            </a:r>
            <a:br>
              <a:rPr lang="en-US" sz="4800" dirty="0">
                <a:cs typeface="Arial"/>
              </a:rPr>
            </a:br>
            <a:r>
              <a:rPr lang="en-US" sz="4800" dirty="0">
                <a:cs typeface="Arial"/>
              </a:rPr>
              <a:t>Criteria for the </a:t>
            </a:r>
            <a:br>
              <a:rPr lang="en-US" sz="4800" dirty="0">
                <a:cs typeface="Arial"/>
              </a:rPr>
            </a:br>
            <a:r>
              <a:rPr lang="en-US" sz="4800" dirty="0">
                <a:cs typeface="Arial"/>
              </a:rPr>
              <a:t>2024 Dashboard</a:t>
            </a:r>
          </a:p>
        </p:txBody>
      </p:sp>
    </p:spTree>
    <p:extLst>
      <p:ext uri="{BB962C8B-B14F-4D97-AF65-F5344CB8AC3E}">
        <p14:creationId xmlns:p14="http://schemas.microsoft.com/office/powerpoint/2010/main" val="42247303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873E-1611-6831-CD66-3B854614A861}"/>
              </a:ext>
            </a:extLst>
          </p:cNvPr>
          <p:cNvSpPr>
            <a:spLocks noGrp="1"/>
          </p:cNvSpPr>
          <p:nvPr>
            <p:ph type="title"/>
          </p:nvPr>
        </p:nvSpPr>
        <p:spPr/>
        <p:txBody>
          <a:bodyPr/>
          <a:lstStyle/>
          <a:p>
            <a:r>
              <a:rPr lang="en-US" dirty="0">
                <a:ea typeface="+mj-lt"/>
                <a:cs typeface="+mj-lt"/>
              </a:rPr>
              <a:t>Levels of Assistance</a:t>
            </a:r>
            <a:endParaRPr lang="en-US" dirty="0"/>
          </a:p>
        </p:txBody>
      </p:sp>
      <p:sp>
        <p:nvSpPr>
          <p:cNvPr id="3" name="Content Placeholder 2">
            <a:extLst>
              <a:ext uri="{FF2B5EF4-FFF2-40B4-BE49-F238E27FC236}">
                <a16:creationId xmlns:a16="http://schemas.microsoft.com/office/drawing/2014/main" id="{3BB87526-EDF2-8A22-045F-772137B9C4CE}"/>
              </a:ext>
            </a:extLst>
          </p:cNvPr>
          <p:cNvSpPr>
            <a:spLocks noGrp="1"/>
          </p:cNvSpPr>
          <p:nvPr>
            <p:ph sz="quarter" idx="10"/>
          </p:nvPr>
        </p:nvSpPr>
        <p:spPr/>
        <p:txBody>
          <a:bodyPr vert="horz" lIns="91440" tIns="45720" rIns="91440" bIns="45720" rtlCol="0" anchor="t">
            <a:normAutofit fontScale="85000" lnSpcReduction="20000"/>
          </a:bodyPr>
          <a:lstStyle/>
          <a:p>
            <a:r>
              <a:rPr lang="en-US" b="1">
                <a:latin typeface="Arial"/>
                <a:cs typeface="Arial"/>
              </a:rPr>
              <a:t>Level 1 – Support for All: </a:t>
            </a:r>
            <a:endParaRPr lang="en-US"/>
          </a:p>
          <a:p>
            <a:pPr lvl="1"/>
            <a:r>
              <a:rPr lang="en-US">
                <a:latin typeface="Arial"/>
                <a:cs typeface="Arial"/>
              </a:rPr>
              <a:t>All districts, charter schools, and County Offices of Education (COEs) are eligible for general assistance.</a:t>
            </a:r>
            <a:endParaRPr lang="en-US"/>
          </a:p>
          <a:p>
            <a:r>
              <a:rPr lang="en-US" b="1">
                <a:latin typeface="Arial"/>
                <a:cs typeface="Arial"/>
              </a:rPr>
              <a:t>Level 2 – Differentiated Assistance: </a:t>
            </a:r>
            <a:endParaRPr lang="en-US"/>
          </a:p>
          <a:p>
            <a:pPr lvl="1"/>
            <a:r>
              <a:rPr lang="en-US">
                <a:latin typeface="Arial"/>
                <a:cs typeface="Arial"/>
              </a:rPr>
              <a:t>All districts, charter schools, and COEs are eligible for differentiated assistance based on performance in each Local Control Funding Formula (LCFF) state priority area. </a:t>
            </a:r>
          </a:p>
          <a:p>
            <a:r>
              <a:rPr lang="en-US" b="1">
                <a:latin typeface="Arial"/>
                <a:cs typeface="Arial"/>
              </a:rPr>
              <a:t>Level 3 - DA with Additional Geographic Lead Support</a:t>
            </a:r>
            <a:endParaRPr lang="en-US" b="1"/>
          </a:p>
          <a:p>
            <a:r>
              <a:rPr lang="en-US" b="1">
                <a:latin typeface="Arial"/>
                <a:cs typeface="Arial"/>
              </a:rPr>
              <a:t>Level 4 - Eligibility for Support from CCEE</a:t>
            </a:r>
            <a:endParaRPr lang="en-US" b="1"/>
          </a:p>
        </p:txBody>
      </p:sp>
    </p:spTree>
    <p:extLst>
      <p:ext uri="{BB962C8B-B14F-4D97-AF65-F5344CB8AC3E}">
        <p14:creationId xmlns:p14="http://schemas.microsoft.com/office/powerpoint/2010/main" val="1474972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369E-37BC-DBE9-B0E0-E05A7C48129C}"/>
              </a:ext>
            </a:extLst>
          </p:cNvPr>
          <p:cNvSpPr>
            <a:spLocks noGrp="1"/>
          </p:cNvSpPr>
          <p:nvPr>
            <p:ph type="title"/>
          </p:nvPr>
        </p:nvSpPr>
        <p:spPr>
          <a:xfrm>
            <a:off x="647700" y="304801"/>
            <a:ext cx="10858500" cy="1088064"/>
          </a:xfrm>
        </p:spPr>
        <p:txBody>
          <a:bodyPr/>
          <a:lstStyle/>
          <a:p>
            <a:r>
              <a:rPr lang="en-US" sz="4800" dirty="0">
                <a:ea typeface="+mj-lt"/>
                <a:cs typeface="+mj-lt"/>
              </a:rPr>
              <a:t>Differentiated Assistance:</a:t>
            </a:r>
            <a:br>
              <a:rPr lang="en-US" sz="4800" dirty="0">
                <a:ea typeface="+mj-lt"/>
                <a:cs typeface="+mj-lt"/>
              </a:rPr>
            </a:br>
            <a:r>
              <a:rPr lang="en-US" sz="4800" dirty="0">
                <a:ea typeface="+mj-lt"/>
                <a:cs typeface="+mj-lt"/>
              </a:rPr>
              <a:t>Timeline for Eligibility</a:t>
            </a:r>
            <a:endParaRPr lang="en-US" sz="4800" dirty="0"/>
          </a:p>
        </p:txBody>
      </p:sp>
      <p:sp>
        <p:nvSpPr>
          <p:cNvPr id="3" name="Content Placeholder 2">
            <a:extLst>
              <a:ext uri="{FF2B5EF4-FFF2-40B4-BE49-F238E27FC236}">
                <a16:creationId xmlns:a16="http://schemas.microsoft.com/office/drawing/2014/main" id="{AC54EA73-7613-102C-F9F3-DF2C7BE75D24}"/>
              </a:ext>
            </a:extLst>
          </p:cNvPr>
          <p:cNvSpPr>
            <a:spLocks noGrp="1"/>
          </p:cNvSpPr>
          <p:nvPr>
            <p:ph sz="quarter" idx="10"/>
          </p:nvPr>
        </p:nvSpPr>
        <p:spPr>
          <a:xfrm>
            <a:off x="509477" y="1848294"/>
            <a:ext cx="10858499" cy="4305300"/>
          </a:xfrm>
        </p:spPr>
        <p:txBody>
          <a:bodyPr vert="horz" lIns="91440" tIns="45720" rIns="91440" bIns="45720" rtlCol="0" anchor="t">
            <a:noAutofit/>
          </a:bodyPr>
          <a:lstStyle/>
          <a:p>
            <a:r>
              <a:rPr lang="en-US">
                <a:latin typeface="Arial"/>
                <a:cs typeface="Arial"/>
              </a:rPr>
              <a:t>Differentiated assistance eligibility determinations are made annually following the release of the Dashboard. </a:t>
            </a:r>
          </a:p>
          <a:p>
            <a:pPr lvl="1">
              <a:buFont typeface="Courier New" panose="020B0604020202020204" pitchFamily="34" charset="0"/>
              <a:buChar char="o"/>
            </a:pPr>
            <a:r>
              <a:rPr lang="en-US" sz="3200">
                <a:latin typeface="Arial"/>
                <a:cs typeface="Arial"/>
              </a:rPr>
              <a:t>Differentiated assistance is not a status. Therefore, districts, COEs, and charter schools do not exit from assistance.</a:t>
            </a:r>
            <a:endParaRPr lang="en-US" sz="3200"/>
          </a:p>
        </p:txBody>
      </p:sp>
    </p:spTree>
    <p:extLst>
      <p:ext uri="{BB962C8B-B14F-4D97-AF65-F5344CB8AC3E}">
        <p14:creationId xmlns:p14="http://schemas.microsoft.com/office/powerpoint/2010/main" val="40655693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4C61-1143-C8FB-C3C5-D84966055342}"/>
              </a:ext>
            </a:extLst>
          </p:cNvPr>
          <p:cNvSpPr>
            <a:spLocks noGrp="1"/>
          </p:cNvSpPr>
          <p:nvPr>
            <p:ph type="title"/>
          </p:nvPr>
        </p:nvSpPr>
        <p:spPr>
          <a:xfrm>
            <a:off x="382772" y="132443"/>
            <a:ext cx="11717079" cy="1335314"/>
          </a:xfrm>
        </p:spPr>
        <p:txBody>
          <a:bodyPr/>
          <a:lstStyle/>
          <a:p>
            <a:r>
              <a:rPr lang="en-US" sz="4400" dirty="0">
                <a:ea typeface="+mj-lt"/>
                <a:cs typeface="+mj-lt"/>
              </a:rPr>
              <a:t>Differentiated Assistance Eligibility Criteria</a:t>
            </a:r>
          </a:p>
        </p:txBody>
      </p:sp>
      <p:sp>
        <p:nvSpPr>
          <p:cNvPr id="3" name="Content Placeholder 2">
            <a:extLst>
              <a:ext uri="{FF2B5EF4-FFF2-40B4-BE49-F238E27FC236}">
                <a16:creationId xmlns:a16="http://schemas.microsoft.com/office/drawing/2014/main" id="{35FC29F0-4C25-290A-C2C5-3EDB69B9CCC6}"/>
              </a:ext>
            </a:extLst>
          </p:cNvPr>
          <p:cNvSpPr>
            <a:spLocks noGrp="1"/>
          </p:cNvSpPr>
          <p:nvPr>
            <p:ph sz="quarter" idx="10"/>
          </p:nvPr>
        </p:nvSpPr>
        <p:spPr>
          <a:xfrm>
            <a:off x="647699" y="1467757"/>
            <a:ext cx="10858499" cy="4590143"/>
          </a:xfrm>
        </p:spPr>
        <p:txBody>
          <a:bodyPr vert="horz" lIns="91440" tIns="45720" rIns="91440" bIns="45720" rtlCol="0" anchor="t">
            <a:normAutofit lnSpcReduction="10000"/>
          </a:bodyPr>
          <a:lstStyle/>
          <a:p>
            <a:r>
              <a:rPr lang="en-US" sz="3200" b="1">
                <a:latin typeface="Arial"/>
                <a:cs typeface="Arial"/>
              </a:rPr>
              <a:t>State and local indicator</a:t>
            </a:r>
            <a:r>
              <a:rPr lang="en-US" sz="3200">
                <a:latin typeface="Arial"/>
                <a:cs typeface="Arial"/>
              </a:rPr>
              <a:t> results, for each priority area reported on the Dashboard, are used to determine eligibility of </a:t>
            </a:r>
            <a:r>
              <a:rPr lang="en-US" sz="3200" b="1">
                <a:latin typeface="Arial"/>
                <a:cs typeface="Arial"/>
              </a:rPr>
              <a:t>districts and COEs</a:t>
            </a:r>
            <a:r>
              <a:rPr lang="en-US" sz="3200">
                <a:latin typeface="Arial"/>
                <a:cs typeface="Arial"/>
              </a:rPr>
              <a:t> for differentiated assistance.</a:t>
            </a:r>
            <a:endParaRPr lang="en-US" sz="3200"/>
          </a:p>
          <a:p>
            <a:r>
              <a:rPr lang="en-US" sz="3200">
                <a:latin typeface="Arial"/>
                <a:cs typeface="Arial"/>
              </a:rPr>
              <a:t>In 2024, the Dashboard will have all Indicators available. Therefore, there will be no modifications to the standard eligibility criteria.</a:t>
            </a:r>
          </a:p>
          <a:p>
            <a:pPr lvl="1">
              <a:buFont typeface="Courier New" panose="020B0604020202020204" pitchFamily="34" charset="0"/>
              <a:buChar char="o"/>
            </a:pPr>
            <a:r>
              <a:rPr lang="en-US" sz="3000">
                <a:latin typeface="Arial"/>
                <a:cs typeface="Arial"/>
              </a:rPr>
              <a:t>Update will be made to incorporate the LTEL student group to the criteria</a:t>
            </a:r>
            <a:endParaRPr lang="en-US" sz="3000"/>
          </a:p>
          <a:p>
            <a:pPr marL="91440" indent="0">
              <a:buNone/>
            </a:pPr>
            <a:endParaRPr lang="en-US"/>
          </a:p>
        </p:txBody>
      </p:sp>
    </p:spTree>
    <p:extLst>
      <p:ext uri="{BB962C8B-B14F-4D97-AF65-F5344CB8AC3E}">
        <p14:creationId xmlns:p14="http://schemas.microsoft.com/office/powerpoint/2010/main" val="2328768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0D0F-DCD8-EA8F-2E36-C51C5B5831C3}"/>
              </a:ext>
            </a:extLst>
          </p:cNvPr>
          <p:cNvSpPr>
            <a:spLocks noGrp="1"/>
          </p:cNvSpPr>
          <p:nvPr>
            <p:ph type="title"/>
          </p:nvPr>
        </p:nvSpPr>
        <p:spPr>
          <a:xfrm>
            <a:off x="804733" y="193040"/>
            <a:ext cx="11387267" cy="1315720"/>
          </a:xfrm>
        </p:spPr>
        <p:txBody>
          <a:bodyPr/>
          <a:lstStyle/>
          <a:p>
            <a:r>
              <a:rPr lang="en-US" sz="4000" dirty="0">
                <a:ea typeface="+mj-lt"/>
                <a:cs typeface="+mj-lt"/>
              </a:rPr>
              <a:t>Differentiated Assistance Eligibility Criteria for Priorities 1-3</a:t>
            </a:r>
            <a:endParaRPr lang="en-US" sz="4000" dirty="0"/>
          </a:p>
        </p:txBody>
      </p:sp>
      <p:graphicFrame>
        <p:nvGraphicFramePr>
          <p:cNvPr id="4" name="Table 4" descr="Priority Number, Priority Area, and Criteria for Differentiated Assistance Eligibility Criteria for Priorities 1 through 5.">
            <a:extLst>
              <a:ext uri="{FF2B5EF4-FFF2-40B4-BE49-F238E27FC236}">
                <a16:creationId xmlns:a16="http://schemas.microsoft.com/office/drawing/2014/main" id="{FCC98CAE-C2CF-BD49-825B-8EF1690F3854}"/>
              </a:ext>
            </a:extLst>
          </p:cNvPr>
          <p:cNvGraphicFramePr>
            <a:graphicFrameLocks noGrp="1"/>
          </p:cNvGraphicFramePr>
          <p:nvPr>
            <p:ph sz="quarter" idx="10"/>
            <p:extLst>
              <p:ext uri="{D42A27DB-BD31-4B8C-83A1-F6EECF244321}">
                <p14:modId xmlns:p14="http://schemas.microsoft.com/office/powerpoint/2010/main" val="3454823995"/>
              </p:ext>
            </p:extLst>
          </p:nvPr>
        </p:nvGraphicFramePr>
        <p:xfrm>
          <a:off x="402366" y="2057400"/>
          <a:ext cx="11387267" cy="3291840"/>
        </p:xfrm>
        <a:graphic>
          <a:graphicData uri="http://schemas.openxmlformats.org/drawingml/2006/table">
            <a:tbl>
              <a:tblPr firstRow="1" bandRow="1">
                <a:tableStyleId>{5C22544A-7EE6-4342-B048-85BDC9FD1C3A}</a:tableStyleId>
              </a:tblPr>
              <a:tblGrid>
                <a:gridCol w="1493109">
                  <a:extLst>
                    <a:ext uri="{9D8B030D-6E8A-4147-A177-3AD203B41FA5}">
                      <a16:colId xmlns:a16="http://schemas.microsoft.com/office/drawing/2014/main" val="3201721788"/>
                    </a:ext>
                  </a:extLst>
                </a:gridCol>
                <a:gridCol w="3418205">
                  <a:extLst>
                    <a:ext uri="{9D8B030D-6E8A-4147-A177-3AD203B41FA5}">
                      <a16:colId xmlns:a16="http://schemas.microsoft.com/office/drawing/2014/main" val="2721237073"/>
                    </a:ext>
                  </a:extLst>
                </a:gridCol>
                <a:gridCol w="6475953">
                  <a:extLst>
                    <a:ext uri="{9D8B030D-6E8A-4147-A177-3AD203B41FA5}">
                      <a16:colId xmlns:a16="http://schemas.microsoft.com/office/drawing/2014/main" val="4117683089"/>
                    </a:ext>
                  </a:extLst>
                </a:gridCol>
              </a:tblGrid>
              <a:tr h="370840">
                <a:tc>
                  <a:txBody>
                    <a:bodyPr/>
                    <a:lstStyle/>
                    <a:p>
                      <a:pPr lvl="0" algn="l">
                        <a:buNone/>
                      </a:pPr>
                      <a:r>
                        <a:rPr lang="en-US" sz="2400">
                          <a:latin typeface="Arial"/>
                        </a:rPr>
                        <a:t>Priority </a:t>
                      </a:r>
                      <a:br>
                        <a:rPr lang="en-US" sz="2400">
                          <a:latin typeface="Arial"/>
                        </a:rPr>
                      </a:br>
                      <a:r>
                        <a:rPr lang="en-US" sz="2400">
                          <a:latin typeface="Arial"/>
                        </a:rPr>
                        <a:t>Number</a:t>
                      </a:r>
                    </a:p>
                  </a:txBody>
                  <a:tcPr>
                    <a:solidFill>
                      <a:schemeClr val="tx2">
                        <a:lumMod val="75000"/>
                      </a:schemeClr>
                    </a:solidFill>
                  </a:tcPr>
                </a:tc>
                <a:tc>
                  <a:txBody>
                    <a:bodyPr/>
                    <a:lstStyle/>
                    <a:p>
                      <a:r>
                        <a:rPr lang="en-US" sz="2400">
                          <a:latin typeface="Arial"/>
                        </a:rPr>
                        <a:t>Priority Area</a:t>
                      </a:r>
                    </a:p>
                  </a:txBody>
                  <a:tcPr>
                    <a:solidFill>
                      <a:schemeClr val="tx2">
                        <a:lumMod val="75000"/>
                      </a:schemeClr>
                    </a:solidFill>
                  </a:tcPr>
                </a:tc>
                <a:tc>
                  <a:txBody>
                    <a:bodyPr/>
                    <a:lstStyle/>
                    <a:p>
                      <a:r>
                        <a:rPr lang="en-US" sz="2400">
                          <a:latin typeface="Arial"/>
                        </a:rPr>
                        <a:t>Criteria</a:t>
                      </a:r>
                    </a:p>
                  </a:txBody>
                  <a:tcPr>
                    <a:solidFill>
                      <a:schemeClr val="tx2">
                        <a:lumMod val="75000"/>
                      </a:schemeClr>
                    </a:solidFill>
                  </a:tcPr>
                </a:tc>
                <a:extLst>
                  <a:ext uri="{0D108BD9-81ED-4DB2-BD59-A6C34878D82A}">
                    <a16:rowId xmlns:a16="http://schemas.microsoft.com/office/drawing/2014/main" val="1155010650"/>
                  </a:ext>
                </a:extLst>
              </a:tr>
              <a:tr h="370840">
                <a:tc>
                  <a:txBody>
                    <a:bodyPr/>
                    <a:lstStyle/>
                    <a:p>
                      <a:pPr lvl="0" algn="ctr">
                        <a:buNone/>
                      </a:pPr>
                      <a:r>
                        <a:rPr lang="en-US" sz="2400">
                          <a:latin typeface="Arial"/>
                        </a:rPr>
                        <a:t>1</a:t>
                      </a:r>
                    </a:p>
                  </a:txBody>
                  <a:tcPr/>
                </a:tc>
                <a:tc>
                  <a:txBody>
                    <a:bodyPr/>
                    <a:lstStyle/>
                    <a:p>
                      <a:r>
                        <a:rPr lang="en-US" sz="2400">
                          <a:latin typeface="Arial"/>
                        </a:rPr>
                        <a:t>Basics</a:t>
                      </a:r>
                    </a:p>
                  </a:txBody>
                  <a:tcPr/>
                </a:tc>
                <a:tc>
                  <a:txBody>
                    <a:bodyPr/>
                    <a:lstStyle/>
                    <a:p>
                      <a:pPr marL="342900" lvl="0" indent="-342900">
                        <a:buFont typeface="Arial"/>
                        <a:buChar char="•"/>
                      </a:pPr>
                      <a:r>
                        <a:rPr lang="en-US" sz="2400" b="0" i="0" u="none" strike="noStrike" noProof="0">
                          <a:latin typeface="Arial"/>
                        </a:rPr>
                        <a:t>Not Met for Two or More Years on Local Performance</a:t>
                      </a:r>
                    </a:p>
                  </a:txBody>
                  <a:tcPr/>
                </a:tc>
                <a:extLst>
                  <a:ext uri="{0D108BD9-81ED-4DB2-BD59-A6C34878D82A}">
                    <a16:rowId xmlns:a16="http://schemas.microsoft.com/office/drawing/2014/main" val="3386362562"/>
                  </a:ext>
                </a:extLst>
              </a:tr>
              <a:tr h="370839">
                <a:tc>
                  <a:txBody>
                    <a:bodyPr/>
                    <a:lstStyle/>
                    <a:p>
                      <a:pPr lvl="0" algn="ctr">
                        <a:buNone/>
                      </a:pPr>
                      <a:r>
                        <a:rPr lang="en-US" sz="2400" b="0" i="0" u="none" strike="noStrike" noProof="0">
                          <a:latin typeface="Arial"/>
                        </a:rPr>
                        <a:t>2</a:t>
                      </a:r>
                    </a:p>
                  </a:txBody>
                  <a:tcPr/>
                </a:tc>
                <a:tc>
                  <a:txBody>
                    <a:bodyPr/>
                    <a:lstStyle/>
                    <a:p>
                      <a:pPr lvl="0">
                        <a:buNone/>
                      </a:pPr>
                      <a:r>
                        <a:rPr lang="en-US" sz="2400">
                          <a:latin typeface="Arial"/>
                        </a:rPr>
                        <a:t>Implementation </a:t>
                      </a:r>
                      <a:r>
                        <a:rPr lang="en-US" sz="2400" b="0" i="0" u="none" strike="noStrike" noProof="0">
                          <a:latin typeface="Arial"/>
                        </a:rPr>
                        <a:t>of State Academic Standards</a:t>
                      </a:r>
                      <a:endParaRPr lang="en-US" sz="2400">
                        <a:latin typeface="Arial"/>
                      </a:endParaRPr>
                    </a:p>
                  </a:txBody>
                  <a:tcPr/>
                </a:tc>
                <a:tc>
                  <a:txBody>
                    <a:bodyPr/>
                    <a:lstStyle/>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753328262"/>
                  </a:ext>
                </a:extLst>
              </a:tr>
              <a:tr h="370838">
                <a:tc>
                  <a:txBody>
                    <a:bodyPr/>
                    <a:lstStyle/>
                    <a:p>
                      <a:pPr lvl="0" algn="ctr">
                        <a:buNone/>
                      </a:pPr>
                      <a:r>
                        <a:rPr lang="en-US" sz="2400" b="0" i="0" u="none" strike="noStrike" noProof="0">
                          <a:latin typeface="Arial"/>
                        </a:rPr>
                        <a:t>3</a:t>
                      </a:r>
                    </a:p>
                  </a:txBody>
                  <a:tcPr/>
                </a:tc>
                <a:tc>
                  <a:txBody>
                    <a:bodyPr/>
                    <a:lstStyle/>
                    <a:p>
                      <a:pPr lvl="0">
                        <a:buNone/>
                      </a:pPr>
                      <a:r>
                        <a:rPr lang="en-US" sz="2400" b="0" i="0" u="none" strike="noStrike" noProof="0">
                          <a:latin typeface="Arial"/>
                        </a:rPr>
                        <a:t>Parent and Family Engagement</a:t>
                      </a:r>
                    </a:p>
                  </a:txBody>
                  <a:tcPr/>
                </a:tc>
                <a:tc>
                  <a:txBody>
                    <a:bodyPr/>
                    <a:lstStyle/>
                    <a:p>
                      <a:pPr marL="342900" lvl="0" indent="-342900" algn="l">
                        <a:lnSpc>
                          <a:spcPct val="100000"/>
                        </a:lnSpc>
                        <a:spcBef>
                          <a:spcPts val="0"/>
                        </a:spcBef>
                        <a:spcAft>
                          <a:spcPts val="0"/>
                        </a:spcAft>
                        <a:buFont typeface="Arial"/>
                        <a:buChar char="•"/>
                      </a:pPr>
                      <a:r>
                        <a:rPr lang="en-US" sz="2400" b="0" i="0" u="none" strike="noStrike" noProof="0" dirty="0">
                          <a:latin typeface="Arial"/>
                        </a:rPr>
                        <a:t>Not Met for Two or More Years on Local Performance</a:t>
                      </a:r>
                    </a:p>
                  </a:txBody>
                  <a:tcPr/>
                </a:tc>
                <a:extLst>
                  <a:ext uri="{0D108BD9-81ED-4DB2-BD59-A6C34878D82A}">
                    <a16:rowId xmlns:a16="http://schemas.microsoft.com/office/drawing/2014/main" val="1571956437"/>
                  </a:ext>
                </a:extLst>
              </a:tr>
            </a:tbl>
          </a:graphicData>
        </a:graphic>
      </p:graphicFrame>
    </p:spTree>
    <p:extLst>
      <p:ext uri="{BB962C8B-B14F-4D97-AF65-F5344CB8AC3E}">
        <p14:creationId xmlns:p14="http://schemas.microsoft.com/office/powerpoint/2010/main" val="326180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AD48-C289-41B5-DC63-74E29EAF8DF7}"/>
              </a:ext>
            </a:extLst>
          </p:cNvPr>
          <p:cNvSpPr>
            <a:spLocks noGrp="1"/>
          </p:cNvSpPr>
          <p:nvPr>
            <p:ph type="title"/>
          </p:nvPr>
        </p:nvSpPr>
        <p:spPr/>
        <p:txBody>
          <a:bodyPr/>
          <a:lstStyle/>
          <a:p>
            <a:r>
              <a:rPr lang="en-US" sz="4800" dirty="0">
                <a:cs typeface="Aharoni"/>
              </a:rPr>
              <a:t>Incorporate Science Assessment Results onto the Dashboard</a:t>
            </a:r>
          </a:p>
        </p:txBody>
      </p:sp>
    </p:spTree>
    <p:extLst>
      <p:ext uri="{BB962C8B-B14F-4D97-AF65-F5344CB8AC3E}">
        <p14:creationId xmlns:p14="http://schemas.microsoft.com/office/powerpoint/2010/main" val="23386261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0D0F-DCD8-EA8F-2E36-C51C5B5831C3}"/>
              </a:ext>
            </a:extLst>
          </p:cNvPr>
          <p:cNvSpPr>
            <a:spLocks noGrp="1"/>
          </p:cNvSpPr>
          <p:nvPr>
            <p:ph type="title"/>
          </p:nvPr>
        </p:nvSpPr>
        <p:spPr>
          <a:xfrm>
            <a:off x="859566" y="101601"/>
            <a:ext cx="10472867" cy="863600"/>
          </a:xfrm>
        </p:spPr>
        <p:txBody>
          <a:bodyPr/>
          <a:lstStyle/>
          <a:p>
            <a:r>
              <a:rPr lang="en-US" sz="4000" dirty="0">
                <a:ea typeface="+mj-lt"/>
                <a:cs typeface="+mj-lt"/>
              </a:rPr>
              <a:t>Eligibility Criteria for Priorities 4-5 (Cont.)</a:t>
            </a:r>
            <a:endParaRPr lang="en-US" sz="4000" dirty="0"/>
          </a:p>
        </p:txBody>
      </p:sp>
      <p:graphicFrame>
        <p:nvGraphicFramePr>
          <p:cNvPr id="4" name="Table 4" descr="Priority Number, Priority Area, and Criteria for Eligibility Criteria for Priorities 1 through 5 continued.">
            <a:extLst>
              <a:ext uri="{FF2B5EF4-FFF2-40B4-BE49-F238E27FC236}">
                <a16:creationId xmlns:a16="http://schemas.microsoft.com/office/drawing/2014/main" id="{FCC98CAE-C2CF-BD49-825B-8EF1690F3854}"/>
              </a:ext>
            </a:extLst>
          </p:cNvPr>
          <p:cNvGraphicFramePr>
            <a:graphicFrameLocks noGrp="1"/>
          </p:cNvGraphicFramePr>
          <p:nvPr>
            <p:ph sz="quarter" idx="10"/>
            <p:extLst>
              <p:ext uri="{D42A27DB-BD31-4B8C-83A1-F6EECF244321}">
                <p14:modId xmlns:p14="http://schemas.microsoft.com/office/powerpoint/2010/main" val="1470366323"/>
              </p:ext>
            </p:extLst>
          </p:nvPr>
        </p:nvGraphicFramePr>
        <p:xfrm>
          <a:off x="402366" y="1371600"/>
          <a:ext cx="11387267" cy="4297680"/>
        </p:xfrm>
        <a:graphic>
          <a:graphicData uri="http://schemas.openxmlformats.org/drawingml/2006/table">
            <a:tbl>
              <a:tblPr firstRow="1" bandRow="1">
                <a:tableStyleId>{5C22544A-7EE6-4342-B048-85BDC9FD1C3A}</a:tableStyleId>
              </a:tblPr>
              <a:tblGrid>
                <a:gridCol w="1350013">
                  <a:extLst>
                    <a:ext uri="{9D8B030D-6E8A-4147-A177-3AD203B41FA5}">
                      <a16:colId xmlns:a16="http://schemas.microsoft.com/office/drawing/2014/main" val="3201721788"/>
                    </a:ext>
                  </a:extLst>
                </a:gridCol>
                <a:gridCol w="2783014">
                  <a:extLst>
                    <a:ext uri="{9D8B030D-6E8A-4147-A177-3AD203B41FA5}">
                      <a16:colId xmlns:a16="http://schemas.microsoft.com/office/drawing/2014/main" val="2721237073"/>
                    </a:ext>
                  </a:extLst>
                </a:gridCol>
                <a:gridCol w="7254240">
                  <a:extLst>
                    <a:ext uri="{9D8B030D-6E8A-4147-A177-3AD203B41FA5}">
                      <a16:colId xmlns:a16="http://schemas.microsoft.com/office/drawing/2014/main" val="4117683089"/>
                    </a:ext>
                  </a:extLst>
                </a:gridCol>
              </a:tblGrid>
              <a:tr h="370840">
                <a:tc>
                  <a:txBody>
                    <a:bodyPr/>
                    <a:lstStyle/>
                    <a:p>
                      <a:pPr lvl="0" algn="l">
                        <a:buNone/>
                      </a:pPr>
                      <a:r>
                        <a:rPr lang="en-US" sz="2400">
                          <a:latin typeface="Arial"/>
                        </a:rPr>
                        <a:t>Priority </a:t>
                      </a:r>
                      <a:br>
                        <a:rPr lang="en-US" sz="2400">
                          <a:latin typeface="Arial"/>
                        </a:rPr>
                      </a:br>
                      <a:r>
                        <a:rPr lang="en-US" sz="2400">
                          <a:latin typeface="Arial"/>
                        </a:rPr>
                        <a:t>Number</a:t>
                      </a:r>
                    </a:p>
                  </a:txBody>
                  <a:tcPr>
                    <a:solidFill>
                      <a:schemeClr val="tx2">
                        <a:lumMod val="75000"/>
                      </a:schemeClr>
                    </a:solidFill>
                  </a:tcPr>
                </a:tc>
                <a:tc>
                  <a:txBody>
                    <a:bodyPr/>
                    <a:lstStyle/>
                    <a:p>
                      <a:r>
                        <a:rPr lang="en-US" sz="2400">
                          <a:latin typeface="Arial"/>
                        </a:rPr>
                        <a:t>Priority Area</a:t>
                      </a:r>
                    </a:p>
                  </a:txBody>
                  <a:tcPr>
                    <a:solidFill>
                      <a:schemeClr val="tx2">
                        <a:lumMod val="75000"/>
                      </a:schemeClr>
                    </a:solidFill>
                  </a:tcPr>
                </a:tc>
                <a:tc>
                  <a:txBody>
                    <a:bodyPr/>
                    <a:lstStyle/>
                    <a:p>
                      <a:r>
                        <a:rPr lang="en-US" sz="2400">
                          <a:latin typeface="Arial"/>
                        </a:rPr>
                        <a:t>Criteria</a:t>
                      </a:r>
                    </a:p>
                  </a:txBody>
                  <a:tcPr>
                    <a:solidFill>
                      <a:schemeClr val="tx2">
                        <a:lumMod val="75000"/>
                      </a:schemeClr>
                    </a:solidFill>
                  </a:tcPr>
                </a:tc>
                <a:extLst>
                  <a:ext uri="{0D108BD9-81ED-4DB2-BD59-A6C34878D82A}">
                    <a16:rowId xmlns:a16="http://schemas.microsoft.com/office/drawing/2014/main" val="1155010650"/>
                  </a:ext>
                </a:extLst>
              </a:tr>
              <a:tr h="370838">
                <a:tc>
                  <a:txBody>
                    <a:bodyPr/>
                    <a:lstStyle/>
                    <a:p>
                      <a:pPr lvl="0" algn="ctr">
                        <a:buNone/>
                      </a:pPr>
                      <a:r>
                        <a:rPr lang="en-US" sz="2400" b="0" i="0" u="none" strike="noStrike" noProof="0">
                          <a:latin typeface="Arial"/>
                        </a:rPr>
                        <a:t>4</a:t>
                      </a:r>
                    </a:p>
                  </a:txBody>
                  <a:tcPr/>
                </a:tc>
                <a:tc>
                  <a:txBody>
                    <a:bodyPr/>
                    <a:lstStyle/>
                    <a:p>
                      <a:pPr lvl="0">
                        <a:buNone/>
                      </a:pPr>
                      <a:r>
                        <a:rPr lang="en-US" sz="2400" b="0" i="0" u="none" strike="noStrike" noProof="0">
                          <a:latin typeface="Arial"/>
                        </a:rPr>
                        <a:t>Pupil Achievement</a:t>
                      </a:r>
                    </a:p>
                  </a:txBody>
                  <a:tcPr/>
                </a:tc>
                <a:tc>
                  <a:txBody>
                    <a:bodyPr/>
                    <a:lstStyle/>
                    <a:p>
                      <a:pPr marL="342900" lvl="0" indent="-342900">
                        <a:buFont typeface="Arial"/>
                        <a:buChar char="•"/>
                      </a:pPr>
                      <a:r>
                        <a:rPr lang="en-US" sz="2400" b="0" i="0" u="none" strike="noStrike" noProof="0">
                          <a:latin typeface="Arial"/>
                        </a:rPr>
                        <a:t>Red on both English language arts and math tests, or </a:t>
                      </a:r>
                      <a:endParaRPr lang="en-US" sz="2400">
                        <a:latin typeface="Arial"/>
                      </a:endParaRPr>
                    </a:p>
                    <a:p>
                      <a:pPr marL="342900" lvl="0" indent="-342900">
                        <a:buFont typeface="Arial"/>
                        <a:buChar char="•"/>
                      </a:pPr>
                      <a:r>
                        <a:rPr lang="en-US" sz="2400" b="0" i="0" u="none" strike="noStrike" noProof="0">
                          <a:latin typeface="Arial"/>
                        </a:rPr>
                        <a:t>Red on English language arts or math test and Orange on the other test, or </a:t>
                      </a:r>
                      <a:endParaRPr lang="en-US" sz="2400">
                        <a:latin typeface="Arial"/>
                      </a:endParaRPr>
                    </a:p>
                    <a:p>
                      <a:pPr marL="342900" lvl="0" indent="-342900">
                        <a:buFont typeface="Arial"/>
                        <a:buChar char="•"/>
                      </a:pPr>
                      <a:r>
                        <a:rPr lang="en-US" sz="2400" b="0" i="0" u="none" strike="noStrike" noProof="0">
                          <a:latin typeface="Arial"/>
                        </a:rPr>
                        <a:t>Red on the English Learner Progress Indicator (ELPI) (English Learner student group </a:t>
                      </a:r>
                      <a:r>
                        <a:rPr lang="en-US" sz="2400" b="1" i="0" u="none" strike="noStrike" noProof="0">
                          <a:latin typeface="Arial"/>
                        </a:rPr>
                        <a:t>or Long-Term English Learner student group</a:t>
                      </a:r>
                      <a:r>
                        <a:rPr lang="en-US" sz="2400" b="0" i="0" u="none" strike="noStrike" noProof="0">
                          <a:latin typeface="Arial"/>
                        </a:rPr>
                        <a:t>)</a:t>
                      </a:r>
                      <a:endParaRPr lang="en-US" sz="2400">
                        <a:latin typeface="Arial"/>
                      </a:endParaRPr>
                    </a:p>
                  </a:txBody>
                  <a:tcPr/>
                </a:tc>
                <a:extLst>
                  <a:ext uri="{0D108BD9-81ED-4DB2-BD59-A6C34878D82A}">
                    <a16:rowId xmlns:a16="http://schemas.microsoft.com/office/drawing/2014/main" val="2665396160"/>
                  </a:ext>
                </a:extLst>
              </a:tr>
              <a:tr h="370838">
                <a:tc>
                  <a:txBody>
                    <a:bodyPr/>
                    <a:lstStyle/>
                    <a:p>
                      <a:pPr lvl="0" algn="ctr">
                        <a:buNone/>
                      </a:pPr>
                      <a:r>
                        <a:rPr lang="en-US" sz="2400" b="0" i="0" u="none" strike="noStrike" noProof="0">
                          <a:latin typeface="Arial"/>
                        </a:rPr>
                        <a:t>5</a:t>
                      </a:r>
                    </a:p>
                  </a:txBody>
                  <a:tcPr/>
                </a:tc>
                <a:tc>
                  <a:txBody>
                    <a:bodyPr/>
                    <a:lstStyle/>
                    <a:p>
                      <a:pPr lvl="0">
                        <a:buNone/>
                      </a:pPr>
                      <a:r>
                        <a:rPr lang="en-US" sz="2400" b="0" i="0" u="none" strike="noStrike" noProof="0">
                          <a:latin typeface="Arial"/>
                        </a:rPr>
                        <a:t>Pupil Engagement</a:t>
                      </a:r>
                    </a:p>
                  </a:txBody>
                  <a:tcPr/>
                </a:tc>
                <a:tc>
                  <a:txBody>
                    <a:bodyPr/>
                    <a:lstStyle/>
                    <a:p>
                      <a:pPr marL="342900" lvl="0" indent="-342900">
                        <a:buFont typeface="Arial"/>
                        <a:buChar char="•"/>
                      </a:pPr>
                      <a:r>
                        <a:rPr lang="en-US" sz="2400" b="0" i="0" u="none" strike="noStrike" noProof="0" dirty="0">
                          <a:latin typeface="Arial"/>
                        </a:rPr>
                        <a:t>Red on Graduation Rate Indicator, or</a:t>
                      </a:r>
                    </a:p>
                    <a:p>
                      <a:pPr marL="342900" lvl="0" indent="-342900">
                        <a:buFont typeface="Arial"/>
                        <a:buChar char="•"/>
                      </a:pPr>
                      <a:r>
                        <a:rPr lang="en-US" sz="2400" b="0" i="0" u="none" strike="noStrike" noProof="0" dirty="0">
                          <a:latin typeface="Arial"/>
                        </a:rPr>
                        <a:t>Red on Chronic Absence Indicator </a:t>
                      </a:r>
                    </a:p>
                  </a:txBody>
                  <a:tcPr/>
                </a:tc>
                <a:extLst>
                  <a:ext uri="{0D108BD9-81ED-4DB2-BD59-A6C34878D82A}">
                    <a16:rowId xmlns:a16="http://schemas.microsoft.com/office/drawing/2014/main" val="3462468731"/>
                  </a:ext>
                </a:extLst>
              </a:tr>
            </a:tbl>
          </a:graphicData>
        </a:graphic>
      </p:graphicFrame>
    </p:spTree>
    <p:extLst>
      <p:ext uri="{BB962C8B-B14F-4D97-AF65-F5344CB8AC3E}">
        <p14:creationId xmlns:p14="http://schemas.microsoft.com/office/powerpoint/2010/main" val="428166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0D0F-DCD8-EA8F-2E36-C51C5B5831C3}"/>
              </a:ext>
            </a:extLst>
          </p:cNvPr>
          <p:cNvSpPr>
            <a:spLocks noGrp="1"/>
          </p:cNvSpPr>
          <p:nvPr>
            <p:ph type="title"/>
          </p:nvPr>
        </p:nvSpPr>
        <p:spPr>
          <a:xfrm>
            <a:off x="0" y="170121"/>
            <a:ext cx="12065901" cy="1024300"/>
          </a:xfrm>
        </p:spPr>
        <p:txBody>
          <a:bodyPr/>
          <a:lstStyle/>
          <a:p>
            <a:r>
              <a:rPr lang="en-US" sz="4000" dirty="0">
                <a:cs typeface="Arial"/>
              </a:rPr>
              <a:t>Differentiated Assistance Eligibility Criteria for Priorities 6-10</a:t>
            </a:r>
            <a:endParaRPr lang="en-US" sz="4000" dirty="0"/>
          </a:p>
        </p:txBody>
      </p:sp>
      <p:graphicFrame>
        <p:nvGraphicFramePr>
          <p:cNvPr id="4" name="Table 4" descr="Priority Number, Priority Area, and Criteria for Differentiated Assistance Eligibility Criteria for Priorities 6 through 10.">
            <a:extLst>
              <a:ext uri="{FF2B5EF4-FFF2-40B4-BE49-F238E27FC236}">
                <a16:creationId xmlns:a16="http://schemas.microsoft.com/office/drawing/2014/main" id="{FCC98CAE-C2CF-BD49-825B-8EF1690F3854}"/>
              </a:ext>
            </a:extLst>
          </p:cNvPr>
          <p:cNvGraphicFramePr>
            <a:graphicFrameLocks noGrp="1"/>
          </p:cNvGraphicFramePr>
          <p:nvPr>
            <p:ph sz="quarter" idx="10"/>
            <p:extLst>
              <p:ext uri="{D42A27DB-BD31-4B8C-83A1-F6EECF244321}">
                <p14:modId xmlns:p14="http://schemas.microsoft.com/office/powerpoint/2010/main" val="1083192517"/>
              </p:ext>
            </p:extLst>
          </p:nvPr>
        </p:nvGraphicFramePr>
        <p:xfrm>
          <a:off x="63049" y="1384359"/>
          <a:ext cx="12065901" cy="5303520"/>
        </p:xfrm>
        <a:graphic>
          <a:graphicData uri="http://schemas.openxmlformats.org/drawingml/2006/table">
            <a:tbl>
              <a:tblPr firstRow="1" bandRow="1">
                <a:tableStyleId>{5C22544A-7EE6-4342-B048-85BDC9FD1C3A}</a:tableStyleId>
              </a:tblPr>
              <a:tblGrid>
                <a:gridCol w="1446774">
                  <a:extLst>
                    <a:ext uri="{9D8B030D-6E8A-4147-A177-3AD203B41FA5}">
                      <a16:colId xmlns:a16="http://schemas.microsoft.com/office/drawing/2014/main" val="3201721788"/>
                    </a:ext>
                  </a:extLst>
                </a:gridCol>
                <a:gridCol w="4465675">
                  <a:extLst>
                    <a:ext uri="{9D8B030D-6E8A-4147-A177-3AD203B41FA5}">
                      <a16:colId xmlns:a16="http://schemas.microsoft.com/office/drawing/2014/main" val="2721237073"/>
                    </a:ext>
                  </a:extLst>
                </a:gridCol>
                <a:gridCol w="6153452">
                  <a:extLst>
                    <a:ext uri="{9D8B030D-6E8A-4147-A177-3AD203B41FA5}">
                      <a16:colId xmlns:a16="http://schemas.microsoft.com/office/drawing/2014/main" val="4117683089"/>
                    </a:ext>
                  </a:extLst>
                </a:gridCol>
              </a:tblGrid>
              <a:tr h="370840">
                <a:tc>
                  <a:txBody>
                    <a:bodyPr/>
                    <a:lstStyle/>
                    <a:p>
                      <a:pPr lvl="0" algn="l">
                        <a:buNone/>
                      </a:pPr>
                      <a:r>
                        <a:rPr lang="en-US" sz="2400">
                          <a:latin typeface="Arial"/>
                        </a:rPr>
                        <a:t>Priority </a:t>
                      </a:r>
                      <a:br>
                        <a:rPr lang="en-US" sz="2400">
                          <a:latin typeface="Arial"/>
                        </a:rPr>
                      </a:br>
                      <a:r>
                        <a:rPr lang="en-US" sz="2400">
                          <a:latin typeface="Arial"/>
                        </a:rPr>
                        <a:t>Number</a:t>
                      </a:r>
                    </a:p>
                  </a:txBody>
                  <a:tcPr>
                    <a:solidFill>
                      <a:schemeClr val="tx2">
                        <a:lumMod val="75000"/>
                      </a:schemeClr>
                    </a:solidFill>
                  </a:tcPr>
                </a:tc>
                <a:tc>
                  <a:txBody>
                    <a:bodyPr/>
                    <a:lstStyle/>
                    <a:p>
                      <a:r>
                        <a:rPr lang="en-US" sz="2400">
                          <a:latin typeface="Arial"/>
                        </a:rPr>
                        <a:t>Priority Area</a:t>
                      </a:r>
                    </a:p>
                  </a:txBody>
                  <a:tcPr>
                    <a:solidFill>
                      <a:schemeClr val="tx2">
                        <a:lumMod val="75000"/>
                      </a:schemeClr>
                    </a:solidFill>
                  </a:tcPr>
                </a:tc>
                <a:tc>
                  <a:txBody>
                    <a:bodyPr/>
                    <a:lstStyle/>
                    <a:p>
                      <a:r>
                        <a:rPr lang="en-US" sz="2400">
                          <a:latin typeface="Arial"/>
                        </a:rPr>
                        <a:t>Criteria</a:t>
                      </a:r>
                    </a:p>
                  </a:txBody>
                  <a:tcPr>
                    <a:solidFill>
                      <a:schemeClr val="tx2">
                        <a:lumMod val="75000"/>
                      </a:schemeClr>
                    </a:solidFill>
                  </a:tcPr>
                </a:tc>
                <a:extLst>
                  <a:ext uri="{0D108BD9-81ED-4DB2-BD59-A6C34878D82A}">
                    <a16:rowId xmlns:a16="http://schemas.microsoft.com/office/drawing/2014/main" val="1155010650"/>
                  </a:ext>
                </a:extLst>
              </a:tr>
              <a:tr h="370838">
                <a:tc>
                  <a:txBody>
                    <a:bodyPr/>
                    <a:lstStyle/>
                    <a:p>
                      <a:pPr lvl="0" algn="ctr">
                        <a:buNone/>
                      </a:pPr>
                      <a:r>
                        <a:rPr lang="en-US" sz="2400" b="0" i="0" u="none" strike="noStrike" noProof="0">
                          <a:latin typeface="Arial"/>
                        </a:rPr>
                        <a:t>6</a:t>
                      </a:r>
                    </a:p>
                  </a:txBody>
                  <a:tcPr/>
                </a:tc>
                <a:tc>
                  <a:txBody>
                    <a:bodyPr/>
                    <a:lstStyle/>
                    <a:p>
                      <a:pPr lvl="0">
                        <a:buNone/>
                      </a:pPr>
                      <a:r>
                        <a:rPr lang="en-US" sz="2400" b="0" i="0" u="none" strike="noStrike" noProof="0">
                          <a:latin typeface="Arial"/>
                        </a:rPr>
                        <a:t>School Climate</a:t>
                      </a:r>
                    </a:p>
                  </a:txBody>
                  <a:tcPr/>
                </a:tc>
                <a:tc>
                  <a:txBody>
                    <a:bodyPr/>
                    <a:lstStyle/>
                    <a:p>
                      <a:pPr marL="342900" lvl="0" indent="-342900">
                        <a:buFont typeface="Arial"/>
                        <a:buChar char="•"/>
                      </a:pPr>
                      <a:r>
                        <a:rPr lang="en-US" sz="2400" b="0" i="0" u="none" strike="noStrike" noProof="0">
                          <a:latin typeface="Arial"/>
                        </a:rPr>
                        <a:t>Red on Suspension Rate Indicator, or </a:t>
                      </a:r>
                      <a:endParaRPr lang="en-US" sz="2400">
                        <a:latin typeface="Arial"/>
                      </a:endParaRPr>
                    </a:p>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1179771118"/>
                  </a:ext>
                </a:extLst>
              </a:tr>
              <a:tr h="370838">
                <a:tc>
                  <a:txBody>
                    <a:bodyPr/>
                    <a:lstStyle/>
                    <a:p>
                      <a:pPr lvl="0" algn="ctr">
                        <a:buNone/>
                      </a:pPr>
                      <a:r>
                        <a:rPr lang="en-US" sz="2400" b="0" i="0" u="none" strike="noStrike" noProof="0">
                          <a:latin typeface="Arial"/>
                        </a:rPr>
                        <a:t>7</a:t>
                      </a:r>
                    </a:p>
                  </a:txBody>
                  <a:tcPr/>
                </a:tc>
                <a:tc>
                  <a:txBody>
                    <a:bodyPr/>
                    <a:lstStyle/>
                    <a:p>
                      <a:pPr lvl="0">
                        <a:buNone/>
                      </a:pPr>
                      <a:r>
                        <a:rPr lang="en-US" sz="2400" b="0" i="0" u="none" strike="noStrike" noProof="0">
                          <a:latin typeface="Arial"/>
                        </a:rPr>
                        <a:t>Access to a Broad Course of Study</a:t>
                      </a:r>
                    </a:p>
                  </a:txBody>
                  <a:tcPr/>
                </a:tc>
                <a:tc>
                  <a:txBody>
                    <a:bodyPr/>
                    <a:lstStyle/>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3766378500"/>
                  </a:ext>
                </a:extLst>
              </a:tr>
              <a:tr h="370838">
                <a:tc>
                  <a:txBody>
                    <a:bodyPr/>
                    <a:lstStyle/>
                    <a:p>
                      <a:pPr lvl="0" algn="ctr">
                        <a:buNone/>
                      </a:pPr>
                      <a:r>
                        <a:rPr lang="en-US" sz="2400" b="0" i="0" u="none" strike="noStrike" noProof="0">
                          <a:latin typeface="Arial"/>
                        </a:rPr>
                        <a:t>8</a:t>
                      </a:r>
                    </a:p>
                  </a:txBody>
                  <a:tcPr/>
                </a:tc>
                <a:tc>
                  <a:txBody>
                    <a:bodyPr/>
                    <a:lstStyle/>
                    <a:p>
                      <a:pPr lvl="0">
                        <a:buNone/>
                      </a:pPr>
                      <a:r>
                        <a:rPr lang="en-US" sz="2400" b="0" i="0" u="none" strike="noStrike" noProof="0">
                          <a:latin typeface="Arial"/>
                        </a:rPr>
                        <a:t>Outcomes in a Broad Course of Study</a:t>
                      </a:r>
                    </a:p>
                  </a:txBody>
                  <a:tcPr/>
                </a:tc>
                <a:tc>
                  <a:txBody>
                    <a:bodyPr/>
                    <a:lstStyle/>
                    <a:p>
                      <a:pPr marL="342900" lvl="0" indent="-342900">
                        <a:buFont typeface="Arial"/>
                        <a:buChar char="•"/>
                      </a:pPr>
                      <a:r>
                        <a:rPr lang="en-US" sz="2400" b="1" i="0" u="none" strike="noStrike" noProof="0">
                          <a:latin typeface="Arial"/>
                        </a:rPr>
                        <a:t>Red on College/Career Indicator </a:t>
                      </a:r>
                      <a:r>
                        <a:rPr lang="en-US" sz="2400" b="0" i="0" u="none" strike="noStrike" noProof="0">
                          <a:latin typeface="Arial"/>
                        </a:rPr>
                        <a:t>(CCI)</a:t>
                      </a:r>
                      <a:endParaRPr lang="en-US" sz="2400">
                        <a:latin typeface="Arial"/>
                      </a:endParaRPr>
                    </a:p>
                  </a:txBody>
                  <a:tcPr/>
                </a:tc>
                <a:extLst>
                  <a:ext uri="{0D108BD9-81ED-4DB2-BD59-A6C34878D82A}">
                    <a16:rowId xmlns:a16="http://schemas.microsoft.com/office/drawing/2014/main" val="2448868225"/>
                  </a:ext>
                </a:extLst>
              </a:tr>
              <a:tr h="370838">
                <a:tc>
                  <a:txBody>
                    <a:bodyPr/>
                    <a:lstStyle/>
                    <a:p>
                      <a:pPr lvl="0" algn="ctr">
                        <a:buNone/>
                      </a:pPr>
                      <a:r>
                        <a:rPr lang="en-US" sz="2400" b="0" i="0" u="none" strike="noStrike" noProof="0">
                          <a:latin typeface="Arial"/>
                        </a:rPr>
                        <a:t>9</a:t>
                      </a:r>
                    </a:p>
                  </a:txBody>
                  <a:tcPr/>
                </a:tc>
                <a:tc>
                  <a:txBody>
                    <a:bodyPr/>
                    <a:lstStyle/>
                    <a:p>
                      <a:pPr lvl="0">
                        <a:buNone/>
                      </a:pPr>
                      <a:r>
                        <a:rPr lang="en-US" sz="2400" b="0" i="0" u="none" strike="noStrike" noProof="0">
                          <a:latin typeface="Arial"/>
                        </a:rPr>
                        <a:t>Coordination of Services for Expelled Pupils – COEs ONLY</a:t>
                      </a:r>
                    </a:p>
                  </a:txBody>
                  <a:tcPr/>
                </a:tc>
                <a:tc>
                  <a:txBody>
                    <a:bodyPr/>
                    <a:lstStyle/>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1599845856"/>
                  </a:ext>
                </a:extLst>
              </a:tr>
              <a:tr h="370838">
                <a:tc>
                  <a:txBody>
                    <a:bodyPr/>
                    <a:lstStyle/>
                    <a:p>
                      <a:pPr lvl="0" algn="ctr">
                        <a:buNone/>
                      </a:pPr>
                      <a:r>
                        <a:rPr lang="en-US" sz="2400" b="0" i="0" u="none" strike="noStrike" noProof="0">
                          <a:latin typeface="Arial"/>
                        </a:rPr>
                        <a:t>10</a:t>
                      </a:r>
                    </a:p>
                  </a:txBody>
                  <a:tcPr/>
                </a:tc>
                <a:tc>
                  <a:txBody>
                    <a:bodyPr/>
                    <a:lstStyle/>
                    <a:p>
                      <a:pPr lvl="0">
                        <a:buNone/>
                      </a:pPr>
                      <a:r>
                        <a:rPr lang="en-US" sz="2400" b="0" i="0" u="none" strike="noStrike" noProof="0">
                          <a:latin typeface="Arial"/>
                        </a:rPr>
                        <a:t>Coordination of Services for Foster Youth – COEs Only</a:t>
                      </a:r>
                      <a:endParaRPr lang="en-US" sz="2400">
                        <a:latin typeface="Arial"/>
                      </a:endParaRPr>
                    </a:p>
                  </a:txBody>
                  <a:tcPr/>
                </a:tc>
                <a:tc>
                  <a:txBody>
                    <a:bodyPr/>
                    <a:lstStyle/>
                    <a:p>
                      <a:pPr marL="342900" lvl="0" indent="-342900">
                        <a:buFont typeface="Arial"/>
                        <a:buChar char="•"/>
                      </a:pPr>
                      <a:r>
                        <a:rPr lang="en-US" sz="2400" b="0" i="0" u="none" strike="noStrike" noProof="0" dirty="0">
                          <a:latin typeface="Arial"/>
                        </a:rPr>
                        <a:t>Not Met for Two or More Years on Local Performance</a:t>
                      </a:r>
                      <a:endParaRPr lang="en-US" sz="2400" dirty="0">
                        <a:latin typeface="Arial"/>
                      </a:endParaRPr>
                    </a:p>
                  </a:txBody>
                  <a:tcPr/>
                </a:tc>
                <a:extLst>
                  <a:ext uri="{0D108BD9-81ED-4DB2-BD59-A6C34878D82A}">
                    <a16:rowId xmlns:a16="http://schemas.microsoft.com/office/drawing/2014/main" val="1309834476"/>
                  </a:ext>
                </a:extLst>
              </a:tr>
            </a:tbl>
          </a:graphicData>
        </a:graphic>
      </p:graphicFrame>
    </p:spTree>
    <p:extLst>
      <p:ext uri="{BB962C8B-B14F-4D97-AF65-F5344CB8AC3E}">
        <p14:creationId xmlns:p14="http://schemas.microsoft.com/office/powerpoint/2010/main" val="25095754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3338-6DD0-D887-0C79-34E0C9C12FED}"/>
              </a:ext>
            </a:extLst>
          </p:cNvPr>
          <p:cNvSpPr>
            <a:spLocks noGrp="1"/>
          </p:cNvSpPr>
          <p:nvPr>
            <p:ph type="title"/>
          </p:nvPr>
        </p:nvSpPr>
        <p:spPr>
          <a:xfrm>
            <a:off x="328723" y="155945"/>
            <a:ext cx="10858500" cy="1335314"/>
          </a:xfrm>
        </p:spPr>
        <p:txBody>
          <a:bodyPr/>
          <a:lstStyle/>
          <a:p>
            <a:r>
              <a:rPr lang="en-US" sz="4000" dirty="0">
                <a:ea typeface="+mj-lt"/>
                <a:cs typeface="+mj-lt"/>
              </a:rPr>
              <a:t>Districts and COEs May be Eligible for Differentiated Assistance Based on...</a:t>
            </a:r>
            <a:endParaRPr lang="en-US" sz="4000" dirty="0"/>
          </a:p>
        </p:txBody>
      </p:sp>
      <p:sp>
        <p:nvSpPr>
          <p:cNvPr id="3" name="Content Placeholder 2">
            <a:extLst>
              <a:ext uri="{FF2B5EF4-FFF2-40B4-BE49-F238E27FC236}">
                <a16:creationId xmlns:a16="http://schemas.microsoft.com/office/drawing/2014/main" id="{7E2B2C88-F021-BD8C-A9D9-832795C0EAD8}"/>
              </a:ext>
            </a:extLst>
          </p:cNvPr>
          <p:cNvSpPr>
            <a:spLocks noGrp="1"/>
          </p:cNvSpPr>
          <p:nvPr>
            <p:ph sz="quarter" idx="10"/>
          </p:nvPr>
        </p:nvSpPr>
        <p:spPr>
          <a:xfrm>
            <a:off x="647699" y="1752600"/>
            <a:ext cx="10858499" cy="4648736"/>
          </a:xfrm>
        </p:spPr>
        <p:txBody>
          <a:bodyPr vert="horz" lIns="91440" tIns="45720" rIns="91440" bIns="45720" rtlCol="0" anchor="t">
            <a:normAutofit fontScale="70000" lnSpcReduction="20000"/>
          </a:bodyPr>
          <a:lstStyle/>
          <a:p>
            <a:r>
              <a:rPr lang="en-US" b="1">
                <a:latin typeface="Arial"/>
                <a:cs typeface="Arial"/>
              </a:rPr>
              <a:t>State Indicators Only (Method 1):</a:t>
            </a:r>
            <a:endParaRPr lang="en-US" b="1"/>
          </a:p>
          <a:p>
            <a:pPr lvl="1"/>
            <a:r>
              <a:rPr lang="en-US">
                <a:latin typeface="Arial"/>
                <a:cs typeface="Arial"/>
              </a:rPr>
              <a:t>One student group meets the criteria in at least two priority areas (e.g., Hispanic student group is Red for Chronic Absenteeism and Suspension—priority areas 5 and 6).</a:t>
            </a:r>
            <a:endParaRPr lang="en-US"/>
          </a:p>
          <a:p>
            <a:r>
              <a:rPr lang="en-US" b="1">
                <a:latin typeface="Arial"/>
                <a:cs typeface="Arial"/>
              </a:rPr>
              <a:t>Local Indicators Only (Method 2):</a:t>
            </a:r>
            <a:endParaRPr lang="en-US" b="1"/>
          </a:p>
          <a:p>
            <a:pPr lvl="1"/>
            <a:r>
              <a:rPr lang="en-US">
                <a:latin typeface="Arial"/>
                <a:cs typeface="Arial"/>
              </a:rPr>
              <a:t>“Not Met for Two or More Years” in at least two priority areas (e.g., priority areas 1 and 2).</a:t>
            </a:r>
            <a:endParaRPr lang="en-US"/>
          </a:p>
          <a:p>
            <a:r>
              <a:rPr lang="en-US" b="1">
                <a:latin typeface="Arial"/>
                <a:cs typeface="Arial"/>
              </a:rPr>
              <a:t>A Combination of State and Local Indicators (Method 3):</a:t>
            </a:r>
            <a:endParaRPr lang="en-US" b="1"/>
          </a:p>
          <a:p>
            <a:pPr lvl="1"/>
            <a:r>
              <a:rPr lang="en-US">
                <a:latin typeface="Arial"/>
                <a:cs typeface="Arial"/>
              </a:rPr>
              <a:t>One or more student group(s) meets(s) the criteria in one priority area (e.g., Students with disabilities receives Red for graduation rate—5), and the LEA or COE meets the “Not Met for Two or More Years” on only one local indicator in a different priority area (e.g., Parent Engagement—3) </a:t>
            </a:r>
            <a:endParaRPr lang="en-US"/>
          </a:p>
        </p:txBody>
      </p:sp>
    </p:spTree>
    <p:extLst>
      <p:ext uri="{BB962C8B-B14F-4D97-AF65-F5344CB8AC3E}">
        <p14:creationId xmlns:p14="http://schemas.microsoft.com/office/powerpoint/2010/main" val="1552986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3338-6DD0-D887-0C79-34E0C9C12FED}"/>
              </a:ext>
            </a:extLst>
          </p:cNvPr>
          <p:cNvSpPr>
            <a:spLocks noGrp="1"/>
          </p:cNvSpPr>
          <p:nvPr>
            <p:ph type="title"/>
          </p:nvPr>
        </p:nvSpPr>
        <p:spPr>
          <a:xfrm>
            <a:off x="328723" y="155945"/>
            <a:ext cx="10858500" cy="1335314"/>
          </a:xfrm>
        </p:spPr>
        <p:txBody>
          <a:bodyPr/>
          <a:lstStyle/>
          <a:p>
            <a:r>
              <a:rPr lang="en-US" sz="4000" dirty="0">
                <a:ea typeface="+mj-lt"/>
                <a:cs typeface="+mj-lt"/>
              </a:rPr>
              <a:t>Charter Schools May be Eligible for Differentiated Assistance Based on...</a:t>
            </a:r>
            <a:endParaRPr lang="en-US" sz="4000" dirty="0"/>
          </a:p>
        </p:txBody>
      </p:sp>
      <p:sp>
        <p:nvSpPr>
          <p:cNvPr id="3" name="Content Placeholder 2">
            <a:extLst>
              <a:ext uri="{FF2B5EF4-FFF2-40B4-BE49-F238E27FC236}">
                <a16:creationId xmlns:a16="http://schemas.microsoft.com/office/drawing/2014/main" id="{7E2B2C88-F021-BD8C-A9D9-832795C0EAD8}"/>
              </a:ext>
            </a:extLst>
          </p:cNvPr>
          <p:cNvSpPr>
            <a:spLocks noGrp="1"/>
          </p:cNvSpPr>
          <p:nvPr>
            <p:ph sz="quarter" idx="10"/>
          </p:nvPr>
        </p:nvSpPr>
        <p:spPr>
          <a:xfrm>
            <a:off x="647699" y="1752600"/>
            <a:ext cx="11090645" cy="4797056"/>
          </a:xfrm>
        </p:spPr>
        <p:txBody>
          <a:bodyPr vert="horz" lIns="91440" tIns="45720" rIns="91440" bIns="45720" rtlCol="0" anchor="t">
            <a:normAutofit fontScale="85000" lnSpcReduction="10000"/>
          </a:bodyPr>
          <a:lstStyle/>
          <a:p>
            <a:pPr marL="91440" indent="0">
              <a:buNone/>
            </a:pPr>
            <a:r>
              <a:rPr lang="en-US">
                <a:latin typeface="Arial"/>
                <a:cs typeface="Arial"/>
              </a:rPr>
              <a:t>The eligibility criteria for charters is identical to districts/COEs eligibility criteria, except for charter schools are required to meet the criteria </a:t>
            </a:r>
            <a:r>
              <a:rPr lang="en-US" b="1">
                <a:latin typeface="Arial"/>
                <a:cs typeface="Arial"/>
              </a:rPr>
              <a:t>in two or more years.</a:t>
            </a:r>
          </a:p>
          <a:p>
            <a:r>
              <a:rPr lang="en-US" b="1">
                <a:latin typeface="Arial"/>
                <a:cs typeface="Arial"/>
              </a:rPr>
              <a:t>State Indicators Only (Method 1):</a:t>
            </a:r>
            <a:endParaRPr lang="en-US" b="1"/>
          </a:p>
          <a:p>
            <a:pPr lvl="1"/>
            <a:r>
              <a:rPr lang="en-US">
                <a:latin typeface="Arial"/>
                <a:cs typeface="Arial"/>
              </a:rPr>
              <a:t>See previous slide for example.</a:t>
            </a:r>
            <a:endParaRPr lang="en-US"/>
          </a:p>
          <a:p>
            <a:r>
              <a:rPr lang="en-US" b="1">
                <a:latin typeface="Arial"/>
                <a:cs typeface="Arial"/>
              </a:rPr>
              <a:t>Local Indicators Only (Method 2):</a:t>
            </a:r>
            <a:endParaRPr lang="en-US" b="1"/>
          </a:p>
          <a:p>
            <a:pPr lvl="1"/>
            <a:r>
              <a:rPr lang="en-US">
                <a:latin typeface="Arial"/>
                <a:cs typeface="Arial"/>
              </a:rPr>
              <a:t>See previous slide for example.</a:t>
            </a:r>
            <a:endParaRPr lang="en-US"/>
          </a:p>
          <a:p>
            <a:r>
              <a:rPr lang="en-US" b="1">
                <a:latin typeface="Arial"/>
                <a:cs typeface="Arial"/>
              </a:rPr>
              <a:t>A Combination of State and Local Indicators (Method 3):</a:t>
            </a:r>
            <a:endParaRPr lang="en-US" b="1"/>
          </a:p>
          <a:p>
            <a:pPr lvl="1"/>
            <a:r>
              <a:rPr lang="en-US">
                <a:latin typeface="Arial"/>
                <a:cs typeface="Arial"/>
              </a:rPr>
              <a:t>See previous slide for example. </a:t>
            </a:r>
            <a:endParaRPr lang="en-US"/>
          </a:p>
        </p:txBody>
      </p:sp>
    </p:spTree>
    <p:extLst>
      <p:ext uri="{BB962C8B-B14F-4D97-AF65-F5344CB8AC3E}">
        <p14:creationId xmlns:p14="http://schemas.microsoft.com/office/powerpoint/2010/main" val="7209640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3B60-9782-5499-9E11-4728682C697F}"/>
              </a:ext>
            </a:extLst>
          </p:cNvPr>
          <p:cNvSpPr>
            <a:spLocks noGrp="1"/>
          </p:cNvSpPr>
          <p:nvPr>
            <p:ph type="title"/>
          </p:nvPr>
        </p:nvSpPr>
        <p:spPr/>
        <p:txBody>
          <a:bodyPr/>
          <a:lstStyle/>
          <a:p>
            <a:r>
              <a:rPr lang="en-US" sz="4800" dirty="0">
                <a:cs typeface="Arial"/>
              </a:rPr>
              <a:t>Every Student Succeeds Act (ESSA) Identification</a:t>
            </a:r>
          </a:p>
        </p:txBody>
      </p:sp>
    </p:spTree>
    <p:extLst>
      <p:ext uri="{BB962C8B-B14F-4D97-AF65-F5344CB8AC3E}">
        <p14:creationId xmlns:p14="http://schemas.microsoft.com/office/powerpoint/2010/main" val="20203670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3DA5-EF0F-D7D3-3A7A-34342406DEB2}"/>
              </a:ext>
            </a:extLst>
          </p:cNvPr>
          <p:cNvSpPr>
            <a:spLocks noGrp="1"/>
          </p:cNvSpPr>
          <p:nvPr>
            <p:ph type="title"/>
          </p:nvPr>
        </p:nvSpPr>
        <p:spPr/>
        <p:txBody>
          <a:bodyPr/>
          <a:lstStyle/>
          <a:p>
            <a:r>
              <a:rPr lang="en-US" sz="4800" dirty="0"/>
              <a:t>Federal Support Programs</a:t>
            </a:r>
          </a:p>
        </p:txBody>
      </p:sp>
      <p:sp>
        <p:nvSpPr>
          <p:cNvPr id="3" name="Content Placeholder 2">
            <a:extLst>
              <a:ext uri="{FF2B5EF4-FFF2-40B4-BE49-F238E27FC236}">
                <a16:creationId xmlns:a16="http://schemas.microsoft.com/office/drawing/2014/main" id="{11251171-FEE1-542B-E9EA-CB89ADB26DEA}"/>
              </a:ext>
            </a:extLst>
          </p:cNvPr>
          <p:cNvSpPr>
            <a:spLocks noGrp="1"/>
          </p:cNvSpPr>
          <p:nvPr>
            <p:ph sz="quarter" idx="10"/>
          </p:nvPr>
        </p:nvSpPr>
        <p:spPr>
          <a:xfrm>
            <a:off x="647699" y="1752599"/>
            <a:ext cx="10858499" cy="4800599"/>
          </a:xfrm>
        </p:spPr>
        <p:txBody>
          <a:bodyPr vert="horz" lIns="91440" tIns="45720" rIns="91440" bIns="45720" rtlCol="0" anchor="t">
            <a:normAutofit fontScale="77500" lnSpcReduction="20000"/>
          </a:bodyPr>
          <a:lstStyle/>
          <a:p>
            <a:r>
              <a:rPr lang="en-US"/>
              <a:t>Comprehensive Support and Improvement (CSI)</a:t>
            </a:r>
          </a:p>
          <a:p>
            <a:pPr lvl="1"/>
            <a:r>
              <a:rPr lang="en-US">
                <a:latin typeface="Arial"/>
                <a:cs typeface="Arial"/>
              </a:rPr>
              <a:t>CSI – Low Graduation Rate – applies to all schools (non-Title I funded and Title I funded) with a three-year graduation rate average below 68 percent. </a:t>
            </a:r>
            <a:endParaRPr lang="en-US"/>
          </a:p>
          <a:p>
            <a:pPr lvl="1"/>
            <a:r>
              <a:rPr lang="en-US"/>
              <a:t>CSI – Low Performing – limited to Title I funded schools with low performance on the Dashboard.</a:t>
            </a:r>
          </a:p>
          <a:p>
            <a:r>
              <a:rPr lang="en-US"/>
              <a:t>Additional Targeted Support and Improvement (ATSI)</a:t>
            </a:r>
          </a:p>
          <a:p>
            <a:pPr lvl="1"/>
            <a:r>
              <a:rPr lang="en-US"/>
              <a:t>Focuses on schools with low performing student groups. </a:t>
            </a:r>
          </a:p>
          <a:p>
            <a:r>
              <a:rPr lang="en-US"/>
              <a:t>Targeted Support and Improvement</a:t>
            </a:r>
          </a:p>
          <a:p>
            <a:pPr lvl="1"/>
            <a:r>
              <a:rPr lang="en-US"/>
              <a:t>Focuses on schools with low performing student groups. </a:t>
            </a:r>
            <a:r>
              <a:rPr lang="en-US" b="1"/>
              <a:t>This the first year that schools in California will be eligible for TSI.</a:t>
            </a:r>
          </a:p>
        </p:txBody>
      </p:sp>
    </p:spTree>
    <p:extLst>
      <p:ext uri="{BB962C8B-B14F-4D97-AF65-F5344CB8AC3E}">
        <p14:creationId xmlns:p14="http://schemas.microsoft.com/office/powerpoint/2010/main" val="32034376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BD2D082B-75A2-CC05-A868-4BBCEE8964F9}"/>
              </a:ext>
              <a:ext uri="{C183D7F6-B498-43B3-948B-1728B52AA6E4}">
                <adec:decorative xmlns:adec="http://schemas.microsoft.com/office/drawing/2017/decorative" val="1"/>
              </a:ext>
            </a:extLst>
          </p:cNvPr>
          <p:cNvSpPr/>
          <p:nvPr/>
        </p:nvSpPr>
        <p:spPr>
          <a:xfrm>
            <a:off x="647700" y="1782762"/>
            <a:ext cx="2705100" cy="3932238"/>
          </a:xfrm>
          <a:prstGeom prst="roundRect">
            <a:avLst/>
          </a:prstGeom>
          <a:solidFill>
            <a:srgbClr val="CFD4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A6D87A7B-391A-F189-E703-ED99B5B3BD9C}"/>
              </a:ext>
              <a:ext uri="{C183D7F6-B498-43B3-948B-1728B52AA6E4}">
                <adec:decorative xmlns:adec="http://schemas.microsoft.com/office/drawing/2017/decorative" val="1"/>
              </a:ext>
            </a:extLst>
          </p:cNvPr>
          <p:cNvSpPr/>
          <p:nvPr/>
        </p:nvSpPr>
        <p:spPr>
          <a:xfrm>
            <a:off x="990600" y="3124200"/>
            <a:ext cx="2095500" cy="1066800"/>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8F7251F4-2FD4-03A8-FAD5-F83E044CB52D}"/>
              </a:ext>
              <a:ext uri="{C183D7F6-B498-43B3-948B-1728B52AA6E4}">
                <adec:decorative xmlns:adec="http://schemas.microsoft.com/office/drawing/2017/decorative" val="1"/>
              </a:ext>
            </a:extLst>
          </p:cNvPr>
          <p:cNvSpPr/>
          <p:nvPr/>
        </p:nvSpPr>
        <p:spPr>
          <a:xfrm>
            <a:off x="990600" y="4495800"/>
            <a:ext cx="2095500" cy="1066800"/>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C37B4BC6-FAB2-34DB-E0FF-8A28C5C92862}"/>
              </a:ext>
              <a:ext uri="{C183D7F6-B498-43B3-948B-1728B52AA6E4}">
                <adec:decorative xmlns:adec="http://schemas.microsoft.com/office/drawing/2017/decorative" val="1"/>
              </a:ext>
            </a:extLst>
          </p:cNvPr>
          <p:cNvSpPr/>
          <p:nvPr/>
        </p:nvSpPr>
        <p:spPr>
          <a:xfrm>
            <a:off x="3441700" y="1782762"/>
            <a:ext cx="2705100" cy="3932238"/>
          </a:xfrm>
          <a:prstGeom prst="roundRect">
            <a:avLst/>
          </a:prstGeom>
          <a:solidFill>
            <a:srgbClr val="CFD4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6D4ADEF1-0353-13E5-EF1B-A8C8117513F5}"/>
              </a:ext>
              <a:ext uri="{C183D7F6-B498-43B3-948B-1728B52AA6E4}">
                <adec:decorative xmlns:adec="http://schemas.microsoft.com/office/drawing/2017/decorative" val="1"/>
              </a:ext>
            </a:extLst>
          </p:cNvPr>
          <p:cNvSpPr/>
          <p:nvPr/>
        </p:nvSpPr>
        <p:spPr>
          <a:xfrm>
            <a:off x="3746499" y="3124200"/>
            <a:ext cx="2095500" cy="2438400"/>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3554646-5E1B-6A3C-84B5-5B186283D138}"/>
              </a:ext>
              <a:ext uri="{C183D7F6-B498-43B3-948B-1728B52AA6E4}">
                <adec:decorative xmlns:adec="http://schemas.microsoft.com/office/drawing/2017/decorative" val="1"/>
              </a:ext>
            </a:extLst>
          </p:cNvPr>
          <p:cNvSpPr/>
          <p:nvPr/>
        </p:nvSpPr>
        <p:spPr>
          <a:xfrm>
            <a:off x="6197601" y="1784349"/>
            <a:ext cx="2705100" cy="3932238"/>
          </a:xfrm>
          <a:prstGeom prst="roundRect">
            <a:avLst/>
          </a:prstGeom>
          <a:solidFill>
            <a:srgbClr val="CFD4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330492FE-CBAC-B541-165C-47554D7F6C26}"/>
              </a:ext>
              <a:ext uri="{C183D7F6-B498-43B3-948B-1728B52AA6E4}">
                <adec:decorative xmlns:adec="http://schemas.microsoft.com/office/drawing/2017/decorative" val="1"/>
              </a:ext>
            </a:extLst>
          </p:cNvPr>
          <p:cNvSpPr/>
          <p:nvPr/>
        </p:nvSpPr>
        <p:spPr>
          <a:xfrm>
            <a:off x="6521450" y="3124200"/>
            <a:ext cx="2095500" cy="2438400"/>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2774CDEB-3780-D6EB-179C-C7E9E53C08FF}"/>
              </a:ext>
              <a:ext uri="{C183D7F6-B498-43B3-948B-1728B52AA6E4}">
                <adec:decorative xmlns:adec="http://schemas.microsoft.com/office/drawing/2017/decorative" val="1"/>
              </a:ext>
            </a:extLst>
          </p:cNvPr>
          <p:cNvSpPr/>
          <p:nvPr/>
        </p:nvSpPr>
        <p:spPr>
          <a:xfrm>
            <a:off x="8991600" y="1782762"/>
            <a:ext cx="2705100" cy="3932238"/>
          </a:xfrm>
          <a:prstGeom prst="roundRect">
            <a:avLst/>
          </a:prstGeom>
          <a:solidFill>
            <a:srgbClr val="CFD4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18591DD7-A6B9-FF43-6E1B-00712F330B1A}"/>
              </a:ext>
              <a:ext uri="{C183D7F6-B498-43B3-948B-1728B52AA6E4}">
                <adec:decorative xmlns:adec="http://schemas.microsoft.com/office/drawing/2017/decorative" val="1"/>
              </a:ext>
            </a:extLst>
          </p:cNvPr>
          <p:cNvSpPr/>
          <p:nvPr/>
        </p:nvSpPr>
        <p:spPr>
          <a:xfrm>
            <a:off x="9286875" y="3124200"/>
            <a:ext cx="2095500" cy="1066800"/>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7A28504F-771C-D630-955E-961DF35C6192}"/>
              </a:ext>
              <a:ext uri="{C183D7F6-B498-43B3-948B-1728B52AA6E4}">
                <adec:decorative xmlns:adec="http://schemas.microsoft.com/office/drawing/2017/decorative" val="1"/>
              </a:ext>
            </a:extLst>
          </p:cNvPr>
          <p:cNvSpPr/>
          <p:nvPr/>
        </p:nvSpPr>
        <p:spPr>
          <a:xfrm>
            <a:off x="9286875" y="4495800"/>
            <a:ext cx="2095500" cy="1066800"/>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CDD8F1-F2F8-C563-24DD-CA35360EB18D}"/>
              </a:ext>
            </a:extLst>
          </p:cNvPr>
          <p:cNvSpPr>
            <a:spLocks noGrp="1"/>
          </p:cNvSpPr>
          <p:nvPr>
            <p:ph type="title"/>
          </p:nvPr>
        </p:nvSpPr>
        <p:spPr/>
        <p:txBody>
          <a:bodyPr/>
          <a:lstStyle/>
          <a:p>
            <a:r>
              <a:rPr lang="en-US" sz="4000" dirty="0">
                <a:cs typeface="Aharoni"/>
              </a:rPr>
              <a:t>Timeline of Federal Support Identification</a:t>
            </a:r>
            <a:endParaRPr lang="en-US" sz="4000" dirty="0"/>
          </a:p>
        </p:txBody>
      </p:sp>
      <p:sp>
        <p:nvSpPr>
          <p:cNvPr id="3" name="Content Placeholder 2">
            <a:extLst>
              <a:ext uri="{FF2B5EF4-FFF2-40B4-BE49-F238E27FC236}">
                <a16:creationId xmlns:a16="http://schemas.microsoft.com/office/drawing/2014/main" id="{FE844675-2B54-CE75-763C-72B849AB5C64}"/>
              </a:ext>
            </a:extLst>
          </p:cNvPr>
          <p:cNvSpPr>
            <a:spLocks noGrp="1"/>
          </p:cNvSpPr>
          <p:nvPr>
            <p:ph sz="quarter" idx="11"/>
          </p:nvPr>
        </p:nvSpPr>
        <p:spPr>
          <a:xfrm>
            <a:off x="647700" y="1782762"/>
            <a:ext cx="2705100" cy="3932238"/>
          </a:xfrm>
          <a:noFill/>
          <a:ln>
            <a:noFill/>
          </a:ln>
        </p:spPr>
        <p:txBody>
          <a:bodyPr/>
          <a:lstStyle/>
          <a:p>
            <a:pPr marL="0" lvl="0" indent="0" algn="ctr" defTabSz="1555750" rtl="0">
              <a:lnSpc>
                <a:spcPct val="90000"/>
              </a:lnSpc>
              <a:spcBef>
                <a:spcPct val="0"/>
              </a:spcBef>
              <a:spcAft>
                <a:spcPct val="35000"/>
              </a:spcAft>
              <a:buNone/>
            </a:pPr>
            <a:r>
              <a:rPr lang="en-US" sz="3600" kern="1200" dirty="0">
                <a:solidFill>
                  <a:srgbClr val="354052"/>
                </a:solidFill>
                <a:latin typeface="Arial"/>
              </a:rPr>
              <a:t>2023 Dashboard</a:t>
            </a:r>
            <a:endParaRPr lang="en-US" dirty="0">
              <a:solidFill>
                <a:srgbClr val="354052"/>
              </a:solidFill>
              <a:latin typeface="Arial"/>
            </a:endParaRPr>
          </a:p>
          <a:p>
            <a:pPr marL="0" lvl="0" indent="0" algn="ctr" defTabSz="1555750" rtl="0">
              <a:spcBef>
                <a:spcPts val="1200"/>
              </a:spcBef>
              <a:spcAft>
                <a:spcPts val="1800"/>
              </a:spcAft>
              <a:buNone/>
            </a:pPr>
            <a:r>
              <a:rPr lang="en-US" sz="6000" kern="1200" dirty="0">
                <a:solidFill>
                  <a:schemeClr val="bg1"/>
                </a:solidFill>
                <a:latin typeface="Arial"/>
              </a:rPr>
              <a:t>CSI</a:t>
            </a:r>
          </a:p>
          <a:p>
            <a:pPr marL="0" lvl="0" indent="0" algn="ctr" defTabSz="1555750" rtl="0">
              <a:spcBef>
                <a:spcPts val="1800"/>
              </a:spcBef>
              <a:spcAft>
                <a:spcPts val="1800"/>
              </a:spcAft>
              <a:buNone/>
            </a:pPr>
            <a:r>
              <a:rPr lang="en-US" sz="6000" dirty="0">
                <a:solidFill>
                  <a:schemeClr val="bg1"/>
                </a:solidFill>
                <a:latin typeface="Arial"/>
              </a:rPr>
              <a:t>ATSI</a:t>
            </a:r>
            <a:endParaRPr lang="en-US" sz="6000" kern="1200" dirty="0">
              <a:solidFill>
                <a:schemeClr val="bg1"/>
              </a:solidFill>
            </a:endParaRPr>
          </a:p>
        </p:txBody>
      </p:sp>
      <p:sp>
        <p:nvSpPr>
          <p:cNvPr id="4" name="Content Placeholder 3">
            <a:extLst>
              <a:ext uri="{FF2B5EF4-FFF2-40B4-BE49-F238E27FC236}">
                <a16:creationId xmlns:a16="http://schemas.microsoft.com/office/drawing/2014/main" id="{71D3814E-7115-94DF-B69D-E3B59149F726}"/>
              </a:ext>
              <a:ext uri="{C183D7F6-B498-43B3-948B-1728B52AA6E4}">
                <adec:decorative xmlns:adec="http://schemas.microsoft.com/office/drawing/2017/decorative" val="0"/>
              </a:ext>
            </a:extLst>
          </p:cNvPr>
          <p:cNvSpPr>
            <a:spLocks noGrp="1"/>
          </p:cNvSpPr>
          <p:nvPr>
            <p:ph sz="quarter" idx="12"/>
          </p:nvPr>
        </p:nvSpPr>
        <p:spPr>
          <a:xfrm>
            <a:off x="3441699" y="1782762"/>
            <a:ext cx="2705101" cy="3932238"/>
          </a:xfrm>
          <a:noFill/>
          <a:ln>
            <a:noFill/>
          </a:ln>
        </p:spPr>
        <p:txBody>
          <a:bodyPr/>
          <a:lstStyle/>
          <a:p>
            <a:pPr marL="0" lvl="0" indent="0" algn="ctr" defTabSz="1555750" rtl="0">
              <a:lnSpc>
                <a:spcPct val="90000"/>
              </a:lnSpc>
              <a:spcBef>
                <a:spcPct val="0"/>
              </a:spcBef>
              <a:spcAft>
                <a:spcPct val="35000"/>
              </a:spcAft>
              <a:buNone/>
            </a:pPr>
            <a:r>
              <a:rPr lang="en-US" sz="3600" kern="1200" dirty="0">
                <a:solidFill>
                  <a:srgbClr val="354052"/>
                </a:solidFill>
                <a:latin typeface="Arial"/>
              </a:rPr>
              <a:t>2024 Dashboard</a:t>
            </a:r>
          </a:p>
          <a:p>
            <a:pPr marL="0" lvl="0" indent="0" algn="ctr" defTabSz="1555750" rtl="0">
              <a:spcBef>
                <a:spcPts val="6000"/>
              </a:spcBef>
              <a:spcAft>
                <a:spcPts val="3600"/>
              </a:spcAft>
              <a:buNone/>
            </a:pPr>
            <a:r>
              <a:rPr lang="en-US" sz="6000" dirty="0">
                <a:solidFill>
                  <a:schemeClr val="bg1"/>
                </a:solidFill>
                <a:latin typeface="Arial"/>
              </a:rPr>
              <a:t>TSI</a:t>
            </a:r>
            <a:endParaRPr lang="en-US" sz="6000" kern="1200" dirty="0">
              <a:solidFill>
                <a:schemeClr val="bg1"/>
              </a:solidFill>
            </a:endParaRPr>
          </a:p>
        </p:txBody>
      </p:sp>
      <p:sp>
        <p:nvSpPr>
          <p:cNvPr id="15" name="Content Placeholder 14">
            <a:extLst>
              <a:ext uri="{FF2B5EF4-FFF2-40B4-BE49-F238E27FC236}">
                <a16:creationId xmlns:a16="http://schemas.microsoft.com/office/drawing/2014/main" id="{41DB8A72-1500-9244-44C8-415FA6223AF2}"/>
              </a:ext>
            </a:extLst>
          </p:cNvPr>
          <p:cNvSpPr>
            <a:spLocks noGrp="1"/>
          </p:cNvSpPr>
          <p:nvPr>
            <p:ph sz="quarter" idx="13"/>
          </p:nvPr>
        </p:nvSpPr>
        <p:spPr>
          <a:xfrm>
            <a:off x="6235699" y="1782762"/>
            <a:ext cx="2667002" cy="3932238"/>
          </a:xfrm>
          <a:noFill/>
          <a:ln>
            <a:noFill/>
          </a:ln>
        </p:spPr>
        <p:txBody>
          <a:bodyPr/>
          <a:lstStyle/>
          <a:p>
            <a:pPr marL="0" lvl="0" indent="0" algn="ctr" defTabSz="1555750" rtl="0">
              <a:lnSpc>
                <a:spcPct val="90000"/>
              </a:lnSpc>
              <a:spcBef>
                <a:spcPct val="0"/>
              </a:spcBef>
              <a:spcAft>
                <a:spcPct val="35000"/>
              </a:spcAft>
              <a:buNone/>
            </a:pPr>
            <a:r>
              <a:rPr lang="en-US" sz="3600" kern="1200" dirty="0">
                <a:latin typeface="Arial"/>
              </a:rPr>
              <a:t>2025 Dashboard</a:t>
            </a:r>
          </a:p>
          <a:p>
            <a:pPr marL="0" lvl="0" indent="0" algn="ctr" defTabSz="1555750" rtl="0">
              <a:spcBef>
                <a:spcPts val="6600"/>
              </a:spcBef>
              <a:spcAft>
                <a:spcPts val="3600"/>
              </a:spcAft>
              <a:buNone/>
            </a:pPr>
            <a:r>
              <a:rPr lang="en-US" sz="6000" dirty="0">
                <a:solidFill>
                  <a:schemeClr val="bg1"/>
                </a:solidFill>
                <a:latin typeface="Arial"/>
              </a:rPr>
              <a:t>TSI</a:t>
            </a:r>
            <a:endParaRPr lang="en-US" sz="6000" kern="1200" dirty="0">
              <a:solidFill>
                <a:schemeClr val="bg1"/>
              </a:solidFill>
            </a:endParaRPr>
          </a:p>
        </p:txBody>
      </p:sp>
      <p:sp>
        <p:nvSpPr>
          <p:cNvPr id="16" name="Content Placeholder 15">
            <a:extLst>
              <a:ext uri="{FF2B5EF4-FFF2-40B4-BE49-F238E27FC236}">
                <a16:creationId xmlns:a16="http://schemas.microsoft.com/office/drawing/2014/main" id="{C7BCD3BE-BA23-D71E-EF49-B9BFAF8F562F}"/>
              </a:ext>
            </a:extLst>
          </p:cNvPr>
          <p:cNvSpPr>
            <a:spLocks noGrp="1"/>
          </p:cNvSpPr>
          <p:nvPr>
            <p:ph sz="quarter" idx="14"/>
          </p:nvPr>
        </p:nvSpPr>
        <p:spPr>
          <a:xfrm>
            <a:off x="8991600" y="1782762"/>
            <a:ext cx="2667002" cy="3932238"/>
          </a:xfrm>
          <a:noFill/>
          <a:ln>
            <a:noFill/>
          </a:ln>
        </p:spPr>
        <p:txBody>
          <a:bodyPr/>
          <a:lstStyle/>
          <a:p>
            <a:pPr marL="0" lvl="0" indent="0" algn="ctr" defTabSz="1555750" rtl="0">
              <a:lnSpc>
                <a:spcPct val="90000"/>
              </a:lnSpc>
              <a:spcBef>
                <a:spcPct val="0"/>
              </a:spcBef>
              <a:spcAft>
                <a:spcPct val="35000"/>
              </a:spcAft>
              <a:buNone/>
            </a:pPr>
            <a:r>
              <a:rPr lang="en-US" sz="3600" kern="1200" dirty="0">
                <a:latin typeface="Arial"/>
              </a:rPr>
              <a:t>2026 Dashboard</a:t>
            </a:r>
          </a:p>
          <a:p>
            <a:pPr marL="0" lvl="0" indent="0" algn="ctr" defTabSz="1555750" rtl="0">
              <a:spcBef>
                <a:spcPts val="1200"/>
              </a:spcBef>
              <a:spcAft>
                <a:spcPts val="1800"/>
              </a:spcAft>
              <a:buNone/>
            </a:pPr>
            <a:r>
              <a:rPr lang="en-US" sz="6000" dirty="0">
                <a:solidFill>
                  <a:schemeClr val="bg1"/>
                </a:solidFill>
                <a:latin typeface="Arial"/>
              </a:rPr>
              <a:t>CSI</a:t>
            </a:r>
          </a:p>
          <a:p>
            <a:pPr marL="0" lvl="0" indent="0" algn="ctr" defTabSz="1555750" rtl="0">
              <a:spcBef>
                <a:spcPts val="1800"/>
              </a:spcBef>
              <a:spcAft>
                <a:spcPts val="1800"/>
              </a:spcAft>
              <a:buNone/>
            </a:pPr>
            <a:r>
              <a:rPr lang="en-US" sz="6000" kern="1200" dirty="0">
                <a:solidFill>
                  <a:schemeClr val="bg1"/>
                </a:solidFill>
                <a:latin typeface="Arial"/>
              </a:rPr>
              <a:t>ATSI</a:t>
            </a:r>
            <a:endParaRPr lang="en-US" sz="6000" kern="1200" dirty="0">
              <a:solidFill>
                <a:schemeClr val="bg1"/>
              </a:solidFill>
            </a:endParaRPr>
          </a:p>
        </p:txBody>
      </p:sp>
    </p:spTree>
    <p:extLst>
      <p:ext uri="{BB962C8B-B14F-4D97-AF65-F5344CB8AC3E}">
        <p14:creationId xmlns:p14="http://schemas.microsoft.com/office/powerpoint/2010/main" val="1105245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B869-14C4-B665-C6B0-07436F6CC9CD}"/>
              </a:ext>
            </a:extLst>
          </p:cNvPr>
          <p:cNvSpPr>
            <a:spLocks noGrp="1"/>
          </p:cNvSpPr>
          <p:nvPr>
            <p:ph type="title"/>
          </p:nvPr>
        </p:nvSpPr>
        <p:spPr/>
        <p:txBody>
          <a:bodyPr/>
          <a:lstStyle/>
          <a:p>
            <a:r>
              <a:rPr lang="en-US" sz="4800" dirty="0">
                <a:cs typeface="Aharoni"/>
              </a:rPr>
              <a:t>CSI/ATSI Three-Year Cycle</a:t>
            </a:r>
            <a:endParaRPr lang="en-US" sz="4800" dirty="0"/>
          </a:p>
        </p:txBody>
      </p:sp>
      <p:sp>
        <p:nvSpPr>
          <p:cNvPr id="3" name="Content Placeholder 2">
            <a:extLst>
              <a:ext uri="{FF2B5EF4-FFF2-40B4-BE49-F238E27FC236}">
                <a16:creationId xmlns:a16="http://schemas.microsoft.com/office/drawing/2014/main" id="{15CFB364-2A8E-9B7B-77DA-6DF625186C5F}"/>
              </a:ext>
            </a:extLst>
          </p:cNvPr>
          <p:cNvSpPr>
            <a:spLocks noGrp="1"/>
          </p:cNvSpPr>
          <p:nvPr>
            <p:ph sz="quarter" idx="10"/>
          </p:nvPr>
        </p:nvSpPr>
        <p:spPr>
          <a:xfrm>
            <a:off x="647699" y="1752599"/>
            <a:ext cx="11196971" cy="4800599"/>
          </a:xfrm>
        </p:spPr>
        <p:txBody>
          <a:bodyPr vert="horz" lIns="91440" tIns="45720" rIns="91440" bIns="45720" rtlCol="0" anchor="t">
            <a:normAutofit/>
          </a:bodyPr>
          <a:lstStyle/>
          <a:p>
            <a:r>
              <a:rPr lang="en-US" sz="3600">
                <a:latin typeface="Arial"/>
                <a:cs typeface="Arial"/>
              </a:rPr>
              <a:t>The 2023 Dashboard</a:t>
            </a:r>
            <a:r>
              <a:rPr lang="en-US">
                <a:latin typeface="Arial"/>
                <a:cs typeface="Arial"/>
              </a:rPr>
              <a:t> marked the start of a</a:t>
            </a:r>
            <a:r>
              <a:rPr lang="en-US" sz="3600">
                <a:latin typeface="Arial"/>
                <a:cs typeface="Arial"/>
              </a:rPr>
              <a:t> three-year </a:t>
            </a:r>
            <a:r>
              <a:rPr lang="en-US">
                <a:latin typeface="Arial"/>
                <a:cs typeface="Arial"/>
              </a:rPr>
              <a:t>cycle</a:t>
            </a:r>
            <a:r>
              <a:rPr lang="en-US" sz="3600">
                <a:latin typeface="Arial"/>
                <a:cs typeface="Arial"/>
              </a:rPr>
              <a:t> for CSI/ATSI </a:t>
            </a:r>
            <a:r>
              <a:rPr lang="en-US">
                <a:latin typeface="Arial"/>
                <a:cs typeface="Arial"/>
              </a:rPr>
              <a:t>entry determinations</a:t>
            </a:r>
            <a:r>
              <a:rPr lang="en-US" sz="3600">
                <a:latin typeface="Arial"/>
                <a:cs typeface="Arial"/>
              </a:rPr>
              <a:t>.</a:t>
            </a:r>
          </a:p>
          <a:p>
            <a:pPr lvl="1"/>
            <a:r>
              <a:rPr lang="en-US" sz="3600">
                <a:latin typeface="Arial"/>
                <a:cs typeface="Arial"/>
              </a:rPr>
              <a:t>The next entry cycle begins with the 2026 Dashboard (2026–27 ESSA Assistance).</a:t>
            </a:r>
          </a:p>
          <a:p>
            <a:pPr lvl="1"/>
            <a:r>
              <a:rPr lang="en-US">
                <a:latin typeface="Arial"/>
                <a:cs typeface="Arial"/>
              </a:rPr>
              <a:t>CSI/ATSI exits are determined annually.</a:t>
            </a:r>
          </a:p>
        </p:txBody>
      </p:sp>
    </p:spTree>
    <p:extLst>
      <p:ext uri="{BB962C8B-B14F-4D97-AF65-F5344CB8AC3E}">
        <p14:creationId xmlns:p14="http://schemas.microsoft.com/office/powerpoint/2010/main" val="31010588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B869-14C4-B665-C6B0-07436F6CC9CD}"/>
              </a:ext>
            </a:extLst>
          </p:cNvPr>
          <p:cNvSpPr>
            <a:spLocks noGrp="1"/>
          </p:cNvSpPr>
          <p:nvPr>
            <p:ph type="title"/>
          </p:nvPr>
        </p:nvSpPr>
        <p:spPr/>
        <p:txBody>
          <a:bodyPr/>
          <a:lstStyle/>
          <a:p>
            <a:r>
              <a:rPr lang="en-US" sz="4400" dirty="0">
                <a:cs typeface="Aharoni"/>
              </a:rPr>
              <a:t>Targeted Support and Improvement</a:t>
            </a:r>
            <a:endParaRPr lang="en-US" sz="4400" dirty="0"/>
          </a:p>
        </p:txBody>
      </p:sp>
      <p:sp>
        <p:nvSpPr>
          <p:cNvPr id="3" name="Content Placeholder 2">
            <a:extLst>
              <a:ext uri="{FF2B5EF4-FFF2-40B4-BE49-F238E27FC236}">
                <a16:creationId xmlns:a16="http://schemas.microsoft.com/office/drawing/2014/main" id="{15CFB364-2A8E-9B7B-77DA-6DF625186C5F}"/>
              </a:ext>
            </a:extLst>
          </p:cNvPr>
          <p:cNvSpPr>
            <a:spLocks noGrp="1"/>
          </p:cNvSpPr>
          <p:nvPr>
            <p:ph sz="quarter" idx="10"/>
          </p:nvPr>
        </p:nvSpPr>
        <p:spPr>
          <a:xfrm>
            <a:off x="647699" y="1752599"/>
            <a:ext cx="11196971" cy="4800599"/>
          </a:xfrm>
        </p:spPr>
        <p:txBody>
          <a:bodyPr vert="horz" lIns="91440" tIns="45720" rIns="91440" bIns="45720" rtlCol="0" anchor="t">
            <a:normAutofit/>
          </a:bodyPr>
          <a:lstStyle/>
          <a:p>
            <a:r>
              <a:rPr lang="en-US">
                <a:latin typeface="Arial"/>
                <a:cs typeface="Arial"/>
              </a:rPr>
              <a:t>During the CSI/ATSI non-entry years, TSI determinations are made. </a:t>
            </a:r>
            <a:endParaRPr lang="en-US">
              <a:cs typeface="Arial"/>
            </a:endParaRPr>
          </a:p>
          <a:p>
            <a:pPr lvl="1"/>
            <a:r>
              <a:rPr lang="en-US">
                <a:latin typeface="Arial"/>
                <a:cs typeface="Arial"/>
              </a:rPr>
              <a:t>All schools that are not in CSI/ATSI, even those schools that exit CSI/ATSI based on the results of the 2024 Dashboard, are in the eligibility pool for TSI determinations.</a:t>
            </a:r>
          </a:p>
          <a:p>
            <a:pPr lvl="1"/>
            <a:endParaRPr lang="en-US"/>
          </a:p>
        </p:txBody>
      </p:sp>
    </p:spTree>
    <p:extLst>
      <p:ext uri="{BB962C8B-B14F-4D97-AF65-F5344CB8AC3E}">
        <p14:creationId xmlns:p14="http://schemas.microsoft.com/office/powerpoint/2010/main" val="38129764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3E12-7222-2FD3-186D-A13ED4662996}"/>
              </a:ext>
            </a:extLst>
          </p:cNvPr>
          <p:cNvSpPr>
            <a:spLocks noGrp="1"/>
          </p:cNvSpPr>
          <p:nvPr>
            <p:ph type="title"/>
          </p:nvPr>
        </p:nvSpPr>
        <p:spPr/>
        <p:txBody>
          <a:bodyPr/>
          <a:lstStyle/>
          <a:p>
            <a:r>
              <a:rPr lang="en-US" sz="5400" dirty="0"/>
              <a:t>TSI Eligibility Criteria</a:t>
            </a:r>
          </a:p>
        </p:txBody>
      </p:sp>
      <p:sp>
        <p:nvSpPr>
          <p:cNvPr id="3" name="Content Placeholder 2">
            <a:extLst>
              <a:ext uri="{FF2B5EF4-FFF2-40B4-BE49-F238E27FC236}">
                <a16:creationId xmlns:a16="http://schemas.microsoft.com/office/drawing/2014/main" id="{A520C722-3C3D-7607-6C93-118799A3D07B}"/>
              </a:ext>
            </a:extLst>
          </p:cNvPr>
          <p:cNvSpPr>
            <a:spLocks noGrp="1"/>
          </p:cNvSpPr>
          <p:nvPr>
            <p:ph sz="quarter" idx="10"/>
          </p:nvPr>
        </p:nvSpPr>
        <p:spPr>
          <a:xfrm>
            <a:off x="647700" y="1499191"/>
            <a:ext cx="10973686" cy="1711842"/>
          </a:xfrm>
        </p:spPr>
        <p:txBody>
          <a:bodyPr>
            <a:normAutofit/>
          </a:bodyPr>
          <a:lstStyle/>
          <a:p>
            <a:r>
              <a:rPr lang="en-US" sz="2800" b="1">
                <a:cs typeface="Helvetica"/>
              </a:rPr>
              <a:t>All schools </a:t>
            </a:r>
            <a:r>
              <a:rPr lang="en-US" sz="2800">
                <a:cs typeface="Helvetica"/>
              </a:rPr>
              <a:t>with a student group (other than LTELs) that meets the criteria below are eligible for TSI.</a:t>
            </a:r>
          </a:p>
          <a:p>
            <a:endParaRPr lang="en-US" sz="2800"/>
          </a:p>
        </p:txBody>
      </p:sp>
      <p:graphicFrame>
        <p:nvGraphicFramePr>
          <p:cNvPr id="6" name="Content Placeholder 5" descr="A table with three criteria of TSI eligibility. First column shows 2024 TSI Criteria Based on the 2023 Dashboard and the second column shows 2024 TSI Criteria Based on the 2024 Dashboard&#10;">
            <a:extLst>
              <a:ext uri="{FF2B5EF4-FFF2-40B4-BE49-F238E27FC236}">
                <a16:creationId xmlns:a16="http://schemas.microsoft.com/office/drawing/2014/main" id="{209E8252-D8F0-EF5A-4628-D2E324835C78}"/>
              </a:ext>
            </a:extLst>
          </p:cNvPr>
          <p:cNvGraphicFramePr>
            <a:graphicFrameLocks noGrp="1"/>
          </p:cNvGraphicFramePr>
          <p:nvPr>
            <p:ph sz="quarter" idx="11"/>
            <p:extLst>
              <p:ext uri="{D42A27DB-BD31-4B8C-83A1-F6EECF244321}">
                <p14:modId xmlns:p14="http://schemas.microsoft.com/office/powerpoint/2010/main" val="2101918144"/>
              </p:ext>
            </p:extLst>
          </p:nvPr>
        </p:nvGraphicFramePr>
        <p:xfrm>
          <a:off x="722682" y="2464687"/>
          <a:ext cx="10973685" cy="3255981"/>
        </p:xfrm>
        <a:graphic>
          <a:graphicData uri="http://schemas.openxmlformats.org/drawingml/2006/table">
            <a:tbl>
              <a:tblPr firstRow="1" bandRow="1">
                <a:tableStyleId>{5C22544A-7EE6-4342-B048-85BDC9FD1C3A}</a:tableStyleId>
              </a:tblPr>
              <a:tblGrid>
                <a:gridCol w="2152557">
                  <a:extLst>
                    <a:ext uri="{9D8B030D-6E8A-4147-A177-3AD203B41FA5}">
                      <a16:colId xmlns:a16="http://schemas.microsoft.com/office/drawing/2014/main" val="2019635154"/>
                    </a:ext>
                  </a:extLst>
                </a:gridCol>
                <a:gridCol w="4410564">
                  <a:extLst>
                    <a:ext uri="{9D8B030D-6E8A-4147-A177-3AD203B41FA5}">
                      <a16:colId xmlns:a16="http://schemas.microsoft.com/office/drawing/2014/main" val="1558840441"/>
                    </a:ext>
                  </a:extLst>
                </a:gridCol>
                <a:gridCol w="4410564">
                  <a:extLst>
                    <a:ext uri="{9D8B030D-6E8A-4147-A177-3AD203B41FA5}">
                      <a16:colId xmlns:a16="http://schemas.microsoft.com/office/drawing/2014/main" val="2461561894"/>
                    </a:ext>
                  </a:extLst>
                </a:gridCol>
              </a:tblGrid>
              <a:tr h="683024">
                <a:tc>
                  <a:txBody>
                    <a:bodyPr/>
                    <a:lstStyle/>
                    <a:p>
                      <a:pPr marL="0" marR="42545" lvl="0" algn="ctr">
                        <a:lnSpc>
                          <a:spcPct val="103000"/>
                        </a:lnSpc>
                        <a:spcBef>
                          <a:spcPts val="509"/>
                        </a:spcBef>
                        <a:spcAft>
                          <a:spcPts val="1000"/>
                        </a:spcAft>
                        <a:buNone/>
                      </a:pPr>
                      <a:r>
                        <a:rPr lang="en-US" sz="2400" b="1">
                          <a:solidFill>
                            <a:schemeClr val="bg1"/>
                          </a:solidFill>
                          <a:effectLst/>
                          <a:latin typeface="Arial"/>
                          <a:ea typeface="Calibri"/>
                          <a:cs typeface="Arial"/>
                        </a:rPr>
                        <a:t>Criteria</a:t>
                      </a:r>
                      <a:endParaRPr lang="en-US" sz="2400">
                        <a:solidFill>
                          <a:schemeClr val="bg1"/>
                        </a:solidFill>
                        <a:effectLst/>
                        <a:latin typeface="Arial"/>
                        <a:ea typeface="Calibri"/>
                        <a:cs typeface="Arial"/>
                      </a:endParaRPr>
                    </a:p>
                  </a:txBody>
                  <a:tcPr marL="68580" marR="68580" marT="0" marB="0" anchor="ctr"/>
                </a:tc>
                <a:tc>
                  <a:txBody>
                    <a:bodyPr/>
                    <a:lstStyle/>
                    <a:p>
                      <a:pPr marL="0" marR="34925" lvl="0" algn="ctr">
                        <a:lnSpc>
                          <a:spcPct val="103000"/>
                        </a:lnSpc>
                        <a:spcBef>
                          <a:spcPts val="509"/>
                        </a:spcBef>
                        <a:spcAft>
                          <a:spcPts val="1000"/>
                        </a:spcAft>
                        <a:buNone/>
                      </a:pPr>
                      <a:r>
                        <a:rPr lang="en-US" sz="2400" b="1">
                          <a:solidFill>
                            <a:schemeClr val="bg1"/>
                          </a:solidFill>
                          <a:effectLst/>
                          <a:latin typeface="Arial"/>
                          <a:ea typeface="Calibri"/>
                          <a:cs typeface="Arial"/>
                        </a:rPr>
                        <a:t>2024 TSI Criteria Based on the 2023 Dashboard</a:t>
                      </a:r>
                      <a:endParaRPr lang="en-US" sz="2400">
                        <a:solidFill>
                          <a:schemeClr val="bg1"/>
                        </a:solidFill>
                        <a:effectLst/>
                        <a:latin typeface="Arial"/>
                        <a:ea typeface="Calibri"/>
                        <a:cs typeface="Arial"/>
                      </a:endParaRPr>
                    </a:p>
                  </a:txBody>
                  <a:tcPr marL="68580" marR="68580" marT="0" marB="0" anchor="ctr"/>
                </a:tc>
                <a:tc>
                  <a:txBody>
                    <a:bodyPr/>
                    <a:lstStyle/>
                    <a:p>
                      <a:pPr lvl="0" algn="ctr">
                        <a:lnSpc>
                          <a:spcPct val="100000"/>
                        </a:lnSpc>
                        <a:spcBef>
                          <a:spcPts val="0"/>
                        </a:spcBef>
                        <a:spcAft>
                          <a:spcPts val="0"/>
                        </a:spcAft>
                        <a:buNone/>
                      </a:pPr>
                      <a:r>
                        <a:rPr lang="en-US" sz="2400" b="1" i="0" u="none" strike="noStrike" noProof="0">
                          <a:solidFill>
                            <a:schemeClr val="bg1"/>
                          </a:solidFill>
                          <a:effectLst/>
                          <a:latin typeface="Arial"/>
                        </a:rPr>
                        <a:t>2024 TSI Criteria Based on the 2024 Dashboard</a:t>
                      </a:r>
                      <a:endParaRPr lang="en-US" sz="2400" b="1" i="0" u="none" strike="noStrike" noProof="0">
                        <a:solidFill>
                          <a:srgbClr val="FFFFFF"/>
                        </a:solidFill>
                        <a:effectLst/>
                        <a:latin typeface="Arial"/>
                      </a:endParaRPr>
                    </a:p>
                  </a:txBody>
                  <a:tcPr marL="68580" marR="68580" marT="0" marB="0" anchor="ctr"/>
                </a:tc>
                <a:extLst>
                  <a:ext uri="{0D108BD9-81ED-4DB2-BD59-A6C34878D82A}">
                    <a16:rowId xmlns:a16="http://schemas.microsoft.com/office/drawing/2014/main" val="2672095922"/>
                  </a:ext>
                </a:extLst>
              </a:tr>
              <a:tr h="683024">
                <a:tc>
                  <a:txBody>
                    <a:bodyPr/>
                    <a:lstStyle/>
                    <a:p>
                      <a:pPr marL="0" marR="42545" lvl="0" algn="l">
                        <a:lnSpc>
                          <a:spcPct val="103000"/>
                        </a:lnSpc>
                        <a:spcBef>
                          <a:spcPts val="509"/>
                        </a:spcBef>
                        <a:spcAft>
                          <a:spcPts val="1000"/>
                        </a:spcAft>
                        <a:buNone/>
                      </a:pPr>
                      <a:r>
                        <a:rPr lang="en-US" sz="2400">
                          <a:solidFill>
                            <a:schemeClr val="tx1"/>
                          </a:solidFill>
                          <a:effectLst/>
                          <a:latin typeface="Arial"/>
                          <a:ea typeface="Calibri"/>
                          <a:cs typeface="Arial"/>
                        </a:rPr>
                        <a:t>Criterion 1</a:t>
                      </a:r>
                      <a:endParaRPr lang="en-US" sz="2400">
                        <a:solidFill>
                          <a:schemeClr val="tx1"/>
                        </a:solidFill>
                      </a:endParaRPr>
                    </a:p>
                  </a:txBody>
                  <a:tcPr marL="68580" marR="68580" marT="0" marB="0" anchor="ctr"/>
                </a:tc>
                <a:tc>
                  <a:txBody>
                    <a:bodyPr/>
                    <a:lstStyle/>
                    <a:p>
                      <a:pPr marL="0" marR="0" lvl="0" algn="l">
                        <a:lnSpc>
                          <a:spcPct val="103000"/>
                        </a:lnSpc>
                        <a:spcBef>
                          <a:spcPts val="509"/>
                        </a:spcBef>
                        <a:spcAft>
                          <a:spcPts val="1000"/>
                        </a:spcAft>
                        <a:buNone/>
                      </a:pPr>
                      <a:r>
                        <a:rPr lang="en-US" sz="2400" dirty="0">
                          <a:solidFill>
                            <a:schemeClr val="tx1"/>
                          </a:solidFill>
                          <a:effectLst/>
                          <a:latin typeface="Arial"/>
                          <a:ea typeface="Calibri"/>
                          <a:cs typeface="Arial"/>
                        </a:rPr>
                        <a:t>All</a:t>
                      </a:r>
                      <a:r>
                        <a:rPr lang="en-US" sz="2400" spc="-10" dirty="0">
                          <a:solidFill>
                            <a:schemeClr val="tx1"/>
                          </a:solidFill>
                          <a:effectLst/>
                          <a:latin typeface="Arial"/>
                          <a:ea typeface="Calibri"/>
                          <a:cs typeface="Arial"/>
                        </a:rPr>
                        <a:t> </a:t>
                      </a:r>
                      <a:r>
                        <a:rPr lang="en-US" sz="2400" b="1" dirty="0">
                          <a:solidFill>
                            <a:schemeClr val="tx1"/>
                          </a:solidFill>
                          <a:effectLst/>
                          <a:latin typeface="Arial"/>
                          <a:ea typeface="Calibri"/>
                          <a:cs typeface="Arial"/>
                        </a:rPr>
                        <a:t>Red</a:t>
                      </a:r>
                      <a:r>
                        <a:rPr lang="en-US" sz="2400" b="1" spc="-10" dirty="0">
                          <a:solidFill>
                            <a:schemeClr val="tx1"/>
                          </a:solidFill>
                          <a:effectLst/>
                          <a:latin typeface="Arial"/>
                          <a:ea typeface="Calibri"/>
                          <a:cs typeface="Arial"/>
                        </a:rPr>
                        <a:t> </a:t>
                      </a:r>
                      <a:r>
                        <a:rPr lang="en-US" sz="2400" spc="-10" dirty="0">
                          <a:solidFill>
                            <a:schemeClr val="tx1"/>
                          </a:solidFill>
                          <a:effectLst/>
                          <a:latin typeface="Arial"/>
                          <a:ea typeface="Calibri"/>
                          <a:cs typeface="Arial"/>
                        </a:rPr>
                        <a:t>indicators</a:t>
                      </a:r>
                      <a:endParaRPr lang="en-US" sz="2400" dirty="0">
                        <a:solidFill>
                          <a:schemeClr val="tx1"/>
                        </a:solidFill>
                        <a:effectLst/>
                        <a:latin typeface="Arial"/>
                        <a:ea typeface="Calibri"/>
                        <a:cs typeface="Arial"/>
                      </a:endParaRPr>
                    </a:p>
                  </a:txBody>
                  <a:tcPr marL="68580" marR="68580" marT="0" marB="0" anchor="ctr"/>
                </a:tc>
                <a:tc>
                  <a:txBody>
                    <a:bodyPr/>
                    <a:lstStyle/>
                    <a:p>
                      <a:pPr marL="0" marR="0" lvl="0" algn="l">
                        <a:lnSpc>
                          <a:spcPct val="103000"/>
                        </a:lnSpc>
                        <a:spcBef>
                          <a:spcPts val="509"/>
                        </a:spcBef>
                        <a:spcAft>
                          <a:spcPts val="1000"/>
                        </a:spcAft>
                        <a:buNone/>
                      </a:pPr>
                      <a:r>
                        <a:rPr lang="en-US" sz="2400">
                          <a:solidFill>
                            <a:schemeClr val="tx1"/>
                          </a:solidFill>
                          <a:effectLst/>
                          <a:latin typeface="Arial"/>
                          <a:ea typeface="Calibri"/>
                          <a:cs typeface="Arial"/>
                        </a:rPr>
                        <a:t>All</a:t>
                      </a:r>
                      <a:r>
                        <a:rPr lang="en-US" sz="2400" spc="-10">
                          <a:solidFill>
                            <a:schemeClr val="tx1"/>
                          </a:solidFill>
                          <a:effectLst/>
                          <a:latin typeface="Arial"/>
                          <a:ea typeface="Calibri"/>
                          <a:cs typeface="Arial"/>
                        </a:rPr>
                        <a:t> </a:t>
                      </a:r>
                      <a:r>
                        <a:rPr lang="en-US" sz="2400" b="1">
                          <a:solidFill>
                            <a:schemeClr val="tx1"/>
                          </a:solidFill>
                          <a:effectLst/>
                          <a:latin typeface="Arial"/>
                          <a:ea typeface="Calibri"/>
                          <a:cs typeface="Arial"/>
                        </a:rPr>
                        <a:t>Red</a:t>
                      </a:r>
                      <a:r>
                        <a:rPr lang="en-US" sz="2400" b="1" spc="-10">
                          <a:solidFill>
                            <a:schemeClr val="tx1"/>
                          </a:solidFill>
                          <a:effectLst/>
                          <a:latin typeface="Arial"/>
                          <a:ea typeface="Calibri"/>
                          <a:cs typeface="Arial"/>
                        </a:rPr>
                        <a:t> </a:t>
                      </a:r>
                      <a:r>
                        <a:rPr lang="en-US" sz="2400" spc="-10">
                          <a:solidFill>
                            <a:schemeClr val="tx1"/>
                          </a:solidFill>
                          <a:effectLst/>
                          <a:latin typeface="Arial"/>
                          <a:ea typeface="Calibri"/>
                          <a:cs typeface="Arial"/>
                        </a:rPr>
                        <a:t>indicators</a:t>
                      </a:r>
                      <a:endParaRPr lang="en-US" sz="2400">
                        <a:solidFill>
                          <a:schemeClr val="tx1"/>
                        </a:solidFill>
                        <a:effectLst/>
                        <a:latin typeface="Arial"/>
                        <a:ea typeface="Calibri"/>
                        <a:cs typeface="Arial"/>
                      </a:endParaRPr>
                    </a:p>
                  </a:txBody>
                  <a:tcPr marL="68580" marR="68580" marT="0" marB="0" anchor="ctr"/>
                </a:tc>
                <a:extLst>
                  <a:ext uri="{0D108BD9-81ED-4DB2-BD59-A6C34878D82A}">
                    <a16:rowId xmlns:a16="http://schemas.microsoft.com/office/drawing/2014/main" val="2631735030"/>
                  </a:ext>
                </a:extLst>
              </a:tr>
              <a:tr h="683024">
                <a:tc>
                  <a:txBody>
                    <a:bodyPr/>
                    <a:lstStyle/>
                    <a:p>
                      <a:pPr marL="0" marR="42545" lvl="0" algn="l">
                        <a:lnSpc>
                          <a:spcPct val="103000"/>
                        </a:lnSpc>
                        <a:spcBef>
                          <a:spcPts val="509"/>
                        </a:spcBef>
                        <a:spcAft>
                          <a:spcPts val="1000"/>
                        </a:spcAft>
                        <a:buNone/>
                      </a:pPr>
                      <a:r>
                        <a:rPr lang="en-US" sz="2400">
                          <a:solidFill>
                            <a:schemeClr val="tx1"/>
                          </a:solidFill>
                          <a:effectLst/>
                          <a:latin typeface="Arial"/>
                          <a:ea typeface="Calibri"/>
                          <a:cs typeface="Arial"/>
                        </a:rPr>
                        <a:t>Criterion 2</a:t>
                      </a:r>
                      <a:endParaRPr lang="en-US" sz="2400">
                        <a:solidFill>
                          <a:schemeClr val="tx1"/>
                        </a:solidFill>
                      </a:endParaRPr>
                    </a:p>
                  </a:txBody>
                  <a:tcPr marL="68580" marR="68580" marT="0" marB="0" anchor="ctr"/>
                </a:tc>
                <a:tc>
                  <a:txBody>
                    <a:bodyPr/>
                    <a:lstStyle/>
                    <a:p>
                      <a:pPr marL="0" marR="0" lvl="0" algn="l">
                        <a:lnSpc>
                          <a:spcPct val="103000"/>
                        </a:lnSpc>
                        <a:spcBef>
                          <a:spcPts val="509"/>
                        </a:spcBef>
                        <a:spcAft>
                          <a:spcPts val="1000"/>
                        </a:spcAft>
                        <a:buNone/>
                      </a:pPr>
                      <a:r>
                        <a:rPr lang="en-US" sz="2400">
                          <a:solidFill>
                            <a:schemeClr val="tx1"/>
                          </a:solidFill>
                          <a:effectLst/>
                          <a:latin typeface="Arial"/>
                          <a:ea typeface="Calibri"/>
                          <a:cs typeface="Arial"/>
                        </a:rPr>
                        <a:t>All</a:t>
                      </a:r>
                      <a:r>
                        <a:rPr lang="en-US" sz="2400" spc="-20">
                          <a:solidFill>
                            <a:schemeClr val="tx1"/>
                          </a:solidFill>
                          <a:effectLst/>
                          <a:latin typeface="Arial"/>
                          <a:ea typeface="Calibri"/>
                          <a:cs typeface="Arial"/>
                        </a:rPr>
                        <a:t> </a:t>
                      </a:r>
                      <a:r>
                        <a:rPr lang="en-US" sz="2400" b="1">
                          <a:solidFill>
                            <a:schemeClr val="tx1"/>
                          </a:solidFill>
                          <a:effectLst/>
                          <a:latin typeface="Arial"/>
                          <a:ea typeface="Calibri"/>
                          <a:cs typeface="Arial"/>
                        </a:rPr>
                        <a:t>Red</a:t>
                      </a:r>
                      <a:r>
                        <a:rPr lang="en-US" sz="2400" b="1" spc="-20">
                          <a:solidFill>
                            <a:schemeClr val="tx1"/>
                          </a:solidFill>
                          <a:effectLst/>
                          <a:latin typeface="Arial"/>
                          <a:ea typeface="Calibri"/>
                          <a:cs typeface="Arial"/>
                        </a:rPr>
                        <a:t> </a:t>
                      </a:r>
                      <a:r>
                        <a:rPr lang="en-US" sz="2400">
                          <a:solidFill>
                            <a:schemeClr val="tx1"/>
                          </a:solidFill>
                          <a:effectLst/>
                          <a:latin typeface="Arial"/>
                          <a:ea typeface="Calibri"/>
                          <a:cs typeface="Arial"/>
                        </a:rPr>
                        <a:t>indicators</a:t>
                      </a:r>
                      <a:r>
                        <a:rPr lang="en-US" sz="2400" spc="-20">
                          <a:solidFill>
                            <a:schemeClr val="tx1"/>
                          </a:solidFill>
                          <a:effectLst/>
                          <a:latin typeface="Arial"/>
                          <a:ea typeface="Calibri"/>
                          <a:cs typeface="Arial"/>
                        </a:rPr>
                        <a:t> </a:t>
                      </a:r>
                      <a:r>
                        <a:rPr lang="en-US" sz="2400">
                          <a:solidFill>
                            <a:schemeClr val="tx1"/>
                          </a:solidFill>
                          <a:effectLst/>
                          <a:latin typeface="Arial"/>
                          <a:ea typeface="Calibri"/>
                          <a:cs typeface="Arial"/>
                        </a:rPr>
                        <a:t>except</a:t>
                      </a:r>
                      <a:r>
                        <a:rPr lang="en-US" sz="2400" spc="-15">
                          <a:solidFill>
                            <a:schemeClr val="tx1"/>
                          </a:solidFill>
                          <a:effectLst/>
                          <a:latin typeface="Arial"/>
                          <a:ea typeface="Calibri"/>
                          <a:cs typeface="Arial"/>
                        </a:rPr>
                        <a:t> </a:t>
                      </a:r>
                      <a:r>
                        <a:rPr lang="en-US" sz="2400">
                          <a:solidFill>
                            <a:schemeClr val="tx1"/>
                          </a:solidFill>
                          <a:effectLst/>
                          <a:latin typeface="Arial"/>
                          <a:ea typeface="Calibri"/>
                          <a:cs typeface="Arial"/>
                        </a:rPr>
                        <a:t>for</a:t>
                      </a:r>
                      <a:r>
                        <a:rPr lang="en-US" sz="2400" spc="-15">
                          <a:solidFill>
                            <a:schemeClr val="tx1"/>
                          </a:solidFill>
                          <a:effectLst/>
                          <a:latin typeface="Arial"/>
                          <a:ea typeface="Calibri"/>
                          <a:cs typeface="Arial"/>
                        </a:rPr>
                        <a:t> </a:t>
                      </a:r>
                      <a:r>
                        <a:rPr lang="en-US" sz="2400">
                          <a:solidFill>
                            <a:schemeClr val="tx1"/>
                          </a:solidFill>
                          <a:effectLst/>
                          <a:latin typeface="Arial"/>
                          <a:ea typeface="Calibri"/>
                          <a:cs typeface="Arial"/>
                        </a:rPr>
                        <a:t>one</a:t>
                      </a:r>
                      <a:r>
                        <a:rPr lang="en-US" sz="2400" spc="-15">
                          <a:solidFill>
                            <a:schemeClr val="tx1"/>
                          </a:solidFill>
                          <a:effectLst/>
                          <a:latin typeface="Arial"/>
                          <a:ea typeface="Calibri"/>
                          <a:cs typeface="Arial"/>
                        </a:rPr>
                        <a:t> </a:t>
                      </a:r>
                      <a:r>
                        <a:rPr lang="en-US" sz="2400">
                          <a:solidFill>
                            <a:schemeClr val="tx1"/>
                          </a:solidFill>
                          <a:effectLst/>
                          <a:latin typeface="Arial"/>
                          <a:ea typeface="Calibri"/>
                          <a:cs typeface="Arial"/>
                        </a:rPr>
                        <a:t>indicator</a:t>
                      </a:r>
                      <a:r>
                        <a:rPr lang="en-US" sz="2400" spc="-15">
                          <a:solidFill>
                            <a:schemeClr val="tx1"/>
                          </a:solidFill>
                          <a:effectLst/>
                          <a:latin typeface="Arial"/>
                          <a:ea typeface="Calibri"/>
                          <a:cs typeface="Arial"/>
                        </a:rPr>
                        <a:t> </a:t>
                      </a:r>
                      <a:r>
                        <a:rPr lang="en-US" sz="2400">
                          <a:solidFill>
                            <a:schemeClr val="tx1"/>
                          </a:solidFill>
                          <a:effectLst/>
                          <a:latin typeface="Arial"/>
                          <a:ea typeface="Calibri"/>
                          <a:cs typeface="Arial"/>
                        </a:rPr>
                        <a:t>of</a:t>
                      </a:r>
                      <a:r>
                        <a:rPr lang="en-US" sz="2400" spc="-15">
                          <a:solidFill>
                            <a:schemeClr val="tx1"/>
                          </a:solidFill>
                          <a:effectLst/>
                          <a:latin typeface="Arial"/>
                          <a:ea typeface="Calibri"/>
                          <a:cs typeface="Arial"/>
                        </a:rPr>
                        <a:t> </a:t>
                      </a:r>
                      <a:r>
                        <a:rPr lang="en-US" sz="2400">
                          <a:solidFill>
                            <a:schemeClr val="tx1"/>
                          </a:solidFill>
                          <a:effectLst/>
                          <a:latin typeface="Arial"/>
                          <a:ea typeface="Calibri"/>
                          <a:cs typeface="Arial"/>
                        </a:rPr>
                        <a:t>another performance color</a:t>
                      </a:r>
                      <a:endParaRPr lang="en-US" sz="2400">
                        <a:solidFill>
                          <a:schemeClr val="tx1"/>
                        </a:solidFill>
                      </a:endParaRPr>
                    </a:p>
                  </a:txBody>
                  <a:tcPr marL="68580" marR="68580" marT="0" marB="0" anchor="ctr"/>
                </a:tc>
                <a:tc>
                  <a:txBody>
                    <a:bodyPr/>
                    <a:lstStyle/>
                    <a:p>
                      <a:pPr marL="0" marR="0" lvl="0" algn="l">
                        <a:lnSpc>
                          <a:spcPct val="103000"/>
                        </a:lnSpc>
                        <a:spcBef>
                          <a:spcPts val="509"/>
                        </a:spcBef>
                        <a:spcAft>
                          <a:spcPts val="1000"/>
                        </a:spcAft>
                        <a:buNone/>
                      </a:pPr>
                      <a:r>
                        <a:rPr lang="en-US" sz="2400">
                          <a:solidFill>
                            <a:schemeClr val="tx1"/>
                          </a:solidFill>
                          <a:effectLst/>
                          <a:latin typeface="Arial"/>
                          <a:ea typeface="Calibri"/>
                          <a:cs typeface="Arial"/>
                        </a:rPr>
                        <a:t>All</a:t>
                      </a:r>
                      <a:r>
                        <a:rPr lang="en-US" sz="2400" spc="-20">
                          <a:solidFill>
                            <a:schemeClr val="tx1"/>
                          </a:solidFill>
                          <a:effectLst/>
                          <a:latin typeface="Arial"/>
                          <a:ea typeface="Calibri"/>
                          <a:cs typeface="Arial"/>
                        </a:rPr>
                        <a:t> </a:t>
                      </a:r>
                      <a:r>
                        <a:rPr lang="en-US" sz="2400" b="1">
                          <a:solidFill>
                            <a:schemeClr val="tx1"/>
                          </a:solidFill>
                          <a:effectLst/>
                          <a:latin typeface="Arial"/>
                          <a:ea typeface="Calibri"/>
                          <a:cs typeface="Arial"/>
                        </a:rPr>
                        <a:t>Red</a:t>
                      </a:r>
                      <a:r>
                        <a:rPr lang="en-US" sz="2400" b="1" spc="-20">
                          <a:solidFill>
                            <a:schemeClr val="tx1"/>
                          </a:solidFill>
                          <a:effectLst/>
                          <a:latin typeface="Arial"/>
                          <a:ea typeface="Calibri"/>
                          <a:cs typeface="Arial"/>
                        </a:rPr>
                        <a:t> </a:t>
                      </a:r>
                      <a:r>
                        <a:rPr lang="en-US" sz="2400">
                          <a:solidFill>
                            <a:schemeClr val="tx1"/>
                          </a:solidFill>
                          <a:effectLst/>
                          <a:latin typeface="Arial"/>
                          <a:ea typeface="Calibri"/>
                          <a:cs typeface="Arial"/>
                        </a:rPr>
                        <a:t>indicators</a:t>
                      </a:r>
                      <a:r>
                        <a:rPr lang="en-US" sz="2400" spc="-20">
                          <a:solidFill>
                            <a:schemeClr val="tx1"/>
                          </a:solidFill>
                          <a:effectLst/>
                          <a:latin typeface="Arial"/>
                          <a:ea typeface="Calibri"/>
                          <a:cs typeface="Arial"/>
                        </a:rPr>
                        <a:t> </a:t>
                      </a:r>
                      <a:r>
                        <a:rPr lang="en-US" sz="2400">
                          <a:solidFill>
                            <a:schemeClr val="tx1"/>
                          </a:solidFill>
                          <a:effectLst/>
                          <a:latin typeface="Arial"/>
                          <a:ea typeface="Calibri"/>
                          <a:cs typeface="Arial"/>
                        </a:rPr>
                        <a:t>except</a:t>
                      </a:r>
                      <a:r>
                        <a:rPr lang="en-US" sz="2400" spc="-15">
                          <a:solidFill>
                            <a:schemeClr val="tx1"/>
                          </a:solidFill>
                          <a:effectLst/>
                          <a:latin typeface="Arial"/>
                          <a:ea typeface="Calibri"/>
                          <a:cs typeface="Arial"/>
                        </a:rPr>
                        <a:t> </a:t>
                      </a:r>
                      <a:r>
                        <a:rPr lang="en-US" sz="2400">
                          <a:solidFill>
                            <a:schemeClr val="tx1"/>
                          </a:solidFill>
                          <a:effectLst/>
                          <a:latin typeface="Arial"/>
                          <a:ea typeface="Calibri"/>
                          <a:cs typeface="Arial"/>
                        </a:rPr>
                        <a:t>for</a:t>
                      </a:r>
                      <a:r>
                        <a:rPr lang="en-US" sz="2400" spc="-15">
                          <a:solidFill>
                            <a:schemeClr val="tx1"/>
                          </a:solidFill>
                          <a:effectLst/>
                          <a:latin typeface="Arial"/>
                          <a:ea typeface="Calibri"/>
                          <a:cs typeface="Arial"/>
                        </a:rPr>
                        <a:t> </a:t>
                      </a:r>
                      <a:r>
                        <a:rPr lang="en-US" sz="2400">
                          <a:solidFill>
                            <a:schemeClr val="tx1"/>
                          </a:solidFill>
                          <a:effectLst/>
                          <a:latin typeface="Arial"/>
                          <a:ea typeface="Calibri"/>
                          <a:cs typeface="Arial"/>
                        </a:rPr>
                        <a:t>one</a:t>
                      </a:r>
                      <a:r>
                        <a:rPr lang="en-US" sz="2400" spc="-15">
                          <a:solidFill>
                            <a:schemeClr val="tx1"/>
                          </a:solidFill>
                          <a:effectLst/>
                          <a:latin typeface="Arial"/>
                          <a:ea typeface="Calibri"/>
                          <a:cs typeface="Arial"/>
                        </a:rPr>
                        <a:t> </a:t>
                      </a:r>
                      <a:r>
                        <a:rPr lang="en-US" sz="2400">
                          <a:solidFill>
                            <a:schemeClr val="tx1"/>
                          </a:solidFill>
                          <a:effectLst/>
                          <a:latin typeface="Arial"/>
                          <a:ea typeface="Calibri"/>
                          <a:cs typeface="Arial"/>
                        </a:rPr>
                        <a:t>indicator</a:t>
                      </a:r>
                      <a:r>
                        <a:rPr lang="en-US" sz="2400" spc="-15">
                          <a:solidFill>
                            <a:schemeClr val="tx1"/>
                          </a:solidFill>
                          <a:effectLst/>
                          <a:latin typeface="Arial"/>
                          <a:ea typeface="Calibri"/>
                          <a:cs typeface="Arial"/>
                        </a:rPr>
                        <a:t> </a:t>
                      </a:r>
                      <a:r>
                        <a:rPr lang="en-US" sz="2400">
                          <a:solidFill>
                            <a:schemeClr val="tx1"/>
                          </a:solidFill>
                          <a:effectLst/>
                          <a:latin typeface="Arial"/>
                          <a:ea typeface="Calibri"/>
                          <a:cs typeface="Arial"/>
                        </a:rPr>
                        <a:t>of</a:t>
                      </a:r>
                      <a:r>
                        <a:rPr lang="en-US" sz="2400" spc="-15">
                          <a:solidFill>
                            <a:schemeClr val="tx1"/>
                          </a:solidFill>
                          <a:effectLst/>
                          <a:latin typeface="Arial"/>
                          <a:ea typeface="Calibri"/>
                          <a:cs typeface="Arial"/>
                        </a:rPr>
                        <a:t> </a:t>
                      </a:r>
                      <a:r>
                        <a:rPr lang="en-US" sz="2400">
                          <a:solidFill>
                            <a:schemeClr val="tx1"/>
                          </a:solidFill>
                          <a:effectLst/>
                          <a:latin typeface="Arial"/>
                          <a:ea typeface="Calibri"/>
                          <a:cs typeface="Arial"/>
                        </a:rPr>
                        <a:t>another performance color</a:t>
                      </a:r>
                      <a:endParaRPr lang="en-US" sz="2400">
                        <a:solidFill>
                          <a:schemeClr val="tx1"/>
                        </a:solidFill>
                      </a:endParaRPr>
                    </a:p>
                  </a:txBody>
                  <a:tcPr marL="68580" marR="68580" marT="0" marB="0" anchor="ctr"/>
                </a:tc>
                <a:extLst>
                  <a:ext uri="{0D108BD9-81ED-4DB2-BD59-A6C34878D82A}">
                    <a16:rowId xmlns:a16="http://schemas.microsoft.com/office/drawing/2014/main" val="2633230227"/>
                  </a:ext>
                </a:extLst>
              </a:tr>
              <a:tr h="683024">
                <a:tc>
                  <a:txBody>
                    <a:bodyPr/>
                    <a:lstStyle/>
                    <a:p>
                      <a:pPr marL="0" marR="42545" lvl="0" algn="l">
                        <a:lnSpc>
                          <a:spcPct val="103000"/>
                        </a:lnSpc>
                        <a:spcBef>
                          <a:spcPts val="509"/>
                        </a:spcBef>
                        <a:spcAft>
                          <a:spcPts val="1000"/>
                        </a:spcAft>
                        <a:buNone/>
                      </a:pPr>
                      <a:r>
                        <a:rPr lang="en-US" sz="2400">
                          <a:solidFill>
                            <a:schemeClr val="tx1"/>
                          </a:solidFill>
                          <a:effectLst/>
                          <a:latin typeface="Arial"/>
                          <a:ea typeface="Calibri"/>
                          <a:cs typeface="Arial"/>
                        </a:rPr>
                        <a:t>Criterion 3</a:t>
                      </a:r>
                      <a:endParaRPr lang="en-US" sz="2400">
                        <a:solidFill>
                          <a:schemeClr val="tx1"/>
                        </a:solidFill>
                      </a:endParaRPr>
                    </a:p>
                  </a:txBody>
                  <a:tcPr marL="68580" marR="68580" marT="0" marB="0" anchor="ctr"/>
                </a:tc>
                <a:tc>
                  <a:txBody>
                    <a:bodyPr/>
                    <a:lstStyle/>
                    <a:p>
                      <a:pPr marL="0" marR="0" lvl="0" algn="l">
                        <a:lnSpc>
                          <a:spcPct val="103000"/>
                        </a:lnSpc>
                        <a:spcBef>
                          <a:spcPts val="509"/>
                        </a:spcBef>
                        <a:spcAft>
                          <a:spcPts val="1000"/>
                        </a:spcAft>
                        <a:buNone/>
                      </a:pPr>
                      <a:r>
                        <a:rPr lang="en-US" sz="2400">
                          <a:solidFill>
                            <a:schemeClr val="tx1"/>
                          </a:solidFill>
                          <a:effectLst/>
                          <a:latin typeface="Arial"/>
                          <a:ea typeface="Calibri"/>
                          <a:cs typeface="Arial"/>
                        </a:rPr>
                        <a:t>Five</a:t>
                      </a:r>
                      <a:r>
                        <a:rPr lang="en-US" sz="2400" spc="-10">
                          <a:solidFill>
                            <a:schemeClr val="tx1"/>
                          </a:solidFill>
                          <a:effectLst/>
                          <a:latin typeface="Arial"/>
                          <a:ea typeface="Calibri"/>
                          <a:cs typeface="Arial"/>
                        </a:rPr>
                        <a:t> </a:t>
                      </a:r>
                      <a:r>
                        <a:rPr lang="en-US" sz="2400">
                          <a:solidFill>
                            <a:schemeClr val="tx1"/>
                          </a:solidFill>
                          <a:effectLst/>
                          <a:latin typeface="Arial"/>
                          <a:ea typeface="Calibri"/>
                          <a:cs typeface="Arial"/>
                        </a:rPr>
                        <a:t>or</a:t>
                      </a:r>
                      <a:r>
                        <a:rPr lang="en-US" sz="2400" spc="-5">
                          <a:solidFill>
                            <a:schemeClr val="tx1"/>
                          </a:solidFill>
                          <a:effectLst/>
                          <a:latin typeface="Arial"/>
                          <a:ea typeface="Calibri"/>
                          <a:cs typeface="Arial"/>
                        </a:rPr>
                        <a:t> </a:t>
                      </a:r>
                      <a:r>
                        <a:rPr lang="en-US" sz="2400">
                          <a:solidFill>
                            <a:schemeClr val="tx1"/>
                          </a:solidFill>
                          <a:effectLst/>
                          <a:latin typeface="Arial"/>
                          <a:ea typeface="Calibri"/>
                          <a:cs typeface="Arial"/>
                        </a:rPr>
                        <a:t>more</a:t>
                      </a:r>
                      <a:r>
                        <a:rPr lang="en-US" sz="2400" spc="-10">
                          <a:solidFill>
                            <a:schemeClr val="tx1"/>
                          </a:solidFill>
                          <a:effectLst/>
                          <a:latin typeface="Arial"/>
                          <a:ea typeface="Calibri"/>
                          <a:cs typeface="Arial"/>
                        </a:rPr>
                        <a:t> </a:t>
                      </a:r>
                      <a:r>
                        <a:rPr lang="en-US" sz="2400">
                          <a:solidFill>
                            <a:schemeClr val="tx1"/>
                          </a:solidFill>
                          <a:effectLst/>
                          <a:latin typeface="Arial"/>
                          <a:ea typeface="Calibri"/>
                          <a:cs typeface="Arial"/>
                        </a:rPr>
                        <a:t>indicators</a:t>
                      </a:r>
                      <a:r>
                        <a:rPr lang="en-US" sz="2400" spc="-10">
                          <a:solidFill>
                            <a:schemeClr val="tx1"/>
                          </a:solidFill>
                          <a:effectLst/>
                          <a:latin typeface="Arial"/>
                          <a:ea typeface="Calibri"/>
                          <a:cs typeface="Arial"/>
                        </a:rPr>
                        <a:t> </a:t>
                      </a:r>
                      <a:r>
                        <a:rPr lang="en-US" sz="2400">
                          <a:solidFill>
                            <a:schemeClr val="tx1"/>
                          </a:solidFill>
                          <a:effectLst/>
                          <a:latin typeface="Arial"/>
                          <a:ea typeface="Calibri"/>
                          <a:cs typeface="Arial"/>
                        </a:rPr>
                        <a:t>where</a:t>
                      </a:r>
                      <a:r>
                        <a:rPr lang="en-US" sz="2400" spc="-5">
                          <a:solidFill>
                            <a:schemeClr val="tx1"/>
                          </a:solidFill>
                          <a:effectLst/>
                          <a:latin typeface="Arial"/>
                          <a:ea typeface="Calibri"/>
                          <a:cs typeface="Arial"/>
                        </a:rPr>
                        <a:t> </a:t>
                      </a:r>
                      <a:r>
                        <a:rPr lang="en-US" sz="2400">
                          <a:solidFill>
                            <a:schemeClr val="tx1"/>
                          </a:solidFill>
                          <a:effectLst/>
                          <a:latin typeface="Arial"/>
                          <a:ea typeface="Calibri"/>
                          <a:cs typeface="Arial"/>
                        </a:rPr>
                        <a:t>the</a:t>
                      </a:r>
                      <a:r>
                        <a:rPr lang="en-US" sz="2400" spc="-10">
                          <a:solidFill>
                            <a:schemeClr val="tx1"/>
                          </a:solidFill>
                          <a:effectLst/>
                          <a:latin typeface="Arial"/>
                          <a:ea typeface="Calibri"/>
                          <a:cs typeface="Arial"/>
                        </a:rPr>
                        <a:t> </a:t>
                      </a:r>
                      <a:r>
                        <a:rPr lang="en-US" sz="2400">
                          <a:solidFill>
                            <a:schemeClr val="tx1"/>
                          </a:solidFill>
                          <a:effectLst/>
                          <a:latin typeface="Arial"/>
                          <a:ea typeface="Calibri"/>
                          <a:cs typeface="Arial"/>
                        </a:rPr>
                        <a:t>majority</a:t>
                      </a:r>
                      <a:r>
                        <a:rPr lang="en-US" sz="2400" spc="-10">
                          <a:solidFill>
                            <a:schemeClr val="tx1"/>
                          </a:solidFill>
                          <a:effectLst/>
                          <a:latin typeface="Arial"/>
                          <a:ea typeface="Calibri"/>
                          <a:cs typeface="Arial"/>
                        </a:rPr>
                        <a:t> </a:t>
                      </a:r>
                      <a:r>
                        <a:rPr lang="en-US" sz="2400">
                          <a:solidFill>
                            <a:schemeClr val="tx1"/>
                          </a:solidFill>
                          <a:effectLst/>
                          <a:latin typeface="Arial"/>
                          <a:ea typeface="Calibri"/>
                          <a:cs typeface="Arial"/>
                        </a:rPr>
                        <a:t>are</a:t>
                      </a:r>
                      <a:r>
                        <a:rPr lang="en-US" sz="2400" spc="-5">
                          <a:solidFill>
                            <a:schemeClr val="tx1"/>
                          </a:solidFill>
                          <a:effectLst/>
                          <a:latin typeface="Arial"/>
                          <a:ea typeface="Calibri"/>
                          <a:cs typeface="Arial"/>
                        </a:rPr>
                        <a:t> </a:t>
                      </a:r>
                      <a:r>
                        <a:rPr lang="en-US" sz="2400" b="1" spc="-25">
                          <a:solidFill>
                            <a:schemeClr val="tx1"/>
                          </a:solidFill>
                          <a:effectLst/>
                          <a:latin typeface="Arial"/>
                          <a:ea typeface="Calibri"/>
                          <a:cs typeface="Arial"/>
                        </a:rPr>
                        <a:t>Red</a:t>
                      </a:r>
                      <a:endParaRPr lang="en-US" sz="2400">
                        <a:solidFill>
                          <a:schemeClr val="tx1"/>
                        </a:solidFill>
                        <a:effectLst/>
                        <a:latin typeface="Arial"/>
                        <a:ea typeface="Calibri"/>
                        <a:cs typeface="Arial"/>
                      </a:endParaRPr>
                    </a:p>
                  </a:txBody>
                  <a:tcPr marL="68580" marR="68580" marT="0" marB="0" anchor="ctr"/>
                </a:tc>
                <a:tc>
                  <a:txBody>
                    <a:bodyPr/>
                    <a:lstStyle/>
                    <a:p>
                      <a:pPr marL="0" marR="0" lvl="0" algn="l">
                        <a:lnSpc>
                          <a:spcPct val="103000"/>
                        </a:lnSpc>
                        <a:spcBef>
                          <a:spcPts val="509"/>
                        </a:spcBef>
                        <a:spcAft>
                          <a:spcPts val="1000"/>
                        </a:spcAft>
                        <a:buNone/>
                      </a:pPr>
                      <a:r>
                        <a:rPr lang="en-US" sz="2400" dirty="0">
                          <a:solidFill>
                            <a:schemeClr val="tx1"/>
                          </a:solidFill>
                          <a:effectLst/>
                          <a:latin typeface="Arial"/>
                          <a:ea typeface="Calibri"/>
                          <a:cs typeface="Arial"/>
                        </a:rPr>
                        <a:t>Five</a:t>
                      </a:r>
                      <a:r>
                        <a:rPr lang="en-US" sz="2400" spc="-10" dirty="0">
                          <a:solidFill>
                            <a:schemeClr val="tx1"/>
                          </a:solidFill>
                          <a:effectLst/>
                          <a:latin typeface="Arial"/>
                          <a:ea typeface="Calibri"/>
                          <a:cs typeface="Arial"/>
                        </a:rPr>
                        <a:t> </a:t>
                      </a:r>
                      <a:r>
                        <a:rPr lang="en-US" sz="2400" dirty="0">
                          <a:solidFill>
                            <a:schemeClr val="tx1"/>
                          </a:solidFill>
                          <a:effectLst/>
                          <a:latin typeface="Arial"/>
                          <a:ea typeface="Calibri"/>
                          <a:cs typeface="Arial"/>
                        </a:rPr>
                        <a:t>or</a:t>
                      </a:r>
                      <a:r>
                        <a:rPr lang="en-US" sz="2400" spc="-5" dirty="0">
                          <a:solidFill>
                            <a:schemeClr val="tx1"/>
                          </a:solidFill>
                          <a:effectLst/>
                          <a:latin typeface="Arial"/>
                          <a:ea typeface="Calibri"/>
                          <a:cs typeface="Arial"/>
                        </a:rPr>
                        <a:t> </a:t>
                      </a:r>
                      <a:r>
                        <a:rPr lang="en-US" sz="2400" dirty="0">
                          <a:solidFill>
                            <a:schemeClr val="tx1"/>
                          </a:solidFill>
                          <a:effectLst/>
                          <a:latin typeface="Arial"/>
                          <a:ea typeface="Calibri"/>
                          <a:cs typeface="Arial"/>
                        </a:rPr>
                        <a:t>more</a:t>
                      </a:r>
                      <a:r>
                        <a:rPr lang="en-US" sz="2400" spc="-10" dirty="0">
                          <a:solidFill>
                            <a:schemeClr val="tx1"/>
                          </a:solidFill>
                          <a:effectLst/>
                          <a:latin typeface="Arial"/>
                          <a:ea typeface="Calibri"/>
                          <a:cs typeface="Arial"/>
                        </a:rPr>
                        <a:t> </a:t>
                      </a:r>
                      <a:r>
                        <a:rPr lang="en-US" sz="2400" dirty="0">
                          <a:solidFill>
                            <a:schemeClr val="tx1"/>
                          </a:solidFill>
                          <a:effectLst/>
                          <a:latin typeface="Arial"/>
                          <a:ea typeface="Calibri"/>
                          <a:cs typeface="Arial"/>
                        </a:rPr>
                        <a:t>indicators</a:t>
                      </a:r>
                      <a:r>
                        <a:rPr lang="en-US" sz="2400" spc="-10" dirty="0">
                          <a:solidFill>
                            <a:schemeClr val="tx1"/>
                          </a:solidFill>
                          <a:effectLst/>
                          <a:latin typeface="Arial"/>
                          <a:ea typeface="Calibri"/>
                          <a:cs typeface="Arial"/>
                        </a:rPr>
                        <a:t> </a:t>
                      </a:r>
                      <a:r>
                        <a:rPr lang="en-US" sz="2400" dirty="0">
                          <a:solidFill>
                            <a:schemeClr val="tx1"/>
                          </a:solidFill>
                          <a:effectLst/>
                          <a:latin typeface="Arial"/>
                          <a:ea typeface="Calibri"/>
                          <a:cs typeface="Arial"/>
                        </a:rPr>
                        <a:t>where</a:t>
                      </a:r>
                      <a:r>
                        <a:rPr lang="en-US" sz="2400" spc="-5" dirty="0">
                          <a:solidFill>
                            <a:schemeClr val="tx1"/>
                          </a:solidFill>
                          <a:effectLst/>
                          <a:latin typeface="Arial"/>
                          <a:ea typeface="Calibri"/>
                          <a:cs typeface="Arial"/>
                        </a:rPr>
                        <a:t> </a:t>
                      </a:r>
                      <a:r>
                        <a:rPr lang="en-US" sz="2400" dirty="0">
                          <a:solidFill>
                            <a:schemeClr val="tx1"/>
                          </a:solidFill>
                          <a:effectLst/>
                          <a:latin typeface="Arial"/>
                          <a:ea typeface="Calibri"/>
                          <a:cs typeface="Arial"/>
                        </a:rPr>
                        <a:t>the</a:t>
                      </a:r>
                      <a:r>
                        <a:rPr lang="en-US" sz="2400" spc="-10" dirty="0">
                          <a:solidFill>
                            <a:schemeClr val="tx1"/>
                          </a:solidFill>
                          <a:effectLst/>
                          <a:latin typeface="Arial"/>
                          <a:ea typeface="Calibri"/>
                          <a:cs typeface="Arial"/>
                        </a:rPr>
                        <a:t> </a:t>
                      </a:r>
                      <a:r>
                        <a:rPr lang="en-US" sz="2400" dirty="0">
                          <a:solidFill>
                            <a:schemeClr val="tx1"/>
                          </a:solidFill>
                          <a:effectLst/>
                          <a:latin typeface="Arial"/>
                          <a:ea typeface="Calibri"/>
                          <a:cs typeface="Arial"/>
                        </a:rPr>
                        <a:t>majority</a:t>
                      </a:r>
                      <a:r>
                        <a:rPr lang="en-US" sz="2400" spc="-10" dirty="0">
                          <a:solidFill>
                            <a:schemeClr val="tx1"/>
                          </a:solidFill>
                          <a:effectLst/>
                          <a:latin typeface="Arial"/>
                          <a:ea typeface="Calibri"/>
                          <a:cs typeface="Arial"/>
                        </a:rPr>
                        <a:t> </a:t>
                      </a:r>
                      <a:r>
                        <a:rPr lang="en-US" sz="2400" dirty="0">
                          <a:solidFill>
                            <a:schemeClr val="tx1"/>
                          </a:solidFill>
                          <a:effectLst/>
                          <a:latin typeface="Arial"/>
                          <a:ea typeface="Calibri"/>
                          <a:cs typeface="Arial"/>
                        </a:rPr>
                        <a:t>are</a:t>
                      </a:r>
                      <a:r>
                        <a:rPr lang="en-US" sz="2400" spc="-5" dirty="0">
                          <a:solidFill>
                            <a:schemeClr val="tx1"/>
                          </a:solidFill>
                          <a:effectLst/>
                          <a:latin typeface="Arial"/>
                          <a:ea typeface="Calibri"/>
                          <a:cs typeface="Arial"/>
                        </a:rPr>
                        <a:t> </a:t>
                      </a:r>
                      <a:r>
                        <a:rPr lang="en-US" sz="2400" b="1" spc="-25" dirty="0">
                          <a:solidFill>
                            <a:schemeClr val="tx1"/>
                          </a:solidFill>
                          <a:effectLst/>
                          <a:latin typeface="Arial"/>
                          <a:ea typeface="Calibri"/>
                          <a:cs typeface="Arial"/>
                        </a:rPr>
                        <a:t>Red</a:t>
                      </a:r>
                      <a:endParaRPr lang="en-US" sz="2400" dirty="0">
                        <a:solidFill>
                          <a:schemeClr val="tx1"/>
                        </a:solidFill>
                        <a:effectLst/>
                        <a:latin typeface="Arial"/>
                        <a:ea typeface="Calibri"/>
                        <a:cs typeface="Arial"/>
                      </a:endParaRPr>
                    </a:p>
                  </a:txBody>
                  <a:tcPr marL="68580" marR="68580" marT="0" marB="0" anchor="ctr"/>
                </a:tc>
                <a:extLst>
                  <a:ext uri="{0D108BD9-81ED-4DB2-BD59-A6C34878D82A}">
                    <a16:rowId xmlns:a16="http://schemas.microsoft.com/office/drawing/2014/main" val="1872643809"/>
                  </a:ext>
                </a:extLst>
              </a:tr>
            </a:tbl>
          </a:graphicData>
        </a:graphic>
      </p:graphicFrame>
    </p:spTree>
    <p:extLst>
      <p:ext uri="{BB962C8B-B14F-4D97-AF65-F5344CB8AC3E}">
        <p14:creationId xmlns:p14="http://schemas.microsoft.com/office/powerpoint/2010/main" val="404242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0C1F-8B65-3C4D-EEC4-FB5BCA87F15B}"/>
              </a:ext>
            </a:extLst>
          </p:cNvPr>
          <p:cNvSpPr>
            <a:spLocks noGrp="1"/>
          </p:cNvSpPr>
          <p:nvPr>
            <p:ph type="title"/>
          </p:nvPr>
        </p:nvSpPr>
        <p:spPr/>
        <p:txBody>
          <a:bodyPr/>
          <a:lstStyle/>
          <a:p>
            <a:r>
              <a:rPr lang="en-US" sz="5400" dirty="0">
                <a:cs typeface="Aharoni"/>
              </a:rPr>
              <a:t>Background on Science (1 of 3)</a:t>
            </a:r>
            <a:endParaRPr lang="en-US" sz="5400" dirty="0"/>
          </a:p>
        </p:txBody>
      </p:sp>
      <p:sp>
        <p:nvSpPr>
          <p:cNvPr id="3" name="Content Placeholder 2">
            <a:extLst>
              <a:ext uri="{FF2B5EF4-FFF2-40B4-BE49-F238E27FC236}">
                <a16:creationId xmlns:a16="http://schemas.microsoft.com/office/drawing/2014/main" id="{395E7F63-49BA-0635-6C9C-75144A4A86E3}"/>
              </a:ext>
            </a:extLst>
          </p:cNvPr>
          <p:cNvSpPr>
            <a:spLocks noGrp="1"/>
          </p:cNvSpPr>
          <p:nvPr>
            <p:ph sz="quarter" idx="10"/>
          </p:nvPr>
        </p:nvSpPr>
        <p:spPr/>
        <p:txBody>
          <a:bodyPr vert="horz" lIns="91440" tIns="45720" rIns="91440" bIns="45720" rtlCol="0" anchor="t">
            <a:normAutofit fontScale="92500" lnSpcReduction="20000"/>
          </a:bodyPr>
          <a:lstStyle/>
          <a:p>
            <a:r>
              <a:rPr lang="en-US" b="1" dirty="0">
                <a:latin typeface="Arial"/>
                <a:cs typeface="Arial"/>
              </a:rPr>
              <a:t>2018</a:t>
            </a:r>
          </a:p>
          <a:p>
            <a:pPr lvl="1"/>
            <a:r>
              <a:rPr lang="en-US" dirty="0">
                <a:latin typeface="Arial"/>
                <a:cs typeface="Arial"/>
              </a:rPr>
              <a:t>First operational California Science Test (CAST) was administered to student in grades five, eight, and once in high school.</a:t>
            </a:r>
            <a:endParaRPr lang="en-US" dirty="0"/>
          </a:p>
          <a:p>
            <a:r>
              <a:rPr lang="en-US" b="1" dirty="0">
                <a:latin typeface="Arial"/>
                <a:cs typeface="Arial"/>
              </a:rPr>
              <a:t>2020</a:t>
            </a:r>
            <a:endParaRPr lang="en-US" b="1" dirty="0"/>
          </a:p>
          <a:p>
            <a:pPr lvl="1"/>
            <a:r>
              <a:rPr lang="en-US" dirty="0">
                <a:latin typeface="Arial"/>
                <a:cs typeface="Arial"/>
              </a:rPr>
              <a:t>At the March SBE meeting, CDE discussed the timeline  for potential incorporation of the Science test results into the California School Dashboard (Dashboard).</a:t>
            </a:r>
            <a:endParaRPr lang="en-US" dirty="0"/>
          </a:p>
        </p:txBody>
      </p:sp>
    </p:spTree>
    <p:extLst>
      <p:ext uri="{BB962C8B-B14F-4D97-AF65-F5344CB8AC3E}">
        <p14:creationId xmlns:p14="http://schemas.microsoft.com/office/powerpoint/2010/main" val="3187149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3B60-9782-5499-9E11-4728682C697F}"/>
              </a:ext>
            </a:extLst>
          </p:cNvPr>
          <p:cNvSpPr>
            <a:spLocks noGrp="1"/>
          </p:cNvSpPr>
          <p:nvPr>
            <p:ph type="title"/>
          </p:nvPr>
        </p:nvSpPr>
        <p:spPr/>
        <p:txBody>
          <a:bodyPr/>
          <a:lstStyle/>
          <a:p>
            <a:r>
              <a:rPr lang="en-US" sz="4800" dirty="0">
                <a:cs typeface="Arial"/>
              </a:rPr>
              <a:t>2025 </a:t>
            </a:r>
            <a:br>
              <a:rPr lang="en-US" sz="4800" dirty="0">
                <a:cs typeface="Arial"/>
              </a:rPr>
            </a:br>
            <a:r>
              <a:rPr lang="en-US" sz="4800" dirty="0">
                <a:cs typeface="Arial"/>
              </a:rPr>
              <a:t>Accountability Workplan</a:t>
            </a:r>
          </a:p>
        </p:txBody>
      </p:sp>
    </p:spTree>
    <p:extLst>
      <p:ext uri="{BB962C8B-B14F-4D97-AF65-F5344CB8AC3E}">
        <p14:creationId xmlns:p14="http://schemas.microsoft.com/office/powerpoint/2010/main" val="1651996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4F69-687D-7977-ED52-C5B09DAC45D8}"/>
              </a:ext>
            </a:extLst>
          </p:cNvPr>
          <p:cNvSpPr>
            <a:spLocks noGrp="1"/>
          </p:cNvSpPr>
          <p:nvPr>
            <p:ph type="title"/>
          </p:nvPr>
        </p:nvSpPr>
        <p:spPr>
          <a:xfrm>
            <a:off x="1" y="-1"/>
            <a:ext cx="12191999" cy="1562101"/>
          </a:xfrm>
          <a:noFill/>
        </p:spPr>
        <p:txBody>
          <a:bodyPr anchor="ctr">
            <a:normAutofit/>
          </a:bodyPr>
          <a:lstStyle/>
          <a:p>
            <a:r>
              <a:rPr lang="en-US" sz="5400" dirty="0">
                <a:solidFill>
                  <a:schemeClr val="accent6"/>
                </a:solidFill>
              </a:rPr>
              <a:t>Dashboard Publication Deadlines</a:t>
            </a:r>
          </a:p>
        </p:txBody>
      </p:sp>
      <p:sp>
        <p:nvSpPr>
          <p:cNvPr id="3" name="Content Placeholder 2" descr="Deadlines for future Dashboard years per SB 114.">
            <a:extLst>
              <a:ext uri="{FF2B5EF4-FFF2-40B4-BE49-F238E27FC236}">
                <a16:creationId xmlns:a16="http://schemas.microsoft.com/office/drawing/2014/main" id="{5DA34FAA-F616-74F0-0C67-0B7F3400B97B}"/>
              </a:ext>
            </a:extLst>
          </p:cNvPr>
          <p:cNvSpPr>
            <a:spLocks noGrp="1"/>
          </p:cNvSpPr>
          <p:nvPr>
            <p:ph sz="quarter" idx="11"/>
          </p:nvPr>
        </p:nvSpPr>
        <p:spPr>
          <a:xfrm>
            <a:off x="266700" y="1752600"/>
            <a:ext cx="6464300" cy="3117112"/>
          </a:xfrm>
        </p:spPr>
        <p:txBody>
          <a:bodyPr vert="horz" lIns="91440" tIns="45720" rIns="91440" bIns="45720" rtlCol="0" anchor="ctr">
            <a:normAutofit/>
          </a:bodyPr>
          <a:lstStyle/>
          <a:p>
            <a:pPr>
              <a:lnSpc>
                <a:spcPct val="95000"/>
              </a:lnSpc>
            </a:pPr>
            <a:r>
              <a:rPr lang="en-US">
                <a:latin typeface="Arial"/>
                <a:cs typeface="Arial"/>
              </a:rPr>
              <a:t>Deadlines for future Dashboard years (per SB 114):</a:t>
            </a:r>
          </a:p>
          <a:p>
            <a:pPr>
              <a:lnSpc>
                <a:spcPct val="95000"/>
              </a:lnSpc>
            </a:pPr>
            <a:endParaRPr lang="en-US">
              <a:latin typeface="Arial"/>
              <a:cs typeface="Arial"/>
            </a:endParaRPr>
          </a:p>
          <a:p>
            <a:pPr marL="365760" lvl="1" indent="-274320">
              <a:lnSpc>
                <a:spcPct val="95000"/>
              </a:lnSpc>
              <a:spcAft>
                <a:spcPts val="600"/>
              </a:spcAft>
              <a:buFont typeface="Arial" panose="020B0604020202020204" pitchFamily="34" charset="0"/>
              <a:buChar char="•"/>
            </a:pPr>
            <a:r>
              <a:rPr lang="en-US">
                <a:latin typeface="Arial"/>
                <a:cs typeface="Arial"/>
              </a:rPr>
              <a:t>2025—November 15, 2025</a:t>
            </a:r>
          </a:p>
          <a:p>
            <a:pPr marL="365760" lvl="1" indent="-274320">
              <a:lnSpc>
                <a:spcPct val="95000"/>
              </a:lnSpc>
              <a:spcAft>
                <a:spcPts val="600"/>
              </a:spcAft>
              <a:buFont typeface="Arial" panose="020B0604020202020204" pitchFamily="34" charset="0"/>
              <a:buChar char="•"/>
            </a:pPr>
            <a:r>
              <a:rPr lang="en-US">
                <a:latin typeface="Arial"/>
                <a:cs typeface="Arial"/>
              </a:rPr>
              <a:t>2026—October 15, 2026</a:t>
            </a:r>
          </a:p>
        </p:txBody>
      </p:sp>
      <p:pic>
        <p:nvPicPr>
          <p:cNvPr id="6" name="Content Placeholder 7" descr="A close-up of a calendar with the 15th circled.">
            <a:extLst>
              <a:ext uri="{FF2B5EF4-FFF2-40B4-BE49-F238E27FC236}">
                <a16:creationId xmlns:a16="http://schemas.microsoft.com/office/drawing/2014/main" id="{AB7B896F-8D50-BF61-E66E-16F70E303ACD}"/>
              </a:ext>
            </a:extLst>
          </p:cNvPr>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a:stretch/>
        </p:blipFill>
        <p:spPr>
          <a:xfrm>
            <a:off x="7010400" y="1562100"/>
            <a:ext cx="5192141" cy="4762500"/>
          </a:xfrm>
        </p:spPr>
      </p:pic>
    </p:spTree>
    <p:extLst>
      <p:ext uri="{BB962C8B-B14F-4D97-AF65-F5344CB8AC3E}">
        <p14:creationId xmlns:p14="http://schemas.microsoft.com/office/powerpoint/2010/main" val="15283246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309E-00F9-60CD-DC76-973E79CF09E6}"/>
              </a:ext>
            </a:extLst>
          </p:cNvPr>
          <p:cNvSpPr>
            <a:spLocks noGrp="1"/>
          </p:cNvSpPr>
          <p:nvPr>
            <p:ph type="title"/>
          </p:nvPr>
        </p:nvSpPr>
        <p:spPr/>
        <p:txBody>
          <a:bodyPr/>
          <a:lstStyle/>
          <a:p>
            <a:r>
              <a:rPr lang="en-US" sz="4400" dirty="0"/>
              <a:t>2025 Workplan Schedule</a:t>
            </a:r>
          </a:p>
        </p:txBody>
      </p:sp>
      <p:sp>
        <p:nvSpPr>
          <p:cNvPr id="3" name="Content Placeholder 2">
            <a:extLst>
              <a:ext uri="{FF2B5EF4-FFF2-40B4-BE49-F238E27FC236}">
                <a16:creationId xmlns:a16="http://schemas.microsoft.com/office/drawing/2014/main" id="{F7325D9A-04D9-6CBD-5BD5-4F23A5DF9165}"/>
              </a:ext>
            </a:extLst>
          </p:cNvPr>
          <p:cNvSpPr>
            <a:spLocks noGrp="1"/>
          </p:cNvSpPr>
          <p:nvPr>
            <p:ph sz="quarter" idx="10"/>
          </p:nvPr>
        </p:nvSpPr>
        <p:spPr>
          <a:xfrm>
            <a:off x="647699" y="1752600"/>
            <a:ext cx="10080657" cy="4709160"/>
          </a:xfrm>
        </p:spPr>
        <p:txBody>
          <a:bodyPr vert="horz" lIns="91440" tIns="45720" rIns="91440" bIns="45720" rtlCol="0" anchor="t">
            <a:normAutofit lnSpcReduction="10000"/>
          </a:bodyPr>
          <a:lstStyle/>
          <a:p>
            <a:r>
              <a:rPr lang="en-US" sz="3200">
                <a:latin typeface="Arial"/>
                <a:cs typeface="Arial"/>
              </a:rPr>
              <a:t>Beginning in 2025, CDE will adjust its annual workplan review and approval to the following months:</a:t>
            </a:r>
          </a:p>
          <a:p>
            <a:pPr lvl="1"/>
            <a:r>
              <a:rPr lang="en-US" sz="2800">
                <a:latin typeface="Arial"/>
                <a:cs typeface="Arial"/>
              </a:rPr>
              <a:t>December: CPAG reviews and provides feedback on workplan</a:t>
            </a:r>
          </a:p>
          <a:p>
            <a:pPr lvl="1"/>
            <a:r>
              <a:rPr lang="en-US" sz="2800">
                <a:latin typeface="Arial"/>
                <a:cs typeface="Arial"/>
              </a:rPr>
              <a:t>January: SBE reviews and adopts workplan</a:t>
            </a:r>
          </a:p>
          <a:p>
            <a:pPr lvl="1"/>
            <a:r>
              <a:rPr lang="en-US" sz="2800">
                <a:latin typeface="Arial"/>
                <a:cs typeface="Arial"/>
              </a:rPr>
              <a:t>June: CPAG review and provide feedback on workplan progress</a:t>
            </a:r>
          </a:p>
          <a:p>
            <a:pPr lvl="1"/>
            <a:r>
              <a:rPr lang="en-US" sz="2800">
                <a:latin typeface="Arial"/>
                <a:cs typeface="Arial"/>
              </a:rPr>
              <a:t>July: SBE reviews and adopts workplan components </a:t>
            </a:r>
          </a:p>
        </p:txBody>
      </p:sp>
    </p:spTree>
    <p:extLst>
      <p:ext uri="{BB962C8B-B14F-4D97-AF65-F5344CB8AC3E}">
        <p14:creationId xmlns:p14="http://schemas.microsoft.com/office/powerpoint/2010/main" val="11243519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3B60-9782-5499-9E11-4728682C697F}"/>
              </a:ext>
            </a:extLst>
          </p:cNvPr>
          <p:cNvSpPr>
            <a:spLocks noGrp="1"/>
          </p:cNvSpPr>
          <p:nvPr>
            <p:ph type="title"/>
          </p:nvPr>
        </p:nvSpPr>
        <p:spPr/>
        <p:txBody>
          <a:bodyPr/>
          <a:lstStyle/>
          <a:p>
            <a:r>
              <a:rPr lang="en-US" sz="4800" dirty="0">
                <a:cs typeface="Arial"/>
              </a:rPr>
              <a:t>Public Comment</a:t>
            </a:r>
          </a:p>
        </p:txBody>
      </p:sp>
    </p:spTree>
    <p:extLst>
      <p:ext uri="{BB962C8B-B14F-4D97-AF65-F5344CB8AC3E}">
        <p14:creationId xmlns:p14="http://schemas.microsoft.com/office/powerpoint/2010/main" val="36876467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C87E-224D-CFF5-FC41-9B073350F21F}"/>
              </a:ext>
            </a:extLst>
          </p:cNvPr>
          <p:cNvSpPr>
            <a:spLocks noGrp="1"/>
          </p:cNvSpPr>
          <p:nvPr>
            <p:ph type="title"/>
          </p:nvPr>
        </p:nvSpPr>
        <p:spPr/>
        <p:txBody>
          <a:bodyPr/>
          <a:lstStyle/>
          <a:p>
            <a:r>
              <a:rPr lang="en-US" sz="4800" dirty="0"/>
              <a:t>Public Comment Call-in Number</a:t>
            </a:r>
          </a:p>
        </p:txBody>
      </p:sp>
      <p:sp>
        <p:nvSpPr>
          <p:cNvPr id="3" name="Content Placeholder 2">
            <a:extLst>
              <a:ext uri="{FF2B5EF4-FFF2-40B4-BE49-F238E27FC236}">
                <a16:creationId xmlns:a16="http://schemas.microsoft.com/office/drawing/2014/main" id="{78E3B448-3468-A111-0754-83DCA3B98F41}"/>
              </a:ext>
            </a:extLst>
          </p:cNvPr>
          <p:cNvSpPr>
            <a:spLocks noGrp="1"/>
          </p:cNvSpPr>
          <p:nvPr>
            <p:ph sz="quarter" idx="10"/>
          </p:nvPr>
        </p:nvSpPr>
        <p:spPr/>
        <p:txBody>
          <a:bodyPr vert="horz" lIns="91440" tIns="45720" rIns="91440" bIns="45720" rtlCol="0" anchor="t">
            <a:normAutofit fontScale="47500" lnSpcReduction="20000"/>
          </a:bodyPr>
          <a:lstStyle/>
          <a:p>
            <a:r>
              <a:rPr lang="en-US" sz="7200" dirty="0">
                <a:latin typeface="Arial"/>
                <a:cs typeface="Arial"/>
              </a:rPr>
              <a:t>Phone number: </a:t>
            </a:r>
            <a:r>
              <a:rPr lang="en-US" sz="7200" b="1" dirty="0">
                <a:latin typeface="Arial"/>
                <a:cs typeface="Arial"/>
              </a:rPr>
              <a:t>717-908-1926</a:t>
            </a:r>
            <a:endParaRPr lang="en-US" sz="7200" b="1" dirty="0"/>
          </a:p>
          <a:p>
            <a:r>
              <a:rPr lang="en-US" sz="7200" dirty="0">
                <a:latin typeface="Arial"/>
                <a:cs typeface="Arial"/>
              </a:rPr>
              <a:t>Participant Access Code: </a:t>
            </a:r>
            <a:r>
              <a:rPr lang="en-US" sz="7200" b="1" dirty="0">
                <a:latin typeface="Arial"/>
                <a:cs typeface="Arial"/>
              </a:rPr>
              <a:t>1166083#</a:t>
            </a:r>
            <a:endParaRPr lang="en-US" sz="7200" b="1" dirty="0"/>
          </a:p>
          <a:p>
            <a:r>
              <a:rPr lang="en-US" sz="7200" dirty="0">
                <a:latin typeface="Arial"/>
                <a:cs typeface="Arial"/>
              </a:rPr>
              <a:t>Notes: Turn down the volume of your computer or live webcast to avoid background echoes. </a:t>
            </a:r>
            <a:endParaRPr lang="en-US" dirty="0"/>
          </a:p>
          <a:p>
            <a:r>
              <a:rPr lang="en-US" sz="7200" dirty="0">
                <a:latin typeface="Arial"/>
                <a:cs typeface="Arial"/>
              </a:rPr>
              <a:t>When it is your turn, an operator will announce, “Please say your name and affiliation and begin public comment. Your time begins now.”</a:t>
            </a:r>
            <a:endParaRPr lang="en-US" dirty="0">
              <a:latin typeface="Arial"/>
              <a:cs typeface="Arial"/>
            </a:endParaRPr>
          </a:p>
        </p:txBody>
      </p:sp>
    </p:spTree>
    <p:extLst>
      <p:ext uri="{BB962C8B-B14F-4D97-AF65-F5344CB8AC3E}">
        <p14:creationId xmlns:p14="http://schemas.microsoft.com/office/powerpoint/2010/main" val="408778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0C1F-8B65-3C4D-EEC4-FB5BCA87F15B}"/>
              </a:ext>
            </a:extLst>
          </p:cNvPr>
          <p:cNvSpPr>
            <a:spLocks noGrp="1"/>
          </p:cNvSpPr>
          <p:nvPr>
            <p:ph type="title"/>
          </p:nvPr>
        </p:nvSpPr>
        <p:spPr/>
        <p:txBody>
          <a:bodyPr/>
          <a:lstStyle/>
          <a:p>
            <a:r>
              <a:rPr lang="en-US" sz="5400" dirty="0">
                <a:cs typeface="Aharoni"/>
              </a:rPr>
              <a:t>Background on Science (2 of 3)</a:t>
            </a:r>
            <a:endParaRPr lang="en-US" sz="5400" dirty="0"/>
          </a:p>
        </p:txBody>
      </p:sp>
      <p:sp>
        <p:nvSpPr>
          <p:cNvPr id="3" name="Content Placeholder 2">
            <a:extLst>
              <a:ext uri="{FF2B5EF4-FFF2-40B4-BE49-F238E27FC236}">
                <a16:creationId xmlns:a16="http://schemas.microsoft.com/office/drawing/2014/main" id="{395E7F63-49BA-0635-6C9C-75144A4A86E3}"/>
              </a:ext>
            </a:extLst>
          </p:cNvPr>
          <p:cNvSpPr>
            <a:spLocks noGrp="1"/>
          </p:cNvSpPr>
          <p:nvPr>
            <p:ph sz="quarter" idx="10"/>
          </p:nvPr>
        </p:nvSpPr>
        <p:spPr/>
        <p:txBody>
          <a:bodyPr vert="horz" lIns="91440" tIns="45720" rIns="91440" bIns="45720" rtlCol="0" anchor="t">
            <a:normAutofit fontScale="92500" lnSpcReduction="20000"/>
          </a:bodyPr>
          <a:lstStyle/>
          <a:p>
            <a:r>
              <a:rPr lang="en-US" b="1" dirty="0">
                <a:latin typeface="Arial"/>
                <a:cs typeface="Arial"/>
              </a:rPr>
              <a:t>March 2022 SBE Meeting</a:t>
            </a:r>
            <a:endParaRPr lang="en-US" b="1" dirty="0"/>
          </a:p>
          <a:p>
            <a:pPr lvl="1"/>
            <a:r>
              <a:rPr lang="en-US" dirty="0">
                <a:latin typeface="Arial"/>
                <a:cs typeface="Arial"/>
              </a:rPr>
              <a:t>The CDE provided an update on the feasibility of when the science results could be incorporated into the Dashboard considering the revised blueprints.</a:t>
            </a:r>
          </a:p>
          <a:p>
            <a:r>
              <a:rPr lang="en-US" sz="3200" b="1" dirty="0">
                <a:latin typeface="Arial"/>
                <a:cs typeface="Arial"/>
              </a:rPr>
              <a:t>September 2022 SBE Meeting</a:t>
            </a:r>
            <a:endParaRPr lang="en-US" sz="3200" dirty="0">
              <a:latin typeface="Arial"/>
              <a:cs typeface="Arial"/>
            </a:endParaRPr>
          </a:p>
          <a:p>
            <a:pPr lvl="1"/>
            <a:r>
              <a:rPr lang="en-US" dirty="0">
                <a:latin typeface="Arial"/>
                <a:cs typeface="Arial"/>
              </a:rPr>
              <a:t>SBE approved the insertion of a link on the Dashboard Additional Reports to the California Science Test results on the California Assessment of Performance and Progress (CAASPP) website.</a:t>
            </a:r>
            <a:endParaRPr lang="en-US" dirty="0"/>
          </a:p>
        </p:txBody>
      </p:sp>
    </p:spTree>
    <p:extLst>
      <p:ext uri="{BB962C8B-B14F-4D97-AF65-F5344CB8AC3E}">
        <p14:creationId xmlns:p14="http://schemas.microsoft.com/office/powerpoint/2010/main" val="3789738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4291</Words>
  <Application>Microsoft Office PowerPoint</Application>
  <PresentationFormat>Widescreen</PresentationFormat>
  <Paragraphs>541</Paragraphs>
  <Slides>84</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84</vt:i4>
      </vt:variant>
    </vt:vector>
  </HeadingPairs>
  <TitlesOfParts>
    <vt:vector size="93" baseType="lpstr">
      <vt:lpstr>Aharoni</vt:lpstr>
      <vt:lpstr>Arial</vt:lpstr>
      <vt:lpstr>Calibri</vt:lpstr>
      <vt:lpstr>Courier New</vt:lpstr>
      <vt:lpstr>Helvetica</vt:lpstr>
      <vt:lpstr>Open Sans</vt:lpstr>
      <vt:lpstr>Wingdings</vt:lpstr>
      <vt:lpstr>Office Theme</vt:lpstr>
      <vt:lpstr>Office Theme</vt:lpstr>
      <vt:lpstr>Information Item Related to California’s State and Federal Accountability System: 2024 Accountability Workplan  California Practitioners Advisory Group June 14, 2024 </vt:lpstr>
      <vt:lpstr>Topics </vt:lpstr>
      <vt:lpstr>2024 Accountability  Workplan</vt:lpstr>
      <vt:lpstr>California School Dashboard 2024</vt:lpstr>
      <vt:lpstr>Update to Dashboard Schedules</vt:lpstr>
      <vt:lpstr>Consolidated 2024 Accountability Workplan</vt:lpstr>
      <vt:lpstr>Incorporate Science Assessment Results onto the Dashboard</vt:lpstr>
      <vt:lpstr>Background on Science (1 of 3)</vt:lpstr>
      <vt:lpstr>Background on Science (2 of 3)</vt:lpstr>
      <vt:lpstr>Background on Science (3 of 3)</vt:lpstr>
      <vt:lpstr>Science Workplan and Dashboard Principles</vt:lpstr>
      <vt:lpstr>SBE Decision Points for Science Workplan</vt:lpstr>
      <vt:lpstr>Decision Point 1: Approval of a Metric</vt:lpstr>
      <vt:lpstr>Decision 1: Approval of a Metric to Measure Science Assessment Performance for Use on the Dashboard (July 2024)</vt:lpstr>
      <vt:lpstr>Science:  Metric</vt:lpstr>
      <vt:lpstr>Methodologies Evaluated</vt:lpstr>
      <vt:lpstr>Dashboard Metrics and Measurements</vt:lpstr>
      <vt:lpstr>Science Is Unique!</vt:lpstr>
      <vt:lpstr>Technical Evaluation of Science Scores: Distance from Standard</vt:lpstr>
      <vt:lpstr>Technical Feedback on DFS</vt:lpstr>
      <vt:lpstr>Technical Evaluation of Science Scores: Percent Met/Exceeded Standard</vt:lpstr>
      <vt:lpstr>Technical Feedback on  Percent Met/Exceeded Standard</vt:lpstr>
      <vt:lpstr>Feedback from Educational Partners on Concerns Using Percent Met/Exceeded</vt:lpstr>
      <vt:lpstr>Preferred Methodology</vt:lpstr>
      <vt:lpstr>CPAG Feedback on Science Methodology</vt:lpstr>
      <vt:lpstr>Science Metric Methodology:  Incorporation of the Participation Rate for Science</vt:lpstr>
      <vt:lpstr>Science Participation Rate Not Required</vt:lpstr>
      <vt:lpstr>2023 District Participation Rate Distribution</vt:lpstr>
      <vt:lpstr>2023 School Participation Rate Distribution</vt:lpstr>
      <vt:lpstr>2023 5th/8th Grade School  Participation Rate Distribution</vt:lpstr>
      <vt:lpstr>2023 High School  Participation Rate Distribution</vt:lpstr>
      <vt:lpstr>What Does the Incorporation of the Participation Rate Look Like for ELA/Mathematics?</vt:lpstr>
      <vt:lpstr>What Would a Participation Rate Look Like for Science?</vt:lpstr>
      <vt:lpstr>Technical Feedback on Inclusion of Participation Rate</vt:lpstr>
      <vt:lpstr>Feedback from Educational Partners on Incorporating a Participation Rate in the Science Metric</vt:lpstr>
      <vt:lpstr>Feedback from CPAG on the Science Participation Rate</vt:lpstr>
      <vt:lpstr>Science Metric Methodology: Aggregating High School</vt:lpstr>
      <vt:lpstr>CAST and CAA-Science in High School</vt:lpstr>
      <vt:lpstr>High School Denominator Options</vt:lpstr>
      <vt:lpstr>Technical Feedback: Aggregating High Schools </vt:lpstr>
      <vt:lpstr>Feedback from Educational Partners: Aggregating High Schools</vt:lpstr>
      <vt:lpstr>Preferred Option: Aggregating High Schools</vt:lpstr>
      <vt:lpstr>Feedback from CPAG on Aggregating High School Science Results</vt:lpstr>
      <vt:lpstr>Science: Dashboard Card</vt:lpstr>
      <vt:lpstr>2024 Science Dashboard Card</vt:lpstr>
      <vt:lpstr>What We Have Done in the Past for Incomplete Indicators on the Dashboard</vt:lpstr>
      <vt:lpstr>Mockups of Dashboard Card</vt:lpstr>
      <vt:lpstr>Feedback from CPAG on the Science Dashboard Card</vt:lpstr>
      <vt:lpstr>Into the Future  2025 Accountability Workplan for Science</vt:lpstr>
      <vt:lpstr>2025 Science Assessment Workplan: Science Indicator with a Color</vt:lpstr>
      <vt:lpstr>2025 Science Assessment Workplan:  State and Federal Eligibility</vt:lpstr>
      <vt:lpstr>New Student Group:  Long-Term English Learners</vt:lpstr>
      <vt:lpstr>LTEL Workplan and Dashboard Principles</vt:lpstr>
      <vt:lpstr>Background on LTELs and the Dashboard</vt:lpstr>
      <vt:lpstr>LTELs and 2024 Dashboard Indicators</vt:lpstr>
      <vt:lpstr>LTELs Dashboard Workplan</vt:lpstr>
      <vt:lpstr>Operationalize Definition:   When would a student be considered an LTEL?</vt:lpstr>
      <vt:lpstr>When are EL/LTELs Counted as EL/LTELs on the Dashboard?</vt:lpstr>
      <vt:lpstr>English Learner Progress Indicator and Student Groups</vt:lpstr>
      <vt:lpstr>English Learner Progress Indicator Student Groups: EL and LTEL</vt:lpstr>
      <vt:lpstr>Example of a Dashboard Card with an Equity Report:   2023 Suspension Rate Dashboard Card</vt:lpstr>
      <vt:lpstr>ELPI on the 2023  Dashboard</vt:lpstr>
      <vt:lpstr>What Should the ELPI Equity Report Look Like?</vt:lpstr>
      <vt:lpstr>Feedback from CPAG on the ELPI Dashboard Card</vt:lpstr>
      <vt:lpstr>LCFF  Differentiated Assistance  Criteria for the  2024 Dashboard</vt:lpstr>
      <vt:lpstr>Levels of Assistance</vt:lpstr>
      <vt:lpstr>Differentiated Assistance: Timeline for Eligibility</vt:lpstr>
      <vt:lpstr>Differentiated Assistance Eligibility Criteria</vt:lpstr>
      <vt:lpstr>Differentiated Assistance Eligibility Criteria for Priorities 1-3</vt:lpstr>
      <vt:lpstr>Eligibility Criteria for Priorities 4-5 (Cont.)</vt:lpstr>
      <vt:lpstr>Differentiated Assistance Eligibility Criteria for Priorities 6-10</vt:lpstr>
      <vt:lpstr>Districts and COEs May be Eligible for Differentiated Assistance Based on...</vt:lpstr>
      <vt:lpstr>Charter Schools May be Eligible for Differentiated Assistance Based on...</vt:lpstr>
      <vt:lpstr>Every Student Succeeds Act (ESSA) Identification</vt:lpstr>
      <vt:lpstr>Federal Support Programs</vt:lpstr>
      <vt:lpstr>Timeline of Federal Support Identification</vt:lpstr>
      <vt:lpstr>CSI/ATSI Three-Year Cycle</vt:lpstr>
      <vt:lpstr>Targeted Support and Improvement</vt:lpstr>
      <vt:lpstr>TSI Eligibility Criteria</vt:lpstr>
      <vt:lpstr>2025  Accountability Workplan</vt:lpstr>
      <vt:lpstr>Dashboard Publication Deadlines</vt:lpstr>
      <vt:lpstr>2025 Workplan Schedule</vt:lpstr>
      <vt:lpstr>Public Comment</vt:lpstr>
      <vt:lpstr>Public Comment Call-in Number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2024 Agenda Item 01 Slides - California Practitioners Advisory Group (CA State Board of Education)</dc:title>
  <dc:subject>Information Item Related to California’s State and Federal Accountability System: 2024 Accountability Workplan.</dc:subject>
  <dc:creator/>
  <cp:revision>1</cp:revision>
  <dcterms:created xsi:type="dcterms:W3CDTF">2024-06-03T20:59:17Z</dcterms:created>
  <dcterms:modified xsi:type="dcterms:W3CDTF">2024-06-03T20:59:44Z</dcterms:modified>
</cp:coreProperties>
</file>