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87" r:id="rId2"/>
    <p:sldMasterId id="2147483706" r:id="rId3"/>
    <p:sldMasterId id="2147483744" r:id="rId4"/>
    <p:sldMasterId id="2147483765" r:id="rId5"/>
    <p:sldMasterId id="2147483812" r:id="rId6"/>
    <p:sldMasterId id="2147483842" r:id="rId7"/>
    <p:sldMasterId id="2147483854" r:id="rId8"/>
    <p:sldMasterId id="2147483878" r:id="rId9"/>
  </p:sldMasterIdLst>
  <p:notesMasterIdLst>
    <p:notesMasterId r:id="rId36"/>
  </p:notesMasterIdLst>
  <p:handoutMasterIdLst>
    <p:handoutMasterId r:id="rId37"/>
  </p:handoutMasterIdLst>
  <p:sldIdLst>
    <p:sldId id="1460" r:id="rId10"/>
    <p:sldId id="351" r:id="rId11"/>
    <p:sldId id="267" r:id="rId12"/>
    <p:sldId id="1423" r:id="rId13"/>
    <p:sldId id="506" r:id="rId14"/>
    <p:sldId id="1440" r:id="rId15"/>
    <p:sldId id="1445" r:id="rId16"/>
    <p:sldId id="1464" r:id="rId17"/>
    <p:sldId id="1189" r:id="rId18"/>
    <p:sldId id="509" r:id="rId19"/>
    <p:sldId id="508" r:id="rId20"/>
    <p:sldId id="724" r:id="rId21"/>
    <p:sldId id="723" r:id="rId22"/>
    <p:sldId id="1431" r:id="rId23"/>
    <p:sldId id="820" r:id="rId24"/>
    <p:sldId id="821" r:id="rId25"/>
    <p:sldId id="513" r:id="rId26"/>
    <p:sldId id="514" r:id="rId27"/>
    <p:sldId id="517" r:id="rId28"/>
    <p:sldId id="518" r:id="rId29"/>
    <p:sldId id="1446" r:id="rId30"/>
    <p:sldId id="1461" r:id="rId31"/>
    <p:sldId id="794" r:id="rId32"/>
    <p:sldId id="1462" r:id="rId33"/>
    <p:sldId id="1463" r:id="rId34"/>
    <p:sldId id="1451" r:id="rId3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indy Kazanis" initials="CK" lastIdx="1" clrIdx="6">
    <p:extLst>
      <p:ext uri="{19B8F6BF-5375-455C-9EA6-DF929625EA0E}">
        <p15:presenceInfo xmlns:p15="http://schemas.microsoft.com/office/powerpoint/2012/main" userId="S-1-5-21-2608872058-1432505909-2668327341-1996" providerId="AD"/>
      </p:ext>
    </p:extLst>
  </p:cmAuthor>
  <p:cmAuthor id="1" name="Jenny Singh" initials="JS" lastIdx="13" clrIdx="0">
    <p:extLst>
      <p:ext uri="{19B8F6BF-5375-455C-9EA6-DF929625EA0E}">
        <p15:presenceInfo xmlns:p15="http://schemas.microsoft.com/office/powerpoint/2012/main" userId="S-1-5-21-2608872058-1432505909-2668327341-1593" providerId="AD"/>
      </p:ext>
    </p:extLst>
  </p:cmAuthor>
  <p:cmAuthor id="2" name="Jonathan Isler" initials="JI" lastIdx="1" clrIdx="1">
    <p:extLst>
      <p:ext uri="{19B8F6BF-5375-455C-9EA6-DF929625EA0E}">
        <p15:presenceInfo xmlns:p15="http://schemas.microsoft.com/office/powerpoint/2012/main" userId="S-1-5-21-2608872058-1432505909-2668327341-19781" providerId="AD"/>
      </p:ext>
    </p:extLst>
  </p:cmAuthor>
  <p:cmAuthor id="3" name="AMARD-LT" initials="A" lastIdx="4" clrIdx="2">
    <p:extLst>
      <p:ext uri="{19B8F6BF-5375-455C-9EA6-DF929625EA0E}">
        <p15:presenceInfo xmlns:p15="http://schemas.microsoft.com/office/powerpoint/2012/main" userId="S-1-5-21-2608872058-1432505909-2668327341-18224" providerId="AD"/>
      </p:ext>
    </p:extLst>
  </p:cmAuthor>
  <p:cmAuthor id="4" name="Betty Miura" initials="BM" lastIdx="27" clrIdx="3">
    <p:extLst>
      <p:ext uri="{19B8F6BF-5375-455C-9EA6-DF929625EA0E}">
        <p15:presenceInfo xmlns:p15="http://schemas.microsoft.com/office/powerpoint/2012/main" userId="S-1-5-21-2608872058-1432505909-2668327341-1257" providerId="AD"/>
      </p:ext>
    </p:extLst>
  </p:cmAuthor>
  <p:cmAuthor id="5" name="Syma Solovitch" initials="SS" lastIdx="4" clrIdx="4">
    <p:extLst>
      <p:ext uri="{19B8F6BF-5375-455C-9EA6-DF929625EA0E}">
        <p15:presenceInfo xmlns:p15="http://schemas.microsoft.com/office/powerpoint/2012/main" userId="S-1-5-21-2608872058-1432505909-2668327341-5111" providerId="AD"/>
      </p:ext>
    </p:extLst>
  </p:cmAuthor>
  <p:cmAuthor id="6" name="Betty Miura" initials="BM [2]" lastIdx="9" clrIdx="5">
    <p:extLst>
      <p:ext uri="{19B8F6BF-5375-455C-9EA6-DF929625EA0E}">
        <p15:presenceInfo xmlns:p15="http://schemas.microsoft.com/office/powerpoint/2012/main" userId="Betty Mi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CCC1DA"/>
    <a:srgbClr val="003399"/>
    <a:srgbClr val="E0E0E0"/>
    <a:srgbClr val="A5B2F3"/>
    <a:srgbClr val="C59EE2"/>
    <a:srgbClr val="AA72D4"/>
    <a:srgbClr val="C40000"/>
    <a:srgbClr val="2E75B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6A532-2B12-4A01-8D37-13C794D3842C}" v="6" dt="2023-06-01T23:04:07.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30" autoAdjust="0"/>
    <p:restoredTop sz="88147" autoAdjust="0"/>
  </p:normalViewPr>
  <p:slideViewPr>
    <p:cSldViewPr snapToGrid="0" showGuides="1">
      <p:cViewPr varScale="1">
        <p:scale>
          <a:sx n="101" d="100"/>
          <a:sy n="101" d="100"/>
        </p:scale>
        <p:origin x="4182" y="114"/>
      </p:cViewPr>
      <p:guideLst>
        <p:guide orient="horz" pos="2088"/>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4" d="100"/>
          <a:sy n="84"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Aban" userId="df8db3ce-d580-4bcf-a0bf-f5ef6073aeb9" providerId="ADAL" clId="{7916A532-2B12-4A01-8D37-13C794D3842C}"/>
    <pc:docChg chg="custSel modSld">
      <pc:chgData name="Christopher Aban" userId="df8db3ce-d580-4bcf-a0bf-f5ef6073aeb9" providerId="ADAL" clId="{7916A532-2B12-4A01-8D37-13C794D3842C}" dt="2023-06-01T23:05:18.808" v="61" actId="207"/>
      <pc:docMkLst>
        <pc:docMk/>
      </pc:docMkLst>
      <pc:sldChg chg="modSp mod">
        <pc:chgData name="Christopher Aban" userId="df8db3ce-d580-4bcf-a0bf-f5ef6073aeb9" providerId="ADAL" clId="{7916A532-2B12-4A01-8D37-13C794D3842C}" dt="2023-06-01T23:02:05.370" v="12" actId="207"/>
        <pc:sldMkLst>
          <pc:docMk/>
          <pc:sldMk cId="3578228802" sldId="821"/>
        </pc:sldMkLst>
        <pc:graphicFrameChg chg="modGraphic">
          <ac:chgData name="Christopher Aban" userId="df8db3ce-d580-4bcf-a0bf-f5ef6073aeb9" providerId="ADAL" clId="{7916A532-2B12-4A01-8D37-13C794D3842C}" dt="2023-06-01T23:02:05.370" v="12" actId="207"/>
          <ac:graphicFrameMkLst>
            <pc:docMk/>
            <pc:sldMk cId="3578228802" sldId="821"/>
            <ac:graphicFrameMk id="12" creationId="{00000000-0000-0000-0000-000000000000}"/>
          </ac:graphicFrameMkLst>
        </pc:graphicFrameChg>
      </pc:sldChg>
      <pc:sldChg chg="modSp mod">
        <pc:chgData name="Christopher Aban" userId="df8db3ce-d580-4bcf-a0bf-f5ef6073aeb9" providerId="ADAL" clId="{7916A532-2B12-4A01-8D37-13C794D3842C}" dt="2023-06-01T23:05:18.808" v="61" actId="207"/>
        <pc:sldMkLst>
          <pc:docMk/>
          <pc:sldMk cId="1929419462" sldId="1451"/>
        </pc:sldMkLst>
        <pc:spChg chg="mod">
          <ac:chgData name="Christopher Aban" userId="df8db3ce-d580-4bcf-a0bf-f5ef6073aeb9" providerId="ADAL" clId="{7916A532-2B12-4A01-8D37-13C794D3842C}" dt="2023-06-01T23:05:18.808" v="61" actId="207"/>
          <ac:spMkLst>
            <pc:docMk/>
            <pc:sldMk cId="1929419462" sldId="1451"/>
            <ac:spMk id="3" creationId="{BB0FB6F4-BAC3-4EF4-8AFC-5BF0A86253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5797"/>
          </a:xfrm>
          <a:prstGeom prst="rect">
            <a:avLst/>
          </a:prstGeom>
        </p:spPr>
        <p:txBody>
          <a:bodyPr vert="horz" lIns="92948" tIns="46474" rIns="92948" bIns="46474" rtlCol="0"/>
          <a:lstStyle>
            <a:lvl1pPr algn="l">
              <a:defRPr sz="1300"/>
            </a:lvl1pPr>
          </a:lstStyle>
          <a:p>
            <a:endParaRPr lang="en-US" dirty="0"/>
          </a:p>
        </p:txBody>
      </p:sp>
      <p:sp>
        <p:nvSpPr>
          <p:cNvPr id="3" name="Date Placeholder 2"/>
          <p:cNvSpPr>
            <a:spLocks noGrp="1"/>
          </p:cNvSpPr>
          <p:nvPr>
            <p:ph type="dt" sz="quarter" idx="1"/>
          </p:nvPr>
        </p:nvSpPr>
        <p:spPr>
          <a:xfrm>
            <a:off x="3956551" y="2"/>
            <a:ext cx="3026833" cy="465797"/>
          </a:xfrm>
          <a:prstGeom prst="rect">
            <a:avLst/>
          </a:prstGeom>
        </p:spPr>
        <p:txBody>
          <a:bodyPr vert="horz" lIns="92948" tIns="46474" rIns="92948" bIns="46474" rtlCol="0"/>
          <a:lstStyle>
            <a:lvl1pPr algn="r">
              <a:defRPr sz="1300"/>
            </a:lvl1pPr>
          </a:lstStyle>
          <a:p>
            <a:fld id="{2A447464-972E-4486-A7D2-77A0E5B9949D}" type="datetimeFigureOut">
              <a:rPr lang="en-US" smtClean="0"/>
              <a:t>6/1/2023</a:t>
            </a:fld>
            <a:endParaRPr lang="en-US" dirty="0"/>
          </a:p>
        </p:txBody>
      </p:sp>
      <p:sp>
        <p:nvSpPr>
          <p:cNvPr id="4" name="Footer Placeholder 3"/>
          <p:cNvSpPr>
            <a:spLocks noGrp="1"/>
          </p:cNvSpPr>
          <p:nvPr>
            <p:ph type="ftr" sz="quarter" idx="2"/>
          </p:nvPr>
        </p:nvSpPr>
        <p:spPr>
          <a:xfrm>
            <a:off x="0" y="8817905"/>
            <a:ext cx="3026833" cy="465796"/>
          </a:xfrm>
          <a:prstGeom prst="rect">
            <a:avLst/>
          </a:prstGeom>
        </p:spPr>
        <p:txBody>
          <a:bodyPr vert="horz" lIns="92948" tIns="46474" rIns="92948" bIns="46474"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56551" y="8817905"/>
            <a:ext cx="3026833" cy="465796"/>
          </a:xfrm>
          <a:prstGeom prst="rect">
            <a:avLst/>
          </a:prstGeom>
        </p:spPr>
        <p:txBody>
          <a:bodyPr vert="horz" lIns="92948" tIns="46474" rIns="92948" bIns="46474" rtlCol="0" anchor="b"/>
          <a:lstStyle>
            <a:lvl1pPr algn="r">
              <a:defRPr sz="1300"/>
            </a:lvl1pPr>
          </a:lstStyle>
          <a:p>
            <a:fld id="{00106763-975D-4BC1-97EB-65184B29572D}" type="slidenum">
              <a:rPr lang="en-US" smtClean="0"/>
              <a:t>‹#›</a:t>
            </a:fld>
            <a:endParaRPr lang="en-US" dirty="0"/>
          </a:p>
        </p:txBody>
      </p:sp>
    </p:spTree>
    <p:extLst>
      <p:ext uri="{BB962C8B-B14F-4D97-AF65-F5344CB8AC3E}">
        <p14:creationId xmlns:p14="http://schemas.microsoft.com/office/powerpoint/2010/main" val="3427987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5797"/>
          </a:xfrm>
          <a:prstGeom prst="rect">
            <a:avLst/>
          </a:prstGeom>
        </p:spPr>
        <p:txBody>
          <a:bodyPr vert="horz" lIns="92948" tIns="46474" rIns="92948" bIns="46474" rtlCol="0"/>
          <a:lstStyle>
            <a:lvl1pPr algn="l">
              <a:defRPr sz="1300"/>
            </a:lvl1pPr>
          </a:lstStyle>
          <a:p>
            <a:endParaRPr lang="en-US" dirty="0"/>
          </a:p>
        </p:txBody>
      </p:sp>
      <p:sp>
        <p:nvSpPr>
          <p:cNvPr id="3" name="Date Placeholder 2"/>
          <p:cNvSpPr>
            <a:spLocks noGrp="1"/>
          </p:cNvSpPr>
          <p:nvPr>
            <p:ph type="dt" idx="1"/>
          </p:nvPr>
        </p:nvSpPr>
        <p:spPr>
          <a:xfrm>
            <a:off x="3956551" y="2"/>
            <a:ext cx="3026833" cy="465797"/>
          </a:xfrm>
          <a:prstGeom prst="rect">
            <a:avLst/>
          </a:prstGeom>
        </p:spPr>
        <p:txBody>
          <a:bodyPr vert="horz" lIns="92948" tIns="46474" rIns="92948" bIns="46474" rtlCol="0"/>
          <a:lstStyle>
            <a:lvl1pPr algn="r">
              <a:defRPr sz="1300"/>
            </a:lvl1pPr>
          </a:lstStyle>
          <a:p>
            <a:fld id="{D529C2FB-6DF0-44D3-8FE9-27F3BB9FAAC8}" type="datetimeFigureOut">
              <a:rPr lang="en-US" smtClean="0"/>
              <a:t>6/1/2023</a:t>
            </a:fld>
            <a:endParaRPr lang="en-US" dirty="0"/>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48" tIns="46474" rIns="92948" bIns="46474"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48" tIns="46474" rIns="92948" bIns="4647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48" tIns="46474" rIns="92948" bIns="46474"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48" tIns="46474" rIns="92948" bIns="46474" rtlCol="0" anchor="b"/>
          <a:lstStyle>
            <a:lvl1pPr algn="r">
              <a:defRPr sz="1300"/>
            </a:lvl1pPr>
          </a:lstStyle>
          <a:p>
            <a:fld id="{A2AF5477-A919-46E9-BEBB-A72DF7B34052}" type="slidenum">
              <a:rPr lang="en-US" smtClean="0"/>
              <a:t>‹#›</a:t>
            </a:fld>
            <a:endParaRPr lang="en-US" dirty="0"/>
          </a:p>
        </p:txBody>
      </p:sp>
    </p:spTree>
    <p:extLst>
      <p:ext uri="{BB962C8B-B14F-4D97-AF65-F5344CB8AC3E}">
        <p14:creationId xmlns:p14="http://schemas.microsoft.com/office/powerpoint/2010/main" val="192656901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2</a:t>
            </a:fld>
            <a:endParaRPr lang="en-US" dirty="0"/>
          </a:p>
        </p:txBody>
      </p:sp>
    </p:spTree>
    <p:extLst>
      <p:ext uri="{BB962C8B-B14F-4D97-AF65-F5344CB8AC3E}">
        <p14:creationId xmlns:p14="http://schemas.microsoft.com/office/powerpoint/2010/main" val="369380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receive a performance level, or color, for an indicator, at the LEA-, school-, or student-group level, there must be at least 30 students in both the current and prior years for that indicator.</a:t>
            </a:r>
          </a:p>
          <a:p>
            <a:endParaRPr lang="en-US" dirty="0"/>
          </a:p>
          <a:p>
            <a:r>
              <a:rPr lang="en-US" dirty="0"/>
              <a:t>The “30 or more” determination is different for each state indicator.</a:t>
            </a:r>
          </a:p>
          <a:p>
            <a:r>
              <a:rPr lang="en-US" dirty="0"/>
              <a:t>(See Table 5, page 28 of Guide)</a:t>
            </a:r>
          </a:p>
          <a:p>
            <a:endParaRPr lang="en-US" dirty="0"/>
          </a:p>
          <a:p>
            <a:r>
              <a:rPr lang="en-US" b="1" dirty="0"/>
              <a:t>Exception: Foster Youth and Homeless</a:t>
            </a:r>
          </a:p>
          <a:p>
            <a:r>
              <a:rPr lang="en-US" dirty="0"/>
              <a:t>The number of students needed in the Foster Youth and Homeless student groups to receive a performance level (color) </a:t>
            </a:r>
            <a:r>
              <a:rPr lang="en-US" b="1" dirty="0"/>
              <a:t>differs at the LEA-level</a:t>
            </a:r>
            <a:r>
              <a:rPr lang="en-US" dirty="0"/>
              <a:t>. </a:t>
            </a:r>
          </a:p>
          <a:p>
            <a:r>
              <a:rPr lang="en-US" dirty="0"/>
              <a:t> </a:t>
            </a:r>
          </a:p>
          <a:p>
            <a:pPr lvl="0"/>
            <a:r>
              <a:rPr lang="en-US" b="1" dirty="0"/>
              <a:t>School-level</a:t>
            </a:r>
            <a:r>
              <a:rPr lang="en-US" dirty="0"/>
              <a:t>: The </a:t>
            </a:r>
            <a:r>
              <a:rPr lang="en-US" i="1" dirty="0"/>
              <a:t>N</a:t>
            </a:r>
            <a:r>
              <a:rPr lang="en-US" dirty="0"/>
              <a:t> size for both student groups is 30 or more students. Therefore, if the school has 30 or more Foster Youth students or Homeless students, each student group will receive a performance level (or color). </a:t>
            </a:r>
          </a:p>
          <a:p>
            <a:r>
              <a:rPr lang="en-US" dirty="0"/>
              <a:t> </a:t>
            </a:r>
          </a:p>
          <a:p>
            <a:pPr lvl="0"/>
            <a:r>
              <a:rPr lang="en-US" b="1" dirty="0"/>
              <a:t>LEA-level: </a:t>
            </a:r>
            <a:r>
              <a:rPr lang="en-US" dirty="0"/>
              <a:t>The </a:t>
            </a:r>
            <a:r>
              <a:rPr lang="en-US" i="1" dirty="0"/>
              <a:t>N</a:t>
            </a:r>
            <a:r>
              <a:rPr lang="en-US" dirty="0"/>
              <a:t> size for both student groups is 15 students (not 30). Therefore, if the LEA has 15 or more Foster Youth students or Homeless students, each student group will receive a performance level (or color).</a:t>
            </a:r>
          </a:p>
          <a:p>
            <a:endParaRPr lang="en-US" dirty="0"/>
          </a:p>
          <a:p>
            <a:r>
              <a:rPr lang="en-US" b="1" dirty="0"/>
              <a:t>Note: Charter Schools </a:t>
            </a:r>
            <a:r>
              <a:rPr lang="en-US" dirty="0"/>
              <a:t>are treated as schools (not LEAs) when it comes to reporting these two student groups. Charter schools will need at least 30 or more Foster Youth, or 30 or more Homeless students, to receive a performance level (or color) for each student group.  </a:t>
            </a:r>
          </a:p>
          <a:p>
            <a:endParaRPr lang="en-US" dirty="0"/>
          </a:p>
          <a:p>
            <a:r>
              <a:rPr lang="en-US" b="1" dirty="0"/>
              <a:t>Less than 30 Students</a:t>
            </a:r>
          </a:p>
          <a:p>
            <a:r>
              <a:rPr lang="en-US" dirty="0"/>
              <a:t>The following business rules are used to report data on the Dashboard: </a:t>
            </a:r>
          </a:p>
          <a:p>
            <a:r>
              <a:rPr lang="en-US" dirty="0"/>
              <a:t> </a:t>
            </a:r>
          </a:p>
          <a:p>
            <a:pPr lvl="0"/>
            <a:r>
              <a:rPr lang="en-US" b="1" dirty="0"/>
              <a:t>Between 11 to 29 Students: </a:t>
            </a:r>
            <a:r>
              <a:rPr lang="en-US" dirty="0"/>
              <a:t>LEAs, schools, and students groups that have between 11 and 29 students in the denominator, in either the current or prior years, will </a:t>
            </a:r>
            <a:r>
              <a:rPr lang="en-US" b="1" dirty="0"/>
              <a:t>only have</a:t>
            </a:r>
            <a:r>
              <a:rPr lang="en-US" dirty="0"/>
              <a:t> Status and Change data displayed. In these instances, a performance level (or color) will not be displayed. </a:t>
            </a:r>
          </a:p>
          <a:p>
            <a:r>
              <a:rPr lang="en-US" dirty="0"/>
              <a:t> </a:t>
            </a:r>
          </a:p>
          <a:p>
            <a:pPr lvl="0"/>
            <a:r>
              <a:rPr lang="en-US" b="1" dirty="0"/>
              <a:t>Less than 11 Students: </a:t>
            </a:r>
            <a:r>
              <a:rPr lang="en-US" dirty="0"/>
              <a:t>Data for less than 11 students are not displayed on the Dashboard to protect the anonymity of the students. </a:t>
            </a:r>
            <a:br>
              <a:rPr lang="en-US" dirty="0"/>
            </a:b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11</a:t>
            </a:fld>
            <a:endParaRPr lang="en-US" dirty="0"/>
          </a:p>
        </p:txBody>
      </p:sp>
    </p:spTree>
    <p:extLst>
      <p:ext uri="{BB962C8B-B14F-4D97-AF65-F5344CB8AC3E}">
        <p14:creationId xmlns:p14="http://schemas.microsoft.com/office/powerpoint/2010/main" val="51724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Dashboard reports performance levels (or colors) for each of the state indicators at the LEA, school, and student group levels. Blue is the highest performing and red signifies the lowest performing. </a:t>
            </a:r>
          </a:p>
          <a:p>
            <a:endParaRPr lang="en-US" sz="1600" dirty="0"/>
          </a:p>
          <a:p>
            <a:r>
              <a:rPr lang="en-US" sz="1600" dirty="0"/>
              <a:t>But how is a color generated? </a:t>
            </a:r>
          </a:p>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12</a:t>
            </a:fld>
            <a:endParaRPr lang="en-US" dirty="0"/>
          </a:p>
        </p:txBody>
      </p:sp>
    </p:spTree>
    <p:extLst>
      <p:ext uri="{BB962C8B-B14F-4D97-AF65-F5344CB8AC3E}">
        <p14:creationId xmlns:p14="http://schemas.microsoft.com/office/powerpoint/2010/main" val="206948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we mentioned, you need two years of data for an indicator to receive a color:</a:t>
            </a:r>
          </a:p>
          <a:p>
            <a:pPr marL="285750" indent="-285750">
              <a:buFont typeface="Arial" panose="020B0604020202020204" pitchFamily="34" charset="0"/>
              <a:buChar char="•"/>
            </a:pPr>
            <a:r>
              <a:rPr lang="en-US" sz="1600" dirty="0"/>
              <a:t>The most current year of data (or Status),  which is represented by the </a:t>
            </a:r>
            <a:r>
              <a:rPr lang="en-US" sz="1600" b="1" dirty="0"/>
              <a:t>top to bottom </a:t>
            </a:r>
            <a:r>
              <a:rPr lang="en-US" sz="1600" dirty="0"/>
              <a:t>rows on this table</a:t>
            </a:r>
          </a:p>
          <a:p>
            <a:pPr marL="285750" indent="-285750">
              <a:buFont typeface="Arial" panose="020B0604020202020204" pitchFamily="34" charset="0"/>
              <a:buChar char="•"/>
            </a:pPr>
            <a:r>
              <a:rPr lang="en-US" sz="1600" dirty="0"/>
              <a:t>The prior year’s data, which is used to show Change. This is represented in the </a:t>
            </a:r>
            <a:r>
              <a:rPr lang="en-US" sz="1600" b="1" dirty="0"/>
              <a:t>left to right columns</a:t>
            </a:r>
            <a:r>
              <a:rPr lang="en-US" sz="1600" dirty="0"/>
              <a:t>)</a:t>
            </a:r>
          </a:p>
          <a:p>
            <a:r>
              <a:rPr lang="en-US" sz="1600" dirty="0"/>
              <a:t>So in this example, we have a high Status level (meaning that in the current year and that performance increased from the prior year. These two levels intersect to get a Green performance level.  If it had increased significantly from the prior year, or if the current year’s Status was “Very High,” the performance color would have been Blue.</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A2AF5477-A919-46E9-BEBB-A72DF7B34052}" type="slidenum">
              <a:rPr lang="en-US" smtClean="0"/>
              <a:t>13</a:t>
            </a:fld>
            <a:endParaRPr lang="en-US" dirty="0"/>
          </a:p>
        </p:txBody>
      </p:sp>
    </p:spTree>
    <p:extLst>
      <p:ext uri="{BB962C8B-B14F-4D97-AF65-F5344CB8AC3E}">
        <p14:creationId xmlns:p14="http://schemas.microsoft.com/office/powerpoint/2010/main" val="181167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large swings</a:t>
            </a:r>
            <a:r>
              <a:rPr lang="en-US" baseline="0" dirty="0"/>
              <a:t> in results on the Dashboard from year to year, the 3 x 5 table is used for small student populations. </a:t>
            </a:r>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14</a:t>
            </a:fld>
            <a:endParaRPr lang="en-US" dirty="0"/>
          </a:p>
        </p:txBody>
      </p:sp>
    </p:spTree>
    <p:extLst>
      <p:ext uri="{BB962C8B-B14F-4D97-AF65-F5344CB8AC3E}">
        <p14:creationId xmlns:p14="http://schemas.microsoft.com/office/powerpoint/2010/main" val="148555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15</a:t>
            </a:fld>
            <a:endParaRPr lang="en-US" dirty="0"/>
          </a:p>
        </p:txBody>
      </p:sp>
    </p:spTree>
    <p:extLst>
      <p:ext uri="{BB962C8B-B14F-4D97-AF65-F5344CB8AC3E}">
        <p14:creationId xmlns:p14="http://schemas.microsoft.com/office/powerpoint/2010/main" val="416853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16</a:t>
            </a:fld>
            <a:endParaRPr lang="en-US" dirty="0"/>
          </a:p>
        </p:txBody>
      </p:sp>
    </p:spTree>
    <p:extLst>
      <p:ext uri="{BB962C8B-B14F-4D97-AF65-F5344CB8AC3E}">
        <p14:creationId xmlns:p14="http://schemas.microsoft.com/office/powerpoint/2010/main" val="562471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17</a:t>
            </a:fld>
            <a:endParaRPr lang="en-US" dirty="0"/>
          </a:p>
        </p:txBody>
      </p:sp>
    </p:spTree>
    <p:extLst>
      <p:ext uri="{BB962C8B-B14F-4D97-AF65-F5344CB8AC3E}">
        <p14:creationId xmlns:p14="http://schemas.microsoft.com/office/powerpoint/2010/main" val="353580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18</a:t>
            </a:fld>
            <a:endParaRPr lang="en-US" dirty="0"/>
          </a:p>
        </p:txBody>
      </p:sp>
    </p:spTree>
    <p:extLst>
      <p:ext uri="{BB962C8B-B14F-4D97-AF65-F5344CB8AC3E}">
        <p14:creationId xmlns:p14="http://schemas.microsoft.com/office/powerpoint/2010/main" val="196173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2AF5477-A919-46E9-BEBB-A72DF7B34052}" type="slidenum">
              <a:rPr lang="en-US" smtClean="0"/>
              <a:t>19</a:t>
            </a:fld>
            <a:endParaRPr lang="en-US" dirty="0"/>
          </a:p>
        </p:txBody>
      </p:sp>
    </p:spTree>
    <p:extLst>
      <p:ext uri="{BB962C8B-B14F-4D97-AF65-F5344CB8AC3E}">
        <p14:creationId xmlns:p14="http://schemas.microsoft.com/office/powerpoint/2010/main" val="1271921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20</a:t>
            </a:fld>
            <a:endParaRPr lang="en-US" dirty="0"/>
          </a:p>
        </p:txBody>
      </p:sp>
    </p:spTree>
    <p:extLst>
      <p:ext uri="{BB962C8B-B14F-4D97-AF65-F5344CB8AC3E}">
        <p14:creationId xmlns:p14="http://schemas.microsoft.com/office/powerpoint/2010/main" val="26753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3</a:t>
            </a:fld>
            <a:endParaRPr lang="en-US" dirty="0"/>
          </a:p>
        </p:txBody>
      </p:sp>
    </p:spTree>
    <p:extLst>
      <p:ext uri="{BB962C8B-B14F-4D97-AF65-F5344CB8AC3E}">
        <p14:creationId xmlns:p14="http://schemas.microsoft.com/office/powerpoint/2010/main" val="354672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tabs</a:t>
            </a:r>
          </a:p>
          <a:p>
            <a:endParaRPr lang="en-US" dirty="0"/>
          </a:p>
          <a:p>
            <a:r>
              <a:rPr lang="en-US" dirty="0"/>
              <a:t>Show statewide report and additional reports.</a:t>
            </a:r>
          </a:p>
        </p:txBody>
      </p:sp>
      <p:sp>
        <p:nvSpPr>
          <p:cNvPr id="4" name="Slide Number Placeholder 3"/>
          <p:cNvSpPr>
            <a:spLocks noGrp="1"/>
          </p:cNvSpPr>
          <p:nvPr>
            <p:ph type="sldNum" sz="quarter" idx="10"/>
          </p:nvPr>
        </p:nvSpPr>
        <p:spPr/>
        <p:txBody>
          <a:bodyPr/>
          <a:lstStyle/>
          <a:p>
            <a:fld id="{A2AF5477-A919-46E9-BEBB-A72DF7B34052}" type="slidenum">
              <a:rPr lang="en-US" smtClean="0"/>
              <a:t>21</a:t>
            </a:fld>
            <a:endParaRPr lang="en-US" dirty="0"/>
          </a:p>
        </p:txBody>
      </p:sp>
    </p:spTree>
    <p:extLst>
      <p:ext uri="{BB962C8B-B14F-4D97-AF65-F5344CB8AC3E}">
        <p14:creationId xmlns:p14="http://schemas.microsoft.com/office/powerpoint/2010/main" val="4237926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22</a:t>
            </a:fld>
            <a:endParaRPr lang="en-US" dirty="0"/>
          </a:p>
        </p:txBody>
      </p:sp>
    </p:spTree>
    <p:extLst>
      <p:ext uri="{BB962C8B-B14F-4D97-AF65-F5344CB8AC3E}">
        <p14:creationId xmlns:p14="http://schemas.microsoft.com/office/powerpoint/2010/main" val="2113393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23</a:t>
            </a:fld>
            <a:endParaRPr lang="en-US" dirty="0"/>
          </a:p>
        </p:txBody>
      </p:sp>
    </p:spTree>
    <p:extLst>
      <p:ext uri="{BB962C8B-B14F-4D97-AF65-F5344CB8AC3E}">
        <p14:creationId xmlns:p14="http://schemas.microsoft.com/office/powerpoint/2010/main" val="979236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26</a:t>
            </a:fld>
            <a:endParaRPr lang="en-US" dirty="0"/>
          </a:p>
        </p:txBody>
      </p:sp>
    </p:spTree>
    <p:extLst>
      <p:ext uri="{BB962C8B-B14F-4D97-AF65-F5344CB8AC3E}">
        <p14:creationId xmlns:p14="http://schemas.microsoft.com/office/powerpoint/2010/main" val="410612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4</a:t>
            </a:fld>
            <a:endParaRPr lang="en-US" dirty="0"/>
          </a:p>
        </p:txBody>
      </p:sp>
    </p:spTree>
    <p:extLst>
      <p:ext uri="{BB962C8B-B14F-4D97-AF65-F5344CB8AC3E}">
        <p14:creationId xmlns:p14="http://schemas.microsoft.com/office/powerpoint/2010/main" val="73257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5</a:t>
            </a:fld>
            <a:endParaRPr lang="en-US" dirty="0"/>
          </a:p>
        </p:txBody>
      </p:sp>
    </p:spTree>
    <p:extLst>
      <p:ext uri="{BB962C8B-B14F-4D97-AF65-F5344CB8AC3E}">
        <p14:creationId xmlns:p14="http://schemas.microsoft.com/office/powerpoint/2010/main" val="155790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6</a:t>
            </a:fld>
            <a:endParaRPr lang="en-US" dirty="0"/>
          </a:p>
        </p:txBody>
      </p:sp>
    </p:spTree>
    <p:extLst>
      <p:ext uri="{BB962C8B-B14F-4D97-AF65-F5344CB8AC3E}">
        <p14:creationId xmlns:p14="http://schemas.microsoft.com/office/powerpoint/2010/main" val="360179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six state indicators</a:t>
            </a:r>
          </a:p>
          <a:p>
            <a:endParaRPr lang="en-US" dirty="0"/>
          </a:p>
          <a:p>
            <a:r>
              <a:rPr lang="en-US" dirty="0"/>
              <a:t>And five local indicators</a:t>
            </a:r>
          </a:p>
          <a:p>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7</a:t>
            </a:fld>
            <a:endParaRPr lang="en-US" dirty="0"/>
          </a:p>
        </p:txBody>
      </p:sp>
    </p:spTree>
    <p:extLst>
      <p:ext uri="{BB962C8B-B14F-4D97-AF65-F5344CB8AC3E}">
        <p14:creationId xmlns:p14="http://schemas.microsoft.com/office/powerpoint/2010/main" val="312496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8</a:t>
            </a:fld>
            <a:endParaRPr lang="en-US" dirty="0"/>
          </a:p>
        </p:txBody>
      </p:sp>
    </p:spTree>
    <p:extLst>
      <p:ext uri="{BB962C8B-B14F-4D97-AF65-F5344CB8AC3E}">
        <p14:creationId xmlns:p14="http://schemas.microsoft.com/office/powerpoint/2010/main" val="34338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Unlike the local indicators, which apply only at the LEA level and whose data are reported by the LEAs themselves, the state indicators apply to </a:t>
            </a:r>
            <a:r>
              <a:rPr lang="en-US" sz="1600" b="1" dirty="0"/>
              <a:t>both LEAs and schools</a:t>
            </a:r>
            <a:r>
              <a:rPr lang="en-US" sz="1600" dirty="0"/>
              <a:t>, and data are </a:t>
            </a:r>
            <a:r>
              <a:rPr lang="en-US" sz="1600" b="1" dirty="0"/>
              <a:t>reported by the department</a:t>
            </a:r>
            <a:r>
              <a:rPr lang="en-US" sz="1600"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9</a:t>
            </a:fld>
            <a:endParaRPr lang="en-US" dirty="0"/>
          </a:p>
        </p:txBody>
      </p:sp>
    </p:spTree>
    <p:extLst>
      <p:ext uri="{BB962C8B-B14F-4D97-AF65-F5344CB8AC3E}">
        <p14:creationId xmlns:p14="http://schemas.microsoft.com/office/powerpoint/2010/main" val="167924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a color, you need two years of data for that indicator:</a:t>
            </a:r>
          </a:p>
          <a:p>
            <a:pPr marL="285750" indent="-285750">
              <a:buFont typeface="Arial" panose="020B0604020202020204" pitchFamily="34" charset="0"/>
              <a:buChar char="•"/>
            </a:pPr>
            <a:r>
              <a:rPr lang="en-US" dirty="0"/>
              <a:t>The most current year of data (which is used to report the Status for that indicator)</a:t>
            </a:r>
          </a:p>
          <a:p>
            <a:pPr marL="285750" indent="-285750">
              <a:buFont typeface="Arial" panose="020B0604020202020204" pitchFamily="34" charset="0"/>
              <a:buChar char="•"/>
            </a:pPr>
            <a:r>
              <a:rPr lang="en-US" dirty="0"/>
              <a:t>The prior year’s data (which is used to determine whether improvement was made over the two year period)</a:t>
            </a:r>
          </a:p>
        </p:txBody>
      </p:sp>
      <p:sp>
        <p:nvSpPr>
          <p:cNvPr id="4" name="Slide Number Placeholder 3"/>
          <p:cNvSpPr>
            <a:spLocks noGrp="1"/>
          </p:cNvSpPr>
          <p:nvPr>
            <p:ph type="sldNum" sz="quarter" idx="10"/>
          </p:nvPr>
        </p:nvSpPr>
        <p:spPr/>
        <p:txBody>
          <a:bodyPr/>
          <a:lstStyle/>
          <a:p>
            <a:fld id="{A2AF5477-A919-46E9-BEBB-A72DF7B34052}" type="slidenum">
              <a:rPr lang="en-US" smtClean="0"/>
              <a:t>10</a:t>
            </a:fld>
            <a:endParaRPr lang="en-US" dirty="0"/>
          </a:p>
        </p:txBody>
      </p:sp>
    </p:spTree>
    <p:extLst>
      <p:ext uri="{BB962C8B-B14F-4D97-AF65-F5344CB8AC3E}">
        <p14:creationId xmlns:p14="http://schemas.microsoft.com/office/powerpoint/2010/main" val="1550280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a:t>
            </a:r>
            <a:r>
              <a:rPr lang="en-US" sz="1200" b="1" baseline="0" dirty="0">
                <a:solidFill>
                  <a:srgbClr val="000066"/>
                </a:solidFill>
                <a:latin typeface="Arial" panose="020B0604020202020204" pitchFamily="34" charset="0"/>
                <a:cs typeface="Arial" panose="020B0604020202020204" pitchFamily="34" charset="0"/>
              </a:rPr>
              <a:t>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24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47635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422114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489019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50166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883865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468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38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934921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3662288"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261494" y="5999212"/>
            <a:ext cx="6382121" cy="830997"/>
          </a:xfrm>
          <a:prstGeom prst="rect">
            <a:avLst/>
          </a:prstGeom>
          <a:noFill/>
        </p:spPr>
        <p:txBody>
          <a:bodyPr wrap="square" rtlCol="0">
            <a:spAutoFit/>
          </a:bodyPr>
          <a:lstStyle/>
          <a:p>
            <a:r>
              <a:rPr lang="en-US" sz="2400" b="1" cap="small" baseline="0" dirty="0">
                <a:solidFill>
                  <a:srgbClr val="000066"/>
                </a:solidFill>
                <a:latin typeface="Arial" panose="020B0604020202020204" pitchFamily="34" charset="0"/>
                <a:cs typeface="Arial" panose="020B0604020202020204" pitchFamily="34" charset="0"/>
              </a:rPr>
              <a:t>Tony Thurmond</a:t>
            </a:r>
          </a:p>
          <a:p>
            <a:r>
              <a:rPr lang="en-US" sz="2400" b="1" dirty="0">
                <a:solidFill>
                  <a:srgbClr val="000066"/>
                </a:solidFill>
                <a:latin typeface="Arial" panose="020B0604020202020204" pitchFamily="34" charset="0"/>
                <a:cs typeface="Arial" panose="020B0604020202020204" pitchFamily="34" charset="0"/>
              </a:rPr>
              <a:t>State</a:t>
            </a:r>
            <a:r>
              <a:rPr lang="en-US" sz="2400" b="1" baseline="0" dirty="0">
                <a:solidFill>
                  <a:srgbClr val="000066"/>
                </a:solidFill>
                <a:latin typeface="Arial" panose="020B0604020202020204" pitchFamily="34" charset="0"/>
                <a:cs typeface="Arial" panose="020B0604020202020204" pitchFamily="34" charset="0"/>
              </a:rPr>
              <a:t> Superintendent of Public Instruction</a:t>
            </a:r>
            <a:endParaRPr lang="en-US" sz="24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113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3760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43714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930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7977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344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7317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850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1388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540000" y="6254750"/>
            <a:ext cx="2235200" cy="457200"/>
          </a:xfrm>
          <a:prstGeom prst="rect">
            <a:avLst/>
          </a:prstGeom>
        </p:spPr>
        <p:txBody>
          <a:bodyPr/>
          <a:lstStyle>
            <a:lvl1pPr eaLnBrk="1" fontAlgn="auto" hangingPunct="1">
              <a:spcBef>
                <a:spcPts val="0"/>
              </a:spcBef>
              <a:spcAft>
                <a:spcPts val="0"/>
              </a:spcAft>
              <a:defRPr/>
            </a:lvl1pPr>
          </a:lstStyle>
          <a:p>
            <a:pPr>
              <a:defRPr/>
            </a:pPr>
            <a:endParaRPr lang="en-US" altLang="en-US" dirty="0">
              <a:solidFill>
                <a:prstClr val="black"/>
              </a:solidFill>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dirty="0"/>
              <a:t>California Department of Education</a:t>
            </a:r>
          </a:p>
        </p:txBody>
      </p:sp>
      <p:sp>
        <p:nvSpPr>
          <p:cNvPr id="4"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687D6759-0F52-4BD0-961B-903AF4F615F8}"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72077043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427430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8552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362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2388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8699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5017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280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7207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rgbClr val="FFEE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300" dirty="0">
              <a:solidFill>
                <a:srgbClr val="000054"/>
              </a:solidFill>
              <a:latin typeface="Arial" charset="0"/>
            </a:endParaRPr>
          </a:p>
        </p:txBody>
      </p:sp>
      <p:sp>
        <p:nvSpPr>
          <p:cNvPr id="2" name="Title 1"/>
          <p:cNvSpPr>
            <a:spLocks noGrp="1"/>
          </p:cNvSpPr>
          <p:nvPr>
            <p:ph type="title"/>
          </p:nvPr>
        </p:nvSpPr>
        <p:spPr>
          <a:xfrm>
            <a:off x="0" y="38100"/>
            <a:ext cx="12192000" cy="1570892"/>
          </a:xfrm>
        </p:spPr>
        <p:txBody>
          <a:bodyPr/>
          <a:lstStyle>
            <a:lvl1pPr>
              <a:defRPr sz="3600" b="1"/>
            </a:lvl1pPr>
          </a:lstStyle>
          <a:p>
            <a:r>
              <a:rPr lang="en-US" dirty="0"/>
              <a:t>Click to edit Master title style</a:t>
            </a:r>
          </a:p>
        </p:txBody>
      </p:sp>
      <p:sp>
        <p:nvSpPr>
          <p:cNvPr id="3" name="Date Placeholder 2"/>
          <p:cNvSpPr>
            <a:spLocks noGrp="1"/>
          </p:cNvSpPr>
          <p:nvPr>
            <p:ph type="dt" sz="half" idx="10"/>
          </p:nvPr>
        </p:nvSpPr>
        <p:spPr>
          <a:xfrm>
            <a:off x="2540000" y="6254750"/>
            <a:ext cx="2235200" cy="457200"/>
          </a:xfrm>
          <a:prstGeom prst="rect">
            <a:avLst/>
          </a:prstGeom>
        </p:spPr>
        <p:txBody>
          <a:bodyPr/>
          <a:lstStyle/>
          <a:p>
            <a:pPr eaLnBrk="0" fontAlgn="base" hangingPunct="0">
              <a:spcBef>
                <a:spcPct val="0"/>
              </a:spcBef>
              <a:spcAft>
                <a:spcPct val="0"/>
              </a:spcAft>
              <a:defRPr/>
            </a:pPr>
            <a:endParaRPr lang="en-US" altLang="en-US" dirty="0">
              <a:solidFill>
                <a:srgbClr val="000000"/>
              </a:solidFill>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r>
              <a:rPr lang="en-US" altLang="en-US">
                <a:solidFill>
                  <a:srgbClr val="000000"/>
                </a:solidFill>
              </a:rPr>
              <a:t>California Department of Education</a:t>
            </a:r>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F9AB0C29-AF48-654A-A2A0-5735B91845CA}" type="slidenum">
              <a:rPr lang="en-US" smtClean="0">
                <a:solidFill>
                  <a:srgbClr val="000000"/>
                </a:solidFill>
                <a:latin typeface="Arial" charset="0"/>
                <a:ea typeface="ＭＳ Ｐゴシック" charset="0"/>
              </a:rPr>
              <a:pPr eaLnBrk="0" fontAlgn="base" hangingPunct="0">
                <a:spcBef>
                  <a:spcPct val="0"/>
                </a:spcBef>
                <a:spcAft>
                  <a:spcPct val="0"/>
                </a:spcAft>
                <a:defRPr/>
              </a:pPr>
              <a:t>‹#›</a:t>
            </a:fld>
            <a:endParaRPr lang="en-US"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3689472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1114654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California Department of Education</a:t>
            </a:r>
          </a:p>
        </p:txBody>
      </p:sp>
      <p:sp>
        <p:nvSpPr>
          <p:cNvPr id="4" name="Slide Number Placeholder 3"/>
          <p:cNvSpPr>
            <a:spLocks noGrp="1"/>
          </p:cNvSpPr>
          <p:nvPr>
            <p:ph type="sldNum" sz="quarter" idx="11"/>
          </p:nvPr>
        </p:nvSpPr>
        <p:spPr/>
        <p:txBody>
          <a:body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2"/>
          </p:nvPr>
        </p:nvSpPr>
        <p:spPr>
          <a:xfrm>
            <a:off x="97973" y="1869622"/>
            <a:ext cx="7369628" cy="1445079"/>
          </a:xfrm>
        </p:spPr>
        <p:txBody>
          <a:bodyPr/>
          <a:lstStyle/>
          <a:p>
            <a:pPr lvl="0"/>
            <a:r>
              <a:rPr lang="en-US" dirty="0"/>
              <a:t>Click to edit Master text styles</a:t>
            </a:r>
          </a:p>
          <a:p>
            <a:pPr lvl="1"/>
            <a:r>
              <a:rPr lang="en-US" dirty="0"/>
              <a:t>Second level</a:t>
            </a:r>
          </a:p>
        </p:txBody>
      </p:sp>
      <p:sp>
        <p:nvSpPr>
          <p:cNvPr id="8" name="Content Placeholder 7"/>
          <p:cNvSpPr>
            <a:spLocks noGrp="1"/>
          </p:cNvSpPr>
          <p:nvPr>
            <p:ph sz="quarter" idx="13"/>
          </p:nvPr>
        </p:nvSpPr>
        <p:spPr>
          <a:xfrm>
            <a:off x="272143" y="3453493"/>
            <a:ext cx="3483429" cy="1934482"/>
          </a:xfrm>
        </p:spPr>
        <p:txBody>
          <a:bodyPr/>
          <a:lstStyle/>
          <a:p>
            <a:pPr lvl="0"/>
            <a:r>
              <a:rPr lang="en-US" dirty="0"/>
              <a:t>Click</a:t>
            </a:r>
          </a:p>
        </p:txBody>
      </p:sp>
      <p:sp>
        <p:nvSpPr>
          <p:cNvPr id="10" name="Content Placeholder 9"/>
          <p:cNvSpPr>
            <a:spLocks noGrp="1"/>
          </p:cNvSpPr>
          <p:nvPr>
            <p:ph sz="quarter" idx="14"/>
          </p:nvPr>
        </p:nvSpPr>
        <p:spPr>
          <a:xfrm>
            <a:off x="4136873" y="3453493"/>
            <a:ext cx="3036811" cy="1641248"/>
          </a:xfrm>
        </p:spPr>
        <p:txBody>
          <a:bodyPr/>
          <a:lstStyle/>
          <a:p>
            <a:pPr lvl="0"/>
            <a:r>
              <a:rPr lang="en-US" dirty="0"/>
              <a:t>Click to edit </a:t>
            </a:r>
          </a:p>
        </p:txBody>
      </p:sp>
      <p:sp>
        <p:nvSpPr>
          <p:cNvPr id="12" name="Content Placeholder 11"/>
          <p:cNvSpPr>
            <a:spLocks noGrp="1"/>
          </p:cNvSpPr>
          <p:nvPr>
            <p:ph sz="quarter" idx="15"/>
          </p:nvPr>
        </p:nvSpPr>
        <p:spPr>
          <a:xfrm>
            <a:off x="7750022" y="3371851"/>
            <a:ext cx="3418719" cy="2212975"/>
          </a:xfrm>
        </p:spPr>
        <p:txBody>
          <a:bodyPr/>
          <a:lstStyle/>
          <a:p>
            <a:pPr lvl="0"/>
            <a:r>
              <a:rPr lang="en-US" dirty="0"/>
              <a:t>Click to edit</a:t>
            </a:r>
          </a:p>
        </p:txBody>
      </p:sp>
      <p:sp>
        <p:nvSpPr>
          <p:cNvPr id="14" name="Content Placeholder 13"/>
          <p:cNvSpPr>
            <a:spLocks noGrp="1"/>
          </p:cNvSpPr>
          <p:nvPr>
            <p:ph sz="quarter" idx="16"/>
          </p:nvPr>
        </p:nvSpPr>
        <p:spPr>
          <a:xfrm>
            <a:off x="4299857" y="6299994"/>
            <a:ext cx="3265715" cy="477837"/>
          </a:xfrm>
        </p:spPr>
        <p:txBody>
          <a:bodyPr/>
          <a:lstStyle/>
          <a:p>
            <a:pPr lvl="0"/>
            <a:r>
              <a:rPr lang="en-US" dirty="0"/>
              <a:t>Click to edit </a:t>
            </a:r>
          </a:p>
        </p:txBody>
      </p:sp>
    </p:spTree>
    <p:extLst>
      <p:ext uri="{BB962C8B-B14F-4D97-AF65-F5344CB8AC3E}">
        <p14:creationId xmlns:p14="http://schemas.microsoft.com/office/powerpoint/2010/main" val="937194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6"/>
          <p:cNvSpPr>
            <a:spLocks noGrp="1"/>
          </p:cNvSpPr>
          <p:nvPr>
            <p:ph type="body" sz="quarter" idx="13"/>
          </p:nvPr>
        </p:nvSpPr>
        <p:spPr>
          <a:xfrm>
            <a:off x="152401" y="285750"/>
            <a:ext cx="11810999" cy="914400"/>
          </a:xfrm>
        </p:spPr>
        <p:txBody>
          <a:bodyPr/>
          <a:lstStyle/>
          <a:p>
            <a:pPr lvl="0"/>
            <a:r>
              <a:rPr lang="en-US" dirty="0"/>
              <a:t>Click to edit Master text styles</a:t>
            </a:r>
          </a:p>
          <a:p>
            <a:pPr lvl="1"/>
            <a:r>
              <a:rPr lang="en-US" dirty="0"/>
              <a:t>Second level</a:t>
            </a:r>
          </a:p>
        </p:txBody>
      </p:sp>
      <p:sp>
        <p:nvSpPr>
          <p:cNvPr id="9" name="Content Placeholder 8"/>
          <p:cNvSpPr>
            <a:spLocks noGrp="1"/>
          </p:cNvSpPr>
          <p:nvPr>
            <p:ph sz="quarter" idx="14"/>
          </p:nvPr>
        </p:nvSpPr>
        <p:spPr>
          <a:xfrm>
            <a:off x="283027" y="1363437"/>
            <a:ext cx="11593287" cy="2204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223655" y="6275161"/>
            <a:ext cx="4136573" cy="446314"/>
          </a:xfrm>
        </p:spPr>
        <p:txBody>
          <a:bodyPr/>
          <a:lstStyle/>
          <a:p>
            <a:pPr lvl="0"/>
            <a:r>
              <a:rPr lang="en-US" dirty="0"/>
              <a:t>Click to edit</a:t>
            </a:r>
          </a:p>
        </p:txBody>
      </p:sp>
      <p:sp>
        <p:nvSpPr>
          <p:cNvPr id="13" name="Content Placeholder 12"/>
          <p:cNvSpPr>
            <a:spLocks noGrp="1"/>
          </p:cNvSpPr>
          <p:nvPr>
            <p:ph sz="quarter" idx="16"/>
          </p:nvPr>
        </p:nvSpPr>
        <p:spPr>
          <a:xfrm>
            <a:off x="283028" y="3731079"/>
            <a:ext cx="11593285" cy="2212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302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6501981" cy="4268855"/>
          </a:xfrm>
        </p:spPr>
        <p:txBody>
          <a:bodyPr/>
          <a:lstStyle/>
          <a:p>
            <a:pPr lvl="0"/>
            <a:r>
              <a:rPr lang="en-US"/>
              <a:t>Click to edit Master text styles</a:t>
            </a:r>
          </a:p>
        </p:txBody>
      </p:sp>
      <p:sp>
        <p:nvSpPr>
          <p:cNvPr id="6" name="Content Placeholder 4"/>
          <p:cNvSpPr>
            <a:spLocks noGrp="1"/>
          </p:cNvSpPr>
          <p:nvPr>
            <p:ph sz="quarter" idx="12"/>
          </p:nvPr>
        </p:nvSpPr>
        <p:spPr>
          <a:xfrm>
            <a:off x="7007382" y="1870686"/>
            <a:ext cx="4904202" cy="4268855"/>
          </a:xfrm>
        </p:spPr>
        <p:txBody>
          <a:bodyPr/>
          <a:lstStyle/>
          <a:p>
            <a:pPr lvl="0"/>
            <a:r>
              <a:rPr lang="en-US"/>
              <a:t>Click to edit Master text styles</a:t>
            </a:r>
          </a:p>
        </p:txBody>
      </p:sp>
    </p:spTree>
    <p:extLst>
      <p:ext uri="{BB962C8B-B14F-4D97-AF65-F5344CB8AC3E}">
        <p14:creationId xmlns:p14="http://schemas.microsoft.com/office/powerpoint/2010/main" val="3351508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38" y="-240242"/>
            <a:ext cx="11494169"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808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68384"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646269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1"/>
          </p:nvPr>
        </p:nvSpPr>
        <p:spPr>
          <a:xfrm>
            <a:off x="414868" y="1820778"/>
            <a:ext cx="11353800" cy="4363453"/>
          </a:xfrm>
        </p:spPr>
        <p:txBody>
          <a:bodyPr/>
          <a:lstStyle>
            <a:lvl1pPr>
              <a:spcAft>
                <a:spcPts val="600"/>
              </a:spcAft>
              <a:defRPr/>
            </a:lvl1pPr>
            <a:lvl2pPr marL="685800" indent="-228600">
              <a:spcAft>
                <a:spcPts val="600"/>
              </a:spcAft>
              <a:buFont typeface="Arial" panose="020B0604020202020204" pitchFamily="34" charset="0"/>
              <a:buChar char="‒"/>
              <a:defRPr/>
            </a:lvl2pPr>
            <a:lvl3pPr>
              <a:spcAft>
                <a:spcPts val="600"/>
              </a:spcAft>
              <a:defRPr/>
            </a:lvl3pPr>
            <a:lvl4pPr marL="1600200" indent="-228600">
              <a:spcAft>
                <a:spcPts val="600"/>
              </a:spcAft>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4913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a:xfrm>
            <a:off x="4038600" y="6356355"/>
            <a:ext cx="4114800" cy="365125"/>
          </a:xfrm>
          <a:prstGeom prst="rect">
            <a:avLst/>
          </a:prstGeom>
        </p:spPr>
        <p:txBody>
          <a:bodyPr/>
          <a:lstStyle/>
          <a:p>
            <a:r>
              <a:rPr lang="en-US" dirty="0">
                <a:solidFill>
                  <a:prstClr val="black"/>
                </a:solidFill>
              </a:rPr>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3696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2417064" cy="4351338"/>
          </a:xfrm>
        </p:spPr>
        <p:txBody>
          <a:bodyPr/>
          <a:lstStyle/>
          <a:p>
            <a:pPr lvl="0"/>
            <a:r>
              <a:rPr lang="en-US" dirty="0"/>
              <a:t>Click to edit</a:t>
            </a:r>
          </a:p>
        </p:txBody>
      </p:sp>
      <p:sp>
        <p:nvSpPr>
          <p:cNvPr id="4" name="Content Placeholder 3"/>
          <p:cNvSpPr>
            <a:spLocks noGrp="1"/>
          </p:cNvSpPr>
          <p:nvPr>
            <p:ph sz="half" idx="2"/>
          </p:nvPr>
        </p:nvSpPr>
        <p:spPr>
          <a:xfrm>
            <a:off x="8878823" y="1825625"/>
            <a:ext cx="2971797" cy="4351338"/>
          </a:xfrm>
        </p:spPr>
        <p:txBody>
          <a:bodyPr/>
          <a:lstStyle/>
          <a:p>
            <a:pPr lvl="0"/>
            <a:r>
              <a:rPr lang="en-US" dirty="0"/>
              <a:t>Click to edit Master text</a:t>
            </a:r>
          </a:p>
        </p:txBody>
      </p:sp>
      <p:sp>
        <p:nvSpPr>
          <p:cNvPr id="8" name="Content Placeholder 3"/>
          <p:cNvSpPr>
            <a:spLocks noGrp="1"/>
          </p:cNvSpPr>
          <p:nvPr>
            <p:ph sz="half" idx="13"/>
          </p:nvPr>
        </p:nvSpPr>
        <p:spPr>
          <a:xfrm>
            <a:off x="2859023" y="1813306"/>
            <a:ext cx="2971797" cy="4351338"/>
          </a:xfrm>
        </p:spPr>
        <p:txBody>
          <a:bodyPr/>
          <a:lstStyle/>
          <a:p>
            <a:pPr lvl="0"/>
            <a:r>
              <a:rPr lang="en-US" dirty="0"/>
              <a:t>Click to edit Master text</a:t>
            </a:r>
          </a:p>
        </p:txBody>
      </p:sp>
      <p:sp>
        <p:nvSpPr>
          <p:cNvPr id="9" name="Content Placeholder 3"/>
          <p:cNvSpPr>
            <a:spLocks noGrp="1"/>
          </p:cNvSpPr>
          <p:nvPr>
            <p:ph sz="half" idx="14"/>
          </p:nvPr>
        </p:nvSpPr>
        <p:spPr>
          <a:xfrm>
            <a:off x="5868923" y="1800987"/>
            <a:ext cx="2971797" cy="4351338"/>
          </a:xfrm>
        </p:spPr>
        <p:txBody>
          <a:bodyPr/>
          <a:lstStyle/>
          <a:p>
            <a:pPr lvl="0"/>
            <a:r>
              <a:rPr lang="en-US" dirty="0"/>
              <a:t>Click to edit Master text</a:t>
            </a:r>
          </a:p>
        </p:txBody>
      </p:sp>
      <p:sp>
        <p:nvSpPr>
          <p:cNvPr id="11" name="Date Placeholder 10"/>
          <p:cNvSpPr>
            <a:spLocks noGrp="1"/>
          </p:cNvSpPr>
          <p:nvPr>
            <p:ph type="dt" sz="half" idx="16"/>
          </p:nvPr>
        </p:nvSpPr>
        <p:spPr>
          <a:xfrm>
            <a:off x="838200" y="6356351"/>
            <a:ext cx="2743200" cy="365125"/>
          </a:xfrm>
          <a:prstGeom prst="rect">
            <a:avLst/>
          </a:prstGeom>
        </p:spPr>
        <p:txBody>
          <a:bodyPr/>
          <a:lstStyle/>
          <a:p>
            <a:endParaRPr lang="en-US" dirty="0">
              <a:solidFill>
                <a:prstClr val="black"/>
              </a:solidFill>
            </a:endParaRPr>
          </a:p>
        </p:txBody>
      </p:sp>
      <p:sp>
        <p:nvSpPr>
          <p:cNvPr id="13" name="Slide Number Placeholder 12"/>
          <p:cNvSpPr>
            <a:spLocks noGrp="1"/>
          </p:cNvSpPr>
          <p:nvPr>
            <p:ph type="sldNum" sz="quarter" idx="18"/>
          </p:nvPr>
        </p:nvSpPr>
        <p:spPr/>
        <p:txBody>
          <a:bodyPr/>
          <a:lstStyle/>
          <a:p>
            <a:fld id="{C9F8BA3E-EB52-4C8C-97A3-9D9A83473A8E}" type="slidenum">
              <a:rPr lang="en-US" smtClean="0">
                <a:solidFill>
                  <a:prstClr val="black">
                    <a:tint val="75000"/>
                  </a:prstClr>
                </a:solidFill>
              </a:rPr>
              <a:pPr/>
              <a:t>‹#›</a:t>
            </a:fld>
            <a:endParaRPr lang="en-US" dirty="0">
              <a:solidFill>
                <a:prstClr val="black">
                  <a:tint val="75000"/>
                </a:prstClr>
              </a:solidFill>
            </a:endParaRPr>
          </a:p>
        </p:txBody>
      </p:sp>
      <p:sp>
        <p:nvSpPr>
          <p:cNvPr id="15" name="Text Placeholder 14"/>
          <p:cNvSpPr>
            <a:spLocks noGrp="1"/>
          </p:cNvSpPr>
          <p:nvPr>
            <p:ph type="body" sz="quarter" idx="19"/>
          </p:nvPr>
        </p:nvSpPr>
        <p:spPr>
          <a:xfrm>
            <a:off x="362712" y="1066609"/>
            <a:ext cx="2341054" cy="611950"/>
          </a:xfrm>
        </p:spPr>
        <p:txBody>
          <a:bodyPr/>
          <a:lstStyle/>
          <a:p>
            <a:pPr lvl="0"/>
            <a:endParaRPr lang="en-US" dirty="0"/>
          </a:p>
        </p:txBody>
      </p:sp>
      <p:sp>
        <p:nvSpPr>
          <p:cNvPr id="16" name="Text Placeholder 14"/>
          <p:cNvSpPr>
            <a:spLocks noGrp="1"/>
          </p:cNvSpPr>
          <p:nvPr>
            <p:ph type="body" sz="quarter" idx="20"/>
          </p:nvPr>
        </p:nvSpPr>
        <p:spPr>
          <a:xfrm>
            <a:off x="3174394" y="1105503"/>
            <a:ext cx="2341054" cy="611950"/>
          </a:xfrm>
        </p:spPr>
        <p:txBody>
          <a:bodyPr/>
          <a:lstStyle/>
          <a:p>
            <a:pPr lvl="0"/>
            <a:endParaRPr lang="en-US" dirty="0"/>
          </a:p>
        </p:txBody>
      </p:sp>
      <p:sp>
        <p:nvSpPr>
          <p:cNvPr id="17" name="Text Placeholder 14"/>
          <p:cNvSpPr>
            <a:spLocks noGrp="1"/>
          </p:cNvSpPr>
          <p:nvPr>
            <p:ph type="body" sz="quarter" idx="21"/>
          </p:nvPr>
        </p:nvSpPr>
        <p:spPr>
          <a:xfrm>
            <a:off x="5986076" y="1105503"/>
            <a:ext cx="2341054" cy="611950"/>
          </a:xfrm>
        </p:spPr>
        <p:txBody>
          <a:bodyPr/>
          <a:lstStyle/>
          <a:p>
            <a:pPr lvl="0"/>
            <a:endParaRPr lang="en-US" dirty="0"/>
          </a:p>
        </p:txBody>
      </p:sp>
      <p:sp>
        <p:nvSpPr>
          <p:cNvPr id="18" name="Text Placeholder 14"/>
          <p:cNvSpPr>
            <a:spLocks noGrp="1"/>
          </p:cNvSpPr>
          <p:nvPr>
            <p:ph type="body" sz="quarter" idx="22"/>
          </p:nvPr>
        </p:nvSpPr>
        <p:spPr>
          <a:xfrm>
            <a:off x="9302496" y="1110980"/>
            <a:ext cx="2341054" cy="611950"/>
          </a:xfrm>
        </p:spPr>
        <p:txBody>
          <a:bodyPr/>
          <a:lstStyle/>
          <a:p>
            <a:pPr lvl="0"/>
            <a:endParaRPr lang="en-US" dirty="0"/>
          </a:p>
        </p:txBody>
      </p:sp>
    </p:spTree>
    <p:extLst>
      <p:ext uri="{BB962C8B-B14F-4D97-AF65-F5344CB8AC3E}">
        <p14:creationId xmlns:p14="http://schemas.microsoft.com/office/powerpoint/2010/main" val="21702389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895967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9792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3085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6246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6021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3611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371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148494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391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0522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427883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5537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7361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6625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7113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7507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9513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233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838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3402053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909239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061822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78335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719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14761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6631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80557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98707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530163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2540000" y="1981200"/>
            <a:ext cx="9144000" cy="1079241"/>
          </a:xfrm>
        </p:spPr>
        <p:txBody>
          <a:bodyPr/>
          <a:lstStyle/>
          <a:p>
            <a:pPr lvl="0"/>
            <a:r>
              <a:rPr lang="en-US" dirty="0"/>
              <a:t>Click to edit Master text styles</a:t>
            </a:r>
          </a:p>
          <a:p>
            <a:pPr lvl="1"/>
            <a:r>
              <a:rPr lang="en-US" dirty="0"/>
              <a:t>Second level</a:t>
            </a:r>
          </a:p>
        </p:txBody>
      </p:sp>
      <p:sp>
        <p:nvSpPr>
          <p:cNvPr id="4" name="Rectangle 4"/>
          <p:cNvSpPr>
            <a:spLocks noGrp="1" noChangeArrowheads="1"/>
          </p:cNvSpPr>
          <p:nvPr>
            <p:ph type="dt" sz="half" idx="10"/>
          </p:nvPr>
        </p:nvSpPr>
        <p:spPr>
          <a:xfrm>
            <a:off x="2540000" y="6254750"/>
            <a:ext cx="2235200" cy="457200"/>
          </a:xfrm>
          <a:prstGeom prst="rect">
            <a:avLst/>
          </a:prstGeom>
        </p:spPr>
        <p:txBody>
          <a:bodyPr/>
          <a:lstStyle>
            <a:lvl1pPr eaLnBrk="1" fontAlgn="auto" hangingPunct="1">
              <a:spcBef>
                <a:spcPts val="0"/>
              </a:spcBef>
              <a:spcAft>
                <a:spcPts val="0"/>
              </a:spcAft>
              <a:defRPr/>
            </a:lvl1pPr>
          </a:lstStyle>
          <a:p>
            <a:pPr>
              <a:defRPr/>
            </a:pPr>
            <a:endParaRPr lang="en-US" altLang="en-US" dirty="0">
              <a:solidFill>
                <a:prstClr val="black"/>
              </a:solidFill>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a:t>California Department of Education</a:t>
            </a: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solidFill>
                  <a:prstClr val="black">
                    <a:tint val="75000"/>
                  </a:prstClr>
                </a:solidFill>
              </a:rPr>
              <a:pPr>
                <a:defRPr/>
              </a:pPr>
              <a:t>‹#›</a:t>
            </a:fld>
            <a:endParaRPr lang="en-US" altLang="en-US" dirty="0">
              <a:solidFill>
                <a:prstClr val="black">
                  <a:tint val="75000"/>
                </a:prstClr>
              </a:solidFill>
            </a:endParaRPr>
          </a:p>
        </p:txBody>
      </p:sp>
      <p:sp>
        <p:nvSpPr>
          <p:cNvPr id="7" name="Content Placeholder 2"/>
          <p:cNvSpPr>
            <a:spLocks noGrp="1"/>
          </p:cNvSpPr>
          <p:nvPr>
            <p:ph idx="13"/>
          </p:nvPr>
        </p:nvSpPr>
        <p:spPr>
          <a:xfrm>
            <a:off x="2555373" y="3186403"/>
            <a:ext cx="9144000" cy="1079241"/>
          </a:xfrm>
        </p:spPr>
        <p:txBody>
          <a:bodyPr/>
          <a:lstStyle/>
          <a:p>
            <a:pPr lvl="0"/>
            <a:r>
              <a:rPr lang="en-US" dirty="0"/>
              <a:t>Click to edit Master text styles</a:t>
            </a:r>
          </a:p>
          <a:p>
            <a:pPr lvl="1"/>
            <a:r>
              <a:rPr lang="en-US" dirty="0"/>
              <a:t>Second level</a:t>
            </a:r>
          </a:p>
        </p:txBody>
      </p:sp>
      <p:sp>
        <p:nvSpPr>
          <p:cNvPr id="8" name="Content Placeholder 2"/>
          <p:cNvSpPr>
            <a:spLocks noGrp="1"/>
          </p:cNvSpPr>
          <p:nvPr>
            <p:ph idx="14"/>
          </p:nvPr>
        </p:nvSpPr>
        <p:spPr>
          <a:xfrm>
            <a:off x="2555373" y="4391606"/>
            <a:ext cx="9144000" cy="107924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348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8875776"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13128497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6640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6"/>
          <p:cNvSpPr>
            <a:spLocks noGrp="1"/>
          </p:cNvSpPr>
          <p:nvPr>
            <p:ph type="body" sz="quarter" idx="13"/>
          </p:nvPr>
        </p:nvSpPr>
        <p:spPr>
          <a:xfrm>
            <a:off x="152401" y="285750"/>
            <a:ext cx="11810999" cy="914400"/>
          </a:xfrm>
        </p:spPr>
        <p:txBody>
          <a:bodyPr/>
          <a:lstStyle/>
          <a:p>
            <a:pPr lvl="0"/>
            <a:r>
              <a:rPr lang="en-US" dirty="0"/>
              <a:t>Click to edit Master text styles</a:t>
            </a:r>
          </a:p>
          <a:p>
            <a:pPr lvl="1"/>
            <a:r>
              <a:rPr lang="en-US" dirty="0"/>
              <a:t>Second level</a:t>
            </a:r>
          </a:p>
        </p:txBody>
      </p:sp>
      <p:sp>
        <p:nvSpPr>
          <p:cNvPr id="9" name="Content Placeholder 8"/>
          <p:cNvSpPr>
            <a:spLocks noGrp="1"/>
          </p:cNvSpPr>
          <p:nvPr>
            <p:ph sz="quarter" idx="14"/>
          </p:nvPr>
        </p:nvSpPr>
        <p:spPr>
          <a:xfrm>
            <a:off x="283027" y="1363437"/>
            <a:ext cx="11593287" cy="2204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223655" y="6275161"/>
            <a:ext cx="4136573" cy="446314"/>
          </a:xfrm>
        </p:spPr>
        <p:txBody>
          <a:bodyPr/>
          <a:lstStyle/>
          <a:p>
            <a:pPr lvl="0"/>
            <a:r>
              <a:rPr lang="en-US" dirty="0"/>
              <a:t>Click to edit</a:t>
            </a:r>
          </a:p>
        </p:txBody>
      </p:sp>
      <p:sp>
        <p:nvSpPr>
          <p:cNvPr id="13" name="Content Placeholder 12"/>
          <p:cNvSpPr>
            <a:spLocks noGrp="1"/>
          </p:cNvSpPr>
          <p:nvPr>
            <p:ph sz="quarter" idx="16"/>
          </p:nvPr>
        </p:nvSpPr>
        <p:spPr>
          <a:xfrm>
            <a:off x="283028" y="3731079"/>
            <a:ext cx="11593285" cy="2212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920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28270745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a:t>
            </a:r>
            <a:r>
              <a:rPr lang="en-US" sz="1200" b="1" baseline="0" dirty="0">
                <a:solidFill>
                  <a:srgbClr val="000066"/>
                </a:solidFill>
                <a:latin typeface="Arial" panose="020B0604020202020204" pitchFamily="34" charset="0"/>
                <a:cs typeface="Arial" panose="020B0604020202020204" pitchFamily="34" charset="0"/>
              </a:rPr>
              <a:t>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5956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1720513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3317071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040715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468131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8578594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4594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a:t>
            </a:r>
            <a:r>
              <a:rPr lang="en-US" sz="1200" b="1" baseline="0" dirty="0">
                <a:solidFill>
                  <a:srgbClr val="000066"/>
                </a:solidFill>
                <a:latin typeface="Arial" panose="020B0604020202020204" pitchFamily="34" charset="0"/>
                <a:cs typeface="Arial" panose="020B0604020202020204" pitchFamily="34" charset="0"/>
              </a:rPr>
              <a:t>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687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9110689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29738858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4268855"/>
          </a:xfrm>
        </p:spPr>
        <p:txBody>
          <a:bodyPr/>
          <a:lstStyle/>
          <a:p>
            <a:pPr lvl="0"/>
            <a:r>
              <a:rPr lang="en-US"/>
              <a:t>Click to edit Master text styles</a:t>
            </a:r>
          </a:p>
        </p:txBody>
      </p:sp>
    </p:spTree>
    <p:extLst>
      <p:ext uri="{BB962C8B-B14F-4D97-AF65-F5344CB8AC3E}">
        <p14:creationId xmlns:p14="http://schemas.microsoft.com/office/powerpoint/2010/main" val="93540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75884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6.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theme" Target="../theme/theme7.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9.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5136"/>
            <a:ext cx="9028176" cy="1631102"/>
          </a:xfrm>
          <a:prstGeom prst="rect">
            <a:avLst/>
          </a:prstGeom>
        </p:spPr>
        <p:txBody>
          <a:bodyPr vert="horz" lIns="91440" tIns="45720" rIns="91440" bIns="45720" rtlCol="0" anchor="ctr">
            <a:normAutofit/>
          </a:bodyPr>
          <a:lstStyle/>
          <a:p>
            <a:pPr lvl="0" algn="ctr"/>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marL="0" algn="ctr" defTabSz="914400" rtl="0" eaLnBrk="1" latinLnBrk="0" hangingPunct="1">
              <a:defRPr lang="en-US" sz="1200" kern="1200" cap="small" baseline="0" smtClean="0">
                <a:solidFill>
                  <a:srgbClr val="003399"/>
                </a:solidFill>
                <a:latin typeface="Arial" panose="020B0604020202020204" pitchFamily="34" charset="0"/>
                <a:ea typeface="+mn-ea"/>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dirty="0"/>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28176" y="428034"/>
            <a:ext cx="3023616" cy="810981"/>
          </a:xfrm>
          <a:prstGeom prst="rect">
            <a:avLst/>
          </a:prstGeom>
        </p:spPr>
      </p:pic>
    </p:spTree>
    <p:extLst>
      <p:ext uri="{BB962C8B-B14F-4D97-AF65-F5344CB8AC3E}">
        <p14:creationId xmlns:p14="http://schemas.microsoft.com/office/powerpoint/2010/main" val="6873222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dt="0"/>
  <p:txStyles>
    <p:titleStyle>
      <a:lvl1pPr algn="l" defTabSz="914400" rtl="0" eaLnBrk="1" latinLnBrk="0" hangingPunct="1">
        <a:lnSpc>
          <a:spcPct val="90000"/>
        </a:lnSpc>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590192" y="6348478"/>
            <a:ext cx="5011616" cy="365125"/>
          </a:xfrm>
          <a:prstGeom prst="rect">
            <a:avLst/>
          </a:prstGeom>
        </p:spPr>
        <p:txBody>
          <a:bodyPr vert="horz" lIns="91440" tIns="45720" rIns="91440" bIns="45720" rtlCol="0" anchor="ctr"/>
          <a:lstStyle>
            <a:lvl1pPr algn="ctr">
              <a:defRPr sz="24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pPr/>
              <a:t>‹#›</a:t>
            </a:fld>
            <a:endParaRPr lang="en-US" dirty="0"/>
          </a:p>
        </p:txBody>
      </p:sp>
    </p:spTree>
    <p:extLst>
      <p:ext uri="{BB962C8B-B14F-4D97-AF65-F5344CB8AC3E}">
        <p14:creationId xmlns:p14="http://schemas.microsoft.com/office/powerpoint/2010/main" val="4930942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5" r:id="rId6"/>
    <p:sldLayoutId id="2147483704" r:id="rId7"/>
    <p:sldLayoutId id="2147483715" r:id="rId8"/>
    <p:sldLayoutId id="2147483788" r:id="rId9"/>
    <p:sldLayoutId id="2147483841" r:id="rId10"/>
    <p:sldLayoutId id="2147483890" r:id="rId1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72115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2172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60" r:id="rId10"/>
    <p:sldLayoutId id="2147483763" r:id="rId1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402422767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9" r:id="rId3"/>
    <p:sldLayoutId id="2147483783" r:id="rId4"/>
    <p:sldLayoutId id="2147483786" r:id="rId5"/>
  </p:sldLayoutIdLst>
  <p:hf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990796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2" r:id="rId9"/>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496408" y="6356350"/>
            <a:ext cx="5011616" cy="365125"/>
          </a:xfrm>
          <a:prstGeom prst="rect">
            <a:avLst/>
          </a:prstGeom>
        </p:spPr>
        <p:txBody>
          <a:bodyPr vert="horz" lIns="91440" tIns="45720" rIns="91440" bIns="45720" rtlCol="0" anchor="ctr"/>
          <a:lstStyle>
            <a:lvl1pPr algn="ctr">
              <a:defRPr sz="24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70465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89" r:id="rId9"/>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590192" y="6356350"/>
            <a:ext cx="5011616" cy="365125"/>
          </a:xfrm>
          <a:prstGeom prst="rect">
            <a:avLst/>
          </a:prstGeom>
        </p:spPr>
        <p:txBody>
          <a:bodyPr vert="horz" lIns="91440" tIns="45720" rIns="91440" bIns="45720" rtlCol="0" anchor="ctr"/>
          <a:lstStyle>
            <a:lvl1pPr algn="ctr">
              <a:defRPr sz="24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470455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5" r:id="rId9"/>
    <p:sldLayoutId id="2147483869" r:id="rId10"/>
    <p:sldLayoutId id="2147483874" r:id="rId11"/>
    <p:sldLayoutId id="2147483877" r:id="rId12"/>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pPr/>
              <a:t>‹#›</a:t>
            </a:fld>
            <a:endParaRPr lang="en-US" dirty="0"/>
          </a:p>
        </p:txBody>
      </p:sp>
    </p:spTree>
    <p:extLst>
      <p:ext uri="{BB962C8B-B14F-4D97-AF65-F5344CB8AC3E}">
        <p14:creationId xmlns:p14="http://schemas.microsoft.com/office/powerpoint/2010/main" val="26762180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ca.gov/ta/ac/cm/"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ca.gov/ta/ac/cm/"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s://www6.cde.ca.gov/californiamodel/"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e.ca.gov/ta/ac/dass.asp"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lcff@cde.ca.gov"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mailto:aau@cde.c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82" y="820789"/>
            <a:ext cx="11940989" cy="2370646"/>
          </a:xfrm>
        </p:spPr>
        <p:txBody>
          <a:bodyPr>
            <a:normAutofit fontScale="90000"/>
          </a:bodyPr>
          <a:lstStyle/>
          <a:p>
            <a:r>
              <a:rPr lang="en-US" sz="4800" dirty="0"/>
              <a:t>California Practitioners Advisory Group</a:t>
            </a:r>
            <a:br>
              <a:rPr lang="en-US" sz="4800" dirty="0"/>
            </a:br>
            <a:r>
              <a:rPr lang="en-US" sz="2400" dirty="0"/>
              <a:t> </a:t>
            </a:r>
            <a:br>
              <a:rPr lang="en-US" sz="4800" dirty="0"/>
            </a:br>
            <a:r>
              <a:rPr lang="en-US" sz="4400" dirty="0"/>
              <a:t>Item 2: California’s Integrated Local, State, and Federal Accountability and Continuous Improvement System: An Overview</a:t>
            </a:r>
            <a:endParaRPr lang="en-US" sz="2200" dirty="0"/>
          </a:p>
        </p:txBody>
      </p:sp>
      <p:sp>
        <p:nvSpPr>
          <p:cNvPr id="3" name="Subtitle 2"/>
          <p:cNvSpPr>
            <a:spLocks noGrp="1"/>
          </p:cNvSpPr>
          <p:nvPr>
            <p:ph type="subTitle" idx="1"/>
          </p:nvPr>
        </p:nvSpPr>
        <p:spPr>
          <a:xfrm>
            <a:off x="231645" y="4175760"/>
            <a:ext cx="11618976" cy="1705654"/>
          </a:xfrm>
        </p:spPr>
        <p:txBody>
          <a:bodyPr/>
          <a:lstStyle/>
          <a:p>
            <a:pPr lvl="0"/>
            <a:r>
              <a:rPr lang="en-US" sz="2800" b="1" dirty="0">
                <a:solidFill>
                  <a:prstClr val="black"/>
                </a:solidFill>
              </a:rPr>
              <a:t>Analysis, Measurement, and Accountability Reporting Division</a:t>
            </a:r>
          </a:p>
          <a:p>
            <a:pPr lvl="0"/>
            <a:r>
              <a:rPr lang="en-US" b="1" dirty="0">
                <a:solidFill>
                  <a:prstClr val="black"/>
                </a:solidFill>
              </a:rPr>
              <a:t>February 19, 2020</a:t>
            </a:r>
          </a:p>
        </p:txBody>
      </p:sp>
    </p:spTree>
    <p:extLst>
      <p:ext uri="{BB962C8B-B14F-4D97-AF65-F5344CB8AC3E}">
        <p14:creationId xmlns:p14="http://schemas.microsoft.com/office/powerpoint/2010/main" val="9214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Performance Levels (Colors)</a:t>
            </a:r>
          </a:p>
        </p:txBody>
      </p:sp>
      <p:sp>
        <p:nvSpPr>
          <p:cNvPr id="3" name="Content Placeholder 2"/>
          <p:cNvSpPr>
            <a:spLocks noGrp="1"/>
          </p:cNvSpPr>
          <p:nvPr>
            <p:ph idx="1"/>
          </p:nvPr>
        </p:nvSpPr>
        <p:spPr/>
        <p:txBody>
          <a:bodyPr/>
          <a:lstStyle/>
          <a:p>
            <a:r>
              <a:rPr lang="en-US" sz="3200" dirty="0"/>
              <a:t>Two years of data (</a:t>
            </a:r>
            <a:r>
              <a:rPr lang="en-US" sz="3200" b="1" dirty="0"/>
              <a:t>Status</a:t>
            </a:r>
            <a:r>
              <a:rPr lang="en-US" sz="3200" dirty="0"/>
              <a:t> and </a:t>
            </a:r>
            <a:r>
              <a:rPr lang="en-US" sz="3200" b="1" dirty="0"/>
              <a:t>Change</a:t>
            </a:r>
            <a:r>
              <a:rPr lang="en-US" sz="3200" dirty="0"/>
              <a:t>) are required to receive a performance level (color):</a:t>
            </a:r>
          </a:p>
          <a:p>
            <a:pPr marL="457200" lvl="1" indent="0">
              <a:spcBef>
                <a:spcPts val="0"/>
              </a:spcBef>
              <a:buNone/>
            </a:pPr>
            <a:endParaRPr lang="en-US" sz="1000" dirty="0"/>
          </a:p>
          <a:p>
            <a:pPr lvl="1">
              <a:spcBef>
                <a:spcPts val="600"/>
              </a:spcBef>
              <a:spcAft>
                <a:spcPts val="600"/>
              </a:spcAft>
            </a:pPr>
            <a:r>
              <a:rPr lang="en-US" sz="3200" b="1" dirty="0"/>
              <a:t>Status</a:t>
            </a:r>
            <a:r>
              <a:rPr lang="en-US" sz="3200" dirty="0"/>
              <a:t>: Current year data</a:t>
            </a:r>
          </a:p>
          <a:p>
            <a:pPr lvl="1">
              <a:spcBef>
                <a:spcPts val="600"/>
              </a:spcBef>
              <a:spcAft>
                <a:spcPts val="600"/>
              </a:spcAft>
            </a:pPr>
            <a:r>
              <a:rPr lang="en-US" sz="3200" b="1" dirty="0"/>
              <a:t>Change</a:t>
            </a:r>
            <a:r>
              <a:rPr lang="en-US" b="1" dirty="0"/>
              <a:t>: </a:t>
            </a:r>
            <a:r>
              <a:rPr lang="en-US" dirty="0"/>
              <a:t>Difference between current- and prior-year data</a:t>
            </a:r>
            <a:endParaRPr lang="en-US" b="1" dirty="0"/>
          </a:p>
          <a:p>
            <a:pPr>
              <a:spcAft>
                <a:spcPts val="1200"/>
              </a:spcAft>
            </a:pPr>
            <a:endParaRPr lang="en-US" dirty="0"/>
          </a:p>
          <a:p>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10</a:t>
            </a:fld>
            <a:endParaRPr lang="en-US" dirty="0"/>
          </a:p>
        </p:txBody>
      </p:sp>
    </p:spTree>
    <p:extLst>
      <p:ext uri="{BB962C8B-B14F-4D97-AF65-F5344CB8AC3E}">
        <p14:creationId xmlns:p14="http://schemas.microsoft.com/office/powerpoint/2010/main" val="3075744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N</a:t>
            </a:r>
            <a:r>
              <a:rPr lang="en-US" dirty="0"/>
              <a:t>-Size Requirements</a:t>
            </a:r>
          </a:p>
        </p:txBody>
      </p:sp>
      <p:sp>
        <p:nvSpPr>
          <p:cNvPr id="3" name="Content Placeholder 2"/>
          <p:cNvSpPr>
            <a:spLocks noGrp="1"/>
          </p:cNvSpPr>
          <p:nvPr>
            <p:ph idx="1"/>
          </p:nvPr>
        </p:nvSpPr>
        <p:spPr>
          <a:xfrm>
            <a:off x="243840" y="1503485"/>
            <a:ext cx="11549576" cy="5527221"/>
          </a:xfrm>
        </p:spPr>
        <p:txBody>
          <a:bodyPr>
            <a:noAutofit/>
          </a:bodyPr>
          <a:lstStyle/>
          <a:p>
            <a:pPr>
              <a:spcBef>
                <a:spcPts val="0"/>
              </a:spcBef>
              <a:spcAft>
                <a:spcPts val="1200"/>
              </a:spcAft>
            </a:pPr>
            <a:r>
              <a:rPr lang="en-US" sz="3200" dirty="0"/>
              <a:t>LEAs, schools, and student groups receive performance levels (or colors) for each </a:t>
            </a:r>
            <a:r>
              <a:rPr lang="en-US" sz="3200" b="1" dirty="0"/>
              <a:t>state</a:t>
            </a:r>
            <a:r>
              <a:rPr lang="en-US" sz="3200" dirty="0"/>
              <a:t> indicator </a:t>
            </a:r>
            <a:r>
              <a:rPr lang="en-US" sz="3200" b="1" dirty="0"/>
              <a:t>with at least 30 </a:t>
            </a:r>
            <a:r>
              <a:rPr lang="en-US" sz="3200" dirty="0"/>
              <a:t>students in the current and prior year. </a:t>
            </a:r>
          </a:p>
          <a:p>
            <a:pPr lvl="1">
              <a:spcBef>
                <a:spcPts val="600"/>
              </a:spcBef>
              <a:spcAft>
                <a:spcPts val="1200"/>
              </a:spcAft>
            </a:pPr>
            <a:r>
              <a:rPr lang="en-US" dirty="0"/>
              <a:t>“30 or more” determination differs for each state indicator</a:t>
            </a:r>
          </a:p>
          <a:p>
            <a:pPr>
              <a:spcBef>
                <a:spcPts val="1200"/>
              </a:spcBef>
              <a:spcAft>
                <a:spcPts val="1200"/>
              </a:spcAft>
            </a:pPr>
            <a:r>
              <a:rPr lang="en-US" sz="3200" dirty="0"/>
              <a:t>Exception: LEAs receive a color for homeless and foster youth if they have at </a:t>
            </a:r>
            <a:r>
              <a:rPr lang="en-US" sz="3200" b="1" dirty="0"/>
              <a:t>least 15 students </a:t>
            </a:r>
            <a:r>
              <a:rPr lang="en-US" sz="3200" dirty="0"/>
              <a:t>in the current and prior year.</a:t>
            </a:r>
          </a:p>
          <a:p>
            <a:pPr lvl="1">
              <a:spcBef>
                <a:spcPts val="1200"/>
              </a:spcBef>
              <a:spcAft>
                <a:spcPts val="1200"/>
              </a:spcAft>
            </a:pPr>
            <a:r>
              <a:rPr lang="en-US" sz="2600" dirty="0"/>
              <a:t>Note: Charter schools are treated as schools for N-size determinations</a:t>
            </a:r>
          </a:p>
          <a:p>
            <a:pPr lvl="1">
              <a:lnSpc>
                <a:spcPct val="120000"/>
              </a:lnSpc>
              <a:spcBef>
                <a:spcPts val="600"/>
              </a:spcBef>
              <a:spcAft>
                <a:spcPts val="600"/>
              </a:spcAft>
              <a:buFont typeface="Courier New" panose="02070309020205020404" pitchFamily="49" charset="0"/>
              <a:buChar char="o"/>
            </a:pPr>
            <a:endParaRPr lang="en-US" b="1" dirty="0"/>
          </a:p>
          <a:p>
            <a:pPr lvl="3">
              <a:buFont typeface="Wingdings" panose="05000000000000000000" pitchFamily="2" charset="2"/>
              <a:buChar char="Ø"/>
            </a:pPr>
            <a:endParaRPr lang="en-US" dirty="0"/>
          </a:p>
          <a:p>
            <a:pPr lvl="2"/>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11</a:t>
            </a:fld>
            <a:endParaRPr lang="en-US" dirty="0"/>
          </a:p>
        </p:txBody>
      </p:sp>
    </p:spTree>
    <p:extLst>
      <p:ext uri="{BB962C8B-B14F-4D97-AF65-F5344CB8AC3E}">
        <p14:creationId xmlns:p14="http://schemas.microsoft.com/office/powerpoint/2010/main" val="366789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prstClr val="black"/>
                </a:solidFill>
              </a:rPr>
              <a:t>Five Performance Levels (Colors) </a:t>
            </a:r>
            <a:endParaRPr lang="en-US" sz="4400" dirty="0"/>
          </a:p>
        </p:txBody>
      </p:sp>
      <p:pic>
        <p:nvPicPr>
          <p:cNvPr id="8" name="Content Placeholder 7" descr="The graphic shows five different gauges, description provided on the right of slide.&#10;" title="Graphic for Five Performance Levels"/>
          <p:cNvPicPr>
            <a:picLocks noGrp="1"/>
          </p:cNvPicPr>
          <p:nvPr>
            <p:ph sz="half" idx="1"/>
          </p:nvPr>
        </p:nvPicPr>
        <p:blipFill>
          <a:blip r:embed="rId3"/>
          <a:stretch>
            <a:fillRect/>
          </a:stretch>
        </p:blipFill>
        <p:spPr>
          <a:xfrm>
            <a:off x="2056594" y="1268577"/>
            <a:ext cx="3745116" cy="4908385"/>
          </a:xfrm>
          <a:prstGeom prst="rect">
            <a:avLst/>
          </a:prstGeom>
        </p:spPr>
      </p:pic>
      <p:sp>
        <p:nvSpPr>
          <p:cNvPr id="3" name="Content Placeholder 2"/>
          <p:cNvSpPr>
            <a:spLocks noGrp="1"/>
          </p:cNvSpPr>
          <p:nvPr>
            <p:ph sz="half" idx="2"/>
          </p:nvPr>
        </p:nvSpPr>
        <p:spPr>
          <a:xfrm>
            <a:off x="6612384" y="1515289"/>
            <a:ext cx="4875663" cy="4414959"/>
          </a:xfrm>
        </p:spPr>
        <p:txBody>
          <a:bodyPr>
            <a:normAutofit/>
          </a:bodyPr>
          <a:lstStyle/>
          <a:p>
            <a:pPr marL="0" indent="0">
              <a:buNone/>
            </a:pPr>
            <a:r>
              <a:rPr lang="en-US" sz="2400" dirty="0">
                <a:latin typeface="Arial" panose="020B0604020202020204" pitchFamily="34" charset="0"/>
                <a:cs typeface="Arial" panose="020B0604020202020204" pitchFamily="34" charset="0"/>
              </a:rPr>
              <a:t>The image on the left is an example of the Gauge Indicators from the Highest to the Lowest.</a:t>
            </a:r>
          </a:p>
          <a:p>
            <a:r>
              <a:rPr lang="en-US" sz="2400" dirty="0">
                <a:latin typeface="Arial" panose="020B0604020202020204" pitchFamily="34" charset="0"/>
                <a:cs typeface="Arial" panose="020B0604020202020204" pitchFamily="34" charset="0"/>
              </a:rPr>
              <a:t>First Gauge pointing to Blue</a:t>
            </a:r>
          </a:p>
          <a:p>
            <a:r>
              <a:rPr lang="en-US" sz="2400" dirty="0">
                <a:latin typeface="Arial" panose="020B0604020202020204" pitchFamily="34" charset="0"/>
                <a:cs typeface="Arial" panose="020B0604020202020204" pitchFamily="34" charset="0"/>
              </a:rPr>
              <a:t>Second Gauge pointing to Green</a:t>
            </a:r>
          </a:p>
          <a:p>
            <a:r>
              <a:rPr lang="en-US" sz="2400" dirty="0">
                <a:latin typeface="Arial" panose="020B0604020202020204" pitchFamily="34" charset="0"/>
                <a:cs typeface="Arial" panose="020B0604020202020204" pitchFamily="34" charset="0"/>
              </a:rPr>
              <a:t>Third Gauge pointing to Yellow</a:t>
            </a:r>
          </a:p>
          <a:p>
            <a:r>
              <a:rPr lang="en-US" sz="2400" dirty="0">
                <a:latin typeface="Arial" panose="020B0604020202020204" pitchFamily="34" charset="0"/>
                <a:cs typeface="Arial" panose="020B0604020202020204" pitchFamily="34" charset="0"/>
              </a:rPr>
              <a:t>Fourth Gauge pointing to Orange</a:t>
            </a:r>
          </a:p>
          <a:p>
            <a:r>
              <a:rPr lang="en-US" sz="2400" dirty="0">
                <a:latin typeface="Arial" panose="020B0604020202020204" pitchFamily="34" charset="0"/>
                <a:cs typeface="Arial" panose="020B0604020202020204" pitchFamily="34" charset="0"/>
              </a:rPr>
              <a:t>Fifth Gauge pointing to Red</a:t>
            </a:r>
          </a:p>
        </p:txBody>
      </p:sp>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t>12</a:t>
            </a:fld>
            <a:endParaRPr lang="en-US" dirty="0"/>
          </a:p>
        </p:txBody>
      </p:sp>
    </p:spTree>
    <p:extLst>
      <p:ext uri="{BB962C8B-B14F-4D97-AF65-F5344CB8AC3E}">
        <p14:creationId xmlns:p14="http://schemas.microsoft.com/office/powerpoint/2010/main" val="293065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prstClr val="black"/>
                </a:solidFill>
              </a:rPr>
              <a:t>How Do You Get a Color?</a:t>
            </a:r>
            <a:endParaRPr lang="en-US" sz="4400" dirty="0"/>
          </a:p>
        </p:txBody>
      </p:sp>
      <p:graphicFrame>
        <p:nvGraphicFramePr>
          <p:cNvPr id="8" name="Content Placeholder 7" descr="Image of a 5x5 table showing how to get a color. Highlighted sections: High in current year and Increased from prior year. Color pointed to is Green.&#10;"/>
          <p:cNvGraphicFramePr>
            <a:graphicFrameLocks noGrp="1"/>
          </p:cNvGraphicFramePr>
          <p:nvPr>
            <p:ph sz="half" idx="1"/>
            <p:extLst>
              <p:ext uri="{D42A27DB-BD31-4B8C-83A1-F6EECF244321}">
                <p14:modId xmlns:p14="http://schemas.microsoft.com/office/powerpoint/2010/main" val="502878048"/>
              </p:ext>
            </p:extLst>
          </p:nvPr>
        </p:nvGraphicFramePr>
        <p:xfrm>
          <a:off x="330200" y="1426751"/>
          <a:ext cx="6591300" cy="4305952"/>
        </p:xfrm>
        <a:graphic>
          <a:graphicData uri="http://schemas.openxmlformats.org/drawingml/2006/table">
            <a:tbl>
              <a:tblPr firstRow="1" firstCol="1" bandRow="1"/>
              <a:tblGrid>
                <a:gridCol w="1025425">
                  <a:extLst>
                    <a:ext uri="{9D8B030D-6E8A-4147-A177-3AD203B41FA5}">
                      <a16:colId xmlns:a16="http://schemas.microsoft.com/office/drawing/2014/main" val="20000"/>
                    </a:ext>
                  </a:extLst>
                </a:gridCol>
                <a:gridCol w="1146275">
                  <a:extLst>
                    <a:ext uri="{9D8B030D-6E8A-4147-A177-3AD203B41FA5}">
                      <a16:colId xmlns:a16="http://schemas.microsoft.com/office/drawing/2014/main" val="20001"/>
                    </a:ext>
                  </a:extLst>
                </a:gridCol>
                <a:gridCol w="1020065">
                  <a:extLst>
                    <a:ext uri="{9D8B030D-6E8A-4147-A177-3AD203B41FA5}">
                      <a16:colId xmlns:a16="http://schemas.microsoft.com/office/drawing/2014/main" val="20002"/>
                    </a:ext>
                  </a:extLst>
                </a:gridCol>
                <a:gridCol w="1110944">
                  <a:extLst>
                    <a:ext uri="{9D8B030D-6E8A-4147-A177-3AD203B41FA5}">
                      <a16:colId xmlns:a16="http://schemas.microsoft.com/office/drawing/2014/main" val="20003"/>
                    </a:ext>
                  </a:extLst>
                </a:gridCol>
                <a:gridCol w="1086255">
                  <a:extLst>
                    <a:ext uri="{9D8B030D-6E8A-4147-A177-3AD203B41FA5}">
                      <a16:colId xmlns:a16="http://schemas.microsoft.com/office/drawing/2014/main" val="20004"/>
                    </a:ext>
                  </a:extLst>
                </a:gridCol>
                <a:gridCol w="1202336">
                  <a:extLst>
                    <a:ext uri="{9D8B030D-6E8A-4147-A177-3AD203B41FA5}">
                      <a16:colId xmlns:a16="http://schemas.microsoft.com/office/drawing/2014/main" val="20005"/>
                    </a:ext>
                  </a:extLst>
                </a:gridCol>
              </a:tblGrid>
              <a:tr h="881560">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Level</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Declined Significantly</a:t>
                      </a:r>
                    </a:p>
                    <a:p>
                      <a:pPr marL="0" marR="0" algn="ctr">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from Prior Year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Declined</a:t>
                      </a:r>
                    </a:p>
                    <a:p>
                      <a:pPr marL="0" marR="0" algn="ctr">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from Prior Year</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Maintained</a:t>
                      </a:r>
                    </a:p>
                    <a:p>
                      <a:pPr marL="0" marR="0" algn="ctr">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from Prior Year</a:t>
                      </a:r>
                    </a:p>
                  </a:txBody>
                  <a:tcPr marL="29291" marR="29291" marT="7594" marB="0" anchor="ctr">
                    <a:lnL w="12700" cap="flat" cmpd="sng" algn="ctr">
                      <a:solidFill>
                        <a:srgbClr val="0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Increased</a:t>
                      </a:r>
                    </a:p>
                    <a:p>
                      <a:pPr marL="0" marR="0" algn="ctr">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from Prior Year</a:t>
                      </a:r>
                    </a:p>
                  </a:txBody>
                  <a:tcPr marL="29291" marR="29291" marT="7594" marB="0"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marL="0" marR="47625"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Increased Significantly</a:t>
                      </a:r>
                    </a:p>
                    <a:p>
                      <a:pPr marL="0" marR="0" algn="ctr">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from Prior Year</a:t>
                      </a:r>
                    </a:p>
                  </a:txBody>
                  <a:tcPr marL="29291" marR="29291" marT="7594" marB="0" anchor="ctr">
                    <a:lnL w="57150" cap="flat" cmpd="sng" algn="ctr">
                      <a:solidFill>
                        <a:srgbClr val="C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685283">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Very High</a:t>
                      </a:r>
                    </a:p>
                    <a:p>
                      <a:pPr marL="0" marR="0" algn="ctr">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In Current Year</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Yellow</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C9C9C9"/>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Green</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C9C9C9"/>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Blue</a:t>
                      </a:r>
                    </a:p>
                  </a:txBody>
                  <a:tcPr marL="29291" marR="29291" marT="7594" marB="0" anchor="ctr">
                    <a:lnL w="12700" cap="flat" cmpd="sng" algn="ctr">
                      <a:solidFill>
                        <a:srgbClr val="000000"/>
                      </a:solidFill>
                      <a:prstDash val="solid"/>
                      <a:round/>
                      <a:headEnd type="none" w="med" len="med"/>
                      <a:tailEnd type="none" w="med" len="med"/>
                    </a:lnL>
                    <a:lnR w="5715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C9C9C9"/>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Blue</a:t>
                      </a:r>
                    </a:p>
                  </a:txBody>
                  <a:tcPr marL="29291" marR="29291" marT="7594" marB="0" anchor="ctr">
                    <a:lnL w="57150" cap="flat" cmpd="sng" algn="ctr">
                      <a:solidFill>
                        <a:srgbClr val="C9C9C9"/>
                      </a:solidFill>
                      <a:prstDash val="solid"/>
                      <a:round/>
                      <a:headEnd type="none" w="med" len="med"/>
                      <a:tailEnd type="none" w="med" len="med"/>
                    </a:lnL>
                    <a:lnR w="57150" cap="flat" cmpd="sng" algn="ctr">
                      <a:solidFill>
                        <a:srgbClr val="C9C9C9"/>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9C9C9"/>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Blue</a:t>
                      </a:r>
                    </a:p>
                  </a:txBody>
                  <a:tcPr marL="29291" marR="29291" marT="7594" marB="0" anchor="ctr">
                    <a:lnL w="571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10001"/>
                  </a:ext>
                </a:extLst>
              </a:tr>
              <a:tr h="685283">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High</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050" dirty="0">
                          <a:effectLst/>
                          <a:latin typeface="Arial" panose="020B0604020202020204" pitchFamily="34" charset="0"/>
                          <a:ea typeface="Calibri" panose="020F0502020204030204" pitchFamily="34" charset="0"/>
                          <a:cs typeface="Times New Roman" panose="02020603050405020304" pitchFamily="18" charset="0"/>
                        </a:rPr>
                        <a:t>in Current Year</a:t>
                      </a:r>
                    </a:p>
                  </a:txBody>
                  <a:tcPr marL="29291" marR="29291" marT="7594" marB="0"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Orange</a:t>
                      </a:r>
                    </a:p>
                  </a:txBody>
                  <a:tcPr marL="29291" marR="29291" marT="7594" marB="0" anchor="ctr">
                    <a:lnL w="57150" cap="flat" cmpd="sng" algn="ctr">
                      <a:solidFill>
                        <a:srgbClr val="C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9C9C9"/>
                      </a:solidFill>
                      <a:prstDash val="solid"/>
                      <a:round/>
                      <a:headEnd type="none" w="med" len="med"/>
                      <a:tailEnd type="none" w="med" len="med"/>
                    </a:lnT>
                    <a:lnB w="57150" cap="flat" cmpd="sng" algn="ctr">
                      <a:solidFill>
                        <a:srgbClr val="C9C9C9"/>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Yellow</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9C9C9"/>
                      </a:solidFill>
                      <a:prstDash val="solid"/>
                      <a:round/>
                      <a:headEnd type="none" w="med" len="med"/>
                      <a:tailEnd type="none" w="med" len="med"/>
                    </a:lnT>
                    <a:lnB w="57150" cap="flat" cmpd="sng" algn="ctr">
                      <a:solidFill>
                        <a:srgbClr val="C9C9C9"/>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Green</a:t>
                      </a:r>
                    </a:p>
                  </a:txBody>
                  <a:tcPr marL="29291" marR="29291" marT="7594" marB="0" anchor="ctr">
                    <a:lnL w="12700" cap="flat" cmpd="sng" algn="ctr">
                      <a:solidFill>
                        <a:srgbClr val="000000"/>
                      </a:solidFill>
                      <a:prstDash val="solid"/>
                      <a:round/>
                      <a:headEnd type="none" w="med" len="med"/>
                      <a:tailEnd type="none" w="med" len="med"/>
                    </a:lnL>
                    <a:lnR w="57150" cap="flat" cmpd="sng" algn="ctr">
                      <a:solidFill>
                        <a:srgbClr val="C9C9C9"/>
                      </a:solidFill>
                      <a:prstDash val="solid"/>
                      <a:round/>
                      <a:headEnd type="none" w="med" len="med"/>
                      <a:tailEnd type="none" w="med" len="med"/>
                    </a:lnR>
                    <a:lnT w="57150" cap="flat" cmpd="sng" algn="ctr">
                      <a:solidFill>
                        <a:srgbClr val="C9C9C9"/>
                      </a:solidFill>
                      <a:prstDash val="solid"/>
                      <a:round/>
                      <a:headEnd type="none" w="med" len="med"/>
                      <a:tailEnd type="none" w="med" len="med"/>
                    </a:lnT>
                    <a:lnB w="57150" cap="flat" cmpd="sng" algn="ctr">
                      <a:solidFill>
                        <a:srgbClr val="C9C9C9"/>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Green</a:t>
                      </a:r>
                      <a:endParaRPr lang="en-US"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29291" marR="29291" marT="7594" marB="0" anchor="ctr">
                    <a:lnL w="57150" cap="flat" cmpd="sng" algn="ctr">
                      <a:solidFill>
                        <a:srgbClr val="C9C9C9"/>
                      </a:solidFill>
                      <a:prstDash val="solid"/>
                      <a:round/>
                      <a:headEnd type="none" w="med" len="med"/>
                      <a:tailEnd type="none" w="med" len="med"/>
                    </a:lnL>
                    <a:lnR w="57150" cap="flat" cmpd="sng" algn="ctr">
                      <a:solidFill>
                        <a:srgbClr val="C9C9C9"/>
                      </a:solidFill>
                      <a:prstDash val="solid"/>
                      <a:round/>
                      <a:headEnd type="none" w="med" len="med"/>
                      <a:tailEnd type="none" w="med" len="med"/>
                    </a:lnR>
                    <a:lnT w="57150" cap="flat" cmpd="sng" algn="ctr">
                      <a:solidFill>
                        <a:srgbClr val="C9C9C9"/>
                      </a:solidFill>
                      <a:prstDash val="solid"/>
                      <a:round/>
                      <a:headEnd type="none" w="med" len="med"/>
                      <a:tailEnd type="none" w="med" len="med"/>
                    </a:lnT>
                    <a:lnB w="57150" cap="flat" cmpd="sng" algn="ctr">
                      <a:solidFill>
                        <a:srgbClr val="C9C9C9"/>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Blue</a:t>
                      </a:r>
                    </a:p>
                  </a:txBody>
                  <a:tcPr marL="29291" marR="29291" marT="7594" marB="0" anchor="ctr">
                    <a:lnL w="571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605693">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Medium</a:t>
                      </a:r>
                    </a:p>
                    <a:p>
                      <a:pPr marL="0" marR="0" algn="ctr">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in Current Year</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Orange</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Orange</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Yellow</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Green</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Green</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extLst>
                  <a:ext uri="{0D108BD9-81ED-4DB2-BD59-A6C34878D82A}">
                    <a16:rowId xmlns:a16="http://schemas.microsoft.com/office/drawing/2014/main" val="10003"/>
                  </a:ext>
                </a:extLst>
              </a:tr>
              <a:tr h="685283">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Low</a:t>
                      </a:r>
                    </a:p>
                    <a:p>
                      <a:pPr marL="0" marR="0" algn="ctr">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in Current Year</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Red</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Orange</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Orange</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Yellow</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Yellow</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762850">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Very Low</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050" dirty="0">
                          <a:effectLst/>
                          <a:latin typeface="Arial" panose="020B0604020202020204" pitchFamily="34" charset="0"/>
                          <a:ea typeface="Calibri" panose="020F0502020204030204" pitchFamily="34" charset="0"/>
                          <a:cs typeface="Times New Roman" panose="02020603050405020304" pitchFamily="18" charset="0"/>
                        </a:rPr>
                        <a:t>in Current Year</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Red</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Red</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Red</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Orange</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Yellow</a:t>
                      </a:r>
                    </a:p>
                  </a:txBody>
                  <a:tcPr marL="29291" marR="29291" marT="75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4" name="Content Placeholder 3"/>
          <p:cNvSpPr>
            <a:spLocks noGrp="1"/>
          </p:cNvSpPr>
          <p:nvPr>
            <p:ph sz="half" idx="2"/>
          </p:nvPr>
        </p:nvSpPr>
        <p:spPr>
          <a:xfrm>
            <a:off x="7515768" y="1426752"/>
            <a:ext cx="4277648" cy="4507202"/>
          </a:xfrm>
        </p:spPr>
        <p:txBody>
          <a:bodyPr>
            <a:normAutofit lnSpcReduction="10000"/>
          </a:bodyPr>
          <a:lstStyle/>
          <a:p>
            <a:pPr marL="0" lvl="0" indent="0">
              <a:lnSpc>
                <a:spcPct val="100000"/>
              </a:lnSpc>
              <a:spcBef>
                <a:spcPts val="0"/>
              </a:spcBef>
              <a:spcAft>
                <a:spcPts val="600"/>
              </a:spcAft>
              <a:buNone/>
            </a:pPr>
            <a:r>
              <a:rPr lang="en-US" sz="2700" dirty="0">
                <a:solidFill>
                  <a:prstClr val="black"/>
                </a:solidFill>
                <a:latin typeface="Arial" panose="020B0604020202020204" pitchFamily="34" charset="0"/>
                <a:cs typeface="Arial" panose="020B0604020202020204" pitchFamily="34" charset="0"/>
              </a:rPr>
              <a:t>The image on the left is a 5x5 table showing an example of how to get a color</a:t>
            </a:r>
          </a:p>
          <a:p>
            <a:pPr marL="227013" lvl="0" indent="-227013">
              <a:lnSpc>
                <a:spcPct val="100000"/>
              </a:lnSpc>
              <a:spcBef>
                <a:spcPts val="0"/>
              </a:spcBef>
            </a:pPr>
            <a:r>
              <a:rPr lang="en-US" sz="2700" dirty="0">
                <a:solidFill>
                  <a:prstClr val="black"/>
                </a:solidFill>
                <a:latin typeface="Arial" panose="020B0604020202020204" pitchFamily="34" charset="0"/>
                <a:cs typeface="Arial" panose="020B0604020202020204" pitchFamily="34" charset="0"/>
              </a:rPr>
              <a:t>Get a color (Green) by combining: </a:t>
            </a:r>
          </a:p>
          <a:p>
            <a:pPr marL="576263" lvl="1" indent="-288925">
              <a:lnSpc>
                <a:spcPct val="100000"/>
              </a:lnSpc>
              <a:spcBef>
                <a:spcPts val="0"/>
              </a:spcBef>
              <a:buFont typeface="Symbol" panose="05050102010706020507" pitchFamily="18" charset="2"/>
              <a:buChar char="-"/>
            </a:pPr>
            <a:r>
              <a:rPr lang="en-US" sz="2700" dirty="0">
                <a:solidFill>
                  <a:prstClr val="black"/>
                </a:solidFill>
                <a:latin typeface="Arial" panose="020B0604020202020204" pitchFamily="34" charset="0"/>
                <a:cs typeface="Arial" panose="020B0604020202020204" pitchFamily="34" charset="0"/>
              </a:rPr>
              <a:t>Current year results (High), and </a:t>
            </a:r>
          </a:p>
          <a:p>
            <a:pPr marL="576263" lvl="1" indent="-288925">
              <a:lnSpc>
                <a:spcPct val="100000"/>
              </a:lnSpc>
              <a:spcBef>
                <a:spcPts val="0"/>
              </a:spcBef>
              <a:buFont typeface="Symbol" panose="05050102010706020507" pitchFamily="18" charset="2"/>
              <a:buChar char="-"/>
            </a:pPr>
            <a:r>
              <a:rPr lang="en-US" sz="2700" dirty="0">
                <a:solidFill>
                  <a:prstClr val="black"/>
                </a:solidFill>
                <a:latin typeface="Arial" panose="020B0604020202020204" pitchFamily="34" charset="0"/>
                <a:cs typeface="Arial" panose="020B0604020202020204" pitchFamily="34" charset="0"/>
              </a:rPr>
              <a:t>Difference from prior year results (Increased)</a:t>
            </a:r>
          </a:p>
          <a:p>
            <a:endParaRPr lang="en-US" dirty="0"/>
          </a:p>
        </p:txBody>
      </p:sp>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t>13</a:t>
            </a:fld>
            <a:endParaRPr lang="en-US" dirty="0"/>
          </a:p>
        </p:txBody>
      </p:sp>
    </p:spTree>
    <p:extLst>
      <p:ext uri="{BB962C8B-B14F-4D97-AF65-F5344CB8AC3E}">
        <p14:creationId xmlns:p14="http://schemas.microsoft.com/office/powerpoint/2010/main" val="264809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955"/>
          </a:xfrm>
        </p:spPr>
        <p:txBody>
          <a:bodyPr>
            <a:normAutofit fontScale="90000"/>
          </a:bodyPr>
          <a:lstStyle/>
          <a:p>
            <a:br>
              <a:rPr lang="en-US" sz="4000" dirty="0"/>
            </a:br>
            <a:r>
              <a:rPr lang="en-US" sz="4900" dirty="0"/>
              <a:t>Small Student Populations</a:t>
            </a:r>
          </a:p>
        </p:txBody>
      </p:sp>
      <p:sp>
        <p:nvSpPr>
          <p:cNvPr id="4" name="Content Placeholder 3"/>
          <p:cNvSpPr>
            <a:spLocks noGrp="1"/>
          </p:cNvSpPr>
          <p:nvPr>
            <p:ph sz="quarter" idx="13"/>
          </p:nvPr>
        </p:nvSpPr>
        <p:spPr>
          <a:xfrm>
            <a:off x="209088" y="1204857"/>
            <a:ext cx="11584328" cy="4990130"/>
          </a:xfrm>
        </p:spPr>
        <p:txBody>
          <a:bodyPr>
            <a:normAutofit/>
          </a:bodyPr>
          <a:lstStyle/>
          <a:p>
            <a:pPr>
              <a:lnSpc>
                <a:spcPct val="120000"/>
              </a:lnSpc>
              <a:spcBef>
                <a:spcPts val="1200"/>
              </a:spcBef>
              <a:spcAft>
                <a:spcPts val="1200"/>
              </a:spcAft>
            </a:pPr>
            <a:r>
              <a:rPr lang="en-US" dirty="0">
                <a:solidFill>
                  <a:prstClr val="black"/>
                </a:solidFill>
              </a:rPr>
              <a:t>Small student populations are more susceptible to large swings in results from year to year.</a:t>
            </a:r>
            <a:endParaRPr lang="en-US" dirty="0">
              <a:solidFill>
                <a:prstClr val="black"/>
              </a:solidFill>
              <a:latin typeface="Arial" panose="020B0604020202020204" pitchFamily="34" charset="0"/>
              <a:cs typeface="Arial" panose="020B0604020202020204" pitchFamily="34" charset="0"/>
            </a:endParaRPr>
          </a:p>
          <a:p>
            <a:pPr>
              <a:lnSpc>
                <a:spcPct val="120000"/>
              </a:lnSpc>
              <a:spcBef>
                <a:spcPts val="1200"/>
              </a:spcBef>
              <a:spcAft>
                <a:spcPts val="1200"/>
              </a:spcAft>
            </a:pPr>
            <a:r>
              <a:rPr lang="en-US" dirty="0">
                <a:latin typeface="Arial" panose="020B0604020202020204" pitchFamily="34" charset="0"/>
                <a:cs typeface="Arial" panose="020B0604020202020204" pitchFamily="34" charset="0"/>
              </a:rPr>
              <a:t>Therefore, </a:t>
            </a:r>
            <a:r>
              <a:rPr lang="en-US" dirty="0"/>
              <a:t>a th</a:t>
            </a:r>
            <a:r>
              <a:rPr lang="en-US" dirty="0">
                <a:latin typeface="Arial" panose="020B0604020202020204" pitchFamily="34" charset="0"/>
                <a:cs typeface="Arial" panose="020B0604020202020204" pitchFamily="34" charset="0"/>
              </a:rPr>
              <a:t>ree-by-five table (condensed from a five-by-five table) is applied when N size </a:t>
            </a:r>
            <a:r>
              <a:rPr lang="en-US" b="1" dirty="0">
                <a:latin typeface="Arial" panose="020B0604020202020204" pitchFamily="34" charset="0"/>
                <a:cs typeface="Arial" panose="020B0604020202020204" pitchFamily="34" charset="0"/>
              </a:rPr>
              <a:t>is 149 or fewer </a:t>
            </a:r>
            <a:r>
              <a:rPr lang="en-US" dirty="0">
                <a:latin typeface="Arial" panose="020B0604020202020204" pitchFamily="34" charset="0"/>
                <a:cs typeface="Arial" panose="020B0604020202020204" pitchFamily="34" charset="0"/>
              </a:rPr>
              <a:t>at the LEA, school, and student group levels.</a:t>
            </a:r>
          </a:p>
          <a:p>
            <a:pPr>
              <a:lnSpc>
                <a:spcPct val="120000"/>
              </a:lnSpc>
              <a:spcBef>
                <a:spcPts val="1200"/>
              </a:spcBef>
              <a:spcAft>
                <a:spcPts val="1200"/>
              </a:spcAft>
            </a:pPr>
            <a:r>
              <a:rPr lang="en-US" dirty="0"/>
              <a:t>N size is based on different denominators, depending on the  state indicator.</a:t>
            </a:r>
          </a:p>
          <a:p>
            <a:pPr lvl="1">
              <a:lnSpc>
                <a:spcPct val="100000"/>
              </a:lnSpc>
              <a:spcBef>
                <a:spcPts val="1200"/>
              </a:spcBef>
              <a:spcAft>
                <a:spcPts val="1200"/>
              </a:spcAft>
            </a:pPr>
            <a:endParaRPr lang="en-US" dirty="0">
              <a:solidFill>
                <a:prstClr val="black"/>
              </a:solidFill>
              <a:latin typeface="Arial" panose="020B0604020202020204" pitchFamily="34" charset="0"/>
              <a:cs typeface="Arial" panose="020B0604020202020204" pitchFamily="34" charset="0"/>
            </a:endParaRPr>
          </a:p>
          <a:p>
            <a:endParaRPr lang="en-US" dirty="0"/>
          </a:p>
        </p:txBody>
      </p:sp>
      <p:sp>
        <p:nvSpPr>
          <p:cNvPr id="7" name="Footer Placeholder 6"/>
          <p:cNvSpPr>
            <a:spLocks noGrp="1"/>
          </p:cNvSpPr>
          <p:nvPr>
            <p:ph type="ftr" sz="quarter" idx="11"/>
          </p:nvPr>
        </p:nvSpPr>
        <p:spPr/>
        <p:txBody>
          <a:bodyPr/>
          <a:lstStyle/>
          <a:p>
            <a:r>
              <a:rPr lang="en-US"/>
              <a:t>California Department of Education</a:t>
            </a:r>
            <a:endParaRPr lang="en-US" dirty="0"/>
          </a:p>
        </p:txBody>
      </p:sp>
      <p:sp>
        <p:nvSpPr>
          <p:cNvPr id="3" name="Slide Number Placeholder 2"/>
          <p:cNvSpPr>
            <a:spLocks noGrp="1"/>
          </p:cNvSpPr>
          <p:nvPr>
            <p:ph type="sldNum" sz="quarter" idx="12"/>
          </p:nvPr>
        </p:nvSpPr>
        <p:spPr/>
        <p:txBody>
          <a:bodyPr/>
          <a:lstStyle/>
          <a:p>
            <a:fld id="{E3F07B27-5348-4263-B67F-EF7FF0A6AD4A}" type="slidenum">
              <a:rPr lang="en-US" smtClean="0"/>
              <a:t>14</a:t>
            </a:fld>
            <a:endParaRPr lang="en-US" dirty="0"/>
          </a:p>
        </p:txBody>
      </p:sp>
    </p:spTree>
    <p:extLst>
      <p:ext uri="{BB962C8B-B14F-4D97-AF65-F5344CB8AC3E}">
        <p14:creationId xmlns:p14="http://schemas.microsoft.com/office/powerpoint/2010/main" val="390596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Indicators Are Eligible for the 3x5? </a:t>
            </a:r>
          </a:p>
        </p:txBody>
      </p:sp>
      <p:sp>
        <p:nvSpPr>
          <p:cNvPr id="3" name="Content Placeholder 2"/>
          <p:cNvSpPr>
            <a:spLocks noGrp="1"/>
          </p:cNvSpPr>
          <p:nvPr>
            <p:ph idx="1"/>
          </p:nvPr>
        </p:nvSpPr>
        <p:spPr>
          <a:xfrm>
            <a:off x="211016" y="1376979"/>
            <a:ext cx="11582400" cy="5344497"/>
          </a:xfrm>
        </p:spPr>
        <p:txBody>
          <a:bodyPr>
            <a:normAutofit fontScale="92500"/>
          </a:bodyPr>
          <a:lstStyle/>
          <a:p>
            <a:pPr>
              <a:spcBef>
                <a:spcPts val="1200"/>
              </a:spcBef>
              <a:spcAft>
                <a:spcPts val="1200"/>
              </a:spcAft>
            </a:pPr>
            <a:r>
              <a:rPr lang="en-US" sz="3500" dirty="0"/>
              <a:t>Graduation Rate: </a:t>
            </a:r>
            <a:r>
              <a:rPr lang="en-US" sz="3500" i="1" dirty="0"/>
              <a:t>N</a:t>
            </a:r>
            <a:r>
              <a:rPr lang="en-US" sz="3500" dirty="0"/>
              <a:t>= number of students in the combined four-and five-year graduation rate and/or the DASS graduation rate </a:t>
            </a:r>
          </a:p>
          <a:p>
            <a:pPr>
              <a:spcBef>
                <a:spcPts val="1200"/>
              </a:spcBef>
              <a:spcAft>
                <a:spcPts val="1200"/>
              </a:spcAft>
            </a:pPr>
            <a:r>
              <a:rPr lang="en-US" sz="3500" dirty="0"/>
              <a:t>Suspension Rate: </a:t>
            </a:r>
            <a:r>
              <a:rPr lang="en-US" sz="3500" i="1" dirty="0"/>
              <a:t>N</a:t>
            </a:r>
            <a:r>
              <a:rPr lang="en-US" sz="3500" dirty="0"/>
              <a:t>= number of students cumulative enrolled</a:t>
            </a:r>
          </a:p>
          <a:p>
            <a:pPr>
              <a:spcBef>
                <a:spcPts val="1200"/>
              </a:spcBef>
              <a:spcAft>
                <a:spcPts val="1200"/>
              </a:spcAft>
            </a:pPr>
            <a:r>
              <a:rPr lang="en-US" sz="3500" dirty="0"/>
              <a:t>Chronic Absenteeism Rate: </a:t>
            </a:r>
            <a:r>
              <a:rPr lang="en-US" sz="3500" i="1" dirty="0"/>
              <a:t>N</a:t>
            </a:r>
            <a:r>
              <a:rPr lang="en-US" sz="3500" dirty="0"/>
              <a:t>= number of students who meet the enrollment eligibility </a:t>
            </a:r>
          </a:p>
          <a:p>
            <a:pPr>
              <a:spcBef>
                <a:spcPts val="1200"/>
              </a:spcBef>
              <a:spcAft>
                <a:spcPts val="1200"/>
              </a:spcAft>
            </a:pPr>
            <a:r>
              <a:rPr lang="en-US" sz="3500" dirty="0"/>
              <a:t>CCI: </a:t>
            </a:r>
            <a:r>
              <a:rPr lang="en-US" sz="3500" i="1" dirty="0"/>
              <a:t>N</a:t>
            </a:r>
            <a:r>
              <a:rPr lang="en-US" sz="3500" dirty="0"/>
              <a:t> = number of students in the combined four-and five-year graduation rate and/or the DASS graduation rate   </a:t>
            </a:r>
          </a:p>
          <a:p>
            <a:endParaRPr lang="en-US" dirty="0"/>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85367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724773"/>
          </a:xfrm>
        </p:spPr>
        <p:txBody>
          <a:bodyPr>
            <a:normAutofit/>
          </a:bodyPr>
          <a:lstStyle/>
          <a:p>
            <a:r>
              <a:rPr lang="en-US" sz="4400" dirty="0">
                <a:solidFill>
                  <a:prstClr val="black"/>
                </a:solidFill>
              </a:rPr>
              <a:t>Grids</a:t>
            </a:r>
            <a:endParaRPr lang="en-US" sz="4400" dirty="0"/>
          </a:p>
        </p:txBody>
      </p:sp>
      <p:sp>
        <p:nvSpPr>
          <p:cNvPr id="3" name="Content Placeholder 2"/>
          <p:cNvSpPr>
            <a:spLocks noGrp="1"/>
          </p:cNvSpPr>
          <p:nvPr>
            <p:ph idx="1"/>
          </p:nvPr>
        </p:nvSpPr>
        <p:spPr>
          <a:xfrm>
            <a:off x="666425" y="720841"/>
            <a:ext cx="4295043" cy="854596"/>
          </a:xfrm>
        </p:spPr>
        <p:txBody>
          <a:bodyPr/>
          <a:lstStyle/>
          <a:p>
            <a:pPr marL="0" lvl="0" indent="0" algn="ctr">
              <a:spcBef>
                <a:spcPts val="0"/>
              </a:spcBef>
              <a:buNone/>
            </a:pPr>
            <a:r>
              <a:rPr lang="en-US" sz="3000" b="1" dirty="0">
                <a:solidFill>
                  <a:prstClr val="black"/>
                </a:solidFill>
                <a:latin typeface="Arial" panose="020B0604020202020204" pitchFamily="34" charset="0"/>
                <a:cs typeface="Arial" panose="020B0604020202020204" pitchFamily="34" charset="0"/>
              </a:rPr>
              <a:t>5x5 Grids</a:t>
            </a:r>
          </a:p>
          <a:p>
            <a:pPr marL="0" lvl="0" indent="0" algn="ctr">
              <a:spcBef>
                <a:spcPts val="0"/>
              </a:spcBef>
              <a:buNone/>
            </a:pPr>
            <a:r>
              <a:rPr lang="en-US" sz="2400" b="1" i="1" dirty="0">
                <a:solidFill>
                  <a:prstClr val="black"/>
                </a:solidFill>
                <a:latin typeface="Arial" panose="020B0604020202020204" pitchFamily="34" charset="0"/>
                <a:cs typeface="Arial" panose="020B0604020202020204" pitchFamily="34" charset="0"/>
              </a:rPr>
              <a:t>N</a:t>
            </a:r>
            <a:r>
              <a:rPr lang="en-US" sz="2400" b="1" dirty="0">
                <a:solidFill>
                  <a:prstClr val="black"/>
                </a:solidFill>
                <a:latin typeface="Arial" panose="020B0604020202020204" pitchFamily="34" charset="0"/>
                <a:cs typeface="Arial" panose="020B0604020202020204" pitchFamily="34" charset="0"/>
              </a:rPr>
              <a:t>-Size 150 or Greater</a:t>
            </a:r>
          </a:p>
          <a:p>
            <a:endParaRPr lang="en-US" dirty="0"/>
          </a:p>
        </p:txBody>
      </p:sp>
      <p:graphicFrame>
        <p:nvGraphicFramePr>
          <p:cNvPr id="13" name="Content Placeholder 12" descr="A table displaying the 5x5 grids for N-Size 150 or Greater."/>
          <p:cNvGraphicFramePr>
            <a:graphicFrameLocks noGrp="1"/>
          </p:cNvGraphicFramePr>
          <p:nvPr>
            <p:ph idx="15"/>
            <p:extLst>
              <p:ext uri="{D42A27DB-BD31-4B8C-83A1-F6EECF244321}">
                <p14:modId xmlns:p14="http://schemas.microsoft.com/office/powerpoint/2010/main" val="2761474110"/>
              </p:ext>
            </p:extLst>
          </p:nvPr>
        </p:nvGraphicFramePr>
        <p:xfrm>
          <a:off x="188842" y="2282872"/>
          <a:ext cx="5707934" cy="4053142"/>
        </p:xfrm>
        <a:graphic>
          <a:graphicData uri="http://schemas.openxmlformats.org/drawingml/2006/table">
            <a:tbl>
              <a:tblPr firstRow="1" firstCol="1" bandRow="1"/>
              <a:tblGrid>
                <a:gridCol w="1015037">
                  <a:extLst>
                    <a:ext uri="{9D8B030D-6E8A-4147-A177-3AD203B41FA5}">
                      <a16:colId xmlns:a16="http://schemas.microsoft.com/office/drawing/2014/main" val="20000"/>
                    </a:ext>
                  </a:extLst>
                </a:gridCol>
                <a:gridCol w="962307">
                  <a:extLst>
                    <a:ext uri="{9D8B030D-6E8A-4147-A177-3AD203B41FA5}">
                      <a16:colId xmlns:a16="http://schemas.microsoft.com/office/drawing/2014/main" val="20001"/>
                    </a:ext>
                  </a:extLst>
                </a:gridCol>
                <a:gridCol w="817303">
                  <a:extLst>
                    <a:ext uri="{9D8B030D-6E8A-4147-A177-3AD203B41FA5}">
                      <a16:colId xmlns:a16="http://schemas.microsoft.com/office/drawing/2014/main" val="20002"/>
                    </a:ext>
                  </a:extLst>
                </a:gridCol>
                <a:gridCol w="935943">
                  <a:extLst>
                    <a:ext uri="{9D8B030D-6E8A-4147-A177-3AD203B41FA5}">
                      <a16:colId xmlns:a16="http://schemas.microsoft.com/office/drawing/2014/main" val="20003"/>
                    </a:ext>
                  </a:extLst>
                </a:gridCol>
                <a:gridCol w="896396">
                  <a:extLst>
                    <a:ext uri="{9D8B030D-6E8A-4147-A177-3AD203B41FA5}">
                      <a16:colId xmlns:a16="http://schemas.microsoft.com/office/drawing/2014/main" val="20004"/>
                    </a:ext>
                  </a:extLst>
                </a:gridCol>
                <a:gridCol w="1080948">
                  <a:extLst>
                    <a:ext uri="{9D8B030D-6E8A-4147-A177-3AD203B41FA5}">
                      <a16:colId xmlns:a16="http://schemas.microsoft.com/office/drawing/2014/main" val="20005"/>
                    </a:ext>
                  </a:extLst>
                </a:gridCol>
              </a:tblGrid>
              <a:tr h="829672">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Level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Increased Significantly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Declined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Declined Significantly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4960">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Low</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9F9F"/>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10001"/>
                  </a:ext>
                </a:extLst>
              </a:tr>
              <a:tr h="644960">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Low</a:t>
                      </a:r>
                      <a:b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570490">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Medium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extLst>
                  <a:ext uri="{0D108BD9-81ED-4DB2-BD59-A6C34878D82A}">
                    <a16:rowId xmlns:a16="http://schemas.microsoft.com/office/drawing/2014/main" val="10003"/>
                  </a:ext>
                </a:extLst>
              </a:tr>
              <a:tr h="644960">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718100">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High</a:t>
                      </a:r>
                      <a:b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6" name="Content Placeholder 5"/>
          <p:cNvSpPr>
            <a:spLocks noGrp="1"/>
          </p:cNvSpPr>
          <p:nvPr>
            <p:ph idx="13"/>
          </p:nvPr>
        </p:nvSpPr>
        <p:spPr>
          <a:xfrm>
            <a:off x="6002768" y="540173"/>
            <a:ext cx="5755448" cy="963649"/>
          </a:xfrm>
        </p:spPr>
        <p:txBody>
          <a:bodyPr>
            <a:normAutofit fontScale="92500" lnSpcReduction="10000"/>
          </a:bodyPr>
          <a:lstStyle/>
          <a:p>
            <a:pPr marL="0" lvl="0" indent="0" algn="ctr">
              <a:lnSpc>
                <a:spcPct val="120000"/>
              </a:lnSpc>
              <a:spcBef>
                <a:spcPts val="0"/>
              </a:spcBef>
              <a:buNone/>
            </a:pPr>
            <a:r>
              <a:rPr lang="en-US" sz="3000" b="1" dirty="0">
                <a:solidFill>
                  <a:prstClr val="black"/>
                </a:solidFill>
                <a:latin typeface="Arial" panose="020B0604020202020204" pitchFamily="34" charset="0"/>
                <a:cs typeface="Arial" panose="020B0604020202020204" pitchFamily="34" charset="0"/>
              </a:rPr>
              <a:t>3x5 Grids </a:t>
            </a:r>
            <a:r>
              <a:rPr lang="en-US" sz="3000" b="1" i="1" dirty="0">
                <a:solidFill>
                  <a:prstClr val="black"/>
                </a:solidFill>
                <a:latin typeface="Arial" panose="020B0604020202020204" pitchFamily="34" charset="0"/>
                <a:cs typeface="Arial" panose="020B0604020202020204" pitchFamily="34" charset="0"/>
              </a:rPr>
              <a:t>N</a:t>
            </a:r>
            <a:r>
              <a:rPr lang="en-US" sz="3000" b="1" dirty="0">
                <a:solidFill>
                  <a:prstClr val="black"/>
                </a:solidFill>
                <a:latin typeface="Arial" panose="020B0604020202020204" pitchFamily="34" charset="0"/>
                <a:cs typeface="Arial" panose="020B0604020202020204" pitchFamily="34" charset="0"/>
              </a:rPr>
              <a:t>-Size &lt;150 </a:t>
            </a:r>
          </a:p>
          <a:p>
            <a:pPr marL="0" lvl="0" indent="0" algn="ctr">
              <a:lnSpc>
                <a:spcPct val="120000"/>
              </a:lnSpc>
              <a:spcBef>
                <a:spcPts val="0"/>
              </a:spcBef>
              <a:buNone/>
            </a:pPr>
            <a:r>
              <a:rPr lang="en-US" sz="2400" b="1" dirty="0">
                <a:solidFill>
                  <a:prstClr val="black"/>
                </a:solidFill>
                <a:latin typeface="Arial" panose="020B0604020202020204" pitchFamily="34" charset="0"/>
                <a:cs typeface="Arial" panose="020B0604020202020204" pitchFamily="34" charset="0"/>
              </a:rPr>
              <a:t>(Graduation, Suspension, Chronic, CCI)</a:t>
            </a:r>
          </a:p>
          <a:p>
            <a:endParaRPr lang="en-US" dirty="0"/>
          </a:p>
        </p:txBody>
      </p:sp>
      <p:sp>
        <p:nvSpPr>
          <p:cNvPr id="10" name="Content Placeholder 9"/>
          <p:cNvSpPr>
            <a:spLocks noGrp="1"/>
          </p:cNvSpPr>
          <p:nvPr>
            <p:ph idx="17"/>
          </p:nvPr>
        </p:nvSpPr>
        <p:spPr>
          <a:xfrm>
            <a:off x="6002768" y="1503822"/>
            <a:ext cx="6377280" cy="847465"/>
          </a:xfrm>
        </p:spPr>
        <p:txBody>
          <a:bodyPr>
            <a:normAutofit fontScale="55000" lnSpcReduction="20000"/>
          </a:bodyPr>
          <a:lstStyle/>
          <a:p>
            <a:pPr marL="0" marR="0" indent="0">
              <a:lnSpc>
                <a:spcPct val="107000"/>
              </a:lnSpc>
              <a:spcBef>
                <a:spcPts val="0"/>
              </a:spcBef>
              <a:spcAft>
                <a:spcPts val="800"/>
              </a:spcAft>
              <a:buNone/>
            </a:pPr>
            <a:r>
              <a:rPr lang="en-US" dirty="0">
                <a:solidFill>
                  <a:srgbClr val="CC0000"/>
                </a:solidFill>
                <a:latin typeface="Arial" panose="020B0604020202020204" pitchFamily="34" charset="0"/>
                <a:ea typeface="Calibri" panose="020F0502020204030204" pitchFamily="34" charset="0"/>
                <a:cs typeface="Times New Roman" panose="02020603050405020304" pitchFamily="18" charset="0"/>
              </a:rPr>
              <a:t>*</a:t>
            </a:r>
            <a:r>
              <a:rPr lang="en-US" sz="2500" dirty="0">
                <a:latin typeface="Arial" panose="020B0604020202020204" pitchFamily="34" charset="0"/>
                <a:ea typeface="Calibri" panose="020F0502020204030204" pitchFamily="34" charset="0"/>
                <a:cs typeface="Times New Roman" panose="02020603050405020304" pitchFamily="18" charset="0"/>
              </a:rPr>
              <a:t>The 2</a:t>
            </a:r>
            <a:r>
              <a:rPr lang="en-US" sz="2500" baseline="30000" dirty="0">
                <a:latin typeface="Arial" panose="020B0604020202020204" pitchFamily="34" charset="0"/>
                <a:ea typeface="Calibri" panose="020F0502020204030204" pitchFamily="34" charset="0"/>
                <a:cs typeface="Times New Roman" panose="02020603050405020304" pitchFamily="18" charset="0"/>
              </a:rPr>
              <a:t>nd </a:t>
            </a:r>
            <a:r>
              <a:rPr lang="en-US" sz="2500" dirty="0">
                <a:latin typeface="Arial" panose="020B0604020202020204" pitchFamily="34" charset="0"/>
                <a:ea typeface="Calibri" panose="020F0502020204030204" pitchFamily="34" charset="0"/>
                <a:cs typeface="Times New Roman" panose="02020603050405020304" pitchFamily="18" charset="0"/>
              </a:rPr>
              <a:t>columns (Increased Significantly) and 6</a:t>
            </a:r>
            <a:r>
              <a:rPr lang="en-US" sz="2500" baseline="30000" dirty="0">
                <a:latin typeface="Arial" panose="020B0604020202020204" pitchFamily="34" charset="0"/>
                <a:ea typeface="Calibri" panose="020F0502020204030204" pitchFamily="34" charset="0"/>
                <a:cs typeface="Times New Roman" panose="02020603050405020304" pitchFamily="18" charset="0"/>
              </a:rPr>
              <a:t>th</a:t>
            </a:r>
            <a:r>
              <a:rPr lang="en-US" sz="2500" dirty="0">
                <a:latin typeface="Arial" panose="020B0604020202020204" pitchFamily="34" charset="0"/>
                <a:ea typeface="Calibri" panose="020F0502020204030204" pitchFamily="34" charset="0"/>
                <a:cs typeface="Times New Roman" panose="02020603050405020304" pitchFamily="18" charset="0"/>
              </a:rPr>
              <a:t> columns (Declined Significantly) are highlighted and grayed out to show that they have been removed from the traditional 5x5 grid to form a new 3x5 grid.</a:t>
            </a:r>
          </a:p>
          <a:p>
            <a:endParaRPr lang="en-US" dirty="0"/>
          </a:p>
        </p:txBody>
      </p:sp>
      <p:graphicFrame>
        <p:nvGraphicFramePr>
          <p:cNvPr id="12" name="Content Placeholder 11" descr="A table displaying the 3x5 grid for N-Size less than 150. Increased significantly and declined significantly has been grayed out on the table to reflect the 3x5 grid."/>
          <p:cNvGraphicFramePr>
            <a:graphicFrameLocks noGrp="1"/>
          </p:cNvGraphicFramePr>
          <p:nvPr>
            <p:ph idx="14"/>
            <p:extLst>
              <p:ext uri="{D42A27DB-BD31-4B8C-83A1-F6EECF244321}">
                <p14:modId xmlns:p14="http://schemas.microsoft.com/office/powerpoint/2010/main" val="2703584356"/>
              </p:ext>
            </p:extLst>
          </p:nvPr>
        </p:nvGraphicFramePr>
        <p:xfrm>
          <a:off x="6096000" y="2282873"/>
          <a:ext cx="5697417" cy="4053141"/>
        </p:xfrm>
        <a:graphic>
          <a:graphicData uri="http://schemas.openxmlformats.org/drawingml/2006/table">
            <a:tbl>
              <a:tblPr firstRow="1" firstCol="1" bandRow="1"/>
              <a:tblGrid>
                <a:gridCol w="1003893">
                  <a:extLst>
                    <a:ext uri="{9D8B030D-6E8A-4147-A177-3AD203B41FA5}">
                      <a16:colId xmlns:a16="http://schemas.microsoft.com/office/drawing/2014/main" val="20000"/>
                    </a:ext>
                  </a:extLst>
                </a:gridCol>
                <a:gridCol w="1003893">
                  <a:extLst>
                    <a:ext uri="{9D8B030D-6E8A-4147-A177-3AD203B41FA5}">
                      <a16:colId xmlns:a16="http://schemas.microsoft.com/office/drawing/2014/main" val="20001"/>
                    </a:ext>
                  </a:extLst>
                </a:gridCol>
                <a:gridCol w="1003893">
                  <a:extLst>
                    <a:ext uri="{9D8B030D-6E8A-4147-A177-3AD203B41FA5}">
                      <a16:colId xmlns:a16="http://schemas.microsoft.com/office/drawing/2014/main" val="20002"/>
                    </a:ext>
                  </a:extLst>
                </a:gridCol>
                <a:gridCol w="899592">
                  <a:extLst>
                    <a:ext uri="{9D8B030D-6E8A-4147-A177-3AD203B41FA5}">
                      <a16:colId xmlns:a16="http://schemas.microsoft.com/office/drawing/2014/main" val="20003"/>
                    </a:ext>
                  </a:extLst>
                </a:gridCol>
                <a:gridCol w="860479">
                  <a:extLst>
                    <a:ext uri="{9D8B030D-6E8A-4147-A177-3AD203B41FA5}">
                      <a16:colId xmlns:a16="http://schemas.microsoft.com/office/drawing/2014/main" val="20004"/>
                    </a:ext>
                  </a:extLst>
                </a:gridCol>
                <a:gridCol w="925667">
                  <a:extLst>
                    <a:ext uri="{9D8B030D-6E8A-4147-A177-3AD203B41FA5}">
                      <a16:colId xmlns:a16="http://schemas.microsoft.com/office/drawing/2014/main" val="20005"/>
                    </a:ext>
                  </a:extLst>
                </a:gridCol>
              </a:tblGrid>
              <a:tr h="950666">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Level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1200" dirty="0">
                          <a:solidFill>
                            <a:srgbClr val="CC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Increased Significantly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Declined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Declined Significantly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10000"/>
                  </a:ext>
                </a:extLst>
              </a:tr>
              <a:tr h="620751">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Low</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*Blue</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solidFill>
                      <a:srgbClr val="D0CECE"/>
                    </a:solidFill>
                  </a:tcPr>
                </a:tc>
                <a:extLst>
                  <a:ext uri="{0D108BD9-81ED-4DB2-BD59-A6C34878D82A}">
                    <a16:rowId xmlns:a16="http://schemas.microsoft.com/office/drawing/2014/main" val="10001"/>
                  </a:ext>
                </a:extLst>
              </a:tr>
              <a:tr h="620751">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Low</a:t>
                      </a:r>
                      <a:b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*Blue </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solidFill>
                      <a:srgbClr val="D0CECE"/>
                    </a:solidFill>
                  </a:tcPr>
                </a:tc>
                <a:extLst>
                  <a:ext uri="{0D108BD9-81ED-4DB2-BD59-A6C34878D82A}">
                    <a16:rowId xmlns:a16="http://schemas.microsoft.com/office/drawing/2014/main" val="10002"/>
                  </a:ext>
                </a:extLst>
              </a:tr>
              <a:tr h="549004">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Medium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solidFill>
                      <a:srgbClr val="D0CECE"/>
                    </a:solidFill>
                  </a:tcPr>
                </a:tc>
                <a:extLst>
                  <a:ext uri="{0D108BD9-81ED-4DB2-BD59-A6C34878D82A}">
                    <a16:rowId xmlns:a16="http://schemas.microsoft.com/office/drawing/2014/main" val="10003"/>
                  </a:ext>
                </a:extLst>
              </a:tr>
              <a:tr h="620751">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Current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solidFill>
                      <a:srgbClr val="D0CECE"/>
                    </a:solidFill>
                  </a:tcPr>
                </a:tc>
                <a:extLst>
                  <a:ext uri="{0D108BD9-81ED-4DB2-BD59-A6C34878D82A}">
                    <a16:rowId xmlns:a16="http://schemas.microsoft.com/office/drawing/2014/main" val="10004"/>
                  </a:ext>
                </a:extLst>
              </a:tr>
              <a:tr h="691218">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High</a:t>
                      </a:r>
                      <a:b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Current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12700" cap="flat" cmpd="sng" algn="ctr">
                      <a:solidFill>
                        <a:srgbClr val="000000"/>
                      </a:solidFill>
                      <a:prstDash val="solid"/>
                      <a:round/>
                      <a:headEnd type="none" w="med" len="med"/>
                      <a:tailEnd type="none" w="med" len="med"/>
                    </a:lnL>
                    <a:lnR w="57150" cap="flat" cmpd="sng" algn="ctr">
                      <a:solidFill>
                        <a:srgbClr val="2E74B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5145" marR="35145" marT="9089" marB="0" anchor="ctr">
                    <a:lnL w="57150" cap="flat" cmpd="sng" algn="ctr">
                      <a:solidFill>
                        <a:srgbClr val="2E74B5"/>
                      </a:solidFill>
                      <a:prstDash val="solid"/>
                      <a:round/>
                      <a:headEnd type="none" w="med" len="med"/>
                      <a:tailEnd type="none" w="med" len="med"/>
                    </a:lnL>
                    <a:lnR w="57150" cap="flat" cmpd="sng" algn="ctr">
                      <a:solidFill>
                        <a:srgbClr val="2E74B5"/>
                      </a:solidFill>
                      <a:prstDash val="solid"/>
                      <a:round/>
                      <a:headEnd type="none" w="med" len="med"/>
                      <a:tailEnd type="none" w="med" len="med"/>
                    </a:lnR>
                    <a:lnT w="57150" cap="flat" cmpd="sng" algn="ctr">
                      <a:solidFill>
                        <a:srgbClr val="2E74B5"/>
                      </a:solidFill>
                      <a:prstDash val="solid"/>
                      <a:round/>
                      <a:headEnd type="none" w="med" len="med"/>
                      <a:tailEnd type="none" w="med" len="med"/>
                    </a:lnT>
                    <a:lnB w="57150" cap="flat" cmpd="sng" algn="ctr">
                      <a:solidFill>
                        <a:srgbClr val="2E74B5"/>
                      </a:solidFill>
                      <a:prstDash val="solid"/>
                      <a:round/>
                      <a:headEnd type="none" w="med" len="med"/>
                      <a:tailEnd type="none" w="med" len="med"/>
                    </a:lnB>
                    <a:solidFill>
                      <a:srgbClr val="D0CECE"/>
                    </a:solidFill>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23</a:t>
            </a:r>
          </a:p>
        </p:txBody>
      </p:sp>
    </p:spTree>
    <p:extLst>
      <p:ext uri="{BB962C8B-B14F-4D97-AF65-F5344CB8AC3E}">
        <p14:creationId xmlns:p14="http://schemas.microsoft.com/office/powerpoint/2010/main" val="357822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378037"/>
          </a:xfrm>
        </p:spPr>
        <p:txBody>
          <a:bodyPr>
            <a:normAutofit/>
          </a:bodyPr>
          <a:lstStyle/>
          <a:p>
            <a:r>
              <a:rPr lang="en-US" dirty="0"/>
              <a:t>Dashboard Alternative School Status (DASS)</a:t>
            </a:r>
          </a:p>
        </p:txBody>
      </p:sp>
      <p:sp>
        <p:nvSpPr>
          <p:cNvPr id="3" name="Content Placeholder 2"/>
          <p:cNvSpPr>
            <a:spLocks noGrp="1"/>
          </p:cNvSpPr>
          <p:nvPr>
            <p:ph idx="1"/>
          </p:nvPr>
        </p:nvSpPr>
        <p:spPr>
          <a:xfrm>
            <a:off x="211016" y="1378039"/>
            <a:ext cx="11582400" cy="5151550"/>
          </a:xfrm>
        </p:spPr>
        <p:txBody>
          <a:bodyPr>
            <a:normAutofit fontScale="92500" lnSpcReduction="10000"/>
          </a:bodyPr>
          <a:lstStyle/>
          <a:p>
            <a:pPr>
              <a:spcAft>
                <a:spcPts val="1200"/>
              </a:spcAft>
            </a:pPr>
            <a:r>
              <a:rPr lang="en-US" sz="3200" dirty="0"/>
              <a:t>All DASS schools receive a Dashboard report.</a:t>
            </a:r>
          </a:p>
          <a:p>
            <a:pPr>
              <a:spcBef>
                <a:spcPts val="1200"/>
              </a:spcBef>
              <a:spcAft>
                <a:spcPts val="600"/>
              </a:spcAft>
            </a:pPr>
            <a:r>
              <a:rPr lang="en-US" sz="3200" dirty="0"/>
              <a:t>Data from DASS schools are included in their LEA Dashboard report.</a:t>
            </a:r>
          </a:p>
          <a:p>
            <a:pPr lvl="1">
              <a:spcAft>
                <a:spcPts val="1200"/>
              </a:spcAft>
            </a:pPr>
            <a:r>
              <a:rPr lang="en-US" b="1" dirty="0"/>
              <a:t>Exception:</a:t>
            </a:r>
            <a:r>
              <a:rPr lang="en-US" dirty="0"/>
              <a:t> Because charter schools are treated as LEAs under the LCFF, DASS charter schools are not included in their authorizers</a:t>
            </a:r>
            <a:r>
              <a:rPr lang="en-US"/>
              <a:t>’ reports.</a:t>
            </a:r>
            <a:endParaRPr lang="en-US" dirty="0"/>
          </a:p>
          <a:p>
            <a:pPr lvl="2">
              <a:spcAft>
                <a:spcPts val="1200"/>
              </a:spcAft>
            </a:pPr>
            <a:r>
              <a:rPr lang="en-US" dirty="0"/>
              <a:t>All charter schools (both DASS and non-DASS) </a:t>
            </a:r>
            <a:r>
              <a:rPr lang="en-US" b="1" dirty="0"/>
              <a:t>are not included </a:t>
            </a:r>
            <a:r>
              <a:rPr lang="en-US" dirty="0"/>
              <a:t>in their authorizers’ reports. </a:t>
            </a:r>
          </a:p>
          <a:p>
            <a:pPr lvl="1">
              <a:spcAft>
                <a:spcPts val="1200"/>
              </a:spcAft>
            </a:pPr>
            <a:r>
              <a:rPr lang="en-US" sz="2800" dirty="0"/>
              <a:t>County offices of education (COEs) that serve only DASS schools receive Dashboard reports based on their DASS schools’ data. </a:t>
            </a:r>
            <a:endParaRPr lang="en-US" dirty="0"/>
          </a:p>
          <a:p>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17</a:t>
            </a:fld>
            <a:endParaRPr lang="en-US" dirty="0"/>
          </a:p>
        </p:txBody>
      </p:sp>
    </p:spTree>
    <p:extLst>
      <p:ext uri="{BB962C8B-B14F-4D97-AF65-F5344CB8AC3E}">
        <p14:creationId xmlns:p14="http://schemas.microsoft.com/office/powerpoint/2010/main" val="132830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Modified Methods for DASS Schools</a:t>
            </a:r>
          </a:p>
        </p:txBody>
      </p:sp>
      <p:sp>
        <p:nvSpPr>
          <p:cNvPr id="3" name="Content Placeholder 2"/>
          <p:cNvSpPr>
            <a:spLocks noGrp="1"/>
          </p:cNvSpPr>
          <p:nvPr>
            <p:ph idx="1"/>
          </p:nvPr>
        </p:nvSpPr>
        <p:spPr>
          <a:xfrm>
            <a:off x="211016" y="1582616"/>
            <a:ext cx="11582400" cy="4773734"/>
          </a:xfrm>
        </p:spPr>
        <p:txBody>
          <a:bodyPr>
            <a:normAutofit/>
          </a:bodyPr>
          <a:lstStyle/>
          <a:p>
            <a:pPr>
              <a:spcAft>
                <a:spcPts val="1200"/>
              </a:spcAft>
            </a:pPr>
            <a:r>
              <a:rPr lang="en-US" sz="3200" dirty="0"/>
              <a:t>DASS schools are held accountable for </a:t>
            </a:r>
            <a:r>
              <a:rPr lang="en-US" sz="3200" b="1" dirty="0"/>
              <a:t>all </a:t>
            </a:r>
            <a:r>
              <a:rPr lang="en-US" sz="3200" dirty="0"/>
              <a:t>state indicators  reported in the Dashboard.</a:t>
            </a:r>
          </a:p>
          <a:p>
            <a:pPr>
              <a:spcAft>
                <a:spcPts val="600"/>
              </a:spcAft>
            </a:pPr>
            <a:r>
              <a:rPr lang="en-US" sz="3200" dirty="0"/>
              <a:t>However, “modified methods” are used to fairly evaluate the success and progress of alternative schools that serve high-risk students.</a:t>
            </a:r>
          </a:p>
          <a:p>
            <a:pPr lvl="1">
              <a:spcAft>
                <a:spcPts val="600"/>
              </a:spcAft>
            </a:pPr>
            <a:r>
              <a:rPr lang="en-US" dirty="0"/>
              <a:t>Modified graduation rate </a:t>
            </a:r>
          </a:p>
          <a:p>
            <a:pPr lvl="1">
              <a:spcAft>
                <a:spcPts val="600"/>
              </a:spcAft>
            </a:pPr>
            <a:r>
              <a:rPr lang="en-US" dirty="0"/>
              <a:t>Modified Status level cut scores for the Academic Indicator   </a:t>
            </a:r>
          </a:p>
        </p:txBody>
      </p:sp>
      <p:sp>
        <p:nvSpPr>
          <p:cNvPr id="5" name="Footer Placeholder 3"/>
          <p:cNvSpPr>
            <a:spLocks noGrp="1"/>
          </p:cNvSpPr>
          <p:nvPr>
            <p:ph type="ftr" sz="quarter" idx="11"/>
          </p:nvPr>
        </p:nvSpPr>
        <p:spPr/>
        <p:txBody>
          <a:bodyPr/>
          <a:lstStyle/>
          <a:p>
            <a:r>
              <a:rPr lang="en-US" dirty="0"/>
              <a:t>California Department of Education</a:t>
            </a:r>
          </a:p>
        </p:txBody>
      </p:sp>
      <p:sp>
        <p:nvSpPr>
          <p:cNvPr id="4" name="Slide Number Placeholder 3"/>
          <p:cNvSpPr>
            <a:spLocks noGrp="1"/>
          </p:cNvSpPr>
          <p:nvPr>
            <p:ph type="sldNum" sz="quarter" idx="12"/>
          </p:nvPr>
        </p:nvSpPr>
        <p:spPr/>
        <p:txBody>
          <a:bodyPr/>
          <a:lstStyle/>
          <a:p>
            <a:fld id="{E3F07B27-5348-4263-B67F-EF7FF0A6AD4A}" type="slidenum">
              <a:rPr lang="en-US" smtClean="0"/>
              <a:t>18</a:t>
            </a:fld>
            <a:endParaRPr lang="en-US" dirty="0"/>
          </a:p>
        </p:txBody>
      </p:sp>
    </p:spTree>
    <p:extLst>
      <p:ext uri="{BB962C8B-B14F-4D97-AF65-F5344CB8AC3E}">
        <p14:creationId xmlns:p14="http://schemas.microsoft.com/office/powerpoint/2010/main" val="263116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2378457"/>
            <a:ext cx="9144000" cy="1582615"/>
          </a:xfrm>
        </p:spPr>
        <p:txBody>
          <a:bodyPr>
            <a:noAutofit/>
          </a:bodyPr>
          <a:lstStyle/>
          <a:p>
            <a:r>
              <a:rPr lang="en-US" sz="4800" dirty="0"/>
              <a:t>Navigating the 2019 Dashboard</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66966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060"/>
            <a:ext cx="12192000" cy="1582615"/>
          </a:xfrm>
        </p:spPr>
        <p:txBody>
          <a:bodyPr>
            <a:normAutofit/>
          </a:bodyPr>
          <a:lstStyle/>
          <a:p>
            <a:r>
              <a:rPr lang="en-US" dirty="0"/>
              <a:t>Topics</a:t>
            </a:r>
          </a:p>
        </p:txBody>
      </p:sp>
      <p:sp>
        <p:nvSpPr>
          <p:cNvPr id="3" name="Content Placeholder 2"/>
          <p:cNvSpPr>
            <a:spLocks noGrp="1"/>
          </p:cNvSpPr>
          <p:nvPr>
            <p:ph idx="1"/>
          </p:nvPr>
        </p:nvSpPr>
        <p:spPr>
          <a:xfrm>
            <a:off x="211016" y="1420009"/>
            <a:ext cx="11582400" cy="5301468"/>
          </a:xfrm>
        </p:spPr>
        <p:txBody>
          <a:bodyPr>
            <a:normAutofit/>
          </a:bodyPr>
          <a:lstStyle/>
          <a:p>
            <a:pPr>
              <a:spcBef>
                <a:spcPts val="1200"/>
              </a:spcBef>
              <a:spcAft>
                <a:spcPts val="1200"/>
              </a:spcAft>
            </a:pPr>
            <a:r>
              <a:rPr lang="en-US" sz="3200" dirty="0"/>
              <a:t>Overview of the California School Dashboard (Dashboard) and Accountability System </a:t>
            </a:r>
          </a:p>
          <a:p>
            <a:pPr>
              <a:spcBef>
                <a:spcPts val="1200"/>
              </a:spcBef>
              <a:spcAft>
                <a:spcPts val="1200"/>
              </a:spcAft>
            </a:pPr>
            <a:r>
              <a:rPr lang="en-US" sz="3200" dirty="0"/>
              <a:t>Navigating the 2019 Dashboard</a:t>
            </a:r>
          </a:p>
          <a:p>
            <a:pPr>
              <a:spcBef>
                <a:spcPts val="1200"/>
              </a:spcBef>
              <a:spcAft>
                <a:spcPts val="1200"/>
              </a:spcAft>
            </a:pPr>
            <a:r>
              <a:rPr lang="en-US" sz="3200" dirty="0"/>
              <a:t>Resources on the Dashboard</a:t>
            </a:r>
          </a:p>
          <a:p>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2</a:t>
            </a:fld>
            <a:endParaRPr lang="en-US" dirty="0"/>
          </a:p>
        </p:txBody>
      </p:sp>
    </p:spTree>
    <p:extLst>
      <p:ext uri="{BB962C8B-B14F-4D97-AF65-F5344CB8AC3E}">
        <p14:creationId xmlns:p14="http://schemas.microsoft.com/office/powerpoint/2010/main" val="227659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6119"/>
          </a:xfrm>
        </p:spPr>
        <p:txBody>
          <a:bodyPr>
            <a:normAutofit/>
          </a:bodyPr>
          <a:lstStyle/>
          <a:p>
            <a:r>
              <a:rPr lang="en-US" sz="4000" dirty="0"/>
              <a:t>Homepage</a:t>
            </a:r>
          </a:p>
        </p:txBody>
      </p:sp>
      <p:sp>
        <p:nvSpPr>
          <p:cNvPr id="3" name="Content Placeholder 2"/>
          <p:cNvSpPr>
            <a:spLocks noGrp="1"/>
          </p:cNvSpPr>
          <p:nvPr>
            <p:ph sz="half" idx="2"/>
          </p:nvPr>
        </p:nvSpPr>
        <p:spPr>
          <a:xfrm>
            <a:off x="361949" y="754145"/>
            <a:ext cx="11185885" cy="2554664"/>
          </a:xfrm>
        </p:spPr>
        <p:txBody>
          <a:bodyPr>
            <a:normAutofit fontScale="92500" lnSpcReduction="20000"/>
          </a:bodyPr>
          <a:lstStyle/>
          <a:p>
            <a:pPr marL="0" indent="0">
              <a:buNone/>
            </a:pPr>
            <a:r>
              <a:rPr lang="en-US" sz="1600" dirty="0">
                <a:latin typeface="Arial" panose="020B0604020202020204" pitchFamily="34" charset="0"/>
                <a:cs typeface="Arial" panose="020B0604020202020204" pitchFamily="34" charset="0"/>
              </a:rPr>
              <a:t>Image below is the example of the 2019 Dashboard Homepage. The top of the page has an image of a gauge with the arrow pointing to green. Tabs from left to right as follows:</a:t>
            </a:r>
          </a:p>
          <a:p>
            <a:r>
              <a:rPr lang="en-US" sz="1600" dirty="0">
                <a:latin typeface="Arial" panose="020B0604020202020204" pitchFamily="34" charset="0"/>
                <a:cs typeface="Arial" panose="020B0604020202020204" pitchFamily="34" charset="0"/>
              </a:rPr>
              <a:t>Home</a:t>
            </a:r>
          </a:p>
          <a:p>
            <a:r>
              <a:rPr lang="en-US" sz="1600" dirty="0">
                <a:latin typeface="Arial" panose="020B0604020202020204" pitchFamily="34" charset="0"/>
                <a:cs typeface="Arial" panose="020B0604020202020204" pitchFamily="34" charset="0"/>
              </a:rPr>
              <a:t>About</a:t>
            </a:r>
          </a:p>
          <a:p>
            <a:r>
              <a:rPr lang="en-US" sz="1600" dirty="0">
                <a:latin typeface="Arial" panose="020B0604020202020204" pitchFamily="34" charset="0"/>
                <a:cs typeface="Arial" panose="020B0604020202020204" pitchFamily="34" charset="0"/>
              </a:rPr>
              <a:t>State Summary</a:t>
            </a:r>
          </a:p>
          <a:p>
            <a:r>
              <a:rPr lang="en-US" sz="1600" dirty="0">
                <a:latin typeface="Arial" panose="020B0604020202020204" pitchFamily="34" charset="0"/>
                <a:cs typeface="Arial" panose="020B0604020202020204" pitchFamily="34" charset="0"/>
              </a:rPr>
              <a:t>Search</a:t>
            </a:r>
          </a:p>
          <a:p>
            <a:r>
              <a:rPr lang="en-US" sz="1600" dirty="0">
                <a:latin typeface="Arial" panose="020B0604020202020204" pitchFamily="34" charset="0"/>
                <a:cs typeface="Arial" panose="020B0604020202020204" pitchFamily="34" charset="0"/>
              </a:rPr>
              <a:t>More Information</a:t>
            </a:r>
          </a:p>
          <a:p>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Espanol</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Explore information about your local school and district with a search tab.</a:t>
            </a:r>
          </a:p>
        </p:txBody>
      </p:sp>
      <p:pic>
        <p:nvPicPr>
          <p:cNvPr id="7" name="Content Placeholder 6" descr="Image of the new Dashboard page. Information: Description of image provided on slide above the image."/>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2778" y="3429511"/>
            <a:ext cx="11035056" cy="2926840"/>
          </a:xfrm>
        </p:spPr>
      </p:pic>
      <p:sp>
        <p:nvSpPr>
          <p:cNvPr id="5" name="Footer Placeholder 3"/>
          <p:cNvSpPr>
            <a:spLocks noGrp="1"/>
          </p:cNvSpPr>
          <p:nvPr>
            <p:ph type="ftr" sz="quarter" idx="11"/>
          </p:nvPr>
        </p:nvSpPr>
        <p:spPr/>
        <p:txBody>
          <a:bodyPr/>
          <a:lstStyle/>
          <a:p>
            <a:r>
              <a:rPr lang="en-US" dirty="0"/>
              <a:t>California Department of Education</a:t>
            </a:r>
          </a:p>
        </p:txBody>
      </p:sp>
      <p:sp>
        <p:nvSpPr>
          <p:cNvPr id="4" name="Slide Number Placeholder 3"/>
          <p:cNvSpPr>
            <a:spLocks noGrp="1"/>
          </p:cNvSpPr>
          <p:nvPr>
            <p:ph type="sldNum" sz="quarter" idx="12"/>
          </p:nvPr>
        </p:nvSpPr>
        <p:spPr/>
        <p:txBody>
          <a:bodyPr/>
          <a:lstStyle/>
          <a:p>
            <a:pPr>
              <a:defRPr/>
            </a:pPr>
            <a:fld id="{D6029DA4-09B0-4A2D-AA4B-CC45A202471A}" type="slidenum">
              <a:rPr lang="en-US" altLang="en-US" smtClean="0"/>
              <a:pPr>
                <a:defRPr/>
              </a:pPr>
              <a:t>20</a:t>
            </a:fld>
            <a:endParaRPr lang="en-US" altLang="en-US" dirty="0"/>
          </a:p>
        </p:txBody>
      </p:sp>
    </p:spTree>
    <p:extLst>
      <p:ext uri="{BB962C8B-B14F-4D97-AF65-F5344CB8AC3E}">
        <p14:creationId xmlns:p14="http://schemas.microsoft.com/office/powerpoint/2010/main" val="33980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0632-D34F-4176-B4AF-75711851F84C}"/>
              </a:ext>
            </a:extLst>
          </p:cNvPr>
          <p:cNvSpPr>
            <a:spLocks noGrp="1"/>
          </p:cNvSpPr>
          <p:nvPr>
            <p:ph type="title"/>
          </p:nvPr>
        </p:nvSpPr>
        <p:spPr/>
        <p:txBody>
          <a:bodyPr/>
          <a:lstStyle/>
          <a:p>
            <a:r>
              <a:rPr lang="en-US" dirty="0"/>
              <a:t>Live Demonstration </a:t>
            </a:r>
          </a:p>
        </p:txBody>
      </p:sp>
      <p:sp>
        <p:nvSpPr>
          <p:cNvPr id="3" name="Content Placeholder 2">
            <a:extLst>
              <a:ext uri="{FF2B5EF4-FFF2-40B4-BE49-F238E27FC236}">
                <a16:creationId xmlns:a16="http://schemas.microsoft.com/office/drawing/2014/main" id="{DF401E83-C37C-4705-B071-BA6EE007FE3B}"/>
              </a:ext>
            </a:extLst>
          </p:cNvPr>
          <p:cNvSpPr>
            <a:spLocks noGrp="1"/>
          </p:cNvSpPr>
          <p:nvPr>
            <p:ph idx="1"/>
          </p:nvPr>
        </p:nvSpPr>
        <p:spPr/>
        <p:txBody>
          <a:bodyPr>
            <a:normAutofit/>
          </a:bodyPr>
          <a:lstStyle/>
          <a:p>
            <a:pPr>
              <a:spcBef>
                <a:spcPts val="600"/>
              </a:spcBef>
              <a:spcAft>
                <a:spcPts val="600"/>
              </a:spcAft>
            </a:pPr>
            <a:r>
              <a:rPr lang="en-US" sz="3200" dirty="0">
                <a:solidFill>
                  <a:prstClr val="black"/>
                </a:solidFill>
              </a:rPr>
              <a:t>The CDE California Accountability Model &amp; School Dashboard web page has a new layout and new tabs for easier access. </a:t>
            </a:r>
          </a:p>
          <a:p>
            <a:pPr lvl="1">
              <a:spcBef>
                <a:spcPts val="600"/>
              </a:spcBef>
              <a:spcAft>
                <a:spcPts val="600"/>
              </a:spcAft>
            </a:pPr>
            <a:r>
              <a:rPr lang="en-US" dirty="0">
                <a:solidFill>
                  <a:prstClr val="black"/>
                </a:solidFill>
              </a:rPr>
              <a:t> </a:t>
            </a:r>
            <a:r>
              <a:rPr lang="en-US" sz="3200" dirty="0">
                <a:solidFill>
                  <a:prstClr val="black"/>
                </a:solidFill>
                <a:hlinkClick r:id="rId3" tooltip="California School Dashboard"/>
              </a:rPr>
              <a:t>https://www.cde.ca.gov/ta/ac/cm/</a:t>
            </a:r>
            <a:r>
              <a:rPr lang="en-US" sz="3200" dirty="0">
                <a:solidFill>
                  <a:srgbClr val="C00000"/>
                </a:solidFill>
              </a:rPr>
              <a:t> </a:t>
            </a:r>
            <a:endParaRPr lang="en-US" dirty="0">
              <a:solidFill>
                <a:srgbClr val="C00000"/>
              </a:solidFill>
            </a:endParaRPr>
          </a:p>
          <a:p>
            <a:pPr lvl="2">
              <a:spcBef>
                <a:spcPts val="600"/>
              </a:spcBef>
              <a:spcAft>
                <a:spcPts val="600"/>
              </a:spcAft>
            </a:pPr>
            <a:r>
              <a:rPr lang="en-US" sz="3000" dirty="0"/>
              <a:t>From this web page, you can access: </a:t>
            </a:r>
          </a:p>
          <a:p>
            <a:pPr lvl="3">
              <a:spcBef>
                <a:spcPts val="600"/>
              </a:spcBef>
              <a:spcAft>
                <a:spcPts val="600"/>
              </a:spcAft>
            </a:pPr>
            <a:r>
              <a:rPr lang="en-US" sz="3000" dirty="0"/>
              <a:t>Dashboard</a:t>
            </a:r>
          </a:p>
          <a:p>
            <a:pPr lvl="3">
              <a:spcBef>
                <a:spcPts val="600"/>
              </a:spcBef>
              <a:spcAft>
                <a:spcPts val="600"/>
              </a:spcAft>
            </a:pPr>
            <a:r>
              <a:rPr lang="en-US" sz="3000" dirty="0"/>
              <a:t>School Dashboard Additional Reports</a:t>
            </a:r>
          </a:p>
        </p:txBody>
      </p:sp>
      <p:sp>
        <p:nvSpPr>
          <p:cNvPr id="4" name="Footer Placeholder 3">
            <a:extLst>
              <a:ext uri="{FF2B5EF4-FFF2-40B4-BE49-F238E27FC236}">
                <a16:creationId xmlns:a16="http://schemas.microsoft.com/office/drawing/2014/main" id="{6B25F815-F1D5-48A3-8F34-7B3BF30BC80E}"/>
              </a:ext>
            </a:extLst>
          </p:cNvPr>
          <p:cNvSpPr>
            <a:spLocks noGrp="1"/>
          </p:cNvSpPr>
          <p:nvPr>
            <p:ph type="ftr" sz="quarter" idx="11"/>
          </p:nvPr>
        </p:nvSpPr>
        <p:spPr/>
        <p:txBody>
          <a:bodyPr/>
          <a:lstStyle/>
          <a:p>
            <a:r>
              <a:rPr lang="en-US"/>
              <a:t>California Department of Education</a:t>
            </a:r>
            <a:endParaRPr lang="en-US" dirty="0"/>
          </a:p>
        </p:txBody>
      </p:sp>
      <p:sp>
        <p:nvSpPr>
          <p:cNvPr id="5" name="Slide Number Placeholder 4">
            <a:extLst>
              <a:ext uri="{FF2B5EF4-FFF2-40B4-BE49-F238E27FC236}">
                <a16:creationId xmlns:a16="http://schemas.microsoft.com/office/drawing/2014/main" id="{7DDCE97D-2182-497E-B10B-D4114E524943}"/>
              </a:ext>
            </a:extLst>
          </p:cNvPr>
          <p:cNvSpPr>
            <a:spLocks noGrp="1"/>
          </p:cNvSpPr>
          <p:nvPr>
            <p:ph type="sldNum" sz="quarter" idx="12"/>
          </p:nvPr>
        </p:nvSpPr>
        <p:spPr/>
        <p:txBody>
          <a:bodyPr/>
          <a:lstStyle/>
          <a:p>
            <a:fld id="{E3F07B27-5348-4263-B67F-EF7FF0A6AD4A}" type="slidenum">
              <a:rPr lang="en-US" smtClean="0"/>
              <a:t>21</a:t>
            </a:fld>
            <a:endParaRPr lang="en-US" dirty="0"/>
          </a:p>
        </p:txBody>
      </p:sp>
    </p:spTree>
    <p:extLst>
      <p:ext uri="{BB962C8B-B14F-4D97-AF65-F5344CB8AC3E}">
        <p14:creationId xmlns:p14="http://schemas.microsoft.com/office/powerpoint/2010/main" val="11902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5162" y="1785770"/>
            <a:ext cx="9011322" cy="2863792"/>
          </a:xfrm>
        </p:spPr>
        <p:txBody>
          <a:bodyPr>
            <a:noAutofit/>
          </a:bodyPr>
          <a:lstStyle/>
          <a:p>
            <a:r>
              <a:rPr lang="en-US" sz="4800" dirty="0"/>
              <a:t>Resources</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22</a:t>
            </a:fld>
            <a:endParaRPr lang="en-US" dirty="0"/>
          </a:p>
        </p:txBody>
      </p:sp>
    </p:spTree>
    <p:extLst>
      <p:ext uri="{BB962C8B-B14F-4D97-AF65-F5344CB8AC3E}">
        <p14:creationId xmlns:p14="http://schemas.microsoft.com/office/powerpoint/2010/main" val="283737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California School Dashboard and System of Support  Webpage</a:t>
            </a:r>
            <a:br>
              <a:rPr lang="en-US" sz="3600" dirty="0"/>
            </a:br>
            <a:endParaRPr lang="en-US" dirty="0"/>
          </a:p>
        </p:txBody>
      </p:sp>
      <p:sp>
        <p:nvSpPr>
          <p:cNvPr id="3" name="Content Placeholder 2"/>
          <p:cNvSpPr>
            <a:spLocks noGrp="1"/>
          </p:cNvSpPr>
          <p:nvPr>
            <p:ph idx="1"/>
          </p:nvPr>
        </p:nvSpPr>
        <p:spPr>
          <a:xfrm>
            <a:off x="211016" y="1511559"/>
            <a:ext cx="11582400" cy="5209917"/>
          </a:xfrm>
        </p:spPr>
        <p:txBody>
          <a:bodyPr>
            <a:normAutofit fontScale="92500" lnSpcReduction="10000"/>
          </a:bodyPr>
          <a:lstStyle/>
          <a:p>
            <a:pPr>
              <a:lnSpc>
                <a:spcPct val="110000"/>
              </a:lnSpc>
              <a:spcBef>
                <a:spcPts val="1200"/>
              </a:spcBef>
              <a:spcAft>
                <a:spcPts val="1200"/>
              </a:spcAft>
            </a:pPr>
            <a:r>
              <a:rPr lang="en-US" sz="3200" dirty="0"/>
              <a:t>Parent Guide </a:t>
            </a:r>
          </a:p>
          <a:p>
            <a:pPr>
              <a:lnSpc>
                <a:spcPct val="110000"/>
              </a:lnSpc>
              <a:spcBef>
                <a:spcPts val="1200"/>
              </a:spcBef>
              <a:spcAft>
                <a:spcPts val="1200"/>
              </a:spcAft>
            </a:pPr>
            <a:r>
              <a:rPr lang="en-US" sz="3200" dirty="0"/>
              <a:t>Flyers for Parents (translated in seven languages)</a:t>
            </a:r>
          </a:p>
          <a:p>
            <a:pPr>
              <a:lnSpc>
                <a:spcPct val="110000"/>
              </a:lnSpc>
              <a:spcBef>
                <a:spcPts val="1200"/>
              </a:spcBef>
              <a:spcAft>
                <a:spcPts val="1200"/>
              </a:spcAft>
            </a:pPr>
            <a:r>
              <a:rPr lang="en-US" sz="3200" dirty="0"/>
              <a:t>Videos for Parents (English and Spanish)</a:t>
            </a:r>
          </a:p>
          <a:p>
            <a:pPr>
              <a:lnSpc>
                <a:spcPct val="110000"/>
              </a:lnSpc>
              <a:spcBef>
                <a:spcPts val="1200"/>
              </a:spcBef>
              <a:spcAft>
                <a:spcPts val="1200"/>
              </a:spcAft>
            </a:pPr>
            <a:r>
              <a:rPr lang="en-US" sz="3200" dirty="0"/>
              <a:t>Flyers for Educators </a:t>
            </a:r>
          </a:p>
          <a:p>
            <a:pPr>
              <a:lnSpc>
                <a:spcPct val="110000"/>
              </a:lnSpc>
              <a:spcBef>
                <a:spcPts val="1200"/>
              </a:spcBef>
              <a:spcAft>
                <a:spcPts val="1200"/>
              </a:spcAft>
            </a:pPr>
            <a:r>
              <a:rPr lang="en-US" sz="3200" dirty="0"/>
              <a:t>Webinar PowerPoints</a:t>
            </a:r>
          </a:p>
          <a:p>
            <a:pPr>
              <a:lnSpc>
                <a:spcPct val="110000"/>
              </a:lnSpc>
              <a:spcBef>
                <a:spcPts val="1200"/>
              </a:spcBef>
              <a:spcAft>
                <a:spcPts val="1200"/>
              </a:spcAft>
            </a:pPr>
            <a:r>
              <a:rPr lang="en-US" sz="3200" dirty="0"/>
              <a:t>Data Files for Each Indicator</a:t>
            </a:r>
          </a:p>
          <a:p>
            <a:pPr marL="0" indent="0" algn="ctr">
              <a:lnSpc>
                <a:spcPct val="120000"/>
              </a:lnSpc>
              <a:spcBef>
                <a:spcPts val="0"/>
              </a:spcBef>
              <a:buNone/>
            </a:pPr>
            <a:r>
              <a:rPr lang="en-US" sz="3400" dirty="0">
                <a:hlinkClick r:id="rId3" tooltip="California Department of Education Dashboard Web page."/>
              </a:rPr>
              <a:t>https://www.cde.ca.gov/ta/ac/cm/</a:t>
            </a:r>
            <a:endParaRPr lang="en-US" sz="3300" dirty="0"/>
          </a:p>
          <a:p>
            <a:endParaRPr lang="en-US" sz="3000" dirty="0">
              <a:solidFill>
                <a:prstClr val="black"/>
              </a:solidFill>
            </a:endParaRPr>
          </a:p>
          <a:p>
            <a:pPr lvl="1"/>
            <a:endParaRPr lang="en-US" sz="2600" dirty="0">
              <a:solidFill>
                <a:prstClr val="black"/>
              </a:solidFill>
            </a:endParaRPr>
          </a:p>
          <a:p>
            <a:endParaRPr lang="en-US" sz="3200" dirty="0"/>
          </a:p>
        </p:txBody>
      </p:sp>
      <p:sp>
        <p:nvSpPr>
          <p:cNvPr id="4" name="Footer Placeholder 3"/>
          <p:cNvSpPr>
            <a:spLocks noGrp="1"/>
          </p:cNvSpPr>
          <p:nvPr>
            <p:ph type="ftr" sz="quarter" idx="11"/>
          </p:nvPr>
        </p:nvSpPr>
        <p:spPr>
          <a:xfrm>
            <a:off x="3590192" y="6443068"/>
            <a:ext cx="5011616" cy="365125"/>
          </a:xfrm>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23</a:t>
            </a:fld>
            <a:endParaRPr lang="en-US" dirty="0"/>
          </a:p>
        </p:txBody>
      </p:sp>
    </p:spTree>
    <p:extLst>
      <p:ext uri="{BB962C8B-B14F-4D97-AF65-F5344CB8AC3E}">
        <p14:creationId xmlns:p14="http://schemas.microsoft.com/office/powerpoint/2010/main" val="3026188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Reports and Data Webpage</a:t>
            </a:r>
          </a:p>
        </p:txBody>
      </p:sp>
      <p:sp>
        <p:nvSpPr>
          <p:cNvPr id="3" name="Content Placeholder 2"/>
          <p:cNvSpPr>
            <a:spLocks noGrp="1"/>
          </p:cNvSpPr>
          <p:nvPr>
            <p:ph idx="1"/>
          </p:nvPr>
        </p:nvSpPr>
        <p:spPr>
          <a:xfrm>
            <a:off x="211016" y="1471062"/>
            <a:ext cx="11582400" cy="4957730"/>
          </a:xfrm>
        </p:spPr>
        <p:txBody>
          <a:bodyPr>
            <a:normAutofit lnSpcReduction="10000"/>
          </a:bodyPr>
          <a:lstStyle/>
          <a:p>
            <a:pPr>
              <a:lnSpc>
                <a:spcPct val="110000"/>
              </a:lnSpc>
              <a:spcBef>
                <a:spcPts val="1200"/>
              </a:spcBef>
              <a:spcAft>
                <a:spcPts val="1200"/>
              </a:spcAft>
            </a:pPr>
            <a:r>
              <a:rPr lang="en-US" sz="3200" dirty="0"/>
              <a:t>5x5s for Each Indicator </a:t>
            </a:r>
          </a:p>
          <a:p>
            <a:pPr>
              <a:lnSpc>
                <a:spcPct val="110000"/>
              </a:lnSpc>
              <a:spcBef>
                <a:spcPts val="1200"/>
              </a:spcBef>
              <a:spcAft>
                <a:spcPts val="1200"/>
              </a:spcAft>
            </a:pPr>
            <a:r>
              <a:rPr lang="en-US" sz="3200" dirty="0"/>
              <a:t>CCI Measures Report </a:t>
            </a:r>
          </a:p>
          <a:p>
            <a:pPr>
              <a:lnSpc>
                <a:spcPct val="110000"/>
              </a:lnSpc>
              <a:spcBef>
                <a:spcPts val="1200"/>
              </a:spcBef>
              <a:spcAft>
                <a:spcPts val="1200"/>
              </a:spcAft>
            </a:pPr>
            <a:r>
              <a:rPr lang="en-US" sz="3200" dirty="0"/>
              <a:t>Participation Rate Report </a:t>
            </a:r>
          </a:p>
          <a:p>
            <a:pPr>
              <a:lnSpc>
                <a:spcPct val="110000"/>
              </a:lnSpc>
              <a:spcBef>
                <a:spcPts val="1200"/>
              </a:spcBef>
              <a:spcAft>
                <a:spcPts val="1200"/>
              </a:spcAft>
            </a:pPr>
            <a:r>
              <a:rPr lang="en-US" sz="3200" dirty="0"/>
              <a:t>Student Group Report </a:t>
            </a:r>
          </a:p>
          <a:p>
            <a:pPr>
              <a:lnSpc>
                <a:spcPct val="110000"/>
              </a:lnSpc>
              <a:spcBef>
                <a:spcPts val="1200"/>
              </a:spcBef>
              <a:spcAft>
                <a:spcPts val="1200"/>
              </a:spcAft>
            </a:pPr>
            <a:r>
              <a:rPr lang="en-US" sz="3200" dirty="0"/>
              <a:t>District Performance by County </a:t>
            </a:r>
          </a:p>
          <a:p>
            <a:pPr marL="0" indent="0" algn="ctr">
              <a:spcBef>
                <a:spcPts val="1200"/>
              </a:spcBef>
              <a:spcAft>
                <a:spcPts val="1200"/>
              </a:spcAft>
              <a:buNone/>
            </a:pPr>
            <a:r>
              <a:rPr lang="en-US" dirty="0">
                <a:hlinkClick r:id="rId2" tooltip="Dashboard Additional Reports and Data."/>
              </a:rPr>
              <a:t>https://www6.cde.ca.gov/californiamodel/</a:t>
            </a:r>
            <a:endParaRPr lang="en-US" dirty="0"/>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24</a:t>
            </a:fld>
            <a:endParaRPr lang="en-US" dirty="0"/>
          </a:p>
        </p:txBody>
      </p:sp>
    </p:spTree>
    <p:extLst>
      <p:ext uri="{BB962C8B-B14F-4D97-AF65-F5344CB8AC3E}">
        <p14:creationId xmlns:p14="http://schemas.microsoft.com/office/powerpoint/2010/main" val="1118541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DASS Webpage</a:t>
            </a:r>
          </a:p>
        </p:txBody>
      </p:sp>
      <p:sp>
        <p:nvSpPr>
          <p:cNvPr id="3" name="Content Placeholder 2"/>
          <p:cNvSpPr>
            <a:spLocks noGrp="1"/>
          </p:cNvSpPr>
          <p:nvPr>
            <p:ph idx="1"/>
          </p:nvPr>
        </p:nvSpPr>
        <p:spPr>
          <a:xfrm>
            <a:off x="211016" y="1582616"/>
            <a:ext cx="11582400" cy="4594347"/>
          </a:xfrm>
        </p:spPr>
        <p:txBody>
          <a:bodyPr>
            <a:normAutofit fontScale="92500" lnSpcReduction="10000"/>
          </a:bodyPr>
          <a:lstStyle/>
          <a:p>
            <a:pPr>
              <a:lnSpc>
                <a:spcPct val="110000"/>
              </a:lnSpc>
              <a:spcBef>
                <a:spcPts val="1200"/>
              </a:spcBef>
              <a:spcAft>
                <a:spcPts val="1200"/>
              </a:spcAft>
            </a:pPr>
            <a:r>
              <a:rPr lang="en-US" sz="3500" dirty="0"/>
              <a:t>Current list, Background, Eligibility Criteria, Application Instructions</a:t>
            </a:r>
          </a:p>
          <a:p>
            <a:pPr>
              <a:lnSpc>
                <a:spcPct val="110000"/>
              </a:lnSpc>
              <a:spcBef>
                <a:spcPts val="1200"/>
              </a:spcBef>
              <a:spcAft>
                <a:spcPts val="1200"/>
              </a:spcAft>
            </a:pPr>
            <a:r>
              <a:rPr lang="en-US" sz="3500" dirty="0"/>
              <a:t>Flyer: What is the DASS? </a:t>
            </a:r>
          </a:p>
          <a:p>
            <a:pPr>
              <a:lnSpc>
                <a:spcPct val="110000"/>
              </a:lnSpc>
              <a:spcBef>
                <a:spcPts val="1200"/>
              </a:spcBef>
              <a:spcAft>
                <a:spcPts val="1200"/>
              </a:spcAft>
            </a:pPr>
            <a:r>
              <a:rPr lang="en-US" sz="3500" dirty="0"/>
              <a:t>DASS Graduation Rate PowerPoint</a:t>
            </a:r>
          </a:p>
          <a:p>
            <a:pPr>
              <a:lnSpc>
                <a:spcPct val="110000"/>
              </a:lnSpc>
              <a:spcBef>
                <a:spcPts val="1200"/>
              </a:spcBef>
              <a:spcAft>
                <a:spcPts val="1200"/>
              </a:spcAft>
            </a:pPr>
            <a:r>
              <a:rPr lang="en-US" sz="3500" dirty="0"/>
              <a:t>DASS FAQs</a:t>
            </a:r>
          </a:p>
          <a:p>
            <a:pPr marL="0" indent="0" algn="ctr">
              <a:lnSpc>
                <a:spcPct val="110000"/>
              </a:lnSpc>
              <a:spcBef>
                <a:spcPts val="1200"/>
              </a:spcBef>
              <a:spcAft>
                <a:spcPts val="1200"/>
              </a:spcAft>
              <a:buNone/>
            </a:pPr>
            <a:r>
              <a:rPr lang="en-US" sz="3200" dirty="0">
                <a:hlinkClick r:id="rId2" tooltip="Dashboard Alternative School Status (DASS) Web page."/>
              </a:rPr>
              <a:t>https://www.cde.ca.gov/ta/ac/dass.asp</a:t>
            </a:r>
            <a:endParaRPr lang="en-US" sz="3200" dirty="0"/>
          </a:p>
          <a:p>
            <a:pPr>
              <a:lnSpc>
                <a:spcPct val="110000"/>
              </a:lnSpc>
              <a:spcBef>
                <a:spcPts val="0"/>
              </a:spcBef>
            </a:pPr>
            <a:endParaRPr lang="en-US" dirty="0"/>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25</a:t>
            </a:fld>
            <a:endParaRPr lang="en-US" dirty="0"/>
          </a:p>
        </p:txBody>
      </p:sp>
    </p:spTree>
    <p:extLst>
      <p:ext uri="{BB962C8B-B14F-4D97-AF65-F5344CB8AC3E}">
        <p14:creationId xmlns:p14="http://schemas.microsoft.com/office/powerpoint/2010/main" val="2171379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35DA-1C0C-4EBD-90CD-7F7F8B510EC0}"/>
              </a:ext>
            </a:extLst>
          </p:cNvPr>
          <p:cNvSpPr>
            <a:spLocks noGrp="1"/>
          </p:cNvSpPr>
          <p:nvPr>
            <p:ph type="title"/>
          </p:nvPr>
        </p:nvSpPr>
        <p:spPr>
          <a:xfrm>
            <a:off x="-93784" y="199829"/>
            <a:ext cx="12192000" cy="752621"/>
          </a:xfrm>
        </p:spPr>
        <p:txBody>
          <a:bodyPr/>
          <a:lstStyle/>
          <a:p>
            <a:r>
              <a:rPr lang="en-US" dirty="0"/>
              <a:t>Whom Do I Contact? </a:t>
            </a:r>
          </a:p>
        </p:txBody>
      </p:sp>
      <p:sp>
        <p:nvSpPr>
          <p:cNvPr id="3" name="Content Placeholder 2">
            <a:extLst>
              <a:ext uri="{FF2B5EF4-FFF2-40B4-BE49-F238E27FC236}">
                <a16:creationId xmlns:a16="http://schemas.microsoft.com/office/drawing/2014/main" id="{BB0FB6F4-BAC3-4EF4-8AFC-5BF0A8625376}"/>
              </a:ext>
            </a:extLst>
          </p:cNvPr>
          <p:cNvSpPr>
            <a:spLocks noGrp="1"/>
          </p:cNvSpPr>
          <p:nvPr>
            <p:ph idx="1"/>
          </p:nvPr>
        </p:nvSpPr>
        <p:spPr>
          <a:xfrm>
            <a:off x="211016" y="1090246"/>
            <a:ext cx="11582400" cy="5493434"/>
          </a:xfrm>
        </p:spPr>
        <p:txBody>
          <a:bodyPr>
            <a:normAutofit fontScale="92500"/>
          </a:bodyPr>
          <a:lstStyle/>
          <a:p>
            <a:r>
              <a:rPr lang="en-US" sz="3200" b="1" dirty="0"/>
              <a:t>Local Indicators:</a:t>
            </a:r>
            <a:endParaRPr lang="en-US" sz="3200" dirty="0"/>
          </a:p>
          <a:p>
            <a:pPr lvl="1"/>
            <a:r>
              <a:rPr lang="en-US" sz="2800" dirty="0"/>
              <a:t>Dashboard Coordinators have access to the Dashboard to update local indicator data.  </a:t>
            </a:r>
          </a:p>
          <a:p>
            <a:pPr lvl="2">
              <a:spcAft>
                <a:spcPts val="1200"/>
              </a:spcAft>
            </a:pPr>
            <a:r>
              <a:rPr lang="en-US" sz="2600" dirty="0"/>
              <a:t>Questions on local indicators and Dashboard Coordinators should be addressed to the Local Agency Systems Support Office at </a:t>
            </a:r>
            <a:r>
              <a:rPr lang="en-US" sz="2600" dirty="0">
                <a:hlinkClick r:id="rId3"/>
              </a:rPr>
              <a:t>lcff@cde.ca.gov</a:t>
            </a:r>
            <a:endParaRPr lang="en-US" sz="2600" dirty="0"/>
          </a:p>
          <a:p>
            <a:r>
              <a:rPr lang="en-US" sz="3200" b="1" dirty="0"/>
              <a:t>State Indicators:  </a:t>
            </a:r>
          </a:p>
          <a:p>
            <a:pPr lvl="1"/>
            <a:r>
              <a:rPr lang="en-US" sz="2800" dirty="0"/>
              <a:t>Questions on state indicators and signing up to be an Accountability Coordinator should be addressed to the Academic Accountability Unit at </a:t>
            </a:r>
            <a:r>
              <a:rPr lang="en-US" sz="2800" dirty="0">
                <a:hlinkClick r:id="rId4"/>
              </a:rPr>
              <a:t>aau@cde.ca.gov</a:t>
            </a:r>
            <a:r>
              <a:rPr lang="en-US" sz="2800" dirty="0"/>
              <a:t> </a:t>
            </a:r>
          </a:p>
          <a:p>
            <a:pPr lvl="2"/>
            <a:r>
              <a:rPr lang="en-US" sz="2600" dirty="0"/>
              <a:t>Accountability Coordinator listserv sign up: </a:t>
            </a:r>
            <a:r>
              <a:rPr lang="en-US" sz="2600" strike="sngStrike" dirty="0"/>
              <a:t>http://www.accountabilityinfo.org/</a:t>
            </a:r>
            <a:r>
              <a:rPr lang="en-US" sz="2600" dirty="0">
                <a:solidFill>
                  <a:srgbClr val="A40000"/>
                </a:solidFill>
              </a:rPr>
              <a:t> </a:t>
            </a:r>
            <a:r>
              <a:rPr lang="en-US" dirty="0">
                <a:solidFill>
                  <a:srgbClr val="A40000"/>
                </a:solidFill>
              </a:rPr>
              <a:t> </a:t>
            </a:r>
            <a:r>
              <a:rPr lang="en-US" dirty="0"/>
              <a:t>[The preceding link is no longer available.]</a:t>
            </a:r>
          </a:p>
        </p:txBody>
      </p:sp>
      <p:sp>
        <p:nvSpPr>
          <p:cNvPr id="4" name="Footer Placeholder 3">
            <a:extLst>
              <a:ext uri="{FF2B5EF4-FFF2-40B4-BE49-F238E27FC236}">
                <a16:creationId xmlns:a16="http://schemas.microsoft.com/office/drawing/2014/main" id="{AC349F67-34BD-43E5-B09D-230E45B5F544}"/>
              </a:ext>
            </a:extLst>
          </p:cNvPr>
          <p:cNvSpPr>
            <a:spLocks noGrp="1"/>
          </p:cNvSpPr>
          <p:nvPr>
            <p:ph type="ftr" sz="quarter" idx="11"/>
          </p:nvPr>
        </p:nvSpPr>
        <p:spPr/>
        <p:txBody>
          <a:bodyPr/>
          <a:lstStyle/>
          <a:p>
            <a:r>
              <a:rPr lang="en-US"/>
              <a:t>California Department of Education</a:t>
            </a:r>
            <a:endParaRPr lang="en-US" dirty="0"/>
          </a:p>
        </p:txBody>
      </p:sp>
      <p:sp>
        <p:nvSpPr>
          <p:cNvPr id="5" name="Slide Number Placeholder 4">
            <a:extLst>
              <a:ext uri="{FF2B5EF4-FFF2-40B4-BE49-F238E27FC236}">
                <a16:creationId xmlns:a16="http://schemas.microsoft.com/office/drawing/2014/main" id="{159503E5-8341-4CDF-9304-7A88DB8E3BA9}"/>
              </a:ext>
            </a:extLst>
          </p:cNvPr>
          <p:cNvSpPr>
            <a:spLocks noGrp="1"/>
          </p:cNvSpPr>
          <p:nvPr>
            <p:ph type="sldNum" sz="quarter" idx="12"/>
          </p:nvPr>
        </p:nvSpPr>
        <p:spPr/>
        <p:txBody>
          <a:bodyPr/>
          <a:lstStyle/>
          <a:p>
            <a:fld id="{E3F07B27-5348-4263-B67F-EF7FF0A6AD4A}" type="slidenum">
              <a:rPr lang="en-US" smtClean="0"/>
              <a:t>26</a:t>
            </a:fld>
            <a:endParaRPr lang="en-US" dirty="0"/>
          </a:p>
        </p:txBody>
      </p:sp>
    </p:spTree>
    <p:extLst>
      <p:ext uri="{BB962C8B-B14F-4D97-AF65-F5344CB8AC3E}">
        <p14:creationId xmlns:p14="http://schemas.microsoft.com/office/powerpoint/2010/main" val="192941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5162" y="1785770"/>
            <a:ext cx="9011322" cy="2863792"/>
          </a:xfrm>
        </p:spPr>
        <p:txBody>
          <a:bodyPr>
            <a:noAutofit/>
          </a:bodyPr>
          <a:lstStyle/>
          <a:p>
            <a:r>
              <a:rPr lang="en-US" sz="4800" dirty="0"/>
              <a:t>Overview of the California School Dashboard </a:t>
            </a:r>
            <a:br>
              <a:rPr lang="en-US" sz="4800" dirty="0"/>
            </a:br>
            <a:r>
              <a:rPr lang="en-US" sz="4800" dirty="0"/>
              <a:t>and Accountability System</a:t>
            </a:r>
            <a:br>
              <a:rPr lang="en-US" sz="4400" dirty="0"/>
            </a:br>
            <a:endParaRPr lang="en-US" sz="4400"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3</a:t>
            </a:fld>
            <a:endParaRPr lang="en-US" dirty="0"/>
          </a:p>
        </p:txBody>
      </p:sp>
    </p:spTree>
    <p:extLst>
      <p:ext uri="{BB962C8B-B14F-4D97-AF65-F5344CB8AC3E}">
        <p14:creationId xmlns:p14="http://schemas.microsoft.com/office/powerpoint/2010/main" val="101230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Dashboard Purpose</a:t>
            </a:r>
          </a:p>
        </p:txBody>
      </p:sp>
      <p:sp>
        <p:nvSpPr>
          <p:cNvPr id="3" name="Content Placeholder 2"/>
          <p:cNvSpPr>
            <a:spLocks noGrp="1"/>
          </p:cNvSpPr>
          <p:nvPr>
            <p:ph idx="1"/>
          </p:nvPr>
        </p:nvSpPr>
        <p:spPr>
          <a:xfrm>
            <a:off x="211016" y="1290918"/>
            <a:ext cx="11582400" cy="5346550"/>
          </a:xfrm>
        </p:spPr>
        <p:txBody>
          <a:bodyPr>
            <a:normAutofit fontScale="92500" lnSpcReduction="10000"/>
          </a:bodyPr>
          <a:lstStyle/>
          <a:p>
            <a:r>
              <a:rPr lang="en-US" sz="3500" dirty="0"/>
              <a:t>Supports local educational agencies (LEAs) and schools by providing information on specific indicators to identify strengths, weaknesses, and areas needing improvement.</a:t>
            </a:r>
          </a:p>
          <a:p>
            <a:pPr lvl="1">
              <a:spcAft>
                <a:spcPts val="1200"/>
              </a:spcAft>
            </a:pPr>
            <a:r>
              <a:rPr lang="en-US" dirty="0"/>
              <a:t>In-depth analyses on specific areas can be conducted using local data</a:t>
            </a:r>
          </a:p>
          <a:p>
            <a:pPr>
              <a:spcBef>
                <a:spcPts val="1200"/>
              </a:spcBef>
              <a:spcAft>
                <a:spcPts val="1200"/>
              </a:spcAft>
            </a:pPr>
            <a:r>
              <a:rPr lang="en-US" sz="3500" dirty="0"/>
              <a:t>Reports data for </a:t>
            </a:r>
            <a:r>
              <a:rPr lang="en-US" sz="3500" b="1" i="1" dirty="0"/>
              <a:t>all</a:t>
            </a:r>
            <a:r>
              <a:rPr lang="en-US" sz="3500" b="1" dirty="0"/>
              <a:t> </a:t>
            </a:r>
            <a:r>
              <a:rPr lang="en-US" sz="3500" dirty="0"/>
              <a:t>student groups to ensure that </a:t>
            </a:r>
            <a:r>
              <a:rPr lang="en-US" sz="3500" b="1" dirty="0"/>
              <a:t>each</a:t>
            </a:r>
            <a:r>
              <a:rPr lang="en-US" sz="3500" dirty="0"/>
              <a:t> student group is provided the attention and services they need.</a:t>
            </a:r>
          </a:p>
          <a:p>
            <a:pPr>
              <a:spcBef>
                <a:spcPts val="1200"/>
              </a:spcBef>
            </a:pPr>
            <a:r>
              <a:rPr lang="en-US" sz="3500" dirty="0"/>
              <a:t>Promotes continuous improvement</a:t>
            </a:r>
          </a:p>
          <a:p>
            <a:pPr lvl="1"/>
            <a:r>
              <a:rPr lang="en-US" dirty="0"/>
              <a:t>Standards established to help schools make significant progress      </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4</a:t>
            </a:fld>
            <a:endParaRPr lang="en-US" dirty="0"/>
          </a:p>
        </p:txBody>
      </p:sp>
    </p:spTree>
    <p:extLst>
      <p:ext uri="{BB962C8B-B14F-4D97-AF65-F5344CB8AC3E}">
        <p14:creationId xmlns:p14="http://schemas.microsoft.com/office/powerpoint/2010/main" val="220338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1089087"/>
          </a:xfrm>
        </p:spPr>
        <p:txBody>
          <a:bodyPr>
            <a:normAutofit/>
          </a:bodyPr>
          <a:lstStyle/>
          <a:p>
            <a:r>
              <a:rPr lang="en-US" sz="4400">
                <a:solidFill>
                  <a:prstClr val="black"/>
                </a:solidFill>
              </a:rPr>
              <a:t>Dashboard Indicators</a:t>
            </a:r>
            <a:endParaRPr lang="en-US" sz="4400" dirty="0"/>
          </a:p>
        </p:txBody>
      </p:sp>
      <p:sp>
        <p:nvSpPr>
          <p:cNvPr id="4" name="Content Placeholder 3"/>
          <p:cNvSpPr>
            <a:spLocks noGrp="1"/>
          </p:cNvSpPr>
          <p:nvPr>
            <p:ph sz="quarter" idx="13"/>
          </p:nvPr>
        </p:nvSpPr>
        <p:spPr>
          <a:xfrm>
            <a:off x="386499" y="1204856"/>
            <a:ext cx="11406917" cy="5653144"/>
          </a:xfrm>
        </p:spPr>
        <p:txBody>
          <a:bodyPr>
            <a:normAutofit fontScale="70000" lnSpcReduction="20000"/>
          </a:bodyPr>
          <a:lstStyle/>
          <a:p>
            <a:pPr>
              <a:lnSpc>
                <a:spcPct val="100000"/>
              </a:lnSpc>
              <a:spcBef>
                <a:spcPts val="600"/>
              </a:spcBef>
              <a:spcAft>
                <a:spcPts val="600"/>
              </a:spcAft>
            </a:pPr>
            <a:r>
              <a:rPr lang="en-US" sz="4100" b="1" dirty="0">
                <a:latin typeface="Arial" panose="020B0604020202020204" pitchFamily="34" charset="0"/>
                <a:cs typeface="Arial" panose="020B0604020202020204" pitchFamily="34" charset="0"/>
              </a:rPr>
              <a:t>Six State Indicators: </a:t>
            </a:r>
          </a:p>
          <a:p>
            <a:pPr lvl="1">
              <a:lnSpc>
                <a:spcPct val="120000"/>
              </a:lnSpc>
              <a:spcBef>
                <a:spcPts val="600"/>
              </a:spcBef>
              <a:spcAft>
                <a:spcPts val="600"/>
              </a:spcAft>
              <a:buFont typeface="Arial" panose="020B0604020202020204" pitchFamily="34" charset="0"/>
              <a:buChar char="–"/>
            </a:pPr>
            <a:r>
              <a:rPr lang="en-US" sz="3900" dirty="0">
                <a:latin typeface="Arial" panose="020B0604020202020204" pitchFamily="34" charset="0"/>
                <a:cs typeface="Arial" panose="020B0604020202020204" pitchFamily="34" charset="0"/>
              </a:rPr>
              <a:t>Data collected statewide from local educational agencies (LEAs) through CALPADS or outside vendors (e.g. Educational Testing Service, College Board, etc.).</a:t>
            </a:r>
          </a:p>
          <a:p>
            <a:pPr lvl="1">
              <a:lnSpc>
                <a:spcPct val="120000"/>
              </a:lnSpc>
              <a:spcBef>
                <a:spcPts val="600"/>
              </a:spcBef>
              <a:spcAft>
                <a:spcPts val="1200"/>
              </a:spcAft>
              <a:buFont typeface="Arial" panose="020B0604020202020204" pitchFamily="34" charset="0"/>
              <a:buChar char="–"/>
            </a:pPr>
            <a:r>
              <a:rPr lang="en-US" sz="3900" dirty="0">
                <a:latin typeface="Arial" panose="020B0604020202020204" pitchFamily="34" charset="0"/>
                <a:cs typeface="Arial" panose="020B0604020202020204" pitchFamily="34" charset="0"/>
              </a:rPr>
              <a:t>California Department of Education (CDE) uploads the data into the Dashboard</a:t>
            </a:r>
          </a:p>
          <a:p>
            <a:pPr>
              <a:lnSpc>
                <a:spcPct val="120000"/>
              </a:lnSpc>
              <a:spcBef>
                <a:spcPts val="600"/>
              </a:spcBef>
              <a:spcAft>
                <a:spcPts val="600"/>
              </a:spcAft>
            </a:pPr>
            <a:r>
              <a:rPr lang="en-US" sz="4100" b="1" dirty="0">
                <a:latin typeface="Arial" panose="020B0604020202020204" pitchFamily="34" charset="0"/>
                <a:cs typeface="Arial" panose="020B0604020202020204" pitchFamily="34" charset="0"/>
              </a:rPr>
              <a:t>Five Local Indicators for Districts and Charter Schools; Seven Local Indicators for County Offices of Education (COEs): </a:t>
            </a:r>
          </a:p>
          <a:p>
            <a:pPr lvl="1">
              <a:lnSpc>
                <a:spcPct val="110000"/>
              </a:lnSpc>
              <a:spcBef>
                <a:spcPts val="600"/>
              </a:spcBef>
              <a:spcAft>
                <a:spcPts val="600"/>
              </a:spcAft>
              <a:buFont typeface="Arial" panose="020B0604020202020204" pitchFamily="34" charset="0"/>
              <a:buChar char="–"/>
            </a:pPr>
            <a:r>
              <a:rPr lang="en-US" sz="3900" dirty="0">
                <a:latin typeface="Arial" panose="020B0604020202020204" pitchFamily="34" charset="0"/>
                <a:cs typeface="Arial" panose="020B0604020202020204" pitchFamily="34" charset="0"/>
              </a:rPr>
              <a:t>Data collected by LEAs</a:t>
            </a:r>
          </a:p>
          <a:p>
            <a:pPr lvl="1">
              <a:lnSpc>
                <a:spcPct val="110000"/>
              </a:lnSpc>
              <a:spcBef>
                <a:spcPts val="600"/>
              </a:spcBef>
              <a:spcAft>
                <a:spcPts val="600"/>
              </a:spcAft>
              <a:buFont typeface="Arial" panose="020B0604020202020204" pitchFamily="34" charset="0"/>
              <a:buChar char="–"/>
            </a:pPr>
            <a:r>
              <a:rPr lang="en-US" sz="3900" dirty="0">
                <a:latin typeface="Arial" panose="020B0604020202020204" pitchFamily="34" charset="0"/>
                <a:cs typeface="Arial" panose="020B0604020202020204" pitchFamily="34" charset="0"/>
              </a:rPr>
              <a:t>LEAs upload the data into the Dashboard</a:t>
            </a:r>
            <a:endParaRPr lang="en-US" sz="3900" b="1" dirty="0">
              <a:latin typeface="Arial" panose="020B0604020202020204" pitchFamily="34" charset="0"/>
              <a:cs typeface="Arial" panose="020B0604020202020204" pitchFamily="34" charset="0"/>
            </a:endParaRPr>
          </a:p>
          <a:p>
            <a:endParaRPr lang="en-US" dirty="0"/>
          </a:p>
        </p:txBody>
      </p:sp>
      <p:sp>
        <p:nvSpPr>
          <p:cNvPr id="9" name="Footer Placeholder 8"/>
          <p:cNvSpPr>
            <a:spLocks noGrp="1"/>
          </p:cNvSpPr>
          <p:nvPr>
            <p:ph type="ftr" sz="quarter" idx="11"/>
          </p:nvPr>
        </p:nvSpPr>
        <p:spPr/>
        <p:txBody>
          <a:bodyPr/>
          <a:lstStyle/>
          <a:p>
            <a:r>
              <a:rPr lang="en-US"/>
              <a:t>California Department of Education</a:t>
            </a:r>
            <a:endParaRPr lang="en-US" dirty="0"/>
          </a:p>
        </p:txBody>
      </p:sp>
      <p:sp>
        <p:nvSpPr>
          <p:cNvPr id="3" name="Slide Number Placeholder 2"/>
          <p:cNvSpPr>
            <a:spLocks noGrp="1"/>
          </p:cNvSpPr>
          <p:nvPr>
            <p:ph type="sldNum" sz="quarter" idx="12"/>
          </p:nvPr>
        </p:nvSpPr>
        <p:spPr/>
        <p:txBody>
          <a:bodyPr/>
          <a:lstStyle/>
          <a:p>
            <a:fld id="{E3F07B27-5348-4263-B67F-EF7FF0A6AD4A}"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8976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Dashboard Data</a:t>
            </a:r>
          </a:p>
        </p:txBody>
      </p:sp>
      <p:sp>
        <p:nvSpPr>
          <p:cNvPr id="3" name="Content Placeholder 2"/>
          <p:cNvSpPr>
            <a:spLocks noGrp="1"/>
          </p:cNvSpPr>
          <p:nvPr>
            <p:ph idx="1"/>
          </p:nvPr>
        </p:nvSpPr>
        <p:spPr>
          <a:xfrm>
            <a:off x="211016" y="1369965"/>
            <a:ext cx="11582400" cy="4882730"/>
          </a:xfrm>
        </p:spPr>
        <p:txBody>
          <a:bodyPr>
            <a:noAutofit/>
          </a:bodyPr>
          <a:lstStyle/>
          <a:p>
            <a:pPr>
              <a:spcBef>
                <a:spcPts val="1200"/>
              </a:spcBef>
              <a:spcAft>
                <a:spcPts val="1200"/>
              </a:spcAft>
            </a:pPr>
            <a:r>
              <a:rPr lang="en-US" sz="3000" dirty="0"/>
              <a:t>LEAs are required to use the data to inform their local control and accountability plans (LCAPs).</a:t>
            </a:r>
          </a:p>
          <a:p>
            <a:pPr>
              <a:spcBef>
                <a:spcPts val="1200"/>
              </a:spcBef>
              <a:spcAft>
                <a:spcPts val="1200"/>
              </a:spcAft>
            </a:pPr>
            <a:r>
              <a:rPr lang="en-US" sz="3000" dirty="0"/>
              <a:t>Schools are encouraged to use the data to inform their School Plan for Student Achievement (SPSA). However, schools eligible for support under ESSA must use the data to inform their SPSA.</a:t>
            </a:r>
          </a:p>
          <a:p>
            <a:pPr>
              <a:spcBef>
                <a:spcPts val="1200"/>
              </a:spcBef>
              <a:spcAft>
                <a:spcPts val="1200"/>
              </a:spcAft>
            </a:pPr>
            <a:r>
              <a:rPr lang="en-US" sz="3000" dirty="0"/>
              <a:t>The state uses both local and state indicators to identify LEAs that are eligible for support and uses state indicators to identify schools that are eligible for support. The goal is to focus on how to improve outcomes for students. </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6</a:t>
            </a:fld>
            <a:endParaRPr lang="en-US" dirty="0"/>
          </a:p>
        </p:txBody>
      </p:sp>
    </p:spTree>
    <p:extLst>
      <p:ext uri="{BB962C8B-B14F-4D97-AF65-F5344CB8AC3E}">
        <p14:creationId xmlns:p14="http://schemas.microsoft.com/office/powerpoint/2010/main" val="117440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B2C1-E7C1-4EC9-8F84-97372654D9B4}"/>
              </a:ext>
            </a:extLst>
          </p:cNvPr>
          <p:cNvSpPr>
            <a:spLocks noGrp="1"/>
          </p:cNvSpPr>
          <p:nvPr>
            <p:ph type="title"/>
          </p:nvPr>
        </p:nvSpPr>
        <p:spPr/>
        <p:txBody>
          <a:bodyPr>
            <a:normAutofit/>
          </a:bodyPr>
          <a:lstStyle/>
          <a:p>
            <a:r>
              <a:rPr lang="en-US" sz="4000" dirty="0">
                <a:sym typeface="Wingdings" panose="05000000000000000000" pitchFamily="2" charset="2"/>
              </a:rPr>
              <a:t>Local Indicators </a:t>
            </a:r>
            <a:endParaRPr lang="en-US" sz="4000" dirty="0"/>
          </a:p>
        </p:txBody>
      </p:sp>
      <p:graphicFrame>
        <p:nvGraphicFramePr>
          <p:cNvPr id="7" name="Content Placeholder 6" descr="Local Indicators, Basics: Teachers, Instructional Materials, Facilities. Implimentation of Academic Standards. " title="Local Indicator Table">
            <a:extLst>
              <a:ext uri="{FF2B5EF4-FFF2-40B4-BE49-F238E27FC236}">
                <a16:creationId xmlns:a16="http://schemas.microsoft.com/office/drawing/2014/main" id="{6B3ED8AD-31FA-44D0-A1E1-FAFEB358A334}"/>
              </a:ext>
            </a:extLst>
          </p:cNvPr>
          <p:cNvGraphicFramePr>
            <a:graphicFrameLocks noGrp="1"/>
          </p:cNvGraphicFramePr>
          <p:nvPr>
            <p:ph sz="half" idx="1"/>
            <p:extLst>
              <p:ext uri="{D42A27DB-BD31-4B8C-83A1-F6EECF244321}">
                <p14:modId xmlns:p14="http://schemas.microsoft.com/office/powerpoint/2010/main" val="2938584698"/>
              </p:ext>
            </p:extLst>
          </p:nvPr>
        </p:nvGraphicFramePr>
        <p:xfrm>
          <a:off x="356617" y="1138642"/>
          <a:ext cx="11476423" cy="3590360"/>
        </p:xfrm>
        <a:graphic>
          <a:graphicData uri="http://schemas.openxmlformats.org/drawingml/2006/table">
            <a:tbl>
              <a:tblPr firstRow="1" bandRow="1"/>
              <a:tblGrid>
                <a:gridCol w="11476423">
                  <a:extLst>
                    <a:ext uri="{9D8B030D-6E8A-4147-A177-3AD203B41FA5}">
                      <a16:colId xmlns:a16="http://schemas.microsoft.com/office/drawing/2014/main" val="3067374232"/>
                    </a:ext>
                  </a:extLst>
                </a:gridCol>
              </a:tblGrid>
              <a:tr h="426773">
                <a:tc>
                  <a:txBody>
                    <a:bodyPr/>
                    <a:lstStyle/>
                    <a:p>
                      <a:pPr marL="0" marR="0" algn="ctr">
                        <a:lnSpc>
                          <a:spcPct val="107000"/>
                        </a:lnSpc>
                        <a:spcBef>
                          <a:spcPts val="0"/>
                        </a:spcBef>
                        <a:spcAft>
                          <a:spcPts val="0"/>
                        </a:spcAft>
                      </a:pPr>
                      <a:r>
                        <a:rPr lang="en-US" sz="2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Local Indicators </a:t>
                      </a:r>
                      <a:endPar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104684563"/>
                  </a:ext>
                </a:extLst>
              </a:tr>
              <a:tr h="426773">
                <a:tc>
                  <a:txBody>
                    <a:bodyPr/>
                    <a:lstStyle/>
                    <a:p>
                      <a:pPr marL="0" marR="0">
                        <a:lnSpc>
                          <a:spcPct val="107000"/>
                        </a:lnSpc>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Basics: Teachers, Instructional Materials, Facilities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703003479"/>
                  </a:ext>
                </a:extLst>
              </a:tr>
              <a:tr h="426773">
                <a:tc>
                  <a:txBody>
                    <a:bodyPr/>
                    <a:lstStyle/>
                    <a:p>
                      <a:pPr marL="0" marR="0">
                        <a:lnSpc>
                          <a:spcPct val="107000"/>
                        </a:lnSpc>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Academic Standards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364575972"/>
                  </a:ext>
                </a:extLst>
              </a:tr>
              <a:tr h="426773">
                <a:tc>
                  <a:txBody>
                    <a:bodyPr/>
                    <a:lstStyle/>
                    <a:p>
                      <a:pPr marL="0" marR="0">
                        <a:lnSpc>
                          <a:spcPct val="107000"/>
                        </a:lnSpc>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Parent and Family Engagement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746896393"/>
                  </a:ext>
                </a:extLst>
              </a:tr>
              <a:tr h="426773">
                <a:tc>
                  <a:txBody>
                    <a:bodyPr/>
                    <a:lstStyle/>
                    <a:p>
                      <a:pPr marL="0" marR="0">
                        <a:lnSpc>
                          <a:spcPct val="107000"/>
                        </a:lnSpc>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Local Climate Survey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428468462"/>
                  </a:ext>
                </a:extLst>
              </a:tr>
              <a:tr h="426773">
                <a:tc>
                  <a:txBody>
                    <a:bodyPr/>
                    <a:lstStyle/>
                    <a:p>
                      <a:pPr marL="0" marR="0">
                        <a:lnSpc>
                          <a:spcPct val="107000"/>
                        </a:lnSpc>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Access to a Broad Course of Study </a:t>
                      </a: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666356197"/>
                  </a:ext>
                </a:extLst>
              </a:tr>
              <a:tr h="426773">
                <a:tc>
                  <a:txBody>
                    <a:bodyPr/>
                    <a:lstStyle/>
                    <a:p>
                      <a:pPr marL="0" marR="0">
                        <a:lnSpc>
                          <a:spcPct val="107000"/>
                        </a:lnSpc>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Coordination of Services for Expelled Pupils—C</a:t>
                      </a:r>
                      <a:r>
                        <a:rPr lang="en-US" sz="24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OEs Only </a:t>
                      </a:r>
                      <a:endParaRPr lang="en-US" sz="2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006"/>
                  </a:ext>
                </a:extLst>
              </a:tr>
              <a:tr h="426773">
                <a:tc>
                  <a:txBody>
                    <a:bodyPr/>
                    <a:lstStyle/>
                    <a:p>
                      <a:pPr marL="0" marR="0">
                        <a:lnSpc>
                          <a:spcPct val="107000"/>
                        </a:lnSpc>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Coordination of Services</a:t>
                      </a:r>
                      <a:r>
                        <a:rPr lang="en-US" sz="240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for Foster Youth—COEs Only</a:t>
                      </a:r>
                      <a:endParaRPr lang="en-US" sz="2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007"/>
                  </a:ext>
                </a:extLst>
              </a:tr>
            </a:tbl>
          </a:graphicData>
        </a:graphic>
      </p:graphicFrame>
      <p:sp>
        <p:nvSpPr>
          <p:cNvPr id="4" name="Content Placeholder 3">
            <a:extLst>
              <a:ext uri="{FF2B5EF4-FFF2-40B4-BE49-F238E27FC236}">
                <a16:creationId xmlns:a16="http://schemas.microsoft.com/office/drawing/2014/main" id="{0D64619F-0F2C-4778-B0F5-D9B52A513DFA}"/>
              </a:ext>
            </a:extLst>
          </p:cNvPr>
          <p:cNvSpPr>
            <a:spLocks noGrp="1"/>
          </p:cNvSpPr>
          <p:nvPr>
            <p:ph sz="half" idx="2"/>
          </p:nvPr>
        </p:nvSpPr>
        <p:spPr>
          <a:xfrm>
            <a:off x="356617" y="4951851"/>
            <a:ext cx="11487909" cy="1769625"/>
          </a:xfrm>
        </p:spPr>
        <p:txBody>
          <a:bodyPr>
            <a:normAutofit lnSpcReduction="10000"/>
          </a:bodyPr>
          <a:lstStyle/>
          <a:p>
            <a:pPr marL="0" indent="0">
              <a:lnSpc>
                <a:spcPct val="110000"/>
              </a:lnSpc>
              <a:buNone/>
            </a:pPr>
            <a:r>
              <a:rPr lang="en-US" sz="2600" dirty="0">
                <a:latin typeface="Arial" panose="020B0604020202020204" pitchFamily="34" charset="0"/>
                <a:cs typeface="Arial" panose="020B0604020202020204" pitchFamily="34" charset="0"/>
              </a:rPr>
              <a:t>LEAs (Dashboard Coordinators) are responsible for uploading information on local indicators in the Dashboard. Note: Charter schools are considered LEAs under the local control funding formula (LCFF) and are also required to upload local indicators. </a:t>
            </a:r>
          </a:p>
          <a:p>
            <a:endParaRPr lang="en-US" dirty="0"/>
          </a:p>
        </p:txBody>
      </p:sp>
      <p:sp>
        <p:nvSpPr>
          <p:cNvPr id="5" name="Footer Placeholder 4">
            <a:extLst>
              <a:ext uri="{FF2B5EF4-FFF2-40B4-BE49-F238E27FC236}">
                <a16:creationId xmlns:a16="http://schemas.microsoft.com/office/drawing/2014/main" id="{1E65C91A-B7F9-41D4-9508-1F5EDD9D62A6}"/>
              </a:ext>
            </a:extLst>
          </p:cNvPr>
          <p:cNvSpPr>
            <a:spLocks noGrp="1"/>
          </p:cNvSpPr>
          <p:nvPr>
            <p:ph type="ftr" sz="quarter" idx="11"/>
          </p:nvPr>
        </p:nvSpPr>
        <p:spPr>
          <a:xfrm>
            <a:off x="3758358" y="6385474"/>
            <a:ext cx="5011616" cy="365125"/>
          </a:xfrm>
        </p:spPr>
        <p:txBody>
          <a:bodyPr/>
          <a:lstStyle/>
          <a:p>
            <a:r>
              <a:rPr lang="en-US"/>
              <a:t>California Department of Education</a:t>
            </a:r>
            <a:endParaRPr lang="en-US" dirty="0"/>
          </a:p>
        </p:txBody>
      </p:sp>
      <p:sp>
        <p:nvSpPr>
          <p:cNvPr id="6" name="Slide Number Placeholder 5">
            <a:extLst>
              <a:ext uri="{FF2B5EF4-FFF2-40B4-BE49-F238E27FC236}">
                <a16:creationId xmlns:a16="http://schemas.microsoft.com/office/drawing/2014/main" id="{FB257557-4682-4DED-97AA-12913E4E33F7}"/>
              </a:ext>
            </a:extLst>
          </p:cNvPr>
          <p:cNvSpPr>
            <a:spLocks noGrp="1"/>
          </p:cNvSpPr>
          <p:nvPr>
            <p:ph type="sldNum" sz="quarter" idx="12"/>
          </p:nvPr>
        </p:nvSpPr>
        <p:spPr/>
        <p:txBody>
          <a:bodyPr/>
          <a:lstStyle/>
          <a:p>
            <a:fld id="{E3F07B27-5348-4263-B67F-EF7FF0A6AD4A}" type="slidenum">
              <a:rPr lang="en-US" smtClean="0"/>
              <a:t>7</a:t>
            </a:fld>
            <a:endParaRPr lang="en-US" dirty="0"/>
          </a:p>
        </p:txBody>
      </p:sp>
    </p:spTree>
    <p:extLst>
      <p:ext uri="{BB962C8B-B14F-4D97-AF65-F5344CB8AC3E}">
        <p14:creationId xmlns:p14="http://schemas.microsoft.com/office/powerpoint/2010/main" val="99581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877933"/>
          </a:xfrm>
        </p:spPr>
        <p:txBody>
          <a:bodyPr>
            <a:normAutofit fontScale="90000"/>
          </a:bodyPr>
          <a:lstStyle/>
          <a:p>
            <a:pPr algn="ctr"/>
            <a:r>
              <a:rPr lang="en-US" dirty="0"/>
              <a:t>Local Indicators: How Do You Get a Rating? </a:t>
            </a:r>
          </a:p>
        </p:txBody>
      </p:sp>
      <p:sp>
        <p:nvSpPr>
          <p:cNvPr id="3" name="Content Placeholder 2"/>
          <p:cNvSpPr>
            <a:spLocks noGrp="1"/>
          </p:cNvSpPr>
          <p:nvPr>
            <p:ph idx="1"/>
          </p:nvPr>
        </p:nvSpPr>
        <p:spPr>
          <a:xfrm>
            <a:off x="414868" y="1230594"/>
            <a:ext cx="11582400" cy="5490882"/>
          </a:xfrm>
        </p:spPr>
        <p:txBody>
          <a:bodyPr>
            <a:normAutofit fontScale="92500" lnSpcReduction="10000"/>
          </a:bodyPr>
          <a:lstStyle/>
          <a:p>
            <a:r>
              <a:rPr lang="en-US" sz="3200" dirty="0"/>
              <a:t>Once indicators are uploaded, the status for LEAs are automatically populated in the Dashboard: </a:t>
            </a:r>
          </a:p>
          <a:p>
            <a:pPr lvl="1"/>
            <a:r>
              <a:rPr lang="en-US" sz="2800" dirty="0"/>
              <a:t>Met</a:t>
            </a:r>
          </a:p>
          <a:p>
            <a:pPr lvl="1"/>
            <a:r>
              <a:rPr lang="en-US" sz="2800" dirty="0"/>
              <a:t>Not Met</a:t>
            </a:r>
          </a:p>
          <a:p>
            <a:pPr lvl="1">
              <a:spcAft>
                <a:spcPts val="1200"/>
              </a:spcAft>
            </a:pPr>
            <a:r>
              <a:rPr lang="en-US" sz="2800" dirty="0"/>
              <a:t>Not Met for More than Two Years</a:t>
            </a:r>
          </a:p>
          <a:p>
            <a:r>
              <a:rPr lang="en-US" sz="3200" dirty="0"/>
              <a:t>Based on whether LEAs met the following requirements: </a:t>
            </a:r>
          </a:p>
          <a:p>
            <a:pPr lvl="1">
              <a:spcBef>
                <a:spcPts val="600"/>
              </a:spcBef>
              <a:spcAft>
                <a:spcPts val="600"/>
              </a:spcAft>
            </a:pPr>
            <a:r>
              <a:rPr lang="en-US" sz="2800" dirty="0"/>
              <a:t>Annually measure progress on local performance indicators based on locally available data</a:t>
            </a:r>
          </a:p>
          <a:p>
            <a:pPr lvl="1">
              <a:spcBef>
                <a:spcPts val="600"/>
              </a:spcBef>
              <a:spcAft>
                <a:spcPts val="600"/>
              </a:spcAft>
            </a:pPr>
            <a:r>
              <a:rPr lang="en-US" sz="2800" dirty="0"/>
              <a:t>Report results at a regularly scheduled public meeting of the local governing board</a:t>
            </a:r>
          </a:p>
          <a:p>
            <a:pPr lvl="1">
              <a:spcBef>
                <a:spcPts val="600"/>
              </a:spcBef>
              <a:spcAft>
                <a:spcPts val="1200"/>
              </a:spcAft>
            </a:pPr>
            <a:r>
              <a:rPr lang="en-US" sz="2800" dirty="0"/>
              <a:t>Report results to the public through the Dashboard</a:t>
            </a:r>
          </a:p>
          <a:p>
            <a:pPr lvl="1">
              <a:spcBef>
                <a:spcPts val="600"/>
              </a:spcBef>
              <a:spcAft>
                <a:spcPts val="600"/>
              </a:spcAft>
            </a:pPr>
            <a:endParaRPr lang="en-US" sz="2800" dirty="0"/>
          </a:p>
          <a:p>
            <a:pPr marL="0" indent="0">
              <a:buNone/>
            </a:pPr>
            <a:endParaRPr lang="en-US" sz="3200"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7" name="Slide Number Placeholder 4"/>
          <p:cNvSpPr>
            <a:spLocks noGrp="1"/>
          </p:cNvSpPr>
          <p:nvPr>
            <p:ph type="sldNum" sz="quarter" idx="12"/>
          </p:nvPr>
        </p:nvSpPr>
        <p:spPr>
          <a:xfrm>
            <a:off x="9050216" y="6356351"/>
            <a:ext cx="2743200" cy="365125"/>
          </a:xfrm>
        </p:spPr>
        <p:txBody>
          <a:bodyPr/>
          <a:lstStyle/>
          <a:p>
            <a:fld id="{D71456CC-9064-4177-A22F-4FCE0DD22408}" type="slidenum">
              <a:rPr lang="en-US" smtClean="0"/>
              <a:t>8</a:t>
            </a:fld>
            <a:endParaRPr lang="en-US" dirty="0"/>
          </a:p>
        </p:txBody>
      </p:sp>
    </p:spTree>
    <p:extLst>
      <p:ext uri="{BB962C8B-B14F-4D97-AF65-F5344CB8AC3E}">
        <p14:creationId xmlns:p14="http://schemas.microsoft.com/office/powerpoint/2010/main" val="351914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Indicators by Grade Span </a:t>
            </a:r>
          </a:p>
        </p:txBody>
      </p:sp>
      <p:graphicFrame>
        <p:nvGraphicFramePr>
          <p:cNvPr id="6" name="Content Placeholder 5" descr="Table identifying the state indicators and the associated grade spans. "/>
          <p:cNvGraphicFramePr>
            <a:graphicFrameLocks noGrp="1"/>
          </p:cNvGraphicFramePr>
          <p:nvPr>
            <p:ph idx="1"/>
          </p:nvPr>
        </p:nvGraphicFramePr>
        <p:xfrm>
          <a:off x="352697" y="1582616"/>
          <a:ext cx="10959737" cy="4503457"/>
        </p:xfrm>
        <a:graphic>
          <a:graphicData uri="http://schemas.openxmlformats.org/drawingml/2006/table">
            <a:tbl>
              <a:tblPr firstRow="1" bandRow="1">
                <a:tableStyleId>{93296810-A885-4BE3-A3E7-6D5BEEA58F35}</a:tableStyleId>
              </a:tblPr>
              <a:tblGrid>
                <a:gridCol w="7508584">
                  <a:extLst>
                    <a:ext uri="{9D8B030D-6E8A-4147-A177-3AD203B41FA5}">
                      <a16:colId xmlns:a16="http://schemas.microsoft.com/office/drawing/2014/main" val="20000"/>
                    </a:ext>
                  </a:extLst>
                </a:gridCol>
                <a:gridCol w="3451153">
                  <a:extLst>
                    <a:ext uri="{9D8B030D-6E8A-4147-A177-3AD203B41FA5}">
                      <a16:colId xmlns:a16="http://schemas.microsoft.com/office/drawing/2014/main" val="20001"/>
                    </a:ext>
                  </a:extLst>
                </a:gridCol>
              </a:tblGrid>
              <a:tr h="370840">
                <a:tc>
                  <a:txBody>
                    <a:bodyPr/>
                    <a:lstStyle/>
                    <a:p>
                      <a:pPr algn="ctr"/>
                      <a:r>
                        <a:rPr lang="en-US" sz="2800" dirty="0">
                          <a:solidFill>
                            <a:schemeClr val="tx1"/>
                          </a:solidFill>
                          <a:latin typeface="Arial" panose="020B0604020202020204" pitchFamily="34" charset="0"/>
                          <a:cs typeface="Arial" panose="020B0604020202020204" pitchFamily="34" charset="0"/>
                        </a:rPr>
                        <a:t>State Indicator</a:t>
                      </a:r>
                    </a:p>
                  </a:txBody>
                  <a:tcPr anchor="ctr"/>
                </a:tc>
                <a:tc>
                  <a:txBody>
                    <a:bodyPr/>
                    <a:lstStyle/>
                    <a:p>
                      <a:pPr algn="ctr"/>
                      <a:r>
                        <a:rPr lang="en-US" sz="2800" dirty="0">
                          <a:solidFill>
                            <a:schemeClr val="tx1"/>
                          </a:solidFill>
                          <a:latin typeface="Arial" panose="020B0604020202020204" pitchFamily="34" charset="0"/>
                          <a:cs typeface="Arial" panose="020B0604020202020204" pitchFamily="34" charset="0"/>
                        </a:rPr>
                        <a:t>Grade</a:t>
                      </a:r>
                      <a:r>
                        <a:rPr lang="en-US" sz="2800" baseline="0" dirty="0">
                          <a:solidFill>
                            <a:schemeClr val="tx1"/>
                          </a:solidFill>
                          <a:latin typeface="Arial" panose="020B0604020202020204" pitchFamily="34" charset="0"/>
                          <a:cs typeface="Arial" panose="020B0604020202020204" pitchFamily="34" charset="0"/>
                        </a:rPr>
                        <a:t> Span </a:t>
                      </a:r>
                      <a:endParaRPr lang="en-US" sz="28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Chronic Absenteeism Indicator </a:t>
                      </a:r>
                    </a:p>
                  </a:txBody>
                  <a:tcPr anchor="ctr"/>
                </a:tc>
                <a:tc>
                  <a:txBody>
                    <a:bodyPr/>
                    <a:lstStyle/>
                    <a:p>
                      <a:pPr algn="ctr"/>
                      <a:r>
                        <a:rPr lang="en-US" sz="2800" dirty="0">
                          <a:latin typeface="Arial" panose="020B0604020202020204" pitchFamily="34" charset="0"/>
                          <a:cs typeface="Arial" panose="020B0604020202020204" pitchFamily="34" charset="0"/>
                        </a:rPr>
                        <a:t>K–8</a:t>
                      </a:r>
                    </a:p>
                  </a:txBody>
                  <a:tcPr anchor="ctr"/>
                </a:tc>
                <a:extLst>
                  <a:ext uri="{0D108BD9-81ED-4DB2-BD59-A6C34878D82A}">
                    <a16:rowId xmlns:a16="http://schemas.microsoft.com/office/drawing/2014/main" val="10001"/>
                  </a:ext>
                </a:extLst>
              </a:tr>
              <a:tr h="370840">
                <a:tc>
                  <a:txBody>
                    <a:bodyPr/>
                    <a:lstStyle/>
                    <a:p>
                      <a:r>
                        <a:rPr lang="en-US" sz="2800" dirty="0">
                          <a:latin typeface="Arial" panose="020B0604020202020204" pitchFamily="34" charset="0"/>
                          <a:cs typeface="Arial" panose="020B0604020202020204" pitchFamily="34" charset="0"/>
                        </a:rPr>
                        <a:t>Suspension Rate Indicator </a:t>
                      </a:r>
                    </a:p>
                  </a:txBody>
                  <a:tcPr anchor="ctr"/>
                </a:tc>
                <a:tc>
                  <a:txBody>
                    <a:bodyPr/>
                    <a:lstStyle/>
                    <a:p>
                      <a:pPr algn="ctr"/>
                      <a:r>
                        <a:rPr lang="en-US" sz="2800" dirty="0">
                          <a:latin typeface="Arial" panose="020B0604020202020204" pitchFamily="34" charset="0"/>
                          <a:cs typeface="Arial" panose="020B0604020202020204" pitchFamily="34" charset="0"/>
                        </a:rPr>
                        <a:t>K–12</a:t>
                      </a: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Graduation Rate Indicator </a:t>
                      </a:r>
                    </a:p>
                  </a:txBody>
                  <a:tcPr anchor="ctr"/>
                </a:tc>
                <a:tc>
                  <a:txBody>
                    <a:bodyPr/>
                    <a:lstStyle/>
                    <a:p>
                      <a:pPr algn="ctr"/>
                      <a:r>
                        <a:rPr lang="en-US" sz="2800" dirty="0">
                          <a:latin typeface="Arial" panose="020B0604020202020204" pitchFamily="34" charset="0"/>
                          <a:cs typeface="Arial" panose="020B0604020202020204" pitchFamily="34" charset="0"/>
                        </a:rPr>
                        <a:t>9–12</a:t>
                      </a:r>
                    </a:p>
                  </a:txBody>
                  <a:tcPr anchor="ctr"/>
                </a:tc>
                <a:extLst>
                  <a:ext uri="{0D108BD9-81ED-4DB2-BD59-A6C34878D82A}">
                    <a16:rowId xmlns:a16="http://schemas.microsoft.com/office/drawing/2014/main" val="10002"/>
                  </a:ext>
                </a:extLst>
              </a:tr>
              <a:tr h="541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College/Career Indicator (CCI)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9–12</a:t>
                      </a:r>
                    </a:p>
                  </a:txBody>
                  <a:tcPr anchor="ctr"/>
                </a:tc>
                <a:extLst>
                  <a:ext uri="{0D108BD9-81ED-4DB2-BD59-A6C34878D82A}">
                    <a16:rowId xmlns:a16="http://schemas.microsoft.com/office/drawing/2014/main" val="10004"/>
                  </a:ext>
                </a:extLst>
              </a:tr>
              <a:tr h="370840">
                <a:tc>
                  <a:txBody>
                    <a:bodyPr/>
                    <a:lstStyle/>
                    <a:p>
                      <a:r>
                        <a:rPr lang="en-US" sz="2800" dirty="0">
                          <a:latin typeface="Arial" panose="020B0604020202020204" pitchFamily="34" charset="0"/>
                          <a:cs typeface="Arial" panose="020B0604020202020204" pitchFamily="34" charset="0"/>
                        </a:rPr>
                        <a:t>Academic Indicator</a:t>
                      </a:r>
                    </a:p>
                  </a:txBody>
                  <a:tcPr anchor="ctr"/>
                </a:tc>
                <a:tc>
                  <a:txBody>
                    <a:bodyPr/>
                    <a:lstStyle/>
                    <a:p>
                      <a:pPr algn="ctr"/>
                      <a:r>
                        <a:rPr lang="en-US" sz="2800" dirty="0">
                          <a:latin typeface="Arial" panose="020B0604020202020204" pitchFamily="34" charset="0"/>
                          <a:cs typeface="Arial" panose="020B0604020202020204" pitchFamily="34" charset="0"/>
                        </a:rPr>
                        <a:t>3–8 and</a:t>
                      </a:r>
                      <a:r>
                        <a:rPr lang="en-US" sz="2800" baseline="0" dirty="0">
                          <a:latin typeface="Arial" panose="020B0604020202020204" pitchFamily="34" charset="0"/>
                          <a:cs typeface="Arial" panose="020B0604020202020204" pitchFamily="34" charset="0"/>
                        </a:rPr>
                        <a:t> 11</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1065007">
                <a:tc>
                  <a:txBody>
                    <a:bodyPr/>
                    <a:lstStyle/>
                    <a:p>
                      <a:r>
                        <a:rPr lang="en-US" sz="2800" dirty="0">
                          <a:latin typeface="Arial" panose="020B0604020202020204" pitchFamily="34" charset="0"/>
                          <a:cs typeface="Arial" panose="020B0604020202020204" pitchFamily="34" charset="0"/>
                        </a:rPr>
                        <a:t>English Learner Progress Indicator </a:t>
                      </a:r>
                    </a:p>
                    <a:p>
                      <a:pPr marL="457200"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Not reported in 2018 Dashboard </a:t>
                      </a:r>
                    </a:p>
                    <a:p>
                      <a:pPr marL="457200"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Status only reported in 2019 Dashboard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–12</a:t>
                      </a:r>
                    </a:p>
                    <a:p>
                      <a:pPr algn="ct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149906062"/>
      </p:ext>
    </p:extLst>
  </p:cSld>
  <p:clrMapOvr>
    <a:masterClrMapping/>
  </p:clrMapOvr>
</p:sld>
</file>

<file path=ppt/theme/theme1.xml><?xml version="1.0" encoding="utf-8"?>
<a:theme xmlns:a="http://schemas.openxmlformats.org/drawingml/2006/main" name="ELPAC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FB7E066-49C3-45F9-825E-09AD583A221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3.xml><?xml version="1.0" encoding="utf-8"?>
<a:theme xmlns:a="http://schemas.openxmlformats.org/drawingml/2006/main" name="1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4.xml><?xml version="1.0" encoding="utf-8"?>
<a:theme xmlns:a="http://schemas.openxmlformats.org/drawingml/2006/main" name="2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5.xml><?xml version="1.0" encoding="utf-8"?>
<a:theme xmlns:a="http://schemas.openxmlformats.org/drawingml/2006/main" name="1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D36AF434-9944-480F-BA7C-28E2586817E5}"/>
    </a:ext>
  </a:extLst>
</a:theme>
</file>

<file path=ppt/theme/theme6.xml><?xml version="1.0" encoding="utf-8"?>
<a:theme xmlns:a="http://schemas.openxmlformats.org/drawingml/2006/main" name="3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7.xml><?xml version="1.0" encoding="utf-8"?>
<a:theme xmlns:a="http://schemas.openxmlformats.org/drawingml/2006/main" name="4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8.xml><?xml version="1.0" encoding="utf-8"?>
<a:theme xmlns:a="http://schemas.openxmlformats.org/drawingml/2006/main" name="5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9.xml><?xml version="1.0" encoding="utf-8"?>
<a:theme xmlns:a="http://schemas.openxmlformats.org/drawingml/2006/main" name="6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docProps/app.xml><?xml version="1.0" encoding="utf-8"?>
<Properties xmlns="http://schemas.openxmlformats.org/officeDocument/2006/extended-properties" xmlns:vt="http://schemas.openxmlformats.org/officeDocument/2006/docPropsVTypes">
  <Template/>
  <TotalTime>19831</TotalTime>
  <Words>2485</Words>
  <Application>Microsoft Office PowerPoint</Application>
  <PresentationFormat>Widescreen</PresentationFormat>
  <Paragraphs>402</Paragraphs>
  <Slides>26</Slides>
  <Notes>23</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26</vt:i4>
      </vt:variant>
    </vt:vector>
  </HeadingPairs>
  <TitlesOfParts>
    <vt:vector size="40" baseType="lpstr">
      <vt:lpstr>Arial</vt:lpstr>
      <vt:lpstr>Calibri</vt:lpstr>
      <vt:lpstr>Courier New</vt:lpstr>
      <vt:lpstr>Symbol</vt:lpstr>
      <vt:lpstr>Wingdings</vt:lpstr>
      <vt:lpstr>ELPAC Layout</vt:lpstr>
      <vt:lpstr>ADAD Layout</vt:lpstr>
      <vt:lpstr>1_ADAD Layout</vt:lpstr>
      <vt:lpstr>2_ADAD Layout</vt:lpstr>
      <vt:lpstr>1_AAU Slide Master</vt:lpstr>
      <vt:lpstr>3_ADAD Layout</vt:lpstr>
      <vt:lpstr>4_ADAD Layout</vt:lpstr>
      <vt:lpstr>5_ADAD Layout</vt:lpstr>
      <vt:lpstr>6_ADAD Layout</vt:lpstr>
      <vt:lpstr>California Practitioners Advisory Group   Item 2: California’s Integrated Local, State, and Federal Accountability and Continuous Improvement System: An Overview</vt:lpstr>
      <vt:lpstr>Topics</vt:lpstr>
      <vt:lpstr>Overview of the California School Dashboard  and Accountability System </vt:lpstr>
      <vt:lpstr>Dashboard Purpose</vt:lpstr>
      <vt:lpstr>Dashboard Indicators</vt:lpstr>
      <vt:lpstr>Use of Dashboard Data</vt:lpstr>
      <vt:lpstr>Local Indicators </vt:lpstr>
      <vt:lpstr>Local Indicators: How Do You Get a Rating? </vt:lpstr>
      <vt:lpstr>State Indicators by Grade Span </vt:lpstr>
      <vt:lpstr>Performance Levels (Colors)</vt:lpstr>
      <vt:lpstr>N-Size Requirements</vt:lpstr>
      <vt:lpstr>Five Performance Levels (Colors) </vt:lpstr>
      <vt:lpstr>How Do You Get a Color?</vt:lpstr>
      <vt:lpstr> Small Student Populations</vt:lpstr>
      <vt:lpstr>Which Indicators Are Eligible for the 3x5? </vt:lpstr>
      <vt:lpstr>Grids</vt:lpstr>
      <vt:lpstr>Dashboard Alternative School Status (DASS)</vt:lpstr>
      <vt:lpstr>Modified Methods for DASS Schools</vt:lpstr>
      <vt:lpstr>Navigating the 2019 Dashboard</vt:lpstr>
      <vt:lpstr>Homepage</vt:lpstr>
      <vt:lpstr>Live Demonstration </vt:lpstr>
      <vt:lpstr>Resources</vt:lpstr>
      <vt:lpstr> California School Dashboard and System of Support  Webpage </vt:lpstr>
      <vt:lpstr>Additional Reports and Data Webpage</vt:lpstr>
      <vt:lpstr>DASS Webpage</vt:lpstr>
      <vt:lpstr>Whom Do I Contact? </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2019 Agenda Item 02 Slides - California Practitioners Advisory Group (CA State Board of Education)</dc:title>
  <dc:subject>PowerPoint Presentation on California’s Integrated Local, State, and Federal Accountability and Continuous Improvement System: An Overview.</dc:subject>
  <dc:creator>California Department of Education</dc:creator>
  <cp:lastModifiedBy>Christopher Aban</cp:lastModifiedBy>
  <cp:revision>1407</cp:revision>
  <cp:lastPrinted>2019-10-28T22:39:27Z</cp:lastPrinted>
  <dcterms:created xsi:type="dcterms:W3CDTF">2016-07-20T23:58:10Z</dcterms:created>
  <dcterms:modified xsi:type="dcterms:W3CDTF">2023-06-01T23:05:25Z</dcterms:modified>
</cp:coreProperties>
</file>