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 id="2147483661" r:id="rId6"/>
  </p:sldMasterIdLst>
  <p:notesMasterIdLst>
    <p:notesMasterId r:id="rId71"/>
  </p:notesMasterIdLst>
  <p:handoutMasterIdLst>
    <p:handoutMasterId r:id="rId72"/>
  </p:handoutMasterIdLst>
  <p:sldIdLst>
    <p:sldId id="468" r:id="rId7"/>
    <p:sldId id="469" r:id="rId8"/>
    <p:sldId id="259" r:id="rId9"/>
    <p:sldId id="471" r:id="rId10"/>
    <p:sldId id="472" r:id="rId11"/>
    <p:sldId id="473" r:id="rId12"/>
    <p:sldId id="474" r:id="rId13"/>
    <p:sldId id="475" r:id="rId14"/>
    <p:sldId id="463" r:id="rId15"/>
    <p:sldId id="269" r:id="rId16"/>
    <p:sldId id="536" r:id="rId17"/>
    <p:sldId id="537" r:id="rId18"/>
    <p:sldId id="268" r:id="rId19"/>
    <p:sldId id="267" r:id="rId20"/>
    <p:sldId id="538" r:id="rId21"/>
    <p:sldId id="545" r:id="rId22"/>
    <p:sldId id="546" r:id="rId23"/>
    <p:sldId id="532" r:id="rId24"/>
    <p:sldId id="550" r:id="rId25"/>
    <p:sldId id="551" r:id="rId26"/>
    <p:sldId id="539" r:id="rId27"/>
    <p:sldId id="540" r:id="rId28"/>
    <p:sldId id="541" r:id="rId29"/>
    <p:sldId id="542" r:id="rId30"/>
    <p:sldId id="543" r:id="rId31"/>
    <p:sldId id="544" r:id="rId32"/>
    <p:sldId id="464" r:id="rId33"/>
    <p:sldId id="477" r:id="rId34"/>
    <p:sldId id="265" r:id="rId35"/>
    <p:sldId id="506" r:id="rId36"/>
    <p:sldId id="270" r:id="rId37"/>
    <p:sldId id="507" r:id="rId38"/>
    <p:sldId id="508" r:id="rId39"/>
    <p:sldId id="504" r:id="rId40"/>
    <p:sldId id="510" r:id="rId41"/>
    <p:sldId id="511" r:id="rId42"/>
    <p:sldId id="505" r:id="rId43"/>
    <p:sldId id="499" r:id="rId44"/>
    <p:sldId id="488" r:id="rId45"/>
    <p:sldId id="479" r:id="rId46"/>
    <p:sldId id="489" r:id="rId47"/>
    <p:sldId id="486" r:id="rId48"/>
    <p:sldId id="512" r:id="rId49"/>
    <p:sldId id="513" r:id="rId50"/>
    <p:sldId id="553" r:id="rId51"/>
    <p:sldId id="492" r:id="rId52"/>
    <p:sldId id="516" r:id="rId53"/>
    <p:sldId id="493" r:id="rId54"/>
    <p:sldId id="515" r:id="rId55"/>
    <p:sldId id="517" r:id="rId56"/>
    <p:sldId id="520" r:id="rId57"/>
    <p:sldId id="547" r:id="rId58"/>
    <p:sldId id="521" r:id="rId59"/>
    <p:sldId id="522" r:id="rId60"/>
    <p:sldId id="523" r:id="rId61"/>
    <p:sldId id="530" r:id="rId62"/>
    <p:sldId id="524" r:id="rId63"/>
    <p:sldId id="525" r:id="rId64"/>
    <p:sldId id="548" r:id="rId65"/>
    <p:sldId id="549" r:id="rId66"/>
    <p:sldId id="552" r:id="rId67"/>
    <p:sldId id="531" r:id="rId68"/>
    <p:sldId id="528" r:id="rId69"/>
    <p:sldId id="441" r:id="rId70"/>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de Cos" initials="PdC" lastIdx="47" clrIdx="0">
    <p:extLst>
      <p:ext uri="{19B8F6BF-5375-455C-9EA6-DF929625EA0E}">
        <p15:presenceInfo xmlns:p15="http://schemas.microsoft.com/office/powerpoint/2012/main" userId="S-1-5-21-2608872058-1432505909-2668327341-11108" providerId="AD"/>
      </p:ext>
    </p:extLst>
  </p:cmAuthor>
  <p:cmAuthor id="2" name="SBE-LT" initials="S" lastIdx="10" clrIdx="1">
    <p:extLst>
      <p:ext uri="{19B8F6BF-5375-455C-9EA6-DF929625EA0E}">
        <p15:presenceInfo xmlns:p15="http://schemas.microsoft.com/office/powerpoint/2012/main" userId="S-1-5-21-2608872058-1432505909-2668327341-18520" providerId="AD"/>
      </p:ext>
    </p:extLst>
  </p:cmAuthor>
  <p:cmAuthor id="3" name="Michelle McIntosh" initials="MM" lastIdx="4" clrIdx="2">
    <p:extLst>
      <p:ext uri="{19B8F6BF-5375-455C-9EA6-DF929625EA0E}">
        <p15:presenceInfo xmlns:p15="http://schemas.microsoft.com/office/powerpoint/2012/main" userId="S-1-5-21-2608872058-1432505909-2668327341-8402" providerId="AD"/>
      </p:ext>
    </p:extLst>
  </p:cmAuthor>
  <p:cmAuthor id="4" name="Sanchez, Sandra" initials="SS" lastIdx="7" clrIdx="3">
    <p:extLst>
      <p:ext uri="{19B8F6BF-5375-455C-9EA6-DF929625EA0E}">
        <p15:presenceInfo xmlns:p15="http://schemas.microsoft.com/office/powerpoint/2012/main" userId="S-1-5-21-497965403-1571489503-621696214-17931" providerId="AD"/>
      </p:ext>
    </p:extLst>
  </p:cmAuthor>
  <p:cmAuthor id="5" name="Pradeep Kotamraju" initials="PK" lastIdx="20" clrIdx="4">
    <p:extLst>
      <p:ext uri="{19B8F6BF-5375-455C-9EA6-DF929625EA0E}">
        <p15:presenceInfo xmlns:p15="http://schemas.microsoft.com/office/powerpoint/2012/main" userId="S-1-5-21-2608872058-1432505909-2668327341-29740" providerId="AD"/>
      </p:ext>
    </p:extLst>
  </p:cmAuthor>
  <p:cmAuthor id="6" name="Grace Calisi" initials="GC" lastIdx="4" clrIdx="5">
    <p:extLst>
      <p:ext uri="{19B8F6BF-5375-455C-9EA6-DF929625EA0E}">
        <p15:presenceInfo xmlns:p15="http://schemas.microsoft.com/office/powerpoint/2012/main" userId="S::gcalisi@wested.org::1ca03daa-1b35-4073-a7a9-b6bb8f44c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3750" autoAdjust="0"/>
  </p:normalViewPr>
  <p:slideViewPr>
    <p:cSldViewPr snapToGrid="0">
      <p:cViewPr varScale="1">
        <p:scale>
          <a:sx n="57" d="100"/>
          <a:sy n="57" d="100"/>
        </p:scale>
        <p:origin x="1428" y="78"/>
      </p:cViewPr>
      <p:guideLst/>
    </p:cSldViewPr>
  </p:slideViewPr>
  <p:notesTextViewPr>
    <p:cViewPr>
      <p:scale>
        <a:sx n="1" d="1"/>
        <a:sy n="1" d="1"/>
      </p:scale>
      <p:origin x="0" y="0"/>
    </p:cViewPr>
  </p:notesTextViewPr>
  <p:sorterViewPr>
    <p:cViewPr>
      <p:scale>
        <a:sx n="124" d="100"/>
        <a:sy n="124" d="100"/>
      </p:scale>
      <p:origin x="0" y="-30816"/>
    </p:cViewPr>
  </p:sorterViewPr>
  <p:notesViewPr>
    <p:cSldViewPr snapToGrid="0">
      <p:cViewPr varScale="1">
        <p:scale>
          <a:sx n="83" d="100"/>
          <a:sy n="83"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dirty="0"/>
              <a:t>California Workforce Pathways</a:t>
            </a:r>
          </a:p>
          <a:p>
            <a:r>
              <a:rPr lang="en-US" dirty="0"/>
              <a:t>Joint Advisory Committee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r>
              <a:rPr lang="en-US" dirty="0"/>
              <a:t>September 25, 2020</a:t>
            </a:r>
          </a:p>
          <a:p>
            <a:r>
              <a:rPr lang="en-US" dirty="0"/>
              <a:t>Item 02 Slides</a:t>
            </a:r>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054F5586-A821-4E56-9650-933E50306241}" type="slidenum">
              <a:rPr lang="en-US" smtClean="0"/>
              <a:t>‹#›</a:t>
            </a:fld>
            <a:endParaRPr lang="en-US" dirty="0"/>
          </a:p>
        </p:txBody>
      </p:sp>
    </p:spTree>
    <p:extLst>
      <p:ext uri="{BB962C8B-B14F-4D97-AF65-F5344CB8AC3E}">
        <p14:creationId xmlns:p14="http://schemas.microsoft.com/office/powerpoint/2010/main" val="1189553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7E4B0EB8-055F-4A4F-8256-5C10A37D0E37}" type="datetimeFigureOut">
              <a:rPr lang="en-US" smtClean="0"/>
              <a:t>9/21/2020</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2A34794D-2380-40A0-9EB8-938C91149E5E}" type="slidenum">
              <a:rPr lang="en-US" smtClean="0"/>
              <a:t>‹#›</a:t>
            </a:fld>
            <a:endParaRPr lang="en-US" dirty="0"/>
          </a:p>
        </p:txBody>
      </p:sp>
    </p:spTree>
    <p:extLst>
      <p:ext uri="{BB962C8B-B14F-4D97-AF65-F5344CB8AC3E}">
        <p14:creationId xmlns:p14="http://schemas.microsoft.com/office/powerpoint/2010/main" val="15812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1</a:t>
            </a:fld>
            <a:endParaRPr lang="en-US" dirty="0"/>
          </a:p>
        </p:txBody>
      </p:sp>
    </p:spTree>
    <p:extLst>
      <p:ext uri="{BB962C8B-B14F-4D97-AF65-F5344CB8AC3E}">
        <p14:creationId xmlns:p14="http://schemas.microsoft.com/office/powerpoint/2010/main" val="72760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4794D-2380-40A0-9EB8-938C91149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0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49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28</a:t>
            </a:fld>
            <a:endParaRPr lang="en-US" dirty="0"/>
          </a:p>
        </p:txBody>
      </p:sp>
    </p:spTree>
    <p:extLst>
      <p:ext uri="{BB962C8B-B14F-4D97-AF65-F5344CB8AC3E}">
        <p14:creationId xmlns:p14="http://schemas.microsoft.com/office/powerpoint/2010/main" val="114882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30</a:t>
            </a:fld>
            <a:endParaRPr lang="en-US" dirty="0"/>
          </a:p>
        </p:txBody>
      </p:sp>
    </p:spTree>
    <p:extLst>
      <p:ext uri="{BB962C8B-B14F-4D97-AF65-F5344CB8AC3E}">
        <p14:creationId xmlns:p14="http://schemas.microsoft.com/office/powerpoint/2010/main" val="16910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33</a:t>
            </a:fld>
            <a:endParaRPr lang="en-US" dirty="0"/>
          </a:p>
        </p:txBody>
      </p:sp>
    </p:spTree>
    <p:extLst>
      <p:ext uri="{BB962C8B-B14F-4D97-AF65-F5344CB8AC3E}">
        <p14:creationId xmlns:p14="http://schemas.microsoft.com/office/powerpoint/2010/main" val="2383289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35</a:t>
            </a:fld>
            <a:endParaRPr lang="en-US" dirty="0"/>
          </a:p>
        </p:txBody>
      </p:sp>
    </p:spTree>
    <p:extLst>
      <p:ext uri="{BB962C8B-B14F-4D97-AF65-F5344CB8AC3E}">
        <p14:creationId xmlns:p14="http://schemas.microsoft.com/office/powerpoint/2010/main" val="388986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30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38</a:t>
            </a:fld>
            <a:endParaRPr lang="en-US" dirty="0"/>
          </a:p>
        </p:txBody>
      </p:sp>
    </p:spTree>
    <p:extLst>
      <p:ext uri="{BB962C8B-B14F-4D97-AF65-F5344CB8AC3E}">
        <p14:creationId xmlns:p14="http://schemas.microsoft.com/office/powerpoint/2010/main" val="390656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80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43</a:t>
            </a:fld>
            <a:endParaRPr lang="en-US" dirty="0"/>
          </a:p>
        </p:txBody>
      </p:sp>
    </p:spTree>
    <p:extLst>
      <p:ext uri="{BB962C8B-B14F-4D97-AF65-F5344CB8AC3E}">
        <p14:creationId xmlns:p14="http://schemas.microsoft.com/office/powerpoint/2010/main" val="31453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2</a:t>
            </a:fld>
            <a:endParaRPr lang="en-US" dirty="0"/>
          </a:p>
        </p:txBody>
      </p:sp>
    </p:spTree>
    <p:extLst>
      <p:ext uri="{BB962C8B-B14F-4D97-AF65-F5344CB8AC3E}">
        <p14:creationId xmlns:p14="http://schemas.microsoft.com/office/powerpoint/2010/main" val="158996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556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47</a:t>
            </a:fld>
            <a:endParaRPr lang="en-US" dirty="0"/>
          </a:p>
        </p:txBody>
      </p:sp>
    </p:spTree>
    <p:extLst>
      <p:ext uri="{BB962C8B-B14F-4D97-AF65-F5344CB8AC3E}">
        <p14:creationId xmlns:p14="http://schemas.microsoft.com/office/powerpoint/2010/main" val="326973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48</a:t>
            </a:fld>
            <a:endParaRPr lang="en-US" dirty="0"/>
          </a:p>
        </p:txBody>
      </p:sp>
    </p:spTree>
    <p:extLst>
      <p:ext uri="{BB962C8B-B14F-4D97-AF65-F5344CB8AC3E}">
        <p14:creationId xmlns:p14="http://schemas.microsoft.com/office/powerpoint/2010/main" val="305899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49</a:t>
            </a:fld>
            <a:endParaRPr lang="en-US" dirty="0"/>
          </a:p>
        </p:txBody>
      </p:sp>
    </p:spTree>
    <p:extLst>
      <p:ext uri="{BB962C8B-B14F-4D97-AF65-F5344CB8AC3E}">
        <p14:creationId xmlns:p14="http://schemas.microsoft.com/office/powerpoint/2010/main" val="3138989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is made more precise</a:t>
            </a:r>
          </a:p>
        </p:txBody>
      </p:sp>
      <p:sp>
        <p:nvSpPr>
          <p:cNvPr id="4" name="Slide Number Placeholder 3"/>
          <p:cNvSpPr>
            <a:spLocks noGrp="1"/>
          </p:cNvSpPr>
          <p:nvPr>
            <p:ph type="sldNum" sz="quarter" idx="5"/>
          </p:nvPr>
        </p:nvSpPr>
        <p:spPr/>
        <p:txBody>
          <a:bodyPr/>
          <a:lstStyle/>
          <a:p>
            <a:fld id="{2A34794D-2380-40A0-9EB8-938C91149E5E}" type="slidenum">
              <a:rPr lang="en-US" smtClean="0"/>
              <a:t>50</a:t>
            </a:fld>
            <a:endParaRPr lang="en-US" dirty="0"/>
          </a:p>
        </p:txBody>
      </p:sp>
    </p:spTree>
    <p:extLst>
      <p:ext uri="{BB962C8B-B14F-4D97-AF65-F5344CB8AC3E}">
        <p14:creationId xmlns:p14="http://schemas.microsoft.com/office/powerpoint/2010/main" val="171728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spcAft>
                <a:spcPts val="1000"/>
              </a:spcAft>
              <a:buFont typeface="+mj-lt"/>
              <a:buAutoNum type="arabicPeriod"/>
            </a:pPr>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52</a:t>
            </a:fld>
            <a:endParaRPr lang="en-US" dirty="0"/>
          </a:p>
        </p:txBody>
      </p:sp>
    </p:spTree>
    <p:extLst>
      <p:ext uri="{BB962C8B-B14F-4D97-AF65-F5344CB8AC3E}">
        <p14:creationId xmlns:p14="http://schemas.microsoft.com/office/powerpoint/2010/main" val="152743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53</a:t>
            </a:fld>
            <a:endParaRPr lang="en-US" dirty="0"/>
          </a:p>
        </p:txBody>
      </p:sp>
    </p:spTree>
    <p:extLst>
      <p:ext uri="{BB962C8B-B14F-4D97-AF65-F5344CB8AC3E}">
        <p14:creationId xmlns:p14="http://schemas.microsoft.com/office/powerpoint/2010/main" val="1552126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54</a:t>
            </a:fld>
            <a:endParaRPr lang="en-US" dirty="0"/>
          </a:p>
        </p:txBody>
      </p:sp>
    </p:spTree>
    <p:extLst>
      <p:ext uri="{BB962C8B-B14F-4D97-AF65-F5344CB8AC3E}">
        <p14:creationId xmlns:p14="http://schemas.microsoft.com/office/powerpoint/2010/main" val="4132360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55</a:t>
            </a:fld>
            <a:endParaRPr lang="en-US" dirty="0"/>
          </a:p>
        </p:txBody>
      </p:sp>
    </p:spTree>
    <p:extLst>
      <p:ext uri="{BB962C8B-B14F-4D97-AF65-F5344CB8AC3E}">
        <p14:creationId xmlns:p14="http://schemas.microsoft.com/office/powerpoint/2010/main" val="46132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56</a:t>
            </a:fld>
            <a:endParaRPr lang="en-US" dirty="0"/>
          </a:p>
        </p:txBody>
      </p:sp>
    </p:spTree>
    <p:extLst>
      <p:ext uri="{BB962C8B-B14F-4D97-AF65-F5344CB8AC3E}">
        <p14:creationId xmlns:p14="http://schemas.microsoft.com/office/powerpoint/2010/main" val="327701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3</a:t>
            </a:fld>
            <a:endParaRPr lang="en-US" dirty="0"/>
          </a:p>
        </p:txBody>
      </p:sp>
    </p:spTree>
    <p:extLst>
      <p:ext uri="{BB962C8B-B14F-4D97-AF65-F5344CB8AC3E}">
        <p14:creationId xmlns:p14="http://schemas.microsoft.com/office/powerpoint/2010/main" val="356316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57</a:t>
            </a:fld>
            <a:endParaRPr lang="en-US" dirty="0"/>
          </a:p>
        </p:txBody>
      </p:sp>
    </p:spTree>
    <p:extLst>
      <p:ext uri="{BB962C8B-B14F-4D97-AF65-F5344CB8AC3E}">
        <p14:creationId xmlns:p14="http://schemas.microsoft.com/office/powerpoint/2010/main" val="2061826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58</a:t>
            </a:fld>
            <a:endParaRPr lang="en-US" dirty="0"/>
          </a:p>
        </p:txBody>
      </p:sp>
    </p:spTree>
    <p:extLst>
      <p:ext uri="{BB962C8B-B14F-4D97-AF65-F5344CB8AC3E}">
        <p14:creationId xmlns:p14="http://schemas.microsoft.com/office/powerpoint/2010/main" val="982660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144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386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785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370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827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2125" cy="3133725"/>
          </a:xfrm>
        </p:spPr>
      </p:sp>
      <p:sp>
        <p:nvSpPr>
          <p:cNvPr id="3" name="Notes Placeholder 2"/>
          <p:cNvSpPr>
            <a:spLocks noGrp="1"/>
          </p:cNvSpPr>
          <p:nvPr>
            <p:ph type="body" idx="1"/>
          </p:nvPr>
        </p:nvSpPr>
        <p:spPr/>
        <p:txBody>
          <a:bodyPr/>
          <a:lstStyle/>
          <a:p>
            <a:r>
              <a:rPr lang="en-US" dirty="0"/>
              <a:t>Ask for Public Comment</a:t>
            </a:r>
          </a:p>
        </p:txBody>
      </p:sp>
      <p:sp>
        <p:nvSpPr>
          <p:cNvPr id="4" name="Slide Number Placeholder 3"/>
          <p:cNvSpPr>
            <a:spLocks noGrp="1"/>
          </p:cNvSpPr>
          <p:nvPr>
            <p:ph type="sldNum" sz="quarter" idx="5"/>
          </p:nvPr>
        </p:nvSpPr>
        <p:spPr/>
        <p:txBody>
          <a:bodyPr/>
          <a:lstStyle/>
          <a:p>
            <a:fld id="{81D7004F-AC0E-4FF9-A9A4-4EC1F4EAF7FB}" type="slidenum">
              <a:rPr lang="en-US" smtClean="0"/>
              <a:t>64</a:t>
            </a:fld>
            <a:endParaRPr lang="en-US" dirty="0"/>
          </a:p>
        </p:txBody>
      </p:sp>
    </p:spTree>
    <p:extLst>
      <p:ext uri="{BB962C8B-B14F-4D97-AF65-F5344CB8AC3E}">
        <p14:creationId xmlns:p14="http://schemas.microsoft.com/office/powerpoint/2010/main" val="415148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34794D-2380-40A0-9EB8-938C91149E5E}" type="slidenum">
              <a:rPr lang="en-US" smtClean="0"/>
              <a:t>4</a:t>
            </a:fld>
            <a:endParaRPr lang="en-US" dirty="0"/>
          </a:p>
        </p:txBody>
      </p:sp>
    </p:spTree>
    <p:extLst>
      <p:ext uri="{BB962C8B-B14F-4D97-AF65-F5344CB8AC3E}">
        <p14:creationId xmlns:p14="http://schemas.microsoft.com/office/powerpoint/2010/main" val="344184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49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startAt="3"/>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en-US" sz="1200" b="0" i="0" u="none" strike="noStrike" kern="1200" cap="none" spc="0" normalizeH="0" baseline="0" noProof="0" dirty="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168795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200" b="0" i="0" u="none" strike="noStrike" kern="1200" cap="none" spc="0" normalizeH="0" baseline="0" noProof="0" dirty="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42866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4794D-2380-40A0-9EB8-938C91149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82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4794D-2380-40A0-9EB8-938C91149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558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7344" y="393409"/>
            <a:ext cx="9381251" cy="2455562"/>
          </a:xfrm>
          <a:prstGeom prst="rect">
            <a:avLst/>
          </a:prstGeom>
        </p:spPr>
        <p:txBody>
          <a:bodyPr anchor="ctr"/>
          <a:lstStyle>
            <a:lvl1pPr algn="ctr">
              <a:defRPr sz="7200" b="1">
                <a:ln>
                  <a:solidFill>
                    <a:schemeClr val="bg1">
                      <a:lumMod val="65000"/>
                    </a:schemeClr>
                  </a:solid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5870163" y="5418476"/>
            <a:ext cx="2484409" cy="1231106"/>
          </a:xfrm>
          <a:prstGeom prst="rect">
            <a:avLst/>
          </a:prstGeom>
          <a:noFill/>
        </p:spPr>
        <p:txBody>
          <a:bodyPr wrap="square" rtlCol="0">
            <a:spAutoFit/>
          </a:bodyPr>
          <a:lstStyle/>
          <a:p>
            <a:pPr algn="ctr"/>
            <a:r>
              <a:rPr lang="en-US" sz="1600" b="1" cap="none" spc="0" dirty="0">
                <a:ln w="0"/>
                <a:solidFill>
                  <a:schemeClr val="tx1"/>
                </a:solidFill>
                <a:effectLst/>
              </a:rPr>
              <a:t>CALIFORNIA DEPARTMENT </a:t>
            </a:r>
          </a:p>
          <a:p>
            <a:pPr algn="ctr"/>
            <a:r>
              <a:rPr lang="en-US" sz="1600" b="1" cap="none" spc="0" dirty="0">
                <a:ln w="0"/>
                <a:solidFill>
                  <a:schemeClr val="tx1"/>
                </a:solidFill>
                <a:effectLst/>
              </a:rPr>
              <a:t>OF </a:t>
            </a:r>
            <a:r>
              <a:rPr lang="en-US" sz="1600" b="1" kern="1200" dirty="0">
                <a:ln w="0"/>
                <a:solidFill>
                  <a:schemeClr val="tx1"/>
                </a:solidFill>
                <a:effectLst/>
                <a:latin typeface="+mn-lt"/>
                <a:ea typeface="+mn-ea"/>
                <a:cs typeface="+mn-cs"/>
              </a:rPr>
              <a:t>EDUCATION</a:t>
            </a:r>
          </a:p>
          <a:p>
            <a:pPr algn="ctr"/>
            <a:r>
              <a:rPr lang="en-US" sz="1400" b="0" cap="none" spc="0" dirty="0">
                <a:ln w="0"/>
                <a:solidFill>
                  <a:schemeClr val="tx1"/>
                </a:solidFill>
                <a:effectLst/>
              </a:rPr>
              <a:t>Tony Thurmond,</a:t>
            </a:r>
          </a:p>
          <a:p>
            <a:pPr algn="ctr"/>
            <a:r>
              <a:rPr lang="en-US" sz="1400" b="0" cap="none" spc="0" dirty="0">
                <a:ln w="0"/>
                <a:solidFill>
                  <a:schemeClr val="tx1"/>
                </a:solidFill>
                <a:effectLst/>
              </a:rPr>
              <a:t>State Superintendent of </a:t>
            </a:r>
          </a:p>
          <a:p>
            <a:pPr algn="ctr"/>
            <a:r>
              <a:rPr lang="en-US" sz="1400" b="0" cap="none" spc="0" dirty="0">
                <a:ln w="0"/>
                <a:solidFill>
                  <a:schemeClr val="tx1"/>
                </a:solidFill>
                <a:effectLst/>
              </a:rPr>
              <a:t>Public Instruction</a:t>
            </a:r>
          </a:p>
        </p:txBody>
      </p:sp>
      <p:pic>
        <p:nvPicPr>
          <p:cNvPr id="4" name="Picture 3" descr="The logo for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482" y="4486529"/>
            <a:ext cx="938971" cy="938971"/>
          </a:xfrm>
          <a:prstGeom prst="rect">
            <a:avLst/>
          </a:prstGeom>
        </p:spPr>
      </p:pic>
      <p:pic>
        <p:nvPicPr>
          <p:cNvPr id="5" name="Picture 4" descr="The logo for the California Collunity Colleges Chancellor's Offi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6609" y="4548691"/>
            <a:ext cx="876809" cy="876809"/>
          </a:xfrm>
          <a:prstGeom prst="rect">
            <a:avLst/>
          </a:prstGeom>
        </p:spPr>
      </p:pic>
      <p:sp>
        <p:nvSpPr>
          <p:cNvPr id="12" name="TextBox 11"/>
          <p:cNvSpPr txBox="1"/>
          <p:nvPr userDrawn="1"/>
        </p:nvSpPr>
        <p:spPr>
          <a:xfrm>
            <a:off x="9213314" y="5425500"/>
            <a:ext cx="2383401" cy="1046440"/>
          </a:xfrm>
          <a:prstGeom prst="rect">
            <a:avLst/>
          </a:prstGeom>
          <a:noFill/>
        </p:spPr>
        <p:txBody>
          <a:bodyPr wrap="square" rtlCol="0">
            <a:spAutoFit/>
          </a:bodyPr>
          <a:lstStyle/>
          <a:p>
            <a:pPr algn="ctr"/>
            <a:r>
              <a:rPr lang="en-US" sz="1600" b="1" dirty="0">
                <a:ln w="0"/>
                <a:effectLst/>
              </a:rPr>
              <a:t>CALIFORNIA</a:t>
            </a:r>
            <a:r>
              <a:rPr lang="en-US" sz="1600" b="1" baseline="0" dirty="0">
                <a:ln w="0"/>
                <a:effectLst/>
              </a:rPr>
              <a:t> COMMUNITY COLLEGES CHANCELLOR’S OFFICE</a:t>
            </a:r>
            <a:endParaRPr lang="en-US" sz="1600" b="1" dirty="0">
              <a:ln w="0"/>
              <a:effectLst/>
            </a:endParaRPr>
          </a:p>
          <a:p>
            <a:pPr algn="ctr"/>
            <a:r>
              <a:rPr lang="en-US" sz="1400" dirty="0">
                <a:ln w="0"/>
                <a:effectLst/>
              </a:rPr>
              <a:t>Eloy Ortiz Oakley, Chancellor</a:t>
            </a:r>
          </a:p>
        </p:txBody>
      </p:sp>
      <p:sp>
        <p:nvSpPr>
          <p:cNvPr id="6" name="Rectangle 2"/>
          <p:cNvSpPr>
            <a:spLocks noChangeArrowheads="1"/>
          </p:cNvSpPr>
          <p:nvPr userDrawn="1"/>
        </p:nvSpPr>
        <p:spPr bwMode="auto">
          <a:xfrm flipV="1">
            <a:off x="9645010" y="2767616"/>
            <a:ext cx="55244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3" name="Picture 2" descr="The logo for the California State Board of Educat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04046" y="4548691"/>
            <a:ext cx="922457" cy="919941"/>
          </a:xfrm>
          <a:prstGeom prst="rect">
            <a:avLst/>
          </a:prstGeom>
        </p:spPr>
      </p:pic>
      <p:sp>
        <p:nvSpPr>
          <p:cNvPr id="13" name="TextBox 12"/>
          <p:cNvSpPr txBox="1"/>
          <p:nvPr userDrawn="1"/>
        </p:nvSpPr>
        <p:spPr>
          <a:xfrm>
            <a:off x="2323071" y="5425500"/>
            <a:ext cx="2484409" cy="1015663"/>
          </a:xfrm>
          <a:prstGeom prst="rect">
            <a:avLst/>
          </a:prstGeom>
          <a:noFill/>
        </p:spPr>
        <p:txBody>
          <a:bodyPr wrap="square" rtlCol="0">
            <a:spAutoFit/>
          </a:bodyPr>
          <a:lstStyle/>
          <a:p>
            <a:pPr algn="ctr"/>
            <a:r>
              <a:rPr lang="en-US" sz="1600" b="1" dirty="0">
                <a:ln w="0"/>
                <a:effectLst/>
              </a:rPr>
              <a:t>STATE BOARD</a:t>
            </a:r>
          </a:p>
          <a:p>
            <a:pPr algn="ctr"/>
            <a:r>
              <a:rPr lang="en-US" sz="1600" b="1" dirty="0">
                <a:ln w="0"/>
                <a:effectLst/>
              </a:rPr>
              <a:t>OF EDUCATION</a:t>
            </a:r>
          </a:p>
          <a:p>
            <a:pPr algn="ctr"/>
            <a:r>
              <a:rPr lang="en-US" sz="1400" dirty="0">
                <a:ln w="0"/>
                <a:effectLst/>
              </a:rPr>
              <a:t>Linda Darling-Hammond,</a:t>
            </a:r>
          </a:p>
          <a:p>
            <a:pPr algn="ctr"/>
            <a:r>
              <a:rPr lang="en-US" sz="1400" dirty="0">
                <a:ln w="0"/>
                <a:effectLst/>
              </a:rPr>
              <a:t>State Board President</a:t>
            </a:r>
          </a:p>
        </p:txBody>
      </p:sp>
      <p:pic>
        <p:nvPicPr>
          <p:cNvPr id="14" name="Picture 13" descr="The logo for career technical education in California. CTE, Learning that works for California."/>
          <p:cNvPicPr>
            <a:picLocks noChangeAspect="1"/>
          </p:cNvPicPr>
          <p:nvPr userDrawn="1"/>
        </p:nvPicPr>
        <p:blipFill>
          <a:blip r:embed="rId5"/>
          <a:stretch>
            <a:fillRect/>
          </a:stretch>
        </p:blipFill>
        <p:spPr>
          <a:xfrm>
            <a:off x="293500" y="393408"/>
            <a:ext cx="1524003" cy="1185674"/>
          </a:xfrm>
          <a:prstGeom prst="rect">
            <a:avLst/>
          </a:prstGeom>
        </p:spPr>
      </p:pic>
      <p:sp>
        <p:nvSpPr>
          <p:cNvPr id="16" name="Content Placeholder 2"/>
          <p:cNvSpPr>
            <a:spLocks noGrp="1"/>
          </p:cNvSpPr>
          <p:nvPr>
            <p:ph idx="1"/>
          </p:nvPr>
        </p:nvSpPr>
        <p:spPr>
          <a:xfrm>
            <a:off x="2437343" y="2943048"/>
            <a:ext cx="9381251" cy="1384561"/>
          </a:xfrm>
          <a:prstGeom prst="rect">
            <a:avLst/>
          </a:prstGeom>
        </p:spPr>
        <p:txBody>
          <a:bodyPr/>
          <a:lstStyle>
            <a:lvl1pPr algn="ctr">
              <a:defRPr>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Master text style</a:t>
            </a:r>
          </a:p>
        </p:txBody>
      </p:sp>
    </p:spTree>
    <p:extLst>
      <p:ext uri="{BB962C8B-B14F-4D97-AF65-F5344CB8AC3E}">
        <p14:creationId xmlns:p14="http://schemas.microsoft.com/office/powerpoint/2010/main" val="295720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5032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85916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7344" y="393409"/>
            <a:ext cx="9381251" cy="2455562"/>
          </a:xfrm>
          <a:prstGeom prst="rect">
            <a:avLst/>
          </a:prstGeom>
        </p:spPr>
        <p:txBody>
          <a:bodyPr anchor="ctr"/>
          <a:lstStyle>
            <a:lvl1pPr algn="ctr">
              <a:defRPr sz="7200" b="1">
                <a:ln>
                  <a:solidFill>
                    <a:schemeClr val="bg1">
                      <a:lumMod val="65000"/>
                    </a:schemeClr>
                  </a:solid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5870163" y="5418476"/>
            <a:ext cx="2484409" cy="1231106"/>
          </a:xfrm>
          <a:prstGeom prst="rect">
            <a:avLst/>
          </a:prstGeom>
          <a:noFill/>
        </p:spPr>
        <p:txBody>
          <a:bodyPr wrap="square" rtlCol="0">
            <a:spAutoFit/>
          </a:bodyPr>
          <a:lstStyle/>
          <a:p>
            <a:pPr algn="ctr"/>
            <a:r>
              <a:rPr lang="en-US" sz="1600" b="1" cap="none" spc="0" dirty="0">
                <a:ln w="0"/>
                <a:solidFill>
                  <a:schemeClr val="tx1"/>
                </a:solidFill>
                <a:effectLst/>
              </a:rPr>
              <a:t>CALIFORNIA DEPARTMENT </a:t>
            </a:r>
          </a:p>
          <a:p>
            <a:pPr algn="ctr"/>
            <a:r>
              <a:rPr lang="en-US" sz="1600" b="1" cap="none" spc="0" dirty="0">
                <a:ln w="0"/>
                <a:solidFill>
                  <a:schemeClr val="tx1"/>
                </a:solidFill>
                <a:effectLst/>
              </a:rPr>
              <a:t>OF </a:t>
            </a:r>
            <a:r>
              <a:rPr lang="en-US" sz="1600" b="1" kern="1200" dirty="0">
                <a:ln w="0"/>
                <a:solidFill>
                  <a:schemeClr val="tx1"/>
                </a:solidFill>
                <a:effectLst/>
                <a:latin typeface="+mn-lt"/>
                <a:ea typeface="+mn-ea"/>
                <a:cs typeface="+mn-cs"/>
              </a:rPr>
              <a:t>EDUCATION</a:t>
            </a:r>
          </a:p>
          <a:p>
            <a:pPr algn="ctr"/>
            <a:r>
              <a:rPr lang="en-US" sz="1400" b="0" cap="none" spc="0" dirty="0">
                <a:ln w="0"/>
                <a:solidFill>
                  <a:schemeClr val="tx1"/>
                </a:solidFill>
                <a:effectLst/>
              </a:rPr>
              <a:t>Tony Thurmond,</a:t>
            </a:r>
          </a:p>
          <a:p>
            <a:pPr algn="ctr"/>
            <a:r>
              <a:rPr lang="en-US" sz="1400" b="0" cap="none" spc="0" dirty="0">
                <a:ln w="0"/>
                <a:solidFill>
                  <a:schemeClr val="tx1"/>
                </a:solidFill>
                <a:effectLst/>
              </a:rPr>
              <a:t>State Superintendent of </a:t>
            </a:r>
          </a:p>
          <a:p>
            <a:pPr algn="ctr"/>
            <a:r>
              <a:rPr lang="en-US" sz="1400" b="0" cap="none" spc="0" dirty="0">
                <a:ln w="0"/>
                <a:solidFill>
                  <a:schemeClr val="tx1"/>
                </a:solidFill>
                <a:effectLst/>
              </a:rPr>
              <a:t>Public Instruction</a:t>
            </a:r>
          </a:p>
        </p:txBody>
      </p:sp>
      <p:pic>
        <p:nvPicPr>
          <p:cNvPr id="4" name="Picture 3" descr="The seal for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482" y="4486529"/>
            <a:ext cx="938971" cy="938971"/>
          </a:xfrm>
          <a:prstGeom prst="rect">
            <a:avLst/>
          </a:prstGeom>
        </p:spPr>
      </p:pic>
      <p:pic>
        <p:nvPicPr>
          <p:cNvPr id="5" name="Picture 4" descr="The seal for the California Collunity Colleges Chancellor's Offi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6609" y="4548691"/>
            <a:ext cx="876809" cy="876809"/>
          </a:xfrm>
          <a:prstGeom prst="rect">
            <a:avLst/>
          </a:prstGeom>
        </p:spPr>
      </p:pic>
      <p:sp>
        <p:nvSpPr>
          <p:cNvPr id="12" name="TextBox 11"/>
          <p:cNvSpPr txBox="1"/>
          <p:nvPr userDrawn="1"/>
        </p:nvSpPr>
        <p:spPr>
          <a:xfrm>
            <a:off x="9213314" y="5425500"/>
            <a:ext cx="2383401" cy="1046440"/>
          </a:xfrm>
          <a:prstGeom prst="rect">
            <a:avLst/>
          </a:prstGeom>
          <a:noFill/>
        </p:spPr>
        <p:txBody>
          <a:bodyPr wrap="square" rtlCol="0">
            <a:spAutoFit/>
          </a:bodyPr>
          <a:lstStyle/>
          <a:p>
            <a:pPr algn="ctr"/>
            <a:r>
              <a:rPr lang="en-US" sz="1600" b="1" dirty="0">
                <a:ln w="0"/>
                <a:effectLst/>
              </a:rPr>
              <a:t>CALIFORNIA</a:t>
            </a:r>
            <a:r>
              <a:rPr lang="en-US" sz="1600" b="1" baseline="0" dirty="0">
                <a:ln w="0"/>
                <a:effectLst/>
              </a:rPr>
              <a:t> COMMUNITY COLLEGES CHANCELLOR’S OFFICE</a:t>
            </a:r>
            <a:endParaRPr lang="en-US" sz="1600" b="1" dirty="0">
              <a:ln w="0"/>
              <a:effectLst/>
            </a:endParaRPr>
          </a:p>
          <a:p>
            <a:pPr algn="ctr"/>
            <a:r>
              <a:rPr lang="en-US" sz="1400" dirty="0">
                <a:ln w="0"/>
                <a:effectLst/>
              </a:rPr>
              <a:t>Eloy Ortiz Oakley, Chancellor</a:t>
            </a:r>
          </a:p>
        </p:txBody>
      </p:sp>
      <p:sp>
        <p:nvSpPr>
          <p:cNvPr id="6" name="Rectangle 2"/>
          <p:cNvSpPr>
            <a:spLocks noChangeArrowheads="1"/>
          </p:cNvSpPr>
          <p:nvPr userDrawn="1"/>
        </p:nvSpPr>
        <p:spPr bwMode="auto">
          <a:xfrm flipV="1">
            <a:off x="9645010" y="2767616"/>
            <a:ext cx="55244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3" name="Picture 2" descr="The seal for the California State Board of Educat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04046" y="4548691"/>
            <a:ext cx="922457" cy="919941"/>
          </a:xfrm>
          <a:prstGeom prst="rect">
            <a:avLst/>
          </a:prstGeom>
        </p:spPr>
      </p:pic>
      <p:sp>
        <p:nvSpPr>
          <p:cNvPr id="13" name="TextBox 12"/>
          <p:cNvSpPr txBox="1"/>
          <p:nvPr userDrawn="1"/>
        </p:nvSpPr>
        <p:spPr>
          <a:xfrm>
            <a:off x="2323071" y="5425500"/>
            <a:ext cx="2484409" cy="1015663"/>
          </a:xfrm>
          <a:prstGeom prst="rect">
            <a:avLst/>
          </a:prstGeom>
          <a:noFill/>
        </p:spPr>
        <p:txBody>
          <a:bodyPr wrap="square" rtlCol="0">
            <a:spAutoFit/>
          </a:bodyPr>
          <a:lstStyle/>
          <a:p>
            <a:pPr algn="ctr"/>
            <a:r>
              <a:rPr lang="en-US" sz="1600" b="1" dirty="0">
                <a:ln w="0"/>
                <a:effectLst/>
              </a:rPr>
              <a:t>STATE BOARD</a:t>
            </a:r>
          </a:p>
          <a:p>
            <a:pPr algn="ctr"/>
            <a:r>
              <a:rPr lang="en-US" sz="1600" b="1" dirty="0">
                <a:ln w="0"/>
                <a:effectLst/>
              </a:rPr>
              <a:t>OF EDUCATION</a:t>
            </a:r>
          </a:p>
          <a:p>
            <a:pPr algn="ctr"/>
            <a:r>
              <a:rPr lang="en-US" sz="1400" dirty="0">
                <a:ln w="0"/>
                <a:effectLst/>
              </a:rPr>
              <a:t>Linda Darling-Hammond,</a:t>
            </a:r>
          </a:p>
          <a:p>
            <a:pPr algn="ctr"/>
            <a:r>
              <a:rPr lang="en-US" sz="1400" dirty="0">
                <a:ln w="0"/>
                <a:effectLst/>
              </a:rPr>
              <a:t>State Board President</a:t>
            </a:r>
          </a:p>
        </p:txBody>
      </p:sp>
      <p:pic>
        <p:nvPicPr>
          <p:cNvPr id="14" name="Picture 13" descr="The logo for career technical education in California. CTE, Learning that works for California."/>
          <p:cNvPicPr>
            <a:picLocks noChangeAspect="1"/>
          </p:cNvPicPr>
          <p:nvPr userDrawn="1"/>
        </p:nvPicPr>
        <p:blipFill>
          <a:blip r:embed="rId5"/>
          <a:stretch>
            <a:fillRect/>
          </a:stretch>
        </p:blipFill>
        <p:spPr>
          <a:xfrm>
            <a:off x="293500" y="393408"/>
            <a:ext cx="1524003" cy="1185674"/>
          </a:xfrm>
          <a:prstGeom prst="rect">
            <a:avLst/>
          </a:prstGeom>
        </p:spPr>
      </p:pic>
      <p:sp>
        <p:nvSpPr>
          <p:cNvPr id="16" name="Content Placeholder 2"/>
          <p:cNvSpPr>
            <a:spLocks noGrp="1"/>
          </p:cNvSpPr>
          <p:nvPr>
            <p:ph idx="1"/>
          </p:nvPr>
        </p:nvSpPr>
        <p:spPr>
          <a:xfrm>
            <a:off x="2437343" y="2943048"/>
            <a:ext cx="9381251" cy="1384561"/>
          </a:xfrm>
          <a:prstGeom prst="rect">
            <a:avLst/>
          </a:prstGeom>
        </p:spPr>
        <p:txBody>
          <a:bodyPr/>
          <a:lstStyle>
            <a:lvl1pPr algn="ctr">
              <a:defRPr>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Master text style</a:t>
            </a:r>
          </a:p>
        </p:txBody>
      </p:sp>
    </p:spTree>
    <p:extLst>
      <p:ext uri="{BB962C8B-B14F-4D97-AF65-F5344CB8AC3E}">
        <p14:creationId xmlns:p14="http://schemas.microsoft.com/office/powerpoint/2010/main" val="176414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100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323070" y="1946031"/>
            <a:ext cx="9670810" cy="4230931"/>
          </a:xfrm>
          <a:prstGeom prst="rect">
            <a:avLst/>
          </a:prstGeom>
        </p:spPr>
        <p:txBody>
          <a:bodyPr/>
          <a:lstStyle>
            <a:lvl1pPr>
              <a:defRPr>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Stored Data 6"/>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0" name="Picture 9" descr="The seal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2" name="Picture 11" descr="The seal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1" name="Picture 10" descr="The seal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4" name="Rectangle 3">
            <a:extLst>
              <a:ext uri="{FF2B5EF4-FFF2-40B4-BE49-F238E27FC236}">
                <a16:creationId xmlns:a16="http://schemas.microsoft.com/office/drawing/2014/main" id="{0A4515B4-EC6A-4EC9-9A87-77048BFBBA97}"/>
              </a:ext>
            </a:extLst>
          </p:cNvPr>
          <p:cNvSpPr/>
          <p:nvPr userDrawn="1"/>
        </p:nvSpPr>
        <p:spPr>
          <a:xfrm>
            <a:off x="11550830" y="6352807"/>
            <a:ext cx="466794" cy="369332"/>
          </a:xfrm>
          <a:prstGeom prst="rect">
            <a:avLst/>
          </a:prstGeom>
        </p:spPr>
        <p:txBody>
          <a:bodyPr wrap="none">
            <a:spAutoFit/>
          </a:bodyPr>
          <a:lstStyle/>
          <a:p>
            <a:fld id="{22881259-AA62-45A9-A9A2-41309B101DA6}" type="slidenum">
              <a:rPr lang="en-US" smtClean="0">
                <a:latin typeface="Arial" panose="020B0604020202020204" pitchFamily="34" charset="0"/>
                <a:cs typeface="Arial" panose="020B0604020202020204" pitchFamily="34" charset="0"/>
              </a:rPr>
              <a:pPr/>
              <a:t>‹#›</a:t>
            </a:fld>
            <a:endParaRPr lang="en-US" dirty="0"/>
          </a:p>
        </p:txBody>
      </p:sp>
    </p:spTree>
    <p:extLst>
      <p:ext uri="{BB962C8B-B14F-4D97-AF65-F5344CB8AC3E}">
        <p14:creationId xmlns:p14="http://schemas.microsoft.com/office/powerpoint/2010/main" val="339228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3069" y="1957754"/>
            <a:ext cx="4722499" cy="4219210"/>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03477" y="1957753"/>
            <a:ext cx="4690403" cy="4219209"/>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2" name="Picture 11" descr="The seal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4" name="Picture 13" descr="The seal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7" name="Picture 16" descr="The seal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15"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40D2C95-4826-4248-BEB2-B088830EC3FB}"/>
              </a:ext>
            </a:extLst>
          </p:cNvPr>
          <p:cNvSpPr/>
          <p:nvPr userDrawn="1"/>
        </p:nvSpPr>
        <p:spPr>
          <a:xfrm>
            <a:off x="11550830" y="6352807"/>
            <a:ext cx="466794" cy="369332"/>
          </a:xfrm>
          <a:prstGeom prst="rect">
            <a:avLst/>
          </a:prstGeom>
        </p:spPr>
        <p:txBody>
          <a:bodyPr wrap="none">
            <a:spAutoFit/>
          </a:bodyPr>
          <a:lstStyle/>
          <a:p>
            <a:fld id="{22881259-AA62-45A9-A9A2-41309B101DA6}" type="slidenum">
              <a:rPr lang="en-US" smtClean="0">
                <a:latin typeface="Arial" panose="020B0604020202020204" pitchFamily="34" charset="0"/>
                <a:cs typeface="Arial" panose="020B0604020202020204" pitchFamily="34" charset="0"/>
              </a:rPr>
              <a:pPr/>
              <a:t>‹#›</a:t>
            </a:fld>
            <a:endParaRPr lang="en-US" dirty="0"/>
          </a:p>
        </p:txBody>
      </p:sp>
    </p:spTree>
    <p:extLst>
      <p:ext uri="{BB962C8B-B14F-4D97-AF65-F5344CB8AC3E}">
        <p14:creationId xmlns:p14="http://schemas.microsoft.com/office/powerpoint/2010/main" val="1504253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0C2D-370D-48F1-B07E-4DEA69C73B22}"/>
              </a:ext>
            </a:extLst>
          </p:cNvPr>
          <p:cNvSpPr>
            <a:spLocks noGrp="1"/>
          </p:cNvSpPr>
          <p:nvPr>
            <p:ph type="title" hasCustomPrompt="1"/>
          </p:nvPr>
        </p:nvSpPr>
        <p:spPr/>
        <p:txBody>
          <a:bodyPr/>
          <a:lstStyle>
            <a:lvl1pPr>
              <a:defRPr/>
            </a:lvl1pPr>
          </a:lstStyle>
          <a:p>
            <a:r>
              <a:rPr lang="en-US" dirty="0"/>
              <a:t>                         </a:t>
            </a:r>
          </a:p>
        </p:txBody>
      </p:sp>
      <p:sp>
        <p:nvSpPr>
          <p:cNvPr id="3" name="Date Placeholder 2">
            <a:extLst>
              <a:ext uri="{FF2B5EF4-FFF2-40B4-BE49-F238E27FC236}">
                <a16:creationId xmlns:a16="http://schemas.microsoft.com/office/drawing/2014/main" id="{131DC509-91F0-4E68-A04C-06B96F118208}"/>
              </a:ext>
            </a:extLst>
          </p:cNvPr>
          <p:cNvSpPr>
            <a:spLocks noGrp="1"/>
          </p:cNvSpPr>
          <p:nvPr>
            <p:ph type="dt" sz="half" idx="10"/>
          </p:nvPr>
        </p:nvSpPr>
        <p:spPr/>
        <p:txBody>
          <a:bodyPr/>
          <a:lstStyle/>
          <a:p>
            <a:fld id="{879499F8-90E1-40F9-A636-8C8AD09BD069}" type="datetimeFigureOut">
              <a:rPr lang="en-US" smtClean="0"/>
              <a:t>9/21/2020</a:t>
            </a:fld>
            <a:endParaRPr lang="en-US" dirty="0"/>
          </a:p>
        </p:txBody>
      </p:sp>
      <p:sp>
        <p:nvSpPr>
          <p:cNvPr id="4" name="Footer Placeholder 3">
            <a:extLst>
              <a:ext uri="{FF2B5EF4-FFF2-40B4-BE49-F238E27FC236}">
                <a16:creationId xmlns:a16="http://schemas.microsoft.com/office/drawing/2014/main" id="{2549FDE6-3570-48CB-8C76-28C094065BD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5DE4BC-76FF-4C91-B270-F8756CCDDF50}"/>
              </a:ext>
            </a:extLst>
          </p:cNvPr>
          <p:cNvSpPr>
            <a:spLocks noGrp="1"/>
          </p:cNvSpPr>
          <p:nvPr>
            <p:ph type="sldNum" sz="quarter" idx="12"/>
          </p:nvPr>
        </p:nvSpPr>
        <p:spPr/>
        <p:txBody>
          <a:bodyPr/>
          <a:lstStyle/>
          <a:p>
            <a:fld id="{F47C34D6-4F24-4ADE-AC20-8CBE6328EAF2}" type="slidenum">
              <a:rPr lang="en-US" smtClean="0"/>
              <a:t>‹#›</a:t>
            </a:fld>
            <a:endParaRPr lang="en-US" dirty="0"/>
          </a:p>
        </p:txBody>
      </p:sp>
    </p:spTree>
    <p:extLst>
      <p:ext uri="{BB962C8B-B14F-4D97-AF65-F5344CB8AC3E}">
        <p14:creationId xmlns:p14="http://schemas.microsoft.com/office/powerpoint/2010/main" val="260424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323070" y="1946031"/>
            <a:ext cx="9670810" cy="4230931"/>
          </a:xfrm>
          <a:prstGeom prst="rect">
            <a:avLst/>
          </a:prstGeom>
        </p:spPr>
        <p:txBody>
          <a:bodyPr/>
          <a:lstStyle>
            <a:lvl1pPr>
              <a:defRPr>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Stored Data 6"/>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0" name="Picture 9" descr="The logo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2" name="Picture 11" descr="The logo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1" name="Picture 10" descr="The logo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14" name="Slide Number Placeholder 3">
            <a:extLst>
              <a:ext uri="{FF2B5EF4-FFF2-40B4-BE49-F238E27FC236}">
                <a16:creationId xmlns:a16="http://schemas.microsoft.com/office/drawing/2014/main" id="{2EABCB6D-2B50-44B9-93E1-D12624E059A2}"/>
              </a:ext>
            </a:extLst>
          </p:cNvPr>
          <p:cNvSpPr>
            <a:spLocks noGrp="1"/>
          </p:cNvSpPr>
          <p:nvPr>
            <p:ph type="sldNum" sz="quarter" idx="10"/>
          </p:nvPr>
        </p:nvSpPr>
        <p:spPr>
          <a:xfrm>
            <a:off x="8869005" y="6310311"/>
            <a:ext cx="2743200" cy="365125"/>
          </a:xfrm>
          <a:prstGeom prst="rect">
            <a:avLst/>
          </a:prstGeom>
        </p:spPr>
        <p:txBody>
          <a:bodyPr/>
          <a:lstStyle>
            <a:lvl1pPr algn="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88592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3069" y="1957754"/>
            <a:ext cx="4722499" cy="4219210"/>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03477" y="1957753"/>
            <a:ext cx="4690403" cy="4219209"/>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2" name="Picture 11" descr="The logo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4" name="Picture 13" descr="The logo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7" name="Picture 16" descr="The logo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15"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Slide Number Placeholder 3">
            <a:extLst>
              <a:ext uri="{FF2B5EF4-FFF2-40B4-BE49-F238E27FC236}">
                <a16:creationId xmlns:a16="http://schemas.microsoft.com/office/drawing/2014/main" id="{D1996EDD-3F0D-414E-BA64-0CF8F862355A}"/>
              </a:ext>
            </a:extLst>
          </p:cNvPr>
          <p:cNvSpPr txBox="1">
            <a:spLocks/>
          </p:cNvSpPr>
          <p:nvPr userDrawn="1"/>
        </p:nvSpPr>
        <p:spPr>
          <a:xfrm>
            <a:off x="8869004" y="6249574"/>
            <a:ext cx="2743200" cy="365125"/>
          </a:xfrm>
          <a:prstGeom prst="rect">
            <a:avLst/>
          </a:prstGeom>
        </p:spPr>
        <p:txBody>
          <a:bodyPr/>
          <a:lstStyle>
            <a:defPPr>
              <a:defRPr lang="en-US"/>
            </a:defPPr>
            <a:lvl1pPr marL="0" algn="l" defTabSz="914400" rtl="0" eaLnBrk="1" latinLnBrk="0" hangingPunct="1">
              <a:defRPr sz="24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34E7AA-586C-4B13-A389-1429762DA247}" type="slidenum">
              <a:rPr lang="en-US" smtClean="0"/>
              <a:pPr algn="r"/>
              <a:t>‹#›</a:t>
            </a:fld>
            <a:endParaRPr lang="en-US" dirty="0"/>
          </a:p>
        </p:txBody>
      </p:sp>
    </p:spTree>
    <p:extLst>
      <p:ext uri="{BB962C8B-B14F-4D97-AF65-F5344CB8AC3E}">
        <p14:creationId xmlns:p14="http://schemas.microsoft.com/office/powerpoint/2010/main" val="292406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929F-470F-4DD2-AD7A-31D45834A7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EF754-0773-40D3-A77C-16E2B7DD71FD}"/>
              </a:ext>
            </a:extLst>
          </p:cNvPr>
          <p:cNvSpPr>
            <a:spLocks noGrp="1"/>
          </p:cNvSpPr>
          <p:nvPr>
            <p:ph type="dt" sz="half" idx="10"/>
          </p:nvPr>
        </p:nvSpPr>
        <p:spPr/>
        <p:txBody>
          <a:bodyPr/>
          <a:lstStyle/>
          <a:p>
            <a:fld id="{54390322-70D7-433E-ABBD-093B9677FB30}" type="datetimeFigureOut">
              <a:rPr lang="en-US" smtClean="0"/>
              <a:t>9/21/2020</a:t>
            </a:fld>
            <a:endParaRPr lang="en-US" dirty="0"/>
          </a:p>
        </p:txBody>
      </p:sp>
      <p:sp>
        <p:nvSpPr>
          <p:cNvPr id="4" name="Footer Placeholder 3">
            <a:extLst>
              <a:ext uri="{FF2B5EF4-FFF2-40B4-BE49-F238E27FC236}">
                <a16:creationId xmlns:a16="http://schemas.microsoft.com/office/drawing/2014/main" id="{E77CB99F-8905-4D4E-B9D3-B5F066BCC5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61233C-E291-491A-BCE0-2EFFE0D8EA89}"/>
              </a:ext>
            </a:extLst>
          </p:cNvPr>
          <p:cNvSpPr>
            <a:spLocks noGrp="1"/>
          </p:cNvSpPr>
          <p:nvPr>
            <p:ph type="sldNum" sz="quarter" idx="12"/>
          </p:nvPr>
        </p:nvSpPr>
        <p:spPr/>
        <p:txBody>
          <a:bodyPr/>
          <a:lstStyle/>
          <a:p>
            <a:fld id="{0AF0CB67-4048-4696-B2CD-3B4540B0DB0F}" type="slidenum">
              <a:rPr lang="en-US" smtClean="0"/>
              <a:t>‹#›</a:t>
            </a:fld>
            <a:endParaRPr lang="en-US" dirty="0"/>
          </a:p>
        </p:txBody>
      </p:sp>
    </p:spTree>
    <p:extLst>
      <p:ext uri="{BB962C8B-B14F-4D97-AF65-F5344CB8AC3E}">
        <p14:creationId xmlns:p14="http://schemas.microsoft.com/office/powerpoint/2010/main" val="344384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3">
            <a:extLst>
              <a:ext uri="{FF2B5EF4-FFF2-40B4-BE49-F238E27FC236}">
                <a16:creationId xmlns:a16="http://schemas.microsoft.com/office/drawing/2014/main" id="{69F688EC-D554-4321-ACF9-1FE2B21EB72C}"/>
              </a:ext>
            </a:extLst>
          </p:cNvPr>
          <p:cNvSpPr txBox="1">
            <a:spLocks/>
          </p:cNvSpPr>
          <p:nvPr userDrawn="1"/>
        </p:nvSpPr>
        <p:spPr>
          <a:xfrm>
            <a:off x="8763000" y="626964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4005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a:xfrm>
            <a:off x="8610600" y="6117246"/>
            <a:ext cx="2743200" cy="365125"/>
          </a:xfrm>
          <a:prstGeom prst="rect">
            <a:avLst/>
          </a:prstGeom>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06175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87120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422109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dirty="0"/>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a:xfrm>
            <a:off x="8610600" y="6117246"/>
            <a:ext cx="2743200" cy="365125"/>
          </a:xfrm>
          <a:prstGeom prst="rect">
            <a:avLst/>
          </a:prstGeom>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10089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gi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9.png"/><Relationship Id="rId5" Type="http://schemas.openxmlformats.org/officeDocument/2006/relationships/slideLayout" Target="../slideLayouts/slideLayout9.xml"/><Relationship Id="rId10" Type="http://schemas.openxmlformats.org/officeDocument/2006/relationships/image" Target="../media/image8.svg"/><Relationship Id="rId4" Type="http://schemas.openxmlformats.org/officeDocument/2006/relationships/slideLayout" Target="../slideLayouts/slideLayout8.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stretch>
            <a:fillRect/>
          </a:stretch>
        </p:blipFill>
        <p:spPr>
          <a:xfrm rot="10800000" flipH="1" flipV="1">
            <a:off x="470614" y="5347707"/>
            <a:ext cx="1169774" cy="1169774"/>
          </a:xfrm>
          <a:prstGeom prst="rect">
            <a:avLst/>
          </a:prstGeom>
        </p:spPr>
      </p:pic>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logo for career technical education in California. CTE, Learning that works for California."/>
          <p:cNvPicPr>
            <a:picLocks noChangeAspect="1"/>
          </p:cNvPicPr>
          <p:nvPr userDrawn="1"/>
        </p:nvPicPr>
        <p:blipFill>
          <a:blip r:embed="rId7"/>
          <a:stretch>
            <a:fillRect/>
          </a:stretch>
        </p:blipFill>
        <p:spPr>
          <a:xfrm>
            <a:off x="293500" y="393408"/>
            <a:ext cx="1524003" cy="1185674"/>
          </a:xfrm>
          <a:prstGeom prst="rect">
            <a:avLst/>
          </a:prstGeom>
        </p:spPr>
      </p:pic>
      <p:pic>
        <p:nvPicPr>
          <p:cNvPr id="14" name="Picture 13" descr="The logo for the California Department of Education"/>
          <p:cNvPicPr>
            <a:picLocks noChangeAspect="1"/>
          </p:cNvPicPr>
          <p:nvPr userDrawn="1"/>
        </p:nvPicPr>
        <p:blipFill>
          <a:blip r:embed="rId6"/>
          <a:stretch>
            <a:fillRect/>
          </a:stretch>
        </p:blipFill>
        <p:spPr>
          <a:xfrm rot="10800000" flipH="1" flipV="1">
            <a:off x="470614" y="3987484"/>
            <a:ext cx="1169774" cy="1169774"/>
          </a:xfrm>
          <a:prstGeom prst="rect">
            <a:avLst/>
          </a:prstGeom>
        </p:spPr>
      </p:pic>
      <p:pic>
        <p:nvPicPr>
          <p:cNvPr id="15" name="Picture 14" descr="The logo for the California Community Colleges Chancellor's Office"/>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8" name="Picture 17" descr="The logo for the California State Board of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Tree>
    <p:extLst>
      <p:ext uri="{BB962C8B-B14F-4D97-AF65-F5344CB8AC3E}">
        <p14:creationId xmlns:p14="http://schemas.microsoft.com/office/powerpoint/2010/main" val="341321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9CEE21B-3A86-3B4A-935C-DB7F5A968596}"/>
              </a:ext>
            </a:extLst>
          </p:cNvPr>
          <p:cNvPicPr>
            <a:picLocks noChangeAspect="1"/>
          </p:cNvPicPr>
          <p:nvPr userDrawn="1"/>
        </p:nvPicPr>
        <p:blipFill>
          <a:blip r:embed="rId12"/>
          <a:stretch>
            <a:fillRect/>
          </a:stretch>
        </p:blipFill>
        <p:spPr>
          <a:xfrm>
            <a:off x="2202180" y="5969131"/>
            <a:ext cx="632460" cy="632460"/>
          </a:xfrm>
          <a:prstGeom prst="rect">
            <a:avLst/>
          </a:prstGeom>
        </p:spPr>
      </p:pic>
      <p:sp>
        <p:nvSpPr>
          <p:cNvPr id="10" name="Slide Number Placeholder 3">
            <a:extLst>
              <a:ext uri="{FF2B5EF4-FFF2-40B4-BE49-F238E27FC236}">
                <a16:creationId xmlns:a16="http://schemas.microsoft.com/office/drawing/2014/main" id="{14F1A1D9-FD7F-4AA4-AA9D-18DCCC7AE36C}"/>
              </a:ext>
            </a:extLst>
          </p:cNvPr>
          <p:cNvSpPr>
            <a:spLocks noGrp="1"/>
          </p:cNvSpPr>
          <p:nvPr>
            <p:ph type="sldNum" sz="quarter" idx="4"/>
          </p:nvPr>
        </p:nvSpPr>
        <p:spPr>
          <a:xfrm>
            <a:off x="8610600" y="6117246"/>
            <a:ext cx="2743200" cy="365125"/>
          </a:xfrm>
          <a:prstGeom prst="rect">
            <a:avLst/>
          </a:prstGeom>
        </p:spPr>
        <p:txBody>
          <a:bodyPr/>
          <a:lstStyle>
            <a:lvl1pPr algn="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99421459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stretch>
            <a:fillRect/>
          </a:stretch>
        </p:blipFill>
        <p:spPr>
          <a:xfrm rot="10800000" flipH="1" flipV="1">
            <a:off x="470614" y="5347707"/>
            <a:ext cx="1169774" cy="1169774"/>
          </a:xfrm>
          <a:prstGeom prst="rect">
            <a:avLst/>
          </a:prstGeom>
        </p:spPr>
      </p:pic>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logo for career technical education in California. CTE, Learning that works for California."/>
          <p:cNvPicPr>
            <a:picLocks noChangeAspect="1"/>
          </p:cNvPicPr>
          <p:nvPr userDrawn="1"/>
        </p:nvPicPr>
        <p:blipFill>
          <a:blip r:embed="rId7"/>
          <a:stretch>
            <a:fillRect/>
          </a:stretch>
        </p:blipFill>
        <p:spPr>
          <a:xfrm>
            <a:off x="293500" y="393408"/>
            <a:ext cx="1524003" cy="1185674"/>
          </a:xfrm>
          <a:prstGeom prst="rect">
            <a:avLst/>
          </a:prstGeom>
        </p:spPr>
      </p:pic>
      <p:pic>
        <p:nvPicPr>
          <p:cNvPr id="14" name="Picture 13" descr="The logo for the California Department of Education"/>
          <p:cNvPicPr>
            <a:picLocks noChangeAspect="1"/>
          </p:cNvPicPr>
          <p:nvPr userDrawn="1"/>
        </p:nvPicPr>
        <p:blipFill>
          <a:blip r:embed="rId6"/>
          <a:stretch>
            <a:fillRect/>
          </a:stretch>
        </p:blipFill>
        <p:spPr>
          <a:xfrm rot="10800000" flipH="1" flipV="1">
            <a:off x="470614" y="3987484"/>
            <a:ext cx="1169774" cy="1169774"/>
          </a:xfrm>
          <a:prstGeom prst="rect">
            <a:avLst/>
          </a:prstGeom>
        </p:spPr>
      </p:pic>
      <p:pic>
        <p:nvPicPr>
          <p:cNvPr id="15" name="Picture 14" descr="The logo for the California Community Colleges Chancellor's Office"/>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8" name="Picture 17" descr="The logo for the California State Board of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Tree>
    <p:extLst>
      <p:ext uri="{BB962C8B-B14F-4D97-AF65-F5344CB8AC3E}">
        <p14:creationId xmlns:p14="http://schemas.microsoft.com/office/powerpoint/2010/main" val="31391262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K12SWP@cccco.edu"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bit.ly/2XlkVT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e.ca.gov/schooldirectory"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bit.ly/K12SWPLEADataCollectionR1"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bit.ly/K12SWPLEADataGuid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s://us02web.zoom.us/webinar/register/WN_vCW1KTtMRXamrPXZ0kEQQA"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hyperlink" Target="mailto:Path2Work@cde.c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5B56-8318-4282-8F68-23A9E3E912B7}"/>
              </a:ext>
            </a:extLst>
          </p:cNvPr>
          <p:cNvSpPr>
            <a:spLocks noGrp="1"/>
          </p:cNvSpPr>
          <p:nvPr>
            <p:ph type="ctrTitle"/>
          </p:nvPr>
        </p:nvSpPr>
        <p:spPr>
          <a:xfrm>
            <a:off x="2437344" y="393408"/>
            <a:ext cx="9381251" cy="2974045"/>
          </a:xfrm>
        </p:spPr>
        <p:txBody>
          <a:bodyPr/>
          <a:lstStyle/>
          <a:p>
            <a:r>
              <a:rPr lang="en-US" sz="4000" dirty="0">
                <a:ea typeface="Times New Roman" panose="02020603050405020304" pitchFamily="18" charset="0"/>
              </a:rPr>
              <a:t>Updates on the Career Technical Education Incentive Grant and the Kindergarten through Grade Twelve Strong Workforce Program</a:t>
            </a:r>
            <a:endParaRPr lang="en-US" sz="4000" dirty="0"/>
          </a:p>
        </p:txBody>
      </p:sp>
      <p:sp>
        <p:nvSpPr>
          <p:cNvPr id="6" name="Content Placeholder 4">
            <a:extLst>
              <a:ext uri="{FF2B5EF4-FFF2-40B4-BE49-F238E27FC236}">
                <a16:creationId xmlns:a16="http://schemas.microsoft.com/office/drawing/2014/main" id="{70F7CA08-B6B4-49CA-9D1A-F71BA85B17F9}"/>
              </a:ext>
            </a:extLst>
          </p:cNvPr>
          <p:cNvSpPr>
            <a:spLocks noGrp="1"/>
          </p:cNvSpPr>
          <p:nvPr>
            <p:ph idx="1"/>
          </p:nvPr>
        </p:nvSpPr>
        <p:spPr>
          <a:xfrm>
            <a:off x="2437343" y="3578469"/>
            <a:ext cx="9381251" cy="749140"/>
          </a:xfrm>
        </p:spPr>
        <p:txBody>
          <a:bodyPr/>
          <a:lstStyle/>
          <a:p>
            <a:pPr marL="0" indent="0" algn="ctr">
              <a:buNone/>
            </a:pPr>
            <a:r>
              <a:rPr lang="en-US" sz="2400" dirty="0"/>
              <a:t>Posted by California Department of Education</a:t>
            </a:r>
            <a:br>
              <a:rPr lang="en-US" sz="2400" dirty="0"/>
            </a:br>
            <a:r>
              <a:rPr lang="en-US" sz="2400" dirty="0"/>
              <a:t>September 25, 2020</a:t>
            </a:r>
          </a:p>
        </p:txBody>
      </p:sp>
      <p:sp>
        <p:nvSpPr>
          <p:cNvPr id="4" name="Slide Number Placeholder 3">
            <a:extLst>
              <a:ext uri="{FF2B5EF4-FFF2-40B4-BE49-F238E27FC236}">
                <a16:creationId xmlns:a16="http://schemas.microsoft.com/office/drawing/2014/main" id="{A54010A8-D4B0-4FEE-92B9-9DFA8306D6F2}"/>
              </a:ext>
            </a:extLst>
          </p:cNvPr>
          <p:cNvSpPr>
            <a:spLocks noGrp="1"/>
          </p:cNvSpPr>
          <p:nvPr>
            <p:ph type="sldNum" sz="quarter" idx="4294967295"/>
          </p:nvPr>
        </p:nvSpPr>
        <p:spPr>
          <a:xfrm>
            <a:off x="9211407" y="6282029"/>
            <a:ext cx="2743200" cy="365125"/>
          </a:xfrm>
          <a:prstGeom prst="rect">
            <a:avLst/>
          </a:prstGeom>
        </p:spPr>
        <p:txBody>
          <a:bodyPr/>
          <a:lstStyle/>
          <a:p>
            <a:pPr algn="r"/>
            <a:fld id="{7934E7AA-586C-4B13-A389-1429762DA247}" type="slidenum">
              <a:rPr lang="en-US" sz="1800" smtClean="0"/>
              <a:pPr algn="r"/>
              <a:t>1</a:t>
            </a:fld>
            <a:endParaRPr lang="en-US" sz="1800" dirty="0"/>
          </a:p>
        </p:txBody>
      </p:sp>
    </p:spTree>
    <p:extLst>
      <p:ext uri="{BB962C8B-B14F-4D97-AF65-F5344CB8AC3E}">
        <p14:creationId xmlns:p14="http://schemas.microsoft.com/office/powerpoint/2010/main" val="321180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Updates to the 2020–21 </a:t>
            </a:r>
            <a:r>
              <a:rPr lang="en-US" dirty="0"/>
              <a:t>SWP K–12 Application and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Measuring the Work of </a:t>
            </a:r>
            <a:b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b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K–12 Round 1 Grantees </a:t>
            </a:r>
            <a:endParaRPr lang="en-US" dirty="0"/>
          </a:p>
        </p:txBody>
      </p:sp>
      <p:sp>
        <p:nvSpPr>
          <p:cNvPr id="10" name="Subtitle 9"/>
          <p:cNvSpPr>
            <a:spLocks noGrp="1"/>
          </p:cNvSpPr>
          <p:nvPr>
            <p:ph type="subTitle" idx="1"/>
          </p:nvPr>
        </p:nvSpPr>
        <p:spPr>
          <a:xfrm>
            <a:off x="1524000" y="3602697"/>
            <a:ext cx="9144009" cy="480837"/>
          </a:xfrm>
        </p:spPr>
        <p:txBody>
          <a:bodyPr/>
          <a:lstStyle/>
          <a:p>
            <a:r>
              <a:rPr lang="en-US" dirty="0">
                <a:solidFill>
                  <a:srgbClr val="000000"/>
                </a:solidFill>
              </a:rPr>
              <a:t>September 25, 2020</a:t>
            </a:r>
          </a:p>
        </p:txBody>
      </p:sp>
    </p:spTree>
    <p:extLst>
      <p:ext uri="{BB962C8B-B14F-4D97-AF65-F5344CB8AC3E}">
        <p14:creationId xmlns:p14="http://schemas.microsoft.com/office/powerpoint/2010/main" val="332828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4412-41AB-4538-8FC5-A0FF4A03E05A}"/>
              </a:ext>
            </a:extLst>
          </p:cNvPr>
          <p:cNvSpPr>
            <a:spLocks noGrp="1"/>
          </p:cNvSpPr>
          <p:nvPr>
            <p:ph type="title"/>
          </p:nvPr>
        </p:nvSpPr>
        <p:spPr/>
        <p:txBody>
          <a:bodyPr/>
          <a:lstStyle/>
          <a:p>
            <a:r>
              <a:rPr lang="en-US" dirty="0"/>
              <a:t>K–12 SWP 2020 Timeline </a:t>
            </a:r>
            <a:r>
              <a:rPr lang="en-US" sz="2400" dirty="0"/>
              <a:t>(1)</a:t>
            </a:r>
            <a:endParaRPr lang="en-US" dirty="0"/>
          </a:p>
        </p:txBody>
      </p:sp>
      <p:graphicFrame>
        <p:nvGraphicFramePr>
          <p:cNvPr id="5" name="Table 4">
            <a:extLst>
              <a:ext uri="{FF2B5EF4-FFF2-40B4-BE49-F238E27FC236}">
                <a16:creationId xmlns:a16="http://schemas.microsoft.com/office/drawing/2014/main" id="{10E645A6-D5CE-49C1-95BC-DCC719386352}"/>
              </a:ext>
            </a:extLst>
          </p:cNvPr>
          <p:cNvGraphicFramePr>
            <a:graphicFrameLocks noGrp="1"/>
          </p:cNvGraphicFramePr>
          <p:nvPr>
            <p:extLst/>
          </p:nvPr>
        </p:nvGraphicFramePr>
        <p:xfrm>
          <a:off x="925882" y="1690688"/>
          <a:ext cx="10112325" cy="4094231"/>
        </p:xfrm>
        <a:graphic>
          <a:graphicData uri="http://schemas.openxmlformats.org/drawingml/2006/table">
            <a:tbl>
              <a:tblPr firstRow="1" bandRow="1">
                <a:tableStyleId>{793D81CF-94F2-401A-BA57-92F5A7B2D0C5}</a:tableStyleId>
              </a:tblPr>
              <a:tblGrid>
                <a:gridCol w="4102572">
                  <a:extLst>
                    <a:ext uri="{9D8B030D-6E8A-4147-A177-3AD203B41FA5}">
                      <a16:colId xmlns:a16="http://schemas.microsoft.com/office/drawing/2014/main" val="2660253508"/>
                    </a:ext>
                  </a:extLst>
                </a:gridCol>
                <a:gridCol w="6009753">
                  <a:extLst>
                    <a:ext uri="{9D8B030D-6E8A-4147-A177-3AD203B41FA5}">
                      <a16:colId xmlns:a16="http://schemas.microsoft.com/office/drawing/2014/main" val="1948103731"/>
                    </a:ext>
                  </a:extLst>
                </a:gridCol>
              </a:tblGrid>
              <a:tr h="742274">
                <a:tc>
                  <a:txBody>
                    <a:bodyPr/>
                    <a:lstStyle/>
                    <a:p>
                      <a:pPr marL="0" marR="0" lvl="0" indent="0" algn="l" rtl="0">
                        <a:spcBef>
                          <a:spcPts val="0"/>
                        </a:spcBef>
                        <a:spcAft>
                          <a:spcPts val="0"/>
                        </a:spcAft>
                        <a:buNone/>
                      </a:pPr>
                      <a:r>
                        <a:rPr lang="en-US" sz="2400" u="none" strike="noStrike" cap="none" dirty="0">
                          <a:sym typeface="Source Sans Pro"/>
                        </a:rPr>
                        <a:t>DATE</a:t>
                      </a:r>
                      <a:endParaRPr sz="2400" b="1" dirty="0"/>
                    </a:p>
                  </a:txBody>
                  <a:tcPr marL="91438" marR="91438" marT="45719" marB="45719" anchor="ctr"/>
                </a:tc>
                <a:tc>
                  <a:txBody>
                    <a:bodyPr/>
                    <a:lstStyle/>
                    <a:p>
                      <a:pPr marL="0" marR="0" lvl="0" indent="0" algn="l" rtl="0">
                        <a:spcBef>
                          <a:spcPts val="0"/>
                        </a:spcBef>
                        <a:spcAft>
                          <a:spcPts val="0"/>
                        </a:spcAft>
                        <a:buNone/>
                      </a:pPr>
                      <a:r>
                        <a:rPr lang="en-US" sz="2400" dirty="0">
                          <a:sym typeface="Source Sans Pro"/>
                        </a:rPr>
                        <a:t>EVENT</a:t>
                      </a:r>
                      <a:endParaRPr sz="2400" b="1" dirty="0"/>
                    </a:p>
                  </a:txBody>
                  <a:tcPr marL="91438" marR="91438" marT="45719" marB="45719" anchor="ctr"/>
                </a:tc>
                <a:extLst>
                  <a:ext uri="{0D108BD9-81ED-4DB2-BD59-A6C34878D82A}">
                    <a16:rowId xmlns:a16="http://schemas.microsoft.com/office/drawing/2014/main" val="4257966051"/>
                  </a:ext>
                </a:extLst>
              </a:tr>
              <a:tr h="990145">
                <a:tc>
                  <a:txBody>
                    <a:bodyPr/>
                    <a:lstStyle/>
                    <a:p>
                      <a:pPr marL="0" marR="0" lvl="0" indent="0" algn="l" rtl="0">
                        <a:spcBef>
                          <a:spcPts val="0"/>
                        </a:spcBef>
                        <a:spcAft>
                          <a:spcPts val="0"/>
                        </a:spcAft>
                        <a:buNone/>
                      </a:pPr>
                      <a:r>
                        <a:rPr lang="en-US" sz="2400" dirty="0">
                          <a:sym typeface="Source Sans Pro"/>
                        </a:rPr>
                        <a:t>August 27 – October 16, 2020 </a:t>
                      </a:r>
                      <a:endParaRPr sz="2400" b="0" dirty="0">
                        <a:latin typeface="Source Sans Pro"/>
                        <a:ea typeface="Source Sans Pro"/>
                        <a:cs typeface="Source Sans Pro"/>
                        <a:sym typeface="Source Sans Pro"/>
                      </a:endParaRPr>
                    </a:p>
                  </a:txBody>
                  <a:tcPr marL="91438" marR="91438" marT="45719" marB="45719" anchor="ctr"/>
                </a:tc>
                <a:tc>
                  <a:txBody>
                    <a:bodyPr/>
                    <a:lstStyle/>
                    <a:p>
                      <a:pPr marL="0" marR="0" lvl="0" indent="0" algn="l" rtl="0">
                        <a:lnSpc>
                          <a:spcPct val="75000"/>
                        </a:lnSpc>
                        <a:spcBef>
                          <a:spcPts val="0"/>
                        </a:spcBef>
                        <a:spcAft>
                          <a:spcPts val="0"/>
                        </a:spcAft>
                        <a:buNone/>
                      </a:pPr>
                      <a:r>
                        <a:rPr lang="en-US" sz="2400" dirty="0">
                          <a:sym typeface="Source Sans Pro"/>
                        </a:rPr>
                        <a:t>K–12 SWP Online Application submission window</a:t>
                      </a:r>
                      <a:r>
                        <a:rPr lang="en-US" sz="2400" baseline="0" dirty="0">
                          <a:sym typeface="Source Sans Pro"/>
                        </a:rPr>
                        <a:t> </a:t>
                      </a:r>
                      <a:r>
                        <a:rPr lang="en-US" sz="2400" kern="1200" dirty="0">
                          <a:solidFill>
                            <a:schemeClr val="dk1"/>
                          </a:solidFill>
                          <a:latin typeface="+mn-lt"/>
                          <a:ea typeface="+mn-ea"/>
                          <a:cs typeface="+mn-cs"/>
                          <a:sym typeface="Source Sans Pro"/>
                        </a:rPr>
                        <a:t>open</a:t>
                      </a:r>
                      <a:endParaRPr sz="2400" kern="1200" dirty="0">
                        <a:solidFill>
                          <a:schemeClr val="dk1"/>
                        </a:solidFill>
                        <a:latin typeface="+mn-lt"/>
                        <a:ea typeface="+mn-ea"/>
                        <a:cs typeface="+mn-cs"/>
                      </a:endParaRPr>
                    </a:p>
                  </a:txBody>
                  <a:tcPr marL="54593" marR="36820" marT="27296" marB="27296" anchor="ctr"/>
                </a:tc>
                <a:extLst>
                  <a:ext uri="{0D108BD9-81ED-4DB2-BD59-A6C34878D82A}">
                    <a16:rowId xmlns:a16="http://schemas.microsoft.com/office/drawing/2014/main" val="1757723156"/>
                  </a:ext>
                </a:extLst>
              </a:tr>
              <a:tr h="440532">
                <a:tc>
                  <a:txBody>
                    <a:bodyPr/>
                    <a:lstStyle/>
                    <a:p>
                      <a:pPr marL="0" marR="0" lvl="0" indent="0" algn="l" rtl="0">
                        <a:lnSpc>
                          <a:spcPct val="75000"/>
                        </a:lnSpc>
                        <a:spcBef>
                          <a:spcPts val="0"/>
                        </a:spcBef>
                        <a:spcAft>
                          <a:spcPts val="0"/>
                        </a:spcAft>
                        <a:buNone/>
                      </a:pPr>
                      <a:r>
                        <a:rPr lang="en-US" sz="2400" dirty="0">
                          <a:sym typeface="Source Sans Pro"/>
                        </a:rPr>
                        <a:t>September 2, 2020</a:t>
                      </a:r>
                      <a:endParaRPr sz="2400" dirty="0"/>
                    </a:p>
                  </a:txBody>
                  <a:tcPr marL="54593" marR="36820" marT="27296" marB="27296" anchor="ctr"/>
                </a:tc>
                <a:tc>
                  <a:txBody>
                    <a:bodyPr/>
                    <a:lstStyle/>
                    <a:p>
                      <a:pPr marL="0" marR="0" lvl="0" indent="0" algn="l" rtl="0">
                        <a:lnSpc>
                          <a:spcPct val="75000"/>
                        </a:lnSpc>
                        <a:spcBef>
                          <a:spcPts val="0"/>
                        </a:spcBef>
                        <a:spcAft>
                          <a:spcPts val="0"/>
                        </a:spcAft>
                        <a:buNone/>
                      </a:pPr>
                      <a:r>
                        <a:rPr lang="en-US" sz="2400" dirty="0">
                          <a:sym typeface="Source Sans Pro"/>
                        </a:rPr>
                        <a:t>Bidders’ Conference Webinar</a:t>
                      </a:r>
                      <a:endParaRPr sz="2400" dirty="0"/>
                    </a:p>
                  </a:txBody>
                  <a:tcPr marL="54593" marR="36820" marT="27296" marB="27296" anchor="ctr"/>
                </a:tc>
                <a:extLst>
                  <a:ext uri="{0D108BD9-81ED-4DB2-BD59-A6C34878D82A}">
                    <a16:rowId xmlns:a16="http://schemas.microsoft.com/office/drawing/2014/main" val="3456532775"/>
                  </a:ext>
                </a:extLst>
              </a:tr>
              <a:tr h="738846">
                <a:tc>
                  <a:txBody>
                    <a:bodyPr/>
                    <a:lstStyle/>
                    <a:p>
                      <a:pPr marL="0" marR="0" lvl="0" indent="0" algn="l" rtl="0">
                        <a:lnSpc>
                          <a:spcPct val="75000"/>
                        </a:lnSpc>
                        <a:spcBef>
                          <a:spcPts val="0"/>
                        </a:spcBef>
                        <a:spcAft>
                          <a:spcPts val="0"/>
                        </a:spcAft>
                        <a:buNone/>
                      </a:pPr>
                      <a:r>
                        <a:rPr lang="en-US" sz="2400" dirty="0">
                          <a:sym typeface="Source Sans Pro"/>
                        </a:rPr>
                        <a:t>September 2020</a:t>
                      </a:r>
                      <a:endParaRPr sz="2400" dirty="0"/>
                    </a:p>
                  </a:txBody>
                  <a:tcPr marL="54593" marR="36820" marT="27296" marB="27296" anchor="ctr"/>
                </a:tc>
                <a:tc>
                  <a:txBody>
                    <a:bodyPr/>
                    <a:lstStyle/>
                    <a:p>
                      <a:pPr marL="0" marR="0" lvl="0" indent="0" algn="l" rtl="0">
                        <a:lnSpc>
                          <a:spcPct val="75000"/>
                        </a:lnSpc>
                        <a:spcBef>
                          <a:spcPts val="0"/>
                        </a:spcBef>
                        <a:spcAft>
                          <a:spcPts val="0"/>
                        </a:spcAft>
                        <a:buNone/>
                      </a:pPr>
                      <a:r>
                        <a:rPr lang="en-US" sz="2400" dirty="0">
                          <a:sym typeface="Source Sans Pro"/>
                        </a:rPr>
                        <a:t>Regional Engagement Information Sessions</a:t>
                      </a:r>
                      <a:endParaRPr sz="2400" dirty="0"/>
                    </a:p>
                  </a:txBody>
                  <a:tcPr marL="54593" marR="36820" marT="27296" marB="27296" anchor="ctr"/>
                </a:tc>
                <a:extLst>
                  <a:ext uri="{0D108BD9-81ED-4DB2-BD59-A6C34878D82A}">
                    <a16:rowId xmlns:a16="http://schemas.microsoft.com/office/drawing/2014/main" val="2136746441"/>
                  </a:ext>
                </a:extLst>
              </a:tr>
              <a:tr h="443588">
                <a:tc>
                  <a:txBody>
                    <a:bodyPr/>
                    <a:lstStyle/>
                    <a:p>
                      <a:pPr marL="0" marR="0" lvl="0" indent="0" algn="l" rtl="0">
                        <a:lnSpc>
                          <a:spcPct val="75000"/>
                        </a:lnSpc>
                        <a:spcBef>
                          <a:spcPts val="0"/>
                        </a:spcBef>
                        <a:spcAft>
                          <a:spcPts val="0"/>
                        </a:spcAft>
                        <a:buNone/>
                      </a:pPr>
                      <a:r>
                        <a:rPr lang="en-US" sz="2400" dirty="0">
                          <a:sym typeface="Source Sans Pro"/>
                        </a:rPr>
                        <a:t>September 18, 2020</a:t>
                      </a:r>
                      <a:endParaRPr sz="2400" dirty="0"/>
                    </a:p>
                  </a:txBody>
                  <a:tcPr marL="54593" marR="36820" marT="27296" marB="27296" anchor="ctr"/>
                </a:tc>
                <a:tc>
                  <a:txBody>
                    <a:bodyPr/>
                    <a:lstStyle/>
                    <a:p>
                      <a:pPr marL="0" marR="0" lvl="0" indent="0" algn="l" rtl="0">
                        <a:lnSpc>
                          <a:spcPct val="75000"/>
                        </a:lnSpc>
                        <a:spcBef>
                          <a:spcPts val="0"/>
                        </a:spcBef>
                        <a:spcAft>
                          <a:spcPts val="0"/>
                        </a:spcAft>
                        <a:buNone/>
                      </a:pPr>
                      <a:r>
                        <a:rPr lang="en-US" sz="2400" dirty="0">
                          <a:sym typeface="Source Sans Pro"/>
                        </a:rPr>
                        <a:t>NOVA platform applicant training</a:t>
                      </a:r>
                      <a:endParaRPr sz="2400" dirty="0"/>
                    </a:p>
                  </a:txBody>
                  <a:tcPr marL="54593" marR="36820" marT="27296" marB="27296" anchor="ctr"/>
                </a:tc>
                <a:extLst>
                  <a:ext uri="{0D108BD9-81ED-4DB2-BD59-A6C34878D82A}">
                    <a16:rowId xmlns:a16="http://schemas.microsoft.com/office/drawing/2014/main" val="2159034006"/>
                  </a:ext>
                </a:extLst>
              </a:tr>
              <a:tr h="738846">
                <a:tc>
                  <a:txBody>
                    <a:bodyPr/>
                    <a:lstStyle/>
                    <a:p>
                      <a:pPr marL="0" marR="0" lvl="0" indent="0" algn="l" rtl="0">
                        <a:lnSpc>
                          <a:spcPct val="75000"/>
                        </a:lnSpc>
                        <a:spcBef>
                          <a:spcPts val="0"/>
                        </a:spcBef>
                        <a:spcAft>
                          <a:spcPts val="0"/>
                        </a:spcAft>
                        <a:buNone/>
                      </a:pPr>
                      <a:r>
                        <a:rPr lang="en-US" sz="2400" dirty="0">
                          <a:sym typeface="Source Sans Pro"/>
                        </a:rPr>
                        <a:t>September 30, 2020</a:t>
                      </a:r>
                      <a:endParaRPr sz="2400" dirty="0"/>
                    </a:p>
                  </a:txBody>
                  <a:tcPr marL="54593" marR="36820" marT="27296" marB="27296" anchor="ctr"/>
                </a:tc>
                <a:tc>
                  <a:txBody>
                    <a:bodyPr/>
                    <a:lstStyle/>
                    <a:p>
                      <a:pPr marL="0" marR="0" lvl="0" indent="0" algn="l" rtl="0">
                        <a:lnSpc>
                          <a:spcPct val="75000"/>
                        </a:lnSpc>
                        <a:spcBef>
                          <a:spcPts val="0"/>
                        </a:spcBef>
                        <a:spcAft>
                          <a:spcPts val="0"/>
                        </a:spcAft>
                        <a:buNone/>
                      </a:pPr>
                      <a:r>
                        <a:rPr lang="en-US" sz="2400" dirty="0">
                          <a:sym typeface="Source Sans Pro"/>
                        </a:rPr>
                        <a:t>Questions Submission Deadline to </a:t>
                      </a:r>
                      <a:r>
                        <a:rPr lang="en-US" sz="2400" u="sng" dirty="0">
                          <a:sym typeface="Source Sans Pro"/>
                          <a:hlinkClick r:id="rId2"/>
                        </a:rPr>
                        <a:t>K12SWP@cccco.edu</a:t>
                      </a:r>
                      <a:endParaRPr sz="2400" b="0" dirty="0">
                        <a:solidFill>
                          <a:schemeClr val="dk1"/>
                        </a:solidFill>
                        <a:latin typeface="Source Sans Pro"/>
                        <a:ea typeface="Source Sans Pro"/>
                        <a:cs typeface="Source Sans Pro"/>
                        <a:sym typeface="Source Sans Pro"/>
                      </a:endParaRPr>
                    </a:p>
                  </a:txBody>
                  <a:tcPr marL="54593" marR="36820" marT="27296" marB="27296" anchor="ctr"/>
                </a:tc>
                <a:extLst>
                  <a:ext uri="{0D108BD9-81ED-4DB2-BD59-A6C34878D82A}">
                    <a16:rowId xmlns:a16="http://schemas.microsoft.com/office/drawing/2014/main" val="3095475007"/>
                  </a:ext>
                </a:extLst>
              </a:tr>
            </a:tbl>
          </a:graphicData>
        </a:graphic>
      </p:graphicFrame>
      <p:sp>
        <p:nvSpPr>
          <p:cNvPr id="4" name="Slide Number Placeholder 3">
            <a:extLst>
              <a:ext uri="{FF2B5EF4-FFF2-40B4-BE49-F238E27FC236}">
                <a16:creationId xmlns:a16="http://schemas.microsoft.com/office/drawing/2014/main" id="{1E6CD7EB-94ED-403C-AD54-4F29A549D3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120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4412-41AB-4538-8FC5-A0FF4A03E05A}"/>
              </a:ext>
            </a:extLst>
          </p:cNvPr>
          <p:cNvSpPr>
            <a:spLocks noGrp="1"/>
          </p:cNvSpPr>
          <p:nvPr>
            <p:ph type="title"/>
          </p:nvPr>
        </p:nvSpPr>
        <p:spPr/>
        <p:txBody>
          <a:bodyPr/>
          <a:lstStyle/>
          <a:p>
            <a:r>
              <a:rPr lang="en-US" dirty="0"/>
              <a:t>K–12 SWP 2020 Timeline </a:t>
            </a:r>
            <a:r>
              <a:rPr lang="en-US" sz="2400" dirty="0"/>
              <a:t>(2)</a:t>
            </a:r>
            <a:endParaRPr lang="en-US" dirty="0"/>
          </a:p>
        </p:txBody>
      </p:sp>
      <p:graphicFrame>
        <p:nvGraphicFramePr>
          <p:cNvPr id="5" name="Table 4">
            <a:extLst>
              <a:ext uri="{FF2B5EF4-FFF2-40B4-BE49-F238E27FC236}">
                <a16:creationId xmlns:a16="http://schemas.microsoft.com/office/drawing/2014/main" id="{10E645A6-D5CE-49C1-95BC-DCC719386352}"/>
              </a:ext>
            </a:extLst>
          </p:cNvPr>
          <p:cNvGraphicFramePr>
            <a:graphicFrameLocks noGrp="1"/>
          </p:cNvGraphicFramePr>
          <p:nvPr>
            <p:extLst/>
          </p:nvPr>
        </p:nvGraphicFramePr>
        <p:xfrm>
          <a:off x="925882" y="1690688"/>
          <a:ext cx="10112325" cy="3359676"/>
        </p:xfrm>
        <a:graphic>
          <a:graphicData uri="http://schemas.openxmlformats.org/drawingml/2006/table">
            <a:tbl>
              <a:tblPr firstRow="1" bandRow="1">
                <a:tableStyleId>{793D81CF-94F2-401A-BA57-92F5A7B2D0C5}</a:tableStyleId>
              </a:tblPr>
              <a:tblGrid>
                <a:gridCol w="4102572">
                  <a:extLst>
                    <a:ext uri="{9D8B030D-6E8A-4147-A177-3AD203B41FA5}">
                      <a16:colId xmlns:a16="http://schemas.microsoft.com/office/drawing/2014/main" val="2660253508"/>
                    </a:ext>
                  </a:extLst>
                </a:gridCol>
                <a:gridCol w="6009753">
                  <a:extLst>
                    <a:ext uri="{9D8B030D-6E8A-4147-A177-3AD203B41FA5}">
                      <a16:colId xmlns:a16="http://schemas.microsoft.com/office/drawing/2014/main" val="1948103731"/>
                    </a:ext>
                  </a:extLst>
                </a:gridCol>
              </a:tblGrid>
              <a:tr h="742274">
                <a:tc>
                  <a:txBody>
                    <a:bodyPr/>
                    <a:lstStyle/>
                    <a:p>
                      <a:pPr marL="0" marR="0" lvl="0" indent="0" algn="l" rtl="0">
                        <a:spcBef>
                          <a:spcPts val="0"/>
                        </a:spcBef>
                        <a:spcAft>
                          <a:spcPts val="0"/>
                        </a:spcAft>
                        <a:buNone/>
                      </a:pPr>
                      <a:r>
                        <a:rPr lang="en-US" sz="2400" u="none" strike="noStrike" cap="none" dirty="0">
                          <a:sym typeface="Source Sans Pro"/>
                        </a:rPr>
                        <a:t>DATE</a:t>
                      </a:r>
                      <a:endParaRPr sz="2400" b="1" dirty="0"/>
                    </a:p>
                  </a:txBody>
                  <a:tcPr marL="91438" marR="91438" marT="45719" marB="45719" anchor="ctr"/>
                </a:tc>
                <a:tc>
                  <a:txBody>
                    <a:bodyPr/>
                    <a:lstStyle/>
                    <a:p>
                      <a:pPr marL="0" marR="0" lvl="0" indent="0" algn="l" rtl="0">
                        <a:spcBef>
                          <a:spcPts val="0"/>
                        </a:spcBef>
                        <a:spcAft>
                          <a:spcPts val="0"/>
                        </a:spcAft>
                        <a:buNone/>
                      </a:pPr>
                      <a:r>
                        <a:rPr lang="en-US" sz="2400" dirty="0">
                          <a:sym typeface="Source Sans Pro"/>
                        </a:rPr>
                        <a:t>EVENT</a:t>
                      </a:r>
                      <a:endParaRPr sz="2400" b="1" dirty="0"/>
                    </a:p>
                  </a:txBody>
                  <a:tcPr marL="91438" marR="91438" marT="45719" marB="45719" anchor="ctr"/>
                </a:tc>
                <a:extLst>
                  <a:ext uri="{0D108BD9-81ED-4DB2-BD59-A6C34878D82A}">
                    <a16:rowId xmlns:a16="http://schemas.microsoft.com/office/drawing/2014/main" val="4257966051"/>
                  </a:ext>
                </a:extLst>
              </a:tr>
              <a:tr h="990145">
                <a:tc>
                  <a:txBody>
                    <a:bodyPr/>
                    <a:lstStyle/>
                    <a:p>
                      <a:pPr marL="0" marR="0" lvl="0" indent="0" algn="l" rtl="0">
                        <a:lnSpc>
                          <a:spcPct val="75000"/>
                        </a:lnSpc>
                        <a:spcBef>
                          <a:spcPts val="0"/>
                        </a:spcBef>
                        <a:spcAft>
                          <a:spcPts val="0"/>
                        </a:spcAft>
                        <a:buNone/>
                      </a:pPr>
                      <a:r>
                        <a:rPr lang="en-US" sz="2400" dirty="0">
                          <a:sym typeface="Source Sans Pro"/>
                        </a:rPr>
                        <a:t>October 16, 2020</a:t>
                      </a:r>
                      <a:endParaRPr sz="2400" dirty="0"/>
                    </a:p>
                  </a:txBody>
                  <a:tcPr marL="54593" marR="36820" marT="27296" marB="27296" anchor="ctr"/>
                </a:tc>
                <a:tc>
                  <a:txBody>
                    <a:bodyPr/>
                    <a:lstStyle/>
                    <a:p>
                      <a:pPr marL="0" marR="0" lvl="0" indent="0" algn="l" rtl="0">
                        <a:lnSpc>
                          <a:spcPct val="75000"/>
                        </a:lnSpc>
                        <a:spcBef>
                          <a:spcPts val="0"/>
                        </a:spcBef>
                        <a:spcAft>
                          <a:spcPts val="0"/>
                        </a:spcAft>
                        <a:buNone/>
                      </a:pPr>
                      <a:r>
                        <a:rPr lang="en-US" sz="2400" dirty="0">
                          <a:sym typeface="Source Sans Pro"/>
                        </a:rPr>
                        <a:t>K–12 SWP Applications due in NOVA system</a:t>
                      </a:r>
                      <a:endParaRPr sz="2400" dirty="0"/>
                    </a:p>
                  </a:txBody>
                  <a:tcPr marL="54593" marR="36820" marT="27296" marB="27296" anchor="ctr"/>
                </a:tc>
                <a:extLst>
                  <a:ext uri="{0D108BD9-81ED-4DB2-BD59-A6C34878D82A}">
                    <a16:rowId xmlns:a16="http://schemas.microsoft.com/office/drawing/2014/main" val="1757723156"/>
                  </a:ext>
                </a:extLst>
              </a:tr>
              <a:tr h="440532">
                <a:tc>
                  <a:txBody>
                    <a:bodyPr/>
                    <a:lstStyle/>
                    <a:p>
                      <a:pPr marL="0" marR="0" lvl="0" indent="0" algn="l" rtl="0">
                        <a:lnSpc>
                          <a:spcPct val="75000"/>
                        </a:lnSpc>
                        <a:spcBef>
                          <a:spcPts val="0"/>
                        </a:spcBef>
                        <a:spcAft>
                          <a:spcPts val="0"/>
                        </a:spcAft>
                        <a:buNone/>
                      </a:pPr>
                      <a:r>
                        <a:rPr lang="en-US" sz="2400" dirty="0">
                          <a:sym typeface="Source Sans Pro"/>
                        </a:rPr>
                        <a:t>October 19 – November 20, 2020</a:t>
                      </a:r>
                      <a:endParaRPr sz="2400" dirty="0"/>
                    </a:p>
                  </a:txBody>
                  <a:tcPr marL="54593" marR="36820" marT="27296" marB="27296" anchor="ctr"/>
                </a:tc>
                <a:tc>
                  <a:txBody>
                    <a:bodyPr/>
                    <a:lstStyle/>
                    <a:p>
                      <a:pPr marL="0" marR="0" lvl="0" indent="0" algn="l" rtl="0">
                        <a:lnSpc>
                          <a:spcPct val="75000"/>
                        </a:lnSpc>
                        <a:spcBef>
                          <a:spcPts val="0"/>
                        </a:spcBef>
                        <a:spcAft>
                          <a:spcPts val="0"/>
                        </a:spcAft>
                        <a:buNone/>
                      </a:pPr>
                      <a:r>
                        <a:rPr lang="en-US" sz="2400" kern="1200" dirty="0">
                          <a:solidFill>
                            <a:schemeClr val="dk1"/>
                          </a:solidFill>
                          <a:latin typeface="+mn-lt"/>
                          <a:ea typeface="+mn-ea"/>
                          <a:cs typeface="+mn-cs"/>
                          <a:sym typeface="Source Sans Pro"/>
                        </a:rPr>
                        <a:t>Regional K–12 Selection Committees review applications and submit nominations of proposed grantees to CCCCO</a:t>
                      </a:r>
                      <a:endParaRPr sz="2400" kern="1200" dirty="0">
                        <a:solidFill>
                          <a:schemeClr val="dk1"/>
                        </a:solidFill>
                        <a:latin typeface="+mn-lt"/>
                        <a:ea typeface="+mn-ea"/>
                        <a:cs typeface="+mn-cs"/>
                      </a:endParaRPr>
                    </a:p>
                  </a:txBody>
                  <a:tcPr marL="54593" marR="36820" marT="27296" marB="27296" anchor="ctr"/>
                </a:tc>
                <a:extLst>
                  <a:ext uri="{0D108BD9-81ED-4DB2-BD59-A6C34878D82A}">
                    <a16:rowId xmlns:a16="http://schemas.microsoft.com/office/drawing/2014/main" val="3456532775"/>
                  </a:ext>
                </a:extLst>
              </a:tr>
              <a:tr h="738846">
                <a:tc>
                  <a:txBody>
                    <a:bodyPr/>
                    <a:lstStyle/>
                    <a:p>
                      <a:pPr marL="0" marR="0" lvl="0" indent="0" algn="l" rtl="0">
                        <a:lnSpc>
                          <a:spcPct val="75000"/>
                        </a:lnSpc>
                        <a:spcBef>
                          <a:spcPts val="0"/>
                        </a:spcBef>
                        <a:spcAft>
                          <a:spcPts val="0"/>
                        </a:spcAft>
                        <a:buNone/>
                      </a:pPr>
                      <a:r>
                        <a:rPr lang="en-US" sz="2400" dirty="0">
                          <a:sym typeface="Source Sans Pro"/>
                        </a:rPr>
                        <a:t>November 25, 2020</a:t>
                      </a:r>
                      <a:endParaRPr sz="2400" dirty="0"/>
                    </a:p>
                  </a:txBody>
                  <a:tcPr marL="54593" marR="36820" marT="27296" marB="27296" anchor="ctr"/>
                </a:tc>
                <a:tc>
                  <a:txBody>
                    <a:bodyPr/>
                    <a:lstStyle/>
                    <a:p>
                      <a:pPr marL="0" marR="0" lvl="0" indent="0" algn="l" rtl="0">
                        <a:lnSpc>
                          <a:spcPct val="75000"/>
                        </a:lnSpc>
                        <a:spcBef>
                          <a:spcPts val="0"/>
                        </a:spcBef>
                        <a:spcAft>
                          <a:spcPts val="0"/>
                        </a:spcAft>
                        <a:buNone/>
                      </a:pPr>
                      <a:r>
                        <a:rPr lang="en-US" sz="2400" dirty="0">
                          <a:sym typeface="Source Sans Pro"/>
                        </a:rPr>
                        <a:t>K–12 SWP preliminary awards announced</a:t>
                      </a:r>
                      <a:endParaRPr sz="2400" dirty="0"/>
                    </a:p>
                  </a:txBody>
                  <a:tcPr marL="54593" marR="36820" marT="27296" marB="27296" anchor="ctr"/>
                </a:tc>
                <a:extLst>
                  <a:ext uri="{0D108BD9-81ED-4DB2-BD59-A6C34878D82A}">
                    <a16:rowId xmlns:a16="http://schemas.microsoft.com/office/drawing/2014/main" val="2136746441"/>
                  </a:ext>
                </a:extLst>
              </a:tr>
            </a:tbl>
          </a:graphicData>
        </a:graphic>
      </p:graphicFrame>
      <p:sp>
        <p:nvSpPr>
          <p:cNvPr id="4" name="Slide Number Placeholder 3">
            <a:extLst>
              <a:ext uri="{FF2B5EF4-FFF2-40B4-BE49-F238E27FC236}">
                <a16:creationId xmlns:a16="http://schemas.microsoft.com/office/drawing/2014/main" id="{1E6CD7EB-94ED-403C-AD54-4F29A549D30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772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B498-6A7B-5D47-9DC2-7F4CB147A864}"/>
              </a:ext>
            </a:extLst>
          </p:cNvPr>
          <p:cNvSpPr>
            <a:spLocks noGrp="1"/>
          </p:cNvSpPr>
          <p:nvPr>
            <p:ph type="title"/>
          </p:nvPr>
        </p:nvSpPr>
        <p:spPr/>
        <p:txBody>
          <a:bodyPr/>
          <a:lstStyle/>
          <a:p>
            <a:r>
              <a:rPr lang="en-US" dirty="0"/>
              <a:t>Round 3 Updates and Changes</a:t>
            </a:r>
          </a:p>
        </p:txBody>
      </p:sp>
      <p:sp>
        <p:nvSpPr>
          <p:cNvPr id="4" name="Text Placeholder 3">
            <a:extLst>
              <a:ext uri="{FF2B5EF4-FFF2-40B4-BE49-F238E27FC236}">
                <a16:creationId xmlns:a16="http://schemas.microsoft.com/office/drawing/2014/main" id="{D0AD5749-D76B-BD41-9921-47C933BBD2B1}"/>
              </a:ext>
            </a:extLst>
          </p:cNvPr>
          <p:cNvSpPr>
            <a:spLocks noGrp="1"/>
          </p:cNvSpPr>
          <p:nvPr>
            <p:ph type="body" idx="2"/>
          </p:nvPr>
        </p:nvSpPr>
        <p:spPr>
          <a:xfrm>
            <a:off x="938171" y="1691051"/>
            <a:ext cx="9030031" cy="3566511"/>
          </a:xfrm>
        </p:spPr>
        <p:txBody>
          <a:bodyPr/>
          <a:lstStyle/>
          <a:p>
            <a:pPr marL="457109" indent="-457109">
              <a:buFont typeface="+mj-lt"/>
              <a:buAutoNum type="arabicPeriod"/>
            </a:pPr>
            <a:r>
              <a:rPr lang="en-US" dirty="0">
                <a:solidFill>
                  <a:srgbClr val="000000"/>
                </a:solidFill>
              </a:rPr>
              <a:t>Streamlined the RFA</a:t>
            </a:r>
          </a:p>
          <a:p>
            <a:pPr marL="457109" indent="-457109">
              <a:buFont typeface="+mj-lt"/>
              <a:buAutoNum type="arabicPeriod"/>
            </a:pPr>
            <a:r>
              <a:rPr lang="en-US" dirty="0">
                <a:solidFill>
                  <a:srgbClr val="000000"/>
                </a:solidFill>
              </a:rPr>
              <a:t>Simplified the format and upload of the work plan</a:t>
            </a:r>
          </a:p>
          <a:p>
            <a:pPr marL="457109" indent="-457109">
              <a:buFont typeface="+mj-lt"/>
              <a:buAutoNum type="arabicPeriod"/>
            </a:pPr>
            <a:r>
              <a:rPr lang="en-US" dirty="0">
                <a:solidFill>
                  <a:srgbClr val="000000"/>
                </a:solidFill>
              </a:rPr>
              <a:t>Expanded character count and added a budget narrative</a:t>
            </a:r>
          </a:p>
          <a:p>
            <a:pPr marL="457109" indent="-457109">
              <a:buFont typeface="+mj-lt"/>
              <a:buAutoNum type="arabicPeriod"/>
            </a:pPr>
            <a:r>
              <a:rPr lang="en-US" dirty="0">
                <a:solidFill>
                  <a:srgbClr val="000000"/>
                </a:solidFill>
              </a:rPr>
              <a:t>Revised ADA per SB 117</a:t>
            </a:r>
          </a:p>
          <a:p>
            <a:pPr marL="457109" indent="-457109">
              <a:buFont typeface="+mj-lt"/>
              <a:buAutoNum type="arabicPeriod"/>
            </a:pPr>
            <a:r>
              <a:rPr lang="en-US" dirty="0">
                <a:solidFill>
                  <a:srgbClr val="000000"/>
                </a:solidFill>
              </a:rPr>
              <a:t>Ensure that match funds are 100% financial</a:t>
            </a:r>
          </a:p>
          <a:p>
            <a:pPr marL="457109" indent="-457109">
              <a:buFont typeface="+mj-lt"/>
              <a:buAutoNum type="arabicPeriod"/>
            </a:pPr>
            <a:endParaRPr lang="en-US" dirty="0"/>
          </a:p>
          <a:p>
            <a:pPr marL="457109" indent="-457109">
              <a:buFont typeface="+mj-lt"/>
              <a:buAutoNum type="arabicPeriod"/>
            </a:pPr>
            <a:endParaRPr lang="en-US" dirty="0"/>
          </a:p>
          <a:p>
            <a:endParaRPr lang="en-US" dirty="0"/>
          </a:p>
        </p:txBody>
      </p:sp>
      <p:sp>
        <p:nvSpPr>
          <p:cNvPr id="5" name="Slide Number Placeholder 3">
            <a:extLst>
              <a:ext uri="{FF2B5EF4-FFF2-40B4-BE49-F238E27FC236}">
                <a16:creationId xmlns:a16="http://schemas.microsoft.com/office/drawing/2014/main" id="{E4486D3A-0265-4766-B56B-ADE284A5368E}"/>
              </a:ext>
            </a:extLst>
          </p:cNvPr>
          <p:cNvSpPr>
            <a:spLocks noGrp="1"/>
          </p:cNvSpPr>
          <p:nvPr>
            <p:ph type="sldNum" sz="quarter" idx="10"/>
          </p:nvPr>
        </p:nvSpPr>
        <p:spPr>
          <a:xfrm>
            <a:off x="8881531" y="61277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138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B913-54DB-3A48-91E8-DAF744A79D2D}"/>
              </a:ext>
            </a:extLst>
          </p:cNvPr>
          <p:cNvSpPr>
            <a:spLocks noGrp="1"/>
          </p:cNvSpPr>
          <p:nvPr>
            <p:ph type="title"/>
          </p:nvPr>
        </p:nvSpPr>
        <p:spPr/>
        <p:txBody>
          <a:bodyPr/>
          <a:lstStyle/>
          <a:p>
            <a:r>
              <a:rPr lang="en-US" dirty="0"/>
              <a:t>K–12 SWP RFA: </a:t>
            </a:r>
            <a:br>
              <a:rPr lang="en-US" dirty="0"/>
            </a:br>
            <a:r>
              <a:rPr lang="en-US" dirty="0"/>
              <a:t>Round 3 Updates and Changes </a:t>
            </a:r>
          </a:p>
        </p:txBody>
      </p:sp>
      <p:sp>
        <p:nvSpPr>
          <p:cNvPr id="4" name="Text Placeholder 3">
            <a:extLst>
              <a:ext uri="{FF2B5EF4-FFF2-40B4-BE49-F238E27FC236}">
                <a16:creationId xmlns:a16="http://schemas.microsoft.com/office/drawing/2014/main" id="{8D13C8CF-F260-F74A-865B-3DCDE6A4101A}"/>
              </a:ext>
            </a:extLst>
          </p:cNvPr>
          <p:cNvSpPr>
            <a:spLocks noGrp="1"/>
          </p:cNvSpPr>
          <p:nvPr>
            <p:ph type="body" idx="2"/>
          </p:nvPr>
        </p:nvSpPr>
        <p:spPr>
          <a:xfrm>
            <a:off x="839788" y="1892500"/>
            <a:ext cx="10515580" cy="3656399"/>
          </a:xfrm>
        </p:spPr>
        <p:txBody>
          <a:bodyPr/>
          <a:lstStyle/>
          <a:p>
            <a:r>
              <a:rPr lang="en-US" dirty="0">
                <a:solidFill>
                  <a:srgbClr val="000000"/>
                </a:solidFill>
              </a:rPr>
              <a:t>Feedback solicited from multiple stakeholders</a:t>
            </a:r>
          </a:p>
          <a:p>
            <a:r>
              <a:rPr lang="en-US" dirty="0">
                <a:solidFill>
                  <a:srgbClr val="000000"/>
                </a:solidFill>
              </a:rPr>
              <a:t>Criteria for implementing suggested changes:</a:t>
            </a:r>
          </a:p>
          <a:p>
            <a:pPr lvl="1"/>
            <a:r>
              <a:rPr lang="en-US" dirty="0">
                <a:solidFill>
                  <a:srgbClr val="000000"/>
                </a:solidFill>
              </a:rPr>
              <a:t>Reduce the administrative burden on applicants</a:t>
            </a:r>
          </a:p>
          <a:p>
            <a:pPr lvl="1"/>
            <a:r>
              <a:rPr lang="en-US" dirty="0">
                <a:solidFill>
                  <a:srgbClr val="000000"/>
                </a:solidFill>
              </a:rPr>
              <a:t>Adhere to Education Codes </a:t>
            </a:r>
          </a:p>
          <a:p>
            <a:pPr lvl="1"/>
            <a:r>
              <a:rPr lang="en-US" dirty="0">
                <a:solidFill>
                  <a:srgbClr val="000000"/>
                </a:solidFill>
              </a:rPr>
              <a:t>Minimize costs associated with changing online platform</a:t>
            </a:r>
          </a:p>
          <a:p>
            <a:pPr lvl="1"/>
            <a:r>
              <a:rPr lang="en-US" dirty="0">
                <a:solidFill>
                  <a:srgbClr val="000000"/>
                </a:solidFill>
              </a:rPr>
              <a:t>Provide year-to-year continuity for applicants</a:t>
            </a:r>
          </a:p>
          <a:p>
            <a:pPr lvl="1"/>
            <a:r>
              <a:rPr lang="en-US" dirty="0">
                <a:solidFill>
                  <a:srgbClr val="000000"/>
                </a:solidFill>
              </a:rPr>
              <a:t>Improve format to effectively describe proposed plans and programs</a:t>
            </a:r>
          </a:p>
          <a:p>
            <a:pPr marL="685663" lvl="1" indent="-457109">
              <a:buFont typeface="+mj-lt"/>
              <a:buAutoNum type="arabicPeriod"/>
            </a:pPr>
            <a:endParaRPr lang="en-US" dirty="0"/>
          </a:p>
          <a:p>
            <a:endParaRPr lang="en-US" dirty="0"/>
          </a:p>
        </p:txBody>
      </p:sp>
      <p:sp>
        <p:nvSpPr>
          <p:cNvPr id="5" name="Slide Number Placeholder 3">
            <a:extLst>
              <a:ext uri="{FF2B5EF4-FFF2-40B4-BE49-F238E27FC236}">
                <a16:creationId xmlns:a16="http://schemas.microsoft.com/office/drawing/2014/main" id="{9C0FE1BF-05AE-471E-8B06-BA4F524EE7C7}"/>
              </a:ext>
            </a:extLst>
          </p:cNvPr>
          <p:cNvSpPr>
            <a:spLocks noGrp="1"/>
          </p:cNvSpPr>
          <p:nvPr>
            <p:ph type="sldNum" sz="quarter" idx="10"/>
          </p:nvPr>
        </p:nvSpPr>
        <p:spPr>
          <a:xfrm>
            <a:off x="8894057" y="61277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63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1F3E-C4A7-4AF1-83ED-971117F94DE7}"/>
              </a:ext>
            </a:extLst>
          </p:cNvPr>
          <p:cNvSpPr>
            <a:spLocks noGrp="1"/>
          </p:cNvSpPr>
          <p:nvPr>
            <p:ph type="ctrTitle"/>
          </p:nvPr>
        </p:nvSpPr>
        <p:spPr>
          <a:xfrm>
            <a:off x="1524000" y="2263424"/>
            <a:ext cx="9144000" cy="786809"/>
          </a:xfrm>
        </p:spPr>
        <p:txBody>
          <a:bodyPr>
            <a:normAutofit fontScale="90000"/>
          </a:bodyPr>
          <a:lstStyle/>
          <a:p>
            <a:pPr>
              <a:spcBef>
                <a:spcPts val="0"/>
              </a:spcBef>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Measuring the Work of </a:t>
            </a:r>
            <a:b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
                  </a:ext>
                </a:extLst>
              </a:rPr>
            </a:b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K–12 SWP Grantees </a:t>
            </a:r>
            <a:endParaRPr lang="en-US" dirty="0"/>
          </a:p>
        </p:txBody>
      </p:sp>
      <p:sp>
        <p:nvSpPr>
          <p:cNvPr id="3" name="Subtitle 2">
            <a:extLst>
              <a:ext uri="{FF2B5EF4-FFF2-40B4-BE49-F238E27FC236}">
                <a16:creationId xmlns:a16="http://schemas.microsoft.com/office/drawing/2014/main" id="{72D27E67-7646-4DF1-A2C9-538D0DD0F308}"/>
              </a:ext>
            </a:extLst>
          </p:cNvPr>
          <p:cNvSpPr>
            <a:spLocks noGrp="1"/>
          </p:cNvSpPr>
          <p:nvPr>
            <p:ph type="subTitle" idx="1"/>
          </p:nvPr>
        </p:nvSpPr>
        <p:spPr>
          <a:xfrm>
            <a:off x="1524000" y="3087814"/>
            <a:ext cx="9144000" cy="480864"/>
          </a:xfrm>
        </p:spPr>
        <p:txBody>
          <a:bodyPr/>
          <a:lstStyle/>
          <a:p>
            <a:r>
              <a:rPr lang="en-US" dirty="0">
                <a:solidFill>
                  <a:srgbClr val="000000"/>
                </a:solidFill>
              </a:rPr>
              <a:t>Round 1 LEA Survey Overview</a:t>
            </a:r>
          </a:p>
        </p:txBody>
      </p:sp>
    </p:spTree>
    <p:extLst>
      <p:ext uri="{BB962C8B-B14F-4D97-AF65-F5344CB8AC3E}">
        <p14:creationId xmlns:p14="http://schemas.microsoft.com/office/powerpoint/2010/main" val="53504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9448-E8A3-44E8-9DD0-F008F78318F3}"/>
              </a:ext>
            </a:extLst>
          </p:cNvPr>
          <p:cNvSpPr>
            <a:spLocks noGrp="1"/>
          </p:cNvSpPr>
          <p:nvPr>
            <p:ph type="title"/>
          </p:nvPr>
        </p:nvSpPr>
        <p:spPr/>
        <p:txBody>
          <a:bodyPr/>
          <a:lstStyle/>
          <a:p>
            <a:r>
              <a:rPr lang="en-US" dirty="0">
                <a:solidFill>
                  <a:schemeClr val="dk1"/>
                </a:solidFill>
                <a:latin typeface="Source Sans Pro"/>
                <a:ea typeface="Source Sans Pro"/>
                <a:cs typeface="Source Sans Pro"/>
                <a:sym typeface="Source Sans Pro"/>
              </a:rPr>
              <a:t>K–12 SWP LEA Interim Measures Reporting Timeline </a:t>
            </a:r>
            <a:r>
              <a:rPr lang="en-US" sz="2400" dirty="0">
                <a:solidFill>
                  <a:schemeClr val="dk1"/>
                </a:solidFill>
                <a:latin typeface="Source Sans Pro"/>
                <a:ea typeface="Source Sans Pro"/>
                <a:cs typeface="Source Sans Pro"/>
                <a:sym typeface="Source Sans Pro"/>
              </a:rPr>
              <a:t>(1)</a:t>
            </a:r>
            <a:endParaRPr lang="en-US" dirty="0"/>
          </a:p>
        </p:txBody>
      </p:sp>
      <p:sp>
        <p:nvSpPr>
          <p:cNvPr id="3" name="Content Placeholder 2">
            <a:extLst>
              <a:ext uri="{FF2B5EF4-FFF2-40B4-BE49-F238E27FC236}">
                <a16:creationId xmlns:a16="http://schemas.microsoft.com/office/drawing/2014/main" id="{AF6FB05C-2625-494C-9D82-E3D09D854B15}"/>
              </a:ext>
            </a:extLst>
          </p:cNvPr>
          <p:cNvSpPr>
            <a:spLocks noGrp="1"/>
          </p:cNvSpPr>
          <p:nvPr>
            <p:ph idx="1"/>
          </p:nvPr>
        </p:nvSpPr>
        <p:spPr/>
        <p:txBody>
          <a:bodyPr/>
          <a:lstStyle/>
          <a:p>
            <a:pPr marL="0" indent="0">
              <a:lnSpc>
                <a:spcPct val="100000"/>
              </a:lnSpc>
              <a:spcBef>
                <a:spcPts val="0"/>
              </a:spcBef>
              <a:spcAft>
                <a:spcPts val="600"/>
              </a:spcAft>
              <a:buClr>
                <a:srgbClr val="000000"/>
              </a:buClr>
              <a:buSzPts val="3700"/>
              <a:buNone/>
            </a:pPr>
            <a:r>
              <a:rPr lang="en-US" b="1" dirty="0">
                <a:solidFill>
                  <a:srgbClr val="000000"/>
                </a:solidFill>
                <a:latin typeface="Source Sans Pro"/>
                <a:ea typeface="Source Sans Pro"/>
                <a:cs typeface="Source Sans Pro"/>
                <a:sym typeface="Source Sans Pro"/>
              </a:rPr>
              <a:t>February–July 2020 - Gathering Stakeholder Input </a:t>
            </a:r>
          </a:p>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cs typeface="Source Sans Pro"/>
                <a:sym typeface="Source Sans Pro"/>
              </a:rPr>
              <a:t>K–12 LEA Leaders </a:t>
            </a:r>
          </a:p>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cs typeface="Source Sans Pro"/>
                <a:sym typeface="Source Sans Pro"/>
              </a:rPr>
              <a:t>K–12 SWP Key Talent (especially K–14 TAPs)</a:t>
            </a:r>
          </a:p>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cs typeface="Source Sans Pro"/>
                <a:sym typeface="Source Sans Pro"/>
              </a:rPr>
              <a:t>Regional Consortia Leads</a:t>
            </a:r>
          </a:p>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cs typeface="Source Sans Pro"/>
                <a:sym typeface="Source Sans Pro"/>
              </a:rPr>
              <a:t>CCCCO</a:t>
            </a:r>
          </a:p>
          <a:p>
            <a:pPr marL="0" indent="0">
              <a:lnSpc>
                <a:spcPct val="100000"/>
              </a:lnSpc>
              <a:spcBef>
                <a:spcPts val="0"/>
              </a:spcBef>
              <a:spcAft>
                <a:spcPts val="600"/>
              </a:spcAft>
              <a:buClr>
                <a:srgbClr val="000000"/>
              </a:buClr>
              <a:buSzPts val="3700"/>
              <a:buNone/>
            </a:pPr>
            <a:r>
              <a:rPr lang="en-US" b="1" dirty="0">
                <a:solidFill>
                  <a:srgbClr val="000000"/>
                </a:solidFill>
                <a:latin typeface="Source Sans Pro"/>
                <a:ea typeface="Source Sans Pro"/>
                <a:cs typeface="Source Sans Pro"/>
                <a:sym typeface="Source Sans Pro"/>
              </a:rPr>
              <a:t>June–July 2020 - Preparing Survey and Materials</a:t>
            </a:r>
          </a:p>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cs typeface="Source Sans Pro"/>
                <a:sym typeface="Source Sans Pro"/>
              </a:rPr>
              <a:t>Design </a:t>
            </a:r>
            <a:r>
              <a:rPr lang="en-US" dirty="0">
                <a:solidFill>
                  <a:srgbClr val="000000"/>
                </a:solidFill>
                <a:latin typeface="Source Sans Pro"/>
                <a:ea typeface="Source Sans Pro"/>
                <a:sym typeface="Source Sans Pro"/>
              </a:rPr>
              <a:t>survey</a:t>
            </a:r>
            <a:r>
              <a:rPr lang="en-US" dirty="0">
                <a:solidFill>
                  <a:srgbClr val="000000"/>
                </a:solidFill>
                <a:latin typeface="Source Sans Pro"/>
                <a:ea typeface="Source Sans Pro"/>
                <a:cs typeface="Source Sans Pro"/>
                <a:sym typeface="Source Sans Pro"/>
              </a:rPr>
              <a:t> tool that can be matched with NOVA data</a:t>
            </a:r>
          </a:p>
          <a:p>
            <a:pPr marL="0" indent="0">
              <a:lnSpc>
                <a:spcPct val="100000"/>
              </a:lnSpc>
              <a:spcBef>
                <a:spcPts val="0"/>
              </a:spcBef>
              <a:buClr>
                <a:srgbClr val="000000"/>
              </a:buClr>
              <a:buSzPts val="3700"/>
              <a:buNone/>
            </a:pPr>
            <a:endParaRPr lang="en-US" dirty="0">
              <a:solidFill>
                <a:srgbClr val="000000"/>
              </a:solidFill>
              <a:latin typeface="Source Sans Pro"/>
              <a:ea typeface="Source Sans Pro"/>
              <a:cs typeface="Source Sans Pro"/>
              <a:sym typeface="Source Sans Pro"/>
            </a:endParaRPr>
          </a:p>
          <a:p>
            <a:endParaRPr lang="en-US" dirty="0"/>
          </a:p>
        </p:txBody>
      </p:sp>
      <p:sp>
        <p:nvSpPr>
          <p:cNvPr id="4" name="Slide Number Placeholder 3">
            <a:extLst>
              <a:ext uri="{FF2B5EF4-FFF2-40B4-BE49-F238E27FC236}">
                <a16:creationId xmlns:a16="http://schemas.microsoft.com/office/drawing/2014/main" id="{5373F221-59F4-4BF1-AF4B-8F59371B17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15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9448-E8A3-44E8-9DD0-F008F78318F3}"/>
              </a:ext>
            </a:extLst>
          </p:cNvPr>
          <p:cNvSpPr>
            <a:spLocks noGrp="1"/>
          </p:cNvSpPr>
          <p:nvPr>
            <p:ph type="title"/>
          </p:nvPr>
        </p:nvSpPr>
        <p:spPr/>
        <p:txBody>
          <a:bodyPr/>
          <a:lstStyle/>
          <a:p>
            <a:r>
              <a:rPr lang="en-US" dirty="0">
                <a:solidFill>
                  <a:schemeClr val="dk1"/>
                </a:solidFill>
                <a:latin typeface="Source Sans Pro"/>
                <a:ea typeface="Source Sans Pro"/>
                <a:cs typeface="Source Sans Pro"/>
                <a:sym typeface="Source Sans Pro"/>
              </a:rPr>
              <a:t>K–12 SWP LEA Interim Measures Reporting Timeline </a:t>
            </a:r>
            <a:r>
              <a:rPr lang="en-US" sz="2400" dirty="0">
                <a:solidFill>
                  <a:schemeClr val="dk1"/>
                </a:solidFill>
                <a:latin typeface="Source Sans Pro"/>
                <a:ea typeface="Source Sans Pro"/>
                <a:cs typeface="Source Sans Pro"/>
                <a:sym typeface="Source Sans Pro"/>
              </a:rPr>
              <a:t>(2)</a:t>
            </a:r>
            <a:endParaRPr lang="en-US" dirty="0"/>
          </a:p>
        </p:txBody>
      </p:sp>
      <p:sp>
        <p:nvSpPr>
          <p:cNvPr id="3" name="Content Placeholder 2">
            <a:extLst>
              <a:ext uri="{FF2B5EF4-FFF2-40B4-BE49-F238E27FC236}">
                <a16:creationId xmlns:a16="http://schemas.microsoft.com/office/drawing/2014/main" id="{AF6FB05C-2625-494C-9D82-E3D09D854B15}"/>
              </a:ext>
            </a:extLst>
          </p:cNvPr>
          <p:cNvSpPr>
            <a:spLocks noGrp="1"/>
          </p:cNvSpPr>
          <p:nvPr>
            <p:ph idx="1"/>
          </p:nvPr>
        </p:nvSpPr>
        <p:spPr/>
        <p:txBody>
          <a:bodyPr/>
          <a:lstStyle/>
          <a:p>
            <a:pPr marL="0" indent="0">
              <a:lnSpc>
                <a:spcPct val="100000"/>
              </a:lnSpc>
              <a:spcBef>
                <a:spcPts val="0"/>
              </a:spcBef>
              <a:spcAft>
                <a:spcPts val="600"/>
              </a:spcAft>
              <a:buClr>
                <a:srgbClr val="000000"/>
              </a:buClr>
              <a:buSzPts val="3700"/>
              <a:buNone/>
            </a:pPr>
            <a:r>
              <a:rPr lang="en-US" b="1" dirty="0">
                <a:solidFill>
                  <a:srgbClr val="000000"/>
                </a:solidFill>
                <a:latin typeface="Source Sans Pro"/>
                <a:ea typeface="Source Sans Pro"/>
                <a:cs typeface="Source Sans Pro"/>
                <a:sym typeface="Source Sans Pro"/>
              </a:rPr>
              <a:t>August 2020 - Survey is Live</a:t>
            </a:r>
            <a:endParaRPr lang="en-US" b="1" dirty="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endParaRPr>
          </a:p>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cs typeface="Source Sans Pro"/>
                <a:sym typeface="Source Sans Pro"/>
              </a:rPr>
              <a:t>LEAs will access online data links distributed by regional consortia</a:t>
            </a:r>
          </a:p>
          <a:p>
            <a:pPr marL="0" indent="0">
              <a:lnSpc>
                <a:spcPct val="100000"/>
              </a:lnSpc>
              <a:spcBef>
                <a:spcPts val="0"/>
              </a:spcBef>
              <a:spcAft>
                <a:spcPts val="600"/>
              </a:spcAft>
              <a:buClr>
                <a:srgbClr val="000000"/>
              </a:buClr>
              <a:buSzPts val="3700"/>
              <a:buNone/>
            </a:pPr>
            <a:r>
              <a:rPr lang="en-US" b="1" dirty="0">
                <a:solidFill>
                  <a:srgbClr val="000000"/>
                </a:solidFill>
                <a:latin typeface="Source Sans Pro"/>
                <a:ea typeface="Source Sans Pro"/>
                <a:cs typeface="Source Sans Pro"/>
                <a:sym typeface="Source Sans Pro"/>
              </a:rPr>
              <a:t>September 30, 2020 - Interim Data Reports Due </a:t>
            </a:r>
          </a:p>
          <a:p>
            <a:pPr marL="0" indent="0">
              <a:lnSpc>
                <a:spcPct val="100000"/>
              </a:lnSpc>
              <a:spcBef>
                <a:spcPts val="0"/>
              </a:spcBef>
              <a:spcAft>
                <a:spcPts val="600"/>
              </a:spcAft>
              <a:buClr>
                <a:srgbClr val="000000"/>
              </a:buClr>
              <a:buSzPts val="3700"/>
              <a:buNone/>
            </a:pPr>
            <a:r>
              <a:rPr lang="en-US" b="1" dirty="0">
                <a:solidFill>
                  <a:srgbClr val="000000"/>
                </a:solidFill>
                <a:latin typeface="Source Sans Pro"/>
                <a:ea typeface="Source Sans Pro"/>
                <a:cs typeface="Source Sans Pro"/>
                <a:sym typeface="Source Sans Pro"/>
              </a:rPr>
              <a:t>October 2020 - Data Analysis (WestEd/CCCCO)</a:t>
            </a:r>
          </a:p>
          <a:p>
            <a:pPr marL="0" indent="0">
              <a:lnSpc>
                <a:spcPct val="100000"/>
              </a:lnSpc>
              <a:spcBef>
                <a:spcPts val="0"/>
              </a:spcBef>
              <a:spcAft>
                <a:spcPts val="600"/>
              </a:spcAft>
              <a:buNone/>
            </a:pPr>
            <a:r>
              <a:rPr lang="en-US" b="1" dirty="0">
                <a:solidFill>
                  <a:srgbClr val="000000"/>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6"/>
                  </a:ext>
                </a:extLst>
              </a:rPr>
              <a:t>November 2020 - Report</a:t>
            </a:r>
            <a:r>
              <a:rPr lang="en-US" b="1" dirty="0">
                <a:solidFill>
                  <a:srgbClr val="000000"/>
                </a:solidFill>
                <a:latin typeface="Source Sans Pro"/>
                <a:ea typeface="Source Sans Pro"/>
                <a:cs typeface="Source Sans Pro"/>
                <a:sym typeface="Source Sans Pro"/>
              </a:rPr>
              <a:t> completed</a:t>
            </a:r>
            <a:endParaRPr lang="en-US" dirty="0">
              <a:solidFill>
                <a:srgbClr val="000000"/>
              </a:solidFill>
              <a:latin typeface="Source Sans Pro"/>
              <a:ea typeface="Source Sans Pro"/>
              <a:cs typeface="Source Sans Pro"/>
              <a:sym typeface="Source Sans Pro"/>
            </a:endParaRPr>
          </a:p>
          <a:p>
            <a:pPr marL="0" indent="0">
              <a:buNone/>
            </a:pPr>
            <a:endParaRPr lang="en-US" dirty="0"/>
          </a:p>
        </p:txBody>
      </p:sp>
      <p:sp>
        <p:nvSpPr>
          <p:cNvPr id="4" name="Slide Number Placeholder 3">
            <a:extLst>
              <a:ext uri="{FF2B5EF4-FFF2-40B4-BE49-F238E27FC236}">
                <a16:creationId xmlns:a16="http://schemas.microsoft.com/office/drawing/2014/main" id="{5373F221-59F4-4BF1-AF4B-8F59371B17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645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E619-DD31-47F9-89A1-AB282ABDA2BD}"/>
              </a:ext>
            </a:extLst>
          </p:cNvPr>
          <p:cNvSpPr>
            <a:spLocks noGrp="1"/>
          </p:cNvSpPr>
          <p:nvPr>
            <p:ph type="title"/>
          </p:nvPr>
        </p:nvSpPr>
        <p:spPr/>
        <p:txBody>
          <a:bodyPr/>
          <a:lstStyle/>
          <a:p>
            <a:r>
              <a:rPr lang="en-US" dirty="0">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
                  </a:ext>
                </a:extLst>
              </a:rPr>
              <a:t>K–12 SWP Interim Measures</a:t>
            </a:r>
            <a:r>
              <a:rPr lang="en-US" dirty="0">
                <a:latin typeface="Source Sans Pro"/>
                <a:ea typeface="Source Sans Pro"/>
                <a:cs typeface="Source Sans Pro"/>
                <a:sym typeface="Source Sans Pro"/>
              </a:rPr>
              <a:t> </a:t>
            </a:r>
            <a:r>
              <a:rPr lang="en-US" sz="2400" dirty="0">
                <a:latin typeface="Source Sans Pro"/>
                <a:ea typeface="Source Sans Pro"/>
                <a:cs typeface="Source Sans Pro"/>
                <a:sym typeface="Source Sans Pro"/>
              </a:rPr>
              <a:t>(1) </a:t>
            </a:r>
            <a:r>
              <a:rPr lang="en-US" dirty="0">
                <a:latin typeface="Source Sans Pro"/>
                <a:ea typeface="Source Sans Pro"/>
                <a:cs typeface="Source Sans Pro"/>
                <a:sym typeface="Source Sans Pro"/>
              </a:rPr>
              <a:t>- </a:t>
            </a:r>
            <a:r>
              <a:rPr lang="en-US" sz="3200" dirty="0">
                <a:latin typeface="Source Sans Pro"/>
                <a:ea typeface="Source Sans Pro"/>
                <a:cs typeface="Source Sans Pro"/>
                <a:sym typeface="Source Sans Pro"/>
                <a:hlinkClick r:id="rId3"/>
              </a:rPr>
              <a:t>https://bit.ly/2XlkVT2</a:t>
            </a:r>
            <a:r>
              <a:rPr lang="en-US" sz="3200" dirty="0">
                <a:latin typeface="Source Sans Pro"/>
                <a:ea typeface="Source Sans Pro"/>
                <a:cs typeface="Source Sans Pro"/>
                <a:sym typeface="Source Sans Pro"/>
              </a:rPr>
              <a:t> </a:t>
            </a:r>
            <a:endParaRPr lang="en-US" dirty="0"/>
          </a:p>
        </p:txBody>
      </p:sp>
      <p:sp>
        <p:nvSpPr>
          <p:cNvPr id="4" name="Slide Number Placeholder 3">
            <a:extLst>
              <a:ext uri="{FF2B5EF4-FFF2-40B4-BE49-F238E27FC236}">
                <a16:creationId xmlns:a16="http://schemas.microsoft.com/office/drawing/2014/main" id="{0E0635D3-076E-4F7C-AF61-1F4313FD89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C47D653A-A629-4447-9CCB-A2BCC38DEC5A}"/>
              </a:ext>
            </a:extLst>
          </p:cNvPr>
          <p:cNvSpPr txBox="1">
            <a:spLocks/>
          </p:cNvSpPr>
          <p:nvPr/>
        </p:nvSpPr>
        <p:spPr>
          <a:xfrm>
            <a:off x="838200" y="1797050"/>
            <a:ext cx="10515600" cy="36545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000000"/>
              </a:buClr>
              <a:buSzPts val="3700"/>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Source Sans Pro"/>
                <a:ea typeface="Source Sans Pro"/>
                <a:cs typeface="Source Sans Pro"/>
                <a:sym typeface="Source Sans Pro"/>
              </a:rPr>
              <a:t>Data to be collected by Round 1 LEA Grantees (September 2020):</a:t>
            </a:r>
            <a:endParaRPr kumimoji="0" lang="en-US" sz="2800" b="1" i="0" u="none" strike="noStrike" kern="1200" cap="none" spc="0" normalizeH="0" baseline="0" noProof="0" dirty="0">
              <a:ln>
                <a:noFill/>
              </a:ln>
              <a:solidFill>
                <a:srgbClr val="000000"/>
              </a:solidFill>
              <a:effectLst/>
              <a:uLnTx/>
              <a:uFillTx/>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endParaRPr>
          </a:p>
          <a:p>
            <a:pPr marL="801688" marR="0" lvl="0" indent="-341313" algn="l" defTabSz="914400" rtl="0" eaLnBrk="1" fontAlgn="auto" latinLnBrk="0" hangingPunct="1">
              <a:lnSpc>
                <a:spcPct val="100000"/>
              </a:lnSpc>
              <a:spcBef>
                <a:spcPts val="0"/>
              </a:spcBef>
              <a:spcAft>
                <a:spcPts val="600"/>
              </a:spcAft>
              <a:buClr>
                <a:srgbClr val="000000"/>
              </a:buClr>
              <a:buSzPts val="37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ource Sans Pro"/>
                <a:ea typeface="Source Sans Pro"/>
                <a:cs typeface="+mn-cs"/>
                <a:sym typeface="Helvetica Neue"/>
              </a:rPr>
              <a:t>Types of activities supported by the K–12 SWP grant in 2019–2020</a:t>
            </a:r>
          </a:p>
          <a:p>
            <a:pPr marL="801688" marR="0" lvl="0" indent="-341313" algn="l" defTabSz="914400" rtl="0" eaLnBrk="1" fontAlgn="auto" latinLnBrk="0" hangingPunct="1">
              <a:lnSpc>
                <a:spcPct val="100000"/>
              </a:lnSpc>
              <a:spcBef>
                <a:spcPts val="0"/>
              </a:spcBef>
              <a:spcAft>
                <a:spcPts val="600"/>
              </a:spcAft>
              <a:buClr>
                <a:srgbClr val="000000"/>
              </a:buClr>
              <a:buSzPts val="37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ource Sans Pro"/>
                <a:ea typeface="Source Sans Pro"/>
                <a:cs typeface="+mn-cs"/>
                <a:sym typeface="Helvetica Neue"/>
              </a:rPr>
              <a:t>Total number of students enrolled in K–12 SWP-supported CTE pathways, by sector in 2019–2020</a:t>
            </a:r>
          </a:p>
          <a:p>
            <a:pPr marL="801688" marR="0" lvl="0" indent="-341313" algn="l" defTabSz="914400" rtl="0" eaLnBrk="1" fontAlgn="auto" latinLnBrk="0" hangingPunct="1">
              <a:lnSpc>
                <a:spcPct val="100000"/>
              </a:lnSpc>
              <a:spcBef>
                <a:spcPts val="0"/>
              </a:spcBef>
              <a:spcAft>
                <a:spcPts val="600"/>
              </a:spcAft>
              <a:buClr>
                <a:srgbClr val="000000"/>
              </a:buClr>
              <a:buSzPts val="37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Source Sans Pro"/>
                <a:ea typeface="Source Sans Pro"/>
                <a:cs typeface="+mn-cs"/>
                <a:sym typeface="Helvetica Neue"/>
              </a:rPr>
              <a:t>Total number of students enrolled in K–12 SWP-supported early college credit in (dual enrollment, high school articulation) offerings in 2019–2020</a:t>
            </a:r>
          </a:p>
          <a:p>
            <a:pPr marL="801688" marR="0" lvl="0" indent="-341313" algn="l" defTabSz="914400" rtl="0" eaLnBrk="1" fontAlgn="auto" latinLnBrk="0" hangingPunct="1">
              <a:lnSpc>
                <a:spcPct val="100000"/>
              </a:lnSpc>
              <a:spcBef>
                <a:spcPts val="0"/>
              </a:spcBef>
              <a:spcAft>
                <a:spcPts val="600"/>
              </a:spcAft>
              <a:buClr>
                <a:srgbClr val="000000"/>
              </a:buClr>
              <a:buSzPts val="3700"/>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ource Sans Pro"/>
              <a:ea typeface="Source Sans Pro"/>
              <a:cs typeface="+mn-cs"/>
              <a:sym typeface="Helvetica Neue"/>
            </a:endParaRPr>
          </a:p>
          <a:p>
            <a:pPr marL="801688" marR="0" lvl="0" indent="-341313" algn="l" defTabSz="914400" rtl="0" eaLnBrk="1" fontAlgn="auto" latinLnBrk="0" hangingPunct="1">
              <a:lnSpc>
                <a:spcPct val="100000"/>
              </a:lnSpc>
              <a:spcBef>
                <a:spcPts val="0"/>
              </a:spcBef>
              <a:spcAft>
                <a:spcPts val="600"/>
              </a:spcAft>
              <a:buClr>
                <a:srgbClr val="000000"/>
              </a:buClr>
              <a:buSzPts val="3700"/>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Source Sans Pro"/>
              <a:ea typeface="Source Sans Pro"/>
              <a:cs typeface="+mn-cs"/>
              <a:sym typeface="Helvetica Neue"/>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426793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946D-9CD8-4A33-A67B-25E2ABC68612}"/>
              </a:ext>
            </a:extLst>
          </p:cNvPr>
          <p:cNvSpPr>
            <a:spLocks noGrp="1"/>
          </p:cNvSpPr>
          <p:nvPr>
            <p:ph type="title"/>
          </p:nvPr>
        </p:nvSpPr>
        <p:spPr/>
        <p:txBody>
          <a:bodyPr/>
          <a:lstStyle/>
          <a:p>
            <a:r>
              <a:rPr lang="en-US" dirty="0">
                <a:latin typeface="Source Sans Pro"/>
                <a:ea typeface="Source Sans Pro"/>
                <a:cs typeface="Source Sans Pro"/>
                <a:sym typeface="Source Sans Pro"/>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K–12 SWP LEA Interim Measures</a:t>
            </a:r>
            <a:r>
              <a:rPr lang="en-US" dirty="0">
                <a:latin typeface="Source Sans Pro"/>
                <a:ea typeface="Source Sans Pro"/>
                <a:cs typeface="Source Sans Pro"/>
                <a:sym typeface="Source Sans Pro"/>
              </a:rPr>
              <a:t> </a:t>
            </a:r>
            <a:r>
              <a:rPr lang="en-US" sz="2400" dirty="0">
                <a:latin typeface="Source Sans Pro"/>
                <a:ea typeface="Source Sans Pro"/>
                <a:cs typeface="Source Sans Pro"/>
                <a:sym typeface="Source Sans Pro"/>
              </a:rPr>
              <a:t>(1)</a:t>
            </a:r>
            <a:endParaRPr lang="en-US" dirty="0"/>
          </a:p>
        </p:txBody>
      </p:sp>
      <p:sp>
        <p:nvSpPr>
          <p:cNvPr id="3" name="Content Placeholder 2">
            <a:extLst>
              <a:ext uri="{FF2B5EF4-FFF2-40B4-BE49-F238E27FC236}">
                <a16:creationId xmlns:a16="http://schemas.microsoft.com/office/drawing/2014/main" id="{A88CDF23-95F2-47C7-AD39-CC6CFF92D2B1}"/>
              </a:ext>
            </a:extLst>
          </p:cNvPr>
          <p:cNvSpPr>
            <a:spLocks noGrp="1"/>
          </p:cNvSpPr>
          <p:nvPr>
            <p:ph idx="1"/>
          </p:nvPr>
        </p:nvSpPr>
        <p:spPr/>
        <p:txBody>
          <a:bodyPr/>
          <a:lstStyle/>
          <a:p>
            <a:pPr marL="0" indent="0">
              <a:spcAft>
                <a:spcPts val="1200"/>
              </a:spcAft>
              <a:buNone/>
            </a:pPr>
            <a:r>
              <a:rPr lang="en-US" b="1" dirty="0">
                <a:solidFill>
                  <a:srgbClr val="000000"/>
                </a:solidFill>
              </a:rPr>
              <a:t>INTENT: </a:t>
            </a:r>
            <a:r>
              <a:rPr lang="en-US" dirty="0">
                <a:solidFill>
                  <a:srgbClr val="000000"/>
                </a:solidFill>
              </a:rPr>
              <a:t>Improve our understanding of the impact of the grant over the course of the funding cycles</a:t>
            </a:r>
          </a:p>
          <a:p>
            <a:pPr marL="0" indent="0">
              <a:spcAft>
                <a:spcPts val="1200"/>
              </a:spcAft>
              <a:buNone/>
            </a:pPr>
            <a:r>
              <a:rPr lang="en-US" b="1" dirty="0">
                <a:solidFill>
                  <a:srgbClr val="000000"/>
                </a:solidFill>
              </a:rPr>
              <a:t>PLATFORM: </a:t>
            </a:r>
            <a:r>
              <a:rPr lang="en-US" dirty="0">
                <a:solidFill>
                  <a:srgbClr val="000000"/>
                </a:solidFill>
              </a:rPr>
              <a:t>Via online survey that requires plain ID numbers and pathway name in order to match with data in NOVA</a:t>
            </a:r>
          </a:p>
          <a:p>
            <a:pPr marL="0" indent="0">
              <a:spcAft>
                <a:spcPts val="1200"/>
              </a:spcAft>
              <a:buNone/>
            </a:pPr>
            <a:r>
              <a:rPr lang="en-US" b="1" dirty="0">
                <a:solidFill>
                  <a:srgbClr val="000000"/>
                </a:solidFill>
              </a:rPr>
              <a:t>STRUCTURE: </a:t>
            </a:r>
            <a:r>
              <a:rPr lang="en-US" dirty="0">
                <a:solidFill>
                  <a:srgbClr val="000000"/>
                </a:solidFill>
              </a:rPr>
              <a:t>Survey aligns with the purpose and the strategies to glean knowledge about specific approaches</a:t>
            </a:r>
            <a:endParaRPr lang="en-US" b="1" dirty="0">
              <a:solidFill>
                <a:srgbClr val="000000"/>
              </a:solidFill>
            </a:endParaRPr>
          </a:p>
        </p:txBody>
      </p:sp>
      <p:sp>
        <p:nvSpPr>
          <p:cNvPr id="4" name="Slide Number Placeholder 3">
            <a:extLst>
              <a:ext uri="{FF2B5EF4-FFF2-40B4-BE49-F238E27FC236}">
                <a16:creationId xmlns:a16="http://schemas.microsoft.com/office/drawing/2014/main" id="{7265DDD4-09FA-4893-BF35-13FC0D503D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105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D185-47A7-43B7-B382-F76C04C87CF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DEA79C7-245B-4A04-806C-6EDDA8E7CCF3}"/>
              </a:ext>
            </a:extLst>
          </p:cNvPr>
          <p:cNvSpPr>
            <a:spLocks noGrp="1"/>
          </p:cNvSpPr>
          <p:nvPr>
            <p:ph idx="1"/>
          </p:nvPr>
        </p:nvSpPr>
        <p:spPr/>
        <p:txBody>
          <a:bodyPr/>
          <a:lstStyle/>
          <a:p>
            <a:pPr>
              <a:spcAft>
                <a:spcPts val="1000"/>
              </a:spcAft>
            </a:pPr>
            <a:r>
              <a:rPr lang="en-US" sz="2400" dirty="0">
                <a:ea typeface="Times New Roman" panose="02020603050405020304" pitchFamily="18" charset="0"/>
              </a:rPr>
              <a:t>The 2020–21 Career Technical Education Incentive Grant (CTEIG) Application </a:t>
            </a:r>
          </a:p>
          <a:p>
            <a:pPr>
              <a:spcAft>
                <a:spcPts val="1000"/>
              </a:spcAft>
            </a:pPr>
            <a:r>
              <a:rPr lang="en-US" sz="2400" dirty="0">
                <a:ea typeface="Times New Roman" panose="02020603050405020304" pitchFamily="18" charset="0"/>
              </a:rPr>
              <a:t>The 2020–21 Kindergarten through Grade Twelve Strong Workforce Program (K–12 SWP) Application</a:t>
            </a:r>
          </a:p>
          <a:p>
            <a:pPr>
              <a:spcAft>
                <a:spcPts val="1000"/>
              </a:spcAft>
            </a:pPr>
            <a:r>
              <a:rPr lang="en-US" sz="2400" dirty="0">
                <a:ea typeface="Times New Roman" panose="02020603050405020304" pitchFamily="18" charset="0"/>
              </a:rPr>
              <a:t>Summary Data Reports on the CTEIG and the K–12 SWP</a:t>
            </a:r>
          </a:p>
          <a:p>
            <a:pPr>
              <a:spcAft>
                <a:spcPts val="1000"/>
              </a:spcAft>
            </a:pPr>
            <a:r>
              <a:rPr lang="en-US" sz="2400" dirty="0">
                <a:ea typeface="Times New Roman" panose="02020603050405020304" pitchFamily="18" charset="0"/>
              </a:rPr>
              <a:t>Memorandum of Understanding (MOU) on Data Sharing between the California Department of Education (CDE) and the California Community Colleges Chancellor’s Office (CCCCO)</a:t>
            </a:r>
          </a:p>
          <a:p>
            <a:r>
              <a:rPr lang="en-US" sz="2400" dirty="0">
                <a:ea typeface="Times New Roman" panose="02020603050405020304" pitchFamily="18" charset="0"/>
              </a:rPr>
              <a:t>Recommendations on the 2020 CTEIG and K–12 SWP Metrics</a:t>
            </a:r>
            <a:endParaRPr lang="en-US" sz="2400" dirty="0"/>
          </a:p>
        </p:txBody>
      </p:sp>
      <p:sp>
        <p:nvSpPr>
          <p:cNvPr id="4" name="Slide Number Placeholder 3">
            <a:extLst>
              <a:ext uri="{FF2B5EF4-FFF2-40B4-BE49-F238E27FC236}">
                <a16:creationId xmlns:a16="http://schemas.microsoft.com/office/drawing/2014/main" id="{907B0C70-B2C2-4DDE-8218-C176B19987FE}"/>
              </a:ext>
            </a:extLst>
          </p:cNvPr>
          <p:cNvSpPr>
            <a:spLocks noGrp="1"/>
          </p:cNvSpPr>
          <p:nvPr>
            <p:ph type="sldNum" sz="quarter" idx="10"/>
          </p:nvPr>
        </p:nvSpPr>
        <p:spPr/>
        <p:txBody>
          <a:bodyPr/>
          <a:lstStyle/>
          <a:p>
            <a:fld id="{7934E7AA-586C-4B13-A389-1429762DA247}" type="slidenum">
              <a:rPr lang="en-US" sz="1800" smtClean="0"/>
              <a:pPr/>
              <a:t>2</a:t>
            </a:fld>
            <a:endParaRPr lang="en-US" sz="1800" dirty="0"/>
          </a:p>
        </p:txBody>
      </p:sp>
    </p:spTree>
    <p:extLst>
      <p:ext uri="{BB962C8B-B14F-4D97-AF65-F5344CB8AC3E}">
        <p14:creationId xmlns:p14="http://schemas.microsoft.com/office/powerpoint/2010/main" val="842407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946D-9CD8-4A33-A67B-25E2ABC68612}"/>
              </a:ext>
            </a:extLst>
          </p:cNvPr>
          <p:cNvSpPr>
            <a:spLocks noGrp="1"/>
          </p:cNvSpPr>
          <p:nvPr>
            <p:ph type="title"/>
          </p:nvPr>
        </p:nvSpPr>
        <p:spPr/>
        <p:txBody>
          <a:bodyPr/>
          <a:lstStyle/>
          <a:p>
            <a:r>
              <a:rPr lang="en-US" dirty="0">
                <a:latin typeface="Source Sans Pro"/>
                <a:ea typeface="Source Sans Pro"/>
                <a:cs typeface="Source Sans Pro"/>
                <a:sym typeface="Source Sans Pro"/>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K–12 SWP LEA Interim Measures</a:t>
            </a:r>
            <a:r>
              <a:rPr lang="en-US" dirty="0">
                <a:latin typeface="Source Sans Pro"/>
                <a:ea typeface="Source Sans Pro"/>
                <a:cs typeface="Source Sans Pro"/>
                <a:sym typeface="Source Sans Pro"/>
              </a:rPr>
              <a:t> </a:t>
            </a:r>
            <a:r>
              <a:rPr lang="en-US" sz="2400" dirty="0">
                <a:latin typeface="Source Sans Pro"/>
                <a:ea typeface="Source Sans Pro"/>
                <a:cs typeface="Source Sans Pro"/>
                <a:sym typeface="Source Sans Pro"/>
              </a:rPr>
              <a:t>(2)</a:t>
            </a:r>
            <a:endParaRPr lang="en-US" dirty="0"/>
          </a:p>
        </p:txBody>
      </p:sp>
      <p:sp>
        <p:nvSpPr>
          <p:cNvPr id="3" name="Content Placeholder 2">
            <a:extLst>
              <a:ext uri="{FF2B5EF4-FFF2-40B4-BE49-F238E27FC236}">
                <a16:creationId xmlns:a16="http://schemas.microsoft.com/office/drawing/2014/main" id="{A88CDF23-95F2-47C7-AD39-CC6CFF92D2B1}"/>
              </a:ext>
            </a:extLst>
          </p:cNvPr>
          <p:cNvSpPr>
            <a:spLocks noGrp="1"/>
          </p:cNvSpPr>
          <p:nvPr>
            <p:ph idx="1"/>
          </p:nvPr>
        </p:nvSpPr>
        <p:spPr/>
        <p:txBody>
          <a:bodyPr/>
          <a:lstStyle/>
          <a:p>
            <a:pPr marL="0" indent="0">
              <a:spcAft>
                <a:spcPts val="1200"/>
              </a:spcAft>
              <a:buNone/>
            </a:pPr>
            <a:r>
              <a:rPr lang="en-US" b="1" dirty="0">
                <a:solidFill>
                  <a:srgbClr val="000000"/>
                </a:solidFill>
              </a:rPr>
              <a:t>2020 Survey will tell us:</a:t>
            </a:r>
          </a:p>
          <a:p>
            <a:pPr marL="682625">
              <a:spcAft>
                <a:spcPts val="1200"/>
              </a:spcAft>
            </a:pPr>
            <a:r>
              <a:rPr lang="en-US" dirty="0">
                <a:solidFill>
                  <a:srgbClr val="000000"/>
                </a:solidFill>
              </a:rPr>
              <a:t>Types of activities supported by the K</a:t>
            </a:r>
            <a:r>
              <a:rPr lang="en-US" dirty="0">
                <a:solidFill>
                  <a:srgbClr val="000000"/>
                </a:solidFill>
                <a:latin typeface="Source Sans Pro"/>
                <a:ea typeface="Source Sans Pro"/>
                <a:cs typeface="Source Sans Pro"/>
                <a:sym typeface="Source Sans Pro"/>
              </a:rPr>
              <a:t>–12 SWP in the 2019–20 school year (Round 1)</a:t>
            </a:r>
          </a:p>
          <a:p>
            <a:pPr marL="682625">
              <a:spcAft>
                <a:spcPts val="1200"/>
              </a:spcAft>
            </a:pPr>
            <a:r>
              <a:rPr lang="en-US" dirty="0">
                <a:solidFill>
                  <a:srgbClr val="000000"/>
                </a:solidFill>
              </a:rPr>
              <a:t>Total number of students enrolled by the K</a:t>
            </a:r>
            <a:r>
              <a:rPr lang="en-US" dirty="0">
                <a:solidFill>
                  <a:srgbClr val="000000"/>
                </a:solidFill>
                <a:latin typeface="Source Sans Pro"/>
                <a:ea typeface="Source Sans Pro"/>
                <a:cs typeface="Source Sans Pro"/>
                <a:sym typeface="Source Sans Pro"/>
              </a:rPr>
              <a:t>–12 SWP-supported CTE pathways by CDE sector</a:t>
            </a:r>
          </a:p>
          <a:p>
            <a:pPr marL="682625">
              <a:spcAft>
                <a:spcPts val="1200"/>
              </a:spcAft>
            </a:pPr>
            <a:r>
              <a:rPr lang="en-US" dirty="0">
                <a:solidFill>
                  <a:srgbClr val="000000"/>
                </a:solidFill>
              </a:rPr>
              <a:t>Total number of students enrolled in K</a:t>
            </a:r>
            <a:r>
              <a:rPr lang="en-US" dirty="0">
                <a:solidFill>
                  <a:srgbClr val="000000"/>
                </a:solidFill>
                <a:latin typeface="Source Sans Pro"/>
                <a:ea typeface="Source Sans Pro"/>
                <a:cs typeface="Source Sans Pro"/>
                <a:sym typeface="Source Sans Pro"/>
              </a:rPr>
              <a:t>–12 SWP-supported early college credit offerings in 2019–20</a:t>
            </a:r>
            <a:endParaRPr lang="en-US" dirty="0">
              <a:solidFill>
                <a:srgbClr val="000000"/>
              </a:solidFill>
            </a:endParaRPr>
          </a:p>
        </p:txBody>
      </p:sp>
      <p:sp>
        <p:nvSpPr>
          <p:cNvPr id="4" name="Slide Number Placeholder 3">
            <a:extLst>
              <a:ext uri="{FF2B5EF4-FFF2-40B4-BE49-F238E27FC236}">
                <a16:creationId xmlns:a16="http://schemas.microsoft.com/office/drawing/2014/main" id="{7265DDD4-09FA-4893-BF35-13FC0D503D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210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8ED9-1CA7-4920-B16C-5208528FB7C0}"/>
              </a:ext>
            </a:extLst>
          </p:cNvPr>
          <p:cNvSpPr>
            <a:spLocks noGrp="1"/>
          </p:cNvSpPr>
          <p:nvPr>
            <p:ph type="title"/>
          </p:nvPr>
        </p:nvSpPr>
        <p:spPr/>
        <p:txBody>
          <a:bodyPr/>
          <a:lstStyle/>
          <a:p>
            <a:r>
              <a:rPr lang="en-US" dirty="0"/>
              <a:t>LEA Survey Basics</a:t>
            </a:r>
          </a:p>
        </p:txBody>
      </p:sp>
      <p:sp>
        <p:nvSpPr>
          <p:cNvPr id="3" name="Content Placeholder 2">
            <a:extLst>
              <a:ext uri="{FF2B5EF4-FFF2-40B4-BE49-F238E27FC236}">
                <a16:creationId xmlns:a16="http://schemas.microsoft.com/office/drawing/2014/main" id="{7DD34091-E9B3-482E-B1E4-03DFD8E2A1FF}"/>
              </a:ext>
            </a:extLst>
          </p:cNvPr>
          <p:cNvSpPr>
            <a:spLocks noGrp="1"/>
          </p:cNvSpPr>
          <p:nvPr>
            <p:ph idx="1"/>
          </p:nvPr>
        </p:nvSpPr>
        <p:spPr/>
        <p:txBody>
          <a:bodyPr>
            <a:normAutofit/>
          </a:bodyPr>
          <a:lstStyle/>
          <a:p>
            <a:pPr marL="0" indent="0">
              <a:spcBef>
                <a:spcPts val="0"/>
              </a:spcBef>
              <a:spcAft>
                <a:spcPts val="1200"/>
              </a:spcAft>
              <a:buNone/>
            </a:pPr>
            <a:r>
              <a:rPr lang="en-US" b="1" dirty="0">
                <a:solidFill>
                  <a:srgbClr val="000000"/>
                </a:solidFill>
              </a:rPr>
              <a:t>Due September 30, 2020 via online survey</a:t>
            </a:r>
          </a:p>
          <a:p>
            <a:pPr marL="457200" indent="-457200">
              <a:spcBef>
                <a:spcPts val="0"/>
              </a:spcBef>
              <a:spcAft>
                <a:spcPts val="1200"/>
              </a:spcAft>
              <a:buClr>
                <a:srgbClr val="53575A"/>
              </a:buClr>
              <a:buSzPts val="3600"/>
              <a:buChar char="➢"/>
            </a:pPr>
            <a:r>
              <a:rPr lang="en-US" dirty="0">
                <a:solidFill>
                  <a:srgbClr val="000000"/>
                </a:solidFill>
              </a:rPr>
              <a:t>Each Round 1 K–12 SWP LEA lead and partner(s) is required to respond</a:t>
            </a:r>
          </a:p>
          <a:p>
            <a:pPr marL="457200" indent="-457200">
              <a:spcBef>
                <a:spcPts val="0"/>
              </a:spcBef>
              <a:spcAft>
                <a:spcPts val="1200"/>
              </a:spcAft>
              <a:buClr>
                <a:srgbClr val="53575A"/>
              </a:buClr>
              <a:buSzPts val="3600"/>
              <a:buChar char="➢"/>
            </a:pPr>
            <a:r>
              <a:rPr lang="en-US" dirty="0">
                <a:solidFill>
                  <a:srgbClr val="000000"/>
                </a:solidFill>
              </a:rPr>
              <a:t>There are up to 14 questions. Estimate 30–45 minutes to complete (if all data are organized in advance).</a:t>
            </a:r>
          </a:p>
          <a:p>
            <a:pPr marL="457200" indent="-457200">
              <a:spcBef>
                <a:spcPts val="0"/>
              </a:spcBef>
              <a:buClr>
                <a:srgbClr val="53575A"/>
              </a:buClr>
              <a:buSzPts val="3600"/>
              <a:buChar char="➢"/>
            </a:pPr>
            <a:r>
              <a:rPr lang="en-US" dirty="0">
                <a:solidFill>
                  <a:srgbClr val="000000"/>
                </a:solidFill>
              </a:rPr>
              <a:t>WestEd provides bi-weekly updates to K–14 TAPs on data completion rates by region. First update was September 8th.</a:t>
            </a:r>
          </a:p>
        </p:txBody>
      </p:sp>
      <p:sp>
        <p:nvSpPr>
          <p:cNvPr id="4" name="Slide Number Placeholder 3">
            <a:extLst>
              <a:ext uri="{FF2B5EF4-FFF2-40B4-BE49-F238E27FC236}">
                <a16:creationId xmlns:a16="http://schemas.microsoft.com/office/drawing/2014/main" id="{D273B6D9-D724-4A41-9DA0-CD67D950D80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615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44AC-0859-4E95-AD7F-F29B143DC7C7}"/>
              </a:ext>
            </a:extLst>
          </p:cNvPr>
          <p:cNvSpPr>
            <a:spLocks noGrp="1"/>
          </p:cNvSpPr>
          <p:nvPr>
            <p:ph type="title"/>
          </p:nvPr>
        </p:nvSpPr>
        <p:spPr/>
        <p:txBody>
          <a:bodyPr/>
          <a:lstStyle/>
          <a:p>
            <a:r>
              <a:rPr lang="en-US" dirty="0"/>
              <a:t>What will LEAs need to complete? </a:t>
            </a:r>
            <a:r>
              <a:rPr lang="en-US" sz="2400" dirty="0"/>
              <a:t>(1)</a:t>
            </a:r>
            <a:endParaRPr lang="en-US" dirty="0"/>
          </a:p>
        </p:txBody>
      </p:sp>
      <p:sp>
        <p:nvSpPr>
          <p:cNvPr id="3" name="Content Placeholder 2">
            <a:extLst>
              <a:ext uri="{FF2B5EF4-FFF2-40B4-BE49-F238E27FC236}">
                <a16:creationId xmlns:a16="http://schemas.microsoft.com/office/drawing/2014/main" id="{99EDA454-23E5-4B19-A1E4-97E5A2A54C4A}"/>
              </a:ext>
            </a:extLst>
          </p:cNvPr>
          <p:cNvSpPr>
            <a:spLocks noGrp="1"/>
          </p:cNvSpPr>
          <p:nvPr>
            <p:ph idx="1"/>
          </p:nvPr>
        </p:nvSpPr>
        <p:spPr/>
        <p:txBody>
          <a:bodyPr>
            <a:normAutofit/>
          </a:bodyPr>
          <a:lstStyle/>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rPr>
              <a:t>K–12 SWP Grant Plan via NOVA, including Plan ID number, grant title and school district/LEA name </a:t>
            </a:r>
          </a:p>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rPr>
              <a:t>Official CDE school codes for each school engaging in K–12 SWP -funded projects called the CDS. The CDS code is a unique, 14-digit code representing the county, district and school. You can find CDS codes in this CDE finder tool: </a:t>
            </a:r>
            <a:r>
              <a:rPr lang="en-US" u="sng" dirty="0">
                <a:solidFill>
                  <a:srgbClr val="1155CC"/>
                </a:solidFill>
                <a:highlight>
                  <a:srgbClr val="FFFFFF"/>
                </a:highlight>
                <a:hlinkClick r:id="rId2"/>
              </a:rPr>
              <a:t>https://www.cde.ca.gov/schooldirectory</a:t>
            </a:r>
            <a:endParaRPr lang="en-US" dirty="0">
              <a:solidFill>
                <a:srgbClr val="000000"/>
              </a:solidFill>
              <a:highlight>
                <a:srgbClr val="FFFFFF"/>
              </a:highlight>
            </a:endParaRPr>
          </a:p>
        </p:txBody>
      </p:sp>
      <p:sp>
        <p:nvSpPr>
          <p:cNvPr id="4" name="Slide Number Placeholder 3">
            <a:extLst>
              <a:ext uri="{FF2B5EF4-FFF2-40B4-BE49-F238E27FC236}">
                <a16:creationId xmlns:a16="http://schemas.microsoft.com/office/drawing/2014/main" id="{CBCB1D36-AED5-467C-9C90-90B069C8B6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6722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44AC-0859-4E95-AD7F-F29B143DC7C7}"/>
              </a:ext>
            </a:extLst>
          </p:cNvPr>
          <p:cNvSpPr>
            <a:spLocks noGrp="1"/>
          </p:cNvSpPr>
          <p:nvPr>
            <p:ph type="title"/>
          </p:nvPr>
        </p:nvSpPr>
        <p:spPr/>
        <p:txBody>
          <a:bodyPr/>
          <a:lstStyle/>
          <a:p>
            <a:r>
              <a:rPr lang="en-US" dirty="0"/>
              <a:t>What will LEAs need to complete? </a:t>
            </a:r>
            <a:r>
              <a:rPr lang="en-US" sz="2400" dirty="0"/>
              <a:t>(2)</a:t>
            </a:r>
            <a:endParaRPr lang="en-US" dirty="0"/>
          </a:p>
        </p:txBody>
      </p:sp>
      <p:sp>
        <p:nvSpPr>
          <p:cNvPr id="3" name="Content Placeholder 2">
            <a:extLst>
              <a:ext uri="{FF2B5EF4-FFF2-40B4-BE49-F238E27FC236}">
                <a16:creationId xmlns:a16="http://schemas.microsoft.com/office/drawing/2014/main" id="{99EDA454-23E5-4B19-A1E4-97E5A2A54C4A}"/>
              </a:ext>
            </a:extLst>
          </p:cNvPr>
          <p:cNvSpPr>
            <a:spLocks noGrp="1"/>
          </p:cNvSpPr>
          <p:nvPr>
            <p:ph idx="1"/>
          </p:nvPr>
        </p:nvSpPr>
        <p:spPr/>
        <p:txBody>
          <a:bodyPr>
            <a:normAutofit/>
          </a:bodyPr>
          <a:lstStyle/>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rPr>
              <a:t>The types of strategies LEA is engaged in as indicated in their</a:t>
            </a:r>
            <a:br>
              <a:rPr lang="en-US" dirty="0">
                <a:solidFill>
                  <a:srgbClr val="000000"/>
                </a:solidFill>
                <a:latin typeface="Source Sans Pro"/>
                <a:ea typeface="Source Sans Pro"/>
              </a:rPr>
            </a:br>
            <a:r>
              <a:rPr lang="en-US" dirty="0">
                <a:solidFill>
                  <a:srgbClr val="000000"/>
                </a:solidFill>
                <a:latin typeface="Source Sans Pro"/>
                <a:ea typeface="Source Sans Pro"/>
              </a:rPr>
              <a:t>K–12 SWP grant application: 1) Curriculum &amp; Instruction 2) Career Exploration 3) Postsecondary Transition and/or 4) Work-based Learning</a:t>
            </a:r>
          </a:p>
          <a:p>
            <a:pPr marL="801688" indent="-341313">
              <a:lnSpc>
                <a:spcPct val="100000"/>
              </a:lnSpc>
              <a:spcBef>
                <a:spcPts val="0"/>
              </a:spcBef>
              <a:spcAft>
                <a:spcPts val="600"/>
              </a:spcAft>
              <a:buClr>
                <a:srgbClr val="000000"/>
              </a:buClr>
              <a:buSzPts val="3700"/>
            </a:pPr>
            <a:r>
              <a:rPr lang="en-US" dirty="0">
                <a:solidFill>
                  <a:srgbClr val="000000"/>
                </a:solidFill>
                <a:latin typeface="Source Sans Pro"/>
                <a:ea typeface="Source Sans Pro"/>
              </a:rPr>
              <a:t>The courses included in K–12 SWP-funded pathways by CALPADS course codes from the 2019–20 school year</a:t>
            </a:r>
          </a:p>
          <a:p>
            <a:endParaRPr lang="en-US" dirty="0"/>
          </a:p>
        </p:txBody>
      </p:sp>
      <p:sp>
        <p:nvSpPr>
          <p:cNvPr id="4" name="Slide Number Placeholder 3">
            <a:extLst>
              <a:ext uri="{FF2B5EF4-FFF2-40B4-BE49-F238E27FC236}">
                <a16:creationId xmlns:a16="http://schemas.microsoft.com/office/drawing/2014/main" id="{CBCB1D36-AED5-467C-9C90-90B069C8B6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4657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7E0C-0EB4-4A9E-B682-E30F8DDF748F}"/>
              </a:ext>
            </a:extLst>
          </p:cNvPr>
          <p:cNvSpPr>
            <a:spLocks noGrp="1"/>
          </p:cNvSpPr>
          <p:nvPr>
            <p:ph type="title"/>
          </p:nvPr>
        </p:nvSpPr>
        <p:spPr/>
        <p:txBody>
          <a:bodyPr/>
          <a:lstStyle/>
          <a:p>
            <a:r>
              <a:rPr lang="en-US" dirty="0"/>
              <a:t>Support for LEAs</a:t>
            </a:r>
          </a:p>
        </p:txBody>
      </p:sp>
      <p:sp>
        <p:nvSpPr>
          <p:cNvPr id="3" name="Content Placeholder 2">
            <a:extLst>
              <a:ext uri="{FF2B5EF4-FFF2-40B4-BE49-F238E27FC236}">
                <a16:creationId xmlns:a16="http://schemas.microsoft.com/office/drawing/2014/main" id="{DB5870DD-4091-4E0D-BFE7-E2B6D785B74A}"/>
              </a:ext>
            </a:extLst>
          </p:cNvPr>
          <p:cNvSpPr>
            <a:spLocks noGrp="1"/>
          </p:cNvSpPr>
          <p:nvPr>
            <p:ph idx="1"/>
          </p:nvPr>
        </p:nvSpPr>
        <p:spPr/>
        <p:txBody>
          <a:bodyPr/>
          <a:lstStyle/>
          <a:p>
            <a:pPr marL="0" indent="0">
              <a:spcBef>
                <a:spcPts val="0"/>
              </a:spcBef>
              <a:spcAft>
                <a:spcPts val="1200"/>
              </a:spcAft>
              <a:buNone/>
            </a:pPr>
            <a:r>
              <a:rPr lang="en-US" b="1" dirty="0">
                <a:solidFill>
                  <a:srgbClr val="000000"/>
                </a:solidFill>
              </a:rPr>
              <a:t>Key Talent: Tiered System of Support </a:t>
            </a:r>
          </a:p>
          <a:p>
            <a:pPr>
              <a:spcBef>
                <a:spcPts val="0"/>
              </a:spcBef>
              <a:buFont typeface="Wingdings"/>
              <a:buChar char="Ø"/>
            </a:pPr>
            <a:r>
              <a:rPr lang="en-US" dirty="0">
                <a:solidFill>
                  <a:srgbClr val="000000"/>
                </a:solidFill>
              </a:rPr>
              <a:t>K–14 TAPs and K–12 PCs received training in how to complete the survey, how to access data, and how to support LEAs to complete the survey.</a:t>
            </a:r>
          </a:p>
          <a:p>
            <a:pPr>
              <a:spcBef>
                <a:spcPts val="0"/>
              </a:spcBef>
              <a:buFont typeface="Wingdings"/>
              <a:buChar char="Ø"/>
            </a:pPr>
            <a:r>
              <a:rPr lang="en-US" dirty="0">
                <a:solidFill>
                  <a:srgbClr val="000000"/>
                </a:solidFill>
              </a:rPr>
              <a:t>K–14 TAPs received additional training on how to support K–12 PCs </a:t>
            </a:r>
          </a:p>
          <a:p>
            <a:pPr>
              <a:spcBef>
                <a:spcPts val="0"/>
              </a:spcBef>
              <a:buFont typeface="Wingdings"/>
              <a:buChar char="Ø"/>
            </a:pPr>
            <a:r>
              <a:rPr lang="en-US" dirty="0">
                <a:solidFill>
                  <a:srgbClr val="000000"/>
                </a:solidFill>
              </a:rPr>
              <a:t>K–12 PCs to work directly with LEAs to ensure receipt and completion of survey.</a:t>
            </a:r>
          </a:p>
        </p:txBody>
      </p:sp>
      <p:sp>
        <p:nvSpPr>
          <p:cNvPr id="4" name="Slide Number Placeholder 3">
            <a:extLst>
              <a:ext uri="{FF2B5EF4-FFF2-40B4-BE49-F238E27FC236}">
                <a16:creationId xmlns:a16="http://schemas.microsoft.com/office/drawing/2014/main" id="{01FE6A34-C7AF-4083-8BE5-556564D8CBC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0713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2BC01-DEB2-4F8C-B248-D7FB4A4AA9DB}"/>
              </a:ext>
            </a:extLst>
          </p:cNvPr>
          <p:cNvSpPr>
            <a:spLocks noGrp="1"/>
          </p:cNvSpPr>
          <p:nvPr>
            <p:ph type="title"/>
          </p:nvPr>
        </p:nvSpPr>
        <p:spPr/>
        <p:txBody>
          <a:bodyPr/>
          <a:lstStyle/>
          <a:p>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
                  </a:ext>
                </a:extLst>
              </a:rPr>
              <a:t>Survey Limitations</a:t>
            </a:r>
            <a:endParaRPr lang="en-US" dirty="0"/>
          </a:p>
        </p:txBody>
      </p:sp>
      <p:sp>
        <p:nvSpPr>
          <p:cNvPr id="3" name="Content Placeholder 2">
            <a:extLst>
              <a:ext uri="{FF2B5EF4-FFF2-40B4-BE49-F238E27FC236}">
                <a16:creationId xmlns:a16="http://schemas.microsoft.com/office/drawing/2014/main" id="{DFF61B6F-A63E-4241-A366-30A293E0FB28}"/>
              </a:ext>
            </a:extLst>
          </p:cNvPr>
          <p:cNvSpPr>
            <a:spLocks noGrp="1"/>
          </p:cNvSpPr>
          <p:nvPr>
            <p:ph idx="1"/>
          </p:nvPr>
        </p:nvSpPr>
        <p:spPr/>
        <p:txBody>
          <a:bodyPr/>
          <a:lstStyle/>
          <a:p>
            <a:pPr marL="0" indent="0">
              <a:spcBef>
                <a:spcPts val="0"/>
              </a:spcBef>
              <a:buNone/>
            </a:pPr>
            <a:r>
              <a:rPr lang="en-US" dirty="0">
                <a:solidFill>
                  <a:srgbClr val="000000"/>
                </a:solidFill>
              </a:rPr>
              <a:t>Provides a descriptive understanding of program implementation, not student level outcome measures.</a:t>
            </a: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rPr>
              <a:t>Provides a broad set of activities that LEAs are engaging in across pathways, not details about the strategies by student.</a:t>
            </a:r>
          </a:p>
          <a:p>
            <a:pPr marL="0" indent="0">
              <a:spcBef>
                <a:spcPts val="0"/>
              </a:spcBef>
              <a:buNone/>
            </a:pPr>
            <a:endParaRPr lang="en-US" dirty="0">
              <a:solidFill>
                <a:srgbClr val="000000"/>
              </a:solidFill>
            </a:endParaRPr>
          </a:p>
          <a:p>
            <a:pPr marL="0" indent="0">
              <a:spcBef>
                <a:spcPts val="0"/>
              </a:spcBef>
              <a:buNone/>
            </a:pPr>
            <a:r>
              <a:rPr lang="en-US" dirty="0">
                <a:solidFill>
                  <a:srgbClr val="000000"/>
                </a:solidFill>
              </a:rPr>
              <a:t>By providing data on pathway courses, specifically course codes, it will show number of students benefitting by SWP work but will not show student progression through a sequence of courses.</a:t>
            </a:r>
          </a:p>
        </p:txBody>
      </p:sp>
      <p:sp>
        <p:nvSpPr>
          <p:cNvPr id="4" name="Slide Number Placeholder 3">
            <a:extLst>
              <a:ext uri="{FF2B5EF4-FFF2-40B4-BE49-F238E27FC236}">
                <a16:creationId xmlns:a16="http://schemas.microsoft.com/office/drawing/2014/main" id="{F99878F1-D33C-4035-B79A-7ACBF7E2EC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2711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789A-639A-4433-98E0-DA34CCC75171}"/>
              </a:ext>
            </a:extLst>
          </p:cNvPr>
          <p:cNvSpPr>
            <a:spLocks noGrp="1"/>
          </p:cNvSpPr>
          <p:nvPr>
            <p:ph type="title"/>
          </p:nvPr>
        </p:nvSpPr>
        <p:spPr/>
        <p:txBody>
          <a:bodyPr/>
          <a:lstStyle/>
          <a:p>
            <a:r>
              <a:rPr lang="en-US" dirty="0"/>
              <a:t>Where to find the survey and instructions</a:t>
            </a:r>
          </a:p>
        </p:txBody>
      </p:sp>
      <p:sp>
        <p:nvSpPr>
          <p:cNvPr id="3" name="Content Placeholder 2">
            <a:extLst>
              <a:ext uri="{FF2B5EF4-FFF2-40B4-BE49-F238E27FC236}">
                <a16:creationId xmlns:a16="http://schemas.microsoft.com/office/drawing/2014/main" id="{4CB2A24B-55C9-4CE7-98DE-5E4AD2A835B4}"/>
              </a:ext>
            </a:extLst>
          </p:cNvPr>
          <p:cNvSpPr>
            <a:spLocks noGrp="1"/>
          </p:cNvSpPr>
          <p:nvPr>
            <p:ph idx="1"/>
          </p:nvPr>
        </p:nvSpPr>
        <p:spPr/>
        <p:txBody>
          <a:bodyPr/>
          <a:lstStyle/>
          <a:p>
            <a:pPr marL="0" indent="0">
              <a:buNone/>
            </a:pPr>
            <a:r>
              <a:rPr lang="it-IT" dirty="0">
                <a:solidFill>
                  <a:srgbClr val="000000"/>
                </a:solidFill>
              </a:rPr>
              <a:t>LEA SURVEY</a:t>
            </a:r>
          </a:p>
          <a:p>
            <a:pPr marL="0" indent="0">
              <a:buNone/>
            </a:pPr>
            <a:r>
              <a:rPr lang="it-IT" b="1" u="sng" dirty="0">
                <a:solidFill>
                  <a:srgbClr val="002156"/>
                </a:solidFill>
                <a:hlinkClick r:id="rId3"/>
              </a:rPr>
              <a:t>https://bit.ly/K12SWPLEADataCollectionR1</a:t>
            </a:r>
            <a:endParaRPr lang="it-IT" b="1" u="sng" dirty="0">
              <a:solidFill>
                <a:srgbClr val="002156"/>
              </a:solidFill>
            </a:endParaRPr>
          </a:p>
          <a:p>
            <a:pPr marL="0" indent="0">
              <a:buNone/>
            </a:pPr>
            <a:endParaRPr lang="it-IT" b="1" u="sng" dirty="0">
              <a:solidFill>
                <a:schemeClr val="hlink"/>
              </a:solidFill>
            </a:endParaRPr>
          </a:p>
          <a:p>
            <a:pPr marL="0" indent="0">
              <a:buNone/>
            </a:pPr>
            <a:r>
              <a:rPr lang="it-IT" dirty="0">
                <a:solidFill>
                  <a:srgbClr val="000000"/>
                </a:solidFill>
              </a:rPr>
              <a:t>INSTRUCTIONAL GUIDE</a:t>
            </a:r>
          </a:p>
          <a:p>
            <a:pPr marL="0" indent="0">
              <a:lnSpc>
                <a:spcPct val="115000"/>
              </a:lnSpc>
              <a:spcBef>
                <a:spcPts val="0"/>
              </a:spcBef>
              <a:buNone/>
            </a:pPr>
            <a:r>
              <a:rPr lang="it-IT" b="1" u="sng" dirty="0">
                <a:solidFill>
                  <a:srgbClr val="002156"/>
                </a:solidFill>
                <a:highlight>
                  <a:srgbClr val="FFFFFF"/>
                </a:highlight>
                <a:latin typeface="Calibri"/>
                <a:ea typeface="Calibri"/>
                <a:cs typeface="Calibri"/>
                <a:sym typeface="Calibri"/>
                <a:hlinkClick r:id="rId4"/>
              </a:rPr>
              <a:t>https://bit.ly/K12SWPLEADataGuide</a:t>
            </a:r>
            <a:endParaRPr lang="it-IT" b="1" u="sng" dirty="0">
              <a:solidFill>
                <a:srgbClr val="002156"/>
              </a:solidFill>
            </a:endParaRPr>
          </a:p>
        </p:txBody>
      </p:sp>
      <p:sp>
        <p:nvSpPr>
          <p:cNvPr id="4" name="Slide Number Placeholder 3">
            <a:extLst>
              <a:ext uri="{FF2B5EF4-FFF2-40B4-BE49-F238E27FC236}">
                <a16:creationId xmlns:a16="http://schemas.microsoft.com/office/drawing/2014/main" id="{8081EA6A-6D4F-4B3A-BD6D-8CFE8D0F6F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0641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 </a:t>
            </a:r>
            <a:r>
              <a:rPr lang="en-US" sz="2400" dirty="0"/>
              <a:t>(2)</a:t>
            </a:r>
          </a:p>
        </p:txBody>
      </p:sp>
    </p:spTree>
    <p:extLst>
      <p:ext uri="{BB962C8B-B14F-4D97-AF65-F5344CB8AC3E}">
        <p14:creationId xmlns:p14="http://schemas.microsoft.com/office/powerpoint/2010/main" val="2110108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736" y="272707"/>
            <a:ext cx="8229600" cy="1251293"/>
          </a:xfrm>
        </p:spPr>
        <p:txBody>
          <a:bodyPr/>
          <a:lstStyle/>
          <a:p>
            <a:r>
              <a:rPr lang="en-US" dirty="0">
                <a:ea typeface="Times New Roman" panose="02020603050405020304" pitchFamily="18" charset="0"/>
              </a:rPr>
              <a:t>Summarizing CTEIG and K–12 SWP Data Reports</a:t>
            </a:r>
          </a:p>
        </p:txBody>
      </p:sp>
      <p:sp>
        <p:nvSpPr>
          <p:cNvPr id="3" name="Content Placeholder 2">
            <a:extLst>
              <a:ext uri="{FF2B5EF4-FFF2-40B4-BE49-F238E27FC236}">
                <a16:creationId xmlns:a16="http://schemas.microsoft.com/office/drawing/2014/main" id="{E5FA766F-C9FA-4E34-B625-4487716CB866}"/>
              </a:ext>
            </a:extLst>
          </p:cNvPr>
          <p:cNvSpPr>
            <a:spLocks noGrp="1"/>
          </p:cNvSpPr>
          <p:nvPr>
            <p:ph idx="1"/>
          </p:nvPr>
        </p:nvSpPr>
        <p:spPr>
          <a:xfrm>
            <a:off x="2283313" y="2021449"/>
            <a:ext cx="9550062" cy="2881855"/>
          </a:xfrm>
        </p:spPr>
        <p:txBody>
          <a:bodyPr/>
          <a:lstStyle/>
          <a:p>
            <a:pPr marL="457200" lvl="1" indent="-457200">
              <a:lnSpc>
                <a:spcPct val="100000"/>
              </a:lnSpc>
              <a:spcBef>
                <a:spcPts val="0"/>
              </a:spcBef>
              <a:spcAft>
                <a:spcPts val="3600"/>
              </a:spcAft>
            </a:pPr>
            <a:r>
              <a:rPr lang="en-US" sz="3200" dirty="0"/>
              <a:t>Review of qualitative data  </a:t>
            </a:r>
          </a:p>
          <a:p>
            <a:pPr marL="457200" lvl="1" indent="-457200">
              <a:lnSpc>
                <a:spcPct val="100000"/>
              </a:lnSpc>
              <a:spcBef>
                <a:spcPts val="0"/>
              </a:spcBef>
              <a:spcAft>
                <a:spcPts val="3600"/>
              </a:spcAft>
            </a:pPr>
            <a:r>
              <a:rPr lang="en-US" sz="3200" dirty="0"/>
              <a:t>Distribution of CTEIG expenditures</a:t>
            </a:r>
          </a:p>
          <a:p>
            <a:pPr marL="457200" lvl="1" indent="-457200">
              <a:lnSpc>
                <a:spcPct val="100000"/>
              </a:lnSpc>
              <a:spcBef>
                <a:spcPts val="0"/>
              </a:spcBef>
              <a:spcAft>
                <a:spcPts val="3600"/>
              </a:spcAft>
            </a:pPr>
            <a:r>
              <a:rPr lang="en-US" sz="3200" dirty="0"/>
              <a:t>Follow up data for CTE completers</a:t>
            </a:r>
          </a:p>
        </p:txBody>
      </p:sp>
    </p:spTree>
    <p:extLst>
      <p:ext uri="{BB962C8B-B14F-4D97-AF65-F5344CB8AC3E}">
        <p14:creationId xmlns:p14="http://schemas.microsoft.com/office/powerpoint/2010/main" val="765220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A8D1-3BF4-4246-BE2F-E888F26F26D0}"/>
              </a:ext>
            </a:extLst>
          </p:cNvPr>
          <p:cNvSpPr>
            <a:spLocks noGrp="1"/>
          </p:cNvSpPr>
          <p:nvPr>
            <p:ph type="title"/>
          </p:nvPr>
        </p:nvSpPr>
        <p:spPr>
          <a:xfrm>
            <a:off x="1868557" y="389113"/>
            <a:ext cx="10018643" cy="3039887"/>
          </a:xfrm>
        </p:spPr>
        <p:txBody>
          <a:bodyPr/>
          <a:lstStyle/>
          <a:p>
            <a:pPr algn="ctr"/>
            <a:r>
              <a:rPr lang="en-US" b="1" dirty="0">
                <a:latin typeface="Arial" panose="020B0604020202020204" pitchFamily="34" charset="0"/>
                <a:cs typeface="Arial" panose="020B0604020202020204" pitchFamily="34" charset="0"/>
              </a:rPr>
              <a:t>Methodology Used for Analyzing CTEIG Qualitative Data </a:t>
            </a:r>
            <a:r>
              <a:rPr lang="en-US" sz="2400" b="1" dirty="0">
                <a:latin typeface="Arial" panose="020B0604020202020204" pitchFamily="34" charset="0"/>
                <a:cs typeface="Arial" panose="020B0604020202020204" pitchFamily="34" charset="0"/>
              </a:rPr>
              <a:t>(1)</a:t>
            </a:r>
          </a:p>
        </p:txBody>
      </p:sp>
      <p:sp>
        <p:nvSpPr>
          <p:cNvPr id="3" name="TextBox 2">
            <a:extLst>
              <a:ext uri="{FF2B5EF4-FFF2-40B4-BE49-F238E27FC236}">
                <a16:creationId xmlns:a16="http://schemas.microsoft.com/office/drawing/2014/main" id="{38BAA5A3-8AFF-4F01-9E5E-BE42527801E2}"/>
              </a:ext>
            </a:extLst>
          </p:cNvPr>
          <p:cNvSpPr txBox="1"/>
          <p:nvPr/>
        </p:nvSpPr>
        <p:spPr>
          <a:xfrm>
            <a:off x="2334714" y="1790465"/>
            <a:ext cx="9310975" cy="403443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Based on the Tool and the LEA’s answers to each of the 15 questions from 2018–19 and 2019–20</a:t>
            </a:r>
          </a:p>
          <a:p>
            <a:endParaRPr lang="en-US" sz="2800" dirty="0">
              <a:latin typeface="Arial" panose="020B0604020202020204" pitchFamily="34" charset="0"/>
              <a:cs typeface="Arial" panose="020B0604020202020204" pitchFamily="34" charset="0"/>
            </a:endParaRPr>
          </a:p>
          <a:p>
            <a:pPr marL="457200" indent="-457200">
              <a:spcAft>
                <a:spcPts val="500"/>
              </a:spcAft>
              <a:buFont typeface="Arial" panose="020B0604020202020204" pitchFamily="34" charset="0"/>
              <a:buChar char="•"/>
            </a:pPr>
            <a:r>
              <a:rPr lang="en-US" sz="2800" dirty="0">
                <a:latin typeface="Arial" panose="020B0604020202020204" pitchFamily="34" charset="0"/>
                <a:cs typeface="Arial" panose="020B0604020202020204" pitchFamily="34" charset="0"/>
              </a:rPr>
              <a:t>First 15 charts provided in Attachment 1 show how LEAs scored based on a point system of 0–3 </a:t>
            </a:r>
          </a:p>
          <a:p>
            <a:pPr marL="914400"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0 = Not yet in practice</a:t>
            </a:r>
          </a:p>
          <a:p>
            <a:pPr marL="914400"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1 = Emerging practice</a:t>
            </a:r>
          </a:p>
          <a:p>
            <a:pPr marL="914400"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2 = Quality practice</a:t>
            </a:r>
          </a:p>
          <a:p>
            <a:pPr marL="914400" lvl="1" indent="-457200">
              <a:buFont typeface="Courier New" panose="02070309020205020404" pitchFamily="49" charset="0"/>
              <a:buChar char="o"/>
            </a:pPr>
            <a:r>
              <a:rPr lang="en-US" sz="2800" dirty="0">
                <a:latin typeface="Arial" panose="020B0604020202020204" pitchFamily="34" charset="0"/>
                <a:cs typeface="Arial" panose="020B0604020202020204" pitchFamily="34" charset="0"/>
              </a:rPr>
              <a:t>3 = Exemplary practice</a:t>
            </a:r>
          </a:p>
        </p:txBody>
      </p:sp>
      <p:sp>
        <p:nvSpPr>
          <p:cNvPr id="4" name="Slide Number Placeholder 3">
            <a:extLst>
              <a:ext uri="{FF2B5EF4-FFF2-40B4-BE49-F238E27FC236}">
                <a16:creationId xmlns:a16="http://schemas.microsoft.com/office/drawing/2014/main" id="{70C22717-1A33-484C-8D30-C05F3F504A53}"/>
              </a:ext>
            </a:extLst>
          </p:cNvPr>
          <p:cNvSpPr txBox="1">
            <a:spLocks/>
          </p:cNvSpPr>
          <p:nvPr/>
        </p:nvSpPr>
        <p:spPr>
          <a:xfrm>
            <a:off x="8869005" y="6310311"/>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34E7AA-586C-4B13-A389-1429762DA247}" type="slidenum">
              <a:rPr lang="en-US" smtClean="0"/>
              <a:pPr algn="r"/>
              <a:t>29</a:t>
            </a:fld>
            <a:endParaRPr lang="en-US" dirty="0"/>
          </a:p>
        </p:txBody>
      </p:sp>
    </p:spTree>
    <p:extLst>
      <p:ext uri="{BB962C8B-B14F-4D97-AF65-F5344CB8AC3E}">
        <p14:creationId xmlns:p14="http://schemas.microsoft.com/office/powerpoint/2010/main" val="405035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Technical Education Incentive Grant</a:t>
            </a:r>
          </a:p>
        </p:txBody>
      </p:sp>
      <p:sp>
        <p:nvSpPr>
          <p:cNvPr id="3" name="Content Placeholder 2"/>
          <p:cNvSpPr>
            <a:spLocks noGrp="1"/>
          </p:cNvSpPr>
          <p:nvPr>
            <p:ph idx="1"/>
          </p:nvPr>
        </p:nvSpPr>
        <p:spPr/>
        <p:txBody>
          <a:bodyPr/>
          <a:lstStyle/>
          <a:p>
            <a:pPr marL="457200" lvl="1" indent="0">
              <a:buNone/>
            </a:pPr>
            <a:endParaRPr lang="en-US" sz="3200" dirty="0"/>
          </a:p>
          <a:p>
            <a:pPr marL="457200" lvl="1" indent="0">
              <a:buNone/>
            </a:pPr>
            <a:r>
              <a:rPr lang="en-US" sz="3200" dirty="0"/>
              <a:t>The purpose of this program is to encourage, maintain, and strengthen the delivery of high-quality career technical education (CTE) programs. </a:t>
            </a:r>
          </a:p>
          <a:p>
            <a:pPr marL="457200" lvl="1" indent="0">
              <a:buNone/>
            </a:pPr>
            <a:endParaRPr lang="en-US" sz="3200" dirty="0"/>
          </a:p>
          <a:p>
            <a:pPr marL="457200" lvl="1" indent="0">
              <a:buNone/>
            </a:pPr>
            <a:r>
              <a:rPr lang="en-US" dirty="0"/>
              <a:t>California </a:t>
            </a:r>
            <a:r>
              <a:rPr lang="en-US" i="1" dirty="0"/>
              <a:t>Education Code, s</a:t>
            </a:r>
            <a:r>
              <a:rPr lang="en-US" dirty="0"/>
              <a:t>ections 53070–53076.4</a:t>
            </a:r>
          </a:p>
        </p:txBody>
      </p:sp>
      <p:sp>
        <p:nvSpPr>
          <p:cNvPr id="4" name="Slide Number Placeholder 3">
            <a:extLst>
              <a:ext uri="{FF2B5EF4-FFF2-40B4-BE49-F238E27FC236}">
                <a16:creationId xmlns:a16="http://schemas.microsoft.com/office/drawing/2014/main" id="{D5AF973A-0D7F-4F64-9EEE-94F22826AA96}"/>
              </a:ext>
            </a:extLst>
          </p:cNvPr>
          <p:cNvSpPr>
            <a:spLocks noGrp="1"/>
          </p:cNvSpPr>
          <p:nvPr>
            <p:ph type="sldNum" sz="quarter" idx="10"/>
          </p:nvPr>
        </p:nvSpPr>
        <p:spPr/>
        <p:txBody>
          <a:bodyPr/>
          <a:lstStyle>
            <a:lvl1pPr>
              <a:defRPr sz="2400">
                <a:solidFill>
                  <a:srgbClr val="000000"/>
                </a:solidFill>
                <a:latin typeface="Arial" panose="020B0604020202020204" pitchFamily="34" charset="0"/>
                <a:cs typeface="Arial" panose="020B0604020202020204" pitchFamily="34" charset="0"/>
              </a:defRPr>
            </a:lvl1pPr>
          </a:lstStyle>
          <a:p>
            <a:fld id="{7934E7AA-586C-4B13-A389-1429762DA247}" type="slidenum">
              <a:rPr lang="en-US" sz="1800" smtClean="0"/>
              <a:pPr/>
              <a:t>3</a:t>
            </a:fld>
            <a:endParaRPr lang="en-US" sz="1800" dirty="0"/>
          </a:p>
        </p:txBody>
      </p:sp>
    </p:spTree>
    <p:extLst>
      <p:ext uri="{BB962C8B-B14F-4D97-AF65-F5344CB8AC3E}">
        <p14:creationId xmlns:p14="http://schemas.microsoft.com/office/powerpoint/2010/main" val="2792480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A8D1-3BF4-4246-BE2F-E888F26F26D0}"/>
              </a:ext>
            </a:extLst>
          </p:cNvPr>
          <p:cNvSpPr>
            <a:spLocks noGrp="1"/>
          </p:cNvSpPr>
          <p:nvPr>
            <p:ph type="title"/>
          </p:nvPr>
        </p:nvSpPr>
        <p:spPr>
          <a:xfrm>
            <a:off x="2467777" y="389113"/>
            <a:ext cx="9298237" cy="1354101"/>
          </a:xfrm>
        </p:spPr>
        <p:txBody>
          <a:bodyPr/>
          <a:lstStyle/>
          <a:p>
            <a:pPr algn="ctr"/>
            <a:r>
              <a:rPr lang="en-US" b="1" dirty="0">
                <a:latin typeface="Arial" panose="020B0604020202020204" pitchFamily="34" charset="0"/>
                <a:cs typeface="Arial" panose="020B0604020202020204" pitchFamily="34" charset="0"/>
              </a:rPr>
              <a:t>Methodology Used for Analyzing CTEIG Qualitative Data </a:t>
            </a:r>
            <a:r>
              <a:rPr lang="en-US" sz="2400" b="1" dirty="0">
                <a:latin typeface="Arial" panose="020B0604020202020204" pitchFamily="34" charset="0"/>
                <a:cs typeface="Arial" panose="020B0604020202020204" pitchFamily="34" charset="0"/>
              </a:rPr>
              <a:t>(2)</a:t>
            </a:r>
          </a:p>
        </p:txBody>
      </p:sp>
      <p:sp>
        <p:nvSpPr>
          <p:cNvPr id="3" name="TextBox 2">
            <a:extLst>
              <a:ext uri="{FF2B5EF4-FFF2-40B4-BE49-F238E27FC236}">
                <a16:creationId xmlns:a16="http://schemas.microsoft.com/office/drawing/2014/main" id="{38BAA5A3-8AFF-4F01-9E5E-BE42527801E2}"/>
              </a:ext>
            </a:extLst>
          </p:cNvPr>
          <p:cNvSpPr txBox="1"/>
          <p:nvPr/>
        </p:nvSpPr>
        <p:spPr>
          <a:xfrm>
            <a:off x="2254786" y="1761219"/>
            <a:ext cx="9511229" cy="3172663"/>
          </a:xfrm>
          <a:prstGeom prst="rect">
            <a:avLst/>
          </a:prstGeom>
          <a:noFill/>
        </p:spPr>
        <p:txBody>
          <a:bodyPr wrap="square" rtlCol="0">
            <a:spAutoFit/>
          </a:bodyPr>
          <a:lstStyle/>
          <a:p>
            <a:pPr>
              <a:spcAft>
                <a:spcPts val="500"/>
              </a:spcAft>
            </a:pPr>
            <a:r>
              <a:rPr lang="en-US" sz="2800" dirty="0">
                <a:latin typeface="Arial" panose="020B0604020202020204" pitchFamily="34" charset="0"/>
                <a:cs typeface="Arial" panose="020B0604020202020204" pitchFamily="34" charset="0"/>
              </a:rPr>
              <a:t>For each of the 15 questions, the data was organized as follows:</a:t>
            </a:r>
          </a:p>
          <a:p>
            <a:pPr marL="9144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Large Category &gt;550 ADA</a:t>
            </a:r>
          </a:p>
          <a:p>
            <a:pPr marL="9144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Medium Category 141–549 ADA</a:t>
            </a:r>
          </a:p>
          <a:p>
            <a:pPr marL="9144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Small Category &lt;140 ADA</a:t>
            </a:r>
          </a:p>
          <a:p>
            <a:pPr marL="9144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Overall Sample Average </a:t>
            </a:r>
          </a:p>
          <a:p>
            <a:pPr marL="9144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Statewide Average</a:t>
            </a:r>
          </a:p>
        </p:txBody>
      </p:sp>
      <p:sp>
        <p:nvSpPr>
          <p:cNvPr id="4" name="Slide Number Placeholder 3">
            <a:extLst>
              <a:ext uri="{FF2B5EF4-FFF2-40B4-BE49-F238E27FC236}">
                <a16:creationId xmlns:a16="http://schemas.microsoft.com/office/drawing/2014/main" id="{4BCB560A-C36A-4BD1-8936-555D00FDF82E}"/>
              </a:ext>
            </a:extLst>
          </p:cNvPr>
          <p:cNvSpPr txBox="1">
            <a:spLocks/>
          </p:cNvSpPr>
          <p:nvPr/>
        </p:nvSpPr>
        <p:spPr>
          <a:xfrm>
            <a:off x="8869005" y="6310311"/>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34E7AA-586C-4B13-A389-1429762DA247}" type="slidenum">
              <a:rPr lang="en-US" smtClean="0"/>
              <a:pPr algn="r"/>
              <a:t>30</a:t>
            </a:fld>
            <a:endParaRPr lang="en-US" dirty="0"/>
          </a:p>
        </p:txBody>
      </p:sp>
    </p:spTree>
    <p:extLst>
      <p:ext uri="{BB962C8B-B14F-4D97-AF65-F5344CB8AC3E}">
        <p14:creationId xmlns:p14="http://schemas.microsoft.com/office/powerpoint/2010/main" val="161585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DB04-58BD-418F-A6FE-D0602253FF53}"/>
              </a:ext>
            </a:extLst>
          </p:cNvPr>
          <p:cNvSpPr>
            <a:spLocks noGrp="1"/>
          </p:cNvSpPr>
          <p:nvPr>
            <p:ph type="title"/>
          </p:nvPr>
        </p:nvSpPr>
        <p:spPr>
          <a:xfrm>
            <a:off x="2323070" y="474297"/>
            <a:ext cx="9670810" cy="980415"/>
          </a:xfrm>
        </p:spPr>
        <p:txBody>
          <a:bodyPr/>
          <a:lstStyle/>
          <a:p>
            <a:r>
              <a:rPr lang="en-US" sz="4400" dirty="0"/>
              <a:t>CTEIG Qualitative Data Results </a:t>
            </a:r>
            <a:r>
              <a:rPr lang="en-US" sz="2400" dirty="0"/>
              <a:t>(1)</a:t>
            </a:r>
          </a:p>
        </p:txBody>
      </p:sp>
      <p:sp>
        <p:nvSpPr>
          <p:cNvPr id="7" name="Content Placeholder 6">
            <a:extLst>
              <a:ext uri="{FF2B5EF4-FFF2-40B4-BE49-F238E27FC236}">
                <a16:creationId xmlns:a16="http://schemas.microsoft.com/office/drawing/2014/main" id="{845761C0-B718-4036-A724-1EAEBB13763A}"/>
              </a:ext>
            </a:extLst>
          </p:cNvPr>
          <p:cNvSpPr>
            <a:spLocks noGrp="1"/>
          </p:cNvSpPr>
          <p:nvPr>
            <p:ph idx="1"/>
          </p:nvPr>
        </p:nvSpPr>
        <p:spPr>
          <a:xfrm>
            <a:off x="2323070" y="1454712"/>
            <a:ext cx="9670810" cy="4928991"/>
          </a:xfrm>
        </p:spPr>
        <p:txBody>
          <a:bodyPr/>
          <a:lstStyle/>
          <a:p>
            <a:pPr>
              <a:lnSpc>
                <a:spcPct val="100000"/>
              </a:lnSpc>
              <a:spcAft>
                <a:spcPts val="1000"/>
              </a:spcAft>
            </a:pPr>
            <a:r>
              <a:rPr lang="en-US" dirty="0"/>
              <a:t>When reviewing 2018–19 and 2019–20 </a:t>
            </a:r>
            <a:r>
              <a:rPr lang="en-US" dirty="0">
                <a:solidFill>
                  <a:srgbClr val="000000"/>
                </a:solidFill>
              </a:rPr>
              <a:t>data</a:t>
            </a:r>
            <a:r>
              <a:rPr lang="en-US" dirty="0"/>
              <a:t>, areas of strengths (defined as an average score greater than or equal to two on the self-evaluation in both years) are:</a:t>
            </a:r>
          </a:p>
          <a:p>
            <a:pPr>
              <a:spcAft>
                <a:spcPts val="500"/>
              </a:spcAft>
            </a:pPr>
            <a:r>
              <a:rPr lang="en-US" dirty="0"/>
              <a:t>ADA Category – Less than or equal to 140</a:t>
            </a:r>
          </a:p>
          <a:p>
            <a:pPr lvl="1">
              <a:buFont typeface="Courier New" panose="02070309020205020404" pitchFamily="49" charset="0"/>
              <a:buChar char="o"/>
            </a:pPr>
            <a:r>
              <a:rPr lang="en-US" dirty="0"/>
              <a:t>Career Exploration/Guidance (Figure 2)</a:t>
            </a:r>
          </a:p>
          <a:p>
            <a:pPr lvl="1">
              <a:buFont typeface="Courier New" panose="02070309020205020404" pitchFamily="49" charset="0"/>
              <a:buChar char="o"/>
            </a:pPr>
            <a:r>
              <a:rPr lang="en-US" dirty="0"/>
              <a:t>Support services for students (Figure 3A)</a:t>
            </a:r>
          </a:p>
          <a:p>
            <a:pPr lvl="1">
              <a:buFont typeface="Courier New" panose="02070309020205020404" pitchFamily="49" charset="0"/>
              <a:buChar char="o"/>
            </a:pPr>
            <a:r>
              <a:rPr lang="en-US" dirty="0"/>
              <a:t>Industry/Labor partnerships (Figure 5A)</a:t>
            </a:r>
          </a:p>
          <a:p>
            <a:pPr lvl="1">
              <a:buFont typeface="Courier New" panose="02070309020205020404" pitchFamily="49" charset="0"/>
              <a:buChar char="o"/>
            </a:pPr>
            <a:r>
              <a:rPr lang="en-US" dirty="0"/>
              <a:t>Experiential learning (Figure 5B)</a:t>
            </a:r>
          </a:p>
          <a:p>
            <a:pPr lvl="1">
              <a:buFont typeface="Courier New" panose="02070309020205020404" pitchFamily="49" charset="0"/>
              <a:buChar char="o"/>
            </a:pPr>
            <a:r>
              <a:rPr lang="en-US" dirty="0"/>
              <a:t>Alignment to labor market demand (Figure 7A)</a:t>
            </a:r>
          </a:p>
          <a:p>
            <a:pPr lvl="1">
              <a:buFont typeface="Courier New" panose="02070309020205020404" pitchFamily="49" charset="0"/>
              <a:buChar char="o"/>
            </a:pPr>
            <a:r>
              <a:rPr lang="en-US" dirty="0"/>
              <a:t>Professional development (Figure 9B)</a:t>
            </a:r>
          </a:p>
          <a:p>
            <a:pPr lvl="1">
              <a:buFont typeface="Courier New" panose="02070309020205020404" pitchFamily="49" charset="0"/>
              <a:buChar char="o"/>
            </a:pPr>
            <a:endParaRPr lang="en-US" dirty="0"/>
          </a:p>
          <a:p>
            <a:pPr marL="0" indent="0">
              <a:buNone/>
            </a:pPr>
            <a:endParaRPr lang="en-US" dirty="0"/>
          </a:p>
        </p:txBody>
      </p:sp>
    </p:spTree>
    <p:extLst>
      <p:ext uri="{BB962C8B-B14F-4D97-AF65-F5344CB8AC3E}">
        <p14:creationId xmlns:p14="http://schemas.microsoft.com/office/powerpoint/2010/main" val="452309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7689-8C5E-4BBF-A364-8CBD1FD9479A}"/>
              </a:ext>
            </a:extLst>
          </p:cNvPr>
          <p:cNvSpPr>
            <a:spLocks noGrp="1"/>
          </p:cNvSpPr>
          <p:nvPr>
            <p:ph type="title"/>
          </p:nvPr>
        </p:nvSpPr>
        <p:spPr>
          <a:xfrm>
            <a:off x="2323070" y="212905"/>
            <a:ext cx="9670810" cy="1405060"/>
          </a:xfrm>
        </p:spPr>
        <p:txBody>
          <a:bodyPr/>
          <a:lstStyle/>
          <a:p>
            <a:r>
              <a:rPr lang="en-US" sz="4400" dirty="0"/>
              <a:t>CTEIG Qualitative Data Results </a:t>
            </a:r>
            <a:r>
              <a:rPr lang="en-US" sz="2400" dirty="0"/>
              <a:t>(2)</a:t>
            </a:r>
          </a:p>
        </p:txBody>
      </p:sp>
      <p:sp>
        <p:nvSpPr>
          <p:cNvPr id="7" name="Content Placeholder 6">
            <a:extLst>
              <a:ext uri="{FF2B5EF4-FFF2-40B4-BE49-F238E27FC236}">
                <a16:creationId xmlns:a16="http://schemas.microsoft.com/office/drawing/2014/main" id="{E8C07086-F31E-49C6-9E2F-CBFB280CA9F8}"/>
              </a:ext>
            </a:extLst>
          </p:cNvPr>
          <p:cNvSpPr>
            <a:spLocks noGrp="1"/>
          </p:cNvSpPr>
          <p:nvPr>
            <p:ph idx="1"/>
          </p:nvPr>
        </p:nvSpPr>
        <p:spPr>
          <a:xfrm>
            <a:off x="2323070" y="1617965"/>
            <a:ext cx="9670810" cy="4558997"/>
          </a:xfrm>
        </p:spPr>
        <p:txBody>
          <a:bodyPr/>
          <a:lstStyle/>
          <a:p>
            <a:r>
              <a:rPr lang="en-US" sz="3200" dirty="0"/>
              <a:t>When reviewing 2018–19 and </a:t>
            </a:r>
            <a:r>
              <a:rPr lang="en-US" sz="3200" dirty="0">
                <a:solidFill>
                  <a:srgbClr val="000000"/>
                </a:solidFill>
              </a:rPr>
              <a:t>2019–20 data, areas of strengths defined as an average score </a:t>
            </a:r>
            <a:r>
              <a:rPr lang="en-US" sz="3200" dirty="0"/>
              <a:t>greater than or equal to two on self-evaluation in both years) are:</a:t>
            </a:r>
          </a:p>
          <a:p>
            <a:endParaRPr lang="en-US" sz="2400" dirty="0"/>
          </a:p>
          <a:p>
            <a:r>
              <a:rPr lang="en-US" dirty="0"/>
              <a:t>ADA Category – &gt;140 to &lt;=550</a:t>
            </a:r>
          </a:p>
          <a:p>
            <a:pPr lvl="1">
              <a:buFont typeface="Courier New" panose="02070309020205020404" pitchFamily="49" charset="0"/>
              <a:buChar char="o"/>
            </a:pPr>
            <a:r>
              <a:rPr lang="en-US" dirty="0"/>
              <a:t>Targeted equity and access for all </a:t>
            </a:r>
            <a:r>
              <a:rPr lang="en-US" dirty="0">
                <a:solidFill>
                  <a:srgbClr val="000000"/>
                </a:solidFill>
              </a:rPr>
              <a:t>students (Figure 10)</a:t>
            </a:r>
          </a:p>
          <a:p>
            <a:pPr marL="457200" lvl="1" indent="0">
              <a:buNone/>
            </a:pPr>
            <a:endParaRPr lang="en-US" dirty="0">
              <a:solidFill>
                <a:srgbClr val="000000"/>
              </a:solidFill>
            </a:endParaRPr>
          </a:p>
          <a:p>
            <a:r>
              <a:rPr lang="en-US" dirty="0"/>
              <a:t>ADA Category – &gt;550</a:t>
            </a:r>
          </a:p>
          <a:p>
            <a:pPr lvl="1">
              <a:buFont typeface="Courier New" panose="02070309020205020404" pitchFamily="49" charset="0"/>
              <a:buChar char="o"/>
            </a:pPr>
            <a:r>
              <a:rPr lang="en-US" dirty="0"/>
              <a:t>No criteria on self-evaluation is higher than two</a:t>
            </a:r>
          </a:p>
        </p:txBody>
      </p:sp>
    </p:spTree>
    <p:extLst>
      <p:ext uri="{BB962C8B-B14F-4D97-AF65-F5344CB8AC3E}">
        <p14:creationId xmlns:p14="http://schemas.microsoft.com/office/powerpoint/2010/main" val="311844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BC40-3261-4B84-9BFA-D2D17109989F}"/>
              </a:ext>
            </a:extLst>
          </p:cNvPr>
          <p:cNvSpPr>
            <a:spLocks noGrp="1"/>
          </p:cNvSpPr>
          <p:nvPr>
            <p:ph type="title"/>
          </p:nvPr>
        </p:nvSpPr>
        <p:spPr/>
        <p:txBody>
          <a:bodyPr/>
          <a:lstStyle/>
          <a:p>
            <a:r>
              <a:rPr lang="en-US" sz="4400" dirty="0"/>
              <a:t>CTEIG Qualitative Data Results </a:t>
            </a:r>
            <a:r>
              <a:rPr lang="en-US" sz="2400" dirty="0"/>
              <a:t>(3)</a:t>
            </a:r>
          </a:p>
        </p:txBody>
      </p:sp>
      <p:sp>
        <p:nvSpPr>
          <p:cNvPr id="7" name="Content Placeholder 6">
            <a:extLst>
              <a:ext uri="{FF2B5EF4-FFF2-40B4-BE49-F238E27FC236}">
                <a16:creationId xmlns:a16="http://schemas.microsoft.com/office/drawing/2014/main" id="{BEDC7B7E-FE1C-43B3-A6B8-A9D6F7D325E3}"/>
              </a:ext>
            </a:extLst>
          </p:cNvPr>
          <p:cNvSpPr>
            <a:spLocks noGrp="1"/>
          </p:cNvSpPr>
          <p:nvPr>
            <p:ph idx="1"/>
          </p:nvPr>
        </p:nvSpPr>
        <p:spPr>
          <a:xfrm>
            <a:off x="2323070" y="1555845"/>
            <a:ext cx="9670810" cy="4621117"/>
          </a:xfrm>
        </p:spPr>
        <p:txBody>
          <a:bodyPr/>
          <a:lstStyle/>
          <a:p>
            <a:r>
              <a:rPr lang="en-US" sz="3200" dirty="0"/>
              <a:t>When reviewing 2018–19 and 2019–20 </a:t>
            </a:r>
            <a:r>
              <a:rPr lang="en-US" sz="3200" dirty="0">
                <a:solidFill>
                  <a:srgbClr val="000000"/>
                </a:solidFill>
              </a:rPr>
              <a:t>data, areas of strengths defined as an average score greater </a:t>
            </a:r>
            <a:r>
              <a:rPr lang="en-US" sz="3200" dirty="0"/>
              <a:t>than or equal to two on self-evaluation in both years) are:</a:t>
            </a:r>
          </a:p>
          <a:p>
            <a:pPr lvl="1"/>
            <a:endParaRPr lang="en-US" dirty="0"/>
          </a:p>
          <a:p>
            <a:r>
              <a:rPr lang="en-US" dirty="0"/>
              <a:t>Overall Sample Average</a:t>
            </a:r>
          </a:p>
          <a:p>
            <a:pPr lvl="1">
              <a:buFont typeface="Courier New" panose="02070309020205020404" pitchFamily="49" charset="0"/>
              <a:buChar char="o"/>
            </a:pPr>
            <a:r>
              <a:rPr lang="en-US" dirty="0"/>
              <a:t>Targeted equity and access for all students (Figure 10)</a:t>
            </a:r>
          </a:p>
          <a:p>
            <a:pPr marL="457200" lvl="1" indent="0">
              <a:buNone/>
            </a:pPr>
            <a:endParaRPr lang="en-US" sz="3200" dirty="0"/>
          </a:p>
          <a:p>
            <a:r>
              <a:rPr lang="en-US" dirty="0"/>
              <a:t>Overall State Average</a:t>
            </a:r>
          </a:p>
          <a:p>
            <a:pPr lvl="1">
              <a:buFont typeface="Courier New" panose="02070309020205020404" pitchFamily="49" charset="0"/>
              <a:buChar char="o"/>
            </a:pPr>
            <a:r>
              <a:rPr lang="en-US" dirty="0"/>
              <a:t>Staff by skilled teachers (Figure 9A)</a:t>
            </a:r>
          </a:p>
          <a:p>
            <a:pPr lvl="1">
              <a:buFont typeface="Courier New" panose="02070309020205020404" pitchFamily="49" charset="0"/>
              <a:buChar char="o"/>
            </a:pPr>
            <a:endParaRPr lang="en-US" dirty="0"/>
          </a:p>
          <a:p>
            <a:pPr marL="0" indent="0">
              <a:buNone/>
            </a:pPr>
            <a:endParaRPr lang="en-US" dirty="0"/>
          </a:p>
        </p:txBody>
      </p:sp>
    </p:spTree>
    <p:extLst>
      <p:ext uri="{BB962C8B-B14F-4D97-AF65-F5344CB8AC3E}">
        <p14:creationId xmlns:p14="http://schemas.microsoft.com/office/powerpoint/2010/main" val="752346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636E-D16E-4085-B113-99C693DFB89F}"/>
              </a:ext>
            </a:extLst>
          </p:cNvPr>
          <p:cNvSpPr>
            <a:spLocks noGrp="1"/>
          </p:cNvSpPr>
          <p:nvPr>
            <p:ph type="title"/>
          </p:nvPr>
        </p:nvSpPr>
        <p:spPr>
          <a:xfrm>
            <a:off x="2406637" y="365125"/>
            <a:ext cx="9332877" cy="1325563"/>
          </a:xfrm>
        </p:spPr>
        <p:txBody>
          <a:bodyPr>
            <a:normAutofit/>
          </a:bodyPr>
          <a:lstStyle/>
          <a:p>
            <a:pPr algn="ctr"/>
            <a:r>
              <a:rPr lang="en-US" b="1" dirty="0">
                <a:latin typeface="Arial" panose="020B0604020202020204" pitchFamily="34" charset="0"/>
                <a:cs typeface="Arial" panose="020B0604020202020204" pitchFamily="34" charset="0"/>
              </a:rPr>
              <a:t>CTEIG Expenditures –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Figures 11. and 12.</a:t>
            </a:r>
          </a:p>
        </p:txBody>
      </p:sp>
      <p:graphicFrame>
        <p:nvGraphicFramePr>
          <p:cNvPr id="5" name="Table 4">
            <a:extLst>
              <a:ext uri="{FF2B5EF4-FFF2-40B4-BE49-F238E27FC236}">
                <a16:creationId xmlns:a16="http://schemas.microsoft.com/office/drawing/2014/main" id="{259DDD6A-BA49-4580-A44E-46D93A9B003F}"/>
              </a:ext>
            </a:extLst>
          </p:cNvPr>
          <p:cNvGraphicFramePr>
            <a:graphicFrameLocks noGrp="1"/>
          </p:cNvGraphicFramePr>
          <p:nvPr>
            <p:extLst>
              <p:ext uri="{D42A27DB-BD31-4B8C-83A1-F6EECF244321}">
                <p14:modId xmlns:p14="http://schemas.microsoft.com/office/powerpoint/2010/main" val="4025782142"/>
              </p:ext>
            </p:extLst>
          </p:nvPr>
        </p:nvGraphicFramePr>
        <p:xfrm>
          <a:off x="2269476" y="1690687"/>
          <a:ext cx="9205634" cy="4421891"/>
        </p:xfrm>
        <a:graphic>
          <a:graphicData uri="http://schemas.openxmlformats.org/drawingml/2006/table">
            <a:tbl>
              <a:tblPr firstRow="1">
                <a:tableStyleId>{9D7B26C5-4107-4FEC-AEDC-1716B250A1EF}</a:tableStyleId>
              </a:tblPr>
              <a:tblGrid>
                <a:gridCol w="3560367">
                  <a:extLst>
                    <a:ext uri="{9D8B030D-6E8A-4147-A177-3AD203B41FA5}">
                      <a16:colId xmlns:a16="http://schemas.microsoft.com/office/drawing/2014/main" val="4061634530"/>
                    </a:ext>
                  </a:extLst>
                </a:gridCol>
                <a:gridCol w="1292762">
                  <a:extLst>
                    <a:ext uri="{9D8B030D-6E8A-4147-A177-3AD203B41FA5}">
                      <a16:colId xmlns:a16="http://schemas.microsoft.com/office/drawing/2014/main" val="369173922"/>
                    </a:ext>
                  </a:extLst>
                </a:gridCol>
                <a:gridCol w="1399801">
                  <a:extLst>
                    <a:ext uri="{9D8B030D-6E8A-4147-A177-3AD203B41FA5}">
                      <a16:colId xmlns:a16="http://schemas.microsoft.com/office/drawing/2014/main" val="3969939613"/>
                    </a:ext>
                  </a:extLst>
                </a:gridCol>
                <a:gridCol w="2952704">
                  <a:extLst>
                    <a:ext uri="{9D8B030D-6E8A-4147-A177-3AD203B41FA5}">
                      <a16:colId xmlns:a16="http://schemas.microsoft.com/office/drawing/2014/main" val="3034416173"/>
                    </a:ext>
                  </a:extLst>
                </a:gridCol>
              </a:tblGrid>
              <a:tr h="586440">
                <a:tc>
                  <a:txBody>
                    <a:bodyPr/>
                    <a:lstStyle/>
                    <a:p>
                      <a:pPr algn="ctr" fontAlgn="b"/>
                      <a:r>
                        <a:rPr lang="en-US" sz="2800" u="none" strike="noStrike" dirty="0">
                          <a:effectLst/>
                        </a:rPr>
                        <a:t>Reported Expenditures</a:t>
                      </a:r>
                      <a:endParaRPr lang="en-US" sz="2800" b="1"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2018–19 </a:t>
                      </a:r>
                      <a:endParaRPr lang="en-US" sz="2800" b="1"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2019–20</a:t>
                      </a:r>
                      <a:endParaRPr lang="en-US" sz="2800" b="1"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Increase/Decrease</a:t>
                      </a:r>
                      <a:endParaRPr lang="en-US" sz="2800" b="1"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876903"/>
                  </a:ext>
                </a:extLst>
              </a:tr>
              <a:tr h="586440">
                <a:tc>
                  <a:txBody>
                    <a:bodyPr/>
                    <a:lstStyle/>
                    <a:p>
                      <a:pPr marL="109538" indent="0" algn="l" fontAlgn="b"/>
                      <a:r>
                        <a:rPr lang="en-US" sz="2800" u="none" strike="noStrike" dirty="0">
                          <a:effectLst/>
                        </a:rPr>
                        <a:t>Salaries (1000–3000)</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19%</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20%</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1%</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599308"/>
                  </a:ext>
                </a:extLst>
              </a:tr>
              <a:tr h="586440">
                <a:tc>
                  <a:txBody>
                    <a:bodyPr/>
                    <a:lstStyle/>
                    <a:p>
                      <a:pPr marL="109538" indent="0" algn="l" fontAlgn="b"/>
                      <a:r>
                        <a:rPr lang="en-US" sz="2800" u="none" strike="noStrike" dirty="0">
                          <a:effectLst/>
                        </a:rPr>
                        <a:t>Supplies (4000)</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48%</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24%</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(-24%)</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2574832"/>
                  </a:ext>
                </a:extLst>
              </a:tr>
              <a:tr h="919638">
                <a:tc>
                  <a:txBody>
                    <a:bodyPr/>
                    <a:lstStyle/>
                    <a:p>
                      <a:pPr marL="109538" indent="0" algn="l" fontAlgn="b"/>
                      <a:r>
                        <a:rPr lang="en-US" sz="2800" u="none" strike="noStrike" dirty="0">
                          <a:effectLst/>
                        </a:rPr>
                        <a:t>Program Support/Services (5000)</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5%</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7%</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2%</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1613835"/>
                  </a:ext>
                </a:extLst>
              </a:tr>
              <a:tr h="1376061">
                <a:tc>
                  <a:txBody>
                    <a:bodyPr/>
                    <a:lstStyle/>
                    <a:p>
                      <a:pPr marL="109538" indent="0" algn="l" fontAlgn="b"/>
                      <a:r>
                        <a:rPr lang="en-US" sz="2800" u="none" strike="noStrike" dirty="0">
                          <a:effectLst/>
                        </a:rPr>
                        <a:t>Industry Equipment/Facilities (6000)</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28%</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49%</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u="none" strike="noStrike" dirty="0">
                          <a:effectLst/>
                        </a:rPr>
                        <a:t>21%</a:t>
                      </a:r>
                      <a:endParaRPr lang="en-US" sz="28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083290"/>
                  </a:ext>
                </a:extLst>
              </a:tr>
            </a:tbl>
          </a:graphicData>
        </a:graphic>
      </p:graphicFrame>
      <p:sp>
        <p:nvSpPr>
          <p:cNvPr id="6" name="Slide Number Placeholder 3">
            <a:extLst>
              <a:ext uri="{FF2B5EF4-FFF2-40B4-BE49-F238E27FC236}">
                <a16:creationId xmlns:a16="http://schemas.microsoft.com/office/drawing/2014/main" id="{0DCF92A7-8841-42BD-9E8A-E368F8B2279F}"/>
              </a:ext>
            </a:extLst>
          </p:cNvPr>
          <p:cNvSpPr txBox="1">
            <a:spLocks/>
          </p:cNvSpPr>
          <p:nvPr/>
        </p:nvSpPr>
        <p:spPr>
          <a:xfrm>
            <a:off x="8869005" y="6310311"/>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34E7AA-586C-4B13-A389-1429762DA247}" type="slidenum">
              <a:rPr lang="en-US" smtClean="0"/>
              <a:pPr algn="r"/>
              <a:t>34</a:t>
            </a:fld>
            <a:endParaRPr lang="en-US" dirty="0"/>
          </a:p>
        </p:txBody>
      </p:sp>
    </p:spTree>
    <p:extLst>
      <p:ext uri="{BB962C8B-B14F-4D97-AF65-F5344CB8AC3E}">
        <p14:creationId xmlns:p14="http://schemas.microsoft.com/office/powerpoint/2010/main" val="2425258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C15A-487B-49C8-8DAC-3121D7151173}"/>
              </a:ext>
            </a:extLst>
          </p:cNvPr>
          <p:cNvSpPr>
            <a:spLocks noGrp="1"/>
          </p:cNvSpPr>
          <p:nvPr>
            <p:ph type="title"/>
          </p:nvPr>
        </p:nvSpPr>
        <p:spPr/>
        <p:txBody>
          <a:bodyPr/>
          <a:lstStyle/>
          <a:p>
            <a:r>
              <a:rPr lang="en-US" dirty="0">
                <a:solidFill>
                  <a:prstClr val="black"/>
                </a:solidFill>
              </a:rPr>
              <a:t>Follow Up Data - Summary </a:t>
            </a:r>
            <a:r>
              <a:rPr lang="en-US" sz="2400" dirty="0">
                <a:solidFill>
                  <a:prstClr val="black"/>
                </a:solidFill>
              </a:rPr>
              <a:t>(1)</a:t>
            </a:r>
            <a:endParaRPr lang="en-US" sz="2400" dirty="0"/>
          </a:p>
        </p:txBody>
      </p:sp>
      <p:sp>
        <p:nvSpPr>
          <p:cNvPr id="4" name="Content Placeholder 3">
            <a:extLst>
              <a:ext uri="{FF2B5EF4-FFF2-40B4-BE49-F238E27FC236}">
                <a16:creationId xmlns:a16="http://schemas.microsoft.com/office/drawing/2014/main" id="{640A7B82-97DA-4D24-9B36-9952D35EEFEC}"/>
              </a:ext>
            </a:extLst>
          </p:cNvPr>
          <p:cNvSpPr>
            <a:spLocks noGrp="1"/>
          </p:cNvSpPr>
          <p:nvPr>
            <p:ph idx="1"/>
          </p:nvPr>
        </p:nvSpPr>
        <p:spPr/>
        <p:txBody>
          <a:bodyPr/>
          <a:lstStyle/>
          <a:p>
            <a:pPr marL="457200" lvl="0" indent="-457200">
              <a:lnSpc>
                <a:spcPct val="100000"/>
              </a:lnSpc>
              <a:spcBef>
                <a:spcPts val="0"/>
              </a:spcBef>
              <a:spcAft>
                <a:spcPts val="1000"/>
              </a:spcAft>
              <a:defRPr/>
            </a:pPr>
            <a:r>
              <a:rPr lang="en-US" dirty="0">
                <a:solidFill>
                  <a:prstClr val="black"/>
                </a:solidFill>
              </a:rPr>
              <a:t>Whether funded by either or both programs, nine out of ten CTE completers move on to postsecondary.</a:t>
            </a:r>
          </a:p>
          <a:p>
            <a:pPr marL="457200" lvl="0" indent="-457200">
              <a:spcAft>
                <a:spcPts val="1000"/>
              </a:spcAft>
              <a:defRPr/>
            </a:pPr>
            <a:r>
              <a:rPr lang="en-US" dirty="0">
                <a:solidFill>
                  <a:prstClr val="black"/>
                </a:solidFill>
              </a:rPr>
              <a:t>When funded </a:t>
            </a:r>
            <a:r>
              <a:rPr lang="en-US" dirty="0">
                <a:solidFill>
                  <a:srgbClr val="000000"/>
                </a:solidFill>
              </a:rPr>
              <a:t>by either CTEIG or K</a:t>
            </a:r>
            <a:r>
              <a:rPr lang="en-US" dirty="0">
                <a:solidFill>
                  <a:srgbClr val="000000"/>
                </a:solidFill>
                <a:sym typeface="Source Sans Pro"/>
              </a:rPr>
              <a:t>–</a:t>
            </a:r>
            <a:r>
              <a:rPr lang="en-US" dirty="0">
                <a:solidFill>
                  <a:srgbClr val="000000"/>
                </a:solidFill>
              </a:rPr>
              <a:t>12 SWP but not both, marketing, hospitality, and health sciences are the top three industry sectors.</a:t>
            </a:r>
          </a:p>
          <a:p>
            <a:pPr marL="457200" indent="-457200"/>
            <a:r>
              <a:rPr lang="en-US" dirty="0">
                <a:solidFill>
                  <a:srgbClr val="000000"/>
                </a:solidFill>
              </a:rPr>
              <a:t>When funded by both CTEIG and K</a:t>
            </a:r>
            <a:r>
              <a:rPr lang="en-US" dirty="0">
                <a:solidFill>
                  <a:srgbClr val="000000"/>
                </a:solidFill>
                <a:sym typeface="Source Sans Pro"/>
              </a:rPr>
              <a:t>–1</a:t>
            </a:r>
            <a:r>
              <a:rPr lang="en-US" dirty="0">
                <a:solidFill>
                  <a:srgbClr val="000000"/>
                </a:solidFill>
              </a:rPr>
              <a:t>2 SW</a:t>
            </a:r>
            <a:r>
              <a:rPr lang="en-US" dirty="0">
                <a:solidFill>
                  <a:prstClr val="black"/>
                </a:solidFill>
              </a:rPr>
              <a:t>P, marketing, and hospitality are the top two industry sectors but followed closely by agriculture, health sciences, and public services.</a:t>
            </a:r>
          </a:p>
        </p:txBody>
      </p:sp>
    </p:spTree>
    <p:extLst>
      <p:ext uri="{BB962C8B-B14F-4D97-AF65-F5344CB8AC3E}">
        <p14:creationId xmlns:p14="http://schemas.microsoft.com/office/powerpoint/2010/main" val="1450407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9300-6349-43C3-A5DC-C95856BD4A3F}"/>
              </a:ext>
            </a:extLst>
          </p:cNvPr>
          <p:cNvSpPr>
            <a:spLocks noGrp="1"/>
          </p:cNvSpPr>
          <p:nvPr>
            <p:ph type="title"/>
          </p:nvPr>
        </p:nvSpPr>
        <p:spPr/>
        <p:txBody>
          <a:bodyPr/>
          <a:lstStyle/>
          <a:p>
            <a:r>
              <a:rPr lang="en-US" dirty="0">
                <a:solidFill>
                  <a:prstClr val="black"/>
                </a:solidFill>
              </a:rPr>
              <a:t>Follow Up Data - Summary </a:t>
            </a:r>
            <a:r>
              <a:rPr lang="en-US" sz="2400" dirty="0">
                <a:solidFill>
                  <a:prstClr val="black"/>
                </a:solidFill>
              </a:rPr>
              <a:t>(2)</a:t>
            </a:r>
            <a:endParaRPr lang="en-US" sz="2400" dirty="0"/>
          </a:p>
        </p:txBody>
      </p:sp>
      <p:sp>
        <p:nvSpPr>
          <p:cNvPr id="4" name="Content Placeholder 3">
            <a:extLst>
              <a:ext uri="{FF2B5EF4-FFF2-40B4-BE49-F238E27FC236}">
                <a16:creationId xmlns:a16="http://schemas.microsoft.com/office/drawing/2014/main" id="{374D96CB-DB40-4FC6-83DC-0146F4A86064}"/>
              </a:ext>
            </a:extLst>
          </p:cNvPr>
          <p:cNvSpPr>
            <a:spLocks noGrp="1"/>
          </p:cNvSpPr>
          <p:nvPr>
            <p:ph idx="1"/>
          </p:nvPr>
        </p:nvSpPr>
        <p:spPr/>
        <p:txBody>
          <a:bodyPr/>
          <a:lstStyle/>
          <a:p>
            <a:pPr marL="457200" lvl="0" indent="-457200"/>
            <a:r>
              <a:rPr lang="en-US" dirty="0">
                <a:solidFill>
                  <a:prstClr val="black"/>
                </a:solidFill>
              </a:rPr>
              <a:t>When </a:t>
            </a:r>
            <a:r>
              <a:rPr lang="en-US" dirty="0">
                <a:solidFill>
                  <a:srgbClr val="000000"/>
                </a:solidFill>
              </a:rPr>
              <a:t>funded by either CTEIG or K–12 SWP but not both, around 80 percent of CTE completers are not acquiring third-party </a:t>
            </a:r>
            <a:r>
              <a:rPr lang="en-US" dirty="0">
                <a:solidFill>
                  <a:prstClr val="black"/>
                </a:solidFill>
              </a:rPr>
              <a:t>credentials.</a:t>
            </a:r>
          </a:p>
          <a:p>
            <a:pPr marL="457200" lvl="0" indent="-457200"/>
            <a:endParaRPr lang="en-US" dirty="0">
              <a:solidFill>
                <a:prstClr val="black"/>
              </a:solidFill>
            </a:endParaRPr>
          </a:p>
          <a:p>
            <a:pPr marL="457200" indent="-457200"/>
            <a:r>
              <a:rPr lang="en-US" dirty="0">
                <a:solidFill>
                  <a:prstClr val="black"/>
                </a:solidFill>
              </a:rPr>
              <a:t>When funded by both CTEIG and K–12 SWP, about two-thirds of CTE completers are acquiring a third-party credential.</a:t>
            </a:r>
          </a:p>
        </p:txBody>
      </p:sp>
    </p:spTree>
    <p:extLst>
      <p:ext uri="{BB962C8B-B14F-4D97-AF65-F5344CB8AC3E}">
        <p14:creationId xmlns:p14="http://schemas.microsoft.com/office/powerpoint/2010/main" val="2485594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 </a:t>
            </a:r>
            <a:r>
              <a:rPr lang="en-US" sz="2400" dirty="0"/>
              <a:t>(3)</a:t>
            </a:r>
          </a:p>
        </p:txBody>
      </p:sp>
    </p:spTree>
    <p:extLst>
      <p:ext uri="{BB962C8B-B14F-4D97-AF65-F5344CB8AC3E}">
        <p14:creationId xmlns:p14="http://schemas.microsoft.com/office/powerpoint/2010/main" val="4027464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571" y="1399142"/>
            <a:ext cx="8229600" cy="3404212"/>
          </a:xfrm>
        </p:spPr>
        <p:txBody>
          <a:bodyPr/>
          <a:lstStyle/>
          <a:p>
            <a:r>
              <a:rPr lang="en-US" dirty="0">
                <a:ea typeface="Times New Roman" panose="02020603050405020304" pitchFamily="18" charset="0"/>
              </a:rPr>
              <a:t>MOU on Data Sharing Between the </a:t>
            </a:r>
            <a:br>
              <a:rPr lang="en-US" dirty="0">
                <a:ea typeface="Times New Roman" panose="02020603050405020304" pitchFamily="18" charset="0"/>
              </a:rPr>
            </a:br>
            <a:r>
              <a:rPr lang="en-US" dirty="0">
                <a:ea typeface="Times New Roman" panose="02020603050405020304" pitchFamily="18" charset="0"/>
              </a:rPr>
              <a:t>CDE and CCCCO</a:t>
            </a:r>
          </a:p>
        </p:txBody>
      </p:sp>
    </p:spTree>
    <p:extLst>
      <p:ext uri="{BB962C8B-B14F-4D97-AF65-F5344CB8AC3E}">
        <p14:creationId xmlns:p14="http://schemas.microsoft.com/office/powerpoint/2010/main" val="4207290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54A0-7DBD-4ACB-80A2-937FAE06A96A}"/>
              </a:ext>
            </a:extLst>
          </p:cNvPr>
          <p:cNvSpPr>
            <a:spLocks noGrp="1"/>
          </p:cNvSpPr>
          <p:nvPr>
            <p:ph type="title"/>
          </p:nvPr>
        </p:nvSpPr>
        <p:spPr>
          <a:xfrm>
            <a:off x="2747962" y="365125"/>
            <a:ext cx="8989113" cy="721803"/>
          </a:xfrm>
        </p:spPr>
        <p:txBody>
          <a:bodyPr/>
          <a:lstStyle/>
          <a:p>
            <a:pPr algn="ctr"/>
            <a:r>
              <a:rPr lang="en-US" sz="4000" b="1" dirty="0">
                <a:latin typeface="Arial" panose="020B0604020202020204" pitchFamily="34" charset="0"/>
                <a:cs typeface="Arial" panose="020B0604020202020204" pitchFamily="34" charset="0"/>
              </a:rPr>
              <a:t>The CTEIG and K–12 SWP MOU </a:t>
            </a:r>
            <a:r>
              <a:rPr lang="en-US" sz="2400" b="1" dirty="0">
                <a:latin typeface="Arial" panose="020B0604020202020204" pitchFamily="34" charset="0"/>
                <a:cs typeface="Arial" panose="020B0604020202020204" pitchFamily="34" charset="0"/>
              </a:rPr>
              <a:t>(1)</a:t>
            </a:r>
          </a:p>
        </p:txBody>
      </p:sp>
      <p:pic>
        <p:nvPicPr>
          <p:cNvPr id="4" name="Picture 3" descr="Two intersecting ovals, one for the CDE, the other for the CCCCO. In the intersecting section, which represents joint agency work, is spilt into two pieces, one for the CTEIG/K-12 SWP Matrix of Metrics and the other section for Other CDE/CCCCO Data Exchange.">
            <a:extLst>
              <a:ext uri="{FF2B5EF4-FFF2-40B4-BE49-F238E27FC236}">
                <a16:creationId xmlns:a16="http://schemas.microsoft.com/office/drawing/2014/main" id="{BDAFE464-1CBC-4016-83DC-EE641367F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963" y="1152676"/>
            <a:ext cx="8811312" cy="5354677"/>
          </a:xfrm>
          <a:prstGeom prst="rect">
            <a:avLst/>
          </a:prstGeom>
        </p:spPr>
      </p:pic>
    </p:spTree>
    <p:extLst>
      <p:ext uri="{BB962C8B-B14F-4D97-AF65-F5344CB8AC3E}">
        <p14:creationId xmlns:p14="http://schemas.microsoft.com/office/powerpoint/2010/main" val="316550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53CB14-5F47-4609-B02E-0CF03549B45E}"/>
              </a:ext>
            </a:extLst>
          </p:cNvPr>
          <p:cNvSpPr>
            <a:spLocks noGrp="1"/>
          </p:cNvSpPr>
          <p:nvPr>
            <p:ph type="title"/>
          </p:nvPr>
        </p:nvSpPr>
        <p:spPr/>
        <p:txBody>
          <a:bodyPr>
            <a:normAutofit/>
          </a:bodyPr>
          <a:lstStyle/>
          <a:p>
            <a:pPr algn="ctr"/>
            <a:r>
              <a:rPr lang="en-US" sz="4400" dirty="0">
                <a:latin typeface="Arial" panose="020B0604020202020204" pitchFamily="34" charset="0"/>
                <a:cs typeface="Arial" panose="020B0604020202020204" pitchFamily="34" charset="0"/>
              </a:rPr>
              <a:t>FY 2020–21 CTEIG Application </a:t>
            </a:r>
            <a:r>
              <a:rPr lang="en-US" sz="2700" dirty="0">
                <a:latin typeface="Arial" panose="020B0604020202020204" pitchFamily="34" charset="0"/>
                <a:cs typeface="Arial" panose="020B0604020202020204" pitchFamily="34" charset="0"/>
              </a:rPr>
              <a:t>(1) </a:t>
            </a:r>
          </a:p>
        </p:txBody>
      </p:sp>
      <p:sp>
        <p:nvSpPr>
          <p:cNvPr id="2" name="Content Placeholder 1">
            <a:extLst>
              <a:ext uri="{FF2B5EF4-FFF2-40B4-BE49-F238E27FC236}">
                <a16:creationId xmlns:a16="http://schemas.microsoft.com/office/drawing/2014/main" id="{685F4920-D0A4-436D-8E73-207EB3583B60}"/>
              </a:ext>
            </a:extLst>
          </p:cNvPr>
          <p:cNvSpPr>
            <a:spLocks noGrp="1"/>
          </p:cNvSpPr>
          <p:nvPr>
            <p:ph idx="1"/>
          </p:nvPr>
        </p:nvSpPr>
        <p:spPr>
          <a:xfrm>
            <a:off x="2323070" y="2347510"/>
            <a:ext cx="9670810" cy="4327926"/>
          </a:xfrm>
        </p:spPr>
        <p:txBody>
          <a:bodyPr/>
          <a:lstStyle/>
          <a:p>
            <a:pPr>
              <a:spcAft>
                <a:spcPts val="1000"/>
              </a:spcAft>
            </a:pPr>
            <a:r>
              <a:rPr lang="en-US" sz="3200" dirty="0"/>
              <a:t>Application released Monday, August 21, 2020</a:t>
            </a:r>
          </a:p>
          <a:p>
            <a:pPr>
              <a:spcAft>
                <a:spcPts val="1000"/>
              </a:spcAft>
            </a:pPr>
            <a:r>
              <a:rPr lang="en-US" sz="3200" dirty="0"/>
              <a:t>Updates:</a:t>
            </a:r>
          </a:p>
          <a:p>
            <a:pPr lvl="1">
              <a:spcAft>
                <a:spcPts val="1000"/>
              </a:spcAft>
              <a:buFont typeface="Courier New" panose="02070309020205020404" pitchFamily="49" charset="0"/>
              <a:buChar char="o"/>
            </a:pPr>
            <a:r>
              <a:rPr lang="en-US" sz="3200" dirty="0"/>
              <a:t> </a:t>
            </a:r>
            <a:r>
              <a:rPr lang="en-US" dirty="0"/>
              <a:t>Criteria for renewal grants adhere to California </a:t>
            </a:r>
            <a:r>
              <a:rPr lang="en-US" i="1" dirty="0"/>
              <a:t>Education Code</a:t>
            </a:r>
          </a:p>
          <a:p>
            <a:pPr lvl="1">
              <a:spcAft>
                <a:spcPts val="1000"/>
              </a:spcAft>
              <a:buFont typeface="Courier New" panose="02070309020205020404" pitchFamily="49" charset="0"/>
              <a:buChar char="o"/>
            </a:pPr>
            <a:r>
              <a:rPr lang="en-US" dirty="0"/>
              <a:t> Implements streamlined process for renewal grants</a:t>
            </a:r>
          </a:p>
          <a:p>
            <a:pPr lvl="1">
              <a:spcAft>
                <a:spcPts val="1000"/>
              </a:spcAft>
              <a:buFont typeface="Courier New" panose="02070309020205020404" pitchFamily="49" charset="0"/>
              <a:buChar char="o"/>
            </a:pPr>
            <a:r>
              <a:rPr lang="en-US" dirty="0"/>
              <a:t> Allows applicants to explain unique conditions</a:t>
            </a:r>
          </a:p>
          <a:p>
            <a:pPr lvl="1">
              <a:buFont typeface="Courier New" panose="02070309020205020404" pitchFamily="49" charset="0"/>
              <a:buChar char="o"/>
            </a:pPr>
            <a:r>
              <a:rPr lang="en-US" dirty="0"/>
              <a:t> Electronic submittal process</a:t>
            </a:r>
          </a:p>
        </p:txBody>
      </p:sp>
      <p:sp>
        <p:nvSpPr>
          <p:cNvPr id="4" name="Slide Number Placeholder 3">
            <a:extLst>
              <a:ext uri="{FF2B5EF4-FFF2-40B4-BE49-F238E27FC236}">
                <a16:creationId xmlns:a16="http://schemas.microsoft.com/office/drawing/2014/main" id="{1C6190EC-C09C-4530-BCD4-15F594334DEB}"/>
              </a:ext>
            </a:extLst>
          </p:cNvPr>
          <p:cNvSpPr>
            <a:spLocks noGrp="1"/>
          </p:cNvSpPr>
          <p:nvPr>
            <p:ph type="sldNum" sz="quarter" idx="10"/>
          </p:nvPr>
        </p:nvSpPr>
        <p:spPr/>
        <p:txBody>
          <a:bodyPr/>
          <a:lstStyle/>
          <a:p>
            <a:fld id="{7934E7AA-586C-4B13-A389-1429762DA247}" type="slidenum">
              <a:rPr lang="en-US" smtClean="0"/>
              <a:pPr/>
              <a:t>4</a:t>
            </a:fld>
            <a:endParaRPr lang="en-US" dirty="0"/>
          </a:p>
        </p:txBody>
      </p:sp>
    </p:spTree>
    <p:extLst>
      <p:ext uri="{BB962C8B-B14F-4D97-AF65-F5344CB8AC3E}">
        <p14:creationId xmlns:p14="http://schemas.microsoft.com/office/powerpoint/2010/main" val="4167275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E787-95B0-4D84-8396-8DBB3AB79FF2}"/>
              </a:ext>
            </a:extLst>
          </p:cNvPr>
          <p:cNvSpPr>
            <a:spLocks noGrp="1"/>
          </p:cNvSpPr>
          <p:nvPr>
            <p:ph type="title"/>
          </p:nvPr>
        </p:nvSpPr>
        <p:spPr>
          <a:xfrm>
            <a:off x="2309216" y="656071"/>
            <a:ext cx="9670810" cy="618547"/>
          </a:xfrm>
        </p:spPr>
        <p:txBody>
          <a:bodyPr/>
          <a:lstStyle/>
          <a:p>
            <a:br>
              <a:rPr lang="en-US" sz="4400" dirty="0"/>
            </a:br>
            <a:r>
              <a:rPr lang="en-US" sz="4400" dirty="0"/>
              <a:t>The CTEIG and K–12 SWP MOU </a:t>
            </a:r>
            <a:r>
              <a:rPr lang="en-US" sz="2400" dirty="0"/>
              <a:t>(2)</a:t>
            </a:r>
            <a:br>
              <a:rPr lang="en-US" sz="4400" dirty="0"/>
            </a:br>
            <a:endParaRPr lang="en-US" sz="4400" dirty="0"/>
          </a:p>
        </p:txBody>
      </p:sp>
      <p:sp>
        <p:nvSpPr>
          <p:cNvPr id="5" name="TextBox 4">
            <a:extLst>
              <a:ext uri="{FF2B5EF4-FFF2-40B4-BE49-F238E27FC236}">
                <a16:creationId xmlns:a16="http://schemas.microsoft.com/office/drawing/2014/main" id="{AE534C8D-B320-4275-BC5F-892600CE5FD1}"/>
              </a:ext>
            </a:extLst>
          </p:cNvPr>
          <p:cNvSpPr txBox="1"/>
          <p:nvPr/>
        </p:nvSpPr>
        <p:spPr>
          <a:xfrm>
            <a:off x="2410691" y="1586845"/>
            <a:ext cx="8995742" cy="5016758"/>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Focuses on the two funding programs</a:t>
            </a:r>
          </a:p>
          <a:p>
            <a:pPr marL="914400" lvl="1"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Student data is limited to grades nine through twelve</a:t>
            </a:r>
          </a:p>
          <a:p>
            <a:pPr marL="914400" lvl="1"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Program Data to be shared is CTE</a:t>
            </a:r>
          </a:p>
          <a:p>
            <a:pPr marL="914400" lvl="1"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Transfer of Data is from the CDE to CCCCO</a:t>
            </a:r>
          </a:p>
          <a:p>
            <a:pPr lvl="1"/>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15AFAAA-AB54-4840-A5B1-FF024B5D98F4}"/>
              </a:ext>
            </a:extLst>
          </p:cNvPr>
          <p:cNvSpPr>
            <a:spLocks noGrp="1"/>
          </p:cNvSpPr>
          <p:nvPr>
            <p:ph type="sldNum" sz="quarter" idx="10"/>
          </p:nvPr>
        </p:nvSpPr>
        <p:spPr/>
        <p:txBody>
          <a:bodyPr/>
          <a:lstStyle/>
          <a:p>
            <a:fld id="{7934E7AA-586C-4B13-A389-1429762DA247}" type="slidenum">
              <a:rPr lang="en-US" smtClean="0"/>
              <a:pPr/>
              <a:t>40</a:t>
            </a:fld>
            <a:endParaRPr lang="en-US" dirty="0"/>
          </a:p>
        </p:txBody>
      </p:sp>
    </p:spTree>
    <p:extLst>
      <p:ext uri="{BB962C8B-B14F-4D97-AF65-F5344CB8AC3E}">
        <p14:creationId xmlns:p14="http://schemas.microsoft.com/office/powerpoint/2010/main" val="419240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E787-95B0-4D84-8396-8DBB3AB79FF2}"/>
              </a:ext>
            </a:extLst>
          </p:cNvPr>
          <p:cNvSpPr>
            <a:spLocks noGrp="1"/>
          </p:cNvSpPr>
          <p:nvPr>
            <p:ph type="title"/>
          </p:nvPr>
        </p:nvSpPr>
        <p:spPr>
          <a:xfrm>
            <a:off x="2309216" y="656071"/>
            <a:ext cx="9670810" cy="618547"/>
          </a:xfrm>
        </p:spPr>
        <p:txBody>
          <a:bodyPr/>
          <a:lstStyle/>
          <a:p>
            <a:br>
              <a:rPr lang="en-US" sz="4400" dirty="0"/>
            </a:br>
            <a:r>
              <a:rPr lang="en-US" sz="4400" dirty="0"/>
              <a:t>The CTEIG and K–12 SWP MOU </a:t>
            </a:r>
            <a:r>
              <a:rPr lang="en-US" sz="2400" dirty="0"/>
              <a:t>(3)</a:t>
            </a:r>
            <a:br>
              <a:rPr lang="en-US" sz="4400" dirty="0"/>
            </a:br>
            <a:endParaRPr lang="en-US" sz="4400" dirty="0"/>
          </a:p>
        </p:txBody>
      </p:sp>
      <p:sp>
        <p:nvSpPr>
          <p:cNvPr id="5" name="TextBox 4">
            <a:extLst>
              <a:ext uri="{FF2B5EF4-FFF2-40B4-BE49-F238E27FC236}">
                <a16:creationId xmlns:a16="http://schemas.microsoft.com/office/drawing/2014/main" id="{AE534C8D-B320-4275-BC5F-892600CE5FD1}"/>
              </a:ext>
            </a:extLst>
          </p:cNvPr>
          <p:cNvSpPr txBox="1"/>
          <p:nvPr/>
        </p:nvSpPr>
        <p:spPr>
          <a:xfrm>
            <a:off x="2605671" y="1677614"/>
            <a:ext cx="9077899" cy="3795911"/>
          </a:xfrm>
          <a:prstGeom prst="rect">
            <a:avLst/>
          </a:prstGeom>
          <a:noFill/>
        </p:spPr>
        <p:txBody>
          <a:bodyPr wrap="square" rtlCol="0">
            <a:spAutoFit/>
          </a:bodyPr>
          <a:lstStyle/>
          <a:p>
            <a:pPr marL="914400" lvl="1" indent="-457200">
              <a:spcAft>
                <a:spcPts val="1000"/>
              </a:spcAft>
              <a:buFont typeface="Arial" panose="020B0604020202020204" pitchFamily="34" charset="0"/>
              <a:buChar char="•"/>
            </a:pPr>
            <a:r>
              <a:rPr lang="en-US" sz="3200" dirty="0">
                <a:latin typeface="Arial" panose="020B0604020202020204" pitchFamily="34" charset="0"/>
                <a:cs typeface="Arial" panose="020B0604020202020204" pitchFamily="34" charset="0"/>
              </a:rPr>
              <a:t>Discussion occurring at three levels: program, data sharing, and legal.</a:t>
            </a:r>
          </a:p>
          <a:p>
            <a:pPr marL="914400" lvl="1" indent="-457200">
              <a:spcAft>
                <a:spcPts val="1000"/>
              </a:spcAft>
              <a:buFont typeface="Arial" panose="020B0604020202020204" pitchFamily="34" charset="0"/>
              <a:buChar char="•"/>
            </a:pPr>
            <a:r>
              <a:rPr lang="en-US" sz="3200" dirty="0">
                <a:latin typeface="Arial" panose="020B0604020202020204" pitchFamily="34" charset="0"/>
                <a:cs typeface="Arial" panose="020B0604020202020204" pitchFamily="34" charset="0"/>
              </a:rPr>
              <a:t>Ongoing meetings between agencies to revisit status of all data sharing agreements including the CTEIG and K–12 SWP MOU.</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Intent: MOU in place by the FY 2021–22 application cycle.</a:t>
            </a:r>
          </a:p>
        </p:txBody>
      </p:sp>
      <p:sp>
        <p:nvSpPr>
          <p:cNvPr id="4" name="Slide Number Placeholder 3">
            <a:extLst>
              <a:ext uri="{FF2B5EF4-FFF2-40B4-BE49-F238E27FC236}">
                <a16:creationId xmlns:a16="http://schemas.microsoft.com/office/drawing/2014/main" id="{F15AFAAA-AB54-4840-A5B1-FF024B5D98F4}"/>
              </a:ext>
            </a:extLst>
          </p:cNvPr>
          <p:cNvSpPr>
            <a:spLocks noGrp="1"/>
          </p:cNvSpPr>
          <p:nvPr>
            <p:ph type="sldNum" sz="quarter" idx="10"/>
          </p:nvPr>
        </p:nvSpPr>
        <p:spPr/>
        <p:txBody>
          <a:bodyPr/>
          <a:lstStyle/>
          <a:p>
            <a:fld id="{7934E7AA-586C-4B13-A389-1429762DA247}" type="slidenum">
              <a:rPr lang="en-US" smtClean="0"/>
              <a:pPr/>
              <a:t>41</a:t>
            </a:fld>
            <a:endParaRPr lang="en-US" dirty="0"/>
          </a:p>
        </p:txBody>
      </p:sp>
    </p:spTree>
    <p:extLst>
      <p:ext uri="{BB962C8B-B14F-4D97-AF65-F5344CB8AC3E}">
        <p14:creationId xmlns:p14="http://schemas.microsoft.com/office/powerpoint/2010/main" val="424016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 </a:t>
            </a:r>
            <a:r>
              <a:rPr lang="en-US" sz="2400" dirty="0"/>
              <a:t>(4)</a:t>
            </a:r>
          </a:p>
        </p:txBody>
      </p:sp>
    </p:spTree>
    <p:extLst>
      <p:ext uri="{BB962C8B-B14F-4D97-AF65-F5344CB8AC3E}">
        <p14:creationId xmlns:p14="http://schemas.microsoft.com/office/powerpoint/2010/main" val="3393548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761" y="1399142"/>
            <a:ext cx="8758410" cy="3404212"/>
          </a:xfrm>
        </p:spPr>
        <p:txBody>
          <a:bodyPr/>
          <a:lstStyle/>
          <a:p>
            <a:r>
              <a:rPr lang="en-US" dirty="0">
                <a:ea typeface="Times New Roman" panose="02020603050405020304" pitchFamily="18" charset="0"/>
              </a:rPr>
              <a:t>Recommendations </a:t>
            </a:r>
            <a:br>
              <a:rPr lang="en-US" dirty="0">
                <a:ea typeface="Times New Roman" panose="02020603050405020304" pitchFamily="18" charset="0"/>
              </a:rPr>
            </a:br>
            <a:r>
              <a:rPr lang="en-US" dirty="0">
                <a:ea typeface="Times New Roman" panose="02020603050405020304" pitchFamily="18" charset="0"/>
              </a:rPr>
              <a:t>on </a:t>
            </a:r>
            <a:r>
              <a:rPr lang="en-US" dirty="0">
                <a:solidFill>
                  <a:srgbClr val="000000"/>
                </a:solidFill>
                <a:ea typeface="Times New Roman" panose="02020603050405020304" pitchFamily="18" charset="0"/>
              </a:rPr>
              <a:t>the 2020 </a:t>
            </a:r>
            <a:br>
              <a:rPr lang="en-US" dirty="0">
                <a:solidFill>
                  <a:srgbClr val="000000"/>
                </a:solidFill>
                <a:ea typeface="Times New Roman" panose="02020603050405020304" pitchFamily="18" charset="0"/>
              </a:rPr>
            </a:br>
            <a:r>
              <a:rPr lang="en-US" dirty="0">
                <a:solidFill>
                  <a:srgbClr val="000000"/>
                </a:solidFill>
                <a:ea typeface="Times New Roman" panose="02020603050405020304" pitchFamily="18" charset="0"/>
              </a:rPr>
              <a:t>CTEIG and K–12 </a:t>
            </a:r>
            <a:r>
              <a:rPr lang="en-US" dirty="0">
                <a:ea typeface="Times New Roman" panose="02020603050405020304" pitchFamily="18" charset="0"/>
              </a:rPr>
              <a:t>SWP Metrics</a:t>
            </a:r>
          </a:p>
        </p:txBody>
      </p:sp>
    </p:spTree>
    <p:extLst>
      <p:ext uri="{BB962C8B-B14F-4D97-AF65-F5344CB8AC3E}">
        <p14:creationId xmlns:p14="http://schemas.microsoft.com/office/powerpoint/2010/main" val="1396494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FAE1F-7750-4E62-AF24-2F4B9C0CC243}"/>
              </a:ext>
            </a:extLst>
          </p:cNvPr>
          <p:cNvSpPr>
            <a:spLocks noGrp="1"/>
          </p:cNvSpPr>
          <p:nvPr>
            <p:ph idx="1"/>
          </p:nvPr>
        </p:nvSpPr>
        <p:spPr>
          <a:xfrm>
            <a:off x="2613270" y="1851152"/>
            <a:ext cx="9042575" cy="4069181"/>
          </a:xfrm>
        </p:spPr>
        <p:txBody>
          <a:bodyPr/>
          <a:lstStyle/>
          <a:p>
            <a:r>
              <a:rPr lang="en-US" dirty="0"/>
              <a:t>Providing reasons for why the same recommendations are being made for CTEIG and K–12 SWP metrics</a:t>
            </a:r>
          </a:p>
          <a:p>
            <a:pPr marL="0" indent="0">
              <a:buNone/>
            </a:pPr>
            <a:endParaRPr lang="en-US" dirty="0"/>
          </a:p>
          <a:p>
            <a:r>
              <a:rPr lang="en-US" dirty="0"/>
              <a:t>Methodological and data collection considerations</a:t>
            </a:r>
          </a:p>
          <a:p>
            <a:endParaRPr lang="en-US" dirty="0"/>
          </a:p>
          <a:p>
            <a:r>
              <a:rPr lang="en-US" dirty="0">
                <a:solidFill>
                  <a:srgbClr val="000000"/>
                </a:solidFill>
              </a:rPr>
              <a:t>Step-by-step explanation of the recommendation for each </a:t>
            </a:r>
            <a:r>
              <a:rPr lang="en-US" dirty="0"/>
              <a:t>metric and underlying rationale</a:t>
            </a:r>
          </a:p>
          <a:p>
            <a:endParaRPr lang="en-US" dirty="0"/>
          </a:p>
        </p:txBody>
      </p:sp>
      <p:sp>
        <p:nvSpPr>
          <p:cNvPr id="4" name="Title 1">
            <a:extLst>
              <a:ext uri="{FF2B5EF4-FFF2-40B4-BE49-F238E27FC236}">
                <a16:creationId xmlns:a16="http://schemas.microsoft.com/office/drawing/2014/main" id="{B4C1E8B0-DB1E-4FA9-834E-7FB697F52DB8}"/>
              </a:ext>
            </a:extLst>
          </p:cNvPr>
          <p:cNvSpPr>
            <a:spLocks noGrp="1"/>
          </p:cNvSpPr>
          <p:nvPr>
            <p:ph type="title"/>
          </p:nvPr>
        </p:nvSpPr>
        <p:spPr>
          <a:xfrm>
            <a:off x="2299153" y="346118"/>
            <a:ext cx="9670810" cy="1139678"/>
          </a:xfrm>
        </p:spPr>
        <p:txBody>
          <a:bodyPr/>
          <a:lstStyle/>
          <a:p>
            <a:br>
              <a:rPr lang="en-US" sz="4400" dirty="0"/>
            </a:br>
            <a:r>
              <a:rPr lang="en-US" sz="4400" dirty="0"/>
              <a:t>CTEIG and K–12 SWP </a:t>
            </a:r>
            <a:br>
              <a:rPr lang="en-US" sz="4400" dirty="0"/>
            </a:br>
            <a:r>
              <a:rPr lang="en-US" sz="4400" dirty="0"/>
              <a:t>Metrics Discussion</a:t>
            </a:r>
            <a:br>
              <a:rPr lang="en-US" sz="4400" dirty="0"/>
            </a:br>
            <a:endParaRPr lang="en-US" sz="4400" dirty="0"/>
          </a:p>
        </p:txBody>
      </p:sp>
    </p:spTree>
    <p:extLst>
      <p:ext uri="{BB962C8B-B14F-4D97-AF65-F5344CB8AC3E}">
        <p14:creationId xmlns:p14="http://schemas.microsoft.com/office/powerpoint/2010/main" val="1134693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FAE1F-7750-4E62-AF24-2F4B9C0CC243}"/>
              </a:ext>
            </a:extLst>
          </p:cNvPr>
          <p:cNvSpPr>
            <a:spLocks noGrp="1"/>
          </p:cNvSpPr>
          <p:nvPr>
            <p:ph idx="1"/>
          </p:nvPr>
        </p:nvSpPr>
        <p:spPr>
          <a:xfrm>
            <a:off x="2613270" y="1851152"/>
            <a:ext cx="9181165" cy="4350865"/>
          </a:xfrm>
        </p:spPr>
        <p:txBody>
          <a:bodyPr/>
          <a:lstStyle/>
          <a:p>
            <a:r>
              <a:rPr lang="en-US" dirty="0"/>
              <a:t>Columns A-F are CTEIG; Columns G-K are K–12 SWP</a:t>
            </a:r>
          </a:p>
          <a:p>
            <a:r>
              <a:rPr lang="en-US" dirty="0"/>
              <a:t>Exact same information in Columns A-F as in Columns G-K</a:t>
            </a:r>
          </a:p>
          <a:p>
            <a:r>
              <a:rPr lang="en-US" dirty="0"/>
              <a:t>Row 2–11 describes information on each metric</a:t>
            </a:r>
          </a:p>
          <a:p>
            <a:r>
              <a:rPr lang="en-US" dirty="0"/>
              <a:t>Columns C and H indicates proposed revision in metrics</a:t>
            </a:r>
          </a:p>
          <a:p>
            <a:r>
              <a:rPr lang="en-US" dirty="0"/>
              <a:t>Columns E and J indicate methodology applied</a:t>
            </a:r>
          </a:p>
          <a:p>
            <a:r>
              <a:rPr lang="en-US" dirty="0"/>
              <a:t>Columns D and G request acceptance of the proposed changes in metrics (Columns C and H)</a:t>
            </a:r>
          </a:p>
          <a:p>
            <a:endParaRPr lang="en-US" dirty="0"/>
          </a:p>
        </p:txBody>
      </p:sp>
      <p:sp>
        <p:nvSpPr>
          <p:cNvPr id="4" name="Title 1">
            <a:extLst>
              <a:ext uri="{FF2B5EF4-FFF2-40B4-BE49-F238E27FC236}">
                <a16:creationId xmlns:a16="http://schemas.microsoft.com/office/drawing/2014/main" id="{B4C1E8B0-DB1E-4FA9-834E-7FB697F52DB8}"/>
              </a:ext>
            </a:extLst>
          </p:cNvPr>
          <p:cNvSpPr>
            <a:spLocks noGrp="1"/>
          </p:cNvSpPr>
          <p:nvPr>
            <p:ph type="title"/>
          </p:nvPr>
        </p:nvSpPr>
        <p:spPr>
          <a:xfrm>
            <a:off x="2299152" y="154236"/>
            <a:ext cx="9694065" cy="1369764"/>
          </a:xfrm>
        </p:spPr>
        <p:txBody>
          <a:bodyPr/>
          <a:lstStyle/>
          <a:p>
            <a:r>
              <a:rPr lang="en-US" sz="4400" dirty="0"/>
              <a:t>Reading the Matrix of Metrics Document (Attachment 3)</a:t>
            </a:r>
          </a:p>
        </p:txBody>
      </p:sp>
    </p:spTree>
    <p:extLst>
      <p:ext uri="{BB962C8B-B14F-4D97-AF65-F5344CB8AC3E}">
        <p14:creationId xmlns:p14="http://schemas.microsoft.com/office/powerpoint/2010/main" val="1219061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r>
              <a:rPr lang="en-US" dirty="0"/>
              <a:t>The student population of interest (grades nine through twelve CTE students completing an industry pathway) </a:t>
            </a:r>
          </a:p>
          <a:p>
            <a:endParaRPr lang="en-US" dirty="0"/>
          </a:p>
          <a:p>
            <a:r>
              <a:rPr lang="en-US" dirty="0"/>
              <a:t>Potential CTEIG and the K–12 SWP grantees coming from the same pool of LEA applicants </a:t>
            </a:r>
          </a:p>
          <a:p>
            <a:endParaRPr lang="en-US" dirty="0"/>
          </a:p>
          <a:p>
            <a:r>
              <a:rPr lang="en-US" dirty="0"/>
              <a:t>Both programs’ data </a:t>
            </a:r>
            <a:r>
              <a:rPr lang="en-US" dirty="0">
                <a:solidFill>
                  <a:srgbClr val="000000"/>
                </a:solidFill>
              </a:rPr>
              <a:t>are reported through CALPADS</a:t>
            </a:r>
          </a:p>
          <a:p>
            <a:endParaRPr lang="en-US" dirty="0"/>
          </a:p>
          <a:p>
            <a:r>
              <a:rPr lang="en-US" dirty="0"/>
              <a:t>Methodological precision and refinement allows for analytics within and across programs</a:t>
            </a:r>
          </a:p>
          <a:p>
            <a:endParaRPr lang="en-US" dirty="0"/>
          </a:p>
          <a:p>
            <a:pPr marL="0" lvl="1" indent="0">
              <a:lnSpc>
                <a:spcPct val="100000"/>
              </a:lnSpc>
              <a:spcBef>
                <a:spcPts val="0"/>
              </a:spcBef>
              <a:spcAft>
                <a:spcPts val="3600"/>
              </a:spcAft>
              <a:buNone/>
            </a:pPr>
            <a:endParaRPr lang="en-US" sz="3200" dirty="0"/>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Metric Recommendations for CTEIG and K–12 SWP</a:t>
            </a:r>
            <a:endParaRPr lang="en-US" sz="2400" dirty="0"/>
          </a:p>
        </p:txBody>
      </p:sp>
    </p:spTree>
    <p:extLst>
      <p:ext uri="{BB962C8B-B14F-4D97-AF65-F5344CB8AC3E}">
        <p14:creationId xmlns:p14="http://schemas.microsoft.com/office/powerpoint/2010/main" val="1865786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291509" y="1549246"/>
            <a:ext cx="9571168" cy="5005819"/>
          </a:xfrm>
        </p:spPr>
        <p:txBody>
          <a:bodyPr/>
          <a:lstStyle/>
          <a:p>
            <a:pPr marL="0" indent="0">
              <a:buNone/>
            </a:pPr>
            <a:r>
              <a:rPr lang="en-US" b="1" dirty="0"/>
              <a:t>Definitions:</a:t>
            </a:r>
          </a:p>
          <a:p>
            <a:pPr lvl="1"/>
            <a:r>
              <a:rPr lang="en-US" dirty="0"/>
              <a:t>Four-Year Adjusted Graduation Cohort</a:t>
            </a:r>
          </a:p>
          <a:p>
            <a:pPr marL="914400" lvl="2" indent="0">
              <a:buNone/>
            </a:pPr>
            <a:r>
              <a:rPr lang="en-US" sz="2800" dirty="0"/>
              <a:t>An unduplicated aggregate count of students in the adjusted cohort for the graduating class.</a:t>
            </a:r>
          </a:p>
          <a:p>
            <a:pPr marL="914400" lvl="2" indent="0">
              <a:buNone/>
            </a:pPr>
            <a:r>
              <a:rPr lang="en-US" dirty="0"/>
              <a:t>.</a:t>
            </a:r>
          </a:p>
          <a:p>
            <a:pPr lvl="1"/>
            <a:r>
              <a:rPr lang="en-US" dirty="0"/>
              <a:t>CTE Pathway Completer (</a:t>
            </a:r>
            <a:r>
              <a:rPr lang="en-US" i="1" dirty="0"/>
              <a:t>Denominator for all Metrics</a:t>
            </a:r>
            <a:r>
              <a:rPr lang="en-US" dirty="0"/>
              <a:t>)</a:t>
            </a:r>
          </a:p>
          <a:p>
            <a:pPr marL="914400" lvl="2" indent="0">
              <a:buNone/>
            </a:pPr>
            <a:r>
              <a:rPr lang="en-US" sz="2800" dirty="0"/>
              <a:t>A CTE student who completes at least 300 hours of course sequence in an industry pathway, and the sequence includes </a:t>
            </a:r>
            <a:r>
              <a:rPr lang="en-US" sz="2800" dirty="0">
                <a:solidFill>
                  <a:srgbClr val="000000"/>
                </a:solidFill>
              </a:rPr>
              <a:t>a</a:t>
            </a:r>
            <a:r>
              <a:rPr lang="en-US" sz="2800" dirty="0"/>
              <a:t> capstone course; and the CTE student receives a grade of C- or better in the capstone course.</a:t>
            </a:r>
          </a:p>
          <a:p>
            <a:pPr marL="914400" lvl="2" indent="0">
              <a:buNone/>
            </a:pPr>
            <a:endParaRPr lang="en-US" dirty="0"/>
          </a:p>
          <a:p>
            <a:pPr marL="914400" lvl="2" indent="0">
              <a:buNone/>
            </a:pPr>
            <a:endParaRPr lang="en-US" dirty="0"/>
          </a:p>
          <a:p>
            <a:pPr marL="914400" lvl="2" indent="0">
              <a:buNone/>
            </a:pPr>
            <a:endParaRPr lang="en-US" dirty="0"/>
          </a:p>
          <a:p>
            <a:pPr lvl="1"/>
            <a:endParaRPr lang="en-US" dirty="0"/>
          </a:p>
        </p:txBody>
      </p:sp>
      <p:sp>
        <p:nvSpPr>
          <p:cNvPr id="6" name="Title 1">
            <a:extLst>
              <a:ext uri="{FF2B5EF4-FFF2-40B4-BE49-F238E27FC236}">
                <a16:creationId xmlns:a16="http://schemas.microsoft.com/office/drawing/2014/main" id="{76F1DB74-AB5F-4671-ABA6-6CF84C886F57}"/>
              </a:ext>
            </a:extLst>
          </p:cNvPr>
          <p:cNvSpPr>
            <a:spLocks noGrp="1"/>
          </p:cNvSpPr>
          <p:nvPr>
            <p:ph type="title"/>
          </p:nvPr>
        </p:nvSpPr>
        <p:spPr>
          <a:xfrm>
            <a:off x="2454272" y="302934"/>
            <a:ext cx="9408405" cy="1152816"/>
          </a:xfrm>
        </p:spPr>
        <p:txBody>
          <a:bodyPr/>
          <a:lstStyle/>
          <a:p>
            <a:r>
              <a:rPr lang="en-US" sz="4400" dirty="0"/>
              <a:t>Methodological and </a:t>
            </a:r>
            <a:br>
              <a:rPr lang="en-US" sz="4400" dirty="0"/>
            </a:br>
            <a:r>
              <a:rPr lang="en-US" sz="4400" dirty="0"/>
              <a:t>Data Collection Considerations </a:t>
            </a:r>
            <a:r>
              <a:rPr lang="en-US" sz="2400" dirty="0"/>
              <a:t>(1)</a:t>
            </a:r>
          </a:p>
        </p:txBody>
      </p:sp>
    </p:spTree>
    <p:extLst>
      <p:ext uri="{BB962C8B-B14F-4D97-AF65-F5344CB8AC3E}">
        <p14:creationId xmlns:p14="http://schemas.microsoft.com/office/powerpoint/2010/main" val="2913339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E787-95B0-4D84-8396-8DBB3AB79FF2}"/>
              </a:ext>
            </a:extLst>
          </p:cNvPr>
          <p:cNvSpPr>
            <a:spLocks noGrp="1"/>
          </p:cNvSpPr>
          <p:nvPr>
            <p:ph type="title"/>
          </p:nvPr>
        </p:nvSpPr>
        <p:spPr>
          <a:xfrm>
            <a:off x="2454272" y="302934"/>
            <a:ext cx="9408405" cy="1152816"/>
          </a:xfrm>
        </p:spPr>
        <p:txBody>
          <a:bodyPr/>
          <a:lstStyle/>
          <a:p>
            <a:r>
              <a:rPr lang="en-US" sz="4400" dirty="0"/>
              <a:t>Methodological and </a:t>
            </a:r>
            <a:br>
              <a:rPr lang="en-US" sz="4400" dirty="0"/>
            </a:br>
            <a:r>
              <a:rPr lang="en-US" sz="4400" dirty="0"/>
              <a:t>Data Collection Considerations </a:t>
            </a:r>
            <a:r>
              <a:rPr lang="en-US" sz="2400" dirty="0"/>
              <a:t>(2)</a:t>
            </a:r>
          </a:p>
        </p:txBody>
      </p:sp>
      <p:sp>
        <p:nvSpPr>
          <p:cNvPr id="4" name="Slide Number Placeholder 3">
            <a:extLst>
              <a:ext uri="{FF2B5EF4-FFF2-40B4-BE49-F238E27FC236}">
                <a16:creationId xmlns:a16="http://schemas.microsoft.com/office/drawing/2014/main" id="{F15AFAAA-AB54-4840-A5B1-FF024B5D98F4}"/>
              </a:ext>
            </a:extLst>
          </p:cNvPr>
          <p:cNvSpPr>
            <a:spLocks noGrp="1"/>
          </p:cNvSpPr>
          <p:nvPr>
            <p:ph type="sldNum" sz="quarter" idx="10"/>
          </p:nvPr>
        </p:nvSpPr>
        <p:spPr/>
        <p:txBody>
          <a:bodyPr/>
          <a:lstStyle/>
          <a:p>
            <a:fld id="{7934E7AA-586C-4B13-A389-1429762DA247}" type="slidenum">
              <a:rPr lang="en-US" smtClean="0"/>
              <a:pPr/>
              <a:t>48</a:t>
            </a:fld>
            <a:endParaRPr lang="en-US" dirty="0"/>
          </a:p>
        </p:txBody>
      </p:sp>
      <p:sp>
        <p:nvSpPr>
          <p:cNvPr id="5" name="Content Placeholder 2">
            <a:extLst>
              <a:ext uri="{FF2B5EF4-FFF2-40B4-BE49-F238E27FC236}">
                <a16:creationId xmlns:a16="http://schemas.microsoft.com/office/drawing/2014/main" id="{BABE9CD7-B340-41F1-BC79-E63AB129BB55}"/>
              </a:ext>
            </a:extLst>
          </p:cNvPr>
          <p:cNvSpPr>
            <a:spLocks noGrp="1"/>
          </p:cNvSpPr>
          <p:nvPr>
            <p:ph idx="1"/>
          </p:nvPr>
        </p:nvSpPr>
        <p:spPr>
          <a:xfrm>
            <a:off x="2454272" y="1819306"/>
            <a:ext cx="9077899" cy="4284038"/>
          </a:xfrm>
        </p:spPr>
        <p:txBody>
          <a:bodyPr/>
          <a:lstStyle/>
          <a:p>
            <a:pPr>
              <a:spcAft>
                <a:spcPts val="1000"/>
              </a:spcAft>
            </a:pPr>
            <a:r>
              <a:rPr lang="en-US" dirty="0"/>
              <a:t>Indicators expressed in absolute numbers or as percentages; latter is generally used</a:t>
            </a:r>
          </a:p>
          <a:p>
            <a:pPr>
              <a:spcAft>
                <a:spcPts val="1000"/>
              </a:spcAft>
            </a:pPr>
            <a:r>
              <a:rPr lang="en-US" dirty="0"/>
              <a:t>To express as percentage, need numerator and denominator</a:t>
            </a:r>
          </a:p>
          <a:p>
            <a:pPr>
              <a:spcAft>
                <a:spcPts val="1000"/>
              </a:spcAft>
            </a:pPr>
            <a:r>
              <a:rPr lang="en-US" dirty="0"/>
              <a:t>Explanation of the use of CALPADS as the only data collection source going forward </a:t>
            </a:r>
            <a:r>
              <a:rPr lang="en-US" dirty="0">
                <a:solidFill>
                  <a:srgbClr val="000000"/>
                </a:solidFill>
              </a:rPr>
              <a:t>for consistency</a:t>
            </a:r>
          </a:p>
          <a:p>
            <a:r>
              <a:rPr lang="en-US" dirty="0"/>
              <a:t>Translating the metrics list in the legislation to indicators</a:t>
            </a:r>
          </a:p>
          <a:p>
            <a:endParaRPr lang="en-US" dirty="0"/>
          </a:p>
          <a:p>
            <a:pPr marL="0" indent="0">
              <a:buNone/>
            </a:pPr>
            <a:endParaRPr lang="en-US" dirty="0"/>
          </a:p>
        </p:txBody>
      </p:sp>
    </p:spTree>
    <p:extLst>
      <p:ext uri="{BB962C8B-B14F-4D97-AF65-F5344CB8AC3E}">
        <p14:creationId xmlns:p14="http://schemas.microsoft.com/office/powerpoint/2010/main" val="538819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633032" y="1685581"/>
            <a:ext cx="8945696" cy="4307595"/>
          </a:xfrm>
        </p:spPr>
        <p:txBody>
          <a:bodyPr/>
          <a:lstStyle/>
          <a:p>
            <a:pPr marL="0" indent="0">
              <a:buNone/>
            </a:pPr>
            <a:r>
              <a:rPr lang="en-US" b="1" dirty="0"/>
              <a:t>Metric (from legislation)</a:t>
            </a:r>
            <a:r>
              <a:rPr lang="en-US" dirty="0"/>
              <a:t>: The number of pupils completing CTE coursework.</a:t>
            </a:r>
          </a:p>
          <a:p>
            <a:pPr marL="0" indent="0">
              <a:buNone/>
            </a:pPr>
            <a:endParaRPr lang="en-US" dirty="0"/>
          </a:p>
          <a:p>
            <a:pPr marL="0" indent="0">
              <a:buNone/>
            </a:pPr>
            <a:r>
              <a:rPr lang="en-US" b="1" dirty="0"/>
              <a:t>Recommendation 1</a:t>
            </a:r>
            <a:r>
              <a:rPr lang="en-US" dirty="0"/>
              <a:t>: Change Metric to the number of pupils completing a CTE industry pathway. </a:t>
            </a:r>
          </a:p>
          <a:p>
            <a:pPr marL="0" indent="0">
              <a:buNone/>
            </a:pPr>
            <a:r>
              <a:rPr lang="en-US" dirty="0"/>
              <a:t>(Row 2, Columns C and H)</a:t>
            </a:r>
          </a:p>
          <a:p>
            <a:pPr marL="0" indent="0">
              <a:buNone/>
            </a:pPr>
            <a:endParaRPr lang="en-US" dirty="0"/>
          </a:p>
          <a:p>
            <a:pPr marL="0" indent="0">
              <a:buNone/>
            </a:pPr>
            <a:r>
              <a:rPr lang="en-US" b="1" dirty="0"/>
              <a:t>Rationale:</a:t>
            </a:r>
            <a:r>
              <a:rPr lang="en-US" dirty="0"/>
              <a:t> Permits defining the denominator for all indicators </a:t>
            </a:r>
            <a:r>
              <a:rPr lang="en-US" dirty="0">
                <a:solidFill>
                  <a:srgbClr val="000000"/>
                </a:solidFill>
              </a:rPr>
              <a:t>consistently</a:t>
            </a:r>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533879" y="352539"/>
            <a:ext cx="9309253" cy="1143747"/>
          </a:xfrm>
        </p:spPr>
        <p:txBody>
          <a:bodyPr/>
          <a:lstStyle/>
          <a:p>
            <a:r>
              <a:rPr lang="en-US" sz="4400" dirty="0"/>
              <a:t>Recommendation One</a:t>
            </a:r>
          </a:p>
        </p:txBody>
      </p:sp>
    </p:spTree>
    <p:extLst>
      <p:ext uri="{BB962C8B-B14F-4D97-AF65-F5344CB8AC3E}">
        <p14:creationId xmlns:p14="http://schemas.microsoft.com/office/powerpoint/2010/main" val="181786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53CB14-5F47-4609-B02E-0CF03549B45E}"/>
              </a:ext>
            </a:extLst>
          </p:cNvPr>
          <p:cNvSpPr>
            <a:spLocks noGrp="1"/>
          </p:cNvSpPr>
          <p:nvPr>
            <p:ph type="title"/>
          </p:nvPr>
        </p:nvSpPr>
        <p:spPr/>
        <p:txBody>
          <a:bodyPr>
            <a:normAutofit/>
          </a:bodyPr>
          <a:lstStyle/>
          <a:p>
            <a:pPr algn="ctr"/>
            <a:r>
              <a:rPr lang="en-US" sz="4400" dirty="0">
                <a:latin typeface="Arial" panose="020B0604020202020204" pitchFamily="34" charset="0"/>
                <a:cs typeface="Arial" panose="020B0604020202020204" pitchFamily="34" charset="0"/>
              </a:rPr>
              <a:t>FY 2020–21 CTEIG Application </a:t>
            </a:r>
            <a:r>
              <a:rPr lang="en-US" sz="2700" dirty="0">
                <a:latin typeface="Arial" panose="020B0604020202020204" pitchFamily="34" charset="0"/>
                <a:cs typeface="Arial" panose="020B0604020202020204" pitchFamily="34" charset="0"/>
              </a:rPr>
              <a:t>(2) </a:t>
            </a:r>
          </a:p>
        </p:txBody>
      </p:sp>
      <p:sp>
        <p:nvSpPr>
          <p:cNvPr id="2" name="Content Placeholder 1">
            <a:extLst>
              <a:ext uri="{FF2B5EF4-FFF2-40B4-BE49-F238E27FC236}">
                <a16:creationId xmlns:a16="http://schemas.microsoft.com/office/drawing/2014/main" id="{DDE14BB0-CA72-4125-B349-144B1B0290A5}"/>
              </a:ext>
            </a:extLst>
          </p:cNvPr>
          <p:cNvSpPr>
            <a:spLocks noGrp="1"/>
          </p:cNvSpPr>
          <p:nvPr>
            <p:ph idx="1"/>
          </p:nvPr>
        </p:nvSpPr>
        <p:spPr>
          <a:xfrm>
            <a:off x="2323070" y="1770186"/>
            <a:ext cx="9670810" cy="4220593"/>
          </a:xfrm>
        </p:spPr>
        <p:txBody>
          <a:bodyPr/>
          <a:lstStyle/>
          <a:p>
            <a:pPr>
              <a:spcAft>
                <a:spcPts val="1000"/>
              </a:spcAft>
            </a:pPr>
            <a:r>
              <a:rPr lang="en-US" sz="3200" dirty="0"/>
              <a:t>Updates continued:</a:t>
            </a:r>
          </a:p>
          <a:p>
            <a:pPr lvl="1">
              <a:spcAft>
                <a:spcPts val="1000"/>
              </a:spcAft>
              <a:buFont typeface="Courier New" panose="02070309020205020404" pitchFamily="49" charset="0"/>
              <a:buChar char="o"/>
            </a:pPr>
            <a:r>
              <a:rPr lang="en-US" sz="3200" dirty="0"/>
              <a:t>Includes the 12 Essential Elements of a High-Quality College and Career Pathway as a reference</a:t>
            </a:r>
          </a:p>
          <a:p>
            <a:pPr lvl="1">
              <a:spcAft>
                <a:spcPts val="1000"/>
              </a:spcAft>
              <a:buFont typeface="Courier New" panose="02070309020205020404" pitchFamily="49" charset="0"/>
              <a:buChar char="o"/>
            </a:pPr>
            <a:r>
              <a:rPr lang="en-US" sz="3200" dirty="0"/>
              <a:t>Includes Technical Assistance Provider and Pathway Coordinator contact information</a:t>
            </a:r>
          </a:p>
          <a:p>
            <a:pPr lvl="1">
              <a:buFont typeface="Courier New" panose="02070309020205020404" pitchFamily="49" charset="0"/>
              <a:buChar char="o"/>
            </a:pPr>
            <a:r>
              <a:rPr lang="en-US" sz="3200" dirty="0"/>
              <a:t>Frequently Asked Questions (FAQs) created and posted</a:t>
            </a:r>
          </a:p>
          <a:p>
            <a:endParaRPr lang="en-US" dirty="0"/>
          </a:p>
        </p:txBody>
      </p:sp>
      <p:sp>
        <p:nvSpPr>
          <p:cNvPr id="4" name="Slide Number Placeholder 3">
            <a:extLst>
              <a:ext uri="{FF2B5EF4-FFF2-40B4-BE49-F238E27FC236}">
                <a16:creationId xmlns:a16="http://schemas.microsoft.com/office/drawing/2014/main" id="{1C6190EC-C09C-4530-BCD4-15F594334DEB}"/>
              </a:ext>
            </a:extLst>
          </p:cNvPr>
          <p:cNvSpPr>
            <a:spLocks noGrp="1"/>
          </p:cNvSpPr>
          <p:nvPr>
            <p:ph type="sldNum" sz="quarter" idx="10"/>
          </p:nvPr>
        </p:nvSpPr>
        <p:spPr/>
        <p:txBody>
          <a:bodyPr/>
          <a:lstStyle/>
          <a:p>
            <a:fld id="{7934E7AA-586C-4B13-A389-1429762DA247}" type="slidenum">
              <a:rPr lang="en-US" smtClean="0"/>
              <a:pPr/>
              <a:t>5</a:t>
            </a:fld>
            <a:endParaRPr lang="en-US" dirty="0"/>
          </a:p>
        </p:txBody>
      </p:sp>
    </p:spTree>
    <p:extLst>
      <p:ext uri="{BB962C8B-B14F-4D97-AF65-F5344CB8AC3E}">
        <p14:creationId xmlns:p14="http://schemas.microsoft.com/office/powerpoint/2010/main" val="3194954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379643" y="1685581"/>
            <a:ext cx="9463489" cy="4527932"/>
          </a:xfrm>
        </p:spPr>
        <p:txBody>
          <a:bodyPr/>
          <a:lstStyle/>
          <a:p>
            <a:pPr marL="0" indent="0" fontAlgn="base">
              <a:spcAft>
                <a:spcPts val="2000"/>
              </a:spcAft>
              <a:buNone/>
            </a:pPr>
            <a:r>
              <a:rPr lang="en-US" b="1" dirty="0"/>
              <a:t>Metric (from legislation)</a:t>
            </a:r>
            <a:r>
              <a:rPr lang="en-US" dirty="0"/>
              <a:t>: The high school graduation rate.</a:t>
            </a:r>
          </a:p>
          <a:p>
            <a:pPr marL="0" indent="0">
              <a:buNone/>
            </a:pPr>
            <a:r>
              <a:rPr lang="en-US" b="1" dirty="0"/>
              <a:t>Recommendation 2</a:t>
            </a:r>
            <a:r>
              <a:rPr lang="en-US" dirty="0"/>
              <a:t>: No change to Metric Row 3, Columns C and H.</a:t>
            </a:r>
          </a:p>
          <a:p>
            <a:pPr marL="457200" lvl="1" indent="0">
              <a:buNone/>
            </a:pPr>
            <a:endParaRPr lang="en-US" u="sng" dirty="0"/>
          </a:p>
          <a:p>
            <a:pPr marL="0" indent="0">
              <a:buNone/>
            </a:pPr>
            <a:r>
              <a:rPr lang="en-US" dirty="0"/>
              <a:t>Note the indicator refers to the number of CTE completers who graduate in four years with a regular high school diploma (Row 3, Columns E and J)</a:t>
            </a:r>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533879" y="352539"/>
            <a:ext cx="9309253" cy="1143747"/>
          </a:xfrm>
        </p:spPr>
        <p:txBody>
          <a:bodyPr/>
          <a:lstStyle/>
          <a:p>
            <a:r>
              <a:rPr lang="en-US" sz="4400" dirty="0"/>
              <a:t>Recommendation Two</a:t>
            </a:r>
          </a:p>
        </p:txBody>
      </p:sp>
    </p:spTree>
    <p:extLst>
      <p:ext uri="{BB962C8B-B14F-4D97-AF65-F5344CB8AC3E}">
        <p14:creationId xmlns:p14="http://schemas.microsoft.com/office/powerpoint/2010/main" val="2295551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280492" y="1692322"/>
            <a:ext cx="9760943" cy="4813138"/>
          </a:xfrm>
        </p:spPr>
        <p:txBody>
          <a:bodyPr/>
          <a:lstStyle/>
          <a:p>
            <a:pPr marL="0" indent="0" fontAlgn="base">
              <a:buNone/>
            </a:pPr>
            <a:r>
              <a:rPr lang="en-US" b="1" dirty="0"/>
              <a:t>Metric (from legislation)</a:t>
            </a:r>
            <a:r>
              <a:rPr lang="en-US" dirty="0"/>
              <a:t>: The number of pupils meeting academic and career-readiness standards as defined in the College/Career Indicator associated with the California School Dashboard.</a:t>
            </a:r>
          </a:p>
          <a:p>
            <a:pPr marL="0" indent="0">
              <a:buNone/>
            </a:pPr>
            <a:endParaRPr lang="en-US" b="1" u="sng" dirty="0"/>
          </a:p>
          <a:p>
            <a:pPr marL="0" indent="0">
              <a:buNone/>
            </a:pPr>
            <a:r>
              <a:rPr lang="en-US" b="1" dirty="0"/>
              <a:t>Recommendation 3</a:t>
            </a:r>
            <a:r>
              <a:rPr lang="en-US" dirty="0"/>
              <a:t>: Subject to the determination by the CWPJAC (Row 4, Columns E and J).</a:t>
            </a:r>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280492" y="529960"/>
            <a:ext cx="9309253" cy="616945"/>
          </a:xfrm>
        </p:spPr>
        <p:txBody>
          <a:bodyPr/>
          <a:lstStyle/>
          <a:p>
            <a:r>
              <a:rPr lang="en-US" sz="4400" dirty="0"/>
              <a:t>Recommendation Three </a:t>
            </a:r>
            <a:r>
              <a:rPr lang="en-US" sz="2400" dirty="0"/>
              <a:t>(1)</a:t>
            </a:r>
          </a:p>
        </p:txBody>
      </p:sp>
    </p:spTree>
    <p:extLst>
      <p:ext uri="{BB962C8B-B14F-4D97-AF65-F5344CB8AC3E}">
        <p14:creationId xmlns:p14="http://schemas.microsoft.com/office/powerpoint/2010/main" val="736983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280492" y="1460310"/>
            <a:ext cx="9760943" cy="5045150"/>
          </a:xfrm>
        </p:spPr>
        <p:txBody>
          <a:bodyPr/>
          <a:lstStyle/>
          <a:p>
            <a:pPr marL="0" indent="0">
              <a:spcAft>
                <a:spcPts val="500"/>
              </a:spcAft>
              <a:buNone/>
            </a:pPr>
            <a:r>
              <a:rPr lang="en-US" dirty="0"/>
              <a:t>Options for operationalizing this metric to include the following:</a:t>
            </a:r>
          </a:p>
          <a:p>
            <a:pPr marL="971550" lvl="1" indent="-514350">
              <a:spcAft>
                <a:spcPts val="1000"/>
              </a:spcAft>
              <a:buFont typeface="+mj-lt"/>
              <a:buAutoNum type="arabicPeriod"/>
            </a:pPr>
            <a:r>
              <a:rPr lang="en-US" dirty="0"/>
              <a:t>Use the College/Career Indicator (CCI) definition the California School Dashboard.</a:t>
            </a:r>
          </a:p>
          <a:p>
            <a:pPr marL="971550" lvl="1" indent="-514350">
              <a:spcAft>
                <a:spcPts val="1000"/>
              </a:spcAft>
              <a:buFont typeface="+mj-lt"/>
              <a:buAutoNum type="arabicPeriod"/>
            </a:pPr>
            <a:r>
              <a:rPr lang="en-US" dirty="0"/>
              <a:t>Assessment proficiency scores for English Language Arts, Math, and Science.</a:t>
            </a:r>
          </a:p>
          <a:p>
            <a:pPr marL="0" indent="0">
              <a:buNone/>
            </a:pPr>
            <a:r>
              <a:rPr lang="en-US" dirty="0"/>
              <a:t>Recommend either, but if 1 is used then follow the CCI criteria. Row 4, Columns E and J.</a:t>
            </a:r>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280492" y="502664"/>
            <a:ext cx="9309253" cy="616945"/>
          </a:xfrm>
        </p:spPr>
        <p:txBody>
          <a:bodyPr/>
          <a:lstStyle/>
          <a:p>
            <a:r>
              <a:rPr lang="en-US" sz="4400" dirty="0"/>
              <a:t>Recommendation Three </a:t>
            </a:r>
            <a:r>
              <a:rPr lang="en-US" sz="2400" dirty="0"/>
              <a:t>(2) </a:t>
            </a:r>
          </a:p>
        </p:txBody>
      </p:sp>
    </p:spTree>
    <p:extLst>
      <p:ext uri="{BB962C8B-B14F-4D97-AF65-F5344CB8AC3E}">
        <p14:creationId xmlns:p14="http://schemas.microsoft.com/office/powerpoint/2010/main" val="721934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368626" y="1524001"/>
            <a:ext cx="8985174" cy="3708400"/>
          </a:xfrm>
        </p:spPr>
        <p:txBody>
          <a:bodyPr/>
          <a:lstStyle/>
          <a:p>
            <a:pPr marL="0" indent="0" fontAlgn="base">
              <a:buNone/>
            </a:pPr>
            <a:r>
              <a:rPr lang="en-US" b="1" dirty="0"/>
              <a:t>Metric (from legislation)</a:t>
            </a:r>
            <a:r>
              <a:rPr lang="en-US" dirty="0"/>
              <a:t>: The number of pupils obtaining an industry-recognized credential, certificate, license, or other measure of technical skill attainment.</a:t>
            </a:r>
          </a:p>
          <a:p>
            <a:pPr marL="0" indent="0">
              <a:buNone/>
            </a:pPr>
            <a:endParaRPr lang="en-US" b="1" u="sng" dirty="0"/>
          </a:p>
          <a:p>
            <a:pPr marL="0" indent="0">
              <a:buNone/>
            </a:pPr>
            <a:r>
              <a:rPr lang="en-US" b="1" dirty="0"/>
              <a:t>Recommendation 4</a:t>
            </a:r>
            <a:r>
              <a:rPr lang="en-US" dirty="0"/>
              <a:t>: Change Metric to the number of pupils obtaining an industry-recognized certification. (Row 5, Columns C and H)</a:t>
            </a:r>
          </a:p>
          <a:p>
            <a:pPr marL="0" indent="0">
              <a:buNone/>
            </a:pPr>
            <a:endParaRPr lang="en-US" dirty="0"/>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533880" y="529960"/>
            <a:ext cx="9210102" cy="539827"/>
          </a:xfrm>
        </p:spPr>
        <p:txBody>
          <a:bodyPr/>
          <a:lstStyle/>
          <a:p>
            <a:r>
              <a:rPr lang="en-US" sz="4400" dirty="0"/>
              <a:t>Recommendation Four</a:t>
            </a:r>
          </a:p>
        </p:txBody>
      </p:sp>
    </p:spTree>
    <p:extLst>
      <p:ext uri="{BB962C8B-B14F-4D97-AF65-F5344CB8AC3E}">
        <p14:creationId xmlns:p14="http://schemas.microsoft.com/office/powerpoint/2010/main" val="2028093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368626" y="1663701"/>
            <a:ext cx="9496540" cy="3822700"/>
          </a:xfrm>
        </p:spPr>
        <p:txBody>
          <a:bodyPr/>
          <a:lstStyle/>
          <a:p>
            <a:pPr marL="0" indent="0" fontAlgn="base">
              <a:buNone/>
            </a:pPr>
            <a:r>
              <a:rPr lang="en-US" b="1" dirty="0"/>
              <a:t>Metric (from legislation): </a:t>
            </a:r>
            <a:r>
              <a:rPr lang="en-US" dirty="0"/>
              <a:t>The number of pupils obtaining an industry-recognized credential, certificate, license, or other measure of technical skill attainment.</a:t>
            </a:r>
          </a:p>
          <a:p>
            <a:pPr marL="0" indent="0" fontAlgn="base">
              <a:buNone/>
            </a:pPr>
            <a:endParaRPr lang="en-US" dirty="0"/>
          </a:p>
          <a:p>
            <a:pPr marL="0" indent="0">
              <a:buNone/>
            </a:pPr>
            <a:r>
              <a:rPr lang="en-US" b="1" dirty="0"/>
              <a:t>Recommendation 5</a:t>
            </a:r>
            <a:r>
              <a:rPr lang="en-US" dirty="0"/>
              <a:t>: Change Metric to the number of pupils completing work-based learning experiences. (Row 6, Columns C and H)</a:t>
            </a:r>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511845" y="611847"/>
            <a:ext cx="9210102" cy="539827"/>
          </a:xfrm>
        </p:spPr>
        <p:txBody>
          <a:bodyPr/>
          <a:lstStyle/>
          <a:p>
            <a:r>
              <a:rPr lang="en-US" sz="4400" dirty="0"/>
              <a:t>Recommendation Five</a:t>
            </a:r>
          </a:p>
        </p:txBody>
      </p:sp>
    </p:spTree>
    <p:extLst>
      <p:ext uri="{BB962C8B-B14F-4D97-AF65-F5344CB8AC3E}">
        <p14:creationId xmlns:p14="http://schemas.microsoft.com/office/powerpoint/2010/main" val="3307965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368626" y="1714501"/>
            <a:ext cx="9496540" cy="3302000"/>
          </a:xfrm>
        </p:spPr>
        <p:txBody>
          <a:bodyPr/>
          <a:lstStyle/>
          <a:p>
            <a:pPr marL="0" indent="0" fontAlgn="base">
              <a:buNone/>
            </a:pPr>
            <a:r>
              <a:rPr lang="en-US" b="1" dirty="0"/>
              <a:t>Metric (from legislation)</a:t>
            </a:r>
            <a:r>
              <a:rPr lang="en-US" dirty="0"/>
              <a:t>: The number of pupils obtaining an industry-recognized credential, certificate, license, or other measure of technical skill attainment.</a:t>
            </a:r>
          </a:p>
          <a:p>
            <a:pPr marL="0" indent="0">
              <a:buNone/>
            </a:pPr>
            <a:endParaRPr lang="en-US" b="1" u="sng" dirty="0"/>
          </a:p>
          <a:p>
            <a:pPr marL="0" indent="0">
              <a:buNone/>
            </a:pPr>
            <a:r>
              <a:rPr lang="en-US" b="1" dirty="0"/>
              <a:t>Recommendation 6</a:t>
            </a:r>
            <a:r>
              <a:rPr lang="en-US" dirty="0"/>
              <a:t>: Change Metric to the number of CTE completers finishing college coursework. (Row 7, Columns C and H)</a:t>
            </a:r>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511845" y="611846"/>
            <a:ext cx="9210102" cy="539827"/>
          </a:xfrm>
        </p:spPr>
        <p:txBody>
          <a:bodyPr/>
          <a:lstStyle/>
          <a:p>
            <a:r>
              <a:rPr lang="en-US" sz="4400" dirty="0"/>
              <a:t>Recommendation Six</a:t>
            </a:r>
          </a:p>
        </p:txBody>
      </p:sp>
    </p:spTree>
    <p:extLst>
      <p:ext uri="{BB962C8B-B14F-4D97-AF65-F5344CB8AC3E}">
        <p14:creationId xmlns:p14="http://schemas.microsoft.com/office/powerpoint/2010/main" val="3584432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300230" y="1409350"/>
            <a:ext cx="9688570" cy="5448650"/>
          </a:xfrm>
        </p:spPr>
        <p:txBody>
          <a:bodyPr/>
          <a:lstStyle/>
          <a:p>
            <a:pPr marL="0" indent="0" fontAlgn="base">
              <a:spcAft>
                <a:spcPts val="1000"/>
              </a:spcAft>
              <a:buNone/>
            </a:pPr>
            <a:r>
              <a:rPr lang="en-US" b="1" dirty="0"/>
              <a:t>Metric (from legislation)</a:t>
            </a:r>
            <a:r>
              <a:rPr lang="en-US" dirty="0"/>
              <a:t>: The number of pupils obtaining an industry-recognized credential, certificate, license, or other measure of technical skill attainment.</a:t>
            </a:r>
          </a:p>
          <a:p>
            <a:pPr marL="0" indent="0" fontAlgn="base">
              <a:buNone/>
            </a:pPr>
            <a:r>
              <a:rPr lang="en-US" dirty="0"/>
              <a:t>Operationalize this metric to include the following:</a:t>
            </a:r>
          </a:p>
          <a:p>
            <a:pPr marL="457200" lvl="1" indent="0">
              <a:spcAft>
                <a:spcPts val="1000"/>
              </a:spcAft>
              <a:buNone/>
            </a:pPr>
            <a:r>
              <a:rPr lang="en-US" dirty="0"/>
              <a:t>Use the CCI definition the California School Dashboard.</a:t>
            </a:r>
          </a:p>
          <a:p>
            <a:pPr marL="0" indent="0" fontAlgn="base">
              <a:buNone/>
            </a:pPr>
            <a:r>
              <a:rPr lang="en-US" dirty="0"/>
              <a:t>Recommend sub-dividing the compound metric into three separate </a:t>
            </a:r>
            <a:r>
              <a:rPr lang="en-US" dirty="0">
                <a:solidFill>
                  <a:srgbClr val="000000"/>
                </a:solidFill>
              </a:rPr>
              <a:t>indicators.</a:t>
            </a:r>
          </a:p>
          <a:p>
            <a:pPr marL="0" indent="0" fontAlgn="base">
              <a:buNone/>
            </a:pPr>
            <a:r>
              <a:rPr lang="en-US" dirty="0">
                <a:solidFill>
                  <a:srgbClr val="000000"/>
                </a:solidFill>
              </a:rPr>
              <a:t>Rows 5, 6, and 7 in Columns E and J</a:t>
            </a:r>
          </a:p>
          <a:p>
            <a:pPr marL="0" indent="0" fontAlgn="base">
              <a:buNone/>
            </a:pPr>
            <a:endParaRPr lang="en-US" dirty="0">
              <a:solidFill>
                <a:srgbClr val="00B050"/>
              </a:solidFill>
            </a:endParaRPr>
          </a:p>
          <a:p>
            <a:pPr marL="0" indent="0" fontAlgn="base">
              <a:buNone/>
            </a:pPr>
            <a:endParaRPr lang="en-US" dirty="0"/>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488253" y="418341"/>
            <a:ext cx="9017000" cy="774700"/>
          </a:xfrm>
        </p:spPr>
        <p:txBody>
          <a:bodyPr/>
          <a:lstStyle/>
          <a:p>
            <a:r>
              <a:rPr lang="en-US" sz="4400" dirty="0"/>
              <a:t>Recommendations 4, 5, and 6</a:t>
            </a:r>
          </a:p>
        </p:txBody>
      </p:sp>
    </p:spTree>
    <p:extLst>
      <p:ext uri="{BB962C8B-B14F-4D97-AF65-F5344CB8AC3E}">
        <p14:creationId xmlns:p14="http://schemas.microsoft.com/office/powerpoint/2010/main" val="1716577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379644" y="1841500"/>
            <a:ext cx="9188068" cy="3365500"/>
          </a:xfrm>
        </p:spPr>
        <p:txBody>
          <a:bodyPr/>
          <a:lstStyle/>
          <a:p>
            <a:pPr marL="0" indent="0" fontAlgn="base">
              <a:buNone/>
            </a:pPr>
            <a:r>
              <a:rPr lang="en-US" b="1" dirty="0"/>
              <a:t>Metric</a:t>
            </a:r>
            <a:r>
              <a:rPr lang="en-US" dirty="0"/>
              <a:t>: The number of former pupils employed and the types of businesses in which they are employed.</a:t>
            </a:r>
          </a:p>
          <a:p>
            <a:pPr marL="0" indent="0">
              <a:buNone/>
            </a:pPr>
            <a:endParaRPr lang="en-US" b="1" u="sng" dirty="0"/>
          </a:p>
          <a:p>
            <a:pPr marL="0" indent="0">
              <a:buNone/>
            </a:pPr>
            <a:r>
              <a:rPr lang="en-US" b="1" dirty="0"/>
              <a:t>Recommendation 7</a:t>
            </a:r>
            <a:r>
              <a:rPr lang="en-US" dirty="0"/>
              <a:t>: No change to Metric Row 8, Columns C and </a:t>
            </a:r>
            <a:r>
              <a:rPr lang="en-US" dirty="0">
                <a:solidFill>
                  <a:srgbClr val="000000"/>
                </a:solidFill>
              </a:rPr>
              <a:t>H.</a:t>
            </a:r>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506584" y="461757"/>
            <a:ext cx="9309253" cy="692055"/>
          </a:xfrm>
        </p:spPr>
        <p:txBody>
          <a:bodyPr/>
          <a:lstStyle/>
          <a:p>
            <a:r>
              <a:rPr lang="en-US" sz="4400" dirty="0"/>
              <a:t>Recommendation Seven</a:t>
            </a:r>
          </a:p>
        </p:txBody>
      </p:sp>
    </p:spTree>
    <p:extLst>
      <p:ext uri="{BB962C8B-B14F-4D97-AF65-F5344CB8AC3E}">
        <p14:creationId xmlns:p14="http://schemas.microsoft.com/office/powerpoint/2010/main" val="4211385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677FCFB-4E3A-421A-BF2C-2DCCFDE749D5}"/>
              </a:ext>
            </a:extLst>
          </p:cNvPr>
          <p:cNvSpPr>
            <a:spLocks noGrp="1"/>
          </p:cNvSpPr>
          <p:nvPr>
            <p:ph idx="1"/>
          </p:nvPr>
        </p:nvSpPr>
        <p:spPr>
          <a:xfrm>
            <a:off x="2379644" y="1364776"/>
            <a:ext cx="9188068" cy="4881788"/>
          </a:xfrm>
        </p:spPr>
        <p:txBody>
          <a:bodyPr/>
          <a:lstStyle/>
          <a:p>
            <a:pPr fontAlgn="base"/>
            <a:r>
              <a:rPr lang="en-US" b="1" dirty="0"/>
              <a:t>Metric</a:t>
            </a:r>
            <a:r>
              <a:rPr lang="en-US" dirty="0"/>
              <a:t>: </a:t>
            </a:r>
            <a:r>
              <a:rPr lang="en-US" sz="2400" dirty="0"/>
              <a:t>(vi)The number of former pupils enrolled in each of the following:</a:t>
            </a:r>
          </a:p>
          <a:p>
            <a:pPr marL="682625" lvl="1" indent="0" fontAlgn="base">
              <a:buNone/>
            </a:pPr>
            <a:r>
              <a:rPr lang="en-US" sz="2400" dirty="0"/>
              <a:t>(I) A postsecondary educational institution.</a:t>
            </a:r>
          </a:p>
          <a:p>
            <a:pPr marL="682625" lvl="1" indent="0" fontAlgn="base">
              <a:buNone/>
            </a:pPr>
            <a:r>
              <a:rPr lang="en-US" sz="2400" dirty="0"/>
              <a:t>(II) A state apprenticeship program.</a:t>
            </a:r>
          </a:p>
          <a:p>
            <a:pPr marL="682625" lvl="1" indent="0" fontAlgn="base">
              <a:spcAft>
                <a:spcPts val="1000"/>
              </a:spcAft>
              <a:buNone/>
            </a:pPr>
            <a:r>
              <a:rPr lang="en-US" sz="2400" dirty="0"/>
              <a:t>(III) A form of job training other than a state apprenticeship program. </a:t>
            </a:r>
          </a:p>
          <a:p>
            <a:pPr marL="0" indent="0">
              <a:buNone/>
            </a:pPr>
            <a:r>
              <a:rPr lang="en-US" b="1" dirty="0"/>
              <a:t>Recommendation 8</a:t>
            </a:r>
            <a:r>
              <a:rPr lang="en-US" dirty="0"/>
              <a:t>: No change to Metric</a:t>
            </a:r>
            <a:r>
              <a:rPr lang="en-US" dirty="0">
                <a:solidFill>
                  <a:srgbClr val="000000"/>
                </a:solidFill>
              </a:rPr>
              <a:t>. </a:t>
            </a:r>
          </a:p>
          <a:p>
            <a:pPr marL="0" indent="0">
              <a:buNone/>
            </a:pPr>
            <a:endParaRPr lang="en-US" dirty="0"/>
          </a:p>
          <a:p>
            <a:pPr marL="0" indent="0">
              <a:buNone/>
            </a:pPr>
            <a:r>
              <a:rPr lang="en-US" dirty="0"/>
              <a:t>The metric itself is sub-divided into three separate indicators, which are to be collected within CALPADS (Rows 9, 10, and 11, Columns E and J)</a:t>
            </a:r>
            <a:r>
              <a:rPr lang="en-US" dirty="0">
                <a:solidFill>
                  <a:srgbClr val="000000"/>
                </a:solidFill>
              </a:rPr>
              <a:t>.</a:t>
            </a:r>
          </a:p>
        </p:txBody>
      </p:sp>
      <p:sp>
        <p:nvSpPr>
          <p:cNvPr id="10" name="Title 1">
            <a:extLst>
              <a:ext uri="{FF2B5EF4-FFF2-40B4-BE49-F238E27FC236}">
                <a16:creationId xmlns:a16="http://schemas.microsoft.com/office/drawing/2014/main" id="{C2028E19-8BC5-4793-AB4A-9D3D317D78AC}"/>
              </a:ext>
            </a:extLst>
          </p:cNvPr>
          <p:cNvSpPr>
            <a:spLocks noGrp="1"/>
          </p:cNvSpPr>
          <p:nvPr>
            <p:ph type="title"/>
          </p:nvPr>
        </p:nvSpPr>
        <p:spPr>
          <a:xfrm>
            <a:off x="2520231" y="265408"/>
            <a:ext cx="9309253" cy="692055"/>
          </a:xfrm>
        </p:spPr>
        <p:txBody>
          <a:bodyPr/>
          <a:lstStyle/>
          <a:p>
            <a:r>
              <a:rPr lang="en-US" sz="4400" dirty="0"/>
              <a:t>Recommendation Eight</a:t>
            </a:r>
          </a:p>
        </p:txBody>
      </p:sp>
    </p:spTree>
    <p:extLst>
      <p:ext uri="{BB962C8B-B14F-4D97-AF65-F5344CB8AC3E}">
        <p14:creationId xmlns:p14="http://schemas.microsoft.com/office/powerpoint/2010/main" val="533961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481133" y="1508931"/>
            <a:ext cx="9233931" cy="4686300"/>
          </a:xfrm>
        </p:spPr>
        <p:txBody>
          <a:bodyPr/>
          <a:lstStyle/>
          <a:p>
            <a:pPr marL="0" indent="0">
              <a:buNone/>
            </a:pPr>
            <a:r>
              <a:rPr lang="en-US" b="1" dirty="0"/>
              <a:t>Change to Metric through redefining</a:t>
            </a:r>
          </a:p>
          <a:p>
            <a:pPr marL="519113"/>
            <a:r>
              <a:rPr lang="en-US" dirty="0"/>
              <a:t>Number of pupils completing a CTE industry pathway.</a:t>
            </a:r>
          </a:p>
          <a:p>
            <a:endParaRPr lang="en-US" dirty="0"/>
          </a:p>
          <a:p>
            <a:pPr marL="0" indent="0">
              <a:buNone/>
            </a:pPr>
            <a:r>
              <a:rPr lang="en-US" b="1" dirty="0"/>
              <a:t>Change to Metric through sub-division</a:t>
            </a:r>
          </a:p>
          <a:p>
            <a:pPr marL="463550"/>
            <a:r>
              <a:rPr lang="en-US" dirty="0"/>
              <a:t>Number and percentage of CTE completers who receive an industry-recognized certification.</a:t>
            </a:r>
          </a:p>
          <a:p>
            <a:pPr marL="463550"/>
            <a:r>
              <a:rPr lang="en-US" dirty="0"/>
              <a:t>Number and percentage of CTE completers who complete a work-based learning experience.</a:t>
            </a:r>
          </a:p>
          <a:p>
            <a:pPr marL="463550"/>
            <a:r>
              <a:rPr lang="en-US" dirty="0"/>
              <a:t>Number and percentage of CTE completers finishing college coursework.</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7" y="271558"/>
            <a:ext cx="9550061" cy="1103297"/>
          </a:xfrm>
        </p:spPr>
        <p:txBody>
          <a:bodyPr/>
          <a:lstStyle/>
          <a:p>
            <a:r>
              <a:rPr lang="en-US" sz="4400" dirty="0"/>
              <a:t>Recommendation Summary </a:t>
            </a:r>
            <a:r>
              <a:rPr lang="en-US" sz="2400" dirty="0"/>
              <a:t>(1)</a:t>
            </a:r>
          </a:p>
        </p:txBody>
      </p:sp>
    </p:spTree>
    <p:extLst>
      <p:ext uri="{BB962C8B-B14F-4D97-AF65-F5344CB8AC3E}">
        <p14:creationId xmlns:p14="http://schemas.microsoft.com/office/powerpoint/2010/main" val="44323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B233-E3CF-4560-9903-2F1DDEAD89E8}"/>
              </a:ext>
            </a:extLst>
          </p:cNvPr>
          <p:cNvSpPr>
            <a:spLocks noGrp="1"/>
          </p:cNvSpPr>
          <p:nvPr>
            <p:ph type="title"/>
          </p:nvPr>
        </p:nvSpPr>
        <p:spPr/>
        <p:txBody>
          <a:bodyPr/>
          <a:lstStyle/>
          <a:p>
            <a:r>
              <a:rPr lang="en-US" dirty="0"/>
              <a:t>CTEIG Webinars </a:t>
            </a:r>
            <a:r>
              <a:rPr lang="en-US" sz="2400" dirty="0"/>
              <a:t>(1)</a:t>
            </a:r>
          </a:p>
        </p:txBody>
      </p:sp>
      <p:sp>
        <p:nvSpPr>
          <p:cNvPr id="5" name="Content Placeholder 4">
            <a:extLst>
              <a:ext uri="{FF2B5EF4-FFF2-40B4-BE49-F238E27FC236}">
                <a16:creationId xmlns:a16="http://schemas.microsoft.com/office/drawing/2014/main" id="{EDDA087C-2254-4556-B6E4-37CE7B97C835}"/>
              </a:ext>
            </a:extLst>
          </p:cNvPr>
          <p:cNvSpPr>
            <a:spLocks noGrp="1"/>
          </p:cNvSpPr>
          <p:nvPr>
            <p:ph idx="1"/>
          </p:nvPr>
        </p:nvSpPr>
        <p:spPr>
          <a:xfrm>
            <a:off x="2323070" y="1892375"/>
            <a:ext cx="9670810" cy="4783061"/>
          </a:xfrm>
        </p:spPr>
        <p:txBody>
          <a:bodyPr/>
          <a:lstStyle/>
          <a:p>
            <a:pPr marL="0" indent="0">
              <a:spcAft>
                <a:spcPts val="1000"/>
              </a:spcAft>
              <a:buNone/>
            </a:pPr>
            <a:r>
              <a:rPr lang="en-US" dirty="0"/>
              <a:t>Provided three webinars which included:</a:t>
            </a:r>
          </a:p>
          <a:p>
            <a:pPr marL="457200" indent="-457200"/>
            <a:r>
              <a:rPr lang="en-US" dirty="0"/>
              <a:t>ADA funding distribution per statute </a:t>
            </a:r>
          </a:p>
          <a:p>
            <a:pPr marL="457200" lvl="1" indent="0">
              <a:spcAft>
                <a:spcPts val="1000"/>
              </a:spcAft>
              <a:buNone/>
            </a:pPr>
            <a:r>
              <a:rPr lang="en-US" dirty="0"/>
              <a:t>(&lt;140 Small, 141–549 Medium, &gt;549 Large)</a:t>
            </a:r>
          </a:p>
          <a:p>
            <a:pPr marL="457200" indent="-457200">
              <a:spcAft>
                <a:spcPts val="1000"/>
              </a:spcAft>
            </a:pPr>
            <a:r>
              <a:rPr lang="en-US" dirty="0"/>
              <a:t>Renewal grant information – looking at multiple measures including expenditures and data reported</a:t>
            </a:r>
          </a:p>
          <a:p>
            <a:pPr marL="457200" indent="-457200">
              <a:spcAft>
                <a:spcPts val="1000"/>
              </a:spcAft>
            </a:pPr>
            <a:r>
              <a:rPr lang="en-US" dirty="0"/>
              <a:t>Application review process, with a total of 52 points possible, and 27 points to be eligible for funding</a:t>
            </a:r>
          </a:p>
          <a:p>
            <a:pPr marL="457200" indent="-457200">
              <a:spcAft>
                <a:spcPts val="1000"/>
              </a:spcAft>
            </a:pPr>
            <a:r>
              <a:rPr lang="en-US" dirty="0"/>
              <a:t>Appeals</a:t>
            </a:r>
          </a:p>
          <a:p>
            <a:pPr marL="457200" indent="-457200"/>
            <a:r>
              <a:rPr lang="en-US" dirty="0"/>
              <a:t>Payment Procedures</a:t>
            </a:r>
          </a:p>
          <a:p>
            <a:endParaRPr lang="en-US" dirty="0"/>
          </a:p>
        </p:txBody>
      </p:sp>
      <p:sp>
        <p:nvSpPr>
          <p:cNvPr id="4" name="Slide Number Placeholder 3">
            <a:extLst>
              <a:ext uri="{FF2B5EF4-FFF2-40B4-BE49-F238E27FC236}">
                <a16:creationId xmlns:a16="http://schemas.microsoft.com/office/drawing/2014/main" id="{2BA09F39-661E-41BC-B27E-0889DD98ED73}"/>
              </a:ext>
            </a:extLst>
          </p:cNvPr>
          <p:cNvSpPr>
            <a:spLocks noGrp="1"/>
          </p:cNvSpPr>
          <p:nvPr>
            <p:ph type="sldNum" sz="quarter" idx="10"/>
          </p:nvPr>
        </p:nvSpPr>
        <p:spPr/>
        <p:txBody>
          <a:bodyPr/>
          <a:lstStyle/>
          <a:p>
            <a:fld id="{7934E7AA-586C-4B13-A389-1429762DA247}" type="slidenum">
              <a:rPr lang="en-US" smtClean="0"/>
              <a:pPr/>
              <a:t>6</a:t>
            </a:fld>
            <a:endParaRPr lang="en-US" dirty="0"/>
          </a:p>
        </p:txBody>
      </p:sp>
    </p:spTree>
    <p:extLst>
      <p:ext uri="{BB962C8B-B14F-4D97-AF65-F5344CB8AC3E}">
        <p14:creationId xmlns:p14="http://schemas.microsoft.com/office/powerpoint/2010/main" val="1281349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165003" y="1085850"/>
            <a:ext cx="9861897" cy="5623422"/>
          </a:xfrm>
        </p:spPr>
        <p:txBody>
          <a:bodyPr/>
          <a:lstStyle/>
          <a:p>
            <a:pPr marL="0" indent="0">
              <a:buNone/>
            </a:pPr>
            <a:r>
              <a:rPr lang="en-US" b="1" dirty="0"/>
              <a:t>Change to Metric through Choice of alternatives</a:t>
            </a:r>
          </a:p>
          <a:p>
            <a:pPr marL="463550">
              <a:spcAft>
                <a:spcPts val="1000"/>
              </a:spcAft>
            </a:pPr>
            <a:r>
              <a:rPr lang="en-US" dirty="0"/>
              <a:t>Operationalizing College and Career Readiness or </a:t>
            </a:r>
            <a:r>
              <a:rPr lang="en-US" dirty="0">
                <a:solidFill>
                  <a:srgbClr val="000000"/>
                </a:solidFill>
              </a:rPr>
              <a:t>Assessment Scores</a:t>
            </a:r>
          </a:p>
          <a:p>
            <a:pPr marL="0" indent="0">
              <a:buNone/>
            </a:pPr>
            <a:r>
              <a:rPr lang="en-US" b="1" dirty="0">
                <a:solidFill>
                  <a:srgbClr val="000000"/>
                </a:solidFill>
              </a:rPr>
              <a:t>No change to following Metrics:</a:t>
            </a:r>
          </a:p>
          <a:p>
            <a:pPr marL="463550"/>
            <a:r>
              <a:rPr lang="en-US" dirty="0">
                <a:solidFill>
                  <a:srgbClr val="000000"/>
                </a:solidFill>
              </a:rPr>
              <a:t>The high school graduation rate.</a:t>
            </a:r>
          </a:p>
          <a:p>
            <a:pPr marL="463550"/>
            <a:r>
              <a:rPr lang="en-US" dirty="0"/>
              <a:t>The number of former pupils employed and the types of businesses in which they are employe</a:t>
            </a:r>
            <a:r>
              <a:rPr lang="en-US" dirty="0">
                <a:solidFill>
                  <a:srgbClr val="000000"/>
                </a:solidFill>
              </a:rPr>
              <a:t>d.</a:t>
            </a:r>
          </a:p>
          <a:p>
            <a:pPr marL="463550"/>
            <a:r>
              <a:rPr lang="en-US" dirty="0"/>
              <a:t>The number of former pupils enrolled in a postsecondary educational institution</a:t>
            </a:r>
            <a:r>
              <a:rPr lang="en-US" dirty="0">
                <a:solidFill>
                  <a:srgbClr val="000000"/>
                </a:solidFill>
              </a:rPr>
              <a: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Recommendation Summary </a:t>
            </a:r>
            <a:r>
              <a:rPr lang="en-US" sz="2400" dirty="0"/>
              <a:t>(2)</a:t>
            </a:r>
          </a:p>
        </p:txBody>
      </p:sp>
    </p:spTree>
    <p:extLst>
      <p:ext uri="{BB962C8B-B14F-4D97-AF65-F5344CB8AC3E}">
        <p14:creationId xmlns:p14="http://schemas.microsoft.com/office/powerpoint/2010/main" val="1237049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165003" y="1085850"/>
            <a:ext cx="9861897" cy="5623422"/>
          </a:xfrm>
        </p:spPr>
        <p:txBody>
          <a:bodyPr/>
          <a:lstStyle/>
          <a:p>
            <a:pPr marL="0" indent="0">
              <a:spcAft>
                <a:spcPts val="1000"/>
              </a:spcAft>
              <a:buNone/>
            </a:pPr>
            <a:r>
              <a:rPr lang="en-US" b="1" dirty="0">
                <a:solidFill>
                  <a:srgbClr val="000000"/>
                </a:solidFill>
              </a:rPr>
              <a:t>No change to following Metrics (continued):</a:t>
            </a:r>
          </a:p>
          <a:p>
            <a:pPr marL="463550">
              <a:spcAft>
                <a:spcPts val="1000"/>
              </a:spcAft>
            </a:pPr>
            <a:r>
              <a:rPr lang="en-US" dirty="0"/>
              <a:t>The number of former pupils enrolled in a state apprenticeship program</a:t>
            </a:r>
            <a:r>
              <a:rPr lang="en-US" dirty="0">
                <a:solidFill>
                  <a:srgbClr val="000000"/>
                </a:solidFill>
              </a:rPr>
              <a:t>.</a:t>
            </a:r>
          </a:p>
          <a:p>
            <a:pPr marL="463550"/>
            <a:r>
              <a:rPr lang="en-US" dirty="0">
                <a:solidFill>
                  <a:srgbClr val="000000"/>
                </a:solidFill>
              </a:rPr>
              <a:t>The number of former pu</a:t>
            </a:r>
            <a:r>
              <a:rPr lang="en-US" dirty="0"/>
              <a:t>pils enrolled in a form of job training other than a state apprenticeship program</a:t>
            </a:r>
            <a:r>
              <a:rPr lang="en-US" dirty="0">
                <a:solidFill>
                  <a:srgbClr val="000000"/>
                </a:solidFill>
              </a:rPr>
              <a: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Recommendation Summary </a:t>
            </a:r>
            <a:r>
              <a:rPr lang="en-US" sz="2400" dirty="0"/>
              <a:t>(3)</a:t>
            </a:r>
          </a:p>
        </p:txBody>
      </p:sp>
    </p:spTree>
    <p:extLst>
      <p:ext uri="{BB962C8B-B14F-4D97-AF65-F5344CB8AC3E}">
        <p14:creationId xmlns:p14="http://schemas.microsoft.com/office/powerpoint/2010/main" val="3146866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754183" y="1997997"/>
            <a:ext cx="8687831" cy="3897757"/>
          </a:xfrm>
        </p:spPr>
        <p:txBody>
          <a:bodyPr/>
          <a:lstStyle/>
          <a:p>
            <a:pPr marL="0" indent="0">
              <a:buNone/>
            </a:pPr>
            <a:r>
              <a:rPr lang="en-US" sz="3200" dirty="0"/>
              <a:t>The staff of the CCCCO and the CDE recommend that the CWPJAC review and approve the revisions in the 2020 Matrix of Metrics (Attachment 3), and to allow staff to make any necessary, non-substantive clarifying edits to the Matrix of Metrics.</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Recommendation</a:t>
            </a:r>
            <a:endParaRPr lang="en-US" sz="2400" dirty="0"/>
          </a:p>
        </p:txBody>
      </p:sp>
    </p:spTree>
    <p:extLst>
      <p:ext uri="{BB962C8B-B14F-4D97-AF65-F5344CB8AC3E}">
        <p14:creationId xmlns:p14="http://schemas.microsoft.com/office/powerpoint/2010/main" val="35913250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 </a:t>
            </a:r>
            <a:r>
              <a:rPr lang="en-US" sz="2400" dirty="0"/>
              <a:t>(5)</a:t>
            </a:r>
          </a:p>
        </p:txBody>
      </p:sp>
    </p:spTree>
    <p:extLst>
      <p:ext uri="{BB962C8B-B14F-4D97-AF65-F5344CB8AC3E}">
        <p14:creationId xmlns:p14="http://schemas.microsoft.com/office/powerpoint/2010/main" val="964027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B1C465-C2BE-4B45-9D1B-4BECF0E2605F}"/>
              </a:ext>
            </a:extLst>
          </p:cNvPr>
          <p:cNvSpPr>
            <a:spLocks noGrp="1"/>
          </p:cNvSpPr>
          <p:nvPr>
            <p:ph idx="1"/>
          </p:nvPr>
        </p:nvSpPr>
        <p:spPr>
          <a:xfrm>
            <a:off x="2323070" y="1153551"/>
            <a:ext cx="9550062" cy="5106572"/>
          </a:xfrm>
        </p:spPr>
        <p:txBody>
          <a:bodyPr/>
          <a:lstStyle/>
          <a:p>
            <a:pPr marL="0" lvl="1" indent="0">
              <a:lnSpc>
                <a:spcPct val="100000"/>
              </a:lnSpc>
              <a:spcBef>
                <a:spcPts val="0"/>
              </a:spcBef>
              <a:buNone/>
            </a:pPr>
            <a:r>
              <a:rPr lang="en-US" b="1" dirty="0"/>
              <a:t>Zoom</a:t>
            </a:r>
          </a:p>
          <a:p>
            <a:pPr marL="0" indent="0">
              <a:buNone/>
            </a:pPr>
            <a:r>
              <a:rPr lang="en-US" sz="2400" dirty="0"/>
              <a:t>Register at: </a:t>
            </a:r>
            <a:r>
              <a:rPr lang="en-US" sz="2400" u="sng" dirty="0">
                <a:hlinkClick r:id="rId3"/>
              </a:rPr>
              <a:t>https://us02web.zoom.us/webinar/register/WN_vCW1KTtMRXamrPXZ0kEQQA</a:t>
            </a:r>
            <a:endParaRPr lang="en-US" sz="2400" dirty="0"/>
          </a:p>
          <a:p>
            <a:pPr marL="0" indent="0">
              <a:buNone/>
            </a:pPr>
            <a:r>
              <a:rPr lang="en-US" sz="2400" dirty="0"/>
              <a:t>When logging into Zoom please use your first and last name to provide public comment.</a:t>
            </a:r>
          </a:p>
          <a:p>
            <a:pPr marL="0" lvl="1" indent="0">
              <a:spcBef>
                <a:spcPts val="1200"/>
              </a:spcBef>
              <a:buNone/>
            </a:pPr>
            <a:r>
              <a:rPr lang="en-US" b="1" dirty="0"/>
              <a:t>Email</a:t>
            </a:r>
          </a:p>
          <a:p>
            <a:pPr marL="0" lvl="1" indent="0">
              <a:buNone/>
            </a:pPr>
            <a:r>
              <a:rPr lang="en-US" sz="2400" dirty="0">
                <a:hlinkClick r:id="rId4" tooltip="Link tot he Path 2 Work Email Address"/>
              </a:rPr>
              <a:t>Path2Work@cde.ca.gov</a:t>
            </a:r>
            <a:r>
              <a:rPr lang="en-US" sz="2400" dirty="0"/>
              <a:t> and include the following: </a:t>
            </a:r>
          </a:p>
          <a:p>
            <a:pPr marL="0" lvl="1" indent="0">
              <a:buNone/>
            </a:pPr>
            <a:r>
              <a:rPr lang="en-US" sz="2400" dirty="0"/>
              <a:t>1) your name; 2) your affiliation, if any; 3) the agenda item number (i.e., Item 01); and 4) your public comment.</a:t>
            </a:r>
          </a:p>
          <a:p>
            <a:pPr marL="0" lvl="1" indent="0">
              <a:spcBef>
                <a:spcPts val="1200"/>
              </a:spcBef>
              <a:buNone/>
            </a:pPr>
            <a:r>
              <a:rPr lang="en-US" b="1" dirty="0"/>
              <a:t>Phone</a:t>
            </a:r>
          </a:p>
          <a:p>
            <a:pPr marL="0" lvl="1" indent="0">
              <a:buNone/>
            </a:pPr>
            <a:r>
              <a:rPr lang="fr-FR" sz="2400" dirty="0"/>
              <a:t>712-432-0075, Participant Access Code: 651905#</a:t>
            </a:r>
          </a:p>
          <a:p>
            <a:pPr marL="0" lvl="1" indent="0">
              <a:buNone/>
            </a:pPr>
            <a:r>
              <a:rPr lang="en-US" sz="2400" dirty="0"/>
              <a:t>Press *6 during the public comment period to be added to the queue.</a:t>
            </a:r>
          </a:p>
        </p:txBody>
      </p:sp>
      <p:sp>
        <p:nvSpPr>
          <p:cNvPr id="6" name="Title 1">
            <a:extLst>
              <a:ext uri="{FF2B5EF4-FFF2-40B4-BE49-F238E27FC236}">
                <a16:creationId xmlns:a16="http://schemas.microsoft.com/office/drawing/2014/main" id="{4BB47517-D549-4132-93C8-6C2C90DFFF73}"/>
              </a:ext>
            </a:extLst>
          </p:cNvPr>
          <p:cNvSpPr>
            <a:spLocks noGrp="1"/>
          </p:cNvSpPr>
          <p:nvPr>
            <p:ph type="title"/>
          </p:nvPr>
        </p:nvSpPr>
        <p:spPr>
          <a:xfrm>
            <a:off x="2323069" y="148728"/>
            <a:ext cx="9550061" cy="1103297"/>
          </a:xfrm>
        </p:spPr>
        <p:txBody>
          <a:bodyPr/>
          <a:lstStyle/>
          <a:p>
            <a:r>
              <a:rPr lang="en-US" sz="4400" dirty="0"/>
              <a:t>Public Comment</a:t>
            </a:r>
            <a:endParaRPr lang="en-US" sz="2400" dirty="0"/>
          </a:p>
        </p:txBody>
      </p:sp>
    </p:spTree>
    <p:extLst>
      <p:ext uri="{BB962C8B-B14F-4D97-AF65-F5344CB8AC3E}">
        <p14:creationId xmlns:p14="http://schemas.microsoft.com/office/powerpoint/2010/main" val="243262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B233-E3CF-4560-9903-2F1DDEAD89E8}"/>
              </a:ext>
            </a:extLst>
          </p:cNvPr>
          <p:cNvSpPr>
            <a:spLocks noGrp="1"/>
          </p:cNvSpPr>
          <p:nvPr>
            <p:ph type="title"/>
          </p:nvPr>
        </p:nvSpPr>
        <p:spPr/>
        <p:txBody>
          <a:bodyPr/>
          <a:lstStyle/>
          <a:p>
            <a:r>
              <a:rPr lang="en-US" dirty="0"/>
              <a:t>CTEIG Webinars </a:t>
            </a:r>
            <a:r>
              <a:rPr lang="en-US" sz="2400" dirty="0"/>
              <a:t>(2)</a:t>
            </a:r>
          </a:p>
        </p:txBody>
      </p:sp>
      <p:sp>
        <p:nvSpPr>
          <p:cNvPr id="5" name="Content Placeholder 4">
            <a:extLst>
              <a:ext uri="{FF2B5EF4-FFF2-40B4-BE49-F238E27FC236}">
                <a16:creationId xmlns:a16="http://schemas.microsoft.com/office/drawing/2014/main" id="{C2090C86-962F-4A5A-A204-351B95BF32D5}"/>
              </a:ext>
            </a:extLst>
          </p:cNvPr>
          <p:cNvSpPr>
            <a:spLocks noGrp="1"/>
          </p:cNvSpPr>
          <p:nvPr>
            <p:ph idx="1"/>
          </p:nvPr>
        </p:nvSpPr>
        <p:spPr>
          <a:xfrm>
            <a:off x="2323070" y="1770187"/>
            <a:ext cx="9670810" cy="4406776"/>
          </a:xfrm>
        </p:spPr>
        <p:txBody>
          <a:bodyPr/>
          <a:lstStyle/>
          <a:p>
            <a:pPr marL="457200" indent="-457200"/>
            <a:r>
              <a:rPr lang="en-US" dirty="0"/>
              <a:t>Reviewed two application process procedures:</a:t>
            </a:r>
          </a:p>
          <a:p>
            <a:pPr marL="1371600" indent="-457200">
              <a:buFont typeface="+mj-lt"/>
              <a:buAutoNum type="arabicPeriod"/>
            </a:pPr>
            <a:r>
              <a:rPr lang="en-US" sz="2400" dirty="0"/>
              <a:t>LEAs that </a:t>
            </a:r>
            <a:r>
              <a:rPr lang="en-US" sz="2400" b="1" dirty="0"/>
              <a:t>received</a:t>
            </a:r>
            <a:r>
              <a:rPr lang="en-US" sz="2400" dirty="0"/>
              <a:t> 2019–20 funds</a:t>
            </a:r>
          </a:p>
          <a:p>
            <a:pPr marL="1371600" indent="-457200">
              <a:spcAft>
                <a:spcPts val="500"/>
              </a:spcAft>
              <a:buFont typeface="+mj-lt"/>
              <a:buAutoNum type="arabicPeriod"/>
            </a:pPr>
            <a:r>
              <a:rPr lang="en-US" sz="2400" dirty="0"/>
              <a:t>LEAs that </a:t>
            </a:r>
            <a:r>
              <a:rPr lang="en-US" sz="2400" b="1" dirty="0"/>
              <a:t>did not </a:t>
            </a:r>
            <a:r>
              <a:rPr lang="en-US" sz="2400" dirty="0"/>
              <a:t>receive 2019–20 funds</a:t>
            </a:r>
          </a:p>
          <a:p>
            <a:pPr marL="457200" indent="-457200"/>
            <a:r>
              <a:rPr lang="en-US" dirty="0"/>
              <a:t>High-Quality CTE Program Evaluation and Plan</a:t>
            </a:r>
          </a:p>
          <a:p>
            <a:pPr marL="457200" indent="-457200"/>
            <a:r>
              <a:rPr lang="en-US" dirty="0"/>
              <a:t>Budget Narrative Worksheet</a:t>
            </a:r>
          </a:p>
          <a:p>
            <a:pPr marL="457200" indent="-457200"/>
            <a:r>
              <a:rPr lang="en-US" dirty="0"/>
              <a:t>Three-Year Budget Plan</a:t>
            </a:r>
          </a:p>
          <a:p>
            <a:pPr marL="457200" indent="-457200"/>
            <a:r>
              <a:rPr lang="en-US" dirty="0"/>
              <a:t>Inclusion of 2019–20 Local Control Accountability Plan (LCAP) pages with CTE references</a:t>
            </a:r>
          </a:p>
          <a:p>
            <a:pPr marL="457200" indent="-457200"/>
            <a:r>
              <a:rPr lang="en-US" dirty="0"/>
              <a:t>Application preparation and submission information</a:t>
            </a:r>
          </a:p>
          <a:p>
            <a:pPr marL="457200" indent="-457200"/>
            <a:r>
              <a:rPr lang="en-US" dirty="0"/>
              <a:t>FAQs</a:t>
            </a:r>
          </a:p>
        </p:txBody>
      </p:sp>
      <p:sp>
        <p:nvSpPr>
          <p:cNvPr id="4" name="Slide Number Placeholder 3">
            <a:extLst>
              <a:ext uri="{FF2B5EF4-FFF2-40B4-BE49-F238E27FC236}">
                <a16:creationId xmlns:a16="http://schemas.microsoft.com/office/drawing/2014/main" id="{2BA09F39-661E-41BC-B27E-0889DD98ED73}"/>
              </a:ext>
            </a:extLst>
          </p:cNvPr>
          <p:cNvSpPr>
            <a:spLocks noGrp="1"/>
          </p:cNvSpPr>
          <p:nvPr>
            <p:ph type="sldNum" sz="quarter" idx="10"/>
          </p:nvPr>
        </p:nvSpPr>
        <p:spPr/>
        <p:txBody>
          <a:bodyPr/>
          <a:lstStyle/>
          <a:p>
            <a:fld id="{7934E7AA-586C-4B13-A389-1429762DA247}" type="slidenum">
              <a:rPr lang="en-US" smtClean="0"/>
              <a:pPr/>
              <a:t>7</a:t>
            </a:fld>
            <a:endParaRPr lang="en-US" dirty="0"/>
          </a:p>
        </p:txBody>
      </p:sp>
    </p:spTree>
    <p:extLst>
      <p:ext uri="{BB962C8B-B14F-4D97-AF65-F5344CB8AC3E}">
        <p14:creationId xmlns:p14="http://schemas.microsoft.com/office/powerpoint/2010/main" val="328736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CFD8-D48E-413C-A038-8FFE5184AE69}"/>
              </a:ext>
            </a:extLst>
          </p:cNvPr>
          <p:cNvSpPr>
            <a:spLocks noGrp="1"/>
          </p:cNvSpPr>
          <p:nvPr>
            <p:ph type="title"/>
          </p:nvPr>
        </p:nvSpPr>
        <p:spPr/>
        <p:txBody>
          <a:bodyPr/>
          <a:lstStyle/>
          <a:p>
            <a:r>
              <a:rPr lang="en-US" dirty="0"/>
              <a:t>CTEIG Application Timeline</a:t>
            </a:r>
          </a:p>
        </p:txBody>
      </p:sp>
      <p:sp>
        <p:nvSpPr>
          <p:cNvPr id="3" name="Content Placeholder 2">
            <a:extLst>
              <a:ext uri="{FF2B5EF4-FFF2-40B4-BE49-F238E27FC236}">
                <a16:creationId xmlns:a16="http://schemas.microsoft.com/office/drawing/2014/main" id="{FD52C0F8-7778-400B-BB7D-1C19898A6B0D}"/>
              </a:ext>
            </a:extLst>
          </p:cNvPr>
          <p:cNvSpPr>
            <a:spLocks noGrp="1"/>
          </p:cNvSpPr>
          <p:nvPr>
            <p:ph idx="1"/>
          </p:nvPr>
        </p:nvSpPr>
        <p:spPr>
          <a:xfrm>
            <a:off x="2323070" y="2261942"/>
            <a:ext cx="9670810" cy="4230931"/>
          </a:xfrm>
        </p:spPr>
        <p:txBody>
          <a:bodyPr/>
          <a:lstStyle/>
          <a:p>
            <a:pPr marL="457200" indent="-457200">
              <a:spcAft>
                <a:spcPts val="1000"/>
              </a:spcAft>
            </a:pPr>
            <a:r>
              <a:rPr lang="en-US" sz="3200" dirty="0"/>
              <a:t>Applications due September 17, 2020</a:t>
            </a:r>
          </a:p>
          <a:p>
            <a:pPr marL="457200" indent="-457200">
              <a:spcAft>
                <a:spcPts val="1000"/>
              </a:spcAft>
            </a:pPr>
            <a:r>
              <a:rPr lang="en-US" sz="3200" dirty="0"/>
              <a:t>Proposed Allocations to November 2020 State Board of Education Meeting</a:t>
            </a:r>
          </a:p>
          <a:p>
            <a:pPr marL="457200" indent="-457200">
              <a:spcAft>
                <a:spcPts val="1000"/>
              </a:spcAft>
            </a:pPr>
            <a:r>
              <a:rPr lang="en-US" sz="3200" dirty="0"/>
              <a:t>Grant Award Notifications out to LEAs in November 2020</a:t>
            </a:r>
          </a:p>
          <a:p>
            <a:pPr marL="457200" indent="-457200"/>
            <a:r>
              <a:rPr lang="en-US" sz="3200" dirty="0"/>
              <a:t>Funds to LEAs in December 2020</a:t>
            </a:r>
          </a:p>
          <a:p>
            <a:endParaRPr lang="en-US" dirty="0"/>
          </a:p>
        </p:txBody>
      </p:sp>
      <p:sp>
        <p:nvSpPr>
          <p:cNvPr id="4" name="Slide Number Placeholder 3">
            <a:extLst>
              <a:ext uri="{FF2B5EF4-FFF2-40B4-BE49-F238E27FC236}">
                <a16:creationId xmlns:a16="http://schemas.microsoft.com/office/drawing/2014/main" id="{D6A288B6-2628-41D0-A9BA-4621020A4331}"/>
              </a:ext>
            </a:extLst>
          </p:cNvPr>
          <p:cNvSpPr>
            <a:spLocks noGrp="1"/>
          </p:cNvSpPr>
          <p:nvPr>
            <p:ph type="sldNum" sz="quarter" idx="10"/>
          </p:nvPr>
        </p:nvSpPr>
        <p:spPr/>
        <p:txBody>
          <a:bodyPr/>
          <a:lstStyle/>
          <a:p>
            <a:fld id="{7934E7AA-586C-4B13-A389-1429762DA247}" type="slidenum">
              <a:rPr lang="en-US" smtClean="0"/>
              <a:pPr/>
              <a:t>8</a:t>
            </a:fld>
            <a:endParaRPr lang="en-US" dirty="0"/>
          </a:p>
        </p:txBody>
      </p:sp>
    </p:spTree>
    <p:extLst>
      <p:ext uri="{BB962C8B-B14F-4D97-AF65-F5344CB8AC3E}">
        <p14:creationId xmlns:p14="http://schemas.microsoft.com/office/powerpoint/2010/main" val="179291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a:t>
            </a:r>
            <a:endParaRPr lang="en-US" sz="2400" dirty="0"/>
          </a:p>
        </p:txBody>
      </p:sp>
      <p:sp>
        <p:nvSpPr>
          <p:cNvPr id="6" name="Slide Number Placeholder 3">
            <a:extLst>
              <a:ext uri="{FF2B5EF4-FFF2-40B4-BE49-F238E27FC236}">
                <a16:creationId xmlns:a16="http://schemas.microsoft.com/office/drawing/2014/main" id="{59EEF6B1-F314-4CAA-BE8E-767F2629ECDC}"/>
              </a:ext>
            </a:extLst>
          </p:cNvPr>
          <p:cNvSpPr>
            <a:spLocks noGrp="1"/>
          </p:cNvSpPr>
          <p:nvPr>
            <p:ph type="sldNum" sz="quarter" idx="10"/>
          </p:nvPr>
        </p:nvSpPr>
        <p:spPr>
          <a:xfrm>
            <a:off x="8869005" y="6310311"/>
            <a:ext cx="2743200" cy="365125"/>
          </a:xfrm>
        </p:spPr>
        <p:txBody>
          <a:bodyPr/>
          <a:lstStyle/>
          <a:p>
            <a:fld id="{7934E7AA-586C-4B13-A389-1429762DA247}" type="slidenum">
              <a:rPr lang="en-US" smtClean="0"/>
              <a:pPr/>
              <a:t>9</a:t>
            </a:fld>
            <a:endParaRPr lang="en-US" dirty="0"/>
          </a:p>
        </p:txBody>
      </p:sp>
    </p:spTree>
    <p:extLst>
      <p:ext uri="{BB962C8B-B14F-4D97-AF65-F5344CB8AC3E}">
        <p14:creationId xmlns:p14="http://schemas.microsoft.com/office/powerpoint/2010/main" val="2552480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BB4149DB56643A7524376D43BE555" ma:contentTypeVersion="13" ma:contentTypeDescription="Create a new document." ma:contentTypeScope="" ma:versionID="1323a51a7bcda1d807ed8fd8bf54e375">
  <xsd:schema xmlns:xsd="http://www.w3.org/2001/XMLSchema" xmlns:xs="http://www.w3.org/2001/XMLSchema" xmlns:p="http://schemas.microsoft.com/office/2006/metadata/properties" xmlns:ns3="0bb52a69-017d-4317-9dde-86eefc68c425" xmlns:ns4="85277ba7-f4ce-4090-a5ae-2690180b07da" targetNamespace="http://schemas.microsoft.com/office/2006/metadata/properties" ma:root="true" ma:fieldsID="a2212a2245d0073e2c5d3d7dffe082ed" ns3:_="" ns4:_="">
    <xsd:import namespace="0bb52a69-017d-4317-9dde-86eefc68c425"/>
    <xsd:import namespace="85277ba7-f4ce-4090-a5ae-2690180b07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52a69-017d-4317-9dde-86eefc68c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277ba7-f4ce-4090-a5ae-2690180b07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541A73-E3AB-4B21-B909-6481AFD7E4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52a69-017d-4317-9dde-86eefc68c425"/>
    <ds:schemaRef ds:uri="85277ba7-f4ce-4090-a5ae-2690180b0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0DBB51-7E94-4376-A5C7-875BFBA4992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5277ba7-f4ce-4090-a5ae-2690180b07da"/>
    <ds:schemaRef ds:uri="0bb52a69-017d-4317-9dde-86eefc68c425"/>
    <ds:schemaRef ds:uri="http://www.w3.org/XML/1998/namespace"/>
  </ds:schemaRefs>
</ds:datastoreItem>
</file>

<file path=customXml/itemProps3.xml><?xml version="1.0" encoding="utf-8"?>
<ds:datastoreItem xmlns:ds="http://schemas.openxmlformats.org/officeDocument/2006/customXml" ds:itemID="{66C143EC-17B1-420D-821C-95C4EDBC98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6622</TotalTime>
  <Words>3669</Words>
  <Application>Microsoft Office PowerPoint</Application>
  <PresentationFormat>Widescreen</PresentationFormat>
  <Paragraphs>446</Paragraphs>
  <Slides>64</Slides>
  <Notes>37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64</vt:i4>
      </vt:variant>
    </vt:vector>
  </HeadingPairs>
  <TitlesOfParts>
    <vt:vector size="75" baseType="lpstr">
      <vt:lpstr>Arial</vt:lpstr>
      <vt:lpstr>Calibri</vt:lpstr>
      <vt:lpstr>Calibri Light</vt:lpstr>
      <vt:lpstr>Courier New</vt:lpstr>
      <vt:lpstr>Helvetica Neue</vt:lpstr>
      <vt:lpstr>Source Sans Pro</vt:lpstr>
      <vt:lpstr>Times New Roman</vt:lpstr>
      <vt:lpstr>Wingdings</vt:lpstr>
      <vt:lpstr>Office Theme</vt:lpstr>
      <vt:lpstr>California Community Colleges - Primary (White)</vt:lpstr>
      <vt:lpstr>1_Office Theme</vt:lpstr>
      <vt:lpstr>Updates on the Career Technical Education Incentive Grant and the Kindergarten through Grade Twelve Strong Workforce Program</vt:lpstr>
      <vt:lpstr>Overview</vt:lpstr>
      <vt:lpstr>Career Technical Education Incentive Grant</vt:lpstr>
      <vt:lpstr>FY 2020–21 CTEIG Application (1) </vt:lpstr>
      <vt:lpstr>FY 2020–21 CTEIG Application (2) </vt:lpstr>
      <vt:lpstr>CTEIG Webinars (1)</vt:lpstr>
      <vt:lpstr>CTEIG Webinars (2)</vt:lpstr>
      <vt:lpstr>CTEIG Application Timeline</vt:lpstr>
      <vt:lpstr>Member Comments</vt:lpstr>
      <vt:lpstr>Updates to the 2020–21 SWP K–12 Application and Measuring the Work of  K–12 Round 1 Grantees </vt:lpstr>
      <vt:lpstr>K–12 SWP 2020 Timeline (1)</vt:lpstr>
      <vt:lpstr>K–12 SWP 2020 Timeline (2)</vt:lpstr>
      <vt:lpstr>Round 3 Updates and Changes</vt:lpstr>
      <vt:lpstr>K–12 SWP RFA:  Round 3 Updates and Changes </vt:lpstr>
      <vt:lpstr>Measuring the Work of  K–12 SWP Grantees </vt:lpstr>
      <vt:lpstr>K–12 SWP LEA Interim Measures Reporting Timeline (1)</vt:lpstr>
      <vt:lpstr>K–12 SWP LEA Interim Measures Reporting Timeline (2)</vt:lpstr>
      <vt:lpstr>K–12 SWP Interim Measures (1) - https://bit.ly/2XlkVT2 </vt:lpstr>
      <vt:lpstr>K–12 SWP LEA Interim Measures (1)</vt:lpstr>
      <vt:lpstr>K–12 SWP LEA Interim Measures (2)</vt:lpstr>
      <vt:lpstr>LEA Survey Basics</vt:lpstr>
      <vt:lpstr>What will LEAs need to complete? (1)</vt:lpstr>
      <vt:lpstr>What will LEAs need to complete? (2)</vt:lpstr>
      <vt:lpstr>Support for LEAs</vt:lpstr>
      <vt:lpstr>Survey Limitations</vt:lpstr>
      <vt:lpstr>Where to find the survey and instructions</vt:lpstr>
      <vt:lpstr>Member Comments (2)</vt:lpstr>
      <vt:lpstr>Summarizing CTEIG and K–12 SWP Data Reports</vt:lpstr>
      <vt:lpstr>Methodology Used for Analyzing CTEIG Qualitative Data (1)</vt:lpstr>
      <vt:lpstr>Methodology Used for Analyzing CTEIG Qualitative Data (2)</vt:lpstr>
      <vt:lpstr>CTEIG Qualitative Data Results (1)</vt:lpstr>
      <vt:lpstr>CTEIG Qualitative Data Results (2)</vt:lpstr>
      <vt:lpstr>CTEIG Qualitative Data Results (3)</vt:lpstr>
      <vt:lpstr>CTEIG Expenditures –  Figures 11. and 12.</vt:lpstr>
      <vt:lpstr>Follow Up Data - Summary (1)</vt:lpstr>
      <vt:lpstr>Follow Up Data - Summary (2)</vt:lpstr>
      <vt:lpstr>Member Comments (3)</vt:lpstr>
      <vt:lpstr>MOU on Data Sharing Between the  CDE and CCCCO</vt:lpstr>
      <vt:lpstr>The CTEIG and K–12 SWP MOU (1)</vt:lpstr>
      <vt:lpstr> The CTEIG and K–12 SWP MOU (2) </vt:lpstr>
      <vt:lpstr> The CTEIG and K–12 SWP MOU (3) </vt:lpstr>
      <vt:lpstr>Member Comments (4)</vt:lpstr>
      <vt:lpstr>Recommendations  on the 2020  CTEIG and K–12 SWP Metrics</vt:lpstr>
      <vt:lpstr> CTEIG and K–12 SWP  Metrics Discussion </vt:lpstr>
      <vt:lpstr>Reading the Matrix of Metrics Document (Attachment 3)</vt:lpstr>
      <vt:lpstr>Metric Recommendations for CTEIG and K–12 SWP</vt:lpstr>
      <vt:lpstr>Methodological and  Data Collection Considerations (1)</vt:lpstr>
      <vt:lpstr>Methodological and  Data Collection Considerations (2)</vt:lpstr>
      <vt:lpstr>Recommendation One</vt:lpstr>
      <vt:lpstr>Recommendation Two</vt:lpstr>
      <vt:lpstr>Recommendation Three (1)</vt:lpstr>
      <vt:lpstr>Recommendation Three (2) </vt:lpstr>
      <vt:lpstr>Recommendation Four</vt:lpstr>
      <vt:lpstr>Recommendation Five</vt:lpstr>
      <vt:lpstr>Recommendation Six</vt:lpstr>
      <vt:lpstr>Recommendations 4, 5, and 6</vt:lpstr>
      <vt:lpstr>Recommendation Seven</vt:lpstr>
      <vt:lpstr>Recommendation Eight</vt:lpstr>
      <vt:lpstr>Recommendation Summary (1)</vt:lpstr>
      <vt:lpstr>Recommendation Summary (2)</vt:lpstr>
      <vt:lpstr>Recommendation Summary (3)</vt:lpstr>
      <vt:lpstr>Recommendation</vt:lpstr>
      <vt:lpstr>Member Comments (5)</vt:lpstr>
      <vt:lpstr>Public Comment</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Technical Education Incentive Grant and K-12 Strong Workforce Program - California Workforce Pathways (CA Dept of Education)</dc:title>
  <dc:subject>Update on California State Initiatives: the Career Technical Education Incentive Grant (CTEIG), and the K-12 SWP.</dc:subject>
  <dc:creator>CDE</dc:creator>
  <cp:lastModifiedBy>Christina Rodriguez</cp:lastModifiedBy>
  <cp:revision>325</cp:revision>
  <cp:lastPrinted>2020-01-17T21:09:19Z</cp:lastPrinted>
  <dcterms:created xsi:type="dcterms:W3CDTF">2017-09-26T18:37:33Z</dcterms:created>
  <dcterms:modified xsi:type="dcterms:W3CDTF">2020-09-21T23:54:29Z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0x010100068BB4149DB56643A7524376D43BE555</vt:lpwstr>
  </property>
</Properties>
</file>