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9" r:id="rId1"/>
  </p:sldMasterIdLst>
  <p:notesMasterIdLst>
    <p:notesMasterId r:id="rId44"/>
  </p:notesMasterIdLst>
  <p:handoutMasterIdLst>
    <p:handoutMasterId r:id="rId45"/>
  </p:handoutMasterIdLst>
  <p:sldIdLst>
    <p:sldId id="484" r:id="rId2"/>
    <p:sldId id="292" r:id="rId3"/>
    <p:sldId id="507" r:id="rId4"/>
    <p:sldId id="561" r:id="rId5"/>
    <p:sldId id="524" r:id="rId6"/>
    <p:sldId id="550" r:id="rId7"/>
    <p:sldId id="326" r:id="rId8"/>
    <p:sldId id="331" r:id="rId9"/>
    <p:sldId id="342" r:id="rId10"/>
    <p:sldId id="329" r:id="rId11"/>
    <p:sldId id="564" r:id="rId12"/>
    <p:sldId id="341" r:id="rId13"/>
    <p:sldId id="321" r:id="rId14"/>
    <p:sldId id="325" r:id="rId15"/>
    <p:sldId id="548" r:id="rId16"/>
    <p:sldId id="549" r:id="rId17"/>
    <p:sldId id="318" r:id="rId18"/>
    <p:sldId id="319" r:id="rId19"/>
    <p:sldId id="540" r:id="rId20"/>
    <p:sldId id="542" r:id="rId21"/>
    <p:sldId id="563" r:id="rId22"/>
    <p:sldId id="334" r:id="rId23"/>
    <p:sldId id="335" r:id="rId24"/>
    <p:sldId id="543" r:id="rId25"/>
    <p:sldId id="544" r:id="rId26"/>
    <p:sldId id="547" r:id="rId27"/>
    <p:sldId id="332" r:id="rId28"/>
    <p:sldId id="545" r:id="rId29"/>
    <p:sldId id="333" r:id="rId30"/>
    <p:sldId id="339" r:id="rId31"/>
    <p:sldId id="546" r:id="rId32"/>
    <p:sldId id="300" r:id="rId33"/>
    <p:sldId id="317" r:id="rId34"/>
    <p:sldId id="322" r:id="rId35"/>
    <p:sldId id="551" r:id="rId36"/>
    <p:sldId id="566" r:id="rId37"/>
    <p:sldId id="345" r:id="rId38"/>
    <p:sldId id="565" r:id="rId39"/>
    <p:sldId id="323" r:id="rId40"/>
    <p:sldId id="324" r:id="rId41"/>
    <p:sldId id="337" r:id="rId42"/>
    <p:sldId id="311" r:id="rId43"/>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a:srgbClr val="FF9D0D"/>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61808" autoAdjust="0"/>
  </p:normalViewPr>
  <p:slideViewPr>
    <p:cSldViewPr snapToGrid="0">
      <p:cViewPr varScale="1">
        <p:scale>
          <a:sx n="75" d="100"/>
          <a:sy n="75" d="100"/>
        </p:scale>
        <p:origin x="2246" y="67"/>
      </p:cViewPr>
      <p:guideLst>
        <p:guide orient="horz" pos="2160"/>
        <p:guide pos="3840"/>
      </p:guideLst>
    </p:cSldViewPr>
  </p:slideViewPr>
  <p:outlineViewPr>
    <p:cViewPr>
      <p:scale>
        <a:sx n="33" d="100"/>
        <a:sy n="33" d="100"/>
      </p:scale>
      <p:origin x="0" y="-1908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DB7CBA-8FB1-4216-AF96-74550129B046}"/>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AD0CC39-5341-471A-8794-B1EA155A2C0A}"/>
              </a:ext>
            </a:extLst>
          </p:cNvPr>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D867AD67-9BBC-4553-B6CB-E561240106AD}" type="datetimeFigureOut">
              <a:rPr lang="en-US"/>
              <a:pPr>
                <a:defRPr/>
              </a:pPr>
              <a:t>6/7/2024</a:t>
            </a:fld>
            <a:endParaRPr lang="en-US"/>
          </a:p>
        </p:txBody>
      </p:sp>
      <p:sp>
        <p:nvSpPr>
          <p:cNvPr id="4" name="Footer Placeholder 3">
            <a:extLst>
              <a:ext uri="{FF2B5EF4-FFF2-40B4-BE49-F238E27FC236}">
                <a16:creationId xmlns:a16="http://schemas.microsoft.com/office/drawing/2014/main" id="{F62B988A-97F9-4524-8EEF-22E6CC312FAD}"/>
              </a:ext>
            </a:extLst>
          </p:cNvPr>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A752084E-2B88-4821-BF84-668B3F966BF4}"/>
              </a:ext>
            </a:extLst>
          </p:cNvPr>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C8278FB8-3C65-4CA2-8A1C-660AEA58BDF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6B7B96-D356-4CBA-80B2-6BC313174258}"/>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5B1CE50-FDD6-4501-B23E-4C0EB3C8A957}"/>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244CD8F1-08C2-414F-9B65-270EEF9F34FE}" type="datetimeFigureOut">
              <a:rPr lang="en-US"/>
              <a:pPr>
                <a:defRPr/>
              </a:pPr>
              <a:t>6/7/2024</a:t>
            </a:fld>
            <a:endParaRPr lang="en-US"/>
          </a:p>
        </p:txBody>
      </p:sp>
      <p:sp>
        <p:nvSpPr>
          <p:cNvPr id="4" name="Slide Image Placeholder 3">
            <a:extLst>
              <a:ext uri="{FF2B5EF4-FFF2-40B4-BE49-F238E27FC236}">
                <a16:creationId xmlns:a16="http://schemas.microsoft.com/office/drawing/2014/main" id="{F4FFE410-9BE3-47EA-B1F0-F4C238CD4653}"/>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ACFF1247-9FC2-46C0-86DE-C37F62C9BDD9}"/>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0224BF7-47F2-41F3-A8B1-6EF48A49106B}"/>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D03FB7B4-8CFC-4D5A-A51D-7F23CEDC78F6}"/>
              </a:ext>
            </a:extLst>
          </p:cNvPr>
          <p:cNvSpPr>
            <a:spLocks noGrp="1"/>
          </p:cNvSpPr>
          <p:nvPr>
            <p:ph type="sldNum" sz="quarter" idx="5"/>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304A2215-1BF1-42D8-B0E0-23F63889CAEC}" type="slidenum">
              <a:rPr lang="en-US" altLang="en-US"/>
              <a:pPr/>
              <a:t>‹#›</a:t>
            </a:fld>
            <a:endParaRPr lang="en-US" altLang="en-US"/>
          </a:p>
        </p:txBody>
      </p:sp>
    </p:spTree>
    <p:extLst>
      <p:ext uri="{BB962C8B-B14F-4D97-AF65-F5344CB8AC3E}">
        <p14:creationId xmlns:p14="http://schemas.microsoft.com/office/powerpoint/2010/main" val="1249718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e.ca.gov/pd/ti/tiiapscalculation.asp"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de.ca.gov/SchoolDirectory/active-or-pending-schools/2"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mailto:privateschools@cde.ca.gov" TargetMode="External"/><Relationship Id="rId4" Type="http://schemas.openxmlformats.org/officeDocument/2006/relationships/hyperlink" Target="http://leginfo.legislature.ca.gov/faces/codes_displaySection.xhtml?sectionNum=33190.&amp;lawCode=EDC"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view.officeapps.live.com/op/view.aspx?src=https%3A%2F%2Fwww.cde.ca.gov%2Fsp%2Fsw%2Ft1%2Fdocuments%2Fnpsconsultationtemps.docx&amp;wdOrigin=BROWSELINK"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mailto:titleII@cde.ca.gov"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8" Type="http://schemas.openxmlformats.org/officeDocument/2006/relationships/hyperlink" Target="https://www2.ed.gov/about/inits/ed/non-public-education/files/esea-titleviii-guidance-2023.pdf" TargetMode="External"/><Relationship Id="rId3" Type="http://schemas.openxmlformats.org/officeDocument/2006/relationships/hyperlink" Target="https://www.cde.ca.gov/ci/pl/title2parta.asp" TargetMode="External"/><Relationship Id="rId7" Type="http://schemas.openxmlformats.org/officeDocument/2006/relationships/hyperlink" Target="mailto:SHanna@cde.ca.gov"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www.cde.ca.gov/sp/sw/t1/ombudsmaneqservices.asp" TargetMode="External"/><Relationship Id="rId5" Type="http://schemas.openxmlformats.org/officeDocument/2006/relationships/hyperlink" Target="mailto:join-Title-II@mlist.cde.ca.gov" TargetMode="External"/><Relationship Id="rId4" Type="http://schemas.openxmlformats.org/officeDocument/2006/relationships/hyperlink" Target="mailto:TitleII@cde.ca.gov"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oese.ed.gov/resources/oese-technical-assistance-centers/state-support-network/resources/initial-contact-letter-intent-participat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Welcome and thank you for watching this presentation about Supporting Effective Instruction (SEI) 08: Private School Participation, Consultation, and Control of Funds. I am __________________________, a CDE Title II/SEI Reviewer. Contact information will be shared at the end of the presentation.</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a:t>
            </a:fld>
            <a:endParaRPr lang="en-US" altLang="en-US"/>
          </a:p>
        </p:txBody>
      </p:sp>
    </p:spTree>
    <p:extLst>
      <p:ext uri="{BB962C8B-B14F-4D97-AF65-F5344CB8AC3E}">
        <p14:creationId xmlns:p14="http://schemas.microsoft.com/office/powerpoint/2010/main" val="3163955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Question</a:t>
            </a:r>
            <a:r>
              <a:rPr lang="en-US" dirty="0"/>
              <a:t>: We have reached out to the private school but have not received a response. What do we do now?</a:t>
            </a:r>
          </a:p>
          <a:p>
            <a:pPr marL="0" indent="0">
              <a:buNone/>
            </a:pPr>
            <a:endParaRPr lang="en-US" dirty="0"/>
          </a:p>
          <a:p>
            <a:pPr marL="0" indent="0">
              <a:buNone/>
            </a:pPr>
            <a:r>
              <a:rPr lang="en-US" b="1" dirty="0"/>
              <a:t>Answer: </a:t>
            </a:r>
            <a:r>
              <a:rPr lang="en-US" dirty="0"/>
              <a:t>An LEA must be able to demonstrate that it made a good faith effort to contact all private schools within the LEA boundaries. Document your due diligence. You may send a registered letter with receipt required, follow up with a phone call, or send a follow up email. The LEA should attempt to acquire documentation from the private school that they are not interested in participating. </a:t>
            </a:r>
          </a:p>
        </p:txBody>
      </p:sp>
      <p:sp>
        <p:nvSpPr>
          <p:cNvPr id="4" name="Slide Number Placeholder 3"/>
          <p:cNvSpPr>
            <a:spLocks noGrp="1"/>
          </p:cNvSpPr>
          <p:nvPr>
            <p:ph type="sldNum" sz="quarter" idx="5"/>
          </p:nvPr>
        </p:nvSpPr>
        <p:spPr/>
        <p:txBody>
          <a:bodyPr/>
          <a:lstStyle/>
          <a:p>
            <a:fld id="{CD288F63-9FDF-44ED-A025-DC21EFE06F06}" type="slidenum">
              <a:rPr lang="en-US" smtClean="0"/>
              <a:t>10</a:t>
            </a:fld>
            <a:endParaRPr lang="en-US"/>
          </a:p>
        </p:txBody>
      </p:sp>
    </p:spTree>
    <p:extLst>
      <p:ext uri="{BB962C8B-B14F-4D97-AF65-F5344CB8AC3E}">
        <p14:creationId xmlns:p14="http://schemas.microsoft.com/office/powerpoint/2010/main" val="365008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spcBef>
                <a:spcPts val="0"/>
              </a:spcBef>
              <a:spcAft>
                <a:spcPts val="1200"/>
              </a:spcAft>
              <a:buNone/>
            </a:pPr>
            <a:r>
              <a:rPr lang="en-US" b="1" dirty="0"/>
              <a:t>Question: </a:t>
            </a:r>
            <a:r>
              <a:rPr lang="en-US" dirty="0">
                <a:solidFill>
                  <a:schemeClr val="tx1"/>
                </a:solidFill>
                <a:effectLst/>
                <a:latin typeface="Arial" panose="020B0604020202020204" pitchFamily="34" charset="0"/>
                <a:ea typeface="Yu Gothic Light" panose="020B0300000000000000" pitchFamily="34" charset="-128"/>
                <a:cs typeface="Times New Roman" panose="02020603050405020304" pitchFamily="18" charset="0"/>
              </a:rPr>
              <a:t>Should an LEA contact non-public school officials every year even if the non-public school officials have declined services in the past? </a:t>
            </a:r>
          </a:p>
          <a:p>
            <a:pPr marL="0" indent="0" algn="just">
              <a:lnSpc>
                <a:spcPct val="100000"/>
              </a:lnSpc>
              <a:spcBef>
                <a:spcPts val="0"/>
              </a:spcBef>
              <a:spcAft>
                <a:spcPts val="1200"/>
              </a:spcAft>
              <a:buNone/>
            </a:pPr>
            <a:r>
              <a:rPr lang="en-US" b="1" dirty="0"/>
              <a:t>Answer:</a:t>
            </a:r>
            <a:r>
              <a:rPr lang="en-US" dirty="0"/>
              <a:t> </a:t>
            </a:r>
            <a:r>
              <a:rPr lang="en-US" b="1" dirty="0">
                <a:latin typeface="Arial" panose="020B0604020202020204" pitchFamily="34" charset="0"/>
                <a:ea typeface="Calibri" panose="020F0502020204030204" pitchFamily="34" charset="0"/>
              </a:rPr>
              <a:t>Yes</a:t>
            </a:r>
            <a:r>
              <a:rPr lang="en-US" dirty="0">
                <a:latin typeface="Arial" panose="020B0604020202020204" pitchFamily="34" charset="0"/>
                <a:ea typeface="Calibri" panose="020F0502020204030204" pitchFamily="34" charset="0"/>
              </a:rPr>
              <a:t>, on an annual basis the LEA must contact non-public school officials and inquire as to whether the non-public school students and teachers will participate in the ESEA programs available to them.</a:t>
            </a:r>
            <a:endParaRPr lang="en-US" b="1" dirty="0"/>
          </a:p>
          <a:p>
            <a:pPr marL="0" indent="0">
              <a:buNone/>
            </a:pPr>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11</a:t>
            </a:fld>
            <a:endParaRPr lang="en-US"/>
          </a:p>
        </p:txBody>
      </p:sp>
    </p:spTree>
    <p:extLst>
      <p:ext uri="{BB962C8B-B14F-4D97-AF65-F5344CB8AC3E}">
        <p14:creationId xmlns:p14="http://schemas.microsoft.com/office/powerpoint/2010/main" val="607885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If a Private school chooses to participate in Title II, Part A equitable services, further consultation will be necessary to outline program requirements and to agree upon the design of a viable program.</a:t>
            </a:r>
          </a:p>
          <a:p>
            <a:pPr marL="0"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12</a:t>
            </a:fld>
            <a:endParaRPr lang="en-US"/>
          </a:p>
        </p:txBody>
      </p:sp>
    </p:spTree>
    <p:extLst>
      <p:ext uri="{BB962C8B-B14F-4D97-AF65-F5344CB8AC3E}">
        <p14:creationId xmlns:p14="http://schemas.microsoft.com/office/powerpoint/2010/main" val="4192751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Equitable services calculation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district determines the amount of funds available for Title II, Part A equitable services for private school teachers and other educational personnel by calculating, on a per-pupil basis, the amount available for all public and private school students enrolled in participating private elementary and secondary schools in areas served by the district (regardless of a student’s residency), taking into consideration the number and needs of the children, their teachers and other educational personnel to be served.</a:t>
            </a:r>
          </a:p>
          <a:p>
            <a:endParaRPr lang="en-US"/>
          </a:p>
        </p:txBody>
      </p:sp>
      <p:sp>
        <p:nvSpPr>
          <p:cNvPr id="4" name="Slide Number Placeholder 3"/>
          <p:cNvSpPr>
            <a:spLocks noGrp="1"/>
          </p:cNvSpPr>
          <p:nvPr>
            <p:ph type="sldNum" sz="quarter" idx="5"/>
          </p:nvPr>
        </p:nvSpPr>
        <p:spPr/>
        <p:txBody>
          <a:bodyPr/>
          <a:lstStyle/>
          <a:p>
            <a:fld id="{CD288F63-9FDF-44ED-A025-DC21EFE06F06}" type="slidenum">
              <a:rPr lang="en-US" smtClean="0"/>
              <a:t>13</a:t>
            </a:fld>
            <a:endParaRPr lang="en-US"/>
          </a:p>
        </p:txBody>
      </p:sp>
    </p:spTree>
    <p:extLst>
      <p:ext uri="{BB962C8B-B14F-4D97-AF65-F5344CB8AC3E}">
        <p14:creationId xmlns:p14="http://schemas.microsoft.com/office/powerpoint/2010/main" val="2775287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Calculation document can be downloaded the California Department of Education (CDE) Title II, Part A – Calculating Equitable Services web page: </a:t>
            </a:r>
            <a:r>
              <a:rPr lang="en-US" sz="1200" dirty="0">
                <a:hlinkClick r:id="rId3"/>
              </a:rPr>
              <a:t>https://www.cde.ca.gov/pd/ti/tiiapscalculation.asp</a:t>
            </a:r>
            <a:r>
              <a:rPr lang="en-US" sz="1200" dirty="0"/>
              <a:t> </a:t>
            </a:r>
          </a:p>
          <a:p>
            <a:endParaRPr lang="en-US" sz="1200" dirty="0"/>
          </a:p>
          <a:p>
            <a:r>
              <a:rPr lang="en-US" sz="1200" dirty="0"/>
              <a:t>During the review LEAs may need to submit evidence of equitable service calculation.</a:t>
            </a:r>
          </a:p>
          <a:p>
            <a:endParaRPr lang="en-US" sz="1200" dirty="0"/>
          </a:p>
          <a:p>
            <a:r>
              <a:rPr lang="en-US" sz="1200" dirty="0"/>
              <a:t>Please note that the LEA is responsible for verifying the enrollment for participating private schools. LEAs should keep documentation of this verification.</a:t>
            </a:r>
          </a:p>
          <a:p>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14</a:t>
            </a:fld>
            <a:endParaRPr lang="en-US"/>
          </a:p>
        </p:txBody>
      </p:sp>
    </p:spTree>
    <p:extLst>
      <p:ext uri="{BB962C8B-B14F-4D97-AF65-F5344CB8AC3E}">
        <p14:creationId xmlns:p14="http://schemas.microsoft.com/office/powerpoint/2010/main" val="1319959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200"/>
              </a:spcAft>
              <a:buNone/>
            </a:pPr>
            <a:r>
              <a:rPr lang="en-US" dirty="0"/>
              <a:t>Calculating Proportion of Funds Question</a:t>
            </a:r>
            <a:endParaRPr lang="en-US" sz="1200" b="1" i="0" u="none" strike="noStrike" baseline="0" dirty="0">
              <a:solidFill>
                <a:srgbClr val="000000"/>
              </a:solidFill>
            </a:endParaRPr>
          </a:p>
          <a:p>
            <a:pPr marL="0" indent="0">
              <a:lnSpc>
                <a:spcPct val="100000"/>
              </a:lnSpc>
              <a:spcBef>
                <a:spcPts val="0"/>
              </a:spcBef>
              <a:spcAft>
                <a:spcPts val="1200"/>
              </a:spcAft>
              <a:buNone/>
            </a:pPr>
            <a:r>
              <a:rPr lang="en-US" sz="1200" b="1" i="0" u="none" strike="noStrike" baseline="0" dirty="0">
                <a:solidFill>
                  <a:srgbClr val="000000"/>
                </a:solidFill>
              </a:rPr>
              <a:t>Question: </a:t>
            </a:r>
            <a:r>
              <a:rPr lang="en-US" sz="1200" i="0" u="none" strike="noStrike" baseline="0" dirty="0">
                <a:solidFill>
                  <a:srgbClr val="000000"/>
                </a:solidFill>
              </a:rPr>
              <a:t>How are administrative costs and other costs of providing services to public and private school children determined? </a:t>
            </a:r>
          </a:p>
          <a:p>
            <a:pPr marL="0" marR="0" indent="0">
              <a:spcBef>
                <a:spcPts val="0"/>
              </a:spcBef>
              <a:spcAft>
                <a:spcPts val="0"/>
              </a:spcAft>
              <a:buNone/>
            </a:pPr>
            <a:r>
              <a:rPr lang="en-US" sz="1200" b="1" i="0" u="none" strike="noStrike" baseline="0" dirty="0">
                <a:solidFill>
                  <a:srgbClr val="000000"/>
                </a:solidFill>
              </a:rPr>
              <a:t>Answer: </a:t>
            </a:r>
            <a:r>
              <a:rPr lang="en-US" sz="1200" b="0" i="0" u="none" strike="noStrike" baseline="0" dirty="0">
                <a:solidFill>
                  <a:srgbClr val="000000"/>
                </a:solidFill>
              </a:rPr>
              <a:t>An LEA reserves funds for administrative costs, including indirect costs, from a program’s total allocation (off the top) before the LEA determines the allocation for services and benefits for public and private school children and educators. Funds reserved cover administrative costs of both the public and private school components of the program. </a:t>
            </a:r>
            <a:r>
              <a:rPr lang="en-US" sz="1200" dirty="0">
                <a:effectLst/>
                <a:latin typeface="Arial" panose="020B0604020202020204" pitchFamily="34" charset="0"/>
                <a:ea typeface="Calibri" panose="020F0502020204030204" pitchFamily="34" charset="0"/>
                <a:cs typeface="Times New Roman" panose="02020603050405020304" pitchFamily="18" charset="0"/>
              </a:rPr>
              <a:t>No maximum amounts are specified for administrative cost in the </a:t>
            </a:r>
            <a:r>
              <a:rPr lang="en-US" b="0" i="0" dirty="0">
                <a:solidFill>
                  <a:srgbClr val="000000"/>
                </a:solidFill>
                <a:effectLst/>
                <a:latin typeface="Helvetica Neue"/>
              </a:rPr>
              <a:t>Elementary and Secondary Education Act</a:t>
            </a:r>
            <a:r>
              <a:rPr lang="en-US" sz="1200" dirty="0">
                <a:effectLst/>
                <a:latin typeface="Arial" panose="020B0604020202020204" pitchFamily="34" charset="0"/>
                <a:ea typeface="Calibri" panose="020F0502020204030204" pitchFamily="34" charset="0"/>
                <a:cs typeface="Times New Roman" panose="02020603050405020304" pitchFamily="18" charset="0"/>
              </a:rPr>
              <a:t> (ESEA) for Title II, Part A. The maximum that can be consolidated is what is reasonable and necessary for the proper and efficient administration of both the public and private school programs.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15</a:t>
            </a:fld>
            <a:endParaRPr lang="en-US" altLang="en-US"/>
          </a:p>
        </p:txBody>
      </p:sp>
    </p:spTree>
    <p:extLst>
      <p:ext uri="{BB962C8B-B14F-4D97-AF65-F5344CB8AC3E}">
        <p14:creationId xmlns:p14="http://schemas.microsoft.com/office/powerpoint/2010/main" val="3800372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200"/>
              </a:spcAft>
              <a:buNone/>
            </a:pPr>
            <a:r>
              <a:rPr lang="en-US" sz="1200" b="0" i="0" u="none" strike="noStrike" baseline="0">
                <a:solidFill>
                  <a:srgbClr val="000000"/>
                </a:solidFill>
              </a:rPr>
              <a:t>Here is another </a:t>
            </a:r>
            <a:r>
              <a:rPr lang="en-US" b="0"/>
              <a:t>Calculating Proportion of Funds Question.</a:t>
            </a:r>
          </a:p>
          <a:p>
            <a:pPr marL="0" indent="0">
              <a:lnSpc>
                <a:spcPct val="100000"/>
              </a:lnSpc>
              <a:spcBef>
                <a:spcPts val="0"/>
              </a:spcBef>
              <a:spcAft>
                <a:spcPts val="1200"/>
              </a:spcAft>
              <a:buNone/>
            </a:pPr>
            <a:endParaRPr lang="en-US" sz="1200" b="1" i="0" u="none" strike="noStrike" baseline="0">
              <a:solidFill>
                <a:srgbClr val="000000"/>
              </a:solidFill>
            </a:endParaRPr>
          </a:p>
          <a:p>
            <a:pPr marL="0" indent="0">
              <a:lnSpc>
                <a:spcPct val="100000"/>
              </a:lnSpc>
              <a:spcBef>
                <a:spcPts val="0"/>
              </a:spcBef>
              <a:spcAft>
                <a:spcPts val="1200"/>
              </a:spcAft>
              <a:buNone/>
            </a:pPr>
            <a:r>
              <a:rPr lang="en-US" sz="1200" b="1" i="0" u="none" strike="noStrike" baseline="0">
                <a:solidFill>
                  <a:srgbClr val="000000"/>
                </a:solidFill>
              </a:rPr>
              <a:t>Question: </a:t>
            </a:r>
            <a:r>
              <a:rPr lang="en-US" sz="1200" i="0" u="none" strike="noStrike" baseline="0">
                <a:solidFill>
                  <a:srgbClr val="000000"/>
                </a:solidFill>
              </a:rPr>
              <a:t>When calculating the amount of funding available for providing equitable services, what year’s data (i.e., total enrollment or number of eligible children) does an LEA use? </a:t>
            </a:r>
          </a:p>
          <a:p>
            <a:pPr marL="0" indent="0">
              <a:lnSpc>
                <a:spcPct val="100000"/>
              </a:lnSpc>
              <a:spcBef>
                <a:spcPts val="0"/>
              </a:spcBef>
              <a:spcAft>
                <a:spcPts val="1200"/>
              </a:spcAft>
              <a:buNone/>
            </a:pPr>
            <a:r>
              <a:rPr lang="en-US" sz="1200" b="1">
                <a:solidFill>
                  <a:srgbClr val="000000"/>
                </a:solidFill>
              </a:rPr>
              <a:t>Answer</a:t>
            </a:r>
            <a:r>
              <a:rPr lang="en-US" sz="1200" b="0">
                <a:solidFill>
                  <a:srgbClr val="000000"/>
                </a:solidFill>
              </a:rPr>
              <a:t>: </a:t>
            </a:r>
            <a:r>
              <a:rPr lang="en-US" sz="1200" b="0" i="0" u="none" strike="noStrike" baseline="0">
                <a:solidFill>
                  <a:srgbClr val="000000"/>
                </a:solidFill>
              </a:rPr>
              <a:t>Generally, an LEA will calculate the per-pupil funding for equitable services based on public and private school data from the previous school year in order that timely consultation can occur. To ensure that this calculation is accurate, it is necessary that an LEA use data for private schools and public schools from the same school year. For example, during consultation for services for school year 2023-2024, the LEA might use enrollment data from the 2022-2023 school year. </a:t>
            </a: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16</a:t>
            </a:fld>
            <a:endParaRPr lang="en-US" altLang="en-US"/>
          </a:p>
        </p:txBody>
      </p:sp>
    </p:spTree>
    <p:extLst>
      <p:ext uri="{BB962C8B-B14F-4D97-AF65-F5344CB8AC3E}">
        <p14:creationId xmlns:p14="http://schemas.microsoft.com/office/powerpoint/2010/main" val="934165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a:t>The consultation required shall occur before the agency, consortium, or entity makes any decision that affects the opportunities of eligible private school children, teachers, and other educational personnel to participate in programs under this chapter, and shall continue throughout the implementation and assessment of activities under this section. (20 </a:t>
            </a:r>
            <a:r>
              <a:rPr lang="en-US" i="1" cap="all"/>
              <a:t>U.S.C.</a:t>
            </a:r>
            <a:r>
              <a:rPr lang="en-US"/>
              <a:t> Section 7881[c][3]). </a:t>
            </a:r>
          </a:p>
          <a:p>
            <a:pPr marL="0" indent="0">
              <a:lnSpc>
                <a:spcPct val="100000"/>
              </a:lnSpc>
              <a:spcBef>
                <a:spcPts val="0"/>
              </a:spcBef>
              <a:spcAft>
                <a:spcPts val="600"/>
              </a:spcAft>
              <a:buNone/>
            </a:pPr>
            <a:r>
              <a:rPr lang="en-US" sz="1200"/>
              <a:t>. </a:t>
            </a:r>
            <a:endParaRPr lang="en-US">
              <a:cs typeface="Calibri"/>
            </a:endParaRPr>
          </a:p>
        </p:txBody>
      </p:sp>
      <p:sp>
        <p:nvSpPr>
          <p:cNvPr id="4" name="Slide Number Placeholder 3"/>
          <p:cNvSpPr>
            <a:spLocks noGrp="1"/>
          </p:cNvSpPr>
          <p:nvPr>
            <p:ph type="sldNum" sz="quarter" idx="5"/>
          </p:nvPr>
        </p:nvSpPr>
        <p:spPr/>
        <p:txBody>
          <a:bodyPr/>
          <a:lstStyle/>
          <a:p>
            <a:fld id="{CD288F63-9FDF-44ED-A025-DC21EFE06F06}" type="slidenum">
              <a:rPr lang="en-US" smtClean="0"/>
              <a:t>17</a:t>
            </a:fld>
            <a:endParaRPr lang="en-US"/>
          </a:p>
        </p:txBody>
      </p:sp>
    </p:spTree>
    <p:extLst>
      <p:ext uri="{BB962C8B-B14F-4D97-AF65-F5344CB8AC3E}">
        <p14:creationId xmlns:p14="http://schemas.microsoft.com/office/powerpoint/2010/main" val="2769334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cs typeface="Calibri"/>
              </a:rPr>
              <a:t>During the consultation, the LEA and private school must address:</a:t>
            </a:r>
          </a:p>
          <a:p>
            <a:pPr marL="628650" lvl="1" indent="-171450" fontAlgn="base">
              <a:buFont typeface="Arial" panose="020B0604020202020204" pitchFamily="34" charset="0"/>
              <a:buChar char="•"/>
            </a:pPr>
            <a:r>
              <a:rPr lang="en-US" dirty="0"/>
              <a:t>How the children’s needs will be identified; </a:t>
            </a:r>
          </a:p>
          <a:p>
            <a:pPr marL="628650" lvl="1" indent="-171450" fontAlgn="base">
              <a:buFont typeface="Arial" panose="020B0604020202020204" pitchFamily="34" charset="0"/>
              <a:buChar char="•"/>
            </a:pPr>
            <a:r>
              <a:rPr lang="en-US" dirty="0"/>
              <a:t>What services will be offered; </a:t>
            </a:r>
          </a:p>
          <a:p>
            <a:pPr marL="628650" lvl="1" indent="-171450" fontAlgn="base">
              <a:buFont typeface="Arial" panose="020B0604020202020204" pitchFamily="34" charset="0"/>
              <a:buChar char="•"/>
            </a:pPr>
            <a:r>
              <a:rPr lang="en-US" dirty="0"/>
              <a:t>How, where, and by whom the services will be provided; </a:t>
            </a:r>
          </a:p>
          <a:p>
            <a:pPr marL="628650" lvl="1" indent="-171450" fontAlgn="base">
              <a:buFont typeface="Arial" panose="020B0604020202020204" pitchFamily="34" charset="0"/>
              <a:buChar char="•"/>
            </a:pPr>
            <a:r>
              <a:rPr lang="en-US" dirty="0"/>
              <a:t>How the services will be assessed and how the results of the assessment will be used to improve those services; </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fld id="{CD288F63-9FDF-44ED-A025-DC21EFE06F06}" type="slidenum">
              <a:rPr lang="en-US" smtClean="0"/>
              <a:t>18</a:t>
            </a:fld>
            <a:endParaRPr lang="en-US"/>
          </a:p>
        </p:txBody>
      </p:sp>
    </p:spTree>
    <p:extLst>
      <p:ext uri="{BB962C8B-B14F-4D97-AF65-F5344CB8AC3E}">
        <p14:creationId xmlns:p14="http://schemas.microsoft.com/office/powerpoint/2010/main" val="318760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a:cs typeface="Calibri"/>
              </a:rPr>
              <a:t>Continued from the previous slide</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cs typeface="Calibri"/>
              </a:rPr>
              <a:t>During the consultation, the LEA and private school must address:</a:t>
            </a:r>
          </a:p>
          <a:p>
            <a:pPr marL="628650" lvl="1" indent="-171450" fontAlgn="base">
              <a:buFont typeface="Arial" panose="020B0604020202020204" pitchFamily="34" charset="0"/>
              <a:buChar char="•"/>
            </a:pPr>
            <a:r>
              <a:rPr lang="en-US"/>
              <a:t>The size and scope of the equitable services to be provided to the eligible private school children, teachers, and other educational personnel, the amount of funds available for those services, and how that amount is determined</a:t>
            </a:r>
          </a:p>
          <a:p>
            <a:pPr marL="628650" lvl="1" indent="-171450" fontAlgn="base">
              <a:buFont typeface="Arial" panose="020B0604020202020204" pitchFamily="34" charset="0"/>
              <a:buChar char="•"/>
            </a:pPr>
            <a:r>
              <a:rPr lang="en-US"/>
              <a:t>Delivery of services, including a thorough consideration and analysis of the views of the private school officials on the provision of services through potential third-party providers</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a:cs typeface="Calibri"/>
            </a:endParaRPr>
          </a:p>
        </p:txBody>
      </p:sp>
      <p:sp>
        <p:nvSpPr>
          <p:cNvPr id="4" name="Slide Number Placeholder 3"/>
          <p:cNvSpPr>
            <a:spLocks noGrp="1"/>
          </p:cNvSpPr>
          <p:nvPr>
            <p:ph type="sldNum" sz="quarter" idx="5"/>
          </p:nvPr>
        </p:nvSpPr>
        <p:spPr/>
        <p:txBody>
          <a:bodyPr/>
          <a:lstStyle/>
          <a:p>
            <a:fld id="{CD288F63-9FDF-44ED-A025-DC21EFE06F06}" type="slidenum">
              <a:rPr lang="en-US" smtClean="0"/>
              <a:t>19</a:t>
            </a:fld>
            <a:endParaRPr lang="en-US"/>
          </a:p>
        </p:txBody>
      </p:sp>
    </p:spTree>
    <p:extLst>
      <p:ext uri="{BB962C8B-B14F-4D97-AF65-F5344CB8AC3E}">
        <p14:creationId xmlns:p14="http://schemas.microsoft.com/office/powerpoint/2010/main" val="812585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800"/>
              </a:spcAft>
              <a:buFont typeface="Arial" panose="020B0604020202020204" pitchFamily="34" charset="0"/>
              <a:buNone/>
            </a:pPr>
            <a:r>
              <a:rPr lang="en-US" sz="1200"/>
              <a:t>Agenda</a:t>
            </a:r>
          </a:p>
          <a:p>
            <a:pPr marL="285750" indent="-285750">
              <a:spcAft>
                <a:spcPts val="1800"/>
              </a:spcAft>
              <a:buFont typeface="Arial" panose="020B0604020202020204" pitchFamily="34" charset="0"/>
              <a:buChar char="•"/>
            </a:pPr>
            <a:r>
              <a:rPr lang="en-US" sz="1200"/>
              <a:t>Title II, Part A requirements for Supporting Effective Instruction (SEI) 08: Private School Participation, Consultation, and Local Educational Agency (LEA) Control of Funds</a:t>
            </a:r>
          </a:p>
          <a:p>
            <a:pPr marL="285750" indent="-285750">
              <a:spcAft>
                <a:spcPts val="1800"/>
              </a:spcAft>
              <a:buFont typeface="Arial" panose="020B0604020202020204" pitchFamily="34" charset="0"/>
              <a:buChar char="•"/>
            </a:pPr>
            <a:r>
              <a:rPr lang="en-US" sz="1200"/>
              <a:t>Sample of the dated notice of eligibility/intent to participate, consultation, and affirmation documents</a:t>
            </a:r>
          </a:p>
          <a:p>
            <a:pPr marL="285750" indent="-285750">
              <a:spcAft>
                <a:spcPts val="1800"/>
              </a:spcAft>
              <a:buFont typeface="Arial" panose="020B0604020202020204" pitchFamily="34" charset="0"/>
              <a:buChar char="•"/>
            </a:pPr>
            <a:r>
              <a:rPr lang="en-US" sz="1200"/>
              <a:t>Questions and answers</a:t>
            </a:r>
          </a:p>
          <a:p>
            <a:pPr marL="285750" indent="-285750">
              <a:spcAft>
                <a:spcPts val="1800"/>
              </a:spcAft>
              <a:buFont typeface="Arial" panose="020B0604020202020204" pitchFamily="34" charset="0"/>
              <a:buChar char="•"/>
            </a:pPr>
            <a:r>
              <a:rPr lang="en-US" sz="1200"/>
              <a:t>Common findings and resolutions</a:t>
            </a:r>
          </a:p>
          <a:p>
            <a:pPr marL="0" indent="0">
              <a:spcAft>
                <a:spcPts val="600"/>
              </a:spcAft>
              <a:buFont typeface="Arial" panose="020B0604020202020204" pitchFamily="34" charset="0"/>
              <a:buNone/>
            </a:pPr>
            <a:endParaRPr lang="en-US" sz="1200"/>
          </a:p>
        </p:txBody>
      </p:sp>
      <p:sp>
        <p:nvSpPr>
          <p:cNvPr id="4" name="Slide Number Placeholder 3"/>
          <p:cNvSpPr>
            <a:spLocks noGrp="1"/>
          </p:cNvSpPr>
          <p:nvPr>
            <p:ph type="sldNum" sz="quarter" idx="5"/>
          </p:nvPr>
        </p:nvSpPr>
        <p:spPr/>
        <p:txBody>
          <a:bodyPr/>
          <a:lstStyle/>
          <a:p>
            <a:fld id="{CD288F63-9FDF-44ED-A025-DC21EFE06F06}" type="slidenum">
              <a:rPr lang="en-US" smtClean="0"/>
              <a:t>2</a:t>
            </a:fld>
            <a:endParaRPr lang="en-US"/>
          </a:p>
        </p:txBody>
      </p:sp>
    </p:spTree>
    <p:extLst>
      <p:ext uri="{BB962C8B-B14F-4D97-AF65-F5344CB8AC3E}">
        <p14:creationId xmlns:p14="http://schemas.microsoft.com/office/powerpoint/2010/main" val="3318919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1200"/>
              </a:spcAft>
              <a:buNone/>
            </a:pPr>
            <a:r>
              <a:rPr lang="en-US" sz="1200">
                <a:effectLst/>
                <a:latin typeface="Arial" panose="020B0604020202020204" pitchFamily="34" charset="0"/>
                <a:ea typeface="Calibri" panose="020F0502020204030204" pitchFamily="34" charset="0"/>
                <a:cs typeface="Times New Roman" panose="02020603050405020304" pitchFamily="18" charset="0"/>
              </a:rPr>
              <a:t>Consultation with Private School Evidence Request</a:t>
            </a:r>
          </a:p>
          <a:p>
            <a:pPr marL="0" marR="0" indent="0">
              <a:spcBef>
                <a:spcPts val="0"/>
              </a:spcBef>
              <a:spcAft>
                <a:spcPts val="1200"/>
              </a:spcAft>
              <a:buNone/>
            </a:pPr>
            <a:r>
              <a:rPr lang="en-US" sz="1200">
                <a:effectLst/>
                <a:latin typeface="Arial" panose="020B0604020202020204" pitchFamily="34" charset="0"/>
                <a:ea typeface="Calibri" panose="020F0502020204030204" pitchFamily="34" charset="0"/>
                <a:cs typeface="Times New Roman" panose="02020603050405020304" pitchFamily="18" charset="0"/>
              </a:rPr>
              <a:t>Description:	Documents that show how the LEA consulted with private schools regarding participation in federal programs. Examples include public notices, letters, agendas, sign-in sheets, meeting minutes, emails, or affirmation of consultation with appropriate private school officials.</a:t>
            </a:r>
          </a:p>
          <a:p>
            <a:pPr marL="0" marR="0" indent="0">
              <a:spcBef>
                <a:spcPts val="0"/>
              </a:spcBef>
              <a:spcAft>
                <a:spcPts val="1200"/>
              </a:spcAft>
              <a:buNone/>
            </a:pPr>
            <a:r>
              <a:rPr lang="en-US" sz="1200">
                <a:effectLst/>
                <a:latin typeface="Arial" panose="020B0604020202020204" pitchFamily="34" charset="0"/>
                <a:ea typeface="Calibri" panose="020F0502020204030204" pitchFamily="34" charset="0"/>
                <a:cs typeface="Times New Roman" panose="02020603050405020304" pitchFamily="18" charset="0"/>
              </a:rPr>
              <a:t>Item Instructions:  Submit evidence of private school consultation that include private school equitable service plan, agendas, minutes, presentations, equitable service allocation, emails, and other consultation communication. </a:t>
            </a:r>
          </a:p>
          <a:p>
            <a:pPr marL="0" marR="0" indent="0">
              <a:spcBef>
                <a:spcPts val="0"/>
              </a:spcBef>
              <a:spcAft>
                <a:spcPts val="1200"/>
              </a:spcAft>
              <a:buNone/>
            </a:pPr>
            <a:endParaRPr lang="en-US" sz="120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ts val="0"/>
              </a:spcBef>
              <a:spcAft>
                <a:spcPts val="1200"/>
              </a:spcAft>
              <a:buClrTx/>
              <a:buSzTx/>
              <a:buFontTx/>
              <a:buNone/>
              <a:tabLst/>
              <a:defRPr/>
            </a:pPr>
            <a:r>
              <a:rPr lang="en-US">
                <a:cs typeface="Arial"/>
              </a:rPr>
              <a:t>Please note that LEAs are responsible for documenting the justification of equitable service expenses charged to Title II that aligns with the plan to best meet the identified needs of private school students and staff.</a:t>
            </a:r>
          </a:p>
          <a:p>
            <a:pPr marL="0" marR="0" indent="0">
              <a:spcBef>
                <a:spcPts val="0"/>
              </a:spcBef>
              <a:spcAft>
                <a:spcPts val="1200"/>
              </a:spcAft>
              <a:buNone/>
            </a:pPr>
            <a:endParaRPr lang="en-US" sz="120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US"/>
          </a:p>
          <a:p>
            <a:pPr marL="0" indent="0">
              <a:buNone/>
            </a:pPr>
            <a:endParaRPr lang="en-US"/>
          </a:p>
          <a:p>
            <a:endParaRPr lang="en-US"/>
          </a:p>
        </p:txBody>
      </p:sp>
      <p:sp>
        <p:nvSpPr>
          <p:cNvPr id="4" name="Slide Number Placeholder 3"/>
          <p:cNvSpPr>
            <a:spLocks noGrp="1"/>
          </p:cNvSpPr>
          <p:nvPr>
            <p:ph type="sldNum" sz="quarter" idx="5"/>
          </p:nvPr>
        </p:nvSpPr>
        <p:spPr/>
        <p:txBody>
          <a:bodyPr/>
          <a:lstStyle/>
          <a:p>
            <a:fld id="{CD288F63-9FDF-44ED-A025-DC21EFE06F06}" type="slidenum">
              <a:rPr lang="en-US" smtClean="0"/>
              <a:t>20</a:t>
            </a:fld>
            <a:endParaRPr lang="en-US"/>
          </a:p>
        </p:txBody>
      </p:sp>
    </p:spTree>
    <p:extLst>
      <p:ext uri="{BB962C8B-B14F-4D97-AF65-F5344CB8AC3E}">
        <p14:creationId xmlns:p14="http://schemas.microsoft.com/office/powerpoint/2010/main" val="216357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LEA’s Private School Consultation Plan forms. These documents record the communication about consultation topics, indicate the participating programs, provide allocation amounts, contain a budget, and include the final allocation with affirmation of the consultation.</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21</a:t>
            </a:fld>
            <a:endParaRPr lang="en-US" altLang="en-US"/>
          </a:p>
        </p:txBody>
      </p:sp>
    </p:spTree>
    <p:extLst>
      <p:ext uri="{BB962C8B-B14F-4D97-AF65-F5344CB8AC3E}">
        <p14:creationId xmlns:p14="http://schemas.microsoft.com/office/powerpoint/2010/main" val="2967886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spcBef>
                <a:spcPts val="0"/>
              </a:spcBef>
              <a:spcAft>
                <a:spcPts val="0"/>
              </a:spcAft>
            </a:pPr>
            <a:r>
              <a:rPr lang="en-US" sz="1200" b="0" i="0" u="none" strike="noStrike" kern="1200" dirty="0">
                <a:solidFill>
                  <a:srgbClr val="FFFFFF"/>
                </a:solidFill>
                <a:effectLst/>
                <a:latin typeface="Arial" panose="020B0604020202020204" pitchFamily="34" charset="0"/>
              </a:rPr>
              <a:t>Here is more information about each stage of the consultation timeline </a:t>
            </a:r>
          </a:p>
          <a:p>
            <a:pPr marL="0" algn="l" rtl="0" eaLnBrk="1" fontAlgn="t" latinLnBrk="0" hangingPunct="1">
              <a:spcBef>
                <a:spcPts val="0"/>
              </a:spcBef>
              <a:spcAft>
                <a:spcPts val="0"/>
              </a:spcAft>
            </a:pPr>
            <a:r>
              <a:rPr lang="en-US" sz="1200" b="0" i="0" u="none" strike="noStrike" kern="1200" dirty="0">
                <a:solidFill>
                  <a:srgbClr val="FFFFFF"/>
                </a:solidFill>
                <a:effectLst/>
                <a:latin typeface="Arial" panose="020B0604020202020204" pitchFamily="34" charset="0"/>
              </a:rPr>
              <a:t>Summer</a:t>
            </a:r>
            <a:r>
              <a:rPr lang="en-US" sz="1200" b="0" i="0" u="none" strike="noStrike" kern="1200" dirty="0">
                <a:solidFill>
                  <a:schemeClr val="tx1"/>
                </a:solidFill>
                <a:effectLst/>
                <a:latin typeface="Arial" panose="020B0604020202020204" pitchFamily="34" charset="0"/>
              </a:rPr>
              <a:t>-</a:t>
            </a:r>
            <a:r>
              <a:rPr lang="en-US" sz="1200" b="0" i="0" u="none" strike="noStrike" kern="1200" dirty="0">
                <a:solidFill>
                  <a:srgbClr val="000000"/>
                </a:solidFill>
                <a:effectLst/>
                <a:latin typeface="Arial" panose="020B0604020202020204" pitchFamily="34" charset="0"/>
              </a:rPr>
              <a:t>Prepare to begin programs/services for private school(s) </a:t>
            </a:r>
            <a:endParaRPr lang="en-US" sz="12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September</a:t>
            </a:r>
            <a:r>
              <a:rPr lang="en-US" sz="1200" b="0" i="0" u="none" strike="noStrike" kern="1200" dirty="0">
                <a:solidFill>
                  <a:schemeClr val="tx1"/>
                </a:solidFill>
                <a:effectLst/>
                <a:latin typeface="Arial" panose="020B0604020202020204" pitchFamily="34" charset="0"/>
              </a:rPr>
              <a:t>-</a:t>
            </a:r>
            <a:r>
              <a:rPr lang="en-US" sz="1200" b="0" i="0" u="none" strike="noStrike" kern="1200" dirty="0">
                <a:solidFill>
                  <a:srgbClr val="000000"/>
                </a:solidFill>
                <a:effectLst/>
                <a:latin typeface="Arial" panose="020B0604020202020204" pitchFamily="34" charset="0"/>
              </a:rPr>
              <a:t>Begin delivering programs/services for private schools.</a:t>
            </a:r>
            <a:r>
              <a:rPr lang="en-US" sz="1200" b="0" i="0" u="none" strike="noStrike" kern="1200" dirty="0">
                <a:solidFill>
                  <a:schemeClr val="tx1"/>
                </a:solidFill>
                <a:effectLst/>
                <a:latin typeface="Arial" panose="020B0604020202020204" pitchFamily="34" charset="0"/>
              </a:rPr>
              <a:t> </a:t>
            </a:r>
            <a:r>
              <a:rPr lang="en-US" sz="1200" b="0" i="0" u="none" strike="noStrike" kern="1200" dirty="0">
                <a:solidFill>
                  <a:srgbClr val="000000"/>
                </a:solidFill>
                <a:effectLst/>
                <a:latin typeface="Arial" panose="020B0604020202020204" pitchFamily="34" charset="0"/>
              </a:rPr>
              <a:t>Consult with private school officials about </a:t>
            </a:r>
            <a:r>
              <a:rPr lang="en-US" sz="1200" b="0" i="1" u="none" strike="noStrike" kern="1200" dirty="0">
                <a:solidFill>
                  <a:srgbClr val="000000"/>
                </a:solidFill>
                <a:effectLst/>
                <a:latin typeface="Arial" panose="020B0604020202020204" pitchFamily="34" charset="0"/>
              </a:rPr>
              <a:t>current</a:t>
            </a:r>
            <a:r>
              <a:rPr lang="en-US" sz="1200" b="0" i="0" u="none" strike="noStrike" kern="1200" dirty="0">
                <a:solidFill>
                  <a:srgbClr val="000000"/>
                </a:solidFill>
                <a:effectLst/>
                <a:latin typeface="Arial" panose="020B0604020202020204" pitchFamily="34" charset="0"/>
              </a:rPr>
              <a:t> programs/services, modify as necessary.</a:t>
            </a:r>
            <a:endParaRPr lang="en-US" sz="12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January – February</a:t>
            </a:r>
            <a:r>
              <a:rPr lang="en-US" sz="1200" b="0" i="0" u="none" strike="noStrike" kern="1200" dirty="0">
                <a:solidFill>
                  <a:schemeClr val="tx1"/>
                </a:solidFill>
                <a:effectLst/>
                <a:latin typeface="Arial" panose="020B0604020202020204" pitchFamily="34" charset="0"/>
              </a:rPr>
              <a:t>- </a:t>
            </a:r>
            <a:r>
              <a:rPr lang="en-US" sz="1200" b="0" i="0" u="none" strike="noStrike" kern="1200" dirty="0">
                <a:solidFill>
                  <a:srgbClr val="000000"/>
                </a:solidFill>
                <a:effectLst/>
                <a:latin typeface="Arial" panose="020B0604020202020204" pitchFamily="34" charset="0"/>
              </a:rPr>
              <a:t>Continue consultation with private school officials about </a:t>
            </a:r>
            <a:r>
              <a:rPr lang="en-US" sz="1200" b="0" i="1" u="none" strike="noStrike" kern="1200" dirty="0">
                <a:solidFill>
                  <a:srgbClr val="000000"/>
                </a:solidFill>
                <a:effectLst/>
                <a:latin typeface="Arial" panose="020B0604020202020204" pitchFamily="34" charset="0"/>
              </a:rPr>
              <a:t>current</a:t>
            </a:r>
            <a:r>
              <a:rPr lang="en-US" sz="1200" b="0" i="0" u="none" strike="noStrike" kern="1200" dirty="0">
                <a:solidFill>
                  <a:srgbClr val="000000"/>
                </a:solidFill>
                <a:effectLst/>
                <a:latin typeface="Arial" panose="020B0604020202020204" pitchFamily="34" charset="0"/>
              </a:rPr>
              <a:t> programs/services, and modify as necessary.</a:t>
            </a:r>
            <a:endParaRPr lang="en-US" sz="1200" b="0" i="0" u="none" strike="noStrike" dirty="0">
              <a:effectLst/>
              <a:latin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Arial" panose="020B0604020202020204" pitchFamily="34" charset="0"/>
              </a:rPr>
              <a:t>Check </a:t>
            </a:r>
            <a:r>
              <a:rPr lang="en-US" dirty="0">
                <a:hlinkClick r:id="rId3"/>
              </a:rPr>
              <a:t>School Directory Search Results (CA Dept of Education)</a:t>
            </a:r>
            <a:r>
              <a:rPr lang="en-US" sz="1200" b="0" i="0" u="none" strike="noStrike" kern="1200" dirty="0">
                <a:solidFill>
                  <a:schemeClr val="tx1"/>
                </a:solidFill>
                <a:effectLst/>
                <a:latin typeface="Arial" panose="020B0604020202020204" pitchFamily="34" charset="0"/>
              </a:rPr>
              <a:t> </a:t>
            </a:r>
            <a:r>
              <a:rPr lang="en-US" sz="1200" b="0" i="0" u="none" strike="noStrike" kern="1200" dirty="0">
                <a:solidFill>
                  <a:srgbClr val="000000"/>
                </a:solidFill>
                <a:effectLst/>
                <a:latin typeface="Arial" panose="020B0604020202020204" pitchFamily="34" charset="0"/>
              </a:rPr>
              <a:t>to identify private schools within district for </a:t>
            </a:r>
            <a:r>
              <a:rPr lang="en-US" sz="1200" b="0" i="1" u="none" strike="noStrike" kern="1200" dirty="0">
                <a:solidFill>
                  <a:srgbClr val="000000"/>
                </a:solidFill>
                <a:effectLst/>
                <a:latin typeface="Arial" panose="020B0604020202020204" pitchFamily="34" charset="0"/>
              </a:rPr>
              <a:t>next</a:t>
            </a:r>
            <a:r>
              <a:rPr lang="en-US" sz="1200" b="0" i="0" u="none" strike="noStrike" kern="1200" dirty="0">
                <a:solidFill>
                  <a:srgbClr val="000000"/>
                </a:solidFill>
                <a:effectLst/>
                <a:latin typeface="Arial" panose="020B0604020202020204" pitchFamily="34" charset="0"/>
              </a:rPr>
              <a:t> school year.</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200" b="0" i="0" u="none" strike="noStrike" kern="1200" dirty="0">
              <a:solidFill>
                <a:srgbClr val="000000"/>
              </a:solidFill>
              <a:effectLst/>
              <a:latin typeface="Arial" panose="020B0604020202020204" pitchFamily="34" charset="0"/>
            </a:endParaRPr>
          </a:p>
          <a:p>
            <a:pPr algn="l"/>
            <a:r>
              <a:rPr lang="en-US" b="1" i="0" dirty="0">
                <a:solidFill>
                  <a:srgbClr val="BC8312"/>
                </a:solidFill>
                <a:effectLst/>
                <a:latin typeface="Arial" panose="020B0604020202020204" pitchFamily="34" charset="0"/>
              </a:rPr>
              <a:t>Disclaimer</a:t>
            </a:r>
          </a:p>
          <a:p>
            <a:pPr algn="l"/>
            <a:r>
              <a:rPr lang="en-US" b="0" i="0" dirty="0">
                <a:solidFill>
                  <a:srgbClr val="000000"/>
                </a:solidFill>
                <a:effectLst/>
                <a:latin typeface="Helvetica Neue"/>
              </a:rPr>
              <a:t>California law (</a:t>
            </a:r>
            <a:r>
              <a:rPr lang="en-US" b="0" i="0" u="sng" dirty="0">
                <a:solidFill>
                  <a:srgbClr val="0000FF"/>
                </a:solidFill>
                <a:effectLst/>
                <a:latin typeface="Helvetica Neue"/>
                <a:hlinkClick r:id="rId4"/>
              </a:rPr>
              <a:t>California</a:t>
            </a:r>
            <a:r>
              <a:rPr lang="en-US" b="0" i="1" u="sng" dirty="0">
                <a:solidFill>
                  <a:srgbClr val="0000FF"/>
                </a:solidFill>
                <a:effectLst/>
                <a:latin typeface="Helvetica Neue"/>
                <a:hlinkClick r:id="rId4"/>
              </a:rPr>
              <a:t> Education Code </a:t>
            </a:r>
            <a:r>
              <a:rPr lang="en-US" b="0" i="0" u="sng" dirty="0">
                <a:solidFill>
                  <a:srgbClr val="0000FF"/>
                </a:solidFill>
                <a:effectLst/>
                <a:latin typeface="Helvetica Neue"/>
                <a:hlinkClick r:id="rId4"/>
              </a:rPr>
              <a:t>Section 33190</a:t>
            </a:r>
            <a:r>
              <a:rPr lang="en-US" b="0" i="0" dirty="0">
                <a:solidFill>
                  <a:srgbClr val="000000"/>
                </a:solidFill>
                <a:effectLst/>
                <a:latin typeface="Helvetica Neue"/>
              </a:rPr>
              <a:t>) requires private schools offering or conducting instruction at the elementary or secondary level to annually file an affidavit with the CDE.</a:t>
            </a:r>
          </a:p>
          <a:p>
            <a:pPr algn="l"/>
            <a:r>
              <a:rPr lang="en-US" b="0" i="0" dirty="0">
                <a:solidFill>
                  <a:srgbClr val="000000"/>
                </a:solidFill>
                <a:effectLst/>
                <a:latin typeface="Helvetica Neue"/>
              </a:rPr>
              <a:t>Inclusion of a school in the above data reports and files should not be interpreted as meaning that the State of California, the State Superintendent of Public Instruction (SSPI), the State Board of Education, CDE, or any other agency has made any evaluation, approval, or endorsement of any school listed.</a:t>
            </a:r>
          </a:p>
          <a:p>
            <a:pPr algn="l"/>
            <a:r>
              <a:rPr lang="en-US" b="1" i="0" dirty="0">
                <a:solidFill>
                  <a:srgbClr val="006699"/>
                </a:solidFill>
                <a:effectLst/>
                <a:latin typeface="Helvetica Neue"/>
              </a:rPr>
              <a:t>Questions:   Private School Data | </a:t>
            </a:r>
            <a:r>
              <a:rPr lang="en-US" b="1" i="0" u="sng" dirty="0">
                <a:solidFill>
                  <a:srgbClr val="006699"/>
                </a:solidFill>
                <a:effectLst/>
                <a:latin typeface="Helvetica Neue"/>
                <a:hlinkClick r:id="rId5"/>
              </a:rPr>
              <a:t>privateschools@cde.ca.gov</a:t>
            </a:r>
            <a:r>
              <a:rPr lang="en-US" b="1" i="0" dirty="0">
                <a:solidFill>
                  <a:srgbClr val="006699"/>
                </a:solidFill>
                <a:effectLst/>
                <a:latin typeface="Helvetica Neue"/>
              </a:rPr>
              <a:t> | 916-319-0317</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200" b="0" i="0" u="none" strike="noStrike"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22</a:t>
            </a:fld>
            <a:endParaRPr lang="en-US" altLang="en-US"/>
          </a:p>
        </p:txBody>
      </p:sp>
    </p:spTree>
    <p:extLst>
      <p:ext uri="{BB962C8B-B14F-4D97-AF65-F5344CB8AC3E}">
        <p14:creationId xmlns:p14="http://schemas.microsoft.com/office/powerpoint/2010/main" val="3497665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spcBef>
                <a:spcPts val="0"/>
              </a:spcBef>
              <a:spcAft>
                <a:spcPts val="0"/>
              </a:spcAft>
            </a:pPr>
            <a:r>
              <a:rPr lang="en-US" sz="1800" b="0" i="0" u="none" strike="noStrike" kern="1200">
                <a:solidFill>
                  <a:srgbClr val="FFFFFF"/>
                </a:solidFill>
                <a:effectLst/>
                <a:latin typeface="Arial" panose="020B0604020202020204" pitchFamily="34" charset="0"/>
              </a:rPr>
              <a:t>Consultation Timeline Continued</a:t>
            </a:r>
          </a:p>
          <a:p>
            <a:pPr marL="0" algn="l" rtl="0" eaLnBrk="1" fontAlgn="t" latinLnBrk="0" hangingPunct="1">
              <a:spcBef>
                <a:spcPts val="0"/>
              </a:spcBef>
              <a:spcAft>
                <a:spcPts val="0"/>
              </a:spcAft>
            </a:pPr>
            <a:r>
              <a:rPr lang="en-US" sz="1800" b="0" i="0" u="none" strike="noStrike" kern="1200">
                <a:solidFill>
                  <a:srgbClr val="FFFFFF"/>
                </a:solidFill>
                <a:effectLst/>
                <a:latin typeface="Arial" panose="020B0604020202020204" pitchFamily="34" charset="0"/>
              </a:rPr>
              <a:t>February</a:t>
            </a:r>
            <a:r>
              <a:rPr lang="en-US" sz="1800" b="0" i="0" u="none" strike="noStrike" kern="1200">
                <a:solidFill>
                  <a:schemeClr val="tx1"/>
                </a:solidFill>
                <a:effectLst/>
                <a:latin typeface="Arial" panose="020B0604020202020204" pitchFamily="34" charset="0"/>
              </a:rPr>
              <a:t>- </a:t>
            </a:r>
            <a:r>
              <a:rPr lang="en-US" sz="1800" b="0" i="0" u="none" strike="noStrike" kern="1200">
                <a:solidFill>
                  <a:srgbClr val="000000"/>
                </a:solidFill>
                <a:effectLst/>
                <a:latin typeface="Arial" panose="020B0604020202020204" pitchFamily="34" charset="0"/>
              </a:rPr>
              <a:t>Prepare for private school consultation meetings for </a:t>
            </a:r>
            <a:r>
              <a:rPr lang="en-US" sz="1800" b="0" i="1" u="none" strike="noStrike" kern="1200">
                <a:solidFill>
                  <a:srgbClr val="000000"/>
                </a:solidFill>
                <a:effectLst/>
                <a:latin typeface="Arial" panose="020B0604020202020204" pitchFamily="34" charset="0"/>
              </a:rPr>
              <a:t>next</a:t>
            </a:r>
            <a:r>
              <a:rPr lang="en-US" sz="1800" b="0" i="0" u="none" strike="noStrike" kern="1200">
                <a:solidFill>
                  <a:srgbClr val="000000"/>
                </a:solidFill>
                <a:effectLst/>
                <a:latin typeface="Arial" panose="020B0604020202020204" pitchFamily="34" charset="0"/>
              </a:rPr>
              <a:t> year’s services.</a:t>
            </a:r>
            <a:r>
              <a:rPr lang="en-US" sz="1800" b="0" i="0" u="none" strike="noStrike" kern="1200">
                <a:solidFill>
                  <a:schemeClr val="tx1"/>
                </a:solidFill>
                <a:effectLst/>
                <a:latin typeface="Arial" panose="020B0604020202020204" pitchFamily="34" charset="0"/>
              </a:rPr>
              <a:t> </a:t>
            </a:r>
            <a:r>
              <a:rPr lang="en-US" sz="1800" b="0" i="0" u="none" strike="noStrike" kern="1200">
                <a:solidFill>
                  <a:srgbClr val="000000"/>
                </a:solidFill>
                <a:effectLst/>
                <a:latin typeface="Arial" panose="020B0604020202020204" pitchFamily="34" charset="0"/>
              </a:rPr>
              <a:t>Evaluate programs, services, and budgets for </a:t>
            </a:r>
            <a:r>
              <a:rPr lang="en-US" sz="1800" b="0" i="1" u="none" strike="noStrike" kern="1200">
                <a:solidFill>
                  <a:srgbClr val="000000"/>
                </a:solidFill>
                <a:effectLst/>
                <a:latin typeface="Arial" panose="020B0604020202020204" pitchFamily="34" charset="0"/>
              </a:rPr>
              <a:t>current</a:t>
            </a:r>
            <a:r>
              <a:rPr lang="en-US" sz="1800" b="0" i="0" u="none" strike="noStrike" kern="1200">
                <a:solidFill>
                  <a:srgbClr val="000000"/>
                </a:solidFill>
                <a:effectLst/>
                <a:latin typeface="Arial" panose="020B0604020202020204" pitchFamily="34" charset="0"/>
              </a:rPr>
              <a:t> year and make suggestions for modifying programs.</a:t>
            </a:r>
            <a:r>
              <a:rPr lang="en-US" sz="1800" b="0" i="0" u="none" strike="noStrike" kern="1200">
                <a:solidFill>
                  <a:schemeClr val="tx1"/>
                </a:solidFill>
                <a:effectLst/>
                <a:latin typeface="Arial" panose="020B0604020202020204" pitchFamily="34" charset="0"/>
              </a:rPr>
              <a:t> </a:t>
            </a:r>
            <a:r>
              <a:rPr lang="en-US" sz="1800" b="0" i="0" u="none" strike="noStrike" kern="1200">
                <a:solidFill>
                  <a:srgbClr val="000000"/>
                </a:solidFill>
                <a:effectLst/>
                <a:latin typeface="Arial" panose="020B0604020202020204" pitchFamily="34" charset="0"/>
              </a:rPr>
              <a:t>For </a:t>
            </a:r>
            <a:r>
              <a:rPr lang="en-US" sz="1800" b="0" i="1" u="none" strike="noStrike" kern="1200">
                <a:solidFill>
                  <a:srgbClr val="000000"/>
                </a:solidFill>
                <a:effectLst/>
                <a:latin typeface="Arial" panose="020B0604020202020204" pitchFamily="34" charset="0"/>
              </a:rPr>
              <a:t>next</a:t>
            </a:r>
            <a:r>
              <a:rPr lang="en-US" sz="1800" b="0" i="0" u="none" strike="noStrike" kern="1200">
                <a:solidFill>
                  <a:srgbClr val="000000"/>
                </a:solidFill>
                <a:effectLst/>
                <a:latin typeface="Arial" panose="020B0604020202020204" pitchFamily="34" charset="0"/>
              </a:rPr>
              <a:t> year’s services, provide private officials with notice of eligibility planning documents, and “Intent to Participate” forms.</a:t>
            </a:r>
            <a:endParaRPr lang="en-US" sz="1800" b="0" i="0" u="none" strike="noStrike">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CD288F63-9FDF-44ED-A025-DC21EFE06F06}" type="slidenum">
              <a:rPr lang="en-US" smtClean="0"/>
              <a:t>23</a:t>
            </a:fld>
            <a:endParaRPr lang="en-US"/>
          </a:p>
        </p:txBody>
      </p:sp>
    </p:spTree>
    <p:extLst>
      <p:ext uri="{BB962C8B-B14F-4D97-AF65-F5344CB8AC3E}">
        <p14:creationId xmlns:p14="http://schemas.microsoft.com/office/powerpoint/2010/main" val="3462862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spcBef>
                <a:spcPts val="0"/>
              </a:spcBef>
              <a:spcAft>
                <a:spcPts val="0"/>
              </a:spcAft>
            </a:pPr>
            <a:r>
              <a:rPr lang="en-US" sz="1200" b="0" i="0" u="none" strike="noStrike" kern="1200" dirty="0">
                <a:solidFill>
                  <a:srgbClr val="FFFFFF"/>
                </a:solidFill>
                <a:effectLst/>
                <a:latin typeface="Arial" panose="020B0604020202020204" pitchFamily="34" charset="0"/>
              </a:rPr>
              <a:t>Consultation Timeline Continued</a:t>
            </a:r>
          </a:p>
          <a:p>
            <a:pPr marL="0" algn="l" rtl="0" eaLnBrk="1" fontAlgn="t" latinLnBrk="0" hangingPunct="1">
              <a:spcBef>
                <a:spcPts val="0"/>
              </a:spcBef>
              <a:spcAft>
                <a:spcPts val="0"/>
              </a:spcAft>
            </a:pPr>
            <a:r>
              <a:rPr lang="en-US" sz="1200" b="0" i="0" u="none" strike="noStrike" kern="1200" dirty="0">
                <a:solidFill>
                  <a:srgbClr val="FFFFFF"/>
                </a:solidFill>
                <a:effectLst/>
                <a:latin typeface="Arial" panose="020B0604020202020204" pitchFamily="34" charset="0"/>
              </a:rPr>
              <a:t>March – April</a:t>
            </a:r>
            <a:r>
              <a:rPr lang="en-US" sz="1200" b="0" i="0" u="none" strike="noStrike" kern="1200" dirty="0">
                <a:solidFill>
                  <a:schemeClr val="tx1"/>
                </a:solidFill>
                <a:effectLst/>
                <a:latin typeface="Arial" panose="020B0604020202020204" pitchFamily="34" charset="0"/>
              </a:rPr>
              <a:t>- </a:t>
            </a:r>
            <a:r>
              <a:rPr lang="en-US" sz="1200" b="0" i="0" u="none" strike="noStrike" kern="1200" dirty="0">
                <a:solidFill>
                  <a:srgbClr val="000000"/>
                </a:solidFill>
                <a:effectLst/>
                <a:latin typeface="Arial" panose="020B0604020202020204" pitchFamily="34" charset="0"/>
              </a:rPr>
              <a:t>Conduct consultation meetings, provide overview of available programs, and services for </a:t>
            </a:r>
            <a:r>
              <a:rPr lang="en-US" sz="1200" b="0" i="1" u="none" strike="noStrike" kern="1200" dirty="0">
                <a:solidFill>
                  <a:srgbClr val="000000"/>
                </a:solidFill>
                <a:effectLst/>
                <a:latin typeface="Arial" panose="020B0604020202020204" pitchFamily="34" charset="0"/>
              </a:rPr>
              <a:t>next</a:t>
            </a:r>
            <a:r>
              <a:rPr lang="en-US" sz="1200" b="0" i="0" u="none" strike="noStrike" kern="1200" dirty="0">
                <a:solidFill>
                  <a:srgbClr val="000000"/>
                </a:solidFill>
                <a:effectLst/>
                <a:latin typeface="Arial" panose="020B0604020202020204" pitchFamily="34" charset="0"/>
              </a:rPr>
              <a:t> year.</a:t>
            </a:r>
            <a:r>
              <a:rPr lang="en-US" sz="1200" b="0" i="0" u="none" strike="noStrike" kern="1200" dirty="0">
                <a:solidFill>
                  <a:schemeClr val="tx1"/>
                </a:solidFill>
                <a:effectLst/>
                <a:latin typeface="Arial" panose="020B0604020202020204" pitchFamily="34" charset="0"/>
              </a:rPr>
              <a:t> </a:t>
            </a:r>
            <a:r>
              <a:rPr lang="en-US" sz="1200" b="0" i="0" u="none" strike="noStrike" kern="1200" dirty="0">
                <a:solidFill>
                  <a:srgbClr val="000000"/>
                </a:solidFill>
                <a:effectLst/>
                <a:latin typeface="Arial" panose="020B0604020202020204" pitchFamily="34" charset="0"/>
              </a:rPr>
              <a:t>Consult with private school officials to identify needs based on data, establish priorities for </a:t>
            </a:r>
            <a:r>
              <a:rPr lang="en-US" sz="1200" b="0" i="1" u="none" strike="noStrike" kern="1200" dirty="0">
                <a:solidFill>
                  <a:srgbClr val="000000"/>
                </a:solidFill>
                <a:effectLst/>
                <a:latin typeface="Arial" panose="020B0604020202020204" pitchFamily="34" charset="0"/>
              </a:rPr>
              <a:t>next</a:t>
            </a:r>
            <a:r>
              <a:rPr lang="en-US" sz="1200" b="0" i="0" u="none" strike="noStrike" kern="1200" dirty="0">
                <a:solidFill>
                  <a:srgbClr val="000000"/>
                </a:solidFill>
                <a:effectLst/>
                <a:latin typeface="Arial" panose="020B0604020202020204" pitchFamily="34" charset="0"/>
              </a:rPr>
              <a:t> school year, discuss services and estimated funding figures, design programs.</a:t>
            </a:r>
            <a:endParaRPr lang="en-US" sz="12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May</a:t>
            </a:r>
            <a:r>
              <a:rPr lang="en-US" sz="1200" b="0" i="0" u="none" strike="noStrike" kern="1200" dirty="0">
                <a:solidFill>
                  <a:schemeClr val="tx1"/>
                </a:solidFill>
                <a:effectLst/>
                <a:latin typeface="Arial" panose="020B0604020202020204" pitchFamily="34" charset="0"/>
              </a:rPr>
              <a:t>- </a:t>
            </a:r>
            <a:r>
              <a:rPr lang="en-US" sz="1200" b="0" i="0" u="none" strike="noStrike" kern="1200" dirty="0">
                <a:solidFill>
                  <a:srgbClr val="000000"/>
                </a:solidFill>
                <a:effectLst/>
                <a:latin typeface="Arial" panose="020B0604020202020204" pitchFamily="34" charset="0"/>
              </a:rPr>
              <a:t>Projected Consolidated Application and Reporting System (CARS</a:t>
            </a:r>
            <a:r>
              <a:rPr lang="en-US" sz="1200" b="0" i="0" u="sng" strike="noStrike" kern="1200" dirty="0">
                <a:solidFill>
                  <a:srgbClr val="000000"/>
                </a:solidFill>
                <a:effectLst/>
                <a:latin typeface="Arial" panose="020B0604020202020204" pitchFamily="34" charset="0"/>
              </a:rPr>
              <a:t>)</a:t>
            </a:r>
            <a:r>
              <a:rPr lang="en-US" sz="1200" b="0" i="0" u="none" strike="noStrike" kern="1200" dirty="0">
                <a:solidFill>
                  <a:srgbClr val="000000"/>
                </a:solidFill>
                <a:effectLst/>
                <a:latin typeface="Arial" panose="020B0604020202020204" pitchFamily="34" charset="0"/>
              </a:rPr>
              <a:t> spring release of the Consolidated Application (</a:t>
            </a:r>
            <a:r>
              <a:rPr lang="en-US" sz="1200" b="0" i="0" u="none" strike="noStrike" kern="1200" dirty="0" err="1">
                <a:solidFill>
                  <a:srgbClr val="000000"/>
                </a:solidFill>
                <a:effectLst/>
                <a:latin typeface="Arial" panose="020B0604020202020204" pitchFamily="34" charset="0"/>
              </a:rPr>
              <a:t>ConApp</a:t>
            </a:r>
            <a:r>
              <a:rPr lang="en-US" sz="1200" b="0" i="0" u="sng" strike="noStrike" kern="1200" dirty="0">
                <a:solidFill>
                  <a:srgbClr val="000000"/>
                </a:solidFill>
                <a:effectLst/>
                <a:latin typeface="Arial" panose="020B0604020202020204" pitchFamily="34" charset="0"/>
              </a:rPr>
              <a:t>)</a:t>
            </a:r>
            <a:r>
              <a:rPr lang="en-US" sz="1200" b="0" i="0" u="none" strike="noStrike" kern="1200" dirty="0">
                <a:solidFill>
                  <a:srgbClr val="000000"/>
                </a:solidFill>
                <a:effectLst/>
                <a:latin typeface="Arial" panose="020B0604020202020204" pitchFamily="34" charset="0"/>
              </a:rPr>
              <a:t> in May will list nonprofit private school in district on “Other ESEA Nonprofit Private School Participation” page.</a:t>
            </a:r>
            <a:endParaRPr lang="en-US" sz="1200"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24</a:t>
            </a:fld>
            <a:endParaRPr lang="en-US"/>
          </a:p>
        </p:txBody>
      </p:sp>
    </p:spTree>
    <p:extLst>
      <p:ext uri="{BB962C8B-B14F-4D97-AF65-F5344CB8AC3E}">
        <p14:creationId xmlns:p14="http://schemas.microsoft.com/office/powerpoint/2010/main" val="543024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spcBef>
                <a:spcPts val="0"/>
              </a:spcBef>
              <a:spcAft>
                <a:spcPts val="0"/>
              </a:spcAft>
            </a:pPr>
            <a:r>
              <a:rPr lang="en-US" sz="1800" b="0" i="0" u="none" strike="noStrike" kern="1200" dirty="0">
                <a:solidFill>
                  <a:srgbClr val="FFFFFF"/>
                </a:solidFill>
                <a:effectLst/>
                <a:latin typeface="Arial" panose="020B0604020202020204" pitchFamily="34" charset="0"/>
              </a:rPr>
              <a:t>Continued Consultation Timeline</a:t>
            </a:r>
          </a:p>
          <a:p>
            <a:pPr marL="0" algn="l" rtl="0" eaLnBrk="1" fontAlgn="t" latinLnBrk="0" hangingPunct="1">
              <a:spcBef>
                <a:spcPts val="0"/>
              </a:spcBef>
              <a:spcAft>
                <a:spcPts val="0"/>
              </a:spcAft>
            </a:pPr>
            <a:r>
              <a:rPr lang="en-US" sz="1800" b="0" i="0" u="none" strike="noStrike" kern="1200" dirty="0">
                <a:solidFill>
                  <a:srgbClr val="FFFFFF"/>
                </a:solidFill>
                <a:effectLst/>
                <a:latin typeface="Arial" panose="020B0604020202020204" pitchFamily="34" charset="0"/>
              </a:rPr>
              <a:t>June</a:t>
            </a:r>
            <a:r>
              <a:rPr lang="en-US" sz="1800" b="0" i="0" u="none" strike="noStrike" kern="1200" dirty="0">
                <a:solidFill>
                  <a:schemeClr val="tx1"/>
                </a:solidFill>
                <a:effectLst/>
                <a:latin typeface="Arial" panose="020B0604020202020204" pitchFamily="34" charset="0"/>
              </a:rPr>
              <a:t>- </a:t>
            </a:r>
            <a:r>
              <a:rPr lang="en-US" sz="1800" b="0" i="0" u="none" strike="noStrike" kern="1200" dirty="0" err="1">
                <a:solidFill>
                  <a:srgbClr val="000000"/>
                </a:solidFill>
                <a:effectLst/>
                <a:latin typeface="Arial" panose="020B0604020202020204" pitchFamily="34" charset="0"/>
              </a:rPr>
              <a:t>ConApp</a:t>
            </a:r>
            <a:r>
              <a:rPr lang="en-US" sz="1800" b="0" i="0" u="none" strike="noStrike" kern="1200" dirty="0">
                <a:solidFill>
                  <a:srgbClr val="000000"/>
                </a:solidFill>
                <a:effectLst/>
                <a:latin typeface="Arial" panose="020B0604020202020204" pitchFamily="34" charset="0"/>
              </a:rPr>
              <a:t> due June 30 will include completed “Other ESEA Nonprofit Private School Participation” page.</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000000"/>
                </a:solidFill>
                <a:effectLst/>
                <a:latin typeface="Arial" panose="020B0604020202020204" pitchFamily="34" charset="0"/>
              </a:rPr>
              <a:t>Finalize actions related to programs and services for </a:t>
            </a:r>
            <a:r>
              <a:rPr lang="en-US" sz="1800" b="0" i="1" u="none" strike="noStrike" kern="1200" dirty="0">
                <a:solidFill>
                  <a:srgbClr val="000000"/>
                </a:solidFill>
                <a:effectLst/>
                <a:latin typeface="Arial" panose="020B0604020202020204" pitchFamily="34" charset="0"/>
              </a:rPr>
              <a:t>next</a:t>
            </a:r>
            <a:r>
              <a:rPr lang="en-US" sz="1800" b="0" i="0" u="none" strike="noStrike" kern="1200" dirty="0">
                <a:solidFill>
                  <a:srgbClr val="000000"/>
                </a:solidFill>
                <a:effectLst/>
                <a:latin typeface="Arial" panose="020B0604020202020204" pitchFamily="34" charset="0"/>
              </a:rPr>
              <a:t> school year.</a:t>
            </a:r>
            <a:endParaRPr lang="en-US" sz="1800" b="0" i="0" u="none" strike="noStrike" dirty="0">
              <a:effectLst/>
              <a:latin typeface="Arial" panose="020B0604020202020204" pitchFamily="34" charset="0"/>
            </a:endParaRPr>
          </a:p>
          <a:p>
            <a:endParaRPr lang="en-US" dirty="0"/>
          </a:p>
          <a:p>
            <a:endParaRPr lang="en-US" dirty="0"/>
          </a:p>
          <a:p>
            <a:r>
              <a:rPr lang="en-US" dirty="0"/>
              <a:t>Remember that consultation is ongoing.</a:t>
            </a:r>
          </a:p>
        </p:txBody>
      </p:sp>
      <p:sp>
        <p:nvSpPr>
          <p:cNvPr id="4" name="Slide Number Placeholder 3"/>
          <p:cNvSpPr>
            <a:spLocks noGrp="1"/>
          </p:cNvSpPr>
          <p:nvPr>
            <p:ph type="sldNum" sz="quarter" idx="5"/>
          </p:nvPr>
        </p:nvSpPr>
        <p:spPr/>
        <p:txBody>
          <a:bodyPr/>
          <a:lstStyle/>
          <a:p>
            <a:fld id="{CD288F63-9FDF-44ED-A025-DC21EFE06F06}" type="slidenum">
              <a:rPr lang="en-US" smtClean="0"/>
              <a:t>25</a:t>
            </a:fld>
            <a:endParaRPr lang="en-US"/>
          </a:p>
        </p:txBody>
      </p:sp>
    </p:spTree>
    <p:extLst>
      <p:ext uri="{BB962C8B-B14F-4D97-AF65-F5344CB8AC3E}">
        <p14:creationId xmlns:p14="http://schemas.microsoft.com/office/powerpoint/2010/main" val="1158116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best practice, the LEA should keep documentation of the entire equitable services process with each private school:</a:t>
            </a:r>
          </a:p>
          <a:p>
            <a:endParaRPr lang="en-US" dirty="0"/>
          </a:p>
          <a:p>
            <a:pPr marL="0" indent="0">
              <a:lnSpc>
                <a:spcPct val="100000"/>
              </a:lnSpc>
              <a:spcBef>
                <a:spcPts val="0"/>
              </a:spcBef>
              <a:spcAft>
                <a:spcPts val="1200"/>
              </a:spcAft>
              <a:buNone/>
            </a:pPr>
            <a:r>
              <a:rPr lang="en-US" sz="1200" dirty="0">
                <a:ea typeface="+mn-lt"/>
                <a:cs typeface="+mn-lt"/>
              </a:rPr>
              <a:t>Evidence should document that the LEA:</a:t>
            </a:r>
          </a:p>
          <a:p>
            <a:pPr marL="0" indent="0">
              <a:lnSpc>
                <a:spcPct val="100000"/>
              </a:lnSpc>
              <a:spcBef>
                <a:spcPts val="0"/>
              </a:spcBef>
              <a:spcAft>
                <a:spcPts val="1200"/>
              </a:spcAft>
              <a:buNone/>
            </a:pPr>
            <a:r>
              <a:rPr lang="en-US" dirty="0">
                <a:ea typeface="+mn-lt"/>
                <a:cs typeface="+mn-lt"/>
              </a:rPr>
              <a:t>• </a:t>
            </a:r>
            <a:r>
              <a:rPr lang="en-US" sz="1200" dirty="0">
                <a:ea typeface="+mn-lt"/>
                <a:cs typeface="+mn-lt"/>
              </a:rPr>
              <a:t>Engaged in timely consultation, allowing for meaningful discussion between the LEA and appropriate private school officials regarding services and other benefits; </a:t>
            </a:r>
          </a:p>
          <a:p>
            <a:pPr marL="0" indent="0">
              <a:lnSpc>
                <a:spcPct val="100000"/>
              </a:lnSpc>
              <a:spcBef>
                <a:spcPts val="0"/>
              </a:spcBef>
              <a:spcAft>
                <a:spcPts val="1200"/>
              </a:spcAft>
              <a:buNone/>
            </a:pPr>
            <a:r>
              <a:rPr lang="en-US" sz="1200" dirty="0">
                <a:ea typeface="+mn-lt"/>
                <a:cs typeface="+mn-lt"/>
              </a:rPr>
              <a:t>• Identified the needs of private school students, teachers, and families; </a:t>
            </a:r>
          </a:p>
          <a:p>
            <a:pPr marL="0" indent="0">
              <a:lnSpc>
                <a:spcPct val="100000"/>
              </a:lnSpc>
              <a:spcBef>
                <a:spcPts val="0"/>
              </a:spcBef>
              <a:spcAft>
                <a:spcPts val="1200"/>
              </a:spcAft>
              <a:buNone/>
            </a:pPr>
            <a:r>
              <a:rPr lang="en-US" sz="1200" dirty="0">
                <a:ea typeface="+mn-lt"/>
                <a:cs typeface="+mn-lt"/>
              </a:rPr>
              <a:t>• Allocated a per-pupil amount of funds for services to eligible private school staff;</a:t>
            </a:r>
          </a:p>
          <a:p>
            <a:pPr marL="0" indent="0">
              <a:lnSpc>
                <a:spcPct val="100000"/>
              </a:lnSpc>
              <a:spcBef>
                <a:spcPts val="0"/>
              </a:spcBef>
              <a:spcAft>
                <a:spcPts val="1200"/>
              </a:spcAft>
              <a:buNone/>
            </a:pPr>
            <a:r>
              <a:rPr lang="en-US" sz="1200" dirty="0">
                <a:ea typeface="+mn-lt"/>
                <a:cs typeface="+mn-lt"/>
              </a:rPr>
              <a:t>• Evaluated programs and services for effectiveness; and </a:t>
            </a:r>
          </a:p>
          <a:p>
            <a:pPr marL="0" indent="0">
              <a:lnSpc>
                <a:spcPct val="100000"/>
              </a:lnSpc>
              <a:spcBef>
                <a:spcPts val="0"/>
              </a:spcBef>
              <a:spcAft>
                <a:spcPts val="1200"/>
              </a:spcAft>
              <a:buNone/>
            </a:pPr>
            <a:r>
              <a:rPr lang="en-US" sz="1200" dirty="0">
                <a:ea typeface="+mn-lt"/>
                <a:cs typeface="+mn-lt"/>
              </a:rPr>
              <a:t>• Adequately addressed problems and formal complaints raised by private school officials</a:t>
            </a:r>
          </a:p>
          <a:p>
            <a:pPr marL="0" indent="0">
              <a:lnSpc>
                <a:spcPct val="100000"/>
              </a:lnSpc>
              <a:spcBef>
                <a:spcPts val="0"/>
              </a:spcBef>
              <a:spcAft>
                <a:spcPts val="1200"/>
              </a:spcAft>
              <a:buNone/>
            </a:pPr>
            <a:endParaRPr lang="en-US" sz="1200" dirty="0">
              <a:ea typeface="+mn-lt"/>
              <a:cs typeface="+mn-lt"/>
            </a:endParaRPr>
          </a:p>
          <a:p>
            <a:pPr marL="0" indent="0">
              <a:lnSpc>
                <a:spcPct val="100000"/>
              </a:lnSpc>
              <a:spcBef>
                <a:spcPts val="0"/>
              </a:spcBef>
              <a:spcAft>
                <a:spcPts val="1200"/>
              </a:spcAft>
              <a:buNone/>
            </a:pPr>
            <a:endParaRPr lang="en-US" sz="1200" dirty="0">
              <a:cs typeface="Arial"/>
            </a:endParaRPr>
          </a:p>
          <a:p>
            <a:endParaRPr lang="en-US"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26</a:t>
            </a:fld>
            <a:endParaRPr lang="en-US" altLang="en-US"/>
          </a:p>
        </p:txBody>
      </p:sp>
    </p:spTree>
    <p:extLst>
      <p:ext uri="{BB962C8B-B14F-4D97-AF65-F5344CB8AC3E}">
        <p14:creationId xmlns:p14="http://schemas.microsoft.com/office/powerpoint/2010/main" val="18823400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Affirmation of Consultation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Each LEA shall maintain in the agency’s records, and provide to the state educational agency involved, a written affirmation signed by officials of each participating private school that the meaningful consultation required by this section has occurred. The written affirmation shall provide the option for private school officials to indicate such officials’ belief that timely and meaningful consultation has not occurred or that the program design is not equitable with respect to eligible private school children. </a:t>
            </a:r>
            <a:br>
              <a:rPr lang="en-US" sz="1200" dirty="0"/>
            </a:br>
            <a:r>
              <a:rPr lang="en-US" sz="1200" dirty="0"/>
              <a:t>				</a:t>
            </a:r>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27</a:t>
            </a:fld>
            <a:endParaRPr lang="en-US" altLang="en-US"/>
          </a:p>
        </p:txBody>
      </p:sp>
    </p:spTree>
    <p:extLst>
      <p:ext uri="{BB962C8B-B14F-4D97-AF65-F5344CB8AC3E}">
        <p14:creationId xmlns:p14="http://schemas.microsoft.com/office/powerpoint/2010/main" val="3688079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1200"/>
              </a:spcAft>
              <a:buNone/>
            </a:pPr>
            <a:r>
              <a:rPr lang="en-US" sz="1200" dirty="0">
                <a:effectLst/>
                <a:latin typeface="Arial" panose="020B0604020202020204" pitchFamily="34" charset="0"/>
                <a:ea typeface="Calibri" panose="020F0502020204030204" pitchFamily="34" charset="0"/>
                <a:cs typeface="Times New Roman" panose="02020603050405020304" pitchFamily="18" charset="0"/>
              </a:rPr>
              <a:t>Description: A written document signed and dated by private school officials that the required consultation has occurred.</a:t>
            </a:r>
          </a:p>
          <a:p>
            <a:pPr marL="0" marR="0" indent="0">
              <a:spcBef>
                <a:spcPts val="0"/>
              </a:spcBef>
              <a:spcAft>
                <a:spcPts val="1200"/>
              </a:spcAft>
              <a:buNone/>
            </a:pPr>
            <a:r>
              <a:rPr lang="en-US" sz="1200" dirty="0">
                <a:effectLst/>
                <a:latin typeface="Arial" panose="020B0604020202020204" pitchFamily="34" charset="0"/>
                <a:ea typeface="Calibri" panose="020F0502020204030204" pitchFamily="34" charset="0"/>
                <a:cs typeface="Times New Roman" panose="02020603050405020304" pitchFamily="18" charset="0"/>
              </a:rPr>
              <a:t>Item Instructions: Submit the signed and dated Title II, Part A equitable services private school affirmation documents regarding consultation.</a:t>
            </a:r>
          </a:p>
          <a:p>
            <a:pPr marL="0" marR="0" indent="0">
              <a:spcBef>
                <a:spcPts val="0"/>
              </a:spcBef>
              <a:spcAft>
                <a:spcPts val="1200"/>
              </a:spcAft>
              <a:buNone/>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1200"/>
              </a:spcAft>
              <a:buNone/>
            </a:pPr>
            <a:r>
              <a:rPr lang="en-US" sz="1200" dirty="0">
                <a:effectLst/>
                <a:latin typeface="Arial" panose="020B0604020202020204" pitchFamily="34" charset="0"/>
                <a:ea typeface="Calibri" panose="020F0502020204030204" pitchFamily="34" charset="0"/>
                <a:cs typeface="Times New Roman" panose="02020603050405020304" pitchFamily="18" charset="0"/>
              </a:rPr>
              <a:t>The affirmation form must be signed by the private school official after consultation occurred.</a:t>
            </a:r>
          </a:p>
          <a:p>
            <a:endParaRPr lang="en-US"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28</a:t>
            </a:fld>
            <a:endParaRPr lang="en-US" altLang="en-US"/>
          </a:p>
        </p:txBody>
      </p:sp>
    </p:spTree>
    <p:extLst>
      <p:ext uri="{BB962C8B-B14F-4D97-AF65-F5344CB8AC3E}">
        <p14:creationId xmlns:p14="http://schemas.microsoft.com/office/powerpoint/2010/main" val="27644829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An Affirmation of Confirmation template can be found on the CDE Equitable Services Ombudsman web page.</a:t>
            </a:r>
          </a:p>
          <a:p>
            <a:r>
              <a:rPr lang="en-US" sz="1200" dirty="0"/>
              <a:t> </a:t>
            </a:r>
            <a:r>
              <a:rPr lang="en-US" dirty="0">
                <a:hlinkClick r:id="rId3"/>
              </a:rPr>
              <a:t>npsconsultationtemps.docx (live.com)</a:t>
            </a:r>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29</a:t>
            </a:fld>
            <a:endParaRPr lang="en-US"/>
          </a:p>
        </p:txBody>
      </p:sp>
    </p:spTree>
    <p:extLst>
      <p:ext uri="{BB962C8B-B14F-4D97-AF65-F5344CB8AC3E}">
        <p14:creationId xmlns:p14="http://schemas.microsoft.com/office/powerpoint/2010/main" val="1715118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0"/>
              </a:spcBef>
              <a:spcAft>
                <a:spcPts val="1200"/>
              </a:spcAft>
              <a:buFont typeface="Arial" panose="020B0604020202020204" pitchFamily="34" charset="0"/>
              <a:buNone/>
            </a:pPr>
            <a:r>
              <a:rPr lang="en-US" sz="1200"/>
              <a:t>Let’s first review the purpose of Title II, Part A which is to:</a:t>
            </a:r>
          </a:p>
          <a:p>
            <a:pPr marL="171450" lvl="0" indent="-171450">
              <a:lnSpc>
                <a:spcPct val="100000"/>
              </a:lnSpc>
              <a:spcBef>
                <a:spcPts val="0"/>
              </a:spcBef>
              <a:spcAft>
                <a:spcPts val="1200"/>
              </a:spcAft>
              <a:buFont typeface="Arial" panose="020B0604020202020204" pitchFamily="34" charset="0"/>
              <a:buChar char="•"/>
            </a:pPr>
            <a:r>
              <a:rPr lang="en-US" sz="1200"/>
              <a:t>Increase student achievement consistent with the challenging state academic standards</a:t>
            </a:r>
          </a:p>
          <a:p>
            <a:pPr marL="171450" lvl="0" indent="-171450">
              <a:lnSpc>
                <a:spcPct val="100000"/>
              </a:lnSpc>
              <a:spcBef>
                <a:spcPts val="0"/>
              </a:spcBef>
              <a:spcAft>
                <a:spcPts val="1200"/>
              </a:spcAft>
              <a:buFont typeface="Arial" panose="020B0604020202020204" pitchFamily="34" charset="0"/>
              <a:buChar char="•"/>
            </a:pPr>
            <a:r>
              <a:rPr lang="en-US" sz="1200"/>
              <a:t>Improve  the quality and effectiveness of teachers, principals, and other school leaders</a:t>
            </a:r>
          </a:p>
          <a:p>
            <a:pPr marL="171450" lvl="0" indent="-171450">
              <a:lnSpc>
                <a:spcPct val="100000"/>
              </a:lnSpc>
              <a:spcBef>
                <a:spcPts val="0"/>
              </a:spcBef>
              <a:spcAft>
                <a:spcPts val="1200"/>
              </a:spcAft>
              <a:buFont typeface="Arial" panose="020B0604020202020204" pitchFamily="34" charset="0"/>
              <a:buChar char="•"/>
            </a:pPr>
            <a:r>
              <a:rPr lang="en-US" sz="1200"/>
              <a:t>Increase the number of teachers, principals, and other school leaders who are effective in improving student academic achievement in schools</a:t>
            </a:r>
          </a:p>
          <a:p>
            <a:pPr marL="171450" lvl="0" indent="-171450">
              <a:lnSpc>
                <a:spcPct val="100000"/>
              </a:lnSpc>
              <a:spcBef>
                <a:spcPts val="0"/>
              </a:spcBef>
              <a:spcAft>
                <a:spcPts val="1200"/>
              </a:spcAft>
              <a:buFont typeface="Arial" panose="020B0604020202020204" pitchFamily="34" charset="0"/>
              <a:buChar char="•"/>
            </a:pPr>
            <a:r>
              <a:rPr lang="en-US" sz="1200"/>
              <a:t>Provide low-income and minority students greater access to effective teachers, principals, and other school leaders</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a:t>
            </a:fld>
            <a:endParaRPr lang="en-US" altLang="en-US"/>
          </a:p>
        </p:txBody>
      </p:sp>
    </p:spTree>
    <p:extLst>
      <p:ext uri="{BB962C8B-B14F-4D97-AF65-F5344CB8AC3E}">
        <p14:creationId xmlns:p14="http://schemas.microsoft.com/office/powerpoint/2010/main" val="3505875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a typeface="+mn-lt"/>
                <a:cs typeface="+mn-lt"/>
              </a:rPr>
              <a:t>Question: </a:t>
            </a:r>
            <a:r>
              <a:rPr lang="en-US" sz="1200" dirty="0">
                <a:ea typeface="+mn-lt"/>
                <a:cs typeface="+mn-lt"/>
              </a:rPr>
              <a:t>May a private school request that unused/unobligated Title funds be carried over to the following fiscal year? </a:t>
            </a:r>
          </a:p>
          <a:p>
            <a:endParaRPr lang="en-US" sz="1200" dirty="0">
              <a:ea typeface="+mn-lt"/>
              <a:cs typeface="+mn-lt"/>
            </a:endParaRPr>
          </a:p>
          <a:p>
            <a:r>
              <a:rPr lang="en-US" sz="1200" b="1" dirty="0">
                <a:ea typeface="+mn-lt"/>
                <a:cs typeface="+mn-lt"/>
              </a:rPr>
              <a:t>Answer: </a:t>
            </a:r>
            <a:r>
              <a:rPr lang="en-US" sz="1200" dirty="0">
                <a:ea typeface="+mn-lt"/>
                <a:cs typeface="+mn-lt"/>
              </a:rPr>
              <a:t>If an LEA is providing equitable services as required and meeting the obligation of funds requirement in ESEA section 1117(a)(4)(B), it should not have carryover funds. Please contact our office at </a:t>
            </a:r>
            <a:r>
              <a:rPr lang="en-US" sz="1200" dirty="0">
                <a:ea typeface="+mn-lt"/>
                <a:cs typeface="+mn-lt"/>
                <a:hlinkClick r:id="rId3"/>
              </a:rPr>
              <a:t>titleII@cde.ca.gov</a:t>
            </a:r>
            <a:r>
              <a:rPr lang="en-US" sz="1200" dirty="0">
                <a:ea typeface="+mn-lt"/>
                <a:cs typeface="+mn-lt"/>
              </a:rPr>
              <a:t> if there are extenuating circumstances.</a:t>
            </a:r>
            <a:endParaRPr lang="en-US" sz="1200" dirty="0">
              <a:cs typeface="Arial"/>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30</a:t>
            </a:fld>
            <a:endParaRPr lang="en-US" altLang="en-US"/>
          </a:p>
        </p:txBody>
      </p:sp>
    </p:spTree>
    <p:extLst>
      <p:ext uri="{BB962C8B-B14F-4D97-AF65-F5344CB8AC3E}">
        <p14:creationId xmlns:p14="http://schemas.microsoft.com/office/powerpoint/2010/main" val="14268449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fontAlgn="base">
              <a:buNone/>
            </a:pPr>
            <a:r>
              <a:rPr lang="en-US" sz="2800" dirty="0">
                <a:cs typeface="Calibri"/>
              </a:rPr>
              <a:t>Obligation of Funds</a:t>
            </a:r>
          </a:p>
          <a:p>
            <a:pPr marL="0" lvl="1" indent="0" fontAlgn="base">
              <a:buNone/>
            </a:pPr>
            <a:r>
              <a:rPr lang="en-US" sz="2800" dirty="0"/>
              <a:t>Obligation of funds allocated to an LEA for educational services and other benefits to eligible private school children shall be obligated in the fiscal year for which the funds are received by the agency.				    (20 </a:t>
            </a:r>
            <a:r>
              <a:rPr lang="en-US" sz="2800" i="1" cap="all" dirty="0"/>
              <a:t>U.S.C.</a:t>
            </a:r>
            <a:r>
              <a:rPr lang="en-US" sz="2800" dirty="0"/>
              <a:t> Section 7881[a][4][B])</a:t>
            </a:r>
          </a:p>
          <a:p>
            <a:pPr marL="0" lvl="1" indent="0" fontAlgn="base">
              <a:buNone/>
            </a:pPr>
            <a:endParaRPr lang="en-US" sz="2800" dirty="0"/>
          </a:p>
          <a:p>
            <a:pPr marL="0" indent="0">
              <a:lnSpc>
                <a:spcPct val="100000"/>
              </a:lnSpc>
              <a:spcBef>
                <a:spcPts val="0"/>
              </a:spcBef>
              <a:spcAft>
                <a:spcPts val="600"/>
              </a:spcAft>
              <a:buNone/>
            </a:pPr>
            <a:endParaRPr lang="en-US" dirty="0">
              <a:cs typeface="Calibri"/>
            </a:endParaRPr>
          </a:p>
        </p:txBody>
      </p:sp>
      <p:sp>
        <p:nvSpPr>
          <p:cNvPr id="4" name="Slide Number Placeholder 3"/>
          <p:cNvSpPr>
            <a:spLocks noGrp="1"/>
          </p:cNvSpPr>
          <p:nvPr>
            <p:ph type="sldNum" sz="quarter" idx="5"/>
          </p:nvPr>
        </p:nvSpPr>
        <p:spPr/>
        <p:txBody>
          <a:bodyPr/>
          <a:lstStyle/>
          <a:p>
            <a:fld id="{CD288F63-9FDF-44ED-A025-DC21EFE06F06}" type="slidenum">
              <a:rPr lang="en-US" smtClean="0"/>
              <a:t>31</a:t>
            </a:fld>
            <a:endParaRPr lang="en-US"/>
          </a:p>
        </p:txBody>
      </p:sp>
    </p:spTree>
    <p:extLst>
      <p:ext uri="{BB962C8B-B14F-4D97-AF65-F5344CB8AC3E}">
        <p14:creationId xmlns:p14="http://schemas.microsoft.com/office/powerpoint/2010/main" val="5546754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Question: </a:t>
            </a:r>
            <a:r>
              <a:rPr lang="en-US" dirty="0"/>
              <a:t>Can an LEA directly reimburse a Private School?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Answer: No. </a:t>
            </a:r>
            <a:r>
              <a:rPr lang="en-US" sz="1200" dirty="0"/>
              <a:t>The</a:t>
            </a:r>
            <a:r>
              <a:rPr lang="en-US" sz="1200" b="1" dirty="0"/>
              <a:t> </a:t>
            </a:r>
            <a:r>
              <a:rPr lang="en-US" sz="1200" dirty="0"/>
              <a:t>LEA shall administer and maintain control of funds used to provide Title II services to private schools. </a:t>
            </a:r>
            <a:r>
              <a:rPr lang="en-US" sz="1200" b="0" i="0" u="none" strike="noStrike" baseline="0" dirty="0">
                <a:solidFill>
                  <a:srgbClr val="000000"/>
                </a:solidFill>
              </a:rPr>
              <a:t>An LEA may pay the provider directly or reimburse an individual private school teacher or other staff for professional development that the LEA has pre-approved after timely and meaningful consultation.</a:t>
            </a:r>
            <a:r>
              <a:rPr lang="en-US" sz="1050" b="0" i="0" u="none" strike="noStrike" baseline="0" dirty="0">
                <a:solidFill>
                  <a:srgbClr val="000000"/>
                </a:solidFill>
                <a:latin typeface="Times New Roman" panose="02020603050405020304" pitchFamily="18" charset="0"/>
              </a:rPr>
              <a:t> </a:t>
            </a:r>
            <a:r>
              <a:rPr lang="en-US" sz="1200" dirty="0"/>
              <a:t>The LEA should provide their policies and procedures for approvals, reimbursements, and travel during consultation. A private school employee who acts as an officer of the private school may not be reimbursed for school staff equitable services.</a:t>
            </a:r>
            <a:endParaRPr lang="en-US" sz="1200" dirty="0">
              <a:cs typeface="Arial"/>
            </a:endParaRPr>
          </a:p>
          <a:p>
            <a:pPr marL="0" indent="0">
              <a:buNone/>
            </a:pPr>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32</a:t>
            </a:fld>
            <a:endParaRPr lang="en-US"/>
          </a:p>
        </p:txBody>
      </p:sp>
    </p:spTree>
    <p:extLst>
      <p:ext uri="{BB962C8B-B14F-4D97-AF65-F5344CB8AC3E}">
        <p14:creationId xmlns:p14="http://schemas.microsoft.com/office/powerpoint/2010/main" val="1826151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fontAlgn="base">
              <a:buNone/>
            </a:pPr>
            <a:r>
              <a:rPr lang="en-US" sz="2800" dirty="0">
                <a:cs typeface="Calibri"/>
              </a:rPr>
              <a:t>Control of Funds</a:t>
            </a:r>
          </a:p>
          <a:p>
            <a:pPr marL="0" lvl="1" indent="0" fontAlgn="base">
              <a:buNone/>
            </a:pPr>
            <a:endParaRPr lang="en-US" sz="2800" dirty="0"/>
          </a:p>
          <a:p>
            <a:pPr marL="0" lvl="1" indent="0" fontAlgn="base">
              <a:buNone/>
            </a:pPr>
            <a:r>
              <a:rPr lang="en-US" sz="2800" dirty="0"/>
              <a:t>LEA shall administer and maintain control of funds used to provide Title II services to private schools. </a:t>
            </a:r>
          </a:p>
          <a:p>
            <a:pPr marL="0" lvl="1" indent="0" fontAlgn="base">
              <a:buNone/>
            </a:pPr>
            <a:endParaRPr lang="en-US" sz="2800" dirty="0"/>
          </a:p>
          <a:p>
            <a:pPr marL="0" lvl="1" indent="0" fontAlgn="base">
              <a:buNone/>
            </a:pPr>
            <a:r>
              <a:rPr lang="en-US" dirty="0"/>
              <a:t>During the review the CDE will review expenditures from the general ledger for equitable services to ensure allowability, and the LEA has maintained control of funds. </a:t>
            </a:r>
          </a:p>
          <a:p>
            <a:pPr marL="0" indent="0">
              <a:lnSpc>
                <a:spcPct val="100000"/>
              </a:lnSpc>
              <a:spcBef>
                <a:spcPts val="0"/>
              </a:spcBef>
              <a:spcAft>
                <a:spcPts val="600"/>
              </a:spcAft>
              <a:buNone/>
            </a:pPr>
            <a:endParaRPr lang="en-US" dirty="0">
              <a:cs typeface="Calibri"/>
            </a:endParaRPr>
          </a:p>
        </p:txBody>
      </p:sp>
      <p:sp>
        <p:nvSpPr>
          <p:cNvPr id="4" name="Slide Number Placeholder 3"/>
          <p:cNvSpPr>
            <a:spLocks noGrp="1"/>
          </p:cNvSpPr>
          <p:nvPr>
            <p:ph type="sldNum" sz="quarter" idx="5"/>
          </p:nvPr>
        </p:nvSpPr>
        <p:spPr/>
        <p:txBody>
          <a:bodyPr/>
          <a:lstStyle/>
          <a:p>
            <a:fld id="{CD288F63-9FDF-44ED-A025-DC21EFE06F06}" type="slidenum">
              <a:rPr lang="en-US" smtClean="0"/>
              <a:t>33</a:t>
            </a:fld>
            <a:endParaRPr lang="en-US"/>
          </a:p>
        </p:txBody>
      </p:sp>
    </p:spTree>
    <p:extLst>
      <p:ext uri="{BB962C8B-B14F-4D97-AF65-F5344CB8AC3E}">
        <p14:creationId xmlns:p14="http://schemas.microsoft.com/office/powerpoint/2010/main" val="26286300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Question: </a:t>
            </a:r>
            <a:r>
              <a:rPr lang="en-US" sz="1200" dirty="0"/>
              <a:t>Must the professional development (PD) program for private school teachers be the same as the PD program for public school teachers?</a:t>
            </a:r>
          </a:p>
          <a:p>
            <a:pPr marL="0" indent="0">
              <a:buNone/>
            </a:pPr>
            <a:endParaRPr lang="en-US" b="1" dirty="0"/>
          </a:p>
          <a:p>
            <a:pPr marL="0" indent="0">
              <a:buNone/>
            </a:pPr>
            <a:r>
              <a:rPr lang="en-US" b="1" dirty="0"/>
              <a:t>Answer: No. </a:t>
            </a:r>
            <a:r>
              <a:rPr lang="en-US" dirty="0"/>
              <a:t>Districts must assess the needs of private school teachers in designing the professional development program for private school teachers. If the PD needs of the private school teachers are different from those of public school teachers, the district, in consultation with private school representatives, should develop a separate program.</a:t>
            </a:r>
          </a:p>
          <a:p>
            <a:pPr marL="0" indent="0">
              <a:buNone/>
            </a:pPr>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34</a:t>
            </a:fld>
            <a:endParaRPr lang="en-US"/>
          </a:p>
        </p:txBody>
      </p:sp>
    </p:spTree>
    <p:extLst>
      <p:ext uri="{BB962C8B-B14F-4D97-AF65-F5344CB8AC3E}">
        <p14:creationId xmlns:p14="http://schemas.microsoft.com/office/powerpoint/2010/main" val="13887840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00000"/>
                </a:solidFill>
                <a:effectLst/>
                <a:latin typeface="Arial"/>
                <a:cs typeface="Arial"/>
              </a:rPr>
              <a:t>Before we review more frequently asked questions, let’s review the </a:t>
            </a:r>
            <a:r>
              <a:rPr lang="en-US" sz="1200" b="0" i="0" u="none" strike="noStrike" dirty="0">
                <a:solidFill>
                  <a:srgbClr val="000000"/>
                </a:solidFill>
                <a:effectLst/>
                <a:latin typeface="Arial"/>
                <a:cs typeface="Arial"/>
              </a:rPr>
              <a:t>ESSA definition of PD. </a:t>
            </a:r>
          </a:p>
          <a:p>
            <a:endParaRPr lang="en-US" sz="1200" b="0" i="0" u="none" strike="noStrike" dirty="0">
              <a:solidFill>
                <a:srgbClr val="000000"/>
              </a:solidFill>
              <a:effectLst/>
              <a:latin typeface="Arial"/>
              <a:cs typeface="Arial"/>
            </a:endParaRPr>
          </a:p>
          <a:p>
            <a:r>
              <a:rPr lang="en-US" sz="1200" b="0" i="0" u="none" strike="noStrike" dirty="0">
                <a:solidFill>
                  <a:srgbClr val="000000"/>
                </a:solidFill>
                <a:effectLst/>
                <a:latin typeface="Arial"/>
                <a:cs typeface="Arial"/>
              </a:rPr>
              <a:t>ESSA defines PD as activities that are sustained, intensive, collaborative, job-embedded, data-driven, personalized or based on information from an evaluation and support system, and classroom-focused. </a:t>
            </a:r>
            <a:r>
              <a:rPr lang="en-US" sz="1200" b="0" i="0" dirty="0">
                <a:solidFill>
                  <a:srgbClr val="000000"/>
                </a:solidFill>
                <a:effectLst/>
                <a:latin typeface="Arial"/>
                <a:cs typeface="Arial"/>
              </a:rPr>
              <a:t>​</a:t>
            </a:r>
            <a:endParaRPr lang="en-US" sz="1200" b="0" i="0" dirty="0">
              <a:solidFill>
                <a:srgbClr val="444444"/>
              </a:solidFill>
              <a:effectLst/>
              <a:latin typeface="Arial"/>
              <a:cs typeface="Arial"/>
            </a:endParaRPr>
          </a:p>
          <a:p>
            <a:pPr algn="l" rtl="0" fontAlgn="base"/>
            <a:r>
              <a:rPr lang="en-US" sz="1200" b="0" i="0" dirty="0">
                <a:solidFill>
                  <a:srgbClr val="000000"/>
                </a:solidFill>
                <a:effectLst/>
                <a:latin typeface="Arial" panose="020B0604020202020204" pitchFamily="34" charset="0"/>
                <a:cs typeface="Arial" panose="020B0604020202020204" pitchFamily="34" charset="0"/>
              </a:rPr>
              <a:t>​</a:t>
            </a:r>
            <a:endParaRPr lang="en-US" sz="1200" b="0" i="0" dirty="0">
              <a:solidFill>
                <a:srgbClr val="444444"/>
              </a:solidFill>
              <a:effectLst/>
              <a:latin typeface="Arial" panose="020B0604020202020204" pitchFamily="34" charset="0"/>
              <a:cs typeface="Arial" panose="020B0604020202020204" pitchFamily="34" charset="0"/>
            </a:endParaRPr>
          </a:p>
          <a:p>
            <a:pPr algn="l" rtl="0" fontAlgn="base"/>
            <a:r>
              <a:rPr lang="en-US" sz="1200" b="0" i="0" u="none" strike="noStrike" dirty="0">
                <a:solidFill>
                  <a:srgbClr val="000000"/>
                </a:solidFill>
                <a:effectLst/>
                <a:latin typeface="Arial" panose="020B0604020202020204" pitchFamily="34" charset="0"/>
                <a:cs typeface="Arial" panose="020B0604020202020204" pitchFamily="34" charset="0"/>
              </a:rPr>
              <a:t>This does not include PD that stands alone and does not connect to a larger schoolwide or individualized plan.</a:t>
            </a:r>
          </a:p>
          <a:p>
            <a:pPr algn="l" rtl="0" fontAlgn="base"/>
            <a:endParaRPr lang="en-US" sz="1200"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35</a:t>
            </a:fld>
            <a:endParaRPr lang="en-US" altLang="en-US"/>
          </a:p>
        </p:txBody>
      </p:sp>
    </p:spTree>
    <p:extLst>
      <p:ext uri="{BB962C8B-B14F-4D97-AF65-F5344CB8AC3E}">
        <p14:creationId xmlns:p14="http://schemas.microsoft.com/office/powerpoint/2010/main" val="616452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a:t>Question: </a:t>
            </a:r>
            <a:r>
              <a:rPr lang="en-US"/>
              <a:t>May funds be used for private school teachers to attend a conference hosted by a religious organization?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a:t>Answer: Maybe. </a:t>
            </a:r>
            <a:r>
              <a:rPr lang="en-US">
                <a:solidFill>
                  <a:srgbClr val="000000"/>
                </a:solidFill>
                <a:effectLst/>
                <a:latin typeface="Arial" panose="020B0604020202020204" pitchFamily="34" charset="0"/>
                <a:ea typeface="Calibri" panose="020F0502020204030204" pitchFamily="34" charset="0"/>
              </a:rPr>
              <a:t>Title II, Part A equitable services must be secular, neutral, and non-ideological. </a:t>
            </a:r>
            <a:r>
              <a:rPr lang="en-US">
                <a:effectLst/>
                <a:latin typeface="Arial" panose="020B0604020202020204" pitchFamily="34" charset="0"/>
                <a:ea typeface="Calibri" panose="020F0502020204030204" pitchFamily="34" charset="0"/>
                <a:cs typeface="Times New Roman" panose="02020603050405020304" pitchFamily="18" charset="0"/>
              </a:rPr>
              <a:t>Title II, Part A funds may be expended to pay for the portion of the costs of the conference that, as determined by the LEA, represent the secular PD in which the teacher participated. In this case, the LEA would pay or reimburse the teacher for the secular portion of their attendance at the conference. </a:t>
            </a:r>
            <a:r>
              <a:rPr lang="en-US" sz="1200">
                <a:effectLst/>
                <a:latin typeface="Arial" panose="020B0604020202020204" pitchFamily="34" charset="0"/>
                <a:ea typeface="Calibri" panose="020F0502020204030204" pitchFamily="34" charset="0"/>
                <a:cs typeface="Times New Roman" panose="02020603050405020304" pitchFamily="18" charset="0"/>
              </a:rPr>
              <a:t>The PD must be part of the plan created between the LEA and private school during consultation reflecting the identified needs. LEA travel and reimbursement policies and procedures should be shared during  consultation.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a:p>
        </p:txBody>
      </p:sp>
      <p:sp>
        <p:nvSpPr>
          <p:cNvPr id="4" name="Slide Number Placeholder 3"/>
          <p:cNvSpPr>
            <a:spLocks noGrp="1"/>
          </p:cNvSpPr>
          <p:nvPr>
            <p:ph type="sldNum" sz="quarter" idx="5"/>
          </p:nvPr>
        </p:nvSpPr>
        <p:spPr/>
        <p:txBody>
          <a:bodyPr/>
          <a:lstStyle/>
          <a:p>
            <a:fld id="{CD288F63-9FDF-44ED-A025-DC21EFE06F06}" type="slidenum">
              <a:rPr lang="en-US" smtClean="0"/>
              <a:t>36</a:t>
            </a:fld>
            <a:endParaRPr lang="en-US"/>
          </a:p>
        </p:txBody>
      </p:sp>
    </p:spTree>
    <p:extLst>
      <p:ext uri="{BB962C8B-B14F-4D97-AF65-F5344CB8AC3E}">
        <p14:creationId xmlns:p14="http://schemas.microsoft.com/office/powerpoint/2010/main" val="31980835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a:t>Question: </a:t>
            </a:r>
            <a:r>
              <a:rPr lang="en-US"/>
              <a:t>May funds be used for private school teachers to attend a conference hosted by a religious organization?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a:t>Answer: Maybe. </a:t>
            </a:r>
            <a:r>
              <a:rPr lang="en-US">
                <a:solidFill>
                  <a:srgbClr val="000000"/>
                </a:solidFill>
                <a:effectLst/>
                <a:latin typeface="Arial" panose="020B0604020202020204" pitchFamily="34" charset="0"/>
                <a:ea typeface="Calibri" panose="020F0502020204030204" pitchFamily="34" charset="0"/>
              </a:rPr>
              <a:t>Title II, Part A equitable services must be secular, neutral, and non-ideological. </a:t>
            </a:r>
            <a:r>
              <a:rPr lang="en-US">
                <a:effectLst/>
                <a:latin typeface="Arial" panose="020B0604020202020204" pitchFamily="34" charset="0"/>
                <a:ea typeface="Calibri" panose="020F0502020204030204" pitchFamily="34" charset="0"/>
                <a:cs typeface="Times New Roman" panose="02020603050405020304" pitchFamily="18" charset="0"/>
              </a:rPr>
              <a:t>Title II, Part A funds may be expended to pay for the portion of the costs of the conference that, as determined by the LEA, represent the secular PD in which the teacher participated. In this case, the LEA would pay or reimburse the teacher for the secular portion of their attendance at the conference. </a:t>
            </a:r>
            <a:r>
              <a:rPr lang="en-US" sz="1200">
                <a:effectLst/>
                <a:latin typeface="Arial" panose="020B0604020202020204" pitchFamily="34" charset="0"/>
                <a:ea typeface="Calibri" panose="020F0502020204030204" pitchFamily="34" charset="0"/>
                <a:cs typeface="Times New Roman" panose="02020603050405020304" pitchFamily="18" charset="0"/>
              </a:rPr>
              <a:t>The PD must be part of the plan created between the LEA and private school during consultation reflecting the identified needs. LEA travel and reimbursement policies and procedures should be shared during  consultation.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a:p>
        </p:txBody>
      </p:sp>
      <p:sp>
        <p:nvSpPr>
          <p:cNvPr id="4" name="Slide Number Placeholder 3"/>
          <p:cNvSpPr>
            <a:spLocks noGrp="1"/>
          </p:cNvSpPr>
          <p:nvPr>
            <p:ph type="sldNum" sz="quarter" idx="5"/>
          </p:nvPr>
        </p:nvSpPr>
        <p:spPr/>
        <p:txBody>
          <a:bodyPr/>
          <a:lstStyle/>
          <a:p>
            <a:fld id="{CD288F63-9FDF-44ED-A025-DC21EFE06F06}" type="slidenum">
              <a:rPr lang="en-US" smtClean="0"/>
              <a:t>37</a:t>
            </a:fld>
            <a:endParaRPr lang="en-US"/>
          </a:p>
        </p:txBody>
      </p:sp>
    </p:spTree>
    <p:extLst>
      <p:ext uri="{BB962C8B-B14F-4D97-AF65-F5344CB8AC3E}">
        <p14:creationId xmlns:p14="http://schemas.microsoft.com/office/powerpoint/2010/main" val="7726049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200"/>
              </a:spcAft>
              <a:buNone/>
            </a:pPr>
            <a:r>
              <a:rPr lang="en-US" sz="1200" b="1" dirty="0"/>
              <a:t>Question: </a:t>
            </a:r>
            <a:r>
              <a:rPr lang="en-US" sz="1200" dirty="0"/>
              <a:t>May Title II funds be used to pay for advanced degrees for private school teachers or administrators?</a:t>
            </a:r>
          </a:p>
          <a:p>
            <a:pPr marL="0" indent="0">
              <a:lnSpc>
                <a:spcPct val="100000"/>
              </a:lnSpc>
              <a:spcBef>
                <a:spcPts val="0"/>
              </a:spcBef>
              <a:spcAft>
                <a:spcPts val="1200"/>
              </a:spcAft>
              <a:buNone/>
            </a:pPr>
            <a:r>
              <a:rPr lang="en-US" sz="1200" b="1" dirty="0"/>
              <a:t>Answer</a:t>
            </a:r>
            <a:r>
              <a:rPr lang="en-US" sz="1200" dirty="0"/>
              <a:t>: </a:t>
            </a:r>
            <a:r>
              <a:rPr lang="en-US" sz="1200" dirty="0">
                <a:effectLst/>
                <a:latin typeface="Arial" panose="020B0604020202020204" pitchFamily="34" charset="0"/>
                <a:ea typeface="Calibri" panose="020F0502020204030204" pitchFamily="34" charset="0"/>
                <a:cs typeface="Times New Roman" panose="02020603050405020304" pitchFamily="18" charset="0"/>
              </a:rPr>
              <a:t>Title II equitable services funds may pay for courses leading to degrees or advanced credential if these courses are aligned with private school identified needs, allowable under Title II, considered reasonable and necessary to carry out the purposes of the program, discussed during consultation and approved by the LEA.</a:t>
            </a:r>
            <a:r>
              <a:rPr lang="en-US" sz="1200" dirty="0">
                <a:latin typeface="Arial" panose="020B0604020202020204" pitchFamily="34" charset="0"/>
                <a:ea typeface="Calibri" panose="020F0502020204030204" pitchFamily="34" charset="0"/>
                <a:cs typeface="Times New Roman" panose="02020603050405020304" pitchFamily="18" charset="0"/>
              </a:rPr>
              <a:t> Each course should be evaluated separately.</a:t>
            </a:r>
            <a:r>
              <a:rPr lang="en-US" sz="1200" dirty="0">
                <a:effectLst/>
                <a:latin typeface="Arial" panose="020B0604020202020204" pitchFamily="34" charset="0"/>
                <a:ea typeface="Calibri" panose="020F0502020204030204" pitchFamily="34" charset="0"/>
                <a:cs typeface="Times New Roman" panose="02020603050405020304" pitchFamily="18" charset="0"/>
              </a:rPr>
              <a:t> Example of these courses could be teacher or administrative credential courses.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38</a:t>
            </a:fld>
            <a:endParaRPr lang="en-US"/>
          </a:p>
        </p:txBody>
      </p:sp>
    </p:spTree>
    <p:extLst>
      <p:ext uri="{BB962C8B-B14F-4D97-AF65-F5344CB8AC3E}">
        <p14:creationId xmlns:p14="http://schemas.microsoft.com/office/powerpoint/2010/main" val="19772594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Question: </a:t>
            </a:r>
            <a:r>
              <a:rPr lang="en-US" sz="1200" dirty="0"/>
              <a:t>May funds be used to pay stipends to private school teachers participating in a Title II PD program?</a:t>
            </a:r>
            <a:endParaRPr lang="en-US" sz="1200" b="1" dirty="0"/>
          </a:p>
          <a:p>
            <a:pPr marL="0" indent="0">
              <a:buNone/>
            </a:pPr>
            <a:r>
              <a:rPr lang="en-US" sz="1200" b="1" dirty="0"/>
              <a:t>Answer: Maybe.</a:t>
            </a:r>
            <a:r>
              <a:rPr lang="en-US" sz="1200" dirty="0"/>
              <a:t> Funds may be used to pay for stipends for private school staff, if reasonable and necessary (e.g., time outside regular employment hours) and if PD is part of the consultation plan based on the needs assessment. An LEA must pay such stipends directly to the private school staff and not to the private school. </a:t>
            </a:r>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39</a:t>
            </a:fld>
            <a:endParaRPr lang="en-US"/>
          </a:p>
        </p:txBody>
      </p:sp>
    </p:spTree>
    <p:extLst>
      <p:ext uri="{BB962C8B-B14F-4D97-AF65-F5344CB8AC3E}">
        <p14:creationId xmlns:p14="http://schemas.microsoft.com/office/powerpoint/2010/main" val="2021244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latin typeface="Arial"/>
                <a:cs typeface="Arial"/>
              </a:rPr>
              <a:t>The </a:t>
            </a:r>
            <a:r>
              <a:rPr lang="en-US" dirty="0">
                <a:latin typeface="Arial"/>
                <a:cs typeface="Arial"/>
              </a:rPr>
              <a:t>ESSA definition of the term “school leader” means a principal, assistant principal, or other individual who is:</a:t>
            </a:r>
          </a:p>
          <a:p>
            <a:pPr marL="0" indent="0">
              <a:buNone/>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An employee or officer of an elementary school or secondary school, LEA, or other entity operating an elementary school or secondary school; and</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Responsible for the daily instructional leadership and managerial operations in the elementary school or secondary school building. </a:t>
            </a:r>
            <a:endParaRPr lang="en-US" dirty="0"/>
          </a:p>
          <a:p>
            <a:pPr lvl="1"/>
            <a:endParaRPr lang="en-US"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a:t>
            </a:fld>
            <a:endParaRPr lang="en-US" altLang="en-US"/>
          </a:p>
        </p:txBody>
      </p:sp>
    </p:spTree>
    <p:extLst>
      <p:ext uri="{BB962C8B-B14F-4D97-AF65-F5344CB8AC3E}">
        <p14:creationId xmlns:p14="http://schemas.microsoft.com/office/powerpoint/2010/main" val="9405846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Question: </a:t>
            </a:r>
            <a:r>
              <a:rPr lang="en-US" dirty="0"/>
              <a:t>May funds be used to pay for substitute teachers who replace teachers from private schools while they attend professional development activities?</a:t>
            </a:r>
            <a:br>
              <a:rPr lang="en-US" dirty="0"/>
            </a:br>
            <a:endParaRPr lang="en-US" b="1" dirty="0"/>
          </a:p>
          <a:p>
            <a:pPr marL="0" indent="0">
              <a:buNone/>
            </a:pPr>
            <a:r>
              <a:rPr lang="en-US" b="1" dirty="0"/>
              <a:t>Answer: No. </a:t>
            </a:r>
            <a:r>
              <a:rPr lang="en-US" dirty="0"/>
              <a:t>The Title II, Part A program does not authorize payments to private schools to be used for hiring substitute teachers.</a:t>
            </a:r>
          </a:p>
          <a:p>
            <a:pPr marL="0" indent="0">
              <a:buNone/>
            </a:pPr>
            <a:endParaRPr lang="en-US" dirty="0"/>
          </a:p>
          <a:p>
            <a:pPr marL="0" indent="0">
              <a:buNone/>
            </a:pPr>
            <a:r>
              <a:rPr lang="en-US" dirty="0"/>
              <a:t>For more information about Title II, Part A Use of Funds please view the SEI 06: Use of Funds presentation or contact our office at TitleII@cde.ca.gov for guidance.</a:t>
            </a:r>
          </a:p>
          <a:p>
            <a:pPr marL="0" indent="0">
              <a:buNone/>
            </a:pPr>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40</a:t>
            </a:fld>
            <a:endParaRPr lang="en-US"/>
          </a:p>
        </p:txBody>
      </p:sp>
    </p:spTree>
    <p:extLst>
      <p:ext uri="{BB962C8B-B14F-4D97-AF65-F5344CB8AC3E}">
        <p14:creationId xmlns:p14="http://schemas.microsoft.com/office/powerpoint/2010/main" val="14385559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a:t>Findings are mostly a result of the LEA not conducting meaningful ongoing consultation with all eligible private schools. For example, </a:t>
            </a:r>
          </a:p>
          <a:p>
            <a:pPr marL="457200" indent="-457200">
              <a:lnSpc>
                <a:spcPct val="100000"/>
              </a:lnSpc>
              <a:spcBef>
                <a:spcPts val="0"/>
              </a:spcBef>
              <a:spcAft>
                <a:spcPts val="1200"/>
              </a:spcAft>
              <a:buFont typeface="Arial" panose="020B0604020202020204" pitchFamily="34" charset="0"/>
              <a:buChar char="•"/>
            </a:pPr>
            <a:r>
              <a:rPr lang="en-US" sz="1200"/>
              <a:t>LEA payment for services or private school teacher reimbursement occurred without an equitable services plan that included identification of needs. Meaningful consultation must occur yearly and be ongoing</a:t>
            </a:r>
            <a:endParaRPr lang="en-US" sz="1200">
              <a:cs typeface="Arial" panose="020B0604020202020204"/>
            </a:endParaRPr>
          </a:p>
          <a:p>
            <a:pPr marL="457200" indent="-457200">
              <a:lnSpc>
                <a:spcPct val="100000"/>
              </a:lnSpc>
              <a:spcBef>
                <a:spcPts val="0"/>
              </a:spcBef>
              <a:spcAft>
                <a:spcPts val="1200"/>
              </a:spcAft>
              <a:buFont typeface="Arial" panose="020B0604020202020204" pitchFamily="34" charset="0"/>
              <a:buChar char="•"/>
            </a:pPr>
            <a:r>
              <a:rPr lang="en-US" sz="1200"/>
              <a:t>Affirmation forms signed before consultation or sent without consultation</a:t>
            </a:r>
            <a:endParaRPr lang="en-US" sz="1200">
              <a:cs typeface="Arial" panose="020B0604020202020204"/>
            </a:endParaRPr>
          </a:p>
          <a:p>
            <a:pPr marL="0" indent="0">
              <a:lnSpc>
                <a:spcPct val="100000"/>
              </a:lnSpc>
              <a:spcAft>
                <a:spcPts val="1200"/>
              </a:spcAft>
              <a:buNone/>
            </a:pPr>
            <a:r>
              <a:rPr lang="en-US" sz="1200"/>
              <a:t>Resolution ensures the LEA has a viable equitable services plan. The Title II team and Equitable Services Ombudsman will support LEAs to develop an equitable services plan. </a:t>
            </a:r>
          </a:p>
          <a:p>
            <a:pPr marL="0" indent="0">
              <a:lnSpc>
                <a:spcPct val="100000"/>
              </a:lnSpc>
              <a:spcAft>
                <a:spcPts val="1200"/>
              </a:spcAft>
              <a:buNone/>
            </a:pPr>
            <a:endParaRPr lang="en-US" sz="1200">
              <a:cs typeface="Arial" panose="020B0604020202020204"/>
            </a:endParaRPr>
          </a:p>
          <a:p>
            <a:pPr marL="0" indent="0">
              <a:lnSpc>
                <a:spcPct val="100000"/>
              </a:lnSpc>
              <a:spcAft>
                <a:spcPts val="1200"/>
              </a:spcAft>
              <a:buNone/>
            </a:pPr>
            <a:endParaRPr lang="en-US" sz="1200">
              <a:cs typeface="Arial" panose="020B0604020202020204"/>
            </a:endParaRPr>
          </a:p>
          <a:p>
            <a:endParaRPr lang="en-US"/>
          </a:p>
        </p:txBody>
      </p:sp>
      <p:sp>
        <p:nvSpPr>
          <p:cNvPr id="4" name="Slide Number Placeholder 3"/>
          <p:cNvSpPr>
            <a:spLocks noGrp="1"/>
          </p:cNvSpPr>
          <p:nvPr>
            <p:ph type="sldNum" sz="quarter" idx="5"/>
          </p:nvPr>
        </p:nvSpPr>
        <p:spPr/>
        <p:txBody>
          <a:bodyPr/>
          <a:lstStyle/>
          <a:p>
            <a:fld id="{CD288F63-9FDF-44ED-A025-DC21EFE06F06}" type="slidenum">
              <a:rPr lang="en-US" smtClean="0"/>
              <a:t>41</a:t>
            </a:fld>
            <a:endParaRPr lang="en-US"/>
          </a:p>
        </p:txBody>
      </p:sp>
    </p:spTree>
    <p:extLst>
      <p:ext uri="{BB962C8B-B14F-4D97-AF65-F5344CB8AC3E}">
        <p14:creationId xmlns:p14="http://schemas.microsoft.com/office/powerpoint/2010/main" val="33845678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spcBef>
                <a:spcPts val="0"/>
              </a:spcBef>
              <a:spcAft>
                <a:spcPts val="1800"/>
              </a:spcAft>
              <a:buNone/>
            </a:pPr>
            <a:r>
              <a:rPr lang="en-US" sz="1200" b="1" dirty="0"/>
              <a:t>Resources and Contacts</a:t>
            </a:r>
          </a:p>
          <a:p>
            <a:pPr marL="0" indent="0">
              <a:lnSpc>
                <a:spcPct val="100000"/>
              </a:lnSpc>
              <a:spcBef>
                <a:spcPts val="0"/>
              </a:spcBef>
              <a:spcAft>
                <a:spcPts val="1200"/>
              </a:spcAft>
              <a:buNone/>
            </a:pPr>
            <a:r>
              <a:rPr lang="en-US" sz="1200" b="1" dirty="0">
                <a:solidFill>
                  <a:schemeClr val="tx1"/>
                </a:solidFill>
              </a:rPr>
              <a:t>Title II web page: </a:t>
            </a:r>
            <a:r>
              <a:rPr lang="en-US" sz="1200" dirty="0">
                <a:hlinkClick r:id="rId3" tooltip="Title II web page"/>
              </a:rPr>
              <a:t>https://www.cde.ca.gov/ci/pl/title2parta.asp</a:t>
            </a:r>
            <a:r>
              <a:rPr lang="en-US" sz="1200" dirty="0"/>
              <a:t>  </a:t>
            </a:r>
          </a:p>
          <a:p>
            <a:pPr marL="0" indent="0">
              <a:lnSpc>
                <a:spcPct val="100000"/>
              </a:lnSpc>
              <a:spcBef>
                <a:spcPts val="0"/>
              </a:spcBef>
              <a:spcAft>
                <a:spcPts val="1200"/>
              </a:spcAft>
              <a:buNone/>
            </a:pPr>
            <a:r>
              <a:rPr lang="en-US" sz="1200" b="1" dirty="0">
                <a:solidFill>
                  <a:schemeClr val="tx1"/>
                </a:solidFill>
              </a:rPr>
              <a:t>Title II Email: </a:t>
            </a:r>
            <a:r>
              <a:rPr lang="en-US" sz="1200" dirty="0">
                <a:hlinkClick r:id="rId4"/>
              </a:rPr>
              <a:t>TitleII@cde.ca.gov</a:t>
            </a:r>
            <a:endParaRPr lang="en-US" sz="1200" dirty="0"/>
          </a:p>
          <a:p>
            <a:pPr marL="0" indent="0">
              <a:lnSpc>
                <a:spcPct val="100000"/>
              </a:lnSpc>
              <a:spcBef>
                <a:spcPts val="0"/>
              </a:spcBef>
              <a:spcAft>
                <a:spcPts val="1200"/>
              </a:spcAft>
              <a:buNone/>
            </a:pPr>
            <a:r>
              <a:rPr lang="en-US" sz="1200" b="1" dirty="0">
                <a:solidFill>
                  <a:schemeClr val="tx1"/>
                </a:solidFill>
                <a:cs typeface="Arial"/>
              </a:rPr>
              <a:t>Title II listserv: </a:t>
            </a:r>
            <a:r>
              <a:rPr lang="en-US" sz="1200" dirty="0">
                <a:cs typeface="Arial"/>
              </a:rPr>
              <a:t>Send a blank email to </a:t>
            </a:r>
            <a:r>
              <a:rPr lang="en-US" sz="1200" dirty="0">
                <a:hlinkClick r:id="rId5"/>
              </a:rPr>
              <a:t>join-Title-II@mlist.cde.ca.gov</a:t>
            </a:r>
            <a:endParaRPr lang="en-US" sz="1200" dirty="0"/>
          </a:p>
          <a:p>
            <a:pPr marL="0" indent="0">
              <a:lnSpc>
                <a:spcPct val="100000"/>
              </a:lnSpc>
              <a:spcBef>
                <a:spcPts val="0"/>
              </a:spcBef>
              <a:spcAft>
                <a:spcPts val="1200"/>
              </a:spcAft>
              <a:buNone/>
            </a:pPr>
            <a:r>
              <a:rPr lang="en-US" sz="1200" b="1" dirty="0">
                <a:solidFill>
                  <a:schemeClr val="tx1"/>
                </a:solidFill>
              </a:rPr>
              <a:t>Equitable Services Ombudsman: </a:t>
            </a:r>
            <a:r>
              <a:rPr lang="en-US" sz="1200" dirty="0">
                <a:hlinkClick r:id="rId6"/>
              </a:rPr>
              <a:t>https://www.cde.ca.gov/sp/sw/t1/ombudsmaneqservices.asp</a:t>
            </a:r>
            <a:endParaRPr lang="en-US" sz="1200" b="1" dirty="0"/>
          </a:p>
          <a:p>
            <a:pPr marL="0" indent="0">
              <a:lnSpc>
                <a:spcPct val="100000"/>
              </a:lnSpc>
              <a:spcBef>
                <a:spcPts val="0"/>
              </a:spcBef>
              <a:spcAft>
                <a:spcPts val="1200"/>
              </a:spcAft>
              <a:buNone/>
            </a:pPr>
            <a:r>
              <a:rPr lang="en-US" sz="1200" dirty="0"/>
              <a:t>Sylvia Hanna, </a:t>
            </a:r>
            <a:r>
              <a:rPr lang="en-US" sz="1200" u="sng" dirty="0">
                <a:hlinkClick r:id="rId7"/>
              </a:rPr>
              <a:t>SHanna@cde.ca.gov</a:t>
            </a:r>
            <a:endParaRPr lang="en-US" sz="1200" u="sng" dirty="0"/>
          </a:p>
          <a:p>
            <a:pPr marL="0" indent="0">
              <a:lnSpc>
                <a:spcPct val="100000"/>
              </a:lnSpc>
              <a:spcBef>
                <a:spcPts val="0"/>
              </a:spcBef>
              <a:spcAft>
                <a:spcPts val="1200"/>
              </a:spcAft>
              <a:buNone/>
            </a:pPr>
            <a:r>
              <a:rPr lang="en-US" sz="1200" b="1" dirty="0">
                <a:solidFill>
                  <a:schemeClr val="tx1"/>
                </a:solidFill>
              </a:rPr>
              <a:t>United States Department of Education: </a:t>
            </a:r>
            <a:r>
              <a:rPr lang="en-US" sz="1200" dirty="0"/>
              <a:t>Title VIII, Part F of the Elementary and Secondary Education Act Equitable Services Non-Regulatory Guidance 2023: </a:t>
            </a:r>
            <a:r>
              <a:rPr lang="en-US" sz="1200" dirty="0">
                <a:hlinkClick r:id="rId8"/>
              </a:rPr>
              <a:t>https://www2.ed.gov/about/inits/ed/non-public-education/files/esea-titleviii-guidance-2023.pdf</a:t>
            </a:r>
            <a:r>
              <a:rPr lang="en-US" sz="1200" dirty="0"/>
              <a:t> </a:t>
            </a:r>
            <a:endParaRPr lang="en-US" sz="1200" dirty="0">
              <a:cs typeface="Arial"/>
            </a:endParaRPr>
          </a:p>
          <a:p>
            <a:endParaRPr lang="en-US" dirty="0"/>
          </a:p>
          <a:p>
            <a:r>
              <a:rPr lang="en-US" dirty="0"/>
              <a:t>Thank you!</a:t>
            </a:r>
          </a:p>
        </p:txBody>
      </p:sp>
      <p:sp>
        <p:nvSpPr>
          <p:cNvPr id="4" name="Slide Number Placeholder 3"/>
          <p:cNvSpPr>
            <a:spLocks noGrp="1"/>
          </p:cNvSpPr>
          <p:nvPr>
            <p:ph type="sldNum" sz="quarter" idx="5"/>
          </p:nvPr>
        </p:nvSpPr>
        <p:spPr/>
        <p:txBody>
          <a:bodyPr/>
          <a:lstStyle/>
          <a:p>
            <a:fld id="{CD288F63-9FDF-44ED-A025-DC21EFE06F06}" type="slidenum">
              <a:rPr lang="en-US" smtClean="0"/>
              <a:t>42</a:t>
            </a:fld>
            <a:endParaRPr lang="en-US"/>
          </a:p>
        </p:txBody>
      </p:sp>
    </p:spTree>
    <p:extLst>
      <p:ext uri="{BB962C8B-B14F-4D97-AF65-F5344CB8AC3E}">
        <p14:creationId xmlns:p14="http://schemas.microsoft.com/office/powerpoint/2010/main" val="1638885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effectLst/>
                <a:latin typeface="Arial" panose="020B0604020202020204" pitchFamily="34" charset="0"/>
                <a:ea typeface="Arial" panose="020B0604020202020204" pitchFamily="34" charset="0"/>
                <a:cs typeface="Times New Roman" panose="02020603050405020304" pitchFamily="18" charset="0"/>
              </a:rPr>
              <a:t>LEAs shall, after timely and meaningful consultation, provide educational  services to eligible children and their teachers on an equitable basis. Educational services or other benefits, including materials and equipment, provided under this section, shall be secular, neutral, and nonideological. </a:t>
            </a:r>
          </a:p>
          <a:p>
            <a:pPr marL="0" indent="0" algn="r">
              <a:buNone/>
            </a:pPr>
            <a:endParaRPr lang="en-US">
              <a:effectLst/>
              <a:latin typeface="Arial" panose="020B0604020202020204" pitchFamily="34" charset="0"/>
              <a:ea typeface="Arial" panose="020B06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a:t>
            </a:fld>
            <a:endParaRPr lang="en-US" altLang="en-US"/>
          </a:p>
        </p:txBody>
      </p:sp>
    </p:spTree>
    <p:extLst>
      <p:ext uri="{BB962C8B-B14F-4D97-AF65-F5344CB8AC3E}">
        <p14:creationId xmlns:p14="http://schemas.microsoft.com/office/powerpoint/2010/main" val="3966369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Evidence Requests for SEI 08</a:t>
            </a:r>
          </a:p>
          <a:p>
            <a:pPr marL="342900" marR="0" lvl="0" indent="-3429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r>
              <a:rPr lang="en-US" sz="2400"/>
              <a:t>Intent to Participate: </a:t>
            </a:r>
            <a:r>
              <a:rPr lang="en-US" sz="2400" kern="1200">
                <a:solidFill>
                  <a:schemeClr val="tx1"/>
                </a:solidFill>
                <a:effectLst/>
                <a:latin typeface="+mn-lt"/>
                <a:ea typeface="+mn-ea"/>
                <a:cs typeface="+mn-cs"/>
              </a:rPr>
              <a:t>Dated communication to private schools regarding eligibility for Title I, Title II, or Title III services. T</a:t>
            </a:r>
            <a:r>
              <a:rPr lang="en-US" sz="2400"/>
              <a:t>he notice of eligibility and intent letter/form is often one document.</a:t>
            </a:r>
          </a:p>
          <a:p>
            <a:pPr marL="342900" marR="0" lvl="0" indent="-3429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r>
              <a:rPr lang="en-US" sz="2400"/>
              <a:t>Consultation with Private Schools: </a:t>
            </a:r>
            <a:r>
              <a:rPr lang="en-US" sz="2400" kern="1200">
                <a:solidFill>
                  <a:schemeClr val="tx1"/>
                </a:solidFill>
                <a:effectLst/>
                <a:latin typeface="+mn-lt"/>
                <a:ea typeface="+mn-ea"/>
                <a:cs typeface="+mn-cs"/>
              </a:rPr>
              <a:t>Documents that show how the LEA consulted with private schools regarding participation in federal programs </a:t>
            </a:r>
            <a:endParaRPr lang="en-US" sz="1400" b="0" i="0">
              <a:solidFill>
                <a:srgbClr val="000000"/>
              </a:solidFill>
              <a:effectLst/>
            </a:endParaRPr>
          </a:p>
          <a:p>
            <a:pPr marL="342900" marR="0" lvl="0" indent="-3429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r>
              <a:rPr lang="en-US" sz="2400"/>
              <a:t>Private School Affirmation: </a:t>
            </a:r>
            <a:r>
              <a:rPr lang="en-US" sz="2400" kern="1200">
                <a:solidFill>
                  <a:schemeClr val="tx1"/>
                </a:solidFill>
                <a:effectLst/>
                <a:latin typeface="+mn-lt"/>
                <a:ea typeface="+mn-ea"/>
                <a:cs typeface="+mn-cs"/>
              </a:rPr>
              <a:t>A written document signed and dated by private school officials that the required consultation has occurred</a:t>
            </a:r>
          </a:p>
          <a:p>
            <a:pPr marL="342900" indent="-342900">
              <a:lnSpc>
                <a:spcPct val="100000"/>
              </a:lnSpc>
              <a:spcBef>
                <a:spcPts val="0"/>
              </a:spcBef>
              <a:spcAft>
                <a:spcPts val="1200"/>
              </a:spcAft>
              <a:buFont typeface="Arial" panose="020B0604020202020204" pitchFamily="34" charset="0"/>
              <a:buChar char="•"/>
            </a:pPr>
            <a:endParaRPr lang="en-US" sz="2400"/>
          </a:p>
          <a:p>
            <a:pPr marL="0" indent="0">
              <a:lnSpc>
                <a:spcPct val="100000"/>
              </a:lnSpc>
              <a:spcBef>
                <a:spcPts val="0"/>
              </a:spcBef>
              <a:spcAft>
                <a:spcPts val="1200"/>
              </a:spcAft>
              <a:buFont typeface="Arial" panose="020B0604020202020204" pitchFamily="34" charset="0"/>
              <a:buNone/>
            </a:pPr>
            <a:r>
              <a:rPr lang="en-US" sz="2400"/>
              <a:t>The general ledger for resource code 4035 as submitted for SEI 06 Use of Funds and SEI 07 Supplement, Not Supplant will also be reviewed. Private School equitable service expenditures may be part of the SEI reviewer’s Title II expenditure sample requiring backup documentation evidence. Please view the SEI 06 and SEI 07 presentations for more information about expenditure backup documentation.</a:t>
            </a:r>
          </a:p>
          <a:p>
            <a:endParaRPr lang="en-US"/>
          </a:p>
          <a:p>
            <a:r>
              <a:rPr lang="en-US"/>
              <a:t>For each SEI 08 evidence request we will now review the legal requirements, evidence request description and instructions, questions, examples, and best practices. </a:t>
            </a:r>
          </a:p>
        </p:txBody>
      </p:sp>
      <p:sp>
        <p:nvSpPr>
          <p:cNvPr id="4" name="Slide Number Placeholder 3"/>
          <p:cNvSpPr>
            <a:spLocks noGrp="1"/>
          </p:cNvSpPr>
          <p:nvPr>
            <p:ph type="sldNum" sz="quarter" idx="5"/>
          </p:nvPr>
        </p:nvSpPr>
        <p:spPr/>
        <p:txBody>
          <a:bodyPr/>
          <a:lstStyle/>
          <a:p>
            <a:fld id="{CD288F63-9FDF-44ED-A025-DC21EFE06F06}" type="slidenum">
              <a:rPr lang="en-US" smtClean="0"/>
              <a:t>6</a:t>
            </a:fld>
            <a:endParaRPr lang="en-US"/>
          </a:p>
        </p:txBody>
      </p:sp>
    </p:spTree>
    <p:extLst>
      <p:ext uri="{BB962C8B-B14F-4D97-AF65-F5344CB8AC3E}">
        <p14:creationId xmlns:p14="http://schemas.microsoft.com/office/powerpoint/2010/main" val="1163726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Local Educational Authorities (LEAs) are required under the Every Student Succeeds Act (ESSA) to offer eligible children attending non-public (private) elementary and secondary schools and their teachers services or other benefits, such as, professional development, that are equitable to those provided to eligible public school teachers.</a:t>
            </a:r>
          </a:p>
          <a:p>
            <a:pPr marL="0" indent="0">
              <a:buNone/>
            </a:pPr>
            <a:endParaRPr lang="en-US"/>
          </a:p>
          <a:p>
            <a:r>
              <a:rPr lang="en-US"/>
              <a:t>Eligibility/Intent to Participate letters must be sent annually to private schools informing them of equitable services. </a:t>
            </a:r>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CD288F63-9FDF-44ED-A025-DC21EFE06F06}" type="slidenum">
              <a:rPr lang="en-US" smtClean="0"/>
              <a:t>7</a:t>
            </a:fld>
            <a:endParaRPr lang="en-US"/>
          </a:p>
        </p:txBody>
      </p:sp>
    </p:spTree>
    <p:extLst>
      <p:ext uri="{BB962C8B-B14F-4D97-AF65-F5344CB8AC3E}">
        <p14:creationId xmlns:p14="http://schemas.microsoft.com/office/powerpoint/2010/main" val="3765772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Intent to Participate Template.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“Intent to Participate” form is a document that LEAs send annually to private school officials to determine their interest in participating in Title II equitable services. The form might include a brief description of the programs for which equitable services are available as well as a list of allowable activities, services, and benefits. Some LEAs send this form by registered mail in order to document receipt of the form by private school officials. An LEA might also send such form by email with read receipt.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Office of Elementary and Secondary Education has a sample initial contact letter including Private School Intent to Participate response form on their web page. </a:t>
            </a:r>
            <a:r>
              <a:rPr lang="en-US" sz="1200" cap="none" dirty="0">
                <a:hlinkClick r:id="rId3"/>
              </a:rPr>
              <a:t>https://oese.ed.gov/resources/oese-technical-assistance-centers/state-support-network/resources/initial-contact-letter-intent-participate/</a:t>
            </a:r>
            <a:r>
              <a:rPr lang="en-US" sz="1200" cap="none" dirty="0"/>
              <a:t> </a:t>
            </a:r>
            <a:endParaRPr lang="en-US" dirty="0"/>
          </a:p>
          <a:p>
            <a:endParaRPr lang="en-US" dirty="0"/>
          </a:p>
          <a:p>
            <a:r>
              <a:rPr lang="en-US" dirty="0"/>
              <a:t>You’ll notice the highlighted yellow components (state, school year, and deadline) will be unique to your district.</a:t>
            </a:r>
          </a:p>
          <a:p>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8</a:t>
            </a:fld>
            <a:endParaRPr lang="en-US"/>
          </a:p>
        </p:txBody>
      </p:sp>
    </p:spTree>
    <p:extLst>
      <p:ext uri="{BB962C8B-B14F-4D97-AF65-F5344CB8AC3E}">
        <p14:creationId xmlns:p14="http://schemas.microsoft.com/office/powerpoint/2010/main" val="3966647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800"/>
              </a:spcAft>
              <a:buNone/>
            </a:pPr>
            <a:r>
              <a:rPr lang="en-US" dirty="0"/>
              <a:t>Notice of Eligibility/Intent to Participate Best Practices</a:t>
            </a:r>
            <a:endParaRPr lang="en-US" sz="1200" dirty="0"/>
          </a:p>
          <a:p>
            <a:pPr marL="0" indent="0">
              <a:lnSpc>
                <a:spcPct val="100000"/>
              </a:lnSpc>
              <a:spcBef>
                <a:spcPts val="0"/>
              </a:spcBef>
              <a:spcAft>
                <a:spcPts val="1800"/>
              </a:spcAft>
              <a:buNone/>
            </a:pPr>
            <a:r>
              <a:rPr lang="en-US" sz="1200" dirty="0"/>
              <a:t>The LEA should:</a:t>
            </a:r>
          </a:p>
          <a:p>
            <a:pPr marL="171450" indent="-171450">
              <a:lnSpc>
                <a:spcPct val="100000"/>
              </a:lnSpc>
              <a:spcBef>
                <a:spcPts val="0"/>
              </a:spcBef>
              <a:spcAft>
                <a:spcPts val="1800"/>
              </a:spcAft>
              <a:buFont typeface="Arial" panose="020B0604020202020204" pitchFamily="34" charset="0"/>
              <a:buChar char="•"/>
            </a:pPr>
            <a:r>
              <a:rPr lang="en-US" sz="1200" dirty="0"/>
              <a:t>send the eligibility/intent letter to eligible private schools no later than spring before the next fiscal year begins</a:t>
            </a:r>
          </a:p>
          <a:p>
            <a:pPr marL="171450" indent="-171450">
              <a:lnSpc>
                <a:spcPct val="100000"/>
              </a:lnSpc>
              <a:spcBef>
                <a:spcPts val="0"/>
              </a:spcBef>
              <a:spcAft>
                <a:spcPts val="1800"/>
              </a:spcAft>
              <a:buFont typeface="Arial" panose="020B0604020202020204" pitchFamily="34" charset="0"/>
              <a:buChar char="•"/>
            </a:pPr>
            <a:r>
              <a:rPr lang="en-US" sz="1200" dirty="0"/>
              <a:t>provide a deadline that includes adequate time for private school response</a:t>
            </a:r>
          </a:p>
          <a:p>
            <a:pPr marL="171450" indent="-171450">
              <a:lnSpc>
                <a:spcPct val="100000"/>
              </a:lnSpc>
              <a:spcBef>
                <a:spcPts val="0"/>
              </a:spcBef>
              <a:spcAft>
                <a:spcPts val="1800"/>
              </a:spcAft>
              <a:buFont typeface="Arial" panose="020B0604020202020204" pitchFamily="34" charset="0"/>
              <a:buChar char="•"/>
            </a:pPr>
            <a:r>
              <a:rPr lang="en-US" sz="1200" dirty="0"/>
              <a:t>identify potential consequences for not meeting the deadline</a:t>
            </a:r>
          </a:p>
          <a:p>
            <a:pPr marL="171450" indent="-171450">
              <a:lnSpc>
                <a:spcPct val="100000"/>
              </a:lnSpc>
              <a:spcBef>
                <a:spcPts val="0"/>
              </a:spcBef>
              <a:spcAft>
                <a:spcPts val="1800"/>
              </a:spcAft>
              <a:buFont typeface="Arial" panose="020B0604020202020204" pitchFamily="34" charset="0"/>
              <a:buChar char="•"/>
            </a:pPr>
            <a:r>
              <a:rPr lang="en-US" sz="1200" dirty="0"/>
              <a:t>send reminders of the response deadline, and</a:t>
            </a:r>
          </a:p>
          <a:p>
            <a:pPr marL="171450" indent="-171450">
              <a:lnSpc>
                <a:spcPct val="100000"/>
              </a:lnSpc>
              <a:spcBef>
                <a:spcPts val="0"/>
              </a:spcBef>
              <a:spcAft>
                <a:spcPts val="1800"/>
              </a:spcAft>
              <a:buFont typeface="Arial" panose="020B0604020202020204" pitchFamily="34" charset="0"/>
              <a:buChar char="•"/>
            </a:pPr>
            <a:r>
              <a:rPr lang="en-US" sz="1200" dirty="0"/>
              <a:t>maintain records of all attempts to communicate with the private school </a:t>
            </a:r>
            <a:endParaRPr lang="en-US" sz="1200" dirty="0">
              <a:cs typeface="Arial"/>
            </a:endParaRPr>
          </a:p>
          <a:p>
            <a:pPr marL="0" indent="0">
              <a:buNone/>
            </a:pPr>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9</a:t>
            </a:fld>
            <a:endParaRPr lang="en-US"/>
          </a:p>
        </p:txBody>
      </p:sp>
    </p:spTree>
    <p:extLst>
      <p:ext uri="{BB962C8B-B14F-4D97-AF65-F5344CB8AC3E}">
        <p14:creationId xmlns:p14="http://schemas.microsoft.com/office/powerpoint/2010/main" val="505592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50C68-7EED-47D2-BE60-509DABB7FC1F}"/>
              </a:ext>
            </a:extLst>
          </p:cNvPr>
          <p:cNvSpPr/>
          <p:nvPr/>
        </p:nvSpPr>
        <p:spPr>
          <a:xfrm>
            <a:off x="3175" y="6418263"/>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6FB54651-3102-469E-83ED-2D31A737108B}"/>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0097E5D6-AC0D-4B0D-B02D-7B26950D99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1277C01-ADC5-42CC-B5BD-528FACFE1ED6}"/>
              </a:ext>
            </a:extLst>
          </p:cNvPr>
          <p:cNvSpPr/>
          <p:nvPr/>
        </p:nvSpPr>
        <p:spPr>
          <a:xfrm>
            <a:off x="0" y="63515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5">
            <a:extLst>
              <a:ext uri="{FF2B5EF4-FFF2-40B4-BE49-F238E27FC236}">
                <a16:creationId xmlns:a16="http://schemas.microsoft.com/office/drawing/2014/main" id="{F61CD05C-E122-42B9-BA41-89D97C40A748}"/>
              </a:ext>
            </a:extLst>
          </p:cNvPr>
          <p:cNvSpPr>
            <a:spLocks noChangeArrowheads="1"/>
          </p:cNvSpPr>
          <p:nvPr userDrawn="1"/>
        </p:nvSpPr>
        <p:spPr bwMode="auto">
          <a:xfrm>
            <a:off x="1096963" y="6505575"/>
            <a:ext cx="9986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US" altLang="en-US" sz="1100" b="1">
                <a:solidFill>
                  <a:schemeClr val="bg1"/>
                </a:solidFill>
              </a:rPr>
              <a:t>Tony Thurmond, </a:t>
            </a:r>
            <a:r>
              <a:rPr lang="en-US" altLang="en-US" sz="1100">
                <a:solidFill>
                  <a:schemeClr val="bg1"/>
                </a:solidFill>
              </a:rPr>
              <a:t>State Superintendent of Public Instruction				        California Department of Education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706342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6318B4-D44D-41E1-8EEB-4ADF2A05EC19}"/>
              </a:ext>
            </a:extLst>
          </p:cNvPr>
          <p:cNvSpPr/>
          <p:nvPr/>
        </p:nvSpPr>
        <p:spPr>
          <a:xfrm>
            <a:off x="0" y="0"/>
            <a:ext cx="40513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4D6FC62-5B63-47B1-9A42-D417C603F77F}"/>
              </a:ext>
            </a:extLst>
          </p:cNvPr>
          <p:cNvSpPr/>
          <p:nvPr/>
        </p:nvSpPr>
        <p:spPr>
          <a:xfrm>
            <a:off x="4040188"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2633" y="374073"/>
            <a:ext cx="3507971" cy="2506286"/>
          </a:xfrm>
        </p:spPr>
        <p:txBody>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272741" y="374073"/>
            <a:ext cx="7631083" cy="5931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6/7/2024</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a:p>
        </p:txBody>
      </p:sp>
    </p:spTree>
    <p:extLst>
      <p:ext uri="{BB962C8B-B14F-4D97-AF65-F5344CB8AC3E}">
        <p14:creationId xmlns:p14="http://schemas.microsoft.com/office/powerpoint/2010/main" val="3493757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4020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851742-04BE-44CC-B8F6-755C2CDEB1DE}"/>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D9AEE75C-7A5F-497D-9163-074BFCD8921E}"/>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AD1259A7-925C-49FB-8EA9-0ADD4E6BA18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D20F31DE-B4A2-4421-8FDA-5F0CAFD93247}"/>
              </a:ext>
            </a:extLst>
          </p:cNvPr>
          <p:cNvPicPr>
            <a:picLocks noChangeAspect="1"/>
          </p:cNvPicPr>
          <p:nvPr userDrawn="1"/>
        </p:nvPicPr>
        <p:blipFill>
          <a:blip r:embed="rId3">
            <a:extLst>
              <a:ext uri="{28A0092B-C50C-407E-A947-70E740481C1C}">
                <a14:useLocalDpi xmlns:a14="http://schemas.microsoft.com/office/drawing/2010/main" val="0"/>
              </a:ext>
            </a:extLst>
          </a:blip>
          <a:srcRect l="4675"/>
          <a:stretch>
            <a:fillRect/>
          </a:stretch>
        </p:blipFill>
        <p:spPr bwMode="auto">
          <a:xfrm>
            <a:off x="441325" y="5686425"/>
            <a:ext cx="33321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512BBAD-FD20-4D88-B4E9-710F832472DC}"/>
              </a:ext>
            </a:extLst>
          </p:cNvPr>
          <p:cNvSpPr/>
          <p:nvPr/>
        </p:nvSpPr>
        <p:spPr>
          <a:xfrm>
            <a:off x="0" y="6342063"/>
            <a:ext cx="12188825" cy="65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6">
            <a:extLst>
              <a:ext uri="{FF2B5EF4-FFF2-40B4-BE49-F238E27FC236}">
                <a16:creationId xmlns:a16="http://schemas.microsoft.com/office/drawing/2014/main" id="{9432F4BD-BD0E-4A89-BB32-B3528DA5DB64}"/>
              </a:ext>
            </a:extLst>
          </p:cNvPr>
          <p:cNvSpPr>
            <a:spLocks noChangeArrowheads="1"/>
          </p:cNvSpPr>
          <p:nvPr userDrawn="1"/>
        </p:nvSpPr>
        <p:spPr bwMode="auto">
          <a:xfrm>
            <a:off x="441325" y="6499225"/>
            <a:ext cx="10642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800"/>
              </a:spcBef>
              <a:defRPr/>
            </a:pPr>
            <a:r>
              <a:rPr lang="en-US" altLang="en-US" sz="1100">
                <a:solidFill>
                  <a:schemeClr val="bg1"/>
                </a:solidFill>
              </a:rPr>
              <a:t>Tony Thurmond, State Superintendent of Public Instruction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80862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6D2700-53E8-456A-BE0D-7B2DADE4A107}"/>
              </a:ext>
            </a:extLst>
          </p:cNvPr>
          <p:cNvSpPr/>
          <p:nvPr userDrawn="1"/>
        </p:nvSpPr>
        <p:spPr>
          <a:xfrm>
            <a:off x="0" y="0"/>
            <a:ext cx="1885950" cy="6334125"/>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C2EDDDA0-CA22-4A9C-975C-BE7019D4CB3F}"/>
              </a:ext>
            </a:extLst>
          </p:cNvPr>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662F9DD5-675F-4553-B49F-72F199985E35}"/>
              </a:ext>
            </a:extLst>
          </p:cNvPr>
          <p:cNvCxnSpPr/>
          <p:nvPr/>
        </p:nvCxnSpPr>
        <p:spPr>
          <a:xfrm>
            <a:off x="2576513" y="4343400"/>
            <a:ext cx="89884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8A8CD85A-7425-4FA8-91EB-F8B1732444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0F5B073-FBF5-4234-A135-C8C2469A36AA}"/>
              </a:ext>
            </a:extLst>
          </p:cNvPr>
          <p:cNvSpPr/>
          <p:nvPr/>
        </p:nvSpPr>
        <p:spPr>
          <a:xfrm>
            <a:off x="0" y="6334125"/>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11" descr="Official Seal of the California Department of Education">
            <a:extLst>
              <a:ext uri="{FF2B5EF4-FFF2-40B4-BE49-F238E27FC236}">
                <a16:creationId xmlns:a16="http://schemas.microsoft.com/office/drawing/2014/main" id="{F245BFBF-F344-434E-98F4-4F0DA70BD67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425" y="7588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2BB197E7-EDE1-4971-B750-6B44C1AF1217}"/>
              </a:ext>
            </a:extLst>
          </p:cNvPr>
          <p:cNvSpPr>
            <a:spLocks noChangeArrowheads="1"/>
          </p:cNvSpPr>
          <p:nvPr userDrawn="1"/>
        </p:nvSpPr>
        <p:spPr bwMode="auto">
          <a:xfrm>
            <a:off x="101600" y="2298700"/>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2" name="Title 1"/>
          <p:cNvSpPr>
            <a:spLocks noGrp="1"/>
          </p:cNvSpPr>
          <p:nvPr>
            <p:ph type="ctrTitle"/>
          </p:nvPr>
        </p:nvSpPr>
        <p:spPr>
          <a:xfrm>
            <a:off x="2485502" y="758952"/>
            <a:ext cx="9152313"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3508000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4A311-ADEE-47EF-AF87-D7898D903CEF}"/>
              </a:ext>
            </a:extLst>
          </p:cNvPr>
          <p:cNvSpPr>
            <a:spLocks noGrp="1"/>
          </p:cNvSpPr>
          <p:nvPr>
            <p:ph type="dt" sz="half" idx="10"/>
          </p:nvPr>
        </p:nvSpPr>
        <p:spPr/>
        <p:txBody>
          <a:bodyPr/>
          <a:lstStyle>
            <a:lvl1pPr>
              <a:defRPr/>
            </a:lvl1pPr>
          </a:lstStyle>
          <a:p>
            <a:pPr>
              <a:defRPr/>
            </a:pPr>
            <a:fld id="{15E981A8-91E5-4491-807B-7D88A1C21648}" type="datetime1">
              <a:rPr lang="en-US"/>
              <a:pPr>
                <a:defRPr/>
              </a:pPr>
              <a:t>6/7/2024</a:t>
            </a:fld>
            <a:endParaRPr lang="en-US"/>
          </a:p>
        </p:txBody>
      </p:sp>
      <p:sp>
        <p:nvSpPr>
          <p:cNvPr id="5" name="Footer Placeholder 4">
            <a:extLst>
              <a:ext uri="{FF2B5EF4-FFF2-40B4-BE49-F238E27FC236}">
                <a16:creationId xmlns:a16="http://schemas.microsoft.com/office/drawing/2014/main" id="{787D3202-9AF8-4C30-8711-14BC64ADEA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61D4B-39D2-44F1-A8FF-063D24D1044C}"/>
              </a:ext>
            </a:extLst>
          </p:cNvPr>
          <p:cNvSpPr>
            <a:spLocks noGrp="1"/>
          </p:cNvSpPr>
          <p:nvPr>
            <p:ph type="sldNum" sz="quarter" idx="12"/>
          </p:nvPr>
        </p:nvSpPr>
        <p:spPr>
          <a:xfrm>
            <a:off x="9825038" y="6456363"/>
            <a:ext cx="1312862" cy="365125"/>
          </a:xfrm>
        </p:spPr>
        <p:txBody>
          <a:bodyPr/>
          <a:lstStyle>
            <a:lvl1pPr>
              <a:defRPr/>
            </a:lvl1pPr>
          </a:lstStyle>
          <a:p>
            <a:fld id="{4E637404-0BCF-4192-AEAE-F6A882F231C4}" type="slidenum">
              <a:rPr lang="en-US" altLang="en-US"/>
              <a:pPr/>
              <a:t>‹#›</a:t>
            </a:fld>
            <a:endParaRPr lang="en-US" altLang="en-US"/>
          </a:p>
        </p:txBody>
      </p:sp>
    </p:spTree>
    <p:extLst>
      <p:ext uri="{BB962C8B-B14F-4D97-AF65-F5344CB8AC3E}">
        <p14:creationId xmlns:p14="http://schemas.microsoft.com/office/powerpoint/2010/main" val="333166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F194CC-1D3C-497A-9519-E0B7613C0B93}"/>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A1FE0658-4571-4E98-98B9-EA112BBC4D2D}"/>
              </a:ext>
            </a:extLst>
          </p:cNvPr>
          <p:cNvSpPr/>
          <p:nvPr/>
        </p:nvSpPr>
        <p:spPr>
          <a:xfrm>
            <a:off x="0" y="63261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D703D2E5-0300-456C-BFE5-047C2EE79FC0}"/>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1BF9B2BC-D604-47BF-BCBA-52CFC52F1C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FB625D70-2E13-4E7B-848E-34F476084CD4}"/>
              </a:ext>
            </a:extLst>
          </p:cNvPr>
          <p:cNvSpPr>
            <a:spLocks noGrp="1"/>
          </p:cNvSpPr>
          <p:nvPr>
            <p:ph type="dt" sz="half" idx="10"/>
          </p:nvPr>
        </p:nvSpPr>
        <p:spPr/>
        <p:txBody>
          <a:bodyPr/>
          <a:lstStyle>
            <a:lvl1pPr>
              <a:defRPr/>
            </a:lvl1pPr>
          </a:lstStyle>
          <a:p>
            <a:pPr>
              <a:defRPr/>
            </a:pPr>
            <a:fld id="{ACD36073-7F29-4783-B129-B0D95059D523}" type="datetime1">
              <a:rPr lang="en-US"/>
              <a:pPr>
                <a:defRPr/>
              </a:pPr>
              <a:t>6/7/2024</a:t>
            </a:fld>
            <a:endParaRPr lang="en-US"/>
          </a:p>
        </p:txBody>
      </p:sp>
      <p:sp>
        <p:nvSpPr>
          <p:cNvPr id="9" name="Footer Placeholder 4">
            <a:extLst>
              <a:ext uri="{FF2B5EF4-FFF2-40B4-BE49-F238E27FC236}">
                <a16:creationId xmlns:a16="http://schemas.microsoft.com/office/drawing/2014/main" id="{B67E9CA8-8AB6-4D13-9D22-D3699EC9DCA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7CD03111-A3E2-43EC-9441-CD98419884A3}"/>
              </a:ext>
            </a:extLst>
          </p:cNvPr>
          <p:cNvSpPr>
            <a:spLocks noGrp="1"/>
          </p:cNvSpPr>
          <p:nvPr>
            <p:ph type="sldNum" sz="quarter" idx="12"/>
          </p:nvPr>
        </p:nvSpPr>
        <p:spPr/>
        <p:txBody>
          <a:bodyPr/>
          <a:lstStyle>
            <a:lvl1pPr>
              <a:defRPr/>
            </a:lvl1pPr>
          </a:lstStyle>
          <a:p>
            <a:fld id="{7CFAF50B-9EBD-4137-9B36-5A5A6C1154CC}" type="slidenum">
              <a:rPr lang="en-US" altLang="en-US"/>
              <a:pPr/>
              <a:t>‹#›</a:t>
            </a:fld>
            <a:endParaRPr lang="en-US" altLang="en-US"/>
          </a:p>
        </p:txBody>
      </p:sp>
    </p:spTree>
    <p:extLst>
      <p:ext uri="{BB962C8B-B14F-4D97-AF65-F5344CB8AC3E}">
        <p14:creationId xmlns:p14="http://schemas.microsoft.com/office/powerpoint/2010/main" val="347870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3"/>
            <a:ext cx="4937760" cy="4388811"/>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4"/>
            <a:ext cx="4937760" cy="4388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F9FB14-C4F1-46F9-80E7-B9DBDB95563F}"/>
              </a:ext>
            </a:extLst>
          </p:cNvPr>
          <p:cNvSpPr>
            <a:spLocks noGrp="1"/>
          </p:cNvSpPr>
          <p:nvPr>
            <p:ph type="dt" sz="half" idx="10"/>
          </p:nvPr>
        </p:nvSpPr>
        <p:spPr/>
        <p:txBody>
          <a:bodyPr/>
          <a:lstStyle>
            <a:lvl1pPr>
              <a:defRPr/>
            </a:lvl1pPr>
          </a:lstStyle>
          <a:p>
            <a:pPr>
              <a:defRPr/>
            </a:pPr>
            <a:fld id="{6AD589DE-1D23-4154-AB24-3A77D9603C35}" type="datetime1">
              <a:rPr lang="en-US"/>
              <a:pPr>
                <a:defRPr/>
              </a:pPr>
              <a:t>6/7/2024</a:t>
            </a:fld>
            <a:endParaRPr lang="en-US"/>
          </a:p>
        </p:txBody>
      </p:sp>
      <p:sp>
        <p:nvSpPr>
          <p:cNvPr id="6" name="Footer Placeholder 4">
            <a:extLst>
              <a:ext uri="{FF2B5EF4-FFF2-40B4-BE49-F238E27FC236}">
                <a16:creationId xmlns:a16="http://schemas.microsoft.com/office/drawing/2014/main" id="{39B784CD-FFA0-43F2-B943-4B7962C424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E8003-8CE6-441E-BA01-0721D74F82C0}"/>
              </a:ext>
            </a:extLst>
          </p:cNvPr>
          <p:cNvSpPr>
            <a:spLocks noGrp="1"/>
          </p:cNvSpPr>
          <p:nvPr>
            <p:ph type="sldNum" sz="quarter" idx="12"/>
          </p:nvPr>
        </p:nvSpPr>
        <p:spPr/>
        <p:txBody>
          <a:bodyPr/>
          <a:lstStyle>
            <a:lvl1pPr>
              <a:defRPr/>
            </a:lvl1pPr>
          </a:lstStyle>
          <a:p>
            <a:fld id="{0560CF5E-9218-46D4-A0AE-B5C073203588}" type="slidenum">
              <a:rPr lang="en-US" altLang="en-US"/>
              <a:pPr/>
              <a:t>‹#›</a:t>
            </a:fld>
            <a:endParaRPr lang="en-US" altLang="en-US"/>
          </a:p>
        </p:txBody>
      </p:sp>
    </p:spTree>
    <p:extLst>
      <p:ext uri="{BB962C8B-B14F-4D97-AF65-F5344CB8AC3E}">
        <p14:creationId xmlns:p14="http://schemas.microsoft.com/office/powerpoint/2010/main" val="3518240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10058402" cy="2144375"/>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1097278" y="4098483"/>
            <a:ext cx="10058402" cy="21443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80EBFFC6-3556-408E-AC00-E9D2D8D74F01}"/>
              </a:ext>
            </a:extLst>
          </p:cNvPr>
          <p:cNvSpPr>
            <a:spLocks noGrp="1"/>
          </p:cNvSpPr>
          <p:nvPr>
            <p:ph type="dt" sz="half" idx="10"/>
          </p:nvPr>
        </p:nvSpPr>
        <p:spPr/>
        <p:txBody>
          <a:bodyPr/>
          <a:lstStyle>
            <a:lvl1pPr>
              <a:defRPr/>
            </a:lvl1pPr>
          </a:lstStyle>
          <a:p>
            <a:pPr>
              <a:defRPr/>
            </a:pPr>
            <a:fld id="{606C9720-3113-4235-8581-8BEEB5D1E889}" type="datetime1">
              <a:rPr lang="en-US"/>
              <a:pPr>
                <a:defRPr/>
              </a:pPr>
              <a:t>6/7/2024</a:t>
            </a:fld>
            <a:endParaRPr lang="en-US"/>
          </a:p>
        </p:txBody>
      </p:sp>
      <p:sp>
        <p:nvSpPr>
          <p:cNvPr id="6" name="Footer Placeholder 4">
            <a:extLst>
              <a:ext uri="{FF2B5EF4-FFF2-40B4-BE49-F238E27FC236}">
                <a16:creationId xmlns:a16="http://schemas.microsoft.com/office/drawing/2014/main" id="{5F5DC885-B364-499B-9C4E-C3854A617F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4073D0-53C7-45D2-9510-99F586AD6B46}"/>
              </a:ext>
            </a:extLst>
          </p:cNvPr>
          <p:cNvSpPr>
            <a:spLocks noGrp="1"/>
          </p:cNvSpPr>
          <p:nvPr>
            <p:ph type="sldNum" sz="quarter" idx="12"/>
          </p:nvPr>
        </p:nvSpPr>
        <p:spPr/>
        <p:txBody>
          <a:bodyPr/>
          <a:lstStyle>
            <a:lvl1pPr>
              <a:defRPr/>
            </a:lvl1pPr>
          </a:lstStyle>
          <a:p>
            <a:fld id="{D7869434-AF86-4081-9855-15F8C7A21A7E}" type="slidenum">
              <a:rPr lang="en-US" altLang="en-US"/>
              <a:pPr/>
              <a:t>‹#›</a:t>
            </a:fld>
            <a:endParaRPr lang="en-US" altLang="en-US"/>
          </a:p>
        </p:txBody>
      </p:sp>
    </p:spTree>
    <p:extLst>
      <p:ext uri="{BB962C8B-B14F-4D97-AF65-F5344CB8AC3E}">
        <p14:creationId xmlns:p14="http://schemas.microsoft.com/office/powerpoint/2010/main" val="937282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E7E63CF-8F3B-4C30-9C00-78F0D111DA03}"/>
              </a:ext>
            </a:extLst>
          </p:cNvPr>
          <p:cNvSpPr>
            <a:spLocks noGrp="1"/>
          </p:cNvSpPr>
          <p:nvPr>
            <p:ph type="dt" sz="half" idx="10"/>
          </p:nvPr>
        </p:nvSpPr>
        <p:spPr/>
        <p:txBody>
          <a:bodyPr/>
          <a:lstStyle>
            <a:lvl1pPr>
              <a:defRPr/>
            </a:lvl1pPr>
          </a:lstStyle>
          <a:p>
            <a:pPr>
              <a:defRPr/>
            </a:pPr>
            <a:fld id="{802EEDF6-43A4-4ED2-B191-CF324E9C084D}" type="datetime1">
              <a:rPr lang="en-US"/>
              <a:pPr>
                <a:defRPr/>
              </a:pPr>
              <a:t>6/7/2024</a:t>
            </a:fld>
            <a:endParaRPr lang="en-US"/>
          </a:p>
        </p:txBody>
      </p:sp>
      <p:sp>
        <p:nvSpPr>
          <p:cNvPr id="8" name="Footer Placeholder 4">
            <a:extLst>
              <a:ext uri="{FF2B5EF4-FFF2-40B4-BE49-F238E27FC236}">
                <a16:creationId xmlns:a16="http://schemas.microsoft.com/office/drawing/2014/main" id="{ED8AC113-979F-4EDC-8190-056D363599C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C8839DC-EAB8-4EB2-B902-EF8790053658}"/>
              </a:ext>
            </a:extLst>
          </p:cNvPr>
          <p:cNvSpPr>
            <a:spLocks noGrp="1"/>
          </p:cNvSpPr>
          <p:nvPr>
            <p:ph type="sldNum" sz="quarter" idx="12"/>
          </p:nvPr>
        </p:nvSpPr>
        <p:spPr/>
        <p:txBody>
          <a:bodyPr/>
          <a:lstStyle>
            <a:lvl1pPr>
              <a:defRPr/>
            </a:lvl1pPr>
          </a:lstStyle>
          <a:p>
            <a:fld id="{17AF7A2B-343F-48E0-93E4-6FA14D015882}" type="slidenum">
              <a:rPr lang="en-US" altLang="en-US"/>
              <a:pPr/>
              <a:t>‹#›</a:t>
            </a:fld>
            <a:endParaRPr lang="en-US" altLang="en-US"/>
          </a:p>
        </p:txBody>
      </p:sp>
    </p:spTree>
    <p:extLst>
      <p:ext uri="{BB962C8B-B14F-4D97-AF65-F5344CB8AC3E}">
        <p14:creationId xmlns:p14="http://schemas.microsoft.com/office/powerpoint/2010/main" val="704009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F712069-A5ED-419C-8045-EDF1DAE95B81}"/>
              </a:ext>
            </a:extLst>
          </p:cNvPr>
          <p:cNvSpPr>
            <a:spLocks noGrp="1"/>
          </p:cNvSpPr>
          <p:nvPr>
            <p:ph type="dt" sz="half" idx="10"/>
          </p:nvPr>
        </p:nvSpPr>
        <p:spPr/>
        <p:txBody>
          <a:bodyPr/>
          <a:lstStyle>
            <a:lvl1pPr>
              <a:defRPr/>
            </a:lvl1pPr>
          </a:lstStyle>
          <a:p>
            <a:pPr>
              <a:defRPr/>
            </a:pPr>
            <a:fld id="{C0BE6C6F-6F05-40A5-A7BE-A52703239F5E}" type="datetime1">
              <a:rPr lang="en-US"/>
              <a:pPr>
                <a:defRPr/>
              </a:pPr>
              <a:t>6/7/2024</a:t>
            </a:fld>
            <a:endParaRPr lang="en-US"/>
          </a:p>
        </p:txBody>
      </p:sp>
      <p:sp>
        <p:nvSpPr>
          <p:cNvPr id="4" name="Footer Placeholder 4">
            <a:extLst>
              <a:ext uri="{FF2B5EF4-FFF2-40B4-BE49-F238E27FC236}">
                <a16:creationId xmlns:a16="http://schemas.microsoft.com/office/drawing/2014/main" id="{C3BDB2EF-BCF6-46ED-BF6B-C12A62E3429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DC11AEE-E514-494C-ACF3-76AA7B7A7009}"/>
              </a:ext>
            </a:extLst>
          </p:cNvPr>
          <p:cNvSpPr>
            <a:spLocks noGrp="1"/>
          </p:cNvSpPr>
          <p:nvPr>
            <p:ph type="sldNum" sz="quarter" idx="12"/>
          </p:nvPr>
        </p:nvSpPr>
        <p:spPr/>
        <p:txBody>
          <a:bodyPr/>
          <a:lstStyle>
            <a:lvl1pPr>
              <a:defRPr/>
            </a:lvl1pPr>
          </a:lstStyle>
          <a:p>
            <a:fld id="{E0992538-8C1F-431F-A22E-68D7CB0E9938}" type="slidenum">
              <a:rPr lang="en-US" altLang="en-US"/>
              <a:pPr/>
              <a:t>‹#›</a:t>
            </a:fld>
            <a:endParaRPr lang="en-US" altLang="en-US"/>
          </a:p>
        </p:txBody>
      </p:sp>
    </p:spTree>
    <p:extLst>
      <p:ext uri="{BB962C8B-B14F-4D97-AF65-F5344CB8AC3E}">
        <p14:creationId xmlns:p14="http://schemas.microsoft.com/office/powerpoint/2010/main" val="205063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8FBB3-1652-4595-A1FB-AD0E4104B7AA}"/>
              </a:ext>
            </a:extLst>
          </p:cNvPr>
          <p:cNvSpPr/>
          <p:nvPr/>
        </p:nvSpPr>
        <p:spPr>
          <a:xfrm>
            <a:off x="0" y="6408738"/>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FB114A5E-C1F4-49FE-A492-03E1E2A69F4F}"/>
              </a:ext>
            </a:extLst>
          </p:cNvPr>
          <p:cNvSpPr/>
          <p:nvPr/>
        </p:nvSpPr>
        <p:spPr>
          <a:xfrm>
            <a:off x="0" y="6334125"/>
            <a:ext cx="12192000" cy="66675"/>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7F9CED64-87E8-4B08-80AC-C4B874EB7A93}"/>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p>
        </p:txBody>
      </p:sp>
      <p:sp>
        <p:nvSpPr>
          <p:cNvPr id="1029" name="Text Placeholder 2">
            <a:extLst>
              <a:ext uri="{FF2B5EF4-FFF2-40B4-BE49-F238E27FC236}">
                <a16:creationId xmlns:a16="http://schemas.microsoft.com/office/drawing/2014/main" id="{2311E49F-59D8-4855-BCE7-8D884ADD8F1D}"/>
              </a:ext>
            </a:extLst>
          </p:cNvPr>
          <p:cNvSpPr>
            <a:spLocks noGrp="1"/>
          </p:cNvSpPr>
          <p:nvPr>
            <p:ph type="body" idx="1"/>
          </p:nvPr>
        </p:nvSpPr>
        <p:spPr bwMode="auto">
          <a:xfrm>
            <a:off x="1096963" y="1846263"/>
            <a:ext cx="10058400"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6F71718-B7C0-4D49-9F88-42F259614DCF}"/>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2750CDC1-944D-48FD-91A9-13A256572382}" type="datetime1">
              <a:rPr lang="en-US"/>
              <a:pPr>
                <a:defRPr/>
              </a:pPr>
              <a:t>6/7/2024</a:t>
            </a:fld>
            <a:endParaRPr lang="en-US"/>
          </a:p>
        </p:txBody>
      </p:sp>
      <p:sp>
        <p:nvSpPr>
          <p:cNvPr id="5" name="Footer Placeholder 4">
            <a:extLst>
              <a:ext uri="{FF2B5EF4-FFF2-40B4-BE49-F238E27FC236}">
                <a16:creationId xmlns:a16="http://schemas.microsoft.com/office/drawing/2014/main" id="{1BD3A675-9AF8-4727-B626-55EF9928D913}"/>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B8CE547-10E2-4C61-986A-F3336E0CE7CB}"/>
              </a:ext>
            </a:extLst>
          </p:cNvPr>
          <p:cNvSpPr>
            <a:spLocks noGrp="1"/>
          </p:cNvSpPr>
          <p:nvPr>
            <p:ph type="sldNum" sz="quarter" idx="4"/>
          </p:nvPr>
        </p:nvSpPr>
        <p:spPr>
          <a:xfrm>
            <a:off x="9825038" y="6430963"/>
            <a:ext cx="13128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656B5D5F-D17C-47AF-ABAD-5B5AC67F55FA}" type="slidenum">
              <a:rPr lang="en-US" altLang="en-US"/>
              <a:pPr/>
              <a:t>‹#›</a:t>
            </a:fld>
            <a:endParaRPr lang="en-US" altLang="en-US"/>
          </a:p>
        </p:txBody>
      </p:sp>
      <p:cxnSp>
        <p:nvCxnSpPr>
          <p:cNvPr id="10" name="Straight Connector 9">
            <a:extLst>
              <a:ext uri="{FF2B5EF4-FFF2-40B4-BE49-F238E27FC236}">
                <a16:creationId xmlns:a16="http://schemas.microsoft.com/office/drawing/2014/main" id="{55B45C62-4BFC-432D-AE64-2A6647190813}"/>
              </a:ext>
            </a:extLst>
          </p:cNvPr>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4" name="Picture 10" descr="The Seal of the California Department of Education">
            <a:extLst>
              <a:ext uri="{FF2B5EF4-FFF2-40B4-BE49-F238E27FC236}">
                <a16:creationId xmlns:a16="http://schemas.microsoft.com/office/drawing/2014/main" id="{11544655-2B1A-497E-9E4A-B6AC62C2A80C}"/>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69" r:id="rId6"/>
    <p:sldLayoutId id="2147483770" r:id="rId7"/>
    <p:sldLayoutId id="2147483771" r:id="rId8"/>
    <p:sldLayoutId id="2147483772" r:id="rId9"/>
    <p:sldLayoutId id="2147483778" r:id="rId10"/>
    <p:sldLayoutId id="2147483779" r:id="rId11"/>
  </p:sldLayoutIdLst>
  <p:hf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Arial" panose="020B0604020202020204" pitchFamily="34" charset="0"/>
        </a:defRPr>
      </a:lvl2pPr>
      <a:lvl3pPr algn="l" rtl="0" eaLnBrk="0" fontAlgn="base" hangingPunct="0">
        <a:lnSpc>
          <a:spcPct val="85000"/>
        </a:lnSpc>
        <a:spcBef>
          <a:spcPct val="0"/>
        </a:spcBef>
        <a:spcAft>
          <a:spcPct val="0"/>
        </a:spcAft>
        <a:defRPr sz="4800">
          <a:solidFill>
            <a:srgbClr val="404040"/>
          </a:solidFill>
          <a:latin typeface="Arial" panose="020B0604020202020204" pitchFamily="34" charset="0"/>
        </a:defRPr>
      </a:lvl3pPr>
      <a:lvl4pPr algn="l" rtl="0" eaLnBrk="0" fontAlgn="base" hangingPunct="0">
        <a:lnSpc>
          <a:spcPct val="85000"/>
        </a:lnSpc>
        <a:spcBef>
          <a:spcPct val="0"/>
        </a:spcBef>
        <a:spcAft>
          <a:spcPct val="0"/>
        </a:spcAft>
        <a:defRPr sz="4800">
          <a:solidFill>
            <a:srgbClr val="404040"/>
          </a:solidFill>
          <a:latin typeface="Arial" panose="020B0604020202020204" pitchFamily="34" charset="0"/>
        </a:defRPr>
      </a:lvl4pPr>
      <a:lvl5pPr algn="l" rtl="0" eaLnBrk="0" fontAlgn="base" hangingPunct="0">
        <a:lnSpc>
          <a:spcPct val="85000"/>
        </a:lnSpc>
        <a:spcBef>
          <a:spcPct val="0"/>
        </a:spcBef>
        <a:spcAft>
          <a:spcPct val="0"/>
        </a:spcAft>
        <a:defRPr sz="4800">
          <a:solidFill>
            <a:srgbClr val="404040"/>
          </a:solidFill>
          <a:latin typeface="Arial" panose="020B0604020202020204" pitchFamily="34" charset="0"/>
        </a:defRPr>
      </a:lvl5pPr>
      <a:lvl6pPr marL="457200" algn="l" rtl="0" fontAlgn="base">
        <a:lnSpc>
          <a:spcPct val="85000"/>
        </a:lnSpc>
        <a:spcBef>
          <a:spcPct val="0"/>
        </a:spcBef>
        <a:spcAft>
          <a:spcPct val="0"/>
        </a:spcAft>
        <a:defRPr sz="4800">
          <a:solidFill>
            <a:srgbClr val="404040"/>
          </a:solidFill>
          <a:latin typeface="Arial" panose="020B0604020202020204" pitchFamily="34" charset="0"/>
        </a:defRPr>
      </a:lvl6pPr>
      <a:lvl7pPr marL="914400" algn="l" rtl="0" fontAlgn="base">
        <a:lnSpc>
          <a:spcPct val="85000"/>
        </a:lnSpc>
        <a:spcBef>
          <a:spcPct val="0"/>
        </a:spcBef>
        <a:spcAft>
          <a:spcPct val="0"/>
        </a:spcAft>
        <a:defRPr sz="4800">
          <a:solidFill>
            <a:srgbClr val="404040"/>
          </a:solidFill>
          <a:latin typeface="Arial" panose="020B0604020202020204" pitchFamily="34" charset="0"/>
        </a:defRPr>
      </a:lvl7pPr>
      <a:lvl8pPr marL="1371600" algn="l" rtl="0" fontAlgn="base">
        <a:lnSpc>
          <a:spcPct val="85000"/>
        </a:lnSpc>
        <a:spcBef>
          <a:spcPct val="0"/>
        </a:spcBef>
        <a:spcAft>
          <a:spcPct val="0"/>
        </a:spcAft>
        <a:defRPr sz="4800">
          <a:solidFill>
            <a:srgbClr val="404040"/>
          </a:solidFill>
          <a:latin typeface="Arial" panose="020B0604020202020204" pitchFamily="34" charset="0"/>
        </a:defRPr>
      </a:lvl8pPr>
      <a:lvl9pPr marL="1828800" algn="l" rtl="0" fontAlgn="base">
        <a:lnSpc>
          <a:spcPct val="85000"/>
        </a:lnSpc>
        <a:spcBef>
          <a:spcPct val="0"/>
        </a:spcBef>
        <a:spcAft>
          <a:spcPct val="0"/>
        </a:spcAft>
        <a:defRPr sz="4800">
          <a:solidFill>
            <a:srgbClr val="404040"/>
          </a:solidFill>
          <a:latin typeface="Arial" panose="020B0604020202020204" pitchFamily="34" charset="0"/>
        </a:defRPr>
      </a:lvl9pPr>
    </p:titleStyle>
    <p:bodyStyle>
      <a:lvl1pPr marL="176213" indent="-176213" algn="l" rtl="0" eaLnBrk="0" fontAlgn="base" hangingPunct="0">
        <a:lnSpc>
          <a:spcPct val="90000"/>
        </a:lnSpc>
        <a:spcBef>
          <a:spcPts val="1200"/>
        </a:spcBef>
        <a:spcAft>
          <a:spcPts val="200"/>
        </a:spcAft>
        <a:buSzPct val="100000"/>
        <a:buFont typeface="Arial" panose="020B0604020202020204" pitchFamily="34" charset="0"/>
        <a:buChar char="•"/>
        <a:defRPr sz="28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www.cde.ca.gov/pd/ti/tiiapscalculation.asp"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e.ca.gov/SchoolDirectory/active-or-pending-schools/2"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hyperlink" Target="https://view.officeapps.live.com/op/view.aspx?src=https%3A%2F%2Fwww.cde.ca.gov%2Fsp%2Fsw%2Ft1%2Fdocuments%2Fnpsconsultationtemps.docx&amp;wdOrigin=BROWSELIN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hyperlink" Target="mailto:titleII@cde.ca.gov"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17.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hyperlink" Target="https://www2.ed.gov/about/inits/ed/non-public-education/files/esea-titleviii-guidance-2023.pdf" TargetMode="External"/><Relationship Id="rId3" Type="http://schemas.openxmlformats.org/officeDocument/2006/relationships/hyperlink" Target="https://www.cde.ca.gov/ci/pl/title2parta.asp" TargetMode="External"/><Relationship Id="rId7" Type="http://schemas.openxmlformats.org/officeDocument/2006/relationships/hyperlink" Target="mailto:SHanna@cde.ca.gov"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hyperlink" Target="https://www.cde.ca.gov/sp/sw/t1/ombudsmaneqservices.asp" TargetMode="External"/><Relationship Id="rId5" Type="http://schemas.openxmlformats.org/officeDocument/2006/relationships/hyperlink" Target="mailto:join-Title-II@mlist.cde.ca.gov" TargetMode="External"/><Relationship Id="rId4" Type="http://schemas.openxmlformats.org/officeDocument/2006/relationships/hyperlink" Target="mailto:TitleII@cde.ca.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oese.ed.gov/resources/oese-technical-assistance-centers/state-support-network/resources/initial-contact-letter-intent-participate/"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9C4BB-D5D4-41A0-8C10-BECEC8FA6E73}"/>
              </a:ext>
            </a:extLst>
          </p:cNvPr>
          <p:cNvSpPr>
            <a:spLocks noGrp="1"/>
          </p:cNvSpPr>
          <p:nvPr>
            <p:ph type="ctrTitle"/>
          </p:nvPr>
        </p:nvSpPr>
        <p:spPr>
          <a:xfrm>
            <a:off x="2398713" y="200025"/>
            <a:ext cx="9242425" cy="4008438"/>
          </a:xfrm>
        </p:spPr>
        <p:txBody>
          <a:bodyPr anchor="ctr">
            <a:normAutofit/>
          </a:bodyPr>
          <a:lstStyle/>
          <a:p>
            <a:pPr algn="ctr" eaLnBrk="1" fontAlgn="auto" hangingPunct="1">
              <a:lnSpc>
                <a:spcPct val="118000"/>
              </a:lnSpc>
              <a:spcAft>
                <a:spcPts val="0"/>
              </a:spcAft>
              <a:defRPr/>
            </a:pPr>
            <a:r>
              <a:rPr lang="en-US" sz="6000" b="1" dirty="0">
                <a:solidFill>
                  <a:srgbClr val="000000"/>
                </a:solidFill>
                <a:cs typeface="Arial" panose="020B0604020202020204" pitchFamily="34" charset="0"/>
              </a:rPr>
              <a:t>Title II, Part A</a:t>
            </a:r>
            <a:br>
              <a:rPr lang="en-US" sz="6000" b="1" dirty="0">
                <a:solidFill>
                  <a:srgbClr val="000000"/>
                </a:solidFill>
                <a:cs typeface="Arial" panose="020B0604020202020204" pitchFamily="34" charset="0"/>
              </a:rPr>
            </a:br>
            <a:r>
              <a:rPr lang="en-US" sz="6000" b="1" dirty="0">
                <a:solidFill>
                  <a:srgbClr val="000000"/>
                </a:solidFill>
                <a:cs typeface="Arial" panose="020B0604020202020204" pitchFamily="34" charset="0"/>
              </a:rPr>
              <a:t>Supporting Effective Instruction Monitoring</a:t>
            </a:r>
            <a:endParaRPr lang="en-US" sz="6000" b="1" dirty="0">
              <a:cs typeface="Arial" panose="020B0604020202020204" pitchFamily="34" charset="0"/>
            </a:endParaRPr>
          </a:p>
        </p:txBody>
      </p:sp>
      <p:sp>
        <p:nvSpPr>
          <p:cNvPr id="5" name="Subtitle 4">
            <a:extLst>
              <a:ext uri="{FF2B5EF4-FFF2-40B4-BE49-F238E27FC236}">
                <a16:creationId xmlns:a16="http://schemas.microsoft.com/office/drawing/2014/main" id="{EE5C6058-FBAC-4E3A-84F8-75FF6CE1C940}"/>
              </a:ext>
            </a:extLst>
          </p:cNvPr>
          <p:cNvSpPr>
            <a:spLocks noGrp="1"/>
          </p:cNvSpPr>
          <p:nvPr>
            <p:ph type="subTitle" idx="1"/>
          </p:nvPr>
        </p:nvSpPr>
        <p:spPr>
          <a:xfrm>
            <a:off x="2398713" y="4543424"/>
            <a:ext cx="9155112" cy="1528763"/>
          </a:xfrm>
        </p:spPr>
        <p:txBody>
          <a:bodyPr rtlCol="0">
            <a:normAutofit/>
          </a:bodyPr>
          <a:lstStyle/>
          <a:p>
            <a:pPr algn="ctr" eaLnBrk="1" fontAlgn="auto" hangingPunct="1">
              <a:lnSpc>
                <a:spcPct val="150000"/>
              </a:lnSpc>
              <a:defRPr/>
            </a:pPr>
            <a:r>
              <a:rPr lang="en-US" sz="2800" b="1" dirty="0">
                <a:solidFill>
                  <a:schemeClr val="tx1"/>
                </a:solidFill>
              </a:rPr>
              <a:t>SEI 08: Private School Participation, Consultation, and Control of Funds</a:t>
            </a:r>
            <a:endParaRPr lang="en-US" sz="2800" dirty="0">
              <a:solidFill>
                <a:schemeClr val="tx1"/>
              </a:solidFill>
              <a:cs typeface="Arial"/>
            </a:endParaRPr>
          </a:p>
          <a:p>
            <a:pPr algn="ctr" eaLnBrk="1" fontAlgn="auto" hangingPunct="1">
              <a:lnSpc>
                <a:spcPct val="150000"/>
              </a:lnSpc>
              <a:defRPr/>
            </a:pPr>
            <a:endParaRPr lang="en-US" sz="2800" b="1" dirty="0">
              <a:solidFill>
                <a:schemeClr val="tx1"/>
              </a:solidFill>
            </a:endParaRPr>
          </a:p>
        </p:txBody>
      </p:sp>
    </p:spTree>
    <p:extLst>
      <p:ext uri="{BB962C8B-B14F-4D97-AF65-F5344CB8AC3E}">
        <p14:creationId xmlns:p14="http://schemas.microsoft.com/office/powerpoint/2010/main" val="1957380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8C613-084A-463D-A86A-6B775995AD52}"/>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Intent to Participate Question (1)</a:t>
            </a:r>
          </a:p>
        </p:txBody>
      </p:sp>
      <p:pic>
        <p:nvPicPr>
          <p:cNvPr id="8" name="Graphic 7" descr="Questions">
            <a:extLst>
              <a:ext uri="{FF2B5EF4-FFF2-40B4-BE49-F238E27FC236}">
                <a16:creationId xmlns:a16="http://schemas.microsoft.com/office/drawing/2014/main" id="{B67CF71C-8D33-FC2A-4EAF-9A931CACDA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6432" y="2104325"/>
            <a:ext cx="3094997" cy="3094997"/>
          </a:xfrm>
          <a:prstGeom prst="rect">
            <a:avLst/>
          </a:prstGeom>
        </p:spPr>
      </p:pic>
      <p:sp>
        <p:nvSpPr>
          <p:cNvPr id="3" name="Content Placeholder 2">
            <a:extLst>
              <a:ext uri="{FF2B5EF4-FFF2-40B4-BE49-F238E27FC236}">
                <a16:creationId xmlns:a16="http://schemas.microsoft.com/office/drawing/2014/main" id="{28BF0F02-185B-4054-B4DF-2287D930BEB0}"/>
              </a:ext>
            </a:extLst>
          </p:cNvPr>
          <p:cNvSpPr>
            <a:spLocks noGrp="1"/>
          </p:cNvSpPr>
          <p:nvPr>
            <p:ph idx="1"/>
          </p:nvPr>
        </p:nvSpPr>
        <p:spPr>
          <a:xfrm>
            <a:off x="3902529" y="1845733"/>
            <a:ext cx="7253151" cy="4244823"/>
          </a:xfrm>
        </p:spPr>
        <p:txBody>
          <a:bodyPr vert="horz" lIns="91440" tIns="45720" rIns="91440" bIns="45720" rtlCol="0">
            <a:normAutofit/>
          </a:bodyPr>
          <a:lstStyle/>
          <a:p>
            <a:pPr marL="0" indent="0">
              <a:lnSpc>
                <a:spcPct val="100000"/>
              </a:lnSpc>
              <a:spcBef>
                <a:spcPts val="0"/>
              </a:spcBef>
              <a:spcAft>
                <a:spcPts val="1200"/>
              </a:spcAft>
              <a:buNone/>
            </a:pPr>
            <a:r>
              <a:rPr lang="en-US" sz="2400" b="1" dirty="0">
                <a:solidFill>
                  <a:schemeClr val="tx1"/>
                </a:solidFill>
              </a:rPr>
              <a:t>Question</a:t>
            </a:r>
            <a:r>
              <a:rPr lang="en-US" sz="2400" dirty="0">
                <a:solidFill>
                  <a:schemeClr val="tx1"/>
                </a:solidFill>
              </a:rPr>
              <a:t>: </a:t>
            </a:r>
            <a:r>
              <a:rPr lang="en-US" sz="2400" dirty="0">
                <a:solidFill>
                  <a:schemeClr val="tx1"/>
                </a:solidFill>
                <a:cs typeface="Arial"/>
              </a:rPr>
              <a:t>What if no response is received from a private school?</a:t>
            </a:r>
          </a:p>
          <a:p>
            <a:pPr marL="0" indent="0">
              <a:lnSpc>
                <a:spcPct val="100000"/>
              </a:lnSpc>
              <a:spcBef>
                <a:spcPts val="0"/>
              </a:spcBef>
              <a:spcAft>
                <a:spcPts val="1200"/>
              </a:spcAft>
              <a:buNone/>
            </a:pPr>
            <a:r>
              <a:rPr lang="en-US" sz="2400" b="1" dirty="0">
                <a:solidFill>
                  <a:schemeClr val="tx1"/>
                </a:solidFill>
              </a:rPr>
              <a:t>Answer:</a:t>
            </a:r>
            <a:r>
              <a:rPr lang="en-US" sz="2400" dirty="0">
                <a:solidFill>
                  <a:schemeClr val="tx1"/>
                </a:solidFill>
              </a:rPr>
              <a:t> An LEA must be able to demonstrate that it made a good faith effort to contact all private schools within the LEA boundaries. Document your due diligence. You may send a registered letter with receipt required, follow up with a phone call, or send a follow up email. The LEA should attempt to acquire documentation from the private school that they are not interested in participating. </a:t>
            </a:r>
            <a:endParaRPr lang="en-US" sz="2400" b="1" dirty="0">
              <a:solidFill>
                <a:schemeClr val="tx1"/>
              </a:solidFill>
            </a:endParaRPr>
          </a:p>
        </p:txBody>
      </p:sp>
      <p:sp>
        <p:nvSpPr>
          <p:cNvPr id="4" name="Slide Number Placeholder 3">
            <a:extLst>
              <a:ext uri="{FF2B5EF4-FFF2-40B4-BE49-F238E27FC236}">
                <a16:creationId xmlns:a16="http://schemas.microsoft.com/office/drawing/2014/main" id="{0919B7A0-A871-455D-A0FF-30CBA579558A}"/>
              </a:ext>
            </a:extLst>
          </p:cNvPr>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smtClean="0"/>
              <a:pPr>
                <a:spcAft>
                  <a:spcPts val="600"/>
                </a:spcAft>
              </a:pPr>
              <a:t>10</a:t>
            </a:fld>
            <a:endParaRPr lang="en-US"/>
          </a:p>
        </p:txBody>
      </p:sp>
    </p:spTree>
    <p:extLst>
      <p:ext uri="{BB962C8B-B14F-4D97-AF65-F5344CB8AC3E}">
        <p14:creationId xmlns:p14="http://schemas.microsoft.com/office/powerpoint/2010/main" val="211450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98C613-084A-463D-A86A-6B775995AD52}"/>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Intent to Participate Question (2)</a:t>
            </a:r>
          </a:p>
        </p:txBody>
      </p:sp>
      <p:pic>
        <p:nvPicPr>
          <p:cNvPr id="6" name="Picture 5" descr="Different colored question marks">
            <a:extLst>
              <a:ext uri="{FF2B5EF4-FFF2-40B4-BE49-F238E27FC236}">
                <a16:creationId xmlns:a16="http://schemas.microsoft.com/office/drawing/2014/main" id="{91E2F0F9-A2EE-CF03-097E-B1295CF7190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2128"/>
            <a:ext cx="4654276" cy="6870127"/>
          </a:xfrm>
          <a:prstGeom prst="rect">
            <a:avLst/>
          </a:prstGeom>
        </p:spPr>
      </p:pic>
      <p:cxnSp>
        <p:nvCxnSpPr>
          <p:cNvPr id="21" name="Straight Connector 20">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8BF0F02-185B-4054-B4DF-2287D930BEB0}"/>
              </a:ext>
            </a:extLst>
          </p:cNvPr>
          <p:cNvSpPr>
            <a:spLocks noGrp="1"/>
          </p:cNvSpPr>
          <p:nvPr>
            <p:ph idx="1"/>
          </p:nvPr>
        </p:nvSpPr>
        <p:spPr>
          <a:xfrm>
            <a:off x="5181601" y="2198914"/>
            <a:ext cx="6368142" cy="3670180"/>
          </a:xfrm>
        </p:spPr>
        <p:txBody>
          <a:bodyPr vert="horz" lIns="91440" tIns="45720" rIns="91440" bIns="45720" rtlCol="0">
            <a:normAutofit/>
          </a:bodyPr>
          <a:lstStyle/>
          <a:p>
            <a:pPr marL="0" indent="0">
              <a:spcBef>
                <a:spcPts val="0"/>
              </a:spcBef>
              <a:spcAft>
                <a:spcPts val="1200"/>
              </a:spcAft>
              <a:buNone/>
            </a:pPr>
            <a:r>
              <a:rPr lang="en-US" sz="2400" b="1" dirty="0">
                <a:solidFill>
                  <a:schemeClr val="tx1"/>
                </a:solidFill>
              </a:rPr>
              <a:t>Question: </a:t>
            </a:r>
            <a:r>
              <a:rPr lang="en-US" sz="2400" dirty="0">
                <a:solidFill>
                  <a:schemeClr val="tx1"/>
                </a:solidFill>
                <a:effectLst/>
                <a:latin typeface="Arial" panose="020B0604020202020204" pitchFamily="34" charset="0"/>
                <a:ea typeface="Yu Gothic Light" panose="020B0300000000000000" pitchFamily="34" charset="-128"/>
                <a:cs typeface="Times New Roman" panose="02020603050405020304" pitchFamily="18" charset="0"/>
              </a:rPr>
              <a:t>Should a LEA contact non-public school officials every year even if the non-public school officials have declined services in the past? </a:t>
            </a:r>
          </a:p>
          <a:p>
            <a:pPr marL="0" indent="0">
              <a:spcBef>
                <a:spcPts val="0"/>
              </a:spcBef>
              <a:spcAft>
                <a:spcPts val="1200"/>
              </a:spcAft>
              <a:buNone/>
            </a:pPr>
            <a:r>
              <a:rPr lang="en-US" sz="2400" b="1" dirty="0">
                <a:solidFill>
                  <a:schemeClr val="tx1"/>
                </a:solidFill>
              </a:rPr>
              <a:t>Answer:</a:t>
            </a:r>
            <a:r>
              <a:rPr lang="en-US" sz="2400" dirty="0">
                <a:solidFill>
                  <a:schemeClr val="tx1"/>
                </a:solidFill>
              </a:rPr>
              <a:t> </a:t>
            </a:r>
            <a:r>
              <a:rPr lang="en-US" sz="2400" b="1" dirty="0">
                <a:solidFill>
                  <a:schemeClr val="tx1"/>
                </a:solidFill>
                <a:latin typeface="Arial" panose="020B0604020202020204" pitchFamily="34" charset="0"/>
                <a:ea typeface="Calibri" panose="020F0502020204030204" pitchFamily="34" charset="0"/>
              </a:rPr>
              <a:t>Yes</a:t>
            </a:r>
            <a:r>
              <a:rPr lang="en-US" sz="2400" dirty="0">
                <a:solidFill>
                  <a:schemeClr val="tx1"/>
                </a:solidFill>
                <a:latin typeface="Arial" panose="020B0604020202020204" pitchFamily="34" charset="0"/>
                <a:ea typeface="Calibri" panose="020F0502020204030204" pitchFamily="34" charset="0"/>
              </a:rPr>
              <a:t>, on an annual basis the LEA must contact non-public school officials and inquire as to whether the non-public school students and teachers will participate in the ESEA programs available to them.</a:t>
            </a:r>
            <a:endParaRPr lang="en-US" sz="2400" b="1" dirty="0">
              <a:solidFill>
                <a:schemeClr val="tx1"/>
              </a:solidFill>
            </a:endParaRPr>
          </a:p>
        </p:txBody>
      </p:sp>
      <p:sp>
        <p:nvSpPr>
          <p:cNvPr id="4" name="Slide Number Placeholder 3">
            <a:extLst>
              <a:ext uri="{FF2B5EF4-FFF2-40B4-BE49-F238E27FC236}">
                <a16:creationId xmlns:a16="http://schemas.microsoft.com/office/drawing/2014/main" id="{0919B7A0-A871-455D-A0FF-30CBA579558A}"/>
              </a:ext>
            </a:extLst>
          </p:cNvPr>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a:solidFill>
                  <a:schemeClr val="tx1">
                    <a:lumMod val="75000"/>
                    <a:lumOff val="25000"/>
                  </a:schemeClr>
                </a:solidFill>
              </a:rPr>
              <a:pPr>
                <a:spcAft>
                  <a:spcPts val="600"/>
                </a:spcAft>
              </a:pPr>
              <a:t>11</a:t>
            </a:fld>
            <a:endParaRPr lang="en-US">
              <a:solidFill>
                <a:schemeClr val="tx1">
                  <a:lumMod val="75000"/>
                  <a:lumOff val="25000"/>
                </a:schemeClr>
              </a:solidFill>
            </a:endParaRPr>
          </a:p>
        </p:txBody>
      </p:sp>
    </p:spTree>
    <p:extLst>
      <p:ext uri="{BB962C8B-B14F-4D97-AF65-F5344CB8AC3E}">
        <p14:creationId xmlns:p14="http://schemas.microsoft.com/office/powerpoint/2010/main" val="128512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8EB1D8-5275-4EE3-9548-DE984968757E}"/>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Intent to Participate (2)</a:t>
            </a:r>
          </a:p>
        </p:txBody>
      </p:sp>
      <p:pic>
        <p:nvPicPr>
          <p:cNvPr id="6" name="Picture 5" descr="Hands forming circle">
            <a:extLst>
              <a:ext uri="{FF2B5EF4-FFF2-40B4-BE49-F238E27FC236}">
                <a16:creationId xmlns:a16="http://schemas.microsoft.com/office/drawing/2014/main" id="{41581491-A2A3-3D20-79B0-C8AC04BD227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E80A1C0-EBD5-4002-8241-E8B2E283BE06}"/>
              </a:ext>
            </a:extLst>
          </p:cNvPr>
          <p:cNvSpPr>
            <a:spLocks noGrp="1"/>
          </p:cNvSpPr>
          <p:nvPr>
            <p:ph idx="1"/>
          </p:nvPr>
        </p:nvSpPr>
        <p:spPr>
          <a:xfrm>
            <a:off x="5181601" y="2198914"/>
            <a:ext cx="6368142" cy="3670180"/>
          </a:xfrm>
        </p:spPr>
        <p:txBody>
          <a:bodyPr vert="horz" lIns="91440" tIns="45720" rIns="91440" bIns="45720" rtlCol="0">
            <a:normAutofit/>
          </a:bodyPr>
          <a:lstStyle/>
          <a:p>
            <a:pPr marL="0" indent="0">
              <a:lnSpc>
                <a:spcPct val="100000"/>
              </a:lnSpc>
              <a:spcBef>
                <a:spcPts val="0"/>
              </a:spcBef>
              <a:spcAft>
                <a:spcPts val="1200"/>
              </a:spcAft>
              <a:buNone/>
            </a:pPr>
            <a:r>
              <a:rPr lang="en-US" dirty="0">
                <a:solidFill>
                  <a:schemeClr val="tx1"/>
                </a:solidFill>
              </a:rPr>
              <a:t>If a private school elects to participate in Title II, Part A equitable services, further consultation is necessary to outline program requirements and to agree upon the design of a viable program.</a:t>
            </a:r>
            <a:endParaRPr lang="en-US" dirty="0">
              <a:solidFill>
                <a:schemeClr val="tx1"/>
              </a:solidFill>
              <a:cs typeface="Arial"/>
            </a:endParaRPr>
          </a:p>
          <a:p>
            <a:pPr marL="0" indent="0">
              <a:lnSpc>
                <a:spcPct val="100000"/>
              </a:lnSpc>
              <a:spcBef>
                <a:spcPts val="0"/>
              </a:spcBef>
              <a:spcAft>
                <a:spcPts val="1200"/>
              </a:spcAft>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6D425B12-B5AB-4596-9918-AD08D95F304E}"/>
              </a:ext>
            </a:extLst>
          </p:cNvPr>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a:solidFill>
                  <a:schemeClr val="tx1">
                    <a:lumMod val="75000"/>
                    <a:lumOff val="25000"/>
                  </a:schemeClr>
                </a:solidFill>
              </a:rPr>
              <a:pPr>
                <a:spcAft>
                  <a:spcPts val="600"/>
                </a:spcAft>
              </a:pPr>
              <a:t>12</a:t>
            </a:fld>
            <a:endParaRPr lang="en-US">
              <a:solidFill>
                <a:schemeClr val="tx1">
                  <a:lumMod val="75000"/>
                  <a:lumOff val="25000"/>
                </a:schemeClr>
              </a:solidFill>
            </a:endParaRPr>
          </a:p>
        </p:txBody>
      </p:sp>
    </p:spTree>
    <p:extLst>
      <p:ext uri="{BB962C8B-B14F-4D97-AF65-F5344CB8AC3E}">
        <p14:creationId xmlns:p14="http://schemas.microsoft.com/office/powerpoint/2010/main" val="3119659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F9743-A4D4-43C8-9B5D-1F18AE46C1CA}"/>
              </a:ext>
            </a:extLst>
          </p:cNvPr>
          <p:cNvSpPr>
            <a:spLocks noGrp="1"/>
          </p:cNvSpPr>
          <p:nvPr>
            <p:ph type="title"/>
          </p:nvPr>
        </p:nvSpPr>
        <p:spPr/>
        <p:txBody>
          <a:bodyPr/>
          <a:lstStyle/>
          <a:p>
            <a:r>
              <a:rPr lang="en-US" dirty="0">
                <a:solidFill>
                  <a:schemeClr val="tx1"/>
                </a:solidFill>
              </a:rPr>
              <a:t>Title II, Part A Equitable Services Calculation</a:t>
            </a:r>
          </a:p>
        </p:txBody>
      </p:sp>
      <p:sp>
        <p:nvSpPr>
          <p:cNvPr id="3" name="Content Placeholder 2">
            <a:extLst>
              <a:ext uri="{FF2B5EF4-FFF2-40B4-BE49-F238E27FC236}">
                <a16:creationId xmlns:a16="http://schemas.microsoft.com/office/drawing/2014/main" id="{ACD2EB58-BBAA-4277-9497-3C15EC59E046}"/>
              </a:ext>
            </a:extLst>
          </p:cNvPr>
          <p:cNvSpPr>
            <a:spLocks noGrp="1"/>
          </p:cNvSpPr>
          <p:nvPr>
            <p:ph idx="1"/>
          </p:nvPr>
        </p:nvSpPr>
        <p:spPr/>
        <p:txBody>
          <a:bodyPr/>
          <a:lstStyle/>
          <a:p>
            <a:pPr marL="0" indent="0">
              <a:lnSpc>
                <a:spcPct val="100000"/>
              </a:lnSpc>
              <a:spcBef>
                <a:spcPts val="0"/>
              </a:spcBef>
              <a:spcAft>
                <a:spcPts val="1200"/>
              </a:spcAft>
              <a:buNone/>
            </a:pPr>
            <a:r>
              <a:rPr lang="en-US" dirty="0">
                <a:solidFill>
                  <a:schemeClr val="tx1"/>
                </a:solidFill>
              </a:rPr>
              <a:t>The district determines the amount of funds available for Title II, Part A equitable services for private school teachers and other educational personnel by calculating, on a per-pupil basis, the amount available for all public and private school students enrolled in participating private elementary and secondary schools in areas served by the district (regardless of a student’s residency), taking into consideration the number and needs of the children, their teachers and other educational personnel to be served.</a:t>
            </a:r>
          </a:p>
          <a:p>
            <a:pPr marL="0" indent="0">
              <a:buNone/>
            </a:pPr>
            <a:endParaRPr lang="en-US" dirty="0"/>
          </a:p>
        </p:txBody>
      </p:sp>
      <p:sp>
        <p:nvSpPr>
          <p:cNvPr id="4" name="Slide Number Placeholder 3">
            <a:extLst>
              <a:ext uri="{FF2B5EF4-FFF2-40B4-BE49-F238E27FC236}">
                <a16:creationId xmlns:a16="http://schemas.microsoft.com/office/drawing/2014/main" id="{EA751966-031D-4287-99F4-69A987896789}"/>
              </a:ext>
            </a:extLst>
          </p:cNvPr>
          <p:cNvSpPr>
            <a:spLocks noGrp="1"/>
          </p:cNvSpPr>
          <p:nvPr>
            <p:ph type="sldNum" sz="quarter" idx="12"/>
          </p:nvPr>
        </p:nvSpPr>
        <p:spPr/>
        <p:txBody>
          <a:bodyPr/>
          <a:lstStyle/>
          <a:p>
            <a:fld id="{469BC29B-CD14-4172-9B93-F334EF7BA94E}" type="slidenum">
              <a:rPr lang="en-US" smtClean="0"/>
              <a:t>13</a:t>
            </a:fld>
            <a:endParaRPr lang="en-US"/>
          </a:p>
        </p:txBody>
      </p:sp>
    </p:spTree>
    <p:extLst>
      <p:ext uri="{BB962C8B-B14F-4D97-AF65-F5344CB8AC3E}">
        <p14:creationId xmlns:p14="http://schemas.microsoft.com/office/powerpoint/2010/main" val="423173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D6EC3-86F5-A3C7-9EEB-B8558D2B49DC}"/>
              </a:ext>
            </a:extLst>
          </p:cNvPr>
          <p:cNvSpPr>
            <a:spLocks noGrp="1"/>
          </p:cNvSpPr>
          <p:nvPr>
            <p:ph type="title"/>
          </p:nvPr>
        </p:nvSpPr>
        <p:spPr/>
        <p:txBody>
          <a:bodyPr/>
          <a:lstStyle/>
          <a:p>
            <a:r>
              <a:rPr lang="en-US" dirty="0">
                <a:solidFill>
                  <a:schemeClr val="tx1"/>
                </a:solidFill>
              </a:rPr>
              <a:t>Calculating Proportion of Title II Funds</a:t>
            </a:r>
          </a:p>
        </p:txBody>
      </p:sp>
      <p:pic>
        <p:nvPicPr>
          <p:cNvPr id="8" name="Content Placeholder 7" descr="Screenshot of a sample table with the formula to determine the amount for Equitable Expenditures.">
            <a:extLst>
              <a:ext uri="{FF2B5EF4-FFF2-40B4-BE49-F238E27FC236}">
                <a16:creationId xmlns:a16="http://schemas.microsoft.com/office/drawing/2014/main" id="{3EA1E111-BC18-1881-DA62-9E91F09AB5B8}"/>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a:stretch/>
        </p:blipFill>
        <p:spPr bwMode="auto">
          <a:xfrm>
            <a:off x="1096963" y="1845734"/>
            <a:ext cx="6174694" cy="4388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6">
            <a:extLst>
              <a:ext uri="{FF2B5EF4-FFF2-40B4-BE49-F238E27FC236}">
                <a16:creationId xmlns:a16="http://schemas.microsoft.com/office/drawing/2014/main" id="{42B3140D-9379-BFB2-E69F-E135E6FB10F6}"/>
              </a:ext>
            </a:extLst>
          </p:cNvPr>
          <p:cNvSpPr>
            <a:spLocks noGrp="1"/>
          </p:cNvSpPr>
          <p:nvPr>
            <p:ph sz="half" idx="2"/>
          </p:nvPr>
        </p:nvSpPr>
        <p:spPr>
          <a:xfrm>
            <a:off x="7431314" y="1845734"/>
            <a:ext cx="3724366" cy="4388809"/>
          </a:xfrm>
        </p:spPr>
        <p:txBody>
          <a:bodyPr/>
          <a:lstStyle/>
          <a:p>
            <a:r>
              <a:rPr lang="en-US" sz="2400" dirty="0">
                <a:solidFill>
                  <a:schemeClr val="tx1"/>
                </a:solidFill>
              </a:rPr>
              <a:t>Calculation document can be downloaded from the California Department of Education (CDE) Title II, Part A – Calculating Equitable Services web page: </a:t>
            </a:r>
            <a:r>
              <a:rPr lang="en-US" sz="2400" dirty="0">
                <a:hlinkClick r:id="rId4" tooltip="CDE Title II Part A Calculating Equitable Services web page "/>
              </a:rPr>
              <a:t>https://www.cde.ca.gov/pd/ti/tiiapscalculation.asp</a:t>
            </a:r>
            <a:r>
              <a:rPr lang="en-US" sz="2400" dirty="0"/>
              <a:t> </a:t>
            </a:r>
          </a:p>
          <a:p>
            <a:r>
              <a:rPr lang="en-US" sz="2400" dirty="0">
                <a:solidFill>
                  <a:schemeClr val="tx1"/>
                </a:solidFill>
              </a:rPr>
              <a:t>During the review, LEAs may need to submit evidence of equitable service calculation</a:t>
            </a:r>
            <a:endParaRPr lang="en-US" sz="2400" dirty="0">
              <a:solidFill>
                <a:schemeClr val="tx1"/>
              </a:solidFill>
              <a:cs typeface="Arial"/>
            </a:endParaRPr>
          </a:p>
          <a:p>
            <a:endParaRPr lang="en-US" dirty="0"/>
          </a:p>
        </p:txBody>
      </p:sp>
      <p:sp>
        <p:nvSpPr>
          <p:cNvPr id="3" name="Slide Number Placeholder 2">
            <a:extLst>
              <a:ext uri="{FF2B5EF4-FFF2-40B4-BE49-F238E27FC236}">
                <a16:creationId xmlns:a16="http://schemas.microsoft.com/office/drawing/2014/main" id="{8D57F7CF-FF61-40BD-ACBE-205B04E14D43}"/>
              </a:ext>
            </a:extLst>
          </p:cNvPr>
          <p:cNvSpPr>
            <a:spLocks noGrp="1"/>
          </p:cNvSpPr>
          <p:nvPr>
            <p:ph type="sldNum" sz="quarter" idx="12"/>
          </p:nvPr>
        </p:nvSpPr>
        <p:spPr/>
        <p:txBody>
          <a:bodyPr/>
          <a:lstStyle/>
          <a:p>
            <a:fld id="{469BC29B-CD14-4172-9B93-F334EF7BA94E}" type="slidenum">
              <a:rPr lang="en-US" smtClean="0"/>
              <a:t>14</a:t>
            </a:fld>
            <a:endParaRPr lang="en-US"/>
          </a:p>
        </p:txBody>
      </p:sp>
    </p:spTree>
    <p:extLst>
      <p:ext uri="{BB962C8B-B14F-4D97-AF65-F5344CB8AC3E}">
        <p14:creationId xmlns:p14="http://schemas.microsoft.com/office/powerpoint/2010/main" val="384803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15FE9-6673-A80D-75C9-8E3A937EEB09}"/>
              </a:ext>
            </a:extLst>
          </p:cNvPr>
          <p:cNvSpPr>
            <a:spLocks noGrp="1"/>
          </p:cNvSpPr>
          <p:nvPr>
            <p:ph type="title"/>
          </p:nvPr>
        </p:nvSpPr>
        <p:spPr/>
        <p:txBody>
          <a:bodyPr/>
          <a:lstStyle/>
          <a:p>
            <a:r>
              <a:rPr lang="en-US" dirty="0">
                <a:solidFill>
                  <a:schemeClr val="tx1"/>
                </a:solidFill>
              </a:rPr>
              <a:t>Calculating Proportion of Funds Question</a:t>
            </a:r>
          </a:p>
        </p:txBody>
      </p:sp>
      <p:sp>
        <p:nvSpPr>
          <p:cNvPr id="6" name="Content Placeholder 5">
            <a:extLst>
              <a:ext uri="{FF2B5EF4-FFF2-40B4-BE49-F238E27FC236}">
                <a16:creationId xmlns:a16="http://schemas.microsoft.com/office/drawing/2014/main" id="{96376BC2-0A88-003F-94AA-22889429DF10}"/>
              </a:ext>
            </a:extLst>
          </p:cNvPr>
          <p:cNvSpPr>
            <a:spLocks noGrp="1"/>
          </p:cNvSpPr>
          <p:nvPr>
            <p:ph idx="1"/>
          </p:nvPr>
        </p:nvSpPr>
        <p:spPr/>
        <p:txBody>
          <a:bodyPr/>
          <a:lstStyle/>
          <a:p>
            <a:pPr marL="0" indent="0">
              <a:lnSpc>
                <a:spcPct val="100000"/>
              </a:lnSpc>
              <a:spcBef>
                <a:spcPts val="0"/>
              </a:spcBef>
              <a:spcAft>
                <a:spcPts val="1200"/>
              </a:spcAft>
              <a:buNone/>
            </a:pPr>
            <a:r>
              <a:rPr lang="en-US" sz="2400" b="1" i="0" u="none" strike="noStrike" baseline="0" dirty="0">
                <a:solidFill>
                  <a:srgbClr val="000000"/>
                </a:solidFill>
              </a:rPr>
              <a:t>Question: </a:t>
            </a:r>
            <a:r>
              <a:rPr lang="en-US" sz="2400" i="0" u="none" strike="noStrike" baseline="0" dirty="0">
                <a:solidFill>
                  <a:srgbClr val="000000"/>
                </a:solidFill>
              </a:rPr>
              <a:t>How are administrative costs and other costs of providing services to public and private school children determined? </a:t>
            </a:r>
          </a:p>
          <a:p>
            <a:pPr marL="0" marR="0" indent="0">
              <a:lnSpc>
                <a:spcPct val="100000"/>
              </a:lnSpc>
              <a:spcBef>
                <a:spcPts val="0"/>
              </a:spcBef>
              <a:spcAft>
                <a:spcPts val="1200"/>
              </a:spcAft>
              <a:buNone/>
            </a:pPr>
            <a:r>
              <a:rPr lang="en-US" sz="2400" b="1" i="0" u="none" strike="noStrike" baseline="0" dirty="0">
                <a:solidFill>
                  <a:srgbClr val="000000"/>
                </a:solidFill>
              </a:rPr>
              <a:t>Answer: </a:t>
            </a:r>
            <a:r>
              <a:rPr lang="en-US" sz="2400" b="0" i="0" u="none" strike="noStrike" baseline="0" dirty="0">
                <a:solidFill>
                  <a:srgbClr val="000000"/>
                </a:solidFill>
              </a:rPr>
              <a:t>An LEA reserves funds for administrative costs, including indirect costs, from a program’s total allocation (off the top) before the LEA determines the allocation for services and benefits for public and private school children and educators. </a:t>
            </a:r>
            <a:r>
              <a:rPr lang="en-US" sz="2400" dirty="0">
                <a:solidFill>
                  <a:schemeClr val="tx1"/>
                </a:solidFill>
                <a:effectLst/>
                <a:latin typeface="+mj-lt"/>
                <a:ea typeface="Calibri" panose="020F0502020204030204" pitchFamily="34" charset="0"/>
                <a:cs typeface="Times New Roman" panose="02020603050405020304" pitchFamily="18" charset="0"/>
              </a:rPr>
              <a:t>No maximum amounts are specified for administrative cost in the ESEA for Title II, Part A. The maximum that can be consolidated is what is reasonable and necessary for the proper and efficient administration of both the public and private school programs.</a:t>
            </a:r>
          </a:p>
          <a:p>
            <a:pPr marL="0" indent="0">
              <a:lnSpc>
                <a:spcPct val="100000"/>
              </a:lnSpc>
              <a:spcBef>
                <a:spcPts val="0"/>
              </a:spcBef>
              <a:spcAft>
                <a:spcPts val="1200"/>
              </a:spcAft>
              <a:buNone/>
            </a:pPr>
            <a:endParaRPr lang="en-US" sz="2400" b="0" i="0" u="none" strike="noStrike" baseline="0" dirty="0">
              <a:solidFill>
                <a:srgbClr val="000000"/>
              </a:solidFill>
            </a:endParaRPr>
          </a:p>
        </p:txBody>
      </p:sp>
      <p:sp>
        <p:nvSpPr>
          <p:cNvPr id="5" name="Slide Number Placeholder 4">
            <a:extLst>
              <a:ext uri="{FF2B5EF4-FFF2-40B4-BE49-F238E27FC236}">
                <a16:creationId xmlns:a16="http://schemas.microsoft.com/office/drawing/2014/main" id="{FF3BEE2C-489B-BAF3-6978-69C2066CB9BD}"/>
              </a:ext>
            </a:extLst>
          </p:cNvPr>
          <p:cNvSpPr>
            <a:spLocks noGrp="1"/>
          </p:cNvSpPr>
          <p:nvPr>
            <p:ph type="sldNum" sz="quarter" idx="12"/>
          </p:nvPr>
        </p:nvSpPr>
        <p:spPr/>
        <p:txBody>
          <a:bodyPr/>
          <a:lstStyle/>
          <a:p>
            <a:fld id="{0560CF5E-9218-46D4-A0AE-B5C073203588}" type="slidenum">
              <a:rPr lang="en-US" altLang="en-US" smtClean="0"/>
              <a:pPr/>
              <a:t>15</a:t>
            </a:fld>
            <a:endParaRPr lang="en-US" altLang="en-US"/>
          </a:p>
        </p:txBody>
      </p:sp>
    </p:spTree>
    <p:extLst>
      <p:ext uri="{BB962C8B-B14F-4D97-AF65-F5344CB8AC3E}">
        <p14:creationId xmlns:p14="http://schemas.microsoft.com/office/powerpoint/2010/main" val="1876668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2EF22-FDD8-A9C6-5D15-2C422DF31DDA}"/>
              </a:ext>
            </a:extLst>
          </p:cNvPr>
          <p:cNvSpPr>
            <a:spLocks noGrp="1"/>
          </p:cNvSpPr>
          <p:nvPr>
            <p:ph type="title"/>
          </p:nvPr>
        </p:nvSpPr>
        <p:spPr/>
        <p:txBody>
          <a:bodyPr/>
          <a:lstStyle/>
          <a:p>
            <a:r>
              <a:rPr lang="en-US" dirty="0">
                <a:solidFill>
                  <a:schemeClr val="tx1"/>
                </a:solidFill>
              </a:rPr>
              <a:t>Calculating Proportion of Funds Question (2)</a:t>
            </a:r>
          </a:p>
        </p:txBody>
      </p:sp>
      <p:sp>
        <p:nvSpPr>
          <p:cNvPr id="3" name="Content Placeholder 2">
            <a:extLst>
              <a:ext uri="{FF2B5EF4-FFF2-40B4-BE49-F238E27FC236}">
                <a16:creationId xmlns:a16="http://schemas.microsoft.com/office/drawing/2014/main" id="{B4CFC46F-7558-18B7-333C-D8BC8038A169}"/>
              </a:ext>
            </a:extLst>
          </p:cNvPr>
          <p:cNvSpPr>
            <a:spLocks noGrp="1"/>
          </p:cNvSpPr>
          <p:nvPr>
            <p:ph idx="1"/>
          </p:nvPr>
        </p:nvSpPr>
        <p:spPr/>
        <p:txBody>
          <a:bodyPr/>
          <a:lstStyle/>
          <a:p>
            <a:pPr marL="0" indent="0">
              <a:lnSpc>
                <a:spcPct val="100000"/>
              </a:lnSpc>
              <a:spcBef>
                <a:spcPts val="0"/>
              </a:spcBef>
              <a:spcAft>
                <a:spcPts val="1200"/>
              </a:spcAft>
              <a:buNone/>
            </a:pPr>
            <a:r>
              <a:rPr lang="en-US" sz="2400" b="1" i="0" u="none" strike="noStrike" baseline="0" dirty="0">
                <a:solidFill>
                  <a:srgbClr val="000000"/>
                </a:solidFill>
              </a:rPr>
              <a:t>Question: </a:t>
            </a:r>
            <a:r>
              <a:rPr lang="en-US" sz="2400" i="0" u="none" strike="noStrike" baseline="0" dirty="0">
                <a:solidFill>
                  <a:srgbClr val="000000"/>
                </a:solidFill>
              </a:rPr>
              <a:t>When calculating the amount of funding available for providing equitable services, what year’s data (i.e., total enrollment or number of eligible children) does an LEA use? </a:t>
            </a:r>
          </a:p>
          <a:p>
            <a:pPr marL="0" indent="0">
              <a:lnSpc>
                <a:spcPct val="100000"/>
              </a:lnSpc>
              <a:spcBef>
                <a:spcPts val="0"/>
              </a:spcBef>
              <a:spcAft>
                <a:spcPts val="1200"/>
              </a:spcAft>
              <a:buNone/>
            </a:pPr>
            <a:r>
              <a:rPr lang="en-US" sz="2400" b="1" dirty="0">
                <a:solidFill>
                  <a:srgbClr val="000000"/>
                </a:solidFill>
              </a:rPr>
              <a:t>Answer</a:t>
            </a:r>
            <a:r>
              <a:rPr lang="en-US" sz="2400" b="0" dirty="0">
                <a:solidFill>
                  <a:srgbClr val="000000"/>
                </a:solidFill>
              </a:rPr>
              <a:t>: </a:t>
            </a:r>
            <a:r>
              <a:rPr lang="en-US" sz="2400" b="0" i="0" u="none" strike="noStrike" baseline="0" dirty="0">
                <a:solidFill>
                  <a:srgbClr val="000000"/>
                </a:solidFill>
              </a:rPr>
              <a:t>Generally, an LEA will calculate the per-pupil funding for equitable services based on public and private school data from the previous school year in order that timely consultation can occur. To ensure that this calculation is accurate, it is necessary that an LEA use data for private schools and public schools from the same school year. For example, during consultation for services for school year 2023–24, the LEA might use enrollment data from the 2022–23 school year. </a:t>
            </a:r>
          </a:p>
        </p:txBody>
      </p:sp>
      <p:sp>
        <p:nvSpPr>
          <p:cNvPr id="4" name="Slide Number Placeholder 3">
            <a:extLst>
              <a:ext uri="{FF2B5EF4-FFF2-40B4-BE49-F238E27FC236}">
                <a16:creationId xmlns:a16="http://schemas.microsoft.com/office/drawing/2014/main" id="{DD9617FB-9E0B-7B91-8509-DB6E324EE5BB}"/>
              </a:ext>
            </a:extLst>
          </p:cNvPr>
          <p:cNvSpPr>
            <a:spLocks noGrp="1"/>
          </p:cNvSpPr>
          <p:nvPr>
            <p:ph type="sldNum" sz="quarter" idx="12"/>
          </p:nvPr>
        </p:nvSpPr>
        <p:spPr/>
        <p:txBody>
          <a:bodyPr/>
          <a:lstStyle/>
          <a:p>
            <a:fld id="{4E637404-0BCF-4192-AEAE-F6A882F231C4}" type="slidenum">
              <a:rPr lang="en-US" altLang="en-US" smtClean="0"/>
              <a:pPr/>
              <a:t>16</a:t>
            </a:fld>
            <a:endParaRPr lang="en-US" altLang="en-US"/>
          </a:p>
        </p:txBody>
      </p:sp>
    </p:spTree>
    <p:extLst>
      <p:ext uri="{BB962C8B-B14F-4D97-AF65-F5344CB8AC3E}">
        <p14:creationId xmlns:p14="http://schemas.microsoft.com/office/powerpoint/2010/main" val="3792803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BB4B0-5C9C-4E3C-911F-884B50CDA806}"/>
              </a:ext>
            </a:extLst>
          </p:cNvPr>
          <p:cNvSpPr>
            <a:spLocks noGrp="1"/>
          </p:cNvSpPr>
          <p:nvPr>
            <p:ph type="title"/>
          </p:nvPr>
        </p:nvSpPr>
        <p:spPr>
          <a:xfrm>
            <a:off x="965030" y="963997"/>
            <a:ext cx="3254691" cy="4938361"/>
          </a:xfrm>
        </p:spPr>
        <p:txBody>
          <a:bodyPr anchor="ctr">
            <a:normAutofit/>
          </a:bodyPr>
          <a:lstStyle/>
          <a:p>
            <a:pPr algn="r"/>
            <a:r>
              <a:rPr lang="en-US" sz="4400" dirty="0">
                <a:solidFill>
                  <a:schemeClr val="tx1"/>
                </a:solidFill>
              </a:rPr>
              <a:t>Consultation (1)</a:t>
            </a:r>
          </a:p>
        </p:txBody>
      </p:sp>
      <p:cxnSp>
        <p:nvCxnSpPr>
          <p:cNvPr id="14" name="Straight Connector 13">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B9A5D28-3549-417A-A954-C83131F94C09}"/>
              </a:ext>
            </a:extLst>
          </p:cNvPr>
          <p:cNvSpPr>
            <a:spLocks noGrp="1"/>
          </p:cNvSpPr>
          <p:nvPr>
            <p:ph idx="1"/>
          </p:nvPr>
        </p:nvSpPr>
        <p:spPr>
          <a:xfrm>
            <a:off x="5134882" y="963507"/>
            <a:ext cx="6135097" cy="4938851"/>
          </a:xfrm>
        </p:spPr>
        <p:txBody>
          <a:bodyPr vert="horz" lIns="91440" tIns="45720" rIns="91440" bIns="45720" rtlCol="0" anchor="ctr">
            <a:normAutofit/>
          </a:bodyPr>
          <a:lstStyle/>
          <a:p>
            <a:pPr marL="0" indent="0" fontAlgn="base">
              <a:lnSpc>
                <a:spcPct val="100000"/>
              </a:lnSpc>
              <a:spcBef>
                <a:spcPts val="0"/>
              </a:spcBef>
              <a:spcAft>
                <a:spcPts val="1200"/>
              </a:spcAft>
              <a:buNone/>
            </a:pPr>
            <a:r>
              <a:rPr lang="en-US" sz="2400" dirty="0">
                <a:solidFill>
                  <a:schemeClr val="tx1"/>
                </a:solidFill>
              </a:rPr>
              <a:t>The consultation required shall occur before the agency, consortium, or entity makes any decision that affects the opportunities of eligible private school children, teachers, and other educational personnel to participate in programs under this chapter, and shall continue throughout the implementation and assessment of activities under this section. </a:t>
            </a:r>
            <a:br>
              <a:rPr lang="en-US" sz="2400" dirty="0">
                <a:solidFill>
                  <a:schemeClr val="tx1"/>
                </a:solidFill>
              </a:rPr>
            </a:br>
            <a:r>
              <a:rPr lang="en-US" sz="2400" dirty="0">
                <a:solidFill>
                  <a:schemeClr val="tx1"/>
                </a:solidFill>
              </a:rPr>
              <a:t>		20 </a:t>
            </a:r>
            <a:r>
              <a:rPr lang="en-US" sz="2400" i="1" cap="all" dirty="0">
                <a:solidFill>
                  <a:schemeClr val="tx1"/>
                </a:solidFill>
              </a:rPr>
              <a:t>U.S.C.</a:t>
            </a:r>
            <a:r>
              <a:rPr lang="en-US" sz="2400" dirty="0">
                <a:solidFill>
                  <a:schemeClr val="tx1"/>
                </a:solidFill>
              </a:rPr>
              <a:t> Section 7881[c][3]</a:t>
            </a:r>
          </a:p>
          <a:p>
            <a:pPr marL="0" lvl="0" indent="0" fontAlgn="base">
              <a:lnSpc>
                <a:spcPct val="100000"/>
              </a:lnSpc>
              <a:spcBef>
                <a:spcPts val="0"/>
              </a:spcBef>
              <a:spcAft>
                <a:spcPts val="1200"/>
              </a:spcAft>
              <a:buNone/>
            </a:pPr>
            <a:r>
              <a:rPr lang="en-US" sz="2400" dirty="0">
                <a:solidFill>
                  <a:schemeClr val="tx1"/>
                </a:solidFill>
              </a:rPr>
              <a:t>				</a:t>
            </a:r>
            <a:endParaRPr lang="en-US" sz="2400" dirty="0">
              <a:solidFill>
                <a:schemeClr val="tx1"/>
              </a:solidFill>
              <a:cs typeface="Arial"/>
            </a:endParaRPr>
          </a:p>
        </p:txBody>
      </p:sp>
      <p:sp>
        <p:nvSpPr>
          <p:cNvPr id="5" name="Slide Number Placeholder 4"/>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a:solidFill>
                  <a:schemeClr val="tx1">
                    <a:lumMod val="65000"/>
                    <a:lumOff val="35000"/>
                  </a:schemeClr>
                </a:solidFill>
              </a:rPr>
              <a:pPr>
                <a:spcAft>
                  <a:spcPts val="600"/>
                </a:spcAft>
              </a:pPr>
              <a:t>17</a:t>
            </a:fld>
            <a:endParaRPr lang="en-US">
              <a:solidFill>
                <a:schemeClr val="tx1">
                  <a:lumMod val="65000"/>
                  <a:lumOff val="35000"/>
                </a:schemeClr>
              </a:solidFill>
            </a:endParaRPr>
          </a:p>
        </p:txBody>
      </p:sp>
    </p:spTree>
    <p:extLst>
      <p:ext uri="{BB962C8B-B14F-4D97-AF65-F5344CB8AC3E}">
        <p14:creationId xmlns:p14="http://schemas.microsoft.com/office/powerpoint/2010/main" val="145263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36368CE-AF00-47F0-88CD-D862F62751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BB4B0-5C9C-4E3C-911F-884B50CDA806}"/>
              </a:ext>
            </a:extLst>
          </p:cNvPr>
          <p:cNvSpPr>
            <a:spLocks noGrp="1"/>
          </p:cNvSpPr>
          <p:nvPr>
            <p:ph type="title"/>
          </p:nvPr>
        </p:nvSpPr>
        <p:spPr>
          <a:xfrm>
            <a:off x="4974771" y="634946"/>
            <a:ext cx="6574972" cy="1450757"/>
          </a:xfrm>
        </p:spPr>
        <p:txBody>
          <a:bodyPr>
            <a:normAutofit/>
          </a:bodyPr>
          <a:lstStyle/>
          <a:p>
            <a:r>
              <a:rPr lang="en-US" dirty="0">
                <a:solidFill>
                  <a:schemeClr val="tx1"/>
                </a:solidFill>
              </a:rPr>
              <a:t>Consultation (2)</a:t>
            </a:r>
          </a:p>
        </p:txBody>
      </p:sp>
      <p:pic>
        <p:nvPicPr>
          <p:cNvPr id="9" name="Graphic 8" descr="Classroom">
            <a:extLst>
              <a:ext uri="{FF2B5EF4-FFF2-40B4-BE49-F238E27FC236}">
                <a16:creationId xmlns:a16="http://schemas.microsoft.com/office/drawing/2014/main" id="{035EA6B0-F5C6-E4C2-4DEA-E94CBB854A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999" y="1296626"/>
            <a:ext cx="4001315" cy="4001315"/>
          </a:xfrm>
          <a:prstGeom prst="rect">
            <a:avLst/>
          </a:prstGeom>
        </p:spPr>
      </p:pic>
      <p:cxnSp>
        <p:nvCxnSpPr>
          <p:cNvPr id="14" name="Straight Connector 13">
            <a:extLst>
              <a:ext uri="{FF2B5EF4-FFF2-40B4-BE49-F238E27FC236}">
                <a16:creationId xmlns:a16="http://schemas.microsoft.com/office/drawing/2014/main" id="{05DA45A8-E2EA-4AC4-B129-9C17785C79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B9A5D28-3549-417A-A954-C83131F94C09}"/>
              </a:ext>
            </a:extLst>
          </p:cNvPr>
          <p:cNvSpPr>
            <a:spLocks noGrp="1"/>
          </p:cNvSpPr>
          <p:nvPr>
            <p:ph idx="1"/>
          </p:nvPr>
        </p:nvSpPr>
        <p:spPr>
          <a:xfrm>
            <a:off x="4974769" y="2198914"/>
            <a:ext cx="6574973" cy="3670180"/>
          </a:xfrm>
        </p:spPr>
        <p:txBody>
          <a:bodyPr vert="horz" lIns="91440" tIns="45720" rIns="91440" bIns="45720" rtlCol="0">
            <a:noAutofit/>
          </a:bodyPr>
          <a:lstStyle/>
          <a:p>
            <a:pPr marL="0" indent="0" fontAlgn="base">
              <a:lnSpc>
                <a:spcPct val="100000"/>
              </a:lnSpc>
              <a:spcBef>
                <a:spcPts val="0"/>
              </a:spcBef>
              <a:spcAft>
                <a:spcPts val="1200"/>
              </a:spcAft>
              <a:buNone/>
            </a:pPr>
            <a:r>
              <a:rPr lang="en-US" sz="2400" dirty="0">
                <a:solidFill>
                  <a:schemeClr val="tx1"/>
                </a:solidFill>
                <a:cs typeface="Calibri"/>
              </a:rPr>
              <a:t>During consultation, the LEA and private school must address:</a:t>
            </a:r>
            <a:endParaRPr lang="en-US" sz="2400" dirty="0">
              <a:solidFill>
                <a:schemeClr val="tx1"/>
              </a:solidFill>
            </a:endParaRPr>
          </a:p>
          <a:p>
            <a:pPr lvl="1" fontAlgn="base">
              <a:lnSpc>
                <a:spcPct val="100000"/>
              </a:lnSpc>
              <a:spcBef>
                <a:spcPts val="0"/>
              </a:spcBef>
              <a:spcAft>
                <a:spcPts val="1200"/>
              </a:spcAft>
            </a:pPr>
            <a:r>
              <a:rPr lang="en-US" dirty="0">
                <a:solidFill>
                  <a:schemeClr val="tx1"/>
                </a:solidFill>
              </a:rPr>
              <a:t>How student needs will be identified</a:t>
            </a:r>
            <a:endParaRPr lang="en-US" dirty="0">
              <a:solidFill>
                <a:schemeClr val="tx1"/>
              </a:solidFill>
              <a:cs typeface="Arial"/>
            </a:endParaRPr>
          </a:p>
          <a:p>
            <a:pPr lvl="1" fontAlgn="base">
              <a:lnSpc>
                <a:spcPct val="100000"/>
              </a:lnSpc>
              <a:spcBef>
                <a:spcPts val="0"/>
              </a:spcBef>
              <a:spcAft>
                <a:spcPts val="1200"/>
              </a:spcAft>
            </a:pPr>
            <a:r>
              <a:rPr lang="en-US" dirty="0">
                <a:solidFill>
                  <a:schemeClr val="tx1"/>
                </a:solidFill>
              </a:rPr>
              <a:t>What services will be offered</a:t>
            </a:r>
          </a:p>
          <a:p>
            <a:pPr lvl="1" fontAlgn="base">
              <a:lnSpc>
                <a:spcPct val="100000"/>
              </a:lnSpc>
              <a:spcBef>
                <a:spcPts val="0"/>
              </a:spcBef>
              <a:spcAft>
                <a:spcPts val="1200"/>
              </a:spcAft>
            </a:pPr>
            <a:r>
              <a:rPr lang="en-US" dirty="0">
                <a:solidFill>
                  <a:schemeClr val="tx1"/>
                </a:solidFill>
              </a:rPr>
              <a:t>How, where, and by whom the services will be provided</a:t>
            </a:r>
          </a:p>
          <a:p>
            <a:pPr lvl="1" fontAlgn="base">
              <a:lnSpc>
                <a:spcPct val="100000"/>
              </a:lnSpc>
              <a:spcBef>
                <a:spcPts val="0"/>
              </a:spcBef>
              <a:spcAft>
                <a:spcPts val="1200"/>
              </a:spcAft>
            </a:pPr>
            <a:r>
              <a:rPr lang="en-US" dirty="0">
                <a:solidFill>
                  <a:schemeClr val="tx1"/>
                </a:solidFill>
              </a:rPr>
              <a:t>How the services will be assessed and how the results of the assessment will be used to improve those services</a:t>
            </a:r>
          </a:p>
          <a:p>
            <a:pPr marL="200025" lvl="1" indent="0" fontAlgn="base">
              <a:lnSpc>
                <a:spcPct val="100000"/>
              </a:lnSpc>
              <a:buNone/>
            </a:pPr>
            <a:endParaRPr lang="en-US" dirty="0">
              <a:solidFill>
                <a:schemeClr val="tx1"/>
              </a:solidFill>
              <a:cs typeface="Arial"/>
            </a:endParaRPr>
          </a:p>
        </p:txBody>
      </p:sp>
      <p:sp>
        <p:nvSpPr>
          <p:cNvPr id="16" name="Rectangle 15">
            <a:extLst>
              <a:ext uri="{FF2B5EF4-FFF2-40B4-BE49-F238E27FC236}">
                <a16:creationId xmlns:a16="http://schemas.microsoft.com/office/drawing/2014/main" id="{1011F05C-FD37-486B-9F4E-653308776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9B3C60A3-4E82-45D1-8328-7440A9EB4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Slide Number Placeholder 4"/>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smtClean="0"/>
              <a:pPr>
                <a:spcAft>
                  <a:spcPts val="600"/>
                </a:spcAft>
              </a:pPr>
              <a:t>18</a:t>
            </a:fld>
            <a:endParaRPr lang="en-US"/>
          </a:p>
        </p:txBody>
      </p:sp>
    </p:spTree>
    <p:extLst>
      <p:ext uri="{BB962C8B-B14F-4D97-AF65-F5344CB8AC3E}">
        <p14:creationId xmlns:p14="http://schemas.microsoft.com/office/powerpoint/2010/main" val="152030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BB4B0-5C9C-4E3C-911F-884B50CDA806}"/>
              </a:ext>
            </a:extLst>
          </p:cNvPr>
          <p:cNvSpPr>
            <a:spLocks noGrp="1"/>
          </p:cNvSpPr>
          <p:nvPr>
            <p:ph type="title"/>
          </p:nvPr>
        </p:nvSpPr>
        <p:spPr>
          <a:xfrm>
            <a:off x="1120239" y="517751"/>
            <a:ext cx="11637818" cy="1064306"/>
          </a:xfrm>
        </p:spPr>
        <p:txBody>
          <a:bodyPr>
            <a:normAutofit/>
          </a:bodyPr>
          <a:lstStyle/>
          <a:p>
            <a:r>
              <a:rPr lang="en-US" sz="4200" dirty="0">
                <a:solidFill>
                  <a:schemeClr val="tx1"/>
                </a:solidFill>
              </a:rPr>
              <a:t>Consultation (3)</a:t>
            </a:r>
          </a:p>
        </p:txBody>
      </p:sp>
      <p:sp>
        <p:nvSpPr>
          <p:cNvPr id="3" name="Content Placeholder 2">
            <a:extLst>
              <a:ext uri="{FF2B5EF4-FFF2-40B4-BE49-F238E27FC236}">
                <a16:creationId xmlns:a16="http://schemas.microsoft.com/office/drawing/2014/main" id="{4B9A5D28-3549-417A-A954-C83131F94C09}"/>
              </a:ext>
            </a:extLst>
          </p:cNvPr>
          <p:cNvSpPr>
            <a:spLocks noGrp="1"/>
          </p:cNvSpPr>
          <p:nvPr>
            <p:ph idx="1"/>
          </p:nvPr>
        </p:nvSpPr>
        <p:spPr>
          <a:xfrm>
            <a:off x="1262743" y="1828800"/>
            <a:ext cx="10602686" cy="4511449"/>
          </a:xfrm>
        </p:spPr>
        <p:txBody>
          <a:bodyPr vert="horz" lIns="91440" tIns="45720" rIns="91440" bIns="45720" rtlCol="0" anchor="t">
            <a:noAutofit/>
          </a:bodyPr>
          <a:lstStyle/>
          <a:p>
            <a:pPr marL="0" indent="0" fontAlgn="base">
              <a:lnSpc>
                <a:spcPct val="100000"/>
              </a:lnSpc>
              <a:spcBef>
                <a:spcPts val="0"/>
              </a:spcBef>
              <a:spcAft>
                <a:spcPts val="1200"/>
              </a:spcAft>
              <a:buNone/>
            </a:pPr>
            <a:r>
              <a:rPr lang="en-US" sz="2400" dirty="0">
                <a:solidFill>
                  <a:schemeClr val="tx1"/>
                </a:solidFill>
                <a:cs typeface="Calibri"/>
              </a:rPr>
              <a:t>During consultation, the LEA and private school must address (continued):</a:t>
            </a:r>
            <a:endParaRPr lang="en-US" sz="2400" dirty="0">
              <a:solidFill>
                <a:schemeClr val="tx1"/>
              </a:solidFill>
            </a:endParaRPr>
          </a:p>
          <a:p>
            <a:pPr lvl="1">
              <a:lnSpc>
                <a:spcPct val="100000"/>
              </a:lnSpc>
              <a:spcBef>
                <a:spcPts val="0"/>
              </a:spcBef>
              <a:spcAft>
                <a:spcPts val="1200"/>
              </a:spcAft>
            </a:pPr>
            <a:r>
              <a:rPr lang="en-US" dirty="0">
                <a:solidFill>
                  <a:schemeClr val="tx1"/>
                </a:solidFill>
              </a:rPr>
              <a:t>The size and scope of the equitable services to be provided to the eligible private school children, teachers, and other educational personnel, the amount of funds available for those services, and how that amount is determined.</a:t>
            </a:r>
          </a:p>
          <a:p>
            <a:pPr lvl="1">
              <a:lnSpc>
                <a:spcPct val="100000"/>
              </a:lnSpc>
              <a:spcAft>
                <a:spcPts val="1200"/>
              </a:spcAft>
            </a:pPr>
            <a:r>
              <a:rPr lang="en-US" dirty="0">
                <a:solidFill>
                  <a:schemeClr val="tx1"/>
                </a:solidFill>
              </a:rPr>
              <a:t>Delivery of services, including a thorough consideration and analysis of the views of the private school officials on the provision of services through potential third-party providers.</a:t>
            </a:r>
          </a:p>
          <a:p>
            <a:pPr lvl="1" fontAlgn="base"/>
            <a:endParaRPr lang="en-US" dirty="0">
              <a:solidFill>
                <a:schemeClr val="tx1"/>
              </a:solidFill>
              <a:cs typeface="Arial"/>
            </a:endParaRPr>
          </a:p>
        </p:txBody>
      </p:sp>
      <p:sp>
        <p:nvSpPr>
          <p:cNvPr id="5" name="Slide Number Placeholder 4"/>
          <p:cNvSpPr>
            <a:spLocks noGrp="1"/>
          </p:cNvSpPr>
          <p:nvPr>
            <p:ph type="sldNum" sz="quarter" idx="12"/>
          </p:nvPr>
        </p:nvSpPr>
        <p:spPr/>
        <p:txBody>
          <a:bodyPr/>
          <a:lstStyle/>
          <a:p>
            <a:fld id="{469BC29B-CD14-4172-9B93-F334EF7BA94E}" type="slidenum">
              <a:rPr lang="en-US" smtClean="0"/>
              <a:t>19</a:t>
            </a:fld>
            <a:endParaRPr lang="en-US"/>
          </a:p>
        </p:txBody>
      </p:sp>
    </p:spTree>
    <p:extLst>
      <p:ext uri="{BB962C8B-B14F-4D97-AF65-F5344CB8AC3E}">
        <p14:creationId xmlns:p14="http://schemas.microsoft.com/office/powerpoint/2010/main" val="74027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65FF90-A6E1-4D54-B92D-C8D03F88E055}"/>
              </a:ext>
            </a:extLst>
          </p:cNvPr>
          <p:cNvSpPr>
            <a:spLocks noGrp="1"/>
          </p:cNvSpPr>
          <p:nvPr>
            <p:ph type="title"/>
          </p:nvPr>
        </p:nvSpPr>
        <p:spPr>
          <a:xfrm>
            <a:off x="5181601" y="634946"/>
            <a:ext cx="6368142" cy="1450757"/>
          </a:xfrm>
        </p:spPr>
        <p:txBody>
          <a:bodyPr vert="horz" lIns="91440" tIns="45720" rIns="91440" bIns="45720" rtlCol="0" anchor="b">
            <a:normAutofit/>
          </a:bodyPr>
          <a:lstStyle/>
          <a:p>
            <a:pPr eaLnBrk="1" hangingPunct="1"/>
            <a:r>
              <a:rPr lang="en-US" dirty="0">
                <a:solidFill>
                  <a:schemeClr val="tx1"/>
                </a:solidFill>
              </a:rPr>
              <a:t>Agenda</a:t>
            </a:r>
          </a:p>
        </p:txBody>
      </p:sp>
      <p:pic>
        <p:nvPicPr>
          <p:cNvPr id="27" name="Picture 26" descr="Pen placed on top of a signature line">
            <a:extLst>
              <a:ext uri="{FF2B5EF4-FFF2-40B4-BE49-F238E27FC236}">
                <a16:creationId xmlns:a16="http://schemas.microsoft.com/office/drawing/2014/main" id="{03C912A3-134E-EF5A-3DD7-F860B0601EBE}"/>
              </a:ext>
            </a:extLst>
          </p:cNvPr>
          <p:cNvPicPr>
            <a:picLocks noChangeAspect="1"/>
          </p:cNvPicPr>
          <p:nvPr/>
        </p:nvPicPr>
        <p:blipFill rotWithShape="1">
          <a:blip r:embed="rId3"/>
          <a:srcRect l="52335" r="2444" b="1"/>
          <a:stretch/>
        </p:blipFill>
        <p:spPr>
          <a:xfrm>
            <a:off x="20" y="-12128"/>
            <a:ext cx="4654276" cy="6870127"/>
          </a:xfrm>
          <a:prstGeom prst="rect">
            <a:avLst/>
          </a:prstGeom>
        </p:spPr>
      </p:pic>
      <p:cxnSp>
        <p:nvCxnSpPr>
          <p:cNvPr id="35" name="Straight Connector 34">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FBE66C7-0E15-4260-A908-014694E4F62E}"/>
              </a:ext>
            </a:extLst>
          </p:cNvPr>
          <p:cNvSpPr txBox="1"/>
          <p:nvPr/>
        </p:nvSpPr>
        <p:spPr>
          <a:xfrm>
            <a:off x="4895273" y="2198913"/>
            <a:ext cx="7213600" cy="4414323"/>
          </a:xfrm>
          <a:prstGeom prst="rect">
            <a:avLst/>
          </a:prstGeom>
        </p:spPr>
        <p:txBody>
          <a:bodyPr vert="horz" lIns="0" tIns="45720" rIns="0" bIns="45720" rtlCol="0">
            <a:normAutofit fontScale="92500" lnSpcReduction="20000"/>
          </a:bodyPr>
          <a:lstStyle/>
          <a:p>
            <a:pPr marL="285750" indent="-285750" eaLnBrk="1" hangingPunct="1">
              <a:spcAft>
                <a:spcPts val="1200"/>
              </a:spcAft>
              <a:buClr>
                <a:schemeClr val="accent1"/>
              </a:buClr>
              <a:buFont typeface="Calibri" panose="020F0502020204030204" pitchFamily="34" charset="0"/>
              <a:buChar char="•"/>
            </a:pPr>
            <a:r>
              <a:rPr lang="en-US" sz="2800" dirty="0">
                <a:latin typeface="+mn-lt"/>
              </a:rPr>
              <a:t>Title II, Part A requirements for Supporting Effective Instruction (SEI) 08: Private School Participation, Consultation, and Local Educational Agency (LEA) Control of Funds</a:t>
            </a:r>
          </a:p>
          <a:p>
            <a:pPr marL="285750" indent="-285750" eaLnBrk="1" hangingPunct="1">
              <a:spcAft>
                <a:spcPts val="1200"/>
              </a:spcAft>
              <a:buClr>
                <a:schemeClr val="accent1"/>
              </a:buClr>
              <a:buFont typeface="Calibri" panose="020F0502020204030204" pitchFamily="34" charset="0"/>
              <a:buChar char="•"/>
            </a:pPr>
            <a:r>
              <a:rPr lang="en-US" sz="2800" dirty="0">
                <a:latin typeface="+mn-lt"/>
              </a:rPr>
              <a:t>Sample of the dated notice of eligibility/intent to participate, consultation, and affirmation documents</a:t>
            </a:r>
          </a:p>
          <a:p>
            <a:pPr marL="285750" indent="-285750" eaLnBrk="1" hangingPunct="1">
              <a:spcAft>
                <a:spcPts val="1200"/>
              </a:spcAft>
              <a:buClr>
                <a:schemeClr val="accent1"/>
              </a:buClr>
              <a:buFont typeface="Calibri" panose="020F0502020204030204" pitchFamily="34" charset="0"/>
              <a:buChar char="•"/>
            </a:pPr>
            <a:r>
              <a:rPr lang="en-US" sz="2800" dirty="0">
                <a:latin typeface="+mn-lt"/>
              </a:rPr>
              <a:t>Questions and answers</a:t>
            </a:r>
          </a:p>
          <a:p>
            <a:pPr marL="285750" indent="-285750" eaLnBrk="1" hangingPunct="1">
              <a:spcAft>
                <a:spcPts val="1200"/>
              </a:spcAft>
              <a:buClr>
                <a:schemeClr val="accent1"/>
              </a:buClr>
              <a:buFont typeface="Calibri" panose="020F0502020204030204" pitchFamily="34" charset="0"/>
              <a:buChar char="•"/>
            </a:pPr>
            <a:r>
              <a:rPr lang="en-US" sz="2800" dirty="0">
                <a:latin typeface="+mn-lt"/>
              </a:rPr>
              <a:t>Common findings and resolutions</a:t>
            </a:r>
          </a:p>
          <a:p>
            <a:pPr eaLnBrk="1" hangingPunct="1">
              <a:spcAft>
                <a:spcPts val="1200"/>
              </a:spcAft>
              <a:buClr>
                <a:schemeClr val="accent1"/>
              </a:buClr>
            </a:pPr>
            <a:endParaRPr lang="en-US" sz="2800" dirty="0">
              <a:latin typeface="+mn-lt"/>
            </a:endParaRPr>
          </a:p>
          <a:p>
            <a:pPr eaLnBrk="1" hangingPunct="1">
              <a:spcAft>
                <a:spcPts val="1200"/>
              </a:spcAft>
              <a:buClr>
                <a:schemeClr val="accent1"/>
              </a:buClr>
            </a:pPr>
            <a:r>
              <a:rPr lang="en-US" sz="2400" dirty="0">
                <a:latin typeface="+mn-lt"/>
              </a:rPr>
              <a:t>Slide notes are present throughout this presentation.</a:t>
            </a:r>
          </a:p>
        </p:txBody>
      </p:sp>
      <p:sp>
        <p:nvSpPr>
          <p:cNvPr id="25" name="Slide Number Placeholder 24"/>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469BC29B-CD14-4172-9B93-F334EF7BA94E}" type="slidenum">
              <a:rPr lang="en-US" sz="1050">
                <a:solidFill>
                  <a:schemeClr val="tx1">
                    <a:lumMod val="75000"/>
                    <a:lumOff val="25000"/>
                  </a:schemeClr>
                </a:solidFill>
                <a:latin typeface="+mn-lt"/>
              </a:rPr>
              <a:pPr>
                <a:spcAft>
                  <a:spcPts val="600"/>
                </a:spcAft>
              </a:pPr>
              <a:t>2</a:t>
            </a:fld>
            <a:endParaRPr lang="en-US" sz="1050">
              <a:solidFill>
                <a:schemeClr val="tx1">
                  <a:lumMod val="75000"/>
                  <a:lumOff val="25000"/>
                </a:schemeClr>
              </a:solidFill>
              <a:latin typeface="+mn-lt"/>
            </a:endParaRPr>
          </a:p>
        </p:txBody>
      </p:sp>
    </p:spTree>
    <p:extLst>
      <p:ext uri="{BB962C8B-B14F-4D97-AF65-F5344CB8AC3E}">
        <p14:creationId xmlns:p14="http://schemas.microsoft.com/office/powerpoint/2010/main" val="324107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EB1D8-5275-4EE3-9548-DE984968757E}"/>
              </a:ext>
            </a:extLst>
          </p:cNvPr>
          <p:cNvSpPr>
            <a:spLocks noGrp="1"/>
          </p:cNvSpPr>
          <p:nvPr>
            <p:ph type="title"/>
          </p:nvPr>
        </p:nvSpPr>
        <p:spPr/>
        <p:txBody>
          <a:bodyPr/>
          <a:lstStyle/>
          <a:p>
            <a:r>
              <a:rPr lang="en-US" dirty="0">
                <a:solidFill>
                  <a:schemeClr val="tx1"/>
                </a:solidFill>
              </a:rPr>
              <a:t>Consultation with Private School Evidence</a:t>
            </a:r>
          </a:p>
        </p:txBody>
      </p:sp>
      <p:sp>
        <p:nvSpPr>
          <p:cNvPr id="3" name="Content Placeholder 2">
            <a:extLst>
              <a:ext uri="{FF2B5EF4-FFF2-40B4-BE49-F238E27FC236}">
                <a16:creationId xmlns:a16="http://schemas.microsoft.com/office/drawing/2014/main" id="{7E80A1C0-EBD5-4002-8241-E8B2E283BE06}"/>
              </a:ext>
            </a:extLst>
          </p:cNvPr>
          <p:cNvSpPr>
            <a:spLocks noGrp="1"/>
          </p:cNvSpPr>
          <p:nvPr>
            <p:ph idx="1"/>
          </p:nvPr>
        </p:nvSpPr>
        <p:spPr/>
        <p:txBody>
          <a:bodyPr vert="horz" lIns="91440" tIns="45720" rIns="91440" bIns="45720" rtlCol="0" anchor="t">
            <a:noAutofit/>
          </a:bodyPr>
          <a:lstStyle/>
          <a:p>
            <a:pPr marL="0" marR="0" indent="0">
              <a:lnSpc>
                <a:spcPct val="100000"/>
              </a:lnSpc>
              <a:spcBef>
                <a:spcPts val="0"/>
              </a:spcBef>
              <a:spcAft>
                <a:spcPts val="1200"/>
              </a:spcAft>
              <a:buNone/>
            </a:pPr>
            <a:r>
              <a:rPr lang="en-US"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Description:		Documents that show how the LEA consulted with 			private schools regarding participation in federal 			programs. Examples include public notices, letters, 			agendas, sign-in sheets, meeting minutes, emails, or 			affirmation of consultation with appropriate private 			school officials.</a:t>
            </a:r>
          </a:p>
          <a:p>
            <a:pPr marL="0" marR="0" indent="0">
              <a:lnSpc>
                <a:spcPct val="100000"/>
              </a:lnSpc>
              <a:spcBef>
                <a:spcPts val="0"/>
              </a:spcBef>
              <a:spcAft>
                <a:spcPts val="1200"/>
              </a:spcAft>
              <a:buNone/>
            </a:pPr>
            <a:r>
              <a:rPr lang="en-US"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Item Instructions:	Submit evidence of private school consultation that 			include private school equitable service plan, 				agendas, minutes, presentations, equitable service 			allocation, emails, and other consultation 				communication. </a:t>
            </a:r>
          </a:p>
          <a:p>
            <a:pPr marL="0" indent="0">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6D425B12-B5AB-4596-9918-AD08D95F304E}"/>
              </a:ext>
            </a:extLst>
          </p:cNvPr>
          <p:cNvSpPr>
            <a:spLocks noGrp="1"/>
          </p:cNvSpPr>
          <p:nvPr>
            <p:ph type="sldNum" sz="quarter" idx="12"/>
          </p:nvPr>
        </p:nvSpPr>
        <p:spPr/>
        <p:txBody>
          <a:bodyPr/>
          <a:lstStyle/>
          <a:p>
            <a:fld id="{469BC29B-CD14-4172-9B93-F334EF7BA94E}" type="slidenum">
              <a:rPr lang="en-US" smtClean="0"/>
              <a:t>20</a:t>
            </a:fld>
            <a:endParaRPr lang="en-US"/>
          </a:p>
        </p:txBody>
      </p:sp>
    </p:spTree>
    <p:extLst>
      <p:ext uri="{BB962C8B-B14F-4D97-AF65-F5344CB8AC3E}">
        <p14:creationId xmlns:p14="http://schemas.microsoft.com/office/powerpoint/2010/main" val="290395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7E096-CDFE-87EF-C465-D8ADE6AF9D9D}"/>
              </a:ext>
            </a:extLst>
          </p:cNvPr>
          <p:cNvSpPr>
            <a:spLocks noGrp="1"/>
          </p:cNvSpPr>
          <p:nvPr>
            <p:ph type="title"/>
          </p:nvPr>
        </p:nvSpPr>
        <p:spPr/>
        <p:txBody>
          <a:bodyPr/>
          <a:lstStyle/>
          <a:p>
            <a:r>
              <a:rPr lang="en-US" dirty="0">
                <a:solidFill>
                  <a:schemeClr val="tx1"/>
                </a:solidFill>
              </a:rPr>
              <a:t>Consultation Plan Evidence Example</a:t>
            </a:r>
          </a:p>
        </p:txBody>
      </p:sp>
      <p:sp>
        <p:nvSpPr>
          <p:cNvPr id="4" name="Slide Number Placeholder 3">
            <a:extLst>
              <a:ext uri="{FF2B5EF4-FFF2-40B4-BE49-F238E27FC236}">
                <a16:creationId xmlns:a16="http://schemas.microsoft.com/office/drawing/2014/main" id="{2D56B856-6877-0EC8-B5EA-BFD75620D444}"/>
              </a:ext>
            </a:extLst>
          </p:cNvPr>
          <p:cNvSpPr>
            <a:spLocks noGrp="1"/>
          </p:cNvSpPr>
          <p:nvPr>
            <p:ph type="sldNum" sz="quarter" idx="12"/>
          </p:nvPr>
        </p:nvSpPr>
        <p:spPr/>
        <p:txBody>
          <a:bodyPr/>
          <a:lstStyle/>
          <a:p>
            <a:fld id="{4E637404-0BCF-4192-AEAE-F6A882F231C4}" type="slidenum">
              <a:rPr lang="en-US" altLang="en-US" smtClean="0"/>
              <a:pPr/>
              <a:t>21</a:t>
            </a:fld>
            <a:endParaRPr lang="en-US" altLang="en-US"/>
          </a:p>
        </p:txBody>
      </p:sp>
      <p:pic>
        <p:nvPicPr>
          <p:cNvPr id="9" name="Content Placeholder 8" descr="A screenshot of consultation plan form examples. Long description found in notes of this slide.">
            <a:extLst>
              <a:ext uri="{FF2B5EF4-FFF2-40B4-BE49-F238E27FC236}">
                <a16:creationId xmlns:a16="http://schemas.microsoft.com/office/drawing/2014/main" id="{A999CCCE-FF5D-9977-74FF-CBA8EDA1C76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234836" y="1866507"/>
            <a:ext cx="11552416" cy="4213782"/>
          </a:xfrm>
        </p:spPr>
      </p:pic>
    </p:spTree>
    <p:extLst>
      <p:ext uri="{BB962C8B-B14F-4D97-AF65-F5344CB8AC3E}">
        <p14:creationId xmlns:p14="http://schemas.microsoft.com/office/powerpoint/2010/main" val="2394065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52BBF-CD67-4669-A6B2-605B929CED04}"/>
              </a:ext>
            </a:extLst>
          </p:cNvPr>
          <p:cNvSpPr>
            <a:spLocks noGrp="1"/>
          </p:cNvSpPr>
          <p:nvPr>
            <p:ph type="title"/>
          </p:nvPr>
        </p:nvSpPr>
        <p:spPr/>
        <p:txBody>
          <a:bodyPr/>
          <a:lstStyle/>
          <a:p>
            <a:r>
              <a:rPr lang="en-US" dirty="0">
                <a:solidFill>
                  <a:schemeClr val="tx1"/>
                </a:solidFill>
              </a:rPr>
              <a:t>Consultation Timeline (1)</a:t>
            </a:r>
          </a:p>
        </p:txBody>
      </p:sp>
      <p:sp>
        <p:nvSpPr>
          <p:cNvPr id="4" name="Slide Number Placeholder 3">
            <a:extLst>
              <a:ext uri="{FF2B5EF4-FFF2-40B4-BE49-F238E27FC236}">
                <a16:creationId xmlns:a16="http://schemas.microsoft.com/office/drawing/2014/main" id="{12FDB9CD-A3D8-4244-A8AD-D05C88FE2DDC}"/>
              </a:ext>
            </a:extLst>
          </p:cNvPr>
          <p:cNvSpPr>
            <a:spLocks noGrp="1"/>
          </p:cNvSpPr>
          <p:nvPr>
            <p:ph type="sldNum" sz="quarter" idx="12"/>
          </p:nvPr>
        </p:nvSpPr>
        <p:spPr/>
        <p:txBody>
          <a:bodyPr/>
          <a:lstStyle/>
          <a:p>
            <a:fld id="{469BC29B-CD14-4172-9B93-F334EF7BA94E}" type="slidenum">
              <a:rPr lang="en-US" smtClean="0"/>
              <a:t>22</a:t>
            </a:fld>
            <a:endParaRPr lang="en-US"/>
          </a:p>
        </p:txBody>
      </p:sp>
      <p:graphicFrame>
        <p:nvGraphicFramePr>
          <p:cNvPr id="5" name="Table 4" descr="Table of the California Private School Consultation Timeline Summer through January-February (1 of 4)">
            <a:extLst>
              <a:ext uri="{FF2B5EF4-FFF2-40B4-BE49-F238E27FC236}">
                <a16:creationId xmlns:a16="http://schemas.microsoft.com/office/drawing/2014/main" id="{879A83CE-36A2-465B-A131-C394C8D0D6A5}"/>
              </a:ext>
            </a:extLst>
          </p:cNvPr>
          <p:cNvGraphicFramePr>
            <a:graphicFrameLocks noGrp="1"/>
          </p:cNvGraphicFramePr>
          <p:nvPr>
            <p:extLst>
              <p:ext uri="{D42A27DB-BD31-4B8C-83A1-F6EECF244321}">
                <p14:modId xmlns:p14="http://schemas.microsoft.com/office/powerpoint/2010/main" val="3751614128"/>
              </p:ext>
            </p:extLst>
          </p:nvPr>
        </p:nvGraphicFramePr>
        <p:xfrm>
          <a:off x="1125991" y="1794782"/>
          <a:ext cx="10029372" cy="4389120"/>
        </p:xfrm>
        <a:graphic>
          <a:graphicData uri="http://schemas.openxmlformats.org/drawingml/2006/table">
            <a:tbl>
              <a:tblPr firstRow="1" bandRow="1">
                <a:tableStyleId>{073A0DAA-6AF3-43AB-8588-CEC1D06C72B9}</a:tableStyleId>
              </a:tblPr>
              <a:tblGrid>
                <a:gridCol w="1683502">
                  <a:extLst>
                    <a:ext uri="{9D8B030D-6E8A-4147-A177-3AD203B41FA5}">
                      <a16:colId xmlns:a16="http://schemas.microsoft.com/office/drawing/2014/main" val="993416007"/>
                    </a:ext>
                  </a:extLst>
                </a:gridCol>
                <a:gridCol w="8345870">
                  <a:extLst>
                    <a:ext uri="{9D8B030D-6E8A-4147-A177-3AD203B41FA5}">
                      <a16:colId xmlns:a16="http://schemas.microsoft.com/office/drawing/2014/main" val="356808344"/>
                    </a:ext>
                  </a:extLst>
                </a:gridCol>
              </a:tblGrid>
              <a:tr h="334329">
                <a:tc>
                  <a:txBody>
                    <a:bodyPr/>
                    <a:lstStyle/>
                    <a:p>
                      <a:r>
                        <a:rPr lang="en-US" sz="2400"/>
                        <a:t>Month</a:t>
                      </a:r>
                    </a:p>
                  </a:txBody>
                  <a:tcPr/>
                </a:tc>
                <a:tc>
                  <a:txBody>
                    <a:bodyPr/>
                    <a:lstStyle/>
                    <a:p>
                      <a:r>
                        <a:rPr lang="en-US" sz="2400" dirty="0"/>
                        <a:t>LEA Activity</a:t>
                      </a:r>
                    </a:p>
                  </a:txBody>
                  <a:tcPr/>
                </a:tc>
                <a:extLst>
                  <a:ext uri="{0D108BD9-81ED-4DB2-BD59-A6C34878D82A}">
                    <a16:rowId xmlns:a16="http://schemas.microsoft.com/office/drawing/2014/main" val="126973883"/>
                  </a:ext>
                </a:extLst>
              </a:tr>
              <a:tr h="334329">
                <a:tc>
                  <a:txBody>
                    <a:bodyPr/>
                    <a:lstStyle/>
                    <a:p>
                      <a:r>
                        <a:rPr lang="en-US" sz="2400"/>
                        <a:t>Summer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dk1"/>
                          </a:solidFill>
                          <a:effectLst/>
                        </a:rPr>
                        <a:t>Prepare to begin programs/services for private school(s). </a:t>
                      </a:r>
                      <a:endParaRPr lang="en-US" sz="2400" b="0" i="0" kern="1200" dirty="0">
                        <a:solidFill>
                          <a:schemeClr val="dk1"/>
                        </a:solidFill>
                        <a:effectLst/>
                        <a:latin typeface="+mn-lt"/>
                        <a:ea typeface="+mn-ea"/>
                        <a:cs typeface="+mn-cs"/>
                      </a:endParaRPr>
                    </a:p>
                  </a:txBody>
                  <a:tcPr/>
                </a:tc>
                <a:extLst>
                  <a:ext uri="{0D108BD9-81ED-4DB2-BD59-A6C34878D82A}">
                    <a16:rowId xmlns:a16="http://schemas.microsoft.com/office/drawing/2014/main" val="2577940765"/>
                  </a:ext>
                </a:extLst>
              </a:tr>
              <a:tr h="835823">
                <a:tc>
                  <a:txBody>
                    <a:bodyPr/>
                    <a:lstStyle/>
                    <a:p>
                      <a:r>
                        <a:rPr lang="en-US" sz="2400"/>
                        <a:t>September</a:t>
                      </a:r>
                    </a:p>
                  </a:txBody>
                  <a:tcPr/>
                </a:tc>
                <a:tc>
                  <a:txBody>
                    <a:bodyPr/>
                    <a:lstStyle/>
                    <a:p>
                      <a:r>
                        <a:rPr lang="en-US" sz="2400" b="0" kern="1200" dirty="0">
                          <a:solidFill>
                            <a:schemeClr val="dk1"/>
                          </a:solidFill>
                          <a:effectLst/>
                        </a:rPr>
                        <a:t>Begin delivering programs/services for private schools.</a:t>
                      </a:r>
                    </a:p>
                    <a:p>
                      <a:r>
                        <a:rPr lang="en-US" sz="2400" b="0" kern="1200" dirty="0">
                          <a:solidFill>
                            <a:schemeClr val="dk1"/>
                          </a:solidFill>
                          <a:effectLst/>
                        </a:rPr>
                        <a:t>Consult with private school official. about current programs/services, modify as necessary.</a:t>
                      </a:r>
                      <a:endParaRPr lang="en-US" sz="2400" b="0" i="0" kern="1200" dirty="0">
                        <a:solidFill>
                          <a:schemeClr val="dk1"/>
                        </a:solidFill>
                        <a:effectLst/>
                        <a:latin typeface="+mn-lt"/>
                        <a:ea typeface="+mn-ea"/>
                        <a:cs typeface="+mn-cs"/>
                      </a:endParaRPr>
                    </a:p>
                  </a:txBody>
                  <a:tcPr/>
                </a:tc>
                <a:extLst>
                  <a:ext uri="{0D108BD9-81ED-4DB2-BD59-A6C34878D82A}">
                    <a16:rowId xmlns:a16="http://schemas.microsoft.com/office/drawing/2014/main" val="2107601346"/>
                  </a:ext>
                </a:extLst>
              </a:tr>
              <a:tr h="1086570">
                <a:tc>
                  <a:txBody>
                    <a:bodyPr/>
                    <a:lstStyle/>
                    <a:p>
                      <a:r>
                        <a:rPr lang="en-US" sz="2400"/>
                        <a:t>January – February</a:t>
                      </a:r>
                    </a:p>
                  </a:txBody>
                  <a:tcPr/>
                </a:tc>
                <a:tc>
                  <a:txBody>
                    <a:bodyPr/>
                    <a:lstStyle/>
                    <a:p>
                      <a:r>
                        <a:rPr lang="en-US" sz="2400" b="0" kern="1200" dirty="0">
                          <a:solidFill>
                            <a:schemeClr val="tx1"/>
                          </a:solidFill>
                          <a:effectLst/>
                        </a:rPr>
                        <a:t>Continue consultation with private school officials about current programs/services, and modify as necessary.</a:t>
                      </a:r>
                    </a:p>
                    <a:p>
                      <a:r>
                        <a:rPr lang="en-US" sz="2400" b="0" kern="1200" dirty="0">
                          <a:solidFill>
                            <a:schemeClr val="tx1"/>
                          </a:solidFill>
                          <a:effectLst/>
                        </a:rPr>
                        <a:t>Check the CDE </a:t>
                      </a:r>
                      <a:r>
                        <a:rPr lang="en-US" sz="2400" dirty="0">
                          <a:solidFill>
                            <a:schemeClr val="tx1"/>
                          </a:solidFill>
                        </a:rPr>
                        <a:t>School Directory Search Results web page at </a:t>
                      </a:r>
                      <a:r>
                        <a:rPr lang="en-US" sz="2400" dirty="0">
                          <a:solidFill>
                            <a:schemeClr val="tx1"/>
                          </a:solidFill>
                          <a:hlinkClick r:id="rId3"/>
                        </a:rPr>
                        <a:t>https://www.cde.ca.gov/SchoolDirectory/active-or-pending-schools/2</a:t>
                      </a:r>
                      <a:r>
                        <a:rPr lang="en-US" sz="2400" dirty="0">
                          <a:solidFill>
                            <a:schemeClr val="tx1"/>
                          </a:solidFill>
                        </a:rPr>
                        <a:t> </a:t>
                      </a:r>
                      <a:r>
                        <a:rPr lang="en-US" sz="2400" b="0" kern="1200" dirty="0">
                          <a:solidFill>
                            <a:schemeClr val="tx1"/>
                          </a:solidFill>
                          <a:effectLst/>
                        </a:rPr>
                        <a:t>to identify private schools within district for next school year.</a:t>
                      </a:r>
                      <a:endParaRPr lang="en-US" sz="2400" b="0" i="0" kern="1200" dirty="0">
                        <a:solidFill>
                          <a:schemeClr val="tx1"/>
                        </a:solidFill>
                        <a:effectLst/>
                        <a:latin typeface="+mn-lt"/>
                        <a:ea typeface="+mn-ea"/>
                        <a:cs typeface="+mn-cs"/>
                      </a:endParaRPr>
                    </a:p>
                  </a:txBody>
                  <a:tcPr/>
                </a:tc>
                <a:extLst>
                  <a:ext uri="{0D108BD9-81ED-4DB2-BD59-A6C34878D82A}">
                    <a16:rowId xmlns:a16="http://schemas.microsoft.com/office/drawing/2014/main" val="864085070"/>
                  </a:ext>
                </a:extLst>
              </a:tr>
            </a:tbl>
          </a:graphicData>
        </a:graphic>
      </p:graphicFrame>
    </p:spTree>
    <p:extLst>
      <p:ext uri="{BB962C8B-B14F-4D97-AF65-F5344CB8AC3E}">
        <p14:creationId xmlns:p14="http://schemas.microsoft.com/office/powerpoint/2010/main" val="34828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52BBF-CD67-4669-A6B2-605B929CED04}"/>
              </a:ext>
            </a:extLst>
          </p:cNvPr>
          <p:cNvSpPr>
            <a:spLocks noGrp="1"/>
          </p:cNvSpPr>
          <p:nvPr>
            <p:ph type="title"/>
          </p:nvPr>
        </p:nvSpPr>
        <p:spPr/>
        <p:txBody>
          <a:bodyPr/>
          <a:lstStyle/>
          <a:p>
            <a:r>
              <a:rPr lang="en-US" dirty="0">
                <a:solidFill>
                  <a:schemeClr val="tx1"/>
                </a:solidFill>
              </a:rPr>
              <a:t>Consultation Timeline (2)</a:t>
            </a:r>
          </a:p>
        </p:txBody>
      </p:sp>
      <p:sp>
        <p:nvSpPr>
          <p:cNvPr id="4" name="Slide Number Placeholder 3">
            <a:extLst>
              <a:ext uri="{FF2B5EF4-FFF2-40B4-BE49-F238E27FC236}">
                <a16:creationId xmlns:a16="http://schemas.microsoft.com/office/drawing/2014/main" id="{12FDB9CD-A3D8-4244-A8AD-D05C88FE2DDC}"/>
              </a:ext>
            </a:extLst>
          </p:cNvPr>
          <p:cNvSpPr>
            <a:spLocks noGrp="1"/>
          </p:cNvSpPr>
          <p:nvPr>
            <p:ph type="sldNum" sz="quarter" idx="12"/>
          </p:nvPr>
        </p:nvSpPr>
        <p:spPr/>
        <p:txBody>
          <a:bodyPr/>
          <a:lstStyle/>
          <a:p>
            <a:fld id="{469BC29B-CD14-4172-9B93-F334EF7BA94E}" type="slidenum">
              <a:rPr lang="en-US" smtClean="0"/>
              <a:t>23</a:t>
            </a:fld>
            <a:endParaRPr lang="en-US"/>
          </a:p>
        </p:txBody>
      </p:sp>
      <p:graphicFrame>
        <p:nvGraphicFramePr>
          <p:cNvPr id="5" name="Table 4" descr="Consultation timeline table continued with February (2 of 4)">
            <a:extLst>
              <a:ext uri="{FF2B5EF4-FFF2-40B4-BE49-F238E27FC236}">
                <a16:creationId xmlns:a16="http://schemas.microsoft.com/office/drawing/2014/main" id="{879A83CE-36A2-465B-A131-C394C8D0D6A5}"/>
              </a:ext>
            </a:extLst>
          </p:cNvPr>
          <p:cNvGraphicFramePr>
            <a:graphicFrameLocks noGrp="1"/>
          </p:cNvGraphicFramePr>
          <p:nvPr>
            <p:extLst>
              <p:ext uri="{D42A27DB-BD31-4B8C-83A1-F6EECF244321}">
                <p14:modId xmlns:p14="http://schemas.microsoft.com/office/powerpoint/2010/main" val="4277083253"/>
              </p:ext>
            </p:extLst>
          </p:nvPr>
        </p:nvGraphicFramePr>
        <p:xfrm>
          <a:off x="1124672" y="1888308"/>
          <a:ext cx="10030691" cy="3476208"/>
        </p:xfrm>
        <a:graphic>
          <a:graphicData uri="http://schemas.openxmlformats.org/drawingml/2006/table">
            <a:tbl>
              <a:tblPr firstRow="1" bandRow="1">
                <a:tableStyleId>{5C22544A-7EE6-4342-B048-85BDC9FD1C3A}</a:tableStyleId>
              </a:tblPr>
              <a:tblGrid>
                <a:gridCol w="1667527">
                  <a:extLst>
                    <a:ext uri="{9D8B030D-6E8A-4147-A177-3AD203B41FA5}">
                      <a16:colId xmlns:a16="http://schemas.microsoft.com/office/drawing/2014/main" val="993416007"/>
                    </a:ext>
                  </a:extLst>
                </a:gridCol>
                <a:gridCol w="8363164">
                  <a:extLst>
                    <a:ext uri="{9D8B030D-6E8A-4147-A177-3AD203B41FA5}">
                      <a16:colId xmlns:a16="http://schemas.microsoft.com/office/drawing/2014/main" val="356808344"/>
                    </a:ext>
                  </a:extLst>
                </a:gridCol>
              </a:tblGrid>
              <a:tr h="519648">
                <a:tc>
                  <a:txBody>
                    <a:bodyPr/>
                    <a:lstStyle/>
                    <a:p>
                      <a:r>
                        <a:rPr lang="en-US" sz="2400" dirty="0"/>
                        <a:t>Month</a:t>
                      </a:r>
                    </a:p>
                  </a:txBody>
                  <a:tcPr/>
                </a:tc>
                <a:tc>
                  <a:txBody>
                    <a:bodyPr/>
                    <a:lstStyle/>
                    <a:p>
                      <a:r>
                        <a:rPr lang="en-US" sz="2400" dirty="0"/>
                        <a:t>LEA Activity</a:t>
                      </a:r>
                    </a:p>
                  </a:txBody>
                  <a:tcPr/>
                </a:tc>
                <a:extLst>
                  <a:ext uri="{0D108BD9-81ED-4DB2-BD59-A6C34878D82A}">
                    <a16:rowId xmlns:a16="http://schemas.microsoft.com/office/drawing/2014/main" val="126973883"/>
                  </a:ext>
                </a:extLst>
              </a:tr>
              <a:tr h="2885707">
                <a:tc>
                  <a:txBody>
                    <a:bodyPr/>
                    <a:lstStyle/>
                    <a:p>
                      <a:r>
                        <a:rPr lang="en-US" sz="2400"/>
                        <a:t>February</a:t>
                      </a:r>
                    </a:p>
                  </a:txBody>
                  <a:tcPr/>
                </a:tc>
                <a:tc>
                  <a:txBody>
                    <a:bodyPr/>
                    <a:lstStyle/>
                    <a:p>
                      <a:pPr>
                        <a:spcAft>
                          <a:spcPts val="1200"/>
                        </a:spcAft>
                      </a:pPr>
                      <a:r>
                        <a:rPr lang="en-US" sz="2400" b="0" i="0" kern="1200" dirty="0">
                          <a:solidFill>
                            <a:schemeClr val="dk1"/>
                          </a:solidFill>
                          <a:effectLst/>
                          <a:latin typeface="+mn-lt"/>
                          <a:ea typeface="+mn-ea"/>
                          <a:cs typeface="+mn-cs"/>
                        </a:rPr>
                        <a:t>Prepare for private school consultation meetings for </a:t>
                      </a:r>
                      <a:r>
                        <a:rPr lang="en-US" sz="2400" b="0" i="1" kern="1200" dirty="0">
                          <a:solidFill>
                            <a:schemeClr val="dk1"/>
                          </a:solidFill>
                          <a:effectLst/>
                          <a:latin typeface="+mn-lt"/>
                          <a:ea typeface="+mn-ea"/>
                          <a:cs typeface="+mn-cs"/>
                        </a:rPr>
                        <a:t>next</a:t>
                      </a:r>
                      <a:r>
                        <a:rPr lang="en-US" sz="2400" b="0" i="0" kern="1200" dirty="0">
                          <a:solidFill>
                            <a:schemeClr val="dk1"/>
                          </a:solidFill>
                          <a:effectLst/>
                          <a:latin typeface="+mn-lt"/>
                          <a:ea typeface="+mn-ea"/>
                          <a:cs typeface="+mn-cs"/>
                        </a:rPr>
                        <a:t> year’s services.</a:t>
                      </a:r>
                    </a:p>
                    <a:p>
                      <a:pPr>
                        <a:spcAft>
                          <a:spcPts val="1200"/>
                        </a:spcAft>
                      </a:pPr>
                      <a:r>
                        <a:rPr lang="en-US" sz="2400" b="0" i="0" kern="1200" dirty="0">
                          <a:solidFill>
                            <a:schemeClr val="dk1"/>
                          </a:solidFill>
                          <a:effectLst/>
                          <a:latin typeface="+mn-lt"/>
                          <a:ea typeface="+mn-ea"/>
                          <a:cs typeface="+mn-cs"/>
                        </a:rPr>
                        <a:t>Evaluate programs, services, and budgets for </a:t>
                      </a:r>
                      <a:r>
                        <a:rPr lang="en-US" sz="2400" b="0" i="1" kern="1200" dirty="0">
                          <a:solidFill>
                            <a:schemeClr val="dk1"/>
                          </a:solidFill>
                          <a:effectLst/>
                          <a:latin typeface="+mn-lt"/>
                          <a:ea typeface="+mn-ea"/>
                          <a:cs typeface="+mn-cs"/>
                        </a:rPr>
                        <a:t>current</a:t>
                      </a:r>
                      <a:r>
                        <a:rPr lang="en-US" sz="2400" b="0" i="0" kern="1200" dirty="0">
                          <a:solidFill>
                            <a:schemeClr val="dk1"/>
                          </a:solidFill>
                          <a:effectLst/>
                          <a:latin typeface="+mn-lt"/>
                          <a:ea typeface="+mn-ea"/>
                          <a:cs typeface="+mn-cs"/>
                        </a:rPr>
                        <a:t> year and make suggestions for modifying programs.</a:t>
                      </a:r>
                    </a:p>
                    <a:p>
                      <a:pPr>
                        <a:spcAft>
                          <a:spcPts val="1200"/>
                        </a:spcAft>
                      </a:pPr>
                      <a:r>
                        <a:rPr lang="en-US" sz="2400" b="0" i="0" kern="1200" dirty="0">
                          <a:solidFill>
                            <a:schemeClr val="dk1"/>
                          </a:solidFill>
                          <a:effectLst/>
                          <a:latin typeface="+mn-lt"/>
                          <a:ea typeface="+mn-ea"/>
                          <a:cs typeface="+mn-cs"/>
                        </a:rPr>
                        <a:t>For </a:t>
                      </a:r>
                      <a:r>
                        <a:rPr lang="en-US" sz="2400" b="0" i="1" kern="1200" dirty="0">
                          <a:solidFill>
                            <a:schemeClr val="dk1"/>
                          </a:solidFill>
                          <a:effectLst/>
                          <a:latin typeface="+mn-lt"/>
                          <a:ea typeface="+mn-ea"/>
                          <a:cs typeface="+mn-cs"/>
                        </a:rPr>
                        <a:t>next</a:t>
                      </a:r>
                      <a:r>
                        <a:rPr lang="en-US" sz="2400" b="0" i="0" kern="1200" dirty="0">
                          <a:solidFill>
                            <a:schemeClr val="dk1"/>
                          </a:solidFill>
                          <a:effectLst/>
                          <a:latin typeface="+mn-lt"/>
                          <a:ea typeface="+mn-ea"/>
                          <a:cs typeface="+mn-cs"/>
                        </a:rPr>
                        <a:t> year’s services, provide private officials with notice of eligibility planning documents, and “Intent to Participate” forms.</a:t>
                      </a:r>
                    </a:p>
                  </a:txBody>
                  <a:tcPr/>
                </a:tc>
                <a:extLst>
                  <a:ext uri="{0D108BD9-81ED-4DB2-BD59-A6C34878D82A}">
                    <a16:rowId xmlns:a16="http://schemas.microsoft.com/office/drawing/2014/main" val="1005114002"/>
                  </a:ext>
                </a:extLst>
              </a:tr>
            </a:tbl>
          </a:graphicData>
        </a:graphic>
      </p:graphicFrame>
    </p:spTree>
    <p:extLst>
      <p:ext uri="{BB962C8B-B14F-4D97-AF65-F5344CB8AC3E}">
        <p14:creationId xmlns:p14="http://schemas.microsoft.com/office/powerpoint/2010/main" val="391039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52BBF-CD67-4669-A6B2-605B929CED04}"/>
              </a:ext>
            </a:extLst>
          </p:cNvPr>
          <p:cNvSpPr>
            <a:spLocks noGrp="1"/>
          </p:cNvSpPr>
          <p:nvPr>
            <p:ph type="title"/>
          </p:nvPr>
        </p:nvSpPr>
        <p:spPr/>
        <p:txBody>
          <a:bodyPr/>
          <a:lstStyle/>
          <a:p>
            <a:r>
              <a:rPr lang="en-US" dirty="0">
                <a:solidFill>
                  <a:schemeClr val="tx1"/>
                </a:solidFill>
              </a:rPr>
              <a:t>Consultation Timeline (3)</a:t>
            </a:r>
          </a:p>
        </p:txBody>
      </p:sp>
      <p:sp>
        <p:nvSpPr>
          <p:cNvPr id="4" name="Slide Number Placeholder 3">
            <a:extLst>
              <a:ext uri="{FF2B5EF4-FFF2-40B4-BE49-F238E27FC236}">
                <a16:creationId xmlns:a16="http://schemas.microsoft.com/office/drawing/2014/main" id="{12FDB9CD-A3D8-4244-A8AD-D05C88FE2DDC}"/>
              </a:ext>
            </a:extLst>
          </p:cNvPr>
          <p:cNvSpPr>
            <a:spLocks noGrp="1"/>
          </p:cNvSpPr>
          <p:nvPr>
            <p:ph type="sldNum" sz="quarter" idx="12"/>
          </p:nvPr>
        </p:nvSpPr>
        <p:spPr/>
        <p:txBody>
          <a:bodyPr/>
          <a:lstStyle/>
          <a:p>
            <a:fld id="{469BC29B-CD14-4172-9B93-F334EF7BA94E}" type="slidenum">
              <a:rPr lang="en-US" smtClean="0"/>
              <a:t>24</a:t>
            </a:fld>
            <a:endParaRPr lang="en-US"/>
          </a:p>
        </p:txBody>
      </p:sp>
      <p:graphicFrame>
        <p:nvGraphicFramePr>
          <p:cNvPr id="5" name="Table 4" descr="Third table of continued Consultation Timeline with March through May (3 of 4)">
            <a:extLst>
              <a:ext uri="{FF2B5EF4-FFF2-40B4-BE49-F238E27FC236}">
                <a16:creationId xmlns:a16="http://schemas.microsoft.com/office/drawing/2014/main" id="{879A83CE-36A2-465B-A131-C394C8D0D6A5}"/>
              </a:ext>
            </a:extLst>
          </p:cNvPr>
          <p:cNvGraphicFramePr>
            <a:graphicFrameLocks noGrp="1"/>
          </p:cNvGraphicFramePr>
          <p:nvPr>
            <p:extLst>
              <p:ext uri="{D42A27DB-BD31-4B8C-83A1-F6EECF244321}">
                <p14:modId xmlns:p14="http://schemas.microsoft.com/office/powerpoint/2010/main" val="4111736758"/>
              </p:ext>
            </p:extLst>
          </p:nvPr>
        </p:nvGraphicFramePr>
        <p:xfrm>
          <a:off x="1105208" y="1764824"/>
          <a:ext cx="10050155" cy="4450080"/>
        </p:xfrm>
        <a:graphic>
          <a:graphicData uri="http://schemas.openxmlformats.org/drawingml/2006/table">
            <a:tbl>
              <a:tblPr firstRow="1" bandRow="1">
                <a:tableStyleId>{5C22544A-7EE6-4342-B048-85BDC9FD1C3A}</a:tableStyleId>
              </a:tblPr>
              <a:tblGrid>
                <a:gridCol w="1686991">
                  <a:extLst>
                    <a:ext uri="{9D8B030D-6E8A-4147-A177-3AD203B41FA5}">
                      <a16:colId xmlns:a16="http://schemas.microsoft.com/office/drawing/2014/main" val="993416007"/>
                    </a:ext>
                  </a:extLst>
                </a:gridCol>
                <a:gridCol w="8363164">
                  <a:extLst>
                    <a:ext uri="{9D8B030D-6E8A-4147-A177-3AD203B41FA5}">
                      <a16:colId xmlns:a16="http://schemas.microsoft.com/office/drawing/2014/main" val="356808344"/>
                    </a:ext>
                  </a:extLst>
                </a:gridCol>
              </a:tblGrid>
              <a:tr h="364230">
                <a:tc>
                  <a:txBody>
                    <a:bodyPr/>
                    <a:lstStyle/>
                    <a:p>
                      <a:r>
                        <a:rPr lang="en-US" sz="2400" dirty="0"/>
                        <a:t>Month</a:t>
                      </a:r>
                    </a:p>
                  </a:txBody>
                  <a:tcPr/>
                </a:tc>
                <a:tc>
                  <a:txBody>
                    <a:bodyPr/>
                    <a:lstStyle/>
                    <a:p>
                      <a:r>
                        <a:rPr lang="en-US" sz="2400" dirty="0"/>
                        <a:t>LEA Activity</a:t>
                      </a:r>
                    </a:p>
                  </a:txBody>
                  <a:tcPr/>
                </a:tc>
                <a:extLst>
                  <a:ext uri="{0D108BD9-81ED-4DB2-BD59-A6C34878D82A}">
                    <a16:rowId xmlns:a16="http://schemas.microsoft.com/office/drawing/2014/main" val="126973883"/>
                  </a:ext>
                </a:extLst>
              </a:tr>
              <a:tr h="1912209">
                <a:tc>
                  <a:txBody>
                    <a:bodyPr/>
                    <a:lstStyle/>
                    <a:p>
                      <a:r>
                        <a:rPr lang="en-US" sz="2400" dirty="0"/>
                        <a:t>March– April</a:t>
                      </a:r>
                    </a:p>
                  </a:txBody>
                  <a:tcPr/>
                </a:tc>
                <a:tc>
                  <a:txBody>
                    <a:bodyPr/>
                    <a:lstStyle/>
                    <a:p>
                      <a:pPr>
                        <a:spcAft>
                          <a:spcPts val="1200"/>
                        </a:spcAft>
                      </a:pPr>
                      <a:r>
                        <a:rPr lang="en-US" sz="2400" b="0" i="0" kern="1200" dirty="0">
                          <a:solidFill>
                            <a:schemeClr val="dk1"/>
                          </a:solidFill>
                          <a:effectLst/>
                          <a:latin typeface="+mn-lt"/>
                          <a:ea typeface="+mn-ea"/>
                          <a:cs typeface="+mn-cs"/>
                        </a:rPr>
                        <a:t>Conduct consultation meetings, provide overview of available programs, and services for </a:t>
                      </a:r>
                      <a:r>
                        <a:rPr lang="en-US" sz="2400" b="0" i="1" kern="1200" dirty="0">
                          <a:solidFill>
                            <a:schemeClr val="dk1"/>
                          </a:solidFill>
                          <a:effectLst/>
                          <a:latin typeface="+mn-lt"/>
                          <a:ea typeface="+mn-ea"/>
                          <a:cs typeface="+mn-cs"/>
                        </a:rPr>
                        <a:t>next</a:t>
                      </a:r>
                      <a:r>
                        <a:rPr lang="en-US" sz="2400" b="0" i="0" kern="1200" dirty="0">
                          <a:solidFill>
                            <a:schemeClr val="dk1"/>
                          </a:solidFill>
                          <a:effectLst/>
                          <a:latin typeface="+mn-lt"/>
                          <a:ea typeface="+mn-ea"/>
                          <a:cs typeface="+mn-cs"/>
                        </a:rPr>
                        <a:t> year.</a:t>
                      </a:r>
                    </a:p>
                    <a:p>
                      <a:pPr>
                        <a:spcAft>
                          <a:spcPts val="1200"/>
                        </a:spcAft>
                      </a:pPr>
                      <a:r>
                        <a:rPr lang="en-US" sz="2400" b="0" i="0" kern="1200" dirty="0">
                          <a:solidFill>
                            <a:schemeClr val="dk1"/>
                          </a:solidFill>
                          <a:effectLst/>
                          <a:latin typeface="+mn-lt"/>
                          <a:ea typeface="+mn-ea"/>
                          <a:cs typeface="+mn-cs"/>
                        </a:rPr>
                        <a:t>Consult with private school officials to identify needs based on data, establish priorities for </a:t>
                      </a:r>
                      <a:r>
                        <a:rPr lang="en-US" sz="2400" b="0" i="1" kern="1200" dirty="0">
                          <a:solidFill>
                            <a:schemeClr val="dk1"/>
                          </a:solidFill>
                          <a:effectLst/>
                          <a:latin typeface="+mn-lt"/>
                          <a:ea typeface="+mn-ea"/>
                          <a:cs typeface="+mn-cs"/>
                        </a:rPr>
                        <a:t>next</a:t>
                      </a:r>
                      <a:r>
                        <a:rPr lang="en-US" sz="2400" b="0" i="0" kern="1200" dirty="0">
                          <a:solidFill>
                            <a:schemeClr val="dk1"/>
                          </a:solidFill>
                          <a:effectLst/>
                          <a:latin typeface="+mn-lt"/>
                          <a:ea typeface="+mn-ea"/>
                          <a:cs typeface="+mn-cs"/>
                        </a:rPr>
                        <a:t> school year, discuss services and estimated funding figures, design programs.</a:t>
                      </a:r>
                    </a:p>
                  </a:txBody>
                  <a:tcPr/>
                </a:tc>
                <a:extLst>
                  <a:ext uri="{0D108BD9-81ED-4DB2-BD59-A6C34878D82A}">
                    <a16:rowId xmlns:a16="http://schemas.microsoft.com/office/drawing/2014/main" val="1005114002"/>
                  </a:ext>
                </a:extLst>
              </a:tr>
              <a:tr h="1912209">
                <a:tc>
                  <a:txBody>
                    <a:bodyPr/>
                    <a:lstStyle/>
                    <a:p>
                      <a:r>
                        <a:rPr lang="en-US" sz="2400"/>
                        <a:t>May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kern="1200" dirty="0">
                          <a:solidFill>
                            <a:schemeClr val="dk1"/>
                          </a:solidFill>
                          <a:effectLst/>
                          <a:latin typeface="+mn-lt"/>
                          <a:ea typeface="+mn-ea"/>
                          <a:cs typeface="+mn-cs"/>
                        </a:rPr>
                        <a:t>Projected Consolidated Application and Reporting System (CARS</a:t>
                      </a:r>
                      <a:r>
                        <a:rPr lang="en-US" sz="2400" b="0" i="0" u="none" kern="1200" dirty="0">
                          <a:solidFill>
                            <a:schemeClr val="dk1"/>
                          </a:solidFill>
                          <a:effectLst/>
                          <a:latin typeface="+mn-lt"/>
                          <a:ea typeface="+mn-ea"/>
                          <a:cs typeface="+mn-cs"/>
                        </a:rPr>
                        <a:t>)</a:t>
                      </a:r>
                      <a:r>
                        <a:rPr lang="en-US" sz="2400" b="0" i="0" kern="1200" dirty="0">
                          <a:solidFill>
                            <a:schemeClr val="dk1"/>
                          </a:solidFill>
                          <a:effectLst/>
                          <a:latin typeface="+mn-lt"/>
                          <a:ea typeface="+mn-ea"/>
                          <a:cs typeface="+mn-cs"/>
                        </a:rPr>
                        <a:t> spring release of the Consolidated Application (</a:t>
                      </a:r>
                      <a:r>
                        <a:rPr lang="en-US" sz="2400" b="0" i="0" kern="1200" dirty="0" err="1">
                          <a:solidFill>
                            <a:schemeClr val="dk1"/>
                          </a:solidFill>
                          <a:effectLst/>
                          <a:latin typeface="+mn-lt"/>
                          <a:ea typeface="+mn-ea"/>
                          <a:cs typeface="+mn-cs"/>
                        </a:rPr>
                        <a:t>ConApp</a:t>
                      </a:r>
                      <a:r>
                        <a:rPr lang="en-US" sz="2400" b="0" i="0" u="none" kern="1200" dirty="0">
                          <a:solidFill>
                            <a:schemeClr val="dk1"/>
                          </a:solidFill>
                          <a:effectLst/>
                          <a:latin typeface="+mn-lt"/>
                          <a:ea typeface="+mn-ea"/>
                          <a:cs typeface="+mn-cs"/>
                        </a:rPr>
                        <a:t>)</a:t>
                      </a:r>
                      <a:r>
                        <a:rPr lang="en-US" sz="2400" b="0" i="0" kern="1200" dirty="0">
                          <a:solidFill>
                            <a:schemeClr val="dk1"/>
                          </a:solidFill>
                          <a:effectLst/>
                          <a:latin typeface="+mn-lt"/>
                          <a:ea typeface="+mn-ea"/>
                          <a:cs typeface="+mn-cs"/>
                        </a:rPr>
                        <a:t> in May will list nonprofit private school in district on “Other ESEA Nonprofit Private School Participation” page.</a:t>
                      </a:r>
                    </a:p>
                  </a:txBody>
                  <a:tcPr/>
                </a:tc>
                <a:extLst>
                  <a:ext uri="{0D108BD9-81ED-4DB2-BD59-A6C34878D82A}">
                    <a16:rowId xmlns:a16="http://schemas.microsoft.com/office/drawing/2014/main" val="3732809636"/>
                  </a:ext>
                </a:extLst>
              </a:tr>
            </a:tbl>
          </a:graphicData>
        </a:graphic>
      </p:graphicFrame>
    </p:spTree>
    <p:extLst>
      <p:ext uri="{BB962C8B-B14F-4D97-AF65-F5344CB8AC3E}">
        <p14:creationId xmlns:p14="http://schemas.microsoft.com/office/powerpoint/2010/main" val="103451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52BBF-CD67-4669-A6B2-605B929CED04}"/>
              </a:ext>
            </a:extLst>
          </p:cNvPr>
          <p:cNvSpPr>
            <a:spLocks noGrp="1"/>
          </p:cNvSpPr>
          <p:nvPr>
            <p:ph type="title"/>
          </p:nvPr>
        </p:nvSpPr>
        <p:spPr/>
        <p:txBody>
          <a:bodyPr/>
          <a:lstStyle/>
          <a:p>
            <a:r>
              <a:rPr lang="en-US" dirty="0">
                <a:solidFill>
                  <a:schemeClr val="tx1"/>
                </a:solidFill>
              </a:rPr>
              <a:t>Consultation Timeline (4)</a:t>
            </a:r>
          </a:p>
        </p:txBody>
      </p:sp>
      <p:sp>
        <p:nvSpPr>
          <p:cNvPr id="4" name="Slide Number Placeholder 3">
            <a:extLst>
              <a:ext uri="{FF2B5EF4-FFF2-40B4-BE49-F238E27FC236}">
                <a16:creationId xmlns:a16="http://schemas.microsoft.com/office/drawing/2014/main" id="{12FDB9CD-A3D8-4244-A8AD-D05C88FE2DDC}"/>
              </a:ext>
            </a:extLst>
          </p:cNvPr>
          <p:cNvSpPr>
            <a:spLocks noGrp="1"/>
          </p:cNvSpPr>
          <p:nvPr>
            <p:ph type="sldNum" sz="quarter" idx="12"/>
          </p:nvPr>
        </p:nvSpPr>
        <p:spPr/>
        <p:txBody>
          <a:bodyPr/>
          <a:lstStyle/>
          <a:p>
            <a:fld id="{469BC29B-CD14-4172-9B93-F334EF7BA94E}" type="slidenum">
              <a:rPr lang="en-US" smtClean="0"/>
              <a:t>25</a:t>
            </a:fld>
            <a:endParaRPr lang="en-US"/>
          </a:p>
        </p:txBody>
      </p:sp>
      <p:graphicFrame>
        <p:nvGraphicFramePr>
          <p:cNvPr id="5" name="Table 4" descr="Final table in a series of four for the Consultation Timeline that includes June">
            <a:extLst>
              <a:ext uri="{FF2B5EF4-FFF2-40B4-BE49-F238E27FC236}">
                <a16:creationId xmlns:a16="http://schemas.microsoft.com/office/drawing/2014/main" id="{879A83CE-36A2-465B-A131-C394C8D0D6A5}"/>
              </a:ext>
            </a:extLst>
          </p:cNvPr>
          <p:cNvGraphicFramePr>
            <a:graphicFrameLocks noGrp="1"/>
          </p:cNvGraphicFramePr>
          <p:nvPr>
            <p:extLst>
              <p:ext uri="{D42A27DB-BD31-4B8C-83A1-F6EECF244321}">
                <p14:modId xmlns:p14="http://schemas.microsoft.com/office/powerpoint/2010/main" val="942216689"/>
              </p:ext>
            </p:extLst>
          </p:nvPr>
        </p:nvGraphicFramePr>
        <p:xfrm>
          <a:off x="1214250" y="1867353"/>
          <a:ext cx="10050155" cy="2595880"/>
        </p:xfrm>
        <a:graphic>
          <a:graphicData uri="http://schemas.openxmlformats.org/drawingml/2006/table">
            <a:tbl>
              <a:tblPr firstRow="1" bandRow="1">
                <a:tableStyleId>{5C22544A-7EE6-4342-B048-85BDC9FD1C3A}</a:tableStyleId>
              </a:tblPr>
              <a:tblGrid>
                <a:gridCol w="1686991">
                  <a:extLst>
                    <a:ext uri="{9D8B030D-6E8A-4147-A177-3AD203B41FA5}">
                      <a16:colId xmlns:a16="http://schemas.microsoft.com/office/drawing/2014/main" val="993416007"/>
                    </a:ext>
                  </a:extLst>
                </a:gridCol>
                <a:gridCol w="8363164">
                  <a:extLst>
                    <a:ext uri="{9D8B030D-6E8A-4147-A177-3AD203B41FA5}">
                      <a16:colId xmlns:a16="http://schemas.microsoft.com/office/drawing/2014/main" val="356808344"/>
                    </a:ext>
                  </a:extLst>
                </a:gridCol>
              </a:tblGrid>
              <a:tr h="370840">
                <a:tc>
                  <a:txBody>
                    <a:bodyPr/>
                    <a:lstStyle/>
                    <a:p>
                      <a:r>
                        <a:rPr lang="en-US" dirty="0"/>
                        <a:t>Month</a:t>
                      </a:r>
                    </a:p>
                  </a:txBody>
                  <a:tcPr/>
                </a:tc>
                <a:tc>
                  <a:txBody>
                    <a:bodyPr/>
                    <a:lstStyle/>
                    <a:p>
                      <a:r>
                        <a:rPr lang="en-US"/>
                        <a:t>LEA Activity</a:t>
                      </a:r>
                    </a:p>
                  </a:txBody>
                  <a:tcPr/>
                </a:tc>
                <a:extLst>
                  <a:ext uri="{0D108BD9-81ED-4DB2-BD59-A6C34878D82A}">
                    <a16:rowId xmlns:a16="http://schemas.microsoft.com/office/drawing/2014/main" val="126973883"/>
                  </a:ext>
                </a:extLst>
              </a:tr>
              <a:tr h="370840">
                <a:tc>
                  <a:txBody>
                    <a:bodyPr/>
                    <a:lstStyle/>
                    <a:p>
                      <a:r>
                        <a:rPr lang="en-US" sz="2400"/>
                        <a:t>June</a:t>
                      </a:r>
                    </a:p>
                  </a:txBody>
                  <a:tcPr/>
                </a:tc>
                <a:tc>
                  <a:txBody>
                    <a:bodyPr/>
                    <a:lstStyle/>
                    <a:p>
                      <a:pPr>
                        <a:spcAft>
                          <a:spcPts val="1200"/>
                        </a:spcAft>
                      </a:pPr>
                      <a:r>
                        <a:rPr lang="en-US" sz="2400" b="0" i="0" kern="1200" dirty="0" err="1">
                          <a:solidFill>
                            <a:schemeClr val="dk1"/>
                          </a:solidFill>
                          <a:effectLst/>
                          <a:latin typeface="+mn-lt"/>
                          <a:ea typeface="+mn-ea"/>
                          <a:cs typeface="+mn-cs"/>
                        </a:rPr>
                        <a:t>ConApp</a:t>
                      </a:r>
                      <a:r>
                        <a:rPr lang="en-US" sz="2400" b="0" i="0" kern="1200" dirty="0">
                          <a:solidFill>
                            <a:schemeClr val="dk1"/>
                          </a:solidFill>
                          <a:effectLst/>
                          <a:latin typeface="+mn-lt"/>
                          <a:ea typeface="+mn-ea"/>
                          <a:cs typeface="+mn-cs"/>
                        </a:rPr>
                        <a:t> due June 30 will include completed “Other ESEA Nonprofit Private School Participation” page.</a:t>
                      </a:r>
                    </a:p>
                    <a:p>
                      <a:pPr>
                        <a:spcAft>
                          <a:spcPts val="1200"/>
                        </a:spcAft>
                      </a:pPr>
                      <a:r>
                        <a:rPr lang="en-US" sz="2400" b="0" i="0" kern="1200" dirty="0">
                          <a:solidFill>
                            <a:schemeClr val="dk1"/>
                          </a:solidFill>
                          <a:effectLst/>
                          <a:latin typeface="+mn-lt"/>
                          <a:ea typeface="+mn-ea"/>
                          <a:cs typeface="+mn-cs"/>
                        </a:rPr>
                        <a:t>Finalize actions related to programs and services for </a:t>
                      </a:r>
                      <a:r>
                        <a:rPr lang="en-US" sz="2400" b="0" i="1" kern="1200" dirty="0">
                          <a:solidFill>
                            <a:schemeClr val="dk1"/>
                          </a:solidFill>
                          <a:effectLst/>
                          <a:latin typeface="+mn-lt"/>
                          <a:ea typeface="+mn-ea"/>
                          <a:cs typeface="+mn-cs"/>
                        </a:rPr>
                        <a:t>next</a:t>
                      </a:r>
                      <a:r>
                        <a:rPr lang="en-US" sz="2400" b="0" i="0" kern="1200" dirty="0">
                          <a:solidFill>
                            <a:schemeClr val="dk1"/>
                          </a:solidFill>
                          <a:effectLst/>
                          <a:latin typeface="+mn-lt"/>
                          <a:ea typeface="+mn-ea"/>
                          <a:cs typeface="+mn-cs"/>
                        </a:rPr>
                        <a:t> school year.</a:t>
                      </a:r>
                    </a:p>
                    <a:p>
                      <a:endParaRPr lang="en-US" sz="2400" dirty="0"/>
                    </a:p>
                  </a:txBody>
                  <a:tcPr/>
                </a:tc>
                <a:extLst>
                  <a:ext uri="{0D108BD9-81ED-4DB2-BD59-A6C34878D82A}">
                    <a16:rowId xmlns:a16="http://schemas.microsoft.com/office/drawing/2014/main" val="841423282"/>
                  </a:ext>
                </a:extLst>
              </a:tr>
            </a:tbl>
          </a:graphicData>
        </a:graphic>
      </p:graphicFrame>
    </p:spTree>
    <p:extLst>
      <p:ext uri="{BB962C8B-B14F-4D97-AF65-F5344CB8AC3E}">
        <p14:creationId xmlns:p14="http://schemas.microsoft.com/office/powerpoint/2010/main" val="29518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D6528-3DBC-700C-C88E-F6B1B4ACFEF7}"/>
              </a:ext>
            </a:extLst>
          </p:cNvPr>
          <p:cNvSpPr>
            <a:spLocks noGrp="1"/>
          </p:cNvSpPr>
          <p:nvPr>
            <p:ph type="title"/>
          </p:nvPr>
        </p:nvSpPr>
        <p:spPr/>
        <p:txBody>
          <a:bodyPr/>
          <a:lstStyle/>
          <a:p>
            <a:r>
              <a:rPr lang="en-US" dirty="0">
                <a:solidFill>
                  <a:schemeClr val="tx1"/>
                </a:solidFill>
                <a:cs typeface="Arial"/>
              </a:rPr>
              <a:t>Consultation Best Practices</a:t>
            </a:r>
            <a:endParaRPr lang="en-US" dirty="0">
              <a:solidFill>
                <a:schemeClr val="tx1"/>
              </a:solidFill>
            </a:endParaRPr>
          </a:p>
        </p:txBody>
      </p:sp>
      <p:sp>
        <p:nvSpPr>
          <p:cNvPr id="3" name="Content Placeholder 2">
            <a:extLst>
              <a:ext uri="{FF2B5EF4-FFF2-40B4-BE49-F238E27FC236}">
                <a16:creationId xmlns:a16="http://schemas.microsoft.com/office/drawing/2014/main" id="{830F0E95-1E9D-42D1-9C74-1F55ED43D8EB}"/>
              </a:ext>
            </a:extLst>
          </p:cNvPr>
          <p:cNvSpPr>
            <a:spLocks noGrp="1"/>
          </p:cNvSpPr>
          <p:nvPr>
            <p:ph idx="1"/>
          </p:nvPr>
        </p:nvSpPr>
        <p:spPr/>
        <p:txBody>
          <a:bodyPr/>
          <a:lstStyle/>
          <a:p>
            <a:pPr marL="0" indent="0">
              <a:lnSpc>
                <a:spcPct val="100000"/>
              </a:lnSpc>
              <a:spcBef>
                <a:spcPts val="0"/>
              </a:spcBef>
              <a:spcAft>
                <a:spcPts val="1200"/>
              </a:spcAft>
              <a:buNone/>
            </a:pPr>
            <a:r>
              <a:rPr lang="en-US" sz="2400" dirty="0">
                <a:solidFill>
                  <a:schemeClr val="tx1"/>
                </a:solidFill>
                <a:ea typeface="+mn-lt"/>
                <a:cs typeface="+mn-lt"/>
              </a:rPr>
              <a:t>Evidence should document that the LEA:</a:t>
            </a:r>
          </a:p>
          <a:p>
            <a:pPr marL="0" indent="0">
              <a:lnSpc>
                <a:spcPct val="100000"/>
              </a:lnSpc>
              <a:spcBef>
                <a:spcPts val="0"/>
              </a:spcBef>
              <a:spcAft>
                <a:spcPts val="1200"/>
              </a:spcAft>
              <a:buNone/>
            </a:pPr>
            <a:r>
              <a:rPr lang="en-US" dirty="0">
                <a:solidFill>
                  <a:schemeClr val="tx1"/>
                </a:solidFill>
                <a:ea typeface="+mn-lt"/>
                <a:cs typeface="+mn-lt"/>
              </a:rPr>
              <a:t>• </a:t>
            </a:r>
            <a:r>
              <a:rPr lang="en-US" sz="2400" dirty="0">
                <a:solidFill>
                  <a:schemeClr val="tx1"/>
                </a:solidFill>
                <a:ea typeface="+mn-lt"/>
                <a:cs typeface="+mn-lt"/>
              </a:rPr>
              <a:t>Engaged in timely consultation, allowing for meaningful discussion between the LEA and appropriate private school officials regarding services and other benefits; </a:t>
            </a:r>
          </a:p>
          <a:p>
            <a:pPr marL="0" indent="0">
              <a:lnSpc>
                <a:spcPct val="100000"/>
              </a:lnSpc>
              <a:spcBef>
                <a:spcPts val="0"/>
              </a:spcBef>
              <a:spcAft>
                <a:spcPts val="1200"/>
              </a:spcAft>
              <a:buNone/>
            </a:pPr>
            <a:r>
              <a:rPr lang="en-US" sz="2400" dirty="0">
                <a:solidFill>
                  <a:schemeClr val="tx1"/>
                </a:solidFill>
                <a:ea typeface="+mn-lt"/>
                <a:cs typeface="+mn-lt"/>
              </a:rPr>
              <a:t>• Identified the needs of private school students, teachers, and families; </a:t>
            </a:r>
          </a:p>
          <a:p>
            <a:pPr marL="0" indent="0">
              <a:lnSpc>
                <a:spcPct val="100000"/>
              </a:lnSpc>
              <a:spcBef>
                <a:spcPts val="0"/>
              </a:spcBef>
              <a:spcAft>
                <a:spcPts val="1200"/>
              </a:spcAft>
              <a:buNone/>
            </a:pPr>
            <a:r>
              <a:rPr lang="en-US" sz="2400" dirty="0">
                <a:solidFill>
                  <a:schemeClr val="tx1"/>
                </a:solidFill>
                <a:ea typeface="+mn-lt"/>
                <a:cs typeface="+mn-lt"/>
              </a:rPr>
              <a:t>• Allocated a per-pupil amount of funds for services to eligible private school staff;</a:t>
            </a:r>
          </a:p>
          <a:p>
            <a:pPr marL="0" indent="0">
              <a:lnSpc>
                <a:spcPct val="100000"/>
              </a:lnSpc>
              <a:spcBef>
                <a:spcPts val="0"/>
              </a:spcBef>
              <a:spcAft>
                <a:spcPts val="1200"/>
              </a:spcAft>
              <a:buNone/>
            </a:pPr>
            <a:r>
              <a:rPr lang="en-US" sz="2400" dirty="0">
                <a:solidFill>
                  <a:schemeClr val="tx1"/>
                </a:solidFill>
                <a:ea typeface="+mn-lt"/>
                <a:cs typeface="+mn-lt"/>
              </a:rPr>
              <a:t>• Evaluated programs and services for effectiveness; and</a:t>
            </a:r>
          </a:p>
          <a:p>
            <a:pPr marL="0" indent="0">
              <a:lnSpc>
                <a:spcPct val="100000"/>
              </a:lnSpc>
              <a:spcBef>
                <a:spcPts val="0"/>
              </a:spcBef>
              <a:spcAft>
                <a:spcPts val="1200"/>
              </a:spcAft>
              <a:buNone/>
            </a:pPr>
            <a:r>
              <a:rPr lang="en-US" sz="2400" dirty="0">
                <a:solidFill>
                  <a:schemeClr val="tx1"/>
                </a:solidFill>
                <a:ea typeface="+mn-lt"/>
                <a:cs typeface="+mn-lt"/>
              </a:rPr>
              <a:t>• Adequately addressed problems and formal complaints raised by private school officials. </a:t>
            </a:r>
            <a:endParaRPr lang="en-US" sz="2400" dirty="0">
              <a:solidFill>
                <a:schemeClr val="tx1"/>
              </a:solidFill>
              <a:cs typeface="Arial"/>
            </a:endParaRPr>
          </a:p>
        </p:txBody>
      </p:sp>
      <p:sp>
        <p:nvSpPr>
          <p:cNvPr id="4" name="Slide Number Placeholder 3">
            <a:extLst>
              <a:ext uri="{FF2B5EF4-FFF2-40B4-BE49-F238E27FC236}">
                <a16:creationId xmlns:a16="http://schemas.microsoft.com/office/drawing/2014/main" id="{991132C6-E2BC-5DF3-7BB7-39D446D511D4}"/>
              </a:ext>
            </a:extLst>
          </p:cNvPr>
          <p:cNvSpPr>
            <a:spLocks noGrp="1"/>
          </p:cNvSpPr>
          <p:nvPr>
            <p:ph type="sldNum" sz="quarter" idx="12"/>
          </p:nvPr>
        </p:nvSpPr>
        <p:spPr/>
        <p:txBody>
          <a:bodyPr/>
          <a:lstStyle/>
          <a:p>
            <a:fld id="{4E637404-0BCF-4192-AEAE-F6A882F231C4}" type="slidenum">
              <a:rPr lang="en-US" altLang="en-US"/>
              <a:pPr/>
              <a:t>26</a:t>
            </a:fld>
            <a:endParaRPr lang="en-US" altLang="en-US"/>
          </a:p>
        </p:txBody>
      </p:sp>
    </p:spTree>
    <p:extLst>
      <p:ext uri="{BB962C8B-B14F-4D97-AF65-F5344CB8AC3E}">
        <p14:creationId xmlns:p14="http://schemas.microsoft.com/office/powerpoint/2010/main" val="3013840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D4331-1EFF-4312-BBE2-C63CE46D90C8}"/>
              </a:ext>
            </a:extLst>
          </p:cNvPr>
          <p:cNvSpPr>
            <a:spLocks noGrp="1"/>
          </p:cNvSpPr>
          <p:nvPr>
            <p:ph type="title"/>
          </p:nvPr>
        </p:nvSpPr>
        <p:spPr/>
        <p:txBody>
          <a:bodyPr/>
          <a:lstStyle/>
          <a:p>
            <a:r>
              <a:rPr lang="en-US" dirty="0">
                <a:solidFill>
                  <a:schemeClr val="tx1"/>
                </a:solidFill>
              </a:rPr>
              <a:t>Affirmation of Consultation</a:t>
            </a:r>
          </a:p>
        </p:txBody>
      </p:sp>
      <p:sp>
        <p:nvSpPr>
          <p:cNvPr id="3" name="Content Placeholder 2">
            <a:extLst>
              <a:ext uri="{FF2B5EF4-FFF2-40B4-BE49-F238E27FC236}">
                <a16:creationId xmlns:a16="http://schemas.microsoft.com/office/drawing/2014/main" id="{E584ABEF-0EB0-47E7-8E53-A4AAE620532F}"/>
              </a:ext>
            </a:extLst>
          </p:cNvPr>
          <p:cNvSpPr>
            <a:spLocks noGrp="1"/>
          </p:cNvSpPr>
          <p:nvPr>
            <p:ph idx="1"/>
          </p:nvPr>
        </p:nvSpPr>
        <p:spPr/>
        <p:txBody>
          <a:bodyPr/>
          <a:lstStyle/>
          <a:p>
            <a:pPr marL="0" indent="0">
              <a:lnSpc>
                <a:spcPct val="100000"/>
              </a:lnSpc>
              <a:spcBef>
                <a:spcPts val="0"/>
              </a:spcBef>
              <a:spcAft>
                <a:spcPts val="1200"/>
              </a:spcAft>
              <a:buNone/>
            </a:pPr>
            <a:r>
              <a:rPr lang="en-US" sz="2400" dirty="0">
                <a:solidFill>
                  <a:schemeClr val="tx1"/>
                </a:solidFill>
              </a:rPr>
              <a:t>Each LEA shall maintain in the agency’s records, and provide to the state educational agency involved, a written affirmation signed by officials of each participating private school that the meaningful consultation required by this section has occurred. The written affirmation shall provide the option for private school officials to indicate such officials’ belief that timely and meaningful consultation has not occurred or that the program design is not equitable with respect to eligible private school children. </a:t>
            </a:r>
            <a:br>
              <a:rPr lang="en-US" sz="2400" dirty="0">
                <a:solidFill>
                  <a:schemeClr val="tx1"/>
                </a:solidFill>
              </a:rPr>
            </a:br>
            <a:r>
              <a:rPr lang="en-US" sz="2400" dirty="0">
                <a:solidFill>
                  <a:schemeClr val="tx1"/>
                </a:solidFill>
              </a:rPr>
              <a:t>				       </a:t>
            </a:r>
          </a:p>
          <a:p>
            <a:pPr marL="0" indent="0" algn="r">
              <a:buNone/>
            </a:pPr>
            <a:r>
              <a:rPr lang="en-US" sz="2400" dirty="0">
                <a:solidFill>
                  <a:schemeClr val="tx1"/>
                </a:solidFill>
              </a:rPr>
              <a:t>20 </a:t>
            </a:r>
            <a:r>
              <a:rPr lang="en-US" sz="2400" i="1" cap="all" dirty="0">
                <a:solidFill>
                  <a:schemeClr val="tx1"/>
                </a:solidFill>
              </a:rPr>
              <a:t>U.S.C.</a:t>
            </a:r>
            <a:r>
              <a:rPr lang="en-US" sz="2400" dirty="0">
                <a:solidFill>
                  <a:schemeClr val="tx1"/>
                </a:solidFill>
              </a:rPr>
              <a:t> Section 7881[c][5]</a:t>
            </a:r>
          </a:p>
          <a:p>
            <a:pPr marL="0" indent="0">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A332146C-05FF-43BA-A588-976D95B40E74}"/>
              </a:ext>
            </a:extLst>
          </p:cNvPr>
          <p:cNvSpPr>
            <a:spLocks noGrp="1"/>
          </p:cNvSpPr>
          <p:nvPr>
            <p:ph type="sldNum" sz="quarter" idx="12"/>
          </p:nvPr>
        </p:nvSpPr>
        <p:spPr/>
        <p:txBody>
          <a:bodyPr/>
          <a:lstStyle/>
          <a:p>
            <a:fld id="{469BC29B-CD14-4172-9B93-F334EF7BA94E}" type="slidenum">
              <a:rPr lang="en-US" smtClean="0"/>
              <a:t>27</a:t>
            </a:fld>
            <a:endParaRPr lang="en-US"/>
          </a:p>
        </p:txBody>
      </p:sp>
    </p:spTree>
    <p:extLst>
      <p:ext uri="{BB962C8B-B14F-4D97-AF65-F5344CB8AC3E}">
        <p14:creationId xmlns:p14="http://schemas.microsoft.com/office/powerpoint/2010/main" val="73521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D4331-1EFF-4312-BBE2-C63CE46D90C8}"/>
              </a:ext>
            </a:extLst>
          </p:cNvPr>
          <p:cNvSpPr>
            <a:spLocks noGrp="1"/>
          </p:cNvSpPr>
          <p:nvPr>
            <p:ph type="title"/>
          </p:nvPr>
        </p:nvSpPr>
        <p:spPr/>
        <p:txBody>
          <a:bodyPr/>
          <a:lstStyle/>
          <a:p>
            <a:r>
              <a:rPr lang="en-US" dirty="0">
                <a:solidFill>
                  <a:schemeClr val="tx1"/>
                </a:solidFill>
              </a:rPr>
              <a:t>Private School Affirmation Evidence</a:t>
            </a:r>
          </a:p>
        </p:txBody>
      </p:sp>
      <p:sp>
        <p:nvSpPr>
          <p:cNvPr id="3" name="Content Placeholder 2">
            <a:extLst>
              <a:ext uri="{FF2B5EF4-FFF2-40B4-BE49-F238E27FC236}">
                <a16:creationId xmlns:a16="http://schemas.microsoft.com/office/drawing/2014/main" id="{E584ABEF-0EB0-47E7-8E53-A4AAE620532F}"/>
              </a:ext>
            </a:extLst>
          </p:cNvPr>
          <p:cNvSpPr>
            <a:spLocks noGrp="1"/>
          </p:cNvSpPr>
          <p:nvPr>
            <p:ph idx="1"/>
          </p:nvPr>
        </p:nvSpPr>
        <p:spPr/>
        <p:txBody>
          <a:bodyPr/>
          <a:lstStyle/>
          <a:p>
            <a:pPr marL="0" marR="0" indent="0">
              <a:lnSpc>
                <a:spcPct val="100000"/>
              </a:lnSpc>
              <a:spcBef>
                <a:spcPts val="0"/>
              </a:spcBef>
              <a:spcAft>
                <a:spcPts val="1200"/>
              </a:spcAft>
              <a:buNone/>
            </a:pPr>
            <a:r>
              <a:rPr lang="en-US"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Description:		A written document signed and dated by private 			school officials that the required consultation has 			occurred.</a:t>
            </a:r>
          </a:p>
          <a:p>
            <a:pPr marL="0" marR="0" indent="0">
              <a:lnSpc>
                <a:spcPct val="100000"/>
              </a:lnSpc>
              <a:spcBef>
                <a:spcPts val="0"/>
              </a:spcBef>
              <a:spcAft>
                <a:spcPts val="1200"/>
              </a:spcAft>
              <a:buNone/>
            </a:pPr>
            <a:r>
              <a:rPr lang="en-US"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Item Instructions:</a:t>
            </a:r>
            <a:r>
              <a:rPr lang="en-US"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r>
              <a:rPr lang="en-US"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Submit the signed and dated Title II, Part A equitable 			services private school affirmation documents 				regarding consultation.</a:t>
            </a:r>
          </a:p>
          <a:p>
            <a:pPr marL="0" indent="0">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A332146C-05FF-43BA-A588-976D95B40E74}"/>
              </a:ext>
            </a:extLst>
          </p:cNvPr>
          <p:cNvSpPr>
            <a:spLocks noGrp="1"/>
          </p:cNvSpPr>
          <p:nvPr>
            <p:ph type="sldNum" sz="quarter" idx="12"/>
          </p:nvPr>
        </p:nvSpPr>
        <p:spPr/>
        <p:txBody>
          <a:bodyPr/>
          <a:lstStyle/>
          <a:p>
            <a:fld id="{469BC29B-CD14-4172-9B93-F334EF7BA94E}" type="slidenum">
              <a:rPr lang="en-US" smtClean="0"/>
              <a:t>28</a:t>
            </a:fld>
            <a:endParaRPr lang="en-US"/>
          </a:p>
        </p:txBody>
      </p:sp>
    </p:spTree>
    <p:extLst>
      <p:ext uri="{BB962C8B-B14F-4D97-AF65-F5344CB8AC3E}">
        <p14:creationId xmlns:p14="http://schemas.microsoft.com/office/powerpoint/2010/main" val="40021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D4331-1EFF-4312-BBE2-C63CE46D90C8}"/>
              </a:ext>
            </a:extLst>
          </p:cNvPr>
          <p:cNvSpPr>
            <a:spLocks noGrp="1"/>
          </p:cNvSpPr>
          <p:nvPr>
            <p:ph type="title"/>
          </p:nvPr>
        </p:nvSpPr>
        <p:spPr/>
        <p:txBody>
          <a:bodyPr>
            <a:normAutofit/>
          </a:bodyPr>
          <a:lstStyle/>
          <a:p>
            <a:r>
              <a:rPr lang="en-US" dirty="0">
                <a:solidFill>
                  <a:schemeClr val="tx1"/>
                </a:solidFill>
              </a:rPr>
              <a:t>Affirmation of Consultation Template</a:t>
            </a:r>
          </a:p>
        </p:txBody>
      </p:sp>
      <p:pic>
        <p:nvPicPr>
          <p:cNvPr id="6" name="Content Placeholder 5" descr="CDE Affirmation of Consultation form template">
            <a:extLst>
              <a:ext uri="{FF2B5EF4-FFF2-40B4-BE49-F238E27FC236}">
                <a16:creationId xmlns:a16="http://schemas.microsoft.com/office/drawing/2014/main" id="{24C1293D-443C-4FA5-9DF8-B09A29EA337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96963" y="1933465"/>
            <a:ext cx="4938712" cy="4213446"/>
          </a:xfrm>
        </p:spPr>
      </p:pic>
      <p:sp>
        <p:nvSpPr>
          <p:cNvPr id="3" name="Content Placeholder 2">
            <a:extLst>
              <a:ext uri="{FF2B5EF4-FFF2-40B4-BE49-F238E27FC236}">
                <a16:creationId xmlns:a16="http://schemas.microsoft.com/office/drawing/2014/main" id="{E5829406-226A-E8C0-1E3F-1CB9EDFC35A8}"/>
              </a:ext>
            </a:extLst>
          </p:cNvPr>
          <p:cNvSpPr>
            <a:spLocks noGrp="1"/>
          </p:cNvSpPr>
          <p:nvPr>
            <p:ph sz="half" idx="2"/>
          </p:nvPr>
        </p:nvSpPr>
        <p:spPr/>
        <p:txBody>
          <a:bodyPr/>
          <a:lstStyle/>
          <a:p>
            <a:pPr marL="0" indent="0">
              <a:buNone/>
            </a:pPr>
            <a:r>
              <a:rPr lang="en-US" sz="2400" dirty="0">
                <a:solidFill>
                  <a:schemeClr val="tx1"/>
                </a:solidFill>
              </a:rPr>
              <a:t>An Affirmation of Confirmation template can be found on the CDE Equitable Services Ombudsman web page.</a:t>
            </a:r>
          </a:p>
          <a:p>
            <a:pPr marL="0" indent="0">
              <a:buNone/>
            </a:pPr>
            <a:r>
              <a:rPr lang="en-US" dirty="0">
                <a:hlinkClick r:id="rId4"/>
              </a:rPr>
              <a:t>npsconsultationtemps.docx (live.com)</a:t>
            </a:r>
            <a:endParaRPr lang="en-US" dirty="0"/>
          </a:p>
          <a:p>
            <a:endParaRPr lang="en-US" dirty="0"/>
          </a:p>
        </p:txBody>
      </p:sp>
      <p:sp>
        <p:nvSpPr>
          <p:cNvPr id="4" name="Slide Number Placeholder 3">
            <a:extLst>
              <a:ext uri="{FF2B5EF4-FFF2-40B4-BE49-F238E27FC236}">
                <a16:creationId xmlns:a16="http://schemas.microsoft.com/office/drawing/2014/main" id="{A332146C-05FF-43BA-A588-976D95B40E74}"/>
              </a:ext>
            </a:extLst>
          </p:cNvPr>
          <p:cNvSpPr>
            <a:spLocks noGrp="1"/>
          </p:cNvSpPr>
          <p:nvPr>
            <p:ph type="sldNum" sz="quarter" idx="12"/>
          </p:nvPr>
        </p:nvSpPr>
        <p:spPr/>
        <p:txBody>
          <a:bodyPr/>
          <a:lstStyle/>
          <a:p>
            <a:fld id="{469BC29B-CD14-4172-9B93-F334EF7BA94E}" type="slidenum">
              <a:rPr lang="en-US" smtClean="0"/>
              <a:t>29</a:t>
            </a:fld>
            <a:endParaRPr lang="en-US"/>
          </a:p>
        </p:txBody>
      </p:sp>
    </p:spTree>
    <p:extLst>
      <p:ext uri="{BB962C8B-B14F-4D97-AF65-F5344CB8AC3E}">
        <p14:creationId xmlns:p14="http://schemas.microsoft.com/office/powerpoint/2010/main" val="366983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E83B6-E09E-4007-A632-916B93A9CAE5}"/>
              </a:ext>
            </a:extLst>
          </p:cNvPr>
          <p:cNvSpPr>
            <a:spLocks noGrp="1"/>
          </p:cNvSpPr>
          <p:nvPr>
            <p:ph type="title"/>
          </p:nvPr>
        </p:nvSpPr>
        <p:spPr>
          <a:xfrm>
            <a:off x="1096963" y="287338"/>
            <a:ext cx="10058400" cy="1449387"/>
          </a:xfrm>
        </p:spPr>
        <p:txBody>
          <a:bodyPr/>
          <a:lstStyle/>
          <a:p>
            <a:r>
              <a:rPr lang="en-US" dirty="0">
                <a:solidFill>
                  <a:schemeClr val="tx1"/>
                </a:solidFill>
              </a:rPr>
              <a:t>Title II Purpose </a:t>
            </a:r>
            <a:endParaRPr lang="en-US" sz="1800" dirty="0">
              <a:solidFill>
                <a:schemeClr val="tx1"/>
              </a:solidFill>
            </a:endParaRPr>
          </a:p>
        </p:txBody>
      </p:sp>
      <p:sp>
        <p:nvSpPr>
          <p:cNvPr id="3" name="Content Placeholder 2">
            <a:extLst>
              <a:ext uri="{FF2B5EF4-FFF2-40B4-BE49-F238E27FC236}">
                <a16:creationId xmlns:a16="http://schemas.microsoft.com/office/drawing/2014/main" id="{1C3B8C08-E797-4D4A-BD2D-D7FE38FE2E23}"/>
              </a:ext>
            </a:extLst>
          </p:cNvPr>
          <p:cNvSpPr>
            <a:spLocks noGrp="1"/>
          </p:cNvSpPr>
          <p:nvPr>
            <p:ph idx="1"/>
          </p:nvPr>
        </p:nvSpPr>
        <p:spPr>
          <a:xfrm>
            <a:off x="1096963" y="1736725"/>
            <a:ext cx="10058400" cy="4464050"/>
          </a:xfrm>
        </p:spPr>
        <p:txBody>
          <a:bodyPr/>
          <a:lstStyle/>
          <a:p>
            <a:pPr lvl="0">
              <a:lnSpc>
                <a:spcPct val="100000"/>
              </a:lnSpc>
              <a:spcBef>
                <a:spcPts val="0"/>
              </a:spcBef>
              <a:spcAft>
                <a:spcPts val="1200"/>
              </a:spcAft>
            </a:pPr>
            <a:r>
              <a:rPr lang="en-US" sz="2400" dirty="0">
                <a:solidFill>
                  <a:schemeClr val="tx1"/>
                </a:solidFill>
              </a:rPr>
              <a:t>Increase student achievement consistent with the challenging state academic standards.</a:t>
            </a:r>
          </a:p>
          <a:p>
            <a:pPr lvl="0">
              <a:lnSpc>
                <a:spcPct val="100000"/>
              </a:lnSpc>
              <a:spcBef>
                <a:spcPts val="0"/>
              </a:spcBef>
              <a:spcAft>
                <a:spcPts val="1200"/>
              </a:spcAft>
            </a:pPr>
            <a:r>
              <a:rPr lang="en-US" sz="2400" dirty="0">
                <a:solidFill>
                  <a:schemeClr val="tx1"/>
                </a:solidFill>
              </a:rPr>
              <a:t>Improve the quality and effectiveness of teachers, principals, and other school leaders.</a:t>
            </a:r>
          </a:p>
          <a:p>
            <a:pPr lvl="0">
              <a:lnSpc>
                <a:spcPct val="100000"/>
              </a:lnSpc>
              <a:spcBef>
                <a:spcPts val="0"/>
              </a:spcBef>
              <a:spcAft>
                <a:spcPts val="1200"/>
              </a:spcAft>
            </a:pPr>
            <a:r>
              <a:rPr lang="en-US" sz="2400" dirty="0">
                <a:solidFill>
                  <a:schemeClr val="tx1"/>
                </a:solidFill>
              </a:rPr>
              <a:t>Increase the number of teachers, principals, and other school leaders who are effective in improving student academic achievement in schools.</a:t>
            </a:r>
          </a:p>
          <a:p>
            <a:pPr lvl="0">
              <a:lnSpc>
                <a:spcPct val="100000"/>
              </a:lnSpc>
              <a:spcBef>
                <a:spcPts val="0"/>
              </a:spcBef>
              <a:spcAft>
                <a:spcPts val="1200"/>
              </a:spcAft>
            </a:pPr>
            <a:r>
              <a:rPr lang="en-US" sz="2400" dirty="0">
                <a:solidFill>
                  <a:schemeClr val="tx1"/>
                </a:solidFill>
              </a:rPr>
              <a:t>Provide low-income and minority students greater access to effective teachers, principals, and other school leaders.</a:t>
            </a:r>
          </a:p>
          <a:p>
            <a:pPr marL="0" lvl="0" indent="0" algn="r">
              <a:lnSpc>
                <a:spcPct val="100000"/>
              </a:lnSpc>
              <a:spcBef>
                <a:spcPts val="0"/>
              </a:spcBef>
              <a:spcAft>
                <a:spcPts val="1200"/>
              </a:spcAft>
              <a:buNone/>
            </a:pPr>
            <a:r>
              <a:rPr lang="en-US" sz="2400" dirty="0">
                <a:solidFill>
                  <a:schemeClr val="tx1"/>
                </a:solidFill>
              </a:rPr>
              <a:t>20 </a:t>
            </a:r>
            <a:r>
              <a:rPr lang="en-US" sz="2400" i="1" dirty="0">
                <a:solidFill>
                  <a:schemeClr val="tx1"/>
                </a:solidFill>
              </a:rPr>
              <a:t>United States Code </a:t>
            </a:r>
            <a:r>
              <a:rPr lang="en-US" sz="2400" dirty="0">
                <a:solidFill>
                  <a:schemeClr val="tx1"/>
                </a:solidFill>
              </a:rPr>
              <a:t>(</a:t>
            </a:r>
            <a:r>
              <a:rPr lang="en-US" sz="2400" i="1" cap="all" dirty="0">
                <a:solidFill>
                  <a:schemeClr val="tx1"/>
                </a:solidFill>
              </a:rPr>
              <a:t>U.S.C.</a:t>
            </a:r>
            <a:r>
              <a:rPr lang="en-US" sz="2400" cap="all" dirty="0">
                <a:solidFill>
                  <a:schemeClr val="tx1"/>
                </a:solidFill>
              </a:rPr>
              <a:t>)</a:t>
            </a:r>
            <a:r>
              <a:rPr lang="en-US" sz="2400" dirty="0">
                <a:solidFill>
                  <a:schemeClr val="tx1"/>
                </a:solidFill>
              </a:rPr>
              <a:t> Section 6601</a:t>
            </a:r>
          </a:p>
          <a:p>
            <a:pPr marL="0" indent="0">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80BFC43A-20E5-48B7-A9A0-248ECB8F6D03}"/>
              </a:ext>
            </a:extLst>
          </p:cNvPr>
          <p:cNvSpPr>
            <a:spLocks noGrp="1"/>
          </p:cNvSpPr>
          <p:nvPr>
            <p:ph type="sldNum" sz="quarter" idx="12"/>
          </p:nvPr>
        </p:nvSpPr>
        <p:spPr/>
        <p:txBody>
          <a:bodyPr/>
          <a:lstStyle/>
          <a:p>
            <a:fld id="{4E637404-0BCF-4192-AEAE-F6A882F231C4}" type="slidenum">
              <a:rPr lang="en-US" altLang="en-US" smtClean="0"/>
              <a:pPr/>
              <a:t>3</a:t>
            </a:fld>
            <a:endParaRPr lang="en-US" altLang="en-US"/>
          </a:p>
        </p:txBody>
      </p:sp>
    </p:spTree>
    <p:extLst>
      <p:ext uri="{BB962C8B-B14F-4D97-AF65-F5344CB8AC3E}">
        <p14:creationId xmlns:p14="http://schemas.microsoft.com/office/powerpoint/2010/main" val="3193100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86E084-587B-4477-9A16-20D88E90A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E917005F-BBD6-4572-AA66-5B53DE761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2CFCD635-C557-491A-B373-CA044B7303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31A6C7-1DE7-B6DA-1E97-C02732E7B60E}"/>
              </a:ext>
            </a:extLst>
          </p:cNvPr>
          <p:cNvSpPr>
            <a:spLocks noGrp="1"/>
          </p:cNvSpPr>
          <p:nvPr>
            <p:ph type="title"/>
          </p:nvPr>
        </p:nvSpPr>
        <p:spPr>
          <a:xfrm>
            <a:off x="5181601" y="634946"/>
            <a:ext cx="6368142" cy="1450757"/>
          </a:xfrm>
        </p:spPr>
        <p:txBody>
          <a:bodyPr vert="horz" lIns="91440" tIns="45720" rIns="91440" bIns="45720" rtlCol="0" anchor="b">
            <a:normAutofit/>
          </a:bodyPr>
          <a:lstStyle/>
          <a:p>
            <a:pPr eaLnBrk="1" hangingPunct="1"/>
            <a:r>
              <a:rPr lang="en-US" dirty="0">
                <a:solidFill>
                  <a:schemeClr val="tx1"/>
                </a:solidFill>
              </a:rPr>
              <a:t>Obligation of Funds Question</a:t>
            </a:r>
          </a:p>
        </p:txBody>
      </p:sp>
      <p:pic>
        <p:nvPicPr>
          <p:cNvPr id="6" name="Picture 5" descr="Stacks of gold coins">
            <a:extLst>
              <a:ext uri="{FF2B5EF4-FFF2-40B4-BE49-F238E27FC236}">
                <a16:creationId xmlns:a16="http://schemas.microsoft.com/office/drawing/2014/main" id="{F26F2159-8340-1698-C85C-4C9FB21C057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 y="-12128"/>
            <a:ext cx="4654276" cy="6870127"/>
          </a:xfrm>
          <a:prstGeom prst="rect">
            <a:avLst/>
          </a:prstGeom>
        </p:spPr>
      </p:pic>
      <p:cxnSp>
        <p:nvCxnSpPr>
          <p:cNvPr id="20" name="Straight Connector 19">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F11F4A4-FFD1-2652-45A8-4463F1516D73}"/>
              </a:ext>
            </a:extLst>
          </p:cNvPr>
          <p:cNvSpPr txBox="1"/>
          <p:nvPr/>
        </p:nvSpPr>
        <p:spPr>
          <a:xfrm>
            <a:off x="5181601" y="2198914"/>
            <a:ext cx="6368142" cy="3670180"/>
          </a:xfrm>
          <a:prstGeom prst="rect">
            <a:avLst/>
          </a:prstGeom>
        </p:spPr>
        <p:txBody>
          <a:bodyPr rot="0" spcFirstLastPara="0" vertOverflow="overflow" horzOverflow="overflow" vert="horz" lIns="0" tIns="45720" rIns="0" bIns="45720" numCol="1" spcCol="0" rtlCol="0" fromWordArt="0" anchorCtr="0" forceAA="0" compatLnSpc="1">
            <a:prstTxWarp prst="textNoShape">
              <a:avLst/>
            </a:prstTxWarp>
            <a:normAutofit fontScale="92500"/>
          </a:bodyPr>
          <a:lstStyle/>
          <a:p>
            <a:pPr eaLnBrk="1" hangingPunct="1">
              <a:spcAft>
                <a:spcPts val="1200"/>
              </a:spcAft>
              <a:buClr>
                <a:schemeClr val="accent1"/>
              </a:buClr>
              <a:buFont typeface="Calibri" panose="020F0502020204030204" pitchFamily="34" charset="0"/>
            </a:pPr>
            <a:r>
              <a:rPr lang="en-US" sz="2400" b="1" dirty="0">
                <a:latin typeface="+mn-lt"/>
              </a:rPr>
              <a:t>Question: </a:t>
            </a:r>
            <a:r>
              <a:rPr lang="en-US" sz="2400" dirty="0">
                <a:latin typeface="+mn-lt"/>
              </a:rPr>
              <a:t>May a private school request that unused/unobligated Title funds be carried over to the following fiscal year? </a:t>
            </a:r>
          </a:p>
          <a:p>
            <a:pPr eaLnBrk="1" hangingPunct="1">
              <a:lnSpc>
                <a:spcPct val="110000"/>
              </a:lnSpc>
              <a:spcAft>
                <a:spcPts val="1200"/>
              </a:spcAft>
              <a:buClr>
                <a:schemeClr val="accent1"/>
              </a:buClr>
              <a:buFont typeface="Calibri" panose="020F0502020204030204" pitchFamily="34" charset="0"/>
            </a:pPr>
            <a:r>
              <a:rPr lang="en-US" sz="2400" b="1" dirty="0">
                <a:latin typeface="+mn-lt"/>
              </a:rPr>
              <a:t>Answer: </a:t>
            </a:r>
            <a:r>
              <a:rPr lang="en-US" sz="2400" dirty="0">
                <a:latin typeface="+mn-lt"/>
              </a:rPr>
              <a:t>If an LEA is providing equitable services as required and meeting the obligation of funds requirement in ESEA section 1117(a)(4)(B), it should not have carryover funds. Please contact our office at </a:t>
            </a:r>
            <a:r>
              <a:rPr lang="en-US" sz="2400" dirty="0">
                <a:solidFill>
                  <a:schemeClr val="tx1">
                    <a:lumMod val="75000"/>
                    <a:lumOff val="25000"/>
                  </a:schemeClr>
                </a:solidFill>
                <a:latin typeface="+mn-lt"/>
                <a:hlinkClick r:id="rId4"/>
              </a:rPr>
              <a:t>titleII@cde.ca.gov</a:t>
            </a:r>
            <a:r>
              <a:rPr lang="en-US" sz="2400" dirty="0">
                <a:latin typeface="+mn-lt"/>
              </a:rPr>
              <a:t> if there are extenuating circumstances.</a:t>
            </a:r>
          </a:p>
        </p:txBody>
      </p:sp>
      <p:sp>
        <p:nvSpPr>
          <p:cNvPr id="3" name="Slide Number Placeholder 2">
            <a:extLst>
              <a:ext uri="{FF2B5EF4-FFF2-40B4-BE49-F238E27FC236}">
                <a16:creationId xmlns:a16="http://schemas.microsoft.com/office/drawing/2014/main" id="{C12C4A61-9FFE-828F-102C-4C9E14B16E80}"/>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469BC29B-CD14-4172-9B93-F334EF7BA94E}" type="slidenum">
              <a:rPr lang="en-US" sz="1050">
                <a:solidFill>
                  <a:schemeClr val="tx1">
                    <a:lumMod val="75000"/>
                    <a:lumOff val="25000"/>
                  </a:schemeClr>
                </a:solidFill>
                <a:latin typeface="+mn-lt"/>
              </a:rPr>
              <a:pPr>
                <a:spcAft>
                  <a:spcPts val="600"/>
                </a:spcAft>
              </a:pPr>
              <a:t>30</a:t>
            </a:fld>
            <a:endParaRPr lang="en-US" sz="1050">
              <a:solidFill>
                <a:schemeClr val="tx1">
                  <a:lumMod val="75000"/>
                  <a:lumOff val="25000"/>
                </a:schemeClr>
              </a:solidFill>
              <a:latin typeface="+mn-lt"/>
            </a:endParaRPr>
          </a:p>
        </p:txBody>
      </p:sp>
    </p:spTree>
    <p:extLst>
      <p:ext uri="{BB962C8B-B14F-4D97-AF65-F5344CB8AC3E}">
        <p14:creationId xmlns:p14="http://schemas.microsoft.com/office/powerpoint/2010/main" val="167481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90BB4B0-5C9C-4E3C-911F-884B50CDA806}"/>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Obligation of Funds</a:t>
            </a:r>
          </a:p>
        </p:txBody>
      </p:sp>
      <p:sp>
        <p:nvSpPr>
          <p:cNvPr id="14" name="Rectangle 1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B9A5D28-3549-417A-A954-C83131F94C09}"/>
              </a:ext>
            </a:extLst>
          </p:cNvPr>
          <p:cNvSpPr>
            <a:spLocks noGrp="1"/>
          </p:cNvSpPr>
          <p:nvPr>
            <p:ph idx="1"/>
          </p:nvPr>
        </p:nvSpPr>
        <p:spPr>
          <a:xfrm>
            <a:off x="4742016" y="605896"/>
            <a:ext cx="6413663" cy="5646208"/>
          </a:xfrm>
        </p:spPr>
        <p:txBody>
          <a:bodyPr vert="horz" lIns="91440" tIns="45720" rIns="91440" bIns="45720" rtlCol="0" anchor="ctr">
            <a:normAutofit/>
          </a:bodyPr>
          <a:lstStyle/>
          <a:p>
            <a:pPr marL="0" lvl="1" indent="0" fontAlgn="base">
              <a:lnSpc>
                <a:spcPct val="100000"/>
              </a:lnSpc>
              <a:spcBef>
                <a:spcPts val="0"/>
              </a:spcBef>
              <a:spcAft>
                <a:spcPts val="1200"/>
              </a:spcAft>
              <a:buNone/>
            </a:pPr>
            <a:r>
              <a:rPr lang="en-US" sz="3200" dirty="0">
                <a:solidFill>
                  <a:schemeClr val="tx1"/>
                </a:solidFill>
              </a:rPr>
              <a:t>Obligation of funds allocated to an LEA for educational services and other benefits to eligible private school children shall be obligated in the fiscal year for which the funds are received by the agency.				     </a:t>
            </a:r>
          </a:p>
          <a:p>
            <a:pPr marL="0" lvl="1" indent="0" algn="r" fontAlgn="base">
              <a:lnSpc>
                <a:spcPct val="100000"/>
              </a:lnSpc>
              <a:spcBef>
                <a:spcPts val="0"/>
              </a:spcBef>
              <a:spcAft>
                <a:spcPts val="1200"/>
              </a:spcAft>
              <a:buNone/>
            </a:pPr>
            <a:r>
              <a:rPr lang="en-US" sz="3200" dirty="0">
                <a:solidFill>
                  <a:schemeClr val="tx1"/>
                </a:solidFill>
              </a:rPr>
              <a:t>20 </a:t>
            </a:r>
            <a:r>
              <a:rPr lang="en-US" sz="3200" i="1" cap="all" dirty="0">
                <a:solidFill>
                  <a:schemeClr val="tx1"/>
                </a:solidFill>
              </a:rPr>
              <a:t>U.S.C.</a:t>
            </a:r>
            <a:r>
              <a:rPr lang="en-US" sz="3200" dirty="0">
                <a:solidFill>
                  <a:schemeClr val="tx1"/>
                </a:solidFill>
              </a:rPr>
              <a:t> Section 7881[a][4][B]</a:t>
            </a:r>
          </a:p>
          <a:p>
            <a:pPr marL="0" indent="0">
              <a:lnSpc>
                <a:spcPct val="100000"/>
              </a:lnSpc>
              <a:spcBef>
                <a:spcPts val="0"/>
              </a:spcBef>
              <a:spcAft>
                <a:spcPts val="1200"/>
              </a:spcAft>
              <a:buNone/>
            </a:pPr>
            <a:endParaRPr lang="en-US" sz="3200" dirty="0">
              <a:cs typeface="Arial"/>
            </a:endParaRPr>
          </a:p>
        </p:txBody>
      </p:sp>
      <p:sp>
        <p:nvSpPr>
          <p:cNvPr id="5" name="Slide Number Placeholder 4"/>
          <p:cNvSpPr>
            <a:spLocks noGrp="1"/>
          </p:cNvSpPr>
          <p:nvPr>
            <p:ph type="sldNum" sz="quarter" idx="12"/>
          </p:nvPr>
        </p:nvSpPr>
        <p:spPr>
          <a:xfrm>
            <a:off x="10123055" y="6459785"/>
            <a:ext cx="1089428" cy="365125"/>
          </a:xfrm>
        </p:spPr>
        <p:txBody>
          <a:bodyPr>
            <a:normAutofit/>
          </a:bodyPr>
          <a:lstStyle/>
          <a:p>
            <a:pPr>
              <a:spcAft>
                <a:spcPts val="600"/>
              </a:spcAft>
            </a:pPr>
            <a:fld id="{469BC29B-CD14-4172-9B93-F334EF7BA94E}" type="slidenum">
              <a:rPr lang="en-US">
                <a:solidFill>
                  <a:schemeClr val="tx2"/>
                </a:solidFill>
              </a:rPr>
              <a:pPr>
                <a:spcAft>
                  <a:spcPts val="600"/>
                </a:spcAft>
              </a:pPr>
              <a:t>31</a:t>
            </a:fld>
            <a:endParaRPr lang="en-US">
              <a:solidFill>
                <a:schemeClr val="tx2"/>
              </a:solidFill>
            </a:endParaRPr>
          </a:p>
        </p:txBody>
      </p:sp>
    </p:spTree>
    <p:extLst>
      <p:ext uri="{BB962C8B-B14F-4D97-AF65-F5344CB8AC3E}">
        <p14:creationId xmlns:p14="http://schemas.microsoft.com/office/powerpoint/2010/main" val="50410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DD05-647C-459C-9838-84539CF1A17C}"/>
              </a:ext>
            </a:extLst>
          </p:cNvPr>
          <p:cNvSpPr>
            <a:spLocks noGrp="1"/>
          </p:cNvSpPr>
          <p:nvPr>
            <p:ph type="title"/>
          </p:nvPr>
        </p:nvSpPr>
        <p:spPr/>
        <p:txBody>
          <a:bodyPr/>
          <a:lstStyle/>
          <a:p>
            <a:r>
              <a:rPr lang="en-US">
                <a:solidFill>
                  <a:schemeClr val="tx1"/>
                </a:solidFill>
              </a:rPr>
              <a:t>Control of Funds Question</a:t>
            </a:r>
          </a:p>
        </p:txBody>
      </p:sp>
      <p:sp>
        <p:nvSpPr>
          <p:cNvPr id="3" name="Content Placeholder 2">
            <a:extLst>
              <a:ext uri="{FF2B5EF4-FFF2-40B4-BE49-F238E27FC236}">
                <a16:creationId xmlns:a16="http://schemas.microsoft.com/office/drawing/2014/main" id="{A4ABD3B0-744E-42AD-9228-95D314E71D32}"/>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spcAft>
                <a:spcPts val="1200"/>
              </a:spcAft>
              <a:buNone/>
            </a:pPr>
            <a:r>
              <a:rPr lang="en-US" sz="2400" b="1" dirty="0">
                <a:solidFill>
                  <a:schemeClr val="tx1"/>
                </a:solidFill>
              </a:rPr>
              <a:t>Question: </a:t>
            </a:r>
            <a:r>
              <a:rPr lang="en-US" sz="2400" dirty="0">
                <a:solidFill>
                  <a:schemeClr val="tx1"/>
                </a:solidFill>
              </a:rPr>
              <a:t> May an LEA directly reimburse a Private School?</a:t>
            </a:r>
          </a:p>
          <a:p>
            <a:pPr marL="0" indent="0">
              <a:lnSpc>
                <a:spcPct val="100000"/>
              </a:lnSpc>
              <a:spcBef>
                <a:spcPts val="0"/>
              </a:spcBef>
              <a:spcAft>
                <a:spcPts val="1200"/>
              </a:spcAft>
              <a:buNone/>
            </a:pPr>
            <a:r>
              <a:rPr lang="en-US" sz="2400" b="1" dirty="0">
                <a:solidFill>
                  <a:schemeClr val="tx1"/>
                </a:solidFill>
              </a:rPr>
              <a:t>Answer: No. </a:t>
            </a:r>
            <a:r>
              <a:rPr lang="en-US" sz="2400" dirty="0">
                <a:solidFill>
                  <a:schemeClr val="tx1"/>
                </a:solidFill>
              </a:rPr>
              <a:t>The</a:t>
            </a:r>
            <a:r>
              <a:rPr lang="en-US" sz="2400" b="1" dirty="0">
                <a:solidFill>
                  <a:schemeClr val="tx1"/>
                </a:solidFill>
              </a:rPr>
              <a:t> </a:t>
            </a:r>
            <a:r>
              <a:rPr lang="en-US" sz="2400" dirty="0">
                <a:solidFill>
                  <a:schemeClr val="tx1"/>
                </a:solidFill>
              </a:rPr>
              <a:t>LEA shall administer and maintain control of funds used to provide Title II services to private schools. </a:t>
            </a:r>
            <a:r>
              <a:rPr lang="en-US" sz="2400" b="0" i="0" u="none" strike="noStrike" baseline="0" dirty="0">
                <a:solidFill>
                  <a:schemeClr val="tx1"/>
                </a:solidFill>
              </a:rPr>
              <a:t>An LEA may pay the provider directly or reimburse an individual private school teacher or other staff for professional development that the LEA has pre-approved after timely and meaningful consultation.</a:t>
            </a:r>
            <a:r>
              <a:rPr lang="en-US" sz="1800" b="0" i="0" u="none" strike="noStrike" baseline="0" dirty="0">
                <a:solidFill>
                  <a:schemeClr val="tx1"/>
                </a:solidFill>
                <a:latin typeface="Times New Roman" panose="02020603050405020304" pitchFamily="18" charset="0"/>
              </a:rPr>
              <a:t> </a:t>
            </a:r>
            <a:r>
              <a:rPr lang="en-US" sz="2400" dirty="0">
                <a:solidFill>
                  <a:schemeClr val="tx1"/>
                </a:solidFill>
              </a:rPr>
              <a:t>The LEA should provide their policies and procedures for approvals, reimbursements, and travel during consultation. A private school employee who acts as an officer of the private school may not be reimbursed for school staff equitable services.</a:t>
            </a:r>
            <a:endParaRPr lang="en-US" sz="2400" dirty="0">
              <a:solidFill>
                <a:schemeClr val="tx1"/>
              </a:solidFill>
              <a:cs typeface="Arial"/>
            </a:endParaRPr>
          </a:p>
          <a:p>
            <a:pPr marL="0" indent="0">
              <a:lnSpc>
                <a:spcPct val="100000"/>
              </a:lnSpc>
              <a:spcAft>
                <a:spcPts val="1200"/>
              </a:spcAft>
              <a:buNone/>
            </a:pPr>
            <a:r>
              <a:rPr lang="en-US" dirty="0">
                <a:solidFill>
                  <a:schemeClr val="tx1"/>
                </a:solidFill>
              </a:rPr>
              <a:t>  </a:t>
            </a:r>
          </a:p>
        </p:txBody>
      </p:sp>
      <p:sp>
        <p:nvSpPr>
          <p:cNvPr id="4" name="Slide Number Placeholder 3">
            <a:extLst>
              <a:ext uri="{FF2B5EF4-FFF2-40B4-BE49-F238E27FC236}">
                <a16:creationId xmlns:a16="http://schemas.microsoft.com/office/drawing/2014/main" id="{0D81B38A-3AF0-409C-9EF8-CCCEC4387055}"/>
              </a:ext>
            </a:extLst>
          </p:cNvPr>
          <p:cNvSpPr>
            <a:spLocks noGrp="1"/>
          </p:cNvSpPr>
          <p:nvPr>
            <p:ph type="sldNum" sz="quarter" idx="12"/>
          </p:nvPr>
        </p:nvSpPr>
        <p:spPr/>
        <p:txBody>
          <a:bodyPr/>
          <a:lstStyle/>
          <a:p>
            <a:fld id="{469BC29B-CD14-4172-9B93-F334EF7BA94E}" type="slidenum">
              <a:rPr lang="en-US" smtClean="0"/>
              <a:t>32</a:t>
            </a:fld>
            <a:endParaRPr lang="en-US"/>
          </a:p>
        </p:txBody>
      </p:sp>
    </p:spTree>
    <p:extLst>
      <p:ext uri="{BB962C8B-B14F-4D97-AF65-F5344CB8AC3E}">
        <p14:creationId xmlns:p14="http://schemas.microsoft.com/office/powerpoint/2010/main" val="403102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36368CE-AF00-47F0-88CD-D862F62751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BB4B0-5C9C-4E3C-911F-884B50CDA806}"/>
              </a:ext>
            </a:extLst>
          </p:cNvPr>
          <p:cNvSpPr>
            <a:spLocks noGrp="1"/>
          </p:cNvSpPr>
          <p:nvPr>
            <p:ph type="title"/>
          </p:nvPr>
        </p:nvSpPr>
        <p:spPr>
          <a:xfrm>
            <a:off x="4974771" y="634946"/>
            <a:ext cx="6574972" cy="1450757"/>
          </a:xfrm>
        </p:spPr>
        <p:txBody>
          <a:bodyPr>
            <a:normAutofit/>
          </a:bodyPr>
          <a:lstStyle/>
          <a:p>
            <a:r>
              <a:rPr lang="en-US" dirty="0">
                <a:solidFill>
                  <a:schemeClr val="tx1"/>
                </a:solidFill>
              </a:rPr>
              <a:t>Control of Funds</a:t>
            </a:r>
          </a:p>
        </p:txBody>
      </p:sp>
      <p:pic>
        <p:nvPicPr>
          <p:cNvPr id="9" name="Graphic 8" descr="Piggy Bank outline">
            <a:extLst>
              <a:ext uri="{FF2B5EF4-FFF2-40B4-BE49-F238E27FC236}">
                <a16:creationId xmlns:a16="http://schemas.microsoft.com/office/drawing/2014/main" id="{5AC06889-3A2D-7781-95A5-05A605DFB5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33999" y="1296626"/>
            <a:ext cx="4001315" cy="4001315"/>
          </a:xfrm>
          <a:prstGeom prst="rect">
            <a:avLst/>
          </a:prstGeom>
        </p:spPr>
      </p:pic>
      <p:cxnSp>
        <p:nvCxnSpPr>
          <p:cNvPr id="14" name="Straight Connector 13">
            <a:extLst>
              <a:ext uri="{FF2B5EF4-FFF2-40B4-BE49-F238E27FC236}">
                <a16:creationId xmlns:a16="http://schemas.microsoft.com/office/drawing/2014/main" id="{05DA45A8-E2EA-4AC4-B129-9C17785C79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B9A5D28-3549-417A-A954-C83131F94C09}"/>
              </a:ext>
            </a:extLst>
          </p:cNvPr>
          <p:cNvSpPr>
            <a:spLocks noGrp="1"/>
          </p:cNvSpPr>
          <p:nvPr>
            <p:ph idx="1"/>
          </p:nvPr>
        </p:nvSpPr>
        <p:spPr>
          <a:xfrm>
            <a:off x="4974769" y="2198914"/>
            <a:ext cx="6574973" cy="3670180"/>
          </a:xfrm>
        </p:spPr>
        <p:txBody>
          <a:bodyPr vert="horz" lIns="91440" tIns="45720" rIns="91440" bIns="45720" rtlCol="0">
            <a:normAutofit/>
          </a:bodyPr>
          <a:lstStyle/>
          <a:p>
            <a:pPr marL="0" lvl="1" indent="0" fontAlgn="base">
              <a:spcBef>
                <a:spcPts val="0"/>
              </a:spcBef>
              <a:spcAft>
                <a:spcPts val="1200"/>
              </a:spcAft>
              <a:buNone/>
            </a:pPr>
            <a:r>
              <a:rPr lang="en-US" dirty="0">
                <a:solidFill>
                  <a:schemeClr val="tx1"/>
                </a:solidFill>
              </a:rPr>
              <a:t>LEA shall administer and maintain control of funds used to provide Title II services to private schools. </a:t>
            </a:r>
          </a:p>
          <a:p>
            <a:pPr marL="0" lvl="1" indent="0" algn="r" fontAlgn="base">
              <a:spcBef>
                <a:spcPts val="0"/>
              </a:spcBef>
              <a:spcAft>
                <a:spcPts val="1200"/>
              </a:spcAft>
              <a:buNone/>
            </a:pPr>
            <a:r>
              <a:rPr lang="en-US" dirty="0">
                <a:solidFill>
                  <a:schemeClr val="tx1"/>
                </a:solidFill>
              </a:rPr>
              <a:t>		20 </a:t>
            </a:r>
            <a:r>
              <a:rPr lang="en-US" i="1" cap="all" dirty="0">
                <a:solidFill>
                  <a:schemeClr val="tx1"/>
                </a:solidFill>
              </a:rPr>
              <a:t>U.S.C.</a:t>
            </a:r>
            <a:r>
              <a:rPr lang="en-US" dirty="0">
                <a:solidFill>
                  <a:schemeClr val="tx1"/>
                </a:solidFill>
              </a:rPr>
              <a:t> Section 7881[d][1]	</a:t>
            </a:r>
          </a:p>
          <a:p>
            <a:pPr marL="0" lvl="1" indent="0" fontAlgn="base">
              <a:buNone/>
            </a:pPr>
            <a:endParaRPr lang="en-US" dirty="0">
              <a:solidFill>
                <a:schemeClr val="tx1"/>
              </a:solidFill>
            </a:endParaRPr>
          </a:p>
          <a:p>
            <a:pPr marL="0" indent="0">
              <a:spcBef>
                <a:spcPts val="0"/>
              </a:spcBef>
              <a:spcAft>
                <a:spcPts val="600"/>
              </a:spcAft>
              <a:buNone/>
            </a:pPr>
            <a:endParaRPr lang="en-US" dirty="0">
              <a:cs typeface="Arial"/>
            </a:endParaRPr>
          </a:p>
        </p:txBody>
      </p:sp>
      <p:sp>
        <p:nvSpPr>
          <p:cNvPr id="16" name="Rectangle 15">
            <a:extLst>
              <a:ext uri="{FF2B5EF4-FFF2-40B4-BE49-F238E27FC236}">
                <a16:creationId xmlns:a16="http://schemas.microsoft.com/office/drawing/2014/main" id="{1011F05C-FD37-486B-9F4E-653308776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9B3C60A3-4E82-45D1-8328-7440A9EB4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Slide Number Placeholder 4"/>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smtClean="0"/>
              <a:pPr>
                <a:spcAft>
                  <a:spcPts val="600"/>
                </a:spcAft>
              </a:pPr>
              <a:t>33</a:t>
            </a:fld>
            <a:endParaRPr lang="en-US"/>
          </a:p>
        </p:txBody>
      </p:sp>
    </p:spTree>
    <p:extLst>
      <p:ext uri="{BB962C8B-B14F-4D97-AF65-F5344CB8AC3E}">
        <p14:creationId xmlns:p14="http://schemas.microsoft.com/office/powerpoint/2010/main" val="284732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DD05-647C-459C-9838-84539CF1A17C}"/>
              </a:ext>
            </a:extLst>
          </p:cNvPr>
          <p:cNvSpPr>
            <a:spLocks noGrp="1"/>
          </p:cNvSpPr>
          <p:nvPr>
            <p:ph type="title"/>
          </p:nvPr>
        </p:nvSpPr>
        <p:spPr/>
        <p:txBody>
          <a:bodyPr/>
          <a:lstStyle/>
          <a:p>
            <a:r>
              <a:rPr lang="en-US" dirty="0">
                <a:solidFill>
                  <a:schemeClr val="tx1"/>
                </a:solidFill>
              </a:rPr>
              <a:t>Question (1)</a:t>
            </a:r>
          </a:p>
        </p:txBody>
      </p:sp>
      <p:sp>
        <p:nvSpPr>
          <p:cNvPr id="3" name="Content Placeholder 2">
            <a:extLst>
              <a:ext uri="{FF2B5EF4-FFF2-40B4-BE49-F238E27FC236}">
                <a16:creationId xmlns:a16="http://schemas.microsoft.com/office/drawing/2014/main" id="{A4ABD3B0-744E-42AD-9228-95D314E71D32}"/>
              </a:ext>
            </a:extLst>
          </p:cNvPr>
          <p:cNvSpPr>
            <a:spLocks noGrp="1"/>
          </p:cNvSpPr>
          <p:nvPr>
            <p:ph idx="1"/>
          </p:nvPr>
        </p:nvSpPr>
        <p:spPr>
          <a:xfrm>
            <a:off x="1202499" y="1841326"/>
            <a:ext cx="9631406" cy="4200700"/>
          </a:xfrm>
        </p:spPr>
        <p:txBody>
          <a:bodyPr vert="horz" lIns="91440" tIns="45720" rIns="91440" bIns="45720" rtlCol="0" anchor="t">
            <a:noAutofit/>
          </a:bodyPr>
          <a:lstStyle/>
          <a:p>
            <a:pPr marL="0" indent="0">
              <a:lnSpc>
                <a:spcPct val="100000"/>
              </a:lnSpc>
              <a:spcBef>
                <a:spcPts val="0"/>
              </a:spcBef>
              <a:spcAft>
                <a:spcPts val="1200"/>
              </a:spcAft>
              <a:buNone/>
            </a:pPr>
            <a:r>
              <a:rPr lang="en-US" sz="2400" b="1" dirty="0">
                <a:solidFill>
                  <a:schemeClr val="tx1"/>
                </a:solidFill>
              </a:rPr>
              <a:t>Question: </a:t>
            </a:r>
            <a:r>
              <a:rPr lang="en-US" sz="2400" dirty="0">
                <a:solidFill>
                  <a:schemeClr val="tx1"/>
                </a:solidFill>
              </a:rPr>
              <a:t>Must the professional development (PD) program for private school teachers be the same as the PD program for public school teachers?</a:t>
            </a:r>
          </a:p>
          <a:p>
            <a:pPr marL="0" indent="0">
              <a:lnSpc>
                <a:spcPct val="100000"/>
              </a:lnSpc>
              <a:spcBef>
                <a:spcPts val="0"/>
              </a:spcBef>
              <a:spcAft>
                <a:spcPts val="1200"/>
              </a:spcAft>
              <a:buNone/>
            </a:pPr>
            <a:r>
              <a:rPr lang="en-US" sz="2400" b="1" dirty="0">
                <a:solidFill>
                  <a:schemeClr val="tx1"/>
                </a:solidFill>
              </a:rPr>
              <a:t>Answer: No. </a:t>
            </a:r>
            <a:r>
              <a:rPr lang="en-US" sz="2400" dirty="0">
                <a:solidFill>
                  <a:schemeClr val="tx1"/>
                </a:solidFill>
              </a:rPr>
              <a:t>Districts must assess the needs of private school students and teachers in designing the PD program for private school educators. If the PD needs of the private school teachers are different from those of public school teachers, the district, in consultation with private school representatives, should develop a separate program.</a:t>
            </a:r>
          </a:p>
          <a:p>
            <a:pPr marL="0" indent="0">
              <a:lnSpc>
                <a:spcPct val="100000"/>
              </a:lnSpc>
              <a:spcAft>
                <a:spcPts val="1200"/>
              </a:spcAft>
              <a:buNone/>
            </a:pPr>
            <a:r>
              <a:rPr lang="en-US" dirty="0">
                <a:solidFill>
                  <a:schemeClr val="tx1"/>
                </a:solidFill>
              </a:rPr>
              <a:t>  </a:t>
            </a:r>
          </a:p>
        </p:txBody>
      </p:sp>
      <p:sp>
        <p:nvSpPr>
          <p:cNvPr id="4" name="Slide Number Placeholder 3">
            <a:extLst>
              <a:ext uri="{FF2B5EF4-FFF2-40B4-BE49-F238E27FC236}">
                <a16:creationId xmlns:a16="http://schemas.microsoft.com/office/drawing/2014/main" id="{0D81B38A-3AF0-409C-9EF8-CCCEC4387055}"/>
              </a:ext>
            </a:extLst>
          </p:cNvPr>
          <p:cNvSpPr>
            <a:spLocks noGrp="1"/>
          </p:cNvSpPr>
          <p:nvPr>
            <p:ph type="sldNum" sz="quarter" idx="12"/>
          </p:nvPr>
        </p:nvSpPr>
        <p:spPr/>
        <p:txBody>
          <a:bodyPr/>
          <a:lstStyle/>
          <a:p>
            <a:fld id="{469BC29B-CD14-4172-9B93-F334EF7BA94E}" type="slidenum">
              <a:rPr lang="en-US" smtClean="0"/>
              <a:t>34</a:t>
            </a:fld>
            <a:endParaRPr lang="en-US"/>
          </a:p>
        </p:txBody>
      </p:sp>
    </p:spTree>
    <p:extLst>
      <p:ext uri="{BB962C8B-B14F-4D97-AF65-F5344CB8AC3E}">
        <p14:creationId xmlns:p14="http://schemas.microsoft.com/office/powerpoint/2010/main" val="386277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FAEDDD-EE24-B242-D5E5-36E0925D17E0}"/>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Professional Development</a:t>
            </a:r>
          </a:p>
        </p:txBody>
      </p:sp>
      <p:pic>
        <p:nvPicPr>
          <p:cNvPr id="6" name="Picture 5" descr="People at the meeting desk">
            <a:extLst>
              <a:ext uri="{FF2B5EF4-FFF2-40B4-BE49-F238E27FC236}">
                <a16:creationId xmlns:a16="http://schemas.microsoft.com/office/drawing/2014/main" id="{AF9CA992-7979-AF07-76DC-6D4B360115D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2128"/>
            <a:ext cx="4654276" cy="6870127"/>
          </a:xfrm>
          <a:prstGeom prst="rect">
            <a:avLst/>
          </a:prstGeom>
        </p:spPr>
      </p:pic>
      <p:cxnSp>
        <p:nvCxnSpPr>
          <p:cNvPr id="21" name="Straight Connector 20">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FA460B0-7838-A216-A32C-81FF437D73FD}"/>
              </a:ext>
            </a:extLst>
          </p:cNvPr>
          <p:cNvSpPr>
            <a:spLocks noGrp="1"/>
          </p:cNvSpPr>
          <p:nvPr>
            <p:ph idx="1"/>
          </p:nvPr>
        </p:nvSpPr>
        <p:spPr>
          <a:xfrm>
            <a:off x="5181601" y="2198914"/>
            <a:ext cx="6368142" cy="3670180"/>
          </a:xfrm>
        </p:spPr>
        <p:txBody>
          <a:bodyPr>
            <a:normAutofit fontScale="92500"/>
          </a:bodyPr>
          <a:lstStyle/>
          <a:p>
            <a:pPr marL="0" indent="0">
              <a:lnSpc>
                <a:spcPct val="110000"/>
              </a:lnSpc>
              <a:spcBef>
                <a:spcPts val="0"/>
              </a:spcBef>
              <a:spcAft>
                <a:spcPts val="1200"/>
              </a:spcAft>
              <a:buNone/>
            </a:pPr>
            <a:r>
              <a:rPr lang="en-US" sz="2600" dirty="0">
                <a:solidFill>
                  <a:schemeClr val="tx1"/>
                </a:solidFill>
                <a:cs typeface="Arial"/>
              </a:rPr>
              <a:t>The </a:t>
            </a:r>
            <a:r>
              <a:rPr lang="en-US" sz="2600" b="0" i="0" u="none" strike="noStrike" dirty="0">
                <a:solidFill>
                  <a:schemeClr val="tx1"/>
                </a:solidFill>
                <a:effectLst/>
                <a:cs typeface="Arial"/>
              </a:rPr>
              <a:t>ESSA defines PD as activities that are sustained, intensive, collaborative, job-embedded, data-driven, personalized or based on information from an evaluation and support system, and classroom-focused.</a:t>
            </a:r>
            <a:r>
              <a:rPr lang="en-US" sz="2600" b="0" i="0" dirty="0">
                <a:solidFill>
                  <a:schemeClr val="tx1"/>
                </a:solidFill>
                <a:effectLst/>
                <a:cs typeface="Arial"/>
              </a:rPr>
              <a:t>​</a:t>
            </a:r>
          </a:p>
          <a:p>
            <a:pPr marL="0" indent="0" rtl="0" fontAlgn="base">
              <a:lnSpc>
                <a:spcPct val="100000"/>
              </a:lnSpc>
              <a:spcBef>
                <a:spcPts val="0"/>
              </a:spcBef>
              <a:spcAft>
                <a:spcPts val="1200"/>
              </a:spcAft>
              <a:buNone/>
            </a:pPr>
            <a:r>
              <a:rPr lang="en-US" sz="2600" b="0" i="0" u="none" strike="noStrike" dirty="0">
                <a:solidFill>
                  <a:schemeClr val="tx1"/>
                </a:solidFill>
                <a:effectLst/>
              </a:rPr>
              <a:t>This does not include PD that stands alone and does not connect to a larger schoolwide or individualized plan.</a:t>
            </a:r>
            <a:endParaRPr lang="en-US" sz="2600" b="0" i="0" dirty="0">
              <a:solidFill>
                <a:schemeClr val="tx1"/>
              </a:solidFill>
              <a:effectLst/>
            </a:endParaRPr>
          </a:p>
          <a:p>
            <a:pPr marL="0" indent="0">
              <a:lnSpc>
                <a:spcPct val="100000"/>
              </a:lnSpc>
              <a:buNone/>
            </a:pPr>
            <a:endParaRPr lang="en-US" sz="2600" dirty="0"/>
          </a:p>
        </p:txBody>
      </p:sp>
      <p:sp>
        <p:nvSpPr>
          <p:cNvPr id="4" name="Slide Number Placeholder 3">
            <a:extLst>
              <a:ext uri="{FF2B5EF4-FFF2-40B4-BE49-F238E27FC236}">
                <a16:creationId xmlns:a16="http://schemas.microsoft.com/office/drawing/2014/main" id="{7B433491-1637-9CB8-DF34-781FB584DFF9}"/>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1">
                    <a:lumMod val="75000"/>
                    <a:lumOff val="25000"/>
                  </a:schemeClr>
                </a:solidFill>
              </a:rPr>
              <a:pPr>
                <a:spcAft>
                  <a:spcPts val="600"/>
                </a:spcAft>
              </a:pPr>
              <a:t>35</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3583214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DD05-647C-459C-9838-84539CF1A17C}"/>
              </a:ext>
            </a:extLst>
          </p:cNvPr>
          <p:cNvSpPr>
            <a:spLocks noGrp="1"/>
          </p:cNvSpPr>
          <p:nvPr>
            <p:ph type="title"/>
          </p:nvPr>
        </p:nvSpPr>
        <p:spPr/>
        <p:txBody>
          <a:bodyPr/>
          <a:lstStyle/>
          <a:p>
            <a:r>
              <a:rPr lang="en-US" dirty="0">
                <a:solidFill>
                  <a:schemeClr val="tx1"/>
                </a:solidFill>
              </a:rPr>
              <a:t>Question (2)</a:t>
            </a:r>
          </a:p>
        </p:txBody>
      </p:sp>
      <p:sp>
        <p:nvSpPr>
          <p:cNvPr id="3" name="Content Placeholder 2">
            <a:extLst>
              <a:ext uri="{FF2B5EF4-FFF2-40B4-BE49-F238E27FC236}">
                <a16:creationId xmlns:a16="http://schemas.microsoft.com/office/drawing/2014/main" id="{A4ABD3B0-744E-42AD-9228-95D314E71D32}"/>
              </a:ext>
            </a:extLst>
          </p:cNvPr>
          <p:cNvSpPr>
            <a:spLocks noGrp="1"/>
          </p:cNvSpPr>
          <p:nvPr>
            <p:ph idx="1"/>
          </p:nvPr>
        </p:nvSpPr>
        <p:spPr>
          <a:xfrm>
            <a:off x="1189973" y="1736724"/>
            <a:ext cx="9643932" cy="4305301"/>
          </a:xfrm>
        </p:spPr>
        <p:txBody>
          <a:bodyPr vert="horz" lIns="91440" tIns="45720" rIns="91440" bIns="45720" rtlCol="0" anchor="t">
            <a:noAutofit/>
          </a:bodyPr>
          <a:lstStyle/>
          <a:p>
            <a:pPr marL="0" indent="0">
              <a:lnSpc>
                <a:spcPct val="100000"/>
              </a:lnSpc>
              <a:spcBef>
                <a:spcPts val="0"/>
              </a:spcBef>
              <a:spcAft>
                <a:spcPts val="1200"/>
              </a:spcAft>
              <a:buNone/>
            </a:pPr>
            <a:r>
              <a:rPr lang="en-US" sz="2400" b="1" dirty="0">
                <a:solidFill>
                  <a:schemeClr val="tx1"/>
                </a:solidFill>
              </a:rPr>
              <a:t>Question: </a:t>
            </a:r>
            <a:r>
              <a:rPr lang="en-US" sz="2400" dirty="0">
                <a:solidFill>
                  <a:schemeClr val="tx1"/>
                </a:solidFill>
              </a:rPr>
              <a:t>Do conferences meet the definition of “professional development” in ESEA section 8101(42)? </a:t>
            </a:r>
          </a:p>
          <a:p>
            <a:pPr marL="0" indent="0">
              <a:lnSpc>
                <a:spcPct val="100000"/>
              </a:lnSpc>
              <a:spcBef>
                <a:spcPts val="0"/>
              </a:spcBef>
              <a:spcAft>
                <a:spcPts val="1200"/>
              </a:spcAft>
              <a:buNone/>
            </a:pPr>
            <a:r>
              <a:rPr lang="en-US" sz="2400" b="1" dirty="0">
                <a:solidFill>
                  <a:schemeClr val="tx1"/>
                </a:solidFill>
              </a:rPr>
              <a:t>Answer: Maybe. </a:t>
            </a:r>
            <a:r>
              <a:rPr lang="en-US" sz="2400" dirty="0">
                <a:solidFill>
                  <a:schemeClr val="tx1"/>
                </a:solidFill>
              </a:rPr>
              <a:t>Because many conferences are short-term or are stand-alone, they may not meet the ESSA definition as an allowable expenditure without further integration into a comprehensive plan for professional development for a teacher or teachers. If a private school official demonstrates, through consultation with an LEA, that attendance at a short-term conference is part of a sustained and comprehensive professional development plan for a teacher that meets these Title II requirements, then an LEA may use Title II funds for costs, including reasonable travel expenses, associated with a private school teacher’s participation in the conference. </a:t>
            </a:r>
          </a:p>
        </p:txBody>
      </p:sp>
      <p:sp>
        <p:nvSpPr>
          <p:cNvPr id="4" name="Slide Number Placeholder 3">
            <a:extLst>
              <a:ext uri="{FF2B5EF4-FFF2-40B4-BE49-F238E27FC236}">
                <a16:creationId xmlns:a16="http://schemas.microsoft.com/office/drawing/2014/main" id="{0D81B38A-3AF0-409C-9EF8-CCCEC4387055}"/>
              </a:ext>
            </a:extLst>
          </p:cNvPr>
          <p:cNvSpPr>
            <a:spLocks noGrp="1"/>
          </p:cNvSpPr>
          <p:nvPr>
            <p:ph type="sldNum" sz="quarter" idx="12"/>
          </p:nvPr>
        </p:nvSpPr>
        <p:spPr/>
        <p:txBody>
          <a:bodyPr/>
          <a:lstStyle/>
          <a:p>
            <a:fld id="{469BC29B-CD14-4172-9B93-F334EF7BA94E}" type="slidenum">
              <a:rPr lang="en-US" smtClean="0"/>
              <a:t>36</a:t>
            </a:fld>
            <a:endParaRPr lang="en-US"/>
          </a:p>
        </p:txBody>
      </p:sp>
    </p:spTree>
    <p:extLst>
      <p:ext uri="{BB962C8B-B14F-4D97-AF65-F5344CB8AC3E}">
        <p14:creationId xmlns:p14="http://schemas.microsoft.com/office/powerpoint/2010/main" val="1929407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DD05-647C-459C-9838-84539CF1A17C}"/>
              </a:ext>
            </a:extLst>
          </p:cNvPr>
          <p:cNvSpPr>
            <a:spLocks noGrp="1"/>
          </p:cNvSpPr>
          <p:nvPr>
            <p:ph type="title"/>
          </p:nvPr>
        </p:nvSpPr>
        <p:spPr/>
        <p:txBody>
          <a:bodyPr/>
          <a:lstStyle/>
          <a:p>
            <a:r>
              <a:rPr lang="en-US" dirty="0">
                <a:solidFill>
                  <a:schemeClr val="tx1"/>
                </a:solidFill>
              </a:rPr>
              <a:t>Question (3)</a:t>
            </a:r>
          </a:p>
        </p:txBody>
      </p:sp>
      <p:sp>
        <p:nvSpPr>
          <p:cNvPr id="3" name="Content Placeholder 2">
            <a:extLst>
              <a:ext uri="{FF2B5EF4-FFF2-40B4-BE49-F238E27FC236}">
                <a16:creationId xmlns:a16="http://schemas.microsoft.com/office/drawing/2014/main" id="{A4ABD3B0-744E-42AD-9228-95D314E71D32}"/>
              </a:ext>
            </a:extLst>
          </p:cNvPr>
          <p:cNvSpPr>
            <a:spLocks noGrp="1"/>
          </p:cNvSpPr>
          <p:nvPr>
            <p:ph idx="1"/>
          </p:nvPr>
        </p:nvSpPr>
        <p:spPr>
          <a:xfrm>
            <a:off x="1189973" y="1736724"/>
            <a:ext cx="9643932" cy="4305301"/>
          </a:xfrm>
        </p:spPr>
        <p:txBody>
          <a:bodyPr vert="horz" lIns="91440" tIns="45720" rIns="91440" bIns="45720" rtlCol="0" anchor="t">
            <a:noAutofit/>
          </a:bodyPr>
          <a:lstStyle/>
          <a:p>
            <a:pPr marL="0" indent="0">
              <a:lnSpc>
                <a:spcPct val="100000"/>
              </a:lnSpc>
              <a:spcBef>
                <a:spcPts val="0"/>
              </a:spcBef>
              <a:spcAft>
                <a:spcPts val="1200"/>
              </a:spcAft>
              <a:buNone/>
            </a:pPr>
            <a:r>
              <a:rPr lang="en-US" sz="2400" b="1" dirty="0">
                <a:solidFill>
                  <a:schemeClr val="tx1"/>
                </a:solidFill>
              </a:rPr>
              <a:t>Question: </a:t>
            </a:r>
            <a:r>
              <a:rPr lang="en-US" sz="2400" dirty="0">
                <a:solidFill>
                  <a:schemeClr val="tx1"/>
                </a:solidFill>
              </a:rPr>
              <a:t>May funds be used for private school teachers to attend a conference hosted by a religious organization?</a:t>
            </a:r>
          </a:p>
          <a:p>
            <a:pPr marL="0" indent="0">
              <a:lnSpc>
                <a:spcPct val="100000"/>
              </a:lnSpc>
              <a:spcBef>
                <a:spcPts val="0"/>
              </a:spcBef>
              <a:spcAft>
                <a:spcPts val="1200"/>
              </a:spcAft>
              <a:buNone/>
            </a:pPr>
            <a:r>
              <a:rPr lang="en-US" sz="2400" b="1" dirty="0">
                <a:solidFill>
                  <a:schemeClr val="tx1"/>
                </a:solidFill>
              </a:rPr>
              <a:t>Answer: Maybe. </a:t>
            </a:r>
            <a:r>
              <a:rPr lang="en-US" sz="2400" dirty="0">
                <a:solidFill>
                  <a:schemeClr val="tx1"/>
                </a:solidFill>
                <a:effectLst/>
                <a:latin typeface="Arial" panose="020B0604020202020204" pitchFamily="34" charset="0"/>
                <a:ea typeface="Calibri" panose="020F0502020204030204" pitchFamily="34" charset="0"/>
              </a:rPr>
              <a:t>Title II, Part A equitable services must be secular, neutral, and non-ideological. </a:t>
            </a:r>
            <a:r>
              <a:rPr lang="en-US"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Title II, Part A funds may be expended to pay for the portion of the costs of the conference that, as determined by the LEA, represent the secular PD in which the teacher participated. In this case, the LEA would pay or reimburse the teacher for the secular portion of their attendance at the conference. The PD must be part of the plan created between the LEA and private school during consultation reflecting the identified needs. LEA travel and reimbursement policies and procedures should be shared during  consultation.</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0D81B38A-3AF0-409C-9EF8-CCCEC4387055}"/>
              </a:ext>
            </a:extLst>
          </p:cNvPr>
          <p:cNvSpPr>
            <a:spLocks noGrp="1"/>
          </p:cNvSpPr>
          <p:nvPr>
            <p:ph type="sldNum" sz="quarter" idx="12"/>
          </p:nvPr>
        </p:nvSpPr>
        <p:spPr/>
        <p:txBody>
          <a:bodyPr/>
          <a:lstStyle/>
          <a:p>
            <a:fld id="{469BC29B-CD14-4172-9B93-F334EF7BA94E}" type="slidenum">
              <a:rPr lang="en-US" smtClean="0"/>
              <a:t>37</a:t>
            </a:fld>
            <a:endParaRPr lang="en-US"/>
          </a:p>
        </p:txBody>
      </p:sp>
    </p:spTree>
    <p:extLst>
      <p:ext uri="{BB962C8B-B14F-4D97-AF65-F5344CB8AC3E}">
        <p14:creationId xmlns:p14="http://schemas.microsoft.com/office/powerpoint/2010/main" val="350202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DD05-647C-459C-9838-84539CF1A17C}"/>
              </a:ext>
            </a:extLst>
          </p:cNvPr>
          <p:cNvSpPr>
            <a:spLocks noGrp="1"/>
          </p:cNvSpPr>
          <p:nvPr>
            <p:ph type="title"/>
          </p:nvPr>
        </p:nvSpPr>
        <p:spPr/>
        <p:txBody>
          <a:bodyPr/>
          <a:lstStyle/>
          <a:p>
            <a:r>
              <a:rPr lang="en-US" dirty="0">
                <a:solidFill>
                  <a:schemeClr val="tx1"/>
                </a:solidFill>
              </a:rPr>
              <a:t>Question (4)</a:t>
            </a:r>
          </a:p>
        </p:txBody>
      </p:sp>
      <p:sp>
        <p:nvSpPr>
          <p:cNvPr id="3" name="Content Placeholder 2">
            <a:extLst>
              <a:ext uri="{FF2B5EF4-FFF2-40B4-BE49-F238E27FC236}">
                <a16:creationId xmlns:a16="http://schemas.microsoft.com/office/drawing/2014/main" id="{A4ABD3B0-744E-42AD-9228-95D314E71D32}"/>
              </a:ext>
            </a:extLst>
          </p:cNvPr>
          <p:cNvSpPr>
            <a:spLocks noGrp="1"/>
          </p:cNvSpPr>
          <p:nvPr>
            <p:ph idx="1"/>
          </p:nvPr>
        </p:nvSpPr>
        <p:spPr>
          <a:xfrm>
            <a:off x="1096963" y="1891430"/>
            <a:ext cx="9736942" cy="4132800"/>
          </a:xfrm>
        </p:spPr>
        <p:txBody>
          <a:bodyPr/>
          <a:lstStyle/>
          <a:p>
            <a:pPr marL="0" indent="0">
              <a:lnSpc>
                <a:spcPct val="100000"/>
              </a:lnSpc>
              <a:spcBef>
                <a:spcPts val="0"/>
              </a:spcBef>
              <a:spcAft>
                <a:spcPts val="1200"/>
              </a:spcAft>
              <a:buNone/>
            </a:pPr>
            <a:r>
              <a:rPr lang="en-US" sz="2400" b="1" dirty="0">
                <a:solidFill>
                  <a:schemeClr val="tx1"/>
                </a:solidFill>
              </a:rPr>
              <a:t>Question: </a:t>
            </a:r>
            <a:r>
              <a:rPr lang="en-US" sz="2400" dirty="0">
                <a:solidFill>
                  <a:schemeClr val="tx1"/>
                </a:solidFill>
              </a:rPr>
              <a:t>May Title II funds be used to pay for advanced degrees for private school teachers or administrators?</a:t>
            </a:r>
          </a:p>
          <a:p>
            <a:pPr marL="0" indent="0">
              <a:lnSpc>
                <a:spcPct val="100000"/>
              </a:lnSpc>
              <a:spcBef>
                <a:spcPts val="0"/>
              </a:spcBef>
              <a:spcAft>
                <a:spcPts val="1200"/>
              </a:spcAft>
              <a:buNone/>
            </a:pPr>
            <a:r>
              <a:rPr lang="en-US" sz="2400" b="1" dirty="0">
                <a:solidFill>
                  <a:schemeClr val="tx1"/>
                </a:solidFill>
              </a:rPr>
              <a:t>Answer</a:t>
            </a:r>
            <a:r>
              <a:rPr lang="en-US" sz="2400" dirty="0">
                <a:solidFill>
                  <a:schemeClr val="tx1"/>
                </a:solidFill>
              </a:rPr>
              <a:t>: </a:t>
            </a:r>
            <a:r>
              <a:rPr lang="en-US"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Title II equitable services funds may pay for courses leading to degrees or advanced credential if these courses are aligned with private school identified needs, allowable under Title II, considered reasonable and necessary to carry out the purposes of the program, discussed during consultation and approved by the LEA</a:t>
            </a:r>
            <a:r>
              <a:rPr lang="en-US"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 Each course should be evaluated separately.</a:t>
            </a: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Example of these courses could be teacher or administrative credential courses. </a:t>
            </a:r>
            <a:endParaRPr lang="en-US" sz="2400" dirty="0">
              <a:solidFill>
                <a:schemeClr val="tx1"/>
              </a:solidFill>
            </a:endParaRPr>
          </a:p>
        </p:txBody>
      </p:sp>
      <p:sp>
        <p:nvSpPr>
          <p:cNvPr id="4" name="Slide Number Placeholder 3">
            <a:extLst>
              <a:ext uri="{FF2B5EF4-FFF2-40B4-BE49-F238E27FC236}">
                <a16:creationId xmlns:a16="http://schemas.microsoft.com/office/drawing/2014/main" id="{0D81B38A-3AF0-409C-9EF8-CCCEC4387055}"/>
              </a:ext>
            </a:extLst>
          </p:cNvPr>
          <p:cNvSpPr>
            <a:spLocks noGrp="1"/>
          </p:cNvSpPr>
          <p:nvPr>
            <p:ph type="sldNum" sz="quarter" idx="12"/>
          </p:nvPr>
        </p:nvSpPr>
        <p:spPr/>
        <p:txBody>
          <a:bodyPr/>
          <a:lstStyle/>
          <a:p>
            <a:fld id="{469BC29B-CD14-4172-9B93-F334EF7BA94E}" type="slidenum">
              <a:rPr lang="en-US" smtClean="0"/>
              <a:t>38</a:t>
            </a:fld>
            <a:endParaRPr lang="en-US"/>
          </a:p>
        </p:txBody>
      </p:sp>
    </p:spTree>
    <p:extLst>
      <p:ext uri="{BB962C8B-B14F-4D97-AF65-F5344CB8AC3E}">
        <p14:creationId xmlns:p14="http://schemas.microsoft.com/office/powerpoint/2010/main" val="306467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96DD05-647C-459C-9838-84539CF1A17C}"/>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Question (5)</a:t>
            </a:r>
          </a:p>
        </p:txBody>
      </p:sp>
      <p:pic>
        <p:nvPicPr>
          <p:cNvPr id="6" name="Picture 5" descr="Question mark boxes">
            <a:extLst>
              <a:ext uri="{FF2B5EF4-FFF2-40B4-BE49-F238E27FC236}">
                <a16:creationId xmlns:a16="http://schemas.microsoft.com/office/drawing/2014/main" id="{4C087DB4-A7A6-BB4A-662B-C957F180B31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4ABD3B0-744E-42AD-9228-95D314E71D32}"/>
              </a:ext>
            </a:extLst>
          </p:cNvPr>
          <p:cNvSpPr>
            <a:spLocks noGrp="1"/>
          </p:cNvSpPr>
          <p:nvPr>
            <p:ph idx="1"/>
          </p:nvPr>
        </p:nvSpPr>
        <p:spPr>
          <a:xfrm>
            <a:off x="5181601" y="2198913"/>
            <a:ext cx="6368142" cy="4024129"/>
          </a:xfrm>
        </p:spPr>
        <p:txBody>
          <a:bodyPr>
            <a:normAutofit lnSpcReduction="10000"/>
          </a:bodyPr>
          <a:lstStyle/>
          <a:p>
            <a:pPr marL="0" indent="0">
              <a:lnSpc>
                <a:spcPct val="110000"/>
              </a:lnSpc>
              <a:spcBef>
                <a:spcPts val="0"/>
              </a:spcBef>
              <a:spcAft>
                <a:spcPts val="1200"/>
              </a:spcAft>
              <a:buNone/>
            </a:pPr>
            <a:r>
              <a:rPr lang="en-US" sz="2400" b="1" dirty="0">
                <a:solidFill>
                  <a:schemeClr val="tx1"/>
                </a:solidFill>
              </a:rPr>
              <a:t>Question: </a:t>
            </a:r>
            <a:r>
              <a:rPr lang="en-US" sz="2400" dirty="0">
                <a:solidFill>
                  <a:schemeClr val="tx1"/>
                </a:solidFill>
              </a:rPr>
              <a:t>May funds be used to pay stipends to private school teachers participating in a Title II PD program?</a:t>
            </a:r>
            <a:endParaRPr lang="en-US" sz="2400" b="1" dirty="0">
              <a:solidFill>
                <a:schemeClr val="tx1"/>
              </a:solidFill>
            </a:endParaRPr>
          </a:p>
          <a:p>
            <a:pPr marL="0" indent="0">
              <a:lnSpc>
                <a:spcPct val="100000"/>
              </a:lnSpc>
              <a:spcBef>
                <a:spcPts val="0"/>
              </a:spcBef>
              <a:spcAft>
                <a:spcPts val="1200"/>
              </a:spcAft>
              <a:buNone/>
            </a:pPr>
            <a:r>
              <a:rPr lang="en-US" sz="2400" b="1" dirty="0">
                <a:solidFill>
                  <a:schemeClr val="tx1"/>
                </a:solidFill>
              </a:rPr>
              <a:t>Answer: Maybe.</a:t>
            </a:r>
            <a:r>
              <a:rPr lang="en-US" sz="2400" dirty="0">
                <a:solidFill>
                  <a:schemeClr val="tx1"/>
                </a:solidFill>
              </a:rPr>
              <a:t> Funds may be used to pay for stipends for private school staff, if reasonable and necessary (e.g., time outside regular employment hours) and if the PD is part of the consultation plan based on the needs assessment. An LEA must pay such stipends directly to the private school staff and not to the private school. </a:t>
            </a:r>
          </a:p>
        </p:txBody>
      </p:sp>
      <p:sp>
        <p:nvSpPr>
          <p:cNvPr id="4" name="Slide Number Placeholder 3">
            <a:extLst>
              <a:ext uri="{FF2B5EF4-FFF2-40B4-BE49-F238E27FC236}">
                <a16:creationId xmlns:a16="http://schemas.microsoft.com/office/drawing/2014/main" id="{0D81B38A-3AF0-409C-9EF8-CCCEC4387055}"/>
              </a:ext>
            </a:extLst>
          </p:cNvPr>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a:solidFill>
                  <a:schemeClr val="tx1">
                    <a:lumMod val="75000"/>
                    <a:lumOff val="25000"/>
                  </a:schemeClr>
                </a:solidFill>
              </a:rPr>
              <a:pPr>
                <a:spcAft>
                  <a:spcPts val="600"/>
                </a:spcAft>
              </a:pPr>
              <a:t>39</a:t>
            </a:fld>
            <a:endParaRPr lang="en-US">
              <a:solidFill>
                <a:schemeClr val="tx1">
                  <a:lumMod val="75000"/>
                  <a:lumOff val="25000"/>
                </a:schemeClr>
              </a:solidFill>
            </a:endParaRPr>
          </a:p>
        </p:txBody>
      </p:sp>
    </p:spTree>
    <p:extLst>
      <p:ext uri="{BB962C8B-B14F-4D97-AF65-F5344CB8AC3E}">
        <p14:creationId xmlns:p14="http://schemas.microsoft.com/office/powerpoint/2010/main" val="313567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AD562-7A08-41E9-8E17-71F62091A5DA}"/>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Other School Leader Definition</a:t>
            </a:r>
          </a:p>
        </p:txBody>
      </p:sp>
      <p:sp>
        <p:nvSpPr>
          <p:cNvPr id="3" name="Content Placeholder 2">
            <a:extLst>
              <a:ext uri="{FF2B5EF4-FFF2-40B4-BE49-F238E27FC236}">
                <a16:creationId xmlns:a16="http://schemas.microsoft.com/office/drawing/2014/main" id="{B71871AF-8FC4-40A5-BBE7-C7525288167C}"/>
              </a:ext>
            </a:extLst>
          </p:cNvPr>
          <p:cNvSpPr>
            <a:spLocks noGrp="1"/>
          </p:cNvSpPr>
          <p:nvPr>
            <p:ph idx="1"/>
          </p:nvPr>
        </p:nvSpPr>
        <p:spPr>
          <a:xfrm>
            <a:off x="1097280" y="1845734"/>
            <a:ext cx="7409906" cy="4244823"/>
          </a:xfrm>
        </p:spPr>
        <p:txBody>
          <a:bodyPr>
            <a:noAutofit/>
          </a:bodyPr>
          <a:lstStyle/>
          <a:p>
            <a:pPr marL="0" indent="0">
              <a:lnSpc>
                <a:spcPct val="100000"/>
              </a:lnSpc>
              <a:spcBef>
                <a:spcPts val="0"/>
              </a:spcBef>
              <a:spcAft>
                <a:spcPts val="1200"/>
              </a:spcAft>
              <a:buNone/>
            </a:pPr>
            <a:r>
              <a:rPr lang="en-US" sz="2400" dirty="0">
                <a:solidFill>
                  <a:schemeClr val="tx1"/>
                </a:solidFill>
              </a:rPr>
              <a:t>The Every Student Succeeds Act (ESSA) definition of the term “school leader” means a principal, assistant principal, or other individual who is:</a:t>
            </a:r>
          </a:p>
          <a:p>
            <a:pPr lvl="1">
              <a:lnSpc>
                <a:spcPct val="100000"/>
              </a:lnSpc>
              <a:spcBef>
                <a:spcPts val="0"/>
              </a:spcBef>
              <a:spcAft>
                <a:spcPts val="1200"/>
              </a:spcAft>
            </a:pPr>
            <a:r>
              <a:rPr lang="en-US" dirty="0">
                <a:solidFill>
                  <a:schemeClr val="tx1"/>
                </a:solidFill>
              </a:rPr>
              <a:t>An employee or officer of an elementary school or secondary school, LEA, or other entity operating an elementary school or secondary school; and</a:t>
            </a:r>
          </a:p>
          <a:p>
            <a:pPr lvl="1">
              <a:lnSpc>
                <a:spcPct val="100000"/>
              </a:lnSpc>
              <a:spcBef>
                <a:spcPts val="0"/>
              </a:spcBef>
              <a:spcAft>
                <a:spcPts val="1200"/>
              </a:spcAft>
            </a:pPr>
            <a:r>
              <a:rPr lang="en-US" dirty="0">
                <a:solidFill>
                  <a:schemeClr val="tx1"/>
                </a:solidFill>
              </a:rPr>
              <a:t>Responsible for the daily instructional leadership and managerial operations in the elementary school or secondary school building. </a:t>
            </a:r>
          </a:p>
          <a:p>
            <a:pPr marL="200025" lvl="1" indent="0" algn="r">
              <a:lnSpc>
                <a:spcPct val="100000"/>
              </a:lnSpc>
              <a:spcBef>
                <a:spcPts val="0"/>
              </a:spcBef>
              <a:spcAft>
                <a:spcPts val="1200"/>
              </a:spcAft>
              <a:buNone/>
            </a:pPr>
            <a:r>
              <a:rPr lang="en-US" dirty="0">
                <a:solidFill>
                  <a:schemeClr val="tx1"/>
                </a:solidFill>
              </a:rPr>
              <a:t>20 </a:t>
            </a:r>
            <a:r>
              <a:rPr lang="en-US" i="1" dirty="0">
                <a:solidFill>
                  <a:schemeClr val="tx1"/>
                </a:solidFill>
              </a:rPr>
              <a:t>U.S.C. </a:t>
            </a:r>
            <a:r>
              <a:rPr lang="en-US" dirty="0">
                <a:solidFill>
                  <a:schemeClr val="tx1"/>
                </a:solidFill>
              </a:rPr>
              <a:t>Section 8101(44)</a:t>
            </a:r>
          </a:p>
          <a:p>
            <a:pPr marL="0" indent="0">
              <a:lnSpc>
                <a:spcPct val="100000"/>
              </a:lnSpc>
              <a:spcBef>
                <a:spcPts val="0"/>
              </a:spcBef>
              <a:spcAft>
                <a:spcPts val="1200"/>
              </a:spcAft>
              <a:buNone/>
            </a:pPr>
            <a:endParaRPr lang="en-US" sz="2400" b="1" dirty="0">
              <a:solidFill>
                <a:schemeClr val="tx1"/>
              </a:solidFill>
            </a:endParaRPr>
          </a:p>
          <a:p>
            <a:pPr marL="0" indent="0">
              <a:lnSpc>
                <a:spcPct val="100000"/>
              </a:lnSpc>
              <a:buNone/>
            </a:pPr>
            <a:endParaRPr lang="en-US" sz="2400" b="1" dirty="0">
              <a:solidFill>
                <a:schemeClr val="tx1"/>
              </a:solidFill>
            </a:endParaRPr>
          </a:p>
        </p:txBody>
      </p:sp>
      <p:pic>
        <p:nvPicPr>
          <p:cNvPr id="19" name="Graphic 18" descr="Classroom">
            <a:extLst>
              <a:ext uri="{FF2B5EF4-FFF2-40B4-BE49-F238E27FC236}">
                <a16:creationId xmlns:a16="http://schemas.microsoft.com/office/drawing/2014/main" id="{7F19A1D4-437C-854A-29A2-8582583833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78061" y="2084270"/>
            <a:ext cx="2575591" cy="2830630"/>
          </a:xfrm>
          <a:prstGeom prst="rect">
            <a:avLst/>
          </a:prstGeom>
        </p:spPr>
      </p:pic>
      <p:sp>
        <p:nvSpPr>
          <p:cNvPr id="4" name="Slide Number Placeholder 3">
            <a:extLst>
              <a:ext uri="{FF2B5EF4-FFF2-40B4-BE49-F238E27FC236}">
                <a16:creationId xmlns:a16="http://schemas.microsoft.com/office/drawing/2014/main" id="{9BD5A597-520E-491B-9A16-27E4C71D839B}"/>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smtClean="0"/>
              <a:pPr>
                <a:spcAft>
                  <a:spcPts val="600"/>
                </a:spcAft>
              </a:pPr>
              <a:t>4</a:t>
            </a:fld>
            <a:endParaRPr lang="en-US" altLang="en-US"/>
          </a:p>
        </p:txBody>
      </p:sp>
    </p:spTree>
    <p:extLst>
      <p:ext uri="{BB962C8B-B14F-4D97-AF65-F5344CB8AC3E}">
        <p14:creationId xmlns:p14="http://schemas.microsoft.com/office/powerpoint/2010/main" val="29478556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96DD05-647C-459C-9838-84539CF1A17C}"/>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Question (6)</a:t>
            </a:r>
          </a:p>
        </p:txBody>
      </p:sp>
      <p:pic>
        <p:nvPicPr>
          <p:cNvPr id="6" name="Picture 5" descr="Several hands raised and ready to answer a question">
            <a:extLst>
              <a:ext uri="{FF2B5EF4-FFF2-40B4-BE49-F238E27FC236}">
                <a16:creationId xmlns:a16="http://schemas.microsoft.com/office/drawing/2014/main" id="{2619BF48-9690-04C0-2A9D-711A2C2FFBF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4ABD3B0-744E-42AD-9228-95D314E71D32}"/>
              </a:ext>
            </a:extLst>
          </p:cNvPr>
          <p:cNvSpPr>
            <a:spLocks noGrp="1"/>
          </p:cNvSpPr>
          <p:nvPr>
            <p:ph idx="1"/>
          </p:nvPr>
        </p:nvSpPr>
        <p:spPr>
          <a:xfrm>
            <a:off x="5181601" y="2198914"/>
            <a:ext cx="6368142" cy="3670180"/>
          </a:xfrm>
        </p:spPr>
        <p:txBody>
          <a:bodyPr>
            <a:normAutofit/>
          </a:bodyPr>
          <a:lstStyle/>
          <a:p>
            <a:pPr marL="0" indent="0">
              <a:lnSpc>
                <a:spcPct val="100000"/>
              </a:lnSpc>
              <a:spcBef>
                <a:spcPts val="0"/>
              </a:spcBef>
              <a:spcAft>
                <a:spcPts val="1200"/>
              </a:spcAft>
              <a:buNone/>
            </a:pPr>
            <a:r>
              <a:rPr lang="en-US" b="1" dirty="0">
                <a:solidFill>
                  <a:schemeClr val="tx1"/>
                </a:solidFill>
              </a:rPr>
              <a:t>Question: </a:t>
            </a:r>
            <a:r>
              <a:rPr lang="en-US" dirty="0">
                <a:solidFill>
                  <a:schemeClr val="tx1"/>
                </a:solidFill>
              </a:rPr>
              <a:t>May funds be used to pay for substitute teachers who replace teachers from private schools while they attend PD activities?</a:t>
            </a:r>
            <a:endParaRPr lang="en-US" b="1" dirty="0">
              <a:solidFill>
                <a:schemeClr val="tx1"/>
              </a:solidFill>
            </a:endParaRPr>
          </a:p>
          <a:p>
            <a:pPr marL="0" indent="0">
              <a:lnSpc>
                <a:spcPct val="100000"/>
              </a:lnSpc>
              <a:spcBef>
                <a:spcPts val="0"/>
              </a:spcBef>
              <a:spcAft>
                <a:spcPts val="1200"/>
              </a:spcAft>
              <a:buNone/>
            </a:pPr>
            <a:r>
              <a:rPr lang="en-US" b="1" dirty="0">
                <a:solidFill>
                  <a:schemeClr val="tx1"/>
                </a:solidFill>
              </a:rPr>
              <a:t>Answer: No. </a:t>
            </a:r>
            <a:r>
              <a:rPr lang="en-US" dirty="0">
                <a:solidFill>
                  <a:schemeClr val="tx1"/>
                </a:solidFill>
              </a:rPr>
              <a:t>The Title II, Part A program does not authorize payments to private schools to be used for hiring substitute teachers.</a:t>
            </a:r>
          </a:p>
        </p:txBody>
      </p:sp>
      <p:sp>
        <p:nvSpPr>
          <p:cNvPr id="4" name="Slide Number Placeholder 3">
            <a:extLst>
              <a:ext uri="{FF2B5EF4-FFF2-40B4-BE49-F238E27FC236}">
                <a16:creationId xmlns:a16="http://schemas.microsoft.com/office/drawing/2014/main" id="{0D81B38A-3AF0-409C-9EF8-CCCEC4387055}"/>
              </a:ext>
            </a:extLst>
          </p:cNvPr>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a:solidFill>
                  <a:schemeClr val="tx1">
                    <a:lumMod val="75000"/>
                    <a:lumOff val="25000"/>
                  </a:schemeClr>
                </a:solidFill>
              </a:rPr>
              <a:pPr>
                <a:spcAft>
                  <a:spcPts val="600"/>
                </a:spcAft>
              </a:pPr>
              <a:t>40</a:t>
            </a:fld>
            <a:endParaRPr lang="en-US">
              <a:solidFill>
                <a:schemeClr val="tx1">
                  <a:lumMod val="75000"/>
                  <a:lumOff val="25000"/>
                </a:schemeClr>
              </a:solidFill>
            </a:endParaRPr>
          </a:p>
        </p:txBody>
      </p:sp>
    </p:spTree>
    <p:extLst>
      <p:ext uri="{BB962C8B-B14F-4D97-AF65-F5344CB8AC3E}">
        <p14:creationId xmlns:p14="http://schemas.microsoft.com/office/powerpoint/2010/main" val="3579979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01C56-7695-4E78-BE26-BC8E2FCC60BE}"/>
              </a:ext>
            </a:extLst>
          </p:cNvPr>
          <p:cNvSpPr>
            <a:spLocks noGrp="1"/>
          </p:cNvSpPr>
          <p:nvPr>
            <p:ph type="title"/>
          </p:nvPr>
        </p:nvSpPr>
        <p:spPr/>
        <p:txBody>
          <a:bodyPr/>
          <a:lstStyle/>
          <a:p>
            <a:r>
              <a:rPr lang="en-US" dirty="0">
                <a:solidFill>
                  <a:schemeClr val="tx1"/>
                </a:solidFill>
              </a:rPr>
              <a:t>Findings and Resolutions</a:t>
            </a:r>
          </a:p>
        </p:txBody>
      </p:sp>
      <p:sp>
        <p:nvSpPr>
          <p:cNvPr id="3" name="Content Placeholder 2">
            <a:extLst>
              <a:ext uri="{FF2B5EF4-FFF2-40B4-BE49-F238E27FC236}">
                <a16:creationId xmlns:a16="http://schemas.microsoft.com/office/drawing/2014/main" id="{E20AECAE-E534-452D-8578-509D7448B17C}"/>
              </a:ext>
            </a:extLst>
          </p:cNvPr>
          <p:cNvSpPr>
            <a:spLocks noGrp="1"/>
          </p:cNvSpPr>
          <p:nvPr>
            <p:ph idx="1"/>
          </p:nvPr>
        </p:nvSpPr>
        <p:spPr>
          <a:xfrm>
            <a:off x="1096963" y="1853852"/>
            <a:ext cx="10354808" cy="4137148"/>
          </a:xfrm>
        </p:spPr>
        <p:txBody>
          <a:bodyPr vert="horz" lIns="91440" tIns="45720" rIns="91440" bIns="45720" rtlCol="0" anchor="t">
            <a:noAutofit/>
          </a:bodyPr>
          <a:lstStyle/>
          <a:p>
            <a:pPr marL="0" indent="0">
              <a:lnSpc>
                <a:spcPct val="100000"/>
              </a:lnSpc>
              <a:spcBef>
                <a:spcPts val="0"/>
              </a:spcBef>
              <a:spcAft>
                <a:spcPts val="1200"/>
              </a:spcAft>
              <a:buNone/>
            </a:pPr>
            <a:r>
              <a:rPr lang="en-US" sz="2400" dirty="0">
                <a:solidFill>
                  <a:schemeClr val="tx1"/>
                </a:solidFill>
              </a:rPr>
              <a:t>Findings are mostly a result of the LEA not conducting meaningful ongoing consultation with all eligible private schools. For example, </a:t>
            </a:r>
          </a:p>
          <a:p>
            <a:pPr marL="457200" indent="-457200">
              <a:lnSpc>
                <a:spcPct val="100000"/>
              </a:lnSpc>
              <a:spcBef>
                <a:spcPts val="0"/>
              </a:spcBef>
              <a:spcAft>
                <a:spcPts val="1200"/>
              </a:spcAft>
            </a:pPr>
            <a:r>
              <a:rPr lang="en-US" sz="2400" dirty="0">
                <a:solidFill>
                  <a:schemeClr val="tx1"/>
                </a:solidFill>
              </a:rPr>
              <a:t>LEA payment for services or private school teacher reimbursement occurred without an equitable services plan that included identification of needs. Meaningful consultation must occur yearly and be ongoing.</a:t>
            </a:r>
            <a:endParaRPr lang="en-US" sz="2400" dirty="0">
              <a:solidFill>
                <a:schemeClr val="tx1"/>
              </a:solidFill>
              <a:cs typeface="Arial" panose="020B0604020202020204"/>
            </a:endParaRPr>
          </a:p>
          <a:p>
            <a:pPr marL="457200" indent="-457200">
              <a:lnSpc>
                <a:spcPct val="100000"/>
              </a:lnSpc>
              <a:spcBef>
                <a:spcPts val="0"/>
              </a:spcBef>
              <a:spcAft>
                <a:spcPts val="1200"/>
              </a:spcAft>
            </a:pPr>
            <a:r>
              <a:rPr lang="en-US" sz="2400" dirty="0">
                <a:solidFill>
                  <a:schemeClr val="tx1"/>
                </a:solidFill>
              </a:rPr>
              <a:t>Affirmation forms signed before consultation or sent without consultation.</a:t>
            </a:r>
            <a:endParaRPr lang="en-US" sz="2400" dirty="0">
              <a:solidFill>
                <a:schemeClr val="tx1"/>
              </a:solidFill>
              <a:cs typeface="Arial" panose="020B0604020202020204"/>
            </a:endParaRPr>
          </a:p>
          <a:p>
            <a:pPr marL="0" indent="0">
              <a:lnSpc>
                <a:spcPct val="100000"/>
              </a:lnSpc>
              <a:spcBef>
                <a:spcPts val="0"/>
              </a:spcBef>
              <a:spcAft>
                <a:spcPts val="1200"/>
              </a:spcAft>
              <a:buNone/>
            </a:pPr>
            <a:r>
              <a:rPr lang="en-US" sz="2400" dirty="0">
                <a:solidFill>
                  <a:schemeClr val="tx1"/>
                </a:solidFill>
              </a:rPr>
              <a:t>Resolution ensures the LEA has a viable equitable services plan. The Title II team and Equitable Services Ombudsman will support LEAs to develop an equitable services plan. </a:t>
            </a:r>
            <a:endParaRPr lang="en-US" sz="2400" dirty="0">
              <a:solidFill>
                <a:schemeClr val="tx1"/>
              </a:solidFill>
              <a:cs typeface="Arial" panose="020B0604020202020204"/>
            </a:endParaRPr>
          </a:p>
        </p:txBody>
      </p:sp>
      <p:sp>
        <p:nvSpPr>
          <p:cNvPr id="4" name="Slide Number Placeholder 3">
            <a:extLst>
              <a:ext uri="{FF2B5EF4-FFF2-40B4-BE49-F238E27FC236}">
                <a16:creationId xmlns:a16="http://schemas.microsoft.com/office/drawing/2014/main" id="{D2E7FE87-18AE-4ECD-B9BB-3B80AB9C0680}"/>
              </a:ext>
            </a:extLst>
          </p:cNvPr>
          <p:cNvSpPr>
            <a:spLocks noGrp="1"/>
          </p:cNvSpPr>
          <p:nvPr>
            <p:ph type="sldNum" sz="quarter" idx="12"/>
          </p:nvPr>
        </p:nvSpPr>
        <p:spPr/>
        <p:txBody>
          <a:bodyPr/>
          <a:lstStyle/>
          <a:p>
            <a:fld id="{469BC29B-CD14-4172-9B93-F334EF7BA94E}" type="slidenum">
              <a:rPr lang="en-US" smtClean="0"/>
              <a:t>41</a:t>
            </a:fld>
            <a:endParaRPr lang="en-US"/>
          </a:p>
        </p:txBody>
      </p:sp>
    </p:spTree>
    <p:extLst>
      <p:ext uri="{BB962C8B-B14F-4D97-AF65-F5344CB8AC3E}">
        <p14:creationId xmlns:p14="http://schemas.microsoft.com/office/powerpoint/2010/main" val="622687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E19E7-C2BA-4533-AA62-BA3C32110788}"/>
              </a:ext>
            </a:extLst>
          </p:cNvPr>
          <p:cNvSpPr>
            <a:spLocks noGrp="1"/>
          </p:cNvSpPr>
          <p:nvPr>
            <p:ph type="title"/>
          </p:nvPr>
        </p:nvSpPr>
        <p:spPr>
          <a:xfrm>
            <a:off x="1079500" y="776923"/>
            <a:ext cx="10058400" cy="720725"/>
          </a:xfrm>
        </p:spPr>
        <p:txBody>
          <a:bodyPr/>
          <a:lstStyle/>
          <a:p>
            <a:pPr algn="ctr"/>
            <a:r>
              <a:rPr lang="en-US" dirty="0">
                <a:solidFill>
                  <a:schemeClr val="tx1"/>
                </a:solidFill>
              </a:rPr>
              <a:t>Resources and Contacts</a:t>
            </a:r>
          </a:p>
        </p:txBody>
      </p:sp>
      <p:sp>
        <p:nvSpPr>
          <p:cNvPr id="3" name="Content Placeholder 2">
            <a:extLst>
              <a:ext uri="{FF2B5EF4-FFF2-40B4-BE49-F238E27FC236}">
                <a16:creationId xmlns:a16="http://schemas.microsoft.com/office/drawing/2014/main" id="{6C1D982C-E1F7-44BF-B611-E21239FE7529}"/>
              </a:ext>
            </a:extLst>
          </p:cNvPr>
          <p:cNvSpPr>
            <a:spLocks noGrp="1"/>
          </p:cNvSpPr>
          <p:nvPr>
            <p:ph idx="1"/>
          </p:nvPr>
        </p:nvSpPr>
        <p:spPr>
          <a:xfrm>
            <a:off x="1239202" y="1726564"/>
            <a:ext cx="10597197" cy="4582795"/>
          </a:xfrm>
        </p:spPr>
        <p:txBody>
          <a:bodyPr/>
          <a:lstStyle/>
          <a:p>
            <a:pPr marL="0" indent="0">
              <a:lnSpc>
                <a:spcPct val="100000"/>
              </a:lnSpc>
              <a:spcBef>
                <a:spcPts val="0"/>
              </a:spcBef>
              <a:spcAft>
                <a:spcPts val="1200"/>
              </a:spcAft>
              <a:buNone/>
            </a:pPr>
            <a:r>
              <a:rPr lang="en-US" sz="2400" b="1" dirty="0">
                <a:solidFill>
                  <a:schemeClr val="tx1"/>
                </a:solidFill>
              </a:rPr>
              <a:t>Title II web page: </a:t>
            </a:r>
            <a:r>
              <a:rPr lang="en-US" sz="2400" dirty="0">
                <a:hlinkClick r:id="rId3" tooltip="Title II web page"/>
              </a:rPr>
              <a:t>https://www.cde.ca.gov/ci/pl/title2parta.asp</a:t>
            </a:r>
            <a:r>
              <a:rPr lang="en-US" sz="2400" dirty="0"/>
              <a:t>  </a:t>
            </a:r>
          </a:p>
          <a:p>
            <a:pPr marL="0" indent="0">
              <a:lnSpc>
                <a:spcPct val="100000"/>
              </a:lnSpc>
              <a:spcBef>
                <a:spcPts val="0"/>
              </a:spcBef>
              <a:spcAft>
                <a:spcPts val="1200"/>
              </a:spcAft>
              <a:buNone/>
            </a:pPr>
            <a:r>
              <a:rPr lang="en-US" sz="2400" b="1" dirty="0">
                <a:solidFill>
                  <a:schemeClr val="tx1"/>
                </a:solidFill>
              </a:rPr>
              <a:t>Title II Email: </a:t>
            </a:r>
            <a:r>
              <a:rPr lang="en-US" sz="2400" dirty="0">
                <a:hlinkClick r:id="rId4"/>
              </a:rPr>
              <a:t>TitleII@cde.ca.gov</a:t>
            </a:r>
            <a:endParaRPr lang="en-US" sz="2400" dirty="0"/>
          </a:p>
          <a:p>
            <a:pPr marL="0" indent="0">
              <a:lnSpc>
                <a:spcPct val="100000"/>
              </a:lnSpc>
              <a:spcBef>
                <a:spcPts val="0"/>
              </a:spcBef>
              <a:spcAft>
                <a:spcPts val="1200"/>
              </a:spcAft>
              <a:buNone/>
            </a:pPr>
            <a:r>
              <a:rPr lang="en-US" sz="2400" b="1" dirty="0">
                <a:solidFill>
                  <a:schemeClr val="tx1"/>
                </a:solidFill>
                <a:cs typeface="Arial"/>
              </a:rPr>
              <a:t>Title II listserv: </a:t>
            </a:r>
            <a:r>
              <a:rPr lang="en-US" sz="2400" dirty="0">
                <a:cs typeface="Arial"/>
              </a:rPr>
              <a:t>Send a blank email to </a:t>
            </a:r>
            <a:r>
              <a:rPr lang="en-US" sz="2400" dirty="0">
                <a:hlinkClick r:id="rId5"/>
              </a:rPr>
              <a:t>join-Title-II@mlist.cde.ca.gov</a:t>
            </a:r>
            <a:endParaRPr lang="en-US" sz="2400" dirty="0"/>
          </a:p>
          <a:p>
            <a:pPr marL="0" indent="0">
              <a:lnSpc>
                <a:spcPct val="100000"/>
              </a:lnSpc>
              <a:spcBef>
                <a:spcPts val="0"/>
              </a:spcBef>
              <a:spcAft>
                <a:spcPts val="1200"/>
              </a:spcAft>
              <a:buNone/>
            </a:pPr>
            <a:r>
              <a:rPr lang="en-US" sz="2400" b="1" dirty="0">
                <a:solidFill>
                  <a:schemeClr val="tx1"/>
                </a:solidFill>
              </a:rPr>
              <a:t>Equitable Services Ombudsman: </a:t>
            </a:r>
            <a:r>
              <a:rPr lang="en-US" sz="2400" dirty="0">
                <a:hlinkClick r:id="rId6"/>
              </a:rPr>
              <a:t>https://www.cde.ca.gov/sp/sw/t1/ombudsmaneqservices.asp</a:t>
            </a:r>
            <a:endParaRPr lang="en-US" sz="2400" b="1" dirty="0"/>
          </a:p>
          <a:p>
            <a:pPr marL="0" indent="0">
              <a:lnSpc>
                <a:spcPct val="100000"/>
              </a:lnSpc>
              <a:spcBef>
                <a:spcPts val="0"/>
              </a:spcBef>
              <a:spcAft>
                <a:spcPts val="1200"/>
              </a:spcAft>
              <a:buNone/>
            </a:pPr>
            <a:r>
              <a:rPr lang="en-US" sz="2400" dirty="0"/>
              <a:t>Sylvia Hanna, </a:t>
            </a:r>
            <a:r>
              <a:rPr lang="en-US" sz="2400" u="sng" dirty="0">
                <a:hlinkClick r:id="rId7"/>
              </a:rPr>
              <a:t>SHanna@cde.ca.gov</a:t>
            </a:r>
            <a:endParaRPr lang="en-US" sz="2400" u="sng" dirty="0"/>
          </a:p>
          <a:p>
            <a:pPr marL="0" indent="0">
              <a:lnSpc>
                <a:spcPct val="100000"/>
              </a:lnSpc>
              <a:spcBef>
                <a:spcPts val="0"/>
              </a:spcBef>
              <a:spcAft>
                <a:spcPts val="1200"/>
              </a:spcAft>
              <a:buNone/>
            </a:pPr>
            <a:r>
              <a:rPr lang="en-US" sz="2400" b="1" dirty="0">
                <a:solidFill>
                  <a:schemeClr val="tx1"/>
                </a:solidFill>
              </a:rPr>
              <a:t>United States Department of Education: </a:t>
            </a:r>
            <a:r>
              <a:rPr lang="en-US" sz="2400" dirty="0"/>
              <a:t>Title VIII, Part F of the Elementary and Secondary Education Act Equitable Services Non-Regulatory Guidance 2023: </a:t>
            </a:r>
            <a:r>
              <a:rPr lang="en-US" sz="2400" dirty="0">
                <a:hlinkClick r:id="rId8"/>
              </a:rPr>
              <a:t>https://www2.ed.gov/about/inits/ed/non-public-education/files/esea-titleviii-guidance-2023.pdf</a:t>
            </a:r>
            <a:r>
              <a:rPr lang="en-US" sz="2400" dirty="0"/>
              <a:t> </a:t>
            </a:r>
            <a:endParaRPr lang="en-US" sz="2400" dirty="0">
              <a:cs typeface="Arial"/>
            </a:endParaRPr>
          </a:p>
          <a:p>
            <a:endParaRPr lang="en-US" dirty="0"/>
          </a:p>
        </p:txBody>
      </p:sp>
      <p:sp>
        <p:nvSpPr>
          <p:cNvPr id="4" name="Slide Number Placeholder 3">
            <a:extLst>
              <a:ext uri="{FF2B5EF4-FFF2-40B4-BE49-F238E27FC236}">
                <a16:creationId xmlns:a16="http://schemas.microsoft.com/office/drawing/2014/main" id="{6CCF526C-E040-446A-BBB7-876804DFE4CE}"/>
              </a:ext>
            </a:extLst>
          </p:cNvPr>
          <p:cNvSpPr>
            <a:spLocks noGrp="1"/>
          </p:cNvSpPr>
          <p:nvPr>
            <p:ph type="sldNum" sz="quarter" idx="12"/>
          </p:nvPr>
        </p:nvSpPr>
        <p:spPr/>
        <p:txBody>
          <a:bodyPr/>
          <a:lstStyle/>
          <a:p>
            <a:fld id="{469BC29B-CD14-4172-9B93-F334EF7BA94E}" type="slidenum">
              <a:rPr lang="en-US" smtClean="0"/>
              <a:t>42</a:t>
            </a:fld>
            <a:endParaRPr lang="en-US"/>
          </a:p>
        </p:txBody>
      </p:sp>
    </p:spTree>
    <p:extLst>
      <p:ext uri="{BB962C8B-B14F-4D97-AF65-F5344CB8AC3E}">
        <p14:creationId xmlns:p14="http://schemas.microsoft.com/office/powerpoint/2010/main" val="390794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Private School Consultation</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4168088" y="605896"/>
            <a:ext cx="7531542" cy="5853890"/>
          </a:xfrm>
        </p:spPr>
        <p:txBody>
          <a:bodyPr anchor="ctr">
            <a:normAutofit/>
          </a:bodyPr>
          <a:lstStyle/>
          <a:p>
            <a:pPr marL="0" indent="0">
              <a:lnSpc>
                <a:spcPct val="100000"/>
              </a:lnSpc>
              <a:spcBef>
                <a:spcPts val="0"/>
              </a:spcBef>
              <a:spcAft>
                <a:spcPts val="1200"/>
              </a:spcAft>
              <a:buNone/>
            </a:pPr>
            <a:r>
              <a:rPr lang="en-US"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LEAs shall, after timely and meaningful consultation, provide educational services to eligible children and their teachers on an equitable basis. Educational services or other benefits, including materials and equipment, provided under this section, shall be secular, neutral, and nonideological. </a:t>
            </a:r>
          </a:p>
          <a:p>
            <a:pPr marL="0" indent="0" algn="r">
              <a:lnSpc>
                <a:spcPct val="100000"/>
              </a:lnSpc>
              <a:spcBef>
                <a:spcPts val="0"/>
              </a:spcBef>
              <a:spcAft>
                <a:spcPts val="1200"/>
              </a:spcAft>
              <a:buNone/>
            </a:pPr>
            <a:r>
              <a:rPr lang="en-US"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20 </a:t>
            </a:r>
            <a:r>
              <a:rPr lang="en-US" i="1" cap="all"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U.S.C.</a:t>
            </a:r>
            <a:r>
              <a:rPr lang="en-US"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sections 7881[a][2] and 7881[b][B]</a:t>
            </a:r>
          </a:p>
          <a:p>
            <a:pPr marL="0" indent="0">
              <a:lnSpc>
                <a:spcPct val="100000"/>
              </a:lnSpc>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a:xfrm>
            <a:off x="10123055" y="6459785"/>
            <a:ext cx="1089428" cy="365125"/>
          </a:xfrm>
        </p:spPr>
        <p:txBody>
          <a:bodyPr>
            <a:normAutofit/>
          </a:bodyPr>
          <a:lstStyle/>
          <a:p>
            <a:pPr>
              <a:spcAft>
                <a:spcPts val="600"/>
              </a:spcAft>
            </a:pPr>
            <a:fld id="{4E637404-0BCF-4192-AEAE-F6A882F231C4}" type="slidenum">
              <a:rPr lang="en-US" altLang="en-US">
                <a:solidFill>
                  <a:schemeClr val="tx2"/>
                </a:solidFill>
              </a:rPr>
              <a:pPr>
                <a:spcAft>
                  <a:spcPts val="600"/>
                </a:spcAft>
              </a:pPr>
              <a:t>5</a:t>
            </a:fld>
            <a:endParaRPr lang="en-US" altLang="en-US">
              <a:solidFill>
                <a:schemeClr val="tx2"/>
              </a:solidFill>
            </a:endParaRPr>
          </a:p>
        </p:txBody>
      </p:sp>
    </p:spTree>
    <p:extLst>
      <p:ext uri="{BB962C8B-B14F-4D97-AF65-F5344CB8AC3E}">
        <p14:creationId xmlns:p14="http://schemas.microsoft.com/office/powerpoint/2010/main" val="1438917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1B929-6988-4E61-ADC6-20FF53B868C5}"/>
              </a:ext>
            </a:extLst>
          </p:cNvPr>
          <p:cNvSpPr>
            <a:spLocks noGrp="1"/>
          </p:cNvSpPr>
          <p:nvPr>
            <p:ph type="title"/>
          </p:nvPr>
        </p:nvSpPr>
        <p:spPr/>
        <p:txBody>
          <a:bodyPr/>
          <a:lstStyle/>
          <a:p>
            <a:r>
              <a:rPr lang="en-US" dirty="0">
                <a:solidFill>
                  <a:schemeClr val="tx1"/>
                </a:solidFill>
              </a:rPr>
              <a:t>Supporting Effective Instruction 08: Evidence</a:t>
            </a:r>
          </a:p>
        </p:txBody>
      </p:sp>
      <p:graphicFrame>
        <p:nvGraphicFramePr>
          <p:cNvPr id="5" name="Content Placeholder 4" descr="Table that includes three SEI 08 evidence requests.">
            <a:extLst>
              <a:ext uri="{FF2B5EF4-FFF2-40B4-BE49-F238E27FC236}">
                <a16:creationId xmlns:a16="http://schemas.microsoft.com/office/drawing/2014/main" id="{C0AC6934-3FFB-F013-44DD-E1F5440FB7E9}"/>
              </a:ext>
            </a:extLst>
          </p:cNvPr>
          <p:cNvGraphicFramePr>
            <a:graphicFrameLocks noGrp="1"/>
          </p:cNvGraphicFramePr>
          <p:nvPr>
            <p:ph idx="1"/>
            <p:extLst>
              <p:ext uri="{D42A27DB-BD31-4B8C-83A1-F6EECF244321}">
                <p14:modId xmlns:p14="http://schemas.microsoft.com/office/powerpoint/2010/main" val="3521951780"/>
              </p:ext>
            </p:extLst>
          </p:nvPr>
        </p:nvGraphicFramePr>
        <p:xfrm>
          <a:off x="767443" y="1846262"/>
          <a:ext cx="10387920" cy="4140600"/>
        </p:xfrm>
        <a:graphic>
          <a:graphicData uri="http://schemas.openxmlformats.org/drawingml/2006/table">
            <a:tbl>
              <a:tblPr firstRow="1"/>
              <a:tblGrid>
                <a:gridCol w="2677113">
                  <a:extLst>
                    <a:ext uri="{9D8B030D-6E8A-4147-A177-3AD203B41FA5}">
                      <a16:colId xmlns:a16="http://schemas.microsoft.com/office/drawing/2014/main" val="3488071082"/>
                    </a:ext>
                  </a:extLst>
                </a:gridCol>
                <a:gridCol w="7710807">
                  <a:extLst>
                    <a:ext uri="{9D8B030D-6E8A-4147-A177-3AD203B41FA5}">
                      <a16:colId xmlns:a16="http://schemas.microsoft.com/office/drawing/2014/main" val="1159488113"/>
                    </a:ext>
                  </a:extLst>
                </a:gridCol>
              </a:tblGrid>
              <a:tr h="427731">
                <a:tc>
                  <a:txBody>
                    <a:bodyPr/>
                    <a:lstStyle/>
                    <a:p>
                      <a:pPr algn="l" rtl="0" fontAlgn="base"/>
                      <a:r>
                        <a:rPr lang="en-US" sz="2400" b="1" i="0">
                          <a:solidFill>
                            <a:srgbClr val="FFFFFF"/>
                          </a:solidFill>
                          <a:effectLst/>
                          <a:latin typeface="Arial" panose="020B0604020202020204" pitchFamily="34" charset="0"/>
                        </a:rPr>
                        <a:t>Item​</a:t>
                      </a:r>
                      <a:endParaRPr lang="en-US" sz="2400" b="1" i="0">
                        <a:solidFill>
                          <a:srgbClr val="FFFFFF"/>
                        </a:solidFill>
                        <a:effectLst/>
                      </a:endParaRPr>
                    </a:p>
                  </a:txBody>
                  <a:tcPr marL="72575" marR="72575" marT="36288" marB="36288">
                    <a:lnL w="9417" cap="flat" cmpd="sng" algn="ctr">
                      <a:solidFill>
                        <a:srgbClr val="FFFFFF"/>
                      </a:solidFill>
                      <a:prstDash val="solid"/>
                      <a:round/>
                      <a:headEnd type="none" w="med" len="med"/>
                      <a:tailEnd type="none" w="med" len="med"/>
                    </a:lnL>
                    <a:lnR w="9417" cap="flat" cmpd="sng" algn="ctr">
                      <a:solidFill>
                        <a:srgbClr val="FFFFFF"/>
                      </a:solidFill>
                      <a:prstDash val="solid"/>
                      <a:round/>
                      <a:headEnd type="none" w="med" len="med"/>
                      <a:tailEnd type="none" w="med" len="med"/>
                    </a:lnR>
                    <a:lnT w="9417" cap="flat" cmpd="sng" algn="ctr">
                      <a:solidFill>
                        <a:srgbClr val="FFFFFF"/>
                      </a:solidFill>
                      <a:prstDash val="solid"/>
                      <a:round/>
                      <a:headEnd type="none" w="med" len="med"/>
                      <a:tailEnd type="none" w="med" len="med"/>
                    </a:lnT>
                    <a:lnB w="9417" cap="flat" cmpd="sng" algn="ctr">
                      <a:solidFill>
                        <a:srgbClr val="FFFFFF"/>
                      </a:solidFill>
                      <a:prstDash val="solid"/>
                      <a:round/>
                      <a:headEnd type="none" w="med" len="med"/>
                      <a:tailEnd type="none" w="med" len="med"/>
                    </a:lnB>
                    <a:solidFill>
                      <a:srgbClr val="6F6F74"/>
                    </a:solidFill>
                  </a:tcPr>
                </a:tc>
                <a:tc>
                  <a:txBody>
                    <a:bodyPr/>
                    <a:lstStyle/>
                    <a:p>
                      <a:pPr algn="l" rtl="0" fontAlgn="base"/>
                      <a:r>
                        <a:rPr lang="en-US" sz="2400" b="1" i="0">
                          <a:solidFill>
                            <a:srgbClr val="FFFFFF"/>
                          </a:solidFill>
                          <a:effectLst/>
                          <a:latin typeface="Arial" panose="020B0604020202020204" pitchFamily="34" charset="0"/>
                        </a:rPr>
                        <a:t>Item Description​</a:t>
                      </a:r>
                      <a:endParaRPr lang="en-US" sz="2400" b="1" i="0">
                        <a:solidFill>
                          <a:srgbClr val="FFFFFF"/>
                        </a:solidFill>
                        <a:effectLst/>
                      </a:endParaRPr>
                    </a:p>
                  </a:txBody>
                  <a:tcPr marL="72575" marR="72575" marT="36288" marB="36288">
                    <a:lnL w="9417" cap="flat" cmpd="sng" algn="ctr">
                      <a:solidFill>
                        <a:srgbClr val="FFFFFF"/>
                      </a:solidFill>
                      <a:prstDash val="solid"/>
                      <a:round/>
                      <a:headEnd type="none" w="med" len="med"/>
                      <a:tailEnd type="none" w="med" len="med"/>
                    </a:lnL>
                    <a:lnR w="9417" cap="flat" cmpd="sng" algn="ctr">
                      <a:solidFill>
                        <a:srgbClr val="FFFFFF"/>
                      </a:solidFill>
                      <a:prstDash val="solid"/>
                      <a:round/>
                      <a:headEnd type="none" w="med" len="med"/>
                      <a:tailEnd type="none" w="med" len="med"/>
                    </a:lnR>
                    <a:lnT w="9417" cap="flat" cmpd="sng" algn="ctr">
                      <a:solidFill>
                        <a:srgbClr val="FFFFFF"/>
                      </a:solidFill>
                      <a:prstDash val="solid"/>
                      <a:round/>
                      <a:headEnd type="none" w="med" len="med"/>
                      <a:tailEnd type="none" w="med" len="med"/>
                    </a:lnT>
                    <a:lnB w="9417" cap="flat" cmpd="sng" algn="ctr">
                      <a:solidFill>
                        <a:srgbClr val="FFFFFF"/>
                      </a:solidFill>
                      <a:prstDash val="solid"/>
                      <a:round/>
                      <a:headEnd type="none" w="med" len="med"/>
                      <a:tailEnd type="none" w="med" len="med"/>
                    </a:lnB>
                    <a:solidFill>
                      <a:srgbClr val="6F6F74"/>
                    </a:solidFill>
                  </a:tcPr>
                </a:tc>
                <a:extLst>
                  <a:ext uri="{0D108BD9-81ED-4DB2-BD59-A6C34878D82A}">
                    <a16:rowId xmlns:a16="http://schemas.microsoft.com/office/drawing/2014/main" val="1889255547"/>
                  </a:ext>
                </a:extLst>
              </a:tr>
              <a:tr h="851160">
                <a:tc>
                  <a:txBody>
                    <a:bodyPr/>
                    <a:lstStyle/>
                    <a:p>
                      <a:pPr algn="l" rtl="0" fontAlgn="base">
                        <a:spcAft>
                          <a:spcPts val="1200"/>
                        </a:spcAft>
                      </a:pPr>
                      <a:r>
                        <a:rPr lang="en-US" sz="2400" b="0" i="0">
                          <a:solidFill>
                            <a:srgbClr val="000000"/>
                          </a:solidFill>
                          <a:effectLst/>
                        </a:rPr>
                        <a:t>Intent to Participate</a:t>
                      </a:r>
                    </a:p>
                  </a:txBody>
                  <a:tcPr marL="72575" marR="72575" marT="36288" marB="36288">
                    <a:lnL w="9417" cap="flat" cmpd="sng" algn="ctr">
                      <a:solidFill>
                        <a:srgbClr val="FFFFFF"/>
                      </a:solidFill>
                      <a:prstDash val="solid"/>
                      <a:round/>
                      <a:headEnd type="none" w="med" len="med"/>
                      <a:tailEnd type="none" w="med" len="med"/>
                    </a:lnL>
                    <a:lnR w="9417" cap="flat" cmpd="sng" algn="ctr">
                      <a:solidFill>
                        <a:srgbClr val="FFFFFF"/>
                      </a:solidFill>
                      <a:prstDash val="solid"/>
                      <a:round/>
                      <a:headEnd type="none" w="med" len="med"/>
                      <a:tailEnd type="none" w="med" len="med"/>
                    </a:lnR>
                    <a:lnT w="9417" cap="flat" cmpd="sng" algn="ctr">
                      <a:solidFill>
                        <a:srgbClr val="FFFFFF"/>
                      </a:solidFill>
                      <a:prstDash val="solid"/>
                      <a:round/>
                      <a:headEnd type="none" w="med" len="med"/>
                      <a:tailEnd type="none" w="med" len="med"/>
                    </a:lnT>
                    <a:lnB w="9417" cap="flat" cmpd="sng" algn="ctr">
                      <a:solidFill>
                        <a:srgbClr val="FFFFFF"/>
                      </a:solidFill>
                      <a:prstDash val="solid"/>
                      <a:round/>
                      <a:headEnd type="none" w="med" len="med"/>
                      <a:tailEnd type="none" w="med" len="med"/>
                    </a:lnB>
                    <a:solidFill>
                      <a:srgbClr val="D5D5D6"/>
                    </a:solidFill>
                  </a:tcPr>
                </a:tc>
                <a:tc>
                  <a:txBody>
                    <a:bodyPr/>
                    <a:lstStyle/>
                    <a:p>
                      <a:pPr algn="l" rtl="0" fontAlgn="base">
                        <a:spcAft>
                          <a:spcPts val="1200"/>
                        </a:spcAft>
                      </a:pPr>
                      <a:r>
                        <a:rPr lang="en-US" sz="2400" kern="1200" dirty="0">
                          <a:solidFill>
                            <a:schemeClr val="tx1"/>
                          </a:solidFill>
                          <a:effectLst/>
                          <a:latin typeface="+mn-lt"/>
                          <a:ea typeface="+mn-ea"/>
                          <a:cs typeface="+mn-cs"/>
                        </a:rPr>
                        <a:t>Dated communication to private schools regarding eligibility for Title I, Title II, or Title III services.</a:t>
                      </a:r>
                    </a:p>
                  </a:txBody>
                  <a:tcPr marL="72575" marR="72575" marT="36288" marB="36288">
                    <a:lnL w="9417" cap="flat" cmpd="sng" algn="ctr">
                      <a:solidFill>
                        <a:srgbClr val="FFFFFF"/>
                      </a:solidFill>
                      <a:prstDash val="solid"/>
                      <a:round/>
                      <a:headEnd type="none" w="med" len="med"/>
                      <a:tailEnd type="none" w="med" len="med"/>
                    </a:lnL>
                    <a:lnR w="9417" cap="flat" cmpd="sng" algn="ctr">
                      <a:solidFill>
                        <a:srgbClr val="FFFFFF"/>
                      </a:solidFill>
                      <a:prstDash val="solid"/>
                      <a:round/>
                      <a:headEnd type="none" w="med" len="med"/>
                      <a:tailEnd type="none" w="med" len="med"/>
                    </a:lnR>
                    <a:lnT w="9417" cap="flat" cmpd="sng" algn="ctr">
                      <a:solidFill>
                        <a:srgbClr val="FFFFFF"/>
                      </a:solidFill>
                      <a:prstDash val="solid"/>
                      <a:round/>
                      <a:headEnd type="none" w="med" len="med"/>
                      <a:tailEnd type="none" w="med" len="med"/>
                    </a:lnT>
                    <a:lnB w="9417" cap="flat" cmpd="sng" algn="ctr">
                      <a:solidFill>
                        <a:srgbClr val="FFFFFF"/>
                      </a:solidFill>
                      <a:prstDash val="solid"/>
                      <a:round/>
                      <a:headEnd type="none" w="med" len="med"/>
                      <a:tailEnd type="none" w="med" len="med"/>
                    </a:lnB>
                    <a:solidFill>
                      <a:srgbClr val="D5D5D6"/>
                    </a:solidFill>
                  </a:tcPr>
                </a:tc>
                <a:extLst>
                  <a:ext uri="{0D108BD9-81ED-4DB2-BD59-A6C34878D82A}">
                    <a16:rowId xmlns:a16="http://schemas.microsoft.com/office/drawing/2014/main" val="4041346100"/>
                  </a:ext>
                </a:extLst>
              </a:tr>
              <a:tr h="1203928">
                <a:tc>
                  <a:txBody>
                    <a:bodyPr/>
                    <a:lstStyle/>
                    <a:p>
                      <a:pPr algn="l" rtl="0" fontAlgn="base">
                        <a:spcAft>
                          <a:spcPts val="1200"/>
                        </a:spcAft>
                      </a:pPr>
                      <a:r>
                        <a:rPr lang="en-US" sz="2400" b="0" i="0">
                          <a:solidFill>
                            <a:srgbClr val="000000"/>
                          </a:solidFill>
                          <a:effectLst/>
                        </a:rPr>
                        <a:t>Consultation with Private Schools</a:t>
                      </a:r>
                    </a:p>
                  </a:txBody>
                  <a:tcPr marL="72575" marR="72575" marT="36288" marB="36288">
                    <a:lnL w="9417" cap="flat" cmpd="sng" algn="ctr">
                      <a:solidFill>
                        <a:srgbClr val="FFFFFF"/>
                      </a:solidFill>
                      <a:prstDash val="solid"/>
                      <a:round/>
                      <a:headEnd type="none" w="med" len="med"/>
                      <a:tailEnd type="none" w="med" len="med"/>
                    </a:lnL>
                    <a:lnR w="9417" cap="flat" cmpd="sng" algn="ctr">
                      <a:solidFill>
                        <a:srgbClr val="FFFFFF"/>
                      </a:solidFill>
                      <a:prstDash val="solid"/>
                      <a:round/>
                      <a:headEnd type="none" w="med" len="med"/>
                      <a:tailEnd type="none" w="med" len="med"/>
                    </a:lnR>
                    <a:lnT w="9417" cap="flat" cmpd="sng" algn="ctr">
                      <a:solidFill>
                        <a:srgbClr val="FFFFFF"/>
                      </a:solidFill>
                      <a:prstDash val="solid"/>
                      <a:round/>
                      <a:headEnd type="none" w="med" len="med"/>
                      <a:tailEnd type="none" w="med" len="med"/>
                    </a:lnT>
                    <a:lnB w="9417" cap="flat" cmpd="sng" algn="ctr">
                      <a:solidFill>
                        <a:srgbClr val="FFFFFF"/>
                      </a:solidFill>
                      <a:prstDash val="solid"/>
                      <a:round/>
                      <a:headEnd type="none" w="med" len="med"/>
                      <a:tailEnd type="none" w="med" len="med"/>
                    </a:lnB>
                    <a:solidFill>
                      <a:srgbClr val="EBEBEC"/>
                    </a:solidFill>
                  </a:tcPr>
                </a:tc>
                <a:tc>
                  <a:txBody>
                    <a:bodyPr/>
                    <a:lstStyle/>
                    <a:p>
                      <a:pPr marL="0" marR="0" lvl="0" indent="0" algn="l" defTabSz="914400" rtl="0" eaLnBrk="1" fontAlgn="base" latinLnBrk="0" hangingPunct="1">
                        <a:lnSpc>
                          <a:spcPct val="100000"/>
                        </a:lnSpc>
                        <a:spcBef>
                          <a:spcPts val="0"/>
                        </a:spcBef>
                        <a:spcAft>
                          <a:spcPts val="1200"/>
                        </a:spcAft>
                        <a:buClrTx/>
                        <a:buSzTx/>
                        <a:buFontTx/>
                        <a:buNone/>
                        <a:tabLst/>
                        <a:defRPr/>
                      </a:pPr>
                      <a:r>
                        <a:rPr lang="en-US" sz="2400" kern="1200" dirty="0">
                          <a:solidFill>
                            <a:schemeClr val="tx1"/>
                          </a:solidFill>
                          <a:effectLst/>
                          <a:latin typeface="+mn-lt"/>
                          <a:ea typeface="+mn-ea"/>
                          <a:cs typeface="+mn-cs"/>
                        </a:rPr>
                        <a:t>Documents that show how the LEA consulted with private schools regarding participation in federal programs.</a:t>
                      </a:r>
                      <a:endParaRPr lang="en-US" sz="2400" b="0" i="0" dirty="0">
                        <a:solidFill>
                          <a:srgbClr val="000000"/>
                        </a:solidFill>
                        <a:effectLst/>
                      </a:endParaRPr>
                    </a:p>
                  </a:txBody>
                  <a:tcPr marL="72575" marR="72575" marT="36288" marB="36288">
                    <a:lnL w="9417" cap="flat" cmpd="sng" algn="ctr">
                      <a:solidFill>
                        <a:srgbClr val="FFFFFF"/>
                      </a:solidFill>
                      <a:prstDash val="solid"/>
                      <a:round/>
                      <a:headEnd type="none" w="med" len="med"/>
                      <a:tailEnd type="none" w="med" len="med"/>
                    </a:lnL>
                    <a:lnR w="9417" cap="flat" cmpd="sng" algn="ctr">
                      <a:solidFill>
                        <a:srgbClr val="FFFFFF"/>
                      </a:solidFill>
                      <a:prstDash val="solid"/>
                      <a:round/>
                      <a:headEnd type="none" w="med" len="med"/>
                      <a:tailEnd type="none" w="med" len="med"/>
                    </a:lnR>
                    <a:lnT w="9417" cap="flat" cmpd="sng" algn="ctr">
                      <a:solidFill>
                        <a:srgbClr val="FFFFFF"/>
                      </a:solidFill>
                      <a:prstDash val="solid"/>
                      <a:round/>
                      <a:headEnd type="none" w="med" len="med"/>
                      <a:tailEnd type="none" w="med" len="med"/>
                    </a:lnT>
                    <a:lnB w="9417" cap="flat" cmpd="sng" algn="ctr">
                      <a:solidFill>
                        <a:srgbClr val="FFFFFF"/>
                      </a:solidFill>
                      <a:prstDash val="solid"/>
                      <a:round/>
                      <a:headEnd type="none" w="med" len="med"/>
                      <a:tailEnd type="none" w="med" len="med"/>
                    </a:lnB>
                    <a:solidFill>
                      <a:srgbClr val="EBEBEC"/>
                    </a:solidFill>
                  </a:tcPr>
                </a:tc>
                <a:extLst>
                  <a:ext uri="{0D108BD9-81ED-4DB2-BD59-A6C34878D82A}">
                    <a16:rowId xmlns:a16="http://schemas.microsoft.com/office/drawing/2014/main" val="2212281055"/>
                  </a:ext>
                </a:extLst>
              </a:tr>
              <a:tr h="1647176">
                <a:tc>
                  <a:txBody>
                    <a:bodyPr/>
                    <a:lstStyle/>
                    <a:p>
                      <a:pPr algn="l" rtl="0" fontAlgn="base">
                        <a:spcAft>
                          <a:spcPts val="1200"/>
                        </a:spcAft>
                      </a:pPr>
                      <a:r>
                        <a:rPr lang="en-US" sz="2400" b="0" i="0" dirty="0">
                          <a:solidFill>
                            <a:srgbClr val="000000"/>
                          </a:solidFill>
                          <a:effectLst/>
                          <a:latin typeface="Arial" panose="020B0604020202020204" pitchFamily="34" charset="0"/>
                        </a:rPr>
                        <a:t>Private School Affirmation</a:t>
                      </a:r>
                      <a:endParaRPr lang="en-US" sz="2400" b="0" i="0" dirty="0">
                        <a:solidFill>
                          <a:srgbClr val="000000"/>
                        </a:solidFill>
                        <a:effectLst/>
                      </a:endParaRPr>
                    </a:p>
                  </a:txBody>
                  <a:tcPr marL="72575" marR="72575" marT="36288" marB="36288">
                    <a:lnL w="9417" cap="flat" cmpd="sng" algn="ctr">
                      <a:solidFill>
                        <a:srgbClr val="FFFFFF"/>
                      </a:solidFill>
                      <a:prstDash val="solid"/>
                      <a:round/>
                      <a:headEnd type="none" w="med" len="med"/>
                      <a:tailEnd type="none" w="med" len="med"/>
                    </a:lnL>
                    <a:lnR w="9417" cap="flat" cmpd="sng" algn="ctr">
                      <a:solidFill>
                        <a:srgbClr val="FFFFFF"/>
                      </a:solidFill>
                      <a:prstDash val="solid"/>
                      <a:round/>
                      <a:headEnd type="none" w="med" len="med"/>
                      <a:tailEnd type="none" w="med" len="med"/>
                    </a:lnR>
                    <a:lnT w="9417" cap="flat" cmpd="sng" algn="ctr">
                      <a:solidFill>
                        <a:srgbClr val="FFFFFF"/>
                      </a:solidFill>
                      <a:prstDash val="solid"/>
                      <a:round/>
                      <a:headEnd type="none" w="med" len="med"/>
                      <a:tailEnd type="none" w="med" len="med"/>
                    </a:lnT>
                    <a:lnB w="9417" cap="flat" cmpd="sng" algn="ctr">
                      <a:solidFill>
                        <a:srgbClr val="FFFFFF"/>
                      </a:solidFill>
                      <a:prstDash val="solid"/>
                      <a:round/>
                      <a:headEnd type="none" w="med" len="med"/>
                      <a:tailEnd type="none" w="med" len="med"/>
                    </a:lnB>
                    <a:solidFill>
                      <a:srgbClr val="D5D5D6"/>
                    </a:solidFill>
                  </a:tcPr>
                </a:tc>
                <a:tc>
                  <a:txBody>
                    <a:bodyPr/>
                    <a:lstStyle/>
                    <a:p>
                      <a:pPr marL="0" marR="0" lvl="0" indent="0" algn="l" defTabSz="914400" rtl="0" eaLnBrk="1" fontAlgn="base" latinLnBrk="0" hangingPunct="1">
                        <a:lnSpc>
                          <a:spcPct val="100000"/>
                        </a:lnSpc>
                        <a:spcBef>
                          <a:spcPts val="0"/>
                        </a:spcBef>
                        <a:spcAft>
                          <a:spcPts val="1200"/>
                        </a:spcAft>
                        <a:buClrTx/>
                        <a:buSzTx/>
                        <a:buFontTx/>
                        <a:buNone/>
                        <a:tabLst/>
                        <a:defRPr/>
                      </a:pPr>
                      <a:r>
                        <a:rPr lang="en-US" sz="2400" kern="1200" dirty="0">
                          <a:solidFill>
                            <a:schemeClr val="tx1"/>
                          </a:solidFill>
                          <a:effectLst/>
                          <a:latin typeface="+mn-lt"/>
                          <a:ea typeface="+mn-ea"/>
                          <a:cs typeface="+mn-cs"/>
                        </a:rPr>
                        <a:t>A written document signed and dated by private school officials that the required consultation has occurred.</a:t>
                      </a:r>
                    </a:p>
                  </a:txBody>
                  <a:tcPr marL="72575" marR="72575" marT="36288" marB="36288">
                    <a:lnL w="9417" cap="flat" cmpd="sng" algn="ctr">
                      <a:solidFill>
                        <a:srgbClr val="FFFFFF"/>
                      </a:solidFill>
                      <a:prstDash val="solid"/>
                      <a:round/>
                      <a:headEnd type="none" w="med" len="med"/>
                      <a:tailEnd type="none" w="med" len="med"/>
                    </a:lnL>
                    <a:lnR w="9417" cap="flat" cmpd="sng" algn="ctr">
                      <a:solidFill>
                        <a:srgbClr val="FFFFFF"/>
                      </a:solidFill>
                      <a:prstDash val="solid"/>
                      <a:round/>
                      <a:headEnd type="none" w="med" len="med"/>
                      <a:tailEnd type="none" w="med" len="med"/>
                    </a:lnR>
                    <a:lnT w="9417" cap="flat" cmpd="sng" algn="ctr">
                      <a:solidFill>
                        <a:srgbClr val="FFFFFF"/>
                      </a:solidFill>
                      <a:prstDash val="solid"/>
                      <a:round/>
                      <a:headEnd type="none" w="med" len="med"/>
                      <a:tailEnd type="none" w="med" len="med"/>
                    </a:lnT>
                    <a:lnB w="9417" cap="flat" cmpd="sng" algn="ctr">
                      <a:solidFill>
                        <a:srgbClr val="FFFFFF"/>
                      </a:solidFill>
                      <a:prstDash val="solid"/>
                      <a:round/>
                      <a:headEnd type="none" w="med" len="med"/>
                      <a:tailEnd type="none" w="med" len="med"/>
                    </a:lnB>
                    <a:solidFill>
                      <a:srgbClr val="D5D5D6"/>
                    </a:solidFill>
                  </a:tcPr>
                </a:tc>
                <a:extLst>
                  <a:ext uri="{0D108BD9-81ED-4DB2-BD59-A6C34878D82A}">
                    <a16:rowId xmlns:a16="http://schemas.microsoft.com/office/drawing/2014/main" val="1778576210"/>
                  </a:ext>
                </a:extLst>
              </a:tr>
            </a:tbl>
          </a:graphicData>
        </a:graphic>
      </p:graphicFrame>
      <p:sp>
        <p:nvSpPr>
          <p:cNvPr id="4" name="Slide Number Placeholder 3">
            <a:extLst>
              <a:ext uri="{FF2B5EF4-FFF2-40B4-BE49-F238E27FC236}">
                <a16:creationId xmlns:a16="http://schemas.microsoft.com/office/drawing/2014/main" id="{AC40360B-4D89-4F03-81C4-67BE0D32A032}"/>
              </a:ext>
            </a:extLst>
          </p:cNvPr>
          <p:cNvSpPr>
            <a:spLocks noGrp="1"/>
          </p:cNvSpPr>
          <p:nvPr>
            <p:ph type="sldNum" sz="quarter" idx="12"/>
          </p:nvPr>
        </p:nvSpPr>
        <p:spPr/>
        <p:txBody>
          <a:bodyPr/>
          <a:lstStyle/>
          <a:p>
            <a:fld id="{469BC29B-CD14-4172-9B93-F334EF7BA94E}" type="slidenum">
              <a:rPr lang="en-US" smtClean="0"/>
              <a:t>6</a:t>
            </a:fld>
            <a:endParaRPr lang="en-US"/>
          </a:p>
        </p:txBody>
      </p:sp>
    </p:spTree>
    <p:extLst>
      <p:ext uri="{BB962C8B-B14F-4D97-AF65-F5344CB8AC3E}">
        <p14:creationId xmlns:p14="http://schemas.microsoft.com/office/powerpoint/2010/main" val="156274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7897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8EB1D8-5275-4EE3-9548-DE984968757E}"/>
              </a:ext>
            </a:extLst>
          </p:cNvPr>
          <p:cNvSpPr>
            <a:spLocks noGrp="1"/>
          </p:cNvSpPr>
          <p:nvPr>
            <p:ph type="title"/>
          </p:nvPr>
        </p:nvSpPr>
        <p:spPr>
          <a:xfrm>
            <a:off x="781877" y="643467"/>
            <a:ext cx="3467569" cy="5571066"/>
          </a:xfrm>
        </p:spPr>
        <p:txBody>
          <a:bodyPr anchor="ctr">
            <a:normAutofit/>
          </a:bodyPr>
          <a:lstStyle/>
          <a:p>
            <a:r>
              <a:rPr lang="en-US" sz="4000">
                <a:solidFill>
                  <a:srgbClr val="FFFFFF"/>
                </a:solidFill>
              </a:rPr>
              <a:t>Intent to Participate (1)</a:t>
            </a:r>
          </a:p>
        </p:txBody>
      </p:sp>
      <p:sp>
        <p:nvSpPr>
          <p:cNvPr id="16" name="Rectangle 15">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78973" y="0"/>
            <a:ext cx="7613027"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7E80A1C0-EBD5-4002-8241-E8B2E283BE06}"/>
              </a:ext>
            </a:extLst>
          </p:cNvPr>
          <p:cNvSpPr>
            <a:spLocks noGrp="1"/>
          </p:cNvSpPr>
          <p:nvPr>
            <p:ph idx="1"/>
          </p:nvPr>
        </p:nvSpPr>
        <p:spPr>
          <a:xfrm>
            <a:off x="5124206" y="643467"/>
            <a:ext cx="6104288" cy="5571065"/>
          </a:xfrm>
        </p:spPr>
        <p:txBody>
          <a:bodyPr vert="horz" lIns="91440" tIns="45720" rIns="91440" bIns="45720" rtlCol="0" anchor="ctr">
            <a:normAutofit/>
          </a:bodyPr>
          <a:lstStyle/>
          <a:p>
            <a:pPr marL="0" indent="0">
              <a:lnSpc>
                <a:spcPct val="100000"/>
              </a:lnSpc>
              <a:spcBef>
                <a:spcPts val="0"/>
              </a:spcBef>
              <a:spcAft>
                <a:spcPts val="1200"/>
              </a:spcAft>
              <a:buNone/>
            </a:pPr>
            <a:r>
              <a:rPr lang="en-US" sz="2400" dirty="0">
                <a:solidFill>
                  <a:srgbClr val="FFFFFF"/>
                </a:solidFill>
              </a:rPr>
              <a:t>LEAs are required under the ESSA to offer eligible children attending non-public (private) elementary and secondary schools and their teachers services or other benefits, such as, professional development, that are equitable to those provided to eligible public school teachers.</a:t>
            </a:r>
          </a:p>
          <a:p>
            <a:pPr marL="0" indent="0">
              <a:lnSpc>
                <a:spcPct val="100000"/>
              </a:lnSpc>
              <a:spcBef>
                <a:spcPts val="0"/>
              </a:spcBef>
              <a:spcAft>
                <a:spcPts val="1200"/>
              </a:spcAft>
              <a:buNone/>
            </a:pPr>
            <a:r>
              <a:rPr lang="en-US" sz="2400" dirty="0">
                <a:solidFill>
                  <a:srgbClr val="FFFFFF"/>
                </a:solidFill>
              </a:rPr>
              <a:t>Intent to Participate letters must be sent </a:t>
            </a:r>
            <a:r>
              <a:rPr lang="en-US" sz="2400" b="1" dirty="0">
                <a:solidFill>
                  <a:srgbClr val="FFFFFF"/>
                </a:solidFill>
              </a:rPr>
              <a:t>annually</a:t>
            </a:r>
            <a:r>
              <a:rPr lang="en-US" sz="2400" dirty="0">
                <a:solidFill>
                  <a:srgbClr val="FFFFFF"/>
                </a:solidFill>
              </a:rPr>
              <a:t> to private schools informing them of equitable services. </a:t>
            </a:r>
          </a:p>
          <a:p>
            <a:pPr marL="0" indent="0">
              <a:lnSpc>
                <a:spcPct val="100000"/>
              </a:lnSpc>
              <a:buNone/>
            </a:pPr>
            <a:endParaRPr lang="en-US" sz="2400" dirty="0">
              <a:solidFill>
                <a:srgbClr val="FFFFFF"/>
              </a:solidFill>
            </a:endParaRPr>
          </a:p>
        </p:txBody>
      </p:sp>
      <p:sp>
        <p:nvSpPr>
          <p:cNvPr id="4" name="Slide Number Placeholder 3">
            <a:extLst>
              <a:ext uri="{FF2B5EF4-FFF2-40B4-BE49-F238E27FC236}">
                <a16:creationId xmlns:a16="http://schemas.microsoft.com/office/drawing/2014/main" id="{6D425B12-B5AB-4596-9918-AD08D95F304E}"/>
              </a:ext>
            </a:extLst>
          </p:cNvPr>
          <p:cNvSpPr>
            <a:spLocks noGrp="1"/>
          </p:cNvSpPr>
          <p:nvPr>
            <p:ph type="sldNum" sz="quarter" idx="12"/>
          </p:nvPr>
        </p:nvSpPr>
        <p:spPr>
          <a:xfrm>
            <a:off x="10455966" y="6459785"/>
            <a:ext cx="756517" cy="365125"/>
          </a:xfrm>
        </p:spPr>
        <p:txBody>
          <a:bodyPr>
            <a:normAutofit/>
          </a:bodyPr>
          <a:lstStyle/>
          <a:p>
            <a:pPr>
              <a:spcAft>
                <a:spcPts val="600"/>
              </a:spcAft>
            </a:pPr>
            <a:fld id="{469BC29B-CD14-4172-9B93-F334EF7BA94E}" type="slidenum">
              <a:rPr lang="en-US" smtClean="0"/>
              <a:pPr>
                <a:spcAft>
                  <a:spcPts val="600"/>
                </a:spcAft>
              </a:pPr>
              <a:t>7</a:t>
            </a:fld>
            <a:endParaRPr lang="en-US"/>
          </a:p>
        </p:txBody>
      </p:sp>
    </p:spTree>
    <p:extLst>
      <p:ext uri="{BB962C8B-B14F-4D97-AF65-F5344CB8AC3E}">
        <p14:creationId xmlns:p14="http://schemas.microsoft.com/office/powerpoint/2010/main" val="7367344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4991D-A689-41BA-B562-63C6E8E7D0FD}"/>
              </a:ext>
            </a:extLst>
          </p:cNvPr>
          <p:cNvSpPr>
            <a:spLocks noGrp="1"/>
          </p:cNvSpPr>
          <p:nvPr>
            <p:ph type="title"/>
          </p:nvPr>
        </p:nvSpPr>
        <p:spPr/>
        <p:txBody>
          <a:bodyPr>
            <a:normAutofit/>
          </a:bodyPr>
          <a:lstStyle/>
          <a:p>
            <a:r>
              <a:rPr lang="en-US" dirty="0">
                <a:solidFill>
                  <a:schemeClr val="tx1"/>
                </a:solidFill>
              </a:rPr>
              <a:t>Intent to Participate Example</a:t>
            </a:r>
          </a:p>
        </p:txBody>
      </p:sp>
      <p:sp>
        <p:nvSpPr>
          <p:cNvPr id="5" name="Text Placeholder 4">
            <a:extLst>
              <a:ext uri="{FF2B5EF4-FFF2-40B4-BE49-F238E27FC236}">
                <a16:creationId xmlns:a16="http://schemas.microsoft.com/office/drawing/2014/main" id="{214DEFF2-DF25-7FCA-FB2F-DAF033342B88}"/>
              </a:ext>
            </a:extLst>
          </p:cNvPr>
          <p:cNvSpPr>
            <a:spLocks noGrp="1"/>
          </p:cNvSpPr>
          <p:nvPr>
            <p:ph type="body" idx="1"/>
          </p:nvPr>
        </p:nvSpPr>
        <p:spPr>
          <a:xfrm>
            <a:off x="1097280" y="2394856"/>
            <a:ext cx="4937760" cy="3565677"/>
          </a:xfrm>
        </p:spPr>
        <p:txBody>
          <a:bodyPr/>
          <a:lstStyle/>
          <a:p>
            <a:pPr marL="0" indent="0" algn="l">
              <a:buNone/>
            </a:pPr>
            <a:r>
              <a:rPr lang="en-US" sz="2400" cap="none" dirty="0">
                <a:solidFill>
                  <a:schemeClr val="tx1"/>
                </a:solidFill>
              </a:rPr>
              <a:t>The Office of Elementary and Secondary Education has a sample letter including Private School Intent to Participate response form on their web page (highlighted text will be unique to your district).</a:t>
            </a:r>
          </a:p>
          <a:p>
            <a:pPr algn="l"/>
            <a:r>
              <a:rPr lang="en-US" sz="2400" cap="none" dirty="0">
                <a:hlinkClick r:id="rId3" tooltip="Private School Intent to Participate Letter "/>
              </a:rPr>
              <a:t>https://oese.ed.gov/resources/oese-technical-assistance-centers/state-support-network/resources/initial-contact-letter-intent-participate/</a:t>
            </a:r>
            <a:r>
              <a:rPr lang="en-US" sz="2400" cap="none" dirty="0"/>
              <a:t> </a:t>
            </a:r>
          </a:p>
          <a:p>
            <a:pPr algn="l"/>
            <a:endParaRPr lang="en-US" cap="none" dirty="0"/>
          </a:p>
        </p:txBody>
      </p:sp>
      <p:sp>
        <p:nvSpPr>
          <p:cNvPr id="4" name="Slide Number Placeholder 3">
            <a:extLst>
              <a:ext uri="{FF2B5EF4-FFF2-40B4-BE49-F238E27FC236}">
                <a16:creationId xmlns:a16="http://schemas.microsoft.com/office/drawing/2014/main" id="{42AC73D7-5037-4915-A519-1A2032D280EE}"/>
              </a:ext>
            </a:extLst>
          </p:cNvPr>
          <p:cNvSpPr>
            <a:spLocks noGrp="1"/>
          </p:cNvSpPr>
          <p:nvPr>
            <p:ph type="sldNum" sz="quarter" idx="12"/>
          </p:nvPr>
        </p:nvSpPr>
        <p:spPr/>
        <p:txBody>
          <a:bodyPr/>
          <a:lstStyle/>
          <a:p>
            <a:fld id="{469BC29B-CD14-4172-9B93-F334EF7BA94E}" type="slidenum">
              <a:rPr lang="en-US" smtClean="0"/>
              <a:t>8</a:t>
            </a:fld>
            <a:endParaRPr lang="en-US"/>
          </a:p>
        </p:txBody>
      </p:sp>
      <p:pic>
        <p:nvPicPr>
          <p:cNvPr id="10" name="Content Placeholder 5" descr="Copy of a Eligibility and Intent to Participate Letter">
            <a:extLst>
              <a:ext uri="{FF2B5EF4-FFF2-40B4-BE49-F238E27FC236}">
                <a16:creationId xmlns:a16="http://schemas.microsoft.com/office/drawing/2014/main" id="{71D1E6A1-7062-301B-2925-1EC85254B549}"/>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422764" y="1846052"/>
            <a:ext cx="4528073" cy="4380577"/>
          </a:xfrm>
        </p:spPr>
      </p:pic>
    </p:spTree>
    <p:extLst>
      <p:ext uri="{BB962C8B-B14F-4D97-AF65-F5344CB8AC3E}">
        <p14:creationId xmlns:p14="http://schemas.microsoft.com/office/powerpoint/2010/main" val="255490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8C613-084A-463D-A86A-6B775995AD52}"/>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Intent to Participate Best Practices</a:t>
            </a:r>
          </a:p>
        </p:txBody>
      </p:sp>
      <p:sp>
        <p:nvSpPr>
          <p:cNvPr id="3" name="Content Placeholder 2">
            <a:extLst>
              <a:ext uri="{FF2B5EF4-FFF2-40B4-BE49-F238E27FC236}">
                <a16:creationId xmlns:a16="http://schemas.microsoft.com/office/drawing/2014/main" id="{28BF0F02-185B-4054-B4DF-2287D930BEB0}"/>
              </a:ext>
            </a:extLst>
          </p:cNvPr>
          <p:cNvSpPr>
            <a:spLocks noGrp="1"/>
          </p:cNvSpPr>
          <p:nvPr>
            <p:ph idx="1"/>
          </p:nvPr>
        </p:nvSpPr>
        <p:spPr>
          <a:xfrm>
            <a:off x="1097281" y="1845734"/>
            <a:ext cx="10058400" cy="4023360"/>
          </a:xfrm>
        </p:spPr>
        <p:txBody>
          <a:bodyPr vert="horz" lIns="91440" tIns="45720" rIns="91440" bIns="45720" rtlCol="0">
            <a:normAutofit/>
          </a:bodyPr>
          <a:lstStyle/>
          <a:p>
            <a:pPr marL="0" indent="0">
              <a:lnSpc>
                <a:spcPct val="100000"/>
              </a:lnSpc>
              <a:spcBef>
                <a:spcPts val="0"/>
              </a:spcBef>
              <a:spcAft>
                <a:spcPts val="1200"/>
              </a:spcAft>
              <a:buNone/>
            </a:pPr>
            <a:r>
              <a:rPr lang="en-US" sz="2400" dirty="0">
                <a:solidFill>
                  <a:schemeClr val="tx1"/>
                </a:solidFill>
              </a:rPr>
              <a:t>The LEA should:</a:t>
            </a:r>
          </a:p>
          <a:p>
            <a:pPr>
              <a:lnSpc>
                <a:spcPct val="100000"/>
              </a:lnSpc>
              <a:spcBef>
                <a:spcPts val="0"/>
              </a:spcBef>
              <a:spcAft>
                <a:spcPts val="1200"/>
              </a:spcAft>
            </a:pPr>
            <a:r>
              <a:rPr lang="en-US" sz="2400" dirty="0">
                <a:solidFill>
                  <a:schemeClr val="tx1"/>
                </a:solidFill>
              </a:rPr>
              <a:t>Send the eligibility/intent letter to eligible private schools no later than spring before the next fiscal year begins;</a:t>
            </a:r>
          </a:p>
          <a:p>
            <a:pPr>
              <a:lnSpc>
                <a:spcPct val="100000"/>
              </a:lnSpc>
              <a:spcBef>
                <a:spcPts val="0"/>
              </a:spcBef>
              <a:spcAft>
                <a:spcPts val="1200"/>
              </a:spcAft>
            </a:pPr>
            <a:r>
              <a:rPr lang="en-US" sz="2400" dirty="0">
                <a:solidFill>
                  <a:schemeClr val="tx1"/>
                </a:solidFill>
              </a:rPr>
              <a:t>Provide a deadline that includes adequate time for private school response;</a:t>
            </a:r>
          </a:p>
          <a:p>
            <a:pPr>
              <a:lnSpc>
                <a:spcPct val="100000"/>
              </a:lnSpc>
              <a:spcBef>
                <a:spcPts val="0"/>
              </a:spcBef>
              <a:spcAft>
                <a:spcPts val="1200"/>
              </a:spcAft>
            </a:pPr>
            <a:r>
              <a:rPr lang="en-US" sz="2400" dirty="0">
                <a:solidFill>
                  <a:schemeClr val="tx1"/>
                </a:solidFill>
              </a:rPr>
              <a:t>Identify potential consequences for not meeting the deadline;</a:t>
            </a:r>
          </a:p>
          <a:p>
            <a:pPr>
              <a:lnSpc>
                <a:spcPct val="100000"/>
              </a:lnSpc>
              <a:spcBef>
                <a:spcPts val="0"/>
              </a:spcBef>
              <a:spcAft>
                <a:spcPts val="1200"/>
              </a:spcAft>
            </a:pPr>
            <a:r>
              <a:rPr lang="en-US" sz="2400" dirty="0">
                <a:solidFill>
                  <a:schemeClr val="tx1"/>
                </a:solidFill>
              </a:rPr>
              <a:t>Send reminders of the response deadline; and</a:t>
            </a:r>
          </a:p>
          <a:p>
            <a:pPr>
              <a:lnSpc>
                <a:spcPct val="100000"/>
              </a:lnSpc>
              <a:spcBef>
                <a:spcPts val="0"/>
              </a:spcBef>
              <a:spcAft>
                <a:spcPts val="1200"/>
              </a:spcAft>
            </a:pPr>
            <a:r>
              <a:rPr lang="en-US" sz="2400" dirty="0">
                <a:solidFill>
                  <a:schemeClr val="tx1"/>
                </a:solidFill>
              </a:rPr>
              <a:t>Maintain records of all attempts to communicate with the private school. </a:t>
            </a:r>
            <a:endParaRPr lang="en-US" sz="2400" dirty="0">
              <a:solidFill>
                <a:schemeClr val="tx1"/>
              </a:solidFill>
              <a:cs typeface="Arial"/>
            </a:endParaRPr>
          </a:p>
          <a:p>
            <a:pPr>
              <a:lnSpc>
                <a:spcPct val="100000"/>
              </a:lnSpc>
            </a:pPr>
            <a:endParaRPr lang="en-US" sz="2400" dirty="0"/>
          </a:p>
        </p:txBody>
      </p:sp>
      <p:sp>
        <p:nvSpPr>
          <p:cNvPr id="4" name="Slide Number Placeholder 3">
            <a:extLst>
              <a:ext uri="{FF2B5EF4-FFF2-40B4-BE49-F238E27FC236}">
                <a16:creationId xmlns:a16="http://schemas.microsoft.com/office/drawing/2014/main" id="{0919B7A0-A871-455D-A0FF-30CBA579558A}"/>
              </a:ext>
            </a:extLst>
          </p:cNvPr>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smtClean="0"/>
              <a:pPr>
                <a:spcAft>
                  <a:spcPts val="600"/>
                </a:spcAft>
              </a:pPr>
              <a:t>9</a:t>
            </a:fld>
            <a:endParaRPr lang="en-US"/>
          </a:p>
        </p:txBody>
      </p:sp>
    </p:spTree>
    <p:extLst>
      <p:ext uri="{BB962C8B-B14F-4D97-AF65-F5344CB8AC3E}">
        <p14:creationId xmlns:p14="http://schemas.microsoft.com/office/powerpoint/2010/main" val="3677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Custom 7">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306374"/>
      </a:hlink>
      <a:folHlink>
        <a:srgbClr val="595D52"/>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7021</Words>
  <Application>Microsoft Office PowerPoint</Application>
  <PresentationFormat>Widescreen</PresentationFormat>
  <Paragraphs>425</Paragraphs>
  <Slides>42</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Helvetica Neue</vt:lpstr>
      <vt:lpstr>Times New Roman</vt:lpstr>
      <vt:lpstr>Retrospect</vt:lpstr>
      <vt:lpstr>Title II, Part A Supporting Effective Instruction Monitoring</vt:lpstr>
      <vt:lpstr>Agenda</vt:lpstr>
      <vt:lpstr>Title II Purpose </vt:lpstr>
      <vt:lpstr>Other School Leader Definition</vt:lpstr>
      <vt:lpstr>Private School Consultation</vt:lpstr>
      <vt:lpstr>Supporting Effective Instruction 08: Evidence</vt:lpstr>
      <vt:lpstr>Intent to Participate (1)</vt:lpstr>
      <vt:lpstr>Intent to Participate Example</vt:lpstr>
      <vt:lpstr>Intent to Participate Best Practices</vt:lpstr>
      <vt:lpstr>Intent to Participate Question (1)</vt:lpstr>
      <vt:lpstr>Intent to Participate Question (2)</vt:lpstr>
      <vt:lpstr>Intent to Participate (2)</vt:lpstr>
      <vt:lpstr>Title II, Part A Equitable Services Calculation</vt:lpstr>
      <vt:lpstr>Calculating Proportion of Title II Funds</vt:lpstr>
      <vt:lpstr>Calculating Proportion of Funds Question</vt:lpstr>
      <vt:lpstr>Calculating Proportion of Funds Question (2)</vt:lpstr>
      <vt:lpstr>Consultation (1)</vt:lpstr>
      <vt:lpstr>Consultation (2)</vt:lpstr>
      <vt:lpstr>Consultation (3)</vt:lpstr>
      <vt:lpstr>Consultation with Private School Evidence</vt:lpstr>
      <vt:lpstr>Consultation Plan Evidence Example</vt:lpstr>
      <vt:lpstr>Consultation Timeline (1)</vt:lpstr>
      <vt:lpstr>Consultation Timeline (2)</vt:lpstr>
      <vt:lpstr>Consultation Timeline (3)</vt:lpstr>
      <vt:lpstr>Consultation Timeline (4)</vt:lpstr>
      <vt:lpstr>Consultation Best Practices</vt:lpstr>
      <vt:lpstr>Affirmation of Consultation</vt:lpstr>
      <vt:lpstr>Private School Affirmation Evidence</vt:lpstr>
      <vt:lpstr>Affirmation of Consultation Template</vt:lpstr>
      <vt:lpstr>Obligation of Funds Question</vt:lpstr>
      <vt:lpstr>Obligation of Funds</vt:lpstr>
      <vt:lpstr>Control of Funds Question</vt:lpstr>
      <vt:lpstr>Control of Funds</vt:lpstr>
      <vt:lpstr>Question (1)</vt:lpstr>
      <vt:lpstr>Professional Development</vt:lpstr>
      <vt:lpstr>Question (2)</vt:lpstr>
      <vt:lpstr>Question (3)</vt:lpstr>
      <vt:lpstr>Question (4)</vt:lpstr>
      <vt:lpstr>Question (5)</vt:lpstr>
      <vt:lpstr>Question (6)</vt:lpstr>
      <vt:lpstr>Findings and Resolutions</vt:lpstr>
      <vt:lpstr>Resources and 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SEI 08 Federal Program Monitoring - Professional Learning (CA Dept of Education)</dc:title>
  <dc:subject>Supporting Effective Instruction (SEI) 08: Private School Participation, Consultation, and LEA Control of Funds presentation reviewing instructions, criteria, guidance, and resources for LEAs to meet federal program requirements.</dc:subject>
  <dc:creator/>
  <cp:lastModifiedBy/>
  <cp:revision>1</cp:revision>
  <dcterms:created xsi:type="dcterms:W3CDTF">2024-02-08T22:21:26Z</dcterms:created>
  <dcterms:modified xsi:type="dcterms:W3CDTF">2024-06-07T15:27:21Z</dcterms:modified>
</cp:coreProperties>
</file>