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1"/>
  </p:notesMasterIdLst>
  <p:sldIdLst>
    <p:sldId id="256" r:id="rId3"/>
    <p:sldId id="389" r:id="rId4"/>
    <p:sldId id="388" r:id="rId5"/>
    <p:sldId id="390" r:id="rId6"/>
    <p:sldId id="257" r:id="rId7"/>
    <p:sldId id="258" r:id="rId8"/>
    <p:sldId id="295" r:id="rId9"/>
    <p:sldId id="391" r:id="rId10"/>
    <p:sldId id="261" r:id="rId11"/>
    <p:sldId id="262" r:id="rId12"/>
    <p:sldId id="263" r:id="rId13"/>
    <p:sldId id="386" r:id="rId14"/>
    <p:sldId id="264" r:id="rId15"/>
    <p:sldId id="265" r:id="rId16"/>
    <p:sldId id="294" r:id="rId17"/>
    <p:sldId id="304" r:id="rId18"/>
    <p:sldId id="267" r:id="rId19"/>
    <p:sldId id="387" r:id="rId20"/>
    <p:sldId id="268" r:id="rId21"/>
    <p:sldId id="269" r:id="rId22"/>
    <p:sldId id="385" r:id="rId23"/>
    <p:sldId id="270" r:id="rId24"/>
    <p:sldId id="271" r:id="rId25"/>
    <p:sldId id="296" r:id="rId26"/>
    <p:sldId id="275" r:id="rId27"/>
    <p:sldId id="298" r:id="rId28"/>
    <p:sldId id="276" r:id="rId29"/>
    <p:sldId id="300" r:id="rId30"/>
    <p:sldId id="272" r:id="rId31"/>
    <p:sldId id="278" r:id="rId32"/>
    <p:sldId id="279" r:id="rId33"/>
    <p:sldId id="301" r:id="rId34"/>
    <p:sldId id="302" r:id="rId35"/>
    <p:sldId id="303" r:id="rId36"/>
    <p:sldId id="291" r:id="rId37"/>
    <p:sldId id="287" r:id="rId38"/>
    <p:sldId id="289" r:id="rId39"/>
    <p:sldId id="29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7B2"/>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66A4A-8BD6-4A95-BA4F-02E75137A3E4}" v="1028" dt="2025-01-08T20:01:10.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3285" autoAdjust="0"/>
  </p:normalViewPr>
  <p:slideViewPr>
    <p:cSldViewPr snapToGrid="0">
      <p:cViewPr>
        <p:scale>
          <a:sx n="100" d="100"/>
          <a:sy n="100" d="100"/>
        </p:scale>
        <p:origin x="522" y="276"/>
      </p:cViewPr>
      <p:guideLst/>
    </p:cSldViewPr>
  </p:slideViewPr>
  <p:outlineViewPr>
    <p:cViewPr>
      <p:scale>
        <a:sx n="33" d="100"/>
        <a:sy n="33" d="100"/>
      </p:scale>
      <p:origin x="0" y="-20508"/>
    </p:cViewPr>
  </p:outlineViewPr>
  <p:notesTextViewPr>
    <p:cViewPr>
      <p:scale>
        <a:sx n="1" d="1"/>
        <a:sy n="1" d="1"/>
      </p:scale>
      <p:origin x="0" y="0"/>
    </p:cViewPr>
  </p:notesTextViewPr>
  <p:sorterViewPr>
    <p:cViewPr>
      <p:scale>
        <a:sx n="100" d="100"/>
        <a:sy n="100" d="100"/>
      </p:scale>
      <p:origin x="0" y="-2004"/>
    </p:cViewPr>
  </p:sorterViewPr>
  <p:notesViewPr>
    <p:cSldViewPr snapToGrid="0">
      <p:cViewPr varScale="1">
        <p:scale>
          <a:sx n="83" d="100"/>
          <a:sy n="83"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550A4-EFCD-440A-8C71-A9F970C43619}" type="datetimeFigureOut">
              <a:rPr lang="en-US" smtClean="0"/>
              <a:t>1/17/2025</a:t>
            </a:fld>
            <a:endParaRPr lang="en-US"/>
          </a:p>
        </p:txBody>
      </p:sp>
      <p:sp>
        <p:nvSpPr>
          <p:cNvPr id="4" name="Slide Image Placeholder 3"/>
          <p:cNvSpPr>
            <a:spLocks noGrp="1" noRot="1" noChangeAspect="1"/>
          </p:cNvSpPr>
          <p:nvPr>
            <p:ph type="sldImg" idx="2"/>
          </p:nvPr>
        </p:nvSpPr>
        <p:spPr>
          <a:xfrm>
            <a:off x="685800" y="4587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544887"/>
            <a:ext cx="5486400" cy="514032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38DCA6-5562-436A-97B3-4A254F3BF304}" type="slidenum">
              <a:rPr lang="en-US" smtClean="0"/>
              <a:t>‹#›</a:t>
            </a:fld>
            <a:endParaRPr lang="en-US"/>
          </a:p>
        </p:txBody>
      </p:sp>
    </p:spTree>
    <p:extLst>
      <p:ext uri="{BB962C8B-B14F-4D97-AF65-F5344CB8AC3E}">
        <p14:creationId xmlns:p14="http://schemas.microsoft.com/office/powerpoint/2010/main" val="466514757"/>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Courier New" panose="02070309020205020404" pitchFamily="49" charset="0"/>
      <a:buChar char="o"/>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a:t>
            </a:fld>
            <a:endParaRPr lang="en-US"/>
          </a:p>
        </p:txBody>
      </p:sp>
    </p:spTree>
    <p:extLst>
      <p:ext uri="{BB962C8B-B14F-4D97-AF65-F5344CB8AC3E}">
        <p14:creationId xmlns:p14="http://schemas.microsoft.com/office/powerpoint/2010/main" val="344206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10</a:t>
            </a:fld>
            <a:endParaRPr lang="en-US"/>
          </a:p>
        </p:txBody>
      </p:sp>
    </p:spTree>
    <p:extLst>
      <p:ext uri="{BB962C8B-B14F-4D97-AF65-F5344CB8AC3E}">
        <p14:creationId xmlns:p14="http://schemas.microsoft.com/office/powerpoint/2010/main" val="129342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11</a:t>
            </a:fld>
            <a:endParaRPr lang="en-US"/>
          </a:p>
        </p:txBody>
      </p:sp>
    </p:spTree>
    <p:extLst>
      <p:ext uri="{BB962C8B-B14F-4D97-AF65-F5344CB8AC3E}">
        <p14:creationId xmlns:p14="http://schemas.microsoft.com/office/powerpoint/2010/main" val="167417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12</a:t>
            </a:fld>
            <a:endParaRPr lang="en-US"/>
          </a:p>
        </p:txBody>
      </p:sp>
    </p:spTree>
    <p:extLst>
      <p:ext uri="{BB962C8B-B14F-4D97-AF65-F5344CB8AC3E}">
        <p14:creationId xmlns:p14="http://schemas.microsoft.com/office/powerpoint/2010/main" val="87557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13</a:t>
            </a:fld>
            <a:endParaRPr lang="en-US"/>
          </a:p>
        </p:txBody>
      </p:sp>
    </p:spTree>
    <p:extLst>
      <p:ext uri="{BB962C8B-B14F-4D97-AF65-F5344CB8AC3E}">
        <p14:creationId xmlns:p14="http://schemas.microsoft.com/office/powerpoint/2010/main" val="239903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14</a:t>
            </a:fld>
            <a:endParaRPr lang="en-US"/>
          </a:p>
        </p:txBody>
      </p:sp>
    </p:spTree>
    <p:extLst>
      <p:ext uri="{BB962C8B-B14F-4D97-AF65-F5344CB8AC3E}">
        <p14:creationId xmlns:p14="http://schemas.microsoft.com/office/powerpoint/2010/main" val="2320988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15</a:t>
            </a:fld>
            <a:endParaRPr lang="en-US"/>
          </a:p>
        </p:txBody>
      </p:sp>
    </p:spTree>
    <p:extLst>
      <p:ext uri="{BB962C8B-B14F-4D97-AF65-F5344CB8AC3E}">
        <p14:creationId xmlns:p14="http://schemas.microsoft.com/office/powerpoint/2010/main" val="345606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16</a:t>
            </a:fld>
            <a:endParaRPr lang="en-US"/>
          </a:p>
        </p:txBody>
      </p:sp>
    </p:spTree>
    <p:extLst>
      <p:ext uri="{BB962C8B-B14F-4D97-AF65-F5344CB8AC3E}">
        <p14:creationId xmlns:p14="http://schemas.microsoft.com/office/powerpoint/2010/main" val="2835996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17</a:t>
            </a:fld>
            <a:endParaRPr lang="en-US"/>
          </a:p>
        </p:txBody>
      </p:sp>
    </p:spTree>
    <p:extLst>
      <p:ext uri="{BB962C8B-B14F-4D97-AF65-F5344CB8AC3E}">
        <p14:creationId xmlns:p14="http://schemas.microsoft.com/office/powerpoint/2010/main" val="1269555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18</a:t>
            </a:fld>
            <a:endParaRPr lang="en-US"/>
          </a:p>
        </p:txBody>
      </p:sp>
    </p:spTree>
    <p:extLst>
      <p:ext uri="{BB962C8B-B14F-4D97-AF65-F5344CB8AC3E}">
        <p14:creationId xmlns:p14="http://schemas.microsoft.com/office/powerpoint/2010/main" val="3929519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19</a:t>
            </a:fld>
            <a:endParaRPr lang="en-US"/>
          </a:p>
        </p:txBody>
      </p:sp>
    </p:spTree>
    <p:extLst>
      <p:ext uri="{BB962C8B-B14F-4D97-AF65-F5344CB8AC3E}">
        <p14:creationId xmlns:p14="http://schemas.microsoft.com/office/powerpoint/2010/main" val="192908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EE19-4015-AF29-C87D-53A3532502A4}"/>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156BC319-6130-277D-3A0E-82865C4A5E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83D96B2-C674-8E75-9207-1F969EA80B65}"/>
              </a:ext>
            </a:extLst>
          </p:cNvPr>
          <p:cNvSpPr>
            <a:spLocks noGrp="1"/>
          </p:cNvSpPr>
          <p:nvPr>
            <p:ph type="body" idx="1"/>
          </p:nvPr>
        </p:nvSpPr>
        <p:spPr/>
        <p:txBody>
          <a:bodyPr/>
          <a:lstStyle/>
          <a:p>
            <a:pPr marL="0" indent="0" eaLnBrk="1" hangingPunct="1">
              <a:spcBef>
                <a:spcPct val="0"/>
              </a:spcBef>
              <a:spcAft>
                <a:spcPts val="1200"/>
              </a:spcAft>
              <a:buNone/>
            </a:pPr>
            <a:endParaRPr lang="en-US" altLang="en-US" dirty="0">
              <a:latin typeface="Arial"/>
              <a:cs typeface="Arial"/>
            </a:endParaRPr>
          </a:p>
        </p:txBody>
      </p:sp>
      <p:sp>
        <p:nvSpPr>
          <p:cNvPr id="8196" name="Slide Number Placeholder 3">
            <a:extLst>
              <a:ext uri="{FF2B5EF4-FFF2-40B4-BE49-F238E27FC236}">
                <a16:creationId xmlns:a16="http://schemas.microsoft.com/office/drawing/2014/main" id="{2B32F4CF-61DB-04C9-58B9-F5E14F2C782B}"/>
              </a:ext>
            </a:extLst>
          </p:cNvPr>
          <p:cNvSpPr>
            <a:spLocks noGrp="1"/>
          </p:cNvSpPr>
          <p:nvPr>
            <p:ph type="sldNum" sz="quarter" idx="5"/>
          </p:nvPr>
        </p:nvSpPr>
        <p:spPr bwMode="auto">
          <a:xfrm>
            <a:off x="3956050" y="8818563"/>
            <a:ext cx="3027363" cy="465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FA4DE5-8228-43A2-A117-09BFADE151C3}" type="slidenum">
              <a:rPr lang="en-US" altLang="en-US" smtClean="0">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60972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20</a:t>
            </a:fld>
            <a:endParaRPr lang="en-US"/>
          </a:p>
        </p:txBody>
      </p:sp>
    </p:spTree>
    <p:extLst>
      <p:ext uri="{BB962C8B-B14F-4D97-AF65-F5344CB8AC3E}">
        <p14:creationId xmlns:p14="http://schemas.microsoft.com/office/powerpoint/2010/main" val="155218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21</a:t>
            </a:fld>
            <a:endParaRPr lang="en-US"/>
          </a:p>
        </p:txBody>
      </p:sp>
    </p:spTree>
    <p:extLst>
      <p:ext uri="{BB962C8B-B14F-4D97-AF65-F5344CB8AC3E}">
        <p14:creationId xmlns:p14="http://schemas.microsoft.com/office/powerpoint/2010/main" val="2857571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22</a:t>
            </a:fld>
            <a:endParaRPr lang="en-US"/>
          </a:p>
        </p:txBody>
      </p:sp>
    </p:spTree>
    <p:extLst>
      <p:ext uri="{BB962C8B-B14F-4D97-AF65-F5344CB8AC3E}">
        <p14:creationId xmlns:p14="http://schemas.microsoft.com/office/powerpoint/2010/main" val="762218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23</a:t>
            </a:fld>
            <a:endParaRPr lang="en-US"/>
          </a:p>
        </p:txBody>
      </p:sp>
    </p:spTree>
    <p:extLst>
      <p:ext uri="{BB962C8B-B14F-4D97-AF65-F5344CB8AC3E}">
        <p14:creationId xmlns:p14="http://schemas.microsoft.com/office/powerpoint/2010/main" val="1995754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24</a:t>
            </a:fld>
            <a:endParaRPr lang="en-US"/>
          </a:p>
        </p:txBody>
      </p:sp>
    </p:spTree>
    <p:extLst>
      <p:ext uri="{BB962C8B-B14F-4D97-AF65-F5344CB8AC3E}">
        <p14:creationId xmlns:p14="http://schemas.microsoft.com/office/powerpoint/2010/main" val="34999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25</a:t>
            </a:fld>
            <a:endParaRPr lang="en-US"/>
          </a:p>
        </p:txBody>
      </p:sp>
    </p:spTree>
    <p:extLst>
      <p:ext uri="{BB962C8B-B14F-4D97-AF65-F5344CB8AC3E}">
        <p14:creationId xmlns:p14="http://schemas.microsoft.com/office/powerpoint/2010/main" val="2300575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26</a:t>
            </a:fld>
            <a:endParaRPr lang="en-US"/>
          </a:p>
        </p:txBody>
      </p:sp>
    </p:spTree>
    <p:extLst>
      <p:ext uri="{BB962C8B-B14F-4D97-AF65-F5344CB8AC3E}">
        <p14:creationId xmlns:p14="http://schemas.microsoft.com/office/powerpoint/2010/main" val="477203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27</a:t>
            </a:fld>
            <a:endParaRPr lang="en-US"/>
          </a:p>
        </p:txBody>
      </p:sp>
    </p:spTree>
    <p:extLst>
      <p:ext uri="{BB962C8B-B14F-4D97-AF65-F5344CB8AC3E}">
        <p14:creationId xmlns:p14="http://schemas.microsoft.com/office/powerpoint/2010/main" val="3623752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28</a:t>
            </a:fld>
            <a:endParaRPr lang="en-US"/>
          </a:p>
        </p:txBody>
      </p:sp>
    </p:spTree>
    <p:extLst>
      <p:ext uri="{BB962C8B-B14F-4D97-AF65-F5344CB8AC3E}">
        <p14:creationId xmlns:p14="http://schemas.microsoft.com/office/powerpoint/2010/main" val="1780345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29</a:t>
            </a:fld>
            <a:endParaRPr lang="en-US"/>
          </a:p>
        </p:txBody>
      </p:sp>
    </p:spTree>
    <p:extLst>
      <p:ext uri="{BB962C8B-B14F-4D97-AF65-F5344CB8AC3E}">
        <p14:creationId xmlns:p14="http://schemas.microsoft.com/office/powerpoint/2010/main" val="2423093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D4E42-5FB7-B6B5-4051-996F3B90A59E}"/>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84AFE318-CAB9-B290-EE71-401AD4D60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5E4DF71-5237-5475-E0E3-70A29CEB374C}"/>
              </a:ext>
            </a:extLst>
          </p:cNvPr>
          <p:cNvSpPr>
            <a:spLocks noGrp="1"/>
          </p:cNvSpPr>
          <p:nvPr>
            <p:ph type="body" idx="1"/>
          </p:nvPr>
        </p:nvSpPr>
        <p:spPr/>
        <p:txBody>
          <a:bodyPr/>
          <a:lstStyle/>
          <a:p>
            <a:pPr marL="0" indent="0" eaLnBrk="1" hangingPunct="1">
              <a:spcBef>
                <a:spcPct val="0"/>
              </a:spcBef>
              <a:spcAft>
                <a:spcPts val="1200"/>
              </a:spcAft>
              <a:buNone/>
            </a:pPr>
            <a:endParaRPr lang="en-US" dirty="0">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F380760C-6316-C844-3681-8595F5E15F34}"/>
              </a:ext>
            </a:extLst>
          </p:cNvPr>
          <p:cNvSpPr>
            <a:spLocks noGrp="1"/>
          </p:cNvSpPr>
          <p:nvPr>
            <p:ph type="sldNum" sz="quarter" idx="5"/>
          </p:nvPr>
        </p:nvSpPr>
        <p:spPr bwMode="auto">
          <a:xfrm>
            <a:off x="3956050" y="8818563"/>
            <a:ext cx="3027363" cy="465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FA4DE5-8228-43A2-A117-09BFADE151C3}" type="slidenum">
              <a:rPr lang="en-US" altLang="en-US" smtClean="0">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extLst>
      <p:ext uri="{BB962C8B-B14F-4D97-AF65-F5344CB8AC3E}">
        <p14:creationId xmlns:p14="http://schemas.microsoft.com/office/powerpoint/2010/main" val="22290686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30</a:t>
            </a:fld>
            <a:endParaRPr lang="en-US"/>
          </a:p>
        </p:txBody>
      </p:sp>
    </p:spTree>
    <p:extLst>
      <p:ext uri="{BB962C8B-B14F-4D97-AF65-F5344CB8AC3E}">
        <p14:creationId xmlns:p14="http://schemas.microsoft.com/office/powerpoint/2010/main" val="4489796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31</a:t>
            </a:fld>
            <a:endParaRPr lang="en-US"/>
          </a:p>
        </p:txBody>
      </p:sp>
    </p:spTree>
    <p:extLst>
      <p:ext uri="{BB962C8B-B14F-4D97-AF65-F5344CB8AC3E}">
        <p14:creationId xmlns:p14="http://schemas.microsoft.com/office/powerpoint/2010/main" val="4027199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32</a:t>
            </a:fld>
            <a:endParaRPr lang="en-US"/>
          </a:p>
        </p:txBody>
      </p:sp>
    </p:spTree>
    <p:extLst>
      <p:ext uri="{BB962C8B-B14F-4D97-AF65-F5344CB8AC3E}">
        <p14:creationId xmlns:p14="http://schemas.microsoft.com/office/powerpoint/2010/main" val="3747852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33</a:t>
            </a:fld>
            <a:endParaRPr lang="en-US"/>
          </a:p>
        </p:txBody>
      </p:sp>
    </p:spTree>
    <p:extLst>
      <p:ext uri="{BB962C8B-B14F-4D97-AF65-F5344CB8AC3E}">
        <p14:creationId xmlns:p14="http://schemas.microsoft.com/office/powerpoint/2010/main" val="12259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844" marR="0" lvl="0" indent="-171844"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34</a:t>
            </a:fld>
            <a:endParaRPr lang="en-US"/>
          </a:p>
        </p:txBody>
      </p:sp>
    </p:spTree>
    <p:extLst>
      <p:ext uri="{BB962C8B-B14F-4D97-AF65-F5344CB8AC3E}">
        <p14:creationId xmlns:p14="http://schemas.microsoft.com/office/powerpoint/2010/main" val="9201925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35</a:t>
            </a:fld>
            <a:endParaRPr lang="en-US"/>
          </a:p>
        </p:txBody>
      </p:sp>
    </p:spTree>
    <p:extLst>
      <p:ext uri="{BB962C8B-B14F-4D97-AF65-F5344CB8AC3E}">
        <p14:creationId xmlns:p14="http://schemas.microsoft.com/office/powerpoint/2010/main" val="3180951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36</a:t>
            </a:fld>
            <a:endParaRPr lang="en-US" dirty="0"/>
          </a:p>
        </p:txBody>
      </p:sp>
    </p:spTree>
    <p:extLst>
      <p:ext uri="{BB962C8B-B14F-4D97-AF65-F5344CB8AC3E}">
        <p14:creationId xmlns:p14="http://schemas.microsoft.com/office/powerpoint/2010/main" val="2972241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37</a:t>
            </a:fld>
            <a:endParaRPr lang="en-US"/>
          </a:p>
        </p:txBody>
      </p:sp>
    </p:spTree>
    <p:extLst>
      <p:ext uri="{BB962C8B-B14F-4D97-AF65-F5344CB8AC3E}">
        <p14:creationId xmlns:p14="http://schemas.microsoft.com/office/powerpoint/2010/main" val="29394514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538DCA6-5562-436A-97B3-4A254F3BF304}" type="slidenum">
              <a:rPr lang="en-US" smtClean="0"/>
              <a:t>38</a:t>
            </a:fld>
            <a:endParaRPr lang="en-US"/>
          </a:p>
        </p:txBody>
      </p:sp>
    </p:spTree>
    <p:extLst>
      <p:ext uri="{BB962C8B-B14F-4D97-AF65-F5344CB8AC3E}">
        <p14:creationId xmlns:p14="http://schemas.microsoft.com/office/powerpoint/2010/main" val="116521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34FA4-3AB9-ACC8-E616-533E0AAE8762}"/>
            </a:ext>
          </a:extLst>
        </p:cNvPr>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CC1C97D-F689-779F-AE4A-51E32A02D7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733E9E4-85C6-1E78-9D87-E0E245D2AC43}"/>
              </a:ext>
            </a:extLst>
          </p:cNvPr>
          <p:cNvSpPr>
            <a:spLocks noGrp="1"/>
          </p:cNvSpPr>
          <p:nvPr>
            <p:ph type="body" idx="1"/>
          </p:nvPr>
        </p:nvSpPr>
        <p:spPr/>
        <p:txBody>
          <a:bodyPr/>
          <a:lstStyle/>
          <a:p>
            <a:pPr marL="0" indent="0" eaLnBrk="1" fontAlgn="auto" hangingPunct="1">
              <a:spcBef>
                <a:spcPts val="0"/>
              </a:spcBef>
              <a:spcAft>
                <a:spcPts val="1200"/>
              </a:spcAft>
              <a:buFont typeface="Arial" panose="020B0604020202020204" pitchFamily="34" charset="0"/>
              <a:buNone/>
              <a:defRPr/>
            </a:pPr>
            <a:endParaRPr lang="en-US" i="1" dirty="0">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97C92F70-9DC8-1DA3-3265-E0BEC7C7657F}"/>
              </a:ext>
            </a:extLst>
          </p:cNvPr>
          <p:cNvSpPr>
            <a:spLocks noGrp="1"/>
          </p:cNvSpPr>
          <p:nvPr>
            <p:ph type="sldNum" sz="quarter" idx="5"/>
          </p:nvPr>
        </p:nvSpPr>
        <p:spPr bwMode="auto">
          <a:xfrm>
            <a:off x="3956050" y="8818563"/>
            <a:ext cx="3027363" cy="4651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FFA4DE5-8228-43A2-A117-09BFADE151C3}" type="slidenum">
              <a:rPr lang="en-US" altLang="en-US" smtClean="0">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extLst>
      <p:ext uri="{BB962C8B-B14F-4D97-AF65-F5344CB8AC3E}">
        <p14:creationId xmlns:p14="http://schemas.microsoft.com/office/powerpoint/2010/main" val="4155521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1200"/>
              </a:spcAft>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5</a:t>
            </a:fld>
            <a:endParaRPr lang="en-US"/>
          </a:p>
        </p:txBody>
      </p:sp>
    </p:spTree>
    <p:extLst>
      <p:ext uri="{BB962C8B-B14F-4D97-AF65-F5344CB8AC3E}">
        <p14:creationId xmlns:p14="http://schemas.microsoft.com/office/powerpoint/2010/main" val="392749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6</a:t>
            </a:fld>
            <a:endParaRPr lang="en-US"/>
          </a:p>
        </p:txBody>
      </p:sp>
    </p:spTree>
    <p:extLst>
      <p:ext uri="{BB962C8B-B14F-4D97-AF65-F5344CB8AC3E}">
        <p14:creationId xmlns:p14="http://schemas.microsoft.com/office/powerpoint/2010/main" val="3173537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Bef>
                <a:spcPts val="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7</a:t>
            </a:fld>
            <a:endParaRPr lang="en-US"/>
          </a:p>
        </p:txBody>
      </p:sp>
    </p:spTree>
    <p:extLst>
      <p:ext uri="{BB962C8B-B14F-4D97-AF65-F5344CB8AC3E}">
        <p14:creationId xmlns:p14="http://schemas.microsoft.com/office/powerpoint/2010/main" val="322630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09F19-6A7C-1AA3-FC7B-DFD6CD3877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D463F4-B9E6-29C6-9A59-0A0DA5B14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83E8B9-9BE6-93B5-8D87-B05E68B2EF02}"/>
              </a:ext>
            </a:extLst>
          </p:cNvPr>
          <p:cNvSpPr>
            <a:spLocks noGrp="1"/>
          </p:cNvSpPr>
          <p:nvPr>
            <p:ph type="body" idx="1"/>
          </p:nvPr>
        </p:nvSpPr>
        <p:spPr/>
        <p:txBody>
          <a:bodyPr/>
          <a:lstStyle/>
          <a:p>
            <a:pPr marL="171450" indent="-171450">
              <a:lnSpc>
                <a:spcPct val="100000"/>
              </a:lnSpc>
              <a:spcAft>
                <a:spcPts val="0"/>
              </a:spcAft>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773D21C-9CB1-B671-2F8A-F2D444835C94}"/>
              </a:ext>
            </a:extLst>
          </p:cNvPr>
          <p:cNvSpPr>
            <a:spLocks noGrp="1"/>
          </p:cNvSpPr>
          <p:nvPr>
            <p:ph type="sldNum" sz="quarter" idx="5"/>
          </p:nvPr>
        </p:nvSpPr>
        <p:spPr/>
        <p:txBody>
          <a:bodyPr/>
          <a:lstStyle/>
          <a:p>
            <a:fld id="{4538DCA6-5562-436A-97B3-4A254F3BF304}" type="slidenum">
              <a:rPr lang="en-US" smtClean="0"/>
              <a:t>8</a:t>
            </a:fld>
            <a:endParaRPr lang="en-US"/>
          </a:p>
        </p:txBody>
      </p:sp>
    </p:spTree>
    <p:extLst>
      <p:ext uri="{BB962C8B-B14F-4D97-AF65-F5344CB8AC3E}">
        <p14:creationId xmlns:p14="http://schemas.microsoft.com/office/powerpoint/2010/main" val="244479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4538DCA6-5562-436A-97B3-4A254F3BF304}" type="slidenum">
              <a:rPr lang="en-US" smtClean="0"/>
              <a:t>9</a:t>
            </a:fld>
            <a:endParaRPr lang="en-US"/>
          </a:p>
        </p:txBody>
      </p:sp>
    </p:spTree>
    <p:extLst>
      <p:ext uri="{BB962C8B-B14F-4D97-AF65-F5344CB8AC3E}">
        <p14:creationId xmlns:p14="http://schemas.microsoft.com/office/powerpoint/2010/main" val="281980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F9F2-0E52-3145-1536-9A521A0C3A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6D1E25-0D65-C2FC-CCF3-3269AA47B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30BBF08E-F17B-16DC-5AD4-B121D7AF8F9E}"/>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930927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a:extLst>
              <a:ext uri="{FF2B5EF4-FFF2-40B4-BE49-F238E27FC236}">
                <a16:creationId xmlns:a16="http://schemas.microsoft.com/office/drawing/2014/main" id="{E7347382-9079-FF4A-C1BF-716F72BF9AA1}"/>
              </a:ext>
            </a:extLst>
          </p:cNvPr>
          <p:cNvSpPr>
            <a:spLocks noGrp="1"/>
          </p:cNvSpPr>
          <p:nvPr>
            <p:ph sz="quarter" idx="17"/>
          </p:nvPr>
        </p:nvSpPr>
        <p:spPr>
          <a:xfrm>
            <a:off x="1345740" y="5370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8">
            <a:extLst>
              <a:ext uri="{FF2B5EF4-FFF2-40B4-BE49-F238E27FC236}">
                <a16:creationId xmlns:a16="http://schemas.microsoft.com/office/drawing/2014/main" id="{6148AB6C-9C1E-E739-EB2F-45BABF8A39D2}"/>
              </a:ext>
            </a:extLst>
          </p:cNvPr>
          <p:cNvSpPr>
            <a:spLocks noGrp="1"/>
          </p:cNvSpPr>
          <p:nvPr>
            <p:ph sz="quarter" idx="18"/>
          </p:nvPr>
        </p:nvSpPr>
        <p:spPr>
          <a:xfrm>
            <a:off x="2919412" y="532919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421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56A4D3-ED4D-EC6B-DD5A-8177551AC62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395705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8BDF-8CC2-2530-4400-E4294437DA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B2D177-F294-DF71-272F-B49B528B9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49DC5-DAC7-9CB6-9325-EE3F5F64F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D4EF6F67-14C8-8F67-FA6D-FEF46CDF4423}"/>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997609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33E2-F67A-8004-C658-682A66E87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CB909-A91D-221F-C08A-88386F089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B49D79-511E-A423-044A-F538B468A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BE60F29-34FE-C991-48AD-33790C9BDE0D}"/>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789698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C8FC7-0B9C-F545-A291-F11E503EF2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184D47-3339-75BE-383A-7B45C7DE08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A38C683-DA1F-1C77-788F-281ED11BA5A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88720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46997-ED36-638A-8140-8B34179B0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FE88FF-E8F8-C004-7CEB-43E3995445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1D5A14-360C-CB71-DA93-D40D56AFF6CB}"/>
              </a:ext>
            </a:extLst>
          </p:cNvPr>
          <p:cNvSpPr>
            <a:spLocks noGrp="1"/>
          </p:cNvSpPr>
          <p:nvPr>
            <p:ph type="dt" sz="half" idx="10"/>
          </p:nvPr>
        </p:nvSpPr>
        <p:spPr>
          <a:xfrm>
            <a:off x="838200" y="6356350"/>
            <a:ext cx="2743200" cy="365125"/>
          </a:xfrm>
          <a:prstGeom prst="rect">
            <a:avLst/>
          </a:prstGeom>
        </p:spPr>
        <p:txBody>
          <a:bodyPr/>
          <a:lstStyle/>
          <a:p>
            <a:fld id="{F6914BCF-B791-4AE6-B27F-15886DEF0F0A}" type="datetimeFigureOut">
              <a:rPr lang="en-US" smtClean="0"/>
              <a:t>1/17/2025</a:t>
            </a:fld>
            <a:endParaRPr lang="en-US"/>
          </a:p>
        </p:txBody>
      </p:sp>
      <p:sp>
        <p:nvSpPr>
          <p:cNvPr id="5" name="Footer Placeholder 4">
            <a:extLst>
              <a:ext uri="{FF2B5EF4-FFF2-40B4-BE49-F238E27FC236}">
                <a16:creationId xmlns:a16="http://schemas.microsoft.com/office/drawing/2014/main" id="{0006161D-3B93-EBF1-7F1F-1729B0D859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B17D19-7567-EA0F-D812-95C532B0367C}"/>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792831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DACA6-EA0E-EFBC-51FF-8CCCE210F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30CEB6-3E1E-12A0-67F5-639512FD070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74563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A18D-5A76-1E55-7167-E3D646861244}"/>
              </a:ext>
            </a:extLst>
          </p:cNvPr>
          <p:cNvSpPr>
            <a:spLocks noGrp="1"/>
          </p:cNvSpPr>
          <p:nvPr>
            <p:ph type="title"/>
          </p:nvPr>
        </p:nvSpPr>
        <p:spPr>
          <a:xfrm>
            <a:off x="1345740" y="365125"/>
            <a:ext cx="10008059" cy="118872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08F7CD4-43DB-F457-5A39-E29D08B486E2}"/>
              </a:ext>
            </a:extLst>
          </p:cNvPr>
          <p:cNvSpPr>
            <a:spLocks noGrp="1"/>
          </p:cNvSpPr>
          <p:nvPr>
            <p:ph idx="1"/>
          </p:nvPr>
        </p:nvSpPr>
        <p:spPr>
          <a:xfrm>
            <a:off x="1345742" y="1593030"/>
            <a:ext cx="10008058" cy="4206240"/>
          </a:xfrm>
        </p:spPr>
        <p:txBody>
          <a:bodyPr/>
          <a:lstStyle>
            <a:lvl1pPr>
              <a:spcBef>
                <a:spcPts val="0"/>
              </a:spcBef>
              <a:defRPr/>
            </a:lvl1pPr>
            <a:lvl2pPr>
              <a:spcBef>
                <a:spcPts val="0"/>
              </a:spcBef>
              <a:defRPr/>
            </a:lvl2pPr>
            <a:lvl3pPr>
              <a:spcBef>
                <a:spcPts val="0"/>
              </a:spcBef>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70B1613E-297D-719D-4D27-30953A442998}"/>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94047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C417-EA2C-41B6-1BB4-CA0858C74C5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4988C0C-9C88-9798-C526-925ABFC69B93}"/>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4D2D0498-7422-3D87-17D1-0ED4B8E3765D}"/>
              </a:ext>
            </a:extLst>
          </p:cNvPr>
          <p:cNvSpPr>
            <a:spLocks noGrp="1"/>
          </p:cNvSpPr>
          <p:nvPr>
            <p:ph sz="quarter" idx="11"/>
          </p:nvPr>
        </p:nvSpPr>
        <p:spPr>
          <a:xfrm>
            <a:off x="1346200" y="1914525"/>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a:extLst>
              <a:ext uri="{FF2B5EF4-FFF2-40B4-BE49-F238E27FC236}">
                <a16:creationId xmlns:a16="http://schemas.microsoft.com/office/drawing/2014/main" id="{5543B769-EC42-2B18-1A6A-B88D727C23BE}"/>
              </a:ext>
            </a:extLst>
          </p:cNvPr>
          <p:cNvSpPr>
            <a:spLocks noGrp="1"/>
          </p:cNvSpPr>
          <p:nvPr>
            <p:ph sz="quarter" idx="12"/>
          </p:nvPr>
        </p:nvSpPr>
        <p:spPr>
          <a:xfrm>
            <a:off x="2909888" y="1908101"/>
            <a:ext cx="1258888" cy="881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3BAC6B0B-25F1-80A7-B055-A1E677F21210}"/>
              </a:ext>
            </a:extLst>
          </p:cNvPr>
          <p:cNvSpPr>
            <a:spLocks noGrp="1"/>
          </p:cNvSpPr>
          <p:nvPr>
            <p:ph sz="quarter" idx="13"/>
          </p:nvPr>
        </p:nvSpPr>
        <p:spPr>
          <a:xfrm>
            <a:off x="4305595" y="1908100"/>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E5D5D803-D814-3208-334C-CE8C65079634}"/>
              </a:ext>
            </a:extLst>
          </p:cNvPr>
          <p:cNvSpPr>
            <a:spLocks noGrp="1"/>
          </p:cNvSpPr>
          <p:nvPr>
            <p:ph sz="quarter" idx="14"/>
          </p:nvPr>
        </p:nvSpPr>
        <p:spPr>
          <a:xfrm>
            <a:off x="5720325" y="1908099"/>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4">
            <a:extLst>
              <a:ext uri="{FF2B5EF4-FFF2-40B4-BE49-F238E27FC236}">
                <a16:creationId xmlns:a16="http://schemas.microsoft.com/office/drawing/2014/main" id="{C18FD480-EF70-FD60-DE02-2EDA9F378921}"/>
              </a:ext>
            </a:extLst>
          </p:cNvPr>
          <p:cNvSpPr>
            <a:spLocks noGrp="1"/>
          </p:cNvSpPr>
          <p:nvPr>
            <p:ph sz="quarter" idx="15"/>
          </p:nvPr>
        </p:nvSpPr>
        <p:spPr>
          <a:xfrm>
            <a:off x="7393782" y="1908098"/>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4">
            <a:extLst>
              <a:ext uri="{FF2B5EF4-FFF2-40B4-BE49-F238E27FC236}">
                <a16:creationId xmlns:a16="http://schemas.microsoft.com/office/drawing/2014/main" id="{DB5FFFFF-93DC-1F84-06DE-74894049B687}"/>
              </a:ext>
            </a:extLst>
          </p:cNvPr>
          <p:cNvSpPr>
            <a:spLocks noGrp="1"/>
          </p:cNvSpPr>
          <p:nvPr>
            <p:ph sz="quarter" idx="16"/>
          </p:nvPr>
        </p:nvSpPr>
        <p:spPr>
          <a:xfrm>
            <a:off x="9067239" y="1914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9B12D2ED-8F89-E981-3BC3-C74B1C88A8D0}"/>
              </a:ext>
            </a:extLst>
          </p:cNvPr>
          <p:cNvSpPr>
            <a:spLocks noGrp="1"/>
          </p:cNvSpPr>
          <p:nvPr>
            <p:ph sz="quarter" idx="17"/>
          </p:nvPr>
        </p:nvSpPr>
        <p:spPr>
          <a:xfrm>
            <a:off x="1498600" y="20669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4">
            <a:extLst>
              <a:ext uri="{FF2B5EF4-FFF2-40B4-BE49-F238E27FC236}">
                <a16:creationId xmlns:a16="http://schemas.microsoft.com/office/drawing/2014/main" id="{22D67550-6C5C-8D6F-6FB8-527D79252DD0}"/>
              </a:ext>
            </a:extLst>
          </p:cNvPr>
          <p:cNvSpPr>
            <a:spLocks noGrp="1"/>
          </p:cNvSpPr>
          <p:nvPr>
            <p:ph sz="quarter" idx="18"/>
          </p:nvPr>
        </p:nvSpPr>
        <p:spPr>
          <a:xfrm>
            <a:off x="1651000" y="22193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E7535EED-FE0E-07B3-32C5-EB018B267AA4}"/>
              </a:ext>
            </a:extLst>
          </p:cNvPr>
          <p:cNvSpPr>
            <a:spLocks noGrp="1"/>
          </p:cNvSpPr>
          <p:nvPr>
            <p:ph sz="quarter" idx="19"/>
          </p:nvPr>
        </p:nvSpPr>
        <p:spPr>
          <a:xfrm>
            <a:off x="1803400" y="23717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A145FD94-EED4-ACBA-A516-91029A40F521}"/>
              </a:ext>
            </a:extLst>
          </p:cNvPr>
          <p:cNvSpPr>
            <a:spLocks noGrp="1"/>
          </p:cNvSpPr>
          <p:nvPr>
            <p:ph sz="quarter" idx="20"/>
          </p:nvPr>
        </p:nvSpPr>
        <p:spPr>
          <a:xfrm>
            <a:off x="1955800" y="25241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59380530-4210-42C4-23E6-21E92ECE53CF}"/>
              </a:ext>
            </a:extLst>
          </p:cNvPr>
          <p:cNvSpPr>
            <a:spLocks noGrp="1"/>
          </p:cNvSpPr>
          <p:nvPr>
            <p:ph sz="quarter" idx="21"/>
          </p:nvPr>
        </p:nvSpPr>
        <p:spPr>
          <a:xfrm>
            <a:off x="2108200" y="2676525"/>
            <a:ext cx="1258888" cy="88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3674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58EEC-607D-9DE5-8584-32C325248D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797339-E4C4-FD06-580F-B049829B3C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4AAAFB24-0757-9AAA-07B9-AA8AB9CB4F94}"/>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23755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FE46-6BE1-3B96-0505-B057BEFCEF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1EE4F9-CF32-246F-141B-BD53440985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C8996-22F5-55ED-7E06-65DCD42954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E0CD7321-E9E3-1CF5-B81A-2E9853695CFB}"/>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135925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3B04-F0A8-F8B8-E32D-891F2B74EC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02543E-A6CF-F3AC-66F9-7455B87B61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794E01-37AC-5BC0-14CC-E72BE2DA53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E3C775-345B-2D29-AC34-40A925932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82DF9B-3FA4-CB4B-FE58-B359D59D1C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60F0B5B-E213-8852-0559-08402478BA86}"/>
              </a:ext>
            </a:extLst>
          </p:cNvPr>
          <p:cNvSpPr>
            <a:spLocks noGrp="1"/>
          </p:cNvSpPr>
          <p:nvPr>
            <p:ph type="sldNum" sz="quarter" idx="12"/>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273284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E3670-EA8E-80DE-C1E3-1D5E8291ADC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4E50C19-7B75-0E7A-BDBD-18D18B3BD7D8}"/>
              </a:ext>
            </a:extLst>
          </p:cNvPr>
          <p:cNvSpPr>
            <a:spLocks noGrp="1"/>
          </p:cNvSpPr>
          <p:nvPr>
            <p:ph type="sldNum" sz="quarter" idx="10"/>
          </p:nvPr>
        </p:nvSpPr>
        <p:spPr/>
        <p:txBody>
          <a:bodyPr/>
          <a:lstStyle/>
          <a:p>
            <a:fld id="{A2977A38-0B88-4B10-8ABD-59512CC7A751}" type="slidenum">
              <a:rPr lang="en-US" smtClean="0"/>
              <a:t>‹#›</a:t>
            </a:fld>
            <a:endParaRPr lang="en-US"/>
          </a:p>
        </p:txBody>
      </p:sp>
    </p:spTree>
    <p:extLst>
      <p:ext uri="{BB962C8B-B14F-4D97-AF65-F5344CB8AC3E}">
        <p14:creationId xmlns:p14="http://schemas.microsoft.com/office/powerpoint/2010/main" val="409132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9B9AC-2926-7B80-5BC6-F320345C3C30}"/>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FF8776E-10E1-B163-C253-B43FDF94337E}"/>
              </a:ext>
            </a:extLst>
          </p:cNvPr>
          <p:cNvSpPr>
            <a:spLocks noGrp="1"/>
          </p:cNvSpPr>
          <p:nvPr>
            <p:ph type="sldNum" sz="quarter" idx="12"/>
          </p:nvPr>
        </p:nvSpPr>
        <p:spPr/>
        <p:txBody>
          <a:bodyPr/>
          <a:lstStyle/>
          <a:p>
            <a:fld id="{A2977A38-0B88-4B10-8ABD-59512CC7A751}" type="slidenum">
              <a:rPr lang="en-US" smtClean="0"/>
              <a:t>‹#›</a:t>
            </a:fld>
            <a:endParaRPr lang="en-US"/>
          </a:p>
        </p:txBody>
      </p:sp>
      <p:sp>
        <p:nvSpPr>
          <p:cNvPr id="7" name="Content Placeholder 6">
            <a:extLst>
              <a:ext uri="{FF2B5EF4-FFF2-40B4-BE49-F238E27FC236}">
                <a16:creationId xmlns:a16="http://schemas.microsoft.com/office/drawing/2014/main" id="{616E06A3-2C26-199D-4F59-3ED59DCC27B3}"/>
              </a:ext>
            </a:extLst>
          </p:cNvPr>
          <p:cNvSpPr>
            <a:spLocks noGrp="1"/>
          </p:cNvSpPr>
          <p:nvPr>
            <p:ph sz="quarter" idx="13"/>
          </p:nvPr>
        </p:nvSpPr>
        <p:spPr>
          <a:xfrm>
            <a:off x="1346200" y="1885950"/>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a:extLst>
              <a:ext uri="{FF2B5EF4-FFF2-40B4-BE49-F238E27FC236}">
                <a16:creationId xmlns:a16="http://schemas.microsoft.com/office/drawing/2014/main" id="{8E4AFDAA-E1FB-188D-7B14-582BF4C11F0E}"/>
              </a:ext>
            </a:extLst>
          </p:cNvPr>
          <p:cNvSpPr>
            <a:spLocks noGrp="1"/>
          </p:cNvSpPr>
          <p:nvPr>
            <p:ph sz="quarter" idx="14"/>
          </p:nvPr>
        </p:nvSpPr>
        <p:spPr>
          <a:xfrm>
            <a:off x="1345740" y="3152775"/>
            <a:ext cx="10007600" cy="9620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6">
            <a:extLst>
              <a:ext uri="{FF2B5EF4-FFF2-40B4-BE49-F238E27FC236}">
                <a16:creationId xmlns:a16="http://schemas.microsoft.com/office/drawing/2014/main" id="{CA00262C-F67B-0B92-3DA4-238B1409BF16}"/>
              </a:ext>
            </a:extLst>
          </p:cNvPr>
          <p:cNvSpPr>
            <a:spLocks noGrp="1"/>
          </p:cNvSpPr>
          <p:nvPr>
            <p:ph sz="quarter" idx="15"/>
          </p:nvPr>
        </p:nvSpPr>
        <p:spPr>
          <a:xfrm>
            <a:off x="1345740" y="4591049"/>
            <a:ext cx="10007600" cy="962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18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D4FE7-A05F-18F1-8FB4-E9ED671C51A7}"/>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FE24D27-B4C1-7EB4-9255-FEAC139494CF}"/>
              </a:ext>
            </a:extLst>
          </p:cNvPr>
          <p:cNvSpPr>
            <a:spLocks noGrp="1"/>
          </p:cNvSpPr>
          <p:nvPr>
            <p:ph type="sldNum" sz="quarter" idx="10"/>
          </p:nvPr>
        </p:nvSpPr>
        <p:spPr/>
        <p:txBody>
          <a:bodyPr/>
          <a:lstStyle/>
          <a:p>
            <a:fld id="{A2977A38-0B88-4B10-8ABD-59512CC7A751}" type="slidenum">
              <a:rPr lang="en-US" smtClean="0"/>
              <a:t>‹#›</a:t>
            </a:fld>
            <a:endParaRPr lang="en-US"/>
          </a:p>
        </p:txBody>
      </p:sp>
      <p:sp>
        <p:nvSpPr>
          <p:cNvPr id="5" name="Content Placeholder 4">
            <a:extLst>
              <a:ext uri="{FF2B5EF4-FFF2-40B4-BE49-F238E27FC236}">
                <a16:creationId xmlns:a16="http://schemas.microsoft.com/office/drawing/2014/main" id="{9A7629C9-D9A1-0064-E235-22456BB3D80F}"/>
              </a:ext>
            </a:extLst>
          </p:cNvPr>
          <p:cNvSpPr>
            <a:spLocks noGrp="1"/>
          </p:cNvSpPr>
          <p:nvPr>
            <p:ph sz="quarter" idx="11"/>
          </p:nvPr>
        </p:nvSpPr>
        <p:spPr>
          <a:xfrm>
            <a:off x="1254125" y="1941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EBD5F5C1-CE65-093E-DDDC-9C228F001C68}"/>
              </a:ext>
            </a:extLst>
          </p:cNvPr>
          <p:cNvSpPr>
            <a:spLocks noGrp="1"/>
          </p:cNvSpPr>
          <p:nvPr>
            <p:ph sz="quarter" idx="12"/>
          </p:nvPr>
        </p:nvSpPr>
        <p:spPr>
          <a:xfrm>
            <a:off x="1254124" y="3084513"/>
            <a:ext cx="1160463"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737E9656-F43D-C8E3-931C-E2A45385B41B}"/>
              </a:ext>
            </a:extLst>
          </p:cNvPr>
          <p:cNvSpPr>
            <a:spLocks noGrp="1"/>
          </p:cNvSpPr>
          <p:nvPr>
            <p:ph sz="quarter" idx="13"/>
          </p:nvPr>
        </p:nvSpPr>
        <p:spPr>
          <a:xfrm>
            <a:off x="1254124" y="4227513"/>
            <a:ext cx="1160463"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41A32A0-3C0D-C0AF-6892-B7948E364DB6}"/>
              </a:ext>
            </a:extLst>
          </p:cNvPr>
          <p:cNvSpPr>
            <a:spLocks noGrp="1"/>
          </p:cNvSpPr>
          <p:nvPr>
            <p:ph sz="quarter" idx="14"/>
          </p:nvPr>
        </p:nvSpPr>
        <p:spPr>
          <a:xfrm>
            <a:off x="2959100" y="1941513"/>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8">
            <a:extLst>
              <a:ext uri="{FF2B5EF4-FFF2-40B4-BE49-F238E27FC236}">
                <a16:creationId xmlns:a16="http://schemas.microsoft.com/office/drawing/2014/main" id="{9D46A6C5-DE77-CFE8-7073-FD38A450C8AF}"/>
              </a:ext>
            </a:extLst>
          </p:cNvPr>
          <p:cNvSpPr>
            <a:spLocks noGrp="1"/>
          </p:cNvSpPr>
          <p:nvPr>
            <p:ph sz="quarter" idx="15"/>
          </p:nvPr>
        </p:nvSpPr>
        <p:spPr>
          <a:xfrm>
            <a:off x="2959100" y="3059112"/>
            <a:ext cx="7900988" cy="7397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a:extLst>
              <a:ext uri="{FF2B5EF4-FFF2-40B4-BE49-F238E27FC236}">
                <a16:creationId xmlns:a16="http://schemas.microsoft.com/office/drawing/2014/main" id="{16B36AB4-A4FB-FEAF-AA82-660695D9AE38}"/>
              </a:ext>
            </a:extLst>
          </p:cNvPr>
          <p:cNvSpPr>
            <a:spLocks noGrp="1"/>
          </p:cNvSpPr>
          <p:nvPr>
            <p:ph sz="quarter" idx="16"/>
          </p:nvPr>
        </p:nvSpPr>
        <p:spPr>
          <a:xfrm>
            <a:off x="2959100" y="4211595"/>
            <a:ext cx="7900988" cy="739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0863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77B2"/>
        </a:solidFill>
        <a:effectLst/>
      </p:bgPr>
    </p:bg>
    <p:spTree>
      <p:nvGrpSpPr>
        <p:cNvPr id="1" name=""/>
        <p:cNvGrpSpPr/>
        <p:nvPr/>
      </p:nvGrpSpPr>
      <p:grpSpPr>
        <a:xfrm>
          <a:off x="0" y="0"/>
          <a:ext cx="0" cy="0"/>
          <a:chOff x="0" y="0"/>
          <a:chExt cx="0" cy="0"/>
        </a:xfrm>
      </p:grpSpPr>
      <p:sp>
        <p:nvSpPr>
          <p:cNvPr id="8" name="Rounded Rectangle 10">
            <a:extLst>
              <a:ext uri="{FF2B5EF4-FFF2-40B4-BE49-F238E27FC236}">
                <a16:creationId xmlns:a16="http://schemas.microsoft.com/office/drawing/2014/main" id="{65B5F47D-967E-CB45-CCD3-21643806562B}"/>
              </a:ext>
            </a:extLst>
          </p:cNvPr>
          <p:cNvSpPr/>
          <p:nvPr userDrawn="1"/>
        </p:nvSpPr>
        <p:spPr>
          <a:xfrm>
            <a:off x="10025967" y="1027906"/>
            <a:ext cx="2025570" cy="1775407"/>
          </a:xfrm>
          <a:prstGeom prst="roundRect">
            <a:avLst>
              <a:gd name="adj" fmla="val 9496"/>
            </a:avLst>
          </a:prstGeom>
          <a:solidFill>
            <a:schemeClr val="tx2">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
            <a:extLst>
              <a:ext uri="{FF2B5EF4-FFF2-40B4-BE49-F238E27FC236}">
                <a16:creationId xmlns:a16="http://schemas.microsoft.com/office/drawing/2014/main" id="{9EC2CADE-36D4-F88E-F4A4-824C051F1A48}"/>
              </a:ext>
            </a:extLst>
          </p:cNvPr>
          <p:cNvSpPr/>
          <p:nvPr userDrawn="1"/>
        </p:nvSpPr>
        <p:spPr>
          <a:xfrm>
            <a:off x="657224" y="219919"/>
            <a:ext cx="10944225" cy="6318993"/>
          </a:xfrm>
          <a:prstGeom prst="roundRect">
            <a:avLst>
              <a:gd name="adj" fmla="val 4944"/>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C70A1D35-1CF5-FE47-031E-997935BBB867}"/>
              </a:ext>
            </a:extLst>
          </p:cNvPr>
          <p:cNvSpPr>
            <a:spLocks noGrp="1"/>
          </p:cNvSpPr>
          <p:nvPr>
            <p:ph type="sldNum" sz="quarter" idx="4"/>
          </p:nvPr>
        </p:nvSpPr>
        <p:spPr>
          <a:xfrm>
            <a:off x="9448800" y="648167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77A38-0B88-4B10-8ABD-59512CC7A751}" type="slidenum">
              <a:rPr lang="en-US" smtClean="0"/>
              <a:t>‹#›</a:t>
            </a:fld>
            <a:endParaRPr lang="en-US"/>
          </a:p>
        </p:txBody>
      </p:sp>
      <p:pic>
        <p:nvPicPr>
          <p:cNvPr id="11" name="Picture 10" descr="Official Seal of the California Department of Educaiton">
            <a:extLst>
              <a:ext uri="{FF2B5EF4-FFF2-40B4-BE49-F238E27FC236}">
                <a16:creationId xmlns:a16="http://schemas.microsoft.com/office/drawing/2014/main" id="{4E7F0981-0BF7-FB2D-A897-47FC0357DF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826" y="5512772"/>
            <a:ext cx="1294916" cy="1294916"/>
          </a:xfrm>
          <a:prstGeom prst="rect">
            <a:avLst/>
          </a:prstGeom>
        </p:spPr>
      </p:pic>
      <p:sp>
        <p:nvSpPr>
          <p:cNvPr id="3" name="Text Placeholder 2">
            <a:extLst>
              <a:ext uri="{FF2B5EF4-FFF2-40B4-BE49-F238E27FC236}">
                <a16:creationId xmlns:a16="http://schemas.microsoft.com/office/drawing/2014/main" id="{CDFE34F4-690A-7001-3D83-2EAC8C96578F}"/>
              </a:ext>
            </a:extLst>
          </p:cNvPr>
          <p:cNvSpPr>
            <a:spLocks noGrp="1"/>
          </p:cNvSpPr>
          <p:nvPr>
            <p:ph type="body" idx="1"/>
          </p:nvPr>
        </p:nvSpPr>
        <p:spPr>
          <a:xfrm>
            <a:off x="1345742" y="1593030"/>
            <a:ext cx="10008058" cy="42062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le Placeholder 1">
            <a:extLst>
              <a:ext uri="{FF2B5EF4-FFF2-40B4-BE49-F238E27FC236}">
                <a16:creationId xmlns:a16="http://schemas.microsoft.com/office/drawing/2014/main" id="{C87E6DE6-5C8D-AA63-1128-9C7890BF9636}"/>
              </a:ext>
            </a:extLst>
          </p:cNvPr>
          <p:cNvSpPr>
            <a:spLocks noGrp="1"/>
          </p:cNvSpPr>
          <p:nvPr>
            <p:ph type="title"/>
          </p:nvPr>
        </p:nvSpPr>
        <p:spPr>
          <a:xfrm>
            <a:off x="1345740" y="365125"/>
            <a:ext cx="10008059" cy="1188720"/>
          </a:xfrm>
          <a:prstGeom prst="rect">
            <a:avLst/>
          </a:prstGeom>
        </p:spPr>
        <p:txBody>
          <a:bodyPr vert="horz" lIns="91440" tIns="45720" rIns="91440" bIns="45720" rtlCol="0" anchor="ctr">
            <a:normAutofit/>
          </a:bodyPr>
          <a:lstStyle/>
          <a:p>
            <a:r>
              <a:rPr lang="en-US" dirty="0"/>
              <a:t>Click to edit Master title style</a:t>
            </a:r>
          </a:p>
        </p:txBody>
      </p:sp>
      <p:sp>
        <p:nvSpPr>
          <p:cNvPr id="9" name="Rounded Rectangle 9">
            <a:extLst>
              <a:ext uri="{FF2B5EF4-FFF2-40B4-BE49-F238E27FC236}">
                <a16:creationId xmlns:a16="http://schemas.microsoft.com/office/drawing/2014/main" id="{F798C01C-C61E-974E-51EB-14D9BD24C83B}"/>
              </a:ext>
            </a:extLst>
          </p:cNvPr>
          <p:cNvSpPr/>
          <p:nvPr userDrawn="1"/>
        </p:nvSpPr>
        <p:spPr>
          <a:xfrm>
            <a:off x="11353800" y="576484"/>
            <a:ext cx="2025570" cy="723458"/>
          </a:xfrm>
          <a:prstGeom prst="roundRect">
            <a:avLst>
              <a:gd name="adj" fmla="val 10267"/>
            </a:avLst>
          </a:prstGeom>
          <a:solidFill>
            <a:schemeClr val="accent6">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EC7F1E4C-FF38-0F30-B4F5-0F966878EF59}"/>
              </a:ext>
            </a:extLst>
          </p:cNvPr>
          <p:cNvSpPr/>
          <p:nvPr userDrawn="1"/>
        </p:nvSpPr>
        <p:spPr>
          <a:xfrm>
            <a:off x="10496066" y="-486156"/>
            <a:ext cx="1269358" cy="1192192"/>
          </a:xfrm>
          <a:prstGeom prst="roundRect">
            <a:avLst>
              <a:gd name="adj" fmla="val 7929"/>
            </a:avLst>
          </a:prstGeom>
          <a:solidFill>
            <a:schemeClr val="accent1">
              <a:lumMod val="60000"/>
              <a:lumOff val="40000"/>
              <a:alpha val="6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955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61" r:id="rId7"/>
    <p:sldLayoutId id="2147483654" r:id="rId8"/>
    <p:sldLayoutId id="2147483662" r:id="rId9"/>
    <p:sldLayoutId id="2147483664" r:id="rId10"/>
    <p:sldLayoutId id="2147483655" r:id="rId11"/>
    <p:sldLayoutId id="2147483656" r:id="rId12"/>
    <p:sldLayoutId id="2147483657" r:id="rId13"/>
    <p:sldLayoutId id="2147483658" r:id="rId14"/>
    <p:sldLayoutId id="2147483659" r:id="rId15"/>
  </p:sldLayoutIdLst>
  <p:txStyles>
    <p:titleStyle>
      <a:lvl1pPr algn="ctr" defTabSz="914400" rtl="0" eaLnBrk="1" latinLnBrk="0" hangingPunct="1">
        <a:lnSpc>
          <a:spcPct val="90000"/>
        </a:lnSpc>
        <a:spcBef>
          <a:spcPct val="0"/>
        </a:spcBef>
        <a:buNone/>
        <a:defRPr sz="4800" b="1" kern="1200">
          <a:solidFill>
            <a:srgbClr val="9933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1200"/>
        </a:spcAft>
        <a:buFont typeface="Courier New" panose="02070309020205020404" pitchFamily="49" charset="0"/>
        <a:buChar char="o"/>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12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477B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E6DE0-1DC7-2601-4DDF-9E4ED5DC38B2}"/>
              </a:ext>
            </a:extLst>
          </p:cNvPr>
          <p:cNvSpPr>
            <a:spLocks noGrp="1"/>
          </p:cNvSpPr>
          <p:nvPr>
            <p:ph type="title"/>
          </p:nvPr>
        </p:nvSpPr>
        <p:spPr>
          <a:xfrm>
            <a:off x="2697159" y="941329"/>
            <a:ext cx="9153522" cy="3878744"/>
          </a:xfrm>
          <a:prstGeom prst="rect">
            <a:avLst/>
          </a:prstGeom>
        </p:spPr>
        <p:txBody>
          <a:bodyPr vert="horz" lIns="91440" tIns="45720" rIns="91440" bIns="45720" rtlCol="0" anchor="ctr">
            <a:noAutofit/>
          </a:bodyPr>
          <a:lstStyle/>
          <a:p>
            <a:r>
              <a:rPr lang="en-US" dirty="0"/>
              <a:t>Click to edit Master title style</a:t>
            </a:r>
          </a:p>
        </p:txBody>
      </p:sp>
      <p:sp>
        <p:nvSpPr>
          <p:cNvPr id="7" name="Rectangle 6">
            <a:extLst>
              <a:ext uri="{FF2B5EF4-FFF2-40B4-BE49-F238E27FC236}">
                <a16:creationId xmlns:a16="http://schemas.microsoft.com/office/drawing/2014/main" id="{19C7CAC1-4560-8588-3CBC-F04D4A28FF57}"/>
              </a:ext>
            </a:extLst>
          </p:cNvPr>
          <p:cNvSpPr>
            <a:spLocks/>
          </p:cNvSpPr>
          <p:nvPr userDrawn="1"/>
        </p:nvSpPr>
        <p:spPr>
          <a:xfrm>
            <a:off x="1514475" y="5057774"/>
            <a:ext cx="10677525" cy="409576"/>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he official seal of the California Department of Education">
            <a:extLst>
              <a:ext uri="{FF2B5EF4-FFF2-40B4-BE49-F238E27FC236}">
                <a16:creationId xmlns:a16="http://schemas.microsoft.com/office/drawing/2014/main" id="{6CBDE1B3-DE9A-EC44-DB74-43926375A20A}"/>
              </a:ext>
            </a:extLst>
          </p:cNvPr>
          <p:cNvPicPr>
            <a:picLocks noChangeAspect="1"/>
          </p:cNvPicPr>
          <p:nvPr userDrawn="1"/>
        </p:nvPicPr>
        <p:blipFill>
          <a:blip r:embed="rId3"/>
          <a:stretch>
            <a:fillRect/>
          </a:stretch>
        </p:blipFill>
        <p:spPr>
          <a:xfrm>
            <a:off x="341319" y="3900876"/>
            <a:ext cx="2355839" cy="2380379"/>
          </a:xfrm>
          <a:prstGeom prst="rect">
            <a:avLst/>
          </a:prstGeom>
        </p:spPr>
      </p:pic>
      <p:sp>
        <p:nvSpPr>
          <p:cNvPr id="9" name="TextBox 8">
            <a:extLst>
              <a:ext uri="{FF2B5EF4-FFF2-40B4-BE49-F238E27FC236}">
                <a16:creationId xmlns:a16="http://schemas.microsoft.com/office/drawing/2014/main" id="{17268441-67DB-481F-559B-99D8CD3C6782}"/>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Tree>
    <p:extLst>
      <p:ext uri="{BB962C8B-B14F-4D97-AF65-F5344CB8AC3E}">
        <p14:creationId xmlns:p14="http://schemas.microsoft.com/office/powerpoint/2010/main" val="236917769"/>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lnSpc>
          <a:spcPct val="90000"/>
        </a:lnSpc>
        <a:spcBef>
          <a:spcPct val="0"/>
        </a:spcBef>
        <a:buNone/>
        <a:defRPr sz="6000" b="1"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de.ca.gov/61833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cde.ca.gov/62083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61373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it.ly/SSCEYEAR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bit.ly/CIVICLEAR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bit.ly/APTW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bit.ly/CERGToolki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bit.ly/LACOE_SSCE"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bit.ly/CERGToolki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bit.ly/SSCOESSCE"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bit.ly/scusdssc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bit.ly/OCDECivic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ca.gov/620836"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cde.ca.gov/621911" TargetMode="External"/><Relationship Id="rId7"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cde.ca.gov/618330"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bit.ly/caldemschool" TargetMode="External"/><Relationship Id="rId7"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s://bit.ly/JICLASSROOM" TargetMode="External"/><Relationship Id="rId4" Type="http://schemas.openxmlformats.org/officeDocument/2006/relationships/hyperlink" Target="https://bit.ly/civiclearningaward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mailto:join-history-social-science@mlist.cde.ca.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SSCE@cde.ca.gov"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D641D9-9F45-5929-EF39-37A143A7F1FF}"/>
              </a:ext>
            </a:extLst>
          </p:cNvPr>
          <p:cNvSpPr>
            <a:spLocks noGrp="1"/>
          </p:cNvSpPr>
          <p:nvPr>
            <p:ph type="ctrTitle"/>
          </p:nvPr>
        </p:nvSpPr>
        <p:spPr>
          <a:xfrm>
            <a:off x="698269" y="333618"/>
            <a:ext cx="5397731" cy="4839961"/>
          </a:xfrm>
        </p:spPr>
        <p:txBody>
          <a:bodyPr>
            <a:normAutofit fontScale="90000"/>
          </a:bodyPr>
          <a:lstStyle/>
          <a:p>
            <a:pPr>
              <a:lnSpc>
                <a:spcPct val="100000"/>
              </a:lnSpc>
              <a:spcBef>
                <a:spcPts val="1800"/>
              </a:spcBef>
              <a:spcAft>
                <a:spcPts val="1800"/>
              </a:spcAft>
            </a:pPr>
            <a:r>
              <a:rPr lang="en-US" sz="5600" dirty="0"/>
              <a:t>Getting Started with the </a:t>
            </a:r>
            <a:br>
              <a:rPr lang="en-US" sz="5600" dirty="0"/>
            </a:br>
            <a:r>
              <a:rPr lang="en-US" sz="5600" dirty="0"/>
              <a:t>State Seal of </a:t>
            </a:r>
            <a:br>
              <a:rPr lang="en-US" sz="5600" dirty="0"/>
            </a:br>
            <a:r>
              <a:rPr lang="en-US" sz="5600" dirty="0"/>
              <a:t>Civic Engagement</a:t>
            </a:r>
            <a:br>
              <a:rPr lang="en-US" sz="5600" dirty="0"/>
            </a:br>
            <a:r>
              <a:rPr lang="en-US" sz="3200" dirty="0"/>
              <a:t>September 16, 2024</a:t>
            </a:r>
            <a:endParaRPr lang="en-US" sz="5600" dirty="0"/>
          </a:p>
        </p:txBody>
      </p:sp>
      <p:sp>
        <p:nvSpPr>
          <p:cNvPr id="6" name="TextBox 5">
            <a:extLst>
              <a:ext uri="{FF2B5EF4-FFF2-40B4-BE49-F238E27FC236}">
                <a16:creationId xmlns:a16="http://schemas.microsoft.com/office/drawing/2014/main" id="{E38B560F-C705-E9A3-D2E2-2A1B5B698A35}"/>
              </a:ext>
            </a:extLst>
          </p:cNvPr>
          <p:cNvSpPr txBox="1"/>
          <p:nvPr/>
        </p:nvSpPr>
        <p:spPr>
          <a:xfrm>
            <a:off x="1326293" y="5770590"/>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pic>
        <p:nvPicPr>
          <p:cNvPr id="7" name="Picture 2">
            <a:extLst>
              <a:ext uri="{FF2B5EF4-FFF2-40B4-BE49-F238E27FC236}">
                <a16:creationId xmlns:a16="http://schemas.microsoft.com/office/drawing/2014/main" id="{0EC21E46-66EF-0ADB-7939-077FD0F75DA3}"/>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096000" y="201477"/>
            <a:ext cx="5620720" cy="635508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07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726EF-1209-7F47-68E4-C5884DD2C5D8}"/>
              </a:ext>
            </a:extLst>
          </p:cNvPr>
          <p:cNvSpPr>
            <a:spLocks noGrp="1"/>
          </p:cNvSpPr>
          <p:nvPr>
            <p:ph type="title"/>
          </p:nvPr>
        </p:nvSpPr>
        <p:spPr/>
        <p:txBody>
          <a:bodyPr/>
          <a:lstStyle/>
          <a:p>
            <a:r>
              <a:rPr lang="en-US" dirty="0"/>
              <a:t>Statewide Criteria (1)</a:t>
            </a:r>
          </a:p>
        </p:txBody>
      </p:sp>
      <p:sp>
        <p:nvSpPr>
          <p:cNvPr id="3" name="Content Placeholder 2">
            <a:extLst>
              <a:ext uri="{FF2B5EF4-FFF2-40B4-BE49-F238E27FC236}">
                <a16:creationId xmlns:a16="http://schemas.microsoft.com/office/drawing/2014/main" id="{C18428FD-24AF-5CAE-BFA8-80ADFDB1367D}"/>
              </a:ext>
            </a:extLst>
          </p:cNvPr>
          <p:cNvSpPr>
            <a:spLocks noGrp="1"/>
          </p:cNvSpPr>
          <p:nvPr>
            <p:ph idx="1"/>
          </p:nvPr>
        </p:nvSpPr>
        <p:spPr/>
        <p:txBody>
          <a:bodyPr>
            <a:normAutofit fontScale="70000" lnSpcReduction="20000"/>
          </a:bodyPr>
          <a:lstStyle/>
          <a:p>
            <a:pPr marL="126997" indent="0">
              <a:lnSpc>
                <a:spcPct val="120000"/>
              </a:lnSpc>
              <a:spcBef>
                <a:spcPts val="0"/>
              </a:spcBef>
              <a:spcAft>
                <a:spcPts val="1200"/>
              </a:spcAft>
              <a:buNone/>
            </a:pPr>
            <a:r>
              <a:rPr lang="en-US" sz="3600" dirty="0"/>
              <a:t>To be eligible to earn a SSCE, students must be enrolled in grade ten, eleven, or twelve at a participating local educational agency (LEA), and must fulfill each of the following five statewide criteria:</a:t>
            </a:r>
          </a:p>
          <a:p>
            <a:pPr marL="1066773" indent="-457189">
              <a:lnSpc>
                <a:spcPct val="120000"/>
              </a:lnSpc>
              <a:spcBef>
                <a:spcPts val="0"/>
              </a:spcBef>
              <a:spcAft>
                <a:spcPts val="1200"/>
              </a:spcAft>
              <a:buFont typeface="+mj-lt"/>
              <a:buAutoNum type="arabicPeriod"/>
              <a:tabLst>
                <a:tab pos="391574" algn="l"/>
              </a:tabLst>
            </a:pPr>
            <a:r>
              <a:rPr lang="en-US" sz="3100" dirty="0"/>
              <a:t>Be engaged in academic work in a productive way.</a:t>
            </a:r>
          </a:p>
          <a:p>
            <a:pPr marL="1066773" indent="-457189">
              <a:lnSpc>
                <a:spcPct val="120000"/>
              </a:lnSpc>
              <a:spcBef>
                <a:spcPts val="0"/>
              </a:spcBef>
              <a:spcAft>
                <a:spcPts val="1200"/>
              </a:spcAft>
              <a:buFont typeface="+mj-lt"/>
              <a:buAutoNum type="arabicPeriod"/>
              <a:tabLst>
                <a:tab pos="391574" algn="l"/>
              </a:tabLst>
            </a:pPr>
            <a:r>
              <a:rPr lang="en-US" sz="3100" dirty="0"/>
              <a:t>Demonstrate a competent understanding of United States and California constitutions; functions and governance of local governments; tribal government structures and organizations; the role of the citizen in a constitutional democracy; and democratic principles, concepts, and processes.</a:t>
            </a:r>
          </a:p>
        </p:txBody>
      </p:sp>
    </p:spTree>
    <p:extLst>
      <p:ext uri="{BB962C8B-B14F-4D97-AF65-F5344CB8AC3E}">
        <p14:creationId xmlns:p14="http://schemas.microsoft.com/office/powerpoint/2010/main" val="1947472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57D4-6EA3-60C9-0908-4ACAF92D869F}"/>
              </a:ext>
            </a:extLst>
          </p:cNvPr>
          <p:cNvSpPr>
            <a:spLocks noGrp="1"/>
          </p:cNvSpPr>
          <p:nvPr>
            <p:ph type="title"/>
          </p:nvPr>
        </p:nvSpPr>
        <p:spPr/>
        <p:txBody>
          <a:bodyPr/>
          <a:lstStyle/>
          <a:p>
            <a:r>
              <a:rPr lang="en-US" dirty="0"/>
              <a:t>Statewide Criteria (2)</a:t>
            </a:r>
          </a:p>
        </p:txBody>
      </p:sp>
      <p:sp>
        <p:nvSpPr>
          <p:cNvPr id="3" name="Content Placeholder 2">
            <a:extLst>
              <a:ext uri="{FF2B5EF4-FFF2-40B4-BE49-F238E27FC236}">
                <a16:creationId xmlns:a16="http://schemas.microsoft.com/office/drawing/2014/main" id="{39731AC1-B2ED-C672-881E-4D70CBCE652D}"/>
              </a:ext>
            </a:extLst>
          </p:cNvPr>
          <p:cNvSpPr>
            <a:spLocks noGrp="1"/>
          </p:cNvSpPr>
          <p:nvPr>
            <p:ph idx="1"/>
          </p:nvPr>
        </p:nvSpPr>
        <p:spPr/>
        <p:txBody>
          <a:bodyPr>
            <a:noAutofit/>
          </a:bodyPr>
          <a:lstStyle/>
          <a:p>
            <a:pPr marL="126997" indent="0">
              <a:lnSpc>
                <a:spcPct val="120000"/>
              </a:lnSpc>
              <a:spcBef>
                <a:spcPts val="0"/>
              </a:spcBef>
              <a:spcAft>
                <a:spcPts val="1200"/>
              </a:spcAft>
              <a:buNone/>
            </a:pPr>
            <a:r>
              <a:rPr lang="en-US" sz="2800" dirty="0"/>
              <a:t>The student must:</a:t>
            </a:r>
          </a:p>
          <a:p>
            <a:pPr marL="1001159" indent="-391574">
              <a:lnSpc>
                <a:spcPct val="120000"/>
              </a:lnSpc>
              <a:spcBef>
                <a:spcPts val="0"/>
              </a:spcBef>
              <a:spcAft>
                <a:spcPts val="1200"/>
              </a:spcAft>
              <a:buFont typeface="+mj-lt"/>
              <a:buAutoNum type="arabicPeriod" startAt="3"/>
              <a:tabLst>
                <a:tab pos="543970" algn="l"/>
              </a:tabLst>
            </a:pPr>
            <a:r>
              <a:rPr lang="en-US" sz="2400" dirty="0"/>
              <a:t>Participate in one or more informed civic engagement project(s) that address real-world problems and require students to identify and inquire into civic needs or problems, consider varied responses, take action, and reflect on efforts.</a:t>
            </a:r>
          </a:p>
        </p:txBody>
      </p:sp>
    </p:spTree>
    <p:extLst>
      <p:ext uri="{BB962C8B-B14F-4D97-AF65-F5344CB8AC3E}">
        <p14:creationId xmlns:p14="http://schemas.microsoft.com/office/powerpoint/2010/main" val="3686536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357D4-6EA3-60C9-0908-4ACAF92D869F}"/>
              </a:ext>
            </a:extLst>
          </p:cNvPr>
          <p:cNvSpPr>
            <a:spLocks noGrp="1"/>
          </p:cNvSpPr>
          <p:nvPr>
            <p:ph type="title"/>
          </p:nvPr>
        </p:nvSpPr>
        <p:spPr/>
        <p:txBody>
          <a:bodyPr/>
          <a:lstStyle/>
          <a:p>
            <a:r>
              <a:rPr lang="en-US" dirty="0"/>
              <a:t>Statewide Criteria (3)</a:t>
            </a:r>
          </a:p>
        </p:txBody>
      </p:sp>
      <p:sp>
        <p:nvSpPr>
          <p:cNvPr id="3" name="Content Placeholder 2">
            <a:extLst>
              <a:ext uri="{FF2B5EF4-FFF2-40B4-BE49-F238E27FC236}">
                <a16:creationId xmlns:a16="http://schemas.microsoft.com/office/drawing/2014/main" id="{39731AC1-B2ED-C672-881E-4D70CBCE652D}"/>
              </a:ext>
            </a:extLst>
          </p:cNvPr>
          <p:cNvSpPr>
            <a:spLocks noGrp="1"/>
          </p:cNvSpPr>
          <p:nvPr>
            <p:ph idx="1"/>
          </p:nvPr>
        </p:nvSpPr>
        <p:spPr/>
        <p:txBody>
          <a:bodyPr>
            <a:noAutofit/>
          </a:bodyPr>
          <a:lstStyle/>
          <a:p>
            <a:pPr marL="126997" indent="0">
              <a:lnSpc>
                <a:spcPct val="120000"/>
              </a:lnSpc>
              <a:spcBef>
                <a:spcPts val="0"/>
              </a:spcBef>
              <a:spcAft>
                <a:spcPts val="1200"/>
              </a:spcAft>
              <a:buNone/>
            </a:pPr>
            <a:r>
              <a:rPr lang="en-US" sz="2800" dirty="0"/>
              <a:t>The student must:</a:t>
            </a:r>
          </a:p>
          <a:p>
            <a:pPr marL="1066785" indent="-457200">
              <a:lnSpc>
                <a:spcPct val="120000"/>
              </a:lnSpc>
              <a:spcBef>
                <a:spcPts val="0"/>
              </a:spcBef>
              <a:spcAft>
                <a:spcPts val="1200"/>
              </a:spcAft>
              <a:buFont typeface="+mj-lt"/>
              <a:buAutoNum type="arabicPeriod" startAt="4"/>
              <a:tabLst>
                <a:tab pos="543970" algn="l"/>
              </a:tabLst>
            </a:pPr>
            <a:r>
              <a:rPr lang="en-US" sz="2400" dirty="0"/>
              <a:t>Demonstrate civic knowledge, skills, and dispositions through self-reflection.</a:t>
            </a:r>
          </a:p>
          <a:p>
            <a:pPr marL="1001159" indent="-391574">
              <a:lnSpc>
                <a:spcPct val="120000"/>
              </a:lnSpc>
              <a:spcBef>
                <a:spcPts val="0"/>
              </a:spcBef>
              <a:spcAft>
                <a:spcPts val="1200"/>
              </a:spcAft>
              <a:buFont typeface="+mj-lt"/>
              <a:buAutoNum type="arabicPeriod" startAt="4"/>
              <a:tabLst>
                <a:tab pos="543970" algn="l"/>
              </a:tabLst>
            </a:pPr>
            <a:r>
              <a:rPr lang="en-US" sz="2400" dirty="0"/>
              <a:t>Exhibit character traits that reflect civic-mindedness and a commitment to positively impact the classroom, school, community and/or society.</a:t>
            </a:r>
          </a:p>
        </p:txBody>
      </p:sp>
    </p:spTree>
    <p:extLst>
      <p:ext uri="{BB962C8B-B14F-4D97-AF65-F5344CB8AC3E}">
        <p14:creationId xmlns:p14="http://schemas.microsoft.com/office/powerpoint/2010/main" val="702148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0AAC6-4E6B-FF9F-1417-3F817BB55B2D}"/>
              </a:ext>
            </a:extLst>
          </p:cNvPr>
          <p:cNvSpPr>
            <a:spLocks noGrp="1"/>
          </p:cNvSpPr>
          <p:nvPr>
            <p:ph type="title"/>
          </p:nvPr>
        </p:nvSpPr>
        <p:spPr/>
        <p:txBody>
          <a:bodyPr/>
          <a:lstStyle/>
          <a:p>
            <a:r>
              <a:rPr lang="en-US" dirty="0"/>
              <a:t>Implementation Guidance</a:t>
            </a:r>
          </a:p>
        </p:txBody>
      </p:sp>
      <p:sp>
        <p:nvSpPr>
          <p:cNvPr id="3" name="Content Placeholder 2">
            <a:extLst>
              <a:ext uri="{FF2B5EF4-FFF2-40B4-BE49-F238E27FC236}">
                <a16:creationId xmlns:a16="http://schemas.microsoft.com/office/drawing/2014/main" id="{BD18A1F7-83CD-8196-08B0-17C7A632F98A}"/>
              </a:ext>
            </a:extLst>
          </p:cNvPr>
          <p:cNvSpPr>
            <a:spLocks noGrp="1"/>
          </p:cNvSpPr>
          <p:nvPr>
            <p:ph idx="1"/>
          </p:nvPr>
        </p:nvSpPr>
        <p:spPr>
          <a:xfrm>
            <a:off x="1345742" y="1593030"/>
            <a:ext cx="5411519" cy="4206240"/>
          </a:xfrm>
        </p:spPr>
        <p:txBody>
          <a:bodyPr vert="horz" lIns="91440" tIns="45720" rIns="91440" bIns="45720" rtlCol="0" anchor="t">
            <a:noAutofit/>
          </a:bodyPr>
          <a:lstStyle/>
          <a:p>
            <a:pPr algn="l">
              <a:spcBef>
                <a:spcPts val="1200"/>
              </a:spcBef>
            </a:pPr>
            <a:r>
              <a:rPr lang="en-US" sz="2400" b="0" i="0" dirty="0">
                <a:effectLst/>
              </a:rPr>
              <a:t>The Implementation Guidance (</a:t>
            </a:r>
            <a:r>
              <a:rPr lang="en-US" sz="2400" b="0" i="0" dirty="0">
                <a:solidFill>
                  <a:schemeClr val="accent3"/>
                </a:solidFill>
                <a:effectLst/>
                <a:hlinkClick r:id="rId3" tooltip="CDE SSCE Implementation Guidance web page">
                  <a:extLst>
                    <a:ext uri="{A12FA001-AC4F-418D-AE19-62706E023703}">
                      <ahyp:hlinkClr xmlns:ahyp="http://schemas.microsoft.com/office/drawing/2018/hyperlinkcolor" val="tx"/>
                    </a:ext>
                  </a:extLst>
                </a:hlinkClick>
              </a:rPr>
              <a:t>https://www.cde.ca.gov/618335</a:t>
            </a:r>
            <a:r>
              <a:rPr lang="en-US" sz="2400" dirty="0"/>
              <a:t>)</a:t>
            </a:r>
            <a:r>
              <a:rPr lang="en-US" sz="2400" b="0" i="0" dirty="0">
                <a:effectLst/>
              </a:rPr>
              <a:t> offers ideas, questions, and considerations to structure local SSCE requirements.</a:t>
            </a:r>
            <a:endParaRPr lang="en-US" dirty="0"/>
          </a:p>
          <a:p>
            <a:pPr algn="l">
              <a:spcBef>
                <a:spcPts val="1200"/>
              </a:spcBef>
            </a:pPr>
            <a:r>
              <a:rPr lang="en-US" sz="2400" dirty="0">
                <a:solidFill>
                  <a:srgbClr val="000000"/>
                </a:solidFill>
              </a:rPr>
              <a:t>The “Local Programming” presentation on the SSCE web page (</a:t>
            </a:r>
            <a:r>
              <a:rPr lang="en-US" sz="2400" dirty="0">
                <a:solidFill>
                  <a:schemeClr val="accent3"/>
                </a:solidFill>
                <a:hlinkClick r:id="rId4" tooltip="CDE SSCE web page">
                  <a:extLst>
                    <a:ext uri="{A12FA001-AC4F-418D-AE19-62706E023703}">
                      <ahyp:hlinkClr xmlns:ahyp="http://schemas.microsoft.com/office/drawing/2018/hyperlinkcolor" val="tx"/>
                    </a:ext>
                  </a:extLst>
                </a:hlinkClick>
              </a:rPr>
              <a:t>https://www.cde.ca.gov/620836</a:t>
            </a:r>
            <a:r>
              <a:rPr lang="en-US" sz="2400" dirty="0"/>
              <a:t>)</a:t>
            </a:r>
            <a:r>
              <a:rPr lang="en-US" sz="2400" dirty="0">
                <a:solidFill>
                  <a:srgbClr val="000000"/>
                </a:solidFill>
              </a:rPr>
              <a:t> breaks down criteria with questions from the implementation guidance. </a:t>
            </a:r>
            <a:endParaRPr lang="en-US" sz="2400" dirty="0"/>
          </a:p>
        </p:txBody>
      </p:sp>
      <p:pic>
        <p:nvPicPr>
          <p:cNvPr id="8" name="Picture 7" descr="Screenshot of the SSCE Implementation Guidance web page.">
            <a:extLst>
              <a:ext uri="{FF2B5EF4-FFF2-40B4-BE49-F238E27FC236}">
                <a16:creationId xmlns:a16="http://schemas.microsoft.com/office/drawing/2014/main" id="{6D6318D1-8040-E0DD-ED52-9E4BB666C6B6}"/>
              </a:ext>
            </a:extLst>
          </p:cNvPr>
          <p:cNvPicPr>
            <a:picLocks noChangeAspect="1"/>
          </p:cNvPicPr>
          <p:nvPr/>
        </p:nvPicPr>
        <p:blipFill rotWithShape="1">
          <a:blip r:embed="rId5"/>
          <a:srcRect r="2438" b="27470"/>
          <a:stretch/>
        </p:blipFill>
        <p:spPr>
          <a:xfrm>
            <a:off x="6759844" y="1593030"/>
            <a:ext cx="4441555" cy="4016938"/>
          </a:xfrm>
          <a:prstGeom prst="rect">
            <a:avLst/>
          </a:prstGeom>
          <a:ln>
            <a:solidFill>
              <a:schemeClr val="accent3">
                <a:lumMod val="50000"/>
              </a:schemeClr>
            </a:solidFill>
          </a:ln>
        </p:spPr>
      </p:pic>
    </p:spTree>
    <p:extLst>
      <p:ext uri="{BB962C8B-B14F-4D97-AF65-F5344CB8AC3E}">
        <p14:creationId xmlns:p14="http://schemas.microsoft.com/office/powerpoint/2010/main" val="178047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6C0A5-5D24-68B1-7ED3-C3DBB2F2735B}"/>
              </a:ext>
            </a:extLst>
          </p:cNvPr>
          <p:cNvSpPr>
            <a:spLocks noGrp="1"/>
          </p:cNvSpPr>
          <p:nvPr>
            <p:ph type="title"/>
          </p:nvPr>
        </p:nvSpPr>
        <p:spPr>
          <a:xfrm>
            <a:off x="831851" y="1260390"/>
            <a:ext cx="5134996" cy="3558746"/>
          </a:xfrm>
        </p:spPr>
        <p:txBody>
          <a:bodyPr>
            <a:normAutofit fontScale="90000"/>
          </a:bodyPr>
          <a:lstStyle/>
          <a:p>
            <a:r>
              <a:rPr lang="en-US" dirty="0"/>
              <a:t>Who is eligible to earn a State Seal of Civic Engagement?</a:t>
            </a:r>
          </a:p>
        </p:txBody>
      </p:sp>
      <p:pic>
        <p:nvPicPr>
          <p:cNvPr id="6" name="Picture 2" descr="Photo of student Alexander Fan receiving a SSCE insignia in Bakersfield in 2021.">
            <a:extLst>
              <a:ext uri="{FF2B5EF4-FFF2-40B4-BE49-F238E27FC236}">
                <a16:creationId xmlns:a16="http://schemas.microsoft.com/office/drawing/2014/main" id="{21B5957E-F3A9-5680-E8EB-5A31DCCC57B5}"/>
              </a:ext>
              <a:ext uri="{C183D7F6-B498-43B3-948B-1728B52AA6E4}">
                <adec:decorative xmlns:adec="http://schemas.microsoft.com/office/drawing/2017/decorative" val="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
          <a:stretch/>
        </p:blipFill>
        <p:spPr bwMode="auto">
          <a:xfrm>
            <a:off x="5966846" y="220623"/>
            <a:ext cx="5806699" cy="635476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49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C1571F-D4E4-0C7F-F775-875F64F1AEA5}"/>
              </a:ext>
            </a:extLst>
          </p:cNvPr>
          <p:cNvSpPr>
            <a:spLocks noGrp="1"/>
          </p:cNvSpPr>
          <p:nvPr>
            <p:ph type="title"/>
          </p:nvPr>
        </p:nvSpPr>
        <p:spPr/>
        <p:txBody>
          <a:bodyPr/>
          <a:lstStyle/>
          <a:p>
            <a:r>
              <a:rPr lang="en-US" dirty="0"/>
              <a:t>Institutional Eligibility</a:t>
            </a:r>
          </a:p>
        </p:txBody>
      </p:sp>
      <p:sp>
        <p:nvSpPr>
          <p:cNvPr id="5" name="Content Placeholder 4">
            <a:extLst>
              <a:ext uri="{FF2B5EF4-FFF2-40B4-BE49-F238E27FC236}">
                <a16:creationId xmlns:a16="http://schemas.microsoft.com/office/drawing/2014/main" id="{454B4CE4-7E53-5EF6-7B71-465DB881A262}"/>
              </a:ext>
            </a:extLst>
          </p:cNvPr>
          <p:cNvSpPr>
            <a:spLocks noGrp="1"/>
          </p:cNvSpPr>
          <p:nvPr>
            <p:ph sz="quarter" idx="13"/>
          </p:nvPr>
        </p:nvSpPr>
        <p:spPr>
          <a:xfrm>
            <a:off x="1206500" y="1435100"/>
            <a:ext cx="10147300" cy="4749800"/>
          </a:xfrm>
        </p:spPr>
        <p:txBody>
          <a:bodyPr>
            <a:normAutofit fontScale="85000" lnSpcReduction="10000"/>
          </a:bodyPr>
          <a:lstStyle/>
          <a:p>
            <a:pPr>
              <a:spcBef>
                <a:spcPts val="1200"/>
              </a:spcBef>
            </a:pPr>
            <a:r>
              <a:rPr lang="en-US" sz="3200" dirty="0">
                <a:latin typeface="Arial" panose="020B0604020202020204" pitchFamily="34" charset="0"/>
                <a:cs typeface="Arial" panose="020B0604020202020204" pitchFamily="34" charset="0"/>
              </a:rPr>
              <a:t>The SSCE is offered at the LEA level. This includes county offices of education (COEs), school districts, charter schools. </a:t>
            </a:r>
          </a:p>
          <a:p>
            <a:pPr>
              <a:spcBef>
                <a:spcPts val="1200"/>
              </a:spcBef>
            </a:pPr>
            <a:r>
              <a:rPr lang="en-US" sz="3200" dirty="0">
                <a:latin typeface="Arial" panose="020B0604020202020204" pitchFamily="34" charset="0"/>
                <a:cs typeface="Arial" panose="020B0604020202020204" pitchFamily="34" charset="0"/>
              </a:rPr>
              <a:t>Individual school sites may not offer the SSCE without it also being available district- or county-wide.</a:t>
            </a:r>
          </a:p>
          <a:p>
            <a:pPr>
              <a:spcBef>
                <a:spcPts val="1200"/>
              </a:spcBef>
            </a:pPr>
            <a:r>
              <a:rPr lang="en-US" sz="3200" dirty="0">
                <a:latin typeface="Arial" panose="020B0604020202020204" pitchFamily="34" charset="0"/>
                <a:cs typeface="Arial" panose="020B0604020202020204" pitchFamily="34" charset="0"/>
              </a:rPr>
              <a:t>Private schools are not eligible to offer the SSCE; however, they may establish their own civic recognition opportunities.</a:t>
            </a:r>
          </a:p>
          <a:p>
            <a:pPr>
              <a:spcBef>
                <a:spcPts val="1200"/>
              </a:spcBef>
            </a:pPr>
            <a:r>
              <a:rPr lang="en-US" sz="3200" b="0" i="0" dirty="0">
                <a:solidFill>
                  <a:srgbClr val="000000"/>
                </a:solidFill>
                <a:effectLst/>
                <a:highlight>
                  <a:srgbClr val="FFFFFF"/>
                </a:highlight>
                <a:latin typeface="Arial" panose="020B0604020202020204" pitchFamily="34" charset="0"/>
                <a:cs typeface="Arial" panose="020B0604020202020204" pitchFamily="34" charset="0"/>
              </a:rPr>
              <a:t>Students schooled through an Independent Study Program, with oversight of a credentialed teacher in a</a:t>
            </a:r>
            <a:r>
              <a:rPr lang="en-US" sz="3200" dirty="0">
                <a:solidFill>
                  <a:srgbClr val="000000"/>
                </a:solidFill>
                <a:highlight>
                  <a:srgbClr val="FFFFFF"/>
                </a:highlight>
                <a:latin typeface="Arial" panose="020B0604020202020204" pitchFamily="34" charset="0"/>
                <a:cs typeface="Arial" panose="020B0604020202020204" pitchFamily="34" charset="0"/>
              </a:rPr>
              <a:t> </a:t>
            </a:r>
            <a:r>
              <a:rPr lang="en-US" sz="3200" b="0" i="0" dirty="0">
                <a:solidFill>
                  <a:srgbClr val="000000"/>
                </a:solidFill>
                <a:effectLst/>
                <a:highlight>
                  <a:srgbClr val="FFFFFF"/>
                </a:highlight>
                <a:latin typeface="Arial" panose="020B0604020202020204" pitchFamily="34" charset="0"/>
                <a:cs typeface="Arial" panose="020B0604020202020204" pitchFamily="34" charset="0"/>
              </a:rPr>
              <a:t>participating LEA, are eligible.</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27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C1571F-D4E4-0C7F-F775-875F64F1AEA5}"/>
              </a:ext>
            </a:extLst>
          </p:cNvPr>
          <p:cNvSpPr>
            <a:spLocks noGrp="1"/>
          </p:cNvSpPr>
          <p:nvPr>
            <p:ph type="title"/>
          </p:nvPr>
        </p:nvSpPr>
        <p:spPr/>
        <p:txBody>
          <a:bodyPr/>
          <a:lstStyle/>
          <a:p>
            <a:r>
              <a:rPr lang="en-US" dirty="0"/>
              <a:t>Student Eligibility</a:t>
            </a:r>
          </a:p>
        </p:txBody>
      </p:sp>
      <p:sp>
        <p:nvSpPr>
          <p:cNvPr id="11" name="Content Placeholder 10">
            <a:extLst>
              <a:ext uri="{FF2B5EF4-FFF2-40B4-BE49-F238E27FC236}">
                <a16:creationId xmlns:a16="http://schemas.microsoft.com/office/drawing/2014/main" id="{E5DD1153-4B0E-9683-D46B-A270DC019AFC}"/>
              </a:ext>
            </a:extLst>
          </p:cNvPr>
          <p:cNvSpPr>
            <a:spLocks noGrp="1"/>
          </p:cNvSpPr>
          <p:nvPr>
            <p:ph sz="quarter" idx="13"/>
          </p:nvPr>
        </p:nvSpPr>
        <p:spPr>
          <a:xfrm>
            <a:off x="1346200" y="1553845"/>
            <a:ext cx="10007600" cy="4415155"/>
          </a:xfrm>
        </p:spPr>
        <p:txBody>
          <a:bodyPr>
            <a:normAutofit fontScale="85000" lnSpcReduction="20000"/>
          </a:bodyPr>
          <a:lstStyle/>
          <a:p>
            <a:pPr>
              <a:spcBef>
                <a:spcPts val="1200"/>
              </a:spcBef>
            </a:pPr>
            <a:r>
              <a:rPr lang="en-US" sz="3200" dirty="0">
                <a:latin typeface="Arial" panose="020B0604020202020204" pitchFamily="34" charset="0"/>
                <a:cs typeface="Arial" panose="020B0604020202020204" pitchFamily="34" charset="0"/>
              </a:rPr>
              <a:t>Any grade ten, eleven or grade twelve pupil enrolled in California public schools, direct funded charter schools, the juvenile justice system, and/or in alternative school settings at a </a:t>
            </a:r>
            <a:r>
              <a:rPr lang="en-US" sz="3200" i="1" dirty="0">
                <a:latin typeface="Arial" panose="020B0604020202020204" pitchFamily="34" charset="0"/>
                <a:cs typeface="Arial" panose="020B0604020202020204" pitchFamily="34" charset="0"/>
              </a:rPr>
              <a:t>participating</a:t>
            </a:r>
            <a:r>
              <a:rPr lang="en-US" sz="3200" dirty="0">
                <a:latin typeface="Arial" panose="020B0604020202020204" pitchFamily="34" charset="0"/>
                <a:cs typeface="Arial" panose="020B0604020202020204" pitchFamily="34" charset="0"/>
              </a:rPr>
              <a:t> LEA is eligible to earn a SSCE.</a:t>
            </a:r>
          </a:p>
          <a:p>
            <a:pPr>
              <a:spcBef>
                <a:spcPts val="1200"/>
              </a:spcBef>
            </a:pPr>
            <a:r>
              <a:rPr lang="en-US" sz="3200" dirty="0">
                <a:latin typeface="Arial" panose="020B0604020202020204" pitchFamily="34" charset="0"/>
                <a:cs typeface="Arial" panose="020B0604020202020204" pitchFamily="34" charset="0"/>
              </a:rPr>
              <a:t>Students must demonstrate attainment of all five statewide criteria, as well as any locally-adopted requirements, to be eligible for an SSCE. </a:t>
            </a:r>
          </a:p>
          <a:p>
            <a:pPr>
              <a:spcBef>
                <a:spcPts val="1200"/>
              </a:spcBef>
            </a:pPr>
            <a:r>
              <a:rPr lang="en-US" sz="3200" dirty="0">
                <a:latin typeface="Arial" panose="020B0604020202020204" pitchFamily="34" charset="0"/>
                <a:cs typeface="Arial" panose="020B0604020202020204" pitchFamily="34" charset="0"/>
              </a:rPr>
              <a:t>Students may not earn an SSCE before grade ten. However, LEAs are encouraged to develop local means of recognition for younger students as a pathway to earning the SSCE, such as promotion certificates and/or cords.</a:t>
            </a:r>
          </a:p>
        </p:txBody>
      </p:sp>
    </p:spTree>
    <p:extLst>
      <p:ext uri="{BB962C8B-B14F-4D97-AF65-F5344CB8AC3E}">
        <p14:creationId xmlns:p14="http://schemas.microsoft.com/office/powerpoint/2010/main" val="1436406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5E6E-5336-9AF0-2654-A69E93381E9D}"/>
              </a:ext>
            </a:extLst>
          </p:cNvPr>
          <p:cNvSpPr>
            <a:spLocks noGrp="1"/>
          </p:cNvSpPr>
          <p:nvPr>
            <p:ph type="title"/>
          </p:nvPr>
        </p:nvSpPr>
        <p:spPr/>
        <p:txBody>
          <a:bodyPr/>
          <a:lstStyle/>
          <a:p>
            <a:r>
              <a:rPr lang="en-US" dirty="0"/>
              <a:t>Eligible Documents</a:t>
            </a:r>
          </a:p>
        </p:txBody>
      </p:sp>
      <p:sp>
        <p:nvSpPr>
          <p:cNvPr id="3" name="Content Placeholder 2">
            <a:extLst>
              <a:ext uri="{FF2B5EF4-FFF2-40B4-BE49-F238E27FC236}">
                <a16:creationId xmlns:a16="http://schemas.microsoft.com/office/drawing/2014/main" id="{986BB1DF-67A4-A453-5F35-2F832BBB3ABA}"/>
              </a:ext>
            </a:extLst>
          </p:cNvPr>
          <p:cNvSpPr>
            <a:spLocks noGrp="1"/>
          </p:cNvSpPr>
          <p:nvPr>
            <p:ph idx="1"/>
          </p:nvPr>
        </p:nvSpPr>
        <p:spPr>
          <a:xfrm>
            <a:off x="1345742" y="1593029"/>
            <a:ext cx="10008058" cy="4327323"/>
          </a:xfrm>
        </p:spPr>
        <p:txBody>
          <a:bodyPr vert="horz" lIns="91440" tIns="45720" rIns="91440" bIns="45720" numCol="1" rtlCol="0" anchor="t">
            <a:normAutofit/>
          </a:bodyPr>
          <a:lstStyle/>
          <a:p>
            <a:r>
              <a:rPr lang="en-US" dirty="0"/>
              <a:t>Eligible documents include:</a:t>
            </a:r>
          </a:p>
          <a:p>
            <a:pPr lvl="1">
              <a:spcBef>
                <a:spcPts val="1200"/>
              </a:spcBef>
              <a:spcAft>
                <a:spcPts val="0"/>
              </a:spcAft>
            </a:pPr>
            <a:r>
              <a:rPr lang="en-US" dirty="0"/>
              <a:t>High school diploma</a:t>
            </a:r>
          </a:p>
          <a:p>
            <a:pPr lvl="1">
              <a:spcBef>
                <a:spcPts val="1200"/>
              </a:spcBef>
              <a:spcAft>
                <a:spcPts val="0"/>
              </a:spcAft>
            </a:pPr>
            <a:r>
              <a:rPr lang="en-US" dirty="0"/>
              <a:t>Alternative high school diploma (</a:t>
            </a:r>
            <a:r>
              <a:rPr lang="en-US" i="1" dirty="0"/>
              <a:t>EC</a:t>
            </a:r>
            <a:r>
              <a:rPr lang="en-US" dirty="0"/>
              <a:t> </a:t>
            </a:r>
            <a:r>
              <a:rPr lang="en-US" i="0" dirty="0">
                <a:solidFill>
                  <a:srgbClr val="000000"/>
                </a:solidFill>
                <a:effectLst/>
                <a:highlight>
                  <a:srgbClr val="FFFFFF"/>
                </a:highlight>
              </a:rPr>
              <a:t>51225.31); </a:t>
            </a:r>
            <a:r>
              <a:rPr lang="en-US" i="0" dirty="0">
                <a:solidFill>
                  <a:schemeClr val="accent3"/>
                </a:solidFill>
                <a:effectLst/>
                <a:highlight>
                  <a:srgbClr val="FFFFFF"/>
                </a:highlight>
                <a:hlinkClick r:id="rId3" tooltip="Education Code Section 51225.31">
                  <a:extLst>
                    <a:ext uri="{A12FA001-AC4F-418D-AE19-62706E023703}">
                      <ahyp:hlinkClr xmlns:ahyp="http://schemas.microsoft.com/office/drawing/2018/hyperlinkcolor" val="tx"/>
                    </a:ext>
                  </a:extLst>
                </a:hlinkClick>
              </a:rPr>
              <a:t>https://www.cde.ca.gov/613733</a:t>
            </a:r>
            <a:endParaRPr lang="en-US" i="0" dirty="0">
              <a:solidFill>
                <a:schemeClr val="accent3"/>
              </a:solidFill>
              <a:effectLst/>
              <a:highlight>
                <a:srgbClr val="FFFFFF"/>
              </a:highlight>
            </a:endParaRPr>
          </a:p>
          <a:p>
            <a:pPr lvl="1">
              <a:spcBef>
                <a:spcPts val="1200"/>
              </a:spcBef>
              <a:spcAft>
                <a:spcPts val="0"/>
              </a:spcAft>
            </a:pPr>
            <a:r>
              <a:rPr lang="en-US" dirty="0"/>
              <a:t>General Educational Development Certificates</a:t>
            </a:r>
          </a:p>
          <a:p>
            <a:pPr lvl="1">
              <a:spcBef>
                <a:spcPts val="1200"/>
              </a:spcBef>
              <a:spcAft>
                <a:spcPts val="0"/>
              </a:spcAft>
            </a:pPr>
            <a:r>
              <a:rPr lang="en-US" dirty="0"/>
              <a:t>Certificates of Completion (</a:t>
            </a:r>
            <a:r>
              <a:rPr lang="en-US" i="1" dirty="0"/>
              <a:t>EC</a:t>
            </a:r>
            <a:r>
              <a:rPr lang="en-US" dirty="0"/>
              <a:t> Section 56390)</a:t>
            </a:r>
          </a:p>
          <a:p>
            <a:pPr lvl="1">
              <a:spcBef>
                <a:spcPts val="1200"/>
              </a:spcBef>
            </a:pPr>
            <a:r>
              <a:rPr lang="en-US" dirty="0"/>
              <a:t>Transcripts (grades eleven or twelve)</a:t>
            </a:r>
          </a:p>
        </p:txBody>
      </p:sp>
    </p:spTree>
    <p:extLst>
      <p:ext uri="{BB962C8B-B14F-4D97-AF65-F5344CB8AC3E}">
        <p14:creationId xmlns:p14="http://schemas.microsoft.com/office/powerpoint/2010/main" val="2425117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85E6E-5336-9AF0-2654-A69E93381E9D}"/>
              </a:ext>
            </a:extLst>
          </p:cNvPr>
          <p:cNvSpPr>
            <a:spLocks noGrp="1"/>
          </p:cNvSpPr>
          <p:nvPr>
            <p:ph type="title"/>
          </p:nvPr>
        </p:nvSpPr>
        <p:spPr/>
        <p:txBody>
          <a:bodyPr/>
          <a:lstStyle/>
          <a:p>
            <a:r>
              <a:rPr lang="en-US" dirty="0"/>
              <a:t>The Insignia</a:t>
            </a:r>
          </a:p>
        </p:txBody>
      </p:sp>
      <p:sp>
        <p:nvSpPr>
          <p:cNvPr id="3" name="Content Placeholder 2">
            <a:extLst>
              <a:ext uri="{FF2B5EF4-FFF2-40B4-BE49-F238E27FC236}">
                <a16:creationId xmlns:a16="http://schemas.microsoft.com/office/drawing/2014/main" id="{986BB1DF-67A4-A453-5F35-2F832BBB3ABA}"/>
              </a:ext>
            </a:extLst>
          </p:cNvPr>
          <p:cNvSpPr>
            <a:spLocks noGrp="1"/>
          </p:cNvSpPr>
          <p:nvPr>
            <p:ph idx="1"/>
          </p:nvPr>
        </p:nvSpPr>
        <p:spPr>
          <a:xfrm>
            <a:off x="1345742" y="1593029"/>
            <a:ext cx="6698121" cy="4327323"/>
          </a:xfrm>
        </p:spPr>
        <p:txBody>
          <a:bodyPr vert="horz" lIns="91440" tIns="45720" rIns="91440" bIns="45720" numCol="1" rtlCol="0" anchor="t">
            <a:normAutofit/>
          </a:bodyPr>
          <a:lstStyle/>
          <a:p>
            <a:pPr>
              <a:spcBef>
                <a:spcPts val="1200"/>
              </a:spcBef>
            </a:pPr>
            <a:r>
              <a:rPr lang="en-US" sz="2400" dirty="0"/>
              <a:t>Each eligible student receives one gold-embossed insignia to affix to one eligible document.</a:t>
            </a:r>
            <a:endParaRPr lang="en-US"/>
          </a:p>
          <a:p>
            <a:pPr>
              <a:spcBef>
                <a:spcPts val="1200"/>
              </a:spcBef>
            </a:pPr>
            <a:r>
              <a:rPr lang="en-US" sz="2400" dirty="0"/>
              <a:t>An extra embossed insignia, or a black and white insignia for placement on transcripts, is </a:t>
            </a:r>
            <a:r>
              <a:rPr lang="en-US" sz="2400" b="1" dirty="0"/>
              <a:t>not</a:t>
            </a:r>
            <a:r>
              <a:rPr lang="en-US" sz="2400" dirty="0"/>
              <a:t> provided. </a:t>
            </a:r>
          </a:p>
          <a:p>
            <a:pPr>
              <a:spcBef>
                <a:spcPts val="1200"/>
              </a:spcBef>
            </a:pPr>
            <a:r>
              <a:rPr lang="en-US" sz="2400" dirty="0">
                <a:latin typeface="Arial"/>
                <a:cs typeface="Arial"/>
              </a:rPr>
              <a:t>LEAs may develop local forms of recognition (local seals, certificates, transcript notations, etc.).</a:t>
            </a:r>
            <a:endParaRPr lang="en-US" sz="2400" dirty="0"/>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6E77BEDE-DCE2-4501-E192-8963FAD80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464" y="1960764"/>
            <a:ext cx="2936472" cy="2936472"/>
          </a:xfrm>
          <a:prstGeom prst="rect">
            <a:avLst/>
          </a:prstGeom>
        </p:spPr>
      </p:pic>
    </p:spTree>
    <p:extLst>
      <p:ext uri="{BB962C8B-B14F-4D97-AF65-F5344CB8AC3E}">
        <p14:creationId xmlns:p14="http://schemas.microsoft.com/office/powerpoint/2010/main" val="3430982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2D72D2-442C-7827-2FF3-AC79FDFE5C0A}"/>
              </a:ext>
            </a:extLst>
          </p:cNvPr>
          <p:cNvSpPr>
            <a:spLocks noGrp="1"/>
          </p:cNvSpPr>
          <p:nvPr>
            <p:ph type="title"/>
          </p:nvPr>
        </p:nvSpPr>
        <p:spPr>
          <a:xfrm>
            <a:off x="831850" y="1112108"/>
            <a:ext cx="5668703" cy="4300151"/>
          </a:xfrm>
        </p:spPr>
        <p:txBody>
          <a:bodyPr>
            <a:normAutofit fontScale="90000"/>
          </a:bodyPr>
          <a:lstStyle/>
          <a:p>
            <a:r>
              <a:rPr lang="en-US" dirty="0"/>
              <a:t>How is the State Seal of Civic Engagement implemented locally?</a:t>
            </a:r>
          </a:p>
        </p:txBody>
      </p:sp>
      <p:pic>
        <p:nvPicPr>
          <p:cNvPr id="6" name="Content Placeholder 7" descr="Students from Riverside STEM High School explaining a recycling program that they developed to earn the SSCE.">
            <a:extLst>
              <a:ext uri="{FF2B5EF4-FFF2-40B4-BE49-F238E27FC236}">
                <a16:creationId xmlns:a16="http://schemas.microsoft.com/office/drawing/2014/main" id="{14AEAA09-A039-7EDE-2D2F-E6A30F4C6F78}"/>
              </a:ext>
            </a:extLst>
          </p:cNvPr>
          <p:cNvPicPr>
            <a:picLocks noChangeAspect="1"/>
          </p:cNvPicPr>
          <p:nvPr/>
        </p:nvPicPr>
        <p:blipFill rotWithShape="1">
          <a:blip r:embed="rId3"/>
          <a:srcRect l="34026" r="-547"/>
          <a:stretch/>
        </p:blipFill>
        <p:spPr>
          <a:xfrm>
            <a:off x="6261315" y="921107"/>
            <a:ext cx="5388244" cy="5030242"/>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Tree>
    <p:extLst>
      <p:ext uri="{BB962C8B-B14F-4D97-AF65-F5344CB8AC3E}">
        <p14:creationId xmlns:p14="http://schemas.microsoft.com/office/powerpoint/2010/main" val="3980421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1E62A-1F43-3265-97A6-FD03B42906EE}"/>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F5E77823-F277-D7AB-2614-1E28AF262282}"/>
              </a:ext>
            </a:extLst>
          </p:cNvPr>
          <p:cNvSpPr>
            <a:spLocks noGrp="1"/>
          </p:cNvSpPr>
          <p:nvPr>
            <p:ph type="title"/>
          </p:nvPr>
        </p:nvSpPr>
        <p:spPr/>
        <p:txBody>
          <a:bodyPr>
            <a:normAutofit/>
          </a:bodyPr>
          <a:lstStyle/>
          <a:p>
            <a:pPr eaLnBrk="1" hangingPunct="1">
              <a:lnSpc>
                <a:spcPct val="100000"/>
              </a:lnSpc>
              <a:spcAft>
                <a:spcPts val="1200"/>
              </a:spcAft>
            </a:pPr>
            <a:r>
              <a:rPr lang="en-US" altLang="en-US" b="1" dirty="0"/>
              <a:t>Introductions</a:t>
            </a:r>
          </a:p>
        </p:txBody>
      </p:sp>
      <p:sp>
        <p:nvSpPr>
          <p:cNvPr id="3" name="Content Placeholder 2">
            <a:extLst>
              <a:ext uri="{FF2B5EF4-FFF2-40B4-BE49-F238E27FC236}">
                <a16:creationId xmlns:a16="http://schemas.microsoft.com/office/drawing/2014/main" id="{CCDF879A-F766-A682-78DD-01A5CADB7C0D}"/>
              </a:ext>
            </a:extLst>
          </p:cNvPr>
          <p:cNvSpPr>
            <a:spLocks noGrp="1"/>
          </p:cNvSpPr>
          <p:nvPr>
            <p:ph idx="1"/>
          </p:nvPr>
        </p:nvSpPr>
        <p:spPr>
          <a:xfrm>
            <a:off x="1091971" y="1723615"/>
            <a:ext cx="10008058" cy="3410770"/>
          </a:xfrm>
        </p:spPr>
        <p:txBody>
          <a:bodyPr/>
          <a:lstStyle/>
          <a:p>
            <a:pPr marL="0" indent="0" algn="ctr">
              <a:buNone/>
            </a:pPr>
            <a:r>
              <a:rPr lang="en-US" sz="3200" dirty="0">
                <a:latin typeface="Arial" panose="020B0604020202020204" pitchFamily="34" charset="0"/>
                <a:cs typeface="Arial" panose="020B0604020202020204" pitchFamily="34" charset="0"/>
              </a:rPr>
              <a:t>Havana Cheng, Staff Services Analyst</a:t>
            </a:r>
          </a:p>
          <a:p>
            <a:pPr marL="0" indent="0" algn="ctr">
              <a:buNone/>
            </a:pPr>
            <a:r>
              <a:rPr lang="en-US" sz="3200" dirty="0">
                <a:latin typeface="Arial" panose="020B0604020202020204" pitchFamily="34" charset="0"/>
                <a:cs typeface="Arial" panose="020B0604020202020204" pitchFamily="34" charset="0"/>
              </a:rPr>
              <a:t>Sarah Smith, Education Programs Consultant</a:t>
            </a:r>
          </a:p>
          <a:p>
            <a:pPr marL="0" indent="0" algn="ctr">
              <a:buNone/>
            </a:pPr>
            <a:r>
              <a:rPr lang="en-US" sz="3200" dirty="0">
                <a:latin typeface="Arial" panose="020B0604020202020204" pitchFamily="34" charset="0"/>
                <a:cs typeface="Arial" panose="020B0604020202020204" pitchFamily="34" charset="0"/>
              </a:rPr>
              <a:t>Julia Agostinelli, Education Administrator</a:t>
            </a:r>
          </a:p>
          <a:p>
            <a:pPr marL="0" indent="0" algn="ctr">
              <a:buNone/>
            </a:pPr>
            <a:r>
              <a:rPr lang="en-US" sz="3200" b="1" dirty="0">
                <a:latin typeface="Arial" panose="020B0604020202020204" pitchFamily="34" charset="0"/>
                <a:cs typeface="Arial" panose="020B0604020202020204" pitchFamily="34" charset="0"/>
              </a:rPr>
              <a:t>Professional Learning Innovations Office (PLIO)</a:t>
            </a:r>
          </a:p>
          <a:p>
            <a:pPr marL="0" indent="0" algn="ctr">
              <a:buNone/>
            </a:pPr>
            <a:r>
              <a:rPr lang="en-US" b="1" dirty="0"/>
              <a:t>Professional Learning Support Division (PLSD)</a:t>
            </a:r>
            <a:endParaRPr lang="en-US" sz="32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0B9C5A3-6C87-A3A0-6B35-AAC60E66DFEA}"/>
              </a:ext>
            </a:extLst>
          </p:cNvPr>
          <p:cNvSpPr>
            <a:spLocks noGrp="1"/>
          </p:cNvSpPr>
          <p:nvPr>
            <p:ph type="sldNum" sz="quarter" idx="12"/>
          </p:nvPr>
        </p:nvSpPr>
        <p:spPr/>
        <p:txBody>
          <a:bodyPr/>
          <a:lstStyle/>
          <a:p>
            <a:pPr>
              <a:defRPr/>
            </a:pPr>
            <a:fld id="{E6106088-5B32-40A5-96DB-3843A8E43BA7}" type="slidenum">
              <a:rPr lang="en-US"/>
              <a:pPr>
                <a:defRPr/>
              </a:pPr>
              <a:t>2</a:t>
            </a:fld>
            <a:endParaRPr lang="en-US"/>
          </a:p>
        </p:txBody>
      </p:sp>
    </p:spTree>
    <p:extLst>
      <p:ext uri="{BB962C8B-B14F-4D97-AF65-F5344CB8AC3E}">
        <p14:creationId xmlns:p14="http://schemas.microsoft.com/office/powerpoint/2010/main" val="822223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5C56-CA8D-0A84-50B4-A18110B1EC9C}"/>
              </a:ext>
            </a:extLst>
          </p:cNvPr>
          <p:cNvSpPr>
            <a:spLocks noGrp="1"/>
          </p:cNvSpPr>
          <p:nvPr>
            <p:ph type="title"/>
          </p:nvPr>
        </p:nvSpPr>
        <p:spPr/>
        <p:txBody>
          <a:bodyPr/>
          <a:lstStyle/>
          <a:p>
            <a:r>
              <a:rPr lang="en-US" dirty="0"/>
              <a:t>Local Guidelines (1)</a:t>
            </a:r>
          </a:p>
        </p:txBody>
      </p:sp>
      <p:sp>
        <p:nvSpPr>
          <p:cNvPr id="3" name="Content Placeholder 2">
            <a:extLst>
              <a:ext uri="{FF2B5EF4-FFF2-40B4-BE49-F238E27FC236}">
                <a16:creationId xmlns:a16="http://schemas.microsoft.com/office/drawing/2014/main" id="{12DD01EE-9D4C-00D8-4F08-B4726F52A7D4}"/>
              </a:ext>
            </a:extLst>
          </p:cNvPr>
          <p:cNvSpPr>
            <a:spLocks noGrp="1"/>
          </p:cNvSpPr>
          <p:nvPr>
            <p:ph idx="1"/>
          </p:nvPr>
        </p:nvSpPr>
        <p:spPr/>
        <p:txBody>
          <a:bodyPr>
            <a:noAutofit/>
          </a:bodyPr>
          <a:lstStyle/>
          <a:p>
            <a:pPr marL="171450" indent="-171450"/>
            <a:r>
              <a:rPr lang="en-US" sz="2400" dirty="0"/>
              <a:t>The SSCE is a local opportunity, and the process through which a student earns a SSCE differs from LEA to LEA. </a:t>
            </a:r>
          </a:p>
          <a:p>
            <a:pPr marL="171450" indent="-171450"/>
            <a:r>
              <a:rPr lang="en-US" sz="2400" dirty="0"/>
              <a:t>Leveraging Equity and Access in Democratic Education (UCLA) reports highlight examples of local programs: </a:t>
            </a:r>
          </a:p>
          <a:p>
            <a:pPr marL="628650" lvl="1" indent="-171450"/>
            <a:r>
              <a:rPr lang="en-US" sz="2400" dirty="0"/>
              <a:t>Breaking New Ground with California’s SSCE—Lessons from Year 1: </a:t>
            </a:r>
            <a:r>
              <a:rPr lang="en-US" sz="2400" dirty="0">
                <a:solidFill>
                  <a:schemeClr val="accent3"/>
                </a:solidFill>
                <a:hlinkClick r:id="rId3" tooltip="Breaking New Ground with California's SSCE report">
                  <a:extLst>
                    <a:ext uri="{A12FA001-AC4F-418D-AE19-62706E023703}">
                      <ahyp:hlinkClr xmlns:ahyp="http://schemas.microsoft.com/office/drawing/2018/hyperlinkcolor" val="tx"/>
                    </a:ext>
                  </a:extLst>
                </a:hlinkClick>
              </a:rPr>
              <a:t>https://bit.ly/SSCEYEAR1</a:t>
            </a:r>
            <a:endParaRPr lang="en-US" sz="2400" dirty="0">
              <a:solidFill>
                <a:schemeClr val="accent3"/>
              </a:solidFill>
            </a:endParaRPr>
          </a:p>
          <a:p>
            <a:pPr marL="628650" lvl="1" indent="-171450"/>
            <a:r>
              <a:rPr lang="en-US" sz="2400" dirty="0"/>
              <a:t>California’s Commitment to K–12 Civic Learning: A 2022 Assessment: </a:t>
            </a:r>
            <a:r>
              <a:rPr lang="en-US" sz="2400" dirty="0">
                <a:solidFill>
                  <a:schemeClr val="accent3"/>
                </a:solidFill>
                <a:hlinkClick r:id="rId4" tooltip="California's Commitment to K-12 Civic Learning report">
                  <a:extLst>
                    <a:ext uri="{A12FA001-AC4F-418D-AE19-62706E023703}">
                      <ahyp:hlinkClr xmlns:ahyp="http://schemas.microsoft.com/office/drawing/2018/hyperlinkcolor" val="tx"/>
                    </a:ext>
                  </a:extLst>
                </a:hlinkClick>
              </a:rPr>
              <a:t>https://bit.ly/CIVICLEARN</a:t>
            </a:r>
            <a:r>
              <a:rPr lang="en-US" sz="2400" dirty="0">
                <a:solidFill>
                  <a:schemeClr val="accent3"/>
                </a:solidFill>
              </a:rPr>
              <a:t> </a:t>
            </a:r>
          </a:p>
        </p:txBody>
      </p:sp>
    </p:spTree>
    <p:extLst>
      <p:ext uri="{BB962C8B-B14F-4D97-AF65-F5344CB8AC3E}">
        <p14:creationId xmlns:p14="http://schemas.microsoft.com/office/powerpoint/2010/main" val="147688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B5C56-CA8D-0A84-50B4-A18110B1EC9C}"/>
              </a:ext>
            </a:extLst>
          </p:cNvPr>
          <p:cNvSpPr>
            <a:spLocks noGrp="1"/>
          </p:cNvSpPr>
          <p:nvPr>
            <p:ph type="title"/>
          </p:nvPr>
        </p:nvSpPr>
        <p:spPr/>
        <p:txBody>
          <a:bodyPr/>
          <a:lstStyle/>
          <a:p>
            <a:r>
              <a:rPr lang="en-US" dirty="0"/>
              <a:t>Local Guidelines (2)</a:t>
            </a:r>
          </a:p>
        </p:txBody>
      </p:sp>
      <p:sp>
        <p:nvSpPr>
          <p:cNvPr id="3" name="Content Placeholder 2">
            <a:extLst>
              <a:ext uri="{FF2B5EF4-FFF2-40B4-BE49-F238E27FC236}">
                <a16:creationId xmlns:a16="http://schemas.microsoft.com/office/drawing/2014/main" id="{12DD01EE-9D4C-00D8-4F08-B4726F52A7D4}"/>
              </a:ext>
            </a:extLst>
          </p:cNvPr>
          <p:cNvSpPr>
            <a:spLocks noGrp="1"/>
          </p:cNvSpPr>
          <p:nvPr>
            <p:ph idx="1"/>
          </p:nvPr>
        </p:nvSpPr>
        <p:spPr>
          <a:xfrm>
            <a:off x="1345742" y="1593030"/>
            <a:ext cx="5624108" cy="4206240"/>
          </a:xfrm>
        </p:spPr>
        <p:txBody>
          <a:bodyPr>
            <a:noAutofit/>
          </a:bodyPr>
          <a:lstStyle/>
          <a:p>
            <a:pPr marL="171450" indent="-171450"/>
            <a:r>
              <a:rPr lang="en-US" sz="2800" dirty="0">
                <a:latin typeface="Arial"/>
                <a:cs typeface="Arial"/>
              </a:rPr>
              <a:t>The Authentic Preparation Today working group, which also developed the image used on the statewide insignia, created resources to support LEAs in developing local guidelines, including an implementation roadmap: </a:t>
            </a:r>
            <a:r>
              <a:rPr lang="en-US" sz="2800" dirty="0">
                <a:solidFill>
                  <a:schemeClr val="accent3"/>
                </a:solidFill>
                <a:hlinkClick r:id="rId3" tooltip="Authentic Preparation Today Working Group roadmap">
                  <a:extLst>
                    <a:ext uri="{A12FA001-AC4F-418D-AE19-62706E023703}">
                      <ahyp:hlinkClr xmlns:ahyp="http://schemas.microsoft.com/office/drawing/2018/hyperlinkcolor" val="tx"/>
                    </a:ext>
                  </a:extLst>
                </a:hlinkClick>
              </a:rPr>
              <a:t>https://bit.ly/APTWG</a:t>
            </a:r>
            <a:r>
              <a:rPr lang="en-US" sz="2800" dirty="0">
                <a:solidFill>
                  <a:schemeClr val="accent3"/>
                </a:solidFill>
              </a:rPr>
              <a:t> </a:t>
            </a:r>
          </a:p>
        </p:txBody>
      </p:sp>
      <p:pic>
        <p:nvPicPr>
          <p:cNvPr id="5" name="Picture 4" descr="Screenshot of the Authentic Preparation Today SSCE roadmap.">
            <a:extLst>
              <a:ext uri="{FF2B5EF4-FFF2-40B4-BE49-F238E27FC236}">
                <a16:creationId xmlns:a16="http://schemas.microsoft.com/office/drawing/2014/main" id="{23A38B81-2508-81DE-3A3B-E5CF9CD1CB51}"/>
              </a:ext>
            </a:extLst>
          </p:cNvPr>
          <p:cNvPicPr>
            <a:picLocks noChangeAspect="1"/>
          </p:cNvPicPr>
          <p:nvPr/>
        </p:nvPicPr>
        <p:blipFill rotWithShape="1">
          <a:blip r:embed="rId4"/>
          <a:srcRect b="2734"/>
          <a:stretch/>
        </p:blipFill>
        <p:spPr>
          <a:xfrm>
            <a:off x="7520319" y="1553846"/>
            <a:ext cx="3674110" cy="3832542"/>
          </a:xfrm>
          <a:prstGeom prst="rect">
            <a:avLst/>
          </a:prstGeom>
          <a:ln>
            <a:solidFill>
              <a:schemeClr val="accent3">
                <a:lumMod val="50000"/>
              </a:schemeClr>
            </a:solidFill>
          </a:ln>
        </p:spPr>
      </p:pic>
    </p:spTree>
    <p:extLst>
      <p:ext uri="{BB962C8B-B14F-4D97-AF65-F5344CB8AC3E}">
        <p14:creationId xmlns:p14="http://schemas.microsoft.com/office/powerpoint/2010/main" val="619996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1EBD-E219-313D-3DE4-232B98EE342C}"/>
              </a:ext>
            </a:extLst>
          </p:cNvPr>
          <p:cNvSpPr>
            <a:spLocks noGrp="1"/>
          </p:cNvSpPr>
          <p:nvPr>
            <p:ph type="title"/>
          </p:nvPr>
        </p:nvSpPr>
        <p:spPr/>
        <p:txBody>
          <a:bodyPr/>
          <a:lstStyle/>
          <a:p>
            <a:r>
              <a:rPr lang="en-US" dirty="0"/>
              <a:t>Sample General Process</a:t>
            </a:r>
          </a:p>
        </p:txBody>
      </p:sp>
      <p:sp>
        <p:nvSpPr>
          <p:cNvPr id="5" name="Content Placeholder 4">
            <a:extLst>
              <a:ext uri="{FF2B5EF4-FFF2-40B4-BE49-F238E27FC236}">
                <a16:creationId xmlns:a16="http://schemas.microsoft.com/office/drawing/2014/main" id="{DD4628A5-D2CB-CF3D-FFFA-D959D2DB14A3}"/>
              </a:ext>
            </a:extLst>
          </p:cNvPr>
          <p:cNvSpPr>
            <a:spLocks noGrp="1"/>
          </p:cNvSpPr>
          <p:nvPr>
            <p:ph idx="1"/>
          </p:nvPr>
        </p:nvSpPr>
        <p:spPr/>
        <p:txBody>
          <a:bodyPr>
            <a:normAutofit lnSpcReduction="10000"/>
          </a:bodyPr>
          <a:lstStyle/>
          <a:p>
            <a:pPr>
              <a:spcBef>
                <a:spcPts val="1200"/>
              </a:spcBef>
            </a:pPr>
            <a:r>
              <a:rPr lang="en-US" sz="3200" dirty="0">
                <a:latin typeface="Arial" panose="020B0604020202020204" pitchFamily="34" charset="0"/>
                <a:cs typeface="Arial" panose="020B0604020202020204" pitchFamily="34" charset="0"/>
              </a:rPr>
              <a:t>Create Local Team, Develop Board Resolution, Take Inventory</a:t>
            </a:r>
          </a:p>
          <a:p>
            <a:pPr>
              <a:spcBef>
                <a:spcPts val="1200"/>
              </a:spcBef>
            </a:pPr>
            <a:r>
              <a:rPr lang="en-US" sz="3200" dirty="0">
                <a:latin typeface="Arial" panose="020B0604020202020204" pitchFamily="34" charset="0"/>
                <a:cs typeface="Arial" panose="020B0604020202020204" pitchFamily="34" charset="0"/>
              </a:rPr>
              <a:t>Adopt Statewide SSCE Criteria, Local Criteria (Optional)</a:t>
            </a:r>
          </a:p>
          <a:p>
            <a:pPr>
              <a:spcBef>
                <a:spcPts val="1200"/>
              </a:spcBef>
            </a:pPr>
            <a:r>
              <a:rPr lang="en-US" sz="3200" dirty="0">
                <a:latin typeface="Arial" panose="020B0604020202020204" pitchFamily="34" charset="0"/>
                <a:cs typeface="Arial" panose="020B0604020202020204" pitchFamily="34" charset="0"/>
              </a:rPr>
              <a:t>Design and Implement Programming Components</a:t>
            </a:r>
          </a:p>
          <a:p>
            <a:pPr>
              <a:spcBef>
                <a:spcPts val="1200"/>
              </a:spcBef>
            </a:pPr>
            <a:r>
              <a:rPr lang="en-US" sz="3200" dirty="0">
                <a:latin typeface="Arial" panose="020B0604020202020204" pitchFamily="34" charset="0"/>
                <a:cs typeface="Arial" panose="020B0604020202020204" pitchFamily="34" charset="0"/>
              </a:rPr>
              <a:t>Request Insignias from the CDE and Distribute to Students</a:t>
            </a:r>
          </a:p>
        </p:txBody>
      </p:sp>
    </p:spTree>
    <p:extLst>
      <p:ext uri="{BB962C8B-B14F-4D97-AF65-F5344CB8AC3E}">
        <p14:creationId xmlns:p14="http://schemas.microsoft.com/office/powerpoint/2010/main" val="42057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BE1-C752-D059-F51D-0BD483BF1097}"/>
              </a:ext>
            </a:extLst>
          </p:cNvPr>
          <p:cNvSpPr>
            <a:spLocks noGrp="1"/>
          </p:cNvSpPr>
          <p:nvPr>
            <p:ph type="title"/>
          </p:nvPr>
        </p:nvSpPr>
        <p:spPr/>
        <p:txBody>
          <a:bodyPr/>
          <a:lstStyle/>
          <a:p>
            <a:r>
              <a:rPr lang="en-US" dirty="0"/>
              <a:t>Create Implementation Team</a:t>
            </a:r>
          </a:p>
        </p:txBody>
      </p:sp>
      <p:sp>
        <p:nvSpPr>
          <p:cNvPr id="3" name="Content Placeholder 2">
            <a:extLst>
              <a:ext uri="{FF2B5EF4-FFF2-40B4-BE49-F238E27FC236}">
                <a16:creationId xmlns:a16="http://schemas.microsoft.com/office/drawing/2014/main" id="{15FD2122-4EDA-0B10-2570-0EEB96565917}"/>
              </a:ext>
            </a:extLst>
          </p:cNvPr>
          <p:cNvSpPr>
            <a:spLocks noGrp="1"/>
          </p:cNvSpPr>
          <p:nvPr>
            <p:ph idx="1"/>
          </p:nvPr>
        </p:nvSpPr>
        <p:spPr/>
        <p:txBody>
          <a:bodyPr vert="horz" lIns="91440" tIns="45720" rIns="91440" bIns="45720" rtlCol="0" anchor="t">
            <a:noAutofit/>
          </a:bodyPr>
          <a:lstStyle/>
          <a:p>
            <a:pPr marL="342900" indent="-342900"/>
            <a:r>
              <a:rPr lang="en-US" sz="2800" dirty="0"/>
              <a:t>Create local implementation teams to coordinate development of criteria, policies, and procedures to earn the SSCE:</a:t>
            </a:r>
          </a:p>
          <a:p>
            <a:pPr marL="914400" lvl="1" indent="-342900">
              <a:spcAft>
                <a:spcPts val="0"/>
              </a:spcAft>
            </a:pPr>
            <a:r>
              <a:rPr lang="en-US" sz="2400" dirty="0"/>
              <a:t>County, district, and site leadership</a:t>
            </a:r>
          </a:p>
          <a:p>
            <a:pPr marL="914400" lvl="1" indent="-342900">
              <a:spcAft>
                <a:spcPts val="0"/>
              </a:spcAft>
            </a:pPr>
            <a:r>
              <a:rPr lang="en-US" sz="2400" dirty="0"/>
              <a:t>Local educators representing a variety of subjects</a:t>
            </a:r>
          </a:p>
          <a:p>
            <a:pPr marL="914400" lvl="1" indent="-342900">
              <a:spcAft>
                <a:spcPts val="0"/>
              </a:spcAft>
            </a:pPr>
            <a:r>
              <a:rPr lang="en-US" sz="2400" dirty="0"/>
              <a:t>Students</a:t>
            </a:r>
          </a:p>
          <a:p>
            <a:pPr marL="914400" lvl="1" indent="-342900"/>
            <a:r>
              <a:rPr lang="en-US" sz="2400" dirty="0"/>
              <a:t>Community representatives and local officials</a:t>
            </a:r>
          </a:p>
          <a:p>
            <a:pPr marL="457200" indent="-342900">
              <a:spcBef>
                <a:spcPts val="1200"/>
              </a:spcBef>
            </a:pPr>
            <a:r>
              <a:rPr lang="en-US" sz="2800" dirty="0"/>
              <a:t>Civic Engagement Research Group (CERG) Educating 4 Democracy SSCE planning packet: </a:t>
            </a:r>
            <a:r>
              <a:rPr lang="en-US" sz="2800" dirty="0">
                <a:solidFill>
                  <a:schemeClr val="accent3"/>
                </a:solidFill>
                <a:hlinkClick r:id="rId3" tooltip="Educating 4 Democracy SSCE planning packet">
                  <a:extLst>
                    <a:ext uri="{A12FA001-AC4F-418D-AE19-62706E023703}">
                      <ahyp:hlinkClr xmlns:ahyp="http://schemas.microsoft.com/office/drawing/2018/hyperlinkcolor" val="tx"/>
                    </a:ext>
                  </a:extLst>
                </a:hlinkClick>
              </a:rPr>
              <a:t>https://bit.ly/CERGToolkit</a:t>
            </a:r>
            <a:r>
              <a:rPr lang="en-US" sz="2800" dirty="0">
                <a:solidFill>
                  <a:schemeClr val="accent3"/>
                </a:solidFill>
              </a:rPr>
              <a:t> </a:t>
            </a:r>
          </a:p>
        </p:txBody>
      </p:sp>
    </p:spTree>
    <p:extLst>
      <p:ext uri="{BB962C8B-B14F-4D97-AF65-F5344CB8AC3E}">
        <p14:creationId xmlns:p14="http://schemas.microsoft.com/office/powerpoint/2010/main" val="67868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16FD49-74EA-ACEB-AC11-62C50F260C53}"/>
              </a:ext>
            </a:extLst>
          </p:cNvPr>
          <p:cNvSpPr>
            <a:spLocks noGrp="1"/>
          </p:cNvSpPr>
          <p:nvPr>
            <p:ph type="title"/>
          </p:nvPr>
        </p:nvSpPr>
        <p:spPr/>
        <p:txBody>
          <a:bodyPr>
            <a:normAutofit/>
          </a:bodyPr>
          <a:lstStyle/>
          <a:p>
            <a:r>
              <a:rPr lang="en-US" dirty="0"/>
              <a:t>Develop Board Resolution</a:t>
            </a:r>
          </a:p>
        </p:txBody>
      </p:sp>
      <p:sp>
        <p:nvSpPr>
          <p:cNvPr id="3" name="Content Placeholder 2">
            <a:extLst>
              <a:ext uri="{FF2B5EF4-FFF2-40B4-BE49-F238E27FC236}">
                <a16:creationId xmlns:a16="http://schemas.microsoft.com/office/drawing/2014/main" id="{839987B0-9BCB-17B0-DA16-AC5435E4B361}"/>
              </a:ext>
            </a:extLst>
          </p:cNvPr>
          <p:cNvSpPr>
            <a:spLocks noGrp="1"/>
          </p:cNvSpPr>
          <p:nvPr>
            <p:ph sz="quarter" idx="12"/>
          </p:nvPr>
        </p:nvSpPr>
        <p:spPr>
          <a:xfrm>
            <a:off x="1345740" y="1865313"/>
            <a:ext cx="9741360" cy="3798887"/>
          </a:xfrm>
        </p:spPr>
        <p:txBody>
          <a:bodyPr>
            <a:normAutofit fontScale="85000" lnSpcReduction="10000"/>
          </a:bodyPr>
          <a:lstStyle/>
          <a:p>
            <a:r>
              <a:rPr lang="en-US" sz="3200" dirty="0"/>
              <a:t>Develop a county, district, or charter site board resolution supporting the statewide SSCE criteria with the intent to design a process for earning the SSCE locally (optional)</a:t>
            </a:r>
          </a:p>
          <a:p>
            <a:r>
              <a:rPr lang="en-US" dirty="0"/>
              <a:t>Consider including Local Control and Accountability Plan language related to civic engagement opportunities.</a:t>
            </a:r>
            <a:endParaRPr lang="en-US" sz="3200" dirty="0"/>
          </a:p>
          <a:p>
            <a:r>
              <a:rPr lang="en-US" sz="3200" dirty="0">
                <a:latin typeface="Arial"/>
                <a:cs typeface="Arial"/>
              </a:rPr>
              <a:t>Los Angeles COE SSCE Collaborative (</a:t>
            </a:r>
            <a:r>
              <a:rPr lang="en-US" sz="3200" dirty="0">
                <a:solidFill>
                  <a:schemeClr val="accent3"/>
                </a:solidFill>
                <a:latin typeface="Arial"/>
                <a:cs typeface="Arial"/>
                <a:hlinkClick r:id="rId3" tooltip="Los Angeles County Office of Education SSCE Collaborative">
                  <a:extLst>
                    <a:ext uri="{A12FA001-AC4F-418D-AE19-62706E023703}">
                      <ahyp:hlinkClr xmlns:ahyp="http://schemas.microsoft.com/office/drawing/2018/hyperlinkcolor" val="tx"/>
                    </a:ext>
                  </a:extLst>
                </a:hlinkClick>
              </a:rPr>
              <a:t>https://bit.ly/LACOE_SSCE</a:t>
            </a:r>
            <a:r>
              <a:rPr lang="en-US" sz="3200" dirty="0">
                <a:latin typeface="Arial"/>
                <a:cs typeface="Arial"/>
              </a:rPr>
              <a:t>): sample governing board resolutions and other implementation resources</a:t>
            </a:r>
            <a:endParaRPr lang="en-US" sz="3200" dirty="0"/>
          </a:p>
        </p:txBody>
      </p:sp>
    </p:spTree>
    <p:extLst>
      <p:ext uri="{BB962C8B-B14F-4D97-AF65-F5344CB8AC3E}">
        <p14:creationId xmlns:p14="http://schemas.microsoft.com/office/powerpoint/2010/main" val="2838278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3DA31-BA6B-3803-BDC2-86F00CB2C37A}"/>
              </a:ext>
            </a:extLst>
          </p:cNvPr>
          <p:cNvSpPr>
            <a:spLocks noGrp="1"/>
          </p:cNvSpPr>
          <p:nvPr>
            <p:ph type="title"/>
          </p:nvPr>
        </p:nvSpPr>
        <p:spPr/>
        <p:txBody>
          <a:bodyPr/>
          <a:lstStyle/>
          <a:p>
            <a:r>
              <a:rPr lang="en-US" dirty="0"/>
              <a:t>Take Inventory</a:t>
            </a:r>
          </a:p>
        </p:txBody>
      </p:sp>
      <p:sp>
        <p:nvSpPr>
          <p:cNvPr id="3" name="Content Placeholder 2">
            <a:extLst>
              <a:ext uri="{FF2B5EF4-FFF2-40B4-BE49-F238E27FC236}">
                <a16:creationId xmlns:a16="http://schemas.microsoft.com/office/drawing/2014/main" id="{903ADA53-A582-03B6-E800-30953174CBC5}"/>
              </a:ext>
            </a:extLst>
          </p:cNvPr>
          <p:cNvSpPr>
            <a:spLocks noGrp="1"/>
          </p:cNvSpPr>
          <p:nvPr>
            <p:ph idx="1"/>
          </p:nvPr>
        </p:nvSpPr>
        <p:spPr/>
        <p:txBody>
          <a:bodyPr vert="horz" lIns="91440" tIns="45720" rIns="91440" bIns="45720" rtlCol="0" anchor="t">
            <a:normAutofit lnSpcReduction="10000"/>
          </a:bodyPr>
          <a:lstStyle/>
          <a:p>
            <a:pPr>
              <a:spcBef>
                <a:spcPts val="1200"/>
              </a:spcBef>
              <a:defRPr/>
            </a:pPr>
            <a:r>
              <a:rPr lang="en-US" sz="2800" dirty="0"/>
              <a:t>Take inventory of the LEA’s civic assets and needs:</a:t>
            </a:r>
            <a:endParaRPr lang="en-US" dirty="0"/>
          </a:p>
          <a:p>
            <a:pPr lvl="1">
              <a:spcBef>
                <a:spcPts val="1200"/>
              </a:spcBef>
              <a:defRPr/>
            </a:pPr>
            <a:r>
              <a:rPr lang="en-US" sz="2400" dirty="0"/>
              <a:t>What opportunities and community connections already exist?</a:t>
            </a:r>
          </a:p>
          <a:p>
            <a:pPr lvl="1">
              <a:spcBef>
                <a:spcPts val="1200"/>
              </a:spcBef>
              <a:defRPr/>
            </a:pPr>
            <a:r>
              <a:rPr lang="en-US" sz="2400" dirty="0"/>
              <a:t>What courses cover civic curriculum or civic projects, and where is there room to infuse this in other subject areas?</a:t>
            </a:r>
          </a:p>
          <a:p>
            <a:pPr lvl="1">
              <a:spcBef>
                <a:spcPts val="1200"/>
              </a:spcBef>
              <a:defRPr/>
            </a:pPr>
            <a:r>
              <a:rPr lang="en-US" sz="2400" dirty="0"/>
              <a:t>Who already participates, and what barriers to entry exist?</a:t>
            </a:r>
          </a:p>
          <a:p>
            <a:pPr>
              <a:spcBef>
                <a:spcPts val="1200"/>
              </a:spcBef>
              <a:defRPr/>
            </a:pPr>
            <a:r>
              <a:rPr lang="en-US" sz="2800" dirty="0"/>
              <a:t>The CERG Educating 4 Democracy SSCE planning packet (</a:t>
            </a:r>
            <a:r>
              <a:rPr lang="en-US" sz="2800" dirty="0">
                <a:solidFill>
                  <a:schemeClr val="accent3"/>
                </a:solidFill>
                <a:hlinkClick r:id="rId3" tooltip="Educating 4 Democracy SSCE planning packet">
                  <a:extLst>
                    <a:ext uri="{A12FA001-AC4F-418D-AE19-62706E023703}">
                      <ahyp:hlinkClr xmlns:ahyp="http://schemas.microsoft.com/office/drawing/2018/hyperlinkcolor" val="tx"/>
                    </a:ext>
                  </a:extLst>
                </a:hlinkClick>
              </a:rPr>
              <a:t>https://bit.ly/CERGToolkit</a:t>
            </a:r>
            <a:r>
              <a:rPr lang="en-US" sz="2800" dirty="0"/>
              <a:t>) includes forms and guiding questions to help implementation teams take inventory.</a:t>
            </a:r>
          </a:p>
        </p:txBody>
      </p:sp>
    </p:spTree>
    <p:extLst>
      <p:ext uri="{BB962C8B-B14F-4D97-AF65-F5344CB8AC3E}">
        <p14:creationId xmlns:p14="http://schemas.microsoft.com/office/powerpoint/2010/main" val="2918616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F16FD49-74EA-ACEB-AC11-62C50F260C53}"/>
              </a:ext>
            </a:extLst>
          </p:cNvPr>
          <p:cNvSpPr>
            <a:spLocks noGrp="1"/>
          </p:cNvSpPr>
          <p:nvPr>
            <p:ph type="title"/>
          </p:nvPr>
        </p:nvSpPr>
        <p:spPr>
          <a:xfrm>
            <a:off x="1345737" y="200356"/>
            <a:ext cx="10008059" cy="1325563"/>
          </a:xfrm>
        </p:spPr>
        <p:txBody>
          <a:bodyPr/>
          <a:lstStyle/>
          <a:p>
            <a:r>
              <a:rPr lang="en-US" dirty="0"/>
              <a:t>Develop and Adopt Local Criteria</a:t>
            </a:r>
          </a:p>
        </p:txBody>
      </p:sp>
      <p:sp>
        <p:nvSpPr>
          <p:cNvPr id="28" name="Content Placeholder 27">
            <a:extLst>
              <a:ext uri="{FF2B5EF4-FFF2-40B4-BE49-F238E27FC236}">
                <a16:creationId xmlns:a16="http://schemas.microsoft.com/office/drawing/2014/main" id="{5A46DA4C-A46D-FF1A-F664-48F14D325D50}"/>
              </a:ext>
            </a:extLst>
          </p:cNvPr>
          <p:cNvSpPr>
            <a:spLocks noGrp="1"/>
          </p:cNvSpPr>
          <p:nvPr>
            <p:ph sz="quarter" idx="14"/>
          </p:nvPr>
        </p:nvSpPr>
        <p:spPr>
          <a:xfrm>
            <a:off x="1340385" y="1275630"/>
            <a:ext cx="10008059" cy="1325564"/>
          </a:xfrm>
          <a:prstGeom prst="roundRect">
            <a:avLst/>
          </a:prstGeom>
          <a:solidFill>
            <a:schemeClr val="accent1">
              <a:lumMod val="20000"/>
              <a:lumOff val="80000"/>
            </a:schemeClr>
          </a:solidFill>
        </p:spPr>
        <p:txBody>
          <a:bodyPr>
            <a:noAutofit/>
          </a:bodyPr>
          <a:lstStyle/>
          <a:p>
            <a:pPr marL="1371600" lvl="3" indent="0">
              <a:buNone/>
            </a:pPr>
            <a:r>
              <a:rPr lang="en-US" sz="2400" dirty="0">
                <a:latin typeface="Arial" panose="020B0604020202020204" pitchFamily="34" charset="0"/>
                <a:cs typeface="Arial" panose="020B0604020202020204" pitchFamily="34" charset="0"/>
              </a:rPr>
              <a:t>LEAs are also encouraged, wherever possible and practical, to develop criteria that reflect local communities and school populations. </a:t>
            </a:r>
          </a:p>
        </p:txBody>
      </p:sp>
      <p:sp>
        <p:nvSpPr>
          <p:cNvPr id="29" name="Content Placeholder 28">
            <a:extLst>
              <a:ext uri="{FF2B5EF4-FFF2-40B4-BE49-F238E27FC236}">
                <a16:creationId xmlns:a16="http://schemas.microsoft.com/office/drawing/2014/main" id="{98B84EE1-7C46-BA67-371E-58101087C9DF}"/>
              </a:ext>
            </a:extLst>
          </p:cNvPr>
          <p:cNvSpPr>
            <a:spLocks noGrp="1"/>
          </p:cNvSpPr>
          <p:nvPr>
            <p:ph sz="quarter" idx="15"/>
          </p:nvPr>
        </p:nvSpPr>
        <p:spPr>
          <a:xfrm>
            <a:off x="1340388" y="2725468"/>
            <a:ext cx="10008059" cy="1325563"/>
          </a:xfrm>
          <a:prstGeom prst="roundRect">
            <a:avLst/>
          </a:prstGeom>
          <a:solidFill>
            <a:schemeClr val="accent1">
              <a:lumMod val="20000"/>
              <a:lumOff val="80000"/>
            </a:schemeClr>
          </a:solidFill>
        </p:spPr>
        <p:txBody>
          <a:bodyPr anchor="ctr">
            <a:noAutofit/>
          </a:bodyPr>
          <a:lstStyle/>
          <a:p>
            <a:pPr marL="1371600" lvl="3" indent="0">
              <a:buNone/>
            </a:pPr>
            <a:r>
              <a:rPr lang="en-US" sz="2400" dirty="0">
                <a:latin typeface="Arial" panose="020B0604020202020204" pitchFamily="34" charset="0"/>
                <a:cs typeface="Arial" panose="020B0604020202020204" pitchFamily="34" charset="0"/>
              </a:rPr>
              <a:t>Local criteria must be aligned to the statewide criteria. This criteria can be crucial in ensuring maximum accessibility for all students, including students in alternative school settings. </a:t>
            </a:r>
          </a:p>
        </p:txBody>
      </p:sp>
      <p:sp>
        <p:nvSpPr>
          <p:cNvPr id="30" name="Content Placeholder 29">
            <a:extLst>
              <a:ext uri="{FF2B5EF4-FFF2-40B4-BE49-F238E27FC236}">
                <a16:creationId xmlns:a16="http://schemas.microsoft.com/office/drawing/2014/main" id="{10CFE9A0-2BD0-E1B2-34F5-D87880D16177}"/>
              </a:ext>
            </a:extLst>
          </p:cNvPr>
          <p:cNvSpPr>
            <a:spLocks noGrp="1"/>
          </p:cNvSpPr>
          <p:nvPr>
            <p:ph sz="quarter" idx="16"/>
          </p:nvPr>
        </p:nvSpPr>
        <p:spPr>
          <a:xfrm>
            <a:off x="1345738" y="4202108"/>
            <a:ext cx="10002708" cy="1325564"/>
          </a:xfrm>
          <a:prstGeom prst="roundRect">
            <a:avLst/>
          </a:prstGeom>
          <a:solidFill>
            <a:schemeClr val="accent1">
              <a:lumMod val="20000"/>
              <a:lumOff val="80000"/>
            </a:schemeClr>
          </a:solidFill>
        </p:spPr>
        <p:txBody>
          <a:bodyPr vert="horz" lIns="91440" tIns="45720" rIns="91440" bIns="45720" rtlCol="0" anchor="t">
            <a:noAutofit/>
          </a:bodyPr>
          <a:lstStyle/>
          <a:p>
            <a:pPr marL="1371600" lvl="3" indent="0">
              <a:buNone/>
            </a:pPr>
            <a:r>
              <a:rPr lang="en-US" sz="2400" dirty="0">
                <a:latin typeface="Arial"/>
                <a:cs typeface="Arial"/>
              </a:rPr>
              <a:t>The Santa Clara COE SSCE web page (</a:t>
            </a:r>
            <a:r>
              <a:rPr lang="en-US" sz="2400" dirty="0">
                <a:solidFill>
                  <a:schemeClr val="accent3"/>
                </a:solidFill>
                <a:latin typeface="Arial"/>
                <a:cs typeface="Arial"/>
                <a:hlinkClick r:id="rId3">
                  <a:extLst>
                    <a:ext uri="{A12FA001-AC4F-418D-AE19-62706E023703}">
                      <ahyp:hlinkClr xmlns:ahyp="http://schemas.microsoft.com/office/drawing/2018/hyperlinkcolor" val="tx"/>
                    </a:ext>
                  </a:extLst>
                </a:hlinkClick>
              </a:rPr>
              <a:t>https://bit.ly/SSCOESSCE</a:t>
            </a:r>
            <a:r>
              <a:rPr lang="en-US" sz="2400" dirty="0">
                <a:latin typeface="Arial"/>
                <a:cs typeface="Arial"/>
              </a:rPr>
              <a:t>) includes a variety of resources to support development of accessible local SSCE programs.</a:t>
            </a:r>
          </a:p>
        </p:txBody>
      </p:sp>
      <p:pic>
        <p:nvPicPr>
          <p:cNvPr id="42" name="Content Placeholder 41">
            <a:extLst>
              <a:ext uri="{FF2B5EF4-FFF2-40B4-BE49-F238E27FC236}">
                <a16:creationId xmlns:a16="http://schemas.microsoft.com/office/drawing/2014/main" id="{335189E9-1BAA-4B6E-381D-360653B5A2DC}"/>
              </a:ext>
              <a:ext uri="{C183D7F6-B498-43B3-948B-1728B52AA6E4}">
                <adec:decorative xmlns:adec="http://schemas.microsoft.com/office/drawing/2017/decorative" val="1"/>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698383" y="1556436"/>
            <a:ext cx="781404" cy="781404"/>
          </a:xfrm>
        </p:spPr>
      </p:pic>
      <p:pic>
        <p:nvPicPr>
          <p:cNvPr id="51" name="Content Placeholder 50">
            <a:extLst>
              <a:ext uri="{FF2B5EF4-FFF2-40B4-BE49-F238E27FC236}">
                <a16:creationId xmlns:a16="http://schemas.microsoft.com/office/drawing/2014/main" id="{91AA76C7-CBCC-9986-C68F-99673E0A3434}"/>
              </a:ext>
              <a:ext uri="{C183D7F6-B498-43B3-948B-1728B52AA6E4}">
                <adec:decorative xmlns:adec="http://schemas.microsoft.com/office/drawing/2017/decorative" val="1"/>
              </a:ext>
            </a:extLst>
          </p:cNvPr>
          <p:cNvPicPr>
            <a:picLocks noGrp="1" noChangeAspect="1"/>
          </p:cNvPicPr>
          <p:nvPr>
            <p:ph sz="quarter" idx="12"/>
          </p:nvPr>
        </p:nvPicPr>
        <p:blipFill>
          <a:blip r:embed="rId5">
            <a:extLst>
              <a:ext uri="{28A0092B-C50C-407E-A947-70E740481C1C}">
                <a14:useLocalDpi xmlns:a14="http://schemas.microsoft.com/office/drawing/2010/main" val="0"/>
              </a:ext>
            </a:extLst>
          </a:blip>
          <a:srcRect/>
          <a:stretch/>
        </p:blipFill>
        <p:spPr>
          <a:xfrm>
            <a:off x="1737389" y="2997901"/>
            <a:ext cx="742398" cy="739775"/>
          </a:xfrm>
        </p:spPr>
      </p:pic>
      <p:pic>
        <p:nvPicPr>
          <p:cNvPr id="54" name="Content Placeholder 53">
            <a:extLst>
              <a:ext uri="{FF2B5EF4-FFF2-40B4-BE49-F238E27FC236}">
                <a16:creationId xmlns:a16="http://schemas.microsoft.com/office/drawing/2014/main" id="{1CCAA6DB-2E59-8E6B-61FA-914A781AA2E6}"/>
              </a:ext>
              <a:ext uri="{C183D7F6-B498-43B3-948B-1728B52AA6E4}">
                <adec:decorative xmlns:adec="http://schemas.microsoft.com/office/drawing/2017/decorative" val="1"/>
              </a:ext>
            </a:extLst>
          </p:cNvPr>
          <p:cNvPicPr>
            <a:picLocks noGrp="1" noChangeAspect="1"/>
          </p:cNvPicPr>
          <p:nvPr>
            <p:ph sz="quarter" idx="13"/>
          </p:nvPr>
        </p:nvPicPr>
        <p:blipFill>
          <a:blip r:embed="rId6">
            <a:extLst>
              <a:ext uri="{28A0092B-C50C-407E-A947-70E740481C1C}">
                <a14:useLocalDpi xmlns:a14="http://schemas.microsoft.com/office/drawing/2010/main" val="0"/>
              </a:ext>
            </a:extLst>
          </a:blip>
          <a:srcRect/>
          <a:stretch/>
        </p:blipFill>
        <p:spPr>
          <a:xfrm>
            <a:off x="1740012" y="4439890"/>
            <a:ext cx="739775" cy="739775"/>
          </a:xfrm>
        </p:spPr>
      </p:pic>
    </p:spTree>
    <p:extLst>
      <p:ext uri="{BB962C8B-B14F-4D97-AF65-F5344CB8AC3E}">
        <p14:creationId xmlns:p14="http://schemas.microsoft.com/office/powerpoint/2010/main" val="2438209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93A6-16EB-75C3-1989-ADAA00FA28E5}"/>
              </a:ext>
            </a:extLst>
          </p:cNvPr>
          <p:cNvSpPr>
            <a:spLocks noGrp="1"/>
          </p:cNvSpPr>
          <p:nvPr>
            <p:ph type="title"/>
          </p:nvPr>
        </p:nvSpPr>
        <p:spPr/>
        <p:txBody>
          <a:bodyPr>
            <a:normAutofit fontScale="90000"/>
          </a:bodyPr>
          <a:lstStyle/>
          <a:p>
            <a:r>
              <a:rPr lang="en-US" dirty="0"/>
              <a:t>Design Local Requirements and Procedures</a:t>
            </a:r>
          </a:p>
        </p:txBody>
      </p:sp>
      <p:sp>
        <p:nvSpPr>
          <p:cNvPr id="3" name="Content Placeholder 2">
            <a:extLst>
              <a:ext uri="{FF2B5EF4-FFF2-40B4-BE49-F238E27FC236}">
                <a16:creationId xmlns:a16="http://schemas.microsoft.com/office/drawing/2014/main" id="{A9AFE95A-7682-4621-BD01-B599A98C30DE}"/>
              </a:ext>
            </a:extLst>
          </p:cNvPr>
          <p:cNvSpPr>
            <a:spLocks noGrp="1"/>
          </p:cNvSpPr>
          <p:nvPr>
            <p:ph idx="1"/>
          </p:nvPr>
        </p:nvSpPr>
        <p:spPr>
          <a:xfrm>
            <a:off x="1345742" y="1552390"/>
            <a:ext cx="9997898" cy="4785360"/>
          </a:xfrm>
        </p:spPr>
        <p:txBody>
          <a:bodyPr vert="horz" lIns="91440" tIns="45720" rIns="91440" bIns="45720" rtlCol="0" anchor="t">
            <a:normAutofit fontScale="92500"/>
          </a:bodyPr>
          <a:lstStyle/>
          <a:p>
            <a:r>
              <a:rPr lang="en-US" sz="3000" dirty="0"/>
              <a:t>The LEA should develop the local requirements and procedures that students will go through to earn a SSCE:</a:t>
            </a:r>
          </a:p>
          <a:p>
            <a:pPr lvl="1"/>
            <a:r>
              <a:rPr lang="en-US" sz="2600" dirty="0"/>
              <a:t>Course enrollment, grade requirements, local assessments</a:t>
            </a:r>
          </a:p>
          <a:p>
            <a:pPr lvl="1"/>
            <a:r>
              <a:rPr lang="en-US" sz="2600" dirty="0"/>
              <a:t>Civic engagement project guidelines and procedures</a:t>
            </a:r>
          </a:p>
          <a:p>
            <a:pPr lvl="1"/>
            <a:r>
              <a:rPr lang="en-US" sz="2600" dirty="0"/>
              <a:t>Procedures for self-reflection and external recommendations</a:t>
            </a:r>
          </a:p>
          <a:p>
            <a:pPr lvl="1"/>
            <a:r>
              <a:rPr lang="en-US" sz="2600" dirty="0"/>
              <a:t>Application, insignia distribution, and record-keeping processes</a:t>
            </a:r>
          </a:p>
          <a:p>
            <a:pPr lvl="1"/>
            <a:r>
              <a:rPr lang="en-US" sz="2600" dirty="0"/>
              <a:t>Any additional local requirements or processes</a:t>
            </a:r>
          </a:p>
          <a:p>
            <a:pPr>
              <a:spcBef>
                <a:spcPts val="1200"/>
              </a:spcBef>
            </a:pPr>
            <a:r>
              <a:rPr lang="en-US" sz="3000" dirty="0"/>
              <a:t>Sacramento City Unified School District local criteria and procedures: </a:t>
            </a:r>
            <a:r>
              <a:rPr lang="en-US" sz="3000" dirty="0">
                <a:solidFill>
                  <a:schemeClr val="accent3"/>
                </a:solidFill>
                <a:hlinkClick r:id="rId3" tooltip="SCUSD SSCE local criteria and procedures web page">
                  <a:extLst>
                    <a:ext uri="{A12FA001-AC4F-418D-AE19-62706E023703}">
                      <ahyp:hlinkClr xmlns:ahyp="http://schemas.microsoft.com/office/drawing/2018/hyperlinkcolor" val="tx"/>
                    </a:ext>
                  </a:extLst>
                </a:hlinkClick>
              </a:rPr>
              <a:t>https://bit.ly/scusdssce</a:t>
            </a:r>
            <a:endParaRPr lang="en-US" sz="3000" dirty="0">
              <a:solidFill>
                <a:schemeClr val="accent3"/>
              </a:solidFill>
            </a:endParaRPr>
          </a:p>
        </p:txBody>
      </p:sp>
    </p:spTree>
    <p:extLst>
      <p:ext uri="{BB962C8B-B14F-4D97-AF65-F5344CB8AC3E}">
        <p14:creationId xmlns:p14="http://schemas.microsoft.com/office/powerpoint/2010/main" val="201380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77EE7-506C-B8AD-0FA8-38CE574A7B2A}"/>
              </a:ext>
            </a:extLst>
          </p:cNvPr>
          <p:cNvSpPr>
            <a:spLocks noGrp="1"/>
          </p:cNvSpPr>
          <p:nvPr>
            <p:ph type="title"/>
          </p:nvPr>
        </p:nvSpPr>
        <p:spPr>
          <a:xfrm>
            <a:off x="1170235" y="254692"/>
            <a:ext cx="10008059" cy="1325563"/>
          </a:xfrm>
        </p:spPr>
        <p:txBody>
          <a:bodyPr/>
          <a:lstStyle/>
          <a:p>
            <a:r>
              <a:rPr lang="en-US" dirty="0"/>
              <a:t>Special Considerations</a:t>
            </a:r>
          </a:p>
        </p:txBody>
      </p:sp>
      <p:pic>
        <p:nvPicPr>
          <p:cNvPr id="10" name="Content Placeholder 9">
            <a:extLst>
              <a:ext uri="{FF2B5EF4-FFF2-40B4-BE49-F238E27FC236}">
                <a16:creationId xmlns:a16="http://schemas.microsoft.com/office/drawing/2014/main" id="{EBB7F75D-653F-0120-9A90-49C24C3CFADA}"/>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075763" y="921250"/>
            <a:ext cx="9946002" cy="5015500"/>
          </a:xfrm>
        </p:spPr>
      </p:pic>
      <p:sp>
        <p:nvSpPr>
          <p:cNvPr id="6" name="Content Placeholder 5">
            <a:extLst>
              <a:ext uri="{FF2B5EF4-FFF2-40B4-BE49-F238E27FC236}">
                <a16:creationId xmlns:a16="http://schemas.microsoft.com/office/drawing/2014/main" id="{5D764A4D-E2ED-864C-3FD2-6B9BE91AE1F7}"/>
              </a:ext>
            </a:extLst>
          </p:cNvPr>
          <p:cNvSpPr>
            <a:spLocks noGrp="1"/>
          </p:cNvSpPr>
          <p:nvPr>
            <p:ph sz="quarter" idx="14"/>
          </p:nvPr>
        </p:nvSpPr>
        <p:spPr>
          <a:xfrm>
            <a:off x="1471823" y="3284572"/>
            <a:ext cx="2758653" cy="2281280"/>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Accessibility</a:t>
            </a:r>
          </a:p>
          <a:p>
            <a:pPr>
              <a:spcAft>
                <a:spcPts val="600"/>
              </a:spcAft>
            </a:pPr>
            <a:r>
              <a:rPr lang="en-US" sz="2400" dirty="0">
                <a:latin typeface="Arial" panose="020B0604020202020204" pitchFamily="34" charset="0"/>
                <a:cs typeface="Arial" panose="020B0604020202020204" pitchFamily="34" charset="0"/>
              </a:rPr>
              <a:t>Continuation schools, juvenile justice, special education, English learners, etc.</a:t>
            </a:r>
          </a:p>
        </p:txBody>
      </p:sp>
      <p:sp>
        <p:nvSpPr>
          <p:cNvPr id="7" name="Content Placeholder 6">
            <a:extLst>
              <a:ext uri="{FF2B5EF4-FFF2-40B4-BE49-F238E27FC236}">
                <a16:creationId xmlns:a16="http://schemas.microsoft.com/office/drawing/2014/main" id="{D71A87F7-4E93-5050-AFBC-AC1270A77814}"/>
              </a:ext>
            </a:extLst>
          </p:cNvPr>
          <p:cNvSpPr>
            <a:spLocks noGrp="1"/>
          </p:cNvSpPr>
          <p:nvPr>
            <p:ph sz="quarter" idx="15"/>
          </p:nvPr>
        </p:nvSpPr>
        <p:spPr>
          <a:xfrm>
            <a:off x="4902074" y="2510085"/>
            <a:ext cx="2724046" cy="2943248"/>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Interdisciplinarity</a:t>
            </a:r>
          </a:p>
          <a:p>
            <a:pPr>
              <a:spcAft>
                <a:spcPts val="600"/>
              </a:spcAft>
            </a:pPr>
            <a:r>
              <a:rPr lang="en-US" sz="2400" dirty="0">
                <a:latin typeface="Arial" panose="020B0604020202020204" pitchFamily="34" charset="0"/>
                <a:cs typeface="Arial" panose="020B0604020202020204" pitchFamily="34" charset="0"/>
              </a:rPr>
              <a:t>Involve other disciplines in addition to History–Social Science (HSS)</a:t>
            </a:r>
          </a:p>
        </p:txBody>
      </p:sp>
      <p:sp>
        <p:nvSpPr>
          <p:cNvPr id="8" name="Content Placeholder 7">
            <a:extLst>
              <a:ext uri="{FF2B5EF4-FFF2-40B4-BE49-F238E27FC236}">
                <a16:creationId xmlns:a16="http://schemas.microsoft.com/office/drawing/2014/main" id="{585ED489-554B-A580-7DAC-9D894F6D3034}"/>
              </a:ext>
            </a:extLst>
          </p:cNvPr>
          <p:cNvSpPr>
            <a:spLocks noGrp="1"/>
          </p:cNvSpPr>
          <p:nvPr>
            <p:ph sz="quarter" idx="16"/>
          </p:nvPr>
        </p:nvSpPr>
        <p:spPr>
          <a:xfrm>
            <a:off x="8245478" y="1682401"/>
            <a:ext cx="3112086" cy="2203473"/>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Depth</a:t>
            </a:r>
          </a:p>
          <a:p>
            <a:pPr>
              <a:spcAft>
                <a:spcPts val="600"/>
              </a:spcAft>
            </a:pPr>
            <a:r>
              <a:rPr lang="en-US" sz="2400" dirty="0">
                <a:latin typeface="Arial" panose="020B0604020202020204" pitchFamily="34" charset="0"/>
                <a:cs typeface="Arial" panose="020B0604020202020204" pitchFamily="34" charset="0"/>
              </a:rPr>
              <a:t>Elementary and middle schools</a:t>
            </a:r>
          </a:p>
          <a:p>
            <a:pPr>
              <a:spcAft>
                <a:spcPts val="600"/>
              </a:spcAft>
            </a:pPr>
            <a:r>
              <a:rPr lang="en-US" sz="2400" dirty="0">
                <a:latin typeface="Arial" panose="020B0604020202020204" pitchFamily="34" charset="0"/>
                <a:cs typeface="Arial" panose="020B0604020202020204" pitchFamily="34" charset="0"/>
              </a:rPr>
              <a:t>Long-term, evolving engagement</a:t>
            </a:r>
          </a:p>
        </p:txBody>
      </p:sp>
    </p:spTree>
    <p:extLst>
      <p:ext uri="{BB962C8B-B14F-4D97-AF65-F5344CB8AC3E}">
        <p14:creationId xmlns:p14="http://schemas.microsoft.com/office/powerpoint/2010/main" val="1545093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8DCA2-FC52-AF20-A961-32A227C446AF}"/>
              </a:ext>
            </a:extLst>
          </p:cNvPr>
          <p:cNvSpPr>
            <a:spLocks noGrp="1"/>
          </p:cNvSpPr>
          <p:nvPr>
            <p:ph type="title"/>
          </p:nvPr>
        </p:nvSpPr>
        <p:spPr/>
        <p:txBody>
          <a:bodyPr/>
          <a:lstStyle/>
          <a:p>
            <a:r>
              <a:rPr lang="en-US" dirty="0"/>
              <a:t>Encourage Pathways</a:t>
            </a:r>
          </a:p>
        </p:txBody>
      </p:sp>
      <p:sp>
        <p:nvSpPr>
          <p:cNvPr id="3" name="Content Placeholder 2">
            <a:extLst>
              <a:ext uri="{FF2B5EF4-FFF2-40B4-BE49-F238E27FC236}">
                <a16:creationId xmlns:a16="http://schemas.microsoft.com/office/drawing/2014/main" id="{0E5023A8-EF60-82DF-360E-786B95ADA9E0}"/>
              </a:ext>
            </a:extLst>
          </p:cNvPr>
          <p:cNvSpPr>
            <a:spLocks noGrp="1"/>
          </p:cNvSpPr>
          <p:nvPr>
            <p:ph idx="1"/>
          </p:nvPr>
        </p:nvSpPr>
        <p:spPr/>
        <p:txBody>
          <a:bodyPr vert="horz" lIns="91440" tIns="45720" rIns="91440" bIns="45720" rtlCol="0" anchor="t">
            <a:normAutofit/>
          </a:bodyPr>
          <a:lstStyle/>
          <a:p>
            <a:pPr marL="342900" indent="-342900"/>
            <a:r>
              <a:rPr lang="en-US" sz="2800" dirty="0">
                <a:latin typeface="Arial"/>
                <a:cs typeface="Arial"/>
              </a:rPr>
              <a:t>The Orange County Department of Education, along with the San Diego COE, created a kindergarten through grade eight (K–8) pathway program wherein participating districts can honor students in grades three, five, and eight: </a:t>
            </a:r>
            <a:r>
              <a:rPr lang="en-US" sz="2800" dirty="0">
                <a:solidFill>
                  <a:schemeClr val="accent3"/>
                </a:solidFill>
                <a:latin typeface="Arial"/>
                <a:cs typeface="Arial"/>
                <a:hlinkClick r:id="rId3" tooltip="Orange County Department of Education Civics web page">
                  <a:extLst>
                    <a:ext uri="{A12FA001-AC4F-418D-AE19-62706E023703}">
                      <ahyp:hlinkClr xmlns:ahyp="http://schemas.microsoft.com/office/drawing/2018/hyperlinkcolor" val="tx"/>
                    </a:ext>
                  </a:extLst>
                </a:hlinkClick>
              </a:rPr>
              <a:t>https://bit.ly/OCDECivics</a:t>
            </a:r>
            <a:r>
              <a:rPr lang="en-US" sz="2800" dirty="0">
                <a:solidFill>
                  <a:schemeClr val="accent3"/>
                </a:solidFill>
                <a:latin typeface="Arial"/>
                <a:cs typeface="Arial"/>
              </a:rPr>
              <a:t> </a:t>
            </a:r>
          </a:p>
        </p:txBody>
      </p:sp>
    </p:spTree>
    <p:extLst>
      <p:ext uri="{BB962C8B-B14F-4D97-AF65-F5344CB8AC3E}">
        <p14:creationId xmlns:p14="http://schemas.microsoft.com/office/powerpoint/2010/main" val="2091497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A22E4-CB27-EE04-7A37-4BFC53E449D5}"/>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431DE5A3-D543-1543-8345-47666824ABFE}"/>
              </a:ext>
            </a:extLst>
          </p:cNvPr>
          <p:cNvSpPr>
            <a:spLocks noGrp="1"/>
          </p:cNvSpPr>
          <p:nvPr>
            <p:ph type="title"/>
          </p:nvPr>
        </p:nvSpPr>
        <p:spPr/>
        <p:txBody>
          <a:bodyPr>
            <a:normAutofit/>
          </a:bodyPr>
          <a:lstStyle/>
          <a:p>
            <a:pPr eaLnBrk="1" hangingPunct="1">
              <a:spcAft>
                <a:spcPts val="1200"/>
              </a:spcAft>
            </a:pPr>
            <a:r>
              <a:rPr lang="en-US" altLang="en-US" b="1" dirty="0"/>
              <a:t>Agenda</a:t>
            </a:r>
          </a:p>
        </p:txBody>
      </p:sp>
      <p:sp>
        <p:nvSpPr>
          <p:cNvPr id="3" name="Content Placeholder 2">
            <a:extLst>
              <a:ext uri="{FF2B5EF4-FFF2-40B4-BE49-F238E27FC236}">
                <a16:creationId xmlns:a16="http://schemas.microsoft.com/office/drawing/2014/main" id="{28F1B659-4CAD-1359-A6A2-E1FD8A6766BB}"/>
              </a:ext>
            </a:extLst>
          </p:cNvPr>
          <p:cNvSpPr>
            <a:spLocks noGrp="1"/>
          </p:cNvSpPr>
          <p:nvPr>
            <p:ph idx="1"/>
          </p:nvPr>
        </p:nvSpPr>
        <p:spPr>
          <a:xfrm>
            <a:off x="1511069" y="1553845"/>
            <a:ext cx="9677400" cy="4206240"/>
          </a:xfrm>
        </p:spPr>
        <p:txBody>
          <a:bodyPr>
            <a:normAutofit lnSpcReduction="10000"/>
          </a:bodyPr>
          <a:lstStyle/>
          <a:p>
            <a:r>
              <a:rPr lang="en-US" dirty="0"/>
              <a:t>Welcome and Housekeeping </a:t>
            </a:r>
          </a:p>
          <a:p>
            <a:r>
              <a:rPr lang="en-US" dirty="0"/>
              <a:t>Overview </a:t>
            </a:r>
          </a:p>
          <a:p>
            <a:r>
              <a:rPr lang="en-US" dirty="0"/>
              <a:t>Statewide Criteria and Eligibility </a:t>
            </a:r>
          </a:p>
          <a:p>
            <a:r>
              <a:rPr lang="en-US" dirty="0"/>
              <a:t>Local Implementation </a:t>
            </a:r>
          </a:p>
          <a:p>
            <a:r>
              <a:rPr lang="en-US" dirty="0"/>
              <a:t>Insignia Requests and Data Reporting </a:t>
            </a:r>
          </a:p>
          <a:p>
            <a:r>
              <a:rPr lang="en-US" dirty="0"/>
              <a:t>Related Opportunities, Questions, and Contact Information</a:t>
            </a:r>
          </a:p>
        </p:txBody>
      </p:sp>
      <p:sp>
        <p:nvSpPr>
          <p:cNvPr id="5" name="Slide Number Placeholder 4">
            <a:extLst>
              <a:ext uri="{FF2B5EF4-FFF2-40B4-BE49-F238E27FC236}">
                <a16:creationId xmlns:a16="http://schemas.microsoft.com/office/drawing/2014/main" id="{95DA36E9-6DFC-0F2F-BFA2-F5500CEA4711}"/>
              </a:ext>
            </a:extLst>
          </p:cNvPr>
          <p:cNvSpPr>
            <a:spLocks noGrp="1"/>
          </p:cNvSpPr>
          <p:nvPr>
            <p:ph type="sldNum" sz="quarter" idx="12"/>
          </p:nvPr>
        </p:nvSpPr>
        <p:spPr/>
        <p:txBody>
          <a:bodyPr>
            <a:normAutofit/>
          </a:bodyPr>
          <a:lstStyle/>
          <a:p>
            <a:pPr>
              <a:spcAft>
                <a:spcPts val="600"/>
              </a:spcAft>
              <a:defRPr/>
            </a:pPr>
            <a:fld id="{E6106088-5B32-40A5-96DB-3843A8E43BA7}" type="slidenum">
              <a:rPr lang="en-US">
                <a:solidFill>
                  <a:schemeClr val="tx1">
                    <a:alpha val="60000"/>
                  </a:schemeClr>
                </a:solidFill>
              </a:rPr>
              <a:pPr>
                <a:spcAft>
                  <a:spcPts val="600"/>
                </a:spcAft>
                <a:defRPr/>
              </a:pPr>
              <a:t>3</a:t>
            </a:fld>
            <a:endParaRPr lang="en-US">
              <a:solidFill>
                <a:schemeClr val="tx1">
                  <a:alpha val="60000"/>
                </a:schemeClr>
              </a:solidFill>
            </a:endParaRPr>
          </a:p>
        </p:txBody>
      </p:sp>
    </p:spTree>
    <p:extLst>
      <p:ext uri="{BB962C8B-B14F-4D97-AF65-F5344CB8AC3E}">
        <p14:creationId xmlns:p14="http://schemas.microsoft.com/office/powerpoint/2010/main" val="732124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7D8F8F-22B1-28CB-3E44-907E3FE569A5}"/>
              </a:ext>
            </a:extLst>
          </p:cNvPr>
          <p:cNvSpPr>
            <a:spLocks noGrp="1"/>
          </p:cNvSpPr>
          <p:nvPr>
            <p:ph type="title"/>
          </p:nvPr>
        </p:nvSpPr>
        <p:spPr>
          <a:xfrm>
            <a:off x="1264122" y="3830594"/>
            <a:ext cx="9755287" cy="2290043"/>
          </a:xfrm>
        </p:spPr>
        <p:txBody>
          <a:bodyPr>
            <a:normAutofit fontScale="90000"/>
          </a:bodyPr>
          <a:lstStyle/>
          <a:p>
            <a:r>
              <a:rPr lang="en-US" dirty="0"/>
              <a:t>How do Local Educational Agencies request insignias?</a:t>
            </a:r>
          </a:p>
        </p:txBody>
      </p:sp>
      <p:pic>
        <p:nvPicPr>
          <p:cNvPr id="6" name="Google Shape;137;p30">
            <a:extLst>
              <a:ext uri="{FF2B5EF4-FFF2-40B4-BE49-F238E27FC236}">
                <a16:creationId xmlns:a16="http://schemas.microsoft.com/office/drawing/2014/main" id="{C0E939C3-3C69-E70C-35D3-E09281F40757}"/>
              </a:ext>
              <a:ext uri="{C183D7F6-B498-43B3-948B-1728B52AA6E4}">
                <adec:decorative xmlns:adec="http://schemas.microsoft.com/office/drawing/2017/decorative" val="1"/>
              </a:ext>
            </a:extLst>
          </p:cNvPr>
          <p:cNvPicPr preferRelativeResize="0"/>
          <p:nvPr/>
        </p:nvPicPr>
        <p:blipFill rotWithShape="1">
          <a:blip r:embed="rId3"/>
          <a:srcRect t="2134" r="2" b="5391"/>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a:noFill/>
        </p:spPr>
      </p:pic>
    </p:spTree>
    <p:extLst>
      <p:ext uri="{BB962C8B-B14F-4D97-AF65-F5344CB8AC3E}">
        <p14:creationId xmlns:p14="http://schemas.microsoft.com/office/powerpoint/2010/main" val="1490468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E2ED-5676-3E67-BA2A-5DD9DE245CDD}"/>
              </a:ext>
            </a:extLst>
          </p:cNvPr>
          <p:cNvSpPr>
            <a:spLocks noGrp="1"/>
          </p:cNvSpPr>
          <p:nvPr>
            <p:ph type="title"/>
          </p:nvPr>
        </p:nvSpPr>
        <p:spPr/>
        <p:txBody>
          <a:bodyPr/>
          <a:lstStyle/>
          <a:p>
            <a:r>
              <a:rPr lang="en-US" dirty="0"/>
              <a:t>Insignia Request Form</a:t>
            </a:r>
          </a:p>
        </p:txBody>
      </p:sp>
      <p:sp>
        <p:nvSpPr>
          <p:cNvPr id="3" name="Content Placeholder 2">
            <a:extLst>
              <a:ext uri="{FF2B5EF4-FFF2-40B4-BE49-F238E27FC236}">
                <a16:creationId xmlns:a16="http://schemas.microsoft.com/office/drawing/2014/main" id="{F19AD1A6-5BBF-9981-D92A-6DE2F36D0DD2}"/>
              </a:ext>
            </a:extLst>
          </p:cNvPr>
          <p:cNvSpPr>
            <a:spLocks noGrp="1"/>
          </p:cNvSpPr>
          <p:nvPr>
            <p:ph idx="1"/>
          </p:nvPr>
        </p:nvSpPr>
        <p:spPr/>
        <p:txBody>
          <a:bodyPr vert="horz" lIns="91440" tIns="45720" rIns="91440" bIns="45720" rtlCol="0" anchor="t">
            <a:noAutofit/>
          </a:bodyPr>
          <a:lstStyle/>
          <a:p>
            <a:pPr>
              <a:lnSpc>
                <a:spcPct val="110000"/>
              </a:lnSpc>
            </a:pPr>
            <a:r>
              <a:rPr lang="en-US" sz="2800" dirty="0">
                <a:latin typeface="Arial"/>
                <a:cs typeface="Arial"/>
              </a:rPr>
              <a:t>Updated and posted each fall on SSCE web page: </a:t>
            </a:r>
            <a:r>
              <a:rPr lang="en-US" sz="2800" dirty="0">
                <a:solidFill>
                  <a:schemeClr val="accent3"/>
                </a:solidFill>
                <a:latin typeface="Arial"/>
                <a:cs typeface="Arial"/>
                <a:hlinkClick r:id="rId3" tooltip="SSCE web page">
                  <a:extLst>
                    <a:ext uri="{A12FA001-AC4F-418D-AE19-62706E023703}">
                      <ahyp:hlinkClr xmlns:ahyp="http://schemas.microsoft.com/office/drawing/2018/hyperlinkcolor" val="tx"/>
                    </a:ext>
                  </a:extLst>
                </a:hlinkClick>
              </a:rPr>
              <a:t>https://www.cde.ca.gov/620836</a:t>
            </a:r>
            <a:endParaRPr lang="en-US" sz="2800" dirty="0">
              <a:solidFill>
                <a:schemeClr val="accent3"/>
              </a:solidFill>
              <a:latin typeface="Arial"/>
              <a:cs typeface="Arial"/>
            </a:endParaRPr>
          </a:p>
          <a:p>
            <a:pPr>
              <a:lnSpc>
                <a:spcPct val="110000"/>
              </a:lnSpc>
            </a:pPr>
            <a:r>
              <a:rPr lang="en-US" sz="2800" dirty="0"/>
              <a:t>Used for new, additional, and corrected requests.</a:t>
            </a:r>
          </a:p>
          <a:p>
            <a:pPr>
              <a:lnSpc>
                <a:spcPct val="110000"/>
              </a:lnSpc>
            </a:pPr>
            <a:r>
              <a:rPr lang="en-US" sz="2800" dirty="0"/>
              <a:t>Requests come from the participating LEA.</a:t>
            </a:r>
          </a:p>
          <a:p>
            <a:pPr>
              <a:lnSpc>
                <a:spcPct val="110000"/>
              </a:lnSpc>
            </a:pPr>
            <a:r>
              <a:rPr lang="en-US" sz="2800" dirty="0"/>
              <a:t>No deadline; requests are processed on an ongoing basis.</a:t>
            </a:r>
          </a:p>
          <a:p>
            <a:pPr lvl="1">
              <a:lnSpc>
                <a:spcPct val="110000"/>
              </a:lnSpc>
            </a:pPr>
            <a:r>
              <a:rPr lang="en-US" sz="2400" dirty="0"/>
              <a:t>Request insignias from the CDE at least four weeks before they will be needed.</a:t>
            </a:r>
          </a:p>
          <a:p>
            <a:pPr lvl="1">
              <a:lnSpc>
                <a:spcPct val="110000"/>
              </a:lnSpc>
            </a:pPr>
            <a:r>
              <a:rPr lang="en-US" sz="2400" dirty="0"/>
              <a:t>Most requests are submitted from April 1–June 15.</a:t>
            </a:r>
            <a:endParaRPr lang="en-US" dirty="0"/>
          </a:p>
        </p:txBody>
      </p:sp>
    </p:spTree>
    <p:extLst>
      <p:ext uri="{BB962C8B-B14F-4D97-AF65-F5344CB8AC3E}">
        <p14:creationId xmlns:p14="http://schemas.microsoft.com/office/powerpoint/2010/main" val="4094028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34C364D-A406-4179-C766-1B9681B1A0FE}"/>
              </a:ext>
            </a:extLst>
          </p:cNvPr>
          <p:cNvSpPr>
            <a:spLocks noGrp="1"/>
          </p:cNvSpPr>
          <p:nvPr>
            <p:ph type="title"/>
          </p:nvPr>
        </p:nvSpPr>
        <p:spPr/>
        <p:txBody>
          <a:bodyPr/>
          <a:lstStyle/>
          <a:p>
            <a:r>
              <a:rPr lang="en-US" dirty="0"/>
              <a:t>Suggested Record Keeping</a:t>
            </a:r>
          </a:p>
        </p:txBody>
      </p:sp>
      <p:sp>
        <p:nvSpPr>
          <p:cNvPr id="12" name="Content Placeholder 11">
            <a:extLst>
              <a:ext uri="{FF2B5EF4-FFF2-40B4-BE49-F238E27FC236}">
                <a16:creationId xmlns:a16="http://schemas.microsoft.com/office/drawing/2014/main" id="{1FE7AD7D-1A16-A70F-CB3D-956857366BE7}"/>
              </a:ext>
            </a:extLst>
          </p:cNvPr>
          <p:cNvSpPr>
            <a:spLocks noGrp="1"/>
          </p:cNvSpPr>
          <p:nvPr>
            <p:ph sz="quarter" idx="11"/>
          </p:nvPr>
        </p:nvSpPr>
        <p:spPr>
          <a:xfrm>
            <a:off x="1135761" y="1584019"/>
            <a:ext cx="2289366" cy="1186035"/>
          </a:xfrm>
          <a:solidFill>
            <a:schemeClr val="accent2">
              <a:lumMod val="75000"/>
            </a:schemeClr>
          </a:solidFill>
        </p:spPr>
        <p:txBody>
          <a:bodyPr anchor="t">
            <a:noAutofit/>
          </a:bodyPr>
          <a:lstStyle/>
          <a:p>
            <a:pPr marL="0" indent="0" algn="ctr">
              <a:buNone/>
            </a:pPr>
            <a:r>
              <a:rPr lang="en-US" sz="2400" dirty="0">
                <a:solidFill>
                  <a:schemeClr val="bg1"/>
                </a:solidFill>
                <a:latin typeface="Arial" panose="020B0604020202020204" pitchFamily="34" charset="0"/>
                <a:cs typeface="Arial" panose="020B0604020202020204" pitchFamily="34" charset="0"/>
              </a:rPr>
              <a:t>Local student requirements</a:t>
            </a:r>
          </a:p>
        </p:txBody>
      </p:sp>
      <p:sp>
        <p:nvSpPr>
          <p:cNvPr id="13" name="Content Placeholder 12">
            <a:extLst>
              <a:ext uri="{FF2B5EF4-FFF2-40B4-BE49-F238E27FC236}">
                <a16:creationId xmlns:a16="http://schemas.microsoft.com/office/drawing/2014/main" id="{FCBEE16D-3AC0-E594-8E0F-5C0BAFB09F73}"/>
              </a:ext>
            </a:extLst>
          </p:cNvPr>
          <p:cNvSpPr>
            <a:spLocks noGrp="1"/>
          </p:cNvSpPr>
          <p:nvPr>
            <p:ph sz="quarter" idx="12"/>
          </p:nvPr>
        </p:nvSpPr>
        <p:spPr>
          <a:xfrm>
            <a:off x="3843028" y="1584018"/>
            <a:ext cx="2286000" cy="1186035"/>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Site staff leads or advisors</a:t>
            </a:r>
          </a:p>
        </p:txBody>
      </p:sp>
      <p:sp>
        <p:nvSpPr>
          <p:cNvPr id="14" name="Content Placeholder 13">
            <a:extLst>
              <a:ext uri="{FF2B5EF4-FFF2-40B4-BE49-F238E27FC236}">
                <a16:creationId xmlns:a16="http://schemas.microsoft.com/office/drawing/2014/main" id="{BF7481B4-C74B-CCA8-E25A-E09E264001E5}"/>
              </a:ext>
            </a:extLst>
          </p:cNvPr>
          <p:cNvSpPr>
            <a:spLocks noGrp="1"/>
          </p:cNvSpPr>
          <p:nvPr>
            <p:ph sz="quarter" idx="13"/>
          </p:nvPr>
        </p:nvSpPr>
        <p:spPr>
          <a:xfrm>
            <a:off x="6402709" y="1584018"/>
            <a:ext cx="2286000" cy="1188720"/>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Community partners</a:t>
            </a:r>
          </a:p>
        </p:txBody>
      </p:sp>
      <p:sp>
        <p:nvSpPr>
          <p:cNvPr id="15" name="Content Placeholder 14">
            <a:extLst>
              <a:ext uri="{FF2B5EF4-FFF2-40B4-BE49-F238E27FC236}">
                <a16:creationId xmlns:a16="http://schemas.microsoft.com/office/drawing/2014/main" id="{8B7CC56B-F81E-843D-6E29-37E60886603B}"/>
              </a:ext>
            </a:extLst>
          </p:cNvPr>
          <p:cNvSpPr>
            <a:spLocks noGrp="1"/>
          </p:cNvSpPr>
          <p:nvPr>
            <p:ph sz="quarter" idx="14"/>
          </p:nvPr>
        </p:nvSpPr>
        <p:spPr>
          <a:xfrm>
            <a:off x="8962390" y="1580589"/>
            <a:ext cx="2286000" cy="1188720"/>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Pathway agreements </a:t>
            </a:r>
          </a:p>
        </p:txBody>
      </p:sp>
      <p:sp>
        <p:nvSpPr>
          <p:cNvPr id="16" name="Content Placeholder 15">
            <a:extLst>
              <a:ext uri="{FF2B5EF4-FFF2-40B4-BE49-F238E27FC236}">
                <a16:creationId xmlns:a16="http://schemas.microsoft.com/office/drawing/2014/main" id="{056C0F8C-693E-753D-5090-6D224EAD3774}"/>
              </a:ext>
            </a:extLst>
          </p:cNvPr>
          <p:cNvSpPr>
            <a:spLocks noGrp="1"/>
          </p:cNvSpPr>
          <p:nvPr>
            <p:ph sz="quarter" idx="15"/>
          </p:nvPr>
        </p:nvSpPr>
        <p:spPr>
          <a:xfrm>
            <a:off x="1139127" y="2990087"/>
            <a:ext cx="2286000" cy="1188720"/>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Timeline or list of activities</a:t>
            </a:r>
          </a:p>
        </p:txBody>
      </p:sp>
      <p:sp>
        <p:nvSpPr>
          <p:cNvPr id="17" name="Content Placeholder 16">
            <a:extLst>
              <a:ext uri="{FF2B5EF4-FFF2-40B4-BE49-F238E27FC236}">
                <a16:creationId xmlns:a16="http://schemas.microsoft.com/office/drawing/2014/main" id="{DF086D7E-3177-625D-9563-3E57547E62EE}"/>
              </a:ext>
            </a:extLst>
          </p:cNvPr>
          <p:cNvSpPr>
            <a:spLocks noGrp="1"/>
          </p:cNvSpPr>
          <p:nvPr>
            <p:ph sz="quarter" idx="16"/>
          </p:nvPr>
        </p:nvSpPr>
        <p:spPr>
          <a:xfrm>
            <a:off x="3843028" y="2978538"/>
            <a:ext cx="2286000" cy="1188720"/>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Student applications</a:t>
            </a:r>
          </a:p>
        </p:txBody>
      </p:sp>
      <p:sp>
        <p:nvSpPr>
          <p:cNvPr id="18" name="Content Placeholder 17">
            <a:extLst>
              <a:ext uri="{FF2B5EF4-FFF2-40B4-BE49-F238E27FC236}">
                <a16:creationId xmlns:a16="http://schemas.microsoft.com/office/drawing/2014/main" id="{FA33CA71-8152-6B73-384D-8803459E9408}"/>
              </a:ext>
            </a:extLst>
          </p:cNvPr>
          <p:cNvSpPr>
            <a:spLocks noGrp="1"/>
          </p:cNvSpPr>
          <p:nvPr>
            <p:ph sz="quarter" idx="17"/>
          </p:nvPr>
        </p:nvSpPr>
        <p:spPr>
          <a:xfrm>
            <a:off x="6402709" y="2990088"/>
            <a:ext cx="2286000" cy="1188720"/>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Summary of evidence</a:t>
            </a:r>
          </a:p>
        </p:txBody>
      </p:sp>
      <p:sp>
        <p:nvSpPr>
          <p:cNvPr id="19" name="Content Placeholder 18">
            <a:extLst>
              <a:ext uri="{FF2B5EF4-FFF2-40B4-BE49-F238E27FC236}">
                <a16:creationId xmlns:a16="http://schemas.microsoft.com/office/drawing/2014/main" id="{94CC2C2C-57F4-D678-6E96-39ABD08C4FF3}"/>
              </a:ext>
            </a:extLst>
          </p:cNvPr>
          <p:cNvSpPr>
            <a:spLocks noGrp="1"/>
          </p:cNvSpPr>
          <p:nvPr>
            <p:ph sz="quarter" idx="18"/>
          </p:nvPr>
        </p:nvSpPr>
        <p:spPr>
          <a:xfrm>
            <a:off x="8962390" y="2990087"/>
            <a:ext cx="2286000" cy="1188720"/>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Participating students</a:t>
            </a:r>
          </a:p>
        </p:txBody>
      </p:sp>
      <p:sp>
        <p:nvSpPr>
          <p:cNvPr id="20" name="Content Placeholder 19">
            <a:extLst>
              <a:ext uri="{FF2B5EF4-FFF2-40B4-BE49-F238E27FC236}">
                <a16:creationId xmlns:a16="http://schemas.microsoft.com/office/drawing/2014/main" id="{6667AF90-2E58-5CC5-DBB7-C9E981764999}"/>
              </a:ext>
            </a:extLst>
          </p:cNvPr>
          <p:cNvSpPr>
            <a:spLocks noGrp="1"/>
          </p:cNvSpPr>
          <p:nvPr>
            <p:ph sz="quarter" idx="19"/>
          </p:nvPr>
        </p:nvSpPr>
        <p:spPr>
          <a:xfrm>
            <a:off x="3810000" y="4339568"/>
            <a:ext cx="2286000" cy="1188720"/>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Insignia distribution</a:t>
            </a:r>
          </a:p>
        </p:txBody>
      </p:sp>
      <p:sp>
        <p:nvSpPr>
          <p:cNvPr id="22" name="Content Placeholder 21">
            <a:extLst>
              <a:ext uri="{FF2B5EF4-FFF2-40B4-BE49-F238E27FC236}">
                <a16:creationId xmlns:a16="http://schemas.microsoft.com/office/drawing/2014/main" id="{DFFFB357-9C36-0553-B73A-82DA1CCFD491}"/>
              </a:ext>
            </a:extLst>
          </p:cNvPr>
          <p:cNvSpPr>
            <a:spLocks noGrp="1"/>
          </p:cNvSpPr>
          <p:nvPr>
            <p:ph sz="quarter" idx="21"/>
          </p:nvPr>
        </p:nvSpPr>
        <p:spPr>
          <a:xfrm>
            <a:off x="6349769" y="4355051"/>
            <a:ext cx="2286000" cy="1188720"/>
          </a:xfrm>
          <a:solidFill>
            <a:schemeClr val="accent2">
              <a:lumMod val="75000"/>
            </a:schemeClr>
          </a:solidFill>
        </p:spPr>
        <p:txBody>
          <a:bodyPr vert="horz" lIns="91440" tIns="45720" rIns="91440" bIns="45720" rtlCol="0" anchor="t">
            <a:noAutofit/>
          </a:bodyPr>
          <a:lstStyle/>
          <a:p>
            <a:pPr marL="0" indent="0" algn="ctr">
              <a:buNone/>
            </a:pPr>
            <a:r>
              <a:rPr lang="en-US" sz="2400" dirty="0">
                <a:solidFill>
                  <a:schemeClr val="bg1"/>
                </a:solidFill>
              </a:rPr>
              <a:t>Students who did not qualify</a:t>
            </a:r>
          </a:p>
        </p:txBody>
      </p:sp>
    </p:spTree>
    <p:extLst>
      <p:ext uri="{BB962C8B-B14F-4D97-AF65-F5344CB8AC3E}">
        <p14:creationId xmlns:p14="http://schemas.microsoft.com/office/powerpoint/2010/main" val="1004149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660B9F-25A8-CAF3-F494-42999824F580}"/>
              </a:ext>
            </a:extLst>
          </p:cNvPr>
          <p:cNvSpPr>
            <a:spLocks noGrp="1"/>
          </p:cNvSpPr>
          <p:nvPr>
            <p:ph type="title"/>
          </p:nvPr>
        </p:nvSpPr>
        <p:spPr/>
        <p:txBody>
          <a:bodyPr/>
          <a:lstStyle/>
          <a:p>
            <a:r>
              <a:rPr lang="en-US" dirty="0"/>
              <a:t>Statewide Data Reporting</a:t>
            </a:r>
          </a:p>
        </p:txBody>
      </p:sp>
      <p:pic>
        <p:nvPicPr>
          <p:cNvPr id="13" name="Content Placeholder 12">
            <a:extLst>
              <a:ext uri="{FF2B5EF4-FFF2-40B4-BE49-F238E27FC236}">
                <a16:creationId xmlns:a16="http://schemas.microsoft.com/office/drawing/2014/main" id="{8CF37690-7B9E-DFC1-07FE-6409BDFC3D01}"/>
              </a:ext>
              <a:ext uri="{C183D7F6-B498-43B3-948B-1728B52AA6E4}">
                <adec:decorative xmlns:adec="http://schemas.microsoft.com/office/drawing/2017/decorative" val="1"/>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1276131" y="1926579"/>
            <a:ext cx="1148004" cy="1151058"/>
          </a:xfrm>
        </p:spPr>
      </p:pic>
      <p:pic>
        <p:nvPicPr>
          <p:cNvPr id="16" name="Content Placeholder 15">
            <a:extLst>
              <a:ext uri="{FF2B5EF4-FFF2-40B4-BE49-F238E27FC236}">
                <a16:creationId xmlns:a16="http://schemas.microsoft.com/office/drawing/2014/main" id="{612A01C2-4A9D-7223-3975-3C535131AC89}"/>
              </a:ext>
              <a:ext uri="{C183D7F6-B498-43B3-948B-1728B52AA6E4}">
                <adec:decorative xmlns:adec="http://schemas.microsoft.com/office/drawing/2017/decorative" val="1"/>
              </a:ext>
            </a:extLst>
          </p:cNvPr>
          <p:cNvPicPr>
            <a:picLocks noGrp="1" noChangeAspect="1"/>
          </p:cNvPicPr>
          <p:nvPr>
            <p:ph sz="quarter" idx="12"/>
          </p:nvPr>
        </p:nvPicPr>
        <p:blipFill>
          <a:blip r:embed="rId4">
            <a:extLst>
              <a:ext uri="{28A0092B-C50C-407E-A947-70E740481C1C}">
                <a14:useLocalDpi xmlns:a14="http://schemas.microsoft.com/office/drawing/2010/main" val="0"/>
              </a:ext>
            </a:extLst>
          </a:blip>
          <a:stretch>
            <a:fillRect/>
          </a:stretch>
        </p:blipFill>
        <p:spPr>
          <a:xfrm>
            <a:off x="4716819" y="1979062"/>
            <a:ext cx="1098575" cy="1098575"/>
          </a:xfrm>
        </p:spPr>
      </p:pic>
      <p:pic>
        <p:nvPicPr>
          <p:cNvPr id="19" name="Content Placeholder 18">
            <a:extLst>
              <a:ext uri="{FF2B5EF4-FFF2-40B4-BE49-F238E27FC236}">
                <a16:creationId xmlns:a16="http://schemas.microsoft.com/office/drawing/2014/main" id="{5D637F89-7980-6382-DCED-CB55AA1032EE}"/>
              </a:ext>
              <a:ext uri="{C183D7F6-B498-43B3-948B-1728B52AA6E4}">
                <adec:decorative xmlns:adec="http://schemas.microsoft.com/office/drawing/2017/decorative" val="1"/>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8108078" y="2047626"/>
            <a:ext cx="1029164" cy="1031902"/>
          </a:xfrm>
        </p:spPr>
      </p:pic>
      <p:sp>
        <p:nvSpPr>
          <p:cNvPr id="8" name="Content Placeholder 7">
            <a:extLst>
              <a:ext uri="{FF2B5EF4-FFF2-40B4-BE49-F238E27FC236}">
                <a16:creationId xmlns:a16="http://schemas.microsoft.com/office/drawing/2014/main" id="{33208145-D43D-9D76-753E-F923BC2E74A9}"/>
              </a:ext>
            </a:extLst>
          </p:cNvPr>
          <p:cNvSpPr>
            <a:spLocks noGrp="1"/>
          </p:cNvSpPr>
          <p:nvPr>
            <p:ph sz="quarter" idx="14"/>
          </p:nvPr>
        </p:nvSpPr>
        <p:spPr>
          <a:xfrm>
            <a:off x="1319774" y="3049118"/>
            <a:ext cx="3191523" cy="2855923"/>
          </a:xfrm>
        </p:spPr>
        <p:txBody>
          <a:bodyPr>
            <a:noAutofit/>
          </a:bodyPr>
          <a:lstStyle/>
          <a:p>
            <a:pPr marL="0" indent="0">
              <a:buNone/>
            </a:pPr>
            <a:r>
              <a:rPr lang="en-US" sz="2400" b="0" dirty="0">
                <a:latin typeface="Arial" panose="020B0604020202020204" pitchFamily="34" charset="0"/>
                <a:cs typeface="Arial" panose="020B0604020202020204" pitchFamily="34" charset="0"/>
              </a:rPr>
              <a:t>CDE captures and reports data provided by LEAs through the Insignia Request Form. </a:t>
            </a:r>
            <a:r>
              <a:rPr lang="en-US" sz="2400" dirty="0">
                <a:latin typeface="Arial" panose="020B0604020202020204" pitchFamily="34" charset="0"/>
                <a:cs typeface="Arial" panose="020B0604020202020204" pitchFamily="34" charset="0"/>
              </a:rPr>
              <a:t>Student names are not collected.</a:t>
            </a:r>
            <a:endParaRPr lang="en-US" sz="2400" b="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28C9BBC7-EC82-0FC7-DE35-8F66A231E457}"/>
              </a:ext>
            </a:extLst>
          </p:cNvPr>
          <p:cNvSpPr>
            <a:spLocks noGrp="1"/>
          </p:cNvSpPr>
          <p:nvPr>
            <p:ph sz="quarter" idx="15"/>
          </p:nvPr>
        </p:nvSpPr>
        <p:spPr>
          <a:xfrm>
            <a:off x="4805188" y="3097116"/>
            <a:ext cx="3089161" cy="1886512"/>
          </a:xfrm>
        </p:spPr>
        <p:txBody>
          <a:bodyPr>
            <a:noAutofit/>
          </a:bodyPr>
          <a:lstStyle/>
          <a:p>
            <a:pPr marL="0" indent="0">
              <a:buNone/>
            </a:pPr>
            <a:r>
              <a:rPr lang="en-US" sz="2400" b="0" dirty="0">
                <a:latin typeface="Arial" panose="020B0604020202020204" pitchFamily="34" charset="0"/>
                <a:cs typeface="Arial" panose="020B0604020202020204" pitchFamily="34" charset="0"/>
              </a:rPr>
              <a:t>CDE publishes this statewide data in a spreadsheet on the SSCE web page each fall.</a:t>
            </a:r>
          </a:p>
        </p:txBody>
      </p:sp>
      <p:sp>
        <p:nvSpPr>
          <p:cNvPr id="10" name="Content Placeholder 9">
            <a:extLst>
              <a:ext uri="{FF2B5EF4-FFF2-40B4-BE49-F238E27FC236}">
                <a16:creationId xmlns:a16="http://schemas.microsoft.com/office/drawing/2014/main" id="{0FE279D2-89D9-E97B-A883-3B8FFF2250CE}"/>
              </a:ext>
            </a:extLst>
          </p:cNvPr>
          <p:cNvSpPr>
            <a:spLocks noGrp="1"/>
          </p:cNvSpPr>
          <p:nvPr>
            <p:ph sz="quarter" idx="16"/>
          </p:nvPr>
        </p:nvSpPr>
        <p:spPr>
          <a:xfrm>
            <a:off x="8108078" y="3077637"/>
            <a:ext cx="3089161" cy="1886512"/>
          </a:xfrm>
        </p:spPr>
        <p:txBody>
          <a:bodyPr>
            <a:noAutofit/>
          </a:bodyPr>
          <a:lstStyle/>
          <a:p>
            <a:pPr marL="0" indent="0">
              <a:buNone/>
            </a:pPr>
            <a:r>
              <a:rPr lang="en-US" sz="2400" b="0" dirty="0">
                <a:latin typeface="Arial" panose="020B0604020202020204" pitchFamily="34" charset="0"/>
                <a:cs typeface="Arial" panose="020B0604020202020204" pitchFamily="34" charset="0"/>
              </a:rPr>
              <a:t>Spreadsheets are available dating back to the 2020–21 school year.</a:t>
            </a:r>
          </a:p>
        </p:txBody>
      </p:sp>
    </p:spTree>
    <p:extLst>
      <p:ext uri="{BB962C8B-B14F-4D97-AF65-F5344CB8AC3E}">
        <p14:creationId xmlns:p14="http://schemas.microsoft.com/office/powerpoint/2010/main" val="3385912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764A-55F0-69BD-6B9A-534C67E4F90C}"/>
              </a:ext>
            </a:extLst>
          </p:cNvPr>
          <p:cNvSpPr>
            <a:spLocks noGrp="1"/>
          </p:cNvSpPr>
          <p:nvPr>
            <p:ph type="title"/>
          </p:nvPr>
        </p:nvSpPr>
        <p:spPr/>
        <p:txBody>
          <a:bodyPr/>
          <a:lstStyle/>
          <a:p>
            <a:r>
              <a:rPr lang="en-US" dirty="0"/>
              <a:t>Student-Level Data Reporting</a:t>
            </a:r>
          </a:p>
        </p:txBody>
      </p:sp>
      <p:sp>
        <p:nvSpPr>
          <p:cNvPr id="6" name="Content Placeholder 5">
            <a:extLst>
              <a:ext uri="{FF2B5EF4-FFF2-40B4-BE49-F238E27FC236}">
                <a16:creationId xmlns:a16="http://schemas.microsoft.com/office/drawing/2014/main" id="{AD5F3C2B-1624-D976-110C-FB8BF31BEDE2}"/>
              </a:ext>
            </a:extLst>
          </p:cNvPr>
          <p:cNvSpPr>
            <a:spLocks noGrp="1"/>
          </p:cNvSpPr>
          <p:nvPr>
            <p:ph sz="quarter" idx="14"/>
          </p:nvPr>
        </p:nvSpPr>
        <p:spPr>
          <a:xfrm>
            <a:off x="1345739" y="1469484"/>
            <a:ext cx="10008059" cy="1294173"/>
          </a:xfrm>
          <a:prstGeom prst="roundRect">
            <a:avLst/>
          </a:prstGeom>
          <a:solidFill>
            <a:schemeClr val="accent1">
              <a:lumMod val="20000"/>
              <a:lumOff val="80000"/>
            </a:schemeClr>
          </a:solidFill>
        </p:spPr>
        <p:txBody>
          <a:bodyPr>
            <a:noAutofit/>
          </a:bodyPr>
          <a:lstStyle/>
          <a:p>
            <a:pPr marL="914400" lvl="2" indent="0">
              <a:buNone/>
            </a:pPr>
            <a:r>
              <a:rPr lang="en-US" dirty="0">
                <a:effectLst/>
                <a:latin typeface="Arial" panose="020B0604020202020204" pitchFamily="34" charset="0"/>
                <a:ea typeface="Calibri" panose="020F0502020204030204" pitchFamily="34" charset="0"/>
              </a:rPr>
              <a:t>This summer, the CDE collected data on the individual students who earn the SSCE for determining its use in the College and Career Indicator (CCI) on the California School Dashboard.</a:t>
            </a:r>
            <a:endParaRPr lang="en-US" dirty="0"/>
          </a:p>
        </p:txBody>
      </p:sp>
      <p:sp>
        <p:nvSpPr>
          <p:cNvPr id="7" name="Content Placeholder 6">
            <a:extLst>
              <a:ext uri="{FF2B5EF4-FFF2-40B4-BE49-F238E27FC236}">
                <a16:creationId xmlns:a16="http://schemas.microsoft.com/office/drawing/2014/main" id="{004EE44A-DD8B-3274-AE27-9173D05FFBF0}"/>
              </a:ext>
            </a:extLst>
          </p:cNvPr>
          <p:cNvSpPr>
            <a:spLocks noGrp="1"/>
          </p:cNvSpPr>
          <p:nvPr>
            <p:ph sz="quarter" idx="15"/>
          </p:nvPr>
        </p:nvSpPr>
        <p:spPr>
          <a:xfrm>
            <a:off x="1345739" y="2864357"/>
            <a:ext cx="10008058" cy="912581"/>
          </a:xfrm>
          <a:prstGeom prst="roundRect">
            <a:avLst/>
          </a:prstGeom>
          <a:solidFill>
            <a:schemeClr val="accent1">
              <a:lumMod val="20000"/>
              <a:lumOff val="80000"/>
            </a:schemeClr>
          </a:solidFill>
        </p:spPr>
        <p:txBody>
          <a:bodyPr vert="horz" lIns="91440" tIns="45720" rIns="91440" bIns="45720" rtlCol="0">
            <a:noAutofit/>
          </a:bodyPr>
          <a:lstStyle/>
          <a:p>
            <a:pPr marL="914400" lvl="2" indent="0">
              <a:buNone/>
            </a:pPr>
            <a:r>
              <a:rPr lang="en-US" dirty="0">
                <a:effectLst/>
                <a:latin typeface="Arial" panose="020B0604020202020204" pitchFamily="34" charset="0"/>
                <a:ea typeface="Calibri" panose="020F0502020204030204" pitchFamily="34" charset="0"/>
              </a:rPr>
              <a:t>This new data collection is based on an SBE request to the CDE to consider the inclusion of civic engagement in the CCI.</a:t>
            </a:r>
            <a:endParaRPr lang="en-US" dirty="0"/>
          </a:p>
        </p:txBody>
      </p:sp>
      <p:sp>
        <p:nvSpPr>
          <p:cNvPr id="8" name="Content Placeholder 7">
            <a:extLst>
              <a:ext uri="{FF2B5EF4-FFF2-40B4-BE49-F238E27FC236}">
                <a16:creationId xmlns:a16="http://schemas.microsoft.com/office/drawing/2014/main" id="{0853FBE4-03C2-8658-C6E0-70A77C3979D5}"/>
              </a:ext>
            </a:extLst>
          </p:cNvPr>
          <p:cNvSpPr>
            <a:spLocks noGrp="1"/>
          </p:cNvSpPr>
          <p:nvPr>
            <p:ph sz="quarter" idx="16"/>
          </p:nvPr>
        </p:nvSpPr>
        <p:spPr>
          <a:xfrm>
            <a:off x="1345739" y="3889059"/>
            <a:ext cx="10008058" cy="896131"/>
          </a:xfrm>
          <a:prstGeom prst="roundRect">
            <a:avLst/>
          </a:prstGeom>
          <a:solidFill>
            <a:schemeClr val="accent1">
              <a:lumMod val="20000"/>
              <a:lumOff val="80000"/>
            </a:schemeClr>
          </a:solidFill>
        </p:spPr>
        <p:txBody>
          <a:bodyPr vert="horz" lIns="91440" tIns="45720" rIns="91440" bIns="45720" rtlCol="0" anchor="t">
            <a:noAutofit/>
          </a:bodyPr>
          <a:lstStyle/>
          <a:p>
            <a:pPr marL="914400" lvl="2" indent="0">
              <a:buNone/>
            </a:pPr>
            <a:r>
              <a:rPr lang="en-US" dirty="0">
                <a:latin typeface="Arial"/>
                <a:cs typeface="Arial"/>
              </a:rPr>
              <a:t>Visit the California Longitudinal Pupil Achievement Data System web page for updates: </a:t>
            </a:r>
            <a:r>
              <a:rPr lang="en-US" dirty="0">
                <a:solidFill>
                  <a:schemeClr val="accent3"/>
                </a:solidFill>
                <a:latin typeface="Arial"/>
                <a:cs typeface="Arial"/>
                <a:hlinkClick r:id="rId3" tooltip="CALPADS web page">
                  <a:extLst>
                    <a:ext uri="{A12FA001-AC4F-418D-AE19-62706E023703}">
                      <ahyp:hlinkClr xmlns:ahyp="http://schemas.microsoft.com/office/drawing/2018/hyperlinkcolor" val="tx"/>
                    </a:ext>
                  </a:extLst>
                </a:hlinkClick>
              </a:rPr>
              <a:t>https://www.cde.ca.gov/621911</a:t>
            </a:r>
            <a:r>
              <a:rPr lang="en-US" dirty="0">
                <a:solidFill>
                  <a:schemeClr val="accent3"/>
                </a:solidFill>
                <a:latin typeface="Arial"/>
                <a:cs typeface="Arial"/>
              </a:rPr>
              <a:t> </a:t>
            </a:r>
          </a:p>
        </p:txBody>
      </p:sp>
      <p:sp>
        <p:nvSpPr>
          <p:cNvPr id="10" name="Content Placeholder 9">
            <a:extLst>
              <a:ext uri="{FF2B5EF4-FFF2-40B4-BE49-F238E27FC236}">
                <a16:creationId xmlns:a16="http://schemas.microsoft.com/office/drawing/2014/main" id="{C259614D-A825-E932-0C8A-8D5DC5D4F75A}"/>
              </a:ext>
            </a:extLst>
          </p:cNvPr>
          <p:cNvSpPr>
            <a:spLocks noGrp="1"/>
          </p:cNvSpPr>
          <p:nvPr>
            <p:ph sz="quarter" idx="18"/>
          </p:nvPr>
        </p:nvSpPr>
        <p:spPr>
          <a:xfrm>
            <a:off x="1345739" y="4915685"/>
            <a:ext cx="10008058" cy="912581"/>
          </a:xfrm>
          <a:prstGeom prst="roundRect">
            <a:avLst/>
          </a:prstGeom>
          <a:solidFill>
            <a:schemeClr val="accent1">
              <a:lumMod val="20000"/>
              <a:lumOff val="80000"/>
            </a:schemeClr>
          </a:solidFill>
        </p:spPr>
        <p:txBody>
          <a:bodyPr>
            <a:noAutofit/>
          </a:bodyPr>
          <a:lstStyle/>
          <a:p>
            <a:pPr marL="914400" lvl="2" indent="0">
              <a:buNone/>
            </a:pPr>
            <a:r>
              <a:rPr lang="en-US" dirty="0"/>
              <a:t>Background information is available from the SBE Items Related to the SSCE web page: </a:t>
            </a:r>
            <a:r>
              <a:rPr lang="en-US" dirty="0">
                <a:solidFill>
                  <a:schemeClr val="accent3"/>
                </a:solidFill>
                <a:hlinkClick r:id="rId4" tooltip="SBE Items Related to the SSCE web page">
                  <a:extLst>
                    <a:ext uri="{A12FA001-AC4F-418D-AE19-62706E023703}">
                      <ahyp:hlinkClr xmlns:ahyp="http://schemas.microsoft.com/office/drawing/2018/hyperlinkcolor" val="tx"/>
                    </a:ext>
                  </a:extLst>
                </a:hlinkClick>
              </a:rPr>
              <a:t>https://www.cde.ca.gov/618330</a:t>
            </a:r>
            <a:r>
              <a:rPr lang="en-US" dirty="0">
                <a:solidFill>
                  <a:schemeClr val="accent3"/>
                </a:solidFill>
              </a:rPr>
              <a:t> </a:t>
            </a:r>
          </a:p>
        </p:txBody>
      </p:sp>
      <p:pic>
        <p:nvPicPr>
          <p:cNvPr id="13" name="Content Placeholder 12">
            <a:extLst>
              <a:ext uri="{FF2B5EF4-FFF2-40B4-BE49-F238E27FC236}">
                <a16:creationId xmlns:a16="http://schemas.microsoft.com/office/drawing/2014/main" id="{9C642DDC-0CFF-9C99-B420-212F7F7BAB53}"/>
              </a:ext>
              <a:ext uri="{C183D7F6-B498-43B3-948B-1728B52AA6E4}">
                <adec:decorative xmlns:adec="http://schemas.microsoft.com/office/drawing/2017/decorative" val="1"/>
              </a:ext>
            </a:extLst>
          </p:cNvPr>
          <p:cNvPicPr>
            <a:picLocks noGrp="1" noChangeAspect="1"/>
          </p:cNvPicPr>
          <p:nvPr>
            <p:ph sz="quarter" idx="11"/>
          </p:nvPr>
        </p:nvPicPr>
        <p:blipFill>
          <a:blip r:embed="rId5">
            <a:extLst>
              <a:ext uri="{28A0092B-C50C-407E-A947-70E740481C1C}">
                <a14:useLocalDpi xmlns:a14="http://schemas.microsoft.com/office/drawing/2010/main" val="0"/>
              </a:ext>
            </a:extLst>
          </a:blip>
          <a:stretch>
            <a:fillRect/>
          </a:stretch>
        </p:blipFill>
        <p:spPr>
          <a:xfrm>
            <a:off x="1608524" y="1856992"/>
            <a:ext cx="451663" cy="454434"/>
          </a:xfrm>
        </p:spPr>
      </p:pic>
      <p:pic>
        <p:nvPicPr>
          <p:cNvPr id="16" name="Content Placeholder 15">
            <a:extLst>
              <a:ext uri="{FF2B5EF4-FFF2-40B4-BE49-F238E27FC236}">
                <a16:creationId xmlns:a16="http://schemas.microsoft.com/office/drawing/2014/main" id="{8904C929-E51A-E629-1562-C982C0EB8A7D}"/>
              </a:ext>
              <a:ext uri="{C183D7F6-B498-43B3-948B-1728B52AA6E4}">
                <adec:decorative xmlns:adec="http://schemas.microsoft.com/office/drawing/2017/decorative" val="1"/>
              </a:ext>
            </a:extLst>
          </p:cNvPr>
          <p:cNvPicPr>
            <a:picLocks noGrp="1" noChangeAspect="1"/>
          </p:cNvPicPr>
          <p:nvPr>
            <p:ph sz="quarter" idx="12"/>
          </p:nvPr>
        </p:nvPicPr>
        <p:blipFill>
          <a:blip r:embed="rId6">
            <a:extLst>
              <a:ext uri="{28A0092B-C50C-407E-A947-70E740481C1C}">
                <a14:useLocalDpi xmlns:a14="http://schemas.microsoft.com/office/drawing/2010/main" val="0"/>
              </a:ext>
            </a:extLst>
          </a:blip>
          <a:stretch>
            <a:fillRect/>
          </a:stretch>
        </p:blipFill>
        <p:spPr>
          <a:xfrm>
            <a:off x="1607139" y="3092282"/>
            <a:ext cx="454434" cy="451663"/>
          </a:xfrm>
        </p:spPr>
      </p:pic>
      <p:pic>
        <p:nvPicPr>
          <p:cNvPr id="19" name="Content Placeholder 18">
            <a:extLst>
              <a:ext uri="{FF2B5EF4-FFF2-40B4-BE49-F238E27FC236}">
                <a16:creationId xmlns:a16="http://schemas.microsoft.com/office/drawing/2014/main" id="{2626633E-DBDA-4957-73BF-B1FE726B8F6A}"/>
              </a:ext>
              <a:ext uri="{C183D7F6-B498-43B3-948B-1728B52AA6E4}">
                <adec:decorative xmlns:adec="http://schemas.microsoft.com/office/drawing/2017/decorative" val="1"/>
              </a:ext>
            </a:extLst>
          </p:cNvPr>
          <p:cNvPicPr>
            <a:picLocks noGrp="1" noChangeAspect="1"/>
          </p:cNvPicPr>
          <p:nvPr>
            <p:ph sz="quarter" idx="13"/>
          </p:nvPr>
        </p:nvPicPr>
        <p:blipFill>
          <a:blip r:embed="rId7">
            <a:extLst>
              <a:ext uri="{28A0092B-C50C-407E-A947-70E740481C1C}">
                <a14:useLocalDpi xmlns:a14="http://schemas.microsoft.com/office/drawing/2010/main" val="0"/>
              </a:ext>
            </a:extLst>
          </a:blip>
          <a:stretch>
            <a:fillRect/>
          </a:stretch>
        </p:blipFill>
        <p:spPr>
          <a:xfrm>
            <a:off x="1607139" y="4119208"/>
            <a:ext cx="454434" cy="451663"/>
          </a:xfrm>
        </p:spPr>
      </p:pic>
      <p:pic>
        <p:nvPicPr>
          <p:cNvPr id="22" name="Content Placeholder 21">
            <a:extLst>
              <a:ext uri="{FF2B5EF4-FFF2-40B4-BE49-F238E27FC236}">
                <a16:creationId xmlns:a16="http://schemas.microsoft.com/office/drawing/2014/main" id="{49AD31E7-9E43-F254-A7C8-12730FDDE0CB}"/>
              </a:ext>
              <a:ext uri="{C183D7F6-B498-43B3-948B-1728B52AA6E4}">
                <adec:decorative xmlns:adec="http://schemas.microsoft.com/office/drawing/2017/decorative" val="1"/>
              </a:ext>
            </a:extLst>
          </p:cNvPr>
          <p:cNvPicPr>
            <a:picLocks noGrp="1" noChangeAspect="1"/>
          </p:cNvPicPr>
          <p:nvPr>
            <p:ph sz="quarter" idx="17"/>
          </p:nvPr>
        </p:nvPicPr>
        <p:blipFill>
          <a:blip r:embed="rId8">
            <a:extLst>
              <a:ext uri="{28A0092B-C50C-407E-A947-70E740481C1C}">
                <a14:useLocalDpi xmlns:a14="http://schemas.microsoft.com/office/drawing/2010/main" val="0"/>
              </a:ext>
            </a:extLst>
          </a:blip>
          <a:stretch>
            <a:fillRect/>
          </a:stretch>
        </p:blipFill>
        <p:spPr>
          <a:xfrm>
            <a:off x="1607139" y="5146132"/>
            <a:ext cx="451663" cy="451663"/>
          </a:xfrm>
        </p:spPr>
      </p:pic>
    </p:spTree>
    <p:extLst>
      <p:ext uri="{BB962C8B-B14F-4D97-AF65-F5344CB8AC3E}">
        <p14:creationId xmlns:p14="http://schemas.microsoft.com/office/powerpoint/2010/main" val="522088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jaro Valley Unified School District staff introduce three Watsonville High School students who earned State Seal of Civic Engagement insignias: Morielle Mamaril, Paula Camacho and Marco Padilla-Perez.">
            <a:extLst>
              <a:ext uri="{FF2B5EF4-FFF2-40B4-BE49-F238E27FC236}">
                <a16:creationId xmlns:a16="http://schemas.microsoft.com/office/drawing/2014/main" id="{8B468D57-EAC8-BB37-46F8-42ACC714FF64}"/>
              </a:ext>
              <a:ext uri="{C183D7F6-B498-43B3-948B-1728B52AA6E4}">
                <adec:decorative xmlns:adec="http://schemas.microsoft.com/office/drawing/2017/decorative" val="0"/>
              </a:ext>
            </a:extLst>
          </p:cNvPr>
          <p:cNvPicPr>
            <a:picLocks noChangeAspect="1"/>
          </p:cNvPicPr>
          <p:nvPr/>
        </p:nvPicPr>
        <p:blipFill rotWithShape="1">
          <a:blip r:embed="rId3"/>
          <a:srcRect l="1567" t="1797" b="23235"/>
          <a:stretch/>
        </p:blipFill>
        <p:spPr>
          <a:xfrm>
            <a:off x="671945" y="211053"/>
            <a:ext cx="10972800" cy="4909789"/>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Title 3">
            <a:extLst>
              <a:ext uri="{FF2B5EF4-FFF2-40B4-BE49-F238E27FC236}">
                <a16:creationId xmlns:a16="http://schemas.microsoft.com/office/drawing/2014/main" id="{4CF1C4A3-346A-99A2-2E99-B6E1CD424E37}"/>
              </a:ext>
            </a:extLst>
          </p:cNvPr>
          <p:cNvSpPr>
            <a:spLocks noGrp="1"/>
          </p:cNvSpPr>
          <p:nvPr>
            <p:ph type="title"/>
          </p:nvPr>
        </p:nvSpPr>
        <p:spPr>
          <a:xfrm>
            <a:off x="838200" y="4356771"/>
            <a:ext cx="10515600" cy="2140551"/>
          </a:xfrm>
        </p:spPr>
        <p:txBody>
          <a:bodyPr/>
          <a:lstStyle/>
          <a:p>
            <a:r>
              <a:rPr lang="en-US" dirty="0"/>
              <a:t>What additional resources are available?</a:t>
            </a:r>
          </a:p>
        </p:txBody>
      </p:sp>
    </p:spTree>
    <p:extLst>
      <p:ext uri="{BB962C8B-B14F-4D97-AF65-F5344CB8AC3E}">
        <p14:creationId xmlns:p14="http://schemas.microsoft.com/office/powerpoint/2010/main" val="3580718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00B0-5F84-474D-6F40-769203B21DBD}"/>
              </a:ext>
            </a:extLst>
          </p:cNvPr>
          <p:cNvSpPr>
            <a:spLocks noGrp="1"/>
          </p:cNvSpPr>
          <p:nvPr>
            <p:ph type="title"/>
          </p:nvPr>
        </p:nvSpPr>
        <p:spPr>
          <a:xfrm>
            <a:off x="864974" y="365125"/>
            <a:ext cx="10488826" cy="1325563"/>
          </a:xfrm>
        </p:spPr>
        <p:txBody>
          <a:bodyPr>
            <a:normAutofit/>
          </a:bodyPr>
          <a:lstStyle/>
          <a:p>
            <a:r>
              <a:rPr lang="en-US" sz="4400" dirty="0"/>
              <a:t>Additional Civic Awards and Programs</a:t>
            </a:r>
          </a:p>
        </p:txBody>
      </p:sp>
      <p:sp>
        <p:nvSpPr>
          <p:cNvPr id="3" name="Content Placeholder 2">
            <a:extLst>
              <a:ext uri="{FF2B5EF4-FFF2-40B4-BE49-F238E27FC236}">
                <a16:creationId xmlns:a16="http://schemas.microsoft.com/office/drawing/2014/main" id="{A8E31455-85F0-D080-9672-57226CB5CA30}"/>
              </a:ext>
            </a:extLst>
          </p:cNvPr>
          <p:cNvSpPr>
            <a:spLocks noGrp="1"/>
          </p:cNvSpPr>
          <p:nvPr>
            <p:ph idx="1"/>
          </p:nvPr>
        </p:nvSpPr>
        <p:spPr>
          <a:xfrm>
            <a:off x="1345741" y="1690688"/>
            <a:ext cx="6318462" cy="4790987"/>
          </a:xfrm>
        </p:spPr>
        <p:txBody>
          <a:bodyPr vert="horz" lIns="91440" tIns="45720" rIns="91440" bIns="45720" rtlCol="0" anchor="t">
            <a:normAutofit/>
          </a:bodyPr>
          <a:lstStyle/>
          <a:p>
            <a:pPr>
              <a:spcBef>
                <a:spcPts val="1200"/>
              </a:spcBef>
            </a:pPr>
            <a:r>
              <a:rPr lang="en-US" sz="2800" dirty="0"/>
              <a:t>California Democracy School Awards: </a:t>
            </a:r>
            <a:r>
              <a:rPr lang="en-US" sz="2800" dirty="0">
                <a:solidFill>
                  <a:schemeClr val="accent3"/>
                </a:solidFill>
                <a:hlinkClick r:id="rId3" tooltip="California Democracy School Awards web page">
                  <a:extLst>
                    <a:ext uri="{A12FA001-AC4F-418D-AE19-62706E023703}">
                      <ahyp:hlinkClr xmlns:ahyp="http://schemas.microsoft.com/office/drawing/2018/hyperlinkcolor" val="tx"/>
                    </a:ext>
                  </a:extLst>
                </a:hlinkClick>
              </a:rPr>
              <a:t>https://bit.ly/caldemschool</a:t>
            </a:r>
            <a:r>
              <a:rPr lang="en-US" sz="2800" dirty="0">
                <a:solidFill>
                  <a:schemeClr val="accent3"/>
                </a:solidFill>
              </a:rPr>
              <a:t> </a:t>
            </a:r>
            <a:endParaRPr lang="en-US" dirty="0">
              <a:solidFill>
                <a:schemeClr val="accent3"/>
              </a:solidFill>
            </a:endParaRPr>
          </a:p>
          <a:p>
            <a:pPr>
              <a:spcBef>
                <a:spcPts val="1200"/>
              </a:spcBef>
            </a:pPr>
            <a:r>
              <a:rPr lang="en-US" sz="2800" dirty="0"/>
              <a:t>Power of Democracy Civic Learning Initiative:</a:t>
            </a:r>
          </a:p>
          <a:p>
            <a:pPr lvl="1"/>
            <a:r>
              <a:rPr lang="en-US" sz="2400" dirty="0"/>
              <a:t>Civic Learning Awards: </a:t>
            </a:r>
            <a:r>
              <a:rPr lang="en-US" sz="2400" dirty="0">
                <a:solidFill>
                  <a:schemeClr val="accent3"/>
                </a:solidFill>
                <a:hlinkClick r:id="rId4" tooltip="Civic Learning Awards web page">
                  <a:extLst>
                    <a:ext uri="{A12FA001-AC4F-418D-AE19-62706E023703}">
                      <ahyp:hlinkClr xmlns:ahyp="http://schemas.microsoft.com/office/drawing/2018/hyperlinkcolor" val="tx"/>
                    </a:ext>
                  </a:extLst>
                </a:hlinkClick>
              </a:rPr>
              <a:t>https://bit.ly/civiclearningawards</a:t>
            </a:r>
            <a:r>
              <a:rPr lang="en-US" sz="2400" dirty="0">
                <a:solidFill>
                  <a:schemeClr val="accent3"/>
                </a:solidFill>
              </a:rPr>
              <a:t> </a:t>
            </a:r>
          </a:p>
          <a:p>
            <a:pPr lvl="1"/>
            <a:r>
              <a:rPr lang="en-US" sz="2400" dirty="0"/>
              <a:t>Judges in the Classroom: </a:t>
            </a:r>
            <a:r>
              <a:rPr lang="en-US" sz="2400" dirty="0">
                <a:solidFill>
                  <a:schemeClr val="accent3"/>
                </a:solidFill>
                <a:hlinkClick r:id="rId5" tooltip="Judges in the Classroom web page">
                  <a:extLst>
                    <a:ext uri="{A12FA001-AC4F-418D-AE19-62706E023703}">
                      <ahyp:hlinkClr xmlns:ahyp="http://schemas.microsoft.com/office/drawing/2018/hyperlinkcolor" val="tx"/>
                    </a:ext>
                  </a:extLst>
                </a:hlinkClick>
              </a:rPr>
              <a:t>https://bit.ly/JICLASSROOM</a:t>
            </a:r>
            <a:r>
              <a:rPr lang="en-US" sz="2400" dirty="0">
                <a:solidFill>
                  <a:schemeClr val="accent3"/>
                </a:solidFill>
              </a:rPr>
              <a:t> </a:t>
            </a:r>
          </a:p>
        </p:txBody>
      </p:sp>
      <p:pic>
        <p:nvPicPr>
          <p:cNvPr id="4" name="Picture 2" descr="Civic Learning Awards | California Courts Newsroom">
            <a:extLst>
              <a:ext uri="{FF2B5EF4-FFF2-40B4-BE49-F238E27FC236}">
                <a16:creationId xmlns:a16="http://schemas.microsoft.com/office/drawing/2014/main" id="{E1930211-923C-9BBF-1BFD-B873B7A5B6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7090" y="3071800"/>
            <a:ext cx="3067480" cy="30674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80D9238-F9B5-8D64-50B6-97919E01C494}"/>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4203" y="1719654"/>
            <a:ext cx="3589063" cy="155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9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D54-E3EA-0E9E-25ED-5C8519079661}"/>
              </a:ext>
            </a:extLst>
          </p:cNvPr>
          <p:cNvSpPr>
            <a:spLocks noGrp="1"/>
          </p:cNvSpPr>
          <p:nvPr>
            <p:ph type="title"/>
          </p:nvPr>
        </p:nvSpPr>
        <p:spPr/>
        <p:txBody>
          <a:bodyPr/>
          <a:lstStyle/>
          <a:p>
            <a:r>
              <a:rPr lang="en-US" dirty="0"/>
              <a:t>Staying Updated</a:t>
            </a:r>
          </a:p>
        </p:txBody>
      </p:sp>
      <p:sp>
        <p:nvSpPr>
          <p:cNvPr id="3" name="Content Placeholder 2">
            <a:extLst>
              <a:ext uri="{FF2B5EF4-FFF2-40B4-BE49-F238E27FC236}">
                <a16:creationId xmlns:a16="http://schemas.microsoft.com/office/drawing/2014/main" id="{34D6F433-95AE-EEA1-F663-8B7E1FD996F8}"/>
              </a:ext>
            </a:extLst>
          </p:cNvPr>
          <p:cNvSpPr>
            <a:spLocks noGrp="1"/>
          </p:cNvSpPr>
          <p:nvPr>
            <p:ph idx="1"/>
          </p:nvPr>
        </p:nvSpPr>
        <p:spPr>
          <a:xfrm>
            <a:off x="1091971" y="1674496"/>
            <a:ext cx="10008058" cy="4790987"/>
          </a:xfrm>
        </p:spPr>
        <p:txBody>
          <a:bodyPr>
            <a:noAutofit/>
          </a:bodyPr>
          <a:lstStyle/>
          <a:p>
            <a:pPr marL="0" indent="0" algn="ctr">
              <a:spcBef>
                <a:spcPts val="0"/>
              </a:spcBef>
              <a:spcAft>
                <a:spcPts val="0"/>
              </a:spcAft>
              <a:buNone/>
            </a:pPr>
            <a:r>
              <a:rPr lang="en-US" sz="2800" b="1" dirty="0"/>
              <a:t>SSCE Inbox</a:t>
            </a:r>
          </a:p>
          <a:p>
            <a:pPr marL="0" indent="0" algn="ctr">
              <a:spcAft>
                <a:spcPts val="2400"/>
              </a:spcAft>
              <a:buNone/>
            </a:pPr>
            <a:r>
              <a:rPr lang="en-US" sz="2400" dirty="0">
                <a:solidFill>
                  <a:schemeClr val="accent3"/>
                </a:solidFill>
                <a:hlinkClick r:id="rId3" tooltip="SSCE email address">
                  <a:extLst>
                    <a:ext uri="{A12FA001-AC4F-418D-AE19-62706E023703}">
                      <ahyp:hlinkClr xmlns:ahyp="http://schemas.microsoft.com/office/drawing/2018/hyperlinkcolor" val="tx"/>
                    </a:ext>
                  </a:extLst>
                </a:hlinkClick>
              </a:rPr>
              <a:t>SSCE@cde.ca.gov</a:t>
            </a:r>
            <a:endParaRPr lang="en-US" sz="2400" dirty="0">
              <a:solidFill>
                <a:schemeClr val="accent3"/>
              </a:solidFill>
            </a:endParaRPr>
          </a:p>
          <a:p>
            <a:pPr marL="0" indent="0" algn="ctr">
              <a:spcBef>
                <a:spcPts val="0"/>
              </a:spcBef>
              <a:spcAft>
                <a:spcPts val="0"/>
              </a:spcAft>
              <a:buNone/>
            </a:pPr>
            <a:r>
              <a:rPr lang="en-US" sz="2800" b="1" dirty="0"/>
              <a:t>HSS Listserv</a:t>
            </a:r>
          </a:p>
          <a:p>
            <a:pPr marL="0" indent="0" algn="ctr">
              <a:spcBef>
                <a:spcPts val="0"/>
              </a:spcBef>
              <a:spcAft>
                <a:spcPts val="2400"/>
              </a:spcAft>
              <a:buNone/>
            </a:pPr>
            <a:r>
              <a:rPr lang="en-US" sz="2400" dirty="0"/>
              <a:t>To join, send a blank email message to </a:t>
            </a:r>
            <a:br>
              <a:rPr lang="en-US" sz="2400" dirty="0"/>
            </a:br>
            <a:r>
              <a:rPr lang="en-US" sz="2400" dirty="0">
                <a:solidFill>
                  <a:schemeClr val="accent3"/>
                </a:solidFill>
                <a:hlinkClick r:id="rId4" tooltip="HSS Listserv">
                  <a:extLst>
                    <a:ext uri="{A12FA001-AC4F-418D-AE19-62706E023703}">
                      <ahyp:hlinkClr xmlns:ahyp="http://schemas.microsoft.com/office/drawing/2018/hyperlinkcolor" val="tx"/>
                    </a:ext>
                  </a:extLst>
                </a:hlinkClick>
              </a:rPr>
              <a:t>join-history-social-science@mlist.cde.ca.gov</a:t>
            </a:r>
            <a:endParaRPr lang="en-US" sz="2400" dirty="0">
              <a:solidFill>
                <a:schemeClr val="accent3"/>
              </a:solidFill>
            </a:endParaRPr>
          </a:p>
          <a:p>
            <a:pPr marL="0" indent="0" algn="ctr">
              <a:spcBef>
                <a:spcPts val="0"/>
              </a:spcBef>
              <a:spcAft>
                <a:spcPts val="0"/>
              </a:spcAft>
              <a:buNone/>
            </a:pPr>
            <a:r>
              <a:rPr lang="en-US" sz="2800" b="1" dirty="0"/>
              <a:t>CDE Twitter/X Accounts</a:t>
            </a:r>
          </a:p>
          <a:p>
            <a:pPr marL="0" indent="0" algn="ctr">
              <a:spcBef>
                <a:spcPts val="0"/>
              </a:spcBef>
              <a:spcAft>
                <a:spcPts val="0"/>
              </a:spcAft>
              <a:buNone/>
            </a:pPr>
            <a:r>
              <a:rPr lang="en-US" sz="2400" dirty="0"/>
              <a:t>HSS: @CaEdHSS</a:t>
            </a:r>
          </a:p>
          <a:p>
            <a:pPr marL="0" indent="0" algn="ctr">
              <a:spcBef>
                <a:spcPts val="0"/>
              </a:spcBef>
              <a:spcAft>
                <a:spcPts val="0"/>
              </a:spcAft>
              <a:buNone/>
            </a:pPr>
            <a:r>
              <a:rPr lang="en-US" sz="2400" dirty="0"/>
              <a:t>Professional Learning: @CaProfLearning</a:t>
            </a:r>
          </a:p>
          <a:p>
            <a:pPr marL="0" indent="0" algn="ctr">
              <a:spcBef>
                <a:spcPts val="0"/>
              </a:spcBef>
              <a:spcAft>
                <a:spcPts val="0"/>
              </a:spcAft>
              <a:buNone/>
            </a:pPr>
            <a:r>
              <a:rPr lang="en-US" sz="2400" dirty="0"/>
              <a:t>CDE: @CaDeptEd</a:t>
            </a:r>
          </a:p>
        </p:txBody>
      </p:sp>
    </p:spTree>
    <p:extLst>
      <p:ext uri="{BB962C8B-B14F-4D97-AF65-F5344CB8AC3E}">
        <p14:creationId xmlns:p14="http://schemas.microsoft.com/office/powerpoint/2010/main" val="3673846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D089C-1783-8C7C-E3D2-631E795AFFA9}"/>
              </a:ext>
              <a:ext uri="{C183D7F6-B498-43B3-948B-1728B52AA6E4}">
                <adec:decorative xmlns:adec="http://schemas.microsoft.com/office/drawing/2017/decorative" val="0"/>
              </a:ext>
            </a:extLst>
          </p:cNvPr>
          <p:cNvSpPr>
            <a:spLocks noGrp="1"/>
          </p:cNvSpPr>
          <p:nvPr>
            <p:ph type="title"/>
          </p:nvPr>
        </p:nvSpPr>
        <p:spPr>
          <a:xfrm>
            <a:off x="831850" y="1111067"/>
            <a:ext cx="5008118" cy="999744"/>
          </a:xfrm>
        </p:spPr>
        <p:txBody>
          <a:bodyPr>
            <a:normAutofit/>
          </a:bodyPr>
          <a:lstStyle/>
          <a:p>
            <a:pPr algn="l"/>
            <a:r>
              <a:rPr lang="en-US" dirty="0">
                <a:latin typeface="Arial" panose="020B0604020202020204"/>
              </a:rPr>
              <a:t>Thank you!</a:t>
            </a:r>
            <a:endParaRPr lang="en-US" dirty="0"/>
          </a:p>
        </p:txBody>
      </p:sp>
      <p:sp>
        <p:nvSpPr>
          <p:cNvPr id="7" name="TextBox 6">
            <a:extLst>
              <a:ext uri="{FF2B5EF4-FFF2-40B4-BE49-F238E27FC236}">
                <a16:creationId xmlns:a16="http://schemas.microsoft.com/office/drawing/2014/main" id="{1026B9F9-8760-0B3F-CBB8-5C74E300997B}"/>
              </a:ext>
              <a:ext uri="{C183D7F6-B498-43B3-948B-1728B52AA6E4}">
                <adec:decorative xmlns:adec="http://schemas.microsoft.com/office/drawing/2017/decorative" val="0"/>
              </a:ext>
            </a:extLst>
          </p:cNvPr>
          <p:cNvSpPr txBox="1"/>
          <p:nvPr/>
        </p:nvSpPr>
        <p:spPr>
          <a:xfrm>
            <a:off x="1018309" y="1365504"/>
            <a:ext cx="4821659" cy="4247317"/>
          </a:xfrm>
          <a:prstGeom prst="rect">
            <a:avLst/>
          </a:prstGeom>
          <a:noFill/>
        </p:spPr>
        <p:txBody>
          <a:bodyPr wrap="square">
            <a:spAutoFit/>
          </a:bodyPr>
          <a:lstStyle/>
          <a:p>
            <a:br>
              <a:rPr kumimoji="0" lang="en-US" sz="3000" b="1" i="0" u="none" strike="noStrike" kern="1200" cap="none" spc="0" normalizeH="0" baseline="0" noProof="0" dirty="0">
                <a:ln>
                  <a:noFill/>
                </a:ln>
                <a:solidFill>
                  <a:srgbClr val="993300"/>
                </a:solidFill>
                <a:effectLst/>
                <a:uLnTx/>
                <a:uFillTx/>
                <a:latin typeface="Arial" panose="020B0604020202020204"/>
                <a:ea typeface="+mj-ea"/>
                <a:cs typeface="+mj-cs"/>
              </a:rPr>
            </a:br>
            <a:br>
              <a:rPr kumimoji="0" lang="en-US" sz="3000" b="1" i="0" u="none" strike="noStrike" kern="1200" cap="none" spc="0" normalizeH="0" baseline="0" noProof="0" dirty="0">
                <a:ln>
                  <a:noFill/>
                </a:ln>
                <a:solidFill>
                  <a:srgbClr val="993300"/>
                </a:solidFill>
                <a:effectLst/>
                <a:uLnTx/>
                <a:uFillTx/>
                <a:latin typeface="Arial" panose="020B0604020202020204"/>
                <a:ea typeface="+mj-ea"/>
                <a:cs typeface="+mj-cs"/>
              </a:rPr>
            </a:br>
            <a: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t>California Department of Education</a:t>
            </a: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t>Professional Learning Support Division</a:t>
            </a: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br>
              <a:rPr kumimoji="0" lang="en-US" sz="3000" b="0" i="0" u="none" strike="noStrike" kern="1200" cap="none" spc="0" normalizeH="0" baseline="0" noProof="0" dirty="0">
                <a:ln>
                  <a:noFill/>
                </a:ln>
                <a:solidFill>
                  <a:prstClr val="black"/>
                </a:solidFill>
                <a:effectLst/>
                <a:uLnTx/>
                <a:uFillTx/>
                <a:latin typeface="Arial" panose="020B0604020202020204"/>
                <a:ea typeface="+mj-ea"/>
                <a:cs typeface="+mj-cs"/>
              </a:rPr>
            </a:br>
            <a:r>
              <a:rPr kumimoji="0" lang="en-US" sz="3000" b="0" i="0" u="sng" strike="noStrike" kern="1200" cap="none" spc="0" normalizeH="0" baseline="0" noProof="0" dirty="0">
                <a:ln>
                  <a:noFill/>
                </a:ln>
                <a:solidFill>
                  <a:schemeClr val="accent3"/>
                </a:solidFill>
                <a:effectLst/>
                <a:uLnTx/>
                <a:uFillTx/>
                <a:latin typeface="Arial" panose="020B0604020202020204"/>
                <a:ea typeface="+mj-ea"/>
                <a:cs typeface="+mj-cs"/>
                <a:hlinkClick r:id="rId3" tooltip="SSCE email address">
                  <a:extLst>
                    <a:ext uri="{A12FA001-AC4F-418D-AE19-62706E023703}">
                      <ahyp:hlinkClr xmlns:ahyp="http://schemas.microsoft.com/office/drawing/2018/hyperlinkcolor" val="tx"/>
                    </a:ext>
                  </a:extLst>
                </a:hlinkClick>
              </a:rPr>
              <a:t>SSCE@cde.ca.gov</a:t>
            </a:r>
            <a:endParaRPr lang="en-US" dirty="0">
              <a:solidFill>
                <a:schemeClr val="accent3"/>
              </a:solidFill>
            </a:endParaRPr>
          </a:p>
        </p:txBody>
      </p:sp>
      <p:sp>
        <p:nvSpPr>
          <p:cNvPr id="9" name="TextBox 8">
            <a:extLst>
              <a:ext uri="{FF2B5EF4-FFF2-40B4-BE49-F238E27FC236}">
                <a16:creationId xmlns:a16="http://schemas.microsoft.com/office/drawing/2014/main" id="{5C6F1B0F-9B18-9CD6-00D8-75742FCF0472}"/>
              </a:ext>
              <a:ext uri="{C183D7F6-B498-43B3-948B-1728B52AA6E4}">
                <adec:decorative xmlns:adec="http://schemas.microsoft.com/office/drawing/2017/decorative" val="0"/>
              </a:ext>
            </a:extLst>
          </p:cNvPr>
          <p:cNvSpPr txBox="1"/>
          <p:nvPr/>
        </p:nvSpPr>
        <p:spPr>
          <a:xfrm>
            <a:off x="1326293" y="5770590"/>
            <a:ext cx="6065134" cy="523220"/>
          </a:xfrm>
          <a:prstGeom prst="rect">
            <a:avLst/>
          </a:prstGeom>
          <a:noFill/>
        </p:spPr>
        <p:txBody>
          <a:bodyPr wrap="square" rtlCol="0">
            <a:spAutoFit/>
          </a:bodyPr>
          <a:lstStyle/>
          <a:p>
            <a:r>
              <a:rPr lang="en-US" sz="1400" dirty="0">
                <a:solidFill>
                  <a:schemeClr val="accent5">
                    <a:lumMod val="50000"/>
                  </a:schemeClr>
                </a:solidFill>
              </a:rPr>
              <a:t>CALIFORNIA DEPARTMENT </a:t>
            </a:r>
            <a:r>
              <a:rPr lang="en-US" sz="1400" dirty="0">
                <a:solidFill>
                  <a:srgbClr val="1E5E70"/>
                </a:solidFill>
              </a:rPr>
              <a:t>OF EDUCATION</a:t>
            </a:r>
          </a:p>
          <a:p>
            <a:r>
              <a:rPr lang="en-US" sz="1400" dirty="0">
                <a:solidFill>
                  <a:srgbClr val="1E5E70"/>
                </a:solidFill>
              </a:rPr>
              <a:t>Tony Thurmond, State Superintendent</a:t>
            </a:r>
            <a:r>
              <a:rPr lang="en-US" sz="1400" baseline="0" dirty="0">
                <a:solidFill>
                  <a:srgbClr val="1E5E70"/>
                </a:solidFill>
              </a:rPr>
              <a:t> of Public </a:t>
            </a:r>
            <a:r>
              <a:rPr lang="en-US" sz="1400" baseline="0" dirty="0">
                <a:solidFill>
                  <a:schemeClr val="accent5">
                    <a:lumMod val="50000"/>
                  </a:schemeClr>
                </a:solidFill>
              </a:rPr>
              <a:t>Instruction</a:t>
            </a:r>
            <a:endParaRPr lang="en-US" sz="1400" dirty="0">
              <a:solidFill>
                <a:schemeClr val="accent5">
                  <a:lumMod val="50000"/>
                </a:schemeClr>
              </a:solidFill>
            </a:endParaRPr>
          </a:p>
        </p:txBody>
      </p:sp>
      <p:pic>
        <p:nvPicPr>
          <p:cNvPr id="8" name="Picture 2">
            <a:extLst>
              <a:ext uri="{FF2B5EF4-FFF2-40B4-BE49-F238E27FC236}">
                <a16:creationId xmlns:a16="http://schemas.microsoft.com/office/drawing/2014/main" id="{BA478807-7383-461B-AC49-960E86379E86}"/>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5951348" y="185980"/>
            <a:ext cx="5837695" cy="63698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1377-E64F-D9F4-DFE4-55EF3CCE8482}"/>
            </a:ext>
          </a:extLst>
        </p:cNvPr>
        <p:cNvGrpSpPr/>
        <p:nvPr/>
      </p:nvGrpSpPr>
      <p:grpSpPr>
        <a:xfrm>
          <a:off x="0" y="0"/>
          <a:ext cx="0" cy="0"/>
          <a:chOff x="0" y="0"/>
          <a:chExt cx="0" cy="0"/>
        </a:xfrm>
      </p:grpSpPr>
      <p:sp>
        <p:nvSpPr>
          <p:cNvPr id="7170" name="Title 1">
            <a:extLst>
              <a:ext uri="{FF2B5EF4-FFF2-40B4-BE49-F238E27FC236}">
                <a16:creationId xmlns:a16="http://schemas.microsoft.com/office/drawing/2014/main" id="{BE564174-0FFD-5BBC-89DC-F4286732632C}"/>
              </a:ext>
            </a:extLst>
          </p:cNvPr>
          <p:cNvSpPr>
            <a:spLocks noGrp="1"/>
          </p:cNvSpPr>
          <p:nvPr>
            <p:ph type="title"/>
          </p:nvPr>
        </p:nvSpPr>
        <p:spPr/>
        <p:txBody>
          <a:bodyPr>
            <a:normAutofit/>
          </a:bodyPr>
          <a:lstStyle/>
          <a:p>
            <a:pPr eaLnBrk="1" hangingPunct="1">
              <a:lnSpc>
                <a:spcPct val="100000"/>
              </a:lnSpc>
              <a:spcAft>
                <a:spcPts val="1200"/>
              </a:spcAft>
            </a:pPr>
            <a:r>
              <a:rPr lang="en-US" altLang="en-US" b="1" dirty="0"/>
              <a:t>Housekeeping</a:t>
            </a:r>
          </a:p>
        </p:txBody>
      </p:sp>
      <p:sp>
        <p:nvSpPr>
          <p:cNvPr id="3" name="Content Placeholder 2">
            <a:extLst>
              <a:ext uri="{FF2B5EF4-FFF2-40B4-BE49-F238E27FC236}">
                <a16:creationId xmlns:a16="http://schemas.microsoft.com/office/drawing/2014/main" id="{C283FAA0-E3F6-EFC9-CD08-926144DC8554}"/>
              </a:ext>
            </a:extLst>
          </p:cNvPr>
          <p:cNvSpPr>
            <a:spLocks noGrp="1"/>
          </p:cNvSpPr>
          <p:nvPr>
            <p:ph idx="1"/>
          </p:nvPr>
        </p:nvSpPr>
        <p:spPr>
          <a:xfrm>
            <a:off x="1091971" y="1583915"/>
            <a:ext cx="10008058" cy="3690170"/>
          </a:xfrm>
        </p:spPr>
        <p:txBody>
          <a:bodyPr/>
          <a:lstStyle/>
          <a:p>
            <a:r>
              <a:rPr lang="en-US" sz="3200" dirty="0">
                <a:latin typeface="Arial" panose="020B0604020202020204" pitchFamily="34" charset="0"/>
                <a:cs typeface="Arial" panose="020B0604020202020204" pitchFamily="34" charset="0"/>
              </a:rPr>
              <a:t>Webinar participants have been placed on mute.</a:t>
            </a:r>
          </a:p>
          <a:p>
            <a:r>
              <a:rPr lang="en-US" sz="3200" dirty="0">
                <a:latin typeface="Arial" panose="020B0604020202020204" pitchFamily="34" charset="0"/>
                <a:cs typeface="Arial" panose="020B0604020202020204" pitchFamily="34" charset="0"/>
              </a:rPr>
              <a:t>Webinar will be recorded.</a:t>
            </a:r>
          </a:p>
          <a:p>
            <a:r>
              <a:rPr lang="en-US" sz="3200" dirty="0">
                <a:latin typeface="Arial" panose="020B0604020202020204" pitchFamily="34" charset="0"/>
                <a:cs typeface="Arial" panose="020B0604020202020204" pitchFamily="34" charset="0"/>
              </a:rPr>
              <a:t>Question/Answer session toward the end of the webinar.</a:t>
            </a:r>
          </a:p>
          <a:p>
            <a:r>
              <a:rPr lang="en-US" sz="3200" dirty="0">
                <a:latin typeface="Arial" panose="020B0604020202020204" pitchFamily="34" charset="0"/>
                <a:cs typeface="Arial" panose="020B0604020202020204" pitchFamily="34" charset="0"/>
              </a:rPr>
              <a:t>Slide deck and recording will be shared via email after the webinar.</a:t>
            </a:r>
          </a:p>
        </p:txBody>
      </p:sp>
      <p:sp>
        <p:nvSpPr>
          <p:cNvPr id="5" name="Slide Number Placeholder 4">
            <a:extLst>
              <a:ext uri="{FF2B5EF4-FFF2-40B4-BE49-F238E27FC236}">
                <a16:creationId xmlns:a16="http://schemas.microsoft.com/office/drawing/2014/main" id="{F4A2A65B-849C-1096-BEC4-D36CC37AF586}"/>
              </a:ext>
            </a:extLst>
          </p:cNvPr>
          <p:cNvSpPr>
            <a:spLocks noGrp="1"/>
          </p:cNvSpPr>
          <p:nvPr>
            <p:ph type="sldNum" sz="quarter" idx="12"/>
          </p:nvPr>
        </p:nvSpPr>
        <p:spPr/>
        <p:txBody>
          <a:bodyPr/>
          <a:lstStyle/>
          <a:p>
            <a:pPr>
              <a:defRPr/>
            </a:pPr>
            <a:fld id="{E6106088-5B32-40A5-96DB-3843A8E43BA7}" type="slidenum">
              <a:rPr lang="en-US"/>
              <a:pPr>
                <a:defRPr/>
              </a:pPr>
              <a:t>4</a:t>
            </a:fld>
            <a:endParaRPr lang="en-US"/>
          </a:p>
        </p:txBody>
      </p:sp>
    </p:spTree>
    <p:extLst>
      <p:ext uri="{BB962C8B-B14F-4D97-AF65-F5344CB8AC3E}">
        <p14:creationId xmlns:p14="http://schemas.microsoft.com/office/powerpoint/2010/main" val="4165203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EC93DB-E98E-5491-5A11-2F73CDC53E84}"/>
              </a:ext>
            </a:extLst>
          </p:cNvPr>
          <p:cNvSpPr>
            <a:spLocks noGrp="1"/>
          </p:cNvSpPr>
          <p:nvPr>
            <p:ph type="title"/>
          </p:nvPr>
        </p:nvSpPr>
        <p:spPr>
          <a:xfrm>
            <a:off x="831850" y="1709738"/>
            <a:ext cx="7898851" cy="2121243"/>
          </a:xfrm>
        </p:spPr>
        <p:txBody>
          <a:bodyPr>
            <a:normAutofit/>
          </a:bodyPr>
          <a:lstStyle/>
          <a:p>
            <a:r>
              <a:rPr lang="en-US" sz="5400" dirty="0"/>
              <a:t>What is the State Seal of Civic Engagement?</a:t>
            </a:r>
          </a:p>
        </p:txBody>
      </p:sp>
      <p:grpSp>
        <p:nvGrpSpPr>
          <p:cNvPr id="6" name="Google Shape;138;p30">
            <a:extLst>
              <a:ext uri="{FF2B5EF4-FFF2-40B4-BE49-F238E27FC236}">
                <a16:creationId xmlns:a16="http://schemas.microsoft.com/office/drawing/2014/main" id="{D53A941E-F9DA-AA24-E395-DB10A8953D40}"/>
              </a:ext>
              <a:ext uri="{C183D7F6-B498-43B3-948B-1728B52AA6E4}">
                <adec:decorative xmlns:adec="http://schemas.microsoft.com/office/drawing/2017/decorative" val="1"/>
              </a:ext>
            </a:extLst>
          </p:cNvPr>
          <p:cNvGrpSpPr/>
          <p:nvPr/>
        </p:nvGrpSpPr>
        <p:grpSpPr>
          <a:xfrm>
            <a:off x="8629975" y="1413283"/>
            <a:ext cx="2293846" cy="5128044"/>
            <a:chOff x="5557655" y="801803"/>
            <a:chExt cx="1929828" cy="4592201"/>
          </a:xfrm>
        </p:grpSpPr>
        <p:sp>
          <p:nvSpPr>
            <p:cNvPr id="7" name="Google Shape;139;p30">
              <a:extLst>
                <a:ext uri="{FF2B5EF4-FFF2-40B4-BE49-F238E27FC236}">
                  <a16:creationId xmlns:a16="http://schemas.microsoft.com/office/drawing/2014/main" id="{11459973-F899-2527-14D8-4AFF9F02E49E}"/>
                </a:ext>
              </a:extLst>
            </p:cNvPr>
            <p:cNvSpPr/>
            <p:nvPr/>
          </p:nvSpPr>
          <p:spPr>
            <a:xfrm>
              <a:off x="5557655" y="814661"/>
              <a:ext cx="1929828" cy="4449043"/>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 name="Google Shape;140;p30">
              <a:extLst>
                <a:ext uri="{FF2B5EF4-FFF2-40B4-BE49-F238E27FC236}">
                  <a16:creationId xmlns:a16="http://schemas.microsoft.com/office/drawing/2014/main" id="{38EA7C9B-730C-ECA4-53EF-968BA5D6A133}"/>
                </a:ext>
              </a:extLst>
            </p:cNvPr>
            <p:cNvGrpSpPr/>
            <p:nvPr/>
          </p:nvGrpSpPr>
          <p:grpSpPr>
            <a:xfrm>
              <a:off x="5802162" y="1488278"/>
              <a:ext cx="1643681" cy="939236"/>
              <a:chOff x="5641225" y="1234425"/>
              <a:chExt cx="562500" cy="321425"/>
            </a:xfrm>
          </p:grpSpPr>
          <p:sp>
            <p:nvSpPr>
              <p:cNvPr id="11" name="Google Shape;141;p30">
                <a:extLst>
                  <a:ext uri="{FF2B5EF4-FFF2-40B4-BE49-F238E27FC236}">
                    <a16:creationId xmlns:a16="http://schemas.microsoft.com/office/drawing/2014/main" id="{61D32858-6C79-BB1D-131E-F2D5360BFEEE}"/>
                  </a:ext>
                </a:extLst>
              </p:cNvPr>
              <p:cNvSpPr/>
              <p:nvPr/>
            </p:nvSpPr>
            <p:spPr>
              <a:xfrm>
                <a:off x="6130375" y="1297875"/>
                <a:ext cx="71250" cy="14025"/>
              </a:xfrm>
              <a:custGeom>
                <a:avLst/>
                <a:gdLst/>
                <a:ahLst/>
                <a:cxnLst/>
                <a:rect l="l" t="t" r="r" b="b"/>
                <a:pathLst>
                  <a:path w="2850" h="561" extrusionOk="0">
                    <a:moveTo>
                      <a:pt x="2059" y="0"/>
                    </a:moveTo>
                    <a:cubicBezTo>
                      <a:pt x="1275" y="0"/>
                      <a:pt x="1" y="74"/>
                      <a:pt x="1" y="74"/>
                    </a:cubicBezTo>
                    <a:cubicBezTo>
                      <a:pt x="386" y="437"/>
                      <a:pt x="851" y="561"/>
                      <a:pt x="1278" y="561"/>
                    </a:cubicBezTo>
                    <a:cubicBezTo>
                      <a:pt x="2144" y="561"/>
                      <a:pt x="2849" y="52"/>
                      <a:pt x="2403" y="7"/>
                    </a:cubicBezTo>
                    <a:cubicBezTo>
                      <a:pt x="2307" y="2"/>
                      <a:pt x="2190" y="0"/>
                      <a:pt x="2059"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42;p30">
                <a:extLst>
                  <a:ext uri="{FF2B5EF4-FFF2-40B4-BE49-F238E27FC236}">
                    <a16:creationId xmlns:a16="http://schemas.microsoft.com/office/drawing/2014/main" id="{AB4FE498-75D3-F3FC-F8E2-27D5B465BC59}"/>
                  </a:ext>
                </a:extLst>
              </p:cNvPr>
              <p:cNvSpPr/>
              <p:nvPr/>
            </p:nvSpPr>
            <p:spPr>
              <a:xfrm>
                <a:off x="6018625" y="1259450"/>
                <a:ext cx="72450" cy="14025"/>
              </a:xfrm>
              <a:custGeom>
                <a:avLst/>
                <a:gdLst/>
                <a:ahLst/>
                <a:cxnLst/>
                <a:rect l="l" t="t" r="r" b="b"/>
                <a:pathLst>
                  <a:path w="2898" h="561" extrusionOk="0">
                    <a:moveTo>
                      <a:pt x="1927" y="0"/>
                    </a:moveTo>
                    <a:cubicBezTo>
                      <a:pt x="1132" y="0"/>
                      <a:pt x="1" y="43"/>
                      <a:pt x="1" y="43"/>
                    </a:cubicBezTo>
                    <a:cubicBezTo>
                      <a:pt x="411" y="430"/>
                      <a:pt x="907" y="561"/>
                      <a:pt x="1354" y="561"/>
                    </a:cubicBezTo>
                    <a:cubicBezTo>
                      <a:pt x="2216" y="561"/>
                      <a:pt x="2897" y="75"/>
                      <a:pt x="2436" y="10"/>
                    </a:cubicBezTo>
                    <a:cubicBezTo>
                      <a:pt x="2303" y="3"/>
                      <a:pt x="2125" y="0"/>
                      <a:pt x="192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43;p30">
                <a:extLst>
                  <a:ext uri="{FF2B5EF4-FFF2-40B4-BE49-F238E27FC236}">
                    <a16:creationId xmlns:a16="http://schemas.microsoft.com/office/drawing/2014/main" id="{28555FF6-17E8-B26C-9E49-C9DA5E052FBD}"/>
                  </a:ext>
                </a:extLst>
              </p:cNvPr>
              <p:cNvSpPr/>
              <p:nvPr/>
            </p:nvSpPr>
            <p:spPr>
              <a:xfrm>
                <a:off x="6019475" y="1236600"/>
                <a:ext cx="72600" cy="14000"/>
              </a:xfrm>
              <a:custGeom>
                <a:avLst/>
                <a:gdLst/>
                <a:ahLst/>
                <a:cxnLst/>
                <a:rect l="l" t="t" r="r" b="b"/>
                <a:pathLst>
                  <a:path w="2904" h="560" extrusionOk="0">
                    <a:moveTo>
                      <a:pt x="1773" y="0"/>
                    </a:moveTo>
                    <a:cubicBezTo>
                      <a:pt x="995" y="0"/>
                      <a:pt x="0" y="56"/>
                      <a:pt x="0" y="56"/>
                    </a:cubicBezTo>
                    <a:cubicBezTo>
                      <a:pt x="410" y="433"/>
                      <a:pt x="893" y="559"/>
                      <a:pt x="1329" y="559"/>
                    </a:cubicBezTo>
                    <a:cubicBezTo>
                      <a:pt x="2210" y="559"/>
                      <a:pt x="2903" y="45"/>
                      <a:pt x="2435" y="23"/>
                    </a:cubicBezTo>
                    <a:cubicBezTo>
                      <a:pt x="2269"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4;p30">
                <a:extLst>
                  <a:ext uri="{FF2B5EF4-FFF2-40B4-BE49-F238E27FC236}">
                    <a16:creationId xmlns:a16="http://schemas.microsoft.com/office/drawing/2014/main" id="{2A697932-30B3-DE13-6571-21E80D7712A8}"/>
                  </a:ext>
                </a:extLst>
              </p:cNvPr>
              <p:cNvSpPr/>
              <p:nvPr/>
            </p:nvSpPr>
            <p:spPr>
              <a:xfrm>
                <a:off x="6031150" y="1419675"/>
                <a:ext cx="67250" cy="23875"/>
              </a:xfrm>
              <a:custGeom>
                <a:avLst/>
                <a:gdLst/>
                <a:ahLst/>
                <a:cxnLst/>
                <a:rect l="l" t="t" r="r" b="b"/>
                <a:pathLst>
                  <a:path w="2690" h="955" extrusionOk="0">
                    <a:moveTo>
                      <a:pt x="1010" y="1"/>
                    </a:moveTo>
                    <a:cubicBezTo>
                      <a:pt x="100" y="1"/>
                      <a:pt x="0" y="872"/>
                      <a:pt x="0" y="872"/>
                    </a:cubicBezTo>
                    <a:cubicBezTo>
                      <a:pt x="180" y="568"/>
                      <a:pt x="440" y="459"/>
                      <a:pt x="728" y="459"/>
                    </a:cubicBezTo>
                    <a:cubicBezTo>
                      <a:pt x="1135" y="459"/>
                      <a:pt x="1597" y="677"/>
                      <a:pt x="1968" y="872"/>
                    </a:cubicBezTo>
                    <a:cubicBezTo>
                      <a:pt x="2077" y="930"/>
                      <a:pt x="2177" y="955"/>
                      <a:pt x="2261" y="955"/>
                    </a:cubicBezTo>
                    <a:cubicBezTo>
                      <a:pt x="2665" y="955"/>
                      <a:pt x="2690" y="376"/>
                      <a:pt x="1501" y="72"/>
                    </a:cubicBezTo>
                    <a:cubicBezTo>
                      <a:pt x="1316" y="22"/>
                      <a:pt x="1153" y="1"/>
                      <a:pt x="1010"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45;p30">
                <a:extLst>
                  <a:ext uri="{FF2B5EF4-FFF2-40B4-BE49-F238E27FC236}">
                    <a16:creationId xmlns:a16="http://schemas.microsoft.com/office/drawing/2014/main" id="{1A7310C3-C875-E5B1-4FF4-68BC4AC16686}"/>
                  </a:ext>
                </a:extLst>
              </p:cNvPr>
              <p:cNvSpPr/>
              <p:nvPr/>
            </p:nvSpPr>
            <p:spPr>
              <a:xfrm>
                <a:off x="6143725" y="1440525"/>
                <a:ext cx="42175" cy="23875"/>
              </a:xfrm>
              <a:custGeom>
                <a:avLst/>
                <a:gdLst/>
                <a:ahLst/>
                <a:cxnLst/>
                <a:rect l="l" t="t" r="r" b="b"/>
                <a:pathLst>
                  <a:path w="1687" h="955" extrusionOk="0">
                    <a:moveTo>
                      <a:pt x="655" y="0"/>
                    </a:moveTo>
                    <a:cubicBezTo>
                      <a:pt x="75" y="0"/>
                      <a:pt x="1" y="872"/>
                      <a:pt x="1" y="872"/>
                    </a:cubicBezTo>
                    <a:cubicBezTo>
                      <a:pt x="111" y="568"/>
                      <a:pt x="273" y="459"/>
                      <a:pt x="451" y="459"/>
                    </a:cubicBezTo>
                    <a:cubicBezTo>
                      <a:pt x="703" y="459"/>
                      <a:pt x="987" y="677"/>
                      <a:pt x="1201" y="872"/>
                    </a:cubicBezTo>
                    <a:cubicBezTo>
                      <a:pt x="1276" y="930"/>
                      <a:pt x="1343" y="954"/>
                      <a:pt x="1400" y="954"/>
                    </a:cubicBezTo>
                    <a:cubicBezTo>
                      <a:pt x="1672" y="954"/>
                      <a:pt x="1686" y="376"/>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46;p30">
                <a:extLst>
                  <a:ext uri="{FF2B5EF4-FFF2-40B4-BE49-F238E27FC236}">
                    <a16:creationId xmlns:a16="http://schemas.microsoft.com/office/drawing/2014/main" id="{26333BA7-4D32-55F6-7B57-455596542D05}"/>
                  </a:ext>
                </a:extLst>
              </p:cNvPr>
              <p:cNvSpPr/>
              <p:nvPr/>
            </p:nvSpPr>
            <p:spPr>
              <a:xfrm>
                <a:off x="6131225" y="1274125"/>
                <a:ext cx="72500" cy="14175"/>
              </a:xfrm>
              <a:custGeom>
                <a:avLst/>
                <a:gdLst/>
                <a:ahLst/>
                <a:cxnLst/>
                <a:rect l="l" t="t" r="r" b="b"/>
                <a:pathLst>
                  <a:path w="2900" h="567" extrusionOk="0">
                    <a:moveTo>
                      <a:pt x="1773" y="0"/>
                    </a:moveTo>
                    <a:cubicBezTo>
                      <a:pt x="995" y="0"/>
                      <a:pt x="0" y="56"/>
                      <a:pt x="0" y="56"/>
                    </a:cubicBezTo>
                    <a:cubicBezTo>
                      <a:pt x="404" y="438"/>
                      <a:pt x="892" y="567"/>
                      <a:pt x="1334" y="567"/>
                    </a:cubicBezTo>
                    <a:cubicBezTo>
                      <a:pt x="2205" y="567"/>
                      <a:pt x="2900" y="67"/>
                      <a:pt x="2435" y="23"/>
                    </a:cubicBezTo>
                    <a:cubicBezTo>
                      <a:pt x="2268" y="6"/>
                      <a:pt x="2033" y="0"/>
                      <a:pt x="1773"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47;p30">
                <a:extLst>
                  <a:ext uri="{FF2B5EF4-FFF2-40B4-BE49-F238E27FC236}">
                    <a16:creationId xmlns:a16="http://schemas.microsoft.com/office/drawing/2014/main" id="{FDEE0121-E7E4-95D2-6E9B-CBFE80DBB3E5}"/>
                  </a:ext>
                </a:extLst>
              </p:cNvPr>
              <p:cNvSpPr/>
              <p:nvPr/>
            </p:nvSpPr>
            <p:spPr>
              <a:xfrm>
                <a:off x="5823500" y="1442200"/>
                <a:ext cx="42050" cy="23925"/>
              </a:xfrm>
              <a:custGeom>
                <a:avLst/>
                <a:gdLst/>
                <a:ahLst/>
                <a:cxnLst/>
                <a:rect l="l" t="t" r="r" b="b"/>
                <a:pathLst>
                  <a:path w="1682" h="957" extrusionOk="0">
                    <a:moveTo>
                      <a:pt x="655" y="0"/>
                    </a:moveTo>
                    <a:cubicBezTo>
                      <a:pt x="75" y="0"/>
                      <a:pt x="0" y="872"/>
                      <a:pt x="0" y="872"/>
                    </a:cubicBezTo>
                    <a:cubicBezTo>
                      <a:pt x="112" y="579"/>
                      <a:pt x="276" y="473"/>
                      <a:pt x="459" y="473"/>
                    </a:cubicBezTo>
                    <a:cubicBezTo>
                      <a:pt x="713" y="473"/>
                      <a:pt x="1002" y="678"/>
                      <a:pt x="1235" y="872"/>
                    </a:cubicBezTo>
                    <a:cubicBezTo>
                      <a:pt x="1305" y="931"/>
                      <a:pt x="1370" y="957"/>
                      <a:pt x="1423" y="957"/>
                    </a:cubicBezTo>
                    <a:cubicBezTo>
                      <a:pt x="1672" y="957"/>
                      <a:pt x="1682" y="401"/>
                      <a:pt x="968" y="72"/>
                    </a:cubicBezTo>
                    <a:cubicBezTo>
                      <a:pt x="850" y="22"/>
                      <a:pt x="746" y="0"/>
                      <a:pt x="655"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48;p30">
                <a:extLst>
                  <a:ext uri="{FF2B5EF4-FFF2-40B4-BE49-F238E27FC236}">
                    <a16:creationId xmlns:a16="http://schemas.microsoft.com/office/drawing/2014/main" id="{37E1958E-7786-3958-C530-A69C85D9C45F}"/>
                  </a:ext>
                </a:extLst>
              </p:cNvPr>
              <p:cNvSpPr/>
              <p:nvPr/>
            </p:nvSpPr>
            <p:spPr>
              <a:xfrm>
                <a:off x="5641225" y="1506525"/>
                <a:ext cx="47200" cy="49325"/>
              </a:xfrm>
              <a:custGeom>
                <a:avLst/>
                <a:gdLst/>
                <a:ahLst/>
                <a:cxnLst/>
                <a:rect l="l" t="t" r="r" b="b"/>
                <a:pathLst>
                  <a:path w="1888" h="1973" extrusionOk="0">
                    <a:moveTo>
                      <a:pt x="1887" y="0"/>
                    </a:moveTo>
                    <a:cubicBezTo>
                      <a:pt x="1887" y="0"/>
                      <a:pt x="286" y="1235"/>
                      <a:pt x="53" y="1802"/>
                    </a:cubicBezTo>
                    <a:cubicBezTo>
                      <a:pt x="1" y="1919"/>
                      <a:pt x="38" y="1973"/>
                      <a:pt x="132" y="1973"/>
                    </a:cubicBezTo>
                    <a:cubicBezTo>
                      <a:pt x="519" y="1973"/>
                      <a:pt x="1861" y="1073"/>
                      <a:pt x="1887"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49;p30">
                <a:extLst>
                  <a:ext uri="{FF2B5EF4-FFF2-40B4-BE49-F238E27FC236}">
                    <a16:creationId xmlns:a16="http://schemas.microsoft.com/office/drawing/2014/main" id="{113E01AB-2344-CFA4-EAC4-1592AA19626C}"/>
                  </a:ext>
                </a:extLst>
              </p:cNvPr>
              <p:cNvSpPr/>
              <p:nvPr/>
            </p:nvSpPr>
            <p:spPr>
              <a:xfrm>
                <a:off x="5806825" y="1275300"/>
                <a:ext cx="72600" cy="13650"/>
              </a:xfrm>
              <a:custGeom>
                <a:avLst/>
                <a:gdLst/>
                <a:ahLst/>
                <a:cxnLst/>
                <a:rect l="l" t="t" r="r" b="b"/>
                <a:pathLst>
                  <a:path w="2904" h="546" extrusionOk="0">
                    <a:moveTo>
                      <a:pt x="1926" y="0"/>
                    </a:moveTo>
                    <a:cubicBezTo>
                      <a:pt x="1132" y="0"/>
                      <a:pt x="0" y="43"/>
                      <a:pt x="0" y="43"/>
                    </a:cubicBezTo>
                    <a:cubicBezTo>
                      <a:pt x="410" y="419"/>
                      <a:pt x="892" y="546"/>
                      <a:pt x="1329" y="546"/>
                    </a:cubicBezTo>
                    <a:cubicBezTo>
                      <a:pt x="2210" y="546"/>
                      <a:pt x="2903" y="32"/>
                      <a:pt x="2435" y="9"/>
                    </a:cubicBezTo>
                    <a:cubicBezTo>
                      <a:pt x="2302" y="3"/>
                      <a:pt x="2124" y="0"/>
                      <a:pt x="1926"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50;p30">
                <a:extLst>
                  <a:ext uri="{FF2B5EF4-FFF2-40B4-BE49-F238E27FC236}">
                    <a16:creationId xmlns:a16="http://schemas.microsoft.com/office/drawing/2014/main" id="{32492152-0F3E-1F88-AF57-8552B650713C}"/>
                  </a:ext>
                </a:extLst>
              </p:cNvPr>
              <p:cNvSpPr/>
              <p:nvPr/>
            </p:nvSpPr>
            <p:spPr>
              <a:xfrm>
                <a:off x="5917725" y="1234425"/>
                <a:ext cx="72150" cy="14050"/>
              </a:xfrm>
              <a:custGeom>
                <a:avLst/>
                <a:gdLst/>
                <a:ahLst/>
                <a:cxnLst/>
                <a:rect l="l" t="t" r="r" b="b"/>
                <a:pathLst>
                  <a:path w="2886" h="562" extrusionOk="0">
                    <a:moveTo>
                      <a:pt x="1896" y="1"/>
                    </a:moveTo>
                    <a:cubicBezTo>
                      <a:pt x="1111" y="1"/>
                      <a:pt x="1" y="43"/>
                      <a:pt x="1" y="43"/>
                    </a:cubicBezTo>
                    <a:cubicBezTo>
                      <a:pt x="411" y="431"/>
                      <a:pt x="907" y="561"/>
                      <a:pt x="1352" y="561"/>
                    </a:cubicBezTo>
                    <a:cubicBezTo>
                      <a:pt x="2212" y="561"/>
                      <a:pt x="2886" y="76"/>
                      <a:pt x="2402" y="10"/>
                    </a:cubicBezTo>
                    <a:cubicBezTo>
                      <a:pt x="2269" y="3"/>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51;p30">
                <a:extLst>
                  <a:ext uri="{FF2B5EF4-FFF2-40B4-BE49-F238E27FC236}">
                    <a16:creationId xmlns:a16="http://schemas.microsoft.com/office/drawing/2014/main" id="{B627D4D8-120A-17E9-9B44-669DF346176F}"/>
                  </a:ext>
                </a:extLst>
              </p:cNvPr>
              <p:cNvSpPr/>
              <p:nvPr/>
            </p:nvSpPr>
            <p:spPr>
              <a:xfrm>
                <a:off x="5809325" y="1252000"/>
                <a:ext cx="71250" cy="13675"/>
              </a:xfrm>
              <a:custGeom>
                <a:avLst/>
                <a:gdLst/>
                <a:ahLst/>
                <a:cxnLst/>
                <a:rect l="l" t="t" r="r" b="b"/>
                <a:pathLst>
                  <a:path w="2850" h="547" extrusionOk="0">
                    <a:moveTo>
                      <a:pt x="2059" y="1"/>
                    </a:moveTo>
                    <a:cubicBezTo>
                      <a:pt x="1275" y="1"/>
                      <a:pt x="0" y="74"/>
                      <a:pt x="0" y="74"/>
                    </a:cubicBezTo>
                    <a:cubicBezTo>
                      <a:pt x="386" y="426"/>
                      <a:pt x="851" y="546"/>
                      <a:pt x="1277" y="546"/>
                    </a:cubicBezTo>
                    <a:cubicBezTo>
                      <a:pt x="2143" y="546"/>
                      <a:pt x="2849" y="52"/>
                      <a:pt x="2402" y="7"/>
                    </a:cubicBezTo>
                    <a:cubicBezTo>
                      <a:pt x="2307" y="3"/>
                      <a:pt x="2190" y="1"/>
                      <a:pt x="2059"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152;p30">
                <a:extLst>
                  <a:ext uri="{FF2B5EF4-FFF2-40B4-BE49-F238E27FC236}">
                    <a16:creationId xmlns:a16="http://schemas.microsoft.com/office/drawing/2014/main" id="{09EB6920-E36E-79EF-1D10-1B36F7676EF1}"/>
                  </a:ext>
                </a:extLst>
              </p:cNvPr>
              <p:cNvSpPr/>
              <p:nvPr/>
            </p:nvSpPr>
            <p:spPr>
              <a:xfrm>
                <a:off x="5920225" y="1423850"/>
                <a:ext cx="66725" cy="23875"/>
              </a:xfrm>
              <a:custGeom>
                <a:avLst/>
                <a:gdLst/>
                <a:ahLst/>
                <a:cxnLst/>
                <a:rect l="l" t="t" r="r" b="b"/>
                <a:pathLst>
                  <a:path w="2669" h="955" extrusionOk="0">
                    <a:moveTo>
                      <a:pt x="1022" y="0"/>
                    </a:moveTo>
                    <a:cubicBezTo>
                      <a:pt x="76" y="0"/>
                      <a:pt x="1" y="872"/>
                      <a:pt x="1" y="872"/>
                    </a:cubicBezTo>
                    <a:cubicBezTo>
                      <a:pt x="181" y="568"/>
                      <a:pt x="440" y="459"/>
                      <a:pt x="728" y="459"/>
                    </a:cubicBezTo>
                    <a:cubicBezTo>
                      <a:pt x="1135" y="459"/>
                      <a:pt x="1598" y="677"/>
                      <a:pt x="1969" y="872"/>
                    </a:cubicBezTo>
                    <a:cubicBezTo>
                      <a:pt x="2078" y="929"/>
                      <a:pt x="2177" y="954"/>
                      <a:pt x="2259" y="954"/>
                    </a:cubicBezTo>
                    <a:cubicBezTo>
                      <a:pt x="2657" y="954"/>
                      <a:pt x="2668" y="376"/>
                      <a:pt x="1535" y="72"/>
                    </a:cubicBezTo>
                    <a:cubicBezTo>
                      <a:pt x="1340" y="22"/>
                      <a:pt x="1170" y="0"/>
                      <a:pt x="1022" y="0"/>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53;p30">
                <a:extLst>
                  <a:ext uri="{FF2B5EF4-FFF2-40B4-BE49-F238E27FC236}">
                    <a16:creationId xmlns:a16="http://schemas.microsoft.com/office/drawing/2014/main" id="{A3816039-0234-50D2-01D1-9FBA8AF9F22D}"/>
                  </a:ext>
                </a:extLst>
              </p:cNvPr>
              <p:cNvSpPr/>
              <p:nvPr/>
            </p:nvSpPr>
            <p:spPr>
              <a:xfrm>
                <a:off x="5916900" y="1258600"/>
                <a:ext cx="71775" cy="13675"/>
              </a:xfrm>
              <a:custGeom>
                <a:avLst/>
                <a:gdLst/>
                <a:ahLst/>
                <a:cxnLst/>
                <a:rect l="l" t="t" r="r" b="b"/>
                <a:pathLst>
                  <a:path w="2871" h="547" extrusionOk="0">
                    <a:moveTo>
                      <a:pt x="1896" y="1"/>
                    </a:moveTo>
                    <a:cubicBezTo>
                      <a:pt x="1110" y="1"/>
                      <a:pt x="0" y="44"/>
                      <a:pt x="0" y="44"/>
                    </a:cubicBezTo>
                    <a:cubicBezTo>
                      <a:pt x="399" y="420"/>
                      <a:pt x="874" y="546"/>
                      <a:pt x="1306" y="546"/>
                    </a:cubicBezTo>
                    <a:cubicBezTo>
                      <a:pt x="2176" y="546"/>
                      <a:pt x="2870" y="33"/>
                      <a:pt x="2402" y="10"/>
                    </a:cubicBezTo>
                    <a:cubicBezTo>
                      <a:pt x="2269" y="4"/>
                      <a:pt x="2093" y="1"/>
                      <a:pt x="1896" y="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 name="Google Shape;154;p30">
              <a:extLst>
                <a:ext uri="{FF2B5EF4-FFF2-40B4-BE49-F238E27FC236}">
                  <a16:creationId xmlns:a16="http://schemas.microsoft.com/office/drawing/2014/main" id="{9E788198-D0F4-4E75-3301-9146D149791A}"/>
                </a:ext>
              </a:extLst>
            </p:cNvPr>
            <p:cNvSpPr/>
            <p:nvPr/>
          </p:nvSpPr>
          <p:spPr>
            <a:xfrm>
              <a:off x="6078875" y="3929675"/>
              <a:ext cx="1284369" cy="1464329"/>
            </a:xfrm>
            <a:custGeom>
              <a:avLst/>
              <a:gdLst/>
              <a:ahLst/>
              <a:cxnLst/>
              <a:rect l="l" t="t" r="r" b="b"/>
              <a:pathLst>
                <a:path w="17614" h="20082" extrusionOk="0">
                  <a:moveTo>
                    <a:pt x="3103" y="1"/>
                  </a:moveTo>
                  <a:cubicBezTo>
                    <a:pt x="3036" y="801"/>
                    <a:pt x="2969" y="1569"/>
                    <a:pt x="2836" y="2369"/>
                  </a:cubicBezTo>
                  <a:cubicBezTo>
                    <a:pt x="2836" y="2436"/>
                    <a:pt x="2802" y="2536"/>
                    <a:pt x="2802" y="2669"/>
                  </a:cubicBezTo>
                  <a:cubicBezTo>
                    <a:pt x="2702" y="3270"/>
                    <a:pt x="2636" y="3937"/>
                    <a:pt x="2536" y="4571"/>
                  </a:cubicBezTo>
                  <a:cubicBezTo>
                    <a:pt x="2502" y="4838"/>
                    <a:pt x="2469" y="5038"/>
                    <a:pt x="2402" y="5271"/>
                  </a:cubicBezTo>
                  <a:cubicBezTo>
                    <a:pt x="2335" y="5772"/>
                    <a:pt x="2269" y="6339"/>
                    <a:pt x="2169" y="6839"/>
                  </a:cubicBezTo>
                  <a:cubicBezTo>
                    <a:pt x="2135" y="7073"/>
                    <a:pt x="2069" y="7273"/>
                    <a:pt x="2035" y="7540"/>
                  </a:cubicBezTo>
                  <a:cubicBezTo>
                    <a:pt x="1902" y="8107"/>
                    <a:pt x="1835" y="8674"/>
                    <a:pt x="1702" y="9241"/>
                  </a:cubicBezTo>
                  <a:cubicBezTo>
                    <a:pt x="1668" y="9408"/>
                    <a:pt x="1635" y="9541"/>
                    <a:pt x="1635" y="9708"/>
                  </a:cubicBezTo>
                  <a:cubicBezTo>
                    <a:pt x="1635" y="9741"/>
                    <a:pt x="1635" y="9775"/>
                    <a:pt x="1568" y="9841"/>
                  </a:cubicBezTo>
                  <a:cubicBezTo>
                    <a:pt x="1135" y="11943"/>
                    <a:pt x="634" y="18214"/>
                    <a:pt x="0" y="20082"/>
                  </a:cubicBezTo>
                  <a:lnTo>
                    <a:pt x="16512" y="20082"/>
                  </a:lnTo>
                  <a:cubicBezTo>
                    <a:pt x="17313" y="14978"/>
                    <a:pt x="17613" y="5205"/>
                    <a:pt x="17446" y="1"/>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155;p30">
              <a:extLst>
                <a:ext uri="{FF2B5EF4-FFF2-40B4-BE49-F238E27FC236}">
                  <a16:creationId xmlns:a16="http://schemas.microsoft.com/office/drawing/2014/main" id="{D78FCEE9-A18F-27B3-0A48-E01B4131822C}"/>
                </a:ext>
              </a:extLst>
            </p:cNvPr>
            <p:cNvSpPr/>
            <p:nvPr/>
          </p:nvSpPr>
          <p:spPr>
            <a:xfrm>
              <a:off x="5579352" y="801803"/>
              <a:ext cx="1852100" cy="1525482"/>
            </a:xfrm>
            <a:custGeom>
              <a:avLst/>
              <a:gdLst/>
              <a:ahLst/>
              <a:cxnLst/>
              <a:rect l="l" t="t" r="r" b="b"/>
              <a:pathLst>
                <a:path w="25353" h="20882" extrusionOk="0">
                  <a:moveTo>
                    <a:pt x="9274" y="6338"/>
                  </a:moveTo>
                  <a:cubicBezTo>
                    <a:pt x="9274" y="6338"/>
                    <a:pt x="9174" y="4503"/>
                    <a:pt x="9974" y="3770"/>
                  </a:cubicBezTo>
                  <a:cubicBezTo>
                    <a:pt x="10775" y="3069"/>
                    <a:pt x="11776" y="3102"/>
                    <a:pt x="12143" y="4403"/>
                  </a:cubicBezTo>
                  <a:cubicBezTo>
                    <a:pt x="12510" y="5704"/>
                    <a:pt x="12476" y="6405"/>
                    <a:pt x="12476" y="6405"/>
                  </a:cubicBezTo>
                  <a:cubicBezTo>
                    <a:pt x="12476" y="6405"/>
                    <a:pt x="11309" y="7739"/>
                    <a:pt x="9274" y="6338"/>
                  </a:cubicBezTo>
                  <a:close/>
                  <a:moveTo>
                    <a:pt x="13644" y="3936"/>
                  </a:moveTo>
                  <a:cubicBezTo>
                    <a:pt x="13644" y="3936"/>
                    <a:pt x="13377" y="2035"/>
                    <a:pt x="14177" y="1001"/>
                  </a:cubicBezTo>
                  <a:cubicBezTo>
                    <a:pt x="14978" y="0"/>
                    <a:pt x="16446" y="267"/>
                    <a:pt x="16613" y="1501"/>
                  </a:cubicBezTo>
                  <a:cubicBezTo>
                    <a:pt x="16779" y="2702"/>
                    <a:pt x="16446" y="3936"/>
                    <a:pt x="16446" y="3936"/>
                  </a:cubicBezTo>
                  <a:cubicBezTo>
                    <a:pt x="16446" y="3936"/>
                    <a:pt x="14845" y="4570"/>
                    <a:pt x="13644" y="3936"/>
                  </a:cubicBezTo>
                  <a:close/>
                  <a:moveTo>
                    <a:pt x="17980" y="4337"/>
                  </a:moveTo>
                  <a:cubicBezTo>
                    <a:pt x="17980" y="4337"/>
                    <a:pt x="17747" y="2168"/>
                    <a:pt x="18781" y="1901"/>
                  </a:cubicBezTo>
                  <a:cubicBezTo>
                    <a:pt x="19815" y="1668"/>
                    <a:pt x="20582" y="2002"/>
                    <a:pt x="20816" y="2669"/>
                  </a:cubicBezTo>
                  <a:cubicBezTo>
                    <a:pt x="21082" y="3336"/>
                    <a:pt x="20982" y="4337"/>
                    <a:pt x="20982" y="4337"/>
                  </a:cubicBezTo>
                  <a:cubicBezTo>
                    <a:pt x="20982" y="4337"/>
                    <a:pt x="19515" y="5871"/>
                    <a:pt x="17980" y="4337"/>
                  </a:cubicBezTo>
                  <a:close/>
                  <a:moveTo>
                    <a:pt x="22417" y="7039"/>
                  </a:moveTo>
                  <a:cubicBezTo>
                    <a:pt x="22417" y="7039"/>
                    <a:pt x="22317" y="5237"/>
                    <a:pt x="23384" y="5204"/>
                  </a:cubicBezTo>
                  <a:cubicBezTo>
                    <a:pt x="24485" y="5171"/>
                    <a:pt x="24985" y="5771"/>
                    <a:pt x="25152" y="6171"/>
                  </a:cubicBezTo>
                  <a:cubicBezTo>
                    <a:pt x="25285" y="6538"/>
                    <a:pt x="25352" y="7239"/>
                    <a:pt x="25352" y="7239"/>
                  </a:cubicBezTo>
                  <a:cubicBezTo>
                    <a:pt x="25352" y="7239"/>
                    <a:pt x="23618" y="8673"/>
                    <a:pt x="22417" y="7039"/>
                  </a:cubicBezTo>
                  <a:close/>
                  <a:moveTo>
                    <a:pt x="1001" y="19547"/>
                  </a:moveTo>
                  <a:cubicBezTo>
                    <a:pt x="1001" y="19547"/>
                    <a:pt x="1" y="18380"/>
                    <a:pt x="434" y="17279"/>
                  </a:cubicBezTo>
                  <a:cubicBezTo>
                    <a:pt x="801" y="16212"/>
                    <a:pt x="1802" y="16278"/>
                    <a:pt x="2569" y="16946"/>
                  </a:cubicBezTo>
                  <a:cubicBezTo>
                    <a:pt x="3303" y="17579"/>
                    <a:pt x="3803" y="18180"/>
                    <a:pt x="3803" y="18180"/>
                  </a:cubicBezTo>
                  <a:cubicBezTo>
                    <a:pt x="3803" y="18180"/>
                    <a:pt x="3003" y="20882"/>
                    <a:pt x="1001" y="19547"/>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185666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4501-7439-8937-F02C-6C4BFD1560FD}"/>
              </a:ext>
            </a:extLst>
          </p:cNvPr>
          <p:cNvSpPr>
            <a:spLocks noGrp="1"/>
          </p:cNvSpPr>
          <p:nvPr>
            <p:ph type="title"/>
          </p:nvPr>
        </p:nvSpPr>
        <p:spPr/>
        <p:txBody>
          <a:bodyPr>
            <a:normAutofit/>
          </a:bodyPr>
          <a:lstStyle/>
          <a:p>
            <a:r>
              <a:rPr lang="en-US" sz="4400" dirty="0"/>
              <a:t>The State Seal of Civic Engagement</a:t>
            </a:r>
          </a:p>
        </p:txBody>
      </p:sp>
      <p:sp>
        <p:nvSpPr>
          <p:cNvPr id="3" name="Content Placeholder 2">
            <a:extLst>
              <a:ext uri="{FF2B5EF4-FFF2-40B4-BE49-F238E27FC236}">
                <a16:creationId xmlns:a16="http://schemas.microsoft.com/office/drawing/2014/main" id="{F93EA95F-903A-C759-3C8F-0BCACC948D88}"/>
              </a:ext>
            </a:extLst>
          </p:cNvPr>
          <p:cNvSpPr>
            <a:spLocks noGrp="1"/>
          </p:cNvSpPr>
          <p:nvPr>
            <p:ph idx="1"/>
          </p:nvPr>
        </p:nvSpPr>
        <p:spPr>
          <a:xfrm>
            <a:off x="1345742" y="1593030"/>
            <a:ext cx="6565295" cy="4206240"/>
          </a:xfrm>
        </p:spPr>
        <p:txBody>
          <a:bodyPr>
            <a:normAutofit/>
          </a:bodyPr>
          <a:lstStyle/>
          <a:p>
            <a:pPr marL="0" indent="0">
              <a:buNone/>
            </a:pPr>
            <a:r>
              <a:rPr lang="en-US" sz="2400" b="0" i="0" dirty="0">
                <a:solidFill>
                  <a:srgbClr val="000000"/>
                </a:solidFill>
                <a:effectLst/>
              </a:rPr>
              <a:t>The State Seal of Civic Engagement (SSCE) is a recognition conferred by the State Superintendent of Public Instruction for California public school students in grades ten, eleven, or twelve who demonstrate excellence in civics education and participation, as well as an understanding of the United States Constitution, the California Constitution, and the democratic system of government.</a:t>
            </a:r>
            <a:endParaRPr lang="en-US" sz="2400" dirty="0"/>
          </a:p>
        </p:txBody>
      </p:sp>
      <p:pic>
        <p:nvPicPr>
          <p:cNvPr id="4" name="Picture 3" descr="State Seal of Civic Engagement insignia, including images of the state of California, the United States flag, and a California Grizzly bear. Titled &quot;State Seal of Civic Engagement.&quot;">
            <a:extLst>
              <a:ext uri="{FF2B5EF4-FFF2-40B4-BE49-F238E27FC236}">
                <a16:creationId xmlns:a16="http://schemas.microsoft.com/office/drawing/2014/main" id="{8146CC2E-13CD-B4C2-BF4F-EDE7E864A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1037" y="1724549"/>
            <a:ext cx="3442763" cy="3442763"/>
          </a:xfrm>
          <a:prstGeom prst="rect">
            <a:avLst/>
          </a:prstGeom>
        </p:spPr>
      </p:pic>
    </p:spTree>
    <p:extLst>
      <p:ext uri="{BB962C8B-B14F-4D97-AF65-F5344CB8AC3E}">
        <p14:creationId xmlns:p14="http://schemas.microsoft.com/office/powerpoint/2010/main" val="363375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515B-E125-6CB0-F153-3F3299B5EDD1}"/>
              </a:ext>
            </a:extLst>
          </p:cNvPr>
          <p:cNvSpPr>
            <a:spLocks noGrp="1"/>
          </p:cNvSpPr>
          <p:nvPr>
            <p:ph type="title"/>
          </p:nvPr>
        </p:nvSpPr>
        <p:spPr/>
        <p:txBody>
          <a:bodyPr>
            <a:normAutofit/>
          </a:bodyPr>
          <a:lstStyle/>
          <a:p>
            <a:r>
              <a:rPr lang="en-US" dirty="0"/>
              <a:t>Background and Purpose</a:t>
            </a:r>
          </a:p>
        </p:txBody>
      </p:sp>
      <p:sp>
        <p:nvSpPr>
          <p:cNvPr id="3" name="Content Placeholder 2">
            <a:extLst>
              <a:ext uri="{FF2B5EF4-FFF2-40B4-BE49-F238E27FC236}">
                <a16:creationId xmlns:a16="http://schemas.microsoft.com/office/drawing/2014/main" id="{006E784E-A398-7ACB-B7E6-147A7831FA2B}"/>
              </a:ext>
            </a:extLst>
          </p:cNvPr>
          <p:cNvSpPr>
            <a:spLocks noGrp="1"/>
          </p:cNvSpPr>
          <p:nvPr>
            <p:ph idx="1"/>
          </p:nvPr>
        </p:nvSpPr>
        <p:spPr>
          <a:xfrm>
            <a:off x="1345743" y="1593030"/>
            <a:ext cx="4473166" cy="4206240"/>
          </a:xfrm>
        </p:spPr>
        <p:txBody>
          <a:bodyPr>
            <a:normAutofit/>
          </a:bodyPr>
          <a:lstStyle/>
          <a:p>
            <a:pPr marL="0" indent="0">
              <a:buNone/>
            </a:pPr>
            <a:r>
              <a:rPr lang="en-US" sz="2400" dirty="0"/>
              <a:t>Assembly Bill 24 (2017) instructed the California Department of Education (CDE) to develop a set of criteria to recognize students who have demonstrated excellence in civic education.</a:t>
            </a:r>
          </a:p>
        </p:txBody>
      </p:sp>
      <p:sp>
        <p:nvSpPr>
          <p:cNvPr id="4" name="Content Placeholder 3">
            <a:extLst>
              <a:ext uri="{FF2B5EF4-FFF2-40B4-BE49-F238E27FC236}">
                <a16:creationId xmlns:a16="http://schemas.microsoft.com/office/drawing/2014/main" id="{18750DE3-0465-6296-1934-4FC8B8A03C84}"/>
              </a:ext>
            </a:extLst>
          </p:cNvPr>
          <p:cNvSpPr>
            <a:spLocks noGrp="1"/>
          </p:cNvSpPr>
          <p:nvPr>
            <p:ph sz="half" idx="4294967295"/>
          </p:nvPr>
        </p:nvSpPr>
        <p:spPr>
          <a:xfrm>
            <a:off x="6183087" y="1593030"/>
            <a:ext cx="5170712" cy="4351338"/>
          </a:xfrm>
        </p:spPr>
        <p:txBody>
          <a:bodyPr>
            <a:normAutofit/>
          </a:bodyPr>
          <a:lstStyle/>
          <a:p>
            <a:pPr marL="0" indent="0">
              <a:buNone/>
            </a:pPr>
            <a:r>
              <a:rPr lang="en-US" sz="2400" dirty="0"/>
              <a:t>“It is the intent of the Legislature to establish a SSCE to encourage, and create pathways for, pupils in elementary and secondary schools to become civically engaged in democratic governmental institutions at the local, state, and national levels.”</a:t>
            </a:r>
          </a:p>
          <a:p>
            <a:pPr marL="0" indent="0">
              <a:buNone/>
            </a:pPr>
            <a:r>
              <a:rPr lang="en-US" sz="2400" dirty="0"/>
              <a:t>-California </a:t>
            </a:r>
            <a:r>
              <a:rPr lang="en-US" sz="2400" i="1" dirty="0"/>
              <a:t>Education Code (EC) </a:t>
            </a:r>
            <a:r>
              <a:rPr lang="en-US" sz="2400" dirty="0"/>
              <a:t>Section 51470</a:t>
            </a:r>
          </a:p>
        </p:txBody>
      </p:sp>
    </p:spTree>
    <p:extLst>
      <p:ext uri="{BB962C8B-B14F-4D97-AF65-F5344CB8AC3E}">
        <p14:creationId xmlns:p14="http://schemas.microsoft.com/office/powerpoint/2010/main" val="264360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1A4DE-E4AF-9AA6-5578-1EC28C3D2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E6946-FEFB-762F-1628-2FDE30FD40D3}"/>
              </a:ext>
            </a:extLst>
          </p:cNvPr>
          <p:cNvSpPr>
            <a:spLocks noGrp="1"/>
          </p:cNvSpPr>
          <p:nvPr>
            <p:ph type="title"/>
          </p:nvPr>
        </p:nvSpPr>
        <p:spPr/>
        <p:txBody>
          <a:bodyPr/>
          <a:lstStyle/>
          <a:p>
            <a:r>
              <a:rPr lang="en-US" dirty="0"/>
              <a:t>Timeline</a:t>
            </a:r>
          </a:p>
        </p:txBody>
      </p:sp>
      <p:sp>
        <p:nvSpPr>
          <p:cNvPr id="5" name="Content Placeholder 4">
            <a:extLst>
              <a:ext uri="{FF2B5EF4-FFF2-40B4-BE49-F238E27FC236}">
                <a16:creationId xmlns:a16="http://schemas.microsoft.com/office/drawing/2014/main" id="{31E4981A-B477-AC0C-3A4B-87A91F83C0D6}"/>
              </a:ext>
            </a:extLst>
          </p:cNvPr>
          <p:cNvSpPr>
            <a:spLocks noGrp="1"/>
          </p:cNvSpPr>
          <p:nvPr>
            <p:ph idx="1"/>
          </p:nvPr>
        </p:nvSpPr>
        <p:spPr/>
        <p:txBody>
          <a:bodyPr>
            <a:normAutofit fontScale="92500"/>
          </a:bodyPr>
          <a:lstStyle/>
          <a:p>
            <a:r>
              <a:rPr lang="en-US" dirty="0"/>
              <a:t>October 2017: </a:t>
            </a:r>
            <a:r>
              <a:rPr lang="en-US" sz="3200" dirty="0">
                <a:effectLst/>
              </a:rPr>
              <a:t>AB 24 signed into law.</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r>
              <a:rPr lang="en-US" sz="3200" dirty="0">
                <a:effectLst/>
              </a:rPr>
              <a:t>November 2018–April 2019: Development of draft SSCE statewide criteria and guidance.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rPr>
              <a:t>July and September 2019: Draft criteria presented to the State Board of Education (SBE).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rPr>
              <a:t>September 2020</a:t>
            </a:r>
            <a:r>
              <a:rPr lang="en-US" dirty="0">
                <a:latin typeface="Calibri" panose="020F0502020204030204" pitchFamily="34" charset="0"/>
                <a:cs typeface="Times New Roman" panose="02020603050405020304" pitchFamily="18" charset="0"/>
              </a:rPr>
              <a:t>: </a:t>
            </a:r>
            <a:r>
              <a:rPr lang="en-US" sz="3200" dirty="0">
                <a:effectLst/>
              </a:rPr>
              <a:t>Final criteria adopted by the SBE.</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200" dirty="0">
                <a:effectLst/>
              </a:rPr>
              <a:t>2020–21</a:t>
            </a:r>
            <a:r>
              <a:rPr lang="en-US" dirty="0">
                <a:latin typeface="Calibri" panose="020F0502020204030204" pitchFamily="34" charset="0"/>
                <a:cs typeface="Times New Roman" panose="02020603050405020304" pitchFamily="18" charset="0"/>
              </a:rPr>
              <a:t>: </a:t>
            </a:r>
            <a:r>
              <a:rPr lang="en-US" sz="3200" dirty="0">
                <a:effectLst/>
              </a:rPr>
              <a:t>First year of statewide SSCE implementation.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7528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00379-B81D-8DF5-87C3-2E677ADFD728}"/>
              </a:ext>
            </a:extLst>
          </p:cNvPr>
          <p:cNvSpPr>
            <a:spLocks noGrp="1"/>
          </p:cNvSpPr>
          <p:nvPr>
            <p:ph type="title"/>
          </p:nvPr>
        </p:nvSpPr>
        <p:spPr>
          <a:xfrm>
            <a:off x="831850" y="1709738"/>
            <a:ext cx="7987744" cy="2852737"/>
          </a:xfrm>
        </p:spPr>
        <p:txBody>
          <a:bodyPr>
            <a:normAutofit fontScale="90000"/>
          </a:bodyPr>
          <a:lstStyle/>
          <a:p>
            <a:r>
              <a:rPr lang="en-US" dirty="0"/>
              <a:t>What are the statewide criteria for earning a State Seal of Civic Engagement?</a:t>
            </a:r>
          </a:p>
        </p:txBody>
      </p:sp>
      <p:grpSp>
        <p:nvGrpSpPr>
          <p:cNvPr id="6" name="Google Shape;680;p59">
            <a:extLst>
              <a:ext uri="{FF2B5EF4-FFF2-40B4-BE49-F238E27FC236}">
                <a16:creationId xmlns:a16="http://schemas.microsoft.com/office/drawing/2014/main" id="{250CA7FD-23D7-3B63-D33F-23CF84A895D5}"/>
              </a:ext>
              <a:ext uri="{C183D7F6-B498-43B3-948B-1728B52AA6E4}">
                <adec:decorative xmlns:adec="http://schemas.microsoft.com/office/drawing/2017/decorative" val="1"/>
              </a:ext>
            </a:extLst>
          </p:cNvPr>
          <p:cNvGrpSpPr/>
          <p:nvPr/>
        </p:nvGrpSpPr>
        <p:grpSpPr>
          <a:xfrm>
            <a:off x="9706549" y="2871456"/>
            <a:ext cx="1593077" cy="3672695"/>
            <a:chOff x="1701325" y="1380875"/>
            <a:chExt cx="1593077" cy="3672695"/>
          </a:xfrm>
        </p:grpSpPr>
        <p:sp>
          <p:nvSpPr>
            <p:cNvPr id="7" name="Google Shape;681;p59">
              <a:extLst>
                <a:ext uri="{FF2B5EF4-FFF2-40B4-BE49-F238E27FC236}">
                  <a16:creationId xmlns:a16="http://schemas.microsoft.com/office/drawing/2014/main" id="{D2B8A418-1FFB-C822-1A7E-F522281704C0}"/>
                </a:ext>
              </a:extLst>
            </p:cNvPr>
            <p:cNvSpPr/>
            <p:nvPr/>
          </p:nvSpPr>
          <p:spPr>
            <a:xfrm>
              <a:off x="1701325" y="1380875"/>
              <a:ext cx="1593077" cy="3672695"/>
            </a:xfrm>
            <a:custGeom>
              <a:avLst/>
              <a:gdLst/>
              <a:ahLst/>
              <a:cxnLst/>
              <a:rect l="l" t="t" r="r" b="b"/>
              <a:pathLst>
                <a:path w="26417" h="60902" extrusionOk="0">
                  <a:moveTo>
                    <a:pt x="15736" y="1"/>
                  </a:moveTo>
                  <a:cubicBezTo>
                    <a:pt x="15173" y="1"/>
                    <a:pt x="14607" y="226"/>
                    <a:pt x="14308" y="525"/>
                  </a:cubicBezTo>
                  <a:cubicBezTo>
                    <a:pt x="13641" y="1092"/>
                    <a:pt x="13374" y="3093"/>
                    <a:pt x="13774" y="8497"/>
                  </a:cubicBezTo>
                  <a:cubicBezTo>
                    <a:pt x="14196" y="13690"/>
                    <a:pt x="13923" y="16610"/>
                    <a:pt x="13570" y="16610"/>
                  </a:cubicBezTo>
                  <a:cubicBezTo>
                    <a:pt x="13560" y="16610"/>
                    <a:pt x="13550" y="16607"/>
                    <a:pt x="13540" y="16603"/>
                  </a:cubicBezTo>
                  <a:cubicBezTo>
                    <a:pt x="13107" y="16436"/>
                    <a:pt x="13307" y="12567"/>
                    <a:pt x="13207" y="7029"/>
                  </a:cubicBezTo>
                  <a:cubicBezTo>
                    <a:pt x="13125" y="3643"/>
                    <a:pt x="12383" y="2789"/>
                    <a:pt x="11582" y="2789"/>
                  </a:cubicBezTo>
                  <a:cubicBezTo>
                    <a:pt x="11072" y="2789"/>
                    <a:pt x="10540" y="3134"/>
                    <a:pt x="10138" y="3393"/>
                  </a:cubicBezTo>
                  <a:cubicBezTo>
                    <a:pt x="9104" y="4061"/>
                    <a:pt x="9304" y="7330"/>
                    <a:pt x="9571" y="11899"/>
                  </a:cubicBezTo>
                  <a:cubicBezTo>
                    <a:pt x="9800" y="16444"/>
                    <a:pt x="9965" y="22782"/>
                    <a:pt x="9406" y="22782"/>
                  </a:cubicBezTo>
                  <a:cubicBezTo>
                    <a:pt x="9394" y="22782"/>
                    <a:pt x="9383" y="22779"/>
                    <a:pt x="9371" y="22774"/>
                  </a:cubicBezTo>
                  <a:cubicBezTo>
                    <a:pt x="8737" y="22540"/>
                    <a:pt x="4701" y="17370"/>
                    <a:pt x="3100" y="16269"/>
                  </a:cubicBezTo>
                  <a:cubicBezTo>
                    <a:pt x="2745" y="16020"/>
                    <a:pt x="2382" y="15910"/>
                    <a:pt x="2043" y="15910"/>
                  </a:cubicBezTo>
                  <a:cubicBezTo>
                    <a:pt x="882" y="15910"/>
                    <a:pt x="1" y="17207"/>
                    <a:pt x="698" y="18704"/>
                  </a:cubicBezTo>
                  <a:cubicBezTo>
                    <a:pt x="1532" y="20572"/>
                    <a:pt x="11539" y="34749"/>
                    <a:pt x="11539" y="34749"/>
                  </a:cubicBezTo>
                  <a:lnTo>
                    <a:pt x="10438" y="53729"/>
                  </a:lnTo>
                  <a:lnTo>
                    <a:pt x="9304" y="60901"/>
                  </a:lnTo>
                  <a:lnTo>
                    <a:pt x="22614" y="60901"/>
                  </a:lnTo>
                  <a:lnTo>
                    <a:pt x="23781" y="52695"/>
                  </a:lnTo>
                  <a:lnTo>
                    <a:pt x="23414" y="34282"/>
                  </a:lnTo>
                  <a:cubicBezTo>
                    <a:pt x="23414" y="34282"/>
                    <a:pt x="26383" y="31147"/>
                    <a:pt x="26383" y="28578"/>
                  </a:cubicBezTo>
                  <a:cubicBezTo>
                    <a:pt x="26416" y="26010"/>
                    <a:pt x="25916" y="12833"/>
                    <a:pt x="26116" y="8764"/>
                  </a:cubicBezTo>
                  <a:cubicBezTo>
                    <a:pt x="26257" y="5358"/>
                    <a:pt x="25186" y="4707"/>
                    <a:pt x="24127" y="4707"/>
                  </a:cubicBezTo>
                  <a:cubicBezTo>
                    <a:pt x="23931" y="4707"/>
                    <a:pt x="23735" y="4730"/>
                    <a:pt x="23548" y="4761"/>
                  </a:cubicBezTo>
                  <a:cubicBezTo>
                    <a:pt x="22313" y="4995"/>
                    <a:pt x="22413" y="7063"/>
                    <a:pt x="22380" y="10232"/>
                  </a:cubicBezTo>
                  <a:cubicBezTo>
                    <a:pt x="22315" y="13309"/>
                    <a:pt x="22376" y="16511"/>
                    <a:pt x="22075" y="16511"/>
                  </a:cubicBezTo>
                  <a:cubicBezTo>
                    <a:pt x="22066" y="16511"/>
                    <a:pt x="22056" y="16509"/>
                    <a:pt x="22047" y="16503"/>
                  </a:cubicBezTo>
                  <a:cubicBezTo>
                    <a:pt x="21646" y="16269"/>
                    <a:pt x="21379" y="9164"/>
                    <a:pt x="21746" y="5261"/>
                  </a:cubicBezTo>
                  <a:cubicBezTo>
                    <a:pt x="22058" y="1979"/>
                    <a:pt x="21097" y="1193"/>
                    <a:pt x="19902" y="1193"/>
                  </a:cubicBezTo>
                  <a:cubicBezTo>
                    <a:pt x="19688" y="1193"/>
                    <a:pt x="19467" y="1218"/>
                    <a:pt x="19245" y="1258"/>
                  </a:cubicBezTo>
                  <a:cubicBezTo>
                    <a:pt x="17777" y="1559"/>
                    <a:pt x="17910" y="3594"/>
                    <a:pt x="17977" y="6696"/>
                  </a:cubicBezTo>
                  <a:cubicBezTo>
                    <a:pt x="18077" y="9731"/>
                    <a:pt x="18444" y="16569"/>
                    <a:pt x="17977" y="16569"/>
                  </a:cubicBezTo>
                  <a:cubicBezTo>
                    <a:pt x="17477" y="16569"/>
                    <a:pt x="17710" y="14768"/>
                    <a:pt x="17477" y="11899"/>
                  </a:cubicBezTo>
                  <a:cubicBezTo>
                    <a:pt x="17276" y="9064"/>
                    <a:pt x="17710" y="2526"/>
                    <a:pt x="17243" y="1058"/>
                  </a:cubicBezTo>
                  <a:cubicBezTo>
                    <a:pt x="16996" y="283"/>
                    <a:pt x="16368" y="1"/>
                    <a:pt x="15736" y="1"/>
                  </a:cubicBezTo>
                  <a:close/>
                </a:path>
              </a:pathLst>
            </a:custGeom>
            <a:solidFill>
              <a:srgbClr val="F1C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82;p59">
              <a:extLst>
                <a:ext uri="{FF2B5EF4-FFF2-40B4-BE49-F238E27FC236}">
                  <a16:creationId xmlns:a16="http://schemas.microsoft.com/office/drawing/2014/main" id="{CC5F0264-C5A6-56AB-9B86-D14484DF1DBC}"/>
                </a:ext>
              </a:extLst>
            </p:cNvPr>
            <p:cNvSpPr/>
            <p:nvPr/>
          </p:nvSpPr>
          <p:spPr>
            <a:xfrm>
              <a:off x="1721587" y="2362565"/>
              <a:ext cx="223602" cy="206880"/>
            </a:xfrm>
            <a:custGeom>
              <a:avLst/>
              <a:gdLst/>
              <a:ahLst/>
              <a:cxnLst/>
              <a:rect l="l" t="t" r="r" b="b"/>
              <a:pathLst>
                <a:path w="3704" h="3427" extrusionOk="0">
                  <a:moveTo>
                    <a:pt x="1382" y="1"/>
                  </a:moveTo>
                  <a:cubicBezTo>
                    <a:pt x="961" y="1"/>
                    <a:pt x="580" y="229"/>
                    <a:pt x="367" y="795"/>
                  </a:cubicBezTo>
                  <a:cubicBezTo>
                    <a:pt x="1" y="1896"/>
                    <a:pt x="968" y="3064"/>
                    <a:pt x="968" y="3064"/>
                  </a:cubicBezTo>
                  <a:cubicBezTo>
                    <a:pt x="1350" y="3323"/>
                    <a:pt x="1687" y="3427"/>
                    <a:pt x="1982" y="3427"/>
                  </a:cubicBezTo>
                  <a:cubicBezTo>
                    <a:pt x="3205" y="3427"/>
                    <a:pt x="3703" y="1629"/>
                    <a:pt x="3703" y="1629"/>
                  </a:cubicBezTo>
                  <a:cubicBezTo>
                    <a:pt x="3703" y="1629"/>
                    <a:pt x="3270" y="1095"/>
                    <a:pt x="2502" y="462"/>
                  </a:cubicBezTo>
                  <a:cubicBezTo>
                    <a:pt x="2158" y="180"/>
                    <a:pt x="1754" y="1"/>
                    <a:pt x="1382"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83;p59">
              <a:extLst>
                <a:ext uri="{FF2B5EF4-FFF2-40B4-BE49-F238E27FC236}">
                  <a16:creationId xmlns:a16="http://schemas.microsoft.com/office/drawing/2014/main" id="{E7AA5ABB-8428-B538-2718-11D0F206D46E}"/>
                </a:ext>
              </a:extLst>
            </p:cNvPr>
            <p:cNvSpPr/>
            <p:nvPr/>
          </p:nvSpPr>
          <p:spPr>
            <a:xfrm>
              <a:off x="1902087" y="2591782"/>
              <a:ext cx="113733" cy="119166"/>
            </a:xfrm>
            <a:custGeom>
              <a:avLst/>
              <a:gdLst/>
              <a:ahLst/>
              <a:cxnLst/>
              <a:rect l="l" t="t" r="r" b="b"/>
              <a:pathLst>
                <a:path w="1884" h="1974" extrusionOk="0">
                  <a:moveTo>
                    <a:pt x="1881" y="0"/>
                  </a:moveTo>
                  <a:cubicBezTo>
                    <a:pt x="1881" y="2"/>
                    <a:pt x="1881" y="4"/>
                    <a:pt x="1881" y="6"/>
                  </a:cubicBezTo>
                  <a:lnTo>
                    <a:pt x="1881" y="6"/>
                  </a:lnTo>
                  <a:cubicBezTo>
                    <a:pt x="1883" y="2"/>
                    <a:pt x="1883" y="0"/>
                    <a:pt x="1881" y="0"/>
                  </a:cubicBezTo>
                  <a:close/>
                  <a:moveTo>
                    <a:pt x="1881" y="6"/>
                  </a:moveTo>
                  <a:lnTo>
                    <a:pt x="1881" y="6"/>
                  </a:lnTo>
                  <a:cubicBezTo>
                    <a:pt x="1816" y="101"/>
                    <a:pt x="302" y="1258"/>
                    <a:pt x="46" y="1802"/>
                  </a:cubicBezTo>
                  <a:cubicBezTo>
                    <a:pt x="0" y="1919"/>
                    <a:pt x="42" y="1973"/>
                    <a:pt x="138" y="1973"/>
                  </a:cubicBezTo>
                  <a:cubicBezTo>
                    <a:pt x="533" y="1973"/>
                    <a:pt x="1849" y="1076"/>
                    <a:pt x="1881" y="6"/>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84;p59">
              <a:extLst>
                <a:ext uri="{FF2B5EF4-FFF2-40B4-BE49-F238E27FC236}">
                  <a16:creationId xmlns:a16="http://schemas.microsoft.com/office/drawing/2014/main" id="{2A191BA0-C900-7E04-B8C9-10B14496091C}"/>
                </a:ext>
              </a:extLst>
            </p:cNvPr>
            <p:cNvGrpSpPr/>
            <p:nvPr/>
          </p:nvGrpSpPr>
          <p:grpSpPr>
            <a:xfrm>
              <a:off x="2341806" y="3381151"/>
              <a:ext cx="799511" cy="386656"/>
              <a:chOff x="4656234" y="3757368"/>
              <a:chExt cx="602768" cy="291508"/>
            </a:xfrm>
          </p:grpSpPr>
          <p:sp>
            <p:nvSpPr>
              <p:cNvPr id="27" name="Google Shape;685;p59">
                <a:extLst>
                  <a:ext uri="{FF2B5EF4-FFF2-40B4-BE49-F238E27FC236}">
                    <a16:creationId xmlns:a16="http://schemas.microsoft.com/office/drawing/2014/main" id="{8FCD3B5E-37C1-3CB6-65F3-F0B40B9F15B5}"/>
                  </a:ext>
                </a:extLst>
              </p:cNvPr>
              <p:cNvSpPr/>
              <p:nvPr/>
            </p:nvSpPr>
            <p:spPr>
              <a:xfrm>
                <a:off x="4656234" y="3837834"/>
                <a:ext cx="602768" cy="127572"/>
              </a:xfrm>
              <a:custGeom>
                <a:avLst/>
                <a:gdLst/>
                <a:ahLst/>
                <a:cxnLst/>
                <a:rect l="l" t="t" r="r" b="b"/>
                <a:pathLst>
                  <a:path w="13244" h="2803" extrusionOk="0">
                    <a:moveTo>
                      <a:pt x="1" y="0"/>
                    </a:moveTo>
                    <a:lnTo>
                      <a:pt x="13243" y="0"/>
                    </a:lnTo>
                    <a:lnTo>
                      <a:pt x="13243" y="2802"/>
                    </a:lnTo>
                    <a:lnTo>
                      <a:pt x="1" y="280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86;p59">
                <a:extLst>
                  <a:ext uri="{FF2B5EF4-FFF2-40B4-BE49-F238E27FC236}">
                    <a16:creationId xmlns:a16="http://schemas.microsoft.com/office/drawing/2014/main" id="{C245678E-42BC-979A-EBA8-6F8E776CE7A2}"/>
                  </a:ext>
                </a:extLst>
              </p:cNvPr>
              <p:cNvSpPr/>
              <p:nvPr/>
            </p:nvSpPr>
            <p:spPr>
              <a:xfrm>
                <a:off x="4656234" y="3887943"/>
                <a:ext cx="602768" cy="25851"/>
              </a:xfrm>
              <a:custGeom>
                <a:avLst/>
                <a:gdLst/>
                <a:ahLst/>
                <a:cxnLst/>
                <a:rect l="l" t="t" r="r" b="b"/>
                <a:pathLst>
                  <a:path w="13244" h="568" extrusionOk="0">
                    <a:moveTo>
                      <a:pt x="1" y="0"/>
                    </a:moveTo>
                    <a:lnTo>
                      <a:pt x="13243" y="0"/>
                    </a:lnTo>
                    <a:lnTo>
                      <a:pt x="13243" y="567"/>
                    </a:lnTo>
                    <a:lnTo>
                      <a:pt x="1" y="567"/>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87;p59">
                <a:extLst>
                  <a:ext uri="{FF2B5EF4-FFF2-40B4-BE49-F238E27FC236}">
                    <a16:creationId xmlns:a16="http://schemas.microsoft.com/office/drawing/2014/main" id="{1FBCA61F-DF67-1272-8A9C-57FC577E7058}"/>
                  </a:ext>
                </a:extLst>
              </p:cNvPr>
              <p:cNvSpPr/>
              <p:nvPr/>
            </p:nvSpPr>
            <p:spPr>
              <a:xfrm>
                <a:off x="4924940" y="3757368"/>
                <a:ext cx="293055" cy="291508"/>
              </a:xfrm>
              <a:custGeom>
                <a:avLst/>
                <a:gdLst/>
                <a:ahLst/>
                <a:cxnLst/>
                <a:rect l="l" t="t" r="r" b="b"/>
                <a:pathLst>
                  <a:path w="6439" h="6405" extrusionOk="0">
                    <a:moveTo>
                      <a:pt x="3203" y="0"/>
                    </a:moveTo>
                    <a:cubicBezTo>
                      <a:pt x="4971" y="0"/>
                      <a:pt x="6439" y="1401"/>
                      <a:pt x="6439" y="3203"/>
                    </a:cubicBezTo>
                    <a:cubicBezTo>
                      <a:pt x="6439" y="4937"/>
                      <a:pt x="5004" y="6405"/>
                      <a:pt x="3203" y="6405"/>
                    </a:cubicBezTo>
                    <a:cubicBezTo>
                      <a:pt x="1435" y="6405"/>
                      <a:pt x="1" y="4971"/>
                      <a:pt x="1" y="3203"/>
                    </a:cubicBezTo>
                    <a:cubicBezTo>
                      <a:pt x="1" y="1401"/>
                      <a:pt x="1435" y="0"/>
                      <a:pt x="32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88;p59">
                <a:extLst>
                  <a:ext uri="{FF2B5EF4-FFF2-40B4-BE49-F238E27FC236}">
                    <a16:creationId xmlns:a16="http://schemas.microsoft.com/office/drawing/2014/main" id="{60209177-1717-F9D6-2F34-E70137EC5920}"/>
                  </a:ext>
                </a:extLst>
              </p:cNvPr>
              <p:cNvSpPr/>
              <p:nvPr/>
            </p:nvSpPr>
            <p:spPr>
              <a:xfrm>
                <a:off x="4978098" y="3807477"/>
                <a:ext cx="186783" cy="188285"/>
              </a:xfrm>
              <a:custGeom>
                <a:avLst/>
                <a:gdLst/>
                <a:ahLst/>
                <a:cxnLst/>
                <a:rect l="l" t="t" r="r" b="b"/>
                <a:pathLst>
                  <a:path w="4104" h="4137" extrusionOk="0">
                    <a:moveTo>
                      <a:pt x="2035" y="0"/>
                    </a:moveTo>
                    <a:cubicBezTo>
                      <a:pt x="2502" y="0"/>
                      <a:pt x="2936" y="167"/>
                      <a:pt x="3269" y="434"/>
                    </a:cubicBezTo>
                    <a:lnTo>
                      <a:pt x="3203" y="434"/>
                    </a:lnTo>
                    <a:cubicBezTo>
                      <a:pt x="2769" y="434"/>
                      <a:pt x="2369" y="801"/>
                      <a:pt x="2369" y="1268"/>
                    </a:cubicBezTo>
                    <a:cubicBezTo>
                      <a:pt x="2369" y="1735"/>
                      <a:pt x="2769" y="2102"/>
                      <a:pt x="3203" y="2102"/>
                    </a:cubicBezTo>
                    <a:cubicBezTo>
                      <a:pt x="3603" y="2102"/>
                      <a:pt x="3870" y="1835"/>
                      <a:pt x="4003" y="1501"/>
                    </a:cubicBezTo>
                    <a:cubicBezTo>
                      <a:pt x="4036" y="1668"/>
                      <a:pt x="4103" y="1902"/>
                      <a:pt x="4103" y="2102"/>
                    </a:cubicBezTo>
                    <a:cubicBezTo>
                      <a:pt x="4103" y="3236"/>
                      <a:pt x="3169" y="4136"/>
                      <a:pt x="2035" y="4136"/>
                    </a:cubicBezTo>
                    <a:cubicBezTo>
                      <a:pt x="934" y="4136"/>
                      <a:pt x="0" y="3236"/>
                      <a:pt x="0" y="2102"/>
                    </a:cubicBezTo>
                    <a:cubicBezTo>
                      <a:pt x="0" y="934"/>
                      <a:pt x="934" y="0"/>
                      <a:pt x="2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689;p59">
              <a:extLst>
                <a:ext uri="{FF2B5EF4-FFF2-40B4-BE49-F238E27FC236}">
                  <a16:creationId xmlns:a16="http://schemas.microsoft.com/office/drawing/2014/main" id="{EB6F12E8-FD94-B89A-7B8A-83E3D5255D78}"/>
                </a:ext>
              </a:extLst>
            </p:cNvPr>
            <p:cNvSpPr/>
            <p:nvPr/>
          </p:nvSpPr>
          <p:spPr>
            <a:xfrm>
              <a:off x="2273348" y="1567522"/>
              <a:ext cx="201447" cy="221248"/>
            </a:xfrm>
            <a:custGeom>
              <a:avLst/>
              <a:gdLst/>
              <a:ahLst/>
              <a:cxnLst/>
              <a:rect l="l" t="t" r="r" b="b"/>
              <a:pathLst>
                <a:path w="3337" h="3665" extrusionOk="0">
                  <a:moveTo>
                    <a:pt x="1814" y="1"/>
                  </a:moveTo>
                  <a:cubicBezTo>
                    <a:pt x="1478" y="1"/>
                    <a:pt x="1119" y="165"/>
                    <a:pt x="801" y="456"/>
                  </a:cubicBezTo>
                  <a:cubicBezTo>
                    <a:pt x="0" y="1189"/>
                    <a:pt x="67" y="3024"/>
                    <a:pt x="67" y="3024"/>
                  </a:cubicBezTo>
                  <a:cubicBezTo>
                    <a:pt x="791" y="3506"/>
                    <a:pt x="1399" y="3665"/>
                    <a:pt x="1887" y="3665"/>
                  </a:cubicBezTo>
                  <a:cubicBezTo>
                    <a:pt x="2815" y="3665"/>
                    <a:pt x="3303" y="3091"/>
                    <a:pt x="3303" y="3091"/>
                  </a:cubicBezTo>
                  <a:cubicBezTo>
                    <a:pt x="3303" y="3091"/>
                    <a:pt x="3336" y="2390"/>
                    <a:pt x="2936" y="1089"/>
                  </a:cubicBezTo>
                  <a:cubicBezTo>
                    <a:pt x="2721" y="328"/>
                    <a:pt x="2289" y="1"/>
                    <a:pt x="1814"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0;p59">
              <a:extLst>
                <a:ext uri="{FF2B5EF4-FFF2-40B4-BE49-F238E27FC236}">
                  <a16:creationId xmlns:a16="http://schemas.microsoft.com/office/drawing/2014/main" id="{C9FB3BB9-F710-E9A3-D933-B7D5E7571FE2}"/>
                </a:ext>
              </a:extLst>
            </p:cNvPr>
            <p:cNvSpPr/>
            <p:nvPr/>
          </p:nvSpPr>
          <p:spPr>
            <a:xfrm>
              <a:off x="3068754" y="1681496"/>
              <a:ext cx="183277" cy="158103"/>
            </a:xfrm>
            <a:custGeom>
              <a:avLst/>
              <a:gdLst/>
              <a:ahLst/>
              <a:cxnLst/>
              <a:rect l="l" t="t" r="r" b="b"/>
              <a:pathLst>
                <a:path w="3036" h="2619" extrusionOk="0">
                  <a:moveTo>
                    <a:pt x="1158" y="1"/>
                  </a:moveTo>
                  <a:cubicBezTo>
                    <a:pt x="1128" y="1"/>
                    <a:pt x="1098" y="1"/>
                    <a:pt x="1068" y="2"/>
                  </a:cubicBezTo>
                  <a:cubicBezTo>
                    <a:pt x="0" y="35"/>
                    <a:pt x="67" y="1837"/>
                    <a:pt x="67" y="1837"/>
                  </a:cubicBezTo>
                  <a:cubicBezTo>
                    <a:pt x="491" y="2430"/>
                    <a:pt x="998" y="2619"/>
                    <a:pt x="1473" y="2619"/>
                  </a:cubicBezTo>
                  <a:cubicBezTo>
                    <a:pt x="2305" y="2619"/>
                    <a:pt x="3036" y="2037"/>
                    <a:pt x="3036" y="2037"/>
                  </a:cubicBezTo>
                  <a:cubicBezTo>
                    <a:pt x="3036" y="2037"/>
                    <a:pt x="2969" y="1336"/>
                    <a:pt x="2836" y="969"/>
                  </a:cubicBezTo>
                  <a:cubicBezTo>
                    <a:pt x="2706" y="580"/>
                    <a:pt x="2229" y="1"/>
                    <a:pt x="1158"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1;p59">
              <a:extLst>
                <a:ext uri="{FF2B5EF4-FFF2-40B4-BE49-F238E27FC236}">
                  <a16:creationId xmlns:a16="http://schemas.microsoft.com/office/drawing/2014/main" id="{4BFF7226-F53B-1DAC-3D98-AD5BF595EDB8}"/>
                </a:ext>
              </a:extLst>
            </p:cNvPr>
            <p:cNvSpPr/>
            <p:nvPr/>
          </p:nvSpPr>
          <p:spPr>
            <a:xfrm>
              <a:off x="2527074" y="1389859"/>
              <a:ext cx="201447" cy="233140"/>
            </a:xfrm>
            <a:custGeom>
              <a:avLst/>
              <a:gdLst/>
              <a:ahLst/>
              <a:cxnLst/>
              <a:rect l="l" t="t" r="r" b="b"/>
              <a:pathLst>
                <a:path w="3337" h="3862" extrusionOk="0">
                  <a:moveTo>
                    <a:pt x="1991" y="1"/>
                  </a:moveTo>
                  <a:cubicBezTo>
                    <a:pt x="1576" y="1"/>
                    <a:pt x="1134" y="200"/>
                    <a:pt x="801" y="630"/>
                  </a:cubicBezTo>
                  <a:cubicBezTo>
                    <a:pt x="0" y="1631"/>
                    <a:pt x="234" y="3565"/>
                    <a:pt x="234" y="3565"/>
                  </a:cubicBezTo>
                  <a:cubicBezTo>
                    <a:pt x="645" y="3788"/>
                    <a:pt x="1094" y="3862"/>
                    <a:pt x="1509" y="3862"/>
                  </a:cubicBezTo>
                  <a:cubicBezTo>
                    <a:pt x="2339" y="3862"/>
                    <a:pt x="3036" y="3565"/>
                    <a:pt x="3036" y="3565"/>
                  </a:cubicBezTo>
                  <a:cubicBezTo>
                    <a:pt x="3036" y="3565"/>
                    <a:pt x="3336" y="2331"/>
                    <a:pt x="3203" y="1097"/>
                  </a:cubicBezTo>
                  <a:cubicBezTo>
                    <a:pt x="3105" y="395"/>
                    <a:pt x="2575" y="1"/>
                    <a:pt x="1991" y="1"/>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2;p59">
              <a:extLst>
                <a:ext uri="{FF2B5EF4-FFF2-40B4-BE49-F238E27FC236}">
                  <a16:creationId xmlns:a16="http://schemas.microsoft.com/office/drawing/2014/main" id="{530D2C88-6B51-0A2C-CF1C-9F6CACD83A96}"/>
                </a:ext>
              </a:extLst>
            </p:cNvPr>
            <p:cNvSpPr/>
            <p:nvPr/>
          </p:nvSpPr>
          <p:spPr>
            <a:xfrm>
              <a:off x="2788829" y="1476125"/>
              <a:ext cx="201447" cy="194324"/>
            </a:xfrm>
            <a:custGeom>
              <a:avLst/>
              <a:gdLst/>
              <a:ahLst/>
              <a:cxnLst/>
              <a:rect l="l" t="t" r="r" b="b"/>
              <a:pathLst>
                <a:path w="3337" h="3219" extrusionOk="0">
                  <a:moveTo>
                    <a:pt x="1719" y="0"/>
                  </a:moveTo>
                  <a:cubicBezTo>
                    <a:pt x="1510" y="0"/>
                    <a:pt x="1281" y="32"/>
                    <a:pt x="1035" y="102"/>
                  </a:cubicBezTo>
                  <a:cubicBezTo>
                    <a:pt x="1" y="335"/>
                    <a:pt x="234" y="2537"/>
                    <a:pt x="234" y="2537"/>
                  </a:cubicBezTo>
                  <a:cubicBezTo>
                    <a:pt x="768" y="3048"/>
                    <a:pt x="1283" y="3219"/>
                    <a:pt x="1733" y="3219"/>
                  </a:cubicBezTo>
                  <a:cubicBezTo>
                    <a:pt x="2632" y="3219"/>
                    <a:pt x="3270" y="2537"/>
                    <a:pt x="3270" y="2537"/>
                  </a:cubicBezTo>
                  <a:cubicBezTo>
                    <a:pt x="3270" y="2537"/>
                    <a:pt x="3337" y="1503"/>
                    <a:pt x="3103" y="869"/>
                  </a:cubicBezTo>
                  <a:cubicBezTo>
                    <a:pt x="2898" y="356"/>
                    <a:pt x="2416" y="0"/>
                    <a:pt x="1719" y="0"/>
                  </a:cubicBezTo>
                  <a:close/>
                </a:path>
              </a:pathLst>
            </a:custGeom>
            <a:solidFill>
              <a:srgbClr val="FAE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93;p59">
              <a:extLst>
                <a:ext uri="{FF2B5EF4-FFF2-40B4-BE49-F238E27FC236}">
                  <a16:creationId xmlns:a16="http://schemas.microsoft.com/office/drawing/2014/main" id="{16AC7C50-1E30-4377-C079-84591D9482BF}"/>
                </a:ext>
              </a:extLst>
            </p:cNvPr>
            <p:cNvSpPr/>
            <p:nvPr/>
          </p:nvSpPr>
          <p:spPr>
            <a:xfrm>
              <a:off x="2343798" y="2436456"/>
              <a:ext cx="101599" cy="57772"/>
            </a:xfrm>
            <a:custGeom>
              <a:avLst/>
              <a:gdLst/>
              <a:ahLst/>
              <a:cxnLst/>
              <a:rect l="l" t="t" r="r" b="b"/>
              <a:pathLst>
                <a:path w="1683" h="957" extrusionOk="0">
                  <a:moveTo>
                    <a:pt x="646" y="0"/>
                  </a:moveTo>
                  <a:cubicBezTo>
                    <a:pt x="51" y="0"/>
                    <a:pt x="1" y="872"/>
                    <a:pt x="1" y="872"/>
                  </a:cubicBezTo>
                  <a:cubicBezTo>
                    <a:pt x="99" y="579"/>
                    <a:pt x="261" y="473"/>
                    <a:pt x="443" y="473"/>
                  </a:cubicBezTo>
                  <a:cubicBezTo>
                    <a:pt x="696" y="473"/>
                    <a:pt x="988" y="678"/>
                    <a:pt x="1202" y="872"/>
                  </a:cubicBezTo>
                  <a:cubicBezTo>
                    <a:pt x="1278" y="931"/>
                    <a:pt x="1348" y="957"/>
                    <a:pt x="1405" y="957"/>
                  </a:cubicBezTo>
                  <a:cubicBezTo>
                    <a:pt x="1673" y="957"/>
                    <a:pt x="1682" y="401"/>
                    <a:pt x="968" y="72"/>
                  </a:cubicBezTo>
                  <a:cubicBezTo>
                    <a:pt x="846" y="22"/>
                    <a:pt x="739" y="0"/>
                    <a:pt x="64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94;p59">
              <a:extLst>
                <a:ext uri="{FF2B5EF4-FFF2-40B4-BE49-F238E27FC236}">
                  <a16:creationId xmlns:a16="http://schemas.microsoft.com/office/drawing/2014/main" id="{844719DC-A0E1-BCF8-9903-69206D6D23B4}"/>
                </a:ext>
              </a:extLst>
            </p:cNvPr>
            <p:cNvSpPr/>
            <p:nvPr/>
          </p:nvSpPr>
          <p:spPr>
            <a:xfrm>
              <a:off x="3082820" y="2087952"/>
              <a:ext cx="175429" cy="33866"/>
            </a:xfrm>
            <a:custGeom>
              <a:avLst/>
              <a:gdLst/>
              <a:ahLst/>
              <a:cxnLst/>
              <a:rect l="l" t="t" r="r" b="b"/>
              <a:pathLst>
                <a:path w="2906" h="561" extrusionOk="0">
                  <a:moveTo>
                    <a:pt x="2091" y="0"/>
                  </a:moveTo>
                  <a:cubicBezTo>
                    <a:pt x="1300" y="0"/>
                    <a:pt x="1" y="74"/>
                    <a:pt x="1" y="74"/>
                  </a:cubicBezTo>
                  <a:cubicBezTo>
                    <a:pt x="397" y="437"/>
                    <a:pt x="874" y="561"/>
                    <a:pt x="1309" y="561"/>
                  </a:cubicBezTo>
                  <a:cubicBezTo>
                    <a:pt x="2192" y="561"/>
                    <a:pt x="2905" y="52"/>
                    <a:pt x="2436" y="7"/>
                  </a:cubicBezTo>
                  <a:cubicBezTo>
                    <a:pt x="2341" y="2"/>
                    <a:pt x="2223" y="0"/>
                    <a:pt x="209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95;p59">
              <a:extLst>
                <a:ext uri="{FF2B5EF4-FFF2-40B4-BE49-F238E27FC236}">
                  <a16:creationId xmlns:a16="http://schemas.microsoft.com/office/drawing/2014/main" id="{B7732396-5477-9491-BFB5-9F7F6959B55E}"/>
                </a:ext>
              </a:extLst>
            </p:cNvPr>
            <p:cNvSpPr/>
            <p:nvPr/>
          </p:nvSpPr>
          <p:spPr>
            <a:xfrm>
              <a:off x="3119101" y="2432411"/>
              <a:ext cx="100392" cy="57651"/>
            </a:xfrm>
            <a:custGeom>
              <a:avLst/>
              <a:gdLst/>
              <a:ahLst/>
              <a:cxnLst/>
              <a:rect l="l" t="t" r="r" b="b"/>
              <a:pathLst>
                <a:path w="1663" h="955" extrusionOk="0">
                  <a:moveTo>
                    <a:pt x="645" y="1"/>
                  </a:moveTo>
                  <a:cubicBezTo>
                    <a:pt x="50" y="1"/>
                    <a:pt x="0" y="872"/>
                    <a:pt x="0" y="872"/>
                  </a:cubicBezTo>
                  <a:cubicBezTo>
                    <a:pt x="97" y="568"/>
                    <a:pt x="257" y="459"/>
                    <a:pt x="437" y="459"/>
                  </a:cubicBezTo>
                  <a:cubicBezTo>
                    <a:pt x="692" y="459"/>
                    <a:pt x="986" y="677"/>
                    <a:pt x="1201" y="872"/>
                  </a:cubicBezTo>
                  <a:cubicBezTo>
                    <a:pt x="1276" y="930"/>
                    <a:pt x="1342" y="955"/>
                    <a:pt x="1397" y="955"/>
                  </a:cubicBezTo>
                  <a:cubicBezTo>
                    <a:pt x="1663" y="955"/>
                    <a:pt x="1659" y="376"/>
                    <a:pt x="968" y="72"/>
                  </a:cubicBezTo>
                  <a:cubicBezTo>
                    <a:pt x="845" y="22"/>
                    <a:pt x="739" y="1"/>
                    <a:pt x="645"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96;p59">
              <a:extLst>
                <a:ext uri="{FF2B5EF4-FFF2-40B4-BE49-F238E27FC236}">
                  <a16:creationId xmlns:a16="http://schemas.microsoft.com/office/drawing/2014/main" id="{BA7B6116-FB61-CA5B-A465-364056FD21DF}"/>
                </a:ext>
              </a:extLst>
            </p:cNvPr>
            <p:cNvSpPr/>
            <p:nvPr/>
          </p:nvSpPr>
          <p:spPr>
            <a:xfrm>
              <a:off x="3088917" y="2030603"/>
              <a:ext cx="171746" cy="33323"/>
            </a:xfrm>
            <a:custGeom>
              <a:avLst/>
              <a:gdLst/>
              <a:ahLst/>
              <a:cxnLst/>
              <a:rect l="l" t="t" r="r" b="b"/>
              <a:pathLst>
                <a:path w="2845" h="552" extrusionOk="0">
                  <a:moveTo>
                    <a:pt x="1731" y="0"/>
                  </a:moveTo>
                  <a:cubicBezTo>
                    <a:pt x="957" y="0"/>
                    <a:pt x="0" y="56"/>
                    <a:pt x="0" y="56"/>
                  </a:cubicBezTo>
                  <a:cubicBezTo>
                    <a:pt x="404" y="427"/>
                    <a:pt x="884" y="552"/>
                    <a:pt x="1318" y="552"/>
                  </a:cubicBezTo>
                  <a:cubicBezTo>
                    <a:pt x="2171" y="552"/>
                    <a:pt x="2844" y="67"/>
                    <a:pt x="2402" y="23"/>
                  </a:cubicBezTo>
                  <a:cubicBezTo>
                    <a:pt x="2227" y="6"/>
                    <a:pt x="1989" y="0"/>
                    <a:pt x="1731"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97;p59">
              <a:extLst>
                <a:ext uri="{FF2B5EF4-FFF2-40B4-BE49-F238E27FC236}">
                  <a16:creationId xmlns:a16="http://schemas.microsoft.com/office/drawing/2014/main" id="{43FB5157-2764-7AA8-FAA9-78812478B7BC}"/>
                </a:ext>
              </a:extLst>
            </p:cNvPr>
            <p:cNvSpPr/>
            <p:nvPr/>
          </p:nvSpPr>
          <p:spPr>
            <a:xfrm>
              <a:off x="2847265" y="2384056"/>
              <a:ext cx="159069" cy="57651"/>
            </a:xfrm>
            <a:custGeom>
              <a:avLst/>
              <a:gdLst/>
              <a:ahLst/>
              <a:cxnLst/>
              <a:rect l="l" t="t" r="r" b="b"/>
              <a:pathLst>
                <a:path w="2635" h="955" extrusionOk="0">
                  <a:moveTo>
                    <a:pt x="989" y="1"/>
                  </a:moveTo>
                  <a:cubicBezTo>
                    <a:pt x="50" y="1"/>
                    <a:pt x="0" y="873"/>
                    <a:pt x="0" y="873"/>
                  </a:cubicBezTo>
                  <a:cubicBezTo>
                    <a:pt x="168" y="580"/>
                    <a:pt x="429" y="474"/>
                    <a:pt x="722" y="474"/>
                  </a:cubicBezTo>
                  <a:cubicBezTo>
                    <a:pt x="1129" y="474"/>
                    <a:pt x="1600" y="679"/>
                    <a:pt x="1968" y="873"/>
                  </a:cubicBezTo>
                  <a:cubicBezTo>
                    <a:pt x="2071" y="930"/>
                    <a:pt x="2165" y="955"/>
                    <a:pt x="2244" y="955"/>
                  </a:cubicBezTo>
                  <a:cubicBezTo>
                    <a:pt x="2623" y="955"/>
                    <a:pt x="2634" y="376"/>
                    <a:pt x="1501" y="72"/>
                  </a:cubicBezTo>
                  <a:cubicBezTo>
                    <a:pt x="1306" y="22"/>
                    <a:pt x="1137" y="1"/>
                    <a:pt x="989"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98;p59">
              <a:extLst>
                <a:ext uri="{FF2B5EF4-FFF2-40B4-BE49-F238E27FC236}">
                  <a16:creationId xmlns:a16="http://schemas.microsoft.com/office/drawing/2014/main" id="{71963ACB-5A87-2D70-724B-16D2CBC37489}"/>
                </a:ext>
              </a:extLst>
            </p:cNvPr>
            <p:cNvSpPr/>
            <p:nvPr/>
          </p:nvSpPr>
          <p:spPr>
            <a:xfrm>
              <a:off x="2307577" y="1975004"/>
              <a:ext cx="173557" cy="33927"/>
            </a:xfrm>
            <a:custGeom>
              <a:avLst/>
              <a:gdLst/>
              <a:ahLst/>
              <a:cxnLst/>
              <a:rect l="l" t="t" r="r" b="b"/>
              <a:pathLst>
                <a:path w="2875" h="562" extrusionOk="0">
                  <a:moveTo>
                    <a:pt x="1913" y="1"/>
                  </a:moveTo>
                  <a:cubicBezTo>
                    <a:pt x="1111" y="1"/>
                    <a:pt x="0" y="43"/>
                    <a:pt x="0" y="43"/>
                  </a:cubicBezTo>
                  <a:cubicBezTo>
                    <a:pt x="422" y="431"/>
                    <a:pt x="917" y="561"/>
                    <a:pt x="1361" y="561"/>
                  </a:cubicBezTo>
                  <a:cubicBezTo>
                    <a:pt x="2215" y="561"/>
                    <a:pt x="2875" y="76"/>
                    <a:pt x="2436" y="10"/>
                  </a:cubicBezTo>
                  <a:cubicBezTo>
                    <a:pt x="2295" y="3"/>
                    <a:pt x="2114" y="1"/>
                    <a:pt x="1913"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99;p59">
              <a:extLst>
                <a:ext uri="{FF2B5EF4-FFF2-40B4-BE49-F238E27FC236}">
                  <a16:creationId xmlns:a16="http://schemas.microsoft.com/office/drawing/2014/main" id="{7083D25A-BFA0-9BD0-BCCA-26056EE8F6BE}"/>
                </a:ext>
              </a:extLst>
            </p:cNvPr>
            <p:cNvSpPr/>
            <p:nvPr/>
          </p:nvSpPr>
          <p:spPr>
            <a:xfrm>
              <a:off x="2305585" y="2033440"/>
              <a:ext cx="173738" cy="33444"/>
            </a:xfrm>
            <a:custGeom>
              <a:avLst/>
              <a:gdLst/>
              <a:ahLst/>
              <a:cxnLst/>
              <a:rect l="l" t="t" r="r" b="b"/>
              <a:pathLst>
                <a:path w="2878" h="554" extrusionOk="0">
                  <a:moveTo>
                    <a:pt x="1900" y="0"/>
                  </a:moveTo>
                  <a:cubicBezTo>
                    <a:pt x="1089" y="0"/>
                    <a:pt x="0" y="43"/>
                    <a:pt x="0" y="43"/>
                  </a:cubicBezTo>
                  <a:cubicBezTo>
                    <a:pt x="404" y="425"/>
                    <a:pt x="888" y="553"/>
                    <a:pt x="1326" y="553"/>
                  </a:cubicBezTo>
                  <a:cubicBezTo>
                    <a:pt x="2190" y="553"/>
                    <a:pt x="2878" y="54"/>
                    <a:pt x="2435" y="9"/>
                  </a:cubicBezTo>
                  <a:cubicBezTo>
                    <a:pt x="2288" y="3"/>
                    <a:pt x="2103" y="0"/>
                    <a:pt x="19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0;p59">
              <a:extLst>
                <a:ext uri="{FF2B5EF4-FFF2-40B4-BE49-F238E27FC236}">
                  <a16:creationId xmlns:a16="http://schemas.microsoft.com/office/drawing/2014/main" id="{AEBB658A-8C35-DFCC-DDA4-0F8CD2BD20AE}"/>
                </a:ext>
              </a:extLst>
            </p:cNvPr>
            <p:cNvSpPr/>
            <p:nvPr/>
          </p:nvSpPr>
          <p:spPr>
            <a:xfrm>
              <a:off x="2815029" y="1995167"/>
              <a:ext cx="172893" cy="33866"/>
            </a:xfrm>
            <a:custGeom>
              <a:avLst/>
              <a:gdLst/>
              <a:ahLst/>
              <a:cxnLst/>
              <a:rect l="l" t="t" r="r" b="b"/>
              <a:pathLst>
                <a:path w="2864" h="561" extrusionOk="0">
                  <a:moveTo>
                    <a:pt x="1896" y="0"/>
                  </a:moveTo>
                  <a:cubicBezTo>
                    <a:pt x="1111" y="0"/>
                    <a:pt x="0" y="43"/>
                    <a:pt x="0" y="43"/>
                  </a:cubicBezTo>
                  <a:cubicBezTo>
                    <a:pt x="411" y="430"/>
                    <a:pt x="902" y="561"/>
                    <a:pt x="1344" y="561"/>
                  </a:cubicBezTo>
                  <a:cubicBezTo>
                    <a:pt x="2197" y="561"/>
                    <a:pt x="2863" y="76"/>
                    <a:pt x="2402" y="10"/>
                  </a:cubicBezTo>
                  <a:cubicBezTo>
                    <a:pt x="2269" y="3"/>
                    <a:pt x="2093" y="0"/>
                    <a:pt x="1896"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01;p59">
              <a:extLst>
                <a:ext uri="{FF2B5EF4-FFF2-40B4-BE49-F238E27FC236}">
                  <a16:creationId xmlns:a16="http://schemas.microsoft.com/office/drawing/2014/main" id="{B434CEAF-6036-8AA2-B3DB-CB5DB1405D9D}"/>
                </a:ext>
              </a:extLst>
            </p:cNvPr>
            <p:cNvSpPr/>
            <p:nvPr/>
          </p:nvSpPr>
          <p:spPr>
            <a:xfrm>
              <a:off x="2573376" y="1934739"/>
              <a:ext cx="171565" cy="33927"/>
            </a:xfrm>
            <a:custGeom>
              <a:avLst/>
              <a:gdLst/>
              <a:ahLst/>
              <a:cxnLst/>
              <a:rect l="l" t="t" r="r" b="b"/>
              <a:pathLst>
                <a:path w="2842" h="562" extrusionOk="0">
                  <a:moveTo>
                    <a:pt x="1884" y="1"/>
                  </a:moveTo>
                  <a:cubicBezTo>
                    <a:pt x="1089" y="1"/>
                    <a:pt x="1" y="43"/>
                    <a:pt x="1" y="43"/>
                  </a:cubicBezTo>
                  <a:cubicBezTo>
                    <a:pt x="411" y="431"/>
                    <a:pt x="899" y="561"/>
                    <a:pt x="1337" y="561"/>
                  </a:cubicBezTo>
                  <a:cubicBezTo>
                    <a:pt x="2182" y="561"/>
                    <a:pt x="2842" y="76"/>
                    <a:pt x="2402" y="10"/>
                  </a:cubicBezTo>
                  <a:cubicBezTo>
                    <a:pt x="2262" y="3"/>
                    <a:pt x="2082" y="1"/>
                    <a:pt x="1884"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02;p59">
              <a:extLst>
                <a:ext uri="{FF2B5EF4-FFF2-40B4-BE49-F238E27FC236}">
                  <a16:creationId xmlns:a16="http://schemas.microsoft.com/office/drawing/2014/main" id="{6182DB8E-62A3-EF0C-26C7-B0738EBDDB1E}"/>
                </a:ext>
              </a:extLst>
            </p:cNvPr>
            <p:cNvSpPr/>
            <p:nvPr/>
          </p:nvSpPr>
          <p:spPr>
            <a:xfrm>
              <a:off x="2819073" y="1939991"/>
              <a:ext cx="173738" cy="34229"/>
            </a:xfrm>
            <a:custGeom>
              <a:avLst/>
              <a:gdLst/>
              <a:ahLst/>
              <a:cxnLst/>
              <a:rect l="l" t="t" r="r" b="b"/>
              <a:pathLst>
                <a:path w="2878" h="567" extrusionOk="0">
                  <a:moveTo>
                    <a:pt x="1745" y="0"/>
                  </a:moveTo>
                  <a:cubicBezTo>
                    <a:pt x="957" y="0"/>
                    <a:pt x="0" y="56"/>
                    <a:pt x="0" y="56"/>
                  </a:cubicBezTo>
                  <a:cubicBezTo>
                    <a:pt x="404" y="438"/>
                    <a:pt x="888" y="567"/>
                    <a:pt x="1326" y="567"/>
                  </a:cubicBezTo>
                  <a:cubicBezTo>
                    <a:pt x="2190" y="567"/>
                    <a:pt x="2878" y="67"/>
                    <a:pt x="2435" y="23"/>
                  </a:cubicBezTo>
                  <a:cubicBezTo>
                    <a:pt x="2252" y="6"/>
                    <a:pt x="2008" y="0"/>
                    <a:pt x="1745"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3;p59">
              <a:extLst>
                <a:ext uri="{FF2B5EF4-FFF2-40B4-BE49-F238E27FC236}">
                  <a16:creationId xmlns:a16="http://schemas.microsoft.com/office/drawing/2014/main" id="{52CB597D-6801-34BE-9299-CDFEF2F6B0E7}"/>
                </a:ext>
              </a:extLst>
            </p:cNvPr>
            <p:cNvSpPr/>
            <p:nvPr/>
          </p:nvSpPr>
          <p:spPr>
            <a:xfrm>
              <a:off x="2577421" y="2392146"/>
              <a:ext cx="159733" cy="57772"/>
            </a:xfrm>
            <a:custGeom>
              <a:avLst/>
              <a:gdLst/>
              <a:ahLst/>
              <a:cxnLst/>
              <a:rect l="l" t="t" r="r" b="b"/>
              <a:pathLst>
                <a:path w="2646" h="957" extrusionOk="0">
                  <a:moveTo>
                    <a:pt x="1000" y="0"/>
                  </a:moveTo>
                  <a:cubicBezTo>
                    <a:pt x="75" y="0"/>
                    <a:pt x="0" y="872"/>
                    <a:pt x="0" y="872"/>
                  </a:cubicBezTo>
                  <a:cubicBezTo>
                    <a:pt x="180" y="568"/>
                    <a:pt x="440" y="459"/>
                    <a:pt x="728" y="459"/>
                  </a:cubicBezTo>
                  <a:cubicBezTo>
                    <a:pt x="1135" y="459"/>
                    <a:pt x="1597" y="677"/>
                    <a:pt x="1968" y="872"/>
                  </a:cubicBezTo>
                  <a:cubicBezTo>
                    <a:pt x="2080" y="931"/>
                    <a:pt x="2181" y="957"/>
                    <a:pt x="2263" y="957"/>
                  </a:cubicBezTo>
                  <a:cubicBezTo>
                    <a:pt x="2645" y="957"/>
                    <a:pt x="2627" y="401"/>
                    <a:pt x="1501" y="72"/>
                  </a:cubicBezTo>
                  <a:cubicBezTo>
                    <a:pt x="1311" y="22"/>
                    <a:pt x="1145" y="0"/>
                    <a:pt x="1000" y="0"/>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4;p59">
              <a:extLst>
                <a:ext uri="{FF2B5EF4-FFF2-40B4-BE49-F238E27FC236}">
                  <a16:creationId xmlns:a16="http://schemas.microsoft.com/office/drawing/2014/main" id="{A3FB295C-FF91-6A0A-8465-A848104E510E}"/>
                </a:ext>
              </a:extLst>
            </p:cNvPr>
            <p:cNvSpPr/>
            <p:nvPr/>
          </p:nvSpPr>
          <p:spPr>
            <a:xfrm>
              <a:off x="2567340" y="1993115"/>
              <a:ext cx="175308" cy="33021"/>
            </a:xfrm>
            <a:custGeom>
              <a:avLst/>
              <a:gdLst/>
              <a:ahLst/>
              <a:cxnLst/>
              <a:rect l="l" t="t" r="r" b="b"/>
              <a:pathLst>
                <a:path w="2904" h="547" extrusionOk="0">
                  <a:moveTo>
                    <a:pt x="1926" y="1"/>
                  </a:moveTo>
                  <a:cubicBezTo>
                    <a:pt x="1132" y="1"/>
                    <a:pt x="1" y="44"/>
                    <a:pt x="1" y="44"/>
                  </a:cubicBezTo>
                  <a:cubicBezTo>
                    <a:pt x="399" y="420"/>
                    <a:pt x="878" y="546"/>
                    <a:pt x="1315" y="546"/>
                  </a:cubicBezTo>
                  <a:cubicBezTo>
                    <a:pt x="2195" y="546"/>
                    <a:pt x="2904" y="33"/>
                    <a:pt x="2436" y="10"/>
                  </a:cubicBezTo>
                  <a:cubicBezTo>
                    <a:pt x="2302" y="4"/>
                    <a:pt x="2125" y="1"/>
                    <a:pt x="1926" y="1"/>
                  </a:cubicBezTo>
                  <a:close/>
                </a:path>
              </a:pathLst>
            </a:custGeom>
            <a:solidFill>
              <a:srgbClr val="E486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706;p59">
            <a:extLst>
              <a:ext uri="{FF2B5EF4-FFF2-40B4-BE49-F238E27FC236}">
                <a16:creationId xmlns:a16="http://schemas.microsoft.com/office/drawing/2014/main" id="{DE57E0D1-45DE-3780-2F47-78E97C7BB89D}"/>
              </a:ext>
              <a:ext uri="{C183D7F6-B498-43B3-948B-1728B52AA6E4}">
                <adec:decorative xmlns:adec="http://schemas.microsoft.com/office/drawing/2017/decorative" val="1"/>
              </a:ext>
            </a:extLst>
          </p:cNvPr>
          <p:cNvGrpSpPr/>
          <p:nvPr/>
        </p:nvGrpSpPr>
        <p:grpSpPr>
          <a:xfrm>
            <a:off x="8812893" y="3149547"/>
            <a:ext cx="1373194" cy="3391444"/>
            <a:chOff x="713213" y="1042866"/>
            <a:chExt cx="1207310" cy="2981751"/>
          </a:xfrm>
        </p:grpSpPr>
        <p:sp>
          <p:nvSpPr>
            <p:cNvPr id="32" name="Google Shape;707;p59">
              <a:extLst>
                <a:ext uri="{FF2B5EF4-FFF2-40B4-BE49-F238E27FC236}">
                  <a16:creationId xmlns:a16="http://schemas.microsoft.com/office/drawing/2014/main" id="{7A54413E-F93D-5350-8870-529766BB32B6}"/>
                </a:ext>
              </a:extLst>
            </p:cNvPr>
            <p:cNvSpPr/>
            <p:nvPr/>
          </p:nvSpPr>
          <p:spPr>
            <a:xfrm>
              <a:off x="713213" y="1053971"/>
              <a:ext cx="1207310" cy="2381578"/>
            </a:xfrm>
            <a:custGeom>
              <a:avLst/>
              <a:gdLst/>
              <a:ahLst/>
              <a:cxnLst/>
              <a:rect l="l" t="t" r="r" b="b"/>
              <a:pathLst>
                <a:path w="26527" h="52328" extrusionOk="0">
                  <a:moveTo>
                    <a:pt x="15877" y="0"/>
                  </a:moveTo>
                  <a:cubicBezTo>
                    <a:pt x="15317" y="0"/>
                    <a:pt x="14751" y="225"/>
                    <a:pt x="14452" y="524"/>
                  </a:cubicBezTo>
                  <a:cubicBezTo>
                    <a:pt x="13785" y="1091"/>
                    <a:pt x="13484" y="3092"/>
                    <a:pt x="13918" y="8463"/>
                  </a:cubicBezTo>
                  <a:cubicBezTo>
                    <a:pt x="14308" y="13658"/>
                    <a:pt x="14034" y="16609"/>
                    <a:pt x="13680" y="16609"/>
                  </a:cubicBezTo>
                  <a:cubicBezTo>
                    <a:pt x="13671" y="16609"/>
                    <a:pt x="13661" y="16607"/>
                    <a:pt x="13651" y="16602"/>
                  </a:cubicBezTo>
                  <a:cubicBezTo>
                    <a:pt x="13251" y="16435"/>
                    <a:pt x="13451" y="12566"/>
                    <a:pt x="13318" y="7029"/>
                  </a:cubicBezTo>
                  <a:cubicBezTo>
                    <a:pt x="13236" y="3635"/>
                    <a:pt x="12511" y="2779"/>
                    <a:pt x="11723" y="2779"/>
                  </a:cubicBezTo>
                  <a:cubicBezTo>
                    <a:pt x="11218" y="2779"/>
                    <a:pt x="10686" y="3132"/>
                    <a:pt x="10282" y="3393"/>
                  </a:cubicBezTo>
                  <a:cubicBezTo>
                    <a:pt x="9248" y="4060"/>
                    <a:pt x="9448" y="7295"/>
                    <a:pt x="9682" y="11899"/>
                  </a:cubicBezTo>
                  <a:cubicBezTo>
                    <a:pt x="9943" y="16443"/>
                    <a:pt x="10109" y="22781"/>
                    <a:pt x="9518" y="22781"/>
                  </a:cubicBezTo>
                  <a:cubicBezTo>
                    <a:pt x="9506" y="22781"/>
                    <a:pt x="9494" y="22779"/>
                    <a:pt x="9481" y="22773"/>
                  </a:cubicBezTo>
                  <a:cubicBezTo>
                    <a:pt x="8848" y="22540"/>
                    <a:pt x="4811" y="17369"/>
                    <a:pt x="3244" y="16269"/>
                  </a:cubicBezTo>
                  <a:cubicBezTo>
                    <a:pt x="2859" y="16032"/>
                    <a:pt x="2476" y="15926"/>
                    <a:pt x="2122" y="15926"/>
                  </a:cubicBezTo>
                  <a:cubicBezTo>
                    <a:pt x="881" y="15926"/>
                    <a:pt x="0" y="17224"/>
                    <a:pt x="675" y="18704"/>
                  </a:cubicBezTo>
                  <a:cubicBezTo>
                    <a:pt x="1509" y="20572"/>
                    <a:pt x="11516" y="34748"/>
                    <a:pt x="11516" y="34748"/>
                  </a:cubicBezTo>
                  <a:lnTo>
                    <a:pt x="10182" y="52328"/>
                  </a:lnTo>
                  <a:cubicBezTo>
                    <a:pt x="14785" y="51594"/>
                    <a:pt x="19355" y="50560"/>
                    <a:pt x="23892" y="49225"/>
                  </a:cubicBezTo>
                  <a:lnTo>
                    <a:pt x="23525" y="34281"/>
                  </a:lnTo>
                  <a:cubicBezTo>
                    <a:pt x="23525" y="34281"/>
                    <a:pt x="26494" y="31146"/>
                    <a:pt x="26494" y="28577"/>
                  </a:cubicBezTo>
                  <a:cubicBezTo>
                    <a:pt x="26527" y="25975"/>
                    <a:pt x="26027" y="12799"/>
                    <a:pt x="26260" y="8763"/>
                  </a:cubicBezTo>
                  <a:cubicBezTo>
                    <a:pt x="26401" y="5358"/>
                    <a:pt x="25307" y="4707"/>
                    <a:pt x="24240" y="4707"/>
                  </a:cubicBezTo>
                  <a:cubicBezTo>
                    <a:pt x="24042" y="4707"/>
                    <a:pt x="23846" y="4729"/>
                    <a:pt x="23658" y="4760"/>
                  </a:cubicBezTo>
                  <a:cubicBezTo>
                    <a:pt x="22457" y="4960"/>
                    <a:pt x="22524" y="7062"/>
                    <a:pt x="22491" y="10231"/>
                  </a:cubicBezTo>
                  <a:cubicBezTo>
                    <a:pt x="22458" y="13293"/>
                    <a:pt x="22489" y="16480"/>
                    <a:pt x="22190" y="16480"/>
                  </a:cubicBezTo>
                  <a:cubicBezTo>
                    <a:pt x="22179" y="16480"/>
                    <a:pt x="22168" y="16477"/>
                    <a:pt x="22157" y="16469"/>
                  </a:cubicBezTo>
                  <a:cubicBezTo>
                    <a:pt x="21790" y="16269"/>
                    <a:pt x="21490" y="9130"/>
                    <a:pt x="21857" y="5261"/>
                  </a:cubicBezTo>
                  <a:cubicBezTo>
                    <a:pt x="22194" y="2004"/>
                    <a:pt x="21231" y="1181"/>
                    <a:pt x="20043" y="1181"/>
                  </a:cubicBezTo>
                  <a:cubicBezTo>
                    <a:pt x="19819" y="1181"/>
                    <a:pt x="19588" y="1210"/>
                    <a:pt x="19355" y="1258"/>
                  </a:cubicBezTo>
                  <a:cubicBezTo>
                    <a:pt x="17921" y="1558"/>
                    <a:pt x="18021" y="3593"/>
                    <a:pt x="18121" y="6695"/>
                  </a:cubicBezTo>
                  <a:cubicBezTo>
                    <a:pt x="18188" y="9731"/>
                    <a:pt x="18588" y="16569"/>
                    <a:pt x="18121" y="16569"/>
                  </a:cubicBezTo>
                  <a:cubicBezTo>
                    <a:pt x="17621" y="16569"/>
                    <a:pt x="17821" y="14767"/>
                    <a:pt x="17621" y="11899"/>
                  </a:cubicBezTo>
                  <a:cubicBezTo>
                    <a:pt x="17420" y="9063"/>
                    <a:pt x="17821" y="2525"/>
                    <a:pt x="17354" y="1058"/>
                  </a:cubicBezTo>
                  <a:cubicBezTo>
                    <a:pt x="17125" y="282"/>
                    <a:pt x="16504" y="0"/>
                    <a:pt x="15877" y="0"/>
                  </a:cubicBezTo>
                  <a:close/>
                </a:path>
              </a:pathLst>
            </a:custGeom>
            <a:solidFill>
              <a:srgbClr val="EA7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8;p59">
              <a:extLst>
                <a:ext uri="{FF2B5EF4-FFF2-40B4-BE49-F238E27FC236}">
                  <a16:creationId xmlns:a16="http://schemas.microsoft.com/office/drawing/2014/main" id="{2F6CF90B-3FFE-1BB3-BCA2-85955366A74A}"/>
                </a:ext>
              </a:extLst>
            </p:cNvPr>
            <p:cNvSpPr/>
            <p:nvPr/>
          </p:nvSpPr>
          <p:spPr>
            <a:xfrm>
              <a:off x="734831" y="1042866"/>
              <a:ext cx="1153833" cy="953487"/>
            </a:xfrm>
            <a:custGeom>
              <a:avLst/>
              <a:gdLst/>
              <a:ahLst/>
              <a:cxnLst/>
              <a:rect l="l" t="t" r="r" b="b"/>
              <a:pathLst>
                <a:path w="25352" h="20950" extrusionOk="0">
                  <a:moveTo>
                    <a:pt x="9207" y="6372"/>
                  </a:moveTo>
                  <a:cubicBezTo>
                    <a:pt x="9207" y="6372"/>
                    <a:pt x="9140" y="4537"/>
                    <a:pt x="9940" y="3837"/>
                  </a:cubicBezTo>
                  <a:cubicBezTo>
                    <a:pt x="10708" y="3136"/>
                    <a:pt x="11708" y="3170"/>
                    <a:pt x="12109" y="4471"/>
                  </a:cubicBezTo>
                  <a:cubicBezTo>
                    <a:pt x="12476" y="5805"/>
                    <a:pt x="12442" y="6472"/>
                    <a:pt x="12442" y="6472"/>
                  </a:cubicBezTo>
                  <a:cubicBezTo>
                    <a:pt x="12442" y="6472"/>
                    <a:pt x="11308" y="7773"/>
                    <a:pt x="9207" y="6372"/>
                  </a:cubicBezTo>
                  <a:close/>
                  <a:moveTo>
                    <a:pt x="13610" y="3970"/>
                  </a:moveTo>
                  <a:cubicBezTo>
                    <a:pt x="13610" y="3970"/>
                    <a:pt x="13343" y="2036"/>
                    <a:pt x="14143" y="1001"/>
                  </a:cubicBezTo>
                  <a:cubicBezTo>
                    <a:pt x="14944" y="1"/>
                    <a:pt x="16378" y="301"/>
                    <a:pt x="16545" y="1502"/>
                  </a:cubicBezTo>
                  <a:cubicBezTo>
                    <a:pt x="16712" y="2703"/>
                    <a:pt x="16378" y="3970"/>
                    <a:pt x="16378" y="3970"/>
                  </a:cubicBezTo>
                  <a:cubicBezTo>
                    <a:pt x="16378" y="3970"/>
                    <a:pt x="14811" y="4637"/>
                    <a:pt x="13610" y="3970"/>
                  </a:cubicBezTo>
                  <a:close/>
                  <a:moveTo>
                    <a:pt x="17980" y="4337"/>
                  </a:moveTo>
                  <a:cubicBezTo>
                    <a:pt x="17980" y="4337"/>
                    <a:pt x="17713" y="2169"/>
                    <a:pt x="18780" y="1935"/>
                  </a:cubicBezTo>
                  <a:cubicBezTo>
                    <a:pt x="19814" y="1669"/>
                    <a:pt x="20548" y="2002"/>
                    <a:pt x="20815" y="2669"/>
                  </a:cubicBezTo>
                  <a:cubicBezTo>
                    <a:pt x="21048" y="3336"/>
                    <a:pt x="20982" y="4337"/>
                    <a:pt x="20982" y="4337"/>
                  </a:cubicBezTo>
                  <a:cubicBezTo>
                    <a:pt x="20982" y="4337"/>
                    <a:pt x="19514" y="5872"/>
                    <a:pt x="17980" y="4337"/>
                  </a:cubicBezTo>
                  <a:close/>
                  <a:moveTo>
                    <a:pt x="22383" y="7039"/>
                  </a:moveTo>
                  <a:cubicBezTo>
                    <a:pt x="22383" y="7039"/>
                    <a:pt x="22316" y="5271"/>
                    <a:pt x="23383" y="5204"/>
                  </a:cubicBezTo>
                  <a:cubicBezTo>
                    <a:pt x="24484" y="5171"/>
                    <a:pt x="24985" y="5805"/>
                    <a:pt x="25151" y="6172"/>
                  </a:cubicBezTo>
                  <a:cubicBezTo>
                    <a:pt x="25285" y="6539"/>
                    <a:pt x="25351" y="7239"/>
                    <a:pt x="25351" y="7239"/>
                  </a:cubicBezTo>
                  <a:cubicBezTo>
                    <a:pt x="25351" y="7239"/>
                    <a:pt x="23617" y="8674"/>
                    <a:pt x="22383" y="7039"/>
                  </a:cubicBezTo>
                  <a:close/>
                  <a:moveTo>
                    <a:pt x="1001" y="19548"/>
                  </a:moveTo>
                  <a:cubicBezTo>
                    <a:pt x="1001" y="19548"/>
                    <a:pt x="0" y="18381"/>
                    <a:pt x="434" y="17313"/>
                  </a:cubicBezTo>
                  <a:cubicBezTo>
                    <a:pt x="801" y="16212"/>
                    <a:pt x="1801" y="16312"/>
                    <a:pt x="2535" y="16980"/>
                  </a:cubicBezTo>
                  <a:cubicBezTo>
                    <a:pt x="3302" y="17613"/>
                    <a:pt x="3803" y="18180"/>
                    <a:pt x="3803" y="18180"/>
                  </a:cubicBezTo>
                  <a:cubicBezTo>
                    <a:pt x="3803" y="18180"/>
                    <a:pt x="2969" y="20949"/>
                    <a:pt x="1001" y="19548"/>
                  </a:cubicBezTo>
                  <a:close/>
                </a:path>
              </a:pathLst>
            </a:custGeom>
            <a:solidFill>
              <a:srgbClr val="F7CC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9;p59">
              <a:extLst>
                <a:ext uri="{FF2B5EF4-FFF2-40B4-BE49-F238E27FC236}">
                  <a16:creationId xmlns:a16="http://schemas.microsoft.com/office/drawing/2014/main" id="{8DA94D9F-B911-660D-D36D-0456DC70C99C}"/>
                </a:ext>
              </a:extLst>
            </p:cNvPr>
            <p:cNvSpPr/>
            <p:nvPr/>
          </p:nvSpPr>
          <p:spPr>
            <a:xfrm>
              <a:off x="862357" y="1469500"/>
              <a:ext cx="1043010" cy="607273"/>
            </a:xfrm>
            <a:custGeom>
              <a:avLst/>
              <a:gdLst/>
              <a:ahLst/>
              <a:cxnLst/>
              <a:rect l="l" t="t" r="r" b="b"/>
              <a:pathLst>
                <a:path w="22917" h="13343" extrusionOk="0">
                  <a:moveTo>
                    <a:pt x="6905" y="801"/>
                  </a:moveTo>
                  <a:cubicBezTo>
                    <a:pt x="6905" y="801"/>
                    <a:pt x="8673" y="734"/>
                    <a:pt x="9340" y="767"/>
                  </a:cubicBezTo>
                  <a:cubicBezTo>
                    <a:pt x="10041" y="801"/>
                    <a:pt x="8139" y="1935"/>
                    <a:pt x="6905" y="801"/>
                  </a:cubicBezTo>
                  <a:close/>
                  <a:moveTo>
                    <a:pt x="6872" y="1735"/>
                  </a:moveTo>
                  <a:cubicBezTo>
                    <a:pt x="6872" y="1735"/>
                    <a:pt x="8640" y="1635"/>
                    <a:pt x="9307" y="1668"/>
                  </a:cubicBezTo>
                  <a:cubicBezTo>
                    <a:pt x="9974" y="1768"/>
                    <a:pt x="8039" y="2835"/>
                    <a:pt x="6872" y="1735"/>
                  </a:cubicBezTo>
                  <a:close/>
                  <a:moveTo>
                    <a:pt x="11308" y="100"/>
                  </a:moveTo>
                  <a:cubicBezTo>
                    <a:pt x="11308" y="100"/>
                    <a:pt x="13043" y="0"/>
                    <a:pt x="13710" y="67"/>
                  </a:cubicBezTo>
                  <a:cubicBezTo>
                    <a:pt x="14377" y="134"/>
                    <a:pt x="12509" y="1268"/>
                    <a:pt x="11308" y="100"/>
                  </a:cubicBezTo>
                  <a:close/>
                  <a:moveTo>
                    <a:pt x="11241" y="1068"/>
                  </a:moveTo>
                  <a:cubicBezTo>
                    <a:pt x="11241" y="1068"/>
                    <a:pt x="13009" y="967"/>
                    <a:pt x="13676" y="1001"/>
                  </a:cubicBezTo>
                  <a:cubicBezTo>
                    <a:pt x="14344" y="1101"/>
                    <a:pt x="12409" y="2168"/>
                    <a:pt x="11241" y="1068"/>
                  </a:cubicBezTo>
                  <a:close/>
                  <a:moveTo>
                    <a:pt x="15378" y="167"/>
                  </a:moveTo>
                  <a:cubicBezTo>
                    <a:pt x="15378" y="167"/>
                    <a:pt x="17146" y="100"/>
                    <a:pt x="17813" y="134"/>
                  </a:cubicBezTo>
                  <a:cubicBezTo>
                    <a:pt x="18480" y="234"/>
                    <a:pt x="16579" y="1301"/>
                    <a:pt x="15378" y="167"/>
                  </a:cubicBezTo>
                  <a:close/>
                  <a:moveTo>
                    <a:pt x="15344" y="1101"/>
                  </a:moveTo>
                  <a:cubicBezTo>
                    <a:pt x="15344" y="1101"/>
                    <a:pt x="17079" y="1001"/>
                    <a:pt x="17746" y="1068"/>
                  </a:cubicBezTo>
                  <a:cubicBezTo>
                    <a:pt x="18413" y="1134"/>
                    <a:pt x="16512" y="2235"/>
                    <a:pt x="15344" y="1101"/>
                  </a:cubicBezTo>
                  <a:close/>
                  <a:moveTo>
                    <a:pt x="19848" y="1668"/>
                  </a:moveTo>
                  <a:cubicBezTo>
                    <a:pt x="19848" y="1668"/>
                    <a:pt x="21582" y="1601"/>
                    <a:pt x="22249" y="1635"/>
                  </a:cubicBezTo>
                  <a:cubicBezTo>
                    <a:pt x="22916" y="1735"/>
                    <a:pt x="21015" y="2835"/>
                    <a:pt x="19848" y="1668"/>
                  </a:cubicBezTo>
                  <a:close/>
                  <a:moveTo>
                    <a:pt x="19747" y="2635"/>
                  </a:moveTo>
                  <a:cubicBezTo>
                    <a:pt x="19747" y="2635"/>
                    <a:pt x="21515" y="2569"/>
                    <a:pt x="22183" y="2602"/>
                  </a:cubicBezTo>
                  <a:cubicBezTo>
                    <a:pt x="22883" y="2635"/>
                    <a:pt x="20982" y="3769"/>
                    <a:pt x="19747" y="2635"/>
                  </a:cubicBezTo>
                  <a:close/>
                  <a:moveTo>
                    <a:pt x="7539" y="9240"/>
                  </a:moveTo>
                  <a:cubicBezTo>
                    <a:pt x="7539" y="9240"/>
                    <a:pt x="7639" y="8073"/>
                    <a:pt x="8506" y="8439"/>
                  </a:cubicBezTo>
                  <a:cubicBezTo>
                    <a:pt x="9373" y="8806"/>
                    <a:pt x="9173" y="9574"/>
                    <a:pt x="8806" y="9240"/>
                  </a:cubicBezTo>
                  <a:cubicBezTo>
                    <a:pt x="8373" y="8906"/>
                    <a:pt x="7806" y="8506"/>
                    <a:pt x="7539" y="9240"/>
                  </a:cubicBezTo>
                  <a:close/>
                  <a:moveTo>
                    <a:pt x="11375" y="8473"/>
                  </a:moveTo>
                  <a:cubicBezTo>
                    <a:pt x="11375" y="8473"/>
                    <a:pt x="11508" y="7305"/>
                    <a:pt x="12876" y="7672"/>
                  </a:cubicBezTo>
                  <a:cubicBezTo>
                    <a:pt x="14310" y="8073"/>
                    <a:pt x="13977" y="8806"/>
                    <a:pt x="13343" y="8473"/>
                  </a:cubicBezTo>
                  <a:cubicBezTo>
                    <a:pt x="12709" y="8173"/>
                    <a:pt x="11808" y="7806"/>
                    <a:pt x="11375" y="8473"/>
                  </a:cubicBezTo>
                  <a:close/>
                  <a:moveTo>
                    <a:pt x="15811" y="8306"/>
                  </a:moveTo>
                  <a:cubicBezTo>
                    <a:pt x="15811" y="8306"/>
                    <a:pt x="15911" y="7139"/>
                    <a:pt x="17279" y="7505"/>
                  </a:cubicBezTo>
                  <a:cubicBezTo>
                    <a:pt x="18713" y="7906"/>
                    <a:pt x="18380" y="8640"/>
                    <a:pt x="17746" y="8306"/>
                  </a:cubicBezTo>
                  <a:cubicBezTo>
                    <a:pt x="17179" y="8006"/>
                    <a:pt x="16212" y="7639"/>
                    <a:pt x="15811" y="8306"/>
                  </a:cubicBezTo>
                  <a:close/>
                  <a:moveTo>
                    <a:pt x="20348" y="9140"/>
                  </a:moveTo>
                  <a:cubicBezTo>
                    <a:pt x="20348" y="9140"/>
                    <a:pt x="20415" y="7972"/>
                    <a:pt x="21315" y="8339"/>
                  </a:cubicBezTo>
                  <a:cubicBezTo>
                    <a:pt x="22183" y="8740"/>
                    <a:pt x="21982" y="9474"/>
                    <a:pt x="21582" y="9140"/>
                  </a:cubicBezTo>
                  <a:cubicBezTo>
                    <a:pt x="21182" y="8806"/>
                    <a:pt x="20581" y="8439"/>
                    <a:pt x="20348" y="9140"/>
                  </a:cubicBezTo>
                  <a:close/>
                  <a:moveTo>
                    <a:pt x="2135" y="10941"/>
                  </a:moveTo>
                  <a:cubicBezTo>
                    <a:pt x="2135" y="10941"/>
                    <a:pt x="534" y="12142"/>
                    <a:pt x="300" y="12743"/>
                  </a:cubicBezTo>
                  <a:cubicBezTo>
                    <a:pt x="0" y="13343"/>
                    <a:pt x="2035" y="12276"/>
                    <a:pt x="2135" y="10941"/>
                  </a:cubicBezTo>
                  <a:close/>
                </a:path>
              </a:pathLst>
            </a:custGeom>
            <a:solidFill>
              <a:srgbClr val="E04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10;p59">
              <a:extLst>
                <a:ext uri="{FF2B5EF4-FFF2-40B4-BE49-F238E27FC236}">
                  <a16:creationId xmlns:a16="http://schemas.microsoft.com/office/drawing/2014/main" id="{EC56D334-8898-1347-4525-8215B591E444}"/>
                </a:ext>
              </a:extLst>
            </p:cNvPr>
            <p:cNvSpPr/>
            <p:nvPr/>
          </p:nvSpPr>
          <p:spPr>
            <a:xfrm>
              <a:off x="1052099" y="3267016"/>
              <a:ext cx="866922" cy="535955"/>
            </a:xfrm>
            <a:custGeom>
              <a:avLst/>
              <a:gdLst/>
              <a:ahLst/>
              <a:cxnLst/>
              <a:rect l="l" t="t" r="r" b="b"/>
              <a:pathLst>
                <a:path w="19048" h="11776" extrusionOk="0">
                  <a:moveTo>
                    <a:pt x="18380" y="0"/>
                  </a:moveTo>
                  <a:cubicBezTo>
                    <a:pt x="12710" y="1801"/>
                    <a:pt x="6939" y="3102"/>
                    <a:pt x="1168" y="3970"/>
                  </a:cubicBezTo>
                  <a:cubicBezTo>
                    <a:pt x="835" y="5504"/>
                    <a:pt x="434" y="7038"/>
                    <a:pt x="1" y="8539"/>
                  </a:cubicBezTo>
                  <a:cubicBezTo>
                    <a:pt x="5738" y="9640"/>
                    <a:pt x="11542" y="10708"/>
                    <a:pt x="17280" y="11775"/>
                  </a:cubicBezTo>
                  <a:cubicBezTo>
                    <a:pt x="17880" y="11375"/>
                    <a:pt x="18414" y="11008"/>
                    <a:pt x="18981" y="10608"/>
                  </a:cubicBezTo>
                  <a:cubicBezTo>
                    <a:pt x="19048" y="7038"/>
                    <a:pt x="18847" y="3503"/>
                    <a:pt x="18380" y="0"/>
                  </a:cubicBezTo>
                  <a:close/>
                </a:path>
              </a:pathLst>
            </a:custGeom>
            <a:solidFill>
              <a:srgbClr val="9781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11;p59">
              <a:extLst>
                <a:ext uri="{FF2B5EF4-FFF2-40B4-BE49-F238E27FC236}">
                  <a16:creationId xmlns:a16="http://schemas.microsoft.com/office/drawing/2014/main" id="{19174F8B-2312-1857-8B8F-B4257BD869D5}"/>
                </a:ext>
              </a:extLst>
            </p:cNvPr>
            <p:cNvSpPr/>
            <p:nvPr/>
          </p:nvSpPr>
          <p:spPr>
            <a:xfrm>
              <a:off x="910919" y="3655648"/>
              <a:ext cx="930685" cy="368970"/>
            </a:xfrm>
            <a:custGeom>
              <a:avLst/>
              <a:gdLst/>
              <a:ahLst/>
              <a:cxnLst/>
              <a:rect l="l" t="t" r="r" b="b"/>
              <a:pathLst>
                <a:path w="20449" h="8107" extrusionOk="0">
                  <a:moveTo>
                    <a:pt x="3136" y="0"/>
                  </a:moveTo>
                  <a:cubicBezTo>
                    <a:pt x="2302" y="2802"/>
                    <a:pt x="1268" y="5504"/>
                    <a:pt x="0" y="8106"/>
                  </a:cubicBezTo>
                  <a:lnTo>
                    <a:pt x="19848" y="8106"/>
                  </a:lnTo>
                  <a:cubicBezTo>
                    <a:pt x="19915" y="7773"/>
                    <a:pt x="19948" y="7406"/>
                    <a:pt x="20015" y="7072"/>
                  </a:cubicBezTo>
                  <a:cubicBezTo>
                    <a:pt x="20015" y="6972"/>
                    <a:pt x="20081" y="6839"/>
                    <a:pt x="20081" y="6772"/>
                  </a:cubicBezTo>
                  <a:cubicBezTo>
                    <a:pt x="20115" y="6505"/>
                    <a:pt x="20148" y="6272"/>
                    <a:pt x="20148" y="6005"/>
                  </a:cubicBezTo>
                  <a:cubicBezTo>
                    <a:pt x="20148" y="5838"/>
                    <a:pt x="20182" y="5738"/>
                    <a:pt x="20182" y="5571"/>
                  </a:cubicBezTo>
                  <a:cubicBezTo>
                    <a:pt x="20282" y="4771"/>
                    <a:pt x="20348" y="4003"/>
                    <a:pt x="20448" y="3236"/>
                  </a:cubicBezTo>
                  <a:cubicBezTo>
                    <a:pt x="14678" y="2135"/>
                    <a:pt x="8907" y="1101"/>
                    <a:pt x="3136" y="0"/>
                  </a:cubicBezTo>
                  <a:close/>
                </a:path>
              </a:pathLst>
            </a:custGeom>
            <a:solidFill>
              <a:srgbClr val="D5CD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9760410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2037</Words>
  <Application>Microsoft Office PowerPoint</Application>
  <PresentationFormat>Widescreen</PresentationFormat>
  <Paragraphs>210</Paragraphs>
  <Slides>38</Slides>
  <Notes>38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Courier New</vt:lpstr>
      <vt:lpstr>Office Theme</vt:lpstr>
      <vt:lpstr>Custom Design</vt:lpstr>
      <vt:lpstr>Getting Started with the  State Seal of  Civic Engagement September 16, 2024</vt:lpstr>
      <vt:lpstr>Introductions</vt:lpstr>
      <vt:lpstr>Agenda</vt:lpstr>
      <vt:lpstr>Housekeeping</vt:lpstr>
      <vt:lpstr>What is the State Seal of Civic Engagement?</vt:lpstr>
      <vt:lpstr>The State Seal of Civic Engagement</vt:lpstr>
      <vt:lpstr>Background and Purpose</vt:lpstr>
      <vt:lpstr>Timeline</vt:lpstr>
      <vt:lpstr>What are the statewide criteria for earning a State Seal of Civic Engagement?</vt:lpstr>
      <vt:lpstr>Statewide Criteria (1)</vt:lpstr>
      <vt:lpstr>Statewide Criteria (2)</vt:lpstr>
      <vt:lpstr>Statewide Criteria (3)</vt:lpstr>
      <vt:lpstr>Implementation Guidance</vt:lpstr>
      <vt:lpstr>Who is eligible to earn a State Seal of Civic Engagement?</vt:lpstr>
      <vt:lpstr>Institutional Eligibility</vt:lpstr>
      <vt:lpstr>Student Eligibility</vt:lpstr>
      <vt:lpstr>Eligible Documents</vt:lpstr>
      <vt:lpstr>The Insignia</vt:lpstr>
      <vt:lpstr>How is the State Seal of Civic Engagement implemented locally?</vt:lpstr>
      <vt:lpstr>Local Guidelines (1)</vt:lpstr>
      <vt:lpstr>Local Guidelines (2)</vt:lpstr>
      <vt:lpstr>Sample General Process</vt:lpstr>
      <vt:lpstr>Create Implementation Team</vt:lpstr>
      <vt:lpstr>Develop Board Resolution</vt:lpstr>
      <vt:lpstr>Take Inventory</vt:lpstr>
      <vt:lpstr>Develop and Adopt Local Criteria</vt:lpstr>
      <vt:lpstr>Design Local Requirements and Procedures</vt:lpstr>
      <vt:lpstr>Special Considerations</vt:lpstr>
      <vt:lpstr>Encourage Pathways</vt:lpstr>
      <vt:lpstr>How do Local Educational Agencies request insignias?</vt:lpstr>
      <vt:lpstr>Insignia Request Form</vt:lpstr>
      <vt:lpstr>Suggested Record Keeping</vt:lpstr>
      <vt:lpstr>Statewide Data Reporting</vt:lpstr>
      <vt:lpstr>Student-Level Data Reporting</vt:lpstr>
      <vt:lpstr>What additional resources are available?</vt:lpstr>
      <vt:lpstr>Additional Civic Awards and Programs</vt:lpstr>
      <vt:lpstr>Staying Updated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SSCE Technical Assistance Webinar - Professional Learning (CA Dept of Education)</dc:title>
  <dc:subject>This presentation provides an overview of the State Seal of Civic Engagement (SSCE) and extended guidance for LEAs developing local SSCE programs. LEAs may also wish to use these slides for local presentations on developing an SSCE program.</dc:subject>
  <dc:creator/>
  <cp:lastModifiedBy/>
  <cp:revision>1</cp:revision>
  <dcterms:created xsi:type="dcterms:W3CDTF">2025-01-14T18:05:23Z</dcterms:created>
  <dcterms:modified xsi:type="dcterms:W3CDTF">2025-01-17T23:01:59Z</dcterms:modified>
</cp:coreProperties>
</file>