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91" r:id="rId5"/>
    <p:sldId id="259" r:id="rId6"/>
    <p:sldId id="288" r:id="rId7"/>
    <p:sldId id="287" r:id="rId8"/>
    <p:sldId id="286" r:id="rId9"/>
    <p:sldId id="260" r:id="rId10"/>
    <p:sldId id="289" r:id="rId11"/>
    <p:sldId id="276" r:id="rId12"/>
    <p:sldId id="284" r:id="rId13"/>
    <p:sldId id="279" r:id="rId14"/>
    <p:sldId id="278" r:id="rId15"/>
    <p:sldId id="280" r:id="rId16"/>
    <p:sldId id="274" r:id="rId17"/>
    <p:sldId id="285" r:id="rId18"/>
    <p:sldId id="281" r:id="rId19"/>
    <p:sldId id="282" r:id="rId20"/>
    <p:sldId id="283" r:id="rId21"/>
    <p:sldId id="273" r:id="rId2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de Cos" initials="PdC" lastIdx="4" clrIdx="0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856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January 31, 2020</a:t>
            </a:r>
          </a:p>
          <a:p>
            <a:r>
              <a:rPr lang="en-US" dirty="0"/>
              <a:t>Item 01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B8-055F-4A4F-8256-5C10A37D0E3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4794D-2380-40A0-9EB8-938C9114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Seal of the California Comm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Seal of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046B504-8DA2-42C3-8E6E-32C3E1620F9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36813" y="2955925"/>
            <a:ext cx="9381251" cy="1231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Seal of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Seal of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Seal of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Seal of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Seal of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Seal of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1340" y="261992"/>
            <a:ext cx="1035558" cy="80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8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Seal of the California Department of Education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Seal of the California Community Colleges Chancellor's Office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Seal of the California State Board of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0478-2BD1-4B06-87CC-27E192393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972529"/>
            <a:ext cx="9381251" cy="2455562"/>
          </a:xfrm>
        </p:spPr>
        <p:txBody>
          <a:bodyPr/>
          <a:lstStyle/>
          <a:p>
            <a:r>
              <a:rPr lang="en-US" dirty="0"/>
              <a:t>Career Technical Education Incentive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F50B-96F0-42A7-BB73-6AC35185D0D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36813" y="3453765"/>
            <a:ext cx="9381251" cy="1231106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Posted by California Department of Education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January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8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Elements of CTE Programs or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010" y="2001414"/>
            <a:ext cx="9868930" cy="3947329"/>
          </a:xfrm>
        </p:spPr>
        <p:txBody>
          <a:bodyPr/>
          <a:lstStyle/>
          <a:p>
            <a:pPr marL="552450" indent="-5143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000"/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Leverage CTE efforts including CTEIG, the Strengthening Career and Technical Education for the 21</a:t>
            </a:r>
            <a:r>
              <a:rPr lang="en-US" baseline="30000" dirty="0">
                <a:solidFill>
                  <a:srgbClr val="000000"/>
                </a:solidFill>
              </a:rPr>
              <a:t>st</a:t>
            </a:r>
            <a:r>
              <a:rPr lang="en-US" dirty="0">
                <a:solidFill>
                  <a:srgbClr val="000000"/>
                </a:solidFill>
              </a:rPr>
              <a:t> Century Act (Perkins V), and the Strong Workforce Program</a:t>
            </a:r>
          </a:p>
          <a:p>
            <a:pPr marL="552450" indent="-5143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000"/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Foster collaborative partnerships between K–12 and California Community Colleges (CCCs)</a:t>
            </a:r>
          </a:p>
          <a:p>
            <a:pPr marL="552450" indent="-5143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000"/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Align to regional priorities and opportunities</a:t>
            </a:r>
          </a:p>
          <a:p>
            <a:pPr marL="552450" indent="-5143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000"/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Offer pathways with high-quality CTE curriculum and instruction</a:t>
            </a:r>
          </a:p>
          <a:p>
            <a:pPr marL="914400" lvl="1" indent="-4191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3000"/>
              <a:buChar char="○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4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12 SWP Timeline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FB7657C-D3F4-964E-B647-E427B07CC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648497"/>
            <a:ext cx="9670810" cy="4528466"/>
          </a:xfrm>
        </p:spPr>
        <p:txBody>
          <a:bodyPr/>
          <a:lstStyle/>
          <a:p>
            <a:r>
              <a:rPr lang="en-US" dirty="0"/>
              <a:t>Application released: November 1, 2019</a:t>
            </a:r>
          </a:p>
          <a:p>
            <a:r>
              <a:rPr lang="en-US" dirty="0"/>
              <a:t>Applications due to the CCCCO: December 18, 2019</a:t>
            </a:r>
          </a:p>
          <a:p>
            <a:r>
              <a:rPr lang="en-US" dirty="0"/>
              <a:t>Applications reviewed and scored: February 21, 2020</a:t>
            </a:r>
          </a:p>
          <a:p>
            <a:r>
              <a:rPr lang="en-US" dirty="0"/>
              <a:t>Awards announced: late February 2020</a:t>
            </a:r>
          </a:p>
          <a:p>
            <a:r>
              <a:rPr lang="en-US" dirty="0"/>
              <a:t>$150,000,000 total in awards to LEAs based on Average Daily Attendance (ADA)</a:t>
            </a:r>
          </a:p>
          <a:p>
            <a:pPr marL="9144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2400" dirty="0">
                <a:solidFill>
                  <a:srgbClr val="000000"/>
                </a:solidFill>
              </a:rPr>
              <a:t>Up to 140 ADA	— Up to    $250,000</a:t>
            </a:r>
          </a:p>
          <a:p>
            <a:pPr marL="9144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2400" dirty="0">
                <a:solidFill>
                  <a:srgbClr val="000000"/>
                </a:solidFill>
              </a:rPr>
              <a:t>Up to 550 ADA	— Up to    $500,000</a:t>
            </a:r>
          </a:p>
          <a:p>
            <a:pPr marL="9144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2400" dirty="0">
                <a:solidFill>
                  <a:srgbClr val="000000"/>
                </a:solidFill>
              </a:rPr>
              <a:t>Up to 10,000 ADA    — Up to $1,000,000</a:t>
            </a:r>
          </a:p>
          <a:p>
            <a:pPr marL="9144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2400" dirty="0">
                <a:solidFill>
                  <a:srgbClr val="000000"/>
                </a:solidFill>
              </a:rPr>
              <a:t>Over 10,000 ADA     — Up to $2,000,000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4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K12 SWP Review and Award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FB7657C-D3F4-964E-B647-E427B07C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read, reviewed, and scored by Regional Selection Committees</a:t>
            </a:r>
          </a:p>
          <a:p>
            <a:r>
              <a:rPr lang="en-US" dirty="0"/>
              <a:t>Eight Regional teams</a:t>
            </a:r>
          </a:p>
          <a:p>
            <a:r>
              <a:rPr lang="en-US" dirty="0"/>
              <a:t>Approximately 200 Selection Committee members across the state</a:t>
            </a:r>
          </a:p>
          <a:p>
            <a:r>
              <a:rPr lang="en-US" dirty="0"/>
              <a:t>Representatives of 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12 CTE, Charters, Counselors, and Business and Industry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54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6140-DA64-416F-8B24-725B074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12 SWP </a:t>
            </a:r>
            <a:br>
              <a:rPr lang="en-US" dirty="0"/>
            </a:br>
            <a:r>
              <a:rPr lang="en-US" dirty="0"/>
              <a:t>Year One and Year Two</a:t>
            </a:r>
          </a:p>
        </p:txBody>
      </p:sp>
      <p:graphicFrame>
        <p:nvGraphicFramePr>
          <p:cNvPr id="4" name="Content Placeholder 3" descr="Table shows applications and dollars submitted&#10;">
            <a:extLst>
              <a:ext uri="{FF2B5EF4-FFF2-40B4-BE49-F238E27FC236}">
                <a16:creationId xmlns:a16="http://schemas.microsoft.com/office/drawing/2014/main" id="{ED7FC9DA-D1DA-1D42-9EFA-3C2CF8B85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468147"/>
              </p:ext>
            </p:extLst>
          </p:nvPr>
        </p:nvGraphicFramePr>
        <p:xfrm>
          <a:off x="2323070" y="2472368"/>
          <a:ext cx="9165021" cy="35199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69581">
                  <a:extLst>
                    <a:ext uri="{9D8B030D-6E8A-4147-A177-3AD203B41FA5}">
                      <a16:colId xmlns:a16="http://schemas.microsoft.com/office/drawing/2014/main" val="3127574767"/>
                    </a:ext>
                  </a:extLst>
                </a:gridCol>
                <a:gridCol w="2487648">
                  <a:extLst>
                    <a:ext uri="{9D8B030D-6E8A-4147-A177-3AD203B41FA5}">
                      <a16:colId xmlns:a16="http://schemas.microsoft.com/office/drawing/2014/main" val="474772672"/>
                    </a:ext>
                  </a:extLst>
                </a:gridCol>
                <a:gridCol w="2507792">
                  <a:extLst>
                    <a:ext uri="{9D8B030D-6E8A-4147-A177-3AD203B41FA5}">
                      <a16:colId xmlns:a16="http://schemas.microsoft.com/office/drawing/2014/main" val="1365355024"/>
                    </a:ext>
                  </a:extLst>
                </a:gridCol>
              </a:tblGrid>
              <a:tr h="52553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–12 SWP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Year One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Year Two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61278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r>
                        <a:rPr lang="en-US" sz="2400" dirty="0"/>
                        <a:t>Total number</a:t>
                      </a:r>
                      <a:r>
                        <a:rPr lang="en-US" sz="2400" baseline="0" dirty="0"/>
                        <a:t> of</a:t>
                      </a:r>
                      <a:r>
                        <a:rPr lang="en-US" sz="2400" dirty="0"/>
                        <a:t> applications submitted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478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302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146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Total number of applications awarded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242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(pending)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055198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Total amount requested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$265,732,872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$248,574,537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017225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r>
                        <a:rPr lang="en-US" sz="2400" dirty="0"/>
                        <a:t>Total amount allocated/awarded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$150,000,000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$150,000,000 (pending)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904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8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6140-DA64-416F-8B24-725B0743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948" y="187573"/>
            <a:ext cx="9670810" cy="824482"/>
          </a:xfrm>
        </p:spPr>
        <p:txBody>
          <a:bodyPr/>
          <a:lstStyle/>
          <a:p>
            <a:r>
              <a:rPr lang="en-US" sz="4000" dirty="0"/>
              <a:t>K</a:t>
            </a:r>
            <a:r>
              <a:rPr lang="en-US" sz="4000" dirty="0">
                <a:solidFill>
                  <a:srgbClr val="000000"/>
                </a:solidFill>
              </a:rPr>
              <a:t>–</a:t>
            </a:r>
            <a:r>
              <a:rPr lang="en-US" sz="4000" dirty="0"/>
              <a:t>12 SWP Year One and Year Two</a:t>
            </a:r>
          </a:p>
        </p:txBody>
      </p:sp>
      <p:graphicFrame>
        <p:nvGraphicFramePr>
          <p:cNvPr id="6" name="Table 5" descr="A chart showing the K-12 SWP application differences from fiscal year 2018-19 and fiscal year 2019-20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01392"/>
              </p:ext>
            </p:extLst>
          </p:nvPr>
        </p:nvGraphicFramePr>
        <p:xfrm>
          <a:off x="292963" y="1157893"/>
          <a:ext cx="11611992" cy="54269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287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5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7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Applications by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Region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Application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(2018–19)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Grant Funds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Requested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(2018–19)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Application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(2019–20)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Grant Funds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Requested</a:t>
                      </a:r>
                      <a:br>
                        <a:rPr lang="en-US" sz="2400">
                          <a:effectLst/>
                        </a:rPr>
                      </a:br>
                      <a:r>
                        <a:rPr lang="en-US" sz="2400">
                          <a:effectLst/>
                        </a:rPr>
                        <a:t>(2019–20)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North/Far North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148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$27,755,195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$30,068,891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Los Angeles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$48,126,497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$57,080,240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Bay Area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69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$62,029,137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45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$37,894,836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8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Central/Mother Lode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$33,928,973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$34,322,714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8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Inland Empire/Desert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$33,712,168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$25,343,351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San Diego/Imperial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$26,656,301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$24,695,087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Orange County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$23,167,497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$17,216,216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98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South Central Coast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$13,125,362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$21,953,202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478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$268,501,130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$248,574,537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0" marR="5090" marT="509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74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12 SWP Support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FB7657C-D3F4-964E-B647-E427B07CC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946031"/>
            <a:ext cx="9290861" cy="4230931"/>
          </a:xfrm>
        </p:spPr>
        <p:txBody>
          <a:bodyPr/>
          <a:lstStyle/>
          <a:p>
            <a:pPr marL="0" lvl="1" indent="0">
              <a:buNone/>
            </a:pPr>
            <a:r>
              <a:rPr lang="en-US" b="1" dirty="0"/>
              <a:t>8 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b="1" dirty="0"/>
              <a:t>12 Technical Assistance Providers (K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b="1" dirty="0"/>
              <a:t>12 TAPs)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Provide regional leadership in the development, administration, and organization of Pathway Improvement initiatives</a:t>
            </a:r>
          </a:p>
          <a:p>
            <a:pPr marL="0" lvl="1" indent="0">
              <a:buNone/>
            </a:pPr>
            <a:r>
              <a:rPr lang="en-US" b="1" dirty="0"/>
              <a:t>72 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b="1" dirty="0"/>
              <a:t>12 Pathway Coordinators (K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b="1" dirty="0"/>
              <a:t>12 PCs)</a:t>
            </a:r>
          </a:p>
          <a:p>
            <a:pPr lvl="1"/>
            <a:r>
              <a:rPr lang="en-US" dirty="0"/>
              <a:t>Support, link, and align program development efforts funded by the CTEIG, the 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12 SWP and the Community College Strong Workforce Program investments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2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05490"/>
          </a:xfrm>
        </p:spPr>
        <p:txBody>
          <a:bodyPr/>
          <a:lstStyle/>
          <a:p>
            <a:r>
              <a:rPr lang="en-US" dirty="0"/>
              <a:t>Pathway 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70617"/>
            <a:ext cx="9670810" cy="5056094"/>
          </a:xfrm>
        </p:spPr>
        <p:txBody>
          <a:bodyPr/>
          <a:lstStyle/>
          <a:p>
            <a:r>
              <a:rPr lang="en-US" dirty="0"/>
              <a:t>72 coordinators: one per Community College district</a:t>
            </a:r>
          </a:p>
          <a:p>
            <a:r>
              <a:rPr lang="en-US" dirty="0"/>
              <a:t>11 CTEIG coordinators will be transitioned into this role, 61 will be new hires</a:t>
            </a:r>
          </a:p>
          <a:p>
            <a:r>
              <a:rPr lang="en-US" dirty="0"/>
              <a:t> Timeline for hiring:</a:t>
            </a:r>
          </a:p>
          <a:p>
            <a:pPr lvl="2"/>
            <a:r>
              <a:rPr lang="en-US" dirty="0"/>
              <a:t>Dec 20</a:t>
            </a:r>
            <a:r>
              <a:rPr lang="en-US" baseline="30000" dirty="0"/>
              <a:t>th</a:t>
            </a:r>
            <a:r>
              <a:rPr lang="en-US" dirty="0"/>
              <a:t>- Applications for host LEA’s available online</a:t>
            </a:r>
          </a:p>
          <a:p>
            <a:pPr lvl="2"/>
            <a:r>
              <a:rPr lang="en-US" dirty="0"/>
              <a:t>Dec 20</a:t>
            </a:r>
            <a:r>
              <a:rPr lang="en-US" baseline="30000" dirty="0"/>
              <a:t>th</a:t>
            </a:r>
            <a:r>
              <a:rPr lang="en-US" dirty="0"/>
              <a:t>- Job description released with applications</a:t>
            </a:r>
          </a:p>
          <a:p>
            <a:pPr lvl="2"/>
            <a:r>
              <a:rPr lang="en-US" dirty="0"/>
              <a:t>Jan 31</a:t>
            </a:r>
            <a:r>
              <a:rPr lang="en-US" baseline="30000" dirty="0"/>
              <a:t>st</a:t>
            </a:r>
            <a:r>
              <a:rPr lang="en-US" dirty="0"/>
              <a:t>- Deadline to identify host LEA’s</a:t>
            </a:r>
          </a:p>
          <a:p>
            <a:pPr lvl="2"/>
            <a:r>
              <a:rPr lang="en-US" dirty="0"/>
              <a:t>Feb 25</a:t>
            </a:r>
            <a:r>
              <a:rPr lang="en-US" baseline="30000" dirty="0"/>
              <a:t>th</a:t>
            </a:r>
            <a:r>
              <a:rPr lang="en-US" dirty="0"/>
              <a:t>- Fiscal Agent to execute contracts with Host LEA</a:t>
            </a:r>
          </a:p>
          <a:p>
            <a:pPr lvl="2"/>
            <a:r>
              <a:rPr lang="en-US" dirty="0"/>
              <a:t>April 20</a:t>
            </a:r>
            <a:r>
              <a:rPr lang="en-US" baseline="30000" dirty="0"/>
              <a:t>th</a:t>
            </a:r>
            <a:r>
              <a:rPr lang="en-US" dirty="0"/>
              <a:t>- Host LEAs to have hired Pathway coordinators and communicate that to regional consortium</a:t>
            </a:r>
          </a:p>
          <a:p>
            <a:pPr lvl="2"/>
            <a:r>
              <a:rPr lang="en-US" dirty="0"/>
              <a:t>June- Onboarding and Training for Pathway Coordinators and 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14 TAPs</a:t>
            </a:r>
          </a:p>
        </p:txBody>
      </p:sp>
    </p:spTree>
    <p:extLst>
      <p:ext uri="{BB962C8B-B14F-4D97-AF65-F5344CB8AC3E}">
        <p14:creationId xmlns:p14="http://schemas.microsoft.com/office/powerpoint/2010/main" val="441502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14 Technical Assistance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Total: One per region</a:t>
            </a:r>
          </a:p>
          <a:p>
            <a:pPr marL="0" indent="0">
              <a:buNone/>
            </a:pPr>
            <a:r>
              <a:rPr lang="en-US" dirty="0"/>
              <a:t>Current Status:</a:t>
            </a:r>
          </a:p>
          <a:p>
            <a:pPr lvl="1"/>
            <a:r>
              <a:rPr lang="en-US" dirty="0"/>
              <a:t>1- complete</a:t>
            </a:r>
          </a:p>
          <a:p>
            <a:pPr lvl="1"/>
            <a:r>
              <a:rPr lang="en-US" dirty="0"/>
              <a:t>4- pending CO approval </a:t>
            </a:r>
          </a:p>
          <a:p>
            <a:pPr lvl="2"/>
            <a:r>
              <a:rPr lang="en-US" dirty="0"/>
              <a:t>expected before the end of January</a:t>
            </a:r>
          </a:p>
          <a:p>
            <a:pPr lvl="1"/>
            <a:r>
              <a:rPr lang="en-US" dirty="0"/>
              <a:t>3- pending submission from the field</a:t>
            </a:r>
          </a:p>
          <a:p>
            <a:r>
              <a:rPr lang="en-US" dirty="0"/>
              <a:t>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14 will participate in the Onboarding and training scheduled for June.</a:t>
            </a:r>
          </a:p>
        </p:txBody>
      </p:sp>
    </p:spTree>
    <p:extLst>
      <p:ext uri="{BB962C8B-B14F-4D97-AF65-F5344CB8AC3E}">
        <p14:creationId xmlns:p14="http://schemas.microsoft.com/office/powerpoint/2010/main" val="3131066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6626D-C373-46F1-A83E-E4A2665E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Planning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5305F-E636-421A-B2A0-39FBF09E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CDE and the CCCCO January 13</a:t>
            </a:r>
            <a:r>
              <a:rPr lang="en-US" baseline="30000" dirty="0"/>
              <a:t>th</a:t>
            </a:r>
            <a:r>
              <a:rPr lang="en-US" dirty="0"/>
              <a:t> meeting</a:t>
            </a:r>
          </a:p>
          <a:p>
            <a:r>
              <a:rPr lang="en-US" dirty="0"/>
              <a:t>Fiscal Year (FY) 2020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21 plan</a:t>
            </a:r>
          </a:p>
          <a:p>
            <a:r>
              <a:rPr lang="en-US" dirty="0"/>
              <a:t>FY 2021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22 plan</a:t>
            </a:r>
          </a:p>
          <a:p>
            <a:r>
              <a:rPr lang="en-US" dirty="0"/>
              <a:t>Data discussion</a:t>
            </a:r>
          </a:p>
        </p:txBody>
      </p:sp>
    </p:spTree>
    <p:extLst>
      <p:ext uri="{BB962C8B-B14F-4D97-AF65-F5344CB8AC3E}">
        <p14:creationId xmlns:p14="http://schemas.microsoft.com/office/powerpoint/2010/main" val="256678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Technical Education Incentive Grant (CTEIG) </a:t>
            </a:r>
            <a:r>
              <a:rPr lang="en-US" sz="2400" dirty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1533"/>
            <a:ext cx="9670810" cy="4772418"/>
          </a:xfrm>
        </p:spPr>
        <p:txBody>
          <a:bodyPr/>
          <a:lstStyle/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The purpose of this program is to encourage, maintain, and strengthen the delivery of </a:t>
            </a:r>
            <a:br>
              <a:rPr lang="en-US" sz="3200" dirty="0"/>
            </a:br>
            <a:r>
              <a:rPr lang="en-US" sz="3200" dirty="0"/>
              <a:t>high-quality career technical education (CTE) programs. 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California </a:t>
            </a:r>
            <a:r>
              <a:rPr lang="en-US" sz="3200" i="1" dirty="0"/>
              <a:t>Education Code (EC) </a:t>
            </a:r>
            <a:r>
              <a:rPr lang="en-US" sz="3200" dirty="0"/>
              <a:t>Sections 53070–53076.4</a:t>
            </a:r>
          </a:p>
        </p:txBody>
      </p:sp>
    </p:spTree>
    <p:extLst>
      <p:ext uri="{BB962C8B-B14F-4D97-AF65-F5344CB8AC3E}">
        <p14:creationId xmlns:p14="http://schemas.microsoft.com/office/powerpoint/2010/main" val="279248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Technical Education Incentive Grant (CTEIG) </a:t>
            </a:r>
            <a:r>
              <a:rPr lang="en-US" sz="2400" dirty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1533"/>
            <a:ext cx="9670810" cy="4772418"/>
          </a:xfrm>
        </p:spPr>
        <p:txBody>
          <a:bodyPr/>
          <a:lstStyle/>
          <a:p>
            <a:r>
              <a:rPr lang="en-US" dirty="0"/>
              <a:t>Application released September 16, 2019</a:t>
            </a:r>
          </a:p>
          <a:p>
            <a:r>
              <a:rPr lang="en-US" dirty="0"/>
              <a:t>Applications due to CDE on November 15, 2019</a:t>
            </a:r>
          </a:p>
          <a:p>
            <a:pPr>
              <a:spcAft>
                <a:spcPts val="600"/>
              </a:spcAft>
            </a:pPr>
            <a:r>
              <a:rPr lang="en-US" dirty="0"/>
              <a:t>The January State Board of Education (SBE) item was postponed: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To ensure the allocation model is accurate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To develop a plan of action to report the funding allocations to the SBE in March 2020</a:t>
            </a:r>
          </a:p>
          <a:p>
            <a:pPr lvl="1"/>
            <a:r>
              <a:rPr lang="en-US" dirty="0"/>
              <a:t>To finalize data collection methodology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4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Technical Education Incentive Grant (CTEIG) </a:t>
            </a:r>
            <a:r>
              <a:rPr lang="en-US" sz="2400" dirty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1533"/>
            <a:ext cx="9670810" cy="477241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Plan to go to March SBE Meeting with the following: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337 grantees total grantees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20 grantees Small Category &lt;140 ADA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53 grantees Medium Category 141-550 ADA</a:t>
            </a:r>
          </a:p>
          <a:p>
            <a:pPr lvl="1"/>
            <a:r>
              <a:rPr lang="en-US" dirty="0"/>
              <a:t>264 grantees Large Category &gt;550 ADA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196449"/>
            <a:ext cx="9670810" cy="1055301"/>
          </a:xfrm>
        </p:spPr>
        <p:txBody>
          <a:bodyPr/>
          <a:lstStyle/>
          <a:p>
            <a:r>
              <a:rPr lang="en-US" sz="4400" dirty="0"/>
              <a:t>CTEIG 2018–20 Comparisons</a:t>
            </a:r>
          </a:p>
        </p:txBody>
      </p:sp>
      <p:graphicFrame>
        <p:nvGraphicFramePr>
          <p:cNvPr id="8" name="Table 7" descr="A chart showing the CTEIG application differences from fiscal year 2018-19 and fiscal year 2019-20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95965"/>
              </p:ext>
            </p:extLst>
          </p:nvPr>
        </p:nvGraphicFramePr>
        <p:xfrm>
          <a:off x="2323070" y="1168400"/>
          <a:ext cx="9670812" cy="5394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389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0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75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Comparisons</a:t>
                      </a:r>
                    </a:p>
                  </a:txBody>
                  <a:tcPr marL="63037" marR="630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2018–19 Data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2019–20 Data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Difference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Monetary Ask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$352,906,066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$934,286,308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$581,380,242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9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Applicants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379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378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Applied Single LEA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340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328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-12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6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Applied Consortia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6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Approved Single LEA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9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Approved LEA Consortia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186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-45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9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Funded Applications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0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Funded &lt;140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509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Total Funded 141-549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45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53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8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0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Funded &gt;550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270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264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37" marR="6303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2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Data Survey</a:t>
            </a:r>
          </a:p>
        </p:txBody>
      </p:sp>
    </p:spTree>
    <p:extLst>
      <p:ext uri="{BB962C8B-B14F-4D97-AF65-F5344CB8AC3E}">
        <p14:creationId xmlns:p14="http://schemas.microsoft.com/office/powerpoint/2010/main" val="410342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33DB-C45B-4C8C-B8D9-CF1E6497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Matrix of Metrix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9E771-E14C-423E-B3A3-99A6C0605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to include Perkins V language</a:t>
            </a:r>
          </a:p>
        </p:txBody>
      </p:sp>
    </p:spTree>
    <p:extLst>
      <p:ext uri="{BB962C8B-B14F-4D97-AF65-F5344CB8AC3E}">
        <p14:creationId xmlns:p14="http://schemas.microsoft.com/office/powerpoint/2010/main" val="134852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K</a:t>
            </a:r>
            <a:r>
              <a:rPr lang="en-US" dirty="0">
                <a:solidFill>
                  <a:srgbClr val="000000"/>
                </a:solidFill>
              </a:rPr>
              <a:t>–</a:t>
            </a:r>
            <a:r>
              <a:rPr lang="en-US" dirty="0"/>
              <a:t>12 SWP </a:t>
            </a:r>
            <a:r>
              <a:rPr lang="en-US" sz="2400" dirty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770186"/>
            <a:ext cx="9670810" cy="3947329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53575A"/>
              </a:buClr>
              <a:buSzPts val="3000"/>
              <a:buNone/>
            </a:pPr>
            <a:r>
              <a:rPr lang="en-US" dirty="0">
                <a:solidFill>
                  <a:srgbClr val="000000"/>
                </a:solidFill>
              </a:rPr>
              <a:t>The Kindergarten through Grade Twelve (K–12 SWP) is a joint effort between the California Community Colleges Chancellor’s Office (CCCCO) and the California Department of Education (CDE) designed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0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</a:t>
            </a:r>
            <a:r>
              <a:rPr lang="en-US"/>
              <a:t>K</a:t>
            </a:r>
            <a:r>
              <a:rPr lang="en-US">
                <a:solidFill>
                  <a:srgbClr val="000000"/>
                </a:solidFill>
              </a:rPr>
              <a:t>–</a:t>
            </a:r>
            <a:r>
              <a:rPr lang="en-US"/>
              <a:t>12 SWP </a:t>
            </a:r>
            <a:r>
              <a:rPr lang="en-US" sz="240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770186"/>
            <a:ext cx="9670810" cy="4692959"/>
          </a:xfrm>
        </p:spPr>
        <p:txBody>
          <a:bodyPr/>
          <a:lstStyle/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3000"/>
            </a:pPr>
            <a:r>
              <a:rPr lang="en-US" dirty="0">
                <a:solidFill>
                  <a:srgbClr val="000000"/>
                </a:solidFill>
              </a:rPr>
              <a:t>Support intersegmental partnerships between Local Education Agencies (LEAs) and California community colleges to strengthen career technical education (CTE) programs and pathways aligned with regional workforce needs.</a:t>
            </a:r>
          </a:p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3000"/>
            </a:pPr>
            <a:r>
              <a:rPr lang="en-US" dirty="0">
                <a:solidFill>
                  <a:srgbClr val="000000"/>
                </a:solidFill>
              </a:rPr>
              <a:t>Support LEAs in developing and implementing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high-quality, Kindergarten through Grade Fourteen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(K–14) CTE course sequences, programs, and pathways.</a:t>
            </a:r>
          </a:p>
        </p:txBody>
      </p:sp>
    </p:spTree>
    <p:extLst>
      <p:ext uri="{BB962C8B-B14F-4D97-AF65-F5344CB8AC3E}">
        <p14:creationId xmlns:p14="http://schemas.microsoft.com/office/powerpoint/2010/main" val="163548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BB4149DB56643A7524376D43BE555" ma:contentTypeVersion="10" ma:contentTypeDescription="Create a new document." ma:contentTypeScope="" ma:versionID="8c42fc30b1c8e15ba0bba346c2c33890">
  <xsd:schema xmlns:xsd="http://www.w3.org/2001/XMLSchema" xmlns:xs="http://www.w3.org/2001/XMLSchema" xmlns:p="http://schemas.microsoft.com/office/2006/metadata/properties" xmlns:ns3="0bb52a69-017d-4317-9dde-86eefc68c425" targetNamespace="http://schemas.microsoft.com/office/2006/metadata/properties" ma:root="true" ma:fieldsID="6a59740f5646ba67da7ddcde41115aa6" ns3:_="">
    <xsd:import namespace="0bb52a69-017d-4317-9dde-86eefc68c4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52a69-017d-4317-9dde-86eefc68c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0DBB51-7E94-4376-A5C7-875BFBA49920}">
  <ds:schemaRefs>
    <ds:schemaRef ds:uri="http://purl.org/dc/elements/1.1/"/>
    <ds:schemaRef ds:uri="http://schemas.microsoft.com/office/2006/metadata/properties"/>
    <ds:schemaRef ds:uri="0bb52a69-017d-4317-9dde-86eefc68c425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EB2D37-0B51-4908-807C-D95EADF65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52a69-017d-4317-9dde-86eefc68c4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C143EC-17B1-420D-821C-95C4EDBC9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976</Words>
  <Application>Microsoft Office PowerPoint</Application>
  <PresentationFormat>Widescreen</PresentationFormat>
  <Paragraphs>195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Career Technical Education Incentive Grant</vt:lpstr>
      <vt:lpstr>Career Technical Education Incentive Grant (CTEIG) (1)</vt:lpstr>
      <vt:lpstr>Career Technical Education Incentive Grant (CTEIG) (2)</vt:lpstr>
      <vt:lpstr>Career Technical Education Incentive Grant (CTEIG) (3)</vt:lpstr>
      <vt:lpstr>CTEIG 2018–20 Comparisons</vt:lpstr>
      <vt:lpstr>CTEIG</vt:lpstr>
      <vt:lpstr>Review Matrix of Metrix</vt:lpstr>
      <vt:lpstr>Overview of the K–12 SWP (1)</vt:lpstr>
      <vt:lpstr>Overview of the K–12 SWP (2)</vt:lpstr>
      <vt:lpstr>Key Elements of CTE Programs or Pathways</vt:lpstr>
      <vt:lpstr>K–12 SWP Timeline</vt:lpstr>
      <vt:lpstr>K12 SWP Review and Award</vt:lpstr>
      <vt:lpstr>K–12 SWP  Year One and Year Two</vt:lpstr>
      <vt:lpstr>K–12 SWP Year One and Year Two</vt:lpstr>
      <vt:lpstr>K–12 SWP Support</vt:lpstr>
      <vt:lpstr>Pathway Coordinators</vt:lpstr>
      <vt:lpstr>K–14 Technical Assistance Providers</vt:lpstr>
      <vt:lpstr>Common Planning Meeting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January 2020 Agenda Item 01 Slides - General Information (CA Dept of Education)</dc:title>
  <dc:subject>Career Technical Education Incentive Grant.</dc:subject>
  <dc:creator>Lisa Reimers</dc:creator>
  <cp:lastModifiedBy>Marc Shaffer</cp:lastModifiedBy>
  <cp:revision>123</cp:revision>
  <cp:lastPrinted>2020-01-17T21:09:19Z</cp:lastPrinted>
  <dcterms:created xsi:type="dcterms:W3CDTF">2017-09-26T18:37:33Z</dcterms:created>
  <dcterms:modified xsi:type="dcterms:W3CDTF">2022-08-24T02:18:17Z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0x010100068BB4149DB56643A7524376D43BE555</vt:lpwstr>
  </property>
</Properties>
</file>