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9" r:id="rId1"/>
    <p:sldMasterId id="2147483780" r:id="rId2"/>
    <p:sldMasterId id="2147483792" r:id="rId3"/>
  </p:sldMasterIdLst>
  <p:notesMasterIdLst>
    <p:notesMasterId r:id="rId42"/>
  </p:notesMasterIdLst>
  <p:handoutMasterIdLst>
    <p:handoutMasterId r:id="rId43"/>
  </p:handoutMasterIdLst>
  <p:sldIdLst>
    <p:sldId id="484" r:id="rId4"/>
    <p:sldId id="560" r:id="rId5"/>
    <p:sldId id="570" r:id="rId6"/>
    <p:sldId id="525" r:id="rId7"/>
    <p:sldId id="568" r:id="rId8"/>
    <p:sldId id="569" r:id="rId9"/>
    <p:sldId id="588" r:id="rId10"/>
    <p:sldId id="589" r:id="rId11"/>
    <p:sldId id="591" r:id="rId12"/>
    <p:sldId id="592" r:id="rId13"/>
    <p:sldId id="314" r:id="rId14"/>
    <p:sldId id="593" r:id="rId15"/>
    <p:sldId id="594" r:id="rId16"/>
    <p:sldId id="595" r:id="rId17"/>
    <p:sldId id="566" r:id="rId18"/>
    <p:sldId id="596" r:id="rId19"/>
    <p:sldId id="581" r:id="rId20"/>
    <p:sldId id="540" r:id="rId21"/>
    <p:sldId id="598" r:id="rId22"/>
    <p:sldId id="565" r:id="rId23"/>
    <p:sldId id="571" r:id="rId24"/>
    <p:sldId id="542" r:id="rId25"/>
    <p:sldId id="599" r:id="rId26"/>
    <p:sldId id="543" r:id="rId27"/>
    <p:sldId id="600" r:id="rId28"/>
    <p:sldId id="573" r:id="rId29"/>
    <p:sldId id="574" r:id="rId30"/>
    <p:sldId id="575" r:id="rId31"/>
    <p:sldId id="558" r:id="rId32"/>
    <p:sldId id="601" r:id="rId33"/>
    <p:sldId id="602" r:id="rId34"/>
    <p:sldId id="576" r:id="rId35"/>
    <p:sldId id="603" r:id="rId36"/>
    <p:sldId id="604" r:id="rId37"/>
    <p:sldId id="579" r:id="rId38"/>
    <p:sldId id="580" r:id="rId39"/>
    <p:sldId id="605" r:id="rId40"/>
    <p:sldId id="608" r:id="rId41"/>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a:srgbClr val="FF9D0D"/>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45" autoAdjust="0"/>
    <p:restoredTop sz="83549" autoAdjust="0"/>
  </p:normalViewPr>
  <p:slideViewPr>
    <p:cSldViewPr snapToGrid="0">
      <p:cViewPr varScale="1">
        <p:scale>
          <a:sx n="102" d="100"/>
          <a:sy n="102" d="100"/>
        </p:scale>
        <p:origin x="758" y="8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3379" y="38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8/10/relationships/authors" Targe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5.xml"/></Relationships>
</file>

<file path=ppt/diagrams/_rels/data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9.png"/><Relationship Id="rId7" Type="http://schemas.openxmlformats.org/officeDocument/2006/relationships/image" Target="../media/image23.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9.png"/><Relationship Id="rId7" Type="http://schemas.openxmlformats.org/officeDocument/2006/relationships/image" Target="../media/image23.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30A950-FF3B-42E8-9AAE-BB5C958569A6}" type="doc">
      <dgm:prSet loTypeId="urn:microsoft.com/office/officeart/2005/8/layout/chevron1" loCatId="process" qsTypeId="urn:microsoft.com/office/officeart/2005/8/quickstyle/simple1" qsCatId="simple" csTypeId="urn:microsoft.com/office/officeart/2005/8/colors/colorful5" csCatId="colorful" phldr="1"/>
      <dgm:spPr/>
    </dgm:pt>
    <dgm:pt modelId="{76BBA7CC-88A7-4F87-843F-F0DE9037F818}">
      <dgm:prSet phldrT="[Text]" custT="1"/>
      <dgm:spPr/>
      <dgm:t>
        <a:bodyPr/>
        <a:lstStyle/>
        <a:p>
          <a:r>
            <a:rPr lang="en-US" sz="2400" dirty="0"/>
            <a:t>Gather and analyze school level data</a:t>
          </a:r>
        </a:p>
      </dgm:t>
    </dgm:pt>
    <dgm:pt modelId="{92835ECD-2667-4D17-9918-742C0A93F122}" type="parTrans" cxnId="{F72DEA79-B84D-4D19-97FD-E19E0E566DB6}">
      <dgm:prSet/>
      <dgm:spPr/>
      <dgm:t>
        <a:bodyPr/>
        <a:lstStyle/>
        <a:p>
          <a:endParaRPr lang="en-US" sz="2400"/>
        </a:p>
      </dgm:t>
    </dgm:pt>
    <dgm:pt modelId="{61975329-AFA4-4CAA-9105-B38A82E78A4F}" type="sibTrans" cxnId="{F72DEA79-B84D-4D19-97FD-E19E0E566DB6}">
      <dgm:prSet/>
      <dgm:spPr/>
      <dgm:t>
        <a:bodyPr/>
        <a:lstStyle/>
        <a:p>
          <a:endParaRPr lang="en-US" sz="2400"/>
        </a:p>
      </dgm:t>
    </dgm:pt>
    <dgm:pt modelId="{4DEA3A53-7963-4D7A-BF2D-1FB6FEC3C340}">
      <dgm:prSet phldrT="[Text]" custT="1"/>
      <dgm:spPr/>
      <dgm:t>
        <a:bodyPr/>
        <a:lstStyle/>
        <a:p>
          <a:r>
            <a:rPr lang="en-US" sz="2400" dirty="0"/>
            <a:t>Determine specific systemic root causes</a:t>
          </a:r>
        </a:p>
      </dgm:t>
    </dgm:pt>
    <dgm:pt modelId="{C70BCAF6-C1A5-42F2-BD65-818816D3E37F}" type="parTrans" cxnId="{A1612522-51E3-448D-A4AA-83B4AA7C6139}">
      <dgm:prSet/>
      <dgm:spPr/>
      <dgm:t>
        <a:bodyPr/>
        <a:lstStyle/>
        <a:p>
          <a:endParaRPr lang="en-US" sz="2400"/>
        </a:p>
      </dgm:t>
    </dgm:pt>
    <dgm:pt modelId="{7A241FBC-1FA7-41B3-BA08-3F5397E6EE07}" type="sibTrans" cxnId="{A1612522-51E3-448D-A4AA-83B4AA7C6139}">
      <dgm:prSet/>
      <dgm:spPr/>
      <dgm:t>
        <a:bodyPr/>
        <a:lstStyle/>
        <a:p>
          <a:endParaRPr lang="en-US" sz="2400"/>
        </a:p>
      </dgm:t>
    </dgm:pt>
    <dgm:pt modelId="{9CF62226-0870-4489-96A0-52E57139D43E}">
      <dgm:prSet phldrT="[Text]" custT="1"/>
      <dgm:spPr/>
      <dgm:t>
        <a:bodyPr/>
        <a:lstStyle/>
        <a:p>
          <a:r>
            <a:rPr lang="en-US" sz="2400" dirty="0"/>
            <a:t>Identify strategies, goals, timelines</a:t>
          </a:r>
        </a:p>
      </dgm:t>
    </dgm:pt>
    <dgm:pt modelId="{A85B3D33-DF28-4BC6-81B5-F6A5E5C40860}" type="parTrans" cxnId="{F4BA0F7F-9396-4F4A-AE2F-3C5BD1296FBD}">
      <dgm:prSet/>
      <dgm:spPr/>
      <dgm:t>
        <a:bodyPr/>
        <a:lstStyle/>
        <a:p>
          <a:endParaRPr lang="en-US" sz="2400"/>
        </a:p>
      </dgm:t>
    </dgm:pt>
    <dgm:pt modelId="{AE82401A-CA1D-4968-A20F-8547D6478BE5}" type="sibTrans" cxnId="{F4BA0F7F-9396-4F4A-AE2F-3C5BD1296FBD}">
      <dgm:prSet/>
      <dgm:spPr/>
      <dgm:t>
        <a:bodyPr/>
        <a:lstStyle/>
        <a:p>
          <a:endParaRPr lang="en-US" sz="2400"/>
        </a:p>
      </dgm:t>
    </dgm:pt>
    <dgm:pt modelId="{B37F22F1-2F5B-4A7A-9A32-77785BA4BADC}">
      <dgm:prSet custT="1"/>
      <dgm:spPr/>
      <dgm:t>
        <a:bodyPr/>
        <a:lstStyle/>
        <a:p>
          <a:r>
            <a:rPr lang="en-US" sz="2400" dirty="0"/>
            <a:t>Develop a plan, budget, monitoring</a:t>
          </a:r>
        </a:p>
      </dgm:t>
    </dgm:pt>
    <dgm:pt modelId="{48C494FC-64D0-4E0F-9DD8-49D276A98ACA}" type="parTrans" cxnId="{ED333728-E626-42F2-BBC9-4C9F320E02A1}">
      <dgm:prSet/>
      <dgm:spPr/>
      <dgm:t>
        <a:bodyPr/>
        <a:lstStyle/>
        <a:p>
          <a:endParaRPr lang="en-US" sz="2400"/>
        </a:p>
      </dgm:t>
    </dgm:pt>
    <dgm:pt modelId="{CFFE121B-3212-4D56-A5CD-171C2D717063}" type="sibTrans" cxnId="{ED333728-E626-42F2-BBC9-4C9F320E02A1}">
      <dgm:prSet/>
      <dgm:spPr/>
      <dgm:t>
        <a:bodyPr/>
        <a:lstStyle/>
        <a:p>
          <a:endParaRPr lang="en-US" sz="2400"/>
        </a:p>
      </dgm:t>
    </dgm:pt>
    <dgm:pt modelId="{60105203-69E0-4DC7-A211-DFC20DCF97FC}" type="pres">
      <dgm:prSet presAssocID="{AD30A950-FF3B-42E8-9AAE-BB5C958569A6}" presName="Name0" presStyleCnt="0">
        <dgm:presLayoutVars>
          <dgm:dir/>
          <dgm:animLvl val="lvl"/>
          <dgm:resizeHandles val="exact"/>
        </dgm:presLayoutVars>
      </dgm:prSet>
      <dgm:spPr/>
    </dgm:pt>
    <dgm:pt modelId="{7512C8A8-A9FB-48F8-8460-EF1E0503074B}" type="pres">
      <dgm:prSet presAssocID="{76BBA7CC-88A7-4F87-843F-F0DE9037F818}" presName="parTxOnly" presStyleLbl="node1" presStyleIdx="0" presStyleCnt="4">
        <dgm:presLayoutVars>
          <dgm:chMax val="0"/>
          <dgm:chPref val="0"/>
          <dgm:bulletEnabled val="1"/>
        </dgm:presLayoutVars>
      </dgm:prSet>
      <dgm:spPr/>
    </dgm:pt>
    <dgm:pt modelId="{91DABCA8-7E84-4BAA-A666-38784DCD1B8A}" type="pres">
      <dgm:prSet presAssocID="{61975329-AFA4-4CAA-9105-B38A82E78A4F}" presName="parTxOnlySpace" presStyleCnt="0"/>
      <dgm:spPr/>
    </dgm:pt>
    <dgm:pt modelId="{ECE09311-C0CD-4816-B389-678EEF1C4CCD}" type="pres">
      <dgm:prSet presAssocID="{4DEA3A53-7963-4D7A-BF2D-1FB6FEC3C340}" presName="parTxOnly" presStyleLbl="node1" presStyleIdx="1" presStyleCnt="4">
        <dgm:presLayoutVars>
          <dgm:chMax val="0"/>
          <dgm:chPref val="0"/>
          <dgm:bulletEnabled val="1"/>
        </dgm:presLayoutVars>
      </dgm:prSet>
      <dgm:spPr/>
    </dgm:pt>
    <dgm:pt modelId="{28233FFD-8DB4-4093-976D-B43B965E7494}" type="pres">
      <dgm:prSet presAssocID="{7A241FBC-1FA7-41B3-BA08-3F5397E6EE07}" presName="parTxOnlySpace" presStyleCnt="0"/>
      <dgm:spPr/>
    </dgm:pt>
    <dgm:pt modelId="{606F252B-CC32-4EB6-A257-30501A9FE0FE}" type="pres">
      <dgm:prSet presAssocID="{9CF62226-0870-4489-96A0-52E57139D43E}" presName="parTxOnly" presStyleLbl="node1" presStyleIdx="2" presStyleCnt="4">
        <dgm:presLayoutVars>
          <dgm:chMax val="0"/>
          <dgm:chPref val="0"/>
          <dgm:bulletEnabled val="1"/>
        </dgm:presLayoutVars>
      </dgm:prSet>
      <dgm:spPr/>
    </dgm:pt>
    <dgm:pt modelId="{DA132645-86C9-419A-8E57-BB911CE9DBFD}" type="pres">
      <dgm:prSet presAssocID="{AE82401A-CA1D-4968-A20F-8547D6478BE5}" presName="parTxOnlySpace" presStyleCnt="0"/>
      <dgm:spPr/>
    </dgm:pt>
    <dgm:pt modelId="{CEE24A8D-F552-4043-8520-ED7C2F68852B}" type="pres">
      <dgm:prSet presAssocID="{B37F22F1-2F5B-4A7A-9A32-77785BA4BADC}" presName="parTxOnly" presStyleLbl="node1" presStyleIdx="3" presStyleCnt="4">
        <dgm:presLayoutVars>
          <dgm:chMax val="0"/>
          <dgm:chPref val="0"/>
          <dgm:bulletEnabled val="1"/>
        </dgm:presLayoutVars>
      </dgm:prSet>
      <dgm:spPr/>
    </dgm:pt>
  </dgm:ptLst>
  <dgm:cxnLst>
    <dgm:cxn modelId="{A1612522-51E3-448D-A4AA-83B4AA7C6139}" srcId="{AD30A950-FF3B-42E8-9AAE-BB5C958569A6}" destId="{4DEA3A53-7963-4D7A-BF2D-1FB6FEC3C340}" srcOrd="1" destOrd="0" parTransId="{C70BCAF6-C1A5-42F2-BD65-818816D3E37F}" sibTransId="{7A241FBC-1FA7-41B3-BA08-3F5397E6EE07}"/>
    <dgm:cxn modelId="{ED333728-E626-42F2-BBC9-4C9F320E02A1}" srcId="{AD30A950-FF3B-42E8-9AAE-BB5C958569A6}" destId="{B37F22F1-2F5B-4A7A-9A32-77785BA4BADC}" srcOrd="3" destOrd="0" parTransId="{48C494FC-64D0-4E0F-9DD8-49D276A98ACA}" sibTransId="{CFFE121B-3212-4D56-A5CD-171C2D717063}"/>
    <dgm:cxn modelId="{0653E433-A195-4C88-8FC6-DAAF5EF91DDA}" type="presOf" srcId="{B37F22F1-2F5B-4A7A-9A32-77785BA4BADC}" destId="{CEE24A8D-F552-4043-8520-ED7C2F68852B}" srcOrd="0" destOrd="0" presId="urn:microsoft.com/office/officeart/2005/8/layout/chevron1"/>
    <dgm:cxn modelId="{EBE6D060-94B1-4BFE-90DC-FE7D63CFA600}" type="presOf" srcId="{76BBA7CC-88A7-4F87-843F-F0DE9037F818}" destId="{7512C8A8-A9FB-48F8-8460-EF1E0503074B}" srcOrd="0" destOrd="0" presId="urn:microsoft.com/office/officeart/2005/8/layout/chevron1"/>
    <dgm:cxn modelId="{508B9161-405B-405F-AB84-E287C3DA5F8F}" type="presOf" srcId="{9CF62226-0870-4489-96A0-52E57139D43E}" destId="{606F252B-CC32-4EB6-A257-30501A9FE0FE}" srcOrd="0" destOrd="0" presId="urn:microsoft.com/office/officeart/2005/8/layout/chevron1"/>
    <dgm:cxn modelId="{F72DEA79-B84D-4D19-97FD-E19E0E566DB6}" srcId="{AD30A950-FF3B-42E8-9AAE-BB5C958569A6}" destId="{76BBA7CC-88A7-4F87-843F-F0DE9037F818}" srcOrd="0" destOrd="0" parTransId="{92835ECD-2667-4D17-9918-742C0A93F122}" sibTransId="{61975329-AFA4-4CAA-9105-B38A82E78A4F}"/>
    <dgm:cxn modelId="{F4BA0F7F-9396-4F4A-AE2F-3C5BD1296FBD}" srcId="{AD30A950-FF3B-42E8-9AAE-BB5C958569A6}" destId="{9CF62226-0870-4489-96A0-52E57139D43E}" srcOrd="2" destOrd="0" parTransId="{A85B3D33-DF28-4BC6-81B5-F6A5E5C40860}" sibTransId="{AE82401A-CA1D-4968-A20F-8547D6478BE5}"/>
    <dgm:cxn modelId="{23900A8C-E71E-4481-B358-83590CF36393}" type="presOf" srcId="{4DEA3A53-7963-4D7A-BF2D-1FB6FEC3C340}" destId="{ECE09311-C0CD-4816-B389-678EEF1C4CCD}" srcOrd="0" destOrd="0" presId="urn:microsoft.com/office/officeart/2005/8/layout/chevron1"/>
    <dgm:cxn modelId="{B92A23E0-1FB6-4E73-A85B-164448D34DF3}" type="presOf" srcId="{AD30A950-FF3B-42E8-9AAE-BB5C958569A6}" destId="{60105203-69E0-4DC7-A211-DFC20DCF97FC}" srcOrd="0" destOrd="0" presId="urn:microsoft.com/office/officeart/2005/8/layout/chevron1"/>
    <dgm:cxn modelId="{1F5919C2-FDDD-43B0-A463-32C7767F82F8}" type="presParOf" srcId="{60105203-69E0-4DC7-A211-DFC20DCF97FC}" destId="{7512C8A8-A9FB-48F8-8460-EF1E0503074B}" srcOrd="0" destOrd="0" presId="urn:microsoft.com/office/officeart/2005/8/layout/chevron1"/>
    <dgm:cxn modelId="{AD04FE00-F016-4AA5-8521-69B1F027958C}" type="presParOf" srcId="{60105203-69E0-4DC7-A211-DFC20DCF97FC}" destId="{91DABCA8-7E84-4BAA-A666-38784DCD1B8A}" srcOrd="1" destOrd="0" presId="urn:microsoft.com/office/officeart/2005/8/layout/chevron1"/>
    <dgm:cxn modelId="{58D406A2-B054-44DD-9C44-A81AC1A06795}" type="presParOf" srcId="{60105203-69E0-4DC7-A211-DFC20DCF97FC}" destId="{ECE09311-C0CD-4816-B389-678EEF1C4CCD}" srcOrd="2" destOrd="0" presId="urn:microsoft.com/office/officeart/2005/8/layout/chevron1"/>
    <dgm:cxn modelId="{39A9B82D-57FD-46EF-960C-1DDAD39EB9C6}" type="presParOf" srcId="{60105203-69E0-4DC7-A211-DFC20DCF97FC}" destId="{28233FFD-8DB4-4093-976D-B43B965E7494}" srcOrd="3" destOrd="0" presId="urn:microsoft.com/office/officeart/2005/8/layout/chevron1"/>
    <dgm:cxn modelId="{1381CA00-650F-4F22-95C3-82C37C13CE8D}" type="presParOf" srcId="{60105203-69E0-4DC7-A211-DFC20DCF97FC}" destId="{606F252B-CC32-4EB6-A257-30501A9FE0FE}" srcOrd="4" destOrd="0" presId="urn:microsoft.com/office/officeart/2005/8/layout/chevron1"/>
    <dgm:cxn modelId="{5D3E9FAC-E6FA-4996-B4C7-7886AB217D58}" type="presParOf" srcId="{60105203-69E0-4DC7-A211-DFC20DCF97FC}" destId="{DA132645-86C9-419A-8E57-BB911CE9DBFD}" srcOrd="5" destOrd="0" presId="urn:microsoft.com/office/officeart/2005/8/layout/chevron1"/>
    <dgm:cxn modelId="{062DE6E0-785A-4A3B-8058-B990EB785331}" type="presParOf" srcId="{60105203-69E0-4DC7-A211-DFC20DCF97FC}" destId="{CEE24A8D-F552-4043-8520-ED7C2F68852B}"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B3FB84-7AC6-4F84-801D-2CFC3DF4981A}" type="doc">
      <dgm:prSet loTypeId="urn:microsoft.com/office/officeart/2005/8/layout/hProcess3" loCatId="process" qsTypeId="urn:microsoft.com/office/officeart/2005/8/quickstyle/simple1" qsCatId="simple" csTypeId="urn:microsoft.com/office/officeart/2005/8/colors/accent1_2" csCatId="accent1" phldr="1"/>
      <dgm:spPr/>
    </dgm:pt>
    <dgm:pt modelId="{C920859A-5BE1-4B21-A816-CC96D130B144}">
      <dgm:prSet phldrT="[Text]" custT="1"/>
      <dgm:spPr/>
      <dgm:t>
        <a:bodyPr/>
        <a:lstStyle/>
        <a:p>
          <a:r>
            <a:rPr lang="en-US" sz="2400" b="1"/>
            <a:t>Gather and analyze </a:t>
          </a:r>
        </a:p>
        <a:p>
          <a:r>
            <a:rPr lang="en-US" sz="2400" b="1"/>
            <a:t>school-level data.</a:t>
          </a:r>
        </a:p>
      </dgm:t>
      <dgm:extLst>
        <a:ext uri="{E40237B7-FDA0-4F09-8148-C483321AD2D9}">
          <dgm14:cNvPr xmlns:dgm14="http://schemas.microsoft.com/office/drawing/2010/diagram" id="0" name="" descr="Gather and analyze &#10;school-level data.&#10;"/>
        </a:ext>
      </dgm:extLst>
    </dgm:pt>
    <dgm:pt modelId="{88BD049E-587C-4E79-8B32-0820D8F941EA}" type="parTrans" cxnId="{65D62F8E-543B-41BA-9F17-D137170DC0B5}">
      <dgm:prSet/>
      <dgm:spPr/>
      <dgm:t>
        <a:bodyPr/>
        <a:lstStyle/>
        <a:p>
          <a:endParaRPr lang="en-US"/>
        </a:p>
      </dgm:t>
    </dgm:pt>
    <dgm:pt modelId="{8FFB08AD-DD69-45B3-B6E2-E8B0A90CC373}" type="sibTrans" cxnId="{65D62F8E-543B-41BA-9F17-D137170DC0B5}">
      <dgm:prSet/>
      <dgm:spPr/>
      <dgm:t>
        <a:bodyPr/>
        <a:lstStyle/>
        <a:p>
          <a:endParaRPr lang="en-US"/>
        </a:p>
      </dgm:t>
    </dgm:pt>
    <dgm:pt modelId="{AF5DB5EF-1397-48A7-9B0C-FAECE34728D9}" type="pres">
      <dgm:prSet presAssocID="{40B3FB84-7AC6-4F84-801D-2CFC3DF4981A}" presName="Name0" presStyleCnt="0">
        <dgm:presLayoutVars>
          <dgm:dir/>
          <dgm:animLvl val="lvl"/>
          <dgm:resizeHandles val="exact"/>
        </dgm:presLayoutVars>
      </dgm:prSet>
      <dgm:spPr/>
    </dgm:pt>
    <dgm:pt modelId="{54C45D88-9F05-415F-8807-6EBFB8149E2B}" type="pres">
      <dgm:prSet presAssocID="{40B3FB84-7AC6-4F84-801D-2CFC3DF4981A}" presName="dummy" presStyleCnt="0"/>
      <dgm:spPr/>
    </dgm:pt>
    <dgm:pt modelId="{18F99B19-82CF-44B5-ADBA-10827F195D3C}" type="pres">
      <dgm:prSet presAssocID="{40B3FB84-7AC6-4F84-801D-2CFC3DF4981A}" presName="linH" presStyleCnt="0"/>
      <dgm:spPr/>
    </dgm:pt>
    <dgm:pt modelId="{E2F05B12-D57C-40E3-A5A7-DBBE6C78F6C8}" type="pres">
      <dgm:prSet presAssocID="{40B3FB84-7AC6-4F84-801D-2CFC3DF4981A}" presName="padding1" presStyleCnt="0"/>
      <dgm:spPr/>
    </dgm:pt>
    <dgm:pt modelId="{B107E662-8A2D-4561-BA71-12059845FBA3}" type="pres">
      <dgm:prSet presAssocID="{C920859A-5BE1-4B21-A816-CC96D130B144}" presName="linV" presStyleCnt="0"/>
      <dgm:spPr/>
    </dgm:pt>
    <dgm:pt modelId="{14C95D40-173C-47A0-9C3D-8780E8C8C6A5}" type="pres">
      <dgm:prSet presAssocID="{C920859A-5BE1-4B21-A816-CC96D130B144}" presName="spVertical1" presStyleCnt="0"/>
      <dgm:spPr/>
    </dgm:pt>
    <dgm:pt modelId="{7CFC1814-FA4F-488B-8FC9-AB9BF8B28431}" type="pres">
      <dgm:prSet presAssocID="{C920859A-5BE1-4B21-A816-CC96D130B144}" presName="parTx" presStyleLbl="revTx" presStyleIdx="0" presStyleCnt="1">
        <dgm:presLayoutVars>
          <dgm:chMax val="0"/>
          <dgm:chPref val="0"/>
          <dgm:bulletEnabled val="1"/>
        </dgm:presLayoutVars>
      </dgm:prSet>
      <dgm:spPr/>
    </dgm:pt>
    <dgm:pt modelId="{B47F9AD9-B99C-43F2-BE92-7133763B8B76}" type="pres">
      <dgm:prSet presAssocID="{C920859A-5BE1-4B21-A816-CC96D130B144}" presName="spVertical2" presStyleCnt="0"/>
      <dgm:spPr/>
    </dgm:pt>
    <dgm:pt modelId="{ECC378C2-0EE3-4077-B6AA-025431DBC1D7}" type="pres">
      <dgm:prSet presAssocID="{C920859A-5BE1-4B21-A816-CC96D130B144}" presName="spVertical3" presStyleCnt="0"/>
      <dgm:spPr/>
    </dgm:pt>
    <dgm:pt modelId="{715F7E21-D0D1-41BF-A3DA-92759363F659}" type="pres">
      <dgm:prSet presAssocID="{40B3FB84-7AC6-4F84-801D-2CFC3DF4981A}" presName="padding2" presStyleCnt="0"/>
      <dgm:spPr/>
    </dgm:pt>
    <dgm:pt modelId="{6BCC58A0-8452-4EC2-9204-A60C2FBB63BD}" type="pres">
      <dgm:prSet presAssocID="{40B3FB84-7AC6-4F84-801D-2CFC3DF4981A}" presName="negArrow" presStyleCnt="0"/>
      <dgm:spPr/>
    </dgm:pt>
    <dgm:pt modelId="{60AD881A-2803-4B91-B613-2FFA556AA2AA}" type="pres">
      <dgm:prSet presAssocID="{40B3FB84-7AC6-4F84-801D-2CFC3DF4981A}" presName="backgroundArrow" presStyleLbl="node1" presStyleIdx="0" presStyleCnt="1" custLinFactNeighborX="-664" custLinFactNeighborY="352"/>
      <dgm:spPr>
        <a:solidFill>
          <a:schemeClr val="accent5"/>
        </a:solidFill>
      </dgm:spPr>
      <dgm:extLst>
        <a:ext uri="{E40237B7-FDA0-4F09-8148-C483321AD2D9}">
          <dgm14:cNvPr xmlns:dgm14="http://schemas.microsoft.com/office/drawing/2010/diagram" id="0" name="" descr="Step 1 from the framework. Gather and analyze school-level data. &#10;"/>
        </a:ext>
      </dgm:extLst>
    </dgm:pt>
  </dgm:ptLst>
  <dgm:cxnLst>
    <dgm:cxn modelId="{E1E27F77-18C8-4E92-B125-8B254DC7CDB6}" type="presOf" srcId="{40B3FB84-7AC6-4F84-801D-2CFC3DF4981A}" destId="{AF5DB5EF-1397-48A7-9B0C-FAECE34728D9}" srcOrd="0" destOrd="0" presId="urn:microsoft.com/office/officeart/2005/8/layout/hProcess3"/>
    <dgm:cxn modelId="{65D62F8E-543B-41BA-9F17-D137170DC0B5}" srcId="{40B3FB84-7AC6-4F84-801D-2CFC3DF4981A}" destId="{C920859A-5BE1-4B21-A816-CC96D130B144}" srcOrd="0" destOrd="0" parTransId="{88BD049E-587C-4E79-8B32-0820D8F941EA}" sibTransId="{8FFB08AD-DD69-45B3-B6E2-E8B0A90CC373}"/>
    <dgm:cxn modelId="{A48528D7-54D6-4F7B-A5AC-738658DDDCFB}" type="presOf" srcId="{C920859A-5BE1-4B21-A816-CC96D130B144}" destId="{7CFC1814-FA4F-488B-8FC9-AB9BF8B28431}" srcOrd="0" destOrd="0" presId="urn:microsoft.com/office/officeart/2005/8/layout/hProcess3"/>
    <dgm:cxn modelId="{2348795C-A863-4E0C-AA25-E3E7D6031736}" type="presParOf" srcId="{AF5DB5EF-1397-48A7-9B0C-FAECE34728D9}" destId="{54C45D88-9F05-415F-8807-6EBFB8149E2B}" srcOrd="0" destOrd="0" presId="urn:microsoft.com/office/officeart/2005/8/layout/hProcess3"/>
    <dgm:cxn modelId="{35A1E779-D4AC-4C84-8D70-6DDA9FB29574}" type="presParOf" srcId="{AF5DB5EF-1397-48A7-9B0C-FAECE34728D9}" destId="{18F99B19-82CF-44B5-ADBA-10827F195D3C}" srcOrd="1" destOrd="0" presId="urn:microsoft.com/office/officeart/2005/8/layout/hProcess3"/>
    <dgm:cxn modelId="{D8B90BD4-C9B1-4848-877A-1224DFCFC227}" type="presParOf" srcId="{18F99B19-82CF-44B5-ADBA-10827F195D3C}" destId="{E2F05B12-D57C-40E3-A5A7-DBBE6C78F6C8}" srcOrd="0" destOrd="0" presId="urn:microsoft.com/office/officeart/2005/8/layout/hProcess3"/>
    <dgm:cxn modelId="{E57D24C1-737D-4B0A-A9B8-5FD0ADEC8165}" type="presParOf" srcId="{18F99B19-82CF-44B5-ADBA-10827F195D3C}" destId="{B107E662-8A2D-4561-BA71-12059845FBA3}" srcOrd="1" destOrd="0" presId="urn:microsoft.com/office/officeart/2005/8/layout/hProcess3"/>
    <dgm:cxn modelId="{A1BFC505-008C-4058-801A-9E44D6C427A8}" type="presParOf" srcId="{B107E662-8A2D-4561-BA71-12059845FBA3}" destId="{14C95D40-173C-47A0-9C3D-8780E8C8C6A5}" srcOrd="0" destOrd="0" presId="urn:microsoft.com/office/officeart/2005/8/layout/hProcess3"/>
    <dgm:cxn modelId="{97EE0AE1-B25D-477A-AC9A-3E95093D7D55}" type="presParOf" srcId="{B107E662-8A2D-4561-BA71-12059845FBA3}" destId="{7CFC1814-FA4F-488B-8FC9-AB9BF8B28431}" srcOrd="1" destOrd="0" presId="urn:microsoft.com/office/officeart/2005/8/layout/hProcess3"/>
    <dgm:cxn modelId="{751BA624-5472-4A65-B48F-AFD0F2125A24}" type="presParOf" srcId="{B107E662-8A2D-4561-BA71-12059845FBA3}" destId="{B47F9AD9-B99C-43F2-BE92-7133763B8B76}" srcOrd="2" destOrd="0" presId="urn:microsoft.com/office/officeart/2005/8/layout/hProcess3"/>
    <dgm:cxn modelId="{2DA592D4-2CC8-4BD8-BE3F-95FBBF056BEA}" type="presParOf" srcId="{B107E662-8A2D-4561-BA71-12059845FBA3}" destId="{ECC378C2-0EE3-4077-B6AA-025431DBC1D7}" srcOrd="3" destOrd="0" presId="urn:microsoft.com/office/officeart/2005/8/layout/hProcess3"/>
    <dgm:cxn modelId="{AF1CC1C8-7894-4184-99A9-FFDB5F1D8ED6}" type="presParOf" srcId="{18F99B19-82CF-44B5-ADBA-10827F195D3C}" destId="{715F7E21-D0D1-41BF-A3DA-92759363F659}" srcOrd="2" destOrd="0" presId="urn:microsoft.com/office/officeart/2005/8/layout/hProcess3"/>
    <dgm:cxn modelId="{402C0251-4AFA-454C-B2F8-E9DF84C5FABF}" type="presParOf" srcId="{18F99B19-82CF-44B5-ADBA-10827F195D3C}" destId="{6BCC58A0-8452-4EC2-9204-A60C2FBB63BD}" srcOrd="3" destOrd="0" presId="urn:microsoft.com/office/officeart/2005/8/layout/hProcess3"/>
    <dgm:cxn modelId="{A4B432A8-9A66-4E4C-8D3A-C20D69EF273D}" type="presParOf" srcId="{18F99B19-82CF-44B5-ADBA-10827F195D3C}" destId="{60AD881A-2803-4B91-B613-2FFA556AA2AA}"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10ACA7-B34C-4A90-A7A8-174D2237FC1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9A735650-3A16-427C-8E90-C256955EE1A3}">
      <dgm:prSet custT="1"/>
      <dgm:spPr/>
      <dgm:t>
        <a:bodyPr/>
        <a:lstStyle/>
        <a:p>
          <a:pPr>
            <a:lnSpc>
              <a:spcPct val="100000"/>
            </a:lnSpc>
          </a:pPr>
          <a:r>
            <a:rPr lang="en-US" sz="2400" dirty="0"/>
            <a:t>Human Resources Department	</a:t>
          </a:r>
        </a:p>
      </dgm:t>
    </dgm:pt>
    <dgm:pt modelId="{FE769AC9-66BC-4D51-A8E9-CB01308DE047}" type="parTrans" cxnId="{43C2D64C-74B9-4CF0-BE53-FA3E96DC750C}">
      <dgm:prSet/>
      <dgm:spPr/>
      <dgm:t>
        <a:bodyPr/>
        <a:lstStyle/>
        <a:p>
          <a:endParaRPr lang="en-US"/>
        </a:p>
      </dgm:t>
    </dgm:pt>
    <dgm:pt modelId="{32CE1D87-B519-4604-A6A7-7A2095BE48B5}" type="sibTrans" cxnId="{43C2D64C-74B9-4CF0-BE53-FA3E96DC750C}">
      <dgm:prSet/>
      <dgm:spPr/>
      <dgm:t>
        <a:bodyPr/>
        <a:lstStyle/>
        <a:p>
          <a:endParaRPr lang="en-US"/>
        </a:p>
      </dgm:t>
    </dgm:pt>
    <dgm:pt modelId="{683BCBAF-2788-471A-9095-40D3582705BF}">
      <dgm:prSet custT="1"/>
      <dgm:spPr/>
      <dgm:t>
        <a:bodyPr/>
        <a:lstStyle/>
        <a:p>
          <a:pPr>
            <a:lnSpc>
              <a:spcPct val="100000"/>
            </a:lnSpc>
          </a:pPr>
          <a:r>
            <a:rPr lang="en-US" sz="2400" dirty="0"/>
            <a:t>Teacher Principal Coaches     	      </a:t>
          </a:r>
        </a:p>
      </dgm:t>
    </dgm:pt>
    <dgm:pt modelId="{FC1AA55F-FA3F-4A91-BC29-D04DDCBB35A8}" type="parTrans" cxnId="{65E3884F-3CC8-4F5E-A52C-D59D19B14860}">
      <dgm:prSet/>
      <dgm:spPr/>
      <dgm:t>
        <a:bodyPr/>
        <a:lstStyle/>
        <a:p>
          <a:endParaRPr lang="en-US"/>
        </a:p>
      </dgm:t>
    </dgm:pt>
    <dgm:pt modelId="{C42CEA62-EF21-4C0F-A025-57C232AF9704}" type="sibTrans" cxnId="{65E3884F-3CC8-4F5E-A52C-D59D19B14860}">
      <dgm:prSet/>
      <dgm:spPr/>
      <dgm:t>
        <a:bodyPr/>
        <a:lstStyle/>
        <a:p>
          <a:endParaRPr lang="en-US"/>
        </a:p>
      </dgm:t>
    </dgm:pt>
    <dgm:pt modelId="{3EB63A43-0461-4974-8EA0-FC2B5E2AAEF4}">
      <dgm:prSet/>
      <dgm:spPr/>
      <dgm:t>
        <a:bodyPr/>
        <a:lstStyle/>
        <a:p>
          <a:pPr>
            <a:lnSpc>
              <a:spcPct val="100000"/>
            </a:lnSpc>
          </a:pPr>
          <a:r>
            <a:rPr lang="en-US" dirty="0"/>
            <a:t>Curriculum and Instruction</a:t>
          </a:r>
        </a:p>
      </dgm:t>
    </dgm:pt>
    <dgm:pt modelId="{71F7B6E7-4CD0-402F-B4DF-4DFD6E63FE60}" type="parTrans" cxnId="{E02E90FD-0E65-486E-9144-44A6ABEBD610}">
      <dgm:prSet/>
      <dgm:spPr/>
      <dgm:t>
        <a:bodyPr/>
        <a:lstStyle/>
        <a:p>
          <a:endParaRPr lang="en-US"/>
        </a:p>
      </dgm:t>
    </dgm:pt>
    <dgm:pt modelId="{3310A06F-BDFB-47BE-B251-6DB46FAAEABA}" type="sibTrans" cxnId="{E02E90FD-0E65-486E-9144-44A6ABEBD610}">
      <dgm:prSet/>
      <dgm:spPr/>
      <dgm:t>
        <a:bodyPr/>
        <a:lstStyle/>
        <a:p>
          <a:endParaRPr lang="en-US"/>
        </a:p>
      </dgm:t>
    </dgm:pt>
    <dgm:pt modelId="{0D6A74AA-F80D-4809-8B58-E92B3315C4EA}">
      <dgm:prSet/>
      <dgm:spPr/>
      <dgm:t>
        <a:bodyPr/>
        <a:lstStyle/>
        <a:p>
          <a:pPr>
            <a:lnSpc>
              <a:spcPct val="100000"/>
            </a:lnSpc>
          </a:pPr>
          <a:r>
            <a:rPr lang="en-US" dirty="0"/>
            <a:t>Finance</a:t>
          </a:r>
        </a:p>
      </dgm:t>
    </dgm:pt>
    <dgm:pt modelId="{06497E17-B125-4544-8127-0DE2A9ED3A01}" type="parTrans" cxnId="{266AFD15-E631-47B0-B23C-F54F813ED943}">
      <dgm:prSet/>
      <dgm:spPr/>
      <dgm:t>
        <a:bodyPr/>
        <a:lstStyle/>
        <a:p>
          <a:endParaRPr lang="en-US"/>
        </a:p>
      </dgm:t>
    </dgm:pt>
    <dgm:pt modelId="{7914E777-43F6-4BD5-A361-758C8635092F}" type="sibTrans" cxnId="{266AFD15-E631-47B0-B23C-F54F813ED943}">
      <dgm:prSet/>
      <dgm:spPr/>
      <dgm:t>
        <a:bodyPr/>
        <a:lstStyle/>
        <a:p>
          <a:endParaRPr lang="en-US"/>
        </a:p>
      </dgm:t>
    </dgm:pt>
    <dgm:pt modelId="{1E6092E8-1616-44FC-B2C9-32721706BF90}">
      <dgm:prSet/>
      <dgm:spPr/>
      <dgm:t>
        <a:bodyPr/>
        <a:lstStyle/>
        <a:p>
          <a:pPr>
            <a:lnSpc>
              <a:spcPct val="100000"/>
            </a:lnSpc>
          </a:pPr>
          <a:r>
            <a:rPr lang="en-US" dirty="0"/>
            <a:t>Data and Assessment</a:t>
          </a:r>
        </a:p>
      </dgm:t>
    </dgm:pt>
    <dgm:pt modelId="{784C2A76-A5B8-4D13-8648-F67233557C8E}" type="parTrans" cxnId="{2869C19F-1C95-4842-A1ED-A9CD916EEC4A}">
      <dgm:prSet/>
      <dgm:spPr/>
      <dgm:t>
        <a:bodyPr/>
        <a:lstStyle/>
        <a:p>
          <a:endParaRPr lang="en-US"/>
        </a:p>
      </dgm:t>
    </dgm:pt>
    <dgm:pt modelId="{341E8C1F-15CB-4330-91CE-9152AFAEC696}" type="sibTrans" cxnId="{2869C19F-1C95-4842-A1ED-A9CD916EEC4A}">
      <dgm:prSet/>
      <dgm:spPr/>
      <dgm:t>
        <a:bodyPr/>
        <a:lstStyle/>
        <a:p>
          <a:endParaRPr lang="en-US"/>
        </a:p>
      </dgm:t>
    </dgm:pt>
    <dgm:pt modelId="{260EDC6F-198F-47AE-A808-F69831D979D6}" type="pres">
      <dgm:prSet presAssocID="{BA10ACA7-B34C-4A90-A7A8-174D2237FC1F}" presName="root" presStyleCnt="0">
        <dgm:presLayoutVars>
          <dgm:dir/>
          <dgm:resizeHandles val="exact"/>
        </dgm:presLayoutVars>
      </dgm:prSet>
      <dgm:spPr/>
    </dgm:pt>
    <dgm:pt modelId="{B7AD05C5-BCCD-487D-B016-00E372F8C017}" type="pres">
      <dgm:prSet presAssocID="{9A735650-3A16-427C-8E90-C256955EE1A3}" presName="compNode" presStyleCnt="0"/>
      <dgm:spPr/>
    </dgm:pt>
    <dgm:pt modelId="{8C72372E-527D-438E-83D8-93EC9C568BCB}" type="pres">
      <dgm:prSet presAssocID="{9A735650-3A16-427C-8E90-C256955EE1A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s"/>
        </a:ext>
      </dgm:extLst>
    </dgm:pt>
    <dgm:pt modelId="{53671CDD-5473-4379-A25C-C6E914700DC4}" type="pres">
      <dgm:prSet presAssocID="{9A735650-3A16-427C-8E90-C256955EE1A3}" presName="spaceRect" presStyleCnt="0"/>
      <dgm:spPr/>
    </dgm:pt>
    <dgm:pt modelId="{F1E6A3FA-5EC6-4921-8698-116999C3449A}" type="pres">
      <dgm:prSet presAssocID="{9A735650-3A16-427C-8E90-C256955EE1A3}" presName="textRect" presStyleLbl="revTx" presStyleIdx="0" presStyleCnt="5">
        <dgm:presLayoutVars>
          <dgm:chMax val="1"/>
          <dgm:chPref val="1"/>
        </dgm:presLayoutVars>
      </dgm:prSet>
      <dgm:spPr/>
    </dgm:pt>
    <dgm:pt modelId="{D8605353-A8B9-4EE6-A8ED-6E6C1DFA34A7}" type="pres">
      <dgm:prSet presAssocID="{32CE1D87-B519-4604-A6A7-7A2095BE48B5}" presName="sibTrans" presStyleCnt="0"/>
      <dgm:spPr/>
    </dgm:pt>
    <dgm:pt modelId="{728F9151-E5D0-40F3-8855-CD0514620628}" type="pres">
      <dgm:prSet presAssocID="{683BCBAF-2788-471A-9095-40D3582705BF}" presName="compNode" presStyleCnt="0"/>
      <dgm:spPr/>
    </dgm:pt>
    <dgm:pt modelId="{64D04492-741B-4172-8066-D4569FB3954A}" type="pres">
      <dgm:prSet presAssocID="{683BCBAF-2788-471A-9095-40D3582705B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C15A7A0A-E99B-4A59-BCD3-369EA7018232}" type="pres">
      <dgm:prSet presAssocID="{683BCBAF-2788-471A-9095-40D3582705BF}" presName="spaceRect" presStyleCnt="0"/>
      <dgm:spPr/>
    </dgm:pt>
    <dgm:pt modelId="{06C62D1C-D878-4BC0-B2D8-BC4A10888AEC}" type="pres">
      <dgm:prSet presAssocID="{683BCBAF-2788-471A-9095-40D3582705BF}" presName="textRect" presStyleLbl="revTx" presStyleIdx="1" presStyleCnt="5">
        <dgm:presLayoutVars>
          <dgm:chMax val="1"/>
          <dgm:chPref val="1"/>
        </dgm:presLayoutVars>
      </dgm:prSet>
      <dgm:spPr/>
    </dgm:pt>
    <dgm:pt modelId="{6029A0C2-9E1D-4522-93F7-68C14CFAAFA6}" type="pres">
      <dgm:prSet presAssocID="{C42CEA62-EF21-4C0F-A025-57C232AF9704}" presName="sibTrans" presStyleCnt="0"/>
      <dgm:spPr/>
    </dgm:pt>
    <dgm:pt modelId="{1F9F7F28-AE4E-4780-A8C2-AFDDF6136830}" type="pres">
      <dgm:prSet presAssocID="{3EB63A43-0461-4974-8EA0-FC2B5E2AAEF4}" presName="compNode" presStyleCnt="0"/>
      <dgm:spPr/>
    </dgm:pt>
    <dgm:pt modelId="{53682D99-691E-48C3-B42C-B8FF6BF1F778}" type="pres">
      <dgm:prSet presAssocID="{3EB63A43-0461-4974-8EA0-FC2B5E2AAEF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033046D4-F685-42D8-ABC0-F06F37ADE0BD}" type="pres">
      <dgm:prSet presAssocID="{3EB63A43-0461-4974-8EA0-FC2B5E2AAEF4}" presName="spaceRect" presStyleCnt="0"/>
      <dgm:spPr/>
    </dgm:pt>
    <dgm:pt modelId="{F85E8F77-867B-4FA5-ADE1-305FBF732B26}" type="pres">
      <dgm:prSet presAssocID="{3EB63A43-0461-4974-8EA0-FC2B5E2AAEF4}" presName="textRect" presStyleLbl="revTx" presStyleIdx="2" presStyleCnt="5">
        <dgm:presLayoutVars>
          <dgm:chMax val="1"/>
          <dgm:chPref val="1"/>
        </dgm:presLayoutVars>
      </dgm:prSet>
      <dgm:spPr/>
    </dgm:pt>
    <dgm:pt modelId="{4C83BFAD-BB66-4078-A9B8-894D2630ACB6}" type="pres">
      <dgm:prSet presAssocID="{3310A06F-BDFB-47BE-B251-6DB46FAAEABA}" presName="sibTrans" presStyleCnt="0"/>
      <dgm:spPr/>
    </dgm:pt>
    <dgm:pt modelId="{D57CE613-2F81-480F-AC9C-C441F6B1BA6D}" type="pres">
      <dgm:prSet presAssocID="{0D6A74AA-F80D-4809-8B58-E92B3315C4EA}" presName="compNode" presStyleCnt="0"/>
      <dgm:spPr/>
    </dgm:pt>
    <dgm:pt modelId="{3F94F356-4F8E-431B-BB06-03638891C79D}" type="pres">
      <dgm:prSet presAssocID="{0D6A74AA-F80D-4809-8B58-E92B3315C4E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ank"/>
        </a:ext>
      </dgm:extLst>
    </dgm:pt>
    <dgm:pt modelId="{FC74C9C1-638D-4DE9-B1FA-A7F61C140EF6}" type="pres">
      <dgm:prSet presAssocID="{0D6A74AA-F80D-4809-8B58-E92B3315C4EA}" presName="spaceRect" presStyleCnt="0"/>
      <dgm:spPr/>
    </dgm:pt>
    <dgm:pt modelId="{150543EA-BEC4-4DAC-8B9C-C6D44C6A72CD}" type="pres">
      <dgm:prSet presAssocID="{0D6A74AA-F80D-4809-8B58-E92B3315C4EA}" presName="textRect" presStyleLbl="revTx" presStyleIdx="3" presStyleCnt="5">
        <dgm:presLayoutVars>
          <dgm:chMax val="1"/>
          <dgm:chPref val="1"/>
        </dgm:presLayoutVars>
      </dgm:prSet>
      <dgm:spPr/>
    </dgm:pt>
    <dgm:pt modelId="{A3BE525F-1FCC-42F8-9850-8A548A04E426}" type="pres">
      <dgm:prSet presAssocID="{7914E777-43F6-4BD5-A361-758C8635092F}" presName="sibTrans" presStyleCnt="0"/>
      <dgm:spPr/>
    </dgm:pt>
    <dgm:pt modelId="{7298A396-33E1-42CB-9D95-C408A96D4410}" type="pres">
      <dgm:prSet presAssocID="{1E6092E8-1616-44FC-B2C9-32721706BF90}" presName="compNode" presStyleCnt="0"/>
      <dgm:spPr/>
    </dgm:pt>
    <dgm:pt modelId="{48C41E58-AFB0-4379-9FCE-6336A4174F28}" type="pres">
      <dgm:prSet presAssocID="{1E6092E8-1616-44FC-B2C9-32721706BF9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ar chart"/>
        </a:ext>
      </dgm:extLst>
    </dgm:pt>
    <dgm:pt modelId="{7E50F27D-9AC8-4996-B587-6962E5D1C503}" type="pres">
      <dgm:prSet presAssocID="{1E6092E8-1616-44FC-B2C9-32721706BF90}" presName="spaceRect" presStyleCnt="0"/>
      <dgm:spPr/>
    </dgm:pt>
    <dgm:pt modelId="{E6B00041-E2AB-4F39-80EA-844C69ECA751}" type="pres">
      <dgm:prSet presAssocID="{1E6092E8-1616-44FC-B2C9-32721706BF90}" presName="textRect" presStyleLbl="revTx" presStyleIdx="4" presStyleCnt="5">
        <dgm:presLayoutVars>
          <dgm:chMax val="1"/>
          <dgm:chPref val="1"/>
        </dgm:presLayoutVars>
      </dgm:prSet>
      <dgm:spPr/>
    </dgm:pt>
  </dgm:ptLst>
  <dgm:cxnLst>
    <dgm:cxn modelId="{266AFD15-E631-47B0-B23C-F54F813ED943}" srcId="{BA10ACA7-B34C-4A90-A7A8-174D2237FC1F}" destId="{0D6A74AA-F80D-4809-8B58-E92B3315C4EA}" srcOrd="3" destOrd="0" parTransId="{06497E17-B125-4544-8127-0DE2A9ED3A01}" sibTransId="{7914E777-43F6-4BD5-A361-758C8635092F}"/>
    <dgm:cxn modelId="{78C0971B-9FAB-485C-BB18-48C122472FDB}" type="presOf" srcId="{3EB63A43-0461-4974-8EA0-FC2B5E2AAEF4}" destId="{F85E8F77-867B-4FA5-ADE1-305FBF732B26}" srcOrd="0" destOrd="0" presId="urn:microsoft.com/office/officeart/2018/2/layout/IconLabelList"/>
    <dgm:cxn modelId="{8D79D134-9BB0-429E-BB78-6D83D46617B3}" type="presOf" srcId="{9A735650-3A16-427C-8E90-C256955EE1A3}" destId="{F1E6A3FA-5EC6-4921-8698-116999C3449A}" srcOrd="0" destOrd="0" presId="urn:microsoft.com/office/officeart/2018/2/layout/IconLabelList"/>
    <dgm:cxn modelId="{43C2D64C-74B9-4CF0-BE53-FA3E96DC750C}" srcId="{BA10ACA7-B34C-4A90-A7A8-174D2237FC1F}" destId="{9A735650-3A16-427C-8E90-C256955EE1A3}" srcOrd="0" destOrd="0" parTransId="{FE769AC9-66BC-4D51-A8E9-CB01308DE047}" sibTransId="{32CE1D87-B519-4604-A6A7-7A2095BE48B5}"/>
    <dgm:cxn modelId="{65E3884F-3CC8-4F5E-A52C-D59D19B14860}" srcId="{BA10ACA7-B34C-4A90-A7A8-174D2237FC1F}" destId="{683BCBAF-2788-471A-9095-40D3582705BF}" srcOrd="1" destOrd="0" parTransId="{FC1AA55F-FA3F-4A91-BC29-D04DDCBB35A8}" sibTransId="{C42CEA62-EF21-4C0F-A025-57C232AF9704}"/>
    <dgm:cxn modelId="{C2DD7F88-BCA2-4C33-B39E-C6CF0FDBEA73}" type="presOf" srcId="{1E6092E8-1616-44FC-B2C9-32721706BF90}" destId="{E6B00041-E2AB-4F39-80EA-844C69ECA751}" srcOrd="0" destOrd="0" presId="urn:microsoft.com/office/officeart/2018/2/layout/IconLabelList"/>
    <dgm:cxn modelId="{2869C19F-1C95-4842-A1ED-A9CD916EEC4A}" srcId="{BA10ACA7-B34C-4A90-A7A8-174D2237FC1F}" destId="{1E6092E8-1616-44FC-B2C9-32721706BF90}" srcOrd="4" destOrd="0" parTransId="{784C2A76-A5B8-4D13-8648-F67233557C8E}" sibTransId="{341E8C1F-15CB-4330-91CE-9152AFAEC696}"/>
    <dgm:cxn modelId="{26A5D09F-C58C-4F75-B76F-62B0E3A30DEF}" type="presOf" srcId="{683BCBAF-2788-471A-9095-40D3582705BF}" destId="{06C62D1C-D878-4BC0-B2D8-BC4A10888AEC}" srcOrd="0" destOrd="0" presId="urn:microsoft.com/office/officeart/2018/2/layout/IconLabelList"/>
    <dgm:cxn modelId="{934A68D5-8096-477D-8278-056E127DE3A8}" type="presOf" srcId="{0D6A74AA-F80D-4809-8B58-E92B3315C4EA}" destId="{150543EA-BEC4-4DAC-8B9C-C6D44C6A72CD}" srcOrd="0" destOrd="0" presId="urn:microsoft.com/office/officeart/2018/2/layout/IconLabelList"/>
    <dgm:cxn modelId="{6BAC75D6-A46C-4E7C-8704-EADFCEFCADBA}" type="presOf" srcId="{BA10ACA7-B34C-4A90-A7A8-174D2237FC1F}" destId="{260EDC6F-198F-47AE-A808-F69831D979D6}" srcOrd="0" destOrd="0" presId="urn:microsoft.com/office/officeart/2018/2/layout/IconLabelList"/>
    <dgm:cxn modelId="{E02E90FD-0E65-486E-9144-44A6ABEBD610}" srcId="{BA10ACA7-B34C-4A90-A7A8-174D2237FC1F}" destId="{3EB63A43-0461-4974-8EA0-FC2B5E2AAEF4}" srcOrd="2" destOrd="0" parTransId="{71F7B6E7-4CD0-402F-B4DF-4DFD6E63FE60}" sibTransId="{3310A06F-BDFB-47BE-B251-6DB46FAAEABA}"/>
    <dgm:cxn modelId="{DCE574BA-C463-45E0-9BEF-BF9768C5E52B}" type="presParOf" srcId="{260EDC6F-198F-47AE-A808-F69831D979D6}" destId="{B7AD05C5-BCCD-487D-B016-00E372F8C017}" srcOrd="0" destOrd="0" presId="urn:microsoft.com/office/officeart/2018/2/layout/IconLabelList"/>
    <dgm:cxn modelId="{D2445E47-4EAA-47C1-B8AA-A2992741C895}" type="presParOf" srcId="{B7AD05C5-BCCD-487D-B016-00E372F8C017}" destId="{8C72372E-527D-438E-83D8-93EC9C568BCB}" srcOrd="0" destOrd="0" presId="urn:microsoft.com/office/officeart/2018/2/layout/IconLabelList"/>
    <dgm:cxn modelId="{7367CF8F-C950-40D2-8A0D-69BD31FBE8CA}" type="presParOf" srcId="{B7AD05C5-BCCD-487D-B016-00E372F8C017}" destId="{53671CDD-5473-4379-A25C-C6E914700DC4}" srcOrd="1" destOrd="0" presId="urn:microsoft.com/office/officeart/2018/2/layout/IconLabelList"/>
    <dgm:cxn modelId="{0F02523E-FD6C-49E2-80D6-8DF18BA86393}" type="presParOf" srcId="{B7AD05C5-BCCD-487D-B016-00E372F8C017}" destId="{F1E6A3FA-5EC6-4921-8698-116999C3449A}" srcOrd="2" destOrd="0" presId="urn:microsoft.com/office/officeart/2018/2/layout/IconLabelList"/>
    <dgm:cxn modelId="{4955B762-89E7-49AB-8DD3-5AA683DF97A4}" type="presParOf" srcId="{260EDC6F-198F-47AE-A808-F69831D979D6}" destId="{D8605353-A8B9-4EE6-A8ED-6E6C1DFA34A7}" srcOrd="1" destOrd="0" presId="urn:microsoft.com/office/officeart/2018/2/layout/IconLabelList"/>
    <dgm:cxn modelId="{D5BDE693-AABB-4EF3-AF38-4C2CA306E803}" type="presParOf" srcId="{260EDC6F-198F-47AE-A808-F69831D979D6}" destId="{728F9151-E5D0-40F3-8855-CD0514620628}" srcOrd="2" destOrd="0" presId="urn:microsoft.com/office/officeart/2018/2/layout/IconLabelList"/>
    <dgm:cxn modelId="{AC174CE7-2F10-4F2B-BD94-FF8AEC0F7847}" type="presParOf" srcId="{728F9151-E5D0-40F3-8855-CD0514620628}" destId="{64D04492-741B-4172-8066-D4569FB3954A}" srcOrd="0" destOrd="0" presId="urn:microsoft.com/office/officeart/2018/2/layout/IconLabelList"/>
    <dgm:cxn modelId="{BE782F93-57AC-4439-9882-7F79D5DEAE5B}" type="presParOf" srcId="{728F9151-E5D0-40F3-8855-CD0514620628}" destId="{C15A7A0A-E99B-4A59-BCD3-369EA7018232}" srcOrd="1" destOrd="0" presId="urn:microsoft.com/office/officeart/2018/2/layout/IconLabelList"/>
    <dgm:cxn modelId="{2ED714E7-7294-4306-BB58-A7F9DAF2B0B2}" type="presParOf" srcId="{728F9151-E5D0-40F3-8855-CD0514620628}" destId="{06C62D1C-D878-4BC0-B2D8-BC4A10888AEC}" srcOrd="2" destOrd="0" presId="urn:microsoft.com/office/officeart/2018/2/layout/IconLabelList"/>
    <dgm:cxn modelId="{CDCB9CE6-CF59-4252-B7F7-DA5AE1C10CA5}" type="presParOf" srcId="{260EDC6F-198F-47AE-A808-F69831D979D6}" destId="{6029A0C2-9E1D-4522-93F7-68C14CFAAFA6}" srcOrd="3" destOrd="0" presId="urn:microsoft.com/office/officeart/2018/2/layout/IconLabelList"/>
    <dgm:cxn modelId="{46E95B0E-EE12-4961-B2A2-C3D57639C2D3}" type="presParOf" srcId="{260EDC6F-198F-47AE-A808-F69831D979D6}" destId="{1F9F7F28-AE4E-4780-A8C2-AFDDF6136830}" srcOrd="4" destOrd="0" presId="urn:microsoft.com/office/officeart/2018/2/layout/IconLabelList"/>
    <dgm:cxn modelId="{D854C025-085C-48D6-9DCA-241B12095488}" type="presParOf" srcId="{1F9F7F28-AE4E-4780-A8C2-AFDDF6136830}" destId="{53682D99-691E-48C3-B42C-B8FF6BF1F778}" srcOrd="0" destOrd="0" presId="urn:microsoft.com/office/officeart/2018/2/layout/IconLabelList"/>
    <dgm:cxn modelId="{571984C6-6A4D-4835-89E9-42EBFBA254B8}" type="presParOf" srcId="{1F9F7F28-AE4E-4780-A8C2-AFDDF6136830}" destId="{033046D4-F685-42D8-ABC0-F06F37ADE0BD}" srcOrd="1" destOrd="0" presId="urn:microsoft.com/office/officeart/2018/2/layout/IconLabelList"/>
    <dgm:cxn modelId="{5B0F1E8A-CF85-4B3D-851A-9DB7110416A7}" type="presParOf" srcId="{1F9F7F28-AE4E-4780-A8C2-AFDDF6136830}" destId="{F85E8F77-867B-4FA5-ADE1-305FBF732B26}" srcOrd="2" destOrd="0" presId="urn:microsoft.com/office/officeart/2018/2/layout/IconLabelList"/>
    <dgm:cxn modelId="{2F1A2D3A-B168-42B3-8F3B-C1AEED3EEC29}" type="presParOf" srcId="{260EDC6F-198F-47AE-A808-F69831D979D6}" destId="{4C83BFAD-BB66-4078-A9B8-894D2630ACB6}" srcOrd="5" destOrd="0" presId="urn:microsoft.com/office/officeart/2018/2/layout/IconLabelList"/>
    <dgm:cxn modelId="{C9AA2EDA-5941-4B9D-96BE-84A491B145C6}" type="presParOf" srcId="{260EDC6F-198F-47AE-A808-F69831D979D6}" destId="{D57CE613-2F81-480F-AC9C-C441F6B1BA6D}" srcOrd="6" destOrd="0" presId="urn:microsoft.com/office/officeart/2018/2/layout/IconLabelList"/>
    <dgm:cxn modelId="{54BF009F-2EC1-48D0-9509-B6D8AD6F4CF5}" type="presParOf" srcId="{D57CE613-2F81-480F-AC9C-C441F6B1BA6D}" destId="{3F94F356-4F8E-431B-BB06-03638891C79D}" srcOrd="0" destOrd="0" presId="urn:microsoft.com/office/officeart/2018/2/layout/IconLabelList"/>
    <dgm:cxn modelId="{CDA7EA95-470C-444D-88E1-8EAFF8DF86E4}" type="presParOf" srcId="{D57CE613-2F81-480F-AC9C-C441F6B1BA6D}" destId="{FC74C9C1-638D-4DE9-B1FA-A7F61C140EF6}" srcOrd="1" destOrd="0" presId="urn:microsoft.com/office/officeart/2018/2/layout/IconLabelList"/>
    <dgm:cxn modelId="{9A544078-6A4A-4614-A7C4-FE9DC5493E24}" type="presParOf" srcId="{D57CE613-2F81-480F-AC9C-C441F6B1BA6D}" destId="{150543EA-BEC4-4DAC-8B9C-C6D44C6A72CD}" srcOrd="2" destOrd="0" presId="urn:microsoft.com/office/officeart/2018/2/layout/IconLabelList"/>
    <dgm:cxn modelId="{41F3578D-5F4E-4D14-AA19-1DC6A4DD69CF}" type="presParOf" srcId="{260EDC6F-198F-47AE-A808-F69831D979D6}" destId="{A3BE525F-1FCC-42F8-9850-8A548A04E426}" srcOrd="7" destOrd="0" presId="urn:microsoft.com/office/officeart/2018/2/layout/IconLabelList"/>
    <dgm:cxn modelId="{468743C0-D7F1-417D-A032-F34D53DA1431}" type="presParOf" srcId="{260EDC6F-198F-47AE-A808-F69831D979D6}" destId="{7298A396-33E1-42CB-9D95-C408A96D4410}" srcOrd="8" destOrd="0" presId="urn:microsoft.com/office/officeart/2018/2/layout/IconLabelList"/>
    <dgm:cxn modelId="{23F1F6F9-AE10-4B09-8BD0-5999F624FAE5}" type="presParOf" srcId="{7298A396-33E1-42CB-9D95-C408A96D4410}" destId="{48C41E58-AFB0-4379-9FCE-6336A4174F28}" srcOrd="0" destOrd="0" presId="urn:microsoft.com/office/officeart/2018/2/layout/IconLabelList"/>
    <dgm:cxn modelId="{10060D62-C65E-433D-8DF2-B2C2029E1E0D}" type="presParOf" srcId="{7298A396-33E1-42CB-9D95-C408A96D4410}" destId="{7E50F27D-9AC8-4996-B587-6962E5D1C503}" srcOrd="1" destOrd="0" presId="urn:microsoft.com/office/officeart/2018/2/layout/IconLabelList"/>
    <dgm:cxn modelId="{E324AC8C-C12F-4BCF-8DEA-72967672F949}" type="presParOf" srcId="{7298A396-33E1-42CB-9D95-C408A96D4410}" destId="{E6B00041-E2AB-4F39-80EA-844C69ECA75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517556-B27A-44E6-BF64-10F41456A538}" type="doc">
      <dgm:prSet loTypeId="urn:microsoft.com/office/officeart/2005/8/layout/chevron1" loCatId="process" qsTypeId="urn:microsoft.com/office/officeart/2005/8/quickstyle/simple1" qsCatId="simple" csTypeId="urn:microsoft.com/office/officeart/2005/8/colors/accent1_2" csCatId="accent1" phldr="1"/>
      <dgm:spPr/>
    </dgm:pt>
    <dgm:pt modelId="{D25B63AE-CE30-41B3-9A8B-4917741C7BE8}">
      <dgm:prSet phldrT="[Text]"/>
      <dgm:spPr>
        <a:solidFill>
          <a:srgbClr val="BA3CBD"/>
        </a:solidFill>
      </dgm:spPr>
      <dgm:t>
        <a:bodyPr/>
        <a:lstStyle/>
        <a:p>
          <a:r>
            <a:rPr lang="en-US" dirty="0"/>
            <a:t>Identify strategies, goals, timelines</a:t>
          </a:r>
        </a:p>
      </dgm:t>
    </dgm:pt>
    <dgm:pt modelId="{2D61E1F5-7135-4A16-9F31-45B263711CCE}" type="parTrans" cxnId="{991F53BD-FC9C-45F1-AB27-9E52681F9A55}">
      <dgm:prSet/>
      <dgm:spPr/>
      <dgm:t>
        <a:bodyPr/>
        <a:lstStyle/>
        <a:p>
          <a:endParaRPr lang="en-US"/>
        </a:p>
      </dgm:t>
    </dgm:pt>
    <dgm:pt modelId="{3ED526FD-D0E6-4B7A-A146-54BFD41D7E25}" type="sibTrans" cxnId="{991F53BD-FC9C-45F1-AB27-9E52681F9A55}">
      <dgm:prSet/>
      <dgm:spPr/>
      <dgm:t>
        <a:bodyPr/>
        <a:lstStyle/>
        <a:p>
          <a:endParaRPr lang="en-US"/>
        </a:p>
      </dgm:t>
    </dgm:pt>
    <dgm:pt modelId="{D10BD00F-7314-4966-A84B-CDF266E607A9}" type="pres">
      <dgm:prSet presAssocID="{9C517556-B27A-44E6-BF64-10F41456A538}" presName="Name0" presStyleCnt="0">
        <dgm:presLayoutVars>
          <dgm:dir/>
          <dgm:animLvl val="lvl"/>
          <dgm:resizeHandles val="exact"/>
        </dgm:presLayoutVars>
      </dgm:prSet>
      <dgm:spPr/>
    </dgm:pt>
    <dgm:pt modelId="{82F65533-A122-4C11-B789-6F3556145A6C}" type="pres">
      <dgm:prSet presAssocID="{D25B63AE-CE30-41B3-9A8B-4917741C7BE8}" presName="parTxOnly" presStyleLbl="node1" presStyleIdx="0" presStyleCnt="1">
        <dgm:presLayoutVars>
          <dgm:chMax val="0"/>
          <dgm:chPref val="0"/>
          <dgm:bulletEnabled val="1"/>
        </dgm:presLayoutVars>
      </dgm:prSet>
      <dgm:spPr/>
    </dgm:pt>
  </dgm:ptLst>
  <dgm:cxnLst>
    <dgm:cxn modelId="{72771E67-7E13-4209-BAE3-09FC71B55C44}" type="presOf" srcId="{D25B63AE-CE30-41B3-9A8B-4917741C7BE8}" destId="{82F65533-A122-4C11-B789-6F3556145A6C}" srcOrd="0" destOrd="0" presId="urn:microsoft.com/office/officeart/2005/8/layout/chevron1"/>
    <dgm:cxn modelId="{CD421394-2AEF-4325-9CB6-941A2BC98689}" type="presOf" srcId="{9C517556-B27A-44E6-BF64-10F41456A538}" destId="{D10BD00F-7314-4966-A84B-CDF266E607A9}" srcOrd="0" destOrd="0" presId="urn:microsoft.com/office/officeart/2005/8/layout/chevron1"/>
    <dgm:cxn modelId="{991F53BD-FC9C-45F1-AB27-9E52681F9A55}" srcId="{9C517556-B27A-44E6-BF64-10F41456A538}" destId="{D25B63AE-CE30-41B3-9A8B-4917741C7BE8}" srcOrd="0" destOrd="0" parTransId="{2D61E1F5-7135-4A16-9F31-45B263711CCE}" sibTransId="{3ED526FD-D0E6-4B7A-A146-54BFD41D7E25}"/>
    <dgm:cxn modelId="{ED5341CF-BD9B-4D92-B289-DBED2D69E490}" type="presParOf" srcId="{D10BD00F-7314-4966-A84B-CDF266E607A9}" destId="{82F65533-A122-4C11-B789-6F3556145A6C}"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2C8A8-A9FB-48F8-8460-EF1E0503074B}">
      <dsp:nvSpPr>
        <dsp:cNvPr id="0" name=""/>
        <dsp:cNvSpPr/>
      </dsp:nvSpPr>
      <dsp:spPr>
        <a:xfrm>
          <a:off x="5486" y="1655844"/>
          <a:ext cx="3193585" cy="1277434"/>
        </a:xfrm>
        <a:prstGeom prst="chevron">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Gather and analyze school level data</a:t>
          </a:r>
        </a:p>
      </dsp:txBody>
      <dsp:txXfrm>
        <a:off x="644203" y="1655844"/>
        <a:ext cx="1916151" cy="1277434"/>
      </dsp:txXfrm>
    </dsp:sp>
    <dsp:sp modelId="{ECE09311-C0CD-4816-B389-678EEF1C4CCD}">
      <dsp:nvSpPr>
        <dsp:cNvPr id="0" name=""/>
        <dsp:cNvSpPr/>
      </dsp:nvSpPr>
      <dsp:spPr>
        <a:xfrm>
          <a:off x="2879713" y="1655844"/>
          <a:ext cx="3193585" cy="1277434"/>
        </a:xfrm>
        <a:prstGeom prst="chevron">
          <a:avLst/>
        </a:prstGeom>
        <a:solidFill>
          <a:schemeClr val="accent5">
            <a:hueOff val="6200561"/>
            <a:satOff val="-2368"/>
            <a:lumOff val="-7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Determine specific systemic root causes</a:t>
          </a:r>
        </a:p>
      </dsp:txBody>
      <dsp:txXfrm>
        <a:off x="3518430" y="1655844"/>
        <a:ext cx="1916151" cy="1277434"/>
      </dsp:txXfrm>
    </dsp:sp>
    <dsp:sp modelId="{606F252B-CC32-4EB6-A257-30501A9FE0FE}">
      <dsp:nvSpPr>
        <dsp:cNvPr id="0" name=""/>
        <dsp:cNvSpPr/>
      </dsp:nvSpPr>
      <dsp:spPr>
        <a:xfrm>
          <a:off x="5753940" y="1655844"/>
          <a:ext cx="3193585" cy="1277434"/>
        </a:xfrm>
        <a:prstGeom prst="chevron">
          <a:avLst/>
        </a:prstGeom>
        <a:solidFill>
          <a:schemeClr val="accent5">
            <a:hueOff val="12401122"/>
            <a:satOff val="-4736"/>
            <a:lumOff val="-14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Identify strategies, goals, timelines</a:t>
          </a:r>
        </a:p>
      </dsp:txBody>
      <dsp:txXfrm>
        <a:off x="6392657" y="1655844"/>
        <a:ext cx="1916151" cy="1277434"/>
      </dsp:txXfrm>
    </dsp:sp>
    <dsp:sp modelId="{CEE24A8D-F552-4043-8520-ED7C2F68852B}">
      <dsp:nvSpPr>
        <dsp:cNvPr id="0" name=""/>
        <dsp:cNvSpPr/>
      </dsp:nvSpPr>
      <dsp:spPr>
        <a:xfrm>
          <a:off x="8628167" y="1655844"/>
          <a:ext cx="3193585" cy="1277434"/>
        </a:xfrm>
        <a:prstGeom prst="chevron">
          <a:avLst/>
        </a:prstGeom>
        <a:solidFill>
          <a:schemeClr val="accent5">
            <a:hueOff val="18601683"/>
            <a:satOff val="-7104"/>
            <a:lumOff val="-21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Develop a plan, budget, monitoring</a:t>
          </a:r>
        </a:p>
      </dsp:txBody>
      <dsp:txXfrm>
        <a:off x="9266884" y="1655844"/>
        <a:ext cx="1916151" cy="12774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D881A-2803-4B91-B613-2FFA556AA2AA}">
      <dsp:nvSpPr>
        <dsp:cNvPr id="0" name=""/>
        <dsp:cNvSpPr/>
      </dsp:nvSpPr>
      <dsp:spPr>
        <a:xfrm>
          <a:off x="0" y="12181"/>
          <a:ext cx="4803423" cy="3024000"/>
        </a:xfrm>
        <a:prstGeom prst="rightArrow">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FC1814-FA4F-488B-8FC9-AB9BF8B28431}">
      <dsp:nvSpPr>
        <dsp:cNvPr id="0" name=""/>
        <dsp:cNvSpPr/>
      </dsp:nvSpPr>
      <dsp:spPr>
        <a:xfrm>
          <a:off x="387463" y="762090"/>
          <a:ext cx="3935617" cy="151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marL="0" lvl="0" indent="0" algn="ctr" defTabSz="1066800">
            <a:lnSpc>
              <a:spcPct val="90000"/>
            </a:lnSpc>
            <a:spcBef>
              <a:spcPct val="0"/>
            </a:spcBef>
            <a:spcAft>
              <a:spcPct val="35000"/>
            </a:spcAft>
            <a:buNone/>
          </a:pPr>
          <a:r>
            <a:rPr lang="en-US" sz="2400" b="1" kern="1200"/>
            <a:t>Gather and analyze </a:t>
          </a:r>
        </a:p>
        <a:p>
          <a:pPr marL="0" lvl="0" indent="0" algn="ctr" defTabSz="1066800">
            <a:lnSpc>
              <a:spcPct val="90000"/>
            </a:lnSpc>
            <a:spcBef>
              <a:spcPct val="0"/>
            </a:spcBef>
            <a:spcAft>
              <a:spcPct val="35000"/>
            </a:spcAft>
            <a:buNone/>
          </a:pPr>
          <a:r>
            <a:rPr lang="en-US" sz="2400" b="1" kern="1200"/>
            <a:t>school-level data.</a:t>
          </a:r>
        </a:p>
      </dsp:txBody>
      <dsp:txXfrm>
        <a:off x="387463" y="762090"/>
        <a:ext cx="3935617" cy="1512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2372E-527D-438E-83D8-93EC9C568BCB}">
      <dsp:nvSpPr>
        <dsp:cNvPr id="0" name=""/>
        <dsp:cNvSpPr/>
      </dsp:nvSpPr>
      <dsp:spPr>
        <a:xfrm>
          <a:off x="489253" y="893710"/>
          <a:ext cx="793388" cy="7933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E6A3FA-5EC6-4921-8698-116999C3449A}">
      <dsp:nvSpPr>
        <dsp:cNvPr id="0" name=""/>
        <dsp:cNvSpPr/>
      </dsp:nvSpPr>
      <dsp:spPr>
        <a:xfrm>
          <a:off x="4405" y="2072371"/>
          <a:ext cx="1763085" cy="1388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Human Resources Department	</a:t>
          </a:r>
        </a:p>
      </dsp:txBody>
      <dsp:txXfrm>
        <a:off x="4405" y="2072371"/>
        <a:ext cx="1763085" cy="1388430"/>
      </dsp:txXfrm>
    </dsp:sp>
    <dsp:sp modelId="{64D04492-741B-4172-8066-D4569FB3954A}">
      <dsp:nvSpPr>
        <dsp:cNvPr id="0" name=""/>
        <dsp:cNvSpPr/>
      </dsp:nvSpPr>
      <dsp:spPr>
        <a:xfrm>
          <a:off x="2560879" y="893710"/>
          <a:ext cx="793388" cy="7933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C62D1C-D878-4BC0-B2D8-BC4A10888AEC}">
      <dsp:nvSpPr>
        <dsp:cNvPr id="0" name=""/>
        <dsp:cNvSpPr/>
      </dsp:nvSpPr>
      <dsp:spPr>
        <a:xfrm>
          <a:off x="2076031" y="2072371"/>
          <a:ext cx="1763085" cy="1388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Teacher Principal Coaches     	      </a:t>
          </a:r>
        </a:p>
      </dsp:txBody>
      <dsp:txXfrm>
        <a:off x="2076031" y="2072371"/>
        <a:ext cx="1763085" cy="1388430"/>
      </dsp:txXfrm>
    </dsp:sp>
    <dsp:sp modelId="{53682D99-691E-48C3-B42C-B8FF6BF1F778}">
      <dsp:nvSpPr>
        <dsp:cNvPr id="0" name=""/>
        <dsp:cNvSpPr/>
      </dsp:nvSpPr>
      <dsp:spPr>
        <a:xfrm>
          <a:off x="4632505" y="893710"/>
          <a:ext cx="793388" cy="7933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5E8F77-867B-4FA5-ADE1-305FBF732B26}">
      <dsp:nvSpPr>
        <dsp:cNvPr id="0" name=""/>
        <dsp:cNvSpPr/>
      </dsp:nvSpPr>
      <dsp:spPr>
        <a:xfrm>
          <a:off x="4147657" y="2072371"/>
          <a:ext cx="1763085" cy="1388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Curriculum and Instruction</a:t>
          </a:r>
        </a:p>
      </dsp:txBody>
      <dsp:txXfrm>
        <a:off x="4147657" y="2072371"/>
        <a:ext cx="1763085" cy="1388430"/>
      </dsp:txXfrm>
    </dsp:sp>
    <dsp:sp modelId="{3F94F356-4F8E-431B-BB06-03638891C79D}">
      <dsp:nvSpPr>
        <dsp:cNvPr id="0" name=""/>
        <dsp:cNvSpPr/>
      </dsp:nvSpPr>
      <dsp:spPr>
        <a:xfrm>
          <a:off x="6704131" y="893710"/>
          <a:ext cx="793388" cy="7933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0543EA-BEC4-4DAC-8B9C-C6D44C6A72CD}">
      <dsp:nvSpPr>
        <dsp:cNvPr id="0" name=""/>
        <dsp:cNvSpPr/>
      </dsp:nvSpPr>
      <dsp:spPr>
        <a:xfrm>
          <a:off x="6219283" y="2072371"/>
          <a:ext cx="1763085" cy="1388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Finance</a:t>
          </a:r>
        </a:p>
      </dsp:txBody>
      <dsp:txXfrm>
        <a:off x="6219283" y="2072371"/>
        <a:ext cx="1763085" cy="1388430"/>
      </dsp:txXfrm>
    </dsp:sp>
    <dsp:sp modelId="{48C41E58-AFB0-4379-9FCE-6336A4174F28}">
      <dsp:nvSpPr>
        <dsp:cNvPr id="0" name=""/>
        <dsp:cNvSpPr/>
      </dsp:nvSpPr>
      <dsp:spPr>
        <a:xfrm>
          <a:off x="8775757" y="893710"/>
          <a:ext cx="793388" cy="79338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B00041-E2AB-4F39-80EA-844C69ECA751}">
      <dsp:nvSpPr>
        <dsp:cNvPr id="0" name=""/>
        <dsp:cNvSpPr/>
      </dsp:nvSpPr>
      <dsp:spPr>
        <a:xfrm>
          <a:off x="8290908" y="2072371"/>
          <a:ext cx="1763085" cy="1388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Data and Assessment</a:t>
          </a:r>
        </a:p>
      </dsp:txBody>
      <dsp:txXfrm>
        <a:off x="8290908" y="2072371"/>
        <a:ext cx="1763085" cy="13884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65533-A122-4C11-B789-6F3556145A6C}">
      <dsp:nvSpPr>
        <dsp:cNvPr id="0" name=""/>
        <dsp:cNvSpPr/>
      </dsp:nvSpPr>
      <dsp:spPr>
        <a:xfrm>
          <a:off x="0" y="384048"/>
          <a:ext cx="5781822" cy="2312728"/>
        </a:xfrm>
        <a:prstGeom prst="chevron">
          <a:avLst/>
        </a:prstGeom>
        <a:solidFill>
          <a:srgbClr val="BA3CBD"/>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54674" rIns="54674" bIns="54674" numCol="1" spcCol="1270" anchor="ctr" anchorCtr="0">
          <a:noAutofit/>
        </a:bodyPr>
        <a:lstStyle/>
        <a:p>
          <a:pPr marL="0" lvl="0" indent="0" algn="ctr" defTabSz="1822450">
            <a:lnSpc>
              <a:spcPct val="90000"/>
            </a:lnSpc>
            <a:spcBef>
              <a:spcPct val="0"/>
            </a:spcBef>
            <a:spcAft>
              <a:spcPct val="35000"/>
            </a:spcAft>
            <a:buNone/>
          </a:pPr>
          <a:r>
            <a:rPr lang="en-US" sz="4100" kern="1200" dirty="0"/>
            <a:t>Identify strategies, goals, timelines</a:t>
          </a:r>
        </a:p>
      </dsp:txBody>
      <dsp:txXfrm>
        <a:off x="1156364" y="384048"/>
        <a:ext cx="3469094" cy="231272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DB7CBA-8FB1-4216-AF96-74550129B046}"/>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AD0CC39-5341-471A-8794-B1EA155A2C0A}"/>
              </a:ext>
            </a:extLst>
          </p:cNvPr>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D867AD67-9BBC-4553-B6CB-E561240106AD}" type="datetimeFigureOut">
              <a:rPr lang="en-US"/>
              <a:pPr>
                <a:defRPr/>
              </a:pPr>
              <a:t>6/7/2024</a:t>
            </a:fld>
            <a:endParaRPr lang="en-US"/>
          </a:p>
        </p:txBody>
      </p:sp>
      <p:sp>
        <p:nvSpPr>
          <p:cNvPr id="4" name="Footer Placeholder 3">
            <a:extLst>
              <a:ext uri="{FF2B5EF4-FFF2-40B4-BE49-F238E27FC236}">
                <a16:creationId xmlns:a16="http://schemas.microsoft.com/office/drawing/2014/main" id="{F62B988A-97F9-4524-8EEF-22E6CC312FAD}"/>
              </a:ext>
            </a:extLst>
          </p:cNvPr>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A752084E-2B88-4821-BF84-668B3F966BF4}"/>
              </a:ext>
            </a:extLst>
          </p:cNvPr>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C8278FB8-3C65-4CA2-8A1C-660AEA58BDF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6B7B96-D356-4CBA-80B2-6BC313174258}"/>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5B1CE50-FDD6-4501-B23E-4C0EB3C8A957}"/>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244CD8F1-08C2-414F-9B65-270EEF9F34FE}" type="datetimeFigureOut">
              <a:rPr lang="en-US"/>
              <a:pPr>
                <a:defRPr/>
              </a:pPr>
              <a:t>6/7/2024</a:t>
            </a:fld>
            <a:endParaRPr lang="en-US"/>
          </a:p>
        </p:txBody>
      </p:sp>
      <p:sp>
        <p:nvSpPr>
          <p:cNvPr id="4" name="Slide Image Placeholder 3">
            <a:extLst>
              <a:ext uri="{FF2B5EF4-FFF2-40B4-BE49-F238E27FC236}">
                <a16:creationId xmlns:a16="http://schemas.microsoft.com/office/drawing/2014/main" id="{F4FFE410-9BE3-47EA-B1F0-F4C238CD4653}"/>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ACFF1247-9FC2-46C0-86DE-C37F62C9BDD9}"/>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0224BF7-47F2-41F3-A8B1-6EF48A49106B}"/>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D03FB7B4-8CFC-4D5A-A51D-7F23CEDC78F6}"/>
              </a:ext>
            </a:extLst>
          </p:cNvPr>
          <p:cNvSpPr>
            <a:spLocks noGrp="1"/>
          </p:cNvSpPr>
          <p:nvPr>
            <p:ph type="sldNum" sz="quarter" idx="5"/>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304A2215-1BF1-42D8-B0E0-23F63889CAEC}" type="slidenum">
              <a:rPr lang="en-US" altLang="en-US"/>
              <a:pPr/>
              <a:t>‹#›</a:t>
            </a:fld>
            <a:endParaRPr lang="en-US" altLang="en-US"/>
          </a:p>
        </p:txBody>
      </p:sp>
    </p:spTree>
    <p:extLst>
      <p:ext uri="{BB962C8B-B14F-4D97-AF65-F5344CB8AC3E}">
        <p14:creationId xmlns:p14="http://schemas.microsoft.com/office/powerpoint/2010/main" val="1249718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Segoe UI" panose="020B0502040204020203" pitchFamily="34" charset="0"/>
              </a:rPr>
              <a:t>Good afternoon. Thank you for taking the time to view this Title II Part A Supporting Effective Instruction (SEI) presentation of SEI 04: Identify and Address Disparities. My name is ___________, and I am one of the Title II, Part A reviewers. Contact information will be shared at the end of the presentation. </a:t>
            </a:r>
            <a:endParaRPr lang="en-US" sz="1800" dirty="0">
              <a:effectLst/>
              <a:latin typeface="Arial" panose="020B0604020202020204" pitchFamily="34" charset="0"/>
            </a:endParaRPr>
          </a:p>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a:t>
            </a:fld>
            <a:endParaRPr lang="en-US" altLang="en-US"/>
          </a:p>
        </p:txBody>
      </p:sp>
    </p:spTree>
    <p:extLst>
      <p:ext uri="{BB962C8B-B14F-4D97-AF65-F5344CB8AC3E}">
        <p14:creationId xmlns:p14="http://schemas.microsoft.com/office/powerpoint/2010/main" val="3163955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LEAs need to gather their educator data which includes the number of ineffective, out-of-field, and inexperienced teachers at each school site.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10</a:t>
            </a:fld>
            <a:endParaRPr lang="en-US" altLang="en-US"/>
          </a:p>
        </p:txBody>
      </p:sp>
    </p:spTree>
    <p:extLst>
      <p:ext uri="{BB962C8B-B14F-4D97-AF65-F5344CB8AC3E}">
        <p14:creationId xmlns:p14="http://schemas.microsoft.com/office/powerpoint/2010/main" val="2126329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To meet this requirement, the LEA shall upload evidence of their data indicating the number of inexperienced, ineffective, and out-of-field teachers teaching minority and low-income students at comparable schools.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an example of a data collection template found in the California Monitoring Tool box: https://cde.app.box.com/v/fpmtraining2324/file/1267027774914. All the data is available at the local level.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Your </a:t>
            </a:r>
            <a:r>
              <a:rPr lang="en-US" b="0" i="0" dirty="0">
                <a:solidFill>
                  <a:srgbClr val="000000"/>
                </a:solidFill>
                <a:effectLst/>
                <a:latin typeface="arial" panose="020B0604020202020204" pitchFamily="34" charset="0"/>
              </a:rPr>
              <a:t>California Longitudinal Pupil Achievement Data System</a:t>
            </a:r>
            <a:r>
              <a:rPr lang="en-US" dirty="0"/>
              <a:t> (CALPADS) report 1.17 Student Enrollment will provide total enrollment, low-income enrollment, and minority enrollment.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0" fontAlgn="base" latinLnBrk="0" hangingPunct="0">
              <a:lnSpc>
                <a:spcPct val="100000"/>
              </a:lnSpc>
              <a:spcBef>
                <a:spcPts val="0"/>
              </a:spcBef>
              <a:spcAft>
                <a:spcPts val="1200"/>
              </a:spcAft>
              <a:buClrTx/>
              <a:buSzTx/>
              <a:buFontTx/>
              <a:buNone/>
              <a:tabLst/>
              <a:defRPr/>
            </a:pPr>
            <a:r>
              <a:rPr lang="en-US" dirty="0">
                <a:latin typeface="Arial"/>
                <a:cs typeface="Arial"/>
              </a:rPr>
              <a:t>This is not the same as the Title I comparability report.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11</a:t>
            </a:fld>
            <a:endParaRPr lang="en-US"/>
          </a:p>
        </p:txBody>
      </p:sp>
    </p:spTree>
    <p:extLst>
      <p:ext uri="{BB962C8B-B14F-4D97-AF65-F5344CB8AC3E}">
        <p14:creationId xmlns:p14="http://schemas.microsoft.com/office/powerpoint/2010/main" val="2952464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State Board of Education adopted the following definitions in November 2019.</a:t>
            </a:r>
          </a:p>
          <a:p>
            <a:r>
              <a:rPr lang="en-US" dirty="0">
                <a:latin typeface="Arial" panose="020B0604020202020204" pitchFamily="34" charset="0"/>
                <a:cs typeface="Arial" panose="020B0604020202020204" pitchFamily="34" charset="0"/>
              </a:rPr>
              <a:t>An ineffective teacher is an individual who is legally authorized by an emergency permit but does not require possession of full teaching licensure, such as those with provisional internship permits, short-term staff permits, and substitute permits.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12</a:t>
            </a:fld>
            <a:endParaRPr lang="en-US" altLang="en-US"/>
          </a:p>
        </p:txBody>
      </p:sp>
    </p:spTree>
    <p:extLst>
      <p:ext uri="{BB962C8B-B14F-4D97-AF65-F5344CB8AC3E}">
        <p14:creationId xmlns:p14="http://schemas.microsoft.com/office/powerpoint/2010/main" val="3509909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Out-of-field are credentialed teachers who have not yet demonstrated subject matter competency in the subject area they are assigned, which includes general education limited assignment permits (GELAP), special educational limited assignment permits (SELAP), English learner or bilingual authorization permits, and those who have a local assignment option (LOA) except for those under Title 5, Section 80005[b] such as AVID, study hall, homeroom. The courses in which a credential is not available. </a:t>
            </a:r>
            <a:r>
              <a:rPr lang="en-US" sz="1200" kern="1200" dirty="0">
                <a:solidFill>
                  <a:schemeClr val="dk1"/>
                </a:solidFill>
                <a:effectLst/>
                <a:latin typeface="+mn-lt"/>
                <a:ea typeface="+mn-ea"/>
                <a:cs typeface="+mn-cs"/>
              </a:rPr>
              <a:t>(except for </a:t>
            </a:r>
            <a:r>
              <a:rPr lang="en-US" sz="1200" i="1" kern="1200" dirty="0">
                <a:solidFill>
                  <a:schemeClr val="dk1"/>
                </a:solidFill>
                <a:effectLst/>
                <a:latin typeface="+mn-lt"/>
                <a:ea typeface="+mn-ea"/>
                <a:cs typeface="+mn-cs"/>
              </a:rPr>
              <a:t>California Code of Regulations</a:t>
            </a:r>
            <a:r>
              <a:rPr lang="en-US" sz="1200" kern="1200" dirty="0">
                <a:solidFill>
                  <a:schemeClr val="dk1"/>
                </a:solidFill>
                <a:effectLst/>
                <a:latin typeface="+mn-lt"/>
                <a:ea typeface="+mn-ea"/>
                <a:cs typeface="+mn-cs"/>
              </a:rPr>
              <a:t>, Title 5, Section 80005[b])</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13</a:t>
            </a:fld>
            <a:endParaRPr lang="en-US" altLang="en-US"/>
          </a:p>
        </p:txBody>
      </p:sp>
    </p:spTree>
    <p:extLst>
      <p:ext uri="{BB962C8B-B14F-4D97-AF65-F5344CB8AC3E}">
        <p14:creationId xmlns:p14="http://schemas.microsoft.com/office/powerpoint/2010/main" val="689973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inexperienced teacher is a teacher who has two or fewer years of teaching experience. Low-income is a student who is eligible to receive Free or Reduced-Price Meals, and a minority student is a student who is American Indian/Alaska Native, Asian, African American, Filipino, Native Hawaiian/Pacific Islander, Hispanic, or Two or More Races Not Hispanic.</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14</a:t>
            </a:fld>
            <a:endParaRPr lang="en-US" altLang="en-US"/>
          </a:p>
        </p:txBody>
      </p:sp>
    </p:spTree>
    <p:extLst>
      <p:ext uri="{BB962C8B-B14F-4D97-AF65-F5344CB8AC3E}">
        <p14:creationId xmlns:p14="http://schemas.microsoft.com/office/powerpoint/2010/main" val="1689617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Educator Equity Data Question</a:t>
            </a:r>
          </a:p>
          <a:p>
            <a:pPr marL="0" indent="0" algn="l" rtl="0" fontAlgn="base">
              <a:buNone/>
            </a:pPr>
            <a:r>
              <a:rPr lang="en-US" sz="1200" b="1" i="0" u="none" strike="noStrike" dirty="0">
                <a:solidFill>
                  <a:srgbClr val="000000"/>
                </a:solidFill>
                <a:effectLst/>
                <a:latin typeface="Arial" panose="020B0604020202020204" pitchFamily="34" charset="0"/>
              </a:rPr>
              <a:t>Question: </a:t>
            </a:r>
            <a:r>
              <a:rPr lang="en-US" sz="1200" b="0" i="0" u="none" strike="noStrike" dirty="0">
                <a:solidFill>
                  <a:srgbClr val="000000"/>
                </a:solidFill>
                <a:effectLst/>
                <a:latin typeface="Arial" panose="020B0604020202020204" pitchFamily="34" charset="0"/>
              </a:rPr>
              <a:t>What are comparable schools/sites? </a:t>
            </a:r>
            <a:endParaRPr lang="en-US" sz="1200" b="0" i="0" dirty="0">
              <a:solidFill>
                <a:srgbClr val="000000"/>
              </a:solidFill>
              <a:effectLst/>
              <a:latin typeface="Segoe UI" panose="020B0502040204020203" pitchFamily="34" charset="0"/>
            </a:endParaRPr>
          </a:p>
          <a:p>
            <a:pPr marL="0" indent="0" algn="l" rtl="0" fontAlgn="base">
              <a:buNone/>
            </a:pPr>
            <a:r>
              <a:rPr lang="en-US" sz="1200" b="1" i="0" u="none" strike="noStrike" dirty="0">
                <a:solidFill>
                  <a:srgbClr val="000000"/>
                </a:solidFill>
                <a:effectLst/>
                <a:latin typeface="Arial" panose="020B0604020202020204" pitchFamily="34" charset="0"/>
              </a:rPr>
              <a:t>Answer: </a:t>
            </a:r>
            <a:r>
              <a:rPr lang="en-US" sz="1200" b="0" i="0" u="none" strike="noStrike" dirty="0">
                <a:solidFill>
                  <a:srgbClr val="000000"/>
                </a:solidFill>
                <a:effectLst/>
                <a:latin typeface="Arial" panose="020B0604020202020204" pitchFamily="34" charset="0"/>
              </a:rPr>
              <a:t>Compare all schools within each grade span grouping, such as elementary, middle, and high school. If the school's grade levels are not reflected in the data tables, the LEA should exercise its own discretion in assigning the Grade Span </a:t>
            </a:r>
            <a:r>
              <a:rPr lang="en-US" sz="1200" b="0" i="1" dirty="0">
                <a:solidFill>
                  <a:srgbClr val="000000"/>
                </a:solidFill>
                <a:effectLst/>
                <a:latin typeface="Arial" panose="020B0604020202020204" pitchFamily="34" charset="0"/>
              </a:rPr>
              <a:t>Continuation high schools are different from traditional high schools and are not considered comparable.</a:t>
            </a:r>
            <a:endParaRPr lang="en-US" sz="1200"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37355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Question: </a:t>
            </a:r>
            <a:r>
              <a:rPr lang="en-US" dirty="0"/>
              <a:t>What is the definition of a disparity? </a:t>
            </a:r>
            <a:r>
              <a:rPr lang="en-US" b="1" dirty="0"/>
              <a:t>Answer: </a:t>
            </a:r>
            <a:r>
              <a:rPr lang="en-US" dirty="0"/>
              <a:t>The ESSA does not define when a disparity exists. However, the California Department of Education is working to support LEAs in this process. When looking at the data, answer the question – are low-income or minority students taught at a higher rate by ineffective, inexperienced, or out-of-field teachers?</a:t>
            </a:r>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00361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data taken from an LEA for their comparable high schools.</a:t>
            </a:r>
          </a:p>
          <a:p>
            <a:r>
              <a:rPr lang="en-US" dirty="0"/>
              <a:t>When analyzing data, I often hide the columns showing the number but leave the percentages and sort the data to identify any disparities. </a:t>
            </a:r>
          </a:p>
          <a:p>
            <a:r>
              <a:rPr lang="en-US" dirty="0"/>
              <a:t>Here, I notice that site E has the highest percentage of low-income students and the highest number of ineffective teachers. Compared to site C, where the school has 9% low-income and only 5% ineffective teachers, we can quickly determine that at this LEA – yes, low-income and minority students are taught at a higher rate by inexperienced, ineffective, and out-of-field teachers.  Here, the LEA would address the disparities.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17</a:t>
            </a:fld>
            <a:endParaRPr lang="en-US" altLang="en-US"/>
          </a:p>
        </p:txBody>
      </p:sp>
    </p:spTree>
    <p:extLst>
      <p:ext uri="{BB962C8B-B14F-4D97-AF65-F5344CB8AC3E}">
        <p14:creationId xmlns:p14="http://schemas.microsoft.com/office/powerpoint/2010/main" val="2731189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r>
              <a:rPr lang="en-US" sz="1200" dirty="0">
                <a:effectLst/>
                <a:latin typeface="Arial" panose="020B0604020202020204" pitchFamily="34" charset="0"/>
                <a:ea typeface="Arial" panose="020B0604020202020204" pitchFamily="34" charset="0"/>
                <a:cs typeface="Arial" panose="020B0604020202020204" pitchFamily="34" charset="0"/>
              </a:rPr>
              <a:t>Analyze Educator Equity Data</a:t>
            </a:r>
          </a:p>
          <a:p>
            <a:pPr marL="0" marR="0" lvl="0" indent="0">
              <a:spcBef>
                <a:spcPts val="0"/>
              </a:spcBef>
              <a:spcAft>
                <a:spcPts val="0"/>
              </a:spcAft>
              <a:buFont typeface="+mj-lt"/>
              <a:buNone/>
            </a:pPr>
            <a:endParaRPr lang="en-US" sz="1200" dirty="0">
              <a:effectLst/>
              <a:latin typeface="Arial" panose="020B0604020202020204" pitchFamily="34" charset="0"/>
              <a:ea typeface="Arial" panose="020B0604020202020204" pitchFamily="34" charset="0"/>
              <a:cs typeface="Arial" panose="020B0604020202020204" pitchFamily="34" charset="0"/>
            </a:endParaRPr>
          </a:p>
          <a:p>
            <a:pPr marL="0" marR="0" lvl="0" indent="0">
              <a:spcBef>
                <a:spcPts val="0"/>
              </a:spcBef>
              <a:spcAft>
                <a:spcPts val="0"/>
              </a:spcAft>
              <a:buFont typeface="+mj-lt"/>
              <a:buNone/>
            </a:pPr>
            <a:r>
              <a:rPr lang="en-US" sz="1200" dirty="0">
                <a:effectLst/>
                <a:latin typeface="Arial" panose="020B0604020202020204" pitchFamily="34" charset="0"/>
                <a:ea typeface="Arial" panose="020B0604020202020204" pitchFamily="34" charset="0"/>
                <a:cs typeface="Arial" panose="020B0604020202020204" pitchFamily="34" charset="0"/>
              </a:rPr>
              <a:t>1. Are schools with a higher percentage of low-income students taught at a higher rate by ineffective, out-of-field, or inexperienced teachers?</a:t>
            </a:r>
            <a:br>
              <a:rPr lang="en-US" sz="1200" dirty="0">
                <a:effectLst/>
                <a:latin typeface="Arial" panose="020B0604020202020204" pitchFamily="34" charset="0"/>
                <a:ea typeface="Arial" panose="020B0604020202020204" pitchFamily="34" charset="0"/>
                <a:cs typeface="Arial" panose="020B0604020202020204" pitchFamily="34" charset="0"/>
              </a:rPr>
            </a:br>
            <a:endParaRPr lang="en-US" sz="1200" dirty="0">
              <a:effectLst/>
              <a:latin typeface="Arial" panose="020B0604020202020204" pitchFamily="34" charset="0"/>
              <a:ea typeface="Arial" panose="020B0604020202020204" pitchFamily="34" charset="0"/>
              <a:cs typeface="Arial" panose="020B0604020202020204" pitchFamily="34" charset="0"/>
            </a:endParaRPr>
          </a:p>
          <a:p>
            <a:pPr marL="0" marR="0" lvl="0" indent="0">
              <a:spcBef>
                <a:spcPts val="0"/>
              </a:spcBef>
              <a:spcAft>
                <a:spcPts val="1200"/>
              </a:spcAft>
              <a:buFont typeface="+mj-lt"/>
              <a:buNone/>
            </a:pPr>
            <a:r>
              <a:rPr lang="en-US" sz="1200" dirty="0">
                <a:effectLst/>
                <a:latin typeface="Arial" panose="020B0604020202020204" pitchFamily="34" charset="0"/>
                <a:ea typeface="Arial" panose="020B0604020202020204" pitchFamily="34" charset="0"/>
                <a:cs typeface="Arial" panose="020B0604020202020204" pitchFamily="34" charset="0"/>
              </a:rPr>
              <a:t>2. Are schools with a higher percentage of minority students taught at a higher rate by ineffective, out-of-field, or inexperienced teachers?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04368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1200"/>
              </a:spcAft>
              <a:buNone/>
            </a:pPr>
            <a:r>
              <a:rPr lang="en-US" sz="1200" b="1" dirty="0">
                <a:latin typeface="Arial" panose="020B0604020202020204" pitchFamily="34" charset="0"/>
                <a:ea typeface="Arial" panose="020B0604020202020204" pitchFamily="34" charset="0"/>
                <a:cs typeface="Arial" panose="020B0604020202020204" pitchFamily="34" charset="0"/>
              </a:rPr>
              <a:t>Question: </a:t>
            </a:r>
            <a:r>
              <a:rPr lang="en-US" sz="1200" dirty="0">
                <a:latin typeface="Arial" panose="020B0604020202020204" pitchFamily="34" charset="0"/>
                <a:ea typeface="Arial" panose="020B0604020202020204" pitchFamily="34" charset="0"/>
                <a:cs typeface="Arial" panose="020B0604020202020204" pitchFamily="34" charset="0"/>
              </a:rPr>
              <a:t>Does an LEA need to have both low-income and minority taught at a higher rate?</a:t>
            </a:r>
          </a:p>
          <a:p>
            <a:pPr marL="0" marR="0" lvl="0" indent="0">
              <a:spcBef>
                <a:spcPts val="0"/>
              </a:spcBef>
              <a:spcAft>
                <a:spcPts val="1200"/>
              </a:spcAft>
              <a:buNone/>
            </a:pPr>
            <a:r>
              <a:rPr lang="en-US" sz="1200" b="1" dirty="0">
                <a:latin typeface="Arial" panose="020B0604020202020204" pitchFamily="34" charset="0"/>
                <a:ea typeface="Arial" panose="020B0604020202020204" pitchFamily="34" charset="0"/>
                <a:cs typeface="Arial" panose="020B0604020202020204" pitchFamily="34" charset="0"/>
              </a:rPr>
              <a:t>Answer: </a:t>
            </a:r>
            <a:r>
              <a:rPr lang="en-US" sz="1200" dirty="0">
                <a:latin typeface="Arial" panose="020B0604020202020204" pitchFamily="34" charset="0"/>
                <a:ea typeface="Arial" panose="020B0604020202020204" pitchFamily="34" charset="0"/>
                <a:cs typeface="Arial" panose="020B0604020202020204" pitchFamily="34" charset="0"/>
              </a:rPr>
              <a:t>If the LEA </a:t>
            </a:r>
            <a:r>
              <a:rPr lang="en-US" dirty="0">
                <a:latin typeface="Arial" panose="020B0604020202020204" pitchFamily="34" charset="0"/>
                <a:ea typeface="Arial" panose="020B0604020202020204" pitchFamily="34" charset="0"/>
                <a:cs typeface="Arial" panose="020B0604020202020204" pitchFamily="34" charset="0"/>
              </a:rPr>
              <a:t>has</a:t>
            </a:r>
            <a:r>
              <a:rPr lang="en-US" sz="1200" dirty="0">
                <a:latin typeface="Arial" panose="020B0604020202020204" pitchFamily="34" charset="0"/>
                <a:ea typeface="Arial" panose="020B0604020202020204" pitchFamily="34" charset="0"/>
                <a:cs typeface="Arial" panose="020B0604020202020204" pitchFamily="34" charset="0"/>
              </a:rPr>
              <a:t> either low-income or minority, then the LEA must address the disparity.</a:t>
            </a:r>
            <a:endParaRPr lang="en-US" sz="1200" b="1" dirty="0">
              <a:latin typeface="Arial" panose="020B0604020202020204" pitchFamily="34" charset="0"/>
              <a:ea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53141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we are going to review the criteria for SEI 04: Identify and Address Disparities as assessed during a Federal Program Review (FPM). We will examine the evidence requested to review compliance as well as address frequently encountered questions. Lastly, we are going to discuss key best practices aimed at assisting LEAs in effective SEI 04 implementation.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a:t>
            </a:fld>
            <a:endParaRPr lang="en-US" altLang="en-US"/>
          </a:p>
        </p:txBody>
      </p:sp>
    </p:spTree>
    <p:extLst>
      <p:ext uri="{BB962C8B-B14F-4D97-AF65-F5344CB8AC3E}">
        <p14:creationId xmlns:p14="http://schemas.microsoft.com/office/powerpoint/2010/main" val="3549416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j-lt"/>
              </a:rPr>
              <a:t>Definition of Disparity from ESSA</a:t>
            </a:r>
          </a:p>
          <a:p>
            <a:r>
              <a:rPr lang="en-US" sz="1200" dirty="0">
                <a:latin typeface="+mj-lt"/>
              </a:rPr>
              <a:t>The difference between the rate at which low-income or minority students are taught by effective, in-field, and experienced teachers, compared to their higher-income, non-minority counterparts.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mj-lt"/>
              </a:rPr>
              <a:t>An example is 12% of teachers in an LEA’s highest-poverty school are inexperienced compared to 2% of teachers in the lowest-poverty schools. This LEA has an equity gap of 10 percentage points.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20</a:t>
            </a:fld>
            <a:endParaRPr lang="en-US" altLang="en-US"/>
          </a:p>
        </p:txBody>
      </p:sp>
    </p:spTree>
    <p:extLst>
      <p:ext uri="{BB962C8B-B14F-4D97-AF65-F5344CB8AC3E}">
        <p14:creationId xmlns:p14="http://schemas.microsoft.com/office/powerpoint/2010/main" val="1537253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2 is part of the process if disparities exist; if there are no disparities, the LEA has met the requirement. If there are disparities, then LEAs will determine specific and systemic root causes.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16714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t>The first step in identifying root causes is to develop an equity leadership team.</a:t>
            </a:r>
          </a:p>
          <a:p>
            <a:pPr algn="l"/>
            <a:r>
              <a:rPr lang="en-US" sz="1200" dirty="0">
                <a:effectLst/>
                <a:latin typeface="Arial" panose="020B0604020202020204" pitchFamily="34" charset="0"/>
                <a:ea typeface="Arial" panose="020B0604020202020204" pitchFamily="34" charset="0"/>
              </a:rPr>
              <a:t>The equity leadership team does the foundational work for the program improvement process for providing equitable access to teachers. The Equity Leadership Team should be made up of 3</a:t>
            </a:r>
            <a:r>
              <a:rPr lang="en-US" sz="1200" dirty="0">
                <a:effectLst/>
                <a:latin typeface="Courier New" panose="02070309020205020404" pitchFamily="49" charset="0"/>
                <a:ea typeface="Arial" panose="020B0604020202020204" pitchFamily="34" charset="0"/>
              </a:rPr>
              <a:t>–</a:t>
            </a:r>
            <a:r>
              <a:rPr lang="en-US" sz="1200" dirty="0">
                <a:effectLst/>
                <a:latin typeface="Arial" panose="020B0604020202020204" pitchFamily="34" charset="0"/>
                <a:ea typeface="Arial" panose="020B0604020202020204" pitchFamily="34" charset="0"/>
              </a:rPr>
              <a:t>7 people. Identify key offices and staff directly engaged in policies and initiatives impacting teacher recruitment, retention, and development. </a:t>
            </a:r>
            <a:r>
              <a:rPr lang="en-US" sz="1200" b="0" i="0" u="none" strike="noStrike" baseline="0" dirty="0">
                <a:latin typeface="UniversLT"/>
              </a:rPr>
              <a:t>A diverse team must be part of the planning and oversight process to ensure that efforts are coherent and well-coordinated. Representation may come from offices of human capital, academics, principal supervisors, research and accountability, finance, and possibly others, depending on each district’s structure. However, the district team should be comprised of individuals who oversee this work, as well as those who own the implementation of individual strategies designed to alter the distribution of teachers in the district.</a:t>
            </a:r>
            <a:endParaRPr lang="en-US" sz="10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18937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UniversLT"/>
              </a:rPr>
              <a:t>Representation may come from offices of human capital, academics, principal</a:t>
            </a:r>
          </a:p>
          <a:p>
            <a:pPr algn="l"/>
            <a:r>
              <a:rPr lang="en-US" sz="1200" b="0" i="0" u="none" strike="noStrike" baseline="0" dirty="0">
                <a:latin typeface="UniversLT"/>
              </a:rPr>
              <a:t>supervisors, research and accountability, finance, and possibly others, depending on each district’s structure. However, the district team should be comprised of individuals who oversee this work, as well as those who own the implementation of individual strategies designed to alter the distribution of teachers in the district.</a:t>
            </a:r>
            <a:endParaRPr lang="en-US" sz="10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03618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r>
              <a:rPr lang="en-US" sz="1200" dirty="0">
                <a:effectLst/>
                <a:latin typeface="Arial" panose="020B0604020202020204" pitchFamily="34" charset="0"/>
                <a:ea typeface="Arial" panose="020B0604020202020204" pitchFamily="34" charset="0"/>
                <a:cs typeface="Arial" panose="020B0604020202020204" pitchFamily="34" charset="0"/>
              </a:rPr>
              <a:t>Consider the context of schools contributing most to educator equity gaps. What are the factors that are likely contributing to the disparities? Sometimes, these challenges create a disparity and may not have any further root cause. </a:t>
            </a:r>
          </a:p>
          <a:p>
            <a:pPr marL="0" marR="0" lvl="0" indent="0">
              <a:spcBef>
                <a:spcPts val="0"/>
              </a:spcBef>
              <a:spcAft>
                <a:spcPts val="0"/>
              </a:spcAft>
              <a:buFont typeface="+mj-lt"/>
              <a:buNone/>
            </a:pPr>
            <a:endParaRPr lang="en-US" sz="1200" dirty="0">
              <a:effectLst/>
              <a:latin typeface="Arial" panose="020B0604020202020204" pitchFamily="34" charset="0"/>
              <a:ea typeface="Arial" panose="020B0604020202020204" pitchFamily="34" charset="0"/>
              <a:cs typeface="Arial" panose="020B0604020202020204" pitchFamily="34" charset="0"/>
            </a:endParaRPr>
          </a:p>
          <a:p>
            <a:pPr marL="0" indent="0">
              <a:buNone/>
            </a:pPr>
            <a:r>
              <a:rPr lang="en-US" sz="1200" b="1" dirty="0"/>
              <a:t>Key Questions:</a:t>
            </a:r>
          </a:p>
          <a:p>
            <a:r>
              <a:rPr lang="en-US" sz="1200" dirty="0"/>
              <a:t>1. What are the factors that are likely contributing to the disparity? For example, a golden handshake may create a situation where many teachers retire early, and the positions may be filled with teachers who have two or fewer years of experience.  While we would hope there would be hiring practices to ensure our highest-need students are taught by our most effective teachers, this could be a situation where context is important, and a root cause analysis may not be useful. </a:t>
            </a:r>
          </a:p>
          <a:p>
            <a:r>
              <a:rPr lang="en-US" sz="1200" dirty="0"/>
              <a:t>2. Are there common challenges across schools? Teachers, families, and students who are displaced as a result of a natural disaster such as a fire or flood. </a:t>
            </a:r>
          </a:p>
          <a:p>
            <a:r>
              <a:rPr lang="en-US" sz="1200" dirty="0"/>
              <a:t>3. What challenges are school-specific? Share campus with a charter school or maybe construction on campus. </a:t>
            </a:r>
          </a:p>
          <a:p>
            <a:endParaRPr lang="en-US" sz="1200" dirty="0"/>
          </a:p>
          <a:p>
            <a:r>
              <a:rPr lang="en-US" sz="1200" dirty="0"/>
              <a:t>LEAs may choose to include these schools in their root causes analysis. </a:t>
            </a:r>
          </a:p>
          <a:p>
            <a:pPr marL="0" marR="0" lvl="0" indent="0">
              <a:spcBef>
                <a:spcPts val="0"/>
              </a:spcBef>
              <a:spcAft>
                <a:spcPts val="1200"/>
              </a:spcAft>
              <a:buNone/>
            </a:pPr>
            <a:endParaRPr lang="en-US" sz="1200" dirty="0">
              <a:latin typeface="Arial" panose="020B0604020202020204" pitchFamily="34" charset="0"/>
              <a:ea typeface="Arial" panose="020B0604020202020204" pitchFamily="34" charset="0"/>
              <a:cs typeface="Arial" panose="020B0604020202020204" pitchFamily="34" charset="0"/>
            </a:endParaRPr>
          </a:p>
          <a:p>
            <a:pPr marL="0" marR="0" lvl="0" indent="0">
              <a:spcBef>
                <a:spcPts val="0"/>
              </a:spcBef>
              <a:spcAft>
                <a:spcPts val="0"/>
              </a:spcAft>
              <a:buFont typeface="+mj-lt"/>
              <a:buNone/>
            </a:pPr>
            <a:endParaRPr lang="en-US" sz="1200" dirty="0">
              <a:effectLst/>
              <a:latin typeface="Arial" panose="020B0604020202020204" pitchFamily="34" charset="0"/>
              <a:ea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15324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After the team is created, determine what protocol(s) will be used to identify root causes. A root cause analysis is a process that leads to narrowing the potential cause of a problem to specific areas of focus. </a:t>
            </a:r>
          </a:p>
          <a:p>
            <a:pPr marL="171450" indent="-171450">
              <a:buFont typeface="Arial" panose="020B0604020202020204" pitchFamily="34" charset="0"/>
              <a:buChar char="•"/>
            </a:pPr>
            <a:r>
              <a:rPr lang="en-US" dirty="0">
                <a:effectLst/>
                <a:latin typeface="Arial" panose="020B0604020202020204" pitchFamily="34" charset="0"/>
                <a:ea typeface="Arial" panose="020B0604020202020204" pitchFamily="34" charset="0"/>
              </a:rPr>
              <a:t>The most important function of this process is for the LEA to use evidence and data to gain a deeper understanding of the possible cause(s). Focus on system challenges, not symptoms.</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059412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1200"/>
              </a:spcAft>
              <a:buNone/>
            </a:pPr>
            <a:r>
              <a:rPr lang="en-US" sz="1200" dirty="0">
                <a:effectLst/>
                <a:latin typeface="Arial" panose="020B0604020202020204" pitchFamily="34" charset="0"/>
                <a:ea typeface="Arial" panose="020B0604020202020204" pitchFamily="34" charset="0"/>
              </a:rPr>
              <a:t>At the end of the process, you should be able to leverage points that you have identified for improving outcomes. These conclusions will inform and guide your theory of action and the development of the educator equity plan.</a:t>
            </a:r>
          </a:p>
          <a:p>
            <a:pPr marL="0" marR="0" lvl="0" indent="0">
              <a:spcBef>
                <a:spcPts val="0"/>
              </a:spcBef>
              <a:spcAft>
                <a:spcPts val="0"/>
              </a:spcAft>
              <a:buNone/>
            </a:pPr>
            <a:r>
              <a:rPr lang="en-US" sz="1200" dirty="0">
                <a:effectLst/>
                <a:latin typeface="Arial" panose="020B0604020202020204" pitchFamily="34" charset="0"/>
                <a:ea typeface="Arial" panose="020B0604020202020204" pitchFamily="34" charset="0"/>
              </a:rPr>
              <a:t>Start to build an understanding of the factors that contribute to inequities by reviewing the policies and processes that might be contributing to the prioritized problems. </a:t>
            </a:r>
          </a:p>
          <a:p>
            <a:pPr marL="0" marR="0" lvl="0" indent="0" algn="l" defTabSz="914400" rtl="0" eaLnBrk="0" fontAlgn="base" latinLnBrk="0" hangingPunct="0">
              <a:lnSpc>
                <a:spcPct val="100000"/>
              </a:lnSpc>
              <a:spcBef>
                <a:spcPts val="0"/>
              </a:spcBef>
              <a:spcAft>
                <a:spcPts val="0"/>
              </a:spcAft>
              <a:buClrTx/>
              <a:buSzTx/>
              <a:buFontTx/>
              <a:buNone/>
              <a:tabLst/>
              <a:defRPr/>
            </a:pPr>
            <a:r>
              <a:rPr lang="en-US" sz="1200" dirty="0">
                <a:effectLst/>
                <a:latin typeface="Arial" panose="020B0604020202020204" pitchFamily="34" charset="0"/>
                <a:ea typeface="Arial" panose="020B0604020202020204" pitchFamily="34" charset="0"/>
              </a:rPr>
              <a:t>Engaging in a programmatic self-assessment may help with this process. </a:t>
            </a:r>
          </a:p>
          <a:p>
            <a:pPr marL="0" marR="0" lvl="0" indent="0">
              <a:spcBef>
                <a:spcPts val="0"/>
              </a:spcBef>
              <a:spcAft>
                <a:spcPts val="0"/>
              </a:spcAft>
              <a:buNone/>
            </a:pPr>
            <a:endParaRPr lang="en-US" sz="12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26</a:t>
            </a:fld>
            <a:endParaRPr lang="en-US" altLang="en-US"/>
          </a:p>
        </p:txBody>
      </p:sp>
    </p:spTree>
    <p:extLst>
      <p:ext uri="{BB962C8B-B14F-4D97-AF65-F5344CB8AC3E}">
        <p14:creationId xmlns:p14="http://schemas.microsoft.com/office/powerpoint/2010/main" val="16208013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Programmatic Self Assessment</a:t>
            </a:r>
          </a:p>
          <a:p>
            <a:pPr marL="0" indent="0">
              <a:buNone/>
            </a:pPr>
            <a:r>
              <a:rPr lang="en-US" dirty="0">
                <a:effectLst/>
                <a:latin typeface="Arial" panose="020B0604020202020204" pitchFamily="34" charset="0"/>
                <a:ea typeface="Arial" panose="020B0604020202020204" pitchFamily="34" charset="0"/>
              </a:rPr>
              <a:t>A programmatic self-assessment focused on the relevant teacher equity data gathered, along with the policies, procedures, and practices related to providing equitable access to teachers in the LEA, may highlight symptoms contributing to disparities. </a:t>
            </a:r>
            <a:endParaRPr lang="en-US" b="1" dirty="0"/>
          </a:p>
          <a:p>
            <a:endParaRPr lang="en-US" dirty="0"/>
          </a:p>
          <a:p>
            <a:r>
              <a:rPr lang="en-US" dirty="0"/>
              <a:t>We have different tools to support this process. This is a crucial step in identifying root causes.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38579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Programmatic Self Assessment</a:t>
            </a:r>
          </a:p>
          <a:p>
            <a:pPr marL="0" marR="0" indent="0">
              <a:spcBef>
                <a:spcPts val="0"/>
              </a:spcBef>
              <a:spcAft>
                <a:spcPts val="1200"/>
              </a:spcAft>
              <a:buNone/>
            </a:pPr>
            <a:r>
              <a:rPr lang="en-US" sz="1200" dirty="0">
                <a:effectLst/>
                <a:ea typeface="Arial" panose="020B0604020202020204" pitchFamily="34" charset="0"/>
              </a:rPr>
              <a:t>A programmatic self-assessment should include the following elements:</a:t>
            </a:r>
          </a:p>
          <a:p>
            <a:pPr marL="342900" marR="0" lvl="0" indent="-342900">
              <a:lnSpc>
                <a:spcPct val="100000"/>
              </a:lnSpc>
              <a:spcBef>
                <a:spcPts val="0"/>
              </a:spcBef>
              <a:spcAft>
                <a:spcPts val="1800"/>
              </a:spcAft>
              <a:buFont typeface="Arial" panose="020B0604020202020204" pitchFamily="34" charset="0"/>
              <a:buChar char="●"/>
            </a:pPr>
            <a:r>
              <a:rPr lang="en-US" sz="1200" dirty="0">
                <a:effectLst/>
                <a:ea typeface="Noto Sans Symbols"/>
                <a:cs typeface="Noto Sans Symbols"/>
              </a:rPr>
              <a:t>Reflective review of information on policies, procedures, and practices relevant to providing equitable access to teachers (beyond questions of compliance)</a:t>
            </a:r>
          </a:p>
          <a:p>
            <a:pPr marL="342900" marR="0" lvl="0" indent="-342900">
              <a:lnSpc>
                <a:spcPct val="100000"/>
              </a:lnSpc>
              <a:spcBef>
                <a:spcPts val="0"/>
              </a:spcBef>
              <a:spcAft>
                <a:spcPts val="1800"/>
              </a:spcAft>
              <a:buFont typeface="Arial" panose="020B0604020202020204" pitchFamily="34" charset="0"/>
              <a:buChar char="●"/>
            </a:pPr>
            <a:r>
              <a:rPr lang="en-US" sz="1200" dirty="0">
                <a:ea typeface="Noto Sans Symbols"/>
                <a:cs typeface="Noto Sans Symbols"/>
              </a:rPr>
              <a:t>Review of all existing LEA-wide and schoolwide initiatives</a:t>
            </a:r>
          </a:p>
          <a:p>
            <a:pPr marL="342900" marR="0" lvl="0" indent="-342900">
              <a:lnSpc>
                <a:spcPct val="100000"/>
              </a:lnSpc>
              <a:spcBef>
                <a:spcPts val="0"/>
              </a:spcBef>
              <a:spcAft>
                <a:spcPts val="1800"/>
              </a:spcAft>
              <a:buFont typeface="Arial" panose="020B0604020202020204" pitchFamily="34" charset="0"/>
              <a:buChar char="●"/>
            </a:pPr>
            <a:r>
              <a:rPr lang="en-US" sz="1200" dirty="0">
                <a:effectLst/>
                <a:ea typeface="Noto Sans Symbols"/>
                <a:cs typeface="Noto Sans Symbols"/>
              </a:rPr>
              <a:t>Engage educational partners through surveys, focus groups, interviews</a:t>
            </a:r>
          </a:p>
          <a:p>
            <a:pPr marL="342900" marR="0" lvl="0" indent="-342900">
              <a:lnSpc>
                <a:spcPct val="100000"/>
              </a:lnSpc>
              <a:spcBef>
                <a:spcPts val="0"/>
              </a:spcBef>
              <a:spcAft>
                <a:spcPts val="1800"/>
              </a:spcAft>
              <a:buFont typeface="Arial" panose="020B0604020202020204" pitchFamily="34" charset="0"/>
              <a:buChar char="●"/>
            </a:pPr>
            <a:r>
              <a:rPr lang="en-US" sz="1200" dirty="0">
                <a:ea typeface="Noto Sans Symbols"/>
                <a:cs typeface="Noto Sans Symbols"/>
              </a:rPr>
              <a:t>Share results of self-assessment with educational partners and get feedback</a:t>
            </a:r>
            <a:endParaRPr lang="en-US" sz="1200" dirty="0">
              <a:effectLst/>
              <a:ea typeface="Noto Sans Symbols"/>
              <a:cs typeface="Noto Sans Symbols"/>
            </a:endParaRPr>
          </a:p>
          <a:p>
            <a:pPr marL="0" marR="0" lvl="0" indent="0">
              <a:lnSpc>
                <a:spcPct val="100000"/>
              </a:lnSpc>
              <a:spcBef>
                <a:spcPts val="0"/>
              </a:spcBef>
              <a:spcAft>
                <a:spcPts val="1800"/>
              </a:spcAft>
              <a:buFont typeface="Arial" panose="020B0604020202020204" pitchFamily="34" charset="0"/>
              <a:buNone/>
            </a:pPr>
            <a:endParaRPr lang="en-US" sz="1200" dirty="0">
              <a:effectLst/>
              <a:ea typeface="Noto Sans Symbols"/>
              <a:cs typeface="Noto Sans Symbol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9492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1200"/>
              </a:spcAft>
              <a:buNone/>
            </a:pPr>
            <a:r>
              <a:rPr lang="en-US" sz="1200" dirty="0">
                <a:effectLst/>
                <a:ea typeface="Arial" panose="020B0604020202020204" pitchFamily="34" charset="0"/>
              </a:rPr>
              <a:t>Quality human capital system should include strategies for optimizing teacher and principal effectiveness</a:t>
            </a:r>
          </a:p>
          <a:p>
            <a:pPr marL="457200" marR="0" indent="-457200">
              <a:spcBef>
                <a:spcPts val="0"/>
              </a:spcBef>
              <a:spcAft>
                <a:spcPts val="1200"/>
              </a:spcAft>
              <a:buAutoNum type="arabicPeriod"/>
            </a:pPr>
            <a:r>
              <a:rPr lang="en-US" sz="1200" dirty="0">
                <a:ea typeface="Noto Sans Symbols"/>
                <a:cs typeface="Noto Sans Symbols"/>
              </a:rPr>
              <a:t>Optimizing a new teacher and principal supply</a:t>
            </a:r>
          </a:p>
          <a:p>
            <a:pPr marL="457200" marR="0" indent="-457200">
              <a:spcBef>
                <a:spcPts val="0"/>
              </a:spcBef>
              <a:spcAft>
                <a:spcPts val="1200"/>
              </a:spcAft>
              <a:buAutoNum type="arabicPeriod"/>
            </a:pPr>
            <a:r>
              <a:rPr lang="en-US" sz="1200" dirty="0">
                <a:effectLst/>
                <a:ea typeface="Noto Sans Symbols"/>
                <a:cs typeface="Noto Sans Symbols"/>
              </a:rPr>
              <a:t>Boosting the effectiveness of all teachers and principals</a:t>
            </a:r>
          </a:p>
          <a:p>
            <a:pPr marL="457200" marR="0" indent="-457200">
              <a:spcBef>
                <a:spcPts val="0"/>
              </a:spcBef>
              <a:spcAft>
                <a:spcPts val="1200"/>
              </a:spcAft>
              <a:buAutoNum type="arabicPeriod"/>
            </a:pPr>
            <a:r>
              <a:rPr lang="en-US" sz="1200" dirty="0">
                <a:ea typeface="Noto Sans Symbols"/>
                <a:cs typeface="Noto Sans Symbols"/>
              </a:rPr>
              <a:t>Retaining and leveraging the most effective teachers and principals,</a:t>
            </a:r>
          </a:p>
          <a:p>
            <a:pPr marL="457200" marR="0" indent="-457200">
              <a:spcBef>
                <a:spcPts val="0"/>
              </a:spcBef>
              <a:spcAft>
                <a:spcPts val="1200"/>
              </a:spcAft>
              <a:buAutoNum type="arabicPeriod"/>
            </a:pPr>
            <a:r>
              <a:rPr lang="en-US" sz="1200" dirty="0">
                <a:effectLst/>
                <a:ea typeface="Noto Sans Symbols"/>
                <a:cs typeface="Noto Sans Symbols"/>
              </a:rPr>
              <a:t>Prioritize effective teachers and principals fo</a:t>
            </a:r>
            <a:r>
              <a:rPr lang="en-US" sz="1200" dirty="0">
                <a:ea typeface="Noto Sans Symbols"/>
                <a:cs typeface="Noto Sans Symbols"/>
              </a:rPr>
              <a:t>r high-need students and,</a:t>
            </a:r>
          </a:p>
          <a:p>
            <a:pPr marL="457200" marR="0" indent="-457200">
              <a:spcBef>
                <a:spcPts val="0"/>
              </a:spcBef>
              <a:spcAft>
                <a:spcPts val="1200"/>
              </a:spcAft>
              <a:buAutoNum type="arabicPeriod"/>
            </a:pPr>
            <a:r>
              <a:rPr lang="en-US" sz="1200" dirty="0">
                <a:effectLst/>
                <a:ea typeface="Noto Sans Symbols"/>
                <a:cs typeface="Noto Sans Symbols"/>
              </a:rPr>
              <a:t>Improving or exiting persistently less effective teache</a:t>
            </a:r>
            <a:r>
              <a:rPr lang="en-US" sz="1200" dirty="0">
                <a:ea typeface="Noto Sans Symbols"/>
                <a:cs typeface="Noto Sans Symbols"/>
              </a:rPr>
              <a:t>rs and principals.</a:t>
            </a:r>
            <a:endParaRPr lang="en-US" sz="1200" dirty="0">
              <a:effectLst/>
              <a:ea typeface="Noto Sans Symbols"/>
              <a:cs typeface="Noto Sans Symbols"/>
            </a:endParaRPr>
          </a:p>
          <a:p>
            <a:pPr marL="0" marR="0" lvl="0" indent="0">
              <a:lnSpc>
                <a:spcPct val="100000"/>
              </a:lnSpc>
              <a:spcBef>
                <a:spcPts val="0"/>
              </a:spcBef>
              <a:spcAft>
                <a:spcPts val="1800"/>
              </a:spcAft>
              <a:buFont typeface="Arial" panose="020B0604020202020204" pitchFamily="34" charset="0"/>
              <a:buNone/>
            </a:pPr>
            <a:endParaRPr lang="en-US" sz="1200" dirty="0">
              <a:effectLst/>
              <a:ea typeface="Noto Sans Symbols"/>
              <a:cs typeface="Noto Sans Symbol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17672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0000"/>
              </a:lnSpc>
              <a:spcBef>
                <a:spcPts val="0"/>
              </a:spcBef>
              <a:spcAft>
                <a:spcPts val="1200"/>
              </a:spcAft>
            </a:pPr>
            <a:r>
              <a:rPr lang="en-US" sz="1200" dirty="0"/>
              <a:t>Let’s take a moment to review the purpose of Title II, Part A (Title II):</a:t>
            </a:r>
          </a:p>
          <a:p>
            <a:pPr lvl="0">
              <a:lnSpc>
                <a:spcPct val="100000"/>
              </a:lnSpc>
              <a:spcBef>
                <a:spcPts val="0"/>
              </a:spcBef>
              <a:spcAft>
                <a:spcPts val="1200"/>
              </a:spcAft>
            </a:pPr>
            <a:r>
              <a:rPr lang="en-US" sz="1200" dirty="0"/>
              <a:t>Increasing student achievement consistent with the challenging state academic standards</a:t>
            </a:r>
          </a:p>
          <a:p>
            <a:pPr lvl="0">
              <a:lnSpc>
                <a:spcPct val="100000"/>
              </a:lnSpc>
              <a:spcBef>
                <a:spcPts val="0"/>
              </a:spcBef>
              <a:spcAft>
                <a:spcPts val="1200"/>
              </a:spcAft>
            </a:pPr>
            <a:r>
              <a:rPr lang="en-US" sz="1200" dirty="0"/>
              <a:t>Improving the quality and effectiveness of teachers, principals, and other school leaders</a:t>
            </a:r>
          </a:p>
          <a:p>
            <a:pPr lvl="0">
              <a:lnSpc>
                <a:spcPct val="100000"/>
              </a:lnSpc>
              <a:spcBef>
                <a:spcPts val="0"/>
              </a:spcBef>
              <a:spcAft>
                <a:spcPts val="1200"/>
              </a:spcAft>
            </a:pPr>
            <a:r>
              <a:rPr lang="en-US" sz="1200" dirty="0"/>
              <a:t>Increasing the number of teachers, principals, and other school leaders who are effective in improving student academic achievement in schools</a:t>
            </a:r>
          </a:p>
          <a:p>
            <a:pPr lvl="0">
              <a:lnSpc>
                <a:spcPct val="100000"/>
              </a:lnSpc>
              <a:spcBef>
                <a:spcPts val="0"/>
              </a:spcBef>
              <a:spcAft>
                <a:spcPts val="1200"/>
              </a:spcAft>
            </a:pPr>
            <a:r>
              <a:rPr lang="en-US" sz="1200" dirty="0"/>
              <a:t>Providing low-income and minority students greater access to effective teachers, principals, and other school leaders</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a:t>
            </a:fld>
            <a:endParaRPr lang="en-US" altLang="en-US"/>
          </a:p>
        </p:txBody>
      </p:sp>
    </p:spTree>
    <p:extLst>
      <p:ext uri="{BB962C8B-B14F-4D97-AF65-F5344CB8AC3E}">
        <p14:creationId xmlns:p14="http://schemas.microsoft.com/office/powerpoint/2010/main" val="3505875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Tx/>
              <a:buNone/>
              <a:tabLst/>
              <a:defRPr/>
            </a:pPr>
            <a:r>
              <a:rPr lang="en-US" sz="1200" dirty="0">
                <a:effectLst/>
                <a:ea typeface="Noto Sans Symbols"/>
                <a:cs typeface="Noto Sans Symbols"/>
              </a:rPr>
              <a:t>Here is an example of self-assessments that LEAs may use.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127882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0000"/>
              </a:lnSpc>
              <a:spcBef>
                <a:spcPts val="0"/>
              </a:spcBef>
              <a:spcAft>
                <a:spcPts val="1800"/>
              </a:spcAft>
              <a:buFont typeface="Arial" panose="020B0604020202020204" pitchFamily="34" charset="0"/>
              <a:buNone/>
            </a:pPr>
            <a:r>
              <a:rPr lang="en-US" sz="1200" dirty="0">
                <a:effectLst/>
                <a:ea typeface="Noto Sans Symbols"/>
                <a:cs typeface="Noto Sans Symbols"/>
              </a:rPr>
              <a:t>Here is the other example of self-assessments that LEAs may use. They are located on the Title II web page. </a:t>
            </a:r>
          </a:p>
          <a:p>
            <a:pPr marL="0" marR="0" lvl="0" indent="0">
              <a:lnSpc>
                <a:spcPct val="100000"/>
              </a:lnSpc>
              <a:spcBef>
                <a:spcPts val="0"/>
              </a:spcBef>
              <a:spcAft>
                <a:spcPts val="1800"/>
              </a:spcAft>
              <a:buFont typeface="Arial" panose="020B0604020202020204" pitchFamily="34" charset="0"/>
              <a:buNone/>
            </a:pPr>
            <a:r>
              <a:rPr lang="en-US" sz="1200" dirty="0">
                <a:effectLst/>
                <a:ea typeface="Noto Sans Symbols"/>
                <a:cs typeface="Noto Sans Symbols"/>
              </a:rPr>
              <a:t>*Note: Add link to website when posted.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74878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None/>
            </a:pPr>
            <a:r>
              <a:rPr lang="en-US" sz="1200" b="0" dirty="0">
                <a:effectLst/>
                <a:latin typeface="Arial" panose="020B0604020202020204" pitchFamily="34" charset="0"/>
                <a:ea typeface="Arial" panose="020B0604020202020204" pitchFamily="34" charset="0"/>
              </a:rPr>
              <a:t>At this point LEAs have gathered and analyzed school-level data, engaged in root causes analysis, and a self-assessment of programmatic systems; now LEAs will share their findings with educational partners. </a:t>
            </a:r>
          </a:p>
          <a:p>
            <a:pPr marL="0" marR="0" lvl="0" indent="0">
              <a:spcBef>
                <a:spcPts val="0"/>
              </a:spcBef>
              <a:spcAft>
                <a:spcPts val="0"/>
              </a:spcAft>
              <a:buNone/>
            </a:pPr>
            <a:r>
              <a:rPr lang="en-US" sz="1200" b="1" dirty="0">
                <a:effectLst/>
                <a:latin typeface="Arial" panose="020B0604020202020204" pitchFamily="34" charset="0"/>
                <a:ea typeface="Arial" panose="020B0604020202020204" pitchFamily="34" charset="0"/>
              </a:rPr>
              <a:t>Educational Partner Feedback</a:t>
            </a:r>
          </a:p>
          <a:p>
            <a:pPr marL="342900" marR="0" lvl="0" indent="-342900">
              <a:spcBef>
                <a:spcPts val="0"/>
              </a:spcBef>
              <a:spcAft>
                <a:spcPts val="0"/>
              </a:spcAft>
              <a:buFont typeface="+mj-lt"/>
              <a:buAutoNum type="arabicPeriod"/>
            </a:pPr>
            <a:endParaRPr lang="en-US" sz="1200" dirty="0">
              <a:latin typeface="Arial" panose="020B0604020202020204" pitchFamily="34" charset="0"/>
              <a:ea typeface="Arial" panose="020B0604020202020204" pitchFamily="34" charset="0"/>
            </a:endParaRPr>
          </a:p>
          <a:p>
            <a:pPr marL="342900" marR="0" lvl="0" indent="-342900">
              <a:spcBef>
                <a:spcPts val="0"/>
              </a:spcBef>
              <a:spcAft>
                <a:spcPts val="0"/>
              </a:spcAft>
              <a:buFont typeface="+mj-lt"/>
              <a:buAutoNum type="arabicPeriod"/>
            </a:pPr>
            <a:r>
              <a:rPr lang="en-US" sz="1200" dirty="0">
                <a:effectLst/>
                <a:latin typeface="Arial" panose="020B0604020202020204" pitchFamily="34" charset="0"/>
                <a:ea typeface="Arial" panose="020B0604020202020204" pitchFamily="34" charset="0"/>
              </a:rPr>
              <a:t>Share the focus areas with those who best understand the problem, such as district staff, principals, teachers, and families  </a:t>
            </a:r>
          </a:p>
          <a:p>
            <a:pPr marL="342900" marR="0" lvl="0" indent="-342900">
              <a:spcBef>
                <a:spcPts val="0"/>
              </a:spcBef>
              <a:spcAft>
                <a:spcPts val="0"/>
              </a:spcAft>
              <a:buFont typeface="+mj-lt"/>
              <a:buAutoNum type="arabicPeriod"/>
            </a:pPr>
            <a:r>
              <a:rPr lang="en-US" sz="1200" dirty="0">
                <a:effectLst/>
                <a:latin typeface="Arial" panose="020B0604020202020204" pitchFamily="34" charset="0"/>
                <a:ea typeface="Arial" panose="020B0604020202020204" pitchFamily="34" charset="0"/>
              </a:rPr>
              <a:t>With these sources of input, brainstorm as many potential drivers of the problem as possible.</a:t>
            </a:r>
          </a:p>
          <a:p>
            <a:pPr marL="342900" marR="0" lvl="0" indent="-342900">
              <a:spcBef>
                <a:spcPts val="0"/>
              </a:spcBef>
              <a:spcAft>
                <a:spcPts val="0"/>
              </a:spcAft>
              <a:buFont typeface="+mj-lt"/>
              <a:buAutoNum type="arabicPeriod"/>
            </a:pPr>
            <a:r>
              <a:rPr lang="en-US" sz="1200" dirty="0">
                <a:effectLst/>
                <a:latin typeface="Arial" panose="020B0604020202020204" pitchFamily="34" charset="0"/>
                <a:ea typeface="Arial" panose="020B0604020202020204" pitchFamily="34" charset="0"/>
              </a:rPr>
              <a:t>Brainstorm potential drivers of those factors to get to an increasing level of specificity on underlying issues. </a:t>
            </a:r>
          </a:p>
          <a:p>
            <a:pPr marL="342900" marR="0" lvl="0" indent="-342900">
              <a:spcBef>
                <a:spcPts val="0"/>
              </a:spcBef>
              <a:spcAft>
                <a:spcPts val="0"/>
              </a:spcAft>
              <a:buFont typeface="+mj-lt"/>
              <a:buAutoNum type="arabicPeriod"/>
            </a:pPr>
            <a:r>
              <a:rPr lang="en-US" sz="1200" dirty="0">
                <a:effectLst/>
                <a:latin typeface="Arial" panose="020B0604020202020204" pitchFamily="34" charset="0"/>
                <a:ea typeface="Arial" panose="020B0604020202020204" pitchFamily="34" charset="0"/>
              </a:rPr>
              <a:t>Prioritize three to four factors that are (1) most related to the problem and (2) most actionable at the district level. </a:t>
            </a:r>
          </a:p>
          <a:p>
            <a:pPr marL="342900" marR="0" lvl="0" indent="-342900">
              <a:spcBef>
                <a:spcPts val="0"/>
              </a:spcBef>
              <a:spcAft>
                <a:spcPts val="1200"/>
              </a:spcAft>
              <a:buFont typeface="+mj-lt"/>
              <a:buAutoNum type="arabicPeriod"/>
            </a:pPr>
            <a:r>
              <a:rPr lang="en-US" sz="1200" dirty="0">
                <a:effectLst/>
                <a:latin typeface="Arial" panose="020B0604020202020204" pitchFamily="34" charset="0"/>
                <a:ea typeface="Arial" panose="020B0604020202020204" pitchFamily="34" charset="0"/>
              </a:rPr>
              <a:t>Categorize the root causes by grouping the causes into categories.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828205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Tx/>
              <a:buNone/>
              <a:tabLst/>
              <a:defRPr/>
            </a:pPr>
            <a:r>
              <a:rPr lang="en-US" sz="1200" dirty="0">
                <a:effectLst/>
                <a:latin typeface="Segoe UI" panose="020B0502040204020203" pitchFamily="34" charset="0"/>
              </a:rPr>
              <a:t>After disparities are identified through the collection and analysis of the Educator Equity Data and the root cause analysis is complete, then continue to step three; identify strategies, goals, and timelines.</a:t>
            </a:r>
            <a:endParaRPr lang="en-US" sz="12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108155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t>Here is an example of a goal based on the root causes and identified strategy to address disparity. </a:t>
            </a:r>
          </a:p>
          <a:p>
            <a:pPr marL="0" indent="0">
              <a:buNone/>
            </a:pPr>
            <a:r>
              <a:rPr lang="en-US" b="1" dirty="0"/>
              <a:t>Goal: </a:t>
            </a:r>
            <a:r>
              <a:rPr lang="en-US" dirty="0"/>
              <a:t>Increase the percentage of effective teachers in the district’s lowest-performing (name the schools) schools by 30 percent over three years.</a:t>
            </a:r>
          </a:p>
          <a:p>
            <a:pPr marL="0" indent="0">
              <a:buNone/>
            </a:pPr>
            <a:r>
              <a:rPr lang="en-US" b="1" dirty="0"/>
              <a:t>Root Cause</a:t>
            </a:r>
            <a:r>
              <a:rPr lang="en-US" dirty="0"/>
              <a:t>: Teachers are not receiving adequate feedback from their principals.</a:t>
            </a:r>
          </a:p>
          <a:p>
            <a:pPr marL="0" indent="0">
              <a:buNone/>
            </a:pPr>
            <a:r>
              <a:rPr lang="en-US" b="1" dirty="0"/>
              <a:t>Strategy: </a:t>
            </a:r>
            <a:r>
              <a:rPr lang="en-US" dirty="0"/>
              <a:t>Improving teacher performance through principal supervision and support. </a:t>
            </a: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130479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Develop an equity goal that addresses the identified focus areas and disparities. The goal should clearly identify the impacted schools and meet the “SMART-E” criteria</a:t>
            </a:r>
          </a:p>
          <a:p>
            <a:pPr marL="0" indent="0">
              <a:buNone/>
            </a:pPr>
            <a:r>
              <a:rPr lang="en-US" sz="1200" b="1" dirty="0"/>
              <a:t>S</a:t>
            </a:r>
            <a:r>
              <a:rPr lang="en-US" sz="1200" dirty="0"/>
              <a:t>pecific</a:t>
            </a:r>
            <a:r>
              <a:rPr lang="en-US" sz="1200" b="1" dirty="0"/>
              <a:t>: </a:t>
            </a:r>
            <a:r>
              <a:rPr lang="en-US" sz="1200" dirty="0"/>
              <a:t>Is it clear and straightforward</a:t>
            </a:r>
          </a:p>
          <a:p>
            <a:pPr marL="0" indent="0">
              <a:buNone/>
            </a:pPr>
            <a:r>
              <a:rPr lang="en-US" sz="1200" b="1" dirty="0"/>
              <a:t>M</a:t>
            </a:r>
            <a:r>
              <a:rPr lang="en-US" sz="1200" dirty="0"/>
              <a:t>easurable: Can it be measured with data?</a:t>
            </a:r>
          </a:p>
          <a:p>
            <a:pPr marL="0" indent="0">
              <a:buNone/>
            </a:pPr>
            <a:r>
              <a:rPr lang="en-US" sz="1200" b="1" dirty="0"/>
              <a:t>A</a:t>
            </a:r>
            <a:r>
              <a:rPr lang="en-US" sz="1200" dirty="0"/>
              <a:t>mbitious: Is it a stretch for the district?</a:t>
            </a:r>
          </a:p>
          <a:p>
            <a:pPr marL="0" indent="0">
              <a:buNone/>
            </a:pPr>
            <a:r>
              <a:rPr lang="en-US" sz="1200" b="1" dirty="0"/>
              <a:t>R</a:t>
            </a:r>
            <a:r>
              <a:rPr lang="en-US" sz="1200" dirty="0"/>
              <a:t>easonable: Is it realistic and achievable</a:t>
            </a:r>
          </a:p>
          <a:p>
            <a:pPr marL="0" indent="0">
              <a:buNone/>
            </a:pPr>
            <a:r>
              <a:rPr lang="en-US" sz="1200" b="1" dirty="0"/>
              <a:t>T</a:t>
            </a:r>
            <a:r>
              <a:rPr lang="en-US" sz="1200" dirty="0"/>
              <a:t>imely: Is it attached to a time frame?</a:t>
            </a:r>
          </a:p>
          <a:p>
            <a:pPr marL="0" indent="0">
              <a:buNone/>
            </a:pPr>
            <a:r>
              <a:rPr lang="en-US" sz="1200" b="1" dirty="0"/>
              <a:t>E</a:t>
            </a:r>
            <a:r>
              <a:rPr lang="en-US" sz="1200" dirty="0"/>
              <a:t>quity-oriented: Are prioritized schools or student populations embedded in the goal</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35673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Question: </a:t>
            </a:r>
            <a:r>
              <a:rPr lang="en-US" dirty="0"/>
              <a:t>Are districts required to reassign teachers to different classrooms or schools to address the disparities?</a:t>
            </a:r>
          </a:p>
          <a:p>
            <a:pPr marL="0" indent="0">
              <a:buNone/>
            </a:pPr>
            <a:r>
              <a:rPr lang="en-US" b="1" dirty="0"/>
              <a:t>Answer:</a:t>
            </a:r>
            <a:r>
              <a:rPr lang="en-US" dirty="0"/>
              <a:t> LEAs with educator equity gaps may change staffing to address disparities. However, reassigning teachers is optional under ESSA, and may not address the root causes of this disparity. </a:t>
            </a:r>
          </a:p>
          <a:p>
            <a:pPr marL="0" indent="0">
              <a:buNone/>
            </a:pPr>
            <a:r>
              <a:rPr lang="en-US" dirty="0"/>
              <a:t>LEAs are encouraged to approach the educator equity gap collaboratively with all educational partners to develop to address disparities.</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978691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LEA has a disparity, can they use Title II funds to address the disparity?</a:t>
            </a:r>
          </a:p>
          <a:p>
            <a:r>
              <a:rPr lang="en-US" dirty="0"/>
              <a:t>Yes, absolutely. ESEA explicitly indicates that LEAs may use Title II funds to address identified disparities in access to excellent teachers. This is one of the reasons our office monitors this provision during Federal Program Monitoring.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568580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42391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The Every Student Succeeds Act (ESSA) requires LEAs who apply for Title II, Part A funds to identify and address any disparities that result in low-income students and minority students being taught at higher rates than other students by ineffective, inexperienced, or out-of-field teachers. </a:t>
            </a:r>
            <a:r>
              <a:rPr lang="en-US" sz="1800" dirty="0">
                <a:effectLst/>
                <a:latin typeface="Segoe UI" panose="020B0502040204020203" pitchFamily="34" charset="0"/>
              </a:rPr>
              <a:t>This is a Title I. Part A provision of the LCAP Federal Addendum.</a:t>
            </a:r>
            <a:endParaRPr lang="en-US"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This is not the same as the Title I comparability report or the data collected in the California Statewide Assignment Accountability System (CALSAAS) data.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This is not applicable to single-school districts or charter schools.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a:t>
            </a:fld>
            <a:endParaRPr lang="en-US" altLang="en-US"/>
          </a:p>
        </p:txBody>
      </p:sp>
    </p:spTree>
    <p:extLst>
      <p:ext uri="{BB962C8B-B14F-4D97-AF65-F5344CB8AC3E}">
        <p14:creationId xmlns:p14="http://schemas.microsoft.com/office/powerpoint/2010/main" val="3171003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LEA-level planning documents for this item include the LCAP and LCAP Federal Addendum. During a Federal Program Monitoring (FPM) review we will review the Educator Equity provision from Title I in your LCAP Federal Addendum. The LEA shall periodically review and, as necessary, revise this section.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a:t>
            </a:fld>
            <a:endParaRPr lang="en-US" altLang="en-US"/>
          </a:p>
        </p:txBody>
      </p:sp>
    </p:spTree>
    <p:extLst>
      <p:ext uri="{BB962C8B-B14F-4D97-AF65-F5344CB8AC3E}">
        <p14:creationId xmlns:p14="http://schemas.microsoft.com/office/powerpoint/2010/main" val="2025938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Educator Equity Data, which we will go into more depth about in a few slides. Please note educator equity data is not the same as the Title I comparability report.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6</a:t>
            </a:fld>
            <a:endParaRPr lang="en-US" altLang="en-US"/>
          </a:p>
        </p:txBody>
      </p:sp>
    </p:spTree>
    <p:extLst>
      <p:ext uri="{BB962C8B-B14F-4D97-AF65-F5344CB8AC3E}">
        <p14:creationId xmlns:p14="http://schemas.microsoft.com/office/powerpoint/2010/main" val="494837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Tx/>
              <a:buNone/>
              <a:tabLst/>
              <a:defRPr/>
            </a:pPr>
            <a:r>
              <a:rPr lang="en-US" dirty="0"/>
              <a:t>CDE has provided multiple resources to support LEAs in identifying and addressing disparities.  Using this framework, LEAs can identify educator equity gaps and develop a plan to approach the root causes of the disparities. </a:t>
            </a:r>
            <a:r>
              <a:rPr lang="en-US" sz="1800" dirty="0">
                <a:effectLst/>
                <a:latin typeface="Segoe UI" panose="020B0502040204020203" pitchFamily="34" charset="0"/>
              </a:rPr>
              <a:t>Slides in this presentation will be organized by each colored arrow from this framework. </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7</a:t>
            </a:fld>
            <a:endParaRPr lang="en-US" altLang="en-US"/>
          </a:p>
        </p:txBody>
      </p:sp>
    </p:spTree>
    <p:extLst>
      <p:ext uri="{BB962C8B-B14F-4D97-AF65-F5344CB8AC3E}">
        <p14:creationId xmlns:p14="http://schemas.microsoft.com/office/powerpoint/2010/main" val="425270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Let’s start with step 1 of the framework, where we gather and analyze school-level data throughout the district.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8</a:t>
            </a:fld>
            <a:endParaRPr lang="en-US" altLang="en-US"/>
          </a:p>
        </p:txBody>
      </p:sp>
    </p:spTree>
    <p:extLst>
      <p:ext uri="{BB962C8B-B14F-4D97-AF65-F5344CB8AC3E}">
        <p14:creationId xmlns:p14="http://schemas.microsoft.com/office/powerpoint/2010/main" val="3779272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LEAs identify their student-level data which can be found in the California Longitudinal Pupil Achievement Data System (CALPADS) by using the 1.1 Enrollment – Primary and Short-term Enrollment County by Subgroup and filtering for the above information.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9</a:t>
            </a:fld>
            <a:endParaRPr lang="en-US" altLang="en-US"/>
          </a:p>
        </p:txBody>
      </p:sp>
    </p:spTree>
    <p:extLst>
      <p:ext uri="{BB962C8B-B14F-4D97-AF65-F5344CB8AC3E}">
        <p14:creationId xmlns:p14="http://schemas.microsoft.com/office/powerpoint/2010/main" val="675357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50C68-7EED-47D2-BE60-509DABB7FC1F}"/>
              </a:ext>
            </a:extLst>
          </p:cNvPr>
          <p:cNvSpPr/>
          <p:nvPr/>
        </p:nvSpPr>
        <p:spPr>
          <a:xfrm>
            <a:off x="3175" y="6418263"/>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6FB54651-3102-469E-83ED-2D31A737108B}"/>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0097E5D6-AC0D-4B0D-B02D-7B26950D99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1277C01-ADC5-42CC-B5BD-528FACFE1ED6}"/>
              </a:ext>
            </a:extLst>
          </p:cNvPr>
          <p:cNvSpPr/>
          <p:nvPr/>
        </p:nvSpPr>
        <p:spPr>
          <a:xfrm>
            <a:off x="0" y="63515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5">
            <a:extLst>
              <a:ext uri="{FF2B5EF4-FFF2-40B4-BE49-F238E27FC236}">
                <a16:creationId xmlns:a16="http://schemas.microsoft.com/office/drawing/2014/main" id="{F61CD05C-E122-42B9-BA41-89D97C40A748}"/>
              </a:ext>
            </a:extLst>
          </p:cNvPr>
          <p:cNvSpPr>
            <a:spLocks noChangeArrowheads="1"/>
          </p:cNvSpPr>
          <p:nvPr userDrawn="1"/>
        </p:nvSpPr>
        <p:spPr bwMode="auto">
          <a:xfrm>
            <a:off x="1096963" y="6505575"/>
            <a:ext cx="9986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US" altLang="en-US" sz="1100" b="1">
                <a:solidFill>
                  <a:schemeClr val="bg1"/>
                </a:solidFill>
              </a:rPr>
              <a:t>Tony Thurmond, </a:t>
            </a:r>
            <a:r>
              <a:rPr lang="en-US" altLang="en-US" sz="1100">
                <a:solidFill>
                  <a:schemeClr val="bg1"/>
                </a:solidFill>
              </a:rPr>
              <a:t>State Superintendent of Public Instruction				        California Department of Education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706342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6318B4-D44D-41E1-8EEB-4ADF2A05EC19}"/>
              </a:ext>
            </a:extLst>
          </p:cNvPr>
          <p:cNvSpPr/>
          <p:nvPr/>
        </p:nvSpPr>
        <p:spPr>
          <a:xfrm>
            <a:off x="0" y="0"/>
            <a:ext cx="40513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4D6FC62-5B63-47B1-9A42-D417C603F77F}"/>
              </a:ext>
            </a:extLst>
          </p:cNvPr>
          <p:cNvSpPr/>
          <p:nvPr/>
        </p:nvSpPr>
        <p:spPr>
          <a:xfrm>
            <a:off x="4040188"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2633" y="374073"/>
            <a:ext cx="3507971" cy="2506286"/>
          </a:xfrm>
        </p:spPr>
        <p:txBody>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272741" y="374073"/>
            <a:ext cx="7631083" cy="5931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6/7/2024</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a:p>
        </p:txBody>
      </p:sp>
    </p:spTree>
    <p:extLst>
      <p:ext uri="{BB962C8B-B14F-4D97-AF65-F5344CB8AC3E}">
        <p14:creationId xmlns:p14="http://schemas.microsoft.com/office/powerpoint/2010/main" val="3493757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50C68-7EED-47D2-BE60-509DABB7FC1F}"/>
              </a:ext>
            </a:extLst>
          </p:cNvPr>
          <p:cNvSpPr/>
          <p:nvPr/>
        </p:nvSpPr>
        <p:spPr>
          <a:xfrm>
            <a:off x="3175" y="6418263"/>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6FB54651-3102-469E-83ED-2D31A737108B}"/>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0097E5D6-AC0D-4B0D-B02D-7B26950D99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1277C01-ADC5-42CC-B5BD-528FACFE1ED6}"/>
              </a:ext>
            </a:extLst>
          </p:cNvPr>
          <p:cNvSpPr/>
          <p:nvPr/>
        </p:nvSpPr>
        <p:spPr>
          <a:xfrm>
            <a:off x="0" y="63515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5">
            <a:extLst>
              <a:ext uri="{FF2B5EF4-FFF2-40B4-BE49-F238E27FC236}">
                <a16:creationId xmlns:a16="http://schemas.microsoft.com/office/drawing/2014/main" id="{F61CD05C-E122-42B9-BA41-89D97C40A748}"/>
              </a:ext>
            </a:extLst>
          </p:cNvPr>
          <p:cNvSpPr>
            <a:spLocks noChangeArrowheads="1"/>
          </p:cNvSpPr>
          <p:nvPr userDrawn="1"/>
        </p:nvSpPr>
        <p:spPr bwMode="auto">
          <a:xfrm>
            <a:off x="1096963" y="6505575"/>
            <a:ext cx="9986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US" altLang="en-US" sz="1100" b="1">
                <a:solidFill>
                  <a:schemeClr val="bg1"/>
                </a:solidFill>
              </a:rPr>
              <a:t>Tony Thurmond, </a:t>
            </a:r>
            <a:r>
              <a:rPr lang="en-US" altLang="en-US" sz="1100">
                <a:solidFill>
                  <a:schemeClr val="bg1"/>
                </a:solidFill>
              </a:rPr>
              <a:t>State Superintendent of Public Instruction				        California Department of Education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661828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851742-04BE-44CC-B8F6-755C2CDEB1DE}"/>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D9AEE75C-7A5F-497D-9163-074BFCD8921E}"/>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AD1259A7-925C-49FB-8EA9-0ADD4E6BA18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D20F31DE-B4A2-4421-8FDA-5F0CAFD93247}"/>
              </a:ext>
            </a:extLst>
          </p:cNvPr>
          <p:cNvPicPr>
            <a:picLocks noChangeAspect="1"/>
          </p:cNvPicPr>
          <p:nvPr userDrawn="1"/>
        </p:nvPicPr>
        <p:blipFill>
          <a:blip r:embed="rId3">
            <a:extLst>
              <a:ext uri="{28A0092B-C50C-407E-A947-70E740481C1C}">
                <a14:useLocalDpi xmlns:a14="http://schemas.microsoft.com/office/drawing/2010/main" val="0"/>
              </a:ext>
            </a:extLst>
          </a:blip>
          <a:srcRect l="4675"/>
          <a:stretch>
            <a:fillRect/>
          </a:stretch>
        </p:blipFill>
        <p:spPr bwMode="auto">
          <a:xfrm>
            <a:off x="441325" y="5686425"/>
            <a:ext cx="33321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512BBAD-FD20-4D88-B4E9-710F832472DC}"/>
              </a:ext>
            </a:extLst>
          </p:cNvPr>
          <p:cNvSpPr/>
          <p:nvPr/>
        </p:nvSpPr>
        <p:spPr>
          <a:xfrm>
            <a:off x="0" y="6342063"/>
            <a:ext cx="12188825" cy="65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6">
            <a:extLst>
              <a:ext uri="{FF2B5EF4-FFF2-40B4-BE49-F238E27FC236}">
                <a16:creationId xmlns:a16="http://schemas.microsoft.com/office/drawing/2014/main" id="{9432F4BD-BD0E-4A89-BB32-B3528DA5DB64}"/>
              </a:ext>
            </a:extLst>
          </p:cNvPr>
          <p:cNvSpPr>
            <a:spLocks noChangeArrowheads="1"/>
          </p:cNvSpPr>
          <p:nvPr userDrawn="1"/>
        </p:nvSpPr>
        <p:spPr bwMode="auto">
          <a:xfrm>
            <a:off x="441325" y="6499225"/>
            <a:ext cx="10642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800"/>
              </a:spcBef>
              <a:defRPr/>
            </a:pPr>
            <a:r>
              <a:rPr lang="en-US" altLang="en-US" sz="1100">
                <a:solidFill>
                  <a:schemeClr val="bg1"/>
                </a:solidFill>
              </a:rPr>
              <a:t>Tony Thurmond, State Superintendent of Public Instruction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2195119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6D2700-53E8-456A-BE0D-7B2DADE4A107}"/>
              </a:ext>
            </a:extLst>
          </p:cNvPr>
          <p:cNvSpPr/>
          <p:nvPr userDrawn="1"/>
        </p:nvSpPr>
        <p:spPr>
          <a:xfrm>
            <a:off x="0" y="0"/>
            <a:ext cx="1885950" cy="6334125"/>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C2EDDDA0-CA22-4A9C-975C-BE7019D4CB3F}"/>
              </a:ext>
            </a:extLst>
          </p:cNvPr>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662F9DD5-675F-4553-B49F-72F199985E35}"/>
              </a:ext>
            </a:extLst>
          </p:cNvPr>
          <p:cNvCxnSpPr/>
          <p:nvPr/>
        </p:nvCxnSpPr>
        <p:spPr>
          <a:xfrm>
            <a:off x="2576513" y="4343400"/>
            <a:ext cx="89884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8A8CD85A-7425-4FA8-91EB-F8B1732444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0F5B073-FBF5-4234-A135-C8C2469A36AA}"/>
              </a:ext>
            </a:extLst>
          </p:cNvPr>
          <p:cNvSpPr/>
          <p:nvPr/>
        </p:nvSpPr>
        <p:spPr>
          <a:xfrm>
            <a:off x="0" y="6334125"/>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11" descr="Official Seal of the California Department of Education">
            <a:extLst>
              <a:ext uri="{FF2B5EF4-FFF2-40B4-BE49-F238E27FC236}">
                <a16:creationId xmlns:a16="http://schemas.microsoft.com/office/drawing/2014/main" id="{F245BFBF-F344-434E-98F4-4F0DA70BD67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425" y="7588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2BB197E7-EDE1-4971-B750-6B44C1AF1217}"/>
              </a:ext>
            </a:extLst>
          </p:cNvPr>
          <p:cNvSpPr>
            <a:spLocks noChangeArrowheads="1"/>
          </p:cNvSpPr>
          <p:nvPr userDrawn="1"/>
        </p:nvSpPr>
        <p:spPr bwMode="auto">
          <a:xfrm>
            <a:off x="101600" y="2298700"/>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2" name="Title 1"/>
          <p:cNvSpPr>
            <a:spLocks noGrp="1"/>
          </p:cNvSpPr>
          <p:nvPr>
            <p:ph type="ctrTitle"/>
          </p:nvPr>
        </p:nvSpPr>
        <p:spPr>
          <a:xfrm>
            <a:off x="2485502" y="758952"/>
            <a:ext cx="9152313"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834458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4A311-ADEE-47EF-AF87-D7898D903CEF}"/>
              </a:ext>
            </a:extLst>
          </p:cNvPr>
          <p:cNvSpPr>
            <a:spLocks noGrp="1"/>
          </p:cNvSpPr>
          <p:nvPr>
            <p:ph type="dt" sz="half" idx="10"/>
          </p:nvPr>
        </p:nvSpPr>
        <p:spPr/>
        <p:txBody>
          <a:bodyPr/>
          <a:lstStyle>
            <a:lvl1pPr>
              <a:defRPr/>
            </a:lvl1pPr>
          </a:lstStyle>
          <a:p>
            <a:pPr>
              <a:defRPr/>
            </a:pPr>
            <a:fld id="{15E981A8-91E5-4491-807B-7D88A1C21648}" type="datetime1">
              <a:rPr lang="en-US"/>
              <a:pPr>
                <a:defRPr/>
              </a:pPr>
              <a:t>6/7/2024</a:t>
            </a:fld>
            <a:endParaRPr lang="en-US"/>
          </a:p>
        </p:txBody>
      </p:sp>
      <p:sp>
        <p:nvSpPr>
          <p:cNvPr id="5" name="Footer Placeholder 4">
            <a:extLst>
              <a:ext uri="{FF2B5EF4-FFF2-40B4-BE49-F238E27FC236}">
                <a16:creationId xmlns:a16="http://schemas.microsoft.com/office/drawing/2014/main" id="{787D3202-9AF8-4C30-8711-14BC64ADEA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61D4B-39D2-44F1-A8FF-063D24D1044C}"/>
              </a:ext>
            </a:extLst>
          </p:cNvPr>
          <p:cNvSpPr>
            <a:spLocks noGrp="1"/>
          </p:cNvSpPr>
          <p:nvPr>
            <p:ph type="sldNum" sz="quarter" idx="12"/>
          </p:nvPr>
        </p:nvSpPr>
        <p:spPr>
          <a:xfrm>
            <a:off x="9825038" y="6456363"/>
            <a:ext cx="1312862" cy="365125"/>
          </a:xfrm>
        </p:spPr>
        <p:txBody>
          <a:bodyPr/>
          <a:lstStyle>
            <a:lvl1pPr>
              <a:defRPr/>
            </a:lvl1pPr>
          </a:lstStyle>
          <a:p>
            <a:fld id="{4E637404-0BCF-4192-AEAE-F6A882F231C4}" type="slidenum">
              <a:rPr lang="en-US" altLang="en-US"/>
              <a:pPr/>
              <a:t>‹#›</a:t>
            </a:fld>
            <a:endParaRPr lang="en-US" altLang="en-US"/>
          </a:p>
        </p:txBody>
      </p:sp>
    </p:spTree>
    <p:extLst>
      <p:ext uri="{BB962C8B-B14F-4D97-AF65-F5344CB8AC3E}">
        <p14:creationId xmlns:p14="http://schemas.microsoft.com/office/powerpoint/2010/main" val="2606646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F194CC-1D3C-497A-9519-E0B7613C0B93}"/>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A1FE0658-4571-4E98-98B9-EA112BBC4D2D}"/>
              </a:ext>
            </a:extLst>
          </p:cNvPr>
          <p:cNvSpPr/>
          <p:nvPr/>
        </p:nvSpPr>
        <p:spPr>
          <a:xfrm>
            <a:off x="0" y="63261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D703D2E5-0300-456C-BFE5-047C2EE79FC0}"/>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1BF9B2BC-D604-47BF-BCBA-52CFC52F1C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FB625D70-2E13-4E7B-848E-34F476084CD4}"/>
              </a:ext>
            </a:extLst>
          </p:cNvPr>
          <p:cNvSpPr>
            <a:spLocks noGrp="1"/>
          </p:cNvSpPr>
          <p:nvPr>
            <p:ph type="dt" sz="half" idx="10"/>
          </p:nvPr>
        </p:nvSpPr>
        <p:spPr/>
        <p:txBody>
          <a:bodyPr/>
          <a:lstStyle>
            <a:lvl1pPr>
              <a:defRPr/>
            </a:lvl1pPr>
          </a:lstStyle>
          <a:p>
            <a:pPr>
              <a:defRPr/>
            </a:pPr>
            <a:fld id="{ACD36073-7F29-4783-B129-B0D95059D523}" type="datetime1">
              <a:rPr lang="en-US"/>
              <a:pPr>
                <a:defRPr/>
              </a:pPr>
              <a:t>6/7/2024</a:t>
            </a:fld>
            <a:endParaRPr lang="en-US"/>
          </a:p>
        </p:txBody>
      </p:sp>
      <p:sp>
        <p:nvSpPr>
          <p:cNvPr id="9" name="Footer Placeholder 4">
            <a:extLst>
              <a:ext uri="{FF2B5EF4-FFF2-40B4-BE49-F238E27FC236}">
                <a16:creationId xmlns:a16="http://schemas.microsoft.com/office/drawing/2014/main" id="{B67E9CA8-8AB6-4D13-9D22-D3699EC9DCA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7CD03111-A3E2-43EC-9441-CD98419884A3}"/>
              </a:ext>
            </a:extLst>
          </p:cNvPr>
          <p:cNvSpPr>
            <a:spLocks noGrp="1"/>
          </p:cNvSpPr>
          <p:nvPr>
            <p:ph type="sldNum" sz="quarter" idx="12"/>
          </p:nvPr>
        </p:nvSpPr>
        <p:spPr/>
        <p:txBody>
          <a:bodyPr/>
          <a:lstStyle>
            <a:lvl1pPr>
              <a:defRPr/>
            </a:lvl1pPr>
          </a:lstStyle>
          <a:p>
            <a:fld id="{7CFAF50B-9EBD-4137-9B36-5A5A6C1154CC}" type="slidenum">
              <a:rPr lang="en-US" altLang="en-US"/>
              <a:pPr/>
              <a:t>‹#›</a:t>
            </a:fld>
            <a:endParaRPr lang="en-US" altLang="en-US"/>
          </a:p>
        </p:txBody>
      </p:sp>
    </p:spTree>
    <p:extLst>
      <p:ext uri="{BB962C8B-B14F-4D97-AF65-F5344CB8AC3E}">
        <p14:creationId xmlns:p14="http://schemas.microsoft.com/office/powerpoint/2010/main" val="2732380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3"/>
            <a:ext cx="4937760" cy="4388811"/>
          </a:xfrm>
        </p:spPr>
        <p:txBody>
          <a:bodyPr/>
          <a:lstStyle>
            <a:lvl1pPr>
              <a:lnSpc>
                <a:spcPct val="100000"/>
              </a:lnSpc>
              <a:spcBef>
                <a:spcPts val="0"/>
              </a:spcBef>
              <a:spcAft>
                <a:spcPts val="1200"/>
              </a:spcAft>
              <a:buClrTx/>
              <a:defRPr/>
            </a:lvl1pPr>
            <a:lvl2pPr>
              <a:lnSpc>
                <a:spcPct val="100000"/>
              </a:lnSpc>
              <a:spcBef>
                <a:spcPts val="0"/>
              </a:spcBef>
              <a:spcAft>
                <a:spcPts val="1200"/>
              </a:spcAft>
              <a:buClrTx/>
              <a:defRPr/>
            </a:lvl2pPr>
            <a:lvl3pPr>
              <a:lnSpc>
                <a:spcPct val="100000"/>
              </a:lnSpc>
              <a:spcBef>
                <a:spcPts val="0"/>
              </a:spcBef>
              <a:spcAft>
                <a:spcPts val="1200"/>
              </a:spcAft>
              <a:buClrTx/>
              <a:defRPr/>
            </a:lvl3pPr>
            <a:lvl4pPr>
              <a:lnSpc>
                <a:spcPct val="100000"/>
              </a:lnSpc>
              <a:spcBef>
                <a:spcPts val="0"/>
              </a:spcBef>
              <a:spcAft>
                <a:spcPts val="1200"/>
              </a:spcAft>
              <a:buClrTx/>
              <a:defRPr/>
            </a:lvl4pPr>
            <a:lvl5pPr>
              <a:lnSpc>
                <a:spcPct val="100000"/>
              </a:lnSpc>
              <a:spcBef>
                <a:spcPts val="0"/>
              </a:spcBef>
              <a:spcAft>
                <a:spcPts val="12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4"/>
            <a:ext cx="4937760" cy="4388809"/>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F9FB14-C4F1-46F9-80E7-B9DBDB95563F}"/>
              </a:ext>
            </a:extLst>
          </p:cNvPr>
          <p:cNvSpPr>
            <a:spLocks noGrp="1"/>
          </p:cNvSpPr>
          <p:nvPr>
            <p:ph type="dt" sz="half" idx="10"/>
          </p:nvPr>
        </p:nvSpPr>
        <p:spPr/>
        <p:txBody>
          <a:bodyPr/>
          <a:lstStyle>
            <a:lvl1pPr>
              <a:defRPr/>
            </a:lvl1pPr>
          </a:lstStyle>
          <a:p>
            <a:pPr>
              <a:defRPr/>
            </a:pPr>
            <a:fld id="{6AD589DE-1D23-4154-AB24-3A77D9603C35}" type="datetime1">
              <a:rPr lang="en-US"/>
              <a:pPr>
                <a:defRPr/>
              </a:pPr>
              <a:t>6/7/2024</a:t>
            </a:fld>
            <a:endParaRPr lang="en-US"/>
          </a:p>
        </p:txBody>
      </p:sp>
      <p:sp>
        <p:nvSpPr>
          <p:cNvPr id="6" name="Footer Placeholder 4">
            <a:extLst>
              <a:ext uri="{FF2B5EF4-FFF2-40B4-BE49-F238E27FC236}">
                <a16:creationId xmlns:a16="http://schemas.microsoft.com/office/drawing/2014/main" id="{39B784CD-FFA0-43F2-B943-4B7962C424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E8003-8CE6-441E-BA01-0721D74F82C0}"/>
              </a:ext>
            </a:extLst>
          </p:cNvPr>
          <p:cNvSpPr>
            <a:spLocks noGrp="1"/>
          </p:cNvSpPr>
          <p:nvPr>
            <p:ph type="sldNum" sz="quarter" idx="12"/>
          </p:nvPr>
        </p:nvSpPr>
        <p:spPr/>
        <p:txBody>
          <a:bodyPr/>
          <a:lstStyle>
            <a:lvl1pPr>
              <a:defRPr/>
            </a:lvl1pPr>
          </a:lstStyle>
          <a:p>
            <a:fld id="{0560CF5E-9218-46D4-A0AE-B5C073203588}" type="slidenum">
              <a:rPr lang="en-US" altLang="en-US"/>
              <a:pPr/>
              <a:t>‹#›</a:t>
            </a:fld>
            <a:endParaRPr lang="en-US" altLang="en-US"/>
          </a:p>
        </p:txBody>
      </p:sp>
    </p:spTree>
    <p:extLst>
      <p:ext uri="{BB962C8B-B14F-4D97-AF65-F5344CB8AC3E}">
        <p14:creationId xmlns:p14="http://schemas.microsoft.com/office/powerpoint/2010/main" val="1873459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10058402" cy="2144375"/>
          </a:xfrm>
        </p:spPr>
        <p:txBody>
          <a:bodyPr/>
          <a:lstStyle>
            <a:lvl1pPr>
              <a:lnSpc>
                <a:spcPct val="100000"/>
              </a:lnSpc>
              <a:spcBef>
                <a:spcPts val="0"/>
              </a:spcBef>
              <a:spcAft>
                <a:spcPts val="1200"/>
              </a:spcAft>
              <a:buClrTx/>
              <a:defRPr/>
            </a:lvl1pPr>
            <a:lvl2pPr>
              <a:lnSpc>
                <a:spcPct val="100000"/>
              </a:lnSpc>
              <a:spcBef>
                <a:spcPts val="0"/>
              </a:spcBef>
              <a:spcAft>
                <a:spcPts val="1200"/>
              </a:spcAft>
              <a:buClrTx/>
              <a:defRPr/>
            </a:lvl2pPr>
            <a:lvl3pPr>
              <a:lnSpc>
                <a:spcPct val="100000"/>
              </a:lnSpc>
              <a:spcBef>
                <a:spcPts val="0"/>
              </a:spcBef>
              <a:spcAft>
                <a:spcPts val="1200"/>
              </a:spcAft>
              <a:buClrTx/>
              <a:defRPr/>
            </a:lvl3pPr>
            <a:lvl4pPr>
              <a:lnSpc>
                <a:spcPct val="100000"/>
              </a:lnSpc>
              <a:spcBef>
                <a:spcPts val="0"/>
              </a:spcBef>
              <a:spcAft>
                <a:spcPts val="1200"/>
              </a:spcAft>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1097278" y="4098483"/>
            <a:ext cx="10058402" cy="2144375"/>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80EBFFC6-3556-408E-AC00-E9D2D8D74F01}"/>
              </a:ext>
            </a:extLst>
          </p:cNvPr>
          <p:cNvSpPr>
            <a:spLocks noGrp="1"/>
          </p:cNvSpPr>
          <p:nvPr>
            <p:ph type="dt" sz="half" idx="10"/>
          </p:nvPr>
        </p:nvSpPr>
        <p:spPr/>
        <p:txBody>
          <a:bodyPr/>
          <a:lstStyle>
            <a:lvl1pPr>
              <a:defRPr/>
            </a:lvl1pPr>
          </a:lstStyle>
          <a:p>
            <a:pPr>
              <a:defRPr/>
            </a:pPr>
            <a:fld id="{606C9720-3113-4235-8581-8BEEB5D1E889}" type="datetime1">
              <a:rPr lang="en-US"/>
              <a:pPr>
                <a:defRPr/>
              </a:pPr>
              <a:t>6/7/2024</a:t>
            </a:fld>
            <a:endParaRPr lang="en-US"/>
          </a:p>
        </p:txBody>
      </p:sp>
      <p:sp>
        <p:nvSpPr>
          <p:cNvPr id="6" name="Footer Placeholder 4">
            <a:extLst>
              <a:ext uri="{FF2B5EF4-FFF2-40B4-BE49-F238E27FC236}">
                <a16:creationId xmlns:a16="http://schemas.microsoft.com/office/drawing/2014/main" id="{5F5DC885-B364-499B-9C4E-C3854A617F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4073D0-53C7-45D2-9510-99F586AD6B46}"/>
              </a:ext>
            </a:extLst>
          </p:cNvPr>
          <p:cNvSpPr>
            <a:spLocks noGrp="1"/>
          </p:cNvSpPr>
          <p:nvPr>
            <p:ph type="sldNum" sz="quarter" idx="12"/>
          </p:nvPr>
        </p:nvSpPr>
        <p:spPr/>
        <p:txBody>
          <a:bodyPr/>
          <a:lstStyle>
            <a:lvl1pPr>
              <a:defRPr/>
            </a:lvl1pPr>
          </a:lstStyle>
          <a:p>
            <a:fld id="{D7869434-AF86-4081-9855-15F8C7A21A7E}" type="slidenum">
              <a:rPr lang="en-US" altLang="en-US"/>
              <a:pPr/>
              <a:t>‹#›</a:t>
            </a:fld>
            <a:endParaRPr lang="en-US" altLang="en-US"/>
          </a:p>
        </p:txBody>
      </p:sp>
    </p:spTree>
    <p:extLst>
      <p:ext uri="{BB962C8B-B14F-4D97-AF65-F5344CB8AC3E}">
        <p14:creationId xmlns:p14="http://schemas.microsoft.com/office/powerpoint/2010/main" val="2847547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E7E63CF-8F3B-4C30-9C00-78F0D111DA03}"/>
              </a:ext>
            </a:extLst>
          </p:cNvPr>
          <p:cNvSpPr>
            <a:spLocks noGrp="1"/>
          </p:cNvSpPr>
          <p:nvPr>
            <p:ph type="dt" sz="half" idx="10"/>
          </p:nvPr>
        </p:nvSpPr>
        <p:spPr/>
        <p:txBody>
          <a:bodyPr/>
          <a:lstStyle>
            <a:lvl1pPr>
              <a:defRPr/>
            </a:lvl1pPr>
          </a:lstStyle>
          <a:p>
            <a:pPr>
              <a:defRPr/>
            </a:pPr>
            <a:fld id="{802EEDF6-43A4-4ED2-B191-CF324E9C084D}" type="datetime1">
              <a:rPr lang="en-US"/>
              <a:pPr>
                <a:defRPr/>
              </a:pPr>
              <a:t>6/7/2024</a:t>
            </a:fld>
            <a:endParaRPr lang="en-US"/>
          </a:p>
        </p:txBody>
      </p:sp>
      <p:sp>
        <p:nvSpPr>
          <p:cNvPr id="8" name="Footer Placeholder 4">
            <a:extLst>
              <a:ext uri="{FF2B5EF4-FFF2-40B4-BE49-F238E27FC236}">
                <a16:creationId xmlns:a16="http://schemas.microsoft.com/office/drawing/2014/main" id="{ED8AC113-979F-4EDC-8190-056D363599C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C8839DC-EAB8-4EB2-B902-EF8790053658}"/>
              </a:ext>
            </a:extLst>
          </p:cNvPr>
          <p:cNvSpPr>
            <a:spLocks noGrp="1"/>
          </p:cNvSpPr>
          <p:nvPr>
            <p:ph type="sldNum" sz="quarter" idx="12"/>
          </p:nvPr>
        </p:nvSpPr>
        <p:spPr/>
        <p:txBody>
          <a:bodyPr/>
          <a:lstStyle>
            <a:lvl1pPr>
              <a:defRPr/>
            </a:lvl1pPr>
          </a:lstStyle>
          <a:p>
            <a:fld id="{17AF7A2B-343F-48E0-93E4-6FA14D015882}" type="slidenum">
              <a:rPr lang="en-US" altLang="en-US"/>
              <a:pPr/>
              <a:t>‹#›</a:t>
            </a:fld>
            <a:endParaRPr lang="en-US" altLang="en-US"/>
          </a:p>
        </p:txBody>
      </p:sp>
    </p:spTree>
    <p:extLst>
      <p:ext uri="{BB962C8B-B14F-4D97-AF65-F5344CB8AC3E}">
        <p14:creationId xmlns:p14="http://schemas.microsoft.com/office/powerpoint/2010/main" val="192825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F712069-A5ED-419C-8045-EDF1DAE95B81}"/>
              </a:ext>
            </a:extLst>
          </p:cNvPr>
          <p:cNvSpPr>
            <a:spLocks noGrp="1"/>
          </p:cNvSpPr>
          <p:nvPr>
            <p:ph type="dt" sz="half" idx="10"/>
          </p:nvPr>
        </p:nvSpPr>
        <p:spPr/>
        <p:txBody>
          <a:bodyPr/>
          <a:lstStyle>
            <a:lvl1pPr>
              <a:defRPr/>
            </a:lvl1pPr>
          </a:lstStyle>
          <a:p>
            <a:pPr>
              <a:defRPr/>
            </a:pPr>
            <a:fld id="{C0BE6C6F-6F05-40A5-A7BE-A52703239F5E}" type="datetime1">
              <a:rPr lang="en-US"/>
              <a:pPr>
                <a:defRPr/>
              </a:pPr>
              <a:t>6/7/2024</a:t>
            </a:fld>
            <a:endParaRPr lang="en-US"/>
          </a:p>
        </p:txBody>
      </p:sp>
      <p:sp>
        <p:nvSpPr>
          <p:cNvPr id="4" name="Footer Placeholder 4">
            <a:extLst>
              <a:ext uri="{FF2B5EF4-FFF2-40B4-BE49-F238E27FC236}">
                <a16:creationId xmlns:a16="http://schemas.microsoft.com/office/drawing/2014/main" id="{C3BDB2EF-BCF6-46ED-BF6B-C12A62E3429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DC11AEE-E514-494C-ACF3-76AA7B7A7009}"/>
              </a:ext>
            </a:extLst>
          </p:cNvPr>
          <p:cNvSpPr>
            <a:spLocks noGrp="1"/>
          </p:cNvSpPr>
          <p:nvPr>
            <p:ph type="sldNum" sz="quarter" idx="12"/>
          </p:nvPr>
        </p:nvSpPr>
        <p:spPr/>
        <p:txBody>
          <a:bodyPr/>
          <a:lstStyle>
            <a:lvl1pPr>
              <a:defRPr/>
            </a:lvl1pPr>
          </a:lstStyle>
          <a:p>
            <a:fld id="{E0992538-8C1F-431F-A22E-68D7CB0E9938}" type="slidenum">
              <a:rPr lang="en-US" altLang="en-US"/>
              <a:pPr/>
              <a:t>‹#›</a:t>
            </a:fld>
            <a:endParaRPr lang="en-US" altLang="en-US"/>
          </a:p>
        </p:txBody>
      </p:sp>
    </p:spTree>
    <p:extLst>
      <p:ext uri="{BB962C8B-B14F-4D97-AF65-F5344CB8AC3E}">
        <p14:creationId xmlns:p14="http://schemas.microsoft.com/office/powerpoint/2010/main" val="1065661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851742-04BE-44CC-B8F6-755C2CDEB1DE}"/>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D9AEE75C-7A5F-497D-9163-074BFCD8921E}"/>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AD1259A7-925C-49FB-8EA9-0ADD4E6BA18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D20F31DE-B4A2-4421-8FDA-5F0CAFD93247}"/>
              </a:ext>
            </a:extLst>
          </p:cNvPr>
          <p:cNvPicPr>
            <a:picLocks noChangeAspect="1"/>
          </p:cNvPicPr>
          <p:nvPr userDrawn="1"/>
        </p:nvPicPr>
        <p:blipFill>
          <a:blip r:embed="rId3">
            <a:extLst>
              <a:ext uri="{28A0092B-C50C-407E-A947-70E740481C1C}">
                <a14:useLocalDpi xmlns:a14="http://schemas.microsoft.com/office/drawing/2010/main" val="0"/>
              </a:ext>
            </a:extLst>
          </a:blip>
          <a:srcRect l="4675"/>
          <a:stretch>
            <a:fillRect/>
          </a:stretch>
        </p:blipFill>
        <p:spPr bwMode="auto">
          <a:xfrm>
            <a:off x="441325" y="5686425"/>
            <a:ext cx="33321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512BBAD-FD20-4D88-B4E9-710F832472DC}"/>
              </a:ext>
            </a:extLst>
          </p:cNvPr>
          <p:cNvSpPr/>
          <p:nvPr/>
        </p:nvSpPr>
        <p:spPr>
          <a:xfrm>
            <a:off x="0" y="6342063"/>
            <a:ext cx="12188825" cy="65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6">
            <a:extLst>
              <a:ext uri="{FF2B5EF4-FFF2-40B4-BE49-F238E27FC236}">
                <a16:creationId xmlns:a16="http://schemas.microsoft.com/office/drawing/2014/main" id="{9432F4BD-BD0E-4A89-BB32-B3528DA5DB64}"/>
              </a:ext>
            </a:extLst>
          </p:cNvPr>
          <p:cNvSpPr>
            <a:spLocks noChangeArrowheads="1"/>
          </p:cNvSpPr>
          <p:nvPr userDrawn="1"/>
        </p:nvSpPr>
        <p:spPr bwMode="auto">
          <a:xfrm>
            <a:off x="441325" y="6499225"/>
            <a:ext cx="10642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800"/>
              </a:spcBef>
              <a:defRPr/>
            </a:pPr>
            <a:r>
              <a:rPr lang="en-US" altLang="en-US" sz="1100">
                <a:solidFill>
                  <a:schemeClr val="bg1"/>
                </a:solidFill>
              </a:rPr>
              <a:t>Tony Thurmond, State Superintendent of Public Instruction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808623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E361-7A9C-B4F0-B380-4212AB20A0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9A3A35-9B28-86C6-E132-BB31A9A38199}"/>
              </a:ext>
            </a:extLst>
          </p:cNvPr>
          <p:cNvSpPr>
            <a:spLocks noGrp="1"/>
          </p:cNvSpPr>
          <p:nvPr>
            <p:ph type="dt" sz="half" idx="10"/>
          </p:nvPr>
        </p:nvSpPr>
        <p:spPr/>
        <p:txBody>
          <a:bodyPr/>
          <a:lstStyle/>
          <a:p>
            <a:pPr>
              <a:defRPr/>
            </a:pPr>
            <a:fld id="{2750CDC1-944D-48FD-91A9-13A256572382}" type="datetime1">
              <a:rPr lang="en-US" smtClean="0"/>
              <a:pPr>
                <a:defRPr/>
              </a:pPr>
              <a:t>6/7/2024</a:t>
            </a:fld>
            <a:endParaRPr lang="en-US"/>
          </a:p>
        </p:txBody>
      </p:sp>
      <p:sp>
        <p:nvSpPr>
          <p:cNvPr id="4" name="Footer Placeholder 3">
            <a:extLst>
              <a:ext uri="{FF2B5EF4-FFF2-40B4-BE49-F238E27FC236}">
                <a16:creationId xmlns:a16="http://schemas.microsoft.com/office/drawing/2014/main" id="{8E2D6C2A-73A8-195C-B25E-4182CAE4919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7A452B2F-9A4B-BE1E-A7AE-E801F93C5E25}"/>
              </a:ext>
            </a:extLst>
          </p:cNvPr>
          <p:cNvSpPr>
            <a:spLocks noGrp="1"/>
          </p:cNvSpPr>
          <p:nvPr>
            <p:ph type="sldNum" sz="quarter" idx="12"/>
          </p:nvPr>
        </p:nvSpPr>
        <p:spPr/>
        <p:txBody>
          <a:bodyPr/>
          <a:lstStyle/>
          <a:p>
            <a:fld id="{656B5D5F-D17C-47AF-ABAD-5B5AC67F55FA}" type="slidenum">
              <a:rPr lang="en-US" altLang="en-US" smtClean="0"/>
              <a:pPr/>
              <a:t>‹#›</a:t>
            </a:fld>
            <a:endParaRPr lang="en-US" altLang="en-US"/>
          </a:p>
        </p:txBody>
      </p:sp>
    </p:spTree>
    <p:extLst>
      <p:ext uri="{BB962C8B-B14F-4D97-AF65-F5344CB8AC3E}">
        <p14:creationId xmlns:p14="http://schemas.microsoft.com/office/powerpoint/2010/main" val="3446623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6318B4-D44D-41E1-8EEB-4ADF2A05EC19}"/>
              </a:ext>
            </a:extLst>
          </p:cNvPr>
          <p:cNvSpPr/>
          <p:nvPr/>
        </p:nvSpPr>
        <p:spPr>
          <a:xfrm>
            <a:off x="0" y="0"/>
            <a:ext cx="40513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4D6FC62-5B63-47B1-9A42-D417C603F77F}"/>
              </a:ext>
            </a:extLst>
          </p:cNvPr>
          <p:cNvSpPr/>
          <p:nvPr/>
        </p:nvSpPr>
        <p:spPr>
          <a:xfrm>
            <a:off x="4040188"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2633" y="374073"/>
            <a:ext cx="3507971" cy="2506286"/>
          </a:xfrm>
        </p:spPr>
        <p:txBody>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272741" y="374073"/>
            <a:ext cx="7631083" cy="5931131"/>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6/7/2024</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a:p>
        </p:txBody>
      </p:sp>
    </p:spTree>
    <p:extLst>
      <p:ext uri="{BB962C8B-B14F-4D97-AF65-F5344CB8AC3E}">
        <p14:creationId xmlns:p14="http://schemas.microsoft.com/office/powerpoint/2010/main" val="1101791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D37F4-3375-0083-529C-2177046695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CBFAB5-F96D-2BCE-993D-18E986763B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D3E1C5-2DD1-24F8-76F6-4D428947704B}"/>
              </a:ext>
            </a:extLst>
          </p:cNvPr>
          <p:cNvSpPr>
            <a:spLocks noGrp="1"/>
          </p:cNvSpPr>
          <p:nvPr>
            <p:ph type="dt" sz="half" idx="10"/>
          </p:nvPr>
        </p:nvSpPr>
        <p:spPr/>
        <p:txBody>
          <a:bodyPr/>
          <a:lstStyle/>
          <a:p>
            <a:fld id="{88F493F3-9FF1-4AA9-88E7-DA78374C3A58}" type="datetimeFigureOut">
              <a:rPr lang="en-US" smtClean="0"/>
              <a:t>6/7/2024</a:t>
            </a:fld>
            <a:endParaRPr lang="en-US"/>
          </a:p>
        </p:txBody>
      </p:sp>
      <p:sp>
        <p:nvSpPr>
          <p:cNvPr id="5" name="Footer Placeholder 4">
            <a:extLst>
              <a:ext uri="{FF2B5EF4-FFF2-40B4-BE49-F238E27FC236}">
                <a16:creationId xmlns:a16="http://schemas.microsoft.com/office/drawing/2014/main" id="{6BC16D90-B6E9-2EA9-25F0-FAD8BD95D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7FE494-9D59-B082-24C4-B5D20DD0B650}"/>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692050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FD556-6D18-E313-EA21-A18A78AA30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8C188D-2B04-A7FD-B424-F0AB071FC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494C6-800E-2090-075A-FACEE5AC3CD5}"/>
              </a:ext>
            </a:extLst>
          </p:cNvPr>
          <p:cNvSpPr>
            <a:spLocks noGrp="1"/>
          </p:cNvSpPr>
          <p:nvPr>
            <p:ph type="dt" sz="half" idx="10"/>
          </p:nvPr>
        </p:nvSpPr>
        <p:spPr/>
        <p:txBody>
          <a:bodyPr/>
          <a:lstStyle/>
          <a:p>
            <a:fld id="{88F493F3-9FF1-4AA9-88E7-DA78374C3A58}" type="datetimeFigureOut">
              <a:rPr lang="en-US" smtClean="0"/>
              <a:t>6/7/2024</a:t>
            </a:fld>
            <a:endParaRPr lang="en-US"/>
          </a:p>
        </p:txBody>
      </p:sp>
      <p:sp>
        <p:nvSpPr>
          <p:cNvPr id="5" name="Footer Placeholder 4">
            <a:extLst>
              <a:ext uri="{FF2B5EF4-FFF2-40B4-BE49-F238E27FC236}">
                <a16:creationId xmlns:a16="http://schemas.microsoft.com/office/drawing/2014/main" id="{C5AE3B65-D0F3-56A1-A8E7-0207142787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6AFCD2-46CA-F792-7B41-B137632EE606}"/>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1265843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ECC2-53AA-5E90-5EED-BC8DE34978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65AEA8-49B3-20CF-A438-0B236145B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FC223E-297D-5F14-B37E-3D995857CA8E}"/>
              </a:ext>
            </a:extLst>
          </p:cNvPr>
          <p:cNvSpPr>
            <a:spLocks noGrp="1"/>
          </p:cNvSpPr>
          <p:nvPr>
            <p:ph type="dt" sz="half" idx="10"/>
          </p:nvPr>
        </p:nvSpPr>
        <p:spPr/>
        <p:txBody>
          <a:bodyPr/>
          <a:lstStyle/>
          <a:p>
            <a:fld id="{88F493F3-9FF1-4AA9-88E7-DA78374C3A58}" type="datetimeFigureOut">
              <a:rPr lang="en-US" smtClean="0"/>
              <a:t>6/7/2024</a:t>
            </a:fld>
            <a:endParaRPr lang="en-US"/>
          </a:p>
        </p:txBody>
      </p:sp>
      <p:sp>
        <p:nvSpPr>
          <p:cNvPr id="5" name="Footer Placeholder 4">
            <a:extLst>
              <a:ext uri="{FF2B5EF4-FFF2-40B4-BE49-F238E27FC236}">
                <a16:creationId xmlns:a16="http://schemas.microsoft.com/office/drawing/2014/main" id="{17F3B438-C1B4-EC99-D6F9-55D35AD3A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A1FEAA-8FF7-C77E-9280-BABAE3A03CD1}"/>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25563590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7C59-1126-2657-02EE-EF77320982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8B62A4-E5D8-2834-0550-5961A22249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67C928-0B7A-F2F1-BD9A-12D171B258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10A462-BD4A-1D00-170D-BDD777FCB843}"/>
              </a:ext>
            </a:extLst>
          </p:cNvPr>
          <p:cNvSpPr>
            <a:spLocks noGrp="1"/>
          </p:cNvSpPr>
          <p:nvPr>
            <p:ph type="dt" sz="half" idx="10"/>
          </p:nvPr>
        </p:nvSpPr>
        <p:spPr/>
        <p:txBody>
          <a:bodyPr/>
          <a:lstStyle/>
          <a:p>
            <a:fld id="{88F493F3-9FF1-4AA9-88E7-DA78374C3A58}" type="datetimeFigureOut">
              <a:rPr lang="en-US" smtClean="0"/>
              <a:t>6/7/2024</a:t>
            </a:fld>
            <a:endParaRPr lang="en-US"/>
          </a:p>
        </p:txBody>
      </p:sp>
      <p:sp>
        <p:nvSpPr>
          <p:cNvPr id="6" name="Footer Placeholder 5">
            <a:extLst>
              <a:ext uri="{FF2B5EF4-FFF2-40B4-BE49-F238E27FC236}">
                <a16:creationId xmlns:a16="http://schemas.microsoft.com/office/drawing/2014/main" id="{F063E63B-EAB0-7C77-C3B3-4F40F4056E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AC9C32-0FCF-C53E-20FC-DF3D53BBA0DA}"/>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30868348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1BFF6-C4D3-0B38-66E1-DC8FC53B69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24944E-BEF5-9876-9E5C-3D0C930A0D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B69995-E15A-6A73-D9E3-AE3BD2A07A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E0EA9E-21F9-166A-84E7-341A3AA3FA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A8D5F7-D0E9-3438-EC4C-BF06D1BD82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4CD4C1-7429-7101-E961-957F0E34B81D}"/>
              </a:ext>
            </a:extLst>
          </p:cNvPr>
          <p:cNvSpPr>
            <a:spLocks noGrp="1"/>
          </p:cNvSpPr>
          <p:nvPr>
            <p:ph type="dt" sz="half" idx="10"/>
          </p:nvPr>
        </p:nvSpPr>
        <p:spPr/>
        <p:txBody>
          <a:bodyPr/>
          <a:lstStyle/>
          <a:p>
            <a:fld id="{88F493F3-9FF1-4AA9-88E7-DA78374C3A58}" type="datetimeFigureOut">
              <a:rPr lang="en-US" smtClean="0"/>
              <a:t>6/7/2024</a:t>
            </a:fld>
            <a:endParaRPr lang="en-US"/>
          </a:p>
        </p:txBody>
      </p:sp>
      <p:sp>
        <p:nvSpPr>
          <p:cNvPr id="8" name="Footer Placeholder 7">
            <a:extLst>
              <a:ext uri="{FF2B5EF4-FFF2-40B4-BE49-F238E27FC236}">
                <a16:creationId xmlns:a16="http://schemas.microsoft.com/office/drawing/2014/main" id="{5123F13D-60FA-F149-EF21-046110AA2D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8B0559-62CA-4DE9-AE36-D84021570479}"/>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437799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B9607-DB6F-2132-53E0-73CA3EBFEA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A25785-AA8D-E2A8-5743-4111264BC347}"/>
              </a:ext>
            </a:extLst>
          </p:cNvPr>
          <p:cNvSpPr>
            <a:spLocks noGrp="1"/>
          </p:cNvSpPr>
          <p:nvPr>
            <p:ph type="dt" sz="half" idx="10"/>
          </p:nvPr>
        </p:nvSpPr>
        <p:spPr/>
        <p:txBody>
          <a:bodyPr/>
          <a:lstStyle/>
          <a:p>
            <a:fld id="{88F493F3-9FF1-4AA9-88E7-DA78374C3A58}" type="datetimeFigureOut">
              <a:rPr lang="en-US" smtClean="0"/>
              <a:t>6/7/2024</a:t>
            </a:fld>
            <a:endParaRPr lang="en-US"/>
          </a:p>
        </p:txBody>
      </p:sp>
      <p:sp>
        <p:nvSpPr>
          <p:cNvPr id="4" name="Footer Placeholder 3">
            <a:extLst>
              <a:ext uri="{FF2B5EF4-FFF2-40B4-BE49-F238E27FC236}">
                <a16:creationId xmlns:a16="http://schemas.microsoft.com/office/drawing/2014/main" id="{C833DE30-6FE1-BB12-3AC2-80708F337A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CCD222-FA61-B465-4325-3018270E98D0}"/>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12027106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F28692-2FC1-F1D5-BFDB-7861B5392EE3}"/>
              </a:ext>
            </a:extLst>
          </p:cNvPr>
          <p:cNvSpPr>
            <a:spLocks noGrp="1"/>
          </p:cNvSpPr>
          <p:nvPr>
            <p:ph type="dt" sz="half" idx="10"/>
          </p:nvPr>
        </p:nvSpPr>
        <p:spPr/>
        <p:txBody>
          <a:bodyPr/>
          <a:lstStyle/>
          <a:p>
            <a:fld id="{88F493F3-9FF1-4AA9-88E7-DA78374C3A58}" type="datetimeFigureOut">
              <a:rPr lang="en-US" smtClean="0"/>
              <a:t>6/7/2024</a:t>
            </a:fld>
            <a:endParaRPr lang="en-US"/>
          </a:p>
        </p:txBody>
      </p:sp>
      <p:sp>
        <p:nvSpPr>
          <p:cNvPr id="3" name="Footer Placeholder 2">
            <a:extLst>
              <a:ext uri="{FF2B5EF4-FFF2-40B4-BE49-F238E27FC236}">
                <a16:creationId xmlns:a16="http://schemas.microsoft.com/office/drawing/2014/main" id="{46F8C3D3-F9BC-8894-CB15-019E90ED25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CA5EC7-89B8-944C-5328-9445F96B2739}"/>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26790269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54C30-D54B-B0CA-4A70-A8BDEEB9BB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BF5DA2-768D-9274-BF9F-ADE69EFC0C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C5291B-0B05-C68F-BD0D-65ABCB673C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DD5A4E-E0F2-77A4-D885-088AAECDA8F3}"/>
              </a:ext>
            </a:extLst>
          </p:cNvPr>
          <p:cNvSpPr>
            <a:spLocks noGrp="1"/>
          </p:cNvSpPr>
          <p:nvPr>
            <p:ph type="dt" sz="half" idx="10"/>
          </p:nvPr>
        </p:nvSpPr>
        <p:spPr/>
        <p:txBody>
          <a:bodyPr/>
          <a:lstStyle/>
          <a:p>
            <a:fld id="{88F493F3-9FF1-4AA9-88E7-DA78374C3A58}" type="datetimeFigureOut">
              <a:rPr lang="en-US" smtClean="0"/>
              <a:t>6/7/2024</a:t>
            </a:fld>
            <a:endParaRPr lang="en-US"/>
          </a:p>
        </p:txBody>
      </p:sp>
      <p:sp>
        <p:nvSpPr>
          <p:cNvPr id="6" name="Footer Placeholder 5">
            <a:extLst>
              <a:ext uri="{FF2B5EF4-FFF2-40B4-BE49-F238E27FC236}">
                <a16:creationId xmlns:a16="http://schemas.microsoft.com/office/drawing/2014/main" id="{0A08EC1F-ECF2-BAF5-3F46-91DEE85A59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0FEAC0-71A1-3D49-ECD6-49701788A843}"/>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137940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6D2700-53E8-456A-BE0D-7B2DADE4A107}"/>
              </a:ext>
            </a:extLst>
          </p:cNvPr>
          <p:cNvSpPr/>
          <p:nvPr userDrawn="1"/>
        </p:nvSpPr>
        <p:spPr>
          <a:xfrm>
            <a:off x="0" y="0"/>
            <a:ext cx="1885950" cy="6334125"/>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C2EDDDA0-CA22-4A9C-975C-BE7019D4CB3F}"/>
              </a:ext>
            </a:extLst>
          </p:cNvPr>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662F9DD5-675F-4553-B49F-72F199985E35}"/>
              </a:ext>
            </a:extLst>
          </p:cNvPr>
          <p:cNvCxnSpPr/>
          <p:nvPr/>
        </p:nvCxnSpPr>
        <p:spPr>
          <a:xfrm>
            <a:off x="2576513" y="4343400"/>
            <a:ext cx="89884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8A8CD85A-7425-4FA8-91EB-F8B1732444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0F5B073-FBF5-4234-A135-C8C2469A36AA}"/>
              </a:ext>
            </a:extLst>
          </p:cNvPr>
          <p:cNvSpPr/>
          <p:nvPr/>
        </p:nvSpPr>
        <p:spPr>
          <a:xfrm>
            <a:off x="0" y="6334125"/>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11" descr="Official Seal of the California Department of Education">
            <a:extLst>
              <a:ext uri="{FF2B5EF4-FFF2-40B4-BE49-F238E27FC236}">
                <a16:creationId xmlns:a16="http://schemas.microsoft.com/office/drawing/2014/main" id="{F245BFBF-F344-434E-98F4-4F0DA70BD67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425" y="7588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2BB197E7-EDE1-4971-B750-6B44C1AF1217}"/>
              </a:ext>
            </a:extLst>
          </p:cNvPr>
          <p:cNvSpPr>
            <a:spLocks noChangeArrowheads="1"/>
          </p:cNvSpPr>
          <p:nvPr userDrawn="1"/>
        </p:nvSpPr>
        <p:spPr bwMode="auto">
          <a:xfrm>
            <a:off x="101600" y="2298700"/>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2" name="Title 1"/>
          <p:cNvSpPr>
            <a:spLocks noGrp="1"/>
          </p:cNvSpPr>
          <p:nvPr>
            <p:ph type="ctrTitle"/>
          </p:nvPr>
        </p:nvSpPr>
        <p:spPr>
          <a:xfrm>
            <a:off x="2485502" y="758952"/>
            <a:ext cx="9152313"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35080004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5A67E-F818-6245-CE60-88011E58D5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B190F9-1D3F-CAD2-BCB8-3D0A164ABF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5D185F-C040-0071-0299-1C66808C79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302EE3-BF3A-562E-516E-FBDEA6556265}"/>
              </a:ext>
            </a:extLst>
          </p:cNvPr>
          <p:cNvSpPr>
            <a:spLocks noGrp="1"/>
          </p:cNvSpPr>
          <p:nvPr>
            <p:ph type="dt" sz="half" idx="10"/>
          </p:nvPr>
        </p:nvSpPr>
        <p:spPr/>
        <p:txBody>
          <a:bodyPr/>
          <a:lstStyle/>
          <a:p>
            <a:fld id="{88F493F3-9FF1-4AA9-88E7-DA78374C3A58}" type="datetimeFigureOut">
              <a:rPr lang="en-US" smtClean="0"/>
              <a:t>6/7/2024</a:t>
            </a:fld>
            <a:endParaRPr lang="en-US"/>
          </a:p>
        </p:txBody>
      </p:sp>
      <p:sp>
        <p:nvSpPr>
          <p:cNvPr id="6" name="Footer Placeholder 5">
            <a:extLst>
              <a:ext uri="{FF2B5EF4-FFF2-40B4-BE49-F238E27FC236}">
                <a16:creationId xmlns:a16="http://schemas.microsoft.com/office/drawing/2014/main" id="{84DF29A4-5909-4258-40B3-FF8305D900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EE80D6-814F-2B6E-BCA9-242F26E4F918}"/>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30228354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CD986-3951-5931-7DE5-AA74C045D7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E085C5-3275-8CAE-8549-30BE5801D1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62FFEE-3D2A-7FC4-F180-96B1F372E3C5}"/>
              </a:ext>
            </a:extLst>
          </p:cNvPr>
          <p:cNvSpPr>
            <a:spLocks noGrp="1"/>
          </p:cNvSpPr>
          <p:nvPr>
            <p:ph type="dt" sz="half" idx="10"/>
          </p:nvPr>
        </p:nvSpPr>
        <p:spPr/>
        <p:txBody>
          <a:bodyPr/>
          <a:lstStyle/>
          <a:p>
            <a:fld id="{88F493F3-9FF1-4AA9-88E7-DA78374C3A58}" type="datetimeFigureOut">
              <a:rPr lang="en-US" smtClean="0"/>
              <a:t>6/7/2024</a:t>
            </a:fld>
            <a:endParaRPr lang="en-US"/>
          </a:p>
        </p:txBody>
      </p:sp>
      <p:sp>
        <p:nvSpPr>
          <p:cNvPr id="5" name="Footer Placeholder 4">
            <a:extLst>
              <a:ext uri="{FF2B5EF4-FFF2-40B4-BE49-F238E27FC236}">
                <a16:creationId xmlns:a16="http://schemas.microsoft.com/office/drawing/2014/main" id="{CD35B60B-DC5A-5669-960C-C620E72517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79E5D-0D5E-8875-0272-B32841E3FE8E}"/>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2865649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412AC9-5921-E038-A539-C79F052AB7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025E66-0349-94E4-45A4-163684EE93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672A42-6D8F-4DA8-2AC3-9B779AA95FDE}"/>
              </a:ext>
            </a:extLst>
          </p:cNvPr>
          <p:cNvSpPr>
            <a:spLocks noGrp="1"/>
          </p:cNvSpPr>
          <p:nvPr>
            <p:ph type="dt" sz="half" idx="10"/>
          </p:nvPr>
        </p:nvSpPr>
        <p:spPr/>
        <p:txBody>
          <a:bodyPr/>
          <a:lstStyle/>
          <a:p>
            <a:fld id="{88F493F3-9FF1-4AA9-88E7-DA78374C3A58}" type="datetimeFigureOut">
              <a:rPr lang="en-US" smtClean="0"/>
              <a:t>6/7/2024</a:t>
            </a:fld>
            <a:endParaRPr lang="en-US"/>
          </a:p>
        </p:txBody>
      </p:sp>
      <p:sp>
        <p:nvSpPr>
          <p:cNvPr id="5" name="Footer Placeholder 4">
            <a:extLst>
              <a:ext uri="{FF2B5EF4-FFF2-40B4-BE49-F238E27FC236}">
                <a16:creationId xmlns:a16="http://schemas.microsoft.com/office/drawing/2014/main" id="{D43F3425-156D-4A20-0C9A-9BAC90BF6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E1A378-21F6-DBFC-6907-F583DBF9E0AC}"/>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1922893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4A311-ADEE-47EF-AF87-D7898D903CEF}"/>
              </a:ext>
            </a:extLst>
          </p:cNvPr>
          <p:cNvSpPr>
            <a:spLocks noGrp="1"/>
          </p:cNvSpPr>
          <p:nvPr>
            <p:ph type="dt" sz="half" idx="10"/>
          </p:nvPr>
        </p:nvSpPr>
        <p:spPr/>
        <p:txBody>
          <a:bodyPr/>
          <a:lstStyle>
            <a:lvl1pPr>
              <a:defRPr/>
            </a:lvl1pPr>
          </a:lstStyle>
          <a:p>
            <a:pPr>
              <a:defRPr/>
            </a:pPr>
            <a:fld id="{15E981A8-91E5-4491-807B-7D88A1C21648}" type="datetime1">
              <a:rPr lang="en-US"/>
              <a:pPr>
                <a:defRPr/>
              </a:pPr>
              <a:t>6/7/2024</a:t>
            </a:fld>
            <a:endParaRPr lang="en-US"/>
          </a:p>
        </p:txBody>
      </p:sp>
      <p:sp>
        <p:nvSpPr>
          <p:cNvPr id="5" name="Footer Placeholder 4">
            <a:extLst>
              <a:ext uri="{FF2B5EF4-FFF2-40B4-BE49-F238E27FC236}">
                <a16:creationId xmlns:a16="http://schemas.microsoft.com/office/drawing/2014/main" id="{787D3202-9AF8-4C30-8711-14BC64ADEA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61D4B-39D2-44F1-A8FF-063D24D1044C}"/>
              </a:ext>
            </a:extLst>
          </p:cNvPr>
          <p:cNvSpPr>
            <a:spLocks noGrp="1"/>
          </p:cNvSpPr>
          <p:nvPr>
            <p:ph type="sldNum" sz="quarter" idx="12"/>
          </p:nvPr>
        </p:nvSpPr>
        <p:spPr>
          <a:xfrm>
            <a:off x="9825038" y="6456363"/>
            <a:ext cx="1312862" cy="365125"/>
          </a:xfrm>
        </p:spPr>
        <p:txBody>
          <a:bodyPr/>
          <a:lstStyle>
            <a:lvl1pPr>
              <a:defRPr/>
            </a:lvl1pPr>
          </a:lstStyle>
          <a:p>
            <a:fld id="{4E637404-0BCF-4192-AEAE-F6A882F231C4}" type="slidenum">
              <a:rPr lang="en-US" altLang="en-US"/>
              <a:pPr/>
              <a:t>‹#›</a:t>
            </a:fld>
            <a:endParaRPr lang="en-US" altLang="en-US"/>
          </a:p>
        </p:txBody>
      </p:sp>
    </p:spTree>
    <p:extLst>
      <p:ext uri="{BB962C8B-B14F-4D97-AF65-F5344CB8AC3E}">
        <p14:creationId xmlns:p14="http://schemas.microsoft.com/office/powerpoint/2010/main" val="333166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F194CC-1D3C-497A-9519-E0B7613C0B93}"/>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A1FE0658-4571-4E98-98B9-EA112BBC4D2D}"/>
              </a:ext>
            </a:extLst>
          </p:cNvPr>
          <p:cNvSpPr/>
          <p:nvPr/>
        </p:nvSpPr>
        <p:spPr>
          <a:xfrm>
            <a:off x="0" y="63261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D703D2E5-0300-456C-BFE5-047C2EE79FC0}"/>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1BF9B2BC-D604-47BF-BCBA-52CFC52F1C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FB625D70-2E13-4E7B-848E-34F476084CD4}"/>
              </a:ext>
            </a:extLst>
          </p:cNvPr>
          <p:cNvSpPr>
            <a:spLocks noGrp="1"/>
          </p:cNvSpPr>
          <p:nvPr>
            <p:ph type="dt" sz="half" idx="10"/>
          </p:nvPr>
        </p:nvSpPr>
        <p:spPr/>
        <p:txBody>
          <a:bodyPr/>
          <a:lstStyle>
            <a:lvl1pPr>
              <a:defRPr/>
            </a:lvl1pPr>
          </a:lstStyle>
          <a:p>
            <a:pPr>
              <a:defRPr/>
            </a:pPr>
            <a:fld id="{ACD36073-7F29-4783-B129-B0D95059D523}" type="datetime1">
              <a:rPr lang="en-US"/>
              <a:pPr>
                <a:defRPr/>
              </a:pPr>
              <a:t>6/7/2024</a:t>
            </a:fld>
            <a:endParaRPr lang="en-US"/>
          </a:p>
        </p:txBody>
      </p:sp>
      <p:sp>
        <p:nvSpPr>
          <p:cNvPr id="9" name="Footer Placeholder 4">
            <a:extLst>
              <a:ext uri="{FF2B5EF4-FFF2-40B4-BE49-F238E27FC236}">
                <a16:creationId xmlns:a16="http://schemas.microsoft.com/office/drawing/2014/main" id="{B67E9CA8-8AB6-4D13-9D22-D3699EC9DCA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7CD03111-A3E2-43EC-9441-CD98419884A3}"/>
              </a:ext>
            </a:extLst>
          </p:cNvPr>
          <p:cNvSpPr>
            <a:spLocks noGrp="1"/>
          </p:cNvSpPr>
          <p:nvPr>
            <p:ph type="sldNum" sz="quarter" idx="12"/>
          </p:nvPr>
        </p:nvSpPr>
        <p:spPr/>
        <p:txBody>
          <a:bodyPr/>
          <a:lstStyle>
            <a:lvl1pPr>
              <a:defRPr/>
            </a:lvl1pPr>
          </a:lstStyle>
          <a:p>
            <a:fld id="{7CFAF50B-9EBD-4137-9B36-5A5A6C1154CC}" type="slidenum">
              <a:rPr lang="en-US" altLang="en-US"/>
              <a:pPr/>
              <a:t>‹#›</a:t>
            </a:fld>
            <a:endParaRPr lang="en-US" altLang="en-US"/>
          </a:p>
        </p:txBody>
      </p:sp>
    </p:spTree>
    <p:extLst>
      <p:ext uri="{BB962C8B-B14F-4D97-AF65-F5344CB8AC3E}">
        <p14:creationId xmlns:p14="http://schemas.microsoft.com/office/powerpoint/2010/main" val="347870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3"/>
            <a:ext cx="4937760" cy="4388811"/>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4"/>
            <a:ext cx="4937760" cy="4388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F9FB14-C4F1-46F9-80E7-B9DBDB95563F}"/>
              </a:ext>
            </a:extLst>
          </p:cNvPr>
          <p:cNvSpPr>
            <a:spLocks noGrp="1"/>
          </p:cNvSpPr>
          <p:nvPr>
            <p:ph type="dt" sz="half" idx="10"/>
          </p:nvPr>
        </p:nvSpPr>
        <p:spPr/>
        <p:txBody>
          <a:bodyPr/>
          <a:lstStyle>
            <a:lvl1pPr>
              <a:defRPr/>
            </a:lvl1pPr>
          </a:lstStyle>
          <a:p>
            <a:pPr>
              <a:defRPr/>
            </a:pPr>
            <a:fld id="{6AD589DE-1D23-4154-AB24-3A77D9603C35}" type="datetime1">
              <a:rPr lang="en-US"/>
              <a:pPr>
                <a:defRPr/>
              </a:pPr>
              <a:t>6/7/2024</a:t>
            </a:fld>
            <a:endParaRPr lang="en-US"/>
          </a:p>
        </p:txBody>
      </p:sp>
      <p:sp>
        <p:nvSpPr>
          <p:cNvPr id="6" name="Footer Placeholder 4">
            <a:extLst>
              <a:ext uri="{FF2B5EF4-FFF2-40B4-BE49-F238E27FC236}">
                <a16:creationId xmlns:a16="http://schemas.microsoft.com/office/drawing/2014/main" id="{39B784CD-FFA0-43F2-B943-4B7962C424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E8003-8CE6-441E-BA01-0721D74F82C0}"/>
              </a:ext>
            </a:extLst>
          </p:cNvPr>
          <p:cNvSpPr>
            <a:spLocks noGrp="1"/>
          </p:cNvSpPr>
          <p:nvPr>
            <p:ph type="sldNum" sz="quarter" idx="12"/>
          </p:nvPr>
        </p:nvSpPr>
        <p:spPr/>
        <p:txBody>
          <a:bodyPr/>
          <a:lstStyle>
            <a:lvl1pPr>
              <a:defRPr/>
            </a:lvl1pPr>
          </a:lstStyle>
          <a:p>
            <a:fld id="{0560CF5E-9218-46D4-A0AE-B5C073203588}" type="slidenum">
              <a:rPr lang="en-US" altLang="en-US"/>
              <a:pPr/>
              <a:t>‹#›</a:t>
            </a:fld>
            <a:endParaRPr lang="en-US" altLang="en-US"/>
          </a:p>
        </p:txBody>
      </p:sp>
    </p:spTree>
    <p:extLst>
      <p:ext uri="{BB962C8B-B14F-4D97-AF65-F5344CB8AC3E}">
        <p14:creationId xmlns:p14="http://schemas.microsoft.com/office/powerpoint/2010/main" val="3518240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10058402" cy="2144375"/>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1097278" y="4098483"/>
            <a:ext cx="10058402" cy="21443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80EBFFC6-3556-408E-AC00-E9D2D8D74F01}"/>
              </a:ext>
            </a:extLst>
          </p:cNvPr>
          <p:cNvSpPr>
            <a:spLocks noGrp="1"/>
          </p:cNvSpPr>
          <p:nvPr>
            <p:ph type="dt" sz="half" idx="10"/>
          </p:nvPr>
        </p:nvSpPr>
        <p:spPr/>
        <p:txBody>
          <a:bodyPr/>
          <a:lstStyle>
            <a:lvl1pPr>
              <a:defRPr/>
            </a:lvl1pPr>
          </a:lstStyle>
          <a:p>
            <a:pPr>
              <a:defRPr/>
            </a:pPr>
            <a:fld id="{606C9720-3113-4235-8581-8BEEB5D1E889}" type="datetime1">
              <a:rPr lang="en-US"/>
              <a:pPr>
                <a:defRPr/>
              </a:pPr>
              <a:t>6/7/2024</a:t>
            </a:fld>
            <a:endParaRPr lang="en-US"/>
          </a:p>
        </p:txBody>
      </p:sp>
      <p:sp>
        <p:nvSpPr>
          <p:cNvPr id="6" name="Footer Placeholder 4">
            <a:extLst>
              <a:ext uri="{FF2B5EF4-FFF2-40B4-BE49-F238E27FC236}">
                <a16:creationId xmlns:a16="http://schemas.microsoft.com/office/drawing/2014/main" id="{5F5DC885-B364-499B-9C4E-C3854A617F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4073D0-53C7-45D2-9510-99F586AD6B46}"/>
              </a:ext>
            </a:extLst>
          </p:cNvPr>
          <p:cNvSpPr>
            <a:spLocks noGrp="1"/>
          </p:cNvSpPr>
          <p:nvPr>
            <p:ph type="sldNum" sz="quarter" idx="12"/>
          </p:nvPr>
        </p:nvSpPr>
        <p:spPr/>
        <p:txBody>
          <a:bodyPr/>
          <a:lstStyle>
            <a:lvl1pPr>
              <a:defRPr/>
            </a:lvl1pPr>
          </a:lstStyle>
          <a:p>
            <a:fld id="{D7869434-AF86-4081-9855-15F8C7A21A7E}" type="slidenum">
              <a:rPr lang="en-US" altLang="en-US"/>
              <a:pPr/>
              <a:t>‹#›</a:t>
            </a:fld>
            <a:endParaRPr lang="en-US" altLang="en-US"/>
          </a:p>
        </p:txBody>
      </p:sp>
    </p:spTree>
    <p:extLst>
      <p:ext uri="{BB962C8B-B14F-4D97-AF65-F5344CB8AC3E}">
        <p14:creationId xmlns:p14="http://schemas.microsoft.com/office/powerpoint/2010/main" val="937282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E7E63CF-8F3B-4C30-9C00-78F0D111DA03}"/>
              </a:ext>
            </a:extLst>
          </p:cNvPr>
          <p:cNvSpPr>
            <a:spLocks noGrp="1"/>
          </p:cNvSpPr>
          <p:nvPr>
            <p:ph type="dt" sz="half" idx="10"/>
          </p:nvPr>
        </p:nvSpPr>
        <p:spPr/>
        <p:txBody>
          <a:bodyPr/>
          <a:lstStyle>
            <a:lvl1pPr>
              <a:defRPr/>
            </a:lvl1pPr>
          </a:lstStyle>
          <a:p>
            <a:pPr>
              <a:defRPr/>
            </a:pPr>
            <a:fld id="{802EEDF6-43A4-4ED2-B191-CF324E9C084D}" type="datetime1">
              <a:rPr lang="en-US"/>
              <a:pPr>
                <a:defRPr/>
              </a:pPr>
              <a:t>6/7/2024</a:t>
            </a:fld>
            <a:endParaRPr lang="en-US"/>
          </a:p>
        </p:txBody>
      </p:sp>
      <p:sp>
        <p:nvSpPr>
          <p:cNvPr id="8" name="Footer Placeholder 4">
            <a:extLst>
              <a:ext uri="{FF2B5EF4-FFF2-40B4-BE49-F238E27FC236}">
                <a16:creationId xmlns:a16="http://schemas.microsoft.com/office/drawing/2014/main" id="{ED8AC113-979F-4EDC-8190-056D363599C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C8839DC-EAB8-4EB2-B902-EF8790053658}"/>
              </a:ext>
            </a:extLst>
          </p:cNvPr>
          <p:cNvSpPr>
            <a:spLocks noGrp="1"/>
          </p:cNvSpPr>
          <p:nvPr>
            <p:ph type="sldNum" sz="quarter" idx="12"/>
          </p:nvPr>
        </p:nvSpPr>
        <p:spPr/>
        <p:txBody>
          <a:bodyPr/>
          <a:lstStyle>
            <a:lvl1pPr>
              <a:defRPr/>
            </a:lvl1pPr>
          </a:lstStyle>
          <a:p>
            <a:fld id="{17AF7A2B-343F-48E0-93E4-6FA14D015882}" type="slidenum">
              <a:rPr lang="en-US" altLang="en-US"/>
              <a:pPr/>
              <a:t>‹#›</a:t>
            </a:fld>
            <a:endParaRPr lang="en-US" altLang="en-US"/>
          </a:p>
        </p:txBody>
      </p:sp>
    </p:spTree>
    <p:extLst>
      <p:ext uri="{BB962C8B-B14F-4D97-AF65-F5344CB8AC3E}">
        <p14:creationId xmlns:p14="http://schemas.microsoft.com/office/powerpoint/2010/main" val="704009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F712069-A5ED-419C-8045-EDF1DAE95B81}"/>
              </a:ext>
            </a:extLst>
          </p:cNvPr>
          <p:cNvSpPr>
            <a:spLocks noGrp="1"/>
          </p:cNvSpPr>
          <p:nvPr>
            <p:ph type="dt" sz="half" idx="10"/>
          </p:nvPr>
        </p:nvSpPr>
        <p:spPr/>
        <p:txBody>
          <a:bodyPr/>
          <a:lstStyle>
            <a:lvl1pPr>
              <a:defRPr/>
            </a:lvl1pPr>
          </a:lstStyle>
          <a:p>
            <a:pPr>
              <a:defRPr/>
            </a:pPr>
            <a:fld id="{C0BE6C6F-6F05-40A5-A7BE-A52703239F5E}" type="datetime1">
              <a:rPr lang="en-US"/>
              <a:pPr>
                <a:defRPr/>
              </a:pPr>
              <a:t>6/7/2024</a:t>
            </a:fld>
            <a:endParaRPr lang="en-US"/>
          </a:p>
        </p:txBody>
      </p:sp>
      <p:sp>
        <p:nvSpPr>
          <p:cNvPr id="4" name="Footer Placeholder 4">
            <a:extLst>
              <a:ext uri="{FF2B5EF4-FFF2-40B4-BE49-F238E27FC236}">
                <a16:creationId xmlns:a16="http://schemas.microsoft.com/office/drawing/2014/main" id="{C3BDB2EF-BCF6-46ED-BF6B-C12A62E3429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DC11AEE-E514-494C-ACF3-76AA7B7A7009}"/>
              </a:ext>
            </a:extLst>
          </p:cNvPr>
          <p:cNvSpPr>
            <a:spLocks noGrp="1"/>
          </p:cNvSpPr>
          <p:nvPr>
            <p:ph type="sldNum" sz="quarter" idx="12"/>
          </p:nvPr>
        </p:nvSpPr>
        <p:spPr/>
        <p:txBody>
          <a:bodyPr/>
          <a:lstStyle>
            <a:lvl1pPr>
              <a:defRPr/>
            </a:lvl1pPr>
          </a:lstStyle>
          <a:p>
            <a:fld id="{E0992538-8C1F-431F-A22E-68D7CB0E9938}" type="slidenum">
              <a:rPr lang="en-US" altLang="en-US"/>
              <a:pPr/>
              <a:t>‹#›</a:t>
            </a:fld>
            <a:endParaRPr lang="en-US" altLang="en-US"/>
          </a:p>
        </p:txBody>
      </p:sp>
    </p:spTree>
    <p:extLst>
      <p:ext uri="{BB962C8B-B14F-4D97-AF65-F5344CB8AC3E}">
        <p14:creationId xmlns:p14="http://schemas.microsoft.com/office/powerpoint/2010/main" val="205063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8FBB3-1652-4595-A1FB-AD0E4104B7AA}"/>
              </a:ext>
            </a:extLst>
          </p:cNvPr>
          <p:cNvSpPr/>
          <p:nvPr/>
        </p:nvSpPr>
        <p:spPr>
          <a:xfrm>
            <a:off x="0" y="6408738"/>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FB114A5E-C1F4-49FE-A492-03E1E2A69F4F}"/>
              </a:ext>
            </a:extLst>
          </p:cNvPr>
          <p:cNvSpPr/>
          <p:nvPr/>
        </p:nvSpPr>
        <p:spPr>
          <a:xfrm>
            <a:off x="0" y="6334125"/>
            <a:ext cx="12192000" cy="66675"/>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7F9CED64-87E8-4B08-80AC-C4B874EB7A93}"/>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p>
        </p:txBody>
      </p:sp>
      <p:sp>
        <p:nvSpPr>
          <p:cNvPr id="1029" name="Text Placeholder 2">
            <a:extLst>
              <a:ext uri="{FF2B5EF4-FFF2-40B4-BE49-F238E27FC236}">
                <a16:creationId xmlns:a16="http://schemas.microsoft.com/office/drawing/2014/main" id="{2311E49F-59D8-4855-BCE7-8D884ADD8F1D}"/>
              </a:ext>
            </a:extLst>
          </p:cNvPr>
          <p:cNvSpPr>
            <a:spLocks noGrp="1"/>
          </p:cNvSpPr>
          <p:nvPr>
            <p:ph type="body" idx="1"/>
          </p:nvPr>
        </p:nvSpPr>
        <p:spPr bwMode="auto">
          <a:xfrm>
            <a:off x="1096963" y="1846263"/>
            <a:ext cx="10058400"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6F71718-B7C0-4D49-9F88-42F259614DCF}"/>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2750CDC1-944D-48FD-91A9-13A256572382}" type="datetime1">
              <a:rPr lang="en-US"/>
              <a:pPr>
                <a:defRPr/>
              </a:pPr>
              <a:t>6/7/2024</a:t>
            </a:fld>
            <a:endParaRPr lang="en-US"/>
          </a:p>
        </p:txBody>
      </p:sp>
      <p:sp>
        <p:nvSpPr>
          <p:cNvPr id="5" name="Footer Placeholder 4">
            <a:extLst>
              <a:ext uri="{FF2B5EF4-FFF2-40B4-BE49-F238E27FC236}">
                <a16:creationId xmlns:a16="http://schemas.microsoft.com/office/drawing/2014/main" id="{1BD3A675-9AF8-4727-B626-55EF9928D913}"/>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B8CE547-10E2-4C61-986A-F3336E0CE7CB}"/>
              </a:ext>
            </a:extLst>
          </p:cNvPr>
          <p:cNvSpPr>
            <a:spLocks noGrp="1"/>
          </p:cNvSpPr>
          <p:nvPr>
            <p:ph type="sldNum" sz="quarter" idx="4"/>
          </p:nvPr>
        </p:nvSpPr>
        <p:spPr>
          <a:xfrm>
            <a:off x="9825038" y="6430963"/>
            <a:ext cx="13128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656B5D5F-D17C-47AF-ABAD-5B5AC67F55FA}" type="slidenum">
              <a:rPr lang="en-US" altLang="en-US"/>
              <a:pPr/>
              <a:t>‹#›</a:t>
            </a:fld>
            <a:endParaRPr lang="en-US" altLang="en-US"/>
          </a:p>
        </p:txBody>
      </p:sp>
      <p:cxnSp>
        <p:nvCxnSpPr>
          <p:cNvPr id="10" name="Straight Connector 9">
            <a:extLst>
              <a:ext uri="{FF2B5EF4-FFF2-40B4-BE49-F238E27FC236}">
                <a16:creationId xmlns:a16="http://schemas.microsoft.com/office/drawing/2014/main" id="{55B45C62-4BFC-432D-AE64-2A6647190813}"/>
              </a:ext>
            </a:extLst>
          </p:cNvPr>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4" name="Picture 10" descr="The Seal of the California Department of Education">
            <a:extLst>
              <a:ext uri="{FF2B5EF4-FFF2-40B4-BE49-F238E27FC236}">
                <a16:creationId xmlns:a16="http://schemas.microsoft.com/office/drawing/2014/main" id="{11544655-2B1A-497E-9E4A-B6AC62C2A80C}"/>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69" r:id="rId6"/>
    <p:sldLayoutId id="2147483770" r:id="rId7"/>
    <p:sldLayoutId id="2147483771" r:id="rId8"/>
    <p:sldLayoutId id="2147483772" r:id="rId9"/>
    <p:sldLayoutId id="2147483778" r:id="rId10"/>
  </p:sldLayoutIdLst>
  <p:hf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Arial" panose="020B0604020202020204" pitchFamily="34" charset="0"/>
        </a:defRPr>
      </a:lvl2pPr>
      <a:lvl3pPr algn="l" rtl="0" eaLnBrk="0" fontAlgn="base" hangingPunct="0">
        <a:lnSpc>
          <a:spcPct val="85000"/>
        </a:lnSpc>
        <a:spcBef>
          <a:spcPct val="0"/>
        </a:spcBef>
        <a:spcAft>
          <a:spcPct val="0"/>
        </a:spcAft>
        <a:defRPr sz="4800">
          <a:solidFill>
            <a:srgbClr val="404040"/>
          </a:solidFill>
          <a:latin typeface="Arial" panose="020B0604020202020204" pitchFamily="34" charset="0"/>
        </a:defRPr>
      </a:lvl3pPr>
      <a:lvl4pPr algn="l" rtl="0" eaLnBrk="0" fontAlgn="base" hangingPunct="0">
        <a:lnSpc>
          <a:spcPct val="85000"/>
        </a:lnSpc>
        <a:spcBef>
          <a:spcPct val="0"/>
        </a:spcBef>
        <a:spcAft>
          <a:spcPct val="0"/>
        </a:spcAft>
        <a:defRPr sz="4800">
          <a:solidFill>
            <a:srgbClr val="404040"/>
          </a:solidFill>
          <a:latin typeface="Arial" panose="020B0604020202020204" pitchFamily="34" charset="0"/>
        </a:defRPr>
      </a:lvl4pPr>
      <a:lvl5pPr algn="l" rtl="0" eaLnBrk="0" fontAlgn="base" hangingPunct="0">
        <a:lnSpc>
          <a:spcPct val="85000"/>
        </a:lnSpc>
        <a:spcBef>
          <a:spcPct val="0"/>
        </a:spcBef>
        <a:spcAft>
          <a:spcPct val="0"/>
        </a:spcAft>
        <a:defRPr sz="4800">
          <a:solidFill>
            <a:srgbClr val="404040"/>
          </a:solidFill>
          <a:latin typeface="Arial" panose="020B0604020202020204" pitchFamily="34" charset="0"/>
        </a:defRPr>
      </a:lvl5pPr>
      <a:lvl6pPr marL="457200" algn="l" rtl="0" fontAlgn="base">
        <a:lnSpc>
          <a:spcPct val="85000"/>
        </a:lnSpc>
        <a:spcBef>
          <a:spcPct val="0"/>
        </a:spcBef>
        <a:spcAft>
          <a:spcPct val="0"/>
        </a:spcAft>
        <a:defRPr sz="4800">
          <a:solidFill>
            <a:srgbClr val="404040"/>
          </a:solidFill>
          <a:latin typeface="Arial" panose="020B0604020202020204" pitchFamily="34" charset="0"/>
        </a:defRPr>
      </a:lvl6pPr>
      <a:lvl7pPr marL="914400" algn="l" rtl="0" fontAlgn="base">
        <a:lnSpc>
          <a:spcPct val="85000"/>
        </a:lnSpc>
        <a:spcBef>
          <a:spcPct val="0"/>
        </a:spcBef>
        <a:spcAft>
          <a:spcPct val="0"/>
        </a:spcAft>
        <a:defRPr sz="4800">
          <a:solidFill>
            <a:srgbClr val="404040"/>
          </a:solidFill>
          <a:latin typeface="Arial" panose="020B0604020202020204" pitchFamily="34" charset="0"/>
        </a:defRPr>
      </a:lvl7pPr>
      <a:lvl8pPr marL="1371600" algn="l" rtl="0" fontAlgn="base">
        <a:lnSpc>
          <a:spcPct val="85000"/>
        </a:lnSpc>
        <a:spcBef>
          <a:spcPct val="0"/>
        </a:spcBef>
        <a:spcAft>
          <a:spcPct val="0"/>
        </a:spcAft>
        <a:defRPr sz="4800">
          <a:solidFill>
            <a:srgbClr val="404040"/>
          </a:solidFill>
          <a:latin typeface="Arial" panose="020B0604020202020204" pitchFamily="34" charset="0"/>
        </a:defRPr>
      </a:lvl8pPr>
      <a:lvl9pPr marL="1828800" algn="l" rtl="0" fontAlgn="base">
        <a:lnSpc>
          <a:spcPct val="85000"/>
        </a:lnSpc>
        <a:spcBef>
          <a:spcPct val="0"/>
        </a:spcBef>
        <a:spcAft>
          <a:spcPct val="0"/>
        </a:spcAft>
        <a:defRPr sz="4800">
          <a:solidFill>
            <a:srgbClr val="404040"/>
          </a:solidFill>
          <a:latin typeface="Arial" panose="020B0604020202020204" pitchFamily="34" charset="0"/>
        </a:defRPr>
      </a:lvl9pPr>
    </p:titleStyle>
    <p:bodyStyle>
      <a:lvl1pPr marL="176213" indent="-176213" algn="l" rtl="0" eaLnBrk="0" fontAlgn="base" hangingPunct="0">
        <a:lnSpc>
          <a:spcPct val="90000"/>
        </a:lnSpc>
        <a:spcBef>
          <a:spcPts val="1200"/>
        </a:spcBef>
        <a:spcAft>
          <a:spcPts val="200"/>
        </a:spcAft>
        <a:buSzPct val="100000"/>
        <a:buFont typeface="Arial" panose="020B0604020202020204" pitchFamily="34" charset="0"/>
        <a:buChar char="•"/>
        <a:defRPr sz="28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8FBB3-1652-4595-A1FB-AD0E4104B7AA}"/>
              </a:ext>
            </a:extLst>
          </p:cNvPr>
          <p:cNvSpPr/>
          <p:nvPr/>
        </p:nvSpPr>
        <p:spPr>
          <a:xfrm>
            <a:off x="0" y="6408738"/>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FB114A5E-C1F4-49FE-A492-03E1E2A69F4F}"/>
              </a:ext>
            </a:extLst>
          </p:cNvPr>
          <p:cNvSpPr/>
          <p:nvPr/>
        </p:nvSpPr>
        <p:spPr>
          <a:xfrm>
            <a:off x="0" y="6334125"/>
            <a:ext cx="12192000" cy="66675"/>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7F9CED64-87E8-4B08-80AC-C4B874EB7A93}"/>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p>
        </p:txBody>
      </p:sp>
      <p:sp>
        <p:nvSpPr>
          <p:cNvPr id="1029" name="Text Placeholder 2">
            <a:extLst>
              <a:ext uri="{FF2B5EF4-FFF2-40B4-BE49-F238E27FC236}">
                <a16:creationId xmlns:a16="http://schemas.microsoft.com/office/drawing/2014/main" id="{2311E49F-59D8-4855-BCE7-8D884ADD8F1D}"/>
              </a:ext>
            </a:extLst>
          </p:cNvPr>
          <p:cNvSpPr>
            <a:spLocks noGrp="1"/>
          </p:cNvSpPr>
          <p:nvPr>
            <p:ph type="body" idx="1"/>
          </p:nvPr>
        </p:nvSpPr>
        <p:spPr bwMode="auto">
          <a:xfrm>
            <a:off x="1096963" y="1846263"/>
            <a:ext cx="10058400"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26F71718-B7C0-4D49-9F88-42F259614DCF}"/>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2750CDC1-944D-48FD-91A9-13A256572382}" type="datetime1">
              <a:rPr lang="en-US"/>
              <a:pPr>
                <a:defRPr/>
              </a:pPr>
              <a:t>6/7/2024</a:t>
            </a:fld>
            <a:endParaRPr lang="en-US"/>
          </a:p>
        </p:txBody>
      </p:sp>
      <p:sp>
        <p:nvSpPr>
          <p:cNvPr id="5" name="Footer Placeholder 4">
            <a:extLst>
              <a:ext uri="{FF2B5EF4-FFF2-40B4-BE49-F238E27FC236}">
                <a16:creationId xmlns:a16="http://schemas.microsoft.com/office/drawing/2014/main" id="{1BD3A675-9AF8-4727-B626-55EF9928D913}"/>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B8CE547-10E2-4C61-986A-F3336E0CE7CB}"/>
              </a:ext>
            </a:extLst>
          </p:cNvPr>
          <p:cNvSpPr>
            <a:spLocks noGrp="1"/>
          </p:cNvSpPr>
          <p:nvPr>
            <p:ph type="sldNum" sz="quarter" idx="4"/>
          </p:nvPr>
        </p:nvSpPr>
        <p:spPr>
          <a:xfrm>
            <a:off x="9825038" y="6430963"/>
            <a:ext cx="13128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656B5D5F-D17C-47AF-ABAD-5B5AC67F55FA}" type="slidenum">
              <a:rPr lang="en-US" altLang="en-US"/>
              <a:pPr/>
              <a:t>‹#›</a:t>
            </a:fld>
            <a:endParaRPr lang="en-US" altLang="en-US"/>
          </a:p>
        </p:txBody>
      </p:sp>
      <p:cxnSp>
        <p:nvCxnSpPr>
          <p:cNvPr id="10" name="Straight Connector 9">
            <a:extLst>
              <a:ext uri="{FF2B5EF4-FFF2-40B4-BE49-F238E27FC236}">
                <a16:creationId xmlns:a16="http://schemas.microsoft.com/office/drawing/2014/main" id="{55B45C62-4BFC-432D-AE64-2A6647190813}"/>
              </a:ext>
            </a:extLst>
          </p:cNvPr>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4" name="Picture 10" descr="The Seal of the California Department of Education">
            <a:extLst>
              <a:ext uri="{FF2B5EF4-FFF2-40B4-BE49-F238E27FC236}">
                <a16:creationId xmlns:a16="http://schemas.microsoft.com/office/drawing/2014/main" id="{11544655-2B1A-497E-9E4A-B6AC62C2A80C}"/>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580679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Arial" panose="020B0604020202020204" pitchFamily="34" charset="0"/>
        </a:defRPr>
      </a:lvl2pPr>
      <a:lvl3pPr algn="l" rtl="0" eaLnBrk="0" fontAlgn="base" hangingPunct="0">
        <a:lnSpc>
          <a:spcPct val="85000"/>
        </a:lnSpc>
        <a:spcBef>
          <a:spcPct val="0"/>
        </a:spcBef>
        <a:spcAft>
          <a:spcPct val="0"/>
        </a:spcAft>
        <a:defRPr sz="4800">
          <a:solidFill>
            <a:srgbClr val="404040"/>
          </a:solidFill>
          <a:latin typeface="Arial" panose="020B0604020202020204" pitchFamily="34" charset="0"/>
        </a:defRPr>
      </a:lvl3pPr>
      <a:lvl4pPr algn="l" rtl="0" eaLnBrk="0" fontAlgn="base" hangingPunct="0">
        <a:lnSpc>
          <a:spcPct val="85000"/>
        </a:lnSpc>
        <a:spcBef>
          <a:spcPct val="0"/>
        </a:spcBef>
        <a:spcAft>
          <a:spcPct val="0"/>
        </a:spcAft>
        <a:defRPr sz="4800">
          <a:solidFill>
            <a:srgbClr val="404040"/>
          </a:solidFill>
          <a:latin typeface="Arial" panose="020B0604020202020204" pitchFamily="34" charset="0"/>
        </a:defRPr>
      </a:lvl4pPr>
      <a:lvl5pPr algn="l" rtl="0" eaLnBrk="0" fontAlgn="base" hangingPunct="0">
        <a:lnSpc>
          <a:spcPct val="85000"/>
        </a:lnSpc>
        <a:spcBef>
          <a:spcPct val="0"/>
        </a:spcBef>
        <a:spcAft>
          <a:spcPct val="0"/>
        </a:spcAft>
        <a:defRPr sz="4800">
          <a:solidFill>
            <a:srgbClr val="404040"/>
          </a:solidFill>
          <a:latin typeface="Arial" panose="020B0604020202020204" pitchFamily="34" charset="0"/>
        </a:defRPr>
      </a:lvl5pPr>
      <a:lvl6pPr marL="457200" algn="l" rtl="0" fontAlgn="base">
        <a:lnSpc>
          <a:spcPct val="85000"/>
        </a:lnSpc>
        <a:spcBef>
          <a:spcPct val="0"/>
        </a:spcBef>
        <a:spcAft>
          <a:spcPct val="0"/>
        </a:spcAft>
        <a:defRPr sz="4800">
          <a:solidFill>
            <a:srgbClr val="404040"/>
          </a:solidFill>
          <a:latin typeface="Arial" panose="020B0604020202020204" pitchFamily="34" charset="0"/>
        </a:defRPr>
      </a:lvl6pPr>
      <a:lvl7pPr marL="914400" algn="l" rtl="0" fontAlgn="base">
        <a:lnSpc>
          <a:spcPct val="85000"/>
        </a:lnSpc>
        <a:spcBef>
          <a:spcPct val="0"/>
        </a:spcBef>
        <a:spcAft>
          <a:spcPct val="0"/>
        </a:spcAft>
        <a:defRPr sz="4800">
          <a:solidFill>
            <a:srgbClr val="404040"/>
          </a:solidFill>
          <a:latin typeface="Arial" panose="020B0604020202020204" pitchFamily="34" charset="0"/>
        </a:defRPr>
      </a:lvl7pPr>
      <a:lvl8pPr marL="1371600" algn="l" rtl="0" fontAlgn="base">
        <a:lnSpc>
          <a:spcPct val="85000"/>
        </a:lnSpc>
        <a:spcBef>
          <a:spcPct val="0"/>
        </a:spcBef>
        <a:spcAft>
          <a:spcPct val="0"/>
        </a:spcAft>
        <a:defRPr sz="4800">
          <a:solidFill>
            <a:srgbClr val="404040"/>
          </a:solidFill>
          <a:latin typeface="Arial" panose="020B0604020202020204" pitchFamily="34" charset="0"/>
        </a:defRPr>
      </a:lvl8pPr>
      <a:lvl9pPr marL="1828800" algn="l" rtl="0" fontAlgn="base">
        <a:lnSpc>
          <a:spcPct val="85000"/>
        </a:lnSpc>
        <a:spcBef>
          <a:spcPct val="0"/>
        </a:spcBef>
        <a:spcAft>
          <a:spcPct val="0"/>
        </a:spcAft>
        <a:defRPr sz="4800">
          <a:solidFill>
            <a:srgbClr val="404040"/>
          </a:solidFill>
          <a:latin typeface="Arial" panose="020B0604020202020204" pitchFamily="34" charset="0"/>
        </a:defRPr>
      </a:lvl9pPr>
    </p:titleStyle>
    <p:bodyStyle>
      <a:lvl1pPr marL="176213" indent="-176213" algn="l" rtl="0" eaLnBrk="0" fontAlgn="base" hangingPunct="0">
        <a:lnSpc>
          <a:spcPct val="90000"/>
        </a:lnSpc>
        <a:spcBef>
          <a:spcPts val="1200"/>
        </a:spcBef>
        <a:spcAft>
          <a:spcPts val="200"/>
        </a:spcAft>
        <a:buSzPct val="100000"/>
        <a:buFont typeface="Arial" panose="020B0604020202020204" pitchFamily="34" charset="0"/>
        <a:buChar char="•"/>
        <a:defRPr sz="28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2pPr>
      <a:lvl3pPr marL="566738" indent="-182563" algn="l" rtl="0" eaLnBrk="0" fontAlgn="base" hangingPunct="0">
        <a:lnSpc>
          <a:spcPct val="100000"/>
        </a:lnSpc>
        <a:spcBef>
          <a:spcPts val="0"/>
        </a:spcBef>
        <a:spcAft>
          <a:spcPts val="1200"/>
        </a:spcAft>
        <a:buFont typeface="Calibri" panose="020F0502020204030204" pitchFamily="34" charset="0"/>
        <a:buChar char="◦"/>
        <a:defRPr sz="2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61A588-FBFA-2B5D-E1F9-DAACE649BE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F01D05-19C5-F94E-30B2-BBFA4DB8E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46E0D-ADD4-96C0-6E7A-472EA603F8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F493F3-9FF1-4AA9-88E7-DA78374C3A58}" type="datetimeFigureOut">
              <a:rPr lang="en-US" smtClean="0"/>
              <a:t>6/7/2024</a:t>
            </a:fld>
            <a:endParaRPr lang="en-US"/>
          </a:p>
        </p:txBody>
      </p:sp>
      <p:sp>
        <p:nvSpPr>
          <p:cNvPr id="5" name="Footer Placeholder 4">
            <a:extLst>
              <a:ext uri="{FF2B5EF4-FFF2-40B4-BE49-F238E27FC236}">
                <a16:creationId xmlns:a16="http://schemas.microsoft.com/office/drawing/2014/main" id="{A2967BF1-A025-1D35-BEED-C68276DFDA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F4A50D-177E-6776-29F4-9FB3D36B6D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F45E71-45BC-4C44-91E1-D5BCD0B65582}" type="slidenum">
              <a:rPr lang="en-US" smtClean="0"/>
              <a:t>‹#›</a:t>
            </a:fld>
            <a:endParaRPr lang="en-US"/>
          </a:p>
        </p:txBody>
      </p:sp>
    </p:spTree>
    <p:extLst>
      <p:ext uri="{BB962C8B-B14F-4D97-AF65-F5344CB8AC3E}">
        <p14:creationId xmlns:p14="http://schemas.microsoft.com/office/powerpoint/2010/main" val="418107645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17.sv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31.sv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14.xml"/><Relationship Id="rId6" Type="http://schemas.openxmlformats.org/officeDocument/2006/relationships/hyperlink" Target="mailto:join-Title-II@mlist.cde.ca.gov" TargetMode="External"/><Relationship Id="rId5" Type="http://schemas.openxmlformats.org/officeDocument/2006/relationships/hyperlink" Target="mailto:TitleII@cde.ca.gov" TargetMode="External"/><Relationship Id="rId4" Type="http://schemas.openxmlformats.org/officeDocument/2006/relationships/hyperlink" Target="https://www.cde.ca.gov/ci/pl/title2parta.index.as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9C4BB-D5D4-41A0-8C10-BECEC8FA6E73}"/>
              </a:ext>
            </a:extLst>
          </p:cNvPr>
          <p:cNvSpPr>
            <a:spLocks noGrp="1"/>
          </p:cNvSpPr>
          <p:nvPr>
            <p:ph type="ctrTitle"/>
          </p:nvPr>
        </p:nvSpPr>
        <p:spPr>
          <a:xfrm>
            <a:off x="2398713" y="200025"/>
            <a:ext cx="9242425" cy="4008438"/>
          </a:xfrm>
        </p:spPr>
        <p:txBody>
          <a:bodyPr anchor="ctr">
            <a:normAutofit/>
          </a:bodyPr>
          <a:lstStyle/>
          <a:p>
            <a:pPr algn="ctr" eaLnBrk="1" fontAlgn="auto" hangingPunct="1">
              <a:lnSpc>
                <a:spcPct val="118000"/>
              </a:lnSpc>
              <a:spcAft>
                <a:spcPts val="0"/>
              </a:spcAft>
              <a:defRPr/>
            </a:pPr>
            <a:r>
              <a:rPr lang="en-US" sz="6000" b="1" dirty="0">
                <a:solidFill>
                  <a:srgbClr val="000000"/>
                </a:solidFill>
                <a:cs typeface="Arial" panose="020B0604020202020204" pitchFamily="34" charset="0"/>
              </a:rPr>
              <a:t>Title II, Part A</a:t>
            </a:r>
            <a:br>
              <a:rPr lang="en-US" sz="6000" b="1" dirty="0">
                <a:solidFill>
                  <a:srgbClr val="000000"/>
                </a:solidFill>
                <a:cs typeface="Arial" panose="020B0604020202020204" pitchFamily="34" charset="0"/>
              </a:rPr>
            </a:br>
            <a:r>
              <a:rPr lang="en-US" sz="6000" b="1" dirty="0">
                <a:solidFill>
                  <a:srgbClr val="000000"/>
                </a:solidFill>
                <a:cs typeface="Arial" panose="020B0604020202020204" pitchFamily="34" charset="0"/>
              </a:rPr>
              <a:t>Supporting Effective Instruction</a:t>
            </a:r>
            <a:endParaRPr lang="en-US" sz="6000" b="1" dirty="0">
              <a:cs typeface="Arial" panose="020B0604020202020204" pitchFamily="34" charset="0"/>
            </a:endParaRPr>
          </a:p>
        </p:txBody>
      </p:sp>
      <p:sp>
        <p:nvSpPr>
          <p:cNvPr id="5" name="Subtitle 4">
            <a:extLst>
              <a:ext uri="{FF2B5EF4-FFF2-40B4-BE49-F238E27FC236}">
                <a16:creationId xmlns:a16="http://schemas.microsoft.com/office/drawing/2014/main" id="{EE5C6058-FBAC-4E3A-84F8-75FF6CE1C940}"/>
              </a:ext>
            </a:extLst>
          </p:cNvPr>
          <p:cNvSpPr>
            <a:spLocks noGrp="1"/>
          </p:cNvSpPr>
          <p:nvPr>
            <p:ph type="subTitle" idx="1"/>
          </p:nvPr>
        </p:nvSpPr>
        <p:spPr>
          <a:xfrm>
            <a:off x="2398713" y="4543424"/>
            <a:ext cx="9155112" cy="1528763"/>
          </a:xfrm>
        </p:spPr>
        <p:txBody>
          <a:bodyPr rtlCol="0">
            <a:normAutofit/>
          </a:bodyPr>
          <a:lstStyle/>
          <a:p>
            <a:pPr algn="ctr" eaLnBrk="1" fontAlgn="auto" hangingPunct="1">
              <a:lnSpc>
                <a:spcPct val="150000"/>
              </a:lnSpc>
              <a:defRPr/>
            </a:pPr>
            <a:r>
              <a:rPr lang="en-US" sz="2800" b="1" dirty="0">
                <a:solidFill>
                  <a:schemeClr val="tx1"/>
                </a:solidFill>
              </a:rPr>
              <a:t>SEI 04: Identify and address disparities</a:t>
            </a:r>
            <a:endParaRPr lang="en-US" dirty="0" err="1">
              <a:solidFill>
                <a:schemeClr val="tx1"/>
              </a:solidFill>
            </a:endParaRPr>
          </a:p>
        </p:txBody>
      </p:sp>
    </p:spTree>
    <p:extLst>
      <p:ext uri="{BB962C8B-B14F-4D97-AF65-F5344CB8AC3E}">
        <p14:creationId xmlns:p14="http://schemas.microsoft.com/office/powerpoint/2010/main" val="1957380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EE40B-366B-8F83-A561-7D8AAD28400E}"/>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Educator Equity Data (2)</a:t>
            </a:r>
          </a:p>
        </p:txBody>
      </p:sp>
      <p:sp>
        <p:nvSpPr>
          <p:cNvPr id="5" name="Content Placeholder 4">
            <a:extLst>
              <a:ext uri="{FF2B5EF4-FFF2-40B4-BE49-F238E27FC236}">
                <a16:creationId xmlns:a16="http://schemas.microsoft.com/office/drawing/2014/main" id="{7FDA9D09-01DD-D404-4B09-9D357675ABB4}"/>
              </a:ext>
            </a:extLst>
          </p:cNvPr>
          <p:cNvSpPr>
            <a:spLocks noGrp="1"/>
          </p:cNvSpPr>
          <p:nvPr>
            <p:ph idx="1"/>
          </p:nvPr>
        </p:nvSpPr>
        <p:spPr>
          <a:xfrm>
            <a:off x="1097279" y="1845734"/>
            <a:ext cx="6454987" cy="4023360"/>
          </a:xfrm>
        </p:spPr>
        <p:txBody>
          <a:bodyPr>
            <a:normAutofit/>
          </a:bodyPr>
          <a:lstStyle/>
          <a:p>
            <a:pPr marL="0" indent="0">
              <a:lnSpc>
                <a:spcPct val="100000"/>
              </a:lnSpc>
              <a:spcBef>
                <a:spcPts val="0"/>
              </a:spcBef>
              <a:spcAft>
                <a:spcPts val="1200"/>
              </a:spcAft>
              <a:buNone/>
            </a:pPr>
            <a:r>
              <a:rPr lang="en-US" b="1" dirty="0">
                <a:solidFill>
                  <a:schemeClr val="tx1"/>
                </a:solidFill>
              </a:rPr>
              <a:t>Teacher Level Data</a:t>
            </a:r>
          </a:p>
          <a:p>
            <a:pPr>
              <a:lnSpc>
                <a:spcPct val="100000"/>
              </a:lnSpc>
              <a:spcBef>
                <a:spcPts val="0"/>
              </a:spcBef>
              <a:spcAft>
                <a:spcPts val="0"/>
              </a:spcAft>
            </a:pPr>
            <a:r>
              <a:rPr lang="en-US" dirty="0">
                <a:solidFill>
                  <a:schemeClr val="tx1"/>
                </a:solidFill>
              </a:rPr>
              <a:t>Number of ineffective teachers</a:t>
            </a:r>
          </a:p>
          <a:p>
            <a:pPr>
              <a:lnSpc>
                <a:spcPct val="100000"/>
              </a:lnSpc>
              <a:spcBef>
                <a:spcPts val="0"/>
              </a:spcBef>
              <a:spcAft>
                <a:spcPts val="0"/>
              </a:spcAft>
            </a:pPr>
            <a:r>
              <a:rPr lang="en-US" dirty="0">
                <a:solidFill>
                  <a:schemeClr val="tx1"/>
                </a:solidFill>
              </a:rPr>
              <a:t>Number of out-of-field teachers</a:t>
            </a:r>
          </a:p>
          <a:p>
            <a:pPr>
              <a:lnSpc>
                <a:spcPct val="100000"/>
              </a:lnSpc>
              <a:spcBef>
                <a:spcPts val="0"/>
              </a:spcBef>
              <a:spcAft>
                <a:spcPts val="0"/>
              </a:spcAft>
            </a:pPr>
            <a:r>
              <a:rPr lang="en-US" dirty="0">
                <a:solidFill>
                  <a:schemeClr val="tx1"/>
                </a:solidFill>
              </a:rPr>
              <a:t>Number of inexperienced teachers</a:t>
            </a:r>
          </a:p>
          <a:p>
            <a:pPr>
              <a:lnSpc>
                <a:spcPct val="100000"/>
              </a:lnSpc>
              <a:spcBef>
                <a:spcPts val="0"/>
              </a:spcBef>
              <a:spcAft>
                <a:spcPts val="0"/>
              </a:spcAft>
            </a:pPr>
            <a:r>
              <a:rPr lang="en-US" dirty="0">
                <a:solidFill>
                  <a:schemeClr val="tx1"/>
                </a:solidFill>
              </a:rPr>
              <a:t>Total number of teachers</a:t>
            </a:r>
          </a:p>
          <a:p>
            <a:pPr>
              <a:lnSpc>
                <a:spcPct val="100000"/>
              </a:lnSpc>
              <a:spcBef>
                <a:spcPts val="0"/>
              </a:spcBef>
              <a:spcAft>
                <a:spcPts val="0"/>
              </a:spcAft>
            </a:pPr>
            <a:r>
              <a:rPr lang="en-US" dirty="0">
                <a:solidFill>
                  <a:schemeClr val="tx1"/>
                </a:solidFill>
              </a:rPr>
              <a:t>School site</a:t>
            </a:r>
          </a:p>
          <a:p>
            <a:pPr marL="0" indent="0">
              <a:buNone/>
            </a:pPr>
            <a:endParaRPr lang="en-US" dirty="0"/>
          </a:p>
        </p:txBody>
      </p:sp>
      <p:pic>
        <p:nvPicPr>
          <p:cNvPr id="9" name="Graphic 8" descr="Teacher">
            <a:extLst>
              <a:ext uri="{FF2B5EF4-FFF2-40B4-BE49-F238E27FC236}">
                <a16:creationId xmlns:a16="http://schemas.microsoft.com/office/drawing/2014/main" id="{7F1CFD1C-1085-CF8B-6564-0DC5BB5736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0570" y="2084269"/>
            <a:ext cx="3135109" cy="3135109"/>
          </a:xfrm>
          <a:prstGeom prst="rect">
            <a:avLst/>
          </a:prstGeom>
        </p:spPr>
      </p:pic>
      <p:sp>
        <p:nvSpPr>
          <p:cNvPr id="4" name="Slide Number Placeholder 3">
            <a:extLst>
              <a:ext uri="{FF2B5EF4-FFF2-40B4-BE49-F238E27FC236}">
                <a16:creationId xmlns:a16="http://schemas.microsoft.com/office/drawing/2014/main" id="{4838CA3C-D329-9E87-2902-F37DE95EDB6C}"/>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smtClean="0"/>
              <a:pPr>
                <a:spcAft>
                  <a:spcPts val="600"/>
                </a:spcAft>
              </a:pPr>
              <a:t>10</a:t>
            </a:fld>
            <a:endParaRPr lang="en-US" altLang="en-US"/>
          </a:p>
        </p:txBody>
      </p:sp>
    </p:spTree>
    <p:extLst>
      <p:ext uri="{BB962C8B-B14F-4D97-AF65-F5344CB8AC3E}">
        <p14:creationId xmlns:p14="http://schemas.microsoft.com/office/powerpoint/2010/main" val="3827787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5E3AA-06B4-4296-8932-8FA6A5F9126B}"/>
              </a:ext>
            </a:extLst>
          </p:cNvPr>
          <p:cNvSpPr>
            <a:spLocks noGrp="1"/>
          </p:cNvSpPr>
          <p:nvPr>
            <p:ph type="title"/>
          </p:nvPr>
        </p:nvSpPr>
        <p:spPr>
          <a:xfrm>
            <a:off x="1310575" y="417253"/>
            <a:ext cx="9170894" cy="1246684"/>
          </a:xfrm>
          <a:solidFill>
            <a:schemeClr val="bg1"/>
          </a:solidFill>
        </p:spPr>
        <p:txBody>
          <a:bodyPr>
            <a:normAutofit/>
          </a:bodyPr>
          <a:lstStyle/>
          <a:p>
            <a:r>
              <a:rPr lang="en-US" dirty="0">
                <a:solidFill>
                  <a:schemeClr val="tx1"/>
                </a:solidFill>
              </a:rPr>
              <a:t>Educator Equity Data Tables</a:t>
            </a:r>
          </a:p>
        </p:txBody>
      </p:sp>
      <p:sp>
        <p:nvSpPr>
          <p:cNvPr id="4" name="Slide Number Placeholder 3">
            <a:extLst>
              <a:ext uri="{FF2B5EF4-FFF2-40B4-BE49-F238E27FC236}">
                <a16:creationId xmlns:a16="http://schemas.microsoft.com/office/drawing/2014/main" id="{8A1092D8-69D9-4FD8-B544-5F055DE7775E}"/>
              </a:ext>
            </a:extLst>
          </p:cNvPr>
          <p:cNvSpPr>
            <a:spLocks noGrp="1"/>
          </p:cNvSpPr>
          <p:nvPr>
            <p:ph type="sldNum" sz="quarter" idx="12"/>
          </p:nvPr>
        </p:nvSpPr>
        <p:spPr/>
        <p:txBody>
          <a:bodyPr/>
          <a:lstStyle/>
          <a:p>
            <a:fld id="{469BC29B-CD14-4172-9B93-F334EF7BA94E}" type="slidenum">
              <a:rPr lang="en-US" smtClean="0"/>
              <a:t>11</a:t>
            </a:fld>
            <a:endParaRPr lang="en-US"/>
          </a:p>
        </p:txBody>
      </p:sp>
      <p:pic>
        <p:nvPicPr>
          <p:cNvPr id="3" name="Content Placeholder 5" descr="Educator Equity Template screenshot">
            <a:extLst>
              <a:ext uri="{FF2B5EF4-FFF2-40B4-BE49-F238E27FC236}">
                <a16:creationId xmlns:a16="http://schemas.microsoft.com/office/drawing/2014/main" id="{FCEC08BB-3F9D-6A09-E255-48FC5290764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3924" y="2435672"/>
            <a:ext cx="11884151" cy="1082985"/>
          </a:xfrm>
        </p:spPr>
      </p:pic>
    </p:spTree>
    <p:extLst>
      <p:ext uri="{BB962C8B-B14F-4D97-AF65-F5344CB8AC3E}">
        <p14:creationId xmlns:p14="http://schemas.microsoft.com/office/powerpoint/2010/main" val="16096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D1C14-2E1F-6AA5-2D67-47A287C446D2}"/>
              </a:ext>
            </a:extLst>
          </p:cNvPr>
          <p:cNvSpPr>
            <a:spLocks noGrp="1"/>
          </p:cNvSpPr>
          <p:nvPr>
            <p:ph type="title"/>
          </p:nvPr>
        </p:nvSpPr>
        <p:spPr>
          <a:xfrm>
            <a:off x="1096963" y="287339"/>
            <a:ext cx="10058400" cy="1151496"/>
          </a:xfrm>
        </p:spPr>
        <p:txBody>
          <a:bodyPr/>
          <a:lstStyle/>
          <a:p>
            <a:r>
              <a:rPr lang="en-US" dirty="0">
                <a:solidFill>
                  <a:schemeClr val="tx1"/>
                </a:solidFill>
              </a:rPr>
              <a:t>Teacher Equity Definitions (1)</a:t>
            </a:r>
          </a:p>
        </p:txBody>
      </p:sp>
      <p:sp>
        <p:nvSpPr>
          <p:cNvPr id="4" name="Slide Number Placeholder 3">
            <a:extLst>
              <a:ext uri="{FF2B5EF4-FFF2-40B4-BE49-F238E27FC236}">
                <a16:creationId xmlns:a16="http://schemas.microsoft.com/office/drawing/2014/main" id="{3B0CCD99-BB2D-9F95-394A-2C6125303F69}"/>
              </a:ext>
            </a:extLst>
          </p:cNvPr>
          <p:cNvSpPr>
            <a:spLocks noGrp="1"/>
          </p:cNvSpPr>
          <p:nvPr>
            <p:ph type="sldNum" sz="quarter" idx="12"/>
          </p:nvPr>
        </p:nvSpPr>
        <p:spPr/>
        <p:txBody>
          <a:bodyPr/>
          <a:lstStyle/>
          <a:p>
            <a:fld id="{4E637404-0BCF-4192-AEAE-F6A882F231C4}" type="slidenum">
              <a:rPr lang="en-US" altLang="en-US" smtClean="0"/>
              <a:pPr/>
              <a:t>12</a:t>
            </a:fld>
            <a:endParaRPr lang="en-US" altLang="en-US"/>
          </a:p>
        </p:txBody>
      </p:sp>
      <p:graphicFrame>
        <p:nvGraphicFramePr>
          <p:cNvPr id="6" name="Content Placeholder 5" descr="Teacher equity definition chart. Ineffective teacher definition">
            <a:extLst>
              <a:ext uri="{FF2B5EF4-FFF2-40B4-BE49-F238E27FC236}">
                <a16:creationId xmlns:a16="http://schemas.microsoft.com/office/drawing/2014/main" id="{1465211E-A139-39EE-F935-1B3F681BEF80}"/>
              </a:ext>
            </a:extLst>
          </p:cNvPr>
          <p:cNvGraphicFramePr>
            <a:graphicFrameLocks/>
          </p:cNvGraphicFramePr>
          <p:nvPr>
            <p:extLst>
              <p:ext uri="{D42A27DB-BD31-4B8C-83A1-F6EECF244321}">
                <p14:modId xmlns:p14="http://schemas.microsoft.com/office/powerpoint/2010/main" val="679222444"/>
              </p:ext>
            </p:extLst>
          </p:nvPr>
        </p:nvGraphicFramePr>
        <p:xfrm>
          <a:off x="1096963" y="1541033"/>
          <a:ext cx="10292696" cy="4617720"/>
        </p:xfrm>
        <a:graphic>
          <a:graphicData uri="http://schemas.openxmlformats.org/drawingml/2006/table">
            <a:tbl>
              <a:tblPr firstRow="1" bandRow="1">
                <a:tableStyleId>{5C22544A-7EE6-4342-B048-85BDC9FD1C3A}</a:tableStyleId>
              </a:tblPr>
              <a:tblGrid>
                <a:gridCol w="1628887">
                  <a:extLst>
                    <a:ext uri="{9D8B030D-6E8A-4147-A177-3AD203B41FA5}">
                      <a16:colId xmlns:a16="http://schemas.microsoft.com/office/drawing/2014/main" val="3849317242"/>
                    </a:ext>
                  </a:extLst>
                </a:gridCol>
                <a:gridCol w="8663809">
                  <a:extLst>
                    <a:ext uri="{9D8B030D-6E8A-4147-A177-3AD203B41FA5}">
                      <a16:colId xmlns:a16="http://schemas.microsoft.com/office/drawing/2014/main" val="681353281"/>
                    </a:ext>
                  </a:extLst>
                </a:gridCol>
              </a:tblGrid>
              <a:tr h="501926">
                <a:tc>
                  <a:txBody>
                    <a:bodyPr/>
                    <a:lstStyle/>
                    <a:p>
                      <a:r>
                        <a:rPr lang="en-US" sz="2400" dirty="0"/>
                        <a:t>Term</a:t>
                      </a:r>
                    </a:p>
                  </a:txBody>
                  <a:tcPr/>
                </a:tc>
                <a:tc>
                  <a:txBody>
                    <a:bodyPr/>
                    <a:lstStyle/>
                    <a:p>
                      <a:r>
                        <a:rPr lang="en-US" sz="2400" dirty="0"/>
                        <a:t>Definition</a:t>
                      </a:r>
                    </a:p>
                  </a:txBody>
                  <a:tcPr/>
                </a:tc>
                <a:extLst>
                  <a:ext uri="{0D108BD9-81ED-4DB2-BD59-A6C34878D82A}">
                    <a16:rowId xmlns:a16="http://schemas.microsoft.com/office/drawing/2014/main" val="885482567"/>
                  </a:ext>
                </a:extLst>
              </a:tr>
              <a:tr h="4115794">
                <a:tc>
                  <a:txBody>
                    <a:bodyPr/>
                    <a:lstStyle/>
                    <a:p>
                      <a:r>
                        <a:rPr lang="en-US" sz="2400" dirty="0">
                          <a:solidFill>
                            <a:schemeClr val="tx1"/>
                          </a:solidFill>
                        </a:rPr>
                        <a:t>Ineffective Teacher</a:t>
                      </a:r>
                    </a:p>
                  </a:txBody>
                  <a:tcPr/>
                </a:tc>
                <a:tc>
                  <a:txBody>
                    <a:bodyPr/>
                    <a:lstStyle/>
                    <a:p>
                      <a:pPr lvl="0">
                        <a:spcAft>
                          <a:spcPts val="1200"/>
                        </a:spcAft>
                      </a:pPr>
                      <a:r>
                        <a:rPr lang="en-US" sz="2400" kern="1200" dirty="0">
                          <a:solidFill>
                            <a:schemeClr val="tx1"/>
                          </a:solidFill>
                          <a:effectLst/>
                          <a:latin typeface="+mn-lt"/>
                          <a:ea typeface="+mn-ea"/>
                          <a:cs typeface="+mn-cs"/>
                        </a:rPr>
                        <a:t>An individual whose assignment is legally authorized by an emergency permit that does not require possession of a full teaching license. Teachers with the following limited emergency permits would be considered ineffective:</a:t>
                      </a:r>
                    </a:p>
                    <a:p>
                      <a:pPr marL="285750" lvl="0" indent="-285750">
                        <a:spcAft>
                          <a:spcPts val="1200"/>
                        </a:spcAft>
                        <a:buFont typeface="Arial" panose="020B0604020202020204" pitchFamily="34" charset="0"/>
                        <a:buChar char="•"/>
                      </a:pPr>
                      <a:r>
                        <a:rPr lang="en-US" sz="2400" b="1" kern="1200" dirty="0">
                          <a:solidFill>
                            <a:schemeClr val="tx1"/>
                          </a:solidFill>
                          <a:effectLst/>
                          <a:latin typeface="+mn-lt"/>
                          <a:ea typeface="+mn-ea"/>
                          <a:cs typeface="+mn-cs"/>
                        </a:rPr>
                        <a:t>Provisional Internship Permits</a:t>
                      </a:r>
                      <a:endParaRPr lang="en-US" sz="2400" kern="1200" dirty="0">
                        <a:solidFill>
                          <a:schemeClr val="tx1"/>
                        </a:solidFill>
                        <a:effectLst/>
                        <a:latin typeface="+mn-lt"/>
                        <a:ea typeface="+mn-ea"/>
                        <a:cs typeface="+mn-cs"/>
                      </a:endParaRPr>
                    </a:p>
                    <a:p>
                      <a:pPr marL="285750" lvl="0" indent="-285750">
                        <a:spcAft>
                          <a:spcPts val="1200"/>
                        </a:spcAft>
                        <a:buFont typeface="Arial" panose="020B0604020202020204" pitchFamily="34" charset="0"/>
                        <a:buChar char="•"/>
                      </a:pPr>
                      <a:r>
                        <a:rPr lang="en-US" sz="2400" b="1" kern="1200" dirty="0">
                          <a:solidFill>
                            <a:schemeClr val="tx1"/>
                          </a:solidFill>
                          <a:effectLst/>
                          <a:latin typeface="+mn-lt"/>
                          <a:ea typeface="+mn-ea"/>
                          <a:cs typeface="+mn-cs"/>
                        </a:rPr>
                        <a:t>Short-Term Staff Permits</a:t>
                      </a:r>
                      <a:endParaRPr lang="en-US" sz="2400" kern="1200" dirty="0">
                        <a:solidFill>
                          <a:schemeClr val="tx1"/>
                        </a:solidFill>
                        <a:effectLst/>
                        <a:latin typeface="+mn-lt"/>
                        <a:ea typeface="+mn-ea"/>
                        <a:cs typeface="+mn-cs"/>
                      </a:endParaRPr>
                    </a:p>
                    <a:p>
                      <a:pPr marL="285750" lvl="0" indent="-285750">
                        <a:spcAft>
                          <a:spcPts val="1200"/>
                        </a:spcAft>
                        <a:buFont typeface="Arial" panose="020B0604020202020204" pitchFamily="34" charset="0"/>
                        <a:buChar char="•"/>
                      </a:pPr>
                      <a:r>
                        <a:rPr lang="en-US" sz="2400" b="1" kern="1200" dirty="0">
                          <a:solidFill>
                            <a:schemeClr val="tx1"/>
                          </a:solidFill>
                          <a:effectLst/>
                          <a:latin typeface="+mn-lt"/>
                          <a:ea typeface="+mn-ea"/>
                          <a:cs typeface="+mn-cs"/>
                        </a:rPr>
                        <a:t>Variable Term Waivers</a:t>
                      </a:r>
                      <a:endParaRPr lang="en-US" sz="2400" kern="1200" dirty="0">
                        <a:solidFill>
                          <a:schemeClr val="tx1"/>
                        </a:solidFill>
                        <a:effectLst/>
                        <a:latin typeface="+mn-lt"/>
                        <a:ea typeface="+mn-ea"/>
                        <a:cs typeface="+mn-cs"/>
                      </a:endParaRPr>
                    </a:p>
                    <a:p>
                      <a:pPr marL="285750" lvl="0" indent="-285750">
                        <a:spcAft>
                          <a:spcPts val="1200"/>
                        </a:spcAft>
                        <a:buFont typeface="Arial" panose="020B0604020202020204" pitchFamily="34" charset="0"/>
                        <a:buChar char="•"/>
                      </a:pPr>
                      <a:r>
                        <a:rPr lang="en-US" sz="2400" b="1" kern="1200" dirty="0">
                          <a:solidFill>
                            <a:schemeClr val="tx1"/>
                          </a:solidFill>
                          <a:effectLst/>
                          <a:latin typeface="+mn-lt"/>
                          <a:ea typeface="+mn-ea"/>
                          <a:cs typeface="+mn-cs"/>
                        </a:rPr>
                        <a:t>Substitute permits or Teaching Permits for Statutory Leave holders serving as the teacher of record</a:t>
                      </a:r>
                      <a:endParaRPr lang="en-US" sz="2400" kern="1200" dirty="0">
                        <a:solidFill>
                          <a:schemeClr val="tx1"/>
                        </a:solidFill>
                        <a:effectLst/>
                        <a:latin typeface="+mn-lt"/>
                        <a:ea typeface="+mn-ea"/>
                        <a:cs typeface="+mn-cs"/>
                      </a:endParaRPr>
                    </a:p>
                  </a:txBody>
                  <a:tcPr/>
                </a:tc>
                <a:extLst>
                  <a:ext uri="{0D108BD9-81ED-4DB2-BD59-A6C34878D82A}">
                    <a16:rowId xmlns:a16="http://schemas.microsoft.com/office/drawing/2014/main" val="1738727513"/>
                  </a:ext>
                </a:extLst>
              </a:tr>
            </a:tbl>
          </a:graphicData>
        </a:graphic>
      </p:graphicFrame>
    </p:spTree>
    <p:extLst>
      <p:ext uri="{BB962C8B-B14F-4D97-AF65-F5344CB8AC3E}">
        <p14:creationId xmlns:p14="http://schemas.microsoft.com/office/powerpoint/2010/main" val="222847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D1C14-2E1F-6AA5-2D67-47A287C446D2}"/>
              </a:ext>
            </a:extLst>
          </p:cNvPr>
          <p:cNvSpPr>
            <a:spLocks noGrp="1"/>
          </p:cNvSpPr>
          <p:nvPr>
            <p:ph type="title"/>
          </p:nvPr>
        </p:nvSpPr>
        <p:spPr>
          <a:xfrm>
            <a:off x="1096963" y="287339"/>
            <a:ext cx="10058400" cy="1151496"/>
          </a:xfrm>
        </p:spPr>
        <p:txBody>
          <a:bodyPr/>
          <a:lstStyle/>
          <a:p>
            <a:r>
              <a:rPr lang="en-US" dirty="0">
                <a:solidFill>
                  <a:schemeClr val="tx1"/>
                </a:solidFill>
              </a:rPr>
              <a:t>Teacher Equity Definitions (2)</a:t>
            </a:r>
          </a:p>
        </p:txBody>
      </p:sp>
      <p:sp>
        <p:nvSpPr>
          <p:cNvPr id="4" name="Slide Number Placeholder 3">
            <a:extLst>
              <a:ext uri="{FF2B5EF4-FFF2-40B4-BE49-F238E27FC236}">
                <a16:creationId xmlns:a16="http://schemas.microsoft.com/office/drawing/2014/main" id="{3B0CCD99-BB2D-9F95-394A-2C6125303F69}"/>
              </a:ext>
            </a:extLst>
          </p:cNvPr>
          <p:cNvSpPr>
            <a:spLocks noGrp="1"/>
          </p:cNvSpPr>
          <p:nvPr>
            <p:ph type="sldNum" sz="quarter" idx="12"/>
          </p:nvPr>
        </p:nvSpPr>
        <p:spPr/>
        <p:txBody>
          <a:bodyPr/>
          <a:lstStyle/>
          <a:p>
            <a:fld id="{4E637404-0BCF-4192-AEAE-F6A882F231C4}" type="slidenum">
              <a:rPr lang="en-US" altLang="en-US" smtClean="0"/>
              <a:pPr/>
              <a:t>13</a:t>
            </a:fld>
            <a:endParaRPr lang="en-US" altLang="en-US"/>
          </a:p>
        </p:txBody>
      </p:sp>
      <p:graphicFrame>
        <p:nvGraphicFramePr>
          <p:cNvPr id="3" name="Content Placeholder 5" descr="Teacher equity definition chart. Definition of out-of-field teacher. ">
            <a:extLst>
              <a:ext uri="{FF2B5EF4-FFF2-40B4-BE49-F238E27FC236}">
                <a16:creationId xmlns:a16="http://schemas.microsoft.com/office/drawing/2014/main" id="{13AB84FA-F254-7F1E-AAAB-AB98A05EEBB2}"/>
              </a:ext>
            </a:extLst>
          </p:cNvPr>
          <p:cNvGraphicFramePr>
            <a:graphicFrameLocks noGrp="1"/>
          </p:cNvGraphicFramePr>
          <p:nvPr>
            <p:ph idx="1"/>
          </p:nvPr>
        </p:nvGraphicFramePr>
        <p:xfrm>
          <a:off x="828449" y="1725669"/>
          <a:ext cx="10595428" cy="4602480"/>
        </p:xfrm>
        <a:graphic>
          <a:graphicData uri="http://schemas.openxmlformats.org/drawingml/2006/table">
            <a:tbl>
              <a:tblPr firstRow="1" bandRow="1">
                <a:tableStyleId>{5C22544A-7EE6-4342-B048-85BDC9FD1C3A}</a:tableStyleId>
              </a:tblPr>
              <a:tblGrid>
                <a:gridCol w="1843314">
                  <a:extLst>
                    <a:ext uri="{9D8B030D-6E8A-4147-A177-3AD203B41FA5}">
                      <a16:colId xmlns:a16="http://schemas.microsoft.com/office/drawing/2014/main" val="3849317242"/>
                    </a:ext>
                  </a:extLst>
                </a:gridCol>
                <a:gridCol w="8752114">
                  <a:extLst>
                    <a:ext uri="{9D8B030D-6E8A-4147-A177-3AD203B41FA5}">
                      <a16:colId xmlns:a16="http://schemas.microsoft.com/office/drawing/2014/main" val="681353281"/>
                    </a:ext>
                  </a:extLst>
                </a:gridCol>
              </a:tblGrid>
              <a:tr h="442962">
                <a:tc>
                  <a:txBody>
                    <a:bodyPr/>
                    <a:lstStyle/>
                    <a:p>
                      <a:r>
                        <a:rPr lang="en-US" sz="2400" dirty="0"/>
                        <a:t>Term</a:t>
                      </a:r>
                    </a:p>
                  </a:txBody>
                  <a:tcPr/>
                </a:tc>
                <a:tc>
                  <a:txBody>
                    <a:bodyPr/>
                    <a:lstStyle/>
                    <a:p>
                      <a:r>
                        <a:rPr lang="en-US" sz="2400" dirty="0"/>
                        <a:t>Definition</a:t>
                      </a:r>
                    </a:p>
                  </a:txBody>
                  <a:tcPr/>
                </a:tc>
                <a:extLst>
                  <a:ext uri="{0D108BD9-81ED-4DB2-BD59-A6C34878D82A}">
                    <a16:rowId xmlns:a16="http://schemas.microsoft.com/office/drawing/2014/main" val="885482567"/>
                  </a:ext>
                </a:extLst>
              </a:tr>
              <a:tr h="3986660">
                <a:tc>
                  <a:txBody>
                    <a:bodyPr/>
                    <a:lstStyle/>
                    <a:p>
                      <a:r>
                        <a:rPr lang="en-US" sz="2400" dirty="0"/>
                        <a:t>Out-of-field teacher</a:t>
                      </a:r>
                    </a:p>
                  </a:txBody>
                  <a:tcPr/>
                </a:tc>
                <a:tc>
                  <a:txBody>
                    <a:bodyPr/>
                    <a:lstStyle/>
                    <a:p>
                      <a:pPr>
                        <a:spcAft>
                          <a:spcPts val="1200"/>
                        </a:spcAft>
                      </a:pPr>
                      <a:r>
                        <a:rPr lang="en-US" sz="2400" kern="1200" dirty="0">
                          <a:solidFill>
                            <a:schemeClr val="dk1"/>
                          </a:solidFill>
                          <a:effectLst/>
                          <a:latin typeface="+mn-lt"/>
                          <a:ea typeface="+mn-ea"/>
                          <a:cs typeface="+mn-cs"/>
                        </a:rPr>
                        <a:t>A credentialed teacher who has not yet demonstrated subject matter competence in the subject area(s) or for the student population to which he or she is assigned. Under this definition, the following limited permits will be considered out of the field:</a:t>
                      </a:r>
                    </a:p>
                    <a:p>
                      <a:pPr marL="285750" lvl="0" indent="-285750">
                        <a:spcAft>
                          <a:spcPts val="1200"/>
                        </a:spcAft>
                        <a:buFont typeface="Arial" panose="020B0604020202020204" pitchFamily="34" charset="0"/>
                        <a:buChar char="•"/>
                      </a:pPr>
                      <a:r>
                        <a:rPr lang="en-US" sz="2400" b="1" kern="1200" dirty="0">
                          <a:solidFill>
                            <a:schemeClr val="dk1"/>
                          </a:solidFill>
                          <a:effectLst/>
                          <a:latin typeface="+mn-lt"/>
                          <a:ea typeface="+mn-ea"/>
                          <a:cs typeface="+mn-cs"/>
                        </a:rPr>
                        <a:t>General Education Limited Assignment Permit (GELAP)</a:t>
                      </a:r>
                    </a:p>
                    <a:p>
                      <a:pPr marL="285750" lvl="0" indent="-285750">
                        <a:spcAft>
                          <a:spcPts val="1200"/>
                        </a:spcAft>
                        <a:buFont typeface="Arial" panose="020B0604020202020204" pitchFamily="34" charset="0"/>
                        <a:buChar char="•"/>
                      </a:pPr>
                      <a:r>
                        <a:rPr lang="en-US" sz="2400" b="1" kern="1200" dirty="0">
                          <a:solidFill>
                            <a:schemeClr val="dk1"/>
                          </a:solidFill>
                          <a:effectLst/>
                          <a:latin typeface="+mn-lt"/>
                          <a:ea typeface="+mn-ea"/>
                          <a:cs typeface="+mn-cs"/>
                        </a:rPr>
                        <a:t>Special Education Limited Assignment Permit  (SELAP)</a:t>
                      </a:r>
                    </a:p>
                    <a:p>
                      <a:pPr marL="285750" lvl="0" indent="-285750">
                        <a:spcAft>
                          <a:spcPts val="1200"/>
                        </a:spcAft>
                        <a:buFont typeface="Arial" panose="020B0604020202020204" pitchFamily="34" charset="0"/>
                        <a:buChar char="•"/>
                      </a:pPr>
                      <a:r>
                        <a:rPr lang="en-US" sz="2400" b="1" kern="1200" dirty="0">
                          <a:solidFill>
                            <a:schemeClr val="dk1"/>
                          </a:solidFill>
                          <a:effectLst/>
                          <a:latin typeface="+mn-lt"/>
                          <a:ea typeface="+mn-ea"/>
                          <a:cs typeface="+mn-cs"/>
                        </a:rPr>
                        <a:t>Short-Term Waivers</a:t>
                      </a:r>
                      <a:endParaRPr lang="en-US" sz="2400" kern="1200" dirty="0">
                        <a:solidFill>
                          <a:schemeClr val="dk1"/>
                        </a:solidFill>
                        <a:effectLst/>
                        <a:latin typeface="+mn-lt"/>
                        <a:ea typeface="+mn-ea"/>
                        <a:cs typeface="+mn-cs"/>
                      </a:endParaRPr>
                    </a:p>
                    <a:p>
                      <a:pPr marL="285750" lvl="0" indent="-285750">
                        <a:spcAft>
                          <a:spcPts val="1200"/>
                        </a:spcAft>
                        <a:buFont typeface="Arial" panose="020B0604020202020204" pitchFamily="34" charset="0"/>
                        <a:buChar char="•"/>
                      </a:pPr>
                      <a:r>
                        <a:rPr lang="en-US" sz="2400" b="1" kern="1200" dirty="0">
                          <a:solidFill>
                            <a:schemeClr val="dk1"/>
                          </a:solidFill>
                          <a:effectLst/>
                          <a:latin typeface="+mn-lt"/>
                          <a:ea typeface="+mn-ea"/>
                          <a:cs typeface="+mn-cs"/>
                        </a:rPr>
                        <a:t>Emergency EL or Bilingual Authorization Permits</a:t>
                      </a:r>
                      <a:endParaRPr lang="en-US" sz="2400" kern="1200" dirty="0">
                        <a:solidFill>
                          <a:schemeClr val="dk1"/>
                        </a:solidFill>
                        <a:effectLst/>
                        <a:latin typeface="+mn-lt"/>
                        <a:ea typeface="+mn-ea"/>
                        <a:cs typeface="+mn-cs"/>
                      </a:endParaRPr>
                    </a:p>
                    <a:p>
                      <a:pPr marL="285750" indent="-285750">
                        <a:spcAft>
                          <a:spcPts val="1200"/>
                        </a:spcAft>
                        <a:buFont typeface="Arial" panose="020B0604020202020204" pitchFamily="34" charset="0"/>
                        <a:buChar char="•"/>
                      </a:pPr>
                      <a:r>
                        <a:rPr lang="en-US" sz="2400" b="1" kern="1200" dirty="0">
                          <a:solidFill>
                            <a:schemeClr val="dk1"/>
                          </a:solidFill>
                          <a:effectLst/>
                          <a:latin typeface="+mn-lt"/>
                          <a:ea typeface="+mn-ea"/>
                          <a:cs typeface="+mn-cs"/>
                        </a:rPr>
                        <a:t>Local Assignment Options </a:t>
                      </a:r>
                      <a:r>
                        <a:rPr lang="en-US" sz="2400" b="0" i="1" kern="1200" dirty="0">
                          <a:solidFill>
                            <a:schemeClr val="dk1"/>
                          </a:solidFill>
                          <a:effectLst/>
                          <a:latin typeface="+mn-lt"/>
                          <a:ea typeface="+mn-ea"/>
                          <a:cs typeface="+mn-cs"/>
                        </a:rPr>
                        <a:t>except Title 5 Section 80005[b]</a:t>
                      </a:r>
                    </a:p>
                  </a:txBody>
                  <a:tcPr/>
                </a:tc>
                <a:extLst>
                  <a:ext uri="{0D108BD9-81ED-4DB2-BD59-A6C34878D82A}">
                    <a16:rowId xmlns:a16="http://schemas.microsoft.com/office/drawing/2014/main" val="1738727513"/>
                  </a:ext>
                </a:extLst>
              </a:tr>
            </a:tbl>
          </a:graphicData>
        </a:graphic>
      </p:graphicFrame>
    </p:spTree>
    <p:extLst>
      <p:ext uri="{BB962C8B-B14F-4D97-AF65-F5344CB8AC3E}">
        <p14:creationId xmlns:p14="http://schemas.microsoft.com/office/powerpoint/2010/main" val="1512649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8C79A-3B8E-14AA-7711-4BFB918530FE}"/>
              </a:ext>
            </a:extLst>
          </p:cNvPr>
          <p:cNvSpPr>
            <a:spLocks noGrp="1"/>
          </p:cNvSpPr>
          <p:nvPr>
            <p:ph type="title"/>
          </p:nvPr>
        </p:nvSpPr>
        <p:spPr/>
        <p:txBody>
          <a:bodyPr/>
          <a:lstStyle/>
          <a:p>
            <a:r>
              <a:rPr lang="en-US" dirty="0">
                <a:solidFill>
                  <a:schemeClr val="tx1"/>
                </a:solidFill>
              </a:rPr>
              <a:t>Teacher Equity Definitions (3)</a:t>
            </a:r>
          </a:p>
        </p:txBody>
      </p:sp>
      <p:sp>
        <p:nvSpPr>
          <p:cNvPr id="4" name="Slide Number Placeholder 3">
            <a:extLst>
              <a:ext uri="{FF2B5EF4-FFF2-40B4-BE49-F238E27FC236}">
                <a16:creationId xmlns:a16="http://schemas.microsoft.com/office/drawing/2014/main" id="{7FBCF79E-AA05-69F0-8279-136D5551036D}"/>
              </a:ext>
            </a:extLst>
          </p:cNvPr>
          <p:cNvSpPr>
            <a:spLocks noGrp="1"/>
          </p:cNvSpPr>
          <p:nvPr>
            <p:ph type="sldNum" sz="quarter" idx="12"/>
          </p:nvPr>
        </p:nvSpPr>
        <p:spPr/>
        <p:txBody>
          <a:bodyPr/>
          <a:lstStyle/>
          <a:p>
            <a:fld id="{4E637404-0BCF-4192-AEAE-F6A882F231C4}" type="slidenum">
              <a:rPr lang="en-US" altLang="en-US" smtClean="0"/>
              <a:pPr/>
              <a:t>14</a:t>
            </a:fld>
            <a:endParaRPr lang="en-US" altLang="en-US"/>
          </a:p>
        </p:txBody>
      </p:sp>
      <p:graphicFrame>
        <p:nvGraphicFramePr>
          <p:cNvPr id="5" name="Content Placeholder 5" descr="Teacher equity definition chart. Definition of inexperienced teacher, low income students, and minority students. ">
            <a:extLst>
              <a:ext uri="{FF2B5EF4-FFF2-40B4-BE49-F238E27FC236}">
                <a16:creationId xmlns:a16="http://schemas.microsoft.com/office/drawing/2014/main" id="{7319BCE5-F45D-5059-A9DD-7313785FFA6F}"/>
              </a:ext>
            </a:extLst>
          </p:cNvPr>
          <p:cNvGraphicFramePr>
            <a:graphicFrameLocks noGrp="1"/>
          </p:cNvGraphicFramePr>
          <p:nvPr>
            <p:ph idx="1"/>
          </p:nvPr>
        </p:nvGraphicFramePr>
        <p:xfrm>
          <a:off x="908705" y="1736725"/>
          <a:ext cx="10595428" cy="3728771"/>
        </p:xfrm>
        <a:graphic>
          <a:graphicData uri="http://schemas.openxmlformats.org/drawingml/2006/table">
            <a:tbl>
              <a:tblPr firstRow="1" bandRow="1">
                <a:tableStyleId>{5C22544A-7EE6-4342-B048-85BDC9FD1C3A}</a:tableStyleId>
              </a:tblPr>
              <a:tblGrid>
                <a:gridCol w="2254056">
                  <a:extLst>
                    <a:ext uri="{9D8B030D-6E8A-4147-A177-3AD203B41FA5}">
                      <a16:colId xmlns:a16="http://schemas.microsoft.com/office/drawing/2014/main" val="3849317242"/>
                    </a:ext>
                  </a:extLst>
                </a:gridCol>
                <a:gridCol w="8341372">
                  <a:extLst>
                    <a:ext uri="{9D8B030D-6E8A-4147-A177-3AD203B41FA5}">
                      <a16:colId xmlns:a16="http://schemas.microsoft.com/office/drawing/2014/main" val="681353281"/>
                    </a:ext>
                  </a:extLst>
                </a:gridCol>
              </a:tblGrid>
              <a:tr h="163421">
                <a:tc>
                  <a:txBody>
                    <a:bodyPr/>
                    <a:lstStyle/>
                    <a:p>
                      <a:r>
                        <a:rPr lang="en-US" sz="2400" dirty="0"/>
                        <a:t>Term</a:t>
                      </a:r>
                    </a:p>
                  </a:txBody>
                  <a:tcPr/>
                </a:tc>
                <a:tc>
                  <a:txBody>
                    <a:bodyPr/>
                    <a:lstStyle/>
                    <a:p>
                      <a:r>
                        <a:rPr lang="en-US" sz="2400" dirty="0"/>
                        <a:t>Definition</a:t>
                      </a:r>
                    </a:p>
                  </a:txBody>
                  <a:tcPr/>
                </a:tc>
                <a:extLst>
                  <a:ext uri="{0D108BD9-81ED-4DB2-BD59-A6C34878D82A}">
                    <a16:rowId xmlns:a16="http://schemas.microsoft.com/office/drawing/2014/main" val="885482567"/>
                  </a:ext>
                </a:extLst>
              </a:tr>
              <a:tr h="1023628">
                <a:tc>
                  <a:txBody>
                    <a:bodyPr/>
                    <a:lstStyle/>
                    <a:p>
                      <a:r>
                        <a:rPr lang="en-US" sz="2400" dirty="0"/>
                        <a:t>Inexperienced Teacher</a:t>
                      </a:r>
                    </a:p>
                  </a:txBody>
                  <a:tcPr/>
                </a:tc>
                <a:tc>
                  <a:txBody>
                    <a:bodyPr/>
                    <a:lstStyle/>
                    <a:p>
                      <a:pPr>
                        <a:spcAft>
                          <a:spcPts val="1200"/>
                        </a:spcAft>
                      </a:pPr>
                      <a:r>
                        <a:rPr lang="en-US" sz="2400" kern="1200" dirty="0">
                          <a:solidFill>
                            <a:schemeClr val="dk1"/>
                          </a:solidFill>
                          <a:effectLst/>
                          <a:latin typeface="+mn-lt"/>
                          <a:ea typeface="+mn-ea"/>
                          <a:cs typeface="+mn-cs"/>
                        </a:rPr>
                        <a:t>A teacher who has two or fewer years of teaching experience.</a:t>
                      </a:r>
                    </a:p>
                  </a:txBody>
                  <a:tcPr/>
                </a:tc>
                <a:extLst>
                  <a:ext uri="{0D108BD9-81ED-4DB2-BD59-A6C34878D82A}">
                    <a16:rowId xmlns:a16="http://schemas.microsoft.com/office/drawing/2014/main" val="1738727513"/>
                  </a:ext>
                </a:extLst>
              </a:tr>
              <a:tr h="768539">
                <a:tc>
                  <a:txBody>
                    <a:bodyPr/>
                    <a:lstStyle/>
                    <a:p>
                      <a:pPr>
                        <a:spcAft>
                          <a:spcPts val="1200"/>
                        </a:spcAft>
                      </a:pPr>
                      <a:r>
                        <a:rPr lang="en-US" sz="2400"/>
                        <a:t>Low-Income</a:t>
                      </a:r>
                      <a:endParaRPr lang="en-US" sz="2400" dirty="0"/>
                    </a:p>
                  </a:txBody>
                  <a:tcPr/>
                </a:tc>
                <a:tc>
                  <a:txBody>
                    <a:bodyPr/>
                    <a:lstStyle/>
                    <a:p>
                      <a:pPr>
                        <a:spcAft>
                          <a:spcPts val="1200"/>
                        </a:spcAft>
                      </a:pPr>
                      <a:r>
                        <a:rPr lang="en-US" sz="2400" kern="1200" dirty="0">
                          <a:solidFill>
                            <a:schemeClr val="dk1"/>
                          </a:solidFill>
                          <a:effectLst/>
                          <a:latin typeface="+mn-lt"/>
                          <a:ea typeface="+mn-ea"/>
                          <a:cs typeface="+mn-cs"/>
                        </a:rPr>
                        <a:t>A student who is eligible to receive Free or Reduced-Price Meals</a:t>
                      </a:r>
                    </a:p>
                  </a:txBody>
                  <a:tcPr/>
                </a:tc>
                <a:extLst>
                  <a:ext uri="{0D108BD9-81ED-4DB2-BD59-A6C34878D82A}">
                    <a16:rowId xmlns:a16="http://schemas.microsoft.com/office/drawing/2014/main" val="3527626670"/>
                  </a:ext>
                </a:extLst>
              </a:tr>
              <a:tr h="1424983">
                <a:tc>
                  <a:txBody>
                    <a:bodyPr/>
                    <a:lstStyle/>
                    <a:p>
                      <a:pPr>
                        <a:spcBef>
                          <a:spcPts val="0"/>
                        </a:spcBef>
                        <a:spcAft>
                          <a:spcPts val="1200"/>
                        </a:spcAft>
                      </a:pPr>
                      <a:r>
                        <a:rPr lang="en-US" sz="2400"/>
                        <a:t>Minority Student</a:t>
                      </a:r>
                      <a:endParaRPr lang="en-US" sz="2400" dirty="0"/>
                    </a:p>
                  </a:txBody>
                  <a:tcPr/>
                </a:tc>
                <a:tc>
                  <a:txBody>
                    <a:bodyPr/>
                    <a:lstStyle/>
                    <a:p>
                      <a:pPr>
                        <a:spcAft>
                          <a:spcPts val="1200"/>
                        </a:spcAft>
                      </a:pPr>
                      <a:r>
                        <a:rPr lang="en-US" sz="2400" kern="1200" dirty="0">
                          <a:solidFill>
                            <a:schemeClr val="dk1"/>
                          </a:solidFill>
                          <a:effectLst/>
                          <a:latin typeface="+mn-lt"/>
                          <a:ea typeface="+mn-ea"/>
                          <a:cs typeface="+mn-cs"/>
                        </a:rPr>
                        <a:t>A student who is American Indian/Alaska Native, Asian, African American, Filipino, Native Hawaiian/Pacific Islander, Hispanic, or Two or More Races Not Hispanic.</a:t>
                      </a:r>
                    </a:p>
                  </a:txBody>
                  <a:tcPr/>
                </a:tc>
                <a:extLst>
                  <a:ext uri="{0D108BD9-81ED-4DB2-BD59-A6C34878D82A}">
                    <a16:rowId xmlns:a16="http://schemas.microsoft.com/office/drawing/2014/main" val="2729031479"/>
                  </a:ext>
                </a:extLst>
              </a:tr>
            </a:tbl>
          </a:graphicData>
        </a:graphic>
      </p:graphicFrame>
    </p:spTree>
    <p:extLst>
      <p:ext uri="{BB962C8B-B14F-4D97-AF65-F5344CB8AC3E}">
        <p14:creationId xmlns:p14="http://schemas.microsoft.com/office/powerpoint/2010/main" val="4122731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EC6492-D93E-4BE2-9F62-F8444BE43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3BAD7CAA-A4AC-5990-43E2-CE45900C6076}"/>
              </a:ext>
            </a:extLst>
          </p:cNvPr>
          <p:cNvSpPr>
            <a:spLocks noGrp="1"/>
          </p:cNvSpPr>
          <p:nvPr>
            <p:ph type="title"/>
          </p:nvPr>
        </p:nvSpPr>
        <p:spPr>
          <a:xfrm>
            <a:off x="280220" y="516836"/>
            <a:ext cx="6794998" cy="1321254"/>
          </a:xfrm>
        </p:spPr>
        <p:txBody>
          <a:bodyPr>
            <a:normAutofit/>
          </a:bodyPr>
          <a:lstStyle/>
          <a:p>
            <a:r>
              <a:rPr lang="en-US" sz="4000" dirty="0">
                <a:solidFill>
                  <a:srgbClr val="FFFFFF"/>
                </a:solidFill>
              </a:rPr>
              <a:t>Educator Equity Data Question (1)</a:t>
            </a:r>
          </a:p>
        </p:txBody>
      </p:sp>
      <p:sp>
        <p:nvSpPr>
          <p:cNvPr id="3" name="Content Placeholder 2">
            <a:extLst>
              <a:ext uri="{FF2B5EF4-FFF2-40B4-BE49-F238E27FC236}">
                <a16:creationId xmlns:a16="http://schemas.microsoft.com/office/drawing/2014/main" id="{4FB2608A-72F6-736A-E111-8A5C0122454F}"/>
              </a:ext>
            </a:extLst>
          </p:cNvPr>
          <p:cNvSpPr>
            <a:spLocks noGrp="1"/>
          </p:cNvSpPr>
          <p:nvPr>
            <p:ph idx="1"/>
          </p:nvPr>
        </p:nvSpPr>
        <p:spPr>
          <a:xfrm>
            <a:off x="280219" y="1838090"/>
            <a:ext cx="7075204" cy="4783936"/>
          </a:xfrm>
        </p:spPr>
        <p:txBody>
          <a:bodyPr>
            <a:noAutofit/>
          </a:bodyPr>
          <a:lstStyle/>
          <a:p>
            <a:pPr marL="0" indent="0" rtl="0" fontAlgn="base">
              <a:spcBef>
                <a:spcPts val="0"/>
              </a:spcBef>
              <a:spcAft>
                <a:spcPts val="1200"/>
              </a:spcAft>
              <a:buNone/>
            </a:pPr>
            <a:r>
              <a:rPr lang="en-US" sz="2400" b="1" i="0" u="none" strike="noStrike" dirty="0">
                <a:solidFill>
                  <a:srgbClr val="FFFFFF"/>
                </a:solidFill>
                <a:effectLst/>
                <a:latin typeface="Arial" panose="020B0604020202020204" pitchFamily="34" charset="0"/>
              </a:rPr>
              <a:t>Question: </a:t>
            </a:r>
            <a:r>
              <a:rPr lang="en-US" sz="2400" b="0" i="0" u="none" strike="noStrike" dirty="0">
                <a:solidFill>
                  <a:srgbClr val="FFFFFF"/>
                </a:solidFill>
                <a:effectLst/>
                <a:latin typeface="Arial" panose="020B0604020202020204" pitchFamily="34" charset="0"/>
              </a:rPr>
              <a:t>What are comparable schools/sites? </a:t>
            </a:r>
            <a:endParaRPr lang="en-US" sz="2400" b="0" i="0" dirty="0">
              <a:solidFill>
                <a:srgbClr val="FFFFFF"/>
              </a:solidFill>
              <a:effectLst/>
              <a:latin typeface="Segoe UI" panose="020B0502040204020203" pitchFamily="34" charset="0"/>
            </a:endParaRPr>
          </a:p>
          <a:p>
            <a:pPr marL="0" indent="0" rtl="0" fontAlgn="base">
              <a:spcBef>
                <a:spcPts val="0"/>
              </a:spcBef>
              <a:spcAft>
                <a:spcPts val="1200"/>
              </a:spcAft>
              <a:buNone/>
            </a:pPr>
            <a:r>
              <a:rPr lang="en-US" sz="2400" b="1" i="0" u="none" strike="noStrike" dirty="0">
                <a:solidFill>
                  <a:srgbClr val="FFFFFF"/>
                </a:solidFill>
                <a:effectLst/>
                <a:latin typeface="Arial" panose="020B0604020202020204" pitchFamily="34" charset="0"/>
              </a:rPr>
              <a:t>Answer: </a:t>
            </a:r>
            <a:r>
              <a:rPr lang="en-US" sz="2400" b="0" i="0" u="none" strike="noStrike" dirty="0">
                <a:solidFill>
                  <a:srgbClr val="FFFFFF"/>
                </a:solidFill>
                <a:effectLst/>
                <a:latin typeface="Arial" panose="020B0604020202020204" pitchFamily="34" charset="0"/>
              </a:rPr>
              <a:t>Compare all schools within each grade span grouping, such as elementary, middle, and high school. If the school's grade levels are not reflected in the data tables, the LEA should exercise its own discretion in assigning the Grade Span Group to the school. i.e., kindergarten to grade six, grades six to twelve, etc.</a:t>
            </a:r>
            <a:endParaRPr lang="en-US" sz="2400" b="0" i="0" dirty="0">
              <a:solidFill>
                <a:srgbClr val="FFFFFF"/>
              </a:solidFill>
              <a:effectLst/>
              <a:latin typeface="Segoe UI" panose="020B0502040204020203" pitchFamily="34" charset="0"/>
            </a:endParaRPr>
          </a:p>
          <a:p>
            <a:pPr marL="0" indent="0" rtl="0" fontAlgn="base">
              <a:spcBef>
                <a:spcPts val="0"/>
              </a:spcBef>
              <a:spcAft>
                <a:spcPts val="1200"/>
              </a:spcAft>
              <a:buNone/>
            </a:pPr>
            <a:r>
              <a:rPr lang="en-US" sz="2400" b="0" i="1" dirty="0">
                <a:solidFill>
                  <a:srgbClr val="FFFFFF"/>
                </a:solidFill>
                <a:effectLst/>
                <a:latin typeface="Arial" panose="020B0604020202020204" pitchFamily="34" charset="0"/>
              </a:rPr>
              <a:t>Continuation high schools are different from traditional high schools and are not considered comparable.</a:t>
            </a:r>
            <a:endParaRPr lang="en-US" sz="2400" b="0" i="0" dirty="0">
              <a:solidFill>
                <a:srgbClr val="FFFFFF"/>
              </a:solidFill>
              <a:effectLst/>
              <a:latin typeface="Segoe UI" panose="020B0502040204020203" pitchFamily="34" charset="0"/>
            </a:endParaRPr>
          </a:p>
        </p:txBody>
      </p:sp>
      <p:sp>
        <p:nvSpPr>
          <p:cNvPr id="12" name="Rectangle 11">
            <a:extLst>
              <a:ext uri="{FF2B5EF4-FFF2-40B4-BE49-F238E27FC236}">
                <a16:creationId xmlns:a16="http://schemas.microsoft.com/office/drawing/2014/main" id="{1FA0270F-2FE0-4D3D-B6BA-FC740DC8B3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6" name="Picture 5" descr="Orange coloured pencil standing out from the crowd of black pencils">
            <a:extLst>
              <a:ext uri="{FF2B5EF4-FFF2-40B4-BE49-F238E27FC236}">
                <a16:creationId xmlns:a16="http://schemas.microsoft.com/office/drawing/2014/main" id="{E314A2F9-A694-D125-5C42-1AEBD241EABA}"/>
              </a:ext>
            </a:extLst>
          </p:cNvPr>
          <p:cNvPicPr>
            <a:picLocks noChangeAspect="1"/>
          </p:cNvPicPr>
          <p:nvPr/>
        </p:nvPicPr>
        <p:blipFill rotWithShape="1">
          <a:blip r:embed="rId3"/>
          <a:srcRect l="12750" r="47179"/>
          <a:stretch/>
        </p:blipFill>
        <p:spPr>
          <a:xfrm>
            <a:off x="7611902" y="10"/>
            <a:ext cx="4580097" cy="6857990"/>
          </a:xfrm>
          <a:prstGeom prst="rect">
            <a:avLst/>
          </a:prstGeom>
        </p:spPr>
      </p:pic>
      <p:sp>
        <p:nvSpPr>
          <p:cNvPr id="4" name="Slide Number Placeholder 3">
            <a:extLst>
              <a:ext uri="{FF2B5EF4-FFF2-40B4-BE49-F238E27FC236}">
                <a16:creationId xmlns:a16="http://schemas.microsoft.com/office/drawing/2014/main" id="{FC3BA979-F1CD-B2C3-BE11-4711FC838B5A}"/>
              </a:ext>
            </a:extLst>
          </p:cNvPr>
          <p:cNvSpPr>
            <a:spLocks noGrp="1"/>
          </p:cNvSpPr>
          <p:nvPr>
            <p:ph type="sldNum" sz="quarter" idx="12"/>
          </p:nvPr>
        </p:nvSpPr>
        <p:spPr>
          <a:xfrm>
            <a:off x="9900458" y="6459785"/>
            <a:ext cx="1312025" cy="365125"/>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15</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4428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EC6492-D93E-4BE2-9F62-F8444BE43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775FED65-CE1D-0AD6-FAFC-FE07FF39E95A}"/>
              </a:ext>
            </a:extLst>
          </p:cNvPr>
          <p:cNvSpPr>
            <a:spLocks noGrp="1"/>
          </p:cNvSpPr>
          <p:nvPr>
            <p:ph type="title"/>
          </p:nvPr>
        </p:nvSpPr>
        <p:spPr>
          <a:xfrm>
            <a:off x="339214" y="516836"/>
            <a:ext cx="6736004" cy="1179230"/>
          </a:xfrm>
        </p:spPr>
        <p:txBody>
          <a:bodyPr>
            <a:normAutofit/>
          </a:bodyPr>
          <a:lstStyle/>
          <a:p>
            <a:r>
              <a:rPr lang="en-US" sz="4000" dirty="0">
                <a:solidFill>
                  <a:srgbClr val="FFFFFF"/>
                </a:solidFill>
              </a:rPr>
              <a:t>Data Question (2)</a:t>
            </a:r>
          </a:p>
        </p:txBody>
      </p:sp>
      <p:sp>
        <p:nvSpPr>
          <p:cNvPr id="3" name="Content Placeholder 2">
            <a:extLst>
              <a:ext uri="{FF2B5EF4-FFF2-40B4-BE49-F238E27FC236}">
                <a16:creationId xmlns:a16="http://schemas.microsoft.com/office/drawing/2014/main" id="{9FD2661D-22B5-2594-DDDF-82906C820E6D}"/>
              </a:ext>
            </a:extLst>
          </p:cNvPr>
          <p:cNvSpPr>
            <a:spLocks noGrp="1"/>
          </p:cNvSpPr>
          <p:nvPr>
            <p:ph idx="1"/>
          </p:nvPr>
        </p:nvSpPr>
        <p:spPr>
          <a:xfrm>
            <a:off x="339213" y="1902542"/>
            <a:ext cx="7144672" cy="3986429"/>
          </a:xfrm>
        </p:spPr>
        <p:txBody>
          <a:bodyPr>
            <a:noAutofit/>
          </a:bodyPr>
          <a:lstStyle/>
          <a:p>
            <a:pPr marL="0" indent="0">
              <a:lnSpc>
                <a:spcPct val="100000"/>
              </a:lnSpc>
              <a:spcBef>
                <a:spcPts val="0"/>
              </a:spcBef>
              <a:spcAft>
                <a:spcPts val="1200"/>
              </a:spcAft>
              <a:buNone/>
            </a:pPr>
            <a:r>
              <a:rPr lang="en-US" sz="2600" b="1" dirty="0">
                <a:solidFill>
                  <a:schemeClr val="bg1"/>
                </a:solidFill>
              </a:rPr>
              <a:t>Question: </a:t>
            </a:r>
            <a:r>
              <a:rPr lang="en-US" sz="2600" dirty="0">
                <a:solidFill>
                  <a:schemeClr val="bg1"/>
                </a:solidFill>
              </a:rPr>
              <a:t>What is the definition of a disparity?</a:t>
            </a:r>
          </a:p>
          <a:p>
            <a:pPr marL="0" indent="0">
              <a:lnSpc>
                <a:spcPct val="100000"/>
              </a:lnSpc>
              <a:spcBef>
                <a:spcPts val="0"/>
              </a:spcBef>
              <a:spcAft>
                <a:spcPts val="1200"/>
              </a:spcAft>
              <a:buNone/>
            </a:pPr>
            <a:r>
              <a:rPr lang="en-US" sz="2600" b="1" dirty="0">
                <a:solidFill>
                  <a:schemeClr val="bg1"/>
                </a:solidFill>
              </a:rPr>
              <a:t>Answer: </a:t>
            </a:r>
            <a:r>
              <a:rPr lang="en-US" sz="2600" dirty="0">
                <a:solidFill>
                  <a:schemeClr val="bg1"/>
                </a:solidFill>
              </a:rPr>
              <a:t>The Every Student Succeeds Act does not define when a disparity exists. However, the CDE is working to support LEAs in this process. When looking at the data, answer the question – are low-income or minority students taught at a higher rate by ineffective, inexperienced, or out-of-field teachers?</a:t>
            </a:r>
          </a:p>
        </p:txBody>
      </p:sp>
      <p:sp>
        <p:nvSpPr>
          <p:cNvPr id="12" name="Rectangle 11">
            <a:extLst>
              <a:ext uri="{FF2B5EF4-FFF2-40B4-BE49-F238E27FC236}">
                <a16:creationId xmlns:a16="http://schemas.microsoft.com/office/drawing/2014/main" id="{1FA0270F-2FE0-4D3D-B6BA-FC740DC8B3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6" name="Picture 5" descr="Yellow question mark">
            <a:extLst>
              <a:ext uri="{FF2B5EF4-FFF2-40B4-BE49-F238E27FC236}">
                <a16:creationId xmlns:a16="http://schemas.microsoft.com/office/drawing/2014/main" id="{DF67AA54-8270-9E6F-6C5B-100536E29C06}"/>
              </a:ext>
            </a:extLst>
          </p:cNvPr>
          <p:cNvPicPr>
            <a:picLocks noChangeAspect="1"/>
          </p:cNvPicPr>
          <p:nvPr/>
        </p:nvPicPr>
        <p:blipFill rotWithShape="1">
          <a:blip r:embed="rId3"/>
          <a:srcRect l="47439" r="12490"/>
          <a:stretch/>
        </p:blipFill>
        <p:spPr>
          <a:xfrm>
            <a:off x="7611902" y="10"/>
            <a:ext cx="4580097" cy="6857990"/>
          </a:xfrm>
          <a:prstGeom prst="rect">
            <a:avLst/>
          </a:prstGeom>
        </p:spPr>
      </p:pic>
      <p:sp>
        <p:nvSpPr>
          <p:cNvPr id="4" name="Slide Number Placeholder 3">
            <a:extLst>
              <a:ext uri="{FF2B5EF4-FFF2-40B4-BE49-F238E27FC236}">
                <a16:creationId xmlns:a16="http://schemas.microsoft.com/office/drawing/2014/main" id="{5F6CE7BD-B798-2231-7016-C6A53A26B3EA}"/>
              </a:ext>
            </a:extLst>
          </p:cNvPr>
          <p:cNvSpPr>
            <a:spLocks noGrp="1"/>
          </p:cNvSpPr>
          <p:nvPr>
            <p:ph type="sldNum" sz="quarter" idx="12"/>
          </p:nvPr>
        </p:nvSpPr>
        <p:spPr>
          <a:xfrm>
            <a:off x="9900458" y="6459785"/>
            <a:ext cx="1312025" cy="365125"/>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16</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427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06297-C1E9-E40D-6FB5-C1BFCEC88398}"/>
              </a:ext>
            </a:extLst>
          </p:cNvPr>
          <p:cNvSpPr>
            <a:spLocks noGrp="1"/>
          </p:cNvSpPr>
          <p:nvPr>
            <p:ph type="title"/>
          </p:nvPr>
        </p:nvSpPr>
        <p:spPr/>
        <p:txBody>
          <a:bodyPr/>
          <a:lstStyle/>
          <a:p>
            <a:r>
              <a:rPr lang="en-US" dirty="0">
                <a:solidFill>
                  <a:schemeClr val="tx1"/>
                </a:solidFill>
              </a:rPr>
              <a:t>Example of Disparities – High School</a:t>
            </a:r>
          </a:p>
        </p:txBody>
      </p:sp>
      <p:graphicFrame>
        <p:nvGraphicFramePr>
          <p:cNvPr id="5" name="Table 5">
            <a:extLst>
              <a:ext uri="{FF2B5EF4-FFF2-40B4-BE49-F238E27FC236}">
                <a16:creationId xmlns:a16="http://schemas.microsoft.com/office/drawing/2014/main" id="{78BC4569-48FE-01BB-A5FE-DDCCABC7AE20}"/>
              </a:ext>
            </a:extLst>
          </p:cNvPr>
          <p:cNvGraphicFramePr>
            <a:graphicFrameLocks noGrp="1"/>
          </p:cNvGraphicFramePr>
          <p:nvPr>
            <p:ph idx="1"/>
          </p:nvPr>
        </p:nvGraphicFramePr>
        <p:xfrm>
          <a:off x="399818" y="1894390"/>
          <a:ext cx="11086330" cy="3961409"/>
        </p:xfrm>
        <a:graphic>
          <a:graphicData uri="http://schemas.openxmlformats.org/drawingml/2006/table">
            <a:tbl>
              <a:tblPr firstRow="1" bandRow="1">
                <a:tableStyleId>{5C22544A-7EE6-4342-B048-85BDC9FD1C3A}</a:tableStyleId>
              </a:tblPr>
              <a:tblGrid>
                <a:gridCol w="899593">
                  <a:extLst>
                    <a:ext uri="{9D8B030D-6E8A-4147-A177-3AD203B41FA5}">
                      <a16:colId xmlns:a16="http://schemas.microsoft.com/office/drawing/2014/main" val="1129390039"/>
                    </a:ext>
                  </a:extLst>
                </a:gridCol>
                <a:gridCol w="1780673">
                  <a:extLst>
                    <a:ext uri="{9D8B030D-6E8A-4147-A177-3AD203B41FA5}">
                      <a16:colId xmlns:a16="http://schemas.microsoft.com/office/drawing/2014/main" val="2487939521"/>
                    </a:ext>
                  </a:extLst>
                </a:gridCol>
                <a:gridCol w="1315453">
                  <a:extLst>
                    <a:ext uri="{9D8B030D-6E8A-4147-A177-3AD203B41FA5}">
                      <a16:colId xmlns:a16="http://schemas.microsoft.com/office/drawing/2014/main" val="1424694542"/>
                    </a:ext>
                  </a:extLst>
                </a:gridCol>
                <a:gridCol w="1588168">
                  <a:extLst>
                    <a:ext uri="{9D8B030D-6E8A-4147-A177-3AD203B41FA5}">
                      <a16:colId xmlns:a16="http://schemas.microsoft.com/office/drawing/2014/main" val="3118384794"/>
                    </a:ext>
                  </a:extLst>
                </a:gridCol>
                <a:gridCol w="2261938">
                  <a:extLst>
                    <a:ext uri="{9D8B030D-6E8A-4147-A177-3AD203B41FA5}">
                      <a16:colId xmlns:a16="http://schemas.microsoft.com/office/drawing/2014/main" val="2790810136"/>
                    </a:ext>
                  </a:extLst>
                </a:gridCol>
                <a:gridCol w="1732546">
                  <a:extLst>
                    <a:ext uri="{9D8B030D-6E8A-4147-A177-3AD203B41FA5}">
                      <a16:colId xmlns:a16="http://schemas.microsoft.com/office/drawing/2014/main" val="947310363"/>
                    </a:ext>
                  </a:extLst>
                </a:gridCol>
                <a:gridCol w="1507959">
                  <a:extLst>
                    <a:ext uri="{9D8B030D-6E8A-4147-A177-3AD203B41FA5}">
                      <a16:colId xmlns:a16="http://schemas.microsoft.com/office/drawing/2014/main" val="252536037"/>
                    </a:ext>
                  </a:extLst>
                </a:gridCol>
              </a:tblGrid>
              <a:tr h="914171">
                <a:tc>
                  <a:txBody>
                    <a:bodyPr/>
                    <a:lstStyle/>
                    <a:p>
                      <a:r>
                        <a:rPr lang="en-US" sz="2400" dirty="0"/>
                        <a:t>Site</a:t>
                      </a:r>
                    </a:p>
                  </a:txBody>
                  <a:tcPr/>
                </a:tc>
                <a:tc>
                  <a:txBody>
                    <a:bodyPr/>
                    <a:lstStyle/>
                    <a:p>
                      <a:r>
                        <a:rPr lang="en-US" sz="2400" dirty="0"/>
                        <a:t>Enrollment</a:t>
                      </a:r>
                    </a:p>
                  </a:txBody>
                  <a:tcPr/>
                </a:tc>
                <a:tc>
                  <a:txBody>
                    <a:bodyPr/>
                    <a:lstStyle/>
                    <a:p>
                      <a:r>
                        <a:rPr lang="en-US" sz="2400" dirty="0"/>
                        <a:t>Low Income</a:t>
                      </a:r>
                    </a:p>
                  </a:txBody>
                  <a:tcPr/>
                </a:tc>
                <a:tc>
                  <a:txBody>
                    <a:bodyPr/>
                    <a:lstStyle/>
                    <a:p>
                      <a:r>
                        <a:rPr lang="en-US" sz="2400" dirty="0"/>
                        <a:t>Minority</a:t>
                      </a:r>
                    </a:p>
                  </a:txBody>
                  <a:tcPr/>
                </a:tc>
                <a:tc>
                  <a:txBody>
                    <a:bodyPr/>
                    <a:lstStyle/>
                    <a:p>
                      <a:r>
                        <a:rPr lang="en-US" sz="2400" dirty="0"/>
                        <a:t>Inexperienced</a:t>
                      </a:r>
                    </a:p>
                  </a:txBody>
                  <a:tcPr/>
                </a:tc>
                <a:tc>
                  <a:txBody>
                    <a:bodyPr/>
                    <a:lstStyle/>
                    <a:p>
                      <a:r>
                        <a:rPr lang="en-US" sz="2400" dirty="0"/>
                        <a:t>Ineffective</a:t>
                      </a:r>
                    </a:p>
                  </a:txBody>
                  <a:tcPr/>
                </a:tc>
                <a:tc>
                  <a:txBody>
                    <a:bodyPr/>
                    <a:lstStyle/>
                    <a:p>
                      <a:r>
                        <a:rPr lang="en-US" sz="2400" dirty="0"/>
                        <a:t>Out-of-Field</a:t>
                      </a:r>
                    </a:p>
                  </a:txBody>
                  <a:tcPr/>
                </a:tc>
                <a:extLst>
                  <a:ext uri="{0D108BD9-81ED-4DB2-BD59-A6C34878D82A}">
                    <a16:rowId xmlns:a16="http://schemas.microsoft.com/office/drawing/2014/main" val="2050603776"/>
                  </a:ext>
                </a:extLst>
              </a:tr>
              <a:tr h="507873">
                <a:tc>
                  <a:txBody>
                    <a:bodyPr/>
                    <a:lstStyle/>
                    <a:p>
                      <a:r>
                        <a:rPr lang="en-US" sz="2400" dirty="0"/>
                        <a:t>E</a:t>
                      </a:r>
                    </a:p>
                  </a:txBody>
                  <a:tcPr anchor="ctr" anchorCtr="1"/>
                </a:tc>
                <a:tc>
                  <a:txBody>
                    <a:bodyPr/>
                    <a:lstStyle/>
                    <a:p>
                      <a:r>
                        <a:rPr lang="en-US" sz="2400" dirty="0"/>
                        <a:t>994</a:t>
                      </a:r>
                    </a:p>
                  </a:txBody>
                  <a:tcPr anchor="ctr" anchorCtr="1"/>
                </a:tc>
                <a:tc>
                  <a:txBody>
                    <a:bodyPr/>
                    <a:lstStyle/>
                    <a:p>
                      <a:r>
                        <a:rPr lang="en-US" sz="2400" dirty="0"/>
                        <a:t>62%</a:t>
                      </a:r>
                    </a:p>
                  </a:txBody>
                  <a:tcPr anchor="ctr" anchorCtr="1"/>
                </a:tc>
                <a:tc>
                  <a:txBody>
                    <a:bodyPr/>
                    <a:lstStyle/>
                    <a:p>
                      <a:r>
                        <a:rPr lang="en-US" sz="2400" dirty="0"/>
                        <a:t>94%</a:t>
                      </a:r>
                    </a:p>
                  </a:txBody>
                  <a:tcPr anchor="ctr" anchorCtr="1"/>
                </a:tc>
                <a:tc>
                  <a:txBody>
                    <a:bodyPr/>
                    <a:lstStyle/>
                    <a:p>
                      <a:r>
                        <a:rPr lang="en-US" sz="2400" dirty="0"/>
                        <a:t>24%</a:t>
                      </a:r>
                    </a:p>
                  </a:txBody>
                  <a:tcPr anchor="ctr" anchorCtr="1"/>
                </a:tc>
                <a:tc>
                  <a:txBody>
                    <a:bodyPr/>
                    <a:lstStyle/>
                    <a:p>
                      <a:r>
                        <a:rPr lang="en-US" sz="2400" dirty="0"/>
                        <a:t>30%</a:t>
                      </a:r>
                    </a:p>
                  </a:txBody>
                  <a:tcPr anchor="ctr" anchorCtr="1"/>
                </a:tc>
                <a:tc>
                  <a:txBody>
                    <a:bodyPr/>
                    <a:lstStyle/>
                    <a:p>
                      <a:r>
                        <a:rPr lang="en-US" sz="2400" dirty="0"/>
                        <a:t>25%</a:t>
                      </a:r>
                    </a:p>
                  </a:txBody>
                  <a:tcPr anchor="ctr" anchorCtr="1"/>
                </a:tc>
                <a:extLst>
                  <a:ext uri="{0D108BD9-81ED-4DB2-BD59-A6C34878D82A}">
                    <a16:rowId xmlns:a16="http://schemas.microsoft.com/office/drawing/2014/main" val="1494544113"/>
                  </a:ext>
                </a:extLst>
              </a:tr>
              <a:tr h="507873">
                <a:tc>
                  <a:txBody>
                    <a:bodyPr/>
                    <a:lstStyle/>
                    <a:p>
                      <a:r>
                        <a:rPr lang="en-US" sz="2400" dirty="0"/>
                        <a:t>B</a:t>
                      </a:r>
                    </a:p>
                  </a:txBody>
                  <a:tcPr anchor="ctr" anchorCtr="1"/>
                </a:tc>
                <a:tc>
                  <a:txBody>
                    <a:bodyPr/>
                    <a:lstStyle/>
                    <a:p>
                      <a:r>
                        <a:rPr lang="en-US" sz="2400" dirty="0"/>
                        <a:t>1096</a:t>
                      </a:r>
                    </a:p>
                  </a:txBody>
                  <a:tcPr anchor="ctr" anchorCtr="1"/>
                </a:tc>
                <a:tc>
                  <a:txBody>
                    <a:bodyPr/>
                    <a:lstStyle/>
                    <a:p>
                      <a:r>
                        <a:rPr lang="en-US" sz="2400" dirty="0"/>
                        <a:t>49%</a:t>
                      </a:r>
                    </a:p>
                  </a:txBody>
                  <a:tcPr anchor="ctr" anchorCtr="1"/>
                </a:tc>
                <a:tc>
                  <a:txBody>
                    <a:bodyPr/>
                    <a:lstStyle/>
                    <a:p>
                      <a:r>
                        <a:rPr lang="en-US" sz="2400" dirty="0"/>
                        <a:t>82%</a:t>
                      </a:r>
                    </a:p>
                  </a:txBody>
                  <a:tcPr anchor="ctr" anchorCtr="1"/>
                </a:tc>
                <a:tc>
                  <a:txBody>
                    <a:bodyPr/>
                    <a:lstStyle/>
                    <a:p>
                      <a:r>
                        <a:rPr lang="en-US" sz="2400" dirty="0"/>
                        <a:t>10%</a:t>
                      </a:r>
                    </a:p>
                  </a:txBody>
                  <a:tcPr anchor="ctr" anchorCtr="1"/>
                </a:tc>
                <a:tc>
                  <a:txBody>
                    <a:bodyPr/>
                    <a:lstStyle/>
                    <a:p>
                      <a:r>
                        <a:rPr lang="en-US" sz="2400" dirty="0"/>
                        <a:t>18%</a:t>
                      </a:r>
                    </a:p>
                  </a:txBody>
                  <a:tcPr anchor="ctr" anchorCtr="1"/>
                </a:tc>
                <a:tc>
                  <a:txBody>
                    <a:bodyPr/>
                    <a:lstStyle/>
                    <a:p>
                      <a:r>
                        <a:rPr lang="en-US" sz="2400" dirty="0"/>
                        <a:t>8%</a:t>
                      </a:r>
                    </a:p>
                  </a:txBody>
                  <a:tcPr anchor="ctr" anchorCtr="1"/>
                </a:tc>
                <a:extLst>
                  <a:ext uri="{0D108BD9-81ED-4DB2-BD59-A6C34878D82A}">
                    <a16:rowId xmlns:a16="http://schemas.microsoft.com/office/drawing/2014/main" val="2786854363"/>
                  </a:ext>
                </a:extLst>
              </a:tr>
              <a:tr h="507873">
                <a:tc>
                  <a:txBody>
                    <a:bodyPr/>
                    <a:lstStyle/>
                    <a:p>
                      <a:r>
                        <a:rPr lang="en-US" sz="2400" dirty="0"/>
                        <a:t>A</a:t>
                      </a:r>
                    </a:p>
                  </a:txBody>
                  <a:tcPr anchor="ctr" anchorCtr="1"/>
                </a:tc>
                <a:tc>
                  <a:txBody>
                    <a:bodyPr/>
                    <a:lstStyle/>
                    <a:p>
                      <a:r>
                        <a:rPr lang="en-US" sz="2400" dirty="0"/>
                        <a:t>1703</a:t>
                      </a:r>
                    </a:p>
                  </a:txBody>
                  <a:tcPr anchor="ctr" anchorCtr="1"/>
                </a:tc>
                <a:tc>
                  <a:txBody>
                    <a:bodyPr/>
                    <a:lstStyle/>
                    <a:p>
                      <a:r>
                        <a:rPr lang="en-US" sz="2400" dirty="0"/>
                        <a:t>46%</a:t>
                      </a:r>
                    </a:p>
                  </a:txBody>
                  <a:tcPr anchor="ctr" anchorCtr="1"/>
                </a:tc>
                <a:tc>
                  <a:txBody>
                    <a:bodyPr/>
                    <a:lstStyle/>
                    <a:p>
                      <a:r>
                        <a:rPr lang="en-US" sz="2400" dirty="0"/>
                        <a:t>83%</a:t>
                      </a:r>
                    </a:p>
                  </a:txBody>
                  <a:tcPr anchor="ctr" anchorCtr="1"/>
                </a:tc>
                <a:tc>
                  <a:txBody>
                    <a:bodyPr/>
                    <a:lstStyle/>
                    <a:p>
                      <a:r>
                        <a:rPr lang="en-US" sz="2400" dirty="0"/>
                        <a:t>14%</a:t>
                      </a:r>
                    </a:p>
                  </a:txBody>
                  <a:tcPr anchor="ctr" anchorCtr="1"/>
                </a:tc>
                <a:tc>
                  <a:txBody>
                    <a:bodyPr/>
                    <a:lstStyle/>
                    <a:p>
                      <a:r>
                        <a:rPr lang="en-US" sz="2400" dirty="0"/>
                        <a:t>19%</a:t>
                      </a:r>
                    </a:p>
                  </a:txBody>
                  <a:tcPr anchor="ctr" anchorCtr="1"/>
                </a:tc>
                <a:tc>
                  <a:txBody>
                    <a:bodyPr/>
                    <a:lstStyle/>
                    <a:p>
                      <a:r>
                        <a:rPr lang="en-US" sz="2400" dirty="0"/>
                        <a:t>5%</a:t>
                      </a:r>
                    </a:p>
                  </a:txBody>
                  <a:tcPr anchor="ctr" anchorCtr="1"/>
                </a:tc>
                <a:extLst>
                  <a:ext uri="{0D108BD9-81ED-4DB2-BD59-A6C34878D82A}">
                    <a16:rowId xmlns:a16="http://schemas.microsoft.com/office/drawing/2014/main" val="148929053"/>
                  </a:ext>
                </a:extLst>
              </a:tr>
              <a:tr h="507873">
                <a:tc>
                  <a:txBody>
                    <a:bodyPr/>
                    <a:lstStyle/>
                    <a:p>
                      <a:r>
                        <a:rPr lang="en-US" sz="2400" dirty="0"/>
                        <a:t>F</a:t>
                      </a:r>
                    </a:p>
                  </a:txBody>
                  <a:tcPr anchor="ctr" anchorCtr="1"/>
                </a:tc>
                <a:tc>
                  <a:txBody>
                    <a:bodyPr/>
                    <a:lstStyle/>
                    <a:p>
                      <a:r>
                        <a:rPr lang="en-US" sz="2400" dirty="0"/>
                        <a:t>1697</a:t>
                      </a:r>
                    </a:p>
                  </a:txBody>
                  <a:tcPr anchor="ctr" anchorCtr="1"/>
                </a:tc>
                <a:tc>
                  <a:txBody>
                    <a:bodyPr/>
                    <a:lstStyle/>
                    <a:p>
                      <a:r>
                        <a:rPr lang="en-US" sz="2400" dirty="0"/>
                        <a:t>30%</a:t>
                      </a:r>
                    </a:p>
                  </a:txBody>
                  <a:tcPr anchor="ctr" anchorCtr="1"/>
                </a:tc>
                <a:tc>
                  <a:txBody>
                    <a:bodyPr/>
                    <a:lstStyle/>
                    <a:p>
                      <a:r>
                        <a:rPr lang="en-US" sz="2400" dirty="0"/>
                        <a:t>60%</a:t>
                      </a:r>
                    </a:p>
                  </a:txBody>
                  <a:tcPr anchor="ctr" anchorCtr="1"/>
                </a:tc>
                <a:tc>
                  <a:txBody>
                    <a:bodyPr/>
                    <a:lstStyle/>
                    <a:p>
                      <a:r>
                        <a:rPr lang="en-US" sz="2400" dirty="0"/>
                        <a:t>6%</a:t>
                      </a:r>
                    </a:p>
                  </a:txBody>
                  <a:tcPr anchor="ctr" anchorCtr="1"/>
                </a:tc>
                <a:tc>
                  <a:txBody>
                    <a:bodyPr/>
                    <a:lstStyle/>
                    <a:p>
                      <a:r>
                        <a:rPr lang="en-US" sz="2400" dirty="0"/>
                        <a:t>2%</a:t>
                      </a:r>
                    </a:p>
                  </a:txBody>
                  <a:tcPr anchor="ctr" anchorCtr="1"/>
                </a:tc>
                <a:tc>
                  <a:txBody>
                    <a:bodyPr/>
                    <a:lstStyle/>
                    <a:p>
                      <a:r>
                        <a:rPr lang="en-US" sz="2400" dirty="0"/>
                        <a:t>8%</a:t>
                      </a:r>
                    </a:p>
                  </a:txBody>
                  <a:tcPr anchor="ctr" anchorCtr="1"/>
                </a:tc>
                <a:extLst>
                  <a:ext uri="{0D108BD9-81ED-4DB2-BD59-A6C34878D82A}">
                    <a16:rowId xmlns:a16="http://schemas.microsoft.com/office/drawing/2014/main" val="869434991"/>
                  </a:ext>
                </a:extLst>
              </a:tr>
              <a:tr h="507873">
                <a:tc>
                  <a:txBody>
                    <a:bodyPr/>
                    <a:lstStyle/>
                    <a:p>
                      <a:r>
                        <a:rPr lang="en-US" sz="2400" dirty="0"/>
                        <a:t>D</a:t>
                      </a:r>
                    </a:p>
                  </a:txBody>
                  <a:tcPr anchor="ctr" anchorCtr="1"/>
                </a:tc>
                <a:tc>
                  <a:txBody>
                    <a:bodyPr/>
                    <a:lstStyle/>
                    <a:p>
                      <a:r>
                        <a:rPr lang="en-US" sz="2400" dirty="0"/>
                        <a:t>1590</a:t>
                      </a:r>
                    </a:p>
                  </a:txBody>
                  <a:tcPr anchor="ctr" anchorCtr="1"/>
                </a:tc>
                <a:tc>
                  <a:txBody>
                    <a:bodyPr/>
                    <a:lstStyle/>
                    <a:p>
                      <a:r>
                        <a:rPr lang="en-US" sz="2400" dirty="0"/>
                        <a:t>24%</a:t>
                      </a:r>
                    </a:p>
                  </a:txBody>
                  <a:tcPr anchor="ctr" anchorCtr="1"/>
                </a:tc>
                <a:tc>
                  <a:txBody>
                    <a:bodyPr/>
                    <a:lstStyle/>
                    <a:p>
                      <a:r>
                        <a:rPr lang="en-US" sz="2400" dirty="0"/>
                        <a:t>60%</a:t>
                      </a:r>
                    </a:p>
                  </a:txBody>
                  <a:tcPr anchor="ctr" anchorCtr="1"/>
                </a:tc>
                <a:tc>
                  <a:txBody>
                    <a:bodyPr/>
                    <a:lstStyle/>
                    <a:p>
                      <a:r>
                        <a:rPr lang="en-US" sz="2400" dirty="0"/>
                        <a:t>6%</a:t>
                      </a:r>
                    </a:p>
                  </a:txBody>
                  <a:tcPr anchor="ctr" anchorCtr="1"/>
                </a:tc>
                <a:tc>
                  <a:txBody>
                    <a:bodyPr/>
                    <a:lstStyle/>
                    <a:p>
                      <a:r>
                        <a:rPr lang="en-US" sz="2400" dirty="0"/>
                        <a:t>5%</a:t>
                      </a:r>
                    </a:p>
                  </a:txBody>
                  <a:tcPr anchor="ctr" anchorCtr="1"/>
                </a:tc>
                <a:tc>
                  <a:txBody>
                    <a:bodyPr/>
                    <a:lstStyle/>
                    <a:p>
                      <a:r>
                        <a:rPr lang="en-US" sz="2400" dirty="0"/>
                        <a:t>10%</a:t>
                      </a:r>
                    </a:p>
                  </a:txBody>
                  <a:tcPr anchor="ctr" anchorCtr="1"/>
                </a:tc>
                <a:extLst>
                  <a:ext uri="{0D108BD9-81ED-4DB2-BD59-A6C34878D82A}">
                    <a16:rowId xmlns:a16="http://schemas.microsoft.com/office/drawing/2014/main" val="1093494245"/>
                  </a:ext>
                </a:extLst>
              </a:tr>
              <a:tr h="507873">
                <a:tc>
                  <a:txBody>
                    <a:bodyPr/>
                    <a:lstStyle/>
                    <a:p>
                      <a:r>
                        <a:rPr lang="en-US" sz="2400" dirty="0"/>
                        <a:t>C</a:t>
                      </a:r>
                    </a:p>
                  </a:txBody>
                  <a:tcPr anchor="ctr" anchorCtr="1"/>
                </a:tc>
                <a:tc>
                  <a:txBody>
                    <a:bodyPr/>
                    <a:lstStyle/>
                    <a:p>
                      <a:r>
                        <a:rPr lang="en-US" sz="2400" dirty="0"/>
                        <a:t>1775</a:t>
                      </a:r>
                    </a:p>
                  </a:txBody>
                  <a:tcPr anchor="ctr" anchorCtr="1"/>
                </a:tc>
                <a:tc>
                  <a:txBody>
                    <a:bodyPr/>
                    <a:lstStyle/>
                    <a:p>
                      <a:r>
                        <a:rPr lang="en-US" sz="2400" dirty="0"/>
                        <a:t>9%</a:t>
                      </a:r>
                    </a:p>
                  </a:txBody>
                  <a:tcPr anchor="ctr" anchorCtr="1"/>
                </a:tc>
                <a:tc>
                  <a:txBody>
                    <a:bodyPr/>
                    <a:lstStyle/>
                    <a:p>
                      <a:r>
                        <a:rPr lang="en-US" sz="2400" dirty="0"/>
                        <a:t>51%</a:t>
                      </a:r>
                    </a:p>
                  </a:txBody>
                  <a:tcPr anchor="ctr" anchorCtr="1"/>
                </a:tc>
                <a:tc>
                  <a:txBody>
                    <a:bodyPr/>
                    <a:lstStyle/>
                    <a:p>
                      <a:r>
                        <a:rPr lang="en-US" sz="2400" dirty="0"/>
                        <a:t>5%</a:t>
                      </a:r>
                    </a:p>
                  </a:txBody>
                  <a:tcPr anchor="ctr" anchorCtr="1"/>
                </a:tc>
                <a:tc>
                  <a:txBody>
                    <a:bodyPr/>
                    <a:lstStyle/>
                    <a:p>
                      <a:r>
                        <a:rPr lang="en-US" sz="2400" dirty="0"/>
                        <a:t>5%</a:t>
                      </a:r>
                    </a:p>
                  </a:txBody>
                  <a:tcPr anchor="ctr" anchorCtr="1"/>
                </a:tc>
                <a:tc>
                  <a:txBody>
                    <a:bodyPr/>
                    <a:lstStyle/>
                    <a:p>
                      <a:r>
                        <a:rPr lang="en-US" sz="2400" dirty="0"/>
                        <a:t>2%</a:t>
                      </a:r>
                    </a:p>
                  </a:txBody>
                  <a:tcPr anchor="ctr" anchorCtr="1"/>
                </a:tc>
                <a:extLst>
                  <a:ext uri="{0D108BD9-81ED-4DB2-BD59-A6C34878D82A}">
                    <a16:rowId xmlns:a16="http://schemas.microsoft.com/office/drawing/2014/main" val="3220687658"/>
                  </a:ext>
                </a:extLst>
              </a:tr>
            </a:tbl>
          </a:graphicData>
        </a:graphic>
      </p:graphicFrame>
      <p:sp>
        <p:nvSpPr>
          <p:cNvPr id="4" name="Slide Number Placeholder 3">
            <a:extLst>
              <a:ext uri="{FF2B5EF4-FFF2-40B4-BE49-F238E27FC236}">
                <a16:creationId xmlns:a16="http://schemas.microsoft.com/office/drawing/2014/main" id="{17B4180E-F2BA-4DFA-78BB-3287F4DC6206}"/>
              </a:ext>
            </a:extLst>
          </p:cNvPr>
          <p:cNvSpPr>
            <a:spLocks noGrp="1"/>
          </p:cNvSpPr>
          <p:nvPr>
            <p:ph type="sldNum" sz="quarter" idx="12"/>
          </p:nvPr>
        </p:nvSpPr>
        <p:spPr/>
        <p:txBody>
          <a:bodyPr/>
          <a:lstStyle/>
          <a:p>
            <a:fld id="{4E637404-0BCF-4192-AEAE-F6A882F231C4}" type="slidenum">
              <a:rPr lang="en-US" altLang="en-US" smtClean="0"/>
              <a:pPr/>
              <a:t>17</a:t>
            </a:fld>
            <a:endParaRPr lang="en-US" altLang="en-US"/>
          </a:p>
        </p:txBody>
      </p:sp>
    </p:spTree>
    <p:extLst>
      <p:ext uri="{BB962C8B-B14F-4D97-AF65-F5344CB8AC3E}">
        <p14:creationId xmlns:p14="http://schemas.microsoft.com/office/powerpoint/2010/main" val="718755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EC6492-D93E-4BE2-9F62-F8444BE43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775FED65-CE1D-0AD6-FAFC-FE07FF39E95A}"/>
              </a:ext>
            </a:extLst>
          </p:cNvPr>
          <p:cNvSpPr>
            <a:spLocks noGrp="1"/>
          </p:cNvSpPr>
          <p:nvPr>
            <p:ph type="title"/>
          </p:nvPr>
        </p:nvSpPr>
        <p:spPr>
          <a:xfrm>
            <a:off x="398206" y="516835"/>
            <a:ext cx="7020233" cy="1666501"/>
          </a:xfrm>
        </p:spPr>
        <p:txBody>
          <a:bodyPr>
            <a:normAutofit/>
          </a:bodyPr>
          <a:lstStyle/>
          <a:p>
            <a:r>
              <a:rPr lang="en-US" sz="4600" dirty="0">
                <a:solidFill>
                  <a:srgbClr val="FFFFFF"/>
                </a:solidFill>
              </a:rPr>
              <a:t>Educator Equity </a:t>
            </a:r>
            <a:br>
              <a:rPr lang="en-US" sz="4600" dirty="0">
                <a:solidFill>
                  <a:srgbClr val="FFFFFF"/>
                </a:solidFill>
              </a:rPr>
            </a:br>
            <a:r>
              <a:rPr lang="en-US" sz="4600" dirty="0">
                <a:solidFill>
                  <a:srgbClr val="FFFFFF"/>
                </a:solidFill>
              </a:rPr>
              <a:t>Data Question (4)</a:t>
            </a:r>
          </a:p>
        </p:txBody>
      </p:sp>
      <p:sp>
        <p:nvSpPr>
          <p:cNvPr id="3" name="Content Placeholder 2">
            <a:extLst>
              <a:ext uri="{FF2B5EF4-FFF2-40B4-BE49-F238E27FC236}">
                <a16:creationId xmlns:a16="http://schemas.microsoft.com/office/drawing/2014/main" id="{9FD2661D-22B5-2594-DDDF-82906C820E6D}"/>
              </a:ext>
            </a:extLst>
          </p:cNvPr>
          <p:cNvSpPr>
            <a:spLocks noGrp="1"/>
          </p:cNvSpPr>
          <p:nvPr>
            <p:ph idx="1"/>
          </p:nvPr>
        </p:nvSpPr>
        <p:spPr>
          <a:xfrm>
            <a:off x="398206" y="2236304"/>
            <a:ext cx="6677011" cy="4104861"/>
          </a:xfrm>
        </p:spPr>
        <p:txBody>
          <a:bodyPr>
            <a:normAutofit/>
          </a:bodyPr>
          <a:lstStyle/>
          <a:p>
            <a:pPr marL="0" indent="0">
              <a:buNone/>
            </a:pPr>
            <a:r>
              <a:rPr lang="en-US" sz="2400" b="1" dirty="0">
                <a:solidFill>
                  <a:srgbClr val="FFFFFF"/>
                </a:solidFill>
              </a:rPr>
              <a:t>Key Questions:</a:t>
            </a:r>
          </a:p>
          <a:p>
            <a:pPr marL="342900" marR="0" lvl="0" indent="-342900">
              <a:spcBef>
                <a:spcPts val="0"/>
              </a:spcBef>
              <a:buFont typeface="+mj-lt"/>
              <a:buAutoNum type="arabicPeriod"/>
            </a:pPr>
            <a:r>
              <a:rPr lang="en-US" sz="2400" dirty="0">
                <a:solidFill>
                  <a:srgbClr val="FFFFFF"/>
                </a:solidFill>
                <a:effectLst/>
                <a:latin typeface="Arial" panose="020B0604020202020204" pitchFamily="34" charset="0"/>
                <a:ea typeface="Arial" panose="020B0604020202020204" pitchFamily="34" charset="0"/>
                <a:cs typeface="Arial" panose="020B0604020202020204" pitchFamily="34" charset="0"/>
              </a:rPr>
              <a:t>Are schools with a higher percentage of low-income students taught at a higher rate by ineffective, out-of-field, or inexperienced teachers?</a:t>
            </a:r>
          </a:p>
          <a:p>
            <a:pPr marL="342900" marR="0" lvl="0" indent="-342900">
              <a:spcBef>
                <a:spcPts val="0"/>
              </a:spcBef>
              <a:buFont typeface="+mj-lt"/>
              <a:buAutoNum type="arabicPeriod"/>
            </a:pPr>
            <a:r>
              <a:rPr lang="en-US" sz="2400" dirty="0">
                <a:solidFill>
                  <a:srgbClr val="FFFFFF"/>
                </a:solidFill>
                <a:effectLst/>
                <a:latin typeface="Arial" panose="020B0604020202020204" pitchFamily="34" charset="0"/>
                <a:ea typeface="Arial" panose="020B0604020202020204" pitchFamily="34" charset="0"/>
                <a:cs typeface="Arial" panose="020B0604020202020204" pitchFamily="34" charset="0"/>
              </a:rPr>
              <a:t>Are schools with a higher percentage of minority students taught at a higher rate by ineffective, out-of-field, or inexperienced teachers?</a:t>
            </a:r>
          </a:p>
        </p:txBody>
      </p:sp>
      <p:sp>
        <p:nvSpPr>
          <p:cNvPr id="12" name="Rectangle 11">
            <a:extLst>
              <a:ext uri="{FF2B5EF4-FFF2-40B4-BE49-F238E27FC236}">
                <a16:creationId xmlns:a16="http://schemas.microsoft.com/office/drawing/2014/main" id="{1FA0270F-2FE0-4D3D-B6BA-FC740DC8B3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6" name="Picture 5" descr="Angled shot of pen on a graph">
            <a:extLst>
              <a:ext uri="{FF2B5EF4-FFF2-40B4-BE49-F238E27FC236}">
                <a16:creationId xmlns:a16="http://schemas.microsoft.com/office/drawing/2014/main" id="{2DF9A6DE-3759-5080-A013-A7FDF45886B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11902" y="10"/>
            <a:ext cx="4580097" cy="6857990"/>
          </a:xfrm>
          <a:prstGeom prst="rect">
            <a:avLst/>
          </a:prstGeom>
        </p:spPr>
      </p:pic>
      <p:sp>
        <p:nvSpPr>
          <p:cNvPr id="4" name="Slide Number Placeholder 3">
            <a:extLst>
              <a:ext uri="{FF2B5EF4-FFF2-40B4-BE49-F238E27FC236}">
                <a16:creationId xmlns:a16="http://schemas.microsoft.com/office/drawing/2014/main" id="{5F6CE7BD-B798-2231-7016-C6A53A26B3EA}"/>
              </a:ext>
            </a:extLst>
          </p:cNvPr>
          <p:cNvSpPr>
            <a:spLocks noGrp="1"/>
          </p:cNvSpPr>
          <p:nvPr>
            <p:ph type="sldNum" sz="quarter" idx="12"/>
          </p:nvPr>
        </p:nvSpPr>
        <p:spPr>
          <a:xfrm>
            <a:off x="9900458" y="6459785"/>
            <a:ext cx="1312025" cy="365125"/>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18</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22870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useBgFill="1">
        <p:nvSpPr>
          <p:cNvPr id="13" name="Rectangle 12">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775FED65-CE1D-0AD6-FAFC-FE07FF39E95A}"/>
              </a:ext>
            </a:extLst>
          </p:cNvPr>
          <p:cNvSpPr>
            <a:spLocks noGrp="1"/>
          </p:cNvSpPr>
          <p:nvPr>
            <p:ph type="title"/>
          </p:nvPr>
        </p:nvSpPr>
        <p:spPr>
          <a:xfrm>
            <a:off x="5181601" y="634946"/>
            <a:ext cx="6368142" cy="1450757"/>
          </a:xfrm>
        </p:spPr>
        <p:txBody>
          <a:bodyPr>
            <a:normAutofit/>
          </a:bodyPr>
          <a:lstStyle/>
          <a:p>
            <a:r>
              <a:rPr lang="en-US" dirty="0"/>
              <a:t>Educator Equity Data Question (5)</a:t>
            </a:r>
          </a:p>
        </p:txBody>
      </p:sp>
      <p:pic>
        <p:nvPicPr>
          <p:cNvPr id="15" name="Picture 14" descr="Question mark on green pastel background">
            <a:extLst>
              <a:ext uri="{FF2B5EF4-FFF2-40B4-BE49-F238E27FC236}">
                <a16:creationId xmlns:a16="http://schemas.microsoft.com/office/drawing/2014/main" id="{E60082A0-0A67-C6D8-4C8C-CC1A6F8B1169}"/>
              </a:ext>
            </a:extLst>
          </p:cNvPr>
          <p:cNvPicPr>
            <a:picLocks noChangeAspect="1"/>
          </p:cNvPicPr>
          <p:nvPr/>
        </p:nvPicPr>
        <p:blipFill rotWithShape="1">
          <a:blip r:embed="rId3"/>
          <a:srcRect l="44592" r="4597" b="-2"/>
          <a:stretch/>
        </p:blipFill>
        <p:spPr>
          <a:xfrm>
            <a:off x="20" y="-12128"/>
            <a:ext cx="4654276" cy="6870127"/>
          </a:xfrm>
          <a:prstGeom prst="rect">
            <a:avLst/>
          </a:prstGeom>
        </p:spPr>
      </p:pic>
      <p:cxnSp>
        <p:nvCxnSpPr>
          <p:cNvPr id="16" name="Straight Connector 15">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FD2661D-22B5-2594-DDDF-82906C820E6D}"/>
              </a:ext>
            </a:extLst>
          </p:cNvPr>
          <p:cNvSpPr>
            <a:spLocks noGrp="1"/>
          </p:cNvSpPr>
          <p:nvPr>
            <p:ph idx="1"/>
          </p:nvPr>
        </p:nvSpPr>
        <p:spPr>
          <a:xfrm>
            <a:off x="5181601" y="2198914"/>
            <a:ext cx="6368142" cy="3670180"/>
          </a:xfrm>
        </p:spPr>
        <p:txBody>
          <a:bodyPr>
            <a:normAutofit/>
          </a:bodyPr>
          <a:lstStyle/>
          <a:p>
            <a:pPr marL="0" marR="0" lvl="0" indent="0">
              <a:spcBef>
                <a:spcPts val="0"/>
              </a:spcBef>
              <a:spcAft>
                <a:spcPts val="1200"/>
              </a:spcAft>
              <a:buNone/>
            </a:pPr>
            <a:r>
              <a:rPr lang="en-US" b="1" dirty="0">
                <a:latin typeface="Arial" panose="020B0604020202020204" pitchFamily="34" charset="0"/>
                <a:ea typeface="Arial" panose="020B0604020202020204" pitchFamily="34" charset="0"/>
                <a:cs typeface="Arial" panose="020B0604020202020204" pitchFamily="34" charset="0"/>
              </a:rPr>
              <a:t>Question: </a:t>
            </a:r>
            <a:r>
              <a:rPr lang="en-US" sz="2800" dirty="0">
                <a:latin typeface="Arial" panose="020B0604020202020204" pitchFamily="34" charset="0"/>
                <a:ea typeface="Arial" panose="020B0604020202020204" pitchFamily="34" charset="0"/>
                <a:cs typeface="Arial" panose="020B0604020202020204" pitchFamily="34" charset="0"/>
              </a:rPr>
              <a:t>Does an LEA need to have both low-income and minority taught at a higher rate?</a:t>
            </a:r>
          </a:p>
          <a:p>
            <a:pPr marL="0" marR="0" lvl="0" indent="0">
              <a:spcBef>
                <a:spcPts val="0"/>
              </a:spcBef>
              <a:spcAft>
                <a:spcPts val="1200"/>
              </a:spcAft>
              <a:buNone/>
            </a:pPr>
            <a:r>
              <a:rPr lang="en-US" sz="2800" b="1" dirty="0">
                <a:latin typeface="Arial" panose="020B0604020202020204" pitchFamily="34" charset="0"/>
                <a:ea typeface="Arial" panose="020B0604020202020204" pitchFamily="34" charset="0"/>
                <a:cs typeface="Arial" panose="020B0604020202020204" pitchFamily="34" charset="0"/>
              </a:rPr>
              <a:t>Answer: </a:t>
            </a:r>
            <a:r>
              <a:rPr lang="en-US" sz="2800" dirty="0">
                <a:latin typeface="Arial" panose="020B0604020202020204" pitchFamily="34" charset="0"/>
                <a:ea typeface="Arial" panose="020B0604020202020204" pitchFamily="34" charset="0"/>
                <a:cs typeface="Arial" panose="020B0604020202020204" pitchFamily="34" charset="0"/>
              </a:rPr>
              <a:t>No. If the LEA </a:t>
            </a:r>
            <a:r>
              <a:rPr lang="en-US" dirty="0">
                <a:latin typeface="Arial" panose="020B0604020202020204" pitchFamily="34" charset="0"/>
                <a:ea typeface="Arial" panose="020B0604020202020204" pitchFamily="34" charset="0"/>
                <a:cs typeface="Arial" panose="020B0604020202020204" pitchFamily="34" charset="0"/>
              </a:rPr>
              <a:t>has</a:t>
            </a:r>
            <a:r>
              <a:rPr lang="en-US" sz="2800" dirty="0">
                <a:latin typeface="Arial" panose="020B0604020202020204" pitchFamily="34" charset="0"/>
                <a:ea typeface="Arial" panose="020B0604020202020204" pitchFamily="34" charset="0"/>
                <a:cs typeface="Arial" panose="020B0604020202020204" pitchFamily="34" charset="0"/>
              </a:rPr>
              <a:t> either low-income or minority, then the LEA must address the disparity.</a:t>
            </a:r>
            <a:endParaRPr lang="en-US" sz="2800" b="1" dirty="0">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F6CE7BD-B798-2231-7016-C6A53A26B3EA}"/>
              </a:ext>
            </a:extLst>
          </p:cNvPr>
          <p:cNvSpPr>
            <a:spLocks noGrp="1"/>
          </p:cNvSpPr>
          <p:nvPr>
            <p:ph type="sldNum" sz="quarter" idx="12"/>
          </p:nvPr>
        </p:nvSpPr>
        <p:spPr>
          <a:xfrm>
            <a:off x="9900458" y="6459785"/>
            <a:ext cx="1312025" cy="365125"/>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00" b="0"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19</a:t>
            </a:fld>
            <a:endParaRPr kumimoji="0" lang="en-US" altLang="en-US" sz="1000" b="0"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944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19A449-852E-417F-A1DF-1ACA06E1E85D}"/>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Agenda</a:t>
            </a:r>
          </a:p>
        </p:txBody>
      </p:sp>
      <p:pic>
        <p:nvPicPr>
          <p:cNvPr id="6" name="Picture 5" descr="Person writing on a notepad">
            <a:extLst>
              <a:ext uri="{FF2B5EF4-FFF2-40B4-BE49-F238E27FC236}">
                <a16:creationId xmlns:a16="http://schemas.microsoft.com/office/drawing/2014/main" id="{2E2AE2FD-8C55-472A-F9EF-3F1288E47A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 y="-12128"/>
            <a:ext cx="4654276" cy="6870127"/>
          </a:xfrm>
          <a:prstGeom prst="rect">
            <a:avLst/>
          </a:prstGeom>
        </p:spPr>
      </p:pic>
      <p:cxnSp>
        <p:nvCxnSpPr>
          <p:cNvPr id="21" name="Straight Connector 20">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14094CB-3F88-BD1A-2777-FA1F72CE720A}"/>
              </a:ext>
            </a:extLst>
          </p:cNvPr>
          <p:cNvSpPr>
            <a:spLocks noGrp="1"/>
          </p:cNvSpPr>
          <p:nvPr>
            <p:ph idx="1"/>
          </p:nvPr>
        </p:nvSpPr>
        <p:spPr>
          <a:xfrm>
            <a:off x="5181601" y="2198914"/>
            <a:ext cx="6368142" cy="3670180"/>
          </a:xfrm>
        </p:spPr>
        <p:txBody>
          <a:bodyPr>
            <a:noAutofit/>
          </a:bodyPr>
          <a:lstStyle/>
          <a:p>
            <a:pPr>
              <a:lnSpc>
                <a:spcPct val="100000"/>
              </a:lnSpc>
              <a:spcBef>
                <a:spcPts val="0"/>
              </a:spcBef>
              <a:spcAft>
                <a:spcPts val="1200"/>
              </a:spcAft>
            </a:pPr>
            <a:r>
              <a:rPr lang="en-US" dirty="0">
                <a:solidFill>
                  <a:schemeClr val="tx1"/>
                </a:solidFill>
              </a:rPr>
              <a:t>Legal requirements for Supporting Effective Instruction (SEI) 04: Identify and Address Disparities</a:t>
            </a:r>
          </a:p>
          <a:p>
            <a:pPr>
              <a:lnSpc>
                <a:spcPct val="100000"/>
              </a:lnSpc>
              <a:spcBef>
                <a:spcPts val="0"/>
              </a:spcBef>
              <a:spcAft>
                <a:spcPts val="1200"/>
              </a:spcAft>
            </a:pPr>
            <a:r>
              <a:rPr lang="en-US" dirty="0">
                <a:solidFill>
                  <a:schemeClr val="tx1"/>
                </a:solidFill>
              </a:rPr>
              <a:t>Evidence request</a:t>
            </a:r>
          </a:p>
          <a:p>
            <a:pPr>
              <a:lnSpc>
                <a:spcPct val="100000"/>
              </a:lnSpc>
              <a:spcBef>
                <a:spcPts val="0"/>
              </a:spcBef>
              <a:spcAft>
                <a:spcPts val="1200"/>
              </a:spcAft>
            </a:pPr>
            <a:r>
              <a:rPr lang="en-US" dirty="0">
                <a:solidFill>
                  <a:schemeClr val="tx1"/>
                </a:solidFill>
              </a:rPr>
              <a:t>Frequently asked questions</a:t>
            </a:r>
          </a:p>
          <a:p>
            <a:pPr>
              <a:lnSpc>
                <a:spcPct val="100000"/>
              </a:lnSpc>
              <a:spcBef>
                <a:spcPts val="0"/>
              </a:spcBef>
              <a:spcAft>
                <a:spcPts val="1200"/>
              </a:spcAft>
            </a:pPr>
            <a:r>
              <a:rPr lang="en-US" dirty="0">
                <a:solidFill>
                  <a:schemeClr val="tx1"/>
                </a:solidFill>
              </a:rPr>
              <a:t>Best practices</a:t>
            </a:r>
          </a:p>
          <a:p>
            <a:pPr marL="200025" lvl="1" indent="0">
              <a:lnSpc>
                <a:spcPct val="100000"/>
              </a:lnSpc>
              <a:spcAft>
                <a:spcPts val="1200"/>
              </a:spcAft>
              <a:buNone/>
            </a:pPr>
            <a:endParaRPr lang="en-US" dirty="0">
              <a:solidFill>
                <a:schemeClr val="tx1"/>
              </a:solidFill>
            </a:endParaRPr>
          </a:p>
          <a:p>
            <a:pPr marL="200025" lvl="1" indent="0">
              <a:lnSpc>
                <a:spcPct val="100000"/>
              </a:lnSpc>
              <a:spcAft>
                <a:spcPts val="1200"/>
              </a:spcAft>
              <a:buNone/>
            </a:pPr>
            <a:r>
              <a:rPr lang="en-US" dirty="0">
                <a:solidFill>
                  <a:schemeClr val="tx1"/>
                </a:solidFill>
              </a:rPr>
              <a:t>Slide notes are present throughout this presentation.</a:t>
            </a:r>
          </a:p>
        </p:txBody>
      </p:sp>
      <p:sp>
        <p:nvSpPr>
          <p:cNvPr id="4" name="Slide Number Placeholder 3">
            <a:extLst>
              <a:ext uri="{FF2B5EF4-FFF2-40B4-BE49-F238E27FC236}">
                <a16:creationId xmlns:a16="http://schemas.microsoft.com/office/drawing/2014/main" id="{39A99EDD-0F07-B644-6830-882C276B2E33}"/>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1">
                    <a:lumMod val="75000"/>
                    <a:lumOff val="25000"/>
                  </a:schemeClr>
                </a:solidFill>
              </a:rPr>
              <a:pPr>
                <a:spcAft>
                  <a:spcPts val="600"/>
                </a:spcAft>
              </a:pPr>
              <a:t>2</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3385083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1DC23-C496-CD8B-B773-D353144351CA}"/>
              </a:ext>
            </a:extLst>
          </p:cNvPr>
          <p:cNvSpPr>
            <a:spLocks noGrp="1"/>
          </p:cNvSpPr>
          <p:nvPr>
            <p:ph type="title"/>
          </p:nvPr>
        </p:nvSpPr>
        <p:spPr/>
        <p:txBody>
          <a:bodyPr/>
          <a:lstStyle/>
          <a:p>
            <a:r>
              <a:rPr lang="en-US" dirty="0">
                <a:solidFill>
                  <a:schemeClr val="tx1"/>
                </a:solidFill>
              </a:rPr>
              <a:t>Example of Disparity</a:t>
            </a:r>
          </a:p>
        </p:txBody>
      </p:sp>
      <p:sp>
        <p:nvSpPr>
          <p:cNvPr id="3" name="Content Placeholder 2">
            <a:extLst>
              <a:ext uri="{FF2B5EF4-FFF2-40B4-BE49-F238E27FC236}">
                <a16:creationId xmlns:a16="http://schemas.microsoft.com/office/drawing/2014/main" id="{508A76B5-7095-D44E-43E1-A4DA2F3A2A93}"/>
              </a:ext>
            </a:extLst>
          </p:cNvPr>
          <p:cNvSpPr>
            <a:spLocks noGrp="1"/>
          </p:cNvSpPr>
          <p:nvPr>
            <p:ph sz="half" idx="1"/>
          </p:nvPr>
        </p:nvSpPr>
        <p:spPr/>
        <p:txBody>
          <a:bodyPr/>
          <a:lstStyle/>
          <a:p>
            <a:pPr marL="0" indent="0">
              <a:buNone/>
            </a:pPr>
            <a:r>
              <a:rPr lang="en-US" sz="2800" b="1" dirty="0">
                <a:solidFill>
                  <a:schemeClr val="tx1"/>
                </a:solidFill>
                <a:latin typeface="+mj-lt"/>
              </a:rPr>
              <a:t>Definition</a:t>
            </a:r>
          </a:p>
          <a:p>
            <a:pPr marL="0" indent="0">
              <a:lnSpc>
                <a:spcPct val="100000"/>
              </a:lnSpc>
              <a:spcBef>
                <a:spcPts val="0"/>
              </a:spcBef>
              <a:spcAft>
                <a:spcPts val="1200"/>
              </a:spcAft>
              <a:buNone/>
            </a:pPr>
            <a:r>
              <a:rPr lang="en-US" sz="2800" dirty="0">
                <a:solidFill>
                  <a:schemeClr val="tx1"/>
                </a:solidFill>
                <a:latin typeface="+mj-lt"/>
              </a:rPr>
              <a:t>The difference between the rate at which low-income or minority students are taught by effective, in-field, and experienced teachers, compared to their higher-income, non-minority counterparts.</a:t>
            </a:r>
          </a:p>
          <a:p>
            <a:pPr marL="0" indent="0">
              <a:buNone/>
            </a:pPr>
            <a:endParaRPr lang="en-US" dirty="0">
              <a:solidFill>
                <a:schemeClr val="tx1"/>
              </a:solidFill>
            </a:endParaRPr>
          </a:p>
        </p:txBody>
      </p:sp>
      <p:sp>
        <p:nvSpPr>
          <p:cNvPr id="4" name="Content Placeholder 3">
            <a:extLst>
              <a:ext uri="{FF2B5EF4-FFF2-40B4-BE49-F238E27FC236}">
                <a16:creationId xmlns:a16="http://schemas.microsoft.com/office/drawing/2014/main" id="{B5079581-C28C-7BB9-3779-2E178F9EF760}"/>
              </a:ext>
            </a:extLst>
          </p:cNvPr>
          <p:cNvSpPr>
            <a:spLocks noGrp="1"/>
          </p:cNvSpPr>
          <p:nvPr>
            <p:ph sz="half" idx="2"/>
          </p:nvPr>
        </p:nvSpPr>
        <p:spPr/>
        <p:txBody>
          <a:bodyPr/>
          <a:lstStyle/>
          <a:p>
            <a:pPr marL="0" indent="0">
              <a:buNone/>
            </a:pPr>
            <a:r>
              <a:rPr lang="en-US" sz="2800" b="1" dirty="0">
                <a:solidFill>
                  <a:schemeClr val="tx1"/>
                </a:solidFill>
                <a:latin typeface="+mj-lt"/>
              </a:rPr>
              <a:t>Example</a:t>
            </a:r>
          </a:p>
          <a:p>
            <a:pPr marL="0" indent="0">
              <a:lnSpc>
                <a:spcPct val="100000"/>
              </a:lnSpc>
              <a:spcBef>
                <a:spcPts val="0"/>
              </a:spcBef>
              <a:spcAft>
                <a:spcPts val="1200"/>
              </a:spcAft>
              <a:buNone/>
            </a:pPr>
            <a:r>
              <a:rPr lang="en-US" sz="2800" dirty="0">
                <a:solidFill>
                  <a:schemeClr val="tx1"/>
                </a:solidFill>
                <a:latin typeface="+mj-lt"/>
              </a:rPr>
              <a:t>Twelve percent of teachers in an LEA’s highest-poverty school are inexperienced compared to 2 percent of teachers in the lowest-poverty schools. This LEA has an educator equity gap of 10 percentage points. </a:t>
            </a:r>
          </a:p>
          <a:p>
            <a:pPr marL="0" indent="0">
              <a:buNone/>
            </a:pPr>
            <a:endParaRPr lang="en-US" dirty="0">
              <a:solidFill>
                <a:schemeClr val="tx1"/>
              </a:solidFill>
            </a:endParaRPr>
          </a:p>
        </p:txBody>
      </p:sp>
      <p:sp>
        <p:nvSpPr>
          <p:cNvPr id="5" name="Slide Number Placeholder 4">
            <a:extLst>
              <a:ext uri="{FF2B5EF4-FFF2-40B4-BE49-F238E27FC236}">
                <a16:creationId xmlns:a16="http://schemas.microsoft.com/office/drawing/2014/main" id="{C63CCFE8-55B3-DD56-C455-DAAA2ACC89C0}"/>
              </a:ext>
            </a:extLst>
          </p:cNvPr>
          <p:cNvSpPr>
            <a:spLocks noGrp="1"/>
          </p:cNvSpPr>
          <p:nvPr>
            <p:ph type="sldNum" sz="quarter" idx="12"/>
          </p:nvPr>
        </p:nvSpPr>
        <p:spPr/>
        <p:txBody>
          <a:bodyPr/>
          <a:lstStyle/>
          <a:p>
            <a:fld id="{0560CF5E-9218-46D4-A0AE-B5C073203588}" type="slidenum">
              <a:rPr lang="en-US" altLang="en-US" smtClean="0"/>
              <a:pPr/>
              <a:t>20</a:t>
            </a:fld>
            <a:endParaRPr lang="en-US" altLang="en-US"/>
          </a:p>
        </p:txBody>
      </p:sp>
    </p:spTree>
    <p:extLst>
      <p:ext uri="{BB962C8B-B14F-4D97-AF65-F5344CB8AC3E}">
        <p14:creationId xmlns:p14="http://schemas.microsoft.com/office/powerpoint/2010/main" val="2297424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266338-FF8A-3A02-25E9-D2A731DD9783}"/>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E3E1B19B-7E54-70DF-BC90-0678E0824AA0}"/>
              </a:ext>
            </a:extLst>
          </p:cNvPr>
          <p:cNvSpPr>
            <a:spLocks noGrp="1"/>
          </p:cNvSpPr>
          <p:nvPr>
            <p:ph type="title"/>
          </p:nvPr>
        </p:nvSpPr>
        <p:spPr/>
        <p:txBody>
          <a:bodyPr/>
          <a:lstStyle/>
          <a:p>
            <a:r>
              <a:rPr lang="en-US" dirty="0">
                <a:solidFill>
                  <a:schemeClr val="tx1"/>
                </a:solidFill>
              </a:rPr>
              <a:t>Step 2</a:t>
            </a:r>
          </a:p>
        </p:txBody>
      </p:sp>
      <p:grpSp>
        <p:nvGrpSpPr>
          <p:cNvPr id="5" name="Group 4" descr="Step 2 from framework graphic. Determine specific and systemic root causes.">
            <a:extLst>
              <a:ext uri="{FF2B5EF4-FFF2-40B4-BE49-F238E27FC236}">
                <a16:creationId xmlns:a16="http://schemas.microsoft.com/office/drawing/2014/main" id="{58D3F9F9-69A9-CA30-61C7-358A9F2C1DAF}"/>
              </a:ext>
            </a:extLst>
          </p:cNvPr>
          <p:cNvGrpSpPr/>
          <p:nvPr/>
        </p:nvGrpSpPr>
        <p:grpSpPr>
          <a:xfrm>
            <a:off x="3446458" y="2773398"/>
            <a:ext cx="4840940" cy="2218764"/>
            <a:chOff x="2687360" y="314835"/>
            <a:chExt cx="2980267" cy="1192106"/>
          </a:xfrm>
        </p:grpSpPr>
        <p:sp>
          <p:nvSpPr>
            <p:cNvPr id="6" name="Arrow: Chevron 5">
              <a:extLst>
                <a:ext uri="{FF2B5EF4-FFF2-40B4-BE49-F238E27FC236}">
                  <a16:creationId xmlns:a16="http://schemas.microsoft.com/office/drawing/2014/main" id="{E43308A4-5A7C-563D-95B6-0D1802CE454B}"/>
                </a:ext>
              </a:extLst>
            </p:cNvPr>
            <p:cNvSpPr/>
            <p:nvPr/>
          </p:nvSpPr>
          <p:spPr>
            <a:xfrm>
              <a:off x="2687360" y="314835"/>
              <a:ext cx="2980267" cy="1192106"/>
            </a:xfrm>
            <a:prstGeom prst="chevron">
              <a:avLst/>
            </a:pr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a:ea typeface="+mn-ea"/>
                <a:cs typeface="+mn-cs"/>
              </a:endParaRPr>
            </a:p>
          </p:txBody>
        </p:sp>
        <p:sp>
          <p:nvSpPr>
            <p:cNvPr id="7" name="Arrow: Chevron 4">
              <a:extLst>
                <a:ext uri="{FF2B5EF4-FFF2-40B4-BE49-F238E27FC236}">
                  <a16:creationId xmlns:a16="http://schemas.microsoft.com/office/drawing/2014/main" id="{66D2B463-39E9-6DDE-B426-C4FFA23F6A9F}"/>
                </a:ext>
              </a:extLst>
            </p:cNvPr>
            <p:cNvSpPr txBox="1"/>
            <p:nvPr/>
          </p:nvSpPr>
          <p:spPr>
            <a:xfrm>
              <a:off x="3283413" y="384801"/>
              <a:ext cx="1677055" cy="1122139"/>
            </a:xfrm>
            <a:prstGeom prst="rect">
              <a:avLst/>
            </a:prstGeom>
            <a:solidFill>
              <a:schemeClr val="accent2">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84011" tIns="28004" rIns="28004" bIns="28004" numCol="1" spcCol="1270" anchor="ctr" anchorCtr="0">
              <a:noAutofit/>
            </a:bodyPr>
            <a:lstStyle/>
            <a:p>
              <a:pPr marL="0" marR="0" lvl="0" indent="0" algn="ctr" defTabSz="933450" rtl="0" eaLnBrk="0" fontAlgn="base" latinLnBrk="0" hangingPunct="0">
                <a:lnSpc>
                  <a:spcPct val="90000"/>
                </a:lnSpc>
                <a:spcBef>
                  <a:spcPct val="0"/>
                </a:spcBef>
                <a:spcAft>
                  <a:spcPct val="350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mn-ea"/>
                  <a:cs typeface="+mn-cs"/>
                </a:rPr>
                <a:t>Determine specific and systemic root causes</a:t>
              </a:r>
            </a:p>
          </p:txBody>
        </p:sp>
      </p:grpSp>
    </p:spTree>
    <p:extLst>
      <p:ext uri="{BB962C8B-B14F-4D97-AF65-F5344CB8AC3E}">
        <p14:creationId xmlns:p14="http://schemas.microsoft.com/office/powerpoint/2010/main" val="990427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03659-158A-5D90-302D-677580D51055}"/>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Root Cause Analysis (1) </a:t>
            </a:r>
          </a:p>
        </p:txBody>
      </p:sp>
      <p:sp>
        <p:nvSpPr>
          <p:cNvPr id="3" name="Content Placeholder 2">
            <a:extLst>
              <a:ext uri="{FF2B5EF4-FFF2-40B4-BE49-F238E27FC236}">
                <a16:creationId xmlns:a16="http://schemas.microsoft.com/office/drawing/2014/main" id="{D50B58BE-4E0B-27B5-E4C0-DE4C7BA7CCB3}"/>
              </a:ext>
            </a:extLst>
          </p:cNvPr>
          <p:cNvSpPr>
            <a:spLocks noGrp="1"/>
          </p:cNvSpPr>
          <p:nvPr>
            <p:ph idx="1"/>
          </p:nvPr>
        </p:nvSpPr>
        <p:spPr>
          <a:xfrm>
            <a:off x="1097280" y="1737360"/>
            <a:ext cx="6654019" cy="4372186"/>
          </a:xfrm>
        </p:spPr>
        <p:txBody>
          <a:bodyPr>
            <a:noAutofit/>
          </a:bodyPr>
          <a:lstStyle/>
          <a:p>
            <a:pPr marL="0" indent="0">
              <a:buNone/>
            </a:pPr>
            <a:r>
              <a:rPr lang="en-US" sz="2400" b="1" dirty="0">
                <a:solidFill>
                  <a:schemeClr val="tx1"/>
                </a:solidFill>
              </a:rPr>
              <a:t>Develop Equity Leadership Team</a:t>
            </a:r>
          </a:p>
          <a:p>
            <a:pPr marL="0" indent="0">
              <a:spcBef>
                <a:spcPts val="0"/>
              </a:spcBef>
              <a:spcAft>
                <a:spcPts val="1200"/>
              </a:spcAft>
              <a:buNone/>
            </a:pPr>
            <a:r>
              <a:rPr lang="en-US" sz="2400" dirty="0">
                <a:solidFill>
                  <a:schemeClr val="tx1"/>
                </a:solidFill>
                <a:effectLst/>
                <a:latin typeface="Arial" panose="020B0604020202020204" pitchFamily="34" charset="0"/>
                <a:ea typeface="Arial" panose="020B0604020202020204" pitchFamily="34" charset="0"/>
              </a:rPr>
              <a:t>The equity leadership team does the foundational work for the program improvement process for providing equitable access to teachers. The Equity Leadership Team </a:t>
            </a:r>
            <a:r>
              <a:rPr lang="en-US" sz="2400" dirty="0">
                <a:solidFill>
                  <a:schemeClr val="tx1"/>
                </a:solidFill>
                <a:latin typeface="Arial" panose="020B0604020202020204" pitchFamily="34" charset="0"/>
              </a:rPr>
              <a:t>should be 3–7 people. Begin by identifying key offices and staff directly engaged in policies and initiatives impacting teacher recruitment, retention, and development. To ensure that efforts are coherent and well-coordinated, it is essential that a diverse team be part of the planning and oversight process.</a:t>
            </a:r>
            <a:endParaRPr lang="en-US" sz="2400" dirty="0">
              <a:solidFill>
                <a:schemeClr val="tx1"/>
              </a:solidFill>
              <a:effectLst/>
              <a:latin typeface="Arial" panose="020B0604020202020204" pitchFamily="34" charset="0"/>
              <a:ea typeface="Arial" panose="020B0604020202020204" pitchFamily="34" charset="0"/>
            </a:endParaRPr>
          </a:p>
        </p:txBody>
      </p:sp>
      <p:pic>
        <p:nvPicPr>
          <p:cNvPr id="8" name="Graphic 7" descr="Group">
            <a:extLst>
              <a:ext uri="{FF2B5EF4-FFF2-40B4-BE49-F238E27FC236}">
                <a16:creationId xmlns:a16="http://schemas.microsoft.com/office/drawing/2014/main" id="{4BC57970-CE31-B9AC-05CD-DB7484D0BF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0570" y="2084269"/>
            <a:ext cx="3135109" cy="3135109"/>
          </a:xfrm>
          <a:prstGeom prst="rect">
            <a:avLst/>
          </a:prstGeom>
        </p:spPr>
      </p:pic>
      <p:sp>
        <p:nvSpPr>
          <p:cNvPr id="4" name="Slide Number Placeholder 3">
            <a:extLst>
              <a:ext uri="{FF2B5EF4-FFF2-40B4-BE49-F238E27FC236}">
                <a16:creationId xmlns:a16="http://schemas.microsoft.com/office/drawing/2014/main" id="{B9781FE5-ADFD-A4A4-6911-8296F642E253}"/>
              </a:ext>
            </a:extLst>
          </p:cNvPr>
          <p:cNvSpPr>
            <a:spLocks noGrp="1"/>
          </p:cNvSpPr>
          <p:nvPr>
            <p:ph type="sldNum" sz="quarter" idx="12"/>
          </p:nvPr>
        </p:nvSpPr>
        <p:spPr>
          <a:xfrm>
            <a:off x="9900458" y="6459785"/>
            <a:ext cx="1312025" cy="365125"/>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22</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47065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89359-EF82-624E-FAC0-328056E4D297}"/>
              </a:ext>
            </a:extLst>
          </p:cNvPr>
          <p:cNvSpPr>
            <a:spLocks noGrp="1"/>
          </p:cNvSpPr>
          <p:nvPr>
            <p:ph type="title"/>
          </p:nvPr>
        </p:nvSpPr>
        <p:spPr/>
        <p:txBody>
          <a:bodyPr/>
          <a:lstStyle/>
          <a:p>
            <a:r>
              <a:rPr lang="en-US" dirty="0">
                <a:solidFill>
                  <a:schemeClr val="tx1"/>
                </a:solidFill>
              </a:rPr>
              <a:t>Root Cause Analysis (2)</a:t>
            </a:r>
          </a:p>
        </p:txBody>
      </p:sp>
      <p:graphicFrame>
        <p:nvGraphicFramePr>
          <p:cNvPr id="6" name="Content Placeholder 2" descr="•Human Resources Department&#10;•Teacher Principal Coaches     &#10;•Curriculum and Instruction&#10;•Finance&#10;•Data and Assessment">
            <a:extLst>
              <a:ext uri="{FF2B5EF4-FFF2-40B4-BE49-F238E27FC236}">
                <a16:creationId xmlns:a16="http://schemas.microsoft.com/office/drawing/2014/main" id="{8D48D0B1-B198-E44E-8806-E99BD38867BC}"/>
              </a:ext>
            </a:extLst>
          </p:cNvPr>
          <p:cNvGraphicFramePr>
            <a:graphicFrameLocks noGrp="1"/>
          </p:cNvGraphicFramePr>
          <p:nvPr>
            <p:ph idx="1"/>
            <p:extLst>
              <p:ext uri="{D42A27DB-BD31-4B8C-83A1-F6EECF244321}">
                <p14:modId xmlns:p14="http://schemas.microsoft.com/office/powerpoint/2010/main" val="2565310251"/>
              </p:ext>
            </p:extLst>
          </p:nvPr>
        </p:nvGraphicFramePr>
        <p:xfrm>
          <a:off x="1096963" y="1846263"/>
          <a:ext cx="10058400" cy="4354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5A99D95-DFBB-02BB-856F-826CE465FA7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23860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775FED65-CE1D-0AD6-FAFC-FE07FF39E95A}"/>
              </a:ext>
            </a:extLst>
          </p:cNvPr>
          <p:cNvSpPr>
            <a:spLocks noGrp="1"/>
          </p:cNvSpPr>
          <p:nvPr>
            <p:ph type="title"/>
          </p:nvPr>
        </p:nvSpPr>
        <p:spPr>
          <a:xfrm>
            <a:off x="4896466" y="634946"/>
            <a:ext cx="6931740" cy="1450757"/>
          </a:xfrm>
        </p:spPr>
        <p:txBody>
          <a:bodyPr>
            <a:normAutofit/>
          </a:bodyPr>
          <a:lstStyle/>
          <a:p>
            <a:r>
              <a:rPr lang="en-US" dirty="0">
                <a:solidFill>
                  <a:schemeClr val="tx1"/>
                </a:solidFill>
              </a:rPr>
              <a:t>Root Causes Analysis (3)</a:t>
            </a:r>
          </a:p>
        </p:txBody>
      </p:sp>
      <p:pic>
        <p:nvPicPr>
          <p:cNvPr id="6" name="Picture 5" descr="Two business people working at a table">
            <a:extLst>
              <a:ext uri="{FF2B5EF4-FFF2-40B4-BE49-F238E27FC236}">
                <a16:creationId xmlns:a16="http://schemas.microsoft.com/office/drawing/2014/main" id="{F9A0BF47-4009-4372-90CB-567442FD807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FD2661D-22B5-2594-DDDF-82906C820E6D}"/>
              </a:ext>
            </a:extLst>
          </p:cNvPr>
          <p:cNvSpPr>
            <a:spLocks noGrp="1"/>
          </p:cNvSpPr>
          <p:nvPr>
            <p:ph idx="1"/>
          </p:nvPr>
        </p:nvSpPr>
        <p:spPr>
          <a:xfrm>
            <a:off x="5181601" y="2198914"/>
            <a:ext cx="6368142" cy="3670180"/>
          </a:xfrm>
        </p:spPr>
        <p:txBody>
          <a:bodyPr>
            <a:normAutofit/>
          </a:bodyPr>
          <a:lstStyle/>
          <a:p>
            <a:pPr marL="0" indent="0">
              <a:spcBef>
                <a:spcPts val="0"/>
              </a:spcBef>
              <a:spcAft>
                <a:spcPts val="1200"/>
              </a:spcAft>
              <a:buNone/>
            </a:pPr>
            <a:r>
              <a:rPr lang="en-US" sz="2400" b="1" dirty="0">
                <a:solidFill>
                  <a:schemeClr val="tx1"/>
                </a:solidFill>
              </a:rPr>
              <a:t>Key Questions:</a:t>
            </a:r>
          </a:p>
          <a:p>
            <a:pPr marL="514350" indent="-514350">
              <a:spcBef>
                <a:spcPts val="0"/>
              </a:spcBef>
              <a:spcAft>
                <a:spcPts val="1200"/>
              </a:spcAft>
              <a:buFont typeface="+mj-lt"/>
              <a:buAutoNum type="arabicPeriod"/>
            </a:pPr>
            <a:r>
              <a:rPr lang="en-US" sz="2400" dirty="0">
                <a:solidFill>
                  <a:schemeClr val="tx1"/>
                </a:solidFill>
              </a:rPr>
              <a:t>What are the factors that are likely contributing to the disparity?</a:t>
            </a:r>
          </a:p>
          <a:p>
            <a:pPr marL="514350" indent="-514350">
              <a:spcBef>
                <a:spcPts val="0"/>
              </a:spcBef>
              <a:spcAft>
                <a:spcPts val="1200"/>
              </a:spcAft>
              <a:buFont typeface="+mj-lt"/>
              <a:buAutoNum type="arabicPeriod"/>
            </a:pPr>
            <a:r>
              <a:rPr lang="en-US" sz="2400" dirty="0">
                <a:solidFill>
                  <a:schemeClr val="tx1"/>
                </a:solidFill>
              </a:rPr>
              <a:t>Are there common challenges across schools?</a:t>
            </a:r>
          </a:p>
          <a:p>
            <a:pPr marL="514350" indent="-514350">
              <a:spcBef>
                <a:spcPts val="0"/>
              </a:spcBef>
              <a:spcAft>
                <a:spcPts val="1200"/>
              </a:spcAft>
              <a:buFont typeface="+mj-lt"/>
              <a:buAutoNum type="arabicPeriod"/>
            </a:pPr>
            <a:r>
              <a:rPr lang="en-US" sz="2400" dirty="0">
                <a:solidFill>
                  <a:schemeClr val="tx1"/>
                </a:solidFill>
              </a:rPr>
              <a:t>What challenges are school-specific? </a:t>
            </a:r>
          </a:p>
        </p:txBody>
      </p:sp>
      <p:sp>
        <p:nvSpPr>
          <p:cNvPr id="4" name="Slide Number Placeholder 3">
            <a:extLst>
              <a:ext uri="{FF2B5EF4-FFF2-40B4-BE49-F238E27FC236}">
                <a16:creationId xmlns:a16="http://schemas.microsoft.com/office/drawing/2014/main" id="{5F6CE7BD-B798-2231-7016-C6A53A26B3EA}"/>
              </a:ext>
            </a:extLst>
          </p:cNvPr>
          <p:cNvSpPr>
            <a:spLocks noGrp="1"/>
          </p:cNvSpPr>
          <p:nvPr>
            <p:ph type="sldNum" sz="quarter" idx="12"/>
          </p:nvPr>
        </p:nvSpPr>
        <p:spPr>
          <a:xfrm>
            <a:off x="9900458" y="6459785"/>
            <a:ext cx="1312025" cy="365125"/>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00" b="0"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24</a:t>
            </a:fld>
            <a:endParaRPr kumimoji="0" lang="en-US" altLang="en-US" sz="1000" b="0"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689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65803659-158A-5D90-302D-677580D51055}"/>
              </a:ext>
            </a:extLst>
          </p:cNvPr>
          <p:cNvSpPr>
            <a:spLocks noGrp="1"/>
          </p:cNvSpPr>
          <p:nvPr>
            <p:ph type="title"/>
          </p:nvPr>
        </p:nvSpPr>
        <p:spPr>
          <a:xfrm>
            <a:off x="5181601" y="962532"/>
            <a:ext cx="6368142" cy="985535"/>
          </a:xfrm>
        </p:spPr>
        <p:txBody>
          <a:bodyPr>
            <a:normAutofit/>
          </a:bodyPr>
          <a:lstStyle/>
          <a:p>
            <a:r>
              <a:rPr lang="en-US" sz="4600" dirty="0">
                <a:solidFill>
                  <a:schemeClr val="tx1"/>
                </a:solidFill>
              </a:rPr>
              <a:t>Root Cause Analysis (4) </a:t>
            </a:r>
          </a:p>
        </p:txBody>
      </p:sp>
      <p:pic>
        <p:nvPicPr>
          <p:cNvPr id="6" name="Picture 5" descr="Formulas written on a blackboard">
            <a:extLst>
              <a:ext uri="{FF2B5EF4-FFF2-40B4-BE49-F238E27FC236}">
                <a16:creationId xmlns:a16="http://schemas.microsoft.com/office/drawing/2014/main" id="{3AA76F9E-8925-3654-08E8-6A7F3839E74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50B58BE-4E0B-27B5-E4C0-DE4C7BA7CCB3}"/>
              </a:ext>
            </a:extLst>
          </p:cNvPr>
          <p:cNvSpPr>
            <a:spLocks noGrp="1"/>
          </p:cNvSpPr>
          <p:nvPr>
            <p:ph idx="1"/>
          </p:nvPr>
        </p:nvSpPr>
        <p:spPr>
          <a:xfrm>
            <a:off x="5181601" y="2198914"/>
            <a:ext cx="6368142" cy="4384766"/>
          </a:xfrm>
        </p:spPr>
        <p:txBody>
          <a:bodyPr>
            <a:noAutofit/>
          </a:bodyPr>
          <a:lstStyle/>
          <a:p>
            <a:pPr marL="0" indent="0">
              <a:spcAft>
                <a:spcPts val="1200"/>
              </a:spcAft>
              <a:buNone/>
            </a:pPr>
            <a:r>
              <a:rPr lang="en-US" sz="2400" b="1" dirty="0">
                <a:solidFill>
                  <a:schemeClr val="tx1"/>
                </a:solidFill>
              </a:rPr>
              <a:t>Key Action</a:t>
            </a:r>
          </a:p>
          <a:p>
            <a:pPr marL="0" indent="0">
              <a:spcBef>
                <a:spcPts val="0"/>
              </a:spcBef>
              <a:spcAft>
                <a:spcPts val="1200"/>
              </a:spcAft>
              <a:buNone/>
            </a:pPr>
            <a:r>
              <a:rPr lang="en-US" sz="2400" dirty="0">
                <a:solidFill>
                  <a:schemeClr val="tx1"/>
                </a:solidFill>
              </a:rPr>
              <a:t>Determine what protocol(s) will be used to identify root causes. A root cause analysis is a process that leads to narrowing the potential cause of a problem to specific areas of focus. </a:t>
            </a:r>
          </a:p>
          <a:p>
            <a:pPr marL="720725" lvl="1" indent="-514350">
              <a:spcAft>
                <a:spcPts val="1200"/>
              </a:spcAft>
            </a:pPr>
            <a:r>
              <a:rPr lang="en-US" dirty="0">
                <a:solidFill>
                  <a:schemeClr val="tx1"/>
                </a:solidFill>
                <a:effectLst/>
                <a:latin typeface="Arial" panose="020B0604020202020204" pitchFamily="34" charset="0"/>
                <a:ea typeface="Arial" panose="020B0604020202020204" pitchFamily="34" charset="0"/>
              </a:rPr>
              <a:t>The most important function of this process is for the LEA to use evidence and data to gain a deeper understanding of the possible cause(s). Focus on system challenges, not symptoms.</a:t>
            </a:r>
            <a:endParaRPr lang="en-US" dirty="0">
              <a:solidFill>
                <a:schemeClr val="tx1"/>
              </a:solidFill>
            </a:endParaRPr>
          </a:p>
        </p:txBody>
      </p:sp>
      <p:sp>
        <p:nvSpPr>
          <p:cNvPr id="4" name="Slide Number Placeholder 3">
            <a:extLst>
              <a:ext uri="{FF2B5EF4-FFF2-40B4-BE49-F238E27FC236}">
                <a16:creationId xmlns:a16="http://schemas.microsoft.com/office/drawing/2014/main" id="{B9781FE5-ADFD-A4A4-6911-8296F642E253}"/>
              </a:ext>
            </a:extLst>
          </p:cNvPr>
          <p:cNvSpPr>
            <a:spLocks noGrp="1"/>
          </p:cNvSpPr>
          <p:nvPr>
            <p:ph type="sldNum" sz="quarter" idx="12"/>
          </p:nvPr>
        </p:nvSpPr>
        <p:spPr>
          <a:xfrm>
            <a:off x="9900458" y="6459785"/>
            <a:ext cx="1312025" cy="365125"/>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00" b="0"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25</a:t>
            </a:fld>
            <a:endParaRPr kumimoji="0" lang="en-US" altLang="en-US" sz="1000" b="0"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46553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03659-158A-5D90-302D-677580D51055}"/>
              </a:ext>
            </a:extLst>
          </p:cNvPr>
          <p:cNvSpPr>
            <a:spLocks noGrp="1"/>
          </p:cNvSpPr>
          <p:nvPr>
            <p:ph type="title"/>
          </p:nvPr>
        </p:nvSpPr>
        <p:spPr>
          <a:xfrm>
            <a:off x="5006236" y="371900"/>
            <a:ext cx="6368142" cy="1320463"/>
          </a:xfrm>
        </p:spPr>
        <p:txBody>
          <a:bodyPr vert="horz" lIns="91440" tIns="45720" rIns="91440" bIns="45720" rtlCol="0" anchor="b">
            <a:normAutofit/>
          </a:bodyPr>
          <a:lstStyle/>
          <a:p>
            <a:pPr eaLnBrk="1" hangingPunct="1"/>
            <a:r>
              <a:rPr lang="en-US" sz="4600" dirty="0">
                <a:solidFill>
                  <a:schemeClr val="tx1"/>
                </a:solidFill>
              </a:rPr>
              <a:t>Root Cause Analysis (5) </a:t>
            </a:r>
          </a:p>
        </p:txBody>
      </p:sp>
      <p:pic>
        <p:nvPicPr>
          <p:cNvPr id="6" name="Picture 5" descr="White puzzle with one red piece">
            <a:extLst>
              <a:ext uri="{FF2B5EF4-FFF2-40B4-BE49-F238E27FC236}">
                <a16:creationId xmlns:a16="http://schemas.microsoft.com/office/drawing/2014/main" id="{C689D665-D69E-D1E3-455A-6436FD4A7EF8}"/>
              </a:ext>
            </a:extLst>
          </p:cNvPr>
          <p:cNvPicPr>
            <a:picLocks noChangeAspect="1"/>
          </p:cNvPicPr>
          <p:nvPr/>
        </p:nvPicPr>
        <p:blipFill rotWithShape="1">
          <a:blip r:embed="rId3"/>
          <a:srcRect l="31748" r="30144"/>
          <a:stretch/>
        </p:blipFill>
        <p:spPr>
          <a:xfrm>
            <a:off x="20" y="-12128"/>
            <a:ext cx="4654276" cy="6870127"/>
          </a:xfrm>
          <a:prstGeom prst="rect">
            <a:avLst/>
          </a:prstGeom>
        </p:spPr>
      </p:pic>
      <p:sp>
        <p:nvSpPr>
          <p:cNvPr id="3" name="Content Placeholder 2">
            <a:extLst>
              <a:ext uri="{FF2B5EF4-FFF2-40B4-BE49-F238E27FC236}">
                <a16:creationId xmlns:a16="http://schemas.microsoft.com/office/drawing/2014/main" id="{D50B58BE-4E0B-27B5-E4C0-DE4C7BA7CCB3}"/>
              </a:ext>
            </a:extLst>
          </p:cNvPr>
          <p:cNvSpPr>
            <a:spLocks noGrp="1"/>
          </p:cNvSpPr>
          <p:nvPr>
            <p:ph sz="half" idx="1"/>
          </p:nvPr>
        </p:nvSpPr>
        <p:spPr>
          <a:xfrm>
            <a:off x="5006236" y="1785554"/>
            <a:ext cx="6368142" cy="6331311"/>
          </a:xfrm>
        </p:spPr>
        <p:txBody>
          <a:bodyPr vert="horz" lIns="0" tIns="45720" rIns="0" bIns="45720" rtlCol="0">
            <a:normAutofit fontScale="40000" lnSpcReduction="20000"/>
          </a:bodyPr>
          <a:lstStyle/>
          <a:p>
            <a:pPr marL="0" marR="0" indent="0" eaLnBrk="1" hangingPunct="1">
              <a:lnSpc>
                <a:spcPct val="120000"/>
              </a:lnSpc>
              <a:spcBef>
                <a:spcPts val="0"/>
              </a:spcBef>
              <a:buClr>
                <a:schemeClr val="accent1"/>
              </a:buClr>
              <a:buFont typeface="Calibri" panose="020F0502020204030204" pitchFamily="34" charset="0"/>
              <a:buNone/>
            </a:pPr>
            <a:r>
              <a:rPr lang="en-US" sz="6000" dirty="0">
                <a:solidFill>
                  <a:schemeClr val="tx1"/>
                </a:solidFill>
                <a:effectLst/>
              </a:rPr>
              <a:t>At the end of the process, you should be able to leverage points that you have identified for improving outcomes. These conclusions will guide your theory of action and the development of the educator equity plan.</a:t>
            </a:r>
          </a:p>
          <a:p>
            <a:pPr marL="0" marR="0" lvl="0" indent="0" eaLnBrk="1" hangingPunct="1">
              <a:lnSpc>
                <a:spcPct val="120000"/>
              </a:lnSpc>
              <a:spcBef>
                <a:spcPts val="0"/>
              </a:spcBef>
              <a:buClr>
                <a:schemeClr val="accent1"/>
              </a:buClr>
              <a:buFont typeface="Calibri" panose="020F0502020204030204" pitchFamily="34" charset="0"/>
              <a:buNone/>
            </a:pPr>
            <a:r>
              <a:rPr lang="en-US" sz="6000" dirty="0">
                <a:solidFill>
                  <a:schemeClr val="tx1"/>
                </a:solidFill>
                <a:effectLst/>
              </a:rPr>
              <a:t>Start to build an understanding of the factors that contribute to inequities by reviewing the policies and processes that might be contributing to the prioritized problems. </a:t>
            </a:r>
            <a:endParaRPr lang="en-US" sz="6000" dirty="0">
              <a:solidFill>
                <a:schemeClr val="tx1"/>
              </a:solidFill>
            </a:endParaRPr>
          </a:p>
          <a:p>
            <a:pPr marL="0" marR="0" lvl="0" indent="0" eaLnBrk="1" hangingPunct="1">
              <a:lnSpc>
                <a:spcPct val="120000"/>
              </a:lnSpc>
              <a:spcBef>
                <a:spcPts val="0"/>
              </a:spcBef>
              <a:buClr>
                <a:schemeClr val="accent1"/>
              </a:buClr>
              <a:buFont typeface="Calibri" panose="020F0502020204030204" pitchFamily="34" charset="0"/>
              <a:buNone/>
            </a:pPr>
            <a:r>
              <a:rPr lang="en-US" sz="6000" dirty="0">
                <a:solidFill>
                  <a:schemeClr val="tx1"/>
                </a:solidFill>
                <a:effectLst/>
              </a:rPr>
              <a:t>Engaging in a programmatic self-assessment may help with this process. </a:t>
            </a:r>
          </a:p>
          <a:p>
            <a:pPr marL="0" marR="0" lvl="0" indent="0" eaLnBrk="1" hangingPunct="1">
              <a:lnSpc>
                <a:spcPct val="90000"/>
              </a:lnSpc>
              <a:spcBef>
                <a:spcPts val="0"/>
              </a:spcBef>
              <a:spcAft>
                <a:spcPts val="0"/>
              </a:spcAft>
              <a:buClr>
                <a:schemeClr val="accent1"/>
              </a:buClr>
              <a:buFont typeface="Calibri" panose="020F0502020204030204" pitchFamily="34" charset="0"/>
              <a:buNone/>
            </a:pPr>
            <a:endParaRPr lang="en-US" sz="1800" dirty="0">
              <a:solidFill>
                <a:schemeClr val="tx1"/>
              </a:solidFill>
              <a:effectLst/>
            </a:endParaRPr>
          </a:p>
        </p:txBody>
      </p:sp>
      <p:sp>
        <p:nvSpPr>
          <p:cNvPr id="4" name="Slide Number Placeholder 3">
            <a:extLst>
              <a:ext uri="{FF2B5EF4-FFF2-40B4-BE49-F238E27FC236}">
                <a16:creationId xmlns:a16="http://schemas.microsoft.com/office/drawing/2014/main" id="{B9781FE5-ADFD-A4A4-6911-8296F642E253}"/>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4E637404-0BCF-4192-AEAE-F6A882F231C4}" type="slidenum">
              <a:rPr lang="en-US" altLang="en-US" sz="1050">
                <a:solidFill>
                  <a:schemeClr val="tx1">
                    <a:lumMod val="75000"/>
                    <a:lumOff val="25000"/>
                  </a:schemeClr>
                </a:solidFill>
                <a:latin typeface="+mn-lt"/>
              </a:rPr>
              <a:pPr>
                <a:spcAft>
                  <a:spcPts val="600"/>
                </a:spcAft>
              </a:pPr>
              <a:t>26</a:t>
            </a:fld>
            <a:endParaRPr lang="en-US" altLang="en-US" sz="1050">
              <a:solidFill>
                <a:schemeClr val="tx1">
                  <a:lumMod val="75000"/>
                  <a:lumOff val="25000"/>
                </a:schemeClr>
              </a:solidFill>
              <a:latin typeface="+mn-lt"/>
            </a:endParaRPr>
          </a:p>
        </p:txBody>
      </p:sp>
    </p:spTree>
    <p:extLst>
      <p:ext uri="{BB962C8B-B14F-4D97-AF65-F5344CB8AC3E}">
        <p14:creationId xmlns:p14="http://schemas.microsoft.com/office/powerpoint/2010/main" val="2844867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54887-B631-525E-D14B-9EC43971B58A}"/>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Self Assessment (1)</a:t>
            </a:r>
          </a:p>
        </p:txBody>
      </p:sp>
      <p:sp>
        <p:nvSpPr>
          <p:cNvPr id="3" name="Content Placeholder 2">
            <a:extLst>
              <a:ext uri="{FF2B5EF4-FFF2-40B4-BE49-F238E27FC236}">
                <a16:creationId xmlns:a16="http://schemas.microsoft.com/office/drawing/2014/main" id="{E8924B7C-0405-0D3B-351D-75E3DEACE9E3}"/>
              </a:ext>
            </a:extLst>
          </p:cNvPr>
          <p:cNvSpPr>
            <a:spLocks noGrp="1"/>
          </p:cNvSpPr>
          <p:nvPr>
            <p:ph idx="1"/>
          </p:nvPr>
        </p:nvSpPr>
        <p:spPr>
          <a:xfrm>
            <a:off x="1097279" y="1845734"/>
            <a:ext cx="6454987" cy="4023360"/>
          </a:xfrm>
        </p:spPr>
        <p:txBody>
          <a:bodyPr>
            <a:normAutofit/>
          </a:bodyPr>
          <a:lstStyle/>
          <a:p>
            <a:pPr marL="0" indent="0">
              <a:spcBef>
                <a:spcPts val="0"/>
              </a:spcBef>
              <a:spcAft>
                <a:spcPts val="1200"/>
              </a:spcAft>
              <a:buNone/>
            </a:pPr>
            <a:r>
              <a:rPr lang="en-US" dirty="0">
                <a:solidFill>
                  <a:schemeClr val="tx1"/>
                </a:solidFill>
                <a:effectLst/>
                <a:latin typeface="Arial" panose="020B0604020202020204" pitchFamily="34" charset="0"/>
                <a:ea typeface="Arial" panose="020B0604020202020204" pitchFamily="34" charset="0"/>
              </a:rPr>
              <a:t>A programmatic self-assessment focused on the relevant teacher equity data gathered, along with the policies, procedures, and practices related to providing equitable access to teachers in the LEA, may highlight symptoms contributing to disparities. </a:t>
            </a:r>
            <a:endParaRPr lang="en-US" b="1" dirty="0">
              <a:solidFill>
                <a:schemeClr val="tx1"/>
              </a:solidFill>
            </a:endParaRPr>
          </a:p>
        </p:txBody>
      </p:sp>
      <p:pic>
        <p:nvPicPr>
          <p:cNvPr id="8" name="Graphic 7" descr="Classroom">
            <a:extLst>
              <a:ext uri="{FF2B5EF4-FFF2-40B4-BE49-F238E27FC236}">
                <a16:creationId xmlns:a16="http://schemas.microsoft.com/office/drawing/2014/main" id="{99DEA05F-3460-0559-694C-AA97692CC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0570" y="2084269"/>
            <a:ext cx="3135109" cy="3135109"/>
          </a:xfrm>
          <a:prstGeom prst="rect">
            <a:avLst/>
          </a:prstGeom>
        </p:spPr>
      </p:pic>
      <p:sp>
        <p:nvSpPr>
          <p:cNvPr id="4" name="Slide Number Placeholder 3">
            <a:extLst>
              <a:ext uri="{FF2B5EF4-FFF2-40B4-BE49-F238E27FC236}">
                <a16:creationId xmlns:a16="http://schemas.microsoft.com/office/drawing/2014/main" id="{0EC656A4-138B-0D75-3389-C9BFBCF3CB56}"/>
              </a:ext>
            </a:extLst>
          </p:cNvPr>
          <p:cNvSpPr>
            <a:spLocks noGrp="1"/>
          </p:cNvSpPr>
          <p:nvPr>
            <p:ph type="sldNum" sz="quarter" idx="12"/>
          </p:nvPr>
        </p:nvSpPr>
        <p:spPr>
          <a:xfrm>
            <a:off x="9900458" y="6459785"/>
            <a:ext cx="1312025" cy="365125"/>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27</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9253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4EC6492-D93E-4BE2-9F62-F8444BE43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9A554887-B631-525E-D14B-9EC43971B58A}"/>
              </a:ext>
            </a:extLst>
          </p:cNvPr>
          <p:cNvSpPr>
            <a:spLocks noGrp="1"/>
          </p:cNvSpPr>
          <p:nvPr>
            <p:ph type="title"/>
          </p:nvPr>
        </p:nvSpPr>
        <p:spPr>
          <a:xfrm>
            <a:off x="1097280" y="516835"/>
            <a:ext cx="5977937" cy="875867"/>
          </a:xfrm>
        </p:spPr>
        <p:txBody>
          <a:bodyPr>
            <a:normAutofit/>
          </a:bodyPr>
          <a:lstStyle/>
          <a:p>
            <a:r>
              <a:rPr lang="en-US" sz="4000" dirty="0">
                <a:solidFill>
                  <a:srgbClr val="FFFFFF"/>
                </a:solidFill>
              </a:rPr>
              <a:t>Self Assessment (2)</a:t>
            </a:r>
          </a:p>
        </p:txBody>
      </p:sp>
      <p:sp>
        <p:nvSpPr>
          <p:cNvPr id="3" name="Content Placeholder 2">
            <a:extLst>
              <a:ext uri="{FF2B5EF4-FFF2-40B4-BE49-F238E27FC236}">
                <a16:creationId xmlns:a16="http://schemas.microsoft.com/office/drawing/2014/main" id="{E8924B7C-0405-0D3B-351D-75E3DEACE9E3}"/>
              </a:ext>
            </a:extLst>
          </p:cNvPr>
          <p:cNvSpPr>
            <a:spLocks noGrp="1"/>
          </p:cNvSpPr>
          <p:nvPr>
            <p:ph idx="1"/>
          </p:nvPr>
        </p:nvSpPr>
        <p:spPr>
          <a:xfrm>
            <a:off x="534572" y="1519312"/>
            <a:ext cx="6540645" cy="4369660"/>
          </a:xfrm>
        </p:spPr>
        <p:txBody>
          <a:bodyPr>
            <a:noAutofit/>
          </a:bodyPr>
          <a:lstStyle/>
          <a:p>
            <a:pPr marL="0" marR="0" indent="0">
              <a:spcBef>
                <a:spcPts val="0"/>
              </a:spcBef>
              <a:spcAft>
                <a:spcPts val="1200"/>
              </a:spcAft>
              <a:buNone/>
            </a:pPr>
            <a:r>
              <a:rPr lang="en-US" sz="2400" dirty="0">
                <a:solidFill>
                  <a:srgbClr val="FFFFFF"/>
                </a:solidFill>
                <a:effectLst/>
                <a:ea typeface="Arial" panose="020B0604020202020204" pitchFamily="34" charset="0"/>
              </a:rPr>
              <a:t>A programmatic self-assessment should include the following elements:</a:t>
            </a:r>
          </a:p>
          <a:p>
            <a:pPr marL="342900" marR="0" lvl="0" indent="-342900">
              <a:spcBef>
                <a:spcPts val="0"/>
              </a:spcBef>
              <a:spcAft>
                <a:spcPts val="1200"/>
              </a:spcAft>
              <a:buFont typeface="Arial" panose="020B0604020202020204" pitchFamily="34" charset="0"/>
              <a:buChar char="●"/>
            </a:pPr>
            <a:r>
              <a:rPr lang="en-US" sz="2400" dirty="0">
                <a:solidFill>
                  <a:srgbClr val="FFFFFF"/>
                </a:solidFill>
                <a:effectLst/>
                <a:ea typeface="Noto Sans Symbols"/>
                <a:cs typeface="Noto Sans Symbols"/>
              </a:rPr>
              <a:t>Reflective review of information on policies, procedures, and practices relevant to providing equitable access to teachers (beyond questions of compliance).</a:t>
            </a:r>
          </a:p>
          <a:p>
            <a:pPr marL="342900" marR="0" lvl="0" indent="-342900">
              <a:spcBef>
                <a:spcPts val="0"/>
              </a:spcBef>
              <a:spcAft>
                <a:spcPts val="1200"/>
              </a:spcAft>
              <a:buFont typeface="Arial" panose="020B0604020202020204" pitchFamily="34" charset="0"/>
              <a:buChar char="●"/>
            </a:pPr>
            <a:r>
              <a:rPr lang="en-US" sz="2400" dirty="0">
                <a:solidFill>
                  <a:srgbClr val="FFFFFF"/>
                </a:solidFill>
                <a:ea typeface="Noto Sans Symbols"/>
                <a:cs typeface="Noto Sans Symbols"/>
              </a:rPr>
              <a:t>Review of all existing LEA-wide and schoolwide initiatives.</a:t>
            </a:r>
          </a:p>
          <a:p>
            <a:pPr marL="342900" marR="0" lvl="0" indent="-342900">
              <a:spcBef>
                <a:spcPts val="0"/>
              </a:spcBef>
              <a:spcAft>
                <a:spcPts val="1200"/>
              </a:spcAft>
              <a:buFont typeface="Arial" panose="020B0604020202020204" pitchFamily="34" charset="0"/>
              <a:buChar char="●"/>
            </a:pPr>
            <a:r>
              <a:rPr lang="en-US" sz="2400" dirty="0">
                <a:solidFill>
                  <a:srgbClr val="FFFFFF"/>
                </a:solidFill>
                <a:effectLst/>
                <a:ea typeface="Noto Sans Symbols"/>
                <a:cs typeface="Noto Sans Symbols"/>
              </a:rPr>
              <a:t>Engage educational partners through surveys, focus groups, interviews.</a:t>
            </a:r>
          </a:p>
          <a:p>
            <a:pPr marL="342900" marR="0" lvl="0" indent="-342900">
              <a:spcBef>
                <a:spcPts val="0"/>
              </a:spcBef>
              <a:spcAft>
                <a:spcPts val="1200"/>
              </a:spcAft>
              <a:buFont typeface="Arial" panose="020B0604020202020204" pitchFamily="34" charset="0"/>
              <a:buChar char="●"/>
            </a:pPr>
            <a:r>
              <a:rPr lang="en-US" sz="2400" dirty="0">
                <a:solidFill>
                  <a:srgbClr val="FFFFFF"/>
                </a:solidFill>
                <a:ea typeface="Noto Sans Symbols"/>
                <a:cs typeface="Noto Sans Symbols"/>
              </a:rPr>
              <a:t>Share results of self-assessment with educational partners and get feedback.</a:t>
            </a:r>
            <a:endParaRPr lang="en-US" sz="2400" dirty="0">
              <a:solidFill>
                <a:srgbClr val="FFFFFF"/>
              </a:solidFill>
              <a:effectLst/>
              <a:ea typeface="Noto Sans Symbols"/>
              <a:cs typeface="Noto Sans Symbols"/>
            </a:endParaRPr>
          </a:p>
        </p:txBody>
      </p:sp>
      <p:sp>
        <p:nvSpPr>
          <p:cNvPr id="19" name="Rectangle 18">
            <a:extLst>
              <a:ext uri="{FF2B5EF4-FFF2-40B4-BE49-F238E27FC236}">
                <a16:creationId xmlns:a16="http://schemas.microsoft.com/office/drawing/2014/main" id="{1FA0270F-2FE0-4D3D-B6BA-FC740DC8B3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6" name="Picture 5" descr="Glasses on top of a book">
            <a:extLst>
              <a:ext uri="{FF2B5EF4-FFF2-40B4-BE49-F238E27FC236}">
                <a16:creationId xmlns:a16="http://schemas.microsoft.com/office/drawing/2014/main" id="{7C0AA97E-23FD-FC11-E3AA-43D78ED5EC5F}"/>
              </a:ext>
            </a:extLst>
          </p:cNvPr>
          <p:cNvPicPr>
            <a:picLocks noChangeAspect="1"/>
          </p:cNvPicPr>
          <p:nvPr/>
        </p:nvPicPr>
        <p:blipFill rotWithShape="1">
          <a:blip r:embed="rId3"/>
          <a:srcRect l="15557" r="40197" b="-1"/>
          <a:stretch/>
        </p:blipFill>
        <p:spPr>
          <a:xfrm>
            <a:off x="7611902" y="10"/>
            <a:ext cx="4580097" cy="6857990"/>
          </a:xfrm>
          <a:prstGeom prst="rect">
            <a:avLst/>
          </a:prstGeom>
        </p:spPr>
      </p:pic>
      <p:sp>
        <p:nvSpPr>
          <p:cNvPr id="4" name="Slide Number Placeholder 3">
            <a:extLst>
              <a:ext uri="{FF2B5EF4-FFF2-40B4-BE49-F238E27FC236}">
                <a16:creationId xmlns:a16="http://schemas.microsoft.com/office/drawing/2014/main" id="{0EC656A4-138B-0D75-3389-C9BFBCF3CB56}"/>
              </a:ext>
            </a:extLst>
          </p:cNvPr>
          <p:cNvSpPr>
            <a:spLocks noGrp="1"/>
          </p:cNvSpPr>
          <p:nvPr>
            <p:ph type="sldNum" sz="quarter" idx="12"/>
          </p:nvPr>
        </p:nvSpPr>
        <p:spPr>
          <a:xfrm>
            <a:off x="9900458" y="6459785"/>
            <a:ext cx="1312025" cy="365125"/>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28</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12153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EC6492-D93E-4BE2-9F62-F8444BE43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9A554887-B631-525E-D14B-9EC43971B58A}"/>
              </a:ext>
            </a:extLst>
          </p:cNvPr>
          <p:cNvSpPr>
            <a:spLocks noGrp="1"/>
          </p:cNvSpPr>
          <p:nvPr>
            <p:ph type="title"/>
          </p:nvPr>
        </p:nvSpPr>
        <p:spPr>
          <a:xfrm>
            <a:off x="1097280" y="118621"/>
            <a:ext cx="5977937" cy="988408"/>
          </a:xfrm>
        </p:spPr>
        <p:txBody>
          <a:bodyPr>
            <a:normAutofit/>
          </a:bodyPr>
          <a:lstStyle/>
          <a:p>
            <a:r>
              <a:rPr lang="en-US" sz="4000" dirty="0">
                <a:solidFill>
                  <a:srgbClr val="FFFFFF"/>
                </a:solidFill>
              </a:rPr>
              <a:t>Self Assessment (3)</a:t>
            </a:r>
          </a:p>
        </p:txBody>
      </p:sp>
      <p:sp>
        <p:nvSpPr>
          <p:cNvPr id="3" name="Content Placeholder 2">
            <a:extLst>
              <a:ext uri="{FF2B5EF4-FFF2-40B4-BE49-F238E27FC236}">
                <a16:creationId xmlns:a16="http://schemas.microsoft.com/office/drawing/2014/main" id="{E8924B7C-0405-0D3B-351D-75E3DEACE9E3}"/>
              </a:ext>
            </a:extLst>
          </p:cNvPr>
          <p:cNvSpPr>
            <a:spLocks noGrp="1"/>
          </p:cNvSpPr>
          <p:nvPr>
            <p:ph idx="1"/>
          </p:nvPr>
        </p:nvSpPr>
        <p:spPr>
          <a:xfrm>
            <a:off x="478302" y="1107029"/>
            <a:ext cx="6596915" cy="4954541"/>
          </a:xfrm>
        </p:spPr>
        <p:txBody>
          <a:bodyPr>
            <a:noAutofit/>
          </a:bodyPr>
          <a:lstStyle/>
          <a:p>
            <a:pPr marL="0" marR="0" indent="0">
              <a:spcBef>
                <a:spcPts val="0"/>
              </a:spcBef>
              <a:spcAft>
                <a:spcPts val="1200"/>
              </a:spcAft>
              <a:buNone/>
            </a:pPr>
            <a:r>
              <a:rPr lang="en-US" sz="2400" dirty="0">
                <a:solidFill>
                  <a:srgbClr val="FFFFFF"/>
                </a:solidFill>
                <a:effectLst/>
                <a:ea typeface="Arial" panose="020B0604020202020204" pitchFamily="34" charset="0"/>
              </a:rPr>
              <a:t>Quality human capital system should include strategies for optimizing teacher and principal effectiveness:</a:t>
            </a:r>
          </a:p>
          <a:p>
            <a:pPr marL="457200" marR="0" indent="-457200">
              <a:spcBef>
                <a:spcPts val="0"/>
              </a:spcBef>
              <a:spcAft>
                <a:spcPts val="1200"/>
              </a:spcAft>
              <a:buAutoNum type="arabicPeriod"/>
            </a:pPr>
            <a:r>
              <a:rPr lang="en-US" sz="2400" dirty="0">
                <a:solidFill>
                  <a:srgbClr val="FFFFFF"/>
                </a:solidFill>
                <a:ea typeface="Noto Sans Symbols"/>
                <a:cs typeface="Noto Sans Symbols"/>
              </a:rPr>
              <a:t>Optimizing a new teacher and principal supply.</a:t>
            </a:r>
          </a:p>
          <a:p>
            <a:pPr marL="457200" marR="0" indent="-457200">
              <a:spcBef>
                <a:spcPts val="0"/>
              </a:spcBef>
              <a:spcAft>
                <a:spcPts val="1200"/>
              </a:spcAft>
              <a:buAutoNum type="arabicPeriod"/>
            </a:pPr>
            <a:r>
              <a:rPr lang="en-US" sz="2400" dirty="0">
                <a:solidFill>
                  <a:srgbClr val="FFFFFF"/>
                </a:solidFill>
                <a:effectLst/>
                <a:ea typeface="Noto Sans Symbols"/>
                <a:cs typeface="Noto Sans Symbols"/>
              </a:rPr>
              <a:t>Boosting the effectiveness of all teachers and principals.</a:t>
            </a:r>
          </a:p>
          <a:p>
            <a:pPr marL="457200" marR="0" indent="-457200">
              <a:spcBef>
                <a:spcPts val="0"/>
              </a:spcBef>
              <a:spcAft>
                <a:spcPts val="1200"/>
              </a:spcAft>
              <a:buAutoNum type="arabicPeriod"/>
            </a:pPr>
            <a:r>
              <a:rPr lang="en-US" sz="2400" dirty="0">
                <a:solidFill>
                  <a:srgbClr val="FFFFFF"/>
                </a:solidFill>
                <a:ea typeface="Noto Sans Symbols"/>
                <a:cs typeface="Noto Sans Symbols"/>
              </a:rPr>
              <a:t>Retaining and leveraging the most effective teachers and principals.</a:t>
            </a:r>
          </a:p>
          <a:p>
            <a:pPr marL="457200" marR="0" indent="-457200">
              <a:spcBef>
                <a:spcPts val="0"/>
              </a:spcBef>
              <a:spcAft>
                <a:spcPts val="1200"/>
              </a:spcAft>
              <a:buAutoNum type="arabicPeriod"/>
            </a:pPr>
            <a:r>
              <a:rPr lang="en-US" sz="2400" dirty="0">
                <a:solidFill>
                  <a:srgbClr val="FFFFFF"/>
                </a:solidFill>
                <a:effectLst/>
                <a:ea typeface="Noto Sans Symbols"/>
                <a:cs typeface="Noto Sans Symbols"/>
              </a:rPr>
              <a:t>Prioritize effective teachers and principals fo</a:t>
            </a:r>
            <a:r>
              <a:rPr lang="en-US" sz="2400" dirty="0">
                <a:solidFill>
                  <a:srgbClr val="FFFFFF"/>
                </a:solidFill>
                <a:ea typeface="Noto Sans Symbols"/>
                <a:cs typeface="Noto Sans Symbols"/>
              </a:rPr>
              <a:t>r high-need students.</a:t>
            </a:r>
          </a:p>
          <a:p>
            <a:pPr marL="457200" marR="0" indent="-457200">
              <a:spcBef>
                <a:spcPts val="0"/>
              </a:spcBef>
              <a:spcAft>
                <a:spcPts val="1200"/>
              </a:spcAft>
              <a:buAutoNum type="arabicPeriod"/>
            </a:pPr>
            <a:r>
              <a:rPr lang="en-US" sz="2400" dirty="0">
                <a:solidFill>
                  <a:srgbClr val="FFFFFF"/>
                </a:solidFill>
                <a:effectLst/>
                <a:ea typeface="Noto Sans Symbols"/>
                <a:cs typeface="Noto Sans Symbols"/>
              </a:rPr>
              <a:t>Improving or exiting persistently less effective teache</a:t>
            </a:r>
            <a:r>
              <a:rPr lang="en-US" sz="2400" dirty="0">
                <a:solidFill>
                  <a:srgbClr val="FFFFFF"/>
                </a:solidFill>
                <a:ea typeface="Noto Sans Symbols"/>
                <a:cs typeface="Noto Sans Symbols"/>
              </a:rPr>
              <a:t>rs and principals.</a:t>
            </a:r>
            <a:endParaRPr lang="en-US" sz="2400" dirty="0">
              <a:solidFill>
                <a:srgbClr val="FFFFFF"/>
              </a:solidFill>
              <a:effectLst/>
              <a:ea typeface="Noto Sans Symbols"/>
              <a:cs typeface="Noto Sans Symbols"/>
            </a:endParaRPr>
          </a:p>
        </p:txBody>
      </p:sp>
      <p:sp>
        <p:nvSpPr>
          <p:cNvPr id="12" name="Rectangle 11">
            <a:extLst>
              <a:ext uri="{FF2B5EF4-FFF2-40B4-BE49-F238E27FC236}">
                <a16:creationId xmlns:a16="http://schemas.microsoft.com/office/drawing/2014/main" id="{1FA0270F-2FE0-4D3D-B6BA-FC740DC8B3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6" name="Picture 5" descr="Orange coloured pencil standing out from the crowd of black pencils">
            <a:extLst>
              <a:ext uri="{FF2B5EF4-FFF2-40B4-BE49-F238E27FC236}">
                <a16:creationId xmlns:a16="http://schemas.microsoft.com/office/drawing/2014/main" id="{2435240A-84D3-C6C7-E653-1E4F85C8C557}"/>
              </a:ext>
            </a:extLst>
          </p:cNvPr>
          <p:cNvPicPr>
            <a:picLocks noChangeAspect="1"/>
          </p:cNvPicPr>
          <p:nvPr/>
        </p:nvPicPr>
        <p:blipFill rotWithShape="1">
          <a:blip r:embed="rId3"/>
          <a:srcRect l="12750" r="47179"/>
          <a:stretch/>
        </p:blipFill>
        <p:spPr>
          <a:xfrm>
            <a:off x="7611902" y="10"/>
            <a:ext cx="4580097" cy="6857990"/>
          </a:xfrm>
          <a:prstGeom prst="rect">
            <a:avLst/>
          </a:prstGeom>
        </p:spPr>
      </p:pic>
      <p:sp>
        <p:nvSpPr>
          <p:cNvPr id="4" name="Slide Number Placeholder 3">
            <a:extLst>
              <a:ext uri="{FF2B5EF4-FFF2-40B4-BE49-F238E27FC236}">
                <a16:creationId xmlns:a16="http://schemas.microsoft.com/office/drawing/2014/main" id="{0EC656A4-138B-0D75-3389-C9BFBCF3CB56}"/>
              </a:ext>
            </a:extLst>
          </p:cNvPr>
          <p:cNvSpPr>
            <a:spLocks noGrp="1"/>
          </p:cNvSpPr>
          <p:nvPr>
            <p:ph type="sldNum" sz="quarter" idx="12"/>
          </p:nvPr>
        </p:nvSpPr>
        <p:spPr>
          <a:xfrm>
            <a:off x="9900458" y="6459785"/>
            <a:ext cx="1312025" cy="365125"/>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29</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44305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E83B6-E09E-4007-A632-916B93A9CAE5}"/>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Title II Purpose </a:t>
            </a:r>
          </a:p>
        </p:txBody>
      </p:sp>
      <p:sp>
        <p:nvSpPr>
          <p:cNvPr id="3" name="Content Placeholder 2">
            <a:extLst>
              <a:ext uri="{FF2B5EF4-FFF2-40B4-BE49-F238E27FC236}">
                <a16:creationId xmlns:a16="http://schemas.microsoft.com/office/drawing/2014/main" id="{1C3B8C08-E797-4D4A-BD2D-D7FE38FE2E23}"/>
              </a:ext>
            </a:extLst>
          </p:cNvPr>
          <p:cNvSpPr>
            <a:spLocks noGrp="1"/>
          </p:cNvSpPr>
          <p:nvPr>
            <p:ph idx="1"/>
          </p:nvPr>
        </p:nvSpPr>
        <p:spPr>
          <a:xfrm>
            <a:off x="1140647" y="1916318"/>
            <a:ext cx="7524673" cy="4095014"/>
          </a:xfrm>
        </p:spPr>
        <p:txBody>
          <a:bodyPr>
            <a:noAutofit/>
          </a:bodyPr>
          <a:lstStyle/>
          <a:p>
            <a:pPr lvl="0">
              <a:spcBef>
                <a:spcPts val="0"/>
              </a:spcBef>
              <a:spcAft>
                <a:spcPts val="1200"/>
              </a:spcAft>
            </a:pPr>
            <a:r>
              <a:rPr lang="en-US" sz="2400" dirty="0">
                <a:solidFill>
                  <a:schemeClr val="tx1"/>
                </a:solidFill>
              </a:rPr>
              <a:t>Increasing student achievement consistent with the challenging state academic standards.</a:t>
            </a:r>
          </a:p>
          <a:p>
            <a:pPr lvl="0">
              <a:spcBef>
                <a:spcPts val="0"/>
              </a:spcBef>
              <a:spcAft>
                <a:spcPts val="1200"/>
              </a:spcAft>
            </a:pPr>
            <a:r>
              <a:rPr lang="en-US" sz="2400" dirty="0">
                <a:solidFill>
                  <a:schemeClr val="tx1"/>
                </a:solidFill>
              </a:rPr>
              <a:t>Improving the quality and effectiveness of teachers, principals, and other school leaders.</a:t>
            </a:r>
          </a:p>
          <a:p>
            <a:pPr lvl="0">
              <a:spcBef>
                <a:spcPts val="0"/>
              </a:spcBef>
              <a:spcAft>
                <a:spcPts val="1200"/>
              </a:spcAft>
            </a:pPr>
            <a:r>
              <a:rPr lang="en-US" sz="2400" dirty="0">
                <a:solidFill>
                  <a:schemeClr val="tx1"/>
                </a:solidFill>
              </a:rPr>
              <a:t>Increasing the number of teachers, principals, and other school leaders who are effective in improving student academic achievement in schools.</a:t>
            </a:r>
          </a:p>
          <a:p>
            <a:pPr lvl="0">
              <a:spcBef>
                <a:spcPts val="0"/>
              </a:spcBef>
              <a:spcAft>
                <a:spcPts val="1200"/>
              </a:spcAft>
            </a:pPr>
            <a:r>
              <a:rPr lang="en-US" sz="2400" dirty="0">
                <a:solidFill>
                  <a:schemeClr val="tx1"/>
                </a:solidFill>
              </a:rPr>
              <a:t>Providing low-income and minority students greater access to effective teachers, principals, and other school leaders.</a:t>
            </a:r>
          </a:p>
          <a:p>
            <a:pPr marL="0" lvl="0" indent="0" algn="r">
              <a:spcBef>
                <a:spcPts val="0"/>
              </a:spcBef>
              <a:spcAft>
                <a:spcPts val="1200"/>
              </a:spcAft>
              <a:buNone/>
            </a:pPr>
            <a:r>
              <a:rPr lang="en-US" sz="2400" dirty="0">
                <a:solidFill>
                  <a:schemeClr val="tx1"/>
                </a:solidFill>
              </a:rPr>
              <a:t>20 </a:t>
            </a:r>
            <a:r>
              <a:rPr lang="en-US" sz="2400" i="1" dirty="0">
                <a:solidFill>
                  <a:schemeClr val="tx1"/>
                </a:solidFill>
              </a:rPr>
              <a:t>United States Code </a:t>
            </a:r>
            <a:r>
              <a:rPr lang="en-US" sz="2400" dirty="0">
                <a:solidFill>
                  <a:schemeClr val="tx1"/>
                </a:solidFill>
              </a:rPr>
              <a:t>(</a:t>
            </a:r>
            <a:r>
              <a:rPr lang="en-US" sz="2400" i="1" cap="all" dirty="0">
                <a:solidFill>
                  <a:schemeClr val="tx1"/>
                </a:solidFill>
              </a:rPr>
              <a:t>U.S.C.</a:t>
            </a:r>
            <a:r>
              <a:rPr lang="en-US" sz="2400" cap="all" dirty="0">
                <a:solidFill>
                  <a:schemeClr val="tx1"/>
                </a:solidFill>
              </a:rPr>
              <a:t>)</a:t>
            </a:r>
            <a:r>
              <a:rPr lang="en-US" sz="2400" dirty="0">
                <a:solidFill>
                  <a:schemeClr val="tx1"/>
                </a:solidFill>
              </a:rPr>
              <a:t> Section 6601</a:t>
            </a:r>
          </a:p>
        </p:txBody>
      </p:sp>
      <p:pic>
        <p:nvPicPr>
          <p:cNvPr id="6" name="Picture 5" descr="Abstract blurred public library with bookshelves">
            <a:extLst>
              <a:ext uri="{FF2B5EF4-FFF2-40B4-BE49-F238E27FC236}">
                <a16:creationId xmlns:a16="http://schemas.microsoft.com/office/drawing/2014/main" id="{9F6C635F-BD8B-7DE4-2312-ABD84C1507D2}"/>
              </a:ext>
            </a:extLst>
          </p:cNvPr>
          <p:cNvPicPr>
            <a:picLocks noChangeAspect="1"/>
          </p:cNvPicPr>
          <p:nvPr/>
        </p:nvPicPr>
        <p:blipFill rotWithShape="1">
          <a:blip r:embed="rId3"/>
          <a:srcRect l="16219" r="38560" b="1"/>
          <a:stretch/>
        </p:blipFill>
        <p:spPr>
          <a:xfrm>
            <a:off x="8804155" y="1916318"/>
            <a:ext cx="2351525" cy="3471012"/>
          </a:xfrm>
          <a:prstGeom prst="rect">
            <a:avLst/>
          </a:prstGeom>
        </p:spPr>
      </p:pic>
      <p:sp>
        <p:nvSpPr>
          <p:cNvPr id="4" name="Slide Number Placeholder 3">
            <a:extLst>
              <a:ext uri="{FF2B5EF4-FFF2-40B4-BE49-F238E27FC236}">
                <a16:creationId xmlns:a16="http://schemas.microsoft.com/office/drawing/2014/main" id="{80BFC43A-20E5-48B7-A9A0-248ECB8F6D03}"/>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pPr>
                <a:spcAft>
                  <a:spcPts val="600"/>
                </a:spcAft>
              </a:pPr>
              <a:t>3</a:t>
            </a:fld>
            <a:endParaRPr lang="en-US" altLang="en-US"/>
          </a:p>
        </p:txBody>
      </p:sp>
    </p:spTree>
    <p:extLst>
      <p:ext uri="{BB962C8B-B14F-4D97-AF65-F5344CB8AC3E}">
        <p14:creationId xmlns:p14="http://schemas.microsoft.com/office/powerpoint/2010/main" val="2541026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6B7BD-2F6C-48D7-9B51-40709233BB7A}"/>
              </a:ext>
            </a:extLst>
          </p:cNvPr>
          <p:cNvSpPr>
            <a:spLocks noGrp="1"/>
          </p:cNvSpPr>
          <p:nvPr>
            <p:ph type="title"/>
          </p:nvPr>
        </p:nvSpPr>
        <p:spPr>
          <a:xfrm>
            <a:off x="9342578" y="1617149"/>
            <a:ext cx="2716237" cy="1325563"/>
          </a:xfrm>
        </p:spPr>
        <p:txBody>
          <a:bodyPr>
            <a:noAutofit/>
          </a:bodyPr>
          <a:lstStyle/>
          <a:p>
            <a:r>
              <a:rPr lang="en-US" sz="2800" dirty="0">
                <a:latin typeface="Arial" panose="020B0604020202020204" pitchFamily="34" charset="0"/>
                <a:cs typeface="Arial" panose="020B0604020202020204" pitchFamily="34" charset="0"/>
              </a:rPr>
              <a:t>Example of Self Assessment (1)</a:t>
            </a:r>
          </a:p>
        </p:txBody>
      </p:sp>
      <p:pic>
        <p:nvPicPr>
          <p:cNvPr id="5" name="Content Placeholder 4" descr="Screenshot of Self Assessment">
            <a:extLst>
              <a:ext uri="{FF2B5EF4-FFF2-40B4-BE49-F238E27FC236}">
                <a16:creationId xmlns:a16="http://schemas.microsoft.com/office/drawing/2014/main" id="{9EF1D983-5600-DDFD-22F4-45850886DE4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0486" y="700208"/>
            <a:ext cx="8872092" cy="5447373"/>
          </a:xfrm>
        </p:spPr>
      </p:pic>
    </p:spTree>
    <p:extLst>
      <p:ext uri="{BB962C8B-B14F-4D97-AF65-F5344CB8AC3E}">
        <p14:creationId xmlns:p14="http://schemas.microsoft.com/office/powerpoint/2010/main" val="1436632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51C81-10F2-E05E-E1AD-971B18A58166}"/>
              </a:ext>
            </a:extLst>
          </p:cNvPr>
          <p:cNvSpPr>
            <a:spLocks noGrp="1"/>
          </p:cNvSpPr>
          <p:nvPr>
            <p:ph type="title"/>
          </p:nvPr>
        </p:nvSpPr>
        <p:spPr>
          <a:xfrm>
            <a:off x="8918917" y="1630621"/>
            <a:ext cx="2984169" cy="613934"/>
          </a:xfrm>
        </p:spPr>
        <p:txBody>
          <a:bodyPr>
            <a:normAutofit fontScale="90000"/>
          </a:bodyPr>
          <a:lstStyle/>
          <a:p>
            <a:r>
              <a:rPr lang="en-US" sz="3200" dirty="0">
                <a:solidFill>
                  <a:schemeClr val="tx1"/>
                </a:solidFill>
              </a:rPr>
              <a:t>Example of Self Assessment (2)</a:t>
            </a:r>
          </a:p>
        </p:txBody>
      </p:sp>
      <p:pic>
        <p:nvPicPr>
          <p:cNvPr id="9" name="Content Placeholder 8" descr="Screenshot of a self-assessment tool available on web page">
            <a:extLst>
              <a:ext uri="{FF2B5EF4-FFF2-40B4-BE49-F238E27FC236}">
                <a16:creationId xmlns:a16="http://schemas.microsoft.com/office/drawing/2014/main" id="{94ACC086-D71E-3D21-D3D3-23934DD87A4D}"/>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88914" y="263429"/>
            <a:ext cx="8334581" cy="6331141"/>
          </a:xfrm>
        </p:spPr>
      </p:pic>
      <p:sp>
        <p:nvSpPr>
          <p:cNvPr id="4" name="Slide Number Placeholder 3">
            <a:extLst>
              <a:ext uri="{FF2B5EF4-FFF2-40B4-BE49-F238E27FC236}">
                <a16:creationId xmlns:a16="http://schemas.microsoft.com/office/drawing/2014/main" id="{0EC656A4-138B-0D75-3389-C9BFBCF3CB56}"/>
              </a:ext>
            </a:extLst>
          </p:cNvPr>
          <p:cNvSpPr>
            <a:spLocks noGrp="1"/>
          </p:cNvSpPr>
          <p:nvPr>
            <p:ph type="sldNum" sz="quarter" idx="4294967295"/>
          </p:nvPr>
        </p:nvSpPr>
        <p:spPr>
          <a:xfrm>
            <a:off x="10879138" y="6456363"/>
            <a:ext cx="1312862"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5323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03659-158A-5D90-302D-677580D51055}"/>
              </a:ext>
            </a:extLst>
          </p:cNvPr>
          <p:cNvSpPr>
            <a:spLocks noGrp="1"/>
          </p:cNvSpPr>
          <p:nvPr>
            <p:ph type="title"/>
          </p:nvPr>
        </p:nvSpPr>
        <p:spPr/>
        <p:txBody>
          <a:bodyPr/>
          <a:lstStyle/>
          <a:p>
            <a:r>
              <a:rPr lang="en-US" dirty="0">
                <a:solidFill>
                  <a:schemeClr val="tx1"/>
                </a:solidFill>
              </a:rPr>
              <a:t>Educational Partner Engagement</a:t>
            </a:r>
          </a:p>
        </p:txBody>
      </p:sp>
      <p:sp>
        <p:nvSpPr>
          <p:cNvPr id="3" name="Content Placeholder 2">
            <a:extLst>
              <a:ext uri="{FF2B5EF4-FFF2-40B4-BE49-F238E27FC236}">
                <a16:creationId xmlns:a16="http://schemas.microsoft.com/office/drawing/2014/main" id="{D50B58BE-4E0B-27B5-E4C0-DE4C7BA7CCB3}"/>
              </a:ext>
            </a:extLst>
          </p:cNvPr>
          <p:cNvSpPr>
            <a:spLocks noGrp="1"/>
          </p:cNvSpPr>
          <p:nvPr>
            <p:ph sz="half" idx="1"/>
          </p:nvPr>
        </p:nvSpPr>
        <p:spPr>
          <a:xfrm>
            <a:off x="1097278" y="1845733"/>
            <a:ext cx="10058400" cy="4388811"/>
          </a:xfrm>
        </p:spPr>
        <p:txBody>
          <a:bodyPr/>
          <a:lstStyle/>
          <a:p>
            <a:pPr marL="457200" marR="0" lvl="0" indent="-457200">
              <a:lnSpc>
                <a:spcPct val="100000"/>
              </a:lnSpc>
              <a:spcBef>
                <a:spcPts val="0"/>
              </a:spcBef>
              <a:spcAft>
                <a:spcPts val="1200"/>
              </a:spcAft>
              <a:buAutoNum type="arabicPeriod"/>
            </a:pPr>
            <a:r>
              <a:rPr lang="en-US" sz="2400" dirty="0">
                <a:solidFill>
                  <a:schemeClr val="tx1"/>
                </a:solidFill>
                <a:effectLst/>
                <a:latin typeface="Arial" panose="020B0604020202020204" pitchFamily="34" charset="0"/>
                <a:ea typeface="Arial" panose="020B0604020202020204" pitchFamily="34" charset="0"/>
              </a:rPr>
              <a:t>Share the focus areas with those who best understand the problem, such as district staff, principals, teachers, and families  </a:t>
            </a:r>
          </a:p>
          <a:p>
            <a:pPr marL="457200" marR="0" lvl="0" indent="-457200">
              <a:lnSpc>
                <a:spcPct val="100000"/>
              </a:lnSpc>
              <a:spcBef>
                <a:spcPts val="0"/>
              </a:spcBef>
              <a:spcAft>
                <a:spcPts val="1200"/>
              </a:spcAft>
              <a:buAutoNum type="arabicPeriod"/>
            </a:pPr>
            <a:r>
              <a:rPr lang="en-US" sz="2400" dirty="0">
                <a:solidFill>
                  <a:schemeClr val="tx1"/>
                </a:solidFill>
                <a:effectLst/>
                <a:latin typeface="Arial" panose="020B0604020202020204" pitchFamily="34" charset="0"/>
                <a:ea typeface="Arial" panose="020B0604020202020204" pitchFamily="34" charset="0"/>
              </a:rPr>
              <a:t>With these sources of input, brainstorm as many potential drivers of the problem as possible.</a:t>
            </a:r>
          </a:p>
          <a:p>
            <a:pPr marL="457200" marR="0" lvl="0" indent="-457200">
              <a:lnSpc>
                <a:spcPct val="100000"/>
              </a:lnSpc>
              <a:spcBef>
                <a:spcPts val="0"/>
              </a:spcBef>
              <a:spcAft>
                <a:spcPts val="1200"/>
              </a:spcAft>
              <a:buAutoNum type="arabicPeriod"/>
            </a:pPr>
            <a:r>
              <a:rPr lang="en-US" sz="2400" dirty="0">
                <a:solidFill>
                  <a:schemeClr val="tx1"/>
                </a:solidFill>
                <a:effectLst/>
                <a:latin typeface="Arial" panose="020B0604020202020204" pitchFamily="34" charset="0"/>
                <a:ea typeface="Arial" panose="020B0604020202020204" pitchFamily="34" charset="0"/>
              </a:rPr>
              <a:t>Brainstorm potential drivers of those factors to get to an increasing level of specificity on underlying issues. </a:t>
            </a:r>
          </a:p>
          <a:p>
            <a:pPr marL="457200" marR="0" lvl="0" indent="-457200">
              <a:lnSpc>
                <a:spcPct val="100000"/>
              </a:lnSpc>
              <a:spcBef>
                <a:spcPts val="0"/>
              </a:spcBef>
              <a:spcAft>
                <a:spcPts val="1200"/>
              </a:spcAft>
              <a:buAutoNum type="arabicPeriod"/>
            </a:pPr>
            <a:r>
              <a:rPr lang="en-US" sz="2400" dirty="0">
                <a:solidFill>
                  <a:schemeClr val="tx1"/>
                </a:solidFill>
                <a:effectLst/>
                <a:latin typeface="Arial" panose="020B0604020202020204" pitchFamily="34" charset="0"/>
                <a:ea typeface="Arial" panose="020B0604020202020204" pitchFamily="34" charset="0"/>
              </a:rPr>
              <a:t>Prioritize three to four factors that are (1) most related to the problem and (2) most actionable at the district level. </a:t>
            </a:r>
          </a:p>
          <a:p>
            <a:pPr marL="457200" marR="0" lvl="0" indent="-457200">
              <a:lnSpc>
                <a:spcPct val="100000"/>
              </a:lnSpc>
              <a:spcBef>
                <a:spcPts val="0"/>
              </a:spcBef>
              <a:spcAft>
                <a:spcPts val="1200"/>
              </a:spcAft>
              <a:buAutoNum type="arabicPeriod"/>
            </a:pPr>
            <a:r>
              <a:rPr lang="en-US" sz="2400" dirty="0">
                <a:solidFill>
                  <a:schemeClr val="tx1"/>
                </a:solidFill>
                <a:effectLst/>
                <a:latin typeface="Arial" panose="020B0604020202020204" pitchFamily="34" charset="0"/>
                <a:ea typeface="Arial" panose="020B0604020202020204" pitchFamily="34" charset="0"/>
              </a:rPr>
              <a:t>Categorize the root causes by grouping the causes into categories.</a:t>
            </a:r>
          </a:p>
        </p:txBody>
      </p:sp>
      <p:sp>
        <p:nvSpPr>
          <p:cNvPr id="4" name="Slide Number Placeholder 3">
            <a:extLst>
              <a:ext uri="{FF2B5EF4-FFF2-40B4-BE49-F238E27FC236}">
                <a16:creationId xmlns:a16="http://schemas.microsoft.com/office/drawing/2014/main" id="{B9781FE5-ADFD-A4A4-6911-8296F642E253}"/>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75006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C5156-4544-276E-9C1A-8FF79DDE7AD6}"/>
              </a:ext>
            </a:extLst>
          </p:cNvPr>
          <p:cNvSpPr>
            <a:spLocks noGrp="1"/>
          </p:cNvSpPr>
          <p:nvPr>
            <p:ph type="title"/>
          </p:nvPr>
        </p:nvSpPr>
        <p:spPr/>
        <p:txBody>
          <a:bodyPr/>
          <a:lstStyle/>
          <a:p>
            <a:r>
              <a:rPr lang="en-US" dirty="0">
                <a:solidFill>
                  <a:schemeClr val="tx1"/>
                </a:solidFill>
              </a:rPr>
              <a:t>Step 3</a:t>
            </a:r>
          </a:p>
        </p:txBody>
      </p:sp>
      <p:graphicFrame>
        <p:nvGraphicFramePr>
          <p:cNvPr id="5" name="Content Placeholder 4">
            <a:extLst>
              <a:ext uri="{FF2B5EF4-FFF2-40B4-BE49-F238E27FC236}">
                <a16:creationId xmlns:a16="http://schemas.microsoft.com/office/drawing/2014/main" id="{4770344B-547B-EC49-DB27-5F9F13469D82}"/>
              </a:ext>
              <a:ext uri="{C183D7F6-B498-43B3-948B-1728B52AA6E4}">
                <adec:decorative xmlns:adec="http://schemas.microsoft.com/office/drawing/2017/decorative" val="1"/>
              </a:ext>
            </a:extLst>
          </p:cNvPr>
          <p:cNvGraphicFramePr>
            <a:graphicFrameLocks noGrp="1"/>
          </p:cNvGraphicFramePr>
          <p:nvPr>
            <p:ph idx="1"/>
          </p:nvPr>
        </p:nvGraphicFramePr>
        <p:xfrm>
          <a:off x="3516923" y="2419643"/>
          <a:ext cx="5781822" cy="3080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C9477851-C445-1930-3069-EDC8D4A3D6A3}"/>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7083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6D9DF-ECAE-39CB-4B0B-9DCC74D8FDE7}"/>
              </a:ext>
            </a:extLst>
          </p:cNvPr>
          <p:cNvSpPr>
            <a:spLocks noGrp="1"/>
          </p:cNvSpPr>
          <p:nvPr>
            <p:ph type="title"/>
          </p:nvPr>
        </p:nvSpPr>
        <p:spPr/>
        <p:txBody>
          <a:bodyPr/>
          <a:lstStyle/>
          <a:p>
            <a:r>
              <a:rPr lang="en-US" dirty="0">
                <a:solidFill>
                  <a:schemeClr val="tx1"/>
                </a:solidFill>
              </a:rPr>
              <a:t>Example Educator Equity Goal</a:t>
            </a:r>
          </a:p>
        </p:txBody>
      </p:sp>
      <p:sp>
        <p:nvSpPr>
          <p:cNvPr id="3" name="Content Placeholder 2">
            <a:extLst>
              <a:ext uri="{FF2B5EF4-FFF2-40B4-BE49-F238E27FC236}">
                <a16:creationId xmlns:a16="http://schemas.microsoft.com/office/drawing/2014/main" id="{3231368E-533A-0A48-6916-9443FB837575}"/>
              </a:ext>
            </a:extLst>
          </p:cNvPr>
          <p:cNvSpPr>
            <a:spLocks noGrp="1"/>
          </p:cNvSpPr>
          <p:nvPr>
            <p:ph idx="1"/>
          </p:nvPr>
        </p:nvSpPr>
        <p:spPr/>
        <p:txBody>
          <a:bodyPr/>
          <a:lstStyle/>
          <a:p>
            <a:pPr marL="0" indent="0">
              <a:buNone/>
            </a:pPr>
            <a:r>
              <a:rPr lang="en-US" b="1" dirty="0">
                <a:solidFill>
                  <a:schemeClr val="tx1"/>
                </a:solidFill>
              </a:rPr>
              <a:t>Goal: </a:t>
            </a:r>
            <a:r>
              <a:rPr lang="en-US" dirty="0">
                <a:solidFill>
                  <a:schemeClr val="tx1"/>
                </a:solidFill>
              </a:rPr>
              <a:t>Increase the percentage of effective teachers in the district’s lowest-performing schools (name the schools) by 30 percent over three years.</a:t>
            </a:r>
          </a:p>
          <a:p>
            <a:pPr marL="0" indent="0">
              <a:buNone/>
            </a:pPr>
            <a:r>
              <a:rPr lang="en-US" b="1" dirty="0">
                <a:solidFill>
                  <a:schemeClr val="tx1"/>
                </a:solidFill>
              </a:rPr>
              <a:t>Root Cause</a:t>
            </a:r>
            <a:r>
              <a:rPr lang="en-US" dirty="0">
                <a:solidFill>
                  <a:schemeClr val="tx1"/>
                </a:solidFill>
              </a:rPr>
              <a:t>: Teachers are not receiving adequate feedback and support from their principals.</a:t>
            </a:r>
          </a:p>
          <a:p>
            <a:pPr marL="0" indent="0">
              <a:buNone/>
            </a:pPr>
            <a:r>
              <a:rPr lang="en-US" b="1" dirty="0">
                <a:solidFill>
                  <a:schemeClr val="tx1"/>
                </a:solidFill>
              </a:rPr>
              <a:t>Strategy: </a:t>
            </a:r>
            <a:r>
              <a:rPr lang="en-US" dirty="0">
                <a:solidFill>
                  <a:schemeClr val="tx1"/>
                </a:solidFill>
              </a:rPr>
              <a:t>Improving teacher performance through principal supervision and support. </a:t>
            </a:r>
          </a:p>
        </p:txBody>
      </p:sp>
      <p:sp>
        <p:nvSpPr>
          <p:cNvPr id="4" name="Slide Number Placeholder 3">
            <a:extLst>
              <a:ext uri="{FF2B5EF4-FFF2-40B4-BE49-F238E27FC236}">
                <a16:creationId xmlns:a16="http://schemas.microsoft.com/office/drawing/2014/main" id="{0FF58D32-B1E3-3F97-94ED-9570FE15870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89836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7BF35-372B-1819-8F1E-D43EF23EA668}"/>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Strategies and Goals</a:t>
            </a:r>
          </a:p>
        </p:txBody>
      </p:sp>
      <p:pic>
        <p:nvPicPr>
          <p:cNvPr id="6" name="Picture 5" descr="Three arrows on bullseye">
            <a:extLst>
              <a:ext uri="{FF2B5EF4-FFF2-40B4-BE49-F238E27FC236}">
                <a16:creationId xmlns:a16="http://schemas.microsoft.com/office/drawing/2014/main" id="{99571EDE-C13B-EAAC-82F0-856415DFBDE6}"/>
              </a:ext>
            </a:extLst>
          </p:cNvPr>
          <p:cNvPicPr>
            <a:picLocks noChangeAspect="1"/>
          </p:cNvPicPr>
          <p:nvPr/>
        </p:nvPicPr>
        <p:blipFill rotWithShape="1">
          <a:blip r:embed="rId3"/>
          <a:srcRect l="4107" r="37488" b="-1"/>
          <a:stretch/>
        </p:blipFill>
        <p:spPr>
          <a:xfrm>
            <a:off x="1076432" y="1916318"/>
            <a:ext cx="3094997" cy="3471012"/>
          </a:xfrm>
          <a:prstGeom prst="rect">
            <a:avLst/>
          </a:prstGeom>
        </p:spPr>
      </p:pic>
      <p:sp>
        <p:nvSpPr>
          <p:cNvPr id="3" name="Content Placeholder 2">
            <a:extLst>
              <a:ext uri="{FF2B5EF4-FFF2-40B4-BE49-F238E27FC236}">
                <a16:creationId xmlns:a16="http://schemas.microsoft.com/office/drawing/2014/main" id="{5B78F16F-EF11-FF4C-7AD5-3E48934712E0}"/>
              </a:ext>
            </a:extLst>
          </p:cNvPr>
          <p:cNvSpPr>
            <a:spLocks noGrp="1"/>
          </p:cNvSpPr>
          <p:nvPr>
            <p:ph idx="1"/>
          </p:nvPr>
        </p:nvSpPr>
        <p:spPr>
          <a:xfrm>
            <a:off x="4171429" y="1737361"/>
            <a:ext cx="7788342" cy="4722424"/>
          </a:xfrm>
        </p:spPr>
        <p:txBody>
          <a:bodyPr>
            <a:normAutofit lnSpcReduction="10000"/>
          </a:bodyPr>
          <a:lstStyle/>
          <a:p>
            <a:pPr marL="0" indent="0">
              <a:lnSpc>
                <a:spcPct val="110000"/>
              </a:lnSpc>
              <a:spcBef>
                <a:spcPts val="0"/>
              </a:spcBef>
              <a:buNone/>
            </a:pPr>
            <a:r>
              <a:rPr lang="en-US" sz="2400" dirty="0">
                <a:solidFill>
                  <a:schemeClr val="tx1"/>
                </a:solidFill>
              </a:rPr>
              <a:t>Develop an equity goal that addresses the identified focus areas and disparities. The goal should identify the impacted schools and meet the “SMART-E” criteria</a:t>
            </a:r>
          </a:p>
          <a:p>
            <a:pPr marL="0" indent="0">
              <a:lnSpc>
                <a:spcPct val="110000"/>
              </a:lnSpc>
              <a:spcBef>
                <a:spcPts val="0"/>
              </a:spcBef>
              <a:buNone/>
            </a:pPr>
            <a:r>
              <a:rPr lang="en-US" sz="2400" b="1" dirty="0">
                <a:solidFill>
                  <a:schemeClr val="tx1"/>
                </a:solidFill>
              </a:rPr>
              <a:t>S</a:t>
            </a:r>
            <a:r>
              <a:rPr lang="en-US" sz="2400" dirty="0">
                <a:solidFill>
                  <a:schemeClr val="tx1"/>
                </a:solidFill>
              </a:rPr>
              <a:t>pecific</a:t>
            </a:r>
            <a:r>
              <a:rPr lang="en-US" sz="2400" b="1" dirty="0">
                <a:solidFill>
                  <a:schemeClr val="tx1"/>
                </a:solidFill>
              </a:rPr>
              <a:t>: </a:t>
            </a:r>
            <a:r>
              <a:rPr lang="en-US" sz="2400" dirty="0">
                <a:solidFill>
                  <a:schemeClr val="tx1"/>
                </a:solidFill>
              </a:rPr>
              <a:t>Is it clear and straightforward?</a:t>
            </a:r>
          </a:p>
          <a:p>
            <a:pPr marL="0" indent="0">
              <a:lnSpc>
                <a:spcPct val="110000"/>
              </a:lnSpc>
              <a:spcBef>
                <a:spcPts val="0"/>
              </a:spcBef>
              <a:buNone/>
            </a:pPr>
            <a:r>
              <a:rPr lang="en-US" sz="2400" b="1" dirty="0">
                <a:solidFill>
                  <a:schemeClr val="tx1"/>
                </a:solidFill>
              </a:rPr>
              <a:t>M</a:t>
            </a:r>
            <a:r>
              <a:rPr lang="en-US" sz="2400" dirty="0">
                <a:solidFill>
                  <a:schemeClr val="tx1"/>
                </a:solidFill>
              </a:rPr>
              <a:t>easurable: Can it be measured with data?</a:t>
            </a:r>
          </a:p>
          <a:p>
            <a:pPr marL="0" indent="0">
              <a:lnSpc>
                <a:spcPct val="110000"/>
              </a:lnSpc>
              <a:spcBef>
                <a:spcPts val="0"/>
              </a:spcBef>
              <a:buNone/>
            </a:pPr>
            <a:r>
              <a:rPr lang="en-US" sz="2400" b="1" dirty="0">
                <a:solidFill>
                  <a:schemeClr val="tx1"/>
                </a:solidFill>
              </a:rPr>
              <a:t>A</a:t>
            </a:r>
            <a:r>
              <a:rPr lang="en-US" sz="2400" dirty="0">
                <a:solidFill>
                  <a:schemeClr val="tx1"/>
                </a:solidFill>
              </a:rPr>
              <a:t>mbitious: Is it a stretch for the district?</a:t>
            </a:r>
          </a:p>
          <a:p>
            <a:pPr marL="0" indent="0">
              <a:lnSpc>
                <a:spcPct val="110000"/>
              </a:lnSpc>
              <a:spcBef>
                <a:spcPts val="0"/>
              </a:spcBef>
              <a:buNone/>
            </a:pPr>
            <a:r>
              <a:rPr lang="en-US" sz="2400" b="1" dirty="0">
                <a:solidFill>
                  <a:schemeClr val="tx1"/>
                </a:solidFill>
              </a:rPr>
              <a:t>R</a:t>
            </a:r>
            <a:r>
              <a:rPr lang="en-US" sz="2400" dirty="0">
                <a:solidFill>
                  <a:schemeClr val="tx1"/>
                </a:solidFill>
              </a:rPr>
              <a:t>easonable: Is it realistic and achievable?</a:t>
            </a:r>
          </a:p>
          <a:p>
            <a:pPr marL="0" indent="0">
              <a:lnSpc>
                <a:spcPct val="110000"/>
              </a:lnSpc>
              <a:spcBef>
                <a:spcPts val="0"/>
              </a:spcBef>
              <a:buNone/>
            </a:pPr>
            <a:r>
              <a:rPr lang="en-US" sz="2400" b="1" dirty="0">
                <a:solidFill>
                  <a:schemeClr val="tx1"/>
                </a:solidFill>
              </a:rPr>
              <a:t>T</a:t>
            </a:r>
            <a:r>
              <a:rPr lang="en-US" sz="2400" dirty="0">
                <a:solidFill>
                  <a:schemeClr val="tx1"/>
                </a:solidFill>
              </a:rPr>
              <a:t>imely: Is it attached to a time frame?</a:t>
            </a:r>
          </a:p>
          <a:p>
            <a:pPr marL="0" indent="0">
              <a:lnSpc>
                <a:spcPct val="110000"/>
              </a:lnSpc>
              <a:spcBef>
                <a:spcPts val="0"/>
              </a:spcBef>
              <a:buNone/>
            </a:pPr>
            <a:r>
              <a:rPr lang="en-US" sz="2400" b="1" dirty="0">
                <a:solidFill>
                  <a:schemeClr val="tx1"/>
                </a:solidFill>
              </a:rPr>
              <a:t>E</a:t>
            </a:r>
            <a:r>
              <a:rPr lang="en-US" sz="2400" dirty="0">
                <a:solidFill>
                  <a:schemeClr val="tx1"/>
                </a:solidFill>
              </a:rPr>
              <a:t>quity-oriented: Are prioritized schools or student populations embedded in the goal?</a:t>
            </a:r>
          </a:p>
        </p:txBody>
      </p:sp>
      <p:sp>
        <p:nvSpPr>
          <p:cNvPr id="4" name="Slide Number Placeholder 3">
            <a:extLst>
              <a:ext uri="{FF2B5EF4-FFF2-40B4-BE49-F238E27FC236}">
                <a16:creationId xmlns:a16="http://schemas.microsoft.com/office/drawing/2014/main" id="{975C6FDC-739B-0440-EA7F-1C3D8DB06954}"/>
              </a:ext>
            </a:extLst>
          </p:cNvPr>
          <p:cNvSpPr>
            <a:spLocks noGrp="1"/>
          </p:cNvSpPr>
          <p:nvPr>
            <p:ph type="sldNum" sz="quarter" idx="12"/>
          </p:nvPr>
        </p:nvSpPr>
        <p:spPr>
          <a:xfrm>
            <a:off x="9900458" y="6459785"/>
            <a:ext cx="1312025" cy="365125"/>
          </a:xfrm>
        </p:spPr>
        <p:txBody>
          <a:bodyPr>
            <a:normAutofit/>
          </a:bodyPr>
          <a:lstStyle/>
          <a:p>
            <a:pPr marL="0" marR="0" lvl="0" indent="0" defTabSz="914400" rtl="0" eaLnBrk="1" fontAlgn="base" latinLnBrk="0" hangingPunct="1">
              <a:spcBef>
                <a:spcPct val="0"/>
              </a:spcBef>
              <a:spcAft>
                <a:spcPts val="600"/>
              </a:spcAft>
              <a:buClrTx/>
              <a:buSzTx/>
              <a:buFontTx/>
              <a:buNone/>
              <a:tabLst/>
              <a:defRPr/>
            </a:pPr>
            <a:fld id="{4E637404-0BCF-4192-AEAE-F6A882F231C4}" type="slidenum">
              <a:rPr kumimoji="0" lang="en-US" altLang="en-US" b="0" i="0" u="none" strike="noStrike" kern="1200" cap="none" spc="0" normalizeH="0" baseline="0" noProof="0">
                <a:ln>
                  <a:noFill/>
                </a:ln>
                <a:effectLst/>
                <a:uLnTx/>
                <a:uFillTx/>
                <a:latin typeface="Arial" panose="020B0604020202020204" pitchFamily="34" charset="0"/>
                <a:ea typeface="+mn-ea"/>
                <a:cs typeface="+mn-cs"/>
              </a:rPr>
              <a:pPr marL="0" marR="0" lvl="0" indent="0" defTabSz="914400" rtl="0" eaLnBrk="1" fontAlgn="base" latinLnBrk="0" hangingPunct="1">
                <a:spcBef>
                  <a:spcPct val="0"/>
                </a:spcBef>
                <a:spcAft>
                  <a:spcPts val="600"/>
                </a:spcAft>
                <a:buClrTx/>
                <a:buSzTx/>
                <a:buFontTx/>
                <a:buNone/>
                <a:tabLst/>
                <a:defRPr/>
              </a:pPr>
              <a:t>35</a:t>
            </a:fld>
            <a:endParaRPr kumimoji="0" lang="en-US" altLang="en-US" b="0" i="0" u="none" strike="noStrike" kern="1200" cap="none" spc="0" normalizeH="0" baseline="0" noProof="0">
              <a:ln>
                <a:noFill/>
              </a:ln>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22294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useBgFill="1">
        <p:nvSpPr>
          <p:cNvPr id="25" name="Rectangle 24">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E21066E4-EBAA-6B97-4F25-CD0E5872AD9E}"/>
              </a:ext>
            </a:extLst>
          </p:cNvPr>
          <p:cNvSpPr>
            <a:spLocks noGrp="1"/>
          </p:cNvSpPr>
          <p:nvPr>
            <p:ph type="title"/>
          </p:nvPr>
        </p:nvSpPr>
        <p:spPr>
          <a:xfrm>
            <a:off x="5181601" y="634946"/>
            <a:ext cx="6368142" cy="1450757"/>
          </a:xfrm>
        </p:spPr>
        <p:txBody>
          <a:bodyPr vert="horz" lIns="91440" tIns="45720" rIns="91440" bIns="45720" rtlCol="0">
            <a:normAutofit/>
          </a:bodyPr>
          <a:lstStyle/>
          <a:p>
            <a:pPr eaLnBrk="1" hangingPunct="1"/>
            <a:r>
              <a:rPr lang="en-US" dirty="0">
                <a:solidFill>
                  <a:schemeClr val="tx1"/>
                </a:solidFill>
              </a:rPr>
              <a:t>Educator Equity  Question (1)</a:t>
            </a:r>
          </a:p>
        </p:txBody>
      </p:sp>
      <p:pic>
        <p:nvPicPr>
          <p:cNvPr id="6" name="Picture 5" descr="Caselle con punto interrogativo">
            <a:extLst>
              <a:ext uri="{FF2B5EF4-FFF2-40B4-BE49-F238E27FC236}">
                <a16:creationId xmlns:a16="http://schemas.microsoft.com/office/drawing/2014/main" id="{D52F984B-4F93-4FF6-3EE6-141A00A3199D}"/>
              </a:ext>
            </a:extLst>
          </p:cNvPr>
          <p:cNvPicPr>
            <a:picLocks noChangeAspect="1"/>
          </p:cNvPicPr>
          <p:nvPr/>
        </p:nvPicPr>
        <p:blipFill rotWithShape="1">
          <a:blip r:embed="rId3"/>
          <a:srcRect l="33886" r="28007"/>
          <a:stretch/>
        </p:blipFill>
        <p:spPr>
          <a:xfrm>
            <a:off x="20" y="-12128"/>
            <a:ext cx="4654276" cy="6870127"/>
          </a:xfrm>
          <a:prstGeom prst="rect">
            <a:avLst/>
          </a:prstGeom>
        </p:spPr>
      </p:pic>
      <p:cxnSp>
        <p:nvCxnSpPr>
          <p:cNvPr id="27" name="Straight Connector 26">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2A49DD6-CF42-CE3F-A616-CAE72318E1F0}"/>
              </a:ext>
            </a:extLst>
          </p:cNvPr>
          <p:cNvSpPr>
            <a:spLocks noGrp="1"/>
          </p:cNvSpPr>
          <p:nvPr>
            <p:ph idx="1"/>
          </p:nvPr>
        </p:nvSpPr>
        <p:spPr>
          <a:xfrm>
            <a:off x="4822723" y="2198914"/>
            <a:ext cx="7197212" cy="4393612"/>
          </a:xfrm>
        </p:spPr>
        <p:txBody>
          <a:bodyPr vert="horz" lIns="91440" tIns="45720" rIns="91440" bIns="45720" rtlCol="0">
            <a:noAutofit/>
          </a:bodyPr>
          <a:lstStyle/>
          <a:p>
            <a:pPr marL="0" indent="0">
              <a:spcBef>
                <a:spcPts val="0"/>
              </a:spcBef>
              <a:spcAft>
                <a:spcPts val="1200"/>
              </a:spcAft>
              <a:buNone/>
            </a:pPr>
            <a:r>
              <a:rPr lang="en-US" sz="2400" b="1" dirty="0">
                <a:solidFill>
                  <a:schemeClr val="tx1"/>
                </a:solidFill>
              </a:rPr>
              <a:t>Question: </a:t>
            </a:r>
            <a:r>
              <a:rPr lang="en-US" sz="2400" dirty="0">
                <a:solidFill>
                  <a:schemeClr val="tx1"/>
                </a:solidFill>
              </a:rPr>
              <a:t>Are districts required to reassign teachers to different classrooms or schools to address the disparities?</a:t>
            </a:r>
          </a:p>
          <a:p>
            <a:pPr marL="0" indent="0">
              <a:spcBef>
                <a:spcPts val="0"/>
              </a:spcBef>
              <a:spcAft>
                <a:spcPts val="1200"/>
              </a:spcAft>
              <a:buNone/>
            </a:pPr>
            <a:r>
              <a:rPr lang="en-US" sz="2400" b="1" dirty="0">
                <a:solidFill>
                  <a:schemeClr val="tx1"/>
                </a:solidFill>
              </a:rPr>
              <a:t>Answer:</a:t>
            </a:r>
            <a:r>
              <a:rPr lang="en-US" sz="2400" dirty="0">
                <a:solidFill>
                  <a:schemeClr val="tx1"/>
                </a:solidFill>
              </a:rPr>
              <a:t> LEAs with educator equity gaps may change staffing to address disparities. However, reassigning teachers is optional under ESSA, and may not address the root causes of this disparity. </a:t>
            </a:r>
          </a:p>
          <a:p>
            <a:pPr marL="0" indent="0">
              <a:spcBef>
                <a:spcPts val="0"/>
              </a:spcBef>
              <a:spcAft>
                <a:spcPts val="1200"/>
              </a:spcAft>
              <a:buNone/>
            </a:pPr>
            <a:r>
              <a:rPr lang="en-US" sz="2400" dirty="0">
                <a:solidFill>
                  <a:schemeClr val="tx1"/>
                </a:solidFill>
              </a:rPr>
              <a:t>LEAs are encouraged to approach the educator equity gap collaboratively with all educational partners to address disparities.</a:t>
            </a:r>
          </a:p>
        </p:txBody>
      </p:sp>
      <p:sp>
        <p:nvSpPr>
          <p:cNvPr id="4" name="Slide Number Placeholder 3">
            <a:extLst>
              <a:ext uri="{FF2B5EF4-FFF2-40B4-BE49-F238E27FC236}">
                <a16:creationId xmlns:a16="http://schemas.microsoft.com/office/drawing/2014/main" id="{B3970D3A-0159-CFD9-8D64-487052AD004B}"/>
              </a:ext>
            </a:extLst>
          </p:cNvPr>
          <p:cNvSpPr>
            <a:spLocks noGrp="1"/>
          </p:cNvSpPr>
          <p:nvPr>
            <p:ph type="sldNum" sz="quarter" idx="12"/>
          </p:nvPr>
        </p:nvSpPr>
        <p:spPr>
          <a:xfrm>
            <a:off x="9900458" y="6459785"/>
            <a:ext cx="1312025" cy="365125"/>
          </a:xfrm>
        </p:spPr>
        <p:txBody>
          <a:bodyPr vert="horz" lIns="91440" tIns="45720" rIns="91440" bIns="45720" rtlCol="0">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00" b="0" i="0" u="none" strike="noStrike" kern="1200" cap="none" spc="0" normalizeH="0" baseline="0" noProof="0">
                <a:ln>
                  <a:noFill/>
                </a:ln>
                <a:solidFill>
                  <a:srgbClr val="000000">
                    <a:lumMod val="75000"/>
                    <a:lumOff val="25000"/>
                  </a:srgbClr>
                </a:solidFill>
                <a:effectLst/>
                <a:uLnTx/>
                <a:uFillTx/>
                <a:latin typeface="Arial"/>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36</a:t>
            </a:fld>
            <a:endParaRPr kumimoji="0" lang="en-US" altLang="en-US" sz="1000" b="0" i="0" u="none" strike="noStrike" kern="1200" cap="none" spc="0" normalizeH="0" baseline="0" noProof="0">
              <a:ln>
                <a:noFill/>
              </a:ln>
              <a:solidFill>
                <a:srgbClr val="000000">
                  <a:lumMod val="75000"/>
                  <a:lumOff val="25000"/>
                </a:srgbClr>
              </a:solidFill>
              <a:effectLst/>
              <a:uLnTx/>
              <a:uFillTx/>
              <a:latin typeface="Arial"/>
              <a:ea typeface="+mn-ea"/>
              <a:cs typeface="+mn-cs"/>
            </a:endParaRPr>
          </a:p>
        </p:txBody>
      </p:sp>
    </p:spTree>
    <p:extLst>
      <p:ext uri="{BB962C8B-B14F-4D97-AF65-F5344CB8AC3E}">
        <p14:creationId xmlns:p14="http://schemas.microsoft.com/office/powerpoint/2010/main" val="394294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797F4C-8B4D-F1E6-5C03-0E7BBFE7D824}"/>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Educator Equity  Question (2)</a:t>
            </a:r>
          </a:p>
        </p:txBody>
      </p:sp>
      <p:pic>
        <p:nvPicPr>
          <p:cNvPr id="6" name="Picture 5" descr="Question mark against red wall">
            <a:extLst>
              <a:ext uri="{FF2B5EF4-FFF2-40B4-BE49-F238E27FC236}">
                <a16:creationId xmlns:a16="http://schemas.microsoft.com/office/drawing/2014/main" id="{0823133F-430D-8C62-B17F-F412C710DC8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2128"/>
            <a:ext cx="4654276" cy="6870127"/>
          </a:xfrm>
          <a:prstGeom prst="rect">
            <a:avLst/>
          </a:prstGeom>
        </p:spPr>
      </p:pic>
      <p:cxnSp>
        <p:nvCxnSpPr>
          <p:cNvPr id="30" name="Straight Connector 29">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907952E-C40A-D97B-4D6C-54B1F8595882}"/>
              </a:ext>
            </a:extLst>
          </p:cNvPr>
          <p:cNvSpPr>
            <a:spLocks noGrp="1"/>
          </p:cNvSpPr>
          <p:nvPr>
            <p:ph idx="1"/>
          </p:nvPr>
        </p:nvSpPr>
        <p:spPr>
          <a:xfrm>
            <a:off x="5181601" y="2198914"/>
            <a:ext cx="6368142" cy="3670180"/>
          </a:xfrm>
        </p:spPr>
        <p:txBody>
          <a:bodyPr>
            <a:normAutofit/>
          </a:bodyPr>
          <a:lstStyle/>
          <a:p>
            <a:pPr marL="0" indent="0" rtl="0" fontAlgn="base">
              <a:spcBef>
                <a:spcPts val="0"/>
              </a:spcBef>
              <a:spcAft>
                <a:spcPts val="1200"/>
              </a:spcAft>
              <a:buNone/>
            </a:pPr>
            <a:r>
              <a:rPr lang="en-US" sz="2400" b="1" i="0" u="none" strike="noStrike" dirty="0">
                <a:solidFill>
                  <a:schemeClr val="tx1"/>
                </a:solidFill>
                <a:effectLst/>
                <a:latin typeface="Arial" panose="020B0604020202020204" pitchFamily="34" charset="0"/>
              </a:rPr>
              <a:t>Question:</a:t>
            </a:r>
            <a:r>
              <a:rPr lang="en-US" sz="2400" b="0" i="0" u="none" strike="noStrike" dirty="0">
                <a:solidFill>
                  <a:schemeClr val="tx1"/>
                </a:solidFill>
                <a:effectLst/>
                <a:latin typeface="Arial" panose="020B0604020202020204" pitchFamily="34" charset="0"/>
              </a:rPr>
              <a:t> If there is a disparity, can the LEA use Title II funds to address the disparity?</a:t>
            </a:r>
            <a:r>
              <a:rPr lang="en-US" sz="2400" b="0" i="0" dirty="0">
                <a:solidFill>
                  <a:schemeClr val="tx1"/>
                </a:solidFill>
                <a:effectLst/>
                <a:latin typeface="Arial" panose="020B0604020202020204" pitchFamily="34" charset="0"/>
              </a:rPr>
              <a:t>​</a:t>
            </a:r>
            <a:endParaRPr lang="en-US" sz="2400" b="0" i="0" dirty="0">
              <a:solidFill>
                <a:schemeClr val="tx1"/>
              </a:solidFill>
              <a:effectLst/>
              <a:latin typeface="Segoe UI" panose="020B0502040204020203" pitchFamily="34" charset="0"/>
            </a:endParaRPr>
          </a:p>
          <a:p>
            <a:pPr marL="0" indent="0" rtl="0" fontAlgn="base">
              <a:spcBef>
                <a:spcPts val="0"/>
              </a:spcBef>
              <a:spcAft>
                <a:spcPts val="1200"/>
              </a:spcAft>
              <a:buNone/>
            </a:pPr>
            <a:r>
              <a:rPr lang="en-US" sz="2400" b="1" i="0" u="none" strike="noStrike" dirty="0">
                <a:solidFill>
                  <a:schemeClr val="tx1"/>
                </a:solidFill>
                <a:effectLst/>
                <a:latin typeface="Arial" panose="020B0604020202020204" pitchFamily="34" charset="0"/>
              </a:rPr>
              <a:t>Answer: </a:t>
            </a:r>
            <a:r>
              <a:rPr lang="en-US" sz="2400" dirty="0">
                <a:solidFill>
                  <a:schemeClr val="tx1"/>
                </a:solidFill>
                <a:latin typeface="Arial" panose="020B0604020202020204" pitchFamily="34" charset="0"/>
              </a:rPr>
              <a:t>The Elementary and </a:t>
            </a:r>
            <a:r>
              <a:rPr lang="en-US" sz="2400" b="0" i="0" u="none" strike="noStrike" dirty="0">
                <a:solidFill>
                  <a:schemeClr val="tx1"/>
                </a:solidFill>
                <a:effectLst/>
                <a:latin typeface="Arial" panose="020B0604020202020204" pitchFamily="34" charset="0"/>
              </a:rPr>
              <a:t>Secondary Education Act (ESEA) explicitly indicates that LEAs may use Title II, Part A funds to address identified disparities in access to excellent teachers.</a:t>
            </a:r>
            <a:r>
              <a:rPr lang="en-US" sz="2400" b="0" i="0" dirty="0">
                <a:solidFill>
                  <a:schemeClr val="tx1"/>
                </a:solidFill>
                <a:effectLst/>
                <a:latin typeface="Arial" panose="020B0604020202020204" pitchFamily="34" charset="0"/>
              </a:rPr>
              <a:t>​</a:t>
            </a:r>
            <a:endParaRPr lang="en-US" sz="2400" b="0" i="0" dirty="0">
              <a:solidFill>
                <a:schemeClr val="tx1"/>
              </a:solidFill>
              <a:effectLst/>
              <a:latin typeface="Segoe UI" panose="020B0502040204020203" pitchFamily="34" charset="0"/>
            </a:endParaRPr>
          </a:p>
          <a:p>
            <a:pPr marL="0" indent="0" rtl="0" fontAlgn="base">
              <a:spcBef>
                <a:spcPts val="0"/>
              </a:spcBef>
              <a:spcAft>
                <a:spcPts val="1200"/>
              </a:spcAft>
              <a:buNone/>
            </a:pPr>
            <a:r>
              <a:rPr lang="en-US" sz="2400" b="0" i="0" u="none" strike="noStrike" dirty="0">
                <a:solidFill>
                  <a:schemeClr val="tx1"/>
                </a:solidFill>
                <a:effectLst/>
                <a:latin typeface="Arial" panose="020B0604020202020204" pitchFamily="34" charset="0"/>
              </a:rPr>
              <a:t>   ESEA Section 2103[b][3][B]</a:t>
            </a:r>
            <a:endParaRPr lang="en-US" sz="2400" b="0" i="0" dirty="0">
              <a:solidFill>
                <a:schemeClr val="tx1"/>
              </a:solidFill>
              <a:effectLst/>
              <a:latin typeface="Segoe UI" panose="020B0502040204020203" pitchFamily="34" charset="0"/>
            </a:endParaRPr>
          </a:p>
          <a:p>
            <a:pPr marL="0" indent="0">
              <a:buNone/>
            </a:pPr>
            <a:endParaRPr lang="en-US" sz="2400" dirty="0">
              <a:solidFill>
                <a:schemeClr val="tx1"/>
              </a:solidFill>
            </a:endParaRPr>
          </a:p>
        </p:txBody>
      </p:sp>
      <p:sp>
        <p:nvSpPr>
          <p:cNvPr id="4" name="Slide Number Placeholder 3">
            <a:extLst>
              <a:ext uri="{FF2B5EF4-FFF2-40B4-BE49-F238E27FC236}">
                <a16:creationId xmlns:a16="http://schemas.microsoft.com/office/drawing/2014/main" id="{371234FA-B3ED-B37F-06A2-B4A2815BB702}"/>
              </a:ext>
            </a:extLst>
          </p:cNvPr>
          <p:cNvSpPr>
            <a:spLocks noGrp="1"/>
          </p:cNvSpPr>
          <p:nvPr>
            <p:ph type="sldNum" sz="quarter" idx="12"/>
          </p:nvPr>
        </p:nvSpPr>
        <p:spPr>
          <a:xfrm>
            <a:off x="9900458" y="6459785"/>
            <a:ext cx="1312025" cy="365125"/>
          </a:xfrm>
        </p:spPr>
        <p:txBody>
          <a:bodyPr>
            <a:normAutofit/>
          </a:bodyPr>
          <a:lstStyle/>
          <a:p>
            <a:pPr marL="0" marR="0" lvl="0" indent="0" defTabSz="914400" rtl="0" eaLnBrk="1" fontAlgn="base" latinLnBrk="0" hangingPunct="1">
              <a:spcBef>
                <a:spcPct val="0"/>
              </a:spcBef>
              <a:spcAft>
                <a:spcPts val="600"/>
              </a:spcAft>
              <a:buClrTx/>
              <a:buSzTx/>
              <a:buFontTx/>
              <a:buNone/>
              <a:tabLst/>
              <a:defRPr/>
            </a:pPr>
            <a:fld id="{4E637404-0BCF-4192-AEAE-F6A882F231C4}" type="slidenum">
              <a:rPr kumimoji="0" lang="en-US" altLang="en-US"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mn-cs"/>
              </a:rPr>
              <a:pPr marL="0" marR="0" lvl="0" indent="0" defTabSz="914400" rtl="0" eaLnBrk="1" fontAlgn="base" latinLnBrk="0" hangingPunct="1">
                <a:spcBef>
                  <a:spcPct val="0"/>
                </a:spcBef>
                <a:spcAft>
                  <a:spcPts val="600"/>
                </a:spcAft>
                <a:buClrTx/>
                <a:buSzTx/>
                <a:buFontTx/>
                <a:buNone/>
                <a:tabLst/>
                <a:defRPr/>
              </a:pPr>
              <a:t>37</a:t>
            </a:fld>
            <a:endParaRPr kumimoji="0" lang="en-US" altLang="en-US"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8286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BA3A9B13-A663-4646-8EF2-D575634AD29D}"/>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Contact and Resources</a:t>
            </a:r>
          </a:p>
        </p:txBody>
      </p:sp>
      <p:pic>
        <p:nvPicPr>
          <p:cNvPr id="6" name="Picture 5" descr="Person holding mouse">
            <a:extLst>
              <a:ext uri="{FF2B5EF4-FFF2-40B4-BE49-F238E27FC236}">
                <a16:creationId xmlns:a16="http://schemas.microsoft.com/office/drawing/2014/main" id="{DE0D680F-E51F-2152-D4DB-6A51A429DDA7}"/>
              </a:ext>
            </a:extLst>
          </p:cNvPr>
          <p:cNvPicPr>
            <a:picLocks noChangeAspect="1"/>
          </p:cNvPicPr>
          <p:nvPr/>
        </p:nvPicPr>
        <p:blipFill rotWithShape="1">
          <a:blip r:embed="rId3"/>
          <a:srcRect l="29084" r="25696" b="1"/>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23DD0AA-966E-45DF-AEF0-7E6D6C6ED616}"/>
              </a:ext>
            </a:extLst>
          </p:cNvPr>
          <p:cNvSpPr>
            <a:spLocks noGrp="1"/>
          </p:cNvSpPr>
          <p:nvPr>
            <p:ph idx="1"/>
          </p:nvPr>
        </p:nvSpPr>
        <p:spPr>
          <a:xfrm>
            <a:off x="4849318" y="2198914"/>
            <a:ext cx="7232753" cy="3670180"/>
          </a:xfrm>
        </p:spPr>
        <p:txBody>
          <a:bodyPr>
            <a:normAutofit/>
          </a:bodyPr>
          <a:lstStyle/>
          <a:p>
            <a:pPr marL="0" indent="0">
              <a:lnSpc>
                <a:spcPct val="90000"/>
              </a:lnSpc>
              <a:spcBef>
                <a:spcPts val="0"/>
              </a:spcBef>
              <a:spcAft>
                <a:spcPts val="1800"/>
              </a:spcAft>
              <a:buNone/>
            </a:pPr>
            <a:r>
              <a:rPr lang="en-US" sz="2600" b="1" dirty="0">
                <a:solidFill>
                  <a:schemeClr val="tx1"/>
                </a:solidFill>
              </a:rPr>
              <a:t>Title II web page: </a:t>
            </a:r>
            <a:r>
              <a:rPr lang="en-US" sz="2600" dirty="0">
                <a:hlinkClick r:id="rId4" tooltip="Title II web page"/>
              </a:rPr>
              <a:t>https://www.cde.ca.gov/ci/pl/title2parta.index.asp</a:t>
            </a:r>
            <a:endParaRPr lang="en-US" sz="2600" dirty="0"/>
          </a:p>
          <a:p>
            <a:pPr marL="0" indent="0">
              <a:lnSpc>
                <a:spcPct val="90000"/>
              </a:lnSpc>
              <a:spcBef>
                <a:spcPts val="0"/>
              </a:spcBef>
              <a:spcAft>
                <a:spcPts val="1800"/>
              </a:spcAft>
              <a:buNone/>
            </a:pPr>
            <a:r>
              <a:rPr lang="en-US" sz="2600" b="1" dirty="0">
                <a:solidFill>
                  <a:schemeClr val="tx1"/>
                </a:solidFill>
              </a:rPr>
              <a:t>Title II Email: </a:t>
            </a:r>
            <a:r>
              <a:rPr lang="en-US" sz="2600" dirty="0">
                <a:hlinkClick r:id="rId5"/>
              </a:rPr>
              <a:t>TitleII@cde.ca.gov</a:t>
            </a:r>
            <a:endParaRPr lang="en-US" sz="2600" dirty="0"/>
          </a:p>
          <a:p>
            <a:pPr marL="0" indent="0">
              <a:lnSpc>
                <a:spcPct val="90000"/>
              </a:lnSpc>
              <a:spcBef>
                <a:spcPts val="0"/>
              </a:spcBef>
              <a:spcAft>
                <a:spcPts val="1800"/>
              </a:spcAft>
              <a:buNone/>
            </a:pPr>
            <a:r>
              <a:rPr lang="en-US" sz="2600" dirty="0">
                <a:solidFill>
                  <a:schemeClr val="tx1"/>
                </a:solidFill>
                <a:cs typeface="Arial"/>
              </a:rPr>
              <a:t>If you are not already on our listserv, please take a moment and send a blank email to </a:t>
            </a:r>
            <a:r>
              <a:rPr lang="en-US" sz="2600" dirty="0">
                <a:hlinkClick r:id="rId6"/>
              </a:rPr>
              <a:t>join-Title-II@mlist.cde.ca.gov</a:t>
            </a:r>
            <a:endParaRPr lang="en-US" sz="2600" dirty="0"/>
          </a:p>
          <a:p>
            <a:pPr marL="0" indent="0">
              <a:lnSpc>
                <a:spcPct val="90000"/>
              </a:lnSpc>
              <a:spcBef>
                <a:spcPts val="0"/>
              </a:spcBef>
              <a:spcAft>
                <a:spcPts val="1800"/>
              </a:spcAft>
              <a:buNone/>
            </a:pPr>
            <a:r>
              <a:rPr lang="en-US" sz="2600" b="1" dirty="0">
                <a:solidFill>
                  <a:schemeClr val="tx1"/>
                </a:solidFill>
                <a:cs typeface="Arial"/>
              </a:rPr>
              <a:t>Thank You!</a:t>
            </a:r>
          </a:p>
          <a:p>
            <a:pPr marL="0" indent="0">
              <a:lnSpc>
                <a:spcPct val="90000"/>
              </a:lnSpc>
              <a:buNone/>
            </a:pPr>
            <a:endParaRPr lang="en-US" sz="2600" dirty="0"/>
          </a:p>
          <a:p>
            <a:pPr marL="0" indent="0">
              <a:lnSpc>
                <a:spcPct val="90000"/>
              </a:lnSpc>
              <a:buNone/>
            </a:pPr>
            <a:endParaRPr lang="en-US" sz="2600" dirty="0"/>
          </a:p>
        </p:txBody>
      </p:sp>
      <p:sp>
        <p:nvSpPr>
          <p:cNvPr id="4" name="Slide Number Placeholder 3">
            <a:extLst>
              <a:ext uri="{FF2B5EF4-FFF2-40B4-BE49-F238E27FC236}">
                <a16:creationId xmlns:a16="http://schemas.microsoft.com/office/drawing/2014/main" id="{8BE3A0CB-B834-4B85-A8F9-95C72D1D4F7D}"/>
              </a:ext>
            </a:extLst>
          </p:cNvPr>
          <p:cNvSpPr>
            <a:spLocks noGrp="1"/>
          </p:cNvSpPr>
          <p:nvPr>
            <p:ph type="sldNum" sz="quarter" idx="12"/>
          </p:nvPr>
        </p:nvSpPr>
        <p:spPr>
          <a:xfrm>
            <a:off x="9900458" y="6459785"/>
            <a:ext cx="1312025" cy="365125"/>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00" b="0"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38</a:t>
            </a:fld>
            <a:endParaRPr kumimoji="0" lang="en-US" altLang="en-US" sz="1000" b="0"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41297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19A449-852E-417F-A1DF-1ACA06E1E85D}"/>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Identify and Address Disparities </a:t>
            </a:r>
          </a:p>
        </p:txBody>
      </p:sp>
      <p:pic>
        <p:nvPicPr>
          <p:cNvPr id="6" name="Picture 5" descr="Glasses on top of a book">
            <a:extLst>
              <a:ext uri="{FF2B5EF4-FFF2-40B4-BE49-F238E27FC236}">
                <a16:creationId xmlns:a16="http://schemas.microsoft.com/office/drawing/2014/main" id="{3BE04E16-C685-2DA2-975A-F3E669047CA7}"/>
              </a:ext>
            </a:extLst>
          </p:cNvPr>
          <p:cNvPicPr>
            <a:picLocks noChangeAspect="1"/>
          </p:cNvPicPr>
          <p:nvPr/>
        </p:nvPicPr>
        <p:blipFill rotWithShape="1">
          <a:blip r:embed="rId3"/>
          <a:srcRect l="14893" r="40225"/>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14094CB-3F88-BD1A-2777-FA1F72CE720A}"/>
              </a:ext>
            </a:extLst>
          </p:cNvPr>
          <p:cNvSpPr>
            <a:spLocks noGrp="1"/>
          </p:cNvSpPr>
          <p:nvPr>
            <p:ph idx="1"/>
          </p:nvPr>
        </p:nvSpPr>
        <p:spPr>
          <a:xfrm>
            <a:off x="5181601" y="2198914"/>
            <a:ext cx="6368142" cy="3670180"/>
          </a:xfrm>
        </p:spPr>
        <p:txBody>
          <a:bodyPr>
            <a:normAutofit/>
          </a:bodyPr>
          <a:lstStyle/>
          <a:p>
            <a:pPr marL="0" indent="0">
              <a:buNone/>
            </a:pPr>
            <a:r>
              <a:rPr lang="en-US"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a:t>
            </a:r>
            <a:r>
              <a:rPr lang="en-US" dirty="0">
                <a:solidFill>
                  <a:schemeClr val="tx1"/>
                </a:solidFill>
                <a:latin typeface="Arial" panose="020B0604020202020204" pitchFamily="34" charset="0"/>
                <a:ea typeface="Arial" panose="020B0604020202020204" pitchFamily="34" charset="0"/>
                <a:cs typeface="Times New Roman" panose="02020603050405020304" pitchFamily="18" charset="0"/>
              </a:rPr>
              <a:t>local educational agency (LEA)</a:t>
            </a:r>
            <a:r>
              <a:rPr lang="en-US"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shall identify and address any disparities that result in low-income students and minority students being taught at higher rates than other students by ineffective, inexperienced, or out-of-field teachers. </a:t>
            </a:r>
          </a:p>
          <a:p>
            <a:pPr marL="0" indent="0" algn="r">
              <a:spcBef>
                <a:spcPts val="0"/>
              </a:spcBef>
              <a:spcAft>
                <a:spcPts val="1200"/>
              </a:spcAft>
              <a:buNone/>
            </a:pPr>
            <a:r>
              <a:rPr lang="en-US"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20 </a:t>
            </a:r>
            <a:r>
              <a:rPr lang="en-US" i="1" cap="all"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U.S.C.</a:t>
            </a:r>
            <a:r>
              <a:rPr lang="en-US"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Section 6312[b][2]</a:t>
            </a:r>
          </a:p>
          <a:p>
            <a:pPr marL="0" indent="0">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39A99EDD-0F07-B644-6830-882C276B2E33}"/>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1">
                    <a:lumMod val="75000"/>
                    <a:lumOff val="25000"/>
                  </a:schemeClr>
                </a:solidFill>
              </a:rPr>
              <a:pPr>
                <a:spcAft>
                  <a:spcPts val="600"/>
                </a:spcAft>
              </a:pPr>
              <a:t>4</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1119100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69437-A36A-3565-AB5F-E849760344BD}"/>
              </a:ext>
            </a:extLst>
          </p:cNvPr>
          <p:cNvSpPr>
            <a:spLocks noGrp="1"/>
          </p:cNvSpPr>
          <p:nvPr>
            <p:ph type="title"/>
          </p:nvPr>
        </p:nvSpPr>
        <p:spPr/>
        <p:txBody>
          <a:bodyPr/>
          <a:lstStyle/>
          <a:p>
            <a:r>
              <a:rPr lang="en-US" sz="4800" dirty="0">
                <a:solidFill>
                  <a:schemeClr val="tx1"/>
                </a:solidFill>
              </a:rPr>
              <a:t>Identify and Address Disparities Evidence (1)</a:t>
            </a:r>
            <a:endParaRPr lang="en-US" dirty="0">
              <a:solidFill>
                <a:schemeClr val="tx1"/>
              </a:solidFill>
            </a:endParaRPr>
          </a:p>
        </p:txBody>
      </p:sp>
      <p:graphicFrame>
        <p:nvGraphicFramePr>
          <p:cNvPr id="5" name="Table 5">
            <a:extLst>
              <a:ext uri="{FF2B5EF4-FFF2-40B4-BE49-F238E27FC236}">
                <a16:creationId xmlns:a16="http://schemas.microsoft.com/office/drawing/2014/main" id="{20E814AF-0B9B-FB0B-D44C-CFC6BA2582C5}"/>
              </a:ext>
            </a:extLst>
          </p:cNvPr>
          <p:cNvGraphicFramePr>
            <a:graphicFrameLocks noGrp="1"/>
          </p:cNvGraphicFramePr>
          <p:nvPr>
            <p:ph idx="1"/>
            <p:extLst>
              <p:ext uri="{D42A27DB-BD31-4B8C-83A1-F6EECF244321}">
                <p14:modId xmlns:p14="http://schemas.microsoft.com/office/powerpoint/2010/main" val="1956659626"/>
              </p:ext>
            </p:extLst>
          </p:nvPr>
        </p:nvGraphicFramePr>
        <p:xfrm>
          <a:off x="766482" y="1736725"/>
          <a:ext cx="10851777" cy="4206240"/>
        </p:xfrm>
        <a:graphic>
          <a:graphicData uri="http://schemas.openxmlformats.org/drawingml/2006/table">
            <a:tbl>
              <a:tblPr firstRow="1" bandRow="1">
                <a:tableStyleId>{5C22544A-7EE6-4342-B048-85BDC9FD1C3A}</a:tableStyleId>
              </a:tblPr>
              <a:tblGrid>
                <a:gridCol w="2380130">
                  <a:extLst>
                    <a:ext uri="{9D8B030D-6E8A-4147-A177-3AD203B41FA5}">
                      <a16:colId xmlns:a16="http://schemas.microsoft.com/office/drawing/2014/main" val="1650157858"/>
                    </a:ext>
                  </a:extLst>
                </a:gridCol>
                <a:gridCol w="8471647">
                  <a:extLst>
                    <a:ext uri="{9D8B030D-6E8A-4147-A177-3AD203B41FA5}">
                      <a16:colId xmlns:a16="http://schemas.microsoft.com/office/drawing/2014/main" val="3122786512"/>
                    </a:ext>
                  </a:extLst>
                </a:gridCol>
              </a:tblGrid>
              <a:tr h="370840">
                <a:tc>
                  <a:txBody>
                    <a:bodyPr/>
                    <a:lstStyle/>
                    <a:p>
                      <a:r>
                        <a:rPr lang="en-US" sz="2400" dirty="0"/>
                        <a:t>Item</a:t>
                      </a:r>
                    </a:p>
                  </a:txBody>
                  <a:tcPr/>
                </a:tc>
                <a:tc>
                  <a:txBody>
                    <a:bodyPr/>
                    <a:lstStyle/>
                    <a:p>
                      <a:r>
                        <a:rPr lang="en-US" sz="2400" dirty="0"/>
                        <a:t>Item Description and Instructions</a:t>
                      </a:r>
                    </a:p>
                  </a:txBody>
                  <a:tcPr/>
                </a:tc>
                <a:extLst>
                  <a:ext uri="{0D108BD9-81ED-4DB2-BD59-A6C34878D82A}">
                    <a16:rowId xmlns:a16="http://schemas.microsoft.com/office/drawing/2014/main" val="201487476"/>
                  </a:ext>
                </a:extLst>
              </a:tr>
              <a:tr h="370840">
                <a:tc>
                  <a:txBody>
                    <a:bodyPr/>
                    <a:lstStyle/>
                    <a:p>
                      <a:r>
                        <a:rPr lang="en-US" sz="2400" b="0" i="0" kern="1200" dirty="0">
                          <a:solidFill>
                            <a:schemeClr val="tx1"/>
                          </a:solidFill>
                          <a:effectLst/>
                          <a:latin typeface="+mn-lt"/>
                          <a:ea typeface="+mn-ea"/>
                          <a:cs typeface="+mn-cs"/>
                        </a:rPr>
                        <a:t>LEA Level Planning </a:t>
                      </a:r>
                    </a:p>
                    <a:p>
                      <a:r>
                        <a:rPr lang="en-US" sz="2400" b="0" i="0" kern="1200" dirty="0">
                          <a:solidFill>
                            <a:schemeClr val="tx1"/>
                          </a:solidFill>
                          <a:effectLst/>
                          <a:latin typeface="+mn-lt"/>
                          <a:ea typeface="+mn-ea"/>
                          <a:cs typeface="+mn-cs"/>
                        </a:rPr>
                        <a:t>Documents</a:t>
                      </a:r>
                      <a:endParaRPr lang="en-US" sz="2400" dirty="0">
                        <a:solidFill>
                          <a:schemeClr val="tx1"/>
                        </a:solidFill>
                      </a:endParaRPr>
                    </a:p>
                  </a:txBody>
                  <a:tcPr/>
                </a:tc>
                <a:tc>
                  <a:txBody>
                    <a:bodyPr/>
                    <a:lstStyle/>
                    <a:p>
                      <a:r>
                        <a:rPr lang="en-US" sz="2400" b="0" i="0" kern="1200" dirty="0">
                          <a:solidFill>
                            <a:schemeClr val="tx1"/>
                          </a:solidFill>
                          <a:effectLst/>
                          <a:latin typeface="+mn-lt"/>
                          <a:ea typeface="+mn-ea"/>
                          <a:cs typeface="+mn-cs"/>
                        </a:rPr>
                        <a:t>The currently approved Local Control and Accountability Plan (LCAP) and LCAP Federal Addendum.</a:t>
                      </a:r>
                    </a:p>
                    <a:p>
                      <a:r>
                        <a:rPr lang="en-US" sz="2400" kern="1200" dirty="0">
                          <a:solidFill>
                            <a:schemeClr val="tx1"/>
                          </a:solidFill>
                          <a:effectLst/>
                          <a:latin typeface="+mn-lt"/>
                          <a:ea typeface="+mn-ea"/>
                          <a:cs typeface="+mn-cs"/>
                        </a:rPr>
                        <a:t>Describe how the LEA reviews and revises the LCAP Federal Addendum—Title I, Part A Educator Equity provision. Provide evidence of the LEAs process for identifying and addressing disparities that result in low-income and minority students being taught at higher rates than other students by ineffective, inexperienced, or out-of-field teachers. If the LEA identified disparities, the LEA must upload evidence of how it will address or has addressed those disparities. </a:t>
                      </a:r>
                      <a:endParaRPr lang="en-US" sz="2400" dirty="0">
                        <a:solidFill>
                          <a:schemeClr val="tx1"/>
                        </a:solidFill>
                      </a:endParaRPr>
                    </a:p>
                  </a:txBody>
                  <a:tcPr/>
                </a:tc>
                <a:extLst>
                  <a:ext uri="{0D108BD9-81ED-4DB2-BD59-A6C34878D82A}">
                    <a16:rowId xmlns:a16="http://schemas.microsoft.com/office/drawing/2014/main" val="2900935958"/>
                  </a:ext>
                </a:extLst>
              </a:tr>
            </a:tbl>
          </a:graphicData>
        </a:graphic>
      </p:graphicFrame>
      <p:sp>
        <p:nvSpPr>
          <p:cNvPr id="4" name="Slide Number Placeholder 3">
            <a:extLst>
              <a:ext uri="{FF2B5EF4-FFF2-40B4-BE49-F238E27FC236}">
                <a16:creationId xmlns:a16="http://schemas.microsoft.com/office/drawing/2014/main" id="{4DACC34C-098D-0974-9235-F89E6010B183}"/>
              </a:ext>
            </a:extLst>
          </p:cNvPr>
          <p:cNvSpPr>
            <a:spLocks noGrp="1"/>
          </p:cNvSpPr>
          <p:nvPr>
            <p:ph type="sldNum" sz="quarter" idx="12"/>
          </p:nvPr>
        </p:nvSpPr>
        <p:spPr/>
        <p:txBody>
          <a:bodyPr/>
          <a:lstStyle/>
          <a:p>
            <a:fld id="{4E637404-0BCF-4192-AEAE-F6A882F231C4}" type="slidenum">
              <a:rPr lang="en-US" altLang="en-US" smtClean="0"/>
              <a:pPr/>
              <a:t>5</a:t>
            </a:fld>
            <a:endParaRPr lang="en-US" altLang="en-US"/>
          </a:p>
        </p:txBody>
      </p:sp>
    </p:spTree>
    <p:extLst>
      <p:ext uri="{BB962C8B-B14F-4D97-AF65-F5344CB8AC3E}">
        <p14:creationId xmlns:p14="http://schemas.microsoft.com/office/powerpoint/2010/main" val="3695545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69437-A36A-3565-AB5F-E849760344BD}"/>
              </a:ext>
            </a:extLst>
          </p:cNvPr>
          <p:cNvSpPr>
            <a:spLocks noGrp="1"/>
          </p:cNvSpPr>
          <p:nvPr>
            <p:ph type="title"/>
          </p:nvPr>
        </p:nvSpPr>
        <p:spPr>
          <a:xfrm>
            <a:off x="1066800" y="287338"/>
            <a:ext cx="10058400" cy="1449387"/>
          </a:xfrm>
        </p:spPr>
        <p:txBody>
          <a:bodyPr/>
          <a:lstStyle/>
          <a:p>
            <a:r>
              <a:rPr lang="en-US" sz="4800" dirty="0">
                <a:solidFill>
                  <a:schemeClr val="tx1"/>
                </a:solidFill>
              </a:rPr>
              <a:t>Identify and Address Disparities Evidence (2)</a:t>
            </a:r>
            <a:endParaRPr lang="en-US" dirty="0">
              <a:solidFill>
                <a:schemeClr val="tx1"/>
              </a:solidFill>
            </a:endParaRPr>
          </a:p>
        </p:txBody>
      </p:sp>
      <p:graphicFrame>
        <p:nvGraphicFramePr>
          <p:cNvPr id="5" name="Table 5">
            <a:extLst>
              <a:ext uri="{FF2B5EF4-FFF2-40B4-BE49-F238E27FC236}">
                <a16:creationId xmlns:a16="http://schemas.microsoft.com/office/drawing/2014/main" id="{20E814AF-0B9B-FB0B-D44C-CFC6BA2582C5}"/>
              </a:ext>
            </a:extLst>
          </p:cNvPr>
          <p:cNvGraphicFramePr>
            <a:graphicFrameLocks noGrp="1"/>
          </p:cNvGraphicFramePr>
          <p:nvPr>
            <p:ph idx="1"/>
            <p:extLst>
              <p:ext uri="{D42A27DB-BD31-4B8C-83A1-F6EECF244321}">
                <p14:modId xmlns:p14="http://schemas.microsoft.com/office/powerpoint/2010/main" val="933997775"/>
              </p:ext>
            </p:extLst>
          </p:nvPr>
        </p:nvGraphicFramePr>
        <p:xfrm>
          <a:off x="1096963" y="1846263"/>
          <a:ext cx="10058400" cy="3108960"/>
        </p:xfrm>
        <a:graphic>
          <a:graphicData uri="http://schemas.openxmlformats.org/drawingml/2006/table">
            <a:tbl>
              <a:tblPr firstRow="1" bandRow="1">
                <a:tableStyleId>{5C22544A-7EE6-4342-B048-85BDC9FD1C3A}</a:tableStyleId>
              </a:tblPr>
              <a:tblGrid>
                <a:gridCol w="3625349">
                  <a:extLst>
                    <a:ext uri="{9D8B030D-6E8A-4147-A177-3AD203B41FA5}">
                      <a16:colId xmlns:a16="http://schemas.microsoft.com/office/drawing/2014/main" val="1650157858"/>
                    </a:ext>
                  </a:extLst>
                </a:gridCol>
                <a:gridCol w="6433051">
                  <a:extLst>
                    <a:ext uri="{9D8B030D-6E8A-4147-A177-3AD203B41FA5}">
                      <a16:colId xmlns:a16="http://schemas.microsoft.com/office/drawing/2014/main" val="3122786512"/>
                    </a:ext>
                  </a:extLst>
                </a:gridCol>
              </a:tblGrid>
              <a:tr h="370840">
                <a:tc>
                  <a:txBody>
                    <a:bodyPr/>
                    <a:lstStyle/>
                    <a:p>
                      <a:r>
                        <a:rPr lang="en-US" sz="2400" dirty="0"/>
                        <a:t>Item</a:t>
                      </a:r>
                    </a:p>
                  </a:txBody>
                  <a:tcPr/>
                </a:tc>
                <a:tc>
                  <a:txBody>
                    <a:bodyPr/>
                    <a:lstStyle/>
                    <a:p>
                      <a:r>
                        <a:rPr lang="en-US" sz="2400" dirty="0"/>
                        <a:t>Item Description and Instructions</a:t>
                      </a:r>
                    </a:p>
                  </a:txBody>
                  <a:tcPr/>
                </a:tc>
                <a:extLst>
                  <a:ext uri="{0D108BD9-81ED-4DB2-BD59-A6C34878D82A}">
                    <a16:rowId xmlns:a16="http://schemas.microsoft.com/office/drawing/2014/main" val="201487476"/>
                  </a:ext>
                </a:extLst>
              </a:tr>
              <a:tr h="370840">
                <a:tc>
                  <a:txBody>
                    <a:bodyPr/>
                    <a:lstStyle/>
                    <a:p>
                      <a:r>
                        <a:rPr lang="en-US" sz="2400" dirty="0">
                          <a:solidFill>
                            <a:schemeClr val="tx1"/>
                          </a:solidFill>
                        </a:rPr>
                        <a:t>Educator Equity Data</a:t>
                      </a:r>
                    </a:p>
                  </a:txBody>
                  <a:tcPr/>
                </a:tc>
                <a:tc>
                  <a:txBody>
                    <a:bodyPr/>
                    <a:lstStyle/>
                    <a:p>
                      <a:r>
                        <a:rPr lang="en-US" sz="2400" kern="1200" dirty="0">
                          <a:solidFill>
                            <a:schemeClr val="tx1"/>
                          </a:solidFill>
                          <a:effectLst/>
                          <a:latin typeface="+mn-lt"/>
                          <a:ea typeface="+mn-ea"/>
                          <a:cs typeface="+mn-cs"/>
                        </a:rPr>
                        <a:t>The current Educator Equity Data that includes data on comparable sites by grade span. Data should include the number and percentage of ineffective, inexperienced, and out-of-field teachers as well as the number and percentage of low-income and minority students at all sites.</a:t>
                      </a:r>
                      <a:endParaRPr lang="en-US" sz="2400" dirty="0">
                        <a:solidFill>
                          <a:schemeClr val="tx1"/>
                        </a:solidFill>
                      </a:endParaRPr>
                    </a:p>
                  </a:txBody>
                  <a:tcPr/>
                </a:tc>
                <a:extLst>
                  <a:ext uri="{0D108BD9-81ED-4DB2-BD59-A6C34878D82A}">
                    <a16:rowId xmlns:a16="http://schemas.microsoft.com/office/drawing/2014/main" val="2900935958"/>
                  </a:ext>
                </a:extLst>
              </a:tr>
            </a:tbl>
          </a:graphicData>
        </a:graphic>
      </p:graphicFrame>
      <p:sp>
        <p:nvSpPr>
          <p:cNvPr id="4" name="Slide Number Placeholder 3">
            <a:extLst>
              <a:ext uri="{FF2B5EF4-FFF2-40B4-BE49-F238E27FC236}">
                <a16:creationId xmlns:a16="http://schemas.microsoft.com/office/drawing/2014/main" id="{4DACC34C-098D-0974-9235-F89E6010B183}"/>
              </a:ext>
            </a:extLst>
          </p:cNvPr>
          <p:cNvSpPr>
            <a:spLocks noGrp="1"/>
          </p:cNvSpPr>
          <p:nvPr>
            <p:ph type="sldNum" sz="quarter" idx="12"/>
          </p:nvPr>
        </p:nvSpPr>
        <p:spPr/>
        <p:txBody>
          <a:bodyPr/>
          <a:lstStyle/>
          <a:p>
            <a:fld id="{4E637404-0BCF-4192-AEAE-F6A882F231C4}" type="slidenum">
              <a:rPr lang="en-US" altLang="en-US" smtClean="0"/>
              <a:pPr/>
              <a:t>6</a:t>
            </a:fld>
            <a:endParaRPr lang="en-US" altLang="en-US"/>
          </a:p>
        </p:txBody>
      </p:sp>
    </p:spTree>
    <p:extLst>
      <p:ext uri="{BB962C8B-B14F-4D97-AF65-F5344CB8AC3E}">
        <p14:creationId xmlns:p14="http://schemas.microsoft.com/office/powerpoint/2010/main" val="2047636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7A13A-3CCB-3CEB-4376-1236619DB4F7}"/>
              </a:ext>
            </a:extLst>
          </p:cNvPr>
          <p:cNvSpPr>
            <a:spLocks noGrp="1"/>
          </p:cNvSpPr>
          <p:nvPr>
            <p:ph type="title"/>
          </p:nvPr>
        </p:nvSpPr>
        <p:spPr>
          <a:xfrm>
            <a:off x="496711" y="287338"/>
            <a:ext cx="11255022" cy="1449387"/>
          </a:xfrm>
        </p:spPr>
        <p:txBody>
          <a:bodyPr>
            <a:normAutofit/>
          </a:bodyPr>
          <a:lstStyle/>
          <a:p>
            <a:r>
              <a:rPr lang="en-US" sz="4600" dirty="0">
                <a:solidFill>
                  <a:schemeClr val="tx1"/>
                </a:solidFill>
              </a:rPr>
              <a:t>Identify and Address Disparities Framework</a:t>
            </a:r>
          </a:p>
        </p:txBody>
      </p:sp>
      <p:graphicFrame>
        <p:nvGraphicFramePr>
          <p:cNvPr id="5" name="Content Placeholder 4" descr="Framework for identifying and addressing disparities.&#10;•Gather and analyze school level data&#10;•Determine specific systemic root causes&#10;•Identify strategies, goals, timelines&#10;•Develop a plan, budget, monitoring&#10;">
            <a:extLst>
              <a:ext uri="{FF2B5EF4-FFF2-40B4-BE49-F238E27FC236}">
                <a16:creationId xmlns:a16="http://schemas.microsoft.com/office/drawing/2014/main" id="{ADDD8599-C686-7D81-3EE3-4296EBB76322}"/>
              </a:ext>
            </a:extLst>
          </p:cNvPr>
          <p:cNvGraphicFramePr>
            <a:graphicFrameLocks noGrp="1"/>
          </p:cNvGraphicFramePr>
          <p:nvPr>
            <p:ph idx="1"/>
            <p:extLst>
              <p:ext uri="{D42A27DB-BD31-4B8C-83A1-F6EECF244321}">
                <p14:modId xmlns:p14="http://schemas.microsoft.com/office/powerpoint/2010/main" val="402030441"/>
              </p:ext>
            </p:extLst>
          </p:nvPr>
        </p:nvGraphicFramePr>
        <p:xfrm>
          <a:off x="209862" y="1736726"/>
          <a:ext cx="11827240" cy="4589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BA512A0-9C94-F83F-75C4-988EE41185A9}"/>
              </a:ext>
            </a:extLst>
          </p:cNvPr>
          <p:cNvSpPr>
            <a:spLocks noGrp="1"/>
          </p:cNvSpPr>
          <p:nvPr>
            <p:ph type="sldNum" sz="quarter" idx="12"/>
          </p:nvPr>
        </p:nvSpPr>
        <p:spPr/>
        <p:txBody>
          <a:bodyPr/>
          <a:lstStyle/>
          <a:p>
            <a:fld id="{4E637404-0BCF-4192-AEAE-F6A882F231C4}" type="slidenum">
              <a:rPr lang="en-US" altLang="en-US" smtClean="0"/>
              <a:pPr/>
              <a:t>7</a:t>
            </a:fld>
            <a:endParaRPr lang="en-US" altLang="en-US"/>
          </a:p>
        </p:txBody>
      </p:sp>
    </p:spTree>
    <p:extLst>
      <p:ext uri="{BB962C8B-B14F-4D97-AF65-F5344CB8AC3E}">
        <p14:creationId xmlns:p14="http://schemas.microsoft.com/office/powerpoint/2010/main" val="781860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FEF94-9A53-A596-0B33-B6FBF1E57F0D}"/>
              </a:ext>
            </a:extLst>
          </p:cNvPr>
          <p:cNvSpPr>
            <a:spLocks noGrp="1"/>
          </p:cNvSpPr>
          <p:nvPr>
            <p:ph type="title"/>
          </p:nvPr>
        </p:nvSpPr>
        <p:spPr/>
        <p:txBody>
          <a:bodyPr/>
          <a:lstStyle/>
          <a:p>
            <a:r>
              <a:rPr lang="en-US" dirty="0">
                <a:solidFill>
                  <a:schemeClr val="tx1"/>
                </a:solidFill>
              </a:rPr>
              <a:t>Step 1</a:t>
            </a:r>
          </a:p>
        </p:txBody>
      </p:sp>
      <p:graphicFrame>
        <p:nvGraphicFramePr>
          <p:cNvPr id="5" name="Content Placeholder 4" descr="Step 1 from framework graphic. Gather and analyze school level data. ">
            <a:extLst>
              <a:ext uri="{FF2B5EF4-FFF2-40B4-BE49-F238E27FC236}">
                <a16:creationId xmlns:a16="http://schemas.microsoft.com/office/drawing/2014/main" id="{EC996BC9-BF71-11D2-7320-58A03F27D24D}"/>
              </a:ext>
            </a:extLst>
          </p:cNvPr>
          <p:cNvGraphicFramePr>
            <a:graphicFrameLocks noGrp="1"/>
          </p:cNvGraphicFramePr>
          <p:nvPr>
            <p:ph idx="1"/>
            <p:extLst>
              <p:ext uri="{D42A27DB-BD31-4B8C-83A1-F6EECF244321}">
                <p14:modId xmlns:p14="http://schemas.microsoft.com/office/powerpoint/2010/main" val="3433032727"/>
              </p:ext>
            </p:extLst>
          </p:nvPr>
        </p:nvGraphicFramePr>
        <p:xfrm>
          <a:off x="4007555" y="2173641"/>
          <a:ext cx="4803423" cy="3036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8AA9A6F8-AF82-5564-1EAF-0B68D47C247C}"/>
              </a:ext>
            </a:extLst>
          </p:cNvPr>
          <p:cNvSpPr>
            <a:spLocks noGrp="1"/>
          </p:cNvSpPr>
          <p:nvPr>
            <p:ph type="sldNum" sz="quarter" idx="12"/>
          </p:nvPr>
        </p:nvSpPr>
        <p:spPr/>
        <p:txBody>
          <a:bodyPr/>
          <a:lstStyle/>
          <a:p>
            <a:fld id="{4E637404-0BCF-4192-AEAE-F6A882F231C4}" type="slidenum">
              <a:rPr lang="en-US" altLang="en-US" smtClean="0"/>
              <a:pPr/>
              <a:t>8</a:t>
            </a:fld>
            <a:endParaRPr lang="en-US" altLang="en-US"/>
          </a:p>
        </p:txBody>
      </p:sp>
    </p:spTree>
    <p:extLst>
      <p:ext uri="{BB962C8B-B14F-4D97-AF65-F5344CB8AC3E}">
        <p14:creationId xmlns:p14="http://schemas.microsoft.com/office/powerpoint/2010/main" val="1034158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EE40B-366B-8F83-A561-7D8AAD28400E}"/>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Educator Equity Data (1)</a:t>
            </a:r>
          </a:p>
        </p:txBody>
      </p:sp>
      <p:sp>
        <p:nvSpPr>
          <p:cNvPr id="5" name="Content Placeholder 4">
            <a:extLst>
              <a:ext uri="{FF2B5EF4-FFF2-40B4-BE49-F238E27FC236}">
                <a16:creationId xmlns:a16="http://schemas.microsoft.com/office/drawing/2014/main" id="{7FDA9D09-01DD-D404-4B09-9D357675ABB4}"/>
              </a:ext>
            </a:extLst>
          </p:cNvPr>
          <p:cNvSpPr>
            <a:spLocks noGrp="1"/>
          </p:cNvSpPr>
          <p:nvPr>
            <p:ph idx="1"/>
          </p:nvPr>
        </p:nvSpPr>
        <p:spPr>
          <a:xfrm>
            <a:off x="1097279" y="1845734"/>
            <a:ext cx="6454987" cy="4023360"/>
          </a:xfrm>
        </p:spPr>
        <p:txBody>
          <a:bodyPr>
            <a:normAutofit/>
          </a:bodyPr>
          <a:lstStyle/>
          <a:p>
            <a:pPr marL="0" indent="0">
              <a:lnSpc>
                <a:spcPct val="100000"/>
              </a:lnSpc>
              <a:spcBef>
                <a:spcPts val="0"/>
              </a:spcBef>
              <a:spcAft>
                <a:spcPts val="1200"/>
              </a:spcAft>
              <a:buNone/>
            </a:pPr>
            <a:r>
              <a:rPr lang="en-US" b="1" dirty="0">
                <a:solidFill>
                  <a:schemeClr val="tx1"/>
                </a:solidFill>
              </a:rPr>
              <a:t>Student Level Data</a:t>
            </a:r>
          </a:p>
          <a:p>
            <a:pPr>
              <a:lnSpc>
                <a:spcPct val="100000"/>
              </a:lnSpc>
              <a:spcBef>
                <a:spcPts val="0"/>
              </a:spcBef>
              <a:spcAft>
                <a:spcPts val="0"/>
              </a:spcAft>
            </a:pPr>
            <a:r>
              <a:rPr lang="en-US" dirty="0">
                <a:solidFill>
                  <a:schemeClr val="tx1"/>
                </a:solidFill>
              </a:rPr>
              <a:t>Number of low-income students</a:t>
            </a:r>
          </a:p>
          <a:p>
            <a:pPr>
              <a:lnSpc>
                <a:spcPct val="100000"/>
              </a:lnSpc>
              <a:spcBef>
                <a:spcPts val="0"/>
              </a:spcBef>
              <a:spcAft>
                <a:spcPts val="0"/>
              </a:spcAft>
            </a:pPr>
            <a:r>
              <a:rPr lang="en-US" dirty="0">
                <a:solidFill>
                  <a:schemeClr val="tx1"/>
                </a:solidFill>
              </a:rPr>
              <a:t>Number of minority students</a:t>
            </a:r>
          </a:p>
          <a:p>
            <a:pPr>
              <a:lnSpc>
                <a:spcPct val="100000"/>
              </a:lnSpc>
              <a:spcBef>
                <a:spcPts val="0"/>
              </a:spcBef>
              <a:spcAft>
                <a:spcPts val="0"/>
              </a:spcAft>
            </a:pPr>
            <a:r>
              <a:rPr lang="en-US" dirty="0">
                <a:solidFill>
                  <a:schemeClr val="tx1"/>
                </a:solidFill>
              </a:rPr>
              <a:t>School site</a:t>
            </a:r>
          </a:p>
          <a:p>
            <a:pPr>
              <a:lnSpc>
                <a:spcPct val="100000"/>
              </a:lnSpc>
              <a:spcBef>
                <a:spcPts val="0"/>
              </a:spcBef>
              <a:spcAft>
                <a:spcPts val="0"/>
              </a:spcAft>
            </a:pPr>
            <a:r>
              <a:rPr lang="en-US" dirty="0">
                <a:solidFill>
                  <a:schemeClr val="tx1"/>
                </a:solidFill>
              </a:rPr>
              <a:t>Total enrollment</a:t>
            </a:r>
          </a:p>
        </p:txBody>
      </p:sp>
      <p:pic>
        <p:nvPicPr>
          <p:cNvPr id="9" name="Graphic 8" descr="Schoolhouse">
            <a:extLst>
              <a:ext uri="{FF2B5EF4-FFF2-40B4-BE49-F238E27FC236}">
                <a16:creationId xmlns:a16="http://schemas.microsoft.com/office/drawing/2014/main" id="{CE74820D-FAB0-2952-F622-8D62FD5E5D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0570" y="2084269"/>
            <a:ext cx="3135109" cy="3135109"/>
          </a:xfrm>
          <a:prstGeom prst="rect">
            <a:avLst/>
          </a:prstGeom>
        </p:spPr>
      </p:pic>
      <p:sp>
        <p:nvSpPr>
          <p:cNvPr id="4" name="Slide Number Placeholder 3">
            <a:extLst>
              <a:ext uri="{FF2B5EF4-FFF2-40B4-BE49-F238E27FC236}">
                <a16:creationId xmlns:a16="http://schemas.microsoft.com/office/drawing/2014/main" id="{4838CA3C-D329-9E87-2902-F37DE95EDB6C}"/>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smtClean="0"/>
              <a:pPr>
                <a:spcAft>
                  <a:spcPts val="600"/>
                </a:spcAft>
              </a:pPr>
              <a:t>9</a:t>
            </a:fld>
            <a:endParaRPr lang="en-US" altLang="en-US"/>
          </a:p>
        </p:txBody>
      </p:sp>
    </p:spTree>
    <p:extLst>
      <p:ext uri="{BB962C8B-B14F-4D97-AF65-F5344CB8AC3E}">
        <p14:creationId xmlns:p14="http://schemas.microsoft.com/office/powerpoint/2010/main" val="469685610"/>
      </p:ext>
    </p:extLst>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1_Retrospect">
  <a:themeElements>
    <a:clrScheme name="Custom 17">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2B5967"/>
      </a:hlink>
      <a:folHlink>
        <a:srgbClr val="595D52"/>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4742</Words>
  <Application>Microsoft Office PowerPoint</Application>
  <PresentationFormat>Widescreen</PresentationFormat>
  <Paragraphs>403</Paragraphs>
  <Slides>38</Slides>
  <Notes>38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38</vt:i4>
      </vt:variant>
    </vt:vector>
  </HeadingPairs>
  <TitlesOfParts>
    <vt:vector size="49" baseType="lpstr">
      <vt:lpstr>Arial</vt:lpstr>
      <vt:lpstr>Arial</vt:lpstr>
      <vt:lpstr>Calibri</vt:lpstr>
      <vt:lpstr>Calibri Light</vt:lpstr>
      <vt:lpstr>Courier New</vt:lpstr>
      <vt:lpstr>Noto Sans Symbols</vt:lpstr>
      <vt:lpstr>Segoe UI</vt:lpstr>
      <vt:lpstr>UniversLT</vt:lpstr>
      <vt:lpstr>Retrospect</vt:lpstr>
      <vt:lpstr>1_Retrospect</vt:lpstr>
      <vt:lpstr>Custom Design</vt:lpstr>
      <vt:lpstr>Title II, Part A Supporting Effective Instruction</vt:lpstr>
      <vt:lpstr>Agenda</vt:lpstr>
      <vt:lpstr>Title II Purpose </vt:lpstr>
      <vt:lpstr>Identify and Address Disparities </vt:lpstr>
      <vt:lpstr>Identify and Address Disparities Evidence (1)</vt:lpstr>
      <vt:lpstr>Identify and Address Disparities Evidence (2)</vt:lpstr>
      <vt:lpstr>Identify and Address Disparities Framework</vt:lpstr>
      <vt:lpstr>Step 1</vt:lpstr>
      <vt:lpstr>Educator Equity Data (1)</vt:lpstr>
      <vt:lpstr>Educator Equity Data (2)</vt:lpstr>
      <vt:lpstr>Educator Equity Data Tables</vt:lpstr>
      <vt:lpstr>Teacher Equity Definitions (1)</vt:lpstr>
      <vt:lpstr>Teacher Equity Definitions (2)</vt:lpstr>
      <vt:lpstr>Teacher Equity Definitions (3)</vt:lpstr>
      <vt:lpstr>Educator Equity Data Question (1)</vt:lpstr>
      <vt:lpstr>Data Question (2)</vt:lpstr>
      <vt:lpstr>Example of Disparities – High School</vt:lpstr>
      <vt:lpstr>Educator Equity  Data Question (4)</vt:lpstr>
      <vt:lpstr>Educator Equity Data Question (5)</vt:lpstr>
      <vt:lpstr>Example of Disparity</vt:lpstr>
      <vt:lpstr>Step 2</vt:lpstr>
      <vt:lpstr>Root Cause Analysis (1) </vt:lpstr>
      <vt:lpstr>Root Cause Analysis (2)</vt:lpstr>
      <vt:lpstr>Root Causes Analysis (3)</vt:lpstr>
      <vt:lpstr>Root Cause Analysis (4) </vt:lpstr>
      <vt:lpstr>Root Cause Analysis (5) </vt:lpstr>
      <vt:lpstr>Self Assessment (1)</vt:lpstr>
      <vt:lpstr>Self Assessment (2)</vt:lpstr>
      <vt:lpstr>Self Assessment (3)</vt:lpstr>
      <vt:lpstr>Example of Self Assessment (1)</vt:lpstr>
      <vt:lpstr>Example of Self Assessment (2)</vt:lpstr>
      <vt:lpstr>Educational Partner Engagement</vt:lpstr>
      <vt:lpstr>Step 3</vt:lpstr>
      <vt:lpstr>Example Educator Equity Goal</vt:lpstr>
      <vt:lpstr>Strategies and Goals</vt:lpstr>
      <vt:lpstr>Educator Equity  Question (1)</vt:lpstr>
      <vt:lpstr>Educator Equity  Question (2)</vt:lpstr>
      <vt:lpstr>Contact and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SEI 04 Federal Program Monitoring - Professional Learning (CA Dept of Education)</dc:title>
  <dc:subject>Supporting Effective Instruction (SEI) 04: Identify and Address Disparities Resources presentation reviewing instructions, criteria, guidance, and resources for LEAs to meet federal program requirements.</dc:subject>
  <dc:creator/>
  <cp:lastModifiedBy/>
  <cp:revision>1</cp:revision>
  <dcterms:created xsi:type="dcterms:W3CDTF">2024-02-08T20:50:31Z</dcterms:created>
  <dcterms:modified xsi:type="dcterms:W3CDTF">2024-06-07T15:14:25Z</dcterms:modified>
</cp:coreProperties>
</file>