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71" r:id="rId4"/>
  </p:sldMasterIdLst>
  <p:notesMasterIdLst>
    <p:notesMasterId r:id="rId45"/>
  </p:notesMasterIdLst>
  <p:handoutMasterIdLst>
    <p:handoutMasterId r:id="rId46"/>
  </p:handoutMasterIdLst>
  <p:sldIdLst>
    <p:sldId id="258" r:id="rId5"/>
    <p:sldId id="306" r:id="rId6"/>
    <p:sldId id="273" r:id="rId7"/>
    <p:sldId id="307" r:id="rId8"/>
    <p:sldId id="275" r:id="rId9"/>
    <p:sldId id="308" r:id="rId10"/>
    <p:sldId id="276" r:id="rId11"/>
    <p:sldId id="287" r:id="rId12"/>
    <p:sldId id="279" r:id="rId13"/>
    <p:sldId id="280" r:id="rId14"/>
    <p:sldId id="314" r:id="rId15"/>
    <p:sldId id="278" r:id="rId16"/>
    <p:sldId id="277" r:id="rId17"/>
    <p:sldId id="299" r:id="rId18"/>
    <p:sldId id="300" r:id="rId19"/>
    <p:sldId id="301" r:id="rId20"/>
    <p:sldId id="305" r:id="rId21"/>
    <p:sldId id="298" r:id="rId22"/>
    <p:sldId id="271" r:id="rId23"/>
    <p:sldId id="282" r:id="rId24"/>
    <p:sldId id="284" r:id="rId25"/>
    <p:sldId id="285" r:id="rId26"/>
    <p:sldId id="296" r:id="rId27"/>
    <p:sldId id="291" r:id="rId28"/>
    <p:sldId id="304" r:id="rId29"/>
    <p:sldId id="310" r:id="rId30"/>
    <p:sldId id="311" r:id="rId31"/>
    <p:sldId id="312" r:id="rId32"/>
    <p:sldId id="309" r:id="rId33"/>
    <p:sldId id="313" r:id="rId34"/>
    <p:sldId id="302" r:id="rId35"/>
    <p:sldId id="303" r:id="rId36"/>
    <p:sldId id="297" r:id="rId37"/>
    <p:sldId id="292" r:id="rId38"/>
    <p:sldId id="293" r:id="rId39"/>
    <p:sldId id="288" r:id="rId40"/>
    <p:sldId id="289" r:id="rId41"/>
    <p:sldId id="290" r:id="rId42"/>
    <p:sldId id="295" r:id="rId43"/>
    <p:sldId id="270" r:id="rId44"/>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5E70"/>
    <a:srgbClr val="FFFFFF"/>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0" autoAdjust="0"/>
    <p:restoredTop sz="70727" autoAdjust="0"/>
  </p:normalViewPr>
  <p:slideViewPr>
    <p:cSldViewPr snapToGrid="0">
      <p:cViewPr varScale="1">
        <p:scale>
          <a:sx n="86" d="100"/>
          <a:sy n="86" d="100"/>
        </p:scale>
        <p:origin x="1795" y="312"/>
      </p:cViewPr>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6833" cy="465797"/>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sz="quarter" idx="1"/>
          </p:nvPr>
        </p:nvSpPr>
        <p:spPr>
          <a:xfrm>
            <a:off x="3956551" y="0"/>
            <a:ext cx="3026833" cy="465797"/>
          </a:xfrm>
          <a:prstGeom prst="rect">
            <a:avLst/>
          </a:prstGeom>
        </p:spPr>
        <p:txBody>
          <a:bodyPr vert="horz" lIns="92885" tIns="46442" rIns="92885" bIns="46442" rtlCol="0"/>
          <a:lstStyle>
            <a:lvl1pPr algn="r">
              <a:defRPr sz="1200"/>
            </a:lvl1pPr>
          </a:lstStyle>
          <a:p>
            <a:fld id="{9266523C-5B6B-4917-ACBD-5B142FA87CB1}" type="datetimeFigureOut">
              <a:rPr lang="en-US" smtClean="0"/>
              <a:t>6/6/2024</a:t>
            </a:fld>
            <a:endParaRPr lang="en-US"/>
          </a:p>
        </p:txBody>
      </p:sp>
      <p:sp>
        <p:nvSpPr>
          <p:cNvPr id="4" name="Footer Placeholder 3"/>
          <p:cNvSpPr>
            <a:spLocks noGrp="1"/>
          </p:cNvSpPr>
          <p:nvPr>
            <p:ph type="ftr" sz="quarter" idx="2"/>
          </p:nvPr>
        </p:nvSpPr>
        <p:spPr>
          <a:xfrm>
            <a:off x="1" y="8817904"/>
            <a:ext cx="3026833" cy="465796"/>
          </a:xfrm>
          <a:prstGeom prst="rect">
            <a:avLst/>
          </a:prstGeom>
        </p:spPr>
        <p:txBody>
          <a:bodyPr vert="horz" lIns="92885" tIns="46442" rIns="92885" bIns="46442" rtlCol="0" anchor="b"/>
          <a:lstStyle>
            <a:lvl1pPr algn="l">
              <a:defRPr sz="1200"/>
            </a:lvl1pPr>
          </a:lstStyle>
          <a:p>
            <a:endParaRPr lang="en-US"/>
          </a:p>
        </p:txBody>
      </p:sp>
      <p:sp>
        <p:nvSpPr>
          <p:cNvPr id="5" name="Slide Number Placeholder 4"/>
          <p:cNvSpPr>
            <a:spLocks noGrp="1"/>
          </p:cNvSpPr>
          <p:nvPr>
            <p:ph type="sldNum" sz="quarter" idx="3"/>
          </p:nvPr>
        </p:nvSpPr>
        <p:spPr>
          <a:xfrm>
            <a:off x="3956551" y="8817904"/>
            <a:ext cx="3026833" cy="465796"/>
          </a:xfrm>
          <a:prstGeom prst="rect">
            <a:avLst/>
          </a:prstGeom>
        </p:spPr>
        <p:txBody>
          <a:bodyPr vert="horz" lIns="92885" tIns="46442" rIns="92885" bIns="46442" rtlCol="0" anchor="b"/>
          <a:lstStyle>
            <a:lvl1pPr algn="r">
              <a:defRPr sz="1200"/>
            </a:lvl1pPr>
          </a:lstStyle>
          <a:p>
            <a:fld id="{286E483F-EE9B-47DE-BF88-0FBE1DB689F5}" type="slidenum">
              <a:rPr lang="en-US" smtClean="0"/>
              <a:t>‹#›</a:t>
            </a:fld>
            <a:endParaRPr lang="en-US"/>
          </a:p>
        </p:txBody>
      </p:sp>
    </p:spTree>
    <p:extLst>
      <p:ext uri="{BB962C8B-B14F-4D97-AF65-F5344CB8AC3E}">
        <p14:creationId xmlns:p14="http://schemas.microsoft.com/office/powerpoint/2010/main" val="3347129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363" cy="4657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1" y="0"/>
            <a:ext cx="3027363" cy="465775"/>
          </a:xfrm>
          <a:prstGeom prst="rect">
            <a:avLst/>
          </a:prstGeom>
        </p:spPr>
        <p:txBody>
          <a:bodyPr vert="horz" lIns="91440" tIns="45720" rIns="91440" bIns="45720" rtlCol="0"/>
          <a:lstStyle>
            <a:lvl1pPr algn="r">
              <a:defRPr sz="1200"/>
            </a:lvl1pPr>
          </a:lstStyle>
          <a:p>
            <a:fld id="{67022FC3-1910-4EA1-9056-66674E99A09C}" type="datetimeFigureOut">
              <a:rPr lang="en-US" smtClean="0"/>
              <a:t>6/6/2024</a:t>
            </a:fld>
            <a:endParaRPr lang="en-US"/>
          </a:p>
        </p:txBody>
      </p:sp>
      <p:sp>
        <p:nvSpPr>
          <p:cNvPr id="4" name="Slide Image Placeholder 3"/>
          <p:cNvSpPr>
            <a:spLocks noGrp="1" noRot="1" noChangeAspect="1"/>
          </p:cNvSpPr>
          <p:nvPr>
            <p:ph type="sldImg" idx="2"/>
          </p:nvPr>
        </p:nvSpPr>
        <p:spPr>
          <a:xfrm>
            <a:off x="708025" y="1160463"/>
            <a:ext cx="5568950"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68576"/>
            <a:ext cx="5588000" cy="3654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17926"/>
            <a:ext cx="3027363" cy="46577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1" y="8817926"/>
            <a:ext cx="3027363" cy="465774"/>
          </a:xfrm>
          <a:prstGeom prst="rect">
            <a:avLst/>
          </a:prstGeom>
        </p:spPr>
        <p:txBody>
          <a:bodyPr vert="horz" lIns="91440" tIns="45720" rIns="91440" bIns="45720" rtlCol="0" anchor="b"/>
          <a:lstStyle>
            <a:lvl1pPr algn="r">
              <a:defRPr sz="1200"/>
            </a:lvl1pPr>
          </a:lstStyle>
          <a:p>
            <a:fld id="{947B8990-41DF-454F-A325-72A5D5917BE1}" type="slidenum">
              <a:rPr lang="en-US" smtClean="0"/>
              <a:t>‹#›</a:t>
            </a:fld>
            <a:endParaRPr lang="en-US"/>
          </a:p>
        </p:txBody>
      </p:sp>
    </p:spTree>
    <p:extLst>
      <p:ext uri="{BB962C8B-B14F-4D97-AF65-F5344CB8AC3E}">
        <p14:creationId xmlns:p14="http://schemas.microsoft.com/office/powerpoint/2010/main" val="630873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Good afternoon.</a:t>
            </a:r>
            <a:r>
              <a:rPr lang="en-US" baseline="0" dirty="0">
                <a:latin typeface="Arial" panose="020B0604020202020204" pitchFamily="34" charset="0"/>
                <a:cs typeface="Arial" panose="020B0604020202020204" pitchFamily="34" charset="0"/>
              </a:rPr>
              <a:t> Thank you for joining us for the presentation of the </a:t>
            </a:r>
            <a:r>
              <a:rPr lang="en-US" dirty="0">
                <a:latin typeface="Arial" panose="020B0604020202020204" pitchFamily="34" charset="0"/>
                <a:cs typeface="Arial" panose="020B0604020202020204" pitchFamily="34" charset="0"/>
              </a:rPr>
              <a:t>2018–19 Request for Applications Student Support and Academic Enrichment Grant Program. This technical</a:t>
            </a:r>
            <a:r>
              <a:rPr lang="en-US" baseline="0" dirty="0">
                <a:latin typeface="Arial" panose="020B0604020202020204" pitchFamily="34" charset="0"/>
                <a:cs typeface="Arial" panose="020B0604020202020204" pitchFamily="34" charset="0"/>
              </a:rPr>
              <a:t> assistance webinar is provided by the Educator Excellence and Equity Division at the California Department of Education. My name is [presenter will say his/her name] and I am with [presenter’s will say his/her office name]. </a:t>
            </a:r>
          </a:p>
          <a:p>
            <a:endParaRPr lang="en-US" baseline="0" dirty="0"/>
          </a:p>
        </p:txBody>
      </p:sp>
      <p:sp>
        <p:nvSpPr>
          <p:cNvPr id="4" name="Slide Number Placeholder 3"/>
          <p:cNvSpPr>
            <a:spLocks noGrp="1"/>
          </p:cNvSpPr>
          <p:nvPr>
            <p:ph type="sldNum" sz="quarter" idx="10"/>
          </p:nvPr>
        </p:nvSpPr>
        <p:spPr/>
        <p:txBody>
          <a:bodyPr/>
          <a:lstStyle/>
          <a:p>
            <a:fld id="{947B8990-41DF-454F-A325-72A5D5917BE1}" type="slidenum">
              <a:rPr lang="en-US" smtClean="0"/>
              <a:t>1</a:t>
            </a:fld>
            <a:endParaRPr lang="en-US"/>
          </a:p>
        </p:txBody>
      </p:sp>
    </p:spTree>
    <p:extLst>
      <p:ext uri="{BB962C8B-B14F-4D97-AF65-F5344CB8AC3E}">
        <p14:creationId xmlns:p14="http://schemas.microsoft.com/office/powerpoint/2010/main" val="871139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r>
              <a:rPr lang="en-US" dirty="0">
                <a:latin typeface="Arial" panose="020B0604020202020204" pitchFamily="34" charset="0"/>
                <a:cs typeface="Arial" panose="020B0604020202020204" pitchFamily="34" charset="0"/>
              </a:rPr>
              <a:t>Lead consortia members may be districts or direct-funded charter schools and consortia members may include districts and/or direct-funded charter schools.</a:t>
            </a:r>
          </a:p>
          <a:p>
            <a:pPr>
              <a:spcAft>
                <a:spcPts val="0"/>
              </a:spcAft>
            </a:pPr>
            <a:endParaRPr lang="en-US" dirty="0">
              <a:latin typeface="Arial" panose="020B0604020202020204" pitchFamily="34" charset="0"/>
              <a:cs typeface="Arial" panose="020B0604020202020204" pitchFamily="34" charset="0"/>
            </a:endParaRPr>
          </a:p>
          <a:p>
            <a:pPr>
              <a:spcAft>
                <a:spcPts val="0"/>
              </a:spcAft>
            </a:pPr>
            <a:r>
              <a:rPr lang="en-US" dirty="0">
                <a:latin typeface="Arial" panose="020B0604020202020204" pitchFamily="34" charset="0"/>
                <a:cs typeface="Arial" panose="020B0604020202020204" pitchFamily="34" charset="0"/>
              </a:rPr>
              <a:t>Eligible districts or charter schools may apply individually or as part of a consortium, but not both. </a:t>
            </a:r>
          </a:p>
          <a:p>
            <a:pPr>
              <a:spcAft>
                <a:spcPts val="0"/>
              </a:spcAft>
            </a:pPr>
            <a:endParaRPr lang="en-US" dirty="0">
              <a:latin typeface="Arial" panose="020B0604020202020204" pitchFamily="34" charset="0"/>
              <a:cs typeface="Arial" panose="020B0604020202020204" pitchFamily="34" charset="0"/>
            </a:endParaRPr>
          </a:p>
          <a:p>
            <a:pPr>
              <a:spcAft>
                <a:spcPts val="0"/>
              </a:spcAft>
            </a:pPr>
            <a:r>
              <a:rPr lang="en-US" dirty="0">
                <a:latin typeface="Arial" panose="020B0604020202020204" pitchFamily="34" charset="0"/>
                <a:cs typeface="Arial" panose="020B0604020202020204" pitchFamily="34" charset="0"/>
              </a:rPr>
              <a:t>The consortium lead must be an active participant in the consortium and cannot act solely as a flow-through for grant funds. </a:t>
            </a:r>
          </a:p>
          <a:p>
            <a:pPr>
              <a:spcAft>
                <a:spcPts val="0"/>
              </a:spcAft>
            </a:pPr>
            <a:endParaRPr lang="en-US" dirty="0">
              <a:latin typeface="Arial" panose="020B0604020202020204" pitchFamily="34" charset="0"/>
              <a:cs typeface="Arial" panose="020B0604020202020204" pitchFamily="34" charset="0"/>
            </a:endParaRPr>
          </a:p>
          <a:p>
            <a:pPr>
              <a:spcAft>
                <a:spcPts val="0"/>
              </a:spcAft>
            </a:pPr>
            <a:r>
              <a:rPr lang="en-US" dirty="0">
                <a:latin typeface="Arial" panose="020B0604020202020204" pitchFamily="34" charset="0"/>
                <a:cs typeface="Arial" panose="020B0604020202020204" pitchFamily="34" charset="0"/>
              </a:rPr>
              <a:t>Consortia members must be located in the same CCSESA region.</a:t>
            </a: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10</a:t>
            </a:fld>
            <a:endParaRPr lang="en-US"/>
          </a:p>
        </p:txBody>
      </p:sp>
    </p:spTree>
    <p:extLst>
      <p:ext uri="{BB962C8B-B14F-4D97-AF65-F5344CB8AC3E}">
        <p14:creationId xmlns:p14="http://schemas.microsoft.com/office/powerpoint/2010/main" val="1285619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The CDE shall issue approximately $4 million in grants, based upon merit, to each of the eleven California County Superintendents Educational Service Association (CCSESA) service regions to provide statewide geographical diversity.</a:t>
            </a:r>
            <a:r>
              <a:rPr lang="en-US" dirty="0">
                <a:effectLst/>
                <a:latin typeface="Arial" panose="020B0604020202020204" pitchFamily="34" charset="0"/>
                <a:cs typeface="Arial" panose="020B0604020202020204" pitchFamily="34" charset="0"/>
              </a:rPr>
              <a:t>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Applications submitted by an LEA, or a consortium of LEAs, shall be for $500,000 or more. Applications requesting less than $500,000 will be rejected during the technical review and will not advance to the Reader Conference. In order to maximize the use of the SSAE program resources, an LEA or consortium of LEAs may partner with an institution of higher education (IHE), business, nonprofit organization, community-based organization, or other public or private entity with a demonstrated record of success in implementing activities supported by this program.</a:t>
            </a:r>
            <a:r>
              <a:rPr lang="en-US" dirty="0">
                <a:effectLst/>
                <a:latin typeface="Arial" panose="020B0604020202020204" pitchFamily="34" charset="0"/>
                <a:cs typeface="Arial" panose="020B0604020202020204" pitchFamily="34" charset="0"/>
              </a:rPr>
              <a:t> </a:t>
            </a:r>
          </a:p>
          <a:p>
            <a:endParaRPr lang="en-US" dirty="0">
              <a:effectLst/>
              <a:latin typeface="Arial" panose="020B0604020202020204" pitchFamily="34" charset="0"/>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If applications within a CCSESA service region do not total $4 million, the Reader Conference panel chairs may distribute the excess of region funds to other regions based upon application scoring and deliberations.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11</a:t>
            </a:fld>
            <a:endParaRPr lang="en-US"/>
          </a:p>
        </p:txBody>
      </p:sp>
    </p:spTree>
    <p:extLst>
      <p:ext uri="{BB962C8B-B14F-4D97-AF65-F5344CB8AC3E}">
        <p14:creationId xmlns:p14="http://schemas.microsoft.com/office/powerpoint/2010/main" val="3498803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We now turn</a:t>
            </a:r>
            <a:r>
              <a:rPr lang="en-US" baseline="0" dirty="0">
                <a:latin typeface="Arial" panose="020B0604020202020204" pitchFamily="34" charset="0"/>
                <a:cs typeface="Arial" panose="020B0604020202020204" pitchFamily="34" charset="0"/>
              </a:rPr>
              <a:t> to focus on </a:t>
            </a:r>
            <a:r>
              <a:rPr lang="en-US" baseline="0">
                <a:latin typeface="Arial" panose="020B0604020202020204" pitchFamily="34" charset="0"/>
                <a:cs typeface="Arial" panose="020B0604020202020204" pitchFamily="34" charset="0"/>
              </a:rPr>
              <a:t>allowable SSAE </a:t>
            </a:r>
            <a:r>
              <a:rPr lang="en-US" baseline="0" dirty="0">
                <a:latin typeface="Arial" panose="020B0604020202020204" pitchFamily="34" charset="0"/>
                <a:cs typeface="Arial" panose="020B0604020202020204" pitchFamily="34" charset="0"/>
              </a:rPr>
              <a:t>Grant Activities.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latin typeface="Arial" panose="020B0604020202020204" pitchFamily="34" charset="0"/>
                <a:cs typeface="Arial" panose="020B0604020202020204" pitchFamily="34" charset="0"/>
              </a:rPr>
              <a:t>Generally speaking, grant a</a:t>
            </a:r>
            <a:r>
              <a:rPr lang="en-US" sz="1200" dirty="0">
                <a:latin typeface="Arial" panose="020B0604020202020204" pitchFamily="34" charset="0"/>
                <a:cs typeface="Arial" panose="020B0604020202020204" pitchFamily="34" charset="0"/>
              </a:rPr>
              <a:t>ctivities should be: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Arial" panose="020B0604020202020204" pitchFamily="34" charset="0"/>
                <a:cs typeface="Arial" panose="020B0604020202020204" pitchFamily="34" charset="0"/>
              </a:rPr>
              <a:t>aligned with California’s teaching and learning standards,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Arial" panose="020B0604020202020204" pitchFamily="34" charset="0"/>
                <a:cs typeface="Arial" panose="020B0604020202020204" pitchFamily="34" charset="0"/>
              </a:rPr>
              <a:t>designed to improve student academic achievement as well as overall student success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Arial" panose="020B0604020202020204" pitchFamily="34" charset="0"/>
                <a:cs typeface="Arial" panose="020B0604020202020204" pitchFamily="34" charset="0"/>
              </a:rPr>
              <a:t>based on successful existing models, research, or other information that supports the efficacy of the proposed design if the design does not have a precedent,</a:t>
            </a:r>
            <a:r>
              <a:rPr lang="en-US" sz="1200" baseline="0" dirty="0">
                <a:latin typeface="Arial" panose="020B0604020202020204" pitchFamily="34" charset="0"/>
                <a:cs typeface="Arial" panose="020B0604020202020204" pitchFamily="34" charset="0"/>
              </a:rPr>
              <a:t> 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Arial" panose="020B0604020202020204" pitchFamily="34" charset="0"/>
                <a:ea typeface="+mn-ea"/>
                <a:cs typeface="Arial" panose="020B0604020202020204" pitchFamily="34" charset="0"/>
              </a:rPr>
              <a:t>aligned with the Quality Professional Learning Standards if professional learning is a component of the project. </a:t>
            </a:r>
            <a:endParaRPr lang="en-US" sz="120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aseline="0" dirty="0">
              <a:latin typeface="Arial" panose="020B0604020202020204" pitchFamily="34" charset="0"/>
              <a:cs typeface="Arial" panose="020B0604020202020204" pitchFamily="34" charset="0"/>
            </a:endParaRPr>
          </a:p>
          <a:p>
            <a:pPr>
              <a:spcBef>
                <a:spcPts val="0"/>
              </a:spcBef>
              <a:spcAft>
                <a:spcPts val="0"/>
              </a:spcAft>
            </a:pPr>
            <a:r>
              <a:rPr lang="en-US" dirty="0">
                <a:latin typeface="Arial" panose="020B0604020202020204" pitchFamily="34" charset="0"/>
                <a:cs typeface="Arial" panose="020B0604020202020204" pitchFamily="34" charset="0"/>
              </a:rPr>
              <a:t>Please note that</a:t>
            </a:r>
            <a:r>
              <a:rPr lang="en-US" baseline="0" dirty="0">
                <a:latin typeface="Arial" panose="020B0604020202020204" pitchFamily="34" charset="0"/>
                <a:cs typeface="Arial" panose="020B0604020202020204" pitchFamily="34" charset="0"/>
              </a:rPr>
              <a:t> the</a:t>
            </a:r>
            <a:r>
              <a:rPr lang="en-US" dirty="0">
                <a:latin typeface="Arial" panose="020B0604020202020204" pitchFamily="34" charset="0"/>
                <a:cs typeface="Arial" panose="020B0604020202020204" pitchFamily="34" charset="0"/>
              </a:rPr>
              <a:t> list of examples of allowable activities provided on the following slides is </a:t>
            </a:r>
            <a:r>
              <a:rPr lang="en-US" b="1" i="0" dirty="0">
                <a:latin typeface="Arial" panose="020B0604020202020204" pitchFamily="34" charset="0"/>
                <a:cs typeface="Arial" panose="020B0604020202020204" pitchFamily="34" charset="0"/>
              </a:rPr>
              <a:t>not</a:t>
            </a:r>
            <a:r>
              <a:rPr lang="en-US" dirty="0">
                <a:latin typeface="Arial" panose="020B0604020202020204" pitchFamily="34" charset="0"/>
                <a:cs typeface="Arial" panose="020B0604020202020204" pitchFamily="34" charset="0"/>
              </a:rPr>
              <a:t> an exhaustive list. Please consult the statute for more information. The text of ESEA sections 4107, 4108, and 4109</a:t>
            </a:r>
            <a:r>
              <a:rPr lang="en-US" baseline="0" dirty="0">
                <a:latin typeface="Arial" panose="020B0604020202020204" pitchFamily="34" charset="0"/>
                <a:cs typeface="Arial" panose="020B0604020202020204" pitchFamily="34" charset="0"/>
              </a:rPr>
              <a:t> is</a:t>
            </a:r>
            <a:r>
              <a:rPr lang="en-US" dirty="0">
                <a:latin typeface="Arial" panose="020B0604020202020204" pitchFamily="34" charset="0"/>
                <a:cs typeface="Arial" panose="020B0604020202020204" pitchFamily="34" charset="0"/>
              </a:rPr>
              <a:t> available in Appendix B of the Request for Applications.</a:t>
            </a: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12</a:t>
            </a:fld>
            <a:endParaRPr lang="en-US"/>
          </a:p>
        </p:txBody>
      </p:sp>
    </p:spTree>
    <p:extLst>
      <p:ext uri="{BB962C8B-B14F-4D97-AF65-F5344CB8AC3E}">
        <p14:creationId xmlns:p14="http://schemas.microsoft.com/office/powerpoint/2010/main" val="2183594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An LEA or consortium of LEAs may apply for any or all of the SSAE categories. It should be noted that LEAs may incorporate aspects of the other grant categories into an application for one grant category. However, the LEA will be required to allocate at least 20 percent of its proposed budget for allowable activities listed in the grant category for which it is applying. For example, if an LEA applies for the Well-Rounded Educational Opportunities category, then at least 20 percent of the budget must be budgeted for Well-Rounded Educational Opportunities allowable activities.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Activities supporting Category A (well-rounded educational opportunities) and Category B (safe and healthy students) may be conducted in partnership with an institution of higher education, business, nonprofit organization, community based organization, or other public or private entity with a demonstrated record of success in implementing activities supported in these categories.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13</a:t>
            </a:fld>
            <a:endParaRPr lang="en-US"/>
          </a:p>
        </p:txBody>
      </p:sp>
    </p:spTree>
    <p:extLst>
      <p:ext uri="{BB962C8B-B14F-4D97-AF65-F5344CB8AC3E}">
        <p14:creationId xmlns:p14="http://schemas.microsoft.com/office/powerpoint/2010/main" val="3080411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latin typeface="Arial" panose="020B0604020202020204" pitchFamily="34" charset="0"/>
                <a:cs typeface="Arial" panose="020B0604020202020204" pitchFamily="34" charset="0"/>
              </a:rPr>
              <a:t>Programs and activities that support a well-rounded education may include:</a:t>
            </a:r>
          </a:p>
          <a:p>
            <a:pPr>
              <a:spcBef>
                <a:spcPts val="0"/>
              </a:spcBef>
              <a:spcAft>
                <a:spcPts val="0"/>
              </a:spcAft>
            </a:pPr>
            <a:endParaRPr lang="en-US" dirty="0">
              <a:latin typeface="Arial" panose="020B0604020202020204" pitchFamily="34" charset="0"/>
              <a:cs typeface="Arial" panose="020B0604020202020204" pitchFamily="34" charset="0"/>
            </a:endParaRPr>
          </a:p>
          <a:p>
            <a:pPr marL="171450" indent="-171450">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College and career guidance and counseling programs</a:t>
            </a:r>
          </a:p>
          <a:p>
            <a:pPr marL="171450" indent="-171450">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Music and the arts</a:t>
            </a:r>
          </a:p>
          <a:p>
            <a:pPr marL="171450" indent="-171450">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Science, technology, engineering, and mathematics, including computer science (STEM)</a:t>
            </a:r>
          </a:p>
          <a:p>
            <a:pPr marL="171450" indent="-171450">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Accelerated learning programs</a:t>
            </a:r>
          </a:p>
          <a:p>
            <a:pPr marL="171450" indent="-171450">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Foreign language instruction</a:t>
            </a:r>
          </a:p>
          <a:p>
            <a:pPr marL="171450" indent="-171450">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Environmental education </a:t>
            </a:r>
          </a:p>
          <a:p>
            <a:pPr marL="171450" indent="-171450">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Volunteerism and community involvement</a:t>
            </a:r>
          </a:p>
          <a:p>
            <a:pPr marL="171450" indent="-171450">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Programs and activities that integrate multiple disciplines, and </a:t>
            </a:r>
          </a:p>
          <a:p>
            <a:pPr marL="171450" indent="-171450">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Other programs that support well-rounded education experiences</a:t>
            </a:r>
          </a:p>
          <a:p>
            <a:endParaRPr lang="en-US" dirty="0"/>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14</a:t>
            </a:fld>
            <a:endParaRPr lang="en-US"/>
          </a:p>
        </p:txBody>
      </p:sp>
    </p:spTree>
    <p:extLst>
      <p:ext uri="{BB962C8B-B14F-4D97-AF65-F5344CB8AC3E}">
        <p14:creationId xmlns:p14="http://schemas.microsoft.com/office/powerpoint/2010/main" val="29049542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r>
              <a:rPr lang="en-US" b="0" dirty="0">
                <a:latin typeface="Arial" panose="020B0604020202020204" pitchFamily="34" charset="0"/>
                <a:cs typeface="Arial" panose="020B0604020202020204" pitchFamily="34" charset="0"/>
              </a:rPr>
              <a:t>Programs and activities that support safe and healthy schools may include:</a:t>
            </a:r>
          </a:p>
          <a:p>
            <a:pPr>
              <a:spcAft>
                <a:spcPts val="0"/>
              </a:spcAft>
            </a:pPr>
            <a:endParaRPr lang="en-US" b="0" dirty="0">
              <a:latin typeface="Arial" panose="020B0604020202020204" pitchFamily="34" charset="0"/>
              <a:cs typeface="Arial" panose="020B0604020202020204" pitchFamily="34" charset="0"/>
            </a:endParaRPr>
          </a:p>
          <a:p>
            <a:pPr marL="171450" indent="-171450">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Preventing bullying and harassment</a:t>
            </a:r>
          </a:p>
          <a:p>
            <a:pPr marL="171450" indent="-171450">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Relationship building skills</a:t>
            </a:r>
          </a:p>
          <a:p>
            <a:pPr marL="171450" indent="-171450">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School dropout prevention</a:t>
            </a:r>
          </a:p>
          <a:p>
            <a:pPr marL="171450" indent="-171450">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Re-entry programs and transition services for justice-involved youth </a:t>
            </a:r>
          </a:p>
          <a:p>
            <a:pPr marL="171450" indent="-171450">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School readiness and academic success </a:t>
            </a:r>
          </a:p>
          <a:p>
            <a:pPr marL="171450" indent="-171450">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Child sexual abuse awareness and prevention</a:t>
            </a:r>
          </a:p>
          <a:p>
            <a:pPr marL="171450" indent="-171450">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Reducing use of exclusionary discipline practices &amp; promoting supportive school discipline, and </a:t>
            </a:r>
          </a:p>
          <a:p>
            <a:pPr marL="171450" indent="-171450">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Suicide prevention</a:t>
            </a:r>
          </a:p>
          <a:p>
            <a:endParaRPr lang="en-US" b="0" dirty="0"/>
          </a:p>
        </p:txBody>
      </p:sp>
      <p:sp>
        <p:nvSpPr>
          <p:cNvPr id="4" name="Slide Number Placeholder 3"/>
          <p:cNvSpPr>
            <a:spLocks noGrp="1"/>
          </p:cNvSpPr>
          <p:nvPr>
            <p:ph type="sldNum" sz="quarter" idx="10"/>
          </p:nvPr>
        </p:nvSpPr>
        <p:spPr/>
        <p:txBody>
          <a:bodyPr/>
          <a:lstStyle/>
          <a:p>
            <a:fld id="{947B8990-41DF-454F-A325-72A5D5917BE1}" type="slidenum">
              <a:rPr lang="en-US" smtClean="0"/>
              <a:t>15</a:t>
            </a:fld>
            <a:endParaRPr lang="en-US"/>
          </a:p>
        </p:txBody>
      </p:sp>
    </p:spTree>
    <p:extLst>
      <p:ext uri="{BB962C8B-B14F-4D97-AF65-F5344CB8AC3E}">
        <p14:creationId xmlns:p14="http://schemas.microsoft.com/office/powerpoint/2010/main" val="220602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latin typeface="Arial" panose="020B0604020202020204" pitchFamily="34" charset="0"/>
                <a:cs typeface="Arial" panose="020B0604020202020204" pitchFamily="34" charset="0"/>
              </a:rPr>
              <a:t>Programs and activities that support effective use of technology may* include:</a:t>
            </a:r>
          </a:p>
          <a:p>
            <a:endParaRPr lang="en-US" b="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Supporting high-quality professional development for educators, school leaders, and administrators to personalize learning and improve academic achievement</a:t>
            </a:r>
          </a:p>
          <a:p>
            <a:pPr marL="171450" lvl="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Building technological capacity and infrastructure</a:t>
            </a: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Carrying out innovative blended learning projects</a:t>
            </a:r>
          </a:p>
          <a:p>
            <a:pPr marL="171450" lvl="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Providing students in rural, remote, and underserved areas with the resources to benefit from high-quality digital learning opportunities, and</a:t>
            </a: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Delivering specialized or rigorous academic courses and curricula using technology, including digital learning technologies and assistive technology</a:t>
            </a:r>
          </a:p>
          <a:p>
            <a:pPr marL="171450" indent="-1714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Again, the examples of allowable activities provided in this</a:t>
            </a:r>
            <a:r>
              <a:rPr lang="en-US" baseline="0" dirty="0">
                <a:latin typeface="Arial" panose="020B0604020202020204" pitchFamily="34" charset="0"/>
                <a:cs typeface="Arial" panose="020B0604020202020204" pitchFamily="34" charset="0"/>
              </a:rPr>
              <a:t> webinar</a:t>
            </a:r>
            <a:r>
              <a:rPr lang="en-US" dirty="0">
                <a:latin typeface="Arial" panose="020B0604020202020204" pitchFamily="34" charset="0"/>
                <a:cs typeface="Arial" panose="020B0604020202020204" pitchFamily="34" charset="0"/>
              </a:rPr>
              <a:t> do </a:t>
            </a:r>
            <a:r>
              <a:rPr lang="en-US" b="1" i="0" dirty="0">
                <a:latin typeface="Arial" panose="020B0604020202020204" pitchFamily="34" charset="0"/>
                <a:cs typeface="Arial" panose="020B0604020202020204" pitchFamily="34" charset="0"/>
              </a:rPr>
              <a:t>not</a:t>
            </a:r>
            <a:r>
              <a:rPr lang="en-US" dirty="0">
                <a:latin typeface="Arial" panose="020B0604020202020204" pitchFamily="34" charset="0"/>
                <a:cs typeface="Arial" panose="020B0604020202020204" pitchFamily="34" charset="0"/>
              </a:rPr>
              <a:t> </a:t>
            </a:r>
            <a:r>
              <a:rPr lang="en-US" baseline="0" dirty="0">
                <a:latin typeface="Arial" panose="020B0604020202020204" pitchFamily="34" charset="0"/>
                <a:cs typeface="Arial" panose="020B0604020202020204" pitchFamily="34" charset="0"/>
              </a:rPr>
              <a:t>represent</a:t>
            </a:r>
            <a:r>
              <a:rPr lang="en-US" dirty="0">
                <a:latin typeface="Arial" panose="020B0604020202020204" pitchFamily="34" charset="0"/>
                <a:cs typeface="Arial" panose="020B0604020202020204" pitchFamily="34" charset="0"/>
              </a:rPr>
              <a:t> an exhaustive list. Please consult the statute for more information. </a:t>
            </a:r>
            <a:endParaRPr lang="en-US"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16</a:t>
            </a:fld>
            <a:endParaRPr lang="en-US"/>
          </a:p>
        </p:txBody>
      </p:sp>
    </p:spTree>
    <p:extLst>
      <p:ext uri="{BB962C8B-B14F-4D97-AF65-F5344CB8AC3E}">
        <p14:creationId xmlns:p14="http://schemas.microsoft.com/office/powerpoint/2010/main" val="42587722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The following</a:t>
            </a:r>
            <a:r>
              <a:rPr lang="en-US" baseline="0" dirty="0">
                <a:latin typeface="Arial" panose="020B0604020202020204" pitchFamily="34" charset="0"/>
                <a:cs typeface="Arial" panose="020B0604020202020204" pitchFamily="34" charset="0"/>
              </a:rPr>
              <a:t> slides address specific requirements of the SSAE grant applications.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17</a:t>
            </a:fld>
            <a:endParaRPr lang="en-US"/>
          </a:p>
        </p:txBody>
      </p:sp>
    </p:spTree>
    <p:extLst>
      <p:ext uri="{BB962C8B-B14F-4D97-AF65-F5344CB8AC3E}">
        <p14:creationId xmlns:p14="http://schemas.microsoft.com/office/powerpoint/2010/main" val="1768937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Applicants must respond to all sections of the RFA.</a:t>
            </a:r>
          </a:p>
          <a:p>
            <a:r>
              <a:rPr lang="en-US" sz="1200" dirty="0">
                <a:latin typeface="Arial" panose="020B0604020202020204" pitchFamily="34" charset="0"/>
                <a:cs typeface="Arial" panose="020B0604020202020204" pitchFamily="34" charset="0"/>
              </a:rPr>
              <a:t>Structure the application to follow the guidelines provided in the application format and table of contents sections of the RFA. </a:t>
            </a:r>
          </a:p>
          <a:p>
            <a:r>
              <a:rPr lang="en-US" sz="1200" dirty="0">
                <a:latin typeface="Arial" panose="020B0604020202020204" pitchFamily="34" charset="0"/>
                <a:cs typeface="Arial" panose="020B0604020202020204" pitchFamily="34" charset="0"/>
              </a:rPr>
              <a:t>A rubric (Appendix C) has been provided to describe response expectations for each section of the application and other program requirements. </a:t>
            </a:r>
          </a:p>
          <a:p>
            <a:r>
              <a:rPr lang="en-US" sz="1200" dirty="0">
                <a:latin typeface="Arial" panose="020B0604020202020204" pitchFamily="34" charset="0"/>
                <a:cs typeface="Arial" panose="020B0604020202020204" pitchFamily="34" charset="0"/>
              </a:rPr>
              <a:t>Applicants responding to this RFA must submit a complete application packet, including a complete response to all items described in this RFA, required forms, and all required original signatures as noted on each application form. </a:t>
            </a: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18</a:t>
            </a:fld>
            <a:endParaRPr lang="en-US"/>
          </a:p>
        </p:txBody>
      </p:sp>
    </p:spTree>
    <p:extLst>
      <p:ext uri="{BB962C8B-B14F-4D97-AF65-F5344CB8AC3E}">
        <p14:creationId xmlns:p14="http://schemas.microsoft.com/office/powerpoint/2010/main" val="16125927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Applicants are required to submit via e-mail or fax the Educator Excellence and Equity Division Intent to Submit an Application Form (see Form A available on the SSAE RFA web page at </a:t>
            </a:r>
            <a:r>
              <a:rPr lang="en-US" sz="1200" u="none" kern="1200" dirty="0">
                <a:solidFill>
                  <a:schemeClr val="tx1"/>
                </a:solidFill>
                <a:effectLst/>
                <a:latin typeface="Arial" panose="020B0604020202020204" pitchFamily="34" charset="0"/>
                <a:ea typeface="+mn-ea"/>
                <a:cs typeface="Arial" panose="020B0604020202020204" pitchFamily="34" charset="0"/>
              </a:rPr>
              <a:t>hyperlink</a:t>
            </a:r>
            <a:r>
              <a:rPr lang="en-US" sz="1200" u="none" kern="1200" baseline="0" dirty="0">
                <a:solidFill>
                  <a:schemeClr val="tx1"/>
                </a:solidFill>
                <a:effectLst/>
                <a:latin typeface="Arial" panose="020B0604020202020204" pitchFamily="34" charset="0"/>
                <a:ea typeface="+mn-ea"/>
                <a:cs typeface="Arial" panose="020B0604020202020204" pitchFamily="34" charset="0"/>
              </a:rPr>
              <a:t> on the slide</a:t>
            </a:r>
            <a:r>
              <a:rPr lang="en-US" sz="1200" kern="1200" dirty="0">
                <a:solidFill>
                  <a:schemeClr val="tx1"/>
                </a:solidFill>
                <a:effectLst/>
                <a:latin typeface="Arial" panose="020B0604020202020204" pitchFamily="34" charset="0"/>
                <a:ea typeface="+mn-ea"/>
                <a:cs typeface="Arial" panose="020B0604020202020204" pitchFamily="34" charset="0"/>
              </a:rPr>
              <a:t>. The Intent to Submit an Application Form must be received no later than 5 p.m. on September 12, 2018. Submitting this form does not require an organization to submit an application; however, an application will not be accepted unless Form A was submitted and received by the CDE on time.</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purpose of the Intent to Submit an Application process is to (1) provide the CDE with information to plan for the review of applications, and (2) to provide an opportunity for potential applicants to ask questions that may be of interest or concern to all applicants.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Intent to Submit an Application Form must (1) be signed by the applicant or the applicant’s representative and (2) include the title of the person signing. For Intent to Submit an Application forms that are emailed to the CDE, signed forms may be scanned and attached.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19</a:t>
            </a:fld>
            <a:endParaRPr lang="en-US"/>
          </a:p>
        </p:txBody>
      </p:sp>
    </p:spTree>
    <p:extLst>
      <p:ext uri="{BB962C8B-B14F-4D97-AF65-F5344CB8AC3E}">
        <p14:creationId xmlns:p14="http://schemas.microsoft.com/office/powerpoint/2010/main" val="2634820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latin typeface="Arial" panose="020B0604020202020204" pitchFamily="34" charset="0"/>
                <a:cs typeface="Arial" panose="020B0604020202020204" pitchFamily="34" charset="0"/>
              </a:rPr>
              <a:t>At this time, all webinar participants have been placed on mute.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latin typeface="Arial" panose="020B0604020202020204" pitchFamily="34" charset="0"/>
                <a:cs typeface="Arial" panose="020B0604020202020204" pitchFamily="34" charset="0"/>
              </a:rPr>
              <a:t>As questions arise during the webinar, please type your questions in the chat box. We will do our best to answer those questions during the questions and answers portion of the webinar.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latin typeface="Arial" panose="020B0604020202020204" pitchFamily="34" charset="0"/>
                <a:cs typeface="Arial" panose="020B0604020202020204" pitchFamily="34" charset="0"/>
              </a:rPr>
              <a:t>Lastly, we will be providing the slides and notes on the CDE SSAE web page. </a:t>
            </a: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2</a:t>
            </a:fld>
            <a:endParaRPr lang="en-US"/>
          </a:p>
        </p:txBody>
      </p:sp>
    </p:spTree>
    <p:extLst>
      <p:ext uri="{BB962C8B-B14F-4D97-AF65-F5344CB8AC3E}">
        <p14:creationId xmlns:p14="http://schemas.microsoft.com/office/powerpoint/2010/main" val="2014056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Proposals must reflect the unique aspects of the regional and local context the application represents. ESEA Section 4106(d)(1) requires </a:t>
            </a:r>
            <a:r>
              <a:rPr lang="en-US" sz="1200" kern="1200" dirty="0" err="1">
                <a:solidFill>
                  <a:schemeClr val="tx1"/>
                </a:solidFill>
                <a:effectLst/>
                <a:latin typeface="Arial" panose="020B0604020202020204" pitchFamily="34" charset="0"/>
                <a:ea typeface="+mn-ea"/>
                <a:cs typeface="Arial" panose="020B0604020202020204" pitchFamily="34" charset="0"/>
              </a:rPr>
              <a:t>subgrant</a:t>
            </a:r>
            <a:r>
              <a:rPr lang="en-US" sz="1200" kern="1200" dirty="0">
                <a:solidFill>
                  <a:schemeClr val="tx1"/>
                </a:solidFill>
                <a:effectLst/>
                <a:latin typeface="Arial" panose="020B0604020202020204" pitchFamily="34" charset="0"/>
                <a:ea typeface="+mn-ea"/>
                <a:cs typeface="Arial" panose="020B0604020202020204" pitchFamily="34" charset="0"/>
              </a:rPr>
              <a:t> recipients to conduct a comprehensive needs assessment in order to examine needs for improvement of: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Access to, and opportunities for, a well-rounded education for all students:</a:t>
            </a: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School conditions for student learning in order to create a healthy and safe school environment; and/or</a:t>
            </a: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Access to personalized learning experiences supported by technology and professional development for the effective use of data and technology. </a:t>
            </a:r>
          </a:p>
          <a:p>
            <a:pPr marL="0" indent="0">
              <a:buFont typeface="Arial" panose="020B0604020202020204" pitchFamily="34" charset="0"/>
              <a:buNone/>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r>
              <a:rPr lang="en-US" sz="1200" kern="1200" dirty="0">
                <a:solidFill>
                  <a:schemeClr val="tx1"/>
                </a:solidFill>
                <a:effectLst/>
                <a:latin typeface="Arial" panose="020B0604020202020204" pitchFamily="34" charset="0"/>
                <a:ea typeface="+mn-ea"/>
                <a:cs typeface="Arial" panose="020B0604020202020204" pitchFamily="34" charset="0"/>
              </a:rPr>
              <a:t>The needs assessment should address the applicable categories for which an LEA or consortium of LEAs is applying.</a:t>
            </a:r>
          </a:p>
          <a:p>
            <a:pPr marL="171450" indent="-171450">
              <a:buFont typeface="Arial" panose="020B0604020202020204" pitchFamily="34" charset="0"/>
              <a:buChar char="•"/>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r>
              <a:rPr lang="en-US" sz="1200" kern="1200" dirty="0">
                <a:solidFill>
                  <a:schemeClr val="tx1"/>
                </a:solidFill>
                <a:effectLst/>
                <a:latin typeface="Arial" panose="020B0604020202020204" pitchFamily="34" charset="0"/>
                <a:ea typeface="+mn-ea"/>
                <a:cs typeface="Arial" panose="020B0604020202020204" pitchFamily="34" charset="0"/>
              </a:rPr>
              <a:t>For the purposes of this grant program, applicants may rely on recently conducted needs assessments that are relevant to the categories for which they are applying, such as the Local Control and Accountability Plan. </a:t>
            </a:r>
          </a:p>
          <a:p>
            <a:pPr marL="0" indent="0">
              <a:buFont typeface="Arial" panose="020B0604020202020204" pitchFamily="34" charset="0"/>
              <a:buNone/>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r>
              <a:rPr lang="en-US" sz="1200" kern="1200" dirty="0">
                <a:solidFill>
                  <a:schemeClr val="tx1"/>
                </a:solidFill>
                <a:effectLst/>
                <a:latin typeface="Arial" panose="020B0604020202020204" pitchFamily="34" charset="0"/>
                <a:ea typeface="+mn-ea"/>
                <a:cs typeface="Arial" panose="020B0604020202020204" pitchFamily="34" charset="0"/>
              </a:rPr>
              <a:t>Please note that an LEA or consortium of LEAs’ ability to demonstrate greatest need will be a determining factor for being awarded an SSAE grant.</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20</a:t>
            </a:fld>
            <a:endParaRPr lang="en-US"/>
          </a:p>
        </p:txBody>
      </p:sp>
    </p:spTree>
    <p:extLst>
      <p:ext uri="{BB962C8B-B14F-4D97-AF65-F5344CB8AC3E}">
        <p14:creationId xmlns:p14="http://schemas.microsoft.com/office/powerpoint/2010/main" val="31602547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LEAs are required to develop their applications through consultation with the following stakeholders: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spcBef>
                <a:spcPts val="0"/>
              </a:spcBef>
              <a:spcAft>
                <a:spcPts val="0"/>
              </a:spcAft>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Parents</a:t>
            </a:r>
          </a:p>
          <a:p>
            <a:pPr marL="171450" lvl="0" indent="-171450">
              <a:spcBef>
                <a:spcPts val="0"/>
              </a:spcBef>
              <a:spcAft>
                <a:spcPts val="0"/>
              </a:spcAft>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Teachers</a:t>
            </a:r>
          </a:p>
          <a:p>
            <a:pPr marL="171450" lvl="0" indent="-171450">
              <a:spcBef>
                <a:spcPts val="0"/>
              </a:spcBef>
              <a:spcAft>
                <a:spcPts val="0"/>
              </a:spcAft>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Principals</a:t>
            </a:r>
          </a:p>
          <a:p>
            <a:pPr marL="171450" lvl="0" indent="-171450">
              <a:spcBef>
                <a:spcPts val="0"/>
              </a:spcBef>
              <a:spcAft>
                <a:spcPts val="0"/>
              </a:spcAft>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Other school leaders</a:t>
            </a:r>
          </a:p>
          <a:p>
            <a:pPr marL="171450" lvl="0" indent="-171450">
              <a:spcBef>
                <a:spcPts val="0"/>
              </a:spcBef>
              <a:spcAft>
                <a:spcPts val="0"/>
              </a:spcAft>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Specialized instructional support personnel</a:t>
            </a:r>
          </a:p>
          <a:p>
            <a:pPr marL="171450" lvl="0" indent="-171450">
              <a:spcBef>
                <a:spcPts val="0"/>
              </a:spcBef>
              <a:spcAft>
                <a:spcPts val="0"/>
              </a:spcAft>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Students</a:t>
            </a:r>
          </a:p>
          <a:p>
            <a:pPr marL="171450" lvl="0" indent="-171450">
              <a:spcBef>
                <a:spcPts val="0"/>
              </a:spcBef>
              <a:spcAft>
                <a:spcPts val="0"/>
              </a:spcAft>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Community-based organizations</a:t>
            </a: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21</a:t>
            </a:fld>
            <a:endParaRPr lang="en-US"/>
          </a:p>
        </p:txBody>
      </p:sp>
    </p:spTree>
    <p:extLst>
      <p:ext uri="{BB962C8B-B14F-4D97-AF65-F5344CB8AC3E}">
        <p14:creationId xmlns:p14="http://schemas.microsoft.com/office/powerpoint/2010/main" val="10156532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Indian tribes or tribal organizations that may be located in the region served by the LEA (where applicable)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spcBef>
                <a:spcPts val="0"/>
              </a:spcBef>
              <a:spcAft>
                <a:spcPts val="0"/>
              </a:spcAft>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Local government representatives (which may include a local law enforcement agency, local juvenile court, local child welfare agency, or local public housing agency)</a:t>
            </a:r>
          </a:p>
          <a:p>
            <a:pPr marL="171450" lvl="0" indent="-171450">
              <a:spcBef>
                <a:spcPts val="0"/>
              </a:spcBef>
              <a:spcAft>
                <a:spcPts val="0"/>
              </a:spcAft>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Charter school teachers, principals, and other school leaders, if supported by the LEA or consortium of LEAs</a:t>
            </a:r>
          </a:p>
          <a:p>
            <a:pPr marL="171450" indent="-171450">
              <a:spcBef>
                <a:spcPts val="0"/>
              </a:spcBef>
              <a:spcAft>
                <a:spcPts val="0"/>
              </a:spcAft>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Others with relevant and demonstrated expertise in programs and activities designed to meet the purposes of this program</a:t>
            </a:r>
          </a:p>
          <a:p>
            <a:pPr>
              <a:spcBef>
                <a:spcPts val="0"/>
              </a:spcBef>
              <a:spcAft>
                <a:spcPts val="0"/>
              </a:spcAft>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a:spcBef>
                <a:spcPts val="0"/>
              </a:spcBef>
              <a:spcAft>
                <a:spcPts val="0"/>
              </a:spcAft>
            </a:pPr>
            <a:r>
              <a:rPr lang="en-US" sz="1200" kern="1200" dirty="0">
                <a:solidFill>
                  <a:schemeClr val="tx1"/>
                </a:solidFill>
                <a:effectLst/>
                <a:latin typeface="Arial" panose="020B0604020202020204" pitchFamily="34" charset="0"/>
                <a:ea typeface="+mn-ea"/>
                <a:cs typeface="Arial" panose="020B0604020202020204" pitchFamily="34" charset="0"/>
              </a:rPr>
              <a:t>LEAs, or consortia of LEAs, awarded a </a:t>
            </a:r>
            <a:r>
              <a:rPr lang="en-US" sz="1200" kern="1200" dirty="0" err="1">
                <a:solidFill>
                  <a:schemeClr val="tx1"/>
                </a:solidFill>
                <a:effectLst/>
                <a:latin typeface="Arial" panose="020B0604020202020204" pitchFamily="34" charset="0"/>
                <a:ea typeface="+mn-ea"/>
                <a:cs typeface="Arial" panose="020B0604020202020204" pitchFamily="34" charset="0"/>
              </a:rPr>
              <a:t>subgrant</a:t>
            </a:r>
            <a:r>
              <a:rPr lang="en-US" sz="1200" kern="1200" dirty="0">
                <a:solidFill>
                  <a:schemeClr val="tx1"/>
                </a:solidFill>
                <a:effectLst/>
                <a:latin typeface="Arial" panose="020B0604020202020204" pitchFamily="34" charset="0"/>
                <a:ea typeface="+mn-ea"/>
                <a:cs typeface="Arial" panose="020B0604020202020204" pitchFamily="34" charset="0"/>
              </a:rPr>
              <a:t> under this program are also required to engage in continued consultation with the entities described above in order to improve the activities supported by the grant and to coordinate implementation with other related strategies, programs, and activities being conducted in the community. </a:t>
            </a:r>
          </a:p>
          <a:p>
            <a:endParaRPr lang="en-US" dirty="0"/>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22</a:t>
            </a:fld>
            <a:endParaRPr lang="en-US"/>
          </a:p>
        </p:txBody>
      </p:sp>
    </p:spTree>
    <p:extLst>
      <p:ext uri="{BB962C8B-B14F-4D97-AF65-F5344CB8AC3E}">
        <p14:creationId xmlns:p14="http://schemas.microsoft.com/office/powerpoint/2010/main" val="13125951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Nonpublic schools receive equitable services under Title IV, Part A. ESEA Section 8501(a)(4) requires that expenditures for services to private school students, teachers, and other educational personnel be equal to the expenditures for the public school program, taking into account the number and educational needs of the children to be served. In order to ensure timely consultation for the equitable services requirements, LEAs should begin consultation early enough in the decision-making process to allow for participation of private school students and teachers. Therefore, the LEA should engage in a process of timely and meaningful consultation with private school officials during the development of its application and throughout the grant period. </a:t>
            </a: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23</a:t>
            </a:fld>
            <a:endParaRPr lang="en-US"/>
          </a:p>
        </p:txBody>
      </p:sp>
    </p:spTree>
    <p:extLst>
      <p:ext uri="{BB962C8B-B14F-4D97-AF65-F5344CB8AC3E}">
        <p14:creationId xmlns:p14="http://schemas.microsoft.com/office/powerpoint/2010/main" val="36871774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In considering how to use SSAE programs funds, LEAs should be mindful that SSAE program funds may be used only to supplement, and not supplant, non-federal funds that would otherwise be available for activities under the SSAE program. This means, in general, that LEAs may not use SSAE program funds for the cost of activities if the cost of those activities would have otherwise been paid with state or local funds in the absence of SSAE program funds.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24</a:t>
            </a:fld>
            <a:endParaRPr lang="en-US"/>
          </a:p>
        </p:txBody>
      </p:sp>
    </p:spTree>
    <p:extLst>
      <p:ext uri="{BB962C8B-B14F-4D97-AF65-F5344CB8AC3E}">
        <p14:creationId xmlns:p14="http://schemas.microsoft.com/office/powerpoint/2010/main" val="21490370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r>
              <a:rPr lang="en-US" sz="1200" kern="1200" dirty="0">
                <a:solidFill>
                  <a:schemeClr val="tx1"/>
                </a:solidFill>
                <a:effectLst/>
                <a:latin typeface="Arial" panose="020B0604020202020204" pitchFamily="34" charset="0"/>
                <a:ea typeface="+mn-ea"/>
                <a:cs typeface="Arial" panose="020B0604020202020204" pitchFamily="34" charset="0"/>
              </a:rPr>
              <a:t>The Project narrative</a:t>
            </a:r>
            <a:r>
              <a:rPr lang="en-US" sz="1200" kern="1200" baseline="0" dirty="0">
                <a:solidFill>
                  <a:schemeClr val="tx1"/>
                </a:solidFill>
                <a:effectLst/>
                <a:latin typeface="Arial" panose="020B0604020202020204" pitchFamily="34" charset="0"/>
                <a:ea typeface="+mn-ea"/>
                <a:cs typeface="Arial" panose="020B0604020202020204" pitchFamily="34" charset="0"/>
              </a:rPr>
              <a:t> is broken up into seven proposal sections that will be discussed on the following slides.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a:spcBef>
                <a:spcPts val="0"/>
              </a:spcBef>
              <a:spcAft>
                <a:spcPts val="0"/>
              </a:spcAft>
            </a:pPr>
            <a:r>
              <a:rPr lang="en-US" sz="1200" kern="1200" dirty="0">
                <a:solidFill>
                  <a:schemeClr val="tx1"/>
                </a:solidFill>
                <a:effectLst/>
                <a:latin typeface="Arial" panose="020B0604020202020204" pitchFamily="34" charset="0"/>
                <a:ea typeface="+mn-ea"/>
                <a:cs typeface="Arial" panose="020B0604020202020204" pitchFamily="34" charset="0"/>
              </a:rPr>
              <a:t>The narrative must not exceed 20 double-spaced pages using </a:t>
            </a:r>
            <a:r>
              <a:rPr lang="en-US" dirty="0">
                <a:latin typeface="Arial" panose="020B0604020202020204" pitchFamily="34" charset="0"/>
                <a:cs typeface="Arial" panose="020B0604020202020204" pitchFamily="34" charset="0"/>
              </a:rPr>
              <a:t>12-point Times New Roman or Arial font with one-inch margins. </a:t>
            </a:r>
            <a:br>
              <a:rPr lang="en-US" sz="1200" kern="1200" dirty="0">
                <a:solidFill>
                  <a:schemeClr val="tx1"/>
                </a:solidFill>
                <a:effectLst/>
                <a:latin typeface="Arial" panose="020B0604020202020204" pitchFamily="34" charset="0"/>
                <a:ea typeface="+mn-ea"/>
                <a:cs typeface="Arial" panose="020B0604020202020204" pitchFamily="34" charset="0"/>
              </a:rPr>
            </a:b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Successful applicants must be able to demonstrate that their specific proposed plan is conceptually clear, technically feasible, and sustainable after the grant period.  </a:t>
            </a:r>
            <a:endParaRPr lang="en-US" sz="1200" kern="1200" dirty="0">
              <a:solidFill>
                <a:schemeClr val="tx1"/>
              </a:solidFill>
              <a:effectLst/>
              <a:latin typeface="Arial" panose="020B0604020202020204" pitchFamily="34" charset="0"/>
              <a:ea typeface="+mn-ea"/>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25</a:t>
            </a:fld>
            <a:endParaRPr lang="en-US"/>
          </a:p>
        </p:txBody>
      </p:sp>
    </p:spTree>
    <p:extLst>
      <p:ext uri="{BB962C8B-B14F-4D97-AF65-F5344CB8AC3E}">
        <p14:creationId xmlns:p14="http://schemas.microsoft.com/office/powerpoint/2010/main" val="25785794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r>
              <a:rPr lang="en-US" sz="1200" b="0" dirty="0">
                <a:latin typeface="Arial" panose="020B0604020202020204" pitchFamily="34" charset="0"/>
                <a:cs typeface="Arial" panose="020B0604020202020204" pitchFamily="34" charset="0"/>
              </a:rPr>
              <a:t>For Part 1, The Context, proposals </a:t>
            </a:r>
            <a:r>
              <a:rPr lang="en-US" sz="1200" dirty="0">
                <a:latin typeface="Arial" panose="020B0604020202020204" pitchFamily="34" charset="0"/>
                <a:cs typeface="Arial" panose="020B0604020202020204" pitchFamily="34" charset="0"/>
              </a:rPr>
              <a:t>must document the </a:t>
            </a:r>
            <a:r>
              <a:rPr lang="en-US" sz="1200" b="1" dirty="0">
                <a:latin typeface="Arial" panose="020B0604020202020204" pitchFamily="34" charset="0"/>
                <a:cs typeface="Arial" panose="020B0604020202020204" pitchFamily="34" charset="0"/>
              </a:rPr>
              <a:t>local</a:t>
            </a:r>
            <a:r>
              <a:rPr lang="en-US" sz="1200" dirty="0">
                <a:latin typeface="Arial" panose="020B0604020202020204" pitchFamily="34" charset="0"/>
                <a:cs typeface="Arial" panose="020B0604020202020204" pitchFamily="34" charset="0"/>
              </a:rPr>
              <a:t> and </a:t>
            </a:r>
            <a:r>
              <a:rPr lang="en-US" sz="1200" b="1" dirty="0">
                <a:latin typeface="Arial" panose="020B0604020202020204" pitchFamily="34" charset="0"/>
                <a:cs typeface="Arial" panose="020B0604020202020204" pitchFamily="34" charset="0"/>
              </a:rPr>
              <a:t>regional</a:t>
            </a:r>
            <a:r>
              <a:rPr lang="en-US" sz="1200" dirty="0">
                <a:latin typeface="Arial" panose="020B0604020202020204" pitchFamily="34" charset="0"/>
                <a:cs typeface="Arial" panose="020B0604020202020204" pitchFamily="34" charset="0"/>
              </a:rPr>
              <a:t> needs specific to the category of improvement and, if applicable, priority area, within the targeted LEAs served by this proposal. </a:t>
            </a:r>
          </a:p>
          <a:p>
            <a:pPr>
              <a:spcAft>
                <a:spcPts val="0"/>
              </a:spcAft>
            </a:pPr>
            <a:endParaRPr lang="en-US" sz="1200" dirty="0">
              <a:latin typeface="Arial" panose="020B0604020202020204" pitchFamily="34" charset="0"/>
              <a:cs typeface="Arial" panose="020B0604020202020204" pitchFamily="34" charset="0"/>
            </a:endParaRPr>
          </a:p>
          <a:p>
            <a:pPr>
              <a:spcAft>
                <a:spcPts val="0"/>
              </a:spcAft>
            </a:pPr>
            <a:r>
              <a:rPr lang="en-US" sz="1200" b="0" dirty="0">
                <a:latin typeface="Arial" panose="020B0604020202020204" pitchFamily="34" charset="0"/>
                <a:cs typeface="Arial" panose="020B0604020202020204" pitchFamily="34" charset="0"/>
              </a:rPr>
              <a:t>In Part 2, Strategies and Interventions, proposals </a:t>
            </a:r>
            <a:r>
              <a:rPr lang="en-US" sz="1200" dirty="0">
                <a:latin typeface="Arial" panose="020B0604020202020204" pitchFamily="34" charset="0"/>
                <a:cs typeface="Arial" panose="020B0604020202020204" pitchFamily="34" charset="0"/>
              </a:rPr>
              <a:t>must describe how the project activities address the chosen category (A, B, or C) and, if applicable, integrate the priority area(s) (1 and/or 2). This section must show how the project activities will address the specific needs identified in Part 1 and will advance the project toward meeting its goals and measurable objectives.</a:t>
            </a:r>
            <a:endParaRPr lang="en-US" sz="1200" b="1"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26</a:t>
            </a:fld>
            <a:endParaRPr lang="en-US"/>
          </a:p>
        </p:txBody>
      </p:sp>
    </p:spTree>
    <p:extLst>
      <p:ext uri="{BB962C8B-B14F-4D97-AF65-F5344CB8AC3E}">
        <p14:creationId xmlns:p14="http://schemas.microsoft.com/office/powerpoint/2010/main" val="28962317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r>
              <a:rPr lang="en-US" sz="1200" b="0" dirty="0">
                <a:latin typeface="Arial" panose="020B0604020202020204" pitchFamily="34" charset="0"/>
                <a:cs typeface="Arial" panose="020B0604020202020204" pitchFamily="34" charset="0"/>
              </a:rPr>
              <a:t>In Part 3, Project Leadership, the proposals </a:t>
            </a:r>
            <a:r>
              <a:rPr lang="en-US" sz="1200" dirty="0">
                <a:latin typeface="Arial" panose="020B0604020202020204" pitchFamily="34" charset="0"/>
                <a:cs typeface="Arial" panose="020B0604020202020204" pitchFamily="34" charset="0"/>
              </a:rPr>
              <a:t>must describe the role and contribution of </a:t>
            </a:r>
            <a:r>
              <a:rPr lang="en-US" sz="1200" b="1" dirty="0">
                <a:latin typeface="Arial" panose="020B0604020202020204" pitchFamily="34" charset="0"/>
                <a:cs typeface="Arial" panose="020B0604020202020204" pitchFamily="34" charset="0"/>
              </a:rPr>
              <a:t>each</a:t>
            </a:r>
            <a:r>
              <a:rPr lang="en-US" sz="1200" dirty="0">
                <a:latin typeface="Arial" panose="020B0604020202020204" pitchFamily="34" charset="0"/>
                <a:cs typeface="Arial" panose="020B0604020202020204" pitchFamily="34" charset="0"/>
              </a:rPr>
              <a:t> collaborative partner to the operational success of the project and the achievement of its goals.</a:t>
            </a:r>
          </a:p>
          <a:p>
            <a:pPr>
              <a:spcAft>
                <a:spcPts val="0"/>
              </a:spcAft>
            </a:pPr>
            <a:endParaRPr lang="en-US" sz="1200" b="1" dirty="0">
              <a:latin typeface="Arial" panose="020B0604020202020204" pitchFamily="34" charset="0"/>
              <a:cs typeface="Arial" panose="020B0604020202020204" pitchFamily="34" charset="0"/>
            </a:endParaRPr>
          </a:p>
          <a:p>
            <a:pPr>
              <a:spcAft>
                <a:spcPts val="0"/>
              </a:spcAft>
            </a:pPr>
            <a:r>
              <a:rPr lang="en-US" sz="1200" b="0" dirty="0">
                <a:latin typeface="Arial" panose="020B0604020202020204" pitchFamily="34" charset="0"/>
                <a:cs typeface="Arial" panose="020B0604020202020204" pitchFamily="34" charset="0"/>
              </a:rPr>
              <a:t>In Part 4, Project Staff, applicants </a:t>
            </a:r>
            <a:r>
              <a:rPr lang="en-US" sz="1200" dirty="0">
                <a:latin typeface="Arial" panose="020B0604020202020204" pitchFamily="34" charset="0"/>
                <a:cs typeface="Arial" panose="020B0604020202020204" pitchFamily="34" charset="0"/>
              </a:rPr>
              <a:t>must demonstrate their ability to implement and maintain a successful SSAE program.</a:t>
            </a:r>
          </a:p>
          <a:p>
            <a:pPr>
              <a:spcAft>
                <a:spcPts val="0"/>
              </a:spcAft>
            </a:pPr>
            <a:endParaRPr lang="en-US" sz="1200" b="1" dirty="0">
              <a:latin typeface="Arial" panose="020B0604020202020204" pitchFamily="34" charset="0"/>
              <a:cs typeface="Arial" panose="020B0604020202020204" pitchFamily="34" charset="0"/>
            </a:endParaRPr>
          </a:p>
          <a:p>
            <a:pPr>
              <a:spcAft>
                <a:spcPts val="0"/>
              </a:spcAft>
            </a:pPr>
            <a:r>
              <a:rPr lang="en-US" sz="1200" b="0" dirty="0">
                <a:latin typeface="Arial" panose="020B0604020202020204" pitchFamily="34" charset="0"/>
                <a:cs typeface="Arial" panose="020B0604020202020204" pitchFamily="34" charset="0"/>
              </a:rPr>
              <a:t>In Part 5, Project Participants,</a:t>
            </a:r>
            <a:r>
              <a:rPr lang="en-US" sz="1200" b="0" baseline="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Proposals must describe how the project will ensure enthusiastic, engaged, and sustained participation by all participants in every phase. </a:t>
            </a: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27</a:t>
            </a:fld>
            <a:endParaRPr lang="en-US"/>
          </a:p>
        </p:txBody>
      </p:sp>
    </p:spTree>
    <p:extLst>
      <p:ext uri="{BB962C8B-B14F-4D97-AF65-F5344CB8AC3E}">
        <p14:creationId xmlns:p14="http://schemas.microsoft.com/office/powerpoint/2010/main" val="5475543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r>
              <a:rPr lang="en-US" sz="1200" b="0" dirty="0">
                <a:latin typeface="Arial" panose="020B0604020202020204" pitchFamily="34" charset="0"/>
                <a:cs typeface="Arial" panose="020B0604020202020204" pitchFamily="34" charset="0"/>
              </a:rPr>
              <a:t>For Part 6, Evaluation Plan, proposals </a:t>
            </a:r>
            <a:r>
              <a:rPr lang="en-US" sz="1200" dirty="0">
                <a:latin typeface="Arial" panose="020B0604020202020204" pitchFamily="34" charset="0"/>
                <a:cs typeface="Arial" panose="020B0604020202020204" pitchFamily="34" charset="0"/>
              </a:rPr>
              <a:t>must demonstrate that the project’s proposed evaluation plan is conceptually clear, integrated with the project goals and objectives, and technically feasible.</a:t>
            </a:r>
          </a:p>
          <a:p>
            <a:pPr>
              <a:spcAft>
                <a:spcPts val="0"/>
              </a:spcAft>
            </a:pPr>
            <a:endParaRPr lang="en-US" sz="1200" dirty="0">
              <a:latin typeface="Arial" panose="020B0604020202020204" pitchFamily="34" charset="0"/>
              <a:cs typeface="Arial" panose="020B0604020202020204" pitchFamily="34" charset="0"/>
            </a:endParaRPr>
          </a:p>
          <a:p>
            <a:pPr>
              <a:spcAft>
                <a:spcPts val="0"/>
              </a:spcAft>
            </a:pPr>
            <a:r>
              <a:rPr lang="en-US" sz="1200" b="0" dirty="0">
                <a:latin typeface="Arial" panose="020B0604020202020204" pitchFamily="34" charset="0"/>
                <a:cs typeface="Arial" panose="020B0604020202020204" pitchFamily="34" charset="0"/>
              </a:rPr>
              <a:t>Lastly, in Part 7, Budget and Cost Effectiveness, the </a:t>
            </a:r>
            <a:r>
              <a:rPr lang="en-US" sz="1200" dirty="0">
                <a:latin typeface="Arial" panose="020B0604020202020204" pitchFamily="34" charset="0"/>
                <a:cs typeface="Arial" panose="020B0604020202020204" pitchFamily="34" charset="0"/>
              </a:rPr>
              <a:t>applicant must provide a thorough and detailed justification for each identified cost associated with implementing the proposed initiatives and goals, including why the costs are reasonable and necessary to support the proposal’s initiatives and goals. A nine-month projected budget is required for the application. The nine-month budget will be reviewed and scored.</a:t>
            </a:r>
            <a:endParaRPr lang="en-US" sz="1200" b="1"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28</a:t>
            </a:fld>
            <a:endParaRPr lang="en-US"/>
          </a:p>
        </p:txBody>
      </p:sp>
    </p:spTree>
    <p:extLst>
      <p:ext uri="{BB962C8B-B14F-4D97-AF65-F5344CB8AC3E}">
        <p14:creationId xmlns:p14="http://schemas.microsoft.com/office/powerpoint/2010/main" val="11545511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The CDE will carefully screen all applications received by the due date for compliance with all requirements stated in this RFA. </a:t>
            </a:r>
            <a:r>
              <a:rPr lang="en-US" sz="1200" dirty="0">
                <a:latin typeface="Arial" panose="020B0604020202020204" pitchFamily="34" charset="0"/>
                <a:cs typeface="Arial" panose="020B0604020202020204" pitchFamily="34" charset="0"/>
              </a:rPr>
              <a:t>Only fully completed applications will be considered eligible for consideration and advanced to the Reader Conference.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A panel of readers selected for their expertise will read, review, and score each eligible application using a scoring rubric (see Appendix C of the SSAE RFA). </a:t>
            </a:r>
          </a:p>
          <a:p>
            <a:pPr>
              <a:spcBef>
                <a:spcPts val="0"/>
              </a:spcBef>
              <a:spcAft>
                <a:spcPts val="0"/>
              </a:spcAft>
            </a:pP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Readers will be instructed to read each proposal in its entirety to get an overall impression of the project and whether it makes sense overall. </a:t>
            </a:r>
          </a:p>
          <a:p>
            <a:pPr>
              <a:spcBef>
                <a:spcPts val="0"/>
              </a:spcBef>
              <a:spcAft>
                <a:spcPts val="0"/>
              </a:spcAft>
            </a:pPr>
            <a:endParaRPr lang="en-US" dirty="0">
              <a:latin typeface="Arial" panose="020B0604020202020204" pitchFamily="34" charset="0"/>
              <a:cs typeface="Arial" panose="020B0604020202020204" pitchFamily="34" charset="0"/>
            </a:endParaRPr>
          </a:p>
          <a:p>
            <a:pPr>
              <a:spcBef>
                <a:spcPts val="0"/>
              </a:spcBef>
              <a:spcAft>
                <a:spcPts val="0"/>
              </a:spcAft>
            </a:pPr>
            <a:r>
              <a:rPr lang="en-US" sz="1200" dirty="0">
                <a:latin typeface="Arial" panose="020B0604020202020204" pitchFamily="34" charset="0"/>
                <a:cs typeface="Arial" panose="020B0604020202020204" pitchFamily="34" charset="0"/>
              </a:rPr>
              <a:t>Points will be awarded based on completeness and responsiveness of the application to each of the required application components.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29</a:t>
            </a:fld>
            <a:endParaRPr lang="en-US"/>
          </a:p>
        </p:txBody>
      </p:sp>
    </p:spTree>
    <p:extLst>
      <p:ext uri="{BB962C8B-B14F-4D97-AF65-F5344CB8AC3E}">
        <p14:creationId xmlns:p14="http://schemas.microsoft.com/office/powerpoint/2010/main" val="3533687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r>
              <a:rPr lang="en-US" dirty="0">
                <a:latin typeface="Arial" panose="020B0604020202020204" pitchFamily="34" charset="0"/>
                <a:cs typeface="Arial" panose="020B0604020202020204" pitchFamily="34" charset="0"/>
              </a:rPr>
              <a:t>The Student Support and Academic Enrichment,</a:t>
            </a:r>
            <a:r>
              <a:rPr lang="en-US" baseline="0" dirty="0">
                <a:latin typeface="Arial" panose="020B0604020202020204" pitchFamily="34" charset="0"/>
                <a:cs typeface="Arial" panose="020B0604020202020204" pitchFamily="34" charset="0"/>
              </a:rPr>
              <a:t> or </a:t>
            </a:r>
            <a:r>
              <a:rPr lang="en-US" dirty="0">
                <a:latin typeface="Arial" panose="020B0604020202020204" pitchFamily="34" charset="0"/>
                <a:cs typeface="Arial" panose="020B0604020202020204" pitchFamily="34" charset="0"/>
              </a:rPr>
              <a:t>SSAE, Program is authorized under Title IV, Part A of the Elementary and Secondary Education Act, as amended by the Every Student Succeeds Act (ESSA) of 2015 (Federal Catalog Number 84.424A).</a:t>
            </a:r>
          </a:p>
          <a:p>
            <a:pPr>
              <a:spcAft>
                <a:spcPts val="0"/>
              </a:spcAft>
            </a:pPr>
            <a:endParaRPr lang="en-US" dirty="0">
              <a:latin typeface="Arial" panose="020B0604020202020204" pitchFamily="34" charset="0"/>
              <a:cs typeface="Arial" panose="020B0604020202020204" pitchFamily="34" charset="0"/>
            </a:endParaRPr>
          </a:p>
          <a:p>
            <a:pPr>
              <a:spcAft>
                <a:spcPts val="0"/>
              </a:spcAft>
            </a:pPr>
            <a:r>
              <a:rPr lang="en-US" dirty="0">
                <a:latin typeface="Arial" panose="020B0604020202020204" pitchFamily="34" charset="0"/>
                <a:cs typeface="Arial" panose="020B0604020202020204" pitchFamily="34" charset="0"/>
              </a:rPr>
              <a:t>The</a:t>
            </a:r>
            <a:r>
              <a:rPr lang="en-US" baseline="0" dirty="0">
                <a:latin typeface="Arial" panose="020B0604020202020204" pitchFamily="34" charset="0"/>
                <a:cs typeface="Arial" panose="020B0604020202020204" pitchFamily="34" charset="0"/>
              </a:rPr>
              <a:t> d</a:t>
            </a:r>
            <a:r>
              <a:rPr lang="en-US" dirty="0">
                <a:latin typeface="Arial" panose="020B0604020202020204" pitchFamily="34" charset="0"/>
                <a:cs typeface="Arial" panose="020B0604020202020204" pitchFamily="34" charset="0"/>
              </a:rPr>
              <a:t>eadline for the Notice of Intent to Submit an Application</a:t>
            </a:r>
            <a:r>
              <a:rPr lang="en-US" baseline="0" dirty="0">
                <a:latin typeface="Arial" panose="020B0604020202020204" pitchFamily="34" charset="0"/>
                <a:cs typeface="Arial" panose="020B0604020202020204" pitchFamily="34" charset="0"/>
              </a:rPr>
              <a:t> is </a:t>
            </a:r>
            <a:r>
              <a:rPr lang="en-US" b="1" dirty="0">
                <a:latin typeface="Arial" panose="020B0604020202020204" pitchFamily="34" charset="0"/>
                <a:cs typeface="Arial" panose="020B0604020202020204" pitchFamily="34" charset="0"/>
              </a:rPr>
              <a:t>Wednesday, September 12, 2018.</a:t>
            </a:r>
            <a:endParaRPr lang="en-US" dirty="0">
              <a:latin typeface="Arial" panose="020B0604020202020204" pitchFamily="34" charset="0"/>
              <a:cs typeface="Arial" panose="020B0604020202020204" pitchFamily="34" charset="0"/>
            </a:endParaRPr>
          </a:p>
          <a:p>
            <a:pPr marL="0" indent="0" algn="l">
              <a:spcAft>
                <a:spcPts val="0"/>
              </a:spcAft>
              <a:buNone/>
            </a:pPr>
            <a:endParaRPr lang="en-US" dirty="0">
              <a:latin typeface="Arial" panose="020B0604020202020204" pitchFamily="34" charset="0"/>
              <a:cs typeface="Arial" panose="020B0604020202020204" pitchFamily="34" charset="0"/>
            </a:endParaRPr>
          </a:p>
          <a:p>
            <a:pPr marL="0" indent="0" algn="l">
              <a:spcAft>
                <a:spcPts val="0"/>
              </a:spcAft>
              <a:buNone/>
            </a:pPr>
            <a:r>
              <a:rPr lang="en-US" dirty="0">
                <a:latin typeface="Arial" panose="020B0604020202020204" pitchFamily="34" charset="0"/>
                <a:cs typeface="Arial" panose="020B0604020202020204" pitchFamily="34" charset="0"/>
              </a:rPr>
              <a:t>The</a:t>
            </a:r>
            <a:r>
              <a:rPr lang="en-US" baseline="0" dirty="0">
                <a:latin typeface="Arial" panose="020B0604020202020204" pitchFamily="34" charset="0"/>
                <a:cs typeface="Arial" panose="020B0604020202020204" pitchFamily="34" charset="0"/>
              </a:rPr>
              <a:t> d</a:t>
            </a:r>
            <a:r>
              <a:rPr lang="en-US" dirty="0">
                <a:latin typeface="Arial" panose="020B0604020202020204" pitchFamily="34" charset="0"/>
                <a:cs typeface="Arial" panose="020B0604020202020204" pitchFamily="34" charset="0"/>
              </a:rPr>
              <a:t>eadline for submitting applications is </a:t>
            </a:r>
            <a:r>
              <a:rPr lang="en-US" b="1" dirty="0">
                <a:latin typeface="Arial" panose="020B0604020202020204" pitchFamily="34" charset="0"/>
                <a:cs typeface="Arial" panose="020B0604020202020204" pitchFamily="34" charset="0"/>
              </a:rPr>
              <a:t>Wednesday, October 17, 2018.</a:t>
            </a: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3</a:t>
            </a:fld>
            <a:endParaRPr lang="en-US"/>
          </a:p>
        </p:txBody>
      </p:sp>
    </p:spTree>
    <p:extLst>
      <p:ext uri="{BB962C8B-B14F-4D97-AF65-F5344CB8AC3E}">
        <p14:creationId xmlns:p14="http://schemas.microsoft.com/office/powerpoint/2010/main" val="34894814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0"/>
              </a:spcAft>
              <a:buNone/>
            </a:pPr>
            <a:r>
              <a:rPr lang="en-US" sz="1200" dirty="0">
                <a:latin typeface="Arial" panose="020B0604020202020204" pitchFamily="34" charset="0"/>
                <a:cs typeface="Arial" panose="020B0604020202020204" pitchFamily="34" charset="0"/>
              </a:rPr>
              <a:t>Grants may not necessarily be made to applications that have the highest scores. When selecting projects to award, the Panel Chairs will consider statutory requirements that:</a:t>
            </a:r>
          </a:p>
          <a:p>
            <a:pPr marL="0" indent="0">
              <a:spcAft>
                <a:spcPts val="0"/>
              </a:spcAft>
              <a:buNone/>
            </a:pPr>
            <a:endParaRPr lang="en-US" sz="1200" dirty="0">
              <a:latin typeface="Arial" panose="020B0604020202020204" pitchFamily="34" charset="0"/>
              <a:cs typeface="Arial" panose="020B0604020202020204" pitchFamily="34" charset="0"/>
            </a:endParaRPr>
          </a:p>
          <a:p>
            <a:pPr lvl="1">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Prioritize the distribution of funds to schools served by the applicant that have the highest percentages or numbers of children counted under ESSA section 1124(c); </a:t>
            </a:r>
          </a:p>
          <a:p>
            <a:pPr lvl="1">
              <a:spcAft>
                <a:spcPts val="0"/>
              </a:spcAft>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lvl="1">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Ensure there is geographic diversity among </a:t>
            </a:r>
            <a:r>
              <a:rPr lang="en-US" sz="1200" dirty="0" err="1">
                <a:latin typeface="Arial" panose="020B0604020202020204" pitchFamily="34" charset="0"/>
                <a:cs typeface="Arial" panose="020B0604020202020204" pitchFamily="34" charset="0"/>
              </a:rPr>
              <a:t>subgrant</a:t>
            </a:r>
            <a:r>
              <a:rPr lang="en-US" sz="1200" dirty="0">
                <a:latin typeface="Arial" panose="020B0604020202020204" pitchFamily="34" charset="0"/>
                <a:cs typeface="Arial" panose="020B0604020202020204" pitchFamily="34" charset="0"/>
              </a:rPr>
              <a:t> recipients representing rural, suburban, and urban areas within the state; and</a:t>
            </a:r>
          </a:p>
          <a:p>
            <a:pPr lvl="1">
              <a:spcAft>
                <a:spcPts val="0"/>
              </a:spcAft>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lvl="1">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Require that, of the total $44,080,000 awarded, at least 20 percent of funds support activities under ESEA Section 4107, at least 20 percent of funds support activities under ESEA Section 4108, and some portion of funds support activities under ESEA Section 4109.</a:t>
            </a: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30</a:t>
            </a:fld>
            <a:endParaRPr lang="en-US"/>
          </a:p>
        </p:txBody>
      </p:sp>
    </p:spTree>
    <p:extLst>
      <p:ext uri="{BB962C8B-B14F-4D97-AF65-F5344CB8AC3E}">
        <p14:creationId xmlns:p14="http://schemas.microsoft.com/office/powerpoint/2010/main" val="5747240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Each of the seven sections</a:t>
            </a:r>
            <a:r>
              <a:rPr lang="en-US" baseline="0" dirty="0">
                <a:latin typeface="Arial" panose="020B0604020202020204" pitchFamily="34" charset="0"/>
                <a:cs typeface="Arial" panose="020B0604020202020204" pitchFamily="34" charset="0"/>
              </a:rPr>
              <a:t> of the application has a total of four maximum points. Priorities 1 and 2 also have a total of four maximum points each. And LEAs with at least one district identified for differentiated assistance will receive a extra point. The total maximum points is 37 points and a</a:t>
            </a:r>
            <a:r>
              <a:rPr lang="en-US" sz="1200" kern="1200" dirty="0">
                <a:solidFill>
                  <a:schemeClr val="tx1"/>
                </a:solidFill>
                <a:effectLst/>
                <a:latin typeface="Arial" panose="020B0604020202020204" pitchFamily="34" charset="0"/>
                <a:ea typeface="+mn-ea"/>
                <a:cs typeface="Arial" panose="020B0604020202020204" pitchFamily="34" charset="0"/>
              </a:rPr>
              <a:t> project must have a minimum of 16 points in order to qualify for a grant award.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31</a:t>
            </a:fld>
            <a:endParaRPr lang="en-US"/>
          </a:p>
        </p:txBody>
      </p:sp>
    </p:spTree>
    <p:extLst>
      <p:ext uri="{BB962C8B-B14F-4D97-AF65-F5344CB8AC3E}">
        <p14:creationId xmlns:p14="http://schemas.microsoft.com/office/powerpoint/2010/main" val="27047476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Page two of the SSAE Application contains a checklist to ensure that all required components have been completed.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Please note</a:t>
            </a:r>
            <a:r>
              <a:rPr lang="en-US" baseline="0" dirty="0">
                <a:latin typeface="Arial" panose="020B0604020202020204" pitchFamily="34" charset="0"/>
                <a:cs typeface="Arial" panose="020B0604020202020204" pitchFamily="34" charset="0"/>
              </a:rPr>
              <a:t> there are several forms that need to be completed in addition to a project narrative and budget detail. All of the forms listed on the table of contents shown here that are not linked are available on the RFA web page.</a:t>
            </a: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32</a:t>
            </a:fld>
            <a:endParaRPr lang="en-US"/>
          </a:p>
        </p:txBody>
      </p:sp>
    </p:spTree>
    <p:extLst>
      <p:ext uri="{BB962C8B-B14F-4D97-AF65-F5344CB8AC3E}">
        <p14:creationId xmlns:p14="http://schemas.microsoft.com/office/powerpoint/2010/main" val="12735415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r>
              <a:rPr lang="en-US" sz="1200" dirty="0">
                <a:latin typeface="Arial" panose="020B0604020202020204" pitchFamily="34" charset="0"/>
                <a:cs typeface="Arial" panose="020B0604020202020204" pitchFamily="34" charset="0"/>
              </a:rPr>
              <a:t>Please note the important upcoming deadlines for the SSAE</a:t>
            </a:r>
            <a:r>
              <a:rPr lang="en-US" sz="1200" baseline="0" dirty="0">
                <a:latin typeface="Arial" panose="020B0604020202020204" pitchFamily="34" charset="0"/>
                <a:cs typeface="Arial" panose="020B0604020202020204" pitchFamily="34" charset="0"/>
              </a:rPr>
              <a:t> grant. </a:t>
            </a:r>
          </a:p>
          <a:p>
            <a:pPr>
              <a:spcBef>
                <a:spcPts val="0"/>
              </a:spcBef>
              <a:spcAft>
                <a:spcPts val="0"/>
              </a:spcAft>
            </a:pPr>
            <a:endParaRPr lang="en-US" sz="1200" baseline="0" dirty="0">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1" i="0" u="none"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Activity</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1" i="0" u="none"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Important Dates</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Intent to Submit an Application </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September 12, 2018</a:t>
            </a:r>
            <a:r>
              <a:rPr lang="en-US" sz="1200" b="0" i="0" u="none"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(5 p.m. PST)</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Applications Due</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October 17, 2018</a:t>
            </a:r>
            <a:r>
              <a:rPr lang="en-US" sz="1200" b="0" i="0" u="none"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(5 p.m. PST)</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Readers Conference</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November 8 and 9, 2018</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Posting of Intent to Award</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November 13, 2018</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Deadline for receipt of any appeal</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November 20, 2018</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Project </a:t>
            </a:r>
            <a:r>
              <a:rPr lang="en-US" sz="1200" b="0" i="0" u="none"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Start Date</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January 1, 2019</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Signed Grant Award Notification Due</a:t>
            </a:r>
            <a:endParaRPr lang="en-US" sz="1200" b="0" i="0" u="none" strike="noStrike" dirty="0">
              <a:effectLst/>
              <a:latin typeface="Arial" panose="020B0604020202020204" pitchFamily="34" charset="0"/>
              <a:cs typeface="Arial" panose="020B0604020202020204" pitchFamily="34" charset="0"/>
            </a:endParaRPr>
          </a:p>
          <a:p>
            <a:pPr marL="0" marR="0" algn="l" rtl="0" eaLnBrk="1" fontAlgn="ctr" latinLnBrk="0" hangingPunct="1">
              <a:lnSpc>
                <a:spcPct val="107000"/>
              </a:lnSpc>
              <a:spcBef>
                <a:spcPts val="0"/>
              </a:spcBef>
              <a:spcAft>
                <a:spcPts val="0"/>
              </a:spcAft>
            </a:pPr>
            <a:r>
              <a:rPr lang="en-US" sz="1200"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January 30, 2019</a:t>
            </a:r>
            <a:endParaRPr lang="en-US" sz="1200" b="0" i="0" u="none" strike="noStrike" dirty="0">
              <a:effectLst/>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33</a:t>
            </a:fld>
            <a:endParaRPr lang="en-US"/>
          </a:p>
        </p:txBody>
      </p:sp>
    </p:spTree>
    <p:extLst>
      <p:ext uri="{BB962C8B-B14F-4D97-AF65-F5344CB8AC3E}">
        <p14:creationId xmlns:p14="http://schemas.microsoft.com/office/powerpoint/2010/main" val="11729941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Send one signed original, five paper copies, and a Microsoft Word copy of the application on a flash drive. The flash drive should contain all narrative sections, forms, and attachments.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complete application, including all required components, must be </a:t>
            </a:r>
            <a:r>
              <a:rPr lang="en-US" sz="1200" b="1" kern="1200" dirty="0">
                <a:solidFill>
                  <a:schemeClr val="tx1"/>
                </a:solidFill>
                <a:effectLst/>
                <a:latin typeface="Arial" panose="020B0604020202020204" pitchFamily="34" charset="0"/>
                <a:ea typeface="+mn-ea"/>
                <a:cs typeface="Arial" panose="020B0604020202020204" pitchFamily="34" charset="0"/>
              </a:rPr>
              <a:t>received by</a:t>
            </a:r>
            <a:r>
              <a:rPr lang="en-US" sz="1200" kern="1200" dirty="0">
                <a:solidFill>
                  <a:schemeClr val="tx1"/>
                </a:solidFill>
                <a:effectLst/>
                <a:latin typeface="Arial" panose="020B0604020202020204" pitchFamily="34" charset="0"/>
                <a:ea typeface="+mn-ea"/>
                <a:cs typeface="Arial" panose="020B0604020202020204" pitchFamily="34" charset="0"/>
              </a:rPr>
              <a:t> the CDE Educator Excellence and Equity Division by 5 p.m. on </a:t>
            </a:r>
            <a:r>
              <a:rPr lang="en-US" sz="1200" b="1" kern="1200" dirty="0">
                <a:solidFill>
                  <a:schemeClr val="tx1"/>
                </a:solidFill>
                <a:effectLst/>
                <a:latin typeface="Arial" panose="020B0604020202020204" pitchFamily="34" charset="0"/>
                <a:ea typeface="+mn-ea"/>
                <a:cs typeface="Arial" panose="020B0604020202020204" pitchFamily="34" charset="0"/>
              </a:rPr>
              <a:t>Wednesday, October</a:t>
            </a:r>
            <a:r>
              <a:rPr lang="en-US" sz="1200" b="1" kern="1200" baseline="0" dirty="0">
                <a:solidFill>
                  <a:schemeClr val="tx1"/>
                </a:solidFill>
                <a:effectLst/>
                <a:latin typeface="Arial" panose="020B0604020202020204" pitchFamily="34" charset="0"/>
                <a:ea typeface="+mn-ea"/>
                <a:cs typeface="Arial" panose="020B0604020202020204" pitchFamily="34" charset="0"/>
              </a:rPr>
              <a:t> 17</a:t>
            </a:r>
            <a:r>
              <a:rPr lang="en-US" sz="1200" b="1" kern="1200" dirty="0">
                <a:solidFill>
                  <a:schemeClr val="tx1"/>
                </a:solidFill>
                <a:effectLst/>
                <a:latin typeface="Arial" panose="020B0604020202020204" pitchFamily="34" charset="0"/>
                <a:ea typeface="+mn-ea"/>
                <a:cs typeface="Arial" panose="020B0604020202020204" pitchFamily="34" charset="0"/>
              </a:rPr>
              <a:t>, 2018.</a:t>
            </a:r>
            <a:endParaRPr lang="en-US" sz="1200" kern="1200" dirty="0">
              <a:solidFill>
                <a:schemeClr val="tx1"/>
              </a:solidFill>
              <a:effectLst/>
              <a:latin typeface="Arial" panose="020B0604020202020204" pitchFamily="34" charset="0"/>
              <a:ea typeface="+mn-ea"/>
              <a:cs typeface="Arial" panose="020B0604020202020204" pitchFamily="34" charset="0"/>
            </a:endParaRP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Incomplete, late, or incorrectly formatted applications will not be scored or considered for funding.</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Applicants are urged to use express, certified, or registered mail. Transmission by email or fax </a:t>
            </a:r>
            <a:r>
              <a:rPr lang="en-US" sz="1200" b="1" kern="1200" dirty="0">
                <a:solidFill>
                  <a:schemeClr val="tx1"/>
                </a:solidFill>
                <a:effectLst/>
                <a:latin typeface="Arial" panose="020B0604020202020204" pitchFamily="34" charset="0"/>
                <a:ea typeface="+mn-ea"/>
                <a:cs typeface="Arial" panose="020B0604020202020204" pitchFamily="34" charset="0"/>
              </a:rPr>
              <a:t>will not</a:t>
            </a:r>
            <a:r>
              <a:rPr lang="en-US" sz="1200" kern="1200" dirty="0">
                <a:solidFill>
                  <a:schemeClr val="tx1"/>
                </a:solidFill>
                <a:effectLst/>
                <a:latin typeface="Arial" panose="020B0604020202020204" pitchFamily="34" charset="0"/>
                <a:ea typeface="+mn-ea"/>
                <a:cs typeface="Arial" panose="020B0604020202020204" pitchFamily="34" charset="0"/>
              </a:rPr>
              <a:t> be accepted.</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An application may be rejected if it is conditional or incomplete, or if it contains any alterations of forms or other irregularities of any kind. The CDE may reject an application that is not responsive, does not meet the technical standards, or is not from a designated applicant, or may choose to reject all applications. The CDE may also waive any immaterial deviations in an application. The CDE’s waiver of immaterial defect shall in no way modify the RFA document or excuse the applicant from full compliance with all requirements if the applicant is awarded the contract.</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34</a:t>
            </a:fld>
            <a:endParaRPr lang="en-US"/>
          </a:p>
        </p:txBody>
      </p:sp>
    </p:spTree>
    <p:extLst>
      <p:ext uri="{BB962C8B-B14F-4D97-AF65-F5344CB8AC3E}">
        <p14:creationId xmlns:p14="http://schemas.microsoft.com/office/powerpoint/2010/main" val="17080020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Mail or deliver applications to the address shown on the slide.</a:t>
            </a:r>
          </a:p>
        </p:txBody>
      </p:sp>
      <p:sp>
        <p:nvSpPr>
          <p:cNvPr id="4" name="Slide Number Placeholder 3"/>
          <p:cNvSpPr>
            <a:spLocks noGrp="1"/>
          </p:cNvSpPr>
          <p:nvPr>
            <p:ph type="sldNum" sz="quarter" idx="10"/>
          </p:nvPr>
        </p:nvSpPr>
        <p:spPr/>
        <p:txBody>
          <a:bodyPr/>
          <a:lstStyle/>
          <a:p>
            <a:fld id="{947B8990-41DF-454F-A325-72A5D5917BE1}" type="slidenum">
              <a:rPr lang="en-US" smtClean="0"/>
              <a:t>35</a:t>
            </a:fld>
            <a:endParaRPr lang="en-US"/>
          </a:p>
        </p:txBody>
      </p:sp>
    </p:spTree>
    <p:extLst>
      <p:ext uri="{BB962C8B-B14F-4D97-AF65-F5344CB8AC3E}">
        <p14:creationId xmlns:p14="http://schemas.microsoft.com/office/powerpoint/2010/main" val="10134940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Proposals funded under the ESSA Title IV, Part A must meet minimum criteria, standards, and requirements. ESSA guidelines must be adhered to when designing, writing, and submitting a proposal. More detailed information about the program and the specific requirements are provided in the RFA. However, applicants should be familiar with the listed resources that contain further information regarding requirements and guidance for the program. </a:t>
            </a:r>
          </a:p>
          <a:p>
            <a:r>
              <a:rPr lang="en-US" sz="1200" kern="1200" dirty="0">
                <a:solidFill>
                  <a:schemeClr val="tx1"/>
                </a:solidFill>
                <a:effectLst/>
                <a:latin typeface="Arial" panose="020B0604020202020204" pitchFamily="34" charset="0"/>
                <a:ea typeface="+mn-ea"/>
                <a:cs typeface="Arial" panose="020B0604020202020204" pitchFamily="34" charset="0"/>
              </a:rPr>
              <a:t>This</a:t>
            </a:r>
            <a:r>
              <a:rPr lang="en-US" sz="1200" kern="1200" baseline="0" dirty="0">
                <a:solidFill>
                  <a:schemeClr val="tx1"/>
                </a:solidFill>
                <a:effectLst/>
                <a:latin typeface="Arial" panose="020B0604020202020204" pitchFamily="34" charset="0"/>
                <a:ea typeface="+mn-ea"/>
                <a:cs typeface="Arial" panose="020B0604020202020204" pitchFamily="34" charset="0"/>
              </a:rPr>
              <a:t> fist resource, ED’s Title IV, Part A SSAE Guidance document, provides non-regulatory guidance for the SSAE program. However, it provides guidance for the formula grant, so it is important to consider this document in tandem with the Consolidated Appropriations Act of 2017.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36</a:t>
            </a:fld>
            <a:endParaRPr lang="en-US"/>
          </a:p>
        </p:txBody>
      </p:sp>
    </p:spTree>
    <p:extLst>
      <p:ext uri="{BB962C8B-B14F-4D97-AF65-F5344CB8AC3E}">
        <p14:creationId xmlns:p14="http://schemas.microsoft.com/office/powerpoint/2010/main" val="24770367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ED’s Fiscal</a:t>
            </a:r>
            <a:r>
              <a:rPr lang="en-US" baseline="0" dirty="0">
                <a:latin typeface="Arial" panose="020B0604020202020204" pitchFamily="34" charset="0"/>
                <a:cs typeface="Arial" panose="020B0604020202020204" pitchFamily="34" charset="0"/>
              </a:rPr>
              <a:t> Changes and Equitable Service Requirements Guidance provides important information for all ESSA programs.</a:t>
            </a:r>
          </a:p>
          <a:p>
            <a:endParaRPr lang="en-US" baseline="0" dirty="0">
              <a:latin typeface="Arial" panose="020B0604020202020204" pitchFamily="34" charset="0"/>
              <a:cs typeface="Arial" panose="020B0604020202020204" pitchFamily="34" charset="0"/>
            </a:endParaRPr>
          </a:p>
          <a:p>
            <a:r>
              <a:rPr lang="en-US" baseline="0" dirty="0">
                <a:latin typeface="Arial" panose="020B0604020202020204" pitchFamily="34" charset="0"/>
                <a:cs typeface="Arial" panose="020B0604020202020204" pitchFamily="34" charset="0"/>
              </a:rPr>
              <a:t>The National Center on Safe Supportive Learning Environments Title IV, Part A web page will have the most information available regarding the competitive SSAE grant. </a:t>
            </a:r>
          </a:p>
          <a:p>
            <a:endParaRPr lang="en-US" baseline="0" dirty="0">
              <a:latin typeface="Arial" panose="020B0604020202020204" pitchFamily="34" charset="0"/>
              <a:cs typeface="Arial" panose="020B0604020202020204" pitchFamily="34" charset="0"/>
            </a:endParaRPr>
          </a:p>
          <a:p>
            <a:r>
              <a:rPr lang="en-US" baseline="0" dirty="0">
                <a:latin typeface="Arial" panose="020B0604020202020204" pitchFamily="34" charset="0"/>
                <a:cs typeface="Arial" panose="020B0604020202020204" pitchFamily="34" charset="0"/>
              </a:rPr>
              <a:t>There is also a link here to the Consolidated Appropriations Act of 2017 which established the competitive SSAE grant option.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37</a:t>
            </a:fld>
            <a:endParaRPr lang="en-US"/>
          </a:p>
        </p:txBody>
      </p:sp>
    </p:spTree>
    <p:extLst>
      <p:ext uri="{BB962C8B-B14F-4D97-AF65-F5344CB8AC3E}">
        <p14:creationId xmlns:p14="http://schemas.microsoft.com/office/powerpoint/2010/main" val="27921610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Also</a:t>
            </a:r>
            <a:r>
              <a:rPr lang="en-US" baseline="0" dirty="0">
                <a:latin typeface="Arial" panose="020B0604020202020204" pitchFamily="34" charset="0"/>
                <a:cs typeface="Arial" panose="020B0604020202020204" pitchFamily="34" charset="0"/>
              </a:rPr>
              <a:t> available from the Safe Supportive Learning Environments website is ED’s webinar slides that explain the provisions of the Appropriations Act of 2017 and the competitive grant option. </a:t>
            </a:r>
          </a:p>
          <a:p>
            <a:endParaRPr lang="en-US" baseline="0" dirty="0">
              <a:latin typeface="Arial" panose="020B0604020202020204" pitchFamily="34" charset="0"/>
              <a:cs typeface="Arial" panose="020B0604020202020204" pitchFamily="34" charset="0"/>
            </a:endParaRPr>
          </a:p>
          <a:p>
            <a:r>
              <a:rPr lang="en-US" baseline="0" dirty="0">
                <a:latin typeface="Arial" panose="020B0604020202020204" pitchFamily="34" charset="0"/>
                <a:cs typeface="Arial" panose="020B0604020202020204" pitchFamily="34" charset="0"/>
              </a:rPr>
              <a:t>You also have a link to ED’s questions and answers regarding the 2017 SSAE </a:t>
            </a:r>
            <a:r>
              <a:rPr lang="en-US" baseline="0" dirty="0" err="1">
                <a:latin typeface="Arial" panose="020B0604020202020204" pitchFamily="34" charset="0"/>
                <a:cs typeface="Arial" panose="020B0604020202020204" pitchFamily="34" charset="0"/>
              </a:rPr>
              <a:t>subgrants</a:t>
            </a:r>
            <a:r>
              <a:rPr lang="en-US" baseline="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38</a:t>
            </a:fld>
            <a:endParaRPr lang="en-US"/>
          </a:p>
        </p:txBody>
      </p:sp>
    </p:spTree>
    <p:extLst>
      <p:ext uri="{BB962C8B-B14F-4D97-AF65-F5344CB8AC3E}">
        <p14:creationId xmlns:p14="http://schemas.microsoft.com/office/powerpoint/2010/main" val="3971121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(Take time to answer any questions that have been posed in the discussion board.)</a:t>
            </a:r>
          </a:p>
        </p:txBody>
      </p:sp>
      <p:sp>
        <p:nvSpPr>
          <p:cNvPr id="4" name="Slide Number Placeholder 3"/>
          <p:cNvSpPr>
            <a:spLocks noGrp="1"/>
          </p:cNvSpPr>
          <p:nvPr>
            <p:ph type="sldNum" sz="quarter" idx="10"/>
          </p:nvPr>
        </p:nvSpPr>
        <p:spPr/>
        <p:txBody>
          <a:bodyPr/>
          <a:lstStyle/>
          <a:p>
            <a:fld id="{947B8990-41DF-454F-A325-72A5D5917BE1}" type="slidenum">
              <a:rPr lang="en-US" smtClean="0"/>
              <a:t>39</a:t>
            </a:fld>
            <a:endParaRPr lang="en-US"/>
          </a:p>
        </p:txBody>
      </p:sp>
    </p:spTree>
    <p:extLst>
      <p:ext uri="{BB962C8B-B14F-4D97-AF65-F5344CB8AC3E}">
        <p14:creationId xmlns:p14="http://schemas.microsoft.com/office/powerpoint/2010/main" val="3522179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This Request for Application is for the SSAE Competitive Grant Program.</a:t>
            </a:r>
          </a:p>
          <a:p>
            <a:r>
              <a:rPr lang="en-US" dirty="0">
                <a:latin typeface="Arial" panose="020B0604020202020204" pitchFamily="34" charset="0"/>
                <a:cs typeface="Arial" panose="020B0604020202020204" pitchFamily="34" charset="0"/>
              </a:rPr>
              <a:t>ESSA established Title IV, Part A as a formula grant.</a:t>
            </a:r>
          </a:p>
          <a:p>
            <a:r>
              <a:rPr lang="en-US" dirty="0">
                <a:latin typeface="Arial" panose="020B0604020202020204" pitchFamily="34" charset="0"/>
                <a:cs typeface="Arial" panose="020B0604020202020204" pitchFamily="34" charset="0"/>
              </a:rPr>
              <a:t>The Federal Consolidated Appropriations Act of 2017 provided states with the option to award 2017–18 SSAE funds as a competitive grant. </a:t>
            </a:r>
          </a:p>
          <a:p>
            <a:r>
              <a:rPr lang="en-US" dirty="0">
                <a:latin typeface="Arial" panose="020B0604020202020204" pitchFamily="34" charset="0"/>
                <a:cs typeface="Arial" panose="020B0604020202020204" pitchFamily="34" charset="0"/>
              </a:rPr>
              <a:t>Formula SSAE grants are coming soon. </a:t>
            </a:r>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4</a:t>
            </a:fld>
            <a:endParaRPr lang="en-US"/>
          </a:p>
        </p:txBody>
      </p:sp>
    </p:spTree>
    <p:extLst>
      <p:ext uri="{BB962C8B-B14F-4D97-AF65-F5344CB8AC3E}">
        <p14:creationId xmlns:p14="http://schemas.microsoft.com/office/powerpoint/2010/main" val="1573132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For additional</a:t>
            </a:r>
            <a:r>
              <a:rPr lang="en-US" baseline="0" dirty="0">
                <a:latin typeface="Arial" panose="020B0604020202020204" pitchFamily="34" charset="0"/>
                <a:cs typeface="Arial" panose="020B0604020202020204" pitchFamily="34" charset="0"/>
              </a:rPr>
              <a:t> information, you are encouraged to contact any of the Educator Excellence and Equity Division staff noted on the slide.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40</a:t>
            </a:fld>
            <a:endParaRPr lang="en-US"/>
          </a:p>
        </p:txBody>
      </p:sp>
    </p:spTree>
    <p:extLst>
      <p:ext uri="{BB962C8B-B14F-4D97-AF65-F5344CB8AC3E}">
        <p14:creationId xmlns:p14="http://schemas.microsoft.com/office/powerpoint/2010/main" val="2475940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0"/>
              </a:spcAft>
              <a:buNone/>
            </a:pPr>
            <a:r>
              <a:rPr lang="en-US" dirty="0">
                <a:latin typeface="Arial" panose="020B0604020202020204" pitchFamily="34" charset="0"/>
                <a:cs typeface="Arial" panose="020B0604020202020204" pitchFamily="34" charset="0"/>
              </a:rPr>
              <a:t>The purpose of the SSAE grant is to encourage and support eligible local educational agencies (LEAs), including direct-funded charter schools, to increase capacity to:  </a:t>
            </a:r>
          </a:p>
          <a:p>
            <a:pPr marL="0" indent="0">
              <a:spcAft>
                <a:spcPts val="0"/>
              </a:spcAft>
              <a:buNone/>
            </a:pPr>
            <a:endParaRPr lang="en-US" dirty="0">
              <a:latin typeface="Arial" panose="020B0604020202020204" pitchFamily="34" charset="0"/>
              <a:cs typeface="Arial" panose="020B0604020202020204" pitchFamily="34" charset="0"/>
            </a:endParaRPr>
          </a:p>
          <a:p>
            <a:pPr marL="514350" lvl="0" indent="-514350">
              <a:spcAft>
                <a:spcPts val="0"/>
              </a:spcAft>
              <a:buFont typeface="+mj-lt"/>
              <a:buAutoNum type="alphaUcPeriod"/>
            </a:pPr>
            <a:r>
              <a:rPr lang="en-US" dirty="0">
                <a:latin typeface="Arial" panose="020B0604020202020204" pitchFamily="34" charset="0"/>
                <a:cs typeface="Arial" panose="020B0604020202020204" pitchFamily="34" charset="0"/>
              </a:rPr>
              <a:t>Provide all students with access to well-rounded educational opportunities; </a:t>
            </a:r>
          </a:p>
          <a:p>
            <a:pPr marL="514350" lvl="0" indent="-514350">
              <a:spcAft>
                <a:spcPts val="0"/>
              </a:spcAft>
              <a:buFont typeface="+mj-lt"/>
              <a:buAutoNum type="alphaUcPeriod"/>
            </a:pPr>
            <a:r>
              <a:rPr lang="en-US" dirty="0">
                <a:latin typeface="Arial" panose="020B0604020202020204" pitchFamily="34" charset="0"/>
                <a:cs typeface="Arial" panose="020B0604020202020204" pitchFamily="34" charset="0"/>
              </a:rPr>
              <a:t>Support safe and healthy students; </a:t>
            </a:r>
          </a:p>
          <a:p>
            <a:pPr marL="514350" lvl="0" indent="-514350">
              <a:spcAft>
                <a:spcPts val="0"/>
              </a:spcAft>
              <a:buFont typeface="+mj-lt"/>
              <a:buAutoNum type="alphaUcPeriod"/>
            </a:pPr>
            <a:r>
              <a:rPr lang="en-US" dirty="0">
                <a:latin typeface="Arial" panose="020B0604020202020204" pitchFamily="34" charset="0"/>
                <a:cs typeface="Arial" panose="020B0604020202020204" pitchFamily="34" charset="0"/>
              </a:rPr>
              <a:t>Support the effective use of technology.</a:t>
            </a:r>
          </a:p>
          <a:p>
            <a:pPr marL="514350" lvl="0" indent="-514350">
              <a:spcAft>
                <a:spcPts val="1200"/>
              </a:spcAft>
              <a:buFont typeface="+mj-lt"/>
              <a:buAutoNum type="alphaUcPeriod"/>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5</a:t>
            </a:fld>
            <a:endParaRPr lang="en-US"/>
          </a:p>
        </p:txBody>
      </p:sp>
    </p:spTree>
    <p:extLst>
      <p:ext uri="{BB962C8B-B14F-4D97-AF65-F5344CB8AC3E}">
        <p14:creationId xmlns:p14="http://schemas.microsoft.com/office/powerpoint/2010/main" val="566634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Aft>
                <a:spcPts val="0"/>
              </a:spcAft>
              <a:buNone/>
            </a:pPr>
            <a:r>
              <a:rPr lang="en-US" dirty="0">
                <a:latin typeface="Arial" panose="020B0604020202020204" pitchFamily="34" charset="0"/>
                <a:cs typeface="Arial" panose="020B0604020202020204" pitchFamily="34" charset="0"/>
              </a:rPr>
              <a:t>LEAs or a consortium of LEAs may submit up to three applications, one for each category. </a:t>
            </a:r>
          </a:p>
          <a:p>
            <a:pPr marL="0" indent="0">
              <a:lnSpc>
                <a:spcPct val="100000"/>
              </a:lnSpc>
              <a:spcAft>
                <a:spcPts val="0"/>
              </a:spcAft>
              <a:buNone/>
            </a:pPr>
            <a:endParaRPr lang="en-US" dirty="0">
              <a:latin typeface="Arial" panose="020B0604020202020204" pitchFamily="34" charset="0"/>
              <a:cs typeface="Arial" panose="020B0604020202020204" pitchFamily="34" charset="0"/>
            </a:endParaRPr>
          </a:p>
          <a:p>
            <a:pPr marL="171450" lvl="0" indent="-171450" fontAlgn="base">
              <a:lnSpc>
                <a:spcPct val="100000"/>
              </a:lnSpc>
              <a:spcAft>
                <a:spcPts val="0"/>
              </a:spcAft>
              <a:buFont typeface="Arial" panose="020B0604020202020204" pitchFamily="34" charset="0"/>
              <a:buChar char="•"/>
            </a:pPr>
            <a:r>
              <a:rPr lang="en-US" dirty="0">
                <a:latin typeface="Arial" panose="020B0604020202020204" pitchFamily="34" charset="0"/>
                <a:cs typeface="Arial" panose="020B0604020202020204" pitchFamily="34" charset="0"/>
              </a:rPr>
              <a:t>Category A: Access to, and opportunities for, a well-rounded education for all students; </a:t>
            </a:r>
          </a:p>
          <a:p>
            <a:pPr marL="171450" lvl="0" indent="-171450" fontAlgn="base">
              <a:lnSpc>
                <a:spcPct val="100000"/>
              </a:lnSpc>
              <a:spcAft>
                <a:spcPts val="0"/>
              </a:spcAft>
              <a:buFont typeface="Arial" panose="020B0604020202020204" pitchFamily="34" charset="0"/>
              <a:buChar char="•"/>
            </a:pPr>
            <a:r>
              <a:rPr lang="en-US" dirty="0">
                <a:latin typeface="Arial" panose="020B0604020202020204" pitchFamily="34" charset="0"/>
                <a:cs typeface="Arial" panose="020B0604020202020204" pitchFamily="34" charset="0"/>
              </a:rPr>
              <a:t>Category B: School conditions for student learning in order to create a healthy and safe school environment; or</a:t>
            </a:r>
          </a:p>
          <a:p>
            <a:pPr marL="171450" indent="-171450">
              <a:lnSpc>
                <a:spcPct val="100000"/>
              </a:lnSpc>
              <a:spcAft>
                <a:spcPts val="0"/>
              </a:spcAft>
              <a:buFont typeface="Arial" panose="020B0604020202020204" pitchFamily="34" charset="0"/>
              <a:buChar char="•"/>
            </a:pPr>
            <a:r>
              <a:rPr lang="en-US" dirty="0">
                <a:latin typeface="Arial" panose="020B0604020202020204" pitchFamily="34" charset="0"/>
                <a:cs typeface="Arial" panose="020B0604020202020204" pitchFamily="34" charset="0"/>
              </a:rPr>
              <a:t>Category C: Access to personalized learning experiences supported by technology and professional development for the effective use of data and technology.</a:t>
            </a:r>
          </a:p>
          <a:p>
            <a:pPr>
              <a:spcAft>
                <a:spcPts val="0"/>
              </a:spcAft>
            </a:pPr>
            <a:endParaRPr lang="en-US" dirty="0">
              <a:latin typeface="Arial" panose="020B0604020202020204" pitchFamily="34" charset="0"/>
              <a:cs typeface="Arial" panose="020B0604020202020204" pitchFamily="34" charset="0"/>
            </a:endParaRPr>
          </a:p>
          <a:p>
            <a:pPr>
              <a:spcAft>
                <a:spcPts val="0"/>
              </a:spcAft>
            </a:pPr>
            <a:r>
              <a:rPr lang="en-US" sz="1200" kern="1200" dirty="0">
                <a:solidFill>
                  <a:schemeClr val="tx1"/>
                </a:solidFill>
                <a:effectLst/>
                <a:latin typeface="Arial" panose="020B0604020202020204" pitchFamily="34" charset="0"/>
                <a:ea typeface="+mn-ea"/>
                <a:cs typeface="Arial" panose="020B0604020202020204" pitchFamily="34" charset="0"/>
              </a:rPr>
              <a:t>It should be noted that LEAs may incorporate aspects of the other grant categories into an application for one grant category. However, the LEA will be required to allocate at least 20 percent of its proposed budget for allowable activities listed in the grant category for which it is applying. </a:t>
            </a:r>
          </a:p>
          <a:p>
            <a:pPr>
              <a:spcAft>
                <a:spcPts val="0"/>
              </a:spcAft>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a:spcAft>
                <a:spcPts val="0"/>
              </a:spcAft>
            </a:pPr>
            <a:r>
              <a:rPr lang="en-US" sz="1200" kern="1200" dirty="0">
                <a:solidFill>
                  <a:schemeClr val="tx1"/>
                </a:solidFill>
                <a:effectLst/>
                <a:latin typeface="Arial" panose="020B0604020202020204" pitchFamily="34" charset="0"/>
                <a:ea typeface="+mn-ea"/>
                <a:cs typeface="Arial" panose="020B0604020202020204" pitchFamily="34" charset="0"/>
              </a:rPr>
              <a:t>For example, if an LEA applies for the Well-Rounded Educational Opportunities category, then at least 20 percent of the budget must be budgeted for Well-Rounded Educational Opportunities allowable activities.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6</a:t>
            </a:fld>
            <a:endParaRPr lang="en-US"/>
          </a:p>
        </p:txBody>
      </p:sp>
    </p:spTree>
    <p:extLst>
      <p:ext uri="{BB962C8B-B14F-4D97-AF65-F5344CB8AC3E}">
        <p14:creationId xmlns:p14="http://schemas.microsoft.com/office/powerpoint/2010/main" val="423960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The 2018 California State Budget Act established the following priority areas for this RFA: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pPr lvl="0"/>
            <a:r>
              <a:rPr lang="en-US" sz="1200" kern="1200" dirty="0">
                <a:solidFill>
                  <a:schemeClr val="tx1"/>
                </a:solidFill>
                <a:effectLst/>
                <a:latin typeface="Arial" panose="020B0604020202020204" pitchFamily="34" charset="0"/>
                <a:ea typeface="+mn-ea"/>
                <a:cs typeface="Arial" panose="020B0604020202020204" pitchFamily="34" charset="0"/>
              </a:rPr>
              <a:t>1. Enhance visual and performing arts education, and/or</a:t>
            </a:r>
          </a:p>
          <a:p>
            <a:pPr lvl="0"/>
            <a:r>
              <a:rPr lang="en-US" sz="1200" kern="1200" dirty="0">
                <a:solidFill>
                  <a:schemeClr val="tx1"/>
                </a:solidFill>
                <a:effectLst/>
                <a:latin typeface="Arial" panose="020B0604020202020204" pitchFamily="34" charset="0"/>
                <a:ea typeface="+mn-ea"/>
                <a:cs typeface="Arial" panose="020B0604020202020204" pitchFamily="34" charset="0"/>
              </a:rPr>
              <a:t>2. Utilize these funds as part of a comprehensive strategy to expand access to physical and mental health care, including dental and vision care, in schools by supporting the planning, establishing, updating, or the expanding of school health centers, including, but not limited to, mobile school health centers, as defined in Section 124174 of the Health and Safety Code, except that no funds shall be used for the purpose of construction, renovation, or repair of any school facility. </a:t>
            </a:r>
          </a:p>
          <a:p>
            <a:pPr lvl="0"/>
            <a:endParaRPr lang="en-US" sz="1200" kern="1200" dirty="0">
              <a:solidFill>
                <a:schemeClr val="tx1"/>
              </a:solidFill>
              <a:effectLst/>
              <a:latin typeface="Arial" panose="020B0604020202020204" pitchFamily="34" charset="0"/>
              <a:ea typeface="+mn-ea"/>
              <a:cs typeface="Arial" panose="020B0604020202020204" pitchFamily="34" charset="0"/>
            </a:endParaRPr>
          </a:p>
          <a:p>
            <a:pPr lvl="0"/>
            <a:r>
              <a:rPr lang="en-US" sz="1200" kern="1200" dirty="0">
                <a:solidFill>
                  <a:schemeClr val="tx1"/>
                </a:solidFill>
                <a:effectLst/>
                <a:latin typeface="Arial" panose="020B0604020202020204" pitchFamily="34" charset="0"/>
                <a:ea typeface="+mn-ea"/>
                <a:cs typeface="Arial" panose="020B0604020202020204" pitchFamily="34" charset="0"/>
              </a:rPr>
              <a:t>As such, LEAs that</a:t>
            </a:r>
            <a:r>
              <a:rPr lang="en-US" sz="1200" kern="1200" baseline="0" dirty="0">
                <a:solidFill>
                  <a:schemeClr val="tx1"/>
                </a:solidFill>
                <a:effectLst/>
                <a:latin typeface="Arial" panose="020B0604020202020204" pitchFamily="34" charset="0"/>
                <a:ea typeface="+mn-ea"/>
                <a:cs typeface="Arial" panose="020B0604020202020204" pitchFamily="34" charset="0"/>
              </a:rPr>
              <a:t> successfully incorporate these priority areas into the applications, will be awarded additional points. </a:t>
            </a:r>
          </a:p>
          <a:p>
            <a:pPr lvl="0"/>
            <a:endParaRPr lang="en-US" sz="1200" kern="1200" dirty="0">
              <a:solidFill>
                <a:schemeClr val="tx1"/>
              </a:solidFill>
              <a:effectLst/>
              <a:latin typeface="Arial" panose="020B0604020202020204" pitchFamily="34" charset="0"/>
              <a:ea typeface="+mn-ea"/>
              <a:cs typeface="Arial" panose="020B0604020202020204" pitchFamily="34" charset="0"/>
            </a:endParaRPr>
          </a:p>
          <a:p>
            <a:pPr lvl="0"/>
            <a:r>
              <a:rPr lang="en-US" sz="1200" kern="1200" dirty="0">
                <a:solidFill>
                  <a:schemeClr val="tx1"/>
                </a:solidFill>
                <a:effectLst/>
                <a:latin typeface="Arial" panose="020B0604020202020204" pitchFamily="34" charset="0"/>
                <a:ea typeface="+mn-ea"/>
                <a:cs typeface="Arial" panose="020B0604020202020204" pitchFamily="34" charset="0"/>
              </a:rPr>
              <a:t>Additionally, one priority point will be awarded to applications submitted by LEAs that have been identified for differentiated assistance under the statewide system of support.</a:t>
            </a:r>
          </a:p>
        </p:txBody>
      </p:sp>
      <p:sp>
        <p:nvSpPr>
          <p:cNvPr id="4" name="Slide Number Placeholder 3"/>
          <p:cNvSpPr>
            <a:spLocks noGrp="1"/>
          </p:cNvSpPr>
          <p:nvPr>
            <p:ph type="sldNum" sz="quarter" idx="10"/>
          </p:nvPr>
        </p:nvSpPr>
        <p:spPr/>
        <p:txBody>
          <a:bodyPr/>
          <a:lstStyle/>
          <a:p>
            <a:fld id="{947B8990-41DF-454F-A325-72A5D5917BE1}" type="slidenum">
              <a:rPr lang="en-US" smtClean="0"/>
              <a:t>7</a:t>
            </a:fld>
            <a:endParaRPr lang="en-US"/>
          </a:p>
        </p:txBody>
      </p:sp>
    </p:spTree>
    <p:extLst>
      <p:ext uri="{BB962C8B-B14F-4D97-AF65-F5344CB8AC3E}">
        <p14:creationId xmlns:p14="http://schemas.microsoft.com/office/powerpoint/2010/main" val="1106980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The grant period will be nine months. The duration of the project will be January 1, 2019, through September 30, 2019. As</a:t>
            </a:r>
            <a:r>
              <a:rPr lang="en-US" sz="1200" kern="1200" baseline="0" dirty="0">
                <a:solidFill>
                  <a:schemeClr val="tx1"/>
                </a:solidFill>
                <a:effectLst/>
                <a:latin typeface="Arial" panose="020B0604020202020204" pitchFamily="34" charset="0"/>
                <a:ea typeface="+mn-ea"/>
                <a:cs typeface="Arial" panose="020B0604020202020204" pitchFamily="34" charset="0"/>
              </a:rPr>
              <a:t> such,</a:t>
            </a:r>
            <a:r>
              <a:rPr lang="en-US" sz="1200" kern="1200" dirty="0">
                <a:solidFill>
                  <a:schemeClr val="tx1"/>
                </a:solidFill>
                <a:effectLst/>
                <a:latin typeface="Arial" panose="020B0604020202020204" pitchFamily="34" charset="0"/>
                <a:ea typeface="+mn-ea"/>
                <a:cs typeface="Arial" panose="020B0604020202020204" pitchFamily="34" charset="0"/>
              </a:rPr>
              <a:t> budgets should display nine months of implementation showing how the grant will be used to meet the expected project outcomes.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CDE is requesting a </a:t>
            </a:r>
            <a:r>
              <a:rPr lang="en-US" sz="1200" kern="1200" dirty="0" err="1">
                <a:solidFill>
                  <a:schemeClr val="tx1"/>
                </a:solidFill>
                <a:effectLst/>
                <a:latin typeface="Arial" panose="020B0604020202020204" pitchFamily="34" charset="0"/>
                <a:ea typeface="+mn-ea"/>
                <a:cs typeface="Arial" panose="020B0604020202020204" pitchFamily="34" charset="0"/>
              </a:rPr>
              <a:t>Tydings</a:t>
            </a:r>
            <a:r>
              <a:rPr lang="en-US" sz="1200" kern="1200" dirty="0">
                <a:solidFill>
                  <a:schemeClr val="tx1"/>
                </a:solidFill>
                <a:effectLst/>
                <a:latin typeface="Arial" panose="020B0604020202020204" pitchFamily="34" charset="0"/>
                <a:ea typeface="+mn-ea"/>
                <a:cs typeface="Arial" panose="020B0604020202020204" pitchFamily="34" charset="0"/>
              </a:rPr>
              <a:t> Amendment Waiver (no-cost extension) from the U.S. Department of Education (ED) for the federal funds allocated for Fiscal Year 2017–18 (ED Award No. S424A170005). If the waiver is accepted by ED, grantees will be provided the opportunity to submit a request to the CDE for an extension beyond September 30, 2019, and a carryover of any unspent funds. If the CDE grants the request, a new Grant Award Notification that reflects the additional time will be issued.</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8</a:t>
            </a:fld>
            <a:endParaRPr lang="en-US"/>
          </a:p>
        </p:txBody>
      </p:sp>
    </p:spTree>
    <p:extLst>
      <p:ext uri="{BB962C8B-B14F-4D97-AF65-F5344CB8AC3E}">
        <p14:creationId xmlns:p14="http://schemas.microsoft.com/office/powerpoint/2010/main" val="2854195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In order to be eligible to be awarded a </a:t>
            </a:r>
            <a:r>
              <a:rPr lang="en-US" sz="1200" kern="1200" dirty="0" err="1">
                <a:solidFill>
                  <a:schemeClr val="tx1"/>
                </a:solidFill>
                <a:effectLst/>
                <a:latin typeface="Arial" panose="020B0604020202020204" pitchFamily="34" charset="0"/>
                <a:ea typeface="+mn-ea"/>
                <a:cs typeface="Arial" panose="020B0604020202020204" pitchFamily="34" charset="0"/>
              </a:rPr>
              <a:t>subgrant</a:t>
            </a:r>
            <a:r>
              <a:rPr lang="en-US" sz="1200" kern="1200" dirty="0">
                <a:solidFill>
                  <a:schemeClr val="tx1"/>
                </a:solidFill>
                <a:effectLst/>
                <a:latin typeface="Arial" panose="020B0604020202020204" pitchFamily="34" charset="0"/>
                <a:ea typeface="+mn-ea"/>
                <a:cs typeface="Arial" panose="020B0604020202020204" pitchFamily="34" charset="0"/>
              </a:rPr>
              <a:t> under the SSAE program, applicants must be an LEA, or a consortium of LEAs, that received a grant under Title I, Part A of ESEA in the 2017–18 fiscal year. The list of eligible LEAs is available on the Title I, Part A Funding Results web page the hyperlink</a:t>
            </a:r>
            <a:r>
              <a:rPr lang="en-US" sz="1200" kern="1200" baseline="0" dirty="0">
                <a:solidFill>
                  <a:schemeClr val="tx1"/>
                </a:solidFill>
                <a:effectLst/>
                <a:latin typeface="Arial" panose="020B0604020202020204" pitchFamily="34" charset="0"/>
                <a:ea typeface="+mn-ea"/>
                <a:cs typeface="Arial" panose="020B0604020202020204" pitchFamily="34" charset="0"/>
              </a:rPr>
              <a:t> noted on the slide</a:t>
            </a:r>
            <a:r>
              <a:rPr lang="en-US" sz="1200" kern="1200" dirty="0">
                <a:solidFill>
                  <a:schemeClr val="tx1"/>
                </a:solidFill>
                <a:effectLst/>
                <a:latin typeface="Arial" panose="020B0604020202020204" pitchFamily="34" charset="0"/>
                <a:ea typeface="+mn-ea"/>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9</a:t>
            </a:fld>
            <a:endParaRPr lang="en-US"/>
          </a:p>
        </p:txBody>
      </p:sp>
    </p:spTree>
    <p:extLst>
      <p:ext uri="{BB962C8B-B14F-4D97-AF65-F5344CB8AC3E}">
        <p14:creationId xmlns:p14="http://schemas.microsoft.com/office/powerpoint/2010/main" val="2686113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9CB7A25-4EDB-4B00-9BE5-8217FB20EA27}"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
        <p:nvSpPr>
          <p:cNvPr id="7" name="TextBox 6"/>
          <p:cNvSpPr txBox="1"/>
          <p:nvPr userDrawn="1"/>
        </p:nvSpPr>
        <p:spPr>
          <a:xfrm>
            <a:off x="1524000" y="5710019"/>
            <a:ext cx="6065134" cy="523220"/>
          </a:xfrm>
          <a:prstGeom prst="rect">
            <a:avLst/>
          </a:prstGeom>
          <a:noFill/>
        </p:spPr>
        <p:txBody>
          <a:bodyPr wrap="square" rtlCol="0">
            <a:spAutoFit/>
          </a:bodyPr>
          <a:lstStyle/>
          <a:p>
            <a:r>
              <a:rPr lang="en-US" sz="1400" dirty="0">
                <a:solidFill>
                  <a:schemeClr val="accent5">
                    <a:lumMod val="50000"/>
                  </a:schemeClr>
                </a:solidFill>
              </a:rPr>
              <a:t>CALIFORNIA DEPARTMENT </a:t>
            </a:r>
            <a:r>
              <a:rPr lang="en-US" sz="1400" dirty="0">
                <a:solidFill>
                  <a:srgbClr val="1E5E70"/>
                </a:solidFill>
              </a:rPr>
              <a:t>OF EDUCATION</a:t>
            </a:r>
          </a:p>
          <a:p>
            <a:r>
              <a:rPr lang="en-US" sz="1400" dirty="0">
                <a:solidFill>
                  <a:srgbClr val="1E5E70"/>
                </a:solidFill>
              </a:rPr>
              <a:t>Tom </a:t>
            </a:r>
            <a:r>
              <a:rPr lang="en-US" sz="1400" dirty="0" err="1">
                <a:solidFill>
                  <a:srgbClr val="1E5E70"/>
                </a:solidFill>
              </a:rPr>
              <a:t>Torlakson</a:t>
            </a:r>
            <a:r>
              <a:rPr lang="en-US" sz="1400" dirty="0">
                <a:solidFill>
                  <a:srgbClr val="1E5E70"/>
                </a:solidFill>
              </a:rPr>
              <a:t>, State Superintendent</a:t>
            </a:r>
            <a:r>
              <a:rPr lang="en-US" sz="1400" baseline="0" dirty="0">
                <a:solidFill>
                  <a:srgbClr val="1E5E70"/>
                </a:solidFill>
              </a:rPr>
              <a:t> of Public </a:t>
            </a:r>
            <a:r>
              <a:rPr lang="en-US" sz="1400" baseline="0" dirty="0">
                <a:solidFill>
                  <a:schemeClr val="accent5">
                    <a:lumMod val="50000"/>
                  </a:schemeClr>
                </a:solidFill>
              </a:rPr>
              <a:t>Instruction</a:t>
            </a:r>
            <a:endParaRPr lang="en-US" sz="1400" dirty="0">
              <a:solidFill>
                <a:schemeClr val="accent5">
                  <a:lumMod val="50000"/>
                </a:schemeClr>
              </a:solidFill>
            </a:endParaRPr>
          </a:p>
        </p:txBody>
      </p:sp>
    </p:spTree>
    <p:extLst>
      <p:ext uri="{BB962C8B-B14F-4D97-AF65-F5344CB8AC3E}">
        <p14:creationId xmlns:p14="http://schemas.microsoft.com/office/powerpoint/2010/main" val="75433711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CB7A25-4EDB-4B00-9BE5-8217FB20EA27}"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284249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CB7A25-4EDB-4B00-9BE5-8217FB20EA27}"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1948438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CB7A25-4EDB-4B00-9BE5-8217FB20EA27}"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333064034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9CB7A25-4EDB-4B00-9BE5-8217FB20EA27}"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65249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CB7A25-4EDB-4B00-9BE5-8217FB20EA27}"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293967104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9CB7A25-4EDB-4B00-9BE5-8217FB20EA27}"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2758408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9CB7A25-4EDB-4B00-9BE5-8217FB20EA27}" type="datetimeFigureOut">
              <a:rPr lang="en-US" smtClean="0"/>
              <a:t>6/6/2024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90473039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CB7A25-4EDB-4B00-9BE5-8217FB20EA27}" type="datetimeFigureOut">
              <a:rPr lang="en-US" smtClean="0"/>
              <a:t>6/6/2024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9BC29B-CD14-4172-9B93-F334EF7BA94E}" type="slidenum">
              <a:rPr lang="en-US" smtClean="0"/>
              <a:t>‹#›</a:t>
            </a:fld>
            <a:endParaRPr lang="en-US"/>
          </a:p>
        </p:txBody>
      </p:sp>
      <p:sp>
        <p:nvSpPr>
          <p:cNvPr id="8" name="Text Placeholder 7"/>
          <p:cNvSpPr>
            <a:spLocks noGrp="1"/>
          </p:cNvSpPr>
          <p:nvPr>
            <p:ph type="body" sz="quarter" idx="13"/>
          </p:nvPr>
        </p:nvSpPr>
        <p:spPr>
          <a:xfrm>
            <a:off x="1354138" y="1690688"/>
            <a:ext cx="9480550" cy="742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9"/>
          <p:cNvSpPr>
            <a:spLocks noGrp="1"/>
          </p:cNvSpPr>
          <p:nvPr>
            <p:ph type="body" sz="quarter" idx="14"/>
          </p:nvPr>
        </p:nvSpPr>
        <p:spPr>
          <a:xfrm>
            <a:off x="1354138" y="2406650"/>
            <a:ext cx="4710112" cy="2890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9"/>
          <p:cNvSpPr>
            <a:spLocks noGrp="1"/>
          </p:cNvSpPr>
          <p:nvPr>
            <p:ph type="body" sz="quarter" idx="15"/>
          </p:nvPr>
        </p:nvSpPr>
        <p:spPr>
          <a:xfrm>
            <a:off x="6064250" y="2420191"/>
            <a:ext cx="4710112" cy="2890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12"/>
          <p:cNvSpPr>
            <a:spLocks noGrp="1"/>
          </p:cNvSpPr>
          <p:nvPr>
            <p:ph type="body" sz="quarter" idx="16"/>
          </p:nvPr>
        </p:nvSpPr>
        <p:spPr>
          <a:xfrm>
            <a:off x="1354138" y="5297488"/>
            <a:ext cx="9480550" cy="71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5541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CB7A25-4EDB-4B00-9BE5-8217FB20EA27}" type="datetimeFigureOut">
              <a:rPr lang="en-US" smtClean="0"/>
              <a:t>6/6/2024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957186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CB7A25-4EDB-4B00-9BE5-8217FB20EA27}" type="datetimeFigureOut">
              <a:rPr lang="en-US" smtClean="0"/>
              <a:t>6/6/2024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383792128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CB7A25-4EDB-4B00-9BE5-8217FB20EA27}"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3316028069"/>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11" name="Rounded Rectangle 10"/>
          <p:cNvSpPr/>
          <p:nvPr userDrawn="1"/>
        </p:nvSpPr>
        <p:spPr>
          <a:xfrm>
            <a:off x="10025967" y="1027906"/>
            <a:ext cx="2025570" cy="1775407"/>
          </a:xfrm>
          <a:prstGeom prst="roundRect">
            <a:avLst>
              <a:gd name="adj" fmla="val 9496"/>
            </a:avLst>
          </a:prstGeom>
          <a:solidFill>
            <a:schemeClr val="tx2">
              <a:alpha val="62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a:off x="657224" y="219919"/>
            <a:ext cx="10944225" cy="6318993"/>
          </a:xfrm>
          <a:prstGeom prst="roundRect">
            <a:avLst>
              <a:gd name="adj" fmla="val 4944"/>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54239" y="365125"/>
            <a:ext cx="9479666"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354239" y="1825625"/>
            <a:ext cx="9479666"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CB7A25-4EDB-4B00-9BE5-8217FB20EA27}" type="datetimeFigureOut">
              <a:rPr lang="en-US" smtClean="0"/>
              <a:t>6/6/2024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9BC29B-CD14-4172-9B93-F334EF7BA94E}" type="slidenum">
              <a:rPr lang="en-US" smtClean="0"/>
              <a:t>‹#›</a:t>
            </a:fld>
            <a:endParaRPr lang="en-US"/>
          </a:p>
        </p:txBody>
      </p:sp>
      <p:sp>
        <p:nvSpPr>
          <p:cNvPr id="10" name="Rounded Rectangle 9"/>
          <p:cNvSpPr/>
          <p:nvPr userDrawn="1"/>
        </p:nvSpPr>
        <p:spPr>
          <a:xfrm>
            <a:off x="11353800" y="576484"/>
            <a:ext cx="2025570" cy="723458"/>
          </a:xfrm>
          <a:prstGeom prst="roundRect">
            <a:avLst>
              <a:gd name="adj" fmla="val 10267"/>
            </a:avLst>
          </a:prstGeom>
          <a:solidFill>
            <a:schemeClr val="accent6">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userDrawn="1"/>
        </p:nvSpPr>
        <p:spPr>
          <a:xfrm>
            <a:off x="10496066" y="-486156"/>
            <a:ext cx="1269358" cy="1192192"/>
          </a:xfrm>
          <a:prstGeom prst="roundRect">
            <a:avLst>
              <a:gd name="adj" fmla="val 7929"/>
            </a:avLst>
          </a:prstGeom>
          <a:solidFill>
            <a:schemeClr val="accent1">
              <a:lumMod val="60000"/>
              <a:lumOff val="40000"/>
              <a:alpha val="6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Official Seal of the California Department of Educaiton"/>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0254" y="5389202"/>
            <a:ext cx="1294916" cy="1294916"/>
          </a:xfrm>
          <a:prstGeom prst="rect">
            <a:avLst/>
          </a:prstGeom>
        </p:spPr>
      </p:pic>
    </p:spTree>
    <p:extLst>
      <p:ext uri="{BB962C8B-B14F-4D97-AF65-F5344CB8AC3E}">
        <p14:creationId xmlns:p14="http://schemas.microsoft.com/office/powerpoint/2010/main" val="3711321045"/>
      </p:ext>
    </p:extLst>
  </p:cSld>
  <p:clrMap bg1="lt1" tx1="dk1" bg2="lt2" tx2="dk2" accent1="accent1" accent2="accent2" accent3="accent3" accent4="accent4" accent5="accent5" accent6="accent6" hlink="hlink" folHlink="folHlink"/>
  <p:sldLayoutIdLst>
    <p:sldLayoutId id="2147484572" r:id="rId1"/>
    <p:sldLayoutId id="2147484573" r:id="rId2"/>
    <p:sldLayoutId id="2147484574" r:id="rId3"/>
    <p:sldLayoutId id="2147484575" r:id="rId4"/>
    <p:sldLayoutId id="2147484576" r:id="rId5"/>
    <p:sldLayoutId id="2147484583" r:id="rId6"/>
    <p:sldLayoutId id="2147484577" r:id="rId7"/>
    <p:sldLayoutId id="2147484578" r:id="rId8"/>
    <p:sldLayoutId id="2147484579" r:id="rId9"/>
    <p:sldLayoutId id="2147484580" r:id="rId10"/>
    <p:sldLayoutId id="2147484581" r:id="rId11"/>
    <p:sldLayoutId id="2147484582" r:id="rId12"/>
  </p:sldLayoutIdLst>
  <p:txStyles>
    <p:titleStyle>
      <a:lvl1pPr algn="ctr" defTabSz="914400" rtl="0" eaLnBrk="1" latinLnBrk="0" hangingPunct="1">
        <a:lnSpc>
          <a:spcPct val="90000"/>
        </a:lnSpc>
        <a:spcBef>
          <a:spcPct val="0"/>
        </a:spcBef>
        <a:buNone/>
        <a:defRPr sz="4400" kern="1200">
          <a:solidFill>
            <a:srgbClr val="99330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entury Gothic" panose="020B0502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hyperlink" Target="https://ccsesa.org/regions/"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cde.ca.gov/fg/fo/r12/ssaecgp18rfa.asp"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ca.gov/ci/pl/ssaecgp2018.as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2.ed.gov/policy/elsec/leg/essa/essassaegrantguid10212016.pd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2.ed.gov/policy/elsec/leg/essa/essaguidance160477.pdf"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hyperlink" Target="https://safesupportivelearning.ed.gov/sites/default/files/ProvisionsConsolidatedAppropriationsAct2017_Title%20IVASSAE.pdf" TargetMode="External"/><Relationship Id="rId4" Type="http://schemas.openxmlformats.org/officeDocument/2006/relationships/hyperlink" Target="https://safesupportivelearning.ed.gov/ESSA-TitleIVPartA-SSAE"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safesupportivelearning.ed.gov/sites/default/files/TIVPA%20SSAE%20Webinar%204%20Slides%20v7%205.24.2017.pdf"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s://safesupportivelearning.ed.gov/sites/default/files/Subgranting_FY_2017_Title_IV_A_LEAs_QA.pdf"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eeed@cde.ca.gov"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de.ca.gov/fg/aa/ca/title1pa17result.asp"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345" y="1122363"/>
            <a:ext cx="10419127" cy="2387600"/>
          </a:xfrm>
        </p:spPr>
        <p:txBody>
          <a:bodyPr>
            <a:normAutofit fontScale="90000"/>
          </a:bodyPr>
          <a:lstStyle/>
          <a:p>
            <a:r>
              <a:rPr lang="en-US" dirty="0"/>
              <a:t>2018–19 Request for Applications</a:t>
            </a:r>
            <a:br>
              <a:rPr lang="en-US" dirty="0"/>
            </a:br>
            <a:r>
              <a:rPr lang="en-US" dirty="0"/>
              <a:t>Student Support and Academic Enrichment Grant Program</a:t>
            </a:r>
          </a:p>
        </p:txBody>
      </p:sp>
      <p:sp>
        <p:nvSpPr>
          <p:cNvPr id="3" name="Subtitle 2"/>
          <p:cNvSpPr>
            <a:spLocks noGrp="1"/>
          </p:cNvSpPr>
          <p:nvPr>
            <p:ph type="subTitle" idx="1"/>
          </p:nvPr>
        </p:nvSpPr>
        <p:spPr/>
        <p:txBody>
          <a:bodyPr/>
          <a:lstStyle/>
          <a:p>
            <a:r>
              <a:rPr lang="en-US" dirty="0"/>
              <a:t>Technical Assistance Webinar Presented by the Educator Excellence and Equity Division on August 28, 2018</a:t>
            </a:r>
          </a:p>
        </p:txBody>
      </p:sp>
    </p:spTree>
    <p:extLst>
      <p:ext uri="{BB962C8B-B14F-4D97-AF65-F5344CB8AC3E}">
        <p14:creationId xmlns:p14="http://schemas.microsoft.com/office/powerpoint/2010/main" val="3302440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SSAE Eligibility cont.</a:t>
            </a:r>
          </a:p>
        </p:txBody>
      </p:sp>
      <p:sp>
        <p:nvSpPr>
          <p:cNvPr id="3" name="Content Placeholder 2"/>
          <p:cNvSpPr>
            <a:spLocks noGrp="1"/>
          </p:cNvSpPr>
          <p:nvPr>
            <p:ph idx="1"/>
          </p:nvPr>
        </p:nvSpPr>
        <p:spPr>
          <a:xfrm>
            <a:off x="1354239" y="1671625"/>
            <a:ext cx="9479666" cy="4351338"/>
          </a:xfrm>
        </p:spPr>
        <p:txBody>
          <a:bodyPr/>
          <a:lstStyle/>
          <a:p>
            <a:pPr>
              <a:spcAft>
                <a:spcPts val="1200"/>
              </a:spcAft>
            </a:pPr>
            <a:r>
              <a:rPr lang="en-US" dirty="0"/>
              <a:t>Lead consortia members may be districts or direct-funded charter schools and consortia members may include districts and/or direct-funded charter schools.</a:t>
            </a:r>
          </a:p>
          <a:p>
            <a:pPr>
              <a:spcAft>
                <a:spcPts val="1200"/>
              </a:spcAft>
            </a:pPr>
            <a:r>
              <a:rPr lang="en-US" dirty="0"/>
              <a:t>Eligible districts or charter schools may apply individually or as part of a consortium, but not both. </a:t>
            </a:r>
          </a:p>
          <a:p>
            <a:pPr>
              <a:spcAft>
                <a:spcPts val="1200"/>
              </a:spcAft>
            </a:pPr>
            <a:r>
              <a:rPr lang="en-US" dirty="0"/>
              <a:t>The consortium lead must be an active participant in the consortium and cannot act solely as a flow-through for grant funds. </a:t>
            </a:r>
          </a:p>
          <a:p>
            <a:pPr>
              <a:spcAft>
                <a:spcPts val="1200"/>
              </a:spcAft>
            </a:pPr>
            <a:r>
              <a:rPr lang="en-US" dirty="0"/>
              <a:t>Consortia members must be located in the same CCSESA region.</a:t>
            </a:r>
          </a:p>
        </p:txBody>
      </p:sp>
    </p:spTree>
    <p:extLst>
      <p:ext uri="{BB962C8B-B14F-4D97-AF65-F5344CB8AC3E}">
        <p14:creationId xmlns:p14="http://schemas.microsoft.com/office/powerpoint/2010/main" val="1562861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SSAE Funding</a:t>
            </a:r>
          </a:p>
        </p:txBody>
      </p:sp>
      <p:pic>
        <p:nvPicPr>
          <p:cNvPr id="7" name="Content Placeholder 6" descr="This image is of California and is color coded to show the various CCSESSA regions."/>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799539" y="2505075"/>
            <a:ext cx="3238285" cy="3684588"/>
          </a:xfrm>
        </p:spPr>
      </p:pic>
      <p:sp>
        <p:nvSpPr>
          <p:cNvPr id="3" name="Content Placeholder 2"/>
          <p:cNvSpPr>
            <a:spLocks noGrp="1"/>
          </p:cNvSpPr>
          <p:nvPr>
            <p:ph sz="quarter" idx="4"/>
          </p:nvPr>
        </p:nvSpPr>
        <p:spPr>
          <a:xfrm>
            <a:off x="6172200" y="1681163"/>
            <a:ext cx="5183188" cy="3684588"/>
          </a:xfrm>
        </p:spPr>
        <p:txBody>
          <a:bodyPr/>
          <a:lstStyle/>
          <a:p>
            <a:pPr>
              <a:spcAft>
                <a:spcPts val="1200"/>
              </a:spcAft>
            </a:pPr>
            <a:r>
              <a:rPr lang="en-US" dirty="0"/>
              <a:t>$4 million in grants, based upon merit, to each of the eleven California County Superintendents Educational Service Association (CCSESA) service regions to provide statewide geographical diversity. </a:t>
            </a:r>
          </a:p>
          <a:p>
            <a:r>
              <a:rPr lang="en-US" dirty="0"/>
              <a:t>Applications submitted by an LEA, or a consortium of LEAs, shall be for $500,000 or more.</a:t>
            </a:r>
          </a:p>
          <a:p>
            <a:endParaRPr lang="en-US" dirty="0"/>
          </a:p>
        </p:txBody>
      </p:sp>
      <p:sp>
        <p:nvSpPr>
          <p:cNvPr id="5" name="Text Placeholder 4"/>
          <p:cNvSpPr>
            <a:spLocks noGrp="1"/>
          </p:cNvSpPr>
          <p:nvPr>
            <p:ph type="body" idx="1"/>
          </p:nvPr>
        </p:nvSpPr>
        <p:spPr/>
        <p:txBody>
          <a:bodyPr/>
          <a:lstStyle/>
          <a:p>
            <a:pPr lvl="0">
              <a:lnSpc>
                <a:spcPct val="100000"/>
              </a:lnSpc>
              <a:spcBef>
                <a:spcPts val="0"/>
              </a:spcBef>
            </a:pPr>
            <a:r>
              <a:rPr lang="en-US" sz="1800" b="0" dirty="0">
                <a:solidFill>
                  <a:prstClr val="black"/>
                </a:solidFill>
              </a:rPr>
              <a:t>The CCSESA Region Map is available on the CCSESA web page at </a:t>
            </a:r>
            <a:r>
              <a:rPr lang="en-US" sz="1800" b="0" dirty="0">
                <a:solidFill>
                  <a:prstClr val="black"/>
                </a:solidFill>
                <a:hlinkClick r:id="rId4"/>
              </a:rPr>
              <a:t>https://ccsesa.org/regions/</a:t>
            </a:r>
            <a:r>
              <a:rPr lang="en-US" sz="1800" b="0" dirty="0">
                <a:solidFill>
                  <a:prstClr val="black"/>
                </a:solidFill>
              </a:rPr>
              <a:t> . </a:t>
            </a:r>
          </a:p>
        </p:txBody>
      </p:sp>
    </p:spTree>
    <p:extLst>
      <p:ext uri="{BB962C8B-B14F-4D97-AF65-F5344CB8AC3E}">
        <p14:creationId xmlns:p14="http://schemas.microsoft.com/office/powerpoint/2010/main" val="2555999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Allowable SSAE Grant Activities</a:t>
            </a:r>
          </a:p>
        </p:txBody>
      </p:sp>
    </p:spTree>
    <p:extLst>
      <p:ext uri="{BB962C8B-B14F-4D97-AF65-F5344CB8AC3E}">
        <p14:creationId xmlns:p14="http://schemas.microsoft.com/office/powerpoint/2010/main" val="1959359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Allowable SSAE Grant Activities: Category Focus</a:t>
            </a:r>
          </a:p>
        </p:txBody>
      </p:sp>
      <p:sp>
        <p:nvSpPr>
          <p:cNvPr id="3" name="Content Placeholder 2"/>
          <p:cNvSpPr>
            <a:spLocks noGrp="1"/>
          </p:cNvSpPr>
          <p:nvPr>
            <p:ph idx="1"/>
          </p:nvPr>
        </p:nvSpPr>
        <p:spPr/>
        <p:txBody>
          <a:bodyPr/>
          <a:lstStyle/>
          <a:p>
            <a:pPr>
              <a:spcAft>
                <a:spcPts val="1200"/>
              </a:spcAft>
            </a:pPr>
            <a:r>
              <a:rPr lang="en-US" sz="2400" dirty="0"/>
              <a:t>LEAs may incorporate aspects of the other grant categories into an application for one grant category. However, the LEA will be required to allocate at least 20 percent of its proposed budget for allowable activities listed in the grant category for which it is applying.</a:t>
            </a:r>
          </a:p>
          <a:p>
            <a:pPr>
              <a:spcAft>
                <a:spcPts val="1200"/>
              </a:spcAft>
            </a:pPr>
            <a:r>
              <a:rPr lang="en-US" sz="2400" dirty="0"/>
              <a:t>Activities supporting Category A (well-rounded educational opportunities) and Category B (safe and healthy students) may be conducted in partnership.</a:t>
            </a:r>
          </a:p>
          <a:p>
            <a:endParaRPr lang="en-US" sz="2400" dirty="0"/>
          </a:p>
        </p:txBody>
      </p:sp>
    </p:spTree>
    <p:extLst>
      <p:ext uri="{BB962C8B-B14F-4D97-AF65-F5344CB8AC3E}">
        <p14:creationId xmlns:p14="http://schemas.microsoft.com/office/powerpoint/2010/main" val="3734236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Well-Rounded Educational Opportunities</a:t>
            </a:r>
          </a:p>
        </p:txBody>
      </p:sp>
      <p:sp>
        <p:nvSpPr>
          <p:cNvPr id="4" name="Text Placeholder 3"/>
          <p:cNvSpPr>
            <a:spLocks noGrp="1"/>
          </p:cNvSpPr>
          <p:nvPr>
            <p:ph type="body" sz="quarter" idx="13"/>
          </p:nvPr>
        </p:nvSpPr>
        <p:spPr>
          <a:xfrm>
            <a:off x="820271" y="1690688"/>
            <a:ext cx="10475258" cy="742950"/>
          </a:xfrm>
        </p:spPr>
        <p:txBody>
          <a:bodyPr anchor="t"/>
          <a:lstStyle/>
          <a:p>
            <a:pPr marL="0" indent="0">
              <a:buNone/>
            </a:pPr>
            <a:r>
              <a:rPr lang="en-US" sz="2400" b="0" dirty="0"/>
              <a:t>Programs and activities that support a well-rounded education may* include:</a:t>
            </a:r>
          </a:p>
        </p:txBody>
      </p:sp>
      <p:sp>
        <p:nvSpPr>
          <p:cNvPr id="5" name="Content Placeholder 4"/>
          <p:cNvSpPr>
            <a:spLocks noGrp="1"/>
          </p:cNvSpPr>
          <p:nvPr>
            <p:ph type="body" sz="quarter" idx="14"/>
          </p:nvPr>
        </p:nvSpPr>
        <p:spPr>
          <a:xfrm>
            <a:off x="1008529" y="2379756"/>
            <a:ext cx="5055721" cy="2890838"/>
          </a:xfrm>
        </p:spPr>
        <p:txBody>
          <a:bodyPr/>
          <a:lstStyle/>
          <a:p>
            <a:r>
              <a:rPr lang="en-US" sz="2400" dirty="0"/>
              <a:t>College and career guidance and counseling programs</a:t>
            </a:r>
          </a:p>
          <a:p>
            <a:r>
              <a:rPr lang="en-US" sz="2400" dirty="0"/>
              <a:t>Music and the arts</a:t>
            </a:r>
          </a:p>
          <a:p>
            <a:r>
              <a:rPr lang="en-US" sz="2400" dirty="0"/>
              <a:t>Science, technology, engineering, and mathematics, including computer science (STEM)</a:t>
            </a:r>
          </a:p>
          <a:p>
            <a:r>
              <a:rPr lang="en-US" sz="2400" dirty="0"/>
              <a:t>Accelerated learning programs</a:t>
            </a:r>
          </a:p>
        </p:txBody>
      </p:sp>
      <p:sp>
        <p:nvSpPr>
          <p:cNvPr id="7" name="Content Placeholder 6"/>
          <p:cNvSpPr>
            <a:spLocks noGrp="1"/>
          </p:cNvSpPr>
          <p:nvPr>
            <p:ph type="body" sz="quarter" idx="15"/>
          </p:nvPr>
        </p:nvSpPr>
        <p:spPr>
          <a:xfrm>
            <a:off x="6064249" y="2393297"/>
            <a:ext cx="5231280" cy="2890838"/>
          </a:xfrm>
        </p:spPr>
        <p:txBody>
          <a:bodyPr/>
          <a:lstStyle/>
          <a:p>
            <a:r>
              <a:rPr lang="en-US" sz="2400" dirty="0"/>
              <a:t>Foreign language instruction</a:t>
            </a:r>
          </a:p>
          <a:p>
            <a:r>
              <a:rPr lang="en-US" sz="2400" dirty="0"/>
              <a:t>Environmental education </a:t>
            </a:r>
          </a:p>
          <a:p>
            <a:r>
              <a:rPr lang="en-US" sz="2400" dirty="0"/>
              <a:t>Volunteerism and community involvement</a:t>
            </a:r>
          </a:p>
          <a:p>
            <a:r>
              <a:rPr lang="en-US" sz="2400" dirty="0"/>
              <a:t>Programs and activities that integrate multiple disciplines</a:t>
            </a:r>
          </a:p>
          <a:p>
            <a:r>
              <a:rPr lang="en-US" sz="2400" dirty="0"/>
              <a:t>Other programs that support well-rounded education experiences</a:t>
            </a:r>
          </a:p>
        </p:txBody>
      </p:sp>
      <p:sp>
        <p:nvSpPr>
          <p:cNvPr id="6" name="Text Placeholder 5"/>
          <p:cNvSpPr>
            <a:spLocks noGrp="1"/>
          </p:cNvSpPr>
          <p:nvPr>
            <p:ph type="body" sz="quarter" idx="16"/>
          </p:nvPr>
        </p:nvSpPr>
        <p:spPr>
          <a:xfrm>
            <a:off x="1488609" y="5682550"/>
            <a:ext cx="9480550" cy="919955"/>
          </a:xfrm>
        </p:spPr>
        <p:txBody>
          <a:bodyPr/>
          <a:lstStyle/>
          <a:p>
            <a:pPr marL="0" indent="0">
              <a:buNone/>
            </a:pPr>
            <a:r>
              <a:rPr lang="en-US" sz="1800" dirty="0"/>
              <a:t>*Note: This list provides examples of allowable activities and is not an exhaustive list. Please consult the statute for more information. The text of ESEA sections 4107, 4108, and 4109 is available in Appendix B of the Request for Application.</a:t>
            </a:r>
          </a:p>
        </p:txBody>
      </p:sp>
    </p:spTree>
    <p:extLst>
      <p:ext uri="{BB962C8B-B14F-4D97-AF65-F5344CB8AC3E}">
        <p14:creationId xmlns:p14="http://schemas.microsoft.com/office/powerpoint/2010/main" val="4290751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 and Healthy Students</a:t>
            </a:r>
          </a:p>
        </p:txBody>
      </p:sp>
      <p:sp>
        <p:nvSpPr>
          <p:cNvPr id="4" name="Text Placeholder 3"/>
          <p:cNvSpPr>
            <a:spLocks noGrp="1"/>
          </p:cNvSpPr>
          <p:nvPr>
            <p:ph type="body" sz="quarter" idx="13"/>
          </p:nvPr>
        </p:nvSpPr>
        <p:spPr>
          <a:xfrm>
            <a:off x="847165" y="1690688"/>
            <a:ext cx="10408023" cy="742950"/>
          </a:xfrm>
        </p:spPr>
        <p:txBody>
          <a:bodyPr anchor="t"/>
          <a:lstStyle/>
          <a:p>
            <a:pPr marL="0" indent="0">
              <a:buNone/>
            </a:pPr>
            <a:r>
              <a:rPr lang="en-US" sz="2400" b="0" dirty="0"/>
              <a:t>Programs and activities that support safe and healthy schools may* include:</a:t>
            </a:r>
          </a:p>
        </p:txBody>
      </p:sp>
      <p:sp>
        <p:nvSpPr>
          <p:cNvPr id="5" name="Content Placeholder 4"/>
          <p:cNvSpPr>
            <a:spLocks noGrp="1"/>
          </p:cNvSpPr>
          <p:nvPr>
            <p:ph type="body" sz="quarter" idx="14"/>
          </p:nvPr>
        </p:nvSpPr>
        <p:spPr>
          <a:xfrm>
            <a:off x="1341064" y="2178144"/>
            <a:ext cx="4710112" cy="2890838"/>
          </a:xfrm>
        </p:spPr>
        <p:txBody>
          <a:bodyPr/>
          <a:lstStyle/>
          <a:p>
            <a:pPr>
              <a:spcAft>
                <a:spcPts val="1200"/>
              </a:spcAft>
            </a:pPr>
            <a:r>
              <a:rPr lang="en-US" sz="2400" dirty="0"/>
              <a:t>Preventing bullying and harassment</a:t>
            </a:r>
          </a:p>
          <a:p>
            <a:pPr>
              <a:spcAft>
                <a:spcPts val="1200"/>
              </a:spcAft>
            </a:pPr>
            <a:r>
              <a:rPr lang="en-US" sz="2400" dirty="0"/>
              <a:t>Relationship building skills</a:t>
            </a:r>
          </a:p>
          <a:p>
            <a:pPr>
              <a:spcAft>
                <a:spcPts val="1200"/>
              </a:spcAft>
            </a:pPr>
            <a:r>
              <a:rPr lang="en-US" sz="2400" dirty="0"/>
              <a:t>School dropout prevention</a:t>
            </a:r>
          </a:p>
          <a:p>
            <a:pPr>
              <a:spcAft>
                <a:spcPts val="1200"/>
              </a:spcAft>
            </a:pPr>
            <a:r>
              <a:rPr lang="en-US" sz="2400" dirty="0"/>
              <a:t>Re-entry programs and transition services for justice-involved youth </a:t>
            </a:r>
          </a:p>
        </p:txBody>
      </p:sp>
      <p:sp>
        <p:nvSpPr>
          <p:cNvPr id="7" name="Content Placeholder 6"/>
          <p:cNvSpPr>
            <a:spLocks noGrp="1"/>
          </p:cNvSpPr>
          <p:nvPr>
            <p:ph type="body" sz="quarter" idx="15"/>
          </p:nvPr>
        </p:nvSpPr>
        <p:spPr>
          <a:xfrm>
            <a:off x="6064250" y="2178144"/>
            <a:ext cx="4710112" cy="2890838"/>
          </a:xfrm>
        </p:spPr>
        <p:txBody>
          <a:bodyPr/>
          <a:lstStyle/>
          <a:p>
            <a:pPr>
              <a:lnSpc>
                <a:spcPct val="100000"/>
              </a:lnSpc>
              <a:spcBef>
                <a:spcPts val="600"/>
              </a:spcBef>
              <a:spcAft>
                <a:spcPts val="600"/>
              </a:spcAft>
            </a:pPr>
            <a:r>
              <a:rPr lang="en-US" sz="2400" dirty="0"/>
              <a:t>School readiness and academic success </a:t>
            </a:r>
          </a:p>
          <a:p>
            <a:pPr>
              <a:lnSpc>
                <a:spcPct val="100000"/>
              </a:lnSpc>
              <a:spcBef>
                <a:spcPts val="600"/>
              </a:spcBef>
              <a:spcAft>
                <a:spcPts val="600"/>
              </a:spcAft>
            </a:pPr>
            <a:r>
              <a:rPr lang="en-US" sz="2400" dirty="0"/>
              <a:t>Child sexual abuse awareness and prevention</a:t>
            </a:r>
          </a:p>
          <a:p>
            <a:pPr>
              <a:lnSpc>
                <a:spcPct val="100000"/>
              </a:lnSpc>
              <a:spcBef>
                <a:spcPts val="600"/>
              </a:spcBef>
              <a:spcAft>
                <a:spcPts val="600"/>
              </a:spcAft>
            </a:pPr>
            <a:r>
              <a:rPr lang="en-US" sz="2400" dirty="0"/>
              <a:t>Reducing use of exclusionary discipline practices &amp; promoting supportive school discipline </a:t>
            </a:r>
          </a:p>
          <a:p>
            <a:pPr>
              <a:lnSpc>
                <a:spcPct val="100000"/>
              </a:lnSpc>
              <a:spcBef>
                <a:spcPts val="600"/>
              </a:spcBef>
              <a:spcAft>
                <a:spcPts val="600"/>
              </a:spcAft>
            </a:pPr>
            <a:r>
              <a:rPr lang="en-US" sz="2400" dirty="0"/>
              <a:t>Suicide prevention</a:t>
            </a:r>
          </a:p>
        </p:txBody>
      </p:sp>
      <p:sp>
        <p:nvSpPr>
          <p:cNvPr id="3" name="Text Placeholder 2"/>
          <p:cNvSpPr>
            <a:spLocks noGrp="1"/>
          </p:cNvSpPr>
          <p:nvPr>
            <p:ph type="body" sz="quarter" idx="16"/>
          </p:nvPr>
        </p:nvSpPr>
        <p:spPr>
          <a:xfrm>
            <a:off x="1488609" y="5682551"/>
            <a:ext cx="9480550" cy="715962"/>
          </a:xfrm>
        </p:spPr>
        <p:txBody>
          <a:bodyPr/>
          <a:lstStyle/>
          <a:p>
            <a:pPr marL="0" indent="0">
              <a:buNone/>
            </a:pPr>
            <a:r>
              <a:rPr lang="en-US" sz="1800" dirty="0"/>
              <a:t>*Note: This list provides examples of allowable activities and is not an exhaustive list. Please consult the statute for more information. The text of ESEA sections 4107, 4108, and 4109 is available in Appendix B of the Request for Application.</a:t>
            </a:r>
          </a:p>
        </p:txBody>
      </p:sp>
    </p:spTree>
    <p:extLst>
      <p:ext uri="{BB962C8B-B14F-4D97-AF65-F5344CB8AC3E}">
        <p14:creationId xmlns:p14="http://schemas.microsoft.com/office/powerpoint/2010/main" val="3435941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65125"/>
            <a:ext cx="9479666" cy="750981"/>
          </a:xfrm>
        </p:spPr>
        <p:txBody>
          <a:bodyPr/>
          <a:lstStyle/>
          <a:p>
            <a:r>
              <a:rPr lang="en-US" dirty="0"/>
              <a:t>Effective Use of Technology</a:t>
            </a:r>
          </a:p>
        </p:txBody>
      </p:sp>
      <p:sp>
        <p:nvSpPr>
          <p:cNvPr id="4" name="Text Placeholder 3"/>
          <p:cNvSpPr>
            <a:spLocks noGrp="1"/>
          </p:cNvSpPr>
          <p:nvPr>
            <p:ph type="body" sz="quarter" idx="13"/>
          </p:nvPr>
        </p:nvSpPr>
        <p:spPr>
          <a:xfrm>
            <a:off x="1354138" y="1085524"/>
            <a:ext cx="9480550" cy="742950"/>
          </a:xfrm>
        </p:spPr>
        <p:txBody>
          <a:bodyPr anchor="t"/>
          <a:lstStyle/>
          <a:p>
            <a:pPr marL="0" indent="0">
              <a:buNone/>
            </a:pPr>
            <a:r>
              <a:rPr lang="en-US" sz="2400" b="0" dirty="0"/>
              <a:t>Programs and activities that support effective use of technology may* include:</a:t>
            </a:r>
          </a:p>
          <a:p>
            <a:endParaRPr lang="en-US" sz="2400" b="0" dirty="0"/>
          </a:p>
        </p:txBody>
      </p:sp>
      <p:sp>
        <p:nvSpPr>
          <p:cNvPr id="5" name="Content Placeholder 4"/>
          <p:cNvSpPr>
            <a:spLocks noGrp="1"/>
          </p:cNvSpPr>
          <p:nvPr>
            <p:ph type="body" sz="quarter" idx="14"/>
          </p:nvPr>
        </p:nvSpPr>
        <p:spPr>
          <a:xfrm>
            <a:off x="1354138" y="1805910"/>
            <a:ext cx="4710112" cy="2890838"/>
          </a:xfrm>
        </p:spPr>
        <p:txBody>
          <a:bodyPr/>
          <a:lstStyle/>
          <a:p>
            <a:pPr lvl="0"/>
            <a:r>
              <a:rPr lang="en-US" sz="2400" dirty="0"/>
              <a:t>Supporting high-quality professional development for educators, school leaders, and administrators to personalize learning and improve academic achievement</a:t>
            </a:r>
          </a:p>
          <a:p>
            <a:pPr lvl="0"/>
            <a:r>
              <a:rPr lang="en-US" sz="2400" dirty="0"/>
              <a:t>Building technological capacity and infrastructure</a:t>
            </a:r>
          </a:p>
          <a:p>
            <a:r>
              <a:rPr lang="en-US" sz="2400" dirty="0"/>
              <a:t>Carrying out innovative blended learning projects</a:t>
            </a:r>
          </a:p>
          <a:p>
            <a:pPr lvl="0"/>
            <a:endParaRPr lang="en-US" sz="2400" dirty="0"/>
          </a:p>
        </p:txBody>
      </p:sp>
      <p:sp>
        <p:nvSpPr>
          <p:cNvPr id="7" name="Content Placeholder 6"/>
          <p:cNvSpPr>
            <a:spLocks noGrp="1"/>
          </p:cNvSpPr>
          <p:nvPr>
            <p:ph type="body" sz="quarter" idx="15"/>
          </p:nvPr>
        </p:nvSpPr>
        <p:spPr>
          <a:xfrm>
            <a:off x="6094072" y="1805910"/>
            <a:ext cx="4710112" cy="2890838"/>
          </a:xfrm>
        </p:spPr>
        <p:txBody>
          <a:bodyPr/>
          <a:lstStyle/>
          <a:p>
            <a:pPr lvl="0"/>
            <a:r>
              <a:rPr lang="en-US" sz="2400" dirty="0"/>
              <a:t>Providing students in rural, remote, and underserved areas with the resources to benefit from high-quality digital learning opportunities</a:t>
            </a:r>
          </a:p>
          <a:p>
            <a:r>
              <a:rPr lang="en-US" sz="2400" dirty="0"/>
              <a:t>Delivering specialized or rigorous academic courses and curricula using technology, including digital learning technologies and assistive technology</a:t>
            </a:r>
          </a:p>
          <a:p>
            <a:endParaRPr lang="en-US" sz="2400" dirty="0"/>
          </a:p>
        </p:txBody>
      </p:sp>
      <p:sp>
        <p:nvSpPr>
          <p:cNvPr id="3" name="Text Placeholder 2"/>
          <p:cNvSpPr>
            <a:spLocks noGrp="1"/>
          </p:cNvSpPr>
          <p:nvPr>
            <p:ph type="body" sz="quarter" idx="16"/>
          </p:nvPr>
        </p:nvSpPr>
        <p:spPr>
          <a:xfrm>
            <a:off x="1488608" y="5687453"/>
            <a:ext cx="9480550" cy="715962"/>
          </a:xfrm>
        </p:spPr>
        <p:txBody>
          <a:bodyPr/>
          <a:lstStyle/>
          <a:p>
            <a:pPr marL="0" indent="0">
              <a:buNone/>
            </a:pPr>
            <a:r>
              <a:rPr lang="en-US" sz="1800" dirty="0"/>
              <a:t>*Note: This list provides examples of allowable activities and is not an exhaustive list. Please consult the statute for more information. The text of ESEA sections 4107, 4108, and 4109 is available in Appendix B of the Request for Application.</a:t>
            </a:r>
          </a:p>
        </p:txBody>
      </p:sp>
    </p:spTree>
    <p:extLst>
      <p:ext uri="{BB962C8B-B14F-4D97-AF65-F5344CB8AC3E}">
        <p14:creationId xmlns:p14="http://schemas.microsoft.com/office/powerpoint/2010/main" val="744439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Requirements of the SSAE Grant Application</a:t>
            </a:r>
          </a:p>
        </p:txBody>
      </p:sp>
    </p:spTree>
    <p:extLst>
      <p:ext uri="{BB962C8B-B14F-4D97-AF65-F5344CB8AC3E}">
        <p14:creationId xmlns:p14="http://schemas.microsoft.com/office/powerpoint/2010/main" val="2019092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Requirements</a:t>
            </a:r>
          </a:p>
        </p:txBody>
      </p:sp>
      <p:sp>
        <p:nvSpPr>
          <p:cNvPr id="3" name="Content Placeholder 2"/>
          <p:cNvSpPr>
            <a:spLocks noGrp="1"/>
          </p:cNvSpPr>
          <p:nvPr>
            <p:ph idx="1"/>
          </p:nvPr>
        </p:nvSpPr>
        <p:spPr/>
        <p:txBody>
          <a:bodyPr/>
          <a:lstStyle/>
          <a:p>
            <a:r>
              <a:rPr lang="en-US" sz="2400" dirty="0"/>
              <a:t>Applicants must respond to all sections of the RFA.</a:t>
            </a:r>
          </a:p>
          <a:p>
            <a:r>
              <a:rPr lang="en-US" sz="2400" dirty="0"/>
              <a:t>Structure the application to follow the guidelines provided in the application format and table of contents sections of the RFA. </a:t>
            </a:r>
          </a:p>
          <a:p>
            <a:r>
              <a:rPr lang="en-US" sz="2400" dirty="0"/>
              <a:t>A rubric (Appendix C) has been provided to describe response expectations for each section of the application and other program requirements. </a:t>
            </a:r>
          </a:p>
          <a:p>
            <a:r>
              <a:rPr lang="en-US" sz="2400" dirty="0"/>
              <a:t>Applicants responding to this RFA must submit a complete application packet, including a complete response to all items described in this RFA, required forms, and all required original signatures as noted on each application form. </a:t>
            </a:r>
          </a:p>
          <a:p>
            <a:endParaRPr lang="en-US" sz="2400" dirty="0"/>
          </a:p>
        </p:txBody>
      </p:sp>
    </p:spTree>
    <p:extLst>
      <p:ext uri="{BB962C8B-B14F-4D97-AF65-F5344CB8AC3E}">
        <p14:creationId xmlns:p14="http://schemas.microsoft.com/office/powerpoint/2010/main" val="355267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66955"/>
            <a:ext cx="9479666" cy="1325563"/>
          </a:xfrm>
        </p:spPr>
        <p:txBody>
          <a:bodyPr>
            <a:normAutofit/>
          </a:bodyPr>
          <a:lstStyle/>
          <a:p>
            <a:br>
              <a:rPr lang="en-US" dirty="0"/>
            </a:br>
            <a:r>
              <a:rPr lang="en-US" dirty="0"/>
              <a:t>Intent to Submit an Application</a:t>
            </a:r>
          </a:p>
        </p:txBody>
      </p:sp>
      <p:sp>
        <p:nvSpPr>
          <p:cNvPr id="3" name="Content Placeholder 2"/>
          <p:cNvSpPr>
            <a:spLocks noGrp="1"/>
          </p:cNvSpPr>
          <p:nvPr>
            <p:ph idx="1"/>
          </p:nvPr>
        </p:nvSpPr>
        <p:spPr>
          <a:xfrm>
            <a:off x="1354239" y="1826155"/>
            <a:ext cx="9479666" cy="4351338"/>
          </a:xfrm>
        </p:spPr>
        <p:txBody>
          <a:bodyPr/>
          <a:lstStyle/>
          <a:p>
            <a:endParaRPr lang="en-US" sz="3200" dirty="0"/>
          </a:p>
          <a:p>
            <a:pPr marL="0" indent="0" algn="ctr">
              <a:spcAft>
                <a:spcPts val="2400"/>
              </a:spcAft>
              <a:buNone/>
            </a:pPr>
            <a:r>
              <a:rPr lang="en-US" sz="3200" dirty="0"/>
              <a:t>The Form A: Intent to Submit an Application for the Title IV, Part A 2018 Student Support and Academic Enrichment Grant Program must be received by the CDE via email or fax by 5 p.m. on</a:t>
            </a:r>
          </a:p>
          <a:p>
            <a:pPr marL="0" indent="0" algn="ctr">
              <a:spcAft>
                <a:spcPts val="2400"/>
              </a:spcAft>
              <a:buNone/>
            </a:pPr>
            <a:r>
              <a:rPr lang="en-US" sz="3200" dirty="0"/>
              <a:t> </a:t>
            </a:r>
            <a:r>
              <a:rPr lang="en-US" sz="3200" b="1" dirty="0"/>
              <a:t>Wednesday, September 12, 2018</a:t>
            </a:r>
            <a:r>
              <a:rPr lang="en-US" sz="3200" dirty="0"/>
              <a:t>. </a:t>
            </a:r>
          </a:p>
          <a:p>
            <a:pPr marL="0" indent="0" algn="ctr">
              <a:spcAft>
                <a:spcPts val="2400"/>
              </a:spcAft>
              <a:buNone/>
            </a:pPr>
            <a:r>
              <a:rPr lang="en-US" u="sng" dirty="0">
                <a:hlinkClick r:id="rId3" tooltip="SSAE RFA web page"/>
              </a:rPr>
              <a:t>https://www.cde.ca.gov/fg/fo/r12/ssaecgp18rfa.asp</a:t>
            </a:r>
            <a:endParaRPr lang="en-US" dirty="0"/>
          </a:p>
        </p:txBody>
      </p:sp>
    </p:spTree>
    <p:extLst>
      <p:ext uri="{BB962C8B-B14F-4D97-AF65-F5344CB8AC3E}">
        <p14:creationId xmlns:p14="http://schemas.microsoft.com/office/powerpoint/2010/main" val="137511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Housekeeping</a:t>
            </a:r>
          </a:p>
        </p:txBody>
      </p:sp>
      <p:sp>
        <p:nvSpPr>
          <p:cNvPr id="3" name="Content Placeholder 2"/>
          <p:cNvSpPr>
            <a:spLocks noGrp="1"/>
          </p:cNvSpPr>
          <p:nvPr>
            <p:ph idx="1"/>
          </p:nvPr>
        </p:nvSpPr>
        <p:spPr/>
        <p:txBody>
          <a:bodyPr/>
          <a:lstStyle/>
          <a:p>
            <a:pPr>
              <a:spcAft>
                <a:spcPts val="1200"/>
              </a:spcAft>
            </a:pPr>
            <a:r>
              <a:rPr lang="en-US" dirty="0"/>
              <a:t>Webinar participants have been placed on mute</a:t>
            </a:r>
          </a:p>
          <a:p>
            <a:pPr>
              <a:spcAft>
                <a:spcPts val="1200"/>
              </a:spcAft>
            </a:pPr>
            <a:r>
              <a:rPr lang="en-US" dirty="0"/>
              <a:t>Question/Answer session toward the end of the webinar</a:t>
            </a:r>
          </a:p>
          <a:p>
            <a:pPr>
              <a:spcAft>
                <a:spcPts val="1200"/>
              </a:spcAft>
            </a:pPr>
            <a:r>
              <a:rPr lang="en-US" dirty="0"/>
              <a:t>PowerPoint with the notes are available on the CDE SSAE web page at </a:t>
            </a:r>
            <a:r>
              <a:rPr lang="en-US" dirty="0">
                <a:hlinkClick r:id="rId3" tooltip=" CDE SSAE web page"/>
              </a:rPr>
              <a:t>https://www.cde.ca.gov/ci/pl/ssaecgp2018.asp</a:t>
            </a:r>
            <a:r>
              <a:rPr lang="en-US" dirty="0"/>
              <a:t> </a:t>
            </a:r>
            <a:endParaRPr lang="en-US" dirty="0">
              <a:solidFill>
                <a:srgbClr val="FF0000"/>
              </a:solidFill>
            </a:endParaRPr>
          </a:p>
        </p:txBody>
      </p:sp>
    </p:spTree>
    <p:extLst>
      <p:ext uri="{BB962C8B-B14F-4D97-AF65-F5344CB8AC3E}">
        <p14:creationId xmlns:p14="http://schemas.microsoft.com/office/powerpoint/2010/main" val="1700871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Comprehensive Needs Assessment</a:t>
            </a:r>
          </a:p>
        </p:txBody>
      </p:sp>
      <p:sp>
        <p:nvSpPr>
          <p:cNvPr id="3" name="Content Placeholder 2"/>
          <p:cNvSpPr>
            <a:spLocks noGrp="1"/>
          </p:cNvSpPr>
          <p:nvPr>
            <p:ph idx="1"/>
          </p:nvPr>
        </p:nvSpPr>
        <p:spPr/>
        <p:txBody>
          <a:bodyPr/>
          <a:lstStyle/>
          <a:p>
            <a:pPr marL="0" indent="0">
              <a:buNone/>
            </a:pPr>
            <a:r>
              <a:rPr lang="en-US" dirty="0"/>
              <a:t>Proposals must reflect the unique aspects of the regional and local context the application represents. </a:t>
            </a:r>
            <a:r>
              <a:rPr lang="en-US" dirty="0" err="1"/>
              <a:t>Subgrant</a:t>
            </a:r>
            <a:r>
              <a:rPr lang="en-US" dirty="0"/>
              <a:t> recipients must conduct a comprehensive needs assessment in order to examine needs for improvement of: </a:t>
            </a:r>
          </a:p>
          <a:p>
            <a:r>
              <a:rPr lang="en-US" sz="2400" dirty="0"/>
              <a:t>Access to, and opportunities for, a well-rounded education for all students:</a:t>
            </a:r>
          </a:p>
          <a:p>
            <a:r>
              <a:rPr lang="en-US" sz="2400" dirty="0"/>
              <a:t>School conditions for student learning in order to create a healthy and safe school environment; and/or</a:t>
            </a:r>
          </a:p>
          <a:p>
            <a:r>
              <a:rPr lang="en-US" sz="2400" dirty="0"/>
              <a:t>Access to personalized learning experiences supported by technology and professional development for the effective use of data and technology. </a:t>
            </a:r>
          </a:p>
        </p:txBody>
      </p:sp>
    </p:spTree>
    <p:extLst>
      <p:ext uri="{BB962C8B-B14F-4D97-AF65-F5344CB8AC3E}">
        <p14:creationId xmlns:p14="http://schemas.microsoft.com/office/powerpoint/2010/main" val="351711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Consultation with Stakeholders</a:t>
            </a:r>
          </a:p>
        </p:txBody>
      </p:sp>
      <p:sp>
        <p:nvSpPr>
          <p:cNvPr id="3" name="Content Placeholder 2"/>
          <p:cNvSpPr>
            <a:spLocks noGrp="1"/>
          </p:cNvSpPr>
          <p:nvPr>
            <p:ph idx="1"/>
          </p:nvPr>
        </p:nvSpPr>
        <p:spPr/>
        <p:txBody>
          <a:bodyPr/>
          <a:lstStyle/>
          <a:p>
            <a:pPr marL="0" indent="0">
              <a:buNone/>
            </a:pPr>
            <a:r>
              <a:rPr lang="en-US" dirty="0"/>
              <a:t>ESEA Section 4106(c)(1) requires LEAs to develop their applications through consultation with the following stakeholders:</a:t>
            </a:r>
          </a:p>
          <a:p>
            <a:pPr lvl="0"/>
            <a:r>
              <a:rPr lang="en-US" sz="2400" dirty="0"/>
              <a:t>Parents</a:t>
            </a:r>
          </a:p>
          <a:p>
            <a:pPr lvl="0"/>
            <a:r>
              <a:rPr lang="en-US" sz="2400" dirty="0"/>
              <a:t>Teachers</a:t>
            </a:r>
          </a:p>
          <a:p>
            <a:pPr lvl="0"/>
            <a:r>
              <a:rPr lang="en-US" sz="2400" dirty="0"/>
              <a:t>Principals</a:t>
            </a:r>
          </a:p>
          <a:p>
            <a:pPr lvl="0"/>
            <a:r>
              <a:rPr lang="en-US" sz="2400" dirty="0"/>
              <a:t>Other school leaders</a:t>
            </a:r>
          </a:p>
          <a:p>
            <a:pPr lvl="0"/>
            <a:r>
              <a:rPr lang="en-US" sz="2400" dirty="0"/>
              <a:t>Specialized instructional support personnel</a:t>
            </a:r>
          </a:p>
          <a:p>
            <a:pPr lvl="0"/>
            <a:r>
              <a:rPr lang="en-US" sz="2400" dirty="0"/>
              <a:t>Students</a:t>
            </a:r>
          </a:p>
          <a:p>
            <a:pPr lvl="0"/>
            <a:r>
              <a:rPr lang="en-US" sz="2400" dirty="0"/>
              <a:t>Community-based organizations</a:t>
            </a:r>
          </a:p>
          <a:p>
            <a:endParaRPr lang="en-US" dirty="0"/>
          </a:p>
          <a:p>
            <a:endParaRPr lang="en-US" dirty="0"/>
          </a:p>
        </p:txBody>
      </p:sp>
    </p:spTree>
    <p:extLst>
      <p:ext uri="{BB962C8B-B14F-4D97-AF65-F5344CB8AC3E}">
        <p14:creationId xmlns:p14="http://schemas.microsoft.com/office/powerpoint/2010/main" val="3482755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Consultation with Stakeholders cont.</a:t>
            </a:r>
          </a:p>
        </p:txBody>
      </p:sp>
      <p:sp>
        <p:nvSpPr>
          <p:cNvPr id="3" name="Content Placeholder 2"/>
          <p:cNvSpPr>
            <a:spLocks noGrp="1"/>
          </p:cNvSpPr>
          <p:nvPr>
            <p:ph idx="1"/>
          </p:nvPr>
        </p:nvSpPr>
        <p:spPr>
          <a:xfrm>
            <a:off x="1354239" y="1609050"/>
            <a:ext cx="9479666" cy="4351338"/>
          </a:xfrm>
        </p:spPr>
        <p:txBody>
          <a:bodyPr/>
          <a:lstStyle/>
          <a:p>
            <a:pPr>
              <a:spcAft>
                <a:spcPts val="1200"/>
              </a:spcAft>
            </a:pPr>
            <a:r>
              <a:rPr lang="en-US" dirty="0"/>
              <a:t>Indian tribes or tribal organizations that may be located in the region served by the LEA (where applicable)</a:t>
            </a:r>
          </a:p>
          <a:p>
            <a:pPr>
              <a:spcAft>
                <a:spcPts val="1200"/>
              </a:spcAft>
            </a:pPr>
            <a:r>
              <a:rPr lang="en-US" dirty="0"/>
              <a:t>Local government representatives (which may include a local law enforcement agency, local juvenile court, local child welfare agency, or local public housing agency)</a:t>
            </a:r>
          </a:p>
          <a:p>
            <a:pPr lvl="0">
              <a:spcAft>
                <a:spcPts val="1200"/>
              </a:spcAft>
            </a:pPr>
            <a:r>
              <a:rPr lang="en-US" dirty="0"/>
              <a:t>Charter school teachers, principals, and other school leaders, if supported by the LEA or consortium of LEAs</a:t>
            </a:r>
          </a:p>
          <a:p>
            <a:pPr lvl="0">
              <a:spcAft>
                <a:spcPts val="1200"/>
              </a:spcAft>
            </a:pPr>
            <a:r>
              <a:rPr lang="en-US" dirty="0"/>
              <a:t>Others with relevant and demonstrated expertise in programs and activities designed to meet the purposes of this program</a:t>
            </a:r>
          </a:p>
          <a:p>
            <a:endParaRPr lang="en-US" dirty="0"/>
          </a:p>
        </p:txBody>
      </p:sp>
    </p:spTree>
    <p:extLst>
      <p:ext uri="{BB962C8B-B14F-4D97-AF65-F5344CB8AC3E}">
        <p14:creationId xmlns:p14="http://schemas.microsoft.com/office/powerpoint/2010/main" val="1212907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Equitable Services</a:t>
            </a:r>
          </a:p>
        </p:txBody>
      </p:sp>
      <p:sp>
        <p:nvSpPr>
          <p:cNvPr id="3" name="Content Placeholder 2"/>
          <p:cNvSpPr>
            <a:spLocks noGrp="1"/>
          </p:cNvSpPr>
          <p:nvPr>
            <p:ph idx="1"/>
          </p:nvPr>
        </p:nvSpPr>
        <p:spPr/>
        <p:txBody>
          <a:bodyPr/>
          <a:lstStyle/>
          <a:p>
            <a:pPr>
              <a:spcAft>
                <a:spcPts val="1200"/>
              </a:spcAft>
            </a:pPr>
            <a:r>
              <a:rPr lang="en-US" dirty="0"/>
              <a:t>ESEA Section 8501(a)(4) requires that expenditures for services to private school students, teachers, and other educational personnel be equal to the expenditures for the public school program, taking into account the number and educational needs of the children to be served. </a:t>
            </a:r>
          </a:p>
          <a:p>
            <a:pPr>
              <a:spcAft>
                <a:spcPts val="1200"/>
              </a:spcAft>
            </a:pPr>
            <a:r>
              <a:rPr lang="en-US" dirty="0"/>
              <a:t>Engage in a process of timely and meaningful consultation with private school officials during the development of its application and throughout the grant period.</a:t>
            </a:r>
          </a:p>
          <a:p>
            <a:endParaRPr lang="en-US" dirty="0"/>
          </a:p>
        </p:txBody>
      </p:sp>
    </p:spTree>
    <p:extLst>
      <p:ext uri="{BB962C8B-B14F-4D97-AF65-F5344CB8AC3E}">
        <p14:creationId xmlns:p14="http://schemas.microsoft.com/office/powerpoint/2010/main" val="2639073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 Not Supplant Requirement</a:t>
            </a:r>
          </a:p>
        </p:txBody>
      </p:sp>
      <p:sp>
        <p:nvSpPr>
          <p:cNvPr id="3" name="Content Placeholder 2"/>
          <p:cNvSpPr>
            <a:spLocks noGrp="1"/>
          </p:cNvSpPr>
          <p:nvPr>
            <p:ph idx="1"/>
          </p:nvPr>
        </p:nvSpPr>
        <p:spPr/>
        <p:txBody>
          <a:bodyPr/>
          <a:lstStyle/>
          <a:p>
            <a:pPr>
              <a:spcAft>
                <a:spcPts val="1200"/>
              </a:spcAft>
            </a:pPr>
            <a:r>
              <a:rPr lang="en-US" dirty="0"/>
              <a:t>In considering how to use SSAE programs funds, LEAs should be mindful that SSAE program funds may be used only to supplement, and not supplant, non-federal funds that would otherwise be available for activities under the SSAE program. </a:t>
            </a:r>
          </a:p>
          <a:p>
            <a:pPr>
              <a:spcAft>
                <a:spcPts val="1200"/>
              </a:spcAft>
            </a:pPr>
            <a:r>
              <a:rPr lang="en-US" dirty="0"/>
              <a:t>This means, in general, that LEAs may not use SSAE program funds for the cost of activities if the cost of those activities would have otherwise been paid with state or local funds in the absence of SSAE program funds.</a:t>
            </a:r>
          </a:p>
        </p:txBody>
      </p:sp>
    </p:spTree>
    <p:extLst>
      <p:ext uri="{BB962C8B-B14F-4D97-AF65-F5344CB8AC3E}">
        <p14:creationId xmlns:p14="http://schemas.microsoft.com/office/powerpoint/2010/main" val="3913257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Completing the Project Narrative</a:t>
            </a:r>
          </a:p>
        </p:txBody>
      </p:sp>
      <p:sp>
        <p:nvSpPr>
          <p:cNvPr id="3" name="Content Placeholder 2"/>
          <p:cNvSpPr>
            <a:spLocks noGrp="1"/>
          </p:cNvSpPr>
          <p:nvPr>
            <p:ph idx="1"/>
          </p:nvPr>
        </p:nvSpPr>
        <p:spPr>
          <a:xfrm>
            <a:off x="1354239" y="1555996"/>
            <a:ext cx="9479666" cy="4351338"/>
          </a:xfrm>
        </p:spPr>
        <p:txBody>
          <a:bodyPr/>
          <a:lstStyle/>
          <a:p>
            <a:pPr>
              <a:spcAft>
                <a:spcPts val="1200"/>
              </a:spcAft>
            </a:pPr>
            <a:r>
              <a:rPr lang="en-US" dirty="0"/>
              <a:t>Must address the seven proposal sections. </a:t>
            </a:r>
          </a:p>
          <a:p>
            <a:pPr>
              <a:spcAft>
                <a:spcPts val="1200"/>
              </a:spcAft>
            </a:pPr>
            <a:r>
              <a:rPr lang="en-US" dirty="0"/>
              <a:t>Must not exceed 20 double-spaced pages, using 12-point Times New Roman or Arial font with one-inch margins.</a:t>
            </a:r>
          </a:p>
          <a:p>
            <a:pPr>
              <a:spcAft>
                <a:spcPts val="1200"/>
              </a:spcAft>
            </a:pPr>
            <a:r>
              <a:rPr lang="en-US" dirty="0"/>
              <a:t>Must be conceptually clear, technically feasible, and sustainable after the grant period. </a:t>
            </a:r>
          </a:p>
        </p:txBody>
      </p:sp>
    </p:spTree>
    <p:extLst>
      <p:ext uri="{BB962C8B-B14F-4D97-AF65-F5344CB8AC3E}">
        <p14:creationId xmlns:p14="http://schemas.microsoft.com/office/powerpoint/2010/main" val="28029097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Parts 1 and 2 of the Project Narrative</a:t>
            </a:r>
          </a:p>
        </p:txBody>
      </p:sp>
      <p:sp>
        <p:nvSpPr>
          <p:cNvPr id="3" name="Content Placeholder 2"/>
          <p:cNvSpPr>
            <a:spLocks noGrp="1"/>
          </p:cNvSpPr>
          <p:nvPr>
            <p:ph idx="1"/>
          </p:nvPr>
        </p:nvSpPr>
        <p:spPr/>
        <p:txBody>
          <a:bodyPr/>
          <a:lstStyle/>
          <a:p>
            <a:pPr>
              <a:spcAft>
                <a:spcPts val="1200"/>
              </a:spcAft>
            </a:pPr>
            <a:r>
              <a:rPr lang="en-US" sz="2400" b="1" dirty="0"/>
              <a:t>Part 1 The Context </a:t>
            </a:r>
            <a:br>
              <a:rPr lang="en-US" sz="2400" dirty="0"/>
            </a:br>
            <a:r>
              <a:rPr lang="en-US" sz="2400" dirty="0"/>
              <a:t>Proposals must document the </a:t>
            </a:r>
            <a:r>
              <a:rPr lang="en-US" sz="2400" b="1" dirty="0"/>
              <a:t>local</a:t>
            </a:r>
            <a:r>
              <a:rPr lang="en-US" sz="2400" dirty="0"/>
              <a:t> and </a:t>
            </a:r>
            <a:r>
              <a:rPr lang="en-US" sz="2400" b="1" dirty="0"/>
              <a:t>regional</a:t>
            </a:r>
            <a:r>
              <a:rPr lang="en-US" sz="2400" dirty="0"/>
              <a:t> needs specific to the category of improvement and, if applicable, priority area, within the targeted LEAs served by this proposal. </a:t>
            </a:r>
          </a:p>
          <a:p>
            <a:pPr>
              <a:spcAft>
                <a:spcPts val="1200"/>
              </a:spcAft>
            </a:pPr>
            <a:r>
              <a:rPr lang="en-US" sz="2400" b="1" dirty="0"/>
              <a:t>Part 2: Strategies and Interventions</a:t>
            </a:r>
            <a:br>
              <a:rPr lang="en-US" sz="2400" b="1" dirty="0"/>
            </a:br>
            <a:r>
              <a:rPr lang="en-US" sz="2400" dirty="0"/>
              <a:t>Proposals must describe how the project activities address the chosen category (A, B, or C) and, if applicable, integrate the priority area(s) (1 and/or 2). This section must show how the project activities will address the specific needs identified in Part 1 and will advance the project toward meeting its goals and measurable objectives.</a:t>
            </a:r>
            <a:endParaRPr lang="en-US" sz="2400" b="1" dirty="0"/>
          </a:p>
        </p:txBody>
      </p:sp>
    </p:spTree>
    <p:extLst>
      <p:ext uri="{BB962C8B-B14F-4D97-AF65-F5344CB8AC3E}">
        <p14:creationId xmlns:p14="http://schemas.microsoft.com/office/powerpoint/2010/main" val="1679660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Parts 3-5 of the Project Narrative</a:t>
            </a:r>
          </a:p>
        </p:txBody>
      </p:sp>
      <p:sp>
        <p:nvSpPr>
          <p:cNvPr id="3" name="Content Placeholder 2"/>
          <p:cNvSpPr>
            <a:spLocks noGrp="1"/>
          </p:cNvSpPr>
          <p:nvPr>
            <p:ph idx="1"/>
          </p:nvPr>
        </p:nvSpPr>
        <p:spPr>
          <a:xfrm>
            <a:off x="1354239" y="1907686"/>
            <a:ext cx="9479666" cy="4351338"/>
          </a:xfrm>
        </p:spPr>
        <p:txBody>
          <a:bodyPr/>
          <a:lstStyle/>
          <a:p>
            <a:pPr>
              <a:spcAft>
                <a:spcPts val="1200"/>
              </a:spcAft>
            </a:pPr>
            <a:r>
              <a:rPr lang="en-US" sz="2400" b="1" dirty="0"/>
              <a:t>Part 3: Project Leadership</a:t>
            </a:r>
            <a:br>
              <a:rPr lang="en-US" sz="2400" b="1" dirty="0"/>
            </a:br>
            <a:r>
              <a:rPr lang="en-US" sz="2400" dirty="0"/>
              <a:t>Proposals must describe the role and contribution of </a:t>
            </a:r>
            <a:r>
              <a:rPr lang="en-US" sz="2400" b="1" dirty="0"/>
              <a:t>each</a:t>
            </a:r>
            <a:r>
              <a:rPr lang="en-US" sz="2400" dirty="0"/>
              <a:t> collaborative partner to the operational success of the project and the achievement of its goals.</a:t>
            </a:r>
            <a:endParaRPr lang="en-US" sz="2400" b="1" dirty="0"/>
          </a:p>
          <a:p>
            <a:pPr>
              <a:spcAft>
                <a:spcPts val="1200"/>
              </a:spcAft>
            </a:pPr>
            <a:r>
              <a:rPr lang="en-US" sz="2400" b="1" dirty="0"/>
              <a:t>Part 4: Project Staff</a:t>
            </a:r>
            <a:br>
              <a:rPr lang="en-US" sz="2400" b="1" dirty="0"/>
            </a:br>
            <a:r>
              <a:rPr lang="en-US" sz="2400" dirty="0"/>
              <a:t>Applicants must demonstrate their ability to implement and maintain a successful SSAE program.</a:t>
            </a:r>
            <a:endParaRPr lang="en-US" sz="2400" b="1" dirty="0"/>
          </a:p>
          <a:p>
            <a:pPr>
              <a:spcAft>
                <a:spcPts val="1200"/>
              </a:spcAft>
            </a:pPr>
            <a:r>
              <a:rPr lang="en-US" sz="2400" b="1" dirty="0"/>
              <a:t>Part 5: Project Participants</a:t>
            </a:r>
            <a:br>
              <a:rPr lang="en-US" sz="2400" b="1" dirty="0"/>
            </a:br>
            <a:r>
              <a:rPr lang="en-US" sz="2400" dirty="0"/>
              <a:t>Proposals must describe how the project will ensure enthusiastic, engaged, and sustained participation by all participants in every phase. </a:t>
            </a:r>
          </a:p>
          <a:p>
            <a:endParaRPr lang="en-US" b="1" dirty="0"/>
          </a:p>
          <a:p>
            <a:endParaRPr lang="en-US" dirty="0"/>
          </a:p>
        </p:txBody>
      </p:sp>
    </p:spTree>
    <p:extLst>
      <p:ext uri="{BB962C8B-B14F-4D97-AF65-F5344CB8AC3E}">
        <p14:creationId xmlns:p14="http://schemas.microsoft.com/office/powerpoint/2010/main" val="640796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Parts 6 and 7 of the Project Narrative</a:t>
            </a:r>
          </a:p>
        </p:txBody>
      </p:sp>
      <p:sp>
        <p:nvSpPr>
          <p:cNvPr id="3" name="Content Placeholder 2"/>
          <p:cNvSpPr>
            <a:spLocks noGrp="1"/>
          </p:cNvSpPr>
          <p:nvPr>
            <p:ph idx="1"/>
          </p:nvPr>
        </p:nvSpPr>
        <p:spPr/>
        <p:txBody>
          <a:bodyPr/>
          <a:lstStyle/>
          <a:p>
            <a:pPr>
              <a:spcAft>
                <a:spcPts val="1200"/>
              </a:spcAft>
            </a:pPr>
            <a:r>
              <a:rPr lang="en-US" sz="2400" b="1" dirty="0"/>
              <a:t>Part 6: Evaluation Plan</a:t>
            </a:r>
            <a:br>
              <a:rPr lang="en-US" sz="2400" dirty="0"/>
            </a:br>
            <a:r>
              <a:rPr lang="en-US" sz="2400" dirty="0"/>
              <a:t>Proposals must demonstrate that the project’s proposed evaluation plan is conceptually clear, integrated with the project goals and objectives, and technically feasible.</a:t>
            </a:r>
          </a:p>
          <a:p>
            <a:pPr>
              <a:spcAft>
                <a:spcPts val="1200"/>
              </a:spcAft>
            </a:pPr>
            <a:r>
              <a:rPr lang="en-US" sz="2400" b="1" dirty="0"/>
              <a:t>Part 7: Budget and Cost Effectiveness</a:t>
            </a:r>
            <a:br>
              <a:rPr lang="en-US" sz="2400" b="1" dirty="0"/>
            </a:br>
            <a:r>
              <a:rPr lang="en-US" sz="2400" dirty="0"/>
              <a:t>The applicant must provide a thorough and detailed justification for each identified cost associated with implementing the proposed initiatives and goals, including why the costs are reasonable and necessary to support the proposal’s initiatives and goals. A nine-month projected budget is required for the application. The nine-month budget will be reviewed and scored.</a:t>
            </a:r>
            <a:endParaRPr lang="en-US" sz="2400" b="1" dirty="0"/>
          </a:p>
          <a:p>
            <a:endParaRPr lang="en-US" dirty="0"/>
          </a:p>
        </p:txBody>
      </p:sp>
    </p:spTree>
    <p:extLst>
      <p:ext uri="{BB962C8B-B14F-4D97-AF65-F5344CB8AC3E}">
        <p14:creationId xmlns:p14="http://schemas.microsoft.com/office/powerpoint/2010/main" val="1495028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Process</a:t>
            </a:r>
          </a:p>
        </p:txBody>
      </p:sp>
      <p:sp>
        <p:nvSpPr>
          <p:cNvPr id="3" name="Content Placeholder 2"/>
          <p:cNvSpPr>
            <a:spLocks noGrp="1"/>
          </p:cNvSpPr>
          <p:nvPr>
            <p:ph idx="1"/>
          </p:nvPr>
        </p:nvSpPr>
        <p:spPr/>
        <p:txBody>
          <a:bodyPr/>
          <a:lstStyle/>
          <a:p>
            <a:pPr>
              <a:spcAft>
                <a:spcPts val="1200"/>
              </a:spcAft>
            </a:pPr>
            <a:r>
              <a:rPr lang="en-US" sz="2400" dirty="0"/>
              <a:t>Only fully completed applications will be considered eligible for consideration and advanced to the Reader Conference. </a:t>
            </a:r>
          </a:p>
          <a:p>
            <a:pPr>
              <a:spcAft>
                <a:spcPts val="1200"/>
              </a:spcAft>
            </a:pPr>
            <a:r>
              <a:rPr lang="en-US" sz="2400" dirty="0"/>
              <a:t>A panel of readers selected for their expertise will read, review, and score each eligible application using a scoring rubric (see Appendix C of the SSAE RFA). </a:t>
            </a:r>
          </a:p>
          <a:p>
            <a:pPr>
              <a:spcAft>
                <a:spcPts val="1200"/>
              </a:spcAft>
            </a:pPr>
            <a:r>
              <a:rPr lang="en-US" sz="2400" dirty="0"/>
              <a:t>Readers will be instructed to read each proposal in its entirety to get an overall impression of the project and whether it makes sense overall. </a:t>
            </a:r>
          </a:p>
          <a:p>
            <a:pPr>
              <a:spcAft>
                <a:spcPts val="1200"/>
              </a:spcAft>
            </a:pPr>
            <a:r>
              <a:rPr lang="en-US" sz="2400" dirty="0"/>
              <a:t>Points will be awarded based on completeness and responsiveness of the application to each of the required application components. </a:t>
            </a:r>
          </a:p>
        </p:txBody>
      </p:sp>
    </p:spTree>
    <p:extLst>
      <p:ext uri="{BB962C8B-B14F-4D97-AF65-F5344CB8AC3E}">
        <p14:creationId xmlns:p14="http://schemas.microsoft.com/office/powerpoint/2010/main" val="1621519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2018–19 Student Support and Academic Enrichment Grant Program</a:t>
            </a:r>
          </a:p>
        </p:txBody>
      </p:sp>
      <p:sp>
        <p:nvSpPr>
          <p:cNvPr id="3" name="Content Placeholder 2"/>
          <p:cNvSpPr>
            <a:spLocks noGrp="1"/>
          </p:cNvSpPr>
          <p:nvPr>
            <p:ph idx="1"/>
          </p:nvPr>
        </p:nvSpPr>
        <p:spPr/>
        <p:txBody>
          <a:bodyPr/>
          <a:lstStyle/>
          <a:p>
            <a:pPr>
              <a:spcAft>
                <a:spcPts val="1800"/>
              </a:spcAft>
            </a:pPr>
            <a:r>
              <a:rPr lang="en-US" dirty="0"/>
              <a:t>The Student Support and Academic Enrichment (SSAE) Program is authorized under Title IV, Part A of the Elementary and Secondary Education Act, as amended by the Every Student Succeeds Act (ESSA) of 2015 (Federal Catalog Number 84.424A). </a:t>
            </a:r>
          </a:p>
          <a:p>
            <a:pPr marL="0" indent="0" algn="ctr">
              <a:buNone/>
            </a:pPr>
            <a:r>
              <a:rPr lang="en-US" dirty="0"/>
              <a:t>Deadline for Notice of Intent to Submit an Application: </a:t>
            </a:r>
          </a:p>
          <a:p>
            <a:pPr marL="0" indent="0" algn="ctr">
              <a:buNone/>
            </a:pPr>
            <a:r>
              <a:rPr lang="en-US" b="1" dirty="0"/>
              <a:t>Wednesday, September 12, 2018</a:t>
            </a:r>
            <a:endParaRPr lang="en-US" dirty="0"/>
          </a:p>
          <a:p>
            <a:pPr marL="0" indent="0" algn="ctr">
              <a:buNone/>
            </a:pPr>
            <a:r>
              <a:rPr lang="en-US" dirty="0"/>
              <a:t>Deadline for Applications: </a:t>
            </a:r>
          </a:p>
          <a:p>
            <a:pPr marL="0" indent="0" algn="ctr">
              <a:buNone/>
            </a:pPr>
            <a:r>
              <a:rPr lang="en-US" b="1" dirty="0"/>
              <a:t>Wednesday, October 17, 2018</a:t>
            </a:r>
            <a:endParaRPr lang="en-US" dirty="0"/>
          </a:p>
        </p:txBody>
      </p:sp>
    </p:spTree>
    <p:extLst>
      <p:ext uri="{BB962C8B-B14F-4D97-AF65-F5344CB8AC3E}">
        <p14:creationId xmlns:p14="http://schemas.microsoft.com/office/powerpoint/2010/main" val="1910279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247895"/>
            <a:ext cx="9479666" cy="1325563"/>
          </a:xfrm>
        </p:spPr>
        <p:txBody>
          <a:bodyPr/>
          <a:lstStyle/>
          <a:p>
            <a:r>
              <a:rPr lang="en-US" dirty="0"/>
              <a:t>Review Process cont.</a:t>
            </a:r>
          </a:p>
        </p:txBody>
      </p:sp>
      <p:sp>
        <p:nvSpPr>
          <p:cNvPr id="3" name="Content Placeholder 2"/>
          <p:cNvSpPr>
            <a:spLocks noGrp="1"/>
          </p:cNvSpPr>
          <p:nvPr>
            <p:ph idx="1"/>
          </p:nvPr>
        </p:nvSpPr>
        <p:spPr>
          <a:xfrm>
            <a:off x="1061163" y="1450489"/>
            <a:ext cx="10017143" cy="4351338"/>
          </a:xfrm>
        </p:spPr>
        <p:txBody>
          <a:bodyPr/>
          <a:lstStyle/>
          <a:p>
            <a:pPr marL="0" indent="0">
              <a:spcAft>
                <a:spcPts val="1200"/>
              </a:spcAft>
              <a:buNone/>
            </a:pPr>
            <a:r>
              <a:rPr lang="en-US" sz="2400" dirty="0"/>
              <a:t>Grants may not necessarily be made to applications that have the highest scores. When selecting projects to award, the Panel Chairs will consider statutory requirements that:</a:t>
            </a:r>
          </a:p>
          <a:p>
            <a:pPr lvl="1">
              <a:spcAft>
                <a:spcPts val="1200"/>
              </a:spcAft>
              <a:buFont typeface="Arial" panose="020B0604020202020204" pitchFamily="34" charset="0"/>
              <a:buChar char="•"/>
            </a:pPr>
            <a:r>
              <a:rPr lang="en-US" dirty="0"/>
              <a:t>Prioritize the distribution of funds to schools served by the applicant that have the highest percentages or numbers of children counted under ESSA section 1124(c); </a:t>
            </a:r>
          </a:p>
          <a:p>
            <a:pPr lvl="1">
              <a:spcAft>
                <a:spcPts val="1200"/>
              </a:spcAft>
              <a:buFont typeface="Arial" panose="020B0604020202020204" pitchFamily="34" charset="0"/>
              <a:buChar char="•"/>
            </a:pPr>
            <a:r>
              <a:rPr lang="en-US" dirty="0"/>
              <a:t>Ensure there is geographic diversity among </a:t>
            </a:r>
            <a:r>
              <a:rPr lang="en-US" dirty="0" err="1"/>
              <a:t>subgrant</a:t>
            </a:r>
            <a:r>
              <a:rPr lang="en-US" dirty="0"/>
              <a:t> recipients representing rural, suburban, and urban areas within the state; and</a:t>
            </a:r>
          </a:p>
          <a:p>
            <a:pPr lvl="1">
              <a:spcAft>
                <a:spcPts val="1200"/>
              </a:spcAft>
              <a:buFont typeface="Arial" panose="020B0604020202020204" pitchFamily="34" charset="0"/>
              <a:buChar char="•"/>
            </a:pPr>
            <a:r>
              <a:rPr lang="en-US" dirty="0"/>
              <a:t>Require that, of the total $44,080,000 awarded, at least 20 percent of funds support activities under ESEA Section 4107, at least 20 percent of funds support activities under ESEA Section 4108, and some portion of funds support activities under ESEA Section 4109.</a:t>
            </a:r>
          </a:p>
        </p:txBody>
      </p:sp>
    </p:spTree>
    <p:extLst>
      <p:ext uri="{BB962C8B-B14F-4D97-AF65-F5344CB8AC3E}">
        <p14:creationId xmlns:p14="http://schemas.microsoft.com/office/powerpoint/2010/main" val="19113383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Maximum Point Values</a:t>
            </a:r>
          </a:p>
        </p:txBody>
      </p:sp>
      <p:graphicFrame>
        <p:nvGraphicFramePr>
          <p:cNvPr id="4" name="Content Placeholder 3" descr="This table shows the application sections and parts and the total possible points for each."/>
          <p:cNvGraphicFramePr>
            <a:graphicFrameLocks noGrp="1"/>
          </p:cNvGraphicFramePr>
          <p:nvPr>
            <p:ph idx="1"/>
            <p:extLst>
              <p:ext uri="{D42A27DB-BD31-4B8C-83A1-F6EECF244321}">
                <p14:modId xmlns:p14="http://schemas.microsoft.com/office/powerpoint/2010/main" val="3798724777"/>
              </p:ext>
            </p:extLst>
          </p:nvPr>
        </p:nvGraphicFramePr>
        <p:xfrm>
          <a:off x="1870652" y="1434160"/>
          <a:ext cx="8871141" cy="4928852"/>
        </p:xfrm>
        <a:graphic>
          <a:graphicData uri="http://schemas.openxmlformats.org/drawingml/2006/table">
            <a:tbl>
              <a:tblPr firstRow="1" firstCol="1" bandRow="1"/>
              <a:tblGrid>
                <a:gridCol w="1731485">
                  <a:extLst>
                    <a:ext uri="{9D8B030D-6E8A-4147-A177-3AD203B41FA5}">
                      <a16:colId xmlns:a16="http://schemas.microsoft.com/office/drawing/2014/main" val="20000"/>
                    </a:ext>
                  </a:extLst>
                </a:gridCol>
                <a:gridCol w="5564464">
                  <a:extLst>
                    <a:ext uri="{9D8B030D-6E8A-4147-A177-3AD203B41FA5}">
                      <a16:colId xmlns:a16="http://schemas.microsoft.com/office/drawing/2014/main" val="20001"/>
                    </a:ext>
                  </a:extLst>
                </a:gridCol>
                <a:gridCol w="1575192">
                  <a:extLst>
                    <a:ext uri="{9D8B030D-6E8A-4147-A177-3AD203B41FA5}">
                      <a16:colId xmlns:a16="http://schemas.microsoft.com/office/drawing/2014/main" val="20002"/>
                    </a:ext>
                  </a:extLst>
                </a:gridCol>
              </a:tblGrid>
              <a:tr h="420013">
                <a:tc>
                  <a:txBody>
                    <a:bodyPr/>
                    <a:lstStyle/>
                    <a:p>
                      <a:pPr algn="ctr">
                        <a:lnSpc>
                          <a:spcPct val="107000"/>
                        </a:lnSpc>
                      </a:pPr>
                      <a:r>
                        <a:rPr lang="en-US" sz="2000" b="1" dirty="0">
                          <a:effectLst/>
                        </a:rPr>
                        <a:t>Section</a:t>
                      </a:r>
                      <a:endParaRPr lang="en-US" sz="2000" b="1" dirty="0">
                        <a:effectLst/>
                        <a:latin typeface="Calibri" panose="020F0502020204030204" pitchFamily="34" charset="0"/>
                        <a:cs typeface="Times New Roman" panose="02020603050405020304" pitchFamily="18" charset="0"/>
                      </a:endParaRPr>
                    </a:p>
                  </a:txBody>
                  <a:tcPr marL="73025" marR="73025" marT="36830" marB="36830" anchor="ctr">
                    <a:solidFill>
                      <a:schemeClr val="accent2">
                        <a:lumMod val="60000"/>
                        <a:lumOff val="40000"/>
                      </a:schemeClr>
                    </a:solidFill>
                  </a:tcPr>
                </a:tc>
                <a:tc>
                  <a:txBody>
                    <a:bodyPr/>
                    <a:lstStyle/>
                    <a:p>
                      <a:pPr algn="ctr">
                        <a:lnSpc>
                          <a:spcPct val="107000"/>
                        </a:lnSpc>
                      </a:pPr>
                      <a:r>
                        <a:rPr lang="en-US" sz="2000" b="1" dirty="0">
                          <a:effectLst/>
                        </a:rPr>
                        <a:t>Description</a:t>
                      </a:r>
                      <a:endParaRPr lang="en-US" sz="2000" b="1" dirty="0">
                        <a:effectLst/>
                        <a:latin typeface="Calibri" panose="020F0502020204030204" pitchFamily="34" charset="0"/>
                        <a:cs typeface="Times New Roman" panose="02020603050405020304" pitchFamily="18" charset="0"/>
                      </a:endParaRPr>
                    </a:p>
                  </a:txBody>
                  <a:tcPr marL="73025" marR="73025" marT="36830" marB="36830" anchor="ctr">
                    <a:solidFill>
                      <a:schemeClr val="accent2">
                        <a:lumMod val="60000"/>
                        <a:lumOff val="40000"/>
                      </a:schemeClr>
                    </a:solidFill>
                  </a:tcPr>
                </a:tc>
                <a:tc>
                  <a:txBody>
                    <a:bodyPr/>
                    <a:lstStyle/>
                    <a:p>
                      <a:pPr algn="ctr">
                        <a:lnSpc>
                          <a:spcPct val="107000"/>
                        </a:lnSpc>
                      </a:pPr>
                      <a:r>
                        <a:rPr lang="en-US" sz="2000" b="1" dirty="0">
                          <a:effectLst/>
                        </a:rPr>
                        <a:t>Point Value</a:t>
                      </a:r>
                      <a:endParaRPr lang="en-US" sz="2000" b="1" dirty="0">
                        <a:effectLst/>
                        <a:latin typeface="Calibri" panose="020F0502020204030204" pitchFamily="34" charset="0"/>
                        <a:cs typeface="Times New Roman" panose="02020603050405020304" pitchFamily="18" charset="0"/>
                      </a:endParaRPr>
                    </a:p>
                  </a:txBody>
                  <a:tcPr marL="73025" marR="73025" marT="36830" marB="36830" anchor="ctr">
                    <a:solidFill>
                      <a:schemeClr val="accent2">
                        <a:lumMod val="60000"/>
                        <a:lumOff val="40000"/>
                      </a:schemeClr>
                    </a:solidFill>
                  </a:tcPr>
                </a:tc>
                <a:extLst>
                  <a:ext uri="{0D108BD9-81ED-4DB2-BD59-A6C34878D82A}">
                    <a16:rowId xmlns:a16="http://schemas.microsoft.com/office/drawing/2014/main" val="10000"/>
                  </a:ext>
                </a:extLst>
              </a:tr>
              <a:tr h="420013">
                <a:tc>
                  <a:txBody>
                    <a:bodyPr/>
                    <a:lstStyle/>
                    <a:p>
                      <a:pPr>
                        <a:lnSpc>
                          <a:spcPct val="107000"/>
                        </a:lnSpc>
                      </a:pPr>
                      <a:r>
                        <a:rPr lang="en-US" sz="2000">
                          <a:effectLst/>
                        </a:rPr>
                        <a:t>Part 1</a:t>
                      </a:r>
                      <a:endParaRPr lang="en-US" sz="200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dirty="0">
                          <a:effectLst/>
                        </a:rPr>
                        <a:t>The Context</a:t>
                      </a:r>
                      <a:endParaRPr lang="en-US" sz="2000" dirty="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a:effectLst/>
                        </a:rPr>
                        <a:t>4 points</a:t>
                      </a:r>
                      <a:endParaRPr lang="en-US" sz="2000">
                        <a:effectLst/>
                        <a:latin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val="10001"/>
                  </a:ext>
                </a:extLst>
              </a:tr>
              <a:tr h="420013">
                <a:tc>
                  <a:txBody>
                    <a:bodyPr/>
                    <a:lstStyle/>
                    <a:p>
                      <a:pPr>
                        <a:lnSpc>
                          <a:spcPct val="107000"/>
                        </a:lnSpc>
                      </a:pPr>
                      <a:r>
                        <a:rPr lang="en-US" sz="2000">
                          <a:effectLst/>
                        </a:rPr>
                        <a:t>Part 2</a:t>
                      </a:r>
                      <a:endParaRPr lang="en-US" sz="200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dirty="0">
                          <a:effectLst/>
                        </a:rPr>
                        <a:t>Strategies and Interventions</a:t>
                      </a:r>
                      <a:endParaRPr lang="en-US" sz="2000" dirty="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a:effectLst/>
                        </a:rPr>
                        <a:t>4 points</a:t>
                      </a:r>
                      <a:endParaRPr lang="en-US" sz="2000">
                        <a:effectLst/>
                        <a:latin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val="10002"/>
                  </a:ext>
                </a:extLst>
              </a:tr>
              <a:tr h="420013">
                <a:tc>
                  <a:txBody>
                    <a:bodyPr/>
                    <a:lstStyle/>
                    <a:p>
                      <a:pPr>
                        <a:lnSpc>
                          <a:spcPct val="107000"/>
                        </a:lnSpc>
                      </a:pPr>
                      <a:r>
                        <a:rPr lang="en-US" sz="2000">
                          <a:effectLst/>
                        </a:rPr>
                        <a:t>Part 3</a:t>
                      </a:r>
                      <a:endParaRPr lang="en-US" sz="200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dirty="0">
                          <a:effectLst/>
                        </a:rPr>
                        <a:t>Project Leadership</a:t>
                      </a:r>
                      <a:endParaRPr lang="en-US" sz="2000" dirty="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a:effectLst/>
                        </a:rPr>
                        <a:t>4 points</a:t>
                      </a:r>
                      <a:endParaRPr lang="en-US" sz="2000">
                        <a:effectLst/>
                        <a:latin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val="10003"/>
                  </a:ext>
                </a:extLst>
              </a:tr>
              <a:tr h="439249">
                <a:tc>
                  <a:txBody>
                    <a:bodyPr/>
                    <a:lstStyle/>
                    <a:p>
                      <a:pPr>
                        <a:lnSpc>
                          <a:spcPct val="107000"/>
                        </a:lnSpc>
                      </a:pPr>
                      <a:r>
                        <a:rPr lang="en-US" sz="2000">
                          <a:effectLst/>
                        </a:rPr>
                        <a:t>Part 4</a:t>
                      </a:r>
                      <a:endParaRPr lang="en-US" sz="2000">
                        <a:effectLst/>
                        <a:latin typeface="Calibri" panose="020F0502020204030204" pitchFamily="34" charset="0"/>
                        <a:cs typeface="Times New Roman" panose="02020603050405020304" pitchFamily="18" charset="0"/>
                      </a:endParaRPr>
                    </a:p>
                  </a:txBody>
                  <a:tcPr marL="73025" marR="73025" marT="36830" marB="36830"/>
                </a:tc>
                <a:tc>
                  <a:txBody>
                    <a:bodyPr/>
                    <a:lstStyle/>
                    <a:p>
                      <a:pPr marL="0" marR="0">
                        <a:lnSpc>
                          <a:spcPct val="107000"/>
                        </a:lnSpc>
                        <a:spcBef>
                          <a:spcPts val="0"/>
                        </a:spcBef>
                        <a:spcAft>
                          <a:spcPts val="0"/>
                        </a:spcAft>
                        <a:tabLst>
                          <a:tab pos="1143000" algn="l"/>
                        </a:tabLst>
                      </a:pPr>
                      <a:r>
                        <a:rPr lang="en-US" sz="2000" dirty="0">
                          <a:effectLst/>
                        </a:rPr>
                        <a:t>Project Staff</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3025" marR="73025" marT="36830" marB="36830"/>
                </a:tc>
                <a:tc>
                  <a:txBody>
                    <a:bodyPr/>
                    <a:lstStyle/>
                    <a:p>
                      <a:pPr>
                        <a:lnSpc>
                          <a:spcPct val="107000"/>
                        </a:lnSpc>
                      </a:pPr>
                      <a:r>
                        <a:rPr lang="en-US" sz="2000">
                          <a:effectLst/>
                        </a:rPr>
                        <a:t>4 points</a:t>
                      </a:r>
                      <a:endParaRPr lang="en-US" sz="2000">
                        <a:effectLst/>
                        <a:latin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val="10004"/>
                  </a:ext>
                </a:extLst>
              </a:tr>
              <a:tr h="420013">
                <a:tc>
                  <a:txBody>
                    <a:bodyPr/>
                    <a:lstStyle/>
                    <a:p>
                      <a:pPr>
                        <a:lnSpc>
                          <a:spcPct val="107000"/>
                        </a:lnSpc>
                      </a:pPr>
                      <a:r>
                        <a:rPr lang="en-US" sz="2000" dirty="0">
                          <a:effectLst/>
                        </a:rPr>
                        <a:t>Part 5</a:t>
                      </a:r>
                      <a:endParaRPr lang="en-US" sz="2000" dirty="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dirty="0">
                          <a:effectLst/>
                        </a:rPr>
                        <a:t>Project Participants</a:t>
                      </a:r>
                      <a:endParaRPr lang="en-US" sz="2000" dirty="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a:effectLst/>
                        </a:rPr>
                        <a:t>4 points</a:t>
                      </a:r>
                      <a:endParaRPr lang="en-US" sz="2000">
                        <a:effectLst/>
                        <a:latin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val="10005"/>
                  </a:ext>
                </a:extLst>
              </a:tr>
              <a:tr h="420013">
                <a:tc>
                  <a:txBody>
                    <a:bodyPr/>
                    <a:lstStyle/>
                    <a:p>
                      <a:pPr>
                        <a:lnSpc>
                          <a:spcPct val="107000"/>
                        </a:lnSpc>
                      </a:pPr>
                      <a:r>
                        <a:rPr lang="en-US" sz="2000">
                          <a:effectLst/>
                        </a:rPr>
                        <a:t>Part 6</a:t>
                      </a:r>
                      <a:endParaRPr lang="en-US" sz="200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a:effectLst/>
                        </a:rPr>
                        <a:t>Evaluation Plan</a:t>
                      </a:r>
                      <a:endParaRPr lang="en-US" sz="200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dirty="0">
                          <a:effectLst/>
                        </a:rPr>
                        <a:t>4 points</a:t>
                      </a:r>
                      <a:endParaRPr lang="en-US" sz="2000" dirty="0">
                        <a:effectLst/>
                        <a:latin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val="10006"/>
                  </a:ext>
                </a:extLst>
              </a:tr>
              <a:tr h="420013">
                <a:tc>
                  <a:txBody>
                    <a:bodyPr/>
                    <a:lstStyle/>
                    <a:p>
                      <a:pPr>
                        <a:lnSpc>
                          <a:spcPct val="107000"/>
                        </a:lnSpc>
                      </a:pPr>
                      <a:r>
                        <a:rPr lang="en-US" sz="2000">
                          <a:effectLst/>
                        </a:rPr>
                        <a:t>Part 7</a:t>
                      </a:r>
                      <a:endParaRPr lang="en-US" sz="200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a:effectLst/>
                        </a:rPr>
                        <a:t>Budget and Cost Effectiveness</a:t>
                      </a:r>
                      <a:endParaRPr lang="en-US" sz="2000">
                        <a:effectLst/>
                        <a:latin typeface="Calibri" panose="020F0502020204030204" pitchFamily="34" charset="0"/>
                        <a:cs typeface="Times New Roman" panose="02020603050405020304" pitchFamily="18" charset="0"/>
                      </a:endParaRPr>
                    </a:p>
                  </a:txBody>
                  <a:tcPr marL="73025" marR="73025" marT="36830" marB="36830"/>
                </a:tc>
                <a:tc>
                  <a:txBody>
                    <a:bodyPr/>
                    <a:lstStyle/>
                    <a:p>
                      <a:pPr>
                        <a:lnSpc>
                          <a:spcPct val="107000"/>
                        </a:lnSpc>
                      </a:pPr>
                      <a:r>
                        <a:rPr lang="en-US" sz="2000" dirty="0">
                          <a:effectLst/>
                        </a:rPr>
                        <a:t>4 points</a:t>
                      </a:r>
                      <a:endParaRPr lang="en-US" sz="2000" dirty="0">
                        <a:effectLst/>
                        <a:latin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val="10007"/>
                  </a:ext>
                </a:extLst>
              </a:tr>
              <a:tr h="420013">
                <a:tc>
                  <a:txBody>
                    <a:bodyPr/>
                    <a:lstStyle/>
                    <a:p>
                      <a:pPr>
                        <a:lnSpc>
                          <a:spcPct val="107000"/>
                        </a:lnSpc>
                      </a:pPr>
                      <a:r>
                        <a:rPr lang="en-US" sz="2000" dirty="0">
                          <a:effectLst/>
                        </a:rPr>
                        <a:t>Priority Points</a:t>
                      </a:r>
                      <a:endParaRPr lang="en-US" sz="2000" dirty="0">
                        <a:effectLst/>
                        <a:latin typeface="Calibri" panose="020F0502020204030204" pitchFamily="34" charset="0"/>
                        <a:cs typeface="Times New Roman" panose="02020603050405020304" pitchFamily="18" charset="0"/>
                      </a:endParaRPr>
                    </a:p>
                  </a:txBody>
                  <a:tcPr marL="73025" marR="73025" marT="36830" marB="36830">
                    <a:solidFill>
                      <a:schemeClr val="bg1">
                        <a:lumMod val="85000"/>
                      </a:schemeClr>
                    </a:solidFill>
                  </a:tcPr>
                </a:tc>
                <a:tc>
                  <a:txBody>
                    <a:bodyPr/>
                    <a:lstStyle/>
                    <a:p>
                      <a:pPr>
                        <a:lnSpc>
                          <a:spcPct val="107000"/>
                        </a:lnSpc>
                      </a:pPr>
                      <a:r>
                        <a:rPr lang="en-US" sz="2000" dirty="0">
                          <a:effectLst/>
                        </a:rPr>
                        <a:t>Extra points for Priority Area 1 </a:t>
                      </a:r>
                      <a:endParaRPr lang="en-US" sz="2000" dirty="0">
                        <a:effectLst/>
                        <a:latin typeface="Calibri" panose="020F0502020204030204" pitchFamily="34" charset="0"/>
                        <a:cs typeface="Times New Roman" panose="02020603050405020304" pitchFamily="18" charset="0"/>
                      </a:endParaRPr>
                    </a:p>
                  </a:txBody>
                  <a:tcPr marL="73025" marR="73025" marT="36830" marB="36830">
                    <a:solidFill>
                      <a:schemeClr val="bg1">
                        <a:lumMod val="85000"/>
                      </a:schemeClr>
                    </a:solidFill>
                  </a:tcPr>
                </a:tc>
                <a:tc>
                  <a:txBody>
                    <a:bodyPr/>
                    <a:lstStyle/>
                    <a:p>
                      <a:pPr>
                        <a:lnSpc>
                          <a:spcPct val="107000"/>
                        </a:lnSpc>
                      </a:pPr>
                      <a:r>
                        <a:rPr lang="en-US" sz="2000" dirty="0">
                          <a:effectLst/>
                        </a:rPr>
                        <a:t>4 points</a:t>
                      </a:r>
                      <a:endParaRPr lang="en-US" sz="2000" dirty="0">
                        <a:effectLst/>
                        <a:latin typeface="Calibri" panose="020F0502020204030204" pitchFamily="34" charset="0"/>
                        <a:cs typeface="Times New Roman" panose="02020603050405020304" pitchFamily="18" charset="0"/>
                      </a:endParaRPr>
                    </a:p>
                  </a:txBody>
                  <a:tcPr marL="73025" marR="73025" marT="36830" marB="36830">
                    <a:solidFill>
                      <a:schemeClr val="bg1">
                        <a:lumMod val="85000"/>
                      </a:schemeClr>
                    </a:solidFill>
                  </a:tcPr>
                </a:tc>
                <a:extLst>
                  <a:ext uri="{0D108BD9-81ED-4DB2-BD59-A6C34878D82A}">
                    <a16:rowId xmlns:a16="http://schemas.microsoft.com/office/drawing/2014/main" val="10008"/>
                  </a:ext>
                </a:extLst>
              </a:tr>
              <a:tr h="420013">
                <a:tc>
                  <a:txBody>
                    <a:bodyPr/>
                    <a:lstStyle/>
                    <a:p>
                      <a:pPr>
                        <a:lnSpc>
                          <a:spcPct val="107000"/>
                        </a:lnSpc>
                      </a:pPr>
                      <a:r>
                        <a:rPr lang="en-US" sz="2000">
                          <a:effectLst/>
                        </a:rPr>
                        <a:t>Priority Points</a:t>
                      </a:r>
                      <a:endParaRPr lang="en-US" sz="2000">
                        <a:effectLst/>
                        <a:latin typeface="Calibri" panose="020F0502020204030204" pitchFamily="34" charset="0"/>
                        <a:cs typeface="Times New Roman" panose="02020603050405020304" pitchFamily="18" charset="0"/>
                      </a:endParaRPr>
                    </a:p>
                  </a:txBody>
                  <a:tcPr marL="73025" marR="73025" marT="36830" marB="36830">
                    <a:solidFill>
                      <a:schemeClr val="bg1">
                        <a:lumMod val="85000"/>
                      </a:schemeClr>
                    </a:solidFill>
                  </a:tcPr>
                </a:tc>
                <a:tc>
                  <a:txBody>
                    <a:bodyPr/>
                    <a:lstStyle/>
                    <a:p>
                      <a:pPr>
                        <a:lnSpc>
                          <a:spcPct val="107000"/>
                        </a:lnSpc>
                      </a:pPr>
                      <a:r>
                        <a:rPr lang="en-US" sz="2000" dirty="0">
                          <a:effectLst/>
                        </a:rPr>
                        <a:t>Extra points for Priority Area 2 </a:t>
                      </a:r>
                      <a:endParaRPr lang="en-US" sz="2000" dirty="0">
                        <a:effectLst/>
                        <a:latin typeface="Calibri" panose="020F0502020204030204" pitchFamily="34" charset="0"/>
                        <a:cs typeface="Times New Roman" panose="02020603050405020304" pitchFamily="18" charset="0"/>
                      </a:endParaRPr>
                    </a:p>
                  </a:txBody>
                  <a:tcPr marL="73025" marR="73025" marT="36830" marB="36830">
                    <a:solidFill>
                      <a:schemeClr val="bg1">
                        <a:lumMod val="85000"/>
                      </a:schemeClr>
                    </a:solidFill>
                  </a:tcPr>
                </a:tc>
                <a:tc>
                  <a:txBody>
                    <a:bodyPr/>
                    <a:lstStyle/>
                    <a:p>
                      <a:pPr>
                        <a:lnSpc>
                          <a:spcPct val="107000"/>
                        </a:lnSpc>
                      </a:pPr>
                      <a:r>
                        <a:rPr lang="en-US" sz="2000" dirty="0">
                          <a:effectLst/>
                        </a:rPr>
                        <a:t>4 points</a:t>
                      </a:r>
                      <a:endParaRPr lang="en-US" sz="2000" dirty="0">
                        <a:effectLst/>
                        <a:latin typeface="Calibri" panose="020F0502020204030204" pitchFamily="34" charset="0"/>
                        <a:cs typeface="Times New Roman" panose="02020603050405020304" pitchFamily="18" charset="0"/>
                      </a:endParaRPr>
                    </a:p>
                  </a:txBody>
                  <a:tcPr marL="73025" marR="73025" marT="36830" marB="36830">
                    <a:solidFill>
                      <a:schemeClr val="bg1">
                        <a:lumMod val="85000"/>
                      </a:schemeClr>
                    </a:solidFill>
                  </a:tcPr>
                </a:tc>
                <a:extLst>
                  <a:ext uri="{0D108BD9-81ED-4DB2-BD59-A6C34878D82A}">
                    <a16:rowId xmlns:a16="http://schemas.microsoft.com/office/drawing/2014/main" val="10009"/>
                  </a:ext>
                </a:extLst>
              </a:tr>
              <a:tr h="420013">
                <a:tc>
                  <a:txBody>
                    <a:bodyPr/>
                    <a:lstStyle/>
                    <a:p>
                      <a:pPr>
                        <a:lnSpc>
                          <a:spcPct val="107000"/>
                        </a:lnSpc>
                      </a:pPr>
                      <a:r>
                        <a:rPr lang="en-US" sz="2000">
                          <a:effectLst/>
                        </a:rPr>
                        <a:t>Priority Point</a:t>
                      </a:r>
                      <a:endParaRPr lang="en-US" sz="2000">
                        <a:effectLst/>
                        <a:latin typeface="Calibri" panose="020F0502020204030204" pitchFamily="34" charset="0"/>
                        <a:cs typeface="Times New Roman" panose="02020603050405020304" pitchFamily="18" charset="0"/>
                      </a:endParaRPr>
                    </a:p>
                  </a:txBody>
                  <a:tcPr marL="73025" marR="73025" marT="36830" marB="36830">
                    <a:solidFill>
                      <a:schemeClr val="bg1">
                        <a:lumMod val="85000"/>
                      </a:schemeClr>
                    </a:solidFill>
                  </a:tcPr>
                </a:tc>
                <a:tc>
                  <a:txBody>
                    <a:bodyPr/>
                    <a:lstStyle/>
                    <a:p>
                      <a:pPr>
                        <a:lnSpc>
                          <a:spcPct val="107000"/>
                        </a:lnSpc>
                      </a:pPr>
                      <a:r>
                        <a:rPr lang="en-US" sz="2000" dirty="0">
                          <a:effectLst/>
                        </a:rPr>
                        <a:t>At least one district identified for differentiated assistance</a:t>
                      </a:r>
                      <a:endParaRPr lang="en-US" sz="2000" dirty="0">
                        <a:effectLst/>
                        <a:latin typeface="Calibri" panose="020F0502020204030204" pitchFamily="34" charset="0"/>
                        <a:cs typeface="Times New Roman" panose="02020603050405020304" pitchFamily="18" charset="0"/>
                      </a:endParaRPr>
                    </a:p>
                  </a:txBody>
                  <a:tcPr marL="73025" marR="73025" marT="36830" marB="36830">
                    <a:solidFill>
                      <a:schemeClr val="bg1">
                        <a:lumMod val="85000"/>
                      </a:schemeClr>
                    </a:solidFill>
                  </a:tcPr>
                </a:tc>
                <a:tc>
                  <a:txBody>
                    <a:bodyPr/>
                    <a:lstStyle/>
                    <a:p>
                      <a:pPr>
                        <a:lnSpc>
                          <a:spcPct val="107000"/>
                        </a:lnSpc>
                      </a:pPr>
                      <a:r>
                        <a:rPr lang="en-US" sz="2000" dirty="0">
                          <a:effectLst/>
                        </a:rPr>
                        <a:t>1 point</a:t>
                      </a:r>
                      <a:endParaRPr lang="en-US" sz="2000" dirty="0">
                        <a:effectLst/>
                        <a:latin typeface="Calibri" panose="020F0502020204030204" pitchFamily="34" charset="0"/>
                        <a:cs typeface="Times New Roman" panose="02020603050405020304" pitchFamily="18" charset="0"/>
                      </a:endParaRPr>
                    </a:p>
                  </a:txBody>
                  <a:tcPr marL="73025" marR="73025" marT="36830" marB="36830">
                    <a:solidFill>
                      <a:schemeClr val="bg1">
                        <a:lumMod val="8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8232734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lgn="l"/>
            <a:r>
              <a:rPr lang="en-US" dirty="0"/>
              <a:t>SSAE Grant Checklist</a:t>
            </a:r>
          </a:p>
        </p:txBody>
      </p:sp>
      <p:pic>
        <p:nvPicPr>
          <p:cNvPr id="15" name="Content Placeholder 14" descr="This image is of the Table of Contents and Checklist found on page 2 of the grant."/>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254865" y="430774"/>
            <a:ext cx="4140721" cy="5973500"/>
          </a:xfrm>
        </p:spPr>
      </p:pic>
      <p:sp>
        <p:nvSpPr>
          <p:cNvPr id="14" name="Content Placeholder 13"/>
          <p:cNvSpPr>
            <a:spLocks noGrp="1"/>
          </p:cNvSpPr>
          <p:nvPr>
            <p:ph sz="half" idx="1"/>
          </p:nvPr>
        </p:nvSpPr>
        <p:spPr/>
        <p:txBody>
          <a:bodyPr/>
          <a:lstStyle/>
          <a:p>
            <a:r>
              <a:rPr lang="en-US" dirty="0"/>
              <a:t>Page two of the SSAE Application contains a checklist to ensure that all required components have been completed. </a:t>
            </a:r>
          </a:p>
        </p:txBody>
      </p:sp>
    </p:spTree>
    <p:extLst>
      <p:ext uri="{BB962C8B-B14F-4D97-AF65-F5344CB8AC3E}">
        <p14:creationId xmlns:p14="http://schemas.microsoft.com/office/powerpoint/2010/main" val="35529904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129150"/>
            <a:ext cx="9479666" cy="1325563"/>
          </a:xfrm>
        </p:spPr>
        <p:txBody>
          <a:bodyPr/>
          <a:lstStyle/>
          <a:p>
            <a:r>
              <a:rPr lang="en-US" dirty="0"/>
              <a:t>SSAE Grant Application Timeline</a:t>
            </a:r>
          </a:p>
        </p:txBody>
      </p:sp>
      <p:graphicFrame>
        <p:nvGraphicFramePr>
          <p:cNvPr id="5" name="Content Placeholder 4" descr="This table lists the grant application activities and their due dates. "/>
          <p:cNvGraphicFramePr>
            <a:graphicFrameLocks noGrp="1"/>
          </p:cNvGraphicFramePr>
          <p:nvPr>
            <p:ph idx="1"/>
            <p:extLst>
              <p:ext uri="{D42A27DB-BD31-4B8C-83A1-F6EECF244321}">
                <p14:modId xmlns:p14="http://schemas.microsoft.com/office/powerpoint/2010/main" val="4200958254"/>
              </p:ext>
            </p:extLst>
          </p:nvPr>
        </p:nvGraphicFramePr>
        <p:xfrm>
          <a:off x="1691149" y="1339936"/>
          <a:ext cx="9350477" cy="4788827"/>
        </p:xfrm>
        <a:graphic>
          <a:graphicData uri="http://schemas.openxmlformats.org/drawingml/2006/table">
            <a:tbl>
              <a:tblPr firstRow="1" firstCol="1" lastRow="1" lastCol="1" bandRow="1" bandCol="1"/>
              <a:tblGrid>
                <a:gridCol w="4630994">
                  <a:extLst>
                    <a:ext uri="{9D8B030D-6E8A-4147-A177-3AD203B41FA5}">
                      <a16:colId xmlns:a16="http://schemas.microsoft.com/office/drawing/2014/main" val="20000"/>
                    </a:ext>
                  </a:extLst>
                </a:gridCol>
                <a:gridCol w="4719483">
                  <a:extLst>
                    <a:ext uri="{9D8B030D-6E8A-4147-A177-3AD203B41FA5}">
                      <a16:colId xmlns:a16="http://schemas.microsoft.com/office/drawing/2014/main" val="20001"/>
                    </a:ext>
                  </a:extLst>
                </a:gridCol>
              </a:tblGrid>
              <a:tr h="394277">
                <a:tc>
                  <a:txBody>
                    <a:bodyPr/>
                    <a:lstStyle/>
                    <a:p>
                      <a:pPr marL="0" marR="0">
                        <a:lnSpc>
                          <a:spcPct val="107000"/>
                        </a:lnSpc>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Activity</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lnSpc>
                          <a:spcPct val="107000"/>
                        </a:lnSpc>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Important Dates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749627">
                <a:tc>
                  <a:txBody>
                    <a:bodyPr/>
                    <a:lstStyle/>
                    <a:p>
                      <a:pPr marL="0" marR="0">
                        <a:lnSpc>
                          <a:spcPct val="107000"/>
                        </a:lnSpc>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Intent to Submit an Application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cs typeface="Arial" panose="020B0604020202020204" pitchFamily="34" charset="0"/>
                        </a:rPr>
                        <a:t>September 12, 2018</a:t>
                      </a:r>
                      <a:r>
                        <a:rPr lang="en-US" sz="2400" dirty="0">
                          <a:effectLst/>
                          <a:latin typeface="Arial" panose="020B0604020202020204" pitchFamily="34" charset="0"/>
                          <a:ea typeface="Times New Roman" panose="02020603050405020304" pitchFamily="18" charset="0"/>
                          <a:cs typeface="Arial" panose="020B0604020202020204" pitchFamily="34" charset="0"/>
                        </a:rPr>
                        <a:t> (5 p.m. PST)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62888">
                <a:tc>
                  <a:txBody>
                    <a:bodyPr/>
                    <a:lstStyle/>
                    <a:p>
                      <a:pPr marL="0" marR="0">
                        <a:lnSpc>
                          <a:spcPct val="107000"/>
                        </a:lnSpc>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Applications Due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cs typeface="Arial" panose="020B0604020202020204" pitchFamily="34" charset="0"/>
                        </a:rPr>
                        <a:t>October 17, 2018</a:t>
                      </a:r>
                      <a:r>
                        <a:rPr lang="en-US" sz="2400" dirty="0">
                          <a:effectLst/>
                          <a:latin typeface="Arial" panose="020B0604020202020204" pitchFamily="34" charset="0"/>
                          <a:ea typeface="Times New Roman" panose="02020603050405020304" pitchFamily="18" charset="0"/>
                          <a:cs typeface="Arial" panose="020B0604020202020204" pitchFamily="34" charset="0"/>
                        </a:rPr>
                        <a:t> (5 p.m. PST)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62888">
                <a:tc>
                  <a:txBody>
                    <a:bodyPr/>
                    <a:lstStyle/>
                    <a:p>
                      <a:pPr marL="0" marR="0">
                        <a:lnSpc>
                          <a:spcPct val="107000"/>
                        </a:lnSpc>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Readers Conference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cs typeface="Arial" panose="020B0604020202020204" pitchFamily="34" charset="0"/>
                        </a:rPr>
                        <a:t>November 8 and 9, 2018</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7753">
                <a:tc>
                  <a:txBody>
                    <a:bodyPr/>
                    <a:lstStyle/>
                    <a:p>
                      <a:pPr marL="0" marR="0">
                        <a:lnSpc>
                          <a:spcPct val="107000"/>
                        </a:lnSpc>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Posting of Intent to Award</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cs typeface="Arial" panose="020B0604020202020204" pitchFamily="34" charset="0"/>
                        </a:rPr>
                        <a:t>November 13, 2018</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749627">
                <a:tc>
                  <a:txBody>
                    <a:bodyPr/>
                    <a:lstStyle/>
                    <a:p>
                      <a:pPr marL="0" marR="0">
                        <a:lnSpc>
                          <a:spcPct val="107000"/>
                        </a:lnSpc>
                        <a:spcBef>
                          <a:spcPts val="0"/>
                        </a:spcBef>
                        <a:spcAft>
                          <a:spcPts val="0"/>
                        </a:spcAft>
                      </a:pPr>
                      <a:r>
                        <a:rPr lang="en-US" sz="2400">
                          <a:effectLst/>
                          <a:latin typeface="Arial" panose="020B0604020202020204" pitchFamily="34" charset="0"/>
                          <a:ea typeface="Calibri" panose="020F0502020204030204" pitchFamily="34" charset="0"/>
                          <a:cs typeface="Arial" panose="020B0604020202020204" pitchFamily="34" charset="0"/>
                        </a:rPr>
                        <a:t>Deadline for receipt of any appeal</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cs typeface="Arial" panose="020B0604020202020204" pitchFamily="34" charset="0"/>
                        </a:rPr>
                        <a:t>November 20, 2018</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62888">
                <a:tc>
                  <a:txBody>
                    <a:bodyPr/>
                    <a:lstStyle/>
                    <a:p>
                      <a:pPr marL="0" marR="0">
                        <a:lnSpc>
                          <a:spcPct val="107000"/>
                        </a:lnSpc>
                        <a:spcBef>
                          <a:spcPts val="0"/>
                        </a:spcBef>
                        <a:spcAft>
                          <a:spcPts val="0"/>
                        </a:spcAft>
                      </a:pPr>
                      <a:r>
                        <a:rPr lang="en-US" sz="2400">
                          <a:effectLst/>
                          <a:latin typeface="Arial" panose="020B0604020202020204" pitchFamily="34" charset="0"/>
                          <a:ea typeface="Calibri" panose="020F0502020204030204" pitchFamily="34" charset="0"/>
                          <a:cs typeface="Arial" panose="020B0604020202020204" pitchFamily="34" charset="0"/>
                        </a:rPr>
                        <a:t>Project </a:t>
                      </a:r>
                      <a:r>
                        <a:rPr lang="en-US" sz="2400">
                          <a:effectLst/>
                          <a:latin typeface="Arial" panose="020B0604020202020204" pitchFamily="34" charset="0"/>
                          <a:ea typeface="Times New Roman" panose="02020603050405020304" pitchFamily="18" charset="0"/>
                          <a:cs typeface="Arial" panose="020B0604020202020204" pitchFamily="34" charset="0"/>
                        </a:rPr>
                        <a:t>Start Date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cs typeface="Arial" panose="020B0604020202020204" pitchFamily="34" charset="0"/>
                        </a:rPr>
                        <a:t>January 1, 2019</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749627">
                <a:tc>
                  <a:txBody>
                    <a:bodyPr/>
                    <a:lstStyle/>
                    <a:p>
                      <a:pPr marL="0" marR="0">
                        <a:lnSpc>
                          <a:spcPct val="107000"/>
                        </a:lnSpc>
                        <a:spcBef>
                          <a:spcPts val="0"/>
                        </a:spcBef>
                        <a:spcAft>
                          <a:spcPts val="0"/>
                        </a:spcAft>
                      </a:pPr>
                      <a:r>
                        <a:rPr lang="en-US" sz="2400">
                          <a:effectLst/>
                          <a:latin typeface="Arial" panose="020B0604020202020204" pitchFamily="34" charset="0"/>
                          <a:ea typeface="Calibri" panose="020F0502020204030204" pitchFamily="34" charset="0"/>
                          <a:cs typeface="Arial" panose="020B0604020202020204" pitchFamily="34" charset="0"/>
                        </a:rPr>
                        <a:t>Signed Grant Award Notification Due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cs typeface="Arial" panose="020B0604020202020204" pitchFamily="34" charset="0"/>
                        </a:rPr>
                        <a:t>January 30, 2019</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745828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of Application</a:t>
            </a:r>
          </a:p>
        </p:txBody>
      </p:sp>
      <p:sp>
        <p:nvSpPr>
          <p:cNvPr id="3" name="Content Placeholder 2"/>
          <p:cNvSpPr>
            <a:spLocks noGrp="1"/>
          </p:cNvSpPr>
          <p:nvPr>
            <p:ph idx="1"/>
          </p:nvPr>
        </p:nvSpPr>
        <p:spPr/>
        <p:txBody>
          <a:bodyPr/>
          <a:lstStyle/>
          <a:p>
            <a:pPr marL="0" indent="0">
              <a:buNone/>
            </a:pPr>
            <a:r>
              <a:rPr lang="en-US" dirty="0"/>
              <a:t>Send:</a:t>
            </a:r>
          </a:p>
          <a:p>
            <a:pPr lvl="1">
              <a:spcAft>
                <a:spcPts val="1200"/>
              </a:spcAft>
            </a:pPr>
            <a:r>
              <a:rPr lang="en-US" sz="2800" dirty="0"/>
              <a:t>One original application </a:t>
            </a:r>
          </a:p>
          <a:p>
            <a:pPr lvl="1">
              <a:spcAft>
                <a:spcPts val="1200"/>
              </a:spcAft>
            </a:pPr>
            <a:r>
              <a:rPr lang="en-US" sz="2800" dirty="0"/>
              <a:t>Five copies</a:t>
            </a:r>
          </a:p>
          <a:p>
            <a:pPr lvl="1">
              <a:spcAft>
                <a:spcPts val="2400"/>
              </a:spcAft>
            </a:pPr>
            <a:r>
              <a:rPr lang="en-US" sz="2800" dirty="0"/>
              <a:t>Flash drive with soft copy of application (saved in Microsoft Word)</a:t>
            </a:r>
          </a:p>
          <a:p>
            <a:pPr marL="0" indent="0" algn="ctr">
              <a:buNone/>
            </a:pPr>
            <a:r>
              <a:rPr lang="en-US" dirty="0"/>
              <a:t>Must be </a:t>
            </a:r>
            <a:r>
              <a:rPr lang="en-US" b="1" dirty="0"/>
              <a:t>received by</a:t>
            </a:r>
            <a:r>
              <a:rPr lang="en-US" dirty="0"/>
              <a:t> the CDE Educator Excellence and Equity Division by 5 p.m. on </a:t>
            </a:r>
            <a:br>
              <a:rPr lang="en-US" dirty="0"/>
            </a:br>
            <a:br>
              <a:rPr lang="en-US" dirty="0"/>
            </a:br>
            <a:r>
              <a:rPr lang="en-US" b="1" dirty="0"/>
              <a:t>Wednesday, October 17, 2018.</a:t>
            </a:r>
            <a:endParaRPr lang="en-US" dirty="0"/>
          </a:p>
          <a:p>
            <a:endParaRPr lang="en-US" dirty="0"/>
          </a:p>
        </p:txBody>
      </p:sp>
    </p:spTree>
    <p:extLst>
      <p:ext uri="{BB962C8B-B14F-4D97-AF65-F5344CB8AC3E}">
        <p14:creationId xmlns:p14="http://schemas.microsoft.com/office/powerpoint/2010/main" val="5217250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of Application cont.</a:t>
            </a:r>
          </a:p>
        </p:txBody>
      </p:sp>
      <p:sp>
        <p:nvSpPr>
          <p:cNvPr id="3" name="Content Placeholder 2"/>
          <p:cNvSpPr>
            <a:spLocks noGrp="1"/>
          </p:cNvSpPr>
          <p:nvPr>
            <p:ph idx="1"/>
          </p:nvPr>
        </p:nvSpPr>
        <p:spPr/>
        <p:txBody>
          <a:bodyPr/>
          <a:lstStyle/>
          <a:p>
            <a:pPr marL="0" indent="0">
              <a:spcAft>
                <a:spcPts val="4800"/>
              </a:spcAft>
              <a:buNone/>
            </a:pPr>
            <a:r>
              <a:rPr lang="en-US" dirty="0"/>
              <a:t>Mail or deliver applications to:</a:t>
            </a:r>
          </a:p>
          <a:p>
            <a:pPr marL="0" indent="0" algn="ctr">
              <a:buNone/>
            </a:pPr>
            <a:r>
              <a:rPr lang="en-US" dirty="0"/>
              <a:t>Educator Excellence and Equity Division </a:t>
            </a:r>
            <a:br>
              <a:rPr lang="en-US" dirty="0"/>
            </a:br>
            <a:r>
              <a:rPr lang="en-US" dirty="0"/>
              <a:t>California Department of Education</a:t>
            </a:r>
            <a:br>
              <a:rPr lang="en-US" dirty="0"/>
            </a:br>
            <a:r>
              <a:rPr lang="en-US" dirty="0"/>
              <a:t>1430 N Street, Suite 4309</a:t>
            </a:r>
            <a:br>
              <a:rPr lang="en-US" dirty="0"/>
            </a:br>
            <a:r>
              <a:rPr lang="en-US" dirty="0"/>
              <a:t>Sacramento, CA 95814</a:t>
            </a:r>
            <a:br>
              <a:rPr lang="en-US" dirty="0"/>
            </a:br>
            <a:r>
              <a:rPr lang="en-US" dirty="0"/>
              <a:t>Attention: Julia Agostinelli</a:t>
            </a:r>
          </a:p>
        </p:txBody>
      </p:sp>
    </p:spTree>
    <p:extLst>
      <p:ext uri="{BB962C8B-B14F-4D97-AF65-F5344CB8AC3E}">
        <p14:creationId xmlns:p14="http://schemas.microsoft.com/office/powerpoint/2010/main" val="38875509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 (1)</a:t>
            </a:r>
          </a:p>
        </p:txBody>
      </p:sp>
      <p:sp>
        <p:nvSpPr>
          <p:cNvPr id="3" name="Content Placeholder 2"/>
          <p:cNvSpPr>
            <a:spLocks noGrp="1"/>
          </p:cNvSpPr>
          <p:nvPr>
            <p:ph idx="1"/>
          </p:nvPr>
        </p:nvSpPr>
        <p:spPr/>
        <p:txBody>
          <a:bodyPr/>
          <a:lstStyle/>
          <a:p>
            <a:pPr marL="0" indent="0">
              <a:buNone/>
            </a:pPr>
            <a:r>
              <a:rPr lang="en-US" sz="2400" dirty="0"/>
              <a:t>Applicants should be familiar with the following resources that contain further information regarding requirements and guidance for the program:</a:t>
            </a:r>
          </a:p>
          <a:p>
            <a:pPr lvl="0"/>
            <a:r>
              <a:rPr lang="en-US" sz="2400" b="1" dirty="0"/>
              <a:t>U.S. Department of Education (ED) Title IV, Part A, Student Support and Academic Enrichment Grants Guidance</a:t>
            </a:r>
            <a:r>
              <a:rPr lang="en-US" sz="2400" dirty="0"/>
              <a:t> available at </a:t>
            </a:r>
            <a:r>
              <a:rPr lang="en-US" sz="2400" u="sng" dirty="0">
                <a:hlinkClick r:id="rId3" tooltip="ED Title IV, Part A Student Support and Academic Enrichment Grants Guidance"/>
              </a:rPr>
              <a:t>http://www2.ed.gov/policy/elsec/leg/essa/essassaegrantguid10212016.pdf</a:t>
            </a:r>
            <a:r>
              <a:rPr lang="en-US" sz="2400" dirty="0"/>
              <a:t> (Note: This document does not address the provisions of the Consolidated Appropriations Act of 2017 linked to below. Both documents should be considered in tandem.)</a:t>
            </a:r>
          </a:p>
          <a:p>
            <a:endParaRPr lang="en-US" sz="2400" dirty="0"/>
          </a:p>
        </p:txBody>
      </p:sp>
    </p:spTree>
    <p:extLst>
      <p:ext uri="{BB962C8B-B14F-4D97-AF65-F5344CB8AC3E}">
        <p14:creationId xmlns:p14="http://schemas.microsoft.com/office/powerpoint/2010/main" val="1420406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 (2)</a:t>
            </a:r>
          </a:p>
        </p:txBody>
      </p:sp>
      <p:sp>
        <p:nvSpPr>
          <p:cNvPr id="3" name="Content Placeholder 2"/>
          <p:cNvSpPr>
            <a:spLocks noGrp="1"/>
          </p:cNvSpPr>
          <p:nvPr>
            <p:ph idx="1"/>
          </p:nvPr>
        </p:nvSpPr>
        <p:spPr>
          <a:xfrm>
            <a:off x="1354239" y="1739000"/>
            <a:ext cx="9479666" cy="4351338"/>
          </a:xfrm>
        </p:spPr>
        <p:txBody>
          <a:bodyPr/>
          <a:lstStyle/>
          <a:p>
            <a:pPr lvl="0">
              <a:spcAft>
                <a:spcPts val="1200"/>
              </a:spcAft>
            </a:pPr>
            <a:r>
              <a:rPr lang="en-US" sz="2400" b="1" dirty="0"/>
              <a:t>ED Fiscal Changes and Equitable Services Requirements Guidance</a:t>
            </a:r>
            <a:r>
              <a:rPr lang="en-US" sz="2400" dirty="0"/>
              <a:t> available at </a:t>
            </a:r>
            <a:r>
              <a:rPr lang="en-US" sz="2400" u="sng" dirty="0">
                <a:hlinkClick r:id="rId3" tooltip="ED Fiscal Changes and Equitable Services Requirements"/>
              </a:rPr>
              <a:t>http://www2.ed.gov/policy/elsec/leg/essa/essaguidance160477.pdf</a:t>
            </a:r>
            <a:r>
              <a:rPr lang="en-US" sz="2400" dirty="0"/>
              <a:t> </a:t>
            </a:r>
          </a:p>
          <a:p>
            <a:pPr lvl="0">
              <a:spcAft>
                <a:spcPts val="1200"/>
              </a:spcAft>
            </a:pPr>
            <a:r>
              <a:rPr lang="en-US" sz="2400" b="1" dirty="0"/>
              <a:t>National Center on Safe Supportive Learning Environments Title IV, Part A web page</a:t>
            </a:r>
            <a:r>
              <a:rPr lang="en-US" sz="2400" dirty="0"/>
              <a:t> available at </a:t>
            </a:r>
            <a:r>
              <a:rPr lang="en-US" sz="2400" u="sng" dirty="0">
                <a:hlinkClick r:id="rId4" tooltip="National Center on Safe Supportive Learning Environments Title IV, Part A Web Page"/>
              </a:rPr>
              <a:t>https://safesupportivelearning.ed.gov/ESSA-TitleIVPartA-SSAE</a:t>
            </a:r>
            <a:r>
              <a:rPr lang="en-US" sz="2400" dirty="0"/>
              <a:t> (Note: Please refer to resources regarding FY 2017 Title IV, Part A Funds.)</a:t>
            </a:r>
          </a:p>
          <a:p>
            <a:pPr lvl="0">
              <a:spcAft>
                <a:spcPts val="1200"/>
              </a:spcAft>
            </a:pPr>
            <a:r>
              <a:rPr lang="en-US" sz="2400" b="1" dirty="0"/>
              <a:t>Provisions in the Consolidated Appropriations Act of 2017</a:t>
            </a:r>
            <a:r>
              <a:rPr lang="en-US" sz="2400" dirty="0"/>
              <a:t> available at </a:t>
            </a:r>
            <a:r>
              <a:rPr lang="en-US" sz="2400" u="sng" dirty="0">
                <a:hlinkClick r:id="rId5" tooltip="Provisions in the Consolidated Appropriations Act of 2017"/>
              </a:rPr>
              <a:t>https://safesupportivelearning.ed.gov/sites/default/files/ProvisionsConsolidatedAppropriationsAct2017_Title%20IVASSAE.pdf</a:t>
            </a:r>
            <a:r>
              <a:rPr lang="en-US" sz="2400" dirty="0"/>
              <a:t> </a:t>
            </a:r>
          </a:p>
          <a:p>
            <a:endParaRPr lang="en-US" sz="2400" dirty="0"/>
          </a:p>
        </p:txBody>
      </p:sp>
    </p:spTree>
    <p:extLst>
      <p:ext uri="{BB962C8B-B14F-4D97-AF65-F5344CB8AC3E}">
        <p14:creationId xmlns:p14="http://schemas.microsoft.com/office/powerpoint/2010/main" val="1070419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 (3)</a:t>
            </a:r>
          </a:p>
        </p:txBody>
      </p:sp>
      <p:sp>
        <p:nvSpPr>
          <p:cNvPr id="3" name="Content Placeholder 2"/>
          <p:cNvSpPr>
            <a:spLocks noGrp="1"/>
          </p:cNvSpPr>
          <p:nvPr>
            <p:ph idx="1"/>
          </p:nvPr>
        </p:nvSpPr>
        <p:spPr/>
        <p:txBody>
          <a:bodyPr/>
          <a:lstStyle/>
          <a:p>
            <a:pPr lvl="0">
              <a:spcAft>
                <a:spcPts val="1200"/>
              </a:spcAft>
            </a:pPr>
            <a:r>
              <a:rPr lang="en-US" sz="2400" b="1" dirty="0"/>
              <a:t>Webinar Slides: Changes to the Title IV, Part A, SSAE Grants Resulting from the FY 2017 Department of Education Appropriations Act</a:t>
            </a:r>
            <a:r>
              <a:rPr lang="en-US" sz="2400" dirty="0"/>
              <a:t> available at </a:t>
            </a:r>
            <a:r>
              <a:rPr lang="en-US" sz="2400" u="sng" dirty="0">
                <a:hlinkClick r:id="rId3" tooltip="Webinar Slides: Changes to the Title IV, Part A, SSAE Grants Resulting from the FY 2017 Department of Educaiton Appropriations Act"/>
              </a:rPr>
              <a:t>https://safesupportivelearning.ed.gov/sites/default/files/TIVPA%20SSAE%20Webinar%204%20Slides%20v7%205.24.2017.pdf</a:t>
            </a:r>
            <a:r>
              <a:rPr lang="en-US" sz="2400" dirty="0"/>
              <a:t> </a:t>
            </a:r>
          </a:p>
          <a:p>
            <a:pPr lvl="0">
              <a:spcAft>
                <a:spcPts val="1200"/>
              </a:spcAft>
            </a:pPr>
            <a:r>
              <a:rPr lang="en-US" sz="2400" b="1" dirty="0" err="1"/>
              <a:t>Subgranting</a:t>
            </a:r>
            <a:r>
              <a:rPr lang="en-US" sz="2400" b="1" dirty="0"/>
              <a:t> FY 2017 Title IV-A Funds to LEAs: Questions and Answers</a:t>
            </a:r>
            <a:r>
              <a:rPr lang="en-US" sz="2400" dirty="0"/>
              <a:t> available at </a:t>
            </a:r>
            <a:r>
              <a:rPr lang="en-US" sz="2400" u="sng" dirty="0">
                <a:hlinkClick r:id="rId4" tooltip="Subgranting FY 2017 Title IV-A Funds to LEAs: Q and A"/>
              </a:rPr>
              <a:t>https://safesupportivelearning.ed.gov/sites/default/files/Subgranting_FY_2017_Title_IV_A_LEAs_QA.pdf</a:t>
            </a:r>
            <a:r>
              <a:rPr lang="en-US" sz="2400" u="sng" dirty="0"/>
              <a:t> </a:t>
            </a:r>
            <a:r>
              <a:rPr lang="en-US" sz="2400" dirty="0"/>
              <a:t> </a:t>
            </a:r>
          </a:p>
        </p:txBody>
      </p:sp>
    </p:spTree>
    <p:extLst>
      <p:ext uri="{BB962C8B-B14F-4D97-AF65-F5344CB8AC3E}">
        <p14:creationId xmlns:p14="http://schemas.microsoft.com/office/powerpoint/2010/main" val="582926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353009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Authorization</a:t>
            </a:r>
          </a:p>
        </p:txBody>
      </p:sp>
      <p:sp>
        <p:nvSpPr>
          <p:cNvPr id="3" name="Content Placeholder 2"/>
          <p:cNvSpPr>
            <a:spLocks noGrp="1"/>
          </p:cNvSpPr>
          <p:nvPr>
            <p:ph idx="1"/>
          </p:nvPr>
        </p:nvSpPr>
        <p:spPr/>
        <p:txBody>
          <a:bodyPr/>
          <a:lstStyle/>
          <a:p>
            <a:r>
              <a:rPr lang="en-US" dirty="0"/>
              <a:t>This Request for Application is for the SSAE Competitive Grant Program.</a:t>
            </a:r>
          </a:p>
          <a:p>
            <a:r>
              <a:rPr lang="en-US" dirty="0"/>
              <a:t>ESSA established Title IV, Part A as a formula grant.</a:t>
            </a:r>
          </a:p>
          <a:p>
            <a:r>
              <a:rPr lang="en-US" dirty="0"/>
              <a:t>The Federal Consolidated Appropriations Act of 2017 provided states with the option to award 2017–18 SSAE funds as a competitive grant. </a:t>
            </a:r>
          </a:p>
          <a:p>
            <a:r>
              <a:rPr lang="en-US" dirty="0"/>
              <a:t>Formula SSAE grants are coming soon. </a:t>
            </a:r>
          </a:p>
        </p:txBody>
      </p:sp>
    </p:spTree>
    <p:extLst>
      <p:ext uri="{BB962C8B-B14F-4D97-AF65-F5344CB8AC3E}">
        <p14:creationId xmlns:p14="http://schemas.microsoft.com/office/powerpoint/2010/main" val="28614557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Educator Excellence and Equity Communications</a:t>
            </a:r>
          </a:p>
        </p:txBody>
      </p:sp>
      <p:sp>
        <p:nvSpPr>
          <p:cNvPr id="3" name="Content Placeholder 2"/>
          <p:cNvSpPr>
            <a:spLocks noGrp="1"/>
          </p:cNvSpPr>
          <p:nvPr>
            <p:ph idx="1"/>
          </p:nvPr>
        </p:nvSpPr>
        <p:spPr/>
        <p:txBody>
          <a:bodyPr/>
          <a:lstStyle/>
          <a:p>
            <a:pPr marL="0" indent="0" algn="ctr">
              <a:spcBef>
                <a:spcPts val="0"/>
              </a:spcBef>
              <a:buNone/>
            </a:pPr>
            <a:r>
              <a:rPr lang="en-US" b="1" dirty="0"/>
              <a:t>For additional information, contact:</a:t>
            </a:r>
          </a:p>
          <a:p>
            <a:pPr marL="0" indent="0" algn="ctr">
              <a:spcBef>
                <a:spcPts val="0"/>
              </a:spcBef>
              <a:buNone/>
            </a:pPr>
            <a:endParaRPr lang="en-US" dirty="0"/>
          </a:p>
          <a:p>
            <a:pPr marL="0" indent="0" algn="ctr">
              <a:spcBef>
                <a:spcPts val="0"/>
              </a:spcBef>
              <a:buNone/>
            </a:pPr>
            <a:r>
              <a:rPr lang="en-US" dirty="0"/>
              <a:t>Marcia Trott, Julia Agostinelli, or Joy Kessel </a:t>
            </a:r>
          </a:p>
          <a:p>
            <a:pPr marL="0" indent="0" algn="ctr">
              <a:spcBef>
                <a:spcPts val="0"/>
              </a:spcBef>
              <a:buNone/>
            </a:pPr>
            <a:r>
              <a:rPr lang="en-US" dirty="0"/>
              <a:t>Education Programs Consultants</a:t>
            </a:r>
          </a:p>
          <a:p>
            <a:pPr marL="0" indent="0" algn="ctr">
              <a:spcBef>
                <a:spcPts val="0"/>
              </a:spcBef>
              <a:buNone/>
            </a:pPr>
            <a:r>
              <a:rPr lang="en-US" dirty="0"/>
              <a:t>Educator Excellence and Equity Division </a:t>
            </a:r>
          </a:p>
          <a:p>
            <a:pPr marL="0" indent="0" algn="ctr">
              <a:spcBef>
                <a:spcPts val="0"/>
              </a:spcBef>
              <a:buNone/>
            </a:pPr>
            <a:r>
              <a:rPr lang="en-US" dirty="0"/>
              <a:t>Telephone: 916-322-9503</a:t>
            </a:r>
          </a:p>
          <a:p>
            <a:pPr marL="0" indent="0" algn="ctr">
              <a:spcBef>
                <a:spcPts val="0"/>
              </a:spcBef>
              <a:buNone/>
            </a:pPr>
            <a:r>
              <a:rPr lang="en-US" dirty="0"/>
              <a:t>Fax: 916-319-0136</a:t>
            </a:r>
          </a:p>
          <a:p>
            <a:pPr marL="0" indent="0" algn="ctr">
              <a:spcBef>
                <a:spcPts val="0"/>
              </a:spcBef>
              <a:buNone/>
            </a:pPr>
            <a:r>
              <a:rPr lang="en-US" dirty="0"/>
              <a:t>Email: </a:t>
            </a:r>
            <a:r>
              <a:rPr lang="en-US" u="sng" dirty="0">
                <a:hlinkClick r:id="rId3"/>
              </a:rPr>
              <a:t>EEED@cde.ca.gov</a:t>
            </a:r>
            <a:endParaRPr lang="en-US" dirty="0"/>
          </a:p>
        </p:txBody>
      </p:sp>
    </p:spTree>
    <p:extLst>
      <p:ext uri="{BB962C8B-B14F-4D97-AF65-F5344CB8AC3E}">
        <p14:creationId xmlns:p14="http://schemas.microsoft.com/office/powerpoint/2010/main" val="2141111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SSAE Grant Purpose</a:t>
            </a:r>
          </a:p>
        </p:txBody>
      </p:sp>
      <p:sp>
        <p:nvSpPr>
          <p:cNvPr id="3" name="Content Placeholder 2"/>
          <p:cNvSpPr>
            <a:spLocks noGrp="1"/>
          </p:cNvSpPr>
          <p:nvPr>
            <p:ph idx="1"/>
          </p:nvPr>
        </p:nvSpPr>
        <p:spPr>
          <a:xfrm>
            <a:off x="1612145" y="1825625"/>
            <a:ext cx="9479666" cy="4351338"/>
          </a:xfrm>
        </p:spPr>
        <p:txBody>
          <a:bodyPr/>
          <a:lstStyle/>
          <a:p>
            <a:pPr marL="0" indent="0">
              <a:spcAft>
                <a:spcPts val="1200"/>
              </a:spcAft>
              <a:buNone/>
            </a:pPr>
            <a:r>
              <a:rPr lang="en-US" dirty="0"/>
              <a:t>The purpose of the SSAE grant is to encourage and support eligible local educational agencies (LEAs), including direct-funded charter schools, to increase capacity to:  </a:t>
            </a:r>
          </a:p>
          <a:p>
            <a:pPr marL="514350" lvl="0" indent="-514350">
              <a:spcAft>
                <a:spcPts val="1200"/>
              </a:spcAft>
              <a:buFont typeface="+mj-lt"/>
              <a:buAutoNum type="alphaUcPeriod"/>
            </a:pPr>
            <a:r>
              <a:rPr lang="en-US" dirty="0"/>
              <a:t>Provide all students with access to well-rounded educational opportunities; </a:t>
            </a:r>
          </a:p>
          <a:p>
            <a:pPr marL="514350" lvl="0" indent="-514350">
              <a:spcAft>
                <a:spcPts val="1200"/>
              </a:spcAft>
              <a:buFont typeface="+mj-lt"/>
              <a:buAutoNum type="alphaUcPeriod"/>
            </a:pPr>
            <a:r>
              <a:rPr lang="en-US" dirty="0"/>
              <a:t>Support safe and healthy students; and </a:t>
            </a:r>
          </a:p>
          <a:p>
            <a:pPr marL="514350" indent="-514350">
              <a:spcAft>
                <a:spcPts val="1200"/>
              </a:spcAft>
              <a:buFont typeface="+mj-lt"/>
              <a:buAutoNum type="alphaUcPeriod"/>
            </a:pPr>
            <a:r>
              <a:rPr lang="en-US" dirty="0"/>
              <a:t>Support the effective use of technology.</a:t>
            </a:r>
          </a:p>
          <a:p>
            <a:pPr marL="0" indent="0">
              <a:spcAft>
                <a:spcPts val="1200"/>
              </a:spcAft>
              <a:buNone/>
            </a:pPr>
            <a:endParaRPr lang="en-US" dirty="0"/>
          </a:p>
          <a:p>
            <a:endParaRPr lang="en-US" dirty="0"/>
          </a:p>
        </p:txBody>
      </p:sp>
    </p:spTree>
    <p:extLst>
      <p:ext uri="{BB962C8B-B14F-4D97-AF65-F5344CB8AC3E}">
        <p14:creationId xmlns:p14="http://schemas.microsoft.com/office/powerpoint/2010/main" val="1263670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SSAE Grant Categories</a:t>
            </a:r>
          </a:p>
        </p:txBody>
      </p:sp>
      <p:sp>
        <p:nvSpPr>
          <p:cNvPr id="3" name="Content Placeholder 2"/>
          <p:cNvSpPr>
            <a:spLocks noGrp="1"/>
          </p:cNvSpPr>
          <p:nvPr>
            <p:ph idx="1"/>
          </p:nvPr>
        </p:nvSpPr>
        <p:spPr>
          <a:xfrm>
            <a:off x="1354239" y="1684949"/>
            <a:ext cx="9479666" cy="4351338"/>
          </a:xfrm>
        </p:spPr>
        <p:txBody>
          <a:bodyPr/>
          <a:lstStyle/>
          <a:p>
            <a:pPr marL="0" indent="0">
              <a:lnSpc>
                <a:spcPct val="100000"/>
              </a:lnSpc>
              <a:spcAft>
                <a:spcPts val="1200"/>
              </a:spcAft>
              <a:buNone/>
            </a:pPr>
            <a:r>
              <a:rPr lang="en-US" sz="2400" dirty="0"/>
              <a:t>LEAs or a consortium of LEAs may submit up to three applications, one for each category: </a:t>
            </a:r>
          </a:p>
          <a:p>
            <a:pPr lvl="0" fontAlgn="base">
              <a:lnSpc>
                <a:spcPct val="100000"/>
              </a:lnSpc>
              <a:spcAft>
                <a:spcPts val="1200"/>
              </a:spcAft>
            </a:pPr>
            <a:r>
              <a:rPr lang="en-US" sz="2400" dirty="0"/>
              <a:t>Category A: Access to, and opportunities for, a well-rounded education for all students; </a:t>
            </a:r>
          </a:p>
          <a:p>
            <a:pPr lvl="0" fontAlgn="base">
              <a:lnSpc>
                <a:spcPct val="100000"/>
              </a:lnSpc>
              <a:spcAft>
                <a:spcPts val="1200"/>
              </a:spcAft>
            </a:pPr>
            <a:r>
              <a:rPr lang="en-US" sz="2400" dirty="0"/>
              <a:t>Category B: School conditions for student learning in order to create a healthy and safe school environment; or</a:t>
            </a:r>
          </a:p>
          <a:p>
            <a:pPr>
              <a:lnSpc>
                <a:spcPct val="100000"/>
              </a:lnSpc>
              <a:spcAft>
                <a:spcPts val="1200"/>
              </a:spcAft>
            </a:pPr>
            <a:r>
              <a:rPr lang="en-US" sz="2400" dirty="0"/>
              <a:t>Category C: Access to personalized learning experiences supported by technology and professional development for the effective use of data and technology.</a:t>
            </a:r>
          </a:p>
        </p:txBody>
      </p:sp>
    </p:spTree>
    <p:extLst>
      <p:ext uri="{BB962C8B-B14F-4D97-AF65-F5344CB8AC3E}">
        <p14:creationId xmlns:p14="http://schemas.microsoft.com/office/powerpoint/2010/main" val="3647216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SSAE Priority Points</a:t>
            </a:r>
          </a:p>
        </p:txBody>
      </p:sp>
      <p:sp>
        <p:nvSpPr>
          <p:cNvPr id="3" name="Content Placeholder 2"/>
          <p:cNvSpPr>
            <a:spLocks noGrp="1"/>
          </p:cNvSpPr>
          <p:nvPr>
            <p:ph idx="1"/>
          </p:nvPr>
        </p:nvSpPr>
        <p:spPr/>
        <p:txBody>
          <a:bodyPr/>
          <a:lstStyle/>
          <a:p>
            <a:pPr marL="457200" lvl="0" indent="-457200">
              <a:spcAft>
                <a:spcPts val="1200"/>
              </a:spcAft>
              <a:buFont typeface="+mj-lt"/>
              <a:buAutoNum type="arabicPeriod"/>
            </a:pPr>
            <a:r>
              <a:rPr lang="en-US" sz="2400" dirty="0"/>
              <a:t>Enhance visual and performing arts education (4 points), and/or</a:t>
            </a:r>
          </a:p>
          <a:p>
            <a:pPr marL="457200" indent="-457200">
              <a:spcAft>
                <a:spcPts val="1200"/>
              </a:spcAft>
              <a:buFont typeface="+mj-lt"/>
              <a:buAutoNum type="arabicPeriod"/>
            </a:pPr>
            <a:r>
              <a:rPr lang="en-US" sz="2400" dirty="0"/>
              <a:t>Utilize these funds as part of a comprehensive strategy to expand access to physical and mental health care, including dental and vision care, in schools by supporting the planning, establishing, updating, or the expanding of school health centers, including, but not limited to, mobile school health centers, as defined in Section 124174 of the Health and Safety Code, except that no funds shall be used for the purpose of construction, renovation, or repair of any school facility (4 points).</a:t>
            </a:r>
          </a:p>
          <a:p>
            <a:pPr marL="457200" indent="-457200">
              <a:spcAft>
                <a:spcPts val="1200"/>
              </a:spcAft>
              <a:buFont typeface="+mj-lt"/>
              <a:buAutoNum type="arabicPeriod"/>
            </a:pPr>
            <a:r>
              <a:rPr lang="en-US" sz="2400" dirty="0"/>
              <a:t>LEAs that have been identified for differentiated assistance under the statewide system of support (1 point).</a:t>
            </a:r>
          </a:p>
        </p:txBody>
      </p:sp>
    </p:spTree>
    <p:extLst>
      <p:ext uri="{BB962C8B-B14F-4D97-AF65-F5344CB8AC3E}">
        <p14:creationId xmlns:p14="http://schemas.microsoft.com/office/powerpoint/2010/main" val="3237135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SSAE Grant Duration</a:t>
            </a:r>
          </a:p>
        </p:txBody>
      </p:sp>
      <p:sp>
        <p:nvSpPr>
          <p:cNvPr id="3" name="Content Placeholder 2"/>
          <p:cNvSpPr>
            <a:spLocks noGrp="1"/>
          </p:cNvSpPr>
          <p:nvPr>
            <p:ph idx="1"/>
          </p:nvPr>
        </p:nvSpPr>
        <p:spPr/>
        <p:txBody>
          <a:bodyPr/>
          <a:lstStyle/>
          <a:p>
            <a:pPr>
              <a:spcAft>
                <a:spcPts val="13200"/>
              </a:spcAft>
            </a:pPr>
            <a:r>
              <a:rPr lang="en-US" sz="3200" dirty="0"/>
              <a:t>The grant period is January 1, 2019, through September 30, 2019*. </a:t>
            </a:r>
          </a:p>
          <a:p>
            <a:pPr marL="0" indent="0">
              <a:spcAft>
                <a:spcPts val="13200"/>
              </a:spcAft>
              <a:buNone/>
            </a:pPr>
            <a:r>
              <a:rPr lang="en-US" sz="2400" dirty="0"/>
              <a:t>*The CDE is requesting a </a:t>
            </a:r>
            <a:r>
              <a:rPr lang="en-US" sz="2400" dirty="0" err="1"/>
              <a:t>Tydings</a:t>
            </a:r>
            <a:r>
              <a:rPr lang="en-US" sz="2400" dirty="0"/>
              <a:t> Amendment Waiver from the U.S. Department of Education (ED). If the waiver is accepted by the ED, grantees will be provided the opportunity to submit a request to the CDE for an extension beyond September 30, 2019, and carryover any unspent funds. </a:t>
            </a:r>
          </a:p>
        </p:txBody>
      </p:sp>
    </p:spTree>
    <p:extLst>
      <p:ext uri="{BB962C8B-B14F-4D97-AF65-F5344CB8AC3E}">
        <p14:creationId xmlns:p14="http://schemas.microsoft.com/office/powerpoint/2010/main" val="3630254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SSAE Eligibility</a:t>
            </a:r>
          </a:p>
        </p:txBody>
      </p:sp>
      <p:sp>
        <p:nvSpPr>
          <p:cNvPr id="3" name="Content Placeholder 2"/>
          <p:cNvSpPr>
            <a:spLocks noGrp="1"/>
          </p:cNvSpPr>
          <p:nvPr>
            <p:ph idx="1"/>
          </p:nvPr>
        </p:nvSpPr>
        <p:spPr/>
        <p:txBody>
          <a:bodyPr/>
          <a:lstStyle/>
          <a:p>
            <a:pPr>
              <a:spcAft>
                <a:spcPts val="1200"/>
              </a:spcAft>
            </a:pPr>
            <a:r>
              <a:rPr lang="en-US" dirty="0"/>
              <a:t>Must be an LEA, or a consortium of LEAs, that received a grant under Title I, Part A of ESEA in the 2017–18 fiscal year</a:t>
            </a:r>
          </a:p>
          <a:p>
            <a:pPr>
              <a:spcAft>
                <a:spcPts val="1200"/>
              </a:spcAft>
            </a:pPr>
            <a:r>
              <a:rPr lang="en-US" dirty="0"/>
              <a:t>The list of eligible LEAs is available on the Title I, Part A Funding Results web page at </a:t>
            </a:r>
            <a:r>
              <a:rPr lang="en-US" u="sng" dirty="0">
                <a:hlinkClick r:id="rId3" tooltip="Title I, Part A Funding Results Web Page"/>
              </a:rPr>
              <a:t>https://www.cde.ca.gov/fg/aa/ca/title1pa17result.asp</a:t>
            </a:r>
            <a:r>
              <a:rPr lang="en-US" dirty="0"/>
              <a:t>. </a:t>
            </a:r>
          </a:p>
          <a:p>
            <a:endParaRPr lang="en-US" dirty="0"/>
          </a:p>
        </p:txBody>
      </p:sp>
    </p:spTree>
    <p:extLst>
      <p:ext uri="{BB962C8B-B14F-4D97-AF65-F5344CB8AC3E}">
        <p14:creationId xmlns:p14="http://schemas.microsoft.com/office/powerpoint/2010/main" val="3099383284"/>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739A28"/>
      </a:dk2>
      <a:lt2>
        <a:srgbClr val="E2DFCC"/>
      </a:lt2>
      <a:accent1>
        <a:srgbClr val="99CB38"/>
      </a:accent1>
      <a:accent2>
        <a:srgbClr val="63A537"/>
      </a:accent2>
      <a:accent3>
        <a:srgbClr val="37A76F"/>
      </a:accent3>
      <a:accent4>
        <a:srgbClr val="44C1A3"/>
      </a:accent4>
      <a:accent5>
        <a:srgbClr val="4EB3CF"/>
      </a:accent5>
      <a:accent6>
        <a:srgbClr val="51C3F9"/>
      </a:accent6>
      <a:hlink>
        <a:srgbClr val="0000FF"/>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est_x0020_Column xmlns="975965d3-7d56-4800-8f94-ec96b5d64595">true</Test_x0020_Colum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8A2135252F99348A1E0C1A103683770" ma:contentTypeVersion="1" ma:contentTypeDescription="Create a new document." ma:contentTypeScope="" ma:versionID="e2ee3a94614b7e3a912059ffc043a885">
  <xsd:schema xmlns:xsd="http://www.w3.org/2001/XMLSchema" xmlns:xs="http://www.w3.org/2001/XMLSchema" xmlns:p="http://schemas.microsoft.com/office/2006/metadata/properties" xmlns:ns2="975965d3-7d56-4800-8f94-ec96b5d64595" targetNamespace="http://schemas.microsoft.com/office/2006/metadata/properties" ma:root="true" ma:fieldsID="a4819b30a226c05d7596df00d83e12b9" ns2:_="">
    <xsd:import namespace="975965d3-7d56-4800-8f94-ec96b5d64595"/>
    <xsd:element name="properties">
      <xsd:complexType>
        <xsd:sequence>
          <xsd:element name="documentManagement">
            <xsd:complexType>
              <xsd:all>
                <xsd:element ref="ns2:Test_x0020_Colum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5965d3-7d56-4800-8f94-ec96b5d64595" elementFormDefault="qualified">
    <xsd:import namespace="http://schemas.microsoft.com/office/2006/documentManagement/types"/>
    <xsd:import namespace="http://schemas.microsoft.com/office/infopath/2007/PartnerControls"/>
    <xsd:element name="Test_x0020_Column" ma:index="8" nillable="true" ma:displayName="Test Column" ma:default="1" ma:description="Include in Weekly Update?" ma:internalName="Test_x0020_Column">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25CFC9-3441-4196-8F5D-B8DD71AFCCB9}">
  <ds:schemaRefs>
    <ds:schemaRef ds:uri="http://schemas.microsoft.com/sharepoint/v3/contenttype/forms"/>
  </ds:schemaRefs>
</ds:datastoreItem>
</file>

<file path=customXml/itemProps2.xml><?xml version="1.0" encoding="utf-8"?>
<ds:datastoreItem xmlns:ds="http://schemas.openxmlformats.org/officeDocument/2006/customXml" ds:itemID="{66BC50B1-AAC5-40F3-98B7-46EE9D49880F}">
  <ds:schemaRefs>
    <ds:schemaRef ds:uri="http://purl.org/dc/terms/"/>
    <ds:schemaRef ds:uri="http://schemas.openxmlformats.org/package/2006/metadata/core-properties"/>
    <ds:schemaRef ds:uri="975965d3-7d56-4800-8f94-ec96b5d64595"/>
    <ds:schemaRef ds:uri="http://purl.org/dc/dcmitype/"/>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BC1FB5E6-E54E-4043-8237-A5C54CE61A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5965d3-7d56-4800-8f94-ec96b5d645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1307</TotalTime>
  <Words>6848</Words>
  <Application>Microsoft Office PowerPoint</Application>
  <PresentationFormat>Widescreen</PresentationFormat>
  <Paragraphs>470</Paragraphs>
  <Slides>40</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Century Gothic</vt:lpstr>
      <vt:lpstr>Wingdings</vt:lpstr>
      <vt:lpstr>Office Theme</vt:lpstr>
      <vt:lpstr>2018–19 Request for Applications Student Support and Academic Enrichment Grant Program</vt:lpstr>
      <vt:lpstr>Housekeeping</vt:lpstr>
      <vt:lpstr>2018–19 Student Support and Academic Enrichment Grant Program</vt:lpstr>
      <vt:lpstr>Program Authorization</vt:lpstr>
      <vt:lpstr>SSAE Grant Purpose</vt:lpstr>
      <vt:lpstr>SSAE Grant Categories</vt:lpstr>
      <vt:lpstr>SSAE Priority Points</vt:lpstr>
      <vt:lpstr>SSAE Grant Duration</vt:lpstr>
      <vt:lpstr>SSAE Eligibility</vt:lpstr>
      <vt:lpstr>SSAE Eligibility cont.</vt:lpstr>
      <vt:lpstr>SSAE Funding</vt:lpstr>
      <vt:lpstr>Allowable SSAE Grant Activities</vt:lpstr>
      <vt:lpstr>Allowable SSAE Grant Activities: Category Focus</vt:lpstr>
      <vt:lpstr>Well-Rounded Educational Opportunities</vt:lpstr>
      <vt:lpstr>Safe and Healthy Students</vt:lpstr>
      <vt:lpstr>Effective Use of Technology</vt:lpstr>
      <vt:lpstr>Requirements of the SSAE Grant Application</vt:lpstr>
      <vt:lpstr>Submission Requirements</vt:lpstr>
      <vt:lpstr> Intent to Submit an Application</vt:lpstr>
      <vt:lpstr>Comprehensive Needs Assessment</vt:lpstr>
      <vt:lpstr>Consultation with Stakeholders</vt:lpstr>
      <vt:lpstr>Consultation with Stakeholders cont.</vt:lpstr>
      <vt:lpstr>Equitable Services</vt:lpstr>
      <vt:lpstr>Supplement, Not Supplant Requirement</vt:lpstr>
      <vt:lpstr>Completing the Project Narrative</vt:lpstr>
      <vt:lpstr>Parts 1 and 2 of the Project Narrative</vt:lpstr>
      <vt:lpstr>Parts 3-5 of the Project Narrative</vt:lpstr>
      <vt:lpstr>Parts 6 and 7 of the Project Narrative</vt:lpstr>
      <vt:lpstr>Review Process</vt:lpstr>
      <vt:lpstr>Review Process cont.</vt:lpstr>
      <vt:lpstr>Application Maximum Point Values</vt:lpstr>
      <vt:lpstr>SSAE Grant Checklist</vt:lpstr>
      <vt:lpstr>SSAE Grant Application Timeline</vt:lpstr>
      <vt:lpstr>Submission of Application</vt:lpstr>
      <vt:lpstr>Submission of Application cont.</vt:lpstr>
      <vt:lpstr>Additional Resources (1)</vt:lpstr>
      <vt:lpstr>Additional Resources (2)</vt:lpstr>
      <vt:lpstr>Additional Resources (3)</vt:lpstr>
      <vt:lpstr>Questions?</vt:lpstr>
      <vt:lpstr>Educator Excellence and Equity Communications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Title IV, Part A Technical Assistance Webinar - Professional Learning (CA Dept of Education)</dc:title>
  <dc:subject>SSAE Competitive Grant Technical Assistance Webinar, August 28, 2018.</dc:subject>
  <dc:creator/>
  <cp:lastModifiedBy>Christopher Slaven</cp:lastModifiedBy>
  <cp:revision>199</cp:revision>
  <cp:lastPrinted>2018-08-21T17:49:48Z</cp:lastPrinted>
  <dcterms:created xsi:type="dcterms:W3CDTF">2017-11-09T22:09:16Z</dcterms:created>
  <dcterms:modified xsi:type="dcterms:W3CDTF">2024-06-06T23:42:47Z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0x01010058A2135252F99348A1E0C1A103683770</vt:lpwstr>
  </property>
</Properties>
</file>