
<file path=[Content_Types].xml><?xml version="1.0" encoding="utf-8"?>
<Types xmlns="http://schemas.openxmlformats.org/package/2006/content-types">
  <Default Extension="emf" ContentType="image/x-emf"/>
  <Default Extension="gif" ContentType="image/gi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71" r:id="rId4"/>
  </p:sldMasterIdLst>
  <p:notesMasterIdLst>
    <p:notesMasterId r:id="rId22"/>
  </p:notesMasterIdLst>
  <p:handoutMasterIdLst>
    <p:handoutMasterId r:id="rId23"/>
  </p:handoutMasterIdLst>
  <p:sldIdLst>
    <p:sldId id="258" r:id="rId5"/>
    <p:sldId id="276" r:id="rId6"/>
    <p:sldId id="271" r:id="rId7"/>
    <p:sldId id="380" r:id="rId8"/>
    <p:sldId id="355" r:id="rId9"/>
    <p:sldId id="356" r:id="rId10"/>
    <p:sldId id="377" r:id="rId11"/>
    <p:sldId id="274" r:id="rId12"/>
    <p:sldId id="382" r:id="rId13"/>
    <p:sldId id="384" r:id="rId14"/>
    <p:sldId id="388" r:id="rId15"/>
    <p:sldId id="390" r:id="rId16"/>
    <p:sldId id="391" r:id="rId17"/>
    <p:sldId id="381" r:id="rId18"/>
    <p:sldId id="394" r:id="rId19"/>
    <p:sldId id="386" r:id="rId20"/>
    <p:sldId id="393" r:id="rId21"/>
  </p:sldIdLst>
  <p:sldSz cx="12192000" cy="6858000"/>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Smith" initials="SS" lastIdx="2" clrIdx="0">
    <p:extLst>
      <p:ext uri="{19B8F6BF-5375-455C-9EA6-DF929625EA0E}">
        <p15:presenceInfo xmlns:p15="http://schemas.microsoft.com/office/powerpoint/2012/main" userId="S::ssmith@cde.ca.gov::87411f31-9b5a-4134-880e-dc49a23bd1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1E5E70"/>
    <a:srgbClr val="FFFFFF"/>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47" autoAdjust="0"/>
    <p:restoredTop sz="82374" autoAdjust="0"/>
  </p:normalViewPr>
  <p:slideViewPr>
    <p:cSldViewPr snapToGrid="0">
      <p:cViewPr varScale="1">
        <p:scale>
          <a:sx n="92" d="100"/>
          <a:sy n="92" d="100"/>
        </p:scale>
        <p:origin x="858" y="162"/>
      </p:cViewPr>
      <p:guideLst/>
    </p:cSldViewPr>
  </p:slideViewPr>
  <p:outlineViewPr>
    <p:cViewPr>
      <p:scale>
        <a:sx n="33" d="100"/>
        <a:sy n="33" d="100"/>
      </p:scale>
      <p:origin x="0" y="-293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y Kessel" userId="08705f9a21c02536" providerId="LiveId" clId="{AE848595-5355-41EF-891D-310114EB7EFE}"/>
    <pc:docChg chg="undo redo custSel modSld modMainMaster">
      <pc:chgData name="Joy Kessel" userId="08705f9a21c02536" providerId="LiveId" clId="{AE848595-5355-41EF-891D-310114EB7EFE}" dt="2020-11-19T23:39:23.055" v="17" actId="478"/>
      <pc:docMkLst>
        <pc:docMk/>
      </pc:docMkLst>
      <pc:sldChg chg="modSp mod chgLayout">
        <pc:chgData name="Joy Kessel" userId="08705f9a21c02536" providerId="LiveId" clId="{AE848595-5355-41EF-891D-310114EB7EFE}" dt="2020-11-19T23:38:18.729" v="7" actId="948"/>
        <pc:sldMkLst>
          <pc:docMk/>
          <pc:sldMk cId="3302440600" sldId="258"/>
        </pc:sldMkLst>
        <pc:spChg chg="mod ord">
          <ac:chgData name="Joy Kessel" userId="08705f9a21c02536" providerId="LiveId" clId="{AE848595-5355-41EF-891D-310114EB7EFE}" dt="2020-11-19T23:37:57.475" v="4" actId="242"/>
          <ac:spMkLst>
            <pc:docMk/>
            <pc:sldMk cId="3302440600" sldId="258"/>
            <ac:spMk id="2" creationId="{00000000-0000-0000-0000-000000000000}"/>
          </ac:spMkLst>
        </pc:spChg>
        <pc:spChg chg="mod ord">
          <ac:chgData name="Joy Kessel" userId="08705f9a21c02536" providerId="LiveId" clId="{AE848595-5355-41EF-891D-310114EB7EFE}" dt="2020-11-19T23:38:18.729" v="7" actId="948"/>
          <ac:spMkLst>
            <pc:docMk/>
            <pc:sldMk cId="3302440600" sldId="258"/>
            <ac:spMk id="3" creationId="{00000000-0000-0000-0000-000000000000}"/>
          </ac:spMkLst>
        </pc:spChg>
      </pc:sldChg>
      <pc:sldChg chg="addSp delSp modSp mod chgLayout">
        <pc:chgData name="Joy Kessel" userId="08705f9a21c02536" providerId="LiveId" clId="{AE848595-5355-41EF-891D-310114EB7EFE}" dt="2020-11-19T23:39:05.357" v="14" actId="14100"/>
        <pc:sldMkLst>
          <pc:docMk/>
          <pc:sldMk cId="3277917899" sldId="377"/>
        </pc:sldMkLst>
        <pc:spChg chg="mod ord">
          <ac:chgData name="Joy Kessel" userId="08705f9a21c02536" providerId="LiveId" clId="{AE848595-5355-41EF-891D-310114EB7EFE}" dt="2020-11-19T23:39:05.357" v="14" actId="14100"/>
          <ac:spMkLst>
            <pc:docMk/>
            <pc:sldMk cId="3277917899" sldId="377"/>
            <ac:spMk id="2" creationId="{341BB2DD-3737-0141-BE33-0672D320091E}"/>
          </ac:spMkLst>
        </pc:spChg>
        <pc:spChg chg="add del mod ord">
          <ac:chgData name="Joy Kessel" userId="08705f9a21c02536" providerId="LiveId" clId="{AE848595-5355-41EF-891D-310114EB7EFE}" dt="2020-11-19T23:38:58.989" v="13" actId="478"/>
          <ac:spMkLst>
            <pc:docMk/>
            <pc:sldMk cId="3277917899" sldId="377"/>
            <ac:spMk id="3" creationId="{A0DCE11A-95FF-4D16-8ADD-39298259C4BC}"/>
          </ac:spMkLst>
        </pc:spChg>
      </pc:sldChg>
      <pc:sldChg chg="addSp delSp modSp mod chgLayout">
        <pc:chgData name="Joy Kessel" userId="08705f9a21c02536" providerId="LiveId" clId="{AE848595-5355-41EF-891D-310114EB7EFE}" dt="2020-11-19T23:39:23.055" v="17" actId="478"/>
        <pc:sldMkLst>
          <pc:docMk/>
          <pc:sldMk cId="3992878920" sldId="391"/>
        </pc:sldMkLst>
        <pc:spChg chg="mod ord">
          <ac:chgData name="Joy Kessel" userId="08705f9a21c02536" providerId="LiveId" clId="{AE848595-5355-41EF-891D-310114EB7EFE}" dt="2020-11-19T23:39:19.018" v="16" actId="242"/>
          <ac:spMkLst>
            <pc:docMk/>
            <pc:sldMk cId="3992878920" sldId="391"/>
            <ac:spMk id="2" creationId="{341BB2DD-3737-0141-BE33-0672D320091E}"/>
          </ac:spMkLst>
        </pc:spChg>
        <pc:spChg chg="add del mod ord">
          <ac:chgData name="Joy Kessel" userId="08705f9a21c02536" providerId="LiveId" clId="{AE848595-5355-41EF-891D-310114EB7EFE}" dt="2020-11-19T23:39:23.055" v="17" actId="478"/>
          <ac:spMkLst>
            <pc:docMk/>
            <pc:sldMk cId="3992878920" sldId="391"/>
            <ac:spMk id="3" creationId="{F7E1BC17-94AC-4B2D-A09E-42A7BECF8EDF}"/>
          </ac:spMkLst>
        </pc:spChg>
      </pc:sldChg>
      <pc:sldMasterChg chg="modSldLayout">
        <pc:chgData name="Joy Kessel" userId="08705f9a21c02536" providerId="LiveId" clId="{AE848595-5355-41EF-891D-310114EB7EFE}" dt="2020-11-18T21:24:20.667" v="0" actId="207"/>
        <pc:sldMasterMkLst>
          <pc:docMk/>
          <pc:sldMasterMk cId="3711321045" sldId="2147484571"/>
        </pc:sldMasterMkLst>
        <pc:sldLayoutChg chg="modSp mod">
          <pc:chgData name="Joy Kessel" userId="08705f9a21c02536" providerId="LiveId" clId="{AE848595-5355-41EF-891D-310114EB7EFE}" dt="2020-11-18T21:24:20.667" v="0" actId="207"/>
          <pc:sldLayoutMkLst>
            <pc:docMk/>
            <pc:sldMasterMk cId="3711321045" sldId="2147484571"/>
            <pc:sldLayoutMk cId="754337112" sldId="2147484572"/>
          </pc:sldLayoutMkLst>
          <pc:spChg chg="mod">
            <ac:chgData name="Joy Kessel" userId="08705f9a21c02536" providerId="LiveId" clId="{AE848595-5355-41EF-891D-310114EB7EFE}" dt="2020-11-18T21:24:20.667" v="0" actId="207"/>
            <ac:spMkLst>
              <pc:docMk/>
              <pc:sldMasterMk cId="3711321045" sldId="2147484571"/>
              <pc:sldLayoutMk cId="754337112" sldId="2147484572"/>
              <ac:spMk id="7"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16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160"/>
          </a:xfrm>
          <a:prstGeom prst="rect">
            <a:avLst/>
          </a:prstGeom>
        </p:spPr>
        <p:txBody>
          <a:bodyPr vert="horz" lIns="92885" tIns="46442" rIns="92885" bIns="46442" rtlCol="0"/>
          <a:lstStyle>
            <a:lvl1pPr algn="r">
              <a:defRPr sz="1200"/>
            </a:lvl1pPr>
          </a:lstStyle>
          <a:p>
            <a:fld id="{9266523C-5B6B-4917-ACBD-5B142FA87CB1}" type="datetimeFigureOut">
              <a:rPr lang="en-US" smtClean="0"/>
              <a:t>8/2/2024</a:t>
            </a:fld>
            <a:endParaRPr lang="en-US"/>
          </a:p>
        </p:txBody>
      </p:sp>
      <p:sp>
        <p:nvSpPr>
          <p:cNvPr id="4" name="Footer Placeholder 3"/>
          <p:cNvSpPr>
            <a:spLocks noGrp="1"/>
          </p:cNvSpPr>
          <p:nvPr>
            <p:ph type="ftr" sz="quarter" idx="2"/>
          </p:nvPr>
        </p:nvSpPr>
        <p:spPr>
          <a:xfrm>
            <a:off x="0" y="8805841"/>
            <a:ext cx="3026833" cy="465159"/>
          </a:xfrm>
          <a:prstGeom prst="rect">
            <a:avLst/>
          </a:prstGeom>
        </p:spPr>
        <p:txBody>
          <a:bodyPr vert="horz" lIns="92885" tIns="46442" rIns="92885" bIns="46442"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05841"/>
            <a:ext cx="3026833" cy="465159"/>
          </a:xfrm>
          <a:prstGeom prst="rect">
            <a:avLst/>
          </a:prstGeom>
        </p:spPr>
        <p:txBody>
          <a:bodyPr vert="horz" lIns="92885" tIns="46442" rIns="92885" bIns="46442" rtlCol="0" anchor="b"/>
          <a:lstStyle>
            <a:lvl1pPr algn="r">
              <a:defRPr sz="1200"/>
            </a:lvl1pPr>
          </a:lstStyle>
          <a:p>
            <a:fld id="{286E483F-EE9B-47DE-BF88-0FBE1DB689F5}" type="slidenum">
              <a:rPr lang="en-US" smtClean="0"/>
              <a:t>‹#›</a:t>
            </a:fld>
            <a:endParaRPr lang="en-US"/>
          </a:p>
        </p:txBody>
      </p:sp>
    </p:spTree>
    <p:extLst>
      <p:ext uri="{BB962C8B-B14F-4D97-AF65-F5344CB8AC3E}">
        <p14:creationId xmlns:p14="http://schemas.microsoft.com/office/powerpoint/2010/main" val="3347129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3C3168BB-E276-3B42-8877-49AC9113A260}" type="datetimeFigureOut">
              <a:rPr lang="en-US" smtClean="0"/>
              <a:t>8/2/2024</a:t>
            </a:fld>
            <a:endParaRPr lang="en-US"/>
          </a:p>
        </p:txBody>
      </p:sp>
      <p:sp>
        <p:nvSpPr>
          <p:cNvPr id="4" name="Slide Image Placeholder 3"/>
          <p:cNvSpPr>
            <a:spLocks noGrp="1" noRot="1" noChangeAspect="1"/>
          </p:cNvSpPr>
          <p:nvPr>
            <p:ph type="sldImg" idx="2"/>
          </p:nvPr>
        </p:nvSpPr>
        <p:spPr>
          <a:xfrm>
            <a:off x="711200" y="1158875"/>
            <a:ext cx="5562600" cy="31289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62463"/>
            <a:ext cx="5588000" cy="3649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05863"/>
            <a:ext cx="3027363"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05863"/>
            <a:ext cx="3027363" cy="465137"/>
          </a:xfrm>
          <a:prstGeom prst="rect">
            <a:avLst/>
          </a:prstGeom>
        </p:spPr>
        <p:txBody>
          <a:bodyPr vert="horz" lIns="91440" tIns="45720" rIns="91440" bIns="45720" rtlCol="0" anchor="b"/>
          <a:lstStyle>
            <a:lvl1pPr algn="r">
              <a:defRPr sz="1200"/>
            </a:lvl1pPr>
          </a:lstStyle>
          <a:p>
            <a:fld id="{99804B66-72F1-634B-AFC1-BB646EB850CF}" type="slidenum">
              <a:rPr lang="en-US" smtClean="0"/>
              <a:t>‹#›</a:t>
            </a:fld>
            <a:endParaRPr lang="en-US"/>
          </a:p>
        </p:txBody>
      </p:sp>
    </p:spTree>
    <p:extLst>
      <p:ext uri="{BB962C8B-B14F-4D97-AF65-F5344CB8AC3E}">
        <p14:creationId xmlns:p14="http://schemas.microsoft.com/office/powerpoint/2010/main" val="2997621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Hello, my name is </a:t>
            </a:r>
            <a:r>
              <a:rPr lang="en-US" b="1" dirty="0">
                <a:solidFill>
                  <a:schemeClr val="tx1"/>
                </a:solidFill>
                <a:latin typeface="Arial" panose="020B0604020202020204" pitchFamily="34" charset="0"/>
                <a:cs typeface="Arial" panose="020B0604020202020204" pitchFamily="34" charset="0"/>
              </a:rPr>
              <a:t>[Presenter’s Name] </a:t>
            </a:r>
            <a:r>
              <a:rPr lang="en-US" dirty="0">
                <a:solidFill>
                  <a:schemeClr val="tx1"/>
                </a:solidFill>
                <a:latin typeface="Arial" panose="020B0604020202020204" pitchFamily="34" charset="0"/>
                <a:cs typeface="Arial" panose="020B0604020202020204" pitchFamily="34" charset="0"/>
              </a:rPr>
              <a:t>and I am </a:t>
            </a:r>
            <a:r>
              <a:rPr lang="en-US" b="1" dirty="0">
                <a:solidFill>
                  <a:schemeClr val="tx1"/>
                </a:solidFill>
                <a:latin typeface="Arial" panose="020B0604020202020204" pitchFamily="34" charset="0"/>
                <a:cs typeface="Arial" panose="020B0604020202020204" pitchFamily="34" charset="0"/>
              </a:rPr>
              <a:t>[presenter’s position]</a:t>
            </a:r>
            <a:r>
              <a:rPr lang="en-US" b="0" dirty="0">
                <a:solidFill>
                  <a:schemeClr val="tx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This presentation will provide general information and resources to support initial implementation of the California State Seal of Civic Engagement (SSCE).</a:t>
            </a:r>
          </a:p>
          <a:p>
            <a:pPr marL="171450" indent="-1714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pPr marL="171450" indent="-1714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804B66-72F1-634B-AFC1-BB646EB850CF}" type="slidenum">
              <a:rPr lang="en-US" smtClean="0"/>
              <a:t>1</a:t>
            </a:fld>
            <a:endParaRPr lang="en-US"/>
          </a:p>
        </p:txBody>
      </p:sp>
    </p:spTree>
    <p:extLst>
      <p:ext uri="{BB962C8B-B14F-4D97-AF65-F5344CB8AC3E}">
        <p14:creationId xmlns:p14="http://schemas.microsoft.com/office/powerpoint/2010/main" val="4294662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spcAft>
                <a:spcPts val="0"/>
              </a:spcAft>
              <a:buFont typeface="Arial" panose="020B0604020202020204" pitchFamily="34" charset="0"/>
              <a:buChar char="•"/>
            </a:pPr>
            <a:r>
              <a:rPr lang="en-US" b="0" dirty="0">
                <a:latin typeface="Arial" panose="020B0604020202020204" pitchFamily="34" charset="0"/>
                <a:cs typeface="Arial" panose="020B0604020202020204" pitchFamily="34" charset="0"/>
              </a:rPr>
              <a:t>How do LEAs order insignias?</a:t>
            </a:r>
          </a:p>
          <a:p>
            <a:pPr marL="171450" indent="-171450">
              <a:lnSpc>
                <a:spcPct val="100000"/>
              </a:lnSpc>
              <a:spcBef>
                <a:spcPts val="0"/>
              </a:spcBef>
              <a:spcAft>
                <a:spcPts val="0"/>
              </a:spcAft>
              <a:buFont typeface="Arial" panose="020B0604020202020204" pitchFamily="34" charset="0"/>
              <a:buChar char="•"/>
            </a:pPr>
            <a:endParaRPr lang="en-US" b="0" dirty="0">
              <a:latin typeface="Arial" panose="020B0604020202020204" pitchFamily="34" charset="0"/>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sz="1200" dirty="0">
                <a:latin typeface="Arial" panose="020B0604020202020204" pitchFamily="34" charset="0"/>
                <a:cs typeface="Arial" panose="020B0604020202020204" pitchFamily="34" charset="0"/>
              </a:rPr>
              <a:t>The CDE is developing an online Insignia Request Form and additional guidance to help LEAs order insignias. </a:t>
            </a:r>
          </a:p>
          <a:p>
            <a:pPr marL="171450" indent="-171450">
              <a:lnSpc>
                <a:spcPct val="100000"/>
              </a:lnSpc>
              <a:spcBef>
                <a:spcPts val="0"/>
              </a:spcBef>
              <a:spcAft>
                <a:spcPts val="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sz="1200" dirty="0">
                <a:latin typeface="Arial" panose="020B0604020202020204" pitchFamily="34" charset="0"/>
                <a:cs typeface="Arial" panose="020B0604020202020204" pitchFamily="34" charset="0"/>
              </a:rPr>
              <a:t>LEAs will complete this form online to order insignias. One seal per eligible student may be affixed to the diploma, certificate, or transcript.</a:t>
            </a:r>
          </a:p>
          <a:p>
            <a:pPr marL="171450" indent="-171450">
              <a:lnSpc>
                <a:spcPct val="100000"/>
              </a:lnSpc>
              <a:spcBef>
                <a:spcPts val="0"/>
              </a:spcBef>
              <a:spcAft>
                <a:spcPts val="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804B66-72F1-634B-AFC1-BB646EB850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598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spcAft>
                <a:spcPts val="0"/>
              </a:spcAft>
              <a:buFont typeface="Arial" panose="020B0604020202020204" pitchFamily="34" charset="0"/>
              <a:buChar char="•"/>
            </a:pPr>
            <a:r>
              <a:rPr lang="en-US" sz="1200" dirty="0">
                <a:latin typeface="Arial" panose="020B0604020202020204" pitchFamily="34" charset="0"/>
                <a:cs typeface="Arial" panose="020B0604020202020204" pitchFamily="34" charset="0"/>
              </a:rPr>
              <a:t>LEAs should submit the online Insignia Request Form a minimum of four weeks prior to the date the insignia is required.</a:t>
            </a:r>
          </a:p>
          <a:p>
            <a:pPr marL="171450" indent="-171450">
              <a:lnSpc>
                <a:spcPct val="100000"/>
              </a:lnSpc>
              <a:spcBef>
                <a:spcPts val="0"/>
              </a:spcBef>
              <a:spcAft>
                <a:spcPts val="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sz="1200" dirty="0">
                <a:latin typeface="Arial" panose="020B0604020202020204" pitchFamily="34" charset="0"/>
                <a:cs typeface="Arial" panose="020B0604020202020204" pitchFamily="34" charset="0"/>
              </a:rPr>
              <a:t>The Insignia Request Form will be available by the spring of 2021 on the SSCE web page at https://www.cde.ca.gov/pd/ca/hs/hssstateseal.asp.</a:t>
            </a:r>
          </a:p>
          <a:p>
            <a:pPr marL="0" indent="0">
              <a:lnSpc>
                <a:spcPct val="100000"/>
              </a:lnSpc>
              <a:spcBef>
                <a:spcPts val="0"/>
              </a:spcBef>
              <a:spcAft>
                <a:spcPts val="0"/>
              </a:spcAft>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804B66-72F1-634B-AFC1-BB646EB850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9630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Is there a charge for insignias?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Per </a:t>
            </a:r>
            <a:r>
              <a:rPr lang="en-US" b="0" i="1" dirty="0">
                <a:latin typeface="Arial" panose="020B0604020202020204" pitchFamily="34" charset="0"/>
                <a:cs typeface="Arial" panose="020B0604020202020204" pitchFamily="34" charset="0"/>
              </a:rPr>
              <a:t>EC </a:t>
            </a:r>
            <a:r>
              <a:rPr lang="en-US" b="0" i="0" dirty="0">
                <a:latin typeface="Arial" panose="020B0604020202020204" pitchFamily="34" charset="0"/>
                <a:cs typeface="Arial" panose="020B0604020202020204" pitchFamily="34" charset="0"/>
              </a:rPr>
              <a:t>sections</a:t>
            </a:r>
            <a:r>
              <a:rPr lang="en-US" b="0" i="0" baseline="0" dirty="0">
                <a:latin typeface="Arial" panose="020B0604020202020204" pitchFamily="34" charset="0"/>
                <a:cs typeface="Arial" panose="020B0604020202020204" pitchFamily="34" charset="0"/>
              </a:rPr>
              <a:t> </a:t>
            </a:r>
            <a:r>
              <a:rPr lang="en-US" b="0" i="0" dirty="0">
                <a:latin typeface="Arial" panose="020B0604020202020204" pitchFamily="34" charset="0"/>
                <a:cs typeface="Arial" panose="020B0604020202020204" pitchFamily="34" charset="0"/>
              </a:rPr>
              <a:t>51470–51474, </a:t>
            </a:r>
            <a:r>
              <a:rPr lang="en-US" b="0" dirty="0">
                <a:latin typeface="Arial" panose="020B0604020202020204" pitchFamily="34" charset="0"/>
                <a:cs typeface="Arial" panose="020B0604020202020204" pitchFamily="34" charset="0"/>
              </a:rPr>
              <a:t>no fee may be charged to LEAs or students for a SSCE.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endParaRPr lang="en-US" b="0" dirty="0">
              <a:latin typeface="Arial" panose="020B0604020202020204" pitchFamily="34" charset="0"/>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804B66-72F1-634B-AFC1-BB646EB850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068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spcAft>
                <a:spcPts val="0"/>
              </a:spcAft>
              <a:buFont typeface="Arial" panose="020B0604020202020204" pitchFamily="34" charset="0"/>
              <a:buChar char="•"/>
            </a:pPr>
            <a:r>
              <a:rPr lang="en-US" b="0" dirty="0">
                <a:latin typeface="Arial" panose="020B0604020202020204" pitchFamily="34" charset="0"/>
                <a:cs typeface="Arial" panose="020B0604020202020204" pitchFamily="34" charset="0"/>
              </a:rPr>
              <a:t>Now, I’d like to go over some general next steps for the CDE and LEAs as we move forward with the SSCE.</a:t>
            </a:r>
          </a:p>
          <a:p>
            <a:pPr marL="171450" indent="-171450">
              <a:lnSpc>
                <a:spcPct val="100000"/>
              </a:lnSpc>
              <a:spcBef>
                <a:spcPts val="0"/>
              </a:spcBef>
              <a:spcAft>
                <a:spcPts val="0"/>
              </a:spcAft>
              <a:buFont typeface="Arial" panose="020B0604020202020204" pitchFamily="34" charset="0"/>
              <a:buChar char="•"/>
            </a:pPr>
            <a:endParaRPr lang="en-US"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p:txBody>
      </p:sp>
      <p:sp>
        <p:nvSpPr>
          <p:cNvPr id="4" name="Slide Number Placeholder 3"/>
          <p:cNvSpPr>
            <a:spLocks noGrp="1"/>
          </p:cNvSpPr>
          <p:nvPr>
            <p:ph type="sldNum" sz="quarter" idx="5"/>
          </p:nvPr>
        </p:nvSpPr>
        <p:spPr/>
        <p:txBody>
          <a:bodyPr/>
          <a:lstStyle/>
          <a:p>
            <a:fld id="{99804B66-72F1-634B-AFC1-BB646EB850CF}" type="slidenum">
              <a:rPr lang="en-US" smtClean="0"/>
              <a:t>13</a:t>
            </a:fld>
            <a:endParaRPr lang="en-US"/>
          </a:p>
        </p:txBody>
      </p:sp>
    </p:spTree>
    <p:extLst>
      <p:ext uri="{BB962C8B-B14F-4D97-AF65-F5344CB8AC3E}">
        <p14:creationId xmlns:p14="http://schemas.microsoft.com/office/powerpoint/2010/main" val="2180614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0200" indent="-171450" fontAlgn="base">
              <a:lnSpc>
                <a:spcPct val="100000"/>
              </a:lnSpc>
              <a:spcBef>
                <a:spcPts val="0"/>
              </a:spcBef>
              <a:spcAft>
                <a:spcPts val="0"/>
              </a:spcAft>
              <a:buFont typeface="Arial" panose="020B0604020202020204" pitchFamily="34" charset="0"/>
              <a:buChar char="•"/>
            </a:pPr>
            <a:r>
              <a:rPr lang="en-US" sz="1200" dirty="0">
                <a:solidFill>
                  <a:srgbClr val="000000"/>
                </a:solidFill>
                <a:effectLst/>
                <a:latin typeface="Arial" panose="020B0604020202020204" pitchFamily="34" charset="0"/>
                <a:ea typeface="Arial"/>
                <a:cs typeface="Arial" panose="020B0604020202020204" pitchFamily="34" charset="0"/>
                <a:sym typeface="Arial" panose="020B0604020202020204" pitchFamily="34" charset="0"/>
              </a:rPr>
              <a:t>As part of the authorizing legislation for the SSCE, the CDE is responsible for developing statewide criteria and guidance, and is limited to primarily an administrative role as it pertains to implementation.</a:t>
            </a:r>
          </a:p>
          <a:p>
            <a:pPr marL="330200" indent="-171450" fontAlgn="base">
              <a:lnSpc>
                <a:spcPct val="100000"/>
              </a:lnSpc>
              <a:spcBef>
                <a:spcPts val="0"/>
              </a:spcBef>
              <a:spcAft>
                <a:spcPts val="0"/>
              </a:spcAft>
              <a:buFont typeface="Arial" panose="020B0604020202020204" pitchFamily="34" charset="0"/>
              <a:buChar char="•"/>
            </a:pPr>
            <a:endParaRPr lang="en-US" sz="1200" dirty="0">
              <a:solidFill>
                <a:srgbClr val="000000"/>
              </a:solidFill>
              <a:effectLst/>
              <a:latin typeface="Arial" panose="020B0604020202020204" pitchFamily="34" charset="0"/>
              <a:ea typeface="Arial"/>
              <a:cs typeface="Arial" panose="020B0604020202020204" pitchFamily="34" charset="0"/>
              <a:sym typeface="Arial" panose="020B0604020202020204" pitchFamily="34" charset="0"/>
            </a:endParaRPr>
          </a:p>
          <a:p>
            <a:pPr marL="330200" indent="-171450" fontAlgn="base">
              <a:lnSpc>
                <a:spcPct val="100000"/>
              </a:lnSpc>
              <a:spcBef>
                <a:spcPts val="0"/>
              </a:spcBef>
              <a:spcAft>
                <a:spcPts val="0"/>
              </a:spcAft>
              <a:buFont typeface="Arial" panose="020B0604020202020204" pitchFamily="34" charset="0"/>
              <a:buChar char="•"/>
            </a:pPr>
            <a:r>
              <a:rPr lang="en-US" sz="1200" dirty="0">
                <a:solidFill>
                  <a:srgbClr val="000000"/>
                </a:solidFill>
                <a:effectLst/>
                <a:latin typeface="Arial" panose="020B0604020202020204" pitchFamily="34" charset="0"/>
                <a:ea typeface="Arial"/>
                <a:cs typeface="Arial" panose="020B0604020202020204" pitchFamily="34" charset="0"/>
                <a:sym typeface="Arial" panose="020B0604020202020204" pitchFamily="34" charset="0"/>
              </a:rPr>
              <a:t>So, the CDE’s next steps focus mainly on developing the process for ordering and disseminating the insignia to LEAs.</a:t>
            </a:r>
          </a:p>
          <a:p>
            <a:pPr marL="330200" indent="-171450" fontAlgn="base">
              <a:lnSpc>
                <a:spcPct val="100000"/>
              </a:lnSpc>
              <a:spcBef>
                <a:spcPts val="0"/>
              </a:spcBef>
              <a:spcAft>
                <a:spcPts val="0"/>
              </a:spcAft>
              <a:buFont typeface="Arial" panose="020B0604020202020204" pitchFamily="34" charset="0"/>
              <a:buChar char="•"/>
            </a:pPr>
            <a:endParaRPr lang="en-US" sz="1200" dirty="0">
              <a:solidFill>
                <a:srgbClr val="000000"/>
              </a:solidFill>
              <a:effectLst/>
              <a:latin typeface="Arial" panose="020B0604020202020204" pitchFamily="34" charset="0"/>
              <a:ea typeface="Arial"/>
              <a:cs typeface="Arial" panose="020B0604020202020204" pitchFamily="34" charset="0"/>
              <a:sym typeface="Arial" panose="020B0604020202020204" pitchFamily="34" charset="0"/>
            </a:endParaRPr>
          </a:p>
          <a:p>
            <a:pPr marL="330200" indent="-171450" fontAlgn="base">
              <a:lnSpc>
                <a:spcPct val="100000"/>
              </a:lnSpc>
              <a:spcBef>
                <a:spcPts val="0"/>
              </a:spcBef>
              <a:spcAft>
                <a:spcPts val="0"/>
              </a:spcAft>
              <a:buFont typeface="Arial" panose="020B0604020202020204" pitchFamily="34" charset="0"/>
              <a:buChar char="•"/>
            </a:pPr>
            <a:r>
              <a:rPr lang="en-US" sz="1200" dirty="0">
                <a:solidFill>
                  <a:srgbClr val="000000"/>
                </a:solidFill>
                <a:effectLst/>
                <a:latin typeface="Arial" panose="020B0604020202020204" pitchFamily="34" charset="0"/>
                <a:ea typeface="Arial"/>
                <a:cs typeface="Arial" panose="020B0604020202020204" pitchFamily="34" charset="0"/>
                <a:sym typeface="Arial" panose="020B0604020202020204" pitchFamily="34" charset="0"/>
              </a:rPr>
              <a:t>This means that LEAs will use the state-adopted criteria to guide development of local criteria and programs to assess and award students the SSCE. Districts will use that information to self-certify which students have met the statewide criteria, and will order insignias from the CDE.</a:t>
            </a:r>
          </a:p>
          <a:p>
            <a:pPr fontAlgn="base">
              <a:lnSpc>
                <a:spcPct val="100000"/>
              </a:lnSpc>
              <a:spcBef>
                <a:spcPts val="0"/>
              </a:spcBef>
              <a:spcAft>
                <a:spcPts val="0"/>
              </a:spcAft>
              <a:buFont typeface="Arial" panose="020B0604020202020204" pitchFamily="34" charset="0"/>
              <a:buChar char="•"/>
            </a:pPr>
            <a:endParaRPr lang="en-US" sz="1200" dirty="0">
              <a:solidFill>
                <a:srgbClr val="000000"/>
              </a:solidFill>
              <a:effectLst/>
              <a:latin typeface="Arial" panose="020B0604020202020204" pitchFamily="34" charset="0"/>
              <a:ea typeface="Arial"/>
              <a:cs typeface="Arial" panose="020B0604020202020204" pitchFamily="34" charset="0"/>
              <a:sym typeface="Arial" panose="020B0604020202020204" pitchFamily="34" charset="0"/>
            </a:endParaRPr>
          </a:p>
          <a:p>
            <a:pPr marL="330200" indent="-171450" fontAlgn="base">
              <a:lnSpc>
                <a:spcPct val="100000"/>
              </a:lnSpc>
              <a:spcBef>
                <a:spcPts val="0"/>
              </a:spcBef>
              <a:spcAft>
                <a:spcPts val="0"/>
              </a:spcAft>
              <a:buFont typeface="Arial" panose="020B0604020202020204" pitchFamily="34" charset="0"/>
              <a:buChar char="•"/>
            </a:pPr>
            <a:r>
              <a:rPr lang="en-US" sz="1200" dirty="0">
                <a:solidFill>
                  <a:srgbClr val="000000"/>
                </a:solidFill>
                <a:effectLst/>
                <a:latin typeface="Arial" panose="020B0604020202020204" pitchFamily="34" charset="0"/>
                <a:ea typeface="Arial"/>
                <a:cs typeface="Arial" panose="020B0604020202020204" pitchFamily="34" charset="0"/>
                <a:sym typeface="Arial" panose="020B0604020202020204" pitchFamily="34" charset="0"/>
              </a:rPr>
              <a:t>The CDE plans to support local implementation of the SSCE in three main areas. This will include:</a:t>
            </a:r>
          </a:p>
          <a:p>
            <a:pPr marL="584197" lvl="1" indent="0">
              <a:lnSpc>
                <a:spcPct val="100000"/>
              </a:lnSpc>
              <a:spcBef>
                <a:spcPts val="0"/>
              </a:spcBef>
              <a:spcAft>
                <a:spcPts val="0"/>
              </a:spcAft>
              <a:buFont typeface="+mj-lt"/>
              <a:buNone/>
            </a:pPr>
            <a:endParaRPr lang="en-US" sz="1200" dirty="0">
              <a:solidFill>
                <a:srgbClr val="000000"/>
              </a:solidFill>
              <a:effectLst/>
              <a:latin typeface="Arial" panose="020B0604020202020204" pitchFamily="34" charset="0"/>
              <a:cs typeface="Arial" panose="020B0604020202020204" pitchFamily="34" charset="0"/>
              <a:sym typeface="Arial" panose="020B0604020202020204" pitchFamily="34" charset="0"/>
            </a:endParaRPr>
          </a:p>
          <a:p>
            <a:pPr marL="355597" lvl="0" indent="-228600">
              <a:lnSpc>
                <a:spcPct val="100000"/>
              </a:lnSpc>
              <a:spcBef>
                <a:spcPts val="0"/>
              </a:spcBef>
              <a:spcAft>
                <a:spcPts val="0"/>
              </a:spcAft>
              <a:buFont typeface="+mj-lt"/>
              <a:buAutoNum type="arabicPeriod"/>
            </a:pPr>
            <a:r>
              <a:rPr lang="en-US" sz="1200" dirty="0">
                <a:latin typeface="Arial" panose="020B0604020202020204" pitchFamily="34" charset="0"/>
                <a:cs typeface="Arial" panose="020B0604020202020204" pitchFamily="34" charset="0"/>
              </a:rPr>
              <a:t>Develop, present, and provide technical assistance presentations and webinars to help explain the SSCE to LEAs and support local adoption of criteria, programming, and ordering of insignia.</a:t>
            </a:r>
          </a:p>
          <a:p>
            <a:pPr marL="641347" lvl="0" indent="-514350">
              <a:lnSpc>
                <a:spcPct val="100000"/>
              </a:lnSpc>
              <a:spcBef>
                <a:spcPts val="0"/>
              </a:spcBef>
              <a:spcAft>
                <a:spcPts val="0"/>
              </a:spcAft>
              <a:buFont typeface="+mj-lt"/>
              <a:buAutoNum type="arabicPeriod"/>
            </a:pPr>
            <a:endParaRPr lang="en-US" sz="1200" dirty="0">
              <a:latin typeface="Arial" panose="020B0604020202020204" pitchFamily="34" charset="0"/>
              <a:cs typeface="Arial" panose="020B0604020202020204" pitchFamily="34" charset="0"/>
            </a:endParaRPr>
          </a:p>
          <a:p>
            <a:pPr marL="355597" lvl="0" indent="-228600">
              <a:lnSpc>
                <a:spcPct val="100000"/>
              </a:lnSpc>
              <a:spcBef>
                <a:spcPts val="0"/>
              </a:spcBef>
              <a:spcAft>
                <a:spcPts val="0"/>
              </a:spcAft>
              <a:buFont typeface="+mj-lt"/>
              <a:buAutoNum type="arabicPeriod"/>
            </a:pPr>
            <a:r>
              <a:rPr lang="en-US" sz="1200" dirty="0">
                <a:latin typeface="Arial" panose="020B0604020202020204" pitchFamily="34" charset="0"/>
                <a:cs typeface="Arial" panose="020B0604020202020204" pitchFamily="34" charset="0"/>
              </a:rPr>
              <a:t>Disseminate resources for LEAs to use in developing local criteria and programs through web pages, Twitter, and the HSS newsletter.</a:t>
            </a:r>
          </a:p>
          <a:p>
            <a:pPr marL="641347" lvl="0" indent="-514350">
              <a:lnSpc>
                <a:spcPct val="100000"/>
              </a:lnSpc>
              <a:spcBef>
                <a:spcPts val="0"/>
              </a:spcBef>
              <a:spcAft>
                <a:spcPts val="0"/>
              </a:spcAft>
              <a:buFont typeface="+mj-lt"/>
              <a:buAutoNum type="arabicPeriod"/>
            </a:pPr>
            <a:endParaRPr lang="en-US" sz="1200" dirty="0">
              <a:latin typeface="Arial" panose="020B0604020202020204" pitchFamily="34" charset="0"/>
              <a:cs typeface="Arial" panose="020B0604020202020204" pitchFamily="34" charset="0"/>
            </a:endParaRPr>
          </a:p>
          <a:p>
            <a:pPr marL="355597" lvl="0" indent="-228600">
              <a:lnSpc>
                <a:spcPct val="100000"/>
              </a:lnSpc>
              <a:spcBef>
                <a:spcPts val="0"/>
              </a:spcBef>
              <a:spcAft>
                <a:spcPts val="0"/>
              </a:spcAft>
              <a:buFont typeface="+mj-lt"/>
              <a:buAutoNum type="arabicPeriod"/>
            </a:pPr>
            <a:r>
              <a:rPr lang="en-US" sz="1200" dirty="0">
                <a:latin typeface="Arial" panose="020B0604020202020204" pitchFamily="34" charset="0"/>
                <a:cs typeface="Arial" panose="020B0604020202020204" pitchFamily="34" charset="0"/>
              </a:rPr>
              <a:t>Support stakeholder groups who are identifying, promoting, and scaling local civic engagement programs from early-adopter LEAs.</a:t>
            </a:r>
          </a:p>
          <a:p>
            <a:pPr marL="126997" lvl="0" indent="0">
              <a:lnSpc>
                <a:spcPct val="100000"/>
              </a:lnSpc>
              <a:spcBef>
                <a:spcPts val="0"/>
              </a:spcBef>
              <a:spcAft>
                <a:spcPts val="0"/>
              </a:spcAft>
              <a:buFont typeface="+mj-lt"/>
              <a:buNone/>
            </a:pPr>
            <a:endParaRPr lang="en-US" sz="1200" b="0" dirty="0">
              <a:solidFill>
                <a:srgbClr val="000000"/>
              </a:solidFill>
              <a:effectLst/>
              <a:latin typeface="Arial" panose="020B0604020202020204" pitchFamily="34" charset="0"/>
              <a:cs typeface="Arial" panose="020B0604020202020204" pitchFamily="34" charset="0"/>
              <a:sym typeface="Arial" panose="020B0604020202020204" pitchFamily="34" charset="0"/>
            </a:endParaRPr>
          </a:p>
          <a:p>
            <a:pPr marL="126997" marR="0" lvl="0" indent="0" algn="l" defTabSz="914400" rtl="0" eaLnBrk="1" fontAlgn="auto" latinLnBrk="0" hangingPunct="1">
              <a:lnSpc>
                <a:spcPct val="100000"/>
              </a:lnSpc>
              <a:spcBef>
                <a:spcPts val="0"/>
              </a:spcBef>
              <a:spcAft>
                <a:spcPts val="0"/>
              </a:spcAft>
              <a:buClrTx/>
              <a:buSzTx/>
              <a:buFont typeface="+mj-lt"/>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endParaRPr lang="en-US" sz="1200" dirty="0">
              <a:solidFill>
                <a:srgbClr val="000000"/>
              </a:solidFill>
              <a:effectLst/>
              <a:latin typeface="Arial" panose="020B0604020202020204" pitchFamily="34" charset="0"/>
              <a:ea typeface="Aria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244503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The CDE is excited at how eager many LEAs are to implement the SSCE.</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Since LEAs will use the statewide adopted criteria as a guide to develop local programs, an initial step would be to begin developing a local set of criteria that fit the needs of the community in encouraging student civic engagement.</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This might also include developing pathways to recognize students in earlier grades working towards a SSCE, including local awards for civic engagement in younger grades as a path to earning the SSCE upon graduation.</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LEAs may also wish to begin considering and designing local programming for students to demonstrate their civic engagement, including performance tasks, capstone projects, or other forms of assessments.</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Many stakeholder organizations share this excitement for implementing the SSCE, and are also developing resources to support early-adopting LEAs.</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endParaRPr lang="en-US" sz="1200" dirty="0">
              <a:solidFill>
                <a:srgbClr val="000000"/>
              </a:solidFill>
              <a:effectLst/>
              <a:latin typeface="Arial" panose="020B0604020202020204" pitchFamily="34" charset="0"/>
              <a:ea typeface="Arial"/>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804B66-72F1-634B-AFC1-BB646EB850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9198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marR="0" lvl="0" indent="-173736"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altLang="en-US" dirty="0">
                <a:solidFill>
                  <a:srgbClr val="000000"/>
                </a:solidFill>
                <a:latin typeface="Arial" panose="020B0604020202020204" pitchFamily="34" charset="0"/>
                <a:cs typeface="Arial" panose="020B0604020202020204" pitchFamily="34" charset="0"/>
              </a:rPr>
              <a:t>The CDE has several resources to support LEAs as they develop local SSCE programs.</a:t>
            </a:r>
          </a:p>
          <a:p>
            <a:pPr marL="173736" marR="0" lvl="0" indent="-173736"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altLang="en-US" dirty="0">
              <a:solidFill>
                <a:srgbClr val="000000"/>
              </a:solidFill>
              <a:latin typeface="Arial" panose="020B0604020202020204" pitchFamily="34" charset="0"/>
              <a:cs typeface="Arial" panose="020B0604020202020204" pitchFamily="34" charset="0"/>
            </a:endParaRPr>
          </a:p>
          <a:p>
            <a:pPr marL="173736" marR="0" lvl="0" indent="-173736"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altLang="en-US" dirty="0">
                <a:solidFill>
                  <a:srgbClr val="000000"/>
                </a:solidFill>
                <a:latin typeface="Arial" panose="020B0604020202020204" pitchFamily="34" charset="0"/>
                <a:cs typeface="Arial" panose="020B0604020202020204" pitchFamily="34" charset="0"/>
              </a:rPr>
              <a:t>The CDE has an email address to support the SSCE: </a:t>
            </a:r>
            <a:r>
              <a:rPr lang="en-US" altLang="en-US" dirty="0" err="1">
                <a:solidFill>
                  <a:srgbClr val="000000"/>
                </a:solidFill>
                <a:latin typeface="Arial" panose="020B0604020202020204" pitchFamily="34" charset="0"/>
                <a:cs typeface="Arial" panose="020B0604020202020204" pitchFamily="34" charset="0"/>
              </a:rPr>
              <a:t>SSCE@cde.ca.gov</a:t>
            </a:r>
            <a:r>
              <a:rPr lang="en-US" altLang="en-US" dirty="0">
                <a:solidFill>
                  <a:srgbClr val="000000"/>
                </a:solidFill>
                <a:latin typeface="Arial" panose="020B0604020202020204" pitchFamily="34" charset="0"/>
                <a:cs typeface="Arial" panose="020B0604020202020204" pitchFamily="34" charset="0"/>
              </a:rPr>
              <a:t>.</a:t>
            </a:r>
          </a:p>
          <a:p>
            <a:pPr marL="173736" marR="0" lvl="0" indent="-173736"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altLang="en-US" dirty="0">
              <a:solidFill>
                <a:srgbClr val="000000"/>
              </a:solidFill>
              <a:latin typeface="Arial" panose="020B0604020202020204" pitchFamily="34" charset="0"/>
              <a:cs typeface="Arial" panose="020B0604020202020204" pitchFamily="34" charset="0"/>
            </a:endParaRPr>
          </a:p>
          <a:p>
            <a:pPr marL="173736" marR="0" lvl="0" indent="-173736"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altLang="en-US" dirty="0">
                <a:solidFill>
                  <a:srgbClr val="000000"/>
                </a:solidFill>
                <a:latin typeface="Arial" panose="020B0604020202020204" pitchFamily="34" charset="0"/>
                <a:cs typeface="Arial" panose="020B0604020202020204" pitchFamily="34" charset="0"/>
              </a:rPr>
              <a:t>The CDE has also updated its Resources to Support Civic Engagement web page at https://</a:t>
            </a:r>
            <a:r>
              <a:rPr lang="en-US" altLang="en-US" dirty="0" err="1">
                <a:solidFill>
                  <a:srgbClr val="000000"/>
                </a:solidFill>
                <a:latin typeface="Arial" panose="020B0604020202020204" pitchFamily="34" charset="0"/>
                <a:cs typeface="Arial" panose="020B0604020202020204" pitchFamily="34" charset="0"/>
              </a:rPr>
              <a:t>www.cde.ca.gov</a:t>
            </a:r>
            <a:r>
              <a:rPr lang="en-US" altLang="en-US" dirty="0">
                <a:solidFill>
                  <a:srgbClr val="000000"/>
                </a:solidFill>
                <a:latin typeface="Arial" panose="020B0604020202020204" pitchFamily="34" charset="0"/>
                <a:cs typeface="Arial" panose="020B0604020202020204" pitchFamily="34" charset="0"/>
              </a:rPr>
              <a:t>/pd/ca/</a:t>
            </a:r>
            <a:r>
              <a:rPr lang="en-US" altLang="en-US" dirty="0" err="1">
                <a:solidFill>
                  <a:srgbClr val="000000"/>
                </a:solidFill>
                <a:latin typeface="Arial" panose="020B0604020202020204" pitchFamily="34" charset="0"/>
                <a:cs typeface="Arial" panose="020B0604020202020204" pitchFamily="34" charset="0"/>
              </a:rPr>
              <a:t>hs</a:t>
            </a:r>
            <a:r>
              <a:rPr lang="en-US" altLang="en-US" dirty="0">
                <a:solidFill>
                  <a:srgbClr val="000000"/>
                </a:solidFill>
                <a:latin typeface="Arial" panose="020B0604020202020204" pitchFamily="34" charset="0"/>
                <a:cs typeface="Arial" panose="020B0604020202020204" pitchFamily="34" charset="0"/>
              </a:rPr>
              <a:t>/</a:t>
            </a:r>
            <a:r>
              <a:rPr lang="en-US" altLang="en-US" dirty="0" err="1">
                <a:solidFill>
                  <a:srgbClr val="000000"/>
                </a:solidFill>
                <a:latin typeface="Arial" panose="020B0604020202020204" pitchFamily="34" charset="0"/>
                <a:cs typeface="Arial" panose="020B0604020202020204" pitchFamily="34" charset="0"/>
              </a:rPr>
              <a:t>civicengprojects.asp</a:t>
            </a:r>
            <a:r>
              <a:rPr lang="en-US" altLang="en-US" dirty="0">
                <a:solidFill>
                  <a:srgbClr val="000000"/>
                </a:solidFill>
                <a:latin typeface="Arial" panose="020B0604020202020204" pitchFamily="34" charset="0"/>
                <a:cs typeface="Arial" panose="020B0604020202020204" pitchFamily="34" charset="0"/>
              </a:rPr>
              <a:t> to help guide LEAs as they implement the SSCE. On these pages, LEAs can find links to free resources from nonprofit agencies that support statewide and local programs for civic engagement.</a:t>
            </a:r>
          </a:p>
          <a:p>
            <a:pPr marL="173736" marR="0" lvl="0" indent="-173736"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altLang="en-US" dirty="0">
              <a:solidFill>
                <a:srgbClr val="000000"/>
              </a:solidFill>
              <a:latin typeface="Arial" panose="020B0604020202020204" pitchFamily="34" charset="0"/>
              <a:cs typeface="Arial" panose="020B0604020202020204" pitchFamily="34" charset="0"/>
            </a:endParaRP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For three years, the Sacramento County Office of Education has contracted with the CDE to implement the Content, Literacy, Inquiry, and Citizenship (CLIC) Project. The CLIC Project convenes statewide and regional Communities of Practice (</a:t>
            </a:r>
            <a:r>
              <a:rPr lang="en-US" dirty="0" err="1">
                <a:latin typeface="Arial" panose="020B0604020202020204" pitchFamily="34" charset="0"/>
                <a:cs typeface="Arial" panose="020B0604020202020204" pitchFamily="34" charset="0"/>
              </a:rPr>
              <a:t>CoP</a:t>
            </a:r>
            <a:r>
              <a:rPr lang="en-US" dirty="0">
                <a:latin typeface="Arial" panose="020B0604020202020204" pitchFamily="34" charset="0"/>
                <a:cs typeface="Arial" panose="020B0604020202020204" pitchFamily="34" charset="0"/>
              </a:rPr>
              <a:t>) and provides framework-aligned professional learning. Check in with your region’s CoP to find local resources that support civic engagement. More information is available at https://</a:t>
            </a:r>
            <a:r>
              <a:rPr lang="en-US" dirty="0" err="1">
                <a:latin typeface="Arial" panose="020B0604020202020204" pitchFamily="34" charset="0"/>
                <a:cs typeface="Arial" panose="020B0604020202020204" pitchFamily="34" charset="0"/>
              </a:rPr>
              <a:t>californiahss.org</a:t>
            </a:r>
            <a:r>
              <a:rPr lang="en-US" dirty="0">
                <a:latin typeface="Arial" panose="020B0604020202020204" pitchFamily="34" charset="0"/>
                <a:cs typeface="Arial" panose="020B0604020202020204" pitchFamily="34" charset="0"/>
              </a:rPr>
              <a:t>/.</a:t>
            </a:r>
          </a:p>
          <a:p>
            <a:pPr marL="0" indent="0" eaLnBrk="1" fontAlgn="auto" hangingPunct="1">
              <a:lnSpc>
                <a:spcPct val="100000"/>
              </a:lnSpc>
              <a:spcBef>
                <a:spcPts val="0"/>
              </a:spcBef>
              <a:spcAft>
                <a:spcPts val="0"/>
              </a:spcAft>
              <a:buFont typeface="Arial" panose="020B0604020202020204" pitchFamily="34" charset="0"/>
              <a:buNone/>
              <a:defRPr/>
            </a:pPr>
            <a:endParaRPr lang="en-US" dirty="0">
              <a:latin typeface="Arial" panose="020B0604020202020204" pitchFamily="34" charset="0"/>
              <a:cs typeface="Arial" panose="020B0604020202020204" pitchFamily="34" charset="0"/>
            </a:endParaRPr>
          </a:p>
          <a:p>
            <a:pPr marL="173736" indent="-173736" eaLnBrk="1" fontAlgn="auto" hangingPunct="1">
              <a:lnSpc>
                <a:spcPct val="100000"/>
              </a:lnSpc>
              <a:spcBef>
                <a:spcPts val="0"/>
              </a:spcBef>
              <a:spcAft>
                <a:spcPts val="0"/>
              </a:spcAft>
              <a:buFont typeface="Arial" panose="020B0604020202020204" pitchFamily="34" charset="0"/>
              <a:buChar char="•"/>
              <a:defRPr/>
            </a:pPr>
            <a:r>
              <a:rPr lang="en-US" dirty="0">
                <a:latin typeface="Arial" panose="020B0604020202020204" pitchFamily="34" charset="0"/>
                <a:cs typeface="Arial" panose="020B0604020202020204" pitchFamily="34" charset="0"/>
              </a:rPr>
              <a:t>CLIC continues to develop and compile resources for educators who are implementing the </a:t>
            </a:r>
            <a:r>
              <a:rPr lang="en-US" i="1" dirty="0">
                <a:latin typeface="Arial" panose="020B0604020202020204" pitchFamily="34" charset="0"/>
                <a:cs typeface="Arial" panose="020B0604020202020204" pitchFamily="34" charset="0"/>
              </a:rPr>
              <a:t>HSS</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Framework</a:t>
            </a:r>
            <a:r>
              <a:rPr lang="en-US" dirty="0">
                <a:latin typeface="Arial" panose="020B0604020202020204" pitchFamily="34" charset="0"/>
                <a:cs typeface="Arial" panose="020B0604020202020204" pitchFamily="34" charset="0"/>
              </a:rPr>
              <a:t>, including civic education. Their finished videos are hosted on YouTube, including videos on classroom approaches to civic learning and fostering student advocacy. </a:t>
            </a:r>
          </a:p>
          <a:p>
            <a:pPr marL="173736" indent="-173736" eaLnBrk="1" fontAlgn="auto" hangingPunct="1">
              <a:lnSpc>
                <a:spcPct val="100000"/>
              </a:lnSpc>
              <a:spcBef>
                <a:spcPts val="0"/>
              </a:spcBef>
              <a:spcAft>
                <a:spcPts val="0"/>
              </a:spcAft>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The </a:t>
            </a:r>
            <a:r>
              <a:rPr lang="en-US" sz="1200" dirty="0"/>
              <a:t>California Courts Civic Learning Initiative supports the annual Civic Learning Awards and provides guidance on how to engage students in the Executive Branch of our government. You can find more information about this exciting initiative at </a:t>
            </a:r>
            <a:r>
              <a:rPr lang="en-US" dirty="0">
                <a:latin typeface="Arial" panose="020B0604020202020204" pitchFamily="34" charset="0"/>
                <a:cs typeface="Arial" panose="020B0604020202020204" pitchFamily="34" charset="0"/>
              </a:rPr>
              <a:t>https://</a:t>
            </a:r>
            <a:r>
              <a:rPr lang="en-US" dirty="0" err="1">
                <a:latin typeface="Arial" panose="020B0604020202020204" pitchFamily="34" charset="0"/>
                <a:cs typeface="Arial" panose="020B0604020202020204" pitchFamily="34" charset="0"/>
              </a:rPr>
              <a:t>www.courts.ca.gov</a:t>
            </a:r>
            <a:r>
              <a:rPr lang="en-US" dirty="0">
                <a:latin typeface="Arial" panose="020B0604020202020204" pitchFamily="34" charset="0"/>
                <a:cs typeface="Arial" panose="020B0604020202020204" pitchFamily="34" charset="0"/>
              </a:rPr>
              <a:t>/20902.htm.</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The CDE also works closely with the California HSS Project, also a CLIC partner, which offers resources and professional learning opportunities all over California. Their web page is available at https://</a:t>
            </a:r>
            <a:r>
              <a:rPr lang="en-US" dirty="0" err="1">
                <a:latin typeface="Arial" panose="020B0604020202020204" pitchFamily="34" charset="0"/>
                <a:cs typeface="Arial" panose="020B0604020202020204" pitchFamily="34" charset="0"/>
              </a:rPr>
              <a:t>chssp.ucdavis.edu</a:t>
            </a:r>
            <a:r>
              <a:rPr lang="en-US" dirty="0">
                <a:latin typeface="Arial" panose="020B0604020202020204" pitchFamily="34" charset="0"/>
                <a:cs typeface="Arial" panose="020B0604020202020204" pitchFamily="34" charset="0"/>
              </a:rPr>
              <a:t>/.</a:t>
            </a:r>
          </a:p>
          <a:p>
            <a:pPr marL="0" indent="0" eaLnBrk="1" fontAlgn="auto" hangingPunct="1">
              <a:lnSpc>
                <a:spcPct val="100000"/>
              </a:lnSpc>
              <a:spcBef>
                <a:spcPts val="0"/>
              </a:spcBef>
              <a:spcAft>
                <a:spcPts val="0"/>
              </a:spcAft>
              <a:buFont typeface="Arial" panose="020B0604020202020204" pitchFamily="34" charset="0"/>
              <a:buNone/>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endParaRPr lang="en-US" sz="1200" dirty="0">
              <a:solidFill>
                <a:srgbClr val="000000"/>
              </a:solidFill>
              <a:effectLst/>
              <a:latin typeface="Arial" panose="020B0604020202020204" pitchFamily="34" charset="0"/>
              <a:ea typeface="Arial"/>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804B66-72F1-634B-AFC1-BB646EB850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746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And finally, please visit the SSCE web page at https://www.cde.ca.gov/pd/ca/hs/hssstateseal.asp for updated general and technical information on the SSCE.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Updates are also provided in the quarterly HSS newsletter. Subscribe by sending a blank email to </a:t>
            </a:r>
            <a:r>
              <a:rPr lang="en-US" dirty="0" err="1">
                <a:latin typeface="Arial" panose="020B0604020202020204" pitchFamily="34" charset="0"/>
                <a:cs typeface="Arial" panose="020B0604020202020204" pitchFamily="34" charset="0"/>
              </a:rPr>
              <a:t>join-history-social-science@mlist.cde.ca.gov</a:t>
            </a:r>
            <a:r>
              <a:rPr lang="en-US" dirty="0">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Updated SSCE information as well as resources to support civic engagement are promoted daily on the HSS Twitter account, @</a:t>
            </a:r>
            <a:r>
              <a:rPr lang="en-US" dirty="0" err="1">
                <a:latin typeface="Arial" panose="020B0604020202020204" pitchFamily="34" charset="0"/>
                <a:cs typeface="Arial" panose="020B0604020202020204" pitchFamily="34" charset="0"/>
              </a:rPr>
              <a:t>CaEdHSS</a:t>
            </a:r>
            <a:r>
              <a:rPr lang="en-US">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804B66-72F1-634B-AFC1-BB646EB850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3106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The SSCE dates back to Assembly Bill 24 (2017), which instructed the </a:t>
            </a:r>
            <a:r>
              <a:rPr lang="en-US" sz="1200" dirty="0">
                <a:latin typeface="Arial" panose="020B0604020202020204" pitchFamily="34" charset="0"/>
                <a:cs typeface="Arial" panose="020B0604020202020204" pitchFamily="34" charset="0"/>
              </a:rPr>
              <a:t>CDE to develop a set of criteria to award students who have demonstrated excellence in civic education.</a:t>
            </a:r>
          </a:p>
          <a:p>
            <a:pPr marL="171450" indent="-171450">
              <a:lnSpc>
                <a:spcPct val="100000"/>
              </a:lnSpc>
              <a:spcBef>
                <a:spcPts val="0"/>
              </a:spcBef>
              <a:spcAft>
                <a:spcPts val="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latin typeface="Arial" panose="020B0604020202020204" pitchFamily="34" charset="0"/>
                <a:cs typeface="Arial" panose="020B0604020202020204" pitchFamily="34" charset="0"/>
              </a:rPr>
              <a:t>California</a:t>
            </a:r>
            <a:r>
              <a:rPr lang="en-US" i="0" baseline="0"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Education Code (EC) </a:t>
            </a:r>
            <a:r>
              <a:rPr lang="en-US" i="0" dirty="0">
                <a:latin typeface="Arial" panose="020B0604020202020204" pitchFamily="34" charset="0"/>
                <a:cs typeface="Arial" panose="020B0604020202020204" pitchFamily="34" charset="0"/>
              </a:rPr>
              <a:t>Section 51470 outlines the general purpose of the Legislature with the SSCE, which is to “establish a </a:t>
            </a:r>
            <a:r>
              <a:rPr lang="en-US" dirty="0">
                <a:latin typeface="Arial" panose="020B0604020202020204" pitchFamily="34" charset="0"/>
                <a:cs typeface="Arial" panose="020B0604020202020204" pitchFamily="34" charset="0"/>
              </a:rPr>
              <a:t>State Seal of Civic Engagement to encourage, and create pathways for, pupils in elementary and secondary schools to become civically engaged in democratic governmental institutions at the local, state, and national levels.”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If you followed the criteria adoption process, you probably noticed that one of the key themes that came up at each SBE meeting was accessibility. California’s seal is different from other state seals in its emphasis on accessibility.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p:txBody>
      </p:sp>
      <p:sp>
        <p:nvSpPr>
          <p:cNvPr id="4" name="Slide Number Placeholder 3"/>
          <p:cNvSpPr>
            <a:spLocks noGrp="1"/>
          </p:cNvSpPr>
          <p:nvPr>
            <p:ph type="sldNum" sz="quarter" idx="5"/>
          </p:nvPr>
        </p:nvSpPr>
        <p:spPr/>
        <p:txBody>
          <a:bodyPr/>
          <a:lstStyle/>
          <a:p>
            <a:fld id="{99804B66-72F1-634B-AFC1-BB646EB850CF}" type="slidenum">
              <a:rPr lang="en-US" smtClean="0"/>
              <a:t>2</a:t>
            </a:fld>
            <a:endParaRPr lang="en-US"/>
          </a:p>
        </p:txBody>
      </p:sp>
    </p:spTree>
    <p:extLst>
      <p:ext uri="{BB962C8B-B14F-4D97-AF65-F5344CB8AC3E}">
        <p14:creationId xmlns:p14="http://schemas.microsoft.com/office/powerpoint/2010/main" val="3640709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On September 10, 2020, the State Board of Education (SBE) adopted criteria and guidance for awarding a SSCE. </a:t>
            </a:r>
          </a:p>
          <a:p>
            <a:pPr marL="171450" indent="-171450">
              <a:spcAft>
                <a:spcPts val="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Official adopted statewide criteria are available on the CDE SSCE web page at </a:t>
            </a:r>
            <a:r>
              <a:rPr lang="en-US" u="none" dirty="0">
                <a:latin typeface="Arial" panose="020B0604020202020204" pitchFamily="34" charset="0"/>
                <a:cs typeface="Arial" panose="020B0604020202020204" pitchFamily="34" charset="0"/>
              </a:rPr>
              <a:t>https://www.cde.ca.gov/pd/ca/hs/hssstateseal.asp</a:t>
            </a:r>
            <a:r>
              <a:rPr lang="en-US" dirty="0">
                <a:latin typeface="Arial" panose="020B0604020202020204" pitchFamily="34" charset="0"/>
                <a:cs typeface="Arial" panose="020B0604020202020204" pitchFamily="34" charset="0"/>
              </a:rPr>
              <a:t>, where you will also find a link to adopted implementation guidance for local educational agencies (LEAs).</a:t>
            </a:r>
          </a:p>
          <a:p>
            <a:pPr marL="171450" indent="-171450">
              <a:spcAft>
                <a:spcPts val="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You may also wish to view SBE discussions of the SSCE from the September 2020 meeting, available at https://bit.ly/2HFT8r9.</a:t>
            </a:r>
          </a:p>
          <a:p>
            <a:pPr marL="171450" indent="-171450">
              <a:spcAft>
                <a:spcPts val="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pPr marL="0" indent="0">
              <a:spcAft>
                <a:spcPts val="0"/>
              </a:spcAft>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804B66-72F1-634B-AFC1-BB646EB850CF}" type="slidenum">
              <a:rPr lang="en-US" smtClean="0"/>
              <a:t>3</a:t>
            </a:fld>
            <a:endParaRPr lang="en-US"/>
          </a:p>
        </p:txBody>
      </p:sp>
    </p:spTree>
    <p:extLst>
      <p:ext uri="{BB962C8B-B14F-4D97-AF65-F5344CB8AC3E}">
        <p14:creationId xmlns:p14="http://schemas.microsoft.com/office/powerpoint/2010/main" val="3762669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After then-Governor Brown signed AB 24 into law in October 2017, the CDE then recruited and worked with an advisory group of secondary history-social science (HSS) teachers and representatives from other stakeholder groups to develop the criteria.</a:t>
            </a:r>
          </a:p>
          <a:p>
            <a:pPr marL="171450" indent="-171450">
              <a:lnSpc>
                <a:spcPct val="100000"/>
              </a:lnSpc>
              <a:spcAft>
                <a:spcPts val="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lnSpc>
                <a:spcPct val="100000"/>
              </a:lnSpc>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The CDE presented the draft criteria to the SBE in July 2019, September 2019, and finally in September 2020, at which point the SBE adopted recommended criteria and guidance well in advance of its statutory deadline of January 31, 2021.</a:t>
            </a:r>
          </a:p>
          <a:p>
            <a:pPr marL="171450" indent="-171450">
              <a:lnSpc>
                <a:spcPct val="100000"/>
              </a:lnSpc>
              <a:spcAft>
                <a:spcPts val="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lnSpc>
                <a:spcPct val="100000"/>
              </a:lnSpc>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During this process, the CDE received feedback from the SBE to look into incorporating civic engagement into the College and Career Indicator, in addition to adopting criteria for a SSCE. The CDE is currently working with stakeholders on this project, and provided an information memorandum to the SBE about their proposal in August 2019. </a:t>
            </a:r>
          </a:p>
          <a:p>
            <a:pPr marL="0" indent="0">
              <a:lnSpc>
                <a:spcPct val="100000"/>
              </a:lnSpc>
              <a:spcAft>
                <a:spcPts val="0"/>
              </a:spcAft>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pPr marL="0" indent="0">
              <a:lnSpc>
                <a:spcPct val="100000"/>
              </a:lnSpc>
              <a:spcAft>
                <a:spcPts val="0"/>
              </a:spcAft>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CB9B9AC-BACF-4A91-8863-B82315BB5EC2}" type="slidenum">
              <a:rPr lang="en-US" smtClean="0"/>
              <a:t>4</a:t>
            </a:fld>
            <a:endParaRPr lang="en-US"/>
          </a:p>
        </p:txBody>
      </p:sp>
    </p:spTree>
    <p:extLst>
      <p:ext uri="{BB962C8B-B14F-4D97-AF65-F5344CB8AC3E}">
        <p14:creationId xmlns:p14="http://schemas.microsoft.com/office/powerpoint/2010/main" val="1984139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0200" indent="-1714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The adopted statewide criteria read as follows </a:t>
            </a:r>
            <a:r>
              <a:rPr lang="en-US" sz="1200" b="1" dirty="0">
                <a:latin typeface="Arial" panose="020B0604020202020204" pitchFamily="34" charset="0"/>
                <a:cs typeface="Arial" panose="020B0604020202020204" pitchFamily="34" charset="0"/>
              </a:rPr>
              <a:t>[read from slide]</a:t>
            </a:r>
            <a:r>
              <a:rPr lang="en-US" sz="1200" b="0" dirty="0">
                <a:latin typeface="Arial" panose="020B0604020202020204" pitchFamily="34" charset="0"/>
                <a:cs typeface="Arial" panose="020B0604020202020204" pitchFamily="34" charset="0"/>
              </a:rPr>
              <a:t>.</a:t>
            </a:r>
            <a:endParaRPr lang="en-US" sz="1200" b="1" dirty="0">
              <a:latin typeface="Arial" panose="020B0604020202020204" pitchFamily="34" charset="0"/>
              <a:cs typeface="Arial" panose="020B0604020202020204" pitchFamily="34" charset="0"/>
            </a:endParaRPr>
          </a:p>
          <a:p>
            <a:pPr marL="158750" indent="0">
              <a:spcAft>
                <a:spcPts val="600"/>
              </a:spcAft>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15875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pPr marL="158750" indent="0">
              <a:spcAft>
                <a:spcPts val="600"/>
              </a:spcAft>
              <a:buFont typeface="Arial" panose="020B0604020202020204" pitchFamily="34" charset="0"/>
              <a:buNone/>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5248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0200" indent="-171450">
              <a:spcAft>
                <a:spcPts val="0"/>
              </a:spcAft>
              <a:buFont typeface="Arial" panose="020B0604020202020204" pitchFamily="34" charset="0"/>
              <a:buChar char="•"/>
            </a:pPr>
            <a:r>
              <a:rPr lang="en-US" sz="1200" dirty="0"/>
              <a:t>The adopted criteria continue with </a:t>
            </a:r>
            <a:r>
              <a:rPr lang="en-US" sz="1200" b="1" dirty="0"/>
              <a:t>[read from slide]</a:t>
            </a:r>
            <a:r>
              <a:rPr lang="en-US" sz="1200" b="0" dirty="0"/>
              <a:t>.</a:t>
            </a:r>
            <a:endParaRPr lang="en-US" sz="1200" b="1" dirty="0"/>
          </a:p>
          <a:p>
            <a:pPr marL="15875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200" b="0" dirty="0">
              <a:solidFill>
                <a:schemeClr val="tx1"/>
              </a:solidFill>
              <a:latin typeface="+mn-lt"/>
              <a:cs typeface="+mn-cs"/>
            </a:endParaRPr>
          </a:p>
          <a:p>
            <a:pPr marL="15875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pPr marL="158750" indent="0">
              <a:spcAft>
                <a:spcPts val="0"/>
              </a:spcAft>
              <a:buFont typeface="Arial" panose="020B0604020202020204" pitchFamily="34" charset="0"/>
              <a:buNone/>
            </a:pPr>
            <a:endParaRPr lang="en-US" sz="1200" dirty="0"/>
          </a:p>
        </p:txBody>
      </p:sp>
    </p:spTree>
    <p:extLst>
      <p:ext uri="{BB962C8B-B14F-4D97-AF65-F5344CB8AC3E}">
        <p14:creationId xmlns:p14="http://schemas.microsoft.com/office/powerpoint/2010/main" val="1502162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spcAft>
                <a:spcPts val="0"/>
              </a:spcAft>
              <a:buFont typeface="Arial" panose="020B0604020202020204" pitchFamily="34" charset="0"/>
              <a:buChar char="•"/>
            </a:pPr>
            <a:r>
              <a:rPr lang="en-US" b="0" dirty="0">
                <a:latin typeface="Arial" panose="020B0604020202020204" pitchFamily="34" charset="0"/>
                <a:cs typeface="Arial" panose="020B0604020202020204" pitchFamily="34" charset="0"/>
              </a:rPr>
              <a:t>Since adoption of the criteria in September, the CDE has begun to develop initial guidance to help support implementation of the SSCE.</a:t>
            </a:r>
          </a:p>
          <a:p>
            <a:pPr marL="171450" indent="-171450">
              <a:lnSpc>
                <a:spcPct val="100000"/>
              </a:lnSpc>
              <a:spcBef>
                <a:spcPts val="0"/>
              </a:spcBef>
              <a:spcAft>
                <a:spcPts val="0"/>
              </a:spcAft>
              <a:buFont typeface="Arial" panose="020B0604020202020204" pitchFamily="34" charset="0"/>
              <a:buChar char="•"/>
            </a:pPr>
            <a:endParaRPr lang="en-US" b="0" dirty="0">
              <a:latin typeface="Arial" panose="020B0604020202020204" pitchFamily="34" charset="0"/>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b="0" dirty="0">
                <a:latin typeface="Arial" panose="020B0604020202020204" pitchFamily="34" charset="0"/>
                <a:cs typeface="Arial" panose="020B0604020202020204" pitchFamily="34" charset="0"/>
              </a:rPr>
              <a:t>We would now like to provide some general implementation guidance to support local education agencies (LEAs) who are interested in learning more about ordering insignias, and beginning of the process of developing and adopting local SSCE programs.</a:t>
            </a:r>
          </a:p>
          <a:p>
            <a:pPr marL="0" indent="0">
              <a:lnSpc>
                <a:spcPct val="100000"/>
              </a:lnSpc>
              <a:spcBef>
                <a:spcPts val="0"/>
              </a:spcBef>
              <a:spcAft>
                <a:spcPts val="0"/>
              </a:spcAft>
              <a:buFont typeface="Arial" panose="020B0604020202020204" pitchFamily="34" charset="0"/>
              <a:buNone/>
            </a:pPr>
            <a:endParaRPr lang="en-US"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pPr marL="0" indent="0">
              <a:lnSpc>
                <a:spcPct val="100000"/>
              </a:lnSpc>
              <a:spcBef>
                <a:spcPts val="0"/>
              </a:spcBef>
              <a:spcAft>
                <a:spcPts val="0"/>
              </a:spcAft>
              <a:buFont typeface="Arial" panose="020B0604020202020204" pitchFamily="34" charset="0"/>
              <a:buNone/>
            </a:pP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804B66-72F1-634B-AFC1-BB646EB850CF}" type="slidenum">
              <a:rPr lang="en-US" smtClean="0"/>
              <a:t>7</a:t>
            </a:fld>
            <a:endParaRPr lang="en-US"/>
          </a:p>
        </p:txBody>
      </p:sp>
    </p:spTree>
    <p:extLst>
      <p:ext uri="{BB962C8B-B14F-4D97-AF65-F5344CB8AC3E}">
        <p14:creationId xmlns:p14="http://schemas.microsoft.com/office/powerpoint/2010/main" val="927683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spcAft>
                <a:spcPts val="0"/>
              </a:spcAft>
              <a:buFont typeface="Arial" panose="020B0604020202020204" pitchFamily="34" charset="0"/>
              <a:buChar char="•"/>
            </a:pPr>
            <a:r>
              <a:rPr lang="en-US" b="0" dirty="0">
                <a:latin typeface="Arial" panose="020B0604020202020204" pitchFamily="34" charset="0"/>
                <a:cs typeface="Arial" panose="020B0604020202020204" pitchFamily="34" charset="0"/>
              </a:rPr>
              <a:t>First, who is eligible to earn the SSCE?</a:t>
            </a:r>
          </a:p>
          <a:p>
            <a:pPr marL="171450" indent="-171450">
              <a:lnSpc>
                <a:spcPct val="100000"/>
              </a:lnSpc>
              <a:spcBef>
                <a:spcPts val="0"/>
              </a:spcBef>
              <a:spcAft>
                <a:spcPts val="0"/>
              </a:spcAft>
              <a:buFont typeface="Arial" panose="020B0604020202020204" pitchFamily="34" charset="0"/>
              <a:buChar char="•"/>
            </a:pPr>
            <a:endParaRPr lang="en-US" b="0" dirty="0">
              <a:latin typeface="Arial" panose="020B0604020202020204" pitchFamily="34" charset="0"/>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Any pupil enrolled in California public schools, direct-funded charter schools, the juvenile justice system, and/or in alternative school settings up through grade twelve.</a:t>
            </a:r>
          </a:p>
          <a:p>
            <a:pPr marL="171450" indent="-171450">
              <a:lnSpc>
                <a:spcPct val="100000"/>
              </a:lnSpc>
              <a:spcBef>
                <a:spcPts val="0"/>
              </a:spcBef>
              <a:spcAft>
                <a:spcPts val="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Students may earn an SSCE in either grades eleven or twelve, for purposes of affixing insignia to a transcript to use in college or work applications. </a:t>
            </a:r>
          </a:p>
          <a:p>
            <a:pPr marL="171450" indent="-171450">
              <a:lnSpc>
                <a:spcPct val="100000"/>
              </a:lnSpc>
              <a:spcBef>
                <a:spcPts val="0"/>
              </a:spcBef>
              <a:spcAft>
                <a:spcPts val="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LEAs may develop local means of recognition for younger students as a pathway to earning the SSCE.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200" b="1" dirty="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pPr marL="0" indent="0">
              <a:lnSpc>
                <a:spcPct val="100000"/>
              </a:lnSpc>
              <a:spcBef>
                <a:spcPts val="0"/>
              </a:spcBef>
              <a:spcAft>
                <a:spcPts val="0"/>
              </a:spcAft>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804B66-72F1-634B-AFC1-BB646EB850CF}" type="slidenum">
              <a:rPr lang="en-US" smtClean="0"/>
              <a:t>8</a:t>
            </a:fld>
            <a:endParaRPr lang="en-US"/>
          </a:p>
        </p:txBody>
      </p:sp>
    </p:spTree>
    <p:extLst>
      <p:ext uri="{BB962C8B-B14F-4D97-AF65-F5344CB8AC3E}">
        <p14:creationId xmlns:p14="http://schemas.microsoft.com/office/powerpoint/2010/main" val="1108340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Next, where can the insignia be placed?</a:t>
            </a:r>
          </a:p>
          <a:p>
            <a:pPr marL="171450" indent="-171450">
              <a:lnSpc>
                <a:spcPct val="100000"/>
              </a:lnSpc>
              <a:spcBef>
                <a:spcPts val="0"/>
              </a:spcBef>
              <a:spcAft>
                <a:spcPts val="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The insignia can be placed on: diplomas, General Educational Development certificates, Certificates of Completion (for students with Individualized Education Programs), and/or transcripts for grades eleven or twelve. </a:t>
            </a:r>
          </a:p>
          <a:p>
            <a:pPr marL="171450" indent="-171450">
              <a:lnSpc>
                <a:spcPct val="100000"/>
              </a:lnSpc>
              <a:spcBef>
                <a:spcPts val="0"/>
              </a:spcBef>
              <a:spcAft>
                <a:spcPts val="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pPr marL="0" indent="0">
              <a:lnSpc>
                <a:spcPct val="100000"/>
              </a:lnSpc>
              <a:spcBef>
                <a:spcPts val="0"/>
              </a:spcBef>
              <a:spcAft>
                <a:spcPts val="0"/>
              </a:spcAft>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804B66-72F1-634B-AFC1-BB646EB850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7650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9CB7A25-4EDB-4B00-9BE5-8217FB20EA27}" type="datetimeFigureOut">
              <a:rPr lang="en-US" smtClean="0"/>
              <a:t>8/2/2024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69BC29B-CD14-4172-9B93-F334EF7BA94E}" type="slidenum">
              <a:rPr lang="en-US" smtClean="0"/>
              <a:t>‹#›</a:t>
            </a:fld>
            <a:endParaRPr lang="en-US"/>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1E5E70"/>
                </a:solidFill>
              </a:rPr>
              <a:t>CALIFORNIA DEPARTMENT OF EDUCATION</a:t>
            </a:r>
          </a:p>
          <a:p>
            <a:r>
              <a:rPr lang="en-US" sz="1400" dirty="0">
                <a:solidFill>
                  <a:srgbClr val="1E5E70"/>
                </a:solidFill>
              </a:rPr>
              <a:t>Tony Thurmond, State Superintendent</a:t>
            </a:r>
            <a:r>
              <a:rPr lang="en-US" sz="1400" baseline="0" dirty="0">
                <a:solidFill>
                  <a:srgbClr val="1E5E70"/>
                </a:solidFill>
              </a:rPr>
              <a:t> of Public Instruction</a:t>
            </a:r>
            <a:endParaRPr lang="en-US" sz="1400" dirty="0">
              <a:solidFill>
                <a:srgbClr val="1E5E70"/>
              </a:solidFill>
            </a:endParaRPr>
          </a:p>
        </p:txBody>
      </p:sp>
    </p:spTree>
    <p:extLst>
      <p:ext uri="{BB962C8B-B14F-4D97-AF65-F5344CB8AC3E}">
        <p14:creationId xmlns:p14="http://schemas.microsoft.com/office/powerpoint/2010/main" val="75433711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9CB7A25-4EDB-4B00-9BE5-8217FB20EA27}" type="datetimeFigureOut">
              <a:rPr lang="en-US" smtClean="0"/>
              <a:t>8/2/2024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1948438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9CB7A25-4EDB-4B00-9BE5-8217FB20EA27}" type="datetimeFigureOut">
              <a:rPr lang="en-US" smtClean="0"/>
              <a:t>8/2/2024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333064034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7"/>
        <p:cNvGrpSpPr/>
        <p:nvPr/>
      </p:nvGrpSpPr>
      <p:grpSpPr>
        <a:xfrm>
          <a:off x="0" y="0"/>
          <a:ext cx="0" cy="0"/>
          <a:chOff x="0" y="0"/>
          <a:chExt cx="0" cy="0"/>
        </a:xfrm>
      </p:grpSpPr>
      <p:sp>
        <p:nvSpPr>
          <p:cNvPr id="28" name="Google Shape;28;p69"/>
          <p:cNvSpPr txBox="1">
            <a:spLocks noGrp="1"/>
          </p:cNvSpPr>
          <p:nvPr>
            <p:ph type="title"/>
          </p:nvPr>
        </p:nvSpPr>
        <p:spPr>
          <a:xfrm>
            <a:off x="658368" y="390467"/>
            <a:ext cx="10899648" cy="1068000"/>
          </a:xfrm>
          <a:prstGeom prst="rect">
            <a:avLst/>
          </a:prstGeom>
          <a:noFill/>
          <a:ln>
            <a:noFill/>
          </a:ln>
        </p:spPr>
        <p:txBody>
          <a:bodyPr spcFirstLastPara="1">
            <a:noAutofit/>
          </a:bodyPr>
          <a:lstStyle>
            <a:lvl1pPr lvl="0" algn="ctr">
              <a:lnSpc>
                <a:spcPct val="90000"/>
              </a:lnSpc>
              <a:spcBef>
                <a:spcPts val="0"/>
              </a:spcBef>
              <a:spcAft>
                <a:spcPts val="0"/>
              </a:spcAft>
              <a:buSzPts val="1100"/>
              <a:buNone/>
              <a:defRPr sz="4800" b="0"/>
            </a:lvl1pPr>
            <a:lvl2pPr lvl="1" algn="ctr">
              <a:lnSpc>
                <a:spcPct val="90000"/>
              </a:lnSpc>
              <a:spcBef>
                <a:spcPts val="0"/>
              </a:spcBef>
              <a:spcAft>
                <a:spcPts val="0"/>
              </a:spcAft>
              <a:buSzPts val="1100"/>
              <a:buNone/>
              <a:defRPr/>
            </a:lvl2pPr>
            <a:lvl3pPr lvl="2" algn="ctr">
              <a:lnSpc>
                <a:spcPct val="90000"/>
              </a:lnSpc>
              <a:spcBef>
                <a:spcPts val="0"/>
              </a:spcBef>
              <a:spcAft>
                <a:spcPts val="0"/>
              </a:spcAft>
              <a:buSzPts val="1100"/>
              <a:buNone/>
              <a:defRPr/>
            </a:lvl3pPr>
            <a:lvl4pPr lvl="3" algn="ctr">
              <a:lnSpc>
                <a:spcPct val="90000"/>
              </a:lnSpc>
              <a:spcBef>
                <a:spcPts val="0"/>
              </a:spcBef>
              <a:spcAft>
                <a:spcPts val="0"/>
              </a:spcAft>
              <a:buSzPts val="1100"/>
              <a:buNone/>
              <a:defRPr/>
            </a:lvl4pPr>
            <a:lvl5pPr lvl="4" algn="ctr">
              <a:lnSpc>
                <a:spcPct val="90000"/>
              </a:lnSpc>
              <a:spcBef>
                <a:spcPts val="0"/>
              </a:spcBef>
              <a:spcAft>
                <a:spcPts val="0"/>
              </a:spcAft>
              <a:buSzPts val="1100"/>
              <a:buNone/>
              <a:defRPr/>
            </a:lvl5pPr>
            <a:lvl6pPr lvl="5" algn="ctr">
              <a:lnSpc>
                <a:spcPct val="90000"/>
              </a:lnSpc>
              <a:spcBef>
                <a:spcPts val="0"/>
              </a:spcBef>
              <a:spcAft>
                <a:spcPts val="0"/>
              </a:spcAft>
              <a:buSzPts val="1100"/>
              <a:buNone/>
              <a:defRPr/>
            </a:lvl6pPr>
            <a:lvl7pPr lvl="6" algn="ctr">
              <a:lnSpc>
                <a:spcPct val="90000"/>
              </a:lnSpc>
              <a:spcBef>
                <a:spcPts val="0"/>
              </a:spcBef>
              <a:spcAft>
                <a:spcPts val="0"/>
              </a:spcAft>
              <a:buSzPts val="1100"/>
              <a:buNone/>
              <a:defRPr/>
            </a:lvl7pPr>
            <a:lvl8pPr lvl="7" algn="ctr">
              <a:lnSpc>
                <a:spcPct val="90000"/>
              </a:lnSpc>
              <a:spcBef>
                <a:spcPts val="0"/>
              </a:spcBef>
              <a:spcAft>
                <a:spcPts val="0"/>
              </a:spcAft>
              <a:buSzPts val="1100"/>
              <a:buNone/>
              <a:defRPr/>
            </a:lvl8pPr>
            <a:lvl9pPr lvl="8" algn="ctr">
              <a:lnSpc>
                <a:spcPct val="90000"/>
              </a:lnSpc>
              <a:spcBef>
                <a:spcPts val="0"/>
              </a:spcBef>
              <a:spcAft>
                <a:spcPts val="0"/>
              </a:spcAft>
              <a:buSzPts val="1100"/>
              <a:buNone/>
              <a:defRPr/>
            </a:lvl9pPr>
          </a:lstStyle>
          <a:p>
            <a:endParaRPr dirty="0"/>
          </a:p>
        </p:txBody>
      </p:sp>
      <p:sp>
        <p:nvSpPr>
          <p:cNvPr id="29" name="Google Shape;29;p69"/>
          <p:cNvSpPr txBox="1">
            <a:spLocks noGrp="1"/>
          </p:cNvSpPr>
          <p:nvPr>
            <p:ph type="body" idx="1"/>
          </p:nvPr>
        </p:nvSpPr>
        <p:spPr>
          <a:xfrm>
            <a:off x="841248" y="1638233"/>
            <a:ext cx="10594848" cy="4604071"/>
          </a:xfrm>
          <a:prstGeom prst="rect">
            <a:avLst/>
          </a:prstGeom>
          <a:noFill/>
          <a:ln>
            <a:noFill/>
          </a:ln>
        </p:spPr>
        <p:txBody>
          <a:bodyPr spcFirstLastPara="1">
            <a:noAutofit/>
          </a:bodyPr>
          <a:lstStyle>
            <a:lvl1pPr marL="609585" lvl="0" indent="-482588" algn="l">
              <a:lnSpc>
                <a:spcPct val="108000"/>
              </a:lnSpc>
              <a:spcBef>
                <a:spcPts val="0"/>
              </a:spcBef>
              <a:spcAft>
                <a:spcPts val="1600"/>
              </a:spcAft>
              <a:buSzPct val="100000"/>
              <a:buChar char="•"/>
              <a:defRPr/>
            </a:lvl1pPr>
            <a:lvl2pPr marL="1147205" lvl="1" indent="-507987" algn="l">
              <a:lnSpc>
                <a:spcPct val="90000"/>
              </a:lnSpc>
              <a:spcBef>
                <a:spcPts val="533"/>
              </a:spcBef>
              <a:spcAft>
                <a:spcPts val="0"/>
              </a:spcAft>
              <a:buSzPct val="100000"/>
              <a:buFont typeface="Courier New" panose="02070309020205020404" pitchFamily="49" charset="0"/>
              <a:buChar char="o"/>
              <a:tabLst/>
              <a:defRPr sz="2667"/>
            </a:lvl2pPr>
            <a:lvl3pPr marL="1828754" lvl="2" indent="-457189" algn="l">
              <a:lnSpc>
                <a:spcPct val="90000"/>
              </a:lnSpc>
              <a:spcBef>
                <a:spcPts val="533"/>
              </a:spcBef>
              <a:spcAft>
                <a:spcPts val="0"/>
              </a:spcAft>
              <a:buSzPts val="1800"/>
              <a:buChar char="▪"/>
              <a:defRPr/>
            </a:lvl3pPr>
            <a:lvl4pPr marL="2438339" lvl="3" indent="-457189" algn="l">
              <a:lnSpc>
                <a:spcPct val="90000"/>
              </a:lnSpc>
              <a:spcBef>
                <a:spcPts val="533"/>
              </a:spcBef>
              <a:spcAft>
                <a:spcPts val="0"/>
              </a:spcAft>
              <a:buSzPts val="1800"/>
              <a:buChar char="⬥"/>
              <a:defRPr/>
            </a:lvl4pPr>
            <a:lvl5pPr marL="3047924" lvl="4" indent="-457189" algn="l">
              <a:lnSpc>
                <a:spcPct val="90000"/>
              </a:lnSpc>
              <a:spcBef>
                <a:spcPts val="533"/>
              </a:spcBef>
              <a:spcAft>
                <a:spcPts val="0"/>
              </a:spcAft>
              <a:buSzPts val="18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lang="en-US" dirty="0"/>
          </a:p>
          <a:p>
            <a:pPr lvl="1"/>
            <a:endParaRPr dirty="0"/>
          </a:p>
        </p:txBody>
      </p:sp>
    </p:spTree>
    <p:extLst>
      <p:ext uri="{BB962C8B-B14F-4D97-AF65-F5344CB8AC3E}">
        <p14:creationId xmlns:p14="http://schemas.microsoft.com/office/powerpoint/2010/main" val="852823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271008" y="1625934"/>
            <a:ext cx="10082792" cy="4730415"/>
          </a:xfrm>
        </p:spPr>
        <p:txBody>
          <a:bodyPr/>
          <a:lstStyle/>
          <a:p>
            <a:pPr lvl="0"/>
            <a:r>
              <a:rPr lang="en-US" dirty="0"/>
              <a:t>Click to edit Master text styles</a:t>
            </a:r>
          </a:p>
          <a:p>
            <a:pPr lvl="1"/>
            <a:r>
              <a:rPr lang="en-US" dirty="0"/>
              <a:t>S </a:t>
            </a:r>
            <a:r>
              <a:rPr lang="en-US" dirty="0" err="1"/>
              <a:t>ccecond</a:t>
            </a:r>
            <a:r>
              <a:rPr lang="en-US" dirty="0"/>
              <a:t>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9CB7A25-4EDB-4B00-9BE5-8217FB20EA27}" type="datetimeFigureOut">
              <a:rPr lang="en-US" smtClean="0"/>
              <a:t>8/2/2024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652494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9CB7A25-4EDB-4B00-9BE5-8217FB20EA27}" type="datetimeFigureOut">
              <a:rPr lang="en-US" smtClean="0"/>
              <a:t>8/2/2024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293967104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9CB7A25-4EDB-4B00-9BE5-8217FB20EA27}" type="datetimeFigureOut">
              <a:rPr lang="en-US" smtClean="0"/>
              <a:t>8/2/2024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2758408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9CB7A25-4EDB-4B00-9BE5-8217FB20EA27}" type="datetimeFigureOut">
              <a:rPr lang="en-US" smtClean="0"/>
              <a:t>8/2/2024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90473039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9CB7A25-4EDB-4B00-9BE5-8217FB20EA27}" type="datetimeFigureOut">
              <a:rPr lang="en-US" smtClean="0"/>
              <a:t>8/2/2024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957186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9CB7A25-4EDB-4B00-9BE5-8217FB20EA27}" type="datetimeFigureOut">
              <a:rPr lang="en-US" smtClean="0"/>
              <a:t>8/2/2024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383792128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9CB7A25-4EDB-4B00-9BE5-8217FB20EA27}" type="datetimeFigureOut">
              <a:rPr lang="en-US" smtClean="0"/>
              <a:t>8/2/2024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331602806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9CB7A25-4EDB-4B00-9BE5-8217FB20EA27}" type="datetimeFigureOut">
              <a:rPr lang="en-US" smtClean="0"/>
              <a:t>8/2/2024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2842498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246176"/>
            <a:ext cx="999570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428514" cy="454251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userDrawn="1"/>
        </p:nvSpPr>
        <p:spPr>
          <a:xfrm>
            <a:off x="10513067" y="-16428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Official Seal of the California Department of Educaiton"/>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3711321045"/>
      </p:ext>
    </p:extLst>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 id="2147484583" r:id="rId12"/>
  </p:sldLayoutIdLst>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de.ca.gov/ci/pl/hssstateseal.as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SSCE@cde.ca.gov" TargetMode="External"/><Relationship Id="rId7" Type="http://schemas.openxmlformats.org/officeDocument/2006/relationships/hyperlink" Target="https://chssp.ucdavis.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courts.ca.gov/20902.htm" TargetMode="External"/><Relationship Id="rId5" Type="http://schemas.openxmlformats.org/officeDocument/2006/relationships/hyperlink" Target="https://californiahss.org/" TargetMode="External"/><Relationship Id="rId4" Type="http://schemas.openxmlformats.org/officeDocument/2006/relationships/hyperlink" Target="https://www.cde.ca.gov/ci/pl/civicengprojects.asp"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cde.ca.gov/ci/pl/hssstateseal.asp"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mailto:join-history-social-science@mlist.cde.c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ca.gov/ci/pl/hssstateseal.as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bit.ly/2HFT8r9"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07818"/>
            <a:ext cx="9144000" cy="3202145"/>
          </a:xfrm>
        </p:spPr>
        <p:txBody>
          <a:bodyPr anchor="t"/>
          <a:lstStyle/>
          <a:p>
            <a:pPr>
              <a:lnSpc>
                <a:spcPct val="100000"/>
              </a:lnSpc>
              <a:spcBef>
                <a:spcPts val="0"/>
              </a:spcBef>
              <a:spcAft>
                <a:spcPts val="1200"/>
              </a:spcAft>
            </a:pPr>
            <a:r>
              <a:rPr lang="en-US" dirty="0"/>
              <a:t>State Seal of </a:t>
            </a:r>
            <a:br>
              <a:rPr lang="en-US" dirty="0"/>
            </a:br>
            <a:r>
              <a:rPr lang="en-US" dirty="0"/>
              <a:t>Civic Engagement</a:t>
            </a:r>
          </a:p>
        </p:txBody>
      </p:sp>
      <p:sp>
        <p:nvSpPr>
          <p:cNvPr id="3" name="Subtitle 2"/>
          <p:cNvSpPr>
            <a:spLocks noGrp="1"/>
          </p:cNvSpPr>
          <p:nvPr>
            <p:ph type="subTitle" idx="1"/>
          </p:nvPr>
        </p:nvSpPr>
        <p:spPr>
          <a:xfrm>
            <a:off x="1524000" y="3602038"/>
            <a:ext cx="9144000" cy="1956790"/>
          </a:xfrm>
        </p:spPr>
        <p:txBody>
          <a:bodyPr anchor="b"/>
          <a:lstStyle/>
          <a:p>
            <a:pPr>
              <a:lnSpc>
                <a:spcPct val="100000"/>
              </a:lnSpc>
              <a:spcBef>
                <a:spcPts val="0"/>
              </a:spcBef>
            </a:pPr>
            <a:r>
              <a:rPr lang="en-US" sz="3600" dirty="0"/>
              <a:t>General Information</a:t>
            </a:r>
          </a:p>
          <a:p>
            <a:pPr>
              <a:lnSpc>
                <a:spcPct val="100000"/>
              </a:lnSpc>
              <a:spcBef>
                <a:spcPts val="0"/>
              </a:spcBef>
            </a:pPr>
            <a:r>
              <a:rPr lang="en-US" sz="3600" dirty="0"/>
              <a:t>November 2020</a:t>
            </a:r>
          </a:p>
        </p:txBody>
      </p:sp>
      <p:pic>
        <p:nvPicPr>
          <p:cNvPr id="5" name="Picture 4" descr="State Seal of Civic Engagement insignia, including images of the state of California, the United States flag, and a California Grizzly bear. Titled &quot;State Seal of Civic Engagement.&quot;">
            <a:extLst>
              <a:ext uri="{FF2B5EF4-FFF2-40B4-BE49-F238E27FC236}">
                <a16:creationId xmlns:a16="http://schemas.microsoft.com/office/drawing/2014/main" id="{3249AF3C-5415-9F4E-8AF5-AEEA32EF25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2453953"/>
            <a:ext cx="1828800" cy="1915885"/>
          </a:xfrm>
          <a:prstGeom prst="rect">
            <a:avLst/>
          </a:prstGeom>
        </p:spPr>
      </p:pic>
    </p:spTree>
    <p:extLst>
      <p:ext uri="{BB962C8B-B14F-4D97-AF65-F5344CB8AC3E}">
        <p14:creationId xmlns:p14="http://schemas.microsoft.com/office/powerpoint/2010/main" val="3302440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434DE-F310-2045-9271-7C4E800D4068}"/>
              </a:ext>
            </a:extLst>
          </p:cNvPr>
          <p:cNvSpPr>
            <a:spLocks noGrp="1"/>
          </p:cNvSpPr>
          <p:nvPr>
            <p:ph type="title"/>
          </p:nvPr>
        </p:nvSpPr>
        <p:spPr/>
        <p:txBody>
          <a:bodyPr/>
          <a:lstStyle/>
          <a:p>
            <a:r>
              <a:rPr lang="en-US" dirty="0"/>
              <a:t>Ordering Insignias (1)</a:t>
            </a:r>
          </a:p>
        </p:txBody>
      </p:sp>
      <p:sp>
        <p:nvSpPr>
          <p:cNvPr id="3" name="Content Placeholder 2">
            <a:extLst>
              <a:ext uri="{FF2B5EF4-FFF2-40B4-BE49-F238E27FC236}">
                <a16:creationId xmlns:a16="http://schemas.microsoft.com/office/drawing/2014/main" id="{A56DBDB6-CB44-AA45-B0F6-59646AD5D3A6}"/>
              </a:ext>
            </a:extLst>
          </p:cNvPr>
          <p:cNvSpPr>
            <a:spLocks noGrp="1"/>
          </p:cNvSpPr>
          <p:nvPr>
            <p:ph idx="1"/>
          </p:nvPr>
        </p:nvSpPr>
        <p:spPr>
          <a:xfrm>
            <a:off x="1587260" y="1625934"/>
            <a:ext cx="9696091" cy="4730415"/>
          </a:xfrm>
        </p:spPr>
        <p:txBody>
          <a:bodyPr/>
          <a:lstStyle/>
          <a:p>
            <a:pPr marL="0" indent="0">
              <a:lnSpc>
                <a:spcPct val="100000"/>
              </a:lnSpc>
              <a:spcBef>
                <a:spcPts val="0"/>
              </a:spcBef>
              <a:spcAft>
                <a:spcPts val="1200"/>
              </a:spcAft>
              <a:buNone/>
            </a:pPr>
            <a:r>
              <a:rPr lang="en-US" sz="3000" b="1" dirty="0">
                <a:cs typeface="Arial" panose="020B0604020202020204" pitchFamily="34" charset="0"/>
              </a:rPr>
              <a:t>How do LEAs order insignias?</a:t>
            </a:r>
          </a:p>
          <a:p>
            <a:pPr marL="0" indent="0">
              <a:lnSpc>
                <a:spcPct val="100000"/>
              </a:lnSpc>
              <a:spcBef>
                <a:spcPts val="0"/>
              </a:spcBef>
              <a:spcAft>
                <a:spcPts val="1200"/>
              </a:spcAft>
              <a:buNone/>
            </a:pPr>
            <a:r>
              <a:rPr lang="en-US" sz="3000" dirty="0"/>
              <a:t>The CDE is developing an online Insignia Request Form and additional guidance to help LEAs order insignias. LEAs will complete this form online to order insignias. One seal per eligible student may be affixed to the diploma, certificate, or transcript.</a:t>
            </a:r>
          </a:p>
        </p:txBody>
      </p:sp>
    </p:spTree>
    <p:extLst>
      <p:ext uri="{BB962C8B-B14F-4D97-AF65-F5344CB8AC3E}">
        <p14:creationId xmlns:p14="http://schemas.microsoft.com/office/powerpoint/2010/main" val="3413980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spcBef>
                <a:spcPts val="0"/>
              </a:spcBef>
              <a:spcAft>
                <a:spcPts val="1200"/>
              </a:spcAft>
            </a:pPr>
            <a:r>
              <a:rPr lang="en-US" dirty="0"/>
              <a:t>Ordering Insignias (2)</a:t>
            </a:r>
          </a:p>
        </p:txBody>
      </p:sp>
      <p:sp>
        <p:nvSpPr>
          <p:cNvPr id="3" name="Content Placeholder 2"/>
          <p:cNvSpPr>
            <a:spLocks noGrp="1"/>
          </p:cNvSpPr>
          <p:nvPr>
            <p:ph idx="1"/>
          </p:nvPr>
        </p:nvSpPr>
        <p:spPr/>
        <p:txBody>
          <a:bodyPr/>
          <a:lstStyle/>
          <a:p>
            <a:pPr marL="0" indent="0">
              <a:lnSpc>
                <a:spcPct val="100000"/>
              </a:lnSpc>
              <a:spcBef>
                <a:spcPts val="0"/>
              </a:spcBef>
              <a:spcAft>
                <a:spcPts val="1200"/>
              </a:spcAft>
              <a:buNone/>
            </a:pPr>
            <a:r>
              <a:rPr lang="en-US" sz="3200" b="1" dirty="0"/>
              <a:t>When can LEAs order insignias?</a:t>
            </a:r>
          </a:p>
          <a:p>
            <a:pPr marL="0" indent="0">
              <a:lnSpc>
                <a:spcPct val="100000"/>
              </a:lnSpc>
              <a:spcBef>
                <a:spcPts val="0"/>
              </a:spcBef>
              <a:spcAft>
                <a:spcPts val="1200"/>
              </a:spcAft>
              <a:buNone/>
            </a:pPr>
            <a:r>
              <a:rPr lang="en-US" sz="3200" dirty="0"/>
              <a:t>LEAs should submit the online Insignia Request Form a minimum of four weeks prior to the date the insignia is required. The Insignia Request Form will be available by the spring of 2021 on the SSCE web page at </a:t>
            </a:r>
            <a:r>
              <a:rPr lang="en-US" sz="3200" dirty="0">
                <a:solidFill>
                  <a:srgbClr val="0033CC"/>
                </a:solidFill>
                <a:hlinkClick r:id="rId3">
                  <a:extLst>
                    <a:ext uri="{A12FA001-AC4F-418D-AE19-62706E023703}">
                      <ahyp:hlinkClr xmlns:ahyp="http://schemas.microsoft.com/office/drawing/2018/hyperlinkcolor" val="tx"/>
                    </a:ext>
                  </a:extLst>
                </a:hlinkClick>
              </a:rPr>
              <a:t>https://www.cde.ca.gov/ci/pl/hssstateseal.asp</a:t>
            </a:r>
            <a:r>
              <a:rPr lang="en-US" sz="3200" dirty="0"/>
              <a:t>.   </a:t>
            </a:r>
          </a:p>
        </p:txBody>
      </p:sp>
    </p:spTree>
    <p:extLst>
      <p:ext uri="{BB962C8B-B14F-4D97-AF65-F5344CB8AC3E}">
        <p14:creationId xmlns:p14="http://schemas.microsoft.com/office/powerpoint/2010/main" val="937916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spcBef>
                <a:spcPts val="0"/>
              </a:spcBef>
              <a:spcAft>
                <a:spcPts val="1200"/>
              </a:spcAft>
            </a:pPr>
            <a:r>
              <a:rPr lang="en-US" dirty="0"/>
              <a:t>Ordering Insignias (3)</a:t>
            </a:r>
          </a:p>
        </p:txBody>
      </p:sp>
      <p:sp>
        <p:nvSpPr>
          <p:cNvPr id="3" name="Content Placeholder 2"/>
          <p:cNvSpPr>
            <a:spLocks noGrp="1"/>
          </p:cNvSpPr>
          <p:nvPr>
            <p:ph idx="1"/>
          </p:nvPr>
        </p:nvSpPr>
        <p:spPr>
          <a:xfrm>
            <a:off x="1429270" y="1571739"/>
            <a:ext cx="10082792" cy="4730415"/>
          </a:xfrm>
        </p:spPr>
        <p:txBody>
          <a:bodyPr/>
          <a:lstStyle/>
          <a:p>
            <a:pPr marL="0" indent="0">
              <a:lnSpc>
                <a:spcPct val="100000"/>
              </a:lnSpc>
              <a:spcBef>
                <a:spcPts val="0"/>
              </a:spcBef>
              <a:spcAft>
                <a:spcPts val="1200"/>
              </a:spcAft>
              <a:buNone/>
            </a:pPr>
            <a:r>
              <a:rPr lang="en-US" sz="3200" b="1" dirty="0"/>
              <a:t>Is there a charge for insignias?</a:t>
            </a:r>
          </a:p>
          <a:p>
            <a:pPr marL="0" indent="0">
              <a:lnSpc>
                <a:spcPct val="100000"/>
              </a:lnSpc>
              <a:spcBef>
                <a:spcPts val="0"/>
              </a:spcBef>
              <a:spcAft>
                <a:spcPts val="1200"/>
              </a:spcAft>
              <a:buNone/>
            </a:pPr>
            <a:r>
              <a:rPr lang="en-US" sz="3200" dirty="0"/>
              <a:t>Per California </a:t>
            </a:r>
            <a:r>
              <a:rPr lang="en-US" sz="3200" i="1" dirty="0"/>
              <a:t>EC </a:t>
            </a:r>
            <a:r>
              <a:rPr lang="en-US" sz="3200" dirty="0"/>
              <a:t>sections</a:t>
            </a:r>
            <a:r>
              <a:rPr lang="en-US" sz="3200" i="1" dirty="0"/>
              <a:t> </a:t>
            </a:r>
            <a:r>
              <a:rPr lang="en-US" sz="3200" dirty="0"/>
              <a:t>51470–51474</a:t>
            </a:r>
            <a:r>
              <a:rPr lang="en-US" sz="3200" i="1" dirty="0"/>
              <a:t>,</a:t>
            </a:r>
            <a:r>
              <a:rPr lang="en-US" sz="3200" dirty="0"/>
              <a:t> no fee may be charged to LEAs or students for a SSCE.</a:t>
            </a:r>
          </a:p>
          <a:p>
            <a:pPr marL="0" indent="0">
              <a:lnSpc>
                <a:spcPct val="100000"/>
              </a:lnSpc>
              <a:spcBef>
                <a:spcPts val="0"/>
              </a:spcBef>
              <a:spcAft>
                <a:spcPts val="1200"/>
              </a:spcAft>
              <a:buNone/>
            </a:pPr>
            <a:endParaRPr lang="en-US" sz="3200" dirty="0"/>
          </a:p>
        </p:txBody>
      </p:sp>
    </p:spTree>
    <p:extLst>
      <p:ext uri="{BB962C8B-B14F-4D97-AF65-F5344CB8AC3E}">
        <p14:creationId xmlns:p14="http://schemas.microsoft.com/office/powerpoint/2010/main" val="432934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BB2DD-3737-0141-BE33-0672D320091E}"/>
              </a:ext>
            </a:extLst>
          </p:cNvPr>
          <p:cNvSpPr>
            <a:spLocks noGrp="1"/>
          </p:cNvSpPr>
          <p:nvPr>
            <p:ph type="title"/>
          </p:nvPr>
        </p:nvSpPr>
        <p:spPr/>
        <p:txBody>
          <a:bodyPr anchor="t"/>
          <a:lstStyle/>
          <a:p>
            <a:r>
              <a:rPr lang="en-US" dirty="0"/>
              <a:t>Next Steps</a:t>
            </a:r>
          </a:p>
        </p:txBody>
      </p:sp>
      <p:pic>
        <p:nvPicPr>
          <p:cNvPr id="4" name="Picture 3" descr="State Seal of Civic Engagement insignia, including images of the state of California, the United States flag, and a California Grizzly bear. Titled &quot;State Seal of Civic Engagement.&quot;">
            <a:extLst>
              <a:ext uri="{FF2B5EF4-FFF2-40B4-BE49-F238E27FC236}">
                <a16:creationId xmlns:a16="http://schemas.microsoft.com/office/drawing/2014/main" id="{ED057712-1763-AD45-9CE6-54180454E7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356" y="2789050"/>
            <a:ext cx="2852736" cy="2852736"/>
          </a:xfrm>
          <a:prstGeom prst="rect">
            <a:avLst/>
          </a:prstGeom>
        </p:spPr>
      </p:pic>
    </p:spTree>
    <p:extLst>
      <p:ext uri="{BB962C8B-B14F-4D97-AF65-F5344CB8AC3E}">
        <p14:creationId xmlns:p14="http://schemas.microsoft.com/office/powerpoint/2010/main" val="3992878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17C51-7E0D-314D-9788-8C95B6A49667}"/>
              </a:ext>
            </a:extLst>
          </p:cNvPr>
          <p:cNvSpPr>
            <a:spLocks noGrp="1"/>
          </p:cNvSpPr>
          <p:nvPr>
            <p:ph type="title"/>
          </p:nvPr>
        </p:nvSpPr>
        <p:spPr>
          <a:xfrm>
            <a:off x="838200" y="246176"/>
            <a:ext cx="9824357" cy="1325563"/>
          </a:xfrm>
        </p:spPr>
        <p:txBody>
          <a:bodyPr>
            <a:normAutofit fontScale="90000"/>
          </a:bodyPr>
          <a:lstStyle/>
          <a:p>
            <a:pPr>
              <a:lnSpc>
                <a:spcPct val="100000"/>
              </a:lnSpc>
              <a:spcBef>
                <a:spcPts val="0"/>
              </a:spcBef>
              <a:spcAft>
                <a:spcPts val="1200"/>
              </a:spcAft>
            </a:pPr>
            <a:r>
              <a:rPr lang="en-US" dirty="0"/>
              <a:t>Next Steps for the </a:t>
            </a:r>
            <a:br>
              <a:rPr lang="en-US" dirty="0"/>
            </a:br>
            <a:r>
              <a:rPr lang="en-US" dirty="0"/>
              <a:t>California Department of Education</a:t>
            </a:r>
          </a:p>
        </p:txBody>
      </p:sp>
      <p:sp>
        <p:nvSpPr>
          <p:cNvPr id="3" name="Text Placeholder 2">
            <a:extLst>
              <a:ext uri="{FF2B5EF4-FFF2-40B4-BE49-F238E27FC236}">
                <a16:creationId xmlns:a16="http://schemas.microsoft.com/office/drawing/2014/main" id="{1008AF29-A950-BC4E-B94A-982EA4EA7A46}"/>
              </a:ext>
            </a:extLst>
          </p:cNvPr>
          <p:cNvSpPr>
            <a:spLocks noGrp="1"/>
          </p:cNvSpPr>
          <p:nvPr>
            <p:ph idx="1"/>
          </p:nvPr>
        </p:nvSpPr>
        <p:spPr/>
        <p:txBody>
          <a:bodyPr/>
          <a:lstStyle/>
          <a:p>
            <a:pPr marL="641347" indent="-514350">
              <a:lnSpc>
                <a:spcPct val="100000"/>
              </a:lnSpc>
              <a:spcBef>
                <a:spcPts val="0"/>
              </a:spcBef>
              <a:spcAft>
                <a:spcPts val="1200"/>
              </a:spcAft>
              <a:buFont typeface="+mj-lt"/>
              <a:buAutoNum type="arabicPeriod"/>
            </a:pPr>
            <a:r>
              <a:rPr lang="en-US" sz="2933" dirty="0"/>
              <a:t>Provide technical assistance, including presentations and webinars, to support LEAs with adoption of local criteria, programming, and ordering of insignia.</a:t>
            </a:r>
          </a:p>
          <a:p>
            <a:pPr marL="641347" indent="-514350">
              <a:lnSpc>
                <a:spcPct val="100000"/>
              </a:lnSpc>
              <a:spcBef>
                <a:spcPts val="0"/>
              </a:spcBef>
              <a:spcAft>
                <a:spcPts val="1200"/>
              </a:spcAft>
              <a:buFont typeface="+mj-lt"/>
              <a:buAutoNum type="arabicPeriod"/>
            </a:pPr>
            <a:r>
              <a:rPr lang="en-US" sz="2933" dirty="0"/>
              <a:t>Disseminate resources for LEA use in developing local criteria and programming, through web pages, Twitter, and the History-Social Science (HSS) newsletter.</a:t>
            </a:r>
          </a:p>
          <a:p>
            <a:pPr marL="641347" indent="-514350">
              <a:lnSpc>
                <a:spcPct val="100000"/>
              </a:lnSpc>
              <a:spcBef>
                <a:spcPts val="0"/>
              </a:spcBef>
              <a:spcAft>
                <a:spcPts val="1200"/>
              </a:spcAft>
              <a:buFont typeface="+mj-lt"/>
              <a:buAutoNum type="arabicPeriod"/>
            </a:pPr>
            <a:r>
              <a:rPr lang="en-US" sz="2933" dirty="0"/>
              <a:t>Support stakeholder groups with identifying, promoting, and scaling local civic engagement programs from early-adopter LEAs.</a:t>
            </a:r>
          </a:p>
          <a:p>
            <a:pPr marL="920728" lvl="1" indent="-281510">
              <a:lnSpc>
                <a:spcPct val="100000"/>
              </a:lnSpc>
              <a:spcBef>
                <a:spcPts val="0"/>
              </a:spcBef>
              <a:spcAft>
                <a:spcPts val="1200"/>
              </a:spcAft>
              <a:buFont typeface="Arial" panose="020B0604020202020204" pitchFamily="34" charset="0"/>
              <a:buChar char="•"/>
            </a:pPr>
            <a:endParaRPr lang="en-US" dirty="0"/>
          </a:p>
        </p:txBody>
      </p:sp>
    </p:spTree>
    <p:extLst>
      <p:ext uri="{BB962C8B-B14F-4D97-AF65-F5344CB8AC3E}">
        <p14:creationId xmlns:p14="http://schemas.microsoft.com/office/powerpoint/2010/main" val="2799699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A2BCE-F7CB-0342-B83B-55D0829BCA33}"/>
              </a:ext>
            </a:extLst>
          </p:cNvPr>
          <p:cNvSpPr>
            <a:spLocks noGrp="1"/>
          </p:cNvSpPr>
          <p:nvPr>
            <p:ph type="title"/>
          </p:nvPr>
        </p:nvSpPr>
        <p:spPr/>
        <p:txBody>
          <a:bodyPr/>
          <a:lstStyle/>
          <a:p>
            <a:r>
              <a:rPr lang="en-US" dirty="0"/>
              <a:t>Next Steps for </a:t>
            </a:r>
            <a:br>
              <a:rPr lang="en-US" dirty="0"/>
            </a:br>
            <a:r>
              <a:rPr lang="en-US" dirty="0"/>
              <a:t>Local Educational Agencies</a:t>
            </a:r>
          </a:p>
        </p:txBody>
      </p:sp>
      <p:sp>
        <p:nvSpPr>
          <p:cNvPr id="3" name="Content Placeholder 2">
            <a:extLst>
              <a:ext uri="{FF2B5EF4-FFF2-40B4-BE49-F238E27FC236}">
                <a16:creationId xmlns:a16="http://schemas.microsoft.com/office/drawing/2014/main" id="{8F4F5F72-DF4D-3D42-9250-8FC13CEA8DC7}"/>
              </a:ext>
            </a:extLst>
          </p:cNvPr>
          <p:cNvSpPr>
            <a:spLocks noGrp="1"/>
          </p:cNvSpPr>
          <p:nvPr>
            <p:ph idx="1"/>
          </p:nvPr>
        </p:nvSpPr>
        <p:spPr/>
        <p:txBody>
          <a:bodyPr/>
          <a:lstStyle/>
          <a:p>
            <a:pPr marL="514350" indent="-514350">
              <a:lnSpc>
                <a:spcPct val="100000"/>
              </a:lnSpc>
              <a:spcBef>
                <a:spcPts val="0"/>
              </a:spcBef>
              <a:spcAft>
                <a:spcPts val="1200"/>
              </a:spcAft>
              <a:buFont typeface="+mj-lt"/>
              <a:buAutoNum type="arabicPeriod"/>
            </a:pPr>
            <a:r>
              <a:rPr lang="en-US" sz="2600" dirty="0"/>
              <a:t>Begin to develop civic engagement opportunities for awarding the SSCE in local contexts.</a:t>
            </a:r>
          </a:p>
          <a:p>
            <a:pPr marL="1028700" lvl="1" indent="-274638">
              <a:lnSpc>
                <a:spcPct val="100000"/>
              </a:lnSpc>
              <a:spcBef>
                <a:spcPts val="0"/>
              </a:spcBef>
              <a:spcAft>
                <a:spcPts val="1200"/>
              </a:spcAft>
              <a:buFont typeface="Arial" panose="020B0604020202020204" pitchFamily="34" charset="0"/>
              <a:buChar char="•"/>
            </a:pPr>
            <a:r>
              <a:rPr lang="en-US" sz="2600" dirty="0"/>
              <a:t>Develop local criteria</a:t>
            </a:r>
          </a:p>
          <a:p>
            <a:pPr marL="1028700" lvl="1" indent="-274638">
              <a:lnSpc>
                <a:spcPct val="100000"/>
              </a:lnSpc>
              <a:spcBef>
                <a:spcPts val="0"/>
              </a:spcBef>
              <a:spcAft>
                <a:spcPts val="1200"/>
              </a:spcAft>
              <a:buFont typeface="Arial" panose="020B0604020202020204" pitchFamily="34" charset="0"/>
              <a:buChar char="•"/>
            </a:pPr>
            <a:r>
              <a:rPr lang="en-US" sz="2600" dirty="0"/>
              <a:t>Develop pathways to define and recognize civic engagement leading towards a SSCE</a:t>
            </a:r>
          </a:p>
          <a:p>
            <a:pPr marL="1028700" lvl="1" indent="-274638">
              <a:lnSpc>
                <a:spcPct val="100000"/>
              </a:lnSpc>
              <a:spcBef>
                <a:spcPts val="0"/>
              </a:spcBef>
              <a:spcAft>
                <a:spcPts val="1200"/>
              </a:spcAft>
              <a:buFont typeface="Arial" panose="020B0604020202020204" pitchFamily="34" charset="0"/>
              <a:buChar char="•"/>
            </a:pPr>
            <a:r>
              <a:rPr lang="en-US" sz="2600" dirty="0"/>
              <a:t>Design local programming (performance tasks, capstone projects, assessments)</a:t>
            </a:r>
          </a:p>
          <a:p>
            <a:pPr marL="514350" indent="-514350">
              <a:lnSpc>
                <a:spcPct val="100000"/>
              </a:lnSpc>
              <a:spcBef>
                <a:spcPts val="0"/>
              </a:spcBef>
              <a:spcAft>
                <a:spcPts val="1200"/>
              </a:spcAft>
              <a:buFont typeface="+mj-lt"/>
              <a:buAutoNum type="arabicPeriod"/>
            </a:pPr>
            <a:r>
              <a:rPr lang="en-US" sz="2600" dirty="0"/>
              <a:t>Connect with local and statewide organizations to gather support and resources for early-adopting LEAs.</a:t>
            </a:r>
          </a:p>
        </p:txBody>
      </p:sp>
    </p:spTree>
    <p:extLst>
      <p:ext uri="{BB962C8B-B14F-4D97-AF65-F5344CB8AC3E}">
        <p14:creationId xmlns:p14="http://schemas.microsoft.com/office/powerpoint/2010/main" val="2678003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829" y="0"/>
            <a:ext cx="9995705" cy="1325563"/>
          </a:xfrm>
        </p:spPr>
        <p:txBody>
          <a:bodyPr/>
          <a:lstStyle/>
          <a:p>
            <a:pPr>
              <a:lnSpc>
                <a:spcPct val="100000"/>
              </a:lnSpc>
              <a:spcBef>
                <a:spcPts val="0"/>
              </a:spcBef>
              <a:spcAft>
                <a:spcPts val="1200"/>
              </a:spcAft>
            </a:pPr>
            <a:r>
              <a:rPr lang="en-US" dirty="0"/>
              <a:t>Resources and Questions</a:t>
            </a:r>
          </a:p>
        </p:txBody>
      </p:sp>
      <p:sp>
        <p:nvSpPr>
          <p:cNvPr id="3" name="Content Placeholder 2"/>
          <p:cNvSpPr>
            <a:spLocks noGrp="1"/>
          </p:cNvSpPr>
          <p:nvPr>
            <p:ph idx="1"/>
          </p:nvPr>
        </p:nvSpPr>
        <p:spPr>
          <a:xfrm>
            <a:off x="1227466" y="1325562"/>
            <a:ext cx="10312947" cy="4776657"/>
          </a:xfrm>
        </p:spPr>
        <p:txBody>
          <a:bodyPr/>
          <a:lstStyle/>
          <a:p>
            <a:pPr marL="466725" indent="-428625">
              <a:lnSpc>
                <a:spcPct val="100000"/>
              </a:lnSpc>
              <a:spcBef>
                <a:spcPts val="0"/>
              </a:spcBef>
              <a:spcAft>
                <a:spcPts val="1200"/>
              </a:spcAft>
              <a:defRPr/>
            </a:pPr>
            <a:r>
              <a:rPr lang="en-US" sz="3000" dirty="0">
                <a:solidFill>
                  <a:prstClr val="black"/>
                </a:solidFill>
              </a:rPr>
              <a:t>SSCE email address: </a:t>
            </a:r>
            <a:r>
              <a:rPr lang="en-US" sz="3000" dirty="0">
                <a:solidFill>
                  <a:srgbClr val="0033CC"/>
                </a:solidFill>
                <a:hlinkClick r:id="rId3">
                  <a:extLst>
                    <a:ext uri="{A12FA001-AC4F-418D-AE19-62706E023703}">
                      <ahyp:hlinkClr xmlns:ahyp="http://schemas.microsoft.com/office/drawing/2018/hyperlinkcolor" val="tx"/>
                    </a:ext>
                  </a:extLst>
                </a:hlinkClick>
              </a:rPr>
              <a:t>SSCE@cde.ca.gov</a:t>
            </a:r>
            <a:r>
              <a:rPr lang="en-US" sz="3000" dirty="0">
                <a:solidFill>
                  <a:srgbClr val="0033CC"/>
                </a:solidFill>
              </a:rPr>
              <a:t> </a:t>
            </a:r>
          </a:p>
          <a:p>
            <a:pPr marL="466725" indent="-428625">
              <a:lnSpc>
                <a:spcPct val="100000"/>
              </a:lnSpc>
              <a:spcBef>
                <a:spcPts val="0"/>
              </a:spcBef>
              <a:spcAft>
                <a:spcPts val="1200"/>
              </a:spcAft>
              <a:defRPr/>
            </a:pPr>
            <a:r>
              <a:rPr lang="en-US" sz="3000" dirty="0">
                <a:solidFill>
                  <a:prstClr val="black"/>
                </a:solidFill>
              </a:rPr>
              <a:t>CDE Resources to Support Civic Engagement web page: </a:t>
            </a:r>
            <a:r>
              <a:rPr lang="en-US" sz="3000" dirty="0">
                <a:solidFill>
                  <a:srgbClr val="0033CC"/>
                </a:solidFill>
                <a:hlinkClick r:id="rId4">
                  <a:extLst>
                    <a:ext uri="{A12FA001-AC4F-418D-AE19-62706E023703}">
                      <ahyp:hlinkClr xmlns:ahyp="http://schemas.microsoft.com/office/drawing/2018/hyperlinkcolor" val="tx"/>
                    </a:ext>
                  </a:extLst>
                </a:hlinkClick>
              </a:rPr>
              <a:t>https://www.cde.ca.gov/ci/pl/civicengprojects.asp</a:t>
            </a:r>
            <a:r>
              <a:rPr lang="en-US" sz="3000" dirty="0">
                <a:solidFill>
                  <a:srgbClr val="0033CC"/>
                </a:solidFill>
              </a:rPr>
              <a:t> </a:t>
            </a:r>
            <a:r>
              <a:rPr lang="en-US" sz="3000" dirty="0"/>
              <a:t>Content, Literacy, Inquiry, and Citizenship Project: </a:t>
            </a:r>
            <a:r>
              <a:rPr lang="en-US" sz="3000" dirty="0">
                <a:solidFill>
                  <a:srgbClr val="0033CC"/>
                </a:solidFill>
                <a:hlinkClick r:id="rId5" tooltip="Content, Literacy, Inquiry, and Citizenship Project">
                  <a:extLst>
                    <a:ext uri="{A12FA001-AC4F-418D-AE19-62706E023703}">
                      <ahyp:hlinkClr xmlns:ahyp="http://schemas.microsoft.com/office/drawing/2018/hyperlinkcolor" val="tx"/>
                    </a:ext>
                  </a:extLst>
                </a:hlinkClick>
              </a:rPr>
              <a:t>https://californiahss.org/</a:t>
            </a:r>
            <a:endParaRPr lang="en-US" sz="3000" dirty="0">
              <a:solidFill>
                <a:srgbClr val="0033CC"/>
              </a:solidFill>
            </a:endParaRPr>
          </a:p>
          <a:p>
            <a:pPr marL="466725" indent="-466725">
              <a:lnSpc>
                <a:spcPct val="100000"/>
              </a:lnSpc>
              <a:spcBef>
                <a:spcPts val="0"/>
              </a:spcBef>
              <a:spcAft>
                <a:spcPts val="1200"/>
              </a:spcAft>
              <a:defRPr/>
            </a:pPr>
            <a:r>
              <a:rPr lang="en-US" sz="3000" dirty="0"/>
              <a:t>California Courts Civic Learning Initiative: </a:t>
            </a:r>
            <a:r>
              <a:rPr lang="en-US" sz="3000" dirty="0">
                <a:solidFill>
                  <a:srgbClr val="0033CC"/>
                </a:solidFill>
                <a:hlinkClick r:id="rId6" tooltip="California Courts Civic Learning Initiative">
                  <a:extLst>
                    <a:ext uri="{A12FA001-AC4F-418D-AE19-62706E023703}">
                      <ahyp:hlinkClr xmlns:ahyp="http://schemas.microsoft.com/office/drawing/2018/hyperlinkcolor" val="tx"/>
                    </a:ext>
                  </a:extLst>
                </a:hlinkClick>
              </a:rPr>
              <a:t>https://www.courts.ca.gov/20902.htm</a:t>
            </a:r>
            <a:r>
              <a:rPr lang="en-US" sz="3000" dirty="0"/>
              <a:t> </a:t>
            </a:r>
          </a:p>
          <a:p>
            <a:pPr marL="466725" indent="-466725">
              <a:lnSpc>
                <a:spcPct val="100000"/>
              </a:lnSpc>
              <a:spcBef>
                <a:spcPts val="0"/>
              </a:spcBef>
              <a:spcAft>
                <a:spcPts val="1200"/>
              </a:spcAft>
              <a:defRPr/>
            </a:pPr>
            <a:r>
              <a:rPr lang="en-US" sz="3000" dirty="0"/>
              <a:t>California HSS Project: </a:t>
            </a:r>
            <a:r>
              <a:rPr lang="en-US" sz="3000" dirty="0">
                <a:solidFill>
                  <a:srgbClr val="0033CC"/>
                </a:solidFill>
                <a:hlinkClick r:id="rId7" tooltip="California HSS Project">
                  <a:extLst>
                    <a:ext uri="{A12FA001-AC4F-418D-AE19-62706E023703}">
                      <ahyp:hlinkClr xmlns:ahyp="http://schemas.microsoft.com/office/drawing/2018/hyperlinkcolor" val="tx"/>
                    </a:ext>
                  </a:extLst>
                </a:hlinkClick>
              </a:rPr>
              <a:t>https://chssp.ucdavis.edu/</a:t>
            </a:r>
            <a:r>
              <a:rPr lang="en-US" sz="3000" dirty="0">
                <a:solidFill>
                  <a:srgbClr val="0033CC"/>
                </a:solidFill>
              </a:rPr>
              <a:t> </a:t>
            </a:r>
          </a:p>
        </p:txBody>
      </p:sp>
    </p:spTree>
    <p:extLst>
      <p:ext uri="{BB962C8B-B14F-4D97-AF65-F5344CB8AC3E}">
        <p14:creationId xmlns:p14="http://schemas.microsoft.com/office/powerpoint/2010/main" val="214334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spcBef>
                <a:spcPts val="0"/>
              </a:spcBef>
              <a:spcAft>
                <a:spcPts val="1200"/>
              </a:spcAft>
            </a:pPr>
            <a:r>
              <a:rPr lang="en-US" dirty="0"/>
              <a:t>Stay Informed!</a:t>
            </a:r>
          </a:p>
        </p:txBody>
      </p:sp>
      <p:sp>
        <p:nvSpPr>
          <p:cNvPr id="3" name="Content Placeholder 2"/>
          <p:cNvSpPr>
            <a:spLocks noGrp="1"/>
          </p:cNvSpPr>
          <p:nvPr>
            <p:ph idx="1"/>
          </p:nvPr>
        </p:nvSpPr>
        <p:spPr>
          <a:xfrm>
            <a:off x="838200" y="1740235"/>
            <a:ext cx="10082792" cy="4730415"/>
          </a:xfrm>
        </p:spPr>
        <p:txBody>
          <a:bodyPr/>
          <a:lstStyle/>
          <a:p>
            <a:pPr marL="0" indent="0" algn="ctr">
              <a:lnSpc>
                <a:spcPct val="100000"/>
              </a:lnSpc>
              <a:spcBef>
                <a:spcPts val="0"/>
              </a:spcBef>
              <a:spcAft>
                <a:spcPts val="1200"/>
              </a:spcAft>
              <a:buNone/>
            </a:pPr>
            <a:r>
              <a:rPr lang="en-US" b="1" dirty="0"/>
              <a:t>SSCE Web Page</a:t>
            </a:r>
          </a:p>
          <a:p>
            <a:pPr marL="0" indent="0" algn="ctr">
              <a:lnSpc>
                <a:spcPct val="100000"/>
              </a:lnSpc>
              <a:spcBef>
                <a:spcPts val="0"/>
              </a:spcBef>
              <a:spcAft>
                <a:spcPts val="1200"/>
              </a:spcAft>
              <a:buNone/>
            </a:pPr>
            <a:r>
              <a:rPr lang="en-US" sz="3000" dirty="0">
                <a:solidFill>
                  <a:srgbClr val="0033CC"/>
                </a:solidFill>
                <a:hlinkClick r:id="rId3">
                  <a:extLst>
                    <a:ext uri="{A12FA001-AC4F-418D-AE19-62706E023703}">
                      <ahyp:hlinkClr xmlns:ahyp="http://schemas.microsoft.com/office/drawing/2018/hyperlinkcolor" val="tx"/>
                    </a:ext>
                  </a:extLst>
                </a:hlinkClick>
              </a:rPr>
              <a:t>https://www.cde.ca.gov/ci/pl/hssstateseal.asp</a:t>
            </a:r>
            <a:r>
              <a:rPr lang="en-US" sz="3000" dirty="0">
                <a:solidFill>
                  <a:srgbClr val="0033CC"/>
                </a:solidFill>
              </a:rPr>
              <a:t> </a:t>
            </a:r>
          </a:p>
          <a:p>
            <a:pPr marL="0" indent="0" algn="ctr">
              <a:lnSpc>
                <a:spcPct val="100000"/>
              </a:lnSpc>
              <a:spcBef>
                <a:spcPts val="0"/>
              </a:spcBef>
              <a:spcAft>
                <a:spcPts val="1200"/>
              </a:spcAft>
              <a:buNone/>
            </a:pPr>
            <a:r>
              <a:rPr lang="en-US" b="1" dirty="0"/>
              <a:t>HSS Newsletter</a:t>
            </a:r>
            <a:br>
              <a:rPr lang="en-US" dirty="0"/>
            </a:br>
            <a:r>
              <a:rPr lang="en-US" dirty="0"/>
              <a:t>To join, send a blank email message to </a:t>
            </a:r>
            <a:br>
              <a:rPr lang="en-US" sz="1200" dirty="0"/>
            </a:br>
            <a:r>
              <a:rPr lang="en-US" sz="3000" dirty="0">
                <a:solidFill>
                  <a:srgbClr val="0033CC"/>
                </a:solidFill>
                <a:hlinkClick r:id="rId4">
                  <a:extLst>
                    <a:ext uri="{A12FA001-AC4F-418D-AE19-62706E023703}">
                      <ahyp:hlinkClr xmlns:ahyp="http://schemas.microsoft.com/office/drawing/2018/hyperlinkcolor" val="tx"/>
                    </a:ext>
                  </a:extLst>
                </a:hlinkClick>
              </a:rPr>
              <a:t>join-history-social-science@mlist.cde.ca.gov</a:t>
            </a:r>
            <a:endParaRPr lang="en-US" sz="3000" dirty="0">
              <a:solidFill>
                <a:srgbClr val="0033CC"/>
              </a:solidFill>
            </a:endParaRPr>
          </a:p>
          <a:p>
            <a:pPr marL="0" indent="0" algn="ctr">
              <a:lnSpc>
                <a:spcPct val="100000"/>
              </a:lnSpc>
              <a:spcBef>
                <a:spcPts val="0"/>
              </a:spcBef>
              <a:buNone/>
            </a:pPr>
            <a:endParaRPr lang="en-US" dirty="0"/>
          </a:p>
          <a:p>
            <a:pPr marL="0" indent="0" algn="ctr">
              <a:lnSpc>
                <a:spcPct val="100000"/>
              </a:lnSpc>
              <a:spcBef>
                <a:spcPts val="0"/>
              </a:spcBef>
              <a:spcAft>
                <a:spcPts val="1200"/>
              </a:spcAft>
              <a:buNone/>
            </a:pPr>
            <a:r>
              <a:rPr lang="en-US" b="1" dirty="0"/>
              <a:t>HSS Twitter </a:t>
            </a:r>
            <a:br>
              <a:rPr lang="en-US" b="1" dirty="0"/>
            </a:br>
            <a:r>
              <a:rPr lang="en-US" dirty="0"/>
              <a:t>@</a:t>
            </a:r>
            <a:r>
              <a:rPr lang="en-US" dirty="0" err="1"/>
              <a:t>CaEdHSS</a:t>
            </a:r>
            <a:endParaRPr lang="en-US" dirty="0"/>
          </a:p>
        </p:txBody>
      </p:sp>
    </p:spTree>
    <p:extLst>
      <p:ext uri="{BB962C8B-B14F-4D97-AF65-F5344CB8AC3E}">
        <p14:creationId xmlns:p14="http://schemas.microsoft.com/office/powerpoint/2010/main" val="314808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239" y="207963"/>
            <a:ext cx="9304236" cy="1325563"/>
          </a:xfrm>
        </p:spPr>
        <p:txBody>
          <a:bodyPr>
            <a:normAutofit/>
          </a:bodyPr>
          <a:lstStyle/>
          <a:p>
            <a:pPr>
              <a:lnSpc>
                <a:spcPct val="100000"/>
              </a:lnSpc>
              <a:spcBef>
                <a:spcPts val="0"/>
              </a:spcBef>
              <a:spcAft>
                <a:spcPts val="1200"/>
              </a:spcAft>
            </a:pPr>
            <a:r>
              <a:rPr lang="en-US" dirty="0"/>
              <a:t>Background</a:t>
            </a:r>
          </a:p>
        </p:txBody>
      </p:sp>
      <p:sp>
        <p:nvSpPr>
          <p:cNvPr id="3" name="Content Placeholder 2"/>
          <p:cNvSpPr>
            <a:spLocks noGrp="1"/>
          </p:cNvSpPr>
          <p:nvPr>
            <p:ph idx="1"/>
          </p:nvPr>
        </p:nvSpPr>
        <p:spPr>
          <a:xfrm>
            <a:off x="1354240" y="1547804"/>
            <a:ext cx="9961456" cy="4542518"/>
          </a:xfrm>
        </p:spPr>
        <p:txBody>
          <a:bodyPr/>
          <a:lstStyle/>
          <a:p>
            <a:pPr marL="11113" indent="0">
              <a:lnSpc>
                <a:spcPct val="100000"/>
              </a:lnSpc>
              <a:spcBef>
                <a:spcPts val="0"/>
              </a:spcBef>
              <a:spcAft>
                <a:spcPts val="1200"/>
              </a:spcAft>
              <a:buNone/>
            </a:pPr>
            <a:r>
              <a:rPr lang="en-US" sz="3000" dirty="0"/>
              <a:t>Assembly Bill 24 (2017) instructed the California Department of Education (CDE) to develop a set of criteria to award students who have demonstrated excellence in civic education.</a:t>
            </a:r>
          </a:p>
          <a:p>
            <a:pPr marL="11113" indent="0">
              <a:lnSpc>
                <a:spcPct val="100000"/>
              </a:lnSpc>
              <a:spcBef>
                <a:spcPts val="0"/>
              </a:spcBef>
              <a:spcAft>
                <a:spcPts val="1200"/>
              </a:spcAft>
              <a:buNone/>
            </a:pPr>
            <a:r>
              <a:rPr lang="en-US" sz="3000" dirty="0"/>
              <a:t>“It is the intent of the Legislature to establish a State Seal of Civic Engagement (SSCE) to encourage, and create pathways for, pupils in elementary and secondary schools to become civically engaged in democratic governmental institutions at the local, state, and national levels.”</a:t>
            </a:r>
            <a:endParaRPr lang="en-US" sz="2400" dirty="0"/>
          </a:p>
          <a:p>
            <a:pPr marL="11113" indent="0" algn="r">
              <a:lnSpc>
                <a:spcPct val="100000"/>
              </a:lnSpc>
              <a:spcBef>
                <a:spcPts val="0"/>
              </a:spcBef>
              <a:spcAft>
                <a:spcPts val="1200"/>
              </a:spcAft>
              <a:buNone/>
            </a:pPr>
            <a:r>
              <a:rPr lang="en-US" sz="2400" dirty="0"/>
              <a:t>-California </a:t>
            </a:r>
            <a:r>
              <a:rPr lang="en-US" sz="2400" i="1" dirty="0"/>
              <a:t>Education Code (EC)</a:t>
            </a:r>
            <a:r>
              <a:rPr lang="en-US" sz="2400" dirty="0"/>
              <a:t> Section 51470</a:t>
            </a:r>
          </a:p>
        </p:txBody>
      </p:sp>
    </p:spTree>
    <p:extLst>
      <p:ext uri="{BB962C8B-B14F-4D97-AF65-F5344CB8AC3E}">
        <p14:creationId xmlns:p14="http://schemas.microsoft.com/office/powerpoint/2010/main" val="3270767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239" y="222250"/>
            <a:ext cx="9479666" cy="1325563"/>
          </a:xfrm>
        </p:spPr>
        <p:txBody>
          <a:bodyPr>
            <a:normAutofit/>
          </a:bodyPr>
          <a:lstStyle/>
          <a:p>
            <a:pPr>
              <a:lnSpc>
                <a:spcPct val="100000"/>
              </a:lnSpc>
              <a:spcBef>
                <a:spcPts val="0"/>
              </a:spcBef>
              <a:spcAft>
                <a:spcPts val="1200"/>
              </a:spcAft>
            </a:pPr>
            <a:r>
              <a:rPr lang="en-US" dirty="0"/>
              <a:t>Criteria Adoption</a:t>
            </a:r>
          </a:p>
        </p:txBody>
      </p:sp>
      <p:sp>
        <p:nvSpPr>
          <p:cNvPr id="3" name="Content Placeholder 2"/>
          <p:cNvSpPr>
            <a:spLocks noGrp="1"/>
          </p:cNvSpPr>
          <p:nvPr>
            <p:ph idx="1"/>
          </p:nvPr>
        </p:nvSpPr>
        <p:spPr>
          <a:xfrm>
            <a:off x="1271008" y="1625934"/>
            <a:ext cx="10082792" cy="4730415"/>
          </a:xfrm>
        </p:spPr>
        <p:txBody>
          <a:bodyPr/>
          <a:lstStyle/>
          <a:p>
            <a:pPr marL="0" indent="0">
              <a:lnSpc>
                <a:spcPct val="100000"/>
              </a:lnSpc>
              <a:spcBef>
                <a:spcPts val="0"/>
              </a:spcBef>
              <a:spcAft>
                <a:spcPts val="1200"/>
              </a:spcAft>
              <a:buNone/>
            </a:pPr>
            <a:r>
              <a:rPr lang="en-US" sz="3200" dirty="0"/>
              <a:t>On September 10, 2020, the State Board of Education (SBE) adopted criteria and guidance for awarding a SSCE.</a:t>
            </a:r>
          </a:p>
          <a:p>
            <a:pPr>
              <a:lnSpc>
                <a:spcPct val="100000"/>
              </a:lnSpc>
              <a:spcBef>
                <a:spcPts val="0"/>
              </a:spcBef>
              <a:spcAft>
                <a:spcPts val="1200"/>
              </a:spcAft>
            </a:pPr>
            <a:r>
              <a:rPr lang="en-US" sz="3200" dirty="0"/>
              <a:t>Adopted criteria and implementation guidance are available at </a:t>
            </a:r>
            <a:r>
              <a:rPr lang="en-US" sz="3200" dirty="0">
                <a:solidFill>
                  <a:srgbClr val="0033CC"/>
                </a:solidFill>
                <a:hlinkClick r:id="rId3">
                  <a:extLst>
                    <a:ext uri="{A12FA001-AC4F-418D-AE19-62706E023703}">
                      <ahyp:hlinkClr xmlns:ahyp="http://schemas.microsoft.com/office/drawing/2018/hyperlinkcolor" val="tx"/>
                    </a:ext>
                  </a:extLst>
                </a:hlinkClick>
              </a:rPr>
              <a:t>https://www.cde.ca.gov/ci/pl/hssstateseal.asp</a:t>
            </a:r>
            <a:r>
              <a:rPr lang="en-US" sz="3200" dirty="0"/>
              <a:t>.  </a:t>
            </a:r>
          </a:p>
          <a:p>
            <a:pPr>
              <a:lnSpc>
                <a:spcPct val="100000"/>
              </a:lnSpc>
              <a:spcBef>
                <a:spcPts val="0"/>
              </a:spcBef>
              <a:spcAft>
                <a:spcPts val="1200"/>
              </a:spcAft>
            </a:pPr>
            <a:r>
              <a:rPr lang="en-US" sz="3200" dirty="0"/>
              <a:t>Watch the SBE discuss the SSCE criteria at </a:t>
            </a:r>
            <a:r>
              <a:rPr lang="en-US" sz="3200" dirty="0">
                <a:solidFill>
                  <a:srgbClr val="0033CC"/>
                </a:solidFill>
                <a:hlinkClick r:id="rId4" tooltip="State Board of Education Meeting September 10, 2020">
                  <a:extLst>
                    <a:ext uri="{A12FA001-AC4F-418D-AE19-62706E023703}">
                      <ahyp:hlinkClr xmlns:ahyp="http://schemas.microsoft.com/office/drawing/2018/hyperlinkcolor" val="tx"/>
                    </a:ext>
                  </a:extLst>
                </a:hlinkClick>
              </a:rPr>
              <a:t>https://bit.ly/2HFT8r9</a:t>
            </a:r>
            <a:r>
              <a:rPr lang="en-US" sz="3200" dirty="0"/>
              <a:t>. </a:t>
            </a:r>
          </a:p>
        </p:txBody>
      </p:sp>
    </p:spTree>
    <p:extLst>
      <p:ext uri="{BB962C8B-B14F-4D97-AF65-F5344CB8AC3E}">
        <p14:creationId xmlns:p14="http://schemas.microsoft.com/office/powerpoint/2010/main" val="701073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239" y="207530"/>
            <a:ext cx="9479666" cy="1325563"/>
          </a:xfrm>
        </p:spPr>
        <p:txBody>
          <a:bodyPr/>
          <a:lstStyle/>
          <a:p>
            <a:r>
              <a:rPr lang="en-US" dirty="0"/>
              <a:t>Key State-Level Activities</a:t>
            </a:r>
          </a:p>
        </p:txBody>
      </p:sp>
      <p:graphicFrame>
        <p:nvGraphicFramePr>
          <p:cNvPr id="6" name="Table 5">
            <a:extLst>
              <a:ext uri="{FF2B5EF4-FFF2-40B4-BE49-F238E27FC236}">
                <a16:creationId xmlns:a16="http://schemas.microsoft.com/office/drawing/2014/main" id="{DF5EC760-087F-4C5A-83F2-2D69F861733B}"/>
              </a:ext>
            </a:extLst>
          </p:cNvPr>
          <p:cNvGraphicFramePr>
            <a:graphicFrameLocks noGrp="1"/>
          </p:cNvGraphicFramePr>
          <p:nvPr>
            <p:extLst>
              <p:ext uri="{D42A27DB-BD31-4B8C-83A1-F6EECF244321}">
                <p14:modId xmlns:p14="http://schemas.microsoft.com/office/powerpoint/2010/main" val="4112953970"/>
              </p:ext>
            </p:extLst>
          </p:nvPr>
        </p:nvGraphicFramePr>
        <p:xfrm>
          <a:off x="1475716" y="1196748"/>
          <a:ext cx="9967864" cy="5235848"/>
        </p:xfrm>
        <a:graphic>
          <a:graphicData uri="http://schemas.openxmlformats.org/drawingml/2006/table">
            <a:tbl>
              <a:tblPr firstRow="1" firstCol="1" bandRow="1">
                <a:tableStyleId>{5C22544A-7EE6-4342-B048-85BDC9FD1C3A}</a:tableStyleId>
              </a:tblPr>
              <a:tblGrid>
                <a:gridCol w="3608585">
                  <a:extLst>
                    <a:ext uri="{9D8B030D-6E8A-4147-A177-3AD203B41FA5}">
                      <a16:colId xmlns:a16="http://schemas.microsoft.com/office/drawing/2014/main" val="100052"/>
                    </a:ext>
                  </a:extLst>
                </a:gridCol>
                <a:gridCol w="6359279">
                  <a:extLst>
                    <a:ext uri="{9D8B030D-6E8A-4147-A177-3AD203B41FA5}">
                      <a16:colId xmlns:a16="http://schemas.microsoft.com/office/drawing/2014/main" val="2684327405"/>
                    </a:ext>
                  </a:extLst>
                </a:gridCol>
              </a:tblGrid>
              <a:tr h="471241">
                <a:tc>
                  <a:txBody>
                    <a:bodyPr/>
                    <a:lstStyle/>
                    <a:p>
                      <a:pPr marL="0" marR="0">
                        <a:spcBef>
                          <a:spcPts val="0"/>
                        </a:spcBef>
                        <a:spcAft>
                          <a:spcPts val="0"/>
                        </a:spcAft>
                      </a:pPr>
                      <a:r>
                        <a:rPr lang="en-US" sz="2400" dirty="0">
                          <a:effectLst/>
                        </a:rPr>
                        <a:t>Date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tc>
                <a:tc>
                  <a:txBody>
                    <a:bodyPr/>
                    <a:lstStyle/>
                    <a:p>
                      <a:pPr marL="0" marR="0">
                        <a:spcBef>
                          <a:spcPts val="0"/>
                        </a:spcBef>
                        <a:spcAft>
                          <a:spcPts val="0"/>
                        </a:spcAft>
                      </a:pPr>
                      <a:r>
                        <a:rPr lang="en-US" sz="2400" dirty="0">
                          <a:effectLst/>
                        </a:rPr>
                        <a:t>Event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tc>
                <a:extLst>
                  <a:ext uri="{0D108BD9-81ED-4DB2-BD59-A6C34878D82A}">
                    <a16:rowId xmlns:a16="http://schemas.microsoft.com/office/drawing/2014/main" val="251211739"/>
                  </a:ext>
                </a:extLst>
              </a:tr>
              <a:tr h="431888">
                <a:tc>
                  <a:txBody>
                    <a:bodyPr/>
                    <a:lstStyle/>
                    <a:p>
                      <a:pPr marL="0" marR="0">
                        <a:spcBef>
                          <a:spcPts val="0"/>
                        </a:spcBef>
                        <a:spcAft>
                          <a:spcPts val="0"/>
                        </a:spcAft>
                      </a:pPr>
                      <a:r>
                        <a:rPr lang="en-US" sz="2400" dirty="0">
                          <a:effectLst/>
                        </a:rPr>
                        <a:t>October 2017</a:t>
                      </a:r>
                      <a:endParaRPr lang="en-US" sz="2400" dirty="0">
                        <a:effectLst/>
                        <a:latin typeface="Calibri" panose="020F0502020204030204" pitchFamily="34" charset="0"/>
                        <a:ea typeface="+mn-ea"/>
                        <a:cs typeface="Times New Roman" panose="02020603050405020304" pitchFamily="18" charset="0"/>
                      </a:endParaRPr>
                    </a:p>
                  </a:txBody>
                  <a:tcPr marL="65405" marR="65405" marT="8890" marB="0"/>
                </a:tc>
                <a:tc>
                  <a:txBody>
                    <a:bodyPr/>
                    <a:lstStyle/>
                    <a:p>
                      <a:pPr marL="0" marR="0">
                        <a:spcBef>
                          <a:spcPts val="0"/>
                        </a:spcBef>
                        <a:spcAft>
                          <a:spcPts val="0"/>
                        </a:spcAft>
                      </a:pPr>
                      <a:r>
                        <a:rPr lang="en-US" sz="2400" dirty="0">
                          <a:effectLst/>
                        </a:rPr>
                        <a:t>AB 24 signed into law</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tc>
                <a:extLst>
                  <a:ext uri="{0D108BD9-81ED-4DB2-BD59-A6C34878D82A}">
                    <a16:rowId xmlns:a16="http://schemas.microsoft.com/office/drawing/2014/main" val="2332859128"/>
                  </a:ext>
                </a:extLst>
              </a:tr>
              <a:tr h="509910">
                <a:tc>
                  <a:txBody>
                    <a:bodyPr/>
                    <a:lstStyle/>
                    <a:p>
                      <a:pPr marL="0" marR="0">
                        <a:spcBef>
                          <a:spcPts val="0"/>
                        </a:spcBef>
                        <a:spcAft>
                          <a:spcPts val="0"/>
                        </a:spcAft>
                      </a:pPr>
                      <a:r>
                        <a:rPr lang="en-US" sz="2400" dirty="0">
                          <a:effectLst/>
                        </a:rPr>
                        <a:t>November 2018</a:t>
                      </a:r>
                      <a:endParaRPr lang="en-US" sz="2400" dirty="0">
                        <a:effectLst/>
                        <a:latin typeface="Calibri" panose="020F0502020204030204" pitchFamily="34" charset="0"/>
                        <a:ea typeface="+mn-ea"/>
                        <a:cs typeface="Times New Roman" panose="02020603050405020304" pitchFamily="18" charset="0"/>
                      </a:endParaRPr>
                    </a:p>
                  </a:txBody>
                  <a:tcPr marL="65405" marR="65405" marT="8890" marB="0"/>
                </a:tc>
                <a:tc>
                  <a:txBody>
                    <a:bodyPr/>
                    <a:lstStyle/>
                    <a:p>
                      <a:pPr marL="0" marR="0">
                        <a:spcBef>
                          <a:spcPts val="0"/>
                        </a:spcBef>
                        <a:spcAft>
                          <a:spcPts val="0"/>
                        </a:spcAft>
                      </a:pPr>
                      <a:r>
                        <a:rPr lang="en-US" sz="2400">
                          <a:effectLst/>
                        </a:rPr>
                        <a:t>Convening of SSCE Advisory Group</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tc>
                <a:extLst>
                  <a:ext uri="{0D108BD9-81ED-4DB2-BD59-A6C34878D82A}">
                    <a16:rowId xmlns:a16="http://schemas.microsoft.com/office/drawing/2014/main" val="3458678714"/>
                  </a:ext>
                </a:extLst>
              </a:tr>
              <a:tr h="453821">
                <a:tc>
                  <a:txBody>
                    <a:bodyPr/>
                    <a:lstStyle/>
                    <a:p>
                      <a:pPr marL="0" marR="0">
                        <a:spcBef>
                          <a:spcPts val="0"/>
                        </a:spcBef>
                        <a:spcAft>
                          <a:spcPts val="0"/>
                        </a:spcAft>
                      </a:pPr>
                      <a:r>
                        <a:rPr lang="en-US" sz="2400" dirty="0">
                          <a:effectLst/>
                        </a:rPr>
                        <a:t>January–February 2019</a:t>
                      </a:r>
                      <a:endParaRPr lang="en-US" sz="2400" dirty="0">
                        <a:effectLst/>
                        <a:latin typeface="Calibri" panose="020F0502020204030204" pitchFamily="34" charset="0"/>
                        <a:ea typeface="+mn-ea"/>
                        <a:cs typeface="Times New Roman" panose="02020603050405020304" pitchFamily="18" charset="0"/>
                      </a:endParaRPr>
                    </a:p>
                  </a:txBody>
                  <a:tcPr marL="65405" marR="65405" marT="8890" marB="0"/>
                </a:tc>
                <a:tc>
                  <a:txBody>
                    <a:bodyPr/>
                    <a:lstStyle/>
                    <a:p>
                      <a:pPr marL="0" marR="0">
                        <a:spcBef>
                          <a:spcPts val="0"/>
                        </a:spcBef>
                        <a:spcAft>
                          <a:spcPts val="0"/>
                        </a:spcAft>
                      </a:pPr>
                      <a:r>
                        <a:rPr lang="en-US" sz="2400" dirty="0">
                          <a:effectLst/>
                        </a:rPr>
                        <a:t>Drafting of SSCE criteria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tc>
                <a:extLst>
                  <a:ext uri="{0D108BD9-81ED-4DB2-BD59-A6C34878D82A}">
                    <a16:rowId xmlns:a16="http://schemas.microsoft.com/office/drawing/2014/main" val="1077703466"/>
                  </a:ext>
                </a:extLst>
              </a:tr>
              <a:tr h="481714">
                <a:tc>
                  <a:txBody>
                    <a:bodyPr/>
                    <a:lstStyle/>
                    <a:p>
                      <a:pPr marL="0" marR="0">
                        <a:spcBef>
                          <a:spcPts val="0"/>
                        </a:spcBef>
                        <a:spcAft>
                          <a:spcPts val="0"/>
                        </a:spcAft>
                      </a:pPr>
                      <a:r>
                        <a:rPr lang="en-US" sz="2400" dirty="0">
                          <a:effectLst/>
                        </a:rPr>
                        <a:t>March–April 2019</a:t>
                      </a:r>
                      <a:endParaRPr lang="en-US" sz="2400" dirty="0">
                        <a:effectLst/>
                        <a:latin typeface="Calibri" panose="020F0502020204030204" pitchFamily="34" charset="0"/>
                        <a:ea typeface="+mn-ea"/>
                        <a:cs typeface="Times New Roman" panose="02020603050405020304" pitchFamily="18" charset="0"/>
                      </a:endParaRPr>
                    </a:p>
                  </a:txBody>
                  <a:tcPr marL="65405" marR="65405" marT="8890" marB="0"/>
                </a:tc>
                <a:tc>
                  <a:txBody>
                    <a:bodyPr/>
                    <a:lstStyle/>
                    <a:p>
                      <a:pPr marL="0" marR="0">
                        <a:spcBef>
                          <a:spcPts val="0"/>
                        </a:spcBef>
                        <a:spcAft>
                          <a:spcPts val="0"/>
                        </a:spcAft>
                      </a:pPr>
                      <a:r>
                        <a:rPr lang="en-US" sz="2400" dirty="0">
                          <a:effectLst/>
                        </a:rPr>
                        <a:t>Public review, comment, and edits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tc>
                <a:extLst>
                  <a:ext uri="{0D108BD9-81ED-4DB2-BD59-A6C34878D82A}">
                    <a16:rowId xmlns:a16="http://schemas.microsoft.com/office/drawing/2014/main" val="2985470854"/>
                  </a:ext>
                </a:extLst>
              </a:tr>
              <a:tr h="387384">
                <a:tc>
                  <a:txBody>
                    <a:bodyPr/>
                    <a:lstStyle/>
                    <a:p>
                      <a:pPr marL="0" marR="0">
                        <a:spcBef>
                          <a:spcPts val="0"/>
                        </a:spcBef>
                        <a:spcAft>
                          <a:spcPts val="0"/>
                        </a:spcAft>
                      </a:pPr>
                      <a:r>
                        <a:rPr lang="en-US" sz="2400" dirty="0">
                          <a:effectLst/>
                        </a:rPr>
                        <a:t>July 2019</a:t>
                      </a:r>
                      <a:endParaRPr lang="en-US" sz="2400" dirty="0">
                        <a:effectLst/>
                        <a:latin typeface="Calibri" panose="020F0502020204030204" pitchFamily="34" charset="0"/>
                        <a:ea typeface="+mn-ea"/>
                        <a:cs typeface="Times New Roman" panose="02020603050405020304" pitchFamily="18" charset="0"/>
                      </a:endParaRPr>
                    </a:p>
                  </a:txBody>
                  <a:tcPr marL="65405" marR="65405" marT="8890" marB="0"/>
                </a:tc>
                <a:tc>
                  <a:txBody>
                    <a:bodyPr/>
                    <a:lstStyle/>
                    <a:p>
                      <a:pPr marL="0" marR="0">
                        <a:spcBef>
                          <a:spcPts val="0"/>
                        </a:spcBef>
                        <a:spcAft>
                          <a:spcPts val="0"/>
                        </a:spcAft>
                      </a:pPr>
                      <a:r>
                        <a:rPr lang="en-US" sz="2400">
                          <a:effectLst/>
                        </a:rPr>
                        <a:t>Draft criteria presented to the SBE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tc>
                <a:extLst>
                  <a:ext uri="{0D108BD9-81ED-4DB2-BD59-A6C34878D82A}">
                    <a16:rowId xmlns:a16="http://schemas.microsoft.com/office/drawing/2014/main" val="2815060222"/>
                  </a:ext>
                </a:extLst>
              </a:tr>
              <a:tr h="531090">
                <a:tc>
                  <a:txBody>
                    <a:bodyPr/>
                    <a:lstStyle/>
                    <a:p>
                      <a:pPr marL="0" marR="0">
                        <a:spcBef>
                          <a:spcPts val="0"/>
                        </a:spcBef>
                        <a:spcAft>
                          <a:spcPts val="0"/>
                        </a:spcAft>
                      </a:pPr>
                      <a:r>
                        <a:rPr lang="en-US" sz="2400" dirty="0">
                          <a:effectLst/>
                        </a:rPr>
                        <a:t>August 2019</a:t>
                      </a:r>
                      <a:endParaRPr lang="en-US" sz="2400" dirty="0">
                        <a:effectLst/>
                        <a:latin typeface="Calibri" panose="020F0502020204030204" pitchFamily="34" charset="0"/>
                        <a:ea typeface="+mn-ea"/>
                        <a:cs typeface="Times New Roman" panose="02020603050405020304" pitchFamily="18" charset="0"/>
                      </a:endParaRPr>
                    </a:p>
                  </a:txBody>
                  <a:tcPr marL="65405" marR="65405" marT="8890" marB="0"/>
                </a:tc>
                <a:tc>
                  <a:txBody>
                    <a:bodyPr/>
                    <a:lstStyle/>
                    <a:p>
                      <a:pPr marL="0" marR="0">
                        <a:spcBef>
                          <a:spcPts val="0"/>
                        </a:spcBef>
                        <a:spcAft>
                          <a:spcPts val="0"/>
                        </a:spcAft>
                      </a:pPr>
                      <a:r>
                        <a:rPr lang="en-US" sz="2400" dirty="0">
                          <a:effectLst/>
                        </a:rPr>
                        <a:t>SBE Information Memorandum on incorporating the SSCE into the College and Career Indicator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tc>
                <a:extLst>
                  <a:ext uri="{0D108BD9-81ED-4DB2-BD59-A6C34878D82A}">
                    <a16:rowId xmlns:a16="http://schemas.microsoft.com/office/drawing/2014/main" val="2474638071"/>
                  </a:ext>
                </a:extLst>
              </a:tr>
              <a:tr h="480103">
                <a:tc>
                  <a:txBody>
                    <a:bodyPr/>
                    <a:lstStyle/>
                    <a:p>
                      <a:pPr marL="0" marR="0">
                        <a:spcBef>
                          <a:spcPts val="0"/>
                        </a:spcBef>
                        <a:spcAft>
                          <a:spcPts val="0"/>
                        </a:spcAft>
                      </a:pPr>
                      <a:r>
                        <a:rPr lang="en-US" sz="2400" dirty="0">
                          <a:effectLst/>
                        </a:rPr>
                        <a:t>September 2019</a:t>
                      </a:r>
                      <a:endParaRPr lang="en-US" sz="2400" dirty="0">
                        <a:effectLst/>
                        <a:latin typeface="Calibri" panose="020F0502020204030204" pitchFamily="34" charset="0"/>
                        <a:ea typeface="+mn-ea"/>
                        <a:cs typeface="Times New Roman" panose="02020603050405020304" pitchFamily="18" charset="0"/>
                      </a:endParaRPr>
                    </a:p>
                  </a:txBody>
                  <a:tcPr marL="65405" marR="65405" marT="8890" marB="0"/>
                </a:tc>
                <a:tc>
                  <a:txBody>
                    <a:bodyPr/>
                    <a:lstStyle/>
                    <a:p>
                      <a:pPr marL="0" marR="0">
                        <a:spcBef>
                          <a:spcPts val="0"/>
                        </a:spcBef>
                        <a:spcAft>
                          <a:spcPts val="0"/>
                        </a:spcAft>
                      </a:pPr>
                      <a:r>
                        <a:rPr lang="en-US" sz="2400" dirty="0">
                          <a:effectLst/>
                        </a:rPr>
                        <a:t>Revised draft criteria presented to the SBE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tc>
                <a:extLst>
                  <a:ext uri="{0D108BD9-81ED-4DB2-BD59-A6C34878D82A}">
                    <a16:rowId xmlns:a16="http://schemas.microsoft.com/office/drawing/2014/main" val="2988104044"/>
                  </a:ext>
                </a:extLst>
              </a:tr>
              <a:tr h="455263">
                <a:tc>
                  <a:txBody>
                    <a:bodyPr/>
                    <a:lstStyle/>
                    <a:p>
                      <a:pPr marL="0" marR="0">
                        <a:spcBef>
                          <a:spcPts val="0"/>
                        </a:spcBef>
                        <a:spcAft>
                          <a:spcPts val="0"/>
                        </a:spcAft>
                      </a:pPr>
                      <a:r>
                        <a:rPr lang="en-US" sz="2400" dirty="0">
                          <a:effectLst/>
                        </a:rPr>
                        <a:t>September 2020</a:t>
                      </a:r>
                      <a:endParaRPr lang="en-US" sz="2400" dirty="0">
                        <a:effectLst/>
                        <a:latin typeface="Calibri" panose="020F0502020204030204" pitchFamily="34" charset="0"/>
                        <a:ea typeface="+mn-ea"/>
                        <a:cs typeface="Times New Roman" panose="02020603050405020304" pitchFamily="18" charset="0"/>
                      </a:endParaRPr>
                    </a:p>
                  </a:txBody>
                  <a:tcPr marL="65405" marR="65405" marT="8890" marB="0"/>
                </a:tc>
                <a:tc>
                  <a:txBody>
                    <a:bodyPr/>
                    <a:lstStyle/>
                    <a:p>
                      <a:pPr marL="0" marR="0">
                        <a:spcBef>
                          <a:spcPts val="0"/>
                        </a:spcBef>
                        <a:spcAft>
                          <a:spcPts val="0"/>
                        </a:spcAft>
                      </a:pPr>
                      <a:r>
                        <a:rPr lang="en-US" sz="2400" dirty="0">
                          <a:effectLst/>
                        </a:rPr>
                        <a:t>Final criteria adopted by the SBE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tc>
                <a:extLst>
                  <a:ext uri="{0D108BD9-81ED-4DB2-BD59-A6C34878D82A}">
                    <a16:rowId xmlns:a16="http://schemas.microsoft.com/office/drawing/2014/main" val="188802688"/>
                  </a:ext>
                </a:extLst>
              </a:tr>
              <a:tr h="458354">
                <a:tc>
                  <a:txBody>
                    <a:bodyPr/>
                    <a:lstStyle/>
                    <a:p>
                      <a:pPr marL="0" marR="0">
                        <a:spcBef>
                          <a:spcPts val="0"/>
                        </a:spcBef>
                        <a:spcAft>
                          <a:spcPts val="0"/>
                        </a:spcAft>
                      </a:pPr>
                      <a:r>
                        <a:rPr lang="en-US" sz="2400" dirty="0">
                          <a:effectLst/>
                        </a:rPr>
                        <a:t>January 31, 2021</a:t>
                      </a:r>
                      <a:endParaRPr lang="en-US" sz="2400" dirty="0">
                        <a:effectLst/>
                        <a:latin typeface="Calibri" panose="020F0502020204030204" pitchFamily="34" charset="0"/>
                        <a:ea typeface="+mn-ea"/>
                        <a:cs typeface="Times New Roman" panose="02020603050405020304" pitchFamily="18" charset="0"/>
                      </a:endParaRPr>
                    </a:p>
                  </a:txBody>
                  <a:tcPr marL="65405" marR="65405" marT="8890" marB="0"/>
                </a:tc>
                <a:tc>
                  <a:txBody>
                    <a:bodyPr/>
                    <a:lstStyle/>
                    <a:p>
                      <a:pPr marL="0" marR="0">
                        <a:spcBef>
                          <a:spcPts val="0"/>
                        </a:spcBef>
                        <a:spcAft>
                          <a:spcPts val="0"/>
                        </a:spcAft>
                      </a:pPr>
                      <a:r>
                        <a:rPr lang="en-US" sz="2400" dirty="0">
                          <a:effectLst/>
                        </a:rPr>
                        <a:t>Statutory deadline for the SBE to take action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tc>
                <a:extLst>
                  <a:ext uri="{0D108BD9-81ED-4DB2-BD59-A6C34878D82A}">
                    <a16:rowId xmlns:a16="http://schemas.microsoft.com/office/drawing/2014/main" val="309794056"/>
                  </a:ext>
                </a:extLst>
              </a:tr>
            </a:tbl>
          </a:graphicData>
        </a:graphic>
      </p:graphicFrame>
    </p:spTree>
    <p:extLst>
      <p:ext uri="{BB962C8B-B14F-4D97-AF65-F5344CB8AC3E}">
        <p14:creationId xmlns:p14="http://schemas.microsoft.com/office/powerpoint/2010/main" val="386792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BADA1-1DA2-5F48-90DE-505D7D263F29}"/>
              </a:ext>
            </a:extLst>
          </p:cNvPr>
          <p:cNvSpPr>
            <a:spLocks noGrp="1"/>
          </p:cNvSpPr>
          <p:nvPr>
            <p:ph type="title"/>
          </p:nvPr>
        </p:nvSpPr>
        <p:spPr/>
        <p:txBody>
          <a:bodyPr/>
          <a:lstStyle/>
          <a:p>
            <a:pPr>
              <a:lnSpc>
                <a:spcPct val="100000"/>
              </a:lnSpc>
              <a:spcBef>
                <a:spcPts val="0"/>
              </a:spcBef>
              <a:spcAft>
                <a:spcPts val="1200"/>
              </a:spcAft>
            </a:pPr>
            <a:r>
              <a:rPr lang="en-US" dirty="0"/>
              <a:t>Adopted Criteria (1)</a:t>
            </a:r>
          </a:p>
        </p:txBody>
      </p:sp>
      <p:sp>
        <p:nvSpPr>
          <p:cNvPr id="3" name="Text Placeholder 2">
            <a:extLst>
              <a:ext uri="{FF2B5EF4-FFF2-40B4-BE49-F238E27FC236}">
                <a16:creationId xmlns:a16="http://schemas.microsoft.com/office/drawing/2014/main" id="{D26052AC-C964-3044-A480-15036ADE5E1F}"/>
              </a:ext>
            </a:extLst>
          </p:cNvPr>
          <p:cNvSpPr>
            <a:spLocks noGrp="1"/>
          </p:cNvSpPr>
          <p:nvPr>
            <p:ph idx="1"/>
          </p:nvPr>
        </p:nvSpPr>
        <p:spPr/>
        <p:txBody>
          <a:bodyPr/>
          <a:lstStyle/>
          <a:p>
            <a:pPr marL="126997" indent="0">
              <a:lnSpc>
                <a:spcPct val="100000"/>
              </a:lnSpc>
              <a:spcBef>
                <a:spcPts val="0"/>
              </a:spcBef>
              <a:spcAft>
                <a:spcPts val="1200"/>
              </a:spcAft>
              <a:buNone/>
            </a:pPr>
            <a:r>
              <a:rPr lang="en-US" sz="3200" dirty="0"/>
              <a:t>The student must:</a:t>
            </a:r>
          </a:p>
          <a:p>
            <a:pPr marL="1066773" indent="-457189">
              <a:lnSpc>
                <a:spcPct val="100000"/>
              </a:lnSpc>
              <a:spcBef>
                <a:spcPts val="0"/>
              </a:spcBef>
              <a:spcAft>
                <a:spcPts val="1200"/>
              </a:spcAft>
              <a:buFont typeface="+mj-lt"/>
              <a:buAutoNum type="arabicPeriod"/>
              <a:tabLst>
                <a:tab pos="391574" algn="l"/>
              </a:tabLst>
            </a:pPr>
            <a:r>
              <a:rPr lang="en-US" sz="2933" dirty="0"/>
              <a:t>Be engaged in academic work in a productive way;</a:t>
            </a:r>
          </a:p>
          <a:p>
            <a:pPr marL="1066773" indent="-457189">
              <a:lnSpc>
                <a:spcPct val="100000"/>
              </a:lnSpc>
              <a:spcBef>
                <a:spcPts val="0"/>
              </a:spcBef>
              <a:spcAft>
                <a:spcPts val="1200"/>
              </a:spcAft>
              <a:buFont typeface="+mj-lt"/>
              <a:buAutoNum type="arabicPeriod"/>
              <a:tabLst>
                <a:tab pos="391574" algn="l"/>
              </a:tabLst>
            </a:pPr>
            <a:r>
              <a:rPr lang="en-US" sz="2933" dirty="0"/>
              <a:t>Demonstrate a competent understanding of United States and California constitutions; functions and governance of local governments; tribal government structures and organizations; the role of the citizen in a constitutional democracy; and democratic principles, concepts, and processes;</a:t>
            </a:r>
          </a:p>
        </p:txBody>
      </p:sp>
    </p:spTree>
    <p:extLst>
      <p:ext uri="{BB962C8B-B14F-4D97-AF65-F5344CB8AC3E}">
        <p14:creationId xmlns:p14="http://schemas.microsoft.com/office/powerpoint/2010/main" val="32703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BADA1-1DA2-5F48-90DE-505D7D263F29}"/>
              </a:ext>
            </a:extLst>
          </p:cNvPr>
          <p:cNvSpPr>
            <a:spLocks noGrp="1"/>
          </p:cNvSpPr>
          <p:nvPr>
            <p:ph type="title"/>
          </p:nvPr>
        </p:nvSpPr>
        <p:spPr/>
        <p:txBody>
          <a:bodyPr/>
          <a:lstStyle/>
          <a:p>
            <a:pPr>
              <a:lnSpc>
                <a:spcPct val="100000"/>
              </a:lnSpc>
              <a:spcBef>
                <a:spcPts val="0"/>
              </a:spcBef>
              <a:spcAft>
                <a:spcPts val="1200"/>
              </a:spcAft>
            </a:pPr>
            <a:r>
              <a:rPr lang="en-US" dirty="0"/>
              <a:t>Adopted Criteria (2)</a:t>
            </a:r>
          </a:p>
        </p:txBody>
      </p:sp>
      <p:sp>
        <p:nvSpPr>
          <p:cNvPr id="3" name="Text Placeholder 2">
            <a:extLst>
              <a:ext uri="{FF2B5EF4-FFF2-40B4-BE49-F238E27FC236}">
                <a16:creationId xmlns:a16="http://schemas.microsoft.com/office/drawing/2014/main" id="{D26052AC-C964-3044-A480-15036ADE5E1F}"/>
              </a:ext>
            </a:extLst>
          </p:cNvPr>
          <p:cNvSpPr>
            <a:spLocks noGrp="1"/>
          </p:cNvSpPr>
          <p:nvPr>
            <p:ph idx="1"/>
          </p:nvPr>
        </p:nvSpPr>
        <p:spPr>
          <a:xfrm>
            <a:off x="1012371" y="1625934"/>
            <a:ext cx="10341429" cy="4730415"/>
          </a:xfrm>
        </p:spPr>
        <p:txBody>
          <a:bodyPr/>
          <a:lstStyle/>
          <a:p>
            <a:pPr marL="126997" indent="0">
              <a:lnSpc>
                <a:spcPct val="100000"/>
              </a:lnSpc>
              <a:spcBef>
                <a:spcPts val="0"/>
              </a:spcBef>
              <a:spcAft>
                <a:spcPts val="1200"/>
              </a:spcAft>
              <a:buNone/>
            </a:pPr>
            <a:r>
              <a:rPr lang="en-US" sz="2933" dirty="0"/>
              <a:t>The student must:</a:t>
            </a:r>
          </a:p>
          <a:p>
            <a:pPr marL="1001159" indent="-391574">
              <a:lnSpc>
                <a:spcPct val="100000"/>
              </a:lnSpc>
              <a:spcBef>
                <a:spcPts val="0"/>
              </a:spcBef>
              <a:spcAft>
                <a:spcPts val="1200"/>
              </a:spcAft>
              <a:buFont typeface="+mj-lt"/>
              <a:buAutoNum type="arabicPeriod" startAt="3"/>
              <a:tabLst>
                <a:tab pos="543970" algn="l"/>
              </a:tabLst>
            </a:pPr>
            <a:r>
              <a:rPr lang="en-US" sz="2667" dirty="0"/>
              <a:t>Participate in one or more informed civic engagement project(s) that address real-world problems and require students to identify and inquire into civic needs or problems, consider varied responses, take action, and reflect on efforts;</a:t>
            </a:r>
          </a:p>
          <a:p>
            <a:pPr marL="1001159" indent="-391574">
              <a:lnSpc>
                <a:spcPct val="100000"/>
              </a:lnSpc>
              <a:spcBef>
                <a:spcPts val="0"/>
              </a:spcBef>
              <a:spcAft>
                <a:spcPts val="1200"/>
              </a:spcAft>
              <a:buFont typeface="+mj-lt"/>
              <a:buAutoNum type="arabicPeriod" startAt="3"/>
              <a:tabLst>
                <a:tab pos="543970" algn="l"/>
              </a:tabLst>
            </a:pPr>
            <a:r>
              <a:rPr lang="en-US" sz="2667" dirty="0"/>
              <a:t>Demonstrate civic knowledge, skills, and dispositions through self-reflection; and</a:t>
            </a:r>
          </a:p>
          <a:p>
            <a:pPr marL="1001159" indent="-391574">
              <a:lnSpc>
                <a:spcPct val="100000"/>
              </a:lnSpc>
              <a:spcBef>
                <a:spcPts val="0"/>
              </a:spcBef>
              <a:spcAft>
                <a:spcPts val="1200"/>
              </a:spcAft>
              <a:buFont typeface="+mj-lt"/>
              <a:buAutoNum type="arabicPeriod" startAt="3"/>
              <a:tabLst>
                <a:tab pos="543970" algn="l"/>
              </a:tabLst>
            </a:pPr>
            <a:r>
              <a:rPr lang="en-US" sz="2667" dirty="0"/>
              <a:t>Exhibit character traits that reflect civic-mindedness and a commitment to positively impact the classroom, school, community and/or society</a:t>
            </a:r>
            <a:r>
              <a:rPr lang="en-US" dirty="0"/>
              <a:t>.</a:t>
            </a:r>
          </a:p>
        </p:txBody>
      </p:sp>
    </p:spTree>
    <p:extLst>
      <p:ext uri="{BB962C8B-B14F-4D97-AF65-F5344CB8AC3E}">
        <p14:creationId xmlns:p14="http://schemas.microsoft.com/office/powerpoint/2010/main" val="3170248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BB2DD-3737-0141-BE33-0672D320091E}"/>
              </a:ext>
            </a:extLst>
          </p:cNvPr>
          <p:cNvSpPr>
            <a:spLocks noGrp="1"/>
          </p:cNvSpPr>
          <p:nvPr>
            <p:ph type="title"/>
          </p:nvPr>
        </p:nvSpPr>
        <p:spPr>
          <a:xfrm>
            <a:off x="831850" y="1213164"/>
            <a:ext cx="10515600" cy="3349311"/>
          </a:xfrm>
        </p:spPr>
        <p:txBody>
          <a:bodyPr anchor="t"/>
          <a:lstStyle/>
          <a:p>
            <a:r>
              <a:rPr lang="en-US" dirty="0"/>
              <a:t>Initial Implementation Guidance</a:t>
            </a:r>
          </a:p>
        </p:txBody>
      </p:sp>
      <p:pic>
        <p:nvPicPr>
          <p:cNvPr id="4" name="Picture 3" descr="State Seal of Civic Engagement insignia, including images of the state of California, the United States flag, and a California Grizzly bear. Titled &quot;State Seal of Civic Engagement.&quot;">
            <a:extLst>
              <a:ext uri="{FF2B5EF4-FFF2-40B4-BE49-F238E27FC236}">
                <a16:creationId xmlns:a16="http://schemas.microsoft.com/office/drawing/2014/main" id="{ED057712-1763-AD45-9CE6-54180454E7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356" y="3236914"/>
            <a:ext cx="2852736" cy="2852736"/>
          </a:xfrm>
          <a:prstGeom prst="rect">
            <a:avLst/>
          </a:prstGeom>
        </p:spPr>
      </p:pic>
    </p:spTree>
    <p:extLst>
      <p:ext uri="{BB962C8B-B14F-4D97-AF65-F5344CB8AC3E}">
        <p14:creationId xmlns:p14="http://schemas.microsoft.com/office/powerpoint/2010/main" val="3277917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spcBef>
                <a:spcPts val="0"/>
              </a:spcBef>
              <a:spcAft>
                <a:spcPts val="1200"/>
              </a:spcAft>
            </a:pPr>
            <a:r>
              <a:rPr lang="en-US" dirty="0"/>
              <a:t>Student Eligibility</a:t>
            </a:r>
          </a:p>
        </p:txBody>
      </p:sp>
      <p:sp>
        <p:nvSpPr>
          <p:cNvPr id="3" name="Content Placeholder 2"/>
          <p:cNvSpPr>
            <a:spLocks noGrp="1"/>
          </p:cNvSpPr>
          <p:nvPr>
            <p:ph idx="1"/>
          </p:nvPr>
        </p:nvSpPr>
        <p:spPr>
          <a:xfrm>
            <a:off x="1358094" y="1625934"/>
            <a:ext cx="9995706" cy="4730415"/>
          </a:xfrm>
        </p:spPr>
        <p:txBody>
          <a:bodyPr/>
          <a:lstStyle/>
          <a:p>
            <a:pPr marL="0" indent="0">
              <a:lnSpc>
                <a:spcPct val="100000"/>
              </a:lnSpc>
              <a:spcBef>
                <a:spcPts val="0"/>
              </a:spcBef>
              <a:spcAft>
                <a:spcPts val="1200"/>
              </a:spcAft>
              <a:buNone/>
            </a:pPr>
            <a:r>
              <a:rPr lang="en-US" b="1" dirty="0"/>
              <a:t>Who is eligible to earn the SSCE?</a:t>
            </a:r>
          </a:p>
          <a:p>
            <a:pPr marL="0" indent="0">
              <a:lnSpc>
                <a:spcPct val="100000"/>
              </a:lnSpc>
              <a:spcBef>
                <a:spcPts val="0"/>
              </a:spcBef>
              <a:spcAft>
                <a:spcPts val="1200"/>
              </a:spcAft>
              <a:buNone/>
            </a:pPr>
            <a:r>
              <a:rPr lang="en-US" dirty="0"/>
              <a:t>Any pupil enrolled in California public schools, direct-funded charter schools, the juvenile justice system, and/or in alternative school settings up through grade twelve.</a:t>
            </a:r>
          </a:p>
          <a:p>
            <a:pPr marL="0" indent="0">
              <a:lnSpc>
                <a:spcPct val="100000"/>
              </a:lnSpc>
              <a:spcBef>
                <a:spcPts val="0"/>
              </a:spcBef>
              <a:spcAft>
                <a:spcPts val="1200"/>
              </a:spcAft>
              <a:buNone/>
            </a:pPr>
            <a:r>
              <a:rPr lang="en-US" dirty="0"/>
              <a:t>Students may earn an SSCE in either grades eleven or twelve, for purposes of affixing insignia to a transcript to use in college or work applications. </a:t>
            </a:r>
          </a:p>
          <a:p>
            <a:pPr marL="0" indent="0">
              <a:lnSpc>
                <a:spcPct val="100000"/>
              </a:lnSpc>
              <a:spcBef>
                <a:spcPts val="0"/>
              </a:spcBef>
              <a:spcAft>
                <a:spcPts val="1200"/>
              </a:spcAft>
              <a:buNone/>
            </a:pPr>
            <a:r>
              <a:rPr lang="en-US" dirty="0"/>
              <a:t>Local education agencies (LEAs) may develop local means of recognition for younger students as a pathway to earning the SSCE.</a:t>
            </a:r>
          </a:p>
        </p:txBody>
      </p:sp>
    </p:spTree>
    <p:extLst>
      <p:ext uri="{BB962C8B-B14F-4D97-AF65-F5344CB8AC3E}">
        <p14:creationId xmlns:p14="http://schemas.microsoft.com/office/powerpoint/2010/main" val="905723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spcBef>
                <a:spcPts val="0"/>
              </a:spcBef>
              <a:spcAft>
                <a:spcPts val="1200"/>
              </a:spcAft>
            </a:pPr>
            <a:r>
              <a:rPr lang="en-US" dirty="0"/>
              <a:t>Placement of Insignia</a:t>
            </a:r>
          </a:p>
        </p:txBody>
      </p:sp>
      <p:sp>
        <p:nvSpPr>
          <p:cNvPr id="3" name="Content Placeholder 2"/>
          <p:cNvSpPr>
            <a:spLocks noGrp="1"/>
          </p:cNvSpPr>
          <p:nvPr>
            <p:ph idx="1"/>
          </p:nvPr>
        </p:nvSpPr>
        <p:spPr/>
        <p:txBody>
          <a:bodyPr/>
          <a:lstStyle/>
          <a:p>
            <a:pPr marL="0" indent="0">
              <a:lnSpc>
                <a:spcPct val="100000"/>
              </a:lnSpc>
              <a:spcBef>
                <a:spcPts val="0"/>
              </a:spcBef>
              <a:spcAft>
                <a:spcPts val="1200"/>
              </a:spcAft>
              <a:buNone/>
            </a:pPr>
            <a:r>
              <a:rPr lang="en-US" sz="3000" b="1" dirty="0"/>
              <a:t>Where can the insignia be placed?</a:t>
            </a:r>
          </a:p>
          <a:p>
            <a:pPr marL="571500">
              <a:lnSpc>
                <a:spcPct val="100000"/>
              </a:lnSpc>
              <a:spcBef>
                <a:spcPts val="0"/>
              </a:spcBef>
              <a:spcAft>
                <a:spcPts val="1200"/>
              </a:spcAft>
            </a:pPr>
            <a:r>
              <a:rPr lang="en-US" sz="3000" dirty="0"/>
              <a:t>High School Diplomas</a:t>
            </a:r>
          </a:p>
          <a:p>
            <a:pPr marL="571500">
              <a:lnSpc>
                <a:spcPct val="100000"/>
              </a:lnSpc>
              <a:spcBef>
                <a:spcPts val="0"/>
              </a:spcBef>
              <a:spcAft>
                <a:spcPts val="1200"/>
              </a:spcAft>
            </a:pPr>
            <a:r>
              <a:rPr lang="en-US" sz="3000" dirty="0"/>
              <a:t>General Educational Development Certificates</a:t>
            </a:r>
          </a:p>
          <a:p>
            <a:pPr marL="571500">
              <a:lnSpc>
                <a:spcPct val="100000"/>
              </a:lnSpc>
              <a:spcBef>
                <a:spcPts val="0"/>
              </a:spcBef>
              <a:spcAft>
                <a:spcPts val="1200"/>
              </a:spcAft>
            </a:pPr>
            <a:r>
              <a:rPr lang="en-US" sz="3000" dirty="0"/>
              <a:t>Certificates of Completion</a:t>
            </a:r>
          </a:p>
          <a:p>
            <a:pPr marL="571500">
              <a:lnSpc>
                <a:spcPct val="100000"/>
              </a:lnSpc>
              <a:spcBef>
                <a:spcPts val="0"/>
              </a:spcBef>
              <a:spcAft>
                <a:spcPts val="1200"/>
              </a:spcAft>
            </a:pPr>
            <a:r>
              <a:rPr lang="en-US" sz="3000" dirty="0"/>
              <a:t>Transcripts (grades eleven and/or twelve)</a:t>
            </a:r>
          </a:p>
        </p:txBody>
      </p:sp>
    </p:spTree>
    <p:extLst>
      <p:ext uri="{BB962C8B-B14F-4D97-AF65-F5344CB8AC3E}">
        <p14:creationId xmlns:p14="http://schemas.microsoft.com/office/powerpoint/2010/main" val="1922950936"/>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4FC4517C0FBCD44A1B5C3159F7733F9" ma:contentTypeVersion="" ma:contentTypeDescription="Create a new document." ma:contentTypeScope="" ma:versionID="bf217317800f6b93ba1592e4b62e058a">
  <xsd:schema xmlns:xsd="http://www.w3.org/2001/XMLSchema" xmlns:xs="http://www.w3.org/2001/XMLSchema" xmlns:p="http://schemas.microsoft.com/office/2006/metadata/properties" xmlns:ns2="c3386e28-563d-44a5-9f12-c097f3198ff0" targetNamespace="http://schemas.microsoft.com/office/2006/metadata/properties" ma:root="true" ma:fieldsID="564532dfa7bb2f09b691f85e5e1c05ac" ns2:_="">
    <xsd:import namespace="c3386e28-563d-44a5-9f12-c097f3198ff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386e28-563d-44a5-9f12-c097f3198f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496B54-C617-4FE3-94B6-62125E43AE04}">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c3386e28-563d-44a5-9f12-c097f3198ff0"/>
    <ds:schemaRef ds:uri="http://purl.org/dc/term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6C7A4C66-E5F2-494C-88EA-CC722F5CD1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386e28-563d-44a5-9f12-c097f3198f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7E8AA6-04A6-4839-B7F6-BC34BEA5F1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2086</TotalTime>
  <Words>2647</Words>
  <Application>Microsoft Office PowerPoint</Application>
  <PresentationFormat>Widescreen</PresentationFormat>
  <Paragraphs>215</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Courier New</vt:lpstr>
      <vt:lpstr>Wingdings</vt:lpstr>
      <vt:lpstr>Office Theme</vt:lpstr>
      <vt:lpstr>State Seal of  Civic Engagement</vt:lpstr>
      <vt:lpstr>Background</vt:lpstr>
      <vt:lpstr>Criteria Adoption</vt:lpstr>
      <vt:lpstr>Key State-Level Activities</vt:lpstr>
      <vt:lpstr>Adopted Criteria (1)</vt:lpstr>
      <vt:lpstr>Adopted Criteria (2)</vt:lpstr>
      <vt:lpstr>Initial Implementation Guidance</vt:lpstr>
      <vt:lpstr>Student Eligibility</vt:lpstr>
      <vt:lpstr>Placement of Insignia</vt:lpstr>
      <vt:lpstr>Ordering Insignias (1)</vt:lpstr>
      <vt:lpstr>Ordering Insignias (2)</vt:lpstr>
      <vt:lpstr>Ordering Insignias (3)</vt:lpstr>
      <vt:lpstr>Next Steps</vt:lpstr>
      <vt:lpstr>Next Steps for the  California Department of Education</vt:lpstr>
      <vt:lpstr>Next Steps for  Local Educational Agencies</vt:lpstr>
      <vt:lpstr>Resources and Questions</vt:lpstr>
      <vt:lpstr>Stay Informed!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SSCE Overview - Professional Learning (Ca Dept of Education)</dc:title>
  <dc:subject>This presentation provides a general overview of the State Seal of Civic Engagement program, including historical information and next steps for local educational agencies.</dc:subject>
  <dc:creator/>
  <cp:lastModifiedBy>Havana Cheng</cp:lastModifiedBy>
  <cp:revision>119</cp:revision>
  <cp:lastPrinted>2018-03-21T18:36:49Z</cp:lastPrinted>
  <dcterms:created xsi:type="dcterms:W3CDTF">2017-11-09T22:09:16Z</dcterms:created>
  <dcterms:modified xsi:type="dcterms:W3CDTF">2024-08-02T21:05:04Z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0x010100D4FC4517C0FBCD44A1B5C3159F7733F9</vt:lpwstr>
  </property>
</Properties>
</file>