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8" r:id="rId5"/>
    <p:sldId id="320" r:id="rId6"/>
    <p:sldId id="330" r:id="rId7"/>
    <p:sldId id="296" r:id="rId8"/>
    <p:sldId id="299" r:id="rId9"/>
    <p:sldId id="321" r:id="rId10"/>
    <p:sldId id="292" r:id="rId11"/>
    <p:sldId id="318" r:id="rId12"/>
    <p:sldId id="343" r:id="rId13"/>
    <p:sldId id="344" r:id="rId14"/>
    <p:sldId id="322" r:id="rId15"/>
    <p:sldId id="336" r:id="rId16"/>
    <p:sldId id="338" r:id="rId17"/>
    <p:sldId id="337" r:id="rId18"/>
    <p:sldId id="340" r:id="rId19"/>
    <p:sldId id="341" r:id="rId20"/>
    <p:sldId id="345" r:id="rId21"/>
    <p:sldId id="342" r:id="rId22"/>
    <p:sldId id="324" r:id="rId23"/>
    <p:sldId id="325" r:id="rId24"/>
    <p:sldId id="326" r:id="rId25"/>
    <p:sldId id="308" r:id="rId26"/>
    <p:sldId id="327" r:id="rId27"/>
    <p:sldId id="294" r:id="rId28"/>
    <p:sldId id="303" r:id="rId29"/>
    <p:sldId id="305" r:id="rId30"/>
    <p:sldId id="295"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urchison" initials="BM" lastIdx="1" clrIdx="0">
    <p:extLst>
      <p:ext uri="{19B8F6BF-5375-455C-9EA6-DF929625EA0E}">
        <p15:presenceInfo xmlns:p15="http://schemas.microsoft.com/office/powerpoint/2012/main" userId="S-1-5-21-2608872058-1432505909-2668327341-12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a:srgbClr val="9C550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D0132-27FE-45C1-898C-6F9769622061}" v="129" dt="2020-09-08T15:58:23.641"/>
    <p1510:client id="{134D9BCE-3CDE-4EDC-EB76-CD656197D8B6}" v="84" dt="2020-09-03T16:37:43.109"/>
    <p1510:client id="{1C2276E7-E669-46F9-9E75-83E4BDDDE5CB}" v="1" dt="2020-09-22T17:07:35.712"/>
    <p1510:client id="{3818EE71-A7DE-C3B1-BEC0-B7C50F0B91C3}" v="236" dt="2020-08-28T16:55:40.915"/>
    <p1510:client id="{5B003748-FA0F-C56E-27D3-35D0378CEB16}" v="87" dt="2020-08-28T17:57:25.145"/>
    <p1510:client id="{7C5AF363-1C5B-8BD7-41E2-562F0F5E451D}" v="5" dt="2020-09-02T17:29:48.044"/>
    <p1510:client id="{83C25502-FFBA-4FB4-D26B-34F412536629}" v="1" dt="2020-09-01T15:29:55.803"/>
    <p1510:client id="{85893D59-9E31-4ADE-C76B-6DC8A7F076AE}" v="73" dt="2020-08-31T17:56:53.911"/>
    <p1510:client id="{9033A951-CF7A-46B6-F07C-62E8E02EC92D}" v="241" dt="2020-08-28T17:04:30.631"/>
    <p1510:client id="{BAFE368D-460F-423D-2BAC-4B5FB84403AC}" v="33" dt="2020-09-01T15:55:44.922"/>
    <p1510:client id="{C6515346-D7F3-C2CD-F888-73208D873D40}" v="4" dt="2020-09-03T17:26:08.597"/>
    <p1510:client id="{E15D9F14-F6F2-4EC3-84D9-43C57F16A9A0}" v="22" dt="2020-09-18T17:17:12.127"/>
    <p1510:client id="{EC8667E1-3079-4BAC-E8F0-448F0470E3E1}" v="81" dt="2020-09-03T21:09:54.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1" autoAdjust="0"/>
    <p:restoredTop sz="86478" autoAdjust="0"/>
  </p:normalViewPr>
  <p:slideViewPr>
    <p:cSldViewPr snapToGrid="0">
      <p:cViewPr varScale="1">
        <p:scale>
          <a:sx n="54" d="100"/>
          <a:sy n="54" d="100"/>
        </p:scale>
        <p:origin x="108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Agostinelli" userId="S::jagostinelli@cde.ca.gov::de5e76bf-c2b9-44a8-a4ae-4fe921e80ce1" providerId="AD" clId="Web-{1C2276E7-E669-46F9-9E75-83E4BDDDE5CB}"/>
    <pc:docChg chg="sldOrd">
      <pc:chgData name="Julia Agostinelli" userId="S::jagostinelli@cde.ca.gov::de5e76bf-c2b9-44a8-a4ae-4fe921e80ce1" providerId="AD" clId="Web-{1C2276E7-E669-46F9-9E75-83E4BDDDE5CB}" dt="2020-09-22T17:07:35.712" v="0"/>
      <pc:docMkLst>
        <pc:docMk/>
      </pc:docMkLst>
      <pc:sldChg chg="ord">
        <pc:chgData name="Julia Agostinelli" userId="S::jagostinelli@cde.ca.gov::de5e76bf-c2b9-44a8-a4ae-4fe921e80ce1" providerId="AD" clId="Web-{1C2276E7-E669-46F9-9E75-83E4BDDDE5CB}" dt="2020-09-22T17:07:35.712" v="0"/>
        <pc:sldMkLst>
          <pc:docMk/>
          <pc:sldMk cId="2446086733" sldId="336"/>
        </pc:sldMkLst>
      </pc:sldChg>
    </pc:docChg>
  </pc:docChgLst>
  <pc:docChgLst>
    <pc:chgData name="Erika St. Andre" userId="S::estandre@cde.ca.gov::a42fe7d6-c503-4ffe-89dc-45089f275a35" providerId="AD" clId="Web-{E15D9F14-F6F2-4EC3-84D9-43C57F16A9A0}"/>
    <pc:docChg chg="modSld">
      <pc:chgData name="Erika St. Andre" userId="S::estandre@cde.ca.gov::a42fe7d6-c503-4ffe-89dc-45089f275a35" providerId="AD" clId="Web-{E15D9F14-F6F2-4EC3-84D9-43C57F16A9A0}" dt="2020-09-18T19:00:11.145" v="57"/>
      <pc:docMkLst>
        <pc:docMk/>
      </pc:docMkLst>
      <pc:sldChg chg="modNotes">
        <pc:chgData name="Erika St. Andre" userId="S::estandre@cde.ca.gov::a42fe7d6-c503-4ffe-89dc-45089f275a35" providerId="AD" clId="Web-{E15D9F14-F6F2-4EC3-84D9-43C57F16A9A0}" dt="2020-09-18T18:40:46.254" v="47"/>
        <pc:sldMkLst>
          <pc:docMk/>
          <pc:sldMk cId="3302440600" sldId="258"/>
        </pc:sldMkLst>
      </pc:sldChg>
      <pc:sldChg chg="modNotes">
        <pc:chgData name="Erika St. Andre" userId="S::estandre@cde.ca.gov::a42fe7d6-c503-4ffe-89dc-45089f275a35" providerId="AD" clId="Web-{E15D9F14-F6F2-4EC3-84D9-43C57F16A9A0}" dt="2020-09-18T17:17:06.798" v="46"/>
        <pc:sldMkLst>
          <pc:docMk/>
          <pc:sldMk cId="2141111895" sldId="270"/>
        </pc:sldMkLst>
      </pc:sldChg>
      <pc:sldChg chg="modNotes">
        <pc:chgData name="Erika St. Andre" userId="S::estandre@cde.ca.gov::a42fe7d6-c503-4ffe-89dc-45089f275a35" providerId="AD" clId="Web-{E15D9F14-F6F2-4EC3-84D9-43C57F16A9A0}" dt="2020-09-18T17:16:47.563" v="41"/>
        <pc:sldMkLst>
          <pc:docMk/>
          <pc:sldMk cId="1251661906" sldId="294"/>
        </pc:sldMkLst>
      </pc:sldChg>
      <pc:sldChg chg="delSp modSp modNotes">
        <pc:chgData name="Erika St. Andre" userId="S::estandre@cde.ca.gov::a42fe7d6-c503-4ffe-89dc-45089f275a35" providerId="AD" clId="Web-{E15D9F14-F6F2-4EC3-84D9-43C57F16A9A0}" dt="2020-09-18T17:15:38.075" v="30"/>
        <pc:sldMkLst>
          <pc:docMk/>
          <pc:sldMk cId="3911146753" sldId="296"/>
        </pc:sldMkLst>
        <pc:spChg chg="mod">
          <ac:chgData name="Erika St. Andre" userId="S::estandre@cde.ca.gov::a42fe7d6-c503-4ffe-89dc-45089f275a35" providerId="AD" clId="Web-{E15D9F14-F6F2-4EC3-84D9-43C57F16A9A0}" dt="2020-09-18T17:15:14.449" v="23" actId="1076"/>
          <ac:spMkLst>
            <pc:docMk/>
            <pc:sldMk cId="3911146753" sldId="296"/>
            <ac:spMk id="11" creationId="{76028D2B-C309-489E-A4D4-C2B5DC24E01C}"/>
          </ac:spMkLst>
        </pc:spChg>
        <pc:spChg chg="mod">
          <ac:chgData name="Erika St. Andre" userId="S::estandre@cde.ca.gov::a42fe7d6-c503-4ffe-89dc-45089f275a35" providerId="AD" clId="Web-{E15D9F14-F6F2-4EC3-84D9-43C57F16A9A0}" dt="2020-09-18T17:15:08.214" v="22" actId="1076"/>
          <ac:spMkLst>
            <pc:docMk/>
            <pc:sldMk cId="3911146753" sldId="296"/>
            <ac:spMk id="13" creationId="{49E37BE8-3334-47FA-A9DB-57AC83B63C1B}"/>
          </ac:spMkLst>
        </pc:spChg>
        <pc:spChg chg="del mod">
          <ac:chgData name="Erika St. Andre" userId="S::estandre@cde.ca.gov::a42fe7d6-c503-4ffe-89dc-45089f275a35" providerId="AD" clId="Web-{E15D9F14-F6F2-4EC3-84D9-43C57F16A9A0}" dt="2020-09-18T17:15:00.182" v="19"/>
          <ac:spMkLst>
            <pc:docMk/>
            <pc:sldMk cId="3911146753" sldId="296"/>
            <ac:spMk id="15" creationId="{91AC0028-97F8-4D2B-8BBC-40B25926B3A4}"/>
          </ac:spMkLst>
        </pc:spChg>
        <pc:picChg chg="mod">
          <ac:chgData name="Erika St. Andre" userId="S::estandre@cde.ca.gov::a42fe7d6-c503-4ffe-89dc-45089f275a35" providerId="AD" clId="Web-{E15D9F14-F6F2-4EC3-84D9-43C57F16A9A0}" dt="2020-09-18T17:15:05.089" v="21" actId="1076"/>
          <ac:picMkLst>
            <pc:docMk/>
            <pc:sldMk cId="3911146753" sldId="296"/>
            <ac:picMk id="10" creationId="{96E16390-D4A5-4884-A2B2-96BC9218CE78}"/>
          </ac:picMkLst>
        </pc:picChg>
        <pc:picChg chg="mod">
          <ac:chgData name="Erika St. Andre" userId="S::estandre@cde.ca.gov::a42fe7d6-c503-4ffe-89dc-45089f275a35" providerId="AD" clId="Web-{E15D9F14-F6F2-4EC3-84D9-43C57F16A9A0}" dt="2020-09-18T17:15:02.901" v="20" actId="1076"/>
          <ac:picMkLst>
            <pc:docMk/>
            <pc:sldMk cId="3911146753" sldId="296"/>
            <ac:picMk id="12" creationId="{E9422752-462C-4031-A4A5-60DAA3DB1419}"/>
          </ac:picMkLst>
        </pc:picChg>
        <pc:picChg chg="del">
          <ac:chgData name="Erika St. Andre" userId="S::estandre@cde.ca.gov::a42fe7d6-c503-4ffe-89dc-45089f275a35" providerId="AD" clId="Web-{E15D9F14-F6F2-4EC3-84D9-43C57F16A9A0}" dt="2020-09-18T17:14:56.870" v="15"/>
          <ac:picMkLst>
            <pc:docMk/>
            <pc:sldMk cId="3911146753" sldId="296"/>
            <ac:picMk id="14" creationId="{F90F501C-28FE-4801-86D0-A0FB3E8CF7A8}"/>
          </ac:picMkLst>
        </pc:picChg>
      </pc:sldChg>
      <pc:sldChg chg="modNotes">
        <pc:chgData name="Erika St. Andre" userId="S::estandre@cde.ca.gov::a42fe7d6-c503-4ffe-89dc-45089f275a35" providerId="AD" clId="Web-{E15D9F14-F6F2-4EC3-84D9-43C57F16A9A0}" dt="2020-09-18T17:15:42.247" v="32"/>
        <pc:sldMkLst>
          <pc:docMk/>
          <pc:sldMk cId="2352234648" sldId="299"/>
        </pc:sldMkLst>
      </pc:sldChg>
      <pc:sldChg chg="modNotes">
        <pc:chgData name="Erika St. Andre" userId="S::estandre@cde.ca.gov::a42fe7d6-c503-4ffe-89dc-45089f275a35" providerId="AD" clId="Web-{E15D9F14-F6F2-4EC3-84D9-43C57F16A9A0}" dt="2020-09-18T17:16:55.891" v="42"/>
        <pc:sldMkLst>
          <pc:docMk/>
          <pc:sldMk cId="678922618" sldId="303"/>
        </pc:sldMkLst>
      </pc:sldChg>
      <pc:sldChg chg="modNotes">
        <pc:chgData name="Erika St. Andre" userId="S::estandre@cde.ca.gov::a42fe7d6-c503-4ffe-89dc-45089f275a35" providerId="AD" clId="Web-{E15D9F14-F6F2-4EC3-84D9-43C57F16A9A0}" dt="2020-09-18T17:17:00.751" v="45"/>
        <pc:sldMkLst>
          <pc:docMk/>
          <pc:sldMk cId="1422350389" sldId="305"/>
        </pc:sldMkLst>
      </pc:sldChg>
      <pc:sldChg chg="modNotes">
        <pc:chgData name="Erika St. Andre" userId="S::estandre@cde.ca.gov::a42fe7d6-c503-4ffe-89dc-45089f275a35" providerId="AD" clId="Web-{E15D9F14-F6F2-4EC3-84D9-43C57F16A9A0}" dt="2020-09-18T17:14:35.322" v="10"/>
        <pc:sldMkLst>
          <pc:docMk/>
          <pc:sldMk cId="1798392129" sldId="320"/>
        </pc:sldMkLst>
      </pc:sldChg>
      <pc:sldChg chg="modNotes">
        <pc:chgData name="Erika St. Andre" userId="S::estandre@cde.ca.gov::a42fe7d6-c503-4ffe-89dc-45089f275a35" providerId="AD" clId="Web-{E15D9F14-F6F2-4EC3-84D9-43C57F16A9A0}" dt="2020-09-18T17:15:56.638" v="33"/>
        <pc:sldMkLst>
          <pc:docMk/>
          <pc:sldMk cId="3125250917" sldId="321"/>
        </pc:sldMkLst>
      </pc:sldChg>
      <pc:sldChg chg="modNotes">
        <pc:chgData name="Erika St. Andre" userId="S::estandre@cde.ca.gov::a42fe7d6-c503-4ffe-89dc-45089f275a35" providerId="AD" clId="Web-{E15D9F14-F6F2-4EC3-84D9-43C57F16A9A0}" dt="2020-09-18T17:16:26.062" v="34"/>
        <pc:sldMkLst>
          <pc:docMk/>
          <pc:sldMk cId="422782046" sldId="324"/>
        </pc:sldMkLst>
      </pc:sldChg>
      <pc:sldChg chg="modNotes">
        <pc:chgData name="Erika St. Andre" userId="S::estandre@cde.ca.gov::a42fe7d6-c503-4ffe-89dc-45089f275a35" providerId="AD" clId="Web-{E15D9F14-F6F2-4EC3-84D9-43C57F16A9A0}" dt="2020-09-18T17:16:31.921" v="36"/>
        <pc:sldMkLst>
          <pc:docMk/>
          <pc:sldMk cId="3056831847" sldId="325"/>
        </pc:sldMkLst>
      </pc:sldChg>
      <pc:sldChg chg="modNotes">
        <pc:chgData name="Erika St. Andre" userId="S::estandre@cde.ca.gov::a42fe7d6-c503-4ffe-89dc-45089f275a35" providerId="AD" clId="Web-{E15D9F14-F6F2-4EC3-84D9-43C57F16A9A0}" dt="2020-09-18T17:16:37.906" v="38"/>
        <pc:sldMkLst>
          <pc:docMk/>
          <pc:sldMk cId="3896695538" sldId="326"/>
        </pc:sldMkLst>
      </pc:sldChg>
      <pc:sldChg chg="modNotes">
        <pc:chgData name="Erika St. Andre" userId="S::estandre@cde.ca.gov::a42fe7d6-c503-4ffe-89dc-45089f275a35" providerId="AD" clId="Web-{E15D9F14-F6F2-4EC3-84D9-43C57F16A9A0}" dt="2020-09-18T17:14:41.884" v="12"/>
        <pc:sldMkLst>
          <pc:docMk/>
          <pc:sldMk cId="238409347" sldId="330"/>
        </pc:sldMkLst>
      </pc:sldChg>
      <pc:sldChg chg="modNotes">
        <pc:chgData name="Erika St. Andre" userId="S::estandre@cde.ca.gov::a42fe7d6-c503-4ffe-89dc-45089f275a35" providerId="AD" clId="Web-{E15D9F14-F6F2-4EC3-84D9-43C57F16A9A0}" dt="2020-09-18T19:00:11.145" v="57"/>
        <pc:sldMkLst>
          <pc:docMk/>
          <pc:sldMk cId="1734737225"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311D4-A67B-49C9-973A-53DAB88AD4A4}"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AEF99-E8A8-43C2-883B-155CCDFBD595}" type="slidenum">
              <a:rPr lang="en-US" smtClean="0"/>
              <a:t>‹#›</a:t>
            </a:fld>
            <a:endParaRPr lang="en-US"/>
          </a:p>
        </p:txBody>
      </p:sp>
    </p:spTree>
    <p:extLst>
      <p:ext uri="{BB962C8B-B14F-4D97-AF65-F5344CB8AC3E}">
        <p14:creationId xmlns:p14="http://schemas.microsoft.com/office/powerpoint/2010/main" val="92663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nfordharmony.org/harmony-at-home/?track=em_eloqua_toolkit-launch&amp;utm_campaign=at-home-toolkit&amp;utm_source=eloqua&amp;utm_medium=email&amp;utm_content=toolki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arcbrackett.com/emotions-at-home-how-do-we-want-to-fee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fchildren.org/blog/2018/05/sel-passport-challeng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arenteenconnect.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amboard.google.com/d/1ioRj1xaAwg11fjq_qvj6zl5PLiHGdRR7wuFgnYMD5XA/edit?usp=shar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nfordharmony.org/harmony-at-home/?track=em_eloqua_toolkit-launch&amp;utm_campaign=at-home-toolkit&amp;utm_source=eloqua&amp;utm_medium=email&amp;utm_content=toolki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arcbrackett.com/emotions-at-home-how-do-we-want-to-fee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nfordharmony.org/harmony-at-home/?track=em_eloqua_toolkit-launch&amp;utm_campaign=at-home-toolkit&amp;utm_source=eloqua&amp;utm_medium=email&amp;utm_content=toolki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arcbrackett.com/emotions-at-home-how-do-we-want-to-fe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 </a:t>
            </a:r>
          </a:p>
          <a:p>
            <a:endParaRPr lang="en-US">
              <a:latin typeface="Arial" panose="020B0604020202020204" pitchFamily="34" charset="0"/>
              <a:cs typeface="Arial" panose="020B0604020202020204" pitchFamily="34" charset="0"/>
            </a:endParaRPr>
          </a:p>
          <a:p>
            <a:pPr>
              <a:spcAft>
                <a:spcPts val="1200"/>
              </a:spcAft>
              <a:defRPr/>
            </a:pPr>
            <a:r>
              <a:rPr lang="en-US">
                <a:latin typeface="Arial"/>
                <a:cs typeface="Arial"/>
              </a:rPr>
              <a:t>Hello </a:t>
            </a:r>
            <a:r>
              <a:rPr lang="en-US" altLang="en-US" sz="1200">
                <a:latin typeface="Arial"/>
                <a:cs typeface="Arial"/>
                <a:sym typeface="Calibri" panose="020F0502020204030204" pitchFamily="34" charset="0"/>
              </a:rPr>
              <a:t>and welcome to the Social and Emotional Distance Learning Webinar Series. My name is </a:t>
            </a:r>
            <a:r>
              <a:rPr lang="en-US" altLang="en-US">
                <a:latin typeface="Arial"/>
                <a:cs typeface="Arial"/>
                <a:sym typeface="Calibri" panose="020F0502020204030204" pitchFamily="34" charset="0"/>
              </a:rPr>
              <a:t>Erika St. Andre </a:t>
            </a:r>
            <a:r>
              <a:rPr lang="en-US" altLang="en-US" sz="1200">
                <a:latin typeface="Arial"/>
                <a:cs typeface="Arial"/>
                <a:sym typeface="Calibri" panose="020F0502020204030204" pitchFamily="34" charset="0"/>
              </a:rPr>
              <a:t>from the California Department of Education (CDE). I work in the Educator Excellence and Equity Division in the Professional Learning Innovations office.</a:t>
            </a:r>
            <a:endParaRPr lang="en-US" altLang="en-US" sz="1200">
              <a:latin typeface="Arial"/>
              <a:cs typeface="Arial"/>
            </a:endParaRP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a:solidFill>
                  <a:schemeClr val="tx1"/>
                </a:solidFill>
                <a:highlight>
                  <a:srgbClr val="FFFF00"/>
                </a:highlight>
                <a:latin typeface="Arial" panose="020B0604020202020204" pitchFamily="34" charset="0"/>
                <a:cs typeface="Arial" panose="020B0604020202020204" pitchFamily="34" charset="0"/>
              </a:rPr>
              <a:t>As participants continue</a:t>
            </a:r>
            <a:r>
              <a:rPr lang="en-US" baseline="0">
                <a:solidFill>
                  <a:schemeClr val="tx1"/>
                </a:solidFill>
                <a:highlight>
                  <a:srgbClr val="FFFF00"/>
                </a:highlight>
                <a:latin typeface="Arial" panose="020B0604020202020204" pitchFamily="34" charset="0"/>
                <a:cs typeface="Arial" panose="020B0604020202020204" pitchFamily="34" charset="0"/>
              </a:rPr>
              <a:t> to join</a:t>
            </a:r>
            <a:r>
              <a:rPr lang="en-US">
                <a:solidFill>
                  <a:schemeClr val="tx1"/>
                </a:solidFill>
                <a:highlight>
                  <a:srgbClr val="FFFF00"/>
                </a:highlight>
                <a:latin typeface="Arial" panose="020B0604020202020204" pitchFamily="34" charset="0"/>
                <a:cs typeface="Arial" panose="020B0604020202020204" pitchFamily="34" charset="0"/>
              </a:rPr>
              <a:t>, please feel free to </a:t>
            </a:r>
            <a:r>
              <a:rPr lang="en-US" baseline="0">
                <a:solidFill>
                  <a:schemeClr val="tx1"/>
                </a:solidFill>
                <a:highlight>
                  <a:srgbClr val="FFFF00"/>
                </a:highlight>
                <a:latin typeface="Arial" panose="020B0604020202020204" pitchFamily="34" charset="0"/>
                <a:cs typeface="Arial" panose="020B0604020202020204" pitchFamily="34" charset="0"/>
              </a:rPr>
              <a:t>introduce</a:t>
            </a:r>
            <a:r>
              <a:rPr lang="en-US">
                <a:solidFill>
                  <a:schemeClr val="tx1"/>
                </a:solidFill>
                <a:highlight>
                  <a:srgbClr val="FFFF00"/>
                </a:highlight>
                <a:latin typeface="Arial" panose="020B0604020202020204" pitchFamily="34" charset="0"/>
                <a:cs typeface="Arial" panose="020B0604020202020204" pitchFamily="34" charset="0"/>
              </a:rPr>
              <a:t> yourselves in the chat</a:t>
            </a:r>
            <a:r>
              <a:rPr lang="en-US">
                <a:solidFill>
                  <a:srgbClr val="00B050"/>
                </a:solidFill>
                <a:highlight>
                  <a:srgbClr val="FFFF00"/>
                </a:highlight>
                <a:latin typeface="Arial" panose="020B0604020202020204" pitchFamily="34" charset="0"/>
                <a:cs typeface="Arial" panose="020B0604020202020204" pitchFamily="34" charset="0"/>
              </a:rPr>
              <a:t>. Include your name and how to pronounce it, as well as your role.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41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Lorena:</a:t>
            </a:r>
          </a:p>
          <a:p>
            <a:endParaRPr lang="en-US" dirty="0">
              <a:latin typeface="Arial" panose="020B0604020202020204" pitchFamily="34" charset="0"/>
              <a:cs typeface="Arial" panose="020B0604020202020204" pitchFamily="34" charset="0"/>
            </a:endParaRPr>
          </a:p>
          <a:p>
            <a:pPr defTabSz="929579">
              <a:spcAft>
                <a:spcPts val="1200"/>
              </a:spcAft>
              <a:defRPr/>
            </a:pPr>
            <a:r>
              <a:rPr lang="en-US" dirty="0">
                <a:latin typeface="Arial" panose="020B0604020202020204" pitchFamily="34" charset="0"/>
                <a:cs typeface="Arial" panose="020B0604020202020204" pitchFamily="34" charset="0"/>
              </a:rPr>
              <a:t>[Read from slide.]</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Resources to consider adding to the slide:</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hlinkClick r:id="rId3"/>
              </a:rPr>
              <a:t>https://www.sanfordharmony.org/harmony-at-home/?track=em_eloqua_toolkit-launch&amp;utm_campaign=at-home-toolkit&amp;utm_source=eloqua&amp;utm_medium=email&amp;utm_content=toolkit</a:t>
            </a:r>
            <a:r>
              <a:rPr lang="en-US" dirty="0">
                <a:latin typeface="Arial" panose="020B0604020202020204" pitchFamily="34" charset="0"/>
                <a:cs typeface="Arial" panose="020B0604020202020204" pitchFamily="34" charset="0"/>
              </a:rPr>
              <a:t> (Sanford Harmony at Home toolkit)</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hlinkClick r:id="rId4"/>
              </a:rPr>
              <a:t>https://www.marcbrackett.com/emotions-at-home-how-do-we-want-to-feel/</a:t>
            </a:r>
            <a:r>
              <a:rPr lang="en-US" dirty="0">
                <a:latin typeface="Arial" panose="020B0604020202020204" pitchFamily="34" charset="0"/>
                <a:cs typeface="Arial" panose="020B0604020202020204" pitchFamily="34" charset="0"/>
              </a:rPr>
              <a:t> (Dr. Marc Brackett family charter)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90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Lorena: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[Read from slide.]</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a:cs typeface="Arial"/>
              </a:rPr>
              <a:t>SEL Passport: </a:t>
            </a:r>
            <a:r>
              <a:rPr lang="en-US" dirty="0">
                <a:hlinkClick r:id="rId3"/>
              </a:rPr>
              <a:t>https://www.cfchildren.org/blog/2018/05/sel-passport-challenge/</a:t>
            </a:r>
            <a:endParaRPr lang="en-US" dirty="0">
              <a:latin typeface="Arial" panose="020B0604020202020204" pitchFamily="34" charset="0"/>
              <a:cs typeface="Arial" panose="020B0604020202020204" pitchFamily="34" charset="0"/>
            </a:endParaRPr>
          </a:p>
          <a:p>
            <a:pPr>
              <a:spcAft>
                <a:spcPts val="1200"/>
              </a:spcAft>
            </a:pPr>
            <a:r>
              <a:rPr lang="en-US" dirty="0">
                <a:cs typeface="Calibri"/>
              </a:rPr>
              <a:t>Parent Teen Connect: </a:t>
            </a:r>
            <a:r>
              <a:rPr lang="en-US" dirty="0">
                <a:hlinkClick r:id="rId4"/>
              </a:rPr>
              <a:t>https://www.parenteenconnect.org/</a:t>
            </a:r>
            <a:endParaRPr lang="en-US" dirty="0">
              <a:cs typeface="Calibri"/>
            </a:endParaRPr>
          </a:p>
          <a:p>
            <a:pPr>
              <a:spcAft>
                <a:spcPts val="1200"/>
              </a:spcAft>
            </a:pPr>
            <a:endParaRPr lang="en-US" dirty="0"/>
          </a:p>
          <a:p>
            <a:pPr>
              <a:spcAft>
                <a:spcPts val="1200"/>
              </a:spcAft>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An </a:t>
            </a:r>
            <a:r>
              <a:rPr lang="en-US" baseline="0">
                <a:latin typeface="Arial" panose="020B0604020202020204" pitchFamily="34" charset="0"/>
                <a:cs typeface="Arial" panose="020B0604020202020204" pitchFamily="34" charset="0"/>
              </a:rPr>
              <a:t>E</a:t>
            </a:r>
            <a:r>
              <a:rPr lang="en-US">
                <a:latin typeface="Arial" panose="020B0604020202020204" pitchFamily="34" charset="0"/>
                <a:cs typeface="Arial" panose="020B0604020202020204" pitchFamily="34" charset="0"/>
              </a:rPr>
              <a:t>ngaging Practice is simply a topic or strategy we engage in to learn more.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81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Lorena:</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Describe virtual coffee shop and </a:t>
            </a:r>
            <a:r>
              <a:rPr lang="en-US" dirty="0" err="1">
                <a:latin typeface="Arial" panose="020B0604020202020204" pitchFamily="34" charset="0"/>
                <a:cs typeface="Arial" panose="020B0604020202020204" pitchFamily="34" charset="0"/>
              </a:rPr>
              <a:t>Bitmoji</a:t>
            </a:r>
            <a:r>
              <a:rPr lang="en-US" dirty="0">
                <a:latin typeface="Arial" panose="020B0604020202020204" pitchFamily="34" charset="0"/>
                <a:cs typeface="Arial" panose="020B0604020202020204" pitchFamily="34" charset="0"/>
              </a:rPr>
              <a:t> as a part of Distance Learning.</a:t>
            </a:r>
          </a:p>
        </p:txBody>
      </p:sp>
      <p:sp>
        <p:nvSpPr>
          <p:cNvPr id="4" name="Slide Number Placeholder 3"/>
          <p:cNvSpPr>
            <a:spLocks noGrp="1"/>
          </p:cNvSpPr>
          <p:nvPr>
            <p:ph type="sldNum" sz="quarter" idx="5"/>
          </p:nvPr>
        </p:nvSpPr>
        <p:spPr/>
        <p:txBody>
          <a:bodyPr/>
          <a:lstStyle/>
          <a:p>
            <a:fld id="{48CAEF99-E8A8-43C2-883B-155CCDFBD595}" type="slidenum">
              <a:rPr lang="en-US" smtClean="0"/>
              <a:t>13</a:t>
            </a:fld>
            <a:endParaRPr lang="en-US"/>
          </a:p>
        </p:txBody>
      </p:sp>
    </p:spTree>
    <p:extLst>
      <p:ext uri="{BB962C8B-B14F-4D97-AF65-F5344CB8AC3E}">
        <p14:creationId xmlns:p14="http://schemas.microsoft.com/office/powerpoint/2010/main" val="129501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[Read from slide.]</a:t>
            </a:r>
          </a:p>
        </p:txBody>
      </p:sp>
      <p:sp>
        <p:nvSpPr>
          <p:cNvPr id="4" name="Slide Number Placeholder 3"/>
          <p:cNvSpPr>
            <a:spLocks noGrp="1"/>
          </p:cNvSpPr>
          <p:nvPr>
            <p:ph type="sldNum" sz="quarter" idx="5"/>
          </p:nvPr>
        </p:nvSpPr>
        <p:spPr/>
        <p:txBody>
          <a:bodyPr/>
          <a:lstStyle/>
          <a:p>
            <a:fld id="{48CAEF99-E8A8-43C2-883B-155CCDFBD595}" type="slidenum">
              <a:rPr lang="en-US" smtClean="0"/>
              <a:t>14</a:t>
            </a:fld>
            <a:endParaRPr lang="en-US"/>
          </a:p>
        </p:txBody>
      </p:sp>
    </p:spTree>
    <p:extLst>
      <p:ext uri="{BB962C8B-B14F-4D97-AF65-F5344CB8AC3E}">
        <p14:creationId xmlns:p14="http://schemas.microsoft.com/office/powerpoint/2010/main" val="150609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Lorena:</a:t>
            </a:r>
          </a:p>
          <a:p>
            <a:endParaRPr lang="en-US"/>
          </a:p>
          <a:p>
            <a:endParaRPr lang="en-US"/>
          </a:p>
        </p:txBody>
      </p:sp>
      <p:sp>
        <p:nvSpPr>
          <p:cNvPr id="4" name="Slide Number Placeholder 3"/>
          <p:cNvSpPr>
            <a:spLocks noGrp="1"/>
          </p:cNvSpPr>
          <p:nvPr>
            <p:ph type="sldNum" sz="quarter" idx="10"/>
          </p:nvPr>
        </p:nvSpPr>
        <p:spPr/>
        <p:txBody>
          <a:bodyPr/>
          <a:lstStyle/>
          <a:p>
            <a:fld id="{48CAEF99-E8A8-43C2-883B-155CCDFBD595}" type="slidenum">
              <a:rPr lang="en-US" smtClean="0"/>
              <a:t>15</a:t>
            </a:fld>
            <a:endParaRPr lang="en-US"/>
          </a:p>
        </p:txBody>
      </p:sp>
    </p:spTree>
    <p:extLst>
      <p:ext uri="{BB962C8B-B14F-4D97-AF65-F5344CB8AC3E}">
        <p14:creationId xmlns:p14="http://schemas.microsoft.com/office/powerpoint/2010/main" val="105017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Lorena:</a:t>
            </a:r>
          </a:p>
        </p:txBody>
      </p:sp>
      <p:sp>
        <p:nvSpPr>
          <p:cNvPr id="4" name="Slide Number Placeholder 3"/>
          <p:cNvSpPr>
            <a:spLocks noGrp="1"/>
          </p:cNvSpPr>
          <p:nvPr>
            <p:ph type="sldNum" sz="quarter" idx="10"/>
          </p:nvPr>
        </p:nvSpPr>
        <p:spPr/>
        <p:txBody>
          <a:bodyPr/>
          <a:lstStyle/>
          <a:p>
            <a:fld id="{48CAEF99-E8A8-43C2-883B-155CCDFBD595}" type="slidenum">
              <a:rPr lang="en-US" smtClean="0"/>
              <a:t>16</a:t>
            </a:fld>
            <a:endParaRPr lang="en-US"/>
          </a:p>
        </p:txBody>
      </p:sp>
    </p:spTree>
    <p:extLst>
      <p:ext uri="{BB962C8B-B14F-4D97-AF65-F5344CB8AC3E}">
        <p14:creationId xmlns:p14="http://schemas.microsoft.com/office/powerpoint/2010/main" val="93758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Lorena:</a:t>
            </a:r>
          </a:p>
        </p:txBody>
      </p:sp>
      <p:sp>
        <p:nvSpPr>
          <p:cNvPr id="4" name="Slide Number Placeholder 3"/>
          <p:cNvSpPr>
            <a:spLocks noGrp="1"/>
          </p:cNvSpPr>
          <p:nvPr>
            <p:ph type="sldNum" sz="quarter" idx="10"/>
          </p:nvPr>
        </p:nvSpPr>
        <p:spPr/>
        <p:txBody>
          <a:bodyPr/>
          <a:lstStyle/>
          <a:p>
            <a:fld id="{48CAEF99-E8A8-43C2-883B-155CCDFBD595}" type="slidenum">
              <a:rPr lang="en-US" smtClean="0"/>
              <a:t>17</a:t>
            </a:fld>
            <a:endParaRPr lang="en-US"/>
          </a:p>
        </p:txBody>
      </p:sp>
    </p:spTree>
    <p:extLst>
      <p:ext uri="{BB962C8B-B14F-4D97-AF65-F5344CB8AC3E}">
        <p14:creationId xmlns:p14="http://schemas.microsoft.com/office/powerpoint/2010/main" val="26743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a:t>
            </a:r>
          </a:p>
          <a:p>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Each breakout group will have a Jamboard they will use to record their ideas. The link to the Jamboard is being put into the chat right now. </a:t>
            </a:r>
            <a:r>
              <a:rPr lang="en-US" dirty="0">
                <a:hlinkClick r:id="rId3"/>
              </a:rPr>
              <a:t>https://jamboard.google.com/d/1ioRj1xaAwg11fjq_qvj6zl5PLiHGdRR7wuFgnYMD5XA/edit?usp=sharing</a:t>
            </a:r>
          </a:p>
          <a:p>
            <a:pPr>
              <a:spcAft>
                <a:spcPts val="1200"/>
              </a:spcAft>
            </a:pPr>
            <a:endParaRPr lang="en-US" dirty="0"/>
          </a:p>
        </p:txBody>
      </p:sp>
      <p:sp>
        <p:nvSpPr>
          <p:cNvPr id="4" name="Slide Number Placeholder 3"/>
          <p:cNvSpPr>
            <a:spLocks noGrp="1"/>
          </p:cNvSpPr>
          <p:nvPr>
            <p:ph type="sldNum" sz="quarter" idx="5"/>
          </p:nvPr>
        </p:nvSpPr>
        <p:spPr/>
        <p:txBody>
          <a:bodyPr/>
          <a:lstStyle/>
          <a:p>
            <a:fld id="{48CAEF99-E8A8-43C2-883B-155CCDFBD595}" type="slidenum">
              <a:rPr lang="en-US" smtClean="0"/>
              <a:t>18</a:t>
            </a:fld>
            <a:endParaRPr lang="en-US"/>
          </a:p>
        </p:txBody>
      </p:sp>
    </p:spTree>
    <p:extLst>
      <p:ext uri="{BB962C8B-B14F-4D97-AF65-F5344CB8AC3E}">
        <p14:creationId xmlns:p14="http://schemas.microsoft.com/office/powerpoint/2010/main" val="1302191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a:spcAft>
                <a:spcPts val="1200"/>
              </a:spcAft>
            </a:pPr>
            <a:r>
              <a:rPr lang="en-US">
                <a:latin typeface="Arial"/>
                <a:cs typeface="Arial"/>
              </a:rPr>
              <a:t>Erika: </a:t>
            </a:r>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We are now going to discuss what we just learned about with small groups in breakout rooms. </a:t>
            </a:r>
            <a:endParaRPr>
              <a:latin typeface="Arial" panose="020B0604020202020204" pitchFamily="34" charset="0"/>
              <a:cs typeface="Arial" panose="020B0604020202020204" pitchFamily="34" charset="0"/>
            </a:endParaRPr>
          </a:p>
        </p:txBody>
      </p:sp>
      <p:sp>
        <p:nvSpPr>
          <p:cNvPr id="262" name="Google Shape;262;p1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83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0;g81ad8d5321_0_192:notes">
            <a:extLst>
              <a:ext uri="{FF2B5EF4-FFF2-40B4-BE49-F238E27FC236}">
                <a16:creationId xmlns:a16="http://schemas.microsoft.com/office/drawing/2014/main" id="{ECFABF17-5E12-40F9-A53F-E4F319754A16}"/>
              </a:ext>
            </a:extLst>
          </p:cNvPr>
          <p:cNvSpPr txBox="1">
            <a:spLocks noGrp="1"/>
          </p:cNvSpPr>
          <p:nvPr>
            <p:ph type="body" idx="1"/>
          </p:nvPr>
        </p:nvSpPr>
        <p:spPr/>
        <p:txBody>
          <a:bodyPr/>
          <a:lstStyle/>
          <a:p>
            <a:pPr>
              <a:spcAft>
                <a:spcPts val="1200"/>
              </a:spcAft>
              <a:buSzPts val="1400"/>
              <a:defRPr/>
            </a:pPr>
            <a:r>
              <a:rPr lang="en-US" altLang="en-US">
                <a:latin typeface="Arial"/>
                <a:cs typeface="Arial"/>
              </a:rPr>
              <a:t>Erika</a:t>
            </a:r>
            <a:r>
              <a:rPr lang="en-US" altLang="en-US" sz="1200">
                <a:latin typeface="Arial"/>
                <a:cs typeface="Arial"/>
              </a:rPr>
              <a:t>:</a:t>
            </a:r>
            <a:r>
              <a:rPr lang="en-US" altLang="en-US">
                <a:latin typeface="Arial"/>
                <a:cs typeface="Arial"/>
              </a:rPr>
              <a:t> </a:t>
            </a:r>
            <a:endParaRPr lang="en-US">
              <a:latin typeface="Arial"/>
              <a:cs typeface="Arial"/>
            </a:endParaRPr>
          </a:p>
          <a:p>
            <a:pPr marL="0" indent="0" eaLnBrk="1" hangingPunct="1">
              <a:spcBef>
                <a:spcPts val="363"/>
              </a:spcBef>
              <a:buSzPts val="1400"/>
            </a:pPr>
            <a:endParaRPr lang="en-US" altLang="en-US" sz="120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There are a few housekeeping items we need to review.</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All participants will be muted during the webinar, so please keep your microphone muted unless otherwise directed. Click the small arrow next to the microphone to start or change your audio connection. Post questions in the chat and the speaker will address them when possible.</a:t>
            </a:r>
          </a:p>
        </p:txBody>
      </p:sp>
      <p:sp>
        <p:nvSpPr>
          <p:cNvPr id="9219" name="Google Shape;111;g81ad8d5321_0_192:notes">
            <a:extLst>
              <a:ext uri="{FF2B5EF4-FFF2-40B4-BE49-F238E27FC236}">
                <a16:creationId xmlns:a16="http://schemas.microsoft.com/office/drawing/2014/main" id="{9B1B29C3-EB5C-4BF1-806C-D25B8BFFA504}"/>
              </a:ext>
            </a:extLst>
          </p:cNvPr>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23745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a:spcAft>
                <a:spcPts val="1200"/>
              </a:spcAft>
            </a:pPr>
            <a:r>
              <a:rPr lang="en-US">
                <a:latin typeface="Arial"/>
                <a:cs typeface="Arial"/>
              </a:rPr>
              <a:t>Erika: </a:t>
            </a:r>
            <a:endParaRPr lang="en-US">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marL="0" lvl="0" indent="0" algn="l" rtl="0">
              <a:spcBef>
                <a:spcPts val="0"/>
              </a:spcBef>
              <a:spcAft>
                <a:spcPts val="1200"/>
              </a:spcAft>
              <a:buNone/>
            </a:pPr>
            <a:r>
              <a:rPr lang="en-US">
                <a:latin typeface="Arial" panose="020B0604020202020204" pitchFamily="34" charset="0"/>
                <a:cs typeface="Arial" panose="020B0604020202020204" pitchFamily="34" charset="0"/>
              </a:rPr>
              <a:t>Once we set up the breakout rooms, click on the invitation to join your Breakout Room.</a:t>
            </a:r>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marL="0" lvl="0" indent="0" algn="l" rtl="0">
              <a:spcBef>
                <a:spcPts val="0"/>
              </a:spcBef>
              <a:spcAft>
                <a:spcPts val="0"/>
              </a:spcAft>
              <a:buNone/>
            </a:pPr>
            <a:endParaRPr/>
          </a:p>
        </p:txBody>
      </p:sp>
      <p:sp>
        <p:nvSpPr>
          <p:cNvPr id="274" name="Google Shape;274;p2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92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a:spcAft>
                <a:spcPts val="1200"/>
              </a:spcAft>
            </a:pPr>
            <a:r>
              <a:rPr lang="en-US">
                <a:latin typeface="Arial"/>
                <a:cs typeface="Arial"/>
              </a:rPr>
              <a:t>Erika: </a:t>
            </a:r>
            <a:endParaRPr lang="en-US"/>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0" i="0" u="none">
                <a:solidFill>
                  <a:schemeClr val="dk1"/>
                </a:solidFill>
                <a:latin typeface="Arial" panose="020B0604020202020204" pitchFamily="34" charset="0"/>
                <a:ea typeface="Helvetica Neue"/>
                <a:cs typeface="Arial" panose="020B0604020202020204" pitchFamily="34" charset="0"/>
                <a:sym typeface="Helvetica Neue"/>
              </a:rPr>
              <a:t>Once in your Breakout Room, your bottom navigation will change slightly, providing you with a new Ask for Help button, which will invite the host to your breakout room, and a Leave Breakout Room button, which will return you to the Main Room.</a:t>
            </a:r>
            <a:endParaRPr lang="en-US"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3" name="Google Shape;283;p2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85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 </a:t>
            </a:r>
          </a:p>
          <a:p>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Great job everyone and thank you for coming back to the whole group. We would like to hear from a few of you about your reflections on the Circle of Control activity.</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[Participants share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8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a:latin typeface="Arial"/>
                <a:cs typeface="Arial"/>
              </a:rPr>
              <a:t>To wrap up, we will do what is called an Optimistic Closure.</a:t>
            </a:r>
          </a:p>
          <a:p>
            <a:pPr>
              <a:spcAft>
                <a:spcPts val="1200"/>
              </a:spcAft>
            </a:pPr>
            <a:endParaRPr lang="en-US">
              <a:latin typeface="Arial" panose="020B0604020202020204" pitchFamily="34" charset="0"/>
              <a:cs typeface="Arial" panose="020B0604020202020204" pitchFamily="34" charset="0"/>
            </a:endParaRPr>
          </a:p>
          <a:p>
            <a:r>
              <a:rPr lang="en-US">
                <a:latin typeface="Arial"/>
                <a:cs typeface="Arial"/>
              </a:rPr>
              <a:t>I will be reading a gratitude</a:t>
            </a:r>
            <a:r>
              <a:rPr lang="en-US" baseline="0">
                <a:latin typeface="Arial"/>
                <a:cs typeface="Arial"/>
              </a:rPr>
              <a:t> mindfulness script</a:t>
            </a:r>
            <a:r>
              <a:rPr lang="en-US">
                <a:latin typeface="Arial"/>
                <a:cs typeface="Arial"/>
              </a:rPr>
              <a:t>: </a:t>
            </a:r>
          </a:p>
          <a:p>
            <a:endParaRPr lang="en-US"/>
          </a:p>
          <a:p>
            <a:r>
              <a:rPr lang="en-US"/>
              <a:t>This is a great meditation to do at the beginning of the day, or very end. Turn off your phone and free yourself of interruptions. Please don’t listen to this recording while you are driving. Either sit or lie down, whatever is most comfortable. Now close your eyes. Take a long slow, deep breath in and slowly exhale. Feel any tension melting away as you gradually relax deeper with each breath. Take another long slow, deep breath in and exhale. Feel yourself drifting into a state of deep relaxation. Continue to breathe slowly and gently as you bring your awareness to the top of your head. Picture a warm, loving golden light spreading from the top of your head down to your toes. Feel your muscles relax as the light washes over you, surrounding and protecting you. Take a few more deep breaths and relax deeply. In this safe, relaxed state reflect on all the things you’re grateful for: loved ones, breath in your lungs, sunshine, fresh air, the tasty dinner you had that evening, a nice compliment from a coworker—whatever comes to mind. As each gratitude appears, visualize yourself saying the words thank you to each. Picture the person you’re grateful for standing in front of you tell them how grateful you are for them and why. Try to make the image and feeling as real as you can. Taste the delicious apple you ate for lunch and say thank you to it. If you’re having a difficult time coming up with gratitudes, ask God, a higher power, or the highest part of yourself to reveal them to you. Now, allow the feeling of deep gratitude to come into your body. Notice where in your body the feeling is. Take a few deep breaths and allow this feeling to expand. Enjoy the pleasant feeling gratitude gives you, and feel it washing away your tension and negativity. You can remain in this relaxed state as long as you like. When you’re ready, end your gratitude meditation with the following affirmation: Thank you for the many blessings I have been bestowed with. May these blessings multiply as I continue to notice and give thanks for them. Thank you universe. Amen. Now, wiggle your toes and fingers, open your eyes and give yourself a few moments to adjust. Bring that feeling of gratitude with you as you go through your day, or drift off to sleep.</a:t>
            </a:r>
            <a:endParaRPr lang="en-US">
              <a:cs typeface="Calibri"/>
            </a:endParaRP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Now I will hand it back over to Diane.</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06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altLang="en-US">
                <a:latin typeface="Arial"/>
                <a:cs typeface="Arial"/>
              </a:rPr>
              <a:t>Erika</a:t>
            </a:r>
            <a:r>
              <a:rPr lang="en-US" altLang="en-US" i="0">
                <a:latin typeface="Arial"/>
                <a:cs typeface="Arial"/>
              </a:rPr>
              <a:t>:</a:t>
            </a:r>
          </a:p>
          <a:p>
            <a:endParaRPr lang="en-US" altLang="en-US" i="0">
              <a:latin typeface="Arial" panose="020B0604020202020204" pitchFamily="34" charset="0"/>
              <a:cs typeface="Arial" panose="020B0604020202020204" pitchFamily="34" charset="0"/>
            </a:endParaRPr>
          </a:p>
          <a:p>
            <a:pPr>
              <a:spcAft>
                <a:spcPts val="1200"/>
              </a:spcAft>
            </a:pPr>
            <a:r>
              <a:rPr lang="en-US" altLang="en-US" i="0">
                <a:latin typeface="Arial" panose="020B0604020202020204" pitchFamily="34" charset="0"/>
                <a:cs typeface="Arial" panose="020B0604020202020204" pitchFamily="34" charset="0"/>
              </a:rPr>
              <a:t>If time, ask:</a:t>
            </a:r>
            <a:r>
              <a:rPr lang="en-US" altLang="en-US" i="0" baseline="0">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Are there any questions or comments? Please share in the chat.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8000" indent="-283481">
              <a:defRPr>
                <a:solidFill>
                  <a:schemeClr val="tx1"/>
                </a:solidFill>
                <a:latin typeface="Arial" panose="020B0604020202020204" pitchFamily="34" charset="0"/>
                <a:cs typeface="Arial" panose="020B0604020202020204" pitchFamily="34" charset="0"/>
              </a:defRPr>
            </a:lvl2pPr>
            <a:lvl3pPr marL="1137089" indent="-226468">
              <a:defRPr>
                <a:solidFill>
                  <a:schemeClr val="tx1"/>
                </a:solidFill>
                <a:latin typeface="Arial" panose="020B0604020202020204" pitchFamily="34" charset="0"/>
                <a:cs typeface="Arial" panose="020B0604020202020204" pitchFamily="34" charset="0"/>
              </a:defRPr>
            </a:lvl3pPr>
            <a:lvl4pPr marL="1591609" indent="-226468">
              <a:defRPr>
                <a:solidFill>
                  <a:schemeClr val="tx1"/>
                </a:solidFill>
                <a:latin typeface="Arial" panose="020B0604020202020204" pitchFamily="34" charset="0"/>
                <a:cs typeface="Arial" panose="020B0604020202020204" pitchFamily="34" charset="0"/>
              </a:defRPr>
            </a:lvl4pPr>
            <a:lvl5pPr marL="2046127" indent="-226468">
              <a:defRPr>
                <a:solidFill>
                  <a:schemeClr val="tx1"/>
                </a:solidFill>
                <a:latin typeface="Arial" panose="020B0604020202020204" pitchFamily="34" charset="0"/>
                <a:cs typeface="Arial" panose="020B0604020202020204" pitchFamily="34" charset="0"/>
              </a:defRPr>
            </a:lvl5pPr>
            <a:lvl6pPr marL="2502230"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8333"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4436"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538"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1DE87F-0BF4-452C-973D-BDDD31F2FF4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348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You can find the CDE’s SEL Distance Learning web page at [read URL]. The web page has four distinct areas: teachers, school leaders, parents, and students.</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397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altLang="en-US">
                <a:latin typeface="Arial"/>
                <a:cs typeface="Arial"/>
              </a:rPr>
              <a:t>Erika: </a:t>
            </a:r>
          </a:p>
          <a:p>
            <a:endParaRPr lang="en-US" altLang="en-US">
              <a:latin typeface="Arial" panose="020B0604020202020204" pitchFamily="34" charset="0"/>
              <a:cs typeface="Arial" panose="020B0604020202020204" pitchFamily="34" charset="0"/>
            </a:endParaRPr>
          </a:p>
          <a:p>
            <a:pPr>
              <a:spcAft>
                <a:spcPts val="1200"/>
              </a:spcAft>
            </a:pPr>
            <a:r>
              <a:rPr lang="en-US" altLang="en-US">
                <a:latin typeface="Arial"/>
                <a:cs typeface="Arial"/>
              </a:rPr>
              <a:t>Our final webinar will be titled Engaging Youth and Building Life Skills and will be held on Monday, October 5, 2020, at 4:00 PM.</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0FD377-0A37-486C-83CD-8F4059F20F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605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altLang="en-US">
                <a:latin typeface="Arial"/>
                <a:cs typeface="Arial"/>
              </a:rPr>
              <a:t>Diane: </a:t>
            </a:r>
            <a:endParaRPr lang="en-US"/>
          </a:p>
          <a:p>
            <a:endParaRPr lang="en-US" altLang="en-US">
              <a:latin typeface="Arial" panose="020B0604020202020204" pitchFamily="34" charset="0"/>
              <a:cs typeface="Arial" panose="020B0604020202020204" pitchFamily="34" charset="0"/>
            </a:endParaRPr>
          </a:p>
          <a:p>
            <a:r>
              <a:rPr lang="en-US" altLang="en-US">
                <a:latin typeface="Arial"/>
                <a:cs typeface="Arial"/>
              </a:rPr>
              <a:t>Thank you to Julia, Sarah, and Erika for their support today. I also want to extend a special thank you to Lorena Magallanes for sharing her expertise. Stay safe and be well.</a:t>
            </a:r>
            <a:endParaRPr lang="en-US" altLang="en-US">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0FD377-0A37-486C-83CD-8F4059F20F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4465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 </a:t>
            </a:r>
          </a:p>
          <a:p>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Our division shares ongoing information about</a:t>
            </a:r>
            <a:r>
              <a:rPr lang="en-US" baseline="0">
                <a:latin typeface="Arial"/>
                <a:cs typeface="Arial"/>
              </a:rPr>
              <a:t> SEL</a:t>
            </a:r>
            <a:r>
              <a:rPr lang="en-US">
                <a:latin typeface="Arial"/>
                <a:cs typeface="Arial"/>
              </a:rPr>
              <a:t>. We</a:t>
            </a:r>
            <a:r>
              <a:rPr lang="en-US" sz="1200" b="0" i="0" kern="1200" baseline="0">
                <a:solidFill>
                  <a:schemeClr val="tx1"/>
                </a:solidFill>
                <a:effectLst/>
                <a:latin typeface="Arial"/>
                <a:cs typeface="Arial"/>
              </a:rPr>
              <a:t> hope y</a:t>
            </a:r>
            <a:r>
              <a:rPr lang="en-US">
                <a:latin typeface="Arial"/>
                <a:cs typeface="Arial"/>
              </a:rPr>
              <a:t>ou will follow us on Facebook at CDE and on Twitter @CDE_SEL.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2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Erika: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Welcome everyone, and thank you for taking the time to be with us this afternoon for the third in our four-part series on Social and Emotional Learning (SEL). We know that your time is important, and we hope to share some valuable information with you that can transfer directly to your home as you support your kids in school this year.</a:t>
            </a:r>
          </a:p>
        </p:txBody>
      </p:sp>
      <p:sp>
        <p:nvSpPr>
          <p:cNvPr id="4" name="Slide Number Placeholder 3"/>
          <p:cNvSpPr>
            <a:spLocks noGrp="1"/>
          </p:cNvSpPr>
          <p:nvPr>
            <p:ph type="sldNum" sz="quarter" idx="5"/>
          </p:nvPr>
        </p:nvSpPr>
        <p:spPr/>
        <p:txBody>
          <a:bodyPr/>
          <a:lstStyle/>
          <a:p>
            <a:fld id="{48CAEF99-E8A8-43C2-883B-155CCDFBD595}" type="slidenum">
              <a:rPr lang="en-US" smtClean="0"/>
              <a:t>3</a:t>
            </a:fld>
            <a:endParaRPr lang="en-US"/>
          </a:p>
        </p:txBody>
      </p:sp>
    </p:spTree>
    <p:extLst>
      <p:ext uri="{BB962C8B-B14F-4D97-AF65-F5344CB8AC3E}">
        <p14:creationId xmlns:p14="http://schemas.microsoft.com/office/powerpoint/2010/main" val="212645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Today’s webinar is hosted by the CDE. My name is Erika St. Andre and I am joined today by three of my colleagues from the Professional Learning Innovations Office, Julia Agostinelli, Sarah Smith, and Erika St. Andre. They will be assisting me in facilitating the webinar as well as overseeing the chat.  </a:t>
            </a:r>
          </a:p>
          <a:p>
            <a:pPr>
              <a:spcAft>
                <a:spcPts val="1200"/>
              </a:spcAft>
            </a:pPr>
            <a:endParaRPr lang="en-US">
              <a:latin typeface="Arial" panose="020B0604020202020204" pitchFamily="34" charset="0"/>
              <a:cs typeface="Arial" panose="020B0604020202020204" pitchFamily="34" charset="0"/>
            </a:endParaRPr>
          </a:p>
          <a:p>
            <a:pPr>
              <a:spcAft>
                <a:spcPts val="1200"/>
              </a:spcAft>
              <a:defRPr/>
            </a:pPr>
            <a:r>
              <a:rPr lang="en-US">
                <a:latin typeface="Arial" panose="020B0604020202020204" pitchFamily="34" charset="0"/>
                <a:cs typeface="Arial" panose="020B0604020202020204" pitchFamily="34" charset="0"/>
              </a:rPr>
              <a:t>We also have a very special guest speaker, Lorena Magallanes, an expert in the field of SEL. Lorena Magallanes is a licensed marriage and family therapist providing support to families, children, youth, and couples. She earned her bachelors in Psychology and masters in Marriage and Family Therapy from the University of La Verne. She recently also earned her master’s in School Counseling with Pupil Personnel Services credential at the University of La Verne. She has been providing therapeutic services since 2011. She currently works at Bonita Unified School District as a therapist providing therapy to children, teens, and families. She is also currently part of the CDE SEL Learning Work Group, The School Counselor Academy Advisory Committee, and The Los Angeles County Post-Covid19 Lesson Development.  Her interests include SEL, cognitive behavioral therapy, restorative practices, mindfulness, and wellness.  </a:t>
            </a:r>
            <a:endParaRPr lang="en-US" sz="1200" kern="1200">
              <a:solidFill>
                <a:schemeClr val="tx1"/>
              </a:solidFill>
              <a:effectLst/>
              <a:latin typeface="Arial" panose="020B0604020202020204" pitchFamily="34" charset="0"/>
              <a:ea typeface="+mn-ea"/>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7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 </a:t>
            </a:r>
          </a:p>
          <a:p>
            <a:endParaRPr lang="en-US">
              <a:latin typeface="Arial" panose="020B0604020202020204" pitchFamily="34" charset="0"/>
              <a:cs typeface="Arial" panose="020B0604020202020204" pitchFamily="34" charset="0"/>
            </a:endParaRPr>
          </a:p>
          <a:p>
            <a:pPr>
              <a:spcAft>
                <a:spcPts val="1200"/>
              </a:spcAft>
              <a:defRPr/>
            </a:pPr>
            <a:r>
              <a:rPr lang="en-US">
                <a:latin typeface="Arial"/>
                <a:cs typeface="Arial"/>
              </a:rPr>
              <a:t>In today’s webinar, we will begin with a Welcoming Ritual. Next we will learn about SEL. Then, we will engage in what is called an optimistic closure. Finally, we will open up for questions and provide answers, and take a look at our final upcoming webinar.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3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Erika: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[Read from slide.]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want to start by acknowledging that parents and caretakers are already doing this work with their children, you just may be using different language or terminology when you talk with your children about it. It may be helpful to learn the terms and language your child's school is using around SEL in order to build more consistency for your children. </a:t>
            </a:r>
          </a:p>
          <a:p>
            <a:endParaRPr lang="en-US">
              <a:latin typeface="Arial" panose="020B0604020202020204" pitchFamily="34" charset="0"/>
              <a:cs typeface="Arial" panose="020B0604020202020204" pitchFamily="34" charset="0"/>
            </a:endParaRPr>
          </a:p>
          <a:p>
            <a:r>
              <a:rPr lang="en-US">
                <a:latin typeface="Arial"/>
                <a:cs typeface="Arial"/>
              </a:rPr>
              <a:t>I will now turn it over to Lorena Magallanes.</a:t>
            </a:r>
          </a:p>
        </p:txBody>
      </p:sp>
      <p:sp>
        <p:nvSpPr>
          <p:cNvPr id="4" name="Slide Number Placeholder 3"/>
          <p:cNvSpPr>
            <a:spLocks noGrp="1"/>
          </p:cNvSpPr>
          <p:nvPr>
            <p:ph type="sldNum" sz="quarter" idx="5"/>
          </p:nvPr>
        </p:nvSpPr>
        <p:spPr/>
        <p:txBody>
          <a:bodyPr/>
          <a:lstStyle/>
          <a:p>
            <a:fld id="{48CAEF99-E8A8-43C2-883B-155CCDFBD595}" type="slidenum">
              <a:rPr lang="en-US" smtClean="0"/>
              <a:t>6</a:t>
            </a:fld>
            <a:endParaRPr lang="en-US"/>
          </a:p>
        </p:txBody>
      </p:sp>
    </p:spTree>
    <p:extLst>
      <p:ext uri="{BB962C8B-B14F-4D97-AF65-F5344CB8AC3E}">
        <p14:creationId xmlns:p14="http://schemas.microsoft.com/office/powerpoint/2010/main" val="296001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  </a:t>
            </a:r>
            <a:endParaRPr lang="en-US">
              <a:latin typeface="Arial" panose="020B0604020202020204" pitchFamily="34" charset="0"/>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 will be reading a mindfulness script.</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Before we get started with our content, we would like to check</a:t>
            </a:r>
            <a:r>
              <a:rPr lang="en-US" baseline="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in with you to see how you are doing.</a:t>
            </a:r>
            <a:r>
              <a:rPr lang="en-US" baseline="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Mindfulness activities like these at the start of the day or at mealtimes can be a quick but effective way to check in with yourself and your family.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 are going to begin with what is called a welcoming ritual.</a:t>
            </a:r>
            <a:r>
              <a:rPr lang="en-US" baseline="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Play video of Breathe In, Breathe Out.]</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One of the important points we are going to hear about today is that we can teach our kids to think about their thoughts, what is called metacognition, and to learn techniques for acknowledging thoughts they are having and then move forward with the task at hand. As parents and caregivers, we must practice these skills in order to effectively teach them to our kids.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91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defTabSz="929579">
              <a:spcAft>
                <a:spcPts val="1200"/>
              </a:spcAft>
              <a:defRPr/>
            </a:pPr>
            <a:r>
              <a:rPr lang="en-US">
                <a:latin typeface="Arial" panose="020B0604020202020204" pitchFamily="34" charset="0"/>
                <a:cs typeface="Arial" panose="020B0604020202020204" pitchFamily="34" charset="0"/>
              </a:rPr>
              <a:t>[Read from slide.]</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Resources to consider adding to the slide:</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hlinkClick r:id="rId3"/>
              </a:rPr>
              <a:t>https://www.sanfordharmony.org/harmony-at-home/?track=em_eloqua_toolkit-launch&amp;utm_campaign=at-home-toolkit&amp;utm_source=eloqua&amp;utm_medium=email&amp;utm_content=toolkit</a:t>
            </a:r>
            <a:r>
              <a:rPr lang="en-US">
                <a:latin typeface="Arial" panose="020B0604020202020204" pitchFamily="34" charset="0"/>
                <a:cs typeface="Arial" panose="020B0604020202020204" pitchFamily="34" charset="0"/>
              </a:rPr>
              <a:t> (Sanford Harmony at Home toolkit)</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hlinkClick r:id="rId4"/>
              </a:rPr>
              <a:t>https://www.marcbrackett.com/emotions-at-home-how-do-we-want-to-feel/</a:t>
            </a:r>
            <a:r>
              <a:rPr lang="en-US">
                <a:latin typeface="Arial" panose="020B0604020202020204" pitchFamily="34" charset="0"/>
                <a:cs typeface="Arial" panose="020B0604020202020204" pitchFamily="34" charset="0"/>
              </a:rPr>
              <a:t> (Dr. Marc Brackett family charter)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86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Lorena:</a:t>
            </a:r>
          </a:p>
          <a:p>
            <a:endParaRPr lang="en-US">
              <a:latin typeface="Arial" panose="020B0604020202020204" pitchFamily="34" charset="0"/>
              <a:cs typeface="Arial" panose="020B0604020202020204" pitchFamily="34" charset="0"/>
            </a:endParaRPr>
          </a:p>
          <a:p>
            <a:pPr defTabSz="929579">
              <a:spcAft>
                <a:spcPts val="1200"/>
              </a:spcAft>
              <a:defRPr/>
            </a:pPr>
            <a:r>
              <a:rPr lang="en-US">
                <a:latin typeface="Arial" panose="020B0604020202020204" pitchFamily="34" charset="0"/>
                <a:cs typeface="Arial" panose="020B0604020202020204" pitchFamily="34" charset="0"/>
              </a:rPr>
              <a:t>[Read from slide.]</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Resources to consider adding to the slide:</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hlinkClick r:id="rId3"/>
              </a:rPr>
              <a:t>https://www.sanfordharmony.org/harmony-at-home/?track=em_eloqua_toolkit-launch&amp;utm_campaign=at-home-toolkit&amp;utm_source=eloqua&amp;utm_medium=email&amp;utm_content=toolkit</a:t>
            </a:r>
            <a:r>
              <a:rPr lang="en-US">
                <a:latin typeface="Arial" panose="020B0604020202020204" pitchFamily="34" charset="0"/>
                <a:cs typeface="Arial" panose="020B0604020202020204" pitchFamily="34" charset="0"/>
              </a:rPr>
              <a:t> (Sanford Harmony at Home toolkit)</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hlinkClick r:id="rId4"/>
              </a:rPr>
              <a:t>https://www.marcbrackett.com/emotions-at-home-how-do-we-want-to-feel/</a:t>
            </a:r>
            <a:r>
              <a:rPr lang="en-US">
                <a:latin typeface="Arial" panose="020B0604020202020204" pitchFamily="34" charset="0"/>
                <a:cs typeface="Arial" panose="020B0604020202020204" pitchFamily="34" charset="0"/>
              </a:rPr>
              <a:t> (Dr. Marc Brackett family charter)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55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OF EDUCATION</a:t>
            </a:r>
          </a:p>
          <a:p>
            <a:r>
              <a:rPr lang="en-US" sz="1400">
                <a:solidFill>
                  <a:schemeClr val="accent5">
                    <a:lumMod val="50000"/>
                  </a:schemeClr>
                </a:solidFill>
              </a:rPr>
              <a:t>Tony Thurmond, State Superintendent</a:t>
            </a:r>
            <a:r>
              <a:rPr lang="en-US" sz="1400" baseline="0">
                <a:solidFill>
                  <a:schemeClr val="accent5">
                    <a:lumMod val="50000"/>
                  </a:schemeClr>
                </a:solidFill>
              </a:rPr>
              <a:t> of Public Instruction</a:t>
            </a:r>
            <a:endParaRPr lang="en-US" sz="1400">
              <a:solidFill>
                <a:schemeClr val="accent5">
                  <a:lumMod val="50000"/>
                </a:schemeClr>
              </a:solidFill>
            </a:endParaRPr>
          </a:p>
        </p:txBody>
      </p:sp>
    </p:spTree>
    <p:extLst>
      <p:ext uri="{BB962C8B-B14F-4D97-AF65-F5344CB8AC3E}">
        <p14:creationId xmlns:p14="http://schemas.microsoft.com/office/powerpoint/2010/main" val="11458954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10175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56482584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 Large Asset Frame Left">
  <p:cSld name="Content Slide - Large Asset Frame Left">
    <p:spTree>
      <p:nvGrpSpPr>
        <p:cNvPr id="1" name="Shape 95"/>
        <p:cNvGrpSpPr/>
        <p:nvPr/>
      </p:nvGrpSpPr>
      <p:grpSpPr>
        <a:xfrm>
          <a:off x="0" y="0"/>
          <a:ext cx="0" cy="0"/>
          <a:chOff x="0" y="0"/>
          <a:chExt cx="0" cy="0"/>
        </a:xfrm>
      </p:grpSpPr>
      <p:sp>
        <p:nvSpPr>
          <p:cNvPr id="4" name="Google Shape;96;g81ad8d5321_0_482">
            <a:extLst>
              <a:ext uri="{FF2B5EF4-FFF2-40B4-BE49-F238E27FC236}">
                <a16:creationId xmlns:a16="http://schemas.microsoft.com/office/drawing/2014/main" id="{DC23B35C-F0DC-4CEF-941B-7F4E1181B2E1}"/>
              </a:ext>
            </a:extLst>
          </p:cNvPr>
          <p:cNvSpPr txBox="1">
            <a:spLocks noChangeArrowheads="1"/>
          </p:cNvSpPr>
          <p:nvPr/>
        </p:nvSpPr>
        <p:spPr bwMode="auto">
          <a:xfrm>
            <a:off x="361950" y="6424613"/>
            <a:ext cx="407988" cy="292100"/>
          </a:xfrm>
          <a:prstGeom prst="rect">
            <a:avLst/>
          </a:prstGeom>
          <a:noFill/>
          <a:ln>
            <a:noFill/>
          </a:ln>
        </p:spPr>
        <p:txBody>
          <a:bodyPr lIns="91425" tIns="45700" rIns="91425" bIns="45700" anchor="ctr" anchorCtr="1"/>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fld id="{D59E0383-A826-4925-90D6-A32870A7B284}" type="slidenum">
              <a:rPr lang="en-US" altLang="en-US" sz="1300" b="1" smtClean="0">
                <a:solidFill>
                  <a:srgbClr val="FFFFFF"/>
                </a:solidFill>
                <a:latin typeface="Trebuchet MS" panose="020B0603020202020204" pitchFamily="34" charset="0"/>
                <a:sym typeface="Trebuchet MS" panose="020B0603020202020204" pitchFamily="34" charset="0"/>
              </a:rPr>
              <a:pPr eaLnBrk="1" hangingPunct="1">
                <a:buClr>
                  <a:srgbClr val="000000"/>
                </a:buClr>
                <a:buFont typeface="Arial" panose="020B0604020202020204" pitchFamily="34" charset="0"/>
                <a:buNone/>
                <a:defRPr/>
              </a:pPr>
              <a:t>‹#›</a:t>
            </a:fld>
            <a:endParaRPr lang="en-US" altLang="en-US" sz="1300" b="1">
              <a:solidFill>
                <a:srgbClr val="FFFFFF"/>
              </a:solidFill>
              <a:latin typeface="Trebuchet MS" panose="020B0603020202020204" pitchFamily="34" charset="0"/>
              <a:sym typeface="Trebuchet MS" panose="020B0603020202020204" pitchFamily="34" charset="0"/>
            </a:endParaRPr>
          </a:p>
        </p:txBody>
      </p:sp>
      <p:sp>
        <p:nvSpPr>
          <p:cNvPr id="97" name="Google Shape;97;g81ad8d5321_0_482"/>
          <p:cNvSpPr txBox="1">
            <a:spLocks noGrp="1"/>
          </p:cNvSpPr>
          <p:nvPr>
            <p:ph type="title"/>
          </p:nvPr>
        </p:nvSpPr>
        <p:spPr>
          <a:xfrm>
            <a:off x="596685" y="338294"/>
            <a:ext cx="11029200" cy="1325700"/>
          </a:xfrm>
          <a:prstGeom prst="rect">
            <a:avLst/>
          </a:prstGeom>
          <a:noFill/>
          <a:ln>
            <a:noFill/>
          </a:ln>
        </p:spPr>
        <p:txBody>
          <a:bodyPr spcFirstLastPara="1" bIns="0" anchor="b">
            <a:noAutofit/>
          </a:bodyPr>
          <a:lstStyle>
            <a:lvl1pPr lvl="0" algn="l" rtl="0">
              <a:lnSpc>
                <a:spcPct val="90000"/>
              </a:lnSpc>
              <a:spcBef>
                <a:spcPts val="0"/>
              </a:spcBef>
              <a:spcAft>
                <a:spcPts val="0"/>
              </a:spcAft>
              <a:buClr>
                <a:schemeClr val="dk1"/>
              </a:buClr>
              <a:buSzPts val="4500"/>
              <a:buFont typeface="Corbel"/>
              <a:buNone/>
              <a:defRPr/>
            </a:lvl1pPr>
            <a:lvl2pPr lvl="1" rtl="0">
              <a:spcBef>
                <a:spcPts val="6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81ad8d5321_0_482"/>
          <p:cNvSpPr txBox="1">
            <a:spLocks noGrp="1"/>
          </p:cNvSpPr>
          <p:nvPr>
            <p:ph type="body" idx="1"/>
          </p:nvPr>
        </p:nvSpPr>
        <p:spPr>
          <a:xfrm>
            <a:off x="8686800" y="3866827"/>
            <a:ext cx="2939100" cy="2145600"/>
          </a:xfrm>
          <a:prstGeom prst="rect">
            <a:avLst/>
          </a:prstGeom>
          <a:noFill/>
          <a:ln>
            <a:noFill/>
          </a:ln>
        </p:spPr>
        <p:txBody>
          <a:bodyPr spcFirstLastPara="1">
            <a:noAutofit/>
          </a:bodyPr>
          <a:lstStyle>
            <a:lvl1pPr marL="457200" lvl="0" indent="-342900" algn="l" rtl="0">
              <a:lnSpc>
                <a:spcPct val="102000"/>
              </a:lnSpc>
              <a:spcBef>
                <a:spcPts val="1000"/>
              </a:spcBef>
              <a:spcAft>
                <a:spcPts val="0"/>
              </a:spcAft>
              <a:buClr>
                <a:schemeClr val="dk2"/>
              </a:buClr>
              <a:buSzPts val="1800"/>
              <a:buFont typeface="Arial"/>
              <a:buChar char="•"/>
              <a:defRPr sz="1800" b="1"/>
            </a:lvl1pPr>
            <a:lvl2pPr marL="914400" lvl="1" indent="-381000" algn="l" rtl="0">
              <a:lnSpc>
                <a:spcPct val="90000"/>
              </a:lnSpc>
              <a:spcBef>
                <a:spcPts val="1000"/>
              </a:spcBef>
              <a:spcAft>
                <a:spcPts val="0"/>
              </a:spcAft>
              <a:buClr>
                <a:schemeClr val="dk2"/>
              </a:buClr>
              <a:buSzPts val="2400"/>
              <a:buChar char="-"/>
              <a:defRPr/>
            </a:lvl2pPr>
            <a:lvl3pPr marL="1371600" lvl="2" indent="-342900" algn="l" rtl="0">
              <a:lnSpc>
                <a:spcPct val="90000"/>
              </a:lnSpc>
              <a:spcBef>
                <a:spcPts val="1100"/>
              </a:spcBef>
              <a:spcAft>
                <a:spcPts val="0"/>
              </a:spcAft>
              <a:buClr>
                <a:schemeClr val="accent1"/>
              </a:buClr>
              <a:buSzPts val="1800"/>
              <a:buChar char="▪"/>
              <a:defRPr/>
            </a:lvl3pPr>
            <a:lvl4pPr marL="1828800" lvl="3" indent="-342900" algn="l" rtl="0">
              <a:lnSpc>
                <a:spcPct val="90000"/>
              </a:lnSpc>
              <a:spcBef>
                <a:spcPts val="1100"/>
              </a:spcBef>
              <a:spcAft>
                <a:spcPts val="0"/>
              </a:spcAft>
              <a:buClr>
                <a:schemeClr val="accent1"/>
              </a:buClr>
              <a:buSzPts val="1800"/>
              <a:buChar char="⬥"/>
              <a:defRPr/>
            </a:lvl4pPr>
            <a:lvl5pPr marL="2286000" lvl="4" indent="-342900" algn="l" rtl="0">
              <a:lnSpc>
                <a:spcPct val="90000"/>
              </a:lnSpc>
              <a:spcBef>
                <a:spcPts val="500"/>
              </a:spcBef>
              <a:spcAft>
                <a:spcPts val="0"/>
              </a:spcAft>
              <a:buClr>
                <a:schemeClr val="dk2"/>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569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09"/>
        <p:cNvGrpSpPr/>
        <p:nvPr/>
      </p:nvGrpSpPr>
      <p:grpSpPr>
        <a:xfrm>
          <a:off x="0" y="0"/>
          <a:ext cx="0" cy="0"/>
          <a:chOff x="0" y="0"/>
          <a:chExt cx="0" cy="0"/>
        </a:xfrm>
      </p:grpSpPr>
      <p:sp>
        <p:nvSpPr>
          <p:cNvPr id="110" name="Google Shape;110;p35"/>
          <p:cNvSpPr txBox="1">
            <a:spLocks noGrp="1"/>
          </p:cNvSpPr>
          <p:nvPr>
            <p:ph type="ctrTitle"/>
          </p:nvPr>
        </p:nvSpPr>
        <p:spPr>
          <a:xfrm>
            <a:off x="914401" y="304803"/>
            <a:ext cx="7834489" cy="10498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3838225" y="2192867"/>
            <a:ext cx="7845777" cy="436257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5"/>
          <p:cNvSpPr txBox="1">
            <a:spLocks noGrp="1"/>
          </p:cNvSpPr>
          <p:nvPr>
            <p:ph type="body" idx="2"/>
          </p:nvPr>
        </p:nvSpPr>
        <p:spPr>
          <a:xfrm>
            <a:off x="914400" y="1447800"/>
            <a:ext cx="8692445" cy="381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0C0B9"/>
              </a:buClr>
              <a:buSzPts val="2800"/>
              <a:buChar char="•"/>
              <a:defRPr>
                <a:solidFill>
                  <a:srgbClr val="60C0B9"/>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363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86920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B7A25-4EDB-4B00-9BE5-8217FB20EA2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3085262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B7A25-4EDB-4B00-9BE5-8217FB20EA2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1569938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B7A25-4EDB-4B00-9BE5-8217FB20EA27}"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7905204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B7A25-4EDB-4B00-9BE5-8217FB20EA27}"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99136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7A25-4EDB-4B00-9BE5-8217FB20EA27}"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5281896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B7A25-4EDB-4B00-9BE5-8217FB20EA2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5102768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B7A25-4EDB-4B00-9BE5-8217FB20EA2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03119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9882610"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1235115" y="219919"/>
            <a:ext cx="9721770" cy="6318993"/>
          </a:xfrm>
          <a:prstGeom prst="roundRect">
            <a:avLst>
              <a:gd name="adj" fmla="val 494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B7A25-4EDB-4B00-9BE5-8217FB20EA27}"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C29B-CD14-4172-9B93-F334EF7BA94E}" type="slidenum">
              <a:rPr lang="en-US" smtClean="0"/>
              <a:t>‹#›</a:t>
            </a:fld>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3820" y="5389202"/>
            <a:ext cx="1294916" cy="1294916"/>
          </a:xfrm>
          <a:prstGeom prst="rect">
            <a:avLst/>
          </a:prstGeom>
        </p:spPr>
      </p:pic>
    </p:spTree>
    <p:extLst>
      <p:ext uri="{BB962C8B-B14F-4D97-AF65-F5344CB8AC3E}">
        <p14:creationId xmlns:p14="http://schemas.microsoft.com/office/powerpoint/2010/main" val="284790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ikehX9o1JbI&amp;feature=emb_logo" TargetMode="External"/><Relationship Id="rId2" Type="http://schemas.openxmlformats.org/officeDocument/2006/relationships/slideLayout" Target="../slideLayouts/slideLayout2.xml"/><Relationship Id="rId1" Type="http://schemas.openxmlformats.org/officeDocument/2006/relationships/video" Target="https://www.youtube.com/embed/ikehX9o1JbI?feature=oembed"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youtube.com/watch?v=ikehX9o1Jb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fchildren.org/blog/2018/05/sel-passport-challen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arenteenconnect.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W6wIEp-M4t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ca.gov/ci/se/seldistance.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cde_sel?lang=e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8403"/>
            <a:ext cx="9144000" cy="2387600"/>
          </a:xfrm>
        </p:spPr>
        <p:txBody>
          <a:bodyPr>
            <a:normAutofit fontScale="90000"/>
          </a:bodyPr>
          <a:lstStyle/>
          <a:p>
            <a:r>
              <a:rPr lang="en-US" dirty="0"/>
              <a:t>Social and Emotional Distance Learning Webinar Series</a:t>
            </a:r>
          </a:p>
        </p:txBody>
      </p:sp>
      <p:sp>
        <p:nvSpPr>
          <p:cNvPr id="3" name="Subtitle 2"/>
          <p:cNvSpPr>
            <a:spLocks noGrp="1"/>
          </p:cNvSpPr>
          <p:nvPr>
            <p:ph type="subTitle" idx="1"/>
          </p:nvPr>
        </p:nvSpPr>
        <p:spPr>
          <a:xfrm>
            <a:off x="1524000" y="3156002"/>
            <a:ext cx="9144000" cy="2387600"/>
          </a:xfrm>
        </p:spPr>
        <p:txBody>
          <a:bodyPr vert="horz" lIns="91440" tIns="45720" rIns="91440" bIns="45720" rtlCol="0" anchor="t">
            <a:noAutofit/>
          </a:bodyPr>
          <a:lstStyle/>
          <a:p>
            <a:r>
              <a:rPr lang="en-US" sz="3200" dirty="0">
                <a:cs typeface="Arial"/>
              </a:rPr>
              <a:t>Supporting Social and Emotional Development Outside of School</a:t>
            </a:r>
          </a:p>
          <a:p>
            <a:endParaRPr lang="en-US" sz="1200" dirty="0"/>
          </a:p>
          <a:p>
            <a:r>
              <a:rPr lang="en-US" sz="3200" dirty="0"/>
              <a:t>Session 3: Families</a:t>
            </a:r>
          </a:p>
          <a:p>
            <a:r>
              <a:rPr lang="en-US" sz="3200">
                <a:cs typeface="Arial"/>
              </a:rPr>
              <a:t>September 23, </a:t>
            </a:r>
            <a:r>
              <a:rPr lang="en-US" sz="3200" dirty="0">
                <a:cs typeface="Arial"/>
              </a:rPr>
              <a:t>2020</a:t>
            </a:r>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30531D-04F6-4BF8-9B2F-8484B0081756}"/>
              </a:ext>
            </a:extLst>
          </p:cNvPr>
          <p:cNvSpPr>
            <a:spLocks noGrp="1"/>
          </p:cNvSpPr>
          <p:nvPr>
            <p:ph type="title"/>
          </p:nvPr>
        </p:nvSpPr>
        <p:spPr/>
        <p:txBody>
          <a:bodyPr>
            <a:normAutofit/>
          </a:bodyPr>
          <a:lstStyle/>
          <a:p>
            <a:pPr algn="ctr"/>
            <a:r>
              <a:rPr lang="en-US" sz="4000" dirty="0"/>
              <a:t>Social and Emotional Learning Video </a:t>
            </a:r>
            <a:r>
              <a:rPr lang="en-US" sz="4000" dirty="0">
                <a:solidFill>
                  <a:srgbClr val="0000FF"/>
                </a:solidFill>
                <a:hlinkClick r:id="rId4" tooltip="Social-Emotional Learning: What Is SEL and Why SEL Matters video">
                  <a:extLst>
                    <a:ext uri="{A12FA001-AC4F-418D-AE19-62706E023703}">
                      <ahyp:hlinkClr xmlns:ahyp="http://schemas.microsoft.com/office/drawing/2018/hyperlinkcolor" val="tx"/>
                    </a:ext>
                  </a:extLst>
                </a:hlinkClick>
              </a:rPr>
              <a:t>t.ly/</a:t>
            </a:r>
            <a:r>
              <a:rPr lang="en-US" sz="4000" dirty="0" err="1">
                <a:solidFill>
                  <a:srgbClr val="0000FF"/>
                </a:solidFill>
                <a:hlinkClick r:id="rId4" tooltip="Social-Emotional Learning: What Is SEL and Why SEL Matters video">
                  <a:extLst>
                    <a:ext uri="{A12FA001-AC4F-418D-AE19-62706E023703}">
                      <ahyp:hlinkClr xmlns:ahyp="http://schemas.microsoft.com/office/drawing/2018/hyperlinkcolor" val="tx"/>
                    </a:ext>
                  </a:extLst>
                </a:hlinkClick>
              </a:rPr>
              <a:t>plUb</a:t>
            </a:r>
            <a:endParaRPr lang="en-US" sz="4000" dirty="0">
              <a:solidFill>
                <a:srgbClr val="0000FF"/>
              </a:solidFill>
            </a:endParaRPr>
          </a:p>
        </p:txBody>
      </p:sp>
      <p:pic>
        <p:nvPicPr>
          <p:cNvPr id="6" name="Picture 2" descr="Screen of a video called SEL with pictures of cartoon kids on a desk.&#10;">
            <a:hlinkClick r:id="" action="ppaction://media"/>
            <a:extLst>
              <a:ext uri="{FF2B5EF4-FFF2-40B4-BE49-F238E27FC236}">
                <a16:creationId xmlns:a16="http://schemas.microsoft.com/office/drawing/2014/main" id="{DE48A5AE-6D6B-4212-98C8-C68583D9A643}"/>
              </a:ext>
            </a:extLst>
          </p:cNvPr>
          <p:cNvPicPr>
            <a:picLocks noRot="1" noChangeAspect="1"/>
          </p:cNvPicPr>
          <p:nvPr>
            <a:videoFile r:link="rId1"/>
          </p:nvPr>
        </p:nvPicPr>
        <p:blipFill>
          <a:blip r:embed="rId5"/>
          <a:stretch>
            <a:fillRect/>
          </a:stretch>
        </p:blipFill>
        <p:spPr>
          <a:xfrm>
            <a:off x="894841" y="1982691"/>
            <a:ext cx="4461834" cy="3346376"/>
          </a:xfrm>
          <a:prstGeom prst="rect">
            <a:avLst/>
          </a:prstGeom>
        </p:spPr>
      </p:pic>
      <p:pic>
        <p:nvPicPr>
          <p:cNvPr id="7" name="Content Placeholder 3" descr="Image of a heart and a brain holding hands with stars hovering above them.">
            <a:extLst>
              <a:ext uri="{FF2B5EF4-FFF2-40B4-BE49-F238E27FC236}">
                <a16:creationId xmlns:a16="http://schemas.microsoft.com/office/drawing/2014/main" id="{B5D0EBC0-8DDD-427C-AEAA-F9DCD6FEC5AB}"/>
              </a:ext>
            </a:extLst>
          </p:cNvPr>
          <p:cNvPicPr>
            <a:picLocks noChangeAspect="1"/>
          </p:cNvPicPr>
          <p:nvPr/>
        </p:nvPicPr>
        <p:blipFill>
          <a:blip r:embed="rId6"/>
          <a:stretch>
            <a:fillRect/>
          </a:stretch>
        </p:blipFill>
        <p:spPr>
          <a:xfrm>
            <a:off x="5749012" y="1982691"/>
            <a:ext cx="5828261" cy="3263826"/>
          </a:xfrm>
          <a:prstGeom prst="rect">
            <a:avLst/>
          </a:prstGeom>
        </p:spPr>
      </p:pic>
      <p:sp>
        <p:nvSpPr>
          <p:cNvPr id="3" name="URL 4">
            <a:extLst>
              <a:ext uri="{FF2B5EF4-FFF2-40B4-BE49-F238E27FC236}">
                <a16:creationId xmlns:a16="http://schemas.microsoft.com/office/drawing/2014/main" id="{77458E7A-08CD-450A-B060-DB22F3C73666}"/>
              </a:ext>
            </a:extLst>
          </p:cNvPr>
          <p:cNvSpPr/>
          <p:nvPr/>
        </p:nvSpPr>
        <p:spPr>
          <a:xfrm>
            <a:off x="5749012" y="5621070"/>
            <a:ext cx="5299988" cy="830997"/>
          </a:xfrm>
          <a:prstGeom prst="rect">
            <a:avLst/>
          </a:prstGeom>
        </p:spPr>
        <p:txBody>
          <a:bodyPr wrap="square">
            <a:spAutoFit/>
          </a:bodyPr>
          <a:lstStyle/>
          <a:p>
            <a:r>
              <a:rPr lang="en-US" sz="2400" dirty="0">
                <a:solidFill>
                  <a:srgbClr val="0000FF"/>
                </a:solidFill>
                <a:hlinkClick r:id="rId7" tooltip="Social and Emotional Learning Video">
                  <a:extLst>
                    <a:ext uri="{A12FA001-AC4F-418D-AE19-62706E023703}">
                      <ahyp:hlinkClr xmlns:ahyp="http://schemas.microsoft.com/office/drawing/2018/hyperlinkcolor" val="tx"/>
                    </a:ext>
                  </a:extLst>
                </a:hlinkClick>
              </a:rPr>
              <a:t>https://www.youtube.com/watch?v=ikehX9o1JbI&amp;feature=emb_logo</a:t>
            </a:r>
            <a:endParaRPr lang="en-US" sz="2400" dirty="0">
              <a:solidFill>
                <a:srgbClr val="0000FF"/>
              </a:solidFill>
            </a:endParaRPr>
          </a:p>
        </p:txBody>
      </p:sp>
    </p:spTree>
    <p:extLst>
      <p:ext uri="{BB962C8B-B14F-4D97-AF65-F5344CB8AC3E}">
        <p14:creationId xmlns:p14="http://schemas.microsoft.com/office/powerpoint/2010/main" val="287455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B12-A64E-4556-B94A-BFABA9E30482}"/>
              </a:ext>
            </a:extLst>
          </p:cNvPr>
          <p:cNvSpPr>
            <a:spLocks noGrp="1"/>
          </p:cNvSpPr>
          <p:nvPr>
            <p:ph type="title"/>
          </p:nvPr>
        </p:nvSpPr>
        <p:spPr/>
        <p:txBody>
          <a:bodyPr>
            <a:normAutofit/>
          </a:bodyPr>
          <a:lstStyle/>
          <a:p>
            <a:pPr algn="ctr"/>
            <a:r>
              <a:rPr lang="en-US" sz="4400"/>
              <a:t>Social and Emotional Learning Resources</a:t>
            </a:r>
          </a:p>
        </p:txBody>
      </p:sp>
      <p:sp>
        <p:nvSpPr>
          <p:cNvPr id="4" name="Content Placeholder 2">
            <a:extLst>
              <a:ext uri="{FF2B5EF4-FFF2-40B4-BE49-F238E27FC236}">
                <a16:creationId xmlns:a16="http://schemas.microsoft.com/office/drawing/2014/main" id="{7AFB655A-E71C-4490-BE88-41ABB0973138}"/>
              </a:ext>
            </a:extLst>
          </p:cNvPr>
          <p:cNvSpPr>
            <a:spLocks noGrp="1"/>
          </p:cNvSpPr>
          <p:nvPr>
            <p:ph idx="1"/>
          </p:nvPr>
        </p:nvSpPr>
        <p:spPr/>
        <p:txBody>
          <a:bodyPr>
            <a:normAutofit fontScale="92500" lnSpcReduction="20000"/>
          </a:bodyPr>
          <a:lstStyle/>
          <a:p>
            <a:r>
              <a:rPr lang="en-US" dirty="0" err="1"/>
              <a:t>SEL</a:t>
            </a:r>
            <a:r>
              <a:rPr lang="en-US" dirty="0"/>
              <a:t> is very easy to teach and maintain in the home.</a:t>
            </a:r>
          </a:p>
          <a:p>
            <a:pPr marL="0" indent="0">
              <a:buNone/>
            </a:pPr>
            <a:endParaRPr lang="en-US" dirty="0"/>
          </a:p>
          <a:p>
            <a:pPr>
              <a:spcAft>
                <a:spcPts val="1200"/>
              </a:spcAft>
            </a:pPr>
            <a:r>
              <a:rPr lang="en-US" dirty="0" err="1"/>
              <a:t>SEL</a:t>
            </a:r>
            <a:r>
              <a:rPr lang="en-US" dirty="0"/>
              <a:t> skills are needed and used from early childhood through adulthood. There is not a time or place where they are not needed.   </a:t>
            </a:r>
          </a:p>
          <a:p>
            <a:pPr>
              <a:spcAft>
                <a:spcPts val="1200"/>
              </a:spcAft>
            </a:pPr>
            <a:r>
              <a:rPr lang="en-US" dirty="0"/>
              <a:t>As a parent we want to share two ways to support social-emotional development at home through </a:t>
            </a:r>
            <a:r>
              <a:rPr lang="en-US" dirty="0" err="1"/>
              <a:t>SEL</a:t>
            </a:r>
            <a:r>
              <a:rPr lang="en-US" dirty="0"/>
              <a:t> books and creating an </a:t>
            </a:r>
            <a:r>
              <a:rPr lang="en-US" dirty="0" err="1"/>
              <a:t>SEL</a:t>
            </a:r>
            <a:r>
              <a:rPr lang="en-US" dirty="0"/>
              <a:t> passport at </a:t>
            </a:r>
            <a:r>
              <a:rPr lang="en-US" dirty="0">
                <a:solidFill>
                  <a:srgbClr val="0000FF"/>
                </a:solidFill>
                <a:hlinkClick r:id="rId3" tooltip="SEL Passport">
                  <a:extLst>
                    <a:ext uri="{A12FA001-AC4F-418D-AE19-62706E023703}">
                      <ahyp:hlinkClr xmlns:ahyp="http://schemas.microsoft.com/office/drawing/2018/hyperlinkcolor" val="tx"/>
                    </a:ext>
                  </a:extLst>
                </a:hlinkClick>
              </a:rPr>
              <a:t>https://www.cfchildren.org/blog/2018/05/sel-passport-challenge/</a:t>
            </a:r>
            <a:r>
              <a:rPr lang="en-US" dirty="0">
                <a:solidFill>
                  <a:srgbClr val="0000FF"/>
                </a:solidFill>
              </a:rPr>
              <a:t>.</a:t>
            </a:r>
          </a:p>
          <a:p>
            <a:pPr>
              <a:spcAft>
                <a:spcPts val="1200"/>
              </a:spcAft>
            </a:pPr>
            <a:r>
              <a:rPr lang="en-US" dirty="0"/>
              <a:t>For parents of teenagers, look into </a:t>
            </a:r>
            <a:r>
              <a:rPr lang="en-US" dirty="0" err="1"/>
              <a:t>ParenTeenConnect</a:t>
            </a:r>
            <a:r>
              <a:rPr lang="en-US" dirty="0"/>
              <a:t> for resources at </a:t>
            </a:r>
            <a:r>
              <a:rPr lang="en-US" dirty="0">
                <a:solidFill>
                  <a:srgbClr val="0000FF"/>
                </a:solidFill>
                <a:hlinkClick r:id="rId4" tooltip="ParentTeenConnect resources">
                  <a:extLst>
                    <a:ext uri="{A12FA001-AC4F-418D-AE19-62706E023703}">
                      <ahyp:hlinkClr xmlns:ahyp="http://schemas.microsoft.com/office/drawing/2018/hyperlinkcolor" val="tx"/>
                    </a:ext>
                  </a:extLst>
                </a:hlinkClick>
              </a:rPr>
              <a:t>https://www.parenteenconnect.org/</a:t>
            </a:r>
            <a:r>
              <a:rPr lang="en-US" dirty="0"/>
              <a:t>.</a:t>
            </a:r>
          </a:p>
        </p:txBody>
      </p:sp>
    </p:spTree>
    <p:extLst>
      <p:ext uri="{BB962C8B-B14F-4D97-AF65-F5344CB8AC3E}">
        <p14:creationId xmlns:p14="http://schemas.microsoft.com/office/powerpoint/2010/main" val="34655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B12-A64E-4556-B94A-BFABA9E30482}"/>
              </a:ext>
            </a:extLst>
          </p:cNvPr>
          <p:cNvSpPr>
            <a:spLocks noGrp="1"/>
          </p:cNvSpPr>
          <p:nvPr>
            <p:ph type="title"/>
          </p:nvPr>
        </p:nvSpPr>
        <p:spPr>
          <a:xfrm>
            <a:off x="1330613" y="1598903"/>
            <a:ext cx="9511558" cy="1938382"/>
          </a:xfrm>
        </p:spPr>
        <p:txBody>
          <a:bodyPr/>
          <a:lstStyle/>
          <a:p>
            <a:pPr algn="ctr"/>
            <a:r>
              <a:rPr lang="en-US"/>
              <a:t>Engaging Practice</a:t>
            </a:r>
          </a:p>
        </p:txBody>
      </p:sp>
    </p:spTree>
    <p:extLst>
      <p:ext uri="{BB962C8B-B14F-4D97-AF65-F5344CB8AC3E}">
        <p14:creationId xmlns:p14="http://schemas.microsoft.com/office/powerpoint/2010/main" val="244608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78E6-3845-4CD9-A44A-6E85D15CB5EF}"/>
              </a:ext>
            </a:extLst>
          </p:cNvPr>
          <p:cNvSpPr>
            <a:spLocks noGrp="1"/>
          </p:cNvSpPr>
          <p:nvPr>
            <p:ph type="title"/>
          </p:nvPr>
        </p:nvSpPr>
        <p:spPr>
          <a:xfrm>
            <a:off x="1834631" y="397470"/>
            <a:ext cx="8980853" cy="672206"/>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Virtual Coffee Shop </a:t>
            </a:r>
            <a:endParaRPr lang="en-US" dirty="0">
              <a:solidFill>
                <a:schemeClr val="tx1"/>
              </a:solidFill>
            </a:endParaRPr>
          </a:p>
        </p:txBody>
      </p:sp>
      <p:pic>
        <p:nvPicPr>
          <p:cNvPr id="11" name="Picture 2" descr="Image of Lorena's virtual Starbucks cafe with a Bitmoji of her in the foreground."/>
          <p:cNvPicPr>
            <a:picLocks noChangeAspect="1"/>
          </p:cNvPicPr>
          <p:nvPr/>
        </p:nvPicPr>
        <p:blipFill>
          <a:blip r:embed="rId3"/>
          <a:stretch>
            <a:fillRect/>
          </a:stretch>
        </p:blipFill>
        <p:spPr>
          <a:xfrm>
            <a:off x="1376516" y="1088981"/>
            <a:ext cx="9438968" cy="5232117"/>
          </a:xfrm>
          <a:prstGeom prst="rect">
            <a:avLst/>
          </a:prstGeom>
        </p:spPr>
      </p:pic>
      <p:sp>
        <p:nvSpPr>
          <p:cNvPr id="3" name="Rectangle 2">
            <a:extLst>
              <a:ext uri="{FF2B5EF4-FFF2-40B4-BE49-F238E27FC236}">
                <a16:creationId xmlns:a16="http://schemas.microsoft.com/office/drawing/2014/main" id="{2C5E3614-0B76-4E19-B163-6EF4FF6C36F3}"/>
              </a:ext>
            </a:extLst>
          </p:cNvPr>
          <p:cNvSpPr/>
          <p:nvPr/>
        </p:nvSpPr>
        <p:spPr>
          <a:xfrm>
            <a:off x="1834631" y="6275864"/>
            <a:ext cx="6933949" cy="461665"/>
          </a:xfrm>
          <a:prstGeom prst="rect">
            <a:avLst/>
          </a:prstGeom>
        </p:spPr>
        <p:txBody>
          <a:bodyPr wrap="none">
            <a:spAutoFit/>
          </a:bodyPr>
          <a:lstStyle/>
          <a:p>
            <a:r>
              <a:rPr lang="en-US" sz="2400" dirty="0">
                <a:hlinkClick r:id="rId4" tooltip="The Color Monster video"/>
              </a:rPr>
              <a:t>https://www.youtube.com/watch?v=W6wIEp-M4tg</a:t>
            </a:r>
            <a:endParaRPr lang="en-US" sz="2400" dirty="0"/>
          </a:p>
        </p:txBody>
      </p:sp>
    </p:spTree>
    <p:extLst>
      <p:ext uri="{BB962C8B-B14F-4D97-AF65-F5344CB8AC3E}">
        <p14:creationId xmlns:p14="http://schemas.microsoft.com/office/powerpoint/2010/main" val="385961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661D-14E8-41D0-8589-A05A524689F8}"/>
              </a:ext>
            </a:extLst>
          </p:cNvPr>
          <p:cNvSpPr>
            <a:spLocks noGrp="1"/>
          </p:cNvSpPr>
          <p:nvPr>
            <p:ph type="title"/>
          </p:nvPr>
        </p:nvSpPr>
        <p:spPr/>
        <p:txBody>
          <a:bodyPr/>
          <a:lstStyle/>
          <a:p>
            <a:pPr algn="ctr"/>
            <a:r>
              <a:rPr lang="en-US" dirty="0">
                <a:cs typeface="Arial"/>
              </a:rPr>
              <a:t>Circle of Control (1)</a:t>
            </a:r>
          </a:p>
        </p:txBody>
      </p:sp>
      <p:sp>
        <p:nvSpPr>
          <p:cNvPr id="3" name="Content Placeholder 2">
            <a:extLst>
              <a:ext uri="{FF2B5EF4-FFF2-40B4-BE49-F238E27FC236}">
                <a16:creationId xmlns:a16="http://schemas.microsoft.com/office/drawing/2014/main" id="{5B2135D1-8BFE-4CDE-9127-F4C65A00406E}"/>
              </a:ext>
            </a:extLst>
          </p:cNvPr>
          <p:cNvSpPr>
            <a:spLocks noGrp="1"/>
          </p:cNvSpPr>
          <p:nvPr>
            <p:ph sz="half" idx="2"/>
          </p:nvPr>
        </p:nvSpPr>
        <p:spPr>
          <a:xfrm>
            <a:off x="1462485" y="2141537"/>
            <a:ext cx="5181600" cy="3610334"/>
          </a:xfrm>
        </p:spPr>
        <p:txBody>
          <a:bodyPr/>
          <a:lstStyle/>
          <a:p>
            <a:r>
              <a:rPr lang="en-US" dirty="0"/>
              <a:t>There are some things in your life that are in your control, which means you can change them or make choices about them.</a:t>
            </a:r>
          </a:p>
          <a:p>
            <a:r>
              <a:rPr lang="en-US" dirty="0"/>
              <a:t>Things in your control are like Play-Doh, you can mold and shape them how you want.</a:t>
            </a:r>
          </a:p>
        </p:txBody>
      </p:sp>
      <p:pic>
        <p:nvPicPr>
          <p:cNvPr id="4" name="Content Placeholder 3" descr="Image of three balls of Play-Doh (red, green, blue). "/>
          <p:cNvPicPr>
            <a:picLocks noGrp="1" noChangeAspect="1"/>
          </p:cNvPicPr>
          <p:nvPr>
            <p:ph sz="half" idx="1"/>
          </p:nvPr>
        </p:nvPicPr>
        <p:blipFill rotWithShape="1">
          <a:blip r:embed="rId3"/>
          <a:srcRect l="51215" t="29116" r="10697" b="25515"/>
          <a:stretch/>
        </p:blipFill>
        <p:spPr>
          <a:xfrm>
            <a:off x="6705744" y="2416945"/>
            <a:ext cx="4128161" cy="2772696"/>
          </a:xfrm>
          <a:prstGeom prst="rect">
            <a:avLst/>
          </a:prstGeom>
        </p:spPr>
      </p:pic>
    </p:spTree>
    <p:extLst>
      <p:ext uri="{BB962C8B-B14F-4D97-AF65-F5344CB8AC3E}">
        <p14:creationId xmlns:p14="http://schemas.microsoft.com/office/powerpoint/2010/main" val="169264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Circle of Control (2)</a:t>
            </a:r>
          </a:p>
        </p:txBody>
      </p:sp>
      <p:sp>
        <p:nvSpPr>
          <p:cNvPr id="3" name="Content Placeholder 2">
            <a:extLst>
              <a:ext uri="{FF2B5EF4-FFF2-40B4-BE49-F238E27FC236}">
                <a16:creationId xmlns:a16="http://schemas.microsoft.com/office/drawing/2014/main" id="{EDEA4E94-E678-4653-8844-0F1B44879523}"/>
              </a:ext>
            </a:extLst>
          </p:cNvPr>
          <p:cNvSpPr>
            <a:spLocks noGrp="1"/>
          </p:cNvSpPr>
          <p:nvPr>
            <p:ph sz="half" idx="2"/>
          </p:nvPr>
        </p:nvSpPr>
        <p:spPr>
          <a:xfrm>
            <a:off x="1689341" y="1860131"/>
            <a:ext cx="5181600" cy="3562769"/>
          </a:xfrm>
        </p:spPr>
        <p:txBody>
          <a:bodyPr/>
          <a:lstStyle/>
          <a:p>
            <a:r>
              <a:rPr lang="en-US" dirty="0"/>
              <a:t>There are things </a:t>
            </a:r>
            <a:r>
              <a:rPr lang="en-US" b="1" dirty="0"/>
              <a:t>out</a:t>
            </a:r>
            <a:r>
              <a:rPr lang="en-US" dirty="0"/>
              <a:t> of your control. These are things you can’t make changes or choices about. </a:t>
            </a:r>
          </a:p>
          <a:p>
            <a:r>
              <a:rPr lang="en-US" dirty="0"/>
              <a:t>Things </a:t>
            </a:r>
            <a:r>
              <a:rPr lang="en-US" b="1" dirty="0"/>
              <a:t>out</a:t>
            </a:r>
            <a:r>
              <a:rPr lang="en-US" dirty="0"/>
              <a:t> of your control are like rocks. You can’t change them. You just have to accept them for how they are!</a:t>
            </a:r>
          </a:p>
          <a:p>
            <a:endParaRPr lang="en-US" dirty="0"/>
          </a:p>
        </p:txBody>
      </p:sp>
      <p:pic>
        <p:nvPicPr>
          <p:cNvPr id="4" name="Content Placeholder 3" descr="Image of a rock. "/>
          <p:cNvPicPr>
            <a:picLocks noGrp="1" noChangeAspect="1"/>
          </p:cNvPicPr>
          <p:nvPr>
            <p:ph sz="half" idx="1"/>
          </p:nvPr>
        </p:nvPicPr>
        <p:blipFill rotWithShape="1">
          <a:blip r:embed="rId3"/>
          <a:srcRect l="59543" t="31216" r="9329" b="33277"/>
          <a:stretch/>
        </p:blipFill>
        <p:spPr>
          <a:xfrm>
            <a:off x="7099301" y="2286000"/>
            <a:ext cx="3238500" cy="2184763"/>
          </a:xfrm>
          <a:prstGeom prst="rect">
            <a:avLst/>
          </a:prstGeom>
        </p:spPr>
      </p:pic>
    </p:spTree>
    <p:extLst>
      <p:ext uri="{BB962C8B-B14F-4D97-AF65-F5344CB8AC3E}">
        <p14:creationId xmlns:p14="http://schemas.microsoft.com/office/powerpoint/2010/main" val="137055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Breakout Room Activity (1)</a:t>
            </a:r>
          </a:p>
        </p:txBody>
      </p:sp>
      <p:sp>
        <p:nvSpPr>
          <p:cNvPr id="7" name="Rectangle 2">
            <a:extLst>
              <a:ext uri="{FF2B5EF4-FFF2-40B4-BE49-F238E27FC236}">
                <a16:creationId xmlns:a16="http://schemas.microsoft.com/office/drawing/2014/main" id="{303508E6-6342-489B-A653-9D890E53FC14}"/>
              </a:ext>
            </a:extLst>
          </p:cNvPr>
          <p:cNvSpPr>
            <a:spLocks noChangeArrowheads="1"/>
          </p:cNvSpPr>
          <p:nvPr/>
        </p:nvSpPr>
        <p:spPr bwMode="auto">
          <a:xfrm>
            <a:off x="1727199" y="1407933"/>
            <a:ext cx="87757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vs. Out of Control</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Read each of the things below. Check boxes to show if they are IN or OUT of your control.</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3">
            <a:extLst>
              <a:ext uri="{FF2B5EF4-FFF2-40B4-BE49-F238E27FC236}">
                <a16:creationId xmlns:a16="http://schemas.microsoft.com/office/drawing/2014/main" id="{57DEDFB5-3B5C-4222-8377-F2331832A882}"/>
              </a:ext>
            </a:extLst>
          </p:cNvPr>
          <p:cNvGraphicFramePr>
            <a:graphicFrameLocks noGrp="1"/>
          </p:cNvGraphicFramePr>
          <p:nvPr>
            <p:extLst>
              <p:ext uri="{D42A27DB-BD31-4B8C-83A1-F6EECF244321}">
                <p14:modId xmlns:p14="http://schemas.microsoft.com/office/powerpoint/2010/main" val="1423003408"/>
              </p:ext>
            </p:extLst>
          </p:nvPr>
        </p:nvGraphicFramePr>
        <p:xfrm>
          <a:off x="1727199" y="2608262"/>
          <a:ext cx="8737602" cy="3736344"/>
        </p:xfrm>
        <a:graphic>
          <a:graphicData uri="http://schemas.openxmlformats.org/drawingml/2006/table">
            <a:tbl>
              <a:tblPr firstRow="1" firstCol="1" bandRow="1">
                <a:tableStyleId>{5C22544A-7EE6-4342-B048-85BDC9FD1C3A}</a:tableStyleId>
              </a:tblPr>
              <a:tblGrid>
                <a:gridCol w="4914901">
                  <a:extLst>
                    <a:ext uri="{9D8B030D-6E8A-4147-A177-3AD203B41FA5}">
                      <a16:colId xmlns:a16="http://schemas.microsoft.com/office/drawing/2014/main" val="2077834747"/>
                    </a:ext>
                  </a:extLst>
                </a:gridCol>
                <a:gridCol w="1778000">
                  <a:extLst>
                    <a:ext uri="{9D8B030D-6E8A-4147-A177-3AD203B41FA5}">
                      <a16:colId xmlns:a16="http://schemas.microsoft.com/office/drawing/2014/main" val="2387561420"/>
                    </a:ext>
                  </a:extLst>
                </a:gridCol>
                <a:gridCol w="2044701">
                  <a:extLst>
                    <a:ext uri="{9D8B030D-6E8A-4147-A177-3AD203B41FA5}">
                      <a16:colId xmlns:a16="http://schemas.microsoft.com/office/drawing/2014/main" val="3748769985"/>
                    </a:ext>
                  </a:extLst>
                </a:gridCol>
              </a:tblGrid>
              <a:tr h="0">
                <a:tc>
                  <a:txBody>
                    <a:bodyPr/>
                    <a:lstStyle/>
                    <a:p>
                      <a:pPr marL="0" marR="0" algn="ctr">
                        <a:lnSpc>
                          <a:spcPct val="107000"/>
                        </a:lnSpc>
                        <a:spcBef>
                          <a:spcPts val="0"/>
                        </a:spcBef>
                        <a:spcAft>
                          <a:spcPts val="0"/>
                        </a:spcAft>
                      </a:pPr>
                      <a:r>
                        <a:rPr lang="en-US" sz="2400" dirty="0">
                          <a:solidFill>
                            <a:schemeClr val="tx1"/>
                          </a:solidFill>
                          <a:effectLst/>
                        </a:rPr>
                        <a:t>What Are You in Control Of</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tx1"/>
                          </a:solidFill>
                          <a:effectLst/>
                        </a:rPr>
                        <a:t>IN Your Control</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chemeClr val="tx1"/>
                          </a:solidFill>
                          <a:effectLst/>
                        </a:rPr>
                        <a:t>OUT of Your Control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481828"/>
                  </a:ext>
                </a:extLst>
              </a:tr>
              <a:tr h="0">
                <a:tc>
                  <a:txBody>
                    <a:bodyPr/>
                    <a:lstStyle/>
                    <a:p>
                      <a:pPr marL="0" marR="0">
                        <a:lnSpc>
                          <a:spcPct val="107000"/>
                        </a:lnSpc>
                        <a:spcBef>
                          <a:spcPts val="0"/>
                        </a:spcBef>
                        <a:spcAft>
                          <a:spcPts val="0"/>
                        </a:spcAft>
                      </a:pPr>
                      <a:r>
                        <a:rPr lang="en-US" sz="2400">
                          <a:solidFill>
                            <a:schemeClr val="tx1"/>
                          </a:solidFill>
                          <a:effectLst/>
                        </a:rPr>
                        <a:t>What I Say</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771906"/>
                  </a:ext>
                </a:extLst>
              </a:tr>
              <a:tr h="0">
                <a:tc>
                  <a:txBody>
                    <a:bodyPr/>
                    <a:lstStyle/>
                    <a:p>
                      <a:pPr marL="0" marR="0">
                        <a:lnSpc>
                          <a:spcPct val="107000"/>
                        </a:lnSpc>
                        <a:spcBef>
                          <a:spcPts val="0"/>
                        </a:spcBef>
                        <a:spcAft>
                          <a:spcPts val="0"/>
                        </a:spcAft>
                      </a:pPr>
                      <a:r>
                        <a:rPr lang="en-US" sz="2400">
                          <a:solidFill>
                            <a:schemeClr val="tx1"/>
                          </a:solidFill>
                          <a:effectLst/>
                        </a:rPr>
                        <a:t>What I Do</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666238"/>
                  </a:ext>
                </a:extLst>
              </a:tr>
              <a:tr h="0">
                <a:tc>
                  <a:txBody>
                    <a:bodyPr/>
                    <a:lstStyle/>
                    <a:p>
                      <a:pPr marL="0" marR="0">
                        <a:lnSpc>
                          <a:spcPct val="107000"/>
                        </a:lnSpc>
                        <a:spcBef>
                          <a:spcPts val="0"/>
                        </a:spcBef>
                        <a:spcAft>
                          <a:spcPts val="0"/>
                        </a:spcAft>
                      </a:pPr>
                      <a:r>
                        <a:rPr lang="en-US" sz="2400">
                          <a:solidFill>
                            <a:schemeClr val="tx1"/>
                          </a:solidFill>
                          <a:effectLst/>
                        </a:rPr>
                        <a:t>My Family</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860732"/>
                  </a:ext>
                </a:extLst>
              </a:tr>
              <a:tr h="0">
                <a:tc>
                  <a:txBody>
                    <a:bodyPr/>
                    <a:lstStyle/>
                    <a:p>
                      <a:pPr marL="0" marR="0">
                        <a:lnSpc>
                          <a:spcPct val="107000"/>
                        </a:lnSpc>
                        <a:spcBef>
                          <a:spcPts val="0"/>
                        </a:spcBef>
                        <a:spcAft>
                          <a:spcPts val="0"/>
                        </a:spcAft>
                      </a:pPr>
                      <a:r>
                        <a:rPr lang="en-US" sz="2400">
                          <a:solidFill>
                            <a:schemeClr val="tx1"/>
                          </a:solidFill>
                          <a:effectLst/>
                        </a:rPr>
                        <a:t>Things that Already Happened</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60726"/>
                  </a:ext>
                </a:extLst>
              </a:tr>
              <a:tr h="0">
                <a:tc>
                  <a:txBody>
                    <a:bodyPr/>
                    <a:lstStyle/>
                    <a:p>
                      <a:pPr marL="0" marR="0">
                        <a:lnSpc>
                          <a:spcPct val="107000"/>
                        </a:lnSpc>
                        <a:spcBef>
                          <a:spcPts val="0"/>
                        </a:spcBef>
                        <a:spcAft>
                          <a:spcPts val="0"/>
                        </a:spcAft>
                      </a:pPr>
                      <a:r>
                        <a:rPr lang="en-US" sz="2400">
                          <a:solidFill>
                            <a:schemeClr val="tx1"/>
                          </a:solidFill>
                          <a:effectLst/>
                        </a:rPr>
                        <a:t>My Thoughts and Attitude</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451781"/>
                  </a:ext>
                </a:extLst>
              </a:tr>
              <a:tr h="0">
                <a:tc>
                  <a:txBody>
                    <a:bodyPr/>
                    <a:lstStyle/>
                    <a:p>
                      <a:pPr marL="0" marR="0">
                        <a:lnSpc>
                          <a:spcPct val="107000"/>
                        </a:lnSpc>
                        <a:spcBef>
                          <a:spcPts val="0"/>
                        </a:spcBef>
                        <a:spcAft>
                          <a:spcPts val="0"/>
                        </a:spcAft>
                      </a:pPr>
                      <a:r>
                        <a:rPr lang="en-US" sz="2400">
                          <a:solidFill>
                            <a:schemeClr val="tx1"/>
                          </a:solidFill>
                          <a:effectLst/>
                        </a:rPr>
                        <a:t>What Other People Say</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275763"/>
                  </a:ext>
                </a:extLst>
              </a:tr>
              <a:tr h="0">
                <a:tc>
                  <a:txBody>
                    <a:bodyPr/>
                    <a:lstStyle/>
                    <a:p>
                      <a:pPr marL="0" marR="0">
                        <a:lnSpc>
                          <a:spcPct val="107000"/>
                        </a:lnSpc>
                        <a:spcBef>
                          <a:spcPts val="0"/>
                        </a:spcBef>
                        <a:spcAft>
                          <a:spcPts val="0"/>
                        </a:spcAft>
                      </a:pPr>
                      <a:r>
                        <a:rPr lang="en-US" sz="2400">
                          <a:solidFill>
                            <a:schemeClr val="tx1"/>
                          </a:solidFill>
                          <a:effectLst/>
                        </a:rPr>
                        <a:t>Other Peoples’ Choices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278027"/>
                  </a:ext>
                </a:extLst>
              </a:tr>
              <a:tr h="0">
                <a:tc>
                  <a:txBody>
                    <a:bodyPr/>
                    <a:lstStyle/>
                    <a:p>
                      <a:pPr marL="0" marR="0">
                        <a:lnSpc>
                          <a:spcPct val="107000"/>
                        </a:lnSpc>
                        <a:spcBef>
                          <a:spcPts val="0"/>
                        </a:spcBef>
                        <a:spcAft>
                          <a:spcPts val="0"/>
                        </a:spcAft>
                      </a:pPr>
                      <a:r>
                        <a:rPr lang="en-US" sz="2400">
                          <a:solidFill>
                            <a:schemeClr val="tx1"/>
                          </a:solidFill>
                          <a:effectLst/>
                        </a:rPr>
                        <a:t>How Hard I Try</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6454"/>
                  </a:ext>
                </a:extLst>
              </a:tr>
            </a:tbl>
          </a:graphicData>
        </a:graphic>
      </p:graphicFrame>
    </p:spTree>
    <p:extLst>
      <p:ext uri="{BB962C8B-B14F-4D97-AF65-F5344CB8AC3E}">
        <p14:creationId xmlns:p14="http://schemas.microsoft.com/office/powerpoint/2010/main" val="224421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Breakout Room Activity (2)</a:t>
            </a:r>
          </a:p>
        </p:txBody>
      </p:sp>
      <p:sp>
        <p:nvSpPr>
          <p:cNvPr id="7" name="Rectangle 2">
            <a:extLst>
              <a:ext uri="{FF2B5EF4-FFF2-40B4-BE49-F238E27FC236}">
                <a16:creationId xmlns:a16="http://schemas.microsoft.com/office/drawing/2014/main" id="{303508E6-6342-489B-A653-9D890E53FC14}"/>
              </a:ext>
            </a:extLst>
          </p:cNvPr>
          <p:cNvSpPr>
            <a:spLocks noChangeArrowheads="1"/>
          </p:cNvSpPr>
          <p:nvPr/>
        </p:nvSpPr>
        <p:spPr bwMode="auto">
          <a:xfrm>
            <a:off x="1727199" y="1407933"/>
            <a:ext cx="87757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vs. Out of Control</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Read each of the things below. Check boxes to show if they are IN or OUT of your control.</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3">
            <a:extLst>
              <a:ext uri="{FF2B5EF4-FFF2-40B4-BE49-F238E27FC236}">
                <a16:creationId xmlns:a16="http://schemas.microsoft.com/office/drawing/2014/main" id="{57DEDFB5-3B5C-4222-8377-F2331832A882}"/>
              </a:ext>
            </a:extLst>
          </p:cNvPr>
          <p:cNvGraphicFramePr>
            <a:graphicFrameLocks noGrp="1"/>
          </p:cNvGraphicFramePr>
          <p:nvPr>
            <p:extLst>
              <p:ext uri="{D42A27DB-BD31-4B8C-83A1-F6EECF244321}">
                <p14:modId xmlns:p14="http://schemas.microsoft.com/office/powerpoint/2010/main" val="2385348721"/>
              </p:ext>
            </p:extLst>
          </p:nvPr>
        </p:nvGraphicFramePr>
        <p:xfrm>
          <a:off x="1727199" y="2608262"/>
          <a:ext cx="8737602" cy="2993012"/>
        </p:xfrm>
        <a:graphic>
          <a:graphicData uri="http://schemas.openxmlformats.org/drawingml/2006/table">
            <a:tbl>
              <a:tblPr firstRow="1" firstCol="1" bandRow="1">
                <a:tableStyleId>{5C22544A-7EE6-4342-B048-85BDC9FD1C3A}</a:tableStyleId>
              </a:tblPr>
              <a:tblGrid>
                <a:gridCol w="4914901">
                  <a:extLst>
                    <a:ext uri="{9D8B030D-6E8A-4147-A177-3AD203B41FA5}">
                      <a16:colId xmlns:a16="http://schemas.microsoft.com/office/drawing/2014/main" val="2077834747"/>
                    </a:ext>
                  </a:extLst>
                </a:gridCol>
                <a:gridCol w="1778000">
                  <a:extLst>
                    <a:ext uri="{9D8B030D-6E8A-4147-A177-3AD203B41FA5}">
                      <a16:colId xmlns:a16="http://schemas.microsoft.com/office/drawing/2014/main" val="2387561420"/>
                    </a:ext>
                  </a:extLst>
                </a:gridCol>
                <a:gridCol w="2044701">
                  <a:extLst>
                    <a:ext uri="{9D8B030D-6E8A-4147-A177-3AD203B41FA5}">
                      <a16:colId xmlns:a16="http://schemas.microsoft.com/office/drawing/2014/main" val="3748769985"/>
                    </a:ext>
                  </a:extLst>
                </a:gridCol>
              </a:tblGrid>
              <a:tr h="0">
                <a:tc>
                  <a:txBody>
                    <a:bodyPr/>
                    <a:lstStyle/>
                    <a:p>
                      <a:pPr marL="0" marR="0" algn="ctr">
                        <a:lnSpc>
                          <a:spcPct val="107000"/>
                        </a:lnSpc>
                        <a:spcBef>
                          <a:spcPts val="0"/>
                        </a:spcBef>
                        <a:spcAft>
                          <a:spcPts val="0"/>
                        </a:spcAft>
                      </a:pPr>
                      <a:r>
                        <a:rPr lang="en-US" sz="2400" dirty="0">
                          <a:solidFill>
                            <a:schemeClr val="tx1"/>
                          </a:solidFill>
                          <a:effectLst/>
                        </a:rPr>
                        <a:t>What Are You in Control Of</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tx1"/>
                          </a:solidFill>
                          <a:effectLst/>
                        </a:rPr>
                        <a:t>IN Your Control</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chemeClr val="tx1"/>
                          </a:solidFill>
                          <a:effectLst/>
                        </a:rPr>
                        <a:t>OUT of Your Control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481828"/>
                  </a:ext>
                </a:extLst>
              </a:tr>
              <a:tr h="0">
                <a:tc>
                  <a:txBody>
                    <a:bodyPr/>
                    <a:lstStyle/>
                    <a:p>
                      <a:pPr marL="0" marR="0">
                        <a:lnSpc>
                          <a:spcPct val="107000"/>
                        </a:lnSpc>
                        <a:spcBef>
                          <a:spcPts val="0"/>
                        </a:spcBef>
                        <a:spcAft>
                          <a:spcPts val="0"/>
                        </a:spcAft>
                      </a:pPr>
                      <a:r>
                        <a:rPr lang="en-US" sz="2400" dirty="0">
                          <a:solidFill>
                            <a:schemeClr val="tx1"/>
                          </a:solidFill>
                          <a:effectLst/>
                        </a:rPr>
                        <a:t>Who I’m Friends With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950293"/>
                  </a:ext>
                </a:extLst>
              </a:tr>
              <a:tr h="0">
                <a:tc>
                  <a:txBody>
                    <a:bodyPr/>
                    <a:lstStyle/>
                    <a:p>
                      <a:pPr marL="0" marR="0">
                        <a:lnSpc>
                          <a:spcPct val="107000"/>
                        </a:lnSpc>
                        <a:spcBef>
                          <a:spcPts val="0"/>
                        </a:spcBef>
                        <a:spcAft>
                          <a:spcPts val="0"/>
                        </a:spcAft>
                      </a:pPr>
                      <a:r>
                        <a:rPr lang="en-US" sz="2400">
                          <a:solidFill>
                            <a:schemeClr val="tx1"/>
                          </a:solidFill>
                          <a:effectLst/>
                        </a:rPr>
                        <a:t>Having Money to Pay the Bills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331509"/>
                  </a:ext>
                </a:extLst>
              </a:tr>
              <a:tr h="0">
                <a:tc>
                  <a:txBody>
                    <a:bodyPr/>
                    <a:lstStyle/>
                    <a:p>
                      <a:pPr marL="0" marR="0">
                        <a:lnSpc>
                          <a:spcPct val="107000"/>
                        </a:lnSpc>
                        <a:spcBef>
                          <a:spcPts val="0"/>
                        </a:spcBef>
                        <a:spcAft>
                          <a:spcPts val="0"/>
                        </a:spcAft>
                      </a:pPr>
                      <a:r>
                        <a:rPr lang="en-US" sz="2400">
                          <a:solidFill>
                            <a:schemeClr val="tx1"/>
                          </a:solidFill>
                          <a:effectLst/>
                        </a:rPr>
                        <a:t>What I Do with My Feelings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952996"/>
                  </a:ext>
                </a:extLst>
              </a:tr>
              <a:tr h="0">
                <a:tc>
                  <a:txBody>
                    <a:bodyPr/>
                    <a:lstStyle/>
                    <a:p>
                      <a:pPr marL="0" marR="0">
                        <a:lnSpc>
                          <a:spcPct val="107000"/>
                        </a:lnSpc>
                        <a:spcBef>
                          <a:spcPts val="0"/>
                        </a:spcBef>
                        <a:spcAft>
                          <a:spcPts val="0"/>
                        </a:spcAft>
                      </a:pPr>
                      <a:r>
                        <a:rPr lang="en-US" sz="2400">
                          <a:solidFill>
                            <a:schemeClr val="tx1"/>
                          </a:solidFill>
                          <a:effectLst/>
                        </a:rPr>
                        <a:t>Keeping Other People Happy</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527660"/>
                  </a:ext>
                </a:extLst>
              </a:tr>
              <a:tr h="0">
                <a:tc>
                  <a:txBody>
                    <a:bodyPr/>
                    <a:lstStyle/>
                    <a:p>
                      <a:pPr marL="0" marR="0">
                        <a:lnSpc>
                          <a:spcPct val="107000"/>
                        </a:lnSpc>
                        <a:spcBef>
                          <a:spcPts val="0"/>
                        </a:spcBef>
                        <a:spcAft>
                          <a:spcPts val="0"/>
                        </a:spcAft>
                      </a:pPr>
                      <a:r>
                        <a:rPr lang="en-US" sz="2400" dirty="0">
                          <a:solidFill>
                            <a:schemeClr val="tx1"/>
                          </a:solidFill>
                          <a:effectLst/>
                        </a:rPr>
                        <a:t>How I Spend My Time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0465961"/>
                  </a:ext>
                </a:extLst>
              </a:tr>
              <a:tr h="0">
                <a:tc>
                  <a:txBody>
                    <a:bodyPr/>
                    <a:lstStyle/>
                    <a:p>
                      <a:pPr marL="0" marR="0">
                        <a:lnSpc>
                          <a:spcPct val="107000"/>
                        </a:lnSpc>
                        <a:spcBef>
                          <a:spcPts val="0"/>
                        </a:spcBef>
                        <a:spcAft>
                          <a:spcPts val="0"/>
                        </a:spcAft>
                      </a:pPr>
                      <a:r>
                        <a:rPr lang="en-US" sz="2400">
                          <a:solidFill>
                            <a:schemeClr val="tx1"/>
                          </a:solidFill>
                          <a:effectLst/>
                        </a:rPr>
                        <a:t>Things Happening in the News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285031"/>
                  </a:ext>
                </a:extLst>
              </a:tr>
            </a:tbl>
          </a:graphicData>
        </a:graphic>
      </p:graphicFrame>
    </p:spTree>
    <p:extLst>
      <p:ext uri="{BB962C8B-B14F-4D97-AF65-F5344CB8AC3E}">
        <p14:creationId xmlns:p14="http://schemas.microsoft.com/office/powerpoint/2010/main" val="348778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Breakout Room Activity (3)</a:t>
            </a:r>
          </a:p>
        </p:txBody>
      </p:sp>
      <p:sp>
        <p:nvSpPr>
          <p:cNvPr id="10" name="Content Placeholder 2">
            <a:extLst>
              <a:ext uri="{FF2B5EF4-FFF2-40B4-BE49-F238E27FC236}">
                <a16:creationId xmlns:a16="http://schemas.microsoft.com/office/drawing/2014/main" id="{F4B355E7-9DA2-43AD-8A27-C0186CCAA756}"/>
              </a:ext>
            </a:extLst>
          </p:cNvPr>
          <p:cNvSpPr>
            <a:spLocks noGrp="1"/>
          </p:cNvSpPr>
          <p:nvPr>
            <p:ph sz="half" idx="1"/>
          </p:nvPr>
        </p:nvSpPr>
        <p:spPr>
          <a:xfrm>
            <a:off x="1799771" y="1930399"/>
            <a:ext cx="4736068" cy="4232049"/>
          </a:xfrm>
        </p:spPr>
        <p:txBody>
          <a:bodyPr>
            <a:normAutofit lnSpcReduction="10000"/>
          </a:bodyPr>
          <a:lstStyle/>
          <a:p>
            <a:pPr marL="0" lvl="0" indent="0" eaLnBrk="0" fontAlgn="base" hangingPunct="0">
              <a:lnSpc>
                <a:spcPct val="100000"/>
              </a:lnSpc>
              <a:spcBef>
                <a:spcPct val="0"/>
              </a:spcBef>
              <a:spcAft>
                <a:spcPct val="0"/>
              </a:spcAft>
              <a:buNone/>
            </a:pPr>
            <a:r>
              <a:rPr lang="en-US" altLang="en-US" dirty="0">
                <a:latin typeface="Arial" panose="020B0604020202020204" pitchFamily="34" charset="0"/>
                <a:ea typeface="Calibri" panose="020F0502020204030204" pitchFamily="34" charset="0"/>
                <a:cs typeface="Arial" panose="020B0604020202020204" pitchFamily="34" charset="0"/>
              </a:rPr>
              <a:t>In vs. Out of Control Practice</a:t>
            </a:r>
            <a:endParaRPr lang="en-US" altLang="en-US" dirty="0"/>
          </a:p>
          <a:p>
            <a:pPr marL="0" lvl="0" indent="0" eaLnBrk="0" fontAlgn="base" hangingPunct="0">
              <a:lnSpc>
                <a:spcPct val="100000"/>
              </a:lnSpc>
              <a:spcBef>
                <a:spcPct val="0"/>
              </a:spcBef>
              <a:spcAft>
                <a:spcPct val="0"/>
              </a:spcAft>
              <a:buNone/>
            </a:pPr>
            <a:r>
              <a:rPr lang="en-US" altLang="en-US" dirty="0">
                <a:latin typeface="Arial" panose="020B0604020202020204" pitchFamily="34" charset="0"/>
                <a:ea typeface="Calibri" panose="020F0502020204030204" pitchFamily="34" charset="0"/>
                <a:cs typeface="Arial" panose="020B0604020202020204" pitchFamily="34" charset="0"/>
              </a:rPr>
              <a:t>Write in two things from your week that were IN your control and two things that were OUT of your control.</a:t>
            </a:r>
          </a:p>
          <a:p>
            <a:pPr marL="0" lvl="0" indent="0" eaLnBrk="0" fontAlgn="base" hangingPunct="0">
              <a:lnSpc>
                <a:spcPct val="100000"/>
              </a:lnSpc>
              <a:spcBef>
                <a:spcPct val="0"/>
              </a:spcBef>
              <a:spcAft>
                <a:spcPct val="0"/>
              </a:spcAft>
              <a:buNone/>
            </a:pPr>
            <a:endParaRPr lang="en-US" altLang="en-US"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latin typeface="Arial" panose="020B0604020202020204" pitchFamily="34" charset="0"/>
                <a:cs typeface="Arial" panose="020B0604020202020204" pitchFamily="34" charset="0"/>
              </a:rPr>
              <a:t>Write IN your control things inside the circle, write OUT of your control things outside of the circle.</a:t>
            </a:r>
            <a:endParaRPr lang="en-US" altLang="en-US" dirty="0">
              <a:latin typeface="Arial" panose="020B0604020202020204" pitchFamily="34" charset="0"/>
            </a:endParaRPr>
          </a:p>
          <a:p>
            <a:endParaRPr lang="en-US" dirty="0"/>
          </a:p>
        </p:txBody>
      </p:sp>
      <p:pic>
        <p:nvPicPr>
          <p:cNvPr id="9" name="Content Placeholder 3" descr="Image of a circle. ">
            <a:extLst>
              <a:ext uri="{FF2B5EF4-FFF2-40B4-BE49-F238E27FC236}">
                <a16:creationId xmlns:a16="http://schemas.microsoft.com/office/drawing/2014/main" id="{4B2AFD85-25D7-438D-BE4E-0B0369AE7955}"/>
              </a:ext>
            </a:extLst>
          </p:cNvPr>
          <p:cNvPicPr/>
          <p:nvPr/>
        </p:nvPicPr>
        <p:blipFill rotWithShape="1">
          <a:blip r:embed="rId3">
            <a:clrChange>
              <a:clrFrom>
                <a:srgbClr val="F3F3F3"/>
              </a:clrFrom>
              <a:clrTo>
                <a:srgbClr val="F3F3F3">
                  <a:alpha val="0"/>
                </a:srgbClr>
              </a:clrTo>
            </a:clrChange>
          </a:blip>
          <a:srcRect l="37734" t="18059" r="11029" b="13595"/>
          <a:stretch/>
        </p:blipFill>
        <p:spPr bwMode="auto">
          <a:xfrm>
            <a:off x="7055848" y="2468927"/>
            <a:ext cx="3044190" cy="2226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473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Title 1"/>
          <p:cNvSpPr txBox="1">
            <a:spLocks noGrp="1"/>
          </p:cNvSpPr>
          <p:nvPr>
            <p:ph type="ctrTitle"/>
          </p:nvPr>
        </p:nvSpPr>
        <p:spPr>
          <a:xfrm>
            <a:off x="1291770" y="246743"/>
            <a:ext cx="9622973" cy="107088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93300"/>
              </a:buClr>
              <a:buSzPts val="4400"/>
              <a:buFont typeface="Arial"/>
              <a:buNone/>
            </a:pPr>
            <a:r>
              <a:rPr lang="en-US" sz="4400" b="0" i="0" u="none" dirty="0">
                <a:solidFill>
                  <a:srgbClr val="993300"/>
                </a:solidFill>
                <a:latin typeface="Arial"/>
                <a:ea typeface="Arial"/>
                <a:cs typeface="Arial"/>
                <a:sym typeface="Arial"/>
              </a:rPr>
              <a:t>Breakout Activity: Interaction Flow</a:t>
            </a:r>
            <a:endParaRPr dirty="0"/>
          </a:p>
        </p:txBody>
      </p:sp>
      <p:sp>
        <p:nvSpPr>
          <p:cNvPr id="5" name="Content Placeholder 2">
            <a:extLst>
              <a:ext uri="{FF2B5EF4-FFF2-40B4-BE49-F238E27FC236}">
                <a16:creationId xmlns:a16="http://schemas.microsoft.com/office/drawing/2014/main" id="{1B61C589-C103-4913-98D4-C75C0A9CEB28}"/>
              </a:ext>
            </a:extLst>
          </p:cNvPr>
          <p:cNvSpPr txBox="1">
            <a:spLocks/>
          </p:cNvSpPr>
          <p:nvPr/>
        </p:nvSpPr>
        <p:spPr>
          <a:xfrm>
            <a:off x="1277257" y="1253331"/>
            <a:ext cx="4190093" cy="3756819"/>
          </a:xfrm>
          <a:prstGeom prst="rect">
            <a:avLst/>
          </a:prstGeom>
          <a:noFill/>
          <a:ln>
            <a:noFill/>
          </a:ln>
        </p:spPr>
        <p:txBody>
          <a:bodyPr spcFirstLastPara="1" vert="horz" wrap="square" lIns="91425" tIns="45700" rIns="91425" bIns="45700" rtlCol="0" anchor="t" anchorCtr="0">
            <a:noAutofit/>
          </a:bodyPr>
          <a:lstStyle>
            <a:lvl1pPr marL="457200" lvl="0" indent="-406400" algn="l" defTabSz="914400" rtl="0" eaLnBrk="1" latinLnBrk="0" hangingPunct="1">
              <a:lnSpc>
                <a:spcPct val="90000"/>
              </a:lnSpc>
              <a:spcBef>
                <a:spcPts val="1000"/>
              </a:spcBef>
              <a:spcAft>
                <a:spcPts val="0"/>
              </a:spcAft>
              <a:buClr>
                <a:schemeClr val="dk1"/>
              </a:buClr>
              <a:buSzPts val="2800"/>
              <a:buFont typeface="Arial" panose="020B0604020202020204" pitchFamily="34" charset="0"/>
              <a:buChar char="•"/>
              <a:defRPr sz="2800" kern="1200">
                <a:solidFill>
                  <a:schemeClr val="tx1"/>
                </a:solidFill>
                <a:latin typeface="+mn-lt"/>
                <a:ea typeface="+mn-ea"/>
                <a:cs typeface="+mn-cs"/>
              </a:defRPr>
            </a:lvl1pPr>
            <a:lvl2pPr marL="914400" lvl="1" indent="-381000" algn="l" defTabSz="914400" rtl="0" eaLnBrk="1" latinLnBrk="0" hangingPunct="1">
              <a:lnSpc>
                <a:spcPct val="90000"/>
              </a:lnSpc>
              <a:spcBef>
                <a:spcPts val="500"/>
              </a:spcBef>
              <a:spcAft>
                <a:spcPts val="0"/>
              </a:spcAft>
              <a:buClr>
                <a:schemeClr val="dk1"/>
              </a:buClr>
              <a:buSzPts val="2400"/>
              <a:buFont typeface="Century Gothic" panose="020B0502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Wingdings" panose="05000000000000000000" pitchFamily="2" charset="2"/>
              <a:buChar char="▪"/>
              <a:defRPr sz="2000" kern="1200">
                <a:solidFill>
                  <a:schemeClr val="tx1"/>
                </a:solidFill>
                <a:latin typeface="+mn-lt"/>
                <a:ea typeface="+mn-ea"/>
                <a:cs typeface="+mn-cs"/>
              </a:defRPr>
            </a:lvl3pPr>
            <a:lvl4pPr marL="1828800" lvl="3" indent="-228600" algn="l" defTabSz="914400" rtl="0" eaLnBrk="1" latinLnBrk="0" hangingPunct="1">
              <a:lnSpc>
                <a:spcPct val="90000"/>
              </a:lnSpc>
              <a:spcBef>
                <a:spcPts val="500"/>
              </a:spcBef>
              <a:spcAft>
                <a:spcPts val="0"/>
              </a:spcAft>
              <a:buClr>
                <a:schemeClr val="dk1"/>
              </a:buClr>
              <a:buSzPts val="2400"/>
              <a:buFont typeface="Wingdings" panose="05000000000000000000" pitchFamily="2" charset="2"/>
              <a:buNone/>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host of the webinar will invite you to join a Breakout Room. When the Breakout Room session is over, you will return to the Main Room.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2" name="Picture 3" descr="Graphics illustrates main room of webinar, breakout into four breakout rooms, then rejoin main room.">
            <a:extLst>
              <a:ext uri="{FF2B5EF4-FFF2-40B4-BE49-F238E27FC236}">
                <a16:creationId xmlns:a16="http://schemas.microsoft.com/office/drawing/2014/main" id="{F5E487A8-8D3E-4748-9946-E58CBCB7B3E9}"/>
              </a:ext>
            </a:extLst>
          </p:cNvPr>
          <p:cNvPicPr>
            <a:picLocks noChangeAspect="1"/>
          </p:cNvPicPr>
          <p:nvPr/>
        </p:nvPicPr>
        <p:blipFill>
          <a:blip r:embed="rId3"/>
          <a:stretch>
            <a:fillRect/>
          </a:stretch>
        </p:blipFill>
        <p:spPr>
          <a:xfrm>
            <a:off x="5196023" y="2324213"/>
            <a:ext cx="6977834" cy="4438650"/>
          </a:xfrm>
          <a:prstGeom prst="rect">
            <a:avLst/>
          </a:prstGeom>
        </p:spPr>
      </p:pic>
    </p:spTree>
    <p:extLst>
      <p:ext uri="{BB962C8B-B14F-4D97-AF65-F5344CB8AC3E}">
        <p14:creationId xmlns:p14="http://schemas.microsoft.com/office/powerpoint/2010/main" val="4227820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Title 1">
            <a:extLst>
              <a:ext uri="{FF2B5EF4-FFF2-40B4-BE49-F238E27FC236}">
                <a16:creationId xmlns:a16="http://schemas.microsoft.com/office/drawing/2014/main" id="{3834CE05-F619-446A-A47F-64EC0CED0FC3}"/>
              </a:ext>
            </a:extLst>
          </p:cNvPr>
          <p:cNvSpPr txBox="1">
            <a:spLocks noGrp="1"/>
          </p:cNvSpPr>
          <p:nvPr>
            <p:ph type="title"/>
          </p:nvPr>
        </p:nvSpPr>
        <p:spPr/>
        <p:txBody>
          <a:bodyPr/>
          <a:lstStyle/>
          <a:p>
            <a:pPr algn="ctr" eaLnBrk="1" hangingPunct="1">
              <a:spcBef>
                <a:spcPct val="0"/>
              </a:spcBef>
              <a:spcAft>
                <a:spcPct val="0"/>
              </a:spcAft>
              <a:buClr>
                <a:srgbClr val="000000"/>
              </a:buClr>
              <a:buFont typeface="Corbel" panose="020B0503020204020204" pitchFamily="34" charset="0"/>
              <a:buNone/>
            </a:pPr>
            <a:r>
              <a:rPr lang="en-US" altLang="en-US" sz="4400" dirty="0">
                <a:solidFill>
                  <a:srgbClr val="993300"/>
                </a:solidFill>
                <a:latin typeface="Arial" panose="020B0604020202020204" pitchFamily="34" charset="0"/>
                <a:cs typeface="Arial" panose="020B0604020202020204" pitchFamily="34" charset="0"/>
              </a:rPr>
              <a:t>Housekeeping: Using Zoom</a:t>
            </a:r>
          </a:p>
        </p:txBody>
      </p:sp>
      <p:sp>
        <p:nvSpPr>
          <p:cNvPr id="2" name="Content Placeholder 1">
            <a:extLst>
              <a:ext uri="{FF2B5EF4-FFF2-40B4-BE49-F238E27FC236}">
                <a16:creationId xmlns:a16="http://schemas.microsoft.com/office/drawing/2014/main" id="{1B312ADD-0246-4BDA-B49A-CE7F2867FCB8}"/>
              </a:ext>
            </a:extLst>
          </p:cNvPr>
          <p:cNvSpPr>
            <a:spLocks noGrp="1"/>
          </p:cNvSpPr>
          <p:nvPr>
            <p:ph idx="1"/>
          </p:nvPr>
        </p:nvSpPr>
        <p:spPr>
          <a:xfrm>
            <a:off x="1354239" y="1840312"/>
            <a:ext cx="9479666" cy="4098277"/>
          </a:xfrm>
        </p:spPr>
        <p:txBody>
          <a:bodyPr>
            <a:normAutofit/>
          </a:bodyPr>
          <a:lstStyle/>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Please keep your microphone muted unless otherwise directed.</a:t>
            </a:r>
          </a:p>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Click the ^ next to the microphone icon to start or change your audio connection.</a:t>
            </a:r>
          </a:p>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The chat will open a chat window on the right side of the screen.</a:t>
            </a:r>
          </a:p>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Post questions in the chat window and the speaker will address them when possible.</a:t>
            </a:r>
            <a:endParaRPr lang="en-US" altLang="en-US" sz="16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dirty="0"/>
          </a:p>
        </p:txBody>
      </p:sp>
    </p:spTree>
    <p:extLst>
      <p:ext uri="{BB962C8B-B14F-4D97-AF65-F5344CB8AC3E}">
        <p14:creationId xmlns:p14="http://schemas.microsoft.com/office/powerpoint/2010/main" val="179839212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Title 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93300"/>
              </a:buClr>
              <a:buSzPts val="4400"/>
              <a:buFont typeface="Arial"/>
              <a:buNone/>
            </a:pPr>
            <a:r>
              <a:rPr lang="en-US" sz="4400" b="0" i="0" u="none">
                <a:solidFill>
                  <a:srgbClr val="993300"/>
                </a:solidFill>
                <a:latin typeface="Arial"/>
                <a:ea typeface="Arial"/>
                <a:cs typeface="Arial"/>
                <a:sym typeface="Arial"/>
              </a:rPr>
              <a:t>Breakout Room Assignment</a:t>
            </a:r>
            <a:endParaRPr/>
          </a:p>
        </p:txBody>
      </p:sp>
      <p:sp>
        <p:nvSpPr>
          <p:cNvPr id="3" name="Content Placeholder 2">
            <a:extLst>
              <a:ext uri="{FF2B5EF4-FFF2-40B4-BE49-F238E27FC236}">
                <a16:creationId xmlns:a16="http://schemas.microsoft.com/office/drawing/2014/main" id="{B1F0A992-0C3B-4AA5-97C6-CBAB2A8A3157}"/>
              </a:ext>
            </a:extLst>
          </p:cNvPr>
          <p:cNvSpPr>
            <a:spLocks noGrp="1"/>
          </p:cNvSpPr>
          <p:nvPr>
            <p:ph sz="half" idx="1"/>
          </p:nvPr>
        </p:nvSpPr>
        <p:spPr>
          <a:xfrm>
            <a:off x="1491342" y="1811111"/>
            <a:ext cx="5181600" cy="4351338"/>
          </a:xfrm>
        </p:spPr>
        <p:txBody>
          <a:bodyPr/>
          <a:lstStyle/>
          <a:p>
            <a:pPr marL="0" indent="0">
              <a:buNone/>
            </a:pPr>
            <a:r>
              <a:rPr lang="en-US" dirty="0"/>
              <a:t>The host of the webinar will invite you to join a Breakout Room. Click on the Join Breakout Room button to join.</a:t>
            </a:r>
          </a:p>
        </p:txBody>
      </p:sp>
      <p:pic>
        <p:nvPicPr>
          <p:cNvPr id="2" name="Picture 3" descr="Breakout Rooms graphic. Click on the invitation to join your breakout room.">
            <a:extLst>
              <a:ext uri="{FF2B5EF4-FFF2-40B4-BE49-F238E27FC236}">
                <a16:creationId xmlns:a16="http://schemas.microsoft.com/office/drawing/2014/main" id="{75A3B64E-0596-456D-9D52-1673ED5D84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857499" y="4092122"/>
            <a:ext cx="6067425" cy="2190750"/>
          </a:xfrm>
          <a:prstGeom prst="rect">
            <a:avLst/>
          </a:prstGeom>
        </p:spPr>
      </p:pic>
    </p:spTree>
    <p:extLst>
      <p:ext uri="{BB962C8B-B14F-4D97-AF65-F5344CB8AC3E}">
        <p14:creationId xmlns:p14="http://schemas.microsoft.com/office/powerpoint/2010/main" val="305683184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Title 1">
            <a:extLst>
              <a:ext uri="{C183D7F6-B498-43B3-948B-1728B52AA6E4}">
                <adec:decorative xmlns:adec="http://schemas.microsoft.com/office/drawing/2017/decorative" val="1"/>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93300"/>
              </a:buClr>
              <a:buSzPts val="4400"/>
              <a:buFont typeface="Arial"/>
              <a:buNone/>
            </a:pPr>
            <a:r>
              <a:rPr lang="en-US" sz="4400" b="0" i="0" u="none">
                <a:solidFill>
                  <a:srgbClr val="993300"/>
                </a:solidFill>
                <a:latin typeface="Arial"/>
                <a:ea typeface="Arial"/>
                <a:cs typeface="Arial"/>
                <a:sym typeface="Arial"/>
              </a:rPr>
              <a:t>Breakout Room Navigation</a:t>
            </a:r>
            <a:endParaRPr/>
          </a:p>
        </p:txBody>
      </p:sp>
      <p:sp>
        <p:nvSpPr>
          <p:cNvPr id="2" name="Content Placeholder 2">
            <a:extLst>
              <a:ext uri="{FF2B5EF4-FFF2-40B4-BE49-F238E27FC236}">
                <a16:creationId xmlns:a16="http://schemas.microsoft.com/office/drawing/2014/main" id="{B411500A-5511-4B4B-A903-B1082A62E58E}"/>
              </a:ext>
            </a:extLst>
          </p:cNvPr>
          <p:cNvSpPr>
            <a:spLocks noGrp="1"/>
          </p:cNvSpPr>
          <p:nvPr>
            <p:ph idx="1"/>
          </p:nvPr>
        </p:nvSpPr>
        <p:spPr>
          <a:xfrm>
            <a:off x="1354239" y="1825625"/>
            <a:ext cx="9479666" cy="1603375"/>
          </a:xfrm>
        </p:spPr>
        <p:txBody>
          <a:bodyPr/>
          <a:lstStyle/>
          <a:p>
            <a:r>
              <a:rPr lang="en-US" dirty="0"/>
              <a:t>Once you have joined a Breakout Room, you can click on the ? Ask for Help button if you need assistance, or click on the Leave Breakout Room if you want to leave.</a:t>
            </a:r>
          </a:p>
        </p:txBody>
      </p:sp>
      <p:pic>
        <p:nvPicPr>
          <p:cNvPr id="3" name="Picture 3" descr="The graphic shows the ? Ask for Help and Leave Breakout Room buttons.">
            <a:extLst>
              <a:ext uri="{FF2B5EF4-FFF2-40B4-BE49-F238E27FC236}">
                <a16:creationId xmlns:a16="http://schemas.microsoft.com/office/drawing/2014/main" id="{0D03A0A5-B468-4B62-AAA6-D3121D6EBAC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29996" y="3725862"/>
            <a:ext cx="7067550" cy="1438275"/>
          </a:xfrm>
          <a:prstGeom prst="rect">
            <a:avLst/>
          </a:prstGeom>
        </p:spPr>
      </p:pic>
    </p:spTree>
    <p:extLst>
      <p:ext uri="{BB962C8B-B14F-4D97-AF65-F5344CB8AC3E}">
        <p14:creationId xmlns:p14="http://schemas.microsoft.com/office/powerpoint/2010/main" val="389669553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cs typeface="Arial"/>
              </a:rPr>
              <a:t>Whole Group Share</a:t>
            </a:r>
          </a:p>
        </p:txBody>
      </p:sp>
      <p:sp>
        <p:nvSpPr>
          <p:cNvPr id="10" name="Content Placeholder 2">
            <a:extLst>
              <a:ext uri="{FF2B5EF4-FFF2-40B4-BE49-F238E27FC236}">
                <a16:creationId xmlns:a16="http://schemas.microsoft.com/office/drawing/2014/main" id="{675A8059-433F-4F3A-80A3-597D367800C7}"/>
              </a:ext>
            </a:extLst>
          </p:cNvPr>
          <p:cNvSpPr>
            <a:spLocks noGrp="1"/>
          </p:cNvSpPr>
          <p:nvPr>
            <p:ph sz="half" idx="2"/>
          </p:nvPr>
        </p:nvSpPr>
        <p:spPr>
          <a:xfrm>
            <a:off x="1803399" y="1690688"/>
            <a:ext cx="9030505" cy="967086"/>
          </a:xfrm>
        </p:spPr>
        <p:txBody>
          <a:bodyPr/>
          <a:lstStyle/>
          <a:p>
            <a:pPr marL="0" indent="0">
              <a:buNone/>
            </a:pPr>
            <a:r>
              <a:rPr lang="en-US" dirty="0"/>
              <a:t>What are you taking away from your group discussion?</a:t>
            </a:r>
          </a:p>
        </p:txBody>
      </p:sp>
      <p:pic>
        <p:nvPicPr>
          <p:cNvPr id="5" name="Picture 3" descr="A cartoon image of a group of five people sitting around a campfire with a tent and a canoe in the background set near a river and mountains.">
            <a:extLst>
              <a:ext uri="{FF2B5EF4-FFF2-40B4-BE49-F238E27FC236}">
                <a16:creationId xmlns:a16="http://schemas.microsoft.com/office/drawing/2014/main" id="{B61DCC86-9EBD-4D3F-B96D-E0255E57AE8C}"/>
              </a:ext>
            </a:extLst>
          </p:cNvPr>
          <p:cNvPicPr preferRelativeResize="0"/>
          <p:nvPr/>
        </p:nvPicPr>
        <p:blipFill rotWithShape="1">
          <a:blip r:embed="rId3">
            <a:alphaModFix/>
          </a:blip>
          <a:srcRect/>
          <a:stretch/>
        </p:blipFill>
        <p:spPr>
          <a:xfrm>
            <a:off x="4908775" y="2657774"/>
            <a:ext cx="5087307" cy="3197157"/>
          </a:xfrm>
          <a:prstGeom prst="rect">
            <a:avLst/>
          </a:prstGeom>
          <a:noFill/>
          <a:ln>
            <a:noFill/>
          </a:ln>
        </p:spPr>
      </p:pic>
    </p:spTree>
    <p:extLst>
      <p:ext uri="{BB962C8B-B14F-4D97-AF65-F5344CB8AC3E}">
        <p14:creationId xmlns:p14="http://schemas.microsoft.com/office/powerpoint/2010/main" val="116527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99BE-3D58-4193-8C87-53C7E551900A}"/>
              </a:ext>
            </a:extLst>
          </p:cNvPr>
          <p:cNvSpPr>
            <a:spLocks noGrp="1"/>
          </p:cNvSpPr>
          <p:nvPr>
            <p:ph type="title"/>
          </p:nvPr>
        </p:nvSpPr>
        <p:spPr>
          <a:xfrm>
            <a:off x="1690253" y="540773"/>
            <a:ext cx="8811491" cy="2852737"/>
          </a:xfrm>
        </p:spPr>
        <p:txBody>
          <a:bodyPr/>
          <a:lstStyle/>
          <a:p>
            <a:pPr algn="ctr"/>
            <a:r>
              <a:rPr lang="en-US"/>
              <a:t>Optimistic Closure</a:t>
            </a:r>
          </a:p>
        </p:txBody>
      </p:sp>
      <p:pic>
        <p:nvPicPr>
          <p:cNvPr id="2050" name="Picture 2" descr="Image of a cartoon sun with the phrase, &quot;Life is tough, but so are you&quot; written across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663" y="540773"/>
            <a:ext cx="3698670" cy="1828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hoto image of a plant growing out of a crack in asphalt."/>
          <p:cNvPicPr>
            <a:picLocks noChangeAspect="1"/>
          </p:cNvPicPr>
          <p:nvPr/>
        </p:nvPicPr>
        <p:blipFill>
          <a:blip r:embed="rId4"/>
          <a:stretch>
            <a:fillRect/>
          </a:stretch>
        </p:blipFill>
        <p:spPr>
          <a:xfrm>
            <a:off x="4724398" y="3602899"/>
            <a:ext cx="2743200" cy="2143125"/>
          </a:xfrm>
          <a:prstGeom prst="rect">
            <a:avLst/>
          </a:prstGeom>
        </p:spPr>
      </p:pic>
    </p:spTree>
    <p:extLst>
      <p:ext uri="{BB962C8B-B14F-4D97-AF65-F5344CB8AC3E}">
        <p14:creationId xmlns:p14="http://schemas.microsoft.com/office/powerpoint/2010/main" val="43278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a:defRPr/>
            </a:pPr>
            <a:r>
              <a:rPr lang="en-US" altLang="en-US">
                <a:latin typeface="Arial" panose="020B0604020202020204" pitchFamily="34" charset="0"/>
                <a:cs typeface="Arial" panose="020B0604020202020204" pitchFamily="34" charset="0"/>
              </a:rPr>
              <a:t>Questions and Answers</a:t>
            </a:r>
          </a:p>
        </p:txBody>
      </p:sp>
      <p:pic>
        <p:nvPicPr>
          <p:cNvPr id="5" name="Picture 2" descr="A cartoon image of a group of five people with multiple callouts holding question marks above their heads" title="Questions?"/>
          <p:cNvPicPr>
            <a:picLocks noGrp="1" noChangeAspect="1"/>
          </p:cNvPicPr>
          <p:nvPr>
            <p:ph sz="half"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2112" y="2288425"/>
            <a:ext cx="5603919" cy="224790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66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521535"/>
            <a:ext cx="9479666" cy="1325563"/>
          </a:xfrm>
        </p:spPr>
        <p:txBody>
          <a:bodyPr/>
          <a:lstStyle/>
          <a:p>
            <a:pPr algn="ctr"/>
            <a:r>
              <a:rPr lang="en-US"/>
              <a:t>Social and Emotional Distance Learning Web Page </a:t>
            </a:r>
          </a:p>
        </p:txBody>
      </p:sp>
      <p:sp>
        <p:nvSpPr>
          <p:cNvPr id="3" name="Content Placeholder 2"/>
          <p:cNvSpPr>
            <a:spLocks noGrp="1"/>
          </p:cNvSpPr>
          <p:nvPr>
            <p:ph idx="1"/>
          </p:nvPr>
        </p:nvSpPr>
        <p:spPr>
          <a:xfrm>
            <a:off x="1354239" y="2285999"/>
            <a:ext cx="9479666" cy="3890963"/>
          </a:xfrm>
        </p:spPr>
        <p:txBody>
          <a:bodyPr>
            <a:normAutofit/>
          </a:bodyPr>
          <a:lstStyle/>
          <a:p>
            <a:pPr marL="0" indent="0">
              <a:buNone/>
            </a:pPr>
            <a:r>
              <a:rPr lang="en-US" sz="3200" dirty="0">
                <a:solidFill>
                  <a:srgbClr val="0000FF"/>
                </a:solidFill>
                <a:hlinkClick r:id="rId3" tooltip="CDE Social and Emotional Distance Learning web page">
                  <a:extLst>
                    <a:ext uri="{A12FA001-AC4F-418D-AE19-62706E023703}">
                      <ahyp:hlinkClr xmlns:ahyp="http://schemas.microsoft.com/office/drawing/2018/hyperlinkcolor" val="tx"/>
                    </a:ext>
                  </a:extLst>
                </a:hlinkClick>
              </a:rPr>
              <a:t>http://www.cde.ca.gov/ci/se/seldistance.asp</a:t>
            </a:r>
            <a:endParaRPr lang="en-US" sz="3200" dirty="0">
              <a:solidFill>
                <a:srgbClr val="0000FF"/>
              </a:solidFill>
            </a:endParaRPr>
          </a:p>
          <a:p>
            <a:pPr marL="0" indent="0">
              <a:buNone/>
            </a:pPr>
            <a:endParaRPr lang="en-US" sz="3200" dirty="0"/>
          </a:p>
          <a:p>
            <a:pPr marL="0" indent="0">
              <a:buNone/>
            </a:pPr>
            <a:r>
              <a:rPr lang="en-US" sz="3200" dirty="0"/>
              <a:t>Resources for </a:t>
            </a:r>
            <a:r>
              <a:rPr lang="en-US" sz="3200" dirty="0">
                <a:latin typeface="Arial" panose="020B0604020202020204" pitchFamily="34" charset="0"/>
                <a:cs typeface="Arial" panose="020B0604020202020204" pitchFamily="34" charset="0"/>
              </a:rPr>
              <a:t>teachers, school leaders, parents, and students</a:t>
            </a:r>
            <a:endParaRPr lang="en-US" sz="3200" dirty="0"/>
          </a:p>
        </p:txBody>
      </p:sp>
    </p:spTree>
    <p:extLst>
      <p:ext uri="{BB962C8B-B14F-4D97-AF65-F5344CB8AC3E}">
        <p14:creationId xmlns:p14="http://schemas.microsoft.com/office/powerpoint/2010/main" val="67892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a:xfrm>
            <a:off x="1356167" y="295346"/>
            <a:ext cx="9479666" cy="1325563"/>
          </a:xfrm>
        </p:spPr>
        <p:txBody>
          <a:bodyPr/>
          <a:lstStyle/>
          <a:p>
            <a:pPr algn="ctr"/>
            <a:r>
              <a:rPr lang="en-US" altLang="en-US">
                <a:latin typeface="Arial"/>
                <a:cs typeface="Arial"/>
              </a:rPr>
              <a:t>Upcoming Webinar</a:t>
            </a:r>
            <a:endParaRPr lang="en-US" altLang="en-US">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B9E0505E-DE68-4B28-AF25-45A24D1AA0F1}"/>
              </a:ext>
            </a:extLst>
          </p:cNvPr>
          <p:cNvSpPr>
            <a:spLocks noGrp="1"/>
          </p:cNvSpPr>
          <p:nvPr>
            <p:ph sz="half" idx="1"/>
          </p:nvPr>
        </p:nvSpPr>
        <p:spPr>
          <a:xfrm>
            <a:off x="1849581" y="2148898"/>
            <a:ext cx="7904019" cy="2894157"/>
          </a:xfrm>
        </p:spPr>
        <p:txBody>
          <a:bodyPr vert="horz" lIns="91440" tIns="45720" rIns="91440" bIns="45720" rtlCol="0" anchor="t">
            <a:normAutofit/>
          </a:bodyPr>
          <a:lstStyle/>
          <a:p>
            <a:pPr>
              <a:lnSpc>
                <a:spcPct val="100000"/>
              </a:lnSpc>
              <a:spcBef>
                <a:spcPts val="0"/>
              </a:spcBef>
              <a:spcAft>
                <a:spcPts val="1200"/>
              </a:spcAft>
            </a:pPr>
            <a:r>
              <a:rPr lang="en-US" sz="3000"/>
              <a:t>Engaging Youth and Building Life Skills—Monday, October 5, 2020, 4:00 PM</a:t>
            </a:r>
          </a:p>
        </p:txBody>
      </p:sp>
      <p:pic>
        <p:nvPicPr>
          <p:cNvPr id="6" name="Picture 3" descr="Image of a Post-it note with the phrase, &quot;What's Next?&quot; written on it.">
            <a:extLst>
              <a:ext uri="{FF2B5EF4-FFF2-40B4-BE49-F238E27FC236}">
                <a16:creationId xmlns:a16="http://schemas.microsoft.com/office/drawing/2014/main" id="{76B834C5-1BA9-423F-A649-17CC1506A323}"/>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131210">
            <a:off x="7942454" y="3811059"/>
            <a:ext cx="2403928" cy="2403928"/>
          </a:xfrm>
        </p:spPr>
      </p:pic>
    </p:spTree>
    <p:extLst>
      <p:ext uri="{BB962C8B-B14F-4D97-AF65-F5344CB8AC3E}">
        <p14:creationId xmlns:p14="http://schemas.microsoft.com/office/powerpoint/2010/main" val="142235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pPr algn="ctr"/>
            <a:r>
              <a:rPr lang="en-US" altLang="en-US">
                <a:latin typeface="Arial" panose="020B0604020202020204" pitchFamily="34" charset="0"/>
                <a:cs typeface="Arial" panose="020B0604020202020204" pitchFamily="34" charset="0"/>
              </a:rPr>
              <a:t>Thank You For Joining Us!</a:t>
            </a:r>
          </a:p>
        </p:txBody>
      </p:sp>
      <p:pic>
        <p:nvPicPr>
          <p:cNvPr id="6" name="Picture 2" descr="Images shows a yellow square that looks like a post-it note with a red tack at the tab and the words Thank you handwritten on the note.">
            <a:extLst>
              <a:ext uri="{FF2B5EF4-FFF2-40B4-BE49-F238E27FC236}">
                <a16:creationId xmlns:a16="http://schemas.microsoft.com/office/drawing/2014/main" id="{C1C1ABEE-888C-4CC2-9D9D-CCEE9ACB2D9E}"/>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55186">
            <a:off x="3224479" y="1812265"/>
            <a:ext cx="5419869" cy="4523055"/>
          </a:xfrm>
        </p:spPr>
      </p:pic>
    </p:spTree>
    <p:extLst>
      <p:ext uri="{BB962C8B-B14F-4D97-AF65-F5344CB8AC3E}">
        <p14:creationId xmlns:p14="http://schemas.microsoft.com/office/powerpoint/2010/main" val="69047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555130"/>
            <a:ext cx="9479666" cy="1325563"/>
          </a:xfrm>
        </p:spPr>
        <p:txBody>
          <a:bodyPr/>
          <a:lstStyle/>
          <a:p>
            <a:pPr algn="ctr"/>
            <a:r>
              <a:rPr lang="en-US"/>
              <a:t>Follow us on Social Media!</a:t>
            </a:r>
          </a:p>
        </p:txBody>
      </p:sp>
      <p:sp>
        <p:nvSpPr>
          <p:cNvPr id="3" name="Content Placeholder 2"/>
          <p:cNvSpPr>
            <a:spLocks noGrp="1"/>
          </p:cNvSpPr>
          <p:nvPr>
            <p:ph idx="1"/>
          </p:nvPr>
        </p:nvSpPr>
        <p:spPr>
          <a:xfrm>
            <a:off x="1354239" y="2217988"/>
            <a:ext cx="9479666" cy="4503487"/>
          </a:xfrm>
        </p:spPr>
        <p:txBody>
          <a:bodyPr vert="horz" lIns="91440" tIns="45720" rIns="91440" bIns="45720" rtlCol="0" anchor="t">
            <a:noAutofit/>
          </a:bodyPr>
          <a:lstStyle/>
          <a:p>
            <a:pPr marL="0" indent="0" algn="ctr">
              <a:lnSpc>
                <a:spcPct val="100000"/>
              </a:lnSpc>
              <a:spcBef>
                <a:spcPts val="0"/>
              </a:spcBef>
              <a:buNone/>
            </a:pPr>
            <a:r>
              <a:rPr lang="en-US" b="1" dirty="0"/>
              <a:t>Facebook</a:t>
            </a:r>
            <a:endParaRPr lang="en-US" dirty="0"/>
          </a:p>
          <a:p>
            <a:pPr marL="0" indent="0" algn="ctr">
              <a:lnSpc>
                <a:spcPct val="100000"/>
              </a:lnSpc>
              <a:spcBef>
                <a:spcPts val="0"/>
              </a:spcBef>
              <a:buNone/>
            </a:pPr>
            <a:r>
              <a:rPr lang="en-US" dirty="0">
                <a:cs typeface="Arial" panose="020B0604020202020204"/>
              </a:rPr>
              <a:t>California Department of Education</a:t>
            </a:r>
          </a:p>
          <a:p>
            <a:pPr marL="0" indent="0" algn="ctr">
              <a:lnSpc>
                <a:spcPct val="100000"/>
              </a:lnSpc>
              <a:spcBef>
                <a:spcPts val="0"/>
              </a:spcBef>
              <a:buNone/>
            </a:pPr>
            <a:endParaRPr lang="en-US" b="1" dirty="0"/>
          </a:p>
          <a:p>
            <a:pPr marL="0" indent="0" algn="ctr">
              <a:spcBef>
                <a:spcPts val="1200"/>
              </a:spcBef>
              <a:buNone/>
            </a:pPr>
            <a:r>
              <a:rPr lang="en-US" b="1" dirty="0" err="1"/>
              <a:t>SEL</a:t>
            </a:r>
            <a:r>
              <a:rPr lang="en-US" b="1" dirty="0"/>
              <a:t> Twitter </a:t>
            </a:r>
            <a:br>
              <a:rPr lang="en-US" b="1" dirty="0"/>
            </a:br>
            <a:r>
              <a:rPr lang="en-US" dirty="0">
                <a:solidFill>
                  <a:srgbClr val="0000FF"/>
                </a:solidFill>
                <a:hlinkClick r:id="rId3" tooltip="CDE Twitter link">
                  <a:extLst>
                    <a:ext uri="{A12FA001-AC4F-418D-AE19-62706E023703}">
                      <ahyp:hlinkClr xmlns:ahyp="http://schemas.microsoft.com/office/drawing/2018/hyperlinkcolor" val="tx"/>
                    </a:ext>
                  </a:extLst>
                </a:hlinkClick>
              </a:rPr>
              <a:t>@</a:t>
            </a:r>
            <a:r>
              <a:rPr lang="en-US" dirty="0" err="1">
                <a:solidFill>
                  <a:srgbClr val="0000FF"/>
                </a:solidFill>
                <a:hlinkClick r:id="rId3" tooltip="CDE Twitter link">
                  <a:extLst>
                    <a:ext uri="{A12FA001-AC4F-418D-AE19-62706E023703}">
                      <ahyp:hlinkClr xmlns:ahyp="http://schemas.microsoft.com/office/drawing/2018/hyperlinkcolor" val="tx"/>
                    </a:ext>
                  </a:extLst>
                </a:hlinkClick>
              </a:rPr>
              <a:t>CDE_SEL</a:t>
            </a:r>
            <a:endParaRPr lang="en-US" dirty="0">
              <a:solidFill>
                <a:srgbClr val="0000FF"/>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BC29B-CD14-4172-9B93-F334EF7BA94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11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A85C-C8BA-4C18-9627-26FC4F0297D6}"/>
              </a:ext>
            </a:extLst>
          </p:cNvPr>
          <p:cNvSpPr>
            <a:spLocks noGrp="1"/>
          </p:cNvSpPr>
          <p:nvPr>
            <p:ph type="title"/>
          </p:nvPr>
        </p:nvSpPr>
        <p:spPr/>
        <p:txBody>
          <a:bodyPr/>
          <a:lstStyle/>
          <a:p>
            <a:pPr algn="ctr"/>
            <a:r>
              <a:rPr lang="en-US" sz="5400"/>
              <a:t>Welcome</a:t>
            </a:r>
          </a:p>
        </p:txBody>
      </p:sp>
      <p:pic>
        <p:nvPicPr>
          <p:cNvPr id="5" name="Picture 2">
            <a:extLst>
              <a:ext uri="{FF2B5EF4-FFF2-40B4-BE49-F238E27FC236}">
                <a16:creationId xmlns:a16="http://schemas.microsoft.com/office/drawing/2014/main" id="{9C5A730E-BB82-4101-9DAD-63E949D94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355" y="1663994"/>
            <a:ext cx="6189289" cy="4635993"/>
          </a:xfrm>
          <a:prstGeom prst="rect">
            <a:avLst/>
          </a:prstGeom>
        </p:spPr>
      </p:pic>
    </p:spTree>
    <p:extLst>
      <p:ext uri="{BB962C8B-B14F-4D97-AF65-F5344CB8AC3E}">
        <p14:creationId xmlns:p14="http://schemas.microsoft.com/office/powerpoint/2010/main" val="23840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54" y="493563"/>
            <a:ext cx="3958761" cy="1368694"/>
          </a:xfrm>
        </p:spPr>
        <p:txBody>
          <a:bodyPr/>
          <a:lstStyle/>
          <a:p>
            <a:pPr algn="ctr"/>
            <a:r>
              <a:rPr lang="en-US"/>
              <a:t>Introductions</a:t>
            </a:r>
          </a:p>
        </p:txBody>
      </p:sp>
      <p:pic>
        <p:nvPicPr>
          <p:cNvPr id="3" name="Picture 2" descr="A person wearing glasses&#10;&#10;Description automatically generated">
            <a:extLst>
              <a:ext uri="{FF2B5EF4-FFF2-40B4-BE49-F238E27FC236}">
                <a16:creationId xmlns:a16="http://schemas.microsoft.com/office/drawing/2014/main" id="{4AA41CBF-6D95-4DC1-96FD-A95E8D54AD4D}"/>
              </a:ext>
            </a:extLst>
          </p:cNvPr>
          <p:cNvPicPr>
            <a:picLocks noChangeAspect="1"/>
          </p:cNvPicPr>
          <p:nvPr/>
        </p:nvPicPr>
        <p:blipFill rotWithShape="1">
          <a:blip r:embed="rId3"/>
          <a:srcRect t="29454"/>
          <a:stretch/>
        </p:blipFill>
        <p:spPr>
          <a:xfrm>
            <a:off x="5301093" y="1180823"/>
            <a:ext cx="1814893" cy="2182685"/>
          </a:xfrm>
          <a:prstGeom prst="rect">
            <a:avLst/>
          </a:prstGeom>
        </p:spPr>
      </p:pic>
      <p:sp>
        <p:nvSpPr>
          <p:cNvPr id="4" name="TextBox 3">
            <a:extLst>
              <a:ext uri="{FF2B5EF4-FFF2-40B4-BE49-F238E27FC236}">
                <a16:creationId xmlns:a16="http://schemas.microsoft.com/office/drawing/2014/main" id="{ABE8FAA7-50F2-4B9E-A899-34216273254B}"/>
              </a:ext>
            </a:extLst>
          </p:cNvPr>
          <p:cNvSpPr txBox="1"/>
          <p:nvPr/>
        </p:nvSpPr>
        <p:spPr>
          <a:xfrm>
            <a:off x="5113084" y="3351610"/>
            <a:ext cx="30620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Lorena Magallanes</a:t>
            </a:r>
          </a:p>
        </p:txBody>
      </p:sp>
      <p:pic>
        <p:nvPicPr>
          <p:cNvPr id="5" name="Picture 4" descr="A person posing for the camera&#10;&#10;Description automatically generated">
            <a:extLst>
              <a:ext uri="{FF2B5EF4-FFF2-40B4-BE49-F238E27FC236}">
                <a16:creationId xmlns:a16="http://schemas.microsoft.com/office/drawing/2014/main" id="{598B6566-2437-4269-ADC6-1D07EECA4027}"/>
              </a:ext>
            </a:extLst>
          </p:cNvPr>
          <p:cNvPicPr>
            <a:picLocks noChangeAspect="1"/>
          </p:cNvPicPr>
          <p:nvPr/>
        </p:nvPicPr>
        <p:blipFill>
          <a:blip r:embed="rId4"/>
          <a:stretch>
            <a:fillRect/>
          </a:stretch>
        </p:blipFill>
        <p:spPr>
          <a:xfrm>
            <a:off x="8376307" y="1254050"/>
            <a:ext cx="1689100" cy="2015289"/>
          </a:xfrm>
          <a:prstGeom prst="rect">
            <a:avLst/>
          </a:prstGeom>
        </p:spPr>
      </p:pic>
      <p:sp>
        <p:nvSpPr>
          <p:cNvPr id="7" name="TextBox 5">
            <a:extLst>
              <a:ext uri="{FF2B5EF4-FFF2-40B4-BE49-F238E27FC236}">
                <a16:creationId xmlns:a16="http://schemas.microsoft.com/office/drawing/2014/main" id="{A795E7C0-9F53-4E41-8299-5E6FB3416031}"/>
              </a:ext>
            </a:extLst>
          </p:cNvPr>
          <p:cNvSpPr txBox="1"/>
          <p:nvPr/>
        </p:nvSpPr>
        <p:spPr>
          <a:xfrm>
            <a:off x="8375102" y="3343275"/>
            <a:ext cx="25957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Julia Agostinelli</a:t>
            </a:r>
          </a:p>
        </p:txBody>
      </p:sp>
      <p:pic>
        <p:nvPicPr>
          <p:cNvPr id="10" name="Picture 6" descr="Image is of Erika St. Andre. A Department of Education employee.">
            <a:extLst>
              <a:ext uri="{FF2B5EF4-FFF2-40B4-BE49-F238E27FC236}">
                <a16:creationId xmlns:a16="http://schemas.microsoft.com/office/drawing/2014/main" id="{96E16390-D4A5-4884-A2B2-96BC9218C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491" y="4118782"/>
            <a:ext cx="1563188" cy="1688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7">
            <a:extLst>
              <a:ext uri="{FF2B5EF4-FFF2-40B4-BE49-F238E27FC236}">
                <a16:creationId xmlns:a16="http://schemas.microsoft.com/office/drawing/2014/main" id="{76028D2B-C309-489E-A4D4-C2B5DC24E01C}"/>
              </a:ext>
            </a:extLst>
          </p:cNvPr>
          <p:cNvSpPr txBox="1"/>
          <p:nvPr/>
        </p:nvSpPr>
        <p:spPr>
          <a:xfrm>
            <a:off x="3168995" y="5899067"/>
            <a:ext cx="2317406" cy="461665"/>
          </a:xfrm>
          <a:prstGeom prst="rect">
            <a:avLst/>
          </a:prstGeom>
          <a:noFill/>
        </p:spPr>
        <p:txBody>
          <a:bodyPr wrap="square" rtlCol="0">
            <a:spAutoFit/>
          </a:bodyPr>
          <a:lstStyle/>
          <a:p>
            <a:r>
              <a:rPr lang="en-US" sz="2400" dirty="0"/>
              <a:t>Erika St. Andre</a:t>
            </a:r>
          </a:p>
        </p:txBody>
      </p:sp>
      <p:pic>
        <p:nvPicPr>
          <p:cNvPr id="12" name="Picture 8" descr="Photo of Sarah Smith">
            <a:extLst>
              <a:ext uri="{FF2B5EF4-FFF2-40B4-BE49-F238E27FC236}">
                <a16:creationId xmlns:a16="http://schemas.microsoft.com/office/drawing/2014/main" id="{E9422752-462C-4031-A4A5-60DAA3DB14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4141" y="4097062"/>
            <a:ext cx="1608316" cy="186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9">
            <a:extLst>
              <a:ext uri="{FF2B5EF4-FFF2-40B4-BE49-F238E27FC236}">
                <a16:creationId xmlns:a16="http://schemas.microsoft.com/office/drawing/2014/main" id="{49E37BE8-3334-47FA-A9DB-57AC83B63C1B}"/>
              </a:ext>
            </a:extLst>
          </p:cNvPr>
          <p:cNvSpPr txBox="1"/>
          <p:nvPr/>
        </p:nvSpPr>
        <p:spPr>
          <a:xfrm>
            <a:off x="6907481" y="5948042"/>
            <a:ext cx="2014926" cy="461665"/>
          </a:xfrm>
          <a:prstGeom prst="rect">
            <a:avLst/>
          </a:prstGeom>
          <a:noFill/>
        </p:spPr>
        <p:txBody>
          <a:bodyPr wrap="square" rtlCol="0">
            <a:spAutoFit/>
          </a:bodyPr>
          <a:lstStyle/>
          <a:p>
            <a:pPr algn="ctr"/>
            <a:r>
              <a:rPr lang="en-US" sz="2400"/>
              <a:t>Sarah Smith</a:t>
            </a:r>
          </a:p>
        </p:txBody>
      </p:sp>
    </p:spTree>
    <p:extLst>
      <p:ext uri="{BB962C8B-B14F-4D97-AF65-F5344CB8AC3E}">
        <p14:creationId xmlns:p14="http://schemas.microsoft.com/office/powerpoint/2010/main" val="391114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6"/>
            <a:ext cx="9479666" cy="1042570"/>
          </a:xfrm>
        </p:spPr>
        <p:txBody>
          <a:bodyPr/>
          <a:lstStyle/>
          <a:p>
            <a:pPr algn="ctr"/>
            <a:r>
              <a:rPr lang="en-US"/>
              <a:t>Agenda</a:t>
            </a:r>
          </a:p>
        </p:txBody>
      </p:sp>
      <p:sp>
        <p:nvSpPr>
          <p:cNvPr id="3" name="Content Placeholder 2"/>
          <p:cNvSpPr>
            <a:spLocks noGrp="1"/>
          </p:cNvSpPr>
          <p:nvPr>
            <p:ph idx="1"/>
          </p:nvPr>
        </p:nvSpPr>
        <p:spPr>
          <a:xfrm>
            <a:off x="1712686" y="1740877"/>
            <a:ext cx="9121219" cy="4751998"/>
          </a:xfrm>
        </p:spPr>
        <p:txBody>
          <a:bodyPr vert="horz" lIns="91440" tIns="45720" rIns="91440" bIns="45720" rtlCol="0" anchor="t">
            <a:normAutofit/>
          </a:bodyPr>
          <a:lstStyle/>
          <a:p>
            <a:pPr>
              <a:lnSpc>
                <a:spcPct val="100000"/>
              </a:lnSpc>
              <a:spcBef>
                <a:spcPts val="0"/>
              </a:spcBef>
              <a:spcAft>
                <a:spcPts val="1200"/>
              </a:spcAft>
            </a:pPr>
            <a:r>
              <a:rPr lang="en-US" sz="3500" dirty="0"/>
              <a:t>Welcoming Ritual</a:t>
            </a:r>
          </a:p>
          <a:p>
            <a:pPr>
              <a:lnSpc>
                <a:spcPct val="100000"/>
              </a:lnSpc>
              <a:spcBef>
                <a:spcPts val="0"/>
              </a:spcBef>
              <a:spcAft>
                <a:spcPts val="1200"/>
              </a:spcAft>
            </a:pPr>
            <a:r>
              <a:rPr lang="en-US" sz="3500" dirty="0"/>
              <a:t>Self-Care Activity</a:t>
            </a:r>
          </a:p>
          <a:p>
            <a:pPr>
              <a:lnSpc>
                <a:spcPct val="100000"/>
              </a:lnSpc>
              <a:spcBef>
                <a:spcPts val="0"/>
              </a:spcBef>
              <a:spcAft>
                <a:spcPts val="1200"/>
              </a:spcAft>
            </a:pPr>
            <a:r>
              <a:rPr lang="en-US" sz="3500" dirty="0">
                <a:ea typeface="+mn-lt"/>
                <a:cs typeface="+mn-lt"/>
              </a:rPr>
              <a:t>Engaging Practice</a:t>
            </a:r>
          </a:p>
          <a:p>
            <a:pPr>
              <a:lnSpc>
                <a:spcPct val="100000"/>
              </a:lnSpc>
              <a:spcBef>
                <a:spcPts val="0"/>
              </a:spcBef>
              <a:spcAft>
                <a:spcPts val="1200"/>
              </a:spcAft>
            </a:pPr>
            <a:r>
              <a:rPr lang="en-US" sz="3500" dirty="0"/>
              <a:t>Optimistic Closure</a:t>
            </a:r>
            <a:endParaRPr lang="en-US" dirty="0"/>
          </a:p>
          <a:p>
            <a:pPr>
              <a:lnSpc>
                <a:spcPct val="100000"/>
              </a:lnSpc>
              <a:spcBef>
                <a:spcPts val="0"/>
              </a:spcBef>
              <a:spcAft>
                <a:spcPts val="1200"/>
              </a:spcAft>
            </a:pPr>
            <a:r>
              <a:rPr lang="en-US" sz="3500" dirty="0">
                <a:ea typeface="+mn-lt"/>
                <a:cs typeface="+mn-lt"/>
              </a:rPr>
              <a:t>Questions and Answers</a:t>
            </a:r>
          </a:p>
          <a:p>
            <a:pPr>
              <a:lnSpc>
                <a:spcPct val="100000"/>
              </a:lnSpc>
              <a:spcBef>
                <a:spcPts val="0"/>
              </a:spcBef>
              <a:spcAft>
                <a:spcPts val="1200"/>
              </a:spcAft>
            </a:pPr>
            <a:r>
              <a:rPr lang="en-US" sz="3500" dirty="0">
                <a:ea typeface="+mn-lt"/>
                <a:cs typeface="+mn-lt"/>
              </a:rPr>
              <a:t>Upcoming Webinar</a:t>
            </a:r>
          </a:p>
          <a:p>
            <a:pPr marL="0" indent="0">
              <a:buNone/>
            </a:pPr>
            <a:endParaRPr lang="en-US" sz="3500" dirty="0">
              <a:cs typeface="Arial"/>
            </a:endParaRPr>
          </a:p>
          <a:p>
            <a:endParaRPr lang="en-US" dirty="0"/>
          </a:p>
          <a:p>
            <a:endParaRPr lang="en-US" dirty="0"/>
          </a:p>
        </p:txBody>
      </p:sp>
    </p:spTree>
    <p:extLst>
      <p:ext uri="{BB962C8B-B14F-4D97-AF65-F5344CB8AC3E}">
        <p14:creationId xmlns:p14="http://schemas.microsoft.com/office/powerpoint/2010/main" val="235223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833-0245-485D-82D4-408F5E7DC3B1}"/>
              </a:ext>
            </a:extLst>
          </p:cNvPr>
          <p:cNvSpPr>
            <a:spLocks noGrp="1"/>
          </p:cNvSpPr>
          <p:nvPr>
            <p:ph type="title"/>
          </p:nvPr>
        </p:nvSpPr>
        <p:spPr/>
        <p:txBody>
          <a:bodyPr/>
          <a:lstStyle/>
          <a:p>
            <a:pPr algn="ctr"/>
            <a:r>
              <a:rPr lang="en-US"/>
              <a:t>Today’s Outcomes</a:t>
            </a:r>
          </a:p>
        </p:txBody>
      </p:sp>
      <p:sp>
        <p:nvSpPr>
          <p:cNvPr id="3" name="Content Placeholder 2">
            <a:extLst>
              <a:ext uri="{FF2B5EF4-FFF2-40B4-BE49-F238E27FC236}">
                <a16:creationId xmlns:a16="http://schemas.microsoft.com/office/drawing/2014/main" id="{F7009F1E-B11D-483A-8EFF-855808549E36}"/>
              </a:ext>
            </a:extLst>
          </p:cNvPr>
          <p:cNvSpPr>
            <a:spLocks noGrp="1"/>
          </p:cNvSpPr>
          <p:nvPr>
            <p:ph idx="1"/>
          </p:nvPr>
        </p:nvSpPr>
        <p:spPr>
          <a:xfrm>
            <a:off x="1480508" y="1576243"/>
            <a:ext cx="9227127" cy="4351338"/>
          </a:xfrm>
        </p:spPr>
        <p:txBody>
          <a:bodyPr vert="horz" lIns="91440" tIns="45720" rIns="91440" bIns="45720" rtlCol="0" anchor="t">
            <a:normAutofit/>
          </a:bodyPr>
          <a:lstStyle/>
          <a:p>
            <a:pPr marL="0" indent="0">
              <a:spcAft>
                <a:spcPts val="1200"/>
              </a:spcAft>
              <a:buNone/>
            </a:pPr>
            <a:r>
              <a:rPr lang="en-US" sz="3400" dirty="0"/>
              <a:t>Today, we will:</a:t>
            </a:r>
          </a:p>
          <a:p>
            <a:pPr marL="685800" indent="-333375">
              <a:spcAft>
                <a:spcPts val="1200"/>
              </a:spcAft>
            </a:pPr>
            <a:r>
              <a:rPr lang="en-US" sz="3200" dirty="0"/>
              <a:t>Introduce/review what is meant by "social and emotional learning" (SEL)</a:t>
            </a:r>
            <a:endParaRPr lang="en-US" sz="3200" dirty="0">
              <a:cs typeface="Arial"/>
            </a:endParaRPr>
          </a:p>
          <a:p>
            <a:pPr marL="685800" indent="-333375">
              <a:spcAft>
                <a:spcPts val="1200"/>
              </a:spcAft>
            </a:pPr>
            <a:r>
              <a:rPr lang="en-US" sz="3200" dirty="0"/>
              <a:t>Provide skills and strategies to practice SEL at home</a:t>
            </a:r>
            <a:endParaRPr lang="en-US" dirty="0"/>
          </a:p>
          <a:p>
            <a:pPr marL="685800" indent="-333375">
              <a:spcAft>
                <a:spcPts val="1200"/>
              </a:spcAft>
            </a:pPr>
            <a:r>
              <a:rPr lang="en-US" sz="3200" dirty="0">
                <a:cs typeface="Arial"/>
              </a:rPr>
              <a:t>Share ideas for promoting SEL for children</a:t>
            </a:r>
          </a:p>
          <a:p>
            <a:endParaRPr lang="en-US" dirty="0"/>
          </a:p>
          <a:p>
            <a:endParaRPr lang="en-US" dirty="0">
              <a:cs typeface="Arial" panose="020B0604020202020204"/>
            </a:endParaRPr>
          </a:p>
        </p:txBody>
      </p:sp>
    </p:spTree>
    <p:extLst>
      <p:ext uri="{BB962C8B-B14F-4D97-AF65-F5344CB8AC3E}">
        <p14:creationId xmlns:p14="http://schemas.microsoft.com/office/powerpoint/2010/main" val="312525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p:txBody>
          <a:bodyPr/>
          <a:lstStyle/>
          <a:p>
            <a:pPr algn="ctr"/>
            <a:r>
              <a:rPr lang="en-US">
                <a:cs typeface="Arial"/>
              </a:rPr>
              <a:t>Welcoming Ritual</a:t>
            </a:r>
            <a:endParaRPr lang="en-US"/>
          </a:p>
        </p:txBody>
      </p:sp>
      <p:sp>
        <p:nvSpPr>
          <p:cNvPr id="3" name="Content Placeholder 2">
            <a:extLst>
              <a:ext uri="{FF2B5EF4-FFF2-40B4-BE49-F238E27FC236}">
                <a16:creationId xmlns:a16="http://schemas.microsoft.com/office/drawing/2014/main" id="{31CF0BE5-1FBA-428D-9400-D2082FFDF249}"/>
              </a:ext>
            </a:extLst>
          </p:cNvPr>
          <p:cNvSpPr>
            <a:spLocks noGrp="1"/>
          </p:cNvSpPr>
          <p:nvPr>
            <p:ph idx="1"/>
          </p:nvPr>
        </p:nvSpPr>
        <p:spPr>
          <a:xfrm>
            <a:off x="1354239" y="1690688"/>
            <a:ext cx="9479666" cy="4486275"/>
          </a:xfrm>
        </p:spPr>
        <p:txBody>
          <a:bodyPr/>
          <a:lstStyle/>
          <a:p>
            <a:pPr marL="0" indent="0">
              <a:buNone/>
            </a:pPr>
            <a:r>
              <a:rPr lang="en-US" dirty="0"/>
              <a:t>Breathe In</a:t>
            </a:r>
            <a:r>
              <a:rPr lang="en-US"/>
              <a:t>, Breathe </a:t>
            </a:r>
            <a:r>
              <a:rPr lang="en-US" dirty="0"/>
              <a:t>Out</a:t>
            </a:r>
          </a:p>
          <a:p>
            <a:pPr marL="0" indent="0">
              <a:buNone/>
            </a:pPr>
            <a:endParaRPr lang="en-US" dirty="0"/>
          </a:p>
        </p:txBody>
      </p:sp>
      <p:pic>
        <p:nvPicPr>
          <p:cNvPr id="4" name="Picture 3" descr="Image of shapes expanding and contracting, starting from a triangle, growing into a square, then a pentagon, then a hexagon, then an octagon to demonstrate breathing in and out with intention."/>
          <p:cNvPicPr>
            <a:picLocks noChangeAspect="1"/>
          </p:cNvPicPr>
          <p:nvPr/>
        </p:nvPicPr>
        <p:blipFill>
          <a:blip r:embed="rId3"/>
          <a:stretch>
            <a:fillRect/>
          </a:stretch>
        </p:blipFill>
        <p:spPr>
          <a:xfrm>
            <a:off x="2587233" y="2743200"/>
            <a:ext cx="6643031" cy="3775644"/>
          </a:xfrm>
          <a:prstGeom prst="rect">
            <a:avLst/>
          </a:prstGeom>
        </p:spPr>
      </p:pic>
    </p:spTree>
    <p:extLst>
      <p:ext uri="{BB962C8B-B14F-4D97-AF65-F5344CB8AC3E}">
        <p14:creationId xmlns:p14="http://schemas.microsoft.com/office/powerpoint/2010/main" val="32410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567C66-6DAF-4772-9516-A5D055F3A4BB}"/>
              </a:ext>
            </a:extLst>
          </p:cNvPr>
          <p:cNvSpPr>
            <a:spLocks noGrp="1"/>
          </p:cNvSpPr>
          <p:nvPr>
            <p:ph type="title"/>
          </p:nvPr>
        </p:nvSpPr>
        <p:spPr>
          <a:xfrm>
            <a:off x="1355725" y="564622"/>
            <a:ext cx="9480550" cy="1152796"/>
          </a:xfrm>
        </p:spPr>
        <p:txBody>
          <a:bodyPr>
            <a:normAutofit fontScale="90000"/>
          </a:bodyPr>
          <a:lstStyle/>
          <a:p>
            <a:pPr algn="ctr"/>
            <a:r>
              <a:rPr lang="en-US" dirty="0"/>
              <a:t>Social and Emotional Learning Background (1)</a:t>
            </a:r>
          </a:p>
        </p:txBody>
      </p:sp>
      <p:sp>
        <p:nvSpPr>
          <p:cNvPr id="6" name="Content Placeholder 2">
            <a:extLst>
              <a:ext uri="{FF2B5EF4-FFF2-40B4-BE49-F238E27FC236}">
                <a16:creationId xmlns:a16="http://schemas.microsoft.com/office/drawing/2014/main" id="{CC73BDA1-F15B-4B7C-BB41-3885A81E1154}"/>
              </a:ext>
            </a:extLst>
          </p:cNvPr>
          <p:cNvSpPr>
            <a:spLocks noGrp="1"/>
          </p:cNvSpPr>
          <p:nvPr>
            <p:ph idx="1"/>
          </p:nvPr>
        </p:nvSpPr>
        <p:spPr>
          <a:xfrm>
            <a:off x="1630284" y="1942040"/>
            <a:ext cx="9205991" cy="4351338"/>
          </a:xfrm>
        </p:spPr>
        <p:txBody>
          <a:bodyPr>
            <a:normAutofit lnSpcReduction="10000"/>
          </a:bodyPr>
          <a:lstStyle/>
          <a:p>
            <a:pPr>
              <a:spcAft>
                <a:spcPts val="1200"/>
              </a:spcAft>
            </a:pPr>
            <a:r>
              <a:rPr lang="en-US" dirty="0"/>
              <a:t>Many Parents and Families are wondering what </a:t>
            </a:r>
            <a:r>
              <a:rPr lang="en-US" dirty="0" err="1"/>
              <a:t>SEL</a:t>
            </a:r>
            <a:r>
              <a:rPr lang="en-US" dirty="0"/>
              <a:t> is and how they can assist their child with it. (Hint: You are probably already providing </a:t>
            </a:r>
            <a:r>
              <a:rPr lang="en-US" dirty="0" err="1"/>
              <a:t>SEL</a:t>
            </a:r>
            <a:r>
              <a:rPr lang="en-US" dirty="0"/>
              <a:t> skills to support your child!)</a:t>
            </a:r>
            <a:endParaRPr lang="en-US" dirty="0">
              <a:cs typeface="Arial"/>
            </a:endParaRPr>
          </a:p>
          <a:p>
            <a:pPr>
              <a:spcAft>
                <a:spcPts val="1200"/>
              </a:spcAft>
            </a:pPr>
            <a:r>
              <a:rPr lang="en-US" dirty="0" err="1"/>
              <a:t>SEL</a:t>
            </a:r>
            <a:r>
              <a:rPr lang="en-US" dirty="0"/>
              <a:t> is how children and adults process and manage emotions, set and achieve positive goals, feel and show empathy for others, establish and maintain positive relationships, and make responsible decisions. </a:t>
            </a:r>
            <a:endParaRPr lang="en-US" dirty="0">
              <a:cs typeface="Arial"/>
            </a:endParaRPr>
          </a:p>
          <a:p>
            <a:r>
              <a:rPr lang="en-US" dirty="0" err="1">
                <a:solidFill>
                  <a:srgbClr val="000000"/>
                </a:solidFill>
              </a:rPr>
              <a:t>SEL</a:t>
            </a:r>
            <a:r>
              <a:rPr lang="en-US" dirty="0">
                <a:solidFill>
                  <a:srgbClr val="000000"/>
                </a:solidFill>
              </a:rPr>
              <a:t> has become even more important now due to the </a:t>
            </a:r>
            <a:r>
              <a:rPr lang="en-US" dirty="0" err="1">
                <a:solidFill>
                  <a:srgbClr val="000000"/>
                </a:solidFill>
              </a:rPr>
              <a:t>COVID</a:t>
            </a:r>
            <a:r>
              <a:rPr lang="en-US" dirty="0">
                <a:solidFill>
                  <a:srgbClr val="000000"/>
                </a:solidFill>
              </a:rPr>
              <a:t>-19 Pandemic. </a:t>
            </a:r>
            <a:endParaRPr lang="en-US" dirty="0">
              <a:solidFill>
                <a:srgbClr val="000000"/>
              </a:solidFill>
              <a:cs typeface="Arial"/>
            </a:endParaRPr>
          </a:p>
        </p:txBody>
      </p:sp>
    </p:spTree>
    <p:extLst>
      <p:ext uri="{BB962C8B-B14F-4D97-AF65-F5344CB8AC3E}">
        <p14:creationId xmlns:p14="http://schemas.microsoft.com/office/powerpoint/2010/main" val="294153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30531D-04F6-4BF8-9B2F-8484B0081756}"/>
              </a:ext>
            </a:extLst>
          </p:cNvPr>
          <p:cNvSpPr>
            <a:spLocks noGrp="1"/>
          </p:cNvSpPr>
          <p:nvPr>
            <p:ph type="title"/>
          </p:nvPr>
        </p:nvSpPr>
        <p:spPr/>
        <p:txBody>
          <a:bodyPr>
            <a:normAutofit/>
          </a:bodyPr>
          <a:lstStyle/>
          <a:p>
            <a:pPr algn="ctr"/>
            <a:r>
              <a:rPr lang="en-US" sz="4000" dirty="0"/>
              <a:t>Social and Emotional Learning Background (2)</a:t>
            </a:r>
          </a:p>
        </p:txBody>
      </p:sp>
      <p:sp>
        <p:nvSpPr>
          <p:cNvPr id="3" name="Content Placeholder 2">
            <a:extLst>
              <a:ext uri="{FF2B5EF4-FFF2-40B4-BE49-F238E27FC236}">
                <a16:creationId xmlns:a16="http://schemas.microsoft.com/office/drawing/2014/main" id="{2C37072F-6D3F-488E-9DB9-470A5CE0AEE4}"/>
              </a:ext>
            </a:extLst>
          </p:cNvPr>
          <p:cNvSpPr>
            <a:spLocks noGrp="1"/>
          </p:cNvSpPr>
          <p:nvPr>
            <p:ph idx="1"/>
          </p:nvPr>
        </p:nvSpPr>
        <p:spPr/>
        <p:txBody>
          <a:bodyPr>
            <a:normAutofit/>
          </a:bodyPr>
          <a:lstStyle/>
          <a:p>
            <a:pPr>
              <a:spcAft>
                <a:spcPts val="1200"/>
              </a:spcAft>
            </a:pPr>
            <a:r>
              <a:rPr lang="en-US" dirty="0" err="1"/>
              <a:t>SEL</a:t>
            </a:r>
            <a:r>
              <a:rPr lang="en-US" dirty="0"/>
              <a:t> is something that is taught intentionally or unintentionally in different settings. Students receive </a:t>
            </a:r>
            <a:r>
              <a:rPr lang="en-US" dirty="0" err="1"/>
              <a:t>SEL</a:t>
            </a:r>
            <a:r>
              <a:rPr lang="en-US" dirty="0"/>
              <a:t> at school by their teacher(s), school counselors, staff, and even their peers. </a:t>
            </a:r>
            <a:endParaRPr lang="en-US" dirty="0">
              <a:cs typeface="Arial"/>
            </a:endParaRPr>
          </a:p>
          <a:p>
            <a:pPr>
              <a:spcAft>
                <a:spcPts val="1200"/>
              </a:spcAft>
            </a:pPr>
            <a:r>
              <a:rPr lang="en-US" dirty="0"/>
              <a:t>The home can be an extension of SEL. With distance learning, it is very important to also maintain the </a:t>
            </a:r>
            <a:r>
              <a:rPr lang="en-US" dirty="0" err="1"/>
              <a:t>SEL</a:t>
            </a:r>
            <a:r>
              <a:rPr lang="en-US" dirty="0"/>
              <a:t> being taught at school in the home. Parents are partners!</a:t>
            </a:r>
            <a:endParaRPr lang="en-US" dirty="0">
              <a:cs typeface="Arial"/>
            </a:endParaRPr>
          </a:p>
          <a:p>
            <a:pPr>
              <a:spcAft>
                <a:spcPts val="1200"/>
              </a:spcAft>
            </a:pPr>
            <a:r>
              <a:rPr lang="en-US" dirty="0" err="1">
                <a:ea typeface="+mn-lt"/>
                <a:cs typeface="+mn-lt"/>
              </a:rPr>
              <a:t>SEL</a:t>
            </a:r>
            <a:r>
              <a:rPr lang="en-US" dirty="0">
                <a:ea typeface="+mn-lt"/>
                <a:cs typeface="+mn-lt"/>
              </a:rPr>
              <a:t> also helps prevent bullying, promotes kindness, and helps students develop positive social skills.</a:t>
            </a:r>
            <a:endParaRPr lang="en-US" dirty="0">
              <a:cs typeface="Arial"/>
            </a:endParaRPr>
          </a:p>
        </p:txBody>
      </p:sp>
    </p:spTree>
    <p:extLst>
      <p:ext uri="{BB962C8B-B14F-4D97-AF65-F5344CB8AC3E}">
        <p14:creationId xmlns:p14="http://schemas.microsoft.com/office/powerpoint/2010/main" val="2706020871"/>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1FAF887F11DA46B09164A568EB333B" ma:contentTypeVersion="7" ma:contentTypeDescription="Create a new document." ma:contentTypeScope="" ma:versionID="bcdd0a5dbf966582d2849a8e5cc53321">
  <xsd:schema xmlns:xsd="http://www.w3.org/2001/XMLSchema" xmlns:xs="http://www.w3.org/2001/XMLSchema" xmlns:p="http://schemas.microsoft.com/office/2006/metadata/properties" xmlns:ns2="8106490d-836b-4d8f-8fd1-6c92ae32194e" xmlns:ns3="fcdd20d7-c6c6-4035-a06e-9c6c5ff7b9a1" targetNamespace="http://schemas.microsoft.com/office/2006/metadata/properties" ma:root="true" ma:fieldsID="f8d0a98cf48297124ae012c384acd802" ns2:_="" ns3:_="">
    <xsd:import namespace="8106490d-836b-4d8f-8fd1-6c92ae32194e"/>
    <xsd:import namespace="fcdd20d7-c6c6-4035-a06e-9c6c5ff7b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6490d-836b-4d8f-8fd1-6c92ae321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d20d7-c6c6-4035-a06e-9c6c5ff7b9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456BA8-1668-426B-A817-98471E4A3152}">
  <ds:schemaRefs>
    <ds:schemaRef ds:uri="8106490d-836b-4d8f-8fd1-6c92ae32194e"/>
    <ds:schemaRef ds:uri="fcdd20d7-c6c6-4035-a06e-9c6c5ff7b9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096203-10D2-4CC8-88A7-A7764C3C0DAD}">
  <ds:schemaRefs>
    <ds:schemaRef ds:uri="http://schemas.microsoft.com/sharepoint/v3/contenttype/forms"/>
  </ds:schemaRefs>
</ds:datastoreItem>
</file>

<file path=customXml/itemProps3.xml><?xml version="1.0" encoding="utf-8"?>
<ds:datastoreItem xmlns:ds="http://schemas.openxmlformats.org/officeDocument/2006/customXml" ds:itemID="{A4C67E56-48B5-46E2-8EDF-BF1523DFC01B}">
  <ds:schemaRefs>
    <ds:schemaRef ds:uri="http://purl.org/dc/elements/1.1/"/>
    <ds:schemaRef ds:uri="http://schemas.microsoft.com/office/2006/documentManagement/types"/>
    <ds:schemaRef ds:uri="http://purl.org/dc/terms/"/>
    <ds:schemaRef ds:uri="fcdd20d7-c6c6-4035-a06e-9c6c5ff7b9a1"/>
    <ds:schemaRef ds:uri="http://schemas.microsoft.com/office/infopath/2007/PartnerControls"/>
    <ds:schemaRef ds:uri="http://purl.org/dc/dcmitype/"/>
    <ds:schemaRef ds:uri="8106490d-836b-4d8f-8fd1-6c92ae32194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224</TotalTime>
  <Words>2911</Words>
  <Application>Microsoft Office PowerPoint</Application>
  <PresentationFormat>Widescreen</PresentationFormat>
  <Paragraphs>285</Paragraphs>
  <Slides>28</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Corbel</vt:lpstr>
      <vt:lpstr>Trebuchet MS</vt:lpstr>
      <vt:lpstr>Wingdings</vt:lpstr>
      <vt:lpstr>1_Office Theme</vt:lpstr>
      <vt:lpstr>Social and Emotional Distance Learning Webinar Series</vt:lpstr>
      <vt:lpstr>Housekeeping: Using Zoom</vt:lpstr>
      <vt:lpstr>Welcome</vt:lpstr>
      <vt:lpstr>Introductions</vt:lpstr>
      <vt:lpstr>Agenda</vt:lpstr>
      <vt:lpstr>Today’s Outcomes</vt:lpstr>
      <vt:lpstr>Welcoming Ritual</vt:lpstr>
      <vt:lpstr>Social and Emotional Learning Background (1)</vt:lpstr>
      <vt:lpstr>Social and Emotional Learning Background (2)</vt:lpstr>
      <vt:lpstr>Social and Emotional Learning Video t.ly/plUb</vt:lpstr>
      <vt:lpstr>Social and Emotional Learning Resources</vt:lpstr>
      <vt:lpstr>Engaging Practice</vt:lpstr>
      <vt:lpstr>Virtual Coffee Shop </vt:lpstr>
      <vt:lpstr>Circle of Control (1)</vt:lpstr>
      <vt:lpstr>Circle of Control (2)</vt:lpstr>
      <vt:lpstr>Breakout Room Activity (1)</vt:lpstr>
      <vt:lpstr>Breakout Room Activity (2)</vt:lpstr>
      <vt:lpstr>Breakout Room Activity (3)</vt:lpstr>
      <vt:lpstr>Breakout Activity: Interaction Flow</vt:lpstr>
      <vt:lpstr>Breakout Room Assignment</vt:lpstr>
      <vt:lpstr>Breakout Room Navigation</vt:lpstr>
      <vt:lpstr>Whole Group Share</vt:lpstr>
      <vt:lpstr>Optimistic Closure</vt:lpstr>
      <vt:lpstr>Questions and Answers</vt:lpstr>
      <vt:lpstr>Social and Emotional Distance Learning Web Page </vt:lpstr>
      <vt:lpstr>Upcoming Webinar</vt:lpstr>
      <vt:lpstr>Thank You For Joining Us!</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SEL Webinar 3 - Social and Emotional Learning (CA Dept of Education)</dc:title>
  <dc:subject>Supporting Social and Emotional Distance Learning (SEL) Development Outside of School, Session 3: Families.</dc:subject>
  <dc:creator>CDE</dc:creator>
  <cp:lastModifiedBy>Tiffany Hudson</cp:lastModifiedBy>
  <cp:revision>47</cp:revision>
  <dcterms:created xsi:type="dcterms:W3CDTF">2020-07-28T17:06:25Z</dcterms:created>
  <dcterms:modified xsi:type="dcterms:W3CDTF">2023-10-24T17:45:32Z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0x0101005F1FAF887F11DA46B09164A568EB333B</vt:lpwstr>
  </property>
</Properties>
</file>