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04" r:id="rId2"/>
    <p:sldMasterId id="2147483717" r:id="rId3"/>
    <p:sldMasterId id="2147483724" r:id="rId4"/>
    <p:sldMasterId id="2147483768" r:id="rId5"/>
    <p:sldMasterId id="2147483783" r:id="rId6"/>
    <p:sldMasterId id="2147483788" r:id="rId7"/>
    <p:sldMasterId id="2147483800" r:id="rId8"/>
  </p:sldMasterIdLst>
  <p:notesMasterIdLst>
    <p:notesMasterId r:id="rId54"/>
  </p:notesMasterIdLst>
  <p:handoutMasterIdLst>
    <p:handoutMasterId r:id="rId55"/>
  </p:handoutMasterIdLst>
  <p:sldIdLst>
    <p:sldId id="306" r:id="rId9"/>
    <p:sldId id="1633" r:id="rId10"/>
    <p:sldId id="1553" r:id="rId11"/>
    <p:sldId id="1634" r:id="rId12"/>
    <p:sldId id="265" r:id="rId13"/>
    <p:sldId id="465" r:id="rId14"/>
    <p:sldId id="1555" r:id="rId15"/>
    <p:sldId id="338" r:id="rId16"/>
    <p:sldId id="258" r:id="rId17"/>
    <p:sldId id="1635" r:id="rId18"/>
    <p:sldId id="340" r:id="rId19"/>
    <p:sldId id="1530" r:id="rId20"/>
    <p:sldId id="1550" r:id="rId21"/>
    <p:sldId id="334" r:id="rId22"/>
    <p:sldId id="359" r:id="rId23"/>
    <p:sldId id="360" r:id="rId24"/>
    <p:sldId id="361" r:id="rId25"/>
    <p:sldId id="362" r:id="rId26"/>
    <p:sldId id="400" r:id="rId27"/>
    <p:sldId id="401" r:id="rId28"/>
    <p:sldId id="294" r:id="rId29"/>
    <p:sldId id="260" r:id="rId30"/>
    <p:sldId id="261" r:id="rId31"/>
    <p:sldId id="273" r:id="rId32"/>
    <p:sldId id="272" r:id="rId33"/>
    <p:sldId id="268" r:id="rId34"/>
    <p:sldId id="264" r:id="rId35"/>
    <p:sldId id="1632" r:id="rId36"/>
    <p:sldId id="266" r:id="rId37"/>
    <p:sldId id="267" r:id="rId38"/>
    <p:sldId id="262" r:id="rId39"/>
    <p:sldId id="274" r:id="rId40"/>
    <p:sldId id="276" r:id="rId41"/>
    <p:sldId id="270" r:id="rId42"/>
    <p:sldId id="271" r:id="rId43"/>
    <p:sldId id="277" r:id="rId44"/>
    <p:sldId id="275" r:id="rId45"/>
    <p:sldId id="1551" r:id="rId46"/>
    <p:sldId id="1552" r:id="rId47"/>
    <p:sldId id="1559" r:id="rId48"/>
    <p:sldId id="1636" r:id="rId49"/>
    <p:sldId id="1637" r:id="rId50"/>
    <p:sldId id="1624" r:id="rId51"/>
    <p:sldId id="470" r:id="rId52"/>
    <p:sldId id="1626"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66834" autoAdjust="0"/>
  </p:normalViewPr>
  <p:slideViewPr>
    <p:cSldViewPr snapToGrid="0">
      <p:cViewPr varScale="1">
        <p:scale>
          <a:sx n="65" d="100"/>
          <a:sy n="65" d="100"/>
        </p:scale>
        <p:origin x="72" y="210"/>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2/19/2021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2/19/2021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95f8a397_1_177: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b495f8a397_1_177:notes"/>
          <p:cNvSpPr txBox="1">
            <a:spLocks noGrp="1"/>
          </p:cNvSpPr>
          <p:nvPr>
            <p:ph type="body" idx="1"/>
          </p:nvPr>
        </p:nvSpPr>
        <p:spPr>
          <a:xfrm>
            <a:off x="698500" y="4467780"/>
            <a:ext cx="5587800" cy="3655500"/>
          </a:xfrm>
          <a:prstGeom prst="rect">
            <a:avLst/>
          </a:prstGeom>
          <a:noFill/>
          <a:ln>
            <a:noFill/>
          </a:ln>
        </p:spPr>
        <p:txBody>
          <a:bodyPr spcFirstLastPara="1" wrap="square" lIns="92900" tIns="46450" rIns="92900" bIns="46450" anchor="t" anchorCtr="0">
            <a:noAutofit/>
          </a:bodyPr>
          <a:lstStyle/>
          <a:p>
            <a:pPr marL="165100" lvl="0" indent="-165100" algn="l" rtl="0">
              <a:spcBef>
                <a:spcPts val="0"/>
              </a:spcBef>
              <a:spcAft>
                <a:spcPts val="0"/>
              </a:spcAft>
              <a:buClr>
                <a:schemeClr val="dk1"/>
              </a:buClr>
              <a:buSzPts val="1200"/>
              <a:buFont typeface="Arial"/>
              <a:buChar char="•"/>
            </a:pPr>
            <a:r>
              <a:rPr lang="en-US" dirty="0"/>
              <a:t>Student groups that must be addressed in the LCAP are those subgroups named in </a:t>
            </a:r>
            <a:r>
              <a:rPr lang="en-US" i="1" dirty="0"/>
              <a:t>EC</a:t>
            </a:r>
            <a:r>
              <a:rPr lang="en-US" i="0" dirty="0"/>
              <a:t> Section 52052:</a:t>
            </a:r>
            <a:endParaRPr dirty="0"/>
          </a:p>
          <a:p>
            <a:pPr marL="622300" lvl="1" indent="-165100" algn="l" rtl="0">
              <a:spcBef>
                <a:spcPts val="0"/>
              </a:spcBef>
              <a:spcAft>
                <a:spcPts val="0"/>
              </a:spcAft>
              <a:buClr>
                <a:schemeClr val="dk1"/>
              </a:buClr>
              <a:buSzPts val="1200"/>
              <a:buFont typeface="Arial"/>
              <a:buChar char="•"/>
            </a:pPr>
            <a:r>
              <a:rPr lang="en-US" dirty="0"/>
              <a:t>Ethnic subgroups</a:t>
            </a:r>
            <a:endParaRPr dirty="0"/>
          </a:p>
          <a:p>
            <a:pPr marL="622300" lvl="1" indent="-165100" algn="l" rtl="0">
              <a:spcBef>
                <a:spcPts val="0"/>
              </a:spcBef>
              <a:spcAft>
                <a:spcPts val="0"/>
              </a:spcAft>
              <a:buClr>
                <a:schemeClr val="dk1"/>
              </a:buClr>
              <a:buSzPts val="1200"/>
              <a:buFont typeface="Arial"/>
              <a:buChar char="•"/>
            </a:pPr>
            <a:r>
              <a:rPr lang="en-US" dirty="0"/>
              <a:t>Socioeconomically disadvantaged pupils</a:t>
            </a:r>
            <a:endParaRPr dirty="0"/>
          </a:p>
          <a:p>
            <a:pPr marL="622300" lvl="1" indent="-165100" algn="l" rtl="0">
              <a:spcBef>
                <a:spcPts val="0"/>
              </a:spcBef>
              <a:spcAft>
                <a:spcPts val="0"/>
              </a:spcAft>
              <a:buClr>
                <a:schemeClr val="dk1"/>
              </a:buClr>
              <a:buSzPts val="1200"/>
              <a:buFont typeface="Arial"/>
              <a:buChar char="•"/>
            </a:pPr>
            <a:r>
              <a:rPr lang="en-US" dirty="0"/>
              <a:t>English learners</a:t>
            </a:r>
            <a:endParaRPr dirty="0"/>
          </a:p>
          <a:p>
            <a:pPr marL="622300" lvl="1" indent="-165100" algn="l" rtl="0">
              <a:spcBef>
                <a:spcPts val="0"/>
              </a:spcBef>
              <a:spcAft>
                <a:spcPts val="0"/>
              </a:spcAft>
              <a:buClr>
                <a:schemeClr val="dk1"/>
              </a:buClr>
              <a:buSzPts val="1200"/>
              <a:buFont typeface="Arial"/>
              <a:buChar char="•"/>
            </a:pPr>
            <a:r>
              <a:rPr lang="en-US" dirty="0"/>
              <a:t>Pupils with disabilities</a:t>
            </a:r>
            <a:endParaRPr dirty="0"/>
          </a:p>
          <a:p>
            <a:pPr marL="622300" lvl="1" indent="-165100" algn="l" rtl="0">
              <a:spcBef>
                <a:spcPts val="0"/>
              </a:spcBef>
              <a:spcAft>
                <a:spcPts val="0"/>
              </a:spcAft>
              <a:buClr>
                <a:schemeClr val="dk1"/>
              </a:buClr>
              <a:buSzPts val="1200"/>
              <a:buFont typeface="Arial"/>
              <a:buChar char="•"/>
            </a:pPr>
            <a:r>
              <a:rPr lang="en-US" dirty="0"/>
              <a:t>Foster youth</a:t>
            </a:r>
            <a:endParaRPr dirty="0"/>
          </a:p>
          <a:p>
            <a:pPr marL="622300" lvl="1" indent="-165100" algn="l" rtl="0">
              <a:spcBef>
                <a:spcPts val="0"/>
              </a:spcBef>
              <a:spcAft>
                <a:spcPts val="0"/>
              </a:spcAft>
              <a:buClr>
                <a:schemeClr val="dk1"/>
              </a:buClr>
              <a:buSzPts val="1200"/>
              <a:buFont typeface="Arial"/>
              <a:buChar char="•"/>
            </a:pPr>
            <a:r>
              <a:rPr lang="en-US" dirty="0"/>
              <a:t>Homeless youth</a:t>
            </a:r>
            <a:endParaRPr dirty="0"/>
          </a:p>
          <a:p>
            <a:pPr marL="165100" lvl="0" indent="-165100" algn="l" rtl="0">
              <a:spcBef>
                <a:spcPts val="0"/>
              </a:spcBef>
              <a:spcAft>
                <a:spcPts val="0"/>
              </a:spcAft>
              <a:buClr>
                <a:schemeClr val="dk1"/>
              </a:buClr>
              <a:buSzPts val="1200"/>
              <a:buFont typeface="Arial"/>
              <a:buChar char="•"/>
            </a:pPr>
            <a:r>
              <a:rPr lang="en-US" dirty="0"/>
              <a:t>Goals must address each of the state priorities and any additional local priorities; however, one goal may address multiple priorities. </a:t>
            </a:r>
            <a:endParaRPr dirty="0"/>
          </a:p>
          <a:p>
            <a:pPr marL="165100" lvl="0" indent="-165100" algn="l" rtl="0">
              <a:spcBef>
                <a:spcPts val="0"/>
              </a:spcBef>
              <a:spcAft>
                <a:spcPts val="0"/>
              </a:spcAft>
              <a:buClr>
                <a:schemeClr val="dk1"/>
              </a:buClr>
              <a:buSzPts val="1200"/>
              <a:buFont typeface="Arial"/>
              <a:buChar char="•"/>
            </a:pPr>
            <a:r>
              <a:rPr lang="en-US" dirty="0"/>
              <a:t>An LEA may identify which school sites and subgroups have the same goals, and maygroup and describe those goals together. </a:t>
            </a:r>
            <a:endParaRPr dirty="0"/>
          </a:p>
          <a:p>
            <a:pPr marL="165100" lvl="0" indent="-165100" algn="l" rtl="0">
              <a:spcBef>
                <a:spcPts val="0"/>
              </a:spcBef>
              <a:spcAft>
                <a:spcPts val="0"/>
              </a:spcAft>
              <a:buClr>
                <a:schemeClr val="dk1"/>
              </a:buClr>
              <a:buSzPts val="1200"/>
              <a:buFont typeface="Arial"/>
              <a:buChar char="•"/>
            </a:pPr>
            <a:r>
              <a:rPr lang="en-US" dirty="0"/>
              <a:t>If a single goal requires longer than one year to implement fully, the LCAP should reflect the annual incremental actions, services, and expenditures, as well as the annual anticipated progress, that the district expects to achieve for each student group. </a:t>
            </a:r>
            <a:endParaRPr dirty="0"/>
          </a:p>
          <a:p>
            <a:pPr marL="165100" lvl="0" indent="-165100" algn="l" rtl="0">
              <a:spcBef>
                <a:spcPts val="0"/>
              </a:spcBef>
              <a:spcAft>
                <a:spcPts val="0"/>
              </a:spcAft>
              <a:buClr>
                <a:schemeClr val="dk1"/>
              </a:buClr>
              <a:buSzPts val="1200"/>
              <a:buFont typeface="Arial"/>
              <a:buChar char="•"/>
            </a:pPr>
            <a:r>
              <a:rPr lang="en-US" dirty="0"/>
              <a:t>These annual benchmarks will assist LEAs and the community to monitor the progress of the plan.</a:t>
            </a:r>
            <a:endParaRPr dirty="0"/>
          </a:p>
        </p:txBody>
      </p:sp>
      <p:sp>
        <p:nvSpPr>
          <p:cNvPr id="228" name="Google Shape;228;gb495f8a397_1_177:notes"/>
          <p:cNvSpPr txBox="1">
            <a:spLocks noGrp="1"/>
          </p:cNvSpPr>
          <p:nvPr>
            <p:ph type="sldNum" idx="12"/>
          </p:nvPr>
        </p:nvSpPr>
        <p:spPr>
          <a:xfrm>
            <a:off x="3956550" y="8817904"/>
            <a:ext cx="3026700" cy="465900"/>
          </a:xfrm>
          <a:prstGeom prst="rect">
            <a:avLst/>
          </a:prstGeom>
          <a:noFill/>
          <a:ln>
            <a:noFill/>
          </a:ln>
        </p:spPr>
        <p:txBody>
          <a:bodyPr spcFirstLastPara="1" wrap="square" lIns="92900" tIns="46450" rIns="92900" bIns="4645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55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7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00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37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37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84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This presentation will share some of the types of English learner student, or EL, data that local educational agencies, or LEAs, can collect, and how this data can be analyzed and used to inform development and implementation of the </a:t>
            </a:r>
            <a:r>
              <a:rPr lang="en-US" b="0" dirty="0">
                <a:effectLst/>
              </a:rPr>
              <a:t>Local Control and Accountability Plan, or </a:t>
            </a:r>
            <a:r>
              <a:rPr lang="en-US" b="0" dirty="0"/>
              <a:t>LCAP.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11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Effective educational leaders use data extensively to define needs, guide decision making, set and prioritize goals, plan interventions, monitor and evaluate progress and communicate to parents and community. </a:t>
            </a:r>
          </a:p>
          <a:p>
            <a:r>
              <a:rPr lang="en-US" dirty="0"/>
              <a:t>School systems establish protocols to collect and use data about students and their families for a variety of purposes, including following individual student needs and categorizing students as part of subgroups to highlight differences between group outcomes.</a:t>
            </a:r>
          </a:p>
          <a:p>
            <a:r>
              <a:rPr lang="en-US" dirty="0"/>
              <a:t>To align and articulate programs within the school system, educators collect and analyze data regarding the degree to which their practices are consistently implemented. </a:t>
            </a:r>
          </a:p>
          <a:p>
            <a:r>
              <a:rPr lang="en-US" dirty="0"/>
              <a:t>Data also helps inform allotment of state and federal funds at the LEA-level as well as development and improvement of school policies and programs. Matching the allocation of time and resources to practices helps understand student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3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Effective use of data can only occur if an LEA has built data analysis capacity. Building data analysis capacity means forming data teams, identifying data coaches, and structuring time during the school year for the team to meet and collaboratively analyze data.</a:t>
            </a:r>
          </a:p>
          <a:p>
            <a:r>
              <a:rPr lang="en-US" dirty="0"/>
              <a:t>Once people are selected and time on the calendar has been designated, it is important to build the team’s skills in collecting and analyzing EL data as well as administration and interpretation of assessments for English learners. Then, guiding questions should be provided to help the team examine data to identify areas of need. The team will need to be prepared to review multiple types of data to effectively inform LCAP development.</a:t>
            </a:r>
          </a:p>
          <a:p>
            <a:r>
              <a:rPr lang="en-US" dirty="0"/>
              <a:t>Data analysis is not just summative assessment data, but also data on current practice and student product in the classroom. Macro level data results can be predicted by ongoing data conversations around the impact of instructional practices.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814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a:xfrm>
            <a:off x="685800" y="3686566"/>
            <a:ext cx="5486400" cy="4743450"/>
          </a:xfrm>
        </p:spPr>
        <p:txBody>
          <a:bodyPr/>
          <a:lstStyle/>
          <a:p>
            <a:r>
              <a:rPr lang="en-US" dirty="0"/>
              <a:t>The types of EL data include Student Background Data, Data on Services Provided, Assessment Data, General Student Data, School Climate Data, Administrative Data, and data on Social Emotional Support. </a:t>
            </a:r>
          </a:p>
          <a:p>
            <a:r>
              <a:rPr lang="en-US" dirty="0"/>
              <a:t>Together, teachers and administrators can use this data to monitor student progress and teacher implementation practices and inform decisions about how individual students and groups of students receive instruction.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52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E2599-B6DD-4604-94C4-ECDEF8D6962A}" type="slidenum">
              <a:rPr lang="en-US" smtClean="0"/>
              <a:t>6</a:t>
            </a:fld>
            <a:endParaRPr lang="en-US"/>
          </a:p>
        </p:txBody>
      </p:sp>
    </p:spTree>
    <p:extLst>
      <p:ext uri="{BB962C8B-B14F-4D97-AF65-F5344CB8AC3E}">
        <p14:creationId xmlns:p14="http://schemas.microsoft.com/office/powerpoint/2010/main" val="36338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Typically, LEAs collect personal and family background data via enrollment forms. One of these forms is the home language survey, which can yield valuable data regarding the languages spoken in a student’s home and the languages spoken in the school. </a:t>
            </a:r>
          </a:p>
          <a:p>
            <a:r>
              <a:rPr lang="en-US" dirty="0"/>
              <a:t>LEAs can also work with community partners to implement other ways to collect accurate data that is linguistically and culturally responsive.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68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English learners are entitled to receive all of the services and programs for which they qualify, regardless of their level of proficiency in English. </a:t>
            </a:r>
          </a:p>
          <a:p>
            <a:r>
              <a:rPr lang="en-US" dirty="0"/>
              <a:t>LEAs can analyze data that shows what and how many services EL students receive.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9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Summative assessment information can be used to ensure EL students have had meaningful access to high quality and intellectually rich instruction. Proficiency in English should not hinder students from showing progress.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24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As stated earlier, EL students vary in experience and background. </a:t>
            </a:r>
          </a:p>
          <a:p>
            <a:r>
              <a:rPr lang="en-US" dirty="0"/>
              <a:t>When analyzing data pertaining to EL students, LEAs should look for cohorts of students by characteristics to determine which EL students need more supports. </a:t>
            </a:r>
          </a:p>
          <a:p>
            <a:r>
              <a:rPr lang="en-US" dirty="0"/>
              <a:t>Placement across school programs vs placement in EL only programs can provide insight to general assumptions made regarding EL student opportunity.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15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School communities also vary in characteristic, engagement, familiarity with the school system and other perspectives. </a:t>
            </a:r>
          </a:p>
          <a:p>
            <a:r>
              <a:rPr lang="en-US" dirty="0"/>
              <a:t>Even how a school asks for or gives information may be disconnected from parents of EL students. </a:t>
            </a:r>
          </a:p>
          <a:p>
            <a:r>
              <a:rPr lang="en-US" dirty="0"/>
              <a:t>Data on messaging, responses, and the like give valuable data on how information is reaching parents.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92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Many schools share proposed budgets with their community committees. Not all schools share expenditure data.</a:t>
            </a:r>
          </a:p>
          <a:p>
            <a:r>
              <a:rPr lang="en-US" dirty="0"/>
              <a:t>Expenditure data can show categories where spending was necessary, dedicated, and applied.</a:t>
            </a:r>
          </a:p>
          <a:p>
            <a:r>
              <a:rPr lang="en-US" dirty="0"/>
              <a:t>Teacher data, meeting participation data, number of inquiries or calls received in the office, are ways schools see the impacts of a budget distribution.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57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LEAs and schools have many partners in the community. How often are they used? How often are they needed? </a:t>
            </a:r>
          </a:p>
          <a:p>
            <a:r>
              <a:rPr lang="en-US" dirty="0"/>
              <a:t>Data on the number of referrals to partnering agencies can inform instructional needs of EL students.</a:t>
            </a:r>
          </a:p>
          <a:p>
            <a:r>
              <a:rPr lang="en-US" dirty="0"/>
              <a:t>The degree of participation in support services can also inform the analysis of performance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446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Let’s remember the EL Policy adopted by the SBE for EL programs, and the tools developed to assist in the implementation as part of the LCAP development process.</a:t>
            </a:r>
          </a:p>
          <a:p>
            <a:r>
              <a:rPr lang="en-US" dirty="0"/>
              <a:t>The principles offer insight into the areas in which data can inform.</a:t>
            </a:r>
          </a:p>
          <a:p>
            <a:r>
              <a:rPr lang="en-US" dirty="0"/>
              <a:t>The principles invite reflection into the entire system for clues on areas of continued improvements and focused attention.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917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Data analysis of multiple </a:t>
            </a:r>
            <a:r>
              <a:rPr lang="en-US" dirty="0">
                <a:ea typeface="Calibri" panose="020F0502020204030204" pitchFamily="34" charset="0"/>
                <a:cs typeface="Times New Roman" panose="02020603050405020304" pitchFamily="18" charset="0"/>
              </a:rPr>
              <a:t>sources</a:t>
            </a:r>
            <a:r>
              <a:rPr lang="en-US" sz="1400" dirty="0">
                <a:effectLst/>
                <a:latin typeface="Arial" panose="020B0604020202020204" pitchFamily="34" charset="0"/>
                <a:ea typeface="Calibri" panose="020F0502020204030204" pitchFamily="34" charset="0"/>
                <a:cs typeface="Times New Roman" panose="02020603050405020304" pitchFamily="18" charset="0"/>
              </a:rPr>
              <a:t> of EL data, such as those reviewed in the previous slides, provide valuable information that can and should be used to inform LCAP development. These are just an example of some of the data to be used to inform each priority area.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063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Page 30 of the EL Roadmap Guidance, downloadable from the web page, shows a cross-walk between the Roadmap policy principles and the LCAP state priorities.</a:t>
            </a:r>
          </a:p>
          <a:p>
            <a:r>
              <a:rPr lang="en-US" dirty="0"/>
              <a:t>The web page also provides a link to the tri-program crosswalk that bridges Special Education, EL principles and elements, and the LCAP state priorities.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81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3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Among the resources on the EL Roadmap web page, is the Self-Reflection Rubric, a tool designed to assist schools to reflect on data and evidence by each principle, and each element of each principle to identify areas in which the LCAP can address the programs and services to EL students, parents, and community. </a:t>
            </a:r>
          </a:p>
          <a:p>
            <a:r>
              <a:rPr lang="en-US" dirty="0"/>
              <a:t>The rubric can be used by data teams to individually or in groups, by parents, by students, by the community. Results can lead to discussion about the collective data to inform LCAP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487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r>
              <a:rPr lang="en-US" dirty="0"/>
              <a:t>In summary,</a:t>
            </a:r>
          </a:p>
          <a:p>
            <a:r>
              <a:rPr lang="en-US" dirty="0"/>
              <a:t>Data analysis is not only for LCAP development season, but can be part of an ongoing system of discussions that culminate in LCAP revision, budget allocation, and increased attention to the types services for EL students.</a:t>
            </a:r>
          </a:p>
          <a:p>
            <a:r>
              <a:rPr lang="en-US" dirty="0"/>
              <a:t>Data analysis should </a:t>
            </a:r>
            <a:r>
              <a:rPr lang="en-US"/>
              <a:t>be celebration </a:t>
            </a:r>
            <a:r>
              <a:rPr lang="en-US" dirty="0"/>
              <a:t>of successes, </a:t>
            </a:r>
            <a:r>
              <a:rPr lang="en-US"/>
              <a:t>and celebration </a:t>
            </a:r>
            <a:r>
              <a:rPr lang="en-US" dirty="0"/>
              <a:t>of discovery so attention can be redirected.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7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5a4ff065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5a4ff065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42</a:t>
            </a:fld>
            <a:endParaRPr lang="en-US"/>
          </a:p>
        </p:txBody>
      </p:sp>
    </p:spTree>
    <p:extLst>
      <p:ext uri="{BB962C8B-B14F-4D97-AF65-F5344CB8AC3E}">
        <p14:creationId xmlns:p14="http://schemas.microsoft.com/office/powerpoint/2010/main" val="3737678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c171f297d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bc171f297d_2_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rgbClr val="222222"/>
                </a:solidFill>
              </a:rPr>
              <a:t>This interactive workshop will help LEA teams design an LCAP that is aligned to the CA English Learner Roadmap policy and focuses on identifying actions, services, programs, and resources that ensure equitable opportunities and outcomes for English Learners. The training will also help LEA teams to identify the Dashboard data and how to use the additional features to focus on the achievement of ELs, and more effectively understand the achievement and status of their ELs.</a:t>
            </a:r>
            <a:endParaRPr sz="1400">
              <a:latin typeface="Arial Narrow"/>
              <a:ea typeface="Arial Narrow"/>
              <a:cs typeface="Arial Narrow"/>
              <a:sym typeface="Arial Narrow"/>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cb00586e2_0_100:notes"/>
          <p:cNvSpPr txBox="1">
            <a:spLocks noGrp="1"/>
          </p:cNvSpPr>
          <p:nvPr>
            <p:ph type="body" idx="1"/>
          </p:nvPr>
        </p:nvSpPr>
        <p:spPr>
          <a:xfrm>
            <a:off x="683315" y="4394538"/>
            <a:ext cx="5466600" cy="35955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8" name="Google Shape;448;gbcb00586e2_0_100:notes"/>
          <p:cNvSpPr>
            <a:spLocks noGrp="1" noRot="1" noChangeAspect="1"/>
          </p:cNvSpPr>
          <p:nvPr>
            <p:ph type="sldImg" idx="2"/>
          </p:nvPr>
        </p:nvSpPr>
        <p:spPr>
          <a:xfrm>
            <a:off x="677863" y="1141413"/>
            <a:ext cx="5476875" cy="3081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300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1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marL="457200" marR="0" lvl="0" indent="-228600" algn="l" rtl="0">
              <a:lnSpc>
                <a:spcPct val="100000"/>
              </a:lnSpc>
              <a:spcBef>
                <a:spcPts val="0"/>
              </a:spcBef>
              <a:spcAft>
                <a:spcPts val="0"/>
              </a:spcAft>
              <a:buSzPts val="1400"/>
              <a:buNone/>
            </a:pPr>
            <a:endParaRPr/>
          </a:p>
        </p:txBody>
      </p:sp>
      <p:sp>
        <p:nvSpPr>
          <p:cNvPr id="683" name="Google Shape;683;p15:notes"/>
          <p:cNvSpPr txBox="1">
            <a:spLocks noGrp="1"/>
          </p:cNvSpPr>
          <p:nvPr>
            <p:ph type="sldNum" idx="12"/>
          </p:nvPr>
        </p:nvSpPr>
        <p:spPr>
          <a:xfrm>
            <a:off x="3956551" y="8817905"/>
            <a:ext cx="3026833" cy="465796"/>
          </a:xfrm>
          <a:prstGeom prst="rect">
            <a:avLst/>
          </a:prstGeom>
          <a:noFill/>
          <a:ln>
            <a:noFill/>
          </a:ln>
        </p:spPr>
        <p:txBody>
          <a:bodyPr spcFirstLastPara="1" wrap="square" lIns="92950" tIns="46475" rIns="92950" bIns="46475"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1179513"/>
            <a:ext cx="5661025" cy="318452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6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1179513"/>
            <a:ext cx="5661025" cy="318452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67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F5477-A919-46E9-BEBB-A72DF7B340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1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41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81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301B5-20E9-4789-9A70-3D51EAF4EEC0}"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59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2/19/2021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sz="2400">
                <a:solidFill>
                  <a:schemeClr val="tx2"/>
                </a:solidFill>
              </a:defRPr>
            </a:lvl1pPr>
          </a:lstStyle>
          <a:p>
            <a:fld id="{1E47FE53-EBF0-4DA7-9D9D-CC1C3A20F3CB}" type="slidenum">
              <a:rPr lang="en-US" smtClean="0"/>
              <a:pPr/>
              <a:t>‹#›</a:t>
            </a:fld>
            <a:endParaRPr lang="en-US" dirty="0"/>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sz="2400"/>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131191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309" y="1296728"/>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lvl1pPr>
              <a:defRPr sz="2400"/>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5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43719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4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90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216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60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70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73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53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a:t>Click to edit </a:t>
            </a:r>
          </a:p>
        </p:txBody>
      </p:sp>
    </p:spTree>
    <p:extLst>
      <p:ext uri="{BB962C8B-B14F-4D97-AF65-F5344CB8AC3E}">
        <p14:creationId xmlns:p14="http://schemas.microsoft.com/office/powerpoint/2010/main" val="403336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a:t>Click </a:t>
            </a:r>
          </a:p>
        </p:txBody>
      </p:sp>
    </p:spTree>
    <p:extLst>
      <p:ext uri="{BB962C8B-B14F-4D97-AF65-F5344CB8AC3E}">
        <p14:creationId xmlns:p14="http://schemas.microsoft.com/office/powerpoint/2010/main" val="280548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94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
        <p:nvSpPr>
          <p:cNvPr id="5" name="Content Placeholder 4"/>
          <p:cNvSpPr>
            <a:spLocks noGrp="1"/>
          </p:cNvSpPr>
          <p:nvPr>
            <p:ph sz="quarter" idx="13"/>
          </p:nvPr>
        </p:nvSpPr>
        <p:spPr>
          <a:xfrm>
            <a:off x="3613151" y="1844676"/>
            <a:ext cx="3223683" cy="1789113"/>
          </a:xfrm>
        </p:spPr>
        <p:txBody>
          <a:bodyPr/>
          <a:lstStyle/>
          <a:p>
            <a:pPr lvl="0"/>
            <a:endParaRPr lang="en-US"/>
          </a:p>
        </p:txBody>
      </p:sp>
      <p:sp>
        <p:nvSpPr>
          <p:cNvPr id="7" name="Content Placeholder 4"/>
          <p:cNvSpPr>
            <a:spLocks noGrp="1"/>
          </p:cNvSpPr>
          <p:nvPr>
            <p:ph sz="quarter" idx="14"/>
          </p:nvPr>
        </p:nvSpPr>
        <p:spPr>
          <a:xfrm>
            <a:off x="7198133" y="1844676"/>
            <a:ext cx="3223683" cy="1789113"/>
          </a:xfrm>
        </p:spPr>
        <p:txBody>
          <a:bodyPr/>
          <a:lstStyle/>
          <a:p>
            <a:pPr lvl="0"/>
            <a:endParaRPr lang="en-US"/>
          </a:p>
        </p:txBody>
      </p:sp>
      <p:sp>
        <p:nvSpPr>
          <p:cNvPr id="8" name="Content Placeholder 4"/>
          <p:cNvSpPr>
            <a:spLocks noGrp="1"/>
          </p:cNvSpPr>
          <p:nvPr>
            <p:ph sz="quarter" idx="15"/>
          </p:nvPr>
        </p:nvSpPr>
        <p:spPr>
          <a:xfrm>
            <a:off x="7198133" y="3752397"/>
            <a:ext cx="3223683" cy="1789113"/>
          </a:xfrm>
        </p:spPr>
        <p:txBody>
          <a:bodyPr/>
          <a:lstStyle/>
          <a:p>
            <a:pPr lvl="0"/>
            <a:endParaRPr lang="en-US"/>
          </a:p>
        </p:txBody>
      </p:sp>
      <p:sp>
        <p:nvSpPr>
          <p:cNvPr id="9" name="Content Placeholder 4"/>
          <p:cNvSpPr>
            <a:spLocks noGrp="1"/>
          </p:cNvSpPr>
          <p:nvPr>
            <p:ph sz="quarter" idx="16"/>
          </p:nvPr>
        </p:nvSpPr>
        <p:spPr>
          <a:xfrm>
            <a:off x="3751036" y="3752397"/>
            <a:ext cx="3223683" cy="1789113"/>
          </a:xfrm>
        </p:spPr>
        <p:txBody>
          <a:bodyPr/>
          <a:lstStyle/>
          <a:p>
            <a:pPr lvl="0"/>
            <a:endParaRPr lang="en-US"/>
          </a:p>
        </p:txBody>
      </p:sp>
      <p:sp>
        <p:nvSpPr>
          <p:cNvPr id="10" name="Content Placeholder 4"/>
          <p:cNvSpPr>
            <a:spLocks noGrp="1"/>
          </p:cNvSpPr>
          <p:nvPr>
            <p:ph sz="quarter" idx="17"/>
          </p:nvPr>
        </p:nvSpPr>
        <p:spPr>
          <a:xfrm>
            <a:off x="211016" y="3752396"/>
            <a:ext cx="3223683" cy="1789113"/>
          </a:xfrm>
        </p:spPr>
        <p:txBody>
          <a:bodyPr/>
          <a:lstStyle/>
          <a:p>
            <a:pPr lvl="0"/>
            <a:endParaRPr lang="en-US"/>
          </a:p>
        </p:txBody>
      </p:sp>
      <p:sp>
        <p:nvSpPr>
          <p:cNvPr id="11" name="Content Placeholder 4"/>
          <p:cNvSpPr>
            <a:spLocks noGrp="1"/>
          </p:cNvSpPr>
          <p:nvPr>
            <p:ph sz="quarter" idx="18"/>
          </p:nvPr>
        </p:nvSpPr>
        <p:spPr>
          <a:xfrm>
            <a:off x="5496228" y="2633890"/>
            <a:ext cx="3223683" cy="1789113"/>
          </a:xfrm>
        </p:spPr>
        <p:txBody>
          <a:bodyPr/>
          <a:lstStyle/>
          <a:p>
            <a:pPr lvl="0"/>
            <a:endParaRPr lang="en-US"/>
          </a:p>
        </p:txBody>
      </p:sp>
      <p:sp>
        <p:nvSpPr>
          <p:cNvPr id="12" name="Content Placeholder 4"/>
          <p:cNvSpPr>
            <a:spLocks noGrp="1"/>
          </p:cNvSpPr>
          <p:nvPr>
            <p:ph sz="quarter" idx="19"/>
          </p:nvPr>
        </p:nvSpPr>
        <p:spPr>
          <a:xfrm>
            <a:off x="1730073" y="2633890"/>
            <a:ext cx="3223683" cy="1789113"/>
          </a:xfrm>
        </p:spPr>
        <p:txBody>
          <a:bodyPr/>
          <a:lstStyle/>
          <a:p>
            <a:pPr lvl="0"/>
            <a:endParaRPr lang="en-US"/>
          </a:p>
        </p:txBody>
      </p:sp>
      <p:sp>
        <p:nvSpPr>
          <p:cNvPr id="13" name="Content Placeholder 4"/>
          <p:cNvSpPr>
            <a:spLocks noGrp="1"/>
          </p:cNvSpPr>
          <p:nvPr>
            <p:ph sz="quarter" idx="20"/>
          </p:nvPr>
        </p:nvSpPr>
        <p:spPr>
          <a:xfrm>
            <a:off x="3724859" y="2633890"/>
            <a:ext cx="3223683" cy="1789113"/>
          </a:xfrm>
        </p:spPr>
        <p:txBody>
          <a:bodyPr/>
          <a:lstStyle/>
          <a:p>
            <a:pPr lvl="0"/>
            <a:endParaRPr lang="en-US"/>
          </a:p>
        </p:txBody>
      </p:sp>
      <p:sp>
        <p:nvSpPr>
          <p:cNvPr id="14" name="Content Placeholder 4"/>
          <p:cNvSpPr>
            <a:spLocks noGrp="1"/>
          </p:cNvSpPr>
          <p:nvPr>
            <p:ph sz="quarter" idx="21"/>
          </p:nvPr>
        </p:nvSpPr>
        <p:spPr>
          <a:xfrm>
            <a:off x="7959023" y="2633890"/>
            <a:ext cx="3223683" cy="1789113"/>
          </a:xfrm>
        </p:spPr>
        <p:txBody>
          <a:bodyPr/>
          <a:lstStyle/>
          <a:p>
            <a:pPr lvl="0"/>
            <a:endParaRPr lang="en-US"/>
          </a:p>
        </p:txBody>
      </p:sp>
      <p:sp>
        <p:nvSpPr>
          <p:cNvPr id="15" name="Content Placeholder 4"/>
          <p:cNvSpPr>
            <a:spLocks noGrp="1"/>
          </p:cNvSpPr>
          <p:nvPr>
            <p:ph sz="quarter" idx="22"/>
          </p:nvPr>
        </p:nvSpPr>
        <p:spPr>
          <a:xfrm>
            <a:off x="1744565" y="3265148"/>
            <a:ext cx="3223683" cy="1789113"/>
          </a:xfrm>
        </p:spPr>
        <p:txBody>
          <a:bodyPr/>
          <a:lstStyle/>
          <a:p>
            <a:pPr lvl="0"/>
            <a:endParaRPr lang="en-US"/>
          </a:p>
        </p:txBody>
      </p:sp>
      <p:sp>
        <p:nvSpPr>
          <p:cNvPr id="17" name="Text Placeholder 16"/>
          <p:cNvSpPr>
            <a:spLocks noGrp="1"/>
          </p:cNvSpPr>
          <p:nvPr>
            <p:ph type="body" sz="quarter" idx="23"/>
          </p:nvPr>
        </p:nvSpPr>
        <p:spPr>
          <a:xfrm>
            <a:off x="211667" y="5699125"/>
            <a:ext cx="7321551" cy="457200"/>
          </a:xfrm>
        </p:spPr>
        <p:txBody>
          <a:bodyPr/>
          <a:lstStyle/>
          <a:p>
            <a:pPr lvl="0"/>
            <a:endParaRPr lang="en-US"/>
          </a:p>
        </p:txBody>
      </p:sp>
      <p:sp>
        <p:nvSpPr>
          <p:cNvPr id="19" name="Text Placeholder 18"/>
          <p:cNvSpPr>
            <a:spLocks noGrp="1"/>
          </p:cNvSpPr>
          <p:nvPr>
            <p:ph type="body" sz="quarter" idx="24"/>
          </p:nvPr>
        </p:nvSpPr>
        <p:spPr>
          <a:xfrm>
            <a:off x="211667" y="6288087"/>
            <a:ext cx="7321551" cy="501650"/>
          </a:xfrm>
        </p:spPr>
        <p:txBody>
          <a:bodyPr/>
          <a:lstStyle/>
          <a:p>
            <a:pPr lvl="0"/>
            <a:endParaRPr lang="en-US"/>
          </a:p>
        </p:txBody>
      </p:sp>
    </p:spTree>
    <p:extLst>
      <p:ext uri="{BB962C8B-B14F-4D97-AF65-F5344CB8AC3E}">
        <p14:creationId xmlns:p14="http://schemas.microsoft.com/office/powerpoint/2010/main" val="8171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Edit Master text styles</a:t>
            </a:r>
          </a:p>
        </p:txBody>
      </p:sp>
    </p:spTree>
    <p:extLst>
      <p:ext uri="{BB962C8B-B14F-4D97-AF65-F5344CB8AC3E}">
        <p14:creationId xmlns:p14="http://schemas.microsoft.com/office/powerpoint/2010/main" val="3730932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309" y="1296728"/>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910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Edit Master text styles</a:t>
            </a:r>
          </a:p>
        </p:txBody>
      </p:sp>
    </p:spTree>
    <p:extLst>
      <p:ext uri="{BB962C8B-B14F-4D97-AF65-F5344CB8AC3E}">
        <p14:creationId xmlns:p14="http://schemas.microsoft.com/office/powerpoint/2010/main" val="602432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202625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115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726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431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626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838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99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571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367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a:p>
        </p:txBody>
      </p:sp>
      <p:sp>
        <p:nvSpPr>
          <p:cNvPr id="7" name="Content Placeholder 4"/>
          <p:cNvSpPr>
            <a:spLocks noGrp="1"/>
          </p:cNvSpPr>
          <p:nvPr>
            <p:ph sz="quarter" idx="14"/>
          </p:nvPr>
        </p:nvSpPr>
        <p:spPr>
          <a:xfrm>
            <a:off x="7198133" y="1844676"/>
            <a:ext cx="3223683" cy="1789113"/>
          </a:xfrm>
        </p:spPr>
        <p:txBody>
          <a:bodyPr/>
          <a:lstStyle/>
          <a:p>
            <a:pPr lvl="0"/>
            <a:endParaRPr lang="en-US"/>
          </a:p>
        </p:txBody>
      </p:sp>
      <p:sp>
        <p:nvSpPr>
          <p:cNvPr id="8" name="Content Placeholder 4"/>
          <p:cNvSpPr>
            <a:spLocks noGrp="1"/>
          </p:cNvSpPr>
          <p:nvPr>
            <p:ph sz="quarter" idx="15"/>
          </p:nvPr>
        </p:nvSpPr>
        <p:spPr>
          <a:xfrm>
            <a:off x="7198133" y="3752397"/>
            <a:ext cx="3223683" cy="1789113"/>
          </a:xfrm>
        </p:spPr>
        <p:txBody>
          <a:bodyPr/>
          <a:lstStyle/>
          <a:p>
            <a:pPr lvl="0"/>
            <a:endParaRPr lang="en-US"/>
          </a:p>
        </p:txBody>
      </p:sp>
      <p:sp>
        <p:nvSpPr>
          <p:cNvPr id="9" name="Content Placeholder 4"/>
          <p:cNvSpPr>
            <a:spLocks noGrp="1"/>
          </p:cNvSpPr>
          <p:nvPr>
            <p:ph sz="quarter" idx="16"/>
          </p:nvPr>
        </p:nvSpPr>
        <p:spPr>
          <a:xfrm>
            <a:off x="3751036" y="3752397"/>
            <a:ext cx="3223683" cy="1789113"/>
          </a:xfrm>
        </p:spPr>
        <p:txBody>
          <a:bodyPr/>
          <a:lstStyle/>
          <a:p>
            <a:pPr lvl="0"/>
            <a:endParaRPr lang="en-US"/>
          </a:p>
        </p:txBody>
      </p:sp>
      <p:sp>
        <p:nvSpPr>
          <p:cNvPr id="10" name="Content Placeholder 4"/>
          <p:cNvSpPr>
            <a:spLocks noGrp="1"/>
          </p:cNvSpPr>
          <p:nvPr>
            <p:ph sz="quarter" idx="17"/>
          </p:nvPr>
        </p:nvSpPr>
        <p:spPr>
          <a:xfrm>
            <a:off x="211016" y="3752396"/>
            <a:ext cx="3223683" cy="1789113"/>
          </a:xfrm>
        </p:spPr>
        <p:txBody>
          <a:bodyPr/>
          <a:lstStyle/>
          <a:p>
            <a:pPr lvl="0"/>
            <a:endParaRPr lang="en-US"/>
          </a:p>
        </p:txBody>
      </p:sp>
      <p:sp>
        <p:nvSpPr>
          <p:cNvPr id="11" name="Content Placeholder 4"/>
          <p:cNvSpPr>
            <a:spLocks noGrp="1"/>
          </p:cNvSpPr>
          <p:nvPr>
            <p:ph sz="quarter" idx="18"/>
          </p:nvPr>
        </p:nvSpPr>
        <p:spPr>
          <a:xfrm>
            <a:off x="5496228" y="2633890"/>
            <a:ext cx="3223683" cy="1789113"/>
          </a:xfrm>
        </p:spPr>
        <p:txBody>
          <a:bodyPr/>
          <a:lstStyle/>
          <a:p>
            <a:pPr lvl="0"/>
            <a:endParaRPr lang="en-US"/>
          </a:p>
        </p:txBody>
      </p:sp>
      <p:sp>
        <p:nvSpPr>
          <p:cNvPr id="12" name="Content Placeholder 4"/>
          <p:cNvSpPr>
            <a:spLocks noGrp="1"/>
          </p:cNvSpPr>
          <p:nvPr>
            <p:ph sz="quarter" idx="19"/>
          </p:nvPr>
        </p:nvSpPr>
        <p:spPr>
          <a:xfrm>
            <a:off x="1730073" y="2633890"/>
            <a:ext cx="3223683" cy="1789113"/>
          </a:xfrm>
        </p:spPr>
        <p:txBody>
          <a:bodyPr/>
          <a:lstStyle/>
          <a:p>
            <a:pPr lvl="0"/>
            <a:endParaRPr lang="en-US"/>
          </a:p>
        </p:txBody>
      </p:sp>
      <p:sp>
        <p:nvSpPr>
          <p:cNvPr id="13" name="Content Placeholder 4"/>
          <p:cNvSpPr>
            <a:spLocks noGrp="1"/>
          </p:cNvSpPr>
          <p:nvPr>
            <p:ph sz="quarter" idx="20"/>
          </p:nvPr>
        </p:nvSpPr>
        <p:spPr>
          <a:xfrm>
            <a:off x="3724859" y="2633890"/>
            <a:ext cx="3223683" cy="1789113"/>
          </a:xfrm>
        </p:spPr>
        <p:txBody>
          <a:bodyPr/>
          <a:lstStyle/>
          <a:p>
            <a:pPr lvl="0"/>
            <a:endParaRPr lang="en-US"/>
          </a:p>
        </p:txBody>
      </p:sp>
      <p:sp>
        <p:nvSpPr>
          <p:cNvPr id="14" name="Content Placeholder 4"/>
          <p:cNvSpPr>
            <a:spLocks noGrp="1"/>
          </p:cNvSpPr>
          <p:nvPr>
            <p:ph sz="quarter" idx="21"/>
          </p:nvPr>
        </p:nvSpPr>
        <p:spPr>
          <a:xfrm>
            <a:off x="7959023" y="2633890"/>
            <a:ext cx="3223683" cy="1789113"/>
          </a:xfrm>
        </p:spPr>
        <p:txBody>
          <a:bodyPr/>
          <a:lstStyle/>
          <a:p>
            <a:pPr lvl="0"/>
            <a:endParaRPr lang="en-US"/>
          </a:p>
        </p:txBody>
      </p:sp>
      <p:sp>
        <p:nvSpPr>
          <p:cNvPr id="15" name="Content Placeholder 4"/>
          <p:cNvSpPr>
            <a:spLocks noGrp="1"/>
          </p:cNvSpPr>
          <p:nvPr>
            <p:ph sz="quarter" idx="22"/>
          </p:nvPr>
        </p:nvSpPr>
        <p:spPr>
          <a:xfrm>
            <a:off x="1744565" y="3265148"/>
            <a:ext cx="3223683" cy="1789113"/>
          </a:xfrm>
        </p:spPr>
        <p:txBody>
          <a:bodyPr/>
          <a:lstStyle/>
          <a:p>
            <a:pPr lvl="0"/>
            <a:endParaRPr lang="en-US"/>
          </a:p>
        </p:txBody>
      </p:sp>
      <p:sp>
        <p:nvSpPr>
          <p:cNvPr id="17" name="Text Placeholder 16"/>
          <p:cNvSpPr>
            <a:spLocks noGrp="1"/>
          </p:cNvSpPr>
          <p:nvPr>
            <p:ph type="body" sz="quarter" idx="23"/>
          </p:nvPr>
        </p:nvSpPr>
        <p:spPr>
          <a:xfrm>
            <a:off x="211667" y="5699125"/>
            <a:ext cx="7321551" cy="457200"/>
          </a:xfrm>
        </p:spPr>
        <p:txBody>
          <a:bodyPr/>
          <a:lstStyle/>
          <a:p>
            <a:pPr lvl="0"/>
            <a:endParaRPr lang="en-US"/>
          </a:p>
        </p:txBody>
      </p:sp>
      <p:sp>
        <p:nvSpPr>
          <p:cNvPr id="19" name="Text Placeholder 18"/>
          <p:cNvSpPr>
            <a:spLocks noGrp="1"/>
          </p:cNvSpPr>
          <p:nvPr>
            <p:ph type="body" sz="quarter" idx="24"/>
          </p:nvPr>
        </p:nvSpPr>
        <p:spPr>
          <a:xfrm>
            <a:off x="211667" y="6288087"/>
            <a:ext cx="7321551" cy="501650"/>
          </a:xfrm>
        </p:spPr>
        <p:txBody>
          <a:bodyPr/>
          <a:lstStyle/>
          <a:p>
            <a:pPr lvl="0"/>
            <a:endParaRPr lang="en-US"/>
          </a:p>
        </p:txBody>
      </p:sp>
    </p:spTree>
    <p:extLst>
      <p:ext uri="{BB962C8B-B14F-4D97-AF65-F5344CB8AC3E}">
        <p14:creationId xmlns:p14="http://schemas.microsoft.com/office/powerpoint/2010/main" val="139758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54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2417064" cy="4351338"/>
          </a:xfrm>
        </p:spPr>
        <p:txBody>
          <a:bodyPr/>
          <a:lstStyle/>
          <a:p>
            <a:pPr lvl="0"/>
            <a:r>
              <a:rPr lang="en-US"/>
              <a:t>Click to edit</a:t>
            </a:r>
          </a:p>
        </p:txBody>
      </p:sp>
      <p:sp>
        <p:nvSpPr>
          <p:cNvPr id="4" name="Content Placeholder 3"/>
          <p:cNvSpPr>
            <a:spLocks noGrp="1"/>
          </p:cNvSpPr>
          <p:nvPr>
            <p:ph sz="half" idx="2"/>
          </p:nvPr>
        </p:nvSpPr>
        <p:spPr>
          <a:xfrm>
            <a:off x="8878823" y="1825625"/>
            <a:ext cx="2971797" cy="4351338"/>
          </a:xfrm>
        </p:spPr>
        <p:txBody>
          <a:bodyPr/>
          <a:lstStyle/>
          <a:p>
            <a:pPr lvl="0"/>
            <a:r>
              <a:rPr lang="en-US"/>
              <a:t>Click to edit Master text</a:t>
            </a:r>
          </a:p>
        </p:txBody>
      </p:sp>
      <p:sp>
        <p:nvSpPr>
          <p:cNvPr id="8" name="Content Placeholder 3"/>
          <p:cNvSpPr>
            <a:spLocks noGrp="1"/>
          </p:cNvSpPr>
          <p:nvPr>
            <p:ph sz="half" idx="13"/>
          </p:nvPr>
        </p:nvSpPr>
        <p:spPr>
          <a:xfrm>
            <a:off x="2859023" y="1813306"/>
            <a:ext cx="2971797" cy="4351338"/>
          </a:xfrm>
        </p:spPr>
        <p:txBody>
          <a:bodyPr/>
          <a:lstStyle/>
          <a:p>
            <a:pPr lvl="0"/>
            <a:r>
              <a:rPr lang="en-US"/>
              <a:t>Click to edit Master text</a:t>
            </a:r>
          </a:p>
        </p:txBody>
      </p:sp>
      <p:sp>
        <p:nvSpPr>
          <p:cNvPr id="9" name="Content Placeholder 3"/>
          <p:cNvSpPr>
            <a:spLocks noGrp="1"/>
          </p:cNvSpPr>
          <p:nvPr>
            <p:ph sz="half" idx="14"/>
          </p:nvPr>
        </p:nvSpPr>
        <p:spPr>
          <a:xfrm>
            <a:off x="5868923" y="1800987"/>
            <a:ext cx="2971797" cy="4351338"/>
          </a:xfrm>
        </p:spPr>
        <p:txBody>
          <a:bodyPr/>
          <a:lstStyle/>
          <a:p>
            <a:pPr lvl="0"/>
            <a:r>
              <a:rPr lang="en-US"/>
              <a:t>Click to edit Master text</a:t>
            </a:r>
          </a:p>
        </p:txBody>
      </p:sp>
      <p:sp>
        <p:nvSpPr>
          <p:cNvPr id="11" name="Date Placeholder 10"/>
          <p:cNvSpPr>
            <a:spLocks noGrp="1"/>
          </p:cNvSpPr>
          <p:nvPr>
            <p:ph type="dt" sz="half" idx="16"/>
          </p:nvPr>
        </p:nvSpPr>
        <p:spPr>
          <a:xfrm>
            <a:off x="838200" y="6356351"/>
            <a:ext cx="2743200" cy="365125"/>
          </a:xfrm>
          <a:prstGeom prst="rect">
            <a:avLst/>
          </a:prstGeom>
        </p:spPr>
        <p:txBody>
          <a:bodyPr/>
          <a:lstStyle/>
          <a:p>
            <a:endParaRPr lang="en-US" dirty="0">
              <a:solidFill>
                <a:prstClr val="black"/>
              </a:solidFill>
            </a:endParaRPr>
          </a:p>
        </p:txBody>
      </p:sp>
      <p:sp>
        <p:nvSpPr>
          <p:cNvPr id="13" name="Slide Number Placeholder 12"/>
          <p:cNvSpPr>
            <a:spLocks noGrp="1"/>
          </p:cNvSpPr>
          <p:nvPr>
            <p:ph type="sldNum" sz="quarter" idx="18"/>
          </p:nvPr>
        </p:nvSpPr>
        <p:spPr/>
        <p:txBody>
          <a:bodyPr/>
          <a:lstStyle/>
          <a:p>
            <a:fld id="{C9F8BA3E-EB52-4C8C-97A3-9D9A83473A8E}"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4"/>
          <p:cNvSpPr>
            <a:spLocks noGrp="1"/>
          </p:cNvSpPr>
          <p:nvPr>
            <p:ph type="body" sz="quarter" idx="19"/>
          </p:nvPr>
        </p:nvSpPr>
        <p:spPr>
          <a:xfrm>
            <a:off x="362712" y="1066609"/>
            <a:ext cx="2341054" cy="611950"/>
          </a:xfrm>
        </p:spPr>
        <p:txBody>
          <a:bodyPr/>
          <a:lstStyle/>
          <a:p>
            <a:pPr lvl="0"/>
            <a:endParaRPr lang="en-US"/>
          </a:p>
        </p:txBody>
      </p:sp>
      <p:sp>
        <p:nvSpPr>
          <p:cNvPr id="16" name="Text Placeholder 14"/>
          <p:cNvSpPr>
            <a:spLocks noGrp="1"/>
          </p:cNvSpPr>
          <p:nvPr>
            <p:ph type="body" sz="quarter" idx="20"/>
          </p:nvPr>
        </p:nvSpPr>
        <p:spPr>
          <a:xfrm>
            <a:off x="3174394" y="1105503"/>
            <a:ext cx="2341054" cy="611950"/>
          </a:xfrm>
        </p:spPr>
        <p:txBody>
          <a:bodyPr/>
          <a:lstStyle/>
          <a:p>
            <a:pPr lvl="0"/>
            <a:endParaRPr lang="en-US"/>
          </a:p>
        </p:txBody>
      </p:sp>
      <p:sp>
        <p:nvSpPr>
          <p:cNvPr id="17" name="Text Placeholder 14"/>
          <p:cNvSpPr>
            <a:spLocks noGrp="1"/>
          </p:cNvSpPr>
          <p:nvPr>
            <p:ph type="body" sz="quarter" idx="21"/>
          </p:nvPr>
        </p:nvSpPr>
        <p:spPr>
          <a:xfrm>
            <a:off x="5986076" y="1105503"/>
            <a:ext cx="2341054" cy="611950"/>
          </a:xfrm>
        </p:spPr>
        <p:txBody>
          <a:bodyPr/>
          <a:lstStyle/>
          <a:p>
            <a:pPr lvl="0"/>
            <a:endParaRPr lang="en-US"/>
          </a:p>
        </p:txBody>
      </p:sp>
      <p:sp>
        <p:nvSpPr>
          <p:cNvPr id="18" name="Text Placeholder 14"/>
          <p:cNvSpPr>
            <a:spLocks noGrp="1"/>
          </p:cNvSpPr>
          <p:nvPr>
            <p:ph type="body" sz="quarter" idx="22"/>
          </p:nvPr>
        </p:nvSpPr>
        <p:spPr>
          <a:xfrm>
            <a:off x="9302496" y="1110980"/>
            <a:ext cx="2341054" cy="611950"/>
          </a:xfrm>
        </p:spPr>
        <p:txBody>
          <a:bodyPr/>
          <a:lstStyle/>
          <a:p>
            <a:pPr lvl="0"/>
            <a:endParaRPr lang="en-US"/>
          </a:p>
        </p:txBody>
      </p:sp>
    </p:spTree>
    <p:extLst>
      <p:ext uri="{BB962C8B-B14F-4D97-AF65-F5344CB8AC3E}">
        <p14:creationId xmlns:p14="http://schemas.microsoft.com/office/powerpoint/2010/main" val="13115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3969906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1523583" y="1122908"/>
            <a:ext cx="9144800" cy="2387600"/>
          </a:xfrm>
          <a:prstGeom prst="rect">
            <a:avLst/>
          </a:prstGeom>
          <a:noFill/>
          <a:ln>
            <a:noFill/>
          </a:ln>
        </p:spPr>
        <p:txBody>
          <a:bodyPr spcFirstLastPara="1" wrap="square" lIns="48200" tIns="24100" rIns="48200" bIns="24100" anchor="b" anchorCtr="0">
            <a:noAutofit/>
          </a:bodyPr>
          <a:lstStyle>
            <a:lvl1pPr lvl="0" algn="ctr" rtl="0">
              <a:lnSpc>
                <a:spcPct val="100000"/>
              </a:lnSpc>
              <a:spcBef>
                <a:spcPts val="0"/>
              </a:spcBef>
              <a:spcAft>
                <a:spcPts val="0"/>
              </a:spcAft>
              <a:buClr>
                <a:srgbClr val="00AD86"/>
              </a:buClr>
              <a:buSzPts val="3200"/>
              <a:buFont typeface="Arial"/>
              <a:buNone/>
              <a:defRPr sz="4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57" name="Google Shape;57;p14"/>
          <p:cNvSpPr txBox="1">
            <a:spLocks noGrp="1"/>
          </p:cNvSpPr>
          <p:nvPr>
            <p:ph type="subTitle" idx="1"/>
          </p:nvPr>
        </p:nvSpPr>
        <p:spPr>
          <a:xfrm>
            <a:off x="1523583" y="3602013"/>
            <a:ext cx="9144800" cy="1655600"/>
          </a:xfrm>
          <a:prstGeom prst="rect">
            <a:avLst/>
          </a:prstGeom>
          <a:noFill/>
          <a:ln>
            <a:noFill/>
          </a:ln>
        </p:spPr>
        <p:txBody>
          <a:bodyPr spcFirstLastPara="1" wrap="square" lIns="48200" tIns="24100" rIns="48200" bIns="24100" anchor="t" anchorCtr="0">
            <a:noAutofit/>
          </a:bodyPr>
          <a:lstStyle>
            <a:lvl1pPr lvl="0" algn="ctr" rtl="0">
              <a:lnSpc>
                <a:spcPct val="100000"/>
              </a:lnSpc>
              <a:spcBef>
                <a:spcPts val="667"/>
              </a:spcBef>
              <a:spcAft>
                <a:spcPts val="0"/>
              </a:spcAft>
              <a:buClr>
                <a:srgbClr val="2E378F"/>
              </a:buClr>
              <a:buSzPts val="1300"/>
              <a:buNone/>
              <a:defRPr sz="1733"/>
            </a:lvl1pPr>
            <a:lvl2pPr lvl="1" algn="ctr" rtl="0">
              <a:lnSpc>
                <a:spcPct val="100000"/>
              </a:lnSpc>
              <a:spcBef>
                <a:spcPts val="400"/>
              </a:spcBef>
              <a:spcAft>
                <a:spcPts val="0"/>
              </a:spcAft>
              <a:buClr>
                <a:srgbClr val="2E378F"/>
              </a:buClr>
              <a:buSzPts val="1100"/>
              <a:buNone/>
              <a:defRPr sz="1467"/>
            </a:lvl2pPr>
            <a:lvl3pPr lvl="2" algn="ctr" rtl="0">
              <a:lnSpc>
                <a:spcPct val="100000"/>
              </a:lnSpc>
              <a:spcBef>
                <a:spcPts val="400"/>
              </a:spcBef>
              <a:spcAft>
                <a:spcPts val="0"/>
              </a:spcAft>
              <a:buClr>
                <a:srgbClr val="2E378F"/>
              </a:buClr>
              <a:buSzPts val="900"/>
              <a:buNone/>
              <a:defRPr sz="1200"/>
            </a:lvl3pPr>
            <a:lvl4pPr lvl="3" algn="ctr" rtl="0">
              <a:lnSpc>
                <a:spcPct val="100000"/>
              </a:lnSpc>
              <a:spcBef>
                <a:spcPts val="400"/>
              </a:spcBef>
              <a:spcAft>
                <a:spcPts val="0"/>
              </a:spcAft>
              <a:buClr>
                <a:srgbClr val="2E378F"/>
              </a:buClr>
              <a:buSzPts val="800"/>
              <a:buNone/>
              <a:defRPr sz="1067"/>
            </a:lvl4pPr>
            <a:lvl5pPr lvl="4" algn="ctr" rtl="0">
              <a:lnSpc>
                <a:spcPct val="100000"/>
              </a:lnSpc>
              <a:spcBef>
                <a:spcPts val="400"/>
              </a:spcBef>
              <a:spcAft>
                <a:spcPts val="0"/>
              </a:spcAft>
              <a:buClr>
                <a:srgbClr val="2E378F"/>
              </a:buClr>
              <a:buSzPts val="800"/>
              <a:buNone/>
              <a:defRPr sz="1067"/>
            </a:lvl5pPr>
            <a:lvl6pPr lvl="5" algn="ctr" rtl="0">
              <a:lnSpc>
                <a:spcPct val="90000"/>
              </a:lnSpc>
              <a:spcBef>
                <a:spcPts val="400"/>
              </a:spcBef>
              <a:spcAft>
                <a:spcPts val="0"/>
              </a:spcAft>
              <a:buClr>
                <a:schemeClr val="dk1"/>
              </a:buClr>
              <a:buSzPts val="800"/>
              <a:buNone/>
              <a:defRPr sz="1067"/>
            </a:lvl6pPr>
            <a:lvl7pPr lvl="6" algn="ctr" rtl="0">
              <a:lnSpc>
                <a:spcPct val="90000"/>
              </a:lnSpc>
              <a:spcBef>
                <a:spcPts val="400"/>
              </a:spcBef>
              <a:spcAft>
                <a:spcPts val="0"/>
              </a:spcAft>
              <a:buClr>
                <a:schemeClr val="dk1"/>
              </a:buClr>
              <a:buSzPts val="800"/>
              <a:buNone/>
              <a:defRPr sz="1067"/>
            </a:lvl7pPr>
            <a:lvl8pPr lvl="7" algn="ctr" rtl="0">
              <a:lnSpc>
                <a:spcPct val="90000"/>
              </a:lnSpc>
              <a:spcBef>
                <a:spcPts val="400"/>
              </a:spcBef>
              <a:spcAft>
                <a:spcPts val="0"/>
              </a:spcAft>
              <a:buClr>
                <a:schemeClr val="dk1"/>
              </a:buClr>
              <a:buSzPts val="800"/>
              <a:buNone/>
              <a:defRPr sz="1067"/>
            </a:lvl8pPr>
            <a:lvl9pPr lvl="8" algn="ctr" rtl="0">
              <a:lnSpc>
                <a:spcPct val="90000"/>
              </a:lnSpc>
              <a:spcBef>
                <a:spcPts val="400"/>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1582195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8"/>
        <p:cNvGrpSpPr/>
        <p:nvPr/>
      </p:nvGrpSpPr>
      <p:grpSpPr>
        <a:xfrm>
          <a:off x="0" y="0"/>
          <a:ext cx="0" cy="0"/>
          <a:chOff x="0" y="0"/>
          <a:chExt cx="0" cy="0"/>
        </a:xfrm>
      </p:grpSpPr>
      <p:sp>
        <p:nvSpPr>
          <p:cNvPr id="59" name="Google Shape;59;p15"/>
          <p:cNvSpPr txBox="1">
            <a:spLocks noGrp="1"/>
          </p:cNvSpPr>
          <p:nvPr>
            <p:ph type="body" idx="1"/>
          </p:nvPr>
        </p:nvSpPr>
        <p:spPr>
          <a:xfrm>
            <a:off x="752521" y="541128"/>
            <a:ext cx="6564000" cy="12212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00AD86"/>
              </a:buClr>
              <a:buSzPts val="2500"/>
              <a:buNone/>
              <a:defRPr sz="3333" b="0" i="0">
                <a:solidFill>
                  <a:srgbClr val="00AD86"/>
                </a:solidFill>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60" name="Google Shape;60;p15"/>
          <p:cNvSpPr txBox="1">
            <a:spLocks noGrp="1"/>
          </p:cNvSpPr>
          <p:nvPr>
            <p:ph type="body" idx="2"/>
          </p:nvPr>
        </p:nvSpPr>
        <p:spPr>
          <a:xfrm>
            <a:off x="760972" y="2209277"/>
            <a:ext cx="6539200" cy="37152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1900"/>
              <a:buNone/>
              <a:defRPr sz="2533" b="0" i="0">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pic>
        <p:nvPicPr>
          <p:cNvPr id="61" name="Google Shape;61;p15" descr="A picture containing curtain, light, computer&#10;&#10;Description automatically generated"/>
          <p:cNvPicPr preferRelativeResize="0"/>
          <p:nvPr/>
        </p:nvPicPr>
        <p:blipFill rotWithShape="1">
          <a:blip r:embed="rId2">
            <a:alphaModFix/>
          </a:blip>
          <a:srcRect l="33548" r="1885"/>
          <a:stretch/>
        </p:blipFill>
        <p:spPr>
          <a:xfrm>
            <a:off x="7625986" y="-2"/>
            <a:ext cx="4566025" cy="6050499"/>
          </a:xfrm>
          <a:prstGeom prst="rect">
            <a:avLst/>
          </a:prstGeom>
          <a:noFill/>
          <a:ln>
            <a:noFill/>
          </a:ln>
        </p:spPr>
      </p:pic>
    </p:spTree>
    <p:extLst>
      <p:ext uri="{BB962C8B-B14F-4D97-AF65-F5344CB8AC3E}">
        <p14:creationId xmlns:p14="http://schemas.microsoft.com/office/powerpoint/2010/main" val="988907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4" name="Google Shape;64;p16"/>
          <p:cNvSpPr txBox="1">
            <a:spLocks noGrp="1"/>
          </p:cNvSpPr>
          <p:nvPr>
            <p:ph type="body" idx="1"/>
          </p:nvPr>
        </p:nvSpPr>
        <p:spPr>
          <a:xfrm>
            <a:off x="838249" y="1826121"/>
            <a:ext cx="10515600" cy="4063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1273627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1553" y="1710035"/>
            <a:ext cx="10515600" cy="28520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3200"/>
              <a:buFont typeface="Arial"/>
              <a:buNone/>
              <a:defRPr sz="4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7" name="Google Shape;67;p17"/>
          <p:cNvSpPr txBox="1">
            <a:spLocks noGrp="1"/>
          </p:cNvSpPr>
          <p:nvPr>
            <p:ph type="body" idx="1"/>
          </p:nvPr>
        </p:nvSpPr>
        <p:spPr>
          <a:xfrm>
            <a:off x="831553" y="4589860"/>
            <a:ext cx="10515600" cy="1500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888888"/>
              </a:buClr>
              <a:buSzPts val="1300"/>
              <a:buNone/>
              <a:defRPr sz="1733">
                <a:solidFill>
                  <a:srgbClr val="888888"/>
                </a:solidFill>
              </a:defRPr>
            </a:lvl1pPr>
            <a:lvl2pPr marL="1219170" lvl="1" indent="-304792" algn="l" rtl="0">
              <a:lnSpc>
                <a:spcPct val="100000"/>
              </a:lnSpc>
              <a:spcBef>
                <a:spcPts val="400"/>
              </a:spcBef>
              <a:spcAft>
                <a:spcPts val="0"/>
              </a:spcAft>
              <a:buClr>
                <a:srgbClr val="888888"/>
              </a:buClr>
              <a:buSzPts val="1100"/>
              <a:buNone/>
              <a:defRPr sz="1467">
                <a:solidFill>
                  <a:srgbClr val="888888"/>
                </a:solidFill>
              </a:defRPr>
            </a:lvl2pPr>
            <a:lvl3pPr marL="1828754" lvl="2" indent="-304792" algn="l" rtl="0">
              <a:lnSpc>
                <a:spcPct val="100000"/>
              </a:lnSpc>
              <a:spcBef>
                <a:spcPts val="400"/>
              </a:spcBef>
              <a:spcAft>
                <a:spcPts val="0"/>
              </a:spcAft>
              <a:buClr>
                <a:srgbClr val="888888"/>
              </a:buClr>
              <a:buSzPts val="900"/>
              <a:buNone/>
              <a:defRPr sz="1200">
                <a:solidFill>
                  <a:srgbClr val="888888"/>
                </a:solidFill>
              </a:defRPr>
            </a:lvl3pPr>
            <a:lvl4pPr marL="2438339" lvl="3" indent="-304792" algn="l" rtl="0">
              <a:lnSpc>
                <a:spcPct val="100000"/>
              </a:lnSpc>
              <a:spcBef>
                <a:spcPts val="400"/>
              </a:spcBef>
              <a:spcAft>
                <a:spcPts val="0"/>
              </a:spcAft>
              <a:buClr>
                <a:srgbClr val="888888"/>
              </a:buClr>
              <a:buSzPts val="800"/>
              <a:buNone/>
              <a:defRPr sz="1067">
                <a:solidFill>
                  <a:srgbClr val="888888"/>
                </a:solidFill>
              </a:defRPr>
            </a:lvl4pPr>
            <a:lvl5pPr marL="3047924" lvl="4" indent="-304792" algn="l" rtl="0">
              <a:lnSpc>
                <a:spcPct val="100000"/>
              </a:lnSpc>
              <a:spcBef>
                <a:spcPts val="400"/>
              </a:spcBef>
              <a:spcAft>
                <a:spcPts val="0"/>
              </a:spcAft>
              <a:buClr>
                <a:srgbClr val="888888"/>
              </a:buClr>
              <a:buSzPts val="800"/>
              <a:buNone/>
              <a:defRPr sz="1067">
                <a:solidFill>
                  <a:srgbClr val="888888"/>
                </a:solidFill>
              </a:defRPr>
            </a:lvl5pPr>
            <a:lvl6pPr marL="3657509" lvl="5" indent="-304792" algn="l" rtl="0">
              <a:lnSpc>
                <a:spcPct val="90000"/>
              </a:lnSpc>
              <a:spcBef>
                <a:spcPts val="400"/>
              </a:spcBef>
              <a:spcAft>
                <a:spcPts val="0"/>
              </a:spcAft>
              <a:buClr>
                <a:srgbClr val="888888"/>
              </a:buClr>
              <a:buSzPts val="800"/>
              <a:buNone/>
              <a:defRPr sz="1067">
                <a:solidFill>
                  <a:srgbClr val="888888"/>
                </a:solidFill>
              </a:defRPr>
            </a:lvl6pPr>
            <a:lvl7pPr marL="4267093" lvl="6" indent="-304792" algn="l" rtl="0">
              <a:lnSpc>
                <a:spcPct val="90000"/>
              </a:lnSpc>
              <a:spcBef>
                <a:spcPts val="400"/>
              </a:spcBef>
              <a:spcAft>
                <a:spcPts val="0"/>
              </a:spcAft>
              <a:buClr>
                <a:srgbClr val="888888"/>
              </a:buClr>
              <a:buSzPts val="800"/>
              <a:buNone/>
              <a:defRPr sz="1067">
                <a:solidFill>
                  <a:srgbClr val="888888"/>
                </a:solidFill>
              </a:defRPr>
            </a:lvl7pPr>
            <a:lvl8pPr marL="4876678" lvl="7" indent="-304792" algn="l" rtl="0">
              <a:lnSpc>
                <a:spcPct val="90000"/>
              </a:lnSpc>
              <a:spcBef>
                <a:spcPts val="400"/>
              </a:spcBef>
              <a:spcAft>
                <a:spcPts val="0"/>
              </a:spcAft>
              <a:buClr>
                <a:srgbClr val="888888"/>
              </a:buClr>
              <a:buSzPts val="800"/>
              <a:buNone/>
              <a:defRPr sz="1067">
                <a:solidFill>
                  <a:srgbClr val="888888"/>
                </a:solidFill>
              </a:defRPr>
            </a:lvl8pPr>
            <a:lvl9pPr marL="5486263" lvl="8" indent="-304792" algn="l" rtl="0">
              <a:lnSpc>
                <a:spcPct val="90000"/>
              </a:lnSpc>
              <a:spcBef>
                <a:spcPts val="400"/>
              </a:spcBef>
              <a:spcAft>
                <a:spcPts val="0"/>
              </a:spcAft>
              <a:buClr>
                <a:srgbClr val="888888"/>
              </a:buClr>
              <a:buSzPts val="800"/>
              <a:buNone/>
              <a:defRPr sz="1067">
                <a:solidFill>
                  <a:srgbClr val="888888"/>
                </a:solidFill>
              </a:defRPr>
            </a:lvl9pPr>
          </a:lstStyle>
          <a:p>
            <a:endParaRPr/>
          </a:p>
        </p:txBody>
      </p:sp>
      <p:sp>
        <p:nvSpPr>
          <p:cNvPr id="68" name="Google Shape;68;p17"/>
          <p:cNvSpPr txBox="1"/>
          <p:nvPr/>
        </p:nvSpPr>
        <p:spPr>
          <a:xfrm>
            <a:off x="10333352" y="6519617"/>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906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1" name="Google Shape;71;p18"/>
          <p:cNvSpPr txBox="1">
            <a:spLocks noGrp="1"/>
          </p:cNvSpPr>
          <p:nvPr>
            <p:ph type="body" idx="1"/>
          </p:nvPr>
        </p:nvSpPr>
        <p:spPr>
          <a:xfrm>
            <a:off x="838249" y="1826121"/>
            <a:ext cx="5203600" cy="4351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2" name="Google Shape;72;p18"/>
          <p:cNvSpPr txBox="1">
            <a:spLocks noGrp="1"/>
          </p:cNvSpPr>
          <p:nvPr>
            <p:ph type="body" idx="2"/>
          </p:nvPr>
        </p:nvSpPr>
        <p:spPr>
          <a:xfrm>
            <a:off x="6149024" y="1826121"/>
            <a:ext cx="5204800" cy="43512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3444892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9365"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5" name="Google Shape;75;p19"/>
          <p:cNvSpPr txBox="1">
            <a:spLocks noGrp="1"/>
          </p:cNvSpPr>
          <p:nvPr>
            <p:ph type="body" idx="1"/>
          </p:nvPr>
        </p:nvSpPr>
        <p:spPr>
          <a:xfrm>
            <a:off x="839365" y="1681013"/>
            <a:ext cx="5158000" cy="823600"/>
          </a:xfrm>
          <a:prstGeom prst="rect">
            <a:avLst/>
          </a:prstGeom>
          <a:noFill/>
          <a:ln>
            <a:noFill/>
          </a:ln>
        </p:spPr>
        <p:txBody>
          <a:bodyPr spcFirstLastPara="1" wrap="square" lIns="48200" tIns="24100" rIns="48200" bIns="24100" anchor="b" anchorCtr="0">
            <a:noAutofit/>
          </a:bodyPr>
          <a:lstStyle>
            <a:lvl1pPr marL="609585" lvl="0" indent="-304792" algn="l" rtl="0">
              <a:lnSpc>
                <a:spcPct val="100000"/>
              </a:lnSpc>
              <a:spcBef>
                <a:spcPts val="667"/>
              </a:spcBef>
              <a:spcAft>
                <a:spcPts val="0"/>
              </a:spcAft>
              <a:buClr>
                <a:srgbClr val="2E378F"/>
              </a:buClr>
              <a:buSzPts val="1300"/>
              <a:buNone/>
              <a:defRPr sz="1733" b="1"/>
            </a:lvl1pPr>
            <a:lvl2pPr marL="1219170" lvl="1" indent="-304792" algn="l" rtl="0">
              <a:lnSpc>
                <a:spcPct val="100000"/>
              </a:lnSpc>
              <a:spcBef>
                <a:spcPts val="400"/>
              </a:spcBef>
              <a:spcAft>
                <a:spcPts val="0"/>
              </a:spcAft>
              <a:buClr>
                <a:srgbClr val="2E378F"/>
              </a:buClr>
              <a:buSzPts val="1100"/>
              <a:buNone/>
              <a:defRPr sz="1467" b="1"/>
            </a:lvl2pPr>
            <a:lvl3pPr marL="1828754" lvl="2" indent="-304792" algn="l" rtl="0">
              <a:lnSpc>
                <a:spcPct val="100000"/>
              </a:lnSpc>
              <a:spcBef>
                <a:spcPts val="400"/>
              </a:spcBef>
              <a:spcAft>
                <a:spcPts val="0"/>
              </a:spcAft>
              <a:buClr>
                <a:srgbClr val="2E378F"/>
              </a:buClr>
              <a:buSzPts val="900"/>
              <a:buNone/>
              <a:defRPr sz="1200" b="1"/>
            </a:lvl3pPr>
            <a:lvl4pPr marL="2438339" lvl="3" indent="-304792" algn="l" rtl="0">
              <a:lnSpc>
                <a:spcPct val="100000"/>
              </a:lnSpc>
              <a:spcBef>
                <a:spcPts val="400"/>
              </a:spcBef>
              <a:spcAft>
                <a:spcPts val="0"/>
              </a:spcAft>
              <a:buClr>
                <a:srgbClr val="2E378F"/>
              </a:buClr>
              <a:buSzPts val="800"/>
              <a:buNone/>
              <a:defRPr sz="1067" b="1"/>
            </a:lvl4pPr>
            <a:lvl5pPr marL="3047924" lvl="4" indent="-304792" algn="l" rtl="0">
              <a:lnSpc>
                <a:spcPct val="100000"/>
              </a:lnSpc>
              <a:spcBef>
                <a:spcPts val="400"/>
              </a:spcBef>
              <a:spcAft>
                <a:spcPts val="0"/>
              </a:spcAft>
              <a:buClr>
                <a:srgbClr val="2E378F"/>
              </a:buClr>
              <a:buSzPts val="800"/>
              <a:buNone/>
              <a:defRPr sz="1067" b="1"/>
            </a:lvl5pPr>
            <a:lvl6pPr marL="3657509" lvl="5" indent="-304792" algn="l" rtl="0">
              <a:lnSpc>
                <a:spcPct val="90000"/>
              </a:lnSpc>
              <a:spcBef>
                <a:spcPts val="400"/>
              </a:spcBef>
              <a:spcAft>
                <a:spcPts val="0"/>
              </a:spcAft>
              <a:buClr>
                <a:schemeClr val="dk1"/>
              </a:buClr>
              <a:buSzPts val="800"/>
              <a:buNone/>
              <a:defRPr sz="1067" b="1"/>
            </a:lvl6pPr>
            <a:lvl7pPr marL="4267093" lvl="6" indent="-304792" algn="l" rtl="0">
              <a:lnSpc>
                <a:spcPct val="90000"/>
              </a:lnSpc>
              <a:spcBef>
                <a:spcPts val="400"/>
              </a:spcBef>
              <a:spcAft>
                <a:spcPts val="0"/>
              </a:spcAft>
              <a:buClr>
                <a:schemeClr val="dk1"/>
              </a:buClr>
              <a:buSzPts val="800"/>
              <a:buNone/>
              <a:defRPr sz="1067" b="1"/>
            </a:lvl7pPr>
            <a:lvl8pPr marL="4876678" lvl="7" indent="-304792" algn="l" rtl="0">
              <a:lnSpc>
                <a:spcPct val="90000"/>
              </a:lnSpc>
              <a:spcBef>
                <a:spcPts val="400"/>
              </a:spcBef>
              <a:spcAft>
                <a:spcPts val="0"/>
              </a:spcAft>
              <a:buClr>
                <a:schemeClr val="dk1"/>
              </a:buClr>
              <a:buSzPts val="800"/>
              <a:buNone/>
              <a:defRPr sz="1067" b="1"/>
            </a:lvl8pPr>
            <a:lvl9pPr marL="5486263" lvl="8" indent="-304792" algn="l" rtl="0">
              <a:lnSpc>
                <a:spcPct val="90000"/>
              </a:lnSpc>
              <a:spcBef>
                <a:spcPts val="400"/>
              </a:spcBef>
              <a:spcAft>
                <a:spcPts val="0"/>
              </a:spcAft>
              <a:buClr>
                <a:schemeClr val="dk1"/>
              </a:buClr>
              <a:buSzPts val="800"/>
              <a:buNone/>
              <a:defRPr sz="1067" b="1"/>
            </a:lvl9pPr>
          </a:lstStyle>
          <a:p>
            <a:endParaRPr/>
          </a:p>
        </p:txBody>
      </p:sp>
      <p:sp>
        <p:nvSpPr>
          <p:cNvPr id="76" name="Google Shape;76;p19"/>
          <p:cNvSpPr txBox="1">
            <a:spLocks noGrp="1"/>
          </p:cNvSpPr>
          <p:nvPr>
            <p:ph type="body" idx="2"/>
          </p:nvPr>
        </p:nvSpPr>
        <p:spPr>
          <a:xfrm>
            <a:off x="839365" y="2504777"/>
            <a:ext cx="5158000" cy="36848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7" name="Google Shape;77;p19"/>
          <p:cNvSpPr txBox="1">
            <a:spLocks noGrp="1"/>
          </p:cNvSpPr>
          <p:nvPr>
            <p:ph type="body" idx="3"/>
          </p:nvPr>
        </p:nvSpPr>
        <p:spPr>
          <a:xfrm>
            <a:off x="6172463" y="1681013"/>
            <a:ext cx="5182400" cy="823600"/>
          </a:xfrm>
          <a:prstGeom prst="rect">
            <a:avLst/>
          </a:prstGeom>
          <a:noFill/>
          <a:ln>
            <a:noFill/>
          </a:ln>
        </p:spPr>
        <p:txBody>
          <a:bodyPr spcFirstLastPara="1" wrap="square" lIns="48200" tIns="24100" rIns="48200" bIns="24100" anchor="b" anchorCtr="0">
            <a:noAutofit/>
          </a:bodyPr>
          <a:lstStyle>
            <a:lvl1pPr marL="609585" lvl="0" indent="-304792" algn="l" rtl="0">
              <a:lnSpc>
                <a:spcPct val="100000"/>
              </a:lnSpc>
              <a:spcBef>
                <a:spcPts val="667"/>
              </a:spcBef>
              <a:spcAft>
                <a:spcPts val="0"/>
              </a:spcAft>
              <a:buClr>
                <a:srgbClr val="2E378F"/>
              </a:buClr>
              <a:buSzPts val="1300"/>
              <a:buNone/>
              <a:defRPr sz="1733" b="1"/>
            </a:lvl1pPr>
            <a:lvl2pPr marL="1219170" lvl="1" indent="-304792" algn="l" rtl="0">
              <a:lnSpc>
                <a:spcPct val="100000"/>
              </a:lnSpc>
              <a:spcBef>
                <a:spcPts val="400"/>
              </a:spcBef>
              <a:spcAft>
                <a:spcPts val="0"/>
              </a:spcAft>
              <a:buClr>
                <a:srgbClr val="2E378F"/>
              </a:buClr>
              <a:buSzPts val="1100"/>
              <a:buNone/>
              <a:defRPr sz="1467" b="1"/>
            </a:lvl2pPr>
            <a:lvl3pPr marL="1828754" lvl="2" indent="-304792" algn="l" rtl="0">
              <a:lnSpc>
                <a:spcPct val="100000"/>
              </a:lnSpc>
              <a:spcBef>
                <a:spcPts val="400"/>
              </a:spcBef>
              <a:spcAft>
                <a:spcPts val="0"/>
              </a:spcAft>
              <a:buClr>
                <a:srgbClr val="2E378F"/>
              </a:buClr>
              <a:buSzPts val="900"/>
              <a:buNone/>
              <a:defRPr sz="1200" b="1"/>
            </a:lvl3pPr>
            <a:lvl4pPr marL="2438339" lvl="3" indent="-304792" algn="l" rtl="0">
              <a:lnSpc>
                <a:spcPct val="100000"/>
              </a:lnSpc>
              <a:spcBef>
                <a:spcPts val="400"/>
              </a:spcBef>
              <a:spcAft>
                <a:spcPts val="0"/>
              </a:spcAft>
              <a:buClr>
                <a:srgbClr val="2E378F"/>
              </a:buClr>
              <a:buSzPts val="800"/>
              <a:buNone/>
              <a:defRPr sz="1067" b="1"/>
            </a:lvl4pPr>
            <a:lvl5pPr marL="3047924" lvl="4" indent="-304792" algn="l" rtl="0">
              <a:lnSpc>
                <a:spcPct val="100000"/>
              </a:lnSpc>
              <a:spcBef>
                <a:spcPts val="400"/>
              </a:spcBef>
              <a:spcAft>
                <a:spcPts val="0"/>
              </a:spcAft>
              <a:buClr>
                <a:srgbClr val="2E378F"/>
              </a:buClr>
              <a:buSzPts val="800"/>
              <a:buNone/>
              <a:defRPr sz="1067" b="1"/>
            </a:lvl5pPr>
            <a:lvl6pPr marL="3657509" lvl="5" indent="-304792" algn="l" rtl="0">
              <a:lnSpc>
                <a:spcPct val="90000"/>
              </a:lnSpc>
              <a:spcBef>
                <a:spcPts val="400"/>
              </a:spcBef>
              <a:spcAft>
                <a:spcPts val="0"/>
              </a:spcAft>
              <a:buClr>
                <a:schemeClr val="dk1"/>
              </a:buClr>
              <a:buSzPts val="800"/>
              <a:buNone/>
              <a:defRPr sz="1067" b="1"/>
            </a:lvl6pPr>
            <a:lvl7pPr marL="4267093" lvl="6" indent="-304792" algn="l" rtl="0">
              <a:lnSpc>
                <a:spcPct val="90000"/>
              </a:lnSpc>
              <a:spcBef>
                <a:spcPts val="400"/>
              </a:spcBef>
              <a:spcAft>
                <a:spcPts val="0"/>
              </a:spcAft>
              <a:buClr>
                <a:schemeClr val="dk1"/>
              </a:buClr>
              <a:buSzPts val="800"/>
              <a:buNone/>
              <a:defRPr sz="1067" b="1"/>
            </a:lvl7pPr>
            <a:lvl8pPr marL="4876678" lvl="7" indent="-304792" algn="l" rtl="0">
              <a:lnSpc>
                <a:spcPct val="90000"/>
              </a:lnSpc>
              <a:spcBef>
                <a:spcPts val="400"/>
              </a:spcBef>
              <a:spcAft>
                <a:spcPts val="0"/>
              </a:spcAft>
              <a:buClr>
                <a:schemeClr val="dk1"/>
              </a:buClr>
              <a:buSzPts val="800"/>
              <a:buNone/>
              <a:defRPr sz="1067" b="1"/>
            </a:lvl8pPr>
            <a:lvl9pPr marL="5486263" lvl="8" indent="-304792" algn="l" rtl="0">
              <a:lnSpc>
                <a:spcPct val="90000"/>
              </a:lnSpc>
              <a:spcBef>
                <a:spcPts val="400"/>
              </a:spcBef>
              <a:spcAft>
                <a:spcPts val="0"/>
              </a:spcAft>
              <a:buClr>
                <a:schemeClr val="dk1"/>
              </a:buClr>
              <a:buSzPts val="800"/>
              <a:buNone/>
              <a:defRPr sz="1067" b="1"/>
            </a:lvl9pPr>
          </a:lstStyle>
          <a:p>
            <a:endParaRPr/>
          </a:p>
        </p:txBody>
      </p:sp>
      <p:sp>
        <p:nvSpPr>
          <p:cNvPr id="78" name="Google Shape;78;p19"/>
          <p:cNvSpPr txBox="1">
            <a:spLocks noGrp="1"/>
          </p:cNvSpPr>
          <p:nvPr>
            <p:ph type="body" idx="4"/>
          </p:nvPr>
        </p:nvSpPr>
        <p:spPr>
          <a:xfrm>
            <a:off x="6172463" y="2504777"/>
            <a:ext cx="5182400" cy="3684800"/>
          </a:xfrm>
          <a:prstGeom prst="rect">
            <a:avLst/>
          </a:prstGeom>
          <a:noFill/>
          <a:ln>
            <a:noFill/>
          </a:ln>
        </p:spPr>
        <p:txBody>
          <a:bodyPr spcFirstLastPara="1" wrap="square" lIns="48200" tIns="24100" rIns="48200" bIns="24100" anchor="t" anchorCtr="0">
            <a:noAutofit/>
          </a:bodyPr>
          <a:lstStyle>
            <a:lvl1pPr marL="609585" lvl="0" indent="-380990" algn="l" rtl="0">
              <a:lnSpc>
                <a:spcPct val="100000"/>
              </a:lnSpc>
              <a:spcBef>
                <a:spcPts val="667"/>
              </a:spcBef>
              <a:spcAft>
                <a:spcPts val="0"/>
              </a:spcAft>
              <a:buClr>
                <a:srgbClr val="2E378F"/>
              </a:buClr>
              <a:buSzPts val="900"/>
              <a:buChar char="•"/>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
        <p:nvSpPr>
          <p:cNvPr id="79" name="Google Shape;79;p19"/>
          <p:cNvSpPr txBox="1"/>
          <p:nvPr/>
        </p:nvSpPr>
        <p:spPr>
          <a:xfrm>
            <a:off x="11495676" y="6477097"/>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65852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Tree>
    <p:extLst>
      <p:ext uri="{BB962C8B-B14F-4D97-AF65-F5344CB8AC3E}">
        <p14:creationId xmlns:p14="http://schemas.microsoft.com/office/powerpoint/2010/main" val="75650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1"/>
          <p:cNvSpPr txBox="1"/>
          <p:nvPr/>
        </p:nvSpPr>
        <p:spPr>
          <a:xfrm>
            <a:off x="10758593" y="6604656"/>
            <a:ext cx="130000" cy="324800"/>
          </a:xfrm>
          <a:prstGeom prst="rect">
            <a:avLst/>
          </a:prstGeom>
          <a:noFill/>
          <a:ln>
            <a:noFill/>
          </a:ln>
        </p:spPr>
        <p:txBody>
          <a:bodyPr spcFirstLastPara="1" wrap="square" lIns="64267" tIns="32133" rIns="64267" bIns="32133" anchor="t"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53413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839365" y="928687"/>
            <a:ext cx="3932400" cy="11284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1700"/>
              <a:buFont typeface="Arial"/>
              <a:buNone/>
              <a:defRPr sz="2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6" name="Google Shape;86;p22"/>
          <p:cNvSpPr txBox="1">
            <a:spLocks noGrp="1"/>
          </p:cNvSpPr>
          <p:nvPr>
            <p:ph type="body" idx="1"/>
          </p:nvPr>
        </p:nvSpPr>
        <p:spPr>
          <a:xfrm>
            <a:off x="5183529" y="987847"/>
            <a:ext cx="6171600" cy="48732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
        <p:nvSpPr>
          <p:cNvPr id="87" name="Google Shape;87;p22"/>
          <p:cNvSpPr txBox="1">
            <a:spLocks noGrp="1"/>
          </p:cNvSpPr>
          <p:nvPr>
            <p:ph type="body" idx="2"/>
          </p:nvPr>
        </p:nvSpPr>
        <p:spPr>
          <a:xfrm>
            <a:off x="839365" y="2057177"/>
            <a:ext cx="3932400" cy="3812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800"/>
              <a:buNone/>
              <a:defRPr sz="1067"/>
            </a:lvl1pPr>
            <a:lvl2pPr marL="1219170" lvl="1" indent="-304792" algn="l" rtl="0">
              <a:lnSpc>
                <a:spcPct val="100000"/>
              </a:lnSpc>
              <a:spcBef>
                <a:spcPts val="400"/>
              </a:spcBef>
              <a:spcAft>
                <a:spcPts val="0"/>
              </a:spcAft>
              <a:buClr>
                <a:srgbClr val="2E378F"/>
              </a:buClr>
              <a:buSzPts val="700"/>
              <a:buNone/>
              <a:defRPr sz="933"/>
            </a:lvl2pPr>
            <a:lvl3pPr marL="1828754" lvl="2" indent="-304792" algn="l" rtl="0">
              <a:lnSpc>
                <a:spcPct val="100000"/>
              </a:lnSpc>
              <a:spcBef>
                <a:spcPts val="400"/>
              </a:spcBef>
              <a:spcAft>
                <a:spcPts val="0"/>
              </a:spcAft>
              <a:buClr>
                <a:srgbClr val="2E378F"/>
              </a:buClr>
              <a:buSzPts val="600"/>
              <a:buNone/>
              <a:defRPr sz="800"/>
            </a:lvl3pPr>
            <a:lvl4pPr marL="2438339" lvl="3" indent="-304792" algn="l" rtl="0">
              <a:lnSpc>
                <a:spcPct val="100000"/>
              </a:lnSpc>
              <a:spcBef>
                <a:spcPts val="400"/>
              </a:spcBef>
              <a:spcAft>
                <a:spcPts val="0"/>
              </a:spcAft>
              <a:buClr>
                <a:srgbClr val="2E378F"/>
              </a:buClr>
              <a:buSzPts val="500"/>
              <a:buNone/>
              <a:defRPr sz="667"/>
            </a:lvl4pPr>
            <a:lvl5pPr marL="3047924" lvl="4" indent="-304792" algn="l" rtl="0">
              <a:lnSpc>
                <a:spcPct val="100000"/>
              </a:lnSpc>
              <a:spcBef>
                <a:spcPts val="400"/>
              </a:spcBef>
              <a:spcAft>
                <a:spcPts val="0"/>
              </a:spcAft>
              <a:buClr>
                <a:srgbClr val="2E378F"/>
              </a:buClr>
              <a:buSzPts val="500"/>
              <a:buNone/>
              <a:defRPr sz="667"/>
            </a:lvl5pPr>
            <a:lvl6pPr marL="3657509" lvl="5" indent="-304792" algn="l" rtl="0">
              <a:lnSpc>
                <a:spcPct val="90000"/>
              </a:lnSpc>
              <a:spcBef>
                <a:spcPts val="400"/>
              </a:spcBef>
              <a:spcAft>
                <a:spcPts val="0"/>
              </a:spcAft>
              <a:buClr>
                <a:schemeClr val="dk1"/>
              </a:buClr>
              <a:buSzPts val="500"/>
              <a:buNone/>
              <a:defRPr sz="667"/>
            </a:lvl6pPr>
            <a:lvl7pPr marL="4267093" lvl="6" indent="-304792" algn="l" rtl="0">
              <a:lnSpc>
                <a:spcPct val="90000"/>
              </a:lnSpc>
              <a:spcBef>
                <a:spcPts val="400"/>
              </a:spcBef>
              <a:spcAft>
                <a:spcPts val="0"/>
              </a:spcAft>
              <a:buClr>
                <a:schemeClr val="dk1"/>
              </a:buClr>
              <a:buSzPts val="500"/>
              <a:buNone/>
              <a:defRPr sz="667"/>
            </a:lvl7pPr>
            <a:lvl8pPr marL="4876678" lvl="7" indent="-304792" algn="l" rtl="0">
              <a:lnSpc>
                <a:spcPct val="90000"/>
              </a:lnSpc>
              <a:spcBef>
                <a:spcPts val="400"/>
              </a:spcBef>
              <a:spcAft>
                <a:spcPts val="0"/>
              </a:spcAft>
              <a:buClr>
                <a:schemeClr val="dk1"/>
              </a:buClr>
              <a:buSzPts val="500"/>
              <a:buNone/>
              <a:defRPr sz="667"/>
            </a:lvl8pPr>
            <a:lvl9pPr marL="5486263" lvl="8" indent="-304792" algn="l" rtl="0">
              <a:lnSpc>
                <a:spcPct val="90000"/>
              </a:lnSpc>
              <a:spcBef>
                <a:spcPts val="400"/>
              </a:spcBef>
              <a:spcAft>
                <a:spcPts val="0"/>
              </a:spcAft>
              <a:buClr>
                <a:schemeClr val="dk1"/>
              </a:buClr>
              <a:buSzPts val="500"/>
              <a:buNone/>
              <a:defRPr sz="667"/>
            </a:lvl9pPr>
          </a:lstStyle>
          <a:p>
            <a:endParaRPr/>
          </a:p>
        </p:txBody>
      </p:sp>
    </p:spTree>
    <p:extLst>
      <p:ext uri="{BB962C8B-B14F-4D97-AF65-F5344CB8AC3E}">
        <p14:creationId xmlns:p14="http://schemas.microsoft.com/office/powerpoint/2010/main" val="2256573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839365" y="964405"/>
            <a:ext cx="3932400" cy="1092800"/>
          </a:xfrm>
          <a:prstGeom prst="rect">
            <a:avLst/>
          </a:prstGeom>
          <a:noFill/>
          <a:ln>
            <a:noFill/>
          </a:ln>
        </p:spPr>
        <p:txBody>
          <a:bodyPr spcFirstLastPara="1" wrap="square" lIns="48200" tIns="24100" rIns="48200" bIns="24100" anchor="b" anchorCtr="0">
            <a:noAutofit/>
          </a:bodyPr>
          <a:lstStyle>
            <a:lvl1pPr lvl="0" algn="l" rtl="0">
              <a:lnSpc>
                <a:spcPct val="100000"/>
              </a:lnSpc>
              <a:spcBef>
                <a:spcPts val="0"/>
              </a:spcBef>
              <a:spcAft>
                <a:spcPts val="0"/>
              </a:spcAft>
              <a:buClr>
                <a:srgbClr val="00AD86"/>
              </a:buClr>
              <a:buSzPts val="1700"/>
              <a:buFont typeface="Arial"/>
              <a:buNone/>
              <a:defRPr sz="2267"/>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0" name="Google Shape;90;p23"/>
          <p:cNvSpPr>
            <a:spLocks noGrp="1"/>
          </p:cNvSpPr>
          <p:nvPr>
            <p:ph type="pic" idx="2"/>
          </p:nvPr>
        </p:nvSpPr>
        <p:spPr>
          <a:xfrm>
            <a:off x="5183529" y="987847"/>
            <a:ext cx="6171600" cy="4873200"/>
          </a:xfrm>
          <a:prstGeom prst="rect">
            <a:avLst/>
          </a:prstGeom>
          <a:noFill/>
          <a:ln>
            <a:noFill/>
          </a:ln>
        </p:spPr>
        <p:txBody>
          <a:bodyPr spcFirstLastPara="1" wrap="square" lIns="48200" tIns="24100" rIns="48200" bIns="24100" anchor="t" anchorCtr="0">
            <a:noAutofit/>
          </a:bodyPr>
          <a:lstStyle>
            <a:lvl1pPr marR="0" lvl="0" algn="l" rtl="0">
              <a:lnSpc>
                <a:spcPct val="100000"/>
              </a:lnSpc>
              <a:spcBef>
                <a:spcPts val="667"/>
              </a:spcBef>
              <a:spcAft>
                <a:spcPts val="0"/>
              </a:spcAft>
              <a:buClr>
                <a:srgbClr val="2E378F"/>
              </a:buClr>
              <a:buSzPts val="1700"/>
              <a:buFont typeface="Arial"/>
              <a:buNone/>
              <a:defRPr sz="2267" b="0" i="0" u="none" strike="noStrike" cap="none">
                <a:solidFill>
                  <a:srgbClr val="2E378F"/>
                </a:solidFill>
                <a:latin typeface="Arial"/>
                <a:ea typeface="Arial"/>
                <a:cs typeface="Arial"/>
                <a:sym typeface="Arial"/>
              </a:defRPr>
            </a:lvl1pPr>
            <a:lvl2pPr marR="0" lvl="1" algn="l" rtl="0">
              <a:lnSpc>
                <a:spcPct val="100000"/>
              </a:lnSpc>
              <a:spcBef>
                <a:spcPts val="400"/>
              </a:spcBef>
              <a:spcAft>
                <a:spcPts val="0"/>
              </a:spcAft>
              <a:buClr>
                <a:srgbClr val="2E378F"/>
              </a:buClr>
              <a:buSzPts val="1500"/>
              <a:buFont typeface="Arial"/>
              <a:buNone/>
              <a:defRPr sz="2000" b="0" i="0" u="none" strike="noStrike" cap="none">
                <a:solidFill>
                  <a:srgbClr val="2E378F"/>
                </a:solidFill>
                <a:latin typeface="Arial"/>
                <a:ea typeface="Arial"/>
                <a:cs typeface="Arial"/>
                <a:sym typeface="Arial"/>
              </a:defRPr>
            </a:lvl2pPr>
            <a:lvl3pPr marR="0" lvl="2" algn="l" rtl="0">
              <a:lnSpc>
                <a:spcPct val="100000"/>
              </a:lnSpc>
              <a:spcBef>
                <a:spcPts val="400"/>
              </a:spcBef>
              <a:spcAft>
                <a:spcPts val="0"/>
              </a:spcAft>
              <a:buClr>
                <a:srgbClr val="2E378F"/>
              </a:buClr>
              <a:buSzPts val="1300"/>
              <a:buFont typeface="Arial"/>
              <a:buNone/>
              <a:defRPr sz="1733" b="0" i="0" u="none" strike="noStrike" cap="none">
                <a:solidFill>
                  <a:srgbClr val="2E378F"/>
                </a:solidFill>
                <a:latin typeface="Arial"/>
                <a:ea typeface="Arial"/>
                <a:cs typeface="Arial"/>
                <a:sym typeface="Arial"/>
              </a:defRPr>
            </a:lvl3pPr>
            <a:lvl4pPr marR="0" lvl="3" algn="l" rtl="0">
              <a:lnSpc>
                <a:spcPct val="100000"/>
              </a:lnSpc>
              <a:spcBef>
                <a:spcPts val="400"/>
              </a:spcBef>
              <a:spcAft>
                <a:spcPts val="0"/>
              </a:spcAft>
              <a:buClr>
                <a:srgbClr val="2E378F"/>
              </a:buClr>
              <a:buSzPts val="1100"/>
              <a:buFont typeface="Arial"/>
              <a:buNone/>
              <a:defRPr sz="1467" b="0" i="0" u="none" strike="noStrike" cap="none">
                <a:solidFill>
                  <a:srgbClr val="2E378F"/>
                </a:solidFill>
                <a:latin typeface="Arial"/>
                <a:ea typeface="Arial"/>
                <a:cs typeface="Arial"/>
                <a:sym typeface="Arial"/>
              </a:defRPr>
            </a:lvl4pPr>
            <a:lvl5pPr marR="0" lvl="4" algn="l" rtl="0">
              <a:lnSpc>
                <a:spcPct val="100000"/>
              </a:lnSpc>
              <a:spcBef>
                <a:spcPts val="400"/>
              </a:spcBef>
              <a:spcAft>
                <a:spcPts val="0"/>
              </a:spcAft>
              <a:buClr>
                <a:srgbClr val="2E378F"/>
              </a:buClr>
              <a:buSzPts val="1100"/>
              <a:buFont typeface="Arial"/>
              <a:buNone/>
              <a:defRPr sz="1467" b="0" i="0" u="none" strike="noStrike" cap="none">
                <a:solidFill>
                  <a:srgbClr val="2E378F"/>
                </a:solidFill>
                <a:latin typeface="Arial"/>
                <a:ea typeface="Arial"/>
                <a:cs typeface="Arial"/>
                <a:sym typeface="Arial"/>
              </a:defRPr>
            </a:lvl5pPr>
            <a:lvl6pPr marR="0" lvl="5"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91" name="Google Shape;91;p23"/>
          <p:cNvSpPr txBox="1">
            <a:spLocks noGrp="1"/>
          </p:cNvSpPr>
          <p:nvPr>
            <p:ph type="body" idx="1"/>
          </p:nvPr>
        </p:nvSpPr>
        <p:spPr>
          <a:xfrm>
            <a:off x="839365" y="2057177"/>
            <a:ext cx="3932400" cy="3812000"/>
          </a:xfrm>
          <a:prstGeom prst="rect">
            <a:avLst/>
          </a:prstGeom>
          <a:noFill/>
          <a:ln>
            <a:noFill/>
          </a:ln>
        </p:spPr>
        <p:txBody>
          <a:bodyPr spcFirstLastPara="1" wrap="square" lIns="48200" tIns="24100" rIns="48200" bIns="24100" anchor="t" anchorCtr="0">
            <a:noAutofit/>
          </a:bodyPr>
          <a:lstStyle>
            <a:lvl1pPr marL="609585" lvl="0" indent="-304792" algn="l" rtl="0">
              <a:lnSpc>
                <a:spcPct val="100000"/>
              </a:lnSpc>
              <a:spcBef>
                <a:spcPts val="667"/>
              </a:spcBef>
              <a:spcAft>
                <a:spcPts val="0"/>
              </a:spcAft>
              <a:buClr>
                <a:srgbClr val="2E378F"/>
              </a:buClr>
              <a:buSzPts val="800"/>
              <a:buNone/>
              <a:defRPr sz="1067"/>
            </a:lvl1pPr>
            <a:lvl2pPr marL="1219170" lvl="1" indent="-304792" algn="l" rtl="0">
              <a:lnSpc>
                <a:spcPct val="100000"/>
              </a:lnSpc>
              <a:spcBef>
                <a:spcPts val="400"/>
              </a:spcBef>
              <a:spcAft>
                <a:spcPts val="0"/>
              </a:spcAft>
              <a:buClr>
                <a:srgbClr val="2E378F"/>
              </a:buClr>
              <a:buSzPts val="700"/>
              <a:buNone/>
              <a:defRPr sz="933"/>
            </a:lvl2pPr>
            <a:lvl3pPr marL="1828754" lvl="2" indent="-304792" algn="l" rtl="0">
              <a:lnSpc>
                <a:spcPct val="100000"/>
              </a:lnSpc>
              <a:spcBef>
                <a:spcPts val="400"/>
              </a:spcBef>
              <a:spcAft>
                <a:spcPts val="0"/>
              </a:spcAft>
              <a:buClr>
                <a:srgbClr val="2E378F"/>
              </a:buClr>
              <a:buSzPts val="600"/>
              <a:buNone/>
              <a:defRPr sz="800"/>
            </a:lvl3pPr>
            <a:lvl4pPr marL="2438339" lvl="3" indent="-304792" algn="l" rtl="0">
              <a:lnSpc>
                <a:spcPct val="100000"/>
              </a:lnSpc>
              <a:spcBef>
                <a:spcPts val="400"/>
              </a:spcBef>
              <a:spcAft>
                <a:spcPts val="0"/>
              </a:spcAft>
              <a:buClr>
                <a:srgbClr val="2E378F"/>
              </a:buClr>
              <a:buSzPts val="500"/>
              <a:buNone/>
              <a:defRPr sz="667"/>
            </a:lvl4pPr>
            <a:lvl5pPr marL="3047924" lvl="4" indent="-304792" algn="l" rtl="0">
              <a:lnSpc>
                <a:spcPct val="100000"/>
              </a:lnSpc>
              <a:spcBef>
                <a:spcPts val="400"/>
              </a:spcBef>
              <a:spcAft>
                <a:spcPts val="0"/>
              </a:spcAft>
              <a:buClr>
                <a:srgbClr val="2E378F"/>
              </a:buClr>
              <a:buSzPts val="500"/>
              <a:buNone/>
              <a:defRPr sz="667"/>
            </a:lvl5pPr>
            <a:lvl6pPr marL="3657509" lvl="5" indent="-304792" algn="l" rtl="0">
              <a:lnSpc>
                <a:spcPct val="90000"/>
              </a:lnSpc>
              <a:spcBef>
                <a:spcPts val="400"/>
              </a:spcBef>
              <a:spcAft>
                <a:spcPts val="0"/>
              </a:spcAft>
              <a:buClr>
                <a:schemeClr val="dk1"/>
              </a:buClr>
              <a:buSzPts val="500"/>
              <a:buNone/>
              <a:defRPr sz="667"/>
            </a:lvl6pPr>
            <a:lvl7pPr marL="4267093" lvl="6" indent="-304792" algn="l" rtl="0">
              <a:lnSpc>
                <a:spcPct val="90000"/>
              </a:lnSpc>
              <a:spcBef>
                <a:spcPts val="400"/>
              </a:spcBef>
              <a:spcAft>
                <a:spcPts val="0"/>
              </a:spcAft>
              <a:buClr>
                <a:schemeClr val="dk1"/>
              </a:buClr>
              <a:buSzPts val="500"/>
              <a:buNone/>
              <a:defRPr sz="667"/>
            </a:lvl7pPr>
            <a:lvl8pPr marL="4876678" lvl="7" indent="-304792" algn="l" rtl="0">
              <a:lnSpc>
                <a:spcPct val="90000"/>
              </a:lnSpc>
              <a:spcBef>
                <a:spcPts val="400"/>
              </a:spcBef>
              <a:spcAft>
                <a:spcPts val="0"/>
              </a:spcAft>
              <a:buClr>
                <a:schemeClr val="dk1"/>
              </a:buClr>
              <a:buSzPts val="500"/>
              <a:buNone/>
              <a:defRPr sz="667"/>
            </a:lvl8pPr>
            <a:lvl9pPr marL="5486263" lvl="8" indent="-304792" algn="l" rtl="0">
              <a:lnSpc>
                <a:spcPct val="90000"/>
              </a:lnSpc>
              <a:spcBef>
                <a:spcPts val="400"/>
              </a:spcBef>
              <a:spcAft>
                <a:spcPts val="0"/>
              </a:spcAft>
              <a:buClr>
                <a:schemeClr val="dk1"/>
              </a:buClr>
              <a:buSzPts val="500"/>
              <a:buNone/>
              <a:defRPr sz="667"/>
            </a:lvl9pPr>
          </a:lstStyle>
          <a:p>
            <a:endParaRPr/>
          </a:p>
        </p:txBody>
      </p:sp>
    </p:spTree>
    <p:extLst>
      <p:ext uri="{BB962C8B-B14F-4D97-AF65-F5344CB8AC3E}">
        <p14:creationId xmlns:p14="http://schemas.microsoft.com/office/powerpoint/2010/main" val="85089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
        <p:cNvGrpSpPr/>
        <p:nvPr/>
      </p:nvGrpSpPr>
      <p:grpSpPr>
        <a:xfrm>
          <a:off x="0" y="0"/>
          <a:ext cx="0" cy="0"/>
          <a:chOff x="0" y="0"/>
          <a:chExt cx="0" cy="0"/>
        </a:xfrm>
      </p:grpSpPr>
      <p:pic>
        <p:nvPicPr>
          <p:cNvPr id="93" name="Google Shape;93;p24" descr="A picture containing building, computer&#10;&#10;Description automatically generated"/>
          <p:cNvPicPr preferRelativeResize="0"/>
          <p:nvPr/>
        </p:nvPicPr>
        <p:blipFill rotWithShape="1">
          <a:blip r:embed="rId2">
            <a:alphaModFix/>
          </a:blip>
          <a:srcRect/>
          <a:stretch/>
        </p:blipFill>
        <p:spPr>
          <a:xfrm>
            <a:off x="1" y="-2017771"/>
            <a:ext cx="12192012" cy="9421096"/>
          </a:xfrm>
          <a:prstGeom prst="rect">
            <a:avLst/>
          </a:prstGeom>
          <a:noFill/>
          <a:ln>
            <a:noFill/>
          </a:ln>
        </p:spPr>
      </p:pic>
      <p:sp>
        <p:nvSpPr>
          <p:cNvPr id="94" name="Google Shape;94;p24"/>
          <p:cNvSpPr/>
          <p:nvPr/>
        </p:nvSpPr>
        <p:spPr>
          <a:xfrm>
            <a:off x="356079" y="1058373"/>
            <a:ext cx="11246400" cy="5677600"/>
          </a:xfrm>
          <a:prstGeom prst="rect">
            <a:avLst/>
          </a:prstGeom>
          <a:solidFill>
            <a:schemeClr val="lt1"/>
          </a:solidFill>
          <a:ln>
            <a:noFill/>
          </a:ln>
        </p:spPr>
        <p:txBody>
          <a:bodyPr spcFirstLastPara="1" wrap="square" lIns="64267" tIns="32133" rIns="64267" bIns="32133" anchor="ctr" anchorCtr="0">
            <a:noAutofit/>
          </a:bodyPr>
          <a:lstStyle/>
          <a:p>
            <a:pPr marL="0" marR="0" lvl="0" indent="0" algn="ctr" rtl="0">
              <a:lnSpc>
                <a:spcPct val="100000"/>
              </a:lnSpc>
              <a:spcBef>
                <a:spcPts val="0"/>
              </a:spcBef>
              <a:spcAft>
                <a:spcPts val="0"/>
              </a:spcAft>
              <a:buClr>
                <a:srgbClr val="000000"/>
              </a:buClr>
              <a:buSzPts val="1300"/>
              <a:buFont typeface="Helvetica Neue"/>
              <a:buNone/>
            </a:pPr>
            <a:endParaRPr sz="1733" b="1" i="0" u="none" strike="noStrike" cap="none">
              <a:solidFill>
                <a:schemeClr val="lt1"/>
              </a:solidFill>
              <a:latin typeface="Helvetica Neue"/>
              <a:ea typeface="Helvetica Neue"/>
              <a:cs typeface="Helvetica Neue"/>
              <a:sym typeface="Helvetica Neue"/>
            </a:endParaRPr>
          </a:p>
        </p:txBody>
      </p:sp>
      <p:sp>
        <p:nvSpPr>
          <p:cNvPr id="95" name="Google Shape;95;p24"/>
          <p:cNvSpPr txBox="1">
            <a:spLocks noGrp="1"/>
          </p:cNvSpPr>
          <p:nvPr>
            <p:ph type="title"/>
          </p:nvPr>
        </p:nvSpPr>
        <p:spPr>
          <a:xfrm>
            <a:off x="838249" y="1413484"/>
            <a:ext cx="10515600" cy="13260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pic>
        <p:nvPicPr>
          <p:cNvPr id="96" name="Google Shape;96;p24" descr="A picture containing drawing&#10;&#10;Description automatically generated"/>
          <p:cNvPicPr preferRelativeResize="0"/>
          <p:nvPr/>
        </p:nvPicPr>
        <p:blipFill rotWithShape="1">
          <a:blip r:embed="rId3">
            <a:alphaModFix/>
          </a:blip>
          <a:srcRect/>
          <a:stretch/>
        </p:blipFill>
        <p:spPr>
          <a:xfrm>
            <a:off x="9800440" y="6044095"/>
            <a:ext cx="1732307" cy="518380"/>
          </a:xfrm>
          <a:prstGeom prst="rect">
            <a:avLst/>
          </a:prstGeom>
          <a:noFill/>
          <a:ln>
            <a:noFill/>
          </a:ln>
        </p:spPr>
      </p:pic>
    </p:spTree>
    <p:extLst>
      <p:ext uri="{BB962C8B-B14F-4D97-AF65-F5344CB8AC3E}">
        <p14:creationId xmlns:p14="http://schemas.microsoft.com/office/powerpoint/2010/main" val="3707180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7"/>
        <p:cNvGrpSpPr/>
        <p:nvPr/>
      </p:nvGrpSpPr>
      <p:grpSpPr>
        <a:xfrm>
          <a:off x="0" y="0"/>
          <a:ext cx="0" cy="0"/>
          <a:chOff x="0" y="0"/>
          <a:chExt cx="0" cy="0"/>
        </a:xfrm>
      </p:grpSpPr>
      <p:pic>
        <p:nvPicPr>
          <p:cNvPr id="98" name="Google Shape;98;p25" descr="A close up of a logo&#10;&#10;Description automatically generated"/>
          <p:cNvPicPr preferRelativeResize="0"/>
          <p:nvPr/>
        </p:nvPicPr>
        <p:blipFill rotWithShape="1">
          <a:blip r:embed="rId2">
            <a:alphaModFix/>
          </a:blip>
          <a:srcRect/>
          <a:stretch/>
        </p:blipFill>
        <p:spPr>
          <a:xfrm>
            <a:off x="9211603" y="-428625"/>
            <a:ext cx="3234496" cy="3214589"/>
          </a:xfrm>
          <a:prstGeom prst="rect">
            <a:avLst/>
          </a:prstGeom>
          <a:noFill/>
          <a:ln>
            <a:noFill/>
          </a:ln>
        </p:spPr>
      </p:pic>
      <p:sp>
        <p:nvSpPr>
          <p:cNvPr id="99" name="Google Shape;99;p25"/>
          <p:cNvSpPr txBox="1">
            <a:spLocks noGrp="1"/>
          </p:cNvSpPr>
          <p:nvPr>
            <p:ph type="body" idx="1"/>
          </p:nvPr>
        </p:nvSpPr>
        <p:spPr>
          <a:xfrm>
            <a:off x="613355" y="390008"/>
            <a:ext cx="7423200" cy="9672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2E378F"/>
              </a:buClr>
              <a:buSzPts val="3800"/>
              <a:buNone/>
              <a:defRPr sz="5067" b="0" i="0">
                <a:solidFill>
                  <a:srgbClr val="2E378F"/>
                </a:solidFill>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spTree>
    <p:extLst>
      <p:ext uri="{BB962C8B-B14F-4D97-AF65-F5344CB8AC3E}">
        <p14:creationId xmlns:p14="http://schemas.microsoft.com/office/powerpoint/2010/main" val="423902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659947" y="329283"/>
            <a:ext cx="7484000" cy="1063600"/>
          </a:xfrm>
          <a:prstGeom prst="rect">
            <a:avLst/>
          </a:prstGeom>
          <a:noFill/>
          <a:ln>
            <a:noFill/>
          </a:ln>
        </p:spPr>
        <p:txBody>
          <a:bodyPr spcFirstLastPara="1" wrap="square" lIns="48200" tIns="24100" rIns="48200" bIns="24100" anchor="ctr" anchorCtr="0">
            <a:noAutofit/>
          </a:bodyPr>
          <a:lstStyle>
            <a:lvl1pPr lvl="0" algn="l" rtl="0">
              <a:lnSpc>
                <a:spcPct val="100000"/>
              </a:lnSpc>
              <a:spcBef>
                <a:spcPts val="0"/>
              </a:spcBef>
              <a:spcAft>
                <a:spcPts val="0"/>
              </a:spcAft>
              <a:buClr>
                <a:srgbClr val="00AD86"/>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pic>
        <p:nvPicPr>
          <p:cNvPr id="102" name="Google Shape;102;p26" descr="A close up of a logo&#10;&#10;Description automatically generated"/>
          <p:cNvPicPr preferRelativeResize="0"/>
          <p:nvPr/>
        </p:nvPicPr>
        <p:blipFill rotWithShape="1">
          <a:blip r:embed="rId2">
            <a:alphaModFix/>
          </a:blip>
          <a:srcRect/>
          <a:stretch/>
        </p:blipFill>
        <p:spPr>
          <a:xfrm>
            <a:off x="-253584" y="0"/>
            <a:ext cx="3234496" cy="3214589"/>
          </a:xfrm>
          <a:prstGeom prst="rect">
            <a:avLst/>
          </a:prstGeom>
          <a:noFill/>
          <a:ln>
            <a:noFill/>
          </a:ln>
        </p:spPr>
      </p:pic>
      <p:sp>
        <p:nvSpPr>
          <p:cNvPr id="103" name="Google Shape;103;p26"/>
          <p:cNvSpPr txBox="1">
            <a:spLocks noGrp="1"/>
          </p:cNvSpPr>
          <p:nvPr>
            <p:ph type="body" idx="1"/>
          </p:nvPr>
        </p:nvSpPr>
        <p:spPr>
          <a:xfrm>
            <a:off x="3607487" y="1750219"/>
            <a:ext cx="7747200" cy="41108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Tree>
    <p:extLst>
      <p:ext uri="{BB962C8B-B14F-4D97-AF65-F5344CB8AC3E}">
        <p14:creationId xmlns:p14="http://schemas.microsoft.com/office/powerpoint/2010/main" val="2826353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27"/>
          <p:cNvSpPr txBox="1">
            <a:spLocks noGrp="1"/>
          </p:cNvSpPr>
          <p:nvPr>
            <p:ph type="body" idx="1"/>
          </p:nvPr>
        </p:nvSpPr>
        <p:spPr>
          <a:xfrm>
            <a:off x="5374799" y="620844"/>
            <a:ext cx="5709600" cy="922400"/>
          </a:xfrm>
          <a:prstGeom prst="rect">
            <a:avLst/>
          </a:prstGeom>
          <a:noFill/>
          <a:ln>
            <a:noFill/>
          </a:ln>
        </p:spPr>
        <p:txBody>
          <a:bodyPr spcFirstLastPara="1" wrap="square" lIns="48200" tIns="24100" rIns="48200" bIns="24100" anchor="ctr" anchorCtr="0">
            <a:noAutofit/>
          </a:bodyPr>
          <a:lstStyle>
            <a:lvl1pPr marL="609585" lvl="0" indent="-304792" algn="l" rtl="0">
              <a:lnSpc>
                <a:spcPct val="100000"/>
              </a:lnSpc>
              <a:spcBef>
                <a:spcPts val="667"/>
              </a:spcBef>
              <a:spcAft>
                <a:spcPts val="0"/>
              </a:spcAft>
              <a:buClr>
                <a:srgbClr val="2E378F"/>
              </a:buClr>
              <a:buSzPts val="2300"/>
              <a:buNone/>
              <a:defRPr sz="3067" b="0" i="0">
                <a:latin typeface="Arial"/>
                <a:ea typeface="Arial"/>
                <a:cs typeface="Arial"/>
                <a:sym typeface="Arial"/>
              </a:defRPr>
            </a:lvl1pPr>
            <a:lvl2pPr marL="1219170" lvl="1" indent="-380990" algn="l" rtl="0">
              <a:lnSpc>
                <a:spcPct val="100000"/>
              </a:lnSpc>
              <a:spcBef>
                <a:spcPts val="400"/>
              </a:spcBef>
              <a:spcAft>
                <a:spcPts val="0"/>
              </a:spcAft>
              <a:buClr>
                <a:srgbClr val="2E378F"/>
              </a:buClr>
              <a:buSzPts val="900"/>
              <a:buChar char="•"/>
              <a:defRPr/>
            </a:lvl2pPr>
            <a:lvl3pPr marL="1828754" lvl="2" indent="-380990" algn="l" rtl="0">
              <a:lnSpc>
                <a:spcPct val="100000"/>
              </a:lnSpc>
              <a:spcBef>
                <a:spcPts val="400"/>
              </a:spcBef>
              <a:spcAft>
                <a:spcPts val="0"/>
              </a:spcAft>
              <a:buClr>
                <a:srgbClr val="2E378F"/>
              </a:buClr>
              <a:buSzPts val="900"/>
              <a:buChar char="•"/>
              <a:defRPr/>
            </a:lvl3pPr>
            <a:lvl4pPr marL="2438339" lvl="3" indent="-380990" algn="l" rtl="0">
              <a:lnSpc>
                <a:spcPct val="100000"/>
              </a:lnSpc>
              <a:spcBef>
                <a:spcPts val="400"/>
              </a:spcBef>
              <a:spcAft>
                <a:spcPts val="0"/>
              </a:spcAft>
              <a:buClr>
                <a:srgbClr val="2E378F"/>
              </a:buClr>
              <a:buSzPts val="900"/>
              <a:buChar char="•"/>
              <a:defRPr/>
            </a:lvl4pPr>
            <a:lvl5pPr marL="3047924" lvl="4" indent="-380990" algn="l" rtl="0">
              <a:lnSpc>
                <a:spcPct val="100000"/>
              </a:lnSpc>
              <a:spcBef>
                <a:spcPts val="400"/>
              </a:spcBef>
              <a:spcAft>
                <a:spcPts val="0"/>
              </a:spcAft>
              <a:buClr>
                <a:srgbClr val="2E378F"/>
              </a:buClr>
              <a:buSzPts val="900"/>
              <a:buChar char="•"/>
              <a:defRPr/>
            </a:lvl5pPr>
            <a:lvl6pPr marL="3657509" lvl="5" indent="-380990" algn="l" rtl="0">
              <a:lnSpc>
                <a:spcPct val="90000"/>
              </a:lnSpc>
              <a:spcBef>
                <a:spcPts val="400"/>
              </a:spcBef>
              <a:spcAft>
                <a:spcPts val="0"/>
              </a:spcAft>
              <a:buClr>
                <a:schemeClr val="dk1"/>
              </a:buClr>
              <a:buSzPts val="900"/>
              <a:buChar char="•"/>
              <a:defRPr/>
            </a:lvl6pPr>
            <a:lvl7pPr marL="4267093" lvl="6" indent="-380990" algn="l" rtl="0">
              <a:lnSpc>
                <a:spcPct val="90000"/>
              </a:lnSpc>
              <a:spcBef>
                <a:spcPts val="400"/>
              </a:spcBef>
              <a:spcAft>
                <a:spcPts val="0"/>
              </a:spcAft>
              <a:buClr>
                <a:schemeClr val="dk1"/>
              </a:buClr>
              <a:buSzPts val="900"/>
              <a:buChar char="•"/>
              <a:defRPr/>
            </a:lvl7pPr>
            <a:lvl8pPr marL="4876678" lvl="7" indent="-380990" algn="l" rtl="0">
              <a:lnSpc>
                <a:spcPct val="90000"/>
              </a:lnSpc>
              <a:spcBef>
                <a:spcPts val="400"/>
              </a:spcBef>
              <a:spcAft>
                <a:spcPts val="0"/>
              </a:spcAft>
              <a:buClr>
                <a:schemeClr val="dk1"/>
              </a:buClr>
              <a:buSzPts val="900"/>
              <a:buChar char="•"/>
              <a:defRPr/>
            </a:lvl8pPr>
            <a:lvl9pPr marL="5486263" lvl="8" indent="-380990" algn="l" rtl="0">
              <a:lnSpc>
                <a:spcPct val="90000"/>
              </a:lnSpc>
              <a:spcBef>
                <a:spcPts val="400"/>
              </a:spcBef>
              <a:spcAft>
                <a:spcPts val="0"/>
              </a:spcAft>
              <a:buClr>
                <a:schemeClr val="dk1"/>
              </a:buClr>
              <a:buSzPts val="900"/>
              <a:buChar char="•"/>
              <a:defRPr/>
            </a:lvl9pPr>
          </a:lstStyle>
          <a:p>
            <a:endParaRPr/>
          </a:p>
        </p:txBody>
      </p:sp>
      <p:pic>
        <p:nvPicPr>
          <p:cNvPr id="106" name="Google Shape;106;p27" descr="A picture containing drawing&#10;&#10;Description automatically generated"/>
          <p:cNvPicPr preferRelativeResize="0"/>
          <p:nvPr/>
        </p:nvPicPr>
        <p:blipFill rotWithShape="1">
          <a:blip r:embed="rId2">
            <a:alphaModFix/>
          </a:blip>
          <a:srcRect/>
          <a:stretch/>
        </p:blipFill>
        <p:spPr>
          <a:xfrm>
            <a:off x="-398609" y="1"/>
            <a:ext cx="5376527" cy="5842700"/>
          </a:xfrm>
          <a:prstGeom prst="rect">
            <a:avLst/>
          </a:prstGeom>
          <a:noFill/>
          <a:ln>
            <a:noFill/>
          </a:ln>
        </p:spPr>
      </p:pic>
      <p:sp>
        <p:nvSpPr>
          <p:cNvPr id="107" name="Google Shape;107;p27"/>
          <p:cNvSpPr txBox="1">
            <a:spLocks noGrp="1"/>
          </p:cNvSpPr>
          <p:nvPr>
            <p:ph type="body" idx="2"/>
          </p:nvPr>
        </p:nvSpPr>
        <p:spPr>
          <a:xfrm>
            <a:off x="5387656" y="1903095"/>
            <a:ext cx="5967200" cy="3958000"/>
          </a:xfrm>
          <a:prstGeom prst="rect">
            <a:avLst/>
          </a:prstGeom>
          <a:noFill/>
          <a:ln>
            <a:noFill/>
          </a:ln>
        </p:spPr>
        <p:txBody>
          <a:bodyPr spcFirstLastPara="1" wrap="square" lIns="48200" tIns="24100" rIns="48200" bIns="24100" anchor="t" anchorCtr="0">
            <a:noAutofit/>
          </a:bodyPr>
          <a:lstStyle>
            <a:lvl1pPr marL="609585" lvl="0" indent="-448722" algn="l" rtl="0">
              <a:lnSpc>
                <a:spcPct val="100000"/>
              </a:lnSpc>
              <a:spcBef>
                <a:spcPts val="667"/>
              </a:spcBef>
              <a:spcAft>
                <a:spcPts val="0"/>
              </a:spcAft>
              <a:buClr>
                <a:srgbClr val="2E378F"/>
              </a:buClr>
              <a:buSzPts val="1700"/>
              <a:buChar char="•"/>
              <a:defRPr sz="2267"/>
            </a:lvl1pPr>
            <a:lvl2pPr marL="1219170" lvl="1" indent="-431789" algn="l" rtl="0">
              <a:lnSpc>
                <a:spcPct val="100000"/>
              </a:lnSpc>
              <a:spcBef>
                <a:spcPts val="400"/>
              </a:spcBef>
              <a:spcAft>
                <a:spcPts val="0"/>
              </a:spcAft>
              <a:buClr>
                <a:srgbClr val="2E378F"/>
              </a:buClr>
              <a:buSzPts val="1500"/>
              <a:buChar char="•"/>
              <a:defRPr sz="2000"/>
            </a:lvl2pPr>
            <a:lvl3pPr marL="1828754" lvl="2" indent="-414856" algn="l" rtl="0">
              <a:lnSpc>
                <a:spcPct val="100000"/>
              </a:lnSpc>
              <a:spcBef>
                <a:spcPts val="400"/>
              </a:spcBef>
              <a:spcAft>
                <a:spcPts val="0"/>
              </a:spcAft>
              <a:buClr>
                <a:srgbClr val="2E378F"/>
              </a:buClr>
              <a:buSzPts val="1300"/>
              <a:buChar char="•"/>
              <a:defRPr sz="1733"/>
            </a:lvl3pPr>
            <a:lvl4pPr marL="2438339" lvl="3" indent="-397923" algn="l" rtl="0">
              <a:lnSpc>
                <a:spcPct val="100000"/>
              </a:lnSpc>
              <a:spcBef>
                <a:spcPts val="400"/>
              </a:spcBef>
              <a:spcAft>
                <a:spcPts val="0"/>
              </a:spcAft>
              <a:buClr>
                <a:srgbClr val="2E378F"/>
              </a:buClr>
              <a:buSzPts val="1100"/>
              <a:buChar char="•"/>
              <a:defRPr sz="1467"/>
            </a:lvl4pPr>
            <a:lvl5pPr marL="3047924" lvl="4" indent="-397923" algn="l" rtl="0">
              <a:lnSpc>
                <a:spcPct val="100000"/>
              </a:lnSpc>
              <a:spcBef>
                <a:spcPts val="400"/>
              </a:spcBef>
              <a:spcAft>
                <a:spcPts val="0"/>
              </a:spcAft>
              <a:buClr>
                <a:srgbClr val="2E378F"/>
              </a:buClr>
              <a:buSzPts val="1100"/>
              <a:buChar char="•"/>
              <a:defRPr sz="1467"/>
            </a:lvl5pPr>
            <a:lvl6pPr marL="3657509" lvl="5" indent="-397923" algn="l" rtl="0">
              <a:lnSpc>
                <a:spcPct val="90000"/>
              </a:lnSpc>
              <a:spcBef>
                <a:spcPts val="400"/>
              </a:spcBef>
              <a:spcAft>
                <a:spcPts val="0"/>
              </a:spcAft>
              <a:buClr>
                <a:schemeClr val="dk1"/>
              </a:buClr>
              <a:buSzPts val="1100"/>
              <a:buChar char="•"/>
              <a:defRPr sz="1467"/>
            </a:lvl6pPr>
            <a:lvl7pPr marL="4267093" lvl="6" indent="-397923" algn="l" rtl="0">
              <a:lnSpc>
                <a:spcPct val="90000"/>
              </a:lnSpc>
              <a:spcBef>
                <a:spcPts val="400"/>
              </a:spcBef>
              <a:spcAft>
                <a:spcPts val="0"/>
              </a:spcAft>
              <a:buClr>
                <a:schemeClr val="dk1"/>
              </a:buClr>
              <a:buSzPts val="1100"/>
              <a:buChar char="•"/>
              <a:defRPr sz="1467"/>
            </a:lvl7pPr>
            <a:lvl8pPr marL="4876678" lvl="7" indent="-397923" algn="l" rtl="0">
              <a:lnSpc>
                <a:spcPct val="90000"/>
              </a:lnSpc>
              <a:spcBef>
                <a:spcPts val="400"/>
              </a:spcBef>
              <a:spcAft>
                <a:spcPts val="0"/>
              </a:spcAft>
              <a:buClr>
                <a:schemeClr val="dk1"/>
              </a:buClr>
              <a:buSzPts val="1100"/>
              <a:buChar char="•"/>
              <a:defRPr sz="1467"/>
            </a:lvl8pPr>
            <a:lvl9pPr marL="5486263" lvl="8" indent="-397923" algn="l" rtl="0">
              <a:lnSpc>
                <a:spcPct val="90000"/>
              </a:lnSpc>
              <a:spcBef>
                <a:spcPts val="400"/>
              </a:spcBef>
              <a:spcAft>
                <a:spcPts val="0"/>
              </a:spcAft>
              <a:buClr>
                <a:schemeClr val="dk1"/>
              </a:buClr>
              <a:buSzPts val="1100"/>
              <a:buChar char="•"/>
              <a:defRPr sz="1467"/>
            </a:lvl9pPr>
          </a:lstStyle>
          <a:p>
            <a:endParaRPr/>
          </a:p>
        </p:txBody>
      </p:sp>
    </p:spTree>
    <p:extLst>
      <p:ext uri="{BB962C8B-B14F-4D97-AF65-F5344CB8AC3E}">
        <p14:creationId xmlns:p14="http://schemas.microsoft.com/office/powerpoint/2010/main" val="360999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58176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lnSpc>
                <a:spcPct val="100000"/>
              </a:lnSpc>
              <a:spcAft>
                <a:spcPts val="1200"/>
              </a:spcAft>
              <a:defRPr sz="2800"/>
            </a:lvl1pPr>
            <a:lvl2pPr>
              <a:lnSpc>
                <a:spcPct val="100000"/>
              </a:lnSpc>
              <a:spcAft>
                <a:spcPts val="1200"/>
              </a:spcAft>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83807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9571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4294823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9"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6"/>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631950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62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83660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302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8"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5"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5"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2705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189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011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821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FEE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dirty="0">
              <a:solidFill>
                <a:srgbClr val="000054"/>
              </a:solidFill>
              <a:latin typeface="Arial" charset="0"/>
            </a:endParaRPr>
          </a:p>
        </p:txBody>
      </p:sp>
      <p:sp>
        <p:nvSpPr>
          <p:cNvPr id="2" name="Title 1"/>
          <p:cNvSpPr>
            <a:spLocks noGrp="1"/>
          </p:cNvSpPr>
          <p:nvPr>
            <p:ph type="title"/>
          </p:nvPr>
        </p:nvSpPr>
        <p:spPr>
          <a:xfrm>
            <a:off x="0" y="38100"/>
            <a:ext cx="12192000" cy="1570892"/>
          </a:xfrm>
        </p:spPr>
        <p:txBody>
          <a:bodyPr/>
          <a:lstStyle>
            <a:lvl1pPr>
              <a:defRPr sz="3600" b="1"/>
            </a:lvl1pPr>
          </a:lstStyle>
          <a:p>
            <a:r>
              <a:rPr lang="en-US" dirty="0"/>
              <a:t>Click to edit Master title style</a:t>
            </a:r>
          </a:p>
        </p:txBody>
      </p:sp>
      <p:sp>
        <p:nvSpPr>
          <p:cNvPr id="3" name="Date Placeholder 2"/>
          <p:cNvSpPr>
            <a:spLocks noGrp="1"/>
          </p:cNvSpPr>
          <p:nvPr>
            <p:ph type="dt" sz="half" idx="10"/>
          </p:nvPr>
        </p:nvSpPr>
        <p:spPr>
          <a:xfrm>
            <a:off x="2540000" y="6254750"/>
            <a:ext cx="2235200" cy="457200"/>
          </a:xfrm>
          <a:prstGeom prst="rect">
            <a:avLst/>
          </a:prstGeom>
        </p:spPr>
        <p:txBody>
          <a:bodyPr/>
          <a:lstStyle/>
          <a:p>
            <a:pPr eaLnBrk="0" fontAlgn="base" hangingPunct="0">
              <a:spcBef>
                <a:spcPct val="0"/>
              </a:spcBef>
              <a:spcAft>
                <a:spcPct val="0"/>
              </a:spcAft>
              <a:defRPr/>
            </a:pPr>
            <a:endParaRPr lang="en-US" altLang="en-US" dirty="0">
              <a:solidFill>
                <a:srgbClr val="000000"/>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F9AB0C29-AF48-654A-A2A0-5735B91845CA}" type="slidenum">
              <a:rPr lang="en-US" smtClean="0">
                <a:solidFill>
                  <a:srgbClr val="000000"/>
                </a:solidFill>
                <a:latin typeface="Arial" charset="0"/>
                <a:ea typeface="ＭＳ Ｐゴシック" charset="0"/>
              </a:rPr>
              <a:pPr eaLnBrk="0" fontAlgn="base" hangingPunct="0">
                <a:spcBef>
                  <a:spcPct val="0"/>
                </a:spcBef>
                <a:spcAft>
                  <a:spcPct val="0"/>
                </a:spcAft>
                <a:defRPr/>
              </a:pPr>
              <a:t>‹#›</a:t>
            </a:fld>
            <a:endParaRPr lang="en-US"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319788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dirty="0"/>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dirty="0"/>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0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3168794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608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341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1291907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1425617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31267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903895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886969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850371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5010523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720678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2/19/2021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417442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Two-column layout – Single-line headline</a:t>
            </a:r>
          </a:p>
        </p:txBody>
      </p:sp>
      <p:sp>
        <p:nvSpPr>
          <p:cNvPr id="3" name="Content Placeholder 2"/>
          <p:cNvSpPr>
            <a:spLocks noGrp="1"/>
          </p:cNvSpPr>
          <p:nvPr>
            <p:ph sz="half" idx="1" hasCustomPrompt="1"/>
          </p:nvPr>
        </p:nvSpPr>
        <p:spPr>
          <a:xfrm>
            <a:off x="374136" y="1597025"/>
            <a:ext cx="5598040" cy="4351338"/>
          </a:xfrm>
          <a:prstGeom prst="rect">
            <a:avLst/>
          </a:prstGeom>
        </p:spPr>
        <p:txBody>
          <a:bodyPr/>
          <a:lstStyle>
            <a:lvl1pPr marL="457200" indent="-457200">
              <a:buClr>
                <a:schemeClr val="accent3"/>
              </a:buClr>
              <a:buFont typeface="Arial" panose="020B0604020202020204" pitchFamily="34" charset="0"/>
              <a:buChar char="•"/>
              <a:defRPr/>
            </a:lvl1pPr>
            <a:lvl2pPr marL="685800" indent="-228600">
              <a:buClr>
                <a:schemeClr val="accent3"/>
              </a:buClr>
              <a:buFont typeface="Museo Sans 300" panose="02000000000000000000" pitchFamily="50" charset="0"/>
              <a:buChar char="–"/>
              <a:defRPr/>
            </a:lvl2pPr>
            <a:lvl3pPr marL="1143000" indent="-228600">
              <a:buClr>
                <a:schemeClr val="accent3"/>
              </a:buClr>
              <a:buFont typeface="Arial" panose="020B0604020202020204" pitchFamily="34" charset="0"/>
              <a:buChar char="•"/>
              <a:defRPr/>
            </a:lvl3pPr>
          </a:lstStyle>
          <a:p>
            <a:pPr lvl="0"/>
            <a:r>
              <a:rPr lang="en-US" dirty="0"/>
              <a:t>Best font size for easily readable text in presentations</a:t>
            </a:r>
          </a:p>
          <a:p>
            <a:pPr lvl="1"/>
            <a:r>
              <a:rPr lang="en-US" dirty="0"/>
              <a:t>Second level – note the bullet levels use alternate symbols</a:t>
            </a:r>
          </a:p>
          <a:p>
            <a:pPr lvl="2"/>
            <a:r>
              <a:rPr lang="en-US" dirty="0"/>
              <a:t>Third level</a:t>
            </a:r>
          </a:p>
        </p:txBody>
      </p:sp>
      <p:sp>
        <p:nvSpPr>
          <p:cNvPr id="7" name="Slide Number Placeholder 6"/>
          <p:cNvSpPr>
            <a:spLocks noGrp="1"/>
          </p:cNvSpPr>
          <p:nvPr>
            <p:ph type="sldNum" sz="quarter" idx="12"/>
          </p:nvPr>
        </p:nvSpPr>
        <p:spPr/>
        <p:txBody>
          <a:bodyPr/>
          <a:lstStyle/>
          <a:p>
            <a:fld id="{D4EB817D-99E7-4996-9C34-9D70EA686781}" type="slidenum">
              <a:rPr lang="en-US" smtClean="0">
                <a:solidFill>
                  <a:srgbClr val="333F48"/>
                </a:solidFill>
              </a:rPr>
              <a:pPr/>
              <a:t>‹#›</a:t>
            </a:fld>
            <a:endParaRPr lang="en-US">
              <a:solidFill>
                <a:srgbClr val="333F48"/>
              </a:solidFill>
            </a:endParaRPr>
          </a:p>
        </p:txBody>
      </p:sp>
      <p:sp>
        <p:nvSpPr>
          <p:cNvPr id="6" name="Content Placeholder 2">
            <a:extLst>
              <a:ext uri="{FF2B5EF4-FFF2-40B4-BE49-F238E27FC236}">
                <a16:creationId xmlns:a16="http://schemas.microsoft.com/office/drawing/2014/main" id="{5B6B920D-CADE-4AE8-8880-CD6A69FC1F33}"/>
              </a:ext>
            </a:extLst>
          </p:cNvPr>
          <p:cNvSpPr>
            <a:spLocks noGrp="1"/>
          </p:cNvSpPr>
          <p:nvPr>
            <p:ph sz="half" idx="13" hasCustomPrompt="1"/>
          </p:nvPr>
        </p:nvSpPr>
        <p:spPr>
          <a:xfrm>
            <a:off x="6105967" y="1597025"/>
            <a:ext cx="5598040" cy="4351338"/>
          </a:xfrm>
          <a:prstGeom prst="rect">
            <a:avLst/>
          </a:prstGeom>
        </p:spPr>
        <p:txBody>
          <a:bodyPr/>
          <a:lstStyle>
            <a:lvl1pPr marL="457200" indent="-457200">
              <a:buClr>
                <a:schemeClr val="accent3"/>
              </a:buClr>
              <a:buFont typeface="Arial" panose="020B0604020202020204" pitchFamily="34" charset="0"/>
              <a:buChar char="•"/>
              <a:defRPr/>
            </a:lvl1pPr>
            <a:lvl2pPr marL="685800" indent="-228600">
              <a:buClr>
                <a:schemeClr val="accent3"/>
              </a:buClr>
              <a:buFont typeface="Museo Sans 300" panose="02000000000000000000" pitchFamily="50" charset="0"/>
              <a:buChar char="–"/>
              <a:defRPr/>
            </a:lvl2pPr>
            <a:lvl3pPr marL="1143000" indent="-228600">
              <a:buClr>
                <a:schemeClr val="accent3"/>
              </a:buClr>
              <a:buFont typeface="Arial" panose="020B0604020202020204" pitchFamily="34" charset="0"/>
              <a:buChar char="•"/>
              <a:defRPr/>
            </a:lvl3pPr>
          </a:lstStyle>
          <a:p>
            <a:pPr lvl="0"/>
            <a:r>
              <a:rPr lang="en-US" dirty="0"/>
              <a:t>Best font size for easily readable text in presentations</a:t>
            </a:r>
          </a:p>
          <a:p>
            <a:pPr lvl="1"/>
            <a:r>
              <a:rPr lang="en-US" dirty="0"/>
              <a:t>Second level – note the bullet levels use alternate symbols</a:t>
            </a:r>
          </a:p>
          <a:p>
            <a:pPr lvl="2"/>
            <a:r>
              <a:rPr lang="en-US" dirty="0"/>
              <a:t>Third level</a:t>
            </a:r>
          </a:p>
        </p:txBody>
      </p:sp>
    </p:spTree>
    <p:extLst>
      <p:ext uri="{BB962C8B-B14F-4D97-AF65-F5344CB8AC3E}">
        <p14:creationId xmlns:p14="http://schemas.microsoft.com/office/powerpoint/2010/main" val="2674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400"/>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27192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4.jp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5.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7.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1050">
                <a:solidFill>
                  <a:srgbClr val="FFFFFF"/>
                </a:solidFill>
              </a:defRPr>
            </a:lvl1pPr>
          </a:lstStyle>
          <a:p>
            <a:fld id="{1E47FE53-EBF0-4DA7-9D9D-CC1C3A20F3C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695" r:id="rId9"/>
    <p:sldLayoutId id="2147483697" r:id="rId10"/>
    <p:sldLayoutId id="2147483702" r:id="rId11"/>
    <p:sldLayoutId id="214748370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0814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4139918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3" r:id="rId3"/>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845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49" y="365001"/>
            <a:ext cx="10515600" cy="1326000"/>
          </a:xfrm>
          <a:prstGeom prst="rect">
            <a:avLst/>
          </a:prstGeom>
          <a:noFill/>
          <a:ln>
            <a:noFill/>
          </a:ln>
        </p:spPr>
        <p:txBody>
          <a:bodyPr spcFirstLastPara="1" wrap="square" lIns="48200" tIns="24100" rIns="48200" bIns="24100" anchor="ctr" anchorCtr="0">
            <a:noAutofit/>
          </a:bodyPr>
          <a:lstStyle>
            <a:lvl1pPr marR="0" lvl="0" algn="l" rtl="0">
              <a:lnSpc>
                <a:spcPct val="100000"/>
              </a:lnSpc>
              <a:spcBef>
                <a:spcPts val="0"/>
              </a:spcBef>
              <a:spcAft>
                <a:spcPts val="0"/>
              </a:spcAft>
              <a:buClr>
                <a:srgbClr val="00AD86"/>
              </a:buClr>
              <a:buSzPts val="2300"/>
              <a:buFont typeface="Arial"/>
              <a:buNone/>
              <a:defRPr sz="2300" b="0" i="0" u="none" strike="noStrike" cap="none">
                <a:solidFill>
                  <a:srgbClr val="00AD86"/>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838249" y="1826121"/>
            <a:ext cx="10515600" cy="4063200"/>
          </a:xfrm>
          <a:prstGeom prst="rect">
            <a:avLst/>
          </a:prstGeom>
          <a:noFill/>
          <a:ln>
            <a:noFill/>
          </a:ln>
        </p:spPr>
        <p:txBody>
          <a:bodyPr spcFirstLastPara="1" wrap="square" lIns="48200" tIns="24100" rIns="48200" bIns="24100" anchor="t" anchorCtr="0">
            <a:noAutofit/>
          </a:bodyPr>
          <a:lstStyle>
            <a:lvl1pPr marL="457200" marR="0" lvl="0" indent="-323850" algn="l" rtl="0">
              <a:lnSpc>
                <a:spcPct val="100000"/>
              </a:lnSpc>
              <a:spcBef>
                <a:spcPts val="500"/>
              </a:spcBef>
              <a:spcAft>
                <a:spcPts val="0"/>
              </a:spcAft>
              <a:buClr>
                <a:srgbClr val="2E378F"/>
              </a:buClr>
              <a:buSzPts val="1500"/>
              <a:buFont typeface="Arial"/>
              <a:buChar char="•"/>
              <a:defRPr sz="1500" b="0" i="0" u="none" strike="noStrike" cap="none">
                <a:solidFill>
                  <a:srgbClr val="2E378F"/>
                </a:solidFill>
                <a:latin typeface="Arial"/>
                <a:ea typeface="Arial"/>
                <a:cs typeface="Arial"/>
                <a:sym typeface="Arial"/>
              </a:defRPr>
            </a:lvl1pPr>
            <a:lvl2pPr marL="914400" marR="0" lvl="1" indent="-311150" algn="l" rtl="0">
              <a:lnSpc>
                <a:spcPct val="100000"/>
              </a:lnSpc>
              <a:spcBef>
                <a:spcPts val="300"/>
              </a:spcBef>
              <a:spcAft>
                <a:spcPts val="0"/>
              </a:spcAft>
              <a:buClr>
                <a:srgbClr val="2E378F"/>
              </a:buClr>
              <a:buSzPts val="1300"/>
              <a:buFont typeface="Arial"/>
              <a:buChar char="•"/>
              <a:defRPr sz="1300" b="0" i="0" u="none" strike="noStrike" cap="none">
                <a:solidFill>
                  <a:srgbClr val="2E378F"/>
                </a:solidFill>
                <a:latin typeface="Arial"/>
                <a:ea typeface="Arial"/>
                <a:cs typeface="Arial"/>
                <a:sym typeface="Arial"/>
              </a:defRPr>
            </a:lvl2pPr>
            <a:lvl3pPr marL="1371600" marR="0" lvl="2" indent="-298450" algn="l" rtl="0">
              <a:lnSpc>
                <a:spcPct val="100000"/>
              </a:lnSpc>
              <a:spcBef>
                <a:spcPts val="300"/>
              </a:spcBef>
              <a:spcAft>
                <a:spcPts val="0"/>
              </a:spcAft>
              <a:buClr>
                <a:srgbClr val="2E378F"/>
              </a:buClr>
              <a:buSzPts val="1100"/>
              <a:buFont typeface="Arial"/>
              <a:buChar char="•"/>
              <a:defRPr sz="1100" b="0" i="0" u="none" strike="noStrike" cap="none">
                <a:solidFill>
                  <a:srgbClr val="2E378F"/>
                </a:solidFill>
                <a:latin typeface="Arial"/>
                <a:ea typeface="Arial"/>
                <a:cs typeface="Arial"/>
                <a:sym typeface="Arial"/>
              </a:defRPr>
            </a:lvl3pPr>
            <a:lvl4pPr marL="1828800" marR="0" lvl="3" indent="-285750" algn="l" rtl="0">
              <a:lnSpc>
                <a:spcPct val="100000"/>
              </a:lnSpc>
              <a:spcBef>
                <a:spcPts val="300"/>
              </a:spcBef>
              <a:spcAft>
                <a:spcPts val="0"/>
              </a:spcAft>
              <a:buClr>
                <a:srgbClr val="2E378F"/>
              </a:buClr>
              <a:buSzPts val="900"/>
              <a:buFont typeface="Arial"/>
              <a:buChar char="•"/>
              <a:defRPr sz="900" b="0" i="0" u="none" strike="noStrike" cap="none">
                <a:solidFill>
                  <a:srgbClr val="2E378F"/>
                </a:solidFill>
                <a:latin typeface="Arial"/>
                <a:ea typeface="Arial"/>
                <a:cs typeface="Arial"/>
                <a:sym typeface="Arial"/>
              </a:defRPr>
            </a:lvl4pPr>
            <a:lvl5pPr marL="2286000" marR="0" lvl="4" indent="-285750" algn="l" rtl="0">
              <a:lnSpc>
                <a:spcPct val="100000"/>
              </a:lnSpc>
              <a:spcBef>
                <a:spcPts val="300"/>
              </a:spcBef>
              <a:spcAft>
                <a:spcPts val="0"/>
              </a:spcAft>
              <a:buClr>
                <a:srgbClr val="2E378F"/>
              </a:buClr>
              <a:buSzPts val="900"/>
              <a:buFont typeface="Arial"/>
              <a:buChar char="•"/>
              <a:defRPr sz="900" b="0" i="0" u="none" strike="noStrike" cap="none">
                <a:solidFill>
                  <a:srgbClr val="2E378F"/>
                </a:solidFill>
                <a:latin typeface="Arial"/>
                <a:ea typeface="Arial"/>
                <a:cs typeface="Arial"/>
                <a:sym typeface="Arial"/>
              </a:defRPr>
            </a:lvl5pPr>
            <a:lvl6pPr marL="2743200" marR="0" lvl="5"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pic>
        <p:nvPicPr>
          <p:cNvPr id="53" name="Google Shape;53;p13" descr="A picture containing drawing&#10;&#10;Description automatically generated"/>
          <p:cNvPicPr preferRelativeResize="0"/>
          <p:nvPr/>
        </p:nvPicPr>
        <p:blipFill rotWithShape="1">
          <a:blip r:embed="rId16">
            <a:alphaModFix/>
          </a:blip>
          <a:srcRect/>
          <a:stretch/>
        </p:blipFill>
        <p:spPr>
          <a:xfrm>
            <a:off x="9800440" y="6202357"/>
            <a:ext cx="1732307" cy="518380"/>
          </a:xfrm>
          <a:prstGeom prst="rect">
            <a:avLst/>
          </a:prstGeom>
          <a:noFill/>
          <a:ln>
            <a:noFill/>
          </a:ln>
        </p:spPr>
      </p:pic>
      <p:cxnSp>
        <p:nvCxnSpPr>
          <p:cNvPr id="54" name="Google Shape;54;p13"/>
          <p:cNvCxnSpPr/>
          <p:nvPr/>
        </p:nvCxnSpPr>
        <p:spPr>
          <a:xfrm>
            <a:off x="850892" y="6124649"/>
            <a:ext cx="10552000" cy="0"/>
          </a:xfrm>
          <a:prstGeom prst="straightConnector1">
            <a:avLst/>
          </a:prstGeom>
          <a:noFill/>
          <a:ln w="12700" cap="flat" cmpd="sng">
            <a:solidFill>
              <a:srgbClr val="000000"/>
            </a:solidFill>
            <a:prstDash val="solid"/>
            <a:miter lim="400000"/>
            <a:headEnd type="none" w="sm" len="sm"/>
            <a:tailEnd type="none" w="sm" len="sm"/>
          </a:ln>
        </p:spPr>
      </p:cxnSp>
    </p:spTree>
    <p:extLst>
      <p:ext uri="{BB962C8B-B14F-4D97-AF65-F5344CB8AC3E}">
        <p14:creationId xmlns:p14="http://schemas.microsoft.com/office/powerpoint/2010/main" val="254970722"/>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89376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Lst>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5"/>
            <a:ext cx="2743200" cy="365125"/>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83068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9" r:id="rId10"/>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45260561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fg/aa/lc/documents/thurs3datalcap1.pptx"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hyperlink" Target="https://dq.cde.ca.gov/dataquest/page2.asp?level=District&amp;subject=LC&amp;submit1=Submit" TargetMode="External"/><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ds/sg" TargetMode="External"/><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hyperlink" Target="mailto:jlane@cde.ca.gov"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hyperlink" Target="mailto:jisler@cde.ca.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s://forms.gle/crxjiF7vz9PVk2dB6" TargetMode="External"/><Relationship Id="rId3" Type="http://schemas.openxmlformats.org/officeDocument/2006/relationships/hyperlink" Target="https://scalingstudentsuccess.org/" TargetMode="External"/><Relationship Id="rId7" Type="http://schemas.openxmlformats.org/officeDocument/2006/relationships/hyperlink" Target="mailto:Roman@ScalingStudentSuccess.org"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hyperlink" Target="mailto:Kbrackenridge@tfcusa.org" TargetMode="External"/><Relationship Id="rId2" Type="http://schemas.openxmlformats.org/officeDocument/2006/relationships/notesSlide" Target="../notesSlides/notesSlide33.xml"/><Relationship Id="rId1" Type="http://schemas.openxmlformats.org/officeDocument/2006/relationships/slideLayout" Target="../slideLayouts/slideLayout78.xml"/><Relationship Id="rId6" Type="http://schemas.openxmlformats.org/officeDocument/2006/relationships/image" Target="../media/image14.png"/><Relationship Id="rId5" Type="http://schemas.openxmlformats.org/officeDocument/2006/relationships/hyperlink" Target="https://forms.gle/RXpnxm414hi8xJ4SA" TargetMode="Externa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https://bit.ly/3cXS2EX" TargetMode="External"/><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Data and the 2021–22 LCAP, Part 2</a:t>
            </a:r>
          </a:p>
        </p:txBody>
      </p:sp>
      <p:sp>
        <p:nvSpPr>
          <p:cNvPr id="3" name="Subtitle 2"/>
          <p:cNvSpPr>
            <a:spLocks noGrp="1"/>
          </p:cNvSpPr>
          <p:nvPr>
            <p:ph type="subTitle" idx="1"/>
          </p:nvPr>
        </p:nvSpPr>
        <p:spPr/>
        <p:txBody>
          <a:bodyPr/>
          <a:lstStyle/>
          <a:p>
            <a:pPr lvl="0"/>
            <a:r>
              <a:rPr lang="en-US" dirty="0"/>
              <a:t>California Department of Education</a:t>
            </a:r>
          </a:p>
          <a:p>
            <a:pPr lvl="0"/>
            <a:r>
              <a:rPr lang="en-US" dirty="0"/>
              <a:t>February 18, 2021</a:t>
            </a:r>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147" y="297454"/>
            <a:ext cx="10521538" cy="1002536"/>
          </a:xfrm>
        </p:spPr>
        <p:txBody>
          <a:bodyPr>
            <a:normAutofit/>
          </a:bodyPr>
          <a:lstStyle/>
          <a:p>
            <a:r>
              <a:rPr lang="en-US" sz="4000" dirty="0"/>
              <a:t>Data and the 2021–22 LCAP, Part 1</a:t>
            </a:r>
          </a:p>
        </p:txBody>
      </p:sp>
      <p:sp>
        <p:nvSpPr>
          <p:cNvPr id="3" name="Content Placeholder 2"/>
          <p:cNvSpPr>
            <a:spLocks noGrp="1"/>
          </p:cNvSpPr>
          <p:nvPr>
            <p:ph idx="1"/>
          </p:nvPr>
        </p:nvSpPr>
        <p:spPr>
          <a:xfrm>
            <a:off x="96819" y="1299990"/>
            <a:ext cx="12016291" cy="5167716"/>
          </a:xfrm>
        </p:spPr>
        <p:txBody>
          <a:bodyPr>
            <a:noAutofit/>
          </a:bodyPr>
          <a:lstStyle/>
          <a:p>
            <a:r>
              <a:rPr lang="en-US" sz="3200" dirty="0">
                <a:latin typeface="Arial"/>
                <a:cs typeface="Arial"/>
              </a:rPr>
              <a:t>Today’s presentation </a:t>
            </a:r>
            <a:r>
              <a:rPr lang="en-US" sz="3200" dirty="0"/>
              <a:t>Data and the 2021–22 LCAP, Part 2, is focused on EL data and is a continuation of last month’s presentation in focusing on how districts can review their own data for LCAP planning purposes.</a:t>
            </a:r>
          </a:p>
          <a:p>
            <a:endParaRPr lang="en-US" sz="3200" dirty="0"/>
          </a:p>
          <a:p>
            <a:r>
              <a:rPr lang="en-US" sz="3200" dirty="0"/>
              <a:t>Part 1 took place on January 28, 2021and can be accessed at  </a:t>
            </a:r>
            <a:r>
              <a:rPr lang="en-US" sz="3200" dirty="0">
                <a:solidFill>
                  <a:srgbClr val="1704A0"/>
                </a:solidFill>
                <a:hlinkClick r:id="rId3" tooltip="Data and LCAP, Pt 1 PPT">
                  <a:extLst>
                    <a:ext uri="{A12FA001-AC4F-418D-AE19-62706E023703}">
                      <ahyp:hlinkClr xmlns:ahyp="http://schemas.microsoft.com/office/drawing/2018/hyperlinkcolor" val="tx"/>
                    </a:ext>
                  </a:extLst>
                </a:hlinkClick>
              </a:rPr>
              <a:t>https://www.cde.ca.gov/fg/aa/lc/documents/thurs3datalcap1.pptx</a:t>
            </a:r>
            <a:endParaRPr lang="en-US" sz="3200" dirty="0">
              <a:solidFill>
                <a:srgbClr val="1704A0"/>
              </a:solidFill>
            </a:endParaRPr>
          </a:p>
          <a:p>
            <a:pPr marL="0" indent="0">
              <a:buNone/>
            </a:pPr>
            <a:endParaRPr lang="en-US" sz="1200" dirty="0"/>
          </a:p>
          <a:p>
            <a:endParaRPr lang="en-US" sz="3500" dirty="0"/>
          </a:p>
          <a:p>
            <a:endParaRPr lang="en-US" sz="35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565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03"/>
            <a:ext cx="9144000" cy="948813"/>
          </a:xfrm>
        </p:spPr>
        <p:txBody>
          <a:bodyPr>
            <a:normAutofit/>
          </a:bodyPr>
          <a:lstStyle/>
          <a:p>
            <a:r>
              <a:rPr lang="en-US" sz="4000" dirty="0"/>
              <a:t>EL Reports on DataQuest</a:t>
            </a:r>
          </a:p>
        </p:txBody>
      </p:sp>
      <p:sp>
        <p:nvSpPr>
          <p:cNvPr id="3" name="Content Placeholder 2"/>
          <p:cNvSpPr>
            <a:spLocks noGrp="1"/>
          </p:cNvSpPr>
          <p:nvPr>
            <p:ph idx="1"/>
          </p:nvPr>
        </p:nvSpPr>
        <p:spPr>
          <a:xfrm>
            <a:off x="268357" y="960916"/>
            <a:ext cx="11525059" cy="5638667"/>
          </a:xfrm>
        </p:spPr>
        <p:txBody>
          <a:bodyPr>
            <a:noAutofit/>
          </a:bodyPr>
          <a:lstStyle/>
          <a:p>
            <a:pPr marL="0" indent="0">
              <a:buNone/>
            </a:pPr>
            <a:r>
              <a:rPr lang="en-US" sz="3200" dirty="0"/>
              <a:t>EL Reports available on DataQuest include:</a:t>
            </a:r>
          </a:p>
          <a:p>
            <a:r>
              <a:rPr lang="en-US" sz="2800" dirty="0"/>
              <a:t>Enrollment by English Language Acquisition Status (ELAS) and Grade</a:t>
            </a:r>
          </a:p>
          <a:p>
            <a:r>
              <a:rPr lang="en-US" sz="2800" dirty="0"/>
              <a:t>“At-Risk” and Long-Term English Learners (LTEL) by Grade</a:t>
            </a:r>
          </a:p>
          <a:p>
            <a:r>
              <a:rPr lang="en-US" sz="2800" dirty="0"/>
              <a:t>“Ever-ELs” by Years as EL and reclassified fluent English proficient (RFEP) Status and Grade</a:t>
            </a:r>
          </a:p>
          <a:p>
            <a:r>
              <a:rPr lang="en-US" sz="2800" dirty="0"/>
              <a:t> Annual Reclassification (RFEP) Counts and Rates</a:t>
            </a:r>
          </a:p>
          <a:p>
            <a:r>
              <a:rPr lang="en-US" sz="2800" dirty="0"/>
              <a:t>Language Group Data</a:t>
            </a:r>
          </a:p>
          <a:p>
            <a:pPr marL="0" indent="0">
              <a:buNone/>
            </a:pPr>
            <a:endParaRPr lang="en-US" sz="1200" dirty="0"/>
          </a:p>
          <a:p>
            <a:pPr marL="0" indent="0">
              <a:buNone/>
            </a:pPr>
            <a:r>
              <a:rPr lang="en-US" sz="3200" dirty="0"/>
              <a:t>DataQuest EL reports are available at</a:t>
            </a:r>
            <a:r>
              <a:rPr lang="en-US" sz="2800" dirty="0"/>
              <a:t> </a:t>
            </a:r>
            <a:r>
              <a:rPr lang="en-US" sz="2800" dirty="0">
                <a:solidFill>
                  <a:srgbClr val="1704A0"/>
                </a:solidFill>
                <a:hlinkClick r:id="rId3" tooltip="EL Reports on DataQuest">
                  <a:extLst>
                    <a:ext uri="{A12FA001-AC4F-418D-AE19-62706E023703}">
                      <ahyp:hlinkClr xmlns:ahyp="http://schemas.microsoft.com/office/drawing/2018/hyperlinkcolor" val="tx"/>
                    </a:ext>
                  </a:extLst>
                </a:hlinkClick>
              </a:rPr>
              <a:t>https://dq.cde.ca.gov/dataquest/page2.asp?level=District&amp;subject=LC&amp;submit1=Submit</a:t>
            </a:r>
            <a:r>
              <a:rPr lang="en-US" sz="28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196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2DA-F784-49CE-A4BF-7BD5F4FFCC68}"/>
              </a:ext>
            </a:extLst>
          </p:cNvPr>
          <p:cNvSpPr>
            <a:spLocks noGrp="1"/>
          </p:cNvSpPr>
          <p:nvPr>
            <p:ph type="title"/>
          </p:nvPr>
        </p:nvSpPr>
        <p:spPr>
          <a:xfrm>
            <a:off x="0" y="5"/>
            <a:ext cx="12192000" cy="1280155"/>
          </a:xfrm>
        </p:spPr>
        <p:txBody>
          <a:bodyPr>
            <a:normAutofit/>
          </a:bodyPr>
          <a:lstStyle/>
          <a:p>
            <a:r>
              <a:rPr lang="en-US" sz="4400" dirty="0"/>
              <a:t>CALPADS Reports</a:t>
            </a:r>
          </a:p>
        </p:txBody>
      </p:sp>
      <p:sp>
        <p:nvSpPr>
          <p:cNvPr id="4" name="Content Placeholder 3">
            <a:extLst>
              <a:ext uri="{FF2B5EF4-FFF2-40B4-BE49-F238E27FC236}">
                <a16:creationId xmlns:a16="http://schemas.microsoft.com/office/drawing/2014/main" id="{46F64030-F4EB-49EF-BD90-C65CB7EABFF1}"/>
              </a:ext>
            </a:extLst>
          </p:cNvPr>
          <p:cNvSpPr>
            <a:spLocks noGrp="1"/>
          </p:cNvSpPr>
          <p:nvPr>
            <p:ph sz="quarter" idx="11"/>
          </p:nvPr>
        </p:nvSpPr>
        <p:spPr>
          <a:xfrm>
            <a:off x="414867" y="1154430"/>
            <a:ext cx="11353799" cy="5567050"/>
          </a:xfrm>
        </p:spPr>
        <p:txBody>
          <a:bodyPr vert="horz" lIns="91440" tIns="45720" rIns="91440" bIns="45720" rtlCol="0" anchor="t">
            <a:noAutofit/>
          </a:bodyPr>
          <a:lstStyle/>
          <a:p>
            <a:pPr>
              <a:spcAft>
                <a:spcPts val="1000"/>
              </a:spcAft>
            </a:pPr>
            <a:r>
              <a:rPr lang="en-US" sz="3000" dirty="0">
                <a:latin typeface="Arial"/>
                <a:cs typeface="Arial"/>
              </a:rPr>
              <a:t>Each year, local educational agencies (LEAs) submit student-level data to CALPADS</a:t>
            </a:r>
          </a:p>
          <a:p>
            <a:pPr marL="228600" lvl="1">
              <a:spcBef>
                <a:spcPts val="1000"/>
              </a:spcBef>
              <a:spcAft>
                <a:spcPts val="1000"/>
              </a:spcAft>
            </a:pPr>
            <a:r>
              <a:rPr lang="en-US" dirty="0">
                <a:latin typeface="Arial"/>
                <a:cs typeface="Arial"/>
              </a:rPr>
              <a:t>Because CALPADS data are used to meet multiple federal and state requirements – such as reporting of Dashboard state indicators – it is critical for LEAs to ensure that the data they submit to CALPADS are accurate. </a:t>
            </a:r>
          </a:p>
          <a:p>
            <a:pPr marL="228600" lvl="1">
              <a:spcBef>
                <a:spcPts val="1000"/>
              </a:spcBef>
              <a:spcAft>
                <a:spcPts val="1000"/>
              </a:spcAft>
            </a:pPr>
            <a:r>
              <a:rPr lang="en-US" dirty="0">
                <a:latin typeface="Arial"/>
                <a:cs typeface="Arial"/>
              </a:rPr>
              <a:t>To support LEAs in submitting accurate data, a number of reports were developed within CALPADS that allow LEAs to validate their data before and after certification.</a:t>
            </a:r>
          </a:p>
          <a:p>
            <a:pPr marL="228600" lvl="1">
              <a:spcBef>
                <a:spcPts val="1000"/>
              </a:spcBef>
              <a:spcAft>
                <a:spcPts val="1000"/>
              </a:spcAft>
            </a:pPr>
            <a:r>
              <a:rPr lang="en-US" dirty="0">
                <a:latin typeface="Arial"/>
                <a:cs typeface="Arial"/>
              </a:rPr>
              <a:t>These reports also provide additional information not available in the Dashboard or </a:t>
            </a:r>
            <a:r>
              <a:rPr lang="en-US" dirty="0" err="1">
                <a:latin typeface="Arial"/>
                <a:cs typeface="Arial"/>
              </a:rPr>
              <a:t>DataQuest</a:t>
            </a:r>
            <a:r>
              <a:rPr lang="en-US" dirty="0">
                <a:latin typeface="Arial"/>
                <a:cs typeface="Arial"/>
              </a:rPr>
              <a:t>.</a:t>
            </a:r>
            <a:endParaRPr lang="en-US" dirty="0"/>
          </a:p>
        </p:txBody>
      </p:sp>
      <p:sp>
        <p:nvSpPr>
          <p:cNvPr id="3" name="Slide Number Placeholder 2">
            <a:extLst>
              <a:ext uri="{FF2B5EF4-FFF2-40B4-BE49-F238E27FC236}">
                <a16:creationId xmlns:a16="http://schemas.microsoft.com/office/drawing/2014/main" id="{70DD11E6-0840-4B37-BFFC-4FD6538C251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970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0AE4-49AE-4F80-A1A7-74BA624D4D1B}"/>
              </a:ext>
            </a:extLst>
          </p:cNvPr>
          <p:cNvSpPr>
            <a:spLocks noGrp="1"/>
          </p:cNvSpPr>
          <p:nvPr>
            <p:ph type="title"/>
          </p:nvPr>
        </p:nvSpPr>
        <p:spPr/>
        <p:txBody>
          <a:bodyPr>
            <a:normAutofit/>
          </a:bodyPr>
          <a:lstStyle/>
          <a:p>
            <a:r>
              <a:rPr lang="en-US" sz="4400" dirty="0">
                <a:latin typeface="Arial"/>
                <a:cs typeface="Arial"/>
              </a:rPr>
              <a:t>Accessing CALPADS Reports</a:t>
            </a:r>
            <a:endParaRPr lang="en-US" sz="4400" dirty="0">
              <a:solidFill>
                <a:schemeClr val="accent2">
                  <a:lumMod val="75000"/>
                </a:schemeClr>
              </a:solidFill>
            </a:endParaRPr>
          </a:p>
        </p:txBody>
      </p:sp>
      <p:sp>
        <p:nvSpPr>
          <p:cNvPr id="4" name="Content Placeholder 3">
            <a:extLst>
              <a:ext uri="{FF2B5EF4-FFF2-40B4-BE49-F238E27FC236}">
                <a16:creationId xmlns:a16="http://schemas.microsoft.com/office/drawing/2014/main" id="{417B6DFC-14D7-4859-A40D-C40075C6F614}"/>
              </a:ext>
            </a:extLst>
          </p:cNvPr>
          <p:cNvSpPr>
            <a:spLocks noGrp="1"/>
          </p:cNvSpPr>
          <p:nvPr>
            <p:ph sz="quarter" idx="11"/>
          </p:nvPr>
        </p:nvSpPr>
        <p:spPr>
          <a:xfrm>
            <a:off x="414867" y="1394460"/>
            <a:ext cx="11353799" cy="5327020"/>
          </a:xfrm>
        </p:spPr>
        <p:txBody>
          <a:bodyPr vert="horz" lIns="91440" tIns="45720" rIns="91440" bIns="45720" rtlCol="0" anchor="t">
            <a:normAutofit/>
          </a:bodyPr>
          <a:lstStyle/>
          <a:p>
            <a:r>
              <a:rPr lang="en-US" sz="3200" dirty="0">
                <a:latin typeface="Arial"/>
                <a:cs typeface="Arial"/>
              </a:rPr>
              <a:t>Each LEA has at least one (but no more than two) CALPADS LEA Administrators who can log onto CALPADS. </a:t>
            </a:r>
          </a:p>
          <a:p>
            <a:pPr marL="228600" lvl="1">
              <a:spcBef>
                <a:spcPts val="1000"/>
              </a:spcBef>
              <a:spcAft>
                <a:spcPts val="1000"/>
              </a:spcAft>
            </a:pPr>
            <a:r>
              <a:rPr lang="en-US" sz="3200" dirty="0">
                <a:latin typeface="Arial"/>
                <a:cs typeface="Arial"/>
              </a:rPr>
              <a:t>Due to limited access to this system, LEAs are encouraged to have strong local data management practices so that staff can work together to review their data and reports. </a:t>
            </a:r>
          </a:p>
          <a:p>
            <a:pPr marL="685800" lvl="3">
              <a:spcBef>
                <a:spcPts val="1000"/>
              </a:spcBef>
              <a:spcAft>
                <a:spcPts val="1000"/>
              </a:spcAft>
              <a:buFont typeface="Courier New" panose="02070309020205020404" pitchFamily="49" charset="0"/>
              <a:buChar char="o"/>
            </a:pPr>
            <a:r>
              <a:rPr lang="en-US" sz="2800" dirty="0">
                <a:latin typeface="Arial"/>
                <a:cs typeface="Arial"/>
              </a:rPr>
              <a:t>Example: CALPADS LEA Administrators and Accountability Coordinators should work together throughout submission and certification to ensure that the CALPADS data are reflective of their student population. </a:t>
            </a:r>
            <a:endParaRPr lang="en-US" sz="3200" dirty="0"/>
          </a:p>
        </p:txBody>
      </p:sp>
      <p:sp>
        <p:nvSpPr>
          <p:cNvPr id="3" name="Slide Number Placeholder 2">
            <a:extLst>
              <a:ext uri="{FF2B5EF4-FFF2-40B4-BE49-F238E27FC236}">
                <a16:creationId xmlns:a16="http://schemas.microsoft.com/office/drawing/2014/main" id="{BA87802C-5DEB-43E5-BD7C-727CD1136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605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Data in CALPADS</a:t>
            </a:r>
          </a:p>
        </p:txBody>
      </p:sp>
      <p:sp>
        <p:nvSpPr>
          <p:cNvPr id="5" name="Content Placeholder 2"/>
          <p:cNvSpPr>
            <a:spLocks noGrp="1"/>
          </p:cNvSpPr>
          <p:nvPr>
            <p:ph idx="1"/>
          </p:nvPr>
        </p:nvSpPr>
        <p:spPr>
          <a:xfrm>
            <a:off x="297712" y="1329482"/>
            <a:ext cx="11770242" cy="4375579"/>
          </a:xfrm>
        </p:spPr>
        <p:txBody>
          <a:bodyPr>
            <a:noAutofit/>
          </a:bodyPr>
          <a:lstStyle/>
          <a:p>
            <a:pPr marL="0" indent="0">
              <a:spcAft>
                <a:spcPts val="1000"/>
              </a:spcAft>
              <a:buNone/>
            </a:pPr>
            <a:r>
              <a:rPr lang="en-US" sz="3200" dirty="0"/>
              <a:t>CALPADS provides several student-level data reports on EL students, including:</a:t>
            </a:r>
          </a:p>
          <a:p>
            <a:pPr>
              <a:spcAft>
                <a:spcPts val="1000"/>
              </a:spcAft>
            </a:pPr>
            <a:r>
              <a:rPr lang="en-US" sz="3200" dirty="0"/>
              <a:t>CALPADS Report 2.4 – EL Education Services</a:t>
            </a:r>
          </a:p>
          <a:p>
            <a:pPr>
              <a:spcAft>
                <a:spcPts val="1000"/>
              </a:spcAft>
            </a:pPr>
            <a:r>
              <a:rPr lang="en-US" sz="3200" dirty="0"/>
              <a:t>CALPADS Report 2.9 – Enrollment by ELAS </a:t>
            </a:r>
          </a:p>
          <a:p>
            <a:pPr>
              <a:spcAft>
                <a:spcPts val="1000"/>
              </a:spcAft>
            </a:pPr>
            <a:r>
              <a:rPr lang="en-US" sz="3200" dirty="0"/>
              <a:t>CALPADS Report 2.11 – EL Instructional Plan</a:t>
            </a:r>
          </a:p>
          <a:p>
            <a:pPr>
              <a:spcAft>
                <a:spcPts val="1000"/>
              </a:spcAft>
            </a:pPr>
            <a:r>
              <a:rPr lang="en-US" sz="3200" dirty="0"/>
              <a:t>CALPADS Report 2.12 – EL Reclassification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509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en-US" dirty="0"/>
              <a:t>CALPADS Report 2.4</a:t>
            </a:r>
          </a:p>
        </p:txBody>
      </p:sp>
      <p:sp>
        <p:nvSpPr>
          <p:cNvPr id="5" name="Content Placeholder 2"/>
          <p:cNvSpPr>
            <a:spLocks noGrp="1"/>
          </p:cNvSpPr>
          <p:nvPr>
            <p:ph idx="1"/>
          </p:nvPr>
        </p:nvSpPr>
        <p:spPr>
          <a:xfrm>
            <a:off x="210879" y="1205524"/>
            <a:ext cx="11770242" cy="5150831"/>
          </a:xfrm>
        </p:spPr>
        <p:txBody>
          <a:bodyPr>
            <a:noAutofit/>
          </a:bodyPr>
          <a:lstStyle/>
          <a:p>
            <a:pPr marL="0" indent="0">
              <a:spcAft>
                <a:spcPts val="1000"/>
              </a:spcAft>
              <a:buNone/>
            </a:pPr>
            <a:r>
              <a:rPr lang="en-US" sz="3000" dirty="0"/>
              <a:t>CALPADS Report 2.4 provides data on EL education services:</a:t>
            </a:r>
          </a:p>
          <a:p>
            <a:pPr>
              <a:spcAft>
                <a:spcPts val="1000"/>
              </a:spcAft>
            </a:pPr>
            <a:r>
              <a:rPr lang="en-US" sz="3000" dirty="0"/>
              <a:t>Total number of ELs</a:t>
            </a:r>
          </a:p>
          <a:p>
            <a:pPr>
              <a:spcAft>
                <a:spcPts val="1000"/>
              </a:spcAft>
            </a:pPr>
            <a:r>
              <a:rPr lang="en-US" sz="3000" dirty="0"/>
              <a:t>Primary Language Instruction </a:t>
            </a:r>
          </a:p>
          <a:p>
            <a:pPr>
              <a:spcAft>
                <a:spcPts val="1000"/>
              </a:spcAft>
            </a:pPr>
            <a:r>
              <a:rPr lang="en-US" sz="3000" dirty="0"/>
              <a:t>English Language Development (ELD) Instruction Only </a:t>
            </a:r>
          </a:p>
          <a:p>
            <a:pPr>
              <a:spcAft>
                <a:spcPts val="1000"/>
              </a:spcAft>
            </a:pPr>
            <a:r>
              <a:rPr lang="en-US" sz="3000" dirty="0"/>
              <a:t>Specially Designated Academic Instruction in English (SDAIE) Instruction only</a:t>
            </a:r>
          </a:p>
          <a:p>
            <a:pPr>
              <a:spcAft>
                <a:spcPts val="1000"/>
              </a:spcAft>
            </a:pPr>
            <a:r>
              <a:rPr lang="en-US" sz="3000" dirty="0"/>
              <a:t>No EL Services Reported</a:t>
            </a:r>
          </a:p>
          <a:p>
            <a:pPr>
              <a:spcAft>
                <a:spcPts val="1000"/>
              </a:spcAft>
            </a:pPr>
            <a:r>
              <a:rPr lang="en-US" sz="3000" dirty="0"/>
              <a:t>Other EL Services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957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en-US" dirty="0"/>
              <a:t>CALPADS Report 2.9</a:t>
            </a:r>
          </a:p>
        </p:txBody>
      </p:sp>
      <p:sp>
        <p:nvSpPr>
          <p:cNvPr id="5" name="Content Placeholder 2"/>
          <p:cNvSpPr>
            <a:spLocks noGrp="1"/>
          </p:cNvSpPr>
          <p:nvPr>
            <p:ph idx="1"/>
          </p:nvPr>
        </p:nvSpPr>
        <p:spPr>
          <a:xfrm>
            <a:off x="210879" y="1205524"/>
            <a:ext cx="11770242" cy="5150831"/>
          </a:xfrm>
        </p:spPr>
        <p:txBody>
          <a:bodyPr>
            <a:noAutofit/>
          </a:bodyPr>
          <a:lstStyle/>
          <a:p>
            <a:pPr marL="0" indent="0">
              <a:spcAft>
                <a:spcPts val="1000"/>
              </a:spcAft>
              <a:buNone/>
            </a:pPr>
            <a:r>
              <a:rPr lang="en-US" sz="2800" dirty="0"/>
              <a:t>CALPADS Report 2.9 provides data on ELAS enrollment for the current and prior academic year:</a:t>
            </a:r>
          </a:p>
          <a:p>
            <a:pPr>
              <a:spcAft>
                <a:spcPts val="1000"/>
              </a:spcAft>
            </a:pPr>
            <a:r>
              <a:rPr lang="en-US" sz="2800" dirty="0"/>
              <a:t>EL</a:t>
            </a:r>
          </a:p>
          <a:p>
            <a:pPr>
              <a:spcAft>
                <a:spcPts val="1000"/>
              </a:spcAft>
            </a:pPr>
            <a:r>
              <a:rPr lang="en-US" sz="2800" dirty="0"/>
              <a:t>Initial Fluent English Proficient (IFEP)</a:t>
            </a:r>
          </a:p>
          <a:p>
            <a:pPr>
              <a:spcAft>
                <a:spcPts val="1000"/>
              </a:spcAft>
            </a:pPr>
            <a:r>
              <a:rPr lang="en-US" sz="2800" dirty="0"/>
              <a:t>RFEP</a:t>
            </a:r>
          </a:p>
          <a:p>
            <a:pPr>
              <a:spcAft>
                <a:spcPts val="1000"/>
              </a:spcAft>
            </a:pPr>
            <a:r>
              <a:rPr lang="en-US" sz="2800" dirty="0"/>
              <a:t>To be determined</a:t>
            </a:r>
          </a:p>
          <a:p>
            <a:pPr>
              <a:spcAft>
                <a:spcPts val="1000"/>
              </a:spcAft>
            </a:pPr>
            <a:r>
              <a:rPr lang="en-US" sz="2800" dirty="0"/>
              <a:t>Fluent English Proficient (FEP) (i.e., RFEP + IFEP)</a:t>
            </a:r>
          </a:p>
          <a:p>
            <a:pPr>
              <a:spcAft>
                <a:spcPts val="1000"/>
              </a:spcAft>
            </a:pPr>
            <a:r>
              <a:rPr lang="en-US" sz="2800" dirty="0"/>
              <a:t>Change in percentage of ELs between current and prior academic year.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996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en-US" dirty="0"/>
              <a:t>CALPADS Report 2.11</a:t>
            </a:r>
          </a:p>
        </p:txBody>
      </p:sp>
      <p:sp>
        <p:nvSpPr>
          <p:cNvPr id="5" name="Content Placeholder 2"/>
          <p:cNvSpPr>
            <a:spLocks noGrp="1"/>
          </p:cNvSpPr>
          <p:nvPr>
            <p:ph idx="1"/>
          </p:nvPr>
        </p:nvSpPr>
        <p:spPr>
          <a:xfrm>
            <a:off x="210879" y="1205524"/>
            <a:ext cx="11770242" cy="5150831"/>
          </a:xfrm>
        </p:spPr>
        <p:txBody>
          <a:bodyPr>
            <a:noAutofit/>
          </a:bodyPr>
          <a:lstStyle/>
          <a:p>
            <a:pPr marL="0" indent="0">
              <a:spcAft>
                <a:spcPts val="1000"/>
              </a:spcAft>
              <a:buNone/>
            </a:pPr>
            <a:r>
              <a:rPr lang="en-US" sz="2800" dirty="0"/>
              <a:t>CALPADS Report 2.11 provides data on EL Instructional Plans:</a:t>
            </a:r>
          </a:p>
          <a:p>
            <a:pPr>
              <a:spcAft>
                <a:spcPts val="1000"/>
              </a:spcAft>
            </a:pPr>
            <a:r>
              <a:rPr lang="en-US" sz="2800" dirty="0"/>
              <a:t>Total number of ELs</a:t>
            </a:r>
          </a:p>
          <a:p>
            <a:pPr>
              <a:spcAft>
                <a:spcPts val="1000"/>
              </a:spcAft>
            </a:pPr>
            <a:r>
              <a:rPr lang="en-US" sz="2800" dirty="0"/>
              <a:t>Dual Language Immersion Program</a:t>
            </a:r>
          </a:p>
          <a:p>
            <a:pPr>
              <a:spcAft>
                <a:spcPts val="1000"/>
              </a:spcAft>
            </a:pPr>
            <a:r>
              <a:rPr lang="en-US" sz="2800" dirty="0"/>
              <a:t>Structured English Immersion/Other English Models</a:t>
            </a:r>
          </a:p>
          <a:p>
            <a:pPr>
              <a:spcAft>
                <a:spcPts val="1000"/>
              </a:spcAft>
            </a:pPr>
            <a:r>
              <a:rPr lang="en-US" sz="2800" dirty="0"/>
              <a:t>EL Bilingual Program</a:t>
            </a:r>
          </a:p>
          <a:p>
            <a:pPr>
              <a:spcAft>
                <a:spcPts val="1000"/>
              </a:spcAft>
            </a:pPr>
            <a:r>
              <a:rPr lang="en-US" sz="2800" dirty="0"/>
              <a:t>EL Mainstreaming</a:t>
            </a:r>
          </a:p>
          <a:p>
            <a:pPr>
              <a:spcAft>
                <a:spcPts val="1000"/>
              </a:spcAft>
            </a:pPr>
            <a:r>
              <a:rPr lang="en-US" sz="2800" dirty="0"/>
              <a:t>Other Instructional Setting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577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000"/>
              </a:spcAft>
            </a:pPr>
            <a:r>
              <a:rPr lang="en-US" dirty="0"/>
              <a:t>CALPADS Report 2.12</a:t>
            </a:r>
          </a:p>
        </p:txBody>
      </p:sp>
      <p:sp>
        <p:nvSpPr>
          <p:cNvPr id="5" name="Content Placeholder 2"/>
          <p:cNvSpPr>
            <a:spLocks noGrp="1"/>
          </p:cNvSpPr>
          <p:nvPr>
            <p:ph idx="1"/>
          </p:nvPr>
        </p:nvSpPr>
        <p:spPr>
          <a:xfrm>
            <a:off x="210879" y="1506071"/>
            <a:ext cx="11770242" cy="4850284"/>
          </a:xfrm>
        </p:spPr>
        <p:txBody>
          <a:bodyPr>
            <a:noAutofit/>
          </a:bodyPr>
          <a:lstStyle/>
          <a:p>
            <a:pPr marL="0" indent="0">
              <a:spcAft>
                <a:spcPts val="1000"/>
              </a:spcAft>
              <a:buNone/>
            </a:pPr>
            <a:r>
              <a:rPr lang="en-US" sz="2800" dirty="0"/>
              <a:t>CALPADS Report 2.12 provides data on ELs who were reclassified:</a:t>
            </a:r>
          </a:p>
          <a:p>
            <a:pPr>
              <a:spcAft>
                <a:spcPts val="1000"/>
              </a:spcAft>
            </a:pPr>
            <a:r>
              <a:rPr lang="en-US" sz="2800" dirty="0"/>
              <a:t>Number of ELs reclassified RFEP after prior Census Day through current Census Day</a:t>
            </a:r>
          </a:p>
          <a:p>
            <a:pPr>
              <a:spcAft>
                <a:spcPts val="1000"/>
              </a:spcAft>
            </a:pPr>
            <a:r>
              <a:rPr lang="en-US" sz="2800" dirty="0"/>
              <a:t>Number of students included who are still enrolled in this school on Census Day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33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 Students in California Web Page</a:t>
            </a:r>
          </a:p>
        </p:txBody>
      </p:sp>
      <p:sp>
        <p:nvSpPr>
          <p:cNvPr id="3" name="Content Placeholder 2"/>
          <p:cNvSpPr>
            <a:spLocks noGrp="1"/>
          </p:cNvSpPr>
          <p:nvPr>
            <p:ph idx="1"/>
          </p:nvPr>
        </p:nvSpPr>
        <p:spPr>
          <a:xfrm>
            <a:off x="211016" y="1379308"/>
            <a:ext cx="11582400" cy="5250091"/>
          </a:xfrm>
        </p:spPr>
        <p:txBody>
          <a:bodyPr>
            <a:normAutofit lnSpcReduction="10000"/>
          </a:bodyPr>
          <a:lstStyle/>
          <a:p>
            <a:r>
              <a:rPr lang="en-US" dirty="0"/>
              <a:t>The CDE recently launched a Student Group web page (</a:t>
            </a:r>
            <a:r>
              <a:rPr lang="en-US" dirty="0">
                <a:solidFill>
                  <a:srgbClr val="1704A0"/>
                </a:solidFill>
                <a:hlinkClick r:id="rId3" tooltip="Student Group Information Web Page">
                  <a:extLst>
                    <a:ext uri="{A12FA001-AC4F-418D-AE19-62706E023703}">
                      <ahyp:hlinkClr xmlns:ahyp="http://schemas.microsoft.com/office/drawing/2018/hyperlinkcolor" val="tx"/>
                    </a:ext>
                  </a:extLst>
                </a:hlinkClick>
              </a:rPr>
              <a:t>https://www.cde.ca.gov/ds/sg</a:t>
            </a:r>
            <a:r>
              <a:rPr lang="en-US" dirty="0"/>
              <a:t>) which provides information and data about specific student groups that are of public and legislative interest.  </a:t>
            </a:r>
          </a:p>
          <a:p>
            <a:r>
              <a:rPr lang="en-US" dirty="0"/>
              <a:t>The Foster Youth web page was the first student group developed and consolidates student data in one central webpage from various CDE web pages. </a:t>
            </a:r>
          </a:p>
          <a:p>
            <a:r>
              <a:rPr lang="en-US" dirty="0"/>
              <a:t>“EL Students in California” is the second student group web page developed and launched in late 2020.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96B6-C24B-4749-BE0C-A53FBC664785}"/>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33C01235-7B2E-4729-A7B4-FE71E8E3A10F}"/>
              </a:ext>
            </a:extLst>
          </p:cNvPr>
          <p:cNvSpPr>
            <a:spLocks noGrp="1"/>
          </p:cNvSpPr>
          <p:nvPr>
            <p:ph idx="1"/>
          </p:nvPr>
        </p:nvSpPr>
        <p:spPr/>
        <p:txBody>
          <a:bodyPr/>
          <a:lstStyle/>
          <a:p>
            <a:pPr marL="0" indent="0">
              <a:buNone/>
            </a:pPr>
            <a:r>
              <a:rPr lang="en-US" dirty="0"/>
              <a:t>THURSDAYS @ 3</a:t>
            </a:r>
          </a:p>
          <a:p>
            <a:r>
              <a:rPr lang="en-US" dirty="0"/>
              <a:t>2/18: </a:t>
            </a:r>
            <a:r>
              <a:rPr lang="en-US" dirty="0">
                <a:highlight>
                  <a:srgbClr val="FFFF00"/>
                </a:highlight>
              </a:rPr>
              <a:t>Data and the LCAP, Part 2</a:t>
            </a:r>
          </a:p>
          <a:p>
            <a:pPr marL="0" indent="0">
              <a:buNone/>
            </a:pPr>
            <a:endParaRPr lang="en-US" dirty="0"/>
          </a:p>
        </p:txBody>
      </p:sp>
      <p:sp>
        <p:nvSpPr>
          <p:cNvPr id="4" name="Slide Number Placeholder 3">
            <a:extLst>
              <a:ext uri="{FF2B5EF4-FFF2-40B4-BE49-F238E27FC236}">
                <a16:creationId xmlns:a16="http://schemas.microsoft.com/office/drawing/2014/main" id="{9726B99E-2B09-4A06-99CB-5C045175F9A6}"/>
              </a:ext>
            </a:extLst>
          </p:cNvPr>
          <p:cNvSpPr>
            <a:spLocks noGrp="1"/>
          </p:cNvSpPr>
          <p:nvPr>
            <p:ph type="sldNum" sz="quarter" idx="12"/>
          </p:nvPr>
        </p:nvSpPr>
        <p:spPr/>
        <p:txBody>
          <a:bodyPr/>
          <a:lstStyle/>
          <a:p>
            <a:fld id="{1E47FE53-EBF0-4DA7-9D9D-CC1C3A20F3CB}" type="slidenum">
              <a:rPr lang="en-US" smtClean="0"/>
              <a:pPr/>
              <a:t>2</a:t>
            </a:fld>
            <a:endParaRPr lang="en-US" dirty="0"/>
          </a:p>
        </p:txBody>
      </p:sp>
    </p:spTree>
    <p:extLst>
      <p:ext uri="{BB962C8B-B14F-4D97-AF65-F5344CB8AC3E}">
        <p14:creationId xmlns:p14="http://schemas.microsoft.com/office/powerpoint/2010/main" val="422901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168442"/>
            <a:ext cx="11812044" cy="1184369"/>
          </a:xfrm>
        </p:spPr>
        <p:txBody>
          <a:bodyPr>
            <a:normAutofit/>
          </a:bodyPr>
          <a:lstStyle/>
          <a:p>
            <a:pPr algn="ctr"/>
            <a:r>
              <a:rPr lang="en-US" dirty="0"/>
              <a:t>EL Data/Information for Web page</a:t>
            </a:r>
          </a:p>
        </p:txBody>
      </p:sp>
      <p:sp>
        <p:nvSpPr>
          <p:cNvPr id="3" name="Content Placeholder 2"/>
          <p:cNvSpPr>
            <a:spLocks noGrp="1"/>
          </p:cNvSpPr>
          <p:nvPr>
            <p:ph idx="1"/>
          </p:nvPr>
        </p:nvSpPr>
        <p:spPr>
          <a:xfrm>
            <a:off x="211016" y="1352812"/>
            <a:ext cx="11582400" cy="5208762"/>
          </a:xfrm>
        </p:spPr>
        <p:txBody>
          <a:bodyPr>
            <a:normAutofit/>
          </a:bodyPr>
          <a:lstStyle/>
          <a:p>
            <a:r>
              <a:rPr lang="en-US" dirty="0"/>
              <a:t>The EL Students in California Web Page includes:</a:t>
            </a:r>
          </a:p>
          <a:p>
            <a:pPr lvl="1"/>
            <a:r>
              <a:rPr lang="en-US" dirty="0"/>
              <a:t>EL Outcomes (e.g., four-year cohort graduation rate for ELs and non-ELS); </a:t>
            </a:r>
          </a:p>
          <a:p>
            <a:pPr lvl="1"/>
            <a:r>
              <a:rPr lang="en-US" dirty="0"/>
              <a:t>EL Accountability (e.g., EL performance on the College/Career Readiness Indicator);</a:t>
            </a:r>
          </a:p>
          <a:p>
            <a:pPr lvl="1"/>
            <a:r>
              <a:rPr lang="en-US" dirty="0"/>
              <a:t>Links to the EL Roadmap, COVID-19 EL resources and webinars, and EL Legislation.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49" y="79396"/>
            <a:ext cx="9281160" cy="1271853"/>
          </a:xfrm>
        </p:spPr>
        <p:txBody>
          <a:bodyPr/>
          <a:lstStyle/>
          <a:p>
            <a:r>
              <a:rPr lang="en-US" sz="4800" dirty="0"/>
              <a:t>Contact Information</a:t>
            </a:r>
          </a:p>
        </p:txBody>
      </p:sp>
      <p:sp>
        <p:nvSpPr>
          <p:cNvPr id="3" name="Content Placeholder 2"/>
          <p:cNvSpPr>
            <a:spLocks noGrp="1"/>
          </p:cNvSpPr>
          <p:nvPr>
            <p:ph idx="1"/>
          </p:nvPr>
        </p:nvSpPr>
        <p:spPr>
          <a:xfrm>
            <a:off x="438627" y="1351248"/>
            <a:ext cx="11354789" cy="5263307"/>
          </a:xfrm>
        </p:spPr>
        <p:txBody>
          <a:bodyPr>
            <a:normAutofit/>
          </a:bodyPr>
          <a:lstStyle/>
          <a:p>
            <a:pPr>
              <a:spcBef>
                <a:spcPts val="0"/>
              </a:spcBef>
              <a:buNone/>
            </a:pPr>
            <a:r>
              <a:rPr lang="en-US" sz="2400" dirty="0"/>
              <a:t>Justin Lane, Consultant</a:t>
            </a:r>
          </a:p>
          <a:p>
            <a:pPr>
              <a:spcBef>
                <a:spcPts val="0"/>
              </a:spcBef>
              <a:buNone/>
            </a:pPr>
            <a:r>
              <a:rPr lang="en-US" sz="2400" dirty="0"/>
              <a:t>Data Visualization &amp; Reporting Office</a:t>
            </a:r>
          </a:p>
          <a:p>
            <a:pPr>
              <a:spcBef>
                <a:spcPts val="0"/>
              </a:spcBef>
              <a:buNone/>
            </a:pPr>
            <a:r>
              <a:rPr lang="en-US" sz="2400" dirty="0">
                <a:solidFill>
                  <a:srgbClr val="1704A0"/>
                </a:solidFill>
                <a:hlinkClick r:id="rId3" tooltip="mailto:jlane@cde.ca.gov">
                  <a:extLst>
                    <a:ext uri="{A12FA001-AC4F-418D-AE19-62706E023703}">
                      <ahyp:hlinkClr xmlns:ahyp="http://schemas.microsoft.com/office/drawing/2018/hyperlinkcolor" val="tx"/>
                    </a:ext>
                  </a:extLst>
                </a:hlinkClick>
              </a:rPr>
              <a:t>jlane@cde.ca.gov</a:t>
            </a:r>
            <a:r>
              <a:rPr lang="en-US" sz="2400" dirty="0"/>
              <a:t> </a:t>
            </a:r>
          </a:p>
          <a:p>
            <a:pPr>
              <a:spcBef>
                <a:spcPts val="0"/>
              </a:spcBef>
              <a:buNone/>
            </a:pPr>
            <a:r>
              <a:rPr lang="en-US" sz="2400" dirty="0"/>
              <a:t>916-323-3071</a:t>
            </a:r>
          </a:p>
          <a:p>
            <a:pPr>
              <a:spcBef>
                <a:spcPts val="0"/>
              </a:spcBef>
              <a:buNone/>
            </a:pPr>
            <a:endParaRPr lang="en-US" sz="2400" dirty="0"/>
          </a:p>
          <a:p>
            <a:pPr>
              <a:spcBef>
                <a:spcPts val="0"/>
              </a:spcBef>
              <a:buNone/>
            </a:pPr>
            <a:endParaRPr lang="en-US" sz="2400" dirty="0"/>
          </a:p>
          <a:p>
            <a:pPr>
              <a:spcBef>
                <a:spcPts val="0"/>
              </a:spcBef>
              <a:buNone/>
            </a:pPr>
            <a:r>
              <a:rPr lang="en-US" sz="2400" dirty="0"/>
              <a:t>Jonathan Isler, Administrator</a:t>
            </a:r>
          </a:p>
          <a:p>
            <a:pPr>
              <a:spcBef>
                <a:spcPts val="0"/>
              </a:spcBef>
              <a:buNone/>
            </a:pPr>
            <a:r>
              <a:rPr lang="en-US" sz="2400" dirty="0"/>
              <a:t>Data Visualization &amp; Reporting Office</a:t>
            </a:r>
          </a:p>
          <a:p>
            <a:pPr>
              <a:spcBef>
                <a:spcPts val="0"/>
              </a:spcBef>
              <a:buNone/>
            </a:pPr>
            <a:r>
              <a:rPr lang="en-US" sz="2400" u="sng" dirty="0">
                <a:solidFill>
                  <a:srgbClr val="1704A0"/>
                </a:solidFill>
                <a:hlinkClick r:id="rId4" tooltip="mailto:jisler@cde.ca.gov  ">
                  <a:extLst>
                    <a:ext uri="{A12FA001-AC4F-418D-AE19-62706E023703}">
                      <ahyp:hlinkClr xmlns:ahyp="http://schemas.microsoft.com/office/drawing/2018/hyperlinkcolor" val="tx"/>
                    </a:ext>
                  </a:extLst>
                </a:hlinkClick>
              </a:rPr>
              <a:t>jisler@cde.ca.gov</a:t>
            </a:r>
            <a:r>
              <a:rPr lang="en-US" sz="2400" u="sng" dirty="0"/>
              <a:t> </a:t>
            </a:r>
            <a:r>
              <a:rPr lang="en-US" sz="2400" dirty="0"/>
              <a:t> </a:t>
            </a:r>
          </a:p>
          <a:p>
            <a:pPr>
              <a:spcBef>
                <a:spcPts val="0"/>
              </a:spcBef>
              <a:buNone/>
            </a:pPr>
            <a:r>
              <a:rPr lang="en-US" sz="2400" dirty="0"/>
              <a:t>916-319-0306</a:t>
            </a:r>
          </a:p>
          <a:p>
            <a:pPr>
              <a:buNone/>
            </a:pPr>
            <a:endParaRPr lang="en-US" sz="2400" dirty="0"/>
          </a:p>
          <a:p>
            <a:pPr>
              <a:buNone/>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744BB-2EDB-4200-B494-24EAF485E467}" type="slidenum">
              <a:rPr kumimoji="0" lang="en-US" alt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352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p:txBody>
          <a:bodyPr/>
          <a:lstStyle/>
          <a:p>
            <a:r>
              <a:rPr lang="en-US" dirty="0"/>
              <a:t>Collecting and Using English Learner (EL) Student Data</a:t>
            </a:r>
          </a:p>
        </p:txBody>
      </p:sp>
    </p:spTree>
    <p:extLst>
      <p:ext uri="{BB962C8B-B14F-4D97-AF65-F5344CB8AC3E}">
        <p14:creationId xmlns:p14="http://schemas.microsoft.com/office/powerpoint/2010/main" val="319670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lstStyle/>
          <a:p>
            <a:r>
              <a:rPr lang="en-US" dirty="0"/>
              <a:t>Importance of Local Educational Agency (LEA) Data Analysis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152400" y="1752592"/>
            <a:ext cx="11887200" cy="4552515"/>
          </a:xfrm>
        </p:spPr>
        <p:txBody>
          <a:bodyPr>
            <a:noAutofit/>
          </a:bodyPr>
          <a:lstStyle/>
          <a:p>
            <a:r>
              <a:rPr lang="en-US" dirty="0"/>
              <a:t>Data analysis at the local level facilitates:</a:t>
            </a:r>
          </a:p>
          <a:p>
            <a:pPr marL="457200" indent="-457200">
              <a:buFont typeface="Arial" panose="020B0604020202020204" pitchFamily="34" charset="0"/>
              <a:buChar char="•"/>
            </a:pPr>
            <a:r>
              <a:rPr lang="en-US" dirty="0"/>
              <a:t>Stakeholder understanding of the needs, goals, and progress of English learners through rich dialogue around the data</a:t>
            </a:r>
          </a:p>
          <a:p>
            <a:pPr marL="457200" indent="-457200">
              <a:buFont typeface="Arial" panose="020B0604020202020204" pitchFamily="34" charset="0"/>
              <a:buChar char="•"/>
            </a:pPr>
            <a:r>
              <a:rPr lang="en-US" dirty="0"/>
              <a:t>LEA development of a high quality, effective, appropriately funded Local Control and Accountability Plan (LCAP) with concentrated focus on English learner (EL) needs and outcomes </a:t>
            </a:r>
          </a:p>
          <a:p>
            <a:pPr marL="457200" indent="-457200">
              <a:buFont typeface="Arial" panose="020B0604020202020204" pitchFamily="34" charset="0"/>
              <a:buChar char="•"/>
            </a:pPr>
            <a:r>
              <a:rPr lang="en-US" dirty="0"/>
              <a:t>Increased teacher and staff understanding to build acceptance of approved plans, programs, and policies, resulting in more thorough implementation</a:t>
            </a:r>
          </a:p>
        </p:txBody>
      </p:sp>
    </p:spTree>
    <p:extLst>
      <p:ext uri="{BB962C8B-B14F-4D97-AF65-F5344CB8AC3E}">
        <p14:creationId xmlns:p14="http://schemas.microsoft.com/office/powerpoint/2010/main" val="316456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52400" y="203799"/>
            <a:ext cx="11887200" cy="893481"/>
          </a:xfrm>
        </p:spPr>
        <p:txBody>
          <a:bodyPr/>
          <a:lstStyle/>
          <a:p>
            <a:r>
              <a:rPr lang="en-US" dirty="0"/>
              <a:t>Building Data Analysis Capacity</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152400" y="1035304"/>
            <a:ext cx="11887200" cy="5461282"/>
          </a:xfrm>
        </p:spPr>
        <p:txBody>
          <a:bodyPr>
            <a:noAutofit/>
          </a:bodyPr>
          <a:lstStyle/>
          <a:p>
            <a:r>
              <a:rPr lang="en-US" dirty="0"/>
              <a:t>LEAs can:</a:t>
            </a:r>
          </a:p>
          <a:p>
            <a:pPr marL="457200" indent="-457200">
              <a:buFont typeface="Arial" panose="020B0604020202020204" pitchFamily="34" charset="0"/>
              <a:buChar char="•"/>
            </a:pPr>
            <a:r>
              <a:rPr lang="en-US" dirty="0"/>
              <a:t>Form data analysis teams (administrators, all content teachers, special education teachers, paraeducators, and other instructional leaders)</a:t>
            </a:r>
          </a:p>
          <a:p>
            <a:pPr marL="457200" indent="-457200">
              <a:buFont typeface="Arial" panose="020B0604020202020204" pitchFamily="34" charset="0"/>
              <a:buChar char="•"/>
            </a:pPr>
            <a:r>
              <a:rPr lang="en-US" dirty="0"/>
              <a:t>Identify a data coach; analyze multiple indicators of EL performance </a:t>
            </a:r>
          </a:p>
          <a:p>
            <a:pPr marL="457200" indent="-457200">
              <a:buFont typeface="Arial" panose="020B0604020202020204" pitchFamily="34" charset="0"/>
              <a:buChar char="•"/>
            </a:pPr>
            <a:r>
              <a:rPr lang="en-US" dirty="0"/>
              <a:t>Provide guiding questions to facilitate data conversations on what the analysis indicates as the team:</a:t>
            </a:r>
          </a:p>
          <a:p>
            <a:pPr marL="1143000" lvl="1" indent="-457200">
              <a:buFont typeface="Wingdings" panose="05000000000000000000" pitchFamily="2" charset="2"/>
              <a:buChar char="ü"/>
            </a:pPr>
            <a:r>
              <a:rPr lang="en-US" dirty="0"/>
              <a:t>Examines and assesses the degree of EL program implementation</a:t>
            </a:r>
          </a:p>
          <a:p>
            <a:pPr marL="1143000" lvl="1" indent="-457200">
              <a:buFont typeface="Wingdings" panose="05000000000000000000" pitchFamily="2" charset="2"/>
              <a:buChar char="ü"/>
            </a:pPr>
            <a:r>
              <a:rPr lang="en-US" dirty="0"/>
              <a:t>Determines LEA needs to improve performance of English learners</a:t>
            </a:r>
          </a:p>
          <a:p>
            <a:pPr marL="1143000" lvl="1" indent="-457200">
              <a:buFont typeface="Wingdings" panose="05000000000000000000" pitchFamily="2" charset="2"/>
              <a:buChar char="ü"/>
            </a:pPr>
            <a:r>
              <a:rPr lang="en-US" dirty="0"/>
              <a:t>Identifies areas of challenge that can be addressed to explicitly improve EL achievement</a:t>
            </a:r>
          </a:p>
        </p:txBody>
      </p:sp>
    </p:spTree>
    <p:extLst>
      <p:ext uri="{BB962C8B-B14F-4D97-AF65-F5344CB8AC3E}">
        <p14:creationId xmlns:p14="http://schemas.microsoft.com/office/powerpoint/2010/main" val="232095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lstStyle/>
          <a:p>
            <a:r>
              <a:rPr lang="en-US" dirty="0"/>
              <a:t>Types of Local Data Collected for English Learners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152400" y="1856961"/>
            <a:ext cx="11887200" cy="4650165"/>
          </a:xfrm>
        </p:spPr>
        <p:txBody>
          <a:bodyPr vert="horz" lIns="91440" tIns="45720" rIns="91440" bIns="45720" rtlCol="0" anchor="t">
            <a:noAutofit/>
          </a:bodyPr>
          <a:lstStyle/>
          <a:p>
            <a:pPr algn="ctr"/>
            <a:r>
              <a:rPr lang="en-US" dirty="0"/>
              <a:t>Student Background and Prior Schooling Data</a:t>
            </a:r>
          </a:p>
          <a:p>
            <a:pPr algn="ctr"/>
            <a:r>
              <a:rPr lang="en-US" dirty="0"/>
              <a:t>Data on Services Provided</a:t>
            </a:r>
          </a:p>
          <a:p>
            <a:pPr algn="ctr"/>
            <a:r>
              <a:rPr lang="en-US" dirty="0"/>
              <a:t>Assessment Data</a:t>
            </a:r>
          </a:p>
          <a:p>
            <a:pPr algn="ctr"/>
            <a:r>
              <a:rPr lang="en-US" dirty="0"/>
              <a:t>Degree of Program and Services Implementation Data</a:t>
            </a:r>
            <a:endParaRPr lang="en-US" dirty="0">
              <a:cs typeface="Arial"/>
            </a:endParaRPr>
          </a:p>
          <a:p>
            <a:pPr algn="ctr"/>
            <a:r>
              <a:rPr lang="en-US" dirty="0">
                <a:cs typeface="Arial"/>
              </a:rPr>
              <a:t>Attendance Data</a:t>
            </a:r>
            <a:endParaRPr lang="en-US" dirty="0"/>
          </a:p>
          <a:p>
            <a:pPr algn="ctr"/>
            <a:r>
              <a:rPr lang="en-US" dirty="0"/>
              <a:t>School Climate Data</a:t>
            </a:r>
            <a:endParaRPr lang="en-US" dirty="0">
              <a:cs typeface="Arial"/>
            </a:endParaRPr>
          </a:p>
          <a:p>
            <a:pPr algn="ctr"/>
            <a:r>
              <a:rPr lang="en-US" dirty="0"/>
              <a:t>Administrative Data</a:t>
            </a:r>
          </a:p>
          <a:p>
            <a:pPr algn="ctr"/>
            <a:r>
              <a:rPr lang="en-US" dirty="0"/>
              <a:t>Social Emotional Supports Data</a:t>
            </a:r>
          </a:p>
        </p:txBody>
      </p:sp>
    </p:spTree>
    <p:extLst>
      <p:ext uri="{BB962C8B-B14F-4D97-AF65-F5344CB8AC3E}">
        <p14:creationId xmlns:p14="http://schemas.microsoft.com/office/powerpoint/2010/main" val="288074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Student Background Data</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p:txBody>
          <a:bodyPr>
            <a:normAutofit fontScale="92500" lnSpcReduction="10000"/>
          </a:bodyPr>
          <a:lstStyle/>
          <a:p>
            <a:r>
              <a:rPr lang="en-US" sz="3000" b="1" dirty="0"/>
              <a:t>Includes:</a:t>
            </a:r>
          </a:p>
          <a:p>
            <a:pPr marL="457200" indent="-457200">
              <a:buFont typeface="Arial" panose="020B0604020202020204" pitchFamily="34" charset="0"/>
              <a:buChar char="•"/>
            </a:pPr>
            <a:r>
              <a:rPr lang="en-US" sz="3000" dirty="0"/>
              <a:t>Ethnicity/race</a:t>
            </a:r>
          </a:p>
          <a:p>
            <a:pPr marL="457200" indent="-457200">
              <a:buFont typeface="Arial" panose="020B0604020202020204" pitchFamily="34" charset="0"/>
              <a:buChar char="•"/>
            </a:pPr>
            <a:r>
              <a:rPr lang="en-US" sz="3000" dirty="0"/>
              <a:t>Gender</a:t>
            </a:r>
          </a:p>
          <a:p>
            <a:pPr marL="457200" indent="-457200">
              <a:buFont typeface="Arial" panose="020B0604020202020204" pitchFamily="34" charset="0"/>
              <a:buChar char="•"/>
            </a:pPr>
            <a:r>
              <a:rPr lang="en-US" sz="3000" dirty="0"/>
              <a:t>Home Language</a:t>
            </a:r>
          </a:p>
          <a:p>
            <a:pPr marL="457200" indent="-457200">
              <a:buFont typeface="Arial" panose="020B0604020202020204" pitchFamily="34" charset="0"/>
              <a:buChar char="•"/>
            </a:pPr>
            <a:r>
              <a:rPr lang="en-US" sz="3000" dirty="0"/>
              <a:t>Place of Birth</a:t>
            </a:r>
          </a:p>
          <a:p>
            <a:pPr marL="457200" indent="-457200">
              <a:buFont typeface="Arial" panose="020B0604020202020204" pitchFamily="34" charset="0"/>
              <a:buChar char="•"/>
            </a:pPr>
            <a:r>
              <a:rPr lang="en-US" sz="3000" dirty="0"/>
              <a:t>Prior school enrollment</a:t>
            </a:r>
          </a:p>
          <a:p>
            <a:pPr marL="457200" indent="-457200">
              <a:buFont typeface="Arial" panose="020B0604020202020204" pitchFamily="34" charset="0"/>
              <a:buChar char="•"/>
            </a:pPr>
            <a:r>
              <a:rPr lang="en-US" sz="3000" dirty="0"/>
              <a:t>Eligibility for free/reduced-price lunch</a:t>
            </a:r>
          </a:p>
          <a:p>
            <a:endParaRPr lang="en-US" dirty="0"/>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p:txBody>
          <a:bodyPr vert="horz" lIns="91440" tIns="45720" rIns="91440" bIns="45720" rtlCol="0" anchor="t">
            <a:normAutofit fontScale="92500" lnSpcReduction="10000"/>
          </a:bodyPr>
          <a:lstStyle/>
          <a:p>
            <a:r>
              <a:rPr lang="en-US" sz="3000" b="1" dirty="0"/>
              <a:t>Can be used to determine:</a:t>
            </a:r>
          </a:p>
          <a:p>
            <a:pPr marL="457200" indent="-457200">
              <a:buFont typeface="Wingdings" panose="05000000000000000000" pitchFamily="2" charset="2"/>
              <a:buChar char="ü"/>
            </a:pPr>
            <a:r>
              <a:rPr lang="en-US" sz="3000" dirty="0"/>
              <a:t>Which subgroups within the EL population are making adequate progress by subject areas?</a:t>
            </a:r>
          </a:p>
          <a:p>
            <a:pPr marL="457200" indent="-457200">
              <a:buFont typeface="Wingdings" panose="05000000000000000000" pitchFamily="2" charset="2"/>
              <a:buChar char="ü"/>
            </a:pPr>
            <a:r>
              <a:rPr lang="en-US" sz="3000" dirty="0"/>
              <a:t>How these groups change over time (longitudinal analysis)?</a:t>
            </a:r>
          </a:p>
          <a:p>
            <a:pPr marL="457200" indent="-457200">
              <a:buFont typeface="Wingdings" panose="05000000000000000000" pitchFamily="2" charset="2"/>
              <a:buChar char="ü"/>
            </a:pPr>
            <a:r>
              <a:rPr lang="en-US" sz="3000" dirty="0"/>
              <a:t>How many EL students are Long Term English Learner?</a:t>
            </a:r>
            <a:endParaRPr lang="en-US" sz="3000" dirty="0">
              <a:cs typeface="Arial"/>
            </a:endParaRPr>
          </a:p>
          <a:p>
            <a:pPr marL="457200" indent="-457200">
              <a:buFont typeface="Wingdings" panose="05000000000000000000" pitchFamily="2" charset="2"/>
              <a:buChar char="ü"/>
            </a:pPr>
            <a:r>
              <a:rPr lang="en-US" sz="3000" dirty="0">
                <a:cs typeface="Arial"/>
              </a:rPr>
              <a:t>What groups are having the most difficulty? The most success</a:t>
            </a:r>
            <a:r>
              <a:rPr lang="en-US" dirty="0">
                <a:cs typeface="Arial"/>
              </a:rPr>
              <a:t>?</a:t>
            </a:r>
            <a:endParaRPr lang="en-US" dirty="0"/>
          </a:p>
        </p:txBody>
      </p:sp>
    </p:spTree>
    <p:extLst>
      <p:ext uri="{BB962C8B-B14F-4D97-AF65-F5344CB8AC3E}">
        <p14:creationId xmlns:p14="http://schemas.microsoft.com/office/powerpoint/2010/main" val="102255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Data on Services Provided</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a:xfrm>
            <a:off x="152400" y="1559825"/>
            <a:ext cx="6035040" cy="5328638"/>
          </a:xfrm>
        </p:spPr>
        <p:txBody>
          <a:bodyPr>
            <a:normAutofit fontScale="92500" lnSpcReduction="10000"/>
          </a:bodyPr>
          <a:lstStyle/>
          <a:p>
            <a:pPr lvl="0">
              <a:lnSpc>
                <a:spcPct val="110000"/>
              </a:lnSpc>
            </a:pPr>
            <a:r>
              <a:rPr lang="en-US" sz="3000" b="1" dirty="0"/>
              <a:t>Includes:</a:t>
            </a:r>
          </a:p>
          <a:p>
            <a:pPr marL="457200" indent="-457200">
              <a:lnSpc>
                <a:spcPct val="110000"/>
              </a:lnSpc>
              <a:buFont typeface="Arial" panose="020B0604020202020204" pitchFamily="34" charset="0"/>
              <a:buChar char="•"/>
            </a:pPr>
            <a:r>
              <a:rPr lang="en-US" dirty="0"/>
              <a:t>EL </a:t>
            </a:r>
            <a:r>
              <a:rPr lang="en-US" sz="3000" dirty="0"/>
              <a:t>services</a:t>
            </a:r>
          </a:p>
          <a:p>
            <a:pPr marL="457200" indent="-457200">
              <a:lnSpc>
                <a:spcPct val="110000"/>
              </a:lnSpc>
              <a:buFont typeface="Arial" panose="020B0604020202020204" pitchFamily="34" charset="0"/>
              <a:buChar char="•"/>
            </a:pPr>
            <a:r>
              <a:rPr lang="en-US" sz="3000" dirty="0"/>
              <a:t>Gifted and Talented Education Programs</a:t>
            </a:r>
          </a:p>
          <a:p>
            <a:pPr marL="457200" indent="-457200">
              <a:lnSpc>
                <a:spcPct val="110000"/>
              </a:lnSpc>
              <a:buFont typeface="Arial" panose="020B0604020202020204" pitchFamily="34" charset="0"/>
              <a:buChar char="•"/>
            </a:pPr>
            <a:r>
              <a:rPr lang="en-US" sz="3000" dirty="0"/>
              <a:t>Migrant Education services</a:t>
            </a:r>
          </a:p>
          <a:p>
            <a:pPr marL="457200" indent="-457200">
              <a:lnSpc>
                <a:spcPct val="110000"/>
              </a:lnSpc>
              <a:buFont typeface="Arial" panose="020B0604020202020204" pitchFamily="34" charset="0"/>
              <a:buChar char="•"/>
            </a:pPr>
            <a:r>
              <a:rPr lang="en-US" sz="3000" dirty="0"/>
              <a:t>Special Education services for dually-identified students</a:t>
            </a:r>
          </a:p>
          <a:p>
            <a:pPr marL="457200" indent="-457200">
              <a:lnSpc>
                <a:spcPct val="110000"/>
              </a:lnSpc>
              <a:buFont typeface="Arial" panose="020B0604020202020204" pitchFamily="34" charset="0"/>
              <a:buChar char="•"/>
            </a:pPr>
            <a:r>
              <a:rPr lang="en-US" sz="3000" dirty="0"/>
              <a:t>Title I funds (high low-income population)</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a:xfrm>
            <a:off x="6187440" y="1529362"/>
            <a:ext cx="5852160" cy="5124839"/>
          </a:xfrm>
        </p:spPr>
        <p:txBody>
          <a:bodyPr>
            <a:normAutofit fontScale="92500" lnSpcReduction="10000"/>
          </a:bodyPr>
          <a:lstStyle/>
          <a:p>
            <a:pPr lvl="0"/>
            <a:r>
              <a:rPr lang="en-US" sz="3000" b="1" dirty="0"/>
              <a:t>Can be used to determine:</a:t>
            </a:r>
          </a:p>
          <a:p>
            <a:pPr marL="457200" indent="-457200">
              <a:buFont typeface="Wingdings" panose="05000000000000000000" pitchFamily="2" charset="2"/>
              <a:buChar char="ü"/>
            </a:pPr>
            <a:r>
              <a:rPr lang="en-US" sz="3000" dirty="0"/>
              <a:t>How many EL students reach English proficiency in reasonable time?</a:t>
            </a:r>
          </a:p>
          <a:p>
            <a:pPr marL="457200" indent="-457200">
              <a:buFont typeface="Wingdings" panose="05000000000000000000" pitchFamily="2" charset="2"/>
              <a:buChar char="ü"/>
            </a:pPr>
            <a:r>
              <a:rPr lang="en-US" sz="3000" dirty="0"/>
              <a:t>Which students are eligible for other services?</a:t>
            </a:r>
          </a:p>
          <a:p>
            <a:pPr marL="457200" indent="-457200">
              <a:buFont typeface="Wingdings" panose="05000000000000000000" pitchFamily="2" charset="2"/>
              <a:buChar char="ü"/>
            </a:pPr>
            <a:r>
              <a:rPr lang="en-US" sz="3000" dirty="0"/>
              <a:t>How many students benefit from other federal and state funding allocations?</a:t>
            </a:r>
          </a:p>
          <a:p>
            <a:pPr marL="457200" indent="-457200">
              <a:buFont typeface="Wingdings" panose="05000000000000000000" pitchFamily="2" charset="2"/>
              <a:buChar char="ü"/>
            </a:pPr>
            <a:r>
              <a:rPr lang="en-US" sz="3000" dirty="0"/>
              <a:t>How did these groups perform on assessments?</a:t>
            </a:r>
          </a:p>
          <a:p>
            <a:pPr marL="457200" indent="-457200">
              <a:buFont typeface="Wingdings" panose="05000000000000000000" pitchFamily="2" charset="2"/>
              <a:buChar char="Ø"/>
            </a:pPr>
            <a:endParaRPr lang="en-US" sz="3000" dirty="0"/>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162814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a:xfrm>
            <a:off x="152400" y="-19453"/>
            <a:ext cx="11887200" cy="1325563"/>
          </a:xfrm>
        </p:spPr>
        <p:txBody>
          <a:bodyPr/>
          <a:lstStyle/>
          <a:p>
            <a:r>
              <a:rPr lang="en-US" dirty="0"/>
              <a:t>Assessment Data</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a:xfrm>
            <a:off x="152402" y="1181100"/>
            <a:ext cx="5474206" cy="5616742"/>
          </a:xfrm>
        </p:spPr>
        <p:txBody>
          <a:bodyPr>
            <a:noAutofit/>
          </a:bodyPr>
          <a:lstStyle/>
          <a:p>
            <a:pPr lvl="0"/>
            <a:r>
              <a:rPr lang="en-US" b="1" dirty="0"/>
              <a:t>Includes:</a:t>
            </a:r>
          </a:p>
          <a:p>
            <a:pPr marL="457200" indent="-457200">
              <a:buFont typeface="Arial" panose="020B0604020202020204" pitchFamily="34" charset="0"/>
              <a:buChar char="•"/>
            </a:pPr>
            <a:r>
              <a:rPr lang="en-US" dirty="0"/>
              <a:t>English Language Proficiency (ELP)</a:t>
            </a:r>
          </a:p>
          <a:p>
            <a:pPr marL="457200" indent="-457200">
              <a:buFont typeface="Arial" panose="020B0604020202020204" pitchFamily="34" charset="0"/>
              <a:buChar char="•"/>
            </a:pPr>
            <a:r>
              <a:rPr lang="en-US" dirty="0"/>
              <a:t>State standardized tests (English Language Arts [ELA], Math, Science, Social Studies, etc.)</a:t>
            </a:r>
          </a:p>
          <a:p>
            <a:pPr marL="457200" indent="-457200">
              <a:buFont typeface="Arial" panose="020B0604020202020204" pitchFamily="34" charset="0"/>
              <a:buChar char="•"/>
            </a:pPr>
            <a:r>
              <a:rPr lang="en-US" dirty="0"/>
              <a:t>High school assessments (SAT, AP tests)</a:t>
            </a:r>
          </a:p>
          <a:p>
            <a:pPr marL="457200" indent="-457200">
              <a:buFont typeface="Arial" panose="020B0604020202020204" pitchFamily="34" charset="0"/>
              <a:buChar char="•"/>
            </a:pPr>
            <a:r>
              <a:rPr lang="en-US" dirty="0"/>
              <a:t>Other local assessments administered by the LEA</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a:xfrm>
            <a:off x="5518298" y="1024689"/>
            <a:ext cx="6673702" cy="5616742"/>
          </a:xfrm>
        </p:spPr>
        <p:txBody>
          <a:bodyPr>
            <a:normAutofit fontScale="25000" lnSpcReduction="20000"/>
          </a:bodyPr>
          <a:lstStyle/>
          <a:p>
            <a:pPr lvl="0">
              <a:lnSpc>
                <a:spcPct val="120000"/>
              </a:lnSpc>
            </a:pPr>
            <a:r>
              <a:rPr lang="en-US" sz="11200" b="1" dirty="0"/>
              <a:t>Can be used to determine:</a:t>
            </a:r>
          </a:p>
          <a:p>
            <a:pPr marL="457200" indent="-457200">
              <a:lnSpc>
                <a:spcPct val="120000"/>
              </a:lnSpc>
              <a:spcAft>
                <a:spcPts val="600"/>
              </a:spcAft>
              <a:buFont typeface="Wingdings" panose="05000000000000000000" pitchFamily="2" charset="2"/>
              <a:buChar char="ü"/>
            </a:pPr>
            <a:r>
              <a:rPr lang="en-US" sz="9600" dirty="0"/>
              <a:t>Which students are eligible for more services?</a:t>
            </a:r>
          </a:p>
          <a:p>
            <a:pPr marL="457200" indent="-457200">
              <a:lnSpc>
                <a:spcPct val="120000"/>
              </a:lnSpc>
              <a:spcAft>
                <a:spcPts val="600"/>
              </a:spcAft>
              <a:buFont typeface="Wingdings" panose="05000000000000000000" pitchFamily="2" charset="2"/>
              <a:buChar char="ü"/>
            </a:pPr>
            <a:r>
              <a:rPr lang="en-US" sz="9600" dirty="0"/>
              <a:t>How does a school site group students for instruction?</a:t>
            </a:r>
          </a:p>
          <a:p>
            <a:pPr marL="457200" indent="-457200">
              <a:lnSpc>
                <a:spcPct val="120000"/>
              </a:lnSpc>
              <a:spcAft>
                <a:spcPts val="600"/>
              </a:spcAft>
              <a:buFont typeface="Wingdings" panose="05000000000000000000" pitchFamily="2" charset="2"/>
              <a:buChar char="ü"/>
            </a:pPr>
            <a:r>
              <a:rPr lang="en-US" sz="9600" dirty="0"/>
              <a:t>How do EL students that meet Criterion 1 (English Language Proficiency Assessments for California [ELPAC] Overall Proficiency Level 4) perform on the Smarter Balanced Assessments for ELA and Math?</a:t>
            </a:r>
          </a:p>
          <a:p>
            <a:pPr marL="457200" indent="-457200">
              <a:lnSpc>
                <a:spcPct val="120000"/>
              </a:lnSpc>
              <a:spcAft>
                <a:spcPts val="600"/>
              </a:spcAft>
              <a:buFont typeface="Wingdings" panose="05000000000000000000" pitchFamily="2" charset="2"/>
              <a:buChar char="ü"/>
            </a:pPr>
            <a:r>
              <a:rPr lang="en-US" sz="9600" dirty="0"/>
              <a:t>How do Reclassified Fluent English Proficient students perform on the Smarter Balanced Assessments for ELA and Math?</a:t>
            </a:r>
          </a:p>
        </p:txBody>
      </p:sp>
    </p:spTree>
    <p:extLst>
      <p:ext uri="{BB962C8B-B14F-4D97-AF65-F5344CB8AC3E}">
        <p14:creationId xmlns:p14="http://schemas.microsoft.com/office/powerpoint/2010/main" val="48002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General Student Data</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a:xfrm>
            <a:off x="152400" y="1638301"/>
            <a:ext cx="5852160" cy="3628644"/>
          </a:xfrm>
        </p:spPr>
        <p:txBody>
          <a:bodyPr/>
          <a:lstStyle/>
          <a:p>
            <a:pPr lvl="0"/>
            <a:r>
              <a:rPr lang="en-US" b="1" dirty="0"/>
              <a:t>Includes:</a:t>
            </a:r>
          </a:p>
          <a:p>
            <a:pPr marL="457200" indent="-457200">
              <a:buFont typeface="Arial" panose="020B0604020202020204" pitchFamily="34" charset="0"/>
              <a:buChar char="•"/>
            </a:pPr>
            <a:r>
              <a:rPr lang="en-US" dirty="0"/>
              <a:t>Enrollment/Attendance</a:t>
            </a:r>
          </a:p>
          <a:p>
            <a:pPr marL="457200" indent="-457200">
              <a:buFont typeface="Arial" panose="020B0604020202020204" pitchFamily="34" charset="0"/>
              <a:buChar char="•"/>
            </a:pPr>
            <a:r>
              <a:rPr lang="en-US" dirty="0"/>
              <a:t>Discipline</a:t>
            </a:r>
          </a:p>
          <a:p>
            <a:pPr marL="457200" indent="-457200">
              <a:buFont typeface="Arial" panose="020B0604020202020204" pitchFamily="34" charset="0"/>
              <a:buChar char="•"/>
            </a:pPr>
            <a:r>
              <a:rPr lang="en-US" dirty="0"/>
              <a:t>Grade Retention</a:t>
            </a:r>
          </a:p>
          <a:p>
            <a:pPr marL="457200" indent="-457200">
              <a:buFont typeface="Arial" panose="020B0604020202020204" pitchFamily="34" charset="0"/>
              <a:buChar char="•"/>
            </a:pPr>
            <a:r>
              <a:rPr lang="en-US" dirty="0"/>
              <a:t>Course Placement</a:t>
            </a:r>
          </a:p>
          <a:p>
            <a:pPr marL="457200" indent="-457200">
              <a:buFont typeface="Arial" panose="020B0604020202020204" pitchFamily="34" charset="0"/>
              <a:buChar char="•"/>
            </a:pPr>
            <a:r>
              <a:rPr lang="en-US" dirty="0"/>
              <a:t>Graduation Status</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a:xfrm>
            <a:off x="6187440" y="1638299"/>
            <a:ext cx="5852160" cy="5015901"/>
          </a:xfrm>
        </p:spPr>
        <p:txBody>
          <a:bodyPr/>
          <a:lstStyle/>
          <a:p>
            <a:pPr lvl="0"/>
            <a:r>
              <a:rPr lang="en-US" b="1" dirty="0"/>
              <a:t>Can be used to determine:</a:t>
            </a:r>
          </a:p>
          <a:p>
            <a:pPr marL="457200" indent="-457200">
              <a:buFont typeface="Wingdings" panose="05000000000000000000" pitchFamily="2" charset="2"/>
              <a:buChar char="ü"/>
            </a:pPr>
            <a:r>
              <a:rPr lang="en-US" dirty="0"/>
              <a:t>How many EL students enrolled in each homeroom?</a:t>
            </a:r>
          </a:p>
          <a:p>
            <a:pPr marL="457200" indent="-457200">
              <a:buFont typeface="Wingdings" panose="05000000000000000000" pitchFamily="2" charset="2"/>
              <a:buChar char="ü"/>
            </a:pPr>
            <a:r>
              <a:rPr lang="en-US" dirty="0"/>
              <a:t>Do our English learners have equitable access to instruction?</a:t>
            </a:r>
          </a:p>
          <a:p>
            <a:pPr marL="457200" indent="-457200">
              <a:buFont typeface="Wingdings" panose="05000000000000000000" pitchFamily="2" charset="2"/>
              <a:buChar char="ü"/>
            </a:pPr>
            <a:r>
              <a:rPr lang="en-US" dirty="0"/>
              <a:t>Do English learners have access to Advanced Placement courses?</a:t>
            </a:r>
          </a:p>
          <a:p>
            <a:pPr marL="457200" indent="-457200">
              <a:buFont typeface="Wingdings" panose="05000000000000000000" pitchFamily="2" charset="2"/>
              <a:buChar char="ü"/>
            </a:pPr>
            <a:r>
              <a:rPr lang="en-US" dirty="0"/>
              <a:t>Are EL students retained at a higher rate?</a:t>
            </a:r>
          </a:p>
        </p:txBody>
      </p:sp>
    </p:spTree>
    <p:extLst>
      <p:ext uri="{BB962C8B-B14F-4D97-AF65-F5344CB8AC3E}">
        <p14:creationId xmlns:p14="http://schemas.microsoft.com/office/powerpoint/2010/main" val="84774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r>
              <a:rPr lang="en-US" dirty="0"/>
              <a:t>To build on the information provided in the Data and the 2021–22 LCAP, Part 1 training held on January 28, 2021.</a:t>
            </a:r>
          </a:p>
          <a:p>
            <a:r>
              <a:rPr lang="en-US" dirty="0"/>
              <a:t>To identify English Learner (EL) data available at the state and local levels that may be used for analysis and development of the 2021–22 LCAP</a:t>
            </a:r>
          </a:p>
          <a:p>
            <a:r>
              <a:rPr lang="en-US" dirty="0"/>
              <a:t>To understand how EL data can be analyzed and used to inform development and implementation of the LCAP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6619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School Climate Data</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p:txBody>
          <a:bodyPr/>
          <a:lstStyle/>
          <a:p>
            <a:pPr lvl="0"/>
            <a:r>
              <a:rPr lang="en-US" b="1" dirty="0"/>
              <a:t>Includes:</a:t>
            </a:r>
          </a:p>
          <a:p>
            <a:pPr marL="457200" indent="-457200">
              <a:buFont typeface="Arial" panose="020B0604020202020204" pitchFamily="34" charset="0"/>
              <a:buChar char="•"/>
            </a:pPr>
            <a:r>
              <a:rPr lang="en-US" dirty="0"/>
              <a:t>Data on family/community involvement</a:t>
            </a:r>
          </a:p>
          <a:p>
            <a:pPr marL="457200" indent="-457200">
              <a:buFont typeface="Arial" panose="020B0604020202020204" pitchFamily="34" charset="0"/>
              <a:buChar char="•"/>
            </a:pPr>
            <a:r>
              <a:rPr lang="en-US" dirty="0"/>
              <a:t>Data on parent/student satisfaction</a:t>
            </a:r>
          </a:p>
          <a:p>
            <a:pPr marL="457200" indent="-457200">
              <a:buFont typeface="Arial" panose="020B0604020202020204" pitchFamily="34" charset="0"/>
              <a:buChar char="•"/>
            </a:pPr>
            <a:r>
              <a:rPr lang="en-US" dirty="0"/>
              <a:t>Safety Data</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p:txBody>
          <a:bodyPr/>
          <a:lstStyle/>
          <a:p>
            <a:pPr lvl="0"/>
            <a:r>
              <a:rPr lang="en-US" b="1" dirty="0"/>
              <a:t>Can be used to determine:</a:t>
            </a:r>
          </a:p>
          <a:p>
            <a:pPr marL="514350" lvl="0" indent="-514350">
              <a:buFont typeface="Wingdings" panose="05000000000000000000" pitchFamily="2" charset="2"/>
              <a:buChar char="ü"/>
            </a:pPr>
            <a:r>
              <a:rPr lang="en-US" dirty="0"/>
              <a:t>Do our English learners and their families have equitable access to programs and services?</a:t>
            </a:r>
          </a:p>
          <a:p>
            <a:pPr marL="514350" lvl="0" indent="-514350">
              <a:buFont typeface="Wingdings" panose="05000000000000000000" pitchFamily="2" charset="2"/>
              <a:buChar char="ü"/>
            </a:pPr>
            <a:r>
              <a:rPr lang="en-US" dirty="0"/>
              <a:t>How can our EL programs be improved?</a:t>
            </a:r>
          </a:p>
          <a:p>
            <a:pPr marL="514350" lvl="0" indent="-514350">
              <a:buFont typeface="Wingdings" panose="05000000000000000000" pitchFamily="2" charset="2"/>
              <a:buChar char="ü"/>
            </a:pPr>
            <a:r>
              <a:rPr lang="en-US" dirty="0"/>
              <a:t>What do parents know about the programs and services for EL students?</a:t>
            </a:r>
          </a:p>
          <a:p>
            <a:endParaRPr lang="en-US" dirty="0"/>
          </a:p>
        </p:txBody>
      </p:sp>
    </p:spTree>
    <p:extLst>
      <p:ext uri="{BB962C8B-B14F-4D97-AF65-F5344CB8AC3E}">
        <p14:creationId xmlns:p14="http://schemas.microsoft.com/office/powerpoint/2010/main" val="354774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Administrative Data</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p:txBody>
          <a:bodyPr/>
          <a:lstStyle/>
          <a:p>
            <a:pPr lvl="0"/>
            <a:r>
              <a:rPr lang="en-US" b="1" dirty="0"/>
              <a:t>Includes:</a:t>
            </a:r>
          </a:p>
          <a:p>
            <a:pPr marL="457200" indent="-457200">
              <a:buFont typeface="Arial" panose="020B0604020202020204" pitchFamily="34" charset="0"/>
              <a:buChar char="•"/>
            </a:pPr>
            <a:r>
              <a:rPr lang="en-US" dirty="0"/>
              <a:t>Budget and expenditure data</a:t>
            </a:r>
          </a:p>
          <a:p>
            <a:pPr marL="457200" indent="-457200">
              <a:buFont typeface="Arial" panose="020B0604020202020204" pitchFamily="34" charset="0"/>
              <a:buChar char="•"/>
            </a:pPr>
            <a:r>
              <a:rPr lang="en-US" dirty="0"/>
              <a:t>Teacher certification and credential data</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p:txBody>
          <a:bodyPr/>
          <a:lstStyle/>
          <a:p>
            <a:pPr lvl="0"/>
            <a:r>
              <a:rPr lang="en-US" b="1" dirty="0"/>
              <a:t>Can be used to determine:</a:t>
            </a:r>
          </a:p>
          <a:p>
            <a:pPr marL="457200" indent="-457200">
              <a:buFont typeface="Wingdings" panose="05000000000000000000" pitchFamily="2" charset="2"/>
              <a:buChar char="ü"/>
            </a:pPr>
            <a:r>
              <a:rPr lang="en-US" dirty="0"/>
              <a:t>How can funds be shifted to improve school programs?</a:t>
            </a:r>
          </a:p>
          <a:p>
            <a:pPr marL="457200" indent="-457200">
              <a:buFont typeface="Wingdings" panose="05000000000000000000" pitchFamily="2" charset="2"/>
              <a:buChar char="ü"/>
            </a:pPr>
            <a:r>
              <a:rPr lang="en-US" dirty="0"/>
              <a:t>What resources can be used to provide more program options such as dual immersion or other language learning opportunities?</a:t>
            </a:r>
          </a:p>
        </p:txBody>
      </p:sp>
    </p:spTree>
    <p:extLst>
      <p:ext uri="{BB962C8B-B14F-4D97-AF65-F5344CB8AC3E}">
        <p14:creationId xmlns:p14="http://schemas.microsoft.com/office/powerpoint/2010/main" val="1639022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B6AD-5EA8-4F1E-A6E9-296D9B3FD43B}"/>
              </a:ext>
            </a:extLst>
          </p:cNvPr>
          <p:cNvSpPr>
            <a:spLocks noGrp="1"/>
          </p:cNvSpPr>
          <p:nvPr>
            <p:ph type="title"/>
          </p:nvPr>
        </p:nvSpPr>
        <p:spPr/>
        <p:txBody>
          <a:bodyPr/>
          <a:lstStyle/>
          <a:p>
            <a:r>
              <a:rPr lang="en-US" dirty="0"/>
              <a:t>Social Emotional Support</a:t>
            </a:r>
          </a:p>
        </p:txBody>
      </p:sp>
      <p:sp>
        <p:nvSpPr>
          <p:cNvPr id="3" name="Content Placeholder 2">
            <a:extLst>
              <a:ext uri="{FF2B5EF4-FFF2-40B4-BE49-F238E27FC236}">
                <a16:creationId xmlns:a16="http://schemas.microsoft.com/office/drawing/2014/main" id="{79217961-91B8-48D2-A5C0-A7F5069A6EE6}"/>
              </a:ext>
            </a:extLst>
          </p:cNvPr>
          <p:cNvSpPr>
            <a:spLocks noGrp="1"/>
          </p:cNvSpPr>
          <p:nvPr>
            <p:ph sz="half" idx="1"/>
          </p:nvPr>
        </p:nvSpPr>
        <p:spPr/>
        <p:txBody>
          <a:bodyPr>
            <a:normAutofit lnSpcReduction="10000"/>
          </a:bodyPr>
          <a:lstStyle/>
          <a:p>
            <a:pPr lvl="0"/>
            <a:r>
              <a:rPr lang="en-US" b="1" dirty="0"/>
              <a:t>Includes:</a:t>
            </a:r>
          </a:p>
          <a:p>
            <a:pPr marL="457200" indent="-457200">
              <a:buFont typeface="Arial" panose="020B0604020202020204" pitchFamily="34" charset="0"/>
              <a:buChar char="•"/>
            </a:pPr>
            <a:r>
              <a:rPr lang="en-US" dirty="0"/>
              <a:t>Data on the frequency of external support available in the school</a:t>
            </a:r>
          </a:p>
          <a:p>
            <a:pPr marL="457200" indent="-457200">
              <a:buFont typeface="Arial" panose="020B0604020202020204" pitchFamily="34" charset="0"/>
              <a:buChar char="•"/>
            </a:pPr>
            <a:r>
              <a:rPr lang="en-US" dirty="0"/>
              <a:t>Data on the number of agencies in the community that can support the school or LEA</a:t>
            </a:r>
          </a:p>
          <a:p>
            <a:pPr marL="457200" indent="-457200">
              <a:buFont typeface="Arial" panose="020B0604020202020204" pitchFamily="34" charset="0"/>
              <a:buChar char="•"/>
            </a:pPr>
            <a:r>
              <a:rPr lang="en-US" dirty="0"/>
              <a:t>Community Socio-economic data</a:t>
            </a:r>
          </a:p>
          <a:p>
            <a:endParaRPr lang="en-US" dirty="0"/>
          </a:p>
        </p:txBody>
      </p:sp>
      <p:sp>
        <p:nvSpPr>
          <p:cNvPr id="4" name="Content Placeholder 3">
            <a:extLst>
              <a:ext uri="{FF2B5EF4-FFF2-40B4-BE49-F238E27FC236}">
                <a16:creationId xmlns:a16="http://schemas.microsoft.com/office/drawing/2014/main" id="{32FB4AA1-A8A1-409B-9D07-3B9CF7769FC0}"/>
              </a:ext>
            </a:extLst>
          </p:cNvPr>
          <p:cNvSpPr>
            <a:spLocks noGrp="1"/>
          </p:cNvSpPr>
          <p:nvPr>
            <p:ph sz="half" idx="2"/>
          </p:nvPr>
        </p:nvSpPr>
        <p:spPr/>
        <p:txBody>
          <a:bodyPr>
            <a:normAutofit lnSpcReduction="10000"/>
          </a:bodyPr>
          <a:lstStyle/>
          <a:p>
            <a:pPr lvl="0"/>
            <a:r>
              <a:rPr lang="en-US" b="1" dirty="0"/>
              <a:t>Can be used to determine:</a:t>
            </a:r>
          </a:p>
          <a:p>
            <a:pPr marL="457200" indent="-457200">
              <a:buFont typeface="Wingdings" panose="05000000000000000000" pitchFamily="2" charset="2"/>
              <a:buChar char="ü"/>
            </a:pPr>
            <a:r>
              <a:rPr lang="en-US" dirty="0"/>
              <a:t>How many EL students are homeless or foster youth?</a:t>
            </a:r>
          </a:p>
          <a:p>
            <a:pPr marL="457200" indent="-457200">
              <a:buFont typeface="Wingdings" panose="05000000000000000000" pitchFamily="2" charset="2"/>
              <a:buChar char="ü"/>
            </a:pPr>
            <a:r>
              <a:rPr lang="en-US" dirty="0"/>
              <a:t>How many EL students experience trauma due to immigration experiences, COVID, abuse?</a:t>
            </a:r>
          </a:p>
          <a:p>
            <a:pPr marL="457200" indent="-457200">
              <a:buFont typeface="Wingdings" panose="05000000000000000000" pitchFamily="2" charset="2"/>
              <a:buChar char="ü"/>
            </a:pPr>
            <a:r>
              <a:rPr lang="en-US" dirty="0"/>
              <a:t>How many parents are unemployed?</a:t>
            </a:r>
          </a:p>
          <a:p>
            <a:pPr marL="457200" indent="-457200">
              <a:buFont typeface="Wingdings" panose="05000000000000000000" pitchFamily="2" charset="2"/>
              <a:buChar char="ü"/>
            </a:pPr>
            <a:r>
              <a:rPr lang="en-US" dirty="0"/>
              <a:t>How many EL students have food insecurity?</a:t>
            </a:r>
          </a:p>
        </p:txBody>
      </p:sp>
    </p:spTree>
    <p:extLst>
      <p:ext uri="{BB962C8B-B14F-4D97-AF65-F5344CB8AC3E}">
        <p14:creationId xmlns:p14="http://schemas.microsoft.com/office/powerpoint/2010/main" val="21221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644D-1F90-4BE9-9419-4AF925D97021}"/>
              </a:ext>
            </a:extLst>
          </p:cNvPr>
          <p:cNvSpPr>
            <a:spLocks noGrp="1"/>
          </p:cNvSpPr>
          <p:nvPr>
            <p:ph type="title"/>
          </p:nvPr>
        </p:nvSpPr>
        <p:spPr/>
        <p:txBody>
          <a:bodyPr/>
          <a:lstStyle/>
          <a:p>
            <a:r>
              <a:rPr lang="en-US" dirty="0"/>
              <a:t>The English Learner Roadmap Policy</a:t>
            </a:r>
          </a:p>
        </p:txBody>
      </p:sp>
      <p:sp>
        <p:nvSpPr>
          <p:cNvPr id="3" name="Content Placeholder 2">
            <a:extLst>
              <a:ext uri="{FF2B5EF4-FFF2-40B4-BE49-F238E27FC236}">
                <a16:creationId xmlns:a16="http://schemas.microsoft.com/office/drawing/2014/main" id="{A1B47071-A28F-445D-BD79-7ADB1FAECB30}"/>
              </a:ext>
            </a:extLst>
          </p:cNvPr>
          <p:cNvSpPr>
            <a:spLocks noGrp="1"/>
          </p:cNvSpPr>
          <p:nvPr>
            <p:ph sz="half" idx="1"/>
          </p:nvPr>
        </p:nvSpPr>
        <p:spPr>
          <a:xfrm>
            <a:off x="152400" y="1638300"/>
            <a:ext cx="5159375" cy="5015901"/>
          </a:xfrm>
        </p:spPr>
        <p:txBody>
          <a:bodyPr/>
          <a:lstStyle/>
          <a:p>
            <a:r>
              <a:rPr lang="en-US" dirty="0"/>
              <a:t>Four Principles</a:t>
            </a:r>
          </a:p>
          <a:p>
            <a:pPr marL="457200" indent="-457200">
              <a:buFont typeface="Arial" panose="020B0604020202020204" pitchFamily="34" charset="0"/>
              <a:buChar char="•"/>
            </a:pPr>
            <a:r>
              <a:rPr lang="en-US" dirty="0"/>
              <a:t>Assets-Oriented and Needs-Responsive School</a:t>
            </a:r>
          </a:p>
          <a:p>
            <a:pPr marL="457200" indent="-457200">
              <a:buFont typeface="Arial" panose="020B0604020202020204" pitchFamily="34" charset="0"/>
              <a:buChar char="•"/>
            </a:pPr>
            <a:r>
              <a:rPr lang="en-US" dirty="0"/>
              <a:t>Intellectual Quality of Instruction and Meaningful Access</a:t>
            </a:r>
          </a:p>
          <a:p>
            <a:pPr marL="457200" indent="-457200">
              <a:buFont typeface="Arial" panose="020B0604020202020204" pitchFamily="34" charset="0"/>
              <a:buChar char="•"/>
            </a:pPr>
            <a:r>
              <a:rPr lang="en-US" dirty="0"/>
              <a:t>System Conditions that Support Effectiveness</a:t>
            </a:r>
          </a:p>
          <a:p>
            <a:pPr marL="457200" indent="-457200">
              <a:buFont typeface="Arial" panose="020B0604020202020204" pitchFamily="34" charset="0"/>
              <a:buChar char="•"/>
            </a:pPr>
            <a:r>
              <a:rPr lang="en-US" dirty="0"/>
              <a:t>Alignment and Articulation Within and Across Systems</a:t>
            </a:r>
          </a:p>
        </p:txBody>
      </p:sp>
      <p:sp>
        <p:nvSpPr>
          <p:cNvPr id="4" name="Content Placeholder 3">
            <a:extLst>
              <a:ext uri="{FF2B5EF4-FFF2-40B4-BE49-F238E27FC236}">
                <a16:creationId xmlns:a16="http://schemas.microsoft.com/office/drawing/2014/main" id="{DCB5DB1F-EE3E-4176-A7F5-54B0916DD757}"/>
              </a:ext>
            </a:extLst>
          </p:cNvPr>
          <p:cNvSpPr>
            <a:spLocks noGrp="1"/>
          </p:cNvSpPr>
          <p:nvPr>
            <p:ph sz="half" idx="2"/>
          </p:nvPr>
        </p:nvSpPr>
        <p:spPr>
          <a:xfrm>
            <a:off x="5543550" y="1638299"/>
            <a:ext cx="6496050" cy="5015901"/>
          </a:xfrm>
        </p:spPr>
        <p:txBody>
          <a:bodyPr/>
          <a:lstStyle/>
          <a:p>
            <a:r>
              <a:rPr lang="en-US" dirty="0"/>
              <a:t>Relationship of principles to LCAP</a:t>
            </a:r>
          </a:p>
        </p:txBody>
      </p:sp>
      <p:graphicFrame>
        <p:nvGraphicFramePr>
          <p:cNvPr id="9" name="Table 8">
            <a:extLst>
              <a:ext uri="{FF2B5EF4-FFF2-40B4-BE49-F238E27FC236}">
                <a16:creationId xmlns:a16="http://schemas.microsoft.com/office/drawing/2014/main" id="{993D17D8-CD28-4C03-9BAC-12C14A56A4D4}"/>
              </a:ext>
            </a:extLst>
          </p:cNvPr>
          <p:cNvGraphicFramePr>
            <a:graphicFrameLocks noGrp="1"/>
          </p:cNvGraphicFramePr>
          <p:nvPr>
            <p:extLst>
              <p:ext uri="{D42A27DB-BD31-4B8C-83A1-F6EECF244321}">
                <p14:modId xmlns:p14="http://schemas.microsoft.com/office/powerpoint/2010/main" val="4279431024"/>
              </p:ext>
            </p:extLst>
          </p:nvPr>
        </p:nvGraphicFramePr>
        <p:xfrm>
          <a:off x="5543550" y="2244436"/>
          <a:ext cx="6264275" cy="4310743"/>
        </p:xfrm>
        <a:graphic>
          <a:graphicData uri="http://schemas.openxmlformats.org/drawingml/2006/table">
            <a:tbl>
              <a:tblPr firstRow="1" firstCol="1" bandRow="1">
                <a:tableStyleId>{5C22544A-7EE6-4342-B048-85BDC9FD1C3A}</a:tableStyleId>
              </a:tblPr>
              <a:tblGrid>
                <a:gridCol w="1252855">
                  <a:extLst>
                    <a:ext uri="{9D8B030D-6E8A-4147-A177-3AD203B41FA5}">
                      <a16:colId xmlns:a16="http://schemas.microsoft.com/office/drawing/2014/main" val="2348969105"/>
                    </a:ext>
                  </a:extLst>
                </a:gridCol>
                <a:gridCol w="1252855">
                  <a:extLst>
                    <a:ext uri="{9D8B030D-6E8A-4147-A177-3AD203B41FA5}">
                      <a16:colId xmlns:a16="http://schemas.microsoft.com/office/drawing/2014/main" val="1827634284"/>
                    </a:ext>
                  </a:extLst>
                </a:gridCol>
                <a:gridCol w="1252855">
                  <a:extLst>
                    <a:ext uri="{9D8B030D-6E8A-4147-A177-3AD203B41FA5}">
                      <a16:colId xmlns:a16="http://schemas.microsoft.com/office/drawing/2014/main" val="1203594804"/>
                    </a:ext>
                  </a:extLst>
                </a:gridCol>
                <a:gridCol w="1252855">
                  <a:extLst>
                    <a:ext uri="{9D8B030D-6E8A-4147-A177-3AD203B41FA5}">
                      <a16:colId xmlns:a16="http://schemas.microsoft.com/office/drawing/2014/main" val="857437829"/>
                    </a:ext>
                  </a:extLst>
                </a:gridCol>
                <a:gridCol w="1252855">
                  <a:extLst>
                    <a:ext uri="{9D8B030D-6E8A-4147-A177-3AD203B41FA5}">
                      <a16:colId xmlns:a16="http://schemas.microsoft.com/office/drawing/2014/main" val="272575989"/>
                    </a:ext>
                  </a:extLst>
                </a:gridCol>
              </a:tblGrid>
              <a:tr h="1427856">
                <a:tc>
                  <a:txBody>
                    <a:bodyPr/>
                    <a:lstStyle/>
                    <a:p>
                      <a:pPr marL="0" marR="0" algn="l">
                        <a:lnSpc>
                          <a:spcPct val="106000"/>
                        </a:lnSpc>
                        <a:spcBef>
                          <a:spcPts val="0"/>
                        </a:spcBef>
                        <a:spcAft>
                          <a:spcPts val="0"/>
                        </a:spcAft>
                      </a:pPr>
                      <a:r>
                        <a:rPr lang="en-US" sz="1200" dirty="0">
                          <a:effectLst/>
                        </a:rPr>
                        <a:t>Crosswalk</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Principle One</a:t>
                      </a:r>
                    </a:p>
                    <a:p>
                      <a:pPr marL="0" marR="0" algn="l">
                        <a:lnSpc>
                          <a:spcPct val="106000"/>
                        </a:lnSpc>
                        <a:spcBef>
                          <a:spcPts val="0"/>
                        </a:spcBef>
                        <a:spcAft>
                          <a:spcPts val="0"/>
                        </a:spcAft>
                      </a:pPr>
                      <a:r>
                        <a:rPr lang="en-US" sz="1200" dirty="0">
                          <a:effectLst/>
                        </a:rPr>
                        <a:t>Assets-Oriented and Needs-Responsive Schools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Principle Two</a:t>
                      </a:r>
                    </a:p>
                    <a:p>
                      <a:pPr marL="0" marR="0" algn="l">
                        <a:lnSpc>
                          <a:spcPct val="106000"/>
                        </a:lnSpc>
                        <a:spcBef>
                          <a:spcPts val="0"/>
                        </a:spcBef>
                        <a:spcAft>
                          <a:spcPts val="0"/>
                        </a:spcAft>
                      </a:pPr>
                      <a:r>
                        <a:rPr lang="en-US" sz="1200" dirty="0">
                          <a:effectLst/>
                        </a:rPr>
                        <a:t>Intellectual Quality of Instruction and Meaningful Access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Principle Three</a:t>
                      </a:r>
                    </a:p>
                    <a:p>
                      <a:pPr marL="0" marR="0" algn="l">
                        <a:lnSpc>
                          <a:spcPct val="106000"/>
                        </a:lnSpc>
                        <a:spcBef>
                          <a:spcPts val="0"/>
                        </a:spcBef>
                        <a:spcAft>
                          <a:spcPts val="0"/>
                        </a:spcAft>
                      </a:pPr>
                      <a:r>
                        <a:rPr lang="en-US" sz="1200" dirty="0">
                          <a:effectLst/>
                        </a:rPr>
                        <a:t>System Conditions that Support Effectiveness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Principle Four</a:t>
                      </a:r>
                    </a:p>
                    <a:p>
                      <a:pPr marL="0" marR="0" algn="l">
                        <a:lnSpc>
                          <a:spcPct val="106000"/>
                        </a:lnSpc>
                        <a:spcBef>
                          <a:spcPts val="0"/>
                        </a:spcBef>
                        <a:spcAft>
                          <a:spcPts val="0"/>
                        </a:spcAft>
                      </a:pPr>
                      <a:r>
                        <a:rPr lang="en-US" sz="1200" dirty="0">
                          <a:effectLst/>
                        </a:rPr>
                        <a:t>Alignment And Articulation Within and Across Systems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3424187236"/>
                  </a:ext>
                </a:extLst>
              </a:tr>
              <a:tr h="1765729">
                <a:tc>
                  <a:txBody>
                    <a:bodyPr/>
                    <a:lstStyle/>
                    <a:p>
                      <a:pPr marL="0" marR="0" algn="l">
                        <a:lnSpc>
                          <a:spcPct val="106000"/>
                        </a:lnSpc>
                        <a:spcBef>
                          <a:spcPts val="0"/>
                        </a:spcBef>
                        <a:spcAft>
                          <a:spcPts val="0"/>
                        </a:spcAft>
                      </a:pPr>
                      <a:r>
                        <a:rPr lang="en-US" sz="1200" dirty="0">
                          <a:effectLst/>
                        </a:rPr>
                        <a:t>LCAP One</a:t>
                      </a:r>
                    </a:p>
                    <a:p>
                      <a:pPr marL="0" marR="0" algn="l">
                        <a:lnSpc>
                          <a:spcPct val="106000"/>
                        </a:lnSpc>
                        <a:spcBef>
                          <a:spcPts val="0"/>
                        </a:spcBef>
                        <a:spcAft>
                          <a:spcPts val="0"/>
                        </a:spcAft>
                      </a:pPr>
                      <a:r>
                        <a:rPr lang="en-US" sz="1200" dirty="0">
                          <a:effectLst/>
                        </a:rPr>
                        <a:t>Basic (Conditions of Learning) Teachers, Materials, Facilities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Elements</a:t>
                      </a:r>
                    </a:p>
                    <a:p>
                      <a:pPr marL="0" marR="0" algn="l">
                        <a:lnSpc>
                          <a:spcPct val="150000"/>
                        </a:lnSpc>
                        <a:spcBef>
                          <a:spcPts val="0"/>
                        </a:spcBef>
                        <a:spcAft>
                          <a:spcPts val="0"/>
                        </a:spcAft>
                      </a:pPr>
                      <a:r>
                        <a:rPr lang="en-US" sz="1200" dirty="0">
                          <a:effectLst/>
                        </a:rPr>
                        <a:t>A, C &amp; 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dirty="0">
                          <a:effectLst/>
                        </a:rPr>
                        <a:t>Elements</a:t>
                      </a:r>
                    </a:p>
                    <a:p>
                      <a:pPr marL="0" marR="0" algn="l">
                        <a:lnSpc>
                          <a:spcPct val="106000"/>
                        </a:lnSpc>
                        <a:spcBef>
                          <a:spcPts val="0"/>
                        </a:spcBef>
                        <a:spcAft>
                          <a:spcPts val="0"/>
                        </a:spcAft>
                      </a:pPr>
                      <a:r>
                        <a:rPr lang="en-US" sz="1200" dirty="0">
                          <a:effectLst/>
                        </a:rPr>
                        <a:t>A, B, &amp; 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dirty="0">
                          <a:effectLst/>
                        </a:rPr>
                        <a:t>Elements</a:t>
                      </a:r>
                    </a:p>
                    <a:p>
                      <a:pPr marL="0" marR="0" algn="l">
                        <a:lnSpc>
                          <a:spcPct val="106000"/>
                        </a:lnSpc>
                        <a:spcBef>
                          <a:spcPts val="0"/>
                        </a:spcBef>
                        <a:spcAft>
                          <a:spcPts val="0"/>
                        </a:spcAft>
                      </a:pPr>
                      <a:r>
                        <a:rPr lang="en-US" sz="1200" dirty="0">
                          <a:effectLst/>
                        </a:rPr>
                        <a:t>B &amp; 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a:effectLst/>
                        </a:rPr>
                        <a:t>Elements</a:t>
                      </a:r>
                    </a:p>
                    <a:p>
                      <a:pPr marL="0" marR="0" algn="l">
                        <a:lnSpc>
                          <a:spcPct val="106000"/>
                        </a:lnSpc>
                        <a:spcBef>
                          <a:spcPts val="0"/>
                        </a:spcBef>
                        <a:spcAft>
                          <a:spcPts val="0"/>
                        </a:spcAft>
                      </a:pPr>
                      <a:r>
                        <a:rPr lang="en-US" sz="1200">
                          <a:effectLst/>
                        </a:rPr>
                        <a:t>A, B, &amp; 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9994155"/>
                  </a:ext>
                </a:extLst>
              </a:tr>
              <a:tr h="1117158">
                <a:tc>
                  <a:txBody>
                    <a:bodyPr/>
                    <a:lstStyle/>
                    <a:p>
                      <a:pPr marL="0" marR="0" algn="l">
                        <a:lnSpc>
                          <a:spcPct val="106000"/>
                        </a:lnSpc>
                        <a:spcBef>
                          <a:spcPts val="0"/>
                        </a:spcBef>
                        <a:spcAft>
                          <a:spcPts val="0"/>
                        </a:spcAft>
                      </a:pPr>
                      <a:r>
                        <a:rPr lang="en-US" sz="1200" dirty="0">
                          <a:effectLst/>
                        </a:rPr>
                        <a:t>LCAP Two</a:t>
                      </a:r>
                    </a:p>
                    <a:p>
                      <a:pPr marL="0" marR="0" algn="l">
                        <a:lnSpc>
                          <a:spcPct val="106000"/>
                        </a:lnSpc>
                        <a:spcBef>
                          <a:spcPts val="0"/>
                        </a:spcBef>
                        <a:spcAft>
                          <a:spcPts val="0"/>
                        </a:spcAft>
                      </a:pPr>
                      <a:r>
                        <a:rPr lang="en-US" sz="1200" dirty="0">
                          <a:effectLst/>
                        </a:rPr>
                        <a:t>State Standards</a:t>
                      </a:r>
                    </a:p>
                    <a:p>
                      <a:pPr marL="0" marR="0" algn="l">
                        <a:lnSpc>
                          <a:spcPct val="106000"/>
                        </a:lnSpc>
                        <a:spcBef>
                          <a:spcPts val="0"/>
                        </a:spcBef>
                        <a:spcAft>
                          <a:spcPts val="0"/>
                        </a:spcAft>
                      </a:pPr>
                      <a:r>
                        <a:rPr lang="en-US" sz="1200" dirty="0">
                          <a:effectLst/>
                        </a:rPr>
                        <a:t>(Conditions of</a:t>
                      </a:r>
                    </a:p>
                    <a:p>
                      <a:pPr marL="0" marR="0" algn="l">
                        <a:lnSpc>
                          <a:spcPct val="106000"/>
                        </a:lnSpc>
                        <a:spcBef>
                          <a:spcPts val="0"/>
                        </a:spcBef>
                        <a:spcAft>
                          <a:spcPts val="0"/>
                        </a:spcAft>
                      </a:pPr>
                      <a:r>
                        <a:rPr lang="en-US" sz="1200" dirty="0">
                          <a:effectLst/>
                        </a:rPr>
                        <a:t>Learning)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l">
                        <a:lnSpc>
                          <a:spcPct val="106000"/>
                        </a:lnSpc>
                        <a:spcBef>
                          <a:spcPts val="0"/>
                        </a:spcBef>
                        <a:spcAft>
                          <a:spcPts val="0"/>
                        </a:spcAft>
                      </a:pPr>
                      <a:r>
                        <a:rPr lang="en-US" sz="1200" dirty="0">
                          <a:effectLst/>
                        </a:rPr>
                        <a:t>Elements</a:t>
                      </a:r>
                    </a:p>
                    <a:p>
                      <a:pPr marL="0" marR="0" algn="l">
                        <a:lnSpc>
                          <a:spcPct val="106000"/>
                        </a:lnSpc>
                        <a:spcBef>
                          <a:spcPts val="0"/>
                        </a:spcBef>
                        <a:spcAft>
                          <a:spcPts val="0"/>
                        </a:spcAft>
                      </a:pPr>
                      <a:r>
                        <a:rPr lang="en-US" sz="1200" dirty="0">
                          <a:effectLst/>
                        </a:rPr>
                        <a:t>A, B &amp; 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a:effectLst/>
                        </a:rPr>
                        <a:t>Elements</a:t>
                      </a:r>
                    </a:p>
                    <a:p>
                      <a:pPr marL="0" marR="0" algn="l">
                        <a:lnSpc>
                          <a:spcPct val="106000"/>
                        </a:lnSpc>
                        <a:spcBef>
                          <a:spcPts val="0"/>
                        </a:spcBef>
                        <a:spcAft>
                          <a:spcPts val="0"/>
                        </a:spcAft>
                      </a:pPr>
                      <a:r>
                        <a:rPr lang="en-US" sz="1200">
                          <a:effectLst/>
                        </a:rPr>
                        <a:t>A, B, F, &amp; G</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dirty="0">
                          <a:effectLst/>
                        </a:rPr>
                        <a:t>Elements</a:t>
                      </a:r>
                    </a:p>
                    <a:p>
                      <a:pPr marL="0" marR="0" algn="l">
                        <a:lnSpc>
                          <a:spcPct val="106000"/>
                        </a:lnSpc>
                        <a:spcBef>
                          <a:spcPts val="0"/>
                        </a:spcBef>
                        <a:spcAft>
                          <a:spcPts val="0"/>
                        </a:spcAft>
                      </a:pPr>
                      <a:r>
                        <a:rPr lang="en-US" sz="1200" dirty="0">
                          <a:effectLst/>
                        </a:rPr>
                        <a:t>B &amp; 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6000"/>
                        </a:lnSpc>
                        <a:spcBef>
                          <a:spcPts val="0"/>
                        </a:spcBef>
                        <a:spcAft>
                          <a:spcPts val="0"/>
                        </a:spcAft>
                      </a:pPr>
                      <a:r>
                        <a:rPr lang="en-US" sz="1200" dirty="0">
                          <a:effectLst/>
                        </a:rPr>
                        <a:t>Elements</a:t>
                      </a:r>
                    </a:p>
                    <a:p>
                      <a:pPr marL="0" marR="0" algn="l">
                        <a:lnSpc>
                          <a:spcPct val="106000"/>
                        </a:lnSpc>
                        <a:spcBef>
                          <a:spcPts val="0"/>
                        </a:spcBef>
                        <a:spcAft>
                          <a:spcPts val="0"/>
                        </a:spcAft>
                      </a:pPr>
                      <a:r>
                        <a:rPr lang="en-US" sz="1200" dirty="0">
                          <a:effectLst/>
                        </a:rPr>
                        <a:t>B &amp; 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075530"/>
                  </a:ext>
                </a:extLst>
              </a:tr>
            </a:tbl>
          </a:graphicData>
        </a:graphic>
      </p:graphicFrame>
    </p:spTree>
    <p:extLst>
      <p:ext uri="{BB962C8B-B14F-4D97-AF65-F5344CB8AC3E}">
        <p14:creationId xmlns:p14="http://schemas.microsoft.com/office/powerpoint/2010/main" val="2437524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EL Data Informing LCAP Development</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a:xfrm>
            <a:off x="152400" y="1529362"/>
            <a:ext cx="5852160" cy="5124839"/>
          </a:xfrm>
        </p:spPr>
        <p:txBody>
          <a:bodyPr>
            <a:normAutofit fontScale="85000" lnSpcReduction="20000"/>
          </a:bodyPr>
          <a:lstStyle/>
          <a:p>
            <a:pPr lvl="0">
              <a:lnSpc>
                <a:spcPct val="120000"/>
              </a:lnSpc>
            </a:pPr>
            <a:r>
              <a:rPr lang="en-US" b="1" dirty="0"/>
              <a:t>LCAP State Priorities:</a:t>
            </a:r>
          </a:p>
          <a:p>
            <a:pPr marL="457200" indent="-457200">
              <a:lnSpc>
                <a:spcPct val="120000"/>
              </a:lnSpc>
              <a:buFont typeface="Arial" panose="020B0604020202020204" pitchFamily="34" charset="0"/>
              <a:buChar char="•"/>
            </a:pPr>
            <a:r>
              <a:rPr lang="en-US" dirty="0"/>
              <a:t>Priority #1: Basic Services</a:t>
            </a:r>
          </a:p>
          <a:p>
            <a:pPr marL="457200" indent="-457200">
              <a:lnSpc>
                <a:spcPct val="120000"/>
              </a:lnSpc>
              <a:buFont typeface="Arial" panose="020B0604020202020204" pitchFamily="34" charset="0"/>
              <a:buChar char="•"/>
            </a:pPr>
            <a:r>
              <a:rPr lang="en-US" dirty="0"/>
              <a:t>Priority #2: Implementation of State Standards</a:t>
            </a:r>
          </a:p>
          <a:p>
            <a:pPr marL="457200" indent="-457200">
              <a:lnSpc>
                <a:spcPct val="120000"/>
              </a:lnSpc>
              <a:buFont typeface="Arial" panose="020B0604020202020204" pitchFamily="34" charset="0"/>
              <a:buChar char="•"/>
            </a:pPr>
            <a:r>
              <a:rPr lang="en-US" dirty="0"/>
              <a:t>Priority #3: Parent Involvement</a:t>
            </a:r>
          </a:p>
          <a:p>
            <a:pPr marL="457200" indent="-457200">
              <a:lnSpc>
                <a:spcPct val="120000"/>
              </a:lnSpc>
              <a:buFont typeface="Arial" panose="020B0604020202020204" pitchFamily="34" charset="0"/>
              <a:buChar char="•"/>
            </a:pPr>
            <a:r>
              <a:rPr lang="en-US" dirty="0"/>
              <a:t>Priority #4: Pupil Achievement</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a:xfrm>
            <a:off x="6187440" y="1522532"/>
            <a:ext cx="5852160" cy="5124838"/>
          </a:xfrm>
        </p:spPr>
        <p:txBody>
          <a:bodyPr>
            <a:normAutofit fontScale="85000" lnSpcReduction="20000"/>
          </a:bodyPr>
          <a:lstStyle/>
          <a:p>
            <a:pPr lvl="0">
              <a:lnSpc>
                <a:spcPct val="120000"/>
              </a:lnSpc>
            </a:pPr>
            <a:r>
              <a:rPr lang="en-US" b="1" dirty="0"/>
              <a:t>Informative EL Data:</a:t>
            </a:r>
          </a:p>
          <a:p>
            <a:pPr marL="457200" indent="-457200">
              <a:lnSpc>
                <a:spcPct val="120000"/>
              </a:lnSpc>
              <a:buFont typeface="Wingdings" panose="05000000000000000000" pitchFamily="2" charset="2"/>
              <a:buChar char="Ø"/>
            </a:pPr>
            <a:r>
              <a:rPr lang="en-US" dirty="0"/>
              <a:t>Integrated/Designated English Language Development (ELD) program outcome data</a:t>
            </a:r>
          </a:p>
          <a:p>
            <a:pPr marL="457200" indent="-457200">
              <a:lnSpc>
                <a:spcPct val="120000"/>
              </a:lnSpc>
              <a:buFont typeface="Wingdings" panose="05000000000000000000" pitchFamily="2" charset="2"/>
              <a:buChar char="Ø"/>
            </a:pPr>
            <a:r>
              <a:rPr lang="en-US" dirty="0"/>
              <a:t>Data on observed implementation of the ELD Standards</a:t>
            </a:r>
          </a:p>
          <a:p>
            <a:pPr marL="457200" indent="-457200">
              <a:lnSpc>
                <a:spcPct val="120000"/>
              </a:lnSpc>
              <a:buFont typeface="Wingdings" panose="05000000000000000000" pitchFamily="2" charset="2"/>
              <a:buChar char="Ø"/>
            </a:pPr>
            <a:r>
              <a:rPr lang="en-US" dirty="0"/>
              <a:t>Parent survey/questionnaire data, measurements of attendance counts at family-school events</a:t>
            </a:r>
          </a:p>
          <a:p>
            <a:pPr marL="457200" indent="-457200">
              <a:lnSpc>
                <a:spcPct val="120000"/>
              </a:lnSpc>
              <a:buFont typeface="Wingdings" panose="05000000000000000000" pitchFamily="2" charset="2"/>
              <a:buChar char="Ø"/>
            </a:pPr>
            <a:r>
              <a:rPr lang="en-US" dirty="0"/>
              <a:t>Access to Core Instruction and course placement: Smarter Balanced ELA and Math performance data</a:t>
            </a:r>
          </a:p>
        </p:txBody>
      </p:sp>
    </p:spTree>
    <p:extLst>
      <p:ext uri="{BB962C8B-B14F-4D97-AF65-F5344CB8AC3E}">
        <p14:creationId xmlns:p14="http://schemas.microsoft.com/office/powerpoint/2010/main" val="314429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DE7-52CF-4C1B-8E7C-5248577A1F4A}"/>
              </a:ext>
            </a:extLst>
          </p:cNvPr>
          <p:cNvSpPr>
            <a:spLocks noGrp="1"/>
          </p:cNvSpPr>
          <p:nvPr>
            <p:ph type="title"/>
          </p:nvPr>
        </p:nvSpPr>
        <p:spPr/>
        <p:txBody>
          <a:bodyPr/>
          <a:lstStyle/>
          <a:p>
            <a:r>
              <a:rPr lang="en-US" dirty="0"/>
              <a:t>EL Data Informing LCAP Development (2)</a:t>
            </a:r>
          </a:p>
        </p:txBody>
      </p:sp>
      <p:sp>
        <p:nvSpPr>
          <p:cNvPr id="3" name="Content Placeholder 2">
            <a:extLst>
              <a:ext uri="{FF2B5EF4-FFF2-40B4-BE49-F238E27FC236}">
                <a16:creationId xmlns:a16="http://schemas.microsoft.com/office/drawing/2014/main" id="{1D80922D-E3A8-4C56-865E-2CBE4552E6C9}"/>
              </a:ext>
            </a:extLst>
          </p:cNvPr>
          <p:cNvSpPr>
            <a:spLocks noGrp="1"/>
          </p:cNvSpPr>
          <p:nvPr>
            <p:ph sz="half" idx="1"/>
          </p:nvPr>
        </p:nvSpPr>
        <p:spPr>
          <a:xfrm>
            <a:off x="152400" y="1529362"/>
            <a:ext cx="5852160" cy="5124839"/>
          </a:xfrm>
        </p:spPr>
        <p:txBody>
          <a:bodyPr>
            <a:normAutofit fontScale="85000" lnSpcReduction="20000"/>
          </a:bodyPr>
          <a:lstStyle/>
          <a:p>
            <a:pPr lvl="0">
              <a:lnSpc>
                <a:spcPct val="120000"/>
              </a:lnSpc>
            </a:pPr>
            <a:r>
              <a:rPr lang="en-US" b="1" dirty="0"/>
              <a:t>LCAP State Priorities:</a:t>
            </a:r>
          </a:p>
          <a:p>
            <a:pPr marL="457200" indent="-457200">
              <a:lnSpc>
                <a:spcPct val="120000"/>
              </a:lnSpc>
              <a:buFont typeface="Arial" panose="020B0604020202020204" pitchFamily="34" charset="0"/>
              <a:buChar char="•"/>
            </a:pPr>
            <a:r>
              <a:rPr lang="en-US" dirty="0"/>
              <a:t>Priority #5: Pupil Engagement</a:t>
            </a:r>
          </a:p>
          <a:p>
            <a:pPr marL="457200" indent="-457200">
              <a:lnSpc>
                <a:spcPct val="120000"/>
              </a:lnSpc>
              <a:buFont typeface="Arial" panose="020B0604020202020204" pitchFamily="34" charset="0"/>
              <a:buChar char="•"/>
            </a:pPr>
            <a:r>
              <a:rPr lang="en-US" dirty="0"/>
              <a:t>Priority #6: School Climate</a:t>
            </a:r>
          </a:p>
          <a:p>
            <a:pPr marL="457200" indent="-457200">
              <a:lnSpc>
                <a:spcPct val="120000"/>
              </a:lnSpc>
              <a:buFont typeface="Arial" panose="020B0604020202020204" pitchFamily="34" charset="0"/>
              <a:buChar char="•"/>
            </a:pPr>
            <a:r>
              <a:rPr lang="en-US" dirty="0"/>
              <a:t>Priority #7: Course Access</a:t>
            </a:r>
          </a:p>
          <a:p>
            <a:pPr marL="457200" indent="-457200">
              <a:lnSpc>
                <a:spcPct val="120000"/>
              </a:lnSpc>
              <a:buFont typeface="Arial" panose="020B0604020202020204" pitchFamily="34" charset="0"/>
              <a:buChar char="•"/>
            </a:pPr>
            <a:r>
              <a:rPr lang="en-US" dirty="0"/>
              <a:t>Priority #8: Other Pupil Outcomes</a:t>
            </a:r>
          </a:p>
        </p:txBody>
      </p:sp>
      <p:sp>
        <p:nvSpPr>
          <p:cNvPr id="4" name="Content Placeholder 3">
            <a:extLst>
              <a:ext uri="{FF2B5EF4-FFF2-40B4-BE49-F238E27FC236}">
                <a16:creationId xmlns:a16="http://schemas.microsoft.com/office/drawing/2014/main" id="{3D0BB106-37DE-4F15-979E-A99639A19DE2}"/>
              </a:ext>
            </a:extLst>
          </p:cNvPr>
          <p:cNvSpPr>
            <a:spLocks noGrp="1"/>
          </p:cNvSpPr>
          <p:nvPr>
            <p:ph sz="half" idx="2"/>
          </p:nvPr>
        </p:nvSpPr>
        <p:spPr>
          <a:xfrm>
            <a:off x="6187440" y="1529361"/>
            <a:ext cx="5852160" cy="5124839"/>
          </a:xfrm>
        </p:spPr>
        <p:txBody>
          <a:bodyPr>
            <a:normAutofit fontScale="85000" lnSpcReduction="20000"/>
          </a:bodyPr>
          <a:lstStyle/>
          <a:p>
            <a:pPr lvl="0">
              <a:lnSpc>
                <a:spcPct val="120000"/>
              </a:lnSpc>
            </a:pPr>
            <a:r>
              <a:rPr lang="en-US" b="1" dirty="0"/>
              <a:t>Informative EL Data:</a:t>
            </a:r>
          </a:p>
          <a:p>
            <a:pPr marL="457200" indent="-457200">
              <a:lnSpc>
                <a:spcPct val="120000"/>
              </a:lnSpc>
              <a:buFont typeface="Wingdings" panose="05000000000000000000" pitchFamily="2" charset="2"/>
              <a:buChar char="Ø"/>
            </a:pPr>
            <a:r>
              <a:rPr lang="en-US" dirty="0"/>
              <a:t>EL Student Placement and Intervention Data; Reclassification data</a:t>
            </a:r>
          </a:p>
          <a:p>
            <a:pPr marL="457200" indent="-457200">
              <a:lnSpc>
                <a:spcPct val="120000"/>
              </a:lnSpc>
              <a:buFont typeface="Wingdings" panose="05000000000000000000" pitchFamily="2" charset="2"/>
              <a:buChar char="Ø"/>
            </a:pPr>
            <a:r>
              <a:rPr lang="en-US" dirty="0"/>
              <a:t>Local and ELPAC Data on progress towards ELP</a:t>
            </a:r>
          </a:p>
          <a:p>
            <a:pPr marL="457200" indent="-457200">
              <a:lnSpc>
                <a:spcPct val="120000"/>
              </a:lnSpc>
              <a:buFont typeface="Wingdings" panose="05000000000000000000" pitchFamily="2" charset="2"/>
              <a:buChar char="Ø"/>
            </a:pPr>
            <a:r>
              <a:rPr lang="en-US" dirty="0"/>
              <a:t>EL enrollment and performance data in Advanced Placement and Honors</a:t>
            </a:r>
          </a:p>
          <a:p>
            <a:pPr marL="457200" indent="-457200">
              <a:lnSpc>
                <a:spcPct val="120000"/>
              </a:lnSpc>
              <a:buFont typeface="Wingdings" panose="05000000000000000000" pitchFamily="2" charset="2"/>
              <a:buChar char="Ø"/>
            </a:pPr>
            <a:r>
              <a:rPr lang="en-US" dirty="0"/>
              <a:t>11</a:t>
            </a:r>
            <a:r>
              <a:rPr lang="en-US" baseline="30000" dirty="0"/>
              <a:t>th</a:t>
            </a:r>
            <a:r>
              <a:rPr lang="en-US" dirty="0"/>
              <a:t> grade Math, ELA, and Early Assessment Program California Assessment of Student Performance and Progress data</a:t>
            </a:r>
          </a:p>
        </p:txBody>
      </p:sp>
    </p:spTree>
    <p:extLst>
      <p:ext uri="{BB962C8B-B14F-4D97-AF65-F5344CB8AC3E}">
        <p14:creationId xmlns:p14="http://schemas.microsoft.com/office/powerpoint/2010/main" val="3347573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0C8-A513-4284-887F-637F1715C09E}"/>
              </a:ext>
            </a:extLst>
          </p:cNvPr>
          <p:cNvSpPr>
            <a:spLocks noGrp="1"/>
          </p:cNvSpPr>
          <p:nvPr>
            <p:ph type="title"/>
          </p:nvPr>
        </p:nvSpPr>
        <p:spPr/>
        <p:txBody>
          <a:bodyPr/>
          <a:lstStyle/>
          <a:p>
            <a:r>
              <a:rPr lang="en-US" dirty="0"/>
              <a:t>Self Evaluation Tool</a:t>
            </a:r>
          </a:p>
        </p:txBody>
      </p:sp>
      <p:sp>
        <p:nvSpPr>
          <p:cNvPr id="28" name="Content Placeholder 27">
            <a:extLst>
              <a:ext uri="{FF2B5EF4-FFF2-40B4-BE49-F238E27FC236}">
                <a16:creationId xmlns:a16="http://schemas.microsoft.com/office/drawing/2014/main" id="{504B2992-43FA-4034-A8C0-0158BA29FBED}"/>
              </a:ext>
            </a:extLst>
          </p:cNvPr>
          <p:cNvSpPr>
            <a:spLocks noGrp="1"/>
          </p:cNvSpPr>
          <p:nvPr>
            <p:ph sz="half" idx="1"/>
          </p:nvPr>
        </p:nvSpPr>
        <p:spPr>
          <a:xfrm>
            <a:off x="152400" y="1638300"/>
            <a:ext cx="5334000" cy="5015902"/>
          </a:xfrm>
        </p:spPr>
        <p:txBody>
          <a:bodyPr>
            <a:normAutofit fontScale="62500" lnSpcReduction="20000"/>
          </a:bodyPr>
          <a:lstStyle/>
          <a:p>
            <a:r>
              <a:rPr lang="en-US" sz="4500" dirty="0"/>
              <a:t>The English Learner Roadmap Policy provides a rubric for LEAs to use to measure the implementation of the principles and elements at their sites.</a:t>
            </a:r>
          </a:p>
          <a:p>
            <a:r>
              <a:rPr lang="en-US" sz="4500" dirty="0"/>
              <a:t>The tool can be used to collect data by each element of each principle by each stakeholder.</a:t>
            </a:r>
          </a:p>
          <a:p>
            <a:r>
              <a:rPr lang="en-US" sz="4500" dirty="0"/>
              <a:t>Visit the CDE EL Roadmap web page for this and many other resources.</a:t>
            </a:r>
          </a:p>
        </p:txBody>
      </p:sp>
      <p:sp>
        <p:nvSpPr>
          <p:cNvPr id="33" name="Content Placeholder 32">
            <a:extLst>
              <a:ext uri="{FF2B5EF4-FFF2-40B4-BE49-F238E27FC236}">
                <a16:creationId xmlns:a16="http://schemas.microsoft.com/office/drawing/2014/main" id="{4DA432A3-48D3-49F6-8DBB-6843963A0334}"/>
              </a:ext>
            </a:extLst>
          </p:cNvPr>
          <p:cNvSpPr>
            <a:spLocks noGrp="1"/>
          </p:cNvSpPr>
          <p:nvPr>
            <p:ph sz="half" idx="2"/>
          </p:nvPr>
        </p:nvSpPr>
        <p:spPr/>
        <p:txBody>
          <a:bodyPr>
            <a:normAutofit fontScale="62500" lnSpcReduction="20000"/>
          </a:bodyPr>
          <a:lstStyle/>
          <a:p>
            <a:r>
              <a:rPr lang="en-US" sz="4500" b="1" dirty="0"/>
              <a:t>English Learner Roadmap Self-Reflection Rubric</a:t>
            </a:r>
          </a:p>
          <a:p>
            <a:r>
              <a:rPr lang="en-US" sz="4500" i="1" dirty="0"/>
              <a:t>School and district teams can use this self-reflection tool to engage in dialogue, to assess current status in enacting the English Learner (EL) Roadmap Principles, and to identify areas needing improvement.</a:t>
            </a:r>
            <a:endParaRPr lang="en-US" sz="4500" dirty="0"/>
          </a:p>
          <a:p>
            <a:r>
              <a:rPr lang="en-US" sz="4500" b="1" dirty="0"/>
              <a:t>Principle #1: Assets-Oriented and Needs-Responsive Schools</a:t>
            </a:r>
          </a:p>
          <a:p>
            <a:endParaRPr lang="en-US" sz="4500" dirty="0"/>
          </a:p>
          <a:p>
            <a:endParaRPr lang="en-US" dirty="0"/>
          </a:p>
        </p:txBody>
      </p:sp>
    </p:spTree>
    <p:extLst>
      <p:ext uri="{BB962C8B-B14F-4D97-AF65-F5344CB8AC3E}">
        <p14:creationId xmlns:p14="http://schemas.microsoft.com/office/powerpoint/2010/main" val="3586546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7CDFB-F1A3-4B62-BB65-8EF344C9158C}"/>
              </a:ext>
            </a:extLst>
          </p:cNvPr>
          <p:cNvSpPr>
            <a:spLocks noGrp="1"/>
          </p:cNvSpPr>
          <p:nvPr>
            <p:ph type="title"/>
          </p:nvPr>
        </p:nvSpPr>
        <p:spPr/>
        <p:txBody>
          <a:bodyPr/>
          <a:lstStyle/>
          <a:p>
            <a:r>
              <a:rPr lang="en-US" dirty="0"/>
              <a:t>In Summary</a:t>
            </a:r>
          </a:p>
        </p:txBody>
      </p:sp>
      <p:sp>
        <p:nvSpPr>
          <p:cNvPr id="6" name="Content Placeholder 5">
            <a:extLst>
              <a:ext uri="{FF2B5EF4-FFF2-40B4-BE49-F238E27FC236}">
                <a16:creationId xmlns:a16="http://schemas.microsoft.com/office/drawing/2014/main" id="{E00F19D4-93AC-4ED1-91A6-3355A44A91C1}"/>
              </a:ext>
            </a:extLst>
          </p:cNvPr>
          <p:cNvSpPr>
            <a:spLocks noGrp="1"/>
          </p:cNvSpPr>
          <p:nvPr>
            <p:ph idx="1"/>
          </p:nvPr>
        </p:nvSpPr>
        <p:spPr/>
        <p:txBody>
          <a:bodyPr/>
          <a:lstStyle/>
          <a:p>
            <a:r>
              <a:rPr lang="en-US" dirty="0"/>
              <a:t>There is a wealth of data but understanding is rare.</a:t>
            </a:r>
          </a:p>
          <a:p>
            <a:r>
              <a:rPr lang="en-US" dirty="0"/>
              <a:t>As the data is collected, remember, not all EL students are the same; find commonalities and form cohorts within the EL population.</a:t>
            </a:r>
          </a:p>
          <a:p>
            <a:r>
              <a:rPr lang="en-US" dirty="0"/>
              <a:t>EL students have unique experiences; be sure everyone is attending to the needs of the whole child as each one comes with assets to discover and value.</a:t>
            </a:r>
          </a:p>
          <a:p>
            <a:r>
              <a:rPr lang="en-US" dirty="0"/>
              <a:t>Data tells a story we sometimes don’t want to read; implementation of the selected strategies is the road to success. Use the data to change the story and stay on track.</a:t>
            </a:r>
          </a:p>
          <a:p>
            <a:endParaRPr lang="en-US" dirty="0"/>
          </a:p>
        </p:txBody>
      </p:sp>
    </p:spTree>
    <p:extLst>
      <p:ext uri="{BB962C8B-B14F-4D97-AF65-F5344CB8AC3E}">
        <p14:creationId xmlns:p14="http://schemas.microsoft.com/office/powerpoint/2010/main" val="1528389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84F408-4929-443B-8EFF-1D13FBD78E1E}"/>
              </a:ext>
            </a:extLst>
          </p:cNvPr>
          <p:cNvSpPr>
            <a:spLocks noGrp="1"/>
          </p:cNvSpPr>
          <p:nvPr>
            <p:ph type="title"/>
          </p:nvPr>
        </p:nvSpPr>
        <p:spPr/>
        <p:txBody>
          <a:bodyPr/>
          <a:lstStyle/>
          <a:p>
            <a:r>
              <a:rPr lang="en-US" dirty="0"/>
              <a:t>Closing Thoughts</a:t>
            </a:r>
          </a:p>
        </p:txBody>
      </p:sp>
      <p:sp>
        <p:nvSpPr>
          <p:cNvPr id="5" name="Slide Number Placeholder 4">
            <a:extLst>
              <a:ext uri="{FF2B5EF4-FFF2-40B4-BE49-F238E27FC236}">
                <a16:creationId xmlns:a16="http://schemas.microsoft.com/office/drawing/2014/main" id="{40036106-F36D-495E-9991-EC4D8397486F}"/>
              </a:ext>
            </a:extLst>
          </p:cNvPr>
          <p:cNvSpPr>
            <a:spLocks noGrp="1"/>
          </p:cNvSpPr>
          <p:nvPr>
            <p:ph type="sldNum" sz="quarter" idx="12"/>
          </p:nvPr>
        </p:nvSpPr>
        <p:spPr/>
        <p:txBody>
          <a:bodyPr/>
          <a:lstStyle/>
          <a:p>
            <a:fld id="{1E47FE53-EBF0-4DA7-9D9D-CC1C3A20F3CB}" type="slidenum">
              <a:rPr lang="en-US" smtClean="0"/>
              <a:t>38</a:t>
            </a:fld>
            <a:endParaRPr lang="en-US"/>
          </a:p>
        </p:txBody>
      </p:sp>
    </p:spTree>
    <p:extLst>
      <p:ext uri="{BB962C8B-B14F-4D97-AF65-F5344CB8AC3E}">
        <p14:creationId xmlns:p14="http://schemas.microsoft.com/office/powerpoint/2010/main" val="2059483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008008-AF81-4FA8-965A-43B360FFC823}"/>
              </a:ext>
            </a:extLst>
          </p:cNvPr>
          <p:cNvSpPr>
            <a:spLocks noGrp="1"/>
          </p:cNvSpPr>
          <p:nvPr>
            <p:ph type="title"/>
          </p:nvPr>
        </p:nvSpPr>
        <p:spPr/>
        <p:txBody>
          <a:bodyPr/>
          <a:lstStyle/>
          <a:p>
            <a:r>
              <a:rPr lang="en-US" dirty="0"/>
              <a:t>Don’t Duplicate Efforts</a:t>
            </a:r>
          </a:p>
        </p:txBody>
      </p:sp>
      <p:sp>
        <p:nvSpPr>
          <p:cNvPr id="6" name="Content Placeholder 5">
            <a:extLst>
              <a:ext uri="{FF2B5EF4-FFF2-40B4-BE49-F238E27FC236}">
                <a16:creationId xmlns:a16="http://schemas.microsoft.com/office/drawing/2014/main" id="{5374AFF4-814B-4198-BD01-5D07D431DD01}"/>
              </a:ext>
            </a:extLst>
          </p:cNvPr>
          <p:cNvSpPr>
            <a:spLocks noGrp="1"/>
          </p:cNvSpPr>
          <p:nvPr>
            <p:ph idx="1"/>
          </p:nvPr>
        </p:nvSpPr>
        <p:spPr>
          <a:xfrm>
            <a:off x="1097280" y="1845733"/>
            <a:ext cx="10058400" cy="4433147"/>
          </a:xfrm>
        </p:spPr>
        <p:txBody>
          <a:bodyPr>
            <a:normAutofit lnSpcReduction="10000"/>
          </a:bodyPr>
          <a:lstStyle/>
          <a:p>
            <a:pPr marL="0" indent="0">
              <a:buNone/>
            </a:pPr>
            <a:r>
              <a:rPr lang="en-US" dirty="0"/>
              <a:t>Use </a:t>
            </a:r>
            <a:r>
              <a:rPr lang="en-US" b="1" dirty="0"/>
              <a:t>available state and local data and stakeholder input </a:t>
            </a:r>
            <a:r>
              <a:rPr lang="en-US" dirty="0"/>
              <a:t>to </a:t>
            </a:r>
          </a:p>
          <a:p>
            <a:r>
              <a:rPr lang="en-US" dirty="0"/>
              <a:t>inform the review of progress of the 2019–20 and 2020–21 school years</a:t>
            </a:r>
          </a:p>
          <a:p>
            <a:r>
              <a:rPr lang="en-US" dirty="0"/>
              <a:t>measure the progress made towards meeting the local indicator requirements for 2021–22</a:t>
            </a:r>
          </a:p>
          <a:p>
            <a:r>
              <a:rPr lang="en-US" dirty="0"/>
              <a:t>identify needs to be addressed in the 2021–22 LCAP</a:t>
            </a:r>
          </a:p>
          <a:p>
            <a:r>
              <a:rPr lang="en-US" dirty="0"/>
              <a:t>identify metrics, baselines, and desired outcomes for goals in the 2021–22 LCAP</a:t>
            </a:r>
          </a:p>
          <a:p>
            <a:r>
              <a:rPr lang="en-US" dirty="0"/>
              <a:t>inform other planning requirements (e.g. school plans, accreditation plans, etc.)</a:t>
            </a:r>
          </a:p>
          <a:p>
            <a:endParaRPr lang="en-US" dirty="0"/>
          </a:p>
        </p:txBody>
      </p:sp>
      <p:sp>
        <p:nvSpPr>
          <p:cNvPr id="4" name="Slide Number Placeholder 3">
            <a:extLst>
              <a:ext uri="{FF2B5EF4-FFF2-40B4-BE49-F238E27FC236}">
                <a16:creationId xmlns:a16="http://schemas.microsoft.com/office/drawing/2014/main" id="{7D0D231B-1CCC-4415-8E9B-6A2A2301F538}"/>
              </a:ext>
            </a:extLst>
          </p:cNvPr>
          <p:cNvSpPr>
            <a:spLocks noGrp="1"/>
          </p:cNvSpPr>
          <p:nvPr>
            <p:ph type="sldNum" sz="quarter" idx="12"/>
          </p:nvPr>
        </p:nvSpPr>
        <p:spPr/>
        <p:txBody>
          <a:bodyPr/>
          <a:lstStyle/>
          <a:p>
            <a:fld id="{1E47FE53-EBF0-4DA7-9D9D-CC1C3A20F3CB}" type="slidenum">
              <a:rPr lang="en-US" smtClean="0"/>
              <a:t>39</a:t>
            </a:fld>
            <a:endParaRPr lang="en-US"/>
          </a:p>
        </p:txBody>
      </p:sp>
    </p:spTree>
    <p:extLst>
      <p:ext uri="{BB962C8B-B14F-4D97-AF65-F5344CB8AC3E}">
        <p14:creationId xmlns:p14="http://schemas.microsoft.com/office/powerpoint/2010/main" val="321878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8E5F-CDD8-48DA-B1CD-1380BBDDF115}"/>
              </a:ext>
            </a:extLst>
          </p:cNvPr>
          <p:cNvSpPr>
            <a:spLocks noGrp="1"/>
          </p:cNvSpPr>
          <p:nvPr>
            <p:ph type="title"/>
          </p:nvPr>
        </p:nvSpPr>
        <p:spPr/>
        <p:txBody>
          <a:bodyPr/>
          <a:lstStyle/>
          <a:p>
            <a:r>
              <a:rPr lang="en-US" dirty="0"/>
              <a:t>Framing the LCAP</a:t>
            </a:r>
          </a:p>
        </p:txBody>
      </p:sp>
      <p:sp>
        <p:nvSpPr>
          <p:cNvPr id="3" name="Content Placeholder 2">
            <a:extLst>
              <a:ext uri="{FF2B5EF4-FFF2-40B4-BE49-F238E27FC236}">
                <a16:creationId xmlns:a16="http://schemas.microsoft.com/office/drawing/2014/main" id="{CD6FB8DB-536F-4FA5-9E9A-12086C7E1C3A}"/>
              </a:ext>
            </a:extLst>
          </p:cNvPr>
          <p:cNvSpPr>
            <a:spLocks noGrp="1"/>
          </p:cNvSpPr>
          <p:nvPr>
            <p:ph idx="1"/>
          </p:nvPr>
        </p:nvSpPr>
        <p:spPr/>
        <p:txBody>
          <a:bodyPr>
            <a:normAutofit/>
          </a:bodyPr>
          <a:lstStyle/>
          <a:p>
            <a:pPr marL="0" lvl="0" indent="0">
              <a:buNone/>
            </a:pPr>
            <a:r>
              <a:rPr lang="en-US" dirty="0"/>
              <a:t>The LCAP development process serves three distinct, but related functions: </a:t>
            </a:r>
          </a:p>
          <a:p>
            <a:pPr lvl="0"/>
            <a:r>
              <a:rPr lang="en-US" b="1" dirty="0"/>
              <a:t>Comprehensive Strategic Planning</a:t>
            </a:r>
            <a:r>
              <a:rPr lang="en-US" dirty="0"/>
              <a:t>: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r>
              <a:rPr lang="en-US" b="1" dirty="0">
                <a:solidFill>
                  <a:srgbClr val="000000">
                    <a:lumMod val="75000"/>
                    <a:lumOff val="25000"/>
                  </a:srgbClr>
                </a:solidFill>
              </a:rPr>
              <a:t>Meaningful Stakeholder Engagement</a:t>
            </a:r>
          </a:p>
          <a:p>
            <a:r>
              <a:rPr lang="en-US" b="1" dirty="0">
                <a:solidFill>
                  <a:srgbClr val="000000">
                    <a:lumMod val="75000"/>
                    <a:lumOff val="25000"/>
                  </a:srgbClr>
                </a:solidFill>
              </a:rPr>
              <a:t>Accountability </a:t>
            </a:r>
            <a:r>
              <a:rPr lang="en-US" b="1">
                <a:solidFill>
                  <a:srgbClr val="000000">
                    <a:lumMod val="75000"/>
                    <a:lumOff val="25000"/>
                  </a:srgbClr>
                </a:solidFill>
              </a:rPr>
              <a:t>and Compliance</a:t>
            </a:r>
            <a:endParaRPr lang="en-US" dirty="0"/>
          </a:p>
        </p:txBody>
      </p:sp>
      <p:sp>
        <p:nvSpPr>
          <p:cNvPr id="4" name="Slide Number Placeholder 3">
            <a:extLst>
              <a:ext uri="{FF2B5EF4-FFF2-40B4-BE49-F238E27FC236}">
                <a16:creationId xmlns:a16="http://schemas.microsoft.com/office/drawing/2014/main" id="{4A81708C-90EB-4FD5-A329-F12EFA82F5B8}"/>
              </a:ext>
            </a:extLst>
          </p:cNvPr>
          <p:cNvSpPr>
            <a:spLocks noGrp="1"/>
          </p:cNvSpPr>
          <p:nvPr>
            <p:ph type="sldNum" sz="quarter" idx="12"/>
          </p:nvPr>
        </p:nvSpPr>
        <p:spPr/>
        <p:txBody>
          <a:bodyPr/>
          <a:lstStyle/>
          <a:p>
            <a:fld id="{1E47FE53-EBF0-4DA7-9D9D-CC1C3A20F3CB}" type="slidenum">
              <a:rPr lang="en-US" smtClean="0"/>
              <a:pPr/>
              <a:t>4</a:t>
            </a:fld>
            <a:endParaRPr lang="en-US" dirty="0"/>
          </a:p>
        </p:txBody>
      </p:sp>
    </p:spTree>
    <p:extLst>
      <p:ext uri="{BB962C8B-B14F-4D97-AF65-F5344CB8AC3E}">
        <p14:creationId xmlns:p14="http://schemas.microsoft.com/office/powerpoint/2010/main" val="1335935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84F408-4929-443B-8EFF-1D13FBD78E1E}"/>
              </a:ext>
            </a:extLst>
          </p:cNvPr>
          <p:cNvSpPr>
            <a:spLocks noGrp="1"/>
          </p:cNvSpPr>
          <p:nvPr>
            <p:ph type="title"/>
          </p:nvPr>
        </p:nvSpPr>
        <p:spPr/>
        <p:txBody>
          <a:bodyPr>
            <a:normAutofit/>
          </a:bodyPr>
          <a:lstStyle/>
          <a:p>
            <a:r>
              <a:rPr lang="en-US" sz="6600" dirty="0"/>
              <a:t>Additional Opportunities </a:t>
            </a:r>
          </a:p>
        </p:txBody>
      </p:sp>
      <p:sp>
        <p:nvSpPr>
          <p:cNvPr id="5" name="Slide Number Placeholder 4">
            <a:extLst>
              <a:ext uri="{FF2B5EF4-FFF2-40B4-BE49-F238E27FC236}">
                <a16:creationId xmlns:a16="http://schemas.microsoft.com/office/drawing/2014/main" id="{40036106-F36D-495E-9991-EC4D839748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7025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a:extLst>
              <a:ext uri="{FF2B5EF4-FFF2-40B4-BE49-F238E27FC236}">
                <a16:creationId xmlns:a16="http://schemas.microsoft.com/office/drawing/2014/main" id="{85227EDE-7383-4DAD-BE02-6851C8046678}"/>
              </a:ext>
            </a:extLst>
          </p:cNvPr>
          <p:cNvSpPr>
            <a:spLocks noGrp="1"/>
          </p:cNvSpPr>
          <p:nvPr>
            <p:ph type="ctrTitle"/>
          </p:nvPr>
        </p:nvSpPr>
        <p:spPr>
          <a:xfrm>
            <a:off x="647833" y="352633"/>
            <a:ext cx="10911600" cy="1368720"/>
          </a:xfrm>
        </p:spPr>
        <p:txBody>
          <a:bodyPr/>
          <a:lstStyle/>
          <a:p>
            <a:pPr algn="ctr"/>
            <a:r>
              <a:rPr lang="en-US" sz="3000" dirty="0"/>
              <a:t>Workshop: LCAP Goals focused on Educating the Whole Child</a:t>
            </a:r>
          </a:p>
        </p:txBody>
      </p:sp>
      <p:sp>
        <p:nvSpPr>
          <p:cNvPr id="108" name="Google Shape;108;p25"/>
          <p:cNvSpPr txBox="1"/>
          <p:nvPr/>
        </p:nvSpPr>
        <p:spPr>
          <a:xfrm>
            <a:off x="266474" y="131620"/>
            <a:ext cx="1798625"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Hosted by</a:t>
            </a:r>
            <a:endParaRPr kumimoji="0"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pic>
        <p:nvPicPr>
          <p:cNvPr id="103" name="Google Shape;103;p25" descr="Scaling Student Success logo">
            <a:hlinkClick r:id="rId3"/>
          </p:cNvPr>
          <p:cNvPicPr preferRelativeResize="0"/>
          <p:nvPr/>
        </p:nvPicPr>
        <p:blipFill>
          <a:blip r:embed="rId4">
            <a:alphaModFix/>
          </a:blip>
          <a:stretch>
            <a:fillRect/>
          </a:stretch>
        </p:blipFill>
        <p:spPr>
          <a:xfrm>
            <a:off x="1714512" y="324478"/>
            <a:ext cx="2194700" cy="307367"/>
          </a:xfrm>
          <a:prstGeom prst="rect">
            <a:avLst/>
          </a:prstGeom>
          <a:noFill/>
          <a:ln>
            <a:noFill/>
          </a:ln>
        </p:spPr>
      </p:pic>
      <p:sp>
        <p:nvSpPr>
          <p:cNvPr id="109" name="Google Shape;109;p25"/>
          <p:cNvSpPr txBox="1"/>
          <p:nvPr/>
        </p:nvSpPr>
        <p:spPr>
          <a:xfrm>
            <a:off x="6549401" y="193167"/>
            <a:ext cx="3577500" cy="615513"/>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In collaboration with the</a:t>
            </a:r>
            <a:endParaRPr kumimoji="0"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pic>
        <p:nvPicPr>
          <p:cNvPr id="110" name="Google Shape;110;p25" descr="California Department of Education logo"/>
          <p:cNvPicPr preferRelativeResize="0"/>
          <p:nvPr/>
        </p:nvPicPr>
        <p:blipFill>
          <a:blip r:embed="rId5">
            <a:alphaModFix/>
          </a:blip>
          <a:stretch>
            <a:fillRect/>
          </a:stretch>
        </p:blipFill>
        <p:spPr>
          <a:xfrm>
            <a:off x="10025392" y="102396"/>
            <a:ext cx="1595033" cy="751533"/>
          </a:xfrm>
          <a:prstGeom prst="rect">
            <a:avLst/>
          </a:prstGeom>
          <a:noFill/>
          <a:ln>
            <a:noFill/>
          </a:ln>
        </p:spPr>
      </p:pic>
      <p:sp>
        <p:nvSpPr>
          <p:cNvPr id="106" name="Google Shape;106;p25"/>
          <p:cNvSpPr txBox="1"/>
          <p:nvPr/>
        </p:nvSpPr>
        <p:spPr>
          <a:xfrm>
            <a:off x="120200" y="1580611"/>
            <a:ext cx="11951600" cy="242107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rPr>
              <a:t>This networking session will lean on lessons learned from CA LEAs that have created </a:t>
            </a:r>
            <a:r>
              <a:rPr kumimoji="0" lang="en" sz="2400" b="1" i="0" u="none" strike="noStrike" kern="0" cap="none" spc="0" normalizeH="0" baseline="0" noProof="0" dirty="0">
                <a:ln>
                  <a:noFill/>
                </a:ln>
                <a:solidFill>
                  <a:srgbClr val="00642D"/>
                </a:solidFill>
                <a:effectLst/>
                <a:uLnTx/>
                <a:uFillTx/>
                <a:latin typeface="Arial"/>
                <a:ea typeface="+mn-ea"/>
                <a:cs typeface="Arial"/>
                <a:sym typeface="Arial"/>
              </a:rPr>
              <a:t>Graduate Profiles</a:t>
            </a:r>
            <a:r>
              <a:rPr kumimoji="0" lang="en" sz="2400" b="0" i="0" u="none" strike="noStrike" kern="0" cap="none" spc="0" normalizeH="0" baseline="0" noProof="0" dirty="0">
                <a:ln>
                  <a:noFill/>
                </a:ln>
                <a:solidFill>
                  <a:srgbClr val="00642D"/>
                </a:solidFill>
                <a:effectLst/>
                <a:uLnTx/>
                <a:uFillTx/>
                <a:latin typeface="Arial"/>
                <a:ea typeface="+mn-ea"/>
                <a:cs typeface="Arial"/>
                <a:sym typeface="Arial"/>
              </a:rPr>
              <a:t> </a:t>
            </a:r>
            <a:r>
              <a:rPr kumimoji="0" lang="en"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rPr>
              <a:t>to more broadly and equitably define student success and incorporated them into their LCAP goals. </a:t>
            </a:r>
            <a:endParaRPr kumimoji="0"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rPr>
              <a:t>We’ll facilitate breakout discussions and share examples and resources from our Community of Practice.</a:t>
            </a:r>
            <a:endParaRPr kumimoji="0"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133" b="1" i="0" u="none" strike="noStrike" kern="0" cap="none" spc="0" normalizeH="0" baseline="0" noProof="0" dirty="0">
              <a:ln>
                <a:noFill/>
              </a:ln>
              <a:solidFill>
                <a:srgbClr val="99CC33"/>
              </a:solidFill>
              <a:effectLst/>
              <a:uLnTx/>
              <a:uFillTx/>
              <a:latin typeface="Source Sans Pro"/>
              <a:ea typeface="Source Sans Pro"/>
              <a:cs typeface="Source Sans Pro"/>
              <a:sym typeface="Source Sans Pro"/>
            </a:endParaRPr>
          </a:p>
        </p:txBody>
      </p:sp>
      <p:pic>
        <p:nvPicPr>
          <p:cNvPr id="104" name="Google Shape;104;p25" descr="Picture of 3 kids in their classroom collaborating on a project together.">
            <a:hlinkClick r:id="rId3"/>
          </p:cNvPr>
          <p:cNvPicPr preferRelativeResize="0"/>
          <p:nvPr/>
        </p:nvPicPr>
        <p:blipFill>
          <a:blip r:embed="rId6">
            <a:alphaModFix/>
          </a:blip>
          <a:stretch>
            <a:fillRect/>
          </a:stretch>
        </p:blipFill>
        <p:spPr>
          <a:xfrm>
            <a:off x="384201" y="3765367"/>
            <a:ext cx="5907703" cy="2835700"/>
          </a:xfrm>
          <a:prstGeom prst="rect">
            <a:avLst/>
          </a:prstGeom>
          <a:noFill/>
          <a:ln>
            <a:noFill/>
          </a:ln>
        </p:spPr>
      </p:pic>
      <p:sp>
        <p:nvSpPr>
          <p:cNvPr id="105" name="Google Shape;105;p25"/>
          <p:cNvSpPr txBox="1"/>
          <p:nvPr/>
        </p:nvSpPr>
        <p:spPr>
          <a:xfrm>
            <a:off x="6577200" y="3536766"/>
            <a:ext cx="5282800" cy="3218837"/>
          </a:xfrm>
          <a:prstGeom prst="rect">
            <a:avLst/>
          </a:prstGeom>
          <a:solidFill>
            <a:schemeClr val="bg1"/>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 sz="3200" b="1" i="0" u="none" strike="noStrike" kern="0" cap="none" spc="0" normalizeH="0" baseline="0" noProof="0" dirty="0">
                <a:ln>
                  <a:noFill/>
                </a:ln>
                <a:solidFill>
                  <a:srgbClr val="00642D"/>
                </a:solidFill>
                <a:effectLst/>
                <a:uLnTx/>
                <a:uFillTx/>
                <a:latin typeface="Arial"/>
                <a:ea typeface="+mn-ea"/>
                <a:cs typeface="Arial"/>
                <a:sym typeface="Arial"/>
              </a:rPr>
              <a:t>Thursday, February 25</a:t>
            </a:r>
            <a:endParaRPr kumimoji="0" sz="3200" b="1" i="0" u="none" strike="noStrike" kern="0" cap="none" spc="0" normalizeH="0" baseline="0" noProof="0" dirty="0">
              <a:ln>
                <a:noFill/>
              </a:ln>
              <a:solidFill>
                <a:srgbClr val="00642D"/>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 sz="3200" b="1" i="0" u="none" strike="noStrike" kern="0" cap="none" spc="0" normalizeH="0" baseline="0" noProof="0" dirty="0">
                <a:ln>
                  <a:noFill/>
                </a:ln>
                <a:solidFill>
                  <a:srgbClr val="00642D"/>
                </a:solidFill>
                <a:effectLst/>
                <a:uLnTx/>
                <a:uFillTx/>
                <a:latin typeface="Arial"/>
                <a:ea typeface="+mn-ea"/>
                <a:cs typeface="Arial"/>
                <a:sym typeface="Arial"/>
              </a:rPr>
              <a:t>3:00 - 4:30 PM</a:t>
            </a:r>
            <a:endParaRPr kumimoji="0" sz="3200" b="1" i="0" u="none" strike="noStrike" kern="0" cap="none" spc="0" normalizeH="0" baseline="0" noProof="0" dirty="0">
              <a:ln>
                <a:noFill/>
              </a:ln>
              <a:solidFill>
                <a:srgbClr val="00642D"/>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US" sz="3200" b="1"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rPr>
              <a:t>To register:</a:t>
            </a:r>
            <a:endParaRPr kumimoji="0" sz="3200" b="1"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sz="3200" b="1" i="0" u="none" strike="noStrike" kern="0" cap="none" spc="0" normalizeH="0" baseline="0" noProof="0" dirty="0">
              <a:ln>
                <a:noFill/>
              </a:ln>
              <a:solidFill>
                <a:srgbClr val="99CC33"/>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endParaRPr kumimoji="0" sz="1867" b="0" i="0" u="none" strike="noStrike" kern="0" cap="none" spc="0" normalizeH="0" baseline="0" noProof="0" dirty="0">
              <a:ln>
                <a:noFill/>
              </a:ln>
              <a:solidFill>
                <a:srgbClr val="99CC33"/>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1100"/>
              <a:buFontTx/>
              <a:buNone/>
              <a:tabLst/>
              <a:defRPr/>
            </a:pPr>
            <a:r>
              <a:rPr kumimoji="0" lang="en" sz="2400" b="0" i="0" u="none" strike="noStrike" kern="0" cap="none" spc="0" normalizeH="0" baseline="0" noProof="0" dirty="0">
                <a:ln>
                  <a:noFill/>
                </a:ln>
                <a:solidFill>
                  <a:srgbClr val="00642D"/>
                </a:solidFill>
                <a:effectLst/>
                <a:uLnTx/>
                <a:uFillTx/>
                <a:latin typeface="Arial"/>
                <a:ea typeface="+mn-ea"/>
                <a:cs typeface="Arial"/>
                <a:sym typeface="Arial"/>
              </a:rPr>
              <a:t>Questions: </a:t>
            </a:r>
            <a:r>
              <a:rPr kumimoji="0" lang="en" sz="2400" b="0" i="0" u="sng" strike="noStrike" kern="0" cap="none" spc="0" normalizeH="0" baseline="0" noProof="0" dirty="0">
                <a:ln>
                  <a:noFill/>
                </a:ln>
                <a:solidFill>
                  <a:srgbClr val="000000">
                    <a:lumMod val="85000"/>
                    <a:lumOff val="15000"/>
                  </a:srgbClr>
                </a:solidFill>
                <a:effectLst/>
                <a:uLnTx/>
                <a:uFillTx/>
                <a:latin typeface="Arial"/>
                <a:ea typeface="+mn-ea"/>
                <a:cs typeface="Arial"/>
                <a:sym typeface="Arial"/>
                <a:hlinkClick r:id="rId7" tooltip="Roman@ScalingStudentSuccess.org">
                  <a:extLst>
                    <a:ext uri="{A12FA001-AC4F-418D-AE19-62706E023703}">
                      <ahyp:hlinkClr xmlns:ahyp="http://schemas.microsoft.com/office/drawing/2018/hyperlinkcolor" val="tx"/>
                    </a:ext>
                  </a:extLst>
                </a:hlinkClick>
              </a:rPr>
              <a:t>Roman@ScalingStudentSuccess.org</a:t>
            </a:r>
            <a:endParaRPr kumimoji="0" sz="2400" b="0" i="0" u="none" strike="noStrike" kern="0" cap="none" spc="0" normalizeH="0" baseline="0" noProof="0" dirty="0">
              <a:ln>
                <a:noFill/>
              </a:ln>
              <a:solidFill>
                <a:srgbClr val="000000">
                  <a:lumMod val="85000"/>
                  <a:lumOff val="15000"/>
                </a:srgbClr>
              </a:solidFill>
              <a:effectLst/>
              <a:uLnTx/>
              <a:uFillTx/>
              <a:latin typeface="Arial"/>
              <a:ea typeface="+mn-ea"/>
              <a:cs typeface="Arial"/>
              <a:sym typeface="Arial"/>
            </a:endParaRPr>
          </a:p>
        </p:txBody>
      </p:sp>
      <p:sp>
        <p:nvSpPr>
          <p:cNvPr id="107" name="Google Shape;107;p25"/>
          <p:cNvSpPr/>
          <p:nvPr/>
        </p:nvSpPr>
        <p:spPr>
          <a:xfrm>
            <a:off x="6531479" y="5120567"/>
            <a:ext cx="5088946" cy="607600"/>
          </a:xfrm>
          <a:prstGeom prst="roundRect">
            <a:avLst>
              <a:gd name="adj" fmla="val 16667"/>
            </a:avLst>
          </a:prstGeom>
          <a:solidFill>
            <a:srgbClr val="00642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sng" strike="noStrike" kern="0" cap="none" spc="0" normalizeH="0" baseline="0" noProof="0" dirty="0">
                <a:ln>
                  <a:noFill/>
                </a:ln>
                <a:solidFill>
                  <a:srgbClr val="FFFFFF"/>
                </a:solidFill>
                <a:effectLst/>
                <a:uLnTx/>
                <a:uFillTx/>
                <a:latin typeface="Arial"/>
                <a:ea typeface="+mn-ea"/>
                <a:cs typeface="Arial"/>
                <a:sym typeface="Arial"/>
                <a:hlinkClick r:id="rId8" tooltip="Regisration link">
                  <a:extLst>
                    <a:ext uri="{A12FA001-AC4F-418D-AE19-62706E023703}">
                      <ahyp:hlinkClr xmlns:ahyp="http://schemas.microsoft.com/office/drawing/2018/hyperlinkcolor" val="tx"/>
                    </a:ext>
                  </a:extLst>
                </a:hlinkClick>
              </a:rPr>
              <a:t>https://forms.gle/crxjiF7vz9PVk2dB6</a:t>
            </a:r>
            <a:endParaRPr kumimoji="0" sz="2400" b="1" i="0" u="none" strike="noStrike" kern="0" cap="none" spc="0" normalizeH="0" baseline="0" noProof="0" dirty="0">
              <a:ln>
                <a:noFill/>
              </a:ln>
              <a:solidFill>
                <a:srgbClr val="FFFFFF"/>
              </a:solidFill>
              <a:effectLst/>
              <a:uLnTx/>
              <a:uFillTx/>
              <a:latin typeface="Arial"/>
              <a:ea typeface="+mn-ea"/>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3007-F513-439F-8B86-0C343C27E3A1}"/>
              </a:ext>
            </a:extLst>
          </p:cNvPr>
          <p:cNvSpPr>
            <a:spLocks noGrp="1"/>
          </p:cNvSpPr>
          <p:nvPr>
            <p:ph type="title"/>
          </p:nvPr>
        </p:nvSpPr>
        <p:spPr>
          <a:xfrm>
            <a:off x="145805" y="93253"/>
            <a:ext cx="7470810" cy="752880"/>
          </a:xfrm>
          <a:solidFill>
            <a:schemeClr val="bg1"/>
          </a:solidFill>
        </p:spPr>
        <p:txBody>
          <a:bodyPr>
            <a:normAutofit/>
          </a:bodyPr>
          <a:lstStyle/>
          <a:p>
            <a:r>
              <a:rPr lang="en-US" sz="3000" b="1" dirty="0">
                <a:effectLst/>
                <a:ea typeface="Calibri" panose="020F0502020204030204" pitchFamily="34" charset="0"/>
              </a:rPr>
              <a:t>Bringing the Whole Child Into Your LCAP</a:t>
            </a:r>
            <a:br>
              <a:rPr lang="en-US" sz="1800" dirty="0">
                <a:effectLst/>
                <a:latin typeface="+mn-lt"/>
                <a:ea typeface="Calibri" panose="020F0502020204030204" pitchFamily="34" charset="0"/>
              </a:rPr>
            </a:br>
            <a:endParaRPr lang="en-US" sz="1800" dirty="0">
              <a:solidFill>
                <a:srgbClr val="1704A0"/>
              </a:solidFill>
              <a:latin typeface="+mn-lt"/>
            </a:endParaRPr>
          </a:p>
        </p:txBody>
      </p:sp>
      <p:sp>
        <p:nvSpPr>
          <p:cNvPr id="3" name="TextBox 2">
            <a:extLst>
              <a:ext uri="{FF2B5EF4-FFF2-40B4-BE49-F238E27FC236}">
                <a16:creationId xmlns:a16="http://schemas.microsoft.com/office/drawing/2014/main" id="{696999BB-B90B-468A-BED0-882127F8F7AC}"/>
              </a:ext>
            </a:extLst>
          </p:cNvPr>
          <p:cNvSpPr txBox="1"/>
          <p:nvPr/>
        </p:nvSpPr>
        <p:spPr>
          <a:xfrm>
            <a:off x="145805" y="630369"/>
            <a:ext cx="7446349" cy="6001643"/>
          </a:xfrm>
          <a:prstGeom prst="rect">
            <a:avLst/>
          </a:prstGeom>
          <a:solidFill>
            <a:schemeClr val="bg1"/>
          </a:solidFill>
        </p:spPr>
        <p:txBody>
          <a:bodyPr wrap="square" rtlCol="0">
            <a:spAutoFit/>
          </a:bodyPr>
          <a:lstStyle/>
          <a:p>
            <a:r>
              <a:rPr lang="en-US" sz="2400" spc="-50" dirty="0">
                <a:solidFill>
                  <a:srgbClr val="000000"/>
                </a:solidFill>
                <a:ea typeface="Calibri" panose="020F0502020204030204" pitchFamily="34" charset="0"/>
                <a:cs typeface="+mj-cs"/>
              </a:rPr>
              <a:t>Turnaround for Children is offering a free one hour workshop to help districts understand and plan for integrated social, emotional and academic supports for students. Participants will discover the latest education and neuroscience research, explore practical and actionable strategies and tools, and share ideas about incorporating Whole Child design into their district’s plans. </a:t>
            </a:r>
            <a:br>
              <a:rPr lang="en-US" sz="2400" spc="-50" dirty="0">
                <a:solidFill>
                  <a:srgbClr val="000000"/>
                </a:solidFill>
                <a:ea typeface="Calibri" panose="020F0502020204030204" pitchFamily="34" charset="0"/>
                <a:cs typeface="+mj-cs"/>
              </a:rPr>
            </a:br>
            <a:r>
              <a:rPr lang="en-US" sz="2400" b="1" spc="-50" dirty="0">
                <a:solidFill>
                  <a:srgbClr val="000000">
                    <a:lumMod val="75000"/>
                    <a:lumOff val="25000"/>
                  </a:srgbClr>
                </a:solidFill>
                <a:ea typeface="Calibri" panose="020F0502020204030204" pitchFamily="34" charset="0"/>
                <a:cs typeface="+mj-cs"/>
              </a:rPr>
              <a:t>Two options for dates: </a:t>
            </a:r>
            <a:br>
              <a:rPr lang="en-US" sz="2400" spc="-50" dirty="0">
                <a:solidFill>
                  <a:srgbClr val="000000"/>
                </a:solidFill>
                <a:ea typeface="Calibri" panose="020F0502020204030204" pitchFamily="34" charset="0"/>
                <a:cs typeface="+mj-cs"/>
              </a:rPr>
            </a:br>
            <a:r>
              <a:rPr lang="en-US" sz="2400" spc="-50" dirty="0">
                <a:solidFill>
                  <a:srgbClr val="000000"/>
                </a:solidFill>
                <a:ea typeface="Times New Roman" panose="02020603050405020304" pitchFamily="18" charset="0"/>
                <a:cs typeface="+mj-cs"/>
              </a:rPr>
              <a:t>Wednesday, February 24th - 3 to 4 pm</a:t>
            </a:r>
            <a:br>
              <a:rPr lang="en-US" sz="2400" spc="-50" dirty="0">
                <a:solidFill>
                  <a:srgbClr val="000000"/>
                </a:solidFill>
                <a:ea typeface="Calibri" panose="020F0502020204030204" pitchFamily="34" charset="0"/>
                <a:cs typeface="+mj-cs"/>
              </a:rPr>
            </a:br>
            <a:r>
              <a:rPr lang="en-US" sz="2400" spc="-50" dirty="0">
                <a:solidFill>
                  <a:srgbClr val="000000"/>
                </a:solidFill>
                <a:ea typeface="Times New Roman" panose="02020603050405020304" pitchFamily="18" charset="0"/>
                <a:cs typeface="+mj-cs"/>
              </a:rPr>
              <a:t>Thursday, March 4 - 10 to 11 am</a:t>
            </a:r>
            <a:br>
              <a:rPr lang="en-US" sz="2400" spc="-50" dirty="0">
                <a:solidFill>
                  <a:srgbClr val="000000"/>
                </a:solidFill>
                <a:ea typeface="Times New Roman" panose="02020603050405020304" pitchFamily="18" charset="0"/>
                <a:cs typeface="+mj-cs"/>
              </a:rPr>
            </a:br>
            <a:r>
              <a:rPr lang="en-US" sz="2400" b="1" spc="-50" dirty="0">
                <a:solidFill>
                  <a:srgbClr val="000000">
                    <a:lumMod val="75000"/>
                    <a:lumOff val="25000"/>
                  </a:srgbClr>
                </a:solidFill>
                <a:ea typeface="Calibri" panose="020F0502020204030204" pitchFamily="34" charset="0"/>
                <a:cs typeface="+mj-cs"/>
              </a:rPr>
              <a:t>Presenters: </a:t>
            </a:r>
            <a:br>
              <a:rPr lang="en-US" sz="2400" spc="-50" dirty="0">
                <a:solidFill>
                  <a:srgbClr val="000000"/>
                </a:solidFill>
                <a:ea typeface="Calibri" panose="020F0502020204030204" pitchFamily="34" charset="0"/>
                <a:cs typeface="+mj-cs"/>
              </a:rPr>
            </a:br>
            <a:r>
              <a:rPr lang="en-US" sz="2400" spc="-50" dirty="0">
                <a:solidFill>
                  <a:srgbClr val="000000"/>
                </a:solidFill>
                <a:ea typeface="Calibri" panose="020F0502020204030204" pitchFamily="34" charset="0"/>
                <a:cs typeface="+mj-cs"/>
              </a:rPr>
              <a:t>Katie Brackenridge and Gretchen Livesey</a:t>
            </a:r>
            <a:br>
              <a:rPr lang="en-US" sz="2400" spc="-50" dirty="0">
                <a:solidFill>
                  <a:srgbClr val="000000"/>
                </a:solidFill>
                <a:ea typeface="Times New Roman" panose="02020603050405020304" pitchFamily="18" charset="0"/>
                <a:cs typeface="+mj-cs"/>
              </a:rPr>
            </a:br>
            <a:br>
              <a:rPr lang="en-US" sz="2400" spc="-50" dirty="0">
                <a:solidFill>
                  <a:srgbClr val="000000"/>
                </a:solidFill>
                <a:ea typeface="Times New Roman" panose="02020603050405020304" pitchFamily="18" charset="0"/>
                <a:cs typeface="+mj-cs"/>
              </a:rPr>
            </a:br>
            <a:r>
              <a:rPr lang="en-US" sz="2400" b="1" spc="-50" dirty="0">
                <a:solidFill>
                  <a:srgbClr val="000000">
                    <a:lumMod val="75000"/>
                    <a:lumOff val="25000"/>
                  </a:srgbClr>
                </a:solidFill>
                <a:ea typeface="Times New Roman" panose="02020603050405020304" pitchFamily="18" charset="0"/>
                <a:cs typeface="+mj-cs"/>
              </a:rPr>
              <a:t>Questions: </a:t>
            </a:r>
            <a:br>
              <a:rPr lang="en-US" sz="2400" spc="-50" dirty="0">
                <a:solidFill>
                  <a:srgbClr val="000000"/>
                </a:solidFill>
                <a:ea typeface="Times New Roman" panose="02020603050405020304" pitchFamily="18" charset="0"/>
                <a:cs typeface="+mj-cs"/>
              </a:rPr>
            </a:br>
            <a:r>
              <a:rPr lang="en-US" sz="2400" spc="-50" dirty="0">
                <a:solidFill>
                  <a:srgbClr val="000000"/>
                </a:solidFill>
                <a:ea typeface="Times New Roman" panose="02020603050405020304" pitchFamily="18" charset="0"/>
                <a:cs typeface="+mj-cs"/>
              </a:rPr>
              <a:t>Contact </a:t>
            </a:r>
            <a:r>
              <a:rPr lang="en-US" sz="2400" spc="-50" dirty="0">
                <a:solidFill>
                  <a:srgbClr val="1704A0"/>
                </a:solidFill>
                <a:ea typeface="Times New Roman" panose="02020603050405020304" pitchFamily="18" charset="0"/>
                <a:cs typeface="+mj-cs"/>
                <a:hlinkClick r:id="rId3">
                  <a:extLst>
                    <a:ext uri="{A12FA001-AC4F-418D-AE19-62706E023703}">
                      <ahyp:hlinkClr xmlns:ahyp="http://schemas.microsoft.com/office/drawing/2018/hyperlinkcolor" val="tx"/>
                    </a:ext>
                  </a:extLst>
                </a:hlinkClick>
              </a:rPr>
              <a:t>Kbrackenridge@tfcusa.org</a:t>
            </a:r>
            <a:endParaRPr lang="en-US" dirty="0"/>
          </a:p>
        </p:txBody>
      </p:sp>
      <p:pic>
        <p:nvPicPr>
          <p:cNvPr id="28" name="Picture 27" descr="Turnaround For Children logo">
            <a:extLst>
              <a:ext uri="{FF2B5EF4-FFF2-40B4-BE49-F238E27FC236}">
                <a16:creationId xmlns:a16="http://schemas.microsoft.com/office/drawing/2014/main" id="{C1D1A6E7-FC11-44A9-B087-E1488DBB29E6}"/>
              </a:ext>
            </a:extLst>
          </p:cNvPr>
          <p:cNvPicPr>
            <a:picLocks noChangeAspect="1"/>
          </p:cNvPicPr>
          <p:nvPr/>
        </p:nvPicPr>
        <p:blipFill>
          <a:blip r:embed="rId4"/>
          <a:stretch>
            <a:fillRect/>
          </a:stretch>
        </p:blipFill>
        <p:spPr>
          <a:xfrm>
            <a:off x="7470810" y="0"/>
            <a:ext cx="3964305" cy="1791866"/>
          </a:xfrm>
          <a:prstGeom prst="rect">
            <a:avLst/>
          </a:prstGeom>
        </p:spPr>
      </p:pic>
      <p:sp>
        <p:nvSpPr>
          <p:cNvPr id="21" name="TextBox 20">
            <a:extLst>
              <a:ext uri="{FF2B5EF4-FFF2-40B4-BE49-F238E27FC236}">
                <a16:creationId xmlns:a16="http://schemas.microsoft.com/office/drawing/2014/main" id="{EB0F40DB-A75C-4C5E-AFEE-78AE78D7BAA8}"/>
              </a:ext>
            </a:extLst>
          </p:cNvPr>
          <p:cNvSpPr txBox="1"/>
          <p:nvPr/>
        </p:nvSpPr>
        <p:spPr>
          <a:xfrm>
            <a:off x="7592154" y="2020121"/>
            <a:ext cx="37216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704A0"/>
                </a:solidFill>
                <a:effectLst/>
                <a:uLnTx/>
                <a:uFillTx/>
                <a:latin typeface="Museo Sans 300"/>
                <a:ea typeface="+mn-ea"/>
                <a:cs typeface="+mn-cs"/>
              </a:rPr>
              <a:t>To Register: </a:t>
            </a:r>
            <a:endParaRPr kumimoji="0" lang="en-US" sz="2400" b="0" i="0" u="none" strike="noStrike" kern="1200" cap="none" spc="0" normalizeH="0" baseline="0" noProof="0" dirty="0">
              <a:ln>
                <a:noFill/>
              </a:ln>
              <a:solidFill>
                <a:srgbClr val="1704A0"/>
              </a:solidFill>
              <a:effectLst/>
              <a:uLnTx/>
              <a:uFillTx/>
              <a:latin typeface="Museo Sans 3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333F48"/>
                </a:solidFill>
                <a:effectLst/>
                <a:uLnTx/>
                <a:uFillTx/>
                <a:latin typeface="Museo Sans 300"/>
                <a:ea typeface="Calibri" panose="020F0502020204030204" pitchFamily="34" charset="0"/>
                <a:cs typeface="+mn-cs"/>
                <a:hlinkClick r:id="rId5" tooltip="Workshop Registration">
                  <a:extLst>
                    <a:ext uri="{A12FA001-AC4F-418D-AE19-62706E023703}">
                      <ahyp:hlinkClr xmlns:ahyp="http://schemas.microsoft.com/office/drawing/2018/hyperlinkcolor" val="tx"/>
                    </a:ext>
                  </a:extLst>
                </a:hlinkClick>
              </a:rPr>
              <a:t>https://forms.gle/RXpnxm414hi8xJ4SA</a:t>
            </a:r>
            <a:r>
              <a:rPr kumimoji="0" lang="en-US" sz="2400" b="0" i="0" u="none" strike="noStrike" kern="1200" cap="none" spc="0" normalizeH="0" baseline="0" noProof="0" dirty="0">
                <a:ln>
                  <a:noFill/>
                </a:ln>
                <a:solidFill>
                  <a:srgbClr val="333F48"/>
                </a:solidFill>
                <a:effectLst/>
                <a:uLnTx/>
                <a:uFillTx/>
                <a:latin typeface="Museo Sans 300"/>
                <a:ea typeface="Calibri" panose="020F0502020204030204" pitchFamily="34" charset="0"/>
                <a:cs typeface="+mn-cs"/>
              </a:rPr>
              <a:t> </a:t>
            </a:r>
            <a:endParaRPr kumimoji="0" lang="en-US" sz="2400" b="0" i="0" u="none" strike="noStrike" kern="1200" cap="none" spc="0" normalizeH="0" baseline="0" noProof="0" dirty="0">
              <a:ln>
                <a:noFill/>
              </a:ln>
              <a:solidFill>
                <a:srgbClr val="333F48"/>
              </a:solidFill>
              <a:effectLst/>
              <a:uLnTx/>
              <a:uFillTx/>
              <a:latin typeface="Museo Sans 300"/>
              <a:ea typeface="+mn-ea"/>
              <a:cs typeface="+mn-cs"/>
            </a:endParaRPr>
          </a:p>
        </p:txBody>
      </p:sp>
      <p:pic>
        <p:nvPicPr>
          <p:cNvPr id="22" name="Picture 21" descr="QR Code for registration.">
            <a:extLst>
              <a:ext uri="{FF2B5EF4-FFF2-40B4-BE49-F238E27FC236}">
                <a16:creationId xmlns:a16="http://schemas.microsoft.com/office/drawing/2014/main" id="{868277F9-699A-44A4-9EBA-7C32FD2B063A}"/>
              </a:ext>
            </a:extLst>
          </p:cNvPr>
          <p:cNvPicPr>
            <a:picLocks noChangeAspect="1"/>
          </p:cNvPicPr>
          <p:nvPr/>
        </p:nvPicPr>
        <p:blipFill>
          <a:blip r:embed="rId6"/>
          <a:stretch>
            <a:fillRect/>
          </a:stretch>
        </p:blipFill>
        <p:spPr>
          <a:xfrm>
            <a:off x="7470810" y="3097867"/>
            <a:ext cx="3478924" cy="3534145"/>
          </a:xfrm>
          <a:prstGeom prst="rect">
            <a:avLst/>
          </a:prstGeom>
        </p:spPr>
      </p:pic>
    </p:spTree>
    <p:extLst>
      <p:ext uri="{BB962C8B-B14F-4D97-AF65-F5344CB8AC3E}">
        <p14:creationId xmlns:p14="http://schemas.microsoft.com/office/powerpoint/2010/main" val="825238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3">
            <a:extLst>
              <a:ext uri="{FF2B5EF4-FFF2-40B4-BE49-F238E27FC236}">
                <a16:creationId xmlns:a16="http://schemas.microsoft.com/office/drawing/2014/main" id="{6DC9706D-CEE5-47BA-B599-0F17335BEDF3}"/>
              </a:ext>
            </a:extLst>
          </p:cNvPr>
          <p:cNvSpPr>
            <a:spLocks noGrp="1"/>
          </p:cNvSpPr>
          <p:nvPr>
            <p:ph type="ctrTitle"/>
          </p:nvPr>
        </p:nvSpPr>
        <p:spPr>
          <a:xfrm>
            <a:off x="1523583" y="451496"/>
            <a:ext cx="9144800" cy="820713"/>
          </a:xfrm>
        </p:spPr>
        <p:txBody>
          <a:bodyPr/>
          <a:lstStyle/>
          <a:p>
            <a:r>
              <a:rPr lang="en-US" dirty="0">
                <a:solidFill>
                  <a:schemeClr val="accent2">
                    <a:lumMod val="50000"/>
                  </a:schemeClr>
                </a:solidFill>
              </a:rPr>
              <a:t>EL RISE! Workshop</a:t>
            </a:r>
          </a:p>
        </p:txBody>
      </p:sp>
      <p:sp>
        <p:nvSpPr>
          <p:cNvPr id="112" name="Google Shape;112;p28"/>
          <p:cNvSpPr txBox="1">
            <a:spLocks noGrp="1"/>
          </p:cNvSpPr>
          <p:nvPr>
            <p:ph type="subTitle" idx="1"/>
          </p:nvPr>
        </p:nvSpPr>
        <p:spPr>
          <a:xfrm>
            <a:off x="1523583" y="1470991"/>
            <a:ext cx="9144800" cy="4552122"/>
          </a:xfrm>
        </p:spPr>
        <p:txBody>
          <a:bodyPr/>
          <a:lstStyle/>
          <a:p>
            <a:r>
              <a:rPr lang="en-US" sz="3600" dirty="0">
                <a:solidFill>
                  <a:schemeClr val="tx1">
                    <a:lumMod val="85000"/>
                    <a:lumOff val="15000"/>
                  </a:schemeClr>
                </a:solidFill>
              </a:rPr>
              <a:t> Upcoming</a:t>
            </a:r>
            <a:r>
              <a:rPr lang="en-US" sz="3600" dirty="0">
                <a:solidFill>
                  <a:schemeClr val="tx1">
                    <a:lumMod val="85000"/>
                    <a:lumOff val="15000"/>
                  </a:schemeClr>
                </a:solidFill>
                <a:sym typeface="Calibri"/>
              </a:rPr>
              <a:t> </a:t>
            </a:r>
            <a:br>
              <a:rPr lang="en-US" sz="3600" dirty="0">
                <a:solidFill>
                  <a:schemeClr val="tx1">
                    <a:lumMod val="85000"/>
                    <a:lumOff val="15000"/>
                  </a:schemeClr>
                </a:solidFill>
                <a:sym typeface="Calibri"/>
              </a:rPr>
            </a:br>
            <a:r>
              <a:rPr lang="en-US" sz="3600" dirty="0">
                <a:solidFill>
                  <a:schemeClr val="tx1">
                    <a:lumMod val="85000"/>
                    <a:lumOff val="15000"/>
                  </a:schemeClr>
                </a:solidFill>
                <a:sym typeface="Calibri"/>
              </a:rPr>
              <a:t> </a:t>
            </a:r>
          </a:p>
          <a:p>
            <a:r>
              <a:rPr lang="en-US" sz="3600" dirty="0">
                <a:solidFill>
                  <a:schemeClr val="tx1">
                    <a:lumMod val="85000"/>
                    <a:lumOff val="15000"/>
                  </a:schemeClr>
                </a:solidFill>
                <a:sym typeface="Calibri"/>
              </a:rPr>
              <a:t>English Learner Roadmap </a:t>
            </a:r>
          </a:p>
          <a:p>
            <a:r>
              <a:rPr lang="en-US" sz="3600" dirty="0">
                <a:solidFill>
                  <a:schemeClr val="tx1">
                    <a:lumMod val="85000"/>
                    <a:lumOff val="15000"/>
                  </a:schemeClr>
                </a:solidFill>
                <a:sym typeface="Calibri"/>
              </a:rPr>
              <a:t>Aligned </a:t>
            </a:r>
          </a:p>
          <a:p>
            <a:r>
              <a:rPr lang="en-US" sz="3600" dirty="0">
                <a:solidFill>
                  <a:schemeClr val="tx1">
                    <a:lumMod val="85000"/>
                    <a:lumOff val="15000"/>
                  </a:schemeClr>
                </a:solidFill>
                <a:sym typeface="Calibri"/>
              </a:rPr>
              <a:t>LCAP Toolkit Workshops</a:t>
            </a:r>
          </a:p>
          <a:p>
            <a:endParaRPr lang="en-US" sz="3600" dirty="0">
              <a:solidFill>
                <a:schemeClr val="tx1">
                  <a:lumMod val="85000"/>
                  <a:lumOff val="15000"/>
                </a:schemeClr>
              </a:solidFill>
              <a:sym typeface="Calibri"/>
            </a:endParaRPr>
          </a:p>
          <a:p>
            <a:r>
              <a:rPr lang="en-US" sz="3600" dirty="0">
                <a:solidFill>
                  <a:schemeClr val="tx1">
                    <a:lumMod val="85000"/>
                    <a:lumOff val="15000"/>
                  </a:schemeClr>
                </a:solidFill>
                <a:sym typeface="Calibri"/>
              </a:rPr>
              <a:t>Link to flyer: </a:t>
            </a:r>
            <a:r>
              <a:rPr lang="en-US" sz="3600" dirty="0">
                <a:sym typeface="Calibri"/>
                <a:hlinkClick r:id="rId3" tooltip="Link to workshop flyer">
                  <a:extLst>
                    <a:ext uri="{A12FA001-AC4F-418D-AE19-62706E023703}">
                      <ahyp:hlinkClr xmlns:ahyp="http://schemas.microsoft.com/office/drawing/2018/hyperlinkcolor" val="tx"/>
                    </a:ext>
                  </a:extLst>
                </a:hlinkClick>
              </a:rPr>
              <a:t>https://bit.ly/3cXS2EX</a:t>
            </a:r>
            <a:endParaRPr lang="en-US" sz="3600" dirty="0"/>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bcb00586e2_0_100"/>
          <p:cNvSpPr txBox="1">
            <a:spLocks noGrp="1"/>
          </p:cNvSpPr>
          <p:nvPr>
            <p:ph type="title"/>
          </p:nvPr>
        </p:nvSpPr>
        <p:spPr/>
        <p:txBody>
          <a:bodyPr/>
          <a:lstStyle/>
          <a:p>
            <a:r>
              <a:rPr lang="en-US" dirty="0"/>
              <a:t>Upcoming Webinars</a:t>
            </a:r>
          </a:p>
        </p:txBody>
      </p:sp>
      <p:sp>
        <p:nvSpPr>
          <p:cNvPr id="451" name="Google Shape;451;gbcb00586e2_0_100"/>
          <p:cNvSpPr txBox="1">
            <a:spLocks noGrp="1"/>
          </p:cNvSpPr>
          <p:nvPr>
            <p:ph idx="1"/>
          </p:nvPr>
        </p:nvSpPr>
        <p:spPr/>
        <p:txBody>
          <a:bodyPr/>
          <a:lstStyle/>
          <a:p>
            <a:r>
              <a:rPr lang="en-US" dirty="0"/>
              <a:t>Future trainings will be offered based on feedback provided through the surveys</a:t>
            </a:r>
          </a:p>
          <a:p>
            <a:r>
              <a:rPr lang="en-US" dirty="0"/>
              <a:t>Announcements of trainings will be emailed via the LCFF listserv and will be posted on the Tuesdays @ 2 webpage at </a:t>
            </a:r>
            <a:r>
              <a:rPr lang="en-US" dirty="0">
                <a:solidFill>
                  <a:srgbClr val="1704A0"/>
                </a:solidFill>
                <a:hlinkClick r:id="rId3" tooltip="Tuesdays @ 2 Webpage">
                  <a:extLst>
                    <a:ext uri="{A12FA001-AC4F-418D-AE19-62706E023703}">
                      <ahyp:hlinkClr xmlns:ahyp="http://schemas.microsoft.com/office/drawing/2018/hyperlinkcolor" val="tx"/>
                    </a:ext>
                  </a:extLst>
                </a:hlinkClick>
              </a:rPr>
              <a:t>https://www.cde.ca.gov/fg/aa/lc/tuesdaysat2.asp</a:t>
            </a:r>
            <a:r>
              <a:rPr lang="en-US" dirty="0"/>
              <a:t>   </a:t>
            </a:r>
          </a:p>
          <a:p>
            <a:endParaRPr lang="en-US" dirty="0"/>
          </a:p>
          <a:p>
            <a:pPr lvl="1">
              <a:spcBef>
                <a:spcPts val="600"/>
              </a:spcBef>
            </a:pPr>
            <a:endParaRPr lang="en-US" dirty="0"/>
          </a:p>
        </p:txBody>
      </p:sp>
      <p:sp>
        <p:nvSpPr>
          <p:cNvPr id="452" name="Google Shape;452;gbcb00586e2_0_100"/>
          <p:cNvSpPr txBox="1">
            <a:spLocks noGrp="1"/>
          </p:cNvSpPr>
          <p:nvPr>
            <p:ph type="sldNum" sz="quarter" idx="12"/>
          </p:nvPr>
        </p:nvSpPr>
        <p:spPr/>
        <p:txBody>
          <a:bodyPr/>
          <a:lstStyle/>
          <a:p>
            <a:fld id="{00000000-1234-1234-1234-123412341234}" type="slidenum">
              <a:rPr lang="en" smtClean="0"/>
              <a:pPr/>
              <a:t>44</a:t>
            </a:fld>
            <a:endParaRPr lang="en"/>
          </a:p>
        </p:txBody>
      </p:sp>
    </p:spTree>
    <p:extLst>
      <p:ext uri="{BB962C8B-B14F-4D97-AF65-F5344CB8AC3E}">
        <p14:creationId xmlns:p14="http://schemas.microsoft.com/office/powerpoint/2010/main" val="2369672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5"/>
          <p:cNvSpPr txBox="1">
            <a:spLocks noGrp="1"/>
          </p:cNvSpPr>
          <p:nvPr>
            <p:ph type="title"/>
          </p:nvPr>
        </p:nvSpPr>
        <p:spPr/>
        <p:txBody>
          <a:bodyPr/>
          <a:lstStyle/>
          <a:p>
            <a:pPr lvl="0"/>
            <a:r>
              <a:rPr lang="en-US"/>
              <a:t>Questions</a:t>
            </a:r>
          </a:p>
        </p:txBody>
      </p:sp>
      <p:sp>
        <p:nvSpPr>
          <p:cNvPr id="4" name="Content Placeholder 3">
            <a:extLst>
              <a:ext uri="{FF2B5EF4-FFF2-40B4-BE49-F238E27FC236}">
                <a16:creationId xmlns:a16="http://schemas.microsoft.com/office/drawing/2014/main" id="{F7692C70-8E5C-4865-9ABD-AEBF6848A270}"/>
              </a:ext>
            </a:extLst>
          </p:cNvPr>
          <p:cNvSpPr>
            <a:spLocks noGrp="1"/>
          </p:cNvSpPr>
          <p:nvPr>
            <p:ph idx="1"/>
          </p:nvPr>
        </p:nvSpPr>
        <p:spPr/>
        <p:txBody>
          <a:bodyPr/>
          <a:lstStyle/>
          <a:p>
            <a:r>
              <a:rPr lang="en-US" dirty="0">
                <a:sym typeface="Arial"/>
              </a:rPr>
              <a:t>If you have any questions, please contact the Local Agency Systems Support Office at </a:t>
            </a:r>
            <a:r>
              <a:rPr lang="en-US" dirty="0">
                <a:solidFill>
                  <a:srgbClr val="1704A0"/>
                </a:solidFill>
                <a:sym typeface="Arial"/>
                <a:hlinkClick r:id="rId3" tooltip="mailto:LCFF@cde.ca.gov">
                  <a:extLst>
                    <a:ext uri="{A12FA001-AC4F-418D-AE19-62706E023703}">
                      <ahyp:hlinkClr xmlns:ahyp="http://schemas.microsoft.com/office/drawing/2018/hyperlinkcolor" val="tx"/>
                    </a:ext>
                  </a:extLst>
                </a:hlinkClick>
              </a:rPr>
              <a:t>LCFF@cde.ca.gov</a:t>
            </a:r>
            <a:r>
              <a:rPr lang="en-US" dirty="0">
                <a:sym typeface="Arial"/>
              </a:rPr>
              <a:t>  </a:t>
            </a:r>
            <a:endParaRPr lang="en-US" dirty="0"/>
          </a:p>
        </p:txBody>
      </p:sp>
      <p:sp>
        <p:nvSpPr>
          <p:cNvPr id="686" name="Google Shape;686;p15"/>
          <p:cNvSpPr txBox="1">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b495f8a397_1_177"/>
          <p:cNvSpPr txBox="1">
            <a:spLocks noGrp="1"/>
          </p:cNvSpPr>
          <p:nvPr>
            <p:ph type="title"/>
          </p:nvPr>
        </p:nvSpPr>
        <p:spPr/>
        <p:txBody>
          <a:bodyPr>
            <a:normAutofit/>
          </a:bodyPr>
          <a:lstStyle/>
          <a:p>
            <a:pPr lvl="0"/>
            <a:r>
              <a:rPr lang="en-US" sz="4000" dirty="0"/>
              <a:t>The Local Control and Accountability Plan</a:t>
            </a:r>
          </a:p>
        </p:txBody>
      </p:sp>
      <p:sp>
        <p:nvSpPr>
          <p:cNvPr id="231" name="Google Shape;231;gb495f8a397_1_177"/>
          <p:cNvSpPr txBox="1">
            <a:spLocks noGrp="1"/>
          </p:cNvSpPr>
          <p:nvPr>
            <p:ph idx="1"/>
          </p:nvPr>
        </p:nvSpPr>
        <p:spPr/>
        <p:txBody>
          <a:bodyPr>
            <a:normAutofit/>
          </a:bodyPr>
          <a:lstStyle/>
          <a:p>
            <a:pPr lvl="0"/>
            <a:r>
              <a:rPr lang="en-US" dirty="0"/>
              <a:t>LEAs are required to develop, adopt, and annually update a three-year LCAP  that describes the goals to be achieved for each student group for each state priority and for any local priorities identified by the local governing board or body of the school district or COE, or in the charter school petition</a:t>
            </a:r>
          </a:p>
          <a:p>
            <a:pPr lvl="0"/>
            <a:r>
              <a:rPr lang="en-US" dirty="0"/>
              <a:t>The LCAP must include an annual review of the effectiveness of the goals, actions, and services from the prior year</a:t>
            </a:r>
          </a:p>
        </p:txBody>
      </p:sp>
      <p:sp>
        <p:nvSpPr>
          <p:cNvPr id="233" name="Google Shape;233;gb495f8a397_1_177"/>
          <p:cNvSpPr txBox="1">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78188"/>
          </a:xfrm>
        </p:spPr>
        <p:txBody>
          <a:bodyPr>
            <a:normAutofit/>
          </a:bodyPr>
          <a:lstStyle/>
          <a:p>
            <a:r>
              <a:rPr lang="en-US" sz="4600" dirty="0"/>
              <a:t>English Learner Programs in the LCAP</a:t>
            </a:r>
          </a:p>
        </p:txBody>
      </p:sp>
      <p:sp>
        <p:nvSpPr>
          <p:cNvPr id="3" name="Content Placeholder 2"/>
          <p:cNvSpPr>
            <a:spLocks noGrp="1"/>
          </p:cNvSpPr>
          <p:nvPr>
            <p:ph idx="1"/>
          </p:nvPr>
        </p:nvSpPr>
        <p:spPr>
          <a:xfrm>
            <a:off x="1076396" y="1934268"/>
            <a:ext cx="10058400" cy="4153553"/>
          </a:xfrm>
        </p:spPr>
        <p:txBody>
          <a:bodyPr>
            <a:normAutofit/>
          </a:bodyPr>
          <a:lstStyle/>
          <a:p>
            <a:pPr>
              <a:spcAft>
                <a:spcPts val="1800"/>
              </a:spcAft>
            </a:pPr>
            <a:r>
              <a:rPr lang="en-US" dirty="0"/>
              <a:t>The instructions specify that LEAs that have a numerically significant group of English learners, must include actions/services related to, at a minimum, its EL language acquisition programs, and professional development activities related to English learners in the LCAP</a:t>
            </a:r>
          </a:p>
        </p:txBody>
      </p:sp>
      <p:sp>
        <p:nvSpPr>
          <p:cNvPr id="4" name="Slide Number Placeholder 3"/>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176472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76A5-4736-454B-9558-518E4A163575}"/>
              </a:ext>
            </a:extLst>
          </p:cNvPr>
          <p:cNvSpPr>
            <a:spLocks noGrp="1"/>
          </p:cNvSpPr>
          <p:nvPr>
            <p:ph type="title"/>
          </p:nvPr>
        </p:nvSpPr>
        <p:spPr/>
        <p:txBody>
          <a:bodyPr/>
          <a:lstStyle/>
          <a:p>
            <a:r>
              <a:rPr lang="en-US" dirty="0"/>
              <a:t>What Data Do We Use for 2021–22?</a:t>
            </a:r>
          </a:p>
        </p:txBody>
      </p:sp>
      <p:sp>
        <p:nvSpPr>
          <p:cNvPr id="3" name="Content Placeholder 2">
            <a:extLst>
              <a:ext uri="{FF2B5EF4-FFF2-40B4-BE49-F238E27FC236}">
                <a16:creationId xmlns:a16="http://schemas.microsoft.com/office/drawing/2014/main" id="{9E34F175-1950-4536-8F72-3BA297D33800}"/>
              </a:ext>
            </a:extLst>
          </p:cNvPr>
          <p:cNvSpPr>
            <a:spLocks noGrp="1"/>
          </p:cNvSpPr>
          <p:nvPr>
            <p:ph idx="1"/>
          </p:nvPr>
        </p:nvSpPr>
        <p:spPr/>
        <p:txBody>
          <a:bodyPr>
            <a:normAutofit lnSpcReduction="10000"/>
          </a:bodyPr>
          <a:lstStyle/>
          <a:p>
            <a:pPr marL="0" indent="0">
              <a:buNone/>
            </a:pPr>
            <a:r>
              <a:rPr lang="en-US" dirty="0"/>
              <a:t>In the absence of state and local indicators within the California School Dashboard (Dashboard), LEAs will use </a:t>
            </a:r>
            <a:r>
              <a:rPr lang="en-US" b="1" dirty="0"/>
              <a:t>available state and local data and stakeholder input</a:t>
            </a:r>
            <a:r>
              <a:rPr lang="en-US" dirty="0"/>
              <a:t> to </a:t>
            </a:r>
          </a:p>
          <a:p>
            <a:r>
              <a:rPr lang="en-US" dirty="0"/>
              <a:t>inform the review of progress for the 2019–20 and 2020–21 school years</a:t>
            </a:r>
          </a:p>
          <a:p>
            <a:r>
              <a:rPr lang="en-US" dirty="0"/>
              <a:t>identify needs</a:t>
            </a:r>
          </a:p>
          <a:p>
            <a:r>
              <a:rPr lang="en-US" dirty="0"/>
              <a:t>identify metrics, baselines, and desired outcomes for goals</a:t>
            </a:r>
          </a:p>
          <a:p>
            <a:r>
              <a:rPr lang="en-US" dirty="0"/>
              <a:t>determining whether or not actions identified as contributing to the increased or improved services in the 2017–2020 LCAP were effective as expected, as applicable</a:t>
            </a:r>
          </a:p>
          <a:p>
            <a:endParaRPr lang="en-US" dirty="0"/>
          </a:p>
        </p:txBody>
      </p:sp>
      <p:sp>
        <p:nvSpPr>
          <p:cNvPr id="4" name="Slide Number Placeholder 3">
            <a:extLst>
              <a:ext uri="{FF2B5EF4-FFF2-40B4-BE49-F238E27FC236}">
                <a16:creationId xmlns:a16="http://schemas.microsoft.com/office/drawing/2014/main" id="{C36B5FD5-ED53-4956-8779-678C6B10E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4426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8609" y="712261"/>
            <a:ext cx="11487149" cy="2259539"/>
          </a:xfrm>
        </p:spPr>
        <p:txBody>
          <a:bodyPr>
            <a:normAutofit/>
          </a:bodyPr>
          <a:lstStyle/>
          <a:p>
            <a:r>
              <a:rPr lang="en-US" sz="4400" dirty="0"/>
              <a:t>Data and the 2021–22 LCAP, Part 2:</a:t>
            </a:r>
            <a:br>
              <a:rPr lang="en-US" sz="4400" dirty="0"/>
            </a:br>
            <a:r>
              <a:rPr lang="en-US" altLang="en-US" sz="4400" dirty="0"/>
              <a:t>Data on English Learner Students</a:t>
            </a:r>
            <a:endParaRPr lang="en-US" sz="4400" dirty="0"/>
          </a:p>
        </p:txBody>
      </p:sp>
      <p:sp>
        <p:nvSpPr>
          <p:cNvPr id="7" name="Subtitle 2"/>
          <p:cNvSpPr>
            <a:spLocks noGrp="1"/>
          </p:cNvSpPr>
          <p:nvPr>
            <p:ph type="subTitle" idx="1"/>
          </p:nvPr>
        </p:nvSpPr>
        <p:spPr>
          <a:xfrm>
            <a:off x="308610" y="3286523"/>
            <a:ext cx="11487149" cy="2988547"/>
          </a:xfrm>
        </p:spPr>
        <p:txBody>
          <a:bodyPr>
            <a:noAutofit/>
          </a:bodyPr>
          <a:lstStyle/>
          <a:p>
            <a:endParaRPr lang="en-US" sz="25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Jonathan Isler, Administrator</a:t>
            </a:r>
          </a:p>
          <a:p>
            <a:r>
              <a:rPr lang="en-US" sz="2800" dirty="0">
                <a:latin typeface="Arial" panose="020B0604020202020204" pitchFamily="34" charset="0"/>
                <a:cs typeface="Arial" panose="020B0604020202020204" pitchFamily="34" charset="0"/>
              </a:rPr>
              <a:t>Justin Lane, Consultant</a:t>
            </a:r>
          </a:p>
          <a:p>
            <a:r>
              <a:rPr lang="en-US" sz="2800" dirty="0">
                <a:latin typeface="Arial" panose="020B0604020202020204" pitchFamily="34" charset="0"/>
                <a:cs typeface="Arial" panose="020B0604020202020204" pitchFamily="34" charset="0"/>
              </a:rPr>
              <a:t>Analysis, Measurement, and Accountability Reporting Division</a:t>
            </a:r>
          </a:p>
          <a:p>
            <a:endParaRPr lang="en-US" sz="1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February 18, 2021</a:t>
            </a:r>
          </a:p>
        </p:txBody>
      </p:sp>
    </p:spTree>
    <p:extLst>
      <p:ext uri="{BB962C8B-B14F-4D97-AF65-F5344CB8AC3E}">
        <p14:creationId xmlns:p14="http://schemas.microsoft.com/office/powerpoint/2010/main" val="135086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147" y="297454"/>
            <a:ext cx="10521538" cy="853614"/>
          </a:xfrm>
        </p:spPr>
        <p:txBody>
          <a:bodyPr>
            <a:normAutofit/>
          </a:bodyPr>
          <a:lstStyle/>
          <a:p>
            <a:r>
              <a:rPr lang="en-US" sz="4000" dirty="0"/>
              <a:t>Agenda</a:t>
            </a:r>
          </a:p>
        </p:txBody>
      </p:sp>
      <p:sp>
        <p:nvSpPr>
          <p:cNvPr id="3" name="Content Placeholder 2"/>
          <p:cNvSpPr>
            <a:spLocks noGrp="1"/>
          </p:cNvSpPr>
          <p:nvPr>
            <p:ph idx="1"/>
          </p:nvPr>
        </p:nvSpPr>
        <p:spPr>
          <a:xfrm>
            <a:off x="225630" y="1538344"/>
            <a:ext cx="11756571" cy="4929362"/>
          </a:xfrm>
        </p:spPr>
        <p:txBody>
          <a:bodyPr>
            <a:noAutofit/>
          </a:bodyPr>
          <a:lstStyle/>
          <a:p>
            <a:pPr>
              <a:spcAft>
                <a:spcPts val="1200"/>
              </a:spcAft>
            </a:pPr>
            <a:r>
              <a:rPr lang="en-US" sz="3500" dirty="0"/>
              <a:t>English Learner (EL) data on DataQuest</a:t>
            </a:r>
          </a:p>
          <a:p>
            <a:pPr>
              <a:spcAft>
                <a:spcPts val="1200"/>
              </a:spcAft>
            </a:pPr>
            <a:r>
              <a:rPr lang="en-US" sz="3500" dirty="0"/>
              <a:t>EL Reports in the California Longitudinal Pupil Achievement Data System (CALPADS)</a:t>
            </a:r>
          </a:p>
          <a:p>
            <a:pPr>
              <a:spcAft>
                <a:spcPts val="1200"/>
              </a:spcAft>
            </a:pPr>
            <a:r>
              <a:rPr lang="en-US" sz="3500" dirty="0"/>
              <a:t>EL </a:t>
            </a:r>
            <a:r>
              <a:rPr lang="en-US" dirty="0"/>
              <a:t>Students in California Web Page</a:t>
            </a:r>
            <a:endParaRPr lang="en-US" sz="3500" dirty="0"/>
          </a:p>
          <a:p>
            <a:pPr marL="0" indent="0">
              <a:buNone/>
            </a:pPr>
            <a:endParaRPr lang="en-US" sz="1200" dirty="0"/>
          </a:p>
          <a:p>
            <a:endParaRPr lang="en-US" sz="3500" dirty="0"/>
          </a:p>
          <a:p>
            <a:endParaRPr lang="en-US" sz="35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7B27-5348-4263-B67F-EF7FF0A6AD4A}" type="slidenum">
              <a:rPr kumimoji="0" lang="en-US"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1273063"/>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3.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4.xml><?xml version="1.0" encoding="utf-8"?>
<a:theme xmlns:a="http://schemas.openxmlformats.org/drawingml/2006/main" name="4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ELRISE_ALONE">
  <a:themeElements>
    <a:clrScheme name="EL RISE">
      <a:dk1>
        <a:srgbClr val="000000"/>
      </a:dk1>
      <a:lt1>
        <a:srgbClr val="FFFFFF"/>
      </a:lt1>
      <a:dk2>
        <a:srgbClr val="4D4D4D"/>
      </a:dk2>
      <a:lt2>
        <a:srgbClr val="E7E6E6"/>
      </a:lt2>
      <a:accent1>
        <a:srgbClr val="303891"/>
      </a:accent1>
      <a:accent2>
        <a:srgbClr val="00AC85"/>
      </a:accent2>
      <a:accent3>
        <a:srgbClr val="EAE84E"/>
      </a:accent3>
      <a:accent4>
        <a:srgbClr val="000000"/>
      </a:accent4>
      <a:accent5>
        <a:srgbClr val="303891"/>
      </a:accent5>
      <a:accent6>
        <a:srgbClr val="00AC85"/>
      </a:accent6>
      <a:hlink>
        <a:srgbClr val="EAE84E"/>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8.xml><?xml version="1.0" encoding="utf-8"?>
<a:theme xmlns:a="http://schemas.openxmlformats.org/drawingml/2006/main" name="1_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3533</TotalTime>
  <Words>4293</Words>
  <Application>Microsoft Office PowerPoint</Application>
  <PresentationFormat>Widescreen</PresentationFormat>
  <Paragraphs>431</Paragraphs>
  <Slides>45</Slides>
  <Notes>36</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45</vt:i4>
      </vt:variant>
    </vt:vector>
  </HeadingPairs>
  <TitlesOfParts>
    <vt:vector size="64" baseType="lpstr">
      <vt:lpstr>ＭＳ Ｐゴシック</vt:lpstr>
      <vt:lpstr>Arial</vt:lpstr>
      <vt:lpstr>Arial Narrow</vt:lpstr>
      <vt:lpstr>Calibri</vt:lpstr>
      <vt:lpstr>Courier New</vt:lpstr>
      <vt:lpstr>Helvetica Neue</vt:lpstr>
      <vt:lpstr>Museo Sans 300</vt:lpstr>
      <vt:lpstr>Source Sans Pro</vt:lpstr>
      <vt:lpstr>Times</vt:lpstr>
      <vt:lpstr>Times New Roman</vt:lpstr>
      <vt:lpstr>Wingdings</vt:lpstr>
      <vt:lpstr>Retrospect</vt:lpstr>
      <vt:lpstr>1_ADAD Layout</vt:lpstr>
      <vt:lpstr>2_AAU Slide Master</vt:lpstr>
      <vt:lpstr>4_ADAD Layout</vt:lpstr>
      <vt:lpstr>ELRISE_ALONE</vt:lpstr>
      <vt:lpstr>CDE Set 2</vt:lpstr>
      <vt:lpstr>ADAD Layout</vt:lpstr>
      <vt:lpstr>1_Retrospect</vt:lpstr>
      <vt:lpstr>Data and the 2021–22 LCAP, Part 2</vt:lpstr>
      <vt:lpstr>Webinar Series</vt:lpstr>
      <vt:lpstr>Purpose</vt:lpstr>
      <vt:lpstr>Framing the LCAP</vt:lpstr>
      <vt:lpstr>The Local Control and Accountability Plan</vt:lpstr>
      <vt:lpstr>English Learner Programs in the LCAP</vt:lpstr>
      <vt:lpstr>What Data Do We Use for 2021–22?</vt:lpstr>
      <vt:lpstr>Data and the 2021–22 LCAP, Part 2: Data on English Learner Students</vt:lpstr>
      <vt:lpstr>Agenda</vt:lpstr>
      <vt:lpstr>Data and the 2021–22 LCAP, Part 1</vt:lpstr>
      <vt:lpstr>EL Reports on DataQuest</vt:lpstr>
      <vt:lpstr>CALPADS Reports</vt:lpstr>
      <vt:lpstr>Accessing CALPADS Reports</vt:lpstr>
      <vt:lpstr>EL Data in CALPADS</vt:lpstr>
      <vt:lpstr>CALPADS Report 2.4</vt:lpstr>
      <vt:lpstr>CALPADS Report 2.9</vt:lpstr>
      <vt:lpstr>CALPADS Report 2.11</vt:lpstr>
      <vt:lpstr>CALPADS Report 2.12</vt:lpstr>
      <vt:lpstr>EL Students in California Web Page</vt:lpstr>
      <vt:lpstr>EL Data/Information for Web page</vt:lpstr>
      <vt:lpstr>Contact Information</vt:lpstr>
      <vt:lpstr>Collecting and Using English Learner (EL) Student Data</vt:lpstr>
      <vt:lpstr>Importance of Local Educational Agency (LEA) Data Analysis</vt:lpstr>
      <vt:lpstr>Building Data Analysis Capacity</vt:lpstr>
      <vt:lpstr>Types of Local Data Collected for English Learners</vt:lpstr>
      <vt:lpstr>Student Background Data</vt:lpstr>
      <vt:lpstr>Data on Services Provided</vt:lpstr>
      <vt:lpstr>Assessment Data</vt:lpstr>
      <vt:lpstr>General Student Data</vt:lpstr>
      <vt:lpstr>School Climate Data</vt:lpstr>
      <vt:lpstr>Administrative Data</vt:lpstr>
      <vt:lpstr>Social Emotional Support</vt:lpstr>
      <vt:lpstr>The English Learner Roadmap Policy</vt:lpstr>
      <vt:lpstr>EL Data Informing LCAP Development</vt:lpstr>
      <vt:lpstr>EL Data Informing LCAP Development (2)</vt:lpstr>
      <vt:lpstr>Self Evaluation Tool</vt:lpstr>
      <vt:lpstr>In Summary</vt:lpstr>
      <vt:lpstr>Closing Thoughts</vt:lpstr>
      <vt:lpstr>Don’t Duplicate Efforts</vt:lpstr>
      <vt:lpstr>Additional Opportunities </vt:lpstr>
      <vt:lpstr>Workshop: LCAP Goals focused on Educating the Whole Child</vt:lpstr>
      <vt:lpstr>Bringing the Whole Child Into Your LCAP </vt:lpstr>
      <vt:lpstr>EL RISE! Workshop</vt:lpstr>
      <vt:lpstr>Upcoming Webinars</vt:lpstr>
      <vt:lpstr>Questions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the 2021-22 LCAP, Part 2 - LCFF (CA Dept of Education)</dc:title>
  <dc:subject>Thursdays @ 3 webinar presentation of Data and the 2021-22 LCAP, part 2.</dc:subject>
  <dc:creator>Local Agency Systems Support Office</dc:creator>
  <cp:keywords>data, lcap, lcff, lasso, tuesdays, at, 2, thursdays, 3, @</cp:keywords>
  <cp:lastModifiedBy>Susan Aglubat-Alvarez</cp:lastModifiedBy>
  <cp:revision>267</cp:revision>
  <cp:lastPrinted>2016-11-14T18:06:51Z</cp:lastPrinted>
  <dcterms:created xsi:type="dcterms:W3CDTF">2016-11-08T21:28:02Z</dcterms:created>
  <dcterms:modified xsi:type="dcterms:W3CDTF">2021-02-20T01:08:15Z</dcterms:modified>
</cp:coreProperties>
</file>