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6"/>
  </p:notesMasterIdLst>
  <p:handoutMasterIdLst>
    <p:handoutMasterId r:id="rId47"/>
  </p:handoutMasterIdLst>
  <p:sldIdLst>
    <p:sldId id="306" r:id="rId2"/>
    <p:sldId id="467" r:id="rId3"/>
    <p:sldId id="482" r:id="rId4"/>
    <p:sldId id="258" r:id="rId5"/>
    <p:sldId id="312" r:id="rId6"/>
    <p:sldId id="327" r:id="rId7"/>
    <p:sldId id="314" r:id="rId8"/>
    <p:sldId id="468" r:id="rId9"/>
    <p:sldId id="469" r:id="rId10"/>
    <p:sldId id="470" r:id="rId11"/>
    <p:sldId id="483" r:id="rId12"/>
    <p:sldId id="478" r:id="rId13"/>
    <p:sldId id="480" r:id="rId14"/>
    <p:sldId id="479" r:id="rId15"/>
    <p:sldId id="476" r:id="rId16"/>
    <p:sldId id="475" r:id="rId17"/>
    <p:sldId id="260" r:id="rId18"/>
    <p:sldId id="261" r:id="rId19"/>
    <p:sldId id="262" r:id="rId20"/>
    <p:sldId id="472" r:id="rId21"/>
    <p:sldId id="264" r:id="rId22"/>
    <p:sldId id="265" r:id="rId23"/>
    <p:sldId id="484" r:id="rId24"/>
    <p:sldId id="485" r:id="rId25"/>
    <p:sldId id="269" r:id="rId26"/>
    <p:sldId id="270" r:id="rId27"/>
    <p:sldId id="271" r:id="rId28"/>
    <p:sldId id="272" r:id="rId29"/>
    <p:sldId id="273" r:id="rId30"/>
    <p:sldId id="274" r:id="rId31"/>
    <p:sldId id="275" r:id="rId32"/>
    <p:sldId id="282" r:id="rId33"/>
    <p:sldId id="486" r:id="rId34"/>
    <p:sldId id="277" r:id="rId35"/>
    <p:sldId id="278" r:id="rId36"/>
    <p:sldId id="279" r:id="rId37"/>
    <p:sldId id="280" r:id="rId38"/>
    <p:sldId id="281" r:id="rId39"/>
    <p:sldId id="335" r:id="rId40"/>
    <p:sldId id="345" r:id="rId41"/>
    <p:sldId id="481" r:id="rId42"/>
    <p:sldId id="488" r:id="rId43"/>
    <p:sldId id="466" r:id="rId44"/>
    <p:sldId id="487"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4" autoAdjust="0"/>
    <p:restoredTop sz="92616" autoAdjust="0"/>
  </p:normalViewPr>
  <p:slideViewPr>
    <p:cSldViewPr snapToGrid="0">
      <p:cViewPr varScale="1">
        <p:scale>
          <a:sx n="60" d="100"/>
          <a:sy n="60" d="100"/>
        </p:scale>
        <p:origin x="76" y="104"/>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90E2BE-E704-468E-B21C-C50BB8ECD1AC}" type="doc">
      <dgm:prSet loTypeId="urn:microsoft.com/office/officeart/2005/8/layout/venn2" loCatId="relationship" qsTypeId="urn:microsoft.com/office/officeart/2005/8/quickstyle/simple1" qsCatId="simple" csTypeId="urn:microsoft.com/office/officeart/2005/8/colors/colorful3" csCatId="colorful" phldr="1"/>
      <dgm:spPr/>
      <dgm:t>
        <a:bodyPr/>
        <a:lstStyle/>
        <a:p>
          <a:endParaRPr lang="en-US"/>
        </a:p>
      </dgm:t>
    </dgm:pt>
    <dgm:pt modelId="{097F42BF-301A-4053-843A-589F9D535B75}">
      <dgm:prSet phldrT="[Text]" custT="1"/>
      <dgm:spPr>
        <a:solidFill>
          <a:schemeClr val="accent3">
            <a:lumMod val="40000"/>
            <a:lumOff val="60000"/>
          </a:schemeClr>
        </a:solidFill>
        <a:ln>
          <a:solidFill>
            <a:schemeClr val="tx1">
              <a:lumMod val="85000"/>
              <a:lumOff val="15000"/>
            </a:schemeClr>
          </a:solidFill>
        </a:ln>
      </dgm:spPr>
      <dgm:t>
        <a:bodyPr/>
        <a:lstStyle/>
        <a:p>
          <a:r>
            <a:rPr lang="en-US" sz="2400" dirty="0">
              <a:solidFill>
                <a:schemeClr val="tx1">
                  <a:lumMod val="85000"/>
                  <a:lumOff val="15000"/>
                </a:schemeClr>
              </a:solidFill>
            </a:rPr>
            <a:t>All Actions in the LCAP</a:t>
          </a:r>
        </a:p>
      </dgm:t>
    </dgm:pt>
    <dgm:pt modelId="{B7B51B17-50DC-4ACC-8282-9B7ADBB5B3A3}" type="parTrans" cxnId="{5EA04534-852B-4C7E-AB69-12E39969ED4B}">
      <dgm:prSet/>
      <dgm:spPr/>
      <dgm:t>
        <a:bodyPr/>
        <a:lstStyle/>
        <a:p>
          <a:endParaRPr lang="en-US"/>
        </a:p>
      </dgm:t>
    </dgm:pt>
    <dgm:pt modelId="{4DD9D1AD-AE3D-458F-9227-B8619676A3BF}" type="sibTrans" cxnId="{5EA04534-852B-4C7E-AB69-12E39969ED4B}">
      <dgm:prSet/>
      <dgm:spPr/>
      <dgm:t>
        <a:bodyPr/>
        <a:lstStyle/>
        <a:p>
          <a:endParaRPr lang="en-US"/>
        </a:p>
      </dgm:t>
    </dgm:pt>
    <dgm:pt modelId="{0BB1490A-C8AD-44CB-A6FD-A1D5D6F45E58}">
      <dgm:prSet phldrT="[Text]" custT="1"/>
      <dgm:spPr>
        <a:solidFill>
          <a:schemeClr val="accent2">
            <a:lumMod val="60000"/>
            <a:lumOff val="40000"/>
          </a:schemeClr>
        </a:solidFill>
        <a:ln>
          <a:solidFill>
            <a:schemeClr val="tx1">
              <a:lumMod val="85000"/>
              <a:lumOff val="15000"/>
            </a:schemeClr>
          </a:solidFill>
        </a:ln>
      </dgm:spPr>
      <dgm:t>
        <a:bodyPr/>
        <a:lstStyle/>
        <a:p>
          <a:r>
            <a:rPr lang="en-US" sz="2400" dirty="0">
              <a:solidFill>
                <a:schemeClr val="tx1">
                  <a:lumMod val="85000"/>
                  <a:lumOff val="15000"/>
                </a:schemeClr>
              </a:solidFill>
            </a:rPr>
            <a:t>Actions that Contribute</a:t>
          </a:r>
        </a:p>
      </dgm:t>
    </dgm:pt>
    <dgm:pt modelId="{DA258A2F-FA5F-4B08-BFF4-A6F655CA8DAE}" type="parTrans" cxnId="{D13B65F7-05CD-4678-9FFC-6F19BCBE2F44}">
      <dgm:prSet/>
      <dgm:spPr/>
      <dgm:t>
        <a:bodyPr/>
        <a:lstStyle/>
        <a:p>
          <a:endParaRPr lang="en-US"/>
        </a:p>
      </dgm:t>
    </dgm:pt>
    <dgm:pt modelId="{C9899838-5C91-47FE-A279-5545E97F8073}" type="sibTrans" cxnId="{D13B65F7-05CD-4678-9FFC-6F19BCBE2F44}">
      <dgm:prSet/>
      <dgm:spPr/>
      <dgm:t>
        <a:bodyPr/>
        <a:lstStyle/>
        <a:p>
          <a:endParaRPr lang="en-US"/>
        </a:p>
      </dgm:t>
    </dgm:pt>
    <dgm:pt modelId="{7EF30BC4-3E81-4263-9347-2C984D9CD078}">
      <dgm:prSet phldrT="[Text]" custT="1"/>
      <dgm:spPr>
        <a:solidFill>
          <a:schemeClr val="accent4">
            <a:lumMod val="60000"/>
            <a:lumOff val="40000"/>
          </a:schemeClr>
        </a:solidFill>
        <a:ln>
          <a:solidFill>
            <a:schemeClr val="tx1">
              <a:lumMod val="85000"/>
              <a:lumOff val="15000"/>
            </a:schemeClr>
          </a:solidFill>
        </a:ln>
      </dgm:spPr>
      <dgm:t>
        <a:bodyPr/>
        <a:lstStyle/>
        <a:p>
          <a:r>
            <a:rPr lang="en-US" sz="2400" dirty="0">
              <a:solidFill>
                <a:schemeClr val="tx1">
                  <a:lumMod val="85000"/>
                  <a:lumOff val="15000"/>
                </a:schemeClr>
              </a:solidFill>
            </a:rPr>
            <a:t>LEA/School Wide Actions that Contribute</a:t>
          </a:r>
        </a:p>
      </dgm:t>
    </dgm:pt>
    <dgm:pt modelId="{C2DC5D2D-438E-4ACE-89FE-69AEDB854D30}" type="parTrans" cxnId="{DB77789D-05D2-478D-8027-994DBDACB954}">
      <dgm:prSet/>
      <dgm:spPr/>
      <dgm:t>
        <a:bodyPr/>
        <a:lstStyle/>
        <a:p>
          <a:endParaRPr lang="en-US"/>
        </a:p>
      </dgm:t>
    </dgm:pt>
    <dgm:pt modelId="{B39E705C-BA1E-4C00-B03E-F201257C5439}" type="sibTrans" cxnId="{DB77789D-05D2-478D-8027-994DBDACB954}">
      <dgm:prSet/>
      <dgm:spPr/>
      <dgm:t>
        <a:bodyPr/>
        <a:lstStyle/>
        <a:p>
          <a:endParaRPr lang="en-US"/>
        </a:p>
      </dgm:t>
    </dgm:pt>
    <dgm:pt modelId="{0719DE3D-B436-4BE7-B27C-960AC405D298}" type="pres">
      <dgm:prSet presAssocID="{8890E2BE-E704-468E-B21C-C50BB8ECD1AC}" presName="Name0" presStyleCnt="0">
        <dgm:presLayoutVars>
          <dgm:chMax val="7"/>
          <dgm:resizeHandles val="exact"/>
        </dgm:presLayoutVars>
      </dgm:prSet>
      <dgm:spPr/>
    </dgm:pt>
    <dgm:pt modelId="{F1C00181-E9F8-42F1-89FA-65F48C4EE059}" type="pres">
      <dgm:prSet presAssocID="{8890E2BE-E704-468E-B21C-C50BB8ECD1AC}" presName="comp1" presStyleCnt="0"/>
      <dgm:spPr/>
    </dgm:pt>
    <dgm:pt modelId="{4A272122-3451-4521-B613-5AE8CCC78290}" type="pres">
      <dgm:prSet presAssocID="{8890E2BE-E704-468E-B21C-C50BB8ECD1AC}" presName="circle1" presStyleLbl="node1" presStyleIdx="0" presStyleCnt="3" custLinFactNeighborX="42545" custLinFactNeighborY="-1193"/>
      <dgm:spPr/>
    </dgm:pt>
    <dgm:pt modelId="{12B9E460-CA01-44D0-98E1-E2B08FF8ACAD}" type="pres">
      <dgm:prSet presAssocID="{8890E2BE-E704-468E-B21C-C50BB8ECD1AC}" presName="c1text" presStyleLbl="node1" presStyleIdx="0" presStyleCnt="3">
        <dgm:presLayoutVars>
          <dgm:bulletEnabled val="1"/>
        </dgm:presLayoutVars>
      </dgm:prSet>
      <dgm:spPr/>
    </dgm:pt>
    <dgm:pt modelId="{D873D520-4EE1-4829-9469-5F656C09F61B}" type="pres">
      <dgm:prSet presAssocID="{8890E2BE-E704-468E-B21C-C50BB8ECD1AC}" presName="comp2" presStyleCnt="0"/>
      <dgm:spPr/>
    </dgm:pt>
    <dgm:pt modelId="{1CF8EEB1-6847-47CA-AAE7-1D8D74C164CD}" type="pres">
      <dgm:prSet presAssocID="{8890E2BE-E704-468E-B21C-C50BB8ECD1AC}" presName="circle2" presStyleLbl="node1" presStyleIdx="1" presStyleCnt="3" custLinFactNeighborX="13108" custLinFactNeighborY="-680"/>
      <dgm:spPr/>
    </dgm:pt>
    <dgm:pt modelId="{4D6570AE-4872-485D-9ADE-AE10FCB6BC1F}" type="pres">
      <dgm:prSet presAssocID="{8890E2BE-E704-468E-B21C-C50BB8ECD1AC}" presName="c2text" presStyleLbl="node1" presStyleIdx="1" presStyleCnt="3">
        <dgm:presLayoutVars>
          <dgm:bulletEnabled val="1"/>
        </dgm:presLayoutVars>
      </dgm:prSet>
      <dgm:spPr/>
    </dgm:pt>
    <dgm:pt modelId="{AEDED445-4FF7-4D10-B81F-8C2F6400B511}" type="pres">
      <dgm:prSet presAssocID="{8890E2BE-E704-468E-B21C-C50BB8ECD1AC}" presName="comp3" presStyleCnt="0"/>
      <dgm:spPr/>
    </dgm:pt>
    <dgm:pt modelId="{802D32A1-116C-4FB6-8DE1-9E212CF1DC66}" type="pres">
      <dgm:prSet presAssocID="{8890E2BE-E704-468E-B21C-C50BB8ECD1AC}" presName="circle3" presStyleLbl="node1" presStyleIdx="2" presStyleCnt="3" custLinFactNeighborX="17953" custLinFactNeighborY="-1690"/>
      <dgm:spPr/>
    </dgm:pt>
    <dgm:pt modelId="{FD7D750F-2374-43DC-9160-D5AEF1E44FCF}" type="pres">
      <dgm:prSet presAssocID="{8890E2BE-E704-468E-B21C-C50BB8ECD1AC}" presName="c3text" presStyleLbl="node1" presStyleIdx="2" presStyleCnt="3">
        <dgm:presLayoutVars>
          <dgm:bulletEnabled val="1"/>
        </dgm:presLayoutVars>
      </dgm:prSet>
      <dgm:spPr/>
    </dgm:pt>
  </dgm:ptLst>
  <dgm:cxnLst>
    <dgm:cxn modelId="{0224EB1D-9D15-49FE-B6A0-E6CA68E0618E}" type="presOf" srcId="{7EF30BC4-3E81-4263-9347-2C984D9CD078}" destId="{FD7D750F-2374-43DC-9160-D5AEF1E44FCF}" srcOrd="1" destOrd="0" presId="urn:microsoft.com/office/officeart/2005/8/layout/venn2"/>
    <dgm:cxn modelId="{5EA04534-852B-4C7E-AB69-12E39969ED4B}" srcId="{8890E2BE-E704-468E-B21C-C50BB8ECD1AC}" destId="{097F42BF-301A-4053-843A-589F9D535B75}" srcOrd="0" destOrd="0" parTransId="{B7B51B17-50DC-4ACC-8282-9B7ADBB5B3A3}" sibTransId="{4DD9D1AD-AE3D-458F-9227-B8619676A3BF}"/>
    <dgm:cxn modelId="{A9531438-8B35-4CA7-BAC0-5053AC88600C}" type="presOf" srcId="{0BB1490A-C8AD-44CB-A6FD-A1D5D6F45E58}" destId="{1CF8EEB1-6847-47CA-AAE7-1D8D74C164CD}" srcOrd="0" destOrd="0" presId="urn:microsoft.com/office/officeart/2005/8/layout/venn2"/>
    <dgm:cxn modelId="{2BA2E171-65B0-4FCD-BD48-5FD73E7629A7}" type="presOf" srcId="{097F42BF-301A-4053-843A-589F9D535B75}" destId="{12B9E460-CA01-44D0-98E1-E2B08FF8ACAD}" srcOrd="1" destOrd="0" presId="urn:microsoft.com/office/officeart/2005/8/layout/venn2"/>
    <dgm:cxn modelId="{E0F37F78-CA8C-4C92-AC55-FD46027FC2B4}" type="presOf" srcId="{8890E2BE-E704-468E-B21C-C50BB8ECD1AC}" destId="{0719DE3D-B436-4BE7-B27C-960AC405D298}" srcOrd="0" destOrd="0" presId="urn:microsoft.com/office/officeart/2005/8/layout/venn2"/>
    <dgm:cxn modelId="{A5940B7D-5EA3-4572-87E1-2E97E6066A9C}" type="presOf" srcId="{097F42BF-301A-4053-843A-589F9D535B75}" destId="{4A272122-3451-4521-B613-5AE8CCC78290}" srcOrd="0" destOrd="0" presId="urn:microsoft.com/office/officeart/2005/8/layout/venn2"/>
    <dgm:cxn modelId="{DB77789D-05D2-478D-8027-994DBDACB954}" srcId="{8890E2BE-E704-468E-B21C-C50BB8ECD1AC}" destId="{7EF30BC4-3E81-4263-9347-2C984D9CD078}" srcOrd="2" destOrd="0" parTransId="{C2DC5D2D-438E-4ACE-89FE-69AEDB854D30}" sibTransId="{B39E705C-BA1E-4C00-B03E-F201257C5439}"/>
    <dgm:cxn modelId="{1E05ABD2-AFF9-44C5-85A2-BADF7D73D191}" type="presOf" srcId="{7EF30BC4-3E81-4263-9347-2C984D9CD078}" destId="{802D32A1-116C-4FB6-8DE1-9E212CF1DC66}" srcOrd="0" destOrd="0" presId="urn:microsoft.com/office/officeart/2005/8/layout/venn2"/>
    <dgm:cxn modelId="{8A2C41D4-6F36-405A-98C6-E3495526970C}" type="presOf" srcId="{0BB1490A-C8AD-44CB-A6FD-A1D5D6F45E58}" destId="{4D6570AE-4872-485D-9ADE-AE10FCB6BC1F}" srcOrd="1" destOrd="0" presId="urn:microsoft.com/office/officeart/2005/8/layout/venn2"/>
    <dgm:cxn modelId="{D13B65F7-05CD-4678-9FFC-6F19BCBE2F44}" srcId="{8890E2BE-E704-468E-B21C-C50BB8ECD1AC}" destId="{0BB1490A-C8AD-44CB-A6FD-A1D5D6F45E58}" srcOrd="1" destOrd="0" parTransId="{DA258A2F-FA5F-4B08-BFF4-A6F655CA8DAE}" sibTransId="{C9899838-5C91-47FE-A279-5545E97F8073}"/>
    <dgm:cxn modelId="{72B148D7-15A4-4B5C-8994-3552BF0F6025}" type="presParOf" srcId="{0719DE3D-B436-4BE7-B27C-960AC405D298}" destId="{F1C00181-E9F8-42F1-89FA-65F48C4EE059}" srcOrd="0" destOrd="0" presId="urn:microsoft.com/office/officeart/2005/8/layout/venn2"/>
    <dgm:cxn modelId="{2DA7AE38-5C2B-4755-8374-E8311805EC62}" type="presParOf" srcId="{F1C00181-E9F8-42F1-89FA-65F48C4EE059}" destId="{4A272122-3451-4521-B613-5AE8CCC78290}" srcOrd="0" destOrd="0" presId="urn:microsoft.com/office/officeart/2005/8/layout/venn2"/>
    <dgm:cxn modelId="{B20EF991-BCA8-4E6A-817E-37873398B649}" type="presParOf" srcId="{F1C00181-E9F8-42F1-89FA-65F48C4EE059}" destId="{12B9E460-CA01-44D0-98E1-E2B08FF8ACAD}" srcOrd="1" destOrd="0" presId="urn:microsoft.com/office/officeart/2005/8/layout/venn2"/>
    <dgm:cxn modelId="{13378C09-22B3-480E-BF77-6792FEEEB4F8}" type="presParOf" srcId="{0719DE3D-B436-4BE7-B27C-960AC405D298}" destId="{D873D520-4EE1-4829-9469-5F656C09F61B}" srcOrd="1" destOrd="0" presId="urn:microsoft.com/office/officeart/2005/8/layout/venn2"/>
    <dgm:cxn modelId="{D1E80D95-B9EC-4E6E-8806-066DE7E41075}" type="presParOf" srcId="{D873D520-4EE1-4829-9469-5F656C09F61B}" destId="{1CF8EEB1-6847-47CA-AAE7-1D8D74C164CD}" srcOrd="0" destOrd="0" presId="urn:microsoft.com/office/officeart/2005/8/layout/venn2"/>
    <dgm:cxn modelId="{D1DA980C-C60B-4E77-8039-B96E4C2CAB59}" type="presParOf" srcId="{D873D520-4EE1-4829-9469-5F656C09F61B}" destId="{4D6570AE-4872-485D-9ADE-AE10FCB6BC1F}" srcOrd="1" destOrd="0" presId="urn:microsoft.com/office/officeart/2005/8/layout/venn2"/>
    <dgm:cxn modelId="{96280069-50E0-4FF0-BC40-C417FB2B0876}" type="presParOf" srcId="{0719DE3D-B436-4BE7-B27C-960AC405D298}" destId="{AEDED445-4FF7-4D10-B81F-8C2F6400B511}" srcOrd="2" destOrd="0" presId="urn:microsoft.com/office/officeart/2005/8/layout/venn2"/>
    <dgm:cxn modelId="{A45BBB14-4459-46B4-949F-7311590A9840}" type="presParOf" srcId="{AEDED445-4FF7-4D10-B81F-8C2F6400B511}" destId="{802D32A1-116C-4FB6-8DE1-9E212CF1DC66}" srcOrd="0" destOrd="0" presId="urn:microsoft.com/office/officeart/2005/8/layout/venn2"/>
    <dgm:cxn modelId="{053C5B87-E1A3-479F-B74F-F59230039738}" type="presParOf" srcId="{AEDED445-4FF7-4D10-B81F-8C2F6400B511}" destId="{FD7D750F-2374-43DC-9160-D5AEF1E44FC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72122-3451-4521-B613-5AE8CCC78290}">
      <dsp:nvSpPr>
        <dsp:cNvPr id="0" name=""/>
        <dsp:cNvSpPr/>
      </dsp:nvSpPr>
      <dsp:spPr>
        <a:xfrm>
          <a:off x="1197626" y="0"/>
          <a:ext cx="6192237" cy="6192237"/>
        </a:xfrm>
        <a:prstGeom prst="ellipse">
          <a:avLst/>
        </a:prstGeom>
        <a:solidFill>
          <a:schemeClr val="accent3">
            <a:lumMod val="40000"/>
            <a:lumOff val="60000"/>
          </a:schemeClr>
        </a:solidFill>
        <a:ln w="15875" cap="flat" cmpd="sng" algn="ctr">
          <a:solidFill>
            <a:schemeClr val="tx1">
              <a:lumMod val="85000"/>
              <a:lumOff val="1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lumMod val="85000"/>
                  <a:lumOff val="15000"/>
                </a:schemeClr>
              </a:solidFill>
            </a:rPr>
            <a:t>All Actions in the LCAP</a:t>
          </a:r>
        </a:p>
      </dsp:txBody>
      <dsp:txXfrm>
        <a:off x="3211651" y="309611"/>
        <a:ext cx="2164186" cy="928835"/>
      </dsp:txXfrm>
    </dsp:sp>
    <dsp:sp modelId="{1CF8EEB1-6847-47CA-AAE7-1D8D74C164CD}">
      <dsp:nvSpPr>
        <dsp:cNvPr id="0" name=""/>
        <dsp:cNvSpPr/>
      </dsp:nvSpPr>
      <dsp:spPr>
        <a:xfrm>
          <a:off x="1981601" y="1516478"/>
          <a:ext cx="4644177" cy="4644177"/>
        </a:xfrm>
        <a:prstGeom prst="ellipse">
          <a:avLst/>
        </a:prstGeom>
        <a:solidFill>
          <a:schemeClr val="accent2">
            <a:lumMod val="60000"/>
            <a:lumOff val="40000"/>
          </a:schemeClr>
        </a:solidFill>
        <a:ln w="15875" cap="flat" cmpd="sng" algn="ctr">
          <a:solidFill>
            <a:schemeClr val="tx1">
              <a:lumMod val="85000"/>
              <a:lumOff val="1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lumMod val="85000"/>
                  <a:lumOff val="15000"/>
                </a:schemeClr>
              </a:solidFill>
            </a:rPr>
            <a:t>Actions that Contribute</a:t>
          </a:r>
        </a:p>
      </dsp:txBody>
      <dsp:txXfrm>
        <a:off x="3221596" y="1806739"/>
        <a:ext cx="2164186" cy="870783"/>
      </dsp:txXfrm>
    </dsp:sp>
    <dsp:sp modelId="{802D32A1-116C-4FB6-8DE1-9E212CF1DC66}">
      <dsp:nvSpPr>
        <dsp:cNvPr id="0" name=""/>
        <dsp:cNvSpPr/>
      </dsp:nvSpPr>
      <dsp:spPr>
        <a:xfrm>
          <a:off x="2702718" y="3043794"/>
          <a:ext cx="3096118" cy="3096118"/>
        </a:xfrm>
        <a:prstGeom prst="ellipse">
          <a:avLst/>
        </a:prstGeom>
        <a:solidFill>
          <a:schemeClr val="accent4">
            <a:lumMod val="60000"/>
            <a:lumOff val="40000"/>
          </a:schemeClr>
        </a:solidFill>
        <a:ln w="15875" cap="flat" cmpd="sng" algn="ctr">
          <a:solidFill>
            <a:schemeClr val="tx1">
              <a:lumMod val="85000"/>
              <a:lumOff val="1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lumMod val="85000"/>
                  <a:lumOff val="15000"/>
                </a:schemeClr>
              </a:solidFill>
            </a:rPr>
            <a:t>LEA/School Wide Actions that Contribute</a:t>
          </a:r>
        </a:p>
      </dsp:txBody>
      <dsp:txXfrm>
        <a:off x="3156134" y="3817823"/>
        <a:ext cx="2189286" cy="154805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1/22/2021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0581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74395fbb9e_0_36: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74395fbb9e_0_36: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endParaRPr/>
          </a:p>
        </p:txBody>
      </p:sp>
      <p:sp>
        <p:nvSpPr>
          <p:cNvPr id="128" name="Google Shape;128;g74395fbb9e_0_36: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a4f2b422b_0_6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7a4f2b422b_0_61: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endParaRPr/>
          </a:p>
        </p:txBody>
      </p:sp>
      <p:sp>
        <p:nvSpPr>
          <p:cNvPr id="137" name="Google Shape;137;g7a4f2b422b_0_61: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19</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4395fbb9e_0_121: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g74395fbb9e_0_121: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a:t>this is the 2nd requirement (1st prompt though)</a:t>
            </a:r>
            <a:endParaRPr/>
          </a:p>
        </p:txBody>
      </p:sp>
      <p:sp>
        <p:nvSpPr>
          <p:cNvPr id="162" name="Google Shape;162;g74395fbb9e_0_121: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21</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4395fbb9e_0_13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74395fbb9e_0_135: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endParaRPr/>
          </a:p>
        </p:txBody>
      </p:sp>
      <p:sp>
        <p:nvSpPr>
          <p:cNvPr id="170" name="Google Shape;170;g74395fbb9e_0_135: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7595a8ad0e_0_96: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7595a8ad0e_0_96: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endParaRPr/>
          </a:p>
        </p:txBody>
      </p:sp>
      <p:sp>
        <p:nvSpPr>
          <p:cNvPr id="201" name="Google Shape;201;g7595a8ad0e_0_96: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7595a8ad0e_0_11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g7595a8ad0e_0_117: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a:t>“All activity in improvement science is disciplined by three deceptively simple questions?” p.,114</a:t>
            </a:r>
            <a:endParaRPr/>
          </a:p>
        </p:txBody>
      </p:sp>
      <p:sp>
        <p:nvSpPr>
          <p:cNvPr id="209" name="Google Shape;209;g7595a8ad0e_0_117: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26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6e00ecd5b9_0_24: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6e00ecd5b9_0_24: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dirty="0"/>
          </a:p>
        </p:txBody>
      </p:sp>
      <p:sp>
        <p:nvSpPr>
          <p:cNvPr id="218" name="Google Shape;218;g6e00ecd5b9_0_24: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27</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6e00ecd5b9_0_32: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6e00ecd5b9_0_32: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a:p>
        </p:txBody>
      </p:sp>
      <p:sp>
        <p:nvSpPr>
          <p:cNvPr id="226" name="Google Shape;226;g6e00ecd5b9_0_32: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28</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4395fbb9e_0_128: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g74395fbb9e_0_128: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sz="1000"/>
              <a:t>Enrolling students is not the same as serving students.</a:t>
            </a:r>
            <a:endParaRPr sz="1000"/>
          </a:p>
          <a:p>
            <a:pPr marL="0" lvl="0" indent="0" algn="l" rtl="0">
              <a:lnSpc>
                <a:spcPct val="100000"/>
              </a:lnSpc>
              <a:spcBef>
                <a:spcPts val="0"/>
              </a:spcBef>
              <a:spcAft>
                <a:spcPts val="0"/>
              </a:spcAft>
              <a:buSzPts val="1400"/>
              <a:buNone/>
            </a:pPr>
            <a:endParaRPr sz="1000"/>
          </a:p>
          <a:p>
            <a:pPr marL="0" lvl="0" indent="0" algn="l" rtl="0">
              <a:lnSpc>
                <a:spcPct val="100000"/>
              </a:lnSpc>
              <a:spcBef>
                <a:spcPts val="0"/>
              </a:spcBef>
              <a:spcAft>
                <a:spcPts val="0"/>
              </a:spcAft>
              <a:buSzPts val="1400"/>
              <a:buNone/>
            </a:pPr>
            <a:r>
              <a:rPr lang="en-US" sz="1000"/>
              <a:t>It’s more than just enrollment.</a:t>
            </a:r>
            <a:endParaRPr sz="1000"/>
          </a:p>
          <a:p>
            <a:pPr marL="0" lvl="0" indent="0" algn="l" rtl="0">
              <a:lnSpc>
                <a:spcPct val="100000"/>
              </a:lnSpc>
              <a:spcBef>
                <a:spcPts val="0"/>
              </a:spcBef>
              <a:spcAft>
                <a:spcPts val="0"/>
              </a:spcAft>
              <a:buSzPts val="1400"/>
              <a:buNone/>
            </a:pPr>
            <a:endParaRPr sz="1000"/>
          </a:p>
        </p:txBody>
      </p:sp>
      <p:sp>
        <p:nvSpPr>
          <p:cNvPr id="234" name="Google Shape;234;g74395fbb9e_0_128: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29</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595a8ad0e_0_10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7595a8ad0e_0_103: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a:t>Prospective in the sense of “looking forward”</a:t>
            </a:r>
            <a:endParaRPr/>
          </a:p>
        </p:txBody>
      </p:sp>
      <p:sp>
        <p:nvSpPr>
          <p:cNvPr id="243" name="Google Shape;243;g7595a8ad0e_0_103: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30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e00ecd5b9_0_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e00ecd5b9_0_5: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a:p>
        </p:txBody>
      </p:sp>
      <p:sp>
        <p:nvSpPr>
          <p:cNvPr id="105" name="Google Shape;105;g6e00ecd5b9_0_5: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4</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6e00ecd5b9_0_4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6e00ecd5b9_0_40: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a:p>
        </p:txBody>
      </p:sp>
      <p:sp>
        <p:nvSpPr>
          <p:cNvPr id="252" name="Google Shape;252;g6e00ecd5b9_0_40: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31</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6e00ecd5b9_0_74: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6e00ecd5b9_0_74: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a:p>
        </p:txBody>
      </p:sp>
      <p:sp>
        <p:nvSpPr>
          <p:cNvPr id="267" name="Google Shape;267;g6e00ecd5b9_0_74: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34</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6e00ecd5b9_0_56: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6e00ecd5b9_0_56: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a:p>
        </p:txBody>
      </p:sp>
      <p:sp>
        <p:nvSpPr>
          <p:cNvPr id="275" name="Google Shape;275;g6e00ecd5b9_0_56: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35</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6e00ecd5b9_0_6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6e00ecd5b9_0_65: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dirty="0"/>
          </a:p>
        </p:txBody>
      </p:sp>
      <p:sp>
        <p:nvSpPr>
          <p:cNvPr id="283" name="Google Shape;283;g6e00ecd5b9_0_65: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36</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7595a8ad0e_0_11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0" name="Google Shape;290;g7595a8ad0e_0_110: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dirty="0"/>
              <a:t>Further analysis reveals that it’s not as blunt as ELA scores - it’s reading comprehension.</a:t>
            </a:r>
            <a:endParaRPr dirty="0"/>
          </a:p>
        </p:txBody>
      </p:sp>
      <p:sp>
        <p:nvSpPr>
          <p:cNvPr id="291" name="Google Shape;291;g7595a8ad0e_0_110: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37</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74395fbb9e_0_10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8" name="Google Shape;298;g74395fbb9e_0_105: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endParaRPr/>
          </a:p>
        </p:txBody>
      </p:sp>
      <p:sp>
        <p:nvSpPr>
          <p:cNvPr id="299" name="Google Shape;299;g74395fbb9e_0_105: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38</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b365715933_1_19: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r>
              <a:rPr lang="en-US" dirty="0"/>
              <a:t>Once we go through the above webinars, we plan to solicit input on future topics / webinars</a:t>
            </a:r>
            <a:endParaRPr dirty="0"/>
          </a:p>
        </p:txBody>
      </p:sp>
      <p:sp>
        <p:nvSpPr>
          <p:cNvPr id="320" name="Google Shape;320;gb365715933_1_19: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08565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53: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7" name="Google Shape;327;p53: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328" name="Google Shape;328;p53: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SzPts val="1400"/>
              <a:buNone/>
            </a:pPr>
            <a:fld id="{00000000-1234-1234-1234-123412341234}" type="slidenum">
              <a:rPr lang="en-US"/>
              <a:t>43</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b49332422b_0_0:notes"/>
          <p:cNvSpPr txBox="1">
            <a:spLocks noGrp="1"/>
          </p:cNvSpPr>
          <p:nvPr>
            <p:ph type="body" idx="1"/>
          </p:nvPr>
        </p:nvSpPr>
        <p:spPr>
          <a:xfrm>
            <a:off x="698500" y="4467780"/>
            <a:ext cx="5588100" cy="3655500"/>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135" name="Google Shape;135;gb49332422b_0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8546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b495f8a397_1_15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gb495f8a397_1_157: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0" lvl="0" indent="0" algn="l" rtl="0">
              <a:spcBef>
                <a:spcPts val="0"/>
              </a:spcBef>
              <a:spcAft>
                <a:spcPts val="0"/>
              </a:spcAft>
              <a:buNone/>
            </a:pPr>
            <a:endParaRPr dirty="0"/>
          </a:p>
        </p:txBody>
      </p:sp>
      <p:sp>
        <p:nvSpPr>
          <p:cNvPr id="283" name="Google Shape;283;gb495f8a397_1_157: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b549b40a70_0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b549b40a70_0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dirty="0"/>
          </a:p>
        </p:txBody>
      </p:sp>
      <p:sp>
        <p:nvSpPr>
          <p:cNvPr id="220" name="Google Shape;220;gb549b40a70_0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9</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8: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endParaRPr dirty="0"/>
          </a:p>
          <a:p>
            <a:pPr marL="0" lvl="0" indent="0" algn="l" rtl="0">
              <a:lnSpc>
                <a:spcPct val="115000"/>
              </a:lnSpc>
              <a:spcBef>
                <a:spcPts val="1200"/>
              </a:spcBef>
              <a:spcAft>
                <a:spcPts val="0"/>
              </a:spcAft>
              <a:buClr>
                <a:schemeClr val="dk1"/>
              </a:buClr>
              <a:buSzPts val="1100"/>
              <a:buFont typeface="Arial"/>
              <a:buNone/>
            </a:pPr>
            <a:endParaRPr dirty="0"/>
          </a:p>
          <a:p>
            <a:pPr marL="0" lvl="0" indent="0" algn="l" rtl="0">
              <a:lnSpc>
                <a:spcPct val="100000"/>
              </a:lnSpc>
              <a:spcBef>
                <a:spcPts val="1200"/>
              </a:spcBef>
              <a:spcAft>
                <a:spcPts val="0"/>
              </a:spcAft>
              <a:buSzPts val="1400"/>
              <a:buNone/>
            </a:pPr>
            <a:endParaRPr dirty="0"/>
          </a:p>
        </p:txBody>
      </p:sp>
      <p:sp>
        <p:nvSpPr>
          <p:cNvPr id="305" name="Google Shape;305;p8: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large arrow pointing from left to right with 4 colored circles (blue, green, dark green, and brown) in the middle that illustrates how the process should be implemented in chronological order. First is “Use data analysis and stakeholder input to identify the specific needs of low income, English learners, and/or foster youth”. Second dot is “Identify metrics that track progress and develop actions that see to address the specifically identified needs”. Third dot is “Implement and monitor the plan, making course corrections as necessary”. Fourth dot is “Analyze outcome data to determine progress made towards addressing identified student needs”.</a:t>
            </a:r>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4264875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e00ecd5b9_0_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e00ecd5b9_0_5:notes"/>
          <p:cNvSpPr txBox="1">
            <a:spLocks noGrp="1"/>
          </p:cNvSpPr>
          <p:nvPr>
            <p:ph type="body" idx="1"/>
          </p:nvPr>
        </p:nvSpPr>
        <p:spPr>
          <a:xfrm>
            <a:off x="698500" y="4467781"/>
            <a:ext cx="5588100" cy="3655500"/>
          </a:xfrm>
          <a:prstGeom prst="rect">
            <a:avLst/>
          </a:prstGeom>
        </p:spPr>
        <p:txBody>
          <a:bodyPr spcFirstLastPara="1" wrap="square" lIns="92925" tIns="46450" rIns="92925" bIns="46450" anchor="t" anchorCtr="0">
            <a:noAutofit/>
          </a:bodyPr>
          <a:lstStyle/>
          <a:p>
            <a:pPr marL="0" lvl="0" indent="0" algn="l" rtl="0">
              <a:spcBef>
                <a:spcPts val="0"/>
              </a:spcBef>
              <a:spcAft>
                <a:spcPts val="0"/>
              </a:spcAft>
              <a:buNone/>
            </a:pPr>
            <a:endParaRPr/>
          </a:p>
        </p:txBody>
      </p:sp>
      <p:sp>
        <p:nvSpPr>
          <p:cNvPr id="105" name="Google Shape;105;g6e00ecd5b9_0_5:notes"/>
          <p:cNvSpPr txBox="1">
            <a:spLocks noGrp="1"/>
          </p:cNvSpPr>
          <p:nvPr>
            <p:ph type="sldNum" idx="12"/>
          </p:nvPr>
        </p:nvSpPr>
        <p:spPr>
          <a:xfrm>
            <a:off x="3956551" y="8817905"/>
            <a:ext cx="3026700" cy="465900"/>
          </a:xfrm>
          <a:prstGeom prst="rect">
            <a:avLst/>
          </a:prstGeom>
        </p:spPr>
        <p:txBody>
          <a:bodyPr spcFirstLastPara="1" wrap="square" lIns="92925" tIns="46450" rIns="92925" bIns="4645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16</a:t>
            </a:fld>
            <a:endParaRPr/>
          </a:p>
        </p:txBody>
      </p:sp>
    </p:spTree>
    <p:extLst>
      <p:ext uri="{BB962C8B-B14F-4D97-AF65-F5344CB8AC3E}">
        <p14:creationId xmlns:p14="http://schemas.microsoft.com/office/powerpoint/2010/main" val="1340945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4395fbb9e_0_9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74395fbb9e_0_95:notes"/>
          <p:cNvSpPr txBox="1">
            <a:spLocks noGrp="1"/>
          </p:cNvSpPr>
          <p:nvPr>
            <p:ph type="body" idx="1"/>
          </p:nvPr>
        </p:nvSpPr>
        <p:spPr>
          <a:xfrm>
            <a:off x="698500" y="4467781"/>
            <a:ext cx="5588100" cy="3655500"/>
          </a:xfrm>
          <a:prstGeom prst="rect">
            <a:avLst/>
          </a:prstGeom>
          <a:noFill/>
          <a:ln>
            <a:noFill/>
          </a:ln>
        </p:spPr>
        <p:txBody>
          <a:bodyPr spcFirstLastPara="1" wrap="square" lIns="92925" tIns="46450" rIns="92925" bIns="46450" anchor="t" anchorCtr="0">
            <a:noAutofit/>
          </a:bodyPr>
          <a:lstStyle/>
          <a:p>
            <a:pPr marL="0" lvl="0" indent="0" algn="l" rtl="0">
              <a:lnSpc>
                <a:spcPct val="100000"/>
              </a:lnSpc>
              <a:spcBef>
                <a:spcPts val="0"/>
              </a:spcBef>
              <a:spcAft>
                <a:spcPts val="0"/>
              </a:spcAft>
              <a:buSzPts val="1400"/>
              <a:buNone/>
            </a:pPr>
            <a:r>
              <a:rPr lang="en-US"/>
              <a:t>stop for questions</a:t>
            </a:r>
            <a:endParaRPr/>
          </a:p>
        </p:txBody>
      </p:sp>
      <p:sp>
        <p:nvSpPr>
          <p:cNvPr id="120" name="Google Shape;120;g74395fbb9e_0_95:notes"/>
          <p:cNvSpPr txBox="1">
            <a:spLocks noGrp="1"/>
          </p:cNvSpPr>
          <p:nvPr>
            <p:ph type="sldNum" idx="12"/>
          </p:nvPr>
        </p:nvSpPr>
        <p:spPr>
          <a:xfrm>
            <a:off x="3956551" y="8817905"/>
            <a:ext cx="3026700" cy="465900"/>
          </a:xfrm>
          <a:prstGeom prst="rect">
            <a:avLst/>
          </a:prstGeom>
          <a:noFill/>
          <a:ln>
            <a:noFill/>
          </a:ln>
        </p:spPr>
        <p:txBody>
          <a:bodyPr spcFirstLastPara="1" wrap="square" lIns="92925" tIns="46450" rIns="92925" bIns="46450"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ingle Content">
  <p:cSld name="Single Content">
    <p:spTree>
      <p:nvGrpSpPr>
        <p:cNvPr id="1" name="Shape 22"/>
        <p:cNvGrpSpPr/>
        <p:nvPr/>
      </p:nvGrpSpPr>
      <p:grpSpPr>
        <a:xfrm>
          <a:off x="0" y="0"/>
          <a:ext cx="0" cy="0"/>
          <a:chOff x="0" y="0"/>
          <a:chExt cx="0" cy="0"/>
        </a:xfrm>
      </p:grpSpPr>
      <p:sp>
        <p:nvSpPr>
          <p:cNvPr id="24" name="Google Shape;24;p15"/>
          <p:cNvSpPr txBox="1">
            <a:spLocks noGrp="1"/>
          </p:cNvSpPr>
          <p:nvPr>
            <p:ph type="title"/>
          </p:nvPr>
        </p:nvSpPr>
        <p:spPr>
          <a:xfrm>
            <a:off x="414868" y="168442"/>
            <a:ext cx="11353799" cy="147779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4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414867" y="1870687"/>
            <a:ext cx="11353799" cy="426885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600"/>
              </a:spcBef>
              <a:spcAft>
                <a:spcPts val="0"/>
              </a:spcAft>
              <a:buClr>
                <a:schemeClr val="dk1"/>
              </a:buClr>
              <a:buSzPts val="1800"/>
              <a:buChar char="•"/>
              <a:defRPr/>
            </a:lvl1pPr>
            <a:lvl2pPr marL="914400" lvl="1" indent="-342900" algn="l">
              <a:lnSpc>
                <a:spcPct val="90000"/>
              </a:lnSpc>
              <a:spcBef>
                <a:spcPts val="600"/>
              </a:spcBef>
              <a:spcAft>
                <a:spcPts val="0"/>
              </a:spcAft>
              <a:buClr>
                <a:schemeClr val="dk1"/>
              </a:buClr>
              <a:buSzPts val="1800"/>
              <a:buChar char="‒"/>
              <a:defRPr/>
            </a:lvl2pPr>
            <a:lvl3pPr marL="1371600" lvl="2" indent="-342900" algn="l">
              <a:lnSpc>
                <a:spcPct val="90000"/>
              </a:lnSpc>
              <a:spcBef>
                <a:spcPts val="600"/>
              </a:spcBef>
              <a:spcAft>
                <a:spcPts val="0"/>
              </a:spcAft>
              <a:buClr>
                <a:schemeClr val="dk1"/>
              </a:buClr>
              <a:buSzPts val="1800"/>
              <a:buChar char="•"/>
              <a:defRPr/>
            </a:lvl3pPr>
            <a:lvl4pPr marL="1828800" lvl="3" indent="-342900" algn="l">
              <a:lnSpc>
                <a:spcPct val="90000"/>
              </a:lnSpc>
              <a:spcBef>
                <a:spcPts val="600"/>
              </a:spcBef>
              <a:spcAft>
                <a:spcPts val="0"/>
              </a:spcAft>
              <a:buClr>
                <a:schemeClr val="dk1"/>
              </a:buClr>
              <a:buSzPts val="1800"/>
              <a:buChar char="‒"/>
              <a:defRPr/>
            </a:lvl4pPr>
            <a:lvl5pPr marL="2286000" lvl="4" indent="-342900" algn="l">
              <a:lnSpc>
                <a:spcPct val="90000"/>
              </a:lnSpc>
              <a:spcBef>
                <a:spcPts val="600"/>
              </a:spcBef>
              <a:spcAft>
                <a:spcPts val="0"/>
              </a:spcAft>
              <a:buClr>
                <a:schemeClr val="dk1"/>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7" name="Google Shape;27;p15"/>
          <p:cNvPicPr preferRelativeResize="0"/>
          <p:nvPr/>
        </p:nvPicPr>
        <p:blipFill rotWithShape="1">
          <a:blip r:embed="rId2">
            <a:alphaModFix/>
          </a:blip>
          <a:srcRect/>
          <a:stretch/>
        </p:blipFill>
        <p:spPr>
          <a:xfrm>
            <a:off x="11710950" y="6606653"/>
            <a:ext cx="251400" cy="251400"/>
          </a:xfrm>
          <a:prstGeom prst="rect">
            <a:avLst/>
          </a:prstGeom>
          <a:noFill/>
          <a:ln>
            <a:noFill/>
          </a:ln>
        </p:spPr>
      </p:pic>
    </p:spTree>
    <p:extLst>
      <p:ext uri="{BB962C8B-B14F-4D97-AF65-F5344CB8AC3E}">
        <p14:creationId xmlns:p14="http://schemas.microsoft.com/office/powerpoint/2010/main" val="3291020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20867FF-F6BA-4D48-9DD1-0535566A109F}"/>
              </a:ext>
            </a:extLst>
          </p:cNvPr>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95556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cxnSp>
        <p:nvCxnSpPr>
          <p:cNvPr id="7" name="Straight Connector 6">
            <a:extLst>
              <a:ext uri="{FF2B5EF4-FFF2-40B4-BE49-F238E27FC236}">
                <a16:creationId xmlns:a16="http://schemas.microsoft.com/office/drawing/2014/main" id="{16D928E5-CD80-40AC-91E7-721E07ED8EE5}"/>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a:extLst>
              <a:ext uri="{FF2B5EF4-FFF2-40B4-BE49-F238E27FC236}">
                <a16:creationId xmlns:a16="http://schemas.microsoft.com/office/drawing/2014/main" id="{25CF8242-652F-4D7D-8CA6-7EDA740B11D9}"/>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a:extLst>
              <a:ext uri="{FF2B5EF4-FFF2-40B4-BE49-F238E27FC236}">
                <a16:creationId xmlns:a16="http://schemas.microsoft.com/office/drawing/2014/main" id="{D511CF20-E4BD-4981-97FD-FCB3F70A5214}"/>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cxnSp>
        <p:nvCxnSpPr>
          <p:cNvPr id="11" name="Straight Connector 10">
            <a:extLst>
              <a:ext uri="{FF2B5EF4-FFF2-40B4-BE49-F238E27FC236}">
                <a16:creationId xmlns:a16="http://schemas.microsoft.com/office/drawing/2014/main" id="{B0A92DA2-1B3A-4951-AA36-4755FD532AF0}"/>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cxnSp>
        <p:nvCxnSpPr>
          <p:cNvPr id="6" name="Straight Connector 5">
            <a:extLst>
              <a:ext uri="{FF2B5EF4-FFF2-40B4-BE49-F238E27FC236}">
                <a16:creationId xmlns:a16="http://schemas.microsoft.com/office/drawing/2014/main" id="{3632305B-E554-49A0-9702-49FCA5C64CBA}"/>
              </a:ext>
            </a:extLst>
          </p:cNvPr>
          <p:cNvCxnSpPr/>
          <p:nvPr userDrawn="1"/>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02" r:id="rId11"/>
    <p:sldLayoutId id="2147483703"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expendituretable.xlsx" TargetMode="External"/><Relationship Id="rId2" Type="http://schemas.openxmlformats.org/officeDocument/2006/relationships/hyperlink" Target="https://www.cde.ca.gov/re/lc/documents/lcaptemplate2020rev.docx"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www.cde.ca.gov/fg/aa/lc/tuesdaysat2.asp"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a:t>Increased or Improved Services for Foster Youth, English Learners, and Low-Income Students</a:t>
            </a:r>
          </a:p>
        </p:txBody>
      </p:sp>
      <p:sp>
        <p:nvSpPr>
          <p:cNvPr id="3" name="Subtitle 2"/>
          <p:cNvSpPr>
            <a:spLocks noGrp="1"/>
          </p:cNvSpPr>
          <p:nvPr>
            <p:ph type="subTitle" idx="1"/>
          </p:nvPr>
        </p:nvSpPr>
        <p:spPr/>
        <p:txBody>
          <a:bodyPr/>
          <a:lstStyle/>
          <a:p>
            <a:r>
              <a:rPr lang="en-US" dirty="0"/>
              <a:t>California Department of Education</a:t>
            </a:r>
          </a:p>
          <a:p>
            <a:r>
              <a:rPr lang="en-US" dirty="0"/>
              <a:t>January 21,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8"/>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Arial"/>
              <a:buNone/>
            </a:pPr>
            <a:r>
              <a:rPr lang="en-US" dirty="0"/>
              <a:t>LCAP Approval Criteria</a:t>
            </a:r>
            <a:endParaRPr dirty="0"/>
          </a:p>
        </p:txBody>
      </p:sp>
      <p:sp>
        <p:nvSpPr>
          <p:cNvPr id="308" name="Google Shape;308;p8"/>
          <p:cNvSpPr txBox="1">
            <a:spLocks noGrp="1"/>
          </p:cNvSpPr>
          <p:nvPr>
            <p:ph idx="1"/>
          </p:nvPr>
        </p:nvSpPr>
        <p:spPr>
          <a:xfrm>
            <a:off x="1097280" y="1845733"/>
            <a:ext cx="10058400" cy="4355561"/>
          </a:xfrm>
          <a:prstGeom prst="rect">
            <a:avLst/>
          </a:prstGeom>
          <a:noFill/>
          <a:ln>
            <a:noFill/>
          </a:ln>
        </p:spPr>
        <p:txBody>
          <a:bodyPr spcFirstLastPara="1" wrap="square" lIns="45700" tIns="45700" rIns="45700" bIns="45700" anchor="t" anchorCtr="0">
            <a:normAutofit lnSpcReduction="10000"/>
          </a:bodyPr>
          <a:lstStyle/>
          <a:p>
            <a:pPr marL="457200" marR="0" lvl="0" indent="-381000" algn="l" rtl="0">
              <a:lnSpc>
                <a:spcPct val="90000"/>
              </a:lnSpc>
              <a:spcBef>
                <a:spcPts val="1200"/>
              </a:spcBef>
              <a:spcAft>
                <a:spcPts val="0"/>
              </a:spcAft>
              <a:buSzPts val="2400"/>
              <a:buChar char="•"/>
            </a:pPr>
            <a:r>
              <a:rPr lang="en-US" dirty="0"/>
              <a:t>The LEA has adhered to the template </a:t>
            </a:r>
            <a:r>
              <a:rPr lang="en-US" b="1" dirty="0"/>
              <a:t>and</a:t>
            </a:r>
            <a:r>
              <a:rPr lang="en-US" dirty="0"/>
              <a:t> has followed the instructions for completing the template </a:t>
            </a:r>
            <a:endParaRPr dirty="0"/>
          </a:p>
          <a:p>
            <a:pPr marL="457200" marR="0" lvl="0" indent="-381000" algn="l" rtl="0">
              <a:lnSpc>
                <a:spcPct val="90000"/>
              </a:lnSpc>
              <a:spcBef>
                <a:spcPts val="1200"/>
              </a:spcBef>
              <a:spcAft>
                <a:spcPts val="0"/>
              </a:spcAft>
              <a:buSzPts val="2400"/>
              <a:buChar char="•"/>
            </a:pPr>
            <a:r>
              <a:rPr lang="en-US" dirty="0"/>
              <a:t>The LEA budget for the fiscal year includes expenditures that are sufficient to implement the actions in the LCAP</a:t>
            </a:r>
            <a:endParaRPr dirty="0"/>
          </a:p>
          <a:p>
            <a:pPr marL="457200" lvl="0" indent="-381000">
              <a:spcAft>
                <a:spcPts val="0"/>
              </a:spcAft>
              <a:buSzPts val="2400"/>
            </a:pPr>
            <a:r>
              <a:rPr lang="en-US" b="1" dirty="0"/>
              <a:t>The LCAP adheres to the expenditure requirements set forth in </a:t>
            </a:r>
            <a:r>
              <a:rPr lang="en-US" b="1" i="1" dirty="0"/>
              <a:t>California Code of Regulations</a:t>
            </a:r>
            <a:r>
              <a:rPr lang="en-US" b="1" dirty="0"/>
              <a:t>, Title 5, Section 15496 for funds apportioned on the basis of the number and concentration of unduplicated pupils pursuant to </a:t>
            </a:r>
            <a:r>
              <a:rPr lang="en-US" b="1" i="1" dirty="0"/>
              <a:t>Education Code </a:t>
            </a:r>
            <a:r>
              <a:rPr lang="en-US" b="1" dirty="0"/>
              <a:t>sections 2574, 2575, 42238.02 and 42238.03</a:t>
            </a:r>
            <a:endParaRPr b="1" dirty="0"/>
          </a:p>
        </p:txBody>
      </p:sp>
      <p:sp>
        <p:nvSpPr>
          <p:cNvPr id="309" name="Google Shape;309;p8"/>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n-US" sz="2400"/>
              <a:t>10</a:t>
            </a:fld>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613CA-4A1B-41A5-B4E3-020F95F537E7}"/>
              </a:ext>
            </a:extLst>
          </p:cNvPr>
          <p:cNvSpPr>
            <a:spLocks noGrp="1"/>
          </p:cNvSpPr>
          <p:nvPr>
            <p:ph type="title"/>
          </p:nvPr>
        </p:nvSpPr>
        <p:spPr/>
        <p:txBody>
          <a:bodyPr/>
          <a:lstStyle/>
          <a:p>
            <a:r>
              <a:rPr lang="en-US" dirty="0"/>
              <a:t>New Requirements to Ensure Equity</a:t>
            </a:r>
          </a:p>
        </p:txBody>
      </p:sp>
      <p:sp>
        <p:nvSpPr>
          <p:cNvPr id="3" name="Content Placeholder 2">
            <a:extLst>
              <a:ext uri="{FF2B5EF4-FFF2-40B4-BE49-F238E27FC236}">
                <a16:creationId xmlns:a16="http://schemas.microsoft.com/office/drawing/2014/main" id="{65F850F5-50FE-409E-97F6-3C9B1768DB58}"/>
              </a:ext>
            </a:extLst>
          </p:cNvPr>
          <p:cNvSpPr>
            <a:spLocks noGrp="1"/>
          </p:cNvSpPr>
          <p:nvPr>
            <p:ph idx="1"/>
          </p:nvPr>
        </p:nvSpPr>
        <p:spPr/>
        <p:txBody>
          <a:bodyPr/>
          <a:lstStyle/>
          <a:p>
            <a:pPr>
              <a:spcAft>
                <a:spcPts val="1200"/>
              </a:spcAft>
            </a:pPr>
            <a:r>
              <a:rPr lang="en-US" dirty="0"/>
              <a:t>Governor’s 2021-22 Budget Summary (pg. 71)</a:t>
            </a:r>
          </a:p>
          <a:p>
            <a:pPr lvl="1">
              <a:spcAft>
                <a:spcPts val="1200"/>
              </a:spcAft>
            </a:pPr>
            <a:r>
              <a:rPr lang="en-US" dirty="0"/>
              <a:t>Additional requirements will be added to ensure that LEAs are meeting the requirement to increase or improve services in proportion to the increase in funding</a:t>
            </a:r>
          </a:p>
          <a:p>
            <a:pPr lvl="1">
              <a:spcAft>
                <a:spcPts val="1200"/>
              </a:spcAft>
            </a:pPr>
            <a:r>
              <a:rPr lang="en-US" dirty="0"/>
              <a:t>Not just an explanation of how the requirement will be met; also a demonstration of how the requirement has actually been met</a:t>
            </a:r>
          </a:p>
          <a:p>
            <a:endParaRPr lang="en-US" dirty="0"/>
          </a:p>
        </p:txBody>
      </p:sp>
      <p:sp>
        <p:nvSpPr>
          <p:cNvPr id="4" name="Slide Number Placeholder 3">
            <a:extLst>
              <a:ext uri="{FF2B5EF4-FFF2-40B4-BE49-F238E27FC236}">
                <a16:creationId xmlns:a16="http://schemas.microsoft.com/office/drawing/2014/main" id="{A059C854-4615-44F5-B1F6-BA4FFCA49520}"/>
              </a:ext>
            </a:extLst>
          </p:cNvPr>
          <p:cNvSpPr>
            <a:spLocks noGrp="1"/>
          </p:cNvSpPr>
          <p:nvPr>
            <p:ph type="sldNum" sz="quarter" idx="12"/>
          </p:nvPr>
        </p:nvSpPr>
        <p:spPr/>
        <p:txBody>
          <a:bodyPr/>
          <a:lstStyle/>
          <a:p>
            <a:fld id="{1E47FE53-EBF0-4DA7-9D9D-CC1C3A20F3CB}" type="slidenum">
              <a:rPr lang="en-US" sz="2400" smtClean="0"/>
              <a:t>11</a:t>
            </a:fld>
            <a:endParaRPr lang="en-US" sz="2400" dirty="0"/>
          </a:p>
        </p:txBody>
      </p:sp>
    </p:spTree>
    <p:extLst>
      <p:ext uri="{BB962C8B-B14F-4D97-AF65-F5344CB8AC3E}">
        <p14:creationId xmlns:p14="http://schemas.microsoft.com/office/powerpoint/2010/main" val="3707616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92F52-E5B9-4F36-8729-0D58B454B3FD}"/>
              </a:ext>
            </a:extLst>
          </p:cNvPr>
          <p:cNvSpPr>
            <a:spLocks noGrp="1"/>
          </p:cNvSpPr>
          <p:nvPr>
            <p:ph type="title"/>
          </p:nvPr>
        </p:nvSpPr>
        <p:spPr/>
        <p:txBody>
          <a:bodyPr/>
          <a:lstStyle/>
          <a:p>
            <a:r>
              <a:rPr lang="en-US" dirty="0"/>
              <a:t>Not a Spending Requirement</a:t>
            </a:r>
          </a:p>
        </p:txBody>
      </p:sp>
      <p:sp>
        <p:nvSpPr>
          <p:cNvPr id="3" name="Content Placeholder 2">
            <a:extLst>
              <a:ext uri="{FF2B5EF4-FFF2-40B4-BE49-F238E27FC236}">
                <a16:creationId xmlns:a16="http://schemas.microsoft.com/office/drawing/2014/main" id="{7FF8EA00-5307-4C8B-A884-984C454F794E}"/>
              </a:ext>
            </a:extLst>
          </p:cNvPr>
          <p:cNvSpPr>
            <a:spLocks noGrp="1"/>
          </p:cNvSpPr>
          <p:nvPr>
            <p:ph sz="half" idx="1"/>
          </p:nvPr>
        </p:nvSpPr>
        <p:spPr>
          <a:xfrm>
            <a:off x="1097278" y="1938528"/>
            <a:ext cx="10058400" cy="4296016"/>
          </a:xfrm>
        </p:spPr>
        <p:txBody>
          <a:bodyPr>
            <a:normAutofit/>
          </a:bodyPr>
          <a:lstStyle/>
          <a:p>
            <a:r>
              <a:rPr lang="en-US" dirty="0"/>
              <a:t>Spending does not equal increased outcomes for students</a:t>
            </a:r>
          </a:p>
          <a:p>
            <a:r>
              <a:rPr lang="en-US" dirty="0"/>
              <a:t>Increasing or improving services requires thoughtful planning that seeks to address specific identified needs of unduplicated students identified based on an analysis of available data and stakeholder input </a:t>
            </a:r>
          </a:p>
        </p:txBody>
      </p:sp>
      <p:sp>
        <p:nvSpPr>
          <p:cNvPr id="4" name="Slide Number Placeholder 3">
            <a:extLst>
              <a:ext uri="{FF2B5EF4-FFF2-40B4-BE49-F238E27FC236}">
                <a16:creationId xmlns:a16="http://schemas.microsoft.com/office/drawing/2014/main" id="{97E93274-4AAE-4C8E-B1BC-BD80A1FC9D94}"/>
              </a:ext>
            </a:extLst>
          </p:cNvPr>
          <p:cNvSpPr>
            <a:spLocks noGrp="1"/>
          </p:cNvSpPr>
          <p:nvPr>
            <p:ph type="sldNum" sz="quarter" idx="12"/>
          </p:nvPr>
        </p:nvSpPr>
        <p:spPr/>
        <p:txBody>
          <a:bodyPr/>
          <a:lstStyle/>
          <a:p>
            <a:fld id="{1E47FE53-EBF0-4DA7-9D9D-CC1C3A20F3CB}" type="slidenum">
              <a:rPr lang="en-US" sz="2400" smtClean="0"/>
              <a:t>12</a:t>
            </a:fld>
            <a:endParaRPr lang="en-US" sz="2400" dirty="0"/>
          </a:p>
        </p:txBody>
      </p:sp>
    </p:spTree>
    <p:extLst>
      <p:ext uri="{BB962C8B-B14F-4D97-AF65-F5344CB8AC3E}">
        <p14:creationId xmlns:p14="http://schemas.microsoft.com/office/powerpoint/2010/main" val="2253793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0499EA-6B7B-4DF5-88AF-D92C75F6AB2B}"/>
              </a:ext>
            </a:extLst>
          </p:cNvPr>
          <p:cNvSpPr>
            <a:spLocks noGrp="1"/>
          </p:cNvSpPr>
          <p:nvPr>
            <p:ph type="title"/>
          </p:nvPr>
        </p:nvSpPr>
        <p:spPr/>
        <p:txBody>
          <a:bodyPr/>
          <a:lstStyle/>
          <a:p>
            <a:r>
              <a:rPr lang="en-US" dirty="0"/>
              <a:t>A Shift in Mindset </a:t>
            </a:r>
          </a:p>
        </p:txBody>
      </p:sp>
      <p:sp>
        <p:nvSpPr>
          <p:cNvPr id="7" name="Content Placeholder 6">
            <a:extLst>
              <a:ext uri="{FF2B5EF4-FFF2-40B4-BE49-F238E27FC236}">
                <a16:creationId xmlns:a16="http://schemas.microsoft.com/office/drawing/2014/main" id="{E12917E7-BB20-4737-A11F-4610010B03CE}"/>
              </a:ext>
            </a:extLst>
          </p:cNvPr>
          <p:cNvSpPr>
            <a:spLocks noGrp="1"/>
          </p:cNvSpPr>
          <p:nvPr>
            <p:ph idx="1"/>
          </p:nvPr>
        </p:nvSpPr>
        <p:spPr/>
        <p:txBody>
          <a:bodyPr/>
          <a:lstStyle/>
          <a:p>
            <a:pPr>
              <a:spcAft>
                <a:spcPts val="1200"/>
              </a:spcAft>
            </a:pPr>
            <a:r>
              <a:rPr lang="en-US" dirty="0"/>
              <a:t>This requires a mindset shift…</a:t>
            </a:r>
          </a:p>
          <a:p>
            <a:pPr lvl="1">
              <a:spcAft>
                <a:spcPts val="1200"/>
              </a:spcAft>
            </a:pPr>
            <a:r>
              <a:rPr lang="en-US" sz="2800" dirty="0"/>
              <a:t>away from spending funds on services for students as a compliance exercise…</a:t>
            </a:r>
          </a:p>
          <a:p>
            <a:pPr lvl="2">
              <a:spcAft>
                <a:spcPts val="1200"/>
              </a:spcAft>
            </a:pPr>
            <a:r>
              <a:rPr lang="en-US" sz="2800" dirty="0"/>
              <a:t>and towards meeting the needs of, and improving outcomes for, students who are low income, English learners, and/or foster youth…</a:t>
            </a:r>
          </a:p>
          <a:p>
            <a:pPr lvl="3">
              <a:spcAft>
                <a:spcPts val="1200"/>
              </a:spcAft>
            </a:pPr>
            <a:r>
              <a:rPr lang="en-US" sz="2800" dirty="0"/>
              <a:t>based on an analysis of available data and in collaboration with stakeholders</a:t>
            </a:r>
          </a:p>
        </p:txBody>
      </p:sp>
      <p:sp>
        <p:nvSpPr>
          <p:cNvPr id="5" name="Slide Number Placeholder 4">
            <a:extLst>
              <a:ext uri="{FF2B5EF4-FFF2-40B4-BE49-F238E27FC236}">
                <a16:creationId xmlns:a16="http://schemas.microsoft.com/office/drawing/2014/main" id="{12CF4F7B-1C32-4307-8F26-D7AC92E6754E}"/>
              </a:ext>
            </a:extLst>
          </p:cNvPr>
          <p:cNvSpPr>
            <a:spLocks noGrp="1"/>
          </p:cNvSpPr>
          <p:nvPr>
            <p:ph type="sldNum" sz="quarter" idx="12"/>
          </p:nvPr>
        </p:nvSpPr>
        <p:spPr/>
        <p:txBody>
          <a:bodyPr/>
          <a:lstStyle/>
          <a:p>
            <a:fld id="{1E47FE53-EBF0-4DA7-9D9D-CC1C3A20F3CB}" type="slidenum">
              <a:rPr lang="en-US" sz="2400" smtClean="0"/>
              <a:t>13</a:t>
            </a:fld>
            <a:endParaRPr lang="en-US" sz="2400" dirty="0"/>
          </a:p>
        </p:txBody>
      </p:sp>
    </p:spTree>
    <p:extLst>
      <p:ext uri="{BB962C8B-B14F-4D97-AF65-F5344CB8AC3E}">
        <p14:creationId xmlns:p14="http://schemas.microsoft.com/office/powerpoint/2010/main" val="1050521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A5714E-39C4-4C0C-8954-6AE6904D5540}"/>
              </a:ext>
            </a:extLst>
          </p:cNvPr>
          <p:cNvSpPr>
            <a:spLocks noGrp="1"/>
          </p:cNvSpPr>
          <p:nvPr>
            <p:ph type="title"/>
          </p:nvPr>
        </p:nvSpPr>
        <p:spPr/>
        <p:txBody>
          <a:bodyPr/>
          <a:lstStyle/>
          <a:p>
            <a:r>
              <a:rPr lang="en-US" dirty="0"/>
              <a:t>A Shift in Process</a:t>
            </a:r>
          </a:p>
        </p:txBody>
      </p:sp>
      <p:sp>
        <p:nvSpPr>
          <p:cNvPr id="10" name="Arrow: Notched Right 9" descr="Please see Addendum 1 for detailed alternate text.">
            <a:extLst>
              <a:ext uri="{FF2B5EF4-FFF2-40B4-BE49-F238E27FC236}">
                <a16:creationId xmlns:a16="http://schemas.microsoft.com/office/drawing/2014/main" id="{F16F182D-A71E-44AE-BAB1-2DCAE3881F1F}"/>
              </a:ext>
            </a:extLst>
          </p:cNvPr>
          <p:cNvSpPr/>
          <p:nvPr/>
        </p:nvSpPr>
        <p:spPr>
          <a:xfrm>
            <a:off x="371801" y="3274609"/>
            <a:ext cx="11600743" cy="1741804"/>
          </a:xfrm>
          <a:prstGeom prst="notchedRightArrow">
            <a:avLst/>
          </a:prstGeom>
          <a:ln>
            <a:solidFill>
              <a:schemeClr val="accent4">
                <a:lumMod val="50000"/>
              </a:schemeClr>
            </a:solidFill>
          </a:ln>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2" name="Oval 11">
            <a:extLst>
              <a:ext uri="{FF2B5EF4-FFF2-40B4-BE49-F238E27FC236}">
                <a16:creationId xmlns:a16="http://schemas.microsoft.com/office/drawing/2014/main" id="{E9BC9EF4-CF23-453B-8209-B213024399E4}"/>
              </a:ext>
              <a:ext uri="{C183D7F6-B498-43B3-948B-1728B52AA6E4}">
                <adec:decorative xmlns:adec="http://schemas.microsoft.com/office/drawing/2017/decorative" val="1"/>
              </a:ext>
            </a:extLst>
          </p:cNvPr>
          <p:cNvSpPr/>
          <p:nvPr/>
        </p:nvSpPr>
        <p:spPr>
          <a:xfrm>
            <a:off x="2041926" y="3927786"/>
            <a:ext cx="435451" cy="435451"/>
          </a:xfrm>
          <a:prstGeom prst="ellipse">
            <a:avLst/>
          </a:prstGeom>
          <a:ln>
            <a:solidFill>
              <a:schemeClr val="accent4">
                <a:lumMod val="50000"/>
              </a:schemeClr>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05A65AA4-250F-465C-B03A-CAF581538718}"/>
              </a:ext>
            </a:extLst>
          </p:cNvPr>
          <p:cNvSpPr/>
          <p:nvPr/>
        </p:nvSpPr>
        <p:spPr>
          <a:xfrm>
            <a:off x="374716" y="1968256"/>
            <a:ext cx="5123876" cy="1741804"/>
          </a:xfrm>
          <a:custGeom>
            <a:avLst/>
            <a:gdLst>
              <a:gd name="connsiteX0" fmla="*/ 0 w 3769868"/>
              <a:gd name="connsiteY0" fmla="*/ 0 h 1741804"/>
              <a:gd name="connsiteX1" fmla="*/ 3769868 w 3769868"/>
              <a:gd name="connsiteY1" fmla="*/ 0 h 1741804"/>
              <a:gd name="connsiteX2" fmla="*/ 3769868 w 3769868"/>
              <a:gd name="connsiteY2" fmla="*/ 1741804 h 1741804"/>
              <a:gd name="connsiteX3" fmla="*/ 0 w 3769868"/>
              <a:gd name="connsiteY3" fmla="*/ 1741804 h 1741804"/>
              <a:gd name="connsiteX4" fmla="*/ 0 w 3769868"/>
              <a:gd name="connsiteY4" fmla="*/ 0 h 1741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9868" h="1741804">
                <a:moveTo>
                  <a:pt x="0" y="0"/>
                </a:moveTo>
                <a:lnTo>
                  <a:pt x="3769868" y="0"/>
                </a:lnTo>
                <a:lnTo>
                  <a:pt x="3769868" y="1741804"/>
                </a:lnTo>
                <a:lnTo>
                  <a:pt x="0" y="17418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b" anchorCtr="0">
            <a:noAutofit/>
          </a:bodyPr>
          <a:lstStyle/>
          <a:p>
            <a:pPr marL="0" lvl="0" indent="0" defTabSz="1066800">
              <a:lnSpc>
                <a:spcPct val="90000"/>
              </a:lnSpc>
              <a:spcBef>
                <a:spcPct val="0"/>
              </a:spcBef>
              <a:spcAft>
                <a:spcPct val="35000"/>
              </a:spcAft>
              <a:buNone/>
            </a:pPr>
            <a:r>
              <a:rPr lang="en-US" sz="2400" kern="1200" dirty="0"/>
              <a:t>Use data analysis and stakeholder input to identify the specific needs of low income, English learners, and/or foster youth</a:t>
            </a:r>
          </a:p>
        </p:txBody>
      </p:sp>
      <p:sp>
        <p:nvSpPr>
          <p:cNvPr id="14" name="Oval 13">
            <a:extLst>
              <a:ext uri="{FF2B5EF4-FFF2-40B4-BE49-F238E27FC236}">
                <a16:creationId xmlns:a16="http://schemas.microsoft.com/office/drawing/2014/main" id="{342ACE2F-1C36-47E7-914E-D3BFBE82E3D2}"/>
              </a:ext>
              <a:ext uri="{C183D7F6-B498-43B3-948B-1728B52AA6E4}">
                <adec:decorative xmlns:adec="http://schemas.microsoft.com/office/drawing/2017/decorative" val="1"/>
              </a:ext>
            </a:extLst>
          </p:cNvPr>
          <p:cNvSpPr/>
          <p:nvPr/>
        </p:nvSpPr>
        <p:spPr>
          <a:xfrm>
            <a:off x="4422302" y="3927786"/>
            <a:ext cx="435451" cy="435451"/>
          </a:xfrm>
          <a:prstGeom prst="ellipse">
            <a:avLst/>
          </a:prstGeom>
          <a:ln>
            <a:solidFill>
              <a:schemeClr val="accent2">
                <a:lumMod val="50000"/>
              </a:schemeClr>
            </a:solidFill>
          </a:ln>
        </p:spPr>
        <p:style>
          <a:lnRef idx="2">
            <a:schemeClr val="lt1">
              <a:hueOff val="0"/>
              <a:satOff val="0"/>
              <a:lumOff val="0"/>
              <a:alphaOff val="0"/>
            </a:schemeClr>
          </a:lnRef>
          <a:fillRef idx="1">
            <a:schemeClr val="accent4">
              <a:hueOff val="-3459548"/>
              <a:satOff val="-16"/>
              <a:lumOff val="-4837"/>
              <a:alphaOff val="0"/>
            </a:schemeClr>
          </a:fillRef>
          <a:effectRef idx="0">
            <a:schemeClr val="accent4">
              <a:hueOff val="-3459548"/>
              <a:satOff val="-16"/>
              <a:lumOff val="-4837"/>
              <a:alphaOff val="0"/>
            </a:schemeClr>
          </a:effectRef>
          <a:fontRef idx="minor">
            <a:schemeClr val="lt1"/>
          </a:fontRef>
        </p:style>
      </p:sp>
      <p:sp>
        <p:nvSpPr>
          <p:cNvPr id="13" name="Freeform: Shape 12">
            <a:extLst>
              <a:ext uri="{FF2B5EF4-FFF2-40B4-BE49-F238E27FC236}">
                <a16:creationId xmlns:a16="http://schemas.microsoft.com/office/drawing/2014/main" id="{B102C700-97E7-4A96-A1E6-5C421CFC5FA8}"/>
              </a:ext>
            </a:extLst>
          </p:cNvPr>
          <p:cNvSpPr/>
          <p:nvPr/>
        </p:nvSpPr>
        <p:spPr>
          <a:xfrm>
            <a:off x="2243328" y="4580962"/>
            <a:ext cx="4502083" cy="1741804"/>
          </a:xfrm>
          <a:custGeom>
            <a:avLst/>
            <a:gdLst>
              <a:gd name="connsiteX0" fmla="*/ 0 w 2796142"/>
              <a:gd name="connsiteY0" fmla="*/ 0 h 1741804"/>
              <a:gd name="connsiteX1" fmla="*/ 2796142 w 2796142"/>
              <a:gd name="connsiteY1" fmla="*/ 0 h 1741804"/>
              <a:gd name="connsiteX2" fmla="*/ 2796142 w 2796142"/>
              <a:gd name="connsiteY2" fmla="*/ 1741804 h 1741804"/>
              <a:gd name="connsiteX3" fmla="*/ 0 w 2796142"/>
              <a:gd name="connsiteY3" fmla="*/ 1741804 h 1741804"/>
              <a:gd name="connsiteX4" fmla="*/ 0 w 2796142"/>
              <a:gd name="connsiteY4" fmla="*/ 0 h 1741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6142" h="1741804">
                <a:moveTo>
                  <a:pt x="0" y="0"/>
                </a:moveTo>
                <a:lnTo>
                  <a:pt x="2796142" y="0"/>
                </a:lnTo>
                <a:lnTo>
                  <a:pt x="2796142" y="1741804"/>
                </a:lnTo>
                <a:lnTo>
                  <a:pt x="0" y="17418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t" anchorCtr="0">
            <a:noAutofit/>
          </a:bodyPr>
          <a:lstStyle/>
          <a:p>
            <a:pPr lvl="0" algn="ctr" defTabSz="1066800">
              <a:lnSpc>
                <a:spcPct val="90000"/>
              </a:lnSpc>
              <a:spcBef>
                <a:spcPct val="0"/>
              </a:spcBef>
              <a:spcAft>
                <a:spcPct val="35000"/>
              </a:spcAft>
            </a:pPr>
            <a:r>
              <a:rPr lang="en-US" sz="2400" kern="1200" dirty="0"/>
              <a:t>Identify metrics </a:t>
            </a:r>
            <a:r>
              <a:rPr lang="en-US" sz="2400" dirty="0"/>
              <a:t>that track progress </a:t>
            </a:r>
            <a:r>
              <a:rPr lang="en-US" sz="2400" kern="1200" dirty="0"/>
              <a:t>and </a:t>
            </a:r>
            <a:r>
              <a:rPr lang="en-US" sz="2400" dirty="0"/>
              <a:t>develop </a:t>
            </a:r>
            <a:r>
              <a:rPr lang="en-US" sz="2400" kern="1200" dirty="0"/>
              <a:t>actions that seek to address the specifically identified needs</a:t>
            </a:r>
          </a:p>
        </p:txBody>
      </p:sp>
      <p:sp>
        <p:nvSpPr>
          <p:cNvPr id="16" name="Oval 15">
            <a:extLst>
              <a:ext uri="{FF2B5EF4-FFF2-40B4-BE49-F238E27FC236}">
                <a16:creationId xmlns:a16="http://schemas.microsoft.com/office/drawing/2014/main" id="{C0A0066C-B9B1-4491-B30F-2143647DCBA0}"/>
              </a:ext>
              <a:ext uri="{C183D7F6-B498-43B3-948B-1728B52AA6E4}">
                <adec:decorative xmlns:adec="http://schemas.microsoft.com/office/drawing/2017/decorative" val="1"/>
              </a:ext>
            </a:extLst>
          </p:cNvPr>
          <p:cNvSpPr/>
          <p:nvPr/>
        </p:nvSpPr>
        <p:spPr>
          <a:xfrm>
            <a:off x="6910028" y="3927785"/>
            <a:ext cx="435451" cy="435451"/>
          </a:xfrm>
          <a:prstGeom prst="ellipse">
            <a:avLst/>
          </a:prstGeom>
          <a:ln>
            <a:solidFill>
              <a:schemeClr val="accent2">
                <a:lumMod val="50000"/>
              </a:schemeClr>
            </a:solidFill>
          </a:ln>
        </p:spPr>
        <p:style>
          <a:lnRef idx="2">
            <a:schemeClr val="lt1">
              <a:hueOff val="0"/>
              <a:satOff val="0"/>
              <a:lumOff val="0"/>
              <a:alphaOff val="0"/>
            </a:schemeClr>
          </a:lnRef>
          <a:fillRef idx="1">
            <a:schemeClr val="accent4">
              <a:hueOff val="-6919095"/>
              <a:satOff val="-33"/>
              <a:lumOff val="-9673"/>
              <a:alphaOff val="0"/>
            </a:schemeClr>
          </a:fillRef>
          <a:effectRef idx="0">
            <a:schemeClr val="accent4">
              <a:hueOff val="-6919095"/>
              <a:satOff val="-33"/>
              <a:lumOff val="-9673"/>
              <a:alphaOff val="0"/>
            </a:schemeClr>
          </a:effectRef>
          <a:fontRef idx="minor">
            <a:schemeClr val="lt1"/>
          </a:fontRef>
        </p:style>
      </p:sp>
      <p:sp>
        <p:nvSpPr>
          <p:cNvPr id="15" name="Freeform: Shape 14">
            <a:extLst>
              <a:ext uri="{FF2B5EF4-FFF2-40B4-BE49-F238E27FC236}">
                <a16:creationId xmlns:a16="http://schemas.microsoft.com/office/drawing/2014/main" id="{586CDE43-F67F-44E7-93FB-7AD9BBEF0F01}"/>
              </a:ext>
            </a:extLst>
          </p:cNvPr>
          <p:cNvSpPr/>
          <p:nvPr/>
        </p:nvSpPr>
        <p:spPr>
          <a:xfrm>
            <a:off x="5379732" y="1968256"/>
            <a:ext cx="3496044" cy="1741804"/>
          </a:xfrm>
          <a:custGeom>
            <a:avLst/>
            <a:gdLst>
              <a:gd name="connsiteX0" fmla="*/ 0 w 1843604"/>
              <a:gd name="connsiteY0" fmla="*/ 0 h 1741804"/>
              <a:gd name="connsiteX1" fmla="*/ 1843604 w 1843604"/>
              <a:gd name="connsiteY1" fmla="*/ 0 h 1741804"/>
              <a:gd name="connsiteX2" fmla="*/ 1843604 w 1843604"/>
              <a:gd name="connsiteY2" fmla="*/ 1741804 h 1741804"/>
              <a:gd name="connsiteX3" fmla="*/ 0 w 1843604"/>
              <a:gd name="connsiteY3" fmla="*/ 1741804 h 1741804"/>
              <a:gd name="connsiteX4" fmla="*/ 0 w 1843604"/>
              <a:gd name="connsiteY4" fmla="*/ 0 h 1741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3604" h="1741804">
                <a:moveTo>
                  <a:pt x="0" y="0"/>
                </a:moveTo>
                <a:lnTo>
                  <a:pt x="1843604" y="0"/>
                </a:lnTo>
                <a:lnTo>
                  <a:pt x="1843604" y="1741804"/>
                </a:lnTo>
                <a:lnTo>
                  <a:pt x="0" y="17418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r>
              <a:rPr lang="en-US" sz="2400" kern="1200" dirty="0"/>
              <a:t>Implement and monitor the plan, making course corrections as necessary</a:t>
            </a:r>
          </a:p>
        </p:txBody>
      </p:sp>
      <p:sp>
        <p:nvSpPr>
          <p:cNvPr id="18" name="Oval 17">
            <a:extLst>
              <a:ext uri="{FF2B5EF4-FFF2-40B4-BE49-F238E27FC236}">
                <a16:creationId xmlns:a16="http://schemas.microsoft.com/office/drawing/2014/main" id="{D5B67C6C-FD39-4AB6-A9BF-A9836C62E6EC}"/>
              </a:ext>
              <a:ext uri="{C183D7F6-B498-43B3-948B-1728B52AA6E4}">
                <adec:decorative xmlns:adec="http://schemas.microsoft.com/office/drawing/2017/decorative" val="1"/>
              </a:ext>
            </a:extLst>
          </p:cNvPr>
          <p:cNvSpPr/>
          <p:nvPr/>
        </p:nvSpPr>
        <p:spPr>
          <a:xfrm>
            <a:off x="9670025" y="3927786"/>
            <a:ext cx="435451" cy="435451"/>
          </a:xfrm>
          <a:prstGeom prst="ellipse">
            <a:avLst/>
          </a:prstGeom>
          <a:ln>
            <a:solidFill>
              <a:schemeClr val="accent5">
                <a:lumMod val="50000"/>
              </a:schemeClr>
            </a:solidFill>
          </a:ln>
        </p:spPr>
        <p:style>
          <a:lnRef idx="2">
            <a:schemeClr val="lt1">
              <a:hueOff val="0"/>
              <a:satOff val="0"/>
              <a:lumOff val="0"/>
              <a:alphaOff val="0"/>
            </a:schemeClr>
          </a:lnRef>
          <a:fillRef idx="1">
            <a:schemeClr val="accent4">
              <a:hueOff val="-10378642"/>
              <a:satOff val="-49"/>
              <a:lumOff val="-14510"/>
              <a:alphaOff val="0"/>
            </a:schemeClr>
          </a:fillRef>
          <a:effectRef idx="0">
            <a:schemeClr val="accent4">
              <a:hueOff val="-10378642"/>
              <a:satOff val="-49"/>
              <a:lumOff val="-14510"/>
              <a:alphaOff val="0"/>
            </a:schemeClr>
          </a:effectRef>
          <a:fontRef idx="minor">
            <a:schemeClr val="lt1"/>
          </a:fontRef>
        </p:style>
      </p:sp>
      <p:sp>
        <p:nvSpPr>
          <p:cNvPr id="17" name="Freeform: Shape 16">
            <a:extLst>
              <a:ext uri="{FF2B5EF4-FFF2-40B4-BE49-F238E27FC236}">
                <a16:creationId xmlns:a16="http://schemas.microsoft.com/office/drawing/2014/main" id="{374CC845-414F-4F28-A0C6-F063EED5E2A1}"/>
              </a:ext>
            </a:extLst>
          </p:cNvPr>
          <p:cNvSpPr/>
          <p:nvPr/>
        </p:nvSpPr>
        <p:spPr>
          <a:xfrm>
            <a:off x="7046976" y="4580963"/>
            <a:ext cx="4108704" cy="1741804"/>
          </a:xfrm>
          <a:custGeom>
            <a:avLst/>
            <a:gdLst>
              <a:gd name="connsiteX0" fmla="*/ 0 w 1843604"/>
              <a:gd name="connsiteY0" fmla="*/ 0 h 1741804"/>
              <a:gd name="connsiteX1" fmla="*/ 1843604 w 1843604"/>
              <a:gd name="connsiteY1" fmla="*/ 0 h 1741804"/>
              <a:gd name="connsiteX2" fmla="*/ 1843604 w 1843604"/>
              <a:gd name="connsiteY2" fmla="*/ 1741804 h 1741804"/>
              <a:gd name="connsiteX3" fmla="*/ 0 w 1843604"/>
              <a:gd name="connsiteY3" fmla="*/ 1741804 h 1741804"/>
              <a:gd name="connsiteX4" fmla="*/ 0 w 1843604"/>
              <a:gd name="connsiteY4" fmla="*/ 0 h 1741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3604" h="1741804">
                <a:moveTo>
                  <a:pt x="0" y="0"/>
                </a:moveTo>
                <a:lnTo>
                  <a:pt x="1843604" y="0"/>
                </a:lnTo>
                <a:lnTo>
                  <a:pt x="1843604" y="1741804"/>
                </a:lnTo>
                <a:lnTo>
                  <a:pt x="0" y="17418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t" anchorCtr="0">
            <a:noAutofit/>
          </a:bodyPr>
          <a:lstStyle/>
          <a:p>
            <a:pPr marL="0" lvl="0" indent="0" algn="r" defTabSz="1066800">
              <a:lnSpc>
                <a:spcPct val="90000"/>
              </a:lnSpc>
              <a:spcBef>
                <a:spcPct val="0"/>
              </a:spcBef>
              <a:spcAft>
                <a:spcPct val="35000"/>
              </a:spcAft>
              <a:buNone/>
            </a:pPr>
            <a:r>
              <a:rPr lang="en-US" sz="2400" dirty="0"/>
              <a:t>A</a:t>
            </a:r>
            <a:r>
              <a:rPr lang="en-US" sz="2400" kern="1200" dirty="0"/>
              <a:t>nalyze outcome data to determine progress made towards addressing identified student needs</a:t>
            </a:r>
          </a:p>
        </p:txBody>
      </p:sp>
      <p:sp>
        <p:nvSpPr>
          <p:cNvPr id="2" name="TextBox 1">
            <a:extLst>
              <a:ext uri="{FF2B5EF4-FFF2-40B4-BE49-F238E27FC236}">
                <a16:creationId xmlns:a16="http://schemas.microsoft.com/office/drawing/2014/main" id="{F643A4A5-9832-4925-8AE4-9B119D80895E}"/>
              </a:ext>
            </a:extLst>
          </p:cNvPr>
          <p:cNvSpPr txBox="1"/>
          <p:nvPr/>
        </p:nvSpPr>
        <p:spPr>
          <a:xfrm>
            <a:off x="8941508" y="1749336"/>
            <a:ext cx="3124200" cy="830997"/>
          </a:xfrm>
          <a:prstGeom prst="rect">
            <a:avLst/>
          </a:prstGeom>
          <a:noFill/>
        </p:spPr>
        <p:txBody>
          <a:bodyPr wrap="square" rtlCol="0">
            <a:spAutoFit/>
          </a:bodyPr>
          <a:lstStyle/>
          <a:p>
            <a:r>
              <a:rPr lang="en-US" sz="2400" dirty="0"/>
              <a:t>*See </a:t>
            </a:r>
            <a:r>
              <a:rPr lang="en-US" sz="2400" dirty="0">
                <a:solidFill>
                  <a:srgbClr val="000099"/>
                </a:solidFill>
                <a:hlinkClick r:id="rId3" action="ppaction://hlinksldjump">
                  <a:extLst>
                    <a:ext uri="{A12FA001-AC4F-418D-AE19-62706E023703}">
                      <ahyp:hlinkClr xmlns:ahyp="http://schemas.microsoft.com/office/drawing/2018/hyperlinkcolor" val="tx"/>
                    </a:ext>
                  </a:extLst>
                </a:hlinkClick>
              </a:rPr>
              <a:t>Addendum 1</a:t>
            </a:r>
            <a:r>
              <a:rPr lang="en-US" sz="2400" dirty="0"/>
              <a:t> for descriptive text</a:t>
            </a:r>
          </a:p>
        </p:txBody>
      </p:sp>
      <p:sp>
        <p:nvSpPr>
          <p:cNvPr id="19" name="Right Brace 18">
            <a:extLst>
              <a:ext uri="{FF2B5EF4-FFF2-40B4-BE49-F238E27FC236}">
                <a16:creationId xmlns:a16="http://schemas.microsoft.com/office/drawing/2014/main" id="{983AB867-9C47-439C-97AD-9D7435F1EF8D}"/>
              </a:ext>
              <a:ext uri="{C183D7F6-B498-43B3-948B-1728B52AA6E4}">
                <adec:decorative xmlns:adec="http://schemas.microsoft.com/office/drawing/2017/decorative" val="1"/>
              </a:ext>
            </a:extLst>
          </p:cNvPr>
          <p:cNvSpPr/>
          <p:nvPr/>
        </p:nvSpPr>
        <p:spPr>
          <a:xfrm rot="5400000">
            <a:off x="2546582" y="1167346"/>
            <a:ext cx="725479" cy="4940824"/>
          </a:xfrm>
          <a:prstGeom prst="rightBrace">
            <a:avLst>
              <a:gd name="adj1" fmla="val 8333"/>
              <a:gd name="adj2" fmla="val 6283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e 19">
            <a:extLst>
              <a:ext uri="{FF2B5EF4-FFF2-40B4-BE49-F238E27FC236}">
                <a16:creationId xmlns:a16="http://schemas.microsoft.com/office/drawing/2014/main" id="{ADAA2AC7-B21F-408F-AE79-119C8EE012F5}"/>
              </a:ext>
              <a:ext uri="{C183D7F6-B498-43B3-948B-1728B52AA6E4}">
                <adec:decorative xmlns:adec="http://schemas.microsoft.com/office/drawing/2017/decorative" val="1"/>
              </a:ext>
            </a:extLst>
          </p:cNvPr>
          <p:cNvSpPr/>
          <p:nvPr/>
        </p:nvSpPr>
        <p:spPr>
          <a:xfrm rot="5400000">
            <a:off x="6824444" y="1936781"/>
            <a:ext cx="725479" cy="3377184"/>
          </a:xfrm>
          <a:prstGeom prst="rightBrace">
            <a:avLst>
              <a:gd name="adj1" fmla="val 8333"/>
              <a:gd name="adj2" fmla="val 5236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ight Brace 20">
            <a:extLst>
              <a:ext uri="{FF2B5EF4-FFF2-40B4-BE49-F238E27FC236}">
                <a16:creationId xmlns:a16="http://schemas.microsoft.com/office/drawing/2014/main" id="{4EEEED59-215C-4E99-A4B1-12799F540169}"/>
              </a:ext>
              <a:ext uri="{C183D7F6-B498-43B3-948B-1728B52AA6E4}">
                <adec:decorative xmlns:adec="http://schemas.microsoft.com/office/drawing/2017/decorative" val="1"/>
              </a:ext>
            </a:extLst>
          </p:cNvPr>
          <p:cNvSpPr/>
          <p:nvPr/>
        </p:nvSpPr>
        <p:spPr>
          <a:xfrm rot="16200000">
            <a:off x="4142208" y="2550339"/>
            <a:ext cx="725478" cy="4230621"/>
          </a:xfrm>
          <a:prstGeom prst="rightBrace">
            <a:avLst>
              <a:gd name="adj1" fmla="val 8333"/>
              <a:gd name="adj2" fmla="val 530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ight Brace 21">
            <a:extLst>
              <a:ext uri="{FF2B5EF4-FFF2-40B4-BE49-F238E27FC236}">
                <a16:creationId xmlns:a16="http://schemas.microsoft.com/office/drawing/2014/main" id="{5D3346AE-6743-4D0E-8691-F2E92517B73F}"/>
              </a:ext>
              <a:ext uri="{C183D7F6-B498-43B3-948B-1728B52AA6E4}">
                <adec:decorative xmlns:adec="http://schemas.microsoft.com/office/drawing/2017/decorative" val="1"/>
              </a:ext>
            </a:extLst>
          </p:cNvPr>
          <p:cNvSpPr/>
          <p:nvPr/>
        </p:nvSpPr>
        <p:spPr>
          <a:xfrm rot="16200000">
            <a:off x="8933498" y="2812254"/>
            <a:ext cx="732170" cy="3676148"/>
          </a:xfrm>
          <a:prstGeom prst="rightBrace">
            <a:avLst>
              <a:gd name="adj1" fmla="val 8333"/>
              <a:gd name="adj2" fmla="val 663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2664A976-0089-4416-837E-7080768CF393}"/>
              </a:ext>
            </a:extLst>
          </p:cNvPr>
          <p:cNvSpPr>
            <a:spLocks noGrp="1"/>
          </p:cNvSpPr>
          <p:nvPr>
            <p:ph type="sldNum" sz="quarter" idx="12"/>
          </p:nvPr>
        </p:nvSpPr>
        <p:spPr/>
        <p:txBody>
          <a:bodyPr/>
          <a:lstStyle/>
          <a:p>
            <a:fld id="{1E47FE53-EBF0-4DA7-9D9D-CC1C3A20F3CB}" type="slidenum">
              <a:rPr lang="en-US" sz="2400" smtClean="0"/>
              <a:t>14</a:t>
            </a:fld>
            <a:endParaRPr lang="en-US" sz="2400" dirty="0"/>
          </a:p>
        </p:txBody>
      </p:sp>
    </p:spTree>
    <p:extLst>
      <p:ext uri="{BB962C8B-B14F-4D97-AF65-F5344CB8AC3E}">
        <p14:creationId xmlns:p14="http://schemas.microsoft.com/office/powerpoint/2010/main" val="2075657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054B549-6D47-4EDB-8658-19BF4F7EFBBF}"/>
              </a:ext>
            </a:extLst>
          </p:cNvPr>
          <p:cNvSpPr>
            <a:spLocks noGrp="1"/>
          </p:cNvSpPr>
          <p:nvPr>
            <p:ph type="title"/>
          </p:nvPr>
        </p:nvSpPr>
        <p:spPr/>
        <p:txBody>
          <a:bodyPr>
            <a:noAutofit/>
          </a:bodyPr>
          <a:lstStyle/>
          <a:p>
            <a:r>
              <a:rPr lang="en-US" sz="5400" dirty="0"/>
              <a:t>The Increased or Improved Services for Foster Youth, English Learners, and Low-Income Students Section</a:t>
            </a:r>
          </a:p>
        </p:txBody>
      </p:sp>
      <p:sp>
        <p:nvSpPr>
          <p:cNvPr id="7" name="Text Placeholder 6">
            <a:extLst>
              <a:ext uri="{FF2B5EF4-FFF2-40B4-BE49-F238E27FC236}">
                <a16:creationId xmlns:a16="http://schemas.microsoft.com/office/drawing/2014/main" id="{DC541D35-B11C-4684-B42B-3194D179D4D8}"/>
              </a:ext>
            </a:extLst>
          </p:cNvPr>
          <p:cNvSpPr>
            <a:spLocks noGrp="1"/>
          </p:cNvSpPr>
          <p:nvPr>
            <p:ph type="body" idx="1"/>
          </p:nvPr>
        </p:nvSpPr>
        <p:spPr/>
        <p:txBody>
          <a:bodyPr/>
          <a:lstStyle/>
          <a:p>
            <a:r>
              <a:rPr lang="en-US" dirty="0"/>
              <a:t>Requirements of the LCAP</a:t>
            </a:r>
          </a:p>
        </p:txBody>
      </p:sp>
      <p:sp>
        <p:nvSpPr>
          <p:cNvPr id="5" name="Slide Number Placeholder 4">
            <a:extLst>
              <a:ext uri="{FF2B5EF4-FFF2-40B4-BE49-F238E27FC236}">
                <a16:creationId xmlns:a16="http://schemas.microsoft.com/office/drawing/2014/main" id="{13A1CD9F-82D4-449A-89F8-F6C60C1EDAD6}"/>
              </a:ext>
            </a:extLst>
          </p:cNvPr>
          <p:cNvSpPr>
            <a:spLocks noGrp="1"/>
          </p:cNvSpPr>
          <p:nvPr>
            <p:ph type="sldNum" sz="quarter" idx="12"/>
          </p:nvPr>
        </p:nvSpPr>
        <p:spPr/>
        <p:txBody>
          <a:bodyPr/>
          <a:lstStyle/>
          <a:p>
            <a:fld id="{1E47FE53-EBF0-4DA7-9D9D-CC1C3A20F3CB}" type="slidenum">
              <a:rPr lang="en-US" sz="2400" smtClean="0"/>
              <a:t>15</a:t>
            </a:fld>
            <a:endParaRPr lang="en-US" sz="2400" dirty="0"/>
          </a:p>
        </p:txBody>
      </p:sp>
    </p:spTree>
    <p:extLst>
      <p:ext uri="{BB962C8B-B14F-4D97-AF65-F5344CB8AC3E}">
        <p14:creationId xmlns:p14="http://schemas.microsoft.com/office/powerpoint/2010/main" val="148211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6e00ecd5b9_0_5"/>
          <p:cNvSpPr txBox="1">
            <a:spLocks noGrp="1"/>
          </p:cNvSpPr>
          <p:nvPr>
            <p:ph type="title"/>
          </p:nvPr>
        </p:nvSpPr>
        <p:spPr/>
        <p:txBody>
          <a:bodyPr/>
          <a:lstStyle/>
          <a:p>
            <a:pPr lvl="0"/>
            <a:r>
              <a:rPr lang="en-US" dirty="0"/>
              <a:t>Purpose of the Section</a:t>
            </a:r>
          </a:p>
        </p:txBody>
      </p:sp>
      <p:sp>
        <p:nvSpPr>
          <p:cNvPr id="108" name="Google Shape;108;g6e00ecd5b9_0_5"/>
          <p:cNvSpPr txBox="1">
            <a:spLocks noGrp="1"/>
          </p:cNvSpPr>
          <p:nvPr>
            <p:ph idx="1"/>
          </p:nvPr>
        </p:nvSpPr>
        <p:spPr/>
        <p:txBody>
          <a:bodyPr>
            <a:normAutofit lnSpcReduction="10000"/>
          </a:bodyPr>
          <a:lstStyle/>
          <a:p>
            <a:pPr marL="0" lvl="0" indent="0">
              <a:buNone/>
            </a:pPr>
            <a:r>
              <a:rPr lang="en-US" dirty="0"/>
              <a:t>A well-written Increased or Improved Services section provides stakeholders with a comprehensive description, within a single dedicated section, of how an LEA plans to increase or improve services for its unduplicated students as compared to all students and how LEA-wide or schoolwide actions identified for this purpose meet regulatory requirements. </a:t>
            </a:r>
          </a:p>
          <a:p>
            <a:r>
              <a:rPr lang="en-US" dirty="0"/>
              <a:t>Descriptions provided should include sufficient detail yet be sufficiently succinct to promote a broader understanding of stakeholders to facilitate their ability to provide input. </a:t>
            </a:r>
          </a:p>
          <a:p>
            <a:r>
              <a:rPr lang="en-US" dirty="0"/>
              <a:t>An LEA’s description in this section must align with the actions included in the Goals and Actions section as contributing.</a:t>
            </a:r>
          </a:p>
        </p:txBody>
      </p:sp>
      <p:sp>
        <p:nvSpPr>
          <p:cNvPr id="109" name="Google Shape;109;g6e00ecd5b9_0_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16</a:t>
            </a:fld>
            <a:endParaRPr sz="2400" dirty="0"/>
          </a:p>
        </p:txBody>
      </p:sp>
    </p:spTree>
    <p:extLst>
      <p:ext uri="{BB962C8B-B14F-4D97-AF65-F5344CB8AC3E}">
        <p14:creationId xmlns:p14="http://schemas.microsoft.com/office/powerpoint/2010/main" val="137640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74395fbb9e_0_95"/>
          <p:cNvSpPr txBox="1">
            <a:spLocks noGrp="1"/>
          </p:cNvSpPr>
          <p:nvPr>
            <p:ph type="title"/>
          </p:nvPr>
        </p:nvSpPr>
        <p:spPr/>
        <p:txBody>
          <a:bodyPr/>
          <a:lstStyle/>
          <a:p>
            <a:pPr lvl="0"/>
            <a:r>
              <a:rPr lang="en-US" dirty="0"/>
              <a:t>Increased or Improved Services (1)</a:t>
            </a:r>
          </a:p>
        </p:txBody>
      </p:sp>
      <p:sp>
        <p:nvSpPr>
          <p:cNvPr id="123" name="Google Shape;123;g74395fbb9e_0_95"/>
          <p:cNvSpPr txBox="1">
            <a:spLocks noGrp="1"/>
          </p:cNvSpPr>
          <p:nvPr>
            <p:ph idx="1"/>
          </p:nvPr>
        </p:nvSpPr>
        <p:spPr>
          <a:xfrm>
            <a:off x="1097280" y="2207491"/>
            <a:ext cx="10058400" cy="2558473"/>
          </a:xfrm>
        </p:spPr>
        <p:txBody>
          <a:bodyPr/>
          <a:lstStyle/>
          <a:p>
            <a:pPr marL="0" lvl="0" indent="0">
              <a:buNone/>
            </a:pPr>
            <a:r>
              <a:rPr lang="en-US" dirty="0"/>
              <a:t>Prompt 1. Provide Justification for “Wide” Services</a:t>
            </a:r>
          </a:p>
          <a:p>
            <a:pPr lvl="0"/>
            <a:endParaRPr lang="en-US" dirty="0"/>
          </a:p>
          <a:p>
            <a:pPr marL="0" indent="0">
              <a:buNone/>
            </a:pPr>
            <a:r>
              <a:rPr lang="en-US" dirty="0"/>
              <a:t>Prompt 2. Describe Increase or Improvement in Services</a:t>
            </a:r>
          </a:p>
        </p:txBody>
      </p:sp>
      <p:sp>
        <p:nvSpPr>
          <p:cNvPr id="124" name="Google Shape;124;g74395fbb9e_0_95"/>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17</a:t>
            </a:fld>
            <a:endParaRP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1" name="Google Shape;131;g74395fbb9e_0_36"/>
          <p:cNvSpPr txBox="1">
            <a:spLocks noGrp="1"/>
          </p:cNvSpPr>
          <p:nvPr>
            <p:ph type="title"/>
          </p:nvPr>
        </p:nvSpPr>
        <p:spPr/>
        <p:txBody>
          <a:bodyPr/>
          <a:lstStyle/>
          <a:p>
            <a:pPr lvl="0"/>
            <a:r>
              <a:rPr lang="en-US" dirty="0"/>
              <a:t>Increased or Improved Services (2)</a:t>
            </a:r>
          </a:p>
        </p:txBody>
      </p:sp>
      <p:graphicFrame>
        <p:nvGraphicFramePr>
          <p:cNvPr id="2" name="Table 1">
            <a:extLst>
              <a:ext uri="{FF2B5EF4-FFF2-40B4-BE49-F238E27FC236}">
                <a16:creationId xmlns:a16="http://schemas.microsoft.com/office/drawing/2014/main" id="{ADC554C8-D737-456F-87D5-740B317147E7}"/>
              </a:ext>
            </a:extLst>
          </p:cNvPr>
          <p:cNvGraphicFramePr>
            <a:graphicFrameLocks noGrp="1"/>
          </p:cNvGraphicFramePr>
          <p:nvPr>
            <p:extLst>
              <p:ext uri="{D42A27DB-BD31-4B8C-83A1-F6EECF244321}">
                <p14:modId xmlns:p14="http://schemas.microsoft.com/office/powerpoint/2010/main" val="3984666797"/>
              </p:ext>
            </p:extLst>
          </p:nvPr>
        </p:nvGraphicFramePr>
        <p:xfrm>
          <a:off x="281885" y="1822941"/>
          <a:ext cx="11689190" cy="4663440"/>
        </p:xfrm>
        <a:graphic>
          <a:graphicData uri="http://schemas.openxmlformats.org/drawingml/2006/table">
            <a:tbl>
              <a:tblPr firstRow="1" bandRow="1">
                <a:tableStyleId>{17292A2E-F333-43FB-9621-5CBBE7FDCDCB}</a:tableStyleId>
              </a:tblPr>
              <a:tblGrid>
                <a:gridCol w="1262435">
                  <a:extLst>
                    <a:ext uri="{9D8B030D-6E8A-4147-A177-3AD203B41FA5}">
                      <a16:colId xmlns:a16="http://schemas.microsoft.com/office/drawing/2014/main" val="2372057591"/>
                    </a:ext>
                  </a:extLst>
                </a:gridCol>
                <a:gridCol w="2458720">
                  <a:extLst>
                    <a:ext uri="{9D8B030D-6E8A-4147-A177-3AD203B41FA5}">
                      <a16:colId xmlns:a16="http://schemas.microsoft.com/office/drawing/2014/main" val="3891123680"/>
                    </a:ext>
                  </a:extLst>
                </a:gridCol>
                <a:gridCol w="4592320">
                  <a:extLst>
                    <a:ext uri="{9D8B030D-6E8A-4147-A177-3AD203B41FA5}">
                      <a16:colId xmlns:a16="http://schemas.microsoft.com/office/drawing/2014/main" val="1496045031"/>
                    </a:ext>
                  </a:extLst>
                </a:gridCol>
                <a:gridCol w="1239520">
                  <a:extLst>
                    <a:ext uri="{9D8B030D-6E8A-4147-A177-3AD203B41FA5}">
                      <a16:colId xmlns:a16="http://schemas.microsoft.com/office/drawing/2014/main" val="3708074606"/>
                    </a:ext>
                  </a:extLst>
                </a:gridCol>
                <a:gridCol w="2136195">
                  <a:extLst>
                    <a:ext uri="{9D8B030D-6E8A-4147-A177-3AD203B41FA5}">
                      <a16:colId xmlns:a16="http://schemas.microsoft.com/office/drawing/2014/main" val="1482550388"/>
                    </a:ext>
                  </a:extLst>
                </a:gridCol>
              </a:tblGrid>
              <a:tr h="775782">
                <a:tc>
                  <a:txBody>
                    <a:bodyPr/>
                    <a:lstStyle/>
                    <a:p>
                      <a:r>
                        <a:rPr lang="en-US" sz="2400" dirty="0">
                          <a:solidFill>
                            <a:schemeClr val="tx1"/>
                          </a:solidFill>
                        </a:rPr>
                        <a:t>Action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US" sz="2400" dirty="0">
                          <a:solidFill>
                            <a:schemeClr val="tx1"/>
                          </a:solidFill>
                        </a:rPr>
                        <a:t>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US" sz="2400"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US" sz="2400" dirty="0">
                          <a:solidFill>
                            <a:schemeClr val="tx1"/>
                          </a:solidFill>
                        </a:rPr>
                        <a:t>Total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US" sz="2400" dirty="0">
                          <a:solidFill>
                            <a:schemeClr val="tx1"/>
                          </a:solidFill>
                        </a:rPr>
                        <a:t>Contributing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272734029"/>
                  </a:ext>
                </a:extLst>
              </a:tr>
              <a:tr h="775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[Action #]</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chemeClr val="tx1"/>
                          </a:solidFill>
                        </a:rPr>
                        <a:t>[A short title for the action; this will appear in the expenditure tables]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chemeClr val="tx1"/>
                          </a:solidFill>
                        </a:rPr>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chemeClr val="tx1"/>
                          </a:solidFill>
                        </a:rPr>
                        <a:t>[$0.00]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chemeClr val="tx1"/>
                          </a:solidFill>
                        </a:rPr>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355401"/>
                  </a:ext>
                </a:extLst>
              </a:tr>
              <a:tr h="775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[Action #]</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 short title for the action; this will appear in the expenditure tables]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[$0.00]</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[Y/N]</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4085148"/>
                  </a:ext>
                </a:extLst>
              </a:tr>
            </a:tbl>
          </a:graphicData>
        </a:graphic>
      </p:graphicFrame>
      <p:cxnSp>
        <p:nvCxnSpPr>
          <p:cNvPr id="133" name="Google Shape;133;g74395fbb9e_0_36" descr="Red arrow pointing to the [Y/N] notation in the 'Contributing' column to alert the user to pick one."/>
          <p:cNvCxnSpPr>
            <a:cxnSpLocks/>
          </p:cNvCxnSpPr>
          <p:nvPr/>
        </p:nvCxnSpPr>
        <p:spPr>
          <a:xfrm flipH="1">
            <a:off x="10481641" y="1317954"/>
            <a:ext cx="1013673" cy="1229303"/>
          </a:xfrm>
          <a:prstGeom prst="straightConnector1">
            <a:avLst/>
          </a:prstGeom>
          <a:noFill/>
          <a:ln w="47625" cap="flat" cmpd="sng">
            <a:solidFill>
              <a:srgbClr val="FF0000"/>
            </a:solidFill>
            <a:prstDash val="solid"/>
            <a:round/>
            <a:headEnd type="none" w="sm" len="sm"/>
            <a:tailEnd type="stealth" w="med" len="med"/>
          </a:ln>
        </p:spPr>
      </p:cxnSp>
      <p:sp>
        <p:nvSpPr>
          <p:cNvPr id="132" name="Google Shape;132;g74395fbb9e_0_36"/>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18</a:t>
            </a:fld>
            <a:endParaRP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7a4f2b422b_0_61"/>
          <p:cNvSpPr txBox="1">
            <a:spLocks noGrp="1"/>
          </p:cNvSpPr>
          <p:nvPr>
            <p:ph type="title"/>
          </p:nvPr>
        </p:nvSpPr>
        <p:spPr/>
        <p:txBody>
          <a:bodyPr/>
          <a:lstStyle/>
          <a:p>
            <a:pPr lvl="0"/>
            <a:r>
              <a:rPr lang="en-US" dirty="0"/>
              <a:t>Contributing Actions</a:t>
            </a:r>
          </a:p>
        </p:txBody>
      </p:sp>
      <p:sp>
        <p:nvSpPr>
          <p:cNvPr id="140" name="Google Shape;140;g7a4f2b422b_0_61"/>
          <p:cNvSpPr txBox="1">
            <a:spLocks noGrp="1"/>
          </p:cNvSpPr>
          <p:nvPr>
            <p:ph idx="1"/>
          </p:nvPr>
        </p:nvSpPr>
        <p:spPr/>
        <p:txBody>
          <a:bodyPr/>
          <a:lstStyle/>
          <a:p>
            <a:pPr marL="0" lvl="0" indent="0">
              <a:buNone/>
            </a:pPr>
            <a:r>
              <a:rPr lang="en-US" dirty="0"/>
              <a:t>2 Kinds of Contributing Actions (Scope)</a:t>
            </a:r>
            <a:br>
              <a:rPr lang="en-US" dirty="0"/>
            </a:br>
            <a:endParaRPr lang="en-US" dirty="0"/>
          </a:p>
          <a:p>
            <a:pPr lvl="1"/>
            <a:r>
              <a:rPr lang="en-US" dirty="0"/>
              <a:t>Limited</a:t>
            </a:r>
          </a:p>
          <a:p>
            <a:pPr lvl="1"/>
            <a:endParaRPr lang="en-US" dirty="0"/>
          </a:p>
          <a:p>
            <a:pPr lvl="1"/>
            <a:r>
              <a:rPr lang="en-US" dirty="0"/>
              <a:t>“Wide” (LEA wide, districtwide, schoolwide, </a:t>
            </a:r>
            <a:r>
              <a:rPr lang="en-US" dirty="0" err="1"/>
              <a:t>charterwide</a:t>
            </a:r>
            <a:r>
              <a:rPr lang="en-US" dirty="0"/>
              <a:t>, countywide)</a:t>
            </a:r>
          </a:p>
        </p:txBody>
      </p:sp>
      <p:sp>
        <p:nvSpPr>
          <p:cNvPr id="141" name="Google Shape;141;g7a4f2b422b_0_61"/>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19</a:t>
            </a:fld>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p:txBody>
          <a:bodyPr/>
          <a:lstStyle/>
          <a:p>
            <a:pPr lvl="0"/>
            <a:r>
              <a:rPr lang="en-US" dirty="0"/>
              <a:t>Webinar Series</a:t>
            </a:r>
          </a:p>
        </p:txBody>
      </p:sp>
      <p:sp>
        <p:nvSpPr>
          <p:cNvPr id="323" name="Google Shape;323;gb365715933_1_19"/>
          <p:cNvSpPr txBox="1">
            <a:spLocks noGrp="1"/>
          </p:cNvSpPr>
          <p:nvPr>
            <p:ph type="body" idx="1"/>
          </p:nvPr>
        </p:nvSpPr>
        <p:spPr/>
        <p:txBody>
          <a:bodyPr/>
          <a:lstStyle/>
          <a:p>
            <a:pPr lvl="0"/>
            <a:r>
              <a:rPr lang="en-US" dirty="0"/>
              <a:t>Tuesdays @ 2</a:t>
            </a:r>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097280" y="2582333"/>
            <a:ext cx="4937760" cy="3701235"/>
          </a:xfrm>
        </p:spPr>
        <p:txBody>
          <a:bodyPr>
            <a:normAutofit/>
          </a:bodyPr>
          <a:lstStyle/>
          <a:p>
            <a:pPr lvl="0"/>
            <a:r>
              <a:rPr lang="en-US" sz="2600" dirty="0"/>
              <a:t>1/26: Stakeholders and the LCAP</a:t>
            </a:r>
          </a:p>
          <a:p>
            <a:pPr lvl="0"/>
            <a:r>
              <a:rPr lang="en-US" sz="2600" dirty="0"/>
              <a:t>2/2: LCAP and Annual Update Templates and Instructions for the 2021-22 School Year </a:t>
            </a:r>
          </a:p>
          <a:p>
            <a:pPr lvl="0"/>
            <a:r>
              <a:rPr lang="en-US" sz="26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p:txBody>
          <a:bodyPr/>
          <a:lstStyle/>
          <a:p>
            <a:r>
              <a:rPr lang="en-US"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582333"/>
            <a:ext cx="4937760" cy="3989063"/>
          </a:xfrm>
        </p:spPr>
        <p:txBody>
          <a:bodyPr>
            <a:normAutofit fontScale="92500" lnSpcReduction="10000"/>
          </a:bodyPr>
          <a:lstStyle/>
          <a:p>
            <a:r>
              <a:rPr lang="en-US" dirty="0">
                <a:highlight>
                  <a:srgbClr val="FFFF00"/>
                </a:highlight>
              </a:rPr>
              <a:t>1/21: Increasing or Improving Services for Students who are Low-Income, English Learners, and Foster Youth </a:t>
            </a:r>
          </a:p>
          <a:p>
            <a:r>
              <a:rPr lang="en-US" dirty="0"/>
              <a:t>1/28: Data and the LCAP</a:t>
            </a:r>
          </a:p>
          <a:p>
            <a:r>
              <a:rPr lang="en-US" dirty="0"/>
              <a:t>2/4: Developing Broad Goals for the LCAP</a:t>
            </a:r>
          </a:p>
          <a:p>
            <a:r>
              <a:rPr lang="en-US" dirty="0"/>
              <a:t>2/11: The CA School Dashboard Local Indicator Process for 2021-22</a:t>
            </a:r>
          </a:p>
        </p:txBody>
      </p:sp>
      <p:sp>
        <p:nvSpPr>
          <p:cNvPr id="324" name="Google Shape;324;gb365715933_1_19"/>
          <p:cNvSpPr txBox="1">
            <a:spLocks noGrp="1"/>
          </p:cNvSpPr>
          <p:nvPr>
            <p:ph type="sldNum" idx="12"/>
          </p:nvPr>
        </p:nvSpPr>
        <p:spPr/>
        <p:txBody>
          <a:bodyPr/>
          <a:lstStyle/>
          <a:p>
            <a:pPr lvl="0"/>
            <a:fld id="{00000000-1234-1234-1234-123412341234}" type="slidenum">
              <a:rPr lang="en-US" sz="2400" noProof="0" smtClean="0">
                <a:sym typeface="Arial"/>
              </a:rPr>
              <a:pPr lvl="0"/>
              <a:t>2</a:t>
            </a:fld>
            <a:endParaRPr lang="en-US" sz="2400" noProof="0" dirty="0">
              <a:sym typeface="Arial"/>
            </a:endParaRPr>
          </a:p>
        </p:txBody>
      </p:sp>
    </p:spTree>
    <p:extLst>
      <p:ext uri="{BB962C8B-B14F-4D97-AF65-F5344CB8AC3E}">
        <p14:creationId xmlns:p14="http://schemas.microsoft.com/office/powerpoint/2010/main" val="137618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5CBE1F9-2EAC-46AC-9357-FB26B3DE8D5F}"/>
              </a:ext>
            </a:extLst>
          </p:cNvPr>
          <p:cNvSpPr>
            <a:spLocks noGrp="1"/>
          </p:cNvSpPr>
          <p:nvPr>
            <p:ph type="title"/>
          </p:nvPr>
        </p:nvSpPr>
        <p:spPr>
          <a:xfrm>
            <a:off x="278014" y="2200275"/>
            <a:ext cx="3507971" cy="2050067"/>
          </a:xfrm>
        </p:spPr>
        <p:txBody>
          <a:bodyPr>
            <a:noAutofit/>
          </a:bodyPr>
          <a:lstStyle/>
          <a:p>
            <a:r>
              <a:rPr lang="en-US" sz="4800" dirty="0"/>
              <a:t>Types of Actions in an LCAP</a:t>
            </a:r>
          </a:p>
        </p:txBody>
      </p:sp>
      <p:graphicFrame>
        <p:nvGraphicFramePr>
          <p:cNvPr id="5" name="Diagram 4" descr="Venn diagram of 3 circles nested within each other with the smallest labeled &quot;LEA/School Wide Actions that Contribute&quot;, the middle sized circle is labeled &quot;Actions that Contribute&quot; and the largest labeled &quot;All Actions in the LCAP&quot;.">
            <a:extLst>
              <a:ext uri="{FF2B5EF4-FFF2-40B4-BE49-F238E27FC236}">
                <a16:creationId xmlns:a16="http://schemas.microsoft.com/office/drawing/2014/main" id="{B2999E7C-2D75-4876-8C7C-52523E3B0201}"/>
              </a:ext>
            </a:extLst>
          </p:cNvPr>
          <p:cNvGraphicFramePr/>
          <p:nvPr>
            <p:extLst>
              <p:ext uri="{D42A27DB-BD31-4B8C-83A1-F6EECF244321}">
                <p14:modId xmlns:p14="http://schemas.microsoft.com/office/powerpoint/2010/main" val="1492968267"/>
              </p:ext>
            </p:extLst>
          </p:nvPr>
        </p:nvGraphicFramePr>
        <p:xfrm>
          <a:off x="3963937" y="332880"/>
          <a:ext cx="7389863" cy="619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5FA73A2-DC3C-48F1-9C27-C546492153CA}"/>
              </a:ext>
            </a:extLst>
          </p:cNvPr>
          <p:cNvSpPr>
            <a:spLocks noGrp="1"/>
          </p:cNvSpPr>
          <p:nvPr>
            <p:ph type="sldNum" sz="quarter" idx="12"/>
          </p:nvPr>
        </p:nvSpPr>
        <p:spPr/>
        <p:txBody>
          <a:bodyPr/>
          <a:lstStyle/>
          <a:p>
            <a:fld id="{1E47FE53-EBF0-4DA7-9D9D-CC1C3A20F3CB}" type="slidenum">
              <a:rPr lang="en-US" sz="2400" smtClean="0"/>
              <a:t>20</a:t>
            </a:fld>
            <a:endParaRPr lang="en-US" sz="2400" dirty="0"/>
          </a:p>
        </p:txBody>
      </p:sp>
    </p:spTree>
    <p:extLst>
      <p:ext uri="{BB962C8B-B14F-4D97-AF65-F5344CB8AC3E}">
        <p14:creationId xmlns:p14="http://schemas.microsoft.com/office/powerpoint/2010/main" val="2651068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74395fbb9e_0_121"/>
          <p:cNvSpPr txBox="1">
            <a:spLocks noGrp="1"/>
          </p:cNvSpPr>
          <p:nvPr>
            <p:ph type="title"/>
          </p:nvPr>
        </p:nvSpPr>
        <p:spPr/>
        <p:txBody>
          <a:bodyPr/>
          <a:lstStyle/>
          <a:p>
            <a:pPr lvl="0"/>
            <a:r>
              <a:rPr lang="en-US" dirty="0"/>
              <a:t>Required for “Wide” Actions/Services</a:t>
            </a:r>
          </a:p>
        </p:txBody>
      </p:sp>
      <p:sp>
        <p:nvSpPr>
          <p:cNvPr id="165" name="Google Shape;165;g74395fbb9e_0_121"/>
          <p:cNvSpPr txBox="1">
            <a:spLocks noGrp="1"/>
          </p:cNvSpPr>
          <p:nvPr>
            <p:ph idx="1"/>
          </p:nvPr>
        </p:nvSpPr>
        <p:spPr/>
        <p:txBody>
          <a:bodyPr/>
          <a:lstStyle/>
          <a:p>
            <a:pPr marL="0" lvl="0" indent="0">
              <a:buNone/>
            </a:pPr>
            <a:endParaRPr lang="en-US" dirty="0"/>
          </a:p>
          <a:p>
            <a:pPr marL="0" lvl="0" indent="0">
              <a:buNone/>
            </a:pPr>
            <a:r>
              <a:rPr lang="en-US" dirty="0"/>
              <a:t>“Describe in the LCAP how such services are principally directed towards, and are effective in, meeting the [LEA’s] goals for its unduplicated pupils in the state and any local priority areas, as applicable.”</a:t>
            </a:r>
          </a:p>
          <a:p>
            <a:pPr marL="0" lvl="0" indent="0">
              <a:buNone/>
            </a:pPr>
            <a:endParaRPr lang="en-US" dirty="0"/>
          </a:p>
          <a:p>
            <a:pPr marL="0" lvl="0" indent="0">
              <a:buNone/>
            </a:pPr>
            <a:r>
              <a:rPr lang="en-US" sz="2400" dirty="0"/>
              <a:t>-</a:t>
            </a:r>
            <a:r>
              <a:rPr lang="en-US" sz="2400" i="1" dirty="0"/>
              <a:t>California Code of Regulations</a:t>
            </a:r>
            <a:r>
              <a:rPr lang="en-US" sz="2400" dirty="0"/>
              <a:t>, Title 5, Section 15496</a:t>
            </a:r>
          </a:p>
          <a:p>
            <a:pPr lvl="0"/>
            <a:endParaRPr lang="en-US" dirty="0"/>
          </a:p>
        </p:txBody>
      </p:sp>
      <p:sp>
        <p:nvSpPr>
          <p:cNvPr id="166" name="Google Shape;166;g74395fbb9e_0_121"/>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21</a:t>
            </a:fld>
            <a:endParaRP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74395fbb9e_0_135"/>
          <p:cNvSpPr txBox="1">
            <a:spLocks noGrp="1"/>
          </p:cNvSpPr>
          <p:nvPr>
            <p:ph type="title"/>
          </p:nvPr>
        </p:nvSpPr>
        <p:spPr/>
        <p:txBody>
          <a:bodyPr/>
          <a:lstStyle/>
          <a:p>
            <a:pPr lvl="0"/>
            <a:r>
              <a:rPr lang="en-US" dirty="0"/>
              <a:t>Principally Directed (1) </a:t>
            </a:r>
          </a:p>
        </p:txBody>
      </p:sp>
      <p:sp>
        <p:nvSpPr>
          <p:cNvPr id="173" name="Google Shape;173;g74395fbb9e_0_135"/>
          <p:cNvSpPr txBox="1">
            <a:spLocks noGrp="1"/>
          </p:cNvSpPr>
          <p:nvPr>
            <p:ph idx="1"/>
          </p:nvPr>
        </p:nvSpPr>
        <p:spPr/>
        <p:txBody>
          <a:bodyPr/>
          <a:lstStyle/>
          <a:p>
            <a:pPr marL="0" lvl="0" indent="0">
              <a:buNone/>
            </a:pPr>
            <a:r>
              <a:rPr lang="en-US" dirty="0"/>
              <a:t>“An LEA describes how a service is principally directed to meeting the LEA’s goals for unduplicated students in any state or local priorities when it explains in its LCAP how it considered factors such as the needs, conditions, or circumstances of its unduplicated students, and how the service takes these factors into consideration (such as, for example, by the service’s design, content, methods, or location).” (Recent CDE UCP Report)</a:t>
            </a:r>
          </a:p>
          <a:p>
            <a:pPr lvl="0"/>
            <a:endParaRPr lang="en-US" dirty="0"/>
          </a:p>
        </p:txBody>
      </p:sp>
      <p:sp>
        <p:nvSpPr>
          <p:cNvPr id="174" name="Google Shape;174;g74395fbb9e_0_135"/>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22</a:t>
            </a:fld>
            <a:endParaRP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48F78-93E3-4B04-8F67-09F75B7D268A}"/>
              </a:ext>
            </a:extLst>
          </p:cNvPr>
          <p:cNvSpPr>
            <a:spLocks noGrp="1"/>
          </p:cNvSpPr>
          <p:nvPr>
            <p:ph type="title"/>
          </p:nvPr>
        </p:nvSpPr>
        <p:spPr/>
        <p:txBody>
          <a:bodyPr/>
          <a:lstStyle/>
          <a:p>
            <a:r>
              <a:rPr lang="en-US" dirty="0"/>
              <a:t>Principally Directed (2) </a:t>
            </a:r>
          </a:p>
        </p:txBody>
      </p:sp>
      <p:sp>
        <p:nvSpPr>
          <p:cNvPr id="3" name="Content Placeholder 2">
            <a:extLst>
              <a:ext uri="{FF2B5EF4-FFF2-40B4-BE49-F238E27FC236}">
                <a16:creationId xmlns:a16="http://schemas.microsoft.com/office/drawing/2014/main" id="{4BB3288F-EA59-4996-AC21-EB0B31BC98DD}"/>
              </a:ext>
            </a:extLst>
          </p:cNvPr>
          <p:cNvSpPr>
            <a:spLocks noGrp="1"/>
          </p:cNvSpPr>
          <p:nvPr>
            <p:ph idx="1"/>
          </p:nvPr>
        </p:nvSpPr>
        <p:spPr/>
        <p:txBody>
          <a:bodyPr/>
          <a:lstStyle/>
          <a:p>
            <a:r>
              <a:rPr lang="en-US" dirty="0"/>
              <a:t>Factors such as the needs, conditions, or circumstances of its unduplicated students</a:t>
            </a:r>
          </a:p>
          <a:p>
            <a:pPr>
              <a:spcBef>
                <a:spcPts val="2400"/>
              </a:spcBef>
            </a:pPr>
            <a:r>
              <a:rPr lang="en-US" dirty="0"/>
              <a:t>How the service takes these factors into consideration (such as, for example, by the service’s design, content, methods, or location)</a:t>
            </a:r>
          </a:p>
        </p:txBody>
      </p:sp>
      <p:sp>
        <p:nvSpPr>
          <p:cNvPr id="4" name="Slide Number Placeholder 3">
            <a:extLst>
              <a:ext uri="{FF2B5EF4-FFF2-40B4-BE49-F238E27FC236}">
                <a16:creationId xmlns:a16="http://schemas.microsoft.com/office/drawing/2014/main" id="{25F13880-7B62-493B-8F74-3AB45CB12AE8}"/>
              </a:ext>
            </a:extLst>
          </p:cNvPr>
          <p:cNvSpPr>
            <a:spLocks noGrp="1"/>
          </p:cNvSpPr>
          <p:nvPr>
            <p:ph type="sldNum" sz="quarter" idx="12"/>
          </p:nvPr>
        </p:nvSpPr>
        <p:spPr/>
        <p:txBody>
          <a:bodyPr/>
          <a:lstStyle/>
          <a:p>
            <a:fld id="{1E47FE53-EBF0-4DA7-9D9D-CC1C3A20F3CB}" type="slidenum">
              <a:rPr lang="en-US" sz="2400" smtClean="0"/>
              <a:t>23</a:t>
            </a:fld>
            <a:endParaRPr lang="en-US" sz="2400" dirty="0"/>
          </a:p>
        </p:txBody>
      </p:sp>
    </p:spTree>
    <p:extLst>
      <p:ext uri="{BB962C8B-B14F-4D97-AF65-F5344CB8AC3E}">
        <p14:creationId xmlns:p14="http://schemas.microsoft.com/office/powerpoint/2010/main" val="674603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7AD1-AF34-4F9E-BBAD-2C3F898ADE8A}"/>
              </a:ext>
            </a:extLst>
          </p:cNvPr>
          <p:cNvSpPr>
            <a:spLocks noGrp="1"/>
          </p:cNvSpPr>
          <p:nvPr>
            <p:ph type="title"/>
          </p:nvPr>
        </p:nvSpPr>
        <p:spPr/>
        <p:txBody>
          <a:bodyPr/>
          <a:lstStyle/>
          <a:p>
            <a:r>
              <a:rPr lang="en-US" dirty="0"/>
              <a:t>Effective In</a:t>
            </a:r>
          </a:p>
        </p:txBody>
      </p:sp>
      <p:sp>
        <p:nvSpPr>
          <p:cNvPr id="3" name="Content Placeholder 2">
            <a:extLst>
              <a:ext uri="{FF2B5EF4-FFF2-40B4-BE49-F238E27FC236}">
                <a16:creationId xmlns:a16="http://schemas.microsoft.com/office/drawing/2014/main" id="{10487B35-F340-4580-8E03-888CD13D6AB2}"/>
              </a:ext>
            </a:extLst>
          </p:cNvPr>
          <p:cNvSpPr>
            <a:spLocks noGrp="1"/>
          </p:cNvSpPr>
          <p:nvPr>
            <p:ph idx="1"/>
          </p:nvPr>
        </p:nvSpPr>
        <p:spPr/>
        <p:txBody>
          <a:bodyPr/>
          <a:lstStyle/>
          <a:p>
            <a:pPr marL="0" indent="0">
              <a:buNone/>
            </a:pPr>
            <a:r>
              <a:rPr lang="en-US" dirty="0"/>
              <a:t>“An LEA meets this requirement by describing how it expects an action/service will help achieve one or more of the expected outcomes for the goal.” (Recent CDE UCP Reports)</a:t>
            </a:r>
          </a:p>
          <a:p>
            <a:pPr marL="0" indent="0">
              <a:buNone/>
            </a:pPr>
            <a:endParaRPr lang="en-US" dirty="0"/>
          </a:p>
        </p:txBody>
      </p:sp>
      <p:sp>
        <p:nvSpPr>
          <p:cNvPr id="4" name="Slide Number Placeholder 3">
            <a:extLst>
              <a:ext uri="{FF2B5EF4-FFF2-40B4-BE49-F238E27FC236}">
                <a16:creationId xmlns:a16="http://schemas.microsoft.com/office/drawing/2014/main" id="{9E5FC8EF-7F2F-454C-94C5-6097C90C8AF2}"/>
              </a:ext>
            </a:extLst>
          </p:cNvPr>
          <p:cNvSpPr>
            <a:spLocks noGrp="1"/>
          </p:cNvSpPr>
          <p:nvPr>
            <p:ph type="sldNum" sz="quarter" idx="12"/>
          </p:nvPr>
        </p:nvSpPr>
        <p:spPr/>
        <p:txBody>
          <a:bodyPr/>
          <a:lstStyle/>
          <a:p>
            <a:fld id="{1E47FE53-EBF0-4DA7-9D9D-CC1C3A20F3CB}" type="slidenum">
              <a:rPr lang="en-US" sz="2400" smtClean="0"/>
              <a:t>24</a:t>
            </a:fld>
            <a:endParaRPr lang="en-US" sz="2400" dirty="0"/>
          </a:p>
        </p:txBody>
      </p:sp>
    </p:spTree>
    <p:extLst>
      <p:ext uri="{BB962C8B-B14F-4D97-AF65-F5344CB8AC3E}">
        <p14:creationId xmlns:p14="http://schemas.microsoft.com/office/powerpoint/2010/main" val="2738487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7595a8ad0e_0_96"/>
          <p:cNvSpPr txBox="1">
            <a:spLocks noGrp="1"/>
          </p:cNvSpPr>
          <p:nvPr>
            <p:ph type="title"/>
          </p:nvPr>
        </p:nvSpPr>
        <p:spPr/>
        <p:txBody>
          <a:bodyPr/>
          <a:lstStyle/>
          <a:p>
            <a:pPr lvl="0"/>
            <a:r>
              <a:rPr lang="en-US" dirty="0"/>
              <a:t>Increased or Improved Services (3)</a:t>
            </a:r>
          </a:p>
        </p:txBody>
      </p:sp>
      <p:sp>
        <p:nvSpPr>
          <p:cNvPr id="205" name="Google Shape;205;g7595a8ad0e_0_96"/>
          <p:cNvSpPr txBox="1">
            <a:spLocks noGrp="1"/>
          </p:cNvSpPr>
          <p:nvPr>
            <p:ph idx="1"/>
          </p:nvPr>
        </p:nvSpPr>
        <p:spPr>
          <a:xfrm>
            <a:off x="1097280" y="2299855"/>
            <a:ext cx="10058400" cy="3901439"/>
          </a:xfrm>
        </p:spPr>
        <p:txBody>
          <a:bodyPr/>
          <a:lstStyle/>
          <a:p>
            <a:pPr marL="0" lvl="0" indent="0">
              <a:buNone/>
            </a:pPr>
            <a:r>
              <a:rPr lang="en-US" b="1" dirty="0"/>
              <a:t>Principally Directed</a:t>
            </a:r>
          </a:p>
          <a:p>
            <a:pPr lvl="1"/>
            <a:r>
              <a:rPr lang="en-US" dirty="0"/>
              <a:t>Needs, conditions, circumstances of unduplicated students</a:t>
            </a:r>
          </a:p>
          <a:p>
            <a:pPr lvl="1"/>
            <a:r>
              <a:rPr lang="en-US" dirty="0"/>
              <a:t>How action(s) consider these factors</a:t>
            </a:r>
            <a:br>
              <a:rPr lang="en-US" dirty="0"/>
            </a:br>
            <a:endParaRPr lang="en-US" dirty="0"/>
          </a:p>
          <a:p>
            <a:pPr marL="0" lvl="0" indent="0">
              <a:buNone/>
            </a:pPr>
            <a:r>
              <a:rPr lang="en-US" b="1" dirty="0"/>
              <a:t>Effective</a:t>
            </a:r>
          </a:p>
          <a:p>
            <a:pPr lvl="1"/>
            <a:r>
              <a:rPr lang="en-US" dirty="0"/>
              <a:t>How action helps achieve expected outcomes for goal</a:t>
            </a:r>
          </a:p>
        </p:txBody>
      </p:sp>
      <p:sp>
        <p:nvSpPr>
          <p:cNvPr id="204" name="Google Shape;204;g7595a8ad0e_0_96"/>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25</a:t>
            </a:fld>
            <a:endParaRP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7595a8ad0e_0_117"/>
          <p:cNvSpPr txBox="1">
            <a:spLocks noGrp="1"/>
          </p:cNvSpPr>
          <p:nvPr>
            <p:ph type="title"/>
          </p:nvPr>
        </p:nvSpPr>
        <p:spPr/>
        <p:txBody>
          <a:bodyPr>
            <a:normAutofit/>
          </a:bodyPr>
          <a:lstStyle/>
          <a:p>
            <a:pPr lvl="0"/>
            <a:r>
              <a:rPr lang="en-US" dirty="0"/>
              <a:t>Principally Directed and Effective</a:t>
            </a:r>
          </a:p>
        </p:txBody>
      </p:sp>
      <p:sp>
        <p:nvSpPr>
          <p:cNvPr id="212" name="Google Shape;212;g7595a8ad0e_0_117"/>
          <p:cNvSpPr txBox="1">
            <a:spLocks noGrp="1"/>
          </p:cNvSpPr>
          <p:nvPr>
            <p:ph idx="1"/>
          </p:nvPr>
        </p:nvSpPr>
        <p:spPr>
          <a:xfrm>
            <a:off x="1097280" y="2036064"/>
            <a:ext cx="10058400" cy="4165230"/>
          </a:xfrm>
        </p:spPr>
        <p:txBody>
          <a:bodyPr>
            <a:normAutofit fontScale="92500" lnSpcReduction="20000"/>
          </a:bodyPr>
          <a:lstStyle/>
          <a:p>
            <a:pPr marL="514350" lvl="0" indent="-514350">
              <a:buFont typeface="+mj-lt"/>
              <a:buAutoNum type="arabicPeriod"/>
            </a:pPr>
            <a:r>
              <a:rPr lang="en-US" dirty="0"/>
              <a:t>Needs, Conditions, Circumstances</a:t>
            </a:r>
          </a:p>
          <a:p>
            <a:pPr marL="514350" lvl="0" indent="-514350">
              <a:buFont typeface="+mj-lt"/>
              <a:buAutoNum type="arabicPeriod"/>
            </a:pPr>
            <a:r>
              <a:rPr lang="en-US" dirty="0"/>
              <a:t>Action</a:t>
            </a:r>
          </a:p>
          <a:p>
            <a:pPr marL="514350" lvl="0" indent="-514350">
              <a:buFont typeface="+mj-lt"/>
              <a:buAutoNum type="arabicPeriod"/>
            </a:pPr>
            <a:r>
              <a:rPr lang="en-US" dirty="0"/>
              <a:t>Measurable Outcomes</a:t>
            </a:r>
          </a:p>
          <a:p>
            <a:pPr marL="0" lvl="0" indent="0">
              <a:buNone/>
            </a:pPr>
            <a:endParaRPr lang="en-US" dirty="0"/>
          </a:p>
          <a:p>
            <a:pPr marL="514350" lvl="0" indent="-514350">
              <a:buFont typeface="+mj-lt"/>
              <a:buAutoNum type="arabicPeriod"/>
            </a:pPr>
            <a:r>
              <a:rPr lang="en-US" dirty="0"/>
              <a:t>What specifically are we trying to accomplish?</a:t>
            </a:r>
          </a:p>
          <a:p>
            <a:pPr marL="514350" lvl="0" indent="-514350">
              <a:buFont typeface="+mj-lt"/>
              <a:buAutoNum type="arabicPeriod"/>
            </a:pPr>
            <a:r>
              <a:rPr lang="en-US" dirty="0"/>
              <a:t>What change might we introduce and why?</a:t>
            </a:r>
          </a:p>
          <a:p>
            <a:pPr marL="514350" lvl="0" indent="-514350">
              <a:buFont typeface="+mj-lt"/>
              <a:buAutoNum type="arabicPeriod"/>
            </a:pPr>
            <a:r>
              <a:rPr lang="en-US" dirty="0"/>
              <a:t>How will we know that a change is actually an improvement?</a:t>
            </a:r>
          </a:p>
          <a:p>
            <a:pPr marL="0" lvl="0" indent="0">
              <a:buNone/>
            </a:pPr>
            <a:endParaRPr lang="en-US" dirty="0"/>
          </a:p>
          <a:p>
            <a:pPr marL="0" indent="0">
              <a:buNone/>
            </a:pPr>
            <a:r>
              <a:rPr lang="en-US" dirty="0"/>
              <a:t>p. 114 </a:t>
            </a:r>
            <a:r>
              <a:rPr lang="en-US" i="1" dirty="0"/>
              <a:t>Learning to Improve</a:t>
            </a:r>
            <a:r>
              <a:rPr lang="en-US" dirty="0"/>
              <a:t>, Bryk, et al. </a:t>
            </a:r>
          </a:p>
        </p:txBody>
      </p:sp>
      <p:sp>
        <p:nvSpPr>
          <p:cNvPr id="213" name="Google Shape;213;g7595a8ad0e_0_117"/>
          <p:cNvSpPr txBox="1">
            <a:spLocks noGrp="1"/>
          </p:cNvSpPr>
          <p:nvPr>
            <p:ph type="sldNum" sz="quarter" idx="12"/>
          </p:nvPr>
        </p:nvSpPr>
        <p:spPr/>
        <p:txBody>
          <a:bodyPr/>
          <a:lstStyle/>
          <a:p>
            <a:pPr lvl="0"/>
            <a:fld id="{00000000-1234-1234-1234-123412341234}" type="slidenum">
              <a:rPr lang="en-US" sz="2400" smtClean="0"/>
              <a:pPr lvl="0"/>
              <a:t>26</a:t>
            </a:fld>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6e00ecd5b9_0_24"/>
          <p:cNvSpPr txBox="1">
            <a:spLocks noGrp="1"/>
          </p:cNvSpPr>
          <p:nvPr>
            <p:ph type="title"/>
          </p:nvPr>
        </p:nvSpPr>
        <p:spPr/>
        <p:txBody>
          <a:bodyPr/>
          <a:lstStyle/>
          <a:p>
            <a:pPr lvl="0"/>
            <a:r>
              <a:rPr lang="en-US" dirty="0"/>
              <a:t>Conclusory Statements</a:t>
            </a:r>
          </a:p>
        </p:txBody>
      </p:sp>
      <p:sp>
        <p:nvSpPr>
          <p:cNvPr id="221" name="Google Shape;221;g6e00ecd5b9_0_24"/>
          <p:cNvSpPr txBox="1">
            <a:spLocks noGrp="1"/>
          </p:cNvSpPr>
          <p:nvPr>
            <p:ph idx="1"/>
          </p:nvPr>
        </p:nvSpPr>
        <p:spPr/>
        <p:txBody>
          <a:bodyPr/>
          <a:lstStyle/>
          <a:p>
            <a:pPr marL="0" lvl="0" indent="0">
              <a:buNone/>
            </a:pPr>
            <a:r>
              <a:rPr lang="en-US" dirty="0"/>
              <a:t>Conclusory statements that a service will help achieve an expected outcome for the goal, without an explicit connection or further explanation as to how, are not sufficient.</a:t>
            </a:r>
          </a:p>
          <a:p>
            <a:pPr lvl="0"/>
            <a:endParaRPr lang="en-US" dirty="0"/>
          </a:p>
          <a:p>
            <a:pPr marL="0" lvl="0" indent="0">
              <a:buNone/>
            </a:pPr>
            <a:r>
              <a:rPr lang="en-US" dirty="0"/>
              <a:t>Ex: “This action is principally directed towards and effective in meeting the needs of our unduplicated students.”</a:t>
            </a:r>
          </a:p>
        </p:txBody>
      </p:sp>
      <p:sp>
        <p:nvSpPr>
          <p:cNvPr id="222" name="Google Shape;222;g6e00ecd5b9_0_24"/>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27</a:t>
            </a:fld>
            <a:endParaRP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6e00ecd5b9_0_32"/>
          <p:cNvSpPr txBox="1">
            <a:spLocks noGrp="1"/>
          </p:cNvSpPr>
          <p:nvPr>
            <p:ph type="title"/>
          </p:nvPr>
        </p:nvSpPr>
        <p:spPr/>
        <p:txBody>
          <a:bodyPr/>
          <a:lstStyle/>
          <a:p>
            <a:pPr lvl="0"/>
            <a:r>
              <a:rPr lang="en-US" dirty="0"/>
              <a:t>Enrollment is not a Justification (1)</a:t>
            </a:r>
          </a:p>
        </p:txBody>
      </p:sp>
      <p:sp>
        <p:nvSpPr>
          <p:cNvPr id="229" name="Google Shape;229;g6e00ecd5b9_0_32"/>
          <p:cNvSpPr txBox="1">
            <a:spLocks noGrp="1"/>
          </p:cNvSpPr>
          <p:nvPr>
            <p:ph idx="1"/>
          </p:nvPr>
        </p:nvSpPr>
        <p:spPr>
          <a:xfrm>
            <a:off x="1097280" y="1887794"/>
            <a:ext cx="10058400" cy="3367697"/>
          </a:xfrm>
        </p:spPr>
        <p:txBody>
          <a:bodyPr/>
          <a:lstStyle/>
          <a:p>
            <a:pPr marL="0" lvl="0" indent="0">
              <a:buNone/>
            </a:pPr>
            <a:r>
              <a:rPr lang="en-US" dirty="0"/>
              <a:t>Simply stating that an LEA has a high enrollment percentage of a specific student group or groups does not meet the increase or improve services standard because enrolling students is not the same as serving students.</a:t>
            </a:r>
          </a:p>
          <a:p>
            <a:pPr lvl="0"/>
            <a:endParaRPr lang="en-US" dirty="0"/>
          </a:p>
          <a:p>
            <a:pPr lvl="0"/>
            <a:endParaRPr lang="en-US" dirty="0"/>
          </a:p>
        </p:txBody>
      </p:sp>
      <p:sp>
        <p:nvSpPr>
          <p:cNvPr id="230" name="Google Shape;230;g6e00ecd5b9_0_32"/>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28</a:t>
            </a:fld>
            <a:endParaRP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74395fbb9e_0_128"/>
          <p:cNvSpPr txBox="1">
            <a:spLocks noGrp="1"/>
          </p:cNvSpPr>
          <p:nvPr>
            <p:ph type="title"/>
          </p:nvPr>
        </p:nvSpPr>
        <p:spPr/>
        <p:txBody>
          <a:bodyPr/>
          <a:lstStyle/>
          <a:p>
            <a:pPr lvl="0"/>
            <a:r>
              <a:rPr lang="en-US" dirty="0"/>
              <a:t>Enrollment is not a Justification (2)</a:t>
            </a:r>
          </a:p>
        </p:txBody>
      </p:sp>
      <p:sp>
        <p:nvSpPr>
          <p:cNvPr id="4" name="Rectangle 3">
            <a:extLst>
              <a:ext uri="{FF2B5EF4-FFF2-40B4-BE49-F238E27FC236}">
                <a16:creationId xmlns:a16="http://schemas.microsoft.com/office/drawing/2014/main" id="{FE4CE88C-7398-4BD2-89AB-24C6925CB4F8}"/>
              </a:ext>
            </a:extLst>
          </p:cNvPr>
          <p:cNvSpPr/>
          <p:nvPr/>
        </p:nvSpPr>
        <p:spPr>
          <a:xfrm>
            <a:off x="1219200" y="1997839"/>
            <a:ext cx="9605818" cy="3539430"/>
          </a:xfrm>
          <a:prstGeom prst="rect">
            <a:avLst/>
          </a:prstGeom>
        </p:spPr>
        <p:txBody>
          <a:bodyPr wrap="square">
            <a:spAutoFit/>
          </a:bodyPr>
          <a:lstStyle/>
          <a:p>
            <a:r>
              <a:rPr lang="en-US" sz="2800" dirty="0">
                <a:solidFill>
                  <a:schemeClr val="tx1">
                    <a:lumMod val="85000"/>
                    <a:lumOff val="15000"/>
                  </a:schemeClr>
                </a:solidFill>
              </a:rPr>
              <a:t>Example: “Because of our high percentage of enrollment of unduplicated students, these actions are invariably principally directed towards and effective in meeting goals for unduplicated students.”</a:t>
            </a:r>
          </a:p>
          <a:p>
            <a:endParaRPr lang="en-US" sz="2800" dirty="0">
              <a:solidFill>
                <a:schemeClr val="tx1">
                  <a:lumMod val="85000"/>
                  <a:lumOff val="15000"/>
                </a:schemeClr>
              </a:solidFill>
            </a:endParaRPr>
          </a:p>
          <a:p>
            <a:r>
              <a:rPr lang="en-US" sz="2800" dirty="0">
                <a:solidFill>
                  <a:schemeClr val="tx1">
                    <a:lumMod val="85000"/>
                    <a:lumOff val="15000"/>
                  </a:schemeClr>
                </a:solidFill>
              </a:rPr>
              <a:t>“Because of our high percentage of enrollment of unduplicated students, these actions will invariably improve outcomes for unduplicated students.”</a:t>
            </a:r>
          </a:p>
        </p:txBody>
      </p:sp>
      <p:sp>
        <p:nvSpPr>
          <p:cNvPr id="238" name="Google Shape;238;g74395fbb9e_0_128"/>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29</a:t>
            </a:fld>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8FA09-5E07-42AC-93C1-FB456213BCE7}"/>
              </a:ext>
            </a:extLst>
          </p:cNvPr>
          <p:cNvSpPr>
            <a:spLocks noGrp="1"/>
          </p:cNvSpPr>
          <p:nvPr>
            <p:ph type="title"/>
          </p:nvPr>
        </p:nvSpPr>
        <p:spPr/>
        <p:txBody>
          <a:bodyPr/>
          <a:lstStyle/>
          <a:p>
            <a:r>
              <a:rPr lang="en-US" dirty="0"/>
              <a:t>LCAP Template and Instructions</a:t>
            </a:r>
          </a:p>
        </p:txBody>
      </p:sp>
      <p:sp>
        <p:nvSpPr>
          <p:cNvPr id="3" name="Content Placeholder 2">
            <a:extLst>
              <a:ext uri="{FF2B5EF4-FFF2-40B4-BE49-F238E27FC236}">
                <a16:creationId xmlns:a16="http://schemas.microsoft.com/office/drawing/2014/main" id="{1A548369-A4A6-43D0-8D0D-1FFC39031208}"/>
              </a:ext>
            </a:extLst>
          </p:cNvPr>
          <p:cNvSpPr>
            <a:spLocks noGrp="1"/>
          </p:cNvSpPr>
          <p:nvPr>
            <p:ph idx="1"/>
          </p:nvPr>
        </p:nvSpPr>
        <p:spPr>
          <a:xfrm>
            <a:off x="929148" y="1845733"/>
            <a:ext cx="10226532" cy="4355561"/>
          </a:xfrm>
        </p:spPr>
        <p:txBody>
          <a:bodyPr>
            <a:normAutofit fontScale="92500" lnSpcReduction="10000"/>
          </a:bodyPr>
          <a:lstStyle/>
          <a:p>
            <a:pPr marL="234950" indent="-234950"/>
            <a:r>
              <a:rPr lang="en-US" dirty="0">
                <a:latin typeface="Arial" panose="020B0604020202020204" pitchFamily="34" charset="0"/>
                <a:cs typeface="Arial" panose="020B0604020202020204" pitchFamily="34" charset="0"/>
              </a:rPr>
              <a:t>The LCAP Template and Instructions to be used in the development of the 2021-22 Local Control and Accountability Plan (LCAP) are available for download at </a:t>
            </a:r>
            <a:r>
              <a:rPr lang="en-US" dirty="0">
                <a:solidFill>
                  <a:srgbClr val="000099"/>
                </a:solidFill>
                <a:latin typeface="Arial" panose="020B0604020202020204" pitchFamily="34" charset="0"/>
                <a:cs typeface="Arial" panose="020B0604020202020204" pitchFamily="34" charset="0"/>
                <a:hlinkClick r:id="rId2" tooltip="2021-22 Local Control and Accountability Plan">
                  <a:extLst>
                    <a:ext uri="{A12FA001-AC4F-418D-AE19-62706E023703}">
                      <ahyp:hlinkClr xmlns:ahyp="http://schemas.microsoft.com/office/drawing/2018/hyperlinkcolor" val="tx"/>
                    </a:ext>
                  </a:extLst>
                </a:hlinkClick>
              </a:rPr>
              <a:t>https://www.cde.ca.gov/re/lc/documents/lcaptemplate2020rev.docx</a:t>
            </a:r>
            <a:r>
              <a:rPr lang="en-US" dirty="0">
                <a:solidFill>
                  <a:srgbClr val="0000FF"/>
                </a:solidFill>
                <a:latin typeface="Arial" panose="020B0604020202020204" pitchFamily="34" charset="0"/>
                <a:cs typeface="Arial" panose="020B0604020202020204" pitchFamily="34" charset="0"/>
                <a:hlinkClick r:id="rId2" tooltip="2021-22 Local Control and Accountability Plan">
                  <a:extLst>
                    <a:ext uri="{A12FA001-AC4F-418D-AE19-62706E023703}">
                      <ahyp:hlinkClr xmlns:ahyp="http://schemas.microsoft.com/office/drawing/2018/hyperlinkcolor" val="tx"/>
                    </a:ext>
                  </a:extLst>
                </a:hlinkClick>
              </a:rPr>
              <a:t> </a:t>
            </a:r>
            <a:r>
              <a:rPr lang="en-US" dirty="0">
                <a:latin typeface="Arial" panose="020B0604020202020204" pitchFamily="34" charset="0"/>
                <a:cs typeface="Arial" panose="020B0604020202020204" pitchFamily="34" charset="0"/>
                <a:hlinkClick r:id="rId2" tooltip="2021-22 Local Control and Accountability Plan">
                  <a:extLst>
                    <a:ext uri="{A12FA001-AC4F-418D-AE19-62706E023703}">
                      <ahyp:hlinkClr xmlns:ahyp="http://schemas.microsoft.com/office/drawing/2018/hyperlinkcolor" val="tx"/>
                    </a:ext>
                  </a:extLst>
                </a:hlinkClick>
              </a:rPr>
              <a:t> </a:t>
            </a:r>
            <a:endParaRPr lang="en-US" dirty="0">
              <a:latin typeface="Arial" panose="020B0604020202020204" pitchFamily="34" charset="0"/>
              <a:cs typeface="Arial" panose="020B0604020202020204" pitchFamily="34" charset="0"/>
            </a:endParaRPr>
          </a:p>
          <a:p>
            <a:pPr marL="234950" indent="-234950"/>
            <a:r>
              <a:rPr lang="en-US" dirty="0">
                <a:latin typeface="Arial" panose="020B0604020202020204" pitchFamily="34" charset="0"/>
                <a:cs typeface="Arial" panose="020B0604020202020204" pitchFamily="34" charset="0"/>
              </a:rPr>
              <a:t>The Expenditure Tables to be used in the development of the 2021-22 LCAP are available for download </a:t>
            </a:r>
            <a:r>
              <a:rPr lang="en-US" dirty="0">
                <a:solidFill>
                  <a:srgbClr val="000099"/>
                </a:solidFill>
                <a:latin typeface="Arial" panose="020B0604020202020204" pitchFamily="34" charset="0"/>
                <a:cs typeface="Arial" panose="020B0604020202020204" pitchFamily="34" charset="0"/>
              </a:rPr>
              <a:t>at </a:t>
            </a:r>
            <a:r>
              <a:rPr lang="en-US" dirty="0">
                <a:solidFill>
                  <a:srgbClr val="000099"/>
                </a:solidFill>
                <a:latin typeface="Arial" panose="020B0604020202020204" pitchFamily="34" charset="0"/>
                <a:cs typeface="Arial" panose="020B0604020202020204" pitchFamily="34" charset="0"/>
                <a:hlinkClick r:id="rId3" tooltip="Expenditure Tables for 2021-22 LCAP">
                  <a:extLst>
                    <a:ext uri="{A12FA001-AC4F-418D-AE19-62706E023703}">
                      <ahyp:hlinkClr xmlns:ahyp="http://schemas.microsoft.com/office/drawing/2018/hyperlinkcolor" val="tx"/>
                    </a:ext>
                  </a:extLst>
                </a:hlinkClick>
              </a:rPr>
              <a:t>https://www.cde.ca.gov/re/lc/documents/lcapexpendituretable.xlsx </a:t>
            </a:r>
            <a:endParaRPr lang="en-US" dirty="0">
              <a:solidFill>
                <a:srgbClr val="000099"/>
              </a:solidFill>
              <a:latin typeface="Arial" panose="020B0604020202020204" pitchFamily="34" charset="0"/>
              <a:cs typeface="Arial" panose="020B0604020202020204" pitchFamily="34" charset="0"/>
            </a:endParaRPr>
          </a:p>
          <a:p>
            <a:pPr marL="234950" indent="-234950"/>
            <a:r>
              <a:rPr lang="en-US" dirty="0">
                <a:latin typeface="Arial" panose="020B0604020202020204" pitchFamily="34" charset="0"/>
                <a:cs typeface="Arial" panose="020B0604020202020204" pitchFamily="34" charset="0"/>
              </a:rPr>
              <a:t>The Annual Update Template and Instructions to be used in the development of the 2021-22 LCAP will be posted by January 31, 2021. When available, an announcement will be sent out via the LCFF listserv. </a:t>
            </a:r>
          </a:p>
        </p:txBody>
      </p:sp>
      <p:sp>
        <p:nvSpPr>
          <p:cNvPr id="4" name="Slide Number Placeholder 3">
            <a:extLst>
              <a:ext uri="{FF2B5EF4-FFF2-40B4-BE49-F238E27FC236}">
                <a16:creationId xmlns:a16="http://schemas.microsoft.com/office/drawing/2014/main" id="{ECFFD80B-4DBD-4D8B-8ECF-F6E9ABB42FE5}"/>
              </a:ext>
            </a:extLst>
          </p:cNvPr>
          <p:cNvSpPr>
            <a:spLocks noGrp="1"/>
          </p:cNvSpPr>
          <p:nvPr>
            <p:ph type="sldNum" sz="quarter" idx="12"/>
          </p:nvPr>
        </p:nvSpPr>
        <p:spPr/>
        <p:txBody>
          <a:bodyPr/>
          <a:lstStyle/>
          <a:p>
            <a:fld id="{1E47FE53-EBF0-4DA7-9D9D-CC1C3A20F3CB}" type="slidenum">
              <a:rPr lang="en-US" sz="2400" smtClean="0"/>
              <a:t>3</a:t>
            </a:fld>
            <a:endParaRPr lang="en-US" sz="2400" dirty="0"/>
          </a:p>
        </p:txBody>
      </p:sp>
    </p:spTree>
    <p:extLst>
      <p:ext uri="{BB962C8B-B14F-4D97-AF65-F5344CB8AC3E}">
        <p14:creationId xmlns:p14="http://schemas.microsoft.com/office/powerpoint/2010/main" val="4040357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g7595a8ad0e_0_103"/>
          <p:cNvSpPr txBox="1">
            <a:spLocks noGrp="1"/>
          </p:cNvSpPr>
          <p:nvPr>
            <p:ph type="title"/>
          </p:nvPr>
        </p:nvSpPr>
        <p:spPr/>
        <p:txBody>
          <a:bodyPr/>
          <a:lstStyle/>
          <a:p>
            <a:pPr lvl="0"/>
            <a:r>
              <a:rPr lang="en-US" dirty="0"/>
              <a:t>Increased or Improved Services (4)</a:t>
            </a:r>
          </a:p>
        </p:txBody>
      </p:sp>
      <p:sp>
        <p:nvSpPr>
          <p:cNvPr id="246" name="Google Shape;246;g7595a8ad0e_0_103"/>
          <p:cNvSpPr txBox="1">
            <a:spLocks noGrp="1"/>
          </p:cNvSpPr>
          <p:nvPr>
            <p:ph sz="half" idx="1"/>
          </p:nvPr>
        </p:nvSpPr>
        <p:spPr>
          <a:xfrm>
            <a:off x="1158240" y="3360496"/>
            <a:ext cx="4937760" cy="805103"/>
          </a:xfrm>
        </p:spPr>
        <p:txBody>
          <a:bodyPr/>
          <a:lstStyle/>
          <a:p>
            <a:pPr marL="0" lvl="0" indent="0">
              <a:buNone/>
            </a:pPr>
            <a:r>
              <a:rPr lang="en-US" dirty="0"/>
              <a:t>A Prospective Requirement</a:t>
            </a:r>
          </a:p>
        </p:txBody>
      </p:sp>
      <p:pic>
        <p:nvPicPr>
          <p:cNvPr id="5" name="Content Placeholder 4" descr="Black and white drawing of a person looking at the reader through binoculars.">
            <a:extLst>
              <a:ext uri="{FF2B5EF4-FFF2-40B4-BE49-F238E27FC236}">
                <a16:creationId xmlns:a16="http://schemas.microsoft.com/office/drawing/2014/main" id="{62088C54-A0FA-41F1-BF92-D8B3E8196644}"/>
              </a:ext>
            </a:extLst>
          </p:cNvPr>
          <p:cNvPicPr>
            <a:picLocks noGrp="1" noChangeAspect="1"/>
          </p:cNvPicPr>
          <p:nvPr>
            <p:ph sz="half" idx="2"/>
          </p:nvPr>
        </p:nvPicPr>
        <p:blipFill>
          <a:blip r:embed="rId3"/>
          <a:stretch>
            <a:fillRect/>
          </a:stretch>
        </p:blipFill>
        <p:spPr>
          <a:xfrm>
            <a:off x="6218238" y="2482000"/>
            <a:ext cx="4937125" cy="3116376"/>
          </a:xfrm>
          <a:prstGeom prst="rect">
            <a:avLst/>
          </a:prstGeom>
        </p:spPr>
      </p:pic>
      <p:sp>
        <p:nvSpPr>
          <p:cNvPr id="247" name="Google Shape;247;g7595a8ad0e_0_10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30</a:t>
            </a:fld>
            <a:endParaRP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g6e00ecd5b9_0_40"/>
          <p:cNvSpPr txBox="1">
            <a:spLocks noGrp="1"/>
          </p:cNvSpPr>
          <p:nvPr>
            <p:ph type="title"/>
          </p:nvPr>
        </p:nvSpPr>
        <p:spPr/>
        <p:txBody>
          <a:bodyPr/>
          <a:lstStyle/>
          <a:p>
            <a:pPr lvl="0"/>
            <a:r>
              <a:rPr lang="en-US" dirty="0"/>
              <a:t>Instructions – “Wide” Actions (1)</a:t>
            </a:r>
          </a:p>
        </p:txBody>
      </p:sp>
      <p:sp>
        <p:nvSpPr>
          <p:cNvPr id="255" name="Google Shape;255;g6e00ecd5b9_0_40"/>
          <p:cNvSpPr txBox="1">
            <a:spLocks noGrp="1"/>
          </p:cNvSpPr>
          <p:nvPr>
            <p:ph idx="1"/>
          </p:nvPr>
        </p:nvSpPr>
        <p:spPr>
          <a:xfrm>
            <a:off x="1097280" y="1946787"/>
            <a:ext cx="10058400" cy="3173855"/>
          </a:xfrm>
        </p:spPr>
        <p:txBody>
          <a:bodyPr>
            <a:normAutofit/>
          </a:bodyPr>
          <a:lstStyle/>
          <a:p>
            <a:pPr marL="0" lvl="0" indent="0">
              <a:buNone/>
            </a:pPr>
            <a:r>
              <a:rPr lang="en-US" dirty="0"/>
              <a:t>“For any such actions continued into the 2021–24 LCAP from the 2017–2020 LCAP, the LEA must determine whether or not the action was effective as expected, and this determination must reflect evidence of outcome data or actual implementation to date.”</a:t>
            </a:r>
          </a:p>
        </p:txBody>
      </p:sp>
      <p:sp>
        <p:nvSpPr>
          <p:cNvPr id="256" name="Google Shape;256;g6e00ecd5b9_0_40"/>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31</a:t>
            </a:fld>
            <a:endParaRP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09A42-5548-41A0-960A-55108B30324E}"/>
              </a:ext>
            </a:extLst>
          </p:cNvPr>
          <p:cNvSpPr>
            <a:spLocks noGrp="1"/>
          </p:cNvSpPr>
          <p:nvPr>
            <p:ph type="title"/>
          </p:nvPr>
        </p:nvSpPr>
        <p:spPr/>
        <p:txBody>
          <a:bodyPr/>
          <a:lstStyle/>
          <a:p>
            <a:r>
              <a:rPr lang="en-US" dirty="0"/>
              <a:t>Instructions – “Wide” Actions (2)</a:t>
            </a:r>
          </a:p>
        </p:txBody>
      </p:sp>
      <p:sp>
        <p:nvSpPr>
          <p:cNvPr id="5" name="Text Placeholder 4">
            <a:extLst>
              <a:ext uri="{FF2B5EF4-FFF2-40B4-BE49-F238E27FC236}">
                <a16:creationId xmlns:a16="http://schemas.microsoft.com/office/drawing/2014/main" id="{33B4D200-4B00-486F-BC91-4A2835D0F1FC}"/>
              </a:ext>
            </a:extLst>
          </p:cNvPr>
          <p:cNvSpPr>
            <a:spLocks noGrp="1"/>
          </p:cNvSpPr>
          <p:nvPr>
            <p:ph type="body" idx="1"/>
          </p:nvPr>
        </p:nvSpPr>
        <p:spPr>
          <a:xfrm>
            <a:off x="1046200" y="1895154"/>
            <a:ext cx="3788756" cy="736282"/>
          </a:xfrm>
        </p:spPr>
        <p:txBody>
          <a:bodyPr/>
          <a:lstStyle/>
          <a:p>
            <a:r>
              <a:rPr lang="en-US" sz="2800" u="sng" dirty="0"/>
              <a:t>2019-2020 LCAP</a:t>
            </a:r>
          </a:p>
        </p:txBody>
      </p:sp>
      <p:sp>
        <p:nvSpPr>
          <p:cNvPr id="6" name="Text Placeholder 5">
            <a:extLst>
              <a:ext uri="{FF2B5EF4-FFF2-40B4-BE49-F238E27FC236}">
                <a16:creationId xmlns:a16="http://schemas.microsoft.com/office/drawing/2014/main" id="{B40DED09-206E-4216-9CE4-E90CD5771770}"/>
              </a:ext>
            </a:extLst>
          </p:cNvPr>
          <p:cNvSpPr>
            <a:spLocks noGrp="1"/>
          </p:cNvSpPr>
          <p:nvPr>
            <p:ph sz="half" idx="2"/>
          </p:nvPr>
        </p:nvSpPr>
        <p:spPr>
          <a:xfrm>
            <a:off x="2162009" y="2548092"/>
            <a:ext cx="4937760" cy="3378200"/>
          </a:xfrm>
        </p:spPr>
        <p:txBody>
          <a:bodyPr/>
          <a:lstStyle/>
          <a:p>
            <a:r>
              <a:rPr lang="en-US" dirty="0"/>
              <a:t>Action 1</a:t>
            </a:r>
            <a:br>
              <a:rPr lang="en-US" dirty="0"/>
            </a:br>
            <a:endParaRPr lang="en-US" dirty="0"/>
          </a:p>
          <a:p>
            <a:r>
              <a:rPr lang="en-US" dirty="0"/>
              <a:t>Action 2</a:t>
            </a:r>
            <a:br>
              <a:rPr lang="en-US" dirty="0"/>
            </a:br>
            <a:endParaRPr lang="en-US" dirty="0"/>
          </a:p>
          <a:p>
            <a:r>
              <a:rPr lang="en-US" dirty="0"/>
              <a:t>Action 3</a:t>
            </a:r>
          </a:p>
        </p:txBody>
      </p:sp>
      <p:sp>
        <p:nvSpPr>
          <p:cNvPr id="7" name="Text Placeholder 6">
            <a:extLst>
              <a:ext uri="{FF2B5EF4-FFF2-40B4-BE49-F238E27FC236}">
                <a16:creationId xmlns:a16="http://schemas.microsoft.com/office/drawing/2014/main" id="{76307A72-3F59-4C4D-A9B3-2D782679CC57}"/>
              </a:ext>
            </a:extLst>
          </p:cNvPr>
          <p:cNvSpPr>
            <a:spLocks noGrp="1"/>
          </p:cNvSpPr>
          <p:nvPr>
            <p:ph type="body" sz="quarter" idx="3"/>
          </p:nvPr>
        </p:nvSpPr>
        <p:spPr>
          <a:xfrm>
            <a:off x="6672353" y="1811810"/>
            <a:ext cx="3378662" cy="736282"/>
          </a:xfrm>
        </p:spPr>
        <p:txBody>
          <a:bodyPr/>
          <a:lstStyle/>
          <a:p>
            <a:r>
              <a:rPr lang="en-US" sz="2800" u="sng" dirty="0"/>
              <a:t>2021-2022 LCAP</a:t>
            </a:r>
          </a:p>
        </p:txBody>
      </p:sp>
      <p:sp>
        <p:nvSpPr>
          <p:cNvPr id="8" name="Text Placeholder 7">
            <a:extLst>
              <a:ext uri="{FF2B5EF4-FFF2-40B4-BE49-F238E27FC236}">
                <a16:creationId xmlns:a16="http://schemas.microsoft.com/office/drawing/2014/main" id="{15129D01-4C66-408A-BBA2-181B496892B2}"/>
              </a:ext>
            </a:extLst>
          </p:cNvPr>
          <p:cNvSpPr>
            <a:spLocks noGrp="1"/>
          </p:cNvSpPr>
          <p:nvPr>
            <p:ph sz="quarter" idx="4"/>
          </p:nvPr>
        </p:nvSpPr>
        <p:spPr>
          <a:xfrm>
            <a:off x="7261625" y="2582334"/>
            <a:ext cx="2789390" cy="3378200"/>
          </a:xfrm>
        </p:spPr>
        <p:txBody>
          <a:bodyPr/>
          <a:lstStyle/>
          <a:p>
            <a:r>
              <a:rPr lang="en-US" dirty="0"/>
              <a:t>Action 1</a:t>
            </a:r>
            <a:br>
              <a:rPr lang="en-US" dirty="0"/>
            </a:br>
            <a:endParaRPr lang="en-US" dirty="0"/>
          </a:p>
          <a:p>
            <a:r>
              <a:rPr lang="en-US" dirty="0"/>
              <a:t>Action 2</a:t>
            </a:r>
            <a:br>
              <a:rPr lang="en-US" dirty="0"/>
            </a:br>
            <a:endParaRPr lang="en-US" dirty="0"/>
          </a:p>
          <a:p>
            <a:r>
              <a:rPr lang="en-US" dirty="0"/>
              <a:t>Action 3</a:t>
            </a:r>
          </a:p>
        </p:txBody>
      </p:sp>
      <p:grpSp>
        <p:nvGrpSpPr>
          <p:cNvPr id="19" name="Group 18" descr="A black arrow pointing from left to right, from Action 1 of the 2019-2020 LCAP to Action 1 of the 2021-2022 LCAP, with a caption &quot;Effective? Yes.&quot;">
            <a:extLst>
              <a:ext uri="{FF2B5EF4-FFF2-40B4-BE49-F238E27FC236}">
                <a16:creationId xmlns:a16="http://schemas.microsoft.com/office/drawing/2014/main" id="{1CC81E24-BF39-420A-AD42-73472930A02A}"/>
              </a:ext>
            </a:extLst>
          </p:cNvPr>
          <p:cNvGrpSpPr/>
          <p:nvPr/>
        </p:nvGrpSpPr>
        <p:grpSpPr>
          <a:xfrm>
            <a:off x="4175597" y="2497238"/>
            <a:ext cx="2678097" cy="369332"/>
            <a:chOff x="3417903" y="2599067"/>
            <a:chExt cx="2678097" cy="369332"/>
          </a:xfrm>
        </p:grpSpPr>
        <p:cxnSp>
          <p:nvCxnSpPr>
            <p:cNvPr id="10" name="Straight Arrow Connector 9">
              <a:extLst>
                <a:ext uri="{FF2B5EF4-FFF2-40B4-BE49-F238E27FC236}">
                  <a16:creationId xmlns:a16="http://schemas.microsoft.com/office/drawing/2014/main" id="{1A439DF4-8FB4-429D-AF71-5559FBA18DB2}"/>
                </a:ext>
              </a:extLst>
            </p:cNvPr>
            <p:cNvCxnSpPr>
              <a:cxnSpLocks/>
            </p:cNvCxnSpPr>
            <p:nvPr/>
          </p:nvCxnSpPr>
          <p:spPr>
            <a:xfrm>
              <a:off x="3417903" y="2929632"/>
              <a:ext cx="2678097" cy="0"/>
            </a:xfrm>
            <a:prstGeom prst="straightConnector1">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75F34F3-9B98-4FA3-91CD-8E1B8EAE7290}"/>
                </a:ext>
              </a:extLst>
            </p:cNvPr>
            <p:cNvSpPr txBox="1"/>
            <p:nvPr/>
          </p:nvSpPr>
          <p:spPr>
            <a:xfrm>
              <a:off x="3749040" y="2599067"/>
              <a:ext cx="1873188" cy="369332"/>
            </a:xfrm>
            <a:prstGeom prst="rect">
              <a:avLst/>
            </a:prstGeom>
            <a:noFill/>
          </p:spPr>
          <p:txBody>
            <a:bodyPr wrap="square" rtlCol="0">
              <a:spAutoFit/>
            </a:bodyPr>
            <a:lstStyle/>
            <a:p>
              <a:pPr algn="ctr"/>
              <a:r>
                <a:rPr lang="en-US" dirty="0">
                  <a:solidFill>
                    <a:schemeClr val="tx1">
                      <a:lumMod val="85000"/>
                      <a:lumOff val="15000"/>
                    </a:schemeClr>
                  </a:solidFill>
                </a:rPr>
                <a:t>Effective? Yes.</a:t>
              </a:r>
            </a:p>
          </p:txBody>
        </p:sp>
      </p:grpSp>
      <p:grpSp>
        <p:nvGrpSpPr>
          <p:cNvPr id="18" name="Group 17" descr="A black arrow pointing from left to right, from Action 2 of the 2019-2020 LCAP to Action 2 of the 2021-2022 LCAP, with a caption &quot;Effective? No, but will make changes.&quot;">
            <a:extLst>
              <a:ext uri="{FF2B5EF4-FFF2-40B4-BE49-F238E27FC236}">
                <a16:creationId xmlns:a16="http://schemas.microsoft.com/office/drawing/2014/main" id="{B7F33224-E143-45FA-80DA-D1EF4314FC11}"/>
              </a:ext>
            </a:extLst>
          </p:cNvPr>
          <p:cNvGrpSpPr/>
          <p:nvPr/>
        </p:nvGrpSpPr>
        <p:grpSpPr>
          <a:xfrm>
            <a:off x="4175597" y="3125104"/>
            <a:ext cx="2678098" cy="671151"/>
            <a:chOff x="3417902" y="3159382"/>
            <a:chExt cx="2678098" cy="339898"/>
          </a:xfrm>
        </p:grpSpPr>
        <p:cxnSp>
          <p:nvCxnSpPr>
            <p:cNvPr id="12" name="Straight Arrow Connector 11">
              <a:extLst>
                <a:ext uri="{FF2B5EF4-FFF2-40B4-BE49-F238E27FC236}">
                  <a16:creationId xmlns:a16="http://schemas.microsoft.com/office/drawing/2014/main" id="{0A5FB9CE-8232-4097-AC09-1A7064053A0C}"/>
                </a:ext>
              </a:extLst>
            </p:cNvPr>
            <p:cNvCxnSpPr>
              <a:cxnSpLocks/>
            </p:cNvCxnSpPr>
            <p:nvPr/>
          </p:nvCxnSpPr>
          <p:spPr>
            <a:xfrm>
              <a:off x="3417903" y="3499280"/>
              <a:ext cx="2678097" cy="0"/>
            </a:xfrm>
            <a:prstGeom prst="straightConnector1">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12F5144-E070-454D-90FF-E35F4C0F0788}"/>
                </a:ext>
              </a:extLst>
            </p:cNvPr>
            <p:cNvSpPr txBox="1"/>
            <p:nvPr/>
          </p:nvSpPr>
          <p:spPr>
            <a:xfrm>
              <a:off x="3417902" y="3159382"/>
              <a:ext cx="2678097" cy="327328"/>
            </a:xfrm>
            <a:prstGeom prst="rect">
              <a:avLst/>
            </a:prstGeom>
            <a:noFill/>
          </p:spPr>
          <p:txBody>
            <a:bodyPr wrap="square" rtlCol="0">
              <a:spAutoFit/>
            </a:bodyPr>
            <a:lstStyle/>
            <a:p>
              <a:pPr algn="ctr"/>
              <a:r>
                <a:rPr lang="en-US" dirty="0">
                  <a:solidFill>
                    <a:schemeClr val="tx1">
                      <a:lumMod val="85000"/>
                      <a:lumOff val="15000"/>
                    </a:schemeClr>
                  </a:solidFill>
                </a:rPr>
                <a:t>Effective? No, but will make changes.</a:t>
              </a:r>
            </a:p>
          </p:txBody>
        </p:sp>
      </p:grpSp>
      <p:grpSp>
        <p:nvGrpSpPr>
          <p:cNvPr id="17" name="Group 16" descr="A black arrow pointing from left to right, from Action 3 of the 2019-2020 LCAP to Action 3 of the 2021-2022 LCAP, with a caption &quot;Effective? No, and will remove.&quot;">
            <a:extLst>
              <a:ext uri="{FF2B5EF4-FFF2-40B4-BE49-F238E27FC236}">
                <a16:creationId xmlns:a16="http://schemas.microsoft.com/office/drawing/2014/main" id="{57760C9F-8305-423D-B8D2-B9B292110162}"/>
              </a:ext>
            </a:extLst>
          </p:cNvPr>
          <p:cNvGrpSpPr/>
          <p:nvPr/>
        </p:nvGrpSpPr>
        <p:grpSpPr>
          <a:xfrm>
            <a:off x="4032074" y="4030200"/>
            <a:ext cx="2822507" cy="711208"/>
            <a:chOff x="3273493" y="3779031"/>
            <a:chExt cx="2822507" cy="297298"/>
          </a:xfrm>
        </p:grpSpPr>
        <p:cxnSp>
          <p:nvCxnSpPr>
            <p:cNvPr id="13" name="Straight Arrow Connector 12">
              <a:extLst>
                <a:ext uri="{FF2B5EF4-FFF2-40B4-BE49-F238E27FC236}">
                  <a16:creationId xmlns:a16="http://schemas.microsoft.com/office/drawing/2014/main" id="{4B905870-8188-43DD-AA15-8F0B0F0EE4CD}"/>
                </a:ext>
              </a:extLst>
            </p:cNvPr>
            <p:cNvCxnSpPr>
              <a:cxnSpLocks/>
            </p:cNvCxnSpPr>
            <p:nvPr/>
          </p:nvCxnSpPr>
          <p:spPr>
            <a:xfrm>
              <a:off x="3417903" y="4076329"/>
              <a:ext cx="2678097" cy="0"/>
            </a:xfrm>
            <a:prstGeom prst="straightConnector1">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1805953-1BE6-401C-BCD8-B35A7E37F647}"/>
                </a:ext>
              </a:extLst>
            </p:cNvPr>
            <p:cNvSpPr txBox="1"/>
            <p:nvPr/>
          </p:nvSpPr>
          <p:spPr>
            <a:xfrm>
              <a:off x="3273493" y="3779031"/>
              <a:ext cx="2800016" cy="270178"/>
            </a:xfrm>
            <a:prstGeom prst="rect">
              <a:avLst/>
            </a:prstGeom>
            <a:noFill/>
          </p:spPr>
          <p:txBody>
            <a:bodyPr wrap="square" rtlCol="0">
              <a:spAutoFit/>
            </a:bodyPr>
            <a:lstStyle/>
            <a:p>
              <a:pPr algn="ctr"/>
              <a:r>
                <a:rPr lang="en-US" dirty="0">
                  <a:solidFill>
                    <a:schemeClr val="tx1">
                      <a:lumMod val="85000"/>
                      <a:lumOff val="15000"/>
                    </a:schemeClr>
                  </a:solidFill>
                </a:rPr>
                <a:t>Effective? No, and will remove.</a:t>
              </a:r>
            </a:p>
          </p:txBody>
        </p:sp>
      </p:grpSp>
      <p:cxnSp>
        <p:nvCxnSpPr>
          <p:cNvPr id="21" name="Straight Connector 20" descr="Red line drawn to cross out Action 3 of the 2020-2021 LCAP.">
            <a:extLst>
              <a:ext uri="{FF2B5EF4-FFF2-40B4-BE49-F238E27FC236}">
                <a16:creationId xmlns:a16="http://schemas.microsoft.com/office/drawing/2014/main" id="{40586929-B807-4AAF-9294-2B1A52A6ED0C}"/>
              </a:ext>
            </a:extLst>
          </p:cNvPr>
          <p:cNvCxnSpPr/>
          <p:nvPr/>
        </p:nvCxnSpPr>
        <p:spPr>
          <a:xfrm>
            <a:off x="7284116" y="4549109"/>
            <a:ext cx="1802167" cy="3845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0BED41F3-9AAD-4E85-9FCB-854B8B3C1C9B}"/>
              </a:ext>
            </a:extLst>
          </p:cNvPr>
          <p:cNvSpPr>
            <a:spLocks noGrp="1"/>
          </p:cNvSpPr>
          <p:nvPr>
            <p:ph type="sldNum" sz="quarter" idx="12"/>
          </p:nvPr>
        </p:nvSpPr>
        <p:spPr/>
        <p:txBody>
          <a:bodyPr/>
          <a:lstStyle/>
          <a:p>
            <a:pPr lvl="0"/>
            <a:fld id="{00000000-1234-1234-1234-123412341234}" type="slidenum">
              <a:rPr lang="en-US" sz="2400" smtClean="0"/>
              <a:pPr lvl="0"/>
              <a:t>32</a:t>
            </a:fld>
            <a:endParaRPr lang="en-US" sz="2400" dirty="0"/>
          </a:p>
        </p:txBody>
      </p:sp>
    </p:spTree>
    <p:extLst>
      <p:ext uri="{BB962C8B-B14F-4D97-AF65-F5344CB8AC3E}">
        <p14:creationId xmlns:p14="http://schemas.microsoft.com/office/powerpoint/2010/main" val="92902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BF077-3D66-4109-BD9D-A19107E99B73}"/>
              </a:ext>
            </a:extLst>
          </p:cNvPr>
          <p:cNvSpPr>
            <a:spLocks noGrp="1"/>
          </p:cNvSpPr>
          <p:nvPr>
            <p:ph type="title"/>
          </p:nvPr>
        </p:nvSpPr>
        <p:spPr/>
        <p:txBody>
          <a:bodyPr/>
          <a:lstStyle/>
          <a:p>
            <a:r>
              <a:rPr lang="en-US" dirty="0"/>
              <a:t>Examples</a:t>
            </a:r>
          </a:p>
        </p:txBody>
      </p:sp>
      <p:sp>
        <p:nvSpPr>
          <p:cNvPr id="4" name="Slide Number Placeholder 3">
            <a:extLst>
              <a:ext uri="{FF2B5EF4-FFF2-40B4-BE49-F238E27FC236}">
                <a16:creationId xmlns:a16="http://schemas.microsoft.com/office/drawing/2014/main" id="{0640AAD2-34FE-445C-843D-54B48414AC3A}"/>
              </a:ext>
            </a:extLst>
          </p:cNvPr>
          <p:cNvSpPr>
            <a:spLocks noGrp="1"/>
          </p:cNvSpPr>
          <p:nvPr>
            <p:ph type="sldNum" sz="quarter" idx="12"/>
          </p:nvPr>
        </p:nvSpPr>
        <p:spPr/>
        <p:txBody>
          <a:bodyPr/>
          <a:lstStyle/>
          <a:p>
            <a:fld id="{1E47FE53-EBF0-4DA7-9D9D-CC1C3A20F3CB}" type="slidenum">
              <a:rPr lang="en-US" sz="2400" smtClean="0"/>
              <a:t>33</a:t>
            </a:fld>
            <a:endParaRPr lang="en-US" sz="2400" dirty="0"/>
          </a:p>
        </p:txBody>
      </p:sp>
    </p:spTree>
    <p:extLst>
      <p:ext uri="{BB962C8B-B14F-4D97-AF65-F5344CB8AC3E}">
        <p14:creationId xmlns:p14="http://schemas.microsoft.com/office/powerpoint/2010/main" val="2116486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g6e00ecd5b9_0_74"/>
          <p:cNvSpPr txBox="1">
            <a:spLocks noGrp="1"/>
          </p:cNvSpPr>
          <p:nvPr>
            <p:ph type="title"/>
          </p:nvPr>
        </p:nvSpPr>
        <p:spPr/>
        <p:txBody>
          <a:bodyPr/>
          <a:lstStyle/>
          <a:p>
            <a:pPr lvl="0"/>
            <a:r>
              <a:rPr lang="en-US" dirty="0"/>
              <a:t>Example 1: (1 of 3)</a:t>
            </a:r>
          </a:p>
        </p:txBody>
      </p:sp>
      <p:sp>
        <p:nvSpPr>
          <p:cNvPr id="270" name="Google Shape;270;g6e00ecd5b9_0_74"/>
          <p:cNvSpPr txBox="1">
            <a:spLocks noGrp="1"/>
          </p:cNvSpPr>
          <p:nvPr>
            <p:ph idx="1"/>
          </p:nvPr>
        </p:nvSpPr>
        <p:spPr/>
        <p:txBody>
          <a:bodyPr/>
          <a:lstStyle/>
          <a:p>
            <a:pPr marL="0" lvl="0" indent="0">
              <a:buNone/>
            </a:pPr>
            <a:r>
              <a:rPr lang="en-US" dirty="0"/>
              <a:t>For example, if an LEA determines that low-income students have a significantly lower attendance rate than the attendance rate for all students, it might justify LEA-wide or schoolwide actions to address this area of need in the following way:</a:t>
            </a:r>
            <a:br>
              <a:rPr lang="en-US" dirty="0"/>
            </a:br>
            <a:endParaRPr lang="en-US" dirty="0"/>
          </a:p>
          <a:p>
            <a:r>
              <a:rPr lang="en-US" dirty="0"/>
              <a:t>After assessing the needs, conditions, and circumstances of our low-income students, we learned that the attendance rate of our low-income students is 7% lower than the attendance rate for all students. (Needs, Conditions, Circumstances [Principally Directed])</a:t>
            </a:r>
          </a:p>
          <a:p>
            <a:pPr lvl="0"/>
            <a:endParaRPr lang="en-US" dirty="0"/>
          </a:p>
          <a:p>
            <a:pPr lvl="0"/>
            <a:endParaRPr lang="en-US" dirty="0"/>
          </a:p>
        </p:txBody>
      </p:sp>
      <p:sp>
        <p:nvSpPr>
          <p:cNvPr id="271" name="Google Shape;271;g6e00ecd5b9_0_74"/>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34</a:t>
            </a:fld>
            <a:endParaRPr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g6e00ecd5b9_0_56"/>
          <p:cNvSpPr txBox="1">
            <a:spLocks noGrp="1"/>
          </p:cNvSpPr>
          <p:nvPr>
            <p:ph type="title"/>
          </p:nvPr>
        </p:nvSpPr>
        <p:spPr/>
        <p:txBody>
          <a:bodyPr/>
          <a:lstStyle/>
          <a:p>
            <a:pPr lvl="0"/>
            <a:r>
              <a:rPr lang="en-US" dirty="0"/>
              <a:t>Example 1: (2 of 3)</a:t>
            </a:r>
          </a:p>
        </p:txBody>
      </p:sp>
      <p:sp>
        <p:nvSpPr>
          <p:cNvPr id="278" name="Google Shape;278;g6e00ecd5b9_0_56"/>
          <p:cNvSpPr txBox="1">
            <a:spLocks noGrp="1"/>
          </p:cNvSpPr>
          <p:nvPr>
            <p:ph idx="1"/>
          </p:nvPr>
        </p:nvSpPr>
        <p:spPr/>
        <p:txBody>
          <a:bodyPr/>
          <a:lstStyle/>
          <a:p>
            <a:pPr lvl="0"/>
            <a:r>
              <a:rPr lang="en-US" dirty="0"/>
              <a:t>In order to address this condition of our low-income students, we will develop and implement a new attendance program that is designed to address some of the major causes of absenteeism, including lack of reliable transportation and food, as well as a school climate that does not emphasize the importance of attendance. Goal N, Actions X, Y, and Z provide additional transportation and nutritional resources as well as a districtwide educational campaign on the benefits of high attendance rates. (Contributing Action(s))</a:t>
            </a:r>
          </a:p>
        </p:txBody>
      </p:sp>
      <p:sp>
        <p:nvSpPr>
          <p:cNvPr id="279" name="Google Shape;279;g6e00ecd5b9_0_56"/>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35</a:t>
            </a:fld>
            <a:endParaRP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6e00ecd5b9_0_65"/>
          <p:cNvSpPr txBox="1">
            <a:spLocks noGrp="1"/>
          </p:cNvSpPr>
          <p:nvPr>
            <p:ph type="title"/>
          </p:nvPr>
        </p:nvSpPr>
        <p:spPr/>
        <p:txBody>
          <a:bodyPr/>
          <a:lstStyle/>
          <a:p>
            <a:pPr lvl="0"/>
            <a:r>
              <a:rPr lang="en-US" dirty="0"/>
              <a:t>Example 1: (3 of 3)</a:t>
            </a:r>
          </a:p>
        </p:txBody>
      </p:sp>
      <p:sp>
        <p:nvSpPr>
          <p:cNvPr id="286" name="Google Shape;286;g6e00ecd5b9_0_65"/>
          <p:cNvSpPr txBox="1">
            <a:spLocks noGrp="1"/>
          </p:cNvSpPr>
          <p:nvPr>
            <p:ph idx="1"/>
          </p:nvPr>
        </p:nvSpPr>
        <p:spPr/>
        <p:txBody>
          <a:bodyPr/>
          <a:lstStyle/>
          <a:p>
            <a:pPr lvl="0"/>
            <a:r>
              <a:rPr lang="en-US" dirty="0"/>
              <a:t>These actions are being provided on an LEA-wide basis and we expect/hope that all students with less than a 100% attendance rate will benefit. However, because of the significantly lower attendance rate of low-income students, and because the actions meet needs most associated with the chronic stresses and experiences of a socio-economically disadvantaged status, we expect that the attendance rate for our low-income students will increase significantly more than the average attendance rate of all other students. (Measurable Outcomes [Effective In])</a:t>
            </a:r>
          </a:p>
        </p:txBody>
      </p:sp>
      <p:sp>
        <p:nvSpPr>
          <p:cNvPr id="287" name="Google Shape;287;g6e00ecd5b9_0_6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36</a:t>
            </a:fld>
            <a:endParaRP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g7595a8ad0e_0_110"/>
          <p:cNvSpPr txBox="1">
            <a:spLocks noGrp="1"/>
          </p:cNvSpPr>
          <p:nvPr>
            <p:ph type="title"/>
          </p:nvPr>
        </p:nvSpPr>
        <p:spPr/>
        <p:txBody>
          <a:bodyPr>
            <a:normAutofit/>
          </a:bodyPr>
          <a:lstStyle/>
          <a:p>
            <a:r>
              <a:rPr lang="en-US" sz="5400" dirty="0"/>
              <a:t>Example 2 (1 of 2)</a:t>
            </a:r>
          </a:p>
        </p:txBody>
      </p:sp>
      <p:sp>
        <p:nvSpPr>
          <p:cNvPr id="294" name="Google Shape;294;g7595a8ad0e_0_110"/>
          <p:cNvSpPr txBox="1">
            <a:spLocks noGrp="1"/>
          </p:cNvSpPr>
          <p:nvPr>
            <p:ph idx="1"/>
          </p:nvPr>
        </p:nvSpPr>
        <p:spPr>
          <a:xfrm>
            <a:off x="4272741" y="374073"/>
            <a:ext cx="7631083" cy="6264852"/>
          </a:xfrm>
        </p:spPr>
        <p:txBody>
          <a:bodyPr>
            <a:normAutofit fontScale="85000" lnSpcReduction="20000"/>
          </a:bodyPr>
          <a:lstStyle/>
          <a:p>
            <a:pPr marL="0" lvl="0" indent="0">
              <a:lnSpc>
                <a:spcPct val="110000"/>
              </a:lnSpc>
              <a:buNone/>
            </a:pPr>
            <a:r>
              <a:rPr lang="en-US" dirty="0"/>
              <a:t>A review of English learners’ CAASPP scores and scores on end of year summative reading test indicates a performance gap in reading comprehension between English learners and all students. Teachers have also reported that many of their English learner students do not have access to quality reading materials outside of school. In consideration of this performance gap and the reported circumstances of English learner students, we decided to offer an after school reading club and to pilot the “Book in a Bag” program to increase quality reading opportunities available to English learners. These actions are available to all students in order to promote an integrated program. We believe this action will be effective in meeting this goal for English learners because it will help improve results for end of year summative reading tests and help increase CAASPP ELA scores, for which Goal 1 includes expected annual measurable outcomes.</a:t>
            </a:r>
          </a:p>
        </p:txBody>
      </p:sp>
      <p:sp>
        <p:nvSpPr>
          <p:cNvPr id="295" name="Google Shape;295;g7595a8ad0e_0_110"/>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37</a:t>
            </a:fld>
            <a:endParaRP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g74395fbb9e_0_105"/>
          <p:cNvSpPr txBox="1">
            <a:spLocks noGrp="1"/>
          </p:cNvSpPr>
          <p:nvPr>
            <p:ph type="title"/>
          </p:nvPr>
        </p:nvSpPr>
        <p:spPr/>
        <p:txBody>
          <a:bodyPr/>
          <a:lstStyle/>
          <a:p>
            <a:pPr lvl="0"/>
            <a:r>
              <a:rPr lang="en-US" dirty="0"/>
              <a:t>Example 2 (2 of 2)</a:t>
            </a:r>
          </a:p>
        </p:txBody>
      </p:sp>
      <p:sp>
        <p:nvSpPr>
          <p:cNvPr id="2" name="TextBox 1">
            <a:extLst>
              <a:ext uri="{FF2B5EF4-FFF2-40B4-BE49-F238E27FC236}">
                <a16:creationId xmlns:a16="http://schemas.microsoft.com/office/drawing/2014/main" id="{72B1763F-C28B-4E72-B1D2-58C788D71418}"/>
              </a:ext>
            </a:extLst>
          </p:cNvPr>
          <p:cNvSpPr txBox="1"/>
          <p:nvPr/>
        </p:nvSpPr>
        <p:spPr>
          <a:xfrm>
            <a:off x="792769" y="1780674"/>
            <a:ext cx="9841832" cy="492443"/>
          </a:xfrm>
          <a:prstGeom prst="rect">
            <a:avLst/>
          </a:prstGeom>
          <a:noFill/>
        </p:spPr>
        <p:txBody>
          <a:bodyPr wrap="square" rtlCol="0">
            <a:spAutoFit/>
          </a:bodyPr>
          <a:lstStyle/>
          <a:p>
            <a:r>
              <a:rPr lang="en-US" sz="2600" dirty="0"/>
              <a:t>English Learners</a:t>
            </a:r>
          </a:p>
        </p:txBody>
      </p:sp>
      <p:graphicFrame>
        <p:nvGraphicFramePr>
          <p:cNvPr id="303" name="Google Shape;303;g74395fbb9e_0_105"/>
          <p:cNvGraphicFramePr/>
          <p:nvPr>
            <p:extLst>
              <p:ext uri="{D42A27DB-BD31-4B8C-83A1-F6EECF244321}">
                <p14:modId xmlns:p14="http://schemas.microsoft.com/office/powerpoint/2010/main" val="3210679872"/>
              </p:ext>
            </p:extLst>
          </p:nvPr>
        </p:nvGraphicFramePr>
        <p:xfrm>
          <a:off x="792769" y="2394336"/>
          <a:ext cx="10667421" cy="3755000"/>
        </p:xfrm>
        <a:graphic>
          <a:graphicData uri="http://schemas.openxmlformats.org/drawingml/2006/table">
            <a:tbl>
              <a:tblPr firstRow="1">
                <a:noFill/>
              </a:tblPr>
              <a:tblGrid>
                <a:gridCol w="3555807">
                  <a:extLst>
                    <a:ext uri="{9D8B030D-6E8A-4147-A177-3AD203B41FA5}">
                      <a16:colId xmlns:a16="http://schemas.microsoft.com/office/drawing/2014/main" val="20000"/>
                    </a:ext>
                  </a:extLst>
                </a:gridCol>
                <a:gridCol w="7111614">
                  <a:extLst>
                    <a:ext uri="{9D8B030D-6E8A-4147-A177-3AD203B41FA5}">
                      <a16:colId xmlns:a16="http://schemas.microsoft.com/office/drawing/2014/main" val="20001"/>
                    </a:ext>
                  </a:extLst>
                </a:gridCol>
              </a:tblGrid>
              <a:tr h="1898526">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dirty="0"/>
                        <a:t>Needs, Conditions, Circumstances</a:t>
                      </a:r>
                      <a:endParaRPr sz="2400" u="none" strike="noStrike" cap="none" dirty="0"/>
                    </a:p>
                  </a:txBody>
                  <a:tcPr marL="63500" marR="63500" marT="63500" marB="63500"/>
                </a:tc>
                <a:tc>
                  <a:txBody>
                    <a:bodyPr/>
                    <a:lstStyle/>
                    <a:p>
                      <a:pPr marL="457200" marR="0" lvl="0" indent="-381000" algn="l" rtl="0">
                        <a:lnSpc>
                          <a:spcPct val="100000"/>
                        </a:lnSpc>
                        <a:spcBef>
                          <a:spcPts val="0"/>
                        </a:spcBef>
                        <a:spcAft>
                          <a:spcPts val="0"/>
                        </a:spcAft>
                        <a:buClr>
                          <a:srgbClr val="000000"/>
                        </a:buClr>
                        <a:buSzPts val="2400"/>
                        <a:buFont typeface="Arial"/>
                        <a:buChar char="●"/>
                      </a:pPr>
                      <a:r>
                        <a:rPr lang="en-US" sz="2400" u="none" strike="noStrike" cap="none" dirty="0"/>
                        <a:t>A performance gap in reading comprehension between English learners and all students (CAASPP and local end of year reading test)</a:t>
                      </a:r>
                      <a:endParaRPr sz="2400" u="none" strike="noStrike" cap="none" dirty="0"/>
                    </a:p>
                    <a:p>
                      <a:pPr marL="457200" marR="0" lvl="0" indent="-381000" algn="l" rtl="0">
                        <a:lnSpc>
                          <a:spcPct val="100000"/>
                        </a:lnSpc>
                        <a:spcBef>
                          <a:spcPts val="0"/>
                        </a:spcBef>
                        <a:spcAft>
                          <a:spcPts val="0"/>
                        </a:spcAft>
                        <a:buClr>
                          <a:srgbClr val="000000"/>
                        </a:buClr>
                        <a:buSzPts val="2400"/>
                        <a:buFont typeface="Arial"/>
                        <a:buChar char="●"/>
                      </a:pPr>
                      <a:r>
                        <a:rPr lang="en-US" sz="2400" u="none" strike="noStrike" cap="none" dirty="0"/>
                        <a:t>No access to quality reading materials outside of school</a:t>
                      </a:r>
                      <a:endParaRPr sz="2400" u="none" strike="noStrike" cap="none" dirty="0"/>
                    </a:p>
                  </a:txBody>
                  <a:tcPr marL="63500" marR="63500" marT="63500" marB="63500"/>
                </a:tc>
                <a:extLst>
                  <a:ext uri="{0D108BD9-81ED-4DB2-BD59-A6C34878D82A}">
                    <a16:rowId xmlns:a16="http://schemas.microsoft.com/office/drawing/2014/main" val="10001"/>
                  </a:ext>
                </a:extLst>
              </a:tr>
              <a:tr h="566625">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dirty="0"/>
                        <a:t>Action(s)</a:t>
                      </a:r>
                      <a:endParaRPr sz="2400" u="none" strike="noStrike" cap="none" dirty="0"/>
                    </a:p>
                  </a:txBody>
                  <a:tcPr marL="63500" marR="63500" marT="63500" marB="63500"/>
                </a:tc>
                <a:tc>
                  <a:txBody>
                    <a:bodyPr/>
                    <a:lstStyle/>
                    <a:p>
                      <a:pPr marL="457200" marR="0" lvl="0" indent="-381000" algn="l" rtl="0">
                        <a:lnSpc>
                          <a:spcPct val="100000"/>
                        </a:lnSpc>
                        <a:spcBef>
                          <a:spcPts val="0"/>
                        </a:spcBef>
                        <a:spcAft>
                          <a:spcPts val="0"/>
                        </a:spcAft>
                        <a:buSzPts val="2400"/>
                        <a:buChar char="●"/>
                      </a:pPr>
                      <a:r>
                        <a:rPr lang="en-US" sz="2400" u="none" strike="noStrike" cap="none" dirty="0"/>
                        <a:t>After School Reading Club</a:t>
                      </a:r>
                      <a:endParaRPr sz="2400" u="none" strike="noStrike" cap="none" dirty="0"/>
                    </a:p>
                  </a:txBody>
                  <a:tcPr marL="63500" marR="63500" marT="63500" marB="63500"/>
                </a:tc>
                <a:extLst>
                  <a:ext uri="{0D108BD9-81ED-4DB2-BD59-A6C34878D82A}">
                    <a16:rowId xmlns:a16="http://schemas.microsoft.com/office/drawing/2014/main" val="10002"/>
                  </a:ext>
                </a:extLst>
              </a:tr>
              <a:tr h="1232575">
                <a:tc>
                  <a:txBody>
                    <a:bodyPr/>
                    <a:lstStyle/>
                    <a:p>
                      <a:pPr marL="0" marR="0" lvl="0" indent="0" algn="l" rtl="0">
                        <a:lnSpc>
                          <a:spcPct val="100000"/>
                        </a:lnSpc>
                        <a:spcBef>
                          <a:spcPts val="0"/>
                        </a:spcBef>
                        <a:spcAft>
                          <a:spcPts val="0"/>
                        </a:spcAft>
                        <a:buClr>
                          <a:srgbClr val="000000"/>
                        </a:buClr>
                        <a:buSzPts val="2400"/>
                        <a:buFont typeface="Arial"/>
                        <a:buNone/>
                      </a:pPr>
                      <a:r>
                        <a:rPr lang="en-US" sz="2400" u="none" strike="noStrike" cap="none" dirty="0"/>
                        <a:t>Expected Outcome(s)</a:t>
                      </a:r>
                      <a:endParaRPr sz="2400" u="none" strike="noStrike" cap="none" dirty="0"/>
                    </a:p>
                  </a:txBody>
                  <a:tcPr marL="63500" marR="63500" marT="63500" marB="63500"/>
                </a:tc>
                <a:tc>
                  <a:txBody>
                    <a:bodyPr/>
                    <a:lstStyle/>
                    <a:p>
                      <a:pPr marL="457200" marR="0" lvl="0" indent="-381000" algn="l" rtl="0">
                        <a:lnSpc>
                          <a:spcPct val="100000"/>
                        </a:lnSpc>
                        <a:spcBef>
                          <a:spcPts val="0"/>
                        </a:spcBef>
                        <a:spcAft>
                          <a:spcPts val="0"/>
                        </a:spcAft>
                        <a:buClr>
                          <a:srgbClr val="000000"/>
                        </a:buClr>
                        <a:buSzPts val="2400"/>
                        <a:buFont typeface="Arial"/>
                        <a:buChar char="●"/>
                      </a:pPr>
                      <a:r>
                        <a:rPr lang="en-US" sz="2400" u="none" strike="noStrike" cap="none" dirty="0"/>
                        <a:t>3.5% Increase in performance on end of year reading test</a:t>
                      </a:r>
                      <a:endParaRPr sz="2400" u="none" strike="noStrike" cap="none" dirty="0"/>
                    </a:p>
                    <a:p>
                      <a:pPr marL="457200" marR="0" lvl="0" indent="-381000" algn="l" rtl="0">
                        <a:lnSpc>
                          <a:spcPct val="100000"/>
                        </a:lnSpc>
                        <a:spcBef>
                          <a:spcPts val="0"/>
                        </a:spcBef>
                        <a:spcAft>
                          <a:spcPts val="0"/>
                        </a:spcAft>
                        <a:buClr>
                          <a:srgbClr val="000000"/>
                        </a:buClr>
                        <a:buSzPts val="2400"/>
                        <a:buFont typeface="Arial"/>
                        <a:buChar char="●"/>
                      </a:pPr>
                      <a:r>
                        <a:rPr lang="en-US" sz="2400" u="none" strike="noStrike" cap="none" dirty="0"/>
                        <a:t>Improved CAASPP ELA scores</a:t>
                      </a:r>
                      <a:endParaRPr sz="2400" u="none" strike="noStrike" cap="none" dirty="0"/>
                    </a:p>
                  </a:txBody>
                  <a:tcPr marL="63500" marR="63500" marT="63500" marB="63500"/>
                </a:tc>
                <a:extLst>
                  <a:ext uri="{0D108BD9-81ED-4DB2-BD59-A6C34878D82A}">
                    <a16:rowId xmlns:a16="http://schemas.microsoft.com/office/drawing/2014/main" val="10003"/>
                  </a:ext>
                </a:extLst>
              </a:tr>
            </a:tbl>
          </a:graphicData>
        </a:graphic>
      </p:graphicFrame>
      <p:sp>
        <p:nvSpPr>
          <p:cNvPr id="302" name="Google Shape;302;g74395fbb9e_0_105"/>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sz="2400"/>
              <a:t>38</a:t>
            </a:fld>
            <a:endParaRPr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7E174C-0855-4ABD-B4DE-ED902FBD5CDB}"/>
              </a:ext>
            </a:extLst>
          </p:cNvPr>
          <p:cNvSpPr>
            <a:spLocks noGrp="1"/>
          </p:cNvSpPr>
          <p:nvPr>
            <p:ph type="title"/>
          </p:nvPr>
        </p:nvSpPr>
        <p:spPr/>
        <p:txBody>
          <a:bodyPr>
            <a:normAutofit/>
          </a:bodyPr>
          <a:lstStyle/>
          <a:p>
            <a:r>
              <a:rPr lang="en-US" sz="6600" dirty="0"/>
              <a:t>Closing Thoughts</a:t>
            </a:r>
          </a:p>
        </p:txBody>
      </p:sp>
      <p:sp>
        <p:nvSpPr>
          <p:cNvPr id="4" name="Slide Number Placeholder 3">
            <a:extLst>
              <a:ext uri="{FF2B5EF4-FFF2-40B4-BE49-F238E27FC236}">
                <a16:creationId xmlns:a16="http://schemas.microsoft.com/office/drawing/2014/main" id="{FF2E92B9-77BF-40BE-B02E-6E7386697972}"/>
              </a:ext>
            </a:extLst>
          </p:cNvPr>
          <p:cNvSpPr>
            <a:spLocks noGrp="1"/>
          </p:cNvSpPr>
          <p:nvPr>
            <p:ph type="sldNum" sz="quarter" idx="12"/>
          </p:nvPr>
        </p:nvSpPr>
        <p:spPr/>
        <p:txBody>
          <a:bodyPr/>
          <a:lstStyle/>
          <a:p>
            <a:fld id="{1E47FE53-EBF0-4DA7-9D9D-CC1C3A20F3CB}" type="slidenum">
              <a:rPr lang="en-US" sz="2400" smtClean="0"/>
              <a:t>39</a:t>
            </a:fld>
            <a:endParaRPr lang="en-US" sz="2400" dirty="0"/>
          </a:p>
        </p:txBody>
      </p:sp>
    </p:spTree>
    <p:extLst>
      <p:ext uri="{BB962C8B-B14F-4D97-AF65-F5344CB8AC3E}">
        <p14:creationId xmlns:p14="http://schemas.microsoft.com/office/powerpoint/2010/main" val="2452729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6e00ecd5b9_0_5"/>
          <p:cNvSpPr txBox="1">
            <a:spLocks noGrp="1"/>
          </p:cNvSpPr>
          <p:nvPr>
            <p:ph type="title"/>
          </p:nvPr>
        </p:nvSpPr>
        <p:spPr/>
        <p:txBody>
          <a:bodyPr/>
          <a:lstStyle/>
          <a:p>
            <a:pPr lvl="0"/>
            <a:r>
              <a:rPr lang="en-US" dirty="0"/>
              <a:t>Purpose of This Webinar</a:t>
            </a:r>
          </a:p>
        </p:txBody>
      </p:sp>
      <p:sp>
        <p:nvSpPr>
          <p:cNvPr id="108" name="Google Shape;108;g6e00ecd5b9_0_5"/>
          <p:cNvSpPr txBox="1">
            <a:spLocks noGrp="1"/>
          </p:cNvSpPr>
          <p:nvPr>
            <p:ph idx="1"/>
          </p:nvPr>
        </p:nvSpPr>
        <p:spPr/>
        <p:txBody>
          <a:bodyPr>
            <a:normAutofit/>
          </a:bodyPr>
          <a:lstStyle/>
          <a:p>
            <a:r>
              <a:rPr lang="en-US" dirty="0"/>
              <a:t>To provide an understanding of the vision behind the requirement to increase or improved services for Foster Youth, English Learners, and Low-Income Students (unduplicated students)</a:t>
            </a:r>
          </a:p>
          <a:p>
            <a:r>
              <a:rPr lang="en-US" dirty="0"/>
              <a:t>To provide an understanding of the requirements within the Increased or Improved Services for Foster Youth, English Learners, and Low-Income Students section of the LCAP</a:t>
            </a:r>
          </a:p>
        </p:txBody>
      </p:sp>
      <p:sp>
        <p:nvSpPr>
          <p:cNvPr id="109" name="Google Shape;109;g6e00ecd5b9_0_5"/>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sz="2400"/>
              <a:t>4</a:t>
            </a:fld>
            <a:endParaRPr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6DB4D1-27F9-4145-B432-F7BDBF7419BC}"/>
              </a:ext>
            </a:extLst>
          </p:cNvPr>
          <p:cNvSpPr>
            <a:spLocks noGrp="1"/>
          </p:cNvSpPr>
          <p:nvPr>
            <p:ph type="title"/>
          </p:nvPr>
        </p:nvSpPr>
        <p:spPr/>
        <p:txBody>
          <a:bodyPr/>
          <a:lstStyle/>
          <a:p>
            <a:r>
              <a:rPr lang="en-US" dirty="0"/>
              <a:t>The Through-line</a:t>
            </a:r>
          </a:p>
        </p:txBody>
      </p:sp>
      <p:sp>
        <p:nvSpPr>
          <p:cNvPr id="6" name="Content Placeholder 5">
            <a:extLst>
              <a:ext uri="{FF2B5EF4-FFF2-40B4-BE49-F238E27FC236}">
                <a16:creationId xmlns:a16="http://schemas.microsoft.com/office/drawing/2014/main" id="{A56AAD0F-D8E1-4E6E-97DB-675B3B69E856}"/>
              </a:ext>
            </a:extLst>
          </p:cNvPr>
          <p:cNvSpPr>
            <a:spLocks noGrp="1"/>
          </p:cNvSpPr>
          <p:nvPr>
            <p:ph idx="1"/>
          </p:nvPr>
        </p:nvSpPr>
        <p:spPr>
          <a:xfrm>
            <a:off x="1097280" y="1845732"/>
            <a:ext cx="10058400" cy="4189307"/>
          </a:xfrm>
        </p:spPr>
        <p:txBody>
          <a:bodyPr>
            <a:normAutofit/>
          </a:bodyPr>
          <a:lstStyle/>
          <a:p>
            <a:r>
              <a:rPr lang="en-US" dirty="0"/>
              <a:t>The description provided of how services are being increased or improved should allow stakeholders (and reviewers) to see a through-line between the identified needs of the unduplicated students, the metrics being used to track progress towards addressing those needs and the actions being implemented to address those needs</a:t>
            </a:r>
          </a:p>
          <a:p>
            <a:r>
              <a:rPr lang="en-US" dirty="0"/>
              <a:t>The analysis of progress in the coming year should reflect progress made towards addressing the needs of the unduplicated students</a:t>
            </a:r>
          </a:p>
        </p:txBody>
      </p:sp>
      <p:sp>
        <p:nvSpPr>
          <p:cNvPr id="4" name="Slide Number Placeholder 3">
            <a:extLst>
              <a:ext uri="{FF2B5EF4-FFF2-40B4-BE49-F238E27FC236}">
                <a16:creationId xmlns:a16="http://schemas.microsoft.com/office/drawing/2014/main" id="{4F0DFFE3-958E-4610-A0A3-667ADC20A286}"/>
              </a:ext>
            </a:extLst>
          </p:cNvPr>
          <p:cNvSpPr>
            <a:spLocks noGrp="1"/>
          </p:cNvSpPr>
          <p:nvPr>
            <p:ph type="sldNum" sz="quarter" idx="12"/>
          </p:nvPr>
        </p:nvSpPr>
        <p:spPr/>
        <p:txBody>
          <a:bodyPr/>
          <a:lstStyle/>
          <a:p>
            <a:fld id="{1E47FE53-EBF0-4DA7-9D9D-CC1C3A20F3CB}" type="slidenum">
              <a:rPr lang="en-US" sz="2400" smtClean="0"/>
              <a:t>40</a:t>
            </a:fld>
            <a:endParaRPr lang="en-US" sz="2400" dirty="0"/>
          </a:p>
        </p:txBody>
      </p:sp>
    </p:spTree>
    <p:extLst>
      <p:ext uri="{BB962C8B-B14F-4D97-AF65-F5344CB8AC3E}">
        <p14:creationId xmlns:p14="http://schemas.microsoft.com/office/powerpoint/2010/main" val="1219513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EB65-D462-443A-9960-93491580483A}"/>
              </a:ext>
            </a:extLst>
          </p:cNvPr>
          <p:cNvSpPr>
            <a:spLocks noGrp="1"/>
          </p:cNvSpPr>
          <p:nvPr>
            <p:ph type="title"/>
          </p:nvPr>
        </p:nvSpPr>
        <p:spPr/>
        <p:txBody>
          <a:bodyPr/>
          <a:lstStyle/>
          <a:p>
            <a:r>
              <a:rPr lang="en-US" dirty="0"/>
              <a:t>Take Advantage of the Opportunity</a:t>
            </a:r>
          </a:p>
        </p:txBody>
      </p:sp>
      <p:sp>
        <p:nvSpPr>
          <p:cNvPr id="3" name="Content Placeholder 2">
            <a:extLst>
              <a:ext uri="{FF2B5EF4-FFF2-40B4-BE49-F238E27FC236}">
                <a16:creationId xmlns:a16="http://schemas.microsoft.com/office/drawing/2014/main" id="{A7AE919C-5726-4BA2-9092-0F2D73F5E440}"/>
              </a:ext>
            </a:extLst>
          </p:cNvPr>
          <p:cNvSpPr>
            <a:spLocks noGrp="1"/>
          </p:cNvSpPr>
          <p:nvPr>
            <p:ph idx="1"/>
          </p:nvPr>
        </p:nvSpPr>
        <p:spPr/>
        <p:txBody>
          <a:bodyPr/>
          <a:lstStyle/>
          <a:p>
            <a:r>
              <a:rPr lang="en-US" dirty="0"/>
              <a:t>The 2021-22 LCAP provides the opportunity to rethink the approach to increasing and improving services for students who are low income, English learners, and/or foster youth</a:t>
            </a:r>
          </a:p>
          <a:p>
            <a:r>
              <a:rPr lang="en-US" dirty="0"/>
              <a:t>It’s an opportunity to build collaboration and trust between students, parents, teachers and staff, and educational leaders</a:t>
            </a:r>
          </a:p>
          <a:p>
            <a:r>
              <a:rPr lang="en-US" dirty="0"/>
              <a:t>It’s an opportunity to operationalize equity and to meet the needs of students</a:t>
            </a:r>
          </a:p>
          <a:p>
            <a:r>
              <a:rPr lang="en-US" dirty="0"/>
              <a:t>It’s an opportunity to change what the future of your community will look like for the better</a:t>
            </a:r>
          </a:p>
          <a:p>
            <a:endParaRPr lang="en-US" dirty="0"/>
          </a:p>
        </p:txBody>
      </p:sp>
      <p:sp>
        <p:nvSpPr>
          <p:cNvPr id="4" name="Slide Number Placeholder 3">
            <a:extLst>
              <a:ext uri="{FF2B5EF4-FFF2-40B4-BE49-F238E27FC236}">
                <a16:creationId xmlns:a16="http://schemas.microsoft.com/office/drawing/2014/main" id="{4522894C-3B05-4B00-BEA0-D9C6D3EC519D}"/>
              </a:ext>
            </a:extLst>
          </p:cNvPr>
          <p:cNvSpPr>
            <a:spLocks noGrp="1"/>
          </p:cNvSpPr>
          <p:nvPr>
            <p:ph type="sldNum" sz="quarter" idx="12"/>
          </p:nvPr>
        </p:nvSpPr>
        <p:spPr/>
        <p:txBody>
          <a:bodyPr/>
          <a:lstStyle/>
          <a:p>
            <a:fld id="{1E47FE53-EBF0-4DA7-9D9D-CC1C3A20F3CB}" type="slidenum">
              <a:rPr lang="en-US" sz="2400" smtClean="0"/>
              <a:t>41</a:t>
            </a:fld>
            <a:endParaRPr lang="en-US" sz="2400" dirty="0"/>
          </a:p>
        </p:txBody>
      </p:sp>
    </p:spTree>
    <p:extLst>
      <p:ext uri="{BB962C8B-B14F-4D97-AF65-F5344CB8AC3E}">
        <p14:creationId xmlns:p14="http://schemas.microsoft.com/office/powerpoint/2010/main" val="27747385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gb365715933_1_19"/>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3F3F3F"/>
              </a:buClr>
              <a:buSzPts val="4800"/>
              <a:buFont typeface="Arial"/>
              <a:buNone/>
            </a:pPr>
            <a:r>
              <a:rPr lang="en-US" dirty="0"/>
              <a:t>Upcoming Webinars</a:t>
            </a:r>
            <a:endParaRPr dirty="0"/>
          </a:p>
        </p:txBody>
      </p:sp>
      <p:sp>
        <p:nvSpPr>
          <p:cNvPr id="323" name="Google Shape;323;gb365715933_1_19"/>
          <p:cNvSpPr txBox="1">
            <a:spLocks noGrp="1"/>
          </p:cNvSpPr>
          <p:nvPr>
            <p:ph type="body" idx="1"/>
          </p:nvPr>
        </p:nvSpPr>
        <p:spPr>
          <a:xfrm>
            <a:off x="1097280" y="1737360"/>
            <a:ext cx="4937760" cy="736282"/>
          </a:xfrm>
          <a:prstGeom prst="rect">
            <a:avLst/>
          </a:prstGeom>
          <a:noFill/>
          <a:ln>
            <a:noFill/>
          </a:ln>
        </p:spPr>
        <p:txBody>
          <a:bodyPr spcFirstLastPara="1" wrap="square" lIns="45700" tIns="45700" rIns="45700" bIns="45700" anchor="t" anchorCtr="0">
            <a:noAutofit/>
          </a:bodyPr>
          <a:lstStyle/>
          <a:p>
            <a:pPr marL="176212" lvl="0" indent="0">
              <a:spcBef>
                <a:spcPts val="1400"/>
              </a:spcBef>
              <a:buSzPts val="2800"/>
            </a:pPr>
            <a:r>
              <a:rPr lang="en-US" sz="2400" b="1" dirty="0"/>
              <a:t>Tuesdays @ 2</a:t>
            </a:r>
            <a:endParaRPr sz="2400" b="1" dirty="0"/>
          </a:p>
        </p:txBody>
      </p:sp>
      <p:sp>
        <p:nvSpPr>
          <p:cNvPr id="2" name="Text Placeholder 1">
            <a:extLst>
              <a:ext uri="{FF2B5EF4-FFF2-40B4-BE49-F238E27FC236}">
                <a16:creationId xmlns:a16="http://schemas.microsoft.com/office/drawing/2014/main" id="{C2020C05-1451-4E9A-884B-C8C9BDB04BF5}"/>
              </a:ext>
            </a:extLst>
          </p:cNvPr>
          <p:cNvSpPr>
            <a:spLocks noGrp="1"/>
          </p:cNvSpPr>
          <p:nvPr>
            <p:ph type="body" idx="2"/>
          </p:nvPr>
        </p:nvSpPr>
        <p:spPr>
          <a:xfrm>
            <a:off x="1158240" y="2297487"/>
            <a:ext cx="4937760" cy="3548836"/>
          </a:xfrm>
        </p:spPr>
        <p:txBody>
          <a:bodyPr>
            <a:normAutofit fontScale="62500" lnSpcReduction="20000"/>
          </a:bodyPr>
          <a:lstStyle/>
          <a:p>
            <a:pPr lvl="0" indent="-381000">
              <a:lnSpc>
                <a:spcPct val="100000"/>
              </a:lnSpc>
              <a:spcBef>
                <a:spcPts val="0"/>
              </a:spcBef>
              <a:spcAft>
                <a:spcPts val="1200"/>
              </a:spcAft>
              <a:buSzPts val="2400"/>
            </a:pPr>
            <a:r>
              <a:rPr lang="en-US" sz="3800" strike="sngStrike" dirty="0"/>
              <a:t>1/19: Local Control Funding Formula 101</a:t>
            </a:r>
          </a:p>
          <a:p>
            <a:pPr lvl="0" indent="-381000">
              <a:lnSpc>
                <a:spcPct val="100000"/>
              </a:lnSpc>
              <a:spcBef>
                <a:spcPts val="0"/>
              </a:spcBef>
              <a:spcAft>
                <a:spcPts val="1200"/>
              </a:spcAft>
              <a:buSzPts val="2400"/>
            </a:pPr>
            <a:r>
              <a:rPr lang="en-US" sz="3800" dirty="0"/>
              <a:t>1/26: Stakeholders and the LCAP</a:t>
            </a:r>
          </a:p>
          <a:p>
            <a:pPr lvl="0" indent="-381000">
              <a:lnSpc>
                <a:spcPct val="100000"/>
              </a:lnSpc>
              <a:spcBef>
                <a:spcPts val="0"/>
              </a:spcBef>
              <a:spcAft>
                <a:spcPts val="1200"/>
              </a:spcAft>
              <a:buSzPts val="2400"/>
            </a:pPr>
            <a:r>
              <a:rPr lang="en-US" sz="3800" dirty="0"/>
              <a:t>2/2: LCAP and Annual Update Templates and Instructions for the 2021-22 School Year </a:t>
            </a:r>
          </a:p>
          <a:p>
            <a:pPr lvl="0" indent="-381000">
              <a:lnSpc>
                <a:spcPct val="100000"/>
              </a:lnSpc>
              <a:spcBef>
                <a:spcPts val="0"/>
              </a:spcBef>
              <a:buSzPts val="2400"/>
            </a:pPr>
            <a:r>
              <a:rPr lang="en-US" sz="3800" dirty="0"/>
              <a:t>2/9: Developing Focus Goals and Maintenance Goals for the LCAP</a:t>
            </a:r>
          </a:p>
        </p:txBody>
      </p:sp>
      <p:sp>
        <p:nvSpPr>
          <p:cNvPr id="3" name="Text Placeholder 2">
            <a:extLst>
              <a:ext uri="{FF2B5EF4-FFF2-40B4-BE49-F238E27FC236}">
                <a16:creationId xmlns:a16="http://schemas.microsoft.com/office/drawing/2014/main" id="{1B62B3BC-40C3-4DB9-A219-2F551DD8FFAB}"/>
              </a:ext>
            </a:extLst>
          </p:cNvPr>
          <p:cNvSpPr>
            <a:spLocks noGrp="1"/>
          </p:cNvSpPr>
          <p:nvPr>
            <p:ph type="body" idx="3"/>
          </p:nvPr>
        </p:nvSpPr>
        <p:spPr>
          <a:xfrm>
            <a:off x="6199894" y="1734601"/>
            <a:ext cx="4937760" cy="736282"/>
          </a:xfrm>
        </p:spPr>
        <p:txBody>
          <a:bodyPr>
            <a:normAutofit/>
          </a:bodyPr>
          <a:lstStyle/>
          <a:p>
            <a:r>
              <a:rPr lang="en-US" sz="2400" b="1" dirty="0"/>
              <a:t>Thursdays @ 3</a:t>
            </a:r>
          </a:p>
        </p:txBody>
      </p:sp>
      <p:sp>
        <p:nvSpPr>
          <p:cNvPr id="4" name="Text Placeholder 3">
            <a:extLst>
              <a:ext uri="{FF2B5EF4-FFF2-40B4-BE49-F238E27FC236}">
                <a16:creationId xmlns:a16="http://schemas.microsoft.com/office/drawing/2014/main" id="{43C93102-AA20-4FF4-9000-C6388505DDAF}"/>
              </a:ext>
            </a:extLst>
          </p:cNvPr>
          <p:cNvSpPr>
            <a:spLocks noGrp="1"/>
          </p:cNvSpPr>
          <p:nvPr>
            <p:ph type="body" idx="4"/>
          </p:nvPr>
        </p:nvSpPr>
        <p:spPr>
          <a:xfrm>
            <a:off x="6217920" y="2299812"/>
            <a:ext cx="4937760" cy="3378200"/>
          </a:xfrm>
        </p:spPr>
        <p:txBody>
          <a:bodyPr>
            <a:normAutofit fontScale="92500" lnSpcReduction="20000"/>
          </a:bodyPr>
          <a:lstStyle/>
          <a:p>
            <a:pPr>
              <a:spcBef>
                <a:spcPts val="0"/>
              </a:spcBef>
              <a:spcAft>
                <a:spcPts val="1200"/>
              </a:spcAft>
            </a:pPr>
            <a:r>
              <a:rPr lang="en-US" strike="sngStrike" dirty="0"/>
              <a:t>1/21: Increasing or Improving Services for Students who are Low-Income, English Learners, and Foster Youth </a:t>
            </a:r>
          </a:p>
          <a:p>
            <a:pPr>
              <a:spcBef>
                <a:spcPts val="0"/>
              </a:spcBef>
              <a:spcAft>
                <a:spcPts val="1200"/>
              </a:spcAft>
            </a:pPr>
            <a:r>
              <a:rPr lang="en-US" dirty="0"/>
              <a:t>1/28: Data and the LCAP</a:t>
            </a:r>
          </a:p>
          <a:p>
            <a:pPr>
              <a:spcBef>
                <a:spcPts val="0"/>
              </a:spcBef>
              <a:spcAft>
                <a:spcPts val="1200"/>
              </a:spcAft>
            </a:pPr>
            <a:r>
              <a:rPr lang="en-US" dirty="0"/>
              <a:t>2/4: Developing Broad Goals for the LCAP</a:t>
            </a:r>
          </a:p>
          <a:p>
            <a:pPr>
              <a:spcBef>
                <a:spcPts val="0"/>
              </a:spcBef>
              <a:spcAft>
                <a:spcPts val="1200"/>
              </a:spcAft>
            </a:pPr>
            <a:r>
              <a:rPr lang="en-US" dirty="0"/>
              <a:t>2/11: The CA School Dashboard Local Indicator Process for 2021-22</a:t>
            </a:r>
          </a:p>
        </p:txBody>
      </p:sp>
      <p:sp>
        <p:nvSpPr>
          <p:cNvPr id="5" name="TextBox 4">
            <a:extLst>
              <a:ext uri="{FF2B5EF4-FFF2-40B4-BE49-F238E27FC236}">
                <a16:creationId xmlns:a16="http://schemas.microsoft.com/office/drawing/2014/main" id="{7CA95918-CD2B-4D80-B499-B25E90CB5215}"/>
              </a:ext>
            </a:extLst>
          </p:cNvPr>
          <p:cNvSpPr txBox="1"/>
          <p:nvPr/>
        </p:nvSpPr>
        <p:spPr>
          <a:xfrm>
            <a:off x="1179707" y="5871411"/>
            <a:ext cx="9239640" cy="461665"/>
          </a:xfrm>
          <a:prstGeom prst="rect">
            <a:avLst/>
          </a:prstGeom>
          <a:noFill/>
        </p:spPr>
        <p:txBody>
          <a:bodyPr wrap="square" rtlCol="0">
            <a:spAutoFit/>
          </a:bodyPr>
          <a:lstStyle/>
          <a:p>
            <a:r>
              <a:rPr lang="en-US" sz="2400" dirty="0">
                <a:solidFill>
                  <a:schemeClr val="tx1">
                    <a:lumMod val="75000"/>
                    <a:lumOff val="25000"/>
                  </a:schemeClr>
                </a:solidFill>
              </a:rPr>
              <a:t>[Note: All dates with strikethrough have occurred.]</a:t>
            </a:r>
          </a:p>
        </p:txBody>
      </p:sp>
      <p:sp>
        <p:nvSpPr>
          <p:cNvPr id="324" name="Google Shape;324;gb365715933_1_19"/>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sz="2400"/>
              <a:t>42</a:t>
            </a:fld>
            <a:endParaRPr sz="2400" dirty="0"/>
          </a:p>
        </p:txBody>
      </p:sp>
    </p:spTree>
    <p:extLst>
      <p:ext uri="{BB962C8B-B14F-4D97-AF65-F5344CB8AC3E}">
        <p14:creationId xmlns:p14="http://schemas.microsoft.com/office/powerpoint/2010/main" val="25798949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2" name="Google Shape;332;p53"/>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Contact Information</a:t>
            </a:r>
            <a:endParaRPr dirty="0"/>
          </a:p>
        </p:txBody>
      </p:sp>
      <p:sp>
        <p:nvSpPr>
          <p:cNvPr id="330" name="Google Shape;330;p53"/>
          <p:cNvSpPr txBox="1">
            <a:spLocks noGrp="1"/>
          </p:cNvSpPr>
          <p:nvPr>
            <p:ph idx="1"/>
          </p:nvPr>
        </p:nvSpPr>
        <p:spPr>
          <a:prstGeom prst="rect">
            <a:avLst/>
          </a:prstGeom>
          <a:noFill/>
          <a:ln>
            <a:noFill/>
          </a:ln>
        </p:spPr>
        <p:txBody>
          <a:bodyPr spcFirstLastPara="1" wrap="square" lIns="45700" tIns="45700" rIns="45700" bIns="45700" anchor="t" anchorCtr="0">
            <a:normAutofit/>
          </a:bodyPr>
          <a:lstStyle/>
          <a:p>
            <a:pPr marL="201168" lvl="1" indent="0" algn="ctr" rtl="0">
              <a:lnSpc>
                <a:spcPct val="80000"/>
              </a:lnSpc>
              <a:spcBef>
                <a:spcPts val="600"/>
              </a:spcBef>
              <a:spcAft>
                <a:spcPts val="0"/>
              </a:spcAft>
              <a:buSzPts val="2220"/>
              <a:buNone/>
            </a:pPr>
            <a:r>
              <a:rPr lang="en-US" sz="3200" dirty="0"/>
              <a:t>If you have any questions, please contact the Local Agency Systems Support Office at </a:t>
            </a:r>
            <a:r>
              <a:rPr lang="en-US" sz="3200" u="sng" dirty="0">
                <a:solidFill>
                  <a:srgbClr val="000099"/>
                </a:solidFill>
                <a:hlinkClick r:id="rId3" tooltip="LCFF@cde.ca.gov">
                  <a:extLst>
                    <a:ext uri="{A12FA001-AC4F-418D-AE19-62706E023703}">
                      <ahyp:hlinkClr xmlns:ahyp="http://schemas.microsoft.com/office/drawing/2018/hyperlinkcolor" val="tx"/>
                    </a:ext>
                  </a:extLst>
                </a:hlinkClick>
              </a:rPr>
              <a:t>LCFF@cde.ca.gov</a:t>
            </a:r>
            <a:r>
              <a:rPr lang="en-US" sz="3200" dirty="0">
                <a:solidFill>
                  <a:srgbClr val="000099"/>
                </a:solidFill>
                <a:hlinkClick r:id="rId3" tooltip="LCFF@cde.ca.gov">
                  <a:extLst>
                    <a:ext uri="{A12FA001-AC4F-418D-AE19-62706E023703}">
                      <ahyp:hlinkClr xmlns:ahyp="http://schemas.microsoft.com/office/drawing/2018/hyperlinkcolor" val="tx"/>
                    </a:ext>
                  </a:extLst>
                </a:hlinkClick>
              </a:rPr>
              <a:t> </a:t>
            </a:r>
            <a:endParaRPr sz="3200" dirty="0">
              <a:solidFill>
                <a:srgbClr val="000099"/>
              </a:solidFill>
            </a:endParaRPr>
          </a:p>
          <a:p>
            <a:pPr marL="201168" lvl="1" indent="0" algn="ctr" rtl="0">
              <a:lnSpc>
                <a:spcPct val="80000"/>
              </a:lnSpc>
              <a:spcBef>
                <a:spcPts val="600"/>
              </a:spcBef>
              <a:spcAft>
                <a:spcPts val="0"/>
              </a:spcAft>
              <a:buSzPts val="2220"/>
              <a:buNone/>
            </a:pPr>
            <a:endParaRPr sz="3200" dirty="0"/>
          </a:p>
          <a:p>
            <a:pPr marL="201168" lvl="1" indent="0" algn="ctr" rtl="0">
              <a:lnSpc>
                <a:spcPct val="80000"/>
              </a:lnSpc>
              <a:spcBef>
                <a:spcPts val="600"/>
              </a:spcBef>
              <a:spcAft>
                <a:spcPts val="0"/>
              </a:spcAft>
              <a:buSzPts val="2220"/>
              <a:buNone/>
            </a:pPr>
            <a:r>
              <a:rPr lang="en-US" sz="3200" dirty="0"/>
              <a:t>Tuesdays @ 2 webpage: </a:t>
            </a:r>
          </a:p>
          <a:p>
            <a:pPr marL="201168" lvl="1" indent="0" algn="ctr" rtl="0">
              <a:lnSpc>
                <a:spcPct val="80000"/>
              </a:lnSpc>
              <a:spcBef>
                <a:spcPts val="600"/>
              </a:spcBef>
              <a:spcAft>
                <a:spcPts val="0"/>
              </a:spcAft>
              <a:buSzPts val="2220"/>
              <a:buNone/>
            </a:pPr>
            <a:r>
              <a:rPr lang="en-US" sz="3200" dirty="0">
                <a:solidFill>
                  <a:srgbClr val="000099"/>
                </a:solidFill>
                <a:hlinkClick r:id="rId4" tooltip="Tuesdays @ 2 webpage">
                  <a:extLst>
                    <a:ext uri="{A12FA001-AC4F-418D-AE19-62706E023703}">
                      <ahyp:hlinkClr xmlns:ahyp="http://schemas.microsoft.com/office/drawing/2018/hyperlinkcolor" val="tx"/>
                    </a:ext>
                  </a:extLst>
                </a:hlinkClick>
              </a:rPr>
              <a:t>https://www.cde.c a.gov/fg/aa/lc/tuesdaysat2.asp</a:t>
            </a:r>
            <a:endParaRPr sz="3200" dirty="0">
              <a:solidFill>
                <a:srgbClr val="000099"/>
              </a:solidFill>
            </a:endParaRPr>
          </a:p>
        </p:txBody>
      </p:sp>
      <p:sp>
        <p:nvSpPr>
          <p:cNvPr id="331" name="Google Shape;331;p5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sz="2400"/>
              <a:t>43</a:t>
            </a:fld>
            <a:endParaRP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A1A9-5C0B-41D1-AC1D-2620AF6A6A72}"/>
              </a:ext>
            </a:extLst>
          </p:cNvPr>
          <p:cNvSpPr>
            <a:spLocks noGrp="1"/>
          </p:cNvSpPr>
          <p:nvPr>
            <p:ph type="title"/>
          </p:nvPr>
        </p:nvSpPr>
        <p:spPr/>
        <p:txBody>
          <a:bodyPr/>
          <a:lstStyle/>
          <a:p>
            <a:r>
              <a:rPr lang="en-US" dirty="0"/>
              <a:t>Addendum 1</a:t>
            </a:r>
          </a:p>
        </p:txBody>
      </p:sp>
      <p:sp>
        <p:nvSpPr>
          <p:cNvPr id="3" name="Content Placeholder 2">
            <a:extLst>
              <a:ext uri="{FF2B5EF4-FFF2-40B4-BE49-F238E27FC236}">
                <a16:creationId xmlns:a16="http://schemas.microsoft.com/office/drawing/2014/main" id="{865325D5-60FE-4FFC-8208-0EE8840F421C}"/>
              </a:ext>
            </a:extLst>
          </p:cNvPr>
          <p:cNvSpPr>
            <a:spLocks noGrp="1"/>
          </p:cNvSpPr>
          <p:nvPr>
            <p:ph idx="1"/>
          </p:nvPr>
        </p:nvSpPr>
        <p:spPr/>
        <p:txBody>
          <a:bodyPr>
            <a:normAutofit lnSpcReduction="10000"/>
          </a:bodyPr>
          <a:lstStyle/>
          <a:p>
            <a:r>
              <a:rPr lang="en-US" dirty="0"/>
              <a:t>A large arrow pointing from left to right with 4 colored circles (blue, green, dark green, and brown) in the middle that illustrates how the process should be implemented in chronological order. First is “Use data analysis and stakeholder input to identify the specific needs of low income, English learners, and/or foster youth”. Second dot is “Identify metrics that track progress and develop actions that see to address the specifically identified needs”. Third dot is “Implement and monitor the plan, making course corrections as necessary”. Fourth dot is “Analyze outcome data to determine progress made towards addressing identified student needs”.</a:t>
            </a:r>
          </a:p>
          <a:p>
            <a:endParaRPr lang="en-US" dirty="0"/>
          </a:p>
        </p:txBody>
      </p:sp>
      <p:sp>
        <p:nvSpPr>
          <p:cNvPr id="4" name="Slide Number Placeholder 3">
            <a:extLst>
              <a:ext uri="{FF2B5EF4-FFF2-40B4-BE49-F238E27FC236}">
                <a16:creationId xmlns:a16="http://schemas.microsoft.com/office/drawing/2014/main" id="{ED38AD37-0526-4F0A-B3E0-33F6380E7E95}"/>
              </a:ext>
            </a:extLst>
          </p:cNvPr>
          <p:cNvSpPr>
            <a:spLocks noGrp="1"/>
          </p:cNvSpPr>
          <p:nvPr>
            <p:ph type="sldNum" sz="quarter" idx="12"/>
          </p:nvPr>
        </p:nvSpPr>
        <p:spPr/>
        <p:txBody>
          <a:bodyPr/>
          <a:lstStyle/>
          <a:p>
            <a:fld id="{1E47FE53-EBF0-4DA7-9D9D-CC1C3A20F3CB}" type="slidenum">
              <a:rPr lang="en-US" sz="2400" smtClean="0"/>
              <a:t>44</a:t>
            </a:fld>
            <a:endParaRPr lang="en-US" sz="2400" dirty="0"/>
          </a:p>
        </p:txBody>
      </p:sp>
    </p:spTree>
    <p:extLst>
      <p:ext uri="{BB962C8B-B14F-4D97-AF65-F5344CB8AC3E}">
        <p14:creationId xmlns:p14="http://schemas.microsoft.com/office/powerpoint/2010/main" val="3214555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7FA13F-8258-4219-BB3A-A304113BD49D}"/>
              </a:ext>
            </a:extLst>
          </p:cNvPr>
          <p:cNvSpPr>
            <a:spLocks noGrp="1"/>
          </p:cNvSpPr>
          <p:nvPr>
            <p:ph type="title"/>
          </p:nvPr>
        </p:nvSpPr>
        <p:spPr/>
        <p:txBody>
          <a:bodyPr>
            <a:normAutofit/>
          </a:bodyPr>
          <a:lstStyle/>
          <a:p>
            <a:r>
              <a:rPr lang="en-US" sz="6600" dirty="0"/>
              <a:t>Foundations</a:t>
            </a:r>
          </a:p>
        </p:txBody>
      </p:sp>
      <p:sp>
        <p:nvSpPr>
          <p:cNvPr id="6" name="Text Placeholder 5">
            <a:extLst>
              <a:ext uri="{FF2B5EF4-FFF2-40B4-BE49-F238E27FC236}">
                <a16:creationId xmlns:a16="http://schemas.microsoft.com/office/drawing/2014/main" id="{655B27C7-2F68-4988-9032-414AB4AE9F57}"/>
              </a:ext>
            </a:extLst>
          </p:cNvPr>
          <p:cNvSpPr>
            <a:spLocks noGrp="1"/>
          </p:cNvSpPr>
          <p:nvPr>
            <p:ph type="body" idx="1"/>
          </p:nvPr>
        </p:nvSpPr>
        <p:spPr/>
        <p:txBody>
          <a:bodyPr/>
          <a:lstStyle/>
          <a:p>
            <a:r>
              <a:rPr lang="en-US" dirty="0"/>
              <a:t>The Foundation of the Requirement to Increase or Improve Services</a:t>
            </a:r>
          </a:p>
        </p:txBody>
      </p:sp>
      <p:sp>
        <p:nvSpPr>
          <p:cNvPr id="4" name="Slide Number Placeholder 3">
            <a:extLst>
              <a:ext uri="{FF2B5EF4-FFF2-40B4-BE49-F238E27FC236}">
                <a16:creationId xmlns:a16="http://schemas.microsoft.com/office/drawing/2014/main" id="{26E866B8-ACB2-484F-B14F-3B2E4272CFA9}"/>
              </a:ext>
            </a:extLst>
          </p:cNvPr>
          <p:cNvSpPr>
            <a:spLocks noGrp="1"/>
          </p:cNvSpPr>
          <p:nvPr>
            <p:ph type="sldNum" sz="quarter" idx="12"/>
          </p:nvPr>
        </p:nvSpPr>
        <p:spPr/>
        <p:txBody>
          <a:bodyPr/>
          <a:lstStyle/>
          <a:p>
            <a:fld id="{1E47FE53-EBF0-4DA7-9D9D-CC1C3A20F3CB}" type="slidenum">
              <a:rPr lang="en-US" sz="2400" smtClean="0"/>
              <a:t>5</a:t>
            </a:fld>
            <a:endParaRPr lang="en-US" sz="2400" dirty="0"/>
          </a:p>
        </p:txBody>
      </p:sp>
    </p:spTree>
    <p:extLst>
      <p:ext uri="{BB962C8B-B14F-4D97-AF65-F5344CB8AC3E}">
        <p14:creationId xmlns:p14="http://schemas.microsoft.com/office/powerpoint/2010/main" val="175881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b49332422b_0_0"/>
          <p:cNvSpPr txBox="1">
            <a:spLocks noGrp="1"/>
          </p:cNvSpPr>
          <p:nvPr>
            <p:ph type="title"/>
          </p:nvPr>
        </p:nvSpPr>
        <p:spPr/>
        <p:txBody>
          <a:bodyPr/>
          <a:lstStyle/>
          <a:p>
            <a:pPr lvl="0"/>
            <a:r>
              <a:rPr lang="en-US" dirty="0"/>
              <a:t>Foundational Principles of the LCFF</a:t>
            </a:r>
          </a:p>
        </p:txBody>
      </p:sp>
      <p:sp>
        <p:nvSpPr>
          <p:cNvPr id="138" name="Google Shape;138;gb49332422b_0_0"/>
          <p:cNvSpPr txBox="1">
            <a:spLocks noGrp="1"/>
          </p:cNvSpPr>
          <p:nvPr>
            <p:ph idx="1"/>
          </p:nvPr>
        </p:nvSpPr>
        <p:spPr>
          <a:xfrm>
            <a:off x="1097280" y="1845733"/>
            <a:ext cx="10058400" cy="4463932"/>
          </a:xfrm>
        </p:spPr>
        <p:txBody>
          <a:bodyPr>
            <a:normAutofit lnSpcReduction="10000"/>
          </a:bodyPr>
          <a:lstStyle/>
          <a:p>
            <a:r>
              <a:rPr lang="en-US" dirty="0"/>
              <a:t>Local Education Agency (LEA)-level improvement based on multiple measures</a:t>
            </a:r>
          </a:p>
          <a:p>
            <a:pPr lvl="0"/>
            <a:r>
              <a:rPr lang="en-US" dirty="0"/>
              <a:t>Equity</a:t>
            </a:r>
          </a:p>
          <a:p>
            <a:pPr lvl="1"/>
            <a:r>
              <a:rPr lang="en-US" dirty="0"/>
              <a:t>Additional funding to address specific identified needs of students who are low income, English learners, and/or foster youth (i.e. unduplicated students)</a:t>
            </a:r>
          </a:p>
          <a:p>
            <a:pPr lvl="1"/>
            <a:r>
              <a:rPr lang="en-US" dirty="0"/>
              <a:t>Requirement to Increase or Improve Services in proportion to the increase in funding</a:t>
            </a:r>
          </a:p>
          <a:p>
            <a:pPr lvl="0"/>
            <a:r>
              <a:rPr lang="en-US" dirty="0"/>
              <a:t>Subsidiarity</a:t>
            </a:r>
          </a:p>
          <a:p>
            <a:pPr lvl="1"/>
            <a:r>
              <a:rPr lang="en-US" dirty="0"/>
              <a:t>A principle of social organization that holds that social and political issues should be dealt with at the most immediate level</a:t>
            </a:r>
          </a:p>
          <a:p>
            <a:pPr lvl="1"/>
            <a:r>
              <a:rPr lang="en-US" dirty="0"/>
              <a:t>Necessitates transparency and collaboration with the community</a:t>
            </a:r>
          </a:p>
        </p:txBody>
      </p:sp>
      <p:sp>
        <p:nvSpPr>
          <p:cNvPr id="139" name="Google Shape;139;gb49332422b_0_0"/>
          <p:cNvSpPr txBox="1">
            <a:spLocks noGrp="1"/>
          </p:cNvSpPr>
          <p:nvPr>
            <p:ph type="sldNum" sz="quarter" idx="12"/>
          </p:nvPr>
        </p:nvSpPr>
        <p:spPr/>
        <p:txBody>
          <a:bodyPr/>
          <a:lstStyle/>
          <a:p>
            <a:pPr lvl="0"/>
            <a:fld id="{00000000-1234-1234-1234-123412341234}" type="slidenum">
              <a:rPr lang="en-US" sz="2400" smtClean="0"/>
              <a:pPr lvl="0"/>
              <a:t>6</a:t>
            </a:fld>
            <a:endParaRPr lang="en-US" sz="2400" dirty="0"/>
          </a:p>
        </p:txBody>
      </p:sp>
    </p:spTree>
    <p:extLst>
      <p:ext uri="{BB962C8B-B14F-4D97-AF65-F5344CB8AC3E}">
        <p14:creationId xmlns:p14="http://schemas.microsoft.com/office/powerpoint/2010/main" val="79027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AA719-DBFF-4492-A6E7-2CD9E2F56EBC}"/>
              </a:ext>
            </a:extLst>
          </p:cNvPr>
          <p:cNvSpPr>
            <a:spLocks noGrp="1"/>
          </p:cNvSpPr>
          <p:nvPr>
            <p:ph type="title"/>
          </p:nvPr>
        </p:nvSpPr>
        <p:spPr/>
        <p:txBody>
          <a:bodyPr/>
          <a:lstStyle/>
          <a:p>
            <a:r>
              <a:rPr lang="en-US" dirty="0"/>
              <a:t>Unrestricted Funds</a:t>
            </a:r>
          </a:p>
        </p:txBody>
      </p:sp>
      <p:sp>
        <p:nvSpPr>
          <p:cNvPr id="3" name="Content Placeholder 2">
            <a:extLst>
              <a:ext uri="{FF2B5EF4-FFF2-40B4-BE49-F238E27FC236}">
                <a16:creationId xmlns:a16="http://schemas.microsoft.com/office/drawing/2014/main" id="{4E0EB598-2704-4845-ADC9-F6644A62CC4C}"/>
              </a:ext>
            </a:extLst>
          </p:cNvPr>
          <p:cNvSpPr>
            <a:spLocks noGrp="1"/>
          </p:cNvSpPr>
          <p:nvPr>
            <p:ph idx="1"/>
          </p:nvPr>
        </p:nvSpPr>
        <p:spPr>
          <a:xfrm>
            <a:off x="1097280" y="1845733"/>
            <a:ext cx="10040374" cy="4355561"/>
          </a:xfrm>
        </p:spPr>
        <p:txBody>
          <a:bodyPr/>
          <a:lstStyle/>
          <a:p>
            <a:pPr>
              <a:spcAft>
                <a:spcPts val="1200"/>
              </a:spcAft>
            </a:pPr>
            <a:r>
              <a:rPr lang="en-US" dirty="0"/>
              <a:t>All LCFF funding, regardless of whether they are calculated as part of the base grant or the supplemental or concentration grant add-ons, is unrestricted funding (Resource 0000)</a:t>
            </a:r>
          </a:p>
          <a:p>
            <a:pPr lvl="1">
              <a:spcAft>
                <a:spcPts val="1200"/>
              </a:spcAft>
            </a:pPr>
            <a:r>
              <a:rPr lang="en-US" sz="2800" dirty="0"/>
              <a:t>LCFF funds can be spent on any purpose allowable for LEAs under California’s Education Code</a:t>
            </a:r>
          </a:p>
          <a:p>
            <a:pPr lvl="1"/>
            <a:endParaRPr lang="en-US" dirty="0"/>
          </a:p>
        </p:txBody>
      </p:sp>
      <p:sp>
        <p:nvSpPr>
          <p:cNvPr id="4" name="Slide Number Placeholder 3">
            <a:extLst>
              <a:ext uri="{FF2B5EF4-FFF2-40B4-BE49-F238E27FC236}">
                <a16:creationId xmlns:a16="http://schemas.microsoft.com/office/drawing/2014/main" id="{4ADE9A5A-34EC-442D-8210-CE9F5EC3BDC0}"/>
              </a:ext>
            </a:extLst>
          </p:cNvPr>
          <p:cNvSpPr>
            <a:spLocks noGrp="1"/>
          </p:cNvSpPr>
          <p:nvPr>
            <p:ph type="sldNum" sz="quarter" idx="12"/>
          </p:nvPr>
        </p:nvSpPr>
        <p:spPr/>
        <p:txBody>
          <a:bodyPr/>
          <a:lstStyle/>
          <a:p>
            <a:fld id="{1E47FE53-EBF0-4DA7-9D9D-CC1C3A20F3CB}" type="slidenum">
              <a:rPr lang="en-US" sz="2400" smtClean="0"/>
              <a:t>7</a:t>
            </a:fld>
            <a:endParaRPr lang="en-US" sz="2400" dirty="0"/>
          </a:p>
        </p:txBody>
      </p:sp>
    </p:spTree>
    <p:extLst>
      <p:ext uri="{BB962C8B-B14F-4D97-AF65-F5344CB8AC3E}">
        <p14:creationId xmlns:p14="http://schemas.microsoft.com/office/powerpoint/2010/main" val="59198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b495f8a397_1_157"/>
          <p:cNvSpPr txBox="1">
            <a:spLocks noGrp="1"/>
          </p:cNvSpPr>
          <p:nvPr>
            <p:ph type="title"/>
          </p:nvPr>
        </p:nvSpPr>
        <p:spPr/>
        <p:txBody>
          <a:bodyPr/>
          <a:lstStyle/>
          <a:p>
            <a:pPr lvl="0"/>
            <a:r>
              <a:rPr lang="en-US" dirty="0"/>
              <a:t>Flexibility to Ensure Student Success</a:t>
            </a:r>
          </a:p>
        </p:txBody>
      </p:sp>
      <p:sp>
        <p:nvSpPr>
          <p:cNvPr id="286" name="Google Shape;286;gb495f8a397_1_157"/>
          <p:cNvSpPr txBox="1">
            <a:spLocks noGrp="1"/>
          </p:cNvSpPr>
          <p:nvPr>
            <p:ph idx="1"/>
          </p:nvPr>
        </p:nvSpPr>
        <p:spPr>
          <a:xfrm>
            <a:off x="1097280" y="1845733"/>
            <a:ext cx="10040374" cy="4355561"/>
          </a:xfrm>
        </p:spPr>
        <p:txBody>
          <a:bodyPr/>
          <a:lstStyle/>
          <a:p>
            <a:pPr lvl="0"/>
            <a:r>
              <a:rPr lang="en-US" dirty="0">
                <a:sym typeface="Arial"/>
              </a:rPr>
              <a:t>LCFF provides for an increased level of local flexibility to determine which programs and/or services have the greatest likelihood of ensuring that each student will succeed in relation to each of the eight LCFF state priorities.</a:t>
            </a:r>
            <a:endParaRPr lang="en-US" dirty="0"/>
          </a:p>
          <a:p>
            <a:pPr lvl="0"/>
            <a:r>
              <a:rPr lang="en-US" dirty="0">
                <a:sym typeface="Arial"/>
              </a:rPr>
              <a:t>In exchange for this flexibility, the LCFF model requires greater local responsibility for selecting appropriate and effective programs.</a:t>
            </a:r>
          </a:p>
          <a:p>
            <a:pPr lvl="0"/>
            <a:r>
              <a:rPr lang="en-US" dirty="0"/>
              <a:t>This necessitates transparency and engaging stakeholders in analysis and decision-making.</a:t>
            </a:r>
          </a:p>
        </p:txBody>
      </p:sp>
      <p:sp>
        <p:nvSpPr>
          <p:cNvPr id="287" name="Google Shape;287;gb495f8a397_1_157"/>
          <p:cNvSpPr txBox="1">
            <a:spLocks noGrp="1"/>
          </p:cNvSpPr>
          <p:nvPr>
            <p:ph type="sldNum" sz="quarter" idx="12"/>
          </p:nvPr>
        </p:nvSpPr>
        <p:spPr/>
        <p:txBody>
          <a:bodyPr/>
          <a:lstStyle/>
          <a:p>
            <a:pPr lvl="0"/>
            <a:fld id="{00000000-1234-1234-1234-123412341234}" type="slidenum">
              <a:rPr lang="en-US" sz="2400" smtClean="0"/>
              <a:pPr lvl="0"/>
              <a:t>8</a:t>
            </a:fld>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b549b40a70_0_0"/>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Requirement to Increase or Improve Services</a:t>
            </a:r>
            <a:endParaRPr dirty="0"/>
          </a:p>
        </p:txBody>
      </p:sp>
      <p:sp>
        <p:nvSpPr>
          <p:cNvPr id="2" name="Content Placeholder 1">
            <a:extLst>
              <a:ext uri="{FF2B5EF4-FFF2-40B4-BE49-F238E27FC236}">
                <a16:creationId xmlns:a16="http://schemas.microsoft.com/office/drawing/2014/main" id="{099917DF-A5DD-445F-937B-4C2502F7EB57}"/>
              </a:ext>
            </a:extLst>
          </p:cNvPr>
          <p:cNvSpPr>
            <a:spLocks noGrp="1"/>
          </p:cNvSpPr>
          <p:nvPr>
            <p:ph idx="1"/>
          </p:nvPr>
        </p:nvSpPr>
        <p:spPr/>
        <p:txBody>
          <a:bodyPr>
            <a:normAutofit fontScale="92500" lnSpcReduction="10000"/>
          </a:bodyPr>
          <a:lstStyle/>
          <a:p>
            <a:r>
              <a:rPr lang="en-US" dirty="0"/>
              <a:t>The LCFF requires an LEA to provide evidence in its LCAP to demonstrate how the LEA plans to increase or improve services for students who are low income, English learners, or foster youth (unduplicated students) as compared to the services provided to all pupils.</a:t>
            </a:r>
          </a:p>
          <a:p>
            <a:r>
              <a:rPr lang="en-US" dirty="0"/>
              <a:t>Services must be increased or improved in proportion to the increase in funds apportioned on the basis of the number and concentration of low income, English learners, or foster youth students</a:t>
            </a:r>
          </a:p>
          <a:p>
            <a:r>
              <a:rPr lang="en-US" dirty="0"/>
              <a:t>To increase services means to grow services in quantity and to improve services means to grow services in quality.</a:t>
            </a:r>
          </a:p>
        </p:txBody>
      </p:sp>
      <p:sp>
        <p:nvSpPr>
          <p:cNvPr id="224" name="Google Shape;224;gb549b40a70_0_0"/>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50"/>
              <a:buFont typeface="Arial"/>
              <a:buNone/>
            </a:pPr>
            <a:fld id="{00000000-1234-1234-1234-123412341234}" type="slidenum">
              <a:rPr lang="en-US" sz="2400"/>
              <a:t>9</a:t>
            </a:fld>
            <a:endParaRPr sz="2400"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4523</TotalTime>
  <Words>3082</Words>
  <Application>Microsoft Office PowerPoint</Application>
  <PresentationFormat>Widescreen</PresentationFormat>
  <Paragraphs>278</Paragraphs>
  <Slides>44</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Times</vt:lpstr>
      <vt:lpstr>Retrospect</vt:lpstr>
      <vt:lpstr>Increased or Improved Services for Foster Youth, English Learners, and Low-Income Students</vt:lpstr>
      <vt:lpstr>Webinar Series</vt:lpstr>
      <vt:lpstr>LCAP Template and Instructions</vt:lpstr>
      <vt:lpstr>Purpose of This Webinar</vt:lpstr>
      <vt:lpstr>Foundations</vt:lpstr>
      <vt:lpstr>Foundational Principles of the LCFF</vt:lpstr>
      <vt:lpstr>Unrestricted Funds</vt:lpstr>
      <vt:lpstr>Flexibility to Ensure Student Success</vt:lpstr>
      <vt:lpstr>Requirement to Increase or Improve Services</vt:lpstr>
      <vt:lpstr>LCAP Approval Criteria</vt:lpstr>
      <vt:lpstr>New Requirements to Ensure Equity</vt:lpstr>
      <vt:lpstr>Not a Spending Requirement</vt:lpstr>
      <vt:lpstr>A Shift in Mindset </vt:lpstr>
      <vt:lpstr>A Shift in Process</vt:lpstr>
      <vt:lpstr>The Increased or Improved Services for Foster Youth, English Learners, and Low-Income Students Section</vt:lpstr>
      <vt:lpstr>Purpose of the Section</vt:lpstr>
      <vt:lpstr>Increased or Improved Services (1)</vt:lpstr>
      <vt:lpstr>Increased or Improved Services (2)</vt:lpstr>
      <vt:lpstr>Contributing Actions</vt:lpstr>
      <vt:lpstr>Types of Actions in an LCAP</vt:lpstr>
      <vt:lpstr>Required for “Wide” Actions/Services</vt:lpstr>
      <vt:lpstr>Principally Directed (1) </vt:lpstr>
      <vt:lpstr>Principally Directed (2) </vt:lpstr>
      <vt:lpstr>Effective In</vt:lpstr>
      <vt:lpstr>Increased or Improved Services (3)</vt:lpstr>
      <vt:lpstr>Principally Directed and Effective</vt:lpstr>
      <vt:lpstr>Conclusory Statements</vt:lpstr>
      <vt:lpstr>Enrollment is not a Justification (1)</vt:lpstr>
      <vt:lpstr>Enrollment is not a Justification (2)</vt:lpstr>
      <vt:lpstr>Increased or Improved Services (4)</vt:lpstr>
      <vt:lpstr>Instructions – “Wide” Actions (1)</vt:lpstr>
      <vt:lpstr>Instructions – “Wide” Actions (2)</vt:lpstr>
      <vt:lpstr>Examples</vt:lpstr>
      <vt:lpstr>Example 1: (1 of 3)</vt:lpstr>
      <vt:lpstr>Example 1: (2 of 3)</vt:lpstr>
      <vt:lpstr>Example 1: (3 of 3)</vt:lpstr>
      <vt:lpstr>Example 2 (1 of 2)</vt:lpstr>
      <vt:lpstr>Example 2 (2 of 2)</vt:lpstr>
      <vt:lpstr>Closing Thoughts</vt:lpstr>
      <vt:lpstr>The Through-line</vt:lpstr>
      <vt:lpstr>Take Advantage of the Opportunity</vt:lpstr>
      <vt:lpstr>Upcoming Webinars</vt:lpstr>
      <vt:lpstr>Contact Information</vt:lpstr>
      <vt:lpstr>Addendum 1</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 LCFF (CA Dept of Education)</dc:title>
  <dc:subject>Webinar presentation regarding Increased or Improved Services for Foster Youth, English Learners, and Low-Income Students.</dc:subject>
  <dc:creator>Local Agency Systems Support Office</dc:creator>
  <cp:keywords>increased, or, improved, services, unduplicated, pupils, low, income, foster, youth, english, learners, lasso, tuesdays, at, 2, thursdays, 3, lcff</cp:keywords>
  <cp:lastModifiedBy>Susan Aglubat-Alvarez</cp:lastModifiedBy>
  <cp:revision>292</cp:revision>
  <cp:lastPrinted>2016-11-14T18:06:51Z</cp:lastPrinted>
  <dcterms:created xsi:type="dcterms:W3CDTF">2016-11-08T21:28:02Z</dcterms:created>
  <dcterms:modified xsi:type="dcterms:W3CDTF">2021-01-23T00:11:12Z</dcterms:modified>
</cp:coreProperties>
</file>