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37"/>
  </p:notesMasterIdLst>
  <p:sldIdLst>
    <p:sldId id="256" r:id="rId2"/>
    <p:sldId id="257" r:id="rId3"/>
    <p:sldId id="258" r:id="rId4"/>
    <p:sldId id="259" r:id="rId5"/>
    <p:sldId id="260" r:id="rId6"/>
    <p:sldId id="261" r:id="rId7"/>
    <p:sldId id="274" r:id="rId8"/>
    <p:sldId id="262" r:id="rId9"/>
    <p:sldId id="275" r:id="rId10"/>
    <p:sldId id="263" r:id="rId11"/>
    <p:sldId id="276" r:id="rId12"/>
    <p:sldId id="264" r:id="rId13"/>
    <p:sldId id="265" r:id="rId14"/>
    <p:sldId id="277" r:id="rId15"/>
    <p:sldId id="266" r:id="rId16"/>
    <p:sldId id="267" r:id="rId17"/>
    <p:sldId id="278" r:id="rId18"/>
    <p:sldId id="268" r:id="rId19"/>
    <p:sldId id="269" r:id="rId20"/>
    <p:sldId id="270" r:id="rId21"/>
    <p:sldId id="279" r:id="rId22"/>
    <p:sldId id="272" r:id="rId23"/>
    <p:sldId id="282" r:id="rId24"/>
    <p:sldId id="283" r:id="rId25"/>
    <p:sldId id="280" r:id="rId26"/>
    <p:sldId id="281" r:id="rId27"/>
    <p:sldId id="284" r:id="rId28"/>
    <p:sldId id="286" r:id="rId29"/>
    <p:sldId id="285" r:id="rId30"/>
    <p:sldId id="287" r:id="rId31"/>
    <p:sldId id="273" r:id="rId32"/>
    <p:sldId id="288" r:id="rId33"/>
    <p:sldId id="289" r:id="rId34"/>
    <p:sldId id="290" r:id="rId35"/>
    <p:sldId id="291" r:id="rId36"/>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Steele" initials="NS" lastIdx="1" clrIdx="0">
    <p:extLst>
      <p:ext uri="{19B8F6BF-5375-455C-9EA6-DF929625EA0E}">
        <p15:presenceInfo xmlns:p15="http://schemas.microsoft.com/office/powerpoint/2012/main" userId="S-1-5-21-2608872058-1432505909-2668327341-27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E0B4"/>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48" y="1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0336719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05" name="Google Shape;10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9081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9644e453c7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9644e453c7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52" name="Google Shape;152;g9644e453c7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dirty="0"/>
          </a:p>
        </p:txBody>
      </p:sp>
    </p:spTree>
    <p:extLst>
      <p:ext uri="{BB962C8B-B14F-4D97-AF65-F5344CB8AC3E}">
        <p14:creationId xmlns:p14="http://schemas.microsoft.com/office/powerpoint/2010/main" val="3728454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9644e453c7_0_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9644e453c7_0_1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68" name="Google Shape;168;g9644e453c7_0_1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dirty="0"/>
          </a:p>
        </p:txBody>
      </p:sp>
    </p:spTree>
    <p:extLst>
      <p:ext uri="{BB962C8B-B14F-4D97-AF65-F5344CB8AC3E}">
        <p14:creationId xmlns:p14="http://schemas.microsoft.com/office/powerpoint/2010/main" val="3841019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9644e453c7_7_2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9644e453c7_7_2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76" name="Google Shape;176;g9644e453c7_7_2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dirty="0"/>
          </a:p>
        </p:txBody>
      </p:sp>
    </p:spTree>
    <p:extLst>
      <p:ext uri="{BB962C8B-B14F-4D97-AF65-F5344CB8AC3E}">
        <p14:creationId xmlns:p14="http://schemas.microsoft.com/office/powerpoint/2010/main" val="956730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9644e453c7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9644e453c7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52" name="Google Shape;152;g9644e453c7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dirty="0"/>
          </a:p>
        </p:txBody>
      </p:sp>
    </p:spTree>
    <p:extLst>
      <p:ext uri="{BB962C8B-B14F-4D97-AF65-F5344CB8AC3E}">
        <p14:creationId xmlns:p14="http://schemas.microsoft.com/office/powerpoint/2010/main" val="566626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9644e453c7_0_2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9644e453c7_0_2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84" name="Google Shape;184;g9644e453c7_0_2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dirty="0"/>
          </a:p>
        </p:txBody>
      </p:sp>
    </p:spTree>
    <p:extLst>
      <p:ext uri="{BB962C8B-B14F-4D97-AF65-F5344CB8AC3E}">
        <p14:creationId xmlns:p14="http://schemas.microsoft.com/office/powerpoint/2010/main" val="3200977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93cfd2cd40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93cfd2cd40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92" name="Google Shape;192;g93cfd2cd40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dirty="0"/>
          </a:p>
        </p:txBody>
      </p:sp>
    </p:spTree>
    <p:extLst>
      <p:ext uri="{BB962C8B-B14F-4D97-AF65-F5344CB8AC3E}">
        <p14:creationId xmlns:p14="http://schemas.microsoft.com/office/powerpoint/2010/main" val="1422845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9644e453c7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9644e453c7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52" name="Google Shape;152;g9644e453c7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dirty="0"/>
          </a:p>
        </p:txBody>
      </p:sp>
    </p:spTree>
    <p:extLst>
      <p:ext uri="{BB962C8B-B14F-4D97-AF65-F5344CB8AC3E}">
        <p14:creationId xmlns:p14="http://schemas.microsoft.com/office/powerpoint/2010/main" val="2879437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9644e453c7_0_2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9644e453c7_0_2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00" name="Google Shape;200;g9644e453c7_0_2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dirty="0"/>
          </a:p>
        </p:txBody>
      </p:sp>
    </p:spTree>
    <p:extLst>
      <p:ext uri="{BB962C8B-B14F-4D97-AF65-F5344CB8AC3E}">
        <p14:creationId xmlns:p14="http://schemas.microsoft.com/office/powerpoint/2010/main" val="915968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9420d751bb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9420d751bb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08" name="Google Shape;208;g9420d751bb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dirty="0"/>
          </a:p>
        </p:txBody>
      </p:sp>
    </p:spTree>
    <p:extLst>
      <p:ext uri="{BB962C8B-B14F-4D97-AF65-F5344CB8AC3E}">
        <p14:creationId xmlns:p14="http://schemas.microsoft.com/office/powerpoint/2010/main" val="104099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9420d751bb_0_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9420d751bb_0_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16" name="Google Shape;216;g9420d751bb_0_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dirty="0"/>
          </a:p>
        </p:txBody>
      </p:sp>
    </p:spTree>
    <p:extLst>
      <p:ext uri="{BB962C8B-B14F-4D97-AF65-F5344CB8AC3E}">
        <p14:creationId xmlns:p14="http://schemas.microsoft.com/office/powerpoint/2010/main" val="1773405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9644e453c7_1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9644e453c7_1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First interim report, not the adopted budget</a:t>
            </a:r>
            <a:endParaRPr dirty="0"/>
          </a:p>
        </p:txBody>
      </p:sp>
      <p:sp>
        <p:nvSpPr>
          <p:cNvPr id="112" name="Google Shape;112;g9644e453c7_1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dirty="0"/>
          </a:p>
        </p:txBody>
      </p:sp>
    </p:spTree>
    <p:extLst>
      <p:ext uri="{BB962C8B-B14F-4D97-AF65-F5344CB8AC3E}">
        <p14:creationId xmlns:p14="http://schemas.microsoft.com/office/powerpoint/2010/main" val="2392468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9644e453c7_7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9644e453c7_7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solidFill>
                <a:srgbClr val="FF0000"/>
              </a:solidFill>
            </a:endParaRPr>
          </a:p>
        </p:txBody>
      </p:sp>
      <p:sp>
        <p:nvSpPr>
          <p:cNvPr id="232" name="Google Shape;232;g9644e453c7_7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dirty="0"/>
          </a:p>
        </p:txBody>
      </p:sp>
    </p:spTree>
    <p:extLst>
      <p:ext uri="{BB962C8B-B14F-4D97-AF65-F5344CB8AC3E}">
        <p14:creationId xmlns:p14="http://schemas.microsoft.com/office/powerpoint/2010/main" val="27678975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9644e453c7_0_4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9644e453c7_0_4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39" name="Google Shape;239;g9644e453c7_0_4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31</a:t>
            </a:fld>
            <a:endParaRPr dirty="0"/>
          </a:p>
        </p:txBody>
      </p:sp>
    </p:spTree>
    <p:extLst>
      <p:ext uri="{BB962C8B-B14F-4D97-AF65-F5344CB8AC3E}">
        <p14:creationId xmlns:p14="http://schemas.microsoft.com/office/powerpoint/2010/main" val="325624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3cfd2cd40_3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93cfd2cd40_3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First interim report, not the adopted budget</a:t>
            </a:r>
            <a:endParaRPr dirty="0"/>
          </a:p>
        </p:txBody>
      </p:sp>
      <p:sp>
        <p:nvSpPr>
          <p:cNvPr id="120" name="Google Shape;120;g93cfd2cd40_3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dirty="0"/>
          </a:p>
        </p:txBody>
      </p:sp>
    </p:spTree>
    <p:extLst>
      <p:ext uri="{BB962C8B-B14F-4D97-AF65-F5344CB8AC3E}">
        <p14:creationId xmlns:p14="http://schemas.microsoft.com/office/powerpoint/2010/main" val="2611737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93cfd2cd40_3_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93cfd2cd40_3_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First interim report, not the adopted budget</a:t>
            </a:r>
            <a:endParaRPr dirty="0"/>
          </a:p>
        </p:txBody>
      </p:sp>
      <p:sp>
        <p:nvSpPr>
          <p:cNvPr id="128" name="Google Shape;128;g93cfd2cd40_3_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dirty="0"/>
          </a:p>
        </p:txBody>
      </p:sp>
    </p:spTree>
    <p:extLst>
      <p:ext uri="{BB962C8B-B14F-4D97-AF65-F5344CB8AC3E}">
        <p14:creationId xmlns:p14="http://schemas.microsoft.com/office/powerpoint/2010/main" val="292982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3cfd2cd40_3_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93cfd2cd40_3_1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First interim report, not the adopted budget</a:t>
            </a:r>
            <a:endParaRPr dirty="0"/>
          </a:p>
        </p:txBody>
      </p:sp>
      <p:sp>
        <p:nvSpPr>
          <p:cNvPr id="136" name="Google Shape;136;g93cfd2cd40_3_1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dirty="0"/>
          </a:p>
        </p:txBody>
      </p:sp>
    </p:spTree>
    <p:extLst>
      <p:ext uri="{BB962C8B-B14F-4D97-AF65-F5344CB8AC3E}">
        <p14:creationId xmlns:p14="http://schemas.microsoft.com/office/powerpoint/2010/main" val="2298440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420d751bb_5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9420d751bb_5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First interim report, not the adopted budget</a:t>
            </a:r>
            <a:endParaRPr dirty="0"/>
          </a:p>
        </p:txBody>
      </p:sp>
      <p:sp>
        <p:nvSpPr>
          <p:cNvPr id="144" name="Google Shape;144;g9420d751bb_5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dirty="0"/>
          </a:p>
        </p:txBody>
      </p:sp>
    </p:spTree>
    <p:extLst>
      <p:ext uri="{BB962C8B-B14F-4D97-AF65-F5344CB8AC3E}">
        <p14:creationId xmlns:p14="http://schemas.microsoft.com/office/powerpoint/2010/main" val="2299435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9644e453c7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9644e453c7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52" name="Google Shape;152;g9644e453c7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dirty="0"/>
          </a:p>
        </p:txBody>
      </p:sp>
    </p:spTree>
    <p:extLst>
      <p:ext uri="{BB962C8B-B14F-4D97-AF65-F5344CB8AC3E}">
        <p14:creationId xmlns:p14="http://schemas.microsoft.com/office/powerpoint/2010/main" val="1872229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9644e453c7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9644e453c7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52" name="Google Shape;152;g9644e453c7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dirty="0"/>
          </a:p>
        </p:txBody>
      </p:sp>
    </p:spTree>
    <p:extLst>
      <p:ext uri="{BB962C8B-B14F-4D97-AF65-F5344CB8AC3E}">
        <p14:creationId xmlns:p14="http://schemas.microsoft.com/office/powerpoint/2010/main" val="4242219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9644e453c7_7_2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9644e453c7_7_2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60" name="Google Shape;160;g9644e453c7_7_2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dirty="0"/>
          </a:p>
        </p:txBody>
      </p:sp>
    </p:spTree>
    <p:extLst>
      <p:ext uri="{BB962C8B-B14F-4D97-AF65-F5344CB8AC3E}">
        <p14:creationId xmlns:p14="http://schemas.microsoft.com/office/powerpoint/2010/main" val="7605358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Option 3" type="title">
  <p:cSld name="TITLE">
    <p:spTree>
      <p:nvGrpSpPr>
        <p:cNvPr id="1" name="Shape 18"/>
        <p:cNvGrpSpPr/>
        <p:nvPr/>
      </p:nvGrpSpPr>
      <p:grpSpPr>
        <a:xfrm>
          <a:off x="0" y="0"/>
          <a:ext cx="0" cy="0"/>
          <a:chOff x="0" y="0"/>
          <a:chExt cx="0" cy="0"/>
        </a:xfrm>
      </p:grpSpPr>
      <p:sp>
        <p:nvSpPr>
          <p:cNvPr id="19" name="Google Shape;19;p2"/>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20" name="Google Shape;20;p2"/>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
          <p:cNvSpPr txBox="1">
            <a:spLocks noGrp="1"/>
          </p:cNvSpPr>
          <p:nvPr>
            <p:ph type="subTitle" idx="1"/>
          </p:nvPr>
        </p:nvSpPr>
        <p:spPr>
          <a:xfrm>
            <a:off x="2485501" y="4455621"/>
            <a:ext cx="9155085"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23" name="Google Shape;23;p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4" name="Google Shape;24;p2"/>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25" name="Google Shape;25;p2"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26" name="Google Shape;26;p2"/>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dirty="0">
                <a:solidFill>
                  <a:srgbClr val="070C51"/>
                </a:solidFill>
                <a:latin typeface="Arial"/>
                <a:ea typeface="Arial"/>
                <a:cs typeface="Arial"/>
                <a:sym typeface="Arial"/>
              </a:rPr>
              <a:t>TONY THURMOND</a:t>
            </a:r>
            <a:br>
              <a:rPr lang="en-US" sz="1000" b="1" i="0" u="none" strike="noStrike" cap="none" dirty="0">
                <a:solidFill>
                  <a:srgbClr val="070C51"/>
                </a:solidFill>
                <a:latin typeface="Arial"/>
                <a:ea typeface="Arial"/>
                <a:cs typeface="Arial"/>
                <a:sym typeface="Arial"/>
              </a:rPr>
            </a:br>
            <a:r>
              <a:rPr lang="en-US" sz="1000" b="0" i="0" u="none" strike="noStrike" cap="none" dirty="0">
                <a:solidFill>
                  <a:srgbClr val="070C51"/>
                </a:solidFill>
                <a:latin typeface="Arial"/>
                <a:ea typeface="Arial"/>
                <a:cs typeface="Arial"/>
                <a:sym typeface="Arial"/>
              </a:rPr>
              <a:t>State Superintendent </a:t>
            </a:r>
            <a:br>
              <a:rPr lang="en-US" sz="1000" b="0" i="0" u="none" strike="noStrike" cap="none" dirty="0">
                <a:solidFill>
                  <a:srgbClr val="070C51"/>
                </a:solidFill>
                <a:latin typeface="Arial"/>
                <a:ea typeface="Arial"/>
                <a:cs typeface="Arial"/>
                <a:sym typeface="Arial"/>
              </a:rPr>
            </a:br>
            <a:r>
              <a:rPr lang="en-US" sz="1000" b="0" i="0" u="none" strike="noStrike" cap="none" dirty="0">
                <a:solidFill>
                  <a:srgbClr val="070C51"/>
                </a:solidFill>
                <a:latin typeface="Arial"/>
                <a:ea typeface="Arial"/>
                <a:cs typeface="Arial"/>
                <a:sym typeface="Arial"/>
              </a:rPr>
              <a:t>of Public Instruction</a:t>
            </a:r>
            <a:endParaRPr sz="1000" b="0" i="0" u="none" strike="noStrike" cap="none" dirty="0">
              <a:solidFill>
                <a:schemeClr val="dk2"/>
              </a:solidFill>
              <a:latin typeface="Times"/>
              <a:ea typeface="Times"/>
              <a:cs typeface="Times"/>
              <a:sym typeface="Time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85"/>
        <p:cNvGrpSpPr/>
        <p:nvPr/>
      </p:nvGrpSpPr>
      <p:grpSpPr>
        <a:xfrm>
          <a:off x="0" y="0"/>
          <a:ext cx="0" cy="0"/>
          <a:chOff x="0" y="0"/>
          <a:chExt cx="0" cy="0"/>
        </a:xfrm>
      </p:grpSpPr>
      <p:sp>
        <p:nvSpPr>
          <p:cNvPr id="86" name="Google Shape;86;p11"/>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1"/>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11"/>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1"/>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0" name="Google Shape;90;p11"/>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91" name="Google Shape;91;p11"/>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2" name="Google Shape;92;p11"/>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3" name="Google Shape;93;p1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94" name="Google Shape;94;p11"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Multiple Content">
  <p:cSld name="Title and Multiple Content">
    <p:spTree>
      <p:nvGrpSpPr>
        <p:cNvPr id="1" name="Shape 95"/>
        <p:cNvGrpSpPr/>
        <p:nvPr/>
      </p:nvGrpSpPr>
      <p:grpSpPr>
        <a:xfrm>
          <a:off x="0" y="0"/>
          <a:ext cx="0" cy="0"/>
          <a:chOff x="0" y="0"/>
          <a:chExt cx="0" cy="0"/>
        </a:xfrm>
      </p:grpSpPr>
      <p:sp>
        <p:nvSpPr>
          <p:cNvPr id="96" name="Google Shape;96;p12"/>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7" name="Google Shape;97;p12"/>
          <p:cNvSpPr txBox="1">
            <a:spLocks noGrp="1"/>
          </p:cNvSpPr>
          <p:nvPr>
            <p:ph type="body" idx="1"/>
          </p:nvPr>
        </p:nvSpPr>
        <p:spPr>
          <a:xfrm>
            <a:off x="1097280" y="4572000"/>
            <a:ext cx="10058400" cy="16542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98" name="Google Shape;98;p12"/>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99" name="Google Shape;99;p12"/>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100" name="Google Shape;100;p12"/>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01" name="Google Shape;101;p12"/>
          <p:cNvSpPr txBox="1">
            <a:spLocks noGrp="1"/>
          </p:cNvSpPr>
          <p:nvPr>
            <p:ph type="body" idx="2"/>
          </p:nvPr>
        </p:nvSpPr>
        <p:spPr>
          <a:xfrm>
            <a:off x="1096963" y="3009900"/>
            <a:ext cx="10058400" cy="14622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102" name="Google Shape;102;p12"/>
          <p:cNvSpPr txBox="1">
            <a:spLocks noGrp="1"/>
          </p:cNvSpPr>
          <p:nvPr>
            <p:ph type="body" idx="3"/>
          </p:nvPr>
        </p:nvSpPr>
        <p:spPr>
          <a:xfrm>
            <a:off x="1096963" y="1828800"/>
            <a:ext cx="10058400" cy="10812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Option 1">
  <p:cSld name="Title Slide Option 1">
    <p:spTree>
      <p:nvGrpSpPr>
        <p:cNvPr id="1" name="Shape 33"/>
        <p:cNvGrpSpPr/>
        <p:nvPr/>
      </p:nvGrpSpPr>
      <p:grpSpPr>
        <a:xfrm>
          <a:off x="0" y="0"/>
          <a:ext cx="0" cy="0"/>
          <a:chOff x="0" y="0"/>
          <a:chExt cx="0" cy="0"/>
        </a:xfrm>
      </p:grpSpPr>
      <p:sp>
        <p:nvSpPr>
          <p:cNvPr id="34" name="Google Shape;34;p4"/>
          <p:cNvSpPr/>
          <p:nvPr/>
        </p:nvSpPr>
        <p:spPr>
          <a:xfrm>
            <a:off x="3175" y="6418741"/>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35;p4"/>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4"/>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37" name="Google Shape;37;p4"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38" name="Google Shape;38;p4"/>
          <p:cNvSpPr/>
          <p:nvPr/>
        </p:nvSpPr>
        <p:spPr>
          <a:xfrm>
            <a:off x="0" y="635096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39;p4"/>
          <p:cNvSpPr/>
          <p:nvPr/>
        </p:nvSpPr>
        <p:spPr>
          <a:xfrm>
            <a:off x="1097280" y="6506339"/>
            <a:ext cx="9985898"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1" i="0" u="none" strike="noStrike" cap="none" dirty="0">
                <a:solidFill>
                  <a:schemeClr val="lt1"/>
                </a:solidFill>
                <a:latin typeface="Arial"/>
                <a:ea typeface="Arial"/>
                <a:cs typeface="Arial"/>
                <a:sym typeface="Arial"/>
              </a:rPr>
              <a:t>Tony Thurmond, </a:t>
            </a:r>
            <a:r>
              <a:rPr lang="en-US" sz="1100" b="0" i="0" u="none" strike="noStrike" cap="none" dirty="0">
                <a:solidFill>
                  <a:schemeClr val="lt1"/>
                </a:solidFill>
                <a:latin typeface="Arial"/>
                <a:ea typeface="Arial"/>
                <a:cs typeface="Arial"/>
                <a:sym typeface="Arial"/>
              </a:rPr>
              <a:t>State Superintendent of Public Instruction				        California Department of Education</a:t>
            </a:r>
            <a:endParaRPr sz="1200" b="1"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40"/>
        <p:cNvGrpSpPr/>
        <p:nvPr/>
      </p:nvGrpSpPr>
      <p:grpSpPr>
        <a:xfrm>
          <a:off x="0" y="0"/>
          <a:ext cx="0" cy="0"/>
          <a:chOff x="0" y="0"/>
          <a:chExt cx="0" cy="0"/>
        </a:xfrm>
      </p:grpSpPr>
      <p:sp>
        <p:nvSpPr>
          <p:cNvPr id="41" name="Google Shape;41;p5"/>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2;p5"/>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5"/>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44" name="Google Shape;44;p5"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45" name="Google Shape;45;p5"/>
          <p:cNvPicPr preferRelativeResize="0"/>
          <p:nvPr/>
        </p:nvPicPr>
        <p:blipFill rotWithShape="1">
          <a:blip r:embed="rId3">
            <a:alphaModFix/>
          </a:blip>
          <a:srcRect l="4675"/>
          <a:stretch/>
        </p:blipFill>
        <p:spPr>
          <a:xfrm>
            <a:off x="440575" y="5685855"/>
            <a:ext cx="3333404" cy="666750"/>
          </a:xfrm>
          <a:prstGeom prst="rect">
            <a:avLst/>
          </a:prstGeom>
          <a:noFill/>
          <a:ln>
            <a:noFill/>
          </a:ln>
        </p:spPr>
      </p:pic>
      <p:sp>
        <p:nvSpPr>
          <p:cNvPr id="46" name="Google Shape;46;p5"/>
          <p:cNvSpPr/>
          <p:nvPr/>
        </p:nvSpPr>
        <p:spPr>
          <a:xfrm>
            <a:off x="15" y="6342629"/>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5"/>
          <p:cNvSpPr/>
          <p:nvPr/>
        </p:nvSpPr>
        <p:spPr>
          <a:xfrm>
            <a:off x="440575" y="6498595"/>
            <a:ext cx="10642603"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dirty="0">
                <a:solidFill>
                  <a:schemeClr val="lt1"/>
                </a:solidFill>
                <a:latin typeface="Arial"/>
                <a:ea typeface="Arial"/>
                <a:cs typeface="Arial"/>
                <a:sym typeface="Arial"/>
              </a:rPr>
              <a:t>Tony Thurmond, State Superintendent of Public Instruction</a:t>
            </a:r>
            <a:endParaRPr sz="1200" b="1"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48"/>
        <p:cNvGrpSpPr/>
        <p:nvPr/>
      </p:nvGrpSpPr>
      <p:grpSpPr>
        <a:xfrm>
          <a:off x="0" y="0"/>
          <a:ext cx="0" cy="0"/>
          <a:chOff x="0" y="0"/>
          <a:chExt cx="0" cy="0"/>
        </a:xfrm>
      </p:grpSpPr>
      <p:sp>
        <p:nvSpPr>
          <p:cNvPr id="49" name="Google Shape;49;p6"/>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6"/>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51;p6"/>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6"/>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53" name="Google Shape;53;p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6"/>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pic>
        <p:nvPicPr>
          <p:cNvPr id="56" name="Google Shape;56;p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57"/>
        <p:cNvGrpSpPr/>
        <p:nvPr/>
      </p:nvGrpSpPr>
      <p:grpSpPr>
        <a:xfrm>
          <a:off x="0" y="0"/>
          <a:ext cx="0" cy="0"/>
          <a:chOff x="0" y="0"/>
          <a:chExt cx="0" cy="0"/>
        </a:xfrm>
      </p:grpSpPr>
      <p:sp>
        <p:nvSpPr>
          <p:cNvPr id="58" name="Google Shape;58;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7"/>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0" name="Google Shape;60;p7"/>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1" name="Google Shape;61;p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64"/>
        <p:cNvGrpSpPr/>
        <p:nvPr/>
      </p:nvGrpSpPr>
      <p:grpSpPr>
        <a:xfrm>
          <a:off x="0" y="0"/>
          <a:ext cx="0" cy="0"/>
          <a:chOff x="0" y="0"/>
          <a:chExt cx="0" cy="0"/>
        </a:xfrm>
      </p:grpSpPr>
      <p:sp>
        <p:nvSpPr>
          <p:cNvPr id="65" name="Google Shape;65;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8"/>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7" name="Google Shape;67;p8"/>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8" name="Google Shape;68;p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1"/>
        <p:cNvGrpSpPr/>
        <p:nvPr/>
      </p:nvGrpSpPr>
      <p:grpSpPr>
        <a:xfrm>
          <a:off x="0" y="0"/>
          <a:ext cx="0" cy="0"/>
          <a:chOff x="0" y="0"/>
          <a:chExt cx="0" cy="0"/>
        </a:xfrm>
      </p:grpSpPr>
      <p:sp>
        <p:nvSpPr>
          <p:cNvPr id="72" name="Google Shape;72;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9"/>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74" name="Google Shape;74;p9"/>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5" name="Google Shape;75;p9"/>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76" name="Google Shape;76;p9"/>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7" name="Google Shape;77;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9" name="Google Shape;79;p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0"/>
        <p:cNvGrpSpPr/>
        <p:nvPr/>
      </p:nvGrpSpPr>
      <p:grpSpPr>
        <a:xfrm>
          <a:off x="0" y="0"/>
          <a:ext cx="0" cy="0"/>
          <a:chOff x="0" y="0"/>
          <a:chExt cx="0" cy="0"/>
        </a:xfrm>
      </p:grpSpPr>
      <p:sp>
        <p:nvSpPr>
          <p:cNvPr id="81" name="Google Shape;81;p1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1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1"/>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 name="Google Shape;14;p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6" name="Google Shape;16;p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Arial"/>
                <a:ea typeface="Arial"/>
                <a:cs typeface="Arial"/>
                <a:sym typeface="Arial"/>
              </a:defRPr>
            </a:lvl1pPr>
            <a:lvl2pPr marL="0" marR="0" lvl="1" indent="0" algn="r" rtl="0">
              <a:spcBef>
                <a:spcPts val="0"/>
              </a:spcBef>
              <a:buNone/>
              <a:defRPr sz="1050" b="0" i="0" u="none" strike="noStrike" cap="none">
                <a:solidFill>
                  <a:srgbClr val="FFFFFF"/>
                </a:solidFill>
                <a:latin typeface="Arial"/>
                <a:ea typeface="Arial"/>
                <a:cs typeface="Arial"/>
                <a:sym typeface="Arial"/>
              </a:defRPr>
            </a:lvl2pPr>
            <a:lvl3pPr marL="0" marR="0" lvl="2" indent="0" algn="r" rtl="0">
              <a:spcBef>
                <a:spcPts val="0"/>
              </a:spcBef>
              <a:buNone/>
              <a:defRPr sz="1050" b="0" i="0" u="none" strike="noStrike" cap="none">
                <a:solidFill>
                  <a:srgbClr val="FFFFFF"/>
                </a:solidFill>
                <a:latin typeface="Arial"/>
                <a:ea typeface="Arial"/>
                <a:cs typeface="Arial"/>
                <a:sym typeface="Arial"/>
              </a:defRPr>
            </a:lvl3pPr>
            <a:lvl4pPr marL="0" marR="0" lvl="3" indent="0" algn="r" rtl="0">
              <a:spcBef>
                <a:spcPts val="0"/>
              </a:spcBef>
              <a:buNone/>
              <a:defRPr sz="1050" b="0" i="0" u="none" strike="noStrike" cap="none">
                <a:solidFill>
                  <a:srgbClr val="FFFFFF"/>
                </a:solidFill>
                <a:latin typeface="Arial"/>
                <a:ea typeface="Arial"/>
                <a:cs typeface="Arial"/>
                <a:sym typeface="Arial"/>
              </a:defRPr>
            </a:lvl4pPr>
            <a:lvl5pPr marL="0" marR="0" lvl="4" indent="0" algn="r" rtl="0">
              <a:spcBef>
                <a:spcPts val="0"/>
              </a:spcBef>
              <a:buNone/>
              <a:defRPr sz="1050" b="0" i="0" u="none" strike="noStrike" cap="none">
                <a:solidFill>
                  <a:srgbClr val="FFFFFF"/>
                </a:solidFill>
                <a:latin typeface="Arial"/>
                <a:ea typeface="Arial"/>
                <a:cs typeface="Arial"/>
                <a:sym typeface="Arial"/>
              </a:defRPr>
            </a:lvl5pPr>
            <a:lvl6pPr marL="0" marR="0" lvl="5" indent="0" algn="r" rtl="0">
              <a:spcBef>
                <a:spcPts val="0"/>
              </a:spcBef>
              <a:buNone/>
              <a:defRPr sz="1050" b="0" i="0" u="none" strike="noStrike" cap="none">
                <a:solidFill>
                  <a:srgbClr val="FFFFFF"/>
                </a:solidFill>
                <a:latin typeface="Arial"/>
                <a:ea typeface="Arial"/>
                <a:cs typeface="Arial"/>
                <a:sym typeface="Arial"/>
              </a:defRPr>
            </a:lvl6pPr>
            <a:lvl7pPr marL="0" marR="0" lvl="6" indent="0" algn="r" rtl="0">
              <a:spcBef>
                <a:spcPts val="0"/>
              </a:spcBef>
              <a:buNone/>
              <a:defRPr sz="1050" b="0" i="0" u="none" strike="noStrike" cap="none">
                <a:solidFill>
                  <a:srgbClr val="FFFFFF"/>
                </a:solidFill>
                <a:latin typeface="Arial"/>
                <a:ea typeface="Arial"/>
                <a:cs typeface="Arial"/>
                <a:sym typeface="Arial"/>
              </a:defRPr>
            </a:lvl7pPr>
            <a:lvl8pPr marL="0" marR="0" lvl="7" indent="0" algn="r" rtl="0">
              <a:spcBef>
                <a:spcPts val="0"/>
              </a:spcBef>
              <a:buNone/>
              <a:defRPr sz="1050" b="0" i="0" u="none" strike="noStrike" cap="none">
                <a:solidFill>
                  <a:srgbClr val="FFFFFF"/>
                </a:solidFill>
                <a:latin typeface="Arial"/>
                <a:ea typeface="Arial"/>
                <a:cs typeface="Arial"/>
                <a:sym typeface="Arial"/>
              </a:defRPr>
            </a:lvl8pPr>
            <a:lvl9pPr marL="0" marR="0" lvl="8" indent="0" algn="r" rtl="0">
              <a:spcBef>
                <a:spcPts val="0"/>
              </a:spcBef>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17" name="Google Shape;17;p1" descr="The Seal of the California Department of Education"/>
          <p:cNvPicPr preferRelativeResize="0"/>
          <p:nvPr/>
        </p:nvPicPr>
        <p:blipFill rotWithShape="1">
          <a:blip r:embed="rId13">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re/l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9.xml"/><Relationship Id="rId4" Type="http://schemas.openxmlformats.org/officeDocument/2006/relationships/hyperlink" Target="mailto:LCFF@cde.ca.gov"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mailto:Admin@sampleusd.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dmin@sampleusd.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3"/>
          <p:cNvSpPr txBox="1">
            <a:spLocks noGrp="1"/>
          </p:cNvSpPr>
          <p:nvPr>
            <p:ph type="ctrTitle"/>
          </p:nvPr>
        </p:nvSpPr>
        <p:spPr/>
        <p:txBody>
          <a:bodyPr/>
          <a:lstStyle/>
          <a:p>
            <a:pPr lvl="0"/>
            <a:r>
              <a:rPr lang="en-US" dirty="0"/>
              <a:t>Budget Overview for Parents</a:t>
            </a:r>
          </a:p>
        </p:txBody>
      </p:sp>
      <p:sp>
        <p:nvSpPr>
          <p:cNvPr id="108" name="Google Shape;108;p13"/>
          <p:cNvSpPr txBox="1">
            <a:spLocks noGrp="1"/>
          </p:cNvSpPr>
          <p:nvPr>
            <p:ph type="subTitle" idx="1"/>
          </p:nvPr>
        </p:nvSpPr>
        <p:spPr/>
        <p:txBody>
          <a:bodyPr/>
          <a:lstStyle/>
          <a:p>
            <a:pPr lvl="0"/>
            <a:r>
              <a:rPr lang="en-US" dirty="0"/>
              <a:t>California Department of Education</a:t>
            </a:r>
          </a:p>
          <a:p>
            <a:pPr lvl="0"/>
            <a:r>
              <a:rPr lang="en-US" dirty="0"/>
              <a:t>September 8,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0"/>
          <p:cNvSpPr txBox="1">
            <a:spLocks noGrp="1"/>
          </p:cNvSpPr>
          <p:nvPr>
            <p:ph type="title"/>
          </p:nvPr>
        </p:nvSpPr>
        <p:spPr/>
        <p:txBody>
          <a:bodyPr/>
          <a:lstStyle/>
          <a:p>
            <a:pPr lvl="0"/>
            <a:r>
              <a:rPr lang="en-US" dirty="0"/>
              <a:t>Proposed Updates (1)</a:t>
            </a:r>
          </a:p>
        </p:txBody>
      </p:sp>
      <p:sp>
        <p:nvSpPr>
          <p:cNvPr id="163" name="Google Shape;163;p20"/>
          <p:cNvSpPr txBox="1">
            <a:spLocks noGrp="1"/>
          </p:cNvSpPr>
          <p:nvPr>
            <p:ph type="body" idx="1"/>
          </p:nvPr>
        </p:nvSpPr>
        <p:spPr/>
        <p:txBody>
          <a:bodyPr/>
          <a:lstStyle/>
          <a:p>
            <a:pPr lvl="0"/>
            <a:r>
              <a:rPr lang="en-US" sz="3600" dirty="0"/>
              <a:t>“Current School Year” instead of “Coming LCAP Year”</a:t>
            </a:r>
          </a:p>
          <a:p>
            <a:pPr lvl="1">
              <a:spcBef>
                <a:spcPts val="1200"/>
              </a:spcBef>
            </a:pPr>
            <a:r>
              <a:rPr lang="en-US" sz="3200" dirty="0"/>
              <a:t>This field will be prepopulated with “2020–21”</a:t>
            </a:r>
          </a:p>
          <a:p>
            <a:pPr lvl="0"/>
            <a:r>
              <a:rPr lang="en-US" sz="3600" dirty="0"/>
              <a:t>“Prior School Year” instead of “Current LCAP Year”</a:t>
            </a:r>
          </a:p>
          <a:p>
            <a:pPr lvl="1">
              <a:spcBef>
                <a:spcPts val="1200"/>
              </a:spcBef>
            </a:pPr>
            <a:r>
              <a:rPr lang="en-US" sz="3200" dirty="0"/>
              <a:t>This field will be prepopulated with “2019–2020”</a:t>
            </a:r>
          </a:p>
        </p:txBody>
      </p:sp>
      <p:sp>
        <p:nvSpPr>
          <p:cNvPr id="164" name="Google Shape;164;p20"/>
          <p:cNvSpPr txBox="1">
            <a:spLocks noGrp="1"/>
          </p:cNvSpPr>
          <p:nvPr>
            <p:ph type="sldNum" idx="12"/>
          </p:nvPr>
        </p:nvSpPr>
        <p:spPr/>
        <p:txBody>
          <a:bodyPr/>
          <a:lstStyle/>
          <a:p>
            <a:pPr lvl="0"/>
            <a:fld id="{00000000-1234-1234-1234-123412341234}" type="slidenum">
              <a:rPr lang="en-US" sz="2400" smtClean="0"/>
              <a:pPr lvl="0"/>
              <a:t>10</a:t>
            </a:fld>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9"/>
          <p:cNvSpPr txBox="1">
            <a:spLocks noGrp="1"/>
          </p:cNvSpPr>
          <p:nvPr>
            <p:ph type="title"/>
          </p:nvPr>
        </p:nvSpPr>
        <p:spPr>
          <a:xfrm>
            <a:off x="1097280" y="286604"/>
            <a:ext cx="10058400" cy="1144632"/>
          </a:xfrm>
        </p:spPr>
        <p:txBody>
          <a:bodyPr/>
          <a:lstStyle/>
          <a:p>
            <a:pPr lvl="0"/>
            <a:r>
              <a:rPr lang="en-US" dirty="0"/>
              <a:t>Current Data Entry (2)</a:t>
            </a:r>
          </a:p>
        </p:txBody>
      </p:sp>
      <p:graphicFrame>
        <p:nvGraphicFramePr>
          <p:cNvPr id="2" name="Table 1" descr="Data entry table in the current Budget Overview for Parents template.">
            <a:extLst>
              <a:ext uri="{FF2B5EF4-FFF2-40B4-BE49-F238E27FC236}">
                <a16:creationId xmlns:a16="http://schemas.microsoft.com/office/drawing/2014/main" id="{20BFA391-DF3B-4A94-97A5-05E7E9926B3A}"/>
              </a:ext>
            </a:extLst>
          </p:cNvPr>
          <p:cNvGraphicFramePr>
            <a:graphicFrameLocks noGrp="1"/>
          </p:cNvGraphicFramePr>
          <p:nvPr>
            <p:extLst>
              <p:ext uri="{D42A27DB-BD31-4B8C-83A1-F6EECF244321}">
                <p14:modId xmlns:p14="http://schemas.microsoft.com/office/powerpoint/2010/main" val="1998246342"/>
              </p:ext>
            </p:extLst>
          </p:nvPr>
        </p:nvGraphicFramePr>
        <p:xfrm>
          <a:off x="745435" y="1613866"/>
          <a:ext cx="10701130" cy="4659631"/>
        </p:xfrm>
        <a:graphic>
          <a:graphicData uri="http://schemas.openxmlformats.org/drawingml/2006/table">
            <a:tbl>
              <a:tblPr firstRow="1"/>
              <a:tblGrid>
                <a:gridCol w="5350565">
                  <a:extLst>
                    <a:ext uri="{9D8B030D-6E8A-4147-A177-3AD203B41FA5}">
                      <a16:colId xmlns:a16="http://schemas.microsoft.com/office/drawing/2014/main" val="159440025"/>
                    </a:ext>
                  </a:extLst>
                </a:gridCol>
                <a:gridCol w="5350565">
                  <a:extLst>
                    <a:ext uri="{9D8B030D-6E8A-4147-A177-3AD203B41FA5}">
                      <a16:colId xmlns:a16="http://schemas.microsoft.com/office/drawing/2014/main" val="4208112038"/>
                    </a:ext>
                  </a:extLst>
                </a:gridCol>
              </a:tblGrid>
              <a:tr h="879427">
                <a:tc>
                  <a:txBody>
                    <a:bodyPr/>
                    <a:lstStyle/>
                    <a:p>
                      <a:pPr algn="l" fontAlgn="ctr"/>
                      <a:r>
                        <a:rPr lang="en-US" sz="2400" b="1" i="0" u="none" strike="noStrike" dirty="0">
                          <a:solidFill>
                            <a:srgbClr val="000000"/>
                          </a:solidFill>
                          <a:effectLst/>
                          <a:latin typeface="Arial" panose="020B0604020202020204" pitchFamily="34" charset="0"/>
                        </a:rPr>
                        <a:t>Projected General Fund Revenue for the [Coming LCAP Year] LCAP Year</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2400" b="1" i="0" u="none" strike="noStrike" dirty="0">
                          <a:solidFill>
                            <a:srgbClr val="000000"/>
                          </a:solidFill>
                          <a:effectLst/>
                          <a:latin typeface="Arial" panose="020B0604020202020204" pitchFamily="34" charset="0"/>
                        </a:rPr>
                        <a:t>Amount</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ashDot"/>
                      <a:round/>
                      <a:headEnd type="none" w="med" len="med"/>
                      <a:tailEnd type="none" w="med" len="med"/>
                    </a:lnB>
                    <a:solidFill>
                      <a:srgbClr val="FFE699"/>
                    </a:solidFill>
                  </a:tcPr>
                </a:tc>
                <a:extLst>
                  <a:ext uri="{0D108BD9-81ED-4DB2-BD59-A6C34878D82A}">
                    <a16:rowId xmlns:a16="http://schemas.microsoft.com/office/drawing/2014/main" val="3265586505"/>
                  </a:ext>
                </a:extLst>
              </a:tr>
              <a:tr h="561159">
                <a:tc>
                  <a:txBody>
                    <a:bodyPr/>
                    <a:lstStyle/>
                    <a:p>
                      <a:pPr algn="l" fontAlgn="ctr"/>
                      <a:r>
                        <a:rPr lang="en-US" sz="2400" b="0" i="0" u="none" strike="noStrike" dirty="0">
                          <a:solidFill>
                            <a:srgbClr val="000000"/>
                          </a:solidFill>
                          <a:effectLst/>
                          <a:latin typeface="Arial" panose="020B0604020202020204" pitchFamily="34" charset="0"/>
                        </a:rPr>
                        <a:t>Total LCFF funds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sz="2400" b="0" i="0" u="none" strike="noStrike" dirty="0">
                          <a:solidFill>
                            <a:srgbClr val="000000"/>
                          </a:solidFill>
                          <a:effectLst/>
                          <a:latin typeface="Arial" panose="020B0604020202020204" pitchFamily="34" charset="0"/>
                        </a:rPr>
                        <a:t> $ 1,041,226,850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2228630399"/>
                  </a:ext>
                </a:extLst>
              </a:tr>
              <a:tr h="561159">
                <a:tc>
                  <a:txBody>
                    <a:bodyPr/>
                    <a:lstStyle/>
                    <a:p>
                      <a:pPr algn="l" fontAlgn="ctr"/>
                      <a:r>
                        <a:rPr lang="en-US" sz="2400" b="0" i="0" u="none" strike="noStrike" dirty="0">
                          <a:solidFill>
                            <a:srgbClr val="000000"/>
                          </a:solidFill>
                          <a:effectLst/>
                          <a:latin typeface="Arial" panose="020B0604020202020204" pitchFamily="34" charset="0"/>
                        </a:rPr>
                        <a:t>LCFF supplemental &amp; concentration grants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a:noFill/>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$ 126,215,370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3497487514"/>
                  </a:ext>
                </a:extLst>
              </a:tr>
              <a:tr h="561159">
                <a:tc>
                  <a:txBody>
                    <a:bodyPr/>
                    <a:lstStyle/>
                    <a:p>
                      <a:pPr algn="l" fontAlgn="ctr"/>
                      <a:r>
                        <a:rPr lang="en-US" sz="2400" b="0" i="0" u="none" strike="noStrike" dirty="0">
                          <a:solidFill>
                            <a:srgbClr val="000000"/>
                          </a:solidFill>
                          <a:effectLst/>
                          <a:latin typeface="Arial" panose="020B0604020202020204" pitchFamily="34" charset="0"/>
                        </a:rPr>
                        <a:t>All other state funds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a:noFill/>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$ 194,543,729</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2578656168"/>
                  </a:ext>
                </a:extLst>
              </a:tr>
              <a:tr h="561159">
                <a:tc>
                  <a:txBody>
                    <a:bodyPr/>
                    <a:lstStyle/>
                    <a:p>
                      <a:pPr algn="l" fontAlgn="ctr"/>
                      <a:r>
                        <a:rPr lang="en-US" sz="2400" b="0" i="0" u="none" strike="noStrike" dirty="0">
                          <a:solidFill>
                            <a:srgbClr val="000000"/>
                          </a:solidFill>
                          <a:effectLst/>
                          <a:latin typeface="Arial" panose="020B0604020202020204" pitchFamily="34" charset="0"/>
                        </a:rPr>
                        <a:t>All local funds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a:noFill/>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$ 31,690,641</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2438199255"/>
                  </a:ext>
                </a:extLst>
              </a:tr>
              <a:tr h="561159">
                <a:tc>
                  <a:txBody>
                    <a:bodyPr/>
                    <a:lstStyle/>
                    <a:p>
                      <a:pPr algn="l" fontAlgn="ctr"/>
                      <a:r>
                        <a:rPr lang="en-US" sz="2400" b="0" i="0" u="none" strike="noStrike" dirty="0">
                          <a:solidFill>
                            <a:srgbClr val="000000"/>
                          </a:solidFill>
                          <a:effectLst/>
                          <a:latin typeface="Arial" panose="020B0604020202020204" pitchFamily="34" charset="0"/>
                        </a:rPr>
                        <a:t>All federal funds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$ 278,343,283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376382287"/>
                  </a:ext>
                </a:extLst>
              </a:tr>
              <a:tr h="804048">
                <a:tc>
                  <a:txBody>
                    <a:bodyPr/>
                    <a:lstStyle/>
                    <a:p>
                      <a:pPr algn="l" fontAlgn="ctr"/>
                      <a:r>
                        <a:rPr lang="en-US" sz="2400" b="0" i="0" u="none" strike="noStrike" dirty="0">
                          <a:solidFill>
                            <a:srgbClr val="000000"/>
                          </a:solidFill>
                          <a:effectLst/>
                          <a:latin typeface="Arial" panose="020B0604020202020204" pitchFamily="34" charset="0"/>
                        </a:rPr>
                        <a:t>Total Projected Revenue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$ 11,545,804,503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40402412"/>
                  </a:ext>
                </a:extLst>
              </a:tr>
            </a:tbl>
          </a:graphicData>
        </a:graphic>
      </p:graphicFrame>
      <p:sp>
        <p:nvSpPr>
          <p:cNvPr id="155" name="Google Shape;155;p19"/>
          <p:cNvSpPr txBox="1">
            <a:spLocks noGrp="1"/>
          </p:cNvSpPr>
          <p:nvPr>
            <p:ph type="sldNum" idx="12"/>
          </p:nvPr>
        </p:nvSpPr>
        <p:spPr/>
        <p:txBody>
          <a:bodyPr/>
          <a:lstStyle/>
          <a:p>
            <a:pPr lvl="0"/>
            <a:fld id="{00000000-1234-1234-1234-123412341234}" type="slidenum">
              <a:rPr lang="en-US" sz="2400" smtClean="0"/>
              <a:pPr lvl="0"/>
              <a:t>11</a:t>
            </a:fld>
            <a:endParaRPr lang="en-US" sz="2400" dirty="0"/>
          </a:p>
        </p:txBody>
      </p:sp>
    </p:spTree>
    <p:extLst>
      <p:ext uri="{BB962C8B-B14F-4D97-AF65-F5344CB8AC3E}">
        <p14:creationId xmlns:p14="http://schemas.microsoft.com/office/powerpoint/2010/main" val="227660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1"/>
          <p:cNvSpPr txBox="1">
            <a:spLocks noGrp="1"/>
          </p:cNvSpPr>
          <p:nvPr>
            <p:ph type="title"/>
          </p:nvPr>
        </p:nvSpPr>
        <p:spPr/>
        <p:txBody>
          <a:bodyPr/>
          <a:lstStyle/>
          <a:p>
            <a:pPr lvl="0"/>
            <a:r>
              <a:rPr lang="en-US" dirty="0"/>
              <a:t>Proposed Data Entry (2)</a:t>
            </a:r>
          </a:p>
        </p:txBody>
      </p:sp>
      <p:graphicFrame>
        <p:nvGraphicFramePr>
          <p:cNvPr id="5" name="Table 4" descr="Data entry table with proposed changes for the Budget Overview for Parents template.">
            <a:extLst>
              <a:ext uri="{FF2B5EF4-FFF2-40B4-BE49-F238E27FC236}">
                <a16:creationId xmlns:a16="http://schemas.microsoft.com/office/drawing/2014/main" id="{122D1B67-A4D5-4D2A-A9C9-880DD5EDD90C}"/>
              </a:ext>
            </a:extLst>
          </p:cNvPr>
          <p:cNvGraphicFramePr>
            <a:graphicFrameLocks noGrp="1"/>
          </p:cNvGraphicFramePr>
          <p:nvPr>
            <p:extLst>
              <p:ext uri="{D42A27DB-BD31-4B8C-83A1-F6EECF244321}">
                <p14:modId xmlns:p14="http://schemas.microsoft.com/office/powerpoint/2010/main" val="1522735626"/>
              </p:ext>
            </p:extLst>
          </p:nvPr>
        </p:nvGraphicFramePr>
        <p:xfrm>
          <a:off x="847633" y="1737360"/>
          <a:ext cx="11138957" cy="4611060"/>
        </p:xfrm>
        <a:graphic>
          <a:graphicData uri="http://schemas.openxmlformats.org/drawingml/2006/table">
            <a:tbl>
              <a:tblPr firstRow="1"/>
              <a:tblGrid>
                <a:gridCol w="5702151">
                  <a:extLst>
                    <a:ext uri="{9D8B030D-6E8A-4147-A177-3AD203B41FA5}">
                      <a16:colId xmlns:a16="http://schemas.microsoft.com/office/drawing/2014/main" val="3123181798"/>
                    </a:ext>
                  </a:extLst>
                </a:gridCol>
                <a:gridCol w="5436806">
                  <a:extLst>
                    <a:ext uri="{9D8B030D-6E8A-4147-A177-3AD203B41FA5}">
                      <a16:colId xmlns:a16="http://schemas.microsoft.com/office/drawing/2014/main" val="2226149261"/>
                    </a:ext>
                  </a:extLst>
                </a:gridCol>
              </a:tblGrid>
              <a:tr h="608619">
                <a:tc>
                  <a:txBody>
                    <a:bodyPr/>
                    <a:lstStyle/>
                    <a:p>
                      <a:pPr algn="l" fontAlgn="ctr"/>
                      <a:r>
                        <a:rPr lang="en-US" sz="2400" b="1" i="0" u="none" strike="noStrike" dirty="0">
                          <a:solidFill>
                            <a:srgbClr val="000000"/>
                          </a:solidFill>
                          <a:effectLst/>
                          <a:latin typeface="Arial" panose="020B0604020202020204" pitchFamily="34" charset="0"/>
                        </a:rPr>
                        <a:t>Projected General Fund Revenue for the 2020-2021 School Year</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2400" b="1" i="0" u="none" strike="noStrike" dirty="0">
                          <a:solidFill>
                            <a:srgbClr val="000000"/>
                          </a:solidFill>
                          <a:effectLst/>
                          <a:latin typeface="Arial" panose="020B0604020202020204" pitchFamily="34" charset="0"/>
                        </a:rPr>
                        <a:t>Amount</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ashDot"/>
                      <a:round/>
                      <a:headEnd type="none" w="med" len="med"/>
                      <a:tailEnd type="none" w="med" len="med"/>
                    </a:lnB>
                    <a:solidFill>
                      <a:srgbClr val="FFE699"/>
                    </a:solidFill>
                  </a:tcPr>
                </a:tc>
                <a:extLst>
                  <a:ext uri="{0D108BD9-81ED-4DB2-BD59-A6C34878D82A}">
                    <a16:rowId xmlns:a16="http://schemas.microsoft.com/office/drawing/2014/main" val="3026756803"/>
                  </a:ext>
                </a:extLst>
              </a:tr>
              <a:tr h="556452">
                <a:tc>
                  <a:txBody>
                    <a:bodyPr/>
                    <a:lstStyle/>
                    <a:p>
                      <a:pPr algn="l" fontAlgn="ctr"/>
                      <a:r>
                        <a:rPr lang="en-US" sz="2400" b="0" i="0" u="none" strike="noStrike" dirty="0">
                          <a:solidFill>
                            <a:srgbClr val="000000"/>
                          </a:solidFill>
                          <a:effectLst/>
                          <a:latin typeface="Arial" panose="020B0604020202020204" pitchFamily="34" charset="0"/>
                        </a:rPr>
                        <a:t>Total LCFF funds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$ 1,041,226,850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792375419"/>
                  </a:ext>
                </a:extLst>
              </a:tr>
              <a:tr h="556452">
                <a:tc>
                  <a:txBody>
                    <a:bodyPr/>
                    <a:lstStyle/>
                    <a:p>
                      <a:pPr algn="l" fontAlgn="ctr"/>
                      <a:r>
                        <a:rPr lang="en-US" sz="2400" b="0" i="0" u="none" strike="noStrike" dirty="0">
                          <a:solidFill>
                            <a:srgbClr val="000000"/>
                          </a:solidFill>
                          <a:effectLst/>
                          <a:latin typeface="Arial" panose="020B0604020202020204" pitchFamily="34" charset="0"/>
                        </a:rPr>
                        <a:t>LCFF supplemental &amp; concentration grants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a:noFill/>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$ 126,215,370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477747022"/>
                  </a:ext>
                </a:extLst>
              </a:tr>
              <a:tr h="556452">
                <a:tc>
                  <a:txBody>
                    <a:bodyPr/>
                    <a:lstStyle/>
                    <a:p>
                      <a:pPr algn="l" fontAlgn="ctr"/>
                      <a:r>
                        <a:rPr lang="en-US" sz="2400" b="0" i="0" u="none" strike="noStrike" dirty="0">
                          <a:solidFill>
                            <a:srgbClr val="000000"/>
                          </a:solidFill>
                          <a:effectLst/>
                          <a:latin typeface="Arial" panose="020B0604020202020204" pitchFamily="34" charset="0"/>
                        </a:rPr>
                        <a:t>All other state funds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a:noFill/>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$ 194,543,729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1306538523"/>
                  </a:ext>
                </a:extLst>
              </a:tr>
              <a:tr h="556452">
                <a:tc>
                  <a:txBody>
                    <a:bodyPr/>
                    <a:lstStyle/>
                    <a:p>
                      <a:pPr algn="l" fontAlgn="ctr"/>
                      <a:r>
                        <a:rPr lang="en-US" sz="2400" b="0" i="0" u="none" strike="noStrike" dirty="0">
                          <a:solidFill>
                            <a:srgbClr val="000000"/>
                          </a:solidFill>
                          <a:effectLst/>
                          <a:latin typeface="Arial" panose="020B0604020202020204" pitchFamily="34" charset="0"/>
                        </a:rPr>
                        <a:t>All local funds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a:noFill/>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$ 31,690,641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2973628150"/>
                  </a:ext>
                </a:extLst>
              </a:tr>
              <a:tr h="556452">
                <a:tc>
                  <a:txBody>
                    <a:bodyPr/>
                    <a:lstStyle/>
                    <a:p>
                      <a:pPr algn="l" fontAlgn="ctr"/>
                      <a:r>
                        <a:rPr lang="en-US" sz="2400" b="0" i="0" u="none" strike="noStrike" dirty="0">
                          <a:solidFill>
                            <a:srgbClr val="000000"/>
                          </a:solidFill>
                          <a:effectLst/>
                          <a:latin typeface="Arial" panose="020B0604020202020204" pitchFamily="34" charset="0"/>
                        </a:rPr>
                        <a:t>Total federal funds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a:noFill/>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$ 278,343,283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3467074093"/>
                  </a:ext>
                </a:extLst>
              </a:tr>
              <a:tr h="556452">
                <a:tc>
                  <a:txBody>
                    <a:bodyPr/>
                    <a:lstStyle/>
                    <a:p>
                      <a:pPr algn="l" fontAlgn="ctr"/>
                      <a:r>
                        <a:rPr lang="en-US" sz="2400" b="0" i="0" u="none" strike="noStrike" dirty="0">
                          <a:solidFill>
                            <a:srgbClr val="000000"/>
                          </a:solidFill>
                          <a:effectLst/>
                          <a:latin typeface="Arial" panose="020B0604020202020204" pitchFamily="34" charset="0"/>
                        </a:rPr>
                        <a:t>Federal CARES funds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$ 22,487,241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94835198"/>
                  </a:ext>
                </a:extLst>
              </a:tr>
              <a:tr h="0">
                <a:tc>
                  <a:txBody>
                    <a:bodyPr/>
                    <a:lstStyle/>
                    <a:p>
                      <a:pPr algn="l" fontAlgn="ctr"/>
                      <a:r>
                        <a:rPr lang="en-US" sz="2400" b="0" i="0" u="none" strike="noStrike" dirty="0">
                          <a:solidFill>
                            <a:srgbClr val="000000"/>
                          </a:solidFill>
                          <a:effectLst/>
                          <a:latin typeface="Arial" panose="020B0604020202020204" pitchFamily="34" charset="0"/>
                        </a:rPr>
                        <a:t>Total Projected Revenue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2400" b="0" i="0" u="none" strike="noStrike" dirty="0">
                          <a:solidFill>
                            <a:srgbClr val="000000"/>
                          </a:solidFill>
                          <a:effectLst/>
                          <a:latin typeface="Arial" panose="020B0604020202020204" pitchFamily="34" charset="0"/>
                        </a:rPr>
                        <a:t> $ 1,545,804,503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656940892"/>
                  </a:ext>
                </a:extLst>
              </a:tr>
            </a:tbl>
          </a:graphicData>
        </a:graphic>
      </p:graphicFrame>
      <p:sp>
        <p:nvSpPr>
          <p:cNvPr id="171" name="Google Shape;171;p21"/>
          <p:cNvSpPr txBox="1">
            <a:spLocks noGrp="1"/>
          </p:cNvSpPr>
          <p:nvPr>
            <p:ph type="sldNum" idx="12"/>
          </p:nvPr>
        </p:nvSpPr>
        <p:spPr/>
        <p:txBody>
          <a:bodyPr/>
          <a:lstStyle/>
          <a:p>
            <a:pPr lvl="0"/>
            <a:fld id="{00000000-1234-1234-1234-123412341234}" type="slidenum">
              <a:rPr lang="en-US" sz="2400" smtClean="0"/>
              <a:pPr lvl="0"/>
              <a:t>12</a:t>
            </a:fld>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2"/>
          <p:cNvSpPr txBox="1">
            <a:spLocks noGrp="1"/>
          </p:cNvSpPr>
          <p:nvPr>
            <p:ph type="title"/>
          </p:nvPr>
        </p:nvSpPr>
        <p:spPr/>
        <p:txBody>
          <a:bodyPr/>
          <a:lstStyle/>
          <a:p>
            <a:pPr lvl="0"/>
            <a:r>
              <a:rPr lang="en-US" dirty="0"/>
              <a:t>Proposed Updates (2)</a:t>
            </a:r>
          </a:p>
        </p:txBody>
      </p:sp>
      <p:sp>
        <p:nvSpPr>
          <p:cNvPr id="179" name="Google Shape;179;p22"/>
          <p:cNvSpPr txBox="1">
            <a:spLocks noGrp="1"/>
          </p:cNvSpPr>
          <p:nvPr>
            <p:ph type="body" idx="1"/>
          </p:nvPr>
        </p:nvSpPr>
        <p:spPr/>
        <p:txBody>
          <a:bodyPr/>
          <a:lstStyle/>
          <a:p>
            <a:pPr lvl="0"/>
            <a:r>
              <a:rPr lang="en-US" dirty="0"/>
              <a:t>Addition of Federal CARES funds</a:t>
            </a:r>
          </a:p>
          <a:p>
            <a:pPr lvl="1">
              <a:spcBef>
                <a:spcPts val="1200"/>
              </a:spcBef>
            </a:pPr>
            <a:r>
              <a:rPr lang="en-US" sz="2800" dirty="0"/>
              <a:t>This amount is the total amount of federal funds allocated to the LEA under the federal CARES Act (Public Law 116-136)</a:t>
            </a:r>
          </a:p>
        </p:txBody>
      </p:sp>
      <p:sp>
        <p:nvSpPr>
          <p:cNvPr id="180" name="Google Shape;180;p22"/>
          <p:cNvSpPr txBox="1">
            <a:spLocks noGrp="1"/>
          </p:cNvSpPr>
          <p:nvPr>
            <p:ph type="sldNum" idx="12"/>
          </p:nvPr>
        </p:nvSpPr>
        <p:spPr/>
        <p:txBody>
          <a:bodyPr/>
          <a:lstStyle/>
          <a:p>
            <a:pPr lvl="0"/>
            <a:fld id="{00000000-1234-1234-1234-123412341234}" type="slidenum">
              <a:rPr lang="en-US" sz="2400" smtClean="0"/>
              <a:pPr lvl="0"/>
              <a:t>13</a:t>
            </a:fld>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9"/>
          <p:cNvSpPr txBox="1">
            <a:spLocks noGrp="1"/>
          </p:cNvSpPr>
          <p:nvPr>
            <p:ph type="title"/>
          </p:nvPr>
        </p:nvSpPr>
        <p:spPr/>
        <p:txBody>
          <a:bodyPr/>
          <a:lstStyle/>
          <a:p>
            <a:pPr lvl="0"/>
            <a:r>
              <a:rPr lang="en-US" dirty="0"/>
              <a:t>Current Data Entry (3)</a:t>
            </a:r>
          </a:p>
        </p:txBody>
      </p:sp>
      <p:graphicFrame>
        <p:nvGraphicFramePr>
          <p:cNvPr id="3" name="Table 2" descr="Data entry table in the current Budget Overview for Parents template.">
            <a:extLst>
              <a:ext uri="{FF2B5EF4-FFF2-40B4-BE49-F238E27FC236}">
                <a16:creationId xmlns:a16="http://schemas.microsoft.com/office/drawing/2014/main" id="{58999F67-9C2A-4CC9-BE42-4154E9FBA260}"/>
              </a:ext>
            </a:extLst>
          </p:cNvPr>
          <p:cNvGraphicFramePr>
            <a:graphicFrameLocks noGrp="1"/>
          </p:cNvGraphicFramePr>
          <p:nvPr>
            <p:extLst>
              <p:ext uri="{D42A27DB-BD31-4B8C-83A1-F6EECF244321}">
                <p14:modId xmlns:p14="http://schemas.microsoft.com/office/powerpoint/2010/main" val="4276442344"/>
              </p:ext>
            </p:extLst>
          </p:nvPr>
        </p:nvGraphicFramePr>
        <p:xfrm>
          <a:off x="481053" y="1737360"/>
          <a:ext cx="11290854" cy="4499287"/>
        </p:xfrm>
        <a:graphic>
          <a:graphicData uri="http://schemas.openxmlformats.org/drawingml/2006/table">
            <a:tbl>
              <a:tblPr firstRow="1"/>
              <a:tblGrid>
                <a:gridCol w="5645427">
                  <a:extLst>
                    <a:ext uri="{9D8B030D-6E8A-4147-A177-3AD203B41FA5}">
                      <a16:colId xmlns:a16="http://schemas.microsoft.com/office/drawing/2014/main" val="2218607243"/>
                    </a:ext>
                  </a:extLst>
                </a:gridCol>
                <a:gridCol w="5645427">
                  <a:extLst>
                    <a:ext uri="{9D8B030D-6E8A-4147-A177-3AD203B41FA5}">
                      <a16:colId xmlns:a16="http://schemas.microsoft.com/office/drawing/2014/main" val="191682564"/>
                    </a:ext>
                  </a:extLst>
                </a:gridCol>
              </a:tblGrid>
              <a:tr h="1039725">
                <a:tc>
                  <a:txBody>
                    <a:bodyPr/>
                    <a:lstStyle/>
                    <a:p>
                      <a:pPr algn="l" fontAlgn="ctr"/>
                      <a:r>
                        <a:rPr lang="en-US" sz="2400" b="1" i="0" u="none" strike="noStrike" dirty="0">
                          <a:solidFill>
                            <a:srgbClr val="000000"/>
                          </a:solidFill>
                          <a:effectLst/>
                          <a:latin typeface="Arial" panose="020B0604020202020204" pitchFamily="34" charset="0"/>
                        </a:rPr>
                        <a:t>Total Budgeted Expenditures for the </a:t>
                      </a:r>
                      <a:br>
                        <a:rPr lang="en-US" sz="2400" b="1" i="0" u="none" strike="noStrike" dirty="0">
                          <a:solidFill>
                            <a:srgbClr val="000000"/>
                          </a:solidFill>
                          <a:effectLst/>
                          <a:latin typeface="Arial" panose="020B0604020202020204" pitchFamily="34" charset="0"/>
                        </a:rPr>
                      </a:br>
                      <a:r>
                        <a:rPr lang="en-US" sz="2400" b="1" i="0" u="none" strike="noStrike" dirty="0">
                          <a:solidFill>
                            <a:srgbClr val="000000"/>
                          </a:solidFill>
                          <a:effectLst/>
                          <a:latin typeface="Arial" panose="020B0604020202020204" pitchFamily="34" charset="0"/>
                        </a:rPr>
                        <a:t>[Coming LCAP Year] LCAP Year</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2400" b="1" i="0" u="none" strike="noStrike" dirty="0">
                          <a:solidFill>
                            <a:srgbClr val="000000"/>
                          </a:solidFill>
                          <a:effectLst/>
                          <a:latin typeface="Arial" panose="020B0604020202020204" pitchFamily="34" charset="0"/>
                        </a:rPr>
                        <a:t>Amount</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110554537"/>
                  </a:ext>
                </a:extLst>
              </a:tr>
              <a:tr h="663444">
                <a:tc>
                  <a:txBody>
                    <a:bodyPr/>
                    <a:lstStyle/>
                    <a:p>
                      <a:pPr algn="l" fontAlgn="ctr"/>
                      <a:r>
                        <a:rPr lang="en-US" sz="2400" b="0" i="0" u="none" strike="noStrike" dirty="0">
                          <a:solidFill>
                            <a:srgbClr val="000000"/>
                          </a:solidFill>
                          <a:effectLst/>
                          <a:latin typeface="Arial" panose="020B0604020202020204" pitchFamily="34" charset="0"/>
                        </a:rPr>
                        <a:t>Total Budgeted General Fund Expenditures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a:txBody>
                    <a:bodyPr/>
                    <a:lstStyle/>
                    <a:p>
                      <a:pPr algn="l" fontAlgn="ctr"/>
                      <a:r>
                        <a:rPr lang="en-US" sz="2400" b="0" i="0" u="none" strike="noStrike" dirty="0">
                          <a:solidFill>
                            <a:srgbClr val="000000"/>
                          </a:solidFill>
                          <a:effectLst/>
                          <a:latin typeface="Arial" panose="020B0604020202020204" pitchFamily="34" charset="0"/>
                        </a:rPr>
                        <a:t> $ 1,420,819,370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3568561904"/>
                  </a:ext>
                </a:extLst>
              </a:tr>
              <a:tr h="663444">
                <a:tc>
                  <a:txBody>
                    <a:bodyPr/>
                    <a:lstStyle/>
                    <a:p>
                      <a:pPr algn="l" fontAlgn="ctr"/>
                      <a:r>
                        <a:rPr lang="en-US" sz="2400" b="0" i="0" u="none" strike="noStrike" dirty="0">
                          <a:solidFill>
                            <a:srgbClr val="000000"/>
                          </a:solidFill>
                          <a:effectLst/>
                          <a:latin typeface="Arial" panose="020B0604020202020204" pitchFamily="34" charset="0"/>
                        </a:rPr>
                        <a:t>Total Budgeted Expenditures in LCAP</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a:noFill/>
                    </a:lnB>
                    <a:solidFill>
                      <a:srgbClr val="F8CBAD"/>
                    </a:solidFill>
                  </a:tcPr>
                </a:tc>
                <a:tc>
                  <a:txBody>
                    <a:bodyPr/>
                    <a:lstStyle/>
                    <a:p>
                      <a:pPr algn="l" fontAlgn="ctr"/>
                      <a:r>
                        <a:rPr lang="en-US" sz="2400" b="0" i="0" u="none" strike="noStrike" dirty="0">
                          <a:solidFill>
                            <a:srgbClr val="000000"/>
                          </a:solidFill>
                          <a:effectLst/>
                          <a:latin typeface="Arial" panose="020B0604020202020204" pitchFamily="34" charset="0"/>
                        </a:rPr>
                        <a:t> $ 355,204,843</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3530824884"/>
                  </a:ext>
                </a:extLst>
              </a:tr>
              <a:tr h="1113992">
                <a:tc>
                  <a:txBody>
                    <a:bodyPr/>
                    <a:lstStyle/>
                    <a:p>
                      <a:pPr algn="l" fontAlgn="ctr"/>
                      <a:r>
                        <a:rPr lang="en-US" sz="2400" b="0" i="0" u="none" strike="noStrike" dirty="0">
                          <a:solidFill>
                            <a:srgbClr val="000000"/>
                          </a:solidFill>
                          <a:effectLst/>
                          <a:latin typeface="Arial" panose="020B0604020202020204" pitchFamily="34" charset="0"/>
                        </a:rPr>
                        <a:t>Total Budgeted Expenditures for High Needs Students in LCAP</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F8CBAD"/>
                    </a:solidFill>
                  </a:tcPr>
                </a:tc>
                <a:tc>
                  <a:txBody>
                    <a:bodyPr/>
                    <a:lstStyle/>
                    <a:p>
                      <a:pPr algn="l" fontAlgn="ctr"/>
                      <a:r>
                        <a:rPr lang="en-US" sz="2400" b="0" i="0" u="none" strike="noStrike" dirty="0">
                          <a:solidFill>
                            <a:srgbClr val="000000"/>
                          </a:solidFill>
                          <a:effectLst/>
                          <a:latin typeface="Arial" panose="020B0604020202020204" pitchFamily="34" charset="0"/>
                        </a:rPr>
                        <a:t> $ 163,532,887</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511709078"/>
                  </a:ext>
                </a:extLst>
              </a:tr>
              <a:tr h="950606">
                <a:tc>
                  <a:txBody>
                    <a:bodyPr/>
                    <a:lstStyle/>
                    <a:p>
                      <a:pPr algn="l" fontAlgn="ctr"/>
                      <a:r>
                        <a:rPr lang="en-US" sz="2400" b="0" i="0" u="none" strike="noStrike" dirty="0">
                          <a:solidFill>
                            <a:srgbClr val="000000"/>
                          </a:solidFill>
                          <a:effectLst/>
                          <a:latin typeface="Arial" panose="020B0604020202020204" pitchFamily="34" charset="0"/>
                        </a:rPr>
                        <a:t>Expenditures not in the LCAP</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ctr"/>
                      <a:r>
                        <a:rPr lang="en-US" sz="2400" b="0" i="0" u="none" strike="noStrike" dirty="0">
                          <a:solidFill>
                            <a:srgbClr val="000000"/>
                          </a:solidFill>
                          <a:effectLst/>
                          <a:latin typeface="Arial" panose="020B0604020202020204" pitchFamily="34" charset="0"/>
                        </a:rPr>
                        <a:t> $ 1,065,614,527</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79543916"/>
                  </a:ext>
                </a:extLst>
              </a:tr>
            </a:tbl>
          </a:graphicData>
        </a:graphic>
      </p:graphicFrame>
      <p:sp>
        <p:nvSpPr>
          <p:cNvPr id="155" name="Google Shape;155;p19"/>
          <p:cNvSpPr txBox="1">
            <a:spLocks noGrp="1"/>
          </p:cNvSpPr>
          <p:nvPr>
            <p:ph type="sldNum" idx="12"/>
          </p:nvPr>
        </p:nvSpPr>
        <p:spPr/>
        <p:txBody>
          <a:bodyPr/>
          <a:lstStyle/>
          <a:p>
            <a:pPr lvl="0"/>
            <a:fld id="{00000000-1234-1234-1234-123412341234}" type="slidenum">
              <a:rPr lang="en-US" sz="2400" smtClean="0"/>
              <a:pPr lvl="0"/>
              <a:t>14</a:t>
            </a:fld>
            <a:endParaRPr lang="en-US" sz="2400" dirty="0"/>
          </a:p>
        </p:txBody>
      </p:sp>
    </p:spTree>
    <p:extLst>
      <p:ext uri="{BB962C8B-B14F-4D97-AF65-F5344CB8AC3E}">
        <p14:creationId xmlns:p14="http://schemas.microsoft.com/office/powerpoint/2010/main" val="2276747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3"/>
          <p:cNvSpPr txBox="1">
            <a:spLocks noGrp="1"/>
          </p:cNvSpPr>
          <p:nvPr>
            <p:ph type="title"/>
          </p:nvPr>
        </p:nvSpPr>
        <p:spPr/>
        <p:txBody>
          <a:bodyPr/>
          <a:lstStyle/>
          <a:p>
            <a:pPr lvl="0"/>
            <a:r>
              <a:rPr lang="en-US" dirty="0"/>
              <a:t>Proposed Data Entry (3)</a:t>
            </a:r>
          </a:p>
        </p:txBody>
      </p:sp>
      <p:graphicFrame>
        <p:nvGraphicFramePr>
          <p:cNvPr id="5" name="Table 4" descr="Data entry table with proposed changes for the Budget Overview for Parents template.">
            <a:extLst>
              <a:ext uri="{FF2B5EF4-FFF2-40B4-BE49-F238E27FC236}">
                <a16:creationId xmlns:a16="http://schemas.microsoft.com/office/drawing/2014/main" id="{75626D32-01FB-49A8-BDF2-61BC7E1E551E}"/>
              </a:ext>
            </a:extLst>
          </p:cNvPr>
          <p:cNvGraphicFramePr>
            <a:graphicFrameLocks noGrp="1"/>
          </p:cNvGraphicFramePr>
          <p:nvPr>
            <p:extLst>
              <p:ext uri="{D42A27DB-BD31-4B8C-83A1-F6EECF244321}">
                <p14:modId xmlns:p14="http://schemas.microsoft.com/office/powerpoint/2010/main" val="3150208340"/>
              </p:ext>
            </p:extLst>
          </p:nvPr>
        </p:nvGraphicFramePr>
        <p:xfrm>
          <a:off x="397566" y="1737360"/>
          <a:ext cx="11469756" cy="4583986"/>
        </p:xfrm>
        <a:graphic>
          <a:graphicData uri="http://schemas.openxmlformats.org/drawingml/2006/table">
            <a:tbl>
              <a:tblPr firstRow="1"/>
              <a:tblGrid>
                <a:gridCol w="5871491">
                  <a:extLst>
                    <a:ext uri="{9D8B030D-6E8A-4147-A177-3AD203B41FA5}">
                      <a16:colId xmlns:a16="http://schemas.microsoft.com/office/drawing/2014/main" val="705062741"/>
                    </a:ext>
                  </a:extLst>
                </a:gridCol>
                <a:gridCol w="5598265">
                  <a:extLst>
                    <a:ext uri="{9D8B030D-6E8A-4147-A177-3AD203B41FA5}">
                      <a16:colId xmlns:a16="http://schemas.microsoft.com/office/drawing/2014/main" val="826316548"/>
                    </a:ext>
                  </a:extLst>
                </a:gridCol>
              </a:tblGrid>
              <a:tr h="922177">
                <a:tc>
                  <a:txBody>
                    <a:bodyPr/>
                    <a:lstStyle/>
                    <a:p>
                      <a:pPr algn="l" fontAlgn="ctr"/>
                      <a:r>
                        <a:rPr lang="en-US" sz="2400" b="1" i="0" u="none" strike="noStrike" dirty="0">
                          <a:solidFill>
                            <a:srgbClr val="000000"/>
                          </a:solidFill>
                          <a:effectLst/>
                          <a:latin typeface="Arial" panose="020B0604020202020204" pitchFamily="34" charset="0"/>
                        </a:rPr>
                        <a:t>Total Budgeted Expenditures for the </a:t>
                      </a:r>
                      <a:br>
                        <a:rPr lang="en-US" sz="2400" b="1" i="0" u="none" strike="noStrike" dirty="0">
                          <a:solidFill>
                            <a:srgbClr val="000000"/>
                          </a:solidFill>
                          <a:effectLst/>
                          <a:latin typeface="Arial" panose="020B0604020202020204" pitchFamily="34" charset="0"/>
                        </a:rPr>
                      </a:br>
                      <a:r>
                        <a:rPr lang="en-US" sz="2400" b="1" i="0" u="none" strike="noStrike" dirty="0">
                          <a:solidFill>
                            <a:srgbClr val="000000"/>
                          </a:solidFill>
                          <a:effectLst/>
                          <a:latin typeface="Arial" panose="020B0604020202020204" pitchFamily="34" charset="0"/>
                        </a:rPr>
                        <a:t>2020-2021 School Year</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2400" b="1" i="0" u="none" strike="noStrike" dirty="0">
                          <a:solidFill>
                            <a:srgbClr val="000000"/>
                          </a:solidFill>
                          <a:effectLst/>
                          <a:latin typeface="Arial" panose="020B0604020202020204" pitchFamily="34" charset="0"/>
                        </a:rPr>
                        <a:t>Amount</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807218558"/>
                  </a:ext>
                </a:extLst>
              </a:tr>
              <a:tr h="843133">
                <a:tc>
                  <a:txBody>
                    <a:bodyPr/>
                    <a:lstStyle/>
                    <a:p>
                      <a:pPr algn="l" fontAlgn="ctr"/>
                      <a:r>
                        <a:rPr lang="en-US" sz="2400" b="0" i="0" u="none" strike="noStrike" dirty="0">
                          <a:solidFill>
                            <a:srgbClr val="000000"/>
                          </a:solidFill>
                          <a:effectLst/>
                          <a:latin typeface="Arial" panose="020B0604020202020204" pitchFamily="34" charset="0"/>
                        </a:rPr>
                        <a:t>Total Budgeted General Fund Expenditures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a:txBody>
                    <a:bodyPr/>
                    <a:lstStyle/>
                    <a:p>
                      <a:pPr algn="l" fontAlgn="ctr"/>
                      <a:r>
                        <a:rPr lang="en-US" sz="2400" b="0" i="0" u="none" strike="noStrike" dirty="0">
                          <a:solidFill>
                            <a:srgbClr val="000000"/>
                          </a:solidFill>
                          <a:effectLst/>
                          <a:latin typeface="Arial" panose="020B0604020202020204" pitchFamily="34" charset="0"/>
                        </a:rPr>
                        <a:t> $ 1,420,819,370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1318694877"/>
                  </a:ext>
                </a:extLst>
              </a:tr>
              <a:tr h="878263">
                <a:tc>
                  <a:txBody>
                    <a:bodyPr/>
                    <a:lstStyle/>
                    <a:p>
                      <a:pPr algn="l" fontAlgn="ctr"/>
                      <a:r>
                        <a:rPr lang="en-US" sz="2400" b="0" i="0" u="none" strike="noStrike" dirty="0">
                          <a:solidFill>
                            <a:srgbClr val="000000"/>
                          </a:solidFill>
                          <a:effectLst/>
                          <a:latin typeface="Arial" panose="020B0604020202020204" pitchFamily="34" charset="0"/>
                        </a:rPr>
                        <a:t>Total Budgeted Expenditures in the Learning Continuity Plan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a:noFill/>
                    </a:lnB>
                    <a:solidFill>
                      <a:srgbClr val="F8CBAD"/>
                    </a:solidFill>
                  </a:tcPr>
                </a:tc>
                <a:tc>
                  <a:txBody>
                    <a:bodyPr/>
                    <a:lstStyle/>
                    <a:p>
                      <a:pPr algn="l" fontAlgn="ctr"/>
                      <a:r>
                        <a:rPr lang="en-US" sz="2400" b="0" i="0" u="none" strike="noStrike" dirty="0">
                          <a:solidFill>
                            <a:srgbClr val="000000"/>
                          </a:solidFill>
                          <a:effectLst/>
                          <a:latin typeface="Arial" panose="020B0604020202020204" pitchFamily="34" charset="0"/>
                        </a:rPr>
                        <a:t> $ 355,204,843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1053273461"/>
                  </a:ext>
                </a:extLst>
              </a:tr>
              <a:tr h="988046">
                <a:tc>
                  <a:txBody>
                    <a:bodyPr/>
                    <a:lstStyle/>
                    <a:p>
                      <a:pPr algn="l" fontAlgn="ctr"/>
                      <a:r>
                        <a:rPr lang="en-US" sz="2400" b="0" i="0" u="none" strike="noStrike" dirty="0">
                          <a:solidFill>
                            <a:srgbClr val="000000"/>
                          </a:solidFill>
                          <a:effectLst/>
                          <a:latin typeface="Arial" panose="020B0604020202020204" pitchFamily="34" charset="0"/>
                        </a:rPr>
                        <a:t>Total Budgeted Expenditures for High Needs Students in the Learning Continuity Plan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F8CBAD"/>
                    </a:solidFill>
                  </a:tcPr>
                </a:tc>
                <a:tc>
                  <a:txBody>
                    <a:bodyPr/>
                    <a:lstStyle/>
                    <a:p>
                      <a:pPr algn="l" fontAlgn="ctr"/>
                      <a:r>
                        <a:rPr lang="en-US" sz="2400" b="0" i="0" u="none" strike="noStrike" dirty="0">
                          <a:solidFill>
                            <a:srgbClr val="000000"/>
                          </a:solidFill>
                          <a:effectLst/>
                          <a:latin typeface="Arial" panose="020B0604020202020204" pitchFamily="34" charset="0"/>
                        </a:rPr>
                        <a:t> $ 163,532,887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564252356"/>
                  </a:ext>
                </a:extLst>
              </a:tr>
              <a:tr h="843133">
                <a:tc>
                  <a:txBody>
                    <a:bodyPr/>
                    <a:lstStyle/>
                    <a:p>
                      <a:pPr algn="l" fontAlgn="ctr"/>
                      <a:r>
                        <a:rPr lang="en-US" sz="2400" b="0" i="0" u="none" strike="noStrike" dirty="0">
                          <a:solidFill>
                            <a:srgbClr val="000000"/>
                          </a:solidFill>
                          <a:effectLst/>
                          <a:latin typeface="Arial" panose="020B0604020202020204" pitchFamily="34" charset="0"/>
                        </a:rPr>
                        <a:t>Expenditures not in the Learning Continuity Plan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ctr"/>
                      <a:r>
                        <a:rPr lang="en-US" sz="2400" b="0" i="0" u="none" strike="noStrike" dirty="0">
                          <a:solidFill>
                            <a:srgbClr val="000000"/>
                          </a:solidFill>
                          <a:effectLst/>
                          <a:latin typeface="Arial" panose="020B0604020202020204" pitchFamily="34" charset="0"/>
                        </a:rPr>
                        <a:t> $ 1,065,614,527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670337702"/>
                  </a:ext>
                </a:extLst>
              </a:tr>
            </a:tbl>
          </a:graphicData>
        </a:graphic>
      </p:graphicFrame>
      <p:sp>
        <p:nvSpPr>
          <p:cNvPr id="187" name="Google Shape;187;p23"/>
          <p:cNvSpPr txBox="1">
            <a:spLocks noGrp="1"/>
          </p:cNvSpPr>
          <p:nvPr>
            <p:ph type="sldNum" idx="12"/>
          </p:nvPr>
        </p:nvSpPr>
        <p:spPr/>
        <p:txBody>
          <a:bodyPr/>
          <a:lstStyle/>
          <a:p>
            <a:pPr lvl="0"/>
            <a:fld id="{00000000-1234-1234-1234-123412341234}" type="slidenum">
              <a:rPr lang="en-US" sz="2400" smtClean="0"/>
              <a:pPr lvl="0"/>
              <a:t>15</a:t>
            </a:fld>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4"/>
          <p:cNvSpPr txBox="1">
            <a:spLocks noGrp="1"/>
          </p:cNvSpPr>
          <p:nvPr>
            <p:ph type="title"/>
          </p:nvPr>
        </p:nvSpPr>
        <p:spPr/>
        <p:txBody>
          <a:bodyPr/>
          <a:lstStyle/>
          <a:p>
            <a:pPr lvl="0"/>
            <a:r>
              <a:rPr lang="en-US" dirty="0"/>
              <a:t>Proposed Updates (3)</a:t>
            </a:r>
          </a:p>
        </p:txBody>
      </p:sp>
      <p:sp>
        <p:nvSpPr>
          <p:cNvPr id="195" name="Google Shape;195;p24"/>
          <p:cNvSpPr txBox="1">
            <a:spLocks noGrp="1"/>
          </p:cNvSpPr>
          <p:nvPr>
            <p:ph type="body" idx="1"/>
          </p:nvPr>
        </p:nvSpPr>
        <p:spPr/>
        <p:txBody>
          <a:bodyPr/>
          <a:lstStyle/>
          <a:p>
            <a:pPr lvl="0"/>
            <a:r>
              <a:rPr lang="en-US" dirty="0"/>
              <a:t>References to the Learning Continuity Plan instead of the LCAP</a:t>
            </a:r>
          </a:p>
          <a:p>
            <a:pPr lvl="0"/>
            <a:r>
              <a:rPr lang="en-US" dirty="0"/>
              <a:t>References to the current 2020–21 school year</a:t>
            </a:r>
          </a:p>
        </p:txBody>
      </p:sp>
      <p:sp>
        <p:nvSpPr>
          <p:cNvPr id="196" name="Google Shape;196;p24"/>
          <p:cNvSpPr txBox="1">
            <a:spLocks noGrp="1"/>
          </p:cNvSpPr>
          <p:nvPr>
            <p:ph type="sldNum" idx="12"/>
          </p:nvPr>
        </p:nvSpPr>
        <p:spPr/>
        <p:txBody>
          <a:bodyPr/>
          <a:lstStyle/>
          <a:p>
            <a:pPr lvl="0"/>
            <a:fld id="{00000000-1234-1234-1234-123412341234}" type="slidenum">
              <a:rPr lang="en-US" sz="2400" smtClean="0"/>
              <a:pPr lvl="0"/>
              <a:t>16</a:t>
            </a:fld>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9"/>
          <p:cNvSpPr txBox="1">
            <a:spLocks noGrp="1"/>
          </p:cNvSpPr>
          <p:nvPr>
            <p:ph type="title"/>
          </p:nvPr>
        </p:nvSpPr>
        <p:spPr/>
        <p:txBody>
          <a:bodyPr/>
          <a:lstStyle/>
          <a:p>
            <a:pPr lvl="0"/>
            <a:r>
              <a:rPr lang="en-US" dirty="0"/>
              <a:t>Current Data Entry (4)</a:t>
            </a:r>
          </a:p>
        </p:txBody>
      </p:sp>
      <p:graphicFrame>
        <p:nvGraphicFramePr>
          <p:cNvPr id="2" name="Table 1" descr="Data entry table in the current Budget Overview for Parents template.">
            <a:extLst>
              <a:ext uri="{FF2B5EF4-FFF2-40B4-BE49-F238E27FC236}">
                <a16:creationId xmlns:a16="http://schemas.microsoft.com/office/drawing/2014/main" id="{8CB23247-A68C-404B-9102-FD08BAB36F33}"/>
              </a:ext>
            </a:extLst>
          </p:cNvPr>
          <p:cNvGraphicFramePr>
            <a:graphicFrameLocks noGrp="1"/>
          </p:cNvGraphicFramePr>
          <p:nvPr>
            <p:extLst>
              <p:ext uri="{D42A27DB-BD31-4B8C-83A1-F6EECF244321}">
                <p14:modId xmlns:p14="http://schemas.microsoft.com/office/powerpoint/2010/main" val="4170773593"/>
              </p:ext>
            </p:extLst>
          </p:nvPr>
        </p:nvGraphicFramePr>
        <p:xfrm>
          <a:off x="1097280" y="1737360"/>
          <a:ext cx="10058400" cy="3807098"/>
        </p:xfrm>
        <a:graphic>
          <a:graphicData uri="http://schemas.openxmlformats.org/drawingml/2006/table">
            <a:tbl>
              <a:tblPr firstRow="1"/>
              <a:tblGrid>
                <a:gridCol w="5029200">
                  <a:extLst>
                    <a:ext uri="{9D8B030D-6E8A-4147-A177-3AD203B41FA5}">
                      <a16:colId xmlns:a16="http://schemas.microsoft.com/office/drawing/2014/main" val="3759442739"/>
                    </a:ext>
                  </a:extLst>
                </a:gridCol>
                <a:gridCol w="5029200">
                  <a:extLst>
                    <a:ext uri="{9D8B030D-6E8A-4147-A177-3AD203B41FA5}">
                      <a16:colId xmlns:a16="http://schemas.microsoft.com/office/drawing/2014/main" val="2742044143"/>
                    </a:ext>
                  </a:extLst>
                </a:gridCol>
              </a:tblGrid>
              <a:tr h="1175722">
                <a:tc>
                  <a:txBody>
                    <a:bodyPr/>
                    <a:lstStyle/>
                    <a:p>
                      <a:pPr algn="l" fontAlgn="ctr"/>
                      <a:r>
                        <a:rPr lang="en-US" sz="2400" b="1" i="0" u="none" strike="noStrike" dirty="0">
                          <a:solidFill>
                            <a:srgbClr val="000000"/>
                          </a:solidFill>
                          <a:effectLst/>
                          <a:latin typeface="Arial" panose="020B0604020202020204" pitchFamily="34" charset="0"/>
                        </a:rPr>
                        <a:t>Expenditures for High Needs Students in the [Current LCAP Year] LCAP Year</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2400" b="1" i="0" u="none" strike="noStrike" dirty="0">
                          <a:solidFill>
                            <a:srgbClr val="000000"/>
                          </a:solidFill>
                          <a:effectLst/>
                          <a:latin typeface="Arial" panose="020B0604020202020204" pitchFamily="34" charset="0"/>
                        </a:rPr>
                        <a:t>Amount</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308889686"/>
                  </a:ext>
                </a:extLst>
              </a:tr>
              <a:tr h="1315688">
                <a:tc>
                  <a:txBody>
                    <a:bodyPr/>
                    <a:lstStyle/>
                    <a:p>
                      <a:pPr algn="l" fontAlgn="ctr"/>
                      <a:r>
                        <a:rPr lang="en-US" sz="2400" b="0" i="0" u="none" strike="noStrike" dirty="0">
                          <a:solidFill>
                            <a:srgbClr val="000000"/>
                          </a:solidFill>
                          <a:effectLst/>
                          <a:latin typeface="Arial" panose="020B0604020202020204" pitchFamily="34" charset="0"/>
                        </a:rPr>
                        <a:t>Total Budgeted Expenditures for High Needs Students in the LCAP</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l" fontAlgn="ctr"/>
                      <a:r>
                        <a:rPr lang="en-US" sz="2400" b="0" i="0" u="none" strike="noStrike" dirty="0">
                          <a:solidFill>
                            <a:srgbClr val="000000"/>
                          </a:solidFill>
                          <a:effectLst/>
                          <a:latin typeface="Arial" panose="020B0604020202020204" pitchFamily="34" charset="0"/>
                        </a:rPr>
                        <a:t> $ 153,538,219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2978794573"/>
                  </a:ext>
                </a:extLst>
              </a:tr>
              <a:tr h="1315688">
                <a:tc>
                  <a:txBody>
                    <a:bodyPr/>
                    <a:lstStyle/>
                    <a:p>
                      <a:pPr algn="l" fontAlgn="ctr"/>
                      <a:r>
                        <a:rPr lang="en-US" sz="2400" b="0" i="0" u="none" strike="noStrike" dirty="0">
                          <a:solidFill>
                            <a:srgbClr val="000000"/>
                          </a:solidFill>
                          <a:effectLst/>
                          <a:latin typeface="Arial" panose="020B0604020202020204" pitchFamily="34" charset="0"/>
                        </a:rPr>
                        <a:t>Estimated Actual Expenditures for High Needs Students in LCAP</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2400" b="0" i="0" u="none" strike="noStrike" dirty="0">
                          <a:solidFill>
                            <a:srgbClr val="000000"/>
                          </a:solidFill>
                          <a:effectLst/>
                          <a:latin typeface="Arial" panose="020B0604020202020204" pitchFamily="34" charset="0"/>
                        </a:rPr>
                        <a:t> $ 167,493,028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60937792"/>
                  </a:ext>
                </a:extLst>
              </a:tr>
            </a:tbl>
          </a:graphicData>
        </a:graphic>
      </p:graphicFrame>
      <p:sp>
        <p:nvSpPr>
          <p:cNvPr id="155" name="Google Shape;155;p19"/>
          <p:cNvSpPr txBox="1">
            <a:spLocks noGrp="1"/>
          </p:cNvSpPr>
          <p:nvPr>
            <p:ph type="sldNum" idx="12"/>
          </p:nvPr>
        </p:nvSpPr>
        <p:spPr/>
        <p:txBody>
          <a:bodyPr/>
          <a:lstStyle/>
          <a:p>
            <a:pPr lvl="0"/>
            <a:fld id="{00000000-1234-1234-1234-123412341234}" type="slidenum">
              <a:rPr lang="en-US" sz="2400" smtClean="0"/>
              <a:pPr lvl="0"/>
              <a:t>17</a:t>
            </a:fld>
            <a:endParaRPr lang="en-US" sz="2400" dirty="0"/>
          </a:p>
        </p:txBody>
      </p:sp>
    </p:spTree>
    <p:extLst>
      <p:ext uri="{BB962C8B-B14F-4D97-AF65-F5344CB8AC3E}">
        <p14:creationId xmlns:p14="http://schemas.microsoft.com/office/powerpoint/2010/main" val="134882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5"/>
          <p:cNvSpPr txBox="1">
            <a:spLocks noGrp="1"/>
          </p:cNvSpPr>
          <p:nvPr>
            <p:ph type="title"/>
          </p:nvPr>
        </p:nvSpPr>
        <p:spPr/>
        <p:txBody>
          <a:bodyPr/>
          <a:lstStyle/>
          <a:p>
            <a:pPr lvl="0"/>
            <a:r>
              <a:rPr lang="en-US" dirty="0"/>
              <a:t>Proposed Data Entry (4)</a:t>
            </a:r>
          </a:p>
        </p:txBody>
      </p:sp>
      <p:graphicFrame>
        <p:nvGraphicFramePr>
          <p:cNvPr id="5" name="Table 4" descr="Data entry table with proposed changes for the Budget Overview for Parents template.">
            <a:extLst>
              <a:ext uri="{FF2B5EF4-FFF2-40B4-BE49-F238E27FC236}">
                <a16:creationId xmlns:a16="http://schemas.microsoft.com/office/drawing/2014/main" id="{14A41507-547E-4BDC-8AED-731FDEE017D6}"/>
              </a:ext>
            </a:extLst>
          </p:cNvPr>
          <p:cNvGraphicFramePr>
            <a:graphicFrameLocks noGrp="1"/>
          </p:cNvGraphicFramePr>
          <p:nvPr>
            <p:extLst>
              <p:ext uri="{D42A27DB-BD31-4B8C-83A1-F6EECF244321}">
                <p14:modId xmlns:p14="http://schemas.microsoft.com/office/powerpoint/2010/main" val="3367605508"/>
              </p:ext>
            </p:extLst>
          </p:nvPr>
        </p:nvGraphicFramePr>
        <p:xfrm>
          <a:off x="1097280" y="1737360"/>
          <a:ext cx="10194834" cy="4126411"/>
        </p:xfrm>
        <a:graphic>
          <a:graphicData uri="http://schemas.openxmlformats.org/drawingml/2006/table">
            <a:tbl>
              <a:tblPr firstRow="1"/>
              <a:tblGrid>
                <a:gridCol w="5218844">
                  <a:extLst>
                    <a:ext uri="{9D8B030D-6E8A-4147-A177-3AD203B41FA5}">
                      <a16:colId xmlns:a16="http://schemas.microsoft.com/office/drawing/2014/main" val="3412433489"/>
                    </a:ext>
                  </a:extLst>
                </a:gridCol>
                <a:gridCol w="4975990">
                  <a:extLst>
                    <a:ext uri="{9D8B030D-6E8A-4147-A177-3AD203B41FA5}">
                      <a16:colId xmlns:a16="http://schemas.microsoft.com/office/drawing/2014/main" val="1070964656"/>
                    </a:ext>
                  </a:extLst>
                </a:gridCol>
              </a:tblGrid>
              <a:tr h="1274333">
                <a:tc>
                  <a:txBody>
                    <a:bodyPr/>
                    <a:lstStyle/>
                    <a:p>
                      <a:pPr algn="l" fontAlgn="ctr"/>
                      <a:r>
                        <a:rPr lang="en-US" sz="2400" b="1" i="0" u="none" strike="noStrike" dirty="0">
                          <a:solidFill>
                            <a:srgbClr val="000000"/>
                          </a:solidFill>
                          <a:effectLst/>
                          <a:latin typeface="Arial" panose="020B0604020202020204" pitchFamily="34" charset="0"/>
                        </a:rPr>
                        <a:t>Expenditures for High Needs Students in the 2019-2020 School Year</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2400" b="1" i="0" u="none" strike="noStrike" dirty="0">
                          <a:solidFill>
                            <a:srgbClr val="000000"/>
                          </a:solidFill>
                          <a:effectLst/>
                          <a:latin typeface="Arial" panose="020B0604020202020204" pitchFamily="34" charset="0"/>
                        </a:rPr>
                        <a:t>Amount</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993423221"/>
                  </a:ext>
                </a:extLst>
              </a:tr>
              <a:tr h="1426039">
                <a:tc>
                  <a:txBody>
                    <a:bodyPr/>
                    <a:lstStyle/>
                    <a:p>
                      <a:pPr algn="l" fontAlgn="ctr"/>
                      <a:r>
                        <a:rPr lang="en-US" sz="2400" b="0" i="0" u="none" strike="noStrike" dirty="0">
                          <a:solidFill>
                            <a:srgbClr val="000000"/>
                          </a:solidFill>
                          <a:effectLst/>
                          <a:latin typeface="Arial" panose="020B0604020202020204" pitchFamily="34" charset="0"/>
                        </a:rPr>
                        <a:t>Total Budgeted Expenditures for High Needs Students in the LCAP</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l" fontAlgn="ctr"/>
                      <a:r>
                        <a:rPr lang="en-US" sz="2400" b="0" i="0" u="none" strike="noStrike" dirty="0">
                          <a:solidFill>
                            <a:srgbClr val="000000"/>
                          </a:solidFill>
                          <a:effectLst/>
                          <a:latin typeface="Arial" panose="020B0604020202020204" pitchFamily="34" charset="0"/>
                        </a:rPr>
                        <a:t> $ 153,538,219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Dot"/>
                      <a:round/>
                      <a:headEnd type="none" w="med" len="med"/>
                      <a:tailEnd type="none" w="med" len="med"/>
                    </a:lnB>
                    <a:solidFill>
                      <a:srgbClr val="F2F2F2"/>
                    </a:solidFill>
                  </a:tcPr>
                </a:tc>
                <a:extLst>
                  <a:ext uri="{0D108BD9-81ED-4DB2-BD59-A6C34878D82A}">
                    <a16:rowId xmlns:a16="http://schemas.microsoft.com/office/drawing/2014/main" val="3159884970"/>
                  </a:ext>
                </a:extLst>
              </a:tr>
              <a:tr h="1426039">
                <a:tc>
                  <a:txBody>
                    <a:bodyPr/>
                    <a:lstStyle/>
                    <a:p>
                      <a:pPr algn="l" fontAlgn="ctr"/>
                      <a:r>
                        <a:rPr lang="en-US" sz="2400" b="0" i="0" u="none" strike="noStrike" dirty="0">
                          <a:solidFill>
                            <a:srgbClr val="000000"/>
                          </a:solidFill>
                          <a:effectLst/>
                          <a:latin typeface="Arial" panose="020B0604020202020204" pitchFamily="34" charset="0"/>
                        </a:rPr>
                        <a:t>Actual Expenditures for High Needs Students in the LCAP</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ashDot"/>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2400" b="0" i="0" u="none" strike="noStrike" dirty="0">
                          <a:solidFill>
                            <a:srgbClr val="000000"/>
                          </a:solidFill>
                          <a:effectLst/>
                          <a:latin typeface="Arial" panose="020B0604020202020204" pitchFamily="34" charset="0"/>
                        </a:rPr>
                        <a:t> $ 167,493,028 </a:t>
                      </a:r>
                    </a:p>
                  </a:txBody>
                  <a:tcPr marL="0" marR="0" marT="0" marB="0" anchor="ctr">
                    <a:lnL w="6350" cap="flat" cmpd="sng" algn="ctr">
                      <a:solidFill>
                        <a:srgbClr val="000000"/>
                      </a:solidFill>
                      <a:prstDash val="dash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24519202"/>
                  </a:ext>
                </a:extLst>
              </a:tr>
            </a:tbl>
          </a:graphicData>
        </a:graphic>
      </p:graphicFrame>
      <p:sp>
        <p:nvSpPr>
          <p:cNvPr id="203" name="Google Shape;203;p25"/>
          <p:cNvSpPr txBox="1">
            <a:spLocks noGrp="1"/>
          </p:cNvSpPr>
          <p:nvPr>
            <p:ph type="sldNum" idx="12"/>
          </p:nvPr>
        </p:nvSpPr>
        <p:spPr/>
        <p:txBody>
          <a:bodyPr/>
          <a:lstStyle/>
          <a:p>
            <a:pPr lvl="0"/>
            <a:fld id="{00000000-1234-1234-1234-123412341234}" type="slidenum">
              <a:rPr lang="en-US" sz="2400" smtClean="0"/>
              <a:pPr lvl="0"/>
              <a:t>18</a:t>
            </a:fld>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6"/>
          <p:cNvSpPr txBox="1">
            <a:spLocks noGrp="1"/>
          </p:cNvSpPr>
          <p:nvPr>
            <p:ph type="title"/>
          </p:nvPr>
        </p:nvSpPr>
        <p:spPr/>
        <p:txBody>
          <a:bodyPr/>
          <a:lstStyle/>
          <a:p>
            <a:pPr lvl="0"/>
            <a:r>
              <a:rPr lang="en-US" dirty="0"/>
              <a:t>Proposed Updates (4)</a:t>
            </a:r>
          </a:p>
        </p:txBody>
      </p:sp>
      <p:sp>
        <p:nvSpPr>
          <p:cNvPr id="211" name="Google Shape;211;p26"/>
          <p:cNvSpPr txBox="1">
            <a:spLocks noGrp="1"/>
          </p:cNvSpPr>
          <p:nvPr>
            <p:ph type="body" idx="1"/>
          </p:nvPr>
        </p:nvSpPr>
        <p:spPr/>
        <p:txBody>
          <a:bodyPr/>
          <a:lstStyle/>
          <a:p>
            <a:pPr lvl="0"/>
            <a:r>
              <a:rPr lang="en-US" dirty="0"/>
              <a:t>Propose removing the word “estimated” from Estimated Actual Expenditures for High Needs Students in LCAP</a:t>
            </a:r>
          </a:p>
          <a:p>
            <a:pPr lvl="1">
              <a:spcBef>
                <a:spcPts val="1200"/>
              </a:spcBef>
            </a:pPr>
            <a:r>
              <a:rPr lang="en-US" sz="2800" dirty="0"/>
              <a:t>Revised prompt would read: Actual Expenditures for High Needs Students in LCAP</a:t>
            </a:r>
          </a:p>
        </p:txBody>
      </p:sp>
      <p:sp>
        <p:nvSpPr>
          <p:cNvPr id="212" name="Google Shape;212;p26"/>
          <p:cNvSpPr txBox="1">
            <a:spLocks noGrp="1"/>
          </p:cNvSpPr>
          <p:nvPr>
            <p:ph type="sldNum" idx="12"/>
          </p:nvPr>
        </p:nvSpPr>
        <p:spPr/>
        <p:txBody>
          <a:bodyPr/>
          <a:lstStyle/>
          <a:p>
            <a:pPr lvl="0"/>
            <a:fld id="{00000000-1234-1234-1234-123412341234}" type="slidenum">
              <a:rPr lang="en-US" sz="2400" smtClean="0"/>
              <a:pPr lvl="0"/>
              <a:t>19</a:t>
            </a:fld>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4"/>
          <p:cNvSpPr txBox="1">
            <a:spLocks noGrp="1"/>
          </p:cNvSpPr>
          <p:nvPr>
            <p:ph type="title"/>
          </p:nvPr>
        </p:nvSpPr>
        <p:spPr/>
        <p:txBody>
          <a:bodyPr/>
          <a:lstStyle/>
          <a:p>
            <a:pPr lvl="0"/>
            <a:r>
              <a:rPr lang="en-US" dirty="0"/>
              <a:t>Background</a:t>
            </a:r>
          </a:p>
        </p:txBody>
      </p:sp>
      <p:sp>
        <p:nvSpPr>
          <p:cNvPr id="115" name="Google Shape;115;p14"/>
          <p:cNvSpPr txBox="1">
            <a:spLocks noGrp="1"/>
          </p:cNvSpPr>
          <p:nvPr>
            <p:ph type="body" idx="1"/>
          </p:nvPr>
        </p:nvSpPr>
        <p:spPr/>
        <p:txBody>
          <a:bodyPr/>
          <a:lstStyle/>
          <a:p>
            <a:pPr lvl="0"/>
            <a:r>
              <a:rPr lang="en-US" dirty="0"/>
              <a:t>California </a:t>
            </a:r>
            <a:r>
              <a:rPr lang="en-US" i="1" dirty="0"/>
              <a:t>Education Code </a:t>
            </a:r>
            <a:r>
              <a:rPr lang="en-US" dirty="0"/>
              <a:t>(</a:t>
            </a:r>
            <a:r>
              <a:rPr lang="en-US" i="1" dirty="0"/>
              <a:t>EC</a:t>
            </a:r>
            <a:r>
              <a:rPr lang="en-US" dirty="0"/>
              <a:t>) Section 52064.1 requires each school district, county office of education (COE), and charter school (LEA) to develop the Local Control Funding Formula (LCFF) Budget Overview for Parents in conjunction with the Local Control and Accountability Plan (LCAP) by July 1 of each year.</a:t>
            </a:r>
          </a:p>
          <a:p>
            <a:pPr lvl="0"/>
            <a:r>
              <a:rPr lang="en-US" dirty="0"/>
              <a:t>The current template and instructions for the Budget Overview for Parents is posted on the Local Control and Accountability Plan (LCAP) web page at </a:t>
            </a:r>
            <a:r>
              <a:rPr lang="en-US" dirty="0">
                <a:solidFill>
                  <a:srgbClr val="0000FF"/>
                </a:solidFill>
                <a:hlinkClick r:id="rId3" tooltip="Local Control and Accoountability Plan web page">
                  <a:extLst>
                    <a:ext uri="{A12FA001-AC4F-418D-AE19-62706E023703}">
                      <ahyp:hlinkClr xmlns:ahyp="http://schemas.microsoft.com/office/drawing/2018/hyperlinkcolor" val="tx"/>
                    </a:ext>
                  </a:extLst>
                </a:hlinkClick>
              </a:rPr>
              <a:t>https://www.cde.ca.gov/re/lc/</a:t>
            </a:r>
            <a:r>
              <a:rPr lang="en-US" dirty="0"/>
              <a:t>. </a:t>
            </a:r>
          </a:p>
        </p:txBody>
      </p:sp>
      <p:sp>
        <p:nvSpPr>
          <p:cNvPr id="116" name="Google Shape;116;p14"/>
          <p:cNvSpPr txBox="1">
            <a:spLocks noGrp="1"/>
          </p:cNvSpPr>
          <p:nvPr>
            <p:ph type="sldNum" idx="12"/>
          </p:nvPr>
        </p:nvSpPr>
        <p:spPr/>
        <p:txBody>
          <a:bodyPr/>
          <a:lstStyle/>
          <a:p>
            <a:pPr lvl="0"/>
            <a:fld id="{00000000-1234-1234-1234-123412341234}" type="slidenum">
              <a:rPr lang="en-US" sz="2400" smtClean="0"/>
              <a:pPr lvl="0"/>
              <a:t>2</a:t>
            </a:fld>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7"/>
          <p:cNvSpPr txBox="1">
            <a:spLocks noGrp="1"/>
          </p:cNvSpPr>
          <p:nvPr>
            <p:ph type="title"/>
          </p:nvPr>
        </p:nvSpPr>
        <p:spPr/>
        <p:txBody>
          <a:bodyPr/>
          <a:lstStyle/>
          <a:p>
            <a:pPr lvl="0"/>
            <a:r>
              <a:rPr lang="en-US" dirty="0"/>
              <a:t>Requirement to Revise the Annual Update</a:t>
            </a:r>
          </a:p>
        </p:txBody>
      </p:sp>
      <p:sp>
        <p:nvSpPr>
          <p:cNvPr id="219" name="Google Shape;219;p27"/>
          <p:cNvSpPr txBox="1">
            <a:spLocks noGrp="1"/>
          </p:cNvSpPr>
          <p:nvPr>
            <p:ph type="body" idx="1"/>
          </p:nvPr>
        </p:nvSpPr>
        <p:spPr/>
        <p:txBody>
          <a:bodyPr/>
          <a:lstStyle/>
          <a:p>
            <a:pPr lvl="0"/>
            <a:r>
              <a:rPr lang="en-US" dirty="0"/>
              <a:t>SB 820 proposes requiring the State Superintendent of Public Instruction, in consultation with the executive director of the SBE, to revise the template for the annual update to the LCAP on or before January 31, 2021 to include the following:</a:t>
            </a:r>
          </a:p>
          <a:p>
            <a:pPr lvl="1">
              <a:spcBef>
                <a:spcPts val="1200"/>
              </a:spcBef>
            </a:pPr>
            <a:r>
              <a:rPr lang="en-US" sz="2800" dirty="0"/>
              <a:t>The 2019–2020 LCAP</a:t>
            </a:r>
          </a:p>
          <a:p>
            <a:pPr lvl="1">
              <a:spcBef>
                <a:spcPts val="1200"/>
              </a:spcBef>
            </a:pPr>
            <a:r>
              <a:rPr lang="en-US" sz="2800" dirty="0"/>
              <a:t>The Learning Continuity and Attendance Plan</a:t>
            </a:r>
          </a:p>
        </p:txBody>
      </p:sp>
      <p:sp>
        <p:nvSpPr>
          <p:cNvPr id="220" name="Google Shape;220;p27"/>
          <p:cNvSpPr txBox="1">
            <a:spLocks noGrp="1"/>
          </p:cNvSpPr>
          <p:nvPr>
            <p:ph type="sldNum" idx="12"/>
          </p:nvPr>
        </p:nvSpPr>
        <p:spPr/>
        <p:txBody>
          <a:bodyPr/>
          <a:lstStyle/>
          <a:p>
            <a:pPr lvl="0"/>
            <a:fld id="{00000000-1234-1234-1234-123412341234}" type="slidenum">
              <a:rPr lang="en-US" sz="2400" smtClean="0"/>
              <a:pPr lvl="0"/>
              <a:t>20</a:t>
            </a:fld>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43FF-29A7-48ED-93CD-2C28376D6C2B}"/>
              </a:ext>
            </a:extLst>
          </p:cNvPr>
          <p:cNvSpPr>
            <a:spLocks noGrp="1"/>
          </p:cNvSpPr>
          <p:nvPr>
            <p:ph type="title"/>
          </p:nvPr>
        </p:nvSpPr>
        <p:spPr>
          <a:xfrm>
            <a:off x="896983" y="744437"/>
            <a:ext cx="10398034" cy="3566160"/>
          </a:xfrm>
        </p:spPr>
        <p:txBody>
          <a:bodyPr/>
          <a:lstStyle/>
          <a:p>
            <a:r>
              <a:rPr lang="en-US" dirty="0"/>
              <a:t>Proposed Revisions to Narrative Responses</a:t>
            </a:r>
          </a:p>
        </p:txBody>
      </p:sp>
      <p:sp>
        <p:nvSpPr>
          <p:cNvPr id="4" name="Slide Number Placeholder 3">
            <a:extLst>
              <a:ext uri="{FF2B5EF4-FFF2-40B4-BE49-F238E27FC236}">
                <a16:creationId xmlns:a16="http://schemas.microsoft.com/office/drawing/2014/main" id="{0D3EE588-5E04-4D33-B7CD-8C3F80FFB68B}"/>
              </a:ext>
            </a:extLst>
          </p:cNvPr>
          <p:cNvSpPr>
            <a:spLocks noGrp="1"/>
          </p:cNvSpPr>
          <p:nvPr>
            <p:ph type="sldNum" idx="12"/>
          </p:nvPr>
        </p:nvSpPr>
        <p:spPr/>
        <p:txBody>
          <a:bodyPr/>
          <a:lstStyle/>
          <a:p>
            <a:pPr lvl="0"/>
            <a:fld id="{00000000-1234-1234-1234-123412341234}" type="slidenum">
              <a:rPr lang="en-US" sz="2400" smtClean="0"/>
              <a:pPr lvl="0"/>
              <a:t>21</a:t>
            </a:fld>
            <a:endParaRPr lang="en-US" sz="2400" dirty="0"/>
          </a:p>
        </p:txBody>
      </p:sp>
    </p:spTree>
    <p:extLst>
      <p:ext uri="{BB962C8B-B14F-4D97-AF65-F5344CB8AC3E}">
        <p14:creationId xmlns:p14="http://schemas.microsoft.com/office/powerpoint/2010/main" val="2667821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3" name="Title 2">
            <a:extLst>
              <a:ext uri="{FF2B5EF4-FFF2-40B4-BE49-F238E27FC236}">
                <a16:creationId xmlns:a16="http://schemas.microsoft.com/office/drawing/2014/main" id="{0D83D2A2-8679-4F19-AC98-E1188141616C}"/>
              </a:ext>
            </a:extLst>
          </p:cNvPr>
          <p:cNvSpPr>
            <a:spLocks noGrp="1"/>
          </p:cNvSpPr>
          <p:nvPr>
            <p:ph type="title"/>
          </p:nvPr>
        </p:nvSpPr>
        <p:spPr/>
        <p:txBody>
          <a:bodyPr/>
          <a:lstStyle/>
          <a:p>
            <a:r>
              <a:rPr lang="en-US" dirty="0"/>
              <a:t>General Fund Expenditures </a:t>
            </a:r>
          </a:p>
        </p:txBody>
      </p:sp>
      <p:sp>
        <p:nvSpPr>
          <p:cNvPr id="4" name="Text Placeholder 3">
            <a:extLst>
              <a:ext uri="{FF2B5EF4-FFF2-40B4-BE49-F238E27FC236}">
                <a16:creationId xmlns:a16="http://schemas.microsoft.com/office/drawing/2014/main" id="{7E07A801-9C8D-4420-A55E-EC7CB25E653B}"/>
              </a:ext>
            </a:extLst>
          </p:cNvPr>
          <p:cNvSpPr>
            <a:spLocks noGrp="1"/>
          </p:cNvSpPr>
          <p:nvPr>
            <p:ph type="body" idx="1"/>
          </p:nvPr>
        </p:nvSpPr>
        <p:spPr/>
        <p:txBody>
          <a:bodyPr/>
          <a:lstStyle/>
          <a:p>
            <a:r>
              <a:rPr lang="en-US" dirty="0"/>
              <a:t>Current prompt: Briefly describe any of the General Fund Budget Expenditures for the LCAP year that are not included in the LCAP</a:t>
            </a:r>
          </a:p>
          <a:p>
            <a:endParaRPr lang="en-US" dirty="0"/>
          </a:p>
          <a:p>
            <a:r>
              <a:rPr lang="en-US" dirty="0"/>
              <a:t>Proposed prompt: Briefly describe any of the General Fund Budget Expenditures for the 2020-21 school year that are not included in the Learning Continuity Plan</a:t>
            </a:r>
          </a:p>
        </p:txBody>
      </p:sp>
      <p:sp>
        <p:nvSpPr>
          <p:cNvPr id="234" name="Google Shape;234;p29"/>
          <p:cNvSpPr txBox="1">
            <a:spLocks noGrp="1"/>
          </p:cNvSpPr>
          <p:nvPr>
            <p:ph type="sldNum" idx="12"/>
          </p:nvPr>
        </p:nvSpPr>
        <p:spPr/>
        <p:txBody>
          <a:bodyPr/>
          <a:lstStyle/>
          <a:p>
            <a:pPr lvl="0"/>
            <a:fld id="{00000000-1234-1234-1234-123412341234}" type="slidenum">
              <a:rPr lang="en-US" sz="2400" smtClean="0"/>
              <a:pPr lvl="0"/>
              <a:t>22</a:t>
            </a:fld>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5E756-80E3-49AE-ADD1-7B695D5BA3A2}"/>
              </a:ext>
            </a:extLst>
          </p:cNvPr>
          <p:cNvSpPr>
            <a:spLocks noGrp="1"/>
          </p:cNvSpPr>
          <p:nvPr>
            <p:ph type="title"/>
          </p:nvPr>
        </p:nvSpPr>
        <p:spPr/>
        <p:txBody>
          <a:bodyPr/>
          <a:lstStyle/>
          <a:p>
            <a:r>
              <a:rPr lang="en-US" dirty="0"/>
              <a:t>High Needs Students </a:t>
            </a:r>
          </a:p>
        </p:txBody>
      </p:sp>
      <p:sp>
        <p:nvSpPr>
          <p:cNvPr id="3" name="Text Placeholder 2">
            <a:extLst>
              <a:ext uri="{FF2B5EF4-FFF2-40B4-BE49-F238E27FC236}">
                <a16:creationId xmlns:a16="http://schemas.microsoft.com/office/drawing/2014/main" id="{19E910AB-ECBD-4317-BDF1-03B8133A3C07}"/>
              </a:ext>
            </a:extLst>
          </p:cNvPr>
          <p:cNvSpPr>
            <a:spLocks noGrp="1"/>
          </p:cNvSpPr>
          <p:nvPr>
            <p:ph type="body" idx="1"/>
          </p:nvPr>
        </p:nvSpPr>
        <p:spPr/>
        <p:txBody>
          <a:bodyPr/>
          <a:lstStyle/>
          <a:p>
            <a:r>
              <a:rPr lang="en-US" dirty="0"/>
              <a:t>If the amount of “LCFF supplemental &amp; concentration grants” is less than the amount of “Total Budgeted Expenditures for High Needs Students in the [Plan]” the LEA must respond to the following prompt:</a:t>
            </a:r>
          </a:p>
          <a:p>
            <a:pPr lvl="1">
              <a:spcBef>
                <a:spcPts val="1200"/>
              </a:spcBef>
            </a:pPr>
            <a:r>
              <a:rPr lang="en-US" dirty="0"/>
              <a:t>Current prompt: Provide a brief description of how the actions and services in the LCAP will meet the requirement to improve services for high needs students</a:t>
            </a:r>
          </a:p>
          <a:p>
            <a:pPr lvl="1">
              <a:spcBef>
                <a:spcPts val="1200"/>
              </a:spcBef>
            </a:pPr>
            <a:r>
              <a:rPr lang="en-US" dirty="0"/>
              <a:t>Proposed prompt: Provide a brief description of the additional actions [the LEA] is taking to meet its requirement to increase or improve services for high needs students</a:t>
            </a:r>
          </a:p>
        </p:txBody>
      </p:sp>
      <p:sp>
        <p:nvSpPr>
          <p:cNvPr id="4" name="Slide Number Placeholder 3">
            <a:extLst>
              <a:ext uri="{FF2B5EF4-FFF2-40B4-BE49-F238E27FC236}">
                <a16:creationId xmlns:a16="http://schemas.microsoft.com/office/drawing/2014/main" id="{D41ACD0B-3905-432F-BB74-DBFDABD057A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23</a:t>
            </a:fld>
            <a:endParaRPr lang="en-US" sz="2400" dirty="0"/>
          </a:p>
        </p:txBody>
      </p:sp>
    </p:spTree>
    <p:extLst>
      <p:ext uri="{BB962C8B-B14F-4D97-AF65-F5344CB8AC3E}">
        <p14:creationId xmlns:p14="http://schemas.microsoft.com/office/powerpoint/2010/main" val="4155508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19A7A-E32F-4C5F-9C16-63DAA92A43CF}"/>
              </a:ext>
            </a:extLst>
          </p:cNvPr>
          <p:cNvSpPr>
            <a:spLocks noGrp="1"/>
          </p:cNvSpPr>
          <p:nvPr>
            <p:ph type="title"/>
          </p:nvPr>
        </p:nvSpPr>
        <p:spPr/>
        <p:txBody>
          <a:bodyPr/>
          <a:lstStyle/>
          <a:p>
            <a:r>
              <a:rPr lang="en-US" dirty="0"/>
              <a:t>Actual Expenditures for High Needs Students </a:t>
            </a:r>
          </a:p>
        </p:txBody>
      </p:sp>
      <p:sp>
        <p:nvSpPr>
          <p:cNvPr id="3" name="Text Placeholder 2">
            <a:extLst>
              <a:ext uri="{FF2B5EF4-FFF2-40B4-BE49-F238E27FC236}">
                <a16:creationId xmlns:a16="http://schemas.microsoft.com/office/drawing/2014/main" id="{7F814EBE-23D0-4CC5-B07B-F4A8211396F3}"/>
              </a:ext>
            </a:extLst>
          </p:cNvPr>
          <p:cNvSpPr>
            <a:spLocks noGrp="1"/>
          </p:cNvSpPr>
          <p:nvPr>
            <p:ph type="body" idx="1"/>
          </p:nvPr>
        </p:nvSpPr>
        <p:spPr>
          <a:xfrm>
            <a:off x="1097280" y="1567543"/>
            <a:ext cx="10058400" cy="4633751"/>
          </a:xfrm>
        </p:spPr>
        <p:txBody>
          <a:bodyPr/>
          <a:lstStyle/>
          <a:p>
            <a:pPr lvl="0"/>
            <a:r>
              <a:rPr lang="en-US" dirty="0"/>
              <a:t>If the amount of “Total Budgeted Expenditures for High Needs Students in the LCAP” is greater than the amount of “Actual Expenditures for High Needs Students in LCAP” the LEA must respond to the following prompt:</a:t>
            </a:r>
          </a:p>
          <a:p>
            <a:pPr lvl="1">
              <a:spcBef>
                <a:spcPts val="1200"/>
              </a:spcBef>
            </a:pPr>
            <a:r>
              <a:rPr lang="en-US" dirty="0"/>
              <a:t>Current prompt: Provide a brief description of how the difference impacted the actions and services and overall increased or improved services for high needs students in the current fiscal year pursuant to EC Section 42238.07</a:t>
            </a:r>
          </a:p>
          <a:p>
            <a:pPr lvl="1">
              <a:spcBef>
                <a:spcPts val="1200"/>
              </a:spcBef>
            </a:pPr>
            <a:r>
              <a:rPr lang="en-US" dirty="0"/>
              <a:t>Proposed prompt: Provide a brief description of how the difference impacted the actions and services and overall increased or improved services for high needs students in the 2019–20 fiscal year pursuant to EC Section 42238.07</a:t>
            </a:r>
          </a:p>
        </p:txBody>
      </p:sp>
      <p:sp>
        <p:nvSpPr>
          <p:cNvPr id="4" name="Slide Number Placeholder 3">
            <a:extLst>
              <a:ext uri="{FF2B5EF4-FFF2-40B4-BE49-F238E27FC236}">
                <a16:creationId xmlns:a16="http://schemas.microsoft.com/office/drawing/2014/main" id="{0D3985ED-FA58-4AD1-BAA9-C869D25E14E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24</a:t>
            </a:fld>
            <a:endParaRPr lang="en-US" sz="2400" dirty="0"/>
          </a:p>
        </p:txBody>
      </p:sp>
    </p:spTree>
    <p:extLst>
      <p:ext uri="{BB962C8B-B14F-4D97-AF65-F5344CB8AC3E}">
        <p14:creationId xmlns:p14="http://schemas.microsoft.com/office/powerpoint/2010/main" val="1864075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43FF-29A7-48ED-93CD-2C28376D6C2B}"/>
              </a:ext>
            </a:extLst>
          </p:cNvPr>
          <p:cNvSpPr>
            <a:spLocks noGrp="1"/>
          </p:cNvSpPr>
          <p:nvPr>
            <p:ph type="title"/>
          </p:nvPr>
        </p:nvSpPr>
        <p:spPr/>
        <p:txBody>
          <a:bodyPr/>
          <a:lstStyle/>
          <a:p>
            <a:r>
              <a:rPr lang="en-US" dirty="0"/>
              <a:t>Proposed Revisions to the Template</a:t>
            </a:r>
          </a:p>
        </p:txBody>
      </p:sp>
      <p:sp>
        <p:nvSpPr>
          <p:cNvPr id="4" name="Slide Number Placeholder 3">
            <a:extLst>
              <a:ext uri="{FF2B5EF4-FFF2-40B4-BE49-F238E27FC236}">
                <a16:creationId xmlns:a16="http://schemas.microsoft.com/office/drawing/2014/main" id="{0D3EE588-5E04-4D33-B7CD-8C3F80FFB68B}"/>
              </a:ext>
            </a:extLst>
          </p:cNvPr>
          <p:cNvSpPr>
            <a:spLocks noGrp="1"/>
          </p:cNvSpPr>
          <p:nvPr>
            <p:ph type="sldNum" idx="12"/>
          </p:nvPr>
        </p:nvSpPr>
        <p:spPr/>
        <p:txBody>
          <a:bodyPr/>
          <a:lstStyle/>
          <a:p>
            <a:pPr lvl="0"/>
            <a:fld id="{00000000-1234-1234-1234-123412341234}" type="slidenum">
              <a:rPr lang="en-US" sz="2400" smtClean="0"/>
              <a:pPr lvl="0"/>
              <a:t>25</a:t>
            </a:fld>
            <a:endParaRPr lang="en-US" sz="2400" dirty="0"/>
          </a:p>
        </p:txBody>
      </p:sp>
    </p:spTree>
    <p:extLst>
      <p:ext uri="{BB962C8B-B14F-4D97-AF65-F5344CB8AC3E}">
        <p14:creationId xmlns:p14="http://schemas.microsoft.com/office/powerpoint/2010/main" val="697892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DAB30D-066B-43DE-B8CC-BC678C7FAEE9}"/>
              </a:ext>
            </a:extLst>
          </p:cNvPr>
          <p:cNvSpPr>
            <a:spLocks noGrp="1"/>
          </p:cNvSpPr>
          <p:nvPr>
            <p:ph type="title"/>
          </p:nvPr>
        </p:nvSpPr>
        <p:spPr/>
        <p:txBody>
          <a:bodyPr/>
          <a:lstStyle/>
          <a:p>
            <a:r>
              <a:rPr lang="en-US" dirty="0"/>
              <a:t>Proposed Updates (5)</a:t>
            </a:r>
          </a:p>
        </p:txBody>
      </p:sp>
      <p:sp>
        <p:nvSpPr>
          <p:cNvPr id="6" name="Text Placeholder 5">
            <a:extLst>
              <a:ext uri="{FF2B5EF4-FFF2-40B4-BE49-F238E27FC236}">
                <a16:creationId xmlns:a16="http://schemas.microsoft.com/office/drawing/2014/main" id="{62E1FAB6-36DD-4F79-9A64-9BAE85994060}"/>
              </a:ext>
            </a:extLst>
          </p:cNvPr>
          <p:cNvSpPr>
            <a:spLocks noGrp="1"/>
          </p:cNvSpPr>
          <p:nvPr>
            <p:ph type="body" idx="1"/>
          </p:nvPr>
        </p:nvSpPr>
        <p:spPr>
          <a:xfrm>
            <a:off x="1097280" y="1737361"/>
            <a:ext cx="10058400" cy="4463934"/>
          </a:xfrm>
        </p:spPr>
        <p:txBody>
          <a:bodyPr/>
          <a:lstStyle/>
          <a:p>
            <a:r>
              <a:rPr lang="en-US" dirty="0"/>
              <a:t>Addition of a second pie chart that provides a breakout of CARES Act funding as opposed to All Other Federal Funds received by the LEA</a:t>
            </a:r>
          </a:p>
          <a:p>
            <a:r>
              <a:rPr lang="en-US" dirty="0"/>
              <a:t>Revising the Budgeted Expenditures bar graph</a:t>
            </a:r>
          </a:p>
          <a:p>
            <a:pPr lvl="1">
              <a:spcBef>
                <a:spcPts val="1200"/>
              </a:spcBef>
            </a:pPr>
            <a:r>
              <a:rPr lang="en-US" dirty="0"/>
              <a:t>The current template compares the total budgeted expenditures to the total budgeted for actions and services in the LCAP</a:t>
            </a:r>
          </a:p>
          <a:p>
            <a:pPr lvl="1">
              <a:spcBef>
                <a:spcPts val="1200"/>
              </a:spcBef>
            </a:pPr>
            <a:r>
              <a:rPr lang="en-US" dirty="0"/>
              <a:t>The proposed revision compares the total budgeted for actions in the Learning Continuity Plan to the total budgeted for actions in the Learning Continuity Plan that contribute to meeting the requirement to increase or improve services for students who are low income, English learners, and foster youth </a:t>
            </a:r>
          </a:p>
        </p:txBody>
      </p:sp>
      <p:sp>
        <p:nvSpPr>
          <p:cNvPr id="4" name="Slide Number Placeholder 3">
            <a:extLst>
              <a:ext uri="{FF2B5EF4-FFF2-40B4-BE49-F238E27FC236}">
                <a16:creationId xmlns:a16="http://schemas.microsoft.com/office/drawing/2014/main" id="{AD33AC93-06BD-4B7F-9389-EE0D6473F16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26</a:t>
            </a:fld>
            <a:endParaRPr lang="en-US" sz="2400" dirty="0"/>
          </a:p>
        </p:txBody>
      </p:sp>
    </p:spTree>
    <p:extLst>
      <p:ext uri="{BB962C8B-B14F-4D97-AF65-F5344CB8AC3E}">
        <p14:creationId xmlns:p14="http://schemas.microsoft.com/office/powerpoint/2010/main" val="2213828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43156-203E-45E6-96AE-437DD2920036}"/>
              </a:ext>
            </a:extLst>
          </p:cNvPr>
          <p:cNvSpPr>
            <a:spLocks noGrp="1"/>
          </p:cNvSpPr>
          <p:nvPr>
            <p:ph type="title"/>
          </p:nvPr>
        </p:nvSpPr>
        <p:spPr/>
        <p:txBody>
          <a:bodyPr/>
          <a:lstStyle/>
          <a:p>
            <a:r>
              <a:rPr lang="en-US" dirty="0"/>
              <a:t>Current Pie Chart</a:t>
            </a:r>
          </a:p>
        </p:txBody>
      </p:sp>
      <p:pic>
        <p:nvPicPr>
          <p:cNvPr id="5" name="Picture 4" descr="See Slide 32 for description.&#10;">
            <a:extLst>
              <a:ext uri="{FF2B5EF4-FFF2-40B4-BE49-F238E27FC236}">
                <a16:creationId xmlns:a16="http://schemas.microsoft.com/office/drawing/2014/main" id="{AB8A266D-B6C9-4F92-82EC-E76547AAF55D}"/>
              </a:ext>
            </a:extLst>
          </p:cNvPr>
          <p:cNvPicPr>
            <a:picLocks noChangeAspect="1"/>
          </p:cNvPicPr>
          <p:nvPr/>
        </p:nvPicPr>
        <p:blipFill>
          <a:blip r:embed="rId2"/>
          <a:stretch>
            <a:fillRect/>
          </a:stretch>
        </p:blipFill>
        <p:spPr>
          <a:xfrm>
            <a:off x="1355949" y="1632103"/>
            <a:ext cx="9480102" cy="4615072"/>
          </a:xfrm>
          <a:prstGeom prst="rect">
            <a:avLst/>
          </a:prstGeom>
        </p:spPr>
      </p:pic>
      <p:sp>
        <p:nvSpPr>
          <p:cNvPr id="4" name="Slide Number Placeholder 3">
            <a:extLst>
              <a:ext uri="{FF2B5EF4-FFF2-40B4-BE49-F238E27FC236}">
                <a16:creationId xmlns:a16="http://schemas.microsoft.com/office/drawing/2014/main" id="{97E15292-2931-4F5C-A1CA-4A20AAF2795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27</a:t>
            </a:fld>
            <a:endParaRPr lang="en-US" sz="2400" dirty="0"/>
          </a:p>
        </p:txBody>
      </p:sp>
    </p:spTree>
    <p:extLst>
      <p:ext uri="{BB962C8B-B14F-4D97-AF65-F5344CB8AC3E}">
        <p14:creationId xmlns:p14="http://schemas.microsoft.com/office/powerpoint/2010/main" val="1683233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43156-203E-45E6-96AE-437DD2920036}"/>
              </a:ext>
            </a:extLst>
          </p:cNvPr>
          <p:cNvSpPr>
            <a:spLocks noGrp="1"/>
          </p:cNvSpPr>
          <p:nvPr>
            <p:ph type="title"/>
          </p:nvPr>
        </p:nvSpPr>
        <p:spPr/>
        <p:txBody>
          <a:bodyPr/>
          <a:lstStyle/>
          <a:p>
            <a:r>
              <a:rPr lang="en-US" dirty="0"/>
              <a:t>Proposed Second Pie Chart</a:t>
            </a:r>
          </a:p>
        </p:txBody>
      </p:sp>
      <p:pic>
        <p:nvPicPr>
          <p:cNvPr id="6" name="Picture 5" descr="See Slide 33 for description.&#10;">
            <a:extLst>
              <a:ext uri="{FF2B5EF4-FFF2-40B4-BE49-F238E27FC236}">
                <a16:creationId xmlns:a16="http://schemas.microsoft.com/office/drawing/2014/main" id="{ED4E4BE6-6781-48DE-92DF-63EFE3BB23F1}"/>
              </a:ext>
            </a:extLst>
          </p:cNvPr>
          <p:cNvPicPr>
            <a:picLocks noChangeAspect="1"/>
          </p:cNvPicPr>
          <p:nvPr/>
        </p:nvPicPr>
        <p:blipFill>
          <a:blip r:embed="rId2"/>
          <a:stretch>
            <a:fillRect/>
          </a:stretch>
        </p:blipFill>
        <p:spPr>
          <a:xfrm>
            <a:off x="1429107" y="1614919"/>
            <a:ext cx="9333785" cy="4956478"/>
          </a:xfrm>
          <a:prstGeom prst="rect">
            <a:avLst/>
          </a:prstGeom>
        </p:spPr>
      </p:pic>
      <p:sp>
        <p:nvSpPr>
          <p:cNvPr id="4" name="Slide Number Placeholder 3">
            <a:extLst>
              <a:ext uri="{FF2B5EF4-FFF2-40B4-BE49-F238E27FC236}">
                <a16:creationId xmlns:a16="http://schemas.microsoft.com/office/drawing/2014/main" id="{97E15292-2931-4F5C-A1CA-4A20AAF2795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28</a:t>
            </a:fld>
            <a:endParaRPr lang="en-US" sz="2400" dirty="0"/>
          </a:p>
        </p:txBody>
      </p:sp>
    </p:spTree>
    <p:extLst>
      <p:ext uri="{BB962C8B-B14F-4D97-AF65-F5344CB8AC3E}">
        <p14:creationId xmlns:p14="http://schemas.microsoft.com/office/powerpoint/2010/main" val="2649305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F1192-E852-40E0-A0F8-5A287DFA8865}"/>
              </a:ext>
            </a:extLst>
          </p:cNvPr>
          <p:cNvSpPr>
            <a:spLocks noGrp="1"/>
          </p:cNvSpPr>
          <p:nvPr>
            <p:ph type="title"/>
          </p:nvPr>
        </p:nvSpPr>
        <p:spPr/>
        <p:txBody>
          <a:bodyPr/>
          <a:lstStyle/>
          <a:p>
            <a:r>
              <a:rPr lang="en-US" dirty="0"/>
              <a:t>Current Budgeted Expenditures Graph</a:t>
            </a:r>
          </a:p>
        </p:txBody>
      </p:sp>
      <p:sp>
        <p:nvSpPr>
          <p:cNvPr id="4" name="Slide Number Placeholder 3">
            <a:extLst>
              <a:ext uri="{FF2B5EF4-FFF2-40B4-BE49-F238E27FC236}">
                <a16:creationId xmlns:a16="http://schemas.microsoft.com/office/drawing/2014/main" id="{73AD8A62-A20A-42BD-A937-D669A6A58BC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29</a:t>
            </a:fld>
            <a:endParaRPr lang="en-US" sz="2400" dirty="0"/>
          </a:p>
        </p:txBody>
      </p:sp>
      <p:pic>
        <p:nvPicPr>
          <p:cNvPr id="5" name="Picture 4" descr="See Slide 34 for description.">
            <a:extLst>
              <a:ext uri="{FF2B5EF4-FFF2-40B4-BE49-F238E27FC236}">
                <a16:creationId xmlns:a16="http://schemas.microsoft.com/office/drawing/2014/main" id="{3AE78DE6-E391-423F-A1D5-F4C658ADD386}"/>
              </a:ext>
            </a:extLst>
          </p:cNvPr>
          <p:cNvPicPr>
            <a:picLocks noChangeAspect="1"/>
          </p:cNvPicPr>
          <p:nvPr/>
        </p:nvPicPr>
        <p:blipFill>
          <a:blip r:embed="rId2"/>
          <a:stretch>
            <a:fillRect/>
          </a:stretch>
        </p:blipFill>
        <p:spPr>
          <a:xfrm>
            <a:off x="1977792" y="1632421"/>
            <a:ext cx="8297375" cy="4590686"/>
          </a:xfrm>
          <a:prstGeom prst="rect">
            <a:avLst/>
          </a:prstGeom>
        </p:spPr>
      </p:pic>
    </p:spTree>
    <p:extLst>
      <p:ext uri="{BB962C8B-B14F-4D97-AF65-F5344CB8AC3E}">
        <p14:creationId xmlns:p14="http://schemas.microsoft.com/office/powerpoint/2010/main" val="241999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5"/>
          <p:cNvSpPr txBox="1">
            <a:spLocks noGrp="1"/>
          </p:cNvSpPr>
          <p:nvPr>
            <p:ph type="title"/>
          </p:nvPr>
        </p:nvSpPr>
        <p:spPr/>
        <p:txBody>
          <a:bodyPr/>
          <a:lstStyle/>
          <a:p>
            <a:pPr lvl="0"/>
            <a:r>
              <a:rPr lang="en-US" dirty="0"/>
              <a:t>Impact of Senate Bill 98</a:t>
            </a:r>
          </a:p>
        </p:txBody>
      </p:sp>
      <p:sp>
        <p:nvSpPr>
          <p:cNvPr id="123" name="Google Shape;123;p15"/>
          <p:cNvSpPr txBox="1">
            <a:spLocks noGrp="1"/>
          </p:cNvSpPr>
          <p:nvPr>
            <p:ph type="body" idx="1"/>
          </p:nvPr>
        </p:nvSpPr>
        <p:spPr/>
        <p:txBody>
          <a:bodyPr/>
          <a:lstStyle/>
          <a:p>
            <a:pPr lvl="0"/>
            <a:r>
              <a:rPr lang="en-US" dirty="0"/>
              <a:t>SB 98 added </a:t>
            </a:r>
            <a:r>
              <a:rPr lang="en-US" i="1" dirty="0"/>
              <a:t>EC</a:t>
            </a:r>
            <a:r>
              <a:rPr lang="en-US" dirty="0"/>
              <a:t> Section 43509 which changed the adoption date for the Budget Overview for Parents for the 2020–21 school year.</a:t>
            </a:r>
          </a:p>
          <a:p>
            <a:pPr lvl="0"/>
            <a:r>
              <a:rPr lang="en-US" dirty="0"/>
              <a:t>Local governing boards or governing bodies are now required to adopt and submit the Budget Overview for Parents on or before December 15, 2020, in conjunction with the LEA’s first interim budget report.</a:t>
            </a:r>
            <a:endParaRPr lang="en-US" dirty="0">
              <a:sym typeface="Verdana"/>
            </a:endParaRPr>
          </a:p>
        </p:txBody>
      </p:sp>
      <p:sp>
        <p:nvSpPr>
          <p:cNvPr id="124" name="Google Shape;124;p15"/>
          <p:cNvSpPr txBox="1">
            <a:spLocks noGrp="1"/>
          </p:cNvSpPr>
          <p:nvPr>
            <p:ph type="sldNum" idx="12"/>
          </p:nvPr>
        </p:nvSpPr>
        <p:spPr/>
        <p:txBody>
          <a:bodyPr/>
          <a:lstStyle/>
          <a:p>
            <a:pPr lvl="0"/>
            <a:fld id="{00000000-1234-1234-1234-123412341234}" type="slidenum">
              <a:rPr lang="en-US" sz="2400" smtClean="0"/>
              <a:pPr lvl="0"/>
              <a:t>3</a:t>
            </a:fld>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F1192-E852-40E0-A0F8-5A287DFA8865}"/>
              </a:ext>
            </a:extLst>
          </p:cNvPr>
          <p:cNvSpPr>
            <a:spLocks noGrp="1"/>
          </p:cNvSpPr>
          <p:nvPr>
            <p:ph type="title"/>
          </p:nvPr>
        </p:nvSpPr>
        <p:spPr/>
        <p:txBody>
          <a:bodyPr/>
          <a:lstStyle/>
          <a:p>
            <a:r>
              <a:rPr lang="en-US" dirty="0"/>
              <a:t>Proposed Budgeted Expenditures Graph</a:t>
            </a:r>
          </a:p>
        </p:txBody>
      </p:sp>
      <p:pic>
        <p:nvPicPr>
          <p:cNvPr id="5" name="Picture 4" descr="See Slide 35 for description.&#10;">
            <a:extLst>
              <a:ext uri="{FF2B5EF4-FFF2-40B4-BE49-F238E27FC236}">
                <a16:creationId xmlns:a16="http://schemas.microsoft.com/office/drawing/2014/main" id="{F150B37F-3AD6-43CC-869D-DB6509915306}"/>
              </a:ext>
            </a:extLst>
          </p:cNvPr>
          <p:cNvPicPr>
            <a:picLocks noChangeAspect="1"/>
          </p:cNvPicPr>
          <p:nvPr/>
        </p:nvPicPr>
        <p:blipFill>
          <a:blip r:embed="rId2"/>
          <a:stretch>
            <a:fillRect/>
          </a:stretch>
        </p:blipFill>
        <p:spPr>
          <a:xfrm>
            <a:off x="1980843" y="1737360"/>
            <a:ext cx="8230313" cy="4285859"/>
          </a:xfrm>
          <a:prstGeom prst="rect">
            <a:avLst/>
          </a:prstGeom>
        </p:spPr>
      </p:pic>
      <p:sp>
        <p:nvSpPr>
          <p:cNvPr id="4" name="Slide Number Placeholder 3">
            <a:extLst>
              <a:ext uri="{FF2B5EF4-FFF2-40B4-BE49-F238E27FC236}">
                <a16:creationId xmlns:a16="http://schemas.microsoft.com/office/drawing/2014/main" id="{73AD8A62-A20A-42BD-A937-D669A6A58BC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30</a:t>
            </a:fld>
            <a:endParaRPr lang="en-US" sz="2400" dirty="0"/>
          </a:p>
        </p:txBody>
      </p:sp>
    </p:spTree>
    <p:extLst>
      <p:ext uri="{BB962C8B-B14F-4D97-AF65-F5344CB8AC3E}">
        <p14:creationId xmlns:p14="http://schemas.microsoft.com/office/powerpoint/2010/main" val="21217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 name="Title 1">
            <a:extLst>
              <a:ext uri="{FF2B5EF4-FFF2-40B4-BE49-F238E27FC236}">
                <a16:creationId xmlns:a16="http://schemas.microsoft.com/office/drawing/2014/main" id="{A85DAE89-09F3-420E-8EDD-94D46E5B66FA}"/>
              </a:ext>
            </a:extLst>
          </p:cNvPr>
          <p:cNvSpPr>
            <a:spLocks noGrp="1"/>
          </p:cNvSpPr>
          <p:nvPr>
            <p:ph type="title"/>
          </p:nvPr>
        </p:nvSpPr>
        <p:spPr>
          <a:xfrm>
            <a:off x="2822712" y="286603"/>
            <a:ext cx="6122505" cy="2224086"/>
          </a:xfrm>
        </p:spPr>
        <p:txBody>
          <a:bodyPr/>
          <a:lstStyle/>
          <a:p>
            <a:pPr algn="ctr"/>
            <a:r>
              <a:rPr lang="en-US" dirty="0"/>
              <a:t>Questions</a:t>
            </a:r>
          </a:p>
        </p:txBody>
      </p:sp>
      <p:pic>
        <p:nvPicPr>
          <p:cNvPr id="242" name="Google Shape;242;p30" descr="The characters &quot;Q&amp;A&quot; hanging by a string."/>
          <p:cNvPicPr preferRelativeResize="0"/>
          <p:nvPr/>
        </p:nvPicPr>
        <p:blipFill>
          <a:blip r:embed="rId3">
            <a:alphaModFix/>
          </a:blip>
          <a:stretch>
            <a:fillRect/>
          </a:stretch>
        </p:blipFill>
        <p:spPr>
          <a:xfrm>
            <a:off x="3363188" y="245925"/>
            <a:ext cx="5299375" cy="3731200"/>
          </a:xfrm>
          <a:prstGeom prst="rect">
            <a:avLst/>
          </a:prstGeom>
          <a:noFill/>
          <a:ln>
            <a:noFill/>
          </a:ln>
        </p:spPr>
      </p:pic>
      <p:sp>
        <p:nvSpPr>
          <p:cNvPr id="10" name="Text Placeholder 9">
            <a:extLst>
              <a:ext uri="{FF2B5EF4-FFF2-40B4-BE49-F238E27FC236}">
                <a16:creationId xmlns:a16="http://schemas.microsoft.com/office/drawing/2014/main" id="{C5CBA59A-A0EC-479F-98A2-6CFA2B721456}"/>
              </a:ext>
            </a:extLst>
          </p:cNvPr>
          <p:cNvSpPr>
            <a:spLocks noGrp="1"/>
          </p:cNvSpPr>
          <p:nvPr>
            <p:ph type="body" idx="4294967295"/>
          </p:nvPr>
        </p:nvSpPr>
        <p:spPr>
          <a:xfrm>
            <a:off x="1066800" y="3976687"/>
            <a:ext cx="10058400" cy="2224087"/>
          </a:xfrm>
        </p:spPr>
        <p:txBody>
          <a:bodyPr/>
          <a:lstStyle/>
          <a:p>
            <a:pPr marL="114300" indent="0" algn="ctr">
              <a:buNone/>
            </a:pPr>
            <a:r>
              <a:rPr lang="en-US" dirty="0"/>
              <a:t>Questions or feedback related to the proposed template and instructions for the 2020–21 Budget Overview for Parents may be submitted via email to </a:t>
            </a:r>
            <a:r>
              <a:rPr lang="en-US" dirty="0">
                <a:solidFill>
                  <a:srgbClr val="0000FF"/>
                </a:solidFill>
                <a:hlinkClick r:id="rId4">
                  <a:extLst>
                    <a:ext uri="{A12FA001-AC4F-418D-AE19-62706E023703}">
                      <ahyp:hlinkClr xmlns:ahyp="http://schemas.microsoft.com/office/drawing/2018/hyperlinkcolor" val="tx"/>
                    </a:ext>
                  </a:extLst>
                </a:hlinkClick>
              </a:rPr>
              <a:t>LCFF@cde.ca.gov</a:t>
            </a:r>
            <a:r>
              <a:rPr lang="en-US" dirty="0"/>
              <a:t>. </a:t>
            </a:r>
          </a:p>
        </p:txBody>
      </p:sp>
      <p:sp>
        <p:nvSpPr>
          <p:cNvPr id="241" name="Google Shape;241;p30"/>
          <p:cNvSpPr txBox="1">
            <a:spLocks noGrp="1"/>
          </p:cNvSpPr>
          <p:nvPr>
            <p:ph type="sldNum" idx="12"/>
          </p:nvPr>
        </p:nvSpPr>
        <p:spPr/>
        <p:txBody>
          <a:bodyPr/>
          <a:lstStyle/>
          <a:p>
            <a:pPr lvl="0"/>
            <a:fld id="{00000000-1234-1234-1234-123412341234}" type="slidenum">
              <a:rPr lang="en-US" sz="2400" smtClean="0"/>
              <a:pPr lvl="0"/>
              <a:t>31</a:t>
            </a:fld>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D747-F1AA-40EC-99EF-A2B0576D300B}"/>
              </a:ext>
            </a:extLst>
          </p:cNvPr>
          <p:cNvSpPr>
            <a:spLocks noGrp="1"/>
          </p:cNvSpPr>
          <p:nvPr>
            <p:ph type="title"/>
          </p:nvPr>
        </p:nvSpPr>
        <p:spPr/>
        <p:txBody>
          <a:bodyPr/>
          <a:lstStyle/>
          <a:p>
            <a:r>
              <a:rPr lang="en-US" dirty="0"/>
              <a:t>Description of Pie Chart in Slide 27</a:t>
            </a:r>
          </a:p>
        </p:txBody>
      </p:sp>
      <p:sp>
        <p:nvSpPr>
          <p:cNvPr id="3" name="Text Placeholder 2">
            <a:extLst>
              <a:ext uri="{FF2B5EF4-FFF2-40B4-BE49-F238E27FC236}">
                <a16:creationId xmlns:a16="http://schemas.microsoft.com/office/drawing/2014/main" id="{4A77FDC1-0D4F-483A-B8FA-0CA61349FDD1}"/>
              </a:ext>
            </a:extLst>
          </p:cNvPr>
          <p:cNvSpPr>
            <a:spLocks noGrp="1"/>
          </p:cNvSpPr>
          <p:nvPr>
            <p:ph type="body" idx="1"/>
          </p:nvPr>
        </p:nvSpPr>
        <p:spPr/>
        <p:txBody>
          <a:bodyPr/>
          <a:lstStyle/>
          <a:p>
            <a:r>
              <a:rPr lang="en-US" dirty="0"/>
              <a:t>Screenshot of a fictitious LEA with values for the “Projected Revenue by Fund Source: LCFF Breakout” pie chart. There are 2 pies, side by side. The left pie has the following items: Total LCFF funds ($1,041,226,850, 67%), All Other State Funds ($194,543,729, 13%), All Local Funds ($31,690,641, 2%), and Total Federal Funds ($278,343,283, 18%). The right pie is a breakout of the Total LCFF funds into LCFF Supplemental and Concentration Grant Funds ($126,215,370, 8%) and All Other LCFF Funds ($915,011,480, 59%).</a:t>
            </a:r>
          </a:p>
        </p:txBody>
      </p:sp>
      <p:sp>
        <p:nvSpPr>
          <p:cNvPr id="4" name="Slide Number Placeholder 3">
            <a:extLst>
              <a:ext uri="{FF2B5EF4-FFF2-40B4-BE49-F238E27FC236}">
                <a16:creationId xmlns:a16="http://schemas.microsoft.com/office/drawing/2014/main" id="{3667E36C-5AF3-4C85-B814-8710939D97B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32</a:t>
            </a:fld>
            <a:endParaRPr lang="en-US" sz="2400" dirty="0"/>
          </a:p>
        </p:txBody>
      </p:sp>
    </p:spTree>
    <p:extLst>
      <p:ext uri="{BB962C8B-B14F-4D97-AF65-F5344CB8AC3E}">
        <p14:creationId xmlns:p14="http://schemas.microsoft.com/office/powerpoint/2010/main" val="1519371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D747-F1AA-40EC-99EF-A2B0576D300B}"/>
              </a:ext>
            </a:extLst>
          </p:cNvPr>
          <p:cNvSpPr>
            <a:spLocks noGrp="1"/>
          </p:cNvSpPr>
          <p:nvPr>
            <p:ph type="title"/>
          </p:nvPr>
        </p:nvSpPr>
        <p:spPr/>
        <p:txBody>
          <a:bodyPr/>
          <a:lstStyle/>
          <a:p>
            <a:r>
              <a:rPr lang="en-US" dirty="0"/>
              <a:t>Description of Pie Chart in Slide 28</a:t>
            </a:r>
          </a:p>
        </p:txBody>
      </p:sp>
      <p:sp>
        <p:nvSpPr>
          <p:cNvPr id="3" name="Text Placeholder 2">
            <a:extLst>
              <a:ext uri="{FF2B5EF4-FFF2-40B4-BE49-F238E27FC236}">
                <a16:creationId xmlns:a16="http://schemas.microsoft.com/office/drawing/2014/main" id="{4A77FDC1-0D4F-483A-B8FA-0CA61349FDD1}"/>
              </a:ext>
            </a:extLst>
          </p:cNvPr>
          <p:cNvSpPr>
            <a:spLocks noGrp="1"/>
          </p:cNvSpPr>
          <p:nvPr>
            <p:ph type="body" idx="1"/>
          </p:nvPr>
        </p:nvSpPr>
        <p:spPr/>
        <p:txBody>
          <a:bodyPr/>
          <a:lstStyle/>
          <a:p>
            <a:r>
              <a:rPr lang="en-US" dirty="0"/>
              <a:t>Screenshot of a fictitious LEA with values for the “Projected Revenue by Fund Source: Federal Funds Breakout” pie chart. There are 2 pies, side by side. The left pie has the following items: Total LCFF funds ($1,041,226,850, 67%), All Other State Funds ($194,543,729, 13%), All Local Funds ($31,690,641, 2%), and Total Federal Funds ($278,343,238, 18%). The right pie is a breakout of the Total Federal Funds into Federal CARES Funds ($22,487,241, 1%) and All Other Federal Funds ($265,885,997, 17%).</a:t>
            </a:r>
          </a:p>
        </p:txBody>
      </p:sp>
      <p:sp>
        <p:nvSpPr>
          <p:cNvPr id="4" name="Slide Number Placeholder 3">
            <a:extLst>
              <a:ext uri="{FF2B5EF4-FFF2-40B4-BE49-F238E27FC236}">
                <a16:creationId xmlns:a16="http://schemas.microsoft.com/office/drawing/2014/main" id="{3667E36C-5AF3-4C85-B814-8710939D97B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33</a:t>
            </a:fld>
            <a:endParaRPr lang="en-US" sz="2400" dirty="0"/>
          </a:p>
        </p:txBody>
      </p:sp>
    </p:spTree>
    <p:extLst>
      <p:ext uri="{BB962C8B-B14F-4D97-AF65-F5344CB8AC3E}">
        <p14:creationId xmlns:p14="http://schemas.microsoft.com/office/powerpoint/2010/main" val="1340306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D747-F1AA-40EC-99EF-A2B0576D300B}"/>
              </a:ext>
            </a:extLst>
          </p:cNvPr>
          <p:cNvSpPr>
            <a:spLocks noGrp="1"/>
          </p:cNvSpPr>
          <p:nvPr>
            <p:ph type="title"/>
          </p:nvPr>
        </p:nvSpPr>
        <p:spPr/>
        <p:txBody>
          <a:bodyPr/>
          <a:lstStyle/>
          <a:p>
            <a:r>
              <a:rPr lang="en-US" dirty="0"/>
              <a:t>Description of Bar Chart in Slide 29</a:t>
            </a:r>
          </a:p>
        </p:txBody>
      </p:sp>
      <p:sp>
        <p:nvSpPr>
          <p:cNvPr id="3" name="Text Placeholder 2">
            <a:extLst>
              <a:ext uri="{FF2B5EF4-FFF2-40B4-BE49-F238E27FC236}">
                <a16:creationId xmlns:a16="http://schemas.microsoft.com/office/drawing/2014/main" id="{4A77FDC1-0D4F-483A-B8FA-0CA61349FDD1}"/>
              </a:ext>
            </a:extLst>
          </p:cNvPr>
          <p:cNvSpPr>
            <a:spLocks noGrp="1"/>
          </p:cNvSpPr>
          <p:nvPr>
            <p:ph type="body" idx="1"/>
          </p:nvPr>
        </p:nvSpPr>
        <p:spPr/>
        <p:txBody>
          <a:bodyPr/>
          <a:lstStyle/>
          <a:p>
            <a:r>
              <a:rPr lang="en-US" dirty="0"/>
              <a:t>Screenshot of bar graph of values of a fictitious LEA with 2 vertical bars, one labeled "Total Budgeted General Fund Expenditures" ($1,420,819,370) and the other "Total Budgeted Expenditures in LCAP" ($355,204,843).</a:t>
            </a:r>
          </a:p>
        </p:txBody>
      </p:sp>
      <p:sp>
        <p:nvSpPr>
          <p:cNvPr id="4" name="Slide Number Placeholder 3">
            <a:extLst>
              <a:ext uri="{FF2B5EF4-FFF2-40B4-BE49-F238E27FC236}">
                <a16:creationId xmlns:a16="http://schemas.microsoft.com/office/drawing/2014/main" id="{3667E36C-5AF3-4C85-B814-8710939D97B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34</a:t>
            </a:fld>
            <a:endParaRPr lang="en-US" sz="2400" dirty="0"/>
          </a:p>
        </p:txBody>
      </p:sp>
    </p:spTree>
    <p:extLst>
      <p:ext uri="{BB962C8B-B14F-4D97-AF65-F5344CB8AC3E}">
        <p14:creationId xmlns:p14="http://schemas.microsoft.com/office/powerpoint/2010/main" val="17658552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D747-F1AA-40EC-99EF-A2B0576D300B}"/>
              </a:ext>
            </a:extLst>
          </p:cNvPr>
          <p:cNvSpPr>
            <a:spLocks noGrp="1"/>
          </p:cNvSpPr>
          <p:nvPr>
            <p:ph type="title"/>
          </p:nvPr>
        </p:nvSpPr>
        <p:spPr/>
        <p:txBody>
          <a:bodyPr/>
          <a:lstStyle/>
          <a:p>
            <a:r>
              <a:rPr lang="en-US" dirty="0"/>
              <a:t>Description of Bar Chart in Slide 30</a:t>
            </a:r>
          </a:p>
        </p:txBody>
      </p:sp>
      <p:sp>
        <p:nvSpPr>
          <p:cNvPr id="3" name="Text Placeholder 2">
            <a:extLst>
              <a:ext uri="{FF2B5EF4-FFF2-40B4-BE49-F238E27FC236}">
                <a16:creationId xmlns:a16="http://schemas.microsoft.com/office/drawing/2014/main" id="{4A77FDC1-0D4F-483A-B8FA-0CA61349FDD1}"/>
              </a:ext>
            </a:extLst>
          </p:cNvPr>
          <p:cNvSpPr>
            <a:spLocks noGrp="1"/>
          </p:cNvSpPr>
          <p:nvPr>
            <p:ph type="body" idx="1"/>
          </p:nvPr>
        </p:nvSpPr>
        <p:spPr/>
        <p:txBody>
          <a:bodyPr/>
          <a:lstStyle/>
          <a:p>
            <a:r>
              <a:rPr lang="en-US" dirty="0"/>
              <a:t>Screenshot of a bar graph of values of a fictitious LEA with 2 vertical bars, one labeled "Total Budgeted Expenditures in the Learning Continuity Plan" ($355,204,843) and the other "Total Budgeted Expenditures for High Needs Students in the Learning Continuity Plan".</a:t>
            </a:r>
          </a:p>
        </p:txBody>
      </p:sp>
      <p:sp>
        <p:nvSpPr>
          <p:cNvPr id="4" name="Slide Number Placeholder 3">
            <a:extLst>
              <a:ext uri="{FF2B5EF4-FFF2-40B4-BE49-F238E27FC236}">
                <a16:creationId xmlns:a16="http://schemas.microsoft.com/office/drawing/2014/main" id="{3667E36C-5AF3-4C85-B814-8710939D97B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t>35</a:t>
            </a:fld>
            <a:endParaRPr lang="en-US" sz="2400" dirty="0"/>
          </a:p>
        </p:txBody>
      </p:sp>
    </p:spTree>
    <p:extLst>
      <p:ext uri="{BB962C8B-B14F-4D97-AF65-F5344CB8AC3E}">
        <p14:creationId xmlns:p14="http://schemas.microsoft.com/office/powerpoint/2010/main" val="1828638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6"/>
          <p:cNvSpPr txBox="1">
            <a:spLocks noGrp="1"/>
          </p:cNvSpPr>
          <p:nvPr>
            <p:ph type="title"/>
          </p:nvPr>
        </p:nvSpPr>
        <p:spPr/>
        <p:txBody>
          <a:bodyPr/>
          <a:lstStyle/>
          <a:p>
            <a:pPr lvl="0"/>
            <a:r>
              <a:rPr lang="en-US" dirty="0"/>
              <a:t>Impact of SB 820</a:t>
            </a:r>
          </a:p>
        </p:txBody>
      </p:sp>
      <p:sp>
        <p:nvSpPr>
          <p:cNvPr id="131" name="Google Shape;131;p16"/>
          <p:cNvSpPr txBox="1">
            <a:spLocks noGrp="1"/>
          </p:cNvSpPr>
          <p:nvPr>
            <p:ph type="body" idx="1"/>
          </p:nvPr>
        </p:nvSpPr>
        <p:spPr/>
        <p:txBody>
          <a:bodyPr/>
          <a:lstStyle/>
          <a:p>
            <a:pPr lvl="0"/>
            <a:r>
              <a:rPr lang="en-US" dirty="0"/>
              <a:t>SB 820 proposes to add subsection (g) to </a:t>
            </a:r>
            <a:r>
              <a:rPr lang="en-US" i="1" dirty="0"/>
              <a:t>EC</a:t>
            </a:r>
            <a:r>
              <a:rPr lang="en-US" dirty="0"/>
              <a:t> Section 43509, which requires the Superintendent, subject to the approval of the Executive Director of the State Board of Education (SBE), to make specific updates to the template and instructions for the Budget Overview for Parents by September 15, 2020.</a:t>
            </a:r>
          </a:p>
          <a:p>
            <a:pPr lvl="0"/>
            <a:r>
              <a:rPr lang="en-US" dirty="0"/>
              <a:t>The purpose of this webinar is to solicit stakeholder feedback related to proposed updates to the Budget Overview for Parents template and instructions for 2020–21.</a:t>
            </a:r>
          </a:p>
        </p:txBody>
      </p:sp>
      <p:sp>
        <p:nvSpPr>
          <p:cNvPr id="132" name="Google Shape;132;p16"/>
          <p:cNvSpPr txBox="1">
            <a:spLocks noGrp="1"/>
          </p:cNvSpPr>
          <p:nvPr>
            <p:ph type="sldNum" idx="12"/>
          </p:nvPr>
        </p:nvSpPr>
        <p:spPr/>
        <p:txBody>
          <a:bodyPr/>
          <a:lstStyle/>
          <a:p>
            <a:pPr lvl="0"/>
            <a:fld id="{00000000-1234-1234-1234-123412341234}" type="slidenum">
              <a:rPr lang="en-US" sz="2400" smtClean="0"/>
              <a:pPr lvl="0"/>
              <a:t>4</a:t>
            </a:fld>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7"/>
          <p:cNvSpPr txBox="1">
            <a:spLocks noGrp="1"/>
          </p:cNvSpPr>
          <p:nvPr>
            <p:ph type="title"/>
          </p:nvPr>
        </p:nvSpPr>
        <p:spPr/>
        <p:txBody>
          <a:bodyPr/>
          <a:lstStyle/>
          <a:p>
            <a:pPr lvl="0"/>
            <a:r>
              <a:rPr lang="en-US" dirty="0"/>
              <a:t>Required Updates (1)</a:t>
            </a:r>
          </a:p>
        </p:txBody>
      </p:sp>
      <p:sp>
        <p:nvSpPr>
          <p:cNvPr id="139" name="Google Shape;139;p17"/>
          <p:cNvSpPr txBox="1">
            <a:spLocks noGrp="1"/>
          </p:cNvSpPr>
          <p:nvPr>
            <p:ph type="body" idx="1"/>
          </p:nvPr>
        </p:nvSpPr>
        <p:spPr/>
        <p:txBody>
          <a:bodyPr/>
          <a:lstStyle/>
          <a:p>
            <a:pPr lvl="0"/>
            <a:r>
              <a:rPr lang="en-US" dirty="0"/>
              <a:t>SB 820 proposes to require the template and instructions to be updated to include the following:</a:t>
            </a:r>
          </a:p>
          <a:p>
            <a:pPr lvl="1">
              <a:spcBef>
                <a:spcPts val="1200"/>
              </a:spcBef>
            </a:pPr>
            <a:r>
              <a:rPr lang="en-US" sz="2800" dirty="0"/>
              <a:t>Replace references to the LCAP with references to the Learning Continuity and Attendance Plan (Learning Continuity Plan), where applicable.</a:t>
            </a:r>
          </a:p>
          <a:p>
            <a:pPr lvl="1">
              <a:spcBef>
                <a:spcPts val="1200"/>
              </a:spcBef>
            </a:pPr>
            <a:r>
              <a:rPr lang="en-US" sz="2800" dirty="0"/>
              <a:t>Include the specific amount of federal funds allocated to the LEA under the Coronavirus Aid, Relief, and Economic Security (CARES) Act.</a:t>
            </a:r>
          </a:p>
        </p:txBody>
      </p:sp>
      <p:sp>
        <p:nvSpPr>
          <p:cNvPr id="140" name="Google Shape;140;p17"/>
          <p:cNvSpPr txBox="1">
            <a:spLocks noGrp="1"/>
          </p:cNvSpPr>
          <p:nvPr>
            <p:ph type="sldNum" idx="12"/>
          </p:nvPr>
        </p:nvSpPr>
        <p:spPr/>
        <p:txBody>
          <a:bodyPr/>
          <a:lstStyle/>
          <a:p>
            <a:pPr lvl="0"/>
            <a:fld id="{00000000-1234-1234-1234-123412341234}" type="slidenum">
              <a:rPr lang="en-US" sz="2400" smtClean="0"/>
              <a:pPr lvl="0"/>
              <a:t>5</a:t>
            </a:fld>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8"/>
          <p:cNvSpPr txBox="1">
            <a:spLocks noGrp="1"/>
          </p:cNvSpPr>
          <p:nvPr>
            <p:ph type="title"/>
          </p:nvPr>
        </p:nvSpPr>
        <p:spPr/>
        <p:txBody>
          <a:bodyPr/>
          <a:lstStyle/>
          <a:p>
            <a:pPr lvl="0"/>
            <a:r>
              <a:rPr lang="en-US" dirty="0"/>
              <a:t>Required Updates (2)</a:t>
            </a:r>
          </a:p>
        </p:txBody>
      </p:sp>
      <p:sp>
        <p:nvSpPr>
          <p:cNvPr id="147" name="Google Shape;147;p18"/>
          <p:cNvSpPr txBox="1">
            <a:spLocks noGrp="1"/>
          </p:cNvSpPr>
          <p:nvPr>
            <p:ph type="body" idx="1"/>
          </p:nvPr>
        </p:nvSpPr>
        <p:spPr/>
        <p:txBody>
          <a:bodyPr/>
          <a:lstStyle/>
          <a:p>
            <a:pPr lvl="0"/>
            <a:r>
              <a:rPr lang="en-US" dirty="0"/>
              <a:t>SB 820 proposes to require the template and instructions to be updated to include the following:</a:t>
            </a:r>
          </a:p>
          <a:p>
            <a:pPr lvl="1">
              <a:spcBef>
                <a:spcPts val="1200"/>
              </a:spcBef>
            </a:pPr>
            <a:r>
              <a:rPr lang="en-US" sz="2800" dirty="0"/>
              <a:t>Replace “Total Budgeted Expenditures in LCAP” and “Total Budgeted Expenditures for High Needs Students in LCAP” with  “Total Budgeted Expenditures in the Learning Continuity Plan” and “Total Budgeted Expenditures that Contribute to Increasing or Improving Services for Unduplicated Pupils in the Learning Continuity Plan.”</a:t>
            </a:r>
          </a:p>
        </p:txBody>
      </p:sp>
      <p:sp>
        <p:nvSpPr>
          <p:cNvPr id="148" name="Google Shape;148;p18"/>
          <p:cNvSpPr txBox="1">
            <a:spLocks noGrp="1"/>
          </p:cNvSpPr>
          <p:nvPr>
            <p:ph type="sldNum" idx="12"/>
          </p:nvPr>
        </p:nvSpPr>
        <p:spPr/>
        <p:txBody>
          <a:bodyPr/>
          <a:lstStyle/>
          <a:p>
            <a:pPr lvl="0"/>
            <a:fld id="{00000000-1234-1234-1234-123412341234}" type="slidenum">
              <a:rPr lang="en-US" sz="2400" smtClean="0"/>
              <a:pPr lvl="0"/>
              <a:t>6</a:t>
            </a:fld>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43FF-29A7-48ED-93CD-2C28376D6C2B}"/>
              </a:ext>
            </a:extLst>
          </p:cNvPr>
          <p:cNvSpPr>
            <a:spLocks noGrp="1"/>
          </p:cNvSpPr>
          <p:nvPr>
            <p:ph type="title"/>
          </p:nvPr>
        </p:nvSpPr>
        <p:spPr/>
        <p:txBody>
          <a:bodyPr/>
          <a:lstStyle/>
          <a:p>
            <a:r>
              <a:rPr lang="en-US" dirty="0"/>
              <a:t>Proposed Revisions to Data Entry</a:t>
            </a:r>
          </a:p>
        </p:txBody>
      </p:sp>
      <p:sp>
        <p:nvSpPr>
          <p:cNvPr id="4" name="Slide Number Placeholder 3">
            <a:extLst>
              <a:ext uri="{FF2B5EF4-FFF2-40B4-BE49-F238E27FC236}">
                <a16:creationId xmlns:a16="http://schemas.microsoft.com/office/drawing/2014/main" id="{0D3EE588-5E04-4D33-B7CD-8C3F80FFB68B}"/>
              </a:ext>
            </a:extLst>
          </p:cNvPr>
          <p:cNvSpPr>
            <a:spLocks noGrp="1"/>
          </p:cNvSpPr>
          <p:nvPr>
            <p:ph type="sldNum" idx="12"/>
          </p:nvPr>
        </p:nvSpPr>
        <p:spPr/>
        <p:txBody>
          <a:bodyPr/>
          <a:lstStyle/>
          <a:p>
            <a:pPr lvl="0"/>
            <a:fld id="{00000000-1234-1234-1234-123412341234}" type="slidenum">
              <a:rPr lang="en-US" sz="2400" smtClean="0"/>
              <a:pPr lvl="0"/>
              <a:t>7</a:t>
            </a:fld>
            <a:endParaRPr lang="en-US" sz="2400" dirty="0"/>
          </a:p>
        </p:txBody>
      </p:sp>
    </p:spTree>
    <p:extLst>
      <p:ext uri="{BB962C8B-B14F-4D97-AF65-F5344CB8AC3E}">
        <p14:creationId xmlns:p14="http://schemas.microsoft.com/office/powerpoint/2010/main" val="358052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9"/>
          <p:cNvSpPr txBox="1">
            <a:spLocks noGrp="1"/>
          </p:cNvSpPr>
          <p:nvPr>
            <p:ph type="title"/>
          </p:nvPr>
        </p:nvSpPr>
        <p:spPr>
          <a:xfrm>
            <a:off x="1097280" y="286604"/>
            <a:ext cx="10058400" cy="1269064"/>
          </a:xfrm>
        </p:spPr>
        <p:txBody>
          <a:bodyPr/>
          <a:lstStyle/>
          <a:p>
            <a:pPr lvl="0"/>
            <a:r>
              <a:rPr lang="en-US" dirty="0"/>
              <a:t>Current Data Entry (1)</a:t>
            </a:r>
          </a:p>
        </p:txBody>
      </p:sp>
      <p:graphicFrame>
        <p:nvGraphicFramePr>
          <p:cNvPr id="7" name="Table 6" descr="Data entry table in the current Budget Overview for Parents template.">
            <a:extLst>
              <a:ext uri="{FF2B5EF4-FFF2-40B4-BE49-F238E27FC236}">
                <a16:creationId xmlns:a16="http://schemas.microsoft.com/office/drawing/2014/main" id="{FE930ACB-D941-4EDC-9AD2-96F488ACEE49}"/>
              </a:ext>
            </a:extLst>
          </p:cNvPr>
          <p:cNvGraphicFramePr>
            <a:graphicFrameLocks noGrp="1"/>
          </p:cNvGraphicFramePr>
          <p:nvPr>
            <p:extLst>
              <p:ext uri="{D42A27DB-BD31-4B8C-83A1-F6EECF244321}">
                <p14:modId xmlns:p14="http://schemas.microsoft.com/office/powerpoint/2010/main" val="1727930708"/>
              </p:ext>
            </p:extLst>
          </p:nvPr>
        </p:nvGraphicFramePr>
        <p:xfrm>
          <a:off x="625089" y="1650859"/>
          <a:ext cx="10820745" cy="3242422"/>
        </p:xfrm>
        <a:graphic>
          <a:graphicData uri="http://schemas.openxmlformats.org/drawingml/2006/table">
            <a:tbl>
              <a:tblPr firstRow="1"/>
              <a:tblGrid>
                <a:gridCol w="5745731">
                  <a:extLst>
                    <a:ext uri="{9D8B030D-6E8A-4147-A177-3AD203B41FA5}">
                      <a16:colId xmlns:a16="http://schemas.microsoft.com/office/drawing/2014/main" val="1784347082"/>
                    </a:ext>
                  </a:extLst>
                </a:gridCol>
                <a:gridCol w="5075014">
                  <a:extLst>
                    <a:ext uri="{9D8B030D-6E8A-4147-A177-3AD203B41FA5}">
                      <a16:colId xmlns:a16="http://schemas.microsoft.com/office/drawing/2014/main" val="625634121"/>
                    </a:ext>
                  </a:extLst>
                </a:gridCol>
              </a:tblGrid>
              <a:tr h="592361">
                <a:tc>
                  <a:txBody>
                    <a:bodyPr/>
                    <a:lstStyle/>
                    <a:p>
                      <a:pPr algn="l" fontAlgn="ctr"/>
                      <a:r>
                        <a:rPr lang="en-US" sz="2400" b="1" i="0" u="none" strike="noStrike" dirty="0">
                          <a:solidFill>
                            <a:srgbClr val="000000"/>
                          </a:solidFill>
                          <a:effectLst/>
                          <a:latin typeface="Arial" panose="020B0604020202020204" pitchFamily="34" charset="0"/>
                        </a:rPr>
                        <a:t>Local Educational Agency (LEA) name: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1F4E78"/>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sz="2400" b="0" i="0" u="none" strike="noStrike" dirty="0">
                          <a:solidFill>
                            <a:srgbClr val="000000"/>
                          </a:solidFill>
                          <a:effectLst/>
                          <a:latin typeface="Arial" panose="020B0604020202020204" pitchFamily="34" charset="0"/>
                        </a:rPr>
                        <a:t>Sample Unified School District</a:t>
                      </a: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DDEBF7"/>
                    </a:solidFill>
                  </a:tcPr>
                </a:tc>
                <a:extLst>
                  <a:ext uri="{0D108BD9-81ED-4DB2-BD59-A6C34878D82A}">
                    <a16:rowId xmlns:a16="http://schemas.microsoft.com/office/drawing/2014/main" val="4054333812"/>
                  </a:ext>
                </a:extLst>
              </a:tr>
              <a:tr h="592361">
                <a:tc>
                  <a:txBody>
                    <a:bodyPr/>
                    <a:lstStyle/>
                    <a:p>
                      <a:pPr algn="l" fontAlgn="ctr"/>
                      <a:r>
                        <a:rPr lang="en-US" sz="2400" b="1" i="0" u="none" strike="noStrike" dirty="0">
                          <a:solidFill>
                            <a:srgbClr val="000000"/>
                          </a:solidFill>
                          <a:effectLst/>
                          <a:latin typeface="Arial" panose="020B0604020202020204" pitchFamily="34" charset="0"/>
                        </a:rPr>
                        <a:t>CDS code: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sz="2400" b="0" i="0" u="none" strike="noStrike" dirty="0">
                          <a:solidFill>
                            <a:srgbClr val="000000"/>
                          </a:solidFill>
                          <a:effectLst/>
                          <a:latin typeface="Arial" panose="020B0604020202020204" pitchFamily="34" charset="0"/>
                        </a:rPr>
                        <a:t>12345678910111</a:t>
                      </a: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DDEBF7"/>
                    </a:solidFill>
                  </a:tcPr>
                </a:tc>
                <a:extLst>
                  <a:ext uri="{0D108BD9-81ED-4DB2-BD59-A6C34878D82A}">
                    <a16:rowId xmlns:a16="http://schemas.microsoft.com/office/drawing/2014/main" val="3224483422"/>
                  </a:ext>
                </a:extLst>
              </a:tr>
              <a:tr h="464163">
                <a:tc>
                  <a:txBody>
                    <a:bodyPr/>
                    <a:lstStyle/>
                    <a:p>
                      <a:pPr algn="l" fontAlgn="ctr"/>
                      <a:r>
                        <a:rPr lang="en-US" sz="2400" b="1" i="0" u="none" strike="noStrike" dirty="0">
                          <a:solidFill>
                            <a:srgbClr val="000000"/>
                          </a:solidFill>
                          <a:effectLst/>
                          <a:latin typeface="Arial" panose="020B0604020202020204" pitchFamily="34" charset="0"/>
                        </a:rPr>
                        <a:t>LEA contact information: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sz="2400" b="0" i="0" u="none" strike="noStrike" dirty="0">
                          <a:solidFill>
                            <a:srgbClr val="000000"/>
                          </a:solidFill>
                          <a:effectLst/>
                          <a:latin typeface="Arial" panose="020B0604020202020204" pitchFamily="34" charset="0"/>
                        </a:rPr>
                        <a:t>Administrator, 555-555-5555, </a:t>
                      </a:r>
                      <a:r>
                        <a:rPr lang="en-US" sz="2400" b="0" i="0" u="none" strike="noStrike"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Admin@sampleusd.org</a:t>
                      </a:r>
                      <a:endParaRPr lang="en-US" sz="2400" b="0" i="0" u="none" strike="noStrike" dirty="0">
                        <a:solidFill>
                          <a:srgbClr val="0000FF"/>
                        </a:solidFill>
                        <a:effectLst/>
                        <a:latin typeface="Arial" panose="020B0604020202020204" pitchFamily="34" charset="0"/>
                      </a:endParaRP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DDEBF7"/>
                    </a:solidFill>
                  </a:tcPr>
                </a:tc>
                <a:extLst>
                  <a:ext uri="{0D108BD9-81ED-4DB2-BD59-A6C34878D82A}">
                    <a16:rowId xmlns:a16="http://schemas.microsoft.com/office/drawing/2014/main" val="671522818"/>
                  </a:ext>
                </a:extLst>
              </a:tr>
              <a:tr h="663090">
                <a:tc>
                  <a:txBody>
                    <a:bodyPr/>
                    <a:lstStyle/>
                    <a:p>
                      <a:pPr algn="l" fontAlgn="ctr"/>
                      <a:r>
                        <a:rPr lang="en-US" sz="2400" b="1" i="0" u="none" strike="noStrike" dirty="0">
                          <a:solidFill>
                            <a:srgbClr val="000000"/>
                          </a:solidFill>
                          <a:effectLst/>
                          <a:latin typeface="Arial" panose="020B0604020202020204" pitchFamily="34" charset="0"/>
                        </a:rPr>
                        <a:t>Coming LCAP Year: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sz="2400" b="0" i="0" u="none" strike="noStrike" dirty="0">
                          <a:solidFill>
                            <a:srgbClr val="000000"/>
                          </a:solidFill>
                          <a:effectLst/>
                          <a:latin typeface="Arial" panose="020B0604020202020204" pitchFamily="34" charset="0"/>
                        </a:rPr>
                        <a:t> 2020-2021</a:t>
                      </a: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DDEBF7"/>
                    </a:solidFill>
                  </a:tcPr>
                </a:tc>
                <a:extLst>
                  <a:ext uri="{0D108BD9-81ED-4DB2-BD59-A6C34878D82A}">
                    <a16:rowId xmlns:a16="http://schemas.microsoft.com/office/drawing/2014/main" val="516457279"/>
                  </a:ext>
                </a:extLst>
              </a:tr>
              <a:tr h="663090">
                <a:tc>
                  <a:txBody>
                    <a:bodyPr/>
                    <a:lstStyle/>
                    <a:p>
                      <a:pPr algn="l" fontAlgn="ctr"/>
                      <a:r>
                        <a:rPr lang="en-US" sz="2400" b="1" i="0" u="none" strike="noStrike" dirty="0">
                          <a:solidFill>
                            <a:srgbClr val="000000"/>
                          </a:solidFill>
                          <a:effectLst/>
                          <a:latin typeface="Arial" panose="020B0604020202020204" pitchFamily="34" charset="0"/>
                        </a:rPr>
                        <a:t>Current LCAP Year: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sz="2400" b="0" i="0" u="none" strike="noStrike" dirty="0">
                          <a:solidFill>
                            <a:srgbClr val="000000"/>
                          </a:solidFill>
                          <a:effectLst/>
                          <a:latin typeface="Arial" panose="020B0604020202020204" pitchFamily="34" charset="0"/>
                        </a:rPr>
                        <a:t> 2019-2020</a:t>
                      </a: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1F4E78"/>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69022988"/>
                  </a:ext>
                </a:extLst>
              </a:tr>
            </a:tbl>
          </a:graphicData>
        </a:graphic>
      </p:graphicFrame>
      <p:sp>
        <p:nvSpPr>
          <p:cNvPr id="2" name="Text Placeholder 1">
            <a:extLst>
              <a:ext uri="{FF2B5EF4-FFF2-40B4-BE49-F238E27FC236}">
                <a16:creationId xmlns:a16="http://schemas.microsoft.com/office/drawing/2014/main" id="{D135DA42-8535-4366-A273-036A42779B61}"/>
              </a:ext>
            </a:extLst>
          </p:cNvPr>
          <p:cNvSpPr>
            <a:spLocks noGrp="1"/>
          </p:cNvSpPr>
          <p:nvPr>
            <p:ph type="body" idx="1"/>
          </p:nvPr>
        </p:nvSpPr>
        <p:spPr>
          <a:xfrm>
            <a:off x="625089" y="4893280"/>
            <a:ext cx="10820745" cy="1308013"/>
          </a:xfrm>
        </p:spPr>
        <p:txBody>
          <a:bodyPr/>
          <a:lstStyle/>
          <a:p>
            <a:pPr marL="114300" indent="0">
              <a:buNone/>
            </a:pPr>
            <a:r>
              <a:rPr lang="en-US" sz="2400" dirty="0">
                <a:solidFill>
                  <a:srgbClr val="000000"/>
                </a:solidFill>
                <a:latin typeface="Arial" panose="020B0604020202020204" pitchFamily="34" charset="0"/>
              </a:rPr>
              <a:t>*NOTE: The "High Needs Students" referred to in the tables below are Unduplicated Students for LCFF funding purposes.</a:t>
            </a:r>
          </a:p>
          <a:p>
            <a:endParaRPr lang="en-US" sz="2400" dirty="0"/>
          </a:p>
        </p:txBody>
      </p:sp>
      <p:sp>
        <p:nvSpPr>
          <p:cNvPr id="155" name="Google Shape;155;p19"/>
          <p:cNvSpPr txBox="1">
            <a:spLocks noGrp="1"/>
          </p:cNvSpPr>
          <p:nvPr>
            <p:ph type="sldNum" idx="12"/>
          </p:nvPr>
        </p:nvSpPr>
        <p:spPr/>
        <p:txBody>
          <a:bodyPr/>
          <a:lstStyle/>
          <a:p>
            <a:pPr lvl="0"/>
            <a:fld id="{00000000-1234-1234-1234-123412341234}" type="slidenum">
              <a:rPr lang="en-US" sz="2400" smtClean="0"/>
              <a:pPr lvl="0"/>
              <a:t>8</a:t>
            </a:fld>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9"/>
          <p:cNvSpPr txBox="1">
            <a:spLocks noGrp="1"/>
          </p:cNvSpPr>
          <p:nvPr>
            <p:ph type="title"/>
          </p:nvPr>
        </p:nvSpPr>
        <p:spPr/>
        <p:txBody>
          <a:bodyPr/>
          <a:lstStyle/>
          <a:p>
            <a:pPr lvl="0"/>
            <a:r>
              <a:rPr lang="en-US" dirty="0"/>
              <a:t>Proposed Data Entry (1)</a:t>
            </a:r>
          </a:p>
        </p:txBody>
      </p:sp>
      <p:sp>
        <p:nvSpPr>
          <p:cNvPr id="2" name="Text Placeholder 1">
            <a:extLst>
              <a:ext uri="{FF2B5EF4-FFF2-40B4-BE49-F238E27FC236}">
                <a16:creationId xmlns:a16="http://schemas.microsoft.com/office/drawing/2014/main" id="{AE786C2B-6A07-42FD-B9E1-06ED5B14FB5E}"/>
              </a:ext>
            </a:extLst>
          </p:cNvPr>
          <p:cNvSpPr>
            <a:spLocks noGrp="1"/>
          </p:cNvSpPr>
          <p:nvPr>
            <p:ph type="body" idx="1"/>
          </p:nvPr>
        </p:nvSpPr>
        <p:spPr>
          <a:xfrm>
            <a:off x="526472" y="4967240"/>
            <a:ext cx="11139054" cy="1234054"/>
          </a:xfrm>
        </p:spPr>
        <p:txBody>
          <a:bodyPr/>
          <a:lstStyle/>
          <a:p>
            <a:pPr marL="114300" indent="0">
              <a:buNone/>
            </a:pPr>
            <a:r>
              <a:rPr lang="en-US" sz="2400" dirty="0">
                <a:solidFill>
                  <a:srgbClr val="000000"/>
                </a:solidFill>
                <a:latin typeface="Arial" panose="020B0604020202020204" pitchFamily="34" charset="0"/>
              </a:rPr>
              <a:t>*NOTE: The "High Needs Students" referred to in the tables below are Unduplicated Students for LCFF funding purposes.</a:t>
            </a:r>
          </a:p>
          <a:p>
            <a:pPr marL="114300" indent="0">
              <a:buNone/>
            </a:pPr>
            <a:endParaRPr lang="en-US" dirty="0"/>
          </a:p>
        </p:txBody>
      </p:sp>
      <p:sp>
        <p:nvSpPr>
          <p:cNvPr id="155" name="Google Shape;155;p19"/>
          <p:cNvSpPr txBox="1">
            <a:spLocks noGrp="1"/>
          </p:cNvSpPr>
          <p:nvPr>
            <p:ph type="sldNum" idx="12"/>
          </p:nvPr>
        </p:nvSpPr>
        <p:spPr/>
        <p:txBody>
          <a:bodyPr/>
          <a:lstStyle/>
          <a:p>
            <a:pPr lvl="0"/>
            <a:fld id="{00000000-1234-1234-1234-123412341234}" type="slidenum">
              <a:rPr lang="en-US" sz="2400" smtClean="0"/>
              <a:pPr lvl="0"/>
              <a:t>9</a:t>
            </a:fld>
            <a:endParaRPr lang="en-US" sz="2400" dirty="0"/>
          </a:p>
        </p:txBody>
      </p:sp>
      <p:graphicFrame>
        <p:nvGraphicFramePr>
          <p:cNvPr id="6" name="Table 5" descr="Data entry table with proposed changes for the Budget Overview for Parents template.">
            <a:extLst>
              <a:ext uri="{FF2B5EF4-FFF2-40B4-BE49-F238E27FC236}">
                <a16:creationId xmlns:a16="http://schemas.microsoft.com/office/drawing/2014/main" id="{D0D6D087-FF7D-407F-9AFA-A7D43692CEF4}"/>
              </a:ext>
            </a:extLst>
          </p:cNvPr>
          <p:cNvGraphicFramePr>
            <a:graphicFrameLocks noGrp="1"/>
          </p:cNvGraphicFramePr>
          <p:nvPr>
            <p:extLst>
              <p:ext uri="{D42A27DB-BD31-4B8C-83A1-F6EECF244321}">
                <p14:modId xmlns:p14="http://schemas.microsoft.com/office/powerpoint/2010/main" val="2289668898"/>
              </p:ext>
            </p:extLst>
          </p:nvPr>
        </p:nvGraphicFramePr>
        <p:xfrm>
          <a:off x="526472" y="1890760"/>
          <a:ext cx="11139055" cy="3076480"/>
        </p:xfrm>
        <a:graphic>
          <a:graphicData uri="http://schemas.openxmlformats.org/drawingml/2006/table">
            <a:tbl>
              <a:tblPr firstRow="1"/>
              <a:tblGrid>
                <a:gridCol w="5702201">
                  <a:extLst>
                    <a:ext uri="{9D8B030D-6E8A-4147-A177-3AD203B41FA5}">
                      <a16:colId xmlns:a16="http://schemas.microsoft.com/office/drawing/2014/main" val="3193852554"/>
                    </a:ext>
                  </a:extLst>
                </a:gridCol>
                <a:gridCol w="5436854">
                  <a:extLst>
                    <a:ext uri="{9D8B030D-6E8A-4147-A177-3AD203B41FA5}">
                      <a16:colId xmlns:a16="http://schemas.microsoft.com/office/drawing/2014/main" val="2419740892"/>
                    </a:ext>
                  </a:extLst>
                </a:gridCol>
              </a:tblGrid>
              <a:tr h="536782">
                <a:tc>
                  <a:txBody>
                    <a:bodyPr/>
                    <a:lstStyle/>
                    <a:p>
                      <a:pPr algn="l" fontAlgn="ctr"/>
                      <a:r>
                        <a:rPr lang="en-US" sz="2400" b="1" i="0" u="none" strike="noStrike" dirty="0">
                          <a:solidFill>
                            <a:srgbClr val="000000"/>
                          </a:solidFill>
                          <a:effectLst/>
                          <a:latin typeface="Arial" panose="020B0604020202020204" pitchFamily="34" charset="0"/>
                        </a:rPr>
                        <a:t>Local Educational Agency (LEA) name: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1F4E78"/>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Arial" panose="020B0604020202020204" pitchFamily="34" charset="0"/>
                        </a:rPr>
                        <a:t>Sample Unified School District</a:t>
                      </a: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DDEBF7"/>
                    </a:solidFill>
                  </a:tcPr>
                </a:tc>
                <a:extLst>
                  <a:ext uri="{0D108BD9-81ED-4DB2-BD59-A6C34878D82A}">
                    <a16:rowId xmlns:a16="http://schemas.microsoft.com/office/drawing/2014/main" val="2924738791"/>
                  </a:ext>
                </a:extLst>
              </a:tr>
              <a:tr h="536782">
                <a:tc>
                  <a:txBody>
                    <a:bodyPr/>
                    <a:lstStyle/>
                    <a:p>
                      <a:pPr algn="l" fontAlgn="ctr"/>
                      <a:r>
                        <a:rPr lang="en-US" sz="2400" b="1" i="0" u="none" strike="noStrike" dirty="0">
                          <a:solidFill>
                            <a:srgbClr val="000000"/>
                          </a:solidFill>
                          <a:effectLst/>
                          <a:latin typeface="Arial" panose="020B0604020202020204" pitchFamily="34" charset="0"/>
                        </a:rPr>
                        <a:t>CDS code: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Arial" panose="020B0604020202020204" pitchFamily="34" charset="0"/>
                        </a:rPr>
                        <a:t>12345678910111</a:t>
                      </a: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DDEBF7"/>
                    </a:solidFill>
                  </a:tcPr>
                </a:tc>
                <a:extLst>
                  <a:ext uri="{0D108BD9-81ED-4DB2-BD59-A6C34878D82A}">
                    <a16:rowId xmlns:a16="http://schemas.microsoft.com/office/drawing/2014/main" val="1223744615"/>
                  </a:ext>
                </a:extLst>
              </a:tr>
              <a:tr h="801166">
                <a:tc>
                  <a:txBody>
                    <a:bodyPr/>
                    <a:lstStyle/>
                    <a:p>
                      <a:pPr algn="l" fontAlgn="ctr"/>
                      <a:r>
                        <a:rPr lang="en-US" sz="2400" b="1" i="0" u="none" strike="noStrike" dirty="0">
                          <a:solidFill>
                            <a:srgbClr val="000000"/>
                          </a:solidFill>
                          <a:effectLst/>
                          <a:latin typeface="Arial" panose="020B0604020202020204" pitchFamily="34" charset="0"/>
                        </a:rPr>
                        <a:t>LEA contact information: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Arial" panose="020B0604020202020204" pitchFamily="34" charset="0"/>
                        </a:rPr>
                        <a:t>Administrator, 555-555-5555, </a:t>
                      </a:r>
                      <a:r>
                        <a:rPr lang="en-US" sz="2400" b="0" i="0" u="none" strike="noStrike"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Admin@sampleusd.org</a:t>
                      </a:r>
                      <a:r>
                        <a:rPr lang="en-US" sz="2400" b="0" i="0" u="none" strike="noStrike" dirty="0">
                          <a:solidFill>
                            <a:srgbClr val="0000FF"/>
                          </a:solidFill>
                          <a:effectLst/>
                          <a:latin typeface="Arial" panose="020B0604020202020204" pitchFamily="34" charset="0"/>
                        </a:rPr>
                        <a:t> </a:t>
                      </a: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DDEBF7"/>
                    </a:solidFill>
                  </a:tcPr>
                </a:tc>
                <a:extLst>
                  <a:ext uri="{0D108BD9-81ED-4DB2-BD59-A6C34878D82A}">
                    <a16:rowId xmlns:a16="http://schemas.microsoft.com/office/drawing/2014/main" val="4113531113"/>
                  </a:ext>
                </a:extLst>
              </a:tr>
              <a:tr h="600875">
                <a:tc>
                  <a:txBody>
                    <a:bodyPr/>
                    <a:lstStyle/>
                    <a:p>
                      <a:pPr algn="l" fontAlgn="ctr"/>
                      <a:r>
                        <a:rPr lang="en-US" sz="2400" b="1" i="0" u="none" strike="noStrike" dirty="0">
                          <a:solidFill>
                            <a:srgbClr val="000000"/>
                          </a:solidFill>
                          <a:effectLst/>
                          <a:latin typeface="Arial" panose="020B0604020202020204" pitchFamily="34" charset="0"/>
                        </a:rPr>
                        <a:t>Current School Year: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Arial" panose="020B0604020202020204" pitchFamily="34" charset="0"/>
                        </a:rPr>
                        <a:t>2020-2021</a:t>
                      </a: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DDEBF7"/>
                    </a:solidFill>
                  </a:tcPr>
                </a:tc>
                <a:extLst>
                  <a:ext uri="{0D108BD9-81ED-4DB2-BD59-A6C34878D82A}">
                    <a16:rowId xmlns:a16="http://schemas.microsoft.com/office/drawing/2014/main" val="2084919215"/>
                  </a:ext>
                </a:extLst>
              </a:tr>
              <a:tr h="600875">
                <a:tc>
                  <a:txBody>
                    <a:bodyPr/>
                    <a:lstStyle/>
                    <a:p>
                      <a:pPr algn="l" fontAlgn="ctr"/>
                      <a:r>
                        <a:rPr lang="en-US" sz="2400" b="1" i="0" u="none" strike="noStrike" dirty="0">
                          <a:solidFill>
                            <a:srgbClr val="000000"/>
                          </a:solidFill>
                          <a:effectLst/>
                          <a:latin typeface="Arial" panose="020B0604020202020204" pitchFamily="34" charset="0"/>
                        </a:rPr>
                        <a:t>Prior School Year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Arial" panose="020B0604020202020204" pitchFamily="34" charset="0"/>
                        </a:rPr>
                        <a:t>2019-2020</a:t>
                      </a:r>
                    </a:p>
                  </a:txBody>
                  <a:tcPr marL="0" marR="0" marT="0" marB="0" anchor="ctr">
                    <a:lnL w="6350" cap="flat" cmpd="sng" algn="ctr">
                      <a:solidFill>
                        <a:srgbClr val="1F4E7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1F4E78"/>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215218566"/>
                  </a:ext>
                </a:extLst>
              </a:tr>
            </a:tbl>
          </a:graphicData>
        </a:graphic>
      </p:graphicFrame>
    </p:spTree>
    <p:extLst>
      <p:ext uri="{BB962C8B-B14F-4D97-AF65-F5344CB8AC3E}">
        <p14:creationId xmlns:p14="http://schemas.microsoft.com/office/powerpoint/2010/main" val="329728123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1920</Words>
  <Application>Microsoft Office PowerPoint</Application>
  <PresentationFormat>Widescreen</PresentationFormat>
  <Paragraphs>222</Paragraphs>
  <Slides>35</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Times</vt:lpstr>
      <vt:lpstr>Verdana</vt:lpstr>
      <vt:lpstr>Retrospect</vt:lpstr>
      <vt:lpstr>Budget Overview for Parents</vt:lpstr>
      <vt:lpstr>Background</vt:lpstr>
      <vt:lpstr>Impact of Senate Bill 98</vt:lpstr>
      <vt:lpstr>Impact of SB 820</vt:lpstr>
      <vt:lpstr>Required Updates (1)</vt:lpstr>
      <vt:lpstr>Required Updates (2)</vt:lpstr>
      <vt:lpstr>Proposed Revisions to Data Entry</vt:lpstr>
      <vt:lpstr>Current Data Entry (1)</vt:lpstr>
      <vt:lpstr>Proposed Data Entry (1)</vt:lpstr>
      <vt:lpstr>Proposed Updates (1)</vt:lpstr>
      <vt:lpstr>Current Data Entry (2)</vt:lpstr>
      <vt:lpstr>Proposed Data Entry (2)</vt:lpstr>
      <vt:lpstr>Proposed Updates (2)</vt:lpstr>
      <vt:lpstr>Current Data Entry (3)</vt:lpstr>
      <vt:lpstr>Proposed Data Entry (3)</vt:lpstr>
      <vt:lpstr>Proposed Updates (3)</vt:lpstr>
      <vt:lpstr>Current Data Entry (4)</vt:lpstr>
      <vt:lpstr>Proposed Data Entry (4)</vt:lpstr>
      <vt:lpstr>Proposed Updates (4)</vt:lpstr>
      <vt:lpstr>Requirement to Revise the Annual Update</vt:lpstr>
      <vt:lpstr>Proposed Revisions to Narrative Responses</vt:lpstr>
      <vt:lpstr>General Fund Expenditures </vt:lpstr>
      <vt:lpstr>High Needs Students </vt:lpstr>
      <vt:lpstr>Actual Expenditures for High Needs Students </vt:lpstr>
      <vt:lpstr>Proposed Revisions to the Template</vt:lpstr>
      <vt:lpstr>Proposed Updates (5)</vt:lpstr>
      <vt:lpstr>Current Pie Chart</vt:lpstr>
      <vt:lpstr>Proposed Second Pie Chart</vt:lpstr>
      <vt:lpstr>Current Budgeted Expenditures Graph</vt:lpstr>
      <vt:lpstr>Proposed Budgeted Expenditures Graph</vt:lpstr>
      <vt:lpstr>Questions</vt:lpstr>
      <vt:lpstr>Description of Pie Chart in Slide 27</vt:lpstr>
      <vt:lpstr>Description of Pie Chart in Slide 28</vt:lpstr>
      <vt:lpstr>Description of Bar Chart in Slide 29</vt:lpstr>
      <vt:lpstr>Description of Bar Chart in Slide 30</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Overview for Parents - LCFF (CA Dept of Education)</dc:title>
  <dc:subject>Tuesdays @ 2 Webinar Presentation regarding the proposed updates to the Budget Overview for Parents.</dc:subject>
  <dc:creator>Local Agency Systems Support Office</dc:creator>
  <cp:keywords>tuesdays, at, 2, webinar, presentation, budget, overview, for, parents, lcff, lasso</cp:keywords>
  <cp:lastModifiedBy>Susan Aglubat-Alvarez</cp:lastModifiedBy>
  <cp:revision>37</cp:revision>
  <dcterms:modified xsi:type="dcterms:W3CDTF">2020-09-10T18:12:12Z</dcterms:modified>
</cp:coreProperties>
</file>