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75" r:id="rId6"/>
    <p:sldId id="257" r:id="rId7"/>
    <p:sldId id="271" r:id="rId8"/>
    <p:sldId id="272" r:id="rId9"/>
    <p:sldId id="273" r:id="rId10"/>
    <p:sldId id="274" r:id="rId11"/>
    <p:sldId id="263"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7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4" autoAdjust="0"/>
    <p:restoredTop sz="95995" autoAdjust="0"/>
  </p:normalViewPr>
  <p:slideViewPr>
    <p:cSldViewPr snapToGrid="0" showGuides="1">
      <p:cViewPr varScale="1">
        <p:scale>
          <a:sx n="84" d="100"/>
          <a:sy n="84" d="100"/>
        </p:scale>
        <p:origin x="108" y="504"/>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12/9/2020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12/9/2020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2</a:t>
            </a:fld>
            <a:endParaRPr lang="en-US"/>
          </a:p>
        </p:txBody>
      </p:sp>
    </p:spTree>
    <p:extLst>
      <p:ext uri="{BB962C8B-B14F-4D97-AF65-F5344CB8AC3E}">
        <p14:creationId xmlns:p14="http://schemas.microsoft.com/office/powerpoint/2010/main" val="4279796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Provided as an Addendum to Item 04.</a:t>
            </a:r>
          </a:p>
          <a:p>
            <a:r>
              <a:rPr lang="en-US" dirty="0"/>
              <a:t>(Switch to screen-share of Template and Instructions)</a:t>
            </a: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Tree>
    <p:extLst>
      <p:ext uri="{BB962C8B-B14F-4D97-AF65-F5344CB8AC3E}">
        <p14:creationId xmlns:p14="http://schemas.microsoft.com/office/powerpoint/2010/main" val="972646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97264626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dirty="0"/>
              <a:t>Click to edit Master title style</a:t>
            </a:r>
            <a:endParaRPr dirty="0"/>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BD0A1590-5C41-4EAB-A055-6EB83A155A0B}" type="datetime1">
              <a:rPr lang="en-US" smtClean="0"/>
              <a:t>12/9/2020</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r>
              <a:rPr lang="en-US"/>
              <a:t>Tony Thurmond, State Superintendent of Public Instruction</a:t>
            </a:r>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pic>
        <p:nvPicPr>
          <p:cNvPr id="10" name="Picture 9" descr="California Department of Education Seal">
            <a:extLst>
              <a:ext uri="{FF2B5EF4-FFF2-40B4-BE49-F238E27FC236}">
                <a16:creationId xmlns:a16="http://schemas.microsoft.com/office/drawing/2014/main" id="{4C4FF576-6B3C-4127-A814-13117997908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Date Placeholder 4"/>
          <p:cNvSpPr>
            <a:spLocks noGrp="1"/>
          </p:cNvSpPr>
          <p:nvPr>
            <p:ph type="dt" sz="half" idx="10"/>
          </p:nvPr>
        </p:nvSpPr>
        <p:spPr/>
        <p:txBody>
          <a:bodyPr/>
          <a:lstStyle/>
          <a:p>
            <a:fld id="{6CD9A70F-78E6-40A8-83FD-C8B9BCA2D04C}" type="datetime1">
              <a:rPr lang="en-US" smtClean="0"/>
              <a:t>12/9/2020</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583618-FF9F-4316-A023-2641ABCE70F4}" type="datetime1">
              <a:rPr lang="en-US" smtClean="0"/>
              <a:t>12/9/2020</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4E1B0F4-42E2-4E3C-815E-388227365A4E}" type="datetime1">
              <a:rPr lang="en-US" smtClean="0"/>
              <a:t>12/9/2020</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3AEB5DB-E13C-437E-9EB0-5444E0BF7A1C}" type="datetime1">
              <a:rPr lang="en-US" smtClean="0"/>
              <a:t>12/9/2020</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5614" y="2292094"/>
            <a:ext cx="6723336"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0" y="4511784"/>
            <a:ext cx="6838950" cy="955565"/>
          </a:xfrm>
        </p:spPr>
        <p:txBody>
          <a:bodyPr>
            <a:normAutofit/>
          </a:bodyPr>
          <a:lstStyle>
            <a:lvl1pPr marL="0" indent="0" algn="l">
              <a:spcBef>
                <a:spcPts val="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dirty="0"/>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1500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9" name="Picture 18" descr="California Department of Education Seal">
            <a:extLst>
              <a:ext uri="{FF2B5EF4-FFF2-40B4-BE49-F238E27FC236}">
                <a16:creationId xmlns:a16="http://schemas.microsoft.com/office/drawing/2014/main" id="{0CF0A22A-19BD-48D8-AEFC-65CD1A117EA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
        <p:nvSpPr>
          <p:cNvPr id="20" name="Footer Placeholder 4">
            <a:extLst>
              <a:ext uri="{FF2B5EF4-FFF2-40B4-BE49-F238E27FC236}">
                <a16:creationId xmlns:a16="http://schemas.microsoft.com/office/drawing/2014/main" id="{D63795E9-B45B-42CD-891A-6C0907F643C7}"/>
              </a:ext>
            </a:extLst>
          </p:cNvPr>
          <p:cNvSpPr>
            <a:spLocks noGrp="1"/>
          </p:cNvSpPr>
          <p:nvPr>
            <p:ph type="ftr" sz="quarter" idx="11"/>
          </p:nvPr>
        </p:nvSpPr>
        <p:spPr>
          <a:xfrm>
            <a:off x="2934459" y="6356350"/>
            <a:ext cx="6323082" cy="365126"/>
          </a:xfrm>
        </p:spPr>
        <p:txBody>
          <a:bodyPr/>
          <a:lstStyle>
            <a:lvl1pPr>
              <a:defRPr>
                <a:solidFill>
                  <a:schemeClr val="bg1"/>
                </a:solidFill>
              </a:defRPr>
            </a:lvl1pPr>
          </a:lstStyle>
          <a:p>
            <a:r>
              <a:rPr lang="en-US"/>
              <a:t>Tony Thurmond, State Superintendent of Public Instruction</a:t>
            </a:r>
            <a:endParaRPr lang="en-US" dirty="0"/>
          </a:p>
        </p:txBody>
      </p:sp>
      <p:sp>
        <p:nvSpPr>
          <p:cNvPr id="4" name="TextBox 3">
            <a:extLst>
              <a:ext uri="{FF2B5EF4-FFF2-40B4-BE49-F238E27FC236}">
                <a16:creationId xmlns:a16="http://schemas.microsoft.com/office/drawing/2014/main" id="{AC557666-D743-4476-AD30-5BE6BF61D2C2}"/>
              </a:ext>
            </a:extLst>
          </p:cNvPr>
          <p:cNvSpPr txBox="1"/>
          <p:nvPr userDrawn="1"/>
        </p:nvSpPr>
        <p:spPr>
          <a:xfrm>
            <a:off x="3436883" y="6032938"/>
            <a:ext cx="5896303"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5E348BE-0CCB-433A-AA14-FB70AB2D69F4}" type="datetime1">
              <a:rPr lang="en-US" smtClean="0"/>
              <a:t>12/9/2020</a:t>
            </a:fld>
            <a:endParaRPr/>
          </a:p>
        </p:txBody>
      </p:sp>
      <p:sp>
        <p:nvSpPr>
          <p:cNvPr id="5" name="Footer Placeholder 4"/>
          <p:cNvSpPr>
            <a:spLocks noGrp="1"/>
          </p:cNvSpPr>
          <p:nvPr>
            <p:ph type="ftr" sz="quarter" idx="11"/>
          </p:nvPr>
        </p:nvSpPr>
        <p:spPr/>
        <p:txBody>
          <a:bodyPr/>
          <a:lstStyle/>
          <a:p>
            <a:r>
              <a:rPr lang="en-US"/>
              <a:t>Tony Thurmond, State Superintendent of Public Instruction</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pic>
        <p:nvPicPr>
          <p:cNvPr id="16" name="Picture 15" descr="California Department of Education Seal">
            <a:extLst>
              <a:ext uri="{FF2B5EF4-FFF2-40B4-BE49-F238E27FC236}">
                <a16:creationId xmlns:a16="http://schemas.microsoft.com/office/drawing/2014/main" id="{30A41E30-CB1F-41D4-9886-61FA56D47CF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A52AF04-5D05-4156-AC68-5DF97E3CBA4C}" type="datetime1">
              <a:rPr lang="en-US" smtClean="0"/>
              <a:t>12/9/2020</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E9CC04-6605-4C1E-9EB7-06001F6198E5}" type="datetime1">
              <a:rPr lang="en-US" smtClean="0"/>
              <a:t>12/9/2020</a:t>
            </a:fld>
            <a:endParaRPr/>
          </a:p>
        </p:txBody>
      </p:sp>
      <p:sp>
        <p:nvSpPr>
          <p:cNvPr id="8" name="Footer Placeholder 7"/>
          <p:cNvSpPr>
            <a:spLocks noGrp="1"/>
          </p:cNvSpPr>
          <p:nvPr>
            <p:ph type="ftr" sz="quarter" idx="11"/>
          </p:nvPr>
        </p:nvSpPr>
        <p:spPr/>
        <p:txBody>
          <a:bodyPr/>
          <a:lstStyle/>
          <a:p>
            <a:r>
              <a:rPr lang="en-US"/>
              <a:t>Tony Thurmond, State Superintendent of Public Instruction</a:t>
            </a:r>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D17F713-1194-4E91-8E99-36926B348182}" type="datetime1">
              <a:rPr lang="en-US" smtClean="0"/>
              <a:t>12/9/2020</a:t>
            </a:fld>
            <a:endParaRPr/>
          </a:p>
        </p:txBody>
      </p:sp>
      <p:sp>
        <p:nvSpPr>
          <p:cNvPr id="4" name="Footer Placeholder 3"/>
          <p:cNvSpPr>
            <a:spLocks noGrp="1"/>
          </p:cNvSpPr>
          <p:nvPr>
            <p:ph type="ftr" sz="quarter" idx="11"/>
          </p:nvPr>
        </p:nvSpPr>
        <p:spPr/>
        <p:txBody>
          <a:bodyPr/>
          <a:lstStyle/>
          <a:p>
            <a:r>
              <a:rPr lang="en-US"/>
              <a:t>Tony Thurmond, State Superintendent of Public Instruction</a:t>
            </a:r>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BA99B-C8E2-40A0-8974-7EBC497BB1DF}" type="datetime1">
              <a:rPr lang="en-US" smtClean="0"/>
              <a:t>12/9/2020</a:t>
            </a:fld>
            <a:endParaRPr/>
          </a:p>
        </p:txBody>
      </p:sp>
      <p:sp>
        <p:nvSpPr>
          <p:cNvPr id="3" name="Footer Placeholder 2"/>
          <p:cNvSpPr>
            <a:spLocks noGrp="1"/>
          </p:cNvSpPr>
          <p:nvPr>
            <p:ph type="ftr" sz="quarter" idx="11"/>
          </p:nvPr>
        </p:nvSpPr>
        <p:spPr/>
        <p:txBody>
          <a:bodyPr/>
          <a:lstStyle/>
          <a:p>
            <a:r>
              <a:rPr lang="en-US"/>
              <a:t>Tony Thurmond, State Superintendent of Public Instruction</a:t>
            </a:r>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pic>
        <p:nvPicPr>
          <p:cNvPr id="5" name="Picture 4" descr="California Department of Education Seal">
            <a:extLst>
              <a:ext uri="{FF2B5EF4-FFF2-40B4-BE49-F238E27FC236}">
                <a16:creationId xmlns:a16="http://schemas.microsoft.com/office/drawing/2014/main" id="{C5EB25EC-2ABE-46EF-8509-2EBE81ACC1C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1385F8C7-8D55-418A-B1C5-A9C0F404E31A}" type="datetime1">
              <a:rPr lang="en-US" smtClean="0"/>
              <a:t>12/9/2020</a:t>
            </a:fld>
            <a:endParaRPr/>
          </a:p>
        </p:txBody>
      </p:sp>
      <p:sp>
        <p:nvSpPr>
          <p:cNvPr id="6" name="Footer Placeholder 5"/>
          <p:cNvSpPr>
            <a:spLocks noGrp="1"/>
          </p:cNvSpPr>
          <p:nvPr>
            <p:ph type="ftr" sz="quarter" idx="11"/>
          </p:nvPr>
        </p:nvSpPr>
        <p:spPr/>
        <p:txBody>
          <a:bodyPr/>
          <a:lstStyle/>
          <a:p>
            <a:r>
              <a:rPr lang="en-US"/>
              <a:t>Tony Thurmond, State Superintendent of Public Instruction</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033C8347-54C5-485D-B9CE-08F23BEDE221}" type="datetime1">
              <a:rPr lang="en-US" smtClean="0"/>
              <a:t>12/9/2020</a:t>
            </a:fld>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r>
              <a:rPr lang="en-US"/>
              <a:t>Tony Thurmond, State Superintendent of Public Instruction</a:t>
            </a:r>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8" name="Picture 7" descr="California Department of Education Seal">
            <a:extLst>
              <a:ext uri="{FF2B5EF4-FFF2-40B4-BE49-F238E27FC236}">
                <a16:creationId xmlns:a16="http://schemas.microsoft.com/office/drawing/2014/main" id="{7193EBE6-3238-43F0-8705-BCFB9AB04E9A}"/>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207804" y="6130926"/>
            <a:ext cx="595313" cy="590550"/>
          </a:xfrm>
          <a:prstGeom prst="rect">
            <a:avLst/>
          </a:prstGeom>
        </p:spPr>
      </p:pic>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rC1Qi-sg2HARFfisOVj7VlY_y0HUufol2LwyZmz2vOE/edit?usp=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docs.google.com/document/d/1SSK5gr20UWdWESKOjkqnW5-FPNKNyS8HAw6ipCZqpxI/edit?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document/d/1rC1Qi-sg2HARFfisOVj7VlY_y0HUufol2LwyZmz2vOE/edit?usp=sharin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LCFF@cde.ca.gov" TargetMode="External"/><Relationship Id="rId4" Type="http://schemas.openxmlformats.org/officeDocument/2006/relationships/hyperlink" Target="https://docs.google.com/document/d/1SSK5gr20UWdWESKOjkqnW5-FPNKNyS8HAw6ipCZqpxI/edit?usp=shar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934458" y="1240222"/>
            <a:ext cx="8266941" cy="3455956"/>
          </a:xfrm>
        </p:spPr>
        <p:txBody>
          <a:bodyPr anchor="t">
            <a:normAutofit/>
          </a:bodyPr>
          <a:lstStyle/>
          <a:p>
            <a:r>
              <a:rPr lang="en-US" cap="none" dirty="0"/>
              <a:t>Soliciting Input on Version 2 of the </a:t>
            </a:r>
            <a:r>
              <a:rPr lang="en-US" sz="4000" cap="none" dirty="0"/>
              <a:t>Redesign of the Annual Update Template for the 2021—22 Local Control and Accountability Plan (LCAP)</a:t>
            </a:r>
            <a:endParaRPr lang="en-US" cap="none" dirty="0"/>
          </a:p>
        </p:txBody>
      </p:sp>
      <p:sp>
        <p:nvSpPr>
          <p:cNvPr id="7" name="Subtitle 6"/>
          <p:cNvSpPr>
            <a:spLocks noGrp="1"/>
          </p:cNvSpPr>
          <p:nvPr>
            <p:ph type="subTitle" idx="1"/>
          </p:nvPr>
        </p:nvSpPr>
        <p:spPr>
          <a:xfrm>
            <a:off x="2934458" y="4939862"/>
            <a:ext cx="8266941" cy="758715"/>
          </a:xfrm>
        </p:spPr>
        <p:txBody>
          <a:bodyPr>
            <a:noAutofit/>
          </a:bodyPr>
          <a:lstStyle/>
          <a:p>
            <a:r>
              <a:rPr lang="en-US" sz="2800" dirty="0"/>
              <a:t>Local Agency Systems Support Office</a:t>
            </a:r>
          </a:p>
          <a:p>
            <a:r>
              <a:rPr lang="en-US" sz="2800" dirty="0"/>
              <a:t>Student Achievement and Support Division</a:t>
            </a:r>
          </a:p>
        </p:txBody>
      </p:sp>
      <p:sp>
        <p:nvSpPr>
          <p:cNvPr id="9" name="Footer Placeholder 8">
            <a:extLst>
              <a:ext uri="{FF2B5EF4-FFF2-40B4-BE49-F238E27FC236}">
                <a16:creationId xmlns:a16="http://schemas.microsoft.com/office/drawing/2014/main" id="{2622BA88-D278-47F7-A088-0CB0131F1B47}"/>
              </a:ext>
            </a:extLst>
          </p:cNvPr>
          <p:cNvSpPr>
            <a:spLocks noGrp="1"/>
          </p:cNvSpPr>
          <p:nvPr>
            <p:ph type="ftr" sz="quarter" idx="11"/>
          </p:nvPr>
        </p:nvSpPr>
        <p:spPr/>
        <p:txBody>
          <a:bodyPr/>
          <a:lstStyle/>
          <a:p>
            <a:r>
              <a:rPr lang="en-US"/>
              <a:t>Tony Thurmond, State Superintendent of Public Instruction</a:t>
            </a:r>
            <a:endParaRPr lang="en-US" dirty="0"/>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D895-0E1E-4EC1-B563-5480F9CA6B2E}"/>
              </a:ext>
            </a:extLst>
          </p:cNvPr>
          <p:cNvSpPr>
            <a:spLocks noGrp="1"/>
          </p:cNvSpPr>
          <p:nvPr>
            <p:ph type="title"/>
          </p:nvPr>
        </p:nvSpPr>
        <p:spPr/>
        <p:txBody>
          <a:bodyPr>
            <a:normAutofit/>
          </a:bodyPr>
          <a:lstStyle/>
          <a:p>
            <a:r>
              <a:rPr lang="en-US" sz="3600" b="1" dirty="0"/>
              <a:t>Version 2</a:t>
            </a:r>
          </a:p>
        </p:txBody>
      </p:sp>
      <p:sp>
        <p:nvSpPr>
          <p:cNvPr id="5" name="Text Placeholder 4">
            <a:extLst>
              <a:ext uri="{FF2B5EF4-FFF2-40B4-BE49-F238E27FC236}">
                <a16:creationId xmlns:a16="http://schemas.microsoft.com/office/drawing/2014/main" id="{61537219-6591-419A-91E2-72240C323D2A}"/>
              </a:ext>
            </a:extLst>
          </p:cNvPr>
          <p:cNvSpPr>
            <a:spLocks noGrp="1"/>
          </p:cNvSpPr>
          <p:nvPr>
            <p:ph idx="1"/>
          </p:nvPr>
        </p:nvSpPr>
        <p:spPr/>
        <p:txBody>
          <a:bodyPr>
            <a:normAutofit/>
          </a:bodyPr>
          <a:lstStyle/>
          <a:p>
            <a:r>
              <a:rPr lang="en-US" sz="2600" dirty="0"/>
              <a:t>Version 2 of the Draft 2021—22 LCAP Annual Update Template and Instructions is available for review and download</a:t>
            </a:r>
          </a:p>
          <a:p>
            <a:pPr lvl="1"/>
            <a:r>
              <a:rPr lang="en-US" sz="2600" dirty="0"/>
              <a:t>Template: </a:t>
            </a:r>
            <a:r>
              <a:rPr lang="en-US" sz="2600" dirty="0">
                <a:solidFill>
                  <a:schemeClr val="accent2">
                    <a:lumMod val="50000"/>
                  </a:schemeClr>
                </a:solidFill>
                <a:hlinkClick r:id="rId3">
                  <a:extLst>
                    <a:ext uri="{A12FA001-AC4F-418D-AE19-62706E023703}">
                      <ahyp:hlinkClr xmlns:ahyp="http://schemas.microsoft.com/office/drawing/2018/hyperlinkcolor" val="tx"/>
                    </a:ext>
                  </a:extLst>
                </a:hlinkClick>
              </a:rPr>
              <a:t>https://docs.google.com/document/d/1rC1Qi-sg2HARFfisOVj7VlY_y0HUufol2LwyZmz2vOE/edit?usp=sharing</a:t>
            </a:r>
            <a:endParaRPr lang="en-US" sz="2600" dirty="0">
              <a:solidFill>
                <a:schemeClr val="accent2">
                  <a:lumMod val="50000"/>
                </a:schemeClr>
              </a:solidFill>
            </a:endParaRPr>
          </a:p>
          <a:p>
            <a:pPr lvl="1"/>
            <a:r>
              <a:rPr lang="en-US" sz="2600" dirty="0"/>
              <a:t>Instructions: </a:t>
            </a:r>
            <a:r>
              <a:rPr lang="en-US" sz="2600" dirty="0">
                <a:solidFill>
                  <a:schemeClr val="accent2">
                    <a:lumMod val="50000"/>
                  </a:schemeClr>
                </a:solidFill>
                <a:hlinkClick r:id="rId4">
                  <a:extLst>
                    <a:ext uri="{A12FA001-AC4F-418D-AE19-62706E023703}">
                      <ahyp:hlinkClr xmlns:ahyp="http://schemas.microsoft.com/office/drawing/2018/hyperlinkcolor" val="tx"/>
                    </a:ext>
                  </a:extLst>
                </a:hlinkClick>
              </a:rPr>
              <a:t>https://docs.google.com/document/d/1SSK5gr20UWdWESKOjkqnW5-FPNKNyS8HAw6ipCZqpxI/edit?usp=sharing</a:t>
            </a:r>
            <a:endParaRPr lang="en-US" sz="2600" dirty="0">
              <a:solidFill>
                <a:schemeClr val="accent2">
                  <a:lumMod val="50000"/>
                </a:schemeClr>
              </a:solidFill>
            </a:endParaRPr>
          </a:p>
        </p:txBody>
      </p:sp>
      <p:sp>
        <p:nvSpPr>
          <p:cNvPr id="4" name="Slide Number Placeholder 3">
            <a:extLst>
              <a:ext uri="{FF2B5EF4-FFF2-40B4-BE49-F238E27FC236}">
                <a16:creationId xmlns:a16="http://schemas.microsoft.com/office/drawing/2014/main" id="{E8F2F0B5-1B67-4FFA-8372-D2941EA712B2}"/>
              </a:ext>
            </a:extLst>
          </p:cNvPr>
          <p:cNvSpPr>
            <a:spLocks noGrp="1"/>
          </p:cNvSpPr>
          <p:nvPr>
            <p:ph type="sldNum" sz="quarter" idx="12"/>
          </p:nvPr>
        </p:nvSpPr>
        <p:spPr/>
        <p:txBody>
          <a:bodyPr/>
          <a:lstStyle/>
          <a:p>
            <a:fld id="{0FF54DE5-C571-48E8-A5BC-B369434E2F44}" type="slidenum">
              <a:rPr lang="en-US" sz="2400" smtClean="0"/>
              <a:t>2</a:t>
            </a:fld>
            <a:endParaRPr lang="en-US" sz="2400" dirty="0"/>
          </a:p>
        </p:txBody>
      </p:sp>
    </p:spTree>
    <p:extLst>
      <p:ext uri="{BB962C8B-B14F-4D97-AF65-F5344CB8AC3E}">
        <p14:creationId xmlns:p14="http://schemas.microsoft.com/office/powerpoint/2010/main" val="3416800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3600" b="1" dirty="0"/>
              <a:t>Review</a:t>
            </a:r>
          </a:p>
        </p:txBody>
      </p:sp>
      <p:sp>
        <p:nvSpPr>
          <p:cNvPr id="14" name="Content Placeholder 13"/>
          <p:cNvSpPr>
            <a:spLocks noGrp="1"/>
          </p:cNvSpPr>
          <p:nvPr>
            <p:ph idx="1"/>
          </p:nvPr>
        </p:nvSpPr>
        <p:spPr/>
        <p:txBody>
          <a:bodyPr>
            <a:normAutofit/>
          </a:bodyPr>
          <a:lstStyle/>
          <a:p>
            <a:r>
              <a:rPr lang="en-US" sz="2600" dirty="0"/>
              <a:t>On September 18, 2020, Governor Newsom signed Senate Bill 820</a:t>
            </a:r>
          </a:p>
          <a:p>
            <a:pPr lvl="1"/>
            <a:r>
              <a:rPr lang="en-US" sz="2600" dirty="0"/>
              <a:t>SB 820 requires the State Superintendent of Public Instruction (Superintendent), in consultation with the Executive Director of the State Board of Education (SBE), to revise the Template and Instructions for the Annual Update to the 2021–22 Local Control and Accountability Plan (LCAP)</a:t>
            </a:r>
          </a:p>
          <a:p>
            <a:pPr lvl="1"/>
            <a:r>
              <a:rPr lang="en-US" sz="2600" dirty="0"/>
              <a:t>The revision must include the actions and expenditures from both the Learning Continuity and Attendance Plan (Learning Continuity Plan) and the 2019–2020 LCAP</a:t>
            </a:r>
          </a:p>
          <a:p>
            <a:pPr lvl="1"/>
            <a:r>
              <a:rPr lang="en-US" sz="2600" dirty="0"/>
              <a:t>The revision must be completed by January 31, 2021</a:t>
            </a:r>
          </a:p>
        </p:txBody>
      </p:sp>
      <p:sp>
        <p:nvSpPr>
          <p:cNvPr id="3" name="Slide Number Placeholder 2">
            <a:extLst>
              <a:ext uri="{FF2B5EF4-FFF2-40B4-BE49-F238E27FC236}">
                <a16:creationId xmlns:a16="http://schemas.microsoft.com/office/drawing/2014/main" id="{7FA5B8BF-5004-4612-8083-F25ABEDB8465}"/>
              </a:ext>
            </a:extLst>
          </p:cNvPr>
          <p:cNvSpPr>
            <a:spLocks noGrp="1"/>
          </p:cNvSpPr>
          <p:nvPr>
            <p:ph type="sldNum" sz="quarter" idx="12"/>
          </p:nvPr>
        </p:nvSpPr>
        <p:spPr>
          <a:xfrm>
            <a:off x="9256782" y="6356351"/>
            <a:ext cx="1828800" cy="365125"/>
          </a:xfrm>
        </p:spPr>
        <p:txBody>
          <a:bodyPr/>
          <a:lstStyle/>
          <a:p>
            <a:fld id="{0FF54DE5-C571-48E8-A5BC-B369434E2F44}" type="slidenum">
              <a:rPr lang="en-US" sz="2400" smtClean="0"/>
              <a:t>3</a:t>
            </a:fld>
            <a:endParaRPr lang="en-US" sz="24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7F0F-440E-48BE-A907-867ACFC0532B}"/>
              </a:ext>
            </a:extLst>
          </p:cNvPr>
          <p:cNvSpPr>
            <a:spLocks noGrp="1"/>
          </p:cNvSpPr>
          <p:nvPr>
            <p:ph type="title"/>
          </p:nvPr>
        </p:nvSpPr>
        <p:spPr/>
        <p:txBody>
          <a:bodyPr>
            <a:normAutofit/>
          </a:bodyPr>
          <a:lstStyle/>
          <a:p>
            <a:r>
              <a:rPr lang="en-US" sz="3600" b="1" dirty="0"/>
              <a:t>Overview of the Impact of COVID-19</a:t>
            </a:r>
            <a:endParaRPr lang="en-US" sz="3600" dirty="0"/>
          </a:p>
        </p:txBody>
      </p:sp>
      <p:sp>
        <p:nvSpPr>
          <p:cNvPr id="3" name="Content Placeholder 2">
            <a:extLst>
              <a:ext uri="{FF2B5EF4-FFF2-40B4-BE49-F238E27FC236}">
                <a16:creationId xmlns:a16="http://schemas.microsoft.com/office/drawing/2014/main" id="{B6533EC7-2575-4A2A-82BA-8E03039F489F}"/>
              </a:ext>
            </a:extLst>
          </p:cNvPr>
          <p:cNvSpPr>
            <a:spLocks noGrp="1"/>
          </p:cNvSpPr>
          <p:nvPr>
            <p:ph idx="1"/>
          </p:nvPr>
        </p:nvSpPr>
        <p:spPr>
          <a:xfrm>
            <a:off x="1104900" y="1600199"/>
            <a:ext cx="9982200" cy="4957763"/>
          </a:xfrm>
        </p:spPr>
        <p:txBody>
          <a:bodyPr>
            <a:normAutofit/>
          </a:bodyPr>
          <a:lstStyle/>
          <a:p>
            <a:r>
              <a:rPr lang="en-US" sz="2600" dirty="0"/>
              <a:t>April 22, 2020</a:t>
            </a:r>
          </a:p>
          <a:p>
            <a:pPr lvl="1"/>
            <a:r>
              <a:rPr lang="en-US" sz="2600" dirty="0"/>
              <a:t>Executive Order (EO) N-56-20: Extended the submission deadline for the 2020–21 LCAP</a:t>
            </a:r>
          </a:p>
          <a:p>
            <a:r>
              <a:rPr lang="en-US" sz="2600" dirty="0"/>
              <a:t>June 29, 2020</a:t>
            </a:r>
          </a:p>
          <a:p>
            <a:pPr lvl="1"/>
            <a:r>
              <a:rPr lang="en-US" sz="2600" dirty="0"/>
              <a:t>SB 98: Removed the requirement for LEAs to adopt an LCAP for 2020–21</a:t>
            </a:r>
          </a:p>
          <a:p>
            <a:pPr lvl="1"/>
            <a:r>
              <a:rPr lang="en-US" sz="2600" dirty="0"/>
              <a:t>Added EC Section 43509, creating the requirement for LEAs to adopt a Learning Continuity Plan</a:t>
            </a:r>
          </a:p>
          <a:p>
            <a:r>
              <a:rPr lang="en-US" sz="2600" dirty="0"/>
              <a:t>September 18, 2020</a:t>
            </a:r>
          </a:p>
          <a:p>
            <a:pPr lvl="1"/>
            <a:r>
              <a:rPr lang="en-US" sz="2600" dirty="0"/>
              <a:t>SB 820: requires the revision of the Template and Instructions for the Annual Update to the 2021–22 LCAP</a:t>
            </a:r>
          </a:p>
        </p:txBody>
      </p:sp>
      <p:sp>
        <p:nvSpPr>
          <p:cNvPr id="5" name="Slide Number Placeholder 4">
            <a:extLst>
              <a:ext uri="{FF2B5EF4-FFF2-40B4-BE49-F238E27FC236}">
                <a16:creationId xmlns:a16="http://schemas.microsoft.com/office/drawing/2014/main" id="{68532F76-B393-4D7A-B816-15FF799B967F}"/>
              </a:ext>
            </a:extLst>
          </p:cNvPr>
          <p:cNvSpPr>
            <a:spLocks noGrp="1"/>
          </p:cNvSpPr>
          <p:nvPr>
            <p:ph type="sldNum" sz="quarter" idx="12"/>
          </p:nvPr>
        </p:nvSpPr>
        <p:spPr/>
        <p:txBody>
          <a:bodyPr/>
          <a:lstStyle/>
          <a:p>
            <a:fld id="{0FF54DE5-C571-48E8-A5BC-B369434E2F44}" type="slidenum">
              <a:rPr lang="en-US" sz="2400" smtClean="0"/>
              <a:t>4</a:t>
            </a:fld>
            <a:endParaRPr lang="en-US" sz="2400" dirty="0"/>
          </a:p>
        </p:txBody>
      </p:sp>
    </p:spTree>
    <p:extLst>
      <p:ext uri="{BB962C8B-B14F-4D97-AF65-F5344CB8AC3E}">
        <p14:creationId xmlns:p14="http://schemas.microsoft.com/office/powerpoint/2010/main" val="1464355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7211-2A7C-491D-835F-A75AE7D47D4C}"/>
              </a:ext>
            </a:extLst>
          </p:cNvPr>
          <p:cNvSpPr>
            <a:spLocks noGrp="1"/>
          </p:cNvSpPr>
          <p:nvPr>
            <p:ph type="title"/>
          </p:nvPr>
        </p:nvSpPr>
        <p:spPr/>
        <p:txBody>
          <a:bodyPr>
            <a:normAutofit/>
          </a:bodyPr>
          <a:lstStyle/>
          <a:p>
            <a:r>
              <a:rPr lang="en-US" sz="3600" b="1" dirty="0"/>
              <a:t>Stakeholder Input</a:t>
            </a:r>
          </a:p>
        </p:txBody>
      </p:sp>
      <p:sp>
        <p:nvSpPr>
          <p:cNvPr id="3" name="Content Placeholder 2">
            <a:extLst>
              <a:ext uri="{FF2B5EF4-FFF2-40B4-BE49-F238E27FC236}">
                <a16:creationId xmlns:a16="http://schemas.microsoft.com/office/drawing/2014/main" id="{0E130965-25CC-457D-B750-815FC5FEBD66}"/>
              </a:ext>
            </a:extLst>
          </p:cNvPr>
          <p:cNvSpPr>
            <a:spLocks noGrp="1"/>
          </p:cNvSpPr>
          <p:nvPr>
            <p:ph idx="1"/>
          </p:nvPr>
        </p:nvSpPr>
        <p:spPr>
          <a:xfrm>
            <a:off x="1104900" y="1600200"/>
            <a:ext cx="9982200" cy="4572000"/>
          </a:xfrm>
        </p:spPr>
        <p:txBody>
          <a:bodyPr>
            <a:normAutofit/>
          </a:bodyPr>
          <a:lstStyle/>
          <a:p>
            <a:r>
              <a:rPr lang="en-US" sz="2600" dirty="0"/>
              <a:t>October 19, 2020: LCAP Advisory Committee</a:t>
            </a:r>
          </a:p>
          <a:p>
            <a:r>
              <a:rPr lang="en-US" sz="2600" dirty="0"/>
              <a:t>October 22, 2020: LCFF Equity Coalition</a:t>
            </a:r>
          </a:p>
          <a:p>
            <a:r>
              <a:rPr lang="en-US" sz="2600" dirty="0"/>
              <a:t>October 27, 2020: Tuesday @ 2 webinar</a:t>
            </a:r>
          </a:p>
          <a:p>
            <a:r>
              <a:rPr lang="en-US" sz="2600" dirty="0"/>
              <a:t>December 2, 2020: LCAP Advisory Committee</a:t>
            </a:r>
          </a:p>
          <a:p>
            <a:r>
              <a:rPr lang="en-US" sz="2600" dirty="0"/>
              <a:t>December 10, 2020: LCFF Equity Coalition</a:t>
            </a:r>
          </a:p>
          <a:p>
            <a:r>
              <a:rPr lang="en-US" sz="2600" dirty="0"/>
              <a:t>December 11, 2020: California Practitioners Advisory Group </a:t>
            </a:r>
          </a:p>
          <a:p>
            <a:r>
              <a:rPr lang="en-US" sz="2600" dirty="0"/>
              <a:t>December 15, 2020: Tuesday @ 2 webinar</a:t>
            </a:r>
          </a:p>
        </p:txBody>
      </p:sp>
      <p:sp>
        <p:nvSpPr>
          <p:cNvPr id="4" name="Slide Number Placeholder 3">
            <a:extLst>
              <a:ext uri="{FF2B5EF4-FFF2-40B4-BE49-F238E27FC236}">
                <a16:creationId xmlns:a16="http://schemas.microsoft.com/office/drawing/2014/main" id="{01C80CE0-4AA6-4D75-85DA-9A996C562A46}"/>
              </a:ext>
            </a:extLst>
          </p:cNvPr>
          <p:cNvSpPr>
            <a:spLocks noGrp="1"/>
          </p:cNvSpPr>
          <p:nvPr>
            <p:ph type="sldNum" sz="quarter" idx="12"/>
          </p:nvPr>
        </p:nvSpPr>
        <p:spPr/>
        <p:txBody>
          <a:bodyPr/>
          <a:lstStyle/>
          <a:p>
            <a:fld id="{0FF54DE5-C571-48E8-A5BC-B369434E2F44}" type="slidenum">
              <a:rPr lang="en-US" sz="2400" smtClean="0"/>
              <a:t>5</a:t>
            </a:fld>
            <a:endParaRPr lang="en-US" sz="2400" dirty="0"/>
          </a:p>
        </p:txBody>
      </p:sp>
    </p:spTree>
    <p:extLst>
      <p:ext uri="{BB962C8B-B14F-4D97-AF65-F5344CB8AC3E}">
        <p14:creationId xmlns:p14="http://schemas.microsoft.com/office/powerpoint/2010/main" val="3016337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6C66-C428-4A37-AF08-8EAFD67EB134}"/>
              </a:ext>
            </a:extLst>
          </p:cNvPr>
          <p:cNvSpPr>
            <a:spLocks noGrp="1"/>
          </p:cNvSpPr>
          <p:nvPr>
            <p:ph type="title"/>
          </p:nvPr>
        </p:nvSpPr>
        <p:spPr/>
        <p:txBody>
          <a:bodyPr>
            <a:normAutofit/>
          </a:bodyPr>
          <a:lstStyle/>
          <a:p>
            <a:r>
              <a:rPr lang="en-US" sz="3600" b="1" dirty="0"/>
              <a:t>2021–22 LCAP Development Cycle</a:t>
            </a:r>
            <a:endParaRPr lang="en-US" sz="3600" dirty="0"/>
          </a:p>
        </p:txBody>
      </p:sp>
      <p:sp>
        <p:nvSpPr>
          <p:cNvPr id="3" name="Content Placeholder 2">
            <a:extLst>
              <a:ext uri="{FF2B5EF4-FFF2-40B4-BE49-F238E27FC236}">
                <a16:creationId xmlns:a16="http://schemas.microsoft.com/office/drawing/2014/main" id="{6A17089E-CFDD-4222-A672-ADC8B8652312}"/>
              </a:ext>
            </a:extLst>
          </p:cNvPr>
          <p:cNvSpPr>
            <a:spLocks noGrp="1"/>
          </p:cNvSpPr>
          <p:nvPr>
            <p:ph idx="1"/>
          </p:nvPr>
        </p:nvSpPr>
        <p:spPr>
          <a:xfrm>
            <a:off x="1104900" y="1456267"/>
            <a:ext cx="9982200" cy="4715933"/>
          </a:xfrm>
        </p:spPr>
        <p:txBody>
          <a:bodyPr>
            <a:noAutofit/>
          </a:bodyPr>
          <a:lstStyle/>
          <a:p>
            <a:pPr lvl="0"/>
            <a:r>
              <a:rPr lang="en-US" dirty="0"/>
              <a:t>January, 2021</a:t>
            </a:r>
          </a:p>
          <a:p>
            <a:pPr lvl="1"/>
            <a:r>
              <a:rPr lang="en-US" dirty="0"/>
              <a:t>The revised Annual Update Template and Instructions for the 2021–22 LCAP will be approved</a:t>
            </a:r>
          </a:p>
          <a:p>
            <a:pPr lvl="0"/>
            <a:r>
              <a:rPr lang="en-US" dirty="0"/>
              <a:t>February–June, 2021</a:t>
            </a:r>
          </a:p>
          <a:p>
            <a:pPr lvl="1"/>
            <a:r>
              <a:rPr lang="en-US" dirty="0"/>
              <a:t>Development of the LCAP and the LCAP Annual Update for 2021-22 using </a:t>
            </a:r>
          </a:p>
          <a:p>
            <a:pPr lvl="2"/>
            <a:r>
              <a:rPr lang="en-US" dirty="0"/>
              <a:t>the LCAP template adopted by the SBE in January 2020; and </a:t>
            </a:r>
          </a:p>
          <a:p>
            <a:pPr lvl="2"/>
            <a:r>
              <a:rPr lang="en-US" dirty="0"/>
              <a:t>the revised LCAP Annual Update Template and Instructions approved in January 2021</a:t>
            </a:r>
          </a:p>
          <a:p>
            <a:pPr lvl="0"/>
            <a:r>
              <a:rPr lang="en-US" dirty="0"/>
              <a:t>July 1, 2021</a:t>
            </a:r>
          </a:p>
          <a:p>
            <a:pPr lvl="1"/>
            <a:r>
              <a:rPr lang="en-US" dirty="0"/>
              <a:t>School districts, county offices of education, and charter schools will adopt the 2021-22 LCAP </a:t>
            </a:r>
          </a:p>
        </p:txBody>
      </p:sp>
      <p:sp>
        <p:nvSpPr>
          <p:cNvPr id="4" name="Slide Number Placeholder 3">
            <a:extLst>
              <a:ext uri="{FF2B5EF4-FFF2-40B4-BE49-F238E27FC236}">
                <a16:creationId xmlns:a16="http://schemas.microsoft.com/office/drawing/2014/main" id="{AF73E454-49B3-40EB-B3F6-4C678BA46629}"/>
              </a:ext>
            </a:extLst>
          </p:cNvPr>
          <p:cNvSpPr>
            <a:spLocks noGrp="1"/>
          </p:cNvSpPr>
          <p:nvPr>
            <p:ph type="sldNum" sz="quarter" idx="12"/>
          </p:nvPr>
        </p:nvSpPr>
        <p:spPr/>
        <p:txBody>
          <a:bodyPr/>
          <a:lstStyle/>
          <a:p>
            <a:fld id="{0FF54DE5-C571-48E8-A5BC-B369434E2F44}" type="slidenum">
              <a:rPr lang="en-US" sz="2400" smtClean="0"/>
              <a:t>6</a:t>
            </a:fld>
            <a:endParaRPr lang="en-US" sz="2400" dirty="0"/>
          </a:p>
        </p:txBody>
      </p:sp>
    </p:spTree>
    <p:extLst>
      <p:ext uri="{BB962C8B-B14F-4D97-AF65-F5344CB8AC3E}">
        <p14:creationId xmlns:p14="http://schemas.microsoft.com/office/powerpoint/2010/main" val="30031402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D895-0E1E-4EC1-B563-5480F9CA6B2E}"/>
              </a:ext>
            </a:extLst>
          </p:cNvPr>
          <p:cNvSpPr>
            <a:spLocks noGrp="1"/>
          </p:cNvSpPr>
          <p:nvPr>
            <p:ph type="title"/>
          </p:nvPr>
        </p:nvSpPr>
        <p:spPr/>
        <p:txBody>
          <a:bodyPr>
            <a:normAutofit/>
          </a:bodyPr>
          <a:lstStyle/>
          <a:p>
            <a:r>
              <a:rPr lang="en-US" sz="3600" b="1" dirty="0"/>
              <a:t>Draft 2021–22 LCAP Annual Update</a:t>
            </a:r>
          </a:p>
        </p:txBody>
      </p:sp>
      <p:sp>
        <p:nvSpPr>
          <p:cNvPr id="5" name="Text Placeholder 4">
            <a:extLst>
              <a:ext uri="{FF2B5EF4-FFF2-40B4-BE49-F238E27FC236}">
                <a16:creationId xmlns:a16="http://schemas.microsoft.com/office/drawing/2014/main" id="{61537219-6591-419A-91E2-72240C323D2A}"/>
              </a:ext>
            </a:extLst>
          </p:cNvPr>
          <p:cNvSpPr>
            <a:spLocks noGrp="1"/>
          </p:cNvSpPr>
          <p:nvPr>
            <p:ph type="body" idx="1"/>
          </p:nvPr>
        </p:nvSpPr>
        <p:spPr/>
        <p:txBody>
          <a:bodyPr/>
          <a:lstStyle/>
          <a:p>
            <a:r>
              <a:rPr lang="en-US" dirty="0"/>
              <a:t>Review of Version 2 of the Template and Instructions</a:t>
            </a:r>
          </a:p>
        </p:txBody>
      </p:sp>
      <p:sp>
        <p:nvSpPr>
          <p:cNvPr id="4" name="Slide Number Placeholder 3">
            <a:extLst>
              <a:ext uri="{FF2B5EF4-FFF2-40B4-BE49-F238E27FC236}">
                <a16:creationId xmlns:a16="http://schemas.microsoft.com/office/drawing/2014/main" id="{E8F2F0B5-1B67-4FFA-8372-D2941EA712B2}"/>
              </a:ext>
            </a:extLst>
          </p:cNvPr>
          <p:cNvSpPr>
            <a:spLocks noGrp="1"/>
          </p:cNvSpPr>
          <p:nvPr>
            <p:ph type="sldNum" sz="quarter" idx="12"/>
          </p:nvPr>
        </p:nvSpPr>
        <p:spPr/>
        <p:txBody>
          <a:bodyPr/>
          <a:lstStyle/>
          <a:p>
            <a:fld id="{0FF54DE5-C571-48E8-A5BC-B369434E2F44}" type="slidenum">
              <a:rPr lang="en-US" sz="2400" smtClean="0"/>
              <a:t>7</a:t>
            </a:fld>
            <a:endParaRPr lang="en-US" sz="2400" dirty="0"/>
          </a:p>
        </p:txBody>
      </p:sp>
    </p:spTree>
    <p:extLst>
      <p:ext uri="{BB962C8B-B14F-4D97-AF65-F5344CB8AC3E}">
        <p14:creationId xmlns:p14="http://schemas.microsoft.com/office/powerpoint/2010/main" val="1348205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0D895-0E1E-4EC1-B563-5480F9CA6B2E}"/>
              </a:ext>
            </a:extLst>
          </p:cNvPr>
          <p:cNvSpPr>
            <a:spLocks noGrp="1"/>
          </p:cNvSpPr>
          <p:nvPr>
            <p:ph type="title"/>
          </p:nvPr>
        </p:nvSpPr>
        <p:spPr>
          <a:xfrm>
            <a:off x="1104900" y="76200"/>
            <a:ext cx="10229850" cy="1096962"/>
          </a:xfrm>
        </p:spPr>
        <p:txBody>
          <a:bodyPr>
            <a:normAutofit/>
          </a:bodyPr>
          <a:lstStyle/>
          <a:p>
            <a:r>
              <a:rPr lang="en-US" sz="3600" b="1" dirty="0"/>
              <a:t>Draft 2021–22 LCAP Annual Update – Version 2</a:t>
            </a:r>
          </a:p>
        </p:txBody>
      </p:sp>
      <p:sp>
        <p:nvSpPr>
          <p:cNvPr id="5" name="Text Placeholder 4">
            <a:extLst>
              <a:ext uri="{FF2B5EF4-FFF2-40B4-BE49-F238E27FC236}">
                <a16:creationId xmlns:a16="http://schemas.microsoft.com/office/drawing/2014/main" id="{61537219-6591-419A-91E2-72240C323D2A}"/>
              </a:ext>
            </a:extLst>
          </p:cNvPr>
          <p:cNvSpPr>
            <a:spLocks noGrp="1"/>
          </p:cNvSpPr>
          <p:nvPr>
            <p:ph idx="1"/>
          </p:nvPr>
        </p:nvSpPr>
        <p:spPr/>
        <p:txBody>
          <a:bodyPr/>
          <a:lstStyle/>
          <a:p>
            <a:r>
              <a:rPr lang="en-US" dirty="0"/>
              <a:t>Version 2 of the Draft 2021—22 LCAP Annual Update Template and Instructions is available for review and download</a:t>
            </a:r>
          </a:p>
          <a:p>
            <a:pPr lvl="1"/>
            <a:r>
              <a:rPr lang="en-US" dirty="0"/>
              <a:t>Template: </a:t>
            </a:r>
            <a:r>
              <a:rPr lang="en-US" dirty="0">
                <a:solidFill>
                  <a:schemeClr val="accent2">
                    <a:lumMod val="50000"/>
                  </a:schemeClr>
                </a:solidFill>
                <a:hlinkClick r:id="rId3">
                  <a:extLst>
                    <a:ext uri="{A12FA001-AC4F-418D-AE19-62706E023703}">
                      <ahyp:hlinkClr xmlns:ahyp="http://schemas.microsoft.com/office/drawing/2018/hyperlinkcolor" val="tx"/>
                    </a:ext>
                  </a:extLst>
                </a:hlinkClick>
              </a:rPr>
              <a:t>https://docs.google.com/document/d/1rC1Qi-sg2HARFfisOVj7VlY_y0HUufol2LwyZmz2vOE/edit?usp=sharing</a:t>
            </a:r>
            <a:endParaRPr lang="en-US" dirty="0">
              <a:solidFill>
                <a:schemeClr val="accent2">
                  <a:lumMod val="50000"/>
                </a:schemeClr>
              </a:solidFill>
            </a:endParaRPr>
          </a:p>
          <a:p>
            <a:pPr lvl="1"/>
            <a:r>
              <a:rPr lang="en-US" dirty="0"/>
              <a:t>Instructions: </a:t>
            </a:r>
            <a:r>
              <a:rPr lang="en-US" dirty="0">
                <a:solidFill>
                  <a:schemeClr val="accent2">
                    <a:lumMod val="50000"/>
                  </a:schemeClr>
                </a:solidFill>
                <a:hlinkClick r:id="rId4">
                  <a:extLst>
                    <a:ext uri="{A12FA001-AC4F-418D-AE19-62706E023703}">
                      <ahyp:hlinkClr xmlns:ahyp="http://schemas.microsoft.com/office/drawing/2018/hyperlinkcolor" val="tx"/>
                    </a:ext>
                  </a:extLst>
                </a:hlinkClick>
              </a:rPr>
              <a:t>https://docs.google.com/document/d/1SSK5gr20UWdWESKOjkqnW5-FPNKNyS8HAw6ipCZqpxI/edit?usp=sharing</a:t>
            </a:r>
            <a:endParaRPr lang="en-US" dirty="0">
              <a:solidFill>
                <a:schemeClr val="accent2">
                  <a:lumMod val="50000"/>
                </a:schemeClr>
              </a:solidFill>
            </a:endParaRPr>
          </a:p>
          <a:p>
            <a:r>
              <a:rPr lang="en-US" dirty="0"/>
              <a:t>Please email feedback related to Version 2 of the draft template and instructions to </a:t>
            </a:r>
            <a:r>
              <a:rPr lang="en-US" dirty="0">
                <a:solidFill>
                  <a:schemeClr val="accent2">
                    <a:lumMod val="50000"/>
                  </a:schemeClr>
                </a:solidFill>
                <a:hlinkClick r:id="rId5">
                  <a:extLst>
                    <a:ext uri="{A12FA001-AC4F-418D-AE19-62706E023703}">
                      <ahyp:hlinkClr xmlns:ahyp="http://schemas.microsoft.com/office/drawing/2018/hyperlinkcolor" val="tx"/>
                    </a:ext>
                  </a:extLst>
                </a:hlinkClick>
              </a:rPr>
              <a:t>LCFF@cde.ca.gov</a:t>
            </a:r>
            <a:r>
              <a:rPr lang="en-US" dirty="0"/>
              <a:t> by December 18, 2020.</a:t>
            </a:r>
          </a:p>
        </p:txBody>
      </p:sp>
      <p:sp>
        <p:nvSpPr>
          <p:cNvPr id="4" name="Slide Number Placeholder 3">
            <a:extLst>
              <a:ext uri="{FF2B5EF4-FFF2-40B4-BE49-F238E27FC236}">
                <a16:creationId xmlns:a16="http://schemas.microsoft.com/office/drawing/2014/main" id="{E8F2F0B5-1B67-4FFA-8372-D2941EA712B2}"/>
              </a:ext>
            </a:extLst>
          </p:cNvPr>
          <p:cNvSpPr>
            <a:spLocks noGrp="1"/>
          </p:cNvSpPr>
          <p:nvPr>
            <p:ph type="sldNum" sz="quarter" idx="12"/>
          </p:nvPr>
        </p:nvSpPr>
        <p:spPr/>
        <p:txBody>
          <a:bodyPr/>
          <a:lstStyle/>
          <a:p>
            <a:fld id="{0FF54DE5-C571-48E8-A5BC-B369434E2F44}" type="slidenum">
              <a:rPr lang="en-US" sz="2400" smtClean="0"/>
              <a:t>8</a:t>
            </a:fld>
            <a:endParaRPr lang="en-US" sz="2400" dirty="0"/>
          </a:p>
        </p:txBody>
      </p:sp>
    </p:spTree>
    <p:extLst>
      <p:ext uri="{BB962C8B-B14F-4D97-AF65-F5344CB8AC3E}">
        <p14:creationId xmlns:p14="http://schemas.microsoft.com/office/powerpoint/2010/main" val="3930954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067B-BCD8-4193-862D-0B1C96C26917}"/>
              </a:ext>
            </a:extLst>
          </p:cNvPr>
          <p:cNvSpPr>
            <a:spLocks noGrp="1"/>
          </p:cNvSpPr>
          <p:nvPr>
            <p:ph type="ctrTitle"/>
          </p:nvPr>
        </p:nvSpPr>
        <p:spPr/>
        <p:txBody>
          <a:bodyPr/>
          <a:lstStyle/>
          <a:p>
            <a:r>
              <a:rPr lang="en-US" cap="small" dirty="0"/>
              <a:t>Thank you!</a:t>
            </a:r>
          </a:p>
        </p:txBody>
      </p:sp>
      <p:sp>
        <p:nvSpPr>
          <p:cNvPr id="4" name="Slide Number Placeholder 3">
            <a:extLst>
              <a:ext uri="{FF2B5EF4-FFF2-40B4-BE49-F238E27FC236}">
                <a16:creationId xmlns:a16="http://schemas.microsoft.com/office/drawing/2014/main" id="{180504B4-E33E-4ABA-B689-51A3A1591CB1}"/>
              </a:ext>
            </a:extLst>
          </p:cNvPr>
          <p:cNvSpPr>
            <a:spLocks noGrp="1"/>
          </p:cNvSpPr>
          <p:nvPr>
            <p:ph type="sldNum" sz="quarter" idx="12"/>
          </p:nvPr>
        </p:nvSpPr>
        <p:spPr/>
        <p:txBody>
          <a:bodyPr/>
          <a:lstStyle/>
          <a:p>
            <a:fld id="{0FF54DE5-C571-48E8-A5BC-B369434E2F44}" type="slidenum">
              <a:rPr lang="en-US" sz="2400" smtClean="0"/>
              <a:pPr/>
              <a:t>9</a:t>
            </a:fld>
            <a:endParaRPr lang="en-US" sz="2400" dirty="0"/>
          </a:p>
        </p:txBody>
      </p:sp>
    </p:spTree>
    <p:extLst>
      <p:ext uri="{BB962C8B-B14F-4D97-AF65-F5344CB8AC3E}">
        <p14:creationId xmlns:p14="http://schemas.microsoft.com/office/powerpoint/2010/main" val="3702235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schemas.microsoft.com/office/2006/documentManagement/types"/>
    <ds:schemaRef ds:uri="http://schemas.microsoft.com/office/2006/metadata/properties"/>
    <ds:schemaRef ds:uri="http://purl.org/dc/elements/1.1/"/>
    <ds:schemaRef ds:uri="4873beb7-5857-4685-be1f-d57550cc96cc"/>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tf03431380_win32</Template>
  <TotalTime>1713</TotalTime>
  <Words>570</Words>
  <Application>Microsoft Office PowerPoint</Application>
  <PresentationFormat>Widescreen</PresentationFormat>
  <Paragraphs>60</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Euphemia</vt:lpstr>
      <vt:lpstr>Wingdings</vt:lpstr>
      <vt:lpstr>Academic Literature 16x9</vt:lpstr>
      <vt:lpstr>Soliciting Input on Version 2 of the Redesign of the Annual Update Template for the 2021—22 Local Control and Accountability Plan (LCAP)</vt:lpstr>
      <vt:lpstr>Version 2</vt:lpstr>
      <vt:lpstr>Review</vt:lpstr>
      <vt:lpstr>Overview of the Impact of COVID-19</vt:lpstr>
      <vt:lpstr>Stakeholder Input</vt:lpstr>
      <vt:lpstr>2021–22 LCAP Development Cycle</vt:lpstr>
      <vt:lpstr>Draft 2021–22 LCAP Annual Update</vt:lpstr>
      <vt:lpstr>Draft 2021–22 LCAP Annual Update – Version 2</vt:lpstr>
      <vt:lpstr>Thank you!</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of the Annual Update Template and Instructions - LCFF (CA Dept of Education)</dc:title>
  <dc:subject>Revision of the Annual Update Template and Instructions for the 2021–22 Local Control and Accountability Plan Year.</dc:subject>
  <dc:creator>Local Agency Systems Support Office</dc:creator>
  <cp:lastModifiedBy>Susan Aglubat-Alvarez</cp:lastModifiedBy>
  <cp:revision>39</cp:revision>
  <dcterms:created xsi:type="dcterms:W3CDTF">2020-12-02T21:34:33Z</dcterms:created>
  <dcterms:modified xsi:type="dcterms:W3CDTF">2020-12-09T23:01:00Z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