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60"/>
  </p:notesMasterIdLst>
  <p:handoutMasterIdLst>
    <p:handoutMasterId r:id="rId61"/>
  </p:handoutMasterIdLst>
  <p:sldIdLst>
    <p:sldId id="306" r:id="rId2"/>
    <p:sldId id="321" r:id="rId3"/>
    <p:sldId id="322" r:id="rId4"/>
    <p:sldId id="323" r:id="rId5"/>
    <p:sldId id="324" r:id="rId6"/>
    <p:sldId id="325" r:id="rId7"/>
    <p:sldId id="326" r:id="rId8"/>
    <p:sldId id="327" r:id="rId9"/>
    <p:sldId id="328" r:id="rId10"/>
    <p:sldId id="329" r:id="rId11"/>
    <p:sldId id="330" r:id="rId12"/>
    <p:sldId id="332" r:id="rId13"/>
    <p:sldId id="333" r:id="rId14"/>
    <p:sldId id="334" r:id="rId15"/>
    <p:sldId id="391" r:id="rId16"/>
    <p:sldId id="392"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84" r:id="rId30"/>
    <p:sldId id="385" r:id="rId31"/>
    <p:sldId id="353" r:id="rId32"/>
    <p:sldId id="386" r:id="rId33"/>
    <p:sldId id="355" r:id="rId34"/>
    <p:sldId id="356" r:id="rId35"/>
    <p:sldId id="357" r:id="rId36"/>
    <p:sldId id="358" r:id="rId37"/>
    <p:sldId id="359" r:id="rId38"/>
    <p:sldId id="387" r:id="rId39"/>
    <p:sldId id="388" r:id="rId40"/>
    <p:sldId id="389" r:id="rId41"/>
    <p:sldId id="362" r:id="rId42"/>
    <p:sldId id="364" r:id="rId43"/>
    <p:sldId id="367" r:id="rId44"/>
    <p:sldId id="368" r:id="rId45"/>
    <p:sldId id="369" r:id="rId46"/>
    <p:sldId id="370" r:id="rId47"/>
    <p:sldId id="371" r:id="rId48"/>
    <p:sldId id="372" r:id="rId49"/>
    <p:sldId id="373" r:id="rId50"/>
    <p:sldId id="390" r:id="rId51"/>
    <p:sldId id="375" r:id="rId52"/>
    <p:sldId id="376" r:id="rId53"/>
    <p:sldId id="377" r:id="rId54"/>
    <p:sldId id="382" r:id="rId55"/>
    <p:sldId id="378" r:id="rId56"/>
    <p:sldId id="381" r:id="rId57"/>
    <p:sldId id="336" r:id="rId58"/>
    <p:sldId id="350"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4A0"/>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63855" autoAdjust="0"/>
  </p:normalViewPr>
  <p:slideViewPr>
    <p:cSldViewPr snapToGrid="0">
      <p:cViewPr varScale="1">
        <p:scale>
          <a:sx n="48" d="100"/>
          <a:sy n="48" d="100"/>
        </p:scale>
        <p:origin x="48" y="498"/>
      </p:cViewPr>
      <p:guideLst/>
    </p:cSldViewPr>
  </p:slideViewPr>
  <p:notesTextViewPr>
    <p:cViewPr>
      <p:scale>
        <a:sx n="1" d="1"/>
        <a:sy n="1" d="1"/>
      </p:scale>
      <p:origin x="0" y="0"/>
    </p:cViewPr>
  </p:notesTextViewPr>
  <p:notesViewPr>
    <p:cSldViewPr snapToGrid="0">
      <p:cViewPr varScale="1">
        <p:scale>
          <a:sx n="85" d="100"/>
          <a:sy n="85" d="100"/>
        </p:scale>
        <p:origin x="376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12/8/2022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12/8/2022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achiras21.blogspot.com/2012/07/thing-16-research-reference-tool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Accountability before LCFF was a top-down system characterized by a single measure of success and a one-size-fits-all approach to improvement.</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9</a:t>
            </a:fld>
            <a:endParaRPr lang="en-US"/>
          </a:p>
        </p:txBody>
      </p:sp>
    </p:spTree>
    <p:extLst>
      <p:ext uri="{BB962C8B-B14F-4D97-AF65-F5344CB8AC3E}">
        <p14:creationId xmlns:p14="http://schemas.microsoft.com/office/powerpoint/2010/main" val="269034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From </a:t>
            </a:r>
            <a:r>
              <a:rPr lang="en-US" i="1" dirty="0"/>
              <a:t>Education Code </a:t>
            </a:r>
            <a:r>
              <a:rPr lang="en-US" i="0" dirty="0"/>
              <a:t>(</a:t>
            </a:r>
            <a:r>
              <a:rPr lang="en-US" i="1" dirty="0"/>
              <a:t>EC</a:t>
            </a:r>
            <a:r>
              <a:rPr lang="en-US" i="0" dirty="0"/>
              <a:t>) sections 52060(d) and 52066(d)</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23</a:t>
            </a:fld>
            <a:endParaRPr lang="en-US"/>
          </a:p>
        </p:txBody>
      </p:sp>
    </p:spTree>
    <p:extLst>
      <p:ext uri="{BB962C8B-B14F-4D97-AF65-F5344CB8AC3E}">
        <p14:creationId xmlns:p14="http://schemas.microsoft.com/office/powerpoint/2010/main" val="246108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52060(d)(1) and 52066(d)(1):</a:t>
            </a:r>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sz="1200" b="0" i="0" u="none" strike="noStrike" cap="none" dirty="0">
                <a:solidFill>
                  <a:schemeClr val="dk1"/>
                </a:solidFill>
                <a:effectLst/>
                <a:latin typeface="+mn-lt"/>
                <a:ea typeface="Calibri"/>
                <a:cs typeface="Calibri"/>
                <a:sym typeface="Calibri"/>
              </a:rPr>
              <a:t> The degree to which the teachers of the school district are appropriately assigned in accordance with Section 44258.9, and fully credentialed in the subject areas, and, for the pupils they are teaching, every pupil in the school district has sufficient access to the standards-aligned instructional materials as determined pursuant to Section 60119, and school facilities are maintained in good repair, as defined in subdivision (d) of Section 17002</a:t>
            </a: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24</a:t>
            </a:fld>
            <a:endParaRPr lang="en-US"/>
          </a:p>
        </p:txBody>
      </p:sp>
    </p:spTree>
    <p:extLst>
      <p:ext uri="{BB962C8B-B14F-4D97-AF65-F5344CB8AC3E}">
        <p14:creationId xmlns:p14="http://schemas.microsoft.com/office/powerpoint/2010/main" val="390894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52060(d)(2) and 52066(d)(2):</a:t>
            </a:r>
            <a:br>
              <a:rPr lang="en-US" dirty="0"/>
            </a:br>
            <a:endParaRPr lang="en-US" dirty="0"/>
          </a:p>
          <a:p>
            <a:pPr marL="0" lvl="0" indent="-76200" algn="l" rtl="0">
              <a:spcBef>
                <a:spcPts val="0"/>
              </a:spcBef>
              <a:spcAft>
                <a:spcPts val="0"/>
              </a:spcAft>
              <a:buClr>
                <a:schemeClr val="dk1"/>
              </a:buClr>
              <a:buSzPts val="1200"/>
              <a:buFont typeface="Arial"/>
              <a:buChar char="•"/>
            </a:pPr>
            <a:r>
              <a:rPr lang="en-US" sz="1200" b="0" i="0" u="none" strike="noStrike" cap="none" dirty="0">
                <a:solidFill>
                  <a:schemeClr val="dk1"/>
                </a:solidFill>
                <a:effectLst/>
                <a:latin typeface="+mn-lt"/>
                <a:ea typeface="Calibri"/>
                <a:cs typeface="Calibri"/>
                <a:sym typeface="Calibri"/>
              </a:rPr>
              <a:t>Implementation of the academic content and performance standards adopted by the state board, including how the programs and services will enable English learners to access the common core academic content standards adopted pursuant to Section 60605.8 and the English language development standards adopted pursuant to former Section 60811.3, as that section read on June 30, 2013, or former Section 60811.4, as that section read on June 30, 2016, for purposes of gaining academic content knowledge and English language proficiency.</a:t>
            </a: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25</a:t>
            </a:fld>
            <a:endParaRPr lang="en-US"/>
          </a:p>
        </p:txBody>
      </p:sp>
    </p:spTree>
    <p:extLst>
      <p:ext uri="{BB962C8B-B14F-4D97-AF65-F5344CB8AC3E}">
        <p14:creationId xmlns:p14="http://schemas.microsoft.com/office/powerpoint/2010/main" val="411755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52060(d)(3) and 52066(d)(3):</a:t>
            </a:r>
          </a:p>
          <a:p>
            <a:pPr marL="0" lvl="0" indent="0" algn="l" rtl="0">
              <a:spcBef>
                <a:spcPts val="0"/>
              </a:spcBef>
              <a:spcAft>
                <a:spcPts val="0"/>
              </a:spcAft>
              <a:buClr>
                <a:schemeClr val="dk1"/>
              </a:buClr>
              <a:buSzPts val="1200"/>
              <a:buFont typeface="Arial"/>
              <a:buNone/>
            </a:pPr>
            <a:endParaRPr lang="en-US" i="0" dirty="0"/>
          </a:p>
          <a:p>
            <a:pPr marL="0" lvl="0" indent="-76200" algn="l" rtl="0">
              <a:spcBef>
                <a:spcPts val="0"/>
              </a:spcBef>
              <a:spcAft>
                <a:spcPts val="0"/>
              </a:spcAft>
              <a:buClr>
                <a:schemeClr val="dk1"/>
              </a:buClr>
              <a:buSzPts val="1200"/>
              <a:buFont typeface="Arial"/>
              <a:buChar char="•"/>
            </a:pPr>
            <a:r>
              <a:rPr lang="en-US" dirty="0"/>
              <a:t>(A) Parental involvement and family engagement, including efforts the school district makes to seek parent input in making decisions for the school district and each individual </a:t>
            </a:r>
            <a:r>
              <a:rPr lang="en-US" dirty="0" err="1"/>
              <a:t>schoolsite</a:t>
            </a:r>
            <a:r>
              <a:rPr lang="en-US" dirty="0"/>
              <a:t>, and including how the school district will promote parental participation in programs for unduplicated pupils and individuals with exceptional needs.</a:t>
            </a:r>
          </a:p>
          <a:p>
            <a:pPr marL="0" lvl="0" indent="-76200" algn="l" rtl="0">
              <a:spcBef>
                <a:spcPts val="0"/>
              </a:spcBef>
              <a:spcAft>
                <a:spcPts val="0"/>
              </a:spcAft>
              <a:buClr>
                <a:schemeClr val="dk1"/>
              </a:buClr>
              <a:buSzPts val="1200"/>
              <a:buFont typeface="Arial"/>
              <a:buChar char="•"/>
            </a:pPr>
            <a:endParaRPr lang="en-US" dirty="0"/>
          </a:p>
          <a:p>
            <a:pPr marL="0" lvl="0" indent="-76200" algn="l" rtl="0">
              <a:spcBef>
                <a:spcPts val="0"/>
              </a:spcBef>
              <a:spcAft>
                <a:spcPts val="0"/>
              </a:spcAft>
              <a:buClr>
                <a:schemeClr val="dk1"/>
              </a:buClr>
              <a:buSzPts val="1200"/>
              <a:buFont typeface="Arial"/>
              <a:buChar char="•"/>
            </a:pPr>
            <a:r>
              <a:rPr lang="en-US" dirty="0"/>
              <a:t>(B) Family engagement may include, but need not be limited to, efforts by the school district and each individual </a:t>
            </a:r>
            <a:r>
              <a:rPr lang="en-US" dirty="0" err="1"/>
              <a:t>schoolsite</a:t>
            </a:r>
            <a:r>
              <a:rPr lang="en-US" dirty="0"/>
              <a:t> to apply research-based practices, such as welcoming all families into the school community, engaging in effective two-way communication, supporting pupil success, and empowering families to advocate for equity and access. Family engagement may include, but need not be limited to, treating families as partners to inform, influence, and create practices and programs that support pupil success and collaboration with families and the broader community, expand pupil learning opportunities and community services, and promote civic participation.</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26</a:t>
            </a:fld>
            <a:endParaRPr lang="en-US"/>
          </a:p>
        </p:txBody>
      </p:sp>
    </p:spTree>
    <p:extLst>
      <p:ext uri="{BB962C8B-B14F-4D97-AF65-F5344CB8AC3E}">
        <p14:creationId xmlns:p14="http://schemas.microsoft.com/office/powerpoint/2010/main" val="196496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52060(d)(4) and 52066(d)(4):</a:t>
            </a:r>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dirty="0"/>
              <a:t>(4) Pupil achievement, as measured by all of the following, as applicable:</a:t>
            </a:r>
          </a:p>
          <a:p>
            <a:pPr marL="457200" lvl="1" indent="-76200" algn="l" rtl="0">
              <a:spcBef>
                <a:spcPts val="0"/>
              </a:spcBef>
              <a:spcAft>
                <a:spcPts val="0"/>
              </a:spcAft>
              <a:buClr>
                <a:schemeClr val="dk1"/>
              </a:buClr>
              <a:buSzPts val="1200"/>
              <a:buFont typeface="Arial"/>
              <a:buChar char="•"/>
            </a:pPr>
            <a:r>
              <a:rPr lang="en-US" dirty="0"/>
              <a:t>(A) Statewide assessments administered pursuant to Article 4 (commencing with Section 60640) of Chapter 5 of Part 33 or any subsequent assessment, as certified by the state board.</a:t>
            </a:r>
          </a:p>
          <a:p>
            <a:pPr marL="457200" lvl="1" indent="-76200" algn="l" rtl="0">
              <a:spcBef>
                <a:spcPts val="0"/>
              </a:spcBef>
              <a:spcAft>
                <a:spcPts val="0"/>
              </a:spcAft>
              <a:buClr>
                <a:schemeClr val="dk1"/>
              </a:buClr>
              <a:buSzPts val="1200"/>
              <a:buFont typeface="Arial"/>
              <a:buChar char="•"/>
            </a:pPr>
            <a:r>
              <a:rPr lang="en-US" dirty="0"/>
              <a:t>(B) The percentage of pupils who have successfully completed courses that satisfy the requirements for entrance to the University of California and the California State University.</a:t>
            </a:r>
          </a:p>
          <a:p>
            <a:pPr marL="457200" lvl="1" indent="-76200" algn="l" rtl="0">
              <a:spcBef>
                <a:spcPts val="0"/>
              </a:spcBef>
              <a:spcAft>
                <a:spcPts val="0"/>
              </a:spcAft>
              <a:buClr>
                <a:schemeClr val="dk1"/>
              </a:buClr>
              <a:buSzPts val="1200"/>
              <a:buFont typeface="Arial"/>
              <a:buChar char="•"/>
            </a:pPr>
            <a:r>
              <a:rPr lang="en-US" dirty="0"/>
              <a:t>(C) The percentage of pupils who have successfully completed courses that satisfy the requirements for career technical education sequences or programs of study that align with state board-approved career technical education standards and frameworks, including, but not limited to, those described in subdivision (a) of Section 52302, subdivision (a) of Section 52372.5, or paragraph (2) of subdivision (e) of Section 54692.</a:t>
            </a:r>
          </a:p>
          <a:p>
            <a:pPr marL="457200" lvl="1" indent="-76200" algn="l" rtl="0">
              <a:spcBef>
                <a:spcPts val="0"/>
              </a:spcBef>
              <a:spcAft>
                <a:spcPts val="0"/>
              </a:spcAft>
              <a:buClr>
                <a:schemeClr val="dk1"/>
              </a:buClr>
              <a:buSzPts val="1200"/>
              <a:buFont typeface="Arial"/>
              <a:buChar char="•"/>
            </a:pPr>
            <a:r>
              <a:rPr lang="en-US" dirty="0"/>
              <a:t>(D) The percentage of pupils who have successfully completed both types of courses described in subparagraphs (B) and (C).</a:t>
            </a:r>
          </a:p>
          <a:p>
            <a:pPr marL="457200" lvl="1" indent="-76200" algn="l" rtl="0">
              <a:spcBef>
                <a:spcPts val="0"/>
              </a:spcBef>
              <a:spcAft>
                <a:spcPts val="0"/>
              </a:spcAft>
              <a:buClr>
                <a:schemeClr val="dk1"/>
              </a:buClr>
              <a:buSzPts val="1200"/>
              <a:buFont typeface="Arial"/>
              <a:buChar char="•"/>
            </a:pPr>
            <a:r>
              <a:rPr lang="en-US" dirty="0"/>
              <a:t>(E) The percentage of English learner pupils who make progress toward English proficiency as measured by the English Language Proficiency Assessments for California or any subsequent assessment of English proficiency, as certified by the state board.</a:t>
            </a:r>
          </a:p>
          <a:p>
            <a:pPr marL="457200" lvl="1" indent="-76200" algn="l" rtl="0">
              <a:spcBef>
                <a:spcPts val="0"/>
              </a:spcBef>
              <a:spcAft>
                <a:spcPts val="0"/>
              </a:spcAft>
              <a:buClr>
                <a:schemeClr val="dk1"/>
              </a:buClr>
              <a:buSzPts val="1200"/>
              <a:buFont typeface="Arial"/>
              <a:buChar char="•"/>
            </a:pPr>
            <a:r>
              <a:rPr lang="en-US" dirty="0"/>
              <a:t>(F) The English learner reclassification rate.</a:t>
            </a:r>
          </a:p>
          <a:p>
            <a:pPr marL="457200" lvl="1" indent="-76200" algn="l" rtl="0">
              <a:spcBef>
                <a:spcPts val="0"/>
              </a:spcBef>
              <a:spcAft>
                <a:spcPts val="0"/>
              </a:spcAft>
              <a:buClr>
                <a:schemeClr val="dk1"/>
              </a:buClr>
              <a:buSzPts val="1200"/>
              <a:buFont typeface="Arial"/>
              <a:buChar char="•"/>
            </a:pPr>
            <a:r>
              <a:rPr lang="en-US" dirty="0"/>
              <a:t>(G) The percentage of pupils who have passed an advanced placement examination with a score of 3 or higher.</a:t>
            </a:r>
          </a:p>
          <a:p>
            <a:pPr marL="457200" lvl="1" indent="-76200" algn="l" rtl="0">
              <a:spcBef>
                <a:spcPts val="0"/>
              </a:spcBef>
              <a:spcAft>
                <a:spcPts val="0"/>
              </a:spcAft>
              <a:buClr>
                <a:schemeClr val="dk1"/>
              </a:buClr>
              <a:buSzPts val="1200"/>
              <a:buFont typeface="Arial"/>
              <a:buChar char="•"/>
            </a:pPr>
            <a:r>
              <a:rPr lang="en-US" dirty="0"/>
              <a:t>(H) The percentage of pupils who demonstrate college preparedness pursuant to the Early Assessment Program, as described in Chapter 6 (commencing with Section 99300) of Part 65 of Division 14 of Title 3, or any subsequent assessment of college preparedness.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27</a:t>
            </a:fld>
            <a:endParaRPr lang="en-US"/>
          </a:p>
        </p:txBody>
      </p:sp>
    </p:spTree>
    <p:extLst>
      <p:ext uri="{BB962C8B-B14F-4D97-AF65-F5344CB8AC3E}">
        <p14:creationId xmlns:p14="http://schemas.microsoft.com/office/powerpoint/2010/main" val="122328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52060(d)(4) and 52066(d)(4):</a:t>
            </a:r>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dirty="0"/>
              <a:t>(4) Pupil achievement, as measured by all of the following, as applicable:</a:t>
            </a:r>
          </a:p>
          <a:p>
            <a:pPr marL="457200" lvl="1" indent="-76200" algn="l" rtl="0">
              <a:spcBef>
                <a:spcPts val="0"/>
              </a:spcBef>
              <a:spcAft>
                <a:spcPts val="0"/>
              </a:spcAft>
              <a:buClr>
                <a:schemeClr val="dk1"/>
              </a:buClr>
              <a:buSzPts val="1200"/>
              <a:buFont typeface="Arial"/>
              <a:buChar char="•"/>
            </a:pPr>
            <a:r>
              <a:rPr lang="en-US" dirty="0"/>
              <a:t>(A) Statewide assessments administered pursuant to Article 4 (commencing with Section 60640) of Chapter 5 of Part 33 or any subsequent assessment, as certified by the state board.</a:t>
            </a:r>
          </a:p>
          <a:p>
            <a:pPr marL="457200" lvl="1" indent="-76200" algn="l" rtl="0">
              <a:spcBef>
                <a:spcPts val="0"/>
              </a:spcBef>
              <a:spcAft>
                <a:spcPts val="0"/>
              </a:spcAft>
              <a:buClr>
                <a:schemeClr val="dk1"/>
              </a:buClr>
              <a:buSzPts val="1200"/>
              <a:buFont typeface="Arial"/>
              <a:buChar char="•"/>
            </a:pPr>
            <a:r>
              <a:rPr lang="en-US" dirty="0"/>
              <a:t>(B) The percentage of pupils who have successfully completed courses that satisfy the requirements for entrance to the University of California and the California State University.</a:t>
            </a:r>
          </a:p>
          <a:p>
            <a:pPr marL="457200" lvl="1" indent="-76200" algn="l" rtl="0">
              <a:spcBef>
                <a:spcPts val="0"/>
              </a:spcBef>
              <a:spcAft>
                <a:spcPts val="0"/>
              </a:spcAft>
              <a:buClr>
                <a:schemeClr val="dk1"/>
              </a:buClr>
              <a:buSzPts val="1200"/>
              <a:buFont typeface="Arial"/>
              <a:buChar char="•"/>
            </a:pPr>
            <a:r>
              <a:rPr lang="en-US" dirty="0"/>
              <a:t>(C) The percentage of pupils who have successfully completed courses that satisfy the requirements for career technical education sequences or programs of study that align with state board-approved career technical education standards and frameworks, including, but not limited to, those described in subdivision (a) of Section 52302, subdivision (a) of Section 52372.5, or paragraph (2) of subdivision (e) of Section 54692.</a:t>
            </a:r>
          </a:p>
          <a:p>
            <a:pPr marL="457200" lvl="1" indent="-76200" algn="l" rtl="0">
              <a:spcBef>
                <a:spcPts val="0"/>
              </a:spcBef>
              <a:spcAft>
                <a:spcPts val="0"/>
              </a:spcAft>
              <a:buClr>
                <a:schemeClr val="dk1"/>
              </a:buClr>
              <a:buSzPts val="1200"/>
              <a:buFont typeface="Arial"/>
              <a:buChar char="•"/>
            </a:pPr>
            <a:r>
              <a:rPr lang="en-US" dirty="0"/>
              <a:t>(D) The percentage of pupils who have successfully completed both types of courses described in subparagraphs (B) and (C).</a:t>
            </a:r>
          </a:p>
          <a:p>
            <a:pPr marL="457200" lvl="1" indent="-76200" algn="l" rtl="0">
              <a:spcBef>
                <a:spcPts val="0"/>
              </a:spcBef>
              <a:spcAft>
                <a:spcPts val="0"/>
              </a:spcAft>
              <a:buClr>
                <a:schemeClr val="dk1"/>
              </a:buClr>
              <a:buSzPts val="1200"/>
              <a:buFont typeface="Arial"/>
              <a:buChar char="•"/>
            </a:pPr>
            <a:r>
              <a:rPr lang="en-US" dirty="0"/>
              <a:t>(E) The percentage of English learner pupils who make progress toward English proficiency as measured by the English Language Proficiency Assessments for California or any subsequent assessment of English proficiency, as certified by the state board.</a:t>
            </a:r>
          </a:p>
          <a:p>
            <a:pPr marL="457200" lvl="1" indent="-76200" algn="l" rtl="0">
              <a:spcBef>
                <a:spcPts val="0"/>
              </a:spcBef>
              <a:spcAft>
                <a:spcPts val="0"/>
              </a:spcAft>
              <a:buClr>
                <a:schemeClr val="dk1"/>
              </a:buClr>
              <a:buSzPts val="1200"/>
              <a:buFont typeface="Arial"/>
              <a:buChar char="•"/>
            </a:pPr>
            <a:r>
              <a:rPr lang="en-US" dirty="0"/>
              <a:t>(F) The English learner reclassification rate.</a:t>
            </a:r>
          </a:p>
          <a:p>
            <a:pPr marL="457200" lvl="1" indent="-76200" algn="l" rtl="0">
              <a:spcBef>
                <a:spcPts val="0"/>
              </a:spcBef>
              <a:spcAft>
                <a:spcPts val="0"/>
              </a:spcAft>
              <a:buClr>
                <a:schemeClr val="dk1"/>
              </a:buClr>
              <a:buSzPts val="1200"/>
              <a:buFont typeface="Arial"/>
              <a:buChar char="•"/>
            </a:pPr>
            <a:r>
              <a:rPr lang="en-US" dirty="0"/>
              <a:t>(G) The percentage of pupils who have passed an advanced placement examination with a score of 3 or higher.</a:t>
            </a:r>
          </a:p>
          <a:p>
            <a:pPr marL="457200" lvl="1" indent="-76200" algn="l" rtl="0">
              <a:spcBef>
                <a:spcPts val="0"/>
              </a:spcBef>
              <a:spcAft>
                <a:spcPts val="0"/>
              </a:spcAft>
              <a:buClr>
                <a:schemeClr val="dk1"/>
              </a:buClr>
              <a:buSzPts val="1200"/>
              <a:buFont typeface="Arial"/>
              <a:buChar char="•"/>
            </a:pPr>
            <a:r>
              <a:rPr lang="en-US" dirty="0"/>
              <a:t>(H) The percentage of pupils who demonstrate college preparedness pursuant to the Early Assessment Program, as described in Chapter 6 (commencing with Section 99300) of Part 65 of Division 14 of Title 3, or any subsequent assessment of college preparedness.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28</a:t>
            </a:fld>
            <a:endParaRPr lang="en-US"/>
          </a:p>
        </p:txBody>
      </p:sp>
    </p:spTree>
    <p:extLst>
      <p:ext uri="{BB962C8B-B14F-4D97-AF65-F5344CB8AC3E}">
        <p14:creationId xmlns:p14="http://schemas.microsoft.com/office/powerpoint/2010/main" val="281825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52060(d)(5) and 52066(d)(5):</a:t>
            </a:r>
          </a:p>
          <a:p>
            <a:pPr marL="171450" lvl="0" indent="-171450" algn="l" rtl="0">
              <a:spcBef>
                <a:spcPts val="0"/>
              </a:spcBef>
              <a:spcAft>
                <a:spcPts val="0"/>
              </a:spcAft>
              <a:buClr>
                <a:schemeClr val="dk1"/>
              </a:buClr>
              <a:buSzPts val="1200"/>
              <a:buFont typeface="Arial" panose="020B0604020202020204" pitchFamily="34" charset="0"/>
              <a:buChar char="•"/>
            </a:pPr>
            <a:r>
              <a:rPr lang="en-US" i="0" dirty="0"/>
              <a:t>(5) Pupil engagement, as measured by all of the following, as applicable:</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(A) School attendance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(B) Chronic absenteeism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(C) Middle school dropout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(D) High school dropout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(E) High school graduation rates.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29</a:t>
            </a:fld>
            <a:endParaRPr lang="en-US"/>
          </a:p>
        </p:txBody>
      </p:sp>
    </p:spTree>
    <p:extLst>
      <p:ext uri="{BB962C8B-B14F-4D97-AF65-F5344CB8AC3E}">
        <p14:creationId xmlns:p14="http://schemas.microsoft.com/office/powerpoint/2010/main" val="1458811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52060(d)(6) and 52066(d)(6):</a:t>
            </a:r>
          </a:p>
          <a:p>
            <a:pPr marL="171450" lvl="0" indent="-171450" algn="l" rtl="0">
              <a:spcBef>
                <a:spcPts val="0"/>
              </a:spcBef>
              <a:spcAft>
                <a:spcPts val="0"/>
              </a:spcAft>
              <a:buClr>
                <a:schemeClr val="dk1"/>
              </a:buClr>
              <a:buSzPts val="1200"/>
              <a:buFont typeface="Arial" panose="020B0604020202020204" pitchFamily="34" charset="0"/>
              <a:buChar char="•"/>
            </a:pPr>
            <a:r>
              <a:rPr lang="en-US" i="0" dirty="0"/>
              <a:t>(6) School climate, as measured by all of the following, as applicable:</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(A) Pupil suspension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(B) Pupil expulsion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(C) Other local measures, including surveys of pupils, parents, and teachers on the sense of safety and school connectedness.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30</a:t>
            </a:fld>
            <a:endParaRPr lang="en-US"/>
          </a:p>
        </p:txBody>
      </p:sp>
    </p:spTree>
    <p:extLst>
      <p:ext uri="{BB962C8B-B14F-4D97-AF65-F5344CB8AC3E}">
        <p14:creationId xmlns:p14="http://schemas.microsoft.com/office/powerpoint/2010/main" val="3214870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i="0" dirty="0"/>
              <a:t>From </a:t>
            </a:r>
            <a:r>
              <a:rPr lang="en-US" i="1" dirty="0"/>
              <a:t>EC</a:t>
            </a:r>
            <a:r>
              <a:rPr lang="en-US" i="0" dirty="0"/>
              <a:t> sections 52060(d)(7) and 52066(d)(7):</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(7) The extent to which pupils have access to, and are enrolled in, a broad course of study that includes all of the subject areas described in Section 51210 and subdivisions (a) to (</a:t>
            </a:r>
            <a:r>
              <a:rPr lang="en-US" dirty="0" err="1"/>
              <a:t>i</a:t>
            </a:r>
            <a:r>
              <a:rPr lang="en-US" dirty="0"/>
              <a:t>), inclusive, of Section 51220, as applicable, including the programs and services developed and provided to unduplicated pupils and individuals with exceptional needs, and the programs and services that are provided to benefit these pupils as a result of the funding received pursuant to Section 42238.02, as implemented by Section 42238.03.</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31</a:t>
            </a:fld>
            <a:endParaRPr lang="en-US"/>
          </a:p>
        </p:txBody>
      </p:sp>
    </p:spTree>
    <p:extLst>
      <p:ext uri="{BB962C8B-B14F-4D97-AF65-F5344CB8AC3E}">
        <p14:creationId xmlns:p14="http://schemas.microsoft.com/office/powerpoint/2010/main" val="3182607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i="0" dirty="0"/>
              <a:t>From </a:t>
            </a:r>
            <a:r>
              <a:rPr lang="en-US" i="1" dirty="0"/>
              <a:t>EC</a:t>
            </a:r>
            <a:r>
              <a:rPr lang="en-US" i="0" dirty="0"/>
              <a:t> sections 52066(d)(9):</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i="0" dirty="0"/>
              <a:t>(9) How the county superintendent of schools will coordinate instruction of expelled pupils pursuant to Section 48926.</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33</a:t>
            </a:fld>
            <a:endParaRPr lang="en-US"/>
          </a:p>
        </p:txBody>
      </p:sp>
    </p:spTree>
    <p:extLst>
      <p:ext uri="{BB962C8B-B14F-4D97-AF65-F5344CB8AC3E}">
        <p14:creationId xmlns:p14="http://schemas.microsoft.com/office/powerpoint/2010/main" val="184543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10</a:t>
            </a:fld>
            <a:endParaRPr lang="en-US"/>
          </a:p>
        </p:txBody>
      </p:sp>
    </p:spTree>
    <p:extLst>
      <p:ext uri="{BB962C8B-B14F-4D97-AF65-F5344CB8AC3E}">
        <p14:creationId xmlns:p14="http://schemas.microsoft.com/office/powerpoint/2010/main" val="337581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i="0" dirty="0"/>
              <a:t>From </a:t>
            </a:r>
            <a:r>
              <a:rPr lang="en-US" i="1" dirty="0"/>
              <a:t>EC</a:t>
            </a:r>
            <a:r>
              <a:rPr lang="en-US" i="0" dirty="0"/>
              <a:t> sections 52066(d)(10):</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(10) How the county superintendent of schools will coordinate services for foster children, including, but not limited to, all of the following:</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(A) Working with the county child welfare agency to minimize changes in school placement.</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(B) Providing education-related information to the county child welfare agency to assist the county child welfare agency in the delivery of services to foster children, including, but not limited to, educational status and progress information that is required to be included in court reports.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(C) Responding to requests from the juvenile court for information and working with the juvenile court to ensure the delivery and coordination of necessary educational services.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(D) Establishing a mechanism for the efficient expeditious transfer of health and education records and the health and education passport.</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34</a:t>
            </a:fld>
            <a:endParaRPr lang="en-US"/>
          </a:p>
        </p:txBody>
      </p:sp>
    </p:spTree>
    <p:extLst>
      <p:ext uri="{BB962C8B-B14F-4D97-AF65-F5344CB8AC3E}">
        <p14:creationId xmlns:p14="http://schemas.microsoft.com/office/powerpoint/2010/main" val="3701207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i="0" dirty="0"/>
              <a:t>From </a:t>
            </a:r>
            <a:r>
              <a:rPr lang="en-US" i="1" dirty="0"/>
              <a:t>EC</a:t>
            </a:r>
            <a:r>
              <a:rPr lang="en-US" i="0" dirty="0"/>
              <a:t> sections 52066(d)(10):</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(10) How the county superintendent of schools will coordinate services for foster children, including, but not limited to, all of the following:</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(A) Working with the county child welfare agency to minimize changes in school placement.</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(B) Providing education-related information to the county child welfare agency to assist the county child welfare agency in the delivery of services to foster children, including, but not limited to, educational status and progress information that is required to be included in court reports.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(C) Responding to requests from the juvenile court for information and working with the juvenile court to ensure the delivery and coordination of necessary educational services.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(D) Establishing a mechanism for the efficient expeditious transfer of health and education records and the health and education passport.</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35</a:t>
            </a:fld>
            <a:endParaRPr lang="en-US"/>
          </a:p>
        </p:txBody>
      </p:sp>
    </p:spTree>
    <p:extLst>
      <p:ext uri="{BB962C8B-B14F-4D97-AF65-F5344CB8AC3E}">
        <p14:creationId xmlns:p14="http://schemas.microsoft.com/office/powerpoint/2010/main" val="3571421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i="0" dirty="0"/>
              <a:t>From </a:t>
            </a:r>
            <a:r>
              <a:rPr lang="en-US" i="1" dirty="0"/>
              <a:t>EC</a:t>
            </a:r>
            <a:r>
              <a:rPr lang="en-US" i="0" dirty="0"/>
              <a:t> sections 52060(h) and 52066(h):</a:t>
            </a:r>
          </a:p>
          <a:p>
            <a:pPr marL="0">
              <a:buFont typeface="Arial" panose="020B0604020202020204" pitchFamily="34" charset="0"/>
              <a:buChar char="•"/>
            </a:pPr>
            <a:r>
              <a:rPr lang="en-US" dirty="0"/>
              <a:t>(h) A school district or COE may identify local priorities, goals in regard to the local priorities, and the method for measuring the school district’s progress toward achieving those goals.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36</a:t>
            </a:fld>
            <a:endParaRPr lang="en-US"/>
          </a:p>
        </p:txBody>
      </p:sp>
    </p:spTree>
    <p:extLst>
      <p:ext uri="{BB962C8B-B14F-4D97-AF65-F5344CB8AC3E}">
        <p14:creationId xmlns:p14="http://schemas.microsoft.com/office/powerpoint/2010/main" val="1120036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Development Phase (data analysis and reflection, engaging educational partners in that process, writing the plan)</a:t>
            </a:r>
          </a:p>
          <a:p>
            <a:pPr marL="0" lvl="0" indent="0" algn="l" rtl="0">
              <a:spcBef>
                <a:spcPts val="0"/>
              </a:spcBef>
              <a:spcAft>
                <a:spcPts val="0"/>
              </a:spcAft>
              <a:buNone/>
            </a:pPr>
            <a:r>
              <a:rPr lang="en-US" dirty="0"/>
              <a:t>Adoption Phase (hearing, adoption meeting, local indicator presentation)</a:t>
            </a:r>
          </a:p>
          <a:p>
            <a:pPr marL="0" lvl="0" indent="0" algn="l" rtl="0">
              <a:spcBef>
                <a:spcPts val="0"/>
              </a:spcBef>
              <a:spcAft>
                <a:spcPts val="0"/>
              </a:spcAft>
              <a:buNone/>
            </a:pPr>
            <a:r>
              <a:rPr lang="en-US" dirty="0"/>
              <a:t>Review and Approval Phase (COE/CDE reviews the plan, makes recs, approves plan assuming it meets requirements)</a:t>
            </a:r>
          </a:p>
          <a:p>
            <a:pPr marL="0" lvl="0" indent="0" algn="l" rtl="0">
              <a:spcBef>
                <a:spcPts val="0"/>
              </a:spcBef>
              <a:spcAft>
                <a:spcPts val="0"/>
              </a:spcAft>
              <a:buNone/>
            </a:pPr>
            <a:r>
              <a:rPr lang="en-US" dirty="0"/>
              <a:t>Implementation Phase (LEA is actually implementing plan)</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40</a:t>
            </a:fld>
            <a:endParaRPr lang="en-US"/>
          </a:p>
        </p:txBody>
      </p:sp>
    </p:spTree>
    <p:extLst>
      <p:ext uri="{BB962C8B-B14F-4D97-AF65-F5344CB8AC3E}">
        <p14:creationId xmlns:p14="http://schemas.microsoft.com/office/powerpoint/2010/main" val="2146883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3-year plan is a balance between a long-term plan and a yearly plan</a:t>
            </a:r>
          </a:p>
          <a:p>
            <a:pPr marL="0" lvl="0" indent="0" algn="l" rtl="0">
              <a:lnSpc>
                <a:spcPct val="100000"/>
              </a:lnSpc>
              <a:spcBef>
                <a:spcPts val="0"/>
              </a:spcBef>
              <a:spcAft>
                <a:spcPts val="0"/>
              </a:spcAft>
              <a:buSzPts val="1400"/>
              <a:buNone/>
            </a:pPr>
            <a:r>
              <a:rPr lang="en-US" dirty="0"/>
              <a:t>The idea is that LEAs utilize the LCAP to create 3-year goals, but LEAs check-in each year and make adjustments, similar to what would happen with a 1-year plan</a:t>
            </a: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41</a:t>
            </a:fld>
            <a:endParaRPr lang="en-US"/>
          </a:p>
        </p:txBody>
      </p:sp>
    </p:spTree>
    <p:extLst>
      <p:ext uri="{BB962C8B-B14F-4D97-AF65-F5344CB8AC3E}">
        <p14:creationId xmlns:p14="http://schemas.microsoft.com/office/powerpoint/2010/main" val="1508218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School Districts submit their LCAP to their COE; COEs submit their LCAP to the CDE.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Approval criteria #4: Relates to the carryover calculation and LEAs accounting for how unmet MPP (carryover %) from previous year will be met in current year. These calculations are documented in the Increased or Improved Services section and the Contributing Actions tables and LCFF Carryover Table. The related contributing actions are captured in the Goals and Actions section and the Increased or Improved Services section.</a:t>
            </a:r>
          </a:p>
          <a:p>
            <a:pPr marL="0" lvl="0" indent="0" algn="l" rtl="0">
              <a:lnSpc>
                <a:spcPct val="100000"/>
              </a:lnSpc>
              <a:spcBef>
                <a:spcPts val="0"/>
              </a:spcBef>
              <a:spcAft>
                <a:spcPts val="0"/>
              </a:spcAft>
              <a:buSzPts val="1400"/>
              <a:buNone/>
            </a:pPr>
            <a:endParaRPr lang="en-US" dirty="0"/>
          </a:p>
          <a:p>
            <a:pPr marL="0" lvl="0" indent="0" algn="l" rtl="0">
              <a:lnSpc>
                <a:spcPct val="115000"/>
              </a:lnSpc>
              <a:spcBef>
                <a:spcPts val="1200"/>
              </a:spcBef>
              <a:spcAft>
                <a:spcPts val="0"/>
              </a:spcAft>
              <a:buSzPts val="1100"/>
              <a:buNone/>
            </a:pPr>
            <a:endParaRPr lang="en-US" dirty="0"/>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42</a:t>
            </a:fld>
            <a:endParaRPr lang="en-US"/>
          </a:p>
        </p:txBody>
      </p:sp>
    </p:spTree>
    <p:extLst>
      <p:ext uri="{BB962C8B-B14F-4D97-AF65-F5344CB8AC3E}">
        <p14:creationId xmlns:p14="http://schemas.microsoft.com/office/powerpoint/2010/main" val="32813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For additional information related to this change in terminology, please see Item 03 from the SBEs September 2021 meeting (https://www.cde.ca.gov/be/ag/ag/yr21/agenda202109.asp) and Item 05 from the SBEs November 2021 meeting (https://www.cde.ca.gov/be/ag/ag/yr21/agenda202111.asp). </a:t>
            </a:r>
          </a:p>
        </p:txBody>
      </p:sp>
      <p:sp>
        <p:nvSpPr>
          <p:cNvPr id="4" name="Slide Number Placeholder 3"/>
          <p:cNvSpPr>
            <a:spLocks noGrp="1"/>
          </p:cNvSpPr>
          <p:nvPr>
            <p:ph type="sldNum" sz="quarter" idx="5"/>
          </p:nvPr>
        </p:nvSpPr>
        <p:spPr/>
        <p:txBody>
          <a:bodyPr/>
          <a:lstStyle/>
          <a:p>
            <a:fld id="{C4DE2599-B6DD-4604-94C4-ECDEF8D6962A}" type="slidenum">
              <a:rPr lang="en-US" smtClean="0"/>
              <a:t>12</a:t>
            </a:fld>
            <a:endParaRPr lang="en-US"/>
          </a:p>
        </p:txBody>
      </p:sp>
    </p:spTree>
    <p:extLst>
      <p:ext uri="{BB962C8B-B14F-4D97-AF65-F5344CB8AC3E}">
        <p14:creationId xmlns:p14="http://schemas.microsoft.com/office/powerpoint/2010/main" val="234300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2013–14 budget package replaces the previous K–12 finance system with a new Local Control Funding Formula (LCFF). For school districts and charter schools, the LCFF creates base, supplemental, and concentration grants in place of most previously existing K–12 funding streams, including revenue limits and most state categorical programs. For county offices of education (COEs), the LCFF creates separate funding streams for oversight activities and instructional programs.</a:t>
            </a:r>
          </a:p>
        </p:txBody>
      </p:sp>
      <p:sp>
        <p:nvSpPr>
          <p:cNvPr id="4" name="Slide Number Placeholder 3"/>
          <p:cNvSpPr>
            <a:spLocks noGrp="1"/>
          </p:cNvSpPr>
          <p:nvPr>
            <p:ph type="sldNum" sz="quarter" idx="5"/>
          </p:nvPr>
        </p:nvSpPr>
        <p:spPr/>
        <p:txBody>
          <a:bodyPr/>
          <a:lstStyle/>
          <a:p>
            <a:fld id="{C4DE2599-B6DD-4604-94C4-ECDEF8D6962A}" type="slidenum">
              <a:rPr lang="en-US" smtClean="0"/>
              <a:t>15</a:t>
            </a:fld>
            <a:endParaRPr lang="en-US"/>
          </a:p>
        </p:txBody>
      </p:sp>
    </p:spTree>
    <p:extLst>
      <p:ext uri="{BB962C8B-B14F-4D97-AF65-F5344CB8AC3E}">
        <p14:creationId xmlns:p14="http://schemas.microsoft.com/office/powerpoint/2010/main" val="428675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80000"/>
              </a:lnSpc>
              <a:spcBef>
                <a:spcPts val="0"/>
              </a:spcBef>
              <a:spcAft>
                <a:spcPts val="0"/>
              </a:spcAft>
              <a:buSzPts val="1400"/>
              <a:buNone/>
            </a:pPr>
            <a:r>
              <a:rPr lang="en-US" sz="1200" dirty="0"/>
              <a:t>The LCFF includes the following components for school districts and charter schools:</a:t>
            </a:r>
            <a:endParaRPr lang="en-US" dirty="0"/>
          </a:p>
          <a:p>
            <a:pPr marL="165100" lvl="0" indent="-158750" algn="l" rtl="0">
              <a:lnSpc>
                <a:spcPct val="80000"/>
              </a:lnSpc>
              <a:spcBef>
                <a:spcPts val="0"/>
              </a:spcBef>
              <a:spcAft>
                <a:spcPts val="0"/>
              </a:spcAft>
              <a:buClr>
                <a:schemeClr val="dk1"/>
              </a:buClr>
              <a:buSzPts val="1100"/>
              <a:buFont typeface="Arial"/>
              <a:buChar char="•"/>
            </a:pPr>
            <a:r>
              <a:rPr lang="en-US" sz="1200" dirty="0"/>
              <a:t>Provides a base grant for each LEA based on average daily attendance (ADA). The actual base grants vary based on grade span. </a:t>
            </a:r>
            <a:endParaRPr lang="en-US" dirty="0"/>
          </a:p>
          <a:p>
            <a:pPr marL="165100" lvl="0" indent="-158750" algn="l" rtl="0">
              <a:lnSpc>
                <a:spcPct val="80000"/>
              </a:lnSpc>
              <a:spcBef>
                <a:spcPts val="0"/>
              </a:spcBef>
              <a:spcAft>
                <a:spcPts val="0"/>
              </a:spcAft>
              <a:buClr>
                <a:schemeClr val="dk1"/>
              </a:buClr>
              <a:buSzPts val="1100"/>
              <a:buFont typeface="Arial"/>
              <a:buChar char="•"/>
            </a:pPr>
            <a:r>
              <a:rPr lang="en-US" sz="1200" dirty="0"/>
              <a:t>Provides a supplemental grant equal to 20 percent of the adjusted base grant for targeted disadvantaged students. Targeted students are those classified as English learners (EL), eligible to receive a free or reduced-price meal (FRPM), foster youth, or any combination of these factors (unduplicated count). </a:t>
            </a:r>
            <a:endParaRPr lang="en-US" dirty="0"/>
          </a:p>
          <a:p>
            <a:pPr marL="165100" lvl="0" indent="-158750" algn="l" rtl="0">
              <a:lnSpc>
                <a:spcPct val="80000"/>
              </a:lnSpc>
              <a:spcBef>
                <a:spcPts val="0"/>
              </a:spcBef>
              <a:spcAft>
                <a:spcPts val="0"/>
              </a:spcAft>
              <a:buClr>
                <a:schemeClr val="dk1"/>
              </a:buClr>
              <a:buSzPts val="1100"/>
              <a:buFont typeface="Arial"/>
              <a:buChar char="•"/>
            </a:pPr>
            <a:r>
              <a:rPr lang="en-US" sz="1200" dirty="0"/>
              <a:t>Provides a concentration grant equal to 65 percent of the adjusted base grant for targeted students exceeding 55 percent of an LEA’s enrollment. </a:t>
            </a:r>
            <a:endParaRPr lang="en-US" dirty="0"/>
          </a:p>
          <a:p>
            <a:pPr marL="0" lvl="0" indent="0" algn="l" rtl="0">
              <a:lnSpc>
                <a:spcPct val="80000"/>
              </a:lnSpc>
              <a:spcBef>
                <a:spcPts val="0"/>
              </a:spcBef>
              <a:spcAft>
                <a:spcPts val="0"/>
              </a:spcAft>
              <a:buSzPts val="1400"/>
              <a:buNone/>
            </a:pPr>
            <a:endParaRPr lang="en-US" sz="1200" dirty="0"/>
          </a:p>
          <a:p>
            <a:pPr marL="0" lvl="0" indent="0" algn="l" rtl="0">
              <a:lnSpc>
                <a:spcPct val="80000"/>
              </a:lnSpc>
              <a:spcBef>
                <a:spcPts val="0"/>
              </a:spcBef>
              <a:spcAft>
                <a:spcPts val="0"/>
              </a:spcAft>
              <a:buSzPts val="1400"/>
              <a:buNone/>
            </a:pPr>
            <a:r>
              <a:rPr lang="en-US" sz="1200" dirty="0"/>
              <a:t>COEs receive LCFF funding through a two-part formula with funding for oversight responsibilities and instructional activities. The oversight responsibilities are funded through a COE operations grant, with amounts based on (1) a minimum grant per county, (2) the number of school districts in the county, and (3) the ADA in the county attributable to school districts, charter schools, and schools operated by the county superintendent.</a:t>
            </a:r>
          </a:p>
          <a:p>
            <a:pPr marL="0" lvl="0" indent="0" algn="l" rtl="0">
              <a:lnSpc>
                <a:spcPct val="80000"/>
              </a:lnSpc>
              <a:spcBef>
                <a:spcPts val="0"/>
              </a:spcBef>
              <a:spcAft>
                <a:spcPts val="0"/>
              </a:spcAft>
              <a:buSzPts val="1400"/>
              <a:buNone/>
            </a:pPr>
            <a:endParaRPr lang="en-US" sz="1100" u="sng" dirty="0">
              <a:solidFill>
                <a:schemeClr val="lt1"/>
              </a:solidFill>
            </a:endParaRPr>
          </a:p>
          <a:p>
            <a:pPr marL="0" marR="0" lvl="0" indent="0" algn="l" rtl="0">
              <a:lnSpc>
                <a:spcPct val="80000"/>
              </a:lnSpc>
              <a:spcBef>
                <a:spcPts val="0"/>
              </a:spcBef>
              <a:spcAft>
                <a:spcPts val="0"/>
              </a:spcAft>
              <a:buClr>
                <a:srgbClr val="000000"/>
              </a:buClr>
              <a:buSzPts val="1400"/>
              <a:buFont typeface="Arial"/>
              <a:buNone/>
            </a:pPr>
            <a:r>
              <a:rPr lang="en-US" sz="1200" u="sng" dirty="0">
                <a:solidFill>
                  <a:schemeClr val="lt1"/>
                </a:solidFill>
                <a:hlinkClick r:id="rId3">
                  <a:extLst>
                    <a:ext uri="{A12FA001-AC4F-418D-AE19-62706E023703}">
                      <ahyp:hlinkClr xmlns:ahyp="http://schemas.microsoft.com/office/drawing/2018/hyperlinkcolor" val="tx"/>
                    </a:ext>
                  </a:extLst>
                </a:hlinkClick>
              </a:rPr>
              <a:t>Photo</a:t>
            </a:r>
            <a:r>
              <a:rPr lang="en-US" sz="1200" u="none" dirty="0">
                <a:solidFill>
                  <a:schemeClr val="lt1"/>
                </a:solidFill>
              </a:rPr>
              <a:t>s by Unknown Author is licensed under </a:t>
            </a:r>
            <a:r>
              <a:rPr lang="en-US" sz="1200" u="sng" dirty="0">
                <a:solidFill>
                  <a:schemeClr val="lt1"/>
                </a:solidFill>
                <a:hlinkClick r:id="rId4">
                  <a:extLst>
                    <a:ext uri="{A12FA001-AC4F-418D-AE19-62706E023703}">
                      <ahyp:hlinkClr xmlns:ahyp="http://schemas.microsoft.com/office/drawing/2018/hyperlinkcolor" val="tx"/>
                    </a:ext>
                  </a:extLst>
                </a:hlinkClick>
              </a:rPr>
              <a:t>CC BY-SA-NC</a:t>
            </a:r>
            <a:endParaRPr lang="en-US" sz="1200" u="none" dirty="0">
              <a:solidFill>
                <a:schemeClr val="lt1"/>
              </a:solidFill>
            </a:endParaRPr>
          </a:p>
          <a:p>
            <a:pPr marL="0" lvl="0" indent="0" algn="l" rtl="0">
              <a:lnSpc>
                <a:spcPct val="8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16</a:t>
            </a:fld>
            <a:endParaRPr lang="en-US"/>
          </a:p>
        </p:txBody>
      </p:sp>
    </p:spTree>
    <p:extLst>
      <p:ext uri="{BB962C8B-B14F-4D97-AF65-F5344CB8AC3E}">
        <p14:creationId xmlns:p14="http://schemas.microsoft.com/office/powerpoint/2010/main" val="152777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ea typeface="Arial"/>
                <a:cs typeface="Arial"/>
                <a:sym typeface="Arial"/>
              </a:rPr>
              <a:t>This flexibility presents an opportunity for LEAs to better integrate programs and services, but it requires the availability of sufficient information to make complex decisions and to plan effectively for implementation and monitoring.</a:t>
            </a:r>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18</a:t>
            </a:fld>
            <a:endParaRPr lang="en-US"/>
          </a:p>
        </p:txBody>
      </p:sp>
    </p:spTree>
    <p:extLst>
      <p:ext uri="{BB962C8B-B14F-4D97-AF65-F5344CB8AC3E}">
        <p14:creationId xmlns:p14="http://schemas.microsoft.com/office/powerpoint/2010/main" val="227086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improve services means to grow services in quality and to increase services means to grow services in quantity.</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19</a:t>
            </a:fld>
            <a:endParaRPr lang="en-US"/>
          </a:p>
        </p:txBody>
      </p:sp>
    </p:spTree>
    <p:extLst>
      <p:ext uri="{BB962C8B-B14F-4D97-AF65-F5344CB8AC3E}">
        <p14:creationId xmlns:p14="http://schemas.microsoft.com/office/powerpoint/2010/main" val="49317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lvl="0" indent="-165100" algn="l" rtl="0">
              <a:spcBef>
                <a:spcPts val="0"/>
              </a:spcBef>
              <a:spcAft>
                <a:spcPts val="0"/>
              </a:spcAft>
              <a:buClr>
                <a:schemeClr val="dk1"/>
              </a:buClr>
              <a:buSzPts val="1200"/>
              <a:buFont typeface="Arial"/>
              <a:buChar char="•"/>
            </a:pPr>
            <a:r>
              <a:rPr lang="en-US" dirty="0"/>
              <a:t>Student groups that must be addressed in the LCAP are those subgroups named in </a:t>
            </a:r>
            <a:r>
              <a:rPr lang="en-US" i="1" dirty="0"/>
              <a:t>EC</a:t>
            </a:r>
            <a:r>
              <a:rPr lang="en-US" i="0" dirty="0"/>
              <a:t> Section 52052:</a:t>
            </a:r>
            <a:endParaRPr lang="en-US" dirty="0"/>
          </a:p>
          <a:p>
            <a:pPr marL="622300" lvl="1" indent="-165100" algn="l" rtl="0">
              <a:spcBef>
                <a:spcPts val="0"/>
              </a:spcBef>
              <a:spcAft>
                <a:spcPts val="0"/>
              </a:spcAft>
              <a:buClr>
                <a:schemeClr val="dk1"/>
              </a:buClr>
              <a:buSzPts val="1200"/>
              <a:buFont typeface="Arial"/>
              <a:buChar char="•"/>
            </a:pPr>
            <a:r>
              <a:rPr lang="en-US" dirty="0"/>
              <a:t>Ethnic subgroups</a:t>
            </a:r>
          </a:p>
          <a:p>
            <a:pPr marL="622300" lvl="1" indent="-165100" algn="l" rtl="0">
              <a:spcBef>
                <a:spcPts val="0"/>
              </a:spcBef>
              <a:spcAft>
                <a:spcPts val="0"/>
              </a:spcAft>
              <a:buClr>
                <a:schemeClr val="dk1"/>
              </a:buClr>
              <a:buSzPts val="1200"/>
              <a:buFont typeface="Arial"/>
              <a:buChar char="•"/>
            </a:pPr>
            <a:r>
              <a:rPr lang="en-US" dirty="0"/>
              <a:t>Socioeconomically disadvantaged pupils</a:t>
            </a:r>
          </a:p>
          <a:p>
            <a:pPr marL="622300" lvl="1" indent="-165100" algn="l" rtl="0">
              <a:spcBef>
                <a:spcPts val="0"/>
              </a:spcBef>
              <a:spcAft>
                <a:spcPts val="0"/>
              </a:spcAft>
              <a:buClr>
                <a:schemeClr val="dk1"/>
              </a:buClr>
              <a:buSzPts val="1200"/>
              <a:buFont typeface="Arial"/>
              <a:buChar char="•"/>
            </a:pPr>
            <a:r>
              <a:rPr lang="en-US" dirty="0"/>
              <a:t>English learners</a:t>
            </a:r>
          </a:p>
          <a:p>
            <a:pPr marL="622300" lvl="1" indent="-165100" algn="l" rtl="0">
              <a:spcBef>
                <a:spcPts val="0"/>
              </a:spcBef>
              <a:spcAft>
                <a:spcPts val="0"/>
              </a:spcAft>
              <a:buClr>
                <a:schemeClr val="dk1"/>
              </a:buClr>
              <a:buSzPts val="1200"/>
              <a:buFont typeface="Arial"/>
              <a:buChar char="•"/>
            </a:pPr>
            <a:r>
              <a:rPr lang="en-US" dirty="0"/>
              <a:t>Pupils with disabilities</a:t>
            </a:r>
          </a:p>
          <a:p>
            <a:pPr marL="622300" lvl="1" indent="-165100" algn="l" rtl="0">
              <a:spcBef>
                <a:spcPts val="0"/>
              </a:spcBef>
              <a:spcAft>
                <a:spcPts val="0"/>
              </a:spcAft>
              <a:buClr>
                <a:schemeClr val="dk1"/>
              </a:buClr>
              <a:buSzPts val="1200"/>
              <a:buFont typeface="Arial"/>
              <a:buChar char="•"/>
            </a:pPr>
            <a:r>
              <a:rPr lang="en-US" dirty="0"/>
              <a:t>Foster youth</a:t>
            </a:r>
          </a:p>
          <a:p>
            <a:pPr marL="622300" lvl="1" indent="-165100" algn="l" rtl="0">
              <a:spcBef>
                <a:spcPts val="0"/>
              </a:spcBef>
              <a:spcAft>
                <a:spcPts val="0"/>
              </a:spcAft>
              <a:buClr>
                <a:schemeClr val="dk1"/>
              </a:buClr>
              <a:buSzPts val="1200"/>
              <a:buFont typeface="Arial"/>
              <a:buChar char="•"/>
            </a:pPr>
            <a:r>
              <a:rPr lang="en-US" dirty="0"/>
              <a:t>Homeless youth</a:t>
            </a:r>
          </a:p>
          <a:p>
            <a:pPr marL="165100" lvl="0" indent="-165100" algn="l" rtl="0">
              <a:spcBef>
                <a:spcPts val="0"/>
              </a:spcBef>
              <a:spcAft>
                <a:spcPts val="0"/>
              </a:spcAft>
              <a:buClr>
                <a:schemeClr val="dk1"/>
              </a:buClr>
              <a:buSzPts val="1200"/>
              <a:buFont typeface="Arial"/>
              <a:buChar char="•"/>
            </a:pPr>
            <a:r>
              <a:rPr lang="en-US" dirty="0"/>
              <a:t>Goals must address each of the state priorities and any additional local priorities; however, one goal may address multiple priorities. </a:t>
            </a:r>
          </a:p>
          <a:p>
            <a:pPr marL="165100" lvl="0" indent="-165100" algn="l" rtl="0">
              <a:spcBef>
                <a:spcPts val="0"/>
              </a:spcBef>
              <a:spcAft>
                <a:spcPts val="0"/>
              </a:spcAft>
              <a:buClr>
                <a:schemeClr val="dk1"/>
              </a:buClr>
              <a:buSzPts val="1200"/>
              <a:buFont typeface="Arial"/>
              <a:buChar char="•"/>
            </a:pPr>
            <a:r>
              <a:rPr lang="en-US" dirty="0"/>
              <a:t>An LEA may identify which school sites and subgroups have the same goals, and </a:t>
            </a:r>
            <a:r>
              <a:rPr lang="en-US" dirty="0" err="1"/>
              <a:t>maygroup</a:t>
            </a:r>
            <a:r>
              <a:rPr lang="en-US" dirty="0"/>
              <a:t> and describe those goals together. </a:t>
            </a:r>
          </a:p>
          <a:p>
            <a:pPr marL="165100" lvl="0" indent="-165100" algn="l" rtl="0">
              <a:spcBef>
                <a:spcPts val="0"/>
              </a:spcBef>
              <a:spcAft>
                <a:spcPts val="0"/>
              </a:spcAft>
              <a:buClr>
                <a:schemeClr val="dk1"/>
              </a:buClr>
              <a:buSzPts val="1200"/>
              <a:buFont typeface="Arial"/>
              <a:buChar char="•"/>
            </a:pPr>
            <a:r>
              <a:rPr lang="en-US" dirty="0"/>
              <a:t>If a single goal requires longer than one year to implement fully, the LCAP should reflect the annual incremental actions, services, and expenditures, as well as the annual anticipated progress, that the district expects to achieve for each student group. </a:t>
            </a:r>
          </a:p>
          <a:p>
            <a:pPr marL="165100" lvl="0" indent="-165100" algn="l" rtl="0">
              <a:spcBef>
                <a:spcPts val="0"/>
              </a:spcBef>
              <a:spcAft>
                <a:spcPts val="0"/>
              </a:spcAft>
              <a:buClr>
                <a:schemeClr val="dk1"/>
              </a:buClr>
              <a:buSzPts val="1200"/>
              <a:buFont typeface="Arial"/>
              <a:buChar char="•"/>
            </a:pPr>
            <a:r>
              <a:rPr lang="en-US" dirty="0"/>
              <a:t>These annual benchmarks will assist LEAs and the community to monitor the progress of the plan.</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21</a:t>
            </a:fld>
            <a:endParaRPr lang="en-US"/>
          </a:p>
        </p:txBody>
      </p:sp>
    </p:spTree>
    <p:extLst>
      <p:ext uri="{BB962C8B-B14F-4D97-AF65-F5344CB8AC3E}">
        <p14:creationId xmlns:p14="http://schemas.microsoft.com/office/powerpoint/2010/main" val="2239762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lvl="0" indent="-165100" algn="l" rtl="0">
              <a:spcBef>
                <a:spcPts val="0"/>
              </a:spcBef>
              <a:spcAft>
                <a:spcPts val="0"/>
              </a:spcAft>
              <a:buClr>
                <a:schemeClr val="dk1"/>
              </a:buClr>
              <a:buSzPts val="1200"/>
              <a:buFont typeface="Arial"/>
              <a:buChar char="•"/>
            </a:pPr>
            <a:r>
              <a:rPr lang="en-US" dirty="0"/>
              <a:t>Student groups that must be addressed in the LCAP are those subgroups named in </a:t>
            </a:r>
            <a:r>
              <a:rPr lang="en-US" i="1" dirty="0"/>
              <a:t>Education Code (EC)</a:t>
            </a:r>
            <a:r>
              <a:rPr lang="en-US" i="0" dirty="0"/>
              <a:t> Section 52052:</a:t>
            </a:r>
            <a:endParaRPr lang="en-US" dirty="0"/>
          </a:p>
          <a:p>
            <a:pPr marL="622300" lvl="1" indent="-165100" algn="l" rtl="0">
              <a:spcBef>
                <a:spcPts val="0"/>
              </a:spcBef>
              <a:spcAft>
                <a:spcPts val="0"/>
              </a:spcAft>
              <a:buClr>
                <a:schemeClr val="dk1"/>
              </a:buClr>
              <a:buSzPts val="1200"/>
              <a:buFont typeface="Arial"/>
              <a:buChar char="•"/>
            </a:pPr>
            <a:r>
              <a:rPr lang="en-US" dirty="0"/>
              <a:t>Ethnic subgroups</a:t>
            </a:r>
          </a:p>
          <a:p>
            <a:pPr marL="622300" lvl="1" indent="-165100" algn="l" rtl="0">
              <a:spcBef>
                <a:spcPts val="0"/>
              </a:spcBef>
              <a:spcAft>
                <a:spcPts val="0"/>
              </a:spcAft>
              <a:buClr>
                <a:schemeClr val="dk1"/>
              </a:buClr>
              <a:buSzPts val="1200"/>
              <a:buFont typeface="Arial"/>
              <a:buChar char="•"/>
            </a:pPr>
            <a:r>
              <a:rPr lang="en-US" dirty="0"/>
              <a:t>Socioeconomically disadvantaged pupils</a:t>
            </a:r>
          </a:p>
          <a:p>
            <a:pPr marL="622300" lvl="1" indent="-165100" algn="l" rtl="0">
              <a:spcBef>
                <a:spcPts val="0"/>
              </a:spcBef>
              <a:spcAft>
                <a:spcPts val="0"/>
              </a:spcAft>
              <a:buClr>
                <a:schemeClr val="dk1"/>
              </a:buClr>
              <a:buSzPts val="1200"/>
              <a:buFont typeface="Arial"/>
              <a:buChar char="•"/>
            </a:pPr>
            <a:r>
              <a:rPr lang="en-US" dirty="0"/>
              <a:t>English learners</a:t>
            </a:r>
          </a:p>
          <a:p>
            <a:pPr marL="622300" lvl="1" indent="-165100" algn="l" rtl="0">
              <a:spcBef>
                <a:spcPts val="0"/>
              </a:spcBef>
              <a:spcAft>
                <a:spcPts val="0"/>
              </a:spcAft>
              <a:buClr>
                <a:schemeClr val="dk1"/>
              </a:buClr>
              <a:buSzPts val="1200"/>
              <a:buFont typeface="Arial"/>
              <a:buChar char="•"/>
            </a:pPr>
            <a:r>
              <a:rPr lang="en-US" dirty="0"/>
              <a:t>Pupils with disabilities</a:t>
            </a:r>
          </a:p>
          <a:p>
            <a:pPr marL="622300" lvl="1" indent="-165100" algn="l" rtl="0">
              <a:spcBef>
                <a:spcPts val="0"/>
              </a:spcBef>
              <a:spcAft>
                <a:spcPts val="0"/>
              </a:spcAft>
              <a:buClr>
                <a:schemeClr val="dk1"/>
              </a:buClr>
              <a:buSzPts val="1200"/>
              <a:buFont typeface="Arial"/>
              <a:buChar char="•"/>
            </a:pPr>
            <a:r>
              <a:rPr lang="en-US" dirty="0"/>
              <a:t>Foster youth</a:t>
            </a:r>
          </a:p>
          <a:p>
            <a:pPr marL="622300" lvl="1" indent="-165100" algn="l" rtl="0">
              <a:spcBef>
                <a:spcPts val="0"/>
              </a:spcBef>
              <a:spcAft>
                <a:spcPts val="0"/>
              </a:spcAft>
              <a:buClr>
                <a:schemeClr val="dk1"/>
              </a:buClr>
              <a:buSzPts val="1200"/>
              <a:buFont typeface="Arial"/>
              <a:buChar char="•"/>
            </a:pPr>
            <a:r>
              <a:rPr lang="en-US" dirty="0"/>
              <a:t>Homeless youth</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22</a:t>
            </a:fld>
            <a:endParaRPr lang="en-US"/>
          </a:p>
        </p:txBody>
      </p:sp>
    </p:spTree>
    <p:extLst>
      <p:ext uri="{BB962C8B-B14F-4D97-AF65-F5344CB8AC3E}">
        <p14:creationId xmlns:p14="http://schemas.microsoft.com/office/powerpoint/2010/main" val="29796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45A265-F8F0-4E7E-AB9E-B26CB73F0A71}" type="datetime1">
              <a:rPr lang="en-US" smtClean="0"/>
              <a:t>12/8/2022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5597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48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9921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A7A730-9A1A-4CA5-B660-3491B7FEF8E7}" type="datetime1">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9699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7F00D6C-420C-4253-85C4-5C34AC7AF12F}" type="datetime1">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8821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9C1C69-A84B-4980-B6BB-3AD51F033BAE}" type="datetime1">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8366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69C1C69-A84B-4980-B6BB-3AD51F033BAE}" type="datetime1">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2919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76508-DA0A-4FE8-BDD7-AFDA3078CF44}" type="datetime1">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5039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097C446-ACFC-4ECE-8933-FE4AB7CA2D4B}" type="datetime1">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71922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California Department of Education</a:t>
            </a:r>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2400">
                <a:solidFill>
                  <a:srgbClr val="FFFFFF"/>
                </a:solidFill>
              </a:defRPr>
            </a:lvl1pPr>
          </a:lstStyle>
          <a:p>
            <a:fld id="{1E47FE53-EBF0-4DA7-9D9D-CC1C3A20F3CB}"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40565278"/>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700" r:id="rId3"/>
    <p:sldLayoutId id="2147483691" r:id="rId4"/>
    <p:sldLayoutId id="2147483692" r:id="rId5"/>
    <p:sldLayoutId id="2147483693" r:id="rId6"/>
    <p:sldLayoutId id="2147483699" r:id="rId7"/>
    <p:sldLayoutId id="2147483694" r:id="rId8"/>
    <p:sldLayoutId id="2147483695" r:id="rId9"/>
    <p:sldLayoutId id="2147483697" r:id="rId1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e.ca.gov/re/lc/" TargetMode="External"/><Relationship Id="rId2" Type="http://schemas.openxmlformats.org/officeDocument/2006/relationships/hyperlink" Target="https://www.cde.ca.gov/fg/aa/lc/index.asp" TargetMode="External"/><Relationship Id="rId1" Type="http://schemas.openxmlformats.org/officeDocument/2006/relationships/slideLayout" Target="../slideLayouts/slideLayout4.xml"/><Relationship Id="rId6" Type="http://schemas.openxmlformats.org/officeDocument/2006/relationships/hyperlink" Target="mailto:join-LCFF-list@mlist.cde.ca.gov" TargetMode="External"/><Relationship Id="rId5" Type="http://schemas.openxmlformats.org/officeDocument/2006/relationships/hyperlink" Target="https://www.cde.ca.gov/sp/sw/t1/csss.asp" TargetMode="External"/><Relationship Id="rId4" Type="http://schemas.openxmlformats.org/officeDocument/2006/relationships/hyperlink" Target="https://www.cde.ca.gov/ta/ac/cm/"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hyperlink" Target="mailto:LCFF@cde.ca.gov" TargetMode="External"/><Relationship Id="rId1" Type="http://schemas.openxmlformats.org/officeDocument/2006/relationships/slideLayout" Target="../slideLayouts/slideLayout4.xml"/><Relationship Id="rId5" Type="http://schemas.openxmlformats.org/officeDocument/2006/relationships/hyperlink" Target="mailto:CASystemofSupport@cde.ca.gov" TargetMode="External"/><Relationship Id="rId4" Type="http://schemas.openxmlformats.org/officeDocument/2006/relationships/hyperlink" Target="mailto:Dashboard@cde.ca.gov" TargetMode="External"/></Relationships>
</file>

<file path=ppt/slides/_rels/slide5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the Local Control Funding Formula</a:t>
            </a:r>
          </a:p>
        </p:txBody>
      </p:sp>
      <p:sp>
        <p:nvSpPr>
          <p:cNvPr id="3" name="Subtitle 2"/>
          <p:cNvSpPr>
            <a:spLocks noGrp="1"/>
          </p:cNvSpPr>
          <p:nvPr>
            <p:ph type="subTitle" idx="1"/>
          </p:nvPr>
        </p:nvSpPr>
        <p:spPr/>
        <p:txBody>
          <a:bodyPr/>
          <a:lstStyle/>
          <a:p>
            <a:r>
              <a:rPr lang="en-US" dirty="0"/>
              <a:t>California Department of Education</a:t>
            </a:r>
          </a:p>
          <a:p>
            <a:r>
              <a:rPr lang="en-US" dirty="0"/>
              <a:t>December 6, 2022</a:t>
            </a:r>
          </a:p>
          <a:p>
            <a:endParaRPr lang="en-US" dirty="0"/>
          </a:p>
        </p:txBody>
      </p:sp>
    </p:spTree>
    <p:extLst>
      <p:ext uri="{BB962C8B-B14F-4D97-AF65-F5344CB8AC3E}">
        <p14:creationId xmlns:p14="http://schemas.microsoft.com/office/powerpoint/2010/main" val="37391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36BE-D86E-4969-93F3-401BAC26AC31}"/>
              </a:ext>
            </a:extLst>
          </p:cNvPr>
          <p:cNvSpPr>
            <a:spLocks noGrp="1"/>
          </p:cNvSpPr>
          <p:nvPr>
            <p:ph type="title"/>
          </p:nvPr>
        </p:nvSpPr>
        <p:spPr/>
        <p:txBody>
          <a:bodyPr/>
          <a:lstStyle/>
          <a:p>
            <a:r>
              <a:rPr lang="en-US" dirty="0"/>
              <a:t>Accountability Before the LCFF (2)</a:t>
            </a:r>
          </a:p>
        </p:txBody>
      </p:sp>
      <p:sp>
        <p:nvSpPr>
          <p:cNvPr id="3" name="Content Placeholder 2">
            <a:extLst>
              <a:ext uri="{FF2B5EF4-FFF2-40B4-BE49-F238E27FC236}">
                <a16:creationId xmlns:a16="http://schemas.microsoft.com/office/drawing/2014/main" id="{D67A7263-7D61-44E5-A8D3-CECAEAC8484E}"/>
              </a:ext>
            </a:extLst>
          </p:cNvPr>
          <p:cNvSpPr>
            <a:spLocks noGrp="1"/>
          </p:cNvSpPr>
          <p:nvPr>
            <p:ph idx="1"/>
          </p:nvPr>
        </p:nvSpPr>
        <p:spPr/>
        <p:txBody>
          <a:bodyPr>
            <a:normAutofit/>
          </a:bodyPr>
          <a:lstStyle/>
          <a:p>
            <a:r>
              <a:rPr lang="en-US" dirty="0"/>
              <a:t>The No Child Left Behind Act of 2001 (NCLB)</a:t>
            </a:r>
          </a:p>
          <a:p>
            <a:pPr lvl="1"/>
            <a:r>
              <a:rPr lang="en-US" sz="2800" dirty="0"/>
              <a:t>Adequate Yearly Progress (AYP)</a:t>
            </a:r>
          </a:p>
          <a:p>
            <a:pPr lvl="1"/>
            <a:r>
              <a:rPr lang="en-US" sz="2800" dirty="0"/>
              <a:t>Program Improvement</a:t>
            </a:r>
          </a:p>
          <a:p>
            <a:pPr lvl="1"/>
            <a:r>
              <a:rPr lang="en-US" sz="2800" dirty="0"/>
              <a:t>Corrective Action</a:t>
            </a:r>
          </a:p>
          <a:p>
            <a:pPr marL="0" indent="0">
              <a:buNone/>
            </a:pPr>
            <a:endParaRPr lang="en-US" dirty="0"/>
          </a:p>
        </p:txBody>
      </p:sp>
      <p:sp>
        <p:nvSpPr>
          <p:cNvPr id="4" name="Slide Number Placeholder 3">
            <a:extLst>
              <a:ext uri="{FF2B5EF4-FFF2-40B4-BE49-F238E27FC236}">
                <a16:creationId xmlns:a16="http://schemas.microsoft.com/office/drawing/2014/main" id="{12B8285C-6CF3-4E98-B0B4-96F3B10120C5}"/>
              </a:ext>
            </a:extLst>
          </p:cNvPr>
          <p:cNvSpPr>
            <a:spLocks noGrp="1"/>
          </p:cNvSpPr>
          <p:nvPr>
            <p:ph type="sldNum" sz="quarter" idx="12"/>
          </p:nvPr>
        </p:nvSpPr>
        <p:spPr/>
        <p:txBody>
          <a:bodyPr/>
          <a:lstStyle/>
          <a:p>
            <a:fld id="{1E47FE53-EBF0-4DA7-9D9D-CC1C3A20F3CB}" type="slidenum">
              <a:rPr lang="en-US" smtClean="0"/>
              <a:t>10</a:t>
            </a:fld>
            <a:endParaRPr lang="en-US"/>
          </a:p>
        </p:txBody>
      </p:sp>
    </p:spTree>
    <p:extLst>
      <p:ext uri="{BB962C8B-B14F-4D97-AF65-F5344CB8AC3E}">
        <p14:creationId xmlns:p14="http://schemas.microsoft.com/office/powerpoint/2010/main" val="370607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9B8E-12F4-4F37-8CC0-45D983FBD380}"/>
              </a:ext>
            </a:extLst>
          </p:cNvPr>
          <p:cNvSpPr>
            <a:spLocks noGrp="1"/>
          </p:cNvSpPr>
          <p:nvPr>
            <p:ph type="title"/>
          </p:nvPr>
        </p:nvSpPr>
        <p:spPr/>
        <p:txBody>
          <a:bodyPr/>
          <a:lstStyle/>
          <a:p>
            <a:r>
              <a:rPr lang="en-US" dirty="0"/>
              <a:t>Foundational Principles of the LCFF</a:t>
            </a:r>
          </a:p>
        </p:txBody>
      </p:sp>
      <p:sp>
        <p:nvSpPr>
          <p:cNvPr id="3" name="Content Placeholder 2">
            <a:extLst>
              <a:ext uri="{FF2B5EF4-FFF2-40B4-BE49-F238E27FC236}">
                <a16:creationId xmlns:a16="http://schemas.microsoft.com/office/drawing/2014/main" id="{3F92AC79-7D64-497C-A771-0AA5D8F1B007}"/>
              </a:ext>
            </a:extLst>
          </p:cNvPr>
          <p:cNvSpPr>
            <a:spLocks noGrp="1"/>
          </p:cNvSpPr>
          <p:nvPr>
            <p:ph idx="1"/>
          </p:nvPr>
        </p:nvSpPr>
        <p:spPr/>
        <p:txBody>
          <a:bodyPr>
            <a:normAutofit fontScale="92500" lnSpcReduction="20000"/>
          </a:bodyPr>
          <a:lstStyle/>
          <a:p>
            <a:r>
              <a:rPr lang="en-US" dirty="0"/>
              <a:t>Local education agency (LEA)-level improvement that is based on multiple measures of success</a:t>
            </a:r>
          </a:p>
          <a:p>
            <a:r>
              <a:rPr lang="en-US" dirty="0"/>
              <a:t>Equity</a:t>
            </a:r>
          </a:p>
          <a:p>
            <a:pPr lvl="1"/>
            <a:r>
              <a:rPr lang="en-US" sz="2600" dirty="0"/>
              <a:t>Additional funding to address specific identified needs of students who are low income, English learners, and/or foster youth (i.e. unduplicated students)</a:t>
            </a:r>
          </a:p>
          <a:p>
            <a:pPr lvl="1"/>
            <a:r>
              <a:rPr lang="en-US" sz="2600" dirty="0"/>
              <a:t>Requirement to Increase or Improve Services in proportion to the increase in funding</a:t>
            </a:r>
          </a:p>
          <a:p>
            <a:r>
              <a:rPr lang="en-US" dirty="0"/>
              <a:t>Subsidiarity</a:t>
            </a:r>
          </a:p>
          <a:p>
            <a:pPr lvl="1"/>
            <a:r>
              <a:rPr lang="en-US" sz="2600" dirty="0"/>
              <a:t>Social and political issues should be dealt with at the local level</a:t>
            </a:r>
          </a:p>
          <a:p>
            <a:pPr lvl="1"/>
            <a:r>
              <a:rPr lang="en-US" sz="2600" dirty="0"/>
              <a:t>This approach necessitates transparency and collaboration with educational partners</a:t>
            </a:r>
          </a:p>
          <a:p>
            <a:endParaRPr lang="en-US" dirty="0"/>
          </a:p>
        </p:txBody>
      </p:sp>
      <p:sp>
        <p:nvSpPr>
          <p:cNvPr id="4" name="Slide Number Placeholder 3">
            <a:extLst>
              <a:ext uri="{FF2B5EF4-FFF2-40B4-BE49-F238E27FC236}">
                <a16:creationId xmlns:a16="http://schemas.microsoft.com/office/drawing/2014/main" id="{30C550AC-8905-4A92-9F83-099A5C41090B}"/>
              </a:ext>
            </a:extLst>
          </p:cNvPr>
          <p:cNvSpPr>
            <a:spLocks noGrp="1"/>
          </p:cNvSpPr>
          <p:nvPr>
            <p:ph type="sldNum" sz="quarter" idx="12"/>
          </p:nvPr>
        </p:nvSpPr>
        <p:spPr/>
        <p:txBody>
          <a:bodyPr/>
          <a:lstStyle/>
          <a:p>
            <a:fld id="{1E47FE53-EBF0-4DA7-9D9D-CC1C3A20F3CB}" type="slidenum">
              <a:rPr lang="en-US" smtClean="0"/>
              <a:t>11</a:t>
            </a:fld>
            <a:endParaRPr lang="en-US"/>
          </a:p>
        </p:txBody>
      </p:sp>
    </p:spTree>
    <p:extLst>
      <p:ext uri="{BB962C8B-B14F-4D97-AF65-F5344CB8AC3E}">
        <p14:creationId xmlns:p14="http://schemas.microsoft.com/office/powerpoint/2010/main" val="278866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B479-7BA5-489A-B18F-47F421D10C2E}"/>
              </a:ext>
            </a:extLst>
          </p:cNvPr>
          <p:cNvSpPr>
            <a:spLocks noGrp="1"/>
          </p:cNvSpPr>
          <p:nvPr>
            <p:ph type="title"/>
          </p:nvPr>
        </p:nvSpPr>
        <p:spPr/>
        <p:txBody>
          <a:bodyPr/>
          <a:lstStyle/>
          <a:p>
            <a:r>
              <a:rPr lang="en-US" dirty="0"/>
              <a:t>A Word About the Term “Educational Partners”</a:t>
            </a:r>
          </a:p>
        </p:txBody>
      </p:sp>
      <p:sp>
        <p:nvSpPr>
          <p:cNvPr id="3" name="Content Placeholder 2">
            <a:extLst>
              <a:ext uri="{FF2B5EF4-FFF2-40B4-BE49-F238E27FC236}">
                <a16:creationId xmlns:a16="http://schemas.microsoft.com/office/drawing/2014/main" id="{C9D6E127-BB0F-42F3-B473-F2B0C03E53F2}"/>
              </a:ext>
            </a:extLst>
          </p:cNvPr>
          <p:cNvSpPr>
            <a:spLocks noGrp="1"/>
          </p:cNvSpPr>
          <p:nvPr>
            <p:ph idx="1"/>
          </p:nvPr>
        </p:nvSpPr>
        <p:spPr/>
        <p:txBody>
          <a:bodyPr>
            <a:normAutofit/>
          </a:bodyPr>
          <a:lstStyle/>
          <a:p>
            <a:r>
              <a:rPr lang="en-US" dirty="0"/>
              <a:t>As a reminder, the State Board of Education (SBE) adopted the use of the term “educational partners” as a replacement for the term “stakeholder” at its November 2021 meeting.</a:t>
            </a:r>
          </a:p>
          <a:p>
            <a:pPr marL="274320" lvl="0" indent="-274320">
              <a:spcBef>
                <a:spcPts val="1800"/>
              </a:spcBef>
              <a:spcAft>
                <a:spcPts val="0"/>
              </a:spcAft>
              <a:buClr>
                <a:schemeClr val="lt1"/>
              </a:buClr>
              <a:buSzPts val="2400"/>
              <a:buChar char="▪"/>
            </a:pPr>
            <a:r>
              <a:rPr lang="en-US" dirty="0"/>
              <a:t>Educational partners refers to groups that LEAs are required to consult with in developing the LCAP.</a:t>
            </a:r>
          </a:p>
          <a:p>
            <a:pPr lvl="1"/>
            <a:r>
              <a:rPr lang="en-US" dirty="0"/>
              <a:t>For school districts and county offices of education (COEs) this includes teachers, principals, administrators, other school personnel, local bargaining units of the LEA, parents, and students.</a:t>
            </a:r>
          </a:p>
          <a:p>
            <a:pPr lvl="1"/>
            <a:r>
              <a:rPr lang="en-US" dirty="0"/>
              <a:t>For charter schools this includes teachers, principals, administrators, other school personnel, parents, and students. </a:t>
            </a:r>
          </a:p>
        </p:txBody>
      </p:sp>
      <p:sp>
        <p:nvSpPr>
          <p:cNvPr id="4" name="Slide Number Placeholder 3">
            <a:extLst>
              <a:ext uri="{FF2B5EF4-FFF2-40B4-BE49-F238E27FC236}">
                <a16:creationId xmlns:a16="http://schemas.microsoft.com/office/drawing/2014/main" id="{92AB8C48-0817-4281-9319-DC9C4F94233D}"/>
              </a:ext>
            </a:extLst>
          </p:cNvPr>
          <p:cNvSpPr>
            <a:spLocks noGrp="1"/>
          </p:cNvSpPr>
          <p:nvPr>
            <p:ph type="sldNum" sz="quarter" idx="12"/>
          </p:nvPr>
        </p:nvSpPr>
        <p:spPr/>
        <p:txBody>
          <a:bodyPr/>
          <a:lstStyle/>
          <a:p>
            <a:fld id="{1E47FE53-EBF0-4DA7-9D9D-CC1C3A20F3CB}" type="slidenum">
              <a:rPr lang="en-US" smtClean="0"/>
              <a:t>12</a:t>
            </a:fld>
            <a:endParaRPr lang="en-US"/>
          </a:p>
        </p:txBody>
      </p:sp>
    </p:spTree>
    <p:extLst>
      <p:ext uri="{BB962C8B-B14F-4D97-AF65-F5344CB8AC3E}">
        <p14:creationId xmlns:p14="http://schemas.microsoft.com/office/powerpoint/2010/main" val="101460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BE35-FF46-4DD2-B83B-F9B422F36B76}"/>
              </a:ext>
            </a:extLst>
          </p:cNvPr>
          <p:cNvSpPr>
            <a:spLocks noGrp="1"/>
          </p:cNvSpPr>
          <p:nvPr>
            <p:ph type="title"/>
          </p:nvPr>
        </p:nvSpPr>
        <p:spPr/>
        <p:txBody>
          <a:bodyPr/>
          <a:lstStyle/>
          <a:p>
            <a:r>
              <a:rPr lang="en-US" dirty="0"/>
              <a:t>Key Components of the LCFF</a:t>
            </a:r>
          </a:p>
        </p:txBody>
      </p:sp>
      <p:sp>
        <p:nvSpPr>
          <p:cNvPr id="4" name="Text Placeholder 3">
            <a:extLst>
              <a:ext uri="{FF2B5EF4-FFF2-40B4-BE49-F238E27FC236}">
                <a16:creationId xmlns:a16="http://schemas.microsoft.com/office/drawing/2014/main" id="{472D580E-A07C-4121-BAD9-75F9ADCFB8F8}"/>
              </a:ext>
            </a:extLst>
          </p:cNvPr>
          <p:cNvSpPr>
            <a:spLocks noGrp="1"/>
          </p:cNvSpPr>
          <p:nvPr>
            <p:ph type="body" sz="half" idx="2"/>
          </p:nvPr>
        </p:nvSpPr>
        <p:spPr/>
        <p:txBody>
          <a:bodyPr>
            <a:normAutofit/>
          </a:bodyPr>
          <a:lstStyle/>
          <a:p>
            <a:r>
              <a:rPr lang="en-US" sz="2400" dirty="0"/>
              <a:t>The LCFF includes six key components</a:t>
            </a:r>
          </a:p>
        </p:txBody>
      </p:sp>
      <p:pic>
        <p:nvPicPr>
          <p:cNvPr id="6" name="Content Placeholder 5" descr="Circle with 6 pie slices as follows:  Statewide System of Support, Flexible Funding to Address Needs, Requirement to Increase or Improve Services, LCFF State Priorities, LCAP, California School Dashboard.">
            <a:extLst>
              <a:ext uri="{FF2B5EF4-FFF2-40B4-BE49-F238E27FC236}">
                <a16:creationId xmlns:a16="http://schemas.microsoft.com/office/drawing/2014/main" id="{160E679B-8230-424E-B08C-36F79837A42F}"/>
              </a:ext>
            </a:extLst>
          </p:cNvPr>
          <p:cNvPicPr>
            <a:picLocks noGrp="1" noChangeAspect="1"/>
          </p:cNvPicPr>
          <p:nvPr>
            <p:ph idx="1"/>
          </p:nvPr>
        </p:nvPicPr>
        <p:blipFill>
          <a:blip r:embed="rId2"/>
          <a:stretch>
            <a:fillRect/>
          </a:stretch>
        </p:blipFill>
        <p:spPr>
          <a:xfrm>
            <a:off x="4271963" y="780985"/>
            <a:ext cx="7631112" cy="5118229"/>
          </a:xfrm>
          <a:prstGeom prst="rect">
            <a:avLst/>
          </a:prstGeom>
        </p:spPr>
      </p:pic>
      <p:sp>
        <p:nvSpPr>
          <p:cNvPr id="5" name="Slide Number Placeholder 4">
            <a:extLst>
              <a:ext uri="{FF2B5EF4-FFF2-40B4-BE49-F238E27FC236}">
                <a16:creationId xmlns:a16="http://schemas.microsoft.com/office/drawing/2014/main" id="{306CC8FF-F387-42D6-85E5-179361F83A70}"/>
              </a:ext>
            </a:extLst>
          </p:cNvPr>
          <p:cNvSpPr>
            <a:spLocks noGrp="1"/>
          </p:cNvSpPr>
          <p:nvPr>
            <p:ph type="sldNum" sz="quarter" idx="12"/>
          </p:nvPr>
        </p:nvSpPr>
        <p:spPr/>
        <p:txBody>
          <a:bodyPr/>
          <a:lstStyle/>
          <a:p>
            <a:fld id="{1E47FE53-EBF0-4DA7-9D9D-CC1C3A20F3CB}" type="slidenum">
              <a:rPr lang="en-US" smtClean="0"/>
              <a:t>13</a:t>
            </a:fld>
            <a:endParaRPr lang="en-US"/>
          </a:p>
        </p:txBody>
      </p:sp>
    </p:spTree>
    <p:extLst>
      <p:ext uri="{BB962C8B-B14F-4D97-AF65-F5344CB8AC3E}">
        <p14:creationId xmlns:p14="http://schemas.microsoft.com/office/powerpoint/2010/main" val="343667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4F0-717A-459E-9CF9-B30D593D1C75}"/>
              </a:ext>
            </a:extLst>
          </p:cNvPr>
          <p:cNvSpPr>
            <a:spLocks noGrp="1"/>
          </p:cNvSpPr>
          <p:nvPr>
            <p:ph type="title"/>
          </p:nvPr>
        </p:nvSpPr>
        <p:spPr/>
        <p:txBody>
          <a:bodyPr/>
          <a:lstStyle/>
          <a:p>
            <a:r>
              <a:rPr lang="en-US" dirty="0"/>
              <a:t>LCFF Funding</a:t>
            </a:r>
          </a:p>
        </p:txBody>
      </p:sp>
      <p:sp>
        <p:nvSpPr>
          <p:cNvPr id="3" name="Text Placeholder 2">
            <a:extLst>
              <a:ext uri="{FF2B5EF4-FFF2-40B4-BE49-F238E27FC236}">
                <a16:creationId xmlns:a16="http://schemas.microsoft.com/office/drawing/2014/main" id="{327273B2-84A5-4B63-AEAB-4BA5140CAD2F}"/>
              </a:ext>
            </a:extLst>
          </p:cNvPr>
          <p:cNvSpPr>
            <a:spLocks noGrp="1"/>
          </p:cNvSpPr>
          <p:nvPr>
            <p:ph type="body" idx="1"/>
          </p:nvPr>
        </p:nvSpPr>
        <p:spPr/>
        <p:txBody>
          <a:bodyPr/>
          <a:lstStyle/>
          <a:p>
            <a:r>
              <a:rPr lang="en-US" dirty="0"/>
              <a:t>Purposeful Funding with an Focus on Equity </a:t>
            </a:r>
          </a:p>
        </p:txBody>
      </p:sp>
      <p:sp>
        <p:nvSpPr>
          <p:cNvPr id="4" name="Slide Number Placeholder 3">
            <a:extLst>
              <a:ext uri="{FF2B5EF4-FFF2-40B4-BE49-F238E27FC236}">
                <a16:creationId xmlns:a16="http://schemas.microsoft.com/office/drawing/2014/main" id="{76B40706-B16B-457F-812D-73F2F5CE4F55}"/>
              </a:ext>
            </a:extLst>
          </p:cNvPr>
          <p:cNvSpPr>
            <a:spLocks noGrp="1"/>
          </p:cNvSpPr>
          <p:nvPr>
            <p:ph type="sldNum" sz="quarter" idx="12"/>
          </p:nvPr>
        </p:nvSpPr>
        <p:spPr/>
        <p:txBody>
          <a:bodyPr/>
          <a:lstStyle/>
          <a:p>
            <a:fld id="{1E47FE53-EBF0-4DA7-9D9D-CC1C3A20F3CB}" type="slidenum">
              <a:rPr lang="en-US" smtClean="0"/>
              <a:t>14</a:t>
            </a:fld>
            <a:endParaRPr lang="en-US"/>
          </a:p>
        </p:txBody>
      </p:sp>
    </p:spTree>
    <p:extLst>
      <p:ext uri="{BB962C8B-B14F-4D97-AF65-F5344CB8AC3E}">
        <p14:creationId xmlns:p14="http://schemas.microsoft.com/office/powerpoint/2010/main" val="309631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859F-C2F6-4539-8E22-D5D6AB25433E}"/>
              </a:ext>
            </a:extLst>
          </p:cNvPr>
          <p:cNvSpPr>
            <a:spLocks noGrp="1"/>
          </p:cNvSpPr>
          <p:nvPr>
            <p:ph type="title"/>
          </p:nvPr>
        </p:nvSpPr>
        <p:spPr/>
        <p:txBody>
          <a:bodyPr/>
          <a:lstStyle/>
          <a:p>
            <a:r>
              <a:rPr lang="en-US" dirty="0"/>
              <a:t>Funding Changes Made by LCFF</a:t>
            </a:r>
          </a:p>
        </p:txBody>
      </p:sp>
      <p:sp>
        <p:nvSpPr>
          <p:cNvPr id="4" name="Content Placeholder 3">
            <a:extLst>
              <a:ext uri="{FF2B5EF4-FFF2-40B4-BE49-F238E27FC236}">
                <a16:creationId xmlns:a16="http://schemas.microsoft.com/office/drawing/2014/main" id="{56A63718-20A3-4ED9-8AF0-B139E5B5F2C5}"/>
              </a:ext>
            </a:extLst>
          </p:cNvPr>
          <p:cNvSpPr>
            <a:spLocks noGrp="1"/>
          </p:cNvSpPr>
          <p:nvPr>
            <p:ph sz="half" idx="2"/>
          </p:nvPr>
        </p:nvSpPr>
        <p:spPr>
          <a:xfrm>
            <a:off x="1097280" y="6040039"/>
            <a:ext cx="10058402" cy="365125"/>
          </a:xfrm>
        </p:spPr>
        <p:txBody>
          <a:bodyPr>
            <a:normAutofit fontScale="85000" lnSpcReduction="20000"/>
          </a:bodyPr>
          <a:lstStyle/>
          <a:p>
            <a:r>
              <a:rPr lang="en-US" dirty="0"/>
              <a:t>See </a:t>
            </a:r>
            <a:r>
              <a:rPr lang="en-US" dirty="0">
                <a:solidFill>
                  <a:srgbClr val="1704A0"/>
                </a:solidFill>
                <a:hlinkClick r:id="rId3" action="ppaction://hlinksldjump">
                  <a:extLst>
                    <a:ext uri="{A12FA001-AC4F-418D-AE19-62706E023703}">
                      <ahyp:hlinkClr xmlns:ahyp="http://schemas.microsoft.com/office/drawing/2018/hyperlinkcolor" val="tx"/>
                    </a:ext>
                  </a:extLst>
                </a:hlinkClick>
              </a:rPr>
              <a:t>Appendix 1</a:t>
            </a:r>
            <a:r>
              <a:rPr lang="en-US" dirty="0"/>
              <a:t> for description.</a:t>
            </a:r>
          </a:p>
        </p:txBody>
      </p:sp>
      <p:pic>
        <p:nvPicPr>
          <p:cNvPr id="6" name="Content Placeholder 11" descr="See Appendix 1 for description.">
            <a:extLst>
              <a:ext uri="{FF2B5EF4-FFF2-40B4-BE49-F238E27FC236}">
                <a16:creationId xmlns:a16="http://schemas.microsoft.com/office/drawing/2014/main" id="{4C9B9FC1-2D1D-4975-A590-9282B0A0666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38517" y="1737360"/>
            <a:ext cx="10375925" cy="4372518"/>
          </a:xfrm>
        </p:spPr>
      </p:pic>
      <p:sp>
        <p:nvSpPr>
          <p:cNvPr id="5" name="Slide Number Placeholder 4">
            <a:extLst>
              <a:ext uri="{FF2B5EF4-FFF2-40B4-BE49-F238E27FC236}">
                <a16:creationId xmlns:a16="http://schemas.microsoft.com/office/drawing/2014/main" id="{035EE8AB-FCAE-467D-B3AC-6AFABBDFB6E0}"/>
              </a:ext>
            </a:extLst>
          </p:cNvPr>
          <p:cNvSpPr>
            <a:spLocks noGrp="1"/>
          </p:cNvSpPr>
          <p:nvPr>
            <p:ph type="sldNum" sz="quarter" idx="12"/>
          </p:nvPr>
        </p:nvSpPr>
        <p:spPr/>
        <p:txBody>
          <a:bodyPr/>
          <a:lstStyle/>
          <a:p>
            <a:fld id="{1E47FE53-EBF0-4DA7-9D9D-CC1C3A20F3CB}" type="slidenum">
              <a:rPr lang="en-US" smtClean="0"/>
              <a:t>15</a:t>
            </a:fld>
            <a:endParaRPr lang="en-US"/>
          </a:p>
        </p:txBody>
      </p:sp>
    </p:spTree>
    <p:extLst>
      <p:ext uri="{BB962C8B-B14F-4D97-AF65-F5344CB8AC3E}">
        <p14:creationId xmlns:p14="http://schemas.microsoft.com/office/powerpoint/2010/main" val="260223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438D2-E457-49C4-AF98-3204530ADFF4}"/>
              </a:ext>
            </a:extLst>
          </p:cNvPr>
          <p:cNvSpPr>
            <a:spLocks noGrp="1"/>
          </p:cNvSpPr>
          <p:nvPr>
            <p:ph type="title"/>
          </p:nvPr>
        </p:nvSpPr>
        <p:spPr/>
        <p:txBody>
          <a:bodyPr/>
          <a:lstStyle/>
          <a:p>
            <a:r>
              <a:rPr lang="en-US" dirty="0"/>
              <a:t>LCFF Funding Formula Basics</a:t>
            </a:r>
          </a:p>
        </p:txBody>
      </p:sp>
      <p:pic>
        <p:nvPicPr>
          <p:cNvPr id="6" name="Content Placeholder 5" descr="See Appendix 2 for accessible text">
            <a:extLst>
              <a:ext uri="{FF2B5EF4-FFF2-40B4-BE49-F238E27FC236}">
                <a16:creationId xmlns:a16="http://schemas.microsoft.com/office/drawing/2014/main" id="{92F24578-0446-4478-81C3-0FDBA66038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7667" y="1500983"/>
            <a:ext cx="12071308" cy="4741875"/>
          </a:xfrm>
        </p:spPr>
      </p:pic>
      <p:sp>
        <p:nvSpPr>
          <p:cNvPr id="4" name="Content Placeholder 3">
            <a:extLst>
              <a:ext uri="{FF2B5EF4-FFF2-40B4-BE49-F238E27FC236}">
                <a16:creationId xmlns:a16="http://schemas.microsoft.com/office/drawing/2014/main" id="{33C6C6DE-9193-4BCD-96B5-DFC4A9758653}"/>
              </a:ext>
            </a:extLst>
          </p:cNvPr>
          <p:cNvSpPr>
            <a:spLocks noGrp="1"/>
          </p:cNvSpPr>
          <p:nvPr>
            <p:ph sz="half" idx="2"/>
          </p:nvPr>
        </p:nvSpPr>
        <p:spPr>
          <a:xfrm>
            <a:off x="1097278" y="5877733"/>
            <a:ext cx="10058402" cy="365125"/>
          </a:xfrm>
        </p:spPr>
        <p:txBody>
          <a:bodyPr>
            <a:normAutofit fontScale="85000" lnSpcReduction="20000"/>
          </a:bodyPr>
          <a:lstStyle/>
          <a:p>
            <a:r>
              <a:rPr lang="en-US" dirty="0"/>
              <a:t>See </a:t>
            </a:r>
            <a:r>
              <a:rPr lang="en-US" dirty="0">
                <a:solidFill>
                  <a:srgbClr val="1704A0"/>
                </a:solidFill>
                <a:hlinkClick r:id="rId4" action="ppaction://hlinksldjump">
                  <a:extLst>
                    <a:ext uri="{A12FA001-AC4F-418D-AE19-62706E023703}">
                      <ahyp:hlinkClr xmlns:ahyp="http://schemas.microsoft.com/office/drawing/2018/hyperlinkcolor" val="tx"/>
                    </a:ext>
                  </a:extLst>
                </a:hlinkClick>
              </a:rPr>
              <a:t>Appendix 2</a:t>
            </a:r>
            <a:r>
              <a:rPr lang="en-US" dirty="0"/>
              <a:t> for description.</a:t>
            </a:r>
          </a:p>
        </p:txBody>
      </p:sp>
      <p:sp>
        <p:nvSpPr>
          <p:cNvPr id="5" name="Slide Number Placeholder 4">
            <a:extLst>
              <a:ext uri="{FF2B5EF4-FFF2-40B4-BE49-F238E27FC236}">
                <a16:creationId xmlns:a16="http://schemas.microsoft.com/office/drawing/2014/main" id="{A321812A-65A0-4E00-95F9-643C83C1D541}"/>
              </a:ext>
            </a:extLst>
          </p:cNvPr>
          <p:cNvSpPr>
            <a:spLocks noGrp="1"/>
          </p:cNvSpPr>
          <p:nvPr>
            <p:ph type="sldNum" sz="quarter" idx="12"/>
          </p:nvPr>
        </p:nvSpPr>
        <p:spPr/>
        <p:txBody>
          <a:bodyPr/>
          <a:lstStyle/>
          <a:p>
            <a:fld id="{1E47FE53-EBF0-4DA7-9D9D-CC1C3A20F3CB}" type="slidenum">
              <a:rPr lang="en-US" smtClean="0"/>
              <a:t>16</a:t>
            </a:fld>
            <a:endParaRPr lang="en-US"/>
          </a:p>
        </p:txBody>
      </p:sp>
    </p:spTree>
    <p:extLst>
      <p:ext uri="{BB962C8B-B14F-4D97-AF65-F5344CB8AC3E}">
        <p14:creationId xmlns:p14="http://schemas.microsoft.com/office/powerpoint/2010/main" val="286269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DA07-4A52-4046-94EB-E28B79EA86B3}"/>
              </a:ext>
            </a:extLst>
          </p:cNvPr>
          <p:cNvSpPr>
            <a:spLocks noGrp="1"/>
          </p:cNvSpPr>
          <p:nvPr>
            <p:ph type="title"/>
          </p:nvPr>
        </p:nvSpPr>
        <p:spPr/>
        <p:txBody>
          <a:bodyPr/>
          <a:lstStyle/>
          <a:p>
            <a:r>
              <a:rPr lang="en-US" dirty="0"/>
              <a:t>Unrestricted Funds</a:t>
            </a:r>
          </a:p>
        </p:txBody>
      </p:sp>
      <p:sp>
        <p:nvSpPr>
          <p:cNvPr id="3" name="Content Placeholder 2">
            <a:extLst>
              <a:ext uri="{FF2B5EF4-FFF2-40B4-BE49-F238E27FC236}">
                <a16:creationId xmlns:a16="http://schemas.microsoft.com/office/drawing/2014/main" id="{E6A92160-747B-41C6-9861-449C4BBD2BCD}"/>
              </a:ext>
            </a:extLst>
          </p:cNvPr>
          <p:cNvSpPr>
            <a:spLocks noGrp="1"/>
          </p:cNvSpPr>
          <p:nvPr>
            <p:ph sz="half" idx="1"/>
          </p:nvPr>
        </p:nvSpPr>
        <p:spPr>
          <a:xfrm>
            <a:off x="1097278" y="1845733"/>
            <a:ext cx="5899870" cy="4388811"/>
          </a:xfrm>
        </p:spPr>
        <p:txBody>
          <a:bodyPr>
            <a:normAutofit/>
          </a:bodyPr>
          <a:lstStyle/>
          <a:p>
            <a:r>
              <a:rPr lang="en-US" dirty="0"/>
              <a:t>All LCFF funding, regardless of whether it is calculated using the formula for the base grant, the formula for the supplemental grant add-on, or the formula for the concentration grant add-on, is unrestricted funding</a:t>
            </a:r>
          </a:p>
          <a:p>
            <a:r>
              <a:rPr lang="en-US" dirty="0"/>
              <a:t>LCFF funds may be spent on any purpose allowable under the California </a:t>
            </a:r>
            <a:r>
              <a:rPr lang="en-US" i="1" dirty="0"/>
              <a:t>Education Code</a:t>
            </a:r>
          </a:p>
          <a:p>
            <a:endParaRPr lang="en-US" dirty="0"/>
          </a:p>
        </p:txBody>
      </p:sp>
      <p:sp>
        <p:nvSpPr>
          <p:cNvPr id="5" name="Slide Number Placeholder 4">
            <a:extLst>
              <a:ext uri="{FF2B5EF4-FFF2-40B4-BE49-F238E27FC236}">
                <a16:creationId xmlns:a16="http://schemas.microsoft.com/office/drawing/2014/main" id="{EB8A6EDF-F4DC-463D-8F99-5C8A52012C44}"/>
              </a:ext>
            </a:extLst>
          </p:cNvPr>
          <p:cNvSpPr>
            <a:spLocks noGrp="1"/>
          </p:cNvSpPr>
          <p:nvPr>
            <p:ph type="sldNum" sz="quarter" idx="12"/>
          </p:nvPr>
        </p:nvSpPr>
        <p:spPr/>
        <p:txBody>
          <a:bodyPr/>
          <a:lstStyle/>
          <a:p>
            <a:fld id="{1E47FE53-EBF0-4DA7-9D9D-CC1C3A20F3CB}" type="slidenum">
              <a:rPr lang="en-US" smtClean="0"/>
              <a:t>17</a:t>
            </a:fld>
            <a:endParaRPr lang="en-US"/>
          </a:p>
        </p:txBody>
      </p:sp>
      <p:pic>
        <p:nvPicPr>
          <p:cNvPr id="6" name="Picture 2" descr="Stack of money with wings">
            <a:extLst>
              <a:ext uri="{FF2B5EF4-FFF2-40B4-BE49-F238E27FC236}">
                <a16:creationId xmlns:a16="http://schemas.microsoft.com/office/drawing/2014/main" id="{CA7C1550-1173-4806-808E-A09D8682E0C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13154" y="2152154"/>
            <a:ext cx="2968487" cy="296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1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495A-7205-4CED-8C48-00187E6F9B5B}"/>
              </a:ext>
            </a:extLst>
          </p:cNvPr>
          <p:cNvSpPr>
            <a:spLocks noGrp="1"/>
          </p:cNvSpPr>
          <p:nvPr>
            <p:ph type="title"/>
          </p:nvPr>
        </p:nvSpPr>
        <p:spPr/>
        <p:txBody>
          <a:bodyPr/>
          <a:lstStyle/>
          <a:p>
            <a:r>
              <a:rPr lang="en-US" dirty="0"/>
              <a:t>Funding Flexibility to Ensure Student Success</a:t>
            </a:r>
          </a:p>
        </p:txBody>
      </p:sp>
      <p:sp>
        <p:nvSpPr>
          <p:cNvPr id="3" name="Content Placeholder 2">
            <a:extLst>
              <a:ext uri="{FF2B5EF4-FFF2-40B4-BE49-F238E27FC236}">
                <a16:creationId xmlns:a16="http://schemas.microsoft.com/office/drawing/2014/main" id="{62D8900F-FC76-41B8-979F-00915D2D93A6}"/>
              </a:ext>
            </a:extLst>
          </p:cNvPr>
          <p:cNvSpPr>
            <a:spLocks noGrp="1"/>
          </p:cNvSpPr>
          <p:nvPr>
            <p:ph idx="1"/>
          </p:nvPr>
        </p:nvSpPr>
        <p:spPr/>
        <p:txBody>
          <a:bodyPr/>
          <a:lstStyle/>
          <a:p>
            <a:r>
              <a:rPr lang="en-US" dirty="0"/>
              <a:t>LCFF provides for an increased level of local flexibility to determine which programs and/or services have the greatest likelihood of ensuring that each student will succeed in relation to each of the LCFF state priorities.</a:t>
            </a:r>
          </a:p>
          <a:p>
            <a:r>
              <a:rPr lang="en-US" dirty="0"/>
              <a:t>In exchange for this flexibility, the LCFF requires greater local responsibility for selecting appropriate and effective programs.</a:t>
            </a:r>
          </a:p>
          <a:p>
            <a:r>
              <a:rPr lang="en-US" dirty="0"/>
              <a:t>This necessitates transparency and engaging the LEAs educational partners in analysis and decision-making.</a:t>
            </a:r>
          </a:p>
        </p:txBody>
      </p:sp>
      <p:sp>
        <p:nvSpPr>
          <p:cNvPr id="4" name="Slide Number Placeholder 3">
            <a:extLst>
              <a:ext uri="{FF2B5EF4-FFF2-40B4-BE49-F238E27FC236}">
                <a16:creationId xmlns:a16="http://schemas.microsoft.com/office/drawing/2014/main" id="{0D547E5A-8AC4-44DE-AD05-1425DF7E7A19}"/>
              </a:ext>
            </a:extLst>
          </p:cNvPr>
          <p:cNvSpPr>
            <a:spLocks noGrp="1"/>
          </p:cNvSpPr>
          <p:nvPr>
            <p:ph type="sldNum" sz="quarter" idx="12"/>
          </p:nvPr>
        </p:nvSpPr>
        <p:spPr/>
        <p:txBody>
          <a:bodyPr/>
          <a:lstStyle/>
          <a:p>
            <a:fld id="{1E47FE53-EBF0-4DA7-9D9D-CC1C3A20F3CB}" type="slidenum">
              <a:rPr lang="en-US" smtClean="0"/>
              <a:t>18</a:t>
            </a:fld>
            <a:endParaRPr lang="en-US"/>
          </a:p>
        </p:txBody>
      </p:sp>
    </p:spTree>
    <p:extLst>
      <p:ext uri="{BB962C8B-B14F-4D97-AF65-F5344CB8AC3E}">
        <p14:creationId xmlns:p14="http://schemas.microsoft.com/office/powerpoint/2010/main" val="113667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8B6E-13CE-42B1-A3F6-92260D391605}"/>
              </a:ext>
            </a:extLst>
          </p:cNvPr>
          <p:cNvSpPr>
            <a:spLocks noGrp="1"/>
          </p:cNvSpPr>
          <p:nvPr>
            <p:ph type="title"/>
          </p:nvPr>
        </p:nvSpPr>
        <p:spPr/>
        <p:txBody>
          <a:bodyPr/>
          <a:lstStyle/>
          <a:p>
            <a:r>
              <a:rPr lang="en-US" dirty="0"/>
              <a:t>Requirement to Increase or Improve Services</a:t>
            </a:r>
          </a:p>
        </p:txBody>
      </p:sp>
      <p:sp>
        <p:nvSpPr>
          <p:cNvPr id="3" name="Content Placeholder 2">
            <a:extLst>
              <a:ext uri="{FF2B5EF4-FFF2-40B4-BE49-F238E27FC236}">
                <a16:creationId xmlns:a16="http://schemas.microsoft.com/office/drawing/2014/main" id="{C0E9FC42-F383-44C0-B506-3277655E477E}"/>
              </a:ext>
            </a:extLst>
          </p:cNvPr>
          <p:cNvSpPr>
            <a:spLocks noGrp="1"/>
          </p:cNvSpPr>
          <p:nvPr>
            <p:ph idx="1"/>
          </p:nvPr>
        </p:nvSpPr>
        <p:spPr/>
        <p:txBody>
          <a:bodyPr>
            <a:normAutofit fontScale="92500" lnSpcReduction="10000"/>
          </a:bodyPr>
          <a:lstStyle/>
          <a:p>
            <a:r>
              <a:rPr lang="en-US" dirty="0"/>
              <a:t>LEAs are required to demonstrate in the LCAP how they are meeting the requirement to increase or improve services for students who are low income, English learners, or foster youth as compared to the services provided to all pupils.</a:t>
            </a:r>
          </a:p>
          <a:p>
            <a:r>
              <a:rPr lang="en-US" dirty="0"/>
              <a:t>Services must be increased or improved in proportion to the increase in funding apportioned on the basis of the number and concentration of low income, English learners, or foster youth students</a:t>
            </a:r>
          </a:p>
          <a:p>
            <a:r>
              <a:rPr lang="en-US" dirty="0"/>
              <a:t>LEAs that are unable to demonstrate that they have increased or improved services by the required percentage are required to carry over the unmet portion of the percentage into the coming year.</a:t>
            </a:r>
          </a:p>
        </p:txBody>
      </p:sp>
      <p:sp>
        <p:nvSpPr>
          <p:cNvPr id="4" name="Slide Number Placeholder 3">
            <a:extLst>
              <a:ext uri="{FF2B5EF4-FFF2-40B4-BE49-F238E27FC236}">
                <a16:creationId xmlns:a16="http://schemas.microsoft.com/office/drawing/2014/main" id="{FC482F43-D70C-438E-B7F7-A93E4ECF4CAD}"/>
              </a:ext>
            </a:extLst>
          </p:cNvPr>
          <p:cNvSpPr>
            <a:spLocks noGrp="1"/>
          </p:cNvSpPr>
          <p:nvPr>
            <p:ph type="sldNum" sz="quarter" idx="12"/>
          </p:nvPr>
        </p:nvSpPr>
        <p:spPr/>
        <p:txBody>
          <a:bodyPr/>
          <a:lstStyle/>
          <a:p>
            <a:fld id="{1E47FE53-EBF0-4DA7-9D9D-CC1C3A20F3CB}" type="slidenum">
              <a:rPr lang="en-US" smtClean="0"/>
              <a:t>19</a:t>
            </a:fld>
            <a:endParaRPr lang="en-US"/>
          </a:p>
        </p:txBody>
      </p:sp>
    </p:spTree>
    <p:extLst>
      <p:ext uri="{BB962C8B-B14F-4D97-AF65-F5344CB8AC3E}">
        <p14:creationId xmlns:p14="http://schemas.microsoft.com/office/powerpoint/2010/main" val="326916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69AD-531E-4D2D-BDE3-9119F23E634F}"/>
              </a:ext>
            </a:extLst>
          </p:cNvPr>
          <p:cNvSpPr>
            <a:spLocks noGrp="1"/>
          </p:cNvSpPr>
          <p:nvPr>
            <p:ph type="title"/>
          </p:nvPr>
        </p:nvSpPr>
        <p:spPr/>
        <p:txBody>
          <a:bodyPr/>
          <a:lstStyle/>
          <a:p>
            <a:r>
              <a:rPr lang="en-US" dirty="0"/>
              <a:t>Webinar Series</a:t>
            </a:r>
          </a:p>
        </p:txBody>
      </p:sp>
      <p:sp>
        <p:nvSpPr>
          <p:cNvPr id="3" name="Content Placeholder 2">
            <a:extLst>
              <a:ext uri="{FF2B5EF4-FFF2-40B4-BE49-F238E27FC236}">
                <a16:creationId xmlns:a16="http://schemas.microsoft.com/office/drawing/2014/main" id="{2874C0FA-95F8-4B03-A80A-180839A2E3F7}"/>
              </a:ext>
            </a:extLst>
          </p:cNvPr>
          <p:cNvSpPr>
            <a:spLocks noGrp="1"/>
          </p:cNvSpPr>
          <p:nvPr>
            <p:ph sz="half" idx="1"/>
          </p:nvPr>
        </p:nvSpPr>
        <p:spPr/>
        <p:txBody>
          <a:bodyPr>
            <a:normAutofit lnSpcReduction="10000"/>
          </a:bodyPr>
          <a:lstStyle/>
          <a:p>
            <a:pPr marL="0" indent="0">
              <a:buNone/>
            </a:pPr>
            <a:r>
              <a:rPr lang="en-US" b="1" dirty="0"/>
              <a:t>Tuesdays @ 2</a:t>
            </a:r>
            <a:endParaRPr lang="en-US" b="1" dirty="0">
              <a:solidFill>
                <a:schemeClr val="tx1"/>
              </a:solidFill>
            </a:endParaRPr>
          </a:p>
          <a:p>
            <a:r>
              <a:rPr lang="en-US" dirty="0"/>
              <a:t>12/6: Introduction to the Local Control Funding Formula</a:t>
            </a:r>
          </a:p>
          <a:p>
            <a:r>
              <a:rPr lang="en-US" dirty="0"/>
              <a:t>12/13: Engaging Educational Partners</a:t>
            </a:r>
          </a:p>
          <a:p>
            <a:r>
              <a:rPr lang="en-US" dirty="0"/>
              <a:t>1/10/23: Increased or Improved Services, Part II</a:t>
            </a:r>
          </a:p>
          <a:p>
            <a:r>
              <a:rPr lang="en-US" dirty="0"/>
              <a:t>1/17/23: 2023 Dashboard Local Indicator Process</a:t>
            </a:r>
          </a:p>
        </p:txBody>
      </p:sp>
      <p:sp>
        <p:nvSpPr>
          <p:cNvPr id="4" name="Content Placeholder 3">
            <a:extLst>
              <a:ext uri="{FF2B5EF4-FFF2-40B4-BE49-F238E27FC236}">
                <a16:creationId xmlns:a16="http://schemas.microsoft.com/office/drawing/2014/main" id="{ED79EFAD-04A0-47FD-A5D2-05DE70FF4BF2}"/>
              </a:ext>
            </a:extLst>
          </p:cNvPr>
          <p:cNvSpPr>
            <a:spLocks noGrp="1"/>
          </p:cNvSpPr>
          <p:nvPr>
            <p:ph sz="half" idx="2"/>
          </p:nvPr>
        </p:nvSpPr>
        <p:spPr/>
        <p:txBody>
          <a:bodyPr>
            <a:normAutofit lnSpcReduction="10000"/>
          </a:bodyPr>
          <a:lstStyle/>
          <a:p>
            <a:pPr marL="0" indent="0">
              <a:buNone/>
            </a:pPr>
            <a:r>
              <a:rPr lang="en-US" b="1" dirty="0"/>
              <a:t>Thursdays @ 3</a:t>
            </a:r>
          </a:p>
          <a:p>
            <a:r>
              <a:rPr lang="en-US" dirty="0"/>
              <a:t>12/8: The LCAP Template and Instructions for the 2023–24  School Year</a:t>
            </a:r>
          </a:p>
          <a:p>
            <a:r>
              <a:rPr lang="en-US" dirty="0"/>
              <a:t>12/15: Goals and Actions</a:t>
            </a:r>
          </a:p>
          <a:p>
            <a:r>
              <a:rPr lang="en-US" dirty="0"/>
              <a:t>1/5/23: Increased or Improved Services, Part I</a:t>
            </a:r>
          </a:p>
          <a:p>
            <a:r>
              <a:rPr lang="en-US" dirty="0"/>
              <a:t>1/26/23: LCAP Required Goals</a:t>
            </a:r>
          </a:p>
          <a:p>
            <a:pPr marL="0" indent="0">
              <a:buNone/>
            </a:pPr>
            <a:endParaRPr lang="en-US" dirty="0"/>
          </a:p>
        </p:txBody>
      </p:sp>
      <p:sp>
        <p:nvSpPr>
          <p:cNvPr id="5" name="Slide Number Placeholder 4">
            <a:extLst>
              <a:ext uri="{FF2B5EF4-FFF2-40B4-BE49-F238E27FC236}">
                <a16:creationId xmlns:a16="http://schemas.microsoft.com/office/drawing/2014/main" id="{B215FEF6-ECD0-4FD6-B964-480DB5FF7F01}"/>
              </a:ext>
            </a:extLst>
          </p:cNvPr>
          <p:cNvSpPr>
            <a:spLocks noGrp="1"/>
          </p:cNvSpPr>
          <p:nvPr>
            <p:ph type="sldNum" sz="quarter" idx="12"/>
          </p:nvPr>
        </p:nvSpPr>
        <p:spPr/>
        <p:txBody>
          <a:bodyPr/>
          <a:lstStyle/>
          <a:p>
            <a:fld id="{1E47FE53-EBF0-4DA7-9D9D-CC1C3A20F3CB}" type="slidenum">
              <a:rPr lang="en-US" smtClean="0"/>
              <a:t>2</a:t>
            </a:fld>
            <a:endParaRPr lang="en-US"/>
          </a:p>
        </p:txBody>
      </p:sp>
    </p:spTree>
    <p:extLst>
      <p:ext uri="{BB962C8B-B14F-4D97-AF65-F5344CB8AC3E}">
        <p14:creationId xmlns:p14="http://schemas.microsoft.com/office/powerpoint/2010/main" val="51410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15978-9934-4106-8FA2-1C423708595D}"/>
              </a:ext>
            </a:extLst>
          </p:cNvPr>
          <p:cNvSpPr>
            <a:spLocks noGrp="1"/>
          </p:cNvSpPr>
          <p:nvPr>
            <p:ph type="title"/>
          </p:nvPr>
        </p:nvSpPr>
        <p:spPr/>
        <p:txBody>
          <a:bodyPr/>
          <a:lstStyle/>
          <a:p>
            <a:r>
              <a:rPr lang="en-US" dirty="0"/>
              <a:t>The LCAP</a:t>
            </a:r>
          </a:p>
        </p:txBody>
      </p:sp>
      <p:sp>
        <p:nvSpPr>
          <p:cNvPr id="3" name="Text Placeholder 2">
            <a:extLst>
              <a:ext uri="{FF2B5EF4-FFF2-40B4-BE49-F238E27FC236}">
                <a16:creationId xmlns:a16="http://schemas.microsoft.com/office/drawing/2014/main" id="{25D6EF5D-9CAB-4598-8997-CF73DA37AA05}"/>
              </a:ext>
            </a:extLst>
          </p:cNvPr>
          <p:cNvSpPr>
            <a:spLocks noGrp="1"/>
          </p:cNvSpPr>
          <p:nvPr>
            <p:ph type="body" idx="1"/>
          </p:nvPr>
        </p:nvSpPr>
        <p:spPr/>
        <p:txBody>
          <a:bodyPr/>
          <a:lstStyle/>
          <a:p>
            <a:r>
              <a:rPr lang="en-US" dirty="0"/>
              <a:t>A tool to set goals, plan actions, and leverage resources to improve student outcomes</a:t>
            </a:r>
          </a:p>
          <a:p>
            <a:endParaRPr lang="en-US" dirty="0"/>
          </a:p>
        </p:txBody>
      </p:sp>
      <p:sp>
        <p:nvSpPr>
          <p:cNvPr id="4" name="Slide Number Placeholder 3">
            <a:extLst>
              <a:ext uri="{FF2B5EF4-FFF2-40B4-BE49-F238E27FC236}">
                <a16:creationId xmlns:a16="http://schemas.microsoft.com/office/drawing/2014/main" id="{9BAA0978-E6B5-447A-8696-B3AB28C30117}"/>
              </a:ext>
            </a:extLst>
          </p:cNvPr>
          <p:cNvSpPr>
            <a:spLocks noGrp="1"/>
          </p:cNvSpPr>
          <p:nvPr>
            <p:ph type="sldNum" sz="quarter" idx="12"/>
          </p:nvPr>
        </p:nvSpPr>
        <p:spPr/>
        <p:txBody>
          <a:bodyPr/>
          <a:lstStyle/>
          <a:p>
            <a:fld id="{1E47FE53-EBF0-4DA7-9D9D-CC1C3A20F3CB}" type="slidenum">
              <a:rPr lang="en-US" smtClean="0"/>
              <a:t>20</a:t>
            </a:fld>
            <a:endParaRPr lang="en-US"/>
          </a:p>
        </p:txBody>
      </p:sp>
    </p:spTree>
    <p:extLst>
      <p:ext uri="{BB962C8B-B14F-4D97-AF65-F5344CB8AC3E}">
        <p14:creationId xmlns:p14="http://schemas.microsoft.com/office/powerpoint/2010/main" val="415792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6A10-F69D-4CE5-86A0-2BAD52A59946}"/>
              </a:ext>
            </a:extLst>
          </p:cNvPr>
          <p:cNvSpPr>
            <a:spLocks noGrp="1"/>
          </p:cNvSpPr>
          <p:nvPr>
            <p:ph type="title"/>
          </p:nvPr>
        </p:nvSpPr>
        <p:spPr/>
        <p:txBody>
          <a:bodyPr/>
          <a:lstStyle/>
          <a:p>
            <a:r>
              <a:rPr lang="en-US" dirty="0"/>
              <a:t>The Local Control and Accountability Plan</a:t>
            </a:r>
          </a:p>
        </p:txBody>
      </p:sp>
      <p:sp>
        <p:nvSpPr>
          <p:cNvPr id="3" name="Content Placeholder 2">
            <a:extLst>
              <a:ext uri="{FF2B5EF4-FFF2-40B4-BE49-F238E27FC236}">
                <a16:creationId xmlns:a16="http://schemas.microsoft.com/office/drawing/2014/main" id="{518BC01E-E3A3-4165-9A59-332172DC2082}"/>
              </a:ext>
            </a:extLst>
          </p:cNvPr>
          <p:cNvSpPr>
            <a:spLocks noGrp="1"/>
          </p:cNvSpPr>
          <p:nvPr>
            <p:ph idx="1"/>
          </p:nvPr>
        </p:nvSpPr>
        <p:spPr/>
        <p:txBody>
          <a:bodyPr/>
          <a:lstStyle/>
          <a:p>
            <a:r>
              <a:rPr lang="en-US" dirty="0"/>
              <a:t>As part of the LCFF, LEAs are required to develop, adopt, and annually update a three-year LCAP using the template adopted by the California State Board of Education (SBE)</a:t>
            </a:r>
          </a:p>
          <a:p>
            <a:r>
              <a:rPr lang="en-US" dirty="0"/>
              <a:t>The LCAP must include a description of the annual goals to be achieved for each student group for each state priority and for any local priorities identified by the local governing board or body of the school district or COE, or in the charter school petition</a:t>
            </a:r>
          </a:p>
          <a:p>
            <a:r>
              <a:rPr lang="en-US" dirty="0"/>
              <a:t>The LCAP must include an annual review of the effectiveness of the goals, actions, and services from the prior year</a:t>
            </a:r>
          </a:p>
          <a:p>
            <a:endParaRPr lang="en-US" dirty="0"/>
          </a:p>
        </p:txBody>
      </p:sp>
      <p:sp>
        <p:nvSpPr>
          <p:cNvPr id="4" name="Slide Number Placeholder 3">
            <a:extLst>
              <a:ext uri="{FF2B5EF4-FFF2-40B4-BE49-F238E27FC236}">
                <a16:creationId xmlns:a16="http://schemas.microsoft.com/office/drawing/2014/main" id="{4B6645AB-1D05-4ACB-B488-FC7C6C5F5286}"/>
              </a:ext>
            </a:extLst>
          </p:cNvPr>
          <p:cNvSpPr>
            <a:spLocks noGrp="1"/>
          </p:cNvSpPr>
          <p:nvPr>
            <p:ph type="sldNum" sz="quarter" idx="12"/>
          </p:nvPr>
        </p:nvSpPr>
        <p:spPr/>
        <p:txBody>
          <a:bodyPr/>
          <a:lstStyle/>
          <a:p>
            <a:fld id="{1E47FE53-EBF0-4DA7-9D9D-CC1C3A20F3CB}" type="slidenum">
              <a:rPr lang="en-US" smtClean="0"/>
              <a:t>21</a:t>
            </a:fld>
            <a:endParaRPr lang="en-US"/>
          </a:p>
        </p:txBody>
      </p:sp>
    </p:spTree>
    <p:extLst>
      <p:ext uri="{BB962C8B-B14F-4D97-AF65-F5344CB8AC3E}">
        <p14:creationId xmlns:p14="http://schemas.microsoft.com/office/powerpoint/2010/main" val="1821760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E66A-C98C-4963-8AFA-F59D0A37478A}"/>
              </a:ext>
            </a:extLst>
          </p:cNvPr>
          <p:cNvSpPr>
            <a:spLocks noGrp="1"/>
          </p:cNvSpPr>
          <p:nvPr>
            <p:ph type="title"/>
          </p:nvPr>
        </p:nvSpPr>
        <p:spPr/>
        <p:txBody>
          <a:bodyPr/>
          <a:lstStyle/>
          <a:p>
            <a:r>
              <a:rPr lang="en-US" dirty="0"/>
              <a:t>Student Groups</a:t>
            </a:r>
          </a:p>
        </p:txBody>
      </p:sp>
      <p:sp>
        <p:nvSpPr>
          <p:cNvPr id="3" name="Content Placeholder 2">
            <a:extLst>
              <a:ext uri="{FF2B5EF4-FFF2-40B4-BE49-F238E27FC236}">
                <a16:creationId xmlns:a16="http://schemas.microsoft.com/office/drawing/2014/main" id="{DA9237E6-8304-4BB0-9368-B3EF58C3D74C}"/>
              </a:ext>
            </a:extLst>
          </p:cNvPr>
          <p:cNvSpPr>
            <a:spLocks noGrp="1"/>
          </p:cNvSpPr>
          <p:nvPr>
            <p:ph idx="1"/>
          </p:nvPr>
        </p:nvSpPr>
        <p:spPr/>
        <p:txBody>
          <a:bodyPr/>
          <a:lstStyle/>
          <a:p>
            <a:r>
              <a:rPr lang="en-US" dirty="0"/>
              <a:t>Ethnic groups (30 or more)</a:t>
            </a:r>
          </a:p>
          <a:p>
            <a:r>
              <a:rPr lang="en-US" dirty="0"/>
              <a:t>Socioeconomically disadvantaged students (30 or more)</a:t>
            </a:r>
          </a:p>
          <a:p>
            <a:r>
              <a:rPr lang="en-US" dirty="0"/>
              <a:t>English learners (30 or more)</a:t>
            </a:r>
          </a:p>
          <a:p>
            <a:r>
              <a:rPr lang="en-US" dirty="0"/>
              <a:t>Pupils with disabilities (30 or more)</a:t>
            </a:r>
          </a:p>
          <a:p>
            <a:r>
              <a:rPr lang="en-US" dirty="0"/>
              <a:t>Foster youth (15 or more)</a:t>
            </a:r>
          </a:p>
          <a:p>
            <a:r>
              <a:rPr lang="en-US" dirty="0"/>
              <a:t>Homeless youth (15 or more)</a:t>
            </a:r>
          </a:p>
        </p:txBody>
      </p:sp>
      <p:sp>
        <p:nvSpPr>
          <p:cNvPr id="4" name="Slide Number Placeholder 3">
            <a:extLst>
              <a:ext uri="{FF2B5EF4-FFF2-40B4-BE49-F238E27FC236}">
                <a16:creationId xmlns:a16="http://schemas.microsoft.com/office/drawing/2014/main" id="{813B2FD4-3E68-488B-9F77-3C8129D320D6}"/>
              </a:ext>
            </a:extLst>
          </p:cNvPr>
          <p:cNvSpPr>
            <a:spLocks noGrp="1"/>
          </p:cNvSpPr>
          <p:nvPr>
            <p:ph type="sldNum" sz="quarter" idx="12"/>
          </p:nvPr>
        </p:nvSpPr>
        <p:spPr/>
        <p:txBody>
          <a:bodyPr/>
          <a:lstStyle/>
          <a:p>
            <a:fld id="{1E47FE53-EBF0-4DA7-9D9D-CC1C3A20F3CB}" type="slidenum">
              <a:rPr lang="en-US" smtClean="0"/>
              <a:t>22</a:t>
            </a:fld>
            <a:endParaRPr lang="en-US"/>
          </a:p>
        </p:txBody>
      </p:sp>
    </p:spTree>
    <p:extLst>
      <p:ext uri="{BB962C8B-B14F-4D97-AF65-F5344CB8AC3E}">
        <p14:creationId xmlns:p14="http://schemas.microsoft.com/office/powerpoint/2010/main" val="359653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CF57-5F44-4082-A592-7915E97B77A3}"/>
              </a:ext>
            </a:extLst>
          </p:cNvPr>
          <p:cNvSpPr>
            <a:spLocks noGrp="1"/>
          </p:cNvSpPr>
          <p:nvPr>
            <p:ph type="title"/>
          </p:nvPr>
        </p:nvSpPr>
        <p:spPr/>
        <p:txBody>
          <a:bodyPr/>
          <a:lstStyle/>
          <a:p>
            <a:r>
              <a:rPr lang="en-US" dirty="0"/>
              <a:t>LCFF State Priorities</a:t>
            </a:r>
          </a:p>
        </p:txBody>
      </p:sp>
      <p:sp>
        <p:nvSpPr>
          <p:cNvPr id="3" name="Content Placeholder 2">
            <a:extLst>
              <a:ext uri="{FF2B5EF4-FFF2-40B4-BE49-F238E27FC236}">
                <a16:creationId xmlns:a16="http://schemas.microsoft.com/office/drawing/2014/main" id="{345EE63E-7554-45EB-A16D-4BA7F88E442C}"/>
              </a:ext>
            </a:extLst>
          </p:cNvPr>
          <p:cNvSpPr>
            <a:spLocks noGrp="1"/>
          </p:cNvSpPr>
          <p:nvPr>
            <p:ph sz="half" idx="1"/>
          </p:nvPr>
        </p:nvSpPr>
        <p:spPr/>
        <p:txBody>
          <a:bodyPr>
            <a:normAutofit fontScale="92500" lnSpcReduction="10000"/>
          </a:bodyPr>
          <a:lstStyle/>
          <a:p>
            <a:r>
              <a:rPr lang="en-US" dirty="0"/>
              <a:t>Priority 1: Appropriate teacher assignment, sufficient instructional materials, and facilities in good repair</a:t>
            </a:r>
          </a:p>
          <a:p>
            <a:r>
              <a:rPr lang="en-US" dirty="0"/>
              <a:t>Priority 2: Implementation of academic content and performance standards adopted by SBE</a:t>
            </a:r>
          </a:p>
          <a:p>
            <a:r>
              <a:rPr lang="en-US" dirty="0"/>
              <a:t>Priority 3: Parental Involvement and Family Engagement</a:t>
            </a:r>
          </a:p>
          <a:p>
            <a:r>
              <a:rPr lang="en-US" dirty="0"/>
              <a:t>Priority 4: Pupil Achievement </a:t>
            </a:r>
          </a:p>
        </p:txBody>
      </p:sp>
      <p:sp>
        <p:nvSpPr>
          <p:cNvPr id="4" name="Content Placeholder 3">
            <a:extLst>
              <a:ext uri="{FF2B5EF4-FFF2-40B4-BE49-F238E27FC236}">
                <a16:creationId xmlns:a16="http://schemas.microsoft.com/office/drawing/2014/main" id="{D87370C3-1C35-4309-8807-75503515A86D}"/>
              </a:ext>
            </a:extLst>
          </p:cNvPr>
          <p:cNvSpPr>
            <a:spLocks noGrp="1"/>
          </p:cNvSpPr>
          <p:nvPr>
            <p:ph sz="half" idx="2"/>
          </p:nvPr>
        </p:nvSpPr>
        <p:spPr/>
        <p:txBody>
          <a:bodyPr>
            <a:normAutofit fontScale="92500" lnSpcReduction="10000"/>
          </a:bodyPr>
          <a:lstStyle/>
          <a:p>
            <a:r>
              <a:rPr lang="en-US" dirty="0"/>
              <a:t>Priority 5: Pupil engagement</a:t>
            </a:r>
          </a:p>
          <a:p>
            <a:r>
              <a:rPr lang="en-US" dirty="0"/>
              <a:t>Priority 6: School Climate</a:t>
            </a:r>
          </a:p>
          <a:p>
            <a:r>
              <a:rPr lang="en-US" dirty="0"/>
              <a:t>Priority 7: Course Access</a:t>
            </a:r>
          </a:p>
          <a:p>
            <a:r>
              <a:rPr lang="en-US" dirty="0"/>
              <a:t>Priority 8: Other Pupil Outcomes</a:t>
            </a:r>
          </a:p>
          <a:p>
            <a:r>
              <a:rPr lang="en-US" dirty="0"/>
              <a:t>Priority 9: Expelled Students (COEs only)</a:t>
            </a:r>
          </a:p>
          <a:p>
            <a:r>
              <a:rPr lang="en-US" dirty="0"/>
              <a:t>Priority 10: Foster Youth (COEs only)</a:t>
            </a:r>
          </a:p>
          <a:p>
            <a:r>
              <a:rPr lang="en-US" dirty="0"/>
              <a:t>Plus Local Priorities</a:t>
            </a:r>
          </a:p>
        </p:txBody>
      </p:sp>
      <p:sp>
        <p:nvSpPr>
          <p:cNvPr id="5" name="Slide Number Placeholder 4">
            <a:extLst>
              <a:ext uri="{FF2B5EF4-FFF2-40B4-BE49-F238E27FC236}">
                <a16:creationId xmlns:a16="http://schemas.microsoft.com/office/drawing/2014/main" id="{83EF3AF9-57BE-42C2-A667-320379E5068F}"/>
              </a:ext>
            </a:extLst>
          </p:cNvPr>
          <p:cNvSpPr>
            <a:spLocks noGrp="1"/>
          </p:cNvSpPr>
          <p:nvPr>
            <p:ph type="sldNum" sz="quarter" idx="12"/>
          </p:nvPr>
        </p:nvSpPr>
        <p:spPr/>
        <p:txBody>
          <a:bodyPr/>
          <a:lstStyle/>
          <a:p>
            <a:fld id="{1E47FE53-EBF0-4DA7-9D9D-CC1C3A20F3CB}" type="slidenum">
              <a:rPr lang="en-US" smtClean="0"/>
              <a:t>23</a:t>
            </a:fld>
            <a:endParaRPr lang="en-US"/>
          </a:p>
        </p:txBody>
      </p:sp>
    </p:spTree>
    <p:extLst>
      <p:ext uri="{BB962C8B-B14F-4D97-AF65-F5344CB8AC3E}">
        <p14:creationId xmlns:p14="http://schemas.microsoft.com/office/powerpoint/2010/main" val="160012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15450-5AC3-4FE4-896A-ECA5246C8F20}"/>
              </a:ext>
            </a:extLst>
          </p:cNvPr>
          <p:cNvSpPr>
            <a:spLocks noGrp="1"/>
          </p:cNvSpPr>
          <p:nvPr>
            <p:ph type="title"/>
          </p:nvPr>
        </p:nvSpPr>
        <p:spPr/>
        <p:txBody>
          <a:bodyPr/>
          <a:lstStyle/>
          <a:p>
            <a:r>
              <a:rPr lang="en-US" dirty="0"/>
              <a:t>Priority 1: Basic</a:t>
            </a:r>
          </a:p>
        </p:txBody>
      </p:sp>
      <p:sp>
        <p:nvSpPr>
          <p:cNvPr id="3" name="Content Placeholder 2">
            <a:extLst>
              <a:ext uri="{FF2B5EF4-FFF2-40B4-BE49-F238E27FC236}">
                <a16:creationId xmlns:a16="http://schemas.microsoft.com/office/drawing/2014/main" id="{687EC2B9-8BFA-4AD2-A73A-978B0E4E7FC6}"/>
              </a:ext>
            </a:extLst>
          </p:cNvPr>
          <p:cNvSpPr>
            <a:spLocks noGrp="1"/>
          </p:cNvSpPr>
          <p:nvPr>
            <p:ph idx="1"/>
          </p:nvPr>
        </p:nvSpPr>
        <p:spPr/>
        <p:txBody>
          <a:bodyPr/>
          <a:lstStyle/>
          <a:p>
            <a:pPr marL="0" indent="0">
              <a:buNone/>
            </a:pPr>
            <a:r>
              <a:rPr lang="en-US" dirty="0"/>
              <a:t>The degree to which:</a:t>
            </a:r>
          </a:p>
          <a:p>
            <a:pPr marL="457200" indent="-457200">
              <a:buFont typeface="+mj-lt"/>
              <a:buAutoNum type="alphaLcPeriod"/>
            </a:pPr>
            <a:r>
              <a:rPr lang="en-US" dirty="0"/>
              <a:t>teachers in the LEA are appropriately assigned and fully credentialed in the subject area and for the students they are teaching;</a:t>
            </a:r>
          </a:p>
          <a:p>
            <a:pPr marL="457200" indent="-457200">
              <a:buFont typeface="+mj-lt"/>
              <a:buAutoNum type="alphaLcPeriod"/>
            </a:pPr>
            <a:r>
              <a:rPr lang="en-US" dirty="0"/>
              <a:t>every student in the LEA has sufficient access to the standards-aligned instructional materials; and</a:t>
            </a:r>
          </a:p>
          <a:p>
            <a:pPr marL="457200" indent="-457200">
              <a:buFont typeface="+mj-lt"/>
              <a:buAutoNum type="alphaLcPeriod"/>
            </a:pPr>
            <a:r>
              <a:rPr lang="en-US" dirty="0"/>
              <a:t>school facilities are maintained in good repair.</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3385D89-B445-4488-821B-9AD864D57C43}"/>
              </a:ext>
            </a:extLst>
          </p:cNvPr>
          <p:cNvSpPr>
            <a:spLocks noGrp="1"/>
          </p:cNvSpPr>
          <p:nvPr>
            <p:ph type="sldNum" sz="quarter" idx="12"/>
          </p:nvPr>
        </p:nvSpPr>
        <p:spPr/>
        <p:txBody>
          <a:bodyPr/>
          <a:lstStyle/>
          <a:p>
            <a:fld id="{1E47FE53-EBF0-4DA7-9D9D-CC1C3A20F3CB}" type="slidenum">
              <a:rPr lang="en-US" smtClean="0"/>
              <a:t>24</a:t>
            </a:fld>
            <a:endParaRPr lang="en-US"/>
          </a:p>
        </p:txBody>
      </p:sp>
    </p:spTree>
    <p:extLst>
      <p:ext uri="{BB962C8B-B14F-4D97-AF65-F5344CB8AC3E}">
        <p14:creationId xmlns:p14="http://schemas.microsoft.com/office/powerpoint/2010/main" val="32268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EB70-C285-43C3-9FBD-5C6F72871068}"/>
              </a:ext>
            </a:extLst>
          </p:cNvPr>
          <p:cNvSpPr>
            <a:spLocks noGrp="1"/>
          </p:cNvSpPr>
          <p:nvPr>
            <p:ph type="title"/>
          </p:nvPr>
        </p:nvSpPr>
        <p:spPr/>
        <p:txBody>
          <a:bodyPr/>
          <a:lstStyle/>
          <a:p>
            <a:r>
              <a:rPr lang="en-US" dirty="0"/>
              <a:t>Priority 2: State Standards</a:t>
            </a:r>
          </a:p>
        </p:txBody>
      </p:sp>
      <p:sp>
        <p:nvSpPr>
          <p:cNvPr id="3" name="Content Placeholder 2">
            <a:extLst>
              <a:ext uri="{FF2B5EF4-FFF2-40B4-BE49-F238E27FC236}">
                <a16:creationId xmlns:a16="http://schemas.microsoft.com/office/drawing/2014/main" id="{0DA27D65-F2EE-4481-9EA9-9D483597CA6F}"/>
              </a:ext>
            </a:extLst>
          </p:cNvPr>
          <p:cNvSpPr>
            <a:spLocks noGrp="1"/>
          </p:cNvSpPr>
          <p:nvPr>
            <p:ph idx="1"/>
          </p:nvPr>
        </p:nvSpPr>
        <p:spPr/>
        <p:txBody>
          <a:bodyPr/>
          <a:lstStyle/>
          <a:p>
            <a:pPr marL="457200" lvl="0" indent="-457200">
              <a:buFont typeface="+mj-lt"/>
              <a:buAutoNum type="alphaLcPeriod"/>
            </a:pPr>
            <a:r>
              <a:rPr lang="en-US" dirty="0"/>
              <a:t>the implementation of State Board adopted academic content and performance standards for all students; and</a:t>
            </a:r>
          </a:p>
          <a:p>
            <a:pPr marL="457200" lvl="0" indent="-457200">
              <a:buFont typeface="+mj-lt"/>
              <a:buAutoNum type="alphaLcPeriod"/>
            </a:pPr>
            <a:r>
              <a:rPr lang="en-US" dirty="0"/>
              <a:t>how the programs and services will enable English learners to access the Common Core State Standards and the English Learner Development standards for purposes of gaining academic content knowledge and English language proficiency</a:t>
            </a:r>
          </a:p>
        </p:txBody>
      </p:sp>
      <p:sp>
        <p:nvSpPr>
          <p:cNvPr id="4" name="Slide Number Placeholder 3">
            <a:extLst>
              <a:ext uri="{FF2B5EF4-FFF2-40B4-BE49-F238E27FC236}">
                <a16:creationId xmlns:a16="http://schemas.microsoft.com/office/drawing/2014/main" id="{81E1D594-5989-4926-AD9C-A8FA0575C215}"/>
              </a:ext>
            </a:extLst>
          </p:cNvPr>
          <p:cNvSpPr>
            <a:spLocks noGrp="1"/>
          </p:cNvSpPr>
          <p:nvPr>
            <p:ph type="sldNum" sz="quarter" idx="12"/>
          </p:nvPr>
        </p:nvSpPr>
        <p:spPr/>
        <p:txBody>
          <a:bodyPr/>
          <a:lstStyle/>
          <a:p>
            <a:fld id="{1E47FE53-EBF0-4DA7-9D9D-CC1C3A20F3CB}" type="slidenum">
              <a:rPr lang="en-US" smtClean="0"/>
              <a:t>25</a:t>
            </a:fld>
            <a:endParaRPr lang="en-US"/>
          </a:p>
        </p:txBody>
      </p:sp>
    </p:spTree>
    <p:extLst>
      <p:ext uri="{BB962C8B-B14F-4D97-AF65-F5344CB8AC3E}">
        <p14:creationId xmlns:p14="http://schemas.microsoft.com/office/powerpoint/2010/main" val="370488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F61F-84EC-4A18-9B53-00B024FF94A0}"/>
              </a:ext>
            </a:extLst>
          </p:cNvPr>
          <p:cNvSpPr>
            <a:spLocks noGrp="1"/>
          </p:cNvSpPr>
          <p:nvPr>
            <p:ph type="title"/>
          </p:nvPr>
        </p:nvSpPr>
        <p:spPr/>
        <p:txBody>
          <a:bodyPr/>
          <a:lstStyle/>
          <a:p>
            <a:r>
              <a:rPr lang="en-US" dirty="0"/>
              <a:t>Priority 3: Parental Involvement and Family Engagement</a:t>
            </a:r>
          </a:p>
        </p:txBody>
      </p:sp>
      <p:sp>
        <p:nvSpPr>
          <p:cNvPr id="3" name="Content Placeholder 2">
            <a:extLst>
              <a:ext uri="{FF2B5EF4-FFF2-40B4-BE49-F238E27FC236}">
                <a16:creationId xmlns:a16="http://schemas.microsoft.com/office/drawing/2014/main" id="{C5BB08B1-2561-42CE-93A4-CAF753424526}"/>
              </a:ext>
            </a:extLst>
          </p:cNvPr>
          <p:cNvSpPr>
            <a:spLocks noGrp="1"/>
          </p:cNvSpPr>
          <p:nvPr>
            <p:ph idx="1"/>
          </p:nvPr>
        </p:nvSpPr>
        <p:spPr/>
        <p:txBody>
          <a:bodyPr/>
          <a:lstStyle/>
          <a:p>
            <a:pPr marL="457200" lvl="0" indent="-457200">
              <a:buFont typeface="+mj-lt"/>
              <a:buAutoNum type="alphaLcPeriod"/>
            </a:pPr>
            <a:r>
              <a:rPr lang="en-US" dirty="0"/>
              <a:t>the efforts the LEA makes to seek parent input in making decisions for the school district and each individual </a:t>
            </a:r>
            <a:r>
              <a:rPr lang="en-US" dirty="0" err="1"/>
              <a:t>schoolsite</a:t>
            </a:r>
            <a:r>
              <a:rPr lang="en-US" dirty="0"/>
              <a:t>;</a:t>
            </a:r>
          </a:p>
          <a:p>
            <a:pPr marL="457200" lvl="0" indent="-457200">
              <a:buFont typeface="+mj-lt"/>
              <a:buAutoNum type="alphaLcPeriod"/>
            </a:pPr>
            <a:r>
              <a:rPr lang="en-US" dirty="0"/>
              <a:t>how the LEA will promote parental participation in programs for students who are low income, English learners, and foster youth; and </a:t>
            </a:r>
          </a:p>
          <a:p>
            <a:pPr marL="457200" lvl="0" indent="-457200">
              <a:buFont typeface="+mj-lt"/>
              <a:buAutoNum type="alphaLcPeriod"/>
            </a:pPr>
            <a:r>
              <a:rPr lang="en-US" dirty="0"/>
              <a:t>how the LEA will promote parental participation in programs for students with disabilities</a:t>
            </a:r>
          </a:p>
        </p:txBody>
      </p:sp>
      <p:sp>
        <p:nvSpPr>
          <p:cNvPr id="4" name="Slide Number Placeholder 3">
            <a:extLst>
              <a:ext uri="{FF2B5EF4-FFF2-40B4-BE49-F238E27FC236}">
                <a16:creationId xmlns:a16="http://schemas.microsoft.com/office/drawing/2014/main" id="{78C7B220-FCFE-43D6-93E6-A6543CBEAD6F}"/>
              </a:ext>
            </a:extLst>
          </p:cNvPr>
          <p:cNvSpPr>
            <a:spLocks noGrp="1"/>
          </p:cNvSpPr>
          <p:nvPr>
            <p:ph type="sldNum" sz="quarter" idx="12"/>
          </p:nvPr>
        </p:nvSpPr>
        <p:spPr/>
        <p:txBody>
          <a:bodyPr/>
          <a:lstStyle/>
          <a:p>
            <a:fld id="{1E47FE53-EBF0-4DA7-9D9D-CC1C3A20F3CB}" type="slidenum">
              <a:rPr lang="en-US" smtClean="0"/>
              <a:t>26</a:t>
            </a:fld>
            <a:endParaRPr lang="en-US"/>
          </a:p>
        </p:txBody>
      </p:sp>
    </p:spTree>
    <p:extLst>
      <p:ext uri="{BB962C8B-B14F-4D97-AF65-F5344CB8AC3E}">
        <p14:creationId xmlns:p14="http://schemas.microsoft.com/office/powerpoint/2010/main" val="182650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25BF-FB84-4668-A1AB-5C6F68DB6AEC}"/>
              </a:ext>
            </a:extLst>
          </p:cNvPr>
          <p:cNvSpPr>
            <a:spLocks noGrp="1"/>
          </p:cNvSpPr>
          <p:nvPr>
            <p:ph type="title"/>
          </p:nvPr>
        </p:nvSpPr>
        <p:spPr/>
        <p:txBody>
          <a:bodyPr/>
          <a:lstStyle/>
          <a:p>
            <a:r>
              <a:rPr lang="en-US" dirty="0"/>
              <a:t>Priority 4: Pupil Achievement (1 of 2)</a:t>
            </a:r>
          </a:p>
        </p:txBody>
      </p:sp>
      <p:sp>
        <p:nvSpPr>
          <p:cNvPr id="3" name="Content Placeholder 2">
            <a:extLst>
              <a:ext uri="{FF2B5EF4-FFF2-40B4-BE49-F238E27FC236}">
                <a16:creationId xmlns:a16="http://schemas.microsoft.com/office/drawing/2014/main" id="{75291E65-AB2B-4959-BD89-55A23ADDD448}"/>
              </a:ext>
            </a:extLst>
          </p:cNvPr>
          <p:cNvSpPr>
            <a:spLocks noGrp="1"/>
          </p:cNvSpPr>
          <p:nvPr>
            <p:ph idx="1"/>
          </p:nvPr>
        </p:nvSpPr>
        <p:spPr/>
        <p:txBody>
          <a:bodyPr>
            <a:normAutofit fontScale="92500" lnSpcReduction="10000"/>
          </a:bodyPr>
          <a:lstStyle/>
          <a:p>
            <a:pPr marL="0" lvl="0" indent="0">
              <a:buNone/>
            </a:pPr>
            <a:r>
              <a:rPr lang="en-US" dirty="0"/>
              <a:t>Measured by all of the following, as applicable to the LEA:</a:t>
            </a:r>
          </a:p>
          <a:p>
            <a:pPr marL="457200" indent="-457200">
              <a:buFont typeface="+mj-lt"/>
              <a:buAutoNum type="alphaLcPeriod"/>
            </a:pPr>
            <a:r>
              <a:rPr lang="en-US" dirty="0"/>
              <a:t>statewide standardized assessments;</a:t>
            </a:r>
          </a:p>
          <a:p>
            <a:pPr marL="457200" indent="-457200">
              <a:buFont typeface="+mj-lt"/>
              <a:buAutoNum type="alphaLcPeriod"/>
            </a:pPr>
            <a:r>
              <a:rPr lang="en-US" dirty="0"/>
              <a:t>the percentage of students who have successfully completed courses that satisfy University of California or California State University entrance requirements;</a:t>
            </a:r>
          </a:p>
          <a:p>
            <a:pPr marL="457200" indent="-457200">
              <a:buFont typeface="+mj-lt"/>
              <a:buAutoNum type="alphaLcPeriod"/>
            </a:pPr>
            <a:r>
              <a:rPr lang="en-US" dirty="0"/>
              <a:t>The percentage of students who have successfully completed courses that satisfy the requirements for career technical education (CTE) sequences or programs of study that align with state board-approved CTE standards and frameworks;</a:t>
            </a:r>
          </a:p>
          <a:p>
            <a:pPr marL="457200" indent="-457200">
              <a:buFont typeface="+mj-lt"/>
              <a:buAutoNum type="alphaLcPeriod"/>
            </a:pPr>
            <a:r>
              <a:rPr lang="en-US" dirty="0"/>
              <a:t>The percentage of students who have successfully completed both types of courses described in the two previous bullets;</a:t>
            </a:r>
          </a:p>
          <a:p>
            <a:endParaRPr lang="en-US" dirty="0"/>
          </a:p>
        </p:txBody>
      </p:sp>
      <p:sp>
        <p:nvSpPr>
          <p:cNvPr id="4" name="Slide Number Placeholder 3">
            <a:extLst>
              <a:ext uri="{FF2B5EF4-FFF2-40B4-BE49-F238E27FC236}">
                <a16:creationId xmlns:a16="http://schemas.microsoft.com/office/drawing/2014/main" id="{F67C436C-D67E-4A9E-B566-0677355AEE86}"/>
              </a:ext>
            </a:extLst>
          </p:cNvPr>
          <p:cNvSpPr>
            <a:spLocks noGrp="1"/>
          </p:cNvSpPr>
          <p:nvPr>
            <p:ph type="sldNum" sz="quarter" idx="12"/>
          </p:nvPr>
        </p:nvSpPr>
        <p:spPr/>
        <p:txBody>
          <a:bodyPr/>
          <a:lstStyle/>
          <a:p>
            <a:fld id="{1E47FE53-EBF0-4DA7-9D9D-CC1C3A20F3CB}" type="slidenum">
              <a:rPr lang="en-US" smtClean="0"/>
              <a:t>27</a:t>
            </a:fld>
            <a:endParaRPr lang="en-US"/>
          </a:p>
        </p:txBody>
      </p:sp>
    </p:spTree>
    <p:extLst>
      <p:ext uri="{BB962C8B-B14F-4D97-AF65-F5344CB8AC3E}">
        <p14:creationId xmlns:p14="http://schemas.microsoft.com/office/powerpoint/2010/main" val="3191099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3E987-B129-45BD-BF78-F287883C2D46}"/>
              </a:ext>
            </a:extLst>
          </p:cNvPr>
          <p:cNvSpPr>
            <a:spLocks noGrp="1"/>
          </p:cNvSpPr>
          <p:nvPr>
            <p:ph type="title"/>
          </p:nvPr>
        </p:nvSpPr>
        <p:spPr/>
        <p:txBody>
          <a:bodyPr/>
          <a:lstStyle/>
          <a:p>
            <a:r>
              <a:rPr lang="en-US" dirty="0"/>
              <a:t>Priority 4: Pupil Achievement (2 of 2)</a:t>
            </a:r>
          </a:p>
        </p:txBody>
      </p:sp>
      <p:sp>
        <p:nvSpPr>
          <p:cNvPr id="3" name="Content Placeholder 2">
            <a:extLst>
              <a:ext uri="{FF2B5EF4-FFF2-40B4-BE49-F238E27FC236}">
                <a16:creationId xmlns:a16="http://schemas.microsoft.com/office/drawing/2014/main" id="{D7DA0201-EA98-4D5C-98D5-FFFF9CE8676A}"/>
              </a:ext>
            </a:extLst>
          </p:cNvPr>
          <p:cNvSpPr>
            <a:spLocks noGrp="1"/>
          </p:cNvSpPr>
          <p:nvPr>
            <p:ph idx="1"/>
          </p:nvPr>
        </p:nvSpPr>
        <p:spPr/>
        <p:txBody>
          <a:bodyPr>
            <a:normAutofit lnSpcReduction="10000"/>
          </a:bodyPr>
          <a:lstStyle/>
          <a:p>
            <a:pPr marL="457200" indent="-457200">
              <a:buFont typeface="+mj-lt"/>
              <a:buAutoNum type="alphaLcPeriod" startAt="5"/>
            </a:pPr>
            <a:r>
              <a:rPr lang="en-US" dirty="0"/>
              <a:t>the percentage of students who are English learners who make progress toward English proficiency as measured by the English Language Proficiency Assessments for California;</a:t>
            </a:r>
          </a:p>
          <a:p>
            <a:pPr marL="457200" indent="-457200">
              <a:buFont typeface="+mj-lt"/>
              <a:buAutoNum type="alphaLcPeriod" startAt="5"/>
            </a:pPr>
            <a:r>
              <a:rPr lang="en-US" dirty="0"/>
              <a:t>the English learner reclassification rate;</a:t>
            </a:r>
          </a:p>
          <a:p>
            <a:pPr marL="457200" indent="-457200">
              <a:buFont typeface="+mj-lt"/>
              <a:buAutoNum type="alphaLcPeriod" startAt="5"/>
            </a:pPr>
            <a:r>
              <a:rPr lang="en-US" dirty="0"/>
              <a:t>the percentage of students who have passed an advanced placement examination with a score of 3 or higher; and</a:t>
            </a:r>
          </a:p>
          <a:p>
            <a:pPr marL="457200" indent="-457200">
              <a:buFont typeface="+mj-lt"/>
              <a:buAutoNum type="alphaLcPeriod" startAt="5"/>
            </a:pPr>
            <a:r>
              <a:rPr lang="en-US" dirty="0"/>
              <a:t>the percentage of students who demonstrate college preparedness pursuant to the Early Assessment Program, or any subsequent assessment of college preparedness</a:t>
            </a:r>
          </a:p>
        </p:txBody>
      </p:sp>
      <p:sp>
        <p:nvSpPr>
          <p:cNvPr id="4" name="Slide Number Placeholder 3">
            <a:extLst>
              <a:ext uri="{FF2B5EF4-FFF2-40B4-BE49-F238E27FC236}">
                <a16:creationId xmlns:a16="http://schemas.microsoft.com/office/drawing/2014/main" id="{F2442B52-47A9-44DD-9647-F43D65C3C054}"/>
              </a:ext>
            </a:extLst>
          </p:cNvPr>
          <p:cNvSpPr>
            <a:spLocks noGrp="1"/>
          </p:cNvSpPr>
          <p:nvPr>
            <p:ph type="sldNum" sz="quarter" idx="12"/>
          </p:nvPr>
        </p:nvSpPr>
        <p:spPr/>
        <p:txBody>
          <a:bodyPr/>
          <a:lstStyle/>
          <a:p>
            <a:fld id="{1E47FE53-EBF0-4DA7-9D9D-CC1C3A20F3CB}" type="slidenum">
              <a:rPr lang="en-US" smtClean="0"/>
              <a:t>28</a:t>
            </a:fld>
            <a:endParaRPr lang="en-US"/>
          </a:p>
        </p:txBody>
      </p:sp>
    </p:spTree>
    <p:extLst>
      <p:ext uri="{BB962C8B-B14F-4D97-AF65-F5344CB8AC3E}">
        <p14:creationId xmlns:p14="http://schemas.microsoft.com/office/powerpoint/2010/main" val="1200399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D9C9-8CDA-48A5-9721-F81147CAE974}"/>
              </a:ext>
            </a:extLst>
          </p:cNvPr>
          <p:cNvSpPr>
            <a:spLocks noGrp="1"/>
          </p:cNvSpPr>
          <p:nvPr>
            <p:ph type="title"/>
          </p:nvPr>
        </p:nvSpPr>
        <p:spPr/>
        <p:txBody>
          <a:bodyPr/>
          <a:lstStyle/>
          <a:p>
            <a:r>
              <a:rPr lang="en-US" dirty="0"/>
              <a:t>Priority 5: Pupil Engagement </a:t>
            </a:r>
          </a:p>
        </p:txBody>
      </p:sp>
      <p:sp>
        <p:nvSpPr>
          <p:cNvPr id="3" name="Content Placeholder 2">
            <a:extLst>
              <a:ext uri="{FF2B5EF4-FFF2-40B4-BE49-F238E27FC236}">
                <a16:creationId xmlns:a16="http://schemas.microsoft.com/office/drawing/2014/main" id="{FE2BF001-DBFB-4316-A880-6CBEC7D73BA4}"/>
              </a:ext>
            </a:extLst>
          </p:cNvPr>
          <p:cNvSpPr>
            <a:spLocks noGrp="1"/>
          </p:cNvSpPr>
          <p:nvPr>
            <p:ph sz="half" idx="1"/>
          </p:nvPr>
        </p:nvSpPr>
        <p:spPr>
          <a:xfrm>
            <a:off x="1097277" y="1845733"/>
            <a:ext cx="9358687" cy="4388811"/>
          </a:xfrm>
        </p:spPr>
        <p:txBody>
          <a:bodyPr>
            <a:normAutofit/>
          </a:bodyPr>
          <a:lstStyle/>
          <a:p>
            <a:pPr marL="0" indent="0">
              <a:buNone/>
            </a:pPr>
            <a:r>
              <a:rPr lang="en-US" dirty="0"/>
              <a:t>Measured by all of the following, as applicable to the LEA:</a:t>
            </a:r>
          </a:p>
          <a:p>
            <a:pPr marL="457200" indent="-457200">
              <a:buFont typeface="+mj-lt"/>
              <a:buAutoNum type="alphaLcPeriod"/>
            </a:pPr>
            <a:r>
              <a:rPr lang="en-US" dirty="0"/>
              <a:t>school attendance rates;</a:t>
            </a:r>
          </a:p>
          <a:p>
            <a:pPr marL="457200" indent="-457200">
              <a:buFont typeface="+mj-lt"/>
              <a:buAutoNum type="alphaLcPeriod"/>
            </a:pPr>
            <a:r>
              <a:rPr lang="en-US" dirty="0"/>
              <a:t>chronic absenteeism rates;</a:t>
            </a:r>
          </a:p>
          <a:p>
            <a:pPr marL="457200" indent="-457200">
              <a:buFont typeface="+mj-lt"/>
              <a:buAutoNum type="alphaLcPeriod"/>
            </a:pPr>
            <a:r>
              <a:rPr lang="en-US" dirty="0"/>
              <a:t>middle school dropout rates;</a:t>
            </a:r>
          </a:p>
          <a:p>
            <a:pPr marL="457200" indent="-457200">
              <a:buFont typeface="+mj-lt"/>
              <a:buAutoNum type="alphaLcPeriod"/>
            </a:pPr>
            <a:r>
              <a:rPr lang="en-US" dirty="0"/>
              <a:t>high school dropout rates; and</a:t>
            </a:r>
          </a:p>
          <a:p>
            <a:pPr marL="457200" indent="-457200">
              <a:buFont typeface="+mj-lt"/>
              <a:buAutoNum type="alphaLcPeriod"/>
            </a:pPr>
            <a:r>
              <a:rPr lang="en-US" dirty="0"/>
              <a:t>high school graduation rates</a:t>
            </a:r>
          </a:p>
          <a:p>
            <a:endParaRPr lang="en-US" dirty="0"/>
          </a:p>
        </p:txBody>
      </p:sp>
      <p:pic>
        <p:nvPicPr>
          <p:cNvPr id="6" name="Content Placeholder 5">
            <a:extLst>
              <a:ext uri="{FF2B5EF4-FFF2-40B4-BE49-F238E27FC236}">
                <a16:creationId xmlns:a16="http://schemas.microsoft.com/office/drawing/2014/main" id="{C4E4B0ED-EA6B-4458-9474-F2BF15CA37C0}"/>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556169" y="2401258"/>
            <a:ext cx="4937125" cy="3277759"/>
          </a:xfrm>
          <a:prstGeom prst="rect">
            <a:avLst/>
          </a:prstGeom>
        </p:spPr>
      </p:pic>
      <p:sp>
        <p:nvSpPr>
          <p:cNvPr id="5" name="Slide Number Placeholder 4">
            <a:extLst>
              <a:ext uri="{FF2B5EF4-FFF2-40B4-BE49-F238E27FC236}">
                <a16:creationId xmlns:a16="http://schemas.microsoft.com/office/drawing/2014/main" id="{5A0CB686-D910-431F-BAF0-EF6B2AB01FAC}"/>
              </a:ext>
            </a:extLst>
          </p:cNvPr>
          <p:cNvSpPr>
            <a:spLocks noGrp="1"/>
          </p:cNvSpPr>
          <p:nvPr>
            <p:ph type="sldNum" sz="quarter" idx="12"/>
          </p:nvPr>
        </p:nvSpPr>
        <p:spPr/>
        <p:txBody>
          <a:bodyPr/>
          <a:lstStyle/>
          <a:p>
            <a:fld id="{1E47FE53-EBF0-4DA7-9D9D-CC1C3A20F3CB}" type="slidenum">
              <a:rPr lang="en-US" smtClean="0"/>
              <a:t>29</a:t>
            </a:fld>
            <a:endParaRPr lang="en-US"/>
          </a:p>
        </p:txBody>
      </p:sp>
    </p:spTree>
    <p:extLst>
      <p:ext uri="{BB962C8B-B14F-4D97-AF65-F5344CB8AC3E}">
        <p14:creationId xmlns:p14="http://schemas.microsoft.com/office/powerpoint/2010/main" val="53502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50E8-12CD-4EF3-9064-8A39BE5964BC}"/>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5B5128A2-C7CF-4BC2-A2CA-9C7426012F68}"/>
              </a:ext>
            </a:extLst>
          </p:cNvPr>
          <p:cNvSpPr>
            <a:spLocks noGrp="1"/>
          </p:cNvSpPr>
          <p:nvPr>
            <p:ph idx="1"/>
          </p:nvPr>
        </p:nvSpPr>
        <p:spPr/>
        <p:txBody>
          <a:bodyPr anchor="ctr"/>
          <a:lstStyle/>
          <a:p>
            <a:pPr marL="514350" lvl="0" indent="-514350">
              <a:buFont typeface="+mj-lt"/>
              <a:buAutoNum type="arabicPeriod"/>
            </a:pPr>
            <a:r>
              <a:rPr lang="en-US" dirty="0"/>
              <a:t>The history of the Local Control Funding Formula (LCFF) and its foundational principles;</a:t>
            </a:r>
          </a:p>
          <a:p>
            <a:pPr marL="514350" lvl="0" indent="-514350">
              <a:buFont typeface="+mj-lt"/>
              <a:buAutoNum type="arabicPeriod"/>
            </a:pPr>
            <a:r>
              <a:rPr lang="en-US" dirty="0"/>
              <a:t>The requirements for the Local Control Accountability Plan (LCAP); and</a:t>
            </a:r>
          </a:p>
          <a:p>
            <a:pPr marL="514350" lvl="0" indent="-514350">
              <a:buFont typeface="+mj-lt"/>
              <a:buAutoNum type="arabicPeriod"/>
            </a:pPr>
            <a:r>
              <a:rPr lang="en-US" dirty="0"/>
              <a:t>The connection of the LCAP to California’s accountability system and the Statewide System of Support.</a:t>
            </a:r>
          </a:p>
        </p:txBody>
      </p:sp>
      <p:sp>
        <p:nvSpPr>
          <p:cNvPr id="4" name="Text Placeholder 3">
            <a:extLst>
              <a:ext uri="{FF2B5EF4-FFF2-40B4-BE49-F238E27FC236}">
                <a16:creationId xmlns:a16="http://schemas.microsoft.com/office/drawing/2014/main" id="{21686611-9438-4B9B-A1FF-F28C5A37A751}"/>
              </a:ext>
            </a:extLst>
          </p:cNvPr>
          <p:cNvSpPr>
            <a:spLocks noGrp="1"/>
          </p:cNvSpPr>
          <p:nvPr>
            <p:ph type="body" sz="half" idx="2"/>
          </p:nvPr>
        </p:nvSpPr>
        <p:spPr/>
        <p:txBody>
          <a:bodyPr/>
          <a:lstStyle/>
          <a:p>
            <a:r>
              <a:rPr lang="en-US" sz="2400" dirty="0"/>
              <a:t>To provide an overview of the following:</a:t>
            </a:r>
          </a:p>
          <a:p>
            <a:endParaRPr lang="en-US" dirty="0"/>
          </a:p>
        </p:txBody>
      </p:sp>
      <p:sp>
        <p:nvSpPr>
          <p:cNvPr id="5" name="Slide Number Placeholder 4">
            <a:extLst>
              <a:ext uri="{FF2B5EF4-FFF2-40B4-BE49-F238E27FC236}">
                <a16:creationId xmlns:a16="http://schemas.microsoft.com/office/drawing/2014/main" id="{8D90C10A-6CA8-4A52-B607-538F29779606}"/>
              </a:ext>
            </a:extLst>
          </p:cNvPr>
          <p:cNvSpPr>
            <a:spLocks noGrp="1"/>
          </p:cNvSpPr>
          <p:nvPr>
            <p:ph type="sldNum" sz="quarter" idx="12"/>
          </p:nvPr>
        </p:nvSpPr>
        <p:spPr/>
        <p:txBody>
          <a:bodyPr/>
          <a:lstStyle/>
          <a:p>
            <a:fld id="{1E47FE53-EBF0-4DA7-9D9D-CC1C3A20F3CB}" type="slidenum">
              <a:rPr lang="en-US" smtClean="0"/>
              <a:t>3</a:t>
            </a:fld>
            <a:endParaRPr lang="en-US"/>
          </a:p>
        </p:txBody>
      </p:sp>
    </p:spTree>
    <p:extLst>
      <p:ext uri="{BB962C8B-B14F-4D97-AF65-F5344CB8AC3E}">
        <p14:creationId xmlns:p14="http://schemas.microsoft.com/office/powerpoint/2010/main" val="1231603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7393-8284-4F4F-9AA5-976210E1D1C6}"/>
              </a:ext>
            </a:extLst>
          </p:cNvPr>
          <p:cNvSpPr>
            <a:spLocks noGrp="1"/>
          </p:cNvSpPr>
          <p:nvPr>
            <p:ph type="title"/>
          </p:nvPr>
        </p:nvSpPr>
        <p:spPr/>
        <p:txBody>
          <a:bodyPr/>
          <a:lstStyle/>
          <a:p>
            <a:r>
              <a:rPr lang="en-US" dirty="0"/>
              <a:t>Priority 6: School Climate</a:t>
            </a:r>
          </a:p>
        </p:txBody>
      </p:sp>
      <p:sp>
        <p:nvSpPr>
          <p:cNvPr id="3" name="Content Placeholder 2">
            <a:extLst>
              <a:ext uri="{FF2B5EF4-FFF2-40B4-BE49-F238E27FC236}">
                <a16:creationId xmlns:a16="http://schemas.microsoft.com/office/drawing/2014/main" id="{2930F452-25B8-49F2-B4E1-8EAC81B92C07}"/>
              </a:ext>
            </a:extLst>
          </p:cNvPr>
          <p:cNvSpPr>
            <a:spLocks noGrp="1"/>
          </p:cNvSpPr>
          <p:nvPr>
            <p:ph sz="half" idx="1"/>
          </p:nvPr>
        </p:nvSpPr>
        <p:spPr>
          <a:xfrm>
            <a:off x="1097278" y="1845733"/>
            <a:ext cx="5120960" cy="4388811"/>
          </a:xfrm>
        </p:spPr>
        <p:txBody>
          <a:bodyPr>
            <a:normAutofit lnSpcReduction="10000"/>
          </a:bodyPr>
          <a:lstStyle/>
          <a:p>
            <a:pPr marL="0" indent="0">
              <a:buNone/>
            </a:pPr>
            <a:r>
              <a:rPr lang="en-US" dirty="0"/>
              <a:t>Measured by all of the following, as applicable:</a:t>
            </a:r>
          </a:p>
          <a:p>
            <a:pPr marL="457200" lvl="0" indent="-457200">
              <a:buFont typeface="+mj-lt"/>
              <a:buAutoNum type="alphaLcPeriod"/>
            </a:pPr>
            <a:r>
              <a:rPr lang="en-US" dirty="0"/>
              <a:t>suspension rates;</a:t>
            </a:r>
          </a:p>
          <a:p>
            <a:pPr marL="457200" lvl="0" indent="-457200">
              <a:buFont typeface="+mj-lt"/>
              <a:buAutoNum type="alphaLcPeriod"/>
            </a:pPr>
            <a:r>
              <a:rPr lang="en-US" dirty="0"/>
              <a:t>expulsion rates; and</a:t>
            </a:r>
          </a:p>
          <a:p>
            <a:pPr marL="457200" indent="-457200">
              <a:buFont typeface="+mj-lt"/>
              <a:buAutoNum type="alphaLcPeriod"/>
            </a:pPr>
            <a:r>
              <a:rPr lang="en-US" dirty="0"/>
              <a:t>other local measures, including surveys of students, parents, and teachers on the sense of safety and school connectedness.</a:t>
            </a:r>
          </a:p>
          <a:p>
            <a:endParaRPr lang="en-US" dirty="0"/>
          </a:p>
        </p:txBody>
      </p:sp>
      <p:pic>
        <p:nvPicPr>
          <p:cNvPr id="8" name="Content Placeholder 7">
            <a:extLst>
              <a:ext uri="{FF2B5EF4-FFF2-40B4-BE49-F238E27FC236}">
                <a16:creationId xmlns:a16="http://schemas.microsoft.com/office/drawing/2014/main" id="{294CB7A0-9631-4749-84DF-59817CC0D205}"/>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218238" y="2744193"/>
            <a:ext cx="4937125" cy="2591990"/>
          </a:xfrm>
          <a:prstGeom prst="rect">
            <a:avLst/>
          </a:prstGeom>
        </p:spPr>
      </p:pic>
      <p:sp>
        <p:nvSpPr>
          <p:cNvPr id="5" name="Slide Number Placeholder 4">
            <a:extLst>
              <a:ext uri="{FF2B5EF4-FFF2-40B4-BE49-F238E27FC236}">
                <a16:creationId xmlns:a16="http://schemas.microsoft.com/office/drawing/2014/main" id="{82A9A897-7400-48C8-9E77-76CE08AA1CB2}"/>
              </a:ext>
            </a:extLst>
          </p:cNvPr>
          <p:cNvSpPr>
            <a:spLocks noGrp="1"/>
          </p:cNvSpPr>
          <p:nvPr>
            <p:ph type="sldNum" sz="quarter" idx="12"/>
          </p:nvPr>
        </p:nvSpPr>
        <p:spPr/>
        <p:txBody>
          <a:bodyPr/>
          <a:lstStyle/>
          <a:p>
            <a:fld id="{1E47FE53-EBF0-4DA7-9D9D-CC1C3A20F3CB}" type="slidenum">
              <a:rPr lang="en-US" smtClean="0"/>
              <a:t>30</a:t>
            </a:fld>
            <a:endParaRPr lang="en-US"/>
          </a:p>
        </p:txBody>
      </p:sp>
    </p:spTree>
    <p:extLst>
      <p:ext uri="{BB962C8B-B14F-4D97-AF65-F5344CB8AC3E}">
        <p14:creationId xmlns:p14="http://schemas.microsoft.com/office/powerpoint/2010/main" val="4040813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063A-8FF5-4B11-8415-C6F76F7FB130}"/>
              </a:ext>
            </a:extLst>
          </p:cNvPr>
          <p:cNvSpPr>
            <a:spLocks noGrp="1"/>
          </p:cNvSpPr>
          <p:nvPr>
            <p:ph type="title"/>
          </p:nvPr>
        </p:nvSpPr>
        <p:spPr/>
        <p:txBody>
          <a:bodyPr/>
          <a:lstStyle/>
          <a:p>
            <a:r>
              <a:rPr lang="en-US" dirty="0"/>
              <a:t>Priority 7: Course Access</a:t>
            </a:r>
          </a:p>
        </p:txBody>
      </p:sp>
      <p:sp>
        <p:nvSpPr>
          <p:cNvPr id="3" name="Content Placeholder 2">
            <a:extLst>
              <a:ext uri="{FF2B5EF4-FFF2-40B4-BE49-F238E27FC236}">
                <a16:creationId xmlns:a16="http://schemas.microsoft.com/office/drawing/2014/main" id="{8B554C63-2B36-4B44-AC5E-1A59864AE6D6}"/>
              </a:ext>
            </a:extLst>
          </p:cNvPr>
          <p:cNvSpPr>
            <a:spLocks noGrp="1"/>
          </p:cNvSpPr>
          <p:nvPr>
            <p:ph idx="1"/>
          </p:nvPr>
        </p:nvSpPr>
        <p:spPr/>
        <p:txBody>
          <a:bodyPr/>
          <a:lstStyle/>
          <a:p>
            <a:pPr marL="0" indent="0">
              <a:buNone/>
            </a:pPr>
            <a:r>
              <a:rPr lang="en-US" dirty="0"/>
              <a:t>Addresses the extent to which students have access to and are enrolled in:</a:t>
            </a:r>
          </a:p>
          <a:p>
            <a:pPr marL="457200" lvl="0" indent="-457200">
              <a:buFont typeface="+mj-lt"/>
              <a:buAutoNum type="alphaLcPeriod"/>
            </a:pPr>
            <a:r>
              <a:rPr lang="en-US" dirty="0"/>
              <a:t>the adopted course of study for grades 1 to 6 and/or the adopted course of study for grades 7 to 12, as applicable;</a:t>
            </a:r>
          </a:p>
          <a:p>
            <a:pPr marL="457200" lvl="0" indent="-457200">
              <a:buFont typeface="+mj-lt"/>
              <a:buAutoNum type="alphaLcPeriod"/>
            </a:pPr>
            <a:r>
              <a:rPr lang="en-US" dirty="0"/>
              <a:t>programs and services developed and provided to students who are low income, English learners, and foster youth; and</a:t>
            </a:r>
          </a:p>
          <a:p>
            <a:pPr marL="457200" indent="-457200">
              <a:buFont typeface="+mj-lt"/>
              <a:buAutoNum type="alphaLcPeriod"/>
            </a:pPr>
            <a:r>
              <a:rPr lang="en-US" dirty="0"/>
              <a:t>programs and services developed and provided to students with disabilities</a:t>
            </a:r>
          </a:p>
          <a:p>
            <a:pPr marL="0" indent="0">
              <a:buNone/>
            </a:pPr>
            <a:endParaRPr lang="en-US" dirty="0"/>
          </a:p>
        </p:txBody>
      </p:sp>
      <p:sp>
        <p:nvSpPr>
          <p:cNvPr id="4" name="Slide Number Placeholder 3">
            <a:extLst>
              <a:ext uri="{FF2B5EF4-FFF2-40B4-BE49-F238E27FC236}">
                <a16:creationId xmlns:a16="http://schemas.microsoft.com/office/drawing/2014/main" id="{83B1590F-F1F4-4AC4-9F13-DB1502A814EE}"/>
              </a:ext>
            </a:extLst>
          </p:cNvPr>
          <p:cNvSpPr>
            <a:spLocks noGrp="1"/>
          </p:cNvSpPr>
          <p:nvPr>
            <p:ph type="sldNum" sz="quarter" idx="12"/>
          </p:nvPr>
        </p:nvSpPr>
        <p:spPr/>
        <p:txBody>
          <a:bodyPr/>
          <a:lstStyle/>
          <a:p>
            <a:fld id="{1E47FE53-EBF0-4DA7-9D9D-CC1C3A20F3CB}" type="slidenum">
              <a:rPr lang="en-US" smtClean="0"/>
              <a:t>31</a:t>
            </a:fld>
            <a:endParaRPr lang="en-US"/>
          </a:p>
        </p:txBody>
      </p:sp>
    </p:spTree>
    <p:extLst>
      <p:ext uri="{BB962C8B-B14F-4D97-AF65-F5344CB8AC3E}">
        <p14:creationId xmlns:p14="http://schemas.microsoft.com/office/powerpoint/2010/main" val="2270146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37F4-7B23-41FE-8532-B91851AC4AED}"/>
              </a:ext>
            </a:extLst>
          </p:cNvPr>
          <p:cNvSpPr>
            <a:spLocks noGrp="1"/>
          </p:cNvSpPr>
          <p:nvPr>
            <p:ph type="title"/>
          </p:nvPr>
        </p:nvSpPr>
        <p:spPr/>
        <p:txBody>
          <a:bodyPr/>
          <a:lstStyle/>
          <a:p>
            <a:r>
              <a:rPr lang="en-US" dirty="0"/>
              <a:t>Priority 8: Student Outcomes</a:t>
            </a:r>
          </a:p>
        </p:txBody>
      </p:sp>
      <p:sp>
        <p:nvSpPr>
          <p:cNvPr id="3" name="Content Placeholder 2">
            <a:extLst>
              <a:ext uri="{FF2B5EF4-FFF2-40B4-BE49-F238E27FC236}">
                <a16:creationId xmlns:a16="http://schemas.microsoft.com/office/drawing/2014/main" id="{9A3D725D-5BFA-41F4-8629-74D42B0A5227}"/>
              </a:ext>
            </a:extLst>
          </p:cNvPr>
          <p:cNvSpPr>
            <a:spLocks noGrp="1"/>
          </p:cNvSpPr>
          <p:nvPr>
            <p:ph sz="half" idx="1"/>
          </p:nvPr>
        </p:nvSpPr>
        <p:spPr>
          <a:xfrm>
            <a:off x="1097278" y="1845733"/>
            <a:ext cx="10040376" cy="4388811"/>
          </a:xfrm>
        </p:spPr>
        <p:txBody>
          <a:bodyPr/>
          <a:lstStyle/>
          <a:p>
            <a:r>
              <a:rPr lang="en-US" dirty="0"/>
              <a:t>Addresses student outcomes, if available, for the adopted course of study for grades 1 to 6 and/or the adopted course of study for grades 7 to 12, as applicable to the LEA</a:t>
            </a:r>
          </a:p>
          <a:p>
            <a:endParaRPr lang="en-US" dirty="0"/>
          </a:p>
        </p:txBody>
      </p:sp>
      <p:pic>
        <p:nvPicPr>
          <p:cNvPr id="6" name="Content Placeholder 5">
            <a:extLst>
              <a:ext uri="{FF2B5EF4-FFF2-40B4-BE49-F238E27FC236}">
                <a16:creationId xmlns:a16="http://schemas.microsoft.com/office/drawing/2014/main" id="{28D9A1B3-88BB-491A-B8D2-1856F94A0700}"/>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4456063" y="3429000"/>
            <a:ext cx="3279874" cy="2470838"/>
          </a:xfrm>
          <a:prstGeom prst="rect">
            <a:avLst/>
          </a:prstGeom>
        </p:spPr>
      </p:pic>
      <p:sp>
        <p:nvSpPr>
          <p:cNvPr id="5" name="Slide Number Placeholder 4">
            <a:extLst>
              <a:ext uri="{FF2B5EF4-FFF2-40B4-BE49-F238E27FC236}">
                <a16:creationId xmlns:a16="http://schemas.microsoft.com/office/drawing/2014/main" id="{B7C4DBC1-1DE6-4C21-9DE9-1B96DB044052}"/>
              </a:ext>
            </a:extLst>
          </p:cNvPr>
          <p:cNvSpPr>
            <a:spLocks noGrp="1"/>
          </p:cNvSpPr>
          <p:nvPr>
            <p:ph type="sldNum" sz="quarter" idx="12"/>
          </p:nvPr>
        </p:nvSpPr>
        <p:spPr/>
        <p:txBody>
          <a:bodyPr/>
          <a:lstStyle/>
          <a:p>
            <a:fld id="{1E47FE53-EBF0-4DA7-9D9D-CC1C3A20F3CB}" type="slidenum">
              <a:rPr lang="en-US" smtClean="0"/>
              <a:t>32</a:t>
            </a:fld>
            <a:endParaRPr lang="en-US"/>
          </a:p>
        </p:txBody>
      </p:sp>
    </p:spTree>
    <p:extLst>
      <p:ext uri="{BB962C8B-B14F-4D97-AF65-F5344CB8AC3E}">
        <p14:creationId xmlns:p14="http://schemas.microsoft.com/office/powerpoint/2010/main" val="846289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21E4-15CC-40A2-9326-EBD00E45D934}"/>
              </a:ext>
            </a:extLst>
          </p:cNvPr>
          <p:cNvSpPr>
            <a:spLocks noGrp="1"/>
          </p:cNvSpPr>
          <p:nvPr>
            <p:ph type="title"/>
          </p:nvPr>
        </p:nvSpPr>
        <p:spPr/>
        <p:txBody>
          <a:bodyPr/>
          <a:lstStyle/>
          <a:p>
            <a:r>
              <a:rPr lang="en-US" dirty="0"/>
              <a:t>Priority 9: Coordination of Instruction</a:t>
            </a:r>
          </a:p>
        </p:txBody>
      </p:sp>
      <p:sp>
        <p:nvSpPr>
          <p:cNvPr id="3" name="Content Placeholder 2">
            <a:extLst>
              <a:ext uri="{FF2B5EF4-FFF2-40B4-BE49-F238E27FC236}">
                <a16:creationId xmlns:a16="http://schemas.microsoft.com/office/drawing/2014/main" id="{707F2EE3-64DF-41D9-B1F6-4260997527E5}"/>
              </a:ext>
            </a:extLst>
          </p:cNvPr>
          <p:cNvSpPr>
            <a:spLocks noGrp="1"/>
          </p:cNvSpPr>
          <p:nvPr>
            <p:ph idx="1"/>
          </p:nvPr>
        </p:nvSpPr>
        <p:spPr/>
        <p:txBody>
          <a:bodyPr/>
          <a:lstStyle/>
          <a:p>
            <a:pPr marL="0" indent="0">
              <a:buNone/>
            </a:pPr>
            <a:r>
              <a:rPr lang="en-US" dirty="0"/>
              <a:t>Coordination of instruction for expelled students </a:t>
            </a:r>
          </a:p>
          <a:p>
            <a:r>
              <a:rPr lang="en-US" dirty="0"/>
              <a:t>For COEs only</a:t>
            </a:r>
          </a:p>
          <a:p>
            <a:r>
              <a:rPr lang="en-US" dirty="0"/>
              <a:t>Addresses how the COE will coordinate instruction for expelled students</a:t>
            </a:r>
          </a:p>
          <a:p>
            <a:endParaRPr lang="en-US" dirty="0"/>
          </a:p>
        </p:txBody>
      </p:sp>
      <p:sp>
        <p:nvSpPr>
          <p:cNvPr id="4" name="Slide Number Placeholder 3">
            <a:extLst>
              <a:ext uri="{FF2B5EF4-FFF2-40B4-BE49-F238E27FC236}">
                <a16:creationId xmlns:a16="http://schemas.microsoft.com/office/drawing/2014/main" id="{9A9918DF-B0D0-4625-9B38-FCF44398E574}"/>
              </a:ext>
            </a:extLst>
          </p:cNvPr>
          <p:cNvSpPr>
            <a:spLocks noGrp="1"/>
          </p:cNvSpPr>
          <p:nvPr>
            <p:ph type="sldNum" sz="quarter" idx="12"/>
          </p:nvPr>
        </p:nvSpPr>
        <p:spPr/>
        <p:txBody>
          <a:bodyPr/>
          <a:lstStyle/>
          <a:p>
            <a:fld id="{1E47FE53-EBF0-4DA7-9D9D-CC1C3A20F3CB}" type="slidenum">
              <a:rPr lang="en-US" smtClean="0"/>
              <a:t>33</a:t>
            </a:fld>
            <a:endParaRPr lang="en-US"/>
          </a:p>
        </p:txBody>
      </p:sp>
    </p:spTree>
    <p:extLst>
      <p:ext uri="{BB962C8B-B14F-4D97-AF65-F5344CB8AC3E}">
        <p14:creationId xmlns:p14="http://schemas.microsoft.com/office/powerpoint/2010/main" val="3797387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AE0B-BBD0-41AF-9415-24538DA67E68}"/>
              </a:ext>
            </a:extLst>
          </p:cNvPr>
          <p:cNvSpPr>
            <a:spLocks noGrp="1"/>
          </p:cNvSpPr>
          <p:nvPr>
            <p:ph type="title"/>
          </p:nvPr>
        </p:nvSpPr>
        <p:spPr/>
        <p:txBody>
          <a:bodyPr/>
          <a:lstStyle/>
          <a:p>
            <a:r>
              <a:rPr lang="en-US" dirty="0"/>
              <a:t>Priority 10: Coordination of Services (1 of 2)</a:t>
            </a:r>
          </a:p>
        </p:txBody>
      </p:sp>
      <p:sp>
        <p:nvSpPr>
          <p:cNvPr id="3" name="Content Placeholder 2">
            <a:extLst>
              <a:ext uri="{FF2B5EF4-FFF2-40B4-BE49-F238E27FC236}">
                <a16:creationId xmlns:a16="http://schemas.microsoft.com/office/drawing/2014/main" id="{80DBB200-BC96-4D20-8719-F9AEB2686327}"/>
              </a:ext>
            </a:extLst>
          </p:cNvPr>
          <p:cNvSpPr>
            <a:spLocks noGrp="1"/>
          </p:cNvSpPr>
          <p:nvPr>
            <p:ph idx="1"/>
          </p:nvPr>
        </p:nvSpPr>
        <p:spPr/>
        <p:txBody>
          <a:bodyPr/>
          <a:lstStyle/>
          <a:p>
            <a:pPr marL="0" indent="0">
              <a:buNone/>
            </a:pPr>
            <a:r>
              <a:rPr lang="en-US" dirty="0"/>
              <a:t>Coordination of Services for Foster Youth </a:t>
            </a:r>
          </a:p>
          <a:p>
            <a:r>
              <a:rPr lang="en-US" dirty="0"/>
              <a:t>For COEs only</a:t>
            </a:r>
          </a:p>
          <a:p>
            <a:r>
              <a:rPr lang="en-US" dirty="0"/>
              <a:t>Addresses how the COEs will coordinate services for foster youth, including:</a:t>
            </a:r>
          </a:p>
          <a:p>
            <a:pPr marL="457200" lvl="0" indent="-457200">
              <a:buFont typeface="+mj-lt"/>
              <a:buAutoNum type="alphaLcPeriod"/>
            </a:pPr>
            <a:r>
              <a:rPr lang="en-US" dirty="0"/>
              <a:t>working with the county child welfare agency to minimize changes in school placement </a:t>
            </a:r>
          </a:p>
          <a:p>
            <a:pPr marL="457200" lvl="0" indent="-457200">
              <a:buFont typeface="+mj-lt"/>
              <a:buAutoNum type="alphaLcPeriod"/>
            </a:pPr>
            <a:r>
              <a:rPr lang="en-US" dirty="0"/>
              <a:t>providing education-related information to the county child welfare agency, including educational status and progress information that is required to be included in court reports;</a:t>
            </a:r>
          </a:p>
          <a:p>
            <a:endParaRPr lang="en-US" dirty="0"/>
          </a:p>
        </p:txBody>
      </p:sp>
      <p:sp>
        <p:nvSpPr>
          <p:cNvPr id="4" name="Slide Number Placeholder 3">
            <a:extLst>
              <a:ext uri="{FF2B5EF4-FFF2-40B4-BE49-F238E27FC236}">
                <a16:creationId xmlns:a16="http://schemas.microsoft.com/office/drawing/2014/main" id="{DB1490CE-02F6-4A7F-8F96-1F5C22BC2A77}"/>
              </a:ext>
            </a:extLst>
          </p:cNvPr>
          <p:cNvSpPr>
            <a:spLocks noGrp="1"/>
          </p:cNvSpPr>
          <p:nvPr>
            <p:ph type="sldNum" sz="quarter" idx="12"/>
          </p:nvPr>
        </p:nvSpPr>
        <p:spPr/>
        <p:txBody>
          <a:bodyPr/>
          <a:lstStyle/>
          <a:p>
            <a:fld id="{1E47FE53-EBF0-4DA7-9D9D-CC1C3A20F3CB}" type="slidenum">
              <a:rPr lang="en-US" smtClean="0"/>
              <a:t>34</a:t>
            </a:fld>
            <a:endParaRPr lang="en-US"/>
          </a:p>
        </p:txBody>
      </p:sp>
    </p:spTree>
    <p:extLst>
      <p:ext uri="{BB962C8B-B14F-4D97-AF65-F5344CB8AC3E}">
        <p14:creationId xmlns:p14="http://schemas.microsoft.com/office/powerpoint/2010/main" val="3574918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80D2-A78A-4B79-8AB4-8136406AD254}"/>
              </a:ext>
            </a:extLst>
          </p:cNvPr>
          <p:cNvSpPr>
            <a:spLocks noGrp="1"/>
          </p:cNvSpPr>
          <p:nvPr>
            <p:ph type="title"/>
          </p:nvPr>
        </p:nvSpPr>
        <p:spPr/>
        <p:txBody>
          <a:bodyPr/>
          <a:lstStyle/>
          <a:p>
            <a:r>
              <a:rPr lang="en-US" dirty="0"/>
              <a:t>Priority 10: Coordination of Services (2 of 2)</a:t>
            </a:r>
          </a:p>
        </p:txBody>
      </p:sp>
      <p:sp>
        <p:nvSpPr>
          <p:cNvPr id="3" name="Content Placeholder 2">
            <a:extLst>
              <a:ext uri="{FF2B5EF4-FFF2-40B4-BE49-F238E27FC236}">
                <a16:creationId xmlns:a16="http://schemas.microsoft.com/office/drawing/2014/main" id="{3EB26F2A-ED5A-4A6D-BB97-60ABCCAF9470}"/>
              </a:ext>
            </a:extLst>
          </p:cNvPr>
          <p:cNvSpPr>
            <a:spLocks noGrp="1"/>
          </p:cNvSpPr>
          <p:nvPr>
            <p:ph idx="1"/>
          </p:nvPr>
        </p:nvSpPr>
        <p:spPr/>
        <p:txBody>
          <a:bodyPr/>
          <a:lstStyle/>
          <a:p>
            <a:pPr marL="457200" lvl="0" indent="-457200">
              <a:buFont typeface="+mj-lt"/>
              <a:buAutoNum type="alphaLcPeriod" startAt="3"/>
            </a:pPr>
            <a:r>
              <a:rPr lang="en-US" dirty="0"/>
              <a:t>responding to requests from the juvenile court for information and working with the juvenile court to ensure the delivery and coordination of necessary educational services; and</a:t>
            </a:r>
          </a:p>
          <a:p>
            <a:pPr marL="457200" indent="-457200">
              <a:buFont typeface="+mj-lt"/>
              <a:buAutoNum type="alphaLcPeriod" startAt="3"/>
            </a:pPr>
            <a:r>
              <a:rPr lang="en-US" dirty="0"/>
              <a:t>establishing a mechanism for the efficient expeditious transfer of health and education records and the health and education passport</a:t>
            </a:r>
          </a:p>
          <a:p>
            <a:endParaRPr lang="en-US" dirty="0"/>
          </a:p>
        </p:txBody>
      </p:sp>
      <p:sp>
        <p:nvSpPr>
          <p:cNvPr id="4" name="Slide Number Placeholder 3">
            <a:extLst>
              <a:ext uri="{FF2B5EF4-FFF2-40B4-BE49-F238E27FC236}">
                <a16:creationId xmlns:a16="http://schemas.microsoft.com/office/drawing/2014/main" id="{9ECAE7C1-B578-428C-9E15-266849F44C3A}"/>
              </a:ext>
            </a:extLst>
          </p:cNvPr>
          <p:cNvSpPr>
            <a:spLocks noGrp="1"/>
          </p:cNvSpPr>
          <p:nvPr>
            <p:ph type="sldNum" sz="quarter" idx="12"/>
          </p:nvPr>
        </p:nvSpPr>
        <p:spPr/>
        <p:txBody>
          <a:bodyPr/>
          <a:lstStyle/>
          <a:p>
            <a:fld id="{1E47FE53-EBF0-4DA7-9D9D-CC1C3A20F3CB}" type="slidenum">
              <a:rPr lang="en-US" smtClean="0"/>
              <a:t>35</a:t>
            </a:fld>
            <a:endParaRPr lang="en-US"/>
          </a:p>
        </p:txBody>
      </p:sp>
    </p:spTree>
    <p:extLst>
      <p:ext uri="{BB962C8B-B14F-4D97-AF65-F5344CB8AC3E}">
        <p14:creationId xmlns:p14="http://schemas.microsoft.com/office/powerpoint/2010/main" val="3101199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3D5C-0E59-478D-AFA5-9D70BF3AE89E}"/>
              </a:ext>
            </a:extLst>
          </p:cNvPr>
          <p:cNvSpPr>
            <a:spLocks noGrp="1"/>
          </p:cNvSpPr>
          <p:nvPr>
            <p:ph type="title"/>
          </p:nvPr>
        </p:nvSpPr>
        <p:spPr/>
        <p:txBody>
          <a:bodyPr/>
          <a:lstStyle/>
          <a:p>
            <a:r>
              <a:rPr lang="en-US" dirty="0"/>
              <a:t>Local Priorities</a:t>
            </a:r>
          </a:p>
        </p:txBody>
      </p:sp>
      <p:sp>
        <p:nvSpPr>
          <p:cNvPr id="3" name="Content Placeholder 2">
            <a:extLst>
              <a:ext uri="{FF2B5EF4-FFF2-40B4-BE49-F238E27FC236}">
                <a16:creationId xmlns:a16="http://schemas.microsoft.com/office/drawing/2014/main" id="{3067F308-95FE-4F07-87DA-41EEF82C0729}"/>
              </a:ext>
            </a:extLst>
          </p:cNvPr>
          <p:cNvSpPr>
            <a:spLocks noGrp="1"/>
          </p:cNvSpPr>
          <p:nvPr>
            <p:ph idx="1"/>
          </p:nvPr>
        </p:nvSpPr>
        <p:spPr/>
        <p:txBody>
          <a:bodyPr/>
          <a:lstStyle/>
          <a:p>
            <a:pPr marL="0" indent="0">
              <a:buNone/>
            </a:pPr>
            <a:r>
              <a:rPr lang="en-US" dirty="0"/>
              <a:t>Local Priorities address:</a:t>
            </a:r>
          </a:p>
          <a:p>
            <a:r>
              <a:rPr lang="en-US" dirty="0"/>
              <a:t>local priority goals; and</a:t>
            </a:r>
          </a:p>
          <a:p>
            <a:r>
              <a:rPr lang="en-US" dirty="0"/>
              <a:t>methods for measuring progress toward local goals.</a:t>
            </a:r>
          </a:p>
          <a:p>
            <a:endParaRPr lang="en-US" dirty="0"/>
          </a:p>
          <a:p>
            <a:endParaRPr lang="en-US" dirty="0"/>
          </a:p>
        </p:txBody>
      </p:sp>
      <p:sp>
        <p:nvSpPr>
          <p:cNvPr id="4" name="Slide Number Placeholder 3">
            <a:extLst>
              <a:ext uri="{FF2B5EF4-FFF2-40B4-BE49-F238E27FC236}">
                <a16:creationId xmlns:a16="http://schemas.microsoft.com/office/drawing/2014/main" id="{C898E1E8-078F-4706-B660-69094D5C83DE}"/>
              </a:ext>
            </a:extLst>
          </p:cNvPr>
          <p:cNvSpPr>
            <a:spLocks noGrp="1"/>
          </p:cNvSpPr>
          <p:nvPr>
            <p:ph type="sldNum" sz="quarter" idx="12"/>
          </p:nvPr>
        </p:nvSpPr>
        <p:spPr/>
        <p:txBody>
          <a:bodyPr/>
          <a:lstStyle/>
          <a:p>
            <a:fld id="{1E47FE53-EBF0-4DA7-9D9D-CC1C3A20F3CB}" type="slidenum">
              <a:rPr lang="en-US" smtClean="0"/>
              <a:t>36</a:t>
            </a:fld>
            <a:endParaRPr lang="en-US"/>
          </a:p>
        </p:txBody>
      </p:sp>
    </p:spTree>
    <p:extLst>
      <p:ext uri="{BB962C8B-B14F-4D97-AF65-F5344CB8AC3E}">
        <p14:creationId xmlns:p14="http://schemas.microsoft.com/office/powerpoint/2010/main" val="34425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BE67-5D46-456A-AF2D-5D1F313A5680}"/>
              </a:ext>
            </a:extLst>
          </p:cNvPr>
          <p:cNvSpPr>
            <a:spLocks noGrp="1"/>
          </p:cNvSpPr>
          <p:nvPr>
            <p:ph type="title"/>
          </p:nvPr>
        </p:nvSpPr>
        <p:spPr/>
        <p:txBody>
          <a:bodyPr/>
          <a:lstStyle/>
          <a:p>
            <a:r>
              <a:rPr lang="en-US" dirty="0"/>
              <a:t>Framing the LCAP (1 of 3)</a:t>
            </a:r>
          </a:p>
        </p:txBody>
      </p:sp>
      <p:sp>
        <p:nvSpPr>
          <p:cNvPr id="3" name="Content Placeholder 2">
            <a:extLst>
              <a:ext uri="{FF2B5EF4-FFF2-40B4-BE49-F238E27FC236}">
                <a16:creationId xmlns:a16="http://schemas.microsoft.com/office/drawing/2014/main" id="{FF33EB8D-5ADE-4140-9E5D-63261F56DFB3}"/>
              </a:ext>
            </a:extLst>
          </p:cNvPr>
          <p:cNvSpPr>
            <a:spLocks noGrp="1"/>
          </p:cNvSpPr>
          <p:nvPr>
            <p:ph idx="1"/>
          </p:nvPr>
        </p:nvSpPr>
        <p:spPr/>
        <p:txBody>
          <a:bodyPr/>
          <a:lstStyle/>
          <a:p>
            <a:pPr marL="0" lvl="0" indent="0">
              <a:buNone/>
            </a:pPr>
            <a:r>
              <a:rPr lang="en-US" dirty="0"/>
              <a:t>The LCAP development process serves three distinct, but related functions: </a:t>
            </a:r>
          </a:p>
          <a:p>
            <a:pPr marL="457200" lvl="0" indent="-457200">
              <a:buFont typeface="+mj-lt"/>
              <a:buAutoNum type="arabicPeriod"/>
            </a:pPr>
            <a:r>
              <a:rPr lang="en-US" dirty="0"/>
              <a:t>Comprehensive Strategic Planning: </a:t>
            </a:r>
          </a:p>
          <a:p>
            <a:pPr lvl="1"/>
            <a:r>
              <a:rPr lang="en-US" dirty="0"/>
              <a:t>The process of developing and annually updating the LCAP supports comprehensive strategic planning </a:t>
            </a:r>
          </a:p>
          <a:p>
            <a:pPr lvl="1"/>
            <a:r>
              <a:rPr lang="en-US" dirty="0"/>
              <a:t>Strategic planning that is comprehensive connects budgetary decisions to teaching and learning performance data </a:t>
            </a:r>
          </a:p>
          <a:p>
            <a:pPr lvl="1"/>
            <a:r>
              <a:rPr lang="en-US" dirty="0"/>
              <a:t>LEAs should continually evaluate the hard choices they make about the use of limited resources to meet student and community needs to ensure opportunities and outcomes are improved for all students.</a:t>
            </a:r>
          </a:p>
          <a:p>
            <a:endParaRPr lang="en-US" dirty="0"/>
          </a:p>
        </p:txBody>
      </p:sp>
      <p:sp>
        <p:nvSpPr>
          <p:cNvPr id="4" name="Slide Number Placeholder 3">
            <a:extLst>
              <a:ext uri="{FF2B5EF4-FFF2-40B4-BE49-F238E27FC236}">
                <a16:creationId xmlns:a16="http://schemas.microsoft.com/office/drawing/2014/main" id="{59BEF0BD-5D21-4F39-80FF-21C8AB8D8272}"/>
              </a:ext>
            </a:extLst>
          </p:cNvPr>
          <p:cNvSpPr>
            <a:spLocks noGrp="1"/>
          </p:cNvSpPr>
          <p:nvPr>
            <p:ph type="sldNum" sz="quarter" idx="12"/>
          </p:nvPr>
        </p:nvSpPr>
        <p:spPr/>
        <p:txBody>
          <a:bodyPr/>
          <a:lstStyle/>
          <a:p>
            <a:fld id="{1E47FE53-EBF0-4DA7-9D9D-CC1C3A20F3CB}" type="slidenum">
              <a:rPr lang="en-US" smtClean="0"/>
              <a:t>37</a:t>
            </a:fld>
            <a:endParaRPr lang="en-US"/>
          </a:p>
        </p:txBody>
      </p:sp>
    </p:spTree>
    <p:extLst>
      <p:ext uri="{BB962C8B-B14F-4D97-AF65-F5344CB8AC3E}">
        <p14:creationId xmlns:p14="http://schemas.microsoft.com/office/powerpoint/2010/main" val="572440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6CBA-7599-4519-9FF1-8A7718C2325C}"/>
              </a:ext>
            </a:extLst>
          </p:cNvPr>
          <p:cNvSpPr>
            <a:spLocks noGrp="1"/>
          </p:cNvSpPr>
          <p:nvPr>
            <p:ph type="title"/>
          </p:nvPr>
        </p:nvSpPr>
        <p:spPr/>
        <p:txBody>
          <a:bodyPr/>
          <a:lstStyle/>
          <a:p>
            <a:r>
              <a:rPr lang="en-US" dirty="0"/>
              <a:t>Framing the LCAP (2 of 3)</a:t>
            </a:r>
          </a:p>
        </p:txBody>
      </p:sp>
      <p:sp>
        <p:nvSpPr>
          <p:cNvPr id="3" name="Content Placeholder 2">
            <a:extLst>
              <a:ext uri="{FF2B5EF4-FFF2-40B4-BE49-F238E27FC236}">
                <a16:creationId xmlns:a16="http://schemas.microsoft.com/office/drawing/2014/main" id="{BE71C50B-EC8C-40FF-959D-9170111A0F4F}"/>
              </a:ext>
            </a:extLst>
          </p:cNvPr>
          <p:cNvSpPr>
            <a:spLocks noGrp="1"/>
          </p:cNvSpPr>
          <p:nvPr>
            <p:ph sz="half" idx="1"/>
          </p:nvPr>
        </p:nvSpPr>
        <p:spPr>
          <a:xfrm>
            <a:off x="1097278" y="1845733"/>
            <a:ext cx="7519856" cy="4388811"/>
          </a:xfrm>
        </p:spPr>
        <p:txBody>
          <a:bodyPr>
            <a:normAutofit lnSpcReduction="10000"/>
          </a:bodyPr>
          <a:lstStyle/>
          <a:p>
            <a:pPr marL="457200" lvl="0" indent="-457200">
              <a:buFont typeface="+mj-lt"/>
              <a:buAutoNum type="arabicPeriod" startAt="2"/>
            </a:pPr>
            <a:r>
              <a:rPr lang="en-US" dirty="0"/>
              <a:t>Meaningful Engagement of Educational Partners: </a:t>
            </a:r>
          </a:p>
          <a:p>
            <a:pPr lvl="1"/>
            <a:r>
              <a:rPr lang="en-US" dirty="0"/>
              <a:t>The LCAP development process should result in an LCAP that reflects decisions made through meaningful engagement of educational partners. </a:t>
            </a:r>
          </a:p>
          <a:p>
            <a:pPr lvl="1"/>
            <a:r>
              <a:rPr lang="en-US" dirty="0"/>
              <a:t>Local educational partners possess valuable perspectives and insights about an LEA's programs and services. </a:t>
            </a:r>
          </a:p>
          <a:p>
            <a:pPr lvl="1"/>
            <a:r>
              <a:rPr lang="en-US" dirty="0"/>
              <a:t>Effective strategic planning will incorporate these perspectives and insights in order to identify potential goals and actions to be included in the LCAP.</a:t>
            </a:r>
          </a:p>
          <a:p>
            <a:endParaRPr lang="en-US" dirty="0"/>
          </a:p>
        </p:txBody>
      </p:sp>
      <p:pic>
        <p:nvPicPr>
          <p:cNvPr id="8" name="Content Placeholder 7">
            <a:extLst>
              <a:ext uri="{FF2B5EF4-FFF2-40B4-BE49-F238E27FC236}">
                <a16:creationId xmlns:a16="http://schemas.microsoft.com/office/drawing/2014/main" id="{4873FD7A-5D5E-4939-BAC8-0D604B3E17F1}"/>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8617134" y="2437766"/>
            <a:ext cx="3164612" cy="2715532"/>
          </a:xfrm>
          <a:prstGeom prst="rect">
            <a:avLst/>
          </a:prstGeom>
        </p:spPr>
      </p:pic>
      <p:sp>
        <p:nvSpPr>
          <p:cNvPr id="5" name="Slide Number Placeholder 4">
            <a:extLst>
              <a:ext uri="{FF2B5EF4-FFF2-40B4-BE49-F238E27FC236}">
                <a16:creationId xmlns:a16="http://schemas.microsoft.com/office/drawing/2014/main" id="{626E651A-D790-4BF3-88D6-35C0299DBEF9}"/>
              </a:ext>
            </a:extLst>
          </p:cNvPr>
          <p:cNvSpPr>
            <a:spLocks noGrp="1"/>
          </p:cNvSpPr>
          <p:nvPr>
            <p:ph type="sldNum" sz="quarter" idx="12"/>
          </p:nvPr>
        </p:nvSpPr>
        <p:spPr/>
        <p:txBody>
          <a:bodyPr/>
          <a:lstStyle/>
          <a:p>
            <a:fld id="{1E47FE53-EBF0-4DA7-9D9D-CC1C3A20F3CB}" type="slidenum">
              <a:rPr lang="en-US" smtClean="0"/>
              <a:t>38</a:t>
            </a:fld>
            <a:endParaRPr lang="en-US"/>
          </a:p>
        </p:txBody>
      </p:sp>
    </p:spTree>
    <p:extLst>
      <p:ext uri="{BB962C8B-B14F-4D97-AF65-F5344CB8AC3E}">
        <p14:creationId xmlns:p14="http://schemas.microsoft.com/office/powerpoint/2010/main" val="3439557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401B-5B1B-4CC2-ADD3-750DD227E441}"/>
              </a:ext>
            </a:extLst>
          </p:cNvPr>
          <p:cNvSpPr>
            <a:spLocks noGrp="1"/>
          </p:cNvSpPr>
          <p:nvPr>
            <p:ph type="title"/>
          </p:nvPr>
        </p:nvSpPr>
        <p:spPr/>
        <p:txBody>
          <a:bodyPr/>
          <a:lstStyle/>
          <a:p>
            <a:r>
              <a:rPr lang="en-US" dirty="0"/>
              <a:t>Framing the LCAP (3 of 3)</a:t>
            </a:r>
          </a:p>
        </p:txBody>
      </p:sp>
      <p:sp>
        <p:nvSpPr>
          <p:cNvPr id="3" name="Content Placeholder 2">
            <a:extLst>
              <a:ext uri="{FF2B5EF4-FFF2-40B4-BE49-F238E27FC236}">
                <a16:creationId xmlns:a16="http://schemas.microsoft.com/office/drawing/2014/main" id="{899A0163-1A24-4D37-A93D-426F59709025}"/>
              </a:ext>
            </a:extLst>
          </p:cNvPr>
          <p:cNvSpPr>
            <a:spLocks noGrp="1"/>
          </p:cNvSpPr>
          <p:nvPr>
            <p:ph sz="half" idx="1"/>
          </p:nvPr>
        </p:nvSpPr>
        <p:spPr>
          <a:xfrm>
            <a:off x="1097277" y="1845733"/>
            <a:ext cx="6283237" cy="4388811"/>
          </a:xfrm>
        </p:spPr>
        <p:txBody>
          <a:bodyPr/>
          <a:lstStyle/>
          <a:p>
            <a:pPr marL="457200" lvl="0" indent="-457200">
              <a:buFont typeface="+mj-lt"/>
              <a:buAutoNum type="arabicPeriod" startAt="3"/>
            </a:pPr>
            <a:r>
              <a:rPr lang="en-US" dirty="0"/>
              <a:t>Accountability and Compliance: </a:t>
            </a:r>
          </a:p>
          <a:p>
            <a:pPr lvl="1"/>
            <a:r>
              <a:rPr lang="en-US" dirty="0"/>
              <a:t>The LCAP serves an important accountability function because aspects of the LCAP template require LEAs to show that they have complied with various requirements specified in the LCFF statutes and regulations.</a:t>
            </a:r>
          </a:p>
          <a:p>
            <a:endParaRPr lang="en-US" dirty="0"/>
          </a:p>
        </p:txBody>
      </p:sp>
      <p:sp>
        <p:nvSpPr>
          <p:cNvPr id="5" name="Slide Number Placeholder 4">
            <a:extLst>
              <a:ext uri="{FF2B5EF4-FFF2-40B4-BE49-F238E27FC236}">
                <a16:creationId xmlns:a16="http://schemas.microsoft.com/office/drawing/2014/main" id="{BCF3B4DB-7FC7-475B-B085-549B71524D0B}"/>
              </a:ext>
            </a:extLst>
          </p:cNvPr>
          <p:cNvSpPr>
            <a:spLocks noGrp="1"/>
          </p:cNvSpPr>
          <p:nvPr>
            <p:ph type="sldNum" sz="quarter" idx="12"/>
          </p:nvPr>
        </p:nvSpPr>
        <p:spPr/>
        <p:txBody>
          <a:bodyPr/>
          <a:lstStyle/>
          <a:p>
            <a:fld id="{1E47FE53-EBF0-4DA7-9D9D-CC1C3A20F3CB}" type="slidenum">
              <a:rPr lang="en-US" smtClean="0"/>
              <a:t>39</a:t>
            </a:fld>
            <a:endParaRPr lang="en-US"/>
          </a:p>
        </p:txBody>
      </p:sp>
      <p:pic>
        <p:nvPicPr>
          <p:cNvPr id="6" name="Content Placeholder 3">
            <a:extLst>
              <a:ext uri="{FF2B5EF4-FFF2-40B4-BE49-F238E27FC236}">
                <a16:creationId xmlns:a16="http://schemas.microsoft.com/office/drawing/2014/main" id="{7B8E5116-483E-41C8-B30B-2022B31CA267}"/>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6986262" y="2204080"/>
            <a:ext cx="4169418" cy="3618206"/>
          </a:xfrm>
          <a:prstGeom prst="rect">
            <a:avLst/>
          </a:prstGeom>
        </p:spPr>
      </p:pic>
    </p:spTree>
    <p:extLst>
      <p:ext uri="{BB962C8B-B14F-4D97-AF65-F5344CB8AC3E}">
        <p14:creationId xmlns:p14="http://schemas.microsoft.com/office/powerpoint/2010/main" val="297822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5099-775F-403E-AC16-567A03AC02E9}"/>
              </a:ext>
            </a:extLst>
          </p:cNvPr>
          <p:cNvSpPr>
            <a:spLocks noGrp="1"/>
          </p:cNvSpPr>
          <p:nvPr>
            <p:ph type="title"/>
          </p:nvPr>
        </p:nvSpPr>
        <p:spPr/>
        <p:txBody>
          <a:bodyPr/>
          <a:lstStyle/>
          <a:p>
            <a:r>
              <a:rPr lang="en-US" dirty="0"/>
              <a:t>Intended Audience</a:t>
            </a:r>
          </a:p>
        </p:txBody>
      </p:sp>
      <p:sp>
        <p:nvSpPr>
          <p:cNvPr id="3" name="Content Placeholder 2">
            <a:extLst>
              <a:ext uri="{FF2B5EF4-FFF2-40B4-BE49-F238E27FC236}">
                <a16:creationId xmlns:a16="http://schemas.microsoft.com/office/drawing/2014/main" id="{D3911C18-9DEB-4591-A4AD-D0DCC79F1717}"/>
              </a:ext>
            </a:extLst>
          </p:cNvPr>
          <p:cNvSpPr>
            <a:spLocks noGrp="1"/>
          </p:cNvSpPr>
          <p:nvPr>
            <p:ph idx="1"/>
          </p:nvPr>
        </p:nvSpPr>
        <p:spPr/>
        <p:txBody>
          <a:bodyPr anchor="ctr"/>
          <a:lstStyle/>
          <a:p>
            <a:r>
              <a:rPr lang="en-US" dirty="0"/>
              <a:t>The intended audience for this presentation is anyone who is new to the LCFF, the LCAP, California’s accountability system, and the Statewide System of Support.</a:t>
            </a:r>
          </a:p>
          <a:p>
            <a:r>
              <a:rPr lang="en-US" dirty="0"/>
              <a:t>This may include</a:t>
            </a:r>
          </a:p>
          <a:p>
            <a:pPr lvl="1"/>
            <a:r>
              <a:rPr lang="en-US" dirty="0"/>
              <a:t>Parents</a:t>
            </a:r>
          </a:p>
          <a:p>
            <a:pPr lvl="1"/>
            <a:r>
              <a:rPr lang="en-US" dirty="0"/>
              <a:t>Teachers</a:t>
            </a:r>
          </a:p>
          <a:p>
            <a:pPr lvl="1"/>
            <a:r>
              <a:rPr lang="en-US" dirty="0"/>
              <a:t>Staff</a:t>
            </a:r>
          </a:p>
          <a:p>
            <a:pPr lvl="1"/>
            <a:r>
              <a:rPr lang="en-US" dirty="0"/>
              <a:t>Administrators</a:t>
            </a:r>
          </a:p>
          <a:p>
            <a:pPr lvl="1"/>
            <a:r>
              <a:rPr lang="en-US" dirty="0"/>
              <a:t>Community members </a:t>
            </a:r>
          </a:p>
          <a:p>
            <a:endParaRPr lang="en-US" dirty="0"/>
          </a:p>
        </p:txBody>
      </p:sp>
      <p:sp>
        <p:nvSpPr>
          <p:cNvPr id="5" name="Slide Number Placeholder 4">
            <a:extLst>
              <a:ext uri="{FF2B5EF4-FFF2-40B4-BE49-F238E27FC236}">
                <a16:creationId xmlns:a16="http://schemas.microsoft.com/office/drawing/2014/main" id="{93E560CA-E5A1-47C1-B2C1-999AAA4FC1AF}"/>
              </a:ext>
            </a:extLst>
          </p:cNvPr>
          <p:cNvSpPr>
            <a:spLocks noGrp="1"/>
          </p:cNvSpPr>
          <p:nvPr>
            <p:ph type="sldNum" sz="quarter" idx="12"/>
          </p:nvPr>
        </p:nvSpPr>
        <p:spPr/>
        <p:txBody>
          <a:bodyPr/>
          <a:lstStyle/>
          <a:p>
            <a:fld id="{1E47FE53-EBF0-4DA7-9D9D-CC1C3A20F3CB}" type="slidenum">
              <a:rPr lang="en-US" smtClean="0"/>
              <a:t>4</a:t>
            </a:fld>
            <a:endParaRPr lang="en-US"/>
          </a:p>
        </p:txBody>
      </p:sp>
    </p:spTree>
    <p:extLst>
      <p:ext uri="{BB962C8B-B14F-4D97-AF65-F5344CB8AC3E}">
        <p14:creationId xmlns:p14="http://schemas.microsoft.com/office/powerpoint/2010/main" val="2919237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63A5-AC65-4FA7-8C70-DF3F48BFDAA5}"/>
              </a:ext>
            </a:extLst>
          </p:cNvPr>
          <p:cNvSpPr>
            <a:spLocks noGrp="1"/>
          </p:cNvSpPr>
          <p:nvPr>
            <p:ph type="title"/>
          </p:nvPr>
        </p:nvSpPr>
        <p:spPr/>
        <p:txBody>
          <a:bodyPr/>
          <a:lstStyle/>
          <a:p>
            <a:r>
              <a:rPr lang="en-US" dirty="0"/>
              <a:t>LCAP Development Process</a:t>
            </a:r>
          </a:p>
        </p:txBody>
      </p:sp>
      <p:sp>
        <p:nvSpPr>
          <p:cNvPr id="3" name="Content Placeholder 2">
            <a:extLst>
              <a:ext uri="{FF2B5EF4-FFF2-40B4-BE49-F238E27FC236}">
                <a16:creationId xmlns:a16="http://schemas.microsoft.com/office/drawing/2014/main" id="{3E366B02-C796-4890-A8D9-64230ED45EFA}"/>
              </a:ext>
            </a:extLst>
          </p:cNvPr>
          <p:cNvSpPr>
            <a:spLocks noGrp="1"/>
          </p:cNvSpPr>
          <p:nvPr>
            <p:ph sz="half" idx="1"/>
          </p:nvPr>
        </p:nvSpPr>
        <p:spPr>
          <a:xfrm>
            <a:off x="1097277" y="1845733"/>
            <a:ext cx="6259873" cy="4388811"/>
          </a:xfrm>
        </p:spPr>
        <p:txBody>
          <a:bodyPr>
            <a:normAutofit fontScale="85000" lnSpcReduction="20000"/>
          </a:bodyPr>
          <a:lstStyle/>
          <a:p>
            <a:pPr marL="0" lvl="0" indent="0">
              <a:buNone/>
            </a:pPr>
            <a:r>
              <a:rPr lang="en-US" dirty="0"/>
              <a:t>Development</a:t>
            </a:r>
          </a:p>
          <a:p>
            <a:r>
              <a:rPr lang="en-US" dirty="0"/>
              <a:t>Data analysis and reflection</a:t>
            </a:r>
          </a:p>
          <a:p>
            <a:pPr lvl="0"/>
            <a:r>
              <a:rPr lang="en-US" dirty="0"/>
              <a:t>Engage educational partners</a:t>
            </a:r>
          </a:p>
          <a:p>
            <a:pPr lvl="0"/>
            <a:r>
              <a:rPr lang="en-US" dirty="0"/>
              <a:t>Write or revise the plan</a:t>
            </a:r>
          </a:p>
          <a:p>
            <a:pPr marL="0" lvl="0" indent="0">
              <a:buNone/>
            </a:pPr>
            <a:r>
              <a:rPr lang="en-US" dirty="0"/>
              <a:t>Adoption</a:t>
            </a:r>
          </a:p>
          <a:p>
            <a:pPr lvl="0"/>
            <a:r>
              <a:rPr lang="en-US" dirty="0"/>
              <a:t>Public Hearing to solicit public input</a:t>
            </a:r>
          </a:p>
          <a:p>
            <a:pPr lvl="0"/>
            <a:r>
              <a:rPr lang="en-US" dirty="0"/>
              <a:t>Public Meeting to adopt the LCAP, the budget, and report on local indicator progress</a:t>
            </a:r>
          </a:p>
          <a:p>
            <a:pPr marL="0" lvl="0" indent="0">
              <a:buNone/>
            </a:pPr>
            <a:r>
              <a:rPr lang="en-US" dirty="0"/>
              <a:t>Review and Approval</a:t>
            </a:r>
          </a:p>
          <a:p>
            <a:pPr marL="0" lvl="0" indent="0">
              <a:buNone/>
            </a:pPr>
            <a:r>
              <a:rPr lang="en-US" dirty="0"/>
              <a:t>Implementation</a:t>
            </a:r>
          </a:p>
        </p:txBody>
      </p:sp>
      <p:pic>
        <p:nvPicPr>
          <p:cNvPr id="6" name="Content Placeholder 5" descr="A diagram showing the cyclical connection between development, adoption, review and approval, and implementation.">
            <a:extLst>
              <a:ext uri="{FF2B5EF4-FFF2-40B4-BE49-F238E27FC236}">
                <a16:creationId xmlns:a16="http://schemas.microsoft.com/office/drawing/2014/main" id="{7A0A86A3-9DB0-45E8-B0FC-E42665FF8FFF}"/>
              </a:ext>
            </a:extLst>
          </p:cNvPr>
          <p:cNvPicPr>
            <a:picLocks noGrp="1" noChangeAspect="1"/>
          </p:cNvPicPr>
          <p:nvPr>
            <p:ph sz="half" idx="2"/>
          </p:nvPr>
        </p:nvPicPr>
        <p:blipFill>
          <a:blip r:embed="rId3"/>
          <a:stretch>
            <a:fillRect/>
          </a:stretch>
        </p:blipFill>
        <p:spPr>
          <a:xfrm>
            <a:off x="7357151" y="2149474"/>
            <a:ext cx="4046487" cy="3519153"/>
          </a:xfrm>
          <a:prstGeom prst="rect">
            <a:avLst/>
          </a:prstGeom>
        </p:spPr>
      </p:pic>
      <p:sp>
        <p:nvSpPr>
          <p:cNvPr id="5" name="Slide Number Placeholder 4">
            <a:extLst>
              <a:ext uri="{FF2B5EF4-FFF2-40B4-BE49-F238E27FC236}">
                <a16:creationId xmlns:a16="http://schemas.microsoft.com/office/drawing/2014/main" id="{D1A74CBC-A55D-48FC-BC81-57F1F7B83523}"/>
              </a:ext>
            </a:extLst>
          </p:cNvPr>
          <p:cNvSpPr>
            <a:spLocks noGrp="1"/>
          </p:cNvSpPr>
          <p:nvPr>
            <p:ph type="sldNum" sz="quarter" idx="12"/>
          </p:nvPr>
        </p:nvSpPr>
        <p:spPr/>
        <p:txBody>
          <a:bodyPr/>
          <a:lstStyle/>
          <a:p>
            <a:fld id="{1E47FE53-EBF0-4DA7-9D9D-CC1C3A20F3CB}" type="slidenum">
              <a:rPr lang="en-US" smtClean="0"/>
              <a:t>40</a:t>
            </a:fld>
            <a:endParaRPr lang="en-US"/>
          </a:p>
        </p:txBody>
      </p:sp>
    </p:spTree>
    <p:extLst>
      <p:ext uri="{BB962C8B-B14F-4D97-AF65-F5344CB8AC3E}">
        <p14:creationId xmlns:p14="http://schemas.microsoft.com/office/powerpoint/2010/main" val="956749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F95C-413D-4A65-A9E2-0FAD59DEB37A}"/>
              </a:ext>
            </a:extLst>
          </p:cNvPr>
          <p:cNvSpPr>
            <a:spLocks noGrp="1"/>
          </p:cNvSpPr>
          <p:nvPr>
            <p:ph type="title"/>
          </p:nvPr>
        </p:nvSpPr>
        <p:spPr/>
        <p:txBody>
          <a:bodyPr/>
          <a:lstStyle/>
          <a:p>
            <a:r>
              <a:rPr lang="en-US" dirty="0"/>
              <a:t>Sections of the LCAP</a:t>
            </a:r>
          </a:p>
        </p:txBody>
      </p:sp>
      <p:sp>
        <p:nvSpPr>
          <p:cNvPr id="3" name="Content Placeholder 2">
            <a:extLst>
              <a:ext uri="{FF2B5EF4-FFF2-40B4-BE49-F238E27FC236}">
                <a16:creationId xmlns:a16="http://schemas.microsoft.com/office/drawing/2014/main" id="{E67001C9-CB1D-4BB3-94FB-28229515D6DE}"/>
              </a:ext>
            </a:extLst>
          </p:cNvPr>
          <p:cNvSpPr>
            <a:spLocks noGrp="1"/>
          </p:cNvSpPr>
          <p:nvPr>
            <p:ph idx="1"/>
          </p:nvPr>
        </p:nvSpPr>
        <p:spPr/>
        <p:txBody>
          <a:bodyPr/>
          <a:lstStyle/>
          <a:p>
            <a:r>
              <a:rPr lang="en-US" dirty="0"/>
              <a:t>Budget Overview For Parents</a:t>
            </a:r>
          </a:p>
          <a:p>
            <a:pPr lvl="0"/>
            <a:r>
              <a:rPr lang="en-US" dirty="0"/>
              <a:t>Plan Summary</a:t>
            </a:r>
          </a:p>
          <a:p>
            <a:pPr lvl="0"/>
            <a:r>
              <a:rPr lang="en-US" dirty="0"/>
              <a:t>Engaging Educational Partners</a:t>
            </a:r>
          </a:p>
          <a:p>
            <a:pPr lvl="0"/>
            <a:r>
              <a:rPr lang="en-US" dirty="0"/>
              <a:t>Goals and Actions</a:t>
            </a:r>
          </a:p>
          <a:p>
            <a:pPr lvl="0"/>
            <a:r>
              <a:rPr lang="en-US" dirty="0"/>
              <a:t>Increased or Improved Services for Foster Youth, English Learners, and Low-Income Students</a:t>
            </a:r>
          </a:p>
          <a:p>
            <a:pPr lvl="0"/>
            <a:r>
              <a:rPr lang="en-US" dirty="0"/>
              <a:t>Action Tables</a:t>
            </a:r>
          </a:p>
          <a:p>
            <a:endParaRPr lang="en-US" dirty="0"/>
          </a:p>
        </p:txBody>
      </p:sp>
      <p:sp>
        <p:nvSpPr>
          <p:cNvPr id="4" name="Slide Number Placeholder 3">
            <a:extLst>
              <a:ext uri="{FF2B5EF4-FFF2-40B4-BE49-F238E27FC236}">
                <a16:creationId xmlns:a16="http://schemas.microsoft.com/office/drawing/2014/main" id="{29B6BAC4-9676-40AE-B0D4-069CB3B7EEB5}"/>
              </a:ext>
            </a:extLst>
          </p:cNvPr>
          <p:cNvSpPr>
            <a:spLocks noGrp="1"/>
          </p:cNvSpPr>
          <p:nvPr>
            <p:ph type="sldNum" sz="quarter" idx="12"/>
          </p:nvPr>
        </p:nvSpPr>
        <p:spPr/>
        <p:txBody>
          <a:bodyPr/>
          <a:lstStyle/>
          <a:p>
            <a:fld id="{1E47FE53-EBF0-4DA7-9D9D-CC1C3A20F3CB}" type="slidenum">
              <a:rPr lang="en-US" smtClean="0"/>
              <a:t>41</a:t>
            </a:fld>
            <a:endParaRPr lang="en-US"/>
          </a:p>
        </p:txBody>
      </p:sp>
    </p:spTree>
    <p:extLst>
      <p:ext uri="{BB962C8B-B14F-4D97-AF65-F5344CB8AC3E}">
        <p14:creationId xmlns:p14="http://schemas.microsoft.com/office/powerpoint/2010/main" val="3323493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E15F-1BB5-4C73-90A9-34E324840EF3}"/>
              </a:ext>
            </a:extLst>
          </p:cNvPr>
          <p:cNvSpPr>
            <a:spLocks noGrp="1"/>
          </p:cNvSpPr>
          <p:nvPr>
            <p:ph type="title"/>
          </p:nvPr>
        </p:nvSpPr>
        <p:spPr/>
        <p:txBody>
          <a:bodyPr/>
          <a:lstStyle/>
          <a:p>
            <a:r>
              <a:rPr lang="en-US" dirty="0"/>
              <a:t>Approval Criteria for the LCAP</a:t>
            </a:r>
          </a:p>
        </p:txBody>
      </p:sp>
      <p:sp>
        <p:nvSpPr>
          <p:cNvPr id="3" name="Content Placeholder 2">
            <a:extLst>
              <a:ext uri="{FF2B5EF4-FFF2-40B4-BE49-F238E27FC236}">
                <a16:creationId xmlns:a16="http://schemas.microsoft.com/office/drawing/2014/main" id="{A753DA9E-9747-4FBB-89BB-A6CEAC37ED56}"/>
              </a:ext>
            </a:extLst>
          </p:cNvPr>
          <p:cNvSpPr>
            <a:spLocks noGrp="1"/>
          </p:cNvSpPr>
          <p:nvPr>
            <p:ph idx="1"/>
          </p:nvPr>
        </p:nvSpPr>
        <p:spPr/>
        <p:txBody>
          <a:bodyPr>
            <a:normAutofit fontScale="92500" lnSpcReduction="10000"/>
          </a:bodyPr>
          <a:lstStyle/>
          <a:p>
            <a:pPr marL="0" lvl="0" indent="0">
              <a:buNone/>
            </a:pPr>
            <a:r>
              <a:rPr lang="en-US" dirty="0"/>
              <a:t>School District and COEs must submit their LCAPs for review and approval. The following are the review and approval criteria: </a:t>
            </a:r>
          </a:p>
          <a:p>
            <a:pPr marL="457200" lvl="0" indent="-457200">
              <a:buFont typeface="+mj-lt"/>
              <a:buAutoNum type="arabicPeriod"/>
            </a:pPr>
            <a:r>
              <a:rPr lang="en-US" dirty="0"/>
              <a:t>The LEA has adhered to the template and has followed the instructions for completing the template </a:t>
            </a:r>
          </a:p>
          <a:p>
            <a:pPr marL="457200" lvl="0" indent="-457200">
              <a:buFont typeface="+mj-lt"/>
              <a:buAutoNum type="arabicPeriod"/>
            </a:pPr>
            <a:r>
              <a:rPr lang="en-US" dirty="0"/>
              <a:t>The LEA budget for the fiscal year includes expenditures that are sufficient to implement the actions in the LCAP</a:t>
            </a:r>
          </a:p>
          <a:p>
            <a:pPr marL="457200" lvl="0" indent="-457200">
              <a:buFont typeface="+mj-lt"/>
              <a:buAutoNum type="arabicPeriod"/>
            </a:pPr>
            <a:r>
              <a:rPr lang="en-US" dirty="0"/>
              <a:t>The LEA has demonstrated how it is meeting its requirement to increase or improve services for students who are low-income, English learners, or foster youth </a:t>
            </a:r>
          </a:p>
          <a:p>
            <a:pPr marL="457200" lvl="0" indent="-457200">
              <a:buFont typeface="+mj-lt"/>
              <a:buAutoNum type="arabicPeriod"/>
            </a:pPr>
            <a:r>
              <a:rPr lang="en-US" dirty="0"/>
              <a:t>The LEA has included the related calculations required to meet the increased or improved services requirement.</a:t>
            </a:r>
          </a:p>
          <a:p>
            <a:endParaRPr lang="en-US" dirty="0"/>
          </a:p>
        </p:txBody>
      </p:sp>
      <p:sp>
        <p:nvSpPr>
          <p:cNvPr id="4" name="Slide Number Placeholder 3">
            <a:extLst>
              <a:ext uri="{FF2B5EF4-FFF2-40B4-BE49-F238E27FC236}">
                <a16:creationId xmlns:a16="http://schemas.microsoft.com/office/drawing/2014/main" id="{0E1F5DDD-19BF-4731-BED7-022BDCAFCEBD}"/>
              </a:ext>
            </a:extLst>
          </p:cNvPr>
          <p:cNvSpPr>
            <a:spLocks noGrp="1"/>
          </p:cNvSpPr>
          <p:nvPr>
            <p:ph type="sldNum" sz="quarter" idx="12"/>
          </p:nvPr>
        </p:nvSpPr>
        <p:spPr/>
        <p:txBody>
          <a:bodyPr/>
          <a:lstStyle/>
          <a:p>
            <a:fld id="{1E47FE53-EBF0-4DA7-9D9D-CC1C3A20F3CB}" type="slidenum">
              <a:rPr lang="en-US" smtClean="0"/>
              <a:t>42</a:t>
            </a:fld>
            <a:endParaRPr lang="en-US"/>
          </a:p>
        </p:txBody>
      </p:sp>
    </p:spTree>
    <p:extLst>
      <p:ext uri="{BB962C8B-B14F-4D97-AF65-F5344CB8AC3E}">
        <p14:creationId xmlns:p14="http://schemas.microsoft.com/office/powerpoint/2010/main" val="3594621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8655-B679-4B9C-AE5C-5E5A711C81C8}"/>
              </a:ext>
            </a:extLst>
          </p:cNvPr>
          <p:cNvSpPr>
            <a:spLocks noGrp="1"/>
          </p:cNvSpPr>
          <p:nvPr>
            <p:ph type="title"/>
          </p:nvPr>
        </p:nvSpPr>
        <p:spPr/>
        <p:txBody>
          <a:bodyPr/>
          <a:lstStyle/>
          <a:p>
            <a:r>
              <a:rPr lang="en-US" dirty="0"/>
              <a:t>The California School Dashboard</a:t>
            </a:r>
          </a:p>
        </p:txBody>
      </p:sp>
      <p:sp>
        <p:nvSpPr>
          <p:cNvPr id="3" name="Text Placeholder 2">
            <a:extLst>
              <a:ext uri="{FF2B5EF4-FFF2-40B4-BE49-F238E27FC236}">
                <a16:creationId xmlns:a16="http://schemas.microsoft.com/office/drawing/2014/main" id="{4788D8D7-AD2E-4521-B02A-F518632D6B65}"/>
              </a:ext>
            </a:extLst>
          </p:cNvPr>
          <p:cNvSpPr>
            <a:spLocks noGrp="1"/>
          </p:cNvSpPr>
          <p:nvPr>
            <p:ph type="body" idx="1"/>
          </p:nvPr>
        </p:nvSpPr>
        <p:spPr/>
        <p:txBody>
          <a:bodyPr/>
          <a:lstStyle/>
          <a:p>
            <a:r>
              <a:rPr lang="en-US" dirty="0"/>
              <a:t>A powerful online tool to help identify strengths and weaknesses </a:t>
            </a:r>
          </a:p>
          <a:p>
            <a:endParaRPr lang="en-US" dirty="0"/>
          </a:p>
        </p:txBody>
      </p:sp>
      <p:sp>
        <p:nvSpPr>
          <p:cNvPr id="4" name="Slide Number Placeholder 3">
            <a:extLst>
              <a:ext uri="{FF2B5EF4-FFF2-40B4-BE49-F238E27FC236}">
                <a16:creationId xmlns:a16="http://schemas.microsoft.com/office/drawing/2014/main" id="{EB08E64D-0A8E-4363-B152-B2C293A3B967}"/>
              </a:ext>
            </a:extLst>
          </p:cNvPr>
          <p:cNvSpPr>
            <a:spLocks noGrp="1"/>
          </p:cNvSpPr>
          <p:nvPr>
            <p:ph type="sldNum" sz="quarter" idx="12"/>
          </p:nvPr>
        </p:nvSpPr>
        <p:spPr/>
        <p:txBody>
          <a:bodyPr/>
          <a:lstStyle/>
          <a:p>
            <a:fld id="{1E47FE53-EBF0-4DA7-9D9D-CC1C3A20F3CB}" type="slidenum">
              <a:rPr lang="en-US" smtClean="0"/>
              <a:t>43</a:t>
            </a:fld>
            <a:endParaRPr lang="en-US"/>
          </a:p>
        </p:txBody>
      </p:sp>
    </p:spTree>
    <p:extLst>
      <p:ext uri="{BB962C8B-B14F-4D97-AF65-F5344CB8AC3E}">
        <p14:creationId xmlns:p14="http://schemas.microsoft.com/office/powerpoint/2010/main" val="72789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10C6-D4B7-4CF0-83CF-F2A822D38D5C}"/>
              </a:ext>
            </a:extLst>
          </p:cNvPr>
          <p:cNvSpPr>
            <a:spLocks noGrp="1"/>
          </p:cNvSpPr>
          <p:nvPr>
            <p:ph type="title"/>
          </p:nvPr>
        </p:nvSpPr>
        <p:spPr/>
        <p:txBody>
          <a:bodyPr/>
          <a:lstStyle/>
          <a:p>
            <a:r>
              <a:rPr lang="en-US" dirty="0"/>
              <a:t>Multiple Measures</a:t>
            </a:r>
          </a:p>
        </p:txBody>
      </p:sp>
      <p:sp>
        <p:nvSpPr>
          <p:cNvPr id="3" name="Content Placeholder 2">
            <a:extLst>
              <a:ext uri="{FF2B5EF4-FFF2-40B4-BE49-F238E27FC236}">
                <a16:creationId xmlns:a16="http://schemas.microsoft.com/office/drawing/2014/main" id="{420814C6-D1FC-48B4-A3C3-B53FE98DE7EF}"/>
              </a:ext>
            </a:extLst>
          </p:cNvPr>
          <p:cNvSpPr>
            <a:spLocks noGrp="1"/>
          </p:cNvSpPr>
          <p:nvPr>
            <p:ph idx="1"/>
          </p:nvPr>
        </p:nvSpPr>
        <p:spPr/>
        <p:txBody>
          <a:bodyPr/>
          <a:lstStyle/>
          <a:p>
            <a:pPr lvl="0"/>
            <a:r>
              <a:rPr lang="en-US" dirty="0"/>
              <a:t>LCFF created an accountability system that utilizes multiple measures to inform educators, parents, and the public of student achievement</a:t>
            </a:r>
          </a:p>
          <a:p>
            <a:pPr lvl="0"/>
            <a:r>
              <a:rPr lang="en-US" dirty="0"/>
              <a:t>Statute required the SBE to develop evaluation rubrics to </a:t>
            </a:r>
          </a:p>
          <a:p>
            <a:pPr lvl="1"/>
            <a:r>
              <a:rPr lang="en-US" dirty="0"/>
              <a:t>assist LEAs in evaluating their strengths, weaknesses, and areas that require improvement, and</a:t>
            </a:r>
          </a:p>
          <a:p>
            <a:pPr lvl="1"/>
            <a:r>
              <a:rPr lang="en-US" dirty="0"/>
              <a:t>assist in identifying LEAs in need of technical assistance and the specific priorities that the technical assistance should focus on</a:t>
            </a:r>
          </a:p>
          <a:p>
            <a:pPr lvl="0"/>
            <a:endParaRPr lang="en-US" dirty="0"/>
          </a:p>
          <a:p>
            <a:endParaRPr lang="en-US" dirty="0"/>
          </a:p>
        </p:txBody>
      </p:sp>
      <p:sp>
        <p:nvSpPr>
          <p:cNvPr id="4" name="Slide Number Placeholder 3">
            <a:extLst>
              <a:ext uri="{FF2B5EF4-FFF2-40B4-BE49-F238E27FC236}">
                <a16:creationId xmlns:a16="http://schemas.microsoft.com/office/drawing/2014/main" id="{D1F3CE75-6489-4B95-8F3D-864D63EC0BF3}"/>
              </a:ext>
            </a:extLst>
          </p:cNvPr>
          <p:cNvSpPr>
            <a:spLocks noGrp="1"/>
          </p:cNvSpPr>
          <p:nvPr>
            <p:ph type="sldNum" sz="quarter" idx="12"/>
          </p:nvPr>
        </p:nvSpPr>
        <p:spPr/>
        <p:txBody>
          <a:bodyPr/>
          <a:lstStyle/>
          <a:p>
            <a:fld id="{1E47FE53-EBF0-4DA7-9D9D-CC1C3A20F3CB}" type="slidenum">
              <a:rPr lang="en-US" smtClean="0"/>
              <a:t>44</a:t>
            </a:fld>
            <a:endParaRPr lang="en-US"/>
          </a:p>
        </p:txBody>
      </p:sp>
    </p:spTree>
    <p:extLst>
      <p:ext uri="{BB962C8B-B14F-4D97-AF65-F5344CB8AC3E}">
        <p14:creationId xmlns:p14="http://schemas.microsoft.com/office/powerpoint/2010/main" val="1469396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81B0-6B5D-436B-A7F8-107BAD8BF6E8}"/>
              </a:ext>
            </a:extLst>
          </p:cNvPr>
          <p:cNvSpPr>
            <a:spLocks noGrp="1"/>
          </p:cNvSpPr>
          <p:nvPr>
            <p:ph type="title"/>
          </p:nvPr>
        </p:nvSpPr>
        <p:spPr/>
        <p:txBody>
          <a:bodyPr/>
          <a:lstStyle/>
          <a:p>
            <a:r>
              <a:rPr lang="en-US" dirty="0"/>
              <a:t>State and Local Indicators</a:t>
            </a:r>
          </a:p>
        </p:txBody>
      </p:sp>
      <p:sp>
        <p:nvSpPr>
          <p:cNvPr id="3" name="Content Placeholder 2">
            <a:extLst>
              <a:ext uri="{FF2B5EF4-FFF2-40B4-BE49-F238E27FC236}">
                <a16:creationId xmlns:a16="http://schemas.microsoft.com/office/drawing/2014/main" id="{FD8B4254-C6E9-4284-B647-E4182C4AB941}"/>
              </a:ext>
            </a:extLst>
          </p:cNvPr>
          <p:cNvSpPr>
            <a:spLocks noGrp="1"/>
          </p:cNvSpPr>
          <p:nvPr>
            <p:ph idx="1"/>
          </p:nvPr>
        </p:nvSpPr>
        <p:spPr/>
        <p:txBody>
          <a:bodyPr/>
          <a:lstStyle/>
          <a:p>
            <a:r>
              <a:rPr lang="en-US" dirty="0"/>
              <a:t>The SBE adopted state and local indicators to measure school district and individual </a:t>
            </a:r>
            <a:r>
              <a:rPr lang="en-US" dirty="0" err="1"/>
              <a:t>schoolsite</a:t>
            </a:r>
            <a:r>
              <a:rPr lang="en-US" dirty="0"/>
              <a:t> performance in regard to each of the state priorities, as required by law</a:t>
            </a:r>
          </a:p>
          <a:p>
            <a:r>
              <a:rPr lang="en-US" dirty="0"/>
              <a:t>Performance data on state and local indicators is publicly reported in the California School Dashboard</a:t>
            </a:r>
          </a:p>
          <a:p>
            <a:pPr lvl="1"/>
            <a:r>
              <a:rPr lang="en-US" dirty="0"/>
              <a:t>State Indicators apply to all LEAs, schools, and student groups and are based on data that is collected consistently across the state (Priorities 4, 5, 6 and 8)</a:t>
            </a:r>
          </a:p>
          <a:p>
            <a:pPr lvl="1"/>
            <a:r>
              <a:rPr lang="en-US" dirty="0"/>
              <a:t>Local Indicators apply at the LEA and charter school level and are based on data collected at the local level (Priorities 1, 2, 3, 6, 7, 9 and 10)</a:t>
            </a:r>
          </a:p>
          <a:p>
            <a:endParaRPr lang="en-US" dirty="0"/>
          </a:p>
        </p:txBody>
      </p:sp>
      <p:sp>
        <p:nvSpPr>
          <p:cNvPr id="4" name="Slide Number Placeholder 3">
            <a:extLst>
              <a:ext uri="{FF2B5EF4-FFF2-40B4-BE49-F238E27FC236}">
                <a16:creationId xmlns:a16="http://schemas.microsoft.com/office/drawing/2014/main" id="{5FA7FFD6-4E5A-487C-8A2E-218CC4BCED73}"/>
              </a:ext>
            </a:extLst>
          </p:cNvPr>
          <p:cNvSpPr>
            <a:spLocks noGrp="1"/>
          </p:cNvSpPr>
          <p:nvPr>
            <p:ph type="sldNum" sz="quarter" idx="12"/>
          </p:nvPr>
        </p:nvSpPr>
        <p:spPr/>
        <p:txBody>
          <a:bodyPr/>
          <a:lstStyle/>
          <a:p>
            <a:fld id="{1E47FE53-EBF0-4DA7-9D9D-CC1C3A20F3CB}" type="slidenum">
              <a:rPr lang="en-US" smtClean="0"/>
              <a:t>45</a:t>
            </a:fld>
            <a:endParaRPr lang="en-US"/>
          </a:p>
        </p:txBody>
      </p:sp>
    </p:spTree>
    <p:extLst>
      <p:ext uri="{BB962C8B-B14F-4D97-AF65-F5344CB8AC3E}">
        <p14:creationId xmlns:p14="http://schemas.microsoft.com/office/powerpoint/2010/main" val="827144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4393-8BB8-4C57-9889-FCCE1B85CAE7}"/>
              </a:ext>
            </a:extLst>
          </p:cNvPr>
          <p:cNvSpPr>
            <a:spLocks noGrp="1"/>
          </p:cNvSpPr>
          <p:nvPr>
            <p:ph type="title"/>
          </p:nvPr>
        </p:nvSpPr>
        <p:spPr/>
        <p:txBody>
          <a:bodyPr/>
          <a:lstStyle/>
          <a:p>
            <a:r>
              <a:rPr lang="en-US" dirty="0"/>
              <a:t>The System of Support</a:t>
            </a:r>
          </a:p>
        </p:txBody>
      </p:sp>
      <p:sp>
        <p:nvSpPr>
          <p:cNvPr id="3" name="Text Placeholder 2">
            <a:extLst>
              <a:ext uri="{FF2B5EF4-FFF2-40B4-BE49-F238E27FC236}">
                <a16:creationId xmlns:a16="http://schemas.microsoft.com/office/drawing/2014/main" id="{D16EB8EC-D091-4D26-A11A-271135508230}"/>
              </a:ext>
            </a:extLst>
          </p:cNvPr>
          <p:cNvSpPr>
            <a:spLocks noGrp="1"/>
          </p:cNvSpPr>
          <p:nvPr>
            <p:ph type="body" idx="1"/>
          </p:nvPr>
        </p:nvSpPr>
        <p:spPr/>
        <p:txBody>
          <a:bodyPr/>
          <a:lstStyle/>
          <a:p>
            <a:r>
              <a:rPr lang="en-US" dirty="0"/>
              <a:t>Tiered Support for LEAs and Schools</a:t>
            </a:r>
          </a:p>
          <a:p>
            <a:endParaRPr lang="en-US" dirty="0"/>
          </a:p>
        </p:txBody>
      </p:sp>
      <p:sp>
        <p:nvSpPr>
          <p:cNvPr id="4" name="Slide Number Placeholder 3">
            <a:extLst>
              <a:ext uri="{FF2B5EF4-FFF2-40B4-BE49-F238E27FC236}">
                <a16:creationId xmlns:a16="http://schemas.microsoft.com/office/drawing/2014/main" id="{AA692774-074B-4D64-BA14-D150B8D7AD7A}"/>
              </a:ext>
            </a:extLst>
          </p:cNvPr>
          <p:cNvSpPr>
            <a:spLocks noGrp="1"/>
          </p:cNvSpPr>
          <p:nvPr>
            <p:ph type="sldNum" sz="quarter" idx="12"/>
          </p:nvPr>
        </p:nvSpPr>
        <p:spPr/>
        <p:txBody>
          <a:bodyPr/>
          <a:lstStyle/>
          <a:p>
            <a:fld id="{1E47FE53-EBF0-4DA7-9D9D-CC1C3A20F3CB}" type="slidenum">
              <a:rPr lang="en-US" smtClean="0"/>
              <a:t>46</a:t>
            </a:fld>
            <a:endParaRPr lang="en-US"/>
          </a:p>
        </p:txBody>
      </p:sp>
    </p:spTree>
    <p:extLst>
      <p:ext uri="{BB962C8B-B14F-4D97-AF65-F5344CB8AC3E}">
        <p14:creationId xmlns:p14="http://schemas.microsoft.com/office/powerpoint/2010/main" val="4276442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1E88-7A34-45D1-8925-3BC5FC596D7F}"/>
              </a:ext>
            </a:extLst>
          </p:cNvPr>
          <p:cNvSpPr>
            <a:spLocks noGrp="1"/>
          </p:cNvSpPr>
          <p:nvPr>
            <p:ph type="title"/>
          </p:nvPr>
        </p:nvSpPr>
        <p:spPr/>
        <p:txBody>
          <a:bodyPr/>
          <a:lstStyle/>
          <a:p>
            <a:r>
              <a:rPr lang="en-US" dirty="0"/>
              <a:t>Support for All LEAs</a:t>
            </a:r>
          </a:p>
        </p:txBody>
      </p:sp>
      <p:sp>
        <p:nvSpPr>
          <p:cNvPr id="3" name="Content Placeholder 2">
            <a:extLst>
              <a:ext uri="{FF2B5EF4-FFF2-40B4-BE49-F238E27FC236}">
                <a16:creationId xmlns:a16="http://schemas.microsoft.com/office/drawing/2014/main" id="{0048FADA-A6B8-477F-B786-EFC74CF79BF8}"/>
              </a:ext>
            </a:extLst>
          </p:cNvPr>
          <p:cNvSpPr>
            <a:spLocks noGrp="1"/>
          </p:cNvSpPr>
          <p:nvPr>
            <p:ph idx="1"/>
          </p:nvPr>
        </p:nvSpPr>
        <p:spPr/>
        <p:txBody>
          <a:bodyPr>
            <a:normAutofit lnSpcReduction="10000"/>
          </a:bodyPr>
          <a:lstStyle/>
          <a:p>
            <a:r>
              <a:rPr lang="en-US" dirty="0"/>
              <a:t>California's system of support is one of the central components of the accountability and continuous improvement system. </a:t>
            </a:r>
          </a:p>
          <a:p>
            <a:r>
              <a:rPr lang="en-US" dirty="0"/>
              <a:t>Purpose is to build the capacity of LEAs in the following areas:</a:t>
            </a:r>
          </a:p>
          <a:p>
            <a:pPr lvl="1"/>
            <a:r>
              <a:rPr lang="en-US" dirty="0"/>
              <a:t>Support the continuous improvement of student performance in each of the eight state priorities</a:t>
            </a:r>
          </a:p>
          <a:p>
            <a:pPr lvl="1"/>
            <a:r>
              <a:rPr lang="en-US" dirty="0"/>
              <a:t>Address the gaps in achievement between student groups</a:t>
            </a:r>
          </a:p>
          <a:p>
            <a:pPr lvl="1"/>
            <a:r>
              <a:rPr lang="en-US" dirty="0"/>
              <a:t>Improve outreach and collaboration with educational partners to ensure that goals, actions, and services described in LEA LCAPs reflect the needs of students and the community, especially for historically underrepresented or low-achieving groups.</a:t>
            </a:r>
          </a:p>
          <a:p>
            <a:endParaRPr lang="en-US" dirty="0"/>
          </a:p>
        </p:txBody>
      </p:sp>
      <p:sp>
        <p:nvSpPr>
          <p:cNvPr id="4" name="Slide Number Placeholder 3">
            <a:extLst>
              <a:ext uri="{FF2B5EF4-FFF2-40B4-BE49-F238E27FC236}">
                <a16:creationId xmlns:a16="http://schemas.microsoft.com/office/drawing/2014/main" id="{184F497C-2DB4-4571-B7F2-BD01C3E924F1}"/>
              </a:ext>
            </a:extLst>
          </p:cNvPr>
          <p:cNvSpPr>
            <a:spLocks noGrp="1"/>
          </p:cNvSpPr>
          <p:nvPr>
            <p:ph type="sldNum" sz="quarter" idx="12"/>
          </p:nvPr>
        </p:nvSpPr>
        <p:spPr/>
        <p:txBody>
          <a:bodyPr/>
          <a:lstStyle/>
          <a:p>
            <a:fld id="{1E47FE53-EBF0-4DA7-9D9D-CC1C3A20F3CB}" type="slidenum">
              <a:rPr lang="en-US" smtClean="0"/>
              <a:t>47</a:t>
            </a:fld>
            <a:endParaRPr lang="en-US"/>
          </a:p>
        </p:txBody>
      </p:sp>
    </p:spTree>
    <p:extLst>
      <p:ext uri="{BB962C8B-B14F-4D97-AF65-F5344CB8AC3E}">
        <p14:creationId xmlns:p14="http://schemas.microsoft.com/office/powerpoint/2010/main" val="4216538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AE48-9413-4F5E-A878-348C1E576D22}"/>
              </a:ext>
            </a:extLst>
          </p:cNvPr>
          <p:cNvSpPr>
            <a:spLocks noGrp="1"/>
          </p:cNvSpPr>
          <p:nvPr>
            <p:ph type="title"/>
          </p:nvPr>
        </p:nvSpPr>
        <p:spPr/>
        <p:txBody>
          <a:bodyPr/>
          <a:lstStyle/>
          <a:p>
            <a:r>
              <a:rPr lang="en-US" dirty="0"/>
              <a:t>Various Support Providers</a:t>
            </a:r>
          </a:p>
        </p:txBody>
      </p:sp>
      <p:sp>
        <p:nvSpPr>
          <p:cNvPr id="3" name="Content Placeholder 2">
            <a:extLst>
              <a:ext uri="{FF2B5EF4-FFF2-40B4-BE49-F238E27FC236}">
                <a16:creationId xmlns:a16="http://schemas.microsoft.com/office/drawing/2014/main" id="{23FF3B62-E047-48BA-8EC7-A5D177D75017}"/>
              </a:ext>
            </a:extLst>
          </p:cNvPr>
          <p:cNvSpPr>
            <a:spLocks noGrp="1"/>
          </p:cNvSpPr>
          <p:nvPr>
            <p:ph idx="1"/>
          </p:nvPr>
        </p:nvSpPr>
        <p:spPr/>
        <p:txBody>
          <a:bodyPr/>
          <a:lstStyle/>
          <a:p>
            <a:pPr marL="225425" indent="-225425"/>
            <a:r>
              <a:rPr lang="en-US" dirty="0"/>
              <a:t>COEs</a:t>
            </a:r>
          </a:p>
          <a:p>
            <a:pPr marL="225425" indent="-225425"/>
            <a:r>
              <a:rPr lang="en-US" dirty="0"/>
              <a:t>Geographic Lead Agencies</a:t>
            </a:r>
          </a:p>
          <a:p>
            <a:pPr marL="225425" indent="-225425"/>
            <a:r>
              <a:rPr lang="en-US" dirty="0"/>
              <a:t>Resource Leads and Initiatives</a:t>
            </a:r>
          </a:p>
          <a:p>
            <a:pPr marL="225425" indent="-225425"/>
            <a:r>
              <a:rPr lang="en-US" dirty="0"/>
              <a:t>The California Collaborative for Educational Excellence</a:t>
            </a:r>
          </a:p>
          <a:p>
            <a:pPr marL="225425" indent="-225425"/>
            <a:r>
              <a:rPr lang="en-US" dirty="0"/>
              <a:t>The California Department of Education</a:t>
            </a:r>
          </a:p>
          <a:p>
            <a:pPr marL="0" indent="0">
              <a:buNone/>
            </a:pPr>
            <a:endParaRPr lang="en-US" dirty="0"/>
          </a:p>
        </p:txBody>
      </p:sp>
      <p:sp>
        <p:nvSpPr>
          <p:cNvPr id="4" name="Slide Number Placeholder 3">
            <a:extLst>
              <a:ext uri="{FF2B5EF4-FFF2-40B4-BE49-F238E27FC236}">
                <a16:creationId xmlns:a16="http://schemas.microsoft.com/office/drawing/2014/main" id="{A8C8645A-0318-4F22-B777-C64230962BF2}"/>
              </a:ext>
            </a:extLst>
          </p:cNvPr>
          <p:cNvSpPr>
            <a:spLocks noGrp="1"/>
          </p:cNvSpPr>
          <p:nvPr>
            <p:ph type="sldNum" sz="quarter" idx="12"/>
          </p:nvPr>
        </p:nvSpPr>
        <p:spPr/>
        <p:txBody>
          <a:bodyPr/>
          <a:lstStyle/>
          <a:p>
            <a:fld id="{1E47FE53-EBF0-4DA7-9D9D-CC1C3A20F3CB}" type="slidenum">
              <a:rPr lang="en-US" smtClean="0"/>
              <a:t>48</a:t>
            </a:fld>
            <a:endParaRPr lang="en-US"/>
          </a:p>
        </p:txBody>
      </p:sp>
    </p:spTree>
    <p:extLst>
      <p:ext uri="{BB962C8B-B14F-4D97-AF65-F5344CB8AC3E}">
        <p14:creationId xmlns:p14="http://schemas.microsoft.com/office/powerpoint/2010/main" val="2233539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8E96-A180-4A39-8596-FBA93B37D905}"/>
              </a:ext>
            </a:extLst>
          </p:cNvPr>
          <p:cNvSpPr>
            <a:spLocks noGrp="1"/>
          </p:cNvSpPr>
          <p:nvPr>
            <p:ph type="title"/>
          </p:nvPr>
        </p:nvSpPr>
        <p:spPr/>
        <p:txBody>
          <a:bodyPr/>
          <a:lstStyle/>
          <a:p>
            <a:r>
              <a:rPr lang="en-US" dirty="0"/>
              <a:t>Levels of Support</a:t>
            </a:r>
          </a:p>
        </p:txBody>
      </p:sp>
      <p:sp>
        <p:nvSpPr>
          <p:cNvPr id="3" name="Content Placeholder 2">
            <a:extLst>
              <a:ext uri="{FF2B5EF4-FFF2-40B4-BE49-F238E27FC236}">
                <a16:creationId xmlns:a16="http://schemas.microsoft.com/office/drawing/2014/main" id="{AA048E4E-306A-44DE-9361-BE981388CAE2}"/>
              </a:ext>
            </a:extLst>
          </p:cNvPr>
          <p:cNvSpPr>
            <a:spLocks noGrp="1"/>
          </p:cNvSpPr>
          <p:nvPr>
            <p:ph idx="1"/>
          </p:nvPr>
        </p:nvSpPr>
        <p:spPr/>
        <p:txBody>
          <a:bodyPr/>
          <a:lstStyle/>
          <a:p>
            <a:r>
              <a:rPr lang="en-US" dirty="0"/>
              <a:t>Support for All LEAs and Schools (Level 1)</a:t>
            </a:r>
          </a:p>
          <a:p>
            <a:pPr lvl="1"/>
            <a:r>
              <a:rPr lang="en-US" dirty="0"/>
              <a:t>resources, tools, and technical assistance that all LEAs may use to improve student performance at the LEA and school level </a:t>
            </a:r>
          </a:p>
          <a:p>
            <a:r>
              <a:rPr lang="en-US" dirty="0"/>
              <a:t>Differentiated Assistance (Level 2)</a:t>
            </a:r>
          </a:p>
          <a:p>
            <a:pPr lvl="1"/>
            <a:r>
              <a:rPr lang="en-US" dirty="0"/>
              <a:t>provided for eligible LEAs in the form of individually designed assistance to address identified performance issues</a:t>
            </a:r>
          </a:p>
          <a:p>
            <a:pPr lvl="1"/>
            <a:r>
              <a:rPr lang="en-US" dirty="0"/>
              <a:t>LEAs are eligible for assistance based on criteria adopted by the SBE </a:t>
            </a:r>
          </a:p>
          <a:p>
            <a:r>
              <a:rPr lang="en-US" dirty="0"/>
              <a:t>Intensive Intervention (Level 3)</a:t>
            </a:r>
          </a:p>
          <a:p>
            <a:pPr marL="0" indent="0">
              <a:buNone/>
            </a:pPr>
            <a:endParaRPr lang="en-US" dirty="0"/>
          </a:p>
        </p:txBody>
      </p:sp>
      <p:sp>
        <p:nvSpPr>
          <p:cNvPr id="4" name="Slide Number Placeholder 3">
            <a:extLst>
              <a:ext uri="{FF2B5EF4-FFF2-40B4-BE49-F238E27FC236}">
                <a16:creationId xmlns:a16="http://schemas.microsoft.com/office/drawing/2014/main" id="{EE7B67E6-9B4E-47C1-8197-F2FC795D57F7}"/>
              </a:ext>
            </a:extLst>
          </p:cNvPr>
          <p:cNvSpPr>
            <a:spLocks noGrp="1"/>
          </p:cNvSpPr>
          <p:nvPr>
            <p:ph type="sldNum" sz="quarter" idx="12"/>
          </p:nvPr>
        </p:nvSpPr>
        <p:spPr/>
        <p:txBody>
          <a:bodyPr/>
          <a:lstStyle/>
          <a:p>
            <a:fld id="{1E47FE53-EBF0-4DA7-9D9D-CC1C3A20F3CB}" type="slidenum">
              <a:rPr lang="en-US" smtClean="0"/>
              <a:t>49</a:t>
            </a:fld>
            <a:endParaRPr lang="en-US"/>
          </a:p>
        </p:txBody>
      </p:sp>
    </p:spTree>
    <p:extLst>
      <p:ext uri="{BB962C8B-B14F-4D97-AF65-F5344CB8AC3E}">
        <p14:creationId xmlns:p14="http://schemas.microsoft.com/office/powerpoint/2010/main" val="170546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A358-E389-43BB-A646-4DBD4AF80151}"/>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51365DA-9530-4FEE-8844-2F7399F4DB5B}"/>
              </a:ext>
            </a:extLst>
          </p:cNvPr>
          <p:cNvSpPr>
            <a:spLocks noGrp="1"/>
          </p:cNvSpPr>
          <p:nvPr>
            <p:ph idx="1"/>
          </p:nvPr>
        </p:nvSpPr>
        <p:spPr/>
        <p:txBody>
          <a:bodyPr anchor="ctr"/>
          <a:lstStyle/>
          <a:p>
            <a:r>
              <a:rPr lang="en-US" dirty="0"/>
              <a:t>Understanding the foundational principles upon which the LCFF and the LCAP are based aids in understanding the requirements for the LCAP, the LCAP development process, and LCFF requirements.</a:t>
            </a:r>
          </a:p>
          <a:p>
            <a:r>
              <a:rPr lang="en-US" dirty="0"/>
              <a:t>It helps us see the “through line” between the vision and the requirements</a:t>
            </a:r>
          </a:p>
        </p:txBody>
      </p:sp>
      <p:sp>
        <p:nvSpPr>
          <p:cNvPr id="5" name="Slide Number Placeholder 4">
            <a:extLst>
              <a:ext uri="{FF2B5EF4-FFF2-40B4-BE49-F238E27FC236}">
                <a16:creationId xmlns:a16="http://schemas.microsoft.com/office/drawing/2014/main" id="{464AA355-4646-437F-ABB2-8AAE4D7A0A27}"/>
              </a:ext>
            </a:extLst>
          </p:cNvPr>
          <p:cNvSpPr>
            <a:spLocks noGrp="1"/>
          </p:cNvSpPr>
          <p:nvPr>
            <p:ph type="sldNum" sz="quarter" idx="12"/>
          </p:nvPr>
        </p:nvSpPr>
        <p:spPr/>
        <p:txBody>
          <a:bodyPr/>
          <a:lstStyle/>
          <a:p>
            <a:fld id="{1E47FE53-EBF0-4DA7-9D9D-CC1C3A20F3CB}" type="slidenum">
              <a:rPr lang="en-US" smtClean="0"/>
              <a:t>5</a:t>
            </a:fld>
            <a:endParaRPr lang="en-US"/>
          </a:p>
        </p:txBody>
      </p:sp>
    </p:spTree>
    <p:extLst>
      <p:ext uri="{BB962C8B-B14F-4D97-AF65-F5344CB8AC3E}">
        <p14:creationId xmlns:p14="http://schemas.microsoft.com/office/powerpoint/2010/main" val="4253592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F7CE-845B-491D-BD03-31BBB4FE85C4}"/>
              </a:ext>
            </a:extLst>
          </p:cNvPr>
          <p:cNvSpPr>
            <a:spLocks noGrp="1"/>
          </p:cNvSpPr>
          <p:nvPr>
            <p:ph type="title"/>
          </p:nvPr>
        </p:nvSpPr>
        <p:spPr/>
        <p:txBody>
          <a:bodyPr/>
          <a:lstStyle/>
          <a:p>
            <a:r>
              <a:rPr lang="en-US" dirty="0"/>
              <a:t>A Cycle of Continuous Improvement</a:t>
            </a:r>
          </a:p>
        </p:txBody>
      </p:sp>
      <p:sp>
        <p:nvSpPr>
          <p:cNvPr id="3" name="Content Placeholder 2">
            <a:extLst>
              <a:ext uri="{FF2B5EF4-FFF2-40B4-BE49-F238E27FC236}">
                <a16:creationId xmlns:a16="http://schemas.microsoft.com/office/drawing/2014/main" id="{EFC8221E-6184-4EB4-BEF5-1F14C1BE52C6}"/>
              </a:ext>
            </a:extLst>
          </p:cNvPr>
          <p:cNvSpPr>
            <a:spLocks noGrp="1"/>
          </p:cNvSpPr>
          <p:nvPr>
            <p:ph sz="half" idx="1"/>
          </p:nvPr>
        </p:nvSpPr>
        <p:spPr>
          <a:xfrm>
            <a:off x="1097278" y="1845733"/>
            <a:ext cx="7360922" cy="4388811"/>
          </a:xfrm>
        </p:spPr>
        <p:txBody>
          <a:bodyPr>
            <a:normAutofit fontScale="92500" lnSpcReduction="20000"/>
          </a:bodyPr>
          <a:lstStyle/>
          <a:p>
            <a:r>
              <a:rPr lang="en-US" dirty="0"/>
              <a:t>Support for LEAs and schools is not based on the “test and judge” methods of the past </a:t>
            </a:r>
          </a:p>
          <a:p>
            <a:r>
              <a:rPr lang="en-US" dirty="0"/>
              <a:t>Support providers partner with LEAs to build capacity in order to improve outcomes for students</a:t>
            </a:r>
          </a:p>
          <a:p>
            <a:pPr lvl="1"/>
            <a:r>
              <a:rPr lang="en-US" sz="2600" dirty="0"/>
              <a:t>Identifying needs based on data analysis and input from educational partners</a:t>
            </a:r>
          </a:p>
          <a:p>
            <a:pPr lvl="1"/>
            <a:r>
              <a:rPr lang="en-US" sz="2600" dirty="0"/>
              <a:t>Providing or connecting LEAs to tools, resources and supports available to them</a:t>
            </a:r>
          </a:p>
          <a:p>
            <a:pPr lvl="1"/>
            <a:r>
              <a:rPr lang="en-US" sz="2600" dirty="0"/>
              <a:t>Utilizing plan-do-study-act cycles to implement change ideas</a:t>
            </a:r>
          </a:p>
          <a:p>
            <a:pPr lvl="1"/>
            <a:r>
              <a:rPr lang="en-US" sz="2600" dirty="0"/>
              <a:t>Making use of the flexibility provided through the LCFF statute to make course corrections </a:t>
            </a:r>
          </a:p>
          <a:p>
            <a:endParaRPr lang="en-US" dirty="0"/>
          </a:p>
          <a:p>
            <a:endParaRPr lang="en-US" dirty="0"/>
          </a:p>
        </p:txBody>
      </p:sp>
      <p:pic>
        <p:nvPicPr>
          <p:cNvPr id="6" name="Content Placeholder 5" descr="A cyclical circle with 4 different colored pieces labeled &quot;Act&quot;, &quot;Plan&quot;, &quot;Do&quot;, and &quot;Study&quot;.">
            <a:extLst>
              <a:ext uri="{FF2B5EF4-FFF2-40B4-BE49-F238E27FC236}">
                <a16:creationId xmlns:a16="http://schemas.microsoft.com/office/drawing/2014/main" id="{766174D9-9A55-4CE1-9DF9-961317FA57F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63219" y="2264101"/>
            <a:ext cx="4428781" cy="2856540"/>
          </a:xfrm>
          <a:prstGeom prst="rect">
            <a:avLst/>
          </a:prstGeom>
        </p:spPr>
      </p:pic>
      <p:sp>
        <p:nvSpPr>
          <p:cNvPr id="5" name="Slide Number Placeholder 4">
            <a:extLst>
              <a:ext uri="{FF2B5EF4-FFF2-40B4-BE49-F238E27FC236}">
                <a16:creationId xmlns:a16="http://schemas.microsoft.com/office/drawing/2014/main" id="{B186FB6D-5D5F-41FF-9F91-59BC52BCDDCF}"/>
              </a:ext>
            </a:extLst>
          </p:cNvPr>
          <p:cNvSpPr>
            <a:spLocks noGrp="1"/>
          </p:cNvSpPr>
          <p:nvPr>
            <p:ph type="sldNum" sz="quarter" idx="12"/>
          </p:nvPr>
        </p:nvSpPr>
        <p:spPr/>
        <p:txBody>
          <a:bodyPr/>
          <a:lstStyle/>
          <a:p>
            <a:fld id="{1E47FE53-EBF0-4DA7-9D9D-CC1C3A20F3CB}" type="slidenum">
              <a:rPr lang="en-US" smtClean="0"/>
              <a:t>50</a:t>
            </a:fld>
            <a:endParaRPr lang="en-US"/>
          </a:p>
        </p:txBody>
      </p:sp>
    </p:spTree>
    <p:extLst>
      <p:ext uri="{BB962C8B-B14F-4D97-AF65-F5344CB8AC3E}">
        <p14:creationId xmlns:p14="http://schemas.microsoft.com/office/powerpoint/2010/main" val="1857117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EFD1-4891-42F9-93E3-26A2837B5CFB}"/>
              </a:ext>
            </a:extLst>
          </p:cNvPr>
          <p:cNvSpPr>
            <a:spLocks noGrp="1"/>
          </p:cNvSpPr>
          <p:nvPr>
            <p:ph type="title"/>
          </p:nvPr>
        </p:nvSpPr>
        <p:spPr/>
        <p:txBody>
          <a:bodyPr/>
          <a:lstStyle/>
          <a:p>
            <a:r>
              <a:rPr lang="en-US" dirty="0"/>
              <a:t>Closing Thoughts</a:t>
            </a:r>
          </a:p>
        </p:txBody>
      </p:sp>
      <p:sp>
        <p:nvSpPr>
          <p:cNvPr id="4" name="Slide Number Placeholder 3">
            <a:extLst>
              <a:ext uri="{FF2B5EF4-FFF2-40B4-BE49-F238E27FC236}">
                <a16:creationId xmlns:a16="http://schemas.microsoft.com/office/drawing/2014/main" id="{EE3F704D-B0A9-497F-9F8B-227A90DB7765}"/>
              </a:ext>
            </a:extLst>
          </p:cNvPr>
          <p:cNvSpPr>
            <a:spLocks noGrp="1"/>
          </p:cNvSpPr>
          <p:nvPr>
            <p:ph type="sldNum" sz="quarter" idx="12"/>
          </p:nvPr>
        </p:nvSpPr>
        <p:spPr/>
        <p:txBody>
          <a:bodyPr/>
          <a:lstStyle/>
          <a:p>
            <a:fld id="{1E47FE53-EBF0-4DA7-9D9D-CC1C3A20F3CB}" type="slidenum">
              <a:rPr lang="en-US" smtClean="0"/>
              <a:t>51</a:t>
            </a:fld>
            <a:endParaRPr lang="en-US"/>
          </a:p>
        </p:txBody>
      </p:sp>
    </p:spTree>
    <p:extLst>
      <p:ext uri="{BB962C8B-B14F-4D97-AF65-F5344CB8AC3E}">
        <p14:creationId xmlns:p14="http://schemas.microsoft.com/office/powerpoint/2010/main" val="487878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0068-E112-4088-8F54-768EBF58C392}"/>
              </a:ext>
            </a:extLst>
          </p:cNvPr>
          <p:cNvSpPr>
            <a:spLocks noGrp="1"/>
          </p:cNvSpPr>
          <p:nvPr>
            <p:ph type="title"/>
          </p:nvPr>
        </p:nvSpPr>
        <p:spPr/>
        <p:txBody>
          <a:bodyPr/>
          <a:lstStyle/>
          <a:p>
            <a:r>
              <a:rPr lang="en-US" dirty="0"/>
              <a:t>Building on the Foundation</a:t>
            </a:r>
          </a:p>
        </p:txBody>
      </p:sp>
      <p:sp>
        <p:nvSpPr>
          <p:cNvPr id="3" name="Content Placeholder 2">
            <a:extLst>
              <a:ext uri="{FF2B5EF4-FFF2-40B4-BE49-F238E27FC236}">
                <a16:creationId xmlns:a16="http://schemas.microsoft.com/office/drawing/2014/main" id="{8E0915F9-9F26-4DE4-8E1E-80F0DB37CA46}"/>
              </a:ext>
            </a:extLst>
          </p:cNvPr>
          <p:cNvSpPr>
            <a:spLocks noGrp="1"/>
          </p:cNvSpPr>
          <p:nvPr>
            <p:ph idx="1"/>
          </p:nvPr>
        </p:nvSpPr>
        <p:spPr/>
        <p:txBody>
          <a:bodyPr>
            <a:normAutofit lnSpcReduction="10000"/>
          </a:bodyPr>
          <a:lstStyle/>
          <a:p>
            <a:r>
              <a:rPr lang="en-US" dirty="0"/>
              <a:t>This webinar has provided an explanation of the foundational basis of the LCFF, the LCAP and the accountability system </a:t>
            </a:r>
          </a:p>
          <a:p>
            <a:r>
              <a:rPr lang="en-US" dirty="0"/>
              <a:t>In the coming weeks we will build on this foundation as we take an in-depth look at the LCAP, engaging educational partners, the requirement to increase or improve services and other applicable requirements</a:t>
            </a:r>
          </a:p>
          <a:p>
            <a:r>
              <a:rPr lang="en-US" dirty="0"/>
              <a:t>As you engage in the review of progress and annual update of the 2023-24 LCAP, we hope that these foundational principles provide a point of reference which informs policies, procedures and practice in a way that leads to improved outcomes for students</a:t>
            </a:r>
          </a:p>
          <a:p>
            <a:endParaRPr lang="en-US" dirty="0"/>
          </a:p>
        </p:txBody>
      </p:sp>
      <p:sp>
        <p:nvSpPr>
          <p:cNvPr id="4" name="Slide Number Placeholder 3">
            <a:extLst>
              <a:ext uri="{FF2B5EF4-FFF2-40B4-BE49-F238E27FC236}">
                <a16:creationId xmlns:a16="http://schemas.microsoft.com/office/drawing/2014/main" id="{CD056054-3C08-415C-BFE4-37E5B3A83DF3}"/>
              </a:ext>
            </a:extLst>
          </p:cNvPr>
          <p:cNvSpPr>
            <a:spLocks noGrp="1"/>
          </p:cNvSpPr>
          <p:nvPr>
            <p:ph type="sldNum" sz="quarter" idx="12"/>
          </p:nvPr>
        </p:nvSpPr>
        <p:spPr/>
        <p:txBody>
          <a:bodyPr/>
          <a:lstStyle/>
          <a:p>
            <a:fld id="{1E47FE53-EBF0-4DA7-9D9D-CC1C3A20F3CB}" type="slidenum">
              <a:rPr lang="en-US" smtClean="0"/>
              <a:t>52</a:t>
            </a:fld>
            <a:endParaRPr lang="en-US"/>
          </a:p>
        </p:txBody>
      </p:sp>
    </p:spTree>
    <p:extLst>
      <p:ext uri="{BB962C8B-B14F-4D97-AF65-F5344CB8AC3E}">
        <p14:creationId xmlns:p14="http://schemas.microsoft.com/office/powerpoint/2010/main" val="3052842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4AC7-7306-45F3-B294-BC5F4B02804A}"/>
              </a:ext>
            </a:extLst>
          </p:cNvPr>
          <p:cNvSpPr>
            <a:spLocks noGrp="1"/>
          </p:cNvSpPr>
          <p:nvPr>
            <p:ph type="title"/>
          </p:nvPr>
        </p:nvSpPr>
        <p:spPr/>
        <p:txBody>
          <a:bodyPr/>
          <a:lstStyle/>
          <a:p>
            <a:r>
              <a:rPr lang="en-US" dirty="0"/>
              <a:t>Upcoming Webinars: December 2022</a:t>
            </a:r>
          </a:p>
        </p:txBody>
      </p:sp>
      <p:sp>
        <p:nvSpPr>
          <p:cNvPr id="3" name="Content Placeholder 2">
            <a:extLst>
              <a:ext uri="{FF2B5EF4-FFF2-40B4-BE49-F238E27FC236}">
                <a16:creationId xmlns:a16="http://schemas.microsoft.com/office/drawing/2014/main" id="{BA4C85A2-D196-445C-88AF-DE5E96D1DBAE}"/>
              </a:ext>
            </a:extLst>
          </p:cNvPr>
          <p:cNvSpPr>
            <a:spLocks noGrp="1"/>
          </p:cNvSpPr>
          <p:nvPr>
            <p:ph idx="1"/>
          </p:nvPr>
        </p:nvSpPr>
        <p:spPr/>
        <p:txBody>
          <a:bodyPr/>
          <a:lstStyle/>
          <a:p>
            <a:r>
              <a:rPr lang="en-US" dirty="0"/>
              <a:t>3 p.m. Thursday, December 8</a:t>
            </a:r>
            <a:r>
              <a:rPr lang="en-US" baseline="30000" dirty="0"/>
              <a:t>th</a:t>
            </a:r>
            <a:r>
              <a:rPr lang="en-US" dirty="0"/>
              <a:t>: The LCAP Template and Instructions</a:t>
            </a:r>
          </a:p>
          <a:p>
            <a:r>
              <a:rPr lang="en-US" dirty="0"/>
              <a:t>2 p.m. Tuesday, December 13</a:t>
            </a:r>
            <a:r>
              <a:rPr lang="en-US" baseline="30000" dirty="0"/>
              <a:t>th</a:t>
            </a:r>
            <a:r>
              <a:rPr lang="en-US" dirty="0"/>
              <a:t>: Engaging Educational Partners</a:t>
            </a:r>
          </a:p>
          <a:p>
            <a:r>
              <a:rPr lang="en-US" dirty="0"/>
              <a:t>3 p.m. Thursday, December 15</a:t>
            </a:r>
            <a:r>
              <a:rPr lang="en-US" baseline="30000" dirty="0"/>
              <a:t>th</a:t>
            </a:r>
            <a:r>
              <a:rPr lang="en-US" dirty="0"/>
              <a:t>: Goals and Actions</a:t>
            </a:r>
          </a:p>
          <a:p>
            <a:endParaRPr lang="en-US" dirty="0"/>
          </a:p>
        </p:txBody>
      </p:sp>
      <p:sp>
        <p:nvSpPr>
          <p:cNvPr id="5" name="Slide Number Placeholder 4">
            <a:extLst>
              <a:ext uri="{FF2B5EF4-FFF2-40B4-BE49-F238E27FC236}">
                <a16:creationId xmlns:a16="http://schemas.microsoft.com/office/drawing/2014/main" id="{0DC5F414-FFF3-4C0B-9838-5A17B441A4C6}"/>
              </a:ext>
            </a:extLst>
          </p:cNvPr>
          <p:cNvSpPr>
            <a:spLocks noGrp="1"/>
          </p:cNvSpPr>
          <p:nvPr>
            <p:ph type="sldNum" sz="quarter" idx="12"/>
          </p:nvPr>
        </p:nvSpPr>
        <p:spPr/>
        <p:txBody>
          <a:bodyPr/>
          <a:lstStyle/>
          <a:p>
            <a:fld id="{1E47FE53-EBF0-4DA7-9D9D-CC1C3A20F3CB}" type="slidenum">
              <a:rPr lang="en-US" smtClean="0"/>
              <a:t>53</a:t>
            </a:fld>
            <a:endParaRPr lang="en-US"/>
          </a:p>
        </p:txBody>
      </p:sp>
    </p:spTree>
    <p:extLst>
      <p:ext uri="{BB962C8B-B14F-4D97-AF65-F5344CB8AC3E}">
        <p14:creationId xmlns:p14="http://schemas.microsoft.com/office/powerpoint/2010/main" val="237894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4AC7-7306-45F3-B294-BC5F4B02804A}"/>
              </a:ext>
            </a:extLst>
          </p:cNvPr>
          <p:cNvSpPr>
            <a:spLocks noGrp="1"/>
          </p:cNvSpPr>
          <p:nvPr>
            <p:ph type="title"/>
          </p:nvPr>
        </p:nvSpPr>
        <p:spPr/>
        <p:txBody>
          <a:bodyPr/>
          <a:lstStyle/>
          <a:p>
            <a:r>
              <a:rPr lang="en-US" dirty="0"/>
              <a:t>Upcoming Webinars: January 2023</a:t>
            </a:r>
          </a:p>
        </p:txBody>
      </p:sp>
      <p:sp>
        <p:nvSpPr>
          <p:cNvPr id="3" name="Content Placeholder 2">
            <a:extLst>
              <a:ext uri="{FF2B5EF4-FFF2-40B4-BE49-F238E27FC236}">
                <a16:creationId xmlns:a16="http://schemas.microsoft.com/office/drawing/2014/main" id="{BA4C85A2-D196-445C-88AF-DE5E96D1DBAE}"/>
              </a:ext>
            </a:extLst>
          </p:cNvPr>
          <p:cNvSpPr>
            <a:spLocks noGrp="1"/>
          </p:cNvSpPr>
          <p:nvPr>
            <p:ph idx="1"/>
          </p:nvPr>
        </p:nvSpPr>
        <p:spPr/>
        <p:txBody>
          <a:bodyPr/>
          <a:lstStyle/>
          <a:p>
            <a:r>
              <a:rPr lang="en-US" dirty="0"/>
              <a:t>3 p.m. Thursday, January 5</a:t>
            </a:r>
            <a:r>
              <a:rPr lang="en-US" baseline="30000" dirty="0"/>
              <a:t>th</a:t>
            </a:r>
            <a:r>
              <a:rPr lang="en-US" dirty="0"/>
              <a:t>: Increased or Improved Services, Part I</a:t>
            </a:r>
          </a:p>
          <a:p>
            <a:r>
              <a:rPr lang="en-US" dirty="0"/>
              <a:t>2 p.m. Tuesday, January 10</a:t>
            </a:r>
            <a:r>
              <a:rPr lang="en-US" baseline="30000" dirty="0"/>
              <a:t>th</a:t>
            </a:r>
            <a:r>
              <a:rPr lang="en-US" dirty="0"/>
              <a:t>: Increased or Improved Services, Part II</a:t>
            </a:r>
          </a:p>
          <a:p>
            <a:r>
              <a:rPr lang="en-US" dirty="0"/>
              <a:t>2 p.m. Tuesday, January 17</a:t>
            </a:r>
            <a:r>
              <a:rPr lang="en-US" baseline="30000" dirty="0"/>
              <a:t>th</a:t>
            </a:r>
            <a:r>
              <a:rPr lang="en-US" dirty="0"/>
              <a:t>: California School Dashboard Local Indicator Process for 2023</a:t>
            </a:r>
          </a:p>
          <a:p>
            <a:r>
              <a:rPr lang="en-US" dirty="0"/>
              <a:t>3 p.m. Thursday, January 26</a:t>
            </a:r>
            <a:r>
              <a:rPr lang="en-US" baseline="30000" dirty="0"/>
              <a:t>th</a:t>
            </a:r>
            <a:r>
              <a:rPr lang="en-US" dirty="0"/>
              <a:t>: LCAP Required Goals</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DC5F414-FFF3-4C0B-9838-5A17B441A4C6}"/>
              </a:ext>
            </a:extLst>
          </p:cNvPr>
          <p:cNvSpPr>
            <a:spLocks noGrp="1"/>
          </p:cNvSpPr>
          <p:nvPr>
            <p:ph type="sldNum" sz="quarter" idx="12"/>
          </p:nvPr>
        </p:nvSpPr>
        <p:spPr/>
        <p:txBody>
          <a:bodyPr/>
          <a:lstStyle/>
          <a:p>
            <a:fld id="{1E47FE53-EBF0-4DA7-9D9D-CC1C3A20F3CB}" type="slidenum">
              <a:rPr lang="en-US" smtClean="0"/>
              <a:t>54</a:t>
            </a:fld>
            <a:endParaRPr lang="en-US"/>
          </a:p>
        </p:txBody>
      </p:sp>
    </p:spTree>
    <p:extLst>
      <p:ext uri="{BB962C8B-B14F-4D97-AF65-F5344CB8AC3E}">
        <p14:creationId xmlns:p14="http://schemas.microsoft.com/office/powerpoint/2010/main" val="400353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5F6B-3AC0-4198-AF58-35F8DC65855B}"/>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77F42888-0D40-4555-B779-D8B2685AB974}"/>
              </a:ext>
            </a:extLst>
          </p:cNvPr>
          <p:cNvSpPr>
            <a:spLocks noGrp="1"/>
          </p:cNvSpPr>
          <p:nvPr>
            <p:ph idx="1"/>
          </p:nvPr>
        </p:nvSpPr>
        <p:spPr/>
        <p:txBody>
          <a:bodyPr>
            <a:normAutofit lnSpcReduction="10000"/>
          </a:bodyPr>
          <a:lstStyle/>
          <a:p>
            <a:r>
              <a:rPr lang="en-US" dirty="0"/>
              <a:t>Local Control Funding Formula web page: </a:t>
            </a:r>
            <a:r>
              <a:rPr lang="en-US" dirty="0">
                <a:solidFill>
                  <a:srgbClr val="1704A0"/>
                </a:solidFill>
                <a:hlinkClick r:id="rId2" tooltip="Local Control Funding Formula webpage">
                  <a:extLst>
                    <a:ext uri="{A12FA001-AC4F-418D-AE19-62706E023703}">
                      <ahyp:hlinkClr xmlns:ahyp="http://schemas.microsoft.com/office/drawing/2018/hyperlinkcolor" val="tx"/>
                    </a:ext>
                  </a:extLst>
                </a:hlinkClick>
              </a:rPr>
              <a:t>https://www.cde.ca.gov/fg/aa/lc/index.asp</a:t>
            </a:r>
            <a:endParaRPr lang="en-US" dirty="0">
              <a:solidFill>
                <a:srgbClr val="1704A0"/>
              </a:solidFill>
            </a:endParaRPr>
          </a:p>
          <a:p>
            <a:r>
              <a:rPr lang="en-US" dirty="0"/>
              <a:t>Local Control and Accountability Plan (LCAP) web page: </a:t>
            </a:r>
            <a:r>
              <a:rPr lang="en-US" dirty="0">
                <a:solidFill>
                  <a:srgbClr val="1704A0"/>
                </a:solidFill>
                <a:hlinkClick r:id="rId3" tooltip="Local Control and Accountability Plan (LCAP) webpage">
                  <a:extLst>
                    <a:ext uri="{A12FA001-AC4F-418D-AE19-62706E023703}">
                      <ahyp:hlinkClr xmlns:ahyp="http://schemas.microsoft.com/office/drawing/2018/hyperlinkcolor" val="tx"/>
                    </a:ext>
                  </a:extLst>
                </a:hlinkClick>
              </a:rPr>
              <a:t>https://www.cde.ca.gov/re/lc/</a:t>
            </a:r>
            <a:endParaRPr lang="en-US" dirty="0">
              <a:solidFill>
                <a:srgbClr val="1704A0"/>
              </a:solidFill>
            </a:endParaRPr>
          </a:p>
          <a:p>
            <a:r>
              <a:rPr lang="en-US" dirty="0"/>
              <a:t>California School Dashboard web page: </a:t>
            </a:r>
            <a:r>
              <a:rPr lang="en-US" dirty="0">
                <a:solidFill>
                  <a:srgbClr val="1704A0"/>
                </a:solidFill>
                <a:hlinkClick r:id="rId4" tooltip="California School Dashboard webpage">
                  <a:extLst>
                    <a:ext uri="{A12FA001-AC4F-418D-AE19-62706E023703}">
                      <ahyp:hlinkClr xmlns:ahyp="http://schemas.microsoft.com/office/drawing/2018/hyperlinkcolor" val="tx"/>
                    </a:ext>
                  </a:extLst>
                </a:hlinkClick>
              </a:rPr>
              <a:t>https://www.cde.ca.gov/ta/ac/cm/</a:t>
            </a:r>
            <a:endParaRPr lang="en-US" dirty="0">
              <a:solidFill>
                <a:srgbClr val="1704A0"/>
              </a:solidFill>
            </a:endParaRPr>
          </a:p>
          <a:p>
            <a:r>
              <a:rPr lang="en-US" dirty="0"/>
              <a:t>California's System of Support web page: </a:t>
            </a:r>
            <a:r>
              <a:rPr lang="en-US" dirty="0">
                <a:solidFill>
                  <a:srgbClr val="1704A0"/>
                </a:solidFill>
                <a:hlinkClick r:id="rId5" tooltip="California's System of Support webpage">
                  <a:extLst>
                    <a:ext uri="{A12FA001-AC4F-418D-AE19-62706E023703}">
                      <ahyp:hlinkClr xmlns:ahyp="http://schemas.microsoft.com/office/drawing/2018/hyperlinkcolor" val="tx"/>
                    </a:ext>
                  </a:extLst>
                </a:hlinkClick>
              </a:rPr>
              <a:t>https://www.cde.ca.gov/sp/sw/t1/csss.asp</a:t>
            </a:r>
            <a:endParaRPr lang="en-US" dirty="0">
              <a:solidFill>
                <a:srgbClr val="1704A0"/>
              </a:solidFill>
            </a:endParaRPr>
          </a:p>
          <a:p>
            <a:r>
              <a:rPr lang="en-US" dirty="0"/>
              <a:t>LCFF Updates: </a:t>
            </a:r>
            <a:br>
              <a:rPr lang="en-US" dirty="0"/>
            </a:br>
            <a:r>
              <a:rPr lang="en-US" dirty="0"/>
              <a:t>Send a blank email to </a:t>
            </a:r>
            <a:r>
              <a:rPr lang="en-US" dirty="0">
                <a:solidFill>
                  <a:srgbClr val="1704A0"/>
                </a:solidFill>
                <a:hlinkClick r:id="rId6" tooltip="LCFF listserv">
                  <a:extLst>
                    <a:ext uri="{A12FA001-AC4F-418D-AE19-62706E023703}">
                      <ahyp:hlinkClr xmlns:ahyp="http://schemas.microsoft.com/office/drawing/2018/hyperlinkcolor" val="tx"/>
                    </a:ext>
                  </a:extLst>
                </a:hlinkClick>
              </a:rPr>
              <a:t>join-LCFF-list@mlist.cde.ca.gov</a:t>
            </a:r>
            <a:endParaRPr lang="en-US" dirty="0">
              <a:solidFill>
                <a:srgbClr val="1704A0"/>
              </a:solidFill>
            </a:endParaRPr>
          </a:p>
          <a:p>
            <a:endParaRPr lang="en-US" dirty="0"/>
          </a:p>
        </p:txBody>
      </p:sp>
      <p:sp>
        <p:nvSpPr>
          <p:cNvPr id="4" name="Slide Number Placeholder 3">
            <a:extLst>
              <a:ext uri="{FF2B5EF4-FFF2-40B4-BE49-F238E27FC236}">
                <a16:creationId xmlns:a16="http://schemas.microsoft.com/office/drawing/2014/main" id="{7540024F-6C41-4789-8356-1071663DB68F}"/>
              </a:ext>
            </a:extLst>
          </p:cNvPr>
          <p:cNvSpPr>
            <a:spLocks noGrp="1"/>
          </p:cNvSpPr>
          <p:nvPr>
            <p:ph type="sldNum" sz="quarter" idx="12"/>
          </p:nvPr>
        </p:nvSpPr>
        <p:spPr/>
        <p:txBody>
          <a:bodyPr/>
          <a:lstStyle/>
          <a:p>
            <a:fld id="{1E47FE53-EBF0-4DA7-9D9D-CC1C3A20F3CB}" type="slidenum">
              <a:rPr lang="en-US" smtClean="0"/>
              <a:t>55</a:t>
            </a:fld>
            <a:endParaRPr lang="en-US"/>
          </a:p>
        </p:txBody>
      </p:sp>
    </p:spTree>
    <p:extLst>
      <p:ext uri="{BB962C8B-B14F-4D97-AF65-F5344CB8AC3E}">
        <p14:creationId xmlns:p14="http://schemas.microsoft.com/office/powerpoint/2010/main" val="707875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2FBD-BC9E-4DCD-A9A0-ADD2AFDDF8CA}"/>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CE2CC88-8DE5-48A4-93DD-048834576118}"/>
              </a:ext>
            </a:extLst>
          </p:cNvPr>
          <p:cNvSpPr>
            <a:spLocks noGrp="1"/>
          </p:cNvSpPr>
          <p:nvPr>
            <p:ph idx="1"/>
          </p:nvPr>
        </p:nvSpPr>
        <p:spPr/>
        <p:txBody>
          <a:bodyPr>
            <a:normAutofit lnSpcReduction="10000"/>
          </a:bodyPr>
          <a:lstStyle/>
          <a:p>
            <a:pPr lvl="1">
              <a:spcAft>
                <a:spcPts val="600"/>
              </a:spcAft>
            </a:pPr>
            <a:r>
              <a:rPr lang="en-US" sz="2600" dirty="0"/>
              <a:t>If you have any questions related to the LCAP or LCFF, please contact the Local Agency Systems Support Office at </a:t>
            </a:r>
            <a:r>
              <a:rPr lang="en-US" sz="2600" dirty="0">
                <a:solidFill>
                  <a:srgbClr val="1704A0"/>
                </a:solidFill>
                <a:hlinkClick r:id="rId2" tooltip="LCFF email address">
                  <a:extLst>
                    <a:ext uri="{A12FA001-AC4F-418D-AE19-62706E023703}">
                      <ahyp:hlinkClr xmlns:ahyp="http://schemas.microsoft.com/office/drawing/2018/hyperlinkcolor" val="tx"/>
                    </a:ext>
                  </a:extLst>
                </a:hlinkClick>
              </a:rPr>
              <a:t>LCFF@cde.ca.gov</a:t>
            </a:r>
            <a:r>
              <a:rPr lang="en-US" sz="2600" dirty="0">
                <a:solidFill>
                  <a:srgbClr val="1704A0"/>
                </a:solidFill>
              </a:rPr>
              <a:t>  </a:t>
            </a:r>
          </a:p>
          <a:p>
            <a:pPr lvl="1">
              <a:spcAft>
                <a:spcPts val="600"/>
              </a:spcAft>
            </a:pPr>
            <a:r>
              <a:rPr lang="en-US" sz="2600" dirty="0"/>
              <a:t>For additional information about this or other webinars in this series, including PowerPoint files, please see the Tuesdays @ 2 webpage at </a:t>
            </a:r>
            <a:r>
              <a:rPr lang="en-US" sz="2600" dirty="0">
                <a:solidFill>
                  <a:srgbClr val="1704A0"/>
                </a:solidFill>
                <a:hlinkClick r:id="rId3" tooltip="Tuesdays @ 2 webpage ">
                  <a:extLst>
                    <a:ext uri="{A12FA001-AC4F-418D-AE19-62706E023703}">
                      <ahyp:hlinkClr xmlns:ahyp="http://schemas.microsoft.com/office/drawing/2018/hyperlinkcolor" val="tx"/>
                    </a:ext>
                  </a:extLst>
                </a:hlinkClick>
              </a:rPr>
              <a:t>https://www.cde.ca.gov/fg/aa/lc/tuesdaysat2.asp</a:t>
            </a:r>
            <a:r>
              <a:rPr lang="en-US" sz="2600" dirty="0">
                <a:solidFill>
                  <a:srgbClr val="1704A0"/>
                </a:solidFill>
              </a:rPr>
              <a:t> </a:t>
            </a:r>
          </a:p>
          <a:p>
            <a:pPr lvl="1">
              <a:spcAft>
                <a:spcPts val="600"/>
              </a:spcAft>
            </a:pPr>
            <a:r>
              <a:rPr lang="en-US" sz="2600" dirty="0"/>
              <a:t>For questions related to the Dashboard please contact the Academic Accountability Team at </a:t>
            </a:r>
            <a:r>
              <a:rPr lang="en-US" sz="2600" dirty="0">
                <a:solidFill>
                  <a:srgbClr val="1704A0"/>
                </a:solidFill>
                <a:hlinkClick r:id="rId4" tooltip="Dashboard email address">
                  <a:extLst>
                    <a:ext uri="{A12FA001-AC4F-418D-AE19-62706E023703}">
                      <ahyp:hlinkClr xmlns:ahyp="http://schemas.microsoft.com/office/drawing/2018/hyperlinkcolor" val="tx"/>
                    </a:ext>
                  </a:extLst>
                </a:hlinkClick>
              </a:rPr>
              <a:t>dashboard@cde.ca.gov</a:t>
            </a:r>
            <a:r>
              <a:rPr lang="en-US" sz="2600" dirty="0"/>
              <a:t>.  </a:t>
            </a:r>
          </a:p>
          <a:p>
            <a:pPr lvl="1">
              <a:spcAft>
                <a:spcPts val="600"/>
              </a:spcAft>
            </a:pPr>
            <a:r>
              <a:rPr lang="en-US" sz="2600" dirty="0"/>
              <a:t>For questions related to the System of Support please contact the System of Support Office at </a:t>
            </a:r>
            <a:r>
              <a:rPr lang="en-US" sz="2600" dirty="0">
                <a:solidFill>
                  <a:srgbClr val="1704A0"/>
                </a:solidFill>
                <a:hlinkClick r:id="rId5" tooltip="System of Support email address">
                  <a:extLst>
                    <a:ext uri="{A12FA001-AC4F-418D-AE19-62706E023703}">
                      <ahyp:hlinkClr xmlns:ahyp="http://schemas.microsoft.com/office/drawing/2018/hyperlinkcolor" val="tx"/>
                    </a:ext>
                  </a:extLst>
                </a:hlinkClick>
              </a:rPr>
              <a:t>CASystemofSupport@cde.ca.gov</a:t>
            </a:r>
            <a:r>
              <a:rPr lang="en-US" sz="2600" dirty="0"/>
              <a:t>. </a:t>
            </a:r>
          </a:p>
          <a:p>
            <a:pPr marL="0" indent="0">
              <a:buNone/>
            </a:pPr>
            <a:endParaRPr lang="en-US" dirty="0"/>
          </a:p>
        </p:txBody>
      </p:sp>
      <p:sp>
        <p:nvSpPr>
          <p:cNvPr id="4" name="Slide Number Placeholder 3">
            <a:extLst>
              <a:ext uri="{FF2B5EF4-FFF2-40B4-BE49-F238E27FC236}">
                <a16:creationId xmlns:a16="http://schemas.microsoft.com/office/drawing/2014/main" id="{91CB6043-BE14-4931-9662-FB1A00E2FD59}"/>
              </a:ext>
            </a:extLst>
          </p:cNvPr>
          <p:cNvSpPr>
            <a:spLocks noGrp="1"/>
          </p:cNvSpPr>
          <p:nvPr>
            <p:ph type="sldNum" sz="quarter" idx="12"/>
          </p:nvPr>
        </p:nvSpPr>
        <p:spPr/>
        <p:txBody>
          <a:bodyPr/>
          <a:lstStyle/>
          <a:p>
            <a:fld id="{1E47FE53-EBF0-4DA7-9D9D-CC1C3A20F3CB}" type="slidenum">
              <a:rPr lang="en-US" smtClean="0"/>
              <a:t>56</a:t>
            </a:fld>
            <a:endParaRPr lang="en-US"/>
          </a:p>
        </p:txBody>
      </p:sp>
    </p:spTree>
    <p:extLst>
      <p:ext uri="{BB962C8B-B14F-4D97-AF65-F5344CB8AC3E}">
        <p14:creationId xmlns:p14="http://schemas.microsoft.com/office/powerpoint/2010/main" val="527323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CD3F-ABB6-475D-B0CE-3A7A87C57F50}"/>
              </a:ext>
            </a:extLst>
          </p:cNvPr>
          <p:cNvSpPr>
            <a:spLocks noGrp="1"/>
          </p:cNvSpPr>
          <p:nvPr>
            <p:ph type="title"/>
          </p:nvPr>
        </p:nvSpPr>
        <p:spPr/>
        <p:txBody>
          <a:bodyPr/>
          <a:lstStyle/>
          <a:p>
            <a:r>
              <a:rPr lang="en-US" dirty="0"/>
              <a:t>Appendix 1 – </a:t>
            </a:r>
            <a:r>
              <a:rPr lang="en-US" dirty="0">
                <a:solidFill>
                  <a:srgbClr val="1704A0"/>
                </a:solidFill>
                <a:hlinkClick r:id="rId2" action="ppaction://hlinksldjump">
                  <a:extLst>
                    <a:ext uri="{A12FA001-AC4F-418D-AE19-62706E023703}">
                      <ahyp:hlinkClr xmlns:ahyp="http://schemas.microsoft.com/office/drawing/2018/hyperlinkcolor" val="tx"/>
                    </a:ext>
                  </a:extLst>
                </a:hlinkClick>
              </a:rPr>
              <a:t>Slide 15</a:t>
            </a:r>
            <a:endParaRPr lang="en-US" dirty="0">
              <a:solidFill>
                <a:srgbClr val="1704A0"/>
              </a:solidFill>
            </a:endParaRPr>
          </a:p>
        </p:txBody>
      </p:sp>
      <p:sp>
        <p:nvSpPr>
          <p:cNvPr id="3" name="Content Placeholder 2">
            <a:extLst>
              <a:ext uri="{FF2B5EF4-FFF2-40B4-BE49-F238E27FC236}">
                <a16:creationId xmlns:a16="http://schemas.microsoft.com/office/drawing/2014/main" id="{288E20E0-866B-434A-8AF4-F69E9F46A4B2}"/>
              </a:ext>
            </a:extLst>
          </p:cNvPr>
          <p:cNvSpPr>
            <a:spLocks noGrp="1"/>
          </p:cNvSpPr>
          <p:nvPr>
            <p:ph idx="1"/>
          </p:nvPr>
        </p:nvSpPr>
        <p:spPr/>
        <p:txBody>
          <a:bodyPr>
            <a:normAutofit fontScale="92500" lnSpcReduction="10000"/>
          </a:bodyPr>
          <a:lstStyle/>
          <a:p>
            <a:r>
              <a:rPr lang="en-US" dirty="0"/>
              <a:t>There are 2 vertical bars in the middle. One is green that is labeled “Pre-LCFF” at the bottom - about 1/3 is light green at the top (labeled "Categorical Funding: Funding for specific purposes with many rules”), the other 2/3 is dark green (labeled "Revenue Limit: Per-student funding with many adjustments, based on historical funding levels“). The other bar is orange, labeled “LCFF” at the bottom, that is about 1/3 pale orange at the top (labeled "LCFF Supplemental &amp; Concentration Grant add-ons: Additional funds provided based on the number and concentration of English learners, low income, and foster youth students”), the other 2/3 is dark orange (labeled "LCFF Base Grant: Per-student funding, with adjustments based on grade level.“). The orange bar is slightly taller than the green bar. </a:t>
            </a:r>
          </a:p>
        </p:txBody>
      </p:sp>
      <p:sp>
        <p:nvSpPr>
          <p:cNvPr id="4" name="Slide Number Placeholder 3">
            <a:extLst>
              <a:ext uri="{FF2B5EF4-FFF2-40B4-BE49-F238E27FC236}">
                <a16:creationId xmlns:a16="http://schemas.microsoft.com/office/drawing/2014/main" id="{90A0FA03-8A20-4F80-94B4-7BF315E211AC}"/>
              </a:ext>
            </a:extLst>
          </p:cNvPr>
          <p:cNvSpPr>
            <a:spLocks noGrp="1"/>
          </p:cNvSpPr>
          <p:nvPr>
            <p:ph type="sldNum" sz="quarter" idx="12"/>
          </p:nvPr>
        </p:nvSpPr>
        <p:spPr/>
        <p:txBody>
          <a:bodyPr/>
          <a:lstStyle/>
          <a:p>
            <a:fld id="{1E47FE53-EBF0-4DA7-9D9D-CC1C3A20F3CB}" type="slidenum">
              <a:rPr lang="en-US" smtClean="0"/>
              <a:t>57</a:t>
            </a:fld>
            <a:endParaRPr lang="en-US"/>
          </a:p>
        </p:txBody>
      </p:sp>
    </p:spTree>
    <p:extLst>
      <p:ext uri="{BB962C8B-B14F-4D97-AF65-F5344CB8AC3E}">
        <p14:creationId xmlns:p14="http://schemas.microsoft.com/office/powerpoint/2010/main" val="3183128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CD3F-ABB6-475D-B0CE-3A7A87C57F50}"/>
              </a:ext>
            </a:extLst>
          </p:cNvPr>
          <p:cNvSpPr>
            <a:spLocks noGrp="1"/>
          </p:cNvSpPr>
          <p:nvPr>
            <p:ph type="title"/>
          </p:nvPr>
        </p:nvSpPr>
        <p:spPr/>
        <p:txBody>
          <a:bodyPr/>
          <a:lstStyle/>
          <a:p>
            <a:r>
              <a:rPr lang="en-US" dirty="0"/>
              <a:t>Appendix 2 – </a:t>
            </a:r>
            <a:r>
              <a:rPr lang="en-US" dirty="0">
                <a:solidFill>
                  <a:srgbClr val="1704A0"/>
                </a:solidFill>
                <a:hlinkClick r:id="rId2" action="ppaction://hlinksldjump">
                  <a:extLst>
                    <a:ext uri="{A12FA001-AC4F-418D-AE19-62706E023703}">
                      <ahyp:hlinkClr xmlns:ahyp="http://schemas.microsoft.com/office/drawing/2018/hyperlinkcolor" val="tx"/>
                    </a:ext>
                  </a:extLst>
                </a:hlinkClick>
              </a:rPr>
              <a:t>Slide 16</a:t>
            </a:r>
            <a:endParaRPr lang="en-US" dirty="0">
              <a:solidFill>
                <a:srgbClr val="1704A0"/>
              </a:solidFill>
            </a:endParaRPr>
          </a:p>
        </p:txBody>
      </p:sp>
      <p:sp>
        <p:nvSpPr>
          <p:cNvPr id="3" name="Content Placeholder 2">
            <a:extLst>
              <a:ext uri="{FF2B5EF4-FFF2-40B4-BE49-F238E27FC236}">
                <a16:creationId xmlns:a16="http://schemas.microsoft.com/office/drawing/2014/main" id="{288E20E0-866B-434A-8AF4-F69E9F46A4B2}"/>
              </a:ext>
            </a:extLst>
          </p:cNvPr>
          <p:cNvSpPr>
            <a:spLocks noGrp="1"/>
          </p:cNvSpPr>
          <p:nvPr>
            <p:ph idx="1"/>
          </p:nvPr>
        </p:nvSpPr>
        <p:spPr/>
        <p:txBody>
          <a:bodyPr>
            <a:normAutofit fontScale="85000" lnSpcReduction="20000"/>
          </a:bodyPr>
          <a:lstStyle/>
          <a:p>
            <a:pPr marL="0" indent="0">
              <a:buNone/>
            </a:pPr>
            <a:r>
              <a:rPr lang="en-US" dirty="0"/>
              <a:t>From left to right: </a:t>
            </a:r>
          </a:p>
          <a:p>
            <a:pPr marL="171450" indent="-171450"/>
            <a:r>
              <a:rPr lang="en-US" dirty="0"/>
              <a:t>A student holding up a paper with a red “A+” labeled “Per student base grant”</a:t>
            </a:r>
          </a:p>
          <a:p>
            <a:pPr marL="171450" indent="-171450"/>
            <a:r>
              <a:rPr lang="en-US" dirty="0"/>
              <a:t>An addition sign</a:t>
            </a:r>
          </a:p>
          <a:p>
            <a:pPr marL="171450" indent="-171450"/>
            <a:r>
              <a:rPr lang="en-US" dirty="0"/>
              <a:t>A large group of students labeled “Grade span adjustments”</a:t>
            </a:r>
          </a:p>
          <a:p>
            <a:pPr marL="171450" indent="-171450"/>
            <a:r>
              <a:rPr lang="en-US" dirty="0"/>
              <a:t>An addition sign</a:t>
            </a:r>
          </a:p>
          <a:p>
            <a:pPr marL="171450" indent="-171450"/>
            <a:r>
              <a:rPr lang="en-US" dirty="0"/>
              <a:t>A group of multicolored raised hands labeled “Add-on adjustments based on the number and concentration of low income, English learner, and foster youth students”</a:t>
            </a:r>
          </a:p>
          <a:p>
            <a:pPr marL="171450" indent="-171450"/>
            <a:r>
              <a:rPr lang="en-US" dirty="0"/>
              <a:t>An equal sign</a:t>
            </a:r>
          </a:p>
          <a:p>
            <a:pPr marL="171450" indent="-171450"/>
            <a:r>
              <a:rPr lang="en-US" dirty="0"/>
              <a:t>A large, green dollar sign</a:t>
            </a:r>
          </a:p>
          <a:p>
            <a:endParaRPr lang="en-US" dirty="0"/>
          </a:p>
        </p:txBody>
      </p:sp>
      <p:sp>
        <p:nvSpPr>
          <p:cNvPr id="4" name="Slide Number Placeholder 3">
            <a:extLst>
              <a:ext uri="{FF2B5EF4-FFF2-40B4-BE49-F238E27FC236}">
                <a16:creationId xmlns:a16="http://schemas.microsoft.com/office/drawing/2014/main" id="{90A0FA03-8A20-4F80-94B4-7BF315E211AC}"/>
              </a:ext>
            </a:extLst>
          </p:cNvPr>
          <p:cNvSpPr>
            <a:spLocks noGrp="1"/>
          </p:cNvSpPr>
          <p:nvPr>
            <p:ph type="sldNum" sz="quarter" idx="12"/>
          </p:nvPr>
        </p:nvSpPr>
        <p:spPr/>
        <p:txBody>
          <a:bodyPr/>
          <a:lstStyle/>
          <a:p>
            <a:fld id="{1E47FE53-EBF0-4DA7-9D9D-CC1C3A20F3CB}" type="slidenum">
              <a:rPr lang="en-US" smtClean="0"/>
              <a:t>58</a:t>
            </a:fld>
            <a:endParaRPr lang="en-US"/>
          </a:p>
        </p:txBody>
      </p:sp>
    </p:spTree>
    <p:extLst>
      <p:ext uri="{BB962C8B-B14F-4D97-AF65-F5344CB8AC3E}">
        <p14:creationId xmlns:p14="http://schemas.microsoft.com/office/powerpoint/2010/main" val="513239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D0E9-78E6-4632-9B67-EFA29B57E472}"/>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1182BFD5-044A-4BC7-9374-406603E439FA}"/>
              </a:ext>
            </a:extLst>
          </p:cNvPr>
          <p:cNvSpPr>
            <a:spLocks noGrp="1"/>
          </p:cNvSpPr>
          <p:nvPr>
            <p:ph type="body" idx="1"/>
          </p:nvPr>
        </p:nvSpPr>
        <p:spPr/>
        <p:txBody>
          <a:bodyPr/>
          <a:lstStyle/>
          <a:p>
            <a:r>
              <a:rPr lang="en-US" dirty="0"/>
              <a:t>Funding and Accountability Before the LCFF</a:t>
            </a:r>
          </a:p>
          <a:p>
            <a:endParaRPr lang="en-US" dirty="0"/>
          </a:p>
        </p:txBody>
      </p:sp>
      <p:sp>
        <p:nvSpPr>
          <p:cNvPr id="4" name="Slide Number Placeholder 3">
            <a:extLst>
              <a:ext uri="{FF2B5EF4-FFF2-40B4-BE49-F238E27FC236}">
                <a16:creationId xmlns:a16="http://schemas.microsoft.com/office/drawing/2014/main" id="{971A163E-4D08-45D5-94C5-58B4C9969DBD}"/>
              </a:ext>
            </a:extLst>
          </p:cNvPr>
          <p:cNvSpPr>
            <a:spLocks noGrp="1"/>
          </p:cNvSpPr>
          <p:nvPr>
            <p:ph type="sldNum" sz="quarter" idx="12"/>
          </p:nvPr>
        </p:nvSpPr>
        <p:spPr/>
        <p:txBody>
          <a:bodyPr/>
          <a:lstStyle/>
          <a:p>
            <a:fld id="{1E47FE53-EBF0-4DA7-9D9D-CC1C3A20F3CB}" type="slidenum">
              <a:rPr lang="en-US" smtClean="0"/>
              <a:t>6</a:t>
            </a:fld>
            <a:endParaRPr lang="en-US"/>
          </a:p>
        </p:txBody>
      </p:sp>
    </p:spTree>
    <p:extLst>
      <p:ext uri="{BB962C8B-B14F-4D97-AF65-F5344CB8AC3E}">
        <p14:creationId xmlns:p14="http://schemas.microsoft.com/office/powerpoint/2010/main" val="66059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4250-32F2-4A4C-8528-1CA7DE5FD40E}"/>
              </a:ext>
            </a:extLst>
          </p:cNvPr>
          <p:cNvSpPr>
            <a:spLocks noGrp="1"/>
          </p:cNvSpPr>
          <p:nvPr>
            <p:ph type="title"/>
          </p:nvPr>
        </p:nvSpPr>
        <p:spPr/>
        <p:txBody>
          <a:bodyPr/>
          <a:lstStyle/>
          <a:p>
            <a:r>
              <a:rPr lang="en-US" dirty="0"/>
              <a:t>Funding Before the LCFF (1)</a:t>
            </a:r>
          </a:p>
        </p:txBody>
      </p:sp>
      <p:sp>
        <p:nvSpPr>
          <p:cNvPr id="3" name="Content Placeholder 2">
            <a:extLst>
              <a:ext uri="{FF2B5EF4-FFF2-40B4-BE49-F238E27FC236}">
                <a16:creationId xmlns:a16="http://schemas.microsoft.com/office/drawing/2014/main" id="{9AFCEAC3-352B-4C6C-85B0-43EA183E01B6}"/>
              </a:ext>
            </a:extLst>
          </p:cNvPr>
          <p:cNvSpPr>
            <a:spLocks noGrp="1"/>
          </p:cNvSpPr>
          <p:nvPr>
            <p:ph idx="1"/>
          </p:nvPr>
        </p:nvSpPr>
        <p:spPr/>
        <p:txBody>
          <a:bodyPr/>
          <a:lstStyle/>
          <a:p>
            <a:r>
              <a:rPr lang="en-US" dirty="0"/>
              <a:t>Until 1971: local control / local funding through property taxes</a:t>
            </a:r>
          </a:p>
          <a:p>
            <a:r>
              <a:rPr lang="en-US" dirty="0"/>
              <a:t>1972: Revenue Limits (frozen at then current level) - beginning of State control</a:t>
            </a:r>
          </a:p>
          <a:p>
            <a:r>
              <a:rPr lang="en-US" dirty="0" err="1"/>
              <a:t>Serano</a:t>
            </a:r>
            <a:r>
              <a:rPr lang="en-US" dirty="0"/>
              <a:t> vs. Priest: inequities in funding unconstitutional</a:t>
            </a:r>
          </a:p>
          <a:p>
            <a:r>
              <a:rPr lang="en-US" dirty="0"/>
              <a:t>1978: Prop 13, which shifted a preponderance of funding away from local property taxes</a:t>
            </a:r>
          </a:p>
          <a:p>
            <a:pPr marL="0" indent="0">
              <a:buNone/>
            </a:pPr>
            <a:endParaRPr lang="en-US" dirty="0"/>
          </a:p>
        </p:txBody>
      </p:sp>
      <p:sp>
        <p:nvSpPr>
          <p:cNvPr id="4" name="Slide Number Placeholder 3">
            <a:extLst>
              <a:ext uri="{FF2B5EF4-FFF2-40B4-BE49-F238E27FC236}">
                <a16:creationId xmlns:a16="http://schemas.microsoft.com/office/drawing/2014/main" id="{0BB79F88-779C-4C8C-B88D-4E9308C3933C}"/>
              </a:ext>
            </a:extLst>
          </p:cNvPr>
          <p:cNvSpPr>
            <a:spLocks noGrp="1"/>
          </p:cNvSpPr>
          <p:nvPr>
            <p:ph type="sldNum" sz="quarter" idx="12"/>
          </p:nvPr>
        </p:nvSpPr>
        <p:spPr/>
        <p:txBody>
          <a:bodyPr/>
          <a:lstStyle/>
          <a:p>
            <a:fld id="{1E47FE53-EBF0-4DA7-9D9D-CC1C3A20F3CB}" type="slidenum">
              <a:rPr lang="en-US" smtClean="0"/>
              <a:t>7</a:t>
            </a:fld>
            <a:endParaRPr lang="en-US"/>
          </a:p>
        </p:txBody>
      </p:sp>
    </p:spTree>
    <p:extLst>
      <p:ext uri="{BB962C8B-B14F-4D97-AF65-F5344CB8AC3E}">
        <p14:creationId xmlns:p14="http://schemas.microsoft.com/office/powerpoint/2010/main" val="20745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E55E-29F5-499B-987F-18C1AE729C0D}"/>
              </a:ext>
            </a:extLst>
          </p:cNvPr>
          <p:cNvSpPr>
            <a:spLocks noGrp="1"/>
          </p:cNvSpPr>
          <p:nvPr>
            <p:ph type="title"/>
          </p:nvPr>
        </p:nvSpPr>
        <p:spPr/>
        <p:txBody>
          <a:bodyPr/>
          <a:lstStyle/>
          <a:p>
            <a:r>
              <a:rPr lang="en-US" dirty="0"/>
              <a:t>Funding Before the LCFF (2)</a:t>
            </a:r>
          </a:p>
        </p:txBody>
      </p:sp>
      <p:sp>
        <p:nvSpPr>
          <p:cNvPr id="3" name="Content Placeholder 2">
            <a:extLst>
              <a:ext uri="{FF2B5EF4-FFF2-40B4-BE49-F238E27FC236}">
                <a16:creationId xmlns:a16="http://schemas.microsoft.com/office/drawing/2014/main" id="{70F3C766-D350-49DC-8EE1-FECEB31580EE}"/>
              </a:ext>
            </a:extLst>
          </p:cNvPr>
          <p:cNvSpPr>
            <a:spLocks noGrp="1"/>
          </p:cNvSpPr>
          <p:nvPr>
            <p:ph idx="1"/>
          </p:nvPr>
        </p:nvSpPr>
        <p:spPr/>
        <p:txBody>
          <a:bodyPr/>
          <a:lstStyle/>
          <a:p>
            <a:r>
              <a:rPr lang="en-US" dirty="0"/>
              <a:t>1980 – 2013: modest growth in revenue limits, but a massive growth in categorical programs</a:t>
            </a:r>
          </a:p>
          <a:p>
            <a:r>
              <a:rPr lang="en-US" dirty="0"/>
              <a:t>1988: Prop 98 </a:t>
            </a:r>
          </a:p>
          <a:p>
            <a:r>
              <a:rPr lang="en-US" dirty="0"/>
              <a:t>2008 – 2009: Great Recession, midyear cuts budget, categorical flexibility</a:t>
            </a:r>
          </a:p>
          <a:p>
            <a:r>
              <a:rPr lang="en-US" dirty="0"/>
              <a:t>2013 – 2014: First year of LCFF, elimination of over 40 categorical programs</a:t>
            </a:r>
          </a:p>
        </p:txBody>
      </p:sp>
      <p:sp>
        <p:nvSpPr>
          <p:cNvPr id="4" name="Slide Number Placeholder 3">
            <a:extLst>
              <a:ext uri="{FF2B5EF4-FFF2-40B4-BE49-F238E27FC236}">
                <a16:creationId xmlns:a16="http://schemas.microsoft.com/office/drawing/2014/main" id="{23A4FDFF-B13E-4D5C-AC2B-639CF802A1FC}"/>
              </a:ext>
            </a:extLst>
          </p:cNvPr>
          <p:cNvSpPr>
            <a:spLocks noGrp="1"/>
          </p:cNvSpPr>
          <p:nvPr>
            <p:ph type="sldNum" sz="quarter" idx="12"/>
          </p:nvPr>
        </p:nvSpPr>
        <p:spPr/>
        <p:txBody>
          <a:bodyPr/>
          <a:lstStyle/>
          <a:p>
            <a:fld id="{1E47FE53-EBF0-4DA7-9D9D-CC1C3A20F3CB}" type="slidenum">
              <a:rPr lang="en-US" smtClean="0"/>
              <a:t>8</a:t>
            </a:fld>
            <a:endParaRPr lang="en-US"/>
          </a:p>
        </p:txBody>
      </p:sp>
    </p:spTree>
    <p:extLst>
      <p:ext uri="{BB962C8B-B14F-4D97-AF65-F5344CB8AC3E}">
        <p14:creationId xmlns:p14="http://schemas.microsoft.com/office/powerpoint/2010/main" val="119334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36BE-D86E-4969-93F3-401BAC26AC31}"/>
              </a:ext>
            </a:extLst>
          </p:cNvPr>
          <p:cNvSpPr>
            <a:spLocks noGrp="1"/>
          </p:cNvSpPr>
          <p:nvPr>
            <p:ph type="title"/>
          </p:nvPr>
        </p:nvSpPr>
        <p:spPr/>
        <p:txBody>
          <a:bodyPr/>
          <a:lstStyle/>
          <a:p>
            <a:r>
              <a:rPr lang="en-US" dirty="0"/>
              <a:t>Accountability Before the LCFF (1)</a:t>
            </a:r>
          </a:p>
        </p:txBody>
      </p:sp>
      <p:sp>
        <p:nvSpPr>
          <p:cNvPr id="3" name="Content Placeholder 2">
            <a:extLst>
              <a:ext uri="{FF2B5EF4-FFF2-40B4-BE49-F238E27FC236}">
                <a16:creationId xmlns:a16="http://schemas.microsoft.com/office/drawing/2014/main" id="{D67A7263-7D61-44E5-A8D3-CECAEAC8484E}"/>
              </a:ext>
            </a:extLst>
          </p:cNvPr>
          <p:cNvSpPr>
            <a:spLocks noGrp="1"/>
          </p:cNvSpPr>
          <p:nvPr>
            <p:ph idx="1"/>
          </p:nvPr>
        </p:nvSpPr>
        <p:spPr/>
        <p:txBody>
          <a:bodyPr>
            <a:normAutofit/>
          </a:bodyPr>
          <a:lstStyle/>
          <a:p>
            <a:pPr marL="0" indent="0">
              <a:buNone/>
            </a:pPr>
            <a:r>
              <a:rPr lang="en-US" dirty="0"/>
              <a:t>Accountability before LCFF was a top-down system characterized by a single measure of success and a one-size-fits-all approach to improvement.</a:t>
            </a:r>
          </a:p>
          <a:p>
            <a:r>
              <a:rPr lang="en-US" dirty="0"/>
              <a:t>The Public Schools Accountability Act (1999)</a:t>
            </a:r>
          </a:p>
          <a:p>
            <a:pPr lvl="1"/>
            <a:r>
              <a:rPr lang="en-US" sz="2800" dirty="0"/>
              <a:t>The Academic Performance Index (API)</a:t>
            </a:r>
          </a:p>
          <a:p>
            <a:pPr lvl="1"/>
            <a:r>
              <a:rPr lang="en-US" sz="2800" dirty="0"/>
              <a:t>The Immediate Intervention/ Underperforming Schools Program</a:t>
            </a:r>
          </a:p>
          <a:p>
            <a:pPr lvl="2"/>
            <a:r>
              <a:rPr lang="en-US" sz="2800" dirty="0"/>
              <a:t>School Assistance and Intervention Team (SAIT)</a:t>
            </a:r>
          </a:p>
          <a:p>
            <a:pPr lvl="2"/>
            <a:r>
              <a:rPr lang="en-US" sz="2800" dirty="0"/>
              <a:t>District Assistance and Intervention Team (DAIT)</a:t>
            </a:r>
          </a:p>
          <a:p>
            <a:pPr marL="0" indent="0">
              <a:buNone/>
            </a:pPr>
            <a:endParaRPr lang="en-US" dirty="0"/>
          </a:p>
        </p:txBody>
      </p:sp>
      <p:sp>
        <p:nvSpPr>
          <p:cNvPr id="4" name="Slide Number Placeholder 3">
            <a:extLst>
              <a:ext uri="{FF2B5EF4-FFF2-40B4-BE49-F238E27FC236}">
                <a16:creationId xmlns:a16="http://schemas.microsoft.com/office/drawing/2014/main" id="{12B8285C-6CF3-4E98-B0B4-96F3B10120C5}"/>
              </a:ext>
            </a:extLst>
          </p:cNvPr>
          <p:cNvSpPr>
            <a:spLocks noGrp="1"/>
          </p:cNvSpPr>
          <p:nvPr>
            <p:ph type="sldNum" sz="quarter" idx="12"/>
          </p:nvPr>
        </p:nvSpPr>
        <p:spPr/>
        <p:txBody>
          <a:bodyPr/>
          <a:lstStyle/>
          <a:p>
            <a:fld id="{1E47FE53-EBF0-4DA7-9D9D-CC1C3A20F3CB}" type="slidenum">
              <a:rPr lang="en-US" smtClean="0"/>
              <a:t>9</a:t>
            </a:fld>
            <a:endParaRPr lang="en-US"/>
          </a:p>
        </p:txBody>
      </p:sp>
    </p:spTree>
    <p:extLst>
      <p:ext uri="{BB962C8B-B14F-4D97-AF65-F5344CB8AC3E}">
        <p14:creationId xmlns:p14="http://schemas.microsoft.com/office/powerpoint/2010/main" val="3446283812"/>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5279</TotalTime>
  <Words>6066</Words>
  <Application>Microsoft Office PowerPoint</Application>
  <PresentationFormat>Widescreen</PresentationFormat>
  <Paragraphs>470</Paragraphs>
  <Slides>58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Times</vt:lpstr>
      <vt:lpstr>Retrospect</vt:lpstr>
      <vt:lpstr>Introduction to the Local Control Funding Formula</vt:lpstr>
      <vt:lpstr>Webinar Series</vt:lpstr>
      <vt:lpstr>Purpose</vt:lpstr>
      <vt:lpstr>Intended Audience</vt:lpstr>
      <vt:lpstr>Why?</vt:lpstr>
      <vt:lpstr>Background</vt:lpstr>
      <vt:lpstr>Funding Before the LCFF (1)</vt:lpstr>
      <vt:lpstr>Funding Before the LCFF (2)</vt:lpstr>
      <vt:lpstr>Accountability Before the LCFF (1)</vt:lpstr>
      <vt:lpstr>Accountability Before the LCFF (2)</vt:lpstr>
      <vt:lpstr>Foundational Principles of the LCFF</vt:lpstr>
      <vt:lpstr>A Word About the Term “Educational Partners”</vt:lpstr>
      <vt:lpstr>Key Components of the LCFF</vt:lpstr>
      <vt:lpstr>LCFF Funding</vt:lpstr>
      <vt:lpstr>Funding Changes Made by LCFF</vt:lpstr>
      <vt:lpstr>LCFF Funding Formula Basics</vt:lpstr>
      <vt:lpstr>Unrestricted Funds</vt:lpstr>
      <vt:lpstr>Funding Flexibility to Ensure Student Success</vt:lpstr>
      <vt:lpstr>Requirement to Increase or Improve Services</vt:lpstr>
      <vt:lpstr>The LCAP</vt:lpstr>
      <vt:lpstr>The Local Control and Accountability Plan</vt:lpstr>
      <vt:lpstr>Student Groups</vt:lpstr>
      <vt:lpstr>LCFF State Priorities</vt:lpstr>
      <vt:lpstr>Priority 1: Basic</vt:lpstr>
      <vt:lpstr>Priority 2: State Standards</vt:lpstr>
      <vt:lpstr>Priority 3: Parental Involvement and Family Engagement</vt:lpstr>
      <vt:lpstr>Priority 4: Pupil Achievement (1 of 2)</vt:lpstr>
      <vt:lpstr>Priority 4: Pupil Achievement (2 of 2)</vt:lpstr>
      <vt:lpstr>Priority 5: Pupil Engagement </vt:lpstr>
      <vt:lpstr>Priority 6: School Climate</vt:lpstr>
      <vt:lpstr>Priority 7: Course Access</vt:lpstr>
      <vt:lpstr>Priority 8: Student Outcomes</vt:lpstr>
      <vt:lpstr>Priority 9: Coordination of Instruction</vt:lpstr>
      <vt:lpstr>Priority 10: Coordination of Services (1 of 2)</vt:lpstr>
      <vt:lpstr>Priority 10: Coordination of Services (2 of 2)</vt:lpstr>
      <vt:lpstr>Local Priorities</vt:lpstr>
      <vt:lpstr>Framing the LCAP (1 of 3)</vt:lpstr>
      <vt:lpstr>Framing the LCAP (2 of 3)</vt:lpstr>
      <vt:lpstr>Framing the LCAP (3 of 3)</vt:lpstr>
      <vt:lpstr>LCAP Development Process</vt:lpstr>
      <vt:lpstr>Sections of the LCAP</vt:lpstr>
      <vt:lpstr>Approval Criteria for the LCAP</vt:lpstr>
      <vt:lpstr>The California School Dashboard</vt:lpstr>
      <vt:lpstr>Multiple Measures</vt:lpstr>
      <vt:lpstr>State and Local Indicators</vt:lpstr>
      <vt:lpstr>The System of Support</vt:lpstr>
      <vt:lpstr>Support for All LEAs</vt:lpstr>
      <vt:lpstr>Various Support Providers</vt:lpstr>
      <vt:lpstr>Levels of Support</vt:lpstr>
      <vt:lpstr>A Cycle of Continuous Improvement</vt:lpstr>
      <vt:lpstr>Closing Thoughts</vt:lpstr>
      <vt:lpstr>Building on the Foundation</vt:lpstr>
      <vt:lpstr>Upcoming Webinars: December 2022</vt:lpstr>
      <vt:lpstr>Upcoming Webinars: January 2023</vt:lpstr>
      <vt:lpstr>For More Information</vt:lpstr>
      <vt:lpstr>Contact Information</vt:lpstr>
      <vt:lpstr>Appendix 1 – Slide 15</vt:lpstr>
      <vt:lpstr>Appendix 2 – Slide 16</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the Local Control Funding Formula - LCFF (CA Dept of Education)</dc:title>
  <dc:subject>Tuesdays @ 2 webinar presentation of the Introduction to the Local Control Funding Formula.</dc:subject>
  <dc:creator>Local Agency Systems Support Office</dc:creator>
  <cp:keywords>lcff, intro, introduction, local, control, funding formula, accountability, plan, lcap</cp:keywords>
  <cp:lastModifiedBy>Susan Aglubat-Alvarez</cp:lastModifiedBy>
  <cp:revision>270</cp:revision>
  <cp:lastPrinted>2016-11-14T18:06:51Z</cp:lastPrinted>
  <dcterms:created xsi:type="dcterms:W3CDTF">2016-11-08T21:28:02Z</dcterms:created>
  <dcterms:modified xsi:type="dcterms:W3CDTF">2022-12-08T20:51:47Z</dcterms:modified>
</cp:coreProperties>
</file>