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76"/>
  </p:notesMasterIdLst>
  <p:sldIdLst>
    <p:sldId id="256" r:id="rId2"/>
    <p:sldId id="257" r:id="rId3"/>
    <p:sldId id="258" r:id="rId4"/>
    <p:sldId id="33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5" r:id="rId19"/>
    <p:sldId id="276" r:id="rId20"/>
    <p:sldId id="277" r:id="rId21"/>
    <p:sldId id="278" r:id="rId22"/>
    <p:sldId id="279" r:id="rId23"/>
    <p:sldId id="280" r:id="rId24"/>
    <p:sldId id="281" r:id="rId25"/>
    <p:sldId id="282" r:id="rId26"/>
    <p:sldId id="285" r:id="rId27"/>
    <p:sldId id="287" r:id="rId28"/>
    <p:sldId id="288" r:id="rId29"/>
    <p:sldId id="289" r:id="rId30"/>
    <p:sldId id="339" r:id="rId31"/>
    <p:sldId id="291" r:id="rId32"/>
    <p:sldId id="293" r:id="rId33"/>
    <p:sldId id="294" r:id="rId34"/>
    <p:sldId id="340" r:id="rId35"/>
    <p:sldId id="296" r:id="rId36"/>
    <p:sldId id="297" r:id="rId37"/>
    <p:sldId id="298" r:id="rId38"/>
    <p:sldId id="299" r:id="rId39"/>
    <p:sldId id="300" r:id="rId40"/>
    <p:sldId id="301" r:id="rId41"/>
    <p:sldId id="341" r:id="rId42"/>
    <p:sldId id="303" r:id="rId43"/>
    <p:sldId id="304" r:id="rId44"/>
    <p:sldId id="306" r:id="rId45"/>
    <p:sldId id="307" r:id="rId46"/>
    <p:sldId id="308" r:id="rId47"/>
    <p:sldId id="309" r:id="rId48"/>
    <p:sldId id="310" r:id="rId49"/>
    <p:sldId id="342" r:id="rId50"/>
    <p:sldId id="311" r:id="rId51"/>
    <p:sldId id="313" r:id="rId52"/>
    <p:sldId id="314" r:id="rId53"/>
    <p:sldId id="343" r:id="rId54"/>
    <p:sldId id="315" r:id="rId55"/>
    <p:sldId id="316" r:id="rId56"/>
    <p:sldId id="344" r:id="rId57"/>
    <p:sldId id="318" r:id="rId58"/>
    <p:sldId id="319" r:id="rId59"/>
    <p:sldId id="321" r:id="rId60"/>
    <p:sldId id="345" r:id="rId61"/>
    <p:sldId id="323" r:id="rId62"/>
    <p:sldId id="346" r:id="rId63"/>
    <p:sldId id="325" r:id="rId64"/>
    <p:sldId id="328" r:id="rId65"/>
    <p:sldId id="329" r:id="rId66"/>
    <p:sldId id="347" r:id="rId67"/>
    <p:sldId id="330" r:id="rId68"/>
    <p:sldId id="348" r:id="rId69"/>
    <p:sldId id="332" r:id="rId70"/>
    <p:sldId id="333" r:id="rId71"/>
    <p:sldId id="349" r:id="rId72"/>
    <p:sldId id="334" r:id="rId73"/>
    <p:sldId id="335" r:id="rId74"/>
    <p:sldId id="337" r:id="rId75"/>
  </p:sldIdLst>
  <p:sldSz cx="12192000" cy="6858000"/>
  <p:notesSz cx="7010400" cy="9296400"/>
  <p:embeddedFontLst>
    <p:embeddedFont>
      <p:font typeface="Calibri" panose="020F0502020204030204" pitchFamily="34" charset="0"/>
      <p:regular r:id="rId77"/>
      <p:bold r:id="rId78"/>
      <p:italic r:id="rId79"/>
      <p:boldItalic r:id="rId80"/>
    </p:embeddedFont>
    <p:embeddedFont>
      <p:font typeface="Open Sans" panose="020B0604020202020204" charset="0"/>
      <p:regular r:id="rId81"/>
      <p:bold r:id="rId82"/>
      <p:italic r:id="rId83"/>
      <p:boldItalic r:id="rId84"/>
    </p:embeddedFont>
    <p:embeddedFont>
      <p:font typeface="Roboto" panose="020B0604020202020204" charset="0"/>
      <p:regular r:id="rId85"/>
      <p:bold r:id="rId86"/>
      <p:italic r:id="rId87"/>
      <p:boldItalic r:id="rId88"/>
    </p:embeddedFont>
    <p:embeddedFont>
      <p:font typeface="Times" panose="02020603050405020304" pitchFamily="18"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28">
          <p15:clr>
            <a:srgbClr val="9AA0A6"/>
          </p15:clr>
        </p15:guide>
        <p15:guide id="2" pos="7569">
          <p15:clr>
            <a:srgbClr val="9AA0A6"/>
          </p15:clr>
        </p15:guide>
        <p15:guide id="3" orient="horz" pos="3255">
          <p15:clr>
            <a:srgbClr val="9AA0A6"/>
          </p15:clr>
        </p15:guide>
        <p15:guide id="4" pos="7200">
          <p15:clr>
            <a:srgbClr val="9AA0A6"/>
          </p15:clr>
        </p15:guide>
        <p15:guide id="5" pos="1584">
          <p15:clr>
            <a:srgbClr val="9AA0A6"/>
          </p15:clr>
        </p15:guide>
        <p15:guide id="6" orient="horz" pos="2695">
          <p15:clr>
            <a:srgbClr val="9AA0A6"/>
          </p15:clr>
        </p15:guide>
        <p15:guide id="7" orient="horz" pos="3816">
          <p15:clr>
            <a:srgbClr val="9AA0A6"/>
          </p15:clr>
        </p15:guide>
        <p15:guide id="8" orient="horz" pos="2304">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2" roundtripDataSignature="AMtx7mgnSCj5FosTghfQiL/MqMWAfdkeb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Steele" initials="NS" lastIdx="3" clrIdx="0">
    <p:extLst>
      <p:ext uri="{19B8F6BF-5375-455C-9EA6-DF929625EA0E}">
        <p15:presenceInfo xmlns:p15="http://schemas.microsoft.com/office/powerpoint/2012/main" userId="S-1-5-21-2608872058-1432505909-2668327341-27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553171-33D1-4818-9A35-C3F04DD8F72F}">
  <a:tblStyle styleId="{5C553171-33D1-4818-9A35-C3F04DD8F7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A1329F7-4AB2-4284-97B2-4629504BA486}"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96" autoAdjust="0"/>
  </p:normalViewPr>
  <p:slideViewPr>
    <p:cSldViewPr snapToGrid="0">
      <p:cViewPr varScale="1">
        <p:scale>
          <a:sx n="52" d="100"/>
          <a:sy n="52" d="100"/>
        </p:scale>
        <p:origin x="572" y="52"/>
      </p:cViewPr>
      <p:guideLst>
        <p:guide pos="128"/>
        <p:guide pos="7569"/>
        <p:guide orient="horz" pos="3255"/>
        <p:guide pos="7200"/>
        <p:guide pos="1584"/>
        <p:guide orient="horz" pos="2695"/>
        <p:guide orient="horz" pos="3816"/>
        <p:guide orient="horz" pos="2304"/>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font" Target="fonts/font13.fntdata"/><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font" Target="fonts/font11.fntdata"/><Relationship Id="rId102"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38104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q.cde.ca.gov/dataques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050" dirty="0">
                <a:solidFill>
                  <a:srgbClr val="3C4043"/>
                </a:solidFill>
                <a:highlight>
                  <a:srgbClr val="FFFFFF"/>
                </a:highlight>
                <a:latin typeface="Roboto"/>
                <a:ea typeface="Roboto"/>
                <a:cs typeface="Roboto"/>
                <a:sym typeface="Roboto"/>
              </a:rPr>
              <a:t>This webinar is the presentation of the final version of the template and instructions as currently posted on the learning continuity and attendance web page.</a:t>
            </a:r>
            <a:endParaRPr dirty="0"/>
          </a:p>
        </p:txBody>
      </p:sp>
      <p:sp>
        <p:nvSpPr>
          <p:cNvPr id="108" name="Google Shape;10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5574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SzPts val="1100"/>
              <a:buNone/>
            </a:pPr>
            <a:r>
              <a:rPr lang="en-US">
                <a:latin typeface="Arial"/>
                <a:ea typeface="Arial"/>
                <a:cs typeface="Arial"/>
                <a:sym typeface="Arial"/>
              </a:rPr>
              <a:t>Stakeholder engagement requirements are outlined in EC 43509</a:t>
            </a:r>
            <a:endParaRPr>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a:latin typeface="Arial"/>
              <a:ea typeface="Arial"/>
              <a:cs typeface="Arial"/>
              <a:sym typeface="Arial"/>
            </a:endParaRPr>
          </a:p>
        </p:txBody>
      </p:sp>
      <p:sp>
        <p:nvSpPr>
          <p:cNvPr id="176" name="Google Shape;176;p1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3072908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ec52e8e2f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8ec52e8e2f_0_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2" name="Google Shape;182;g8ec52e8e2f_0_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04299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n-US">
                <a:latin typeface="Arial"/>
                <a:ea typeface="Arial"/>
                <a:cs typeface="Arial"/>
                <a:sym typeface="Arial"/>
              </a:rPr>
              <a:t>In responding to the prompts throughout the Learning Continuity Plan, an LEA may include information from an existing plan to the degree that it addresses the prompt and related instructions.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1200"/>
              </a:spcBef>
              <a:spcAft>
                <a:spcPts val="0"/>
              </a:spcAft>
              <a:buNone/>
            </a:pPr>
            <a:endParaRPr/>
          </a:p>
        </p:txBody>
      </p:sp>
      <p:sp>
        <p:nvSpPr>
          <p:cNvPr id="189" name="Google Shape;189;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13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No requirement for either of these meetings to be regularly scheduled, but they must have notice in advance, and options for remote participation.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7" name="Google Shape;197;p1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920107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0" algn="l" rtl="0">
              <a:lnSpc>
                <a:spcPct val="100000"/>
              </a:lnSpc>
              <a:spcBef>
                <a:spcPts val="0"/>
              </a:spcBef>
              <a:spcAft>
                <a:spcPts val="0"/>
              </a:spcAft>
              <a:buSzPts val="1400"/>
              <a:buNone/>
            </a:pPr>
            <a:endParaRPr sz="2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06" name="Google Shape;206;p1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297035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ec52e8e2f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ec52e8e2f_0_1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4" name="Google Shape;214;g8ec52e8e2f_0_1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2178394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100"/>
              <a:buFont typeface="Arial"/>
              <a:buNone/>
            </a:pPr>
            <a:endParaRPr sz="800">
              <a:solidFill>
                <a:srgbClr val="4472C4"/>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sz="1000">
              <a:latin typeface="Arial"/>
              <a:ea typeface="Arial"/>
              <a:cs typeface="Arial"/>
              <a:sym typeface="Arial"/>
            </a:endParaRPr>
          </a:p>
          <a:p>
            <a:pPr marL="0" lvl="0" indent="0" algn="l" rtl="0">
              <a:lnSpc>
                <a:spcPct val="100000"/>
              </a:lnSpc>
              <a:spcBef>
                <a:spcPts val="800"/>
              </a:spcBef>
              <a:spcAft>
                <a:spcPts val="0"/>
              </a:spcAft>
              <a:buSzPts val="1400"/>
              <a:buNone/>
            </a:pPr>
            <a:endParaRPr sz="20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222" name="Google Shape;222;p1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extLst>
      <p:ext uri="{BB962C8B-B14F-4D97-AF65-F5344CB8AC3E}">
        <p14:creationId xmlns:p14="http://schemas.microsoft.com/office/powerpoint/2010/main" val="2635153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extLst>
      <p:ext uri="{BB962C8B-B14F-4D97-AF65-F5344CB8AC3E}">
        <p14:creationId xmlns:p14="http://schemas.microsoft.com/office/powerpoint/2010/main" val="13445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ec52e8e2f_4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8ec52e8e2f_4_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3" name="Google Shape;263;g8ec52e8e2f_4_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extLst>
      <p:ext uri="{BB962C8B-B14F-4D97-AF65-F5344CB8AC3E}">
        <p14:creationId xmlns:p14="http://schemas.microsoft.com/office/powerpoint/2010/main" val="590320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e7d7495b9_1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8e7d7495b9_1_3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SzPts val="1400"/>
              <a:buNone/>
            </a:pPr>
            <a:r>
              <a:rPr lang="en-US" b="1">
                <a:highlight>
                  <a:srgbClr val="FFFF00"/>
                </a:highlight>
                <a:latin typeface="Arial"/>
                <a:ea typeface="Arial"/>
                <a:cs typeface="Arial"/>
                <a:sym typeface="Arial"/>
              </a:rPr>
              <a:t>TALKING POINT</a:t>
            </a:r>
            <a:r>
              <a:rPr lang="en-US">
                <a:highlight>
                  <a:srgbClr val="FFFF00"/>
                </a:highlight>
                <a:latin typeface="Arial"/>
                <a:ea typeface="Arial"/>
                <a:cs typeface="Arial"/>
                <a:sym typeface="Arial"/>
              </a:rPr>
              <a:t>: </a:t>
            </a:r>
            <a:endParaRPr>
              <a:highlight>
                <a:srgbClr val="FFFF00"/>
              </a:highlight>
              <a:latin typeface="Arial"/>
              <a:ea typeface="Arial"/>
              <a:cs typeface="Arial"/>
              <a:sym typeface="Arial"/>
            </a:endParaRPr>
          </a:p>
          <a:p>
            <a:pPr marL="0" lvl="0" indent="0" algn="l" rtl="0">
              <a:lnSpc>
                <a:spcPct val="115000"/>
              </a:lnSpc>
              <a:spcBef>
                <a:spcPts val="0"/>
              </a:spcBef>
              <a:spcAft>
                <a:spcPts val="0"/>
              </a:spcAft>
              <a:buSzPts val="1400"/>
              <a:buNone/>
            </a:pPr>
            <a:r>
              <a:rPr lang="en-US">
                <a:highlight>
                  <a:srgbClr val="FFFF00"/>
                </a:highlight>
                <a:latin typeface="Arial"/>
                <a:ea typeface="Arial"/>
                <a:cs typeface="Arial"/>
                <a:sym typeface="Arial"/>
              </a:rPr>
              <a:t>The first section of the Learning Continuity Plan template titled “General Information” includes one prompt which requires the LEA to provide “A description of the impact the COVID-19 pandemic has had on the LEA and its community.” Note: This prompt has changed from the previous draft that was posted with last week’s Tuesday at 2 email reminder.” For this prompt, The LEA shall briefly provide information deemed relevant to enable a reader to more fully understand how the LEA’s Learning Continuity Plan has been informed by the impacts the LEA and its community have experienced from the COVID-19 pandemic. Keep in mind, the community is the audience of an LEA.</a:t>
            </a:r>
            <a:endParaRPr>
              <a:highlight>
                <a:srgbClr val="FFFF00"/>
              </a:highlight>
              <a:latin typeface="Arial"/>
              <a:ea typeface="Arial"/>
              <a:cs typeface="Arial"/>
              <a:sym typeface="Arial"/>
            </a:endParaRPr>
          </a:p>
          <a:p>
            <a:pPr marL="0" lvl="0" indent="0" algn="l" rtl="0">
              <a:lnSpc>
                <a:spcPct val="115000"/>
              </a:lnSpc>
              <a:spcBef>
                <a:spcPts val="0"/>
              </a:spcBef>
              <a:spcAft>
                <a:spcPts val="0"/>
              </a:spcAft>
              <a:buSzPts val="1400"/>
              <a:buNone/>
            </a:pPr>
            <a:endParaRPr>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highlight>
                  <a:srgbClr val="FFFF00"/>
                </a:highlight>
                <a:latin typeface="Arial"/>
                <a:ea typeface="Arial"/>
                <a:cs typeface="Arial"/>
                <a:sym typeface="Arial"/>
              </a:rPr>
              <a:t>Descriptions provided for each of the prompts in the Learning Continuity Plan should include sufficient detail yet be sufficiently succinct in order for stakeholders to engage with the plan. </a:t>
            </a:r>
            <a:endParaRPr/>
          </a:p>
        </p:txBody>
      </p:sp>
      <p:sp>
        <p:nvSpPr>
          <p:cNvPr id="270" name="Google Shape;270;g8e7d7495b9_1_3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extLst>
      <p:ext uri="{BB962C8B-B14F-4D97-AF65-F5344CB8AC3E}">
        <p14:creationId xmlns:p14="http://schemas.microsoft.com/office/powerpoint/2010/main" val="2613845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361140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8e7d7495b9_1_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8e7d7495b9_1_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9" name="Google Shape;279;g8e7d7495b9_1_1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extLst>
      <p:ext uri="{BB962C8B-B14F-4D97-AF65-F5344CB8AC3E}">
        <p14:creationId xmlns:p14="http://schemas.microsoft.com/office/powerpoint/2010/main" val="130338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extLst>
      <p:ext uri="{BB962C8B-B14F-4D97-AF65-F5344CB8AC3E}">
        <p14:creationId xmlns:p14="http://schemas.microsoft.com/office/powerpoint/2010/main" val="1967834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ea30c0d6f_0_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8ea30c0d6f_0_3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457200" lvl="0" indent="-317500" algn="l" rtl="0">
              <a:lnSpc>
                <a:spcPct val="115000"/>
              </a:lnSpc>
              <a:spcBef>
                <a:spcPts val="1100"/>
              </a:spcBef>
              <a:spcAft>
                <a:spcPts val="0"/>
              </a:spcAft>
              <a:buClr>
                <a:srgbClr val="000000"/>
              </a:buClr>
              <a:buSzPts val="1400"/>
              <a:buAutoNum type="arabicPeriod"/>
            </a:pPr>
            <a:r>
              <a:rPr lang="en-US" sz="1400" b="1">
                <a:solidFill>
                  <a:srgbClr val="000000"/>
                </a:solidFill>
                <a:highlight>
                  <a:srgbClr val="FFFFFF"/>
                </a:highlight>
                <a:latin typeface="Arial"/>
                <a:ea typeface="Arial"/>
                <a:cs typeface="Arial"/>
                <a:sym typeface="Arial"/>
              </a:rPr>
              <a:t>The CDE is working with CABE to get the template translated so that it will be available in the top 5 languages spoken in California </a:t>
            </a:r>
            <a:endParaRPr sz="1400" b="1">
              <a:solidFill>
                <a:srgbClr val="000000"/>
              </a:solidFill>
              <a:highlight>
                <a:srgbClr val="FFFFFF"/>
              </a:highlight>
              <a:latin typeface="Arial"/>
              <a:ea typeface="Arial"/>
              <a:cs typeface="Arial"/>
              <a:sym typeface="Arial"/>
            </a:endParaRPr>
          </a:p>
          <a:p>
            <a:pPr marL="0" lvl="0" indent="457200" algn="l" rtl="0">
              <a:lnSpc>
                <a:spcPct val="115000"/>
              </a:lnSpc>
              <a:spcBef>
                <a:spcPts val="1100"/>
              </a:spcBef>
              <a:spcAft>
                <a:spcPts val="0"/>
              </a:spcAft>
              <a:buClr>
                <a:schemeClr val="dk1"/>
              </a:buClr>
              <a:buSzPts val="1100"/>
              <a:buFont typeface="Arial"/>
              <a:buNone/>
            </a:pPr>
            <a:r>
              <a:rPr lang="en-US" sz="1400">
                <a:solidFill>
                  <a:srgbClr val="000000"/>
                </a:solidFill>
                <a:highlight>
                  <a:srgbClr val="FFFFFF"/>
                </a:highlight>
                <a:latin typeface="Arial"/>
                <a:ea typeface="Arial"/>
                <a:cs typeface="Arial"/>
                <a:sym typeface="Arial"/>
              </a:rPr>
              <a:t>These templates will be posted on the CDE webpage in the coming week and hope that the templates will assist in higher levels of stakeholder engagement.</a:t>
            </a:r>
            <a:endParaRPr sz="1400">
              <a:solidFill>
                <a:srgbClr val="000000"/>
              </a:solidFill>
              <a:highlight>
                <a:srgbClr val="FFFFFF"/>
              </a:highlight>
              <a:latin typeface="Arial"/>
              <a:ea typeface="Arial"/>
              <a:cs typeface="Arial"/>
              <a:sym typeface="Arial"/>
            </a:endParaRPr>
          </a:p>
          <a:p>
            <a:pPr marL="457200" lvl="0" indent="-317500" algn="l" rtl="0">
              <a:lnSpc>
                <a:spcPct val="115000"/>
              </a:lnSpc>
              <a:spcBef>
                <a:spcPts val="1100"/>
              </a:spcBef>
              <a:spcAft>
                <a:spcPts val="0"/>
              </a:spcAft>
              <a:buClr>
                <a:srgbClr val="000000"/>
              </a:buClr>
              <a:buSzPts val="1400"/>
              <a:buAutoNum type="arabicPeriod"/>
            </a:pPr>
            <a:r>
              <a:rPr lang="en-US" sz="1400" b="1">
                <a:solidFill>
                  <a:srgbClr val="000000"/>
                </a:solidFill>
                <a:highlight>
                  <a:srgbClr val="FFFFFF"/>
                </a:highlight>
                <a:latin typeface="Arial"/>
                <a:ea typeface="Arial"/>
                <a:cs typeface="Arial"/>
                <a:sym typeface="Arial"/>
              </a:rPr>
              <a:t>Please remember that there is Ed Code - CA </a:t>
            </a:r>
            <a:r>
              <a:rPr lang="en-US" sz="1400" b="1" i="1">
                <a:solidFill>
                  <a:srgbClr val="000000"/>
                </a:solidFill>
                <a:highlight>
                  <a:srgbClr val="FFFFFF"/>
                </a:highlight>
                <a:latin typeface="Arial"/>
                <a:ea typeface="Arial"/>
                <a:cs typeface="Arial"/>
                <a:sym typeface="Arial"/>
              </a:rPr>
              <a:t>EC</a:t>
            </a:r>
            <a:r>
              <a:rPr lang="en-US" sz="1400" b="1">
                <a:solidFill>
                  <a:srgbClr val="000000"/>
                </a:solidFill>
                <a:highlight>
                  <a:srgbClr val="FFFFFF"/>
                </a:highlight>
                <a:latin typeface="Arial"/>
                <a:ea typeface="Arial"/>
                <a:cs typeface="Arial"/>
                <a:sym typeface="Arial"/>
              </a:rPr>
              <a:t> 48985(a)- that provides that if 15% of an LEA’s parents speak a language other than English (15% of all parents, not just English learner parents), then the LEA is required to translate the documents for each population meeting the 15% threshold. </a:t>
            </a:r>
            <a:endParaRPr sz="1400" b="1">
              <a:solidFill>
                <a:srgbClr val="000000"/>
              </a:solidFill>
              <a:highlight>
                <a:srgbClr val="FFFFFF"/>
              </a:highlight>
              <a:latin typeface="Arial"/>
              <a:ea typeface="Arial"/>
              <a:cs typeface="Arial"/>
              <a:sym typeface="Arial"/>
            </a:endParaRPr>
          </a:p>
          <a:p>
            <a:pPr marL="457200" lvl="0" indent="0" algn="l" rtl="0">
              <a:lnSpc>
                <a:spcPct val="115000"/>
              </a:lnSpc>
              <a:spcBef>
                <a:spcPts val="1100"/>
              </a:spcBef>
              <a:spcAft>
                <a:spcPts val="0"/>
              </a:spcAft>
              <a:buClr>
                <a:schemeClr val="dk1"/>
              </a:buClr>
              <a:buSzPts val="1100"/>
              <a:buFont typeface="Arial"/>
              <a:buNone/>
            </a:pPr>
            <a:r>
              <a:rPr lang="en-US" sz="1400">
                <a:solidFill>
                  <a:srgbClr val="000000"/>
                </a:solidFill>
                <a:highlight>
                  <a:srgbClr val="FFFFFF"/>
                </a:highlight>
                <a:latin typeface="Arial"/>
                <a:ea typeface="Arial"/>
                <a:cs typeface="Arial"/>
                <a:sym typeface="Arial"/>
              </a:rPr>
              <a:t>The CDE annually notifies LEAs regarding the enrollment and language groups as required by EC 48985(a), and LEAs may find this information in a search of the CDE DataQuest at </a:t>
            </a:r>
            <a:r>
              <a:rPr lang="en-US" sz="1400" u="sng">
                <a:solidFill>
                  <a:srgbClr val="000000"/>
                </a:solidFill>
                <a:highlight>
                  <a:srgbClr val="FFFFFF"/>
                </a:highlight>
                <a:latin typeface="Arial"/>
                <a:ea typeface="Arial"/>
                <a:cs typeface="Arial"/>
                <a:sym typeface="Arial"/>
                <a:hlinkClick r:id="rId3"/>
              </a:rPr>
              <a:t>https://dq.cde.ca.gov/dataquest/</a:t>
            </a:r>
            <a:r>
              <a:rPr lang="en-US" sz="1400">
                <a:solidFill>
                  <a:srgbClr val="000000"/>
                </a:solidFill>
                <a:highlight>
                  <a:srgbClr val="FFFFFF"/>
                </a:highlight>
                <a:latin typeface="Arial"/>
                <a:ea typeface="Arial"/>
                <a:cs typeface="Arial"/>
                <a:sym typeface="Arial"/>
              </a:rPr>
              <a:t>.</a:t>
            </a:r>
            <a:endParaRPr sz="1400">
              <a:solidFill>
                <a:srgbClr val="000000"/>
              </a:solidFill>
              <a:highlight>
                <a:srgbClr val="FFFFFF"/>
              </a:highlight>
              <a:latin typeface="Arial"/>
              <a:ea typeface="Arial"/>
              <a:cs typeface="Arial"/>
              <a:sym typeface="Arial"/>
            </a:endParaRPr>
          </a:p>
          <a:p>
            <a:pPr marL="0" lvl="0" indent="0" algn="l" rtl="0">
              <a:lnSpc>
                <a:spcPct val="100000"/>
              </a:lnSpc>
              <a:spcBef>
                <a:spcPts val="1100"/>
              </a:spcBef>
              <a:spcAft>
                <a:spcPts val="0"/>
              </a:spcAft>
              <a:buSzPts val="1400"/>
              <a:buNone/>
            </a:pPr>
            <a:endParaRPr/>
          </a:p>
        </p:txBody>
      </p:sp>
      <p:sp>
        <p:nvSpPr>
          <p:cNvPr id="294" name="Google Shape;294;g8ea30c0d6f_0_3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extLst>
      <p:ext uri="{BB962C8B-B14F-4D97-AF65-F5344CB8AC3E}">
        <p14:creationId xmlns:p14="http://schemas.microsoft.com/office/powerpoint/2010/main" val="3895535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ea30c0d6f_0_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8ea30c0d6f_0_4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1200"/>
              </a:spcBef>
              <a:spcAft>
                <a:spcPts val="1200"/>
              </a:spcAft>
              <a:buClr>
                <a:schemeClr val="dk1"/>
              </a:buClr>
              <a:buSzPts val="1100"/>
              <a:buFont typeface="Arial"/>
              <a:buNone/>
            </a:pPr>
            <a:endParaRPr/>
          </a:p>
        </p:txBody>
      </p:sp>
      <p:sp>
        <p:nvSpPr>
          <p:cNvPr id="303" name="Google Shape;303;g8ea30c0d6f_0_4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extLst>
      <p:ext uri="{BB962C8B-B14F-4D97-AF65-F5344CB8AC3E}">
        <p14:creationId xmlns:p14="http://schemas.microsoft.com/office/powerpoint/2010/main" val="4174606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8ea30c0d6f_0_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8ea30c0d6f_0_5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3" name="Google Shape;313;g8ea30c0d6f_0_5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450763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ea30c0d6f_0_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8ea30c0d6f_0_6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2" name="Google Shape;322;g8ea30c0d6f_0_6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extLst>
      <p:ext uri="{BB962C8B-B14F-4D97-AF65-F5344CB8AC3E}">
        <p14:creationId xmlns:p14="http://schemas.microsoft.com/office/powerpoint/2010/main" val="2878512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ea30c0d6f_3_19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8ea30c0d6f_3_19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7" name="Google Shape;347;g8ea30c0d6f_3_19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extLst>
      <p:ext uri="{BB962C8B-B14F-4D97-AF65-F5344CB8AC3E}">
        <p14:creationId xmlns:p14="http://schemas.microsoft.com/office/powerpoint/2010/main" val="2957022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dfd2e6a9b_2_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g8dfd2e6a9b_2_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LEAs can’t say “N/A”</a:t>
            </a:r>
            <a:endParaRPr/>
          </a:p>
        </p:txBody>
      </p:sp>
      <p:sp>
        <p:nvSpPr>
          <p:cNvPr id="362" name="Google Shape;362;g8dfd2e6a9b_2_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extLst>
      <p:ext uri="{BB962C8B-B14F-4D97-AF65-F5344CB8AC3E}">
        <p14:creationId xmlns:p14="http://schemas.microsoft.com/office/powerpoint/2010/main" val="1522921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ea30c0d6f_3_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8ea30c0d6f_3_3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0" name="Google Shape;370;g8ea30c0d6f_3_3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472466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8ea30c0d6f_3_1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8ea30c0d6f_3_18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78" name="Google Shape;378;g8ea30c0d6f_3_18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6183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dfd2e6a9b_3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dfd2e6a9b_3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solidFill>
                  <a:srgbClr val="9900FF"/>
                </a:solidFill>
              </a:rPr>
              <a:t>Please share how LEAs will be asked to submit questions for the 8/13 webinar.</a:t>
            </a:r>
            <a:endParaRPr>
              <a:solidFill>
                <a:srgbClr val="9900FF"/>
              </a:solidFill>
            </a:endParaRPr>
          </a:p>
        </p:txBody>
      </p:sp>
      <p:sp>
        <p:nvSpPr>
          <p:cNvPr id="123" name="Google Shape;123;g8dfd2e6a9b_3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557457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ea30c0d6f_3_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ea30c0d6f_3_4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There are only action boxes under the sections that require actions to be listed in the LCP.</a:t>
            </a:r>
            <a:endParaRPr/>
          </a:p>
        </p:txBody>
      </p:sp>
      <p:sp>
        <p:nvSpPr>
          <p:cNvPr id="354" name="Google Shape;354;g8ea30c0d6f_3_4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3751114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ea30c0d6f_3_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8ea30c0d6f_3_5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Total expenditures to implement the actions (how much does it cost). Not required to identify the fund source. The LEA may use funds other than LCFF, but it must adhere to the allowable use of those funds.</a:t>
            </a:r>
            <a:endParaRPr/>
          </a:p>
        </p:txBody>
      </p:sp>
      <p:sp>
        <p:nvSpPr>
          <p:cNvPr id="394" name="Google Shape;394;g8ea30c0d6f_3_5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extLst>
      <p:ext uri="{BB962C8B-B14F-4D97-AF65-F5344CB8AC3E}">
        <p14:creationId xmlns:p14="http://schemas.microsoft.com/office/powerpoint/2010/main" val="2119818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ea30c0d6f_3_2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8ea30c0d6f_3_20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0" name="Google Shape;410;g8ea30c0d6f_3_20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extLst>
      <p:ext uri="{BB962C8B-B14F-4D97-AF65-F5344CB8AC3E}">
        <p14:creationId xmlns:p14="http://schemas.microsoft.com/office/powerpoint/2010/main" val="309726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ea30c0d6f_3_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8ea30c0d6f_3_6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17" name="Google Shape;417;g8ea30c0d6f_3_6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extLst>
      <p:ext uri="{BB962C8B-B14F-4D97-AF65-F5344CB8AC3E}">
        <p14:creationId xmlns:p14="http://schemas.microsoft.com/office/powerpoint/2010/main" val="1511905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8ea30c0d6f_3_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8ea30c0d6f_3_7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93" name="Google Shape;393;g8ea30c0d6f_3_7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152412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ea30c0d6f_3_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g8ea30c0d6f_3_8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This prompt goes beyond just being able to use/connect to a device. Access includes, but is not limited to, being able to use the device to access the curriculum/learning.</a:t>
            </a:r>
            <a:endParaRPr/>
          </a:p>
        </p:txBody>
      </p:sp>
      <p:sp>
        <p:nvSpPr>
          <p:cNvPr id="434" name="Google Shape;434;g8ea30c0d6f_3_8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887778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8ea30c0d6f_3_1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8ea30c0d6f_3_19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42" name="Google Shape;442;g8ea30c0d6f_3_19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340098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8ea30c0d6f_3_10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8ea30c0d6f_3_10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0" name="Google Shape;450;g8ea30c0d6f_3_10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extLst>
      <p:ext uri="{BB962C8B-B14F-4D97-AF65-F5344CB8AC3E}">
        <p14:creationId xmlns:p14="http://schemas.microsoft.com/office/powerpoint/2010/main" val="2639903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8ea30c0d6f_3_1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8ea30c0d6f_3_12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59" name="Google Shape;459;g8ea30c0d6f_3_12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extLst>
      <p:ext uri="{BB962C8B-B14F-4D97-AF65-F5344CB8AC3E}">
        <p14:creationId xmlns:p14="http://schemas.microsoft.com/office/powerpoint/2010/main" val="3823879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8ea30c0d6f_3_1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g8ea30c0d6f_3_13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68" name="Google Shape;468;g8ea30c0d6f_3_13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extLst>
      <p:ext uri="{BB962C8B-B14F-4D97-AF65-F5344CB8AC3E}">
        <p14:creationId xmlns:p14="http://schemas.microsoft.com/office/powerpoint/2010/main" val="3930568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dfd2e6a9b_3_2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dfd2e6a9b_3_21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solidFill>
                  <a:srgbClr val="9900FF"/>
                </a:solidFill>
              </a:rPr>
              <a:t>Please share how LEAs will be asked to submit questions for the 8/13 webinar.</a:t>
            </a:r>
            <a:endParaRPr>
              <a:solidFill>
                <a:srgbClr val="9900FF"/>
              </a:solidFill>
            </a:endParaRPr>
          </a:p>
        </p:txBody>
      </p:sp>
      <p:sp>
        <p:nvSpPr>
          <p:cNvPr id="123" name="Google Shape;123;g8dfd2e6a9b_3_21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769088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8ea30c0d6f_3_1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g8ea30c0d6f_3_15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solidFill>
                  <a:srgbClr val="9900FF"/>
                </a:solidFill>
              </a:rPr>
              <a:t>Please tune into our webinar on Thursday, August 6th to learn more about the supports for the student groups listed here.</a:t>
            </a:r>
            <a:endParaRPr>
              <a:solidFill>
                <a:srgbClr val="9900FF"/>
              </a:solidFill>
            </a:endParaRPr>
          </a:p>
          <a:p>
            <a:pPr marL="0" lvl="0" indent="0" algn="l" rtl="0">
              <a:lnSpc>
                <a:spcPct val="100000"/>
              </a:lnSpc>
              <a:spcBef>
                <a:spcPts val="0"/>
              </a:spcBef>
              <a:spcAft>
                <a:spcPts val="0"/>
              </a:spcAft>
              <a:buSzPts val="1400"/>
              <a:buNone/>
            </a:pPr>
            <a:r>
              <a:rPr lang="en-US">
                <a:solidFill>
                  <a:srgbClr val="9900FF"/>
                </a:solidFill>
              </a:rPr>
              <a:t>We will have colleagues from the CDE share additional resources and clarifications and highlights of SB 98 statute that is required when supporting each of these students through the implementation of distance learning and, when feasible, in-person or classroom-based instruction.</a:t>
            </a:r>
            <a:endParaRPr>
              <a:solidFill>
                <a:srgbClr val="9900FF"/>
              </a:solidFill>
            </a:endParaRPr>
          </a:p>
        </p:txBody>
      </p:sp>
      <p:sp>
        <p:nvSpPr>
          <p:cNvPr id="477" name="Google Shape;477;g8ea30c0d6f_3_151: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extLst>
      <p:ext uri="{BB962C8B-B14F-4D97-AF65-F5344CB8AC3E}">
        <p14:creationId xmlns:p14="http://schemas.microsoft.com/office/powerpoint/2010/main" val="13086168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a30c0d6f_3_1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a30c0d6f_3_1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Action boxes only under sections required in LCP.</a:t>
            </a:r>
            <a:endParaRPr/>
          </a:p>
        </p:txBody>
      </p:sp>
      <p:sp>
        <p:nvSpPr>
          <p:cNvPr id="474" name="Google Shape;474;g8ea30c0d6f_3_1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624020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8dfd2e6a9b_2_9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8dfd2e6a9b_2_9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494" name="Google Shape;494;g8dfd2e6a9b_2_9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extLst>
      <p:ext uri="{BB962C8B-B14F-4D97-AF65-F5344CB8AC3E}">
        <p14:creationId xmlns:p14="http://schemas.microsoft.com/office/powerpoint/2010/main" val="1687073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8dfd2e6a9b_5_1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8dfd2e6a9b_5_11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We encourage you to take a look at these FAQs. As a reminder, there are questions and answers on these FAQ pages that deal with other provisions from SB 98.</a:t>
            </a:r>
            <a:endParaRPr/>
          </a:p>
        </p:txBody>
      </p:sp>
      <p:sp>
        <p:nvSpPr>
          <p:cNvPr id="502" name="Google Shape;502;g8dfd2e6a9b_5_11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17139702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18" name="Google Shape;518;p2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extLst>
      <p:ext uri="{BB962C8B-B14F-4D97-AF65-F5344CB8AC3E}">
        <p14:creationId xmlns:p14="http://schemas.microsoft.com/office/powerpoint/2010/main" val="2421415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8ec52e8e2f_2_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g8ec52e8e2f_2_2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525" name="Google Shape;525;g8ec52e8e2f_2_2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extLst>
      <p:ext uri="{BB962C8B-B14F-4D97-AF65-F5344CB8AC3E}">
        <p14:creationId xmlns:p14="http://schemas.microsoft.com/office/powerpoint/2010/main" val="280083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8dfd2e6a9b_3_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8dfd2e6a9b_3_1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solidFill>
                  <a:srgbClr val="9900FF"/>
                </a:solidFill>
              </a:rPr>
              <a:t>Special Note about English language development (ELD)- want to highlight that the instructions that were posted on Friday included an extra phrase after ELD on this page of the instructions “including designated and integrated ELD instruction.” This phrase should not be included in this section and please remember to either get rid of this phrase in your version of the instructions or go to our web page and download the revised instructions. (This is the only change). You will know you have the correct version of the instructions because it says “August, 2020” on the instructions. The template was not impacted and therefore does not require an additional download.  </a:t>
            </a:r>
            <a:r>
              <a:rPr lang="en-US">
                <a:solidFill>
                  <a:srgbClr val="000000"/>
                </a:solidFill>
              </a:rPr>
              <a:t>It is important to </a:t>
            </a:r>
            <a:r>
              <a:rPr lang="en-US"/>
              <a:t>remember that ELD is required regardless of setting and includes designated and integrated instruction.</a:t>
            </a:r>
            <a:endParaRPr>
              <a:solidFill>
                <a:srgbClr val="9900FF"/>
              </a:solidFill>
            </a:endParaRPr>
          </a:p>
        </p:txBody>
      </p:sp>
      <p:sp>
        <p:nvSpPr>
          <p:cNvPr id="533" name="Google Shape;533;g8dfd2e6a9b_3_1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extLst>
      <p:ext uri="{BB962C8B-B14F-4D97-AF65-F5344CB8AC3E}">
        <p14:creationId xmlns:p14="http://schemas.microsoft.com/office/powerpoint/2010/main" val="2413345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dfd2e6a9b_3_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g8dfd2e6a9b_3_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400">
                <a:solidFill>
                  <a:srgbClr val="9900FF"/>
                </a:solidFill>
              </a:rPr>
              <a:t>Remind everyone that on Thursday, August 6- we will be going into more depth about supporting our students and will be joined by the English Learner Support Division, the Special Education Division, and the Integrated Student Support Office also from the Student Achievement and Support Division to provide specific strategies and requirements as per SB 98 that districts must follow when implementing distance learning and accelerating learning to mitigate any gaps in </a:t>
            </a:r>
            <a:r>
              <a:rPr lang="en-US" sz="1400">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learning</a:t>
            </a:r>
            <a:r>
              <a:rPr lang="en-US" sz="1400">
                <a:solidFill>
                  <a:srgbClr val="9900FF"/>
                </a:solidFill>
              </a:rPr>
              <a:t>.</a:t>
            </a:r>
            <a:endParaRPr sz="1400">
              <a:solidFill>
                <a:srgbClr val="9900FF"/>
              </a:solidFill>
            </a:endParaRPr>
          </a:p>
        </p:txBody>
      </p:sp>
      <p:sp>
        <p:nvSpPr>
          <p:cNvPr id="542" name="Google Shape;542;g8dfd2e6a9b_3_3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extLst>
      <p:ext uri="{BB962C8B-B14F-4D97-AF65-F5344CB8AC3E}">
        <p14:creationId xmlns:p14="http://schemas.microsoft.com/office/powerpoint/2010/main" val="187621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8dfd2e6a9b_3_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0" name="Google Shape;550;g8dfd2e6a9b_3_4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51" name="Google Shape;551;g8dfd2e6a9b_3_4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extLst>
      <p:ext uri="{BB962C8B-B14F-4D97-AF65-F5344CB8AC3E}">
        <p14:creationId xmlns:p14="http://schemas.microsoft.com/office/powerpoint/2010/main" val="4208057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a30c0d6f_3_1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a30c0d6f_3_1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Action boxes only under sections required in LCP.</a:t>
            </a:r>
            <a:endParaRPr/>
          </a:p>
        </p:txBody>
      </p:sp>
      <p:sp>
        <p:nvSpPr>
          <p:cNvPr id="474" name="Google Shape;474;g8ea30c0d6f_3_1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62402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eb070a405_2_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eb070a405_2_1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b="1">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endParaRPr b="1">
              <a:solidFill>
                <a:srgbClr val="9900FF"/>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r>
              <a:rPr lang="en-US" b="1">
                <a:solidFill>
                  <a:srgbClr val="9900FF"/>
                </a:solidFill>
                <a:highlight>
                  <a:schemeClr val="lt1"/>
                </a:highlight>
                <a:latin typeface="Arial"/>
                <a:ea typeface="Arial"/>
                <a:cs typeface="Arial"/>
                <a:sym typeface="Arial"/>
              </a:rPr>
              <a:t>highlight the sentence on page 2 of the instructions: </a:t>
            </a:r>
            <a:r>
              <a:rPr lang="en-US">
                <a:solidFill>
                  <a:srgbClr val="9900FF"/>
                </a:solidFill>
                <a:latin typeface="Arial"/>
                <a:ea typeface="Arial"/>
                <a:cs typeface="Arial"/>
                <a:sym typeface="Arial"/>
              </a:rPr>
              <a:t>In responding to the prompts throughout the Learning Continuity Plan, an LEA may include information from an existing plan to the degree that it addresses the prompt and related instructions. For example, this may include the COVID-19 Operations Written Report, which was superseded by SB 98; however, we acknowledge that some LEAs may have worked on this report over the summer and hope that they may be able to find meaningful overlaps between these plans. </a:t>
            </a:r>
            <a:endParaRPr>
              <a:solidFill>
                <a:srgbClr val="9900FF"/>
              </a:solidFill>
              <a:latin typeface="Arial"/>
              <a:ea typeface="Arial"/>
              <a:cs typeface="Arial"/>
              <a:sym typeface="Arial"/>
            </a:endParaRPr>
          </a:p>
          <a:p>
            <a:pPr marL="0" lvl="0" indent="0" algn="l" rtl="0">
              <a:lnSpc>
                <a:spcPct val="100000"/>
              </a:lnSpc>
              <a:spcBef>
                <a:spcPts val="0"/>
              </a:spcBef>
              <a:spcAft>
                <a:spcPts val="0"/>
              </a:spcAft>
              <a:buSzPts val="1400"/>
              <a:buNone/>
            </a:pPr>
            <a:endParaRPr b="1">
              <a:highlight>
                <a:schemeClr val="lt1"/>
              </a:highlight>
              <a:latin typeface="Arial"/>
              <a:ea typeface="Arial"/>
              <a:cs typeface="Arial"/>
              <a:sym typeface="Arial"/>
            </a:endParaRPr>
          </a:p>
        </p:txBody>
      </p:sp>
      <p:sp>
        <p:nvSpPr>
          <p:cNvPr id="132" name="Google Shape;132;g8eb070a405_2_1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extLst>
      <p:ext uri="{BB962C8B-B14F-4D97-AF65-F5344CB8AC3E}">
        <p14:creationId xmlns:p14="http://schemas.microsoft.com/office/powerpoint/2010/main" val="199712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8ec52e8e2f_2_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8ec52e8e2f_2_4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560" name="Google Shape;560;g8ec52e8e2f_2_4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extLst>
      <p:ext uri="{BB962C8B-B14F-4D97-AF65-F5344CB8AC3E}">
        <p14:creationId xmlns:p14="http://schemas.microsoft.com/office/powerpoint/2010/main" val="3665810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ec52e8e2f_2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g8ec52e8e2f_2_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7" name="Google Shape;577;g8ec52e8e2f_2_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extLst>
      <p:ext uri="{BB962C8B-B14F-4D97-AF65-F5344CB8AC3E}">
        <p14:creationId xmlns:p14="http://schemas.microsoft.com/office/powerpoint/2010/main" val="554861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ec52e8e2f_2_1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8ec52e8e2f_2_1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584" name="Google Shape;584;g8ec52e8e2f_2_1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extLst>
      <p:ext uri="{BB962C8B-B14F-4D97-AF65-F5344CB8AC3E}">
        <p14:creationId xmlns:p14="http://schemas.microsoft.com/office/powerpoint/2010/main" val="26937923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8ec52e8e2f_2_1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8ec52e8e2f_2_1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584" name="Google Shape;584;g8ec52e8e2f_2_1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extLst>
      <p:ext uri="{BB962C8B-B14F-4D97-AF65-F5344CB8AC3E}">
        <p14:creationId xmlns:p14="http://schemas.microsoft.com/office/powerpoint/2010/main" val="3488120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8ec52e8e2f_2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8ec52e8e2f_2_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93" name="Google Shape;593;g8ec52e8e2f_2_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extLst>
      <p:ext uri="{BB962C8B-B14F-4D97-AF65-F5344CB8AC3E}">
        <p14:creationId xmlns:p14="http://schemas.microsoft.com/office/powerpoint/2010/main" val="21552763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ec52e8e2f_2_1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8ec52e8e2f_2_1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600" name="Google Shape;600;g8ec52e8e2f_2_13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extLst>
      <p:ext uri="{BB962C8B-B14F-4D97-AF65-F5344CB8AC3E}">
        <p14:creationId xmlns:p14="http://schemas.microsoft.com/office/powerpoint/2010/main" val="1217251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8ec52e8e2f_2_1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8ec52e8e2f_2_1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600" name="Google Shape;600;g8ec52e8e2f_2_13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extLst>
      <p:ext uri="{BB962C8B-B14F-4D97-AF65-F5344CB8AC3E}">
        <p14:creationId xmlns:p14="http://schemas.microsoft.com/office/powerpoint/2010/main" val="38172205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ec52e8e2f_2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8ec52e8e2f_2_15: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17" name="Google Shape;617;g8ec52e8e2f_2_15: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57</a:t>
            </a:fld>
            <a:endParaRPr/>
          </a:p>
        </p:txBody>
      </p:sp>
    </p:spTree>
    <p:extLst>
      <p:ext uri="{BB962C8B-B14F-4D97-AF65-F5344CB8AC3E}">
        <p14:creationId xmlns:p14="http://schemas.microsoft.com/office/powerpoint/2010/main" val="23879308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8ec52e8e2f_2_1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8ec52e8e2f_2_14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Action boxes only under sections required in LCP.</a:t>
            </a:r>
            <a:endParaRPr/>
          </a:p>
        </p:txBody>
      </p:sp>
      <p:sp>
        <p:nvSpPr>
          <p:cNvPr id="624" name="Google Shape;624;g8ec52e8e2f_2_14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extLst>
      <p:ext uri="{BB962C8B-B14F-4D97-AF65-F5344CB8AC3E}">
        <p14:creationId xmlns:p14="http://schemas.microsoft.com/office/powerpoint/2010/main" val="41600983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ec52e8e2f_2_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8ec52e8e2f_2_2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41" name="Google Shape;641;g8ec52e8e2f_2_2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extLst>
      <p:ext uri="{BB962C8B-B14F-4D97-AF65-F5344CB8AC3E}">
        <p14:creationId xmlns:p14="http://schemas.microsoft.com/office/powerpoint/2010/main" val="420110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eb070a405_2_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8eb070a405_2_2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0" name="Google Shape;140;g8eb070a405_2_2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3630881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ea30c0d6f_3_1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8ea30c0d6f_3_16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Action boxes only under sections required in LCP.</a:t>
            </a:r>
            <a:endParaRPr/>
          </a:p>
        </p:txBody>
      </p:sp>
      <p:sp>
        <p:nvSpPr>
          <p:cNvPr id="474" name="Google Shape;474;g8ea30c0d6f_3_16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60</a:t>
            </a:fld>
            <a:endParaRPr/>
          </a:p>
        </p:txBody>
      </p:sp>
    </p:spTree>
    <p:extLst>
      <p:ext uri="{BB962C8B-B14F-4D97-AF65-F5344CB8AC3E}">
        <p14:creationId xmlns:p14="http://schemas.microsoft.com/office/powerpoint/2010/main" val="6240201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ec52e8e2f_2_1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8ec52e8e2f_2_16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Highlight the first bullet in the instructions regarding the section column.</a:t>
            </a:r>
            <a:endParaRPr/>
          </a:p>
          <a:p>
            <a:pPr marL="0" lvl="0" indent="0" algn="l" rtl="0">
              <a:spcBef>
                <a:spcPts val="0"/>
              </a:spcBef>
              <a:spcAft>
                <a:spcPts val="0"/>
              </a:spcAft>
              <a:buClr>
                <a:schemeClr val="dk1"/>
              </a:buClr>
              <a:buSzPts val="1400"/>
              <a:buFont typeface="Arial"/>
              <a:buNone/>
            </a:pPr>
            <a:r>
              <a:rPr lang="en-US">
                <a:solidFill>
                  <a:srgbClr val="9900FF"/>
                </a:solidFill>
              </a:rPr>
              <a:t>Again, </a:t>
            </a:r>
            <a:r>
              <a:rPr lang="en-US">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it is important t</a:t>
            </a:r>
            <a:r>
              <a:rPr lang="en-US">
                <a:solidFill>
                  <a:srgbClr val="9900FF"/>
                </a:solidFill>
              </a:rPr>
              <a:t>o note that the additional actions table is intended to capture the actions for any of the sections that do not already have an actio</a:t>
            </a:r>
            <a:r>
              <a:rPr lang="en-US">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ns table, which are:</a:t>
            </a:r>
            <a:endParaRPr>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endParaRPr>
          </a:p>
          <a:p>
            <a:pPr marL="457200" lvl="0" indent="-317500" algn="l" rtl="0">
              <a:spcBef>
                <a:spcPts val="0"/>
              </a:spcBef>
              <a:spcAft>
                <a:spcPts val="0"/>
              </a:spcAft>
              <a:buClr>
                <a:srgbClr val="9900FF"/>
              </a:buClr>
              <a:buSzPts val="1400"/>
              <a:buChar char="●"/>
            </a:pPr>
            <a:r>
              <a:rPr lang="en-US">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Mental Health and social emotional well-being, including professional development and resources to address trauma,</a:t>
            </a:r>
            <a:endParaRPr>
              <a:solidFill>
                <a:srgbClr val="9900FF"/>
              </a:solidFill>
            </a:endParaRPr>
          </a:p>
          <a:p>
            <a:pPr marL="457200" lvl="0" indent="-317500" algn="l" rtl="0">
              <a:spcBef>
                <a:spcPts val="0"/>
              </a:spcBef>
              <a:spcAft>
                <a:spcPts val="0"/>
              </a:spcAft>
              <a:buClr>
                <a:srgbClr val="9900FF"/>
              </a:buClr>
              <a:buSzPts val="1400"/>
              <a:buChar char="●"/>
            </a:pPr>
            <a:r>
              <a:rPr lang="en-US">
                <a:solidFill>
                  <a:srgbClr val="9900FF"/>
                </a:solidFill>
              </a:rPr>
              <a:t>Pupil Engagement and Outreach, and</a:t>
            </a:r>
            <a:endParaRPr>
              <a:solidFill>
                <a:srgbClr val="9900FF"/>
              </a:solidFill>
            </a:endParaRPr>
          </a:p>
          <a:p>
            <a:pPr marL="457200" lvl="0" indent="-317500" algn="l" rtl="0">
              <a:spcBef>
                <a:spcPts val="0"/>
              </a:spcBef>
              <a:spcAft>
                <a:spcPts val="0"/>
              </a:spcAft>
              <a:buClr>
                <a:srgbClr val="9900FF"/>
              </a:buClr>
              <a:buSzPts val="1400"/>
              <a:buChar char="●"/>
            </a:pPr>
            <a:r>
              <a:rPr lang="en-US">
                <a:solidFill>
                  <a:srgbClr val="9900FF"/>
                </a:solidFill>
              </a:rPr>
              <a:t>School Nutrition.</a:t>
            </a:r>
            <a:endParaRPr>
              <a:solidFill>
                <a:srgbClr val="9900FF"/>
              </a:solidFill>
            </a:endParaRPr>
          </a:p>
          <a:p>
            <a:pPr marL="0" lvl="0" indent="0" algn="l" rtl="0">
              <a:spcBef>
                <a:spcPts val="0"/>
              </a:spcBef>
              <a:spcAft>
                <a:spcPts val="0"/>
              </a:spcAft>
              <a:buClr>
                <a:schemeClr val="dk1"/>
              </a:buClr>
              <a:buSzPts val="1100"/>
              <a:buFont typeface="Arial"/>
              <a:buNone/>
            </a:pPr>
            <a:r>
              <a:rPr lang="en-US" i="1">
                <a:solidFill>
                  <a:srgbClr val="9900FF"/>
                </a:solidFill>
              </a:rPr>
              <a:t>[If needed] This is why this actions table has an extra column labeled section (for which of the three sections above the action was described in the plan).</a:t>
            </a:r>
            <a:endParaRPr i="1">
              <a:solidFill>
                <a:srgbClr val="9900FF"/>
              </a:solidFill>
            </a:endParaRPr>
          </a:p>
          <a:p>
            <a:pPr marL="0" lvl="0" indent="0" algn="l" rtl="0">
              <a:spcBef>
                <a:spcPts val="0"/>
              </a:spcBef>
              <a:spcAft>
                <a:spcPts val="0"/>
              </a:spcAft>
              <a:buClr>
                <a:schemeClr val="dk1"/>
              </a:buClr>
              <a:buSzPts val="1100"/>
              <a:buFont typeface="Arial"/>
              <a:buNone/>
            </a:pPr>
            <a:r>
              <a:rPr lang="en-US" i="1">
                <a:solidFill>
                  <a:srgbClr val="9900FF"/>
                </a:solidFill>
              </a:rPr>
              <a:t>Of course there might be actions that an LEA wants to include in this table that may not fit into just one specific section- in those cases, please put “N/A’</a:t>
            </a:r>
            <a:endParaRPr i="1">
              <a:solidFill>
                <a:srgbClr val="9900FF"/>
              </a:solidFill>
            </a:endParaRPr>
          </a:p>
          <a:p>
            <a:pPr marL="0" lvl="0" indent="0" algn="l" rtl="0">
              <a:lnSpc>
                <a:spcPct val="100000"/>
              </a:lnSpc>
              <a:spcBef>
                <a:spcPts val="0"/>
              </a:spcBef>
              <a:spcAft>
                <a:spcPts val="0"/>
              </a:spcAft>
              <a:buSzPts val="1400"/>
              <a:buNone/>
            </a:pPr>
            <a:endParaRPr/>
          </a:p>
        </p:txBody>
      </p:sp>
      <p:sp>
        <p:nvSpPr>
          <p:cNvPr id="656" name="Google Shape;656;g8ec52e8e2f_2_16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extLst>
      <p:ext uri="{BB962C8B-B14F-4D97-AF65-F5344CB8AC3E}">
        <p14:creationId xmlns:p14="http://schemas.microsoft.com/office/powerpoint/2010/main" val="13632049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8ec52e8e2f_2_1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8ec52e8e2f_2_16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Highlight the first bullet in the instructions regarding the section column.</a:t>
            </a:r>
            <a:endParaRPr/>
          </a:p>
          <a:p>
            <a:pPr marL="0" lvl="0" indent="0" algn="l" rtl="0">
              <a:spcBef>
                <a:spcPts val="0"/>
              </a:spcBef>
              <a:spcAft>
                <a:spcPts val="0"/>
              </a:spcAft>
              <a:buClr>
                <a:schemeClr val="dk1"/>
              </a:buClr>
              <a:buSzPts val="1400"/>
              <a:buFont typeface="Arial"/>
              <a:buNone/>
            </a:pPr>
            <a:r>
              <a:rPr lang="en-US">
                <a:solidFill>
                  <a:srgbClr val="9900FF"/>
                </a:solidFill>
              </a:rPr>
              <a:t>Again, </a:t>
            </a:r>
            <a:r>
              <a:rPr lang="en-US">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it is important t</a:t>
            </a:r>
            <a:r>
              <a:rPr lang="en-US">
                <a:solidFill>
                  <a:srgbClr val="9900FF"/>
                </a:solidFill>
              </a:rPr>
              <a:t>o note that the additional actions table is intended to capture the actions for any of the sections that do not already have an actio</a:t>
            </a:r>
            <a:r>
              <a:rPr lang="en-US">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ns table, which are:</a:t>
            </a:r>
            <a:endParaRPr>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endParaRPr>
          </a:p>
          <a:p>
            <a:pPr marL="457200" lvl="0" indent="-317500" algn="l" rtl="0">
              <a:spcBef>
                <a:spcPts val="0"/>
              </a:spcBef>
              <a:spcAft>
                <a:spcPts val="0"/>
              </a:spcAft>
              <a:buClr>
                <a:srgbClr val="9900FF"/>
              </a:buClr>
              <a:buSzPts val="1400"/>
              <a:buChar char="●"/>
            </a:pPr>
            <a:r>
              <a:rPr lang="en-US">
                <a:solidFill>
                  <a:srgbClr val="9900F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Mental Health and social emotional well-being, including professional development and resources to address trauma,</a:t>
            </a:r>
            <a:endParaRPr>
              <a:solidFill>
                <a:srgbClr val="9900FF"/>
              </a:solidFill>
            </a:endParaRPr>
          </a:p>
          <a:p>
            <a:pPr marL="457200" lvl="0" indent="-317500" algn="l" rtl="0">
              <a:spcBef>
                <a:spcPts val="0"/>
              </a:spcBef>
              <a:spcAft>
                <a:spcPts val="0"/>
              </a:spcAft>
              <a:buClr>
                <a:srgbClr val="9900FF"/>
              </a:buClr>
              <a:buSzPts val="1400"/>
              <a:buChar char="●"/>
            </a:pPr>
            <a:r>
              <a:rPr lang="en-US">
                <a:solidFill>
                  <a:srgbClr val="9900FF"/>
                </a:solidFill>
              </a:rPr>
              <a:t>Pupil Engagement and Outreach, and</a:t>
            </a:r>
            <a:endParaRPr>
              <a:solidFill>
                <a:srgbClr val="9900FF"/>
              </a:solidFill>
            </a:endParaRPr>
          </a:p>
          <a:p>
            <a:pPr marL="457200" lvl="0" indent="-317500" algn="l" rtl="0">
              <a:spcBef>
                <a:spcPts val="0"/>
              </a:spcBef>
              <a:spcAft>
                <a:spcPts val="0"/>
              </a:spcAft>
              <a:buClr>
                <a:srgbClr val="9900FF"/>
              </a:buClr>
              <a:buSzPts val="1400"/>
              <a:buChar char="●"/>
            </a:pPr>
            <a:r>
              <a:rPr lang="en-US">
                <a:solidFill>
                  <a:srgbClr val="9900FF"/>
                </a:solidFill>
              </a:rPr>
              <a:t>School Nutrition.</a:t>
            </a:r>
            <a:endParaRPr>
              <a:solidFill>
                <a:srgbClr val="9900FF"/>
              </a:solidFill>
            </a:endParaRPr>
          </a:p>
          <a:p>
            <a:pPr marL="0" lvl="0" indent="0" algn="l" rtl="0">
              <a:spcBef>
                <a:spcPts val="0"/>
              </a:spcBef>
              <a:spcAft>
                <a:spcPts val="0"/>
              </a:spcAft>
              <a:buClr>
                <a:schemeClr val="dk1"/>
              </a:buClr>
              <a:buSzPts val="1100"/>
              <a:buFont typeface="Arial"/>
              <a:buNone/>
            </a:pPr>
            <a:r>
              <a:rPr lang="en-US" i="1">
                <a:solidFill>
                  <a:srgbClr val="9900FF"/>
                </a:solidFill>
              </a:rPr>
              <a:t>[If needed] This is why this actions table has an extra column labeled section (for which of the three sections above the action was described in the plan).</a:t>
            </a:r>
            <a:endParaRPr i="1">
              <a:solidFill>
                <a:srgbClr val="9900FF"/>
              </a:solidFill>
            </a:endParaRPr>
          </a:p>
          <a:p>
            <a:pPr marL="0" lvl="0" indent="0" algn="l" rtl="0">
              <a:spcBef>
                <a:spcPts val="0"/>
              </a:spcBef>
              <a:spcAft>
                <a:spcPts val="0"/>
              </a:spcAft>
              <a:buClr>
                <a:schemeClr val="dk1"/>
              </a:buClr>
              <a:buSzPts val="1100"/>
              <a:buFont typeface="Arial"/>
              <a:buNone/>
            </a:pPr>
            <a:r>
              <a:rPr lang="en-US" i="1">
                <a:solidFill>
                  <a:srgbClr val="9900FF"/>
                </a:solidFill>
              </a:rPr>
              <a:t>Of course there might be actions that an LEA wants to include in this table that may not fit into just one specific section- in those cases, please put “N/A’</a:t>
            </a:r>
            <a:endParaRPr i="1">
              <a:solidFill>
                <a:srgbClr val="9900FF"/>
              </a:solidFill>
            </a:endParaRPr>
          </a:p>
          <a:p>
            <a:pPr marL="0" lvl="0" indent="0" algn="l" rtl="0">
              <a:lnSpc>
                <a:spcPct val="100000"/>
              </a:lnSpc>
              <a:spcBef>
                <a:spcPts val="0"/>
              </a:spcBef>
              <a:spcAft>
                <a:spcPts val="0"/>
              </a:spcAft>
              <a:buSzPts val="1400"/>
              <a:buNone/>
            </a:pPr>
            <a:endParaRPr/>
          </a:p>
        </p:txBody>
      </p:sp>
      <p:sp>
        <p:nvSpPr>
          <p:cNvPr id="656" name="Google Shape;656;g8ec52e8e2f_2_16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extLst>
      <p:ext uri="{BB962C8B-B14F-4D97-AF65-F5344CB8AC3E}">
        <p14:creationId xmlns:p14="http://schemas.microsoft.com/office/powerpoint/2010/main" val="3350275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8ec52e8e2f_2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8ec52e8e2f_2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72" name="Google Shape;672;g8ec52e8e2f_2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a:p>
        </p:txBody>
      </p:sp>
    </p:spTree>
    <p:extLst>
      <p:ext uri="{BB962C8B-B14F-4D97-AF65-F5344CB8AC3E}">
        <p14:creationId xmlns:p14="http://schemas.microsoft.com/office/powerpoint/2010/main" val="2226915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dfd2e6a9b_3_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8dfd2e6a9b_3_7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95" name="Google Shape;695;g8dfd2e6a9b_3_7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extLst>
      <p:ext uri="{BB962C8B-B14F-4D97-AF65-F5344CB8AC3E}">
        <p14:creationId xmlns:p14="http://schemas.microsoft.com/office/powerpoint/2010/main" val="19377083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dfd2e6a9b_3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8dfd2e6a9b_3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06" name="Google Shape;706;g8dfd2e6a9b_3_5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extLst>
      <p:ext uri="{BB962C8B-B14F-4D97-AF65-F5344CB8AC3E}">
        <p14:creationId xmlns:p14="http://schemas.microsoft.com/office/powerpoint/2010/main" val="1770585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dfd2e6a9b_3_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5" name="Google Shape;705;g8dfd2e6a9b_3_5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06" name="Google Shape;706;g8dfd2e6a9b_3_5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extLst>
      <p:ext uri="{BB962C8B-B14F-4D97-AF65-F5344CB8AC3E}">
        <p14:creationId xmlns:p14="http://schemas.microsoft.com/office/powerpoint/2010/main" val="37925811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dfd2e6a9b_3_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8dfd2e6a9b_3_6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15" name="Google Shape;715;g8dfd2e6a9b_3_6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extLst>
      <p:ext uri="{BB962C8B-B14F-4D97-AF65-F5344CB8AC3E}">
        <p14:creationId xmlns:p14="http://schemas.microsoft.com/office/powerpoint/2010/main" val="26002721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8dfd2e6a9b_3_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8dfd2e6a9b_3_6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15" name="Google Shape;715;g8dfd2e6a9b_3_64: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extLst>
      <p:ext uri="{BB962C8B-B14F-4D97-AF65-F5344CB8AC3E}">
        <p14:creationId xmlns:p14="http://schemas.microsoft.com/office/powerpoint/2010/main" val="26926834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2" name="Google Shape;732;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3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eb070a405_2_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8eb070a405_2_6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8" name="Google Shape;148;g8eb070a405_2_6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2141997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ec52e8e2f_4_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8ec52e8e2f_4_5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We encourage you to take a look at these FAQ pages. As a reminder, there are questions and answers on these FAQ pages that deal with other provisions from SB 98.</a:t>
            </a:r>
            <a:endParaRPr sz="1400"/>
          </a:p>
        </p:txBody>
      </p:sp>
      <p:sp>
        <p:nvSpPr>
          <p:cNvPr id="738" name="Google Shape;738;g8ec52e8e2f_4_5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70</a:t>
            </a:fld>
            <a:endParaRPr/>
          </a:p>
        </p:txBody>
      </p:sp>
    </p:spTree>
    <p:extLst>
      <p:ext uri="{BB962C8B-B14F-4D97-AF65-F5344CB8AC3E}">
        <p14:creationId xmlns:p14="http://schemas.microsoft.com/office/powerpoint/2010/main" val="10154473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ec52e8e2f_4_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8ec52e8e2f_4_5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We encourage you to take a look at these FAQ pages. As a reminder, there are questions and answers on these FAQ pages that deal with other provisions from SB 98.</a:t>
            </a:r>
            <a:endParaRPr sz="1400"/>
          </a:p>
        </p:txBody>
      </p:sp>
      <p:sp>
        <p:nvSpPr>
          <p:cNvPr id="738" name="Google Shape;738;g8ec52e8e2f_4_53: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71</a:t>
            </a:fld>
            <a:endParaRPr/>
          </a:p>
        </p:txBody>
      </p:sp>
    </p:spTree>
    <p:extLst>
      <p:ext uri="{BB962C8B-B14F-4D97-AF65-F5344CB8AC3E}">
        <p14:creationId xmlns:p14="http://schemas.microsoft.com/office/powerpoint/2010/main" val="29679822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2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1200"/>
              </a:spcAft>
              <a:buSzPts val="1400"/>
              <a:buNone/>
            </a:pPr>
            <a:r>
              <a:rPr lang="en-US" sz="1400">
                <a:highlight>
                  <a:srgbClr val="FFFF00"/>
                </a:highlight>
                <a:latin typeface="Arial"/>
                <a:ea typeface="Arial"/>
                <a:cs typeface="Arial"/>
                <a:sym typeface="Arial"/>
              </a:rPr>
              <a:t>LEAs may consider these following resources, among others, when answering prompts within the Learning Continuity Plan.</a:t>
            </a:r>
            <a:endParaRPr>
              <a:highlight>
                <a:srgbClr val="FFFF00"/>
              </a:highlight>
            </a:endParaRPr>
          </a:p>
        </p:txBody>
      </p:sp>
      <p:sp>
        <p:nvSpPr>
          <p:cNvPr id="745" name="Google Shape;745;p28: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extLst>
      <p:ext uri="{BB962C8B-B14F-4D97-AF65-F5344CB8AC3E}">
        <p14:creationId xmlns:p14="http://schemas.microsoft.com/office/powerpoint/2010/main" val="41732590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2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1200"/>
              </a:spcAft>
              <a:buSzPts val="1400"/>
              <a:buNone/>
            </a:pPr>
            <a:r>
              <a:rPr lang="en-US" sz="1400">
                <a:highlight>
                  <a:srgbClr val="FFFF00"/>
                </a:highlight>
                <a:latin typeface="Arial"/>
                <a:ea typeface="Arial"/>
                <a:cs typeface="Arial"/>
                <a:sym typeface="Arial"/>
              </a:rPr>
              <a:t>LEAs may consider these following resources, among others, when answering prompts within the Learning Continuity Plan.</a:t>
            </a:r>
            <a:endParaRPr>
              <a:highlight>
                <a:srgbClr val="FFFF00"/>
              </a:highlight>
            </a:endParaRPr>
          </a:p>
        </p:txBody>
      </p:sp>
      <p:sp>
        <p:nvSpPr>
          <p:cNvPr id="753" name="Google Shape;753;p2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extLst>
      <p:ext uri="{BB962C8B-B14F-4D97-AF65-F5344CB8AC3E}">
        <p14:creationId xmlns:p14="http://schemas.microsoft.com/office/powerpoint/2010/main" val="13874526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32:notes"/>
          <p:cNvSpPr>
            <a:spLocks noGrp="1" noRot="1" noChangeAspect="1"/>
          </p:cNvSpPr>
          <p:nvPr>
            <p:ph type="sldImg" idx="2"/>
          </p:nvPr>
        </p:nvSpPr>
        <p:spPr>
          <a:xfrm>
            <a:off x="709613" y="1160463"/>
            <a:ext cx="5565775" cy="31321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9" name="Google Shape;769;p32:notes"/>
          <p:cNvSpPr txBox="1">
            <a:spLocks noGrp="1"/>
          </p:cNvSpPr>
          <p:nvPr>
            <p:ph type="body" idx="1"/>
          </p:nvPr>
        </p:nvSpPr>
        <p:spPr>
          <a:xfrm>
            <a:off x="698500" y="4467780"/>
            <a:ext cx="5588100" cy="3655500"/>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770" name="Google Shape;770;p32:notes"/>
          <p:cNvSpPr txBox="1">
            <a:spLocks noGrp="1"/>
          </p:cNvSpPr>
          <p:nvPr>
            <p:ph type="sldNum" idx="12"/>
          </p:nvPr>
        </p:nvSpPr>
        <p:spPr>
          <a:xfrm>
            <a:off x="3956551" y="8817905"/>
            <a:ext cx="3026700" cy="465900"/>
          </a:xfrm>
          <a:prstGeom prst="rect">
            <a:avLst/>
          </a:prstGeom>
          <a:noFill/>
          <a:ln>
            <a:noFill/>
          </a:ln>
        </p:spPr>
        <p:txBody>
          <a:bodyPr spcFirstLastPara="1" wrap="square" lIns="92950" tIns="46475" rIns="92950" bIns="464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5778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dfd2e6a9b_5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dfd2e6a9b_5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6" name="Google Shape;156;g8dfd2e6a9b_5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69063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dfd2e6a9b_5_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8dfd2e6a9b_5_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solidFill>
                  <a:srgbClr val="9900FF"/>
                </a:solidFill>
              </a:rPr>
              <a:t>The Learning Continuity and Attendance Plan has given the System of Support an opportunity to be mobilized in a way that leverages the strengths and intention of California’s System of Support.</a:t>
            </a:r>
            <a:endParaRPr>
              <a:solidFill>
                <a:srgbClr val="9900FF"/>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Lots of balls in the air- lots of pieces that we are all managing </a:t>
            </a:r>
            <a:endParaRPr/>
          </a:p>
          <a:p>
            <a:pPr marL="0" lvl="0" indent="0" algn="l" rtl="0">
              <a:lnSpc>
                <a:spcPct val="100000"/>
              </a:lnSpc>
              <a:spcBef>
                <a:spcPts val="0"/>
              </a:spcBef>
              <a:spcAft>
                <a:spcPts val="0"/>
              </a:spcAft>
              <a:buSzPts val="1400"/>
              <a:buNone/>
            </a:pPr>
            <a:r>
              <a:rPr lang="en-US"/>
              <a:t>These four particular pieces are meant to be used together to inform the development and implementation and review of the Learning Continuity and Attendance Plan</a:t>
            </a:r>
            <a:endParaRPr/>
          </a:p>
          <a:p>
            <a:pPr marL="0" lvl="0" indent="0" algn="l" rtl="0">
              <a:lnSpc>
                <a:spcPct val="100000"/>
              </a:lnSpc>
              <a:spcBef>
                <a:spcPts val="0"/>
              </a:spcBef>
              <a:spcAft>
                <a:spcPts val="0"/>
              </a:spcAft>
              <a:buSzPts val="1400"/>
              <a:buNone/>
            </a:pPr>
            <a:r>
              <a:rPr lang="en-US"/>
              <a:t>Give quick updates on each piece of the puzzle- what CDE/CCEE have done and will continue to coordinate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08211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 3">
  <p:cSld name="Title Slide Option 3">
    <p:spTree>
      <p:nvGrpSpPr>
        <p:cNvPr id="1" name="Shape 18"/>
        <p:cNvGrpSpPr/>
        <p:nvPr/>
      </p:nvGrpSpPr>
      <p:grpSpPr>
        <a:xfrm>
          <a:off x="0" y="0"/>
          <a:ext cx="0" cy="0"/>
          <a:chOff x="0" y="0"/>
          <a:chExt cx="0" cy="0"/>
        </a:xfrm>
      </p:grpSpPr>
      <p:sp>
        <p:nvSpPr>
          <p:cNvPr id="19" name="Google Shape;19;p6"/>
          <p:cNvSpPr/>
          <p:nvPr/>
        </p:nvSpPr>
        <p:spPr>
          <a:xfrm>
            <a:off x="0" y="0"/>
            <a:ext cx="1886297" cy="6334316"/>
          </a:xfrm>
          <a:prstGeom prst="rect">
            <a:avLst/>
          </a:prstGeom>
          <a:solidFill>
            <a:srgbClr val="D2DBE2"/>
          </a:solidFill>
          <a:ln w="15875" cap="flat" cmpd="sng">
            <a:solidFill>
              <a:srgbClr val="D2DBE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6"/>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6"/>
          <p:cNvSpPr txBox="1">
            <a:spLocks noGrp="1"/>
          </p:cNvSpPr>
          <p:nvPr>
            <p:ph type="ctrTitle"/>
          </p:nvPr>
        </p:nvSpPr>
        <p:spPr>
          <a:xfrm>
            <a:off x="2485502" y="758952"/>
            <a:ext cx="9152313"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lvl="1" algn="ctr">
              <a:lnSpc>
                <a:spcPct val="90000"/>
              </a:lnSpc>
              <a:spcBef>
                <a:spcPts val="200"/>
              </a:spcBef>
              <a:spcAft>
                <a:spcPts val="0"/>
              </a:spcAft>
              <a:buClr>
                <a:srgbClr val="3F3F3F"/>
              </a:buClr>
              <a:buSzPts val="2400"/>
              <a:buNone/>
              <a:defRPr sz="2400"/>
            </a:lvl2pPr>
            <a:lvl3pPr lvl="2" algn="ctr">
              <a:lnSpc>
                <a:spcPct val="90000"/>
              </a:lnSpc>
              <a:spcBef>
                <a:spcPts val="400"/>
              </a:spcBef>
              <a:spcAft>
                <a:spcPts val="0"/>
              </a:spcAft>
              <a:buClr>
                <a:srgbClr val="3F3F3F"/>
              </a:buClr>
              <a:buSzPts val="2400"/>
              <a:buNone/>
              <a:defRPr sz="2400"/>
            </a:lvl3pPr>
            <a:lvl4pPr lvl="3" algn="ctr">
              <a:lnSpc>
                <a:spcPct val="90000"/>
              </a:lnSpc>
              <a:spcBef>
                <a:spcPts val="400"/>
              </a:spcBef>
              <a:spcAft>
                <a:spcPts val="0"/>
              </a:spcAft>
              <a:buClr>
                <a:srgbClr val="3F3F3F"/>
              </a:buClr>
              <a:buSzPts val="2000"/>
              <a:buNone/>
              <a:defRPr sz="2000"/>
            </a:lvl4pPr>
            <a:lvl5pPr lvl="4" algn="ctr">
              <a:lnSpc>
                <a:spcPct val="9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pic>
        <p:nvPicPr>
          <p:cNvPr id="23" name="Google Shape;23;p6"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24" name="Google Shape;24;p6"/>
          <p:cNvSpPr/>
          <p:nvPr/>
        </p:nvSpPr>
        <p:spPr>
          <a:xfrm>
            <a:off x="15" y="6334316"/>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 name="Google Shape;25;p6" descr="Official Seal of the California Department of Education"/>
          <p:cNvPicPr preferRelativeResize="0"/>
          <p:nvPr/>
        </p:nvPicPr>
        <p:blipFill rotWithShape="1">
          <a:blip r:embed="rId3">
            <a:alphaModFix/>
          </a:blip>
          <a:srcRect/>
          <a:stretch/>
        </p:blipFill>
        <p:spPr>
          <a:xfrm>
            <a:off x="225192" y="758952"/>
            <a:ext cx="1454150" cy="1454150"/>
          </a:xfrm>
          <a:prstGeom prst="rect">
            <a:avLst/>
          </a:prstGeom>
          <a:noFill/>
          <a:ln>
            <a:noFill/>
          </a:ln>
        </p:spPr>
      </p:pic>
      <p:sp>
        <p:nvSpPr>
          <p:cNvPr id="26" name="Google Shape;26;p6"/>
          <p:cNvSpPr/>
          <p:nvPr/>
        </p:nvSpPr>
        <p:spPr>
          <a:xfrm>
            <a:off x="101367" y="2298827"/>
            <a:ext cx="1701800" cy="6953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70C51"/>
                </a:solidFill>
                <a:latin typeface="Arial"/>
                <a:ea typeface="Arial"/>
                <a:cs typeface="Arial"/>
                <a:sym typeface="Arial"/>
              </a:rPr>
              <a:t>TONY THURMOND</a:t>
            </a:r>
            <a:br>
              <a:rPr lang="en-US" sz="1000" b="1" i="0" u="none" strike="noStrike" cap="none">
                <a:solidFill>
                  <a:srgbClr val="070C51"/>
                </a:solidFill>
                <a:latin typeface="Arial"/>
                <a:ea typeface="Arial"/>
                <a:cs typeface="Arial"/>
                <a:sym typeface="Arial"/>
              </a:rPr>
            </a:br>
            <a:r>
              <a:rPr lang="en-US" sz="1000" b="0" i="0" u="none" strike="noStrike" cap="none">
                <a:solidFill>
                  <a:srgbClr val="070C51"/>
                </a:solidFill>
                <a:latin typeface="Arial"/>
                <a:ea typeface="Arial"/>
                <a:cs typeface="Arial"/>
                <a:sym typeface="Arial"/>
              </a:rPr>
              <a:t>State Superintendent </a:t>
            </a:r>
            <a:br>
              <a:rPr lang="en-US" sz="1000" b="0" i="0" u="none" strike="noStrike" cap="none">
                <a:solidFill>
                  <a:srgbClr val="070C51"/>
                </a:solidFill>
                <a:latin typeface="Arial"/>
                <a:ea typeface="Arial"/>
                <a:cs typeface="Arial"/>
                <a:sym typeface="Arial"/>
              </a:rPr>
            </a:br>
            <a:r>
              <a:rPr lang="en-US" sz="1000" b="0" i="0" u="none" strike="noStrike" cap="none">
                <a:solidFill>
                  <a:srgbClr val="070C51"/>
                </a:solidFill>
                <a:latin typeface="Arial"/>
                <a:ea typeface="Arial"/>
                <a:cs typeface="Arial"/>
                <a:sym typeface="Arial"/>
              </a:rPr>
              <a:t>of Public Instruction</a:t>
            </a:r>
            <a:endParaRPr sz="1000" b="0" i="0" u="none" strike="noStrike" cap="none">
              <a:solidFill>
                <a:schemeClr val="dk2"/>
              </a:solidFill>
              <a:latin typeface="Times"/>
              <a:ea typeface="Times"/>
              <a:cs typeface="Times"/>
              <a:sym typeface="Time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g8ec52e8e2f_9_66"/>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01" name="Google Shape;101;g8ec52e8e2f_9_66"/>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02" name="Google Shape;102;g8ec52e8e2f_9_66"/>
          <p:cNvSpPr txBox="1">
            <a:spLocks noGrp="1"/>
          </p:cNvSpPr>
          <p:nvPr>
            <p:ph type="title"/>
          </p:nvPr>
        </p:nvSpPr>
        <p:spPr>
          <a:xfrm>
            <a:off x="354000" y="1386233"/>
            <a:ext cx="5393700" cy="22344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03" name="Google Shape;103;g8ec52e8e2f_9_66"/>
          <p:cNvSpPr txBox="1">
            <a:spLocks noGrp="1"/>
          </p:cNvSpPr>
          <p:nvPr>
            <p:ph type="subTitle" idx="1"/>
          </p:nvPr>
        </p:nvSpPr>
        <p:spPr>
          <a:xfrm>
            <a:off x="354000" y="3635833"/>
            <a:ext cx="5393700" cy="1646700"/>
          </a:xfrm>
          <a:prstGeom prst="rect">
            <a:avLst/>
          </a:prstGeom>
        </p:spPr>
        <p:txBody>
          <a:bodyPr spcFirstLastPara="1" wrap="square" lIns="45700" tIns="45700" rIns="45700" bIns="45700" anchor="t" anchorCtr="0">
            <a:noAutofit/>
          </a:bodyPr>
          <a:lstStyle>
            <a:lvl1pPr lvl="0" algn="ctr" rtl="0">
              <a:lnSpc>
                <a:spcPct val="100000"/>
              </a:lnSpc>
              <a:spcBef>
                <a:spcPts val="1200"/>
              </a:spcBef>
              <a:spcAft>
                <a:spcPts val="0"/>
              </a:spcAft>
              <a:buSzPts val="2800"/>
              <a:buNone/>
              <a:defRPr sz="2800"/>
            </a:lvl1pPr>
            <a:lvl2pPr lvl="1" algn="ctr" rtl="0">
              <a:lnSpc>
                <a:spcPct val="100000"/>
              </a:lnSpc>
              <a:spcBef>
                <a:spcPts val="2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04" name="Google Shape;104;g8ec52e8e2f_9_66"/>
          <p:cNvSpPr txBox="1">
            <a:spLocks noGrp="1"/>
          </p:cNvSpPr>
          <p:nvPr>
            <p:ph type="body" idx="2"/>
          </p:nvPr>
        </p:nvSpPr>
        <p:spPr>
          <a:xfrm>
            <a:off x="6586000" y="965600"/>
            <a:ext cx="5115900" cy="4926900"/>
          </a:xfrm>
          <a:prstGeom prst="rect">
            <a:avLst/>
          </a:prstGeom>
        </p:spPr>
        <p:txBody>
          <a:bodyPr spcFirstLastPara="1" wrap="square" lIns="45700" tIns="45700" rIns="45700" bIns="45700" anchor="ctr" anchorCtr="0">
            <a:noAutofit/>
          </a:bodyPr>
          <a:lstStyle>
            <a:lvl1pPr marL="457200" lvl="0" indent="-406400" rtl="0">
              <a:spcBef>
                <a:spcPts val="1200"/>
              </a:spcBef>
              <a:spcAft>
                <a:spcPts val="0"/>
              </a:spcAft>
              <a:buClr>
                <a:schemeClr val="lt1"/>
              </a:buClr>
              <a:buSzPts val="2800"/>
              <a:buChar char="•"/>
              <a:defRPr>
                <a:solidFill>
                  <a:schemeClr val="lt1"/>
                </a:solidFill>
              </a:defRPr>
            </a:lvl1pPr>
            <a:lvl2pPr marL="914400" lvl="1" indent="-381000" rtl="0">
              <a:spcBef>
                <a:spcPts val="200"/>
              </a:spcBef>
              <a:spcAft>
                <a:spcPts val="0"/>
              </a:spcAft>
              <a:buClr>
                <a:schemeClr val="lt1"/>
              </a:buClr>
              <a:buSzPts val="2400"/>
              <a:buChar char="◦"/>
              <a:defRPr>
                <a:solidFill>
                  <a:schemeClr val="lt1"/>
                </a:solidFill>
              </a:defRPr>
            </a:lvl2pPr>
            <a:lvl3pPr marL="1371600" lvl="2" indent="-381000" rtl="0">
              <a:spcBef>
                <a:spcPts val="400"/>
              </a:spcBef>
              <a:spcAft>
                <a:spcPts val="0"/>
              </a:spcAft>
              <a:buClr>
                <a:schemeClr val="lt1"/>
              </a:buClr>
              <a:buSzPts val="2400"/>
              <a:buChar char="◦"/>
              <a:defRPr>
                <a:solidFill>
                  <a:schemeClr val="lt1"/>
                </a:solidFill>
              </a:defRPr>
            </a:lvl3pPr>
            <a:lvl4pPr marL="1828800" lvl="3" indent="-381000" rtl="0">
              <a:spcBef>
                <a:spcPts val="400"/>
              </a:spcBef>
              <a:spcAft>
                <a:spcPts val="0"/>
              </a:spcAft>
              <a:buClr>
                <a:schemeClr val="lt1"/>
              </a:buClr>
              <a:buSzPts val="2400"/>
              <a:buChar char="◦"/>
              <a:defRPr>
                <a:solidFill>
                  <a:schemeClr val="lt1"/>
                </a:solidFill>
              </a:defRPr>
            </a:lvl4pPr>
            <a:lvl5pPr marL="2286000" lvl="4" indent="-381000" rtl="0">
              <a:spcBef>
                <a:spcPts val="400"/>
              </a:spcBef>
              <a:spcAft>
                <a:spcPts val="0"/>
              </a:spcAft>
              <a:buClr>
                <a:schemeClr val="lt1"/>
              </a:buClr>
              <a:buSzPts val="2400"/>
              <a:buChar char="◦"/>
              <a:defRPr>
                <a:solidFill>
                  <a:schemeClr val="lt1"/>
                </a:solidFill>
              </a:defRPr>
            </a:lvl5pPr>
            <a:lvl6pPr marL="2743200" lvl="5" indent="-317500" rtl="0">
              <a:spcBef>
                <a:spcPts val="400"/>
              </a:spcBef>
              <a:spcAft>
                <a:spcPts val="0"/>
              </a:spcAft>
              <a:buClr>
                <a:schemeClr val="lt1"/>
              </a:buClr>
              <a:buSzPts val="1400"/>
              <a:buChar char="◦"/>
              <a:defRPr>
                <a:solidFill>
                  <a:schemeClr val="lt1"/>
                </a:solidFill>
              </a:defRPr>
            </a:lvl6pPr>
            <a:lvl7pPr marL="3200400" lvl="6" indent="-317500" rtl="0">
              <a:spcBef>
                <a:spcPts val="400"/>
              </a:spcBef>
              <a:spcAft>
                <a:spcPts val="0"/>
              </a:spcAft>
              <a:buClr>
                <a:schemeClr val="lt1"/>
              </a:buClr>
              <a:buSzPts val="1400"/>
              <a:buChar char="◦"/>
              <a:defRPr>
                <a:solidFill>
                  <a:schemeClr val="lt1"/>
                </a:solidFill>
              </a:defRPr>
            </a:lvl7pPr>
            <a:lvl8pPr marL="3657600" lvl="7" indent="-317500" rtl="0">
              <a:spcBef>
                <a:spcPts val="400"/>
              </a:spcBef>
              <a:spcAft>
                <a:spcPts val="0"/>
              </a:spcAft>
              <a:buClr>
                <a:schemeClr val="lt1"/>
              </a:buClr>
              <a:buSzPts val="1400"/>
              <a:buChar char="◦"/>
              <a:defRPr>
                <a:solidFill>
                  <a:schemeClr val="lt1"/>
                </a:solidFill>
              </a:defRPr>
            </a:lvl8pPr>
            <a:lvl9pPr marL="4114800" lvl="8" indent="-317500" rtl="0">
              <a:spcBef>
                <a:spcPts val="400"/>
              </a:spcBef>
              <a:spcAft>
                <a:spcPts val="400"/>
              </a:spcAft>
              <a:buClr>
                <a:schemeClr val="lt1"/>
              </a:buClr>
              <a:buSzPts val="1400"/>
              <a:buChar char="◦"/>
              <a:defRPr>
                <a:solidFill>
                  <a:schemeClr val="lt1"/>
                </a:solidFill>
              </a:defRPr>
            </a:lvl9pPr>
          </a:lstStyle>
          <a:p>
            <a:endParaRPr/>
          </a:p>
        </p:txBody>
      </p:sp>
      <p:sp>
        <p:nvSpPr>
          <p:cNvPr id="105" name="Google Shape;105;g8ec52e8e2f_9_66"/>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6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453600" y="2030175"/>
            <a:ext cx="11284800" cy="43557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1068400" y="185976"/>
            <a:ext cx="10058400" cy="1005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8"/>
        <p:cNvGrpSpPr/>
        <p:nvPr/>
      </p:nvGrpSpPr>
      <p:grpSpPr>
        <a:xfrm>
          <a:off x="0" y="0"/>
          <a:ext cx="0" cy="0"/>
          <a:chOff x="0" y="0"/>
          <a:chExt cx="0" cy="0"/>
        </a:xfrm>
      </p:grpSpPr>
      <p:sp>
        <p:nvSpPr>
          <p:cNvPr id="39" name="Google Shape;39;p12"/>
          <p:cNvSpPr/>
          <p:nvPr/>
        </p:nvSpPr>
        <p:spPr>
          <a:xfrm>
            <a:off x="25" y="0"/>
            <a:ext cx="1771500"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2"/>
          <p:cNvSpPr/>
          <p:nvPr/>
        </p:nvSpPr>
        <p:spPr>
          <a:xfrm>
            <a:off x="1752122" y="0"/>
            <a:ext cx="45300"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2"/>
          <p:cNvSpPr txBox="1">
            <a:spLocks noGrp="1"/>
          </p:cNvSpPr>
          <p:nvPr>
            <p:ph type="title"/>
          </p:nvPr>
        </p:nvSpPr>
        <p:spPr>
          <a:xfrm>
            <a:off x="43225" y="357300"/>
            <a:ext cx="1661100" cy="2506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2400"/>
              <a:buFont typeface="Arial"/>
              <a:buNone/>
              <a:defRPr sz="2400" b="0">
                <a:solidFill>
                  <a:srgbClr val="FFFFFF"/>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12"/>
          <p:cNvSpPr txBox="1">
            <a:spLocks noGrp="1"/>
          </p:cNvSpPr>
          <p:nvPr>
            <p:ph type="body" idx="1"/>
          </p:nvPr>
        </p:nvSpPr>
        <p:spPr>
          <a:xfrm>
            <a:off x="2085100" y="77750"/>
            <a:ext cx="9897900" cy="63534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12"/>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2"/>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12"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with Caption">
  <p:cSld name="1_Content with Caption">
    <p:spTree>
      <p:nvGrpSpPr>
        <p:cNvPr id="1" name="Shape 47"/>
        <p:cNvGrpSpPr/>
        <p:nvPr/>
      </p:nvGrpSpPr>
      <p:grpSpPr>
        <a:xfrm>
          <a:off x="0" y="0"/>
          <a:ext cx="0" cy="0"/>
          <a:chOff x="0" y="0"/>
          <a:chExt cx="0" cy="0"/>
        </a:xfrm>
      </p:grpSpPr>
      <p:sp>
        <p:nvSpPr>
          <p:cNvPr id="48" name="Google Shape;48;p33"/>
          <p:cNvSpPr/>
          <p:nvPr/>
        </p:nvSpPr>
        <p:spPr>
          <a:xfrm>
            <a:off x="16" y="0"/>
            <a:ext cx="4050791" cy="68580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33"/>
          <p:cNvSpPr/>
          <p:nvPr/>
        </p:nvSpPr>
        <p:spPr>
          <a:xfrm>
            <a:off x="4040071" y="0"/>
            <a:ext cx="64008"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33"/>
          <p:cNvSpPr txBox="1">
            <a:spLocks noGrp="1"/>
          </p:cNvSpPr>
          <p:nvPr>
            <p:ph type="title"/>
          </p:nvPr>
        </p:nvSpPr>
        <p:spPr>
          <a:xfrm>
            <a:off x="282633" y="374073"/>
            <a:ext cx="3507971" cy="2506286"/>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Arial"/>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4272741" y="374073"/>
            <a:ext cx="7631083" cy="593113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33"/>
          <p:cNvSpPr txBox="1">
            <a:spLocks noGrp="1"/>
          </p:cNvSpPr>
          <p:nvPr>
            <p:ph type="body" idx="2"/>
          </p:nvPr>
        </p:nvSpPr>
        <p:spPr>
          <a:xfrm>
            <a:off x="282633" y="2926080"/>
            <a:ext cx="3507971"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rgbClr val="FFFFFF"/>
              </a:buClr>
              <a:buSzPts val="1500"/>
              <a:buNone/>
              <a:defRPr sz="1500">
                <a:solidFill>
                  <a:srgbClr val="FFFFFF"/>
                </a:solidFill>
              </a:defRPr>
            </a:lvl1pPr>
            <a:lvl2pPr marL="914400" lvl="1" indent="-228600" algn="l">
              <a:lnSpc>
                <a:spcPct val="90000"/>
              </a:lnSpc>
              <a:spcBef>
                <a:spcPts val="200"/>
              </a:spcBef>
              <a:spcAft>
                <a:spcPts val="0"/>
              </a:spcAft>
              <a:buClr>
                <a:srgbClr val="3F3F3F"/>
              </a:buClr>
              <a:buSzPts val="1200"/>
              <a:buNone/>
              <a:defRPr sz="1200"/>
            </a:lvl2pPr>
            <a:lvl3pPr marL="1371600" lvl="2" indent="-228600" algn="l">
              <a:lnSpc>
                <a:spcPct val="90000"/>
              </a:lnSpc>
              <a:spcBef>
                <a:spcPts val="400"/>
              </a:spcBef>
              <a:spcAft>
                <a:spcPts val="0"/>
              </a:spcAft>
              <a:buClr>
                <a:srgbClr val="3F3F3F"/>
              </a:buClr>
              <a:buSzPts val="1000"/>
              <a:buNone/>
              <a:defRPr sz="1000"/>
            </a:lvl3pPr>
            <a:lvl4pPr marL="1828800" lvl="3" indent="-228600" algn="l">
              <a:lnSpc>
                <a:spcPct val="90000"/>
              </a:lnSpc>
              <a:spcBef>
                <a:spcPts val="400"/>
              </a:spcBef>
              <a:spcAft>
                <a:spcPts val="0"/>
              </a:spcAft>
              <a:buClr>
                <a:srgbClr val="3F3F3F"/>
              </a:buClr>
              <a:buSzPts val="900"/>
              <a:buNone/>
              <a:defRPr sz="900"/>
            </a:lvl4pPr>
            <a:lvl5pPr marL="2286000" lvl="4" indent="-228600" algn="l">
              <a:lnSpc>
                <a:spcPct val="9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53" name="Google Shape;53;p3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33"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6"/>
        <p:cNvGrpSpPr/>
        <p:nvPr/>
      </p:nvGrpSpPr>
      <p:grpSpPr>
        <a:xfrm>
          <a:off x="0" y="0"/>
          <a:ext cx="0" cy="0"/>
          <a:chOff x="0" y="0"/>
          <a:chExt cx="0" cy="0"/>
        </a:xfrm>
      </p:grpSpPr>
      <p:sp>
        <p:nvSpPr>
          <p:cNvPr id="67" name="Google Shape;67;p7"/>
          <p:cNvSpPr/>
          <p:nvPr/>
        </p:nvSpPr>
        <p:spPr>
          <a:xfrm>
            <a:off x="3175" y="6400800"/>
            <a:ext cx="12188825"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7"/>
          <p:cNvSpPr/>
          <p:nvPr/>
        </p:nvSpPr>
        <p:spPr>
          <a:xfrm>
            <a:off x="15" y="6326003"/>
            <a:ext cx="12188825"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7"/>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Arial"/>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2"/>
              </a:buClr>
              <a:buSzPts val="2400"/>
              <a:buNone/>
              <a:defRPr sz="2400" cap="none">
                <a:solidFill>
                  <a:schemeClr val="dk2"/>
                </a:solidFill>
                <a:latin typeface="Arial"/>
                <a:ea typeface="Arial"/>
                <a:cs typeface="Arial"/>
                <a:sym typeface="Arial"/>
              </a:defRPr>
            </a:lvl1pPr>
            <a:lvl2pPr marL="914400" lvl="1" indent="-228600" algn="l">
              <a:lnSpc>
                <a:spcPct val="90000"/>
              </a:lnSpc>
              <a:spcBef>
                <a:spcPts val="200"/>
              </a:spcBef>
              <a:spcAft>
                <a:spcPts val="0"/>
              </a:spcAft>
              <a:buClr>
                <a:srgbClr val="888888"/>
              </a:buClr>
              <a:buSzPts val="1800"/>
              <a:buNone/>
              <a:defRPr sz="1800">
                <a:solidFill>
                  <a:srgbClr val="888888"/>
                </a:solidFill>
              </a:defRPr>
            </a:lvl2pPr>
            <a:lvl3pPr marL="1371600" lvl="2" indent="-228600" algn="l">
              <a:lnSpc>
                <a:spcPct val="90000"/>
              </a:lnSpc>
              <a:spcBef>
                <a:spcPts val="400"/>
              </a:spcBef>
              <a:spcAft>
                <a:spcPts val="0"/>
              </a:spcAft>
              <a:buClr>
                <a:srgbClr val="888888"/>
              </a:buClr>
              <a:buSzPts val="1600"/>
              <a:buNone/>
              <a:defRPr sz="1600">
                <a:solidFill>
                  <a:srgbClr val="888888"/>
                </a:solidFill>
              </a:defRPr>
            </a:lvl3pPr>
            <a:lvl4pPr marL="1828800" lvl="3" indent="-228600" algn="l">
              <a:lnSpc>
                <a:spcPct val="90000"/>
              </a:lnSpc>
              <a:spcBef>
                <a:spcPts val="400"/>
              </a:spcBef>
              <a:spcAft>
                <a:spcPts val="0"/>
              </a:spcAft>
              <a:buClr>
                <a:srgbClr val="888888"/>
              </a:buClr>
              <a:buSzPts val="1400"/>
              <a:buNone/>
              <a:defRPr sz="1400">
                <a:solidFill>
                  <a:srgbClr val="888888"/>
                </a:solidFill>
              </a:defRPr>
            </a:lvl4pPr>
            <a:lvl5pPr marL="2286000" lvl="4" indent="-228600" algn="l">
              <a:lnSpc>
                <a:spcPct val="9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71" name="Google Shape;71;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5" name="Google Shape;75;p7"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Side-by-Side" type="twoObj">
  <p:cSld name="TWO_OBJECTS">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8"/>
          <p:cNvSpPr txBox="1">
            <a:spLocks noGrp="1"/>
          </p:cNvSpPr>
          <p:nvPr>
            <p:ph type="body" idx="1"/>
          </p:nvPr>
        </p:nvSpPr>
        <p:spPr>
          <a:xfrm>
            <a:off x="1097278" y="1845733"/>
            <a:ext cx="4937760" cy="4388811"/>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200"/>
              </a:spcBef>
              <a:spcAft>
                <a:spcPts val="0"/>
              </a:spcAft>
              <a:buClr>
                <a:srgbClr val="3F3F3F"/>
              </a:buClr>
              <a:buSzPts val="2800"/>
              <a:buChar char="•"/>
              <a:defRPr/>
            </a:lvl1pPr>
            <a:lvl2pPr marL="914400" lvl="1" indent="-381000" algn="l">
              <a:lnSpc>
                <a:spcPct val="90000"/>
              </a:lnSpc>
              <a:spcBef>
                <a:spcPts val="200"/>
              </a:spcBef>
              <a:spcAft>
                <a:spcPts val="0"/>
              </a:spcAft>
              <a:buClr>
                <a:srgbClr val="3F3F3F"/>
              </a:buClr>
              <a:buSzPts val="2400"/>
              <a:buChar char="◦"/>
              <a:defRPr/>
            </a:lvl2pPr>
            <a:lvl3pPr marL="1371600" lvl="2" indent="-381000" algn="l">
              <a:lnSpc>
                <a:spcPct val="90000"/>
              </a:lnSpc>
              <a:spcBef>
                <a:spcPts val="400"/>
              </a:spcBef>
              <a:spcAft>
                <a:spcPts val="0"/>
              </a:spcAft>
              <a:buClr>
                <a:srgbClr val="3F3F3F"/>
              </a:buClr>
              <a:buSzPts val="2400"/>
              <a:buChar char="◦"/>
              <a:defRPr/>
            </a:lvl3pPr>
            <a:lvl4pPr marL="1828800" lvl="3" indent="-381000" algn="l">
              <a:lnSpc>
                <a:spcPct val="90000"/>
              </a:lnSpc>
              <a:spcBef>
                <a:spcPts val="400"/>
              </a:spcBef>
              <a:spcAft>
                <a:spcPts val="0"/>
              </a:spcAft>
              <a:buClr>
                <a:srgbClr val="3F3F3F"/>
              </a:buClr>
              <a:buSzPts val="2400"/>
              <a:buChar char="◦"/>
              <a:defRPr/>
            </a:lvl4pPr>
            <a:lvl5pPr marL="2286000" lvl="4" indent="-381000" algn="l">
              <a:lnSpc>
                <a:spcPct val="90000"/>
              </a:lnSpc>
              <a:spcBef>
                <a:spcPts val="400"/>
              </a:spcBef>
              <a:spcAft>
                <a:spcPts val="0"/>
              </a:spcAft>
              <a:buClr>
                <a:srgbClr val="3F3F3F"/>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8"/>
          <p:cNvSpPr txBox="1">
            <a:spLocks noGrp="1"/>
          </p:cNvSpPr>
          <p:nvPr>
            <p:ph type="body" idx="2"/>
          </p:nvPr>
        </p:nvSpPr>
        <p:spPr>
          <a:xfrm>
            <a:off x="6217920" y="1845734"/>
            <a:ext cx="4937760" cy="4388809"/>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Above and Below">
  <p:cSld name="Two Content Above and Below">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9"/>
          <p:cNvSpPr txBox="1">
            <a:spLocks noGrp="1"/>
          </p:cNvSpPr>
          <p:nvPr>
            <p:ph type="body" idx="1"/>
          </p:nvPr>
        </p:nvSpPr>
        <p:spPr>
          <a:xfrm>
            <a:off x="1097278" y="1845734"/>
            <a:ext cx="10058402" cy="2144375"/>
          </a:xfrm>
          <a:prstGeom prst="rect">
            <a:avLst/>
          </a:prstGeom>
          <a:noFill/>
          <a:ln>
            <a:noFill/>
          </a:ln>
        </p:spPr>
        <p:txBody>
          <a:bodyPr spcFirstLastPara="1" wrap="square" lIns="45700" tIns="45700" rIns="45700" bIns="45700" anchor="t" anchorCtr="0">
            <a:normAutofit/>
          </a:bodyPr>
          <a:lstStyle>
            <a:lvl1pPr marL="457200" lvl="0" indent="-406400" algn="l">
              <a:lnSpc>
                <a:spcPct val="90000"/>
              </a:lnSpc>
              <a:spcBef>
                <a:spcPts val="1200"/>
              </a:spcBef>
              <a:spcAft>
                <a:spcPts val="0"/>
              </a:spcAft>
              <a:buClr>
                <a:srgbClr val="3F3F3F"/>
              </a:buClr>
              <a:buSzPts val="2800"/>
              <a:buChar char="•"/>
              <a:defRPr/>
            </a:lvl1pPr>
            <a:lvl2pPr marL="914400" lvl="1" indent="-381000" algn="l">
              <a:lnSpc>
                <a:spcPct val="90000"/>
              </a:lnSpc>
              <a:spcBef>
                <a:spcPts val="200"/>
              </a:spcBef>
              <a:spcAft>
                <a:spcPts val="0"/>
              </a:spcAft>
              <a:buClr>
                <a:srgbClr val="3F3F3F"/>
              </a:buClr>
              <a:buSzPts val="2400"/>
              <a:buChar char="◦"/>
              <a:defRPr/>
            </a:lvl2pPr>
            <a:lvl3pPr marL="1371600" lvl="2" indent="-381000" algn="l">
              <a:lnSpc>
                <a:spcPct val="90000"/>
              </a:lnSpc>
              <a:spcBef>
                <a:spcPts val="400"/>
              </a:spcBef>
              <a:spcAft>
                <a:spcPts val="0"/>
              </a:spcAft>
              <a:buClr>
                <a:srgbClr val="3F3F3F"/>
              </a:buClr>
              <a:buSzPts val="2400"/>
              <a:buChar char="◦"/>
              <a:defRPr/>
            </a:lvl3pPr>
            <a:lvl4pPr marL="1828800" lvl="3" indent="-381000" algn="l">
              <a:lnSpc>
                <a:spcPct val="90000"/>
              </a:lnSpc>
              <a:spcBef>
                <a:spcPts val="400"/>
              </a:spcBef>
              <a:spcAft>
                <a:spcPts val="0"/>
              </a:spcAft>
              <a:buClr>
                <a:srgbClr val="3F3F3F"/>
              </a:buClr>
              <a:buSzPts val="2400"/>
              <a:buChar char="◦"/>
              <a:defRPr/>
            </a:lvl4pPr>
            <a:lvl5pPr marL="2286000" lvl="4" indent="-381000" algn="l">
              <a:lnSpc>
                <a:spcPct val="90000"/>
              </a:lnSpc>
              <a:spcBef>
                <a:spcPts val="400"/>
              </a:spcBef>
              <a:spcAft>
                <a:spcPts val="0"/>
              </a:spcAft>
              <a:buClr>
                <a:srgbClr val="3F3F3F"/>
              </a:buClr>
              <a:buSzPts val="2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9"/>
          <p:cNvSpPr txBox="1">
            <a:spLocks noGrp="1"/>
          </p:cNvSpPr>
          <p:nvPr>
            <p:ph type="body" idx="2"/>
          </p:nvPr>
        </p:nvSpPr>
        <p:spPr>
          <a:xfrm>
            <a:off x="1097278" y="4098483"/>
            <a:ext cx="10058402" cy="2144375"/>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9"/>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200"/>
              </a:spcBef>
              <a:spcAft>
                <a:spcPts val="0"/>
              </a:spcAft>
              <a:buClr>
                <a:schemeClr val="dk2"/>
              </a:buClr>
              <a:buSzPts val="2400"/>
              <a:buNone/>
              <a:defRPr sz="2400" b="0" cap="none">
                <a:solidFill>
                  <a:schemeClr val="dk2"/>
                </a:solidFill>
              </a:defRPr>
            </a:lvl1pPr>
            <a:lvl2pPr marL="914400" lvl="1" indent="-228600" algn="l">
              <a:lnSpc>
                <a:spcPct val="90000"/>
              </a:lnSpc>
              <a:spcBef>
                <a:spcPts val="200"/>
              </a:spcBef>
              <a:spcAft>
                <a:spcPts val="0"/>
              </a:spcAft>
              <a:buClr>
                <a:srgbClr val="3F3F3F"/>
              </a:buClr>
              <a:buSzPts val="2000"/>
              <a:buNone/>
              <a:defRPr sz="2000" b="1"/>
            </a:lvl2pPr>
            <a:lvl3pPr marL="1371600" lvl="2" indent="-228600" algn="l">
              <a:lnSpc>
                <a:spcPct val="90000"/>
              </a:lnSpc>
              <a:spcBef>
                <a:spcPts val="400"/>
              </a:spcBef>
              <a:spcAft>
                <a:spcPts val="0"/>
              </a:spcAft>
              <a:buClr>
                <a:srgbClr val="3F3F3F"/>
              </a:buClr>
              <a:buSzPts val="1800"/>
              <a:buNone/>
              <a:defRPr sz="1800" b="1"/>
            </a:lvl3pPr>
            <a:lvl4pPr marL="1828800" lvl="3" indent="-228600" algn="l">
              <a:lnSpc>
                <a:spcPct val="90000"/>
              </a:lnSpc>
              <a:spcBef>
                <a:spcPts val="400"/>
              </a:spcBef>
              <a:spcAft>
                <a:spcPts val="0"/>
              </a:spcAft>
              <a:buClr>
                <a:srgbClr val="3F3F3F"/>
              </a:buClr>
              <a:buSzPts val="1600"/>
              <a:buNone/>
              <a:defRPr sz="1600" b="1"/>
            </a:lvl4pPr>
            <a:lvl5pPr marL="2286000" lvl="4" indent="-228600" algn="l">
              <a:lnSpc>
                <a:spcPct val="9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3" name="Google Shape;93;p10"/>
          <p:cNvSpPr txBox="1">
            <a:spLocks noGrp="1"/>
          </p:cNvSpPr>
          <p:nvPr>
            <p:ph type="body" idx="2"/>
          </p:nvPr>
        </p:nvSpPr>
        <p:spPr>
          <a:xfrm>
            <a:off x="1097280" y="2582334"/>
            <a:ext cx="4937760" cy="3378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10"/>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200"/>
              </a:spcBef>
              <a:spcAft>
                <a:spcPts val="0"/>
              </a:spcAft>
              <a:buClr>
                <a:schemeClr val="dk2"/>
              </a:buClr>
              <a:buSzPts val="2400"/>
              <a:buNone/>
              <a:defRPr sz="2400" b="0" cap="none">
                <a:solidFill>
                  <a:schemeClr val="dk2"/>
                </a:solidFill>
              </a:defRPr>
            </a:lvl1pPr>
            <a:lvl2pPr marL="914400" lvl="1" indent="-228600" algn="l">
              <a:lnSpc>
                <a:spcPct val="90000"/>
              </a:lnSpc>
              <a:spcBef>
                <a:spcPts val="200"/>
              </a:spcBef>
              <a:spcAft>
                <a:spcPts val="0"/>
              </a:spcAft>
              <a:buClr>
                <a:srgbClr val="3F3F3F"/>
              </a:buClr>
              <a:buSzPts val="2000"/>
              <a:buNone/>
              <a:defRPr sz="2000" b="1"/>
            </a:lvl2pPr>
            <a:lvl3pPr marL="1371600" lvl="2" indent="-228600" algn="l">
              <a:lnSpc>
                <a:spcPct val="90000"/>
              </a:lnSpc>
              <a:spcBef>
                <a:spcPts val="400"/>
              </a:spcBef>
              <a:spcAft>
                <a:spcPts val="0"/>
              </a:spcAft>
              <a:buClr>
                <a:srgbClr val="3F3F3F"/>
              </a:buClr>
              <a:buSzPts val="1800"/>
              <a:buNone/>
              <a:defRPr sz="1800" b="1"/>
            </a:lvl3pPr>
            <a:lvl4pPr marL="1828800" lvl="3" indent="-228600" algn="l">
              <a:lnSpc>
                <a:spcPct val="90000"/>
              </a:lnSpc>
              <a:spcBef>
                <a:spcPts val="400"/>
              </a:spcBef>
              <a:spcAft>
                <a:spcPts val="0"/>
              </a:spcAft>
              <a:buClr>
                <a:srgbClr val="3F3F3F"/>
              </a:buClr>
              <a:buSzPts val="1600"/>
              <a:buNone/>
              <a:defRPr sz="1600" b="1"/>
            </a:lvl4pPr>
            <a:lvl5pPr marL="2286000" lvl="4" indent="-228600" algn="l">
              <a:lnSpc>
                <a:spcPct val="9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95" name="Google Shape;95;p10"/>
          <p:cNvSpPr txBox="1">
            <a:spLocks noGrp="1"/>
          </p:cNvSpPr>
          <p:nvPr>
            <p:ph type="body" idx="4"/>
          </p:nvPr>
        </p:nvSpPr>
        <p:spPr>
          <a:xfrm>
            <a:off x="6217920" y="2582334"/>
            <a:ext cx="4937760" cy="3378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Clr>
                <a:srgbClr val="3F3F3F"/>
              </a:buClr>
              <a:buSzPts val="1800"/>
              <a:buChar char="•"/>
              <a:defRPr/>
            </a:lvl1pPr>
            <a:lvl2pPr marL="914400" lvl="1" indent="-342900" algn="l">
              <a:lnSpc>
                <a:spcPct val="90000"/>
              </a:lnSpc>
              <a:spcBef>
                <a:spcPts val="200"/>
              </a:spcBef>
              <a:spcAft>
                <a:spcPts val="0"/>
              </a:spcAft>
              <a:buClr>
                <a:srgbClr val="3F3F3F"/>
              </a:buClr>
              <a:buSzPts val="1800"/>
              <a:buChar char="◦"/>
              <a:defRPr/>
            </a:lvl2pPr>
            <a:lvl3pPr marL="1371600" lvl="2" indent="-342900" algn="l">
              <a:lnSpc>
                <a:spcPct val="90000"/>
              </a:lnSpc>
              <a:spcBef>
                <a:spcPts val="400"/>
              </a:spcBef>
              <a:spcAft>
                <a:spcPts val="0"/>
              </a:spcAft>
              <a:buClr>
                <a:srgbClr val="3F3F3F"/>
              </a:buClr>
              <a:buSzPts val="1800"/>
              <a:buChar char="◦"/>
              <a:defRPr/>
            </a:lvl3pPr>
            <a:lvl4pPr marL="1828800" lvl="3" indent="-342900" algn="l">
              <a:lnSpc>
                <a:spcPct val="90000"/>
              </a:lnSpc>
              <a:spcBef>
                <a:spcPts val="400"/>
              </a:spcBef>
              <a:spcAft>
                <a:spcPts val="0"/>
              </a:spcAft>
              <a:buClr>
                <a:srgbClr val="3F3F3F"/>
              </a:buClr>
              <a:buSzPts val="1800"/>
              <a:buChar char="◦"/>
              <a:defRPr/>
            </a:lvl4pPr>
            <a:lvl5pPr marL="2286000" lvl="4" indent="-342900" algn="l">
              <a:lnSpc>
                <a:spcPct val="9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0"/>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1" y="6409113"/>
            <a:ext cx="12192000" cy="457200"/>
          </a:xfrm>
          <a:prstGeom prst="rect">
            <a:avLst/>
          </a:prstGeom>
          <a:solidFill>
            <a:srgbClr val="6180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15" y="6334316"/>
            <a:ext cx="12191985" cy="66484"/>
          </a:xfrm>
          <a:prstGeom prst="rect">
            <a:avLst/>
          </a:prstGeom>
          <a:solidFill>
            <a:schemeClr val="accent4"/>
          </a:solidFill>
          <a:ln w="15875" cap="flat" cmpd="sng">
            <a:solidFill>
              <a:srgbClr val="8FA2B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Arial"/>
              <a:buNone/>
              <a:defRPr sz="48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body" idx="1"/>
          </p:nvPr>
        </p:nvSpPr>
        <p:spPr>
          <a:xfrm>
            <a:off x="1097280" y="1845733"/>
            <a:ext cx="10058400" cy="4355561"/>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2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2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2pPr>
            <a:lvl3pPr marL="1371600" marR="0" lvl="2"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3pPr>
            <a:lvl4pPr marL="1828800" marR="0" lvl="3"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4pPr>
            <a:lvl5pPr marL="2286000" marR="0" lvl="4" indent="-381000" algn="l" rtl="0">
              <a:lnSpc>
                <a:spcPct val="90000"/>
              </a:lnSpc>
              <a:spcBef>
                <a:spcPts val="400"/>
              </a:spcBef>
              <a:spcAft>
                <a:spcPts val="0"/>
              </a:spcAft>
              <a:buClr>
                <a:srgbClr val="3F3F3F"/>
              </a:buClr>
              <a:buSzPts val="2400"/>
              <a:buFont typeface="Calibri"/>
              <a:buChar char="◦"/>
              <a:defRPr sz="2400" b="0" i="0" u="none" strike="noStrike" cap="none">
                <a:solidFill>
                  <a:srgbClr val="3F3F3F"/>
                </a:solidFill>
                <a:latin typeface="Arial"/>
                <a:ea typeface="Arial"/>
                <a:cs typeface="Arial"/>
                <a:sym typeface="Arial"/>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Arial"/>
                <a:ea typeface="Arial"/>
                <a:cs typeface="Arial"/>
                <a:sym typeface="Arial"/>
              </a:defRPr>
            </a:lvl9pPr>
          </a:lstStyle>
          <a:p>
            <a:endParaRPr/>
          </a:p>
        </p:txBody>
      </p:sp>
      <p:sp>
        <p:nvSpPr>
          <p:cNvPr id="14" name="Google Shape;14;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p2" descr="The Seal of the California Department of Education"/>
          <p:cNvPicPr preferRelativeResize="0"/>
          <p:nvPr/>
        </p:nvPicPr>
        <p:blipFill rotWithShape="1">
          <a:blip r:embed="rId12">
            <a:alphaModFix/>
          </a:blip>
          <a:srcRect/>
          <a:stretch/>
        </p:blipFill>
        <p:spPr>
          <a:xfrm>
            <a:off x="11167569" y="6435367"/>
            <a:ext cx="406810" cy="4035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ca.gov/wp-content/uploads/2020/03/3.17.20-N-29-20-EO.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ca.gov/ls/he/hn/documents/strongertogether.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ca.gov/fg/aa/lc/tuesdaysat2.asp"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ca.gov/ci/cr/dl/distlearningfaqs.asp"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s://www.cde.ca.gov/fg/aa/pa/pafaqs.asp"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ca.gov/ls/he/hn/documents/strongertogether.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e.ca.gov/ls/he/hn/documents/strongertogether.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e.ca.gov/ls/he/hn/documents/strongertogether.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cde.ca.gov/re/lc/learningcontattendplan.asp#FAQs" TargetMode="External"/><Relationship Id="rId7" Type="http://schemas.openxmlformats.org/officeDocument/2006/relationships/hyperlink" Target="https://www.cde.ca.gov/ta/tg/ca/covid19assessmentfaq.asp" TargetMode="External"/><Relationship Id="rId2" Type="http://schemas.openxmlformats.org/officeDocument/2006/relationships/notesSlide" Target="../notesSlides/notesSlide70.xml"/><Relationship Id="rId1" Type="http://schemas.openxmlformats.org/officeDocument/2006/relationships/slideLayout" Target="../slideLayouts/slideLayout4.xml"/><Relationship Id="rId6" Type="http://schemas.openxmlformats.org/officeDocument/2006/relationships/hyperlink" Target="https://www.cde.ca.gov/sp/el/er/eldfaqs.asp" TargetMode="External"/><Relationship Id="rId5" Type="http://schemas.openxmlformats.org/officeDocument/2006/relationships/hyperlink" Target="https://www.cde.ca.gov/sp/el/er/elservicescovid.asp" TargetMode="External"/><Relationship Id="rId4" Type="http://schemas.openxmlformats.org/officeDocument/2006/relationships/hyperlink" Target="https://www.cde.ca.gov/ci/cr/dl/distlearningfaqs.asp"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cde.ca.gov/fg/aa/pa/pafaqs.asp"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www.cde.ca.gov/re/lc/learningcontattendplan.asp"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hyperlink" Target="https://www.cde.ca.gov/ls/he/hn/coronavirus.asp" TargetMode="External"/><Relationship Id="rId4" Type="http://schemas.openxmlformats.org/officeDocument/2006/relationships/hyperlink" Target="https://www.cde.ca.gov/ls/he/hn/documents/strongertogether.pdf"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k12playbook.ccee-ca.org/"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ccee-ca.org/distance-learning.asp#TechnicalAssistance" TargetMode="External"/><Relationship Id="rId4" Type="http://schemas.openxmlformats.org/officeDocument/2006/relationships/hyperlink" Target="https://ccee-ca.org/documents/distancelearning/CCEE%20Webinar%20Community%20Engagement%20Initiative%20Supporting%20Families%20and%20Communities%20in%20Distance%20Learning.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mailto:LCFF@cde.c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2538725" y="2089700"/>
            <a:ext cx="9099300" cy="2093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Arial"/>
              <a:buNone/>
            </a:pPr>
            <a:r>
              <a:rPr lang="en-US" sz="5000" dirty="0">
                <a:solidFill>
                  <a:srgbClr val="000000"/>
                </a:solidFill>
                <a:latin typeface="+mj-lt"/>
                <a:ea typeface="Arial"/>
                <a:cs typeface="Arial"/>
                <a:sym typeface="Arial"/>
              </a:rPr>
              <a:t>Learning Continuity and Attendance Plan </a:t>
            </a:r>
            <a:r>
              <a:rPr lang="en-US" sz="5000" dirty="0">
                <a:solidFill>
                  <a:srgbClr val="000000"/>
                </a:solidFill>
                <a:latin typeface="+mj-lt"/>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Template and </a:t>
            </a:r>
            <a:r>
              <a:rPr lang="en-US" sz="5000" dirty="0">
                <a:solidFill>
                  <a:srgbClr val="000000"/>
                </a:solidFill>
                <a:latin typeface="+mj-lt"/>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Ins</a:t>
            </a:r>
            <a:r>
              <a:rPr lang="en-US" sz="5000" dirty="0">
                <a:solidFill>
                  <a:srgbClr val="000000"/>
                </a:solidFill>
                <a:latin typeface="+mj-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tructions </a:t>
            </a:r>
            <a:r>
              <a:rPr lang="en-US" sz="5000" dirty="0">
                <a:solidFill>
                  <a:srgbClr val="000000"/>
                </a:solidFill>
                <a:latin typeface="+mj-lt"/>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r>
              <a:rPr lang="en-US" sz="5000" dirty="0">
                <a:solidFill>
                  <a:srgbClr val="000000"/>
                </a:solidFill>
                <a:latin typeface="+mj-lt"/>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Part II</a:t>
            </a:r>
            <a:endParaRPr sz="5000" dirty="0">
              <a:solidFill>
                <a:srgbClr val="000000"/>
              </a:solidFill>
              <a:latin typeface="+mj-lt"/>
              <a:ea typeface="Arial"/>
              <a:cs typeface="Arial"/>
              <a:sym typeface="Arial"/>
            </a:endParaRPr>
          </a:p>
        </p:txBody>
      </p:sp>
      <p:sp>
        <p:nvSpPr>
          <p:cNvPr id="111" name="Google Shape;111;p1"/>
          <p:cNvSpPr txBox="1">
            <a:spLocks noGrp="1"/>
          </p:cNvSpPr>
          <p:nvPr>
            <p:ph type="subTitle" idx="1"/>
          </p:nvPr>
        </p:nvSpPr>
        <p:spPr>
          <a:xfrm>
            <a:off x="2643451" y="4328121"/>
            <a:ext cx="9155100" cy="11430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3F3F3F"/>
              </a:buClr>
              <a:buSzPts val="2800"/>
              <a:buNone/>
            </a:pPr>
            <a:r>
              <a:rPr lang="en-US" dirty="0">
                <a:solidFill>
                  <a:srgbClr val="000000"/>
                </a:solidFill>
              </a:rPr>
              <a:t>California Department of Education</a:t>
            </a:r>
            <a:endParaRPr dirty="0">
              <a:solidFill>
                <a:srgbClr val="000000"/>
              </a:solidFill>
            </a:endParaRPr>
          </a:p>
          <a:p>
            <a:pPr marL="0" lvl="0" indent="0" algn="l" rtl="0">
              <a:lnSpc>
                <a:spcPct val="90000"/>
              </a:lnSpc>
              <a:spcBef>
                <a:spcPts val="300"/>
              </a:spcBef>
              <a:spcAft>
                <a:spcPts val="0"/>
              </a:spcAft>
              <a:buClr>
                <a:srgbClr val="3F3F3F"/>
              </a:buClr>
              <a:buSzPts val="2800"/>
              <a:buNone/>
            </a:pPr>
            <a:r>
              <a:rPr lang="en-US" dirty="0">
                <a:solidFill>
                  <a:srgbClr val="000000"/>
                </a:solidFill>
              </a:rPr>
              <a:t>August 4, 2020 </a:t>
            </a:r>
            <a:endParaRPr dirty="0">
              <a:solidFill>
                <a:srgbClr val="000000"/>
              </a:solidFill>
            </a:endParaRPr>
          </a:p>
          <a:p>
            <a:pPr marL="176213" lvl="0" indent="0" algn="l" rtl="0">
              <a:lnSpc>
                <a:spcPct val="90000"/>
              </a:lnSpc>
              <a:spcBef>
                <a:spcPts val="1400"/>
              </a:spcBef>
              <a:spcAft>
                <a:spcPts val="0"/>
              </a:spcAft>
              <a:buClr>
                <a:srgbClr val="3F3F3F"/>
              </a:buClr>
              <a:buSzPts val="2800"/>
              <a:buNone/>
            </a:pPr>
            <a:endParaRPr dirty="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4"/>
          <p:cNvSpPr txBox="1">
            <a:spLocks noGrp="1"/>
          </p:cNvSpPr>
          <p:nvPr>
            <p:ph type="ctrTitle"/>
          </p:nvPr>
        </p:nvSpPr>
        <p:spPr>
          <a:xfrm>
            <a:off x="2485502" y="758952"/>
            <a:ext cx="9152313"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rgbClr val="000000"/>
                </a:solidFill>
                <a:latin typeface="+mj-lt"/>
              </a:rPr>
              <a:t>Overview of </a:t>
            </a:r>
            <a:r>
              <a:rPr lang="en-US" sz="5000" dirty="0">
                <a:solidFill>
                  <a:srgbClr val="000000"/>
                </a:solidFill>
                <a:latin typeface="+mj-lt"/>
                <a:ea typeface="Arial"/>
                <a:cs typeface="Arial"/>
                <a:sym typeface="Arial"/>
              </a:rPr>
              <a:t>Process and Timelines</a:t>
            </a:r>
            <a:endParaRPr sz="5000" dirty="0">
              <a:solidFill>
                <a:srgbClr val="000000"/>
              </a:solidFill>
              <a:latin typeface="+mj-lt"/>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8ec52e8e2f_0_1"/>
          <p:cNvSpPr txBox="1">
            <a:spLocks noGrp="1"/>
          </p:cNvSpPr>
          <p:nvPr>
            <p:ph type="title"/>
          </p:nvPr>
        </p:nvSpPr>
        <p:spPr>
          <a:xfrm>
            <a:off x="279150" y="286600"/>
            <a:ext cx="11736900" cy="97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rPr>
              <a:t>Process and Timelines (1)</a:t>
            </a:r>
            <a:endParaRPr sz="4000" dirty="0">
              <a:solidFill>
                <a:srgbClr val="000000"/>
              </a:solidFill>
              <a:latin typeface="+mj-lt"/>
            </a:endParaRPr>
          </a:p>
        </p:txBody>
      </p:sp>
      <p:graphicFrame>
        <p:nvGraphicFramePr>
          <p:cNvPr id="186" name="Google Shape;186;g8ec52e8e2f_0_1"/>
          <p:cNvGraphicFramePr/>
          <p:nvPr>
            <p:extLst>
              <p:ext uri="{D42A27DB-BD31-4B8C-83A1-F6EECF244321}">
                <p14:modId xmlns:p14="http://schemas.microsoft.com/office/powerpoint/2010/main" val="1350836010"/>
              </p:ext>
            </p:extLst>
          </p:nvPr>
        </p:nvGraphicFramePr>
        <p:xfrm>
          <a:off x="457200" y="1928083"/>
          <a:ext cx="11146550" cy="1493460"/>
        </p:xfrm>
        <a:graphic>
          <a:graphicData uri="http://schemas.openxmlformats.org/drawingml/2006/table">
            <a:tbl>
              <a:tblPr firstRow="1">
                <a:noFill/>
                <a:tableStyleId>{3A1329F7-4AB2-4284-97B2-4629504BA486}</a:tableStyleId>
              </a:tblPr>
              <a:tblGrid>
                <a:gridCol w="7421600">
                  <a:extLst>
                    <a:ext uri="{9D8B030D-6E8A-4147-A177-3AD203B41FA5}">
                      <a16:colId xmlns:a16="http://schemas.microsoft.com/office/drawing/2014/main" val="20000"/>
                    </a:ext>
                  </a:extLst>
                </a:gridCol>
                <a:gridCol w="3724950">
                  <a:extLst>
                    <a:ext uri="{9D8B030D-6E8A-4147-A177-3AD203B41FA5}">
                      <a16:colId xmlns:a16="http://schemas.microsoft.com/office/drawing/2014/main" val="20001"/>
                    </a:ext>
                  </a:extLst>
                </a:gridCol>
              </a:tblGrid>
              <a:tr h="514000">
                <a:tc>
                  <a:txBody>
                    <a:bodyPr/>
                    <a:lstStyle/>
                    <a:p>
                      <a:pPr marL="0" marR="0" lvl="0" indent="0" algn="l" rtl="0">
                        <a:lnSpc>
                          <a:spcPct val="100000"/>
                        </a:lnSpc>
                        <a:spcBef>
                          <a:spcPts val="0"/>
                        </a:spcBef>
                        <a:spcAft>
                          <a:spcPts val="0"/>
                        </a:spcAft>
                        <a:buClr>
                          <a:srgbClr val="000000"/>
                        </a:buClr>
                        <a:buSzPts val="2600"/>
                        <a:buFont typeface="Arial"/>
                        <a:buNone/>
                      </a:pPr>
                      <a:r>
                        <a:rPr lang="en-US" sz="2600" b="1" dirty="0"/>
                        <a:t>Action/Process</a:t>
                      </a:r>
                      <a:endParaRPr sz="2600" b="1" u="none" strike="noStrike" cap="none" dirty="0"/>
                    </a:p>
                  </a:txBody>
                  <a:tcPr marL="91425" marR="91425" marT="91425" marB="91425">
                    <a:solidFill>
                      <a:schemeClr val="tx2"/>
                    </a:solidFill>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600" b="1" u="none" strike="noStrike" cap="none" dirty="0"/>
                        <a:t>Date</a:t>
                      </a:r>
                      <a:endParaRPr sz="2600" b="1" u="none" strike="noStrike" cap="none" dirty="0"/>
                    </a:p>
                  </a:txBody>
                  <a:tcPr marL="91425" marR="91425" marT="91425" marB="91425">
                    <a:solidFill>
                      <a:schemeClr val="tx2"/>
                    </a:solidFill>
                  </a:tcPr>
                </a:tc>
                <a:extLst>
                  <a:ext uri="{0D108BD9-81ED-4DB2-BD59-A6C34878D82A}">
                    <a16:rowId xmlns:a16="http://schemas.microsoft.com/office/drawing/2014/main" val="10000"/>
                  </a:ext>
                </a:extLst>
              </a:tr>
              <a:tr h="658475">
                <a:tc>
                  <a:txBody>
                    <a:bodyPr/>
                    <a:lstStyle/>
                    <a:p>
                      <a:pPr marL="0" marR="0" lvl="0" indent="0" algn="l" rtl="0">
                        <a:lnSpc>
                          <a:spcPct val="100000"/>
                        </a:lnSpc>
                        <a:spcBef>
                          <a:spcPts val="0"/>
                        </a:spcBef>
                        <a:spcAft>
                          <a:spcPts val="0"/>
                        </a:spcAft>
                        <a:buClr>
                          <a:srgbClr val="000000"/>
                        </a:buClr>
                        <a:buSzPts val="2400"/>
                        <a:buFont typeface="Arial"/>
                        <a:buNone/>
                      </a:pPr>
                      <a:r>
                        <a:rPr lang="en-US" sz="2400" dirty="0"/>
                        <a:t>Learning Continuity Plan Posted</a:t>
                      </a:r>
                      <a:r>
                        <a:rPr lang="en-US" sz="2400" i="1" dirty="0"/>
                        <a:t> </a:t>
                      </a:r>
                      <a:r>
                        <a:rPr lang="en-US" sz="2400" i="0" dirty="0"/>
                        <a:t>by California Department of Education </a:t>
                      </a:r>
                      <a:endParaRPr sz="2400" i="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rPr>
                        <a:t>August 1, 2020</a:t>
                      </a:r>
                      <a:endParaRPr sz="2400" u="none" strike="noStrike" cap="none" dirty="0"/>
                    </a:p>
                  </a:txBody>
                  <a:tcPr marL="91425" marR="91425" marT="91425" marB="91425"/>
                </a:tc>
                <a:extLst>
                  <a:ext uri="{0D108BD9-81ED-4DB2-BD59-A6C34878D82A}">
                    <a16:rowId xmlns:a16="http://schemas.microsoft.com/office/drawing/2014/main" val="10001"/>
                  </a:ext>
                </a:extLst>
              </a:tr>
            </a:tbl>
          </a:graphicData>
        </a:graphic>
      </p:graphicFrame>
      <p:sp>
        <p:nvSpPr>
          <p:cNvPr id="185" name="Google Shape;185;g8ec52e8e2f_0_1"/>
          <p:cNvSpPr txBox="1">
            <a:spLocks noGrp="1"/>
          </p:cNvSpPr>
          <p:nvPr>
            <p:ph type="sldNum" idx="12"/>
          </p:nvPr>
        </p:nvSpPr>
        <p:spPr>
          <a:xfrm>
            <a:off x="9825629" y="6456128"/>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219600" y="259306"/>
            <a:ext cx="11694000" cy="758733"/>
          </a:xfrm>
          <a:prstGeom prst="rect">
            <a:avLst/>
          </a:prstGeom>
          <a:noFill/>
          <a:ln>
            <a:noFill/>
          </a:ln>
        </p:spPr>
        <p:txBody>
          <a:bodyPr spcFirstLastPara="1" wrap="square" lIns="91425" tIns="45700" rIns="91425" bIns="45700" anchor="b" anchorCtr="0">
            <a:normAutofit/>
          </a:bodyPr>
          <a:lstStyle/>
          <a:p>
            <a:pPr marL="0" marR="0" lvl="0" indent="0" algn="ctr" rtl="0">
              <a:lnSpc>
                <a:spcPct val="85000"/>
              </a:lnSpc>
              <a:spcBef>
                <a:spcPts val="0"/>
              </a:spcBef>
              <a:spcAft>
                <a:spcPts val="0"/>
              </a:spcAft>
              <a:buSzPts val="1800"/>
              <a:buNone/>
            </a:pPr>
            <a:r>
              <a:rPr lang="en-US" sz="4000" dirty="0">
                <a:solidFill>
                  <a:srgbClr val="000000"/>
                </a:solidFill>
                <a:latin typeface="+mj-lt"/>
              </a:rPr>
              <a:t>Process and Timelines (2)</a:t>
            </a:r>
            <a:endParaRPr sz="4000" dirty="0">
              <a:solidFill>
                <a:srgbClr val="000000"/>
              </a:solidFill>
              <a:latin typeface="+mj-lt"/>
            </a:endParaRPr>
          </a:p>
        </p:txBody>
      </p:sp>
      <p:sp>
        <p:nvSpPr>
          <p:cNvPr id="192" name="Google Shape;192;p15"/>
          <p:cNvSpPr txBox="1">
            <a:spLocks noGrp="1"/>
          </p:cNvSpPr>
          <p:nvPr>
            <p:ph type="body" idx="1"/>
          </p:nvPr>
        </p:nvSpPr>
        <p:spPr>
          <a:xfrm>
            <a:off x="219600" y="1268640"/>
            <a:ext cx="11813100" cy="5236536"/>
          </a:xfrm>
          <a:prstGeom prst="rect">
            <a:avLst/>
          </a:prstGeom>
          <a:noFill/>
          <a:ln>
            <a:noFill/>
          </a:ln>
        </p:spPr>
        <p:txBody>
          <a:bodyPr spcFirstLastPara="1" wrap="square" lIns="45700" tIns="45700" rIns="45700" bIns="45700" anchor="t" anchorCtr="0">
            <a:noAutofit/>
          </a:bodyPr>
          <a:lstStyle/>
          <a:p>
            <a:pPr marL="114300" lvl="0" indent="0" algn="l" rtl="0">
              <a:lnSpc>
                <a:spcPct val="90000"/>
              </a:lnSpc>
              <a:spcBef>
                <a:spcPts val="600"/>
              </a:spcBef>
              <a:spcAft>
                <a:spcPts val="1200"/>
              </a:spcAft>
              <a:buSzPts val="1800"/>
              <a:buNone/>
            </a:pPr>
            <a:r>
              <a:rPr lang="en-US" sz="2400" b="1" dirty="0">
                <a:solidFill>
                  <a:srgbClr val="000000"/>
                </a:solidFill>
              </a:rPr>
              <a:t>Stakeholder Engagement</a:t>
            </a:r>
            <a:endParaRPr sz="2400" b="1" dirty="0">
              <a:solidFill>
                <a:srgbClr val="000000"/>
              </a:solidFill>
            </a:endParaRPr>
          </a:p>
          <a:p>
            <a:pPr marL="457200" lvl="0" indent="-355600" algn="l" rtl="0">
              <a:lnSpc>
                <a:spcPct val="90000"/>
              </a:lnSpc>
              <a:spcBef>
                <a:spcPts val="0"/>
              </a:spcBef>
              <a:spcAft>
                <a:spcPts val="600"/>
              </a:spcAft>
              <a:buClr>
                <a:srgbClr val="000000"/>
              </a:buClr>
              <a:buSzPts val="2000"/>
              <a:buChar char="•"/>
            </a:pPr>
            <a:r>
              <a:rPr lang="en-US" sz="2400" dirty="0">
                <a:solidFill>
                  <a:srgbClr val="000000"/>
                </a:solidFill>
              </a:rPr>
              <a:t>Solicit recommendations and comments regarding specific actions and expenditures proposed to be included in the Learning Continuity Plan. </a:t>
            </a:r>
            <a:endParaRPr sz="2400" dirty="0">
              <a:solidFill>
                <a:srgbClr val="000000"/>
              </a:solidFill>
            </a:endParaRPr>
          </a:p>
          <a:p>
            <a:pPr marL="457200" lvl="0" indent="-355600" algn="l" rtl="0">
              <a:lnSpc>
                <a:spcPct val="90000"/>
              </a:lnSpc>
              <a:spcBef>
                <a:spcPts val="0"/>
              </a:spcBef>
              <a:spcAft>
                <a:spcPts val="600"/>
              </a:spcAft>
              <a:buClr>
                <a:srgbClr val="000000"/>
              </a:buClr>
              <a:buSzPts val="2000"/>
              <a:buChar char="•"/>
            </a:pPr>
            <a:r>
              <a:rPr lang="en-US" sz="2400" dirty="0">
                <a:solidFill>
                  <a:srgbClr val="000000"/>
                </a:solidFill>
              </a:rPr>
              <a:t>Provide the opportunity to submit written comments regarding specific actions and expenditures proposed to be included in the Learning Continuity Plan. </a:t>
            </a:r>
            <a:endParaRPr sz="2400" dirty="0">
              <a:solidFill>
                <a:srgbClr val="000000"/>
              </a:solidFill>
            </a:endParaRPr>
          </a:p>
          <a:p>
            <a:pPr marL="457200" lvl="0" indent="-355600" algn="l" rtl="0">
              <a:lnSpc>
                <a:spcPct val="90000"/>
              </a:lnSpc>
              <a:spcBef>
                <a:spcPts val="0"/>
              </a:spcBef>
              <a:spcAft>
                <a:spcPts val="600"/>
              </a:spcAft>
              <a:buClr>
                <a:srgbClr val="000000"/>
              </a:buClr>
              <a:buSzPts val="2000"/>
              <a:buChar char="•"/>
            </a:pPr>
            <a:r>
              <a:rPr lang="en-US" sz="2400" dirty="0">
                <a:solidFill>
                  <a:srgbClr val="000000"/>
                </a:solidFill>
              </a:rPr>
              <a:t>For Districts and County Offices of Education (COEs), present the Learning Continuity Plan to the Parent Advisory Committee and the English Learner Parent Advisory Committee separately for review and comment. </a:t>
            </a:r>
            <a:endParaRPr sz="2400" dirty="0">
              <a:solidFill>
                <a:srgbClr val="000000"/>
              </a:solidFill>
            </a:endParaRPr>
          </a:p>
          <a:p>
            <a:pPr marL="914400" lvl="1" indent="-355600" algn="l" rtl="0">
              <a:lnSpc>
                <a:spcPct val="90000"/>
              </a:lnSpc>
              <a:spcBef>
                <a:spcPts val="0"/>
              </a:spcBef>
              <a:spcAft>
                <a:spcPts val="1200"/>
              </a:spcAft>
              <a:buClr>
                <a:srgbClr val="000000"/>
              </a:buClr>
              <a:buSzPts val="2000"/>
              <a:buChar char="◦"/>
            </a:pPr>
            <a:r>
              <a:rPr lang="en-US" dirty="0">
                <a:solidFill>
                  <a:srgbClr val="000000"/>
                </a:solidFill>
              </a:rPr>
              <a:t>Superintendents must respond in writing to comments received from these committees.</a:t>
            </a:r>
            <a:endParaRPr sz="2400" dirty="0">
              <a:solidFill>
                <a:srgbClr val="000000"/>
              </a:solidFill>
            </a:endParaRPr>
          </a:p>
          <a:p>
            <a:pPr marL="0" lvl="0" indent="0" algn="l" rtl="0">
              <a:spcBef>
                <a:spcPts val="0"/>
              </a:spcBef>
              <a:spcAft>
                <a:spcPts val="600"/>
              </a:spcAft>
              <a:buNone/>
            </a:pPr>
            <a:r>
              <a:rPr lang="en-US" sz="2400" b="1"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Please note:</a:t>
            </a: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LEAs must make an efforts to solicit feedback from pupils, families, educators, and other stakeholders who do not have internet access, or who speak languages other than English.</a:t>
            </a:r>
            <a:endParaRPr sz="2400" dirty="0">
              <a:solidFill>
                <a:srgbClr val="000000"/>
              </a:solidFill>
            </a:endParaRPr>
          </a:p>
        </p:txBody>
      </p:sp>
      <p:sp>
        <p:nvSpPr>
          <p:cNvPr id="193" name="Google Shape;193;p15"/>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1" name="Google Shape;201;p16"/>
          <p:cNvSpPr txBox="1">
            <a:spLocks noGrp="1"/>
          </p:cNvSpPr>
          <p:nvPr>
            <p:ph type="title"/>
          </p:nvPr>
        </p:nvSpPr>
        <p:spPr>
          <a:xfrm>
            <a:off x="279150" y="286600"/>
            <a:ext cx="11684400" cy="97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Process and Timelines (3)</a:t>
            </a:r>
            <a:endParaRPr sz="4000" dirty="0">
              <a:solidFill>
                <a:srgbClr val="000000"/>
              </a:solidFill>
              <a:latin typeface="+mj-lt"/>
            </a:endParaRPr>
          </a:p>
        </p:txBody>
      </p:sp>
      <p:graphicFrame>
        <p:nvGraphicFramePr>
          <p:cNvPr id="199" name="Google Shape;199;p16"/>
          <p:cNvGraphicFramePr/>
          <p:nvPr>
            <p:extLst>
              <p:ext uri="{D42A27DB-BD31-4B8C-83A1-F6EECF244321}">
                <p14:modId xmlns:p14="http://schemas.microsoft.com/office/powerpoint/2010/main" val="1529431330"/>
              </p:ext>
            </p:extLst>
          </p:nvPr>
        </p:nvGraphicFramePr>
        <p:xfrm>
          <a:off x="202800" y="1571383"/>
          <a:ext cx="11760750" cy="2900215"/>
        </p:xfrm>
        <a:graphic>
          <a:graphicData uri="http://schemas.openxmlformats.org/drawingml/2006/table">
            <a:tbl>
              <a:tblPr firstRow="1">
                <a:noFill/>
                <a:tableStyleId>{3A1329F7-4AB2-4284-97B2-4629504BA486}</a:tableStyleId>
              </a:tblPr>
              <a:tblGrid>
                <a:gridCol w="9343350">
                  <a:extLst>
                    <a:ext uri="{9D8B030D-6E8A-4147-A177-3AD203B41FA5}">
                      <a16:colId xmlns:a16="http://schemas.microsoft.com/office/drawing/2014/main" val="20000"/>
                    </a:ext>
                  </a:extLst>
                </a:gridCol>
                <a:gridCol w="2417400">
                  <a:extLst>
                    <a:ext uri="{9D8B030D-6E8A-4147-A177-3AD203B41FA5}">
                      <a16:colId xmlns:a16="http://schemas.microsoft.com/office/drawing/2014/main" val="20001"/>
                    </a:ext>
                  </a:extLst>
                </a:gridCol>
              </a:tblGrid>
              <a:tr h="514000">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u="none" strike="noStrike" cap="none" dirty="0"/>
                        <a:t>Action/Process</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tx2"/>
                    </a:solidFill>
                  </a:tcPr>
                </a:tc>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u="none" strike="noStrike" cap="none" dirty="0"/>
                        <a:t>Date</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6584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rPr>
                        <a:t>Present the Learning Continuity Plan to the community at a public hearing of the governing board for review and comment (72-hour posting requirement) </a:t>
                      </a:r>
                      <a:endParaRPr sz="240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US" sz="2400" b="1" u="none" strike="noStrike" cap="none" dirty="0">
                          <a:solidFill>
                            <a:schemeClr val="dk1"/>
                          </a:solidFill>
                        </a:rPr>
                        <a:t>Determined locally</a:t>
                      </a:r>
                      <a:endParaRPr sz="2400"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r h="10714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solidFill>
                            <a:schemeClr val="dk1"/>
                          </a:solidFill>
                        </a:rPr>
                        <a:t>Adopt the Learning Continuity Plan in a public meeting after the public hearing and not on the same day as the public hearing.</a:t>
                      </a:r>
                      <a:endParaRPr sz="2400" u="none" strike="noStrike" cap="none" dirty="0">
                        <a:solidFill>
                          <a:schemeClr val="dk1"/>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400" b="1" u="none" strike="noStrike" cap="none" dirty="0">
                          <a:solidFill>
                            <a:schemeClr val="dk1"/>
                          </a:solidFill>
                        </a:rPr>
                        <a:t>On or before September 30</a:t>
                      </a:r>
                      <a:endParaRPr sz="2400" b="1" u="none" strike="noStrike" cap="none" dirty="0">
                        <a:solidFill>
                          <a:schemeClr val="dk1"/>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2" name="Google Shape;202;p16"/>
          <p:cNvSpPr txBox="1"/>
          <p:nvPr/>
        </p:nvSpPr>
        <p:spPr>
          <a:xfrm>
            <a:off x="202800" y="4958825"/>
            <a:ext cx="11684400" cy="98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rPr>
              <a:t>Please note:</a:t>
            </a:r>
            <a:r>
              <a:rPr lang="en-US" sz="2400" dirty="0">
                <a:solidFill>
                  <a:schemeClr val="dk1"/>
                </a:solidFill>
              </a:rPr>
              <a:t> The governing board or body must provide options for remote participation in these public hearings/meetings.</a:t>
            </a:r>
            <a:endParaRPr sz="2400" dirty="0">
              <a:solidFill>
                <a:schemeClr val="dk1"/>
              </a:solidFill>
            </a:endParaRPr>
          </a:p>
        </p:txBody>
      </p:sp>
      <p:sp>
        <p:nvSpPr>
          <p:cNvPr id="200" name="Google Shape;200;p16"/>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0" name="Google Shape;210;p17"/>
          <p:cNvSpPr txBox="1">
            <a:spLocks noGrp="1"/>
          </p:cNvSpPr>
          <p:nvPr>
            <p:ph type="title"/>
          </p:nvPr>
        </p:nvSpPr>
        <p:spPr>
          <a:xfrm>
            <a:off x="241250" y="125575"/>
            <a:ext cx="11734200" cy="10074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rPr>
              <a:t>Process and Timelines (4)</a:t>
            </a:r>
            <a:endParaRPr sz="4000" dirty="0">
              <a:solidFill>
                <a:srgbClr val="000000"/>
              </a:solidFill>
              <a:latin typeface="+mj-lt"/>
            </a:endParaRPr>
          </a:p>
        </p:txBody>
      </p:sp>
      <p:graphicFrame>
        <p:nvGraphicFramePr>
          <p:cNvPr id="208" name="Google Shape;208;p17"/>
          <p:cNvGraphicFramePr/>
          <p:nvPr>
            <p:extLst>
              <p:ext uri="{D42A27DB-BD31-4B8C-83A1-F6EECF244321}">
                <p14:modId xmlns:p14="http://schemas.microsoft.com/office/powerpoint/2010/main" val="1418841503"/>
              </p:ext>
            </p:extLst>
          </p:nvPr>
        </p:nvGraphicFramePr>
        <p:xfrm>
          <a:off x="241250" y="1292256"/>
          <a:ext cx="11734225" cy="4559028"/>
        </p:xfrm>
        <a:graphic>
          <a:graphicData uri="http://schemas.openxmlformats.org/drawingml/2006/table">
            <a:tbl>
              <a:tblPr firstRow="1">
                <a:noFill/>
                <a:tableStyleId>{3A1329F7-4AB2-4284-97B2-4629504BA486}</a:tableStyleId>
              </a:tblPr>
              <a:tblGrid>
                <a:gridCol w="9347775">
                  <a:extLst>
                    <a:ext uri="{9D8B030D-6E8A-4147-A177-3AD203B41FA5}">
                      <a16:colId xmlns:a16="http://schemas.microsoft.com/office/drawing/2014/main" val="20000"/>
                    </a:ext>
                  </a:extLst>
                </a:gridCol>
                <a:gridCol w="2386450">
                  <a:extLst>
                    <a:ext uri="{9D8B030D-6E8A-4147-A177-3AD203B41FA5}">
                      <a16:colId xmlns:a16="http://schemas.microsoft.com/office/drawing/2014/main" val="20001"/>
                    </a:ext>
                  </a:extLst>
                </a:gridCol>
              </a:tblGrid>
              <a:tr h="666000">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u="none" strike="noStrike" cap="none" dirty="0"/>
                        <a:t>Action/Process</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tx2"/>
                    </a:solidFill>
                  </a:tcPr>
                </a:tc>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u="none" strike="noStrike" cap="none" dirty="0"/>
                        <a:t>Date</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2776675">
                <a:tc>
                  <a:txBody>
                    <a:bodyPr/>
                    <a:lstStyle/>
                    <a:p>
                      <a:pPr marL="0" marR="0" lvl="0" indent="0" algn="l" rtl="0">
                        <a:lnSpc>
                          <a:spcPct val="115000"/>
                        </a:lnSpc>
                        <a:spcBef>
                          <a:spcPts val="0"/>
                        </a:spcBef>
                        <a:spcAft>
                          <a:spcPts val="0"/>
                        </a:spcAft>
                        <a:buClr>
                          <a:schemeClr val="dk1"/>
                        </a:buClr>
                        <a:buSzPts val="1100"/>
                        <a:buFont typeface="Arial"/>
                        <a:buNone/>
                      </a:pPr>
                      <a:r>
                        <a:rPr lang="en-US" sz="2400" u="none" strike="noStrike" cap="none" dirty="0">
                          <a:solidFill>
                            <a:schemeClr val="dk1"/>
                          </a:solidFill>
                        </a:rPr>
                        <a:t>Submit plan to reviewing authority</a:t>
                      </a:r>
                      <a:endParaRPr sz="2400" u="none" strike="noStrike" cap="none" dirty="0">
                        <a:solidFill>
                          <a:schemeClr val="dk1"/>
                        </a:solidFill>
                      </a:endParaRPr>
                    </a:p>
                    <a:p>
                      <a:pPr marL="457200" marR="0" lvl="0" indent="-355600" algn="l" rtl="0">
                        <a:lnSpc>
                          <a:spcPct val="115000"/>
                        </a:lnSpc>
                        <a:spcBef>
                          <a:spcPts val="1000"/>
                        </a:spcBef>
                        <a:spcAft>
                          <a:spcPts val="0"/>
                        </a:spcAft>
                        <a:buClr>
                          <a:schemeClr val="dk1"/>
                        </a:buClr>
                        <a:buSzPts val="2000"/>
                        <a:buFont typeface="Calibri"/>
                        <a:buChar char="●"/>
                      </a:pPr>
                      <a:r>
                        <a:rPr lang="en-US" sz="2400" u="none" strike="noStrike" cap="none" dirty="0">
                          <a:solidFill>
                            <a:schemeClr val="dk1"/>
                          </a:solidFill>
                        </a:rPr>
                        <a:t>A school district must submit the Learning Continuity Plan to its county superintendent of schools.</a:t>
                      </a:r>
                      <a:endParaRPr sz="2400" u="none" strike="noStrike" cap="none" dirty="0">
                        <a:solidFill>
                          <a:schemeClr val="dk1"/>
                        </a:solidFill>
                      </a:endParaRPr>
                    </a:p>
                    <a:p>
                      <a:pPr marL="457200" marR="0" lvl="0" indent="-355600" algn="l" rtl="0">
                        <a:lnSpc>
                          <a:spcPct val="115000"/>
                        </a:lnSpc>
                        <a:spcBef>
                          <a:spcPts val="1000"/>
                        </a:spcBef>
                        <a:spcAft>
                          <a:spcPts val="0"/>
                        </a:spcAft>
                        <a:buClr>
                          <a:schemeClr val="dk1"/>
                        </a:buClr>
                        <a:buSzPts val="2000"/>
                        <a:buFont typeface="Calibri"/>
                        <a:buChar char="●"/>
                      </a:pPr>
                      <a:r>
                        <a:rPr lang="en-US" sz="2400" u="none" strike="noStrike" cap="none" dirty="0">
                          <a:solidFill>
                            <a:schemeClr val="dk1"/>
                          </a:solidFill>
                        </a:rPr>
                        <a:t>A COE must submit its Learning Continuity Plan to the SSPI </a:t>
                      </a:r>
                      <a:endParaRPr sz="2400" u="none" strike="noStrike" cap="none" dirty="0">
                        <a:solidFill>
                          <a:schemeClr val="dk1"/>
                        </a:solidFill>
                      </a:endParaRPr>
                    </a:p>
                    <a:p>
                      <a:pPr marL="457200" marR="0" lvl="0" indent="-355600" algn="l" rtl="0">
                        <a:lnSpc>
                          <a:spcPct val="115000"/>
                        </a:lnSpc>
                        <a:spcBef>
                          <a:spcPts val="1000"/>
                        </a:spcBef>
                        <a:spcAft>
                          <a:spcPts val="0"/>
                        </a:spcAft>
                        <a:buClr>
                          <a:schemeClr val="dk1"/>
                        </a:buClr>
                        <a:buSzPts val="2000"/>
                        <a:buFont typeface="Calibri"/>
                        <a:buChar char="●"/>
                      </a:pPr>
                      <a:r>
                        <a:rPr lang="en-US" sz="2400" u="none" strike="noStrike" cap="none" dirty="0">
                          <a:solidFill>
                            <a:schemeClr val="dk1"/>
                          </a:solidFill>
                        </a:rPr>
                        <a:t>A Charter school must submit its Learning Continuity Plan to its chartering authority and the COE. (If the COE is the chartering authority, the charter school shall submit its Learning Continuity Plan only to the COE).</a:t>
                      </a:r>
                      <a:endParaRPr sz="2400" u="none" strike="noStrike" cap="none" dirty="0">
                        <a:solidFill>
                          <a:schemeClr val="dk1"/>
                        </a:solidFill>
                      </a:endParaRPr>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u="none" strike="noStrike" cap="none" dirty="0">
                          <a:solidFill>
                            <a:schemeClr val="dk1"/>
                          </a:solidFill>
                        </a:rPr>
                        <a:t>Within 5 Days After Adoption</a:t>
                      </a:r>
                      <a:endParaRPr sz="2400" b="1" u="none" strike="noStrike" cap="none" dirty="0"/>
                    </a:p>
                  </a:txBody>
                  <a:tcPr marL="91425" marR="91425" marT="91425" marB="91425">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666666"/>
                      </a:solidFill>
                      <a:prstDash val="solid"/>
                      <a:round/>
                      <a:headEnd type="none" w="sm" len="sm"/>
                      <a:tailEnd type="none" w="sm" len="sm"/>
                    </a:lnT>
                    <a:lnB w="9525"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09" name="Google Shape;209;p17"/>
          <p:cNvSpPr txBox="1">
            <a:spLocks noGrp="1"/>
          </p:cNvSpPr>
          <p:nvPr>
            <p:ph type="sldNum" idx="12"/>
          </p:nvPr>
        </p:nvSpPr>
        <p:spPr>
          <a:xfrm>
            <a:off x="9825629" y="6431189"/>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8ec52e8e2f_0_12"/>
          <p:cNvSpPr txBox="1">
            <a:spLocks noGrp="1"/>
          </p:cNvSpPr>
          <p:nvPr>
            <p:ph type="title"/>
          </p:nvPr>
        </p:nvSpPr>
        <p:spPr>
          <a:xfrm>
            <a:off x="202800" y="185975"/>
            <a:ext cx="11765700" cy="1005900"/>
          </a:xfrm>
          <a:prstGeom prst="rect">
            <a:avLst/>
          </a:prstGeom>
        </p:spPr>
        <p:txBody>
          <a:bodyPr spcFirstLastPara="1" wrap="square" lIns="91425" tIns="45700" rIns="91425" bIns="45700" anchor="b" anchorCtr="0">
            <a:noAutofit/>
          </a:bodyPr>
          <a:lstStyle/>
          <a:p>
            <a:pPr marL="0" lvl="0" indent="0" algn="ctr" rtl="0">
              <a:lnSpc>
                <a:spcPct val="100000"/>
              </a:lnSpc>
              <a:spcBef>
                <a:spcPts val="0"/>
              </a:spcBef>
              <a:spcAft>
                <a:spcPts val="0"/>
              </a:spcAft>
              <a:buNone/>
            </a:pPr>
            <a:endParaRPr sz="4320" dirty="0">
              <a:solidFill>
                <a:srgbClr val="000000"/>
              </a:solidFill>
            </a:endParaRPr>
          </a:p>
          <a:p>
            <a:pPr marL="0" lvl="0" indent="0" algn="ctr" rtl="0">
              <a:lnSpc>
                <a:spcPct val="100000"/>
              </a:lnSpc>
              <a:spcBef>
                <a:spcPts val="0"/>
              </a:spcBef>
              <a:spcAft>
                <a:spcPts val="0"/>
              </a:spcAft>
              <a:buNone/>
            </a:pPr>
            <a:endParaRPr sz="4320" dirty="0">
              <a:solidFill>
                <a:srgbClr val="000000"/>
              </a:solidFill>
            </a:endParaRPr>
          </a:p>
          <a:p>
            <a:pPr marL="0" lvl="0" indent="0" algn="ctr" rtl="0">
              <a:lnSpc>
                <a:spcPct val="100000"/>
              </a:lnSpc>
              <a:spcBef>
                <a:spcPts val="0"/>
              </a:spcBef>
              <a:spcAft>
                <a:spcPts val="0"/>
              </a:spcAft>
              <a:buNone/>
            </a:pPr>
            <a:endParaRPr sz="4320" dirty="0">
              <a:solidFill>
                <a:srgbClr val="000000"/>
              </a:solidFill>
            </a:endParaRPr>
          </a:p>
          <a:p>
            <a:pPr marL="0" lvl="0" indent="0" algn="ctr" rtl="0">
              <a:lnSpc>
                <a:spcPct val="100000"/>
              </a:lnSpc>
              <a:spcBef>
                <a:spcPts val="0"/>
              </a:spcBef>
              <a:spcAft>
                <a:spcPts val="0"/>
              </a:spcAft>
              <a:buNone/>
            </a:pPr>
            <a:r>
              <a:rPr lang="en-US" sz="4000" dirty="0">
                <a:solidFill>
                  <a:srgbClr val="000000"/>
                </a:solidFill>
                <a:latin typeface="+mj-lt"/>
              </a:rPr>
              <a:t>Process and Timelines (5)</a:t>
            </a:r>
            <a:endParaRPr sz="4000" dirty="0">
              <a:solidFill>
                <a:srgbClr val="000000"/>
              </a:solidFill>
              <a:latin typeface="+mj-lt"/>
            </a:endParaRPr>
          </a:p>
        </p:txBody>
      </p:sp>
      <p:graphicFrame>
        <p:nvGraphicFramePr>
          <p:cNvPr id="218" name="Google Shape;218;g8ec52e8e2f_0_12"/>
          <p:cNvGraphicFramePr/>
          <p:nvPr>
            <p:extLst>
              <p:ext uri="{D42A27DB-BD31-4B8C-83A1-F6EECF244321}">
                <p14:modId xmlns:p14="http://schemas.microsoft.com/office/powerpoint/2010/main" val="577207538"/>
              </p:ext>
            </p:extLst>
          </p:nvPr>
        </p:nvGraphicFramePr>
        <p:xfrm>
          <a:off x="253050" y="1655983"/>
          <a:ext cx="11685900" cy="2109918"/>
        </p:xfrm>
        <a:graphic>
          <a:graphicData uri="http://schemas.openxmlformats.org/drawingml/2006/table">
            <a:tbl>
              <a:tblPr firstRow="1">
                <a:noFill/>
                <a:tableStyleId>{3A1329F7-4AB2-4284-97B2-4629504BA486}</a:tableStyleId>
              </a:tblPr>
              <a:tblGrid>
                <a:gridCol w="9263475">
                  <a:extLst>
                    <a:ext uri="{9D8B030D-6E8A-4147-A177-3AD203B41FA5}">
                      <a16:colId xmlns:a16="http://schemas.microsoft.com/office/drawing/2014/main" val="20000"/>
                    </a:ext>
                  </a:extLst>
                </a:gridCol>
                <a:gridCol w="2422425">
                  <a:extLst>
                    <a:ext uri="{9D8B030D-6E8A-4147-A177-3AD203B41FA5}">
                      <a16:colId xmlns:a16="http://schemas.microsoft.com/office/drawing/2014/main" val="20001"/>
                    </a:ext>
                  </a:extLst>
                </a:gridCol>
              </a:tblGrid>
              <a:tr h="514000">
                <a:tc>
                  <a:txBody>
                    <a:bodyPr/>
                    <a:lstStyle/>
                    <a:p>
                      <a:pPr marL="0" marR="0" lvl="0" indent="0" algn="l" rtl="0">
                        <a:lnSpc>
                          <a:spcPct val="100000"/>
                        </a:lnSpc>
                        <a:spcBef>
                          <a:spcPts val="1200"/>
                        </a:spcBef>
                        <a:spcAft>
                          <a:spcPts val="1200"/>
                        </a:spcAft>
                        <a:buClr>
                          <a:srgbClr val="000000"/>
                        </a:buClr>
                        <a:buSzPts val="2600"/>
                        <a:buFont typeface="Arial"/>
                        <a:buNone/>
                      </a:pPr>
                      <a:r>
                        <a:rPr lang="en-US" sz="2400" b="1" dirty="0"/>
                        <a:t>Action/Process</a:t>
                      </a:r>
                      <a:endParaRPr sz="2400" b="1"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tx2"/>
                    </a:solidFill>
                  </a:tcPr>
                </a:tc>
                <a:tc>
                  <a:txBody>
                    <a:bodyPr/>
                    <a:lstStyle/>
                    <a:p>
                      <a:pPr marL="0" marR="0" lvl="0" indent="0" algn="l" rtl="0">
                        <a:lnSpc>
                          <a:spcPct val="100000"/>
                        </a:lnSpc>
                        <a:spcBef>
                          <a:spcPts val="0"/>
                        </a:spcBef>
                        <a:spcAft>
                          <a:spcPts val="0"/>
                        </a:spcAft>
                        <a:buClr>
                          <a:srgbClr val="000000"/>
                        </a:buClr>
                        <a:buSzPts val="2600"/>
                        <a:buFont typeface="Arial"/>
                        <a:buNone/>
                      </a:pPr>
                      <a:r>
                        <a:rPr lang="en-US" sz="2400" b="1" u="none" strike="noStrike" cap="none" dirty="0"/>
                        <a:t>Date</a:t>
                      </a:r>
                      <a:endParaRPr sz="2400" b="1"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658475">
                <a:tc>
                  <a:txBody>
                    <a:bodyPr/>
                    <a:lstStyle/>
                    <a:p>
                      <a:pPr marL="0" lvl="0" indent="0" algn="l" rtl="0">
                        <a:lnSpc>
                          <a:spcPct val="115000"/>
                        </a:lnSpc>
                        <a:spcBef>
                          <a:spcPts val="0"/>
                        </a:spcBef>
                        <a:spcAft>
                          <a:spcPts val="1200"/>
                        </a:spcAft>
                        <a:buClr>
                          <a:schemeClr val="dk1"/>
                        </a:buClr>
                        <a:buSzPts val="2400"/>
                        <a:buFont typeface="Arial"/>
                        <a:buNone/>
                      </a:pPr>
                      <a:r>
                        <a:rPr lang="en-US" sz="2400" dirty="0">
                          <a:solidFill>
                            <a:schemeClr val="dk1"/>
                          </a:solidFill>
                        </a:rPr>
                        <a:t>Reviewing authorities may submit recommendations, in writing, for amendments to the Learning Continuity Plan.*</a:t>
                      </a:r>
                      <a:endParaRPr sz="2400" dirty="0">
                        <a:solidFill>
                          <a:schemeClr val="dk1"/>
                        </a:solidFill>
                      </a:endParaRPr>
                    </a:p>
                    <a:p>
                      <a:pPr marL="0" lvl="0" indent="0" algn="l" rtl="0">
                        <a:lnSpc>
                          <a:spcPct val="115000"/>
                        </a:lnSpc>
                        <a:spcBef>
                          <a:spcPts val="0"/>
                        </a:spcBef>
                        <a:spcAft>
                          <a:spcPts val="0"/>
                        </a:spcAft>
                        <a:buClr>
                          <a:schemeClr val="dk1"/>
                        </a:buClr>
                        <a:buSzPts val="2400"/>
                        <a:buFont typeface="Arial"/>
                        <a:buNone/>
                      </a:pPr>
                      <a:r>
                        <a:rPr lang="en-US" sz="2400" dirty="0">
                          <a:solidFill>
                            <a:schemeClr val="dk1"/>
                          </a:solidFill>
                        </a:rPr>
                        <a:t>*School districts and COEs only</a:t>
                      </a:r>
                      <a:endParaRPr sz="2400"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Clr>
                          <a:schemeClr val="dk1"/>
                        </a:buClr>
                        <a:buSzPts val="2400"/>
                        <a:buFont typeface="Arial"/>
                        <a:buNone/>
                      </a:pPr>
                      <a:r>
                        <a:rPr lang="en-US" sz="2400" b="1" dirty="0">
                          <a:solidFill>
                            <a:schemeClr val="dk1"/>
                          </a:solidFill>
                        </a:rPr>
                        <a:t>By October 30</a:t>
                      </a:r>
                      <a:endParaRPr sz="2400"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17" name="Google Shape;217;g8ec52e8e2f_0_12"/>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3" name="Title 2">
            <a:extLst>
              <a:ext uri="{FF2B5EF4-FFF2-40B4-BE49-F238E27FC236}">
                <a16:creationId xmlns:a16="http://schemas.microsoft.com/office/drawing/2014/main" id="{848A14C6-7CE9-4BFC-BBF4-08BFA1764C8A}"/>
              </a:ext>
            </a:extLst>
          </p:cNvPr>
          <p:cNvSpPr>
            <a:spLocks noGrp="1"/>
          </p:cNvSpPr>
          <p:nvPr>
            <p:ph type="title"/>
          </p:nvPr>
        </p:nvSpPr>
        <p:spPr>
          <a:xfrm>
            <a:off x="1068400" y="61686"/>
            <a:ext cx="10058400" cy="823295"/>
          </a:xfrm>
        </p:spPr>
        <p:txBody>
          <a:bodyPr>
            <a:normAutofit/>
          </a:bodyPr>
          <a:lstStyle/>
          <a:p>
            <a:pPr algn="ctr"/>
            <a:r>
              <a:rPr lang="en-US" dirty="0">
                <a:solidFill>
                  <a:schemeClr val="dk1"/>
                </a:solidFill>
              </a:rPr>
              <a:t>Process and Timelines (6)</a:t>
            </a:r>
            <a:endParaRPr lang="en-US" dirty="0"/>
          </a:p>
        </p:txBody>
      </p:sp>
      <p:graphicFrame>
        <p:nvGraphicFramePr>
          <p:cNvPr id="224" name="Google Shape;224;p18"/>
          <p:cNvGraphicFramePr/>
          <p:nvPr>
            <p:extLst>
              <p:ext uri="{D42A27DB-BD31-4B8C-83A1-F6EECF244321}">
                <p14:modId xmlns:p14="http://schemas.microsoft.com/office/powerpoint/2010/main" val="1021909641"/>
              </p:ext>
            </p:extLst>
          </p:nvPr>
        </p:nvGraphicFramePr>
        <p:xfrm>
          <a:off x="223275" y="884981"/>
          <a:ext cx="11745525" cy="3371790"/>
        </p:xfrm>
        <a:graphic>
          <a:graphicData uri="http://schemas.openxmlformats.org/drawingml/2006/table">
            <a:tbl>
              <a:tblPr firstRow="1">
                <a:noFill/>
                <a:tableStyleId>{3A1329F7-4AB2-4284-97B2-4629504BA486}</a:tableStyleId>
              </a:tblPr>
              <a:tblGrid>
                <a:gridCol w="8934373">
                  <a:extLst>
                    <a:ext uri="{9D8B030D-6E8A-4147-A177-3AD203B41FA5}">
                      <a16:colId xmlns:a16="http://schemas.microsoft.com/office/drawing/2014/main" val="20000"/>
                    </a:ext>
                  </a:extLst>
                </a:gridCol>
                <a:gridCol w="2811152">
                  <a:extLst>
                    <a:ext uri="{9D8B030D-6E8A-4147-A177-3AD203B41FA5}">
                      <a16:colId xmlns:a16="http://schemas.microsoft.com/office/drawing/2014/main" val="20001"/>
                    </a:ext>
                  </a:extLst>
                </a:gridCol>
              </a:tblGrid>
              <a:tr h="534386">
                <a:tc>
                  <a:txBody>
                    <a:bodyPr/>
                    <a:lstStyle/>
                    <a:p>
                      <a:pPr marL="0" marR="0" lvl="0" indent="0" algn="l" rtl="0">
                        <a:lnSpc>
                          <a:spcPct val="100000"/>
                        </a:lnSpc>
                        <a:spcBef>
                          <a:spcPts val="600"/>
                        </a:spcBef>
                        <a:spcAft>
                          <a:spcPts val="600"/>
                        </a:spcAft>
                        <a:buClr>
                          <a:srgbClr val="000000"/>
                        </a:buClr>
                        <a:buSzPts val="2600"/>
                        <a:buFont typeface="Arial"/>
                        <a:buNone/>
                      </a:pPr>
                      <a:r>
                        <a:rPr lang="en-US" sz="2400" b="1" u="none" strike="noStrike" cap="none" dirty="0"/>
                        <a:t>Action/Process</a:t>
                      </a:r>
                      <a:endParaRPr sz="2400" b="1"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tx2"/>
                    </a:solidFill>
                  </a:tcPr>
                </a:tc>
                <a:tc>
                  <a:txBody>
                    <a:bodyPr/>
                    <a:lstStyle/>
                    <a:p>
                      <a:pPr marL="0" marR="0" lvl="0" indent="0" algn="l" rtl="0">
                        <a:lnSpc>
                          <a:spcPct val="100000"/>
                        </a:lnSpc>
                        <a:spcBef>
                          <a:spcPts val="600"/>
                        </a:spcBef>
                        <a:spcAft>
                          <a:spcPts val="600"/>
                        </a:spcAft>
                        <a:buClr>
                          <a:srgbClr val="000000"/>
                        </a:buClr>
                        <a:buSzPts val="2600"/>
                        <a:buFont typeface="Arial"/>
                        <a:buNone/>
                      </a:pPr>
                      <a:r>
                        <a:rPr lang="en-US" sz="2400" b="1" u="none" strike="noStrike" cap="none" dirty="0"/>
                        <a:t>Date</a:t>
                      </a:r>
                      <a:endParaRPr sz="2400" b="1" u="none" strike="noStrike" cap="none" dirty="0"/>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r h="2248750">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dirty="0">
                          <a:solidFill>
                            <a:schemeClr val="dk1"/>
                          </a:solidFill>
                        </a:rPr>
                        <a:t>The governing board of a school district or COE shall consider the recommendations submitted by the reviewing authorities in a public meeting within 15 days of receiving the recommendations. </a:t>
                      </a:r>
                      <a:endParaRPr sz="2400" u="none" strike="noStrike" cap="none" dirty="0">
                        <a:solidFill>
                          <a:schemeClr val="dk1"/>
                        </a:solidFill>
                      </a:endParaRPr>
                    </a:p>
                    <a:p>
                      <a:pPr marL="0" marR="0" lvl="0" indent="0" algn="l" rtl="0">
                        <a:lnSpc>
                          <a:spcPct val="115000"/>
                        </a:lnSpc>
                        <a:spcBef>
                          <a:spcPts val="1200"/>
                        </a:spcBef>
                        <a:spcAft>
                          <a:spcPts val="0"/>
                        </a:spcAft>
                        <a:buClr>
                          <a:srgbClr val="000000"/>
                        </a:buClr>
                        <a:buSzPts val="2400"/>
                        <a:buFont typeface="Arial"/>
                        <a:buNone/>
                      </a:pPr>
                      <a:r>
                        <a:rPr lang="en-US" sz="2400" u="none" strike="noStrike" cap="none" dirty="0">
                          <a:solidFill>
                            <a:schemeClr val="dk1"/>
                          </a:solidFill>
                        </a:rPr>
                        <a:t>If a county superintendent of schools has jurisdiction over a single school district, the SSPI shall perform the duties as the reviewing authority.       </a:t>
                      </a:r>
                      <a:endParaRPr sz="2400" u="none" strike="noStrike" cap="none" dirty="0">
                        <a:solidFill>
                          <a:schemeClr val="dk1"/>
                        </a:solidFill>
                      </a:endParaRPr>
                    </a:p>
                  </a:txBody>
                  <a:tcPr marL="91425" marR="91425" marT="91425" marB="91425">
                    <a:lnL w="9525" cap="flat" cmpd="sng">
                      <a:solidFill>
                        <a:srgbClr val="999999"/>
                      </a:solidFill>
                      <a:prstDash val="solid"/>
                      <a:round/>
                      <a:headEnd type="none" w="sm" len="sm"/>
                      <a:tailEnd type="none" w="sm" len="sm"/>
                    </a:lnL>
                    <a:lnR w="126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400"/>
                        <a:buFont typeface="Arial"/>
                        <a:buNone/>
                      </a:pPr>
                      <a:r>
                        <a:rPr lang="en-US" sz="2400" b="1" u="none" strike="noStrike" cap="none" dirty="0"/>
                        <a:t>Within 15 days of receiving recommendations from the reviewing authority</a:t>
                      </a:r>
                      <a:endParaRPr sz="2400" b="1" u="none" strike="noStrike" cap="none" dirty="0"/>
                    </a:p>
                  </a:txBody>
                  <a:tcPr marL="63500" marR="63500" marT="63500" marB="63500">
                    <a:lnL w="12650" cap="flat" cmpd="sng">
                      <a:solidFill>
                        <a:srgbClr val="999999"/>
                      </a:solidFill>
                      <a:prstDash val="solid"/>
                      <a:round/>
                      <a:headEnd type="none" w="sm" len="sm"/>
                      <a:tailEnd type="none" w="sm" len="sm"/>
                    </a:lnL>
                    <a:lnR w="12650"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2650"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25" name="Google Shape;225;p18"/>
          <p:cNvSpPr txBox="1"/>
          <p:nvPr/>
        </p:nvSpPr>
        <p:spPr>
          <a:xfrm>
            <a:off x="223200" y="4374504"/>
            <a:ext cx="11745600" cy="20928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sym typeface="Arial"/>
              </a:rPr>
              <a:t>LEAs must prominently post the Learning Continuity Plan on the homepage of the LEA’s website, consistent with the </a:t>
            </a:r>
            <a:r>
              <a:rPr lang="en-US" sz="2400" dirty="0"/>
              <a:t>LCAP </a:t>
            </a:r>
            <a:r>
              <a:rPr lang="en-US" sz="2400" b="0" i="0" u="none" strike="noStrike" cap="none" dirty="0">
                <a:solidFill>
                  <a:srgbClr val="000000"/>
                </a:solidFill>
                <a:sym typeface="Arial"/>
              </a:rPr>
              <a:t>posting requirements as specified in California </a:t>
            </a:r>
            <a:r>
              <a:rPr lang="en-US" sz="2400" b="0" i="1" u="none" strike="noStrike" cap="none" dirty="0">
                <a:solidFill>
                  <a:srgbClr val="000000"/>
                </a:solidFill>
                <a:sym typeface="Arial"/>
              </a:rPr>
              <a:t>Education Code </a:t>
            </a:r>
            <a:r>
              <a:rPr lang="en-US" sz="2400" b="0" i="0" u="none" strike="noStrike" cap="none" dirty="0">
                <a:solidFill>
                  <a:srgbClr val="000000"/>
                </a:solidFill>
                <a:sym typeface="Arial"/>
              </a:rPr>
              <a:t>(</a:t>
            </a:r>
            <a:r>
              <a:rPr lang="en-US" sz="2400" b="0" i="1" u="none" strike="noStrike" cap="none" dirty="0">
                <a:solidFill>
                  <a:srgbClr val="000000"/>
                </a:solidFill>
                <a:sym typeface="Arial"/>
              </a:rPr>
              <a:t>EC</a:t>
            </a:r>
            <a:r>
              <a:rPr lang="en-US" sz="2400" b="0" i="0" u="none" strike="noStrike" cap="none" dirty="0">
                <a:solidFill>
                  <a:srgbClr val="000000"/>
                </a:solidFill>
                <a:sym typeface="Arial"/>
              </a:rPr>
              <a:t>) sections 52065 and 47606.5.</a:t>
            </a:r>
            <a:endParaRPr sz="2400" dirty="0"/>
          </a:p>
          <a:p>
            <a:pPr marL="0" marR="0" lvl="0" indent="0" algn="l" rtl="0">
              <a:lnSpc>
                <a:spcPct val="100000"/>
              </a:lnSpc>
              <a:spcBef>
                <a:spcPts val="1200"/>
              </a:spcBef>
              <a:spcAft>
                <a:spcPts val="0"/>
              </a:spcAft>
              <a:buNone/>
            </a:pPr>
            <a:r>
              <a:rPr lang="en-US" sz="2400" b="0" i="0" u="none" strike="noStrike" cap="none" dirty="0">
                <a:solidFill>
                  <a:srgbClr val="000000"/>
                </a:solidFill>
                <a:sym typeface="Arial"/>
              </a:rPr>
              <a:t>COEs must prominently post all Learning Continuity Plans submitted by school districts and charter schools, or links to those Plans, on the COE’s website.</a:t>
            </a:r>
            <a:endParaRPr sz="2400" dirty="0"/>
          </a:p>
        </p:txBody>
      </p:sp>
      <p:sp>
        <p:nvSpPr>
          <p:cNvPr id="226" name="Google Shape;226;p18"/>
          <p:cNvSpPr txBox="1">
            <a:spLocks noGrp="1"/>
          </p:cNvSpPr>
          <p:nvPr>
            <p:ph type="sldNum" idx="12"/>
          </p:nvPr>
        </p:nvSpPr>
        <p:spPr/>
        <p:txBody>
          <a:bodyPr/>
          <a:lstStyle/>
          <a:p>
            <a:pPr lvl="0"/>
            <a:fld id="{00000000-1234-1234-1234-123412341234}" type="slidenum">
              <a:rPr lang="en-US" smtClean="0"/>
              <a:pPr lvl="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0"/>
          <p:cNvSpPr txBox="1">
            <a:spLocks noGrp="1"/>
          </p:cNvSpPr>
          <p:nvPr>
            <p:ph type="ctrTitle"/>
          </p:nvPr>
        </p:nvSpPr>
        <p:spPr>
          <a:xfrm>
            <a:off x="2614500" y="1005125"/>
            <a:ext cx="8771400" cy="3159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chemeClr val="dk2"/>
                </a:solidFill>
                <a:latin typeface="+mj-lt"/>
              </a:rPr>
              <a:t>Learning Continuity and Attendance Plan 2020</a:t>
            </a:r>
            <a:r>
              <a:rPr lang="en-US" sz="5000" dirty="0">
                <a:solidFill>
                  <a:schemeClr val="tx1"/>
                </a:solidFill>
                <a:latin typeface="+mj-lt"/>
              </a:rPr>
              <a:t>–</a:t>
            </a:r>
            <a:r>
              <a:rPr lang="en-US" sz="5000" dirty="0">
                <a:solidFill>
                  <a:schemeClr val="dk2"/>
                </a:solidFill>
                <a:latin typeface="+mj-lt"/>
              </a:rPr>
              <a:t>21 </a:t>
            </a:r>
            <a:endParaRPr sz="5000" dirty="0">
              <a:solidFill>
                <a:schemeClr val="dk2"/>
              </a:solidFill>
              <a:latin typeface="+mj-lt"/>
              <a:ea typeface="Arial"/>
              <a:cs typeface="Arial"/>
              <a:sym typeface="Arial"/>
            </a:endParaRPr>
          </a:p>
        </p:txBody>
      </p:sp>
      <p:sp>
        <p:nvSpPr>
          <p:cNvPr id="250" name="Google Shape;250;p20"/>
          <p:cNvSpPr txBox="1">
            <a:spLocks noGrp="1"/>
          </p:cNvSpPr>
          <p:nvPr>
            <p:ph type="subTitle" idx="1"/>
          </p:nvPr>
        </p:nvSpPr>
        <p:spPr>
          <a:xfrm>
            <a:off x="2485500" y="4337625"/>
            <a:ext cx="8957100" cy="8301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200"/>
              </a:spcBef>
              <a:spcAft>
                <a:spcPts val="0"/>
              </a:spcAft>
              <a:buClr>
                <a:schemeClr val="dk2"/>
              </a:buClr>
              <a:buSzPts val="2400"/>
              <a:buNone/>
            </a:pPr>
            <a:r>
              <a:rPr lang="en-US" sz="3600" cap="small" dirty="0"/>
              <a:t>Template and Instructions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8ec52e8e2f_4_1"/>
          <p:cNvSpPr txBox="1">
            <a:spLocks noGrp="1"/>
          </p:cNvSpPr>
          <p:nvPr>
            <p:ph type="ctrTitle"/>
          </p:nvPr>
        </p:nvSpPr>
        <p:spPr>
          <a:xfrm>
            <a:off x="2427275" y="560025"/>
            <a:ext cx="89322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300" dirty="0">
                <a:solidFill>
                  <a:srgbClr val="000000"/>
                </a:solidFill>
                <a:latin typeface="+mj-lt"/>
                <a:ea typeface="Arial"/>
                <a:cs typeface="Arial"/>
                <a:sym typeface="Arial"/>
              </a:rPr>
              <a:t>General Information</a:t>
            </a:r>
            <a:endParaRPr sz="5300" dirty="0">
              <a:solidFill>
                <a:srgbClr val="000000"/>
              </a:solidFill>
              <a:latin typeface="+mj-lt"/>
              <a:ea typeface="Arial"/>
              <a:cs typeface="Arial"/>
              <a:sym typeface="Arial"/>
            </a:endParaRPr>
          </a:p>
        </p:txBody>
      </p:sp>
      <p:sp>
        <p:nvSpPr>
          <p:cNvPr id="266" name="Google Shape;266;g8ec52e8e2f_4_1"/>
          <p:cNvSpPr txBox="1">
            <a:spLocks noGrp="1"/>
          </p:cNvSpPr>
          <p:nvPr>
            <p:ph type="subTitle" idx="1"/>
          </p:nvPr>
        </p:nvSpPr>
        <p:spPr>
          <a:xfrm>
            <a:off x="2427276" y="4277821"/>
            <a:ext cx="9155100" cy="1143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200"/>
              </a:spcBef>
              <a:spcAft>
                <a:spcPts val="0"/>
              </a:spcAft>
              <a:buClr>
                <a:schemeClr val="dk2"/>
              </a:buClr>
              <a:buSzPts val="2400"/>
              <a:buNone/>
            </a:pPr>
            <a:r>
              <a:rPr lang="en-US" sz="3600" cap="small">
                <a:solidFill>
                  <a:srgbClr val="000000"/>
                </a:solidFill>
              </a:rPr>
              <a:t>Template and Instructions</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8e7d7495b9_1_30"/>
          <p:cNvSpPr txBox="1">
            <a:spLocks noGrp="1"/>
          </p:cNvSpPr>
          <p:nvPr>
            <p:ph type="title"/>
          </p:nvPr>
        </p:nvSpPr>
        <p:spPr>
          <a:xfrm>
            <a:off x="279150" y="286600"/>
            <a:ext cx="11435700" cy="9771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General Information</a:t>
            </a:r>
            <a:endParaRPr sz="4600" dirty="0">
              <a:solidFill>
                <a:srgbClr val="000000"/>
              </a:solidFill>
              <a:latin typeface="+mj-lt"/>
              <a:ea typeface="Arial"/>
              <a:cs typeface="Arial"/>
              <a:sym typeface="Arial"/>
            </a:endParaRPr>
          </a:p>
        </p:txBody>
      </p:sp>
      <p:sp>
        <p:nvSpPr>
          <p:cNvPr id="6" name="Rectangle 5">
            <a:extLst>
              <a:ext uri="{FF2B5EF4-FFF2-40B4-BE49-F238E27FC236}">
                <a16:creationId xmlns:a16="http://schemas.microsoft.com/office/drawing/2014/main" id="{42230774-7F07-48BA-B21D-6D7D3CD36021}"/>
              </a:ext>
            </a:extLst>
          </p:cNvPr>
          <p:cNvSpPr/>
          <p:nvPr/>
        </p:nvSpPr>
        <p:spPr>
          <a:xfrm>
            <a:off x="453600" y="2339928"/>
            <a:ext cx="11284800" cy="830997"/>
          </a:xfrm>
          <a:prstGeom prst="rect">
            <a:avLst/>
          </a:prstGeom>
          <a:solidFill>
            <a:schemeClr val="accent2">
              <a:lumMod val="40000"/>
              <a:lumOff val="60000"/>
            </a:schemeClr>
          </a:solidFill>
          <a:ln w="3175">
            <a:solidFill>
              <a:schemeClr val="tx1"/>
            </a:solidFill>
          </a:ln>
        </p:spPr>
        <p:txBody>
          <a:bodyPr wrap="square">
            <a:spAutoFit/>
          </a:bodyPr>
          <a:lstStyle/>
          <a:p>
            <a:pPr>
              <a:spcBef>
                <a:spcPts val="300"/>
              </a:spcBef>
              <a:spcAft>
                <a:spcPts val="600"/>
              </a:spcAft>
            </a:pPr>
            <a:r>
              <a:rPr lang="en-US" sz="2400" dirty="0">
                <a:latin typeface="Arial" panose="020B0604020202020204" pitchFamily="34" charset="0"/>
                <a:ea typeface="Calibri" panose="020F0502020204030204" pitchFamily="34" charset="0"/>
                <a:cs typeface="Arial" panose="020B0604020202020204" pitchFamily="34" charset="0"/>
              </a:rPr>
              <a:t>A description of the impact the COVID-19 pandemic has had on the LEA and its community. </a:t>
            </a:r>
            <a:endParaRPr lang="en-US" sz="2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275" name="Google Shape;275;g8e7d7495b9_1_30"/>
          <p:cNvSpPr txBox="1"/>
          <p:nvPr/>
        </p:nvSpPr>
        <p:spPr>
          <a:xfrm>
            <a:off x="376800" y="3687075"/>
            <a:ext cx="11240400" cy="202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800"/>
              </a:spcAft>
              <a:buNone/>
            </a:pPr>
            <a:r>
              <a:rPr lang="en-US" sz="2400" b="1" dirty="0"/>
              <a:t>Instructions:</a:t>
            </a:r>
            <a:r>
              <a:rPr lang="en-US" sz="2400" b="1" dirty="0">
                <a:solidFill>
                  <a:schemeClr val="dk1"/>
                </a:solidFill>
              </a:rPr>
              <a:t> </a:t>
            </a:r>
            <a:r>
              <a:rPr lang="en-US" sz="2400" dirty="0">
                <a:solidFill>
                  <a:schemeClr val="dk1"/>
                </a:solidFill>
              </a:rPr>
              <a:t>Briefly provide information deemed relevant to enable a reader to more fully understand how the LEA’s Learning Continuity Plan has been informed by the impacts the LEA and its community have experienced from the COVID-19 pandemic.</a:t>
            </a:r>
            <a:endParaRPr sz="2400" dirty="0">
              <a:solidFill>
                <a:schemeClr val="dk1"/>
              </a:solidFill>
            </a:endParaRPr>
          </a:p>
        </p:txBody>
      </p:sp>
      <p:sp>
        <p:nvSpPr>
          <p:cNvPr id="273" name="Google Shape;273;g8e7d7495b9_1_30"/>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Session Goals</a:t>
            </a:r>
            <a:endParaRPr sz="4000" dirty="0">
              <a:solidFill>
                <a:srgbClr val="000000"/>
              </a:solidFill>
              <a:latin typeface="+mj-lt"/>
              <a:ea typeface="Arial"/>
              <a:cs typeface="Arial"/>
              <a:sym typeface="Arial"/>
            </a:endParaRPr>
          </a:p>
        </p:txBody>
      </p:sp>
      <p:sp>
        <p:nvSpPr>
          <p:cNvPr id="118" name="Google Shape;118;p13"/>
          <p:cNvSpPr txBox="1">
            <a:spLocks noGrp="1"/>
          </p:cNvSpPr>
          <p:nvPr>
            <p:ph type="body" idx="1"/>
          </p:nvPr>
        </p:nvSpPr>
        <p:spPr>
          <a:xfrm>
            <a:off x="202800" y="1485900"/>
            <a:ext cx="11813100" cy="46389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1400"/>
              </a:spcBef>
              <a:spcAft>
                <a:spcPts val="0"/>
              </a:spcAft>
              <a:buSzPts val="1800"/>
              <a:buNone/>
            </a:pPr>
            <a:r>
              <a:rPr lang="en-US" sz="2400" b="1" dirty="0">
                <a:solidFill>
                  <a:srgbClr val="000000"/>
                </a:solidFill>
              </a:rPr>
              <a:t>Our goal for today is to:</a:t>
            </a:r>
            <a:endParaRPr sz="2400" b="1" dirty="0">
              <a:solidFill>
                <a:srgbClr val="000000"/>
              </a:solidFill>
            </a:endParaRPr>
          </a:p>
          <a:p>
            <a:pPr lvl="0" indent="-355600">
              <a:lnSpc>
                <a:spcPct val="100000"/>
              </a:lnSpc>
              <a:spcBef>
                <a:spcPts val="1400"/>
              </a:spcBef>
              <a:buClr>
                <a:schemeClr val="dk1"/>
              </a:buClr>
              <a:buSzPts val="2000"/>
            </a:pPr>
            <a:r>
              <a:rPr lang="en-US" sz="2400" dirty="0">
                <a:solidFill>
                  <a:srgbClr val="000000"/>
                </a:solidFill>
              </a:rPr>
              <a:t>Present the Learning Continuity and Attendance Plan (Learning Continuity Plan) Template and Instructions as posted on the California Department of Education’s (CDE’s)</a:t>
            </a:r>
            <a:r>
              <a:rPr lang="en-US" sz="2400" dirty="0">
                <a:solidFill>
                  <a:schemeClr val="dk2"/>
                </a:solidFill>
              </a:rPr>
              <a:t> </a:t>
            </a:r>
            <a:r>
              <a:rPr lang="en-US" sz="2400" dirty="0">
                <a:solidFill>
                  <a:schemeClr val="tx1"/>
                </a:solidFill>
              </a:rPr>
              <a:t>Learning Continuity and Attendance Plan web page:</a:t>
            </a:r>
            <a:r>
              <a:rPr lang="en-US" sz="2400" dirty="0">
                <a:solidFill>
                  <a:srgbClr val="0000FF"/>
                </a:solidFill>
              </a:rPr>
              <a:t> </a:t>
            </a:r>
            <a:r>
              <a:rPr lang="en-US" sz="2400" u="sng" dirty="0">
                <a:solidFill>
                  <a:srgbClr val="0000FF"/>
                </a:solidFill>
              </a:rPr>
              <a:t>https://www.cde.ca.gov/re/lc/learningcontattendplan.asp</a:t>
            </a:r>
            <a:endParaRPr sz="2400" dirty="0">
              <a:solidFill>
                <a:srgbClr val="0000FF"/>
              </a:solidFill>
            </a:endParaRPr>
          </a:p>
          <a:p>
            <a:pPr marL="457200" lvl="0" indent="-355600" algn="l" rtl="0">
              <a:lnSpc>
                <a:spcPct val="100000"/>
              </a:lnSpc>
              <a:spcBef>
                <a:spcPts val="1000"/>
              </a:spcBef>
              <a:spcAft>
                <a:spcPts val="0"/>
              </a:spcAft>
              <a:buClr>
                <a:srgbClr val="000000"/>
              </a:buClr>
              <a:buSzPts val="2000"/>
              <a:buChar char="•"/>
            </a:pPr>
            <a:r>
              <a:rPr lang="en-US" sz="2400" dirty="0">
                <a:solidFill>
                  <a:srgbClr val="000000"/>
                </a:solidFill>
              </a:rPr>
              <a:t>Provide time for questions and answers</a:t>
            </a:r>
            <a:endParaRPr sz="2400" dirty="0">
              <a:solidFill>
                <a:srgbClr val="000000"/>
              </a:solidFill>
            </a:endParaRPr>
          </a:p>
          <a:p>
            <a:pPr marL="457200" lvl="0" indent="-355600" algn="l" rtl="0">
              <a:lnSpc>
                <a:spcPct val="100000"/>
              </a:lnSpc>
              <a:spcBef>
                <a:spcPts val="1000"/>
              </a:spcBef>
              <a:spcAft>
                <a:spcPts val="0"/>
              </a:spcAft>
              <a:buClr>
                <a:srgbClr val="000000"/>
              </a:buClr>
              <a:buSzPts val="2000"/>
              <a:buChar char="•"/>
            </a:pPr>
            <a:r>
              <a:rPr lang="en-US" sz="2400" dirty="0">
                <a:solidFill>
                  <a:srgbClr val="000000"/>
                </a:solidFill>
              </a:rPr>
              <a:t>Share resources</a:t>
            </a:r>
            <a:endParaRPr sz="2400" dirty="0">
              <a:solidFill>
                <a:srgbClr val="000000"/>
              </a:solidFill>
            </a:endParaRPr>
          </a:p>
          <a:p>
            <a:pPr marL="457200" lvl="0" indent="-355600" algn="l" rtl="0">
              <a:lnSpc>
                <a:spcPct val="100000"/>
              </a:lnSpc>
              <a:spcBef>
                <a:spcPts val="1000"/>
              </a:spcBef>
              <a:spcAft>
                <a:spcPts val="1000"/>
              </a:spcAft>
              <a:buClr>
                <a:srgbClr val="000000"/>
              </a:buClr>
              <a:buSzPts val="2000"/>
              <a:buChar char="•"/>
            </a:pPr>
            <a:r>
              <a:rPr lang="en-US" sz="2400" dirty="0">
                <a:solidFill>
                  <a:srgbClr val="000000"/>
                </a:solidFill>
              </a:rPr>
              <a:t>Provide an update on future webinars</a:t>
            </a:r>
            <a:endParaRPr sz="2400" dirty="0">
              <a:solidFill>
                <a:srgbClr val="000000"/>
              </a:solidFill>
            </a:endParaRPr>
          </a:p>
        </p:txBody>
      </p:sp>
      <p:sp>
        <p:nvSpPr>
          <p:cNvPr id="119" name="Google Shape;119;p1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8e7d7495b9_1_13"/>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rgbClr val="000000"/>
                </a:solidFill>
                <a:latin typeface="+mj-lt"/>
                <a:ea typeface="Arial"/>
                <a:cs typeface="Arial"/>
                <a:sym typeface="Arial"/>
              </a:rPr>
              <a:t>Stakeholder Engagement</a:t>
            </a:r>
            <a:endParaRPr sz="5000" dirty="0">
              <a:solidFill>
                <a:srgbClr val="000000"/>
              </a:solidFill>
              <a:latin typeface="+mj-lt"/>
              <a:ea typeface="Arial"/>
              <a:cs typeface="Arial"/>
              <a:sym typeface="Arial"/>
            </a:endParaRPr>
          </a:p>
        </p:txBody>
      </p:sp>
      <p:sp>
        <p:nvSpPr>
          <p:cNvPr id="282" name="Google Shape;282;g8e7d7495b9_1_13"/>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a:solidFill>
                  <a:srgbClr val="000000"/>
                </a:solidFill>
              </a:rPr>
              <a:t>Template and Instructions</a:t>
            </a:r>
            <a:endParaRPr sz="3600" cap="small">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1"/>
          <p:cNvSpPr txBox="1">
            <a:spLocks noGrp="1"/>
          </p:cNvSpPr>
          <p:nvPr>
            <p:ph type="title"/>
          </p:nvPr>
        </p:nvSpPr>
        <p:spPr>
          <a:xfrm>
            <a:off x="279150" y="1918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Stakeholder Engagement</a:t>
            </a:r>
            <a:endParaRPr sz="4600" dirty="0">
              <a:solidFill>
                <a:srgbClr val="000000"/>
              </a:solidFill>
              <a:latin typeface="+mj-lt"/>
              <a:ea typeface="Arial"/>
              <a:cs typeface="Arial"/>
              <a:sym typeface="Arial"/>
            </a:endParaRPr>
          </a:p>
        </p:txBody>
      </p:sp>
      <p:pic>
        <p:nvPicPr>
          <p:cNvPr id="290" name="Google Shape;290;p21" descr="A screenshot of the template that will be individually discussed in subsequent slides."/>
          <p:cNvPicPr preferRelativeResize="0"/>
          <p:nvPr/>
        </p:nvPicPr>
        <p:blipFill>
          <a:blip r:embed="rId3">
            <a:alphaModFix/>
          </a:blip>
          <a:stretch>
            <a:fillRect/>
          </a:stretch>
        </p:blipFill>
        <p:spPr>
          <a:xfrm>
            <a:off x="152400" y="1404700"/>
            <a:ext cx="11863574" cy="4706689"/>
          </a:xfrm>
          <a:prstGeom prst="rect">
            <a:avLst/>
          </a:prstGeom>
          <a:noFill/>
          <a:ln>
            <a:noFill/>
          </a:ln>
        </p:spPr>
      </p:pic>
      <p:sp>
        <p:nvSpPr>
          <p:cNvPr id="289" name="Google Shape;289;p21"/>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8ea30c0d6f_0_30"/>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Efforts to Solicit Stakeholder Feedback</a:t>
            </a:r>
            <a:endParaRPr sz="4600" dirty="0">
              <a:solidFill>
                <a:srgbClr val="000000"/>
              </a:solidFill>
              <a:latin typeface="+mj-lt"/>
              <a:ea typeface="Arial"/>
              <a:cs typeface="Arial"/>
              <a:sym typeface="Arial"/>
            </a:endParaRPr>
          </a:p>
        </p:txBody>
      </p:sp>
      <p:sp>
        <p:nvSpPr>
          <p:cNvPr id="297" name="Google Shape;297;g8ea30c0d6f_0_30"/>
          <p:cNvSpPr txBox="1"/>
          <p:nvPr/>
        </p:nvSpPr>
        <p:spPr>
          <a:xfrm>
            <a:off x="202800" y="1600200"/>
            <a:ext cx="11813100" cy="8115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600"/>
              <a:buFont typeface="Arial"/>
              <a:buNone/>
            </a:pPr>
            <a:r>
              <a:rPr lang="en-US" sz="2400" b="1" dirty="0">
                <a:solidFill>
                  <a:schemeClr val="dk1"/>
                </a:solidFill>
              </a:rPr>
              <a:t>Prompt 1</a:t>
            </a:r>
            <a:r>
              <a:rPr lang="en-US" sz="2400" dirty="0">
                <a:solidFill>
                  <a:schemeClr val="dk1"/>
                </a:solidFill>
              </a:rPr>
              <a:t>: A description of the efforts made to solicit stakeholder feedback</a:t>
            </a:r>
            <a:endParaRPr sz="2400" b="0" i="0" u="none" strike="noStrike" cap="none" dirty="0">
              <a:solidFill>
                <a:schemeClr val="dk1"/>
              </a:solidFill>
              <a:sym typeface="Arial"/>
            </a:endParaRPr>
          </a:p>
          <a:p>
            <a:pPr marL="0" marR="0" lvl="0" indent="0" algn="l" rtl="0">
              <a:lnSpc>
                <a:spcPct val="100000"/>
              </a:lnSpc>
              <a:spcBef>
                <a:spcPts val="100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p:txBody>
      </p:sp>
      <p:sp>
        <p:nvSpPr>
          <p:cNvPr id="298" name="Google Shape;298;g8ea30c0d6f_0_30"/>
          <p:cNvSpPr txBox="1">
            <a:spLocks noGrp="1"/>
          </p:cNvSpPr>
          <p:nvPr>
            <p:ph type="body" idx="1"/>
          </p:nvPr>
        </p:nvSpPr>
        <p:spPr>
          <a:xfrm>
            <a:off x="202800" y="2860300"/>
            <a:ext cx="11813100" cy="24576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200"/>
              </a:spcBef>
              <a:spcAft>
                <a:spcPts val="1000"/>
              </a:spcAft>
              <a:buSzPts val="1800"/>
              <a:buNone/>
            </a:pPr>
            <a:r>
              <a:rPr lang="en-US" sz="2400" b="1" dirty="0">
                <a:solidFill>
                  <a:srgbClr val="000000"/>
                </a:solidFill>
              </a:rPr>
              <a:t>Instructions</a:t>
            </a:r>
            <a:r>
              <a:rPr lang="en-US" sz="2400" dirty="0">
                <a:solidFill>
                  <a:srgbClr val="000000"/>
                </a:solidFill>
              </a:rPr>
              <a:t>: A sufficient response to this prompt will describe the overall stakeholder engagement process, including the efforts to reach pupils, families, educators, and other stakeholders who do not have internet access, </a:t>
            </a: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or who speak languages other than English</a:t>
            </a:r>
            <a:r>
              <a:rPr lang="en-US" sz="2400" dirty="0">
                <a:solidFill>
                  <a:srgbClr val="000000"/>
                </a:solidFill>
              </a:rPr>
              <a:t>; and a description of how stakeholder engagement was considered before finalizing the Learning Continuity Plan.</a:t>
            </a:r>
            <a:endParaRPr sz="2400" dirty="0">
              <a:solidFill>
                <a:srgbClr val="000000"/>
              </a:solidFill>
            </a:endParaRPr>
          </a:p>
        </p:txBody>
      </p:sp>
      <p:sp>
        <p:nvSpPr>
          <p:cNvPr id="299" name="Google Shape;299;g8ea30c0d6f_0_30"/>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8ea30c0d6f_0_42"/>
          <p:cNvSpPr txBox="1">
            <a:spLocks noGrp="1"/>
          </p:cNvSpPr>
          <p:nvPr>
            <p:ph type="title"/>
          </p:nvPr>
        </p:nvSpPr>
        <p:spPr>
          <a:xfrm>
            <a:off x="279150" y="272952"/>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chemeClr val="dk2"/>
                </a:solidFill>
                <a:latin typeface="+mj-lt"/>
                <a:ea typeface="Arial"/>
                <a:cs typeface="Arial"/>
                <a:sym typeface="Arial"/>
              </a:rPr>
              <a:t>Options for Remote Participation</a:t>
            </a:r>
            <a:endParaRPr sz="4600" dirty="0">
              <a:solidFill>
                <a:schemeClr val="dk2"/>
              </a:solidFill>
              <a:latin typeface="+mj-lt"/>
              <a:ea typeface="Arial"/>
              <a:cs typeface="Arial"/>
              <a:sym typeface="Arial"/>
            </a:endParaRPr>
          </a:p>
        </p:txBody>
      </p:sp>
      <p:sp>
        <p:nvSpPr>
          <p:cNvPr id="306" name="Google Shape;306;g8ea30c0d6f_0_42"/>
          <p:cNvSpPr txBox="1"/>
          <p:nvPr/>
        </p:nvSpPr>
        <p:spPr>
          <a:xfrm>
            <a:off x="189450" y="1302720"/>
            <a:ext cx="11813100" cy="10680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400" b="1" dirty="0">
                <a:solidFill>
                  <a:schemeClr val="dk1"/>
                </a:solidFill>
              </a:rPr>
              <a:t>Prompt 2</a:t>
            </a:r>
            <a:r>
              <a:rPr lang="en-US" sz="2400" dirty="0">
                <a:solidFill>
                  <a:schemeClr val="dk1"/>
                </a:solidFill>
              </a:rPr>
              <a:t>: A description of the options provided for remote participation in public meetings and public hearings.</a:t>
            </a:r>
            <a:endParaRPr sz="2400" b="0" i="0" u="none" strike="noStrike" cap="none" dirty="0">
              <a:solidFill>
                <a:srgbClr val="000000"/>
              </a:solidFill>
              <a:sym typeface="Arial"/>
            </a:endParaRPr>
          </a:p>
          <a:p>
            <a:pPr marL="0" marR="0" lvl="0" indent="0" algn="l" rtl="0">
              <a:lnSpc>
                <a:spcPct val="100000"/>
              </a:lnSpc>
              <a:spcBef>
                <a:spcPts val="100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309" name="Google Shape;309;g8ea30c0d6f_0_42"/>
          <p:cNvSpPr txBox="1"/>
          <p:nvPr/>
        </p:nvSpPr>
        <p:spPr>
          <a:xfrm>
            <a:off x="189450" y="2409740"/>
            <a:ext cx="11813100" cy="404638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0"/>
              </a:spcAft>
              <a:buNone/>
            </a:pPr>
            <a:r>
              <a:rPr lang="en-US" sz="2400" b="1" dirty="0"/>
              <a:t>Instructions</a:t>
            </a:r>
            <a:r>
              <a:rPr lang="en-US" sz="2400" dirty="0"/>
              <a:t>: A sufficient response to this prompt will describe how the LEA promoted stakeholder engagement, and the option(s) provided that allowed remote participation in the public hearings and local governing board meetings.</a:t>
            </a:r>
            <a:endParaRPr sz="2400" dirty="0">
              <a:solidFill>
                <a:schemeClr val="dk1"/>
              </a:solidFill>
            </a:endParaRPr>
          </a:p>
          <a:p>
            <a:pPr marL="457200" lvl="0" indent="-355600" algn="l" rtl="0">
              <a:lnSpc>
                <a:spcPct val="115000"/>
              </a:lnSpc>
              <a:spcAft>
                <a:spcPts val="1000"/>
              </a:spcAft>
              <a:buSzPts val="2000"/>
              <a:buChar char="●"/>
            </a:pPr>
            <a:r>
              <a:rPr lang="en-US" sz="2400" dirty="0"/>
              <a:t>A local governing board/body is authorized to hold public meetings via teleconferencing and to make public meetings accessible telephonically or otherwise electronically to all members of the public seeking to observe and to address the local legislative body or state body consistent with the flexibility afforded by Executive Order</a:t>
            </a:r>
            <a:r>
              <a:rPr lang="en-US" sz="2400" dirty="0">
                <a:solidFill>
                  <a:schemeClr val="dk1"/>
                </a:solidFill>
              </a:rPr>
              <a:t> </a:t>
            </a:r>
            <a:r>
              <a:rPr lang="en-US" sz="2400" dirty="0"/>
              <a:t>N-29-20 </a:t>
            </a:r>
            <a:r>
              <a:rPr lang="en-US" sz="2400" dirty="0">
                <a:solidFill>
                  <a:schemeClr val="dk1"/>
                </a:solidFill>
              </a:rPr>
              <a:t>(</a:t>
            </a:r>
            <a:r>
              <a:rPr lang="en-US" sz="2400" u="sng" dirty="0">
                <a:solidFill>
                  <a:srgbClr val="0000FF"/>
                </a:solidFill>
                <a:hlinkClick r:id="rId3" tooltip="Executive Order N-29-20">
                  <a:extLst>
                    <a:ext uri="{A12FA001-AC4F-418D-AE19-62706E023703}">
                      <ahyp:hlinkClr xmlns:ahyp="http://schemas.microsoft.com/office/drawing/2018/hyperlinkcolor" val="tx"/>
                    </a:ext>
                  </a:extLst>
                </a:hlinkClick>
              </a:rPr>
              <a:t>https://www.gov.ca.gov/wp-content/uploads/2020/03/3.17.20-N-29-20-EO.pdf</a:t>
            </a:r>
            <a:r>
              <a:rPr lang="en-US" sz="2400" dirty="0">
                <a:solidFill>
                  <a:schemeClr val="dk1"/>
                </a:solidFill>
              </a:rPr>
              <a:t>), </a:t>
            </a:r>
            <a:r>
              <a:rPr lang="en-US" sz="2400" dirty="0"/>
              <a:t>published on March 18, 2020.</a:t>
            </a:r>
            <a:endParaRPr sz="2400" dirty="0">
              <a:solidFill>
                <a:schemeClr val="dk2"/>
              </a:solidFill>
            </a:endParaRPr>
          </a:p>
        </p:txBody>
      </p:sp>
      <p:sp>
        <p:nvSpPr>
          <p:cNvPr id="308" name="Google Shape;308;g8ea30c0d6f_0_42"/>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8ea30c0d6f_0_52"/>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Summary of Feedback</a:t>
            </a:r>
            <a:endParaRPr sz="4600" dirty="0">
              <a:solidFill>
                <a:srgbClr val="000000"/>
              </a:solidFill>
              <a:latin typeface="+mj-lt"/>
              <a:ea typeface="Arial"/>
              <a:cs typeface="Arial"/>
              <a:sym typeface="Arial"/>
            </a:endParaRPr>
          </a:p>
        </p:txBody>
      </p:sp>
      <p:sp>
        <p:nvSpPr>
          <p:cNvPr id="316" name="Google Shape;316;g8ea30c0d6f_0_52"/>
          <p:cNvSpPr txBox="1"/>
          <p:nvPr/>
        </p:nvSpPr>
        <p:spPr>
          <a:xfrm>
            <a:off x="202800" y="1842800"/>
            <a:ext cx="11813100" cy="747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400"/>
              <a:buFont typeface="Arial"/>
              <a:buNone/>
            </a:pPr>
            <a:r>
              <a:rPr lang="en-US" sz="2400" b="1" dirty="0">
                <a:solidFill>
                  <a:schemeClr val="dk1"/>
                </a:solidFill>
              </a:rPr>
              <a:t>Prompt 3</a:t>
            </a:r>
            <a:r>
              <a:rPr lang="en-US" sz="2400" dirty="0">
                <a:solidFill>
                  <a:schemeClr val="dk1"/>
                </a:solidFill>
              </a:rPr>
              <a:t>: A summary of the feedback provided by specific stakeholder groups</a:t>
            </a:r>
            <a:endParaRPr sz="24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700" b="0" i="0" u="none" strike="noStrike" cap="none" dirty="0">
              <a:solidFill>
                <a:srgbClr val="000000"/>
              </a:solidFill>
              <a:latin typeface="Arial"/>
              <a:ea typeface="Arial"/>
              <a:cs typeface="Arial"/>
              <a:sym typeface="Arial"/>
            </a:endParaRPr>
          </a:p>
        </p:txBody>
      </p:sp>
      <p:sp>
        <p:nvSpPr>
          <p:cNvPr id="317" name="Google Shape;317;g8ea30c0d6f_0_52"/>
          <p:cNvSpPr txBox="1"/>
          <p:nvPr/>
        </p:nvSpPr>
        <p:spPr>
          <a:xfrm>
            <a:off x="202800" y="3022774"/>
            <a:ext cx="11770500" cy="1985953"/>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400"/>
              <a:buFont typeface="Arial"/>
              <a:buNone/>
            </a:pPr>
            <a:r>
              <a:rPr lang="en-US" sz="2400" b="1" dirty="0"/>
              <a:t>Instructions</a:t>
            </a:r>
            <a:r>
              <a:rPr lang="en-US" sz="2400" dirty="0"/>
              <a:t>: A sufficient response to this prompt will describe and summarize the stakeholder feedback provided by specific stakeholders. A sufficient response to this prompt will indicate ideas, trends, or inputs that emerged from an analysis of the feedback received from stakeholders.</a:t>
            </a:r>
            <a:endParaRPr sz="2400" dirty="0"/>
          </a:p>
          <a:p>
            <a:pPr marL="0" marR="0" lvl="0" indent="0" algn="l" rtl="0">
              <a:lnSpc>
                <a:spcPct val="100000"/>
              </a:lnSpc>
              <a:spcBef>
                <a:spcPts val="1000"/>
              </a:spcBef>
              <a:spcAft>
                <a:spcPts val="0"/>
              </a:spcAft>
              <a:buClr>
                <a:srgbClr val="000000"/>
              </a:buClr>
              <a:buSzPts val="2400"/>
              <a:buFont typeface="Arial"/>
              <a:buNone/>
            </a:pPr>
            <a:endParaRPr sz="2800" dirty="0">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800" b="0" i="0" u="none" strike="noStrike" cap="none" dirty="0">
              <a:solidFill>
                <a:schemeClr val="dk1"/>
              </a:solidFill>
              <a:latin typeface="Arial"/>
              <a:ea typeface="Arial"/>
              <a:cs typeface="Arial"/>
              <a:sym typeface="Arial"/>
            </a:endParaRPr>
          </a:p>
        </p:txBody>
      </p:sp>
      <p:sp>
        <p:nvSpPr>
          <p:cNvPr id="318" name="Google Shape;318;g8ea30c0d6f_0_52"/>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8ea30c0d6f_0_62"/>
          <p:cNvSpPr txBox="1">
            <a:spLocks noGrp="1"/>
          </p:cNvSpPr>
          <p:nvPr>
            <p:ph type="title"/>
          </p:nvPr>
        </p:nvSpPr>
        <p:spPr>
          <a:xfrm>
            <a:off x="279150" y="272952"/>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Aspects Influenced</a:t>
            </a:r>
            <a:endParaRPr sz="4600" dirty="0">
              <a:solidFill>
                <a:srgbClr val="000000"/>
              </a:solidFill>
              <a:latin typeface="+mj-lt"/>
              <a:ea typeface="Arial"/>
              <a:cs typeface="Arial"/>
              <a:sym typeface="Arial"/>
            </a:endParaRPr>
          </a:p>
        </p:txBody>
      </p:sp>
      <p:sp>
        <p:nvSpPr>
          <p:cNvPr id="325" name="Google Shape;325;g8ea30c0d6f_0_62"/>
          <p:cNvSpPr txBox="1"/>
          <p:nvPr/>
        </p:nvSpPr>
        <p:spPr>
          <a:xfrm>
            <a:off x="202800" y="1533575"/>
            <a:ext cx="11786400" cy="8313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solidFill>
                  <a:schemeClr val="dk1"/>
                </a:solidFill>
              </a:rPr>
              <a:t>Prompt 4: </a:t>
            </a:r>
            <a:r>
              <a:rPr lang="en-US" sz="2400" dirty="0">
                <a:solidFill>
                  <a:schemeClr val="dk1"/>
                </a:solidFill>
              </a:rPr>
              <a:t>A description of the aspects of the Learning Continuity and Attendance Plan that were influenced by specific stakeholder input.</a:t>
            </a:r>
            <a:endParaRPr sz="2400" b="0" i="0" u="none" strike="noStrike" cap="none" dirty="0">
              <a:solidFill>
                <a:schemeClr val="dk1"/>
              </a:solidFill>
              <a:sym typeface="Arial"/>
            </a:endParaRPr>
          </a:p>
          <a:p>
            <a:pPr marL="0" marR="0" lvl="0" indent="0" algn="l" rtl="0">
              <a:lnSpc>
                <a:spcPct val="100000"/>
              </a:lnSpc>
              <a:spcBef>
                <a:spcPts val="0"/>
              </a:spcBef>
              <a:spcAft>
                <a:spcPts val="0"/>
              </a:spcAft>
              <a:buClr>
                <a:srgbClr val="000000"/>
              </a:buClr>
              <a:buSzPts val="2400"/>
              <a:buFont typeface="Arial"/>
              <a:buNone/>
            </a:pPr>
            <a:endParaRPr sz="2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Arial"/>
              <a:ea typeface="Arial"/>
              <a:cs typeface="Arial"/>
              <a:sym typeface="Arial"/>
            </a:endParaRPr>
          </a:p>
        </p:txBody>
      </p:sp>
      <p:sp>
        <p:nvSpPr>
          <p:cNvPr id="326" name="Google Shape;326;g8ea30c0d6f_0_62"/>
          <p:cNvSpPr txBox="1"/>
          <p:nvPr/>
        </p:nvSpPr>
        <p:spPr>
          <a:xfrm>
            <a:off x="202800" y="2379254"/>
            <a:ext cx="11786400" cy="389871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2400"/>
              <a:buFont typeface="Arial"/>
              <a:buNone/>
            </a:pPr>
            <a:r>
              <a:rPr lang="en-US" sz="2400" b="1" dirty="0"/>
              <a:t>Instructions</a:t>
            </a:r>
            <a:r>
              <a:rPr lang="en-US" sz="2400" dirty="0"/>
              <a:t>: A sufficient response to this prompt will provide stakeholders and the public with clear, specific information about how the stakeholder engagement process influenced the development of the Learning Continuity Plan. This response must describe aspects of the Learning Continuity Plan that were influenced by or developed in response to stakeholder feedback.</a:t>
            </a:r>
            <a:endParaRPr sz="2400" dirty="0"/>
          </a:p>
          <a:p>
            <a:pPr marL="0" marR="0" lvl="0" indent="0" algn="l" rtl="0">
              <a:lnSpc>
                <a:spcPct val="115000"/>
              </a:lnSpc>
              <a:spcBef>
                <a:spcPts val="1200"/>
              </a:spcBef>
              <a:spcAft>
                <a:spcPts val="0"/>
              </a:spcAft>
              <a:buClr>
                <a:srgbClr val="000000"/>
              </a:buClr>
              <a:buSzPts val="2400"/>
              <a:buFont typeface="Arial"/>
              <a:buNone/>
            </a:pPr>
            <a:r>
              <a:rPr lang="en-US" sz="2400" dirty="0"/>
              <a:t>For the purposes of this prompt, “aspects” may include sections or specific actions within a section of the Learning Continuity Plan that may have been influenced by stakeholder input.</a:t>
            </a:r>
            <a:endParaRPr sz="2400" dirty="0"/>
          </a:p>
          <a:p>
            <a:pPr marL="0" marR="0" lvl="0" indent="0" algn="l" rtl="0">
              <a:lnSpc>
                <a:spcPct val="100000"/>
              </a:lnSpc>
              <a:spcBef>
                <a:spcPts val="1000"/>
              </a:spcBef>
              <a:spcAft>
                <a:spcPts val="0"/>
              </a:spcAft>
              <a:buClr>
                <a:srgbClr val="000000"/>
              </a:buClr>
              <a:buSzPts val="2400"/>
              <a:buFont typeface="Arial"/>
              <a:buNone/>
            </a:pPr>
            <a:endParaRPr sz="2600" dirty="0"/>
          </a:p>
          <a:p>
            <a:pPr marL="0" marR="0" lvl="0" indent="0" algn="l" rtl="0">
              <a:lnSpc>
                <a:spcPct val="100000"/>
              </a:lnSpc>
              <a:spcBef>
                <a:spcPts val="0"/>
              </a:spcBef>
              <a:spcAft>
                <a:spcPts val="0"/>
              </a:spcAft>
              <a:buClr>
                <a:srgbClr val="000000"/>
              </a:buClr>
              <a:buSzPts val="2400"/>
              <a:buFont typeface="Arial"/>
              <a:buNone/>
            </a:pPr>
            <a:endParaRPr sz="2600" b="0" i="0" u="none" strike="noStrike" cap="none" dirty="0">
              <a:latin typeface="Arial"/>
              <a:ea typeface="Arial"/>
              <a:cs typeface="Arial"/>
              <a:sym typeface="Arial"/>
            </a:endParaRPr>
          </a:p>
        </p:txBody>
      </p:sp>
      <p:sp>
        <p:nvSpPr>
          <p:cNvPr id="327" name="Google Shape;327;g8ea30c0d6f_0_62"/>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8ea30c0d6f_3_197"/>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rgbClr val="000000"/>
                </a:solidFill>
                <a:latin typeface="+mj-lt"/>
                <a:ea typeface="Arial"/>
                <a:cs typeface="Arial"/>
                <a:sym typeface="Arial"/>
              </a:rPr>
              <a:t>In-Person Instructional Offerings</a:t>
            </a:r>
            <a:endParaRPr sz="5000" dirty="0">
              <a:solidFill>
                <a:srgbClr val="000000"/>
              </a:solidFill>
              <a:latin typeface="+mj-lt"/>
              <a:ea typeface="Arial"/>
              <a:cs typeface="Arial"/>
              <a:sym typeface="Arial"/>
            </a:endParaRPr>
          </a:p>
        </p:txBody>
      </p:sp>
      <p:sp>
        <p:nvSpPr>
          <p:cNvPr id="350" name="Google Shape;350;g8ea30c0d6f_3_197"/>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dirty="0">
                <a:solidFill>
                  <a:srgbClr val="000000"/>
                </a:solidFill>
              </a:rPr>
              <a:t>Template and Instructions</a:t>
            </a:r>
            <a:endParaRPr sz="3600" cap="small"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8dfd2e6a9b_2_9"/>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In-Person Instructional Offerings</a:t>
            </a:r>
            <a:endParaRPr sz="4000" dirty="0">
              <a:solidFill>
                <a:srgbClr val="000000"/>
              </a:solidFill>
              <a:latin typeface="+mj-lt"/>
              <a:ea typeface="Arial"/>
              <a:cs typeface="Arial"/>
              <a:sym typeface="Arial"/>
            </a:endParaRPr>
          </a:p>
        </p:txBody>
      </p:sp>
      <p:sp>
        <p:nvSpPr>
          <p:cNvPr id="5" name="TextBox 4">
            <a:extLst>
              <a:ext uri="{FF2B5EF4-FFF2-40B4-BE49-F238E27FC236}">
                <a16:creationId xmlns:a16="http://schemas.microsoft.com/office/drawing/2014/main" id="{1E44B6BC-2A8B-41D8-8973-989AE807672C}"/>
              </a:ext>
            </a:extLst>
          </p:cNvPr>
          <p:cNvSpPr txBox="1"/>
          <p:nvPr/>
        </p:nvSpPr>
        <p:spPr>
          <a:xfrm>
            <a:off x="513544" y="1813173"/>
            <a:ext cx="11164912" cy="1615827"/>
          </a:xfrm>
          <a:prstGeom prst="rect">
            <a:avLst/>
          </a:prstGeom>
          <a:solidFill>
            <a:srgbClr val="D9EAD3"/>
          </a:solidFill>
          <a:ln w="3175">
            <a:solidFill>
              <a:schemeClr val="tx1"/>
            </a:solidFill>
          </a:ln>
        </p:spPr>
        <p:txBody>
          <a:bodyPr wrap="square" rtlCol="0">
            <a:spAutoFit/>
          </a:bodyPr>
          <a:lstStyle/>
          <a:p>
            <a:r>
              <a:rPr lang="en-US" sz="2400" dirty="0"/>
              <a:t>A description of the actions the LEA will take to offer classroom-based instruction whenever possible, particularly for students who have experienced significant learning loss due to school closures in the 2019</a:t>
            </a:r>
            <a:r>
              <a:rPr lang="en-US" sz="2400" dirty="0">
                <a:solidFill>
                  <a:schemeClr val="bg2"/>
                </a:solidFill>
              </a:rPr>
              <a:t>–</a:t>
            </a:r>
            <a:r>
              <a:rPr lang="en-US" sz="2400" dirty="0"/>
              <a:t>2020 school year or are at a greater risk of experiencing learning loss due to future school closures. </a:t>
            </a:r>
          </a:p>
        </p:txBody>
      </p:sp>
      <p:sp>
        <p:nvSpPr>
          <p:cNvPr id="365" name="Google Shape;365;g8dfd2e6a9b_2_9"/>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8ea30c0d6f_3_38"/>
          <p:cNvSpPr txBox="1">
            <a:spLocks noGrp="1"/>
          </p:cNvSpPr>
          <p:nvPr>
            <p:ph type="title"/>
          </p:nvPr>
        </p:nvSpPr>
        <p:spPr>
          <a:xfrm>
            <a:off x="220500" y="331572"/>
            <a:ext cx="11714850" cy="1262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1100"/>
              <a:buFont typeface="Arial"/>
              <a:buNone/>
            </a:pPr>
            <a:r>
              <a:rPr lang="en-US" sz="4000" dirty="0">
                <a:solidFill>
                  <a:srgbClr val="000000"/>
                </a:solidFill>
                <a:latin typeface="+mj-lt"/>
                <a:ea typeface="Arial"/>
                <a:cs typeface="Arial"/>
                <a:sym typeface="Arial"/>
              </a:rPr>
              <a:t>Instructions for In-Person Instructional Offerings (1)</a:t>
            </a:r>
            <a:endParaRPr sz="4000" dirty="0">
              <a:solidFill>
                <a:srgbClr val="000000"/>
              </a:solidFill>
              <a:latin typeface="+mj-lt"/>
              <a:ea typeface="Arial"/>
              <a:cs typeface="Arial"/>
              <a:sym typeface="Arial"/>
            </a:endParaRPr>
          </a:p>
        </p:txBody>
      </p:sp>
      <p:sp>
        <p:nvSpPr>
          <p:cNvPr id="374" name="Google Shape;374;g8ea30c0d6f_3_38"/>
          <p:cNvSpPr txBox="1"/>
          <p:nvPr/>
        </p:nvSpPr>
        <p:spPr>
          <a:xfrm>
            <a:off x="279150" y="1620925"/>
            <a:ext cx="11656200" cy="4176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400" dirty="0">
                <a:solidFill>
                  <a:schemeClr val="dk1"/>
                </a:solidFill>
                <a:highlight>
                  <a:srgbClr val="FFFFFF"/>
                </a:highlight>
              </a:rPr>
              <a:t>A sufficient response to this prompt will describe the LEA’s classroom-based instructional schedule model, including how the LEA will ensure student learning and competency development while also considering a student’s social–emotional well-being.</a:t>
            </a:r>
            <a:endParaRPr sz="2400" dirty="0">
              <a:solidFill>
                <a:schemeClr val="dk1"/>
              </a:solidFill>
              <a:highlight>
                <a:srgbClr val="FFFFFF"/>
              </a:highlight>
            </a:endParaRPr>
          </a:p>
          <a:p>
            <a:pPr marL="457200" lvl="0" indent="-374650" algn="l" rtl="0">
              <a:lnSpc>
                <a:spcPct val="115000"/>
              </a:lnSpc>
              <a:spcBef>
                <a:spcPts val="1200"/>
              </a:spcBef>
              <a:spcAft>
                <a:spcPts val="1000"/>
              </a:spcAft>
              <a:buClr>
                <a:schemeClr val="dk1"/>
              </a:buClr>
              <a:buSzPts val="2300"/>
              <a:buChar char="●"/>
            </a:pPr>
            <a:r>
              <a:rPr lang="en-US" sz="2400" dirty="0">
                <a:solidFill>
                  <a:schemeClr val="dk1"/>
                </a:solidFill>
                <a:highlight>
                  <a:srgbClr val="FFFFFF"/>
                </a:highlight>
              </a:rPr>
              <a:t>The LEA’s classroom-based instructional schedule model should include plans and protocols to ensure the safety of students and staff, consistent with public health guidance, including considerations for campus access, hygiene practices, protective equipment, physical distancing, and cleaning and disinfecting to ensure physical health and safety in school facilities and vehicles.</a:t>
            </a:r>
            <a:endParaRPr sz="2400" dirty="0">
              <a:solidFill>
                <a:schemeClr val="dk1"/>
              </a:solidFill>
            </a:endParaRPr>
          </a:p>
        </p:txBody>
      </p:sp>
      <p:sp>
        <p:nvSpPr>
          <p:cNvPr id="373" name="Google Shape;373;g8ea30c0d6f_3_38"/>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g8ea30c0d6f_3_183"/>
          <p:cNvSpPr txBox="1">
            <a:spLocks noGrp="1"/>
          </p:cNvSpPr>
          <p:nvPr>
            <p:ph type="title"/>
          </p:nvPr>
        </p:nvSpPr>
        <p:spPr>
          <a:xfrm>
            <a:off x="210900" y="354839"/>
            <a:ext cx="11714850" cy="12303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Instructions for In-Person Instructional Offerings (2)</a:t>
            </a:r>
            <a:endParaRPr sz="4000" dirty="0">
              <a:solidFill>
                <a:srgbClr val="000000"/>
              </a:solidFill>
              <a:latin typeface="+mj-lt"/>
              <a:ea typeface="Arial"/>
              <a:cs typeface="Arial"/>
              <a:sym typeface="Arial"/>
            </a:endParaRPr>
          </a:p>
        </p:txBody>
      </p:sp>
      <p:sp>
        <p:nvSpPr>
          <p:cNvPr id="382" name="Google Shape;382;g8ea30c0d6f_3_183"/>
          <p:cNvSpPr txBox="1"/>
          <p:nvPr/>
        </p:nvSpPr>
        <p:spPr>
          <a:xfrm>
            <a:off x="279150" y="1760800"/>
            <a:ext cx="11646600" cy="3450000"/>
          </a:xfrm>
          <a:prstGeom prst="rect">
            <a:avLst/>
          </a:prstGeom>
          <a:noFill/>
          <a:ln>
            <a:noFill/>
          </a:ln>
        </p:spPr>
        <p:txBody>
          <a:bodyPr spcFirstLastPara="1" wrap="square" lIns="91425" tIns="91425" rIns="91425" bIns="91425" anchor="t" anchorCtr="0">
            <a:noAutofit/>
          </a:bodyPr>
          <a:lstStyle/>
          <a:p>
            <a:pPr marL="457200" lvl="0" indent="-381000" algn="l" rtl="0">
              <a:lnSpc>
                <a:spcPct val="107000"/>
              </a:lnSpc>
              <a:spcBef>
                <a:spcPts val="0"/>
              </a:spcBef>
              <a:spcAft>
                <a:spcPts val="0"/>
              </a:spcAft>
              <a:buClr>
                <a:schemeClr val="dk1"/>
              </a:buClr>
              <a:buSzPts val="2400"/>
              <a:buChar char="●"/>
            </a:pPr>
            <a:r>
              <a:rPr lang="en-US" sz="2400" dirty="0">
                <a:solidFill>
                  <a:schemeClr val="dk1"/>
                </a:solidFill>
                <a:highlight>
                  <a:srgbClr val="FFFFFF"/>
                </a:highlight>
              </a:rPr>
              <a:t>To identify students who have experienced significant learning loss due to the school closures in 2019–2020, LEAs should consider and solidify a systematic cycle of assessments, including initial screenings and formative and summative assessments. LEAs may use this data to develop an instructional schedule model to address student needs with a focus on implementation of intervention strategies to accelerate learning for students at risk of expe</a:t>
            </a:r>
            <a:r>
              <a:rPr lang="en-US" sz="2400" dirty="0">
                <a:solidFill>
                  <a:schemeClr val="dk1"/>
                </a:solidFill>
              </a:rPr>
              <a:t>riencing continued learning challenges due to the impacts of COVID-19 and ongoing distance learning.</a:t>
            </a:r>
            <a:endParaRPr sz="2000" dirty="0"/>
          </a:p>
        </p:txBody>
      </p:sp>
      <p:sp>
        <p:nvSpPr>
          <p:cNvPr id="381" name="Google Shape;381;g8ea30c0d6f_3_18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8dfd2e6a9b_3_211"/>
          <p:cNvSpPr txBox="1">
            <a:spLocks noGrp="1"/>
          </p:cNvSpPr>
          <p:nvPr>
            <p:ph type="title"/>
          </p:nvPr>
        </p:nvSpPr>
        <p:spPr>
          <a:xfrm>
            <a:off x="1066800" y="155726"/>
            <a:ext cx="10058400" cy="865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rPr>
              <a:t>Upcoming Webinars</a:t>
            </a:r>
            <a:endParaRPr sz="4000" dirty="0">
              <a:solidFill>
                <a:srgbClr val="000000"/>
              </a:solidFill>
              <a:latin typeface="+mj-lt"/>
            </a:endParaRPr>
          </a:p>
        </p:txBody>
      </p:sp>
      <p:graphicFrame>
        <p:nvGraphicFramePr>
          <p:cNvPr id="127" name="Google Shape;127;g8dfd2e6a9b_3_211"/>
          <p:cNvGraphicFramePr/>
          <p:nvPr>
            <p:extLst>
              <p:ext uri="{D42A27DB-BD31-4B8C-83A1-F6EECF244321}">
                <p14:modId xmlns:p14="http://schemas.microsoft.com/office/powerpoint/2010/main" val="3213472655"/>
              </p:ext>
            </p:extLst>
          </p:nvPr>
        </p:nvGraphicFramePr>
        <p:xfrm>
          <a:off x="349650" y="975868"/>
          <a:ext cx="11492800" cy="4079005"/>
        </p:xfrm>
        <a:graphic>
          <a:graphicData uri="http://schemas.openxmlformats.org/drawingml/2006/table">
            <a:tbl>
              <a:tblPr firstRow="1">
                <a:noFill/>
                <a:tableStyleId>{5C553171-33D1-4818-9A35-C3F04DD8F72F}</a:tableStyleId>
              </a:tblPr>
              <a:tblGrid>
                <a:gridCol w="3715350">
                  <a:extLst>
                    <a:ext uri="{9D8B030D-6E8A-4147-A177-3AD203B41FA5}">
                      <a16:colId xmlns:a16="http://schemas.microsoft.com/office/drawing/2014/main" val="20000"/>
                    </a:ext>
                  </a:extLst>
                </a:gridCol>
                <a:gridCol w="7777450">
                  <a:extLst>
                    <a:ext uri="{9D8B030D-6E8A-4147-A177-3AD203B41FA5}">
                      <a16:colId xmlns:a16="http://schemas.microsoft.com/office/drawing/2014/main" val="20001"/>
                    </a:ext>
                  </a:extLst>
                </a:gridCol>
              </a:tblGrid>
              <a:tr h="787225">
                <a:tc>
                  <a:txBody>
                    <a:bodyPr/>
                    <a:lstStyle/>
                    <a:p>
                      <a:pPr marL="0" lvl="0" indent="0" algn="l" rtl="0">
                        <a:spcBef>
                          <a:spcPts val="0"/>
                        </a:spcBef>
                        <a:spcAft>
                          <a:spcPts val="0"/>
                        </a:spcAft>
                        <a:buNone/>
                      </a:pPr>
                      <a:r>
                        <a:rPr lang="en-US" sz="2200" b="1" dirty="0">
                          <a:solidFill>
                            <a:schemeClr val="tx1"/>
                          </a:solidFill>
                        </a:rPr>
                        <a:t>Date and Time</a:t>
                      </a:r>
                      <a:endParaRPr sz="22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lvl="0" indent="0" algn="l" rtl="0">
                        <a:spcBef>
                          <a:spcPts val="0"/>
                        </a:spcBef>
                        <a:spcAft>
                          <a:spcPts val="0"/>
                        </a:spcAft>
                        <a:buNone/>
                      </a:pPr>
                      <a:r>
                        <a:rPr lang="en-US" sz="2200" b="1" dirty="0">
                          <a:solidFill>
                            <a:schemeClr val="tx1"/>
                          </a:solidFill>
                        </a:rPr>
                        <a:t>Purpose/Topics</a:t>
                      </a:r>
                      <a:endParaRPr sz="22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131625">
                <a:tc>
                  <a:txBody>
                    <a:bodyPr/>
                    <a:lstStyle/>
                    <a:p>
                      <a:pPr marL="0" lvl="0" indent="0" algn="l" rtl="0">
                        <a:lnSpc>
                          <a:spcPct val="100000"/>
                        </a:lnSpc>
                        <a:spcBef>
                          <a:spcPts val="1200"/>
                        </a:spcBef>
                        <a:spcAft>
                          <a:spcPts val="0"/>
                        </a:spcAft>
                        <a:buNone/>
                      </a:pPr>
                      <a:r>
                        <a:rPr lang="en-US" sz="2400" dirty="0">
                          <a:solidFill>
                            <a:schemeClr val="tx1"/>
                          </a:solidFill>
                        </a:rPr>
                        <a:t>Thursday, </a:t>
                      </a:r>
                      <a:r>
                        <a:rPr lang="en-US" sz="2400" b="1" dirty="0">
                          <a:solidFill>
                            <a:schemeClr val="tx1"/>
                          </a:solidFill>
                        </a:rPr>
                        <a:t>August 6, 2020 </a:t>
                      </a:r>
                      <a:r>
                        <a:rPr lang="en-US" sz="2400" dirty="0">
                          <a:solidFill>
                            <a:schemeClr val="tx1"/>
                          </a:solidFill>
                        </a:rPr>
                        <a:t>at 2:00 p.m. </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r>
                        <a:rPr lang="en-US" sz="2400" dirty="0">
                          <a:solidFill>
                            <a:schemeClr val="tx1"/>
                          </a:solidFill>
                        </a:rPr>
                        <a:t>Resources and Tools for Developing the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Learning Continuity Plan </a:t>
                      </a:r>
                      <a:r>
                        <a:rPr lang="en-US" sz="2400" dirty="0">
                          <a:solidFill>
                            <a:schemeClr val="tx1"/>
                          </a:solidFill>
                        </a:rPr>
                        <a:t>Focusing on Supporting English Learners, Students with Unique and Exceptional Needs/Students with Disabilities, Foster Youth, and Students Experiencing Homelessness</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01425">
                <a:tc>
                  <a:txBody>
                    <a:bodyPr/>
                    <a:lstStyle/>
                    <a:p>
                      <a:pPr marL="0" lvl="0" indent="0" algn="l" rtl="0">
                        <a:lnSpc>
                          <a:spcPct val="100000"/>
                        </a:lnSpc>
                        <a:spcBef>
                          <a:spcPts val="1200"/>
                        </a:spcBef>
                        <a:spcAft>
                          <a:spcPts val="0"/>
                        </a:spcAft>
                        <a:buNone/>
                      </a:pPr>
                      <a:r>
                        <a:rPr lang="en-US" sz="240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Tuesday, </a:t>
                      </a:r>
                      <a:r>
                        <a:rPr lang="en-US" sz="2400" b="1">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August 11, 2020 </a:t>
                      </a:r>
                      <a:r>
                        <a:rPr lang="en-US" sz="240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at 11:00 a.m.</a:t>
                      </a:r>
                      <a:endParaRPr sz="240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Resources and Tools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Available Through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the Statewide System of Support to assist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Local Educational Agencies (LEAs)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in developing the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Learning Continuity</a:t>
                      </a:r>
                      <a:r>
                        <a:rPr lang="en-US" sz="2400" baseline="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Plan</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28" name="Google Shape;128;g8dfd2e6a9b_3_211"/>
          <p:cNvSpPr txBox="1"/>
          <p:nvPr/>
        </p:nvSpPr>
        <p:spPr>
          <a:xfrm>
            <a:off x="349650" y="5826900"/>
            <a:ext cx="114927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Please visit </a:t>
            </a:r>
            <a:r>
              <a:rPr lang="en-US" sz="2400" u="sng" dirty="0">
                <a:solidFill>
                  <a:srgbClr val="0000FF"/>
                </a:solidFill>
                <a:hlinkClick r:id="rId3" tooltip="Tuesdays @ 2 Webinar Series web page">
                  <a:extLst>
                    <a:ext uri="{A12FA001-AC4F-418D-AE19-62706E023703}">
                      <ahyp:hlinkClr xmlns:ahyp="http://schemas.microsoft.com/office/drawing/2018/hyperlinkcolor" val="tx"/>
                    </a:ext>
                  </a:extLst>
                </a:hlinkClick>
              </a:rPr>
              <a:t>https://www.cde.ca.gov/fg/aa/lc/tuesdaysat2.asp</a:t>
            </a:r>
            <a:r>
              <a:rPr lang="en-US" sz="2400" dirty="0">
                <a:solidFill>
                  <a:srgbClr val="0000FF"/>
                </a:solidFill>
              </a:rPr>
              <a:t> </a:t>
            </a:r>
            <a:r>
              <a:rPr lang="en-US" sz="2400" dirty="0"/>
              <a:t>for more information</a:t>
            </a:r>
            <a:endParaRPr sz="2400" dirty="0"/>
          </a:p>
        </p:txBody>
      </p:sp>
      <p:sp>
        <p:nvSpPr>
          <p:cNvPr id="126" name="Google Shape;126;g8dfd2e6a9b_3_211"/>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3</a:t>
            </a:fld>
            <a:endParaRPr>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g8ea30c0d6f_3_46"/>
          <p:cNvSpPr txBox="1">
            <a:spLocks noGrp="1"/>
          </p:cNvSpPr>
          <p:nvPr>
            <p:ph type="title"/>
          </p:nvPr>
        </p:nvSpPr>
        <p:spPr>
          <a:xfrm>
            <a:off x="279150" y="286600"/>
            <a:ext cx="11435700" cy="1141476"/>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200" dirty="0">
                <a:solidFill>
                  <a:schemeClr val="bg2"/>
                </a:solidFill>
                <a:latin typeface="+mj-lt"/>
              </a:rPr>
              <a:t>Actions Related to In-Person Instructional Offerings</a:t>
            </a:r>
            <a:endParaRPr sz="4200" dirty="0">
              <a:solidFill>
                <a:schemeClr val="bg2"/>
              </a:solidFill>
              <a:latin typeface="+mj-lt"/>
            </a:endParaRPr>
          </a:p>
        </p:txBody>
      </p:sp>
      <p:sp>
        <p:nvSpPr>
          <p:cNvPr id="2" name="TextBox 1">
            <a:extLst>
              <a:ext uri="{FF2B5EF4-FFF2-40B4-BE49-F238E27FC236}">
                <a16:creationId xmlns:a16="http://schemas.microsoft.com/office/drawing/2014/main" id="{9C6D747D-B00A-4A9E-9DCE-50B079F67433}"/>
              </a:ext>
            </a:extLst>
          </p:cNvPr>
          <p:cNvSpPr txBox="1"/>
          <p:nvPr/>
        </p:nvSpPr>
        <p:spPr>
          <a:xfrm>
            <a:off x="279150" y="1321023"/>
            <a:ext cx="11687563" cy="892552"/>
          </a:xfrm>
          <a:prstGeom prst="rect">
            <a:avLst/>
          </a:prstGeom>
          <a:noFill/>
        </p:spPr>
        <p:txBody>
          <a:bodyPr wrap="square" rtlCol="0">
            <a:spAutoFit/>
          </a:bodyPr>
          <a:lstStyle/>
          <a:p>
            <a:r>
              <a:rPr lang="en-US" sz="2600" b="1" dirty="0"/>
              <a:t>Actions related to In-Person Instructional Offerings [additional rows and actions may be added as necessary]</a:t>
            </a:r>
          </a:p>
        </p:txBody>
      </p:sp>
      <p:graphicFrame>
        <p:nvGraphicFramePr>
          <p:cNvPr id="3" name="Table 2">
            <a:extLst>
              <a:ext uri="{FF2B5EF4-FFF2-40B4-BE49-F238E27FC236}">
                <a16:creationId xmlns:a16="http://schemas.microsoft.com/office/drawing/2014/main" id="{42E75C09-B1DF-491D-A980-CF4BE665A2AB}"/>
              </a:ext>
            </a:extLst>
          </p:cNvPr>
          <p:cNvGraphicFramePr>
            <a:graphicFrameLocks noGrp="1"/>
          </p:cNvGraphicFramePr>
          <p:nvPr>
            <p:extLst/>
          </p:nvPr>
        </p:nvGraphicFramePr>
        <p:xfrm>
          <a:off x="326461" y="2341902"/>
          <a:ext cx="11539077" cy="3200400"/>
        </p:xfrm>
        <a:graphic>
          <a:graphicData uri="http://schemas.openxmlformats.org/drawingml/2006/table">
            <a:tbl>
              <a:tblPr firstRow="1" bandRow="1"/>
              <a:tblGrid>
                <a:gridCol w="7970328">
                  <a:extLst>
                    <a:ext uri="{9D8B030D-6E8A-4147-A177-3AD203B41FA5}">
                      <a16:colId xmlns:a16="http://schemas.microsoft.com/office/drawing/2014/main" val="368860584"/>
                    </a:ext>
                  </a:extLst>
                </a:gridCol>
                <a:gridCol w="1550505">
                  <a:extLst>
                    <a:ext uri="{9D8B030D-6E8A-4147-A177-3AD203B41FA5}">
                      <a16:colId xmlns:a16="http://schemas.microsoft.com/office/drawing/2014/main" val="2516512676"/>
                    </a:ext>
                  </a:extLst>
                </a:gridCol>
                <a:gridCol w="2018244">
                  <a:extLst>
                    <a:ext uri="{9D8B030D-6E8A-4147-A177-3AD203B41FA5}">
                      <a16:colId xmlns:a16="http://schemas.microsoft.com/office/drawing/2014/main" val="668377169"/>
                    </a:ext>
                  </a:extLst>
                </a:gridCol>
              </a:tblGrid>
              <a:tr h="688612">
                <a:tc>
                  <a:txBody>
                    <a:bodyPr/>
                    <a:lstStyle/>
                    <a:p>
                      <a:r>
                        <a:rPr lang="en-US" sz="2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a:r>
                        <a:rPr lang="en-US" sz="2400" dirty="0"/>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709733868"/>
                  </a:ext>
                </a:extLst>
              </a:tr>
              <a:tr h="370840">
                <a:tc>
                  <a:txBody>
                    <a:bodyPr/>
                    <a:lstStyle/>
                    <a:p>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97897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096989"/>
                  </a:ext>
                </a:extLst>
              </a:tr>
            </a:tbl>
          </a:graphicData>
        </a:graphic>
      </p:graphicFrame>
      <p:sp>
        <p:nvSpPr>
          <p:cNvPr id="357" name="Google Shape;357;g8ea30c0d6f_3_4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8ea30c0d6f_3_55"/>
          <p:cNvSpPr txBox="1">
            <a:spLocks noGrp="1"/>
          </p:cNvSpPr>
          <p:nvPr>
            <p:ph type="title"/>
          </p:nvPr>
        </p:nvSpPr>
        <p:spPr>
          <a:xfrm>
            <a:off x="279150" y="286600"/>
            <a:ext cx="11435700" cy="12216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Instructions for Actions Related to In-Person Instructional Offerings</a:t>
            </a:r>
            <a:endParaRPr sz="4000" dirty="0">
              <a:solidFill>
                <a:srgbClr val="000000"/>
              </a:solidFill>
              <a:latin typeface="+mj-lt"/>
              <a:ea typeface="Arial"/>
              <a:cs typeface="Arial"/>
              <a:sym typeface="Arial"/>
            </a:endParaRPr>
          </a:p>
        </p:txBody>
      </p:sp>
      <p:sp>
        <p:nvSpPr>
          <p:cNvPr id="398" name="Google Shape;398;g8ea30c0d6f_3_55"/>
          <p:cNvSpPr txBox="1"/>
          <p:nvPr/>
        </p:nvSpPr>
        <p:spPr>
          <a:xfrm>
            <a:off x="279150" y="1733734"/>
            <a:ext cx="11736900" cy="408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dirty="0">
                <a:solidFill>
                  <a:schemeClr val="dk1"/>
                </a:solidFill>
                <a:highlight>
                  <a:srgbClr val="FFFFFF"/>
                </a:highlight>
              </a:rPr>
              <a:t>For each action related to in-person instructional offerings, please enter the following information in the table:</a:t>
            </a:r>
            <a:endParaRPr sz="2400" dirty="0">
              <a:solidFill>
                <a:schemeClr val="dk1"/>
              </a:solidFill>
              <a:highlight>
                <a:srgbClr val="FFFFFF"/>
              </a:highlight>
            </a:endParaRPr>
          </a:p>
          <a:p>
            <a:pPr marL="457200" lvl="0" indent="-368300" algn="l" rtl="0">
              <a:lnSpc>
                <a:spcPct val="115000"/>
              </a:lnSpc>
              <a:spcBef>
                <a:spcPts val="1200"/>
              </a:spcBef>
              <a:spcAft>
                <a:spcPts val="0"/>
              </a:spcAft>
              <a:buClr>
                <a:schemeClr val="dk1"/>
              </a:buClr>
              <a:buSzPts val="2200"/>
              <a:buChar char="●"/>
            </a:pPr>
            <a:r>
              <a:rPr lang="en-US" sz="2400" dirty="0">
                <a:solidFill>
                  <a:schemeClr val="dk1"/>
                </a:solidFill>
              </a:rPr>
              <a:t>A description of what the action is. This may include a succinct description of how the action contributes to meeting the increased or improved services requirement for foster youth, English learners, or low-income students, as applicable. Enter the total amount of expenditures associated with this action; and</a:t>
            </a:r>
            <a:endParaRPr sz="2400" dirty="0">
              <a:solidFill>
                <a:schemeClr val="dk1"/>
              </a:solidFill>
            </a:endParaRPr>
          </a:p>
          <a:p>
            <a:pPr marL="457200" lvl="0" indent="-368300" algn="l" rtl="0">
              <a:lnSpc>
                <a:spcPct val="115000"/>
              </a:lnSpc>
              <a:spcBef>
                <a:spcPts val="1000"/>
              </a:spcBef>
              <a:spcAft>
                <a:spcPts val="600"/>
              </a:spcAft>
              <a:buClr>
                <a:schemeClr val="dk1"/>
              </a:buClr>
              <a:buSzPts val="2200"/>
              <a:buChar char="●"/>
            </a:pPr>
            <a:r>
              <a:rPr lang="en-US" sz="2400" dirty="0">
                <a:solidFill>
                  <a:schemeClr val="dk1"/>
                </a:solidFill>
              </a:rPr>
              <a:t>Indicate whether the action contributes to meeting the increased or improved services requirement as described in the Increased or Improved Services section using a “Y” for Yes or an “N” for No.</a:t>
            </a:r>
            <a:endParaRPr sz="2400" dirty="0">
              <a:solidFill>
                <a:schemeClr val="dk1"/>
              </a:solidFill>
            </a:endParaRPr>
          </a:p>
        </p:txBody>
      </p:sp>
      <p:sp>
        <p:nvSpPr>
          <p:cNvPr id="397" name="Google Shape;397;g8ea30c0d6f_3_55"/>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g8ea30c0d6f_3_203"/>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SzPts val="8000"/>
              <a:buNone/>
            </a:pPr>
            <a:r>
              <a:rPr lang="en-US" sz="5000" dirty="0">
                <a:solidFill>
                  <a:srgbClr val="000000"/>
                </a:solidFill>
                <a:latin typeface="+mj-lt"/>
                <a:ea typeface="Arial"/>
                <a:cs typeface="Arial"/>
                <a:sym typeface="Arial"/>
              </a:rPr>
              <a:t>Distance Learning Program</a:t>
            </a:r>
            <a:endParaRPr sz="5000" dirty="0">
              <a:solidFill>
                <a:srgbClr val="000000"/>
              </a:solidFill>
              <a:latin typeface="+mj-lt"/>
              <a:ea typeface="Arial"/>
              <a:cs typeface="Arial"/>
              <a:sym typeface="Arial"/>
            </a:endParaRPr>
          </a:p>
        </p:txBody>
      </p:sp>
      <p:sp>
        <p:nvSpPr>
          <p:cNvPr id="413" name="Google Shape;413;g8ea30c0d6f_3_203"/>
          <p:cNvSpPr txBox="1">
            <a:spLocks noGrp="1"/>
          </p:cNvSpPr>
          <p:nvPr>
            <p:ph type="subTitle" idx="1"/>
          </p:nvPr>
        </p:nvSpPr>
        <p:spPr>
          <a:xfrm>
            <a:off x="2484151" y="446522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dirty="0">
                <a:solidFill>
                  <a:srgbClr val="000000"/>
                </a:solidFill>
              </a:rPr>
              <a:t>Template and Instructions</a:t>
            </a:r>
            <a:endParaRPr sz="3600" cap="small"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8ea30c0d6f_3_63"/>
          <p:cNvSpPr txBox="1">
            <a:spLocks noGrp="1"/>
          </p:cNvSpPr>
          <p:nvPr>
            <p:ph type="title"/>
          </p:nvPr>
        </p:nvSpPr>
        <p:spPr>
          <a:xfrm>
            <a:off x="292225" y="11645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Continuity of Instruction</a:t>
            </a:r>
            <a:endParaRPr sz="40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F46218EE-935D-4275-845C-102277A462A9}"/>
              </a:ext>
            </a:extLst>
          </p:cNvPr>
          <p:cNvSpPr txBox="1"/>
          <p:nvPr/>
        </p:nvSpPr>
        <p:spPr>
          <a:xfrm>
            <a:off x="404891" y="1184725"/>
            <a:ext cx="11382218" cy="1938992"/>
          </a:xfrm>
          <a:prstGeom prst="rect">
            <a:avLst/>
          </a:prstGeom>
          <a:solidFill>
            <a:srgbClr val="D9EAD3"/>
          </a:solidFill>
        </p:spPr>
        <p:txBody>
          <a:bodyPr wrap="square" rtlCol="0">
            <a:spAutoFit/>
          </a:bodyPr>
          <a:lstStyle/>
          <a:p>
            <a:r>
              <a:rPr lang="en-US" sz="2400" dirty="0"/>
              <a:t>A description of how the LEA will provide continuity of instruction during the school year to ensure pupils have access to a full curriculum of substantially similar quality regardless of the method of delivery, including the LEA’s plan for curriculum and instructional resources that will ensure instructional continuity for pupils if a transition between in-person instruction and distance learning is necessary.</a:t>
            </a:r>
          </a:p>
        </p:txBody>
      </p:sp>
      <p:sp>
        <p:nvSpPr>
          <p:cNvPr id="422" name="Google Shape;422;g8ea30c0d6f_3_63"/>
          <p:cNvSpPr txBox="1"/>
          <p:nvPr/>
        </p:nvSpPr>
        <p:spPr>
          <a:xfrm>
            <a:off x="134275" y="3123717"/>
            <a:ext cx="11827500" cy="4119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t>Instructions: </a:t>
            </a:r>
            <a:r>
              <a:rPr lang="en-US" sz="2400" dirty="0"/>
              <a:t>A sufficient response to this prompt will:</a:t>
            </a:r>
            <a:endParaRPr sz="2400" dirty="0"/>
          </a:p>
          <a:p>
            <a:pPr marL="457200" lvl="0" indent="-368300" algn="l" rtl="0">
              <a:lnSpc>
                <a:spcPct val="115000"/>
              </a:lnSpc>
              <a:spcBef>
                <a:spcPts val="1200"/>
              </a:spcBef>
              <a:spcAft>
                <a:spcPts val="0"/>
              </a:spcAft>
              <a:buSzPts val="2200"/>
              <a:buChar char="●"/>
            </a:pPr>
            <a:r>
              <a:rPr lang="en-US" sz="2400" dirty="0"/>
              <a:t>Include specific information that explains how the LEA will provide continuity of instruction and learning to ensure that pupils have access to a full curriculum of substantially similar quality regardless of the method of delivery; and</a:t>
            </a:r>
            <a:endParaRPr sz="2400" dirty="0"/>
          </a:p>
          <a:p>
            <a:pPr marL="457200" lvl="0" indent="-368300" algn="l" rtl="0">
              <a:lnSpc>
                <a:spcPct val="115000"/>
              </a:lnSpc>
              <a:spcBef>
                <a:spcPts val="0"/>
              </a:spcBef>
              <a:spcAft>
                <a:spcPts val="0"/>
              </a:spcAft>
              <a:buSzPts val="2200"/>
              <a:buChar char="●"/>
            </a:pPr>
            <a:r>
              <a:rPr lang="en-US" sz="2400" dirty="0"/>
              <a:t>Provide a succinct description of the curriculum and instructional resources that will be developed or utilized that will ensure instructional continuity for pupils if a transition between in-person instruction and distance learning is necessary.</a:t>
            </a:r>
            <a:endParaRPr sz="2400" dirty="0"/>
          </a:p>
        </p:txBody>
      </p:sp>
      <p:sp>
        <p:nvSpPr>
          <p:cNvPr id="420" name="Google Shape;420;g8ea30c0d6f_3_63"/>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8ea30c0d6f_3_79"/>
          <p:cNvSpPr txBox="1">
            <a:spLocks noGrp="1"/>
          </p:cNvSpPr>
          <p:nvPr>
            <p:ph type="title"/>
          </p:nvPr>
        </p:nvSpPr>
        <p:spPr>
          <a:xfrm>
            <a:off x="341575" y="286600"/>
            <a:ext cx="11373325" cy="103763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dirty="0">
                <a:solidFill>
                  <a:schemeClr val="bg2"/>
                </a:solidFill>
                <a:latin typeface="+mj-lt"/>
              </a:rPr>
              <a:t>Access to Devices and Connectivity</a:t>
            </a:r>
            <a:endParaRPr sz="4600" dirty="0">
              <a:solidFill>
                <a:schemeClr val="bg2"/>
              </a:solidFill>
              <a:latin typeface="+mj-lt"/>
            </a:endParaRPr>
          </a:p>
        </p:txBody>
      </p:sp>
      <p:sp>
        <p:nvSpPr>
          <p:cNvPr id="2" name="TextBox 1">
            <a:extLst>
              <a:ext uri="{FF2B5EF4-FFF2-40B4-BE49-F238E27FC236}">
                <a16:creationId xmlns:a16="http://schemas.microsoft.com/office/drawing/2014/main" id="{80FAE1C4-5254-4675-89DA-34169CE17FC1}"/>
              </a:ext>
            </a:extLst>
          </p:cNvPr>
          <p:cNvSpPr txBox="1"/>
          <p:nvPr/>
        </p:nvSpPr>
        <p:spPr>
          <a:xfrm>
            <a:off x="332682" y="2156889"/>
            <a:ext cx="11382218" cy="492443"/>
          </a:xfrm>
          <a:prstGeom prst="rect">
            <a:avLst/>
          </a:prstGeom>
          <a:noFill/>
        </p:spPr>
        <p:txBody>
          <a:bodyPr wrap="square" rtlCol="0">
            <a:spAutoFit/>
          </a:bodyPr>
          <a:lstStyle/>
          <a:p>
            <a:r>
              <a:rPr lang="en-US" sz="2600" b="1" dirty="0"/>
              <a:t>Access to Devices and Connectivity</a:t>
            </a:r>
          </a:p>
        </p:txBody>
      </p:sp>
      <p:sp>
        <p:nvSpPr>
          <p:cNvPr id="3" name="TextBox 2">
            <a:extLst>
              <a:ext uri="{FF2B5EF4-FFF2-40B4-BE49-F238E27FC236}">
                <a16:creationId xmlns:a16="http://schemas.microsoft.com/office/drawing/2014/main" id="{EC20EC9C-D434-4297-BF0E-13AADC6FBD45}"/>
              </a:ext>
            </a:extLst>
          </p:cNvPr>
          <p:cNvSpPr txBox="1"/>
          <p:nvPr/>
        </p:nvSpPr>
        <p:spPr>
          <a:xfrm>
            <a:off x="332682" y="2653322"/>
            <a:ext cx="11508825" cy="830997"/>
          </a:xfrm>
          <a:prstGeom prst="rect">
            <a:avLst/>
          </a:prstGeom>
          <a:solidFill>
            <a:srgbClr val="D9EAD3"/>
          </a:solidFill>
        </p:spPr>
        <p:txBody>
          <a:bodyPr wrap="square" rtlCol="0">
            <a:spAutoFit/>
          </a:bodyPr>
          <a:lstStyle/>
          <a:p>
            <a:r>
              <a:rPr lang="en-US" sz="2400" dirty="0"/>
              <a:t>A description of how the LEA will ensure access to devices and connectivity for all pupils to support distance learning.</a:t>
            </a:r>
          </a:p>
        </p:txBody>
      </p:sp>
      <p:pic>
        <p:nvPicPr>
          <p:cNvPr id="5" name="Picture 4" descr="A text box with &quot;[Respond here]&quot;.">
            <a:extLst>
              <a:ext uri="{FF2B5EF4-FFF2-40B4-BE49-F238E27FC236}">
                <a16:creationId xmlns:a16="http://schemas.microsoft.com/office/drawing/2014/main" id="{594C5A34-99FD-46DD-90D4-1CE978B7C112}"/>
              </a:ext>
            </a:extLst>
          </p:cNvPr>
          <p:cNvPicPr>
            <a:picLocks noChangeAspect="1"/>
          </p:cNvPicPr>
          <p:nvPr/>
        </p:nvPicPr>
        <p:blipFill>
          <a:blip r:embed="rId3"/>
          <a:stretch>
            <a:fillRect/>
          </a:stretch>
        </p:blipFill>
        <p:spPr>
          <a:xfrm>
            <a:off x="332682" y="3567063"/>
            <a:ext cx="11382218" cy="646232"/>
          </a:xfrm>
          <a:prstGeom prst="rect">
            <a:avLst/>
          </a:prstGeom>
        </p:spPr>
      </p:pic>
      <p:sp>
        <p:nvSpPr>
          <p:cNvPr id="396" name="Google Shape;396;g8ea30c0d6f_3_79"/>
          <p:cNvSpPr txBox="1">
            <a:spLocks noGrp="1"/>
          </p:cNvSpPr>
          <p:nvPr>
            <p:ph type="sldNum" idx="12"/>
          </p:nvPr>
        </p:nvSpPr>
        <p:spPr>
          <a:xfrm>
            <a:off x="9825629" y="6456128"/>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8ea30c0d6f_3_86"/>
          <p:cNvSpPr txBox="1">
            <a:spLocks noGrp="1"/>
          </p:cNvSpPr>
          <p:nvPr>
            <p:ph type="title"/>
          </p:nvPr>
        </p:nvSpPr>
        <p:spPr>
          <a:xfrm>
            <a:off x="279150" y="286600"/>
            <a:ext cx="11435700" cy="11460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Instructions for Access to Devices and Connectivity (1)</a:t>
            </a:r>
            <a:endParaRPr sz="4000" dirty="0">
              <a:solidFill>
                <a:srgbClr val="000000"/>
              </a:solidFill>
              <a:latin typeface="+mj-lt"/>
              <a:ea typeface="Arial"/>
              <a:cs typeface="Arial"/>
              <a:sym typeface="Arial"/>
            </a:endParaRPr>
          </a:p>
        </p:txBody>
      </p:sp>
      <p:sp>
        <p:nvSpPr>
          <p:cNvPr id="438" name="Google Shape;438;g8ea30c0d6f_3_86"/>
          <p:cNvSpPr txBox="1"/>
          <p:nvPr/>
        </p:nvSpPr>
        <p:spPr>
          <a:xfrm>
            <a:off x="279150" y="1591000"/>
            <a:ext cx="11646600" cy="437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highlight>
                  <a:srgbClr val="FFFFFF"/>
                </a:highlight>
              </a:rPr>
              <a:t>Instructions:</a:t>
            </a:r>
            <a:r>
              <a:rPr lang="en-US" sz="2400" dirty="0">
                <a:highlight>
                  <a:srgbClr val="FFFFFF"/>
                </a:highlight>
              </a:rPr>
              <a:t> </a:t>
            </a:r>
            <a:r>
              <a:rPr lang="en-US" sz="2400" dirty="0">
                <a:solidFill>
                  <a:schemeClr val="dk1"/>
                </a:solidFill>
                <a:highlight>
                  <a:srgbClr val="FFFFFF"/>
                </a:highlight>
              </a:rPr>
              <a:t>A sufficient response to this prompt will describe how the LEA will ensure access to devices and connectivity for all pupils to support distance learning whenever it occurs, including:</a:t>
            </a:r>
            <a:endParaRPr sz="2400" dirty="0">
              <a:solidFill>
                <a:schemeClr val="dk1"/>
              </a:solidFill>
              <a:highlight>
                <a:srgbClr val="FFFFFF"/>
              </a:highlight>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The process used to ascertain the needs of students. In doing so, the LEA may consider the needs of teachers and families in order to ensure that students have access to devices and connectivity.</a:t>
            </a:r>
            <a:endParaRPr sz="2400" dirty="0">
              <a:solidFill>
                <a:schemeClr val="dk1"/>
              </a:solidFill>
            </a:endParaRPr>
          </a:p>
          <a:p>
            <a:pPr marL="457200" lvl="0" indent="-355600" algn="l" rtl="0">
              <a:lnSpc>
                <a:spcPct val="115000"/>
              </a:lnSpc>
              <a:spcBef>
                <a:spcPts val="1200"/>
              </a:spcBef>
              <a:spcAft>
                <a:spcPts val="600"/>
              </a:spcAft>
              <a:buClr>
                <a:schemeClr val="dk1"/>
              </a:buClr>
              <a:buSzPts val="2000"/>
              <a:buChar char="●"/>
            </a:pPr>
            <a:r>
              <a:rPr lang="en-US" sz="2400" dirty="0">
                <a:solidFill>
                  <a:schemeClr val="dk1"/>
                </a:solidFill>
              </a:rPr>
              <a:t>The plan for ensuring access to devices and connectivity for all pupils to support distance learning, whenever it occurs, and for providing technological support to ensure access to devices and connectivity.</a:t>
            </a:r>
            <a:endParaRPr sz="2400" dirty="0">
              <a:solidFill>
                <a:schemeClr val="dk1"/>
              </a:solidFill>
            </a:endParaRPr>
          </a:p>
        </p:txBody>
      </p:sp>
      <p:sp>
        <p:nvSpPr>
          <p:cNvPr id="437" name="Google Shape;437;g8ea30c0d6f_3_86"/>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8ea30c0d6f_3_190"/>
          <p:cNvSpPr txBox="1">
            <a:spLocks noGrp="1"/>
          </p:cNvSpPr>
          <p:nvPr>
            <p:ph type="title"/>
          </p:nvPr>
        </p:nvSpPr>
        <p:spPr>
          <a:xfrm>
            <a:off x="279150" y="286600"/>
            <a:ext cx="11435700" cy="12198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chemeClr val="dk1"/>
              </a:buClr>
              <a:buSzPts val="1100"/>
              <a:buFont typeface="Arial"/>
              <a:buNone/>
            </a:pPr>
            <a:r>
              <a:rPr lang="en-US" sz="4000" dirty="0">
                <a:solidFill>
                  <a:srgbClr val="000000"/>
                </a:solidFill>
                <a:latin typeface="+mj-lt"/>
                <a:ea typeface="Arial"/>
                <a:cs typeface="Arial"/>
                <a:sym typeface="Arial"/>
              </a:rPr>
              <a:t>Instructions for Access to Devices and Connectivity (2)</a:t>
            </a:r>
            <a:endParaRPr sz="4000" dirty="0">
              <a:solidFill>
                <a:srgbClr val="000000"/>
              </a:solidFill>
              <a:latin typeface="+mj-lt"/>
              <a:ea typeface="Arial"/>
              <a:cs typeface="Arial"/>
              <a:sym typeface="Arial"/>
            </a:endParaRPr>
          </a:p>
        </p:txBody>
      </p:sp>
      <p:sp>
        <p:nvSpPr>
          <p:cNvPr id="446" name="Google Shape;446;g8ea30c0d6f_3_190"/>
          <p:cNvSpPr txBox="1"/>
          <p:nvPr/>
        </p:nvSpPr>
        <p:spPr>
          <a:xfrm>
            <a:off x="140250" y="1949550"/>
            <a:ext cx="11927700" cy="35091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600"/>
              </a:spcBef>
              <a:spcAft>
                <a:spcPts val="0"/>
              </a:spcAft>
              <a:buClr>
                <a:schemeClr val="dk1"/>
              </a:buClr>
              <a:buSzPts val="2100"/>
              <a:buChar char="●"/>
            </a:pPr>
            <a:r>
              <a:rPr lang="en-US" sz="2400" dirty="0">
                <a:solidFill>
                  <a:schemeClr val="dk1"/>
                </a:solidFill>
              </a:rPr>
              <a:t>Descriptions of the efforts of the LEA to ensure students and families with unique circumstances have access to devices and connectivity.</a:t>
            </a:r>
            <a:endParaRPr sz="2400" dirty="0">
              <a:solidFill>
                <a:schemeClr val="dk1"/>
              </a:solidFill>
            </a:endParaRPr>
          </a:p>
          <a:p>
            <a:pPr marL="457200" lvl="0" indent="-361950" algn="l" rtl="0">
              <a:lnSpc>
                <a:spcPct val="115000"/>
              </a:lnSpc>
              <a:spcBef>
                <a:spcPts val="1200"/>
              </a:spcBef>
              <a:spcAft>
                <a:spcPts val="600"/>
              </a:spcAft>
              <a:buClr>
                <a:schemeClr val="dk1"/>
              </a:buClr>
              <a:buSzPts val="2100"/>
              <a:buChar char="●"/>
            </a:pPr>
            <a:r>
              <a:rPr lang="en-US" sz="2400" dirty="0">
                <a:solidFill>
                  <a:schemeClr val="dk1"/>
                </a:solidFill>
              </a:rPr>
              <a:t>Description of methods used to reach students and families who were unable to access devices and connectivity following school closure in the 2019-20 school year.</a:t>
            </a:r>
            <a:endParaRPr sz="1800" dirty="0"/>
          </a:p>
        </p:txBody>
      </p:sp>
      <p:sp>
        <p:nvSpPr>
          <p:cNvPr id="445" name="Google Shape;445;g8ea30c0d6f_3_190"/>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g8ea30c0d6f_3_102"/>
          <p:cNvSpPr txBox="1">
            <a:spLocks noGrp="1"/>
          </p:cNvSpPr>
          <p:nvPr>
            <p:ph type="title"/>
          </p:nvPr>
        </p:nvSpPr>
        <p:spPr>
          <a:xfrm>
            <a:off x="305325" y="195000"/>
            <a:ext cx="11435700" cy="8616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Pupil Participation and Progress</a:t>
            </a:r>
            <a:endParaRPr sz="40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62962593-580C-48CF-9425-6111C6AB8DCC}"/>
              </a:ext>
            </a:extLst>
          </p:cNvPr>
          <p:cNvSpPr txBox="1"/>
          <p:nvPr/>
        </p:nvSpPr>
        <p:spPr>
          <a:xfrm>
            <a:off x="404891" y="1432560"/>
            <a:ext cx="11382218" cy="1200329"/>
          </a:xfrm>
          <a:prstGeom prst="rect">
            <a:avLst/>
          </a:prstGeom>
          <a:solidFill>
            <a:srgbClr val="D9EAD3"/>
          </a:solidFill>
          <a:ln w="3175">
            <a:solidFill>
              <a:schemeClr val="tx1"/>
            </a:solidFill>
          </a:ln>
        </p:spPr>
        <p:txBody>
          <a:bodyPr wrap="square" rtlCol="0">
            <a:spAutoFit/>
          </a:bodyPr>
          <a:lstStyle/>
          <a:p>
            <a:r>
              <a:rPr lang="en-US" sz="2400" dirty="0"/>
              <a:t>A description of how the LEA will assess pupil progress through live contacts and synchronous instructional minutes, and a description of how the LEA will measure participation and time value of pupil work.</a:t>
            </a:r>
          </a:p>
        </p:txBody>
      </p:sp>
      <p:sp>
        <p:nvSpPr>
          <p:cNvPr id="455" name="Google Shape;455;g8ea30c0d6f_3_102"/>
          <p:cNvSpPr txBox="1"/>
          <p:nvPr/>
        </p:nvSpPr>
        <p:spPr>
          <a:xfrm>
            <a:off x="201750" y="2785730"/>
            <a:ext cx="11788500" cy="345112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400" b="1" dirty="0">
                <a:solidFill>
                  <a:schemeClr val="dk1"/>
                </a:solidFill>
                <a:highlight>
                  <a:srgbClr val="FFFFFF"/>
                </a:highlight>
              </a:rPr>
              <a:t>Instructions:</a:t>
            </a:r>
            <a:r>
              <a:rPr lang="en-US" sz="2400" dirty="0">
                <a:solidFill>
                  <a:schemeClr val="dk1"/>
                </a:solidFill>
                <a:highlight>
                  <a:srgbClr val="FFFFFF"/>
                </a:highlight>
              </a:rPr>
              <a:t> A sufficient response to this prompt will provide specific information about how the LEA will track and monitor student progress through live contacts and synchronous instructional minutes, and a description of how the LEA will measure participation and time value of student work.</a:t>
            </a:r>
            <a:endParaRPr sz="2400" dirty="0">
              <a:solidFill>
                <a:schemeClr val="dk1"/>
              </a:solidFill>
              <a:highlight>
                <a:srgbClr val="FFFFFF"/>
              </a:highlight>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Instructional time for distance learning is calculated based on the time value of synchronous and/or asynchronous assignments made and certified by a certificated employee of the LEA.</a:t>
            </a:r>
            <a:endParaRPr sz="2400" dirty="0">
              <a:solidFill>
                <a:schemeClr val="dk1"/>
              </a:solidFill>
            </a:endParaRPr>
          </a:p>
        </p:txBody>
      </p:sp>
      <p:sp>
        <p:nvSpPr>
          <p:cNvPr id="453" name="Google Shape;453;g8ea30c0d6f_3_102"/>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8ea30c0d6f_3_125"/>
          <p:cNvSpPr txBox="1">
            <a:spLocks noGrp="1"/>
          </p:cNvSpPr>
          <p:nvPr>
            <p:ph type="title"/>
          </p:nvPr>
        </p:nvSpPr>
        <p:spPr>
          <a:xfrm>
            <a:off x="189450" y="191068"/>
            <a:ext cx="11435700" cy="68197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Distance Learning Professional Development</a:t>
            </a:r>
            <a:endParaRPr sz="4000" dirty="0">
              <a:solidFill>
                <a:srgbClr val="000000"/>
              </a:solidFill>
              <a:latin typeface="+mj-lt"/>
              <a:ea typeface="Arial"/>
              <a:cs typeface="Arial"/>
              <a:sym typeface="Arial"/>
            </a:endParaRPr>
          </a:p>
        </p:txBody>
      </p:sp>
      <p:sp>
        <p:nvSpPr>
          <p:cNvPr id="7" name="TextBox 6">
            <a:extLst>
              <a:ext uri="{FF2B5EF4-FFF2-40B4-BE49-F238E27FC236}">
                <a16:creationId xmlns:a16="http://schemas.microsoft.com/office/drawing/2014/main" id="{6DB761B7-FD41-400D-AFA3-43E86F85D54C}"/>
              </a:ext>
            </a:extLst>
          </p:cNvPr>
          <p:cNvSpPr txBox="1"/>
          <p:nvPr/>
        </p:nvSpPr>
        <p:spPr>
          <a:xfrm>
            <a:off x="404891" y="1355961"/>
            <a:ext cx="11382218" cy="830997"/>
          </a:xfrm>
          <a:prstGeom prst="rect">
            <a:avLst/>
          </a:prstGeom>
          <a:solidFill>
            <a:srgbClr val="D9EAD3"/>
          </a:solidFill>
          <a:ln w="3175">
            <a:solidFill>
              <a:schemeClr val="tx1"/>
            </a:solidFill>
          </a:ln>
        </p:spPr>
        <p:txBody>
          <a:bodyPr wrap="square" rtlCol="0">
            <a:spAutoFit/>
          </a:bodyPr>
          <a:lstStyle/>
          <a:p>
            <a:r>
              <a:rPr lang="en-US" sz="2400" dirty="0"/>
              <a:t>A description of the professional development and resources that will be provided to staff to support the distance learning program, including technological support.</a:t>
            </a:r>
          </a:p>
        </p:txBody>
      </p:sp>
      <p:sp>
        <p:nvSpPr>
          <p:cNvPr id="464" name="Google Shape;464;g8ea30c0d6f_3_125"/>
          <p:cNvSpPr txBox="1"/>
          <p:nvPr/>
        </p:nvSpPr>
        <p:spPr>
          <a:xfrm>
            <a:off x="189450" y="2186958"/>
            <a:ext cx="11813100" cy="426916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dk1"/>
                </a:solidFill>
              </a:rPr>
              <a:t>Instructions:</a:t>
            </a:r>
            <a:r>
              <a:rPr lang="en-US" sz="2400" dirty="0">
                <a:solidFill>
                  <a:schemeClr val="dk1"/>
                </a:solidFill>
              </a:rPr>
              <a:t> A sufficient response to this prompt will provide specific information about the professional development and resources the LEA will provide to staff to support the distance learning program, including technological support.</a:t>
            </a:r>
            <a:endParaRPr sz="2400" dirty="0">
              <a:solidFill>
                <a:schemeClr val="dk1"/>
              </a:solidFill>
            </a:endParaRPr>
          </a:p>
          <a:p>
            <a:pPr marL="457200" lvl="0" indent="-349250" algn="l" rtl="0">
              <a:lnSpc>
                <a:spcPct val="115000"/>
              </a:lnSpc>
              <a:spcBef>
                <a:spcPts val="1200"/>
              </a:spcBef>
              <a:spcAft>
                <a:spcPts val="0"/>
              </a:spcAft>
              <a:buSzPts val="1900"/>
              <a:buChar char="●"/>
            </a:pPr>
            <a:r>
              <a:rPr lang="en-US" sz="2400" dirty="0">
                <a:solidFill>
                  <a:schemeClr val="dk1"/>
                </a:solidFill>
              </a:rPr>
              <a:t>When responding to this prompt, an LEA may find it helpful to refer to the “Professional Learning and Relationships” section in the CDE’s </a:t>
            </a:r>
            <a:r>
              <a:rPr lang="en-US" sz="2400" i="1" dirty="0">
                <a:solidFill>
                  <a:schemeClr val="dk1"/>
                </a:solidFill>
                <a:highlight>
                  <a:srgbClr val="FFFFFF"/>
                </a:highlight>
              </a:rPr>
              <a:t>Stronger Together: A Guidebook for the Safe Reopening of California's Public Schools</a:t>
            </a:r>
            <a:r>
              <a:rPr lang="en-US" sz="2400" dirty="0">
                <a:solidFill>
                  <a:schemeClr val="dk1"/>
                </a:solidFill>
              </a:rPr>
              <a:t> (</a:t>
            </a:r>
            <a:r>
              <a:rPr lang="en-US" sz="2400" u="sng" dirty="0">
                <a:solidFill>
                  <a:srgbClr val="0000FF"/>
                </a:solidFill>
                <a:hlinkClick r:id="rId3" tooltip="Stronger Together: A Guidebook for the Safe Reopening of California's Public Schools">
                  <a:extLst>
                    <a:ext uri="{A12FA001-AC4F-418D-AE19-62706E023703}">
                      <ahyp:hlinkClr xmlns:ahyp="http://schemas.microsoft.com/office/drawing/2018/hyperlinkcolor" val="tx"/>
                    </a:ext>
                  </a:extLst>
                </a:hlinkClick>
              </a:rPr>
              <a:t>https://www.cde.ca.gov/ls/he/hn/documents/strongertogether.pdf</a:t>
            </a:r>
            <a:r>
              <a:rPr lang="en-US" sz="2400" dirty="0">
                <a:solidFill>
                  <a:schemeClr val="dk1"/>
                </a:solidFill>
              </a:rPr>
              <a:t>). This section includes essential questions for LEA planning, as well as models and best practices related to professional learning.</a:t>
            </a:r>
            <a:endParaRPr sz="2400" dirty="0">
              <a:solidFill>
                <a:schemeClr val="dk1"/>
              </a:solidFill>
            </a:endParaRPr>
          </a:p>
        </p:txBody>
      </p:sp>
      <p:sp>
        <p:nvSpPr>
          <p:cNvPr id="462" name="Google Shape;462;g8ea30c0d6f_3_125"/>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8ea30c0d6f_3_134"/>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Staff Roles and Responsibilities</a:t>
            </a:r>
            <a:endParaRPr sz="40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4781F8F8-DA31-4787-B60C-76364CFB8FE2}"/>
              </a:ext>
            </a:extLst>
          </p:cNvPr>
          <p:cNvSpPr txBox="1"/>
          <p:nvPr/>
        </p:nvSpPr>
        <p:spPr>
          <a:xfrm>
            <a:off x="363487" y="1559353"/>
            <a:ext cx="11508825" cy="830997"/>
          </a:xfrm>
          <a:prstGeom prst="rect">
            <a:avLst/>
          </a:prstGeom>
          <a:solidFill>
            <a:srgbClr val="D9EAD3"/>
          </a:solidFill>
        </p:spPr>
        <p:txBody>
          <a:bodyPr wrap="square" rtlCol="0">
            <a:spAutoFit/>
          </a:bodyPr>
          <a:lstStyle/>
          <a:p>
            <a:r>
              <a:rPr lang="en-US" sz="2400" dirty="0"/>
              <a:t>A description of the new roles and responsibilities of affected staff as a result of COVID-19.</a:t>
            </a:r>
          </a:p>
        </p:txBody>
      </p:sp>
      <p:sp>
        <p:nvSpPr>
          <p:cNvPr id="473" name="Google Shape;473;g8ea30c0d6f_3_134"/>
          <p:cNvSpPr txBox="1"/>
          <p:nvPr/>
        </p:nvSpPr>
        <p:spPr>
          <a:xfrm>
            <a:off x="279150" y="2634040"/>
            <a:ext cx="11677500" cy="316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solidFill>
                  <a:schemeClr val="dk1"/>
                </a:solidFill>
              </a:rPr>
              <a:t>Instructions:</a:t>
            </a:r>
            <a:r>
              <a:rPr lang="en-US" sz="2400" dirty="0">
                <a:solidFill>
                  <a:schemeClr val="dk1"/>
                </a:solidFill>
              </a:rPr>
              <a:t> A sufficient response to this prompt will describe how the LEA has adapted the roles and responsibilities of employees that have necessarily changed as a result of COVID-19 such as, but not limited to:</a:t>
            </a:r>
            <a:endParaRPr sz="24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Modifications made to staff roles and responsibilities to meet the academic and social-emotional needs of students while ensuring the health and safety of staff and students.</a:t>
            </a:r>
            <a:endParaRPr sz="2400" dirty="0">
              <a:solidFill>
                <a:schemeClr val="dk1"/>
              </a:solidFill>
            </a:endParaRPr>
          </a:p>
          <a:p>
            <a:pPr marL="457200" lvl="0" indent="-355600" algn="l" rtl="0">
              <a:lnSpc>
                <a:spcPct val="115000"/>
              </a:lnSpc>
              <a:spcBef>
                <a:spcPts val="1000"/>
              </a:spcBef>
              <a:spcAft>
                <a:spcPts val="600"/>
              </a:spcAft>
              <a:buClr>
                <a:schemeClr val="dk1"/>
              </a:buClr>
              <a:buSzPts val="2000"/>
              <a:buChar char="●"/>
            </a:pPr>
            <a:r>
              <a:rPr lang="en-US" sz="2400" dirty="0">
                <a:solidFill>
                  <a:schemeClr val="dk1"/>
                </a:solidFill>
              </a:rPr>
              <a:t>Changes to an employee’s original role or responsibility when that original role or responsibility is not feasible in a remote environment.</a:t>
            </a:r>
            <a:endParaRPr sz="2400" dirty="0">
              <a:solidFill>
                <a:schemeClr val="dk1"/>
              </a:solidFill>
            </a:endParaRPr>
          </a:p>
        </p:txBody>
      </p:sp>
      <p:sp>
        <p:nvSpPr>
          <p:cNvPr id="471" name="Google Shape;471;g8ea30c0d6f_3_134"/>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8dfd2e6a9b_3_211"/>
          <p:cNvSpPr txBox="1">
            <a:spLocks noGrp="1"/>
          </p:cNvSpPr>
          <p:nvPr>
            <p:ph type="title"/>
          </p:nvPr>
        </p:nvSpPr>
        <p:spPr>
          <a:xfrm>
            <a:off x="1066800" y="155726"/>
            <a:ext cx="10058400" cy="865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rgbClr val="000000"/>
                </a:solidFill>
                <a:latin typeface="+mj-lt"/>
              </a:rPr>
              <a:t>Upcoming Webinars</a:t>
            </a:r>
            <a:endParaRPr sz="4000" dirty="0">
              <a:solidFill>
                <a:srgbClr val="000000"/>
              </a:solidFill>
              <a:latin typeface="+mj-lt"/>
            </a:endParaRPr>
          </a:p>
        </p:txBody>
      </p:sp>
      <p:graphicFrame>
        <p:nvGraphicFramePr>
          <p:cNvPr id="127" name="Google Shape;127;g8dfd2e6a9b_3_211"/>
          <p:cNvGraphicFramePr/>
          <p:nvPr>
            <p:extLst>
              <p:ext uri="{D42A27DB-BD31-4B8C-83A1-F6EECF244321}">
                <p14:modId xmlns:p14="http://schemas.microsoft.com/office/powerpoint/2010/main" val="4038959902"/>
              </p:ext>
            </p:extLst>
          </p:nvPr>
        </p:nvGraphicFramePr>
        <p:xfrm>
          <a:off x="349650" y="975868"/>
          <a:ext cx="11492800" cy="2067355"/>
        </p:xfrm>
        <a:graphic>
          <a:graphicData uri="http://schemas.openxmlformats.org/drawingml/2006/table">
            <a:tbl>
              <a:tblPr firstRow="1">
                <a:noFill/>
                <a:tableStyleId>{5C553171-33D1-4818-9A35-C3F04DD8F72F}</a:tableStyleId>
              </a:tblPr>
              <a:tblGrid>
                <a:gridCol w="3715350">
                  <a:extLst>
                    <a:ext uri="{9D8B030D-6E8A-4147-A177-3AD203B41FA5}">
                      <a16:colId xmlns:a16="http://schemas.microsoft.com/office/drawing/2014/main" val="20000"/>
                    </a:ext>
                  </a:extLst>
                </a:gridCol>
                <a:gridCol w="7777450">
                  <a:extLst>
                    <a:ext uri="{9D8B030D-6E8A-4147-A177-3AD203B41FA5}">
                      <a16:colId xmlns:a16="http://schemas.microsoft.com/office/drawing/2014/main" val="20001"/>
                    </a:ext>
                  </a:extLst>
                </a:gridCol>
              </a:tblGrid>
              <a:tr h="787225">
                <a:tc>
                  <a:txBody>
                    <a:bodyPr/>
                    <a:lstStyle/>
                    <a:p>
                      <a:pPr marL="0" lvl="0" indent="0" algn="l" rtl="0">
                        <a:spcBef>
                          <a:spcPts val="0"/>
                        </a:spcBef>
                        <a:spcAft>
                          <a:spcPts val="0"/>
                        </a:spcAft>
                        <a:buNone/>
                      </a:pPr>
                      <a:r>
                        <a:rPr lang="en-US" sz="2200" b="1" dirty="0">
                          <a:solidFill>
                            <a:schemeClr val="tx1"/>
                          </a:solidFill>
                        </a:rPr>
                        <a:t>Date and Time</a:t>
                      </a:r>
                      <a:endParaRPr sz="22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lvl="0" indent="0" algn="l" rtl="0">
                        <a:spcBef>
                          <a:spcPts val="0"/>
                        </a:spcBef>
                        <a:spcAft>
                          <a:spcPts val="0"/>
                        </a:spcAft>
                        <a:buNone/>
                      </a:pPr>
                      <a:r>
                        <a:rPr lang="en-US" sz="2200" b="1" dirty="0">
                          <a:solidFill>
                            <a:schemeClr val="tx1"/>
                          </a:solidFill>
                        </a:rPr>
                        <a:t>Purpose/Topics</a:t>
                      </a:r>
                      <a:endParaRPr sz="2200" b="1"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060925">
                <a:tc>
                  <a:txBody>
                    <a:bodyPr/>
                    <a:lstStyle/>
                    <a:p>
                      <a:pPr marL="0" lvl="0" indent="0" algn="l" rtl="0">
                        <a:lnSpc>
                          <a:spcPct val="100000"/>
                        </a:lnSpc>
                        <a:spcBef>
                          <a:spcPts val="1200"/>
                        </a:spcBef>
                        <a:spcAft>
                          <a:spcPts val="0"/>
                        </a:spcAft>
                        <a:buNone/>
                      </a:pP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Thursday, </a:t>
                      </a:r>
                      <a:r>
                        <a:rPr lang="en-US" sz="2400" b="1"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August 13, 2020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at 2:00 p.m.</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None/>
                      </a:pP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Question and Answer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Session Based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on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Pre-submitted Questions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from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LEAs related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to the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Learning Continuity Plan</a:t>
                      </a:r>
                      <a:endParaRPr sz="2400" dirty="0">
                        <a:solidFill>
                          <a:schemeClr val="tx1"/>
                        </a:solidFill>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8" name="Google Shape;128;g8dfd2e6a9b_3_211"/>
          <p:cNvSpPr txBox="1"/>
          <p:nvPr/>
        </p:nvSpPr>
        <p:spPr>
          <a:xfrm>
            <a:off x="349650" y="5826900"/>
            <a:ext cx="11492700" cy="46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Please visit </a:t>
            </a:r>
            <a:r>
              <a:rPr lang="en-US" sz="2400" u="sng" dirty="0">
                <a:solidFill>
                  <a:srgbClr val="0000FF"/>
                </a:solidFill>
                <a:hlinkClick r:id="rId3" tooltip="Tuesdays @ 2 Webinar Series web page">
                  <a:extLst>
                    <a:ext uri="{A12FA001-AC4F-418D-AE19-62706E023703}">
                      <ahyp:hlinkClr xmlns:ahyp="http://schemas.microsoft.com/office/drawing/2018/hyperlinkcolor" val="tx"/>
                    </a:ext>
                  </a:extLst>
                </a:hlinkClick>
              </a:rPr>
              <a:t>https://www.cde.ca.gov/fg/aa/lc/tuesdaysat2.asp</a:t>
            </a:r>
            <a:r>
              <a:rPr lang="en-US" sz="2400" dirty="0">
                <a:solidFill>
                  <a:srgbClr val="0000FF"/>
                </a:solidFill>
              </a:rPr>
              <a:t> </a:t>
            </a:r>
            <a:r>
              <a:rPr lang="en-US" sz="2400" dirty="0"/>
              <a:t>for more information</a:t>
            </a:r>
            <a:endParaRPr sz="2400" dirty="0"/>
          </a:p>
        </p:txBody>
      </p:sp>
      <p:sp>
        <p:nvSpPr>
          <p:cNvPr id="126" name="Google Shape;126;g8dfd2e6a9b_3_211"/>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FFFFFF"/>
                </a:solidFill>
              </a:rPr>
              <a:t>4</a:t>
            </a:fld>
            <a:endParaRPr>
              <a:solidFill>
                <a:srgbClr val="FFFFFF"/>
              </a:solidFill>
            </a:endParaRPr>
          </a:p>
        </p:txBody>
      </p:sp>
    </p:spTree>
    <p:extLst>
      <p:ext uri="{BB962C8B-B14F-4D97-AF65-F5344CB8AC3E}">
        <p14:creationId xmlns:p14="http://schemas.microsoft.com/office/powerpoint/2010/main" val="2152077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8ea30c0d6f_3_151"/>
          <p:cNvSpPr txBox="1">
            <a:spLocks noGrp="1"/>
          </p:cNvSpPr>
          <p:nvPr>
            <p:ph type="title"/>
          </p:nvPr>
        </p:nvSpPr>
        <p:spPr>
          <a:xfrm>
            <a:off x="292225" y="168825"/>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Supports for Pupils with Unique Needs</a:t>
            </a:r>
            <a:endParaRPr sz="40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F9114DA6-3619-47AF-B9FA-2D9BC79C29C5}"/>
              </a:ext>
            </a:extLst>
          </p:cNvPr>
          <p:cNvSpPr txBox="1"/>
          <p:nvPr/>
        </p:nvSpPr>
        <p:spPr>
          <a:xfrm>
            <a:off x="341587" y="1241791"/>
            <a:ext cx="11508825" cy="1569660"/>
          </a:xfrm>
          <a:prstGeom prst="rect">
            <a:avLst/>
          </a:prstGeom>
          <a:solidFill>
            <a:srgbClr val="D9EAD3"/>
          </a:solidFill>
        </p:spPr>
        <p:txBody>
          <a:bodyPr wrap="square" rtlCol="0">
            <a:spAutoFit/>
          </a:bodyPr>
          <a:lstStyle/>
          <a:p>
            <a:r>
              <a:rPr lang="en-US" sz="2400" dirty="0"/>
              <a:t>A description of the additional supports the LEA will provide during distance learning to assist pupils with unique needs, including English learners, pupils with exceptional needs served across the full continuum of placements, pupils in foster care, and pupils who are experiencing homelessness.</a:t>
            </a:r>
          </a:p>
        </p:txBody>
      </p:sp>
      <p:sp>
        <p:nvSpPr>
          <p:cNvPr id="482" name="Google Shape;482;g8ea30c0d6f_3_151"/>
          <p:cNvSpPr txBox="1"/>
          <p:nvPr/>
        </p:nvSpPr>
        <p:spPr>
          <a:xfrm>
            <a:off x="255450" y="3016643"/>
            <a:ext cx="11681100" cy="302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Aft>
                <a:spcPts val="600"/>
              </a:spcAft>
              <a:buNone/>
            </a:pPr>
            <a:r>
              <a:rPr lang="en-US" sz="2400" b="1" dirty="0">
                <a:latin typeface="+mn-lt"/>
              </a:rPr>
              <a:t>Instructions: </a:t>
            </a:r>
            <a:r>
              <a:rPr lang="en-US" sz="2400" dirty="0">
                <a:solidFill>
                  <a:schemeClr val="dk1"/>
                </a:solidFill>
                <a:latin typeface="+mn-lt"/>
              </a:rPr>
              <a:t>A sufficient response to this prompt must describe the additional support that the LEA will provide during distance learning to assist pupils with unique needs, including additional supports provided to the following groups:</a:t>
            </a:r>
            <a:endParaRPr sz="2400" dirty="0">
              <a:solidFill>
                <a:schemeClr val="dk1"/>
              </a:solidFill>
              <a:latin typeface="+mn-lt"/>
            </a:endParaRPr>
          </a:p>
          <a:p>
            <a:pPr marL="457200" lvl="0" indent="0" algn="l" rtl="0">
              <a:lnSpc>
                <a:spcPct val="115000"/>
              </a:lnSpc>
              <a:spcAft>
                <a:spcPts val="600"/>
              </a:spcAft>
              <a:buNone/>
            </a:pPr>
            <a:r>
              <a:rPr lang="en-US" sz="2400" dirty="0">
                <a:solidFill>
                  <a:schemeClr val="dk1"/>
                </a:solidFill>
                <a:latin typeface="+mn-lt"/>
              </a:rPr>
              <a:t>●</a:t>
            </a:r>
            <a:r>
              <a:rPr lang="en-US" sz="2400" dirty="0">
                <a:solidFill>
                  <a:schemeClr val="dk1"/>
                </a:solidFill>
                <a:latin typeface="+mn-lt"/>
                <a:ea typeface="Times New Roman"/>
                <a:cs typeface="Times New Roman"/>
                <a:sym typeface="Times New Roman"/>
              </a:rPr>
              <a:t>  	</a:t>
            </a:r>
            <a:r>
              <a:rPr lang="en-US" sz="2400" dirty="0">
                <a:solidFill>
                  <a:schemeClr val="dk1"/>
                </a:solidFill>
                <a:latin typeface="+mn-lt"/>
              </a:rPr>
              <a:t>English learners;</a:t>
            </a:r>
            <a:endParaRPr sz="2400" dirty="0">
              <a:solidFill>
                <a:schemeClr val="dk1"/>
              </a:solidFill>
              <a:latin typeface="+mn-lt"/>
            </a:endParaRPr>
          </a:p>
          <a:p>
            <a:pPr marL="457200" lvl="0" indent="0" algn="l" rtl="0">
              <a:lnSpc>
                <a:spcPct val="115000"/>
              </a:lnSpc>
              <a:spcAft>
                <a:spcPts val="600"/>
              </a:spcAft>
              <a:buNone/>
            </a:pPr>
            <a:r>
              <a:rPr lang="en-US" sz="2400" dirty="0">
                <a:solidFill>
                  <a:schemeClr val="dk1"/>
                </a:solidFill>
                <a:latin typeface="+mn-lt"/>
              </a:rPr>
              <a:t>●</a:t>
            </a:r>
            <a:r>
              <a:rPr lang="en-US" sz="2400" dirty="0">
                <a:solidFill>
                  <a:schemeClr val="dk1"/>
                </a:solidFill>
                <a:latin typeface="+mn-lt"/>
                <a:ea typeface="Times New Roman"/>
                <a:cs typeface="Times New Roman"/>
                <a:sym typeface="Times New Roman"/>
              </a:rPr>
              <a:t>  	</a:t>
            </a:r>
            <a:r>
              <a:rPr lang="en-US" sz="2400" dirty="0">
                <a:solidFill>
                  <a:schemeClr val="dk1"/>
                </a:solidFill>
                <a:latin typeface="+mn-lt"/>
              </a:rPr>
              <a:t>Pupils with exceptional needs served across the full continuum of placements;</a:t>
            </a:r>
            <a:endParaRPr sz="2400" dirty="0">
              <a:solidFill>
                <a:schemeClr val="dk1"/>
              </a:solidFill>
              <a:latin typeface="+mn-lt"/>
            </a:endParaRPr>
          </a:p>
          <a:p>
            <a:pPr marL="457200" lvl="0" indent="0" algn="l" rtl="0">
              <a:lnSpc>
                <a:spcPct val="115000"/>
              </a:lnSpc>
              <a:spcAft>
                <a:spcPts val="600"/>
              </a:spcAft>
              <a:buNone/>
            </a:pPr>
            <a:r>
              <a:rPr lang="en-US" sz="2400" dirty="0">
                <a:solidFill>
                  <a:schemeClr val="dk1"/>
                </a:solidFill>
                <a:latin typeface="+mn-lt"/>
              </a:rPr>
              <a:t>●</a:t>
            </a:r>
            <a:r>
              <a:rPr lang="en-US" sz="2400" dirty="0">
                <a:solidFill>
                  <a:schemeClr val="dk1"/>
                </a:solidFill>
                <a:latin typeface="+mn-lt"/>
                <a:ea typeface="Times New Roman"/>
                <a:cs typeface="Times New Roman"/>
                <a:sym typeface="Times New Roman"/>
              </a:rPr>
              <a:t>  	</a:t>
            </a:r>
            <a:r>
              <a:rPr lang="en-US" sz="2400" dirty="0">
                <a:solidFill>
                  <a:schemeClr val="dk1"/>
                </a:solidFill>
                <a:latin typeface="+mn-lt"/>
              </a:rPr>
              <a:t>Pupils in foster care; and</a:t>
            </a:r>
            <a:endParaRPr sz="2400" dirty="0">
              <a:solidFill>
                <a:schemeClr val="dk1"/>
              </a:solidFill>
              <a:latin typeface="+mn-lt"/>
            </a:endParaRPr>
          </a:p>
          <a:p>
            <a:pPr marL="457200" lvl="0" indent="0" algn="l" rtl="0">
              <a:lnSpc>
                <a:spcPct val="115000"/>
              </a:lnSpc>
              <a:spcAft>
                <a:spcPts val="600"/>
              </a:spcAft>
              <a:buNone/>
            </a:pPr>
            <a:r>
              <a:rPr lang="en-US" sz="2400" dirty="0">
                <a:solidFill>
                  <a:schemeClr val="dk1"/>
                </a:solidFill>
                <a:latin typeface="+mn-lt"/>
              </a:rPr>
              <a:t>●</a:t>
            </a:r>
            <a:r>
              <a:rPr lang="en-US" sz="2400" dirty="0">
                <a:solidFill>
                  <a:schemeClr val="dk1"/>
                </a:solidFill>
                <a:latin typeface="+mn-lt"/>
                <a:ea typeface="Times New Roman"/>
                <a:cs typeface="Times New Roman"/>
                <a:sym typeface="Times New Roman"/>
              </a:rPr>
              <a:t>  	</a:t>
            </a:r>
            <a:r>
              <a:rPr lang="en-US" sz="2400" dirty="0">
                <a:solidFill>
                  <a:schemeClr val="dk1"/>
                </a:solidFill>
                <a:latin typeface="+mn-lt"/>
              </a:rPr>
              <a:t>Pupils who are experiencing homelessness.</a:t>
            </a:r>
            <a:endParaRPr sz="2400" dirty="0">
              <a:solidFill>
                <a:schemeClr val="dk1"/>
              </a:solidFill>
              <a:latin typeface="+mn-lt"/>
            </a:endParaRPr>
          </a:p>
        </p:txBody>
      </p:sp>
      <p:sp>
        <p:nvSpPr>
          <p:cNvPr id="480" name="Google Shape;480;g8ea30c0d6f_3_151"/>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8ea30c0d6f_3_165"/>
          <p:cNvSpPr txBox="1">
            <a:spLocks noGrp="1"/>
          </p:cNvSpPr>
          <p:nvPr>
            <p:ph type="title"/>
          </p:nvPr>
        </p:nvSpPr>
        <p:spPr>
          <a:xfrm>
            <a:off x="279150" y="286600"/>
            <a:ext cx="11435700" cy="1162722"/>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600" dirty="0">
                <a:solidFill>
                  <a:schemeClr val="bg2"/>
                </a:solidFill>
                <a:latin typeface="+mj-lt"/>
              </a:rPr>
              <a:t>Actions Related to Distance Learning Program</a:t>
            </a:r>
            <a:endParaRPr sz="4600" dirty="0">
              <a:solidFill>
                <a:schemeClr val="bg2"/>
              </a:solidFill>
              <a:latin typeface="+mj-lt"/>
            </a:endParaRPr>
          </a:p>
        </p:txBody>
      </p:sp>
      <p:sp>
        <p:nvSpPr>
          <p:cNvPr id="6" name="TextBox 5">
            <a:extLst>
              <a:ext uri="{FF2B5EF4-FFF2-40B4-BE49-F238E27FC236}">
                <a16:creationId xmlns:a16="http://schemas.microsoft.com/office/drawing/2014/main" id="{4AC6F7B6-2B52-4141-83A8-33A4C8C10527}"/>
              </a:ext>
            </a:extLst>
          </p:cNvPr>
          <p:cNvSpPr txBox="1"/>
          <p:nvPr/>
        </p:nvSpPr>
        <p:spPr>
          <a:xfrm>
            <a:off x="326461" y="1491483"/>
            <a:ext cx="11687563" cy="892552"/>
          </a:xfrm>
          <a:prstGeom prst="rect">
            <a:avLst/>
          </a:prstGeom>
          <a:noFill/>
        </p:spPr>
        <p:txBody>
          <a:bodyPr wrap="square" rtlCol="0">
            <a:spAutoFit/>
          </a:bodyPr>
          <a:lstStyle/>
          <a:p>
            <a:r>
              <a:rPr lang="en-US" sz="2600" b="1" dirty="0"/>
              <a:t>Actions related to the Distance Learning Program [additional rows and actions may be added as necessary]</a:t>
            </a:r>
          </a:p>
        </p:txBody>
      </p:sp>
      <p:graphicFrame>
        <p:nvGraphicFramePr>
          <p:cNvPr id="5" name="Table 4">
            <a:extLst>
              <a:ext uri="{FF2B5EF4-FFF2-40B4-BE49-F238E27FC236}">
                <a16:creationId xmlns:a16="http://schemas.microsoft.com/office/drawing/2014/main" id="{D118B166-C7F8-4757-8257-A0C85A8315C5}"/>
              </a:ext>
            </a:extLst>
          </p:cNvPr>
          <p:cNvGraphicFramePr>
            <a:graphicFrameLocks noGrp="1"/>
          </p:cNvGraphicFramePr>
          <p:nvPr>
            <p:extLst/>
          </p:nvPr>
        </p:nvGraphicFramePr>
        <p:xfrm>
          <a:off x="326461" y="2426196"/>
          <a:ext cx="11539077" cy="3200400"/>
        </p:xfrm>
        <a:graphic>
          <a:graphicData uri="http://schemas.openxmlformats.org/drawingml/2006/table">
            <a:tbl>
              <a:tblPr firstRow="1" bandRow="1"/>
              <a:tblGrid>
                <a:gridCol w="7970328">
                  <a:extLst>
                    <a:ext uri="{9D8B030D-6E8A-4147-A177-3AD203B41FA5}">
                      <a16:colId xmlns:a16="http://schemas.microsoft.com/office/drawing/2014/main" val="368860584"/>
                    </a:ext>
                  </a:extLst>
                </a:gridCol>
                <a:gridCol w="1550505">
                  <a:extLst>
                    <a:ext uri="{9D8B030D-6E8A-4147-A177-3AD203B41FA5}">
                      <a16:colId xmlns:a16="http://schemas.microsoft.com/office/drawing/2014/main" val="2516512676"/>
                    </a:ext>
                  </a:extLst>
                </a:gridCol>
                <a:gridCol w="2018244">
                  <a:extLst>
                    <a:ext uri="{9D8B030D-6E8A-4147-A177-3AD203B41FA5}">
                      <a16:colId xmlns:a16="http://schemas.microsoft.com/office/drawing/2014/main" val="668377169"/>
                    </a:ext>
                  </a:extLst>
                </a:gridCol>
              </a:tblGrid>
              <a:tr h="688612">
                <a:tc>
                  <a:txBody>
                    <a:bodyPr/>
                    <a:lstStyle/>
                    <a:p>
                      <a:r>
                        <a:rPr lang="en-US" sz="2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a:r>
                        <a:rPr lang="en-US" sz="2400" dirty="0"/>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709733868"/>
                  </a:ext>
                </a:extLst>
              </a:tr>
              <a:tr h="370840">
                <a:tc>
                  <a:txBody>
                    <a:bodyPr/>
                    <a:lstStyle/>
                    <a:p>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97897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096989"/>
                  </a:ext>
                </a:extLst>
              </a:tr>
            </a:tbl>
          </a:graphicData>
        </a:graphic>
      </p:graphicFrame>
      <p:sp>
        <p:nvSpPr>
          <p:cNvPr id="477" name="Google Shape;477;g8ea30c0d6f_3_16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g8dfd2e6a9b_2_93"/>
          <p:cNvSpPr txBox="1">
            <a:spLocks noGrp="1"/>
          </p:cNvSpPr>
          <p:nvPr>
            <p:ph type="title"/>
          </p:nvPr>
        </p:nvSpPr>
        <p:spPr>
          <a:xfrm>
            <a:off x="279150" y="286600"/>
            <a:ext cx="11435700" cy="11994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Instructions for </a:t>
            </a:r>
            <a:r>
              <a:rPr lang="en-US" sz="4000" dirty="0">
                <a:solidFill>
                  <a:srgbClr val="000000"/>
                </a:solidFill>
                <a:latin typeface="+mj-lt"/>
                <a:ea typeface="Arial"/>
                <a:cs typeface="Arial"/>
                <a:sym typeface="Arial"/>
              </a:rPr>
              <a:t>Actions Related to Distance Learning Program</a:t>
            </a:r>
            <a:endParaRPr sz="4000" dirty="0">
              <a:solidFill>
                <a:srgbClr val="000000"/>
              </a:solidFill>
              <a:latin typeface="+mj-lt"/>
              <a:ea typeface="Arial"/>
              <a:cs typeface="Arial"/>
              <a:sym typeface="Arial"/>
            </a:endParaRPr>
          </a:p>
        </p:txBody>
      </p:sp>
      <p:sp>
        <p:nvSpPr>
          <p:cNvPr id="498" name="Google Shape;498;g8dfd2e6a9b_2_93"/>
          <p:cNvSpPr txBox="1"/>
          <p:nvPr/>
        </p:nvSpPr>
        <p:spPr>
          <a:xfrm>
            <a:off x="279150" y="1790875"/>
            <a:ext cx="11736900" cy="419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a:t>Instructions: </a:t>
            </a:r>
            <a:r>
              <a:rPr lang="en-US" sz="2400" dirty="0">
                <a:solidFill>
                  <a:schemeClr val="dk1"/>
                </a:solidFill>
              </a:rPr>
              <a:t>For each action related to the Distance Learning Program, please enter the following information in the table:</a:t>
            </a:r>
            <a:endParaRPr sz="24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A description of what the action is. This may include a description of how the action contributes to meeting the increased or improved services requirement for foster youth, English learners, or low-income students, as applicable. Enter the total amount of expenditures associated with this action; and</a:t>
            </a:r>
            <a:endParaRPr sz="24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Indicate whether the action contributes to meeting the increase or improved services requirement as described in the Increased or Improved Services section using a “Y” for Yes or an “N” for No.</a:t>
            </a:r>
            <a:endParaRPr sz="2400" dirty="0">
              <a:solidFill>
                <a:schemeClr val="dk1"/>
              </a:solidFill>
            </a:endParaRPr>
          </a:p>
          <a:p>
            <a:pPr marL="0" lvl="0" indent="0" algn="l" rtl="0">
              <a:lnSpc>
                <a:spcPct val="115000"/>
              </a:lnSpc>
              <a:spcBef>
                <a:spcPts val="600"/>
              </a:spcBef>
              <a:spcAft>
                <a:spcPts val="1800"/>
              </a:spcAft>
              <a:buNone/>
            </a:pPr>
            <a:r>
              <a:rPr lang="en-US" sz="2400" dirty="0">
                <a:solidFill>
                  <a:schemeClr val="dk1"/>
                </a:solidFill>
              </a:rPr>
              <a:t>Please add additional rows, as necessary.</a:t>
            </a:r>
            <a:endParaRPr sz="2400" dirty="0">
              <a:solidFill>
                <a:schemeClr val="dk1"/>
              </a:solidFill>
            </a:endParaRPr>
          </a:p>
        </p:txBody>
      </p:sp>
      <p:sp>
        <p:nvSpPr>
          <p:cNvPr id="497" name="Google Shape;497;g8dfd2e6a9b_2_93"/>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g8dfd2e6a9b_5_116"/>
          <p:cNvSpPr txBox="1">
            <a:spLocks noGrp="1"/>
          </p:cNvSpPr>
          <p:nvPr>
            <p:ph type="title"/>
          </p:nvPr>
        </p:nvSpPr>
        <p:spPr>
          <a:xfrm>
            <a:off x="43225" y="357300"/>
            <a:ext cx="1859700" cy="33003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latin typeface="+mj-lt"/>
              </a:rPr>
              <a:t>For More Information</a:t>
            </a:r>
            <a:endParaRPr dirty="0">
              <a:latin typeface="+mj-lt"/>
            </a:endParaRPr>
          </a:p>
        </p:txBody>
      </p:sp>
      <p:sp>
        <p:nvSpPr>
          <p:cNvPr id="505" name="Google Shape;505;g8dfd2e6a9b_5_116"/>
          <p:cNvSpPr txBox="1">
            <a:spLocks noGrp="1"/>
          </p:cNvSpPr>
          <p:nvPr>
            <p:ph type="body" idx="1"/>
          </p:nvPr>
        </p:nvSpPr>
        <p:spPr>
          <a:xfrm>
            <a:off x="2085100" y="338850"/>
            <a:ext cx="9897900" cy="6180300"/>
          </a:xfrm>
          <a:prstGeom prst="rect">
            <a:avLst/>
          </a:prstGeom>
        </p:spPr>
        <p:txBody>
          <a:bodyPr spcFirstLastPara="1" wrap="square" lIns="45700" tIns="45700" rIns="45700" bIns="45700" anchor="ctr" anchorCtr="0">
            <a:noAutofit/>
          </a:bodyPr>
          <a:lstStyle/>
          <a:p>
            <a:pPr marL="0" lvl="0" indent="0" algn="l" rtl="0">
              <a:lnSpc>
                <a:spcPct val="100000"/>
              </a:lnSpc>
              <a:spcBef>
                <a:spcPts val="600"/>
              </a:spcBef>
              <a:spcAft>
                <a:spcPts val="0"/>
              </a:spcAft>
              <a:buNone/>
            </a:pPr>
            <a:r>
              <a:rPr lang="en-US" sz="2400" dirty="0"/>
              <a:t>Please see: </a:t>
            </a:r>
            <a:endParaRPr sz="2400" dirty="0"/>
          </a:p>
          <a:p>
            <a:pPr marL="457200" lvl="0" indent="-317500" algn="l" rtl="0">
              <a:lnSpc>
                <a:spcPct val="100000"/>
              </a:lnSpc>
              <a:spcBef>
                <a:spcPts val="2400"/>
              </a:spcBef>
              <a:spcAft>
                <a:spcPts val="2400"/>
              </a:spcAft>
              <a:buSzPts val="1400"/>
              <a:buChar char="•"/>
            </a:pPr>
            <a:r>
              <a:rPr lang="en-US" sz="2400" dirty="0"/>
              <a:t>CDE’s Distance Learning FAQs at </a:t>
            </a:r>
            <a:r>
              <a:rPr lang="en-US" sz="2400" u="sng" dirty="0">
                <a:solidFill>
                  <a:srgbClr val="0000FF"/>
                </a:solidFill>
                <a:hlinkClick r:id="rId3" tooltip="Distance Learning Frequently Asked Questions">
                  <a:extLst>
                    <a:ext uri="{A12FA001-AC4F-418D-AE19-62706E023703}">
                      <ahyp:hlinkClr xmlns:ahyp="http://schemas.microsoft.com/office/drawing/2018/hyperlinkcolor" val="tx"/>
                    </a:ext>
                  </a:extLst>
                </a:hlinkClick>
              </a:rPr>
              <a:t>https://www.cde.ca.gov/ci/cr/dl/distlearningfaqs.asp</a:t>
            </a:r>
            <a:endParaRPr sz="2400" dirty="0">
              <a:solidFill>
                <a:srgbClr val="0000FF"/>
              </a:solidFill>
            </a:endParaRPr>
          </a:p>
          <a:p>
            <a:pPr marL="457200" lvl="0" indent="-317500" algn="l" rtl="0">
              <a:lnSpc>
                <a:spcPct val="100000"/>
              </a:lnSpc>
              <a:spcBef>
                <a:spcPts val="2400"/>
              </a:spcBef>
              <a:spcAft>
                <a:spcPts val="0"/>
              </a:spcAft>
              <a:buSzPts val="1400"/>
              <a:buChar char="•"/>
            </a:pPr>
            <a:r>
              <a:rPr lang="en-US" sz="2400" dirty="0"/>
              <a:t>CDE’s 2020–21 Funding and Instructional Time FAQs at </a:t>
            </a:r>
            <a:r>
              <a:rPr lang="en-US" sz="2400" u="sng" dirty="0">
                <a:solidFill>
                  <a:srgbClr val="0000FF"/>
                </a:solidFill>
                <a:hlinkClick r:id="rId4" tooltip="2020–21 Funding and Instructional Time FAQs">
                  <a:extLst>
                    <a:ext uri="{A12FA001-AC4F-418D-AE19-62706E023703}">
                      <ahyp:hlinkClr xmlns:ahyp="http://schemas.microsoft.com/office/drawing/2018/hyperlinkcolor" val="tx"/>
                    </a:ext>
                  </a:extLst>
                </a:hlinkClick>
              </a:rPr>
              <a:t>https://www.cde.ca.gov/fg/aa/pa/pafaqs.asp</a:t>
            </a:r>
            <a:r>
              <a:rPr lang="en-US" sz="2400" dirty="0">
                <a:solidFill>
                  <a:srgbClr val="0000FF"/>
                </a:solidFill>
              </a:rPr>
              <a:t> </a:t>
            </a:r>
            <a:endParaRPr sz="2400" dirty="0">
              <a:solidFill>
                <a:srgbClr val="0000FF"/>
              </a:solidFill>
            </a:endParaRPr>
          </a:p>
        </p:txBody>
      </p:sp>
      <p:sp>
        <p:nvSpPr>
          <p:cNvPr id="506" name="Google Shape;506;g8dfd2e6a9b_5_116"/>
          <p:cNvSpPr txBox="1">
            <a:spLocks noGrp="1"/>
          </p:cNvSpPr>
          <p:nvPr>
            <p:ph type="sldNum" idx="12"/>
          </p:nvPr>
        </p:nvSpPr>
        <p:spPr>
          <a:xfrm>
            <a:off x="9825629" y="6431189"/>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solidFill>
                  <a:schemeClr val="dk2"/>
                </a:solidFill>
              </a:rPr>
              <a:t>43</a:t>
            </a:fld>
            <a:endParaRPr>
              <a:solidFill>
                <a:schemeClr val="dk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22"/>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Pupil Learning Loss</a:t>
            </a:r>
            <a:endParaRPr sz="7000" dirty="0">
              <a:solidFill>
                <a:srgbClr val="000000"/>
              </a:solidFill>
              <a:latin typeface="+mj-lt"/>
            </a:endParaRPr>
          </a:p>
        </p:txBody>
      </p:sp>
      <p:sp>
        <p:nvSpPr>
          <p:cNvPr id="521" name="Google Shape;521;p22"/>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dirty="0">
                <a:solidFill>
                  <a:srgbClr val="000000"/>
                </a:solidFill>
              </a:rPr>
              <a:t>Template and Instructions</a:t>
            </a:r>
            <a:endParaRPr sz="3600" cap="small" dirty="0">
              <a:solidFill>
                <a:srgbClr val="00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8ec52e8e2f_2_25"/>
          <p:cNvSpPr txBox="1">
            <a:spLocks noGrp="1"/>
          </p:cNvSpPr>
          <p:nvPr>
            <p:ph type="title"/>
          </p:nvPr>
        </p:nvSpPr>
        <p:spPr>
          <a:xfrm>
            <a:off x="289675" y="160175"/>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Pupil Learning Loss (1)</a:t>
            </a:r>
            <a:endParaRPr sz="4000" dirty="0">
              <a:solidFill>
                <a:srgbClr val="000000"/>
              </a:solidFill>
              <a:latin typeface="+mj-lt"/>
              <a:ea typeface="Arial"/>
              <a:cs typeface="Arial"/>
              <a:sym typeface="Arial"/>
            </a:endParaRPr>
          </a:p>
        </p:txBody>
      </p:sp>
      <p:pic>
        <p:nvPicPr>
          <p:cNvPr id="529" name="Google Shape;529;g8ec52e8e2f_2_25" descr="A screenshot of the Pupil Learning Loss section that will be individually discussed in subsequent slides."/>
          <p:cNvPicPr preferRelativeResize="0"/>
          <p:nvPr/>
        </p:nvPicPr>
        <p:blipFill>
          <a:blip r:embed="rId3">
            <a:alphaModFix/>
          </a:blip>
          <a:stretch>
            <a:fillRect/>
          </a:stretch>
        </p:blipFill>
        <p:spPr>
          <a:xfrm>
            <a:off x="1987525" y="1275800"/>
            <a:ext cx="8216949" cy="4896400"/>
          </a:xfrm>
          <a:prstGeom prst="rect">
            <a:avLst/>
          </a:prstGeom>
          <a:noFill/>
          <a:ln>
            <a:noFill/>
          </a:ln>
        </p:spPr>
      </p:pic>
      <p:sp>
        <p:nvSpPr>
          <p:cNvPr id="528" name="Google Shape;528;g8ec52e8e2f_2_25"/>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8dfd2e6a9b_3_18"/>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Pupil Learning Loss (2)</a:t>
            </a:r>
            <a:endParaRPr sz="4000" dirty="0">
              <a:solidFill>
                <a:srgbClr val="000000"/>
              </a:solidFill>
              <a:latin typeface="+mj-lt"/>
              <a:ea typeface="Arial"/>
              <a:cs typeface="Arial"/>
              <a:sym typeface="Arial"/>
            </a:endParaRPr>
          </a:p>
        </p:txBody>
      </p:sp>
      <p:sp>
        <p:nvSpPr>
          <p:cNvPr id="536" name="Google Shape;536;g8dfd2e6a9b_3_18"/>
          <p:cNvSpPr txBox="1"/>
          <p:nvPr/>
        </p:nvSpPr>
        <p:spPr>
          <a:xfrm>
            <a:off x="202800" y="1590950"/>
            <a:ext cx="11311500" cy="16749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Prompt:</a:t>
            </a:r>
            <a:r>
              <a:rPr lang="en-US" sz="2400" dirty="0"/>
              <a:t> A description of how the LEA will address pupil learning loss that results from COVID-19 during the 2019-2020 and 2020-21 school years, including how the LEA will assess pupils to measure learning status, particularly in the areas of English language arts, English language development, and mathematics.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37" name="Google Shape;537;g8dfd2e6a9b_3_18"/>
          <p:cNvSpPr txBox="1"/>
          <p:nvPr/>
        </p:nvSpPr>
        <p:spPr>
          <a:xfrm>
            <a:off x="202800" y="3429675"/>
            <a:ext cx="11311500" cy="265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Instructions:</a:t>
            </a:r>
            <a:r>
              <a:rPr lang="en-US" sz="2400" dirty="0"/>
              <a:t> </a:t>
            </a:r>
            <a:r>
              <a:rPr lang="en-US" sz="2400" dirty="0">
                <a:solidFill>
                  <a:schemeClr val="dk1"/>
                </a:solidFill>
              </a:rPr>
              <a:t>A sufficient response to this prompt will describe how, with what tools, and at what frequency the LEA will assess pupils to measure learning status, within any instructional delivery model, particularly in the following areas:</a:t>
            </a:r>
            <a:endParaRPr sz="24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English language arts</a:t>
            </a:r>
            <a:endParaRPr sz="24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English language development (ELD)</a:t>
            </a:r>
            <a:endParaRPr sz="2400" i="1" dirty="0">
              <a:solidFill>
                <a:srgbClr val="999999"/>
              </a:solidFill>
              <a:highlight>
                <a:srgbClr val="FFFF00"/>
              </a:highlight>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Mathematics</a:t>
            </a:r>
            <a:endParaRPr sz="2400" dirty="0">
              <a:solidFill>
                <a:schemeClr val="dk1"/>
              </a:solidFill>
            </a:endParaRPr>
          </a:p>
          <a:p>
            <a:pPr marL="0" marR="0" lvl="0" indent="0" algn="l" rtl="0">
              <a:lnSpc>
                <a:spcPct val="100000"/>
              </a:lnSpc>
              <a:spcBef>
                <a:spcPts val="600"/>
              </a:spcBef>
              <a:spcAft>
                <a:spcPts val="0"/>
              </a:spcAft>
              <a:buClr>
                <a:srgbClr val="000000"/>
              </a:buClr>
              <a:buSzPts val="2400"/>
              <a:buFont typeface="Arial"/>
              <a:buNone/>
            </a:pPr>
            <a:endParaRPr sz="3200" b="0" i="0" u="none" strike="noStrike" cap="none" dirty="0">
              <a:solidFill>
                <a:schemeClr val="dk1"/>
              </a:solidFill>
              <a:latin typeface="Arial"/>
              <a:ea typeface="Arial"/>
              <a:cs typeface="Arial"/>
              <a:sym typeface="Arial"/>
            </a:endParaRPr>
          </a:p>
        </p:txBody>
      </p:sp>
      <p:sp>
        <p:nvSpPr>
          <p:cNvPr id="538" name="Google Shape;538;g8dfd2e6a9b_3_18"/>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g8dfd2e6a9b_3_32"/>
          <p:cNvSpPr txBox="1">
            <a:spLocks noGrp="1"/>
          </p:cNvSpPr>
          <p:nvPr>
            <p:ph type="title"/>
          </p:nvPr>
        </p:nvSpPr>
        <p:spPr>
          <a:xfrm>
            <a:off x="279150" y="286600"/>
            <a:ext cx="11435700" cy="7353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Pupil Learning Loss Strategies</a:t>
            </a:r>
            <a:endParaRPr sz="4000" dirty="0">
              <a:solidFill>
                <a:srgbClr val="000000"/>
              </a:solidFill>
              <a:latin typeface="+mj-lt"/>
              <a:ea typeface="Arial"/>
              <a:cs typeface="Arial"/>
              <a:sym typeface="Arial"/>
            </a:endParaRPr>
          </a:p>
        </p:txBody>
      </p:sp>
      <p:sp>
        <p:nvSpPr>
          <p:cNvPr id="545" name="Google Shape;545;g8dfd2e6a9b_3_32"/>
          <p:cNvSpPr txBox="1"/>
          <p:nvPr/>
        </p:nvSpPr>
        <p:spPr>
          <a:xfrm>
            <a:off x="202800" y="1021900"/>
            <a:ext cx="11435700" cy="16944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Prompt:</a:t>
            </a:r>
            <a:r>
              <a:rPr lang="en-US" sz="2400" dirty="0"/>
              <a:t> A description of the actions and strategies the LEA will use to address learning loss and accelerate learning progress for pupils, as needed, including how these strategies differ for pupils who are English learners; low-income; foster youth; pupils with exceptional needs; and pupils who are experiencing homelessness.</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46" name="Google Shape;546;g8dfd2e6a9b_3_32"/>
          <p:cNvSpPr txBox="1"/>
          <p:nvPr/>
        </p:nvSpPr>
        <p:spPr>
          <a:xfrm>
            <a:off x="202800" y="2716300"/>
            <a:ext cx="11435700" cy="34797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1" dirty="0"/>
              <a:t>Instructions:</a:t>
            </a:r>
            <a:r>
              <a:rPr lang="en-US" sz="2200" dirty="0"/>
              <a:t> A sufficient response to this prompt will include specific actions and describe the strategies used to address learning loss and accelerate learning progress. In addition, the response must include a description as to how these strategies differ for</a:t>
            </a:r>
            <a:r>
              <a:rPr lang="en-US" sz="2200" dirty="0">
                <a:latin typeface="Calibri"/>
                <a:ea typeface="Calibri"/>
                <a:cs typeface="Calibri"/>
                <a:sym typeface="Calibri"/>
              </a:rPr>
              <a:t>:</a:t>
            </a:r>
            <a:endParaRPr sz="2200" dirty="0">
              <a:latin typeface="Calibri"/>
              <a:ea typeface="Calibri"/>
              <a:cs typeface="Calibri"/>
              <a:sym typeface="Calibri"/>
            </a:endParaRPr>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English Learners; </a:t>
            </a:r>
            <a:endParaRPr sz="2200" dirty="0"/>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Low-income pupils;</a:t>
            </a:r>
            <a:endParaRPr sz="2200" dirty="0"/>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Foster youth;</a:t>
            </a:r>
            <a:endParaRPr sz="2200" dirty="0"/>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Pupils with exceptional needs; and</a:t>
            </a:r>
            <a:endParaRPr sz="2200" dirty="0"/>
          </a:p>
          <a:p>
            <a:pPr marL="457200" lvl="0" indent="0" algn="l" rtl="0">
              <a:lnSpc>
                <a:spcPct val="115000"/>
              </a:lnSpc>
              <a:spcBef>
                <a:spcPts val="600"/>
              </a:spcBef>
              <a:spcAft>
                <a:spcPts val="0"/>
              </a:spcAft>
              <a:buClr>
                <a:schemeClr val="dk1"/>
              </a:buClr>
              <a:buSzPts val="1100"/>
              <a:buFont typeface="Arial"/>
              <a:buNone/>
            </a:pPr>
            <a:r>
              <a:rPr lang="en-US" sz="2200" dirty="0"/>
              <a:t>●</a:t>
            </a:r>
            <a:r>
              <a:rPr lang="en-US" sz="2200" dirty="0">
                <a:latin typeface="Times New Roman"/>
                <a:ea typeface="Times New Roman"/>
                <a:cs typeface="Times New Roman"/>
                <a:sym typeface="Times New Roman"/>
              </a:rPr>
              <a:t>  	</a:t>
            </a:r>
            <a:r>
              <a:rPr lang="en-US" sz="2200" dirty="0"/>
              <a:t>Pupils who are experiencing homelessness.</a:t>
            </a:r>
            <a:endParaRPr sz="2200" dirty="0"/>
          </a:p>
          <a:p>
            <a:pPr marL="0" marR="0" lvl="0" indent="0" algn="l" rtl="0">
              <a:lnSpc>
                <a:spcPct val="100000"/>
              </a:lnSpc>
              <a:spcBef>
                <a:spcPts val="600"/>
              </a:spcBef>
              <a:spcAft>
                <a:spcPts val="0"/>
              </a:spcAft>
              <a:buClr>
                <a:srgbClr val="000000"/>
              </a:buClr>
              <a:buSzPts val="2400"/>
              <a:buFont typeface="Arial"/>
              <a:buNone/>
            </a:pPr>
            <a:endParaRPr sz="2400" dirty="0">
              <a:solidFill>
                <a:schemeClr val="dk2"/>
              </a:solidFil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547" name="Google Shape;547;g8dfd2e6a9b_3_3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8dfd2e6a9b_3_40"/>
          <p:cNvSpPr txBox="1">
            <a:spLocks noGrp="1"/>
          </p:cNvSpPr>
          <p:nvPr>
            <p:ph type="title"/>
          </p:nvPr>
        </p:nvSpPr>
        <p:spPr>
          <a:xfrm>
            <a:off x="289700" y="191800"/>
            <a:ext cx="11435700" cy="13041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800"/>
              <a:buFont typeface="Arial"/>
              <a:buNone/>
            </a:pPr>
            <a:r>
              <a:rPr lang="en-US" sz="4000" dirty="0">
                <a:solidFill>
                  <a:srgbClr val="000000"/>
                </a:solidFill>
                <a:latin typeface="+mj-lt"/>
              </a:rPr>
              <a:t>Effectiveness of Implemented Pupil Learning Loss Strategies</a:t>
            </a:r>
            <a:endParaRPr sz="4000" dirty="0">
              <a:solidFill>
                <a:srgbClr val="000000"/>
              </a:solidFill>
              <a:latin typeface="+mj-lt"/>
              <a:ea typeface="Arial"/>
              <a:cs typeface="Arial"/>
              <a:sym typeface="Arial"/>
            </a:endParaRPr>
          </a:p>
        </p:txBody>
      </p:sp>
      <p:sp>
        <p:nvSpPr>
          <p:cNvPr id="554" name="Google Shape;554;g8dfd2e6a9b_3_40"/>
          <p:cNvSpPr txBox="1"/>
          <p:nvPr/>
        </p:nvSpPr>
        <p:spPr>
          <a:xfrm>
            <a:off x="202800" y="1881000"/>
            <a:ext cx="11353500" cy="8790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Prompt: </a:t>
            </a:r>
            <a:r>
              <a:rPr lang="en-US" sz="2400" dirty="0"/>
              <a:t>A description of how the effectiveness of the services or supports provided to address learning loss will be measured.</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5" name="Google Shape;555;g8dfd2e6a9b_3_40"/>
          <p:cNvSpPr txBox="1"/>
          <p:nvPr/>
        </p:nvSpPr>
        <p:spPr>
          <a:xfrm>
            <a:off x="202800" y="3055800"/>
            <a:ext cx="11435700" cy="300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Instructions</a:t>
            </a:r>
            <a:r>
              <a:rPr lang="en-US" sz="2400" dirty="0"/>
              <a:t>: </a:t>
            </a:r>
            <a:r>
              <a:rPr lang="en-US" sz="2400" dirty="0">
                <a:solidFill>
                  <a:schemeClr val="dk1"/>
                </a:solidFill>
              </a:rPr>
              <a:t>A sufficient response to this prompt will describe how and by what methods the LEA will measure the effectiveness of services or supports provided to address learning loss.</a:t>
            </a:r>
            <a:endParaRPr sz="2400" dirty="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400" dirty="0">
                <a:solidFill>
                  <a:schemeClr val="dk1"/>
                </a:solidFill>
              </a:rPr>
              <a:t>When responding to this prompt, an LEA may find it helpful to refer to the “Instructional Programs” section in the CDE’s </a:t>
            </a:r>
            <a:r>
              <a:rPr lang="en-US" sz="2400" i="1" dirty="0">
                <a:solidFill>
                  <a:schemeClr val="dk1"/>
                </a:solidFill>
                <a:highlight>
                  <a:srgbClr val="FFFFFF"/>
                </a:highlight>
              </a:rPr>
              <a:t>Stronger Together: A Guidebook for the Safe Reopening of California's Public Schools</a:t>
            </a:r>
            <a:r>
              <a:rPr lang="en-US" sz="2400" dirty="0">
                <a:solidFill>
                  <a:schemeClr val="dk1"/>
                </a:solidFill>
              </a:rPr>
              <a:t> (</a:t>
            </a:r>
            <a:r>
              <a:rPr lang="en-US" sz="2400" u="sng" dirty="0">
                <a:solidFill>
                  <a:srgbClr val="0000FF"/>
                </a:solidFill>
                <a:hlinkClick r:id="rId3" tooltip="Stronger Together: A Guidebook for the Safe Reopening of California's Public Schools">
                  <a:extLst>
                    <a:ext uri="{A12FA001-AC4F-418D-AE19-62706E023703}">
                      <ahyp:hlinkClr xmlns:ahyp="http://schemas.microsoft.com/office/drawing/2018/hyperlinkcolor" val="tx"/>
                    </a:ext>
                  </a:extLst>
                </a:hlinkClick>
              </a:rPr>
              <a:t>https://www.cde.ca.gov/ls/he/hn/documents/strongertogether.pdf</a:t>
            </a:r>
            <a:r>
              <a:rPr lang="en-US" sz="2400" dirty="0">
                <a:solidFill>
                  <a:schemeClr val="dk1"/>
                </a:solidFill>
              </a:rPr>
              <a:t>)</a:t>
            </a:r>
            <a:endParaRPr sz="2400" dirty="0">
              <a:solidFill>
                <a:schemeClr val="dk1"/>
              </a:solidFill>
            </a:endParaRPr>
          </a:p>
        </p:txBody>
      </p:sp>
      <p:sp>
        <p:nvSpPr>
          <p:cNvPr id="556" name="Google Shape;556;g8dfd2e6a9b_3_40"/>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8ea30c0d6f_3_165"/>
          <p:cNvSpPr txBox="1">
            <a:spLocks noGrp="1"/>
          </p:cNvSpPr>
          <p:nvPr>
            <p:ph type="title"/>
          </p:nvPr>
        </p:nvSpPr>
        <p:spPr>
          <a:xfrm>
            <a:off x="279150" y="286600"/>
            <a:ext cx="11435700" cy="97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dirty="0">
                <a:solidFill>
                  <a:schemeClr val="bg2"/>
                </a:solidFill>
                <a:latin typeface="+mj-lt"/>
              </a:rPr>
              <a:t>Actions to Address Pupil Learning Loss (1)</a:t>
            </a:r>
            <a:endParaRPr sz="4400" dirty="0">
              <a:solidFill>
                <a:schemeClr val="bg2"/>
              </a:solidFill>
              <a:latin typeface="+mj-lt"/>
            </a:endParaRPr>
          </a:p>
        </p:txBody>
      </p:sp>
      <p:sp>
        <p:nvSpPr>
          <p:cNvPr id="6" name="TextBox 5">
            <a:extLst>
              <a:ext uri="{FF2B5EF4-FFF2-40B4-BE49-F238E27FC236}">
                <a16:creationId xmlns:a16="http://schemas.microsoft.com/office/drawing/2014/main" id="{4AC6F7B6-2B52-4141-83A8-33A4C8C10527}"/>
              </a:ext>
            </a:extLst>
          </p:cNvPr>
          <p:cNvSpPr txBox="1"/>
          <p:nvPr/>
        </p:nvSpPr>
        <p:spPr>
          <a:xfrm>
            <a:off x="326461" y="1491483"/>
            <a:ext cx="11687563" cy="892552"/>
          </a:xfrm>
          <a:prstGeom prst="rect">
            <a:avLst/>
          </a:prstGeom>
          <a:noFill/>
        </p:spPr>
        <p:txBody>
          <a:bodyPr wrap="square" rtlCol="0">
            <a:spAutoFit/>
          </a:bodyPr>
          <a:lstStyle/>
          <a:p>
            <a:r>
              <a:rPr lang="en-US" sz="2600" b="1" dirty="0"/>
              <a:t>Actions to Address Pupil Learning Loss [additional rows and actions may be added as necessary]</a:t>
            </a:r>
          </a:p>
        </p:txBody>
      </p:sp>
      <p:graphicFrame>
        <p:nvGraphicFramePr>
          <p:cNvPr id="5" name="Table 4">
            <a:extLst>
              <a:ext uri="{FF2B5EF4-FFF2-40B4-BE49-F238E27FC236}">
                <a16:creationId xmlns:a16="http://schemas.microsoft.com/office/drawing/2014/main" id="{D118B166-C7F8-4757-8257-A0C85A8315C5}"/>
              </a:ext>
            </a:extLst>
          </p:cNvPr>
          <p:cNvGraphicFramePr>
            <a:graphicFrameLocks noGrp="1"/>
          </p:cNvGraphicFramePr>
          <p:nvPr>
            <p:extLst/>
          </p:nvPr>
        </p:nvGraphicFramePr>
        <p:xfrm>
          <a:off x="326461" y="2426196"/>
          <a:ext cx="11539077" cy="3200400"/>
        </p:xfrm>
        <a:graphic>
          <a:graphicData uri="http://schemas.openxmlformats.org/drawingml/2006/table">
            <a:tbl>
              <a:tblPr firstRow="1" bandRow="1"/>
              <a:tblGrid>
                <a:gridCol w="7970328">
                  <a:extLst>
                    <a:ext uri="{9D8B030D-6E8A-4147-A177-3AD203B41FA5}">
                      <a16:colId xmlns:a16="http://schemas.microsoft.com/office/drawing/2014/main" val="368860584"/>
                    </a:ext>
                  </a:extLst>
                </a:gridCol>
                <a:gridCol w="1550505">
                  <a:extLst>
                    <a:ext uri="{9D8B030D-6E8A-4147-A177-3AD203B41FA5}">
                      <a16:colId xmlns:a16="http://schemas.microsoft.com/office/drawing/2014/main" val="2516512676"/>
                    </a:ext>
                  </a:extLst>
                </a:gridCol>
                <a:gridCol w="2018244">
                  <a:extLst>
                    <a:ext uri="{9D8B030D-6E8A-4147-A177-3AD203B41FA5}">
                      <a16:colId xmlns:a16="http://schemas.microsoft.com/office/drawing/2014/main" val="668377169"/>
                    </a:ext>
                  </a:extLst>
                </a:gridCol>
              </a:tblGrid>
              <a:tr h="688612">
                <a:tc>
                  <a:txBody>
                    <a:bodyPr/>
                    <a:lstStyle/>
                    <a:p>
                      <a:r>
                        <a:rPr lang="en-US" sz="2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a:r>
                        <a:rPr lang="en-US" sz="2400" dirty="0"/>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709733868"/>
                  </a:ext>
                </a:extLst>
              </a:tr>
              <a:tr h="370840">
                <a:tc>
                  <a:txBody>
                    <a:bodyPr/>
                    <a:lstStyle/>
                    <a:p>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97897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096989"/>
                  </a:ext>
                </a:extLst>
              </a:tr>
            </a:tbl>
          </a:graphicData>
        </a:graphic>
      </p:graphicFrame>
      <p:sp>
        <p:nvSpPr>
          <p:cNvPr id="477" name="Google Shape;477;g8ea30c0d6f_3_16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8eb070a405_2_14"/>
          <p:cNvSpPr txBox="1">
            <a:spLocks noGrp="1"/>
          </p:cNvSpPr>
          <p:nvPr>
            <p:ph type="title"/>
          </p:nvPr>
        </p:nvSpPr>
        <p:spPr>
          <a:xfrm>
            <a:off x="279150" y="286600"/>
            <a:ext cx="11435700" cy="977100"/>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ea typeface="Arial"/>
                <a:cs typeface="Arial"/>
                <a:sym typeface="Arial"/>
              </a:rPr>
              <a:t>Purpose of the Learning Continuity Plan (1)</a:t>
            </a:r>
            <a:endParaRPr sz="4000" dirty="0">
              <a:solidFill>
                <a:srgbClr val="000000"/>
              </a:solidFill>
              <a:latin typeface="+mj-lt"/>
              <a:ea typeface="Arial"/>
              <a:cs typeface="Arial"/>
              <a:sym typeface="Arial"/>
            </a:endParaRPr>
          </a:p>
        </p:txBody>
      </p:sp>
      <p:sp>
        <p:nvSpPr>
          <p:cNvPr id="135" name="Google Shape;135;g8eb070a405_2_14"/>
          <p:cNvSpPr txBox="1">
            <a:spLocks noGrp="1"/>
          </p:cNvSpPr>
          <p:nvPr>
            <p:ph type="body" idx="1"/>
          </p:nvPr>
        </p:nvSpPr>
        <p:spPr>
          <a:xfrm>
            <a:off x="286650" y="1518325"/>
            <a:ext cx="11618700" cy="4588200"/>
          </a:xfrm>
          <a:prstGeom prst="rect">
            <a:avLst/>
          </a:prstGeom>
          <a:noFill/>
          <a:ln>
            <a:noFill/>
          </a:ln>
        </p:spPr>
        <p:txBody>
          <a:bodyPr spcFirstLastPara="1" wrap="square" lIns="45700" tIns="45700" rIns="45700" bIns="45700" anchor="t" anchorCtr="0">
            <a:normAutofit/>
          </a:bodyPr>
          <a:lstStyle/>
          <a:p>
            <a:pPr marL="457200" lvl="0" indent="-355600" algn="l" rtl="0">
              <a:lnSpc>
                <a:spcPct val="90000"/>
              </a:lnSpc>
              <a:spcBef>
                <a:spcPts val="1200"/>
              </a:spcBef>
              <a:spcAft>
                <a:spcPts val="0"/>
              </a:spcAft>
              <a:buClr>
                <a:srgbClr val="000000"/>
              </a:buClr>
              <a:buSzPts val="2000"/>
              <a:buChar char="•"/>
            </a:pP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Senate Bill </a:t>
            </a: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98 </a:t>
            </a:r>
            <a:r>
              <a:rPr lang="en-US" sz="2400" dirty="0">
                <a:solidFill>
                  <a:srgbClr val="000000"/>
                </a:solidFill>
              </a:rPr>
              <a:t>removes the requirement for the Local Control and Accountability Plan (LCAP) for the 2020–21 school year and establishes the Learning Continuity Plan</a:t>
            </a:r>
            <a:endParaRPr sz="2400" dirty="0">
              <a:solidFill>
                <a:srgbClr val="000000"/>
              </a:solidFill>
            </a:endParaRPr>
          </a:p>
          <a:p>
            <a:pPr marL="457200" lvl="0" indent="-355600" algn="l" rtl="0">
              <a:lnSpc>
                <a:spcPct val="90000"/>
              </a:lnSpc>
              <a:spcBef>
                <a:spcPts val="2400"/>
              </a:spcBef>
              <a:spcAft>
                <a:spcPts val="0"/>
              </a:spcAft>
              <a:buClr>
                <a:srgbClr val="000000"/>
              </a:buClr>
              <a:buSzPts val="2000"/>
              <a:buChar char="•"/>
            </a:pPr>
            <a:r>
              <a:rPr lang="en-US" sz="2400" dirty="0">
                <a:solidFill>
                  <a:srgbClr val="000000"/>
                </a:solidFill>
              </a:rPr>
              <a:t>Seeks to address funding stability for schools while providing information at the LEA level for how student learning continuity will be addressed during the COVID-19 crisis in the 2020–21 school year</a:t>
            </a:r>
            <a:endParaRPr sz="2400" dirty="0">
              <a:solidFill>
                <a:srgbClr val="000000"/>
              </a:solidFill>
            </a:endParaRPr>
          </a:p>
          <a:p>
            <a:pPr marL="457200" lvl="0" indent="-355600" algn="l" rtl="0">
              <a:lnSpc>
                <a:spcPct val="90000"/>
              </a:lnSpc>
              <a:spcBef>
                <a:spcPts val="2400"/>
              </a:spcBef>
              <a:spcAft>
                <a:spcPts val="0"/>
              </a:spcAft>
              <a:buClr>
                <a:srgbClr val="000000"/>
              </a:buClr>
              <a:buSzPts val="2000"/>
              <a:buChar char="•"/>
            </a:pPr>
            <a:r>
              <a:rPr lang="en-US" sz="2400" dirty="0">
                <a:solidFill>
                  <a:srgbClr val="000000"/>
                </a:solidFill>
              </a:rPr>
              <a:t>Is intended to balance the needs of all stakeholders, including educators, parents, students, and community members, wh</a:t>
            </a: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ile streamlining meaningful stakeholder engagement </a:t>
            </a:r>
            <a:endParaRPr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457200" lvl="0" indent="-355600" algn="l" rtl="0">
              <a:lnSpc>
                <a:spcPct val="90000"/>
              </a:lnSpc>
              <a:spcBef>
                <a:spcPts val="2400"/>
              </a:spcBef>
              <a:spcAft>
                <a:spcPts val="0"/>
              </a:spcAft>
              <a:buClr>
                <a:srgbClr val="9900FF"/>
              </a:buClr>
              <a:buSzPts val="2000"/>
              <a:buChar char="•"/>
            </a:pP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To reduce duplication of effort for LEAs</a:t>
            </a:r>
            <a:endParaRPr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endParaRPr>
          </a:p>
          <a:p>
            <a:pPr marL="457200" lvl="0" indent="0" algn="l" rtl="0">
              <a:lnSpc>
                <a:spcPct val="90000"/>
              </a:lnSpc>
              <a:spcBef>
                <a:spcPts val="2400"/>
              </a:spcBef>
              <a:spcAft>
                <a:spcPts val="0"/>
              </a:spcAft>
              <a:buNone/>
            </a:pPr>
            <a:endParaRPr sz="2000" dirty="0">
              <a:solidFill>
                <a:srgbClr val="9900FF"/>
              </a:solidFill>
            </a:endParaRPr>
          </a:p>
        </p:txBody>
      </p:sp>
      <p:sp>
        <p:nvSpPr>
          <p:cNvPr id="136" name="Google Shape;136;g8eb070a405_2_14"/>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8ec52e8e2f_2_43"/>
          <p:cNvSpPr txBox="1">
            <a:spLocks noGrp="1"/>
          </p:cNvSpPr>
          <p:nvPr>
            <p:ph type="title"/>
          </p:nvPr>
        </p:nvSpPr>
        <p:spPr>
          <a:xfrm>
            <a:off x="304650" y="18125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ea typeface="Arial"/>
                <a:cs typeface="Arial"/>
                <a:sym typeface="Arial"/>
              </a:rPr>
              <a:t>Actions</a:t>
            </a:r>
            <a:r>
              <a:rPr lang="en-US" sz="4400" dirty="0">
                <a:solidFill>
                  <a:srgbClr val="000000"/>
                </a:solidFill>
                <a:latin typeface="+mj-lt"/>
              </a:rPr>
              <a:t> to Address Pupil Learning Loss (2)</a:t>
            </a:r>
            <a:endParaRPr sz="4400" dirty="0">
              <a:solidFill>
                <a:srgbClr val="000000"/>
              </a:solidFill>
              <a:latin typeface="+mj-lt"/>
              <a:ea typeface="Arial"/>
              <a:cs typeface="Arial"/>
              <a:sym typeface="Arial"/>
            </a:endParaRPr>
          </a:p>
        </p:txBody>
      </p:sp>
      <p:sp>
        <p:nvSpPr>
          <p:cNvPr id="565" name="Google Shape;565;g8ec52e8e2f_2_43"/>
          <p:cNvSpPr txBox="1"/>
          <p:nvPr/>
        </p:nvSpPr>
        <p:spPr>
          <a:xfrm>
            <a:off x="304650" y="1324785"/>
            <a:ext cx="11582700" cy="475703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Instructions: </a:t>
            </a:r>
            <a:r>
              <a:rPr lang="en-US" sz="2400" dirty="0">
                <a:solidFill>
                  <a:schemeClr val="dk1"/>
                </a:solidFill>
              </a:rPr>
              <a:t>For each action addressing Pupil Learning Loss, please enter the following information in the table below:</a:t>
            </a:r>
            <a:endParaRPr sz="2400" dirty="0">
              <a:solidFill>
                <a:schemeClr val="dk1"/>
              </a:solidFill>
            </a:endParaRPr>
          </a:p>
          <a:p>
            <a:pPr marL="457200" lvl="0" indent="-336550" algn="l" rtl="0">
              <a:lnSpc>
                <a:spcPct val="115000"/>
              </a:lnSpc>
              <a:spcBef>
                <a:spcPts val="1200"/>
              </a:spcBef>
              <a:spcAft>
                <a:spcPts val="0"/>
              </a:spcAft>
              <a:buClr>
                <a:schemeClr val="dk1"/>
              </a:buClr>
              <a:buSzPts val="1700"/>
              <a:buChar char="●"/>
            </a:pPr>
            <a:r>
              <a:rPr lang="en-US" sz="2400" dirty="0">
                <a:solidFill>
                  <a:schemeClr val="dk1"/>
                </a:solidFill>
              </a:rPr>
              <a:t>A description of what the action is. This may include a description of how the action contributes to meeting the increased or improved services requirement for foster youth, English learners, or low-income students, as applicable. Enter the total amount of expenditures associated with this action; and</a:t>
            </a:r>
            <a:endParaRPr sz="24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2400" dirty="0">
                <a:solidFill>
                  <a:schemeClr val="dk1"/>
                </a:solidFill>
              </a:rPr>
              <a:t>Indicate whether the action contributes to meeting the increased or improved services requirement as described in the Increased or Improved Services section using a “Y” for Yes or an “N” for No.</a:t>
            </a:r>
            <a:endParaRPr sz="2400" dirty="0">
              <a:solidFill>
                <a:schemeClr val="dk1"/>
              </a:solidFill>
            </a:endParaRPr>
          </a:p>
          <a:p>
            <a:pPr marL="0" lvl="0" indent="0" algn="l" rtl="0">
              <a:lnSpc>
                <a:spcPct val="115000"/>
              </a:lnSpc>
              <a:spcBef>
                <a:spcPts val="600"/>
              </a:spcBef>
              <a:spcAft>
                <a:spcPts val="0"/>
              </a:spcAft>
              <a:buClr>
                <a:schemeClr val="dk1"/>
              </a:buClr>
              <a:buSzPts val="1100"/>
              <a:buFont typeface="Arial"/>
              <a:buNone/>
            </a:pPr>
            <a:r>
              <a:rPr lang="en-US" sz="2400" dirty="0">
                <a:solidFill>
                  <a:schemeClr val="dk1"/>
                </a:solidFill>
              </a:rPr>
              <a:t>Please add additional rows, as necessary.</a:t>
            </a:r>
            <a:endParaRPr sz="2400" dirty="0">
              <a:solidFill>
                <a:schemeClr val="dk1"/>
              </a:solidFill>
            </a:endParaRPr>
          </a:p>
          <a:p>
            <a:pPr marL="0" lvl="0" indent="0" algn="l" rtl="0">
              <a:spcBef>
                <a:spcPts val="1800"/>
              </a:spcBef>
              <a:spcAft>
                <a:spcPts val="0"/>
              </a:spcAft>
              <a:buNone/>
            </a:pPr>
            <a:endParaRPr sz="2400" dirty="0"/>
          </a:p>
        </p:txBody>
      </p:sp>
      <p:sp>
        <p:nvSpPr>
          <p:cNvPr id="563" name="Google Shape;563;g8ec52e8e2f_2_43"/>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g8ec52e8e2f_2_5"/>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Mental Health and Social Emotional Well-Being</a:t>
            </a:r>
            <a:endParaRPr sz="7000" dirty="0">
              <a:solidFill>
                <a:srgbClr val="000000"/>
              </a:solidFill>
              <a:latin typeface="+mj-lt"/>
            </a:endParaRPr>
          </a:p>
        </p:txBody>
      </p:sp>
      <p:sp>
        <p:nvSpPr>
          <p:cNvPr id="580" name="Google Shape;580;g8ec52e8e2f_2_5"/>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dirty="0">
                <a:solidFill>
                  <a:srgbClr val="000000"/>
                </a:solidFill>
              </a:rPr>
              <a:t>Template and Instructions</a:t>
            </a:r>
            <a:endParaRPr sz="3600" cap="small" dirty="0">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8ec52e8e2f_2_120"/>
          <p:cNvSpPr txBox="1">
            <a:spLocks noGrp="1"/>
          </p:cNvSpPr>
          <p:nvPr>
            <p:ph type="title"/>
          </p:nvPr>
        </p:nvSpPr>
        <p:spPr>
          <a:xfrm>
            <a:off x="289700" y="160175"/>
            <a:ext cx="11435700" cy="126135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rPr>
              <a:t>Mental Health and Social Emotional Well-Being (1)</a:t>
            </a:r>
            <a:endParaRPr sz="44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D23F6E11-7BB2-4BE4-8C4E-8FC60FB5DD5C}"/>
              </a:ext>
            </a:extLst>
          </p:cNvPr>
          <p:cNvSpPr txBox="1"/>
          <p:nvPr/>
        </p:nvSpPr>
        <p:spPr>
          <a:xfrm>
            <a:off x="341587" y="1421529"/>
            <a:ext cx="11508825" cy="1569660"/>
          </a:xfrm>
          <a:prstGeom prst="rect">
            <a:avLst/>
          </a:prstGeom>
          <a:solidFill>
            <a:srgbClr val="D9EAD3"/>
          </a:solidFill>
        </p:spPr>
        <p:txBody>
          <a:bodyPr wrap="square" rtlCol="0">
            <a:spAutoFit/>
          </a:bodyPr>
          <a:lstStyle/>
          <a:p>
            <a:r>
              <a:rPr lang="en-US" sz="2400" dirty="0"/>
              <a:t>A description of how the LEA will monitor and support mental health and social and emotional well-being of pupils and staff during the school year, including the professional development and resources that will be provided to pupils and staff to address trauma and other impacts of COVID-19 on the school community.</a:t>
            </a:r>
          </a:p>
        </p:txBody>
      </p:sp>
      <p:sp>
        <p:nvSpPr>
          <p:cNvPr id="589" name="Google Shape;589;g8ec52e8e2f_2_120"/>
          <p:cNvSpPr txBox="1"/>
          <p:nvPr/>
        </p:nvSpPr>
        <p:spPr>
          <a:xfrm>
            <a:off x="337100" y="3189767"/>
            <a:ext cx="11577600" cy="306778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highlight>
                  <a:srgbClr val="FFFFFF"/>
                </a:highlight>
              </a:rPr>
              <a:t>Instructions</a:t>
            </a:r>
            <a:r>
              <a:rPr lang="en-US" sz="2400" dirty="0">
                <a:highlight>
                  <a:srgbClr val="FFFFFF"/>
                </a:highlight>
              </a:rPr>
              <a:t>:</a:t>
            </a:r>
            <a:r>
              <a:rPr lang="en-US" sz="2400" dirty="0">
                <a:solidFill>
                  <a:schemeClr val="dk1"/>
                </a:solidFill>
                <a:highlight>
                  <a:srgbClr val="FFFFFF"/>
                </a:highlight>
              </a:rPr>
              <a:t> A sufficient response to this prompt will describe how the LEA will support mental health and social and emotional well-being of pupils during the school year which includes:</a:t>
            </a:r>
          </a:p>
          <a:p>
            <a:pPr marL="457200" lvl="0" indent="-342900" algn="l" rtl="0">
              <a:lnSpc>
                <a:spcPct val="115000"/>
              </a:lnSpc>
              <a:spcBef>
                <a:spcPts val="1200"/>
              </a:spcBef>
              <a:spcAft>
                <a:spcPts val="0"/>
              </a:spcAft>
              <a:buClr>
                <a:schemeClr val="dk1"/>
              </a:buClr>
              <a:buSzPts val="1800"/>
              <a:buChar char="●"/>
            </a:pPr>
            <a:r>
              <a:rPr lang="en-US" sz="2400" dirty="0">
                <a:solidFill>
                  <a:schemeClr val="dk1"/>
                </a:solidFill>
              </a:rPr>
              <a:t>What professional development will be provided to staff.</a:t>
            </a:r>
          </a:p>
          <a:p>
            <a:pPr marL="457200" lvl="0" indent="-342900" algn="l" rtl="0">
              <a:lnSpc>
                <a:spcPct val="115000"/>
              </a:lnSpc>
              <a:spcBef>
                <a:spcPts val="1000"/>
              </a:spcBef>
              <a:spcAft>
                <a:spcPts val="0"/>
              </a:spcAft>
              <a:buClr>
                <a:schemeClr val="dk1"/>
              </a:buClr>
              <a:buSzPts val="1800"/>
              <a:buChar char="●"/>
            </a:pPr>
            <a:r>
              <a:rPr lang="en-US" sz="2400" dirty="0">
                <a:solidFill>
                  <a:schemeClr val="dk1"/>
                </a:solidFill>
              </a:rPr>
              <a:t>What resources will be provided to pupils and staff to address trauma and other impacts of COVID-19 on the school community.</a:t>
            </a:r>
          </a:p>
        </p:txBody>
      </p:sp>
      <p:sp>
        <p:nvSpPr>
          <p:cNvPr id="587" name="Google Shape;587;g8ec52e8e2f_2_120"/>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8ec52e8e2f_2_120"/>
          <p:cNvSpPr txBox="1">
            <a:spLocks noGrp="1"/>
          </p:cNvSpPr>
          <p:nvPr>
            <p:ph type="title"/>
          </p:nvPr>
        </p:nvSpPr>
        <p:spPr>
          <a:xfrm>
            <a:off x="378150" y="330296"/>
            <a:ext cx="11435700" cy="1498504"/>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rPr>
              <a:t>Mental Health and Social Emotional Well-Being (2)</a:t>
            </a:r>
            <a:endParaRPr sz="4400" dirty="0">
              <a:solidFill>
                <a:srgbClr val="000000"/>
              </a:solidFill>
              <a:latin typeface="+mj-lt"/>
              <a:ea typeface="Arial"/>
              <a:cs typeface="Arial"/>
              <a:sym typeface="Arial"/>
            </a:endParaRPr>
          </a:p>
        </p:txBody>
      </p:sp>
      <p:sp>
        <p:nvSpPr>
          <p:cNvPr id="589" name="Google Shape;589;g8ec52e8e2f_2_120"/>
          <p:cNvSpPr txBox="1"/>
          <p:nvPr/>
        </p:nvSpPr>
        <p:spPr>
          <a:xfrm>
            <a:off x="337100" y="2644235"/>
            <a:ext cx="11577600" cy="361331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1800"/>
              </a:spcAft>
              <a:buNone/>
            </a:pPr>
            <a:r>
              <a:rPr lang="en-US" sz="2400" dirty="0">
                <a:solidFill>
                  <a:schemeClr val="dk1"/>
                </a:solidFill>
              </a:rPr>
              <a:t>When responding to this prompt, LEAs may find it helpful to consider the guidance provided on pages 34–36 in the “Mental Health and Well-Being of All” section in the CDE’s </a:t>
            </a:r>
            <a:r>
              <a:rPr lang="en-US" sz="2400" i="1" dirty="0">
                <a:solidFill>
                  <a:schemeClr val="dk1"/>
                </a:solidFill>
                <a:highlight>
                  <a:srgbClr val="FFFFFF"/>
                </a:highlight>
              </a:rPr>
              <a:t>Stronger Together: A Guidebook for the Safe Reopening of California's Public Schools</a:t>
            </a:r>
            <a:r>
              <a:rPr lang="en-US" sz="2400" dirty="0">
                <a:solidFill>
                  <a:schemeClr val="dk1"/>
                </a:solidFill>
              </a:rPr>
              <a:t> (</a:t>
            </a:r>
            <a:r>
              <a:rPr lang="en-US" sz="2400" u="sng" dirty="0">
                <a:solidFill>
                  <a:srgbClr val="0000FF"/>
                </a:solidFill>
                <a:hlinkClick r:id="rId3" tooltip="Stronger Together: A Guidebook for the Safe Reopening of California's Public Schools">
                  <a:extLst>
                    <a:ext uri="{A12FA001-AC4F-418D-AE19-62706E023703}">
                      <ahyp:hlinkClr xmlns:ahyp="http://schemas.microsoft.com/office/drawing/2018/hyperlinkcolor" val="tx"/>
                    </a:ext>
                  </a:extLst>
                </a:hlinkClick>
              </a:rPr>
              <a:t>https://www.cde.ca.gov/ls/he/hn/documents/strongertogether.pdf</a:t>
            </a:r>
            <a:r>
              <a:rPr lang="en-US" sz="2400" dirty="0">
                <a:solidFill>
                  <a:schemeClr val="dk1"/>
                </a:solidFill>
              </a:rPr>
              <a:t>)</a:t>
            </a:r>
            <a:r>
              <a:rPr lang="en-US" sz="2400" i="1" dirty="0">
                <a:solidFill>
                  <a:schemeClr val="dk1"/>
                </a:solidFill>
              </a:rPr>
              <a:t>.</a:t>
            </a:r>
            <a:endParaRPr sz="2400" dirty="0"/>
          </a:p>
        </p:txBody>
      </p:sp>
      <p:sp>
        <p:nvSpPr>
          <p:cNvPr id="587" name="Google Shape;587;g8ec52e8e2f_2_120"/>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53</a:t>
            </a:fld>
            <a:endParaRPr/>
          </a:p>
        </p:txBody>
      </p:sp>
    </p:spTree>
    <p:extLst>
      <p:ext uri="{BB962C8B-B14F-4D97-AF65-F5344CB8AC3E}">
        <p14:creationId xmlns:p14="http://schemas.microsoft.com/office/powerpoint/2010/main" val="20134374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8ec52e8e2f_2_10"/>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Pupil Family Engagement and Outreach</a:t>
            </a:r>
            <a:endParaRPr sz="5000" dirty="0">
              <a:solidFill>
                <a:srgbClr val="000000"/>
              </a:solidFill>
              <a:latin typeface="+mj-lt"/>
            </a:endParaRPr>
          </a:p>
        </p:txBody>
      </p:sp>
      <p:sp>
        <p:nvSpPr>
          <p:cNvPr id="596" name="Google Shape;596;g8ec52e8e2f_2_10"/>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a:solidFill>
                  <a:schemeClr val="dk2"/>
                </a:solidFill>
              </a:rPr>
              <a:t>Template and Instructions</a:t>
            </a:r>
            <a:endParaRPr sz="3600" cap="small">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8ec52e8e2f_2_132"/>
          <p:cNvSpPr txBox="1">
            <a:spLocks noGrp="1"/>
          </p:cNvSpPr>
          <p:nvPr>
            <p:ph type="title"/>
          </p:nvPr>
        </p:nvSpPr>
        <p:spPr>
          <a:xfrm>
            <a:off x="378150" y="276090"/>
            <a:ext cx="11435700" cy="1118122"/>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rPr>
              <a:t>Pupil Family Engagement and Outreach (1)</a:t>
            </a:r>
            <a:endParaRPr sz="44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BFB85E9F-7713-4592-BC1F-4D8AB4AFC011}"/>
              </a:ext>
            </a:extLst>
          </p:cNvPr>
          <p:cNvSpPr txBox="1"/>
          <p:nvPr/>
        </p:nvSpPr>
        <p:spPr>
          <a:xfrm>
            <a:off x="341587" y="2190771"/>
            <a:ext cx="11508825" cy="2308324"/>
          </a:xfrm>
          <a:prstGeom prst="rect">
            <a:avLst/>
          </a:prstGeom>
          <a:solidFill>
            <a:srgbClr val="D9EAD3"/>
          </a:solidFill>
        </p:spPr>
        <p:txBody>
          <a:bodyPr wrap="square" rtlCol="0">
            <a:spAutoFit/>
          </a:bodyPr>
          <a:lstStyle/>
          <a:p>
            <a:r>
              <a:rPr lang="en-US" sz="2400" dirty="0"/>
              <a:t>A description of pupil engagement and outreach, including the procedures for tiered reengagement strategies for pupils who are absent from distance learning and how the LEA will provide outreach to pupils and their parents or guardians, including in languages other than English, when pupils are not meeting compulsory education requirements, or if the LEA determines the pupil is not engaging in instruction and is at risk of learning loss.</a:t>
            </a:r>
          </a:p>
        </p:txBody>
      </p:sp>
      <p:sp>
        <p:nvSpPr>
          <p:cNvPr id="603" name="Google Shape;603;g8ec52e8e2f_2_13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8ec52e8e2f_2_132"/>
          <p:cNvSpPr txBox="1">
            <a:spLocks noGrp="1"/>
          </p:cNvSpPr>
          <p:nvPr>
            <p:ph type="title"/>
          </p:nvPr>
        </p:nvSpPr>
        <p:spPr>
          <a:xfrm>
            <a:off x="378150" y="344009"/>
            <a:ext cx="11435700" cy="120145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400" dirty="0">
                <a:solidFill>
                  <a:srgbClr val="000000"/>
                </a:solidFill>
                <a:latin typeface="+mj-lt"/>
              </a:rPr>
              <a:t>Pupil Family Engagement and Outreach (2)</a:t>
            </a:r>
            <a:endParaRPr sz="4400" dirty="0">
              <a:solidFill>
                <a:srgbClr val="000000"/>
              </a:solidFill>
              <a:latin typeface="+mj-lt"/>
              <a:ea typeface="Arial"/>
              <a:cs typeface="Arial"/>
              <a:sym typeface="Arial"/>
            </a:endParaRPr>
          </a:p>
        </p:txBody>
      </p:sp>
      <p:sp>
        <p:nvSpPr>
          <p:cNvPr id="605" name="Google Shape;605;g8ec52e8e2f_2_132"/>
          <p:cNvSpPr txBox="1"/>
          <p:nvPr/>
        </p:nvSpPr>
        <p:spPr>
          <a:xfrm>
            <a:off x="296700" y="1770907"/>
            <a:ext cx="11598600" cy="445977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Instructions:</a:t>
            </a:r>
            <a:r>
              <a:rPr lang="en-US" sz="2400" dirty="0">
                <a:solidFill>
                  <a:schemeClr val="dk1"/>
                </a:solidFill>
              </a:rPr>
              <a:t> A sufficient response to this prompt will provide a description of pupil engagement and outreach including:</a:t>
            </a:r>
            <a:endParaRPr sz="24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The procedures for tiered re-engagement strategies for pupils who are absent from distance learning.</a:t>
            </a:r>
            <a:endParaRPr sz="2400" dirty="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400" dirty="0">
                <a:solidFill>
                  <a:schemeClr val="dk1"/>
                </a:solidFill>
              </a:rPr>
              <a:t>How the LEA will provide outreach to all pupils and their parents and guardians, including in languages other than English, when pupils are not meeting compulsory education requirements or if the LEA determines the pupil is not engaging in instruction and is at risk of learning loss.</a:t>
            </a:r>
            <a:endParaRPr sz="2400" dirty="0"/>
          </a:p>
        </p:txBody>
      </p:sp>
      <p:sp>
        <p:nvSpPr>
          <p:cNvPr id="603" name="Google Shape;603;g8ec52e8e2f_2_13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56</a:t>
            </a:fld>
            <a:endParaRPr/>
          </a:p>
        </p:txBody>
      </p:sp>
    </p:spTree>
    <p:extLst>
      <p:ext uri="{BB962C8B-B14F-4D97-AF65-F5344CB8AC3E}">
        <p14:creationId xmlns:p14="http://schemas.microsoft.com/office/powerpoint/2010/main" val="714876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8ec52e8e2f_2_15"/>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School Nutrition</a:t>
            </a:r>
            <a:endParaRPr sz="7000" dirty="0">
              <a:solidFill>
                <a:srgbClr val="000000"/>
              </a:solidFill>
              <a:latin typeface="+mj-lt"/>
            </a:endParaRPr>
          </a:p>
        </p:txBody>
      </p:sp>
      <p:sp>
        <p:nvSpPr>
          <p:cNvPr id="620" name="Google Shape;620;g8ec52e8e2f_2_15"/>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a:solidFill>
                  <a:schemeClr val="dk2"/>
                </a:solidFill>
              </a:rPr>
              <a:t>Template and Instructions</a:t>
            </a:r>
            <a:endParaRPr sz="3600" cap="small">
              <a:solidFill>
                <a:schemeClr val="dk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g8ec52e8e2f_2_144"/>
          <p:cNvSpPr txBox="1">
            <a:spLocks noGrp="1"/>
          </p:cNvSpPr>
          <p:nvPr>
            <p:ph type="title"/>
          </p:nvPr>
        </p:nvSpPr>
        <p:spPr>
          <a:xfrm>
            <a:off x="341587" y="61062"/>
            <a:ext cx="11435700" cy="851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rPr>
              <a:t>School Nutrition</a:t>
            </a:r>
            <a:endParaRPr sz="4600" dirty="0">
              <a:solidFill>
                <a:srgbClr val="000000"/>
              </a:solidFill>
              <a:latin typeface="+mj-lt"/>
              <a:ea typeface="Arial"/>
              <a:cs typeface="Arial"/>
              <a:sym typeface="Arial"/>
            </a:endParaRPr>
          </a:p>
        </p:txBody>
      </p:sp>
      <p:sp>
        <p:nvSpPr>
          <p:cNvPr id="6" name="TextBox 5">
            <a:extLst>
              <a:ext uri="{FF2B5EF4-FFF2-40B4-BE49-F238E27FC236}">
                <a16:creationId xmlns:a16="http://schemas.microsoft.com/office/drawing/2014/main" id="{8F2A93CD-AF05-479A-B844-F541F132607A}"/>
              </a:ext>
            </a:extLst>
          </p:cNvPr>
          <p:cNvSpPr txBox="1"/>
          <p:nvPr/>
        </p:nvSpPr>
        <p:spPr>
          <a:xfrm>
            <a:off x="341587" y="833298"/>
            <a:ext cx="11508825" cy="1569660"/>
          </a:xfrm>
          <a:prstGeom prst="rect">
            <a:avLst/>
          </a:prstGeom>
          <a:solidFill>
            <a:srgbClr val="D9EAD3"/>
          </a:solidFill>
        </p:spPr>
        <p:txBody>
          <a:bodyPr wrap="square" rtlCol="0">
            <a:spAutoFit/>
          </a:bodyPr>
          <a:lstStyle/>
          <a:p>
            <a:r>
              <a:rPr lang="en-US" sz="2400" dirty="0"/>
              <a:t>A description of how the LEA will provide nutritionally adequate meals for all pupils, including those students who are eligible for free or reduced-price meals, when pupils are participating in both in-person instruction and distance learning, as applicable.</a:t>
            </a:r>
          </a:p>
        </p:txBody>
      </p:sp>
      <p:sp>
        <p:nvSpPr>
          <p:cNvPr id="629" name="Google Shape;629;g8ec52e8e2f_2_144"/>
          <p:cNvSpPr txBox="1"/>
          <p:nvPr/>
        </p:nvSpPr>
        <p:spPr>
          <a:xfrm>
            <a:off x="358175" y="2402958"/>
            <a:ext cx="11656200" cy="315885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t>Instructions: </a:t>
            </a:r>
            <a:r>
              <a:rPr lang="en-US" sz="2400" dirty="0">
                <a:solidFill>
                  <a:schemeClr val="dk1"/>
                </a:solidFill>
              </a:rPr>
              <a:t>A sufficient response to this prompt will describe how the LEA will provide nutritionally adequate meals for all pupils, including those students who are eligible for free or reduced-price meals, when pupils are participating in both in-person instruction and distance learning, as applicable.</a:t>
            </a:r>
            <a:endParaRPr sz="2400" dirty="0">
              <a:solidFill>
                <a:schemeClr val="dk1"/>
              </a:solidFill>
            </a:endParaRPr>
          </a:p>
          <a:p>
            <a:pPr marL="457200" lvl="0" indent="-355600" algn="l" rtl="0">
              <a:lnSpc>
                <a:spcPct val="115000"/>
              </a:lnSpc>
              <a:spcBef>
                <a:spcPts val="1200"/>
              </a:spcBef>
              <a:spcAft>
                <a:spcPts val="0"/>
              </a:spcAft>
              <a:buClr>
                <a:schemeClr val="dk1"/>
              </a:buClr>
              <a:buSzPts val="2000"/>
              <a:buChar char="●"/>
            </a:pPr>
            <a:r>
              <a:rPr lang="en-US" sz="2400" dirty="0">
                <a:solidFill>
                  <a:schemeClr val="dk1"/>
                </a:solidFill>
              </a:rPr>
              <a:t>When responding to this prompt, LEAs may find it helpful to consider the changes in food service operations provided on pages 43–44 in the “School Services” section in the CDE’s </a:t>
            </a:r>
            <a:r>
              <a:rPr lang="en-US" sz="2400" i="1" dirty="0">
                <a:solidFill>
                  <a:schemeClr val="dk1"/>
                </a:solidFill>
                <a:highlight>
                  <a:srgbClr val="FFFFFF"/>
                </a:highlight>
              </a:rPr>
              <a:t>Stronger Together: A Guidebook for the Safe Reopening of California's Public Schools</a:t>
            </a:r>
            <a:r>
              <a:rPr lang="en-US" sz="2400" dirty="0">
                <a:solidFill>
                  <a:schemeClr val="dk1"/>
                </a:solidFill>
              </a:rPr>
              <a:t> (</a:t>
            </a:r>
            <a:r>
              <a:rPr lang="en-US" sz="2400" u="sng" dirty="0">
                <a:solidFill>
                  <a:srgbClr val="0000FF"/>
                </a:solidFill>
                <a:hlinkClick r:id="rId3" tooltip="Stronger Together: A Guidebook for the Safe Reopening of California's Public Schools">
                  <a:extLst>
                    <a:ext uri="{A12FA001-AC4F-418D-AE19-62706E023703}">
                      <ahyp:hlinkClr xmlns:ahyp="http://schemas.microsoft.com/office/drawing/2018/hyperlinkcolor" val="tx"/>
                    </a:ext>
                  </a:extLst>
                </a:hlinkClick>
              </a:rPr>
              <a:t>https://www.cde.ca.gov/ls/he/hn/documents/strongertogether.pdf</a:t>
            </a:r>
            <a:r>
              <a:rPr lang="en-US" sz="2400" dirty="0">
                <a:solidFill>
                  <a:schemeClr val="dk1"/>
                </a:solidFill>
              </a:rPr>
              <a:t>).</a:t>
            </a:r>
            <a:endParaRPr sz="2400" dirty="0"/>
          </a:p>
        </p:txBody>
      </p:sp>
      <p:sp>
        <p:nvSpPr>
          <p:cNvPr id="627" name="Google Shape;627;g8ec52e8e2f_2_144"/>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58</a:t>
            </a:fld>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8ec52e8e2f_2_20"/>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solidFill>
                  <a:srgbClr val="000000"/>
                </a:solidFill>
                <a:latin typeface="+mj-lt"/>
              </a:rPr>
              <a:t>Additional Actions to Implement the Learning Continuity Plan</a:t>
            </a:r>
            <a:endParaRPr sz="7000" dirty="0">
              <a:solidFill>
                <a:srgbClr val="000000"/>
              </a:solidFill>
              <a:latin typeface="+mj-lt"/>
            </a:endParaRPr>
          </a:p>
        </p:txBody>
      </p:sp>
      <p:sp>
        <p:nvSpPr>
          <p:cNvPr id="644" name="Google Shape;644;g8ec52e8e2f_2_20"/>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a:solidFill>
                  <a:schemeClr val="dk2"/>
                </a:solidFill>
              </a:rPr>
              <a:t>Template and Instructions</a:t>
            </a:r>
            <a:endParaRPr sz="3600" cap="small">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8eb070a405_2_26"/>
          <p:cNvSpPr txBox="1">
            <a:spLocks noGrp="1"/>
          </p:cNvSpPr>
          <p:nvPr>
            <p:ph type="title"/>
          </p:nvPr>
        </p:nvSpPr>
        <p:spPr>
          <a:xfrm>
            <a:off x="279150" y="286600"/>
            <a:ext cx="11435700" cy="977100"/>
          </a:xfrm>
          <a:prstGeom prst="rect">
            <a:avLst/>
          </a:prstGeom>
          <a:solidFill>
            <a:schemeClr val="lt1"/>
          </a:solid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000000"/>
              </a:buClr>
              <a:buSzPts val="1800"/>
              <a:buFont typeface="Arial"/>
              <a:buNone/>
            </a:pPr>
            <a:r>
              <a:rPr lang="en-US" sz="4000" dirty="0">
                <a:solidFill>
                  <a:srgbClr val="000000"/>
                </a:solidFill>
                <a:latin typeface="+mj-lt"/>
              </a:rPr>
              <a:t>Purpose of the Learning Continuity Plan (2)</a:t>
            </a:r>
            <a:endParaRPr sz="4000" dirty="0">
              <a:solidFill>
                <a:srgbClr val="000000"/>
              </a:solidFill>
              <a:latin typeface="+mj-lt"/>
            </a:endParaRPr>
          </a:p>
        </p:txBody>
      </p:sp>
      <p:sp>
        <p:nvSpPr>
          <p:cNvPr id="143" name="Google Shape;143;g8eb070a405_2_26"/>
          <p:cNvSpPr txBox="1">
            <a:spLocks noGrp="1"/>
          </p:cNvSpPr>
          <p:nvPr>
            <p:ph type="body" idx="1"/>
          </p:nvPr>
        </p:nvSpPr>
        <p:spPr>
          <a:xfrm>
            <a:off x="220200" y="1554563"/>
            <a:ext cx="11751600" cy="46107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200"/>
              </a:spcBef>
              <a:spcAft>
                <a:spcPts val="0"/>
              </a:spcAft>
              <a:buClr>
                <a:schemeClr val="dk1"/>
              </a:buClr>
              <a:buSzPts val="1100"/>
              <a:buNone/>
            </a:pPr>
            <a:r>
              <a:rPr lang="en-US" sz="2400" dirty="0">
                <a:solidFill>
                  <a:srgbClr val="000000"/>
                </a:solidFill>
              </a:rPr>
              <a:t>The Learning Continuity Plan template memorializes the planning process already underway for the 2020–21 school year which includes descriptions of the following:</a:t>
            </a:r>
            <a:endParaRPr sz="2400" dirty="0">
              <a:solidFill>
                <a:srgbClr val="000000"/>
              </a:solidFill>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Addressing gaps in learning; </a:t>
            </a:r>
            <a:endParaRPr sz="2400" dirty="0">
              <a:solidFill>
                <a:srgbClr val="00000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Conducting meaningful stakeholder engagement; </a:t>
            </a:r>
            <a:endParaRPr sz="2400" dirty="0">
              <a:solidFill>
                <a:srgbClr val="00000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Maintaining transparency; </a:t>
            </a:r>
            <a:endParaRPr sz="2400" dirty="0">
              <a:solidFill>
                <a:srgbClr val="00000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Addressing the needs of unduplicated pupils, students with unique needs, and students experiencing </a:t>
            </a:r>
            <a:r>
              <a:rPr lang="en-US" sz="2400" dirty="0">
                <a:solidFill>
                  <a:srgbClr val="000000"/>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homelessness. </a:t>
            </a:r>
            <a:endParaRPr sz="2400" dirty="0">
              <a:solidFill>
                <a:srgbClr val="000000"/>
              </a:solidFill>
            </a:endParaRPr>
          </a:p>
        </p:txBody>
      </p:sp>
      <p:sp>
        <p:nvSpPr>
          <p:cNvPr id="144" name="Google Shape;144;g8eb070a405_2_26"/>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8ea30c0d6f_3_165"/>
          <p:cNvSpPr txBox="1">
            <a:spLocks noGrp="1"/>
          </p:cNvSpPr>
          <p:nvPr>
            <p:ph type="title"/>
          </p:nvPr>
        </p:nvSpPr>
        <p:spPr>
          <a:xfrm>
            <a:off x="378150" y="286600"/>
            <a:ext cx="11435700" cy="1162722"/>
          </a:xfrm>
          <a:prstGeom prst="rect">
            <a:avLst/>
          </a:prstGeom>
        </p:spPr>
        <p:txBody>
          <a:bodyPr spcFirstLastPara="1" wrap="square" lIns="91425" tIns="45700" rIns="91425" bIns="45700" anchor="b" anchorCtr="0">
            <a:noAutofit/>
          </a:bodyPr>
          <a:lstStyle/>
          <a:p>
            <a:pPr lvl="0" algn="ctr"/>
            <a:r>
              <a:rPr lang="en-US" sz="4600" dirty="0">
                <a:solidFill>
                  <a:srgbClr val="000000"/>
                </a:solidFill>
                <a:latin typeface="+mj-lt"/>
              </a:rPr>
              <a:t>Additional Actions to Implement the Learning Continuity Plan</a:t>
            </a:r>
            <a:endParaRPr sz="4600" dirty="0">
              <a:solidFill>
                <a:schemeClr val="bg2"/>
              </a:solidFill>
              <a:latin typeface="+mj-lt"/>
            </a:endParaRPr>
          </a:p>
        </p:txBody>
      </p:sp>
      <p:sp>
        <p:nvSpPr>
          <p:cNvPr id="6" name="TextBox 5">
            <a:extLst>
              <a:ext uri="{FF2B5EF4-FFF2-40B4-BE49-F238E27FC236}">
                <a16:creationId xmlns:a16="http://schemas.microsoft.com/office/drawing/2014/main" id="{4AC6F7B6-2B52-4141-83A8-33A4C8C10527}"/>
              </a:ext>
            </a:extLst>
          </p:cNvPr>
          <p:cNvSpPr txBox="1"/>
          <p:nvPr/>
        </p:nvSpPr>
        <p:spPr>
          <a:xfrm>
            <a:off x="326461" y="1491483"/>
            <a:ext cx="11687563" cy="892552"/>
          </a:xfrm>
          <a:prstGeom prst="rect">
            <a:avLst/>
          </a:prstGeom>
          <a:noFill/>
        </p:spPr>
        <p:txBody>
          <a:bodyPr wrap="square" rtlCol="0">
            <a:spAutoFit/>
          </a:bodyPr>
          <a:lstStyle/>
          <a:p>
            <a:r>
              <a:rPr lang="en-US" sz="2600" b="1" dirty="0"/>
              <a:t>Additional Actions to the Implement the Learning Continuity Plan [additional rows and actions may be added as necessary]</a:t>
            </a:r>
          </a:p>
        </p:txBody>
      </p:sp>
      <p:graphicFrame>
        <p:nvGraphicFramePr>
          <p:cNvPr id="5" name="Table 4">
            <a:extLst>
              <a:ext uri="{FF2B5EF4-FFF2-40B4-BE49-F238E27FC236}">
                <a16:creationId xmlns:a16="http://schemas.microsoft.com/office/drawing/2014/main" id="{D118B166-C7F8-4757-8257-A0C85A8315C5}"/>
              </a:ext>
            </a:extLst>
          </p:cNvPr>
          <p:cNvGraphicFramePr>
            <a:graphicFrameLocks noGrp="1"/>
          </p:cNvGraphicFramePr>
          <p:nvPr>
            <p:extLst>
              <p:ext uri="{D42A27DB-BD31-4B8C-83A1-F6EECF244321}">
                <p14:modId xmlns:p14="http://schemas.microsoft.com/office/powerpoint/2010/main" val="537838087"/>
              </p:ext>
            </p:extLst>
          </p:nvPr>
        </p:nvGraphicFramePr>
        <p:xfrm>
          <a:off x="326461" y="2426196"/>
          <a:ext cx="11539076" cy="3108960"/>
        </p:xfrm>
        <a:graphic>
          <a:graphicData uri="http://schemas.openxmlformats.org/drawingml/2006/table">
            <a:tbl>
              <a:tblPr firstRow="1" bandRow="1"/>
              <a:tblGrid>
                <a:gridCol w="4330599">
                  <a:extLst>
                    <a:ext uri="{9D8B030D-6E8A-4147-A177-3AD203B41FA5}">
                      <a16:colId xmlns:a16="http://schemas.microsoft.com/office/drawing/2014/main" val="368860584"/>
                    </a:ext>
                  </a:extLst>
                </a:gridCol>
                <a:gridCol w="4019107">
                  <a:extLst>
                    <a:ext uri="{9D8B030D-6E8A-4147-A177-3AD203B41FA5}">
                      <a16:colId xmlns:a16="http://schemas.microsoft.com/office/drawing/2014/main" val="1007074897"/>
                    </a:ext>
                  </a:extLst>
                </a:gridCol>
                <a:gridCol w="1339703">
                  <a:extLst>
                    <a:ext uri="{9D8B030D-6E8A-4147-A177-3AD203B41FA5}">
                      <a16:colId xmlns:a16="http://schemas.microsoft.com/office/drawing/2014/main" val="2516512676"/>
                    </a:ext>
                  </a:extLst>
                </a:gridCol>
                <a:gridCol w="1849667">
                  <a:extLst>
                    <a:ext uri="{9D8B030D-6E8A-4147-A177-3AD203B41FA5}">
                      <a16:colId xmlns:a16="http://schemas.microsoft.com/office/drawing/2014/main" val="668377169"/>
                    </a:ext>
                  </a:extLst>
                </a:gridCol>
              </a:tblGrid>
              <a:tr h="688612">
                <a:tc>
                  <a:txBody>
                    <a:bodyPr/>
                    <a:lstStyle/>
                    <a:p>
                      <a:r>
                        <a:rPr lang="en-US" sz="2400" dirty="0"/>
                        <a:t>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r>
                        <a:rPr lang="en-US" sz="2400" dirty="0"/>
                        <a:t>Total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tc>
                  <a:txBody>
                    <a:bodyPr/>
                    <a:lstStyle/>
                    <a:p>
                      <a:pPr algn="ctr"/>
                      <a:r>
                        <a:rPr lang="en-US" sz="2400" dirty="0"/>
                        <a:t>Contributing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AD3"/>
                    </a:solidFill>
                  </a:tcPr>
                </a:tc>
                <a:extLst>
                  <a:ext uri="{0D108BD9-81ED-4DB2-BD59-A6C34878D82A}">
                    <a16:rowId xmlns:a16="http://schemas.microsoft.com/office/drawing/2014/main" val="1709733868"/>
                  </a:ext>
                </a:extLst>
              </a:tr>
              <a:tr h="370840">
                <a:tc>
                  <a:txBody>
                    <a:bodyPr/>
                    <a:lstStyle/>
                    <a:p>
                      <a:r>
                        <a:rPr lang="en-US" sz="2400" dirty="0"/>
                        <a:t>[The section of the Learning Continuity Plan related to the action described; may put N/A if the action does not apply to one specific section.]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 description of what the action is; may include a description of how the action contributes to increasing or improving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[Y/N]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978979"/>
                  </a:ext>
                </a:extLst>
              </a:tr>
            </a:tbl>
          </a:graphicData>
        </a:graphic>
      </p:graphicFrame>
      <p:sp>
        <p:nvSpPr>
          <p:cNvPr id="477" name="Google Shape;477;g8ea30c0d6f_3_16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8ec52e8e2f_2_162"/>
          <p:cNvSpPr txBox="1">
            <a:spLocks noGrp="1"/>
          </p:cNvSpPr>
          <p:nvPr>
            <p:ph type="title"/>
          </p:nvPr>
        </p:nvSpPr>
        <p:spPr>
          <a:xfrm>
            <a:off x="352325" y="187923"/>
            <a:ext cx="11435700" cy="115092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Instructions for Additional Actions to Implement the Learning Continuity Plan (1)</a:t>
            </a:r>
            <a:endParaRPr sz="4000" dirty="0">
              <a:solidFill>
                <a:srgbClr val="000000"/>
              </a:solidFill>
              <a:latin typeface="+mj-lt"/>
              <a:sym typeface="Arial"/>
            </a:endParaRPr>
          </a:p>
        </p:txBody>
      </p:sp>
      <p:sp>
        <p:nvSpPr>
          <p:cNvPr id="660" name="Google Shape;660;g8ec52e8e2f_2_162"/>
          <p:cNvSpPr txBox="1"/>
          <p:nvPr/>
        </p:nvSpPr>
        <p:spPr>
          <a:xfrm>
            <a:off x="400325" y="1701209"/>
            <a:ext cx="11387700" cy="4147046"/>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dirty="0">
                <a:solidFill>
                  <a:schemeClr val="dk1"/>
                </a:solidFill>
                <a:highlight>
                  <a:srgbClr val="FFFFFF"/>
                </a:highlight>
              </a:rPr>
              <a:t>This table should include additional actions related to the implementation of the Learning Continuity Plan that are not already included in the plan, including any actions related to the Mental Health and Social Emotional Well Being, Pupil and Family Engagement and Outreach, and School Nutrition Sections of the plan if needed. If applicable, please enter the following information in the table:</a:t>
            </a:r>
            <a:endParaRPr sz="2400" dirty="0">
              <a:solidFill>
                <a:schemeClr val="dk1"/>
              </a:solidFill>
              <a:highlight>
                <a:srgbClr val="FFFFFF"/>
              </a:highlight>
            </a:endParaRPr>
          </a:p>
          <a:p>
            <a:pPr marL="457200" marR="0" lvl="0" indent="-349250" algn="l" rtl="0">
              <a:lnSpc>
                <a:spcPct val="115000"/>
              </a:lnSpc>
              <a:spcBef>
                <a:spcPts val="600"/>
              </a:spcBef>
              <a:spcAft>
                <a:spcPts val="0"/>
              </a:spcAft>
              <a:buClr>
                <a:schemeClr val="dk1"/>
              </a:buClr>
              <a:buSzPts val="1900"/>
              <a:buChar char="●"/>
            </a:pPr>
            <a:r>
              <a:rPr lang="en-US" sz="2400" dirty="0">
                <a:solidFill>
                  <a:schemeClr val="dk1"/>
                </a:solidFill>
              </a:rPr>
              <a:t>The section of the Learning Continuity Plan related to the action described. If the actions and expenditures described in this table do not apply to one particular section the LEA may put “N/A.”</a:t>
            </a:r>
            <a:endParaRPr sz="2400" dirty="0">
              <a:solidFill>
                <a:schemeClr val="dk1"/>
              </a:solidFill>
            </a:endParaRPr>
          </a:p>
        </p:txBody>
      </p:sp>
      <p:sp>
        <p:nvSpPr>
          <p:cNvPr id="659" name="Google Shape;659;g8ec52e8e2f_2_16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8ec52e8e2f_2_162"/>
          <p:cNvSpPr txBox="1">
            <a:spLocks noGrp="1"/>
          </p:cNvSpPr>
          <p:nvPr>
            <p:ph type="title"/>
          </p:nvPr>
        </p:nvSpPr>
        <p:spPr>
          <a:xfrm>
            <a:off x="352325" y="187923"/>
            <a:ext cx="11435700" cy="1150928"/>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Instructions for Additional Actions to Implement the Learning Continuity Plan (2)</a:t>
            </a:r>
            <a:endParaRPr sz="4000" dirty="0">
              <a:solidFill>
                <a:srgbClr val="000000"/>
              </a:solidFill>
              <a:latin typeface="+mj-lt"/>
              <a:sym typeface="Arial"/>
            </a:endParaRPr>
          </a:p>
        </p:txBody>
      </p:sp>
      <p:sp>
        <p:nvSpPr>
          <p:cNvPr id="660" name="Google Shape;660;g8ec52e8e2f_2_162"/>
          <p:cNvSpPr txBox="1"/>
          <p:nvPr/>
        </p:nvSpPr>
        <p:spPr>
          <a:xfrm>
            <a:off x="400325" y="1765004"/>
            <a:ext cx="11387700" cy="3808637"/>
          </a:xfrm>
          <a:prstGeom prst="rect">
            <a:avLst/>
          </a:prstGeom>
          <a:noFill/>
          <a:ln>
            <a:noFill/>
          </a:ln>
        </p:spPr>
        <p:txBody>
          <a:bodyPr spcFirstLastPara="1" wrap="square" lIns="91425" tIns="91425" rIns="91425" bIns="91425" anchor="t" anchorCtr="0">
            <a:noAutofit/>
          </a:bodyPr>
          <a:lstStyle/>
          <a:p>
            <a:pPr marL="457200" marR="0" lvl="0" indent="-349250" algn="l" rtl="0">
              <a:lnSpc>
                <a:spcPct val="115000"/>
              </a:lnSpc>
              <a:spcBef>
                <a:spcPts val="0"/>
              </a:spcBef>
              <a:spcAft>
                <a:spcPts val="0"/>
              </a:spcAft>
              <a:buClr>
                <a:schemeClr val="dk1"/>
              </a:buClr>
              <a:buSzPts val="1900"/>
              <a:buChar char="●"/>
            </a:pPr>
            <a:r>
              <a:rPr lang="en-US" sz="2400" dirty="0">
                <a:solidFill>
                  <a:schemeClr val="dk1"/>
                </a:solidFill>
              </a:rPr>
              <a:t>A description of what the action is. This may include a succinct description of how the action contributes to meeting the increased or improved services requirement for foster youth, English learners, or low-income students, as applicable.</a:t>
            </a:r>
            <a:endParaRPr sz="2400" dirty="0">
              <a:solidFill>
                <a:schemeClr val="dk1"/>
              </a:solidFill>
            </a:endParaRPr>
          </a:p>
          <a:p>
            <a:pPr marL="457200" marR="0" lvl="0" indent="-349250" algn="l" rtl="0">
              <a:lnSpc>
                <a:spcPct val="115000"/>
              </a:lnSpc>
              <a:spcBef>
                <a:spcPts val="0"/>
              </a:spcBef>
              <a:spcAft>
                <a:spcPts val="0"/>
              </a:spcAft>
              <a:buClr>
                <a:schemeClr val="dk1"/>
              </a:buClr>
              <a:buSzPts val="1900"/>
              <a:buChar char="●"/>
            </a:pPr>
            <a:r>
              <a:rPr lang="en-US" sz="2400" dirty="0">
                <a:solidFill>
                  <a:schemeClr val="dk1"/>
                </a:solidFill>
              </a:rPr>
              <a:t>Enter the total amount of expenditures associated with this action; and</a:t>
            </a:r>
            <a:endParaRPr sz="2400" dirty="0">
              <a:solidFill>
                <a:schemeClr val="dk1"/>
              </a:solidFill>
            </a:endParaRPr>
          </a:p>
          <a:p>
            <a:pPr marL="457200" marR="0" lvl="0" indent="-349250" algn="l" rtl="0">
              <a:lnSpc>
                <a:spcPct val="115000"/>
              </a:lnSpc>
              <a:spcBef>
                <a:spcPts val="0"/>
              </a:spcBef>
              <a:spcAft>
                <a:spcPts val="0"/>
              </a:spcAft>
              <a:buClr>
                <a:schemeClr val="dk1"/>
              </a:buClr>
              <a:buSzPts val="1900"/>
              <a:buChar char="●"/>
            </a:pPr>
            <a:r>
              <a:rPr lang="en-US" sz="2400" dirty="0">
                <a:solidFill>
                  <a:schemeClr val="dk1"/>
                </a:solidFill>
              </a:rPr>
              <a:t>Indicate whether the action contributes to meeting the increased or improved services requirement as described in the Increased or Improved Services section using a “Y” for Yes or an “N” for No.</a:t>
            </a:r>
            <a:endParaRPr sz="2400" dirty="0">
              <a:solidFill>
                <a:schemeClr val="dk1"/>
              </a:solidFill>
            </a:endParaRPr>
          </a:p>
        </p:txBody>
      </p:sp>
      <p:sp>
        <p:nvSpPr>
          <p:cNvPr id="659" name="Google Shape;659;g8ec52e8e2f_2_162"/>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62</a:t>
            </a:fld>
            <a:endParaRPr/>
          </a:p>
        </p:txBody>
      </p:sp>
    </p:spTree>
    <p:extLst>
      <p:ext uri="{BB962C8B-B14F-4D97-AF65-F5344CB8AC3E}">
        <p14:creationId xmlns:p14="http://schemas.microsoft.com/office/powerpoint/2010/main" val="540374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8ec52e8e2f_2_0"/>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Arial"/>
              <a:buNone/>
            </a:pPr>
            <a:r>
              <a:rPr lang="en-US" sz="5000" dirty="0">
                <a:latin typeface="+mj-lt"/>
                <a:ea typeface="Arial"/>
                <a:cs typeface="Arial"/>
                <a:sym typeface="Arial"/>
              </a:rPr>
              <a:t>Increased or Improved Services for Foster Youth, English Learners, and Low-Income Students</a:t>
            </a:r>
            <a:endParaRPr sz="5000" dirty="0">
              <a:latin typeface="+mj-lt"/>
            </a:endParaRPr>
          </a:p>
        </p:txBody>
      </p:sp>
      <p:sp>
        <p:nvSpPr>
          <p:cNvPr id="675" name="Google Shape;675;g8ec52e8e2f_2_0"/>
          <p:cNvSpPr txBox="1">
            <a:spLocks noGrp="1"/>
          </p:cNvSpPr>
          <p:nvPr>
            <p:ph type="subTitle" idx="1"/>
          </p:nvPr>
        </p:nvSpPr>
        <p:spPr>
          <a:xfrm>
            <a:off x="2484126" y="4517571"/>
            <a:ext cx="91551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200"/>
              </a:spcAft>
              <a:buSzPts val="2400"/>
              <a:buNone/>
            </a:pPr>
            <a:r>
              <a:rPr lang="en-US" sz="3600" cap="small">
                <a:solidFill>
                  <a:srgbClr val="000000"/>
                </a:solidFill>
              </a:rPr>
              <a:t>Template and Instructions</a:t>
            </a:r>
            <a:endParaRPr sz="3600" cap="small">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8dfd2e6a9b_3_72"/>
          <p:cNvSpPr txBox="1">
            <a:spLocks noGrp="1"/>
          </p:cNvSpPr>
          <p:nvPr>
            <p:ph type="title"/>
          </p:nvPr>
        </p:nvSpPr>
        <p:spPr>
          <a:xfrm>
            <a:off x="1079129" y="155170"/>
            <a:ext cx="10058400" cy="9564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rPr>
              <a:t>Requirements and Instructions (1)</a:t>
            </a:r>
            <a:endParaRPr sz="4600" dirty="0">
              <a:solidFill>
                <a:srgbClr val="000000"/>
              </a:solidFill>
              <a:latin typeface="+mj-lt"/>
              <a:ea typeface="Arial"/>
              <a:cs typeface="Arial"/>
              <a:sym typeface="Arial"/>
            </a:endParaRPr>
          </a:p>
        </p:txBody>
      </p:sp>
      <p:sp>
        <p:nvSpPr>
          <p:cNvPr id="699" name="Google Shape;699;g8dfd2e6a9b_3_72"/>
          <p:cNvSpPr txBox="1">
            <a:spLocks noGrp="1"/>
          </p:cNvSpPr>
          <p:nvPr>
            <p:ph type="body" idx="1"/>
          </p:nvPr>
        </p:nvSpPr>
        <p:spPr>
          <a:xfrm>
            <a:off x="246100" y="1326660"/>
            <a:ext cx="5240400" cy="1233659"/>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b="1" dirty="0">
                <a:solidFill>
                  <a:srgbClr val="000000"/>
                </a:solidFill>
              </a:rPr>
              <a:t>Heading:</a:t>
            </a:r>
            <a:r>
              <a:rPr lang="en-US" dirty="0">
                <a:solidFill>
                  <a:srgbClr val="000000"/>
                </a:solidFill>
              </a:rPr>
              <a:t> Percentage to Increase or Improve Services</a:t>
            </a:r>
            <a:endParaRPr dirty="0">
              <a:solidFill>
                <a:srgbClr val="000000"/>
              </a:solidFill>
            </a:endParaRPr>
          </a:p>
        </p:txBody>
      </p:sp>
      <p:sp>
        <p:nvSpPr>
          <p:cNvPr id="700" name="Google Shape;700;g8dfd2e6a9b_3_72"/>
          <p:cNvSpPr txBox="1">
            <a:spLocks noGrp="1"/>
          </p:cNvSpPr>
          <p:nvPr>
            <p:ph type="body" idx="2"/>
          </p:nvPr>
        </p:nvSpPr>
        <p:spPr>
          <a:xfrm>
            <a:off x="246100" y="2433234"/>
            <a:ext cx="5240400" cy="3071307"/>
          </a:xfrm>
          <a:prstGeom prst="rect">
            <a:avLst/>
          </a:prstGeom>
        </p:spPr>
        <p:txBody>
          <a:bodyPr spcFirstLastPara="1" wrap="square" lIns="45700" tIns="45700" rIns="45700" bIns="45700" anchor="t" anchorCtr="0">
            <a:noAutofit/>
          </a:bodyPr>
          <a:lstStyle/>
          <a:p>
            <a:pPr marL="0" lvl="0" indent="0">
              <a:lnSpc>
                <a:spcPct val="115000"/>
              </a:lnSpc>
              <a:spcBef>
                <a:spcPts val="1000"/>
              </a:spcBef>
              <a:buClr>
                <a:schemeClr val="dk1"/>
              </a:buClr>
              <a:buSzPts val="1100"/>
              <a:buNone/>
            </a:pPr>
            <a:r>
              <a:rPr lang="en-US" sz="2400" b="1" dirty="0">
                <a:solidFill>
                  <a:schemeClr val="dk1"/>
                </a:solidFill>
              </a:rPr>
              <a:t>Instructions:</a:t>
            </a:r>
            <a:r>
              <a:rPr lang="en-US" sz="2400" dirty="0">
                <a:solidFill>
                  <a:schemeClr val="dk1"/>
                </a:solidFill>
              </a:rPr>
              <a:t> Identify the percentage by which services for unduplicated pupils must be increased or improved as compared to the services provided to all students in the Learning Continuity Plan year as calculated pursuant to </a:t>
            </a:r>
            <a:r>
              <a:rPr lang="en-US" sz="2400" i="1" dirty="0"/>
              <a:t>California Code of Regulations</a:t>
            </a:r>
            <a:r>
              <a:rPr lang="en-US" sz="2400" dirty="0"/>
              <a:t>, Title 5  (5 </a:t>
            </a:r>
            <a:r>
              <a:rPr lang="en-US" sz="2400" i="1" dirty="0"/>
              <a:t>CCR</a:t>
            </a:r>
            <a:r>
              <a:rPr lang="en-US" sz="2400" dirty="0"/>
              <a:t>) </a:t>
            </a:r>
            <a:r>
              <a:rPr lang="en-US" sz="2400" dirty="0">
                <a:solidFill>
                  <a:schemeClr val="dk1"/>
                </a:solidFill>
              </a:rPr>
              <a:t>Section 15496(a)(7).</a:t>
            </a:r>
            <a:endParaRPr sz="2400" dirty="0">
              <a:solidFill>
                <a:schemeClr val="dk1"/>
              </a:solidFill>
            </a:endParaRPr>
          </a:p>
          <a:p>
            <a:pPr marL="0" lvl="0" indent="0" algn="l" rtl="0">
              <a:spcBef>
                <a:spcPts val="1200"/>
              </a:spcBef>
              <a:spcAft>
                <a:spcPts val="0"/>
              </a:spcAft>
              <a:buNone/>
            </a:pPr>
            <a:endParaRPr dirty="0"/>
          </a:p>
        </p:txBody>
      </p:sp>
      <p:sp>
        <p:nvSpPr>
          <p:cNvPr id="701" name="Google Shape;701;g8dfd2e6a9b_3_72"/>
          <p:cNvSpPr txBox="1">
            <a:spLocks noGrp="1"/>
          </p:cNvSpPr>
          <p:nvPr>
            <p:ph type="body" idx="3"/>
          </p:nvPr>
        </p:nvSpPr>
        <p:spPr>
          <a:xfrm>
            <a:off x="5943600" y="1326661"/>
            <a:ext cx="6028006" cy="1233659"/>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dirty="0">
                <a:solidFill>
                  <a:srgbClr val="000000"/>
                </a:solidFill>
              </a:rPr>
              <a:t>Heading: </a:t>
            </a:r>
            <a:r>
              <a:rPr lang="en-US" dirty="0">
                <a:solidFill>
                  <a:srgbClr val="000000"/>
                </a:solidFill>
              </a:rPr>
              <a:t>Increased Apportionment Based on the Enrollment of Foster Youth, English Learners, and Low-Income Students</a:t>
            </a:r>
            <a:endParaRPr dirty="0">
              <a:solidFill>
                <a:srgbClr val="000000"/>
              </a:solidFill>
            </a:endParaRPr>
          </a:p>
        </p:txBody>
      </p:sp>
      <p:sp>
        <p:nvSpPr>
          <p:cNvPr id="702" name="Google Shape;702;g8dfd2e6a9b_3_72"/>
          <p:cNvSpPr txBox="1">
            <a:spLocks noGrp="1"/>
          </p:cNvSpPr>
          <p:nvPr>
            <p:ph type="body" idx="4"/>
          </p:nvPr>
        </p:nvSpPr>
        <p:spPr>
          <a:xfrm>
            <a:off x="5943600" y="2433234"/>
            <a:ext cx="6028006" cy="3192745"/>
          </a:xfrm>
          <a:prstGeom prst="rect">
            <a:avLst/>
          </a:prstGeom>
        </p:spPr>
        <p:txBody>
          <a:bodyPr spcFirstLastPara="1" wrap="square" lIns="45700" tIns="45700" rIns="45700"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b="1" dirty="0">
                <a:solidFill>
                  <a:schemeClr val="dk1"/>
                </a:solidFill>
              </a:rPr>
              <a:t>Instructions: </a:t>
            </a:r>
            <a:r>
              <a:rPr lang="en-US" sz="2400" dirty="0">
                <a:solidFill>
                  <a:schemeClr val="dk1"/>
                </a:solidFill>
              </a:rPr>
              <a:t>Specify the estimate of the amount of funds apportioned on the basis of the number and concentration of unduplicated pupils for the Learning Continuity Plan.</a:t>
            </a:r>
            <a:endParaRPr sz="2400" dirty="0"/>
          </a:p>
          <a:p>
            <a:pPr marL="0" lvl="0" indent="0" algn="l" rtl="0">
              <a:spcBef>
                <a:spcPts val="1200"/>
              </a:spcBef>
              <a:spcAft>
                <a:spcPts val="0"/>
              </a:spcAft>
              <a:buNone/>
            </a:pPr>
            <a:endParaRPr dirty="0"/>
          </a:p>
        </p:txBody>
      </p:sp>
      <p:sp>
        <p:nvSpPr>
          <p:cNvPr id="698" name="Google Shape;698;g8dfd2e6a9b_3_72"/>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8dfd2e6a9b_3_56"/>
          <p:cNvSpPr txBox="1">
            <a:spLocks noGrp="1"/>
          </p:cNvSpPr>
          <p:nvPr>
            <p:ph type="title"/>
          </p:nvPr>
        </p:nvSpPr>
        <p:spPr>
          <a:xfrm>
            <a:off x="279150" y="286600"/>
            <a:ext cx="11435700" cy="914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rPr>
              <a:t>Required Descriptions (2)</a:t>
            </a:r>
            <a:endParaRPr sz="4600" dirty="0">
              <a:solidFill>
                <a:srgbClr val="000000"/>
              </a:solidFill>
              <a:latin typeface="+mj-lt"/>
              <a:ea typeface="Arial"/>
              <a:cs typeface="Arial"/>
              <a:sym typeface="Arial"/>
            </a:endParaRPr>
          </a:p>
        </p:txBody>
      </p:sp>
      <p:sp>
        <p:nvSpPr>
          <p:cNvPr id="709" name="Google Shape;709;g8dfd2e6a9b_3_56"/>
          <p:cNvSpPr txBox="1"/>
          <p:nvPr/>
        </p:nvSpPr>
        <p:spPr>
          <a:xfrm>
            <a:off x="234000" y="1489834"/>
            <a:ext cx="11642400" cy="1643451"/>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dirty="0"/>
              <a:t>Prompt 1</a:t>
            </a:r>
            <a:r>
              <a:rPr lang="en-US" sz="2400" dirty="0"/>
              <a:t>: For the actions being provided to an entire school, or across the entire school district or county office of education (COE), an explanation of (1) how the needs of foster youth, English learners, and low-income students were considered first, and (2) how these actions are effective in meeting the needs of these students.</a:t>
            </a:r>
            <a:endParaRPr sz="2400" b="0" i="0" u="none" strike="noStrike" cap="none" dirty="0">
              <a:solidFill>
                <a:srgbClr val="000000"/>
              </a:solidFill>
              <a:latin typeface="Arial"/>
              <a:ea typeface="Arial"/>
              <a:cs typeface="Arial"/>
              <a:sym typeface="Arial"/>
            </a:endParaRPr>
          </a:p>
        </p:txBody>
      </p:sp>
      <p:sp>
        <p:nvSpPr>
          <p:cNvPr id="711" name="Google Shape;711;g8dfd2e6a9b_3_56"/>
          <p:cNvSpPr txBox="1"/>
          <p:nvPr/>
        </p:nvSpPr>
        <p:spPr>
          <a:xfrm>
            <a:off x="234000" y="3428999"/>
            <a:ext cx="11580000" cy="28591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t>Instructions</a:t>
            </a:r>
            <a:r>
              <a:rPr lang="en-US" sz="2400" dirty="0"/>
              <a:t>: For the actions included in the Learning Continuity Plan and marked as contributing to the increased or improved services requirement for foster youth, English learners, and low-income students and that are being provided on an LEA-wide or schoolwide basis, provide a general explanation of these actions consistent with 5 </a:t>
            </a:r>
            <a:r>
              <a:rPr lang="en-US" sz="2400" i="1" dirty="0"/>
              <a:t>CCR</a:t>
            </a:r>
            <a:r>
              <a:rPr lang="en-US" sz="2400" dirty="0"/>
              <a:t> Section 15496(b).</a:t>
            </a:r>
            <a:endParaRPr sz="2400" dirty="0"/>
          </a:p>
        </p:txBody>
      </p:sp>
      <p:sp>
        <p:nvSpPr>
          <p:cNvPr id="710" name="Google Shape;710;g8dfd2e6a9b_3_56"/>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8dfd2e6a9b_3_56"/>
          <p:cNvSpPr txBox="1">
            <a:spLocks noGrp="1"/>
          </p:cNvSpPr>
          <p:nvPr>
            <p:ph type="title"/>
          </p:nvPr>
        </p:nvSpPr>
        <p:spPr>
          <a:xfrm>
            <a:off x="279150" y="286600"/>
            <a:ext cx="11435700" cy="914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rPr>
              <a:t>Required Descriptions (3)</a:t>
            </a:r>
            <a:endParaRPr sz="4600" dirty="0">
              <a:solidFill>
                <a:srgbClr val="000000"/>
              </a:solidFill>
              <a:latin typeface="+mj-lt"/>
              <a:ea typeface="Arial"/>
              <a:cs typeface="Arial"/>
              <a:sym typeface="Arial"/>
            </a:endParaRPr>
          </a:p>
        </p:txBody>
      </p:sp>
      <p:sp>
        <p:nvSpPr>
          <p:cNvPr id="711" name="Google Shape;711;g8dfd2e6a9b_3_56"/>
          <p:cNvSpPr txBox="1"/>
          <p:nvPr/>
        </p:nvSpPr>
        <p:spPr>
          <a:xfrm>
            <a:off x="306000" y="1705349"/>
            <a:ext cx="11580000" cy="3936033"/>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400" b="1" dirty="0"/>
              <a:t>Instructions (continued):</a:t>
            </a:r>
          </a:p>
          <a:p>
            <a:pPr marL="0" lvl="0" indent="0" algn="l" rtl="0">
              <a:spcBef>
                <a:spcPts val="1000"/>
              </a:spcBef>
              <a:spcAft>
                <a:spcPts val="1200"/>
              </a:spcAft>
              <a:buNone/>
            </a:pPr>
            <a:r>
              <a:rPr lang="en-US" sz="2400" dirty="0"/>
              <a:t>Principally Directed and Effective: For these actions, explain how:</a:t>
            </a:r>
            <a:endParaRPr sz="2400" dirty="0"/>
          </a:p>
          <a:p>
            <a:pPr marL="457200" lvl="0" indent="-355600" algn="l" rtl="0">
              <a:spcBef>
                <a:spcPts val="0"/>
              </a:spcBef>
              <a:spcAft>
                <a:spcPts val="1200"/>
              </a:spcAft>
              <a:buSzPts val="2000"/>
              <a:buChar char="●"/>
            </a:pPr>
            <a:r>
              <a:rPr lang="en-US" sz="2400" dirty="0"/>
              <a:t>The LEA considered the needs, conditions, or circumstances of its unduplicated pupils as a result of COVID-19;</a:t>
            </a:r>
            <a:endParaRPr sz="2400" dirty="0"/>
          </a:p>
          <a:p>
            <a:pPr marL="457200" lvl="0" indent="-355600" algn="l" rtl="0">
              <a:spcBef>
                <a:spcPts val="0"/>
              </a:spcBef>
              <a:spcAft>
                <a:spcPts val="1200"/>
              </a:spcAft>
              <a:buSzPts val="2000"/>
              <a:buChar char="●"/>
            </a:pPr>
            <a:r>
              <a:rPr lang="en-US" sz="2400" dirty="0"/>
              <a:t>The action, or aspect(s) of the action (including, for example, its design, content, methods, or location), is based on these considerations; and</a:t>
            </a:r>
            <a:endParaRPr sz="2400" dirty="0"/>
          </a:p>
          <a:p>
            <a:pPr marL="457200" lvl="0" indent="-355600" algn="l" rtl="0">
              <a:spcBef>
                <a:spcPts val="0"/>
              </a:spcBef>
              <a:spcAft>
                <a:spcPts val="0"/>
              </a:spcAft>
              <a:buSzPts val="2000"/>
              <a:buChar char="●"/>
            </a:pPr>
            <a:r>
              <a:rPr lang="en-US" sz="2400" dirty="0"/>
              <a:t>The action is intended to meet the needs of the students in response to the COVID-19 pandemic.</a:t>
            </a:r>
            <a:endParaRPr sz="2400" dirty="0"/>
          </a:p>
        </p:txBody>
      </p:sp>
      <p:sp>
        <p:nvSpPr>
          <p:cNvPr id="710" name="Google Shape;710;g8dfd2e6a9b_3_56"/>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66</a:t>
            </a:fld>
            <a:endParaRPr/>
          </a:p>
        </p:txBody>
      </p:sp>
    </p:spTree>
    <p:extLst>
      <p:ext uri="{BB962C8B-B14F-4D97-AF65-F5344CB8AC3E}">
        <p14:creationId xmlns:p14="http://schemas.microsoft.com/office/powerpoint/2010/main" val="3449393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dfd2e6a9b_3_64"/>
          <p:cNvSpPr txBox="1">
            <a:spLocks noGrp="1"/>
          </p:cNvSpPr>
          <p:nvPr>
            <p:ph type="title"/>
          </p:nvPr>
        </p:nvSpPr>
        <p:spPr>
          <a:xfrm>
            <a:off x="279150" y="286600"/>
            <a:ext cx="11435700" cy="85288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Required Descriptions (4)</a:t>
            </a:r>
            <a:endParaRPr sz="4000" dirty="0">
              <a:solidFill>
                <a:srgbClr val="000000"/>
              </a:solidFill>
              <a:latin typeface="+mj-lt"/>
              <a:sym typeface="Arial"/>
            </a:endParaRPr>
          </a:p>
        </p:txBody>
      </p:sp>
      <p:sp>
        <p:nvSpPr>
          <p:cNvPr id="718" name="Google Shape;718;g8dfd2e6a9b_3_64"/>
          <p:cNvSpPr txBox="1"/>
          <p:nvPr/>
        </p:nvSpPr>
        <p:spPr>
          <a:xfrm>
            <a:off x="253800" y="1973931"/>
            <a:ext cx="11684400" cy="1074900"/>
          </a:xfrm>
          <a:prstGeom prst="rect">
            <a:avLst/>
          </a:prstGeom>
          <a:solidFill>
            <a:srgbClr val="D9EAD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sz="2400" b="1" dirty="0">
                <a:solidFill>
                  <a:schemeClr val="tx1"/>
                </a:solidFill>
              </a:rPr>
              <a:t>Prompt 2</a:t>
            </a:r>
            <a:r>
              <a:rPr lang="en-US" sz="2400" dirty="0">
                <a:solidFill>
                  <a:schemeClr val="tx1"/>
                </a:solidFill>
              </a:rPr>
              <a:t>: A description of how services for foster youth, English learners, and low-income students are being increased or improved by the percentage required.</a:t>
            </a:r>
            <a:endParaRPr sz="2400" b="0" i="0" u="none" strike="noStrike" cap="none" dirty="0">
              <a:solidFill>
                <a:schemeClr val="tx1"/>
              </a:solidFill>
              <a:sym typeface="Arial"/>
            </a:endParaRPr>
          </a:p>
          <a:p>
            <a:pPr marL="0" marR="0" lvl="0" indent="0" algn="l"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720" name="Google Shape;720;g8dfd2e6a9b_3_64"/>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8dfd2e6a9b_3_64"/>
          <p:cNvSpPr txBox="1">
            <a:spLocks noGrp="1"/>
          </p:cNvSpPr>
          <p:nvPr>
            <p:ph type="title"/>
          </p:nvPr>
        </p:nvSpPr>
        <p:spPr>
          <a:xfrm>
            <a:off x="279150" y="286600"/>
            <a:ext cx="11435700" cy="852883"/>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Required Descriptions (5)</a:t>
            </a:r>
            <a:endParaRPr sz="4000" dirty="0">
              <a:solidFill>
                <a:srgbClr val="000000"/>
              </a:solidFill>
              <a:latin typeface="+mj-lt"/>
              <a:sym typeface="Arial"/>
            </a:endParaRPr>
          </a:p>
        </p:txBody>
      </p:sp>
      <p:sp>
        <p:nvSpPr>
          <p:cNvPr id="720" name="Google Shape;720;g8dfd2e6a9b_3_64"/>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68</a:t>
            </a:fld>
            <a:endParaRPr/>
          </a:p>
        </p:txBody>
      </p:sp>
      <p:sp>
        <p:nvSpPr>
          <p:cNvPr id="721" name="Google Shape;721;g8dfd2e6a9b_3_64"/>
          <p:cNvSpPr txBox="1">
            <a:spLocks noGrp="1"/>
          </p:cNvSpPr>
          <p:nvPr>
            <p:ph type="body" idx="1"/>
          </p:nvPr>
        </p:nvSpPr>
        <p:spPr>
          <a:xfrm>
            <a:off x="453600" y="1403498"/>
            <a:ext cx="11284800" cy="4699590"/>
          </a:xfrm>
          <a:prstGeom prst="rect">
            <a:avLst/>
          </a:prstGeom>
        </p:spPr>
        <p:txBody>
          <a:bodyPr spcFirstLastPara="1" wrap="square" lIns="45700" tIns="45700" rIns="45700" bIns="45700" anchor="t" anchorCtr="0">
            <a:noAutofit/>
          </a:bodyPr>
          <a:lstStyle/>
          <a:p>
            <a:pPr marL="0" lvl="0" indent="0" algn="l" rtl="0">
              <a:lnSpc>
                <a:spcPct val="100000"/>
              </a:lnSpc>
              <a:spcBef>
                <a:spcPts val="0"/>
              </a:spcBef>
              <a:spcAft>
                <a:spcPts val="0"/>
              </a:spcAft>
              <a:buNone/>
            </a:pPr>
            <a:r>
              <a:rPr lang="en-US" sz="2400" b="1" dirty="0">
                <a:solidFill>
                  <a:schemeClr val="tx1"/>
                </a:solidFill>
              </a:rPr>
              <a:t>Instructions</a:t>
            </a:r>
            <a:r>
              <a:rPr lang="en-US" sz="2400" dirty="0">
                <a:solidFill>
                  <a:schemeClr val="tx1"/>
                </a:solidFill>
              </a:rPr>
              <a:t>: Consistent with the requirements of 5 </a:t>
            </a:r>
            <a:r>
              <a:rPr lang="en-US" sz="2400" i="1" dirty="0">
                <a:solidFill>
                  <a:schemeClr val="tx1"/>
                </a:solidFill>
              </a:rPr>
              <a:t>CCR </a:t>
            </a:r>
            <a:r>
              <a:rPr lang="en-US" sz="2400" dirty="0">
                <a:solidFill>
                  <a:schemeClr val="tx1"/>
                </a:solidFill>
              </a:rPr>
              <a:t>Section 15496, describe how the services marked in the Learning Continuity Plan as contributing to the increased or improved services requirement for foster youth, English learners, and low-income students contribute to meeting the percentage calculated as compared to the services provided for all students. Additionally, consistent with the requirements of 5 CCR Section 15496, please describe any other actions or services that contribute towards meeting the increased or improved services requirement. To improve services means to grow services in quality and to increase services means to grow services in quantity. A sufficient description to this prompt must address how the action(s) are expected to result in the required proportional increase or improvement in services for unduplicated pupils as compared to the services the LEA provides to all students.</a:t>
            </a:r>
            <a:endParaRPr sz="2400" dirty="0">
              <a:solidFill>
                <a:schemeClr val="tx1"/>
              </a:solidFill>
            </a:endParaRPr>
          </a:p>
        </p:txBody>
      </p:sp>
    </p:spTree>
    <p:extLst>
      <p:ext uri="{BB962C8B-B14F-4D97-AF65-F5344CB8AC3E}">
        <p14:creationId xmlns:p14="http://schemas.microsoft.com/office/powerpoint/2010/main" val="64306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27"/>
          <p:cNvSpPr txBox="1">
            <a:spLocks noGrp="1"/>
          </p:cNvSpPr>
          <p:nvPr>
            <p:ph type="ctrTitle"/>
          </p:nvPr>
        </p:nvSpPr>
        <p:spPr>
          <a:xfrm>
            <a:off x="2485502" y="758952"/>
            <a:ext cx="9152400" cy="35661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62626"/>
              </a:buClr>
              <a:buSzPts val="8000"/>
              <a:buFont typeface="Arial"/>
              <a:buNone/>
            </a:pPr>
            <a:r>
              <a:rPr lang="en-US" sz="5000" dirty="0">
                <a:latin typeface="+mj-lt"/>
                <a:ea typeface="Arial"/>
                <a:cs typeface="Arial"/>
                <a:sym typeface="Arial"/>
              </a:rPr>
              <a:t>Resources and Support</a:t>
            </a:r>
            <a:endParaRPr sz="50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8eb070a405_2_68"/>
          <p:cNvSpPr txBox="1">
            <a:spLocks noGrp="1"/>
          </p:cNvSpPr>
          <p:nvPr>
            <p:ph type="title"/>
          </p:nvPr>
        </p:nvSpPr>
        <p:spPr>
          <a:xfrm>
            <a:off x="279150" y="286600"/>
            <a:ext cx="11435700" cy="977100"/>
          </a:xfrm>
          <a:prstGeom prst="rect">
            <a:avLst/>
          </a:prstGeom>
          <a:solidFill>
            <a:schemeClr val="lt1"/>
          </a:solid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SzPts val="1800"/>
              <a:buNone/>
            </a:pPr>
            <a:r>
              <a:rPr lang="en-US" sz="4000" dirty="0">
                <a:solidFill>
                  <a:srgbClr val="000000"/>
                </a:solidFill>
                <a:latin typeface="+mj-lt"/>
              </a:rPr>
              <a:t>Purpose of the Learning Continuity Plan (3)</a:t>
            </a:r>
            <a:endParaRPr sz="4000" dirty="0">
              <a:solidFill>
                <a:srgbClr val="000000"/>
              </a:solidFill>
              <a:latin typeface="+mj-lt"/>
            </a:endParaRPr>
          </a:p>
        </p:txBody>
      </p:sp>
      <p:sp>
        <p:nvSpPr>
          <p:cNvPr id="151" name="Google Shape;151;g8eb070a405_2_68"/>
          <p:cNvSpPr txBox="1">
            <a:spLocks noGrp="1"/>
          </p:cNvSpPr>
          <p:nvPr>
            <p:ph type="body" idx="1"/>
          </p:nvPr>
        </p:nvSpPr>
        <p:spPr>
          <a:xfrm>
            <a:off x="189450" y="1485900"/>
            <a:ext cx="11813100" cy="4355700"/>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1200"/>
              </a:spcBef>
              <a:spcAft>
                <a:spcPts val="0"/>
              </a:spcAft>
              <a:buSzPts val="1800"/>
              <a:buNone/>
            </a:pPr>
            <a:r>
              <a:rPr lang="en-US" sz="2400" dirty="0">
                <a:solidFill>
                  <a:srgbClr val="000000"/>
                </a:solidFill>
              </a:rPr>
              <a:t>The Learning Continuity Plan template memorializes the planning process already underway for the 2020–21 school year which includes descriptions of the following (continued):</a:t>
            </a:r>
            <a:endParaRPr sz="2400" dirty="0">
              <a:solidFill>
                <a:srgbClr val="000000"/>
              </a:solidFill>
              <a:highlight>
                <a:srgbClr val="FFFFFF"/>
              </a:highligh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rPr>
              <a:t>Providing access to necessary devices and connectivity for distance learning; </a:t>
            </a:r>
            <a:endParaRPr sz="2400" dirty="0">
              <a:solidFill>
                <a:srgbClr val="000000"/>
              </a:solidFill>
              <a:highlight>
                <a:srgbClr val="FFFFFF"/>
              </a:highligh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rPr>
              <a:t>Providing resources and supports to address student and staff mental health and social emotional well-being; and,</a:t>
            </a:r>
            <a:endParaRPr sz="2400" dirty="0">
              <a:solidFill>
                <a:srgbClr val="000000"/>
              </a:solidFill>
              <a:highlight>
                <a:srgbClr val="FFFFFF"/>
              </a:highlight>
            </a:endParaRPr>
          </a:p>
          <a:p>
            <a:pPr marL="457200" lvl="0" indent="-355600" algn="l" rtl="0">
              <a:lnSpc>
                <a:spcPct val="115000"/>
              </a:lnSpc>
              <a:spcBef>
                <a:spcPts val="1000"/>
              </a:spcBef>
              <a:spcAft>
                <a:spcPts val="0"/>
              </a:spcAft>
              <a:buClr>
                <a:srgbClr val="000000"/>
              </a:buClr>
              <a:buSzPts val="2000"/>
              <a:buChar char="•"/>
            </a:pPr>
            <a:r>
              <a:rPr lang="en-US" sz="2400" dirty="0">
                <a:solidFill>
                  <a:srgbClr val="000000"/>
                </a:solidFill>
                <a:highlight>
                  <a:srgbClr val="FFFFFF"/>
                </a:highlight>
              </a:rPr>
              <a:t>Continuing to provide school meals for students.</a:t>
            </a:r>
            <a:endParaRPr sz="2400" dirty="0">
              <a:solidFill>
                <a:srgbClr val="000000"/>
              </a:solidFill>
              <a:highlight>
                <a:srgbClr val="FFFFFF"/>
              </a:highlight>
            </a:endParaRPr>
          </a:p>
        </p:txBody>
      </p:sp>
      <p:sp>
        <p:nvSpPr>
          <p:cNvPr id="152" name="Google Shape;152;g8eb070a405_2_68"/>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5" name="Title 4">
            <a:extLst>
              <a:ext uri="{FF2B5EF4-FFF2-40B4-BE49-F238E27FC236}">
                <a16:creationId xmlns:a16="http://schemas.microsoft.com/office/drawing/2014/main" id="{5F12B29C-1B0B-482E-BA6E-93C202CCBFEE}"/>
              </a:ext>
            </a:extLst>
          </p:cNvPr>
          <p:cNvSpPr>
            <a:spLocks noGrp="1"/>
          </p:cNvSpPr>
          <p:nvPr>
            <p:ph type="title"/>
          </p:nvPr>
        </p:nvSpPr>
        <p:spPr/>
        <p:txBody>
          <a:bodyPr/>
          <a:lstStyle/>
          <a:p>
            <a:r>
              <a:rPr lang="en-US" dirty="0"/>
              <a:t>Frequently Asked Questions (1)</a:t>
            </a:r>
          </a:p>
        </p:txBody>
      </p:sp>
      <p:sp>
        <p:nvSpPr>
          <p:cNvPr id="740" name="Google Shape;740;g8ec52e8e2f_4_53"/>
          <p:cNvSpPr txBox="1">
            <a:spLocks noGrp="1"/>
          </p:cNvSpPr>
          <p:nvPr>
            <p:ph type="body" idx="1"/>
          </p:nvPr>
        </p:nvSpPr>
        <p:spPr/>
        <p:txBody>
          <a:bodyPr>
            <a:normAutofit lnSpcReduction="10000"/>
          </a:bodyPr>
          <a:lstStyle/>
          <a:p>
            <a:pPr marL="114300" lvl="0" indent="0">
              <a:buNone/>
            </a:pPr>
            <a:r>
              <a:rPr lang="en-US" dirty="0"/>
              <a:t>To support the field, the CDE has posted a number of Frequently asked Questions (FAQs) on various CDE web pages. For example: </a:t>
            </a:r>
          </a:p>
          <a:p>
            <a:pPr lvl="0"/>
            <a:r>
              <a:rPr lang="en-US" dirty="0"/>
              <a:t>Learning Continuity and Attendance Plan FAQs (</a:t>
            </a:r>
            <a:r>
              <a:rPr lang="en-US" dirty="0">
                <a:hlinkClick r:id="rId3" tooltip="Learning Continuity and Attendance Plan Frequently Asked Questions">
                  <a:extLst>
                    <a:ext uri="{A12FA001-AC4F-418D-AE19-62706E023703}">
                      <ahyp:hlinkClr xmlns:ahyp="http://schemas.microsoft.com/office/drawing/2018/hyperlinkcolor" val="tx"/>
                    </a:ext>
                  </a:extLst>
                </a:hlinkClick>
              </a:rPr>
              <a:t>https://www.cde.ca.gov/re/lc/learningcontattendplan.asp#FAQs</a:t>
            </a:r>
            <a:r>
              <a:rPr lang="en-US" dirty="0"/>
              <a:t>)</a:t>
            </a:r>
          </a:p>
          <a:p>
            <a:pPr lvl="0"/>
            <a:r>
              <a:rPr lang="en-US" dirty="0"/>
              <a:t>Distance Learning FAQs (</a:t>
            </a:r>
            <a:r>
              <a:rPr lang="en-US" dirty="0">
                <a:hlinkClick r:id="rId4" tooltip="Distance Learning Frequently Asked Questions">
                  <a:extLst>
                    <a:ext uri="{A12FA001-AC4F-418D-AE19-62706E023703}">
                      <ahyp:hlinkClr xmlns:ahyp="http://schemas.microsoft.com/office/drawing/2018/hyperlinkcolor" val="tx"/>
                    </a:ext>
                  </a:extLst>
                </a:hlinkClick>
              </a:rPr>
              <a:t>https://www.cde.ca.gov/ci/cr/dl/distlearningfaqs.asp</a:t>
            </a:r>
            <a:r>
              <a:rPr lang="en-US" dirty="0"/>
              <a:t>)</a:t>
            </a:r>
          </a:p>
          <a:p>
            <a:pPr lvl="0"/>
            <a:r>
              <a:rPr lang="en-US" dirty="0"/>
              <a:t>English Learner Services FAQs (</a:t>
            </a:r>
            <a:r>
              <a:rPr lang="en-US" dirty="0">
                <a:hlinkClick r:id="rId5" tooltip="English Learner Services During COVID-19 FAQs">
                  <a:extLst>
                    <a:ext uri="{A12FA001-AC4F-418D-AE19-62706E023703}">
                      <ahyp:hlinkClr xmlns:ahyp="http://schemas.microsoft.com/office/drawing/2018/hyperlinkcolor" val="tx"/>
                    </a:ext>
                  </a:extLst>
                </a:hlinkClick>
              </a:rPr>
              <a:t>https://www.cde.ca.gov/sp/el/er/elservicescovid.asp</a:t>
            </a:r>
            <a:r>
              <a:rPr lang="en-US" dirty="0"/>
              <a:t>)</a:t>
            </a:r>
          </a:p>
          <a:p>
            <a:pPr lvl="0"/>
            <a:r>
              <a:rPr lang="en-US" dirty="0"/>
              <a:t>ELD Distance Learning FAQs (</a:t>
            </a:r>
            <a:r>
              <a:rPr lang="en-US" dirty="0">
                <a:hlinkClick r:id="rId6" tooltip="ELD Distance Learning FAQs">
                  <a:extLst>
                    <a:ext uri="{A12FA001-AC4F-418D-AE19-62706E023703}">
                      <ahyp:hlinkClr xmlns:ahyp="http://schemas.microsoft.com/office/drawing/2018/hyperlinkcolor" val="tx"/>
                    </a:ext>
                  </a:extLst>
                </a:hlinkClick>
              </a:rPr>
              <a:t>https://www.cde.ca.gov/sp/el/er/eldfaqs.asp</a:t>
            </a:r>
            <a:r>
              <a:rPr lang="en-US" dirty="0"/>
              <a:t>)</a:t>
            </a:r>
          </a:p>
          <a:p>
            <a:pPr lvl="0"/>
            <a:r>
              <a:rPr lang="en-US" dirty="0"/>
              <a:t>COVID-19 Assessment FAQs (</a:t>
            </a:r>
            <a:r>
              <a:rPr lang="en-US" dirty="0">
                <a:hlinkClick r:id="rId7" tooltip="COVID–19 Assessment FAQs">
                  <a:extLst>
                    <a:ext uri="{A12FA001-AC4F-418D-AE19-62706E023703}">
                      <ahyp:hlinkClr xmlns:ahyp="http://schemas.microsoft.com/office/drawing/2018/hyperlinkcolor" val="tx"/>
                    </a:ext>
                  </a:extLst>
                </a:hlinkClick>
              </a:rPr>
              <a:t>https://www.cde.ca.gov/ta/tg/ca/covid19assessmentfaq.asp</a:t>
            </a:r>
            <a:r>
              <a:rPr lang="en-US" dirty="0"/>
              <a:t>)</a:t>
            </a:r>
          </a:p>
        </p:txBody>
      </p:sp>
      <p:sp>
        <p:nvSpPr>
          <p:cNvPr id="741" name="Google Shape;741;g8ec52e8e2f_4_53"/>
          <p:cNvSpPr txBox="1">
            <a:spLocks noGrp="1"/>
          </p:cNvSpPr>
          <p:nvPr>
            <p:ph type="sldNum" idx="12"/>
          </p:nvPr>
        </p:nvSpPr>
        <p:spPr/>
        <p:txBody>
          <a:bodyPr/>
          <a:lstStyle/>
          <a:p>
            <a:pPr lvl="0"/>
            <a:fld id="{00000000-1234-1234-1234-123412341234}" type="slidenum">
              <a:rPr lang="en-US" smtClean="0"/>
              <a:pPr lvl="0"/>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5" name="Title 4">
            <a:extLst>
              <a:ext uri="{FF2B5EF4-FFF2-40B4-BE49-F238E27FC236}">
                <a16:creationId xmlns:a16="http://schemas.microsoft.com/office/drawing/2014/main" id="{882E771F-1414-49DB-943B-D2056F67518B}"/>
              </a:ext>
            </a:extLst>
          </p:cNvPr>
          <p:cNvSpPr>
            <a:spLocks noGrp="1"/>
          </p:cNvSpPr>
          <p:nvPr>
            <p:ph type="title"/>
          </p:nvPr>
        </p:nvSpPr>
        <p:spPr/>
        <p:txBody>
          <a:bodyPr/>
          <a:lstStyle/>
          <a:p>
            <a:r>
              <a:rPr lang="en-US" dirty="0"/>
              <a:t>Frequently Asked Questions (2)</a:t>
            </a:r>
          </a:p>
        </p:txBody>
      </p:sp>
      <p:sp>
        <p:nvSpPr>
          <p:cNvPr id="740" name="Google Shape;740;g8ec52e8e2f_4_53"/>
          <p:cNvSpPr txBox="1">
            <a:spLocks noGrp="1"/>
          </p:cNvSpPr>
          <p:nvPr>
            <p:ph type="body" idx="1"/>
          </p:nvPr>
        </p:nvSpPr>
        <p:spPr>
          <a:xfrm>
            <a:off x="2085100" y="357300"/>
            <a:ext cx="9897900" cy="6073850"/>
          </a:xfrm>
        </p:spPr>
        <p:txBody>
          <a:bodyPr/>
          <a:lstStyle/>
          <a:p>
            <a:pPr lvl="0"/>
            <a:r>
              <a:rPr lang="en-US" dirty="0"/>
              <a:t>CDEs 2020–21 Funding and Instructional Time FAQs at (</a:t>
            </a:r>
            <a:r>
              <a:rPr lang="en-US" dirty="0">
                <a:hlinkClick r:id="rId3" tooltip="2020–21 Funding and Instructional Time FAQs">
                  <a:extLst>
                    <a:ext uri="{A12FA001-AC4F-418D-AE19-62706E023703}">
                      <ahyp:hlinkClr xmlns:ahyp="http://schemas.microsoft.com/office/drawing/2018/hyperlinkcolor" val="tx"/>
                    </a:ext>
                  </a:extLst>
                </a:hlinkClick>
              </a:rPr>
              <a:t>https://www.cde.ca.gov/fg/aa/pa/pafaqs.asp</a:t>
            </a:r>
            <a:r>
              <a:rPr lang="en-US" dirty="0"/>
              <a:t>)</a:t>
            </a:r>
          </a:p>
          <a:p>
            <a:pPr lvl="0"/>
            <a:r>
              <a:rPr lang="en-US" dirty="0"/>
              <a:t>LEAs are encouraged to review the FAQ pages as these may be updated to reflect new information and guidance. </a:t>
            </a:r>
          </a:p>
        </p:txBody>
      </p:sp>
      <p:sp>
        <p:nvSpPr>
          <p:cNvPr id="741" name="Google Shape;741;g8ec52e8e2f_4_53"/>
          <p:cNvSpPr txBox="1">
            <a:spLocks noGrp="1"/>
          </p:cNvSpPr>
          <p:nvPr>
            <p:ph type="sldNum" idx="12"/>
          </p:nvPr>
        </p:nvSpPr>
        <p:spPr/>
        <p:txBody>
          <a:bodyPr/>
          <a:lstStyle/>
          <a:p>
            <a:pPr lvl="0"/>
            <a:fld id="{00000000-1234-1234-1234-123412341234}" type="slidenum">
              <a:rPr lang="en-US" smtClean="0"/>
              <a:pPr lvl="0"/>
              <a:t>71</a:t>
            </a:fld>
            <a:endParaRPr lang="en-US"/>
          </a:p>
        </p:txBody>
      </p:sp>
    </p:spTree>
    <p:extLst>
      <p:ext uri="{BB962C8B-B14F-4D97-AF65-F5344CB8AC3E}">
        <p14:creationId xmlns:p14="http://schemas.microsoft.com/office/powerpoint/2010/main" val="1032830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8"/>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Resources to Consider (1)</a:t>
            </a:r>
            <a:endParaRPr sz="4600" dirty="0">
              <a:solidFill>
                <a:srgbClr val="000000"/>
              </a:solidFill>
              <a:latin typeface="+mj-lt"/>
              <a:ea typeface="Arial"/>
              <a:cs typeface="Arial"/>
              <a:sym typeface="Arial"/>
            </a:endParaRPr>
          </a:p>
        </p:txBody>
      </p:sp>
      <p:sp>
        <p:nvSpPr>
          <p:cNvPr id="748" name="Google Shape;748;p28"/>
          <p:cNvSpPr txBox="1">
            <a:spLocks noGrp="1"/>
          </p:cNvSpPr>
          <p:nvPr>
            <p:ph type="body" idx="1"/>
          </p:nvPr>
        </p:nvSpPr>
        <p:spPr>
          <a:xfrm>
            <a:off x="510425" y="1446028"/>
            <a:ext cx="11284800" cy="4591735"/>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1800"/>
              <a:buNone/>
            </a:pPr>
            <a:r>
              <a:rPr lang="en-US" sz="2600" dirty="0">
                <a:solidFill>
                  <a:schemeClr val="dk1"/>
                </a:solidFill>
              </a:rPr>
              <a:t>CDE’s Learning Continuity and Attendance Plan web page at:</a:t>
            </a:r>
            <a:r>
              <a:rPr lang="en-US" sz="2600" dirty="0">
                <a:solidFill>
                  <a:schemeClr val="dk1"/>
                </a:solidFill>
                <a:uFill>
                  <a:noFill/>
                </a:uFill>
                <a:hlinkClick r:id="rId3" tooltip="Learning Continuity and Attendance Plan">
                  <a:extLst>
                    <a:ext uri="{A12FA001-AC4F-418D-AE19-62706E023703}">
                      <ahyp:hlinkClr xmlns:ahyp="http://schemas.microsoft.com/office/drawing/2018/hyperlinkcolor" val="tx"/>
                    </a:ext>
                  </a:extLst>
                </a:hlinkClick>
              </a:rPr>
              <a:t> </a:t>
            </a:r>
            <a:r>
              <a:rPr lang="en-US" sz="2600" u="sng" dirty="0">
                <a:solidFill>
                  <a:srgbClr val="0000FF"/>
                </a:solidFill>
                <a:hlinkClick r:id="rId3" tooltip="Learning Continuity and Attendance Plan">
                  <a:extLst>
                    <a:ext uri="{A12FA001-AC4F-418D-AE19-62706E023703}">
                      <ahyp:hlinkClr xmlns:ahyp="http://schemas.microsoft.com/office/drawing/2018/hyperlinkcolor" val="tx"/>
                    </a:ext>
                  </a:extLst>
                </a:hlinkClick>
              </a:rPr>
              <a:t>https://www.cde.ca.gov/re/lc/learningcontattendplan.asp</a:t>
            </a:r>
            <a:endParaRPr sz="2600" u="sng" dirty="0">
              <a:solidFill>
                <a:srgbClr val="0000FF"/>
              </a:solidFill>
            </a:endParaRPr>
          </a:p>
          <a:p>
            <a:pPr marL="0" lvl="0" indent="0" algn="l" rtl="0">
              <a:lnSpc>
                <a:spcPct val="115000"/>
              </a:lnSpc>
              <a:spcBef>
                <a:spcPts val="3600"/>
              </a:spcBef>
              <a:spcAft>
                <a:spcPts val="0"/>
              </a:spcAft>
              <a:buSzPts val="1800"/>
              <a:buNone/>
            </a:pPr>
            <a:r>
              <a:rPr lang="en-US" sz="2600" i="1" dirty="0">
                <a:solidFill>
                  <a:schemeClr val="dk1"/>
                </a:solidFill>
              </a:rPr>
              <a:t>Stronger Together, A Guidebook to the Safe Reopening of California’s Public Schools</a:t>
            </a:r>
            <a:r>
              <a:rPr lang="en-US" sz="2600" i="1" dirty="0">
                <a:solidFill>
                  <a:schemeClr val="dk1"/>
                </a:solidFill>
                <a:uFill>
                  <a:noFill/>
                </a:uFill>
                <a:hlinkClick r:id="rId4" tooltip="Stronger Together: A Guidebook to the Safe Reopening of California's Public Schools">
                  <a:extLst>
                    <a:ext uri="{A12FA001-AC4F-418D-AE19-62706E023703}">
                      <ahyp:hlinkClr xmlns:ahyp="http://schemas.microsoft.com/office/drawing/2018/hyperlinkcolor" val="tx"/>
                    </a:ext>
                  </a:extLst>
                </a:hlinkClick>
              </a:rPr>
              <a:t> </a:t>
            </a:r>
            <a:r>
              <a:rPr lang="en-US" sz="2600" u="sng" dirty="0">
                <a:solidFill>
                  <a:srgbClr val="0000FF"/>
                </a:solidFill>
                <a:hlinkClick r:id="rId4" tooltip="Stronger Together: A Guidebook to the Safe Reopening of California's Public Schools">
                  <a:extLst>
                    <a:ext uri="{A12FA001-AC4F-418D-AE19-62706E023703}">
                      <ahyp:hlinkClr xmlns:ahyp="http://schemas.microsoft.com/office/drawing/2018/hyperlinkcolor" val="tx"/>
                    </a:ext>
                  </a:extLst>
                </a:hlinkClick>
              </a:rPr>
              <a:t>https://www.cde.ca.gov/ls/he/hn/documents/strongertogether.pdf</a:t>
            </a:r>
            <a:endParaRPr sz="2600" u="sng" dirty="0">
              <a:solidFill>
                <a:srgbClr val="0000FF"/>
              </a:solidFill>
            </a:endParaRPr>
          </a:p>
          <a:p>
            <a:pPr marL="0" lvl="0" indent="0" algn="l" rtl="0">
              <a:lnSpc>
                <a:spcPct val="115000"/>
              </a:lnSpc>
              <a:spcBef>
                <a:spcPts val="3600"/>
              </a:spcBef>
              <a:spcAft>
                <a:spcPts val="0"/>
              </a:spcAft>
              <a:buSzPts val="1800"/>
              <a:buNone/>
            </a:pPr>
            <a:r>
              <a:rPr lang="en-US" sz="2600" dirty="0">
                <a:solidFill>
                  <a:srgbClr val="000000"/>
                </a:solidFill>
              </a:rPr>
              <a:t>California Department of Education (CDE) Coronavirus Response and School Reopening Guidance web page:</a:t>
            </a:r>
            <a:r>
              <a:rPr lang="en-US" sz="2600" dirty="0"/>
              <a:t> </a:t>
            </a:r>
            <a:r>
              <a:rPr lang="en-US" sz="2600" u="sng" dirty="0">
                <a:solidFill>
                  <a:srgbClr val="0000FF"/>
                </a:solidFill>
                <a:hlinkClick r:id="rId5" tooltip="Coronavirus Response and School Reopening Guidance">
                  <a:extLst>
                    <a:ext uri="{A12FA001-AC4F-418D-AE19-62706E023703}">
                      <ahyp:hlinkClr xmlns:ahyp="http://schemas.microsoft.com/office/drawing/2018/hyperlinkcolor" val="tx"/>
                    </a:ext>
                  </a:extLst>
                </a:hlinkClick>
              </a:rPr>
              <a:t>https://www.cde.ca.gov/ls/he/hn/coronavirus.asp</a:t>
            </a:r>
            <a:endParaRPr sz="2600" dirty="0">
              <a:solidFill>
                <a:srgbClr val="0000FF"/>
              </a:solidFill>
            </a:endParaRPr>
          </a:p>
        </p:txBody>
      </p:sp>
      <p:sp>
        <p:nvSpPr>
          <p:cNvPr id="749" name="Google Shape;749;p28"/>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29"/>
          <p:cNvSpPr txBox="1">
            <a:spLocks noGrp="1"/>
          </p:cNvSpPr>
          <p:nvPr>
            <p:ph type="title"/>
          </p:nvPr>
        </p:nvSpPr>
        <p:spPr>
          <a:xfrm>
            <a:off x="279150" y="286600"/>
            <a:ext cx="11435700" cy="977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600" dirty="0">
                <a:solidFill>
                  <a:srgbClr val="000000"/>
                </a:solidFill>
                <a:latin typeface="+mj-lt"/>
                <a:ea typeface="Arial"/>
                <a:cs typeface="Arial"/>
                <a:sym typeface="Arial"/>
              </a:rPr>
              <a:t>Resources to Consider (2)</a:t>
            </a:r>
            <a:endParaRPr sz="4600" dirty="0">
              <a:solidFill>
                <a:srgbClr val="000000"/>
              </a:solidFill>
              <a:latin typeface="+mj-lt"/>
              <a:ea typeface="Arial"/>
              <a:cs typeface="Arial"/>
              <a:sym typeface="Arial"/>
            </a:endParaRPr>
          </a:p>
        </p:txBody>
      </p:sp>
      <p:sp>
        <p:nvSpPr>
          <p:cNvPr id="756" name="Google Shape;756;p29"/>
          <p:cNvSpPr txBox="1">
            <a:spLocks noGrp="1"/>
          </p:cNvSpPr>
          <p:nvPr>
            <p:ph type="body" idx="1"/>
          </p:nvPr>
        </p:nvSpPr>
        <p:spPr>
          <a:xfrm>
            <a:off x="453600" y="1446028"/>
            <a:ext cx="11284800" cy="4805915"/>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1200"/>
              </a:spcBef>
              <a:spcAft>
                <a:spcPts val="0"/>
              </a:spcAft>
              <a:buSzPts val="1800"/>
              <a:buNone/>
            </a:pPr>
            <a:r>
              <a:rPr lang="en-US" sz="2600" dirty="0">
                <a:solidFill>
                  <a:srgbClr val="000000"/>
                </a:solidFill>
              </a:rPr>
              <a:t>California Collaborative for Education Excellence (CCEE), </a:t>
            </a:r>
            <a:r>
              <a:rPr lang="en-US" sz="2600" i="1" dirty="0">
                <a:solidFill>
                  <a:srgbClr val="000000"/>
                </a:solidFill>
              </a:rPr>
              <a:t>The Continuity of Learning Playbooks</a:t>
            </a:r>
            <a:r>
              <a:rPr lang="en-US" sz="2600" dirty="0"/>
              <a:t> </a:t>
            </a:r>
            <a:r>
              <a:rPr lang="en-US" sz="2600" u="sng" dirty="0">
                <a:solidFill>
                  <a:srgbClr val="0000FF"/>
                </a:solidFill>
                <a:hlinkClick r:id="rId3">
                  <a:extLst>
                    <a:ext uri="{A12FA001-AC4F-418D-AE19-62706E023703}">
                      <ahyp:hlinkClr xmlns:ahyp="http://schemas.microsoft.com/office/drawing/2018/hyperlinkcolor" val="tx"/>
                    </a:ext>
                  </a:extLst>
                </a:hlinkClick>
              </a:rPr>
              <a:t>https://k12playbook.ccee-ca.org/</a:t>
            </a:r>
            <a:r>
              <a:rPr lang="en-US" sz="2600" dirty="0">
                <a:solidFill>
                  <a:srgbClr val="0000FF"/>
                </a:solidFill>
              </a:rPr>
              <a:t> </a:t>
            </a:r>
            <a:r>
              <a:rPr lang="en-US" sz="2600" dirty="0">
                <a:solidFill>
                  <a:srgbClr val="000000"/>
                </a:solidFill>
              </a:rPr>
              <a:t>and </a:t>
            </a:r>
            <a:r>
              <a:rPr lang="en-US" sz="2600" i="1" dirty="0">
                <a:solidFill>
                  <a:srgbClr val="000000"/>
                </a:solidFill>
              </a:rPr>
              <a:t>Supporting Families and Communities with Distance Learning</a:t>
            </a:r>
            <a:r>
              <a:rPr lang="en-US" sz="2600" dirty="0">
                <a:solidFill>
                  <a:srgbClr val="000000"/>
                </a:solidFill>
              </a:rPr>
              <a:t> </a:t>
            </a:r>
            <a:r>
              <a:rPr lang="en-US" sz="2600" u="sng" dirty="0">
                <a:solidFill>
                  <a:srgbClr val="0000FF"/>
                </a:solidFill>
                <a:hlinkClick r:id="rId4">
                  <a:extLst>
                    <a:ext uri="{A12FA001-AC4F-418D-AE19-62706E023703}">
                      <ahyp:hlinkClr xmlns:ahyp="http://schemas.microsoft.com/office/drawing/2018/hyperlinkcolor" val="tx"/>
                    </a:ext>
                  </a:extLst>
                </a:hlinkClick>
              </a:rPr>
              <a:t>https://ccee-ca.org/documents/distancelearning/CCEE%20Webinar%20Community%20Engagement%20Initiative%20Supporting%20Families%20and%20Communities%20in%20Distance%20Learning.pdf</a:t>
            </a:r>
            <a:endParaRPr sz="2600" dirty="0">
              <a:solidFill>
                <a:srgbClr val="0000FF"/>
              </a:solidFill>
            </a:endParaRPr>
          </a:p>
          <a:p>
            <a:pPr marL="0" lvl="0" indent="0" algn="l" rtl="0">
              <a:lnSpc>
                <a:spcPct val="115000"/>
              </a:lnSpc>
              <a:spcBef>
                <a:spcPts val="3600"/>
              </a:spcBef>
              <a:spcAft>
                <a:spcPts val="0"/>
              </a:spcAft>
              <a:buSzPts val="1800"/>
              <a:buNone/>
            </a:pPr>
            <a:r>
              <a:rPr lang="en-US" sz="2600" dirty="0">
                <a:solidFill>
                  <a:srgbClr val="000000"/>
                </a:solidFill>
              </a:rPr>
              <a:t>CCEE COVID-19 Distance Learning Technical assistance resources </a:t>
            </a:r>
            <a:r>
              <a:rPr lang="en-US" sz="2600" u="sng" dirty="0">
                <a:solidFill>
                  <a:srgbClr val="0000FF"/>
                </a:solidFill>
                <a:hlinkClick r:id="rId5">
                  <a:extLst>
                    <a:ext uri="{A12FA001-AC4F-418D-AE19-62706E023703}">
                      <ahyp:hlinkClr xmlns:ahyp="http://schemas.microsoft.com/office/drawing/2018/hyperlinkcolor" val="tx"/>
                    </a:ext>
                  </a:extLst>
                </a:hlinkClick>
              </a:rPr>
              <a:t>https:\ccee-ca.org\</a:t>
            </a:r>
            <a:r>
              <a:rPr lang="en-US" sz="2600" u="sng" dirty="0" err="1">
                <a:solidFill>
                  <a:srgbClr val="0000FF"/>
                </a:solidFill>
                <a:hlinkClick r:id="rId5">
                  <a:extLst>
                    <a:ext uri="{A12FA001-AC4F-418D-AE19-62706E023703}">
                      <ahyp:hlinkClr xmlns:ahyp="http://schemas.microsoft.com/office/drawing/2018/hyperlinkcolor" val="tx"/>
                    </a:ext>
                  </a:extLst>
                </a:hlinkClick>
              </a:rPr>
              <a:t>distance-learning.asp#TechnicalAssistance</a:t>
            </a:r>
            <a:endParaRPr sz="2600" u="sng" dirty="0">
              <a:solidFill>
                <a:srgbClr val="0000FF"/>
              </a:solidFill>
            </a:endParaRPr>
          </a:p>
          <a:p>
            <a:pPr marL="457200" lvl="0" indent="0" algn="l" rtl="0">
              <a:lnSpc>
                <a:spcPct val="115000"/>
              </a:lnSpc>
              <a:spcBef>
                <a:spcPts val="1200"/>
              </a:spcBef>
              <a:spcAft>
                <a:spcPts val="0"/>
              </a:spcAft>
              <a:buSzPts val="1800"/>
              <a:buNone/>
            </a:pPr>
            <a:endParaRPr sz="2400" dirty="0"/>
          </a:p>
        </p:txBody>
      </p:sp>
      <p:sp>
        <p:nvSpPr>
          <p:cNvPr id="757" name="Google Shape;757;p29"/>
          <p:cNvSpPr txBox="1">
            <a:spLocks noGrp="1"/>
          </p:cNvSpPr>
          <p:nvPr>
            <p:ph type="sldNum" idx="12"/>
          </p:nvPr>
        </p:nvSpPr>
        <p:spPr>
          <a:xfrm>
            <a:off x="9825629" y="6456128"/>
            <a:ext cx="1312025"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4" name="Title 3" hidden="1">
            <a:extLst>
              <a:ext uri="{FF2B5EF4-FFF2-40B4-BE49-F238E27FC236}">
                <a16:creationId xmlns:a16="http://schemas.microsoft.com/office/drawing/2014/main" id="{93F3FE92-0D76-45E3-A2A9-A68817A054FB}"/>
              </a:ext>
            </a:extLst>
          </p:cNvPr>
          <p:cNvSpPr>
            <a:spLocks noGrp="1"/>
          </p:cNvSpPr>
          <p:nvPr>
            <p:ph type="title"/>
          </p:nvPr>
        </p:nvSpPr>
        <p:spPr/>
        <p:txBody>
          <a:bodyPr/>
          <a:lstStyle/>
          <a:p>
            <a:r>
              <a:rPr lang="en-US" dirty="0"/>
              <a:t>Questions?</a:t>
            </a:r>
          </a:p>
        </p:txBody>
      </p:sp>
      <p:pic>
        <p:nvPicPr>
          <p:cNvPr id="772" name="Google Shape;772;p32" title="Picture of &quot;Q&amp;A&quot;"/>
          <p:cNvPicPr preferRelativeResize="0"/>
          <p:nvPr/>
        </p:nvPicPr>
        <p:blipFill rotWithShape="1">
          <a:blip r:embed="rId3">
            <a:alphaModFix/>
          </a:blip>
          <a:srcRect/>
          <a:stretch/>
        </p:blipFill>
        <p:spPr>
          <a:xfrm>
            <a:off x="2782814" y="705854"/>
            <a:ext cx="6687332" cy="4720844"/>
          </a:xfrm>
          <a:prstGeom prst="rect">
            <a:avLst/>
          </a:prstGeom>
          <a:noFill/>
          <a:ln>
            <a:noFill/>
          </a:ln>
        </p:spPr>
      </p:pic>
      <p:sp>
        <p:nvSpPr>
          <p:cNvPr id="773" name="Google Shape;773;p32"/>
          <p:cNvSpPr txBox="1"/>
          <p:nvPr/>
        </p:nvSpPr>
        <p:spPr>
          <a:xfrm>
            <a:off x="3032580" y="5098340"/>
            <a:ext cx="6187800" cy="1120251"/>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2800" b="0" i="0" u="none" strike="noStrike" cap="none" dirty="0">
                <a:solidFill>
                  <a:srgbClr val="000000"/>
                </a:solidFill>
                <a:latin typeface="Arial"/>
                <a:ea typeface="Arial"/>
                <a:cs typeface="Arial"/>
                <a:sym typeface="Arial"/>
              </a:rPr>
              <a:t>Local Agency Systems Support Office</a:t>
            </a:r>
            <a:endParaRPr dirty="0"/>
          </a:p>
          <a:p>
            <a:pPr marL="0" marR="0" lvl="0" indent="0" algn="ctr" rtl="0">
              <a:lnSpc>
                <a:spcPct val="115000"/>
              </a:lnSpc>
              <a:spcBef>
                <a:spcPts val="0"/>
              </a:spcBef>
              <a:spcAft>
                <a:spcPts val="0"/>
              </a:spcAft>
              <a:buNone/>
            </a:pPr>
            <a:r>
              <a:rPr lang="en-US" sz="2800" b="0" i="0" u="none" strike="noStrike" cap="none" dirty="0">
                <a:solidFill>
                  <a:srgbClr val="000000"/>
                </a:solidFill>
                <a:latin typeface="Arial"/>
                <a:ea typeface="Arial"/>
                <a:cs typeface="Arial"/>
                <a:sym typeface="Arial"/>
              </a:rPr>
              <a:t>at </a:t>
            </a:r>
            <a:r>
              <a:rPr lang="en-US" sz="2800" b="0" i="0" u="sng" strike="noStrike" cap="none" dirty="0">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LCFF@cde.ca.gov</a:t>
            </a:r>
            <a:endParaRPr sz="2800" b="0" i="0" u="none" strike="noStrike" cap="none" dirty="0">
              <a:solidFill>
                <a:srgbClr val="0000FF"/>
              </a:solidFill>
              <a:latin typeface="Arial"/>
              <a:ea typeface="Arial"/>
              <a:cs typeface="Arial"/>
              <a:sym typeface="Arial"/>
            </a:endParaRPr>
          </a:p>
        </p:txBody>
      </p:sp>
      <p:sp>
        <p:nvSpPr>
          <p:cNvPr id="774" name="Google Shape;774;p32"/>
          <p:cNvSpPr txBox="1">
            <a:spLocks noGrp="1"/>
          </p:cNvSpPr>
          <p:nvPr>
            <p:ph type="sldNum" idx="12"/>
          </p:nvPr>
        </p:nvSpPr>
        <p:spPr/>
        <p:txBody>
          <a:bodyPr/>
          <a:lstStyle/>
          <a:p>
            <a:pPr lvl="0"/>
            <a:fld id="{00000000-1234-1234-1234-123412341234}" type="slidenum">
              <a:rPr lang="en-US" smtClean="0"/>
              <a:pPr lvl="0"/>
              <a:t>74</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dfd2e6a9b_5_0"/>
          <p:cNvSpPr txBox="1">
            <a:spLocks noGrp="1"/>
          </p:cNvSpPr>
          <p:nvPr>
            <p:ph type="title"/>
          </p:nvPr>
        </p:nvSpPr>
        <p:spPr>
          <a:xfrm>
            <a:off x="279150" y="286600"/>
            <a:ext cx="11435700" cy="977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000" dirty="0">
                <a:solidFill>
                  <a:schemeClr val="tx1"/>
                </a:solidFill>
                <a:latin typeface="+mj-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Approach to the Learning Continuity Plan</a:t>
            </a:r>
            <a:endParaRPr sz="4000" dirty="0">
              <a:solidFill>
                <a:schemeClr val="tx1"/>
              </a:solidFill>
              <a:latin typeface="+mj-lt"/>
            </a:endParaRPr>
          </a:p>
        </p:txBody>
      </p:sp>
      <p:sp>
        <p:nvSpPr>
          <p:cNvPr id="159" name="Google Shape;159;g8dfd2e6a9b_5_0"/>
          <p:cNvSpPr txBox="1">
            <a:spLocks noGrp="1"/>
          </p:cNvSpPr>
          <p:nvPr>
            <p:ph type="body" idx="1"/>
          </p:nvPr>
        </p:nvSpPr>
        <p:spPr>
          <a:xfrm>
            <a:off x="453600" y="1600200"/>
            <a:ext cx="11284800" cy="4785600"/>
          </a:xfrm>
          <a:prstGeom prst="rect">
            <a:avLst/>
          </a:prstGeom>
        </p:spPr>
        <p:txBody>
          <a:bodyPr spcFirstLastPara="1" wrap="square" lIns="45700" tIns="45700" rIns="45700" bIns="45700" anchor="t" anchorCtr="0">
            <a:noAutofit/>
          </a:bodyPr>
          <a:lstStyle/>
          <a:p>
            <a:pPr lvl="0" algn="l" rtl="0">
              <a:spcBef>
                <a:spcPts val="1000"/>
              </a:spcBef>
              <a:spcAft>
                <a:spcPts val="0"/>
              </a:spcAft>
              <a:buSzPts val="1800"/>
              <a:buFont typeface="Arial" panose="020B0604020202020204" pitchFamily="34" charset="0"/>
              <a:buChar char="•"/>
            </a:pPr>
            <a:r>
              <a:rPr lang="en-US" sz="2400" dirty="0">
                <a:solidFill>
                  <a:schemeClr val="tx1"/>
                </a:solidFill>
              </a:rPr>
              <a:t>The Learning Continuity Plan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is a vehicle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to:</a:t>
            </a:r>
            <a:endParaRPr sz="2400" dirty="0">
              <a:solidFill>
                <a:schemeClr val="tx1"/>
              </a:solidFill>
            </a:endParaRPr>
          </a:p>
          <a:p>
            <a:pPr marL="914400" lvl="1" indent="-381000" algn="l" rtl="0">
              <a:spcBef>
                <a:spcPts val="1000"/>
              </a:spcBef>
              <a:spcAft>
                <a:spcPts val="0"/>
              </a:spcAft>
              <a:buSzPts val="2400"/>
              <a:buFont typeface="Courier New" panose="02070309020205020404" pitchFamily="49" charset="0"/>
              <a:buChar char="o"/>
            </a:pPr>
            <a:r>
              <a:rPr lang="en-US" dirty="0">
                <a:solidFill>
                  <a:schemeClr val="tx1"/>
                </a:solidFill>
              </a:rPr>
              <a:t>Clarify and communicate thinking around how the LEA is supporting its students and families. </a:t>
            </a:r>
            <a:endParaRPr dirty="0">
              <a:solidFill>
                <a:schemeClr val="tx1"/>
              </a:solidFill>
            </a:endParaRPr>
          </a:p>
          <a:p>
            <a:pPr marL="914400" lvl="1" indent="-381000" algn="l" rtl="0">
              <a:spcBef>
                <a:spcPts val="1000"/>
              </a:spcBef>
              <a:spcAft>
                <a:spcPts val="0"/>
              </a:spcAft>
              <a:buSzPts val="2400"/>
              <a:buFont typeface="Courier New" panose="02070309020205020404" pitchFamily="49" charset="0"/>
              <a:buChar char="o"/>
            </a:pPr>
            <a:r>
              <a:rPr lang="en-US" dirty="0">
                <a:solidFill>
                  <a:schemeClr val="tx1"/>
                </a:solidFill>
              </a:rPr>
              <a:t>Reflect on planning and stakeholder engagement </a:t>
            </a:r>
            <a:r>
              <a:rPr lang="en-US"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that has taken </a:t>
            </a:r>
            <a:r>
              <a:rPr lang="en-US"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place</a:t>
            </a:r>
            <a:r>
              <a:rPr lang="en-US" dirty="0">
                <a:solidFill>
                  <a:schemeClr val="tx1"/>
                </a:solidFill>
              </a:rPr>
              <a:t>.</a:t>
            </a:r>
            <a:endParaRPr dirty="0">
              <a:solidFill>
                <a:schemeClr val="tx1"/>
              </a:solidFill>
            </a:endParaRPr>
          </a:p>
          <a:p>
            <a:pPr marL="914400" lvl="1" indent="-381000" algn="l" rtl="0">
              <a:spcBef>
                <a:spcPts val="1000"/>
              </a:spcBef>
              <a:spcAft>
                <a:spcPts val="0"/>
              </a:spcAft>
              <a:buSzPts val="2400"/>
              <a:buFont typeface="Courier New" panose="02070309020205020404" pitchFamily="49" charset="0"/>
              <a:buChar char="o"/>
            </a:pPr>
            <a:r>
              <a:rPr lang="en-US" dirty="0">
                <a:solidFill>
                  <a:schemeClr val="tx1"/>
                </a:solidFill>
              </a:rPr>
              <a:t>Communicate with stakeholders through meaningful engagement.</a:t>
            </a:r>
            <a:endParaRPr dirty="0">
              <a:solidFill>
                <a:schemeClr val="tx1"/>
              </a:solidFill>
            </a:endParaRPr>
          </a:p>
          <a:p>
            <a:pPr marL="457200" lvl="0" indent="-381000" algn="l" rtl="0">
              <a:spcBef>
                <a:spcPts val="1000"/>
              </a:spcBef>
              <a:spcAft>
                <a:spcPts val="0"/>
              </a:spcAft>
              <a:buSzPts val="2400"/>
              <a:buFont typeface="Arial" panose="020B0604020202020204" pitchFamily="34" charset="0"/>
              <a:buChar char="•"/>
            </a:pPr>
            <a:r>
              <a:rPr lang="en-US" sz="2400" dirty="0">
                <a:solidFill>
                  <a:schemeClr val="tx1"/>
                </a:solidFill>
              </a:rPr>
              <a:t>While acknowledging the </a:t>
            </a:r>
            <a:r>
              <a:rPr lang="en-US" sz="2400" dirty="0">
                <a:solidFill>
                  <a:schemeClr val="tx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uncertainty</a:t>
            </a:r>
            <a:r>
              <a:rPr lang="en-US" sz="2400" dirty="0">
                <a:solidFill>
                  <a:schemeClr val="tx1"/>
                </a:solidFill>
              </a:rPr>
              <a:t> created by COVID-19, it is highly probable that plans will change in response to changing needs.</a:t>
            </a:r>
            <a:endParaRPr sz="2400" dirty="0">
              <a:solidFill>
                <a:schemeClr val="tx1"/>
              </a:solidFill>
            </a:endParaRPr>
          </a:p>
          <a:p>
            <a:pPr marL="457200" lvl="0" indent="-381000" algn="l" rtl="0">
              <a:spcBef>
                <a:spcPts val="1000"/>
              </a:spcBef>
              <a:spcAft>
                <a:spcPts val="0"/>
              </a:spcAft>
              <a:buSzPts val="2400"/>
              <a:buFont typeface="Arial" panose="020B0604020202020204" pitchFamily="34" charset="0"/>
              <a:buChar char="•"/>
            </a:pPr>
            <a:r>
              <a:rPr lang="en-US" sz="2400" dirty="0">
                <a:solidFill>
                  <a:schemeClr val="tx1"/>
                </a:solidFill>
              </a:rPr>
              <a:t>The Learning Continuity Plan should be developed with the totality of SB 98 in mind.</a:t>
            </a:r>
            <a:endParaRPr sz="2400" dirty="0">
              <a:solidFill>
                <a:schemeClr val="tx1"/>
              </a:solidFill>
            </a:endParaRPr>
          </a:p>
          <a:p>
            <a:pPr marL="0" lvl="0" indent="0" algn="l" rtl="0">
              <a:spcBef>
                <a:spcPts val="1000"/>
              </a:spcBef>
              <a:spcAft>
                <a:spcPts val="0"/>
              </a:spcAft>
              <a:buNone/>
            </a:pPr>
            <a:endParaRPr dirty="0"/>
          </a:p>
        </p:txBody>
      </p:sp>
      <p:sp>
        <p:nvSpPr>
          <p:cNvPr id="160" name="Google Shape;160;g8dfd2e6a9b_5_0"/>
          <p:cNvSpPr txBox="1">
            <a:spLocks noGrp="1"/>
          </p:cNvSpPr>
          <p:nvPr>
            <p:ph type="sldNum" idx="12"/>
          </p:nvPr>
        </p:nvSpPr>
        <p:spPr>
          <a:xfrm>
            <a:off x="9825629" y="6456128"/>
            <a:ext cx="13119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70" name="Google Shape;170;g8dfd2e6a9b_5_7"/>
          <p:cNvSpPr txBox="1">
            <a:spLocks noGrp="1"/>
          </p:cNvSpPr>
          <p:nvPr>
            <p:ph type="title"/>
          </p:nvPr>
        </p:nvSpPr>
        <p:spPr>
          <a:xfrm>
            <a:off x="1097275" y="417100"/>
            <a:ext cx="10648500" cy="11151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1800"/>
              <a:buNone/>
            </a:pPr>
            <a:r>
              <a:rPr lang="en-US" sz="4000" dirty="0">
                <a:solidFill>
                  <a:srgbClr val="000000"/>
                </a:solidFill>
                <a:latin typeface="+mj-lt"/>
              </a:rPr>
              <a:t>Pieces of the Learning Continuity Plan</a:t>
            </a:r>
            <a:endParaRPr sz="4000" dirty="0">
              <a:solidFill>
                <a:srgbClr val="000000"/>
              </a:solidFill>
              <a:latin typeface="+mj-lt"/>
            </a:endParaRPr>
          </a:p>
        </p:txBody>
      </p:sp>
      <p:pic>
        <p:nvPicPr>
          <p:cNvPr id="165" name="Google Shape;165;g8dfd2e6a9b_5_7" descr="Stick figure putting 4 pieces of a puzzle together."/>
          <p:cNvPicPr preferRelativeResize="0"/>
          <p:nvPr/>
        </p:nvPicPr>
        <p:blipFill rotWithShape="1">
          <a:blip r:embed="rId3">
            <a:alphaModFix/>
          </a:blip>
          <a:srcRect/>
          <a:stretch/>
        </p:blipFill>
        <p:spPr>
          <a:xfrm>
            <a:off x="557014" y="1439167"/>
            <a:ext cx="5115174" cy="3703250"/>
          </a:xfrm>
          <a:prstGeom prst="rect">
            <a:avLst/>
          </a:prstGeom>
          <a:noFill/>
          <a:ln>
            <a:noFill/>
          </a:ln>
        </p:spPr>
      </p:pic>
      <p:sp>
        <p:nvSpPr>
          <p:cNvPr id="166" name="Google Shape;166;g8dfd2e6a9b_5_7"/>
          <p:cNvSpPr txBox="1"/>
          <p:nvPr/>
        </p:nvSpPr>
        <p:spPr>
          <a:xfrm>
            <a:off x="1597147" y="2117600"/>
            <a:ext cx="1569900" cy="54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mn-lt"/>
                <a:ea typeface="Open Sans"/>
                <a:cs typeface="Open Sans"/>
                <a:sym typeface="Open Sans"/>
              </a:rPr>
              <a:t>Learning </a:t>
            </a:r>
            <a:endParaRPr sz="2400" b="1" i="0" u="none" strike="noStrike" cap="none" dirty="0">
              <a:solidFill>
                <a:srgbClr val="800000"/>
              </a:solidFill>
              <a:latin typeface="+mn-lt"/>
              <a:ea typeface="Open Sans"/>
              <a:cs typeface="Open Sans"/>
              <a:sym typeface="Open Sans"/>
            </a:endParaRPr>
          </a:p>
        </p:txBody>
      </p:sp>
      <p:sp>
        <p:nvSpPr>
          <p:cNvPr id="167" name="Google Shape;167;g8dfd2e6a9b_5_7"/>
          <p:cNvSpPr txBox="1"/>
          <p:nvPr/>
        </p:nvSpPr>
        <p:spPr>
          <a:xfrm>
            <a:off x="3672925" y="2068381"/>
            <a:ext cx="1856488" cy="54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Continuity</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p:txBody>
      </p:sp>
      <p:sp>
        <p:nvSpPr>
          <p:cNvPr id="168" name="Google Shape;168;g8dfd2e6a9b_5_7"/>
          <p:cNvSpPr txBox="1"/>
          <p:nvPr/>
        </p:nvSpPr>
        <p:spPr>
          <a:xfrm>
            <a:off x="2382097" y="3263417"/>
            <a:ext cx="2067189" cy="842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and</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Attendance </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p:txBody>
      </p:sp>
      <p:sp>
        <p:nvSpPr>
          <p:cNvPr id="169" name="Google Shape;169;g8dfd2e6a9b_5_7"/>
          <p:cNvSpPr txBox="1"/>
          <p:nvPr/>
        </p:nvSpPr>
        <p:spPr>
          <a:xfrm>
            <a:off x="3536359" y="3694762"/>
            <a:ext cx="2129621" cy="5451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Plan</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a:p>
            <a:pPr marL="0" marR="0" lvl="0" indent="0" algn="ctr" rtl="0">
              <a:lnSpc>
                <a:spcPct val="100000"/>
              </a:lnSpc>
              <a:spcBef>
                <a:spcPts val="0"/>
              </a:spcBef>
              <a:spcAft>
                <a:spcPts val="0"/>
              </a:spcAft>
              <a:buClr>
                <a:srgbClr val="000000"/>
              </a:buClr>
              <a:buSzPts val="1600"/>
              <a:buFont typeface="Arial"/>
              <a:buNone/>
            </a:pPr>
            <a:r>
              <a:rPr lang="en-US" sz="2400" b="1" i="0" u="none" strike="noStrike" cap="none" dirty="0">
                <a:solidFill>
                  <a:srgbClr val="800000"/>
                </a:solidFill>
                <a:latin typeface="Arial" panose="020B0604020202020204" pitchFamily="34" charset="0"/>
                <a:ea typeface="Open Sans"/>
                <a:cs typeface="Arial" panose="020B0604020202020204" pitchFamily="34" charset="0"/>
                <a:sym typeface="Open Sans"/>
              </a:rPr>
              <a:t>2020-2021 </a:t>
            </a:r>
            <a:endParaRPr sz="2400" b="1" i="0" u="none" strike="noStrike" cap="none" dirty="0">
              <a:solidFill>
                <a:srgbClr val="800000"/>
              </a:solidFill>
              <a:latin typeface="Arial" panose="020B0604020202020204" pitchFamily="34" charset="0"/>
              <a:ea typeface="Open Sans"/>
              <a:cs typeface="Arial" panose="020B0604020202020204" pitchFamily="34" charset="0"/>
              <a:sym typeface="Open Sans"/>
            </a:endParaRPr>
          </a:p>
        </p:txBody>
      </p:sp>
      <p:sp>
        <p:nvSpPr>
          <p:cNvPr id="171" name="Google Shape;171;g8dfd2e6a9b_5_7"/>
          <p:cNvSpPr txBox="1">
            <a:spLocks noGrp="1"/>
          </p:cNvSpPr>
          <p:nvPr>
            <p:ph type="body" idx="2"/>
          </p:nvPr>
        </p:nvSpPr>
        <p:spPr>
          <a:xfrm>
            <a:off x="5912305" y="1913579"/>
            <a:ext cx="5710800" cy="42756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1800"/>
              </a:spcAft>
              <a:buClr>
                <a:schemeClr val="dk1"/>
              </a:buClr>
              <a:buSzPts val="1100"/>
              <a:buFont typeface="Arial"/>
              <a:buNone/>
            </a:pPr>
            <a:r>
              <a:rPr lang="en-US" sz="2400" dirty="0">
                <a:solidFill>
                  <a:srgbClr val="000000"/>
                </a:solidFill>
              </a:rPr>
              <a:t>Learning Continuity Plan Template</a:t>
            </a:r>
            <a:endParaRPr sz="2400" dirty="0">
              <a:solidFill>
                <a:srgbClr val="000000"/>
              </a:solidFill>
            </a:endParaRPr>
          </a:p>
          <a:p>
            <a:pPr marL="0" lvl="0" indent="0" algn="l" rtl="0">
              <a:lnSpc>
                <a:spcPct val="100000"/>
              </a:lnSpc>
              <a:spcBef>
                <a:spcPts val="0"/>
              </a:spcBef>
              <a:spcAft>
                <a:spcPts val="1800"/>
              </a:spcAft>
              <a:buClr>
                <a:schemeClr val="dk1"/>
              </a:buClr>
              <a:buSzPts val="1100"/>
              <a:buFont typeface="Arial"/>
              <a:buNone/>
            </a:pPr>
            <a:r>
              <a:rPr lang="en-US" sz="2400" dirty="0">
                <a:solidFill>
                  <a:srgbClr val="000000"/>
                </a:solidFill>
              </a:rPr>
              <a:t>Learning Continuity Plan Instructions</a:t>
            </a:r>
            <a:endParaRPr sz="2400" dirty="0">
              <a:solidFill>
                <a:srgbClr val="000000"/>
              </a:solidFill>
            </a:endParaRPr>
          </a:p>
          <a:p>
            <a:pPr marL="0" lvl="0" indent="0" algn="l" rtl="0">
              <a:lnSpc>
                <a:spcPct val="100000"/>
              </a:lnSpc>
              <a:spcBef>
                <a:spcPts val="0"/>
              </a:spcBef>
              <a:spcAft>
                <a:spcPts val="1800"/>
              </a:spcAft>
              <a:buClr>
                <a:schemeClr val="dk1"/>
              </a:buClr>
              <a:buSzPts val="1100"/>
              <a:buFont typeface="Arial"/>
              <a:buNone/>
            </a:pPr>
            <a:r>
              <a:rPr lang="en-US" sz="2400" dirty="0">
                <a:solidFill>
                  <a:srgbClr val="000000"/>
                </a:solidFill>
              </a:rPr>
              <a:t>Resources and guidance to support the development of the Learning Continuity Plan</a:t>
            </a:r>
            <a:endParaRPr sz="2400" dirty="0">
              <a:solidFill>
                <a:srgbClr val="000000"/>
              </a:solidFill>
            </a:endParaRPr>
          </a:p>
          <a:p>
            <a:pPr marL="0" lvl="0" indent="0" algn="l" rtl="0">
              <a:lnSpc>
                <a:spcPct val="100000"/>
              </a:lnSpc>
              <a:spcBef>
                <a:spcPts val="0"/>
              </a:spcBef>
              <a:spcAft>
                <a:spcPts val="1800"/>
              </a:spcAft>
              <a:buClr>
                <a:schemeClr val="dk1"/>
              </a:buClr>
              <a:buSzPts val="1100"/>
              <a:buFont typeface="Arial"/>
              <a:buNone/>
            </a:pP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Review process </a:t>
            </a: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and </a:t>
            </a: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guidance </a:t>
            </a:r>
            <a:r>
              <a:rPr lang="en-US" sz="2400" dirty="0">
                <a:solidFill>
                  <a:srgbClr val="00000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for county offices and charter school authorizers</a:t>
            </a:r>
            <a:endParaRPr sz="2400" dirty="0">
              <a:solidFill>
                <a:srgbClr val="000000"/>
              </a:solidFill>
            </a:endParaRPr>
          </a:p>
        </p:txBody>
      </p:sp>
      <p:sp>
        <p:nvSpPr>
          <p:cNvPr id="172" name="Google Shape;172;g8dfd2e6a9b_5_7"/>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05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3014</TotalTime>
  <Words>7291</Words>
  <Application>Microsoft Office PowerPoint</Application>
  <PresentationFormat>Widescreen</PresentationFormat>
  <Paragraphs>528</Paragraphs>
  <Slides>74</Slides>
  <Notes>74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Open Sans</vt:lpstr>
      <vt:lpstr>Roboto</vt:lpstr>
      <vt:lpstr>Times</vt:lpstr>
      <vt:lpstr>Courier New</vt:lpstr>
      <vt:lpstr>Times New Roman</vt:lpstr>
      <vt:lpstr>Calibri</vt:lpstr>
      <vt:lpstr>Arial</vt:lpstr>
      <vt:lpstr>Retrospect</vt:lpstr>
      <vt:lpstr>Learning Continuity and Attendance Plan Template and Instructions - Part II</vt:lpstr>
      <vt:lpstr>Session Goals</vt:lpstr>
      <vt:lpstr>Upcoming Webinars</vt:lpstr>
      <vt:lpstr>Upcoming Webinars</vt:lpstr>
      <vt:lpstr>Purpose of the Learning Continuity Plan (1)</vt:lpstr>
      <vt:lpstr>Purpose of the Learning Continuity Plan (2)</vt:lpstr>
      <vt:lpstr>Purpose of the Learning Continuity Plan (3)</vt:lpstr>
      <vt:lpstr>Approach to the Learning Continuity Plan</vt:lpstr>
      <vt:lpstr>Pieces of the Learning Continuity Plan</vt:lpstr>
      <vt:lpstr>Overview of Process and Timelines</vt:lpstr>
      <vt:lpstr>Process and Timelines (1)</vt:lpstr>
      <vt:lpstr>Process and Timelines (2)</vt:lpstr>
      <vt:lpstr>Process and Timelines (3)</vt:lpstr>
      <vt:lpstr>Process and Timelines (4)</vt:lpstr>
      <vt:lpstr>   Process and Timelines (5)</vt:lpstr>
      <vt:lpstr>Process and Timelines (6)</vt:lpstr>
      <vt:lpstr>Learning Continuity and Attendance Plan 2020–21 </vt:lpstr>
      <vt:lpstr>General Information</vt:lpstr>
      <vt:lpstr>General Information</vt:lpstr>
      <vt:lpstr>Stakeholder Engagement</vt:lpstr>
      <vt:lpstr>Stakeholder Engagement</vt:lpstr>
      <vt:lpstr>Efforts to Solicit Stakeholder Feedback</vt:lpstr>
      <vt:lpstr>Options for Remote Participation</vt:lpstr>
      <vt:lpstr>Summary of Feedback</vt:lpstr>
      <vt:lpstr>Aspects Influenced</vt:lpstr>
      <vt:lpstr>In-Person Instructional Offerings</vt:lpstr>
      <vt:lpstr>In-Person Instructional Offerings</vt:lpstr>
      <vt:lpstr>Instructions for In-Person Instructional Offerings (1)</vt:lpstr>
      <vt:lpstr>Instructions for In-Person Instructional Offerings (2)</vt:lpstr>
      <vt:lpstr>Actions Related to In-Person Instructional Offerings</vt:lpstr>
      <vt:lpstr>Instructions for Actions Related to In-Person Instructional Offerings</vt:lpstr>
      <vt:lpstr>Distance Learning Program</vt:lpstr>
      <vt:lpstr>Continuity of Instruction</vt:lpstr>
      <vt:lpstr>Access to Devices and Connectivity</vt:lpstr>
      <vt:lpstr>Instructions for Access to Devices and Connectivity (1)</vt:lpstr>
      <vt:lpstr>Instructions for Access to Devices and Connectivity (2)</vt:lpstr>
      <vt:lpstr>Pupil Participation and Progress</vt:lpstr>
      <vt:lpstr>Distance Learning Professional Development</vt:lpstr>
      <vt:lpstr>Staff Roles and Responsibilities</vt:lpstr>
      <vt:lpstr>Supports for Pupils with Unique Needs</vt:lpstr>
      <vt:lpstr>Actions Related to Distance Learning Program</vt:lpstr>
      <vt:lpstr>Instructions for Actions Related to Distance Learning Program</vt:lpstr>
      <vt:lpstr>For More Information</vt:lpstr>
      <vt:lpstr>Pupil Learning Loss</vt:lpstr>
      <vt:lpstr>Pupil Learning Loss (1)</vt:lpstr>
      <vt:lpstr>Pupil Learning Loss (2)</vt:lpstr>
      <vt:lpstr>Pupil Learning Loss Strategies</vt:lpstr>
      <vt:lpstr>Effectiveness of Implemented Pupil Learning Loss Strategies</vt:lpstr>
      <vt:lpstr>Actions to Address Pupil Learning Loss (1)</vt:lpstr>
      <vt:lpstr>Actions to Address Pupil Learning Loss (2)</vt:lpstr>
      <vt:lpstr>Mental Health and Social Emotional Well-Being</vt:lpstr>
      <vt:lpstr>Mental Health and Social Emotional Well-Being (1)</vt:lpstr>
      <vt:lpstr>Mental Health and Social Emotional Well-Being (2)</vt:lpstr>
      <vt:lpstr>Pupil Family Engagement and Outreach</vt:lpstr>
      <vt:lpstr>Pupil Family Engagement and Outreach (1)</vt:lpstr>
      <vt:lpstr>Pupil Family Engagement and Outreach (2)</vt:lpstr>
      <vt:lpstr>School Nutrition</vt:lpstr>
      <vt:lpstr>School Nutrition</vt:lpstr>
      <vt:lpstr>Additional Actions to Implement the Learning Continuity Plan</vt:lpstr>
      <vt:lpstr>Additional Actions to Implement the Learning Continuity Plan</vt:lpstr>
      <vt:lpstr>Instructions for Additional Actions to Implement the Learning Continuity Plan (1)</vt:lpstr>
      <vt:lpstr>Instructions for Additional Actions to Implement the Learning Continuity Plan (2)</vt:lpstr>
      <vt:lpstr>Increased or Improved Services for Foster Youth, English Learners, and Low-Income Students</vt:lpstr>
      <vt:lpstr>Requirements and Instructions (1)</vt:lpstr>
      <vt:lpstr>Required Descriptions (2)</vt:lpstr>
      <vt:lpstr>Required Descriptions (3)</vt:lpstr>
      <vt:lpstr>Required Descriptions (4)</vt:lpstr>
      <vt:lpstr>Required Descriptions (5)</vt:lpstr>
      <vt:lpstr>Resources and Support</vt:lpstr>
      <vt:lpstr>Frequently Asked Questions (1)</vt:lpstr>
      <vt:lpstr>Frequently Asked Questions (2)</vt:lpstr>
      <vt:lpstr>Resources to Consider (1)</vt:lpstr>
      <vt:lpstr>Resources to Consider (2)</vt:lpstr>
      <vt:lpstr>Questions?</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Continuity and Attendance Plan Part II - LCFF (CA Dept of Education)</dc:title>
  <dc:subject>Tuesdays @ 2 webinar presentation for Learning Continuity and Attendance Plan.</dc:subject>
  <dc:creator>Local Agency Systems Support Office</dc:creator>
  <cp:keywords>learning, continuity, and, attendance, plan, covid-19, coronavirus, lea, leas</cp:keywords>
  <cp:lastModifiedBy>Susan Aglubat-Alvarez</cp:lastModifiedBy>
  <cp:revision>50</cp:revision>
  <dcterms:created xsi:type="dcterms:W3CDTF">2016-11-08T21:28:02Z</dcterms:created>
  <dcterms:modified xsi:type="dcterms:W3CDTF">2020-08-06T22:27:52Z</dcterms:modified>
</cp:coreProperties>
</file>