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 id="2147483705" r:id="rId2"/>
  </p:sldMasterIdLst>
  <p:notesMasterIdLst>
    <p:notesMasterId r:id="rId65"/>
  </p:notesMasterIdLst>
  <p:handoutMasterIdLst>
    <p:handoutMasterId r:id="rId66"/>
  </p:handoutMasterIdLst>
  <p:sldIdLst>
    <p:sldId id="256" r:id="rId3"/>
    <p:sldId id="467" r:id="rId4"/>
    <p:sldId id="469" r:id="rId5"/>
    <p:sldId id="327" r:id="rId6"/>
    <p:sldId id="258" r:id="rId7"/>
    <p:sldId id="320" r:id="rId8"/>
    <p:sldId id="470" r:id="rId9"/>
    <p:sldId id="322" r:id="rId10"/>
    <p:sldId id="265" r:id="rId11"/>
    <p:sldId id="261" r:id="rId12"/>
    <p:sldId id="266" r:id="rId13"/>
    <p:sldId id="333" r:id="rId14"/>
    <p:sldId id="332" r:id="rId15"/>
    <p:sldId id="270" r:id="rId16"/>
    <p:sldId id="271" r:id="rId17"/>
    <p:sldId id="272" r:id="rId18"/>
    <p:sldId id="273" r:id="rId19"/>
    <p:sldId id="274" r:id="rId20"/>
    <p:sldId id="275" r:id="rId21"/>
    <p:sldId id="276" r:id="rId22"/>
    <p:sldId id="277" r:id="rId23"/>
    <p:sldId id="278" r:id="rId24"/>
    <p:sldId id="303" r:id="rId25"/>
    <p:sldId id="308" r:id="rId26"/>
    <p:sldId id="310" r:id="rId27"/>
    <p:sldId id="311" r:id="rId28"/>
    <p:sldId id="312" r:id="rId29"/>
    <p:sldId id="313" r:id="rId30"/>
    <p:sldId id="471" r:id="rId31"/>
    <p:sldId id="281" r:id="rId32"/>
    <p:sldId id="282" r:id="rId33"/>
    <p:sldId id="283" r:id="rId34"/>
    <p:sldId id="284" r:id="rId35"/>
    <p:sldId id="324" r:id="rId36"/>
    <p:sldId id="325" r:id="rId37"/>
    <p:sldId id="472" r:id="rId38"/>
    <p:sldId id="473" r:id="rId39"/>
    <p:sldId id="264" r:id="rId40"/>
    <p:sldId id="474" r:id="rId41"/>
    <p:sldId id="292" r:id="rId42"/>
    <p:sldId id="293" r:id="rId43"/>
    <p:sldId id="307" r:id="rId44"/>
    <p:sldId id="297" r:id="rId45"/>
    <p:sldId id="298" r:id="rId46"/>
    <p:sldId id="299" r:id="rId47"/>
    <p:sldId id="301" r:id="rId48"/>
    <p:sldId id="302" r:id="rId49"/>
    <p:sldId id="330" r:id="rId50"/>
    <p:sldId id="329" r:id="rId51"/>
    <p:sldId id="328" r:id="rId52"/>
    <p:sldId id="318" r:id="rId53"/>
    <p:sldId id="491" r:id="rId54"/>
    <p:sldId id="492" r:id="rId55"/>
    <p:sldId id="493" r:id="rId56"/>
    <p:sldId id="494" r:id="rId57"/>
    <p:sldId id="495" r:id="rId58"/>
    <p:sldId id="496" r:id="rId59"/>
    <p:sldId id="497" r:id="rId60"/>
    <p:sldId id="468" r:id="rId61"/>
    <p:sldId id="319" r:id="rId62"/>
    <p:sldId id="490" r:id="rId63"/>
    <p:sldId id="489" r:id="rId6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873D59"/>
    <a:srgbClr val="C59EE2"/>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17" autoAdjust="0"/>
    <p:restoredTop sz="79255" autoAdjust="0"/>
  </p:normalViewPr>
  <p:slideViewPr>
    <p:cSldViewPr snapToGrid="0">
      <p:cViewPr varScale="1">
        <p:scale>
          <a:sx n="66" d="100"/>
          <a:sy n="66" d="100"/>
        </p:scale>
        <p:origin x="72" y="480"/>
      </p:cViewPr>
      <p:guideLst/>
    </p:cSldViewPr>
  </p:slideViewPr>
  <p:outlineViewPr>
    <p:cViewPr>
      <p:scale>
        <a:sx n="33" d="100"/>
        <a:sy n="33" d="100"/>
      </p:scale>
      <p:origin x="0" y="-5634"/>
    </p:cViewPr>
  </p:outlin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2/3/2021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2/3/2021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www2.ed.gov/about/inits/ed/implementation-support-unit/tech-assist/strategies-for-community-engagement-in-school-turnaround.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702bed07ac_2_11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g702bed07ac_2_110: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a:p>
        </p:txBody>
      </p:sp>
      <p:sp>
        <p:nvSpPr>
          <p:cNvPr id="197" name="Google Shape;197;g702bed07ac_2_110: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702bed07ac_2_195: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22" name="Google Shape;322;g702bed07ac_2_19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b558bdeaae_1_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b558bdeaae_1_0: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330" name="Google Shape;330;gb558bdeaae_1_0:notes"/>
          <p:cNvSpPr txBox="1">
            <a:spLocks noGrp="1"/>
          </p:cNvSpPr>
          <p:nvPr>
            <p:ph type="sldNum" idx="12"/>
          </p:nvPr>
        </p:nvSpPr>
        <p:spPr>
          <a:xfrm>
            <a:off x="3956551" y="8817905"/>
            <a:ext cx="3026700" cy="465900"/>
          </a:xfrm>
          <a:prstGeom prst="rect">
            <a:avLst/>
          </a:prstGeom>
        </p:spPr>
        <p:txBody>
          <a:bodyPr spcFirstLastPara="1" wrap="square" lIns="92950" tIns="46475" rIns="92950" bIns="464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702bed07ac_2_201: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a:p>
        </p:txBody>
      </p:sp>
      <p:sp>
        <p:nvSpPr>
          <p:cNvPr id="337" name="Google Shape;337;g702bed07ac_2_201: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b558bdeaae_2_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b558bdeaae_2_0: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r>
              <a:rPr lang="en-US"/>
              <a:t>Greene Act?</a:t>
            </a:r>
            <a:endParaRPr/>
          </a:p>
        </p:txBody>
      </p:sp>
      <p:sp>
        <p:nvSpPr>
          <p:cNvPr id="345" name="Google Shape;345;gb558bdeaae_2_0:notes"/>
          <p:cNvSpPr txBox="1">
            <a:spLocks noGrp="1"/>
          </p:cNvSpPr>
          <p:nvPr>
            <p:ph type="sldNum" idx="12"/>
          </p:nvPr>
        </p:nvSpPr>
        <p:spPr>
          <a:xfrm>
            <a:off x="3956551" y="8817905"/>
            <a:ext cx="3026700" cy="465900"/>
          </a:xfrm>
          <a:prstGeom prst="rect">
            <a:avLst/>
          </a:prstGeom>
        </p:spPr>
        <p:txBody>
          <a:bodyPr spcFirstLastPara="1" wrap="square" lIns="92950" tIns="46475" rIns="92950" bIns="464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78bcd5fba2_0_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78bcd5fba2_0_0: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lnSpc>
                <a:spcPct val="90000"/>
              </a:lnSpc>
              <a:spcBef>
                <a:spcPts val="1200"/>
              </a:spcBef>
              <a:spcAft>
                <a:spcPts val="0"/>
              </a:spcAft>
              <a:buNone/>
            </a:pPr>
            <a:endParaRPr/>
          </a:p>
        </p:txBody>
      </p:sp>
      <p:sp>
        <p:nvSpPr>
          <p:cNvPr id="353" name="Google Shape;353;g78bcd5fba2_0_0:notes"/>
          <p:cNvSpPr txBox="1">
            <a:spLocks noGrp="1"/>
          </p:cNvSpPr>
          <p:nvPr>
            <p:ph type="sldNum" idx="12"/>
          </p:nvPr>
        </p:nvSpPr>
        <p:spPr>
          <a:xfrm>
            <a:off x="3956551" y="8817905"/>
            <a:ext cx="3026700" cy="465900"/>
          </a:xfrm>
          <a:prstGeom prst="rect">
            <a:avLst/>
          </a:prstGeom>
        </p:spPr>
        <p:txBody>
          <a:bodyPr spcFirstLastPara="1" wrap="square" lIns="92950" tIns="46475" rIns="92950" bIns="464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18</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b558bdeaae_0_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b558bdeaae_0_7: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361" name="Google Shape;361;gb558bdeaae_0_7:notes"/>
          <p:cNvSpPr txBox="1">
            <a:spLocks noGrp="1"/>
          </p:cNvSpPr>
          <p:nvPr>
            <p:ph type="sldNum" idx="12"/>
          </p:nvPr>
        </p:nvSpPr>
        <p:spPr>
          <a:xfrm>
            <a:off x="3956551" y="8817905"/>
            <a:ext cx="3026700" cy="465900"/>
          </a:xfrm>
          <a:prstGeom prst="rect">
            <a:avLst/>
          </a:prstGeom>
        </p:spPr>
        <p:txBody>
          <a:bodyPr spcFirstLastPara="1" wrap="square" lIns="92950" tIns="46475" rIns="92950" bIns="464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19</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b558bdeaae_0_1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b558bdeaae_0_15: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369" name="Google Shape;369;gb558bdeaae_0_15:notes"/>
          <p:cNvSpPr txBox="1">
            <a:spLocks noGrp="1"/>
          </p:cNvSpPr>
          <p:nvPr>
            <p:ph type="sldNum" idx="12"/>
          </p:nvPr>
        </p:nvSpPr>
        <p:spPr>
          <a:xfrm>
            <a:off x="3956551" y="8817905"/>
            <a:ext cx="3026700" cy="465900"/>
          </a:xfrm>
          <a:prstGeom prst="rect">
            <a:avLst/>
          </a:prstGeom>
        </p:spPr>
        <p:txBody>
          <a:bodyPr spcFirstLastPara="1" wrap="square" lIns="92950" tIns="46475" rIns="92950" bIns="464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20</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702bed07ac_2_22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a:p>
        </p:txBody>
      </p:sp>
      <p:sp>
        <p:nvSpPr>
          <p:cNvPr id="376" name="Google Shape;376;g702bed07ac_2_22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b558bdeaae_0_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b558bdeaae_0_0: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384" name="Google Shape;384;gb558bdeaae_0_0:notes"/>
          <p:cNvSpPr txBox="1">
            <a:spLocks noGrp="1"/>
          </p:cNvSpPr>
          <p:nvPr>
            <p:ph type="sldNum" idx="12"/>
          </p:nvPr>
        </p:nvSpPr>
        <p:spPr>
          <a:xfrm>
            <a:off x="3956551" y="8817905"/>
            <a:ext cx="3026700" cy="465900"/>
          </a:xfrm>
          <a:prstGeom prst="rect">
            <a:avLst/>
          </a:prstGeom>
        </p:spPr>
        <p:txBody>
          <a:bodyPr spcFirstLastPara="1" wrap="square" lIns="92950" tIns="46475" rIns="92950" bIns="464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22</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5:notes"/>
          <p:cNvSpPr txBox="1">
            <a:spLocks noGrp="1"/>
          </p:cNvSpPr>
          <p:nvPr>
            <p:ph type="body" idx="1"/>
          </p:nvPr>
        </p:nvSpPr>
        <p:spPr>
          <a:xfrm>
            <a:off x="698500" y="4467780"/>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587" name="Google Shape;587;p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b365715933_1_19: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320" name="Google Shape;320;gb365715933_1_1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90581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p7:notes"/>
          <p:cNvSpPr txBox="1">
            <a:spLocks noGrp="1"/>
          </p:cNvSpPr>
          <p:nvPr>
            <p:ph type="body" idx="1"/>
          </p:nvPr>
        </p:nvSpPr>
        <p:spPr>
          <a:xfrm>
            <a:off x="698500" y="4467780"/>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602" name="Google Shape;602;p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9:notes"/>
          <p:cNvSpPr txBox="1">
            <a:spLocks noGrp="1"/>
          </p:cNvSpPr>
          <p:nvPr>
            <p:ph type="body" idx="1"/>
          </p:nvPr>
        </p:nvSpPr>
        <p:spPr>
          <a:xfrm>
            <a:off x="698500" y="4467780"/>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r>
              <a:rPr lang="en-US"/>
              <a:t>How did unduplicated pupils and their families fair during the pandemic? What worked well?</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endParaRPr/>
          </a:p>
        </p:txBody>
      </p:sp>
      <p:sp>
        <p:nvSpPr>
          <p:cNvPr id="617" name="Google Shape;617;p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gb558bdeaae_2_14: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r>
              <a:rPr lang="en-US" dirty="0"/>
              <a:t>How did unduplicated pupils and their families fair during the pandemic? What needed improvement?</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From LCAP Template</a:t>
            </a:r>
            <a:endParaRPr dirty="0"/>
          </a:p>
          <a:p>
            <a:pPr marL="0" lvl="0" indent="0" algn="l" rtl="0">
              <a:lnSpc>
                <a:spcPct val="115000"/>
              </a:lnSpc>
              <a:spcBef>
                <a:spcPts val="1200"/>
              </a:spcBef>
              <a:spcAft>
                <a:spcPts val="0"/>
              </a:spcAft>
              <a:buClr>
                <a:schemeClr val="dk1"/>
              </a:buClr>
              <a:buSzPts val="1100"/>
              <a:buFont typeface="Arial"/>
              <a:buNone/>
            </a:pPr>
            <a:r>
              <a:rPr lang="en-US" sz="1100" b="1" i="1" dirty="0">
                <a:latin typeface="Arial"/>
                <a:ea typeface="Arial"/>
                <a:cs typeface="Arial"/>
                <a:sym typeface="Arial"/>
              </a:rPr>
              <a:t>Reflections: Successes</a:t>
            </a:r>
            <a:r>
              <a:rPr lang="en-US" sz="1100" i="1" dirty="0">
                <a:latin typeface="Arial"/>
                <a:ea typeface="Arial"/>
                <a:cs typeface="Arial"/>
                <a:sym typeface="Arial"/>
              </a:rPr>
              <a:t> </a:t>
            </a:r>
            <a:r>
              <a:rPr lang="en-US" sz="1100" dirty="0">
                <a:latin typeface="Arial"/>
                <a:ea typeface="Arial"/>
                <a:cs typeface="Arial"/>
                <a:sym typeface="Arial"/>
              </a:rPr>
              <a:t>– Based on a review of performance on the state indicators and local performance indicators included in the Dashboard, progress toward LCAP goals, local self-assessment tools, stakeholder input, and any other information, what progress is the LEA most proud of and how does the LEA plan to maintain or build upon that success? This may include identifying specific examples of how past increases or improvements in services for foster youth, English learners, and low-income students have led to improved performance for these students.</a:t>
            </a:r>
            <a:endParaRPr sz="1100"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b="1" i="1" dirty="0">
                <a:latin typeface="Arial"/>
                <a:ea typeface="Arial"/>
                <a:cs typeface="Arial"/>
                <a:sym typeface="Arial"/>
              </a:rPr>
              <a:t>Reflections: Identified Need</a:t>
            </a:r>
            <a:r>
              <a:rPr lang="en-US" sz="1100" i="1" dirty="0">
                <a:latin typeface="Arial"/>
                <a:ea typeface="Arial"/>
                <a:cs typeface="Arial"/>
                <a:sym typeface="Arial"/>
              </a:rPr>
              <a:t> </a:t>
            </a:r>
            <a:r>
              <a:rPr lang="en-US" sz="1100" dirty="0">
                <a:latin typeface="Arial"/>
                <a:ea typeface="Arial"/>
                <a:cs typeface="Arial"/>
                <a:sym typeface="Arial"/>
              </a:rPr>
              <a:t>–</a:t>
            </a:r>
            <a:r>
              <a:rPr lang="en-US" sz="1400" i="1" dirty="0">
                <a:latin typeface="Arial"/>
                <a:ea typeface="Arial"/>
                <a:cs typeface="Arial"/>
                <a:sym typeface="Arial"/>
              </a:rPr>
              <a:t> </a:t>
            </a:r>
            <a:r>
              <a:rPr lang="en-US" sz="1100" dirty="0">
                <a:latin typeface="Arial"/>
                <a:ea typeface="Arial"/>
                <a:cs typeface="Arial"/>
                <a:sym typeface="Arial"/>
              </a:rPr>
              <a:t>Referring to the Dashboard, identify: (a) any state indicator for which overall performance was in the “Red” or “Orange” performance category or any local indicator where the LEA received a “Not Met” or “Not Met for Two or More Years” rating AND (b) any state indicator for which performance for any student group was two or more performance levels below the “all student</a:t>
            </a:r>
            <a:r>
              <a:rPr lang="en-US" sz="1100" i="1" dirty="0">
                <a:latin typeface="Arial"/>
                <a:ea typeface="Arial"/>
                <a:cs typeface="Arial"/>
                <a:sym typeface="Arial"/>
              </a:rPr>
              <a:t>”</a:t>
            </a:r>
            <a:r>
              <a:rPr lang="en-US" sz="1100" dirty="0">
                <a:latin typeface="Arial"/>
                <a:ea typeface="Arial"/>
                <a:cs typeface="Arial"/>
                <a:sym typeface="Arial"/>
              </a:rPr>
              <a:t> performance. What steps is the LEA planning to take to address these areas of low performance and performance gaps? Other needs may be identified using locally collected data including data collected to inform the self-reflection tools and reporting local indicators on the Dashboard.</a:t>
            </a:r>
            <a:endParaRPr sz="1100" dirty="0">
              <a:latin typeface="Arial"/>
              <a:ea typeface="Arial"/>
              <a:cs typeface="Arial"/>
              <a:sym typeface="Arial"/>
            </a:endParaRPr>
          </a:p>
          <a:p>
            <a:pPr marL="0" lvl="0" indent="0" algn="l" rtl="0">
              <a:spcBef>
                <a:spcPts val="1200"/>
              </a:spcBef>
              <a:spcAft>
                <a:spcPts val="0"/>
              </a:spcAft>
              <a:buNone/>
            </a:pPr>
            <a:endParaRPr dirty="0"/>
          </a:p>
        </p:txBody>
      </p:sp>
      <p:sp>
        <p:nvSpPr>
          <p:cNvPr id="624" name="Google Shape;624;gb558bdeaae_2_14: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10:notes"/>
          <p:cNvSpPr txBox="1">
            <a:spLocks noGrp="1"/>
          </p:cNvSpPr>
          <p:nvPr>
            <p:ph type="body" idx="1"/>
          </p:nvPr>
        </p:nvSpPr>
        <p:spPr>
          <a:xfrm>
            <a:off x="698500" y="4467780"/>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631" name="Google Shape;631;p1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
        <p:cNvGrpSpPr/>
        <p:nvPr/>
      </p:nvGrpSpPr>
      <p:grpSpPr>
        <a:xfrm>
          <a:off x="0" y="0"/>
          <a:ext cx="0" cy="0"/>
          <a:chOff x="0" y="0"/>
          <a:chExt cx="0" cy="0"/>
        </a:xfrm>
      </p:grpSpPr>
      <p:sp>
        <p:nvSpPr>
          <p:cNvPr id="637" name="Google Shape;637;p11:notes"/>
          <p:cNvSpPr txBox="1">
            <a:spLocks noGrp="1"/>
          </p:cNvSpPr>
          <p:nvPr>
            <p:ph type="body" idx="1"/>
          </p:nvPr>
        </p:nvSpPr>
        <p:spPr>
          <a:xfrm>
            <a:off x="698500" y="4467780"/>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638" name="Google Shape;638;p11: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702bed07ac_2_24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5" name="Google Shape;405;g702bed07ac_2_249: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406" name="Google Shape;406;g702bed07ac_2_249: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en-US"/>
              <a:t>30</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702bed07ac_2_256: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3" name="Google Shape;413;g702bed07ac_2_256: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414" name="Google Shape;414;g702bed07ac_2_256: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en-US"/>
              <a:t>31</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702bed07ac_2_263: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1" name="Google Shape;421;g702bed07ac_2_263: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422" name="Google Shape;422;g702bed07ac_2_263: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en-US"/>
              <a:t>32</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702bed07ac_2_272: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431" name="Google Shape;431;g702bed07ac_2_27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57" name="Google Shape;257;p1: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b558bdeaae_0_23: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a:p>
        </p:txBody>
      </p:sp>
      <p:sp>
        <p:nvSpPr>
          <p:cNvPr id="210" name="Google Shape;210;gb558bdeaae_0_23: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p3: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509" name="Google Shape;509;p3: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702bed07ac_2_341: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6" name="Google Shape;516;g702bed07ac_2_341: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a:t>Prior slides </a:t>
            </a:r>
            <a:endParaRPr/>
          </a:p>
          <a:p>
            <a:pPr marL="0" lvl="0" indent="0" algn="l" rtl="0">
              <a:lnSpc>
                <a:spcPct val="100000"/>
              </a:lnSpc>
              <a:spcBef>
                <a:spcPts val="0"/>
              </a:spcBef>
              <a:spcAft>
                <a:spcPts val="0"/>
              </a:spcAft>
              <a:buClr>
                <a:schemeClr val="dk1"/>
              </a:buClr>
              <a:buSzPts val="1200"/>
              <a:buFont typeface="Calibri"/>
              <a:buNone/>
            </a:pPr>
            <a:endParaRPr/>
          </a:p>
          <a:p>
            <a:pPr marL="0" lvl="0" indent="0" algn="l" rtl="0">
              <a:lnSpc>
                <a:spcPct val="100000"/>
              </a:lnSpc>
              <a:spcBef>
                <a:spcPts val="0"/>
              </a:spcBef>
              <a:spcAft>
                <a:spcPts val="0"/>
              </a:spcAft>
              <a:buClr>
                <a:schemeClr val="dk1"/>
              </a:buClr>
              <a:buSzPts val="1200"/>
              <a:buFont typeface="Calibri"/>
              <a:buNone/>
            </a:pPr>
            <a:endParaRPr/>
          </a:p>
        </p:txBody>
      </p:sp>
      <p:sp>
        <p:nvSpPr>
          <p:cNvPr id="517" name="Google Shape;517;g702bed07ac_2_341: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g702bed07ac_2_374: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0" name="Google Shape;540;g702bed07ac_2_374: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endParaRPr dirty="0"/>
          </a:p>
        </p:txBody>
      </p:sp>
      <p:sp>
        <p:nvSpPr>
          <p:cNvPr id="541" name="Google Shape;541;g702bed07ac_2_374: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en-US"/>
              <a:t>42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702bed07ac_2_380: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547" name="Google Shape;547;g702bed07ac_2_38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g702bed07ac_2_386: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90000"/>
              </a:lnSpc>
              <a:spcBef>
                <a:spcPts val="1400"/>
              </a:spcBef>
              <a:spcAft>
                <a:spcPts val="0"/>
              </a:spcAft>
              <a:buSzPts val="1400"/>
              <a:buNone/>
            </a:pPr>
            <a:endParaRPr sz="1100" u="sng" dirty="0">
              <a:solidFill>
                <a:schemeClr val="hlink"/>
              </a:solidFill>
              <a:latin typeface="Arial"/>
              <a:ea typeface="Arial"/>
              <a:cs typeface="Arial"/>
              <a:sym typeface="Arial"/>
              <a:hlinkClick r:id="rId3"/>
            </a:endParaRPr>
          </a:p>
        </p:txBody>
      </p:sp>
      <p:sp>
        <p:nvSpPr>
          <p:cNvPr id="554" name="Google Shape;554;g702bed07ac_2_386: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702bed07ac_2_391: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endParaRPr dirty="0"/>
          </a:p>
        </p:txBody>
      </p:sp>
      <p:sp>
        <p:nvSpPr>
          <p:cNvPr id="560" name="Google Shape;560;g702bed07ac_2_391: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g702bed07ac_2_404: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a:t>Facilitating broad participation beyond the representatives that will be attending the meetings or hearings in person (for example, by working with trusted stakeholders to gather input from other stakeholders who may not be able or inclined to attend a hearing);</a:t>
            </a:r>
            <a:endParaRPr/>
          </a:p>
          <a:p>
            <a:pPr marL="0" lvl="0" indent="0" algn="l" rtl="0">
              <a:lnSpc>
                <a:spcPct val="100000"/>
              </a:lnSpc>
              <a:spcBef>
                <a:spcPts val="0"/>
              </a:spcBef>
              <a:spcAft>
                <a:spcPts val="0"/>
              </a:spcAft>
              <a:buClr>
                <a:schemeClr val="dk1"/>
              </a:buClr>
              <a:buSzPts val="1200"/>
              <a:buFont typeface="Calibri"/>
              <a:buNone/>
            </a:pPr>
            <a:endParaRPr/>
          </a:p>
        </p:txBody>
      </p:sp>
      <p:sp>
        <p:nvSpPr>
          <p:cNvPr id="575" name="Google Shape;575;g702bed07ac_2_404: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g702bed07ac_2_41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581" name="Google Shape;581;g702bed07ac_2_41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50</a:t>
            </a:fld>
            <a:endParaRPr lang="en-US"/>
          </a:p>
        </p:txBody>
      </p:sp>
    </p:spTree>
    <p:extLst>
      <p:ext uri="{BB962C8B-B14F-4D97-AF65-F5344CB8AC3E}">
        <p14:creationId xmlns:p14="http://schemas.microsoft.com/office/powerpoint/2010/main" val="12387073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3"/>
        <p:cNvGrpSpPr/>
        <p:nvPr/>
      </p:nvGrpSpPr>
      <p:grpSpPr>
        <a:xfrm>
          <a:off x="0" y="0"/>
          <a:ext cx="0" cy="0"/>
          <a:chOff x="0" y="0"/>
          <a:chExt cx="0" cy="0"/>
        </a:xfrm>
      </p:grpSpPr>
      <p:sp>
        <p:nvSpPr>
          <p:cNvPr id="674" name="Google Shape;674;gae02e57784_5_23: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675" name="Google Shape;675;gae02e57784_5_23: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b495f8a397_1_15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gb495f8a397_1_157:notes"/>
          <p:cNvSpPr txBox="1">
            <a:spLocks noGrp="1"/>
          </p:cNvSpPr>
          <p:nvPr>
            <p:ph type="body" idx="1"/>
          </p:nvPr>
        </p:nvSpPr>
        <p:spPr>
          <a:xfrm>
            <a:off x="698500" y="4467780"/>
            <a:ext cx="5587800" cy="3655500"/>
          </a:xfrm>
          <a:prstGeom prst="rect">
            <a:avLst/>
          </a:prstGeom>
          <a:noFill/>
          <a:ln>
            <a:noFill/>
          </a:ln>
        </p:spPr>
        <p:txBody>
          <a:bodyPr spcFirstLastPara="1" wrap="square" lIns="92900" tIns="46450" rIns="92900" bIns="46450" anchor="t" anchorCtr="0">
            <a:noAutofit/>
          </a:bodyPr>
          <a:lstStyle/>
          <a:p>
            <a:pPr marL="0" lvl="0" indent="0" algn="l" rtl="0">
              <a:spcBef>
                <a:spcPts val="0"/>
              </a:spcBef>
              <a:spcAft>
                <a:spcPts val="0"/>
              </a:spcAft>
              <a:buNone/>
            </a:pPr>
            <a:endParaRPr dirty="0"/>
          </a:p>
        </p:txBody>
      </p:sp>
      <p:sp>
        <p:nvSpPr>
          <p:cNvPr id="283" name="Google Shape;283;gb495f8a397_1_157:notes"/>
          <p:cNvSpPr txBox="1">
            <a:spLocks noGrp="1"/>
          </p:cNvSpPr>
          <p:nvPr>
            <p:ph type="sldNum" idx="12"/>
          </p:nvPr>
        </p:nvSpPr>
        <p:spPr>
          <a:xfrm>
            <a:off x="3956550" y="8817904"/>
            <a:ext cx="3026700" cy="465900"/>
          </a:xfrm>
          <a:prstGeom prst="rect">
            <a:avLst/>
          </a:prstGeom>
          <a:noFill/>
          <a:ln>
            <a:noFill/>
          </a:ln>
        </p:spPr>
        <p:txBody>
          <a:bodyPr spcFirstLastPara="1" wrap="square" lIns="92900" tIns="46450" rIns="92900" bIns="46450" anchor="b" anchorCtr="0">
            <a:noAutofit/>
          </a:bodyPr>
          <a:lstStyle/>
          <a:p>
            <a:pPr marL="0" lvl="0" indent="0" algn="r" rtl="0">
              <a:spcBef>
                <a:spcPts val="0"/>
              </a:spcBef>
              <a:spcAft>
                <a:spcPts val="0"/>
              </a:spcAft>
              <a:buNone/>
            </a:pPr>
            <a:fld id="{00000000-1234-1234-1234-123412341234}" type="slidenum">
              <a:rPr lang="en-US"/>
              <a:t>6</a:t>
            </a:fld>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53</a:t>
            </a:fld>
            <a:endParaRPr lang="en-US"/>
          </a:p>
        </p:txBody>
      </p:sp>
    </p:spTree>
    <p:extLst>
      <p:ext uri="{BB962C8B-B14F-4D97-AF65-F5344CB8AC3E}">
        <p14:creationId xmlns:p14="http://schemas.microsoft.com/office/powerpoint/2010/main" val="4163230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b365715933_1_19: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320" name="Google Shape;320;gb365715933_1_1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724961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1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2" name="Google Shape;682;p1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457200" marR="0" lvl="0" indent="-228600" algn="l" rtl="0">
              <a:lnSpc>
                <a:spcPct val="100000"/>
              </a:lnSpc>
              <a:spcBef>
                <a:spcPts val="0"/>
              </a:spcBef>
              <a:spcAft>
                <a:spcPts val="0"/>
              </a:spcAft>
              <a:buSzPts val="1400"/>
              <a:buNone/>
            </a:pPr>
            <a:endParaRPr/>
          </a:p>
        </p:txBody>
      </p:sp>
      <p:sp>
        <p:nvSpPr>
          <p:cNvPr id="683" name="Google Shape;683;p15: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l" rtl="0">
              <a:lnSpc>
                <a:spcPct val="100000"/>
              </a:lnSpc>
              <a:spcBef>
                <a:spcPts val="0"/>
              </a:spcBef>
              <a:spcAft>
                <a:spcPts val="0"/>
              </a:spcAft>
              <a:buNone/>
            </a:pPr>
            <a:fld id="{00000000-1234-1234-1234-123412341234}" type="slidenum">
              <a:rPr lang="en-US"/>
              <a:t>60</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b365715933_1_0: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268" name="Google Shape;268;gb365715933_1_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702bed07ac_2_161: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a:p>
        </p:txBody>
      </p:sp>
      <p:sp>
        <p:nvSpPr>
          <p:cNvPr id="267" name="Google Shape;267;g702bed07ac_2_161: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702bed07ac_2_13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g702bed07ac_2_13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34" name="Google Shape;234;g702bed07ac_2_135: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en-US"/>
              <a:t>10</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702bed07ac_2_231: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74" name="Google Shape;274;g702bed07ac_2_231: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2664280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2/3/2021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1E47FE53-EBF0-4DA7-9D9D-CC1C3A20F3CB}" type="slidenum">
              <a:rPr lang="en-US" smtClean="0"/>
              <a:pPr/>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5"/>
        <p:cNvGrpSpPr/>
        <p:nvPr/>
      </p:nvGrpSpPr>
      <p:grpSpPr>
        <a:xfrm>
          <a:off x="0" y="0"/>
          <a:ext cx="0" cy="0"/>
          <a:chOff x="0" y="0"/>
          <a:chExt cx="0" cy="0"/>
        </a:xfrm>
      </p:grpSpPr>
      <p:sp>
        <p:nvSpPr>
          <p:cNvPr id="36" name="Google Shape;36;p17"/>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7"/>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1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24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fld id="{00000000-1234-1234-1234-123412341234}" type="slidenum">
              <a:rPr lang="en-US" smtClean="0"/>
              <a:pPr/>
              <a:t>‹#›</a:t>
            </a:fld>
            <a:endParaRPr lang="en-US" dirty="0"/>
          </a:p>
        </p:txBody>
      </p:sp>
      <p:pic>
        <p:nvPicPr>
          <p:cNvPr id="41" name="Google Shape;41;p17"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2759448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and body" type="tx">
  <p:cSld name="Title and body">
    <p:spTree>
      <p:nvGrpSpPr>
        <p:cNvPr id="1" name="Shape 42"/>
        <p:cNvGrpSpPr/>
        <p:nvPr/>
      </p:nvGrpSpPr>
      <p:grpSpPr>
        <a:xfrm>
          <a:off x="0" y="0"/>
          <a:ext cx="0" cy="0"/>
          <a:chOff x="0" y="0"/>
          <a:chExt cx="0" cy="0"/>
        </a:xfrm>
      </p:grpSpPr>
      <p:sp>
        <p:nvSpPr>
          <p:cNvPr id="43" name="Google Shape;43;g702bed07ac_2_26"/>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85000"/>
              </a:lnSpc>
              <a:spcBef>
                <a:spcPts val="0"/>
              </a:spcBef>
              <a:spcAft>
                <a:spcPts val="0"/>
              </a:spcAft>
              <a:buClr>
                <a:srgbClr val="3F3F3F"/>
              </a:buClr>
              <a:buSzPts val="2800"/>
              <a:buFont typeface="Arial"/>
              <a:buNone/>
              <a:defRPr sz="36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4" name="Google Shape;44;g702bed07ac_2_26"/>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gn="l">
              <a:lnSpc>
                <a:spcPct val="90000"/>
              </a:lnSpc>
              <a:spcBef>
                <a:spcPts val="0"/>
              </a:spcBef>
              <a:spcAft>
                <a:spcPts val="0"/>
              </a:spcAft>
              <a:buSzPts val="1800"/>
              <a:buChar char="●"/>
              <a:defRPr sz="2400"/>
            </a:lvl1pPr>
            <a:lvl2pPr marL="914400" lvl="1" indent="-317500" algn="l">
              <a:lnSpc>
                <a:spcPct val="90000"/>
              </a:lnSpc>
              <a:spcBef>
                <a:spcPts val="2133"/>
              </a:spcBef>
              <a:spcAft>
                <a:spcPts val="0"/>
              </a:spcAft>
              <a:buSzPts val="1400"/>
              <a:buChar char="○"/>
              <a:defRPr/>
            </a:lvl2pPr>
            <a:lvl3pPr marL="1371600" lvl="2" indent="-317500" algn="l">
              <a:lnSpc>
                <a:spcPct val="90000"/>
              </a:lnSpc>
              <a:spcBef>
                <a:spcPts val="2133"/>
              </a:spcBef>
              <a:spcAft>
                <a:spcPts val="0"/>
              </a:spcAft>
              <a:buSzPts val="1400"/>
              <a:buChar char="■"/>
              <a:defRPr/>
            </a:lvl3pPr>
            <a:lvl4pPr marL="1828800" lvl="3" indent="-317500" algn="l">
              <a:lnSpc>
                <a:spcPct val="90000"/>
              </a:lnSpc>
              <a:spcBef>
                <a:spcPts val="2133"/>
              </a:spcBef>
              <a:spcAft>
                <a:spcPts val="0"/>
              </a:spcAft>
              <a:buSzPts val="1400"/>
              <a:buChar char="●"/>
              <a:defRPr/>
            </a:lvl4pPr>
            <a:lvl5pPr marL="2286000" lvl="4" indent="-317500" algn="l">
              <a:lnSpc>
                <a:spcPct val="90000"/>
              </a:lnSpc>
              <a:spcBef>
                <a:spcPts val="2133"/>
              </a:spcBef>
              <a:spcAft>
                <a:spcPts val="0"/>
              </a:spcAft>
              <a:buSzPts val="1400"/>
              <a:buChar char="○"/>
              <a:defRPr/>
            </a:lvl5pPr>
            <a:lvl6pPr marL="2743200" lvl="5" indent="-317500" algn="l">
              <a:lnSpc>
                <a:spcPct val="90000"/>
              </a:lnSpc>
              <a:spcBef>
                <a:spcPts val="2133"/>
              </a:spcBef>
              <a:spcAft>
                <a:spcPts val="0"/>
              </a:spcAft>
              <a:buSzPts val="1400"/>
              <a:buChar char="■"/>
              <a:defRPr/>
            </a:lvl6pPr>
            <a:lvl7pPr marL="3200400" lvl="6" indent="-317500" algn="l">
              <a:lnSpc>
                <a:spcPct val="90000"/>
              </a:lnSpc>
              <a:spcBef>
                <a:spcPts val="2133"/>
              </a:spcBef>
              <a:spcAft>
                <a:spcPts val="0"/>
              </a:spcAft>
              <a:buSzPts val="1400"/>
              <a:buChar char="●"/>
              <a:defRPr/>
            </a:lvl7pPr>
            <a:lvl8pPr marL="3657600" lvl="7" indent="-317500" algn="l">
              <a:lnSpc>
                <a:spcPct val="90000"/>
              </a:lnSpc>
              <a:spcBef>
                <a:spcPts val="2133"/>
              </a:spcBef>
              <a:spcAft>
                <a:spcPts val="0"/>
              </a:spcAft>
              <a:buSzPts val="1400"/>
              <a:buChar char="○"/>
              <a:defRPr/>
            </a:lvl8pPr>
            <a:lvl9pPr marL="4114800" lvl="8" indent="-317500" algn="l">
              <a:lnSpc>
                <a:spcPct val="90000"/>
              </a:lnSpc>
              <a:spcBef>
                <a:spcPts val="2133"/>
              </a:spcBef>
              <a:spcAft>
                <a:spcPts val="2133"/>
              </a:spcAft>
              <a:buSzPts val="1400"/>
              <a:buChar char="■"/>
              <a:defRPr/>
            </a:lvl9pPr>
          </a:lstStyle>
          <a:p>
            <a:endParaRPr/>
          </a:p>
        </p:txBody>
      </p:sp>
      <p:sp>
        <p:nvSpPr>
          <p:cNvPr id="45" name="Google Shape;45;g702bed07ac_2_26"/>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FFFFFF"/>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31197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7373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40573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1481931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cxnSp>
        <p:nvCxnSpPr>
          <p:cNvPr id="7" name="Straight Connector 6">
            <a:extLst>
              <a:ext uri="{FF2B5EF4-FFF2-40B4-BE49-F238E27FC236}">
                <a16:creationId xmlns:a16="http://schemas.microsoft.com/office/drawing/2014/main" id="{16D928E5-CD80-40AC-91E7-721E07ED8EE5}"/>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201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609599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a:extLst>
              <a:ext uri="{FF2B5EF4-FFF2-40B4-BE49-F238E27FC236}">
                <a16:creationId xmlns:a16="http://schemas.microsoft.com/office/drawing/2014/main" id="{25CF8242-652F-4D7D-8CA6-7EDA740B11D9}"/>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006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a:extLst>
              <a:ext uri="{FF2B5EF4-FFF2-40B4-BE49-F238E27FC236}">
                <a16:creationId xmlns:a16="http://schemas.microsoft.com/office/drawing/2014/main" id="{D511CF20-E4BD-4981-97FD-FCB3F70A5214}"/>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07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cxnSp>
        <p:nvCxnSpPr>
          <p:cNvPr id="11" name="Straight Connector 10">
            <a:extLst>
              <a:ext uri="{FF2B5EF4-FFF2-40B4-BE49-F238E27FC236}">
                <a16:creationId xmlns:a16="http://schemas.microsoft.com/office/drawing/2014/main" id="{B0A92DA2-1B3A-4951-AA36-4755FD532AF0}"/>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5371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cxnSp>
        <p:nvCxnSpPr>
          <p:cNvPr id="6" name="Straight Connector 5">
            <a:extLst>
              <a:ext uri="{FF2B5EF4-FFF2-40B4-BE49-F238E27FC236}">
                <a16:creationId xmlns:a16="http://schemas.microsoft.com/office/drawing/2014/main" id="{3632305B-E554-49A0-9702-49FCA5C64CBA}"/>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35044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6477760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ingle Content">
  <p:cSld name="Single Content">
    <p:spTree>
      <p:nvGrpSpPr>
        <p:cNvPr id="1" name="Shape 22"/>
        <p:cNvGrpSpPr/>
        <p:nvPr/>
      </p:nvGrpSpPr>
      <p:grpSpPr>
        <a:xfrm>
          <a:off x="0" y="0"/>
          <a:ext cx="0" cy="0"/>
          <a:chOff x="0" y="0"/>
          <a:chExt cx="0" cy="0"/>
        </a:xfrm>
      </p:grpSpPr>
      <p:sp>
        <p:nvSpPr>
          <p:cNvPr id="24" name="Google Shape;24;p15"/>
          <p:cNvSpPr txBox="1">
            <a:spLocks noGrp="1"/>
          </p:cNvSpPr>
          <p:nvPr>
            <p:ph type="title"/>
          </p:nvPr>
        </p:nvSpPr>
        <p:spPr>
          <a:xfrm>
            <a:off x="414868" y="168442"/>
            <a:ext cx="11353799" cy="147779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4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414867" y="1870687"/>
            <a:ext cx="11353799" cy="426885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600"/>
              </a:spcBef>
              <a:spcAft>
                <a:spcPts val="0"/>
              </a:spcAft>
              <a:buClr>
                <a:schemeClr val="dk1"/>
              </a:buClr>
              <a:buSzPts val="1800"/>
              <a:buChar char="•"/>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600"/>
              </a:spcBef>
              <a:spcAft>
                <a:spcPts val="0"/>
              </a:spcAft>
              <a:buClr>
                <a:schemeClr val="dk1"/>
              </a:buClr>
              <a:buSzPts val="1800"/>
              <a:buChar char="•"/>
              <a:defRPr/>
            </a:lvl3pPr>
            <a:lvl4pPr marL="1828800" lvl="3" indent="-342900" algn="l">
              <a:lnSpc>
                <a:spcPct val="90000"/>
              </a:lnSpc>
              <a:spcBef>
                <a:spcPts val="600"/>
              </a:spcBef>
              <a:spcAft>
                <a:spcPts val="0"/>
              </a:spcAft>
              <a:buClr>
                <a:schemeClr val="dk1"/>
              </a:buClr>
              <a:buSzPts val="1800"/>
              <a:buChar char="‒"/>
              <a:defRPr/>
            </a:lvl4pPr>
            <a:lvl5pPr marL="2286000" lvl="4" indent="-342900" algn="l">
              <a:lnSpc>
                <a:spcPct val="9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7" name="Google Shape;27;p15"/>
          <p:cNvPicPr preferRelativeResize="0"/>
          <p:nvPr/>
        </p:nvPicPr>
        <p:blipFill rotWithShape="1">
          <a:blip r:embed="rId2">
            <a:alphaModFix/>
          </a:blip>
          <a:srcRect/>
          <a:stretch/>
        </p:blipFill>
        <p:spPr>
          <a:xfrm>
            <a:off x="11710950" y="6606653"/>
            <a:ext cx="251400" cy="251400"/>
          </a:xfrm>
          <a:prstGeom prst="rect">
            <a:avLst/>
          </a:prstGeom>
          <a:noFill/>
          <a:ln>
            <a:noFill/>
          </a:ln>
        </p:spPr>
      </p:pic>
    </p:spTree>
    <p:extLst>
      <p:ext uri="{BB962C8B-B14F-4D97-AF65-F5344CB8AC3E}">
        <p14:creationId xmlns:p14="http://schemas.microsoft.com/office/powerpoint/2010/main" val="601572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20867FF-F6BA-4D48-9DD1-0535566A109F}"/>
              </a:ext>
            </a:extLst>
          </p:cNvPr>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716566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9" name="Content Placeholder 8">
            <a:extLst>
              <a:ext uri="{FF2B5EF4-FFF2-40B4-BE49-F238E27FC236}">
                <a16:creationId xmlns:a16="http://schemas.microsoft.com/office/drawing/2014/main" id="{0E41EA04-D529-47B8-946F-6CD08757EAB6}"/>
              </a:ext>
            </a:extLst>
          </p:cNvPr>
          <p:cNvSpPr>
            <a:spLocks noGrp="1"/>
          </p:cNvSpPr>
          <p:nvPr>
            <p:ph sz="quarter" idx="13"/>
          </p:nvPr>
        </p:nvSpPr>
        <p:spPr>
          <a:xfrm>
            <a:off x="1096963" y="1846263"/>
            <a:ext cx="2351087" cy="21431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p:cNvSpPr>
            <a:spLocks noGrp="1"/>
          </p:cNvSpPr>
          <p:nvPr>
            <p:ph sz="half" idx="1"/>
          </p:nvPr>
        </p:nvSpPr>
        <p:spPr>
          <a:xfrm>
            <a:off x="3569550" y="1845734"/>
            <a:ext cx="7586129"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9">
            <a:extLst>
              <a:ext uri="{FF2B5EF4-FFF2-40B4-BE49-F238E27FC236}">
                <a16:creationId xmlns:a16="http://schemas.microsoft.com/office/drawing/2014/main" id="{5A07CBC1-975F-41AD-849D-87662FA7AF96}"/>
              </a:ext>
            </a:extLst>
          </p:cNvPr>
          <p:cNvSpPr>
            <a:spLocks noGrp="1"/>
          </p:cNvSpPr>
          <p:nvPr>
            <p:ph sz="quarter" idx="14"/>
          </p:nvPr>
        </p:nvSpPr>
        <p:spPr>
          <a:xfrm>
            <a:off x="1096962" y="4098291"/>
            <a:ext cx="2351087" cy="21431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569550" y="4098483"/>
            <a:ext cx="7586130"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8457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704" r:id="rId8"/>
    <p:sldLayoutId id="2147483694" r:id="rId9"/>
    <p:sldLayoutId id="2147483695" r:id="rId10"/>
    <p:sldLayoutId id="2147483697" r:id="rId11"/>
    <p:sldLayoutId id="2147483702" r:id="rId12"/>
    <p:sldLayoutId id="2147483703" r:id="rId13"/>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pic>
        <p:nvPicPr>
          <p:cNvPr id="11" name="Picture 10" descr="The Seal of the California Department of Educat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411219693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slide" Target="slide6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hyperlink" Target="https://www.dualcapacity.or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slide" Target="slide62.xml"/></Relationships>
</file>

<file path=ppt/slides/_rels/slide51.xml.rels><?xml version="1.0" encoding="UTF-8" standalone="yes"?>
<Relationships xmlns="http://schemas.openxmlformats.org/package/2006/relationships"><Relationship Id="rId3" Type="http://schemas.openxmlformats.org/officeDocument/2006/relationships/hyperlink" Target="http://partnersforeachandeverychild.org/wp-content/uploads/2017/01/P4_District-Guide_12.11.16.pdf"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 Id="rId4" Type="http://schemas.openxmlformats.org/officeDocument/2006/relationships/hyperlink" Target="https://gtlcenter.org/sites/default/files/GTL_Moving_Toward_Equity.pdf"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partnersforeachandeverychild.org/wp-content/uploads/2017/08/LEA-and-SL-Handbook_8.10.17.pdf" TargetMode="External"/><Relationship Id="rId2" Type="http://schemas.openxmlformats.org/officeDocument/2006/relationships/hyperlink" Target="https://ccsso.org/resource-library/essa-stakeholder-engagement-sessions-free-or-freemium-technology-options-enhance" TargetMode="Externa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s://www.csba.org/-/media/CSBA/Files/GovernanceResources/GovernanceBriefs/2019052019_CSBA-Brief_School-Board-Roles-in-LCAP-Implementation-and-Development.ashx?la=en&amp;rev=5de030cfa072450fa3f30559d2a6fdea"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 Id="rId4" Type="http://schemas.openxmlformats.org/officeDocument/2006/relationships/hyperlink" Target="https://www.oregon.gov/ode/schools-and-districts/grants/ESEA/IA/Documents/RoadmapforEngagement.pdf"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shankerinstitute.org/blog/how-relationships-drive-school-improvement%E2%80%94and-actionable-data-foster-strong-relationships" TargetMode="External"/><Relationship Id="rId2" Type="http://schemas.openxmlformats.org/officeDocument/2006/relationships/hyperlink" Target="https://www.niea.org/s/NIEA-BuildingRelationships-FINAL.pdf" TargetMode="Externa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https://www.nmefoundation.org/wp-content/uploads/2020/05/Final-Report-Family-Engagement-AIR.pdf" TargetMode="External"/><Relationship Id="rId2" Type="http://schemas.openxmlformats.org/officeDocument/2006/relationships/hyperlink" Target="https://www2.ed.gov/about/inits/ed/implementation-support-unit/tech-assist/strategies-for-community-engagement-in-school-turnaround.pdf" TargetMode="Externa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https://files.eric.ed.gov/fulltext/ED494521.pdf" TargetMode="External"/><Relationship Id="rId2" Type="http://schemas.openxmlformats.org/officeDocument/2006/relationships/hyperlink" Target="https://www.cde.ca.gov/qs/vi/stakeholders.asp" TargetMode="External"/><Relationship Id="rId1" Type="http://schemas.openxmlformats.org/officeDocument/2006/relationships/slideLayout" Target="../slideLayouts/slideLayout4.xml"/><Relationship Id="rId4" Type="http://schemas.openxmlformats.org/officeDocument/2006/relationships/hyperlink" Target="https://www.cde.ca.gov/pd/ee/responsiveteaching.asp"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ccsso.org/sites/default/files/2017-10/CCSSOPrinciplesofEffectiveSchoolImprovementSystems06212017_0.pdf" TargetMode="External"/><Relationship Id="rId2" Type="http://schemas.openxmlformats.org/officeDocument/2006/relationships/hyperlink" Target="https://edpolicyinca.org/sites/default/files/LCFF_RC_engagement%20cases.pdf" TargetMode="Externa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hyperlink" Target="https://ccsso.org/sites/default/files/2019-12/Connecting%20Commitments%20Principles%20and%20Practices%20to%20Strategically%20Address%20Equity%20and%20Improvement%202019.pdf" TargetMode="Externa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notesSlide" Target="../notesSlides/notesSlide42.xml"/><Relationship Id="rId1" Type="http://schemas.openxmlformats.org/officeDocument/2006/relationships/slideLayout" Target="../slideLayouts/slideLayout4.xml"/><Relationship Id="rId4" Type="http://schemas.openxmlformats.org/officeDocument/2006/relationships/hyperlink" Target="https://www.cde.ca.gov/fg/aa/lc/tuesdaysat2.asp"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702bed07ac_2_110"/>
          <p:cNvSpPr txBox="1">
            <a:spLocks noGrp="1"/>
          </p:cNvSpPr>
          <p:nvPr>
            <p:ph type="ctrTitle"/>
          </p:nvPr>
        </p:nvSpPr>
        <p:spPr/>
        <p:txBody>
          <a:bodyPr/>
          <a:lstStyle/>
          <a:p>
            <a:pPr lvl="0"/>
            <a:br>
              <a:rPr lang="en-US" dirty="0"/>
            </a:br>
            <a:r>
              <a:rPr lang="en-US" sz="6600" dirty="0"/>
              <a:t>Stakeholders and the 2021–22 LCAP</a:t>
            </a:r>
            <a:endParaRPr lang="en-US" dirty="0"/>
          </a:p>
        </p:txBody>
      </p:sp>
      <p:sp>
        <p:nvSpPr>
          <p:cNvPr id="200" name="Google Shape;200;g702bed07ac_2_110"/>
          <p:cNvSpPr txBox="1">
            <a:spLocks noGrp="1"/>
          </p:cNvSpPr>
          <p:nvPr>
            <p:ph type="subTitle" idx="1"/>
          </p:nvPr>
        </p:nvSpPr>
        <p:spPr/>
        <p:txBody>
          <a:bodyPr/>
          <a:lstStyle/>
          <a:p>
            <a:pPr lvl="0"/>
            <a:r>
              <a:rPr lang="en-US" dirty="0"/>
              <a:t>California Department of Education</a:t>
            </a:r>
          </a:p>
          <a:p>
            <a:pPr lvl="0"/>
            <a:r>
              <a:rPr lang="en-US" dirty="0"/>
              <a:t>January 26, 2021</a:t>
            </a:r>
          </a:p>
          <a:p>
            <a:pPr lvl="0"/>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8" name="Google Shape;238;g702bed07ac_2_135"/>
          <p:cNvSpPr txBox="1">
            <a:spLocks noGrp="1"/>
          </p:cNvSpPr>
          <p:nvPr>
            <p:ph type="title"/>
          </p:nvPr>
        </p:nvSpPr>
        <p:spPr/>
        <p:txBody>
          <a:bodyPr/>
          <a:lstStyle/>
          <a:p>
            <a:pPr lvl="0"/>
            <a:r>
              <a:rPr lang="en-US"/>
              <a:t>Reminders</a:t>
            </a:r>
          </a:p>
        </p:txBody>
      </p:sp>
      <p:sp>
        <p:nvSpPr>
          <p:cNvPr id="236" name="Google Shape;236;g702bed07ac_2_135"/>
          <p:cNvSpPr txBox="1">
            <a:spLocks noGrp="1"/>
          </p:cNvSpPr>
          <p:nvPr>
            <p:ph type="body" idx="1"/>
          </p:nvPr>
        </p:nvSpPr>
        <p:spPr/>
        <p:txBody>
          <a:bodyPr/>
          <a:lstStyle/>
          <a:p>
            <a:pPr lvl="0"/>
            <a:r>
              <a:rPr lang="en-US" dirty="0"/>
              <a:t>The prompts in the LCAP Template are required to be written in a way that is understandable and accessible to parents. </a:t>
            </a:r>
          </a:p>
          <a:p>
            <a:pPr lvl="0"/>
            <a:r>
              <a:rPr lang="en-US" dirty="0"/>
              <a:t>The Instructions provide technical information for local educational agencies (LEAs) to complete the template properly.</a:t>
            </a:r>
          </a:p>
          <a:p>
            <a:pPr lvl="1"/>
            <a:r>
              <a:rPr lang="en-US" dirty="0"/>
              <a:t>Instructions have the full force of the law and supersede the prompts.</a:t>
            </a:r>
          </a:p>
          <a:p>
            <a:pPr lvl="1"/>
            <a:r>
              <a:rPr lang="en-US" dirty="0"/>
              <a:t>LCAP approval criteria include adherence to the template</a:t>
            </a:r>
          </a:p>
          <a:p>
            <a:pPr lvl="1"/>
            <a:r>
              <a:rPr lang="en-US" dirty="0"/>
              <a:t>Instructions are part of the template and must be included when posting the LCAP</a:t>
            </a:r>
          </a:p>
        </p:txBody>
      </p:sp>
      <p:sp>
        <p:nvSpPr>
          <p:cNvPr id="237" name="Google Shape;237;g702bed07ac_2_135"/>
          <p:cNvSpPr txBox="1">
            <a:spLocks noGrp="1"/>
          </p:cNvSpPr>
          <p:nvPr>
            <p:ph type="sldNum" idx="12"/>
          </p:nvPr>
        </p:nvSpPr>
        <p:spPr/>
        <p:txBody>
          <a:bodyPr/>
          <a:lstStyle/>
          <a:p>
            <a:pPr lvl="0"/>
            <a:fld id="{00000000-1234-1234-1234-123412341234}" type="slidenum">
              <a:rPr lang="en-US" smtClean="0"/>
              <a:pPr lvl="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7" name="Google Shape;277;g702bed07ac_2_231"/>
          <p:cNvSpPr txBox="1">
            <a:spLocks noGrp="1"/>
          </p:cNvSpPr>
          <p:nvPr>
            <p:ph type="sldNum" idx="12"/>
          </p:nvPr>
        </p:nvSpPr>
        <p:spPr/>
        <p:txBody>
          <a:bodyPr/>
          <a:lstStyle/>
          <a:p>
            <a:pPr lvl="0"/>
            <a:fld id="{00000000-1234-1234-1234-123412341234}" type="slidenum">
              <a:rPr lang="en-US" smtClean="0"/>
              <a:pPr lvl="0"/>
              <a:t>11</a:t>
            </a:fld>
            <a:endParaRPr lang="en-US"/>
          </a:p>
        </p:txBody>
      </p:sp>
      <p:sp>
        <p:nvSpPr>
          <p:cNvPr id="276" name="Google Shape;276;g702bed07ac_2_231"/>
          <p:cNvSpPr txBox="1">
            <a:spLocks noGrp="1"/>
          </p:cNvSpPr>
          <p:nvPr>
            <p:ph type="title" idx="4294967295"/>
          </p:nvPr>
        </p:nvSpPr>
        <p:spPr>
          <a:xfrm>
            <a:off x="817563" y="436563"/>
            <a:ext cx="10496613" cy="5583237"/>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rgbClr val="3F3F3F"/>
              </a:buClr>
              <a:buSzPts val="4800"/>
              <a:buFont typeface="Arial"/>
              <a:buNone/>
            </a:pPr>
            <a:r>
              <a:rPr lang="en-US" sz="4400" dirty="0">
                <a:solidFill>
                  <a:schemeClr val="tx1">
                    <a:lumMod val="85000"/>
                    <a:lumOff val="15000"/>
                  </a:schemeClr>
                </a:solidFill>
              </a:rPr>
              <a:t>Statute defines the floor, not the ceiling.</a:t>
            </a:r>
            <a:endParaRPr sz="4400" dirty="0">
              <a:solidFill>
                <a:schemeClr val="tx1">
                  <a:lumMod val="85000"/>
                  <a:lumOff val="1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89081-81D8-4222-A120-C8B8630D1A99}"/>
              </a:ext>
            </a:extLst>
          </p:cNvPr>
          <p:cNvSpPr>
            <a:spLocks noGrp="1"/>
          </p:cNvSpPr>
          <p:nvPr>
            <p:ph type="title"/>
          </p:nvPr>
        </p:nvSpPr>
        <p:spPr>
          <a:xfrm>
            <a:off x="1097280" y="286603"/>
            <a:ext cx="10058400" cy="1450757"/>
          </a:xfrm>
        </p:spPr>
        <p:txBody>
          <a:bodyPr>
            <a:normAutofit/>
          </a:bodyPr>
          <a:lstStyle/>
          <a:p>
            <a:r>
              <a:rPr lang="en-US" sz="4400" dirty="0"/>
              <a:t>Stakeholder Engagement Process</a:t>
            </a:r>
          </a:p>
        </p:txBody>
      </p:sp>
      <p:pic>
        <p:nvPicPr>
          <p:cNvPr id="6" name="Picture 5" descr="See Addendum 1 for descriptive text">
            <a:extLst>
              <a:ext uri="{FF2B5EF4-FFF2-40B4-BE49-F238E27FC236}">
                <a16:creationId xmlns:a16="http://schemas.microsoft.com/office/drawing/2014/main" id="{5283EF03-7B21-400C-9512-FD043BC77C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964" y="1856811"/>
            <a:ext cx="10236071" cy="4334632"/>
          </a:xfrm>
          <a:prstGeom prst="rect">
            <a:avLst/>
          </a:prstGeom>
        </p:spPr>
      </p:pic>
      <p:sp>
        <p:nvSpPr>
          <p:cNvPr id="3" name="TextBox 2">
            <a:extLst>
              <a:ext uri="{FF2B5EF4-FFF2-40B4-BE49-F238E27FC236}">
                <a16:creationId xmlns:a16="http://schemas.microsoft.com/office/drawing/2014/main" id="{B7F25623-F10C-48FF-B15A-2CE38ECF47D2}"/>
              </a:ext>
            </a:extLst>
          </p:cNvPr>
          <p:cNvSpPr txBox="1"/>
          <p:nvPr/>
        </p:nvSpPr>
        <p:spPr>
          <a:xfrm>
            <a:off x="5721293" y="5875012"/>
            <a:ext cx="5416361" cy="461665"/>
          </a:xfrm>
          <a:prstGeom prst="rect">
            <a:avLst/>
          </a:prstGeom>
          <a:noFill/>
        </p:spPr>
        <p:txBody>
          <a:bodyPr wrap="square" rtlCol="0">
            <a:spAutoFit/>
          </a:bodyPr>
          <a:lstStyle/>
          <a:p>
            <a:r>
              <a:rPr lang="en-US" sz="2400" dirty="0"/>
              <a:t>*See </a:t>
            </a:r>
            <a:r>
              <a:rPr lang="en-US" sz="2400" dirty="0">
                <a:solidFill>
                  <a:srgbClr val="1704A0"/>
                </a:solidFill>
                <a:hlinkClick r:id="rId4" action="ppaction://hlinksldjump">
                  <a:extLst>
                    <a:ext uri="{A12FA001-AC4F-418D-AE19-62706E023703}">
                      <ahyp:hlinkClr xmlns:ahyp="http://schemas.microsoft.com/office/drawing/2018/hyperlinkcolor" val="tx"/>
                    </a:ext>
                  </a:extLst>
                </a:hlinkClick>
              </a:rPr>
              <a:t>Addendum 1</a:t>
            </a:r>
            <a:r>
              <a:rPr lang="en-US" sz="2400" dirty="0"/>
              <a:t> for descriptive text</a:t>
            </a:r>
          </a:p>
        </p:txBody>
      </p:sp>
      <p:sp>
        <p:nvSpPr>
          <p:cNvPr id="4" name="Slide Number Placeholder 3">
            <a:extLst>
              <a:ext uri="{FF2B5EF4-FFF2-40B4-BE49-F238E27FC236}">
                <a16:creationId xmlns:a16="http://schemas.microsoft.com/office/drawing/2014/main" id="{47360459-EE8F-4C51-A36D-27BE5DCAF58A}"/>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1053437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F59338-1FD6-48B2-BC07-02FBAE15E922}"/>
              </a:ext>
            </a:extLst>
          </p:cNvPr>
          <p:cNvSpPr>
            <a:spLocks noGrp="1"/>
          </p:cNvSpPr>
          <p:nvPr>
            <p:ph type="title"/>
          </p:nvPr>
        </p:nvSpPr>
        <p:spPr/>
        <p:txBody>
          <a:bodyPr/>
          <a:lstStyle/>
          <a:p>
            <a:r>
              <a:rPr lang="en-US" dirty="0"/>
              <a:t>Consultation</a:t>
            </a:r>
          </a:p>
        </p:txBody>
      </p:sp>
      <p:sp>
        <p:nvSpPr>
          <p:cNvPr id="6" name="Text Placeholder 5">
            <a:extLst>
              <a:ext uri="{FF2B5EF4-FFF2-40B4-BE49-F238E27FC236}">
                <a16:creationId xmlns:a16="http://schemas.microsoft.com/office/drawing/2014/main" id="{C65D7CC2-28E8-43E1-B7B6-1BD15D3D5259}"/>
              </a:ext>
            </a:extLst>
          </p:cNvPr>
          <p:cNvSpPr>
            <a:spLocks noGrp="1"/>
          </p:cNvSpPr>
          <p:nvPr>
            <p:ph type="body" idx="1"/>
          </p:nvPr>
        </p:nvSpPr>
        <p:spPr/>
        <p:txBody>
          <a:bodyPr/>
          <a:lstStyle/>
          <a:p>
            <a:r>
              <a:rPr lang="en-US" b="1" dirty="0"/>
              <a:t>School Districts and COEs</a:t>
            </a:r>
          </a:p>
        </p:txBody>
      </p:sp>
      <p:sp>
        <p:nvSpPr>
          <p:cNvPr id="7" name="Content Placeholder 6">
            <a:extLst>
              <a:ext uri="{FF2B5EF4-FFF2-40B4-BE49-F238E27FC236}">
                <a16:creationId xmlns:a16="http://schemas.microsoft.com/office/drawing/2014/main" id="{DB93241A-3920-46F4-88BE-20E4B81205FE}"/>
              </a:ext>
            </a:extLst>
          </p:cNvPr>
          <p:cNvSpPr>
            <a:spLocks noGrp="1"/>
          </p:cNvSpPr>
          <p:nvPr>
            <p:ph sz="half" idx="2"/>
          </p:nvPr>
        </p:nvSpPr>
        <p:spPr>
          <a:xfrm>
            <a:off x="1097280" y="2582333"/>
            <a:ext cx="4937760" cy="3732741"/>
          </a:xfrm>
        </p:spPr>
        <p:txBody>
          <a:bodyPr>
            <a:normAutofit lnSpcReduction="10000"/>
          </a:bodyPr>
          <a:lstStyle/>
          <a:p>
            <a:r>
              <a:rPr lang="en-US" dirty="0"/>
              <a:t>teachers, </a:t>
            </a:r>
          </a:p>
          <a:p>
            <a:r>
              <a:rPr lang="en-US" dirty="0"/>
              <a:t>principals, </a:t>
            </a:r>
          </a:p>
          <a:p>
            <a:r>
              <a:rPr lang="en-US" dirty="0"/>
              <a:t>administrators, </a:t>
            </a:r>
          </a:p>
          <a:p>
            <a:r>
              <a:rPr lang="en-US" dirty="0"/>
              <a:t>other school personnel, </a:t>
            </a:r>
          </a:p>
          <a:p>
            <a:r>
              <a:rPr lang="en-US" dirty="0"/>
              <a:t>local bargaining units, </a:t>
            </a:r>
          </a:p>
          <a:p>
            <a:r>
              <a:rPr lang="en-US" dirty="0"/>
              <a:t>parents, and </a:t>
            </a:r>
          </a:p>
          <a:p>
            <a:r>
              <a:rPr lang="en-US" dirty="0"/>
              <a:t>pupils</a:t>
            </a:r>
          </a:p>
        </p:txBody>
      </p:sp>
      <p:sp>
        <p:nvSpPr>
          <p:cNvPr id="8" name="Text Placeholder 7">
            <a:extLst>
              <a:ext uri="{FF2B5EF4-FFF2-40B4-BE49-F238E27FC236}">
                <a16:creationId xmlns:a16="http://schemas.microsoft.com/office/drawing/2014/main" id="{6E5D1C51-D29E-4FB8-9AD1-C586A73282F9}"/>
              </a:ext>
            </a:extLst>
          </p:cNvPr>
          <p:cNvSpPr>
            <a:spLocks noGrp="1"/>
          </p:cNvSpPr>
          <p:nvPr>
            <p:ph type="body" sz="quarter" idx="3"/>
          </p:nvPr>
        </p:nvSpPr>
        <p:spPr/>
        <p:txBody>
          <a:bodyPr/>
          <a:lstStyle/>
          <a:p>
            <a:r>
              <a:rPr lang="en-US" b="1" dirty="0"/>
              <a:t>Charter schools</a:t>
            </a:r>
          </a:p>
        </p:txBody>
      </p:sp>
      <p:sp>
        <p:nvSpPr>
          <p:cNvPr id="9" name="Content Placeholder 8">
            <a:extLst>
              <a:ext uri="{FF2B5EF4-FFF2-40B4-BE49-F238E27FC236}">
                <a16:creationId xmlns:a16="http://schemas.microsoft.com/office/drawing/2014/main" id="{B74EDCEE-6373-4583-8E5D-BA1EEFC89333}"/>
              </a:ext>
            </a:extLst>
          </p:cNvPr>
          <p:cNvSpPr>
            <a:spLocks noGrp="1"/>
          </p:cNvSpPr>
          <p:nvPr>
            <p:ph sz="quarter" idx="4"/>
          </p:nvPr>
        </p:nvSpPr>
        <p:spPr>
          <a:xfrm>
            <a:off x="6217920" y="2582334"/>
            <a:ext cx="4937760" cy="3732740"/>
          </a:xfrm>
        </p:spPr>
        <p:txBody>
          <a:bodyPr>
            <a:normAutofit lnSpcReduction="10000"/>
          </a:bodyPr>
          <a:lstStyle/>
          <a:p>
            <a:r>
              <a:rPr lang="en-US" dirty="0"/>
              <a:t>teachers, </a:t>
            </a:r>
          </a:p>
          <a:p>
            <a:r>
              <a:rPr lang="en-US" dirty="0"/>
              <a:t>principals, </a:t>
            </a:r>
          </a:p>
          <a:p>
            <a:r>
              <a:rPr lang="en-US" dirty="0"/>
              <a:t>administrators, </a:t>
            </a:r>
          </a:p>
          <a:p>
            <a:r>
              <a:rPr lang="en-US" dirty="0"/>
              <a:t>other school personnel, </a:t>
            </a:r>
          </a:p>
          <a:p>
            <a:r>
              <a:rPr lang="en-US" dirty="0"/>
              <a:t>parents, and </a:t>
            </a:r>
          </a:p>
          <a:p>
            <a:r>
              <a:rPr lang="en-US" dirty="0"/>
              <a:t>pupils</a:t>
            </a:r>
          </a:p>
        </p:txBody>
      </p:sp>
      <p:sp>
        <p:nvSpPr>
          <p:cNvPr id="4" name="Slide Number Placeholder 3">
            <a:extLst>
              <a:ext uri="{FF2B5EF4-FFF2-40B4-BE49-F238E27FC236}">
                <a16:creationId xmlns:a16="http://schemas.microsoft.com/office/drawing/2014/main" id="{30DEAC42-654C-45CD-B5A4-3DBADC8C7278}"/>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1776301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g702bed07ac_2_195"/>
          <p:cNvSpPr txBox="1">
            <a:spLocks noGrp="1"/>
          </p:cNvSpPr>
          <p:nvPr>
            <p:ph type="title"/>
          </p:nvPr>
        </p:nvSpPr>
        <p:spPr/>
        <p:txBody>
          <a:bodyPr/>
          <a:lstStyle/>
          <a:p>
            <a:pPr lvl="0"/>
            <a:r>
              <a:rPr lang="en-US"/>
              <a:t>Student Consultation</a:t>
            </a:r>
          </a:p>
        </p:txBody>
      </p:sp>
      <p:sp>
        <p:nvSpPr>
          <p:cNvPr id="325" name="Google Shape;325;g702bed07ac_2_195"/>
          <p:cNvSpPr txBox="1">
            <a:spLocks noGrp="1"/>
          </p:cNvSpPr>
          <p:nvPr>
            <p:ph type="body" idx="1"/>
          </p:nvPr>
        </p:nvSpPr>
        <p:spPr/>
        <p:txBody>
          <a:bodyPr>
            <a:normAutofit/>
          </a:bodyPr>
          <a:lstStyle/>
          <a:p>
            <a:r>
              <a:rPr lang="en-US" dirty="0"/>
              <a:t>To consult with pupils means a process to enable pupils, including unduplicated pupils and other numerically significant pupil subgroups, to review and comment on the development of the LCAP. </a:t>
            </a:r>
          </a:p>
          <a:p>
            <a:r>
              <a:rPr lang="en-US" dirty="0"/>
              <a:t>This process may include surveys of pupils, forums with pupils, pupil advisory committees, or meetings with pupil government bodies or other groups representing pupils </a:t>
            </a:r>
          </a:p>
        </p:txBody>
      </p:sp>
      <p:sp>
        <p:nvSpPr>
          <p:cNvPr id="326" name="Google Shape;326;g702bed07ac_2_195"/>
          <p:cNvSpPr txBox="1">
            <a:spLocks noGrp="1"/>
          </p:cNvSpPr>
          <p:nvPr>
            <p:ph type="sldNum" idx="12"/>
          </p:nvPr>
        </p:nvSpPr>
        <p:spPr/>
        <p:txBody>
          <a:bodyPr/>
          <a:lstStyle/>
          <a:p>
            <a:pPr lvl="0"/>
            <a:fld id="{00000000-1234-1234-1234-123412341234}" type="slidenum">
              <a:rPr lang="en-US" smtClean="0"/>
              <a:pPr lvl="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gb558bdeaae_1_0"/>
          <p:cNvSpPr txBox="1">
            <a:spLocks noGrp="1"/>
          </p:cNvSpPr>
          <p:nvPr>
            <p:ph type="title"/>
          </p:nvPr>
        </p:nvSpPr>
        <p:spPr/>
        <p:txBody>
          <a:bodyPr/>
          <a:lstStyle/>
          <a:p>
            <a:pPr lvl="0"/>
            <a:r>
              <a:rPr lang="en-US" dirty="0"/>
              <a:t>Advisory Committees</a:t>
            </a:r>
          </a:p>
        </p:txBody>
      </p:sp>
      <p:sp>
        <p:nvSpPr>
          <p:cNvPr id="333" name="Google Shape;333;gb558bdeaae_1_0"/>
          <p:cNvSpPr txBox="1">
            <a:spLocks noGrp="1"/>
          </p:cNvSpPr>
          <p:nvPr>
            <p:ph type="body" idx="1"/>
          </p:nvPr>
        </p:nvSpPr>
        <p:spPr/>
        <p:txBody>
          <a:bodyPr>
            <a:normAutofit/>
          </a:bodyPr>
          <a:lstStyle/>
          <a:p>
            <a:pPr marL="0" indent="0">
              <a:buNone/>
            </a:pPr>
            <a:r>
              <a:rPr lang="en-US" dirty="0"/>
              <a:t>The governing board of the school district or county office of education (COE) must establish a parent advisory committee</a:t>
            </a:r>
          </a:p>
          <a:p>
            <a:r>
              <a:rPr lang="en-US" dirty="0"/>
              <a:t>The committee is a committee of parents, including parents of low income, English learner, or foster youth students</a:t>
            </a:r>
          </a:p>
          <a:p>
            <a:pPr marL="0" indent="0">
              <a:buNone/>
            </a:pPr>
            <a:r>
              <a:rPr lang="en-US" dirty="0"/>
              <a:t>If the if the enrollment of the school district or COE includes at least 15% English learners and the school district or COE enrolls at least 50 pupils who are English learners the school district or COE must establish an English learner parent advisory committee.</a:t>
            </a:r>
          </a:p>
        </p:txBody>
      </p:sp>
      <p:sp>
        <p:nvSpPr>
          <p:cNvPr id="334" name="Google Shape;334;gb558bdeaae_1_0"/>
          <p:cNvSpPr txBox="1">
            <a:spLocks noGrp="1"/>
          </p:cNvSpPr>
          <p:nvPr>
            <p:ph type="sldNum" idx="12"/>
          </p:nvPr>
        </p:nvSpPr>
        <p:spPr/>
        <p:txBody>
          <a:bodyPr/>
          <a:lstStyle/>
          <a:p>
            <a:pPr lvl="0"/>
            <a:fld id="{00000000-1234-1234-1234-123412341234}" type="slidenum">
              <a:rPr lang="en-US" smtClean="0"/>
              <a:pPr lvl="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g702bed07ac_2_201"/>
          <p:cNvSpPr txBox="1">
            <a:spLocks noGrp="1"/>
          </p:cNvSpPr>
          <p:nvPr>
            <p:ph type="title"/>
          </p:nvPr>
        </p:nvSpPr>
        <p:spPr/>
        <p:txBody>
          <a:bodyPr/>
          <a:lstStyle/>
          <a:p>
            <a:pPr lvl="0"/>
            <a:r>
              <a:rPr lang="en-US" dirty="0"/>
              <a:t>Input From Advisory Committees</a:t>
            </a:r>
          </a:p>
        </p:txBody>
      </p:sp>
      <p:sp>
        <p:nvSpPr>
          <p:cNvPr id="340" name="Google Shape;340;g702bed07ac_2_201"/>
          <p:cNvSpPr txBox="1">
            <a:spLocks noGrp="1"/>
          </p:cNvSpPr>
          <p:nvPr>
            <p:ph type="body" idx="1"/>
          </p:nvPr>
        </p:nvSpPr>
        <p:spPr>
          <a:xfrm>
            <a:off x="1097280" y="1845733"/>
            <a:ext cx="10058400" cy="4481915"/>
          </a:xfrm>
        </p:spPr>
        <p:txBody>
          <a:bodyPr>
            <a:normAutofit lnSpcReduction="10000"/>
          </a:bodyPr>
          <a:lstStyle/>
          <a:p>
            <a:pPr marL="0" lvl="0" indent="0">
              <a:lnSpc>
                <a:spcPct val="110000"/>
              </a:lnSpc>
              <a:buNone/>
            </a:pPr>
            <a:r>
              <a:rPr lang="en-US" dirty="0"/>
              <a:t>Before the governing board of a school district or county office of education considers the adoption of the LCAP the superintendent of the district or county superintendent of schools must:</a:t>
            </a:r>
          </a:p>
          <a:p>
            <a:pPr lvl="0">
              <a:lnSpc>
                <a:spcPct val="110000"/>
              </a:lnSpc>
            </a:pPr>
            <a:r>
              <a:rPr lang="en-US" dirty="0"/>
              <a:t>Present the LCAP or annual update to the LCAP to the parent advisory committee and the English learner parent advisory committee, as applicable, for review and comment; and</a:t>
            </a:r>
          </a:p>
          <a:p>
            <a:pPr lvl="0">
              <a:lnSpc>
                <a:spcPct val="110000"/>
              </a:lnSpc>
            </a:pPr>
            <a:r>
              <a:rPr lang="en-US" dirty="0"/>
              <a:t>Respond, in writing, to comments received from the advisory committees.</a:t>
            </a:r>
          </a:p>
        </p:txBody>
      </p:sp>
      <p:sp>
        <p:nvSpPr>
          <p:cNvPr id="341" name="Google Shape;341;g702bed07ac_2_201"/>
          <p:cNvSpPr txBox="1">
            <a:spLocks noGrp="1"/>
          </p:cNvSpPr>
          <p:nvPr>
            <p:ph type="sldNum" idx="12"/>
          </p:nvPr>
        </p:nvSpPr>
        <p:spPr/>
        <p:txBody>
          <a:bodyPr/>
          <a:lstStyle/>
          <a:p>
            <a:pPr lvl="0"/>
            <a:fld id="{00000000-1234-1234-1234-123412341234}" type="slidenum">
              <a:rPr lang="en-US" smtClean="0"/>
              <a:pPr lvl="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gb558bdeaae_2_0"/>
          <p:cNvSpPr txBox="1">
            <a:spLocks noGrp="1"/>
          </p:cNvSpPr>
          <p:nvPr>
            <p:ph type="title"/>
          </p:nvPr>
        </p:nvSpPr>
        <p:spPr/>
        <p:txBody>
          <a:bodyPr/>
          <a:lstStyle/>
          <a:p>
            <a:pPr lvl="0"/>
            <a:r>
              <a:rPr lang="en-US" dirty="0"/>
              <a:t>Presenting the LCAP to Advisory Committees During the Pandemic</a:t>
            </a:r>
          </a:p>
        </p:txBody>
      </p:sp>
      <p:sp>
        <p:nvSpPr>
          <p:cNvPr id="348" name="Google Shape;348;gb558bdeaae_2_0"/>
          <p:cNvSpPr txBox="1">
            <a:spLocks noGrp="1"/>
          </p:cNvSpPr>
          <p:nvPr>
            <p:ph type="body" idx="1"/>
          </p:nvPr>
        </p:nvSpPr>
        <p:spPr/>
        <p:txBody>
          <a:bodyPr/>
          <a:lstStyle/>
          <a:p>
            <a:pPr marL="0" lvl="0" indent="0">
              <a:spcAft>
                <a:spcPts val="600"/>
              </a:spcAft>
              <a:buNone/>
            </a:pPr>
            <a:r>
              <a:rPr lang="en-US" dirty="0"/>
              <a:t>The method of LCAP presentation to Advisory Committees is a local decision made in consultation with the LEA’s stakeholders.</a:t>
            </a:r>
          </a:p>
          <a:p>
            <a:pPr lvl="1">
              <a:spcAft>
                <a:spcPts val="600"/>
              </a:spcAft>
            </a:pPr>
            <a:r>
              <a:rPr lang="en-US" dirty="0"/>
              <a:t>LEA’s may present the LCAP and invite stakeholders to provide feedback in a non-meeting setting (e.g. surveys, mailed letters, emails, etc.).</a:t>
            </a:r>
          </a:p>
          <a:p>
            <a:pPr lvl="1">
              <a:spcAft>
                <a:spcPts val="600"/>
              </a:spcAft>
            </a:pPr>
            <a:r>
              <a:rPr lang="en-US" dirty="0"/>
              <a:t>If an LEA chooses to present the LCAP in a meeting, Executive Order N-29-20 allows for meetings to take place virtually while the state is under restrictions for in-person gatherings.</a:t>
            </a:r>
          </a:p>
        </p:txBody>
      </p:sp>
      <p:sp>
        <p:nvSpPr>
          <p:cNvPr id="349" name="Google Shape;349;gb558bdeaae_2_0"/>
          <p:cNvSpPr txBox="1">
            <a:spLocks noGrp="1"/>
          </p:cNvSpPr>
          <p:nvPr>
            <p:ph type="sldNum" idx="12"/>
          </p:nvPr>
        </p:nvSpPr>
        <p:spPr/>
        <p:txBody>
          <a:bodyPr/>
          <a:lstStyle/>
          <a:p>
            <a:pPr lvl="0"/>
            <a:fld id="{00000000-1234-1234-1234-123412341234}" type="slidenum">
              <a:rPr lang="en-US" smtClean="0"/>
              <a:pPr lvl="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g78bcd5fba2_0_0"/>
          <p:cNvSpPr txBox="1">
            <a:spLocks noGrp="1"/>
          </p:cNvSpPr>
          <p:nvPr>
            <p:ph type="title"/>
          </p:nvPr>
        </p:nvSpPr>
        <p:spPr/>
        <p:txBody>
          <a:bodyPr/>
          <a:lstStyle/>
          <a:p>
            <a:pPr lvl="0"/>
            <a:r>
              <a:rPr lang="en-US"/>
              <a:t>Public Opportunity to Submit Written Comment </a:t>
            </a:r>
          </a:p>
        </p:txBody>
      </p:sp>
      <p:sp>
        <p:nvSpPr>
          <p:cNvPr id="356" name="Google Shape;356;g78bcd5fba2_0_0"/>
          <p:cNvSpPr txBox="1">
            <a:spLocks noGrp="1"/>
          </p:cNvSpPr>
          <p:nvPr>
            <p:ph type="body" idx="1"/>
          </p:nvPr>
        </p:nvSpPr>
        <p:spPr/>
        <p:txBody>
          <a:bodyPr>
            <a:normAutofit/>
          </a:bodyPr>
          <a:lstStyle/>
          <a:p>
            <a:pPr lvl="0"/>
            <a:r>
              <a:rPr lang="en-US" dirty="0"/>
              <a:t>School districts and COEs are required to provide members of the public with the opportunity to submit written comments regarding the actions and expenditures proposed in the LCAP.</a:t>
            </a:r>
          </a:p>
          <a:p>
            <a:pPr lvl="0"/>
            <a:r>
              <a:rPr lang="en-US" dirty="0"/>
              <a:t>Notifications should be made using the most efficient method of notification possible. </a:t>
            </a:r>
          </a:p>
          <a:p>
            <a:pPr lvl="0"/>
            <a:r>
              <a:rPr lang="en-US" dirty="0"/>
              <a:t>School districts and COEs are required to ensure that written notifications are translated into the primary language of any student population that make up 15% or more of the LEA’s students who speak a primary language other than English.</a:t>
            </a:r>
          </a:p>
        </p:txBody>
      </p:sp>
      <p:sp>
        <p:nvSpPr>
          <p:cNvPr id="357" name="Google Shape;357;g78bcd5fba2_0_0"/>
          <p:cNvSpPr txBox="1">
            <a:spLocks noGrp="1"/>
          </p:cNvSpPr>
          <p:nvPr>
            <p:ph type="sldNum" idx="12"/>
          </p:nvPr>
        </p:nvSpPr>
        <p:spPr/>
        <p:txBody>
          <a:bodyPr/>
          <a:lstStyle/>
          <a:p>
            <a:pPr lvl="0"/>
            <a:fld id="{00000000-1234-1234-1234-123412341234}" type="slidenum">
              <a:rPr lang="en-US" smtClean="0"/>
              <a:pPr lvl="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gb558bdeaae_0_7"/>
          <p:cNvSpPr txBox="1">
            <a:spLocks noGrp="1"/>
          </p:cNvSpPr>
          <p:nvPr>
            <p:ph type="title"/>
          </p:nvPr>
        </p:nvSpPr>
        <p:spPr/>
        <p:txBody>
          <a:bodyPr/>
          <a:lstStyle/>
          <a:p>
            <a:pPr lvl="0"/>
            <a:r>
              <a:rPr lang="en-US"/>
              <a:t>Review of School Plans</a:t>
            </a:r>
          </a:p>
        </p:txBody>
      </p:sp>
      <p:sp>
        <p:nvSpPr>
          <p:cNvPr id="364" name="Google Shape;364;gb558bdeaae_0_7"/>
          <p:cNvSpPr txBox="1">
            <a:spLocks noGrp="1"/>
          </p:cNvSpPr>
          <p:nvPr>
            <p:ph type="body" idx="1"/>
          </p:nvPr>
        </p:nvSpPr>
        <p:spPr/>
        <p:txBody>
          <a:bodyPr/>
          <a:lstStyle/>
          <a:p>
            <a:pPr lvl="0"/>
            <a:r>
              <a:rPr lang="en-US" dirty="0"/>
              <a:t>A school district or COE shall review all School Plans for Student Achievement (SPSA) for schools within the district or COE to ensure that the specific actions included in the LCAP are consistent with strategies included in the schools’ SPSAs.</a:t>
            </a:r>
          </a:p>
        </p:txBody>
      </p:sp>
      <p:sp>
        <p:nvSpPr>
          <p:cNvPr id="365" name="Google Shape;365;gb558bdeaae_0_7"/>
          <p:cNvSpPr txBox="1">
            <a:spLocks noGrp="1"/>
          </p:cNvSpPr>
          <p:nvPr>
            <p:ph type="sldNum" idx="12"/>
          </p:nvPr>
        </p:nvSpPr>
        <p:spPr/>
        <p:txBody>
          <a:bodyPr/>
          <a:lstStyle/>
          <a:p>
            <a:pPr lvl="0"/>
            <a:fld id="{00000000-1234-1234-1234-123412341234}" type="slidenum">
              <a:rPr lang="en-US" smtClean="0"/>
              <a:pPr lvl="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b365715933_1_19"/>
          <p:cNvSpPr txBox="1">
            <a:spLocks noGrp="1"/>
          </p:cNvSpPr>
          <p:nvPr>
            <p:ph type="title"/>
          </p:nvPr>
        </p:nvSpPr>
        <p:spPr/>
        <p:txBody>
          <a:bodyPr/>
          <a:lstStyle/>
          <a:p>
            <a:pPr lvl="0"/>
            <a:r>
              <a:rPr lang="en-US" dirty="0"/>
              <a:t>Webinar Series</a:t>
            </a:r>
          </a:p>
        </p:txBody>
      </p:sp>
      <p:sp>
        <p:nvSpPr>
          <p:cNvPr id="323" name="Google Shape;323;gb365715933_1_19"/>
          <p:cNvSpPr txBox="1">
            <a:spLocks noGrp="1"/>
          </p:cNvSpPr>
          <p:nvPr>
            <p:ph type="body" idx="1"/>
          </p:nvPr>
        </p:nvSpPr>
        <p:spPr/>
        <p:txBody>
          <a:bodyPr/>
          <a:lstStyle/>
          <a:p>
            <a:pPr lvl="0"/>
            <a:r>
              <a:rPr lang="en-US" dirty="0"/>
              <a:t>Tuesdays @ 2</a:t>
            </a:r>
          </a:p>
        </p:txBody>
      </p:sp>
      <p:sp>
        <p:nvSpPr>
          <p:cNvPr id="2" name="Text Placeholder 1">
            <a:extLst>
              <a:ext uri="{FF2B5EF4-FFF2-40B4-BE49-F238E27FC236}">
                <a16:creationId xmlns:a16="http://schemas.microsoft.com/office/drawing/2014/main" id="{C2020C05-1451-4E9A-884B-C8C9BDB04BF5}"/>
              </a:ext>
            </a:extLst>
          </p:cNvPr>
          <p:cNvSpPr>
            <a:spLocks noGrp="1"/>
          </p:cNvSpPr>
          <p:nvPr>
            <p:ph type="body" idx="2"/>
          </p:nvPr>
        </p:nvSpPr>
        <p:spPr>
          <a:xfrm>
            <a:off x="1097280" y="2582333"/>
            <a:ext cx="4937760" cy="3701235"/>
          </a:xfrm>
        </p:spPr>
        <p:txBody>
          <a:bodyPr>
            <a:normAutofit/>
          </a:bodyPr>
          <a:lstStyle/>
          <a:p>
            <a:pPr lvl="0"/>
            <a:r>
              <a:rPr lang="en-US" sz="2600" dirty="0"/>
              <a:t>1/26: </a:t>
            </a:r>
            <a:r>
              <a:rPr lang="en-US" sz="2600" dirty="0">
                <a:highlight>
                  <a:srgbClr val="FFFF00"/>
                </a:highlight>
              </a:rPr>
              <a:t>Stakeholders and the LCAP</a:t>
            </a:r>
          </a:p>
          <a:p>
            <a:pPr lvl="0"/>
            <a:r>
              <a:rPr lang="en-US" sz="2600" dirty="0"/>
              <a:t>2/2: LCAP and Annual Update Templates and Instructions for the 2021–22 School Year </a:t>
            </a:r>
          </a:p>
          <a:p>
            <a:pPr lvl="0"/>
            <a:r>
              <a:rPr lang="en-US" sz="2600" dirty="0"/>
              <a:t>2/9: Developing Focus Goals and Maintenance Goals for the LCAP</a:t>
            </a:r>
          </a:p>
        </p:txBody>
      </p:sp>
      <p:sp>
        <p:nvSpPr>
          <p:cNvPr id="3" name="Text Placeholder 2">
            <a:extLst>
              <a:ext uri="{FF2B5EF4-FFF2-40B4-BE49-F238E27FC236}">
                <a16:creationId xmlns:a16="http://schemas.microsoft.com/office/drawing/2014/main" id="{1B62B3BC-40C3-4DB9-A219-2F551DD8FFAB}"/>
              </a:ext>
            </a:extLst>
          </p:cNvPr>
          <p:cNvSpPr>
            <a:spLocks noGrp="1"/>
          </p:cNvSpPr>
          <p:nvPr>
            <p:ph type="body" idx="3"/>
          </p:nvPr>
        </p:nvSpPr>
        <p:spPr/>
        <p:txBody>
          <a:bodyPr/>
          <a:lstStyle/>
          <a:p>
            <a:r>
              <a:rPr lang="en-US" dirty="0"/>
              <a:t>Thursdays @ 3</a:t>
            </a:r>
          </a:p>
        </p:txBody>
      </p:sp>
      <p:sp>
        <p:nvSpPr>
          <p:cNvPr id="4" name="Text Placeholder 3">
            <a:extLst>
              <a:ext uri="{FF2B5EF4-FFF2-40B4-BE49-F238E27FC236}">
                <a16:creationId xmlns:a16="http://schemas.microsoft.com/office/drawing/2014/main" id="{43C93102-AA20-4FF4-9000-C6388505DDAF}"/>
              </a:ext>
            </a:extLst>
          </p:cNvPr>
          <p:cNvSpPr>
            <a:spLocks noGrp="1"/>
          </p:cNvSpPr>
          <p:nvPr>
            <p:ph type="body" idx="4"/>
          </p:nvPr>
        </p:nvSpPr>
        <p:spPr>
          <a:xfrm>
            <a:off x="6217920" y="2582333"/>
            <a:ext cx="4937760" cy="3989063"/>
          </a:xfrm>
        </p:spPr>
        <p:txBody>
          <a:bodyPr>
            <a:normAutofit/>
          </a:bodyPr>
          <a:lstStyle/>
          <a:p>
            <a:r>
              <a:rPr lang="en-US" dirty="0"/>
              <a:t>1/28: Data and the LCAP</a:t>
            </a:r>
          </a:p>
          <a:p>
            <a:r>
              <a:rPr lang="en-US" dirty="0"/>
              <a:t>2/4: Developing Broad Goals for the LCAP</a:t>
            </a:r>
          </a:p>
          <a:p>
            <a:r>
              <a:rPr lang="en-US" dirty="0"/>
              <a:t>2/11: The CA School Dashboard Local Indicator Process for 2021–22</a:t>
            </a:r>
          </a:p>
        </p:txBody>
      </p:sp>
      <p:sp>
        <p:nvSpPr>
          <p:cNvPr id="324" name="Google Shape;324;gb365715933_1_19"/>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2400" b="0" i="0" u="none" strike="noStrike" kern="1200" cap="none" spc="0" normalizeH="0" baseline="0" noProof="0" smtClean="0">
                <a:ln>
                  <a:noFill/>
                </a:ln>
                <a:solidFill>
                  <a:srgbClr val="FFFFFF"/>
                </a:solidFill>
                <a:effectLst/>
                <a:uLnTx/>
                <a:uFillTx/>
                <a:latin typeface="Arial"/>
                <a:ea typeface="+mn-ea"/>
                <a:cs typeface="+mn-cs"/>
                <a:sym typeface="Arial"/>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2400" b="0" i="0" u="none" strike="noStrike" kern="120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137618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gb558bdeaae_0_15"/>
          <p:cNvSpPr txBox="1">
            <a:spLocks noGrp="1"/>
          </p:cNvSpPr>
          <p:nvPr>
            <p:ph type="title"/>
          </p:nvPr>
        </p:nvSpPr>
        <p:spPr/>
        <p:txBody>
          <a:bodyPr/>
          <a:lstStyle/>
          <a:p>
            <a:pPr lvl="0"/>
            <a:r>
              <a:rPr lang="en-US"/>
              <a:t>Consultation With SELPA</a:t>
            </a:r>
          </a:p>
        </p:txBody>
      </p:sp>
      <p:sp>
        <p:nvSpPr>
          <p:cNvPr id="372" name="Google Shape;372;gb558bdeaae_0_15"/>
          <p:cNvSpPr txBox="1">
            <a:spLocks noGrp="1"/>
          </p:cNvSpPr>
          <p:nvPr>
            <p:ph type="body" idx="1"/>
          </p:nvPr>
        </p:nvSpPr>
        <p:spPr/>
        <p:txBody>
          <a:bodyPr>
            <a:normAutofit/>
          </a:bodyPr>
          <a:lstStyle/>
          <a:p>
            <a:pPr marL="0" lvl="0" indent="0">
              <a:buNone/>
            </a:pPr>
            <a:r>
              <a:rPr lang="en-US" dirty="0"/>
              <a:t>A school district or COE is required to consult with its Special Education Local Plan Area (SELPA) administrator(s) to:</a:t>
            </a:r>
          </a:p>
          <a:p>
            <a:pPr lvl="0"/>
            <a:r>
              <a:rPr lang="en-US" dirty="0"/>
              <a:t>Determine that specific actions for individuals with exceptional needs (i.e. Students with Disabilities) are included in the LCAP; and</a:t>
            </a:r>
          </a:p>
          <a:p>
            <a:pPr lvl="0"/>
            <a:r>
              <a:rPr lang="en-US" dirty="0"/>
              <a:t>Are consistent with strategies included in the annual assurances support plan for the education of individuals with exceptional needs.</a:t>
            </a:r>
            <a:endParaRPr lang="en-US" dirty="0">
              <a:sym typeface="Verdana"/>
            </a:endParaRPr>
          </a:p>
        </p:txBody>
      </p:sp>
      <p:sp>
        <p:nvSpPr>
          <p:cNvPr id="373" name="Google Shape;373;gb558bdeaae_0_15"/>
          <p:cNvSpPr txBox="1">
            <a:spLocks noGrp="1"/>
          </p:cNvSpPr>
          <p:nvPr>
            <p:ph type="sldNum" idx="12"/>
          </p:nvPr>
        </p:nvSpPr>
        <p:spPr/>
        <p:txBody>
          <a:bodyPr/>
          <a:lstStyle/>
          <a:p>
            <a:pPr lvl="0"/>
            <a:fld id="{00000000-1234-1234-1234-123412341234}" type="slidenum">
              <a:rPr lang="en-US" smtClean="0"/>
              <a:pPr lvl="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g702bed07ac_2_225"/>
          <p:cNvSpPr txBox="1">
            <a:spLocks noGrp="1"/>
          </p:cNvSpPr>
          <p:nvPr>
            <p:ph type="title"/>
          </p:nvPr>
        </p:nvSpPr>
        <p:spPr/>
        <p:txBody>
          <a:bodyPr/>
          <a:lstStyle/>
          <a:p>
            <a:pPr lvl="0"/>
            <a:r>
              <a:rPr lang="en-US"/>
              <a:t>Public Hearing (Prior to Adoption)</a:t>
            </a:r>
          </a:p>
        </p:txBody>
      </p:sp>
      <p:sp>
        <p:nvSpPr>
          <p:cNvPr id="379" name="Google Shape;379;g702bed07ac_2_225"/>
          <p:cNvSpPr txBox="1">
            <a:spLocks noGrp="1"/>
          </p:cNvSpPr>
          <p:nvPr>
            <p:ph type="body" idx="1"/>
          </p:nvPr>
        </p:nvSpPr>
        <p:spPr/>
        <p:txBody>
          <a:bodyPr>
            <a:normAutofit/>
          </a:bodyPr>
          <a:lstStyle/>
          <a:p>
            <a:pPr lvl="0"/>
            <a:r>
              <a:rPr lang="en-US" dirty="0"/>
              <a:t>Before the LEA considers adoption of the LCAP or an annual update to the LCAP, the LEA shall:   </a:t>
            </a:r>
          </a:p>
          <a:p>
            <a:pPr lvl="0"/>
            <a:r>
              <a:rPr lang="en-US" dirty="0"/>
              <a:t>Hold at least one public hearing to solicit the recommendations and comments of members of the public regarding the specific actions and expenditures proposed to be included in the LCAP or annual update to the LCAP.</a:t>
            </a:r>
          </a:p>
          <a:p>
            <a:pPr lvl="1">
              <a:spcBef>
                <a:spcPts val="1200"/>
              </a:spcBef>
            </a:pPr>
            <a:r>
              <a:rPr lang="en-US" sz="2800" dirty="0"/>
              <a:t>The agenda for the public hearing must be posted at least 72 hours in advance and must include the location where the LCAP will be available for public inspection</a:t>
            </a:r>
          </a:p>
        </p:txBody>
      </p:sp>
      <p:sp>
        <p:nvSpPr>
          <p:cNvPr id="380" name="Google Shape;380;g702bed07ac_2_225"/>
          <p:cNvSpPr txBox="1">
            <a:spLocks noGrp="1"/>
          </p:cNvSpPr>
          <p:nvPr>
            <p:ph type="sldNum" idx="12"/>
          </p:nvPr>
        </p:nvSpPr>
        <p:spPr/>
        <p:txBody>
          <a:bodyPr/>
          <a:lstStyle/>
          <a:p>
            <a:pPr lvl="0"/>
            <a:fld id="{00000000-1234-1234-1234-123412341234}" type="slidenum">
              <a:rPr lang="en-US" smtClean="0"/>
              <a:pPr lvl="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gb558bdeaae_0_0"/>
          <p:cNvSpPr txBox="1">
            <a:spLocks noGrp="1"/>
          </p:cNvSpPr>
          <p:nvPr>
            <p:ph type="title"/>
          </p:nvPr>
        </p:nvSpPr>
        <p:spPr/>
        <p:txBody>
          <a:bodyPr/>
          <a:lstStyle/>
          <a:p>
            <a:pPr lvl="0"/>
            <a:r>
              <a:rPr lang="en-US"/>
              <a:t>Public Meeting (i.e. Adoption)</a:t>
            </a:r>
          </a:p>
        </p:txBody>
      </p:sp>
      <p:sp>
        <p:nvSpPr>
          <p:cNvPr id="387" name="Google Shape;387;gb558bdeaae_0_0"/>
          <p:cNvSpPr txBox="1">
            <a:spLocks noGrp="1"/>
          </p:cNvSpPr>
          <p:nvPr>
            <p:ph type="body" idx="1"/>
          </p:nvPr>
        </p:nvSpPr>
        <p:spPr/>
        <p:txBody>
          <a:bodyPr/>
          <a:lstStyle/>
          <a:p>
            <a:pPr lvl="0"/>
            <a:r>
              <a:rPr lang="en-US" dirty="0"/>
              <a:t>A governing board of an LEA must adopt the LCAP or an annual update to the LCAP in a public meeting.</a:t>
            </a:r>
          </a:p>
          <a:p>
            <a:pPr lvl="0"/>
            <a:r>
              <a:rPr lang="en-US" dirty="0"/>
              <a:t>This meeting shall be held after, but not on the same day as, the public hearing (discussed in the previous slide).</a:t>
            </a:r>
          </a:p>
          <a:p>
            <a:pPr lvl="0"/>
            <a:r>
              <a:rPr lang="en-US" dirty="0"/>
              <a:t>This meeting must be the same meeting as that during which the governing board of the school district/COE adopts a budget.</a:t>
            </a:r>
          </a:p>
          <a:p>
            <a:pPr lvl="1"/>
            <a:r>
              <a:rPr lang="en-US" dirty="0"/>
              <a:t>This is also the same meeting at which an LEA reports the California School Dashboard local indicators </a:t>
            </a:r>
          </a:p>
        </p:txBody>
      </p:sp>
      <p:sp>
        <p:nvSpPr>
          <p:cNvPr id="388" name="Google Shape;388;gb558bdeaae_0_0"/>
          <p:cNvSpPr txBox="1">
            <a:spLocks noGrp="1"/>
          </p:cNvSpPr>
          <p:nvPr>
            <p:ph type="sldNum" idx="12"/>
          </p:nvPr>
        </p:nvSpPr>
        <p:spPr/>
        <p:txBody>
          <a:bodyPr/>
          <a:lstStyle/>
          <a:p>
            <a:pPr lvl="0"/>
            <a:fld id="{00000000-1234-1234-1234-123412341234}" type="slidenum">
              <a:rPr lang="en-US" smtClean="0"/>
              <a:pPr lvl="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5"/>
          <p:cNvSpPr txBox="1">
            <a:spLocks noGrp="1"/>
          </p:cNvSpPr>
          <p:nvPr>
            <p:ph type="title"/>
          </p:nvPr>
        </p:nvSpPr>
        <p:spPr/>
        <p:txBody>
          <a:bodyPr>
            <a:normAutofit/>
          </a:bodyPr>
          <a:lstStyle/>
          <a:p>
            <a:pPr lvl="0"/>
            <a:r>
              <a:rPr lang="en-US" sz="6600" dirty="0"/>
              <a:t>The Plan Summary</a:t>
            </a:r>
          </a:p>
        </p:txBody>
      </p:sp>
      <p:sp>
        <p:nvSpPr>
          <p:cNvPr id="591" name="Google Shape;591;p5"/>
          <p:cNvSpPr txBox="1">
            <a:spLocks noGrp="1"/>
          </p:cNvSpPr>
          <p:nvPr>
            <p:ph type="sldNum" idx="12"/>
          </p:nvPr>
        </p:nvSpPr>
        <p:spPr/>
        <p:txBody>
          <a:bodyPr/>
          <a:lstStyle/>
          <a:p>
            <a:pPr lvl="0"/>
            <a:fld id="{00000000-1234-1234-1234-123412341234}" type="slidenum">
              <a:rPr lang="en-US" smtClean="0"/>
              <a:pPr lvl="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7"/>
          <p:cNvSpPr txBox="1">
            <a:spLocks noGrp="1"/>
          </p:cNvSpPr>
          <p:nvPr>
            <p:ph type="title"/>
          </p:nvPr>
        </p:nvSpPr>
        <p:spPr/>
        <p:txBody>
          <a:bodyPr/>
          <a:lstStyle/>
          <a:p>
            <a:pPr lvl="0"/>
            <a:r>
              <a:rPr lang="en-US">
                <a:sym typeface="Arial"/>
              </a:rPr>
              <a:t>Purpose</a:t>
            </a:r>
            <a:endParaRPr lang="en-US"/>
          </a:p>
        </p:txBody>
      </p:sp>
      <p:sp>
        <p:nvSpPr>
          <p:cNvPr id="605" name="Google Shape;605;p7"/>
          <p:cNvSpPr txBox="1">
            <a:spLocks noGrp="1"/>
          </p:cNvSpPr>
          <p:nvPr>
            <p:ph type="body" idx="1"/>
          </p:nvPr>
        </p:nvSpPr>
        <p:spPr/>
        <p:txBody>
          <a:bodyPr/>
          <a:lstStyle/>
          <a:p>
            <a:pPr marL="0" lvl="0" indent="0">
              <a:buNone/>
            </a:pPr>
            <a:r>
              <a:rPr lang="en-US" dirty="0">
                <a:sym typeface="Arial"/>
              </a:rPr>
              <a:t>A well-developed Plan Summary section provides a meaningful context for the LCAP. </a:t>
            </a:r>
            <a:endParaRPr lang="en-US" dirty="0"/>
          </a:p>
          <a:p>
            <a:pPr lvl="0"/>
            <a:r>
              <a:rPr lang="en-US" dirty="0">
                <a:sym typeface="Arial"/>
              </a:rPr>
              <a:t>This section provides information about an LEA’s community as well as relevant information about student needs and performance. </a:t>
            </a:r>
            <a:endParaRPr lang="en-US" dirty="0"/>
          </a:p>
          <a:p>
            <a:pPr lvl="0"/>
            <a:r>
              <a:rPr lang="en-US" dirty="0">
                <a:sym typeface="Arial"/>
              </a:rPr>
              <a:t>In order to provide a meaningful context for the rest of the LCAP, the content of this section should be clearly and meaningfully related to the content included in the subsequent sections of the LCAP.</a:t>
            </a:r>
            <a:endParaRPr lang="en-US" dirty="0"/>
          </a:p>
          <a:p>
            <a:pPr lvl="0"/>
            <a:endParaRPr lang="en-US" dirty="0"/>
          </a:p>
        </p:txBody>
      </p:sp>
      <p:sp>
        <p:nvSpPr>
          <p:cNvPr id="606" name="Google Shape;606;p7"/>
          <p:cNvSpPr txBox="1">
            <a:spLocks noGrp="1"/>
          </p:cNvSpPr>
          <p:nvPr>
            <p:ph type="sldNum" idx="12"/>
          </p:nvPr>
        </p:nvSpPr>
        <p:spPr/>
        <p:txBody>
          <a:bodyPr/>
          <a:lstStyle/>
          <a:p>
            <a:pPr lvl="0"/>
            <a:fld id="{00000000-1234-1234-1234-123412341234}" type="slidenum">
              <a:rPr lang="en-US" smtClean="0"/>
              <a:pPr lvl="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9"/>
          <p:cNvSpPr txBox="1">
            <a:spLocks noGrp="1"/>
          </p:cNvSpPr>
          <p:nvPr>
            <p:ph type="title"/>
          </p:nvPr>
        </p:nvSpPr>
        <p:spPr/>
        <p:txBody>
          <a:bodyPr>
            <a:normAutofit fontScale="90000"/>
          </a:bodyPr>
          <a:lstStyle/>
          <a:p>
            <a:pPr lvl="0"/>
            <a:r>
              <a:rPr lang="en-US" dirty="0">
                <a:sym typeface="Arial"/>
              </a:rPr>
              <a:t>Reflections: Successes and </a:t>
            </a:r>
            <a:r>
              <a:rPr lang="en-US" dirty="0"/>
              <a:t>Identified</a:t>
            </a:r>
            <a:r>
              <a:rPr lang="en-US" dirty="0">
                <a:sym typeface="Arial"/>
              </a:rPr>
              <a:t> Needs for the 2021–</a:t>
            </a:r>
            <a:r>
              <a:rPr lang="en-US" dirty="0"/>
              <a:t>2022 LCAP</a:t>
            </a:r>
          </a:p>
        </p:txBody>
      </p:sp>
      <p:sp>
        <p:nvSpPr>
          <p:cNvPr id="620" name="Google Shape;620;p9"/>
          <p:cNvSpPr txBox="1">
            <a:spLocks noGrp="1"/>
          </p:cNvSpPr>
          <p:nvPr>
            <p:ph type="body" idx="1"/>
          </p:nvPr>
        </p:nvSpPr>
        <p:spPr/>
        <p:txBody>
          <a:bodyPr>
            <a:normAutofit lnSpcReduction="10000"/>
          </a:bodyPr>
          <a:lstStyle/>
          <a:p>
            <a:pPr lvl="0"/>
            <a:r>
              <a:rPr lang="en-US" dirty="0"/>
              <a:t>For the 2021–22 LCAP reflections on successes and identification of needs should based on a review of available state and local data, including input from stakeholders (teachers, principals, administrators, other school personnel, local bargaining units*, parents, and pupils). </a:t>
            </a:r>
          </a:p>
          <a:p>
            <a:pPr lvl="0"/>
            <a:r>
              <a:rPr lang="en-US" dirty="0"/>
              <a:t>Data should demonstrate both what the successes were and what the identified needs were.</a:t>
            </a:r>
          </a:p>
          <a:p>
            <a:pPr marL="0" lvl="0" indent="0">
              <a:buNone/>
            </a:pPr>
            <a:endParaRPr lang="en-US" dirty="0"/>
          </a:p>
          <a:p>
            <a:pPr marL="0" lvl="0" indent="0">
              <a:buNone/>
            </a:pPr>
            <a:r>
              <a:rPr lang="en-US" dirty="0"/>
              <a:t>*Note: Charter schools are not required to consult with local bargaining units</a:t>
            </a:r>
          </a:p>
        </p:txBody>
      </p:sp>
      <p:sp>
        <p:nvSpPr>
          <p:cNvPr id="621" name="Google Shape;621;p9"/>
          <p:cNvSpPr txBox="1">
            <a:spLocks noGrp="1"/>
          </p:cNvSpPr>
          <p:nvPr>
            <p:ph type="sldNum" idx="12"/>
          </p:nvPr>
        </p:nvSpPr>
        <p:spPr/>
        <p:txBody>
          <a:bodyPr/>
          <a:lstStyle/>
          <a:p>
            <a:pPr lvl="0"/>
            <a:fld id="{00000000-1234-1234-1234-123412341234}" type="slidenum">
              <a:rPr lang="en-US" smtClean="0"/>
              <a:pPr lvl="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26" name="Google Shape;626;gb558bdeaae_2_14"/>
          <p:cNvSpPr txBox="1">
            <a:spLocks noGrp="1"/>
          </p:cNvSpPr>
          <p:nvPr>
            <p:ph type="title"/>
          </p:nvPr>
        </p:nvSpPr>
        <p:spPr/>
        <p:txBody>
          <a:bodyPr/>
          <a:lstStyle/>
          <a:p>
            <a:pPr lvl="0"/>
            <a:r>
              <a:rPr lang="en-US" dirty="0">
                <a:sym typeface="Arial"/>
              </a:rPr>
              <a:t>Reflections: </a:t>
            </a:r>
            <a:r>
              <a:rPr lang="en-US" dirty="0"/>
              <a:t>Identified Needs for the 2021–22 LCAP</a:t>
            </a:r>
          </a:p>
        </p:txBody>
      </p:sp>
      <p:sp>
        <p:nvSpPr>
          <p:cNvPr id="627" name="Google Shape;627;gb558bdeaae_2_14"/>
          <p:cNvSpPr txBox="1">
            <a:spLocks noGrp="1"/>
          </p:cNvSpPr>
          <p:nvPr>
            <p:ph type="body" idx="1"/>
          </p:nvPr>
        </p:nvSpPr>
        <p:spPr/>
        <p:txBody>
          <a:bodyPr/>
          <a:lstStyle/>
          <a:p>
            <a:pPr lvl="0"/>
            <a:r>
              <a:rPr lang="en-US" dirty="0">
                <a:sym typeface="Arial"/>
              </a:rPr>
              <a:t>Based on stakeholder input</a:t>
            </a:r>
            <a:r>
              <a:rPr lang="en-US" dirty="0"/>
              <a:t> and analysis of available data</a:t>
            </a:r>
            <a:r>
              <a:rPr lang="en-US" dirty="0">
                <a:sym typeface="Arial"/>
              </a:rPr>
              <a:t>, the LEA reports on </a:t>
            </a:r>
            <a:r>
              <a:rPr lang="en-US" dirty="0"/>
              <a:t>its areas of opportunity</a:t>
            </a:r>
            <a:r>
              <a:rPr lang="en-US" dirty="0">
                <a:sym typeface="Arial"/>
              </a:rPr>
              <a:t> and explains how it plans to </a:t>
            </a:r>
            <a:r>
              <a:rPr lang="en-US" dirty="0"/>
              <a:t>address identified needs of its pupil populations</a:t>
            </a:r>
            <a:r>
              <a:rPr lang="en-US" dirty="0">
                <a:sym typeface="Arial"/>
              </a:rPr>
              <a:t>. </a:t>
            </a:r>
            <a:endParaRPr lang="en-US" dirty="0"/>
          </a:p>
          <a:p>
            <a:pPr lvl="1"/>
            <a:r>
              <a:rPr lang="en-US" dirty="0">
                <a:sym typeface="Arial"/>
              </a:rPr>
              <a:t>This </a:t>
            </a:r>
            <a:r>
              <a:rPr lang="en-US" dirty="0"/>
              <a:t>i</a:t>
            </a:r>
            <a:r>
              <a:rPr lang="en-US" dirty="0">
                <a:sym typeface="Arial"/>
              </a:rPr>
              <a:t>ncludes identifying specific</a:t>
            </a:r>
            <a:r>
              <a:rPr lang="en-US" dirty="0"/>
              <a:t> needs of the LEA’s</a:t>
            </a:r>
            <a:r>
              <a:rPr lang="en-US" dirty="0">
                <a:sym typeface="Arial"/>
              </a:rPr>
              <a:t> foster youth, English learners, and low-income students, and</a:t>
            </a:r>
            <a:r>
              <a:rPr lang="en-US" dirty="0"/>
              <a:t> how the LEA plans to address these areas of need.</a:t>
            </a:r>
            <a:endParaRPr lang="en-US" dirty="0">
              <a:sym typeface="Arial"/>
            </a:endParaRPr>
          </a:p>
          <a:p>
            <a:pPr lvl="0"/>
            <a:endParaRPr lang="en-US" dirty="0"/>
          </a:p>
        </p:txBody>
      </p:sp>
      <p:sp>
        <p:nvSpPr>
          <p:cNvPr id="628" name="Google Shape;628;gb558bdeaae_2_14"/>
          <p:cNvSpPr txBox="1">
            <a:spLocks noGrp="1"/>
          </p:cNvSpPr>
          <p:nvPr>
            <p:ph type="sldNum" idx="12"/>
          </p:nvPr>
        </p:nvSpPr>
        <p:spPr/>
        <p:txBody>
          <a:bodyPr/>
          <a:lstStyle/>
          <a:p>
            <a:pPr lvl="0"/>
            <a:fld id="{00000000-1234-1234-1234-123412341234}" type="slidenum">
              <a:rPr lang="en-US" smtClean="0"/>
              <a:pPr lvl="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3" name="Google Shape;633;p10"/>
          <p:cNvSpPr txBox="1">
            <a:spLocks noGrp="1"/>
          </p:cNvSpPr>
          <p:nvPr>
            <p:ph type="title"/>
          </p:nvPr>
        </p:nvSpPr>
        <p:spPr/>
        <p:txBody>
          <a:bodyPr/>
          <a:lstStyle/>
          <a:p>
            <a:pPr lvl="0"/>
            <a:r>
              <a:rPr lang="en-US">
                <a:sym typeface="Arial"/>
              </a:rPr>
              <a:t>Reflections: Identified Need (1)</a:t>
            </a:r>
            <a:endParaRPr lang="en-US"/>
          </a:p>
        </p:txBody>
      </p:sp>
      <p:sp>
        <p:nvSpPr>
          <p:cNvPr id="634" name="Google Shape;634;p10"/>
          <p:cNvSpPr txBox="1">
            <a:spLocks noGrp="1"/>
          </p:cNvSpPr>
          <p:nvPr>
            <p:ph type="body" idx="1"/>
          </p:nvPr>
        </p:nvSpPr>
        <p:spPr/>
        <p:txBody>
          <a:bodyPr/>
          <a:lstStyle/>
          <a:p>
            <a:pPr lvl="0"/>
            <a:r>
              <a:rPr lang="en-US" dirty="0">
                <a:sym typeface="Arial"/>
              </a:rPr>
              <a:t>Referring to the Dashboard, an LEA will identify:</a:t>
            </a:r>
            <a:endParaRPr lang="en-US" dirty="0"/>
          </a:p>
          <a:p>
            <a:pPr lvl="1"/>
            <a:r>
              <a:rPr lang="en-US" dirty="0">
                <a:sym typeface="Arial"/>
              </a:rPr>
              <a:t>any state indicator for which overall performance was in the “Red” or “Orange” performance category or any local indicator where the LEA received a “Not Met” or “Not Met for Two or More Years” rating AND </a:t>
            </a:r>
            <a:endParaRPr lang="en-US" dirty="0"/>
          </a:p>
          <a:p>
            <a:pPr lvl="1"/>
            <a:r>
              <a:rPr lang="en-US" dirty="0">
                <a:sym typeface="Arial"/>
              </a:rPr>
              <a:t>any state indicator for which performance for any student group was two or more performance levels below the “all student” performance.</a:t>
            </a:r>
            <a:endParaRPr lang="en-US" dirty="0"/>
          </a:p>
          <a:p>
            <a:pPr lvl="0"/>
            <a:endParaRPr lang="en-US" dirty="0"/>
          </a:p>
        </p:txBody>
      </p:sp>
      <p:sp>
        <p:nvSpPr>
          <p:cNvPr id="635" name="Google Shape;635;p10"/>
          <p:cNvSpPr txBox="1">
            <a:spLocks noGrp="1"/>
          </p:cNvSpPr>
          <p:nvPr>
            <p:ph type="sldNum" idx="12"/>
          </p:nvPr>
        </p:nvSpPr>
        <p:spPr/>
        <p:txBody>
          <a:bodyPr/>
          <a:lstStyle/>
          <a:p>
            <a:pPr lvl="0"/>
            <a:fld id="{00000000-1234-1234-1234-123412341234}" type="slidenum">
              <a:rPr lang="en-US" smtClean="0"/>
              <a:pPr lvl="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Google Shape;640;p11"/>
          <p:cNvSpPr txBox="1">
            <a:spLocks noGrp="1"/>
          </p:cNvSpPr>
          <p:nvPr>
            <p:ph type="title"/>
          </p:nvPr>
        </p:nvSpPr>
        <p:spPr/>
        <p:txBody>
          <a:bodyPr/>
          <a:lstStyle/>
          <a:p>
            <a:pPr lvl="0"/>
            <a:r>
              <a:rPr lang="en-US" dirty="0">
                <a:sym typeface="Arial"/>
              </a:rPr>
              <a:t>Reflections: Identified Need (2)</a:t>
            </a:r>
            <a:endParaRPr lang="en-US" dirty="0"/>
          </a:p>
        </p:txBody>
      </p:sp>
      <p:sp>
        <p:nvSpPr>
          <p:cNvPr id="641" name="Google Shape;641;p11"/>
          <p:cNvSpPr txBox="1">
            <a:spLocks noGrp="1"/>
          </p:cNvSpPr>
          <p:nvPr>
            <p:ph type="body" idx="1"/>
          </p:nvPr>
        </p:nvSpPr>
        <p:spPr/>
        <p:txBody>
          <a:bodyPr/>
          <a:lstStyle/>
          <a:p>
            <a:pPr lvl="0"/>
            <a:r>
              <a:rPr lang="en-US" dirty="0">
                <a:sym typeface="Arial"/>
              </a:rPr>
              <a:t>LEA identifies the steps that are being planned to take to address these areas of low performance and performance gaps. </a:t>
            </a:r>
            <a:endParaRPr lang="en-US" dirty="0"/>
          </a:p>
          <a:p>
            <a:pPr lvl="0"/>
            <a:r>
              <a:rPr lang="en-US" dirty="0">
                <a:sym typeface="Arial"/>
              </a:rPr>
              <a:t>Other needs may be identified using locally collected data including data collected to inform the self-reflection tools and reporting local indicators on the Dashboard.</a:t>
            </a:r>
          </a:p>
          <a:p>
            <a:pPr lvl="0"/>
            <a:endParaRPr lang="en-US" dirty="0"/>
          </a:p>
        </p:txBody>
      </p:sp>
      <p:sp>
        <p:nvSpPr>
          <p:cNvPr id="642" name="Google Shape;642;p11"/>
          <p:cNvSpPr txBox="1">
            <a:spLocks noGrp="1"/>
          </p:cNvSpPr>
          <p:nvPr>
            <p:ph type="sldNum" idx="12"/>
          </p:nvPr>
        </p:nvSpPr>
        <p:spPr/>
        <p:txBody>
          <a:bodyPr/>
          <a:lstStyle/>
          <a:p>
            <a:pPr lvl="0"/>
            <a:fld id="{00000000-1234-1234-1234-123412341234}" type="slidenum">
              <a:rPr lang="en-US" smtClean="0"/>
              <a:pPr lvl="0"/>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4B666-E937-4A46-970B-FCEB4D87FF88}"/>
              </a:ext>
            </a:extLst>
          </p:cNvPr>
          <p:cNvSpPr>
            <a:spLocks noGrp="1"/>
          </p:cNvSpPr>
          <p:nvPr>
            <p:ph type="title"/>
          </p:nvPr>
        </p:nvSpPr>
        <p:spPr/>
        <p:txBody>
          <a:bodyPr/>
          <a:lstStyle/>
          <a:p>
            <a:r>
              <a:rPr lang="en-US" dirty="0"/>
              <a:t>The LCAP</a:t>
            </a:r>
          </a:p>
        </p:txBody>
      </p:sp>
      <p:sp>
        <p:nvSpPr>
          <p:cNvPr id="3" name="Text Placeholder 2">
            <a:extLst>
              <a:ext uri="{FF2B5EF4-FFF2-40B4-BE49-F238E27FC236}">
                <a16:creationId xmlns:a16="http://schemas.microsoft.com/office/drawing/2014/main" id="{4D31B683-8F8B-4CEA-9C04-CA3DCABABE14}"/>
              </a:ext>
            </a:extLst>
          </p:cNvPr>
          <p:cNvSpPr>
            <a:spLocks noGrp="1"/>
          </p:cNvSpPr>
          <p:nvPr>
            <p:ph type="body" idx="1"/>
          </p:nvPr>
        </p:nvSpPr>
        <p:spPr/>
        <p:txBody>
          <a:bodyPr/>
          <a:lstStyle/>
          <a:p>
            <a:r>
              <a:rPr lang="en-US" dirty="0"/>
              <a:t>Stakeholder Engagement Section</a:t>
            </a:r>
          </a:p>
        </p:txBody>
      </p:sp>
      <p:sp>
        <p:nvSpPr>
          <p:cNvPr id="4" name="Slide Number Placeholder 3">
            <a:extLst>
              <a:ext uri="{FF2B5EF4-FFF2-40B4-BE49-F238E27FC236}">
                <a16:creationId xmlns:a16="http://schemas.microsoft.com/office/drawing/2014/main" id="{22F5767F-AB87-4F40-9F98-755D4E6637F5}"/>
              </a:ext>
            </a:extLst>
          </p:cNvPr>
          <p:cNvSpPr>
            <a:spLocks noGrp="1"/>
          </p:cNvSpPr>
          <p:nvPr>
            <p:ph type="sldNum" sz="quarter" idx="12"/>
          </p:nvPr>
        </p:nvSpPr>
        <p:spPr/>
        <p:txBody>
          <a:bodyPr/>
          <a:lstStyle/>
          <a:p>
            <a:fld id="{1E47FE53-EBF0-4DA7-9D9D-CC1C3A20F3CB}" type="slidenum">
              <a:rPr lang="en-US" smtClean="0"/>
              <a:pPr/>
              <a:t>29</a:t>
            </a:fld>
            <a:endParaRPr lang="en-US" dirty="0"/>
          </a:p>
        </p:txBody>
      </p:sp>
    </p:spTree>
    <p:extLst>
      <p:ext uri="{BB962C8B-B14F-4D97-AF65-F5344CB8AC3E}">
        <p14:creationId xmlns:p14="http://schemas.microsoft.com/office/powerpoint/2010/main" val="3733889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3A49-F8C1-445C-80FB-18E38A6551BF}"/>
              </a:ext>
            </a:extLst>
          </p:cNvPr>
          <p:cNvSpPr>
            <a:spLocks noGrp="1"/>
          </p:cNvSpPr>
          <p:nvPr>
            <p:ph type="title"/>
          </p:nvPr>
        </p:nvSpPr>
        <p:spPr/>
        <p:txBody>
          <a:bodyPr/>
          <a:lstStyle/>
          <a:p>
            <a:r>
              <a:rPr lang="en-US" dirty="0"/>
              <a:t>Session Goals</a:t>
            </a:r>
          </a:p>
        </p:txBody>
      </p:sp>
      <p:sp>
        <p:nvSpPr>
          <p:cNvPr id="3" name="Content Placeholder 2">
            <a:extLst>
              <a:ext uri="{FF2B5EF4-FFF2-40B4-BE49-F238E27FC236}">
                <a16:creationId xmlns:a16="http://schemas.microsoft.com/office/drawing/2014/main" id="{FD39B1A6-53C6-4CAA-BEC3-670381D29CB2}"/>
              </a:ext>
            </a:extLst>
          </p:cNvPr>
          <p:cNvSpPr>
            <a:spLocks noGrp="1"/>
          </p:cNvSpPr>
          <p:nvPr>
            <p:ph idx="1"/>
          </p:nvPr>
        </p:nvSpPr>
        <p:spPr/>
        <p:txBody>
          <a:bodyPr/>
          <a:lstStyle/>
          <a:p>
            <a:pPr lvl="0"/>
            <a:r>
              <a:rPr lang="en-US" dirty="0"/>
              <a:t>Background</a:t>
            </a:r>
          </a:p>
          <a:p>
            <a:pPr lvl="0"/>
            <a:r>
              <a:rPr lang="en-US" dirty="0"/>
              <a:t>Stakeholder Engagement Requirements</a:t>
            </a:r>
          </a:p>
          <a:p>
            <a:pPr lvl="0"/>
            <a:r>
              <a:rPr lang="en-US" dirty="0"/>
              <a:t>Stakeholder Engagement Section in the Local Control and Accountability Plan (LCAP)</a:t>
            </a:r>
          </a:p>
          <a:p>
            <a:pPr lvl="0"/>
            <a:r>
              <a:rPr lang="en-US" dirty="0"/>
              <a:t>Considerations for meaningful stakeholder engagement</a:t>
            </a:r>
          </a:p>
          <a:p>
            <a:endParaRPr lang="en-US" dirty="0"/>
          </a:p>
        </p:txBody>
      </p:sp>
      <p:sp>
        <p:nvSpPr>
          <p:cNvPr id="4" name="Slide Number Placeholder 3">
            <a:extLst>
              <a:ext uri="{FF2B5EF4-FFF2-40B4-BE49-F238E27FC236}">
                <a16:creationId xmlns:a16="http://schemas.microsoft.com/office/drawing/2014/main" id="{AB8E8FED-F5D1-4F22-89CD-C05BEFD30719}"/>
              </a:ext>
            </a:extLst>
          </p:cNvPr>
          <p:cNvSpPr>
            <a:spLocks noGrp="1"/>
          </p:cNvSpPr>
          <p:nvPr>
            <p:ph type="sldNum" sz="quarter" idx="12"/>
          </p:nvPr>
        </p:nvSpPr>
        <p:spPr/>
        <p:txBody>
          <a:bodyPr/>
          <a:lstStyle/>
          <a:p>
            <a:fld id="{1E47FE53-EBF0-4DA7-9D9D-CC1C3A20F3CB}" type="slidenum">
              <a:rPr lang="en-US" sz="2400" smtClean="0"/>
              <a:t>3</a:t>
            </a:fld>
            <a:endParaRPr lang="en-US" sz="2400" dirty="0"/>
          </a:p>
        </p:txBody>
      </p:sp>
    </p:spTree>
    <p:extLst>
      <p:ext uri="{BB962C8B-B14F-4D97-AF65-F5344CB8AC3E}">
        <p14:creationId xmlns:p14="http://schemas.microsoft.com/office/powerpoint/2010/main" val="2557107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g702bed07ac_2_249"/>
          <p:cNvSpPr txBox="1">
            <a:spLocks noGrp="1"/>
          </p:cNvSpPr>
          <p:nvPr>
            <p:ph type="title"/>
          </p:nvPr>
        </p:nvSpPr>
        <p:spPr/>
        <p:txBody>
          <a:bodyPr/>
          <a:lstStyle/>
          <a:p>
            <a:pPr lvl="0"/>
            <a:r>
              <a:rPr lang="en-US"/>
              <a:t>Purpose (1)</a:t>
            </a:r>
          </a:p>
        </p:txBody>
      </p:sp>
      <p:sp>
        <p:nvSpPr>
          <p:cNvPr id="409" name="Google Shape;409;g702bed07ac_2_249"/>
          <p:cNvSpPr txBox="1">
            <a:spLocks noGrp="1"/>
          </p:cNvSpPr>
          <p:nvPr>
            <p:ph type="body" idx="1"/>
          </p:nvPr>
        </p:nvSpPr>
        <p:spPr/>
        <p:txBody>
          <a:bodyPr/>
          <a:lstStyle/>
          <a:p>
            <a:pPr lvl="0"/>
            <a:r>
              <a:rPr lang="en-US" dirty="0"/>
              <a:t>Significant and purposeful engagement of parents, students, educators, and other stakeholders, including those representing the student groups identified by LCFF, is critical to the development of the LCAP and the budget process.</a:t>
            </a:r>
          </a:p>
          <a:p>
            <a:pPr lvl="0"/>
            <a:r>
              <a:rPr lang="en-US" dirty="0"/>
              <a:t>Consistent with statute, such stakeholder engagement should support comprehensive strategic planning, accountability, and improvement across the state priorities and locally identified priorities (</a:t>
            </a:r>
            <a:r>
              <a:rPr lang="en-US" i="1" dirty="0"/>
              <a:t>EC</a:t>
            </a:r>
            <a:r>
              <a:rPr lang="en-US" dirty="0"/>
              <a:t> 52064(e)(1)). </a:t>
            </a:r>
          </a:p>
          <a:p>
            <a:pPr lvl="0"/>
            <a:r>
              <a:rPr lang="en-US" dirty="0"/>
              <a:t>Stakeholder engagement is an ongoing, annual process.</a:t>
            </a:r>
          </a:p>
          <a:p>
            <a:pPr lvl="0"/>
            <a:endParaRPr lang="en-US" dirty="0"/>
          </a:p>
        </p:txBody>
      </p:sp>
      <p:sp>
        <p:nvSpPr>
          <p:cNvPr id="410" name="Google Shape;410;g702bed07ac_2_249"/>
          <p:cNvSpPr txBox="1">
            <a:spLocks noGrp="1"/>
          </p:cNvSpPr>
          <p:nvPr>
            <p:ph type="sldNum" idx="12"/>
          </p:nvPr>
        </p:nvSpPr>
        <p:spPr/>
        <p:txBody>
          <a:bodyPr/>
          <a:lstStyle/>
          <a:p>
            <a:pPr lvl="0"/>
            <a:fld id="{00000000-1234-1234-1234-123412341234}" type="slidenum">
              <a:rPr lang="en-US" smtClean="0"/>
              <a:pPr lvl="0"/>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g702bed07ac_2_256"/>
          <p:cNvSpPr txBox="1">
            <a:spLocks noGrp="1"/>
          </p:cNvSpPr>
          <p:nvPr>
            <p:ph type="title"/>
          </p:nvPr>
        </p:nvSpPr>
        <p:spPr/>
        <p:txBody>
          <a:bodyPr/>
          <a:lstStyle/>
          <a:p>
            <a:pPr lvl="0"/>
            <a:r>
              <a:rPr lang="en-US"/>
              <a:t>Purpose (2)</a:t>
            </a:r>
          </a:p>
        </p:txBody>
      </p:sp>
      <p:sp>
        <p:nvSpPr>
          <p:cNvPr id="417" name="Google Shape;417;g702bed07ac_2_256"/>
          <p:cNvSpPr txBox="1">
            <a:spLocks noGrp="1"/>
          </p:cNvSpPr>
          <p:nvPr>
            <p:ph type="body" idx="1"/>
          </p:nvPr>
        </p:nvSpPr>
        <p:spPr/>
        <p:txBody>
          <a:bodyPr/>
          <a:lstStyle/>
          <a:p>
            <a:pPr lvl="0"/>
            <a:r>
              <a:rPr lang="en-US"/>
              <a:t>This section is designed to reflect how stakeholder engagement influenced the decisions reflected in the adopted LCAP. </a:t>
            </a:r>
          </a:p>
          <a:p>
            <a:pPr lvl="0"/>
            <a:r>
              <a:rPr lang="en-US"/>
              <a:t>The goal is to allow stakeholders that participated in the LCAP development process and the broader public understand how the LEA engaged stakeholders and the impact of that engagement. </a:t>
            </a:r>
          </a:p>
          <a:p>
            <a:pPr lvl="0"/>
            <a:r>
              <a:rPr lang="en-US"/>
              <a:t>LEAs are encouraged to keep this goal in the forefront when completing this section. </a:t>
            </a:r>
          </a:p>
          <a:p>
            <a:pPr lvl="0"/>
            <a:endParaRPr lang="en-US"/>
          </a:p>
        </p:txBody>
      </p:sp>
      <p:sp>
        <p:nvSpPr>
          <p:cNvPr id="418" name="Google Shape;418;g702bed07ac_2_256"/>
          <p:cNvSpPr txBox="1">
            <a:spLocks noGrp="1"/>
          </p:cNvSpPr>
          <p:nvPr>
            <p:ph type="sldNum" idx="12"/>
          </p:nvPr>
        </p:nvSpPr>
        <p:spPr/>
        <p:txBody>
          <a:bodyPr/>
          <a:lstStyle/>
          <a:p>
            <a:pPr lvl="0"/>
            <a:fld id="{00000000-1234-1234-1234-123412341234}" type="slidenum">
              <a:rPr lang="en-US" smtClean="0"/>
              <a:pPr lvl="0"/>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g702bed07ac_2_263"/>
          <p:cNvSpPr txBox="1">
            <a:spLocks noGrp="1"/>
          </p:cNvSpPr>
          <p:nvPr>
            <p:ph type="title"/>
          </p:nvPr>
        </p:nvSpPr>
        <p:spPr/>
        <p:txBody>
          <a:bodyPr/>
          <a:lstStyle/>
          <a:p>
            <a:pPr lvl="0"/>
            <a:r>
              <a:rPr lang="en-US"/>
              <a:t>Summary of Stakeholder Process</a:t>
            </a:r>
          </a:p>
        </p:txBody>
      </p:sp>
      <p:sp>
        <p:nvSpPr>
          <p:cNvPr id="5" name="Content Placeholder 4">
            <a:extLst>
              <a:ext uri="{FF2B5EF4-FFF2-40B4-BE49-F238E27FC236}">
                <a16:creationId xmlns:a16="http://schemas.microsoft.com/office/drawing/2014/main" id="{8F63B042-9002-445F-81FA-DFD6D35E5E75}"/>
              </a:ext>
            </a:extLst>
          </p:cNvPr>
          <p:cNvSpPr>
            <a:spLocks noGrp="1"/>
          </p:cNvSpPr>
          <p:nvPr>
            <p:ph sz="quarter" idx="13"/>
          </p:nvPr>
        </p:nvSpPr>
        <p:spPr>
          <a:xfrm>
            <a:off x="1096964" y="1846263"/>
            <a:ext cx="1975422" cy="1152969"/>
          </a:xfrm>
        </p:spPr>
        <p:txBody>
          <a:bodyPr anchor="t"/>
          <a:lstStyle/>
          <a:p>
            <a:pPr marL="0" indent="0">
              <a:buNone/>
            </a:pPr>
            <a:r>
              <a:rPr lang="en-US" dirty="0">
                <a:sym typeface="Arial"/>
              </a:rPr>
              <a:t>Prompt 1</a:t>
            </a:r>
          </a:p>
        </p:txBody>
      </p:sp>
      <p:sp>
        <p:nvSpPr>
          <p:cNvPr id="10" name="Content Placeholder 9">
            <a:extLst>
              <a:ext uri="{FF2B5EF4-FFF2-40B4-BE49-F238E27FC236}">
                <a16:creationId xmlns:a16="http://schemas.microsoft.com/office/drawing/2014/main" id="{5284547E-87E3-47AC-A34C-2EC163EE5F42}"/>
              </a:ext>
            </a:extLst>
          </p:cNvPr>
          <p:cNvSpPr>
            <a:spLocks noGrp="1"/>
          </p:cNvSpPr>
          <p:nvPr>
            <p:ph sz="half" idx="1"/>
          </p:nvPr>
        </p:nvSpPr>
        <p:spPr>
          <a:xfrm>
            <a:off x="3194304" y="1845735"/>
            <a:ext cx="7961375" cy="1152969"/>
          </a:xfrm>
        </p:spPr>
        <p:txBody>
          <a:bodyPr>
            <a:normAutofit/>
          </a:bodyPr>
          <a:lstStyle/>
          <a:p>
            <a:pPr marL="0" indent="0">
              <a:buNone/>
            </a:pPr>
            <a:r>
              <a:rPr lang="en-US" sz="2400" dirty="0"/>
              <a:t>A summary of the stakeholder process and how the stakeholder engagement was considered before finalizing the LCAP</a:t>
            </a:r>
          </a:p>
        </p:txBody>
      </p:sp>
      <p:sp>
        <p:nvSpPr>
          <p:cNvPr id="6" name="Content Placeholder 5">
            <a:extLst>
              <a:ext uri="{FF2B5EF4-FFF2-40B4-BE49-F238E27FC236}">
                <a16:creationId xmlns:a16="http://schemas.microsoft.com/office/drawing/2014/main" id="{BAD96888-CC22-4424-9BF0-2D907C7ED5DF}"/>
              </a:ext>
            </a:extLst>
          </p:cNvPr>
          <p:cNvSpPr>
            <a:spLocks noGrp="1"/>
          </p:cNvSpPr>
          <p:nvPr>
            <p:ph sz="quarter" idx="14"/>
          </p:nvPr>
        </p:nvSpPr>
        <p:spPr>
          <a:xfrm>
            <a:off x="1096963" y="3108135"/>
            <a:ext cx="1975422" cy="3133281"/>
          </a:xfrm>
        </p:spPr>
        <p:txBody>
          <a:bodyPr anchor="t"/>
          <a:lstStyle/>
          <a:p>
            <a:pPr marL="0" indent="0">
              <a:buNone/>
            </a:pPr>
            <a:r>
              <a:rPr lang="en-US" dirty="0">
                <a:sym typeface="Arial"/>
              </a:rPr>
              <a:t>Instructions </a:t>
            </a:r>
          </a:p>
        </p:txBody>
      </p:sp>
      <p:sp>
        <p:nvSpPr>
          <p:cNvPr id="4" name="Content Placeholder 3">
            <a:extLst>
              <a:ext uri="{FF2B5EF4-FFF2-40B4-BE49-F238E27FC236}">
                <a16:creationId xmlns:a16="http://schemas.microsoft.com/office/drawing/2014/main" id="{B71BAAF5-9004-4A8A-B3BC-9E5788F6B472}"/>
              </a:ext>
            </a:extLst>
          </p:cNvPr>
          <p:cNvSpPr>
            <a:spLocks noGrp="1"/>
          </p:cNvSpPr>
          <p:nvPr>
            <p:ph sz="half" idx="2"/>
          </p:nvPr>
        </p:nvSpPr>
        <p:spPr>
          <a:xfrm>
            <a:off x="3194304" y="3107078"/>
            <a:ext cx="8314944" cy="3244953"/>
          </a:xfrm>
        </p:spPr>
        <p:txBody>
          <a:bodyPr>
            <a:normAutofit fontScale="85000" lnSpcReduction="10000"/>
          </a:bodyPr>
          <a:lstStyle/>
          <a:p>
            <a:pPr lvl="0"/>
            <a:r>
              <a:rPr lang="en-US" dirty="0">
                <a:sym typeface="Arial"/>
              </a:rPr>
              <a:t>Describe the stakeholder engagement process used by the LEA to involve stakeholders in the development of the LCAP, including, at a minimum, describing how the LEA met its obligation to consult with all statutorily required stakeholder groups as applicable to the type of LEA. </a:t>
            </a:r>
          </a:p>
          <a:p>
            <a:pPr lvl="0"/>
            <a:r>
              <a:rPr lang="en-US" dirty="0">
                <a:sym typeface="Arial"/>
              </a:rPr>
              <a:t>A sufficient response must include general information about the timeline of the process and meetings or other engagement strategies with stakeholders. A response may also include information about an LEA’s philosophical approach to stakeholder engagement.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g702bed07ac_2_272"/>
          <p:cNvSpPr txBox="1">
            <a:spLocks noGrp="1"/>
          </p:cNvSpPr>
          <p:nvPr>
            <p:ph type="title"/>
          </p:nvPr>
        </p:nvSpPr>
        <p:spPr/>
        <p:txBody>
          <a:bodyPr/>
          <a:lstStyle/>
          <a:p>
            <a:pPr lvl="0"/>
            <a:r>
              <a:rPr lang="en-US" dirty="0"/>
              <a:t>Summary of Feedback</a:t>
            </a:r>
          </a:p>
        </p:txBody>
      </p:sp>
      <p:sp>
        <p:nvSpPr>
          <p:cNvPr id="9" name="Content Placeholder 8">
            <a:extLst>
              <a:ext uri="{FF2B5EF4-FFF2-40B4-BE49-F238E27FC236}">
                <a16:creationId xmlns:a16="http://schemas.microsoft.com/office/drawing/2014/main" id="{93521935-4B62-4DEB-B8BF-F290DE37CDE4}"/>
              </a:ext>
            </a:extLst>
          </p:cNvPr>
          <p:cNvSpPr>
            <a:spLocks noGrp="1"/>
          </p:cNvSpPr>
          <p:nvPr>
            <p:ph sz="quarter" idx="13"/>
          </p:nvPr>
        </p:nvSpPr>
        <p:spPr/>
        <p:txBody>
          <a:bodyPr/>
          <a:lstStyle/>
          <a:p>
            <a:pPr marL="0" indent="0">
              <a:buNone/>
            </a:pPr>
            <a:r>
              <a:rPr lang="en-US" dirty="0">
                <a:sym typeface="Arial"/>
              </a:rPr>
              <a:t>Prompt 2</a:t>
            </a:r>
          </a:p>
        </p:txBody>
      </p:sp>
      <p:sp>
        <p:nvSpPr>
          <p:cNvPr id="7" name="Content Placeholder 6">
            <a:extLst>
              <a:ext uri="{FF2B5EF4-FFF2-40B4-BE49-F238E27FC236}">
                <a16:creationId xmlns:a16="http://schemas.microsoft.com/office/drawing/2014/main" id="{368C931A-4D4F-4C17-B0D4-E2D28EE0AFCC}"/>
              </a:ext>
            </a:extLst>
          </p:cNvPr>
          <p:cNvSpPr>
            <a:spLocks noGrp="1"/>
          </p:cNvSpPr>
          <p:nvPr>
            <p:ph sz="half" idx="1"/>
          </p:nvPr>
        </p:nvSpPr>
        <p:spPr>
          <a:xfrm>
            <a:off x="3569550" y="1845735"/>
            <a:ext cx="7586129" cy="1129114"/>
          </a:xfrm>
        </p:spPr>
        <p:txBody>
          <a:bodyPr/>
          <a:lstStyle/>
          <a:p>
            <a:pPr marL="0" indent="0">
              <a:buNone/>
            </a:pPr>
            <a:r>
              <a:rPr lang="en-US" dirty="0"/>
              <a:t>A summary of the feedback provided by specific stakeholder groups</a:t>
            </a:r>
          </a:p>
        </p:txBody>
      </p:sp>
      <p:sp>
        <p:nvSpPr>
          <p:cNvPr id="10" name="Content Placeholder 9">
            <a:extLst>
              <a:ext uri="{FF2B5EF4-FFF2-40B4-BE49-F238E27FC236}">
                <a16:creationId xmlns:a16="http://schemas.microsoft.com/office/drawing/2014/main" id="{977FAB04-59B3-484D-A19E-68204AF3A9AD}"/>
              </a:ext>
            </a:extLst>
          </p:cNvPr>
          <p:cNvSpPr>
            <a:spLocks noGrp="1"/>
          </p:cNvSpPr>
          <p:nvPr>
            <p:ph sz="quarter" idx="14"/>
          </p:nvPr>
        </p:nvSpPr>
        <p:spPr>
          <a:xfrm>
            <a:off x="1096962" y="3081783"/>
            <a:ext cx="2351087" cy="3159634"/>
          </a:xfrm>
        </p:spPr>
        <p:txBody>
          <a:bodyPr/>
          <a:lstStyle/>
          <a:p>
            <a:pPr marL="0" indent="0">
              <a:buNone/>
            </a:pPr>
            <a:r>
              <a:rPr lang="en-US" dirty="0">
                <a:sym typeface="Arial"/>
              </a:rPr>
              <a:t>Instructions </a:t>
            </a:r>
          </a:p>
        </p:txBody>
      </p:sp>
      <p:sp>
        <p:nvSpPr>
          <p:cNvPr id="8" name="Content Placeholder 7">
            <a:extLst>
              <a:ext uri="{FF2B5EF4-FFF2-40B4-BE49-F238E27FC236}">
                <a16:creationId xmlns:a16="http://schemas.microsoft.com/office/drawing/2014/main" id="{A295F09D-87BD-4A71-8956-E8593EDABF73}"/>
              </a:ext>
            </a:extLst>
          </p:cNvPr>
          <p:cNvSpPr>
            <a:spLocks noGrp="1"/>
          </p:cNvSpPr>
          <p:nvPr>
            <p:ph sz="half" idx="2"/>
          </p:nvPr>
        </p:nvSpPr>
        <p:spPr>
          <a:xfrm>
            <a:off x="3569550" y="3083225"/>
            <a:ext cx="7586130" cy="3159634"/>
          </a:xfrm>
        </p:spPr>
        <p:txBody>
          <a:bodyPr>
            <a:normAutofit/>
          </a:bodyPr>
          <a:lstStyle/>
          <a:p>
            <a:r>
              <a:rPr lang="en-US" dirty="0">
                <a:sym typeface="Arial"/>
              </a:rPr>
              <a:t>Describe and summarize the stakeholder feedback provided by specific stakeholders. </a:t>
            </a:r>
          </a:p>
          <a:p>
            <a:r>
              <a:rPr lang="en-US" dirty="0">
                <a:sym typeface="Arial"/>
              </a:rPr>
              <a:t>A sufficient response to this prompt will indicate ideas, trends, or inputs that emerged from an analysis of the feedback received from stakeholders.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3DA4FB-7E96-4FAC-8628-5FC234C9968B}"/>
              </a:ext>
            </a:extLst>
          </p:cNvPr>
          <p:cNvSpPr>
            <a:spLocks noGrp="1"/>
          </p:cNvSpPr>
          <p:nvPr>
            <p:ph type="title"/>
          </p:nvPr>
        </p:nvSpPr>
        <p:spPr>
          <a:xfrm>
            <a:off x="282633" y="374073"/>
            <a:ext cx="3507971" cy="2506286"/>
          </a:xfrm>
        </p:spPr>
        <p:txBody>
          <a:bodyPr>
            <a:normAutofit/>
          </a:bodyPr>
          <a:lstStyle/>
          <a:p>
            <a:r>
              <a:rPr lang="en-US" sz="4800" dirty="0"/>
              <a:t>Description of Aspects (1)</a:t>
            </a:r>
          </a:p>
        </p:txBody>
      </p:sp>
      <p:sp>
        <p:nvSpPr>
          <p:cNvPr id="14" name="Text Placeholder 13">
            <a:extLst>
              <a:ext uri="{FF2B5EF4-FFF2-40B4-BE49-F238E27FC236}">
                <a16:creationId xmlns:a16="http://schemas.microsoft.com/office/drawing/2014/main" id="{E3918C0D-9D3B-402C-8B6D-C62018217474}"/>
              </a:ext>
            </a:extLst>
          </p:cNvPr>
          <p:cNvSpPr>
            <a:spLocks noGrp="1"/>
          </p:cNvSpPr>
          <p:nvPr>
            <p:ph type="body" sz="half" idx="2"/>
          </p:nvPr>
        </p:nvSpPr>
        <p:spPr>
          <a:xfrm>
            <a:off x="282633" y="3328416"/>
            <a:ext cx="3507971" cy="2976788"/>
          </a:xfrm>
        </p:spPr>
        <p:txBody>
          <a:bodyPr>
            <a:normAutofit/>
          </a:bodyPr>
          <a:lstStyle/>
          <a:p>
            <a:r>
              <a:rPr lang="en-US" sz="2800" dirty="0"/>
              <a:t>Prompt 3: </a:t>
            </a:r>
          </a:p>
          <a:p>
            <a:r>
              <a:rPr lang="en-US" sz="2800" dirty="0"/>
              <a:t>A description of the aspects of the LCAP that were influenced by specific stakeholder input</a:t>
            </a:r>
          </a:p>
        </p:txBody>
      </p:sp>
      <p:sp>
        <p:nvSpPr>
          <p:cNvPr id="13" name="Content Placeholder 12">
            <a:extLst>
              <a:ext uri="{FF2B5EF4-FFF2-40B4-BE49-F238E27FC236}">
                <a16:creationId xmlns:a16="http://schemas.microsoft.com/office/drawing/2014/main" id="{64D04716-3CE5-43C1-9521-CD5EBDACAF4D}"/>
              </a:ext>
            </a:extLst>
          </p:cNvPr>
          <p:cNvSpPr>
            <a:spLocks noGrp="1"/>
          </p:cNvSpPr>
          <p:nvPr>
            <p:ph idx="1"/>
          </p:nvPr>
        </p:nvSpPr>
        <p:spPr>
          <a:xfrm>
            <a:off x="4272741" y="374073"/>
            <a:ext cx="7631083" cy="6233991"/>
          </a:xfrm>
        </p:spPr>
        <p:txBody>
          <a:bodyPr>
            <a:normAutofit/>
          </a:bodyPr>
          <a:lstStyle/>
          <a:p>
            <a:pPr marL="0" indent="0">
              <a:buNone/>
            </a:pPr>
            <a:r>
              <a:rPr lang="en-US" dirty="0"/>
              <a:t>Instructions:</a:t>
            </a:r>
          </a:p>
          <a:p>
            <a:r>
              <a:rPr lang="en-US" dirty="0"/>
              <a:t>A sufficient response to this prompt will </a:t>
            </a:r>
            <a:r>
              <a:rPr lang="en-US" dirty="0">
                <a:solidFill>
                  <a:schemeClr val="tx1">
                    <a:lumMod val="85000"/>
                    <a:lumOff val="15000"/>
                  </a:schemeClr>
                </a:solidFill>
              </a:rPr>
              <a:t>provide stakeholders and the public clear, specific information about how the stakeholder engagement process influenced the development of the LCAP. </a:t>
            </a:r>
          </a:p>
          <a:p>
            <a:r>
              <a:rPr lang="en-US" dirty="0">
                <a:solidFill>
                  <a:schemeClr val="tx1">
                    <a:lumMod val="85000"/>
                    <a:lumOff val="15000"/>
                  </a:schemeClr>
                </a:solidFill>
              </a:rPr>
              <a:t>The response must describe aspects of the LCAP that were influenced by or developed in response to the stakeholder feedback described in response to Prompt 2. This </a:t>
            </a:r>
            <a:r>
              <a:rPr lang="en-US" dirty="0"/>
              <a:t>may include a description of how the LEA prioritized stakeholder requests within the context of the budgetary resources available or otherwise prioritized areas of focus within the LCAP. </a:t>
            </a:r>
          </a:p>
        </p:txBody>
      </p:sp>
      <p:sp>
        <p:nvSpPr>
          <p:cNvPr id="7" name="Slide Number Placeholder 6">
            <a:extLst>
              <a:ext uri="{FF2B5EF4-FFF2-40B4-BE49-F238E27FC236}">
                <a16:creationId xmlns:a16="http://schemas.microsoft.com/office/drawing/2014/main" id="{B40FC3DE-BC4A-4627-90DC-5560DA09B36E}"/>
              </a:ext>
            </a:extLst>
          </p:cNvPr>
          <p:cNvSpPr>
            <a:spLocks noGrp="1"/>
          </p:cNvSpPr>
          <p:nvPr>
            <p:ph type="sldNum" sz="quarter" idx="12"/>
          </p:nvPr>
        </p:nvSpPr>
        <p:spPr/>
        <p:txBody>
          <a:bodyPr/>
          <a:lstStyle/>
          <a:p>
            <a:fld id="{1E47FE53-EBF0-4DA7-9D9D-CC1C3A20F3CB}" type="slidenum">
              <a:rPr lang="en-US" smtClean="0"/>
              <a:pPr/>
              <a:t>34</a:t>
            </a:fld>
            <a:endParaRPr lang="en-US"/>
          </a:p>
        </p:txBody>
      </p:sp>
    </p:spTree>
    <p:extLst>
      <p:ext uri="{BB962C8B-B14F-4D97-AF65-F5344CB8AC3E}">
        <p14:creationId xmlns:p14="http://schemas.microsoft.com/office/powerpoint/2010/main" val="543244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3DA4FB-7E96-4FAC-8628-5FC234C9968B}"/>
              </a:ext>
            </a:extLst>
          </p:cNvPr>
          <p:cNvSpPr>
            <a:spLocks noGrp="1"/>
          </p:cNvSpPr>
          <p:nvPr>
            <p:ph type="title"/>
          </p:nvPr>
        </p:nvSpPr>
        <p:spPr>
          <a:xfrm>
            <a:off x="282633" y="374073"/>
            <a:ext cx="3507971" cy="2506286"/>
          </a:xfrm>
        </p:spPr>
        <p:txBody>
          <a:bodyPr>
            <a:normAutofit/>
          </a:bodyPr>
          <a:lstStyle/>
          <a:p>
            <a:r>
              <a:rPr lang="en-US" sz="4800" dirty="0"/>
              <a:t>Description of Aspects (2)</a:t>
            </a:r>
          </a:p>
        </p:txBody>
      </p:sp>
      <p:sp>
        <p:nvSpPr>
          <p:cNvPr id="14" name="Text Placeholder 13">
            <a:extLst>
              <a:ext uri="{FF2B5EF4-FFF2-40B4-BE49-F238E27FC236}">
                <a16:creationId xmlns:a16="http://schemas.microsoft.com/office/drawing/2014/main" id="{E3918C0D-9D3B-402C-8B6D-C62018217474}"/>
              </a:ext>
            </a:extLst>
          </p:cNvPr>
          <p:cNvSpPr>
            <a:spLocks noGrp="1"/>
          </p:cNvSpPr>
          <p:nvPr>
            <p:ph type="body" sz="half" idx="2"/>
          </p:nvPr>
        </p:nvSpPr>
        <p:spPr>
          <a:xfrm>
            <a:off x="282633" y="3328415"/>
            <a:ext cx="3507971" cy="3155511"/>
          </a:xfrm>
        </p:spPr>
        <p:txBody>
          <a:bodyPr>
            <a:normAutofit fontScale="92500"/>
          </a:bodyPr>
          <a:lstStyle/>
          <a:p>
            <a:r>
              <a:rPr lang="en-US" sz="2800" dirty="0"/>
              <a:t>For the purposes of this prompt, “</a:t>
            </a:r>
            <a:r>
              <a:rPr lang="en-US" sz="2800" dirty="0">
                <a:solidFill>
                  <a:schemeClr val="bg1"/>
                </a:solidFill>
              </a:rPr>
              <a:t>aspects</a:t>
            </a:r>
            <a:r>
              <a:rPr lang="en-US" sz="2800" dirty="0"/>
              <a:t>” of an LCAP that may have been </a:t>
            </a:r>
            <a:r>
              <a:rPr lang="en-US" sz="2800" dirty="0">
                <a:solidFill>
                  <a:schemeClr val="bg1"/>
                </a:solidFill>
              </a:rPr>
              <a:t>influenced by stakeholder input can include, but are not necessarily limited to:</a:t>
            </a:r>
          </a:p>
        </p:txBody>
      </p:sp>
      <p:sp>
        <p:nvSpPr>
          <p:cNvPr id="13" name="Content Placeholder 12">
            <a:extLst>
              <a:ext uri="{FF2B5EF4-FFF2-40B4-BE49-F238E27FC236}">
                <a16:creationId xmlns:a16="http://schemas.microsoft.com/office/drawing/2014/main" id="{64D04716-3CE5-43C1-9521-CD5EBDACAF4D}"/>
              </a:ext>
            </a:extLst>
          </p:cNvPr>
          <p:cNvSpPr>
            <a:spLocks noGrp="1"/>
          </p:cNvSpPr>
          <p:nvPr>
            <p:ph idx="1"/>
          </p:nvPr>
        </p:nvSpPr>
        <p:spPr>
          <a:xfrm>
            <a:off x="4157662" y="190279"/>
            <a:ext cx="7929563" cy="6422240"/>
          </a:xfrm>
        </p:spPr>
        <p:txBody>
          <a:bodyPr>
            <a:normAutofit/>
          </a:bodyPr>
          <a:lstStyle/>
          <a:p>
            <a:pPr>
              <a:spcBef>
                <a:spcPts val="300"/>
              </a:spcBef>
              <a:spcAft>
                <a:spcPts val="300"/>
              </a:spcAft>
            </a:pPr>
            <a:r>
              <a:rPr lang="en-US" dirty="0"/>
              <a:t>Inclusion of a goal or decision to pursue a Focus Goal</a:t>
            </a:r>
          </a:p>
          <a:p>
            <a:pPr>
              <a:spcBef>
                <a:spcPts val="300"/>
              </a:spcBef>
              <a:spcAft>
                <a:spcPts val="300"/>
              </a:spcAft>
            </a:pPr>
            <a:r>
              <a:rPr lang="en-US" dirty="0"/>
              <a:t>Inclusion of metrics other than the statutorily required metrics</a:t>
            </a:r>
          </a:p>
          <a:p>
            <a:pPr>
              <a:spcBef>
                <a:spcPts val="300"/>
              </a:spcBef>
              <a:spcAft>
                <a:spcPts val="300"/>
              </a:spcAft>
            </a:pPr>
            <a:r>
              <a:rPr lang="en-US" dirty="0"/>
              <a:t>Determination of the desired outcome on one or more metrics</a:t>
            </a:r>
          </a:p>
          <a:p>
            <a:pPr>
              <a:spcBef>
                <a:spcPts val="300"/>
              </a:spcBef>
              <a:spcAft>
                <a:spcPts val="300"/>
              </a:spcAft>
            </a:pPr>
            <a:r>
              <a:rPr lang="en-US" dirty="0"/>
              <a:t>Inclusion of performance by one or more student groups in the Measuring and Reporting Results subsection</a:t>
            </a:r>
          </a:p>
          <a:p>
            <a:pPr>
              <a:spcBef>
                <a:spcPts val="300"/>
              </a:spcBef>
              <a:spcAft>
                <a:spcPts val="300"/>
              </a:spcAft>
            </a:pPr>
            <a:r>
              <a:rPr lang="en-US" dirty="0"/>
              <a:t>Inclusion of action(s) or a group of actions</a:t>
            </a:r>
          </a:p>
          <a:p>
            <a:pPr>
              <a:spcBef>
                <a:spcPts val="300"/>
              </a:spcBef>
              <a:spcAft>
                <a:spcPts val="300"/>
              </a:spcAft>
            </a:pPr>
            <a:r>
              <a:rPr lang="en-US" dirty="0"/>
              <a:t>Elimination of action(s) or group of actions </a:t>
            </a:r>
          </a:p>
          <a:p>
            <a:pPr>
              <a:spcBef>
                <a:spcPts val="300"/>
              </a:spcBef>
              <a:spcAft>
                <a:spcPts val="300"/>
              </a:spcAft>
            </a:pPr>
            <a:r>
              <a:rPr lang="en-US" dirty="0"/>
              <a:t>Changes to the level of proposed expenditures for one or more actions</a:t>
            </a:r>
          </a:p>
        </p:txBody>
      </p:sp>
      <p:sp>
        <p:nvSpPr>
          <p:cNvPr id="7" name="Slide Number Placeholder 6">
            <a:extLst>
              <a:ext uri="{FF2B5EF4-FFF2-40B4-BE49-F238E27FC236}">
                <a16:creationId xmlns:a16="http://schemas.microsoft.com/office/drawing/2014/main" id="{B40FC3DE-BC4A-4627-90DC-5560DA09B36E}"/>
              </a:ext>
            </a:extLst>
          </p:cNvPr>
          <p:cNvSpPr>
            <a:spLocks noGrp="1"/>
          </p:cNvSpPr>
          <p:nvPr>
            <p:ph type="sldNum" sz="quarter" idx="12"/>
          </p:nvPr>
        </p:nvSpPr>
        <p:spPr/>
        <p:txBody>
          <a:bodyPr/>
          <a:lstStyle/>
          <a:p>
            <a:fld id="{1E47FE53-EBF0-4DA7-9D9D-CC1C3A20F3CB}" type="slidenum">
              <a:rPr lang="en-US" smtClean="0"/>
              <a:pPr/>
              <a:t>35</a:t>
            </a:fld>
            <a:endParaRPr lang="en-US"/>
          </a:p>
        </p:txBody>
      </p:sp>
    </p:spTree>
    <p:extLst>
      <p:ext uri="{BB962C8B-B14F-4D97-AF65-F5344CB8AC3E}">
        <p14:creationId xmlns:p14="http://schemas.microsoft.com/office/powerpoint/2010/main" val="689033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3DA4FB-7E96-4FAC-8628-5FC234C9968B}"/>
              </a:ext>
            </a:extLst>
          </p:cNvPr>
          <p:cNvSpPr>
            <a:spLocks noGrp="1"/>
          </p:cNvSpPr>
          <p:nvPr>
            <p:ph type="title"/>
          </p:nvPr>
        </p:nvSpPr>
        <p:spPr>
          <a:xfrm>
            <a:off x="282633" y="374073"/>
            <a:ext cx="3507971" cy="2506286"/>
          </a:xfrm>
        </p:spPr>
        <p:txBody>
          <a:bodyPr>
            <a:normAutofit/>
          </a:bodyPr>
          <a:lstStyle/>
          <a:p>
            <a:r>
              <a:rPr lang="en-US" sz="4800" dirty="0"/>
              <a:t>Description of Aspects (3)</a:t>
            </a:r>
          </a:p>
        </p:txBody>
      </p:sp>
      <p:sp>
        <p:nvSpPr>
          <p:cNvPr id="14" name="Text Placeholder 13">
            <a:extLst>
              <a:ext uri="{FF2B5EF4-FFF2-40B4-BE49-F238E27FC236}">
                <a16:creationId xmlns:a16="http://schemas.microsoft.com/office/drawing/2014/main" id="{E3918C0D-9D3B-402C-8B6D-C62018217474}"/>
              </a:ext>
            </a:extLst>
          </p:cNvPr>
          <p:cNvSpPr>
            <a:spLocks noGrp="1"/>
          </p:cNvSpPr>
          <p:nvPr>
            <p:ph type="body" sz="half" idx="2"/>
          </p:nvPr>
        </p:nvSpPr>
        <p:spPr>
          <a:xfrm>
            <a:off x="282633" y="3328415"/>
            <a:ext cx="3507971" cy="3155511"/>
          </a:xfrm>
        </p:spPr>
        <p:txBody>
          <a:bodyPr>
            <a:normAutofit fontScale="92500"/>
          </a:bodyPr>
          <a:lstStyle/>
          <a:p>
            <a:r>
              <a:rPr lang="en-US" sz="2800" dirty="0"/>
              <a:t>For the purposes of this prompt, “</a:t>
            </a:r>
            <a:r>
              <a:rPr lang="en-US" sz="2800" dirty="0">
                <a:solidFill>
                  <a:schemeClr val="bg1"/>
                </a:solidFill>
              </a:rPr>
              <a:t>aspects</a:t>
            </a:r>
            <a:r>
              <a:rPr lang="en-US" sz="2800" dirty="0"/>
              <a:t>” of an LCAP that may have been </a:t>
            </a:r>
            <a:r>
              <a:rPr lang="en-US" sz="2800" dirty="0">
                <a:solidFill>
                  <a:schemeClr val="bg1"/>
                </a:solidFill>
              </a:rPr>
              <a:t>influenced by stakeholder input can include, but are not necessarily limited to:</a:t>
            </a:r>
          </a:p>
        </p:txBody>
      </p:sp>
      <p:sp>
        <p:nvSpPr>
          <p:cNvPr id="13" name="Content Placeholder 12">
            <a:extLst>
              <a:ext uri="{FF2B5EF4-FFF2-40B4-BE49-F238E27FC236}">
                <a16:creationId xmlns:a16="http://schemas.microsoft.com/office/drawing/2014/main" id="{64D04716-3CE5-43C1-9521-CD5EBDACAF4D}"/>
              </a:ext>
            </a:extLst>
          </p:cNvPr>
          <p:cNvSpPr>
            <a:spLocks noGrp="1"/>
          </p:cNvSpPr>
          <p:nvPr>
            <p:ph idx="1"/>
          </p:nvPr>
        </p:nvSpPr>
        <p:spPr>
          <a:xfrm>
            <a:off x="4157662" y="190279"/>
            <a:ext cx="7929563" cy="6422240"/>
          </a:xfrm>
        </p:spPr>
        <p:txBody>
          <a:bodyPr>
            <a:normAutofit/>
          </a:bodyPr>
          <a:lstStyle/>
          <a:p>
            <a:pPr>
              <a:spcBef>
                <a:spcPts val="300"/>
              </a:spcBef>
              <a:spcAft>
                <a:spcPts val="300"/>
              </a:spcAft>
            </a:pPr>
            <a:r>
              <a:rPr lang="en-US" dirty="0"/>
              <a:t>Inclusion of action(s) as contributing to increased or improved services for unduplicated services</a:t>
            </a:r>
          </a:p>
          <a:p>
            <a:pPr>
              <a:spcBef>
                <a:spcPts val="300"/>
              </a:spcBef>
              <a:spcAft>
                <a:spcPts val="300"/>
              </a:spcAft>
            </a:pPr>
            <a:r>
              <a:rPr lang="en-US" dirty="0"/>
              <a:t>Determination of effectiveness of the specific actions to achieve the goal</a:t>
            </a:r>
          </a:p>
          <a:p>
            <a:pPr>
              <a:spcBef>
                <a:spcPts val="300"/>
              </a:spcBef>
              <a:spcAft>
                <a:spcPts val="300"/>
              </a:spcAft>
            </a:pPr>
            <a:r>
              <a:rPr lang="en-US" dirty="0"/>
              <a:t>Determination of material differences in expenditures</a:t>
            </a:r>
          </a:p>
          <a:p>
            <a:pPr>
              <a:spcBef>
                <a:spcPts val="300"/>
              </a:spcBef>
              <a:spcAft>
                <a:spcPts val="300"/>
              </a:spcAft>
            </a:pPr>
            <a:r>
              <a:rPr lang="en-US" dirty="0"/>
              <a:t>Determination of changes made to a goal for the ensuing LCAP year based on the annual update process</a:t>
            </a:r>
          </a:p>
          <a:p>
            <a:pPr>
              <a:spcBef>
                <a:spcPts val="300"/>
              </a:spcBef>
              <a:spcAft>
                <a:spcPts val="300"/>
              </a:spcAft>
            </a:pPr>
            <a:r>
              <a:rPr lang="en-US" dirty="0"/>
              <a:t>Determination of challenges or successes in the implementation of actions</a:t>
            </a:r>
          </a:p>
        </p:txBody>
      </p:sp>
      <p:sp>
        <p:nvSpPr>
          <p:cNvPr id="7" name="Slide Number Placeholder 6">
            <a:extLst>
              <a:ext uri="{FF2B5EF4-FFF2-40B4-BE49-F238E27FC236}">
                <a16:creationId xmlns:a16="http://schemas.microsoft.com/office/drawing/2014/main" id="{B40FC3DE-BC4A-4627-90DC-5560DA09B36E}"/>
              </a:ext>
            </a:extLst>
          </p:cNvPr>
          <p:cNvSpPr>
            <a:spLocks noGrp="1"/>
          </p:cNvSpPr>
          <p:nvPr>
            <p:ph type="sldNum" sz="quarter" idx="12"/>
          </p:nvPr>
        </p:nvSpPr>
        <p:spPr/>
        <p:txBody>
          <a:bodyPr/>
          <a:lstStyle/>
          <a:p>
            <a:fld id="{1E47FE53-EBF0-4DA7-9D9D-CC1C3A20F3CB}" type="slidenum">
              <a:rPr lang="en-US" smtClean="0"/>
              <a:pPr/>
              <a:t>36</a:t>
            </a:fld>
            <a:endParaRPr lang="en-US"/>
          </a:p>
        </p:txBody>
      </p:sp>
    </p:spTree>
    <p:extLst>
      <p:ext uri="{BB962C8B-B14F-4D97-AF65-F5344CB8AC3E}">
        <p14:creationId xmlns:p14="http://schemas.microsoft.com/office/powerpoint/2010/main" val="3290754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3C6C7-71BC-43BA-8332-4C7B1690C830}"/>
              </a:ext>
            </a:extLst>
          </p:cNvPr>
          <p:cNvSpPr>
            <a:spLocks noGrp="1"/>
          </p:cNvSpPr>
          <p:nvPr>
            <p:ph type="title"/>
          </p:nvPr>
        </p:nvSpPr>
        <p:spPr/>
        <p:txBody>
          <a:bodyPr/>
          <a:lstStyle/>
          <a:p>
            <a:r>
              <a:rPr lang="en-US" dirty="0"/>
              <a:t>Stakeholder Engagement</a:t>
            </a:r>
          </a:p>
        </p:txBody>
      </p:sp>
      <p:sp>
        <p:nvSpPr>
          <p:cNvPr id="3" name="Text Placeholder 2">
            <a:extLst>
              <a:ext uri="{FF2B5EF4-FFF2-40B4-BE49-F238E27FC236}">
                <a16:creationId xmlns:a16="http://schemas.microsoft.com/office/drawing/2014/main" id="{FFB4836B-CD92-4974-BBFF-71B0D0A17DBE}"/>
              </a:ext>
            </a:extLst>
          </p:cNvPr>
          <p:cNvSpPr>
            <a:spLocks noGrp="1"/>
          </p:cNvSpPr>
          <p:nvPr>
            <p:ph type="body" idx="1"/>
          </p:nvPr>
        </p:nvSpPr>
        <p:spPr/>
        <p:txBody>
          <a:bodyPr/>
          <a:lstStyle/>
          <a:p>
            <a:r>
              <a:rPr lang="en-US" dirty="0"/>
              <a:t>Considerations</a:t>
            </a:r>
          </a:p>
        </p:txBody>
      </p:sp>
      <p:sp>
        <p:nvSpPr>
          <p:cNvPr id="4" name="Slide Number Placeholder 3">
            <a:extLst>
              <a:ext uri="{FF2B5EF4-FFF2-40B4-BE49-F238E27FC236}">
                <a16:creationId xmlns:a16="http://schemas.microsoft.com/office/drawing/2014/main" id="{0BFA8CCD-0805-476B-B00A-0DB7D4F5F45A}"/>
              </a:ext>
            </a:extLst>
          </p:cNvPr>
          <p:cNvSpPr>
            <a:spLocks noGrp="1"/>
          </p:cNvSpPr>
          <p:nvPr>
            <p:ph type="sldNum" sz="quarter" idx="12"/>
          </p:nvPr>
        </p:nvSpPr>
        <p:spPr/>
        <p:txBody>
          <a:bodyPr/>
          <a:lstStyle/>
          <a:p>
            <a:fld id="{1E47FE53-EBF0-4DA7-9D9D-CC1C3A20F3CB}" type="slidenum">
              <a:rPr lang="en-US" smtClean="0"/>
              <a:pPr/>
              <a:t>37</a:t>
            </a:fld>
            <a:endParaRPr lang="en-US" dirty="0"/>
          </a:p>
        </p:txBody>
      </p:sp>
    </p:spTree>
    <p:extLst>
      <p:ext uri="{BB962C8B-B14F-4D97-AF65-F5344CB8AC3E}">
        <p14:creationId xmlns:p14="http://schemas.microsoft.com/office/powerpoint/2010/main" val="8855302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
          <p:cNvSpPr txBox="1">
            <a:spLocks noGrp="1"/>
          </p:cNvSpPr>
          <p:nvPr>
            <p:ph type="title"/>
          </p:nvPr>
        </p:nvSpPr>
        <p:spPr/>
        <p:txBody>
          <a:bodyPr/>
          <a:lstStyle/>
          <a:p>
            <a:pPr lvl="0"/>
            <a:r>
              <a:rPr lang="en-US" dirty="0"/>
              <a:t>Benefits of Engaging Stakeholders</a:t>
            </a:r>
          </a:p>
        </p:txBody>
      </p:sp>
      <p:sp>
        <p:nvSpPr>
          <p:cNvPr id="260" name="Google Shape;260;p1"/>
          <p:cNvSpPr txBox="1">
            <a:spLocks noGrp="1"/>
          </p:cNvSpPr>
          <p:nvPr>
            <p:ph type="body" idx="1"/>
          </p:nvPr>
        </p:nvSpPr>
        <p:spPr/>
        <p:txBody>
          <a:bodyPr/>
          <a:lstStyle/>
          <a:p>
            <a:pPr lvl="0"/>
            <a:r>
              <a:rPr lang="en-US"/>
              <a:t>Why?</a:t>
            </a:r>
          </a:p>
        </p:txBody>
      </p:sp>
      <p:sp>
        <p:nvSpPr>
          <p:cNvPr id="261" name="Google Shape;261;p1"/>
          <p:cNvSpPr txBox="1">
            <a:spLocks noGrp="1"/>
          </p:cNvSpPr>
          <p:nvPr>
            <p:ph type="body" idx="2"/>
          </p:nvPr>
        </p:nvSpPr>
        <p:spPr>
          <a:xfrm>
            <a:off x="1097280" y="2582334"/>
            <a:ext cx="4937760" cy="3378200"/>
          </a:xfrm>
        </p:spPr>
        <p:txBody>
          <a:bodyPr/>
          <a:lstStyle/>
          <a:p>
            <a:pPr marL="0" lvl="0" indent="0">
              <a:buNone/>
            </a:pPr>
            <a:r>
              <a:rPr lang="en-US" dirty="0"/>
              <a:t>Engaging stakeholders is not only a requirement; research has identified it as a key practice of effective LEAs.</a:t>
            </a:r>
          </a:p>
          <a:p>
            <a:pPr lvl="0"/>
            <a:endParaRPr lang="en-US" dirty="0"/>
          </a:p>
        </p:txBody>
      </p:sp>
      <p:sp>
        <p:nvSpPr>
          <p:cNvPr id="262" name="Google Shape;262;p1"/>
          <p:cNvSpPr txBox="1">
            <a:spLocks noGrp="1"/>
          </p:cNvSpPr>
          <p:nvPr>
            <p:ph type="body" idx="3"/>
          </p:nvPr>
        </p:nvSpPr>
        <p:spPr/>
        <p:txBody>
          <a:bodyPr/>
          <a:lstStyle/>
          <a:p>
            <a:pPr lvl="0"/>
            <a:r>
              <a:rPr lang="en-US"/>
              <a:t>Many Potential Benefits</a:t>
            </a:r>
          </a:p>
        </p:txBody>
      </p:sp>
      <p:sp>
        <p:nvSpPr>
          <p:cNvPr id="263" name="Google Shape;263;p1"/>
          <p:cNvSpPr txBox="1">
            <a:spLocks noGrp="1"/>
          </p:cNvSpPr>
          <p:nvPr>
            <p:ph type="body" idx="4"/>
          </p:nvPr>
        </p:nvSpPr>
        <p:spPr/>
        <p:txBody>
          <a:bodyPr>
            <a:normAutofit fontScale="92500" lnSpcReduction="20000"/>
          </a:bodyPr>
          <a:lstStyle/>
          <a:p>
            <a:pPr lvl="0"/>
            <a:r>
              <a:rPr lang="en-US" dirty="0"/>
              <a:t>Better understanding of current needs and possible solutions</a:t>
            </a:r>
          </a:p>
          <a:p>
            <a:pPr lvl="0"/>
            <a:r>
              <a:rPr lang="en-US" dirty="0"/>
              <a:t>More informed decision-making</a:t>
            </a:r>
          </a:p>
          <a:p>
            <a:pPr lvl="0"/>
            <a:r>
              <a:rPr lang="en-US" dirty="0"/>
              <a:t>Greater likelihood of positive outcome given access to broader input and information</a:t>
            </a:r>
          </a:p>
          <a:p>
            <a:pPr lvl="0"/>
            <a:r>
              <a:rPr lang="en-US" dirty="0"/>
              <a:t>Greater trust</a:t>
            </a:r>
          </a:p>
          <a:p>
            <a:pPr lvl="0"/>
            <a:r>
              <a:rPr lang="en-US" dirty="0"/>
              <a:t>Stronger and longer lasting partnerships</a:t>
            </a:r>
          </a:p>
          <a:p>
            <a:pPr lvl="0"/>
            <a:endParaRPr lang="en-US" dirty="0"/>
          </a:p>
          <a:p>
            <a:pPr lvl="0"/>
            <a:endParaRPr lang="en-US" dirty="0"/>
          </a:p>
        </p:txBody>
      </p:sp>
      <p:sp>
        <p:nvSpPr>
          <p:cNvPr id="264" name="Google Shape;264;p1"/>
          <p:cNvSpPr txBox="1">
            <a:spLocks noGrp="1"/>
          </p:cNvSpPr>
          <p:nvPr>
            <p:ph type="sldNum" idx="12"/>
          </p:nvPr>
        </p:nvSpPr>
        <p:spPr/>
        <p:txBody>
          <a:bodyPr/>
          <a:lstStyle/>
          <a:p>
            <a:pPr lvl="0"/>
            <a:fld id="{00000000-1234-1234-1234-123412341234}" type="slidenum">
              <a:rPr lang="en-US" smtClean="0"/>
              <a:pPr lvl="0"/>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9398F-885F-4BE5-B404-B8C662A136C7}"/>
              </a:ext>
            </a:extLst>
          </p:cNvPr>
          <p:cNvSpPr>
            <a:spLocks noGrp="1"/>
          </p:cNvSpPr>
          <p:nvPr>
            <p:ph type="title"/>
          </p:nvPr>
        </p:nvSpPr>
        <p:spPr/>
        <p:txBody>
          <a:bodyPr>
            <a:normAutofit fontScale="90000"/>
          </a:bodyPr>
          <a:lstStyle/>
          <a:p>
            <a:r>
              <a:rPr lang="en-US" dirty="0"/>
              <a:t>The Dual Capacity-Building Framework, for Family-School Partnerships, Version 2</a:t>
            </a:r>
          </a:p>
        </p:txBody>
      </p:sp>
      <p:sp>
        <p:nvSpPr>
          <p:cNvPr id="3" name="Content Placeholder 2">
            <a:extLst>
              <a:ext uri="{FF2B5EF4-FFF2-40B4-BE49-F238E27FC236}">
                <a16:creationId xmlns:a16="http://schemas.microsoft.com/office/drawing/2014/main" id="{4FD3C44B-DD46-4AE3-8175-86303CE39DF7}"/>
              </a:ext>
            </a:extLst>
          </p:cNvPr>
          <p:cNvSpPr>
            <a:spLocks noGrp="1"/>
          </p:cNvSpPr>
          <p:nvPr>
            <p:ph idx="1"/>
          </p:nvPr>
        </p:nvSpPr>
        <p:spPr/>
        <p:txBody>
          <a:bodyPr/>
          <a:lstStyle/>
          <a:p>
            <a:pPr marL="0" indent="0" algn="ctr">
              <a:spcBef>
                <a:spcPts val="4800"/>
              </a:spcBef>
              <a:buNone/>
            </a:pPr>
            <a:endParaRPr lang="en-US" dirty="0">
              <a:sym typeface="Arial"/>
            </a:endParaRPr>
          </a:p>
          <a:p>
            <a:pPr marL="0" indent="0" algn="ctr">
              <a:lnSpc>
                <a:spcPct val="150000"/>
              </a:lnSpc>
              <a:spcBef>
                <a:spcPts val="4800"/>
              </a:spcBef>
              <a:buNone/>
            </a:pPr>
            <a:r>
              <a:rPr lang="en-US" dirty="0">
                <a:sym typeface="Arial"/>
              </a:rPr>
              <a:t>Visit the Dual Capacity-Building Framework for Family School Partnerships (Version 2) Web page at  </a:t>
            </a:r>
            <a:r>
              <a:rPr lang="en-US" dirty="0">
                <a:solidFill>
                  <a:srgbClr val="1704A0"/>
                </a:solidFill>
                <a:sym typeface="Arial"/>
                <a:hlinkClick r:id="rId2" tooltip="Dual Capacity-Building Framework for Family School Partnerships">
                  <a:extLst>
                    <a:ext uri="{A12FA001-AC4F-418D-AE19-62706E023703}">
                      <ahyp:hlinkClr xmlns:ahyp="http://schemas.microsoft.com/office/drawing/2018/hyperlinkcolor" val="tx"/>
                    </a:ext>
                  </a:extLst>
                </a:hlinkClick>
              </a:rPr>
              <a:t>https://www.dualcapacity.org/ </a:t>
            </a:r>
            <a:endParaRPr lang="en-US" dirty="0">
              <a:solidFill>
                <a:srgbClr val="1704A0"/>
              </a:solidFill>
              <a:sym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8B43E4A6-4055-4EDB-96A2-F2958E1767A3}"/>
              </a:ext>
            </a:extLst>
          </p:cNvPr>
          <p:cNvSpPr>
            <a:spLocks noGrp="1"/>
          </p:cNvSpPr>
          <p:nvPr>
            <p:ph type="sldNum" sz="quarter" idx="12"/>
          </p:nvPr>
        </p:nvSpPr>
        <p:spPr/>
        <p:txBody>
          <a:bodyPr/>
          <a:lstStyle/>
          <a:p>
            <a:fld id="{1E47FE53-EBF0-4DA7-9D9D-CC1C3A20F3CB}" type="slidenum">
              <a:rPr lang="en-US" smtClean="0"/>
              <a:pPr/>
              <a:t>39</a:t>
            </a:fld>
            <a:endParaRPr lang="en-US" dirty="0"/>
          </a:p>
        </p:txBody>
      </p:sp>
    </p:spTree>
    <p:extLst>
      <p:ext uri="{BB962C8B-B14F-4D97-AF65-F5344CB8AC3E}">
        <p14:creationId xmlns:p14="http://schemas.microsoft.com/office/powerpoint/2010/main" val="55311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D99D1E-827D-4627-AC8C-290AEEA42687}"/>
              </a:ext>
            </a:extLst>
          </p:cNvPr>
          <p:cNvSpPr>
            <a:spLocks noGrp="1"/>
          </p:cNvSpPr>
          <p:nvPr>
            <p:ph type="title"/>
          </p:nvPr>
        </p:nvSpPr>
        <p:spPr/>
        <p:txBody>
          <a:bodyPr/>
          <a:lstStyle/>
          <a:p>
            <a:r>
              <a:rPr lang="en-US" dirty="0"/>
              <a:t>Background</a:t>
            </a:r>
          </a:p>
        </p:txBody>
      </p:sp>
      <p:sp>
        <p:nvSpPr>
          <p:cNvPr id="6" name="Text Placeholder 5">
            <a:extLst>
              <a:ext uri="{FF2B5EF4-FFF2-40B4-BE49-F238E27FC236}">
                <a16:creationId xmlns:a16="http://schemas.microsoft.com/office/drawing/2014/main" id="{DA1917C5-B55E-4A30-AE68-9033D74305B5}"/>
              </a:ext>
            </a:extLst>
          </p:cNvPr>
          <p:cNvSpPr>
            <a:spLocks noGrp="1"/>
          </p:cNvSpPr>
          <p:nvPr>
            <p:ph type="body" idx="1"/>
          </p:nvPr>
        </p:nvSpPr>
        <p:spPr/>
        <p:txBody>
          <a:bodyPr/>
          <a:lstStyle/>
          <a:p>
            <a:r>
              <a:rPr lang="en-US" dirty="0"/>
              <a:t>Foundational Principles and Framing</a:t>
            </a:r>
          </a:p>
        </p:txBody>
      </p:sp>
      <p:sp>
        <p:nvSpPr>
          <p:cNvPr id="4" name="Slide Number Placeholder 3">
            <a:extLst>
              <a:ext uri="{FF2B5EF4-FFF2-40B4-BE49-F238E27FC236}">
                <a16:creationId xmlns:a16="http://schemas.microsoft.com/office/drawing/2014/main" id="{DF51D4DF-3863-4BA2-84E7-5416EF65A834}"/>
              </a:ext>
            </a:extLst>
          </p:cNvPr>
          <p:cNvSpPr>
            <a:spLocks noGrp="1"/>
          </p:cNvSpPr>
          <p:nvPr>
            <p:ph type="sldNum" sz="quarter" idx="12"/>
          </p:nvPr>
        </p:nvSpPr>
        <p:spPr/>
        <p:txBody>
          <a:bodyPr/>
          <a:lstStyle/>
          <a:p>
            <a:fld id="{1E47FE53-EBF0-4DA7-9D9D-CC1C3A20F3CB}" type="slidenum">
              <a:rPr lang="en-US" sz="2400" smtClean="0"/>
              <a:t>4</a:t>
            </a:fld>
            <a:endParaRPr lang="en-US" sz="2400" dirty="0"/>
          </a:p>
        </p:txBody>
      </p:sp>
    </p:spTree>
    <p:extLst>
      <p:ext uri="{BB962C8B-B14F-4D97-AF65-F5344CB8AC3E}">
        <p14:creationId xmlns:p14="http://schemas.microsoft.com/office/powerpoint/2010/main" val="3307295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3"/>
          <p:cNvSpPr txBox="1">
            <a:spLocks noGrp="1"/>
          </p:cNvSpPr>
          <p:nvPr>
            <p:ph type="title"/>
          </p:nvPr>
        </p:nvSpPr>
        <p:spPr/>
        <p:txBody>
          <a:bodyPr/>
          <a:lstStyle/>
          <a:p>
            <a:pPr lvl="0"/>
            <a:r>
              <a:rPr lang="en-US"/>
              <a:t>Planning (1)</a:t>
            </a:r>
          </a:p>
        </p:txBody>
      </p:sp>
      <p:sp>
        <p:nvSpPr>
          <p:cNvPr id="512" name="Google Shape;512;p3"/>
          <p:cNvSpPr txBox="1">
            <a:spLocks noGrp="1"/>
          </p:cNvSpPr>
          <p:nvPr>
            <p:ph type="body" idx="1"/>
          </p:nvPr>
        </p:nvSpPr>
        <p:spPr/>
        <p:txBody>
          <a:bodyPr/>
          <a:lstStyle/>
          <a:p>
            <a:pPr lvl="0"/>
            <a:r>
              <a:rPr lang="en-US"/>
              <a:t>As LEAs plan for future stakeholder engagement activities, they may consider various strategies for telling their local stakeholder engagement story. </a:t>
            </a:r>
          </a:p>
          <a:p>
            <a:pPr lvl="0"/>
            <a:r>
              <a:rPr lang="en-US"/>
              <a:t>Please note that it is important to know the needs of the local stakeholder engagement community in designing the approach that will work best for each LEA. </a:t>
            </a:r>
          </a:p>
        </p:txBody>
      </p:sp>
      <p:sp>
        <p:nvSpPr>
          <p:cNvPr id="513" name="Google Shape;513;p3"/>
          <p:cNvSpPr txBox="1">
            <a:spLocks noGrp="1"/>
          </p:cNvSpPr>
          <p:nvPr>
            <p:ph type="sldNum" idx="12"/>
          </p:nvPr>
        </p:nvSpPr>
        <p:spPr/>
        <p:txBody>
          <a:bodyPr/>
          <a:lstStyle/>
          <a:p>
            <a:pPr lvl="0"/>
            <a:fld id="{00000000-1234-1234-1234-123412341234}" type="slidenum">
              <a:rPr lang="en-US" smtClean="0"/>
              <a:pPr lvl="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g702bed07ac_2_341"/>
          <p:cNvSpPr txBox="1">
            <a:spLocks noGrp="1"/>
          </p:cNvSpPr>
          <p:nvPr>
            <p:ph type="title"/>
          </p:nvPr>
        </p:nvSpPr>
        <p:spPr/>
        <p:txBody>
          <a:bodyPr/>
          <a:lstStyle/>
          <a:p>
            <a:pPr lvl="0"/>
            <a:r>
              <a:rPr lang="en-US"/>
              <a:t>Planning (2)</a:t>
            </a:r>
          </a:p>
        </p:txBody>
      </p:sp>
      <p:sp>
        <p:nvSpPr>
          <p:cNvPr id="520" name="Google Shape;520;g702bed07ac_2_341"/>
          <p:cNvSpPr txBox="1">
            <a:spLocks noGrp="1"/>
          </p:cNvSpPr>
          <p:nvPr>
            <p:ph type="body" idx="1"/>
          </p:nvPr>
        </p:nvSpPr>
        <p:spPr/>
        <p:txBody>
          <a:bodyPr>
            <a:normAutofit fontScale="92500" lnSpcReduction="10000"/>
          </a:bodyPr>
          <a:lstStyle/>
          <a:p>
            <a:pPr marL="0" lvl="0" indent="0">
              <a:buNone/>
            </a:pPr>
            <a:r>
              <a:rPr lang="en-US" dirty="0"/>
              <a:t>In general, LEAs are encouraged to consider developing approaches that will promote:</a:t>
            </a:r>
          </a:p>
          <a:p>
            <a:pPr lvl="0"/>
            <a:r>
              <a:rPr lang="en-US" dirty="0"/>
              <a:t>Inclusiveness, Accessibility and Equity</a:t>
            </a:r>
          </a:p>
          <a:p>
            <a:pPr lvl="0"/>
            <a:r>
              <a:rPr lang="en-US" dirty="0"/>
              <a:t>Strong stakeholder relationships (focus on building respectful, collaborative and trusting relationships)</a:t>
            </a:r>
          </a:p>
          <a:p>
            <a:pPr lvl="0"/>
            <a:r>
              <a:rPr lang="en-US" dirty="0"/>
              <a:t>Partnerships to support improved student outcomes</a:t>
            </a:r>
          </a:p>
          <a:p>
            <a:pPr lvl="0"/>
            <a:r>
              <a:rPr lang="en-US" dirty="0"/>
              <a:t>Dual capacity building for meaningful stakeholder engagement</a:t>
            </a:r>
          </a:p>
          <a:p>
            <a:pPr lvl="0"/>
            <a:r>
              <a:rPr lang="en-US" dirty="0"/>
              <a:t>Transparency</a:t>
            </a:r>
          </a:p>
          <a:p>
            <a:pPr lvl="0"/>
            <a:r>
              <a:rPr lang="en-US" dirty="0"/>
              <a:t>Meaningful engagement in the LCAP development process</a:t>
            </a:r>
          </a:p>
        </p:txBody>
      </p:sp>
      <p:sp>
        <p:nvSpPr>
          <p:cNvPr id="521" name="Google Shape;521;g702bed07ac_2_341"/>
          <p:cNvSpPr txBox="1">
            <a:spLocks noGrp="1"/>
          </p:cNvSpPr>
          <p:nvPr>
            <p:ph type="sldNum" idx="12"/>
          </p:nvPr>
        </p:nvSpPr>
        <p:spPr/>
        <p:txBody>
          <a:bodyPr/>
          <a:lstStyle/>
          <a:p>
            <a:pPr lvl="0"/>
            <a:fld id="{00000000-1234-1234-1234-123412341234}" type="slidenum">
              <a:rPr lang="en-US" smtClean="0"/>
              <a:pPr lvl="0"/>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g702bed07ac_2_374"/>
          <p:cNvSpPr txBox="1">
            <a:spLocks noGrp="1"/>
          </p:cNvSpPr>
          <p:nvPr>
            <p:ph type="title"/>
          </p:nvPr>
        </p:nvSpPr>
        <p:spPr/>
        <p:txBody>
          <a:bodyPr/>
          <a:lstStyle/>
          <a:p>
            <a:pPr lvl="0"/>
            <a:r>
              <a:rPr lang="en-US"/>
              <a:t>Strategies: Continuous Improvement</a:t>
            </a:r>
          </a:p>
        </p:txBody>
      </p:sp>
      <p:sp>
        <p:nvSpPr>
          <p:cNvPr id="544" name="Google Shape;544;g702bed07ac_2_374"/>
          <p:cNvSpPr txBox="1">
            <a:spLocks noGrp="1"/>
          </p:cNvSpPr>
          <p:nvPr>
            <p:ph type="body" idx="1"/>
          </p:nvPr>
        </p:nvSpPr>
        <p:spPr/>
        <p:txBody>
          <a:bodyPr>
            <a:normAutofit lnSpcReduction="10000"/>
          </a:bodyPr>
          <a:lstStyle/>
          <a:p>
            <a:pPr lvl="0"/>
            <a:r>
              <a:rPr lang="en-US"/>
              <a:t>Reflect upon prior stakeholder engagement approaches and practices.</a:t>
            </a:r>
          </a:p>
          <a:p>
            <a:pPr lvl="0"/>
            <a:r>
              <a:rPr lang="en-US"/>
              <a:t>Understand needs and interests of each stakeholder group.</a:t>
            </a:r>
          </a:p>
          <a:p>
            <a:pPr lvl="0"/>
            <a:r>
              <a:rPr lang="en-US"/>
              <a:t>Ask for feedback to improve engagement efforts/outcomes over time.</a:t>
            </a:r>
          </a:p>
          <a:p>
            <a:pPr lvl="0"/>
            <a:r>
              <a:rPr lang="en-US"/>
              <a:t>Identify strategies that have worked well and areas for possible improvement. </a:t>
            </a:r>
          </a:p>
          <a:p>
            <a:pPr lvl="0"/>
            <a:r>
              <a:rPr lang="en-US"/>
              <a:t>Update stakeholder engagement plans/practices based on requirements, data, information, reflection, needs, resources, etc.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g702bed07ac_2_380"/>
          <p:cNvSpPr txBox="1">
            <a:spLocks noGrp="1"/>
          </p:cNvSpPr>
          <p:nvPr>
            <p:ph type="title"/>
          </p:nvPr>
        </p:nvSpPr>
        <p:spPr/>
        <p:txBody>
          <a:bodyPr/>
          <a:lstStyle/>
          <a:p>
            <a:pPr lvl="0"/>
            <a:r>
              <a:rPr lang="en-US"/>
              <a:t>Strategies: Systems/Structures</a:t>
            </a:r>
          </a:p>
        </p:txBody>
      </p:sp>
      <p:sp>
        <p:nvSpPr>
          <p:cNvPr id="550" name="Google Shape;550;g702bed07ac_2_380"/>
          <p:cNvSpPr txBox="1">
            <a:spLocks noGrp="1"/>
          </p:cNvSpPr>
          <p:nvPr>
            <p:ph type="body" idx="1"/>
          </p:nvPr>
        </p:nvSpPr>
        <p:spPr/>
        <p:txBody>
          <a:bodyPr/>
          <a:lstStyle/>
          <a:p>
            <a:pPr lvl="0"/>
            <a:r>
              <a:rPr lang="en-US"/>
              <a:t>Dedicate resources and staff to support stakeholder engagement.</a:t>
            </a:r>
          </a:p>
          <a:p>
            <a:pPr lvl="0"/>
            <a:r>
              <a:rPr lang="en-US"/>
              <a:t>Dedicate time for collaboration. </a:t>
            </a:r>
          </a:p>
          <a:p>
            <a:pPr lvl="0"/>
            <a:r>
              <a:rPr lang="en-US"/>
              <a:t>Develop practices to embed stakeholder engagement into the “fabric” of the LEA vs “one-time engagement events.”</a:t>
            </a:r>
          </a:p>
          <a:p>
            <a:pPr lvl="0"/>
            <a:r>
              <a:rPr lang="en-US"/>
              <a:t>Establish partnerships with community based organizations to support student learning/development.</a:t>
            </a:r>
          </a:p>
        </p:txBody>
      </p:sp>
      <p:sp>
        <p:nvSpPr>
          <p:cNvPr id="551" name="Google Shape;551;g702bed07ac_2_380"/>
          <p:cNvSpPr txBox="1">
            <a:spLocks noGrp="1"/>
          </p:cNvSpPr>
          <p:nvPr>
            <p:ph type="sldNum" idx="12"/>
          </p:nvPr>
        </p:nvSpPr>
        <p:spPr/>
        <p:txBody>
          <a:bodyPr/>
          <a:lstStyle/>
          <a:p>
            <a:pPr lvl="0"/>
            <a:fld id="{00000000-1234-1234-1234-123412341234}" type="slidenum">
              <a:rPr lang="en-US" smtClean="0"/>
              <a:pPr lvl="0"/>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g702bed07ac_2_386"/>
          <p:cNvSpPr txBox="1">
            <a:spLocks noGrp="1"/>
          </p:cNvSpPr>
          <p:nvPr>
            <p:ph type="title"/>
          </p:nvPr>
        </p:nvSpPr>
        <p:spPr/>
        <p:txBody>
          <a:bodyPr/>
          <a:lstStyle/>
          <a:p>
            <a:pPr lvl="0"/>
            <a:r>
              <a:rPr lang="en-US"/>
              <a:t>Strategies: Conditions and Climate</a:t>
            </a:r>
          </a:p>
        </p:txBody>
      </p:sp>
      <p:sp>
        <p:nvSpPr>
          <p:cNvPr id="557" name="Google Shape;557;g702bed07ac_2_386"/>
          <p:cNvSpPr txBox="1">
            <a:spLocks noGrp="1"/>
          </p:cNvSpPr>
          <p:nvPr>
            <p:ph type="body" idx="1"/>
          </p:nvPr>
        </p:nvSpPr>
        <p:spPr/>
        <p:txBody>
          <a:bodyPr/>
          <a:lstStyle/>
          <a:p>
            <a:pPr lvl="0"/>
            <a:r>
              <a:rPr lang="en-US"/>
              <a:t>Communicate early, often using multiple formats/strategies</a:t>
            </a:r>
          </a:p>
          <a:p>
            <a:pPr lvl="0"/>
            <a:r>
              <a:rPr lang="en-US"/>
              <a:t>Create and maintain welcoming environments where all stakeholders are valued.</a:t>
            </a:r>
          </a:p>
          <a:p>
            <a:pPr lvl="0"/>
            <a:r>
              <a:rPr lang="en-US"/>
              <a:t>Understand the languages and cultures of student groups.</a:t>
            </a:r>
          </a:p>
          <a:p>
            <a:pPr lvl="0"/>
            <a:r>
              <a:rPr lang="en-US"/>
              <a:t>Build trust, relationships, and collaboration.</a:t>
            </a:r>
          </a:p>
          <a:p>
            <a:pPr lvl="0"/>
            <a:r>
              <a:rPr lang="en-US"/>
              <a:t>Promote understanding of content to be discussed.</a:t>
            </a:r>
          </a:p>
          <a:p>
            <a:pPr lvl="0"/>
            <a:r>
              <a:rPr lang="en-US"/>
              <a:t>Clearly reflect how the stakeholder engagement process influenced the development of the LCAP.</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g702bed07ac_2_391"/>
          <p:cNvSpPr txBox="1">
            <a:spLocks noGrp="1"/>
          </p:cNvSpPr>
          <p:nvPr>
            <p:ph type="title"/>
          </p:nvPr>
        </p:nvSpPr>
        <p:spPr/>
        <p:txBody>
          <a:bodyPr/>
          <a:lstStyle/>
          <a:p>
            <a:pPr lvl="0"/>
            <a:r>
              <a:rPr lang="en-US"/>
              <a:t>Strategies: Knowledge and Capacity</a:t>
            </a:r>
          </a:p>
        </p:txBody>
      </p:sp>
      <p:sp>
        <p:nvSpPr>
          <p:cNvPr id="563" name="Google Shape;563;g702bed07ac_2_391"/>
          <p:cNvSpPr txBox="1">
            <a:spLocks noGrp="1"/>
          </p:cNvSpPr>
          <p:nvPr>
            <p:ph type="body" idx="1"/>
          </p:nvPr>
        </p:nvSpPr>
        <p:spPr/>
        <p:txBody>
          <a:bodyPr>
            <a:normAutofit/>
          </a:bodyPr>
          <a:lstStyle/>
          <a:p>
            <a:pPr lvl="0"/>
            <a:r>
              <a:rPr lang="en-US" dirty="0"/>
              <a:t> Support staff capacity for stakeholder engagement</a:t>
            </a:r>
          </a:p>
          <a:p>
            <a:pPr lvl="0"/>
            <a:r>
              <a:rPr lang="en-US" dirty="0"/>
              <a:t>Implement strategies to build staff capacity (e.g. stakeholder engagement, facilitation, cultural competency, facilitating data conversations, etc.). </a:t>
            </a:r>
          </a:p>
          <a:p>
            <a:pPr lvl="0"/>
            <a:r>
              <a:rPr lang="en-US" dirty="0"/>
              <a:t>Provide training to administrators and staff in planning and facilitating stakeholder engagement sessions.</a:t>
            </a:r>
          </a:p>
          <a:p>
            <a:pPr lvl="0"/>
            <a:r>
              <a:rPr lang="en-US" dirty="0"/>
              <a:t>Support the development of stakeholder capacity so that stakeholders may take a more active role in the stakeholder engagement process. </a:t>
            </a:r>
          </a:p>
          <a:p>
            <a:pPr lvl="0"/>
            <a:endParaRPr lang="en-US" dirty="0"/>
          </a:p>
        </p:txBody>
      </p:sp>
      <p:sp>
        <p:nvSpPr>
          <p:cNvPr id="564" name="Google Shape;564;g702bed07ac_2_391"/>
          <p:cNvSpPr txBox="1">
            <a:spLocks noGrp="1"/>
          </p:cNvSpPr>
          <p:nvPr>
            <p:ph type="sldNum" idx="12"/>
          </p:nvPr>
        </p:nvSpPr>
        <p:spPr/>
        <p:txBody>
          <a:bodyPr/>
          <a:lstStyle/>
          <a:p>
            <a:pPr lvl="0"/>
            <a:fld id="{00000000-1234-1234-1234-123412341234}" type="slidenum">
              <a:rPr lang="en-US" smtClean="0"/>
              <a:pPr lvl="0"/>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Google Shape;577;g702bed07ac_2_404"/>
          <p:cNvSpPr txBox="1">
            <a:spLocks noGrp="1"/>
          </p:cNvSpPr>
          <p:nvPr>
            <p:ph type="title"/>
          </p:nvPr>
        </p:nvSpPr>
        <p:spPr/>
        <p:txBody>
          <a:bodyPr/>
          <a:lstStyle/>
          <a:p>
            <a:pPr lvl="0"/>
            <a:r>
              <a:rPr lang="en-US"/>
              <a:t>Strategies: Participation and Representation</a:t>
            </a:r>
          </a:p>
        </p:txBody>
      </p:sp>
      <p:sp>
        <p:nvSpPr>
          <p:cNvPr id="578" name="Google Shape;578;g702bed07ac_2_404"/>
          <p:cNvSpPr txBox="1">
            <a:spLocks noGrp="1"/>
          </p:cNvSpPr>
          <p:nvPr>
            <p:ph type="body" idx="1"/>
          </p:nvPr>
        </p:nvSpPr>
        <p:spPr/>
        <p:txBody>
          <a:bodyPr/>
          <a:lstStyle/>
          <a:p>
            <a:pPr lvl="0"/>
            <a:r>
              <a:rPr lang="en-US" dirty="0"/>
              <a:t>Consider potential barriers to stakeholder engagement and possible options for addressing those barriers:</a:t>
            </a:r>
          </a:p>
          <a:p>
            <a:pPr lvl="1"/>
            <a:r>
              <a:rPr lang="en-US" dirty="0"/>
              <a:t>Hold meetings at varying times during the day.</a:t>
            </a:r>
          </a:p>
          <a:p>
            <a:pPr lvl="1"/>
            <a:r>
              <a:rPr lang="en-US" dirty="0"/>
              <a:t>Holding multiple meetings in various places, rather than only in the LEA headquarters. </a:t>
            </a:r>
          </a:p>
          <a:p>
            <a:pPr lvl="1"/>
            <a:r>
              <a:rPr lang="en-US" dirty="0"/>
              <a:t>Hold meetings in multiple formats</a:t>
            </a:r>
          </a:p>
          <a:p>
            <a:pPr lvl="0"/>
            <a:r>
              <a:rPr lang="en-US" dirty="0"/>
              <a:t>Implement a communication strategy that uses multiple methods, avenues and opportunities to reach stakeholders, including those who may be difficult to reach and underrepresented.</a:t>
            </a:r>
          </a:p>
        </p:txBody>
      </p:sp>
      <p:sp>
        <p:nvSpPr>
          <p:cNvPr id="2" name="Slide Number Placeholder 1">
            <a:extLst>
              <a:ext uri="{FF2B5EF4-FFF2-40B4-BE49-F238E27FC236}">
                <a16:creationId xmlns:a16="http://schemas.microsoft.com/office/drawing/2014/main" id="{01B2FABF-ADC5-449A-BCBF-8A97C4754575}"/>
              </a:ext>
            </a:extLst>
          </p:cNvPr>
          <p:cNvSpPr>
            <a:spLocks noGrp="1"/>
          </p:cNvSpPr>
          <p:nvPr>
            <p:ph type="sldNum" sz="quarter" idx="12"/>
          </p:nvPr>
        </p:nvSpPr>
        <p:spPr/>
        <p:txBody>
          <a:bodyPr/>
          <a:lstStyle/>
          <a:p>
            <a:fld id="{1E47FE53-EBF0-4DA7-9D9D-CC1C3A20F3CB}"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Google Shape;583;g702bed07ac_2_415"/>
          <p:cNvSpPr txBox="1">
            <a:spLocks noGrp="1"/>
          </p:cNvSpPr>
          <p:nvPr>
            <p:ph type="title"/>
          </p:nvPr>
        </p:nvSpPr>
        <p:spPr/>
        <p:txBody>
          <a:bodyPr/>
          <a:lstStyle/>
          <a:p>
            <a:pPr lvl="0"/>
            <a:r>
              <a:rPr lang="en-US" dirty="0"/>
              <a:t>Strategies: Meaningful Engagement </a:t>
            </a:r>
          </a:p>
        </p:txBody>
      </p:sp>
      <p:sp>
        <p:nvSpPr>
          <p:cNvPr id="584" name="Google Shape;584;g702bed07ac_2_415"/>
          <p:cNvSpPr txBox="1">
            <a:spLocks noGrp="1"/>
          </p:cNvSpPr>
          <p:nvPr>
            <p:ph type="body" idx="1"/>
          </p:nvPr>
        </p:nvSpPr>
        <p:spPr/>
        <p:txBody>
          <a:bodyPr/>
          <a:lstStyle/>
          <a:p>
            <a:pPr lvl="0"/>
            <a:r>
              <a:rPr lang="en-US" dirty="0"/>
              <a:t>Provide stakeholders with information regarding data and concepts/content in a clear, understandable manner.</a:t>
            </a:r>
          </a:p>
          <a:p>
            <a:pPr lvl="0"/>
            <a:r>
              <a:rPr lang="en-US" dirty="0"/>
              <a:t>Allow time for information to be reviewed, translated and made accessible.</a:t>
            </a:r>
          </a:p>
          <a:p>
            <a:pPr lvl="0"/>
            <a:r>
              <a:rPr lang="en-US" dirty="0"/>
              <a:t>Provide accommodations and supports to ensure meetings or hearings are accessible (e.g. materials in alternative formats for use by persons with disabilities).</a:t>
            </a:r>
          </a:p>
          <a:p>
            <a:pPr lvl="0"/>
            <a:r>
              <a:rPr lang="en-US" dirty="0"/>
              <a:t>Allow all stakeholders who are participating in meetings or hearings to provide substantive input.</a:t>
            </a:r>
          </a:p>
        </p:txBody>
      </p:sp>
      <p:sp>
        <p:nvSpPr>
          <p:cNvPr id="2" name="Slide Number Placeholder 1">
            <a:extLst>
              <a:ext uri="{FF2B5EF4-FFF2-40B4-BE49-F238E27FC236}">
                <a16:creationId xmlns:a16="http://schemas.microsoft.com/office/drawing/2014/main" id="{40129B5D-084B-43CC-8976-4CB9D72C77C1}"/>
              </a:ext>
            </a:extLst>
          </p:cNvPr>
          <p:cNvSpPr>
            <a:spLocks noGrp="1"/>
          </p:cNvSpPr>
          <p:nvPr>
            <p:ph type="sldNum" sz="quarter" idx="12"/>
          </p:nvPr>
        </p:nvSpPr>
        <p:spPr/>
        <p:txBody>
          <a:bodyPr/>
          <a:lstStyle/>
          <a:p>
            <a:fld id="{1E47FE53-EBF0-4DA7-9D9D-CC1C3A20F3CB}" type="slidenum">
              <a:rPr lang="en-US" smtClean="0"/>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67BE0F-47ED-42DA-A9ED-F2B5068B914E}"/>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F14754FB-72F4-4F0F-8397-14898BE84295}"/>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654350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7C927A-72CE-493D-9D1F-511E37F80DA7}"/>
              </a:ext>
            </a:extLst>
          </p:cNvPr>
          <p:cNvSpPr>
            <a:spLocks noGrp="1"/>
          </p:cNvSpPr>
          <p:nvPr>
            <p:ph type="title"/>
          </p:nvPr>
        </p:nvSpPr>
        <p:spPr/>
        <p:txBody>
          <a:bodyPr/>
          <a:lstStyle/>
          <a:p>
            <a:r>
              <a:rPr lang="en-US" dirty="0"/>
              <a:t>Trusting Relationships Are Key</a:t>
            </a:r>
          </a:p>
        </p:txBody>
      </p:sp>
      <p:sp>
        <p:nvSpPr>
          <p:cNvPr id="7" name="Content Placeholder 6">
            <a:extLst>
              <a:ext uri="{FF2B5EF4-FFF2-40B4-BE49-F238E27FC236}">
                <a16:creationId xmlns:a16="http://schemas.microsoft.com/office/drawing/2014/main" id="{78840815-7796-48D2-B449-9DD77E63E79A}"/>
              </a:ext>
            </a:extLst>
          </p:cNvPr>
          <p:cNvSpPr>
            <a:spLocks noGrp="1"/>
          </p:cNvSpPr>
          <p:nvPr>
            <p:ph idx="1"/>
          </p:nvPr>
        </p:nvSpPr>
        <p:spPr/>
        <p:txBody>
          <a:bodyPr/>
          <a:lstStyle/>
          <a:p>
            <a:r>
              <a:rPr lang="en-US" dirty="0"/>
              <a:t>Subsidiarity will not work without trusting relationships</a:t>
            </a:r>
          </a:p>
          <a:p>
            <a:pPr lvl="1"/>
            <a:r>
              <a:rPr lang="en-US" sz="2800" dirty="0"/>
              <a:t>Trusting relationships must be developed and maintained</a:t>
            </a:r>
          </a:p>
          <a:p>
            <a:pPr lvl="2"/>
            <a:r>
              <a:rPr lang="en-US" sz="2800" dirty="0"/>
              <a:t>Respect</a:t>
            </a:r>
          </a:p>
          <a:p>
            <a:pPr lvl="2"/>
            <a:r>
              <a:rPr lang="en-US" sz="2800" dirty="0"/>
              <a:t>Honesty</a:t>
            </a:r>
          </a:p>
          <a:p>
            <a:pPr lvl="2"/>
            <a:r>
              <a:rPr lang="en-US" sz="2800" dirty="0"/>
              <a:t>Openness</a:t>
            </a:r>
          </a:p>
          <a:p>
            <a:pPr lvl="2"/>
            <a:r>
              <a:rPr lang="en-US" sz="2800" dirty="0"/>
              <a:t>Being responsive</a:t>
            </a:r>
          </a:p>
        </p:txBody>
      </p:sp>
      <p:sp>
        <p:nvSpPr>
          <p:cNvPr id="5" name="Slide Number Placeholder 4">
            <a:extLst>
              <a:ext uri="{FF2B5EF4-FFF2-40B4-BE49-F238E27FC236}">
                <a16:creationId xmlns:a16="http://schemas.microsoft.com/office/drawing/2014/main" id="{9B183696-8AB4-454C-9787-DF4097F7C0E2}"/>
              </a:ext>
            </a:extLst>
          </p:cNvPr>
          <p:cNvSpPr>
            <a:spLocks noGrp="1"/>
          </p:cNvSpPr>
          <p:nvPr>
            <p:ph type="sldNum" sz="quarter" idx="12"/>
          </p:nvPr>
        </p:nvSpPr>
        <p:spPr/>
        <p:txBody>
          <a:bodyPr/>
          <a:lstStyle/>
          <a:p>
            <a:fld id="{1E47FE53-EBF0-4DA7-9D9D-CC1C3A20F3CB}" type="slidenum">
              <a:rPr lang="en-US" smtClean="0"/>
              <a:t>49</a:t>
            </a:fld>
            <a:endParaRPr lang="en-US" dirty="0"/>
          </a:p>
        </p:txBody>
      </p:sp>
    </p:spTree>
    <p:extLst>
      <p:ext uri="{BB962C8B-B14F-4D97-AF65-F5344CB8AC3E}">
        <p14:creationId xmlns:p14="http://schemas.microsoft.com/office/powerpoint/2010/main" val="3582359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gb558bdeaae_0_23"/>
          <p:cNvSpPr txBox="1">
            <a:spLocks noGrp="1"/>
          </p:cNvSpPr>
          <p:nvPr>
            <p:ph type="title"/>
          </p:nvPr>
        </p:nvSpPr>
        <p:spPr/>
        <p:txBody>
          <a:bodyPr/>
          <a:lstStyle/>
          <a:p>
            <a:pPr lvl="0"/>
            <a:r>
              <a:rPr lang="en-US"/>
              <a:t>Foundational Principles of LCFF</a:t>
            </a:r>
          </a:p>
        </p:txBody>
      </p:sp>
      <p:sp>
        <p:nvSpPr>
          <p:cNvPr id="213" name="Google Shape;213;gb558bdeaae_0_23"/>
          <p:cNvSpPr txBox="1">
            <a:spLocks noGrp="1"/>
          </p:cNvSpPr>
          <p:nvPr>
            <p:ph type="body" idx="1"/>
          </p:nvPr>
        </p:nvSpPr>
        <p:spPr/>
        <p:txBody>
          <a:bodyPr/>
          <a:lstStyle/>
          <a:p>
            <a:pPr lvl="0"/>
            <a:r>
              <a:rPr lang="en-US" dirty="0"/>
              <a:t>Subsidiarity</a:t>
            </a:r>
          </a:p>
          <a:p>
            <a:pPr lvl="1"/>
            <a:r>
              <a:rPr lang="en-US" dirty="0"/>
              <a:t>A principle of social organization that holds that social and political issues should be dealt with at the most immediate level</a:t>
            </a:r>
          </a:p>
          <a:p>
            <a:pPr lvl="1"/>
            <a:r>
              <a:rPr lang="en-US" dirty="0"/>
              <a:t>Necessitates transparency and collaboration with the community</a:t>
            </a:r>
          </a:p>
          <a:p>
            <a:pPr lvl="0"/>
            <a:r>
              <a:rPr lang="en-US" dirty="0"/>
              <a:t>Equity</a:t>
            </a:r>
          </a:p>
          <a:p>
            <a:pPr lvl="1"/>
            <a:r>
              <a:rPr lang="en-US" dirty="0"/>
              <a:t>Additional funding to address specific identified needs of students who are low income, English learners, and/or foster youth</a:t>
            </a:r>
          </a:p>
          <a:p>
            <a:pPr lvl="1"/>
            <a:r>
              <a:rPr lang="en-US" dirty="0"/>
              <a:t>Requirement to Increase or Improve Services in proportion to the increase in funding</a:t>
            </a:r>
          </a:p>
          <a:p>
            <a:pPr lvl="0"/>
            <a:r>
              <a:rPr lang="en-US" dirty="0"/>
              <a:t>Continuous Improvement</a:t>
            </a:r>
          </a:p>
        </p:txBody>
      </p:sp>
      <p:sp>
        <p:nvSpPr>
          <p:cNvPr id="214" name="Google Shape;214;gb558bdeaae_0_23"/>
          <p:cNvSpPr txBox="1">
            <a:spLocks noGrp="1"/>
          </p:cNvSpPr>
          <p:nvPr>
            <p:ph type="sldNum" idx="12"/>
          </p:nvPr>
        </p:nvSpPr>
        <p:spPr/>
        <p:txBody>
          <a:bodyPr/>
          <a:lstStyle/>
          <a:p>
            <a:pPr lvl="0"/>
            <a:fld id="{00000000-1234-1234-1234-123412341234}" type="slidenum">
              <a:rPr lang="en-US" sz="2400" smtClean="0"/>
              <a:pPr lvl="0"/>
              <a:t>5</a:t>
            </a:fld>
            <a:endParaRPr lang="en-US"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21BD3E4-5A42-4C09-9BED-9B7EBFB652A5}"/>
              </a:ext>
            </a:extLst>
          </p:cNvPr>
          <p:cNvSpPr>
            <a:spLocks noGrp="1"/>
          </p:cNvSpPr>
          <p:nvPr>
            <p:ph type="title"/>
          </p:nvPr>
        </p:nvSpPr>
        <p:spPr/>
        <p:txBody>
          <a:bodyPr/>
          <a:lstStyle/>
          <a:p>
            <a:r>
              <a:rPr lang="en-US" dirty="0"/>
              <a:t>The Through-line</a:t>
            </a:r>
          </a:p>
        </p:txBody>
      </p:sp>
      <p:pic>
        <p:nvPicPr>
          <p:cNvPr id="3" name="Picture 2" descr="See Addendum 2 for descriptive text">
            <a:extLst>
              <a:ext uri="{FF2B5EF4-FFF2-40B4-BE49-F238E27FC236}">
                <a16:creationId xmlns:a16="http://schemas.microsoft.com/office/drawing/2014/main" id="{4F9640ED-D323-42F1-AC2B-DF3F72DDC9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236" y="1647134"/>
            <a:ext cx="11717528" cy="4450466"/>
          </a:xfrm>
          <a:prstGeom prst="rect">
            <a:avLst/>
          </a:prstGeom>
        </p:spPr>
      </p:pic>
      <p:sp>
        <p:nvSpPr>
          <p:cNvPr id="23" name="TextBox 22">
            <a:extLst>
              <a:ext uri="{FF2B5EF4-FFF2-40B4-BE49-F238E27FC236}">
                <a16:creationId xmlns:a16="http://schemas.microsoft.com/office/drawing/2014/main" id="{1A85A05B-F509-4A92-A358-E7EDEC47E17D}"/>
              </a:ext>
            </a:extLst>
          </p:cNvPr>
          <p:cNvSpPr txBox="1"/>
          <p:nvPr/>
        </p:nvSpPr>
        <p:spPr>
          <a:xfrm>
            <a:off x="304649" y="5866768"/>
            <a:ext cx="5264160" cy="461665"/>
          </a:xfrm>
          <a:prstGeom prst="rect">
            <a:avLst/>
          </a:prstGeom>
          <a:noFill/>
        </p:spPr>
        <p:txBody>
          <a:bodyPr wrap="square" rtlCol="0">
            <a:spAutoFit/>
          </a:bodyPr>
          <a:lstStyle/>
          <a:p>
            <a:r>
              <a:rPr lang="en-US" sz="2400" dirty="0"/>
              <a:t>*See </a:t>
            </a:r>
            <a:r>
              <a:rPr lang="en-US" sz="2400" dirty="0">
                <a:solidFill>
                  <a:srgbClr val="1704A0"/>
                </a:solidFill>
                <a:hlinkClick r:id="rId4" action="ppaction://hlinksldjump">
                  <a:extLst>
                    <a:ext uri="{A12FA001-AC4F-418D-AE19-62706E023703}">
                      <ahyp:hlinkClr xmlns:ahyp="http://schemas.microsoft.com/office/drawing/2018/hyperlinkcolor" val="tx"/>
                    </a:ext>
                  </a:extLst>
                </a:hlinkClick>
              </a:rPr>
              <a:t>Addendum 2</a:t>
            </a:r>
            <a:r>
              <a:rPr lang="en-US" sz="2400" dirty="0"/>
              <a:t> for descriptive text</a:t>
            </a:r>
          </a:p>
        </p:txBody>
      </p:sp>
      <p:sp>
        <p:nvSpPr>
          <p:cNvPr id="7" name="Slide Number Placeholder 6">
            <a:extLst>
              <a:ext uri="{FF2B5EF4-FFF2-40B4-BE49-F238E27FC236}">
                <a16:creationId xmlns:a16="http://schemas.microsoft.com/office/drawing/2014/main" id="{7F7E2F0C-CB31-4944-981F-ABF824D7FB9E}"/>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2577002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676"/>
        <p:cNvGrpSpPr/>
        <p:nvPr/>
      </p:nvGrpSpPr>
      <p:grpSpPr>
        <a:xfrm>
          <a:off x="0" y="0"/>
          <a:ext cx="0" cy="0"/>
          <a:chOff x="0" y="0"/>
          <a:chExt cx="0" cy="0"/>
        </a:xfrm>
      </p:grpSpPr>
      <p:sp>
        <p:nvSpPr>
          <p:cNvPr id="677" name="Google Shape;677;gae02e57784_5_23"/>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Arial"/>
              <a:buNone/>
            </a:pPr>
            <a:r>
              <a:rPr lang="en-US" dirty="0">
                <a:solidFill>
                  <a:schemeClr val="dk1"/>
                </a:solidFill>
              </a:rPr>
              <a:t>Resources (1) </a:t>
            </a:r>
            <a:endParaRPr dirty="0">
              <a:solidFill>
                <a:schemeClr val="dk1"/>
              </a:solidFill>
            </a:endParaRPr>
          </a:p>
        </p:txBody>
      </p:sp>
      <p:sp>
        <p:nvSpPr>
          <p:cNvPr id="678" name="Google Shape;678;gae02e57784_5_23"/>
          <p:cNvSpPr txBox="1">
            <a:spLocks noGrp="1"/>
          </p:cNvSpPr>
          <p:nvPr>
            <p:ph type="body" idx="1"/>
          </p:nvPr>
        </p:nvSpPr>
        <p:spPr>
          <a:xfrm>
            <a:off x="1097280" y="1845734"/>
            <a:ext cx="10281920" cy="4438952"/>
          </a:xfrm>
          <a:prstGeom prst="rect">
            <a:avLst/>
          </a:prstGeom>
          <a:noFill/>
          <a:ln>
            <a:noFill/>
          </a:ln>
        </p:spPr>
        <p:txBody>
          <a:bodyPr spcFirstLastPara="1" wrap="square" lIns="45700" tIns="45700" rIns="45700" bIns="45700" anchor="t" anchorCtr="0">
            <a:noAutofit/>
          </a:bodyPr>
          <a:lstStyle/>
          <a:p>
            <a:pPr marL="0" indent="0">
              <a:buNone/>
            </a:pPr>
            <a:r>
              <a:rPr lang="en-US" sz="2400" dirty="0">
                <a:solidFill>
                  <a:schemeClr val="tx1"/>
                </a:solidFill>
              </a:rPr>
              <a:t>The following list provides selected resources that LEAs may find useful or informative in engaging stakeholders or when considering their stakeholder engagement strategy.</a:t>
            </a:r>
          </a:p>
          <a:p>
            <a:r>
              <a:rPr lang="en-US" sz="2400" i="1" dirty="0">
                <a:solidFill>
                  <a:schemeClr val="tx1"/>
                </a:solidFill>
              </a:rPr>
              <a:t>A District Guide to ESSA and the Importance of Stakeholder Engagement: Participation, Preparation and What Comes Next</a:t>
            </a:r>
            <a:r>
              <a:rPr lang="en-US" sz="2400" dirty="0">
                <a:solidFill>
                  <a:schemeClr val="tx1"/>
                </a:solidFill>
              </a:rPr>
              <a:t>. Partners for Each and Every Child. Retrieved from </a:t>
            </a:r>
            <a:r>
              <a:rPr lang="en-US" sz="2400" u="sng" dirty="0">
                <a:solidFill>
                  <a:srgbClr val="1704A0"/>
                </a:solidFill>
                <a:hlinkClick r:id="rId3" tooltip="A District Guide to ESSA and the Importance of Stakeholder Engagement">
                  <a:extLst>
                    <a:ext uri="{A12FA001-AC4F-418D-AE19-62706E023703}">
                      <ahyp:hlinkClr xmlns:ahyp="http://schemas.microsoft.com/office/drawing/2018/hyperlinkcolor" val="tx"/>
                    </a:ext>
                  </a:extLst>
                </a:hlinkClick>
              </a:rPr>
              <a:t>http://partnersforeachandeverychild.org/wp-content/uploads/2017/01/P4_District-Guide_12.11.16.pdf</a:t>
            </a:r>
            <a:endParaRPr lang="en-US" sz="2400" u="sng" dirty="0">
              <a:solidFill>
                <a:srgbClr val="1704A0"/>
              </a:solidFill>
            </a:endParaRPr>
          </a:p>
          <a:p>
            <a:r>
              <a:rPr lang="en-US" sz="2400" i="1" dirty="0">
                <a:solidFill>
                  <a:schemeClr val="tx1"/>
                </a:solidFill>
              </a:rPr>
              <a:t>Moving Toward Equity: Stakeholder Engagement Guide, Planning for Engagement with Stakeholders in Designing Educator Equity Plans</a:t>
            </a:r>
            <a:r>
              <a:rPr lang="en-US" sz="2400" dirty="0">
                <a:solidFill>
                  <a:schemeClr val="tx1"/>
                </a:solidFill>
              </a:rPr>
              <a:t>. December 2014. Retrieved from </a:t>
            </a:r>
            <a:r>
              <a:rPr lang="en-US" sz="2400" u="sng" dirty="0">
                <a:solidFill>
                  <a:srgbClr val="1704A0"/>
                </a:solidFill>
                <a:hlinkClick r:id="rId4" tooltip="Moving Toward Equity: Stakeholder Engagement Guide">
                  <a:extLst>
                    <a:ext uri="{A12FA001-AC4F-418D-AE19-62706E023703}">
                      <ahyp:hlinkClr xmlns:ahyp="http://schemas.microsoft.com/office/drawing/2018/hyperlinkcolor" val="tx"/>
                    </a:ext>
                  </a:extLst>
                </a:hlinkClick>
              </a:rPr>
              <a:t>https://gtlcenter.org/sites/default/files/GTL_Moving_Toward_Equity.pdf</a:t>
            </a:r>
            <a:br>
              <a:rPr lang="en-US" sz="2400" dirty="0"/>
            </a:br>
            <a:endParaRPr sz="2400" dirty="0">
              <a:solidFill>
                <a:srgbClr val="1704A0"/>
              </a:solidFill>
            </a:endParaRPr>
          </a:p>
        </p:txBody>
      </p:sp>
      <p:sp>
        <p:nvSpPr>
          <p:cNvPr id="679" name="Google Shape;679;gae02e57784_5_23"/>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FFFFFF"/>
              </a:buClr>
              <a:buSzPts val="1000"/>
              <a:buFont typeface="Arial"/>
              <a:buNone/>
            </a:pPr>
            <a:fld id="{00000000-1234-1234-1234-123412341234}" type="slidenum">
              <a:rPr lang="en-US"/>
              <a:t>51</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3CA19-A657-4E83-8988-6732B8B50CE3}"/>
              </a:ext>
            </a:extLst>
          </p:cNvPr>
          <p:cNvSpPr>
            <a:spLocks noGrp="1"/>
          </p:cNvSpPr>
          <p:nvPr>
            <p:ph type="title"/>
          </p:nvPr>
        </p:nvSpPr>
        <p:spPr/>
        <p:txBody>
          <a:bodyPr/>
          <a:lstStyle/>
          <a:p>
            <a:r>
              <a:rPr lang="en-US" dirty="0">
                <a:solidFill>
                  <a:schemeClr val="dk1"/>
                </a:solidFill>
              </a:rPr>
              <a:t>Resources (2) </a:t>
            </a:r>
            <a:endParaRPr lang="en-US" dirty="0"/>
          </a:p>
        </p:txBody>
      </p:sp>
      <p:sp>
        <p:nvSpPr>
          <p:cNvPr id="3" name="Content Placeholder 2">
            <a:extLst>
              <a:ext uri="{FF2B5EF4-FFF2-40B4-BE49-F238E27FC236}">
                <a16:creationId xmlns:a16="http://schemas.microsoft.com/office/drawing/2014/main" id="{57E1C0B7-A003-446F-882B-D10746B77162}"/>
              </a:ext>
            </a:extLst>
          </p:cNvPr>
          <p:cNvSpPr>
            <a:spLocks noGrp="1"/>
          </p:cNvSpPr>
          <p:nvPr>
            <p:ph idx="1"/>
          </p:nvPr>
        </p:nvSpPr>
        <p:spPr/>
        <p:txBody>
          <a:bodyPr>
            <a:normAutofit/>
          </a:bodyPr>
          <a:lstStyle/>
          <a:p>
            <a:pPr>
              <a:lnSpc>
                <a:spcPct val="100000"/>
              </a:lnSpc>
            </a:pPr>
            <a:r>
              <a:rPr lang="en-US" sz="2400" i="1" dirty="0">
                <a:solidFill>
                  <a:schemeClr val="tx1"/>
                </a:solidFill>
              </a:rPr>
              <a:t>ESSA Stakeholder Engagement Sessions: Free (or “Freemium”) Technology Options to Enhance Engagement</a:t>
            </a:r>
            <a:r>
              <a:rPr lang="en-US" sz="2400" dirty="0">
                <a:solidFill>
                  <a:schemeClr val="tx1"/>
                </a:solidFill>
              </a:rPr>
              <a:t>. Retrieved from </a:t>
            </a:r>
            <a:r>
              <a:rPr lang="en-US" sz="2400" u="sng" dirty="0">
                <a:solidFill>
                  <a:srgbClr val="1704A0"/>
                </a:solidFill>
                <a:hlinkClick r:id="rId2" tooltip="ESSA Stakeholder Engagement Sessions: Free (or “Freemium”) Technology Options to Enhance Engagement">
                  <a:extLst>
                    <a:ext uri="{A12FA001-AC4F-418D-AE19-62706E023703}">
                      <ahyp:hlinkClr xmlns:ahyp="http://schemas.microsoft.com/office/drawing/2018/hyperlinkcolor" val="tx"/>
                    </a:ext>
                  </a:extLst>
                </a:hlinkClick>
              </a:rPr>
              <a:t>https://ccsso.org/resource-library/essa-stakeholder-engagement-sessions-free-or-freemium-technology-options-enhance</a:t>
            </a:r>
            <a:r>
              <a:rPr lang="en-US" sz="2400" dirty="0">
                <a:solidFill>
                  <a:srgbClr val="1704A0"/>
                </a:solidFill>
                <a:hlinkClick r:id="rId2" tooltip="ESSA Stakeholder Engagement Sessions: Free (or “Freemium”) Technology Options to Enhance Engagement">
                  <a:extLst>
                    <a:ext uri="{A12FA001-AC4F-418D-AE19-62706E023703}">
                      <ahyp:hlinkClr xmlns:ahyp="http://schemas.microsoft.com/office/drawing/2018/hyperlinkcolor" val="tx"/>
                    </a:ext>
                  </a:extLst>
                </a:hlinkClick>
              </a:rPr>
              <a:t> </a:t>
            </a:r>
            <a:endParaRPr lang="en-US" sz="2400" dirty="0">
              <a:solidFill>
                <a:srgbClr val="1704A0"/>
              </a:solidFill>
            </a:endParaRPr>
          </a:p>
          <a:p>
            <a:pPr>
              <a:lnSpc>
                <a:spcPct val="100000"/>
              </a:lnSpc>
            </a:pPr>
            <a:r>
              <a:rPr lang="en-US" sz="2400" dirty="0">
                <a:solidFill>
                  <a:schemeClr val="tx1"/>
                </a:solidFill>
              </a:rPr>
              <a:t>Partners for Each and Every Child and the Council of Chief State School Officers (CCSSO). 2017. </a:t>
            </a:r>
            <a:r>
              <a:rPr lang="en-US" sz="2400" i="1" dirty="0">
                <a:solidFill>
                  <a:schemeClr val="tx1"/>
                </a:solidFill>
              </a:rPr>
              <a:t>Meaningful Local Engagement Under ESSA: A Handbook for LEA and School Leaders</a:t>
            </a:r>
            <a:r>
              <a:rPr lang="en-US" sz="2400" dirty="0">
                <a:solidFill>
                  <a:schemeClr val="tx1"/>
                </a:solidFill>
              </a:rPr>
              <a:t>. Retrieved from </a:t>
            </a:r>
            <a:r>
              <a:rPr lang="en-US" sz="2400" u="sng" dirty="0">
                <a:solidFill>
                  <a:srgbClr val="1704A0"/>
                </a:solidFill>
                <a:hlinkClick r:id="rId3" tooltip="Meaningful Local Engagement Under ESSA: A Handbook for LEA and School Leaders">
                  <a:extLst>
                    <a:ext uri="{A12FA001-AC4F-418D-AE19-62706E023703}">
                      <ahyp:hlinkClr xmlns:ahyp="http://schemas.microsoft.com/office/drawing/2018/hyperlinkcolor" val="tx"/>
                    </a:ext>
                  </a:extLst>
                </a:hlinkClick>
              </a:rPr>
              <a:t>https://partnersforeachandeverychild.org/wp-content/uploads/2017/08/LEA-and-SL-Handbook_8.10.17.pdf</a:t>
            </a:r>
            <a:endParaRPr lang="en-US" sz="2400" dirty="0">
              <a:solidFill>
                <a:srgbClr val="1704A0"/>
              </a:solidFill>
            </a:endParaRPr>
          </a:p>
        </p:txBody>
      </p:sp>
      <p:sp>
        <p:nvSpPr>
          <p:cNvPr id="4" name="Slide Number Placeholder 3">
            <a:extLst>
              <a:ext uri="{FF2B5EF4-FFF2-40B4-BE49-F238E27FC236}">
                <a16:creationId xmlns:a16="http://schemas.microsoft.com/office/drawing/2014/main" id="{4FE95350-A1E3-43CA-847A-FC7BC97D4925}"/>
              </a:ext>
            </a:extLst>
          </p:cNvPr>
          <p:cNvSpPr>
            <a:spLocks noGrp="1"/>
          </p:cNvSpPr>
          <p:nvPr>
            <p:ph type="sldNum" sz="quarter" idx="12"/>
          </p:nvPr>
        </p:nvSpPr>
        <p:spPr/>
        <p:txBody>
          <a:bodyPr/>
          <a:lstStyle/>
          <a:p>
            <a:fld id="{1E47FE53-EBF0-4DA7-9D9D-CC1C3A20F3CB}" type="slidenum">
              <a:rPr lang="en-US" smtClean="0"/>
              <a:pPr/>
              <a:t>52</a:t>
            </a:fld>
            <a:endParaRPr lang="en-US" dirty="0"/>
          </a:p>
        </p:txBody>
      </p:sp>
    </p:spTree>
    <p:extLst>
      <p:ext uri="{BB962C8B-B14F-4D97-AF65-F5344CB8AC3E}">
        <p14:creationId xmlns:p14="http://schemas.microsoft.com/office/powerpoint/2010/main" val="18396780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EBD7C-287C-46A5-A41A-15F36FD713F1}"/>
              </a:ext>
            </a:extLst>
          </p:cNvPr>
          <p:cNvSpPr>
            <a:spLocks noGrp="1"/>
          </p:cNvSpPr>
          <p:nvPr>
            <p:ph type="title"/>
          </p:nvPr>
        </p:nvSpPr>
        <p:spPr/>
        <p:txBody>
          <a:bodyPr/>
          <a:lstStyle/>
          <a:p>
            <a:r>
              <a:rPr lang="en-US" dirty="0">
                <a:solidFill>
                  <a:schemeClr val="dk1"/>
                </a:solidFill>
              </a:rPr>
              <a:t>Resources (3) </a:t>
            </a:r>
            <a:endParaRPr lang="en-US" dirty="0"/>
          </a:p>
        </p:txBody>
      </p:sp>
      <p:sp>
        <p:nvSpPr>
          <p:cNvPr id="3" name="Content Placeholder 2">
            <a:extLst>
              <a:ext uri="{FF2B5EF4-FFF2-40B4-BE49-F238E27FC236}">
                <a16:creationId xmlns:a16="http://schemas.microsoft.com/office/drawing/2014/main" id="{1A7C91C1-A8A4-4B60-9D64-E5AD9C8DF0BA}"/>
              </a:ext>
            </a:extLst>
          </p:cNvPr>
          <p:cNvSpPr>
            <a:spLocks noGrp="1"/>
          </p:cNvSpPr>
          <p:nvPr>
            <p:ph idx="1"/>
          </p:nvPr>
        </p:nvSpPr>
        <p:spPr>
          <a:xfrm>
            <a:off x="1097280" y="1845733"/>
            <a:ext cx="10180320" cy="4355561"/>
          </a:xfrm>
        </p:spPr>
        <p:txBody>
          <a:bodyPr>
            <a:normAutofit fontScale="85000" lnSpcReduction="10000"/>
          </a:bodyPr>
          <a:lstStyle/>
          <a:p>
            <a:pPr>
              <a:lnSpc>
                <a:spcPct val="110000"/>
              </a:lnSpc>
            </a:pPr>
            <a:r>
              <a:rPr lang="en-US" dirty="0">
                <a:solidFill>
                  <a:schemeClr val="tx1"/>
                </a:solidFill>
              </a:rPr>
              <a:t>California School Boards Association (CSBA). May 2019. </a:t>
            </a:r>
            <a:r>
              <a:rPr lang="en-US" i="1" dirty="0">
                <a:solidFill>
                  <a:schemeClr val="tx1"/>
                </a:solidFill>
              </a:rPr>
              <a:t>Six Essential School Board Roles in LCAP Implementation and Development</a:t>
            </a:r>
            <a:r>
              <a:rPr lang="en-US" dirty="0">
                <a:solidFill>
                  <a:schemeClr val="tx1"/>
                </a:solidFill>
              </a:rPr>
              <a:t>. Retrieved from</a:t>
            </a:r>
            <a:r>
              <a:rPr lang="en-US" dirty="0"/>
              <a:t> </a:t>
            </a:r>
            <a:r>
              <a:rPr lang="en-US" u="sng" dirty="0">
                <a:solidFill>
                  <a:srgbClr val="1704A0"/>
                </a:solidFill>
                <a:hlinkClick r:id="rId3" tooltip="Six Essential School Board Roles in LCAP Implementation and Development">
                  <a:extLst>
                    <a:ext uri="{A12FA001-AC4F-418D-AE19-62706E023703}">
                      <ahyp:hlinkClr xmlns:ahyp="http://schemas.microsoft.com/office/drawing/2018/hyperlinkcolor" val="tx"/>
                    </a:ext>
                  </a:extLst>
                </a:hlinkClick>
              </a:rPr>
              <a:t>https://www.csba.org/-/media/CSBA/Files/GovernanceResources/GovernanceBriefs/2019052019_CSBA-Brief_School-Board-Roles-in-LCAP-Implementation-and-Development.ashx?la=en&amp;rev=5de030cfa072450fa3f30559d2a6fdea</a:t>
            </a:r>
            <a:r>
              <a:rPr lang="en-US" dirty="0"/>
              <a:t> </a:t>
            </a:r>
          </a:p>
          <a:p>
            <a:pPr>
              <a:lnSpc>
                <a:spcPct val="110000"/>
              </a:lnSpc>
            </a:pPr>
            <a:r>
              <a:rPr lang="en-US" dirty="0">
                <a:solidFill>
                  <a:schemeClr val="tx1"/>
                </a:solidFill>
              </a:rPr>
              <a:t>Oregon Department of Education. May 2019. </a:t>
            </a:r>
            <a:r>
              <a:rPr lang="en-US" i="1" dirty="0">
                <a:solidFill>
                  <a:schemeClr val="tx1"/>
                </a:solidFill>
              </a:rPr>
              <a:t>Unlocking Potential: A Tool to Support Ongoing Meaningful Engagement with Stakeholders</a:t>
            </a:r>
            <a:r>
              <a:rPr lang="en-US" dirty="0">
                <a:solidFill>
                  <a:schemeClr val="tx1"/>
                </a:solidFill>
              </a:rPr>
              <a:t>. Retrieved from</a:t>
            </a:r>
            <a:r>
              <a:rPr lang="en-US" dirty="0"/>
              <a:t> </a:t>
            </a:r>
            <a:r>
              <a:rPr lang="en-US" u="sng" dirty="0">
                <a:solidFill>
                  <a:srgbClr val="1704A0"/>
                </a:solidFill>
                <a:hlinkClick r:id="rId4" tooltip="Unlocking Potential: A Tool to Support Ongoing Meaningful Engagement with Stakeholders">
                  <a:extLst>
                    <a:ext uri="{A12FA001-AC4F-418D-AE19-62706E023703}">
                      <ahyp:hlinkClr xmlns:ahyp="http://schemas.microsoft.com/office/drawing/2018/hyperlinkcolor" val="tx"/>
                    </a:ext>
                  </a:extLst>
                </a:hlinkClick>
              </a:rPr>
              <a:t>https://www.oregon.gov/ode/schools-and-districts/grants/ESEA/IA/Documents/RoadmapforEngagement.pdf</a:t>
            </a:r>
            <a:endParaRPr lang="en-US" dirty="0">
              <a:solidFill>
                <a:srgbClr val="1704A0"/>
              </a:solidFill>
            </a:endParaRPr>
          </a:p>
          <a:p>
            <a:endParaRPr lang="en-US" dirty="0"/>
          </a:p>
        </p:txBody>
      </p:sp>
      <p:sp>
        <p:nvSpPr>
          <p:cNvPr id="4" name="Slide Number Placeholder 3">
            <a:extLst>
              <a:ext uri="{FF2B5EF4-FFF2-40B4-BE49-F238E27FC236}">
                <a16:creationId xmlns:a16="http://schemas.microsoft.com/office/drawing/2014/main" id="{345CC0D3-F608-495F-ADDE-D49C0360CE74}"/>
              </a:ext>
            </a:extLst>
          </p:cNvPr>
          <p:cNvSpPr>
            <a:spLocks noGrp="1"/>
          </p:cNvSpPr>
          <p:nvPr>
            <p:ph type="sldNum" sz="quarter" idx="12"/>
          </p:nvPr>
        </p:nvSpPr>
        <p:spPr/>
        <p:txBody>
          <a:bodyPr/>
          <a:lstStyle/>
          <a:p>
            <a:fld id="{1E47FE53-EBF0-4DA7-9D9D-CC1C3A20F3CB}" type="slidenum">
              <a:rPr lang="en-US" smtClean="0"/>
              <a:pPr/>
              <a:t>53</a:t>
            </a:fld>
            <a:endParaRPr lang="en-US" dirty="0"/>
          </a:p>
        </p:txBody>
      </p:sp>
    </p:spTree>
    <p:extLst>
      <p:ext uri="{BB962C8B-B14F-4D97-AF65-F5344CB8AC3E}">
        <p14:creationId xmlns:p14="http://schemas.microsoft.com/office/powerpoint/2010/main" val="14343695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DFD8-76C4-4C1F-A2BF-D76B76E01843}"/>
              </a:ext>
            </a:extLst>
          </p:cNvPr>
          <p:cNvSpPr>
            <a:spLocks noGrp="1"/>
          </p:cNvSpPr>
          <p:nvPr>
            <p:ph type="title"/>
          </p:nvPr>
        </p:nvSpPr>
        <p:spPr/>
        <p:txBody>
          <a:bodyPr/>
          <a:lstStyle/>
          <a:p>
            <a:r>
              <a:rPr lang="en-US" dirty="0">
                <a:solidFill>
                  <a:schemeClr val="dk1"/>
                </a:solidFill>
              </a:rPr>
              <a:t>Resources (4) </a:t>
            </a:r>
            <a:endParaRPr lang="en-US" dirty="0"/>
          </a:p>
        </p:txBody>
      </p:sp>
      <p:sp>
        <p:nvSpPr>
          <p:cNvPr id="3" name="Content Placeholder 2">
            <a:extLst>
              <a:ext uri="{FF2B5EF4-FFF2-40B4-BE49-F238E27FC236}">
                <a16:creationId xmlns:a16="http://schemas.microsoft.com/office/drawing/2014/main" id="{803AABF4-382B-4CAE-94E3-8830FAB6D302}"/>
              </a:ext>
            </a:extLst>
          </p:cNvPr>
          <p:cNvSpPr>
            <a:spLocks noGrp="1"/>
          </p:cNvSpPr>
          <p:nvPr>
            <p:ph idx="1"/>
          </p:nvPr>
        </p:nvSpPr>
        <p:spPr>
          <a:xfrm>
            <a:off x="1097280" y="1845733"/>
            <a:ext cx="10180320" cy="4355561"/>
          </a:xfrm>
        </p:spPr>
        <p:txBody>
          <a:bodyPr>
            <a:normAutofit lnSpcReduction="10000"/>
          </a:bodyPr>
          <a:lstStyle/>
          <a:p>
            <a:pPr>
              <a:lnSpc>
                <a:spcPct val="100000"/>
              </a:lnSpc>
            </a:pPr>
            <a:r>
              <a:rPr lang="en-US" dirty="0">
                <a:solidFill>
                  <a:schemeClr val="tx1"/>
                </a:solidFill>
              </a:rPr>
              <a:t>National Indian Education Association. 2016. </a:t>
            </a:r>
            <a:r>
              <a:rPr lang="en-US" i="1" dirty="0">
                <a:solidFill>
                  <a:schemeClr val="tx1"/>
                </a:solidFill>
              </a:rPr>
              <a:t>Building Relationships with Tribes: A Native Process for ESSA Consultation</a:t>
            </a:r>
            <a:r>
              <a:rPr lang="en-US" dirty="0">
                <a:solidFill>
                  <a:schemeClr val="tx1"/>
                </a:solidFill>
              </a:rPr>
              <a:t>. Retrieved from </a:t>
            </a:r>
            <a:r>
              <a:rPr lang="en-US" u="sng" dirty="0">
                <a:solidFill>
                  <a:srgbClr val="1704A0"/>
                </a:solidFill>
                <a:hlinkClick r:id="rId2" tooltip="Building Relationships with Tribes: A Native Process for ESSA Consultation">
                  <a:extLst>
                    <a:ext uri="{A12FA001-AC4F-418D-AE19-62706E023703}">
                      <ahyp:hlinkClr xmlns:ahyp="http://schemas.microsoft.com/office/drawing/2018/hyperlinkcolor" val="tx"/>
                    </a:ext>
                  </a:extLst>
                </a:hlinkClick>
              </a:rPr>
              <a:t>https://www.niea.org/s/NIEA-BuildingRelationships-FINAL.pdf</a:t>
            </a:r>
            <a:endParaRPr lang="en-US" u="sng" dirty="0">
              <a:solidFill>
                <a:srgbClr val="1704A0"/>
              </a:solidFill>
            </a:endParaRPr>
          </a:p>
          <a:p>
            <a:pPr>
              <a:lnSpc>
                <a:spcPct val="100000"/>
              </a:lnSpc>
            </a:pPr>
            <a:r>
              <a:rPr lang="en-US" dirty="0">
                <a:solidFill>
                  <a:schemeClr val="tx1"/>
                </a:solidFill>
              </a:rPr>
              <a:t>Albert </a:t>
            </a:r>
            <a:r>
              <a:rPr lang="en-US" dirty="0" err="1">
                <a:solidFill>
                  <a:schemeClr val="tx1"/>
                </a:solidFill>
              </a:rPr>
              <a:t>Shanker</a:t>
            </a:r>
            <a:r>
              <a:rPr lang="en-US" dirty="0">
                <a:solidFill>
                  <a:schemeClr val="tx1"/>
                </a:solidFill>
              </a:rPr>
              <a:t> Institute. 2017. </a:t>
            </a:r>
            <a:r>
              <a:rPr lang="en-US" i="1" dirty="0">
                <a:solidFill>
                  <a:schemeClr val="tx1"/>
                </a:solidFill>
              </a:rPr>
              <a:t>How Relationships Drive School Improvement–And Actionable Data Foster Strong Relationships</a:t>
            </a:r>
            <a:r>
              <a:rPr lang="en-US" dirty="0">
                <a:solidFill>
                  <a:schemeClr val="tx1"/>
                </a:solidFill>
              </a:rPr>
              <a:t>. Retrieved from </a:t>
            </a:r>
            <a:r>
              <a:rPr lang="en-US" u="sng" dirty="0">
                <a:solidFill>
                  <a:srgbClr val="1704A0"/>
                </a:solidFill>
                <a:hlinkClick r:id="rId3" tooltip="How Relationships Drive School Improvement–And Actionable Data Foster Strong Relationships">
                  <a:extLst>
                    <a:ext uri="{A12FA001-AC4F-418D-AE19-62706E023703}">
                      <ahyp:hlinkClr xmlns:ahyp="http://schemas.microsoft.com/office/drawing/2018/hyperlinkcolor" val="tx"/>
                    </a:ext>
                  </a:extLst>
                </a:hlinkClick>
              </a:rPr>
              <a:t>http://www.shankerinstitute.org/blog/how-relationships-drive-school-improvement%E2%80%94and-actionable-data-foster-strong-relationships</a:t>
            </a:r>
            <a:endParaRPr lang="en-US" dirty="0">
              <a:solidFill>
                <a:srgbClr val="1704A0"/>
              </a:solidFill>
            </a:endParaRPr>
          </a:p>
        </p:txBody>
      </p:sp>
      <p:sp>
        <p:nvSpPr>
          <p:cNvPr id="4" name="Slide Number Placeholder 3">
            <a:extLst>
              <a:ext uri="{FF2B5EF4-FFF2-40B4-BE49-F238E27FC236}">
                <a16:creationId xmlns:a16="http://schemas.microsoft.com/office/drawing/2014/main" id="{20B474DF-AFC3-4967-933C-1F4778AD5304}"/>
              </a:ext>
            </a:extLst>
          </p:cNvPr>
          <p:cNvSpPr>
            <a:spLocks noGrp="1"/>
          </p:cNvSpPr>
          <p:nvPr>
            <p:ph type="sldNum" sz="quarter" idx="12"/>
          </p:nvPr>
        </p:nvSpPr>
        <p:spPr/>
        <p:txBody>
          <a:bodyPr/>
          <a:lstStyle/>
          <a:p>
            <a:fld id="{1E47FE53-EBF0-4DA7-9D9D-CC1C3A20F3CB}" type="slidenum">
              <a:rPr lang="en-US" smtClean="0"/>
              <a:pPr/>
              <a:t>54</a:t>
            </a:fld>
            <a:endParaRPr lang="en-US" dirty="0"/>
          </a:p>
        </p:txBody>
      </p:sp>
    </p:spTree>
    <p:extLst>
      <p:ext uri="{BB962C8B-B14F-4D97-AF65-F5344CB8AC3E}">
        <p14:creationId xmlns:p14="http://schemas.microsoft.com/office/powerpoint/2010/main" val="32233661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B441-A991-47B4-9FA9-025EDF30897B}"/>
              </a:ext>
            </a:extLst>
          </p:cNvPr>
          <p:cNvSpPr>
            <a:spLocks noGrp="1"/>
          </p:cNvSpPr>
          <p:nvPr>
            <p:ph type="title"/>
          </p:nvPr>
        </p:nvSpPr>
        <p:spPr/>
        <p:txBody>
          <a:bodyPr/>
          <a:lstStyle/>
          <a:p>
            <a:r>
              <a:rPr lang="en-US" dirty="0">
                <a:solidFill>
                  <a:schemeClr val="dk1"/>
                </a:solidFill>
              </a:rPr>
              <a:t>Resources (5) </a:t>
            </a:r>
            <a:endParaRPr lang="en-US" dirty="0"/>
          </a:p>
        </p:txBody>
      </p:sp>
      <p:sp>
        <p:nvSpPr>
          <p:cNvPr id="3" name="Content Placeholder 2">
            <a:extLst>
              <a:ext uri="{FF2B5EF4-FFF2-40B4-BE49-F238E27FC236}">
                <a16:creationId xmlns:a16="http://schemas.microsoft.com/office/drawing/2014/main" id="{7A18F8BE-26A2-4CE9-B701-301D71F949CB}"/>
              </a:ext>
            </a:extLst>
          </p:cNvPr>
          <p:cNvSpPr>
            <a:spLocks noGrp="1"/>
          </p:cNvSpPr>
          <p:nvPr>
            <p:ph idx="1"/>
          </p:nvPr>
        </p:nvSpPr>
        <p:spPr/>
        <p:txBody>
          <a:bodyPr>
            <a:normAutofit fontScale="92500"/>
          </a:bodyPr>
          <a:lstStyle/>
          <a:p>
            <a:r>
              <a:rPr lang="en-US" dirty="0">
                <a:solidFill>
                  <a:schemeClr val="tx1"/>
                </a:solidFill>
              </a:rPr>
              <a:t>Reform Support Network. March 2014. </a:t>
            </a:r>
            <a:r>
              <a:rPr lang="en-US" i="1" dirty="0">
                <a:solidFill>
                  <a:schemeClr val="tx1"/>
                </a:solidFill>
              </a:rPr>
              <a:t>Strategies for Community Engagement in School Turnaround</a:t>
            </a:r>
            <a:r>
              <a:rPr lang="en-US" dirty="0">
                <a:solidFill>
                  <a:schemeClr val="tx1"/>
                </a:solidFill>
              </a:rPr>
              <a:t>. Retrieved from </a:t>
            </a:r>
            <a:r>
              <a:rPr lang="en-US" u="sng" dirty="0">
                <a:solidFill>
                  <a:srgbClr val="1704A0"/>
                </a:solidFill>
                <a:hlinkClick r:id="rId2" tooltip="Strategies for Community Engagement in School Turnaround">
                  <a:extLst>
                    <a:ext uri="{A12FA001-AC4F-418D-AE19-62706E023703}">
                      <ahyp:hlinkClr xmlns:ahyp="http://schemas.microsoft.com/office/drawing/2018/hyperlinkcolor" val="tx"/>
                    </a:ext>
                  </a:extLst>
                </a:hlinkClick>
              </a:rPr>
              <a:t>https://www2.ed.gov/about/inits/ed/implementation-support-unit/tech-assist/strategies-for-community-engagement-in-school-turnaround.pdf</a:t>
            </a:r>
            <a:endParaRPr lang="en-US" u="sng" dirty="0">
              <a:solidFill>
                <a:srgbClr val="1704A0"/>
              </a:solidFill>
            </a:endParaRPr>
          </a:p>
          <a:p>
            <a:r>
              <a:rPr lang="en-US" dirty="0">
                <a:solidFill>
                  <a:schemeClr val="tx1"/>
                </a:solidFill>
              </a:rPr>
              <a:t>Wood, Lacy and Bauman, Emily. 2017. </a:t>
            </a:r>
            <a:r>
              <a:rPr lang="en-US" i="1" dirty="0">
                <a:solidFill>
                  <a:schemeClr val="tx1"/>
                </a:solidFill>
              </a:rPr>
              <a:t>How Family, School and Community Engagement Can Improve Student Achievement and Influence School Reform, Literature Review</a:t>
            </a:r>
            <a:r>
              <a:rPr lang="en-US" dirty="0">
                <a:solidFill>
                  <a:schemeClr val="tx1"/>
                </a:solidFill>
              </a:rPr>
              <a:t>. Nellie Mae Education Foundation. Retrieved from </a:t>
            </a:r>
            <a:r>
              <a:rPr lang="en-US" u="sng" dirty="0">
                <a:solidFill>
                  <a:srgbClr val="1704A0"/>
                </a:solidFill>
                <a:hlinkClick r:id="rId3" tooltip="How Family, School and Community Engagement Can Improve Student Achievement and Influence School Reform, Literature Review">
                  <a:extLst>
                    <a:ext uri="{A12FA001-AC4F-418D-AE19-62706E023703}">
                      <ahyp:hlinkClr xmlns:ahyp="http://schemas.microsoft.com/office/drawing/2018/hyperlinkcolor" val="tx"/>
                    </a:ext>
                  </a:extLst>
                </a:hlinkClick>
              </a:rPr>
              <a:t>https://www.nmefoundation.org/wp-content/uploads/2020/05/Final-Report-Family-Engagement-AIR.pdf</a:t>
            </a:r>
            <a:endParaRPr lang="en-US" dirty="0">
              <a:solidFill>
                <a:srgbClr val="1704A0"/>
              </a:solidFill>
            </a:endParaRPr>
          </a:p>
        </p:txBody>
      </p:sp>
      <p:sp>
        <p:nvSpPr>
          <p:cNvPr id="4" name="Slide Number Placeholder 3">
            <a:extLst>
              <a:ext uri="{FF2B5EF4-FFF2-40B4-BE49-F238E27FC236}">
                <a16:creationId xmlns:a16="http://schemas.microsoft.com/office/drawing/2014/main" id="{0E6D7707-35D2-418F-9095-3884930F2A07}"/>
              </a:ext>
            </a:extLst>
          </p:cNvPr>
          <p:cNvSpPr>
            <a:spLocks noGrp="1"/>
          </p:cNvSpPr>
          <p:nvPr>
            <p:ph type="sldNum" sz="quarter" idx="12"/>
          </p:nvPr>
        </p:nvSpPr>
        <p:spPr/>
        <p:txBody>
          <a:bodyPr/>
          <a:lstStyle/>
          <a:p>
            <a:fld id="{1E47FE53-EBF0-4DA7-9D9D-CC1C3A20F3CB}" type="slidenum">
              <a:rPr lang="en-US" smtClean="0"/>
              <a:pPr/>
              <a:t>55</a:t>
            </a:fld>
            <a:endParaRPr lang="en-US" dirty="0"/>
          </a:p>
        </p:txBody>
      </p:sp>
    </p:spTree>
    <p:extLst>
      <p:ext uri="{BB962C8B-B14F-4D97-AF65-F5344CB8AC3E}">
        <p14:creationId xmlns:p14="http://schemas.microsoft.com/office/powerpoint/2010/main" val="711669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8D728-B79F-4DB0-AE9C-4DB8394A6470}"/>
              </a:ext>
            </a:extLst>
          </p:cNvPr>
          <p:cNvSpPr>
            <a:spLocks noGrp="1"/>
          </p:cNvSpPr>
          <p:nvPr>
            <p:ph type="title"/>
          </p:nvPr>
        </p:nvSpPr>
        <p:spPr/>
        <p:txBody>
          <a:bodyPr/>
          <a:lstStyle/>
          <a:p>
            <a:r>
              <a:rPr lang="en-US" dirty="0">
                <a:solidFill>
                  <a:schemeClr val="dk1"/>
                </a:solidFill>
              </a:rPr>
              <a:t>Resources (6) </a:t>
            </a:r>
            <a:endParaRPr lang="en-US" dirty="0"/>
          </a:p>
        </p:txBody>
      </p:sp>
      <p:sp>
        <p:nvSpPr>
          <p:cNvPr id="3" name="Content Placeholder 2">
            <a:extLst>
              <a:ext uri="{FF2B5EF4-FFF2-40B4-BE49-F238E27FC236}">
                <a16:creationId xmlns:a16="http://schemas.microsoft.com/office/drawing/2014/main" id="{DB5D1D34-DF0A-48CB-89EA-885A76073E42}"/>
              </a:ext>
            </a:extLst>
          </p:cNvPr>
          <p:cNvSpPr>
            <a:spLocks noGrp="1"/>
          </p:cNvSpPr>
          <p:nvPr>
            <p:ph idx="1"/>
          </p:nvPr>
        </p:nvSpPr>
        <p:spPr/>
        <p:txBody>
          <a:bodyPr/>
          <a:lstStyle/>
          <a:p>
            <a:r>
              <a:rPr lang="en-US" dirty="0">
                <a:solidFill>
                  <a:schemeClr val="tx1"/>
                </a:solidFill>
              </a:rPr>
              <a:t>California Department of Education’s Connecting with Stakeholders web page available at </a:t>
            </a:r>
            <a:r>
              <a:rPr lang="en-US" u="sng" dirty="0">
                <a:solidFill>
                  <a:srgbClr val="1704A0"/>
                </a:solidFill>
                <a:hlinkClick r:id="rId2" tooltip="California Department of Education’s Connecting with Stakeholders web page">
                  <a:extLst>
                    <a:ext uri="{A12FA001-AC4F-418D-AE19-62706E023703}">
                      <ahyp:hlinkClr xmlns:ahyp="http://schemas.microsoft.com/office/drawing/2018/hyperlinkcolor" val="tx"/>
                    </a:ext>
                  </a:extLst>
                </a:hlinkClick>
              </a:rPr>
              <a:t>https://www.cde.ca.gov/qs/vi/stakeholders.asp</a:t>
            </a:r>
            <a:endParaRPr lang="en-US" u="sng" dirty="0">
              <a:solidFill>
                <a:srgbClr val="1704A0"/>
              </a:solidFill>
            </a:endParaRPr>
          </a:p>
          <a:p>
            <a:r>
              <a:rPr lang="en-US" dirty="0">
                <a:solidFill>
                  <a:schemeClr val="tx1"/>
                </a:solidFill>
              </a:rPr>
              <a:t>Berg, Amy, C. Blank, Martin, J and </a:t>
            </a:r>
            <a:r>
              <a:rPr lang="en-US" dirty="0" err="1">
                <a:solidFill>
                  <a:schemeClr val="tx1"/>
                </a:solidFill>
              </a:rPr>
              <a:t>Melaville</a:t>
            </a:r>
            <a:r>
              <a:rPr lang="en-US" dirty="0">
                <a:solidFill>
                  <a:schemeClr val="tx1"/>
                </a:solidFill>
              </a:rPr>
              <a:t>, Atelia. </a:t>
            </a:r>
            <a:r>
              <a:rPr lang="en-US" i="1" dirty="0">
                <a:solidFill>
                  <a:schemeClr val="tx1"/>
                </a:solidFill>
              </a:rPr>
              <a:t>Community and Family Engagement, Principals Share What Works</a:t>
            </a:r>
            <a:r>
              <a:rPr lang="en-US" dirty="0">
                <a:solidFill>
                  <a:schemeClr val="tx1"/>
                </a:solidFill>
              </a:rPr>
              <a:t>. Coalition for Community Schools. Retrieved from </a:t>
            </a:r>
            <a:r>
              <a:rPr lang="en-US" u="sng" dirty="0">
                <a:solidFill>
                  <a:srgbClr val="1704A0"/>
                </a:solidFill>
                <a:hlinkClick r:id="rId3" tooltip="Community and Family Engagement, Principals Share What Works">
                  <a:extLst>
                    <a:ext uri="{A12FA001-AC4F-418D-AE19-62706E023703}">
                      <ahyp:hlinkClr xmlns:ahyp="http://schemas.microsoft.com/office/drawing/2018/hyperlinkcolor" val="tx"/>
                    </a:ext>
                  </a:extLst>
                </a:hlinkClick>
              </a:rPr>
              <a:t>https://files.eric.ed.gov/fulltext/ED494521.pdf</a:t>
            </a:r>
            <a:endParaRPr lang="en-US" u="sng" dirty="0">
              <a:solidFill>
                <a:srgbClr val="1704A0"/>
              </a:solidFill>
            </a:endParaRPr>
          </a:p>
          <a:p>
            <a:r>
              <a:rPr lang="en-US" dirty="0">
                <a:solidFill>
                  <a:schemeClr val="tx1"/>
                </a:solidFill>
              </a:rPr>
              <a:t>Culturally and Linguistically Responsive Teaching. Retrieved from </a:t>
            </a:r>
            <a:r>
              <a:rPr lang="en-US" u="sng" dirty="0">
                <a:solidFill>
                  <a:srgbClr val="1704A0"/>
                </a:solidFill>
                <a:hlinkClick r:id="rId4" tooltip="Culturally and Linguistically Responsive Teaching">
                  <a:extLst>
                    <a:ext uri="{A12FA001-AC4F-418D-AE19-62706E023703}">
                      <ahyp:hlinkClr xmlns:ahyp="http://schemas.microsoft.com/office/drawing/2018/hyperlinkcolor" val="tx"/>
                    </a:ext>
                  </a:extLst>
                </a:hlinkClick>
              </a:rPr>
              <a:t>https://www.cde.ca.gov/pd/ee/responsiveteaching.asp</a:t>
            </a:r>
            <a:endParaRPr lang="en-US" dirty="0">
              <a:solidFill>
                <a:srgbClr val="1704A0"/>
              </a:solidFill>
            </a:endParaRPr>
          </a:p>
        </p:txBody>
      </p:sp>
      <p:sp>
        <p:nvSpPr>
          <p:cNvPr id="4" name="Slide Number Placeholder 3">
            <a:extLst>
              <a:ext uri="{FF2B5EF4-FFF2-40B4-BE49-F238E27FC236}">
                <a16:creationId xmlns:a16="http://schemas.microsoft.com/office/drawing/2014/main" id="{151FBF9F-B99F-48E9-9D9D-BD344BDE4305}"/>
              </a:ext>
            </a:extLst>
          </p:cNvPr>
          <p:cNvSpPr>
            <a:spLocks noGrp="1"/>
          </p:cNvSpPr>
          <p:nvPr>
            <p:ph type="sldNum" sz="quarter" idx="12"/>
          </p:nvPr>
        </p:nvSpPr>
        <p:spPr/>
        <p:txBody>
          <a:bodyPr/>
          <a:lstStyle/>
          <a:p>
            <a:fld id="{1E47FE53-EBF0-4DA7-9D9D-CC1C3A20F3CB}" type="slidenum">
              <a:rPr lang="en-US" smtClean="0"/>
              <a:pPr/>
              <a:t>56</a:t>
            </a:fld>
            <a:endParaRPr lang="en-US" dirty="0"/>
          </a:p>
        </p:txBody>
      </p:sp>
    </p:spTree>
    <p:extLst>
      <p:ext uri="{BB962C8B-B14F-4D97-AF65-F5344CB8AC3E}">
        <p14:creationId xmlns:p14="http://schemas.microsoft.com/office/powerpoint/2010/main" val="19631185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4461D-CDFC-421D-B815-5D0E7C5B7660}"/>
              </a:ext>
            </a:extLst>
          </p:cNvPr>
          <p:cNvSpPr>
            <a:spLocks noGrp="1"/>
          </p:cNvSpPr>
          <p:nvPr>
            <p:ph type="title"/>
          </p:nvPr>
        </p:nvSpPr>
        <p:spPr/>
        <p:txBody>
          <a:bodyPr/>
          <a:lstStyle/>
          <a:p>
            <a:r>
              <a:rPr lang="en-US" dirty="0">
                <a:solidFill>
                  <a:schemeClr val="dk1"/>
                </a:solidFill>
              </a:rPr>
              <a:t>Resources (7) </a:t>
            </a:r>
            <a:endParaRPr lang="en-US" dirty="0"/>
          </a:p>
        </p:txBody>
      </p:sp>
      <p:sp>
        <p:nvSpPr>
          <p:cNvPr id="3" name="Content Placeholder 2">
            <a:extLst>
              <a:ext uri="{FF2B5EF4-FFF2-40B4-BE49-F238E27FC236}">
                <a16:creationId xmlns:a16="http://schemas.microsoft.com/office/drawing/2014/main" id="{9D88B8DF-0EEC-40DE-AC5C-9238BED1F0A1}"/>
              </a:ext>
            </a:extLst>
          </p:cNvPr>
          <p:cNvSpPr>
            <a:spLocks noGrp="1"/>
          </p:cNvSpPr>
          <p:nvPr>
            <p:ph idx="1"/>
          </p:nvPr>
        </p:nvSpPr>
        <p:spPr/>
        <p:txBody>
          <a:bodyPr/>
          <a:lstStyle/>
          <a:p>
            <a:r>
              <a:rPr lang="en-US" i="1" dirty="0">
                <a:solidFill>
                  <a:schemeClr val="tx1"/>
                </a:solidFill>
              </a:rPr>
              <a:t>How Stakeholder Engagement Fuels Improvement Efforts in Three California School Districts</a:t>
            </a:r>
            <a:r>
              <a:rPr lang="en-US" dirty="0">
                <a:solidFill>
                  <a:schemeClr val="tx1"/>
                </a:solidFill>
              </a:rPr>
              <a:t>. Retrieved from </a:t>
            </a:r>
            <a:r>
              <a:rPr lang="en-US" u="sng" dirty="0">
                <a:solidFill>
                  <a:srgbClr val="1704A0"/>
                </a:solidFill>
                <a:hlinkClick r:id="rId2" tooltip="How Stakeholder Engagement Fuels Improvement Efforts in Three California School Districts">
                  <a:extLst>
                    <a:ext uri="{A12FA001-AC4F-418D-AE19-62706E023703}">
                      <ahyp:hlinkClr xmlns:ahyp="http://schemas.microsoft.com/office/drawing/2018/hyperlinkcolor" val="tx"/>
                    </a:ext>
                  </a:extLst>
                </a:hlinkClick>
              </a:rPr>
              <a:t>https://edpolicyinca.org/sites/default/files/LCFF_RC_engagement%20cases.pdf</a:t>
            </a:r>
            <a:endParaRPr lang="en-US" u="sng" dirty="0">
              <a:solidFill>
                <a:srgbClr val="1704A0"/>
              </a:solidFill>
            </a:endParaRPr>
          </a:p>
          <a:p>
            <a:r>
              <a:rPr lang="en-US" i="1" dirty="0">
                <a:solidFill>
                  <a:schemeClr val="tx1"/>
                </a:solidFill>
              </a:rPr>
              <a:t>CCSSO Principles of Effective School Improvement Systems</a:t>
            </a:r>
            <a:r>
              <a:rPr lang="en-US" dirty="0">
                <a:solidFill>
                  <a:schemeClr val="tx1"/>
                </a:solidFill>
              </a:rPr>
              <a:t>. Retrieved from </a:t>
            </a:r>
            <a:r>
              <a:rPr lang="en-US" u="sng" dirty="0">
                <a:solidFill>
                  <a:srgbClr val="1704A0"/>
                </a:solidFill>
                <a:hlinkClick r:id="rId3" tooltip="CCSSO Principles of Effective School Improvement Systems">
                  <a:extLst>
                    <a:ext uri="{A12FA001-AC4F-418D-AE19-62706E023703}">
                      <ahyp:hlinkClr xmlns:ahyp="http://schemas.microsoft.com/office/drawing/2018/hyperlinkcolor" val="tx"/>
                    </a:ext>
                  </a:extLst>
                </a:hlinkClick>
              </a:rPr>
              <a:t>https://ccsso.org/sites/default/files/2017-10/CCSSOPrinciplesofEffectiveSchoolImprovementSystems06212017_0.pdf</a:t>
            </a:r>
            <a:endParaRPr lang="en-US" u="sng" dirty="0">
              <a:solidFill>
                <a:srgbClr val="1704A0"/>
              </a:solidFill>
            </a:endParaRPr>
          </a:p>
        </p:txBody>
      </p:sp>
      <p:sp>
        <p:nvSpPr>
          <p:cNvPr id="4" name="Slide Number Placeholder 3">
            <a:extLst>
              <a:ext uri="{FF2B5EF4-FFF2-40B4-BE49-F238E27FC236}">
                <a16:creationId xmlns:a16="http://schemas.microsoft.com/office/drawing/2014/main" id="{7CD06419-B8E5-4944-B172-F09834764649}"/>
              </a:ext>
            </a:extLst>
          </p:cNvPr>
          <p:cNvSpPr>
            <a:spLocks noGrp="1"/>
          </p:cNvSpPr>
          <p:nvPr>
            <p:ph type="sldNum" sz="quarter" idx="12"/>
          </p:nvPr>
        </p:nvSpPr>
        <p:spPr/>
        <p:txBody>
          <a:bodyPr/>
          <a:lstStyle/>
          <a:p>
            <a:fld id="{1E47FE53-EBF0-4DA7-9D9D-CC1C3A20F3CB}" type="slidenum">
              <a:rPr lang="en-US" smtClean="0"/>
              <a:pPr/>
              <a:t>57</a:t>
            </a:fld>
            <a:endParaRPr lang="en-US" dirty="0"/>
          </a:p>
        </p:txBody>
      </p:sp>
    </p:spTree>
    <p:extLst>
      <p:ext uri="{BB962C8B-B14F-4D97-AF65-F5344CB8AC3E}">
        <p14:creationId xmlns:p14="http://schemas.microsoft.com/office/powerpoint/2010/main" val="33590411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5168D-384E-43F4-BB08-ECEBC54E57C5}"/>
              </a:ext>
            </a:extLst>
          </p:cNvPr>
          <p:cNvSpPr>
            <a:spLocks noGrp="1"/>
          </p:cNvSpPr>
          <p:nvPr>
            <p:ph type="title"/>
          </p:nvPr>
        </p:nvSpPr>
        <p:spPr/>
        <p:txBody>
          <a:bodyPr/>
          <a:lstStyle/>
          <a:p>
            <a:r>
              <a:rPr lang="en-US" dirty="0">
                <a:solidFill>
                  <a:schemeClr val="dk1"/>
                </a:solidFill>
              </a:rPr>
              <a:t>Resources (8) </a:t>
            </a:r>
            <a:endParaRPr lang="en-US" dirty="0"/>
          </a:p>
        </p:txBody>
      </p:sp>
      <p:sp>
        <p:nvSpPr>
          <p:cNvPr id="3" name="Content Placeholder 2">
            <a:extLst>
              <a:ext uri="{FF2B5EF4-FFF2-40B4-BE49-F238E27FC236}">
                <a16:creationId xmlns:a16="http://schemas.microsoft.com/office/drawing/2014/main" id="{900D5427-B539-4F2A-9FBB-9A138CC5A0C9}"/>
              </a:ext>
            </a:extLst>
          </p:cNvPr>
          <p:cNvSpPr>
            <a:spLocks noGrp="1"/>
          </p:cNvSpPr>
          <p:nvPr>
            <p:ph idx="1"/>
          </p:nvPr>
        </p:nvSpPr>
        <p:spPr/>
        <p:txBody>
          <a:bodyPr/>
          <a:lstStyle/>
          <a:p>
            <a:r>
              <a:rPr lang="en-US" i="1" dirty="0">
                <a:solidFill>
                  <a:schemeClr val="tx1"/>
                </a:solidFill>
              </a:rPr>
              <a:t>Connecting Commitments, Principles, and Practices to Strategically Address Equity and Improvement</a:t>
            </a:r>
            <a:r>
              <a:rPr lang="en-US" dirty="0">
                <a:solidFill>
                  <a:schemeClr val="tx1"/>
                </a:solidFill>
              </a:rPr>
              <a:t>. Retrieved from </a:t>
            </a:r>
            <a:r>
              <a:rPr lang="en-US" u="sng" dirty="0">
                <a:solidFill>
                  <a:srgbClr val="1704A0"/>
                </a:solidFill>
                <a:hlinkClick r:id="rId2" tooltip="Connecting Commitments, Principles, and Practices to Strategically Address Equity and Improvement">
                  <a:extLst>
                    <a:ext uri="{A12FA001-AC4F-418D-AE19-62706E023703}">
                      <ahyp:hlinkClr xmlns:ahyp="http://schemas.microsoft.com/office/drawing/2018/hyperlinkcolor" val="tx"/>
                    </a:ext>
                  </a:extLst>
                </a:hlinkClick>
              </a:rPr>
              <a:t>https://ccsso.org/sites/default/files/2019-12/Connecting%20Commitments%20Principles%20and%20Practices%20to%20Strategically%20Address%20Equity%20and%20Improvement%202019.pdf</a:t>
            </a:r>
            <a:endParaRPr lang="en-US" dirty="0">
              <a:solidFill>
                <a:srgbClr val="1704A0"/>
              </a:solidFill>
            </a:endParaRPr>
          </a:p>
        </p:txBody>
      </p:sp>
      <p:sp>
        <p:nvSpPr>
          <p:cNvPr id="4" name="Slide Number Placeholder 3">
            <a:extLst>
              <a:ext uri="{FF2B5EF4-FFF2-40B4-BE49-F238E27FC236}">
                <a16:creationId xmlns:a16="http://schemas.microsoft.com/office/drawing/2014/main" id="{788891D9-9993-493E-A830-67D1B39E5E65}"/>
              </a:ext>
            </a:extLst>
          </p:cNvPr>
          <p:cNvSpPr>
            <a:spLocks noGrp="1"/>
          </p:cNvSpPr>
          <p:nvPr>
            <p:ph type="sldNum" sz="quarter" idx="12"/>
          </p:nvPr>
        </p:nvSpPr>
        <p:spPr/>
        <p:txBody>
          <a:bodyPr/>
          <a:lstStyle/>
          <a:p>
            <a:fld id="{1E47FE53-EBF0-4DA7-9D9D-CC1C3A20F3CB}" type="slidenum">
              <a:rPr lang="en-US" smtClean="0"/>
              <a:pPr/>
              <a:t>58</a:t>
            </a:fld>
            <a:endParaRPr lang="en-US" dirty="0"/>
          </a:p>
        </p:txBody>
      </p:sp>
    </p:spTree>
    <p:extLst>
      <p:ext uri="{BB962C8B-B14F-4D97-AF65-F5344CB8AC3E}">
        <p14:creationId xmlns:p14="http://schemas.microsoft.com/office/powerpoint/2010/main" val="39689612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b365715933_1_19"/>
          <p:cNvSpPr txBox="1">
            <a:spLocks noGrp="1"/>
          </p:cNvSpPr>
          <p:nvPr>
            <p:ph type="title"/>
          </p:nvPr>
        </p:nvSpPr>
        <p:spPr/>
        <p:txBody>
          <a:bodyPr/>
          <a:lstStyle/>
          <a:p>
            <a:pPr lvl="0"/>
            <a:r>
              <a:rPr lang="en-US" dirty="0"/>
              <a:t>Upcoming Webinars</a:t>
            </a:r>
          </a:p>
        </p:txBody>
      </p:sp>
      <p:sp>
        <p:nvSpPr>
          <p:cNvPr id="323" name="Google Shape;323;gb365715933_1_19"/>
          <p:cNvSpPr txBox="1">
            <a:spLocks noGrp="1"/>
          </p:cNvSpPr>
          <p:nvPr>
            <p:ph type="body" idx="1"/>
          </p:nvPr>
        </p:nvSpPr>
        <p:spPr/>
        <p:txBody>
          <a:bodyPr/>
          <a:lstStyle/>
          <a:p>
            <a:pPr lvl="0"/>
            <a:r>
              <a:rPr lang="en-US" dirty="0"/>
              <a:t>Tuesdays @ 2</a:t>
            </a:r>
          </a:p>
        </p:txBody>
      </p:sp>
      <p:sp>
        <p:nvSpPr>
          <p:cNvPr id="2" name="Text Placeholder 1">
            <a:extLst>
              <a:ext uri="{FF2B5EF4-FFF2-40B4-BE49-F238E27FC236}">
                <a16:creationId xmlns:a16="http://schemas.microsoft.com/office/drawing/2014/main" id="{C2020C05-1451-4E9A-884B-C8C9BDB04BF5}"/>
              </a:ext>
            </a:extLst>
          </p:cNvPr>
          <p:cNvSpPr>
            <a:spLocks noGrp="1"/>
          </p:cNvSpPr>
          <p:nvPr>
            <p:ph type="body" idx="2"/>
          </p:nvPr>
        </p:nvSpPr>
        <p:spPr>
          <a:xfrm>
            <a:off x="1097280" y="2582333"/>
            <a:ext cx="4937760" cy="3701235"/>
          </a:xfrm>
        </p:spPr>
        <p:txBody>
          <a:bodyPr>
            <a:normAutofit/>
          </a:bodyPr>
          <a:lstStyle/>
          <a:p>
            <a:pPr lvl="0"/>
            <a:r>
              <a:rPr lang="en-US" sz="2600" dirty="0"/>
              <a:t>2/2: LCAP and Annual Update Templates and Instructions for the 2021-22 School Year </a:t>
            </a:r>
          </a:p>
          <a:p>
            <a:pPr lvl="0"/>
            <a:r>
              <a:rPr lang="en-US" sz="2600" dirty="0"/>
              <a:t>2/9: Developing Focus Goals and Maintenance Goals for the LCAP</a:t>
            </a:r>
          </a:p>
        </p:txBody>
      </p:sp>
      <p:sp>
        <p:nvSpPr>
          <p:cNvPr id="3" name="Text Placeholder 2">
            <a:extLst>
              <a:ext uri="{FF2B5EF4-FFF2-40B4-BE49-F238E27FC236}">
                <a16:creationId xmlns:a16="http://schemas.microsoft.com/office/drawing/2014/main" id="{1B62B3BC-40C3-4DB9-A219-2F551DD8FFAB}"/>
              </a:ext>
            </a:extLst>
          </p:cNvPr>
          <p:cNvSpPr>
            <a:spLocks noGrp="1"/>
          </p:cNvSpPr>
          <p:nvPr>
            <p:ph type="body" idx="3"/>
          </p:nvPr>
        </p:nvSpPr>
        <p:spPr/>
        <p:txBody>
          <a:bodyPr/>
          <a:lstStyle/>
          <a:p>
            <a:r>
              <a:rPr lang="en-US" dirty="0"/>
              <a:t>Thursdays @ 3</a:t>
            </a:r>
          </a:p>
        </p:txBody>
      </p:sp>
      <p:sp>
        <p:nvSpPr>
          <p:cNvPr id="4" name="Text Placeholder 3">
            <a:extLst>
              <a:ext uri="{FF2B5EF4-FFF2-40B4-BE49-F238E27FC236}">
                <a16:creationId xmlns:a16="http://schemas.microsoft.com/office/drawing/2014/main" id="{43C93102-AA20-4FF4-9000-C6388505DDAF}"/>
              </a:ext>
            </a:extLst>
          </p:cNvPr>
          <p:cNvSpPr>
            <a:spLocks noGrp="1"/>
          </p:cNvSpPr>
          <p:nvPr>
            <p:ph type="body" idx="4"/>
          </p:nvPr>
        </p:nvSpPr>
        <p:spPr>
          <a:xfrm>
            <a:off x="6217920" y="2582333"/>
            <a:ext cx="4937760" cy="3989063"/>
          </a:xfrm>
        </p:spPr>
        <p:txBody>
          <a:bodyPr>
            <a:normAutofit/>
          </a:bodyPr>
          <a:lstStyle/>
          <a:p>
            <a:r>
              <a:rPr lang="en-US" dirty="0"/>
              <a:t>1/28: Data and the LCAP</a:t>
            </a:r>
          </a:p>
          <a:p>
            <a:r>
              <a:rPr lang="en-US" dirty="0"/>
              <a:t>2/4: Developing Broad Goals for the LCAP</a:t>
            </a:r>
          </a:p>
          <a:p>
            <a:r>
              <a:rPr lang="en-US" dirty="0"/>
              <a:t>2/11: The CA School Dashboard Local Indicator Process for 2021-22</a:t>
            </a:r>
          </a:p>
        </p:txBody>
      </p:sp>
      <p:sp>
        <p:nvSpPr>
          <p:cNvPr id="324" name="Google Shape;324;gb365715933_1_19"/>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050" b="0" i="0" u="none" strike="noStrike" kern="1200" cap="none" spc="0" normalizeH="0" baseline="0" noProof="0" smtClean="0">
                <a:ln>
                  <a:noFill/>
                </a:ln>
                <a:solidFill>
                  <a:srgbClr val="FFFFFF"/>
                </a:solidFill>
                <a:effectLst/>
                <a:uLnTx/>
                <a:uFillTx/>
                <a:latin typeface="Arial"/>
                <a:ea typeface="+mn-ea"/>
                <a:cs typeface="+mn-cs"/>
                <a:sym typeface="Arial"/>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US" sz="1050" b="0" i="0" u="none" strike="noStrike" kern="120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3243155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b495f8a397_1_157"/>
          <p:cNvSpPr txBox="1">
            <a:spLocks noGrp="1"/>
          </p:cNvSpPr>
          <p:nvPr>
            <p:ph type="title"/>
          </p:nvPr>
        </p:nvSpPr>
        <p:spPr/>
        <p:txBody>
          <a:bodyPr/>
          <a:lstStyle/>
          <a:p>
            <a:pPr lvl="0"/>
            <a:r>
              <a:rPr lang="en-US" dirty="0"/>
              <a:t>Flexibility to Ensure Student Success</a:t>
            </a:r>
          </a:p>
        </p:txBody>
      </p:sp>
      <p:sp>
        <p:nvSpPr>
          <p:cNvPr id="286" name="Google Shape;286;gb495f8a397_1_157"/>
          <p:cNvSpPr txBox="1">
            <a:spLocks noGrp="1"/>
          </p:cNvSpPr>
          <p:nvPr>
            <p:ph idx="1"/>
          </p:nvPr>
        </p:nvSpPr>
        <p:spPr>
          <a:xfrm>
            <a:off x="1097280" y="1845733"/>
            <a:ext cx="10040374" cy="4355561"/>
          </a:xfrm>
        </p:spPr>
        <p:txBody>
          <a:bodyPr/>
          <a:lstStyle/>
          <a:p>
            <a:pPr lvl="0"/>
            <a:r>
              <a:rPr lang="en-US" dirty="0">
                <a:sym typeface="Arial"/>
              </a:rPr>
              <a:t>LCFF provides for an increased level of local flexibility to determine which programs and/or services have the greatest likelihood of ensuring that each student will succeed in relation to each of the eight LCFF state priorities.</a:t>
            </a:r>
            <a:endParaRPr lang="en-US" dirty="0"/>
          </a:p>
          <a:p>
            <a:pPr lvl="0"/>
            <a:r>
              <a:rPr lang="en-US" dirty="0">
                <a:sym typeface="Arial"/>
              </a:rPr>
              <a:t>In exchange for this flexibility, the LCFF model requires greater local responsibility for selecting appropriate and effective programs.</a:t>
            </a:r>
          </a:p>
          <a:p>
            <a:pPr lvl="0"/>
            <a:r>
              <a:rPr lang="en-US" dirty="0"/>
              <a:t>This necessitates transparency and engaging stakeholders in analysis and decision-making.</a:t>
            </a:r>
          </a:p>
        </p:txBody>
      </p:sp>
      <p:sp>
        <p:nvSpPr>
          <p:cNvPr id="287" name="Google Shape;287;gb495f8a397_1_157"/>
          <p:cNvSpPr txBox="1">
            <a:spLocks noGrp="1"/>
          </p:cNvSpPr>
          <p:nvPr>
            <p:ph type="sldNum" sz="quarter" idx="12"/>
          </p:nvPr>
        </p:nvSpPr>
        <p:spPr/>
        <p:txBody>
          <a:bodyPr/>
          <a:lstStyle/>
          <a:p>
            <a:pPr lvl="0"/>
            <a:fld id="{00000000-1234-1234-1234-123412341234}" type="slidenum">
              <a:rPr lang="en-US" sz="2400" smtClean="0"/>
              <a:pPr lvl="0"/>
              <a:t>6</a:t>
            </a:fld>
            <a:endParaRPr lang="en-US"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15"/>
          <p:cNvSpPr txBox="1">
            <a:spLocks noGrp="1"/>
          </p:cNvSpPr>
          <p:nvPr>
            <p:ph type="title"/>
          </p:nvPr>
        </p:nvSpPr>
        <p:spPr/>
        <p:txBody>
          <a:bodyPr/>
          <a:lstStyle/>
          <a:p>
            <a:pPr lvl="0"/>
            <a:r>
              <a:rPr lang="en-US"/>
              <a:t>Questions</a:t>
            </a:r>
          </a:p>
        </p:txBody>
      </p:sp>
      <p:sp>
        <p:nvSpPr>
          <p:cNvPr id="4" name="Content Placeholder 3">
            <a:extLst>
              <a:ext uri="{FF2B5EF4-FFF2-40B4-BE49-F238E27FC236}">
                <a16:creationId xmlns:a16="http://schemas.microsoft.com/office/drawing/2014/main" id="{F7692C70-8E5C-4865-9ABD-AEBF6848A270}"/>
              </a:ext>
            </a:extLst>
          </p:cNvPr>
          <p:cNvSpPr>
            <a:spLocks noGrp="1"/>
          </p:cNvSpPr>
          <p:nvPr>
            <p:ph idx="1"/>
          </p:nvPr>
        </p:nvSpPr>
        <p:spPr/>
        <p:txBody>
          <a:bodyPr/>
          <a:lstStyle/>
          <a:p>
            <a:pPr marL="201168" lvl="1" indent="0" algn="ctr">
              <a:spcBef>
                <a:spcPts val="0"/>
              </a:spcBef>
              <a:spcAft>
                <a:spcPts val="0"/>
              </a:spcAft>
              <a:buClr>
                <a:schemeClr val="accent1"/>
              </a:buClr>
              <a:buSzPts val="2400"/>
              <a:buNone/>
            </a:pPr>
            <a:r>
              <a:rPr lang="en-US" sz="2800" dirty="0">
                <a:solidFill>
                  <a:schemeClr val="dk1"/>
                </a:solidFill>
                <a:ea typeface="Arial"/>
                <a:cs typeface="Arial"/>
                <a:sym typeface="Arial"/>
              </a:rPr>
              <a:t>If you have any questions, please contact the Local Agency Systems Support Office at </a:t>
            </a:r>
            <a:r>
              <a:rPr lang="en-US" sz="2800" u="sng" dirty="0">
                <a:solidFill>
                  <a:srgbClr val="1704A0"/>
                </a:solidFill>
                <a:ea typeface="Arial"/>
                <a:cs typeface="Arial"/>
                <a:sym typeface="Arial"/>
                <a:hlinkClick r:id="rId3" tooltip="LCFF@cde.ca.gov">
                  <a:extLst>
                    <a:ext uri="{A12FA001-AC4F-418D-AE19-62706E023703}">
                      <ahyp:hlinkClr xmlns:ahyp="http://schemas.microsoft.com/office/drawing/2018/hyperlinkcolor" val="tx"/>
                    </a:ext>
                  </a:extLst>
                </a:hlinkClick>
              </a:rPr>
              <a:t>LCFF@cde.ca.gov</a:t>
            </a:r>
            <a:r>
              <a:rPr lang="en-US" sz="2800" dirty="0">
                <a:solidFill>
                  <a:srgbClr val="1704A0"/>
                </a:solidFill>
                <a:ea typeface="Arial"/>
                <a:cs typeface="Arial"/>
                <a:sym typeface="Arial"/>
                <a:hlinkClick r:id="rId3" tooltip="LCFF@cde.ca.gov">
                  <a:extLst>
                    <a:ext uri="{A12FA001-AC4F-418D-AE19-62706E023703}">
                      <ahyp:hlinkClr xmlns:ahyp="http://schemas.microsoft.com/office/drawing/2018/hyperlinkcolor" val="tx"/>
                    </a:ext>
                  </a:extLst>
                </a:hlinkClick>
              </a:rPr>
              <a:t>  </a:t>
            </a:r>
            <a:endParaRPr lang="en-US" dirty="0">
              <a:solidFill>
                <a:srgbClr val="1704A0"/>
              </a:solidFill>
            </a:endParaRPr>
          </a:p>
          <a:p>
            <a:pPr marL="201168" lvl="1" indent="0" algn="ctr">
              <a:spcBef>
                <a:spcPts val="600"/>
              </a:spcBef>
              <a:spcAft>
                <a:spcPts val="0"/>
              </a:spcAft>
              <a:buClr>
                <a:schemeClr val="accent1"/>
              </a:buClr>
              <a:buSzPts val="2800"/>
              <a:buNone/>
            </a:pPr>
            <a:endParaRPr lang="en-US" sz="2800" dirty="0">
              <a:solidFill>
                <a:srgbClr val="3F3F3F"/>
              </a:solidFill>
              <a:ea typeface="Arial"/>
              <a:cs typeface="Arial"/>
              <a:sym typeface="Arial"/>
            </a:endParaRPr>
          </a:p>
          <a:p>
            <a:pPr marL="201168" lvl="1" indent="0" algn="ctr">
              <a:spcBef>
                <a:spcPts val="600"/>
              </a:spcBef>
              <a:spcAft>
                <a:spcPts val="0"/>
              </a:spcAft>
              <a:buClr>
                <a:schemeClr val="accent1"/>
              </a:buClr>
              <a:buSzPts val="2800"/>
              <a:buNone/>
            </a:pPr>
            <a:r>
              <a:rPr lang="en-US" sz="2800" dirty="0">
                <a:solidFill>
                  <a:schemeClr val="dk1"/>
                </a:solidFill>
                <a:ea typeface="Arial"/>
                <a:cs typeface="Arial"/>
                <a:sym typeface="Arial"/>
              </a:rPr>
              <a:t>Tuesdays @ 2 webpage: </a:t>
            </a:r>
            <a:r>
              <a:rPr lang="en-US" sz="2800" u="sng" dirty="0">
                <a:solidFill>
                  <a:srgbClr val="1704A0"/>
                </a:solidFill>
                <a:ea typeface="Arial"/>
                <a:cs typeface="Arial"/>
                <a:sym typeface="Arial"/>
                <a:hlinkClick r:id="rId4"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a typeface="Arial"/>
              <a:cs typeface="Arial"/>
              <a:sym typeface="Arial"/>
            </a:endParaRPr>
          </a:p>
          <a:p>
            <a:pPr marL="0" indent="0">
              <a:buNone/>
            </a:pPr>
            <a:endParaRPr lang="en-US" dirty="0"/>
          </a:p>
        </p:txBody>
      </p:sp>
      <p:sp>
        <p:nvSpPr>
          <p:cNvPr id="686" name="Google Shape;686;p15"/>
          <p:cNvSpPr txBox="1">
            <a:spLocks noGrp="1"/>
          </p:cNvSpPr>
          <p:nvPr>
            <p:ph type="sldNum" idx="12"/>
          </p:nvPr>
        </p:nvSpPr>
        <p:spPr/>
        <p:txBody>
          <a:bodyPr/>
          <a:lstStyle/>
          <a:p>
            <a:pPr lvl="0"/>
            <a:fld id="{00000000-1234-1234-1234-123412341234}" type="slidenum">
              <a:rPr lang="en-US" smtClean="0"/>
              <a:pPr lvl="0"/>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22501-9CFB-467F-8B44-F9EA83DDA301}"/>
              </a:ext>
            </a:extLst>
          </p:cNvPr>
          <p:cNvSpPr>
            <a:spLocks noGrp="1"/>
          </p:cNvSpPr>
          <p:nvPr>
            <p:ph type="title"/>
          </p:nvPr>
        </p:nvSpPr>
        <p:spPr/>
        <p:txBody>
          <a:bodyPr/>
          <a:lstStyle/>
          <a:p>
            <a:r>
              <a:rPr lang="en-US" dirty="0"/>
              <a:t>Addendum 1</a:t>
            </a:r>
          </a:p>
        </p:txBody>
      </p:sp>
      <p:sp>
        <p:nvSpPr>
          <p:cNvPr id="3" name="Content Placeholder 2">
            <a:extLst>
              <a:ext uri="{FF2B5EF4-FFF2-40B4-BE49-F238E27FC236}">
                <a16:creationId xmlns:a16="http://schemas.microsoft.com/office/drawing/2014/main" id="{E43E58F3-B42F-477E-82C9-585C54DB491E}"/>
              </a:ext>
            </a:extLst>
          </p:cNvPr>
          <p:cNvSpPr>
            <a:spLocks noGrp="1"/>
          </p:cNvSpPr>
          <p:nvPr>
            <p:ph idx="1"/>
          </p:nvPr>
        </p:nvSpPr>
        <p:spPr/>
        <p:txBody>
          <a:bodyPr/>
          <a:lstStyle/>
          <a:p>
            <a:pPr marL="0" indent="0">
              <a:buNone/>
            </a:pPr>
            <a:r>
              <a:rPr lang="en-US" dirty="0"/>
              <a:t>Process diagram of 4 light green rectangles stacked vertically labeled with Consultation, Advisory Committees (Districts and COEs), Review of School Plans (Districts and COEs), and Consult with SELPA (Districts and COEs). Then 3 rectangles (colored dark blue, dark brown, and fuchsia) linked vertically to the right of the initial 4 rectangles, are labeled as follows: Public Hearing (Input), Public Meeting (Adoption), and Adopted LCAP.</a:t>
            </a:r>
          </a:p>
          <a:p>
            <a:pPr marL="0" indent="0">
              <a:buNone/>
            </a:pPr>
            <a:endParaRPr lang="en-US" dirty="0"/>
          </a:p>
        </p:txBody>
      </p:sp>
      <p:sp>
        <p:nvSpPr>
          <p:cNvPr id="4" name="Slide Number Placeholder 3">
            <a:extLst>
              <a:ext uri="{FF2B5EF4-FFF2-40B4-BE49-F238E27FC236}">
                <a16:creationId xmlns:a16="http://schemas.microsoft.com/office/drawing/2014/main" id="{956E0176-913B-43CF-8BB3-CC4CC83FAA32}"/>
              </a:ext>
            </a:extLst>
          </p:cNvPr>
          <p:cNvSpPr>
            <a:spLocks noGrp="1"/>
          </p:cNvSpPr>
          <p:nvPr>
            <p:ph type="sldNum" sz="quarter" idx="12"/>
          </p:nvPr>
        </p:nvSpPr>
        <p:spPr/>
        <p:txBody>
          <a:bodyPr/>
          <a:lstStyle/>
          <a:p>
            <a:fld id="{1E47FE53-EBF0-4DA7-9D9D-CC1C3A20F3CB}" type="slidenum">
              <a:rPr lang="en-US" smtClean="0"/>
              <a:pPr/>
              <a:t>61</a:t>
            </a:fld>
            <a:endParaRPr lang="en-US" dirty="0"/>
          </a:p>
        </p:txBody>
      </p:sp>
    </p:spTree>
    <p:extLst>
      <p:ext uri="{BB962C8B-B14F-4D97-AF65-F5344CB8AC3E}">
        <p14:creationId xmlns:p14="http://schemas.microsoft.com/office/powerpoint/2010/main" val="30769519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CA1A9-5C0B-41D1-AC1D-2620AF6A6A72}"/>
              </a:ext>
            </a:extLst>
          </p:cNvPr>
          <p:cNvSpPr>
            <a:spLocks noGrp="1"/>
          </p:cNvSpPr>
          <p:nvPr>
            <p:ph type="title"/>
          </p:nvPr>
        </p:nvSpPr>
        <p:spPr/>
        <p:txBody>
          <a:bodyPr/>
          <a:lstStyle/>
          <a:p>
            <a:r>
              <a:rPr lang="en-US" dirty="0"/>
              <a:t>Addendum 2</a:t>
            </a:r>
          </a:p>
        </p:txBody>
      </p:sp>
      <p:sp>
        <p:nvSpPr>
          <p:cNvPr id="3" name="Content Placeholder 2">
            <a:extLst>
              <a:ext uri="{FF2B5EF4-FFF2-40B4-BE49-F238E27FC236}">
                <a16:creationId xmlns:a16="http://schemas.microsoft.com/office/drawing/2014/main" id="{865325D5-60FE-4FFC-8208-0EE8840F421C}"/>
              </a:ext>
            </a:extLst>
          </p:cNvPr>
          <p:cNvSpPr>
            <a:spLocks noGrp="1"/>
          </p:cNvSpPr>
          <p:nvPr>
            <p:ph idx="1"/>
          </p:nvPr>
        </p:nvSpPr>
        <p:spPr/>
        <p:txBody>
          <a:bodyPr>
            <a:normAutofit/>
          </a:bodyPr>
          <a:lstStyle/>
          <a:p>
            <a:pPr marL="0" lvl="0" indent="0">
              <a:lnSpc>
                <a:spcPct val="100000"/>
              </a:lnSpc>
              <a:spcBef>
                <a:spcPts val="0"/>
              </a:spcBef>
              <a:spcAft>
                <a:spcPts val="0"/>
              </a:spcAft>
              <a:buSzTx/>
              <a:buNone/>
              <a:defRPr/>
            </a:pPr>
            <a:r>
              <a:rPr lang="en-US" dirty="0"/>
              <a:t>A large arrow pointing from left to right with 5 colored circles (blue, aqua green, green, olive green, and brown) in the middle that illustrates how the process should be implemented in chronological order. First is “Process and Opportunities to Engage”. Second dot is “Input Provided”. Third dot is “Descriptions in the Plan Summary”. Fourth dot is “Descriptions in the Stakeholder Engagement Section”. Fifth dot is “Goals, Metrics, and Actions in the LCAP”.</a:t>
            </a:r>
          </a:p>
          <a:p>
            <a:pPr marL="0" indent="0">
              <a:buNone/>
            </a:pPr>
            <a:endParaRPr lang="en-US" dirty="0"/>
          </a:p>
        </p:txBody>
      </p:sp>
      <p:sp>
        <p:nvSpPr>
          <p:cNvPr id="4" name="Slide Number Placeholder 3">
            <a:extLst>
              <a:ext uri="{FF2B5EF4-FFF2-40B4-BE49-F238E27FC236}">
                <a16:creationId xmlns:a16="http://schemas.microsoft.com/office/drawing/2014/main" id="{ED38AD37-0526-4F0A-B3E0-33F6380E7E95}"/>
              </a:ext>
            </a:extLst>
          </p:cNvPr>
          <p:cNvSpPr>
            <a:spLocks noGrp="1"/>
          </p:cNvSpPr>
          <p:nvPr>
            <p:ph type="sldNum" sz="quarter" idx="12"/>
          </p:nvPr>
        </p:nvSpPr>
        <p:spPr/>
        <p:txBody>
          <a:bodyPr/>
          <a:lstStyle/>
          <a:p>
            <a:fld id="{1E47FE53-EBF0-4DA7-9D9D-CC1C3A20F3CB}" type="slidenum">
              <a:rPr lang="en-US" sz="2400" smtClean="0"/>
              <a:t>62</a:t>
            </a:fld>
            <a:endParaRPr lang="en-US" sz="2400" dirty="0"/>
          </a:p>
        </p:txBody>
      </p:sp>
    </p:spTree>
    <p:extLst>
      <p:ext uri="{BB962C8B-B14F-4D97-AF65-F5344CB8AC3E}">
        <p14:creationId xmlns:p14="http://schemas.microsoft.com/office/powerpoint/2010/main" val="1818592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DB7A2-2206-4663-829D-D4A738D69947}"/>
              </a:ext>
            </a:extLst>
          </p:cNvPr>
          <p:cNvSpPr>
            <a:spLocks noGrp="1"/>
          </p:cNvSpPr>
          <p:nvPr>
            <p:ph type="title"/>
          </p:nvPr>
        </p:nvSpPr>
        <p:spPr/>
        <p:txBody>
          <a:bodyPr/>
          <a:lstStyle/>
          <a:p>
            <a:r>
              <a:rPr lang="en-US" dirty="0"/>
              <a:t>Framing the LCAP</a:t>
            </a:r>
          </a:p>
        </p:txBody>
      </p:sp>
      <p:sp>
        <p:nvSpPr>
          <p:cNvPr id="3" name="Content Placeholder 2">
            <a:extLst>
              <a:ext uri="{FF2B5EF4-FFF2-40B4-BE49-F238E27FC236}">
                <a16:creationId xmlns:a16="http://schemas.microsoft.com/office/drawing/2014/main" id="{F7E9B850-59D5-43AF-9D64-B58049FFBDDA}"/>
              </a:ext>
            </a:extLst>
          </p:cNvPr>
          <p:cNvSpPr>
            <a:spLocks noGrp="1"/>
          </p:cNvSpPr>
          <p:nvPr>
            <p:ph idx="1"/>
          </p:nvPr>
        </p:nvSpPr>
        <p:spPr/>
        <p:txBody>
          <a:bodyPr/>
          <a:lstStyle/>
          <a:p>
            <a:pPr marL="0" lvl="0" indent="0">
              <a:buNone/>
            </a:pPr>
            <a:r>
              <a:rPr lang="en-US" dirty="0"/>
              <a:t>The LCAP development process serves three distinct, but related functions: </a:t>
            </a:r>
          </a:p>
          <a:p>
            <a:pPr lvl="0"/>
            <a:r>
              <a:rPr lang="en-US" dirty="0"/>
              <a:t>Comprehensive Strategic Planning</a:t>
            </a:r>
          </a:p>
          <a:p>
            <a:r>
              <a:rPr lang="en-US" dirty="0"/>
              <a:t>Meaningful Stakeholder Engagement</a:t>
            </a:r>
          </a:p>
          <a:p>
            <a:r>
              <a:rPr lang="en-US" dirty="0"/>
              <a:t>Accountability and Compliance</a:t>
            </a:r>
          </a:p>
          <a:p>
            <a:endParaRPr lang="en-US" dirty="0"/>
          </a:p>
        </p:txBody>
      </p:sp>
      <p:sp>
        <p:nvSpPr>
          <p:cNvPr id="4" name="Slide Number Placeholder 3">
            <a:extLst>
              <a:ext uri="{FF2B5EF4-FFF2-40B4-BE49-F238E27FC236}">
                <a16:creationId xmlns:a16="http://schemas.microsoft.com/office/drawing/2014/main" id="{7153DC17-21D1-4B56-A85B-78C188AED92E}"/>
              </a:ext>
            </a:extLst>
          </p:cNvPr>
          <p:cNvSpPr>
            <a:spLocks noGrp="1"/>
          </p:cNvSpPr>
          <p:nvPr>
            <p:ph type="sldNum" sz="quarter" idx="12"/>
          </p:nvPr>
        </p:nvSpPr>
        <p:spPr/>
        <p:txBody>
          <a:bodyPr/>
          <a:lstStyle/>
          <a:p>
            <a:fld id="{1E47FE53-EBF0-4DA7-9D9D-CC1C3A20F3CB}" type="slidenum">
              <a:rPr lang="en-US" smtClean="0"/>
              <a:pPr/>
              <a:t>7</a:t>
            </a:fld>
            <a:endParaRPr lang="en-US" dirty="0"/>
          </a:p>
        </p:txBody>
      </p:sp>
    </p:spTree>
    <p:extLst>
      <p:ext uri="{BB962C8B-B14F-4D97-AF65-F5344CB8AC3E}">
        <p14:creationId xmlns:p14="http://schemas.microsoft.com/office/powerpoint/2010/main" val="883399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b365715933_1_0"/>
          <p:cNvSpPr txBox="1">
            <a:spLocks noGrp="1"/>
          </p:cNvSpPr>
          <p:nvPr>
            <p:ph type="title"/>
          </p:nvPr>
        </p:nvSpPr>
        <p:spPr/>
        <p:txBody>
          <a:bodyPr/>
          <a:lstStyle/>
          <a:p>
            <a:pPr lvl="0"/>
            <a:r>
              <a:rPr lang="en-US" dirty="0"/>
              <a:t>Meaningful Stakeholder Engagement</a:t>
            </a:r>
          </a:p>
        </p:txBody>
      </p:sp>
      <p:sp>
        <p:nvSpPr>
          <p:cNvPr id="271" name="Google Shape;271;gb365715933_1_0"/>
          <p:cNvSpPr txBox="1">
            <a:spLocks noGrp="1"/>
          </p:cNvSpPr>
          <p:nvPr>
            <p:ph idx="1"/>
          </p:nvPr>
        </p:nvSpPr>
        <p:spPr>
          <a:xfrm>
            <a:off x="1097280" y="1845733"/>
            <a:ext cx="10040374" cy="4355561"/>
          </a:xfrm>
        </p:spPr>
        <p:txBody>
          <a:bodyPr>
            <a:normAutofit/>
          </a:bodyPr>
          <a:lstStyle/>
          <a:p>
            <a:pPr>
              <a:spcAft>
                <a:spcPts val="1200"/>
              </a:spcAft>
            </a:pPr>
            <a:r>
              <a:rPr lang="en-US" dirty="0"/>
              <a:t>The LCAP development process should result in an LCAP that reflects decisions made through meaningful stakeholder engagement. </a:t>
            </a:r>
          </a:p>
          <a:p>
            <a:pPr>
              <a:spcAft>
                <a:spcPts val="1200"/>
              </a:spcAft>
            </a:pPr>
            <a:r>
              <a:rPr lang="en-US" dirty="0"/>
              <a:t>Local stakeholders possess valuable perspectives and insights about an LEA's programs and services. </a:t>
            </a:r>
          </a:p>
          <a:p>
            <a:pPr>
              <a:spcAft>
                <a:spcPts val="1200"/>
              </a:spcAft>
            </a:pPr>
            <a:r>
              <a:rPr lang="en-US" dirty="0"/>
              <a:t>Effective strategic planning will incorporate these perspectives and insights in order to identify potential goals and actions to be included in the LCAP.</a:t>
            </a:r>
          </a:p>
        </p:txBody>
      </p:sp>
      <p:sp>
        <p:nvSpPr>
          <p:cNvPr id="272" name="Google Shape;272;gb365715933_1_0"/>
          <p:cNvSpPr txBox="1">
            <a:spLocks noGrp="1"/>
          </p:cNvSpPr>
          <p:nvPr>
            <p:ph type="sldNum" sz="quarter" idx="12"/>
          </p:nvPr>
        </p:nvSpPr>
        <p:spPr/>
        <p:txBody>
          <a:bodyPr/>
          <a:lstStyle/>
          <a:p>
            <a:pPr lvl="0"/>
            <a:fld id="{00000000-1234-1234-1234-123412341234}" type="slidenum">
              <a:rPr lang="en-US" smtClean="0"/>
              <a:pPr lvl="0"/>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g702bed07ac_2_161"/>
          <p:cNvSpPr txBox="1">
            <a:spLocks noGrp="1"/>
          </p:cNvSpPr>
          <p:nvPr>
            <p:ph type="title"/>
          </p:nvPr>
        </p:nvSpPr>
        <p:spPr/>
        <p:txBody>
          <a:bodyPr>
            <a:normAutofit/>
          </a:bodyPr>
          <a:lstStyle/>
          <a:p>
            <a:pPr lvl="0"/>
            <a:r>
              <a:rPr lang="en-US" sz="6600" dirty="0"/>
              <a:t>Requirements</a:t>
            </a:r>
          </a:p>
        </p:txBody>
      </p:sp>
      <p:sp>
        <p:nvSpPr>
          <p:cNvPr id="270" name="Google Shape;270;g702bed07ac_2_161"/>
          <p:cNvSpPr txBox="1">
            <a:spLocks noGrp="1"/>
          </p:cNvSpPr>
          <p:nvPr>
            <p:ph type="body" idx="1"/>
          </p:nvPr>
        </p:nvSpPr>
        <p:spPr/>
        <p:txBody>
          <a:bodyPr/>
          <a:lstStyle/>
          <a:p>
            <a:pPr lvl="0"/>
            <a:r>
              <a:rPr lang="en-US"/>
              <a:t>Requirements for Stakeholder Engagement in Developing the Plan</a:t>
            </a:r>
          </a:p>
        </p:txBody>
      </p:sp>
      <p:sp>
        <p:nvSpPr>
          <p:cNvPr id="271" name="Google Shape;271;g702bed07ac_2_161"/>
          <p:cNvSpPr txBox="1">
            <a:spLocks noGrp="1"/>
          </p:cNvSpPr>
          <p:nvPr>
            <p:ph type="sldNum" idx="12"/>
          </p:nvPr>
        </p:nvSpPr>
        <p:spPr/>
        <p:txBody>
          <a:bodyPr/>
          <a:lstStyle/>
          <a:p>
            <a:pPr lvl="0"/>
            <a:fld id="{00000000-1234-1234-1234-123412341234}" type="slidenum">
              <a:rPr lang="en-US" smtClean="0"/>
              <a:pPr lvl="0"/>
              <a:t>9</a:t>
            </a:fld>
            <a:endParaRPr lang="en-US"/>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4699</TotalTime>
  <Words>4237</Words>
  <Application>Microsoft Office PowerPoint</Application>
  <PresentationFormat>Widescreen</PresentationFormat>
  <Paragraphs>363</Paragraphs>
  <Slides>62</Slides>
  <Notes>42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62</vt:i4>
      </vt:variant>
    </vt:vector>
  </HeadingPairs>
  <TitlesOfParts>
    <vt:vector size="68" baseType="lpstr">
      <vt:lpstr>Arial</vt:lpstr>
      <vt:lpstr>Calibri</vt:lpstr>
      <vt:lpstr>Times</vt:lpstr>
      <vt:lpstr>Verdana</vt:lpstr>
      <vt:lpstr>Retrospect</vt:lpstr>
      <vt:lpstr>1_Retrospect</vt:lpstr>
      <vt:lpstr> Stakeholders and the 2021–22 LCAP</vt:lpstr>
      <vt:lpstr>Webinar Series</vt:lpstr>
      <vt:lpstr>Session Goals</vt:lpstr>
      <vt:lpstr>Background</vt:lpstr>
      <vt:lpstr>Foundational Principles of LCFF</vt:lpstr>
      <vt:lpstr>Flexibility to Ensure Student Success</vt:lpstr>
      <vt:lpstr>Framing the LCAP</vt:lpstr>
      <vt:lpstr>Meaningful Stakeholder Engagement</vt:lpstr>
      <vt:lpstr>Requirements</vt:lpstr>
      <vt:lpstr>Reminders</vt:lpstr>
      <vt:lpstr>Statute defines the floor, not the ceiling.</vt:lpstr>
      <vt:lpstr>Stakeholder Engagement Process</vt:lpstr>
      <vt:lpstr>Consultation</vt:lpstr>
      <vt:lpstr>Student Consultation</vt:lpstr>
      <vt:lpstr>Advisory Committees</vt:lpstr>
      <vt:lpstr>Input From Advisory Committees</vt:lpstr>
      <vt:lpstr>Presenting the LCAP to Advisory Committees During the Pandemic</vt:lpstr>
      <vt:lpstr>Public Opportunity to Submit Written Comment </vt:lpstr>
      <vt:lpstr>Review of School Plans</vt:lpstr>
      <vt:lpstr>Consultation With SELPA</vt:lpstr>
      <vt:lpstr>Public Hearing (Prior to Adoption)</vt:lpstr>
      <vt:lpstr>Public Meeting (i.e. Adoption)</vt:lpstr>
      <vt:lpstr>The Plan Summary</vt:lpstr>
      <vt:lpstr>Purpose</vt:lpstr>
      <vt:lpstr>Reflections: Successes and Identified Needs for the 2021–2022 LCAP</vt:lpstr>
      <vt:lpstr>Reflections: Identified Needs for the 2021–22 LCAP</vt:lpstr>
      <vt:lpstr>Reflections: Identified Need (1)</vt:lpstr>
      <vt:lpstr>Reflections: Identified Need (2)</vt:lpstr>
      <vt:lpstr>The LCAP</vt:lpstr>
      <vt:lpstr>Purpose (1)</vt:lpstr>
      <vt:lpstr>Purpose (2)</vt:lpstr>
      <vt:lpstr>Summary of Stakeholder Process</vt:lpstr>
      <vt:lpstr>Summary of Feedback</vt:lpstr>
      <vt:lpstr>Description of Aspects (1)</vt:lpstr>
      <vt:lpstr>Description of Aspects (2)</vt:lpstr>
      <vt:lpstr>Description of Aspects (3)</vt:lpstr>
      <vt:lpstr>Stakeholder Engagement</vt:lpstr>
      <vt:lpstr>Benefits of Engaging Stakeholders</vt:lpstr>
      <vt:lpstr>The Dual Capacity-Building Framework, for Family-School Partnerships, Version 2</vt:lpstr>
      <vt:lpstr>Planning (1)</vt:lpstr>
      <vt:lpstr>Planning (2)</vt:lpstr>
      <vt:lpstr>Strategies: Continuous Improvement</vt:lpstr>
      <vt:lpstr>Strategies: Systems/Structures</vt:lpstr>
      <vt:lpstr>Strategies: Conditions and Climate</vt:lpstr>
      <vt:lpstr>Strategies: Knowledge and Capacity</vt:lpstr>
      <vt:lpstr>Strategies: Participation and Representation</vt:lpstr>
      <vt:lpstr>Strategies: Meaningful Engagement </vt:lpstr>
      <vt:lpstr>Closing Thoughts</vt:lpstr>
      <vt:lpstr>Trusting Relationships Are Key</vt:lpstr>
      <vt:lpstr>The Through-line</vt:lpstr>
      <vt:lpstr>Resources (1) </vt:lpstr>
      <vt:lpstr>Resources (2) </vt:lpstr>
      <vt:lpstr>Resources (3) </vt:lpstr>
      <vt:lpstr>Resources (4) </vt:lpstr>
      <vt:lpstr>Resources (5) </vt:lpstr>
      <vt:lpstr>Resources (6) </vt:lpstr>
      <vt:lpstr>Resources (7) </vt:lpstr>
      <vt:lpstr>Resources (8) </vt:lpstr>
      <vt:lpstr>Upcoming Webinars</vt:lpstr>
      <vt:lpstr>Questions</vt:lpstr>
      <vt:lpstr>Addendum 1</vt:lpstr>
      <vt:lpstr>Addendum 2</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Stakeholders and the 2021-22 LCAP - LCFF (CA Dept of Education)</dc:title>
  <dc:subject>Tuesdays @ 2 webinar presentation of Stakeholders and the 2021-22 LCAP.</dc:subject>
  <dc:creator>Local Agency Systems Support Office</dc:creator>
  <cp:keywords>stakeholder, engagement, lcap, local, control, funding, formula, local, control, accountability, plan, template</cp:keywords>
  <cp:lastModifiedBy>Susan Aglubat-Alvarez</cp:lastModifiedBy>
  <cp:revision>293</cp:revision>
  <cp:lastPrinted>2016-11-14T18:06:51Z</cp:lastPrinted>
  <dcterms:created xsi:type="dcterms:W3CDTF">2016-11-08T21:28:02Z</dcterms:created>
  <dcterms:modified xsi:type="dcterms:W3CDTF">2021-02-04T07:22:41Z</dcterms:modified>
</cp:coreProperties>
</file>