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67" r:id="rId1"/>
  </p:sldMasterIdLst>
  <p:notesMasterIdLst>
    <p:notesMasterId r:id="rId60"/>
  </p:notesMasterIdLst>
  <p:handoutMasterIdLst>
    <p:handoutMasterId r:id="rId61"/>
  </p:handoutMasterIdLst>
  <p:sldIdLst>
    <p:sldId id="411" r:id="rId2"/>
    <p:sldId id="613" r:id="rId3"/>
    <p:sldId id="620" r:id="rId4"/>
    <p:sldId id="1713" r:id="rId5"/>
    <p:sldId id="1714" r:id="rId6"/>
    <p:sldId id="324" r:id="rId7"/>
    <p:sldId id="512" r:id="rId8"/>
    <p:sldId id="1715" r:id="rId9"/>
    <p:sldId id="1716" r:id="rId10"/>
    <p:sldId id="1717" r:id="rId11"/>
    <p:sldId id="1718" r:id="rId12"/>
    <p:sldId id="444" r:id="rId13"/>
    <p:sldId id="1719" r:id="rId14"/>
    <p:sldId id="1720" r:id="rId15"/>
    <p:sldId id="621" r:id="rId16"/>
    <p:sldId id="1721" r:id="rId17"/>
    <p:sldId id="1722" r:id="rId18"/>
    <p:sldId id="575" r:id="rId19"/>
    <p:sldId id="1723" r:id="rId20"/>
    <p:sldId id="1724" r:id="rId21"/>
    <p:sldId id="623" r:id="rId22"/>
    <p:sldId id="1725" r:id="rId23"/>
    <p:sldId id="1726" r:id="rId24"/>
    <p:sldId id="1727" r:id="rId25"/>
    <p:sldId id="593" r:id="rId26"/>
    <p:sldId id="1728" r:id="rId27"/>
    <p:sldId id="1729" r:id="rId28"/>
    <p:sldId id="1730" r:id="rId29"/>
    <p:sldId id="1731" r:id="rId30"/>
    <p:sldId id="1732" r:id="rId31"/>
    <p:sldId id="622" r:id="rId32"/>
    <p:sldId id="1733" r:id="rId33"/>
    <p:sldId id="495" r:id="rId34"/>
    <p:sldId id="602" r:id="rId35"/>
    <p:sldId id="1734" r:id="rId36"/>
    <p:sldId id="624" r:id="rId37"/>
    <p:sldId id="612" r:id="rId38"/>
    <p:sldId id="614" r:id="rId39"/>
    <p:sldId id="1735" r:id="rId40"/>
    <p:sldId id="1712" r:id="rId41"/>
    <p:sldId id="1736" r:id="rId42"/>
    <p:sldId id="1737" r:id="rId43"/>
    <p:sldId id="616" r:id="rId44"/>
    <p:sldId id="1738" r:id="rId45"/>
    <p:sldId id="501" r:id="rId46"/>
    <p:sldId id="1739" r:id="rId47"/>
    <p:sldId id="1740" r:id="rId48"/>
    <p:sldId id="1741" r:id="rId49"/>
    <p:sldId id="1742" r:id="rId50"/>
    <p:sldId id="1743" r:id="rId51"/>
    <p:sldId id="1744" r:id="rId52"/>
    <p:sldId id="1745" r:id="rId53"/>
    <p:sldId id="1746" r:id="rId54"/>
    <p:sldId id="509" r:id="rId55"/>
    <p:sldId id="1747" r:id="rId56"/>
    <p:sldId id="619" r:id="rId57"/>
    <p:sldId id="1710" r:id="rId58"/>
    <p:sldId id="1748" r:id="rId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CC"/>
    <a:srgbClr val="1704A0"/>
    <a:srgbClr val="292B7B"/>
    <a:srgbClr val="FFFF00"/>
    <a:srgbClr val="DEEBF6"/>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0" autoAdjust="0"/>
    <p:restoredTop sz="63420" autoAdjust="0"/>
  </p:normalViewPr>
  <p:slideViewPr>
    <p:cSldViewPr snapToGrid="0">
      <p:cViewPr varScale="1">
        <p:scale>
          <a:sx n="53" d="100"/>
          <a:sy n="53" d="100"/>
        </p:scale>
        <p:origin x="96" y="480"/>
      </p:cViewPr>
      <p:guideLst>
        <p:guide orient="horz" pos="2184"/>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154C6E1-5628-4B86-82DB-91F6FFC6A6BC}" type="datetimeFigureOut">
              <a:rPr lang="en-US" smtClean="0"/>
              <a:t>4/18/2025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08A048-3F3D-4FD5-98BC-66D9CA518D76}" type="slidenum">
              <a:rPr lang="en-US" smtClean="0"/>
              <a:t>‹#›</a:t>
            </a:fld>
            <a:endParaRPr lang="en-US"/>
          </a:p>
        </p:txBody>
      </p:sp>
    </p:spTree>
    <p:extLst>
      <p:ext uri="{BB962C8B-B14F-4D97-AF65-F5344CB8AC3E}">
        <p14:creationId xmlns:p14="http://schemas.microsoft.com/office/powerpoint/2010/main" val="25350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0DD823-4B24-4612-9EC7-C43CE7648678}" type="datetimeFigureOut">
              <a:rPr lang="en-US" smtClean="0"/>
              <a:t>4/18/2025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DE2599-B6DD-4604-94C4-ECDEF8D6962A}" type="slidenum">
              <a:rPr lang="en-US" smtClean="0"/>
              <a:t>‹#›</a:t>
            </a:fld>
            <a:endParaRPr lang="en-US"/>
          </a:p>
        </p:txBody>
      </p:sp>
    </p:spTree>
    <p:extLst>
      <p:ext uri="{BB962C8B-B14F-4D97-AF65-F5344CB8AC3E}">
        <p14:creationId xmlns:p14="http://schemas.microsoft.com/office/powerpoint/2010/main" val="4098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EDC&amp;sectionNum=52062."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a:t>
            </a:fld>
            <a:endParaRPr lang="en-US"/>
          </a:p>
        </p:txBody>
      </p:sp>
    </p:spTree>
    <p:extLst>
      <p:ext uri="{BB962C8B-B14F-4D97-AF65-F5344CB8AC3E}">
        <p14:creationId xmlns:p14="http://schemas.microsoft.com/office/powerpoint/2010/main" val="4205316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25</a:t>
            </a:fld>
            <a:endParaRPr lang="en-US"/>
          </a:p>
        </p:txBody>
      </p:sp>
    </p:spTree>
    <p:extLst>
      <p:ext uri="{BB962C8B-B14F-4D97-AF65-F5344CB8AC3E}">
        <p14:creationId xmlns:p14="http://schemas.microsoft.com/office/powerpoint/2010/main" val="3889483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319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LCAP-Local Control Accountability Plan</a:t>
            </a:r>
          </a:p>
          <a:p>
            <a:endParaRPr lang="en-US" dirty="0">
              <a:latin typeface="Arial"/>
              <a:cs typeface="Arial"/>
            </a:endParaRPr>
          </a:p>
          <a:p>
            <a:pPr marL="0" indent="0">
              <a:buNone/>
            </a:pPr>
            <a:r>
              <a:rPr lang="en-US" dirty="0">
                <a:latin typeface="Arial"/>
                <a:cs typeface="Arial"/>
              </a:rPr>
              <a:t>There are two components to the Engaging Educational Partners section of the LCAP:</a:t>
            </a:r>
            <a:endParaRPr lang="en-US" strike="sngStrike" dirty="0">
              <a:cs typeface="Calibri"/>
            </a:endParaRPr>
          </a:p>
          <a:p>
            <a:pPr marL="171450" indent="-171450">
              <a:buFont typeface="Arial" panose="020B0604020202020204" pitchFamily="34" charset="0"/>
              <a:buChar char="•"/>
            </a:pPr>
            <a:r>
              <a:rPr lang="en-US" dirty="0">
                <a:latin typeface="Arial"/>
                <a:cs typeface="Arial"/>
              </a:rPr>
              <a:t>A table in which the LEA provides a summary of the process used to engage educational partners</a:t>
            </a:r>
            <a:endParaRPr lang="en-US" dirty="0"/>
          </a:p>
          <a:p>
            <a:pPr marL="171450" indent="-171450">
              <a:buFont typeface="Arial" panose="020B0604020202020204" pitchFamily="34" charset="0"/>
              <a:buChar char="•"/>
            </a:pPr>
            <a:r>
              <a:rPr lang="en-US" dirty="0">
                <a:latin typeface="Arial"/>
                <a:cs typeface="Arial"/>
              </a:rPr>
              <a:t>Narrative prompt that asks LEAs to describe how the adopted LCAP was influenced by the feedback from educational partners</a:t>
            </a:r>
            <a:endParaRPr lang="en-US" dirty="0"/>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34</a:t>
            </a:fld>
            <a:endParaRPr lang="en-US"/>
          </a:p>
        </p:txBody>
      </p:sp>
    </p:spTree>
    <p:extLst>
      <p:ext uri="{BB962C8B-B14F-4D97-AF65-F5344CB8AC3E}">
        <p14:creationId xmlns:p14="http://schemas.microsoft.com/office/powerpoint/2010/main" val="3631794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37</a:t>
            </a:fld>
            <a:endParaRPr lang="en-US"/>
          </a:p>
        </p:txBody>
      </p:sp>
    </p:spTree>
    <p:extLst>
      <p:ext uri="{BB962C8B-B14F-4D97-AF65-F5344CB8AC3E}">
        <p14:creationId xmlns:p14="http://schemas.microsoft.com/office/powerpoint/2010/main" val="3633695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38</a:t>
            </a:fld>
            <a:endParaRPr lang="en-US"/>
          </a:p>
        </p:txBody>
      </p:sp>
    </p:spTree>
    <p:extLst>
      <p:ext uri="{BB962C8B-B14F-4D97-AF65-F5344CB8AC3E}">
        <p14:creationId xmlns:p14="http://schemas.microsoft.com/office/powerpoint/2010/main" val="205250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a:t>
            </a:fld>
            <a:endParaRPr lang="en-US"/>
          </a:p>
        </p:txBody>
      </p:sp>
    </p:spTree>
    <p:extLst>
      <p:ext uri="{BB962C8B-B14F-4D97-AF65-F5344CB8AC3E}">
        <p14:creationId xmlns:p14="http://schemas.microsoft.com/office/powerpoint/2010/main" val="3029590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3</a:t>
            </a:fld>
            <a:endParaRPr lang="en-US"/>
          </a:p>
        </p:txBody>
      </p:sp>
    </p:spTree>
    <p:extLst>
      <p:ext uri="{BB962C8B-B14F-4D97-AF65-F5344CB8AC3E}">
        <p14:creationId xmlns:p14="http://schemas.microsoft.com/office/powerpoint/2010/main" val="3304893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12</a:t>
            </a:fld>
            <a:endParaRPr lang="en-US"/>
          </a:p>
        </p:txBody>
      </p:sp>
    </p:spTree>
    <p:extLst>
      <p:ext uri="{BB962C8B-B14F-4D97-AF65-F5344CB8AC3E}">
        <p14:creationId xmlns:p14="http://schemas.microsoft.com/office/powerpoint/2010/main" val="3416883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ea typeface="Calibri"/>
                <a:cs typeface="Calibri"/>
              </a:rPr>
              <a:t>Specific partners for COE and District are called out</a:t>
            </a:r>
          </a:p>
          <a:p>
            <a:pPr marL="228600" indent="-228600">
              <a:buAutoNum type="arabicPeriod"/>
            </a:pPr>
            <a:r>
              <a:rPr lang="en-US" dirty="0">
                <a:ea typeface="Calibri"/>
                <a:cs typeface="Calibri"/>
              </a:rPr>
              <a:t>Statute identifies the minimum requirements; LEAs are free to go above and beyond when engaging educational partners.  LEAs are encouraged to involve other ed partners that may include site council, PAC, ELPAC, SELPA in the engagement process.</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13</a:t>
            </a:fld>
            <a:endParaRPr lang="en-US"/>
          </a:p>
        </p:txBody>
      </p:sp>
    </p:spTree>
    <p:extLst>
      <p:ext uri="{BB962C8B-B14F-4D97-AF65-F5344CB8AC3E}">
        <p14:creationId xmlns:p14="http://schemas.microsoft.com/office/powerpoint/2010/main" val="23079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1. Statute identifies the minimum requirements; LEAs are free to go above and beyond when engaging educational partners.  LEAs are encouraged to involve other ed partners that may include site council, PAC, ELPAC, SELPA in the engagement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14</a:t>
            </a:fld>
            <a:endParaRPr lang="en-US"/>
          </a:p>
        </p:txBody>
      </p:sp>
    </p:spTree>
    <p:extLst>
      <p:ext uri="{BB962C8B-B14F-4D97-AF65-F5344CB8AC3E}">
        <p14:creationId xmlns:p14="http://schemas.microsoft.com/office/powerpoint/2010/main" val="876586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15</a:t>
            </a:fld>
            <a:endParaRPr lang="en-US"/>
          </a:p>
        </p:txBody>
      </p:sp>
    </p:spTree>
    <p:extLst>
      <p:ext uri="{BB962C8B-B14F-4D97-AF65-F5344CB8AC3E}">
        <p14:creationId xmlns:p14="http://schemas.microsoft.com/office/powerpoint/2010/main" val="1993839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18</a:t>
            </a:fld>
            <a:endParaRPr lang="en-US"/>
          </a:p>
        </p:txBody>
      </p:sp>
    </p:spTree>
    <p:extLst>
      <p:ext uri="{BB962C8B-B14F-4D97-AF65-F5344CB8AC3E}">
        <p14:creationId xmlns:p14="http://schemas.microsoft.com/office/powerpoint/2010/main" val="1242762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Law section (ca.gov)</a:t>
            </a:r>
            <a:endParaRPr lang="en-US" dirty="0">
              <a:cs typeface="Calibri"/>
            </a:endParaRPr>
          </a:p>
          <a:p>
            <a:endParaRPr lang="en-US" dirty="0">
              <a:cs typeface="Calibri"/>
            </a:endParaRPr>
          </a:p>
          <a:p>
            <a:r>
              <a:rPr lang="en-US" dirty="0">
                <a:cs typeface="Calibri"/>
              </a:rPr>
              <a:t>EC, Section 52062 and 52068</a:t>
            </a:r>
          </a:p>
          <a:p>
            <a:endParaRPr lang="en-US" dirty="0"/>
          </a:p>
          <a:p>
            <a:r>
              <a:rPr lang="en-US" dirty="0"/>
              <a:t>52062(e)(5)</a:t>
            </a:r>
            <a:endParaRPr lang="en-US" dirty="0">
              <a:cs typeface="Calibri"/>
            </a:endParaRPr>
          </a:p>
          <a:p>
            <a:r>
              <a:rPr lang="en-US" dirty="0"/>
              <a:t>The superintendent of the school district shall consult with its special education local plan area administrator or administrators to determine that specific actions for individuals with exceptional needs are included in the local control and accountability plan or annual update to the local control and accountability plan, and are consistent with strategies included in the annual assurances support plan for the education of individuals with exceptional needs.</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22</a:t>
            </a:fld>
            <a:endParaRPr lang="en-US"/>
          </a:p>
        </p:txBody>
      </p:sp>
    </p:spTree>
    <p:extLst>
      <p:ext uri="{BB962C8B-B14F-4D97-AF65-F5344CB8AC3E}">
        <p14:creationId xmlns:p14="http://schemas.microsoft.com/office/powerpoint/2010/main" val="1367201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C5562-0552-F482-1D8C-D4878B2714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EA5D8D-702B-7195-B104-F76F6D7663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6AB53A-04ED-EE78-1A6B-E9C49394537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2A4D431-A312-2D6E-A465-BEFAC1DF093D}"/>
              </a:ext>
            </a:extLst>
          </p:cNvPr>
          <p:cNvSpPr>
            <a:spLocks noGrp="1"/>
          </p:cNvSpPr>
          <p:nvPr>
            <p:ph type="ftr" sz="quarter" idx="11"/>
          </p:nvPr>
        </p:nvSpPr>
        <p:spPr/>
        <p:txBody>
          <a:bodyPr/>
          <a:lstStyle/>
          <a:p>
            <a:r>
              <a:rPr lang="en-US"/>
              <a:t>California Department of Education</a:t>
            </a:r>
          </a:p>
        </p:txBody>
      </p:sp>
      <p:sp>
        <p:nvSpPr>
          <p:cNvPr id="6" name="Slide Number Placeholder 5">
            <a:extLst>
              <a:ext uri="{FF2B5EF4-FFF2-40B4-BE49-F238E27FC236}">
                <a16:creationId xmlns:a16="http://schemas.microsoft.com/office/drawing/2014/main" id="{62A73836-9579-AB6E-3B85-C6611DE3ADB3}"/>
              </a:ext>
            </a:extLst>
          </p:cNvPr>
          <p:cNvSpPr>
            <a:spLocks noGrp="1"/>
          </p:cNvSpPr>
          <p:nvPr>
            <p:ph type="sldNum" sz="quarter" idx="12"/>
          </p:nvPr>
        </p:nvSpPr>
        <p:spPr/>
        <p:txBody>
          <a:bodyPr/>
          <a:lstStyle/>
          <a:p>
            <a:fld id="{1E47FE53-EBF0-4DA7-9D9D-CC1C3A20F3CB}" type="slidenum">
              <a:rPr lang="en-US" smtClean="0"/>
              <a:pPr/>
              <a:t>‹#›</a:t>
            </a:fld>
            <a:endParaRPr lang="en-US"/>
          </a:p>
        </p:txBody>
      </p:sp>
    </p:spTree>
    <p:extLst>
      <p:ext uri="{BB962C8B-B14F-4D97-AF65-F5344CB8AC3E}">
        <p14:creationId xmlns:p14="http://schemas.microsoft.com/office/powerpoint/2010/main" val="10791076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C3798-D394-D896-B4EA-BAB73DA90583}"/>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5E686F2E-22F4-6173-CC03-A0B6D59D5245}"/>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7A55B7-DE63-D670-7F5E-14F085D90A6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9DDB034-2069-5A17-DA87-E94E2AAEE26F}"/>
              </a:ext>
            </a:extLst>
          </p:cNvPr>
          <p:cNvSpPr>
            <a:spLocks noGrp="1"/>
          </p:cNvSpPr>
          <p:nvPr>
            <p:ph type="ftr" sz="quarter" idx="11"/>
          </p:nvPr>
        </p:nvSpPr>
        <p:spPr/>
        <p:txBody>
          <a:bodyPr/>
          <a:lstStyle/>
          <a:p>
            <a:r>
              <a:rPr lang="en-US"/>
              <a:t>California Department of Education</a:t>
            </a:r>
          </a:p>
        </p:txBody>
      </p:sp>
      <p:sp>
        <p:nvSpPr>
          <p:cNvPr id="6" name="Slide Number Placeholder 5">
            <a:extLst>
              <a:ext uri="{FF2B5EF4-FFF2-40B4-BE49-F238E27FC236}">
                <a16:creationId xmlns:a16="http://schemas.microsoft.com/office/drawing/2014/main" id="{DCA0AF49-7639-B723-4B8B-17555F79B190}"/>
              </a:ext>
            </a:extLst>
          </p:cNvPr>
          <p:cNvSpPr>
            <a:spLocks noGrp="1"/>
          </p:cNvSpPr>
          <p:nvPr>
            <p:ph type="sldNum" sz="quarter" idx="12"/>
          </p:nvPr>
        </p:nvSpPr>
        <p:spPr/>
        <p:txBody>
          <a:bodyPr/>
          <a:lstStyle/>
          <a:p>
            <a:fld id="{1E47FE53-EBF0-4DA7-9D9D-CC1C3A20F3CB}" type="slidenum">
              <a:rPr lang="en-US" smtClean="0"/>
              <a:pPr/>
              <a:t>‹#›</a:t>
            </a:fld>
            <a:endParaRPr lang="en-US"/>
          </a:p>
        </p:txBody>
      </p:sp>
    </p:spTree>
    <p:extLst>
      <p:ext uri="{BB962C8B-B14F-4D97-AF65-F5344CB8AC3E}">
        <p14:creationId xmlns:p14="http://schemas.microsoft.com/office/powerpoint/2010/main" val="181425994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241114-7D47-E372-8129-48E55A3A4A87}"/>
              </a:ext>
            </a:extLst>
          </p:cNvPr>
          <p:cNvSpPr>
            <a:spLocks noGrp="1"/>
          </p:cNvSpPr>
          <p:nvPr>
            <p:ph type="title" orient="vert"/>
          </p:nvPr>
        </p:nvSpPr>
        <p:spPr>
          <a:xfrm>
            <a:off x="8724900" y="365125"/>
            <a:ext cx="2628900" cy="5811838"/>
          </a:xfrm>
        </p:spPr>
        <p:txBody>
          <a:bodyPr vert="eaVert">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1546719D-F240-D11A-A2F3-9DB96BC3F6B2}"/>
              </a:ext>
            </a:extLst>
          </p:cNvPr>
          <p:cNvSpPr>
            <a:spLocks noGrp="1"/>
          </p:cNvSpPr>
          <p:nvPr>
            <p:ph type="body" orient="vert" idx="1"/>
          </p:nvPr>
        </p:nvSpPr>
        <p:spPr>
          <a:xfrm>
            <a:off x="838200" y="365125"/>
            <a:ext cx="7734300" cy="5811838"/>
          </a:xfrm>
        </p:spPr>
        <p:txBody>
          <a:bodyPr vert="eaVert">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DC0B0-A8DB-9CF5-44E1-006A68B6054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5056054-29EF-FBED-3687-EB777D0D37FE}"/>
              </a:ext>
            </a:extLst>
          </p:cNvPr>
          <p:cNvSpPr>
            <a:spLocks noGrp="1"/>
          </p:cNvSpPr>
          <p:nvPr>
            <p:ph type="ftr" sz="quarter" idx="11"/>
          </p:nvPr>
        </p:nvSpPr>
        <p:spPr/>
        <p:txBody>
          <a:bodyPr/>
          <a:lstStyle/>
          <a:p>
            <a:r>
              <a:rPr lang="en-US"/>
              <a:t>California Department of Education</a:t>
            </a:r>
          </a:p>
        </p:txBody>
      </p:sp>
      <p:sp>
        <p:nvSpPr>
          <p:cNvPr id="6" name="Slide Number Placeholder 5">
            <a:extLst>
              <a:ext uri="{FF2B5EF4-FFF2-40B4-BE49-F238E27FC236}">
                <a16:creationId xmlns:a16="http://schemas.microsoft.com/office/drawing/2014/main" id="{8447BC6A-52F4-7256-8B51-E50024368DF1}"/>
              </a:ext>
            </a:extLst>
          </p:cNvPr>
          <p:cNvSpPr>
            <a:spLocks noGrp="1"/>
          </p:cNvSpPr>
          <p:nvPr>
            <p:ph type="sldNum" sz="quarter" idx="12"/>
          </p:nvPr>
        </p:nvSpPr>
        <p:spPr/>
        <p:txBody>
          <a:bodyPr/>
          <a:lstStyle/>
          <a:p>
            <a:fld id="{1E47FE53-EBF0-4DA7-9D9D-CC1C3A20F3CB}" type="slidenum">
              <a:rPr lang="en-US" smtClean="0"/>
              <a:pPr/>
              <a:t>‹#›</a:t>
            </a:fld>
            <a:endParaRPr lang="en-US"/>
          </a:p>
        </p:txBody>
      </p:sp>
    </p:spTree>
    <p:extLst>
      <p:ext uri="{BB962C8B-B14F-4D97-AF65-F5344CB8AC3E}">
        <p14:creationId xmlns:p14="http://schemas.microsoft.com/office/powerpoint/2010/main" val="211433705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BD7F-5110-6A2B-951C-80C478D05AD0}"/>
              </a:ext>
            </a:extLst>
          </p:cNvPr>
          <p:cNvSpPr>
            <a:spLocks noGrp="1"/>
          </p:cNvSpPr>
          <p:nvPr>
            <p:ph type="title"/>
          </p:nvPr>
        </p:nvSpPr>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74BDE41-43E8-2F95-D102-47BF4FA953DC}"/>
              </a:ext>
            </a:extLst>
          </p:cNvPr>
          <p:cNvSpPr>
            <a:spLocks noGrp="1"/>
          </p:cNvSpPr>
          <p:nvPr>
            <p:ph idx="1"/>
          </p:nvPr>
        </p:nvSpPr>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9E952-A828-24E3-CE9A-E04EAAE6F192}"/>
              </a:ext>
            </a:extLst>
          </p:cNvPr>
          <p:cNvSpPr>
            <a:spLocks noGrp="1"/>
          </p:cNvSpPr>
          <p:nvPr>
            <p:ph type="dt" sz="half" idx="10"/>
          </p:nvPr>
        </p:nvSpPr>
        <p:spPr/>
        <p:txBody>
          <a:bodyPr/>
          <a:lstStyle/>
          <a:p>
            <a:fld id="{E8A7A730-9A1A-4CA5-B660-3491B7FEF8E7}" type="datetime1">
              <a:rPr lang="en-US" smtClean="0"/>
              <a:t>4/18/2025</a:t>
            </a:fld>
            <a:endParaRPr lang="en-US"/>
          </a:p>
        </p:txBody>
      </p:sp>
      <p:sp>
        <p:nvSpPr>
          <p:cNvPr id="5" name="Footer Placeholder 4">
            <a:extLst>
              <a:ext uri="{FF2B5EF4-FFF2-40B4-BE49-F238E27FC236}">
                <a16:creationId xmlns:a16="http://schemas.microsoft.com/office/drawing/2014/main" id="{C91FE0FB-E619-4239-7A6E-BEC6004B86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B6D33-033F-1143-073F-4FD9CDFE9650}"/>
              </a:ext>
            </a:extLst>
          </p:cNvPr>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294693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B7239-6A05-B4EF-987F-A05CD0A62BA3}"/>
              </a:ext>
            </a:extLst>
          </p:cNvPr>
          <p:cNvSpPr>
            <a:spLocks noGrp="1"/>
          </p:cNvSpPr>
          <p:nvPr>
            <p:ph type="title"/>
          </p:nvPr>
        </p:nvSpPr>
        <p:spPr>
          <a:xfrm>
            <a:off x="831850" y="1709738"/>
            <a:ext cx="10515600" cy="2852737"/>
          </a:xfrm>
        </p:spPr>
        <p:txBody>
          <a:bodyPr anchor="b">
            <a:normAutofit/>
          </a:bodyPr>
          <a:lstStyle>
            <a:lvl1pPr>
              <a:defRPr sz="48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BE0CFEF9-6082-637F-083C-A5879EAC4FD8}"/>
              </a:ext>
            </a:extLst>
          </p:cNvPr>
          <p:cNvSpPr>
            <a:spLocks noGrp="1"/>
          </p:cNvSpPr>
          <p:nvPr>
            <p:ph type="body" idx="1"/>
          </p:nvPr>
        </p:nvSpPr>
        <p:spPr>
          <a:xfrm>
            <a:off x="831850" y="4589463"/>
            <a:ext cx="10515600" cy="1500187"/>
          </a:xfrm>
        </p:spPr>
        <p:txBody>
          <a:bodyPr>
            <a:normAutofit/>
          </a:bodyPr>
          <a:lstStyle>
            <a:lvl1pPr marL="0" indent="0">
              <a:buNone/>
              <a:defRPr sz="32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B85A31-CC6C-6BB5-8444-41A8DE60AE09}"/>
              </a:ext>
            </a:extLst>
          </p:cNvPr>
          <p:cNvSpPr>
            <a:spLocks noGrp="1"/>
          </p:cNvSpPr>
          <p:nvPr>
            <p:ph type="dt" sz="half" idx="10"/>
          </p:nvPr>
        </p:nvSpPr>
        <p:spPr/>
        <p:txBody>
          <a:bodyPr/>
          <a:lstStyle/>
          <a:p>
            <a:fld id="{B7F00D6C-420C-4253-85C4-5C34AC7AF12F}" type="datetime1">
              <a:rPr lang="en-US" smtClean="0"/>
              <a:t>4/18/2025</a:t>
            </a:fld>
            <a:endParaRPr lang="en-US"/>
          </a:p>
        </p:txBody>
      </p:sp>
      <p:sp>
        <p:nvSpPr>
          <p:cNvPr id="5" name="Footer Placeholder 4">
            <a:extLst>
              <a:ext uri="{FF2B5EF4-FFF2-40B4-BE49-F238E27FC236}">
                <a16:creationId xmlns:a16="http://schemas.microsoft.com/office/drawing/2014/main" id="{174491A0-C750-EAC1-4AC7-ED9A4620C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64248-B2AD-271F-E8BE-C67467490C2F}"/>
              </a:ext>
            </a:extLst>
          </p:cNvPr>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266570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793A4-ED39-EE87-170D-ADF6A3866C73}"/>
              </a:ext>
            </a:extLst>
          </p:cNvPr>
          <p:cNvSpPr>
            <a:spLocks noGrp="1"/>
          </p:cNvSpPr>
          <p:nvPr>
            <p:ph type="title"/>
          </p:nvPr>
        </p:nvSpPr>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D48A2FF-C107-AF6E-29F4-4B622C17E769}"/>
              </a:ext>
            </a:extLst>
          </p:cNvPr>
          <p:cNvSpPr>
            <a:spLocks noGrp="1"/>
          </p:cNvSpPr>
          <p:nvPr>
            <p:ph sz="half" idx="1"/>
          </p:nvPr>
        </p:nvSpPr>
        <p:spPr>
          <a:xfrm>
            <a:off x="838200" y="1825625"/>
            <a:ext cx="5181600" cy="435133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70E909-9DE2-727B-F624-5CED6CC98F1C}"/>
              </a:ext>
            </a:extLst>
          </p:cNvPr>
          <p:cNvSpPr>
            <a:spLocks noGrp="1"/>
          </p:cNvSpPr>
          <p:nvPr>
            <p:ph sz="half" idx="2"/>
          </p:nvPr>
        </p:nvSpPr>
        <p:spPr>
          <a:xfrm>
            <a:off x="6172200" y="1825625"/>
            <a:ext cx="5181600" cy="435133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F1A2E5-8B8B-9ADE-88AA-7C674B03DE3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EF898A0-2BEE-8425-4A7A-EADB13F2F3F8}"/>
              </a:ext>
            </a:extLst>
          </p:cNvPr>
          <p:cNvSpPr>
            <a:spLocks noGrp="1"/>
          </p:cNvSpPr>
          <p:nvPr>
            <p:ph type="ftr" sz="quarter" idx="11"/>
          </p:nvPr>
        </p:nvSpPr>
        <p:spPr/>
        <p:txBody>
          <a:bodyPr/>
          <a:lstStyle/>
          <a:p>
            <a:r>
              <a:rPr lang="en-US"/>
              <a:t>California Department of Education</a:t>
            </a:r>
          </a:p>
        </p:txBody>
      </p:sp>
      <p:sp>
        <p:nvSpPr>
          <p:cNvPr id="7" name="Slide Number Placeholder 6">
            <a:extLst>
              <a:ext uri="{FF2B5EF4-FFF2-40B4-BE49-F238E27FC236}">
                <a16:creationId xmlns:a16="http://schemas.microsoft.com/office/drawing/2014/main" id="{89C3408A-CC23-1F97-BD3E-9D83BB7C1B0D}"/>
              </a:ext>
            </a:extLst>
          </p:cNvPr>
          <p:cNvSpPr>
            <a:spLocks noGrp="1"/>
          </p:cNvSpPr>
          <p:nvPr>
            <p:ph type="sldNum" sz="quarter" idx="12"/>
          </p:nvPr>
        </p:nvSpPr>
        <p:spPr/>
        <p:txBody>
          <a:bodyPr/>
          <a:lstStyle/>
          <a:p>
            <a:fld id="{1E47FE53-EBF0-4DA7-9D9D-CC1C3A20F3CB}" type="slidenum">
              <a:rPr lang="en-US" smtClean="0"/>
              <a:pPr/>
              <a:t>‹#›</a:t>
            </a:fld>
            <a:endParaRPr lang="en-US"/>
          </a:p>
        </p:txBody>
      </p:sp>
    </p:spTree>
    <p:extLst>
      <p:ext uri="{BB962C8B-B14F-4D97-AF65-F5344CB8AC3E}">
        <p14:creationId xmlns:p14="http://schemas.microsoft.com/office/powerpoint/2010/main" val="199574375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385-813B-9684-7FCF-6F55B5DD429D}"/>
              </a:ext>
            </a:extLst>
          </p:cNvPr>
          <p:cNvSpPr>
            <a:spLocks noGrp="1"/>
          </p:cNvSpPr>
          <p:nvPr>
            <p:ph type="title"/>
          </p:nvPr>
        </p:nvSpPr>
        <p:spPr>
          <a:xfrm>
            <a:off x="839788" y="365125"/>
            <a:ext cx="10515600" cy="1325563"/>
          </a:xfrm>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70C6D6DA-0B29-B71D-6E44-99A9DA5B849E}"/>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4263C7-84A0-69E0-9083-93927853A152}"/>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A971D6-D6E2-71FB-9B6A-E2583591AF20}"/>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815BBD-FCC1-F8CC-F4AF-055F07121DEB}"/>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446BDB-C826-8434-7CF9-F73DD40F4839}"/>
              </a:ext>
            </a:extLst>
          </p:cNvPr>
          <p:cNvSpPr>
            <a:spLocks noGrp="1"/>
          </p:cNvSpPr>
          <p:nvPr>
            <p:ph type="dt" sz="half" idx="10"/>
          </p:nvPr>
        </p:nvSpPr>
        <p:spPr/>
        <p:txBody>
          <a:bodyPr/>
          <a:lstStyle/>
          <a:p>
            <a:fld id="{89376508-DA0A-4FE8-BDD7-AFDA3078CF44}" type="datetime1">
              <a:rPr lang="en-US" smtClean="0"/>
              <a:t>4/18/2025</a:t>
            </a:fld>
            <a:endParaRPr lang="en-US"/>
          </a:p>
        </p:txBody>
      </p:sp>
      <p:sp>
        <p:nvSpPr>
          <p:cNvPr id="8" name="Footer Placeholder 7">
            <a:extLst>
              <a:ext uri="{FF2B5EF4-FFF2-40B4-BE49-F238E27FC236}">
                <a16:creationId xmlns:a16="http://schemas.microsoft.com/office/drawing/2014/main" id="{95CBD80E-A4CA-A543-5E51-EF765708D2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5A76D8-44E3-59F6-1D74-F5341598A994}"/>
              </a:ext>
            </a:extLst>
          </p:cNvPr>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912230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5B4CF-1C19-A23E-0D6F-04481D6DBAB1}"/>
              </a:ext>
            </a:extLst>
          </p:cNvPr>
          <p:cNvSpPr>
            <a:spLocks noGrp="1"/>
          </p:cNvSpPr>
          <p:nvPr>
            <p:ph type="title"/>
          </p:nvPr>
        </p:nvSpPr>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3900168A-5D9E-3C18-9806-8B09E66F39B3}"/>
              </a:ext>
            </a:extLst>
          </p:cNvPr>
          <p:cNvSpPr>
            <a:spLocks noGrp="1"/>
          </p:cNvSpPr>
          <p:nvPr>
            <p:ph type="dt" sz="half" idx="10"/>
          </p:nvPr>
        </p:nvSpPr>
        <p:spPr/>
        <p:txBody>
          <a:bodyPr/>
          <a:lstStyle/>
          <a:p>
            <a:fld id="{2097C446-ACFC-4ECE-8933-FE4AB7CA2D4B}" type="datetime1">
              <a:rPr lang="en-US" smtClean="0"/>
              <a:t>4/18/2025</a:t>
            </a:fld>
            <a:endParaRPr lang="en-US"/>
          </a:p>
        </p:txBody>
      </p:sp>
      <p:sp>
        <p:nvSpPr>
          <p:cNvPr id="4" name="Footer Placeholder 3">
            <a:extLst>
              <a:ext uri="{FF2B5EF4-FFF2-40B4-BE49-F238E27FC236}">
                <a16:creationId xmlns:a16="http://schemas.microsoft.com/office/drawing/2014/main" id="{02EDA683-1CC5-CD79-2CE0-3B79E66DAC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5EF2-7D08-F8BF-4911-D0D1F2A8277B}"/>
              </a:ext>
            </a:extLst>
          </p:cNvPr>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370026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6231AE-F423-08F1-A669-5C04566C822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3337DC4-D2D7-722E-A2A7-AC9B94F1DC67}"/>
              </a:ext>
            </a:extLst>
          </p:cNvPr>
          <p:cNvSpPr>
            <a:spLocks noGrp="1"/>
          </p:cNvSpPr>
          <p:nvPr>
            <p:ph type="ftr" sz="quarter" idx="11"/>
          </p:nvPr>
        </p:nvSpPr>
        <p:spPr/>
        <p:txBody>
          <a:bodyPr/>
          <a:lstStyle/>
          <a:p>
            <a:r>
              <a:rPr lang="en-US"/>
              <a:t>California Department of Education</a:t>
            </a:r>
          </a:p>
        </p:txBody>
      </p:sp>
      <p:sp>
        <p:nvSpPr>
          <p:cNvPr id="4" name="Slide Number Placeholder 3">
            <a:extLst>
              <a:ext uri="{FF2B5EF4-FFF2-40B4-BE49-F238E27FC236}">
                <a16:creationId xmlns:a16="http://schemas.microsoft.com/office/drawing/2014/main" id="{66ED5894-4AC9-2ADB-B76A-377132C87925}"/>
              </a:ext>
            </a:extLst>
          </p:cNvPr>
          <p:cNvSpPr>
            <a:spLocks noGrp="1"/>
          </p:cNvSpPr>
          <p:nvPr>
            <p:ph type="sldNum" sz="quarter" idx="12"/>
          </p:nvPr>
        </p:nvSpPr>
        <p:spPr/>
        <p:txBody>
          <a:bodyPr/>
          <a:lstStyle/>
          <a:p>
            <a:fld id="{1E47FE53-EBF0-4DA7-9D9D-CC1C3A20F3CB}" type="slidenum">
              <a:rPr lang="en-US" smtClean="0"/>
              <a:pPr/>
              <a:t>‹#›</a:t>
            </a:fld>
            <a:endParaRPr lang="en-US"/>
          </a:p>
        </p:txBody>
      </p:sp>
    </p:spTree>
    <p:extLst>
      <p:ext uri="{BB962C8B-B14F-4D97-AF65-F5344CB8AC3E}">
        <p14:creationId xmlns:p14="http://schemas.microsoft.com/office/powerpoint/2010/main" val="402479359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627C-C62D-953D-D41E-F6C07A1AEDC2}"/>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0790BF9-0356-57A0-AD36-B765DF0C901B}"/>
              </a:ext>
            </a:extLst>
          </p:cNvPr>
          <p:cNvSpPr>
            <a:spLocks noGrp="1"/>
          </p:cNvSpPr>
          <p:nvPr>
            <p:ph idx="1"/>
          </p:nvPr>
        </p:nvSpPr>
        <p:spPr>
          <a:xfrm>
            <a:off x="5183188" y="987425"/>
            <a:ext cx="6172200" cy="4873625"/>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31DE13-C72B-CECE-F5AC-4F76E5902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89A3A9-8759-BA3B-B7A5-ED32CA824FD3}"/>
              </a:ext>
            </a:extLst>
          </p:cNvPr>
          <p:cNvSpPr>
            <a:spLocks noGrp="1"/>
          </p:cNvSpPr>
          <p:nvPr>
            <p:ph type="dt" sz="half" idx="10"/>
          </p:nvPr>
        </p:nvSpPr>
        <p:spPr/>
        <p:txBody>
          <a:bodyPr/>
          <a:lstStyle/>
          <a:p>
            <a:fld id="{0145A265-F8F0-4E7E-AB9E-B26CB73F0A71}" type="datetime1">
              <a:rPr lang="en-US" smtClean="0"/>
              <a:t>4/18/2025</a:t>
            </a:fld>
            <a:endParaRPr lang="en-US"/>
          </a:p>
        </p:txBody>
      </p:sp>
      <p:sp>
        <p:nvSpPr>
          <p:cNvPr id="6" name="Footer Placeholder 5">
            <a:extLst>
              <a:ext uri="{FF2B5EF4-FFF2-40B4-BE49-F238E27FC236}">
                <a16:creationId xmlns:a16="http://schemas.microsoft.com/office/drawing/2014/main" id="{9CCCD860-8076-4ACF-3E84-CB12AF75B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D2B08A-FA21-9F4F-4A9A-289D9F531A2E}"/>
              </a:ext>
            </a:extLst>
          </p:cNvPr>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4100093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230E-247E-89DA-11FD-FEEEFABCA013}"/>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716CC4C8-30F1-A1CC-DF39-1BC74D0CBAF9}"/>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E31D1D-788B-C4D6-C2DD-02ABDE5F6FC5}"/>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1EE30A-3BCF-ADD7-0C57-986F5F6B943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42DF72E-30B5-F50D-5BF6-39970D32BA1D}"/>
              </a:ext>
            </a:extLst>
          </p:cNvPr>
          <p:cNvSpPr>
            <a:spLocks noGrp="1"/>
          </p:cNvSpPr>
          <p:nvPr>
            <p:ph type="ftr" sz="quarter" idx="11"/>
          </p:nvPr>
        </p:nvSpPr>
        <p:spPr/>
        <p:txBody>
          <a:bodyPr/>
          <a:lstStyle/>
          <a:p>
            <a:r>
              <a:rPr lang="en-US"/>
              <a:t>California Department of Education</a:t>
            </a:r>
          </a:p>
        </p:txBody>
      </p:sp>
      <p:sp>
        <p:nvSpPr>
          <p:cNvPr id="7" name="Slide Number Placeholder 6">
            <a:extLst>
              <a:ext uri="{FF2B5EF4-FFF2-40B4-BE49-F238E27FC236}">
                <a16:creationId xmlns:a16="http://schemas.microsoft.com/office/drawing/2014/main" id="{A4AB017C-24AD-FFF2-B8DD-2F76B951C8CF}"/>
              </a:ext>
            </a:extLst>
          </p:cNvPr>
          <p:cNvSpPr>
            <a:spLocks noGrp="1"/>
          </p:cNvSpPr>
          <p:nvPr>
            <p:ph type="sldNum" sz="quarter" idx="12"/>
          </p:nvPr>
        </p:nvSpPr>
        <p:spPr/>
        <p:txBody>
          <a:bodyPr/>
          <a:lstStyle/>
          <a:p>
            <a:fld id="{1E47FE53-EBF0-4DA7-9D9D-CC1C3A20F3CB}" type="slidenum">
              <a:rPr lang="en-US" smtClean="0"/>
              <a:pPr/>
              <a:t>‹#›</a:t>
            </a:fld>
            <a:endParaRPr lang="en-US"/>
          </a:p>
        </p:txBody>
      </p:sp>
    </p:spTree>
    <p:extLst>
      <p:ext uri="{BB962C8B-B14F-4D97-AF65-F5344CB8AC3E}">
        <p14:creationId xmlns:p14="http://schemas.microsoft.com/office/powerpoint/2010/main" val="173451281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E87623-7B2B-90C4-4ABE-099DD259DA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9C7250-63FC-8207-B721-2FA9D2ECE7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70A817-113D-301D-8E93-6C80110802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C8E6D89-DDC3-691E-BAAD-51E28FC982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California Department of Education</a:t>
            </a:r>
          </a:p>
        </p:txBody>
      </p:sp>
      <p:sp>
        <p:nvSpPr>
          <p:cNvPr id="6" name="Slide Number Placeholder 5">
            <a:extLst>
              <a:ext uri="{FF2B5EF4-FFF2-40B4-BE49-F238E27FC236}">
                <a16:creationId xmlns:a16="http://schemas.microsoft.com/office/drawing/2014/main" id="{C77359A5-53F3-7F6D-A716-3DF66337C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400">
                <a:solidFill>
                  <a:schemeClr val="tx1"/>
                </a:solidFill>
              </a:defRPr>
            </a:lvl1pPr>
          </a:lstStyle>
          <a:p>
            <a:fld id="{1E47FE53-EBF0-4DA7-9D9D-CC1C3A20F3CB}" type="slidenum">
              <a:rPr lang="en-US" smtClean="0"/>
              <a:pPr/>
              <a:t>‹#›</a:t>
            </a:fld>
            <a:endParaRPr lang="en-US" dirty="0"/>
          </a:p>
        </p:txBody>
      </p:sp>
    </p:spTree>
    <p:extLst>
      <p:ext uri="{BB962C8B-B14F-4D97-AF65-F5344CB8AC3E}">
        <p14:creationId xmlns:p14="http://schemas.microsoft.com/office/powerpoint/2010/main" val="55094877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ca.gov/fg/aa/lc/tuesdaysat2.as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cde.ca.gov/re/lc/spsaguidancessdcharter.as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ca.gov/re/lc/documents/budgetoverviewparent.xls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cde.ca.gov/re/lc/documents/lcapactiontables2024.xlsx" TargetMode="External"/><Relationship Id="rId4" Type="http://schemas.openxmlformats.org/officeDocument/2006/relationships/hyperlink" Target="https://www.cde.ca.gov/re/lc/documents/adoptedlcaptemplate2025.docx"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www.cde.ca.gov/ta/ac/cm/" TargetMode="External"/><Relationship Id="rId3" Type="http://schemas.openxmlformats.org/officeDocument/2006/relationships/hyperlink" Target="https://leginfo.legislature.ca.gov/faces/codes_displayText.xhtml?lawCode=EDC&amp;division=4.&amp;title=2.&amp;part=28.&amp;chapter=6.1.&amp;article=4.5." TargetMode="External"/><Relationship Id="rId7" Type="http://schemas.openxmlformats.org/officeDocument/2006/relationships/hyperlink" Target="https://www.cde.ca.gov/re/lc/" TargetMode="External"/><Relationship Id="rId2" Type="http://schemas.openxmlformats.org/officeDocument/2006/relationships/hyperlink" Target="https://leginfo.legislature.ca.gov/faces/codes_displaySection.xhtml?sectionNum=35147.&amp;lawCode=EDC" TargetMode="External"/><Relationship Id="rId1" Type="http://schemas.openxmlformats.org/officeDocument/2006/relationships/slideLayout" Target="../slideLayouts/slideLayout2.xml"/><Relationship Id="rId6" Type="http://schemas.openxmlformats.org/officeDocument/2006/relationships/hyperlink" Target="https://govt.westlaw.com/calregs/Document/I439184D34C6911EC93A8000D3A7C4BC3?viewType=FullText&amp;originationContext=documenttoc&amp;transitionType=CategoryPageItem&amp;contextData=(sc.Default)" TargetMode="External"/><Relationship Id="rId5" Type="http://schemas.openxmlformats.org/officeDocument/2006/relationships/hyperlink" Target="https://leginfo.legislature.ca.gov/faces/codes_displaySection.xhtml?lawCode=EDC&amp;sectionNum=64001" TargetMode="External"/><Relationship Id="rId4" Type="http://schemas.openxmlformats.org/officeDocument/2006/relationships/hyperlink" Target="https://leginfo.legislature.ca.gov/faces/codes_displaySection.xhtml?sectionNum=47606.5.&amp;lawCode=EDC" TargetMode="External"/><Relationship Id="rId9" Type="http://schemas.openxmlformats.org/officeDocument/2006/relationships/hyperlink" Target="https://californiaengage.org/resources/"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cde.ca.gov/fg/aa/lc/tuesdaysat2.asp" TargetMode="External"/><Relationship Id="rId2" Type="http://schemas.openxmlformats.org/officeDocument/2006/relationships/hyperlink" Target="mailto:LCFF@cde.ca.gov" TargetMode="Externa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hyperlink" Target="mailto:join-LCFF-list@mlist.cde.ca.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D51C20D-CB5F-30C1-F676-7567E7F3717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
          <a:stretch/>
        </p:blipFill>
        <p:spPr>
          <a:xfrm>
            <a:off x="2522358" y="10"/>
            <a:ext cx="9669642" cy="6857990"/>
          </a:xfrm>
          <a:prstGeom prst="rect">
            <a:avLst/>
          </a:prstGeom>
        </p:spPr>
      </p:pic>
      <p:sp>
        <p:nvSpPr>
          <p:cNvPr id="34" name="Rectangle 24">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6EB82B-7319-E80E-9B2A-7F4C88F340F8}"/>
              </a:ext>
            </a:extLst>
          </p:cNvPr>
          <p:cNvSpPr>
            <a:spLocks noGrp="1"/>
          </p:cNvSpPr>
          <p:nvPr>
            <p:ph type="ctrTitle"/>
          </p:nvPr>
        </p:nvSpPr>
        <p:spPr>
          <a:xfrm>
            <a:off x="952228" y="743447"/>
            <a:ext cx="3973385" cy="3692028"/>
          </a:xfrm>
          <a:noFill/>
        </p:spPr>
        <p:txBody>
          <a:bodyPr>
            <a:normAutofit/>
          </a:bodyPr>
          <a:lstStyle/>
          <a:p>
            <a:pPr algn="l"/>
            <a:r>
              <a:rPr lang="en-US" sz="5200" dirty="0">
                <a:latin typeface="Arial" panose="020B0604020202020204" pitchFamily="34" charset="0"/>
                <a:cs typeface="Arial" panose="020B0604020202020204" pitchFamily="34" charset="0"/>
              </a:rPr>
              <a:t>Engaging Educational Partners</a:t>
            </a:r>
          </a:p>
        </p:txBody>
      </p:sp>
      <p:sp>
        <p:nvSpPr>
          <p:cNvPr id="3" name="Subtitle 2">
            <a:extLst>
              <a:ext uri="{FF2B5EF4-FFF2-40B4-BE49-F238E27FC236}">
                <a16:creationId xmlns:a16="http://schemas.microsoft.com/office/drawing/2014/main" id="{BBA63E11-AE4B-A0D4-3B6C-DC4FD57AD238}"/>
              </a:ext>
            </a:extLst>
          </p:cNvPr>
          <p:cNvSpPr>
            <a:spLocks noGrp="1"/>
          </p:cNvSpPr>
          <p:nvPr>
            <p:ph type="subTitle" idx="1"/>
          </p:nvPr>
        </p:nvSpPr>
        <p:spPr>
          <a:xfrm>
            <a:off x="952229" y="4629234"/>
            <a:ext cx="3973386" cy="1485319"/>
          </a:xfrm>
          <a:noFill/>
        </p:spPr>
        <p:txBody>
          <a:bodyPr vert="horz" lIns="91440" tIns="45720" rIns="91440" bIns="45720" rtlCol="0" anchor="t">
            <a:normAutofit/>
          </a:bodyPr>
          <a:lstStyle/>
          <a:p>
            <a:pPr algn="l"/>
            <a:r>
              <a:rPr lang="en-US" dirty="0">
                <a:latin typeface="Arial"/>
                <a:cs typeface="Arial"/>
              </a:rPr>
              <a:t>December 3, 2024</a:t>
            </a:r>
          </a:p>
          <a:p>
            <a:pPr algn="l"/>
            <a:r>
              <a:rPr lang="en-US" dirty="0">
                <a:latin typeface="Arial"/>
                <a:cs typeface="Arial"/>
              </a:rPr>
              <a:t>California Department of Education</a:t>
            </a:r>
          </a:p>
        </p:txBody>
      </p:sp>
    </p:spTree>
    <p:extLst>
      <p:ext uri="{BB962C8B-B14F-4D97-AF65-F5344CB8AC3E}">
        <p14:creationId xmlns:p14="http://schemas.microsoft.com/office/powerpoint/2010/main" val="309174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6205C-9CE3-8E38-67FE-2778A0D9844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1CDFC8-ECE6-224D-9328-83DD3701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ED256A-E1B0-63AB-B7C7-012E51252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ECAD2C-DD2C-2B2A-B136-D1655C46D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919D817-F2A3-1970-574C-5FBCA587D7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E70822D-1979-CBE2-B3F7-4D68B4F09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A7588F-C9CE-6FA3-9C2A-A6ADA8394B63}"/>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Meaningful Engagement</a:t>
            </a:r>
            <a:endParaRPr lang="en-US" sz="3600" dirty="0">
              <a:solidFill>
                <a:srgbClr val="FFFFFF"/>
              </a:solidFill>
            </a:endParaRPr>
          </a:p>
        </p:txBody>
      </p:sp>
      <p:sp>
        <p:nvSpPr>
          <p:cNvPr id="3" name="Content Placeholder 2">
            <a:extLst>
              <a:ext uri="{FF2B5EF4-FFF2-40B4-BE49-F238E27FC236}">
                <a16:creationId xmlns:a16="http://schemas.microsoft.com/office/drawing/2014/main" id="{0CEC1EB8-0C32-5C6B-FB15-4567D79224D0}"/>
              </a:ext>
            </a:extLst>
          </p:cNvPr>
          <p:cNvSpPr>
            <a:spLocks noGrp="1"/>
          </p:cNvSpPr>
          <p:nvPr>
            <p:ph idx="1"/>
          </p:nvPr>
        </p:nvSpPr>
        <p:spPr>
          <a:xfrm>
            <a:off x="611851" y="1837942"/>
            <a:ext cx="10968294" cy="4350038"/>
          </a:xfrm>
        </p:spPr>
        <p:txBody>
          <a:bodyPr anchor="t">
            <a:normAutofit/>
          </a:bodyPr>
          <a:lstStyle/>
          <a:p>
            <a:pPr>
              <a:buFont typeface="Arial"/>
              <a:buChar char="•"/>
            </a:pPr>
            <a:r>
              <a:rPr lang="en-US" dirty="0">
                <a:latin typeface="Arial"/>
                <a:cs typeface="Arial"/>
              </a:rPr>
              <a:t>Local partners possess important information, perspectives and insights about student needs and how to address such needs. </a:t>
            </a:r>
          </a:p>
          <a:p>
            <a:pPr>
              <a:buFont typeface="Arial"/>
              <a:buChar char="•"/>
            </a:pPr>
            <a:r>
              <a:rPr lang="en-US" dirty="0">
                <a:latin typeface="Arial"/>
                <a:cs typeface="Arial"/>
              </a:rPr>
              <a:t>Significant and purposeful engagement of parents, students, educators, and other educational partners, including those representing the student groups identified by LCFF, is critical to the development of the LCAP and the budget process.</a:t>
            </a:r>
          </a:p>
          <a:p>
            <a:pPr>
              <a:buFont typeface="Arial"/>
              <a:buChar char="•"/>
            </a:pPr>
            <a:r>
              <a:rPr lang="en-US" dirty="0">
                <a:latin typeface="Arial"/>
                <a:cs typeface="Arial"/>
              </a:rPr>
              <a:t>The LCAP development process should result in an LCAP </a:t>
            </a:r>
            <a:r>
              <a:rPr lang="en-US" dirty="0">
                <a:solidFill>
                  <a:srgbClr val="000000"/>
                </a:solidFill>
                <a:latin typeface="Arial"/>
                <a:cs typeface="Arial"/>
              </a:rPr>
              <a:t>that addresses local needs</a:t>
            </a:r>
            <a:r>
              <a:rPr lang="en-US" dirty="0">
                <a:latin typeface="Arial"/>
                <a:cs typeface="Arial"/>
              </a:rPr>
              <a:t> and reflects decisions made through meaningful engagement of educational partners. </a:t>
            </a:r>
            <a:endParaRPr lang="en-US" dirty="0"/>
          </a:p>
          <a:p>
            <a:pPr>
              <a:buFont typeface="Arial"/>
              <a:buChar char="•"/>
            </a:pPr>
            <a:r>
              <a:rPr lang="en-US" dirty="0">
                <a:latin typeface="Arial"/>
                <a:cs typeface="Arial"/>
              </a:rPr>
              <a:t>Engagement of educational partners is an ongoing, annual process.</a:t>
            </a:r>
          </a:p>
        </p:txBody>
      </p:sp>
      <p:sp>
        <p:nvSpPr>
          <p:cNvPr id="4" name="Slide Number Placeholder 3">
            <a:extLst>
              <a:ext uri="{FF2B5EF4-FFF2-40B4-BE49-F238E27FC236}">
                <a16:creationId xmlns:a16="http://schemas.microsoft.com/office/drawing/2014/main" id="{4C460CED-978D-D0D0-2738-31C99C6E9833}"/>
              </a:ext>
            </a:extLst>
          </p:cNvPr>
          <p:cNvSpPr>
            <a:spLocks noGrp="1"/>
          </p:cNvSpPr>
          <p:nvPr>
            <p:ph type="sldNum" sz="quarter" idx="12"/>
          </p:nvPr>
        </p:nvSpPr>
        <p:spPr>
          <a:xfrm>
            <a:off x="11438022" y="6428491"/>
            <a:ext cx="712212" cy="392066"/>
          </a:xfrm>
        </p:spPr>
        <p:txBody>
          <a:bodyPr>
            <a:no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10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6970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E96837-0AE9-884E-9F9E-9C2740E7D3A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5A3BF-6B7E-15E9-36AF-DA0AE260B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BB420DC-C797-DEED-2A3B-9FDDF8C87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85E2C6D-3D5F-F0D2-673E-171FC483F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A6E717B-A07D-94A4-802B-7C38863B7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5E02556-BD10-CEF0-FD5F-4FA4BA880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13507A-9DC6-381A-D3F0-3DC500D5786E}"/>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Benefits of Engaging Partners</a:t>
            </a:r>
            <a:endParaRPr lang="en-US" sz="3600" dirty="0">
              <a:solidFill>
                <a:srgbClr val="FFFFFF"/>
              </a:solidFill>
            </a:endParaRPr>
          </a:p>
        </p:txBody>
      </p:sp>
      <p:sp>
        <p:nvSpPr>
          <p:cNvPr id="3" name="Content Placeholder 2">
            <a:extLst>
              <a:ext uri="{FF2B5EF4-FFF2-40B4-BE49-F238E27FC236}">
                <a16:creationId xmlns:a16="http://schemas.microsoft.com/office/drawing/2014/main" id="{D6188C63-CB70-C992-F2C3-A3B186F9F4AE}"/>
              </a:ext>
            </a:extLst>
          </p:cNvPr>
          <p:cNvSpPr>
            <a:spLocks noGrp="1"/>
          </p:cNvSpPr>
          <p:nvPr>
            <p:ph idx="1"/>
          </p:nvPr>
        </p:nvSpPr>
        <p:spPr>
          <a:xfrm>
            <a:off x="611851" y="1837942"/>
            <a:ext cx="10968294" cy="4350038"/>
          </a:xfrm>
        </p:spPr>
        <p:txBody>
          <a:bodyPr anchor="t">
            <a:normAutofit/>
          </a:bodyPr>
          <a:lstStyle/>
          <a:p>
            <a:pPr>
              <a:buFont typeface="Arial"/>
              <a:buChar char="•"/>
            </a:pPr>
            <a:r>
              <a:rPr lang="en-US" dirty="0">
                <a:latin typeface="Arial"/>
                <a:cs typeface="Arial"/>
              </a:rPr>
              <a:t>Engaging educational partners is not only a requirement; research has identified it as a key practice of effective LEAs. There are many benefits to partnering with local community members, such as: </a:t>
            </a:r>
          </a:p>
          <a:p>
            <a:pPr marL="514350" indent="-285750">
              <a:buFont typeface="Arial"/>
              <a:buChar char="•"/>
            </a:pPr>
            <a:r>
              <a:rPr lang="en-US" dirty="0">
                <a:latin typeface="Arial"/>
                <a:cs typeface="Arial"/>
              </a:rPr>
              <a:t>Better understanding of current needs and possible solutions</a:t>
            </a:r>
          </a:p>
          <a:p>
            <a:pPr marL="514350" indent="-285750">
              <a:buFont typeface="Arial"/>
              <a:buChar char="•"/>
            </a:pPr>
            <a:r>
              <a:rPr lang="en-US" dirty="0">
                <a:latin typeface="Arial"/>
                <a:cs typeface="Arial"/>
              </a:rPr>
              <a:t>More informed decision-making</a:t>
            </a:r>
          </a:p>
          <a:p>
            <a:pPr marL="514350" indent="-285750">
              <a:buFont typeface="Arial"/>
              <a:buChar char="•"/>
            </a:pPr>
            <a:r>
              <a:rPr lang="en-US" dirty="0">
                <a:latin typeface="Arial"/>
                <a:cs typeface="Arial"/>
              </a:rPr>
              <a:t>Greater trust</a:t>
            </a:r>
          </a:p>
          <a:p>
            <a:pPr marL="514350" indent="-285750">
              <a:buFont typeface="Arial"/>
              <a:buChar char="•"/>
            </a:pPr>
            <a:r>
              <a:rPr lang="en-US" dirty="0">
                <a:latin typeface="Arial"/>
                <a:cs typeface="Arial"/>
              </a:rPr>
              <a:t>Stronger and longer lasting partnerships</a:t>
            </a:r>
          </a:p>
          <a:p>
            <a:pPr marL="514350" indent="-285750">
              <a:buFont typeface="Arial"/>
              <a:buChar char="•"/>
            </a:pPr>
            <a:r>
              <a:rPr lang="en-US" dirty="0">
                <a:latin typeface="Arial"/>
                <a:cs typeface="Arial"/>
              </a:rPr>
              <a:t>Greater likelihood of improved student outcomes given access to broader input and information</a:t>
            </a:r>
            <a:endParaRPr lang="en-US" sz="2000" dirty="0">
              <a:latin typeface="Arial"/>
              <a:cs typeface="Arial"/>
            </a:endParaRPr>
          </a:p>
        </p:txBody>
      </p:sp>
      <p:sp>
        <p:nvSpPr>
          <p:cNvPr id="4" name="Slide Number Placeholder 3">
            <a:extLst>
              <a:ext uri="{FF2B5EF4-FFF2-40B4-BE49-F238E27FC236}">
                <a16:creationId xmlns:a16="http://schemas.microsoft.com/office/drawing/2014/main" id="{373A8FBE-ACAB-49C4-2BCB-C354F31E35F2}"/>
              </a:ext>
            </a:extLst>
          </p:cNvPr>
          <p:cNvSpPr>
            <a:spLocks noGrp="1"/>
          </p:cNvSpPr>
          <p:nvPr>
            <p:ph type="sldNum" sz="quarter" idx="12"/>
          </p:nvPr>
        </p:nvSpPr>
        <p:spPr>
          <a:xfrm>
            <a:off x="11438022" y="6428491"/>
            <a:ext cx="712212" cy="392066"/>
          </a:xfrm>
        </p:spPr>
        <p:txBody>
          <a:bodyPr>
            <a:no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11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9364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B2C016-D1F3-4A64-AF23-9E0C2E4DACBB}"/>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kern="1200" dirty="0">
                <a:solidFill>
                  <a:srgbClr val="FFFFFF"/>
                </a:solidFill>
                <a:latin typeface="Arial"/>
                <a:cs typeface="Arial"/>
              </a:rPr>
              <a:t>Who Must Be Consulted in the Development of the LCAP</a:t>
            </a:r>
            <a:r>
              <a:rPr lang="en-US" kern="1200" dirty="0">
                <a:solidFill>
                  <a:srgbClr val="FFFFFF"/>
                </a:solidFill>
                <a:latin typeface="+mj-lt"/>
                <a:ea typeface="+mj-ea"/>
                <a:cs typeface="+mj-cs"/>
              </a:rPr>
              <a:t>?</a:t>
            </a:r>
            <a:endParaRPr lang="en-US" u="sng" kern="1200" dirty="0">
              <a:solidFill>
                <a:srgbClr val="FFFFFF"/>
              </a:solidFill>
              <a:latin typeface="+mj-lt"/>
              <a:ea typeface="+mj-ea"/>
              <a:cs typeface="+mj-cs"/>
            </a:endParaRPr>
          </a:p>
        </p:txBody>
      </p:sp>
      <p:sp>
        <p:nvSpPr>
          <p:cNvPr id="4" name="Slide Number Placeholder 3">
            <a:extLst>
              <a:ext uri="{FF2B5EF4-FFF2-40B4-BE49-F238E27FC236}">
                <a16:creationId xmlns:a16="http://schemas.microsoft.com/office/drawing/2014/main" id="{10DD60C7-82ED-4E67-A049-B0AC51B6E890}"/>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1E47FE53-EBF0-4DA7-9D9D-CC1C3A20F3CB}" type="slidenum">
              <a:rPr lang="en-US" sz="1100">
                <a:solidFill>
                  <a:schemeClr val="tx1">
                    <a:lumMod val="50000"/>
                    <a:lumOff val="50000"/>
                  </a:schemeClr>
                </a:solidFill>
              </a:rPr>
              <a:pPr>
                <a:spcAft>
                  <a:spcPts val="600"/>
                </a:spcAft>
              </a:pPr>
              <a:t>12</a:t>
            </a:fld>
            <a:endParaRPr lang="en-US" sz="1100">
              <a:solidFill>
                <a:schemeClr val="tx1">
                  <a:lumMod val="50000"/>
                  <a:lumOff val="50000"/>
                </a:schemeClr>
              </a:solidFill>
            </a:endParaRPr>
          </a:p>
        </p:txBody>
      </p:sp>
    </p:spTree>
    <p:extLst>
      <p:ext uri="{BB962C8B-B14F-4D97-AF65-F5344CB8AC3E}">
        <p14:creationId xmlns:p14="http://schemas.microsoft.com/office/powerpoint/2010/main" val="574546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7F5265-63C4-643D-4589-D8935159067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069F94-F401-6979-589A-8C47F91CE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09288B-7D0E-30DE-A635-79910531DE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4EDCED-4554-70B9-8AA3-89F252A004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68B0AE8-78D4-1CC8-BA96-4FC1550A8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F0AEF3-07FD-F655-7375-074F7A759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65BF2F-3593-815E-77A6-57C3BFA0EFE9}"/>
              </a:ext>
            </a:extLst>
          </p:cNvPr>
          <p:cNvSpPr>
            <a:spLocks noGrp="1"/>
          </p:cNvSpPr>
          <p:nvPr>
            <p:ph type="title"/>
          </p:nvPr>
        </p:nvSpPr>
        <p:spPr>
          <a:xfrm>
            <a:off x="459347" y="294538"/>
            <a:ext cx="10808204" cy="1033669"/>
          </a:xfrm>
        </p:spPr>
        <p:txBody>
          <a:bodyPr>
            <a:normAutofit fontScale="90000"/>
          </a:bodyPr>
          <a:lstStyle/>
          <a:p>
            <a:r>
              <a:rPr lang="en-US" sz="3600" dirty="0">
                <a:solidFill>
                  <a:srgbClr val="FFFFFF"/>
                </a:solidFill>
                <a:latin typeface="Arial"/>
                <a:cs typeface="Arial"/>
              </a:rPr>
              <a:t>Consultation Required: County Offices of Education (COEs) and Districts</a:t>
            </a:r>
            <a:endParaRPr lang="en-US" sz="3600" dirty="0">
              <a:solidFill>
                <a:srgbClr val="FFFFFF"/>
              </a:solidFill>
            </a:endParaRPr>
          </a:p>
        </p:txBody>
      </p:sp>
      <p:sp>
        <p:nvSpPr>
          <p:cNvPr id="3" name="Content Placeholder 2">
            <a:extLst>
              <a:ext uri="{FF2B5EF4-FFF2-40B4-BE49-F238E27FC236}">
                <a16:creationId xmlns:a16="http://schemas.microsoft.com/office/drawing/2014/main" id="{74E84906-0B55-494A-F6D3-8ACB81F671BC}"/>
              </a:ext>
            </a:extLst>
          </p:cNvPr>
          <p:cNvSpPr>
            <a:spLocks noGrp="1"/>
          </p:cNvSpPr>
          <p:nvPr>
            <p:ph idx="1"/>
          </p:nvPr>
        </p:nvSpPr>
        <p:spPr>
          <a:xfrm>
            <a:off x="344903" y="1677028"/>
            <a:ext cx="11502189" cy="5143529"/>
          </a:xfrm>
        </p:spPr>
        <p:txBody>
          <a:bodyPr anchor="t">
            <a:normAutofit/>
          </a:bodyPr>
          <a:lstStyle/>
          <a:p>
            <a:pPr marL="0" indent="0">
              <a:buNone/>
            </a:pPr>
            <a:r>
              <a:rPr lang="en-US" dirty="0">
                <a:latin typeface="Arial"/>
                <a:cs typeface="Arial"/>
              </a:rPr>
              <a:t>Prior to adopting an LCAP, districts and COEs must consult with the following educational partners [</a:t>
            </a:r>
            <a:r>
              <a:rPr lang="en-US" i="1" dirty="0">
                <a:latin typeface="Arial"/>
                <a:cs typeface="Arial"/>
              </a:rPr>
              <a:t>Education Code </a:t>
            </a:r>
            <a:r>
              <a:rPr lang="en-US" dirty="0">
                <a:latin typeface="Arial"/>
                <a:cs typeface="Arial"/>
              </a:rPr>
              <a:t>(</a:t>
            </a:r>
            <a:r>
              <a:rPr lang="en-US" i="1" dirty="0">
                <a:latin typeface="Arial"/>
                <a:cs typeface="Arial"/>
              </a:rPr>
              <a:t>EC)</a:t>
            </a:r>
            <a:r>
              <a:rPr lang="en-US" dirty="0">
                <a:latin typeface="Arial"/>
                <a:cs typeface="Arial"/>
              </a:rPr>
              <a:t> Section 52060(g) and </a:t>
            </a:r>
            <a:r>
              <a:rPr lang="en-US" i="1" dirty="0">
                <a:latin typeface="Arial"/>
                <a:cs typeface="Arial"/>
              </a:rPr>
              <a:t>EC</a:t>
            </a:r>
            <a:r>
              <a:rPr lang="en-US" dirty="0">
                <a:latin typeface="Arial"/>
                <a:cs typeface="Arial"/>
              </a:rPr>
              <a:t> 52066(g)]: </a:t>
            </a:r>
          </a:p>
          <a:p>
            <a:pPr marL="285750" indent="-285750">
              <a:buFont typeface="Arial,Sans-Serif"/>
              <a:buChar char="•"/>
            </a:pPr>
            <a:r>
              <a:rPr lang="en-US" dirty="0">
                <a:latin typeface="Arial"/>
                <a:cs typeface="Arial"/>
              </a:rPr>
              <a:t>Teachers </a:t>
            </a:r>
          </a:p>
          <a:p>
            <a:pPr marL="285750" indent="-285750">
              <a:buFont typeface="Arial,Sans-Serif"/>
              <a:buChar char="•"/>
            </a:pPr>
            <a:r>
              <a:rPr lang="en-US" dirty="0">
                <a:latin typeface="Arial"/>
                <a:cs typeface="Arial"/>
              </a:rPr>
              <a:t>Principals </a:t>
            </a:r>
          </a:p>
          <a:p>
            <a:pPr marL="285750" indent="-285750">
              <a:buFont typeface="Arial,Sans-Serif"/>
              <a:buChar char="•"/>
            </a:pPr>
            <a:r>
              <a:rPr lang="en-US" dirty="0">
                <a:latin typeface="Arial"/>
                <a:cs typeface="Arial"/>
              </a:rPr>
              <a:t>Administrators </a:t>
            </a:r>
          </a:p>
          <a:p>
            <a:pPr marL="285750" indent="-285750">
              <a:buFont typeface="Arial,Sans-Serif"/>
              <a:buChar char="•"/>
            </a:pPr>
            <a:r>
              <a:rPr lang="en-US" dirty="0">
                <a:latin typeface="Arial"/>
                <a:cs typeface="Arial"/>
              </a:rPr>
              <a:t>Other school personnel </a:t>
            </a:r>
          </a:p>
          <a:p>
            <a:pPr marL="285750" indent="-285750">
              <a:buFont typeface="Arial,Sans-Serif"/>
              <a:buChar char="•"/>
            </a:pPr>
            <a:r>
              <a:rPr lang="en-US" dirty="0">
                <a:latin typeface="Arial"/>
                <a:cs typeface="Arial"/>
              </a:rPr>
              <a:t>Local bargaining units</a:t>
            </a:r>
          </a:p>
          <a:p>
            <a:pPr marL="285750" indent="-285750">
              <a:buFont typeface="Arial,Sans-Serif"/>
              <a:buChar char="•"/>
            </a:pPr>
            <a:r>
              <a:rPr lang="en-US" dirty="0">
                <a:latin typeface="Arial"/>
                <a:cs typeface="Arial"/>
              </a:rPr>
              <a:t>Parents*</a:t>
            </a:r>
          </a:p>
          <a:p>
            <a:pPr marL="285750" indent="-285750">
              <a:buFont typeface="Arial,Sans-Serif"/>
              <a:buChar char="•"/>
            </a:pPr>
            <a:r>
              <a:rPr lang="en-US" dirty="0">
                <a:latin typeface="Arial"/>
                <a:cs typeface="Arial"/>
              </a:rPr>
              <a:t>Students</a:t>
            </a:r>
          </a:p>
          <a:p>
            <a:pPr marL="0" indent="0">
              <a:buNone/>
            </a:pPr>
            <a:r>
              <a:rPr lang="en-US" dirty="0">
                <a:solidFill>
                  <a:srgbClr val="000000"/>
                </a:solidFill>
                <a:latin typeface="Arial"/>
                <a:cs typeface="Arial"/>
              </a:rPr>
              <a:t>[*Note: The </a:t>
            </a:r>
            <a:r>
              <a:rPr lang="en-US" i="1" dirty="0">
                <a:solidFill>
                  <a:srgbClr val="000000"/>
                </a:solidFill>
                <a:latin typeface="Arial"/>
                <a:cs typeface="Arial"/>
              </a:rPr>
              <a:t>EC</a:t>
            </a:r>
            <a:r>
              <a:rPr lang="en-US" dirty="0">
                <a:solidFill>
                  <a:srgbClr val="000000"/>
                </a:solidFill>
                <a:latin typeface="Arial"/>
                <a:cs typeface="Arial"/>
              </a:rPr>
              <a:t> and Regulations stipulate that LEAs must engage parents as part of the development of the LCAP. When referring to parents, statute and regulation mean the educational rights holders for students.]</a:t>
            </a:r>
          </a:p>
        </p:txBody>
      </p:sp>
      <p:sp>
        <p:nvSpPr>
          <p:cNvPr id="4" name="Slide Number Placeholder 3">
            <a:extLst>
              <a:ext uri="{FF2B5EF4-FFF2-40B4-BE49-F238E27FC236}">
                <a16:creationId xmlns:a16="http://schemas.microsoft.com/office/drawing/2014/main" id="{18BFE0D6-D9F9-275D-5D69-31C6C2A24FDD}"/>
              </a:ext>
            </a:extLst>
          </p:cNvPr>
          <p:cNvSpPr>
            <a:spLocks noGrp="1"/>
          </p:cNvSpPr>
          <p:nvPr>
            <p:ph type="sldNum" sz="quarter" idx="12"/>
          </p:nvPr>
        </p:nvSpPr>
        <p:spPr>
          <a:xfrm>
            <a:off x="11438022" y="6428491"/>
            <a:ext cx="712212" cy="392066"/>
          </a:xfrm>
        </p:spPr>
        <p:txBody>
          <a:bodyPr>
            <a:no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13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169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4DF206-14B1-1712-6FE7-4919B60C4FA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0B291E-CCBD-7B7B-8FB0-05415A8F2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3FB9A8-84F9-006A-74A1-E2714858D1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DF48FA-636B-80FD-2E16-B64EFA824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95A3F67-836E-F030-D157-9F12D0942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AC37761-4B50-4B9A-7F71-4A92EFDC48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CF54CF-BCFE-B41C-7D61-AEA13CF64299}"/>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Consultation Required: Charters</a:t>
            </a:r>
            <a:endParaRPr lang="en-US" sz="3600" dirty="0">
              <a:solidFill>
                <a:srgbClr val="FFFFFF"/>
              </a:solidFill>
            </a:endParaRPr>
          </a:p>
        </p:txBody>
      </p:sp>
      <p:sp>
        <p:nvSpPr>
          <p:cNvPr id="3" name="Content Placeholder 2">
            <a:extLst>
              <a:ext uri="{FF2B5EF4-FFF2-40B4-BE49-F238E27FC236}">
                <a16:creationId xmlns:a16="http://schemas.microsoft.com/office/drawing/2014/main" id="{EB9BEF97-DDB5-2125-0565-FD7EC3D5CE52}"/>
              </a:ext>
            </a:extLst>
          </p:cNvPr>
          <p:cNvSpPr>
            <a:spLocks noGrp="1"/>
          </p:cNvSpPr>
          <p:nvPr>
            <p:ph idx="1"/>
          </p:nvPr>
        </p:nvSpPr>
        <p:spPr>
          <a:xfrm>
            <a:off x="344903" y="1677028"/>
            <a:ext cx="11502189" cy="5143529"/>
          </a:xfrm>
        </p:spPr>
        <p:txBody>
          <a:bodyPr anchor="t">
            <a:normAutofit/>
          </a:bodyPr>
          <a:lstStyle/>
          <a:p>
            <a:pPr marL="0" indent="0">
              <a:buNone/>
            </a:pPr>
            <a:r>
              <a:rPr lang="en-US" dirty="0">
                <a:latin typeface="Arial"/>
                <a:cs typeface="Arial"/>
              </a:rPr>
              <a:t>Prior to adopting an LCAP,  Charter schools must consult with the following educational partners [</a:t>
            </a:r>
            <a:r>
              <a:rPr lang="en-US" i="1" dirty="0">
                <a:latin typeface="Arial"/>
                <a:cs typeface="Arial"/>
              </a:rPr>
              <a:t>EC</a:t>
            </a:r>
            <a:r>
              <a:rPr lang="en-US" dirty="0">
                <a:latin typeface="Arial"/>
                <a:cs typeface="Arial"/>
              </a:rPr>
              <a:t> Section 47606.5 (d)]: </a:t>
            </a:r>
          </a:p>
          <a:p>
            <a:pPr marL="285750" indent="-285750">
              <a:buFont typeface="Arial,Sans-Serif"/>
              <a:buChar char="•"/>
            </a:pPr>
            <a:r>
              <a:rPr lang="en-US" dirty="0">
                <a:latin typeface="Arial"/>
                <a:cs typeface="Arial"/>
              </a:rPr>
              <a:t>Teachers </a:t>
            </a:r>
          </a:p>
          <a:p>
            <a:pPr marL="285750" indent="-285750">
              <a:buFont typeface="Arial,Sans-Serif"/>
              <a:buChar char="•"/>
            </a:pPr>
            <a:r>
              <a:rPr lang="en-US" dirty="0">
                <a:latin typeface="Arial"/>
                <a:cs typeface="Arial"/>
              </a:rPr>
              <a:t>Principals </a:t>
            </a:r>
          </a:p>
          <a:p>
            <a:pPr marL="285750" indent="-285750">
              <a:buFont typeface="Arial,Sans-Serif"/>
              <a:buChar char="•"/>
            </a:pPr>
            <a:r>
              <a:rPr lang="en-US" dirty="0">
                <a:latin typeface="Arial"/>
                <a:cs typeface="Arial"/>
              </a:rPr>
              <a:t>Administrators </a:t>
            </a:r>
          </a:p>
          <a:p>
            <a:pPr marL="285750" indent="-285750">
              <a:buFont typeface="Arial,Sans-Serif"/>
              <a:buChar char="•"/>
            </a:pPr>
            <a:r>
              <a:rPr lang="en-US" dirty="0">
                <a:latin typeface="Arial"/>
                <a:cs typeface="Arial"/>
              </a:rPr>
              <a:t>Other school personnel </a:t>
            </a:r>
          </a:p>
          <a:p>
            <a:pPr marL="285750" indent="-285750">
              <a:buFont typeface="Arial,Sans-Serif"/>
              <a:buChar char="•"/>
            </a:pPr>
            <a:r>
              <a:rPr lang="en-US" dirty="0">
                <a:latin typeface="Arial"/>
                <a:cs typeface="Arial"/>
              </a:rPr>
              <a:t>Parents*</a:t>
            </a:r>
          </a:p>
          <a:p>
            <a:pPr marL="285750" indent="-285750">
              <a:buFont typeface="Arial,Sans-Serif"/>
              <a:buChar char="•"/>
            </a:pPr>
            <a:r>
              <a:rPr lang="en-US" dirty="0">
                <a:latin typeface="Arial"/>
                <a:cs typeface="Arial"/>
              </a:rPr>
              <a:t>Students</a:t>
            </a:r>
          </a:p>
          <a:p>
            <a:pPr marL="0" indent="0">
              <a:buNone/>
            </a:pPr>
            <a:r>
              <a:rPr lang="en-US" dirty="0">
                <a:solidFill>
                  <a:srgbClr val="000000"/>
                </a:solidFill>
                <a:latin typeface="Arial"/>
                <a:cs typeface="Arial"/>
              </a:rPr>
              <a:t>[*Note: The </a:t>
            </a:r>
            <a:r>
              <a:rPr lang="en-US" i="1" dirty="0">
                <a:solidFill>
                  <a:srgbClr val="000000"/>
                </a:solidFill>
                <a:latin typeface="Arial"/>
                <a:cs typeface="Arial"/>
              </a:rPr>
              <a:t>EC</a:t>
            </a:r>
            <a:r>
              <a:rPr lang="en-US" dirty="0">
                <a:solidFill>
                  <a:srgbClr val="000000"/>
                </a:solidFill>
                <a:latin typeface="Arial"/>
                <a:cs typeface="Arial"/>
              </a:rPr>
              <a:t> and Regulations stipulate that LEAs must engage parents as part of the development of the LCAP. When referring to parents, statute and regulation mean the educational rights holders for students.]</a:t>
            </a:r>
          </a:p>
        </p:txBody>
      </p:sp>
      <p:sp>
        <p:nvSpPr>
          <p:cNvPr id="4" name="Slide Number Placeholder 3">
            <a:extLst>
              <a:ext uri="{FF2B5EF4-FFF2-40B4-BE49-F238E27FC236}">
                <a16:creationId xmlns:a16="http://schemas.microsoft.com/office/drawing/2014/main" id="{67B3EF18-85F6-2B7A-31D1-20132CA8DF75}"/>
              </a:ext>
            </a:extLst>
          </p:cNvPr>
          <p:cNvSpPr>
            <a:spLocks noGrp="1"/>
          </p:cNvSpPr>
          <p:nvPr>
            <p:ph type="sldNum" sz="quarter" idx="12"/>
          </p:nvPr>
        </p:nvSpPr>
        <p:spPr>
          <a:xfrm>
            <a:off x="11438022" y="6428491"/>
            <a:ext cx="712212" cy="392066"/>
          </a:xfrm>
        </p:spPr>
        <p:txBody>
          <a:bodyPr>
            <a:no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14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491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F63F9-5182-E6AD-8A93-72439C1B281C}"/>
              </a:ext>
            </a:extLst>
          </p:cNvPr>
          <p:cNvSpPr>
            <a:spLocks noGrp="1"/>
          </p:cNvSpPr>
          <p:nvPr>
            <p:ph type="title"/>
          </p:nvPr>
        </p:nvSpPr>
        <p:spPr>
          <a:xfrm>
            <a:off x="646771" y="294538"/>
            <a:ext cx="10620780" cy="1033669"/>
          </a:xfrm>
        </p:spPr>
        <p:txBody>
          <a:bodyPr>
            <a:normAutofit/>
          </a:bodyPr>
          <a:lstStyle/>
          <a:p>
            <a:r>
              <a:rPr lang="en-US" sz="3600" dirty="0">
                <a:solidFill>
                  <a:srgbClr val="FFFFFF"/>
                </a:solidFill>
                <a:latin typeface="Arial"/>
                <a:cs typeface="Arial"/>
              </a:rPr>
              <a:t>Required Consultation </a:t>
            </a:r>
            <a:endParaRPr lang="en-US" sz="3600" dirty="0">
              <a:solidFill>
                <a:srgbClr val="FFFFFF"/>
              </a:solidFill>
            </a:endParaRPr>
          </a:p>
        </p:txBody>
      </p:sp>
      <p:sp>
        <p:nvSpPr>
          <p:cNvPr id="3" name="Content Placeholder 2">
            <a:extLst>
              <a:ext uri="{FF2B5EF4-FFF2-40B4-BE49-F238E27FC236}">
                <a16:creationId xmlns:a16="http://schemas.microsoft.com/office/drawing/2014/main" id="{9FB744A9-BB0C-F59F-506A-9C8DD2108D5A}"/>
              </a:ext>
            </a:extLst>
          </p:cNvPr>
          <p:cNvSpPr>
            <a:spLocks noGrp="1"/>
          </p:cNvSpPr>
          <p:nvPr>
            <p:ph idx="1"/>
          </p:nvPr>
        </p:nvSpPr>
        <p:spPr>
          <a:xfrm>
            <a:off x="646770" y="1885279"/>
            <a:ext cx="11057550" cy="3683358"/>
          </a:xfrm>
        </p:spPr>
        <p:txBody>
          <a:bodyPr vert="horz" lIns="91440" tIns="45720" rIns="91440" bIns="45720" rtlCol="0" anchor="ctr">
            <a:normAutofit/>
          </a:bodyPr>
          <a:lstStyle/>
          <a:p>
            <a:pPr marL="0" indent="0">
              <a:buNone/>
            </a:pPr>
            <a:r>
              <a:rPr lang="en-US" dirty="0">
                <a:latin typeface="Arial"/>
                <a:cs typeface="Arial"/>
              </a:rPr>
              <a:t>An LEA receiving Equity Multiplier funds must also consult with educational partners at schools generating Equity Multiplier funds in the development of the LCAP, specifically, in the development of the required focus goal for each applicable school.</a:t>
            </a:r>
            <a:endParaRPr lang="en-US" dirty="0"/>
          </a:p>
        </p:txBody>
      </p:sp>
      <p:sp>
        <p:nvSpPr>
          <p:cNvPr id="4" name="Slide Number Placeholder 3">
            <a:extLst>
              <a:ext uri="{FF2B5EF4-FFF2-40B4-BE49-F238E27FC236}">
                <a16:creationId xmlns:a16="http://schemas.microsoft.com/office/drawing/2014/main" id="{F2D78CA6-568C-81A2-D91A-60257822C306}"/>
              </a:ext>
            </a:extLst>
          </p:cNvPr>
          <p:cNvSpPr>
            <a:spLocks noGrp="1"/>
          </p:cNvSpPr>
          <p:nvPr>
            <p:ph type="sldNum" sz="quarter" idx="12"/>
          </p:nvPr>
        </p:nvSpPr>
        <p:spPr>
          <a:xfrm>
            <a:off x="11534274" y="6384759"/>
            <a:ext cx="615959" cy="435798"/>
          </a:xfrm>
        </p:spPr>
        <p:txBody>
          <a:bodyPr>
            <a:normAutofit lnSpcReduction="10000"/>
          </a:bodyPr>
          <a:lstStyle/>
          <a:p>
            <a:pPr>
              <a:spcAft>
                <a:spcPts val="600"/>
              </a:spcAft>
            </a:pPr>
            <a:fld id="{1E47FE53-EBF0-4DA7-9D9D-CC1C3A20F3CB}" type="slidenum">
              <a:rPr lang="en-US">
                <a:solidFill>
                  <a:schemeClr val="tx1">
                    <a:lumMod val="50000"/>
                    <a:lumOff val="50000"/>
                  </a:schemeClr>
                </a:solidFill>
                <a:latin typeface="Arial" panose="020B0604020202020204" pitchFamily="34" charset="0"/>
                <a:cs typeface="Arial" panose="020B0604020202020204" pitchFamily="34" charset="0"/>
              </a:rPr>
              <a:pPr>
                <a:spcAft>
                  <a:spcPts val="600"/>
                </a:spcAft>
              </a:pPr>
              <a:t>15</a:t>
            </a:fld>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0114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A18744-1C2A-30E3-45A0-E1A10DF56108}"/>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6DB367F-C908-1EBA-2E37-F83CEC416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B38BDC2-A5A1-49FC-74EF-DAB18811B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4F1CBD1-2939-661F-75C6-53F8EA9F0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9915C54-8AB3-1CD5-CE21-00AD57487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DE9C183-6BCC-8BC5-036A-442947A45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917299-ED12-B9D1-81B3-48F9F3A71EFD}"/>
              </a:ext>
            </a:extLst>
          </p:cNvPr>
          <p:cNvSpPr>
            <a:spLocks noGrp="1"/>
          </p:cNvSpPr>
          <p:nvPr>
            <p:ph type="title"/>
          </p:nvPr>
        </p:nvSpPr>
        <p:spPr>
          <a:xfrm>
            <a:off x="646771" y="294538"/>
            <a:ext cx="10620780" cy="1033669"/>
          </a:xfrm>
        </p:spPr>
        <p:txBody>
          <a:bodyPr>
            <a:normAutofit fontScale="90000"/>
          </a:bodyPr>
          <a:lstStyle/>
          <a:p>
            <a:r>
              <a:rPr lang="en-US" sz="3600" dirty="0">
                <a:solidFill>
                  <a:schemeClr val="bg1"/>
                </a:solidFill>
                <a:latin typeface="Arial"/>
                <a:cs typeface="Arial"/>
              </a:rPr>
              <a:t>Statute identifies the floor for engagement, not the ceiling.</a:t>
            </a:r>
            <a:endParaRPr lang="en-US" sz="3600" dirty="0">
              <a:solidFill>
                <a:schemeClr val="bg1"/>
              </a:solidFill>
            </a:endParaRPr>
          </a:p>
        </p:txBody>
      </p:sp>
      <p:sp>
        <p:nvSpPr>
          <p:cNvPr id="3" name="Content Placeholder 2">
            <a:extLst>
              <a:ext uri="{FF2B5EF4-FFF2-40B4-BE49-F238E27FC236}">
                <a16:creationId xmlns:a16="http://schemas.microsoft.com/office/drawing/2014/main" id="{47AB1422-FC43-1E15-C9CC-A02456F49B09}"/>
              </a:ext>
            </a:extLst>
          </p:cNvPr>
          <p:cNvSpPr>
            <a:spLocks noGrp="1"/>
          </p:cNvSpPr>
          <p:nvPr>
            <p:ph idx="1"/>
          </p:nvPr>
        </p:nvSpPr>
        <p:spPr>
          <a:xfrm>
            <a:off x="646770" y="1885279"/>
            <a:ext cx="11057550" cy="3683358"/>
          </a:xfrm>
        </p:spPr>
        <p:txBody>
          <a:bodyPr vert="horz" lIns="91440" tIns="45720" rIns="91440" bIns="45720" rtlCol="0" anchor="ctr">
            <a:normAutofit/>
          </a:bodyPr>
          <a:lstStyle/>
          <a:p>
            <a:pPr marL="0" indent="0" algn="ctr">
              <a:lnSpc>
                <a:spcPct val="100000"/>
              </a:lnSpc>
              <a:buNone/>
            </a:pPr>
            <a:r>
              <a:rPr lang="en-US" dirty="0">
                <a:latin typeface="Arial"/>
                <a:cs typeface="Arial"/>
              </a:rPr>
              <a:t>Are there additional locally determined opportunities that can support comprehensive planning? </a:t>
            </a:r>
            <a:endParaRPr lang="en-US" dirty="0"/>
          </a:p>
        </p:txBody>
      </p:sp>
      <p:sp>
        <p:nvSpPr>
          <p:cNvPr id="4" name="Slide Number Placeholder 3">
            <a:extLst>
              <a:ext uri="{FF2B5EF4-FFF2-40B4-BE49-F238E27FC236}">
                <a16:creationId xmlns:a16="http://schemas.microsoft.com/office/drawing/2014/main" id="{6116ED92-3220-84E5-4C17-20E5E7E937E5}"/>
              </a:ext>
            </a:extLst>
          </p:cNvPr>
          <p:cNvSpPr>
            <a:spLocks noGrp="1"/>
          </p:cNvSpPr>
          <p:nvPr>
            <p:ph type="sldNum" sz="quarter" idx="12"/>
          </p:nvPr>
        </p:nvSpPr>
        <p:spPr>
          <a:xfrm>
            <a:off x="11534274" y="6384759"/>
            <a:ext cx="615959" cy="435798"/>
          </a:xfrm>
        </p:spPr>
        <p:txBody>
          <a:bodyPr>
            <a:normAutofit lnSpcReduction="10000"/>
          </a:bodyPr>
          <a:lstStyle/>
          <a:p>
            <a:pPr>
              <a:spcAft>
                <a:spcPts val="600"/>
              </a:spcAft>
            </a:pPr>
            <a:fld id="{1E47FE53-EBF0-4DA7-9D9D-CC1C3A20F3CB}" type="slidenum">
              <a:rPr lang="en-US">
                <a:solidFill>
                  <a:schemeClr val="tx1">
                    <a:lumMod val="50000"/>
                    <a:lumOff val="50000"/>
                  </a:schemeClr>
                </a:solidFill>
                <a:latin typeface="Arial" panose="020B0604020202020204" pitchFamily="34" charset="0"/>
                <a:cs typeface="Arial" panose="020B0604020202020204" pitchFamily="34" charset="0"/>
              </a:rPr>
              <a:pPr>
                <a:spcAft>
                  <a:spcPts val="600"/>
                </a:spcAft>
              </a:pPr>
              <a:t>16</a:t>
            </a:fld>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639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5776C4F-B073-272A-A2A0-4DAA9BCA9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ECD892F-B07A-37A0-A38D-6B7BD3DCBB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1606E3C-D30E-B613-9475-C5985E175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B6C15C19-CC87-44E8-B207-8ADD48302F11}"/>
              </a:ext>
              <a:ext uri="{C183D7F6-B498-43B3-948B-1728B52AA6E4}">
                <adec:decorative xmlns:adec="http://schemas.microsoft.com/office/drawing/2017/decorative" val="0"/>
              </a:ext>
            </a:extLst>
          </p:cNvPr>
          <p:cNvSpPr>
            <a:spLocks noGrp="1"/>
          </p:cNvSpPr>
          <p:nvPr>
            <p:ph type="title"/>
            <p:extLst>
              <p:ext uri="{386F3935-93C4-4BCD-93E2-E3B085C9AB24}">
                <p16:designElem xmlns:p16="http://schemas.microsoft.com/office/powerpoint/2015/main" val="1"/>
              </p:ext>
            </p:extLst>
          </p:nvPr>
        </p:nvSpPr>
        <p:spPr>
          <a:xfrm>
            <a:off x="528220" y="265178"/>
            <a:ext cx="10825999" cy="132556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3400" dirty="0">
                <a:solidFill>
                  <a:srgbClr val="FFFFFF"/>
                </a:solidFill>
                <a:latin typeface="Arial"/>
                <a:cs typeface="Arial"/>
              </a:rPr>
              <a:t>Additional Partner Considerations</a:t>
            </a:r>
            <a:endParaRPr lang="en-US" sz="3400" dirty="0"/>
          </a:p>
        </p:txBody>
      </p:sp>
      <p:sp>
        <p:nvSpPr>
          <p:cNvPr id="3" name="Text Placeholder 2">
            <a:extLst>
              <a:ext uri="{FF2B5EF4-FFF2-40B4-BE49-F238E27FC236}">
                <a16:creationId xmlns:a16="http://schemas.microsoft.com/office/drawing/2014/main" id="{1B74F1AE-3DF9-0C5F-1889-72BF7CA3FB8A}"/>
              </a:ext>
            </a:extLst>
          </p:cNvPr>
          <p:cNvSpPr>
            <a:spLocks noGrp="1"/>
          </p:cNvSpPr>
          <p:nvPr>
            <p:ph type="body" idx="1"/>
          </p:nvPr>
        </p:nvSpPr>
        <p:spPr>
          <a:xfrm>
            <a:off x="528220" y="1590741"/>
            <a:ext cx="11137567" cy="1056540"/>
          </a:xfrm>
        </p:spPr>
        <p:txBody>
          <a:bodyPr>
            <a:normAutofit/>
          </a:bodyPr>
          <a:lstStyle/>
          <a:p>
            <a:r>
              <a:rPr lang="en-US" sz="2600" b="0" dirty="0">
                <a:latin typeface="Arial"/>
                <a:cs typeface="Arial"/>
              </a:rPr>
              <a:t>LEAs are encouraged to consider consulting with additional partners in the development of the LCAP. These may include:</a:t>
            </a:r>
            <a:endParaRPr lang="en-US" sz="2600" b="0" dirty="0"/>
          </a:p>
        </p:txBody>
      </p:sp>
      <p:sp>
        <p:nvSpPr>
          <p:cNvPr id="4" name="Content Placeholder 3">
            <a:extLst>
              <a:ext uri="{FF2B5EF4-FFF2-40B4-BE49-F238E27FC236}">
                <a16:creationId xmlns:a16="http://schemas.microsoft.com/office/drawing/2014/main" id="{56FB4CD3-244C-81CC-80C1-483943BD84C0}"/>
              </a:ext>
            </a:extLst>
          </p:cNvPr>
          <p:cNvSpPr>
            <a:spLocks noGrp="1"/>
          </p:cNvSpPr>
          <p:nvPr>
            <p:ph sz="half" idx="2"/>
          </p:nvPr>
        </p:nvSpPr>
        <p:spPr>
          <a:xfrm>
            <a:off x="836612" y="2842084"/>
            <a:ext cx="5157787" cy="3684588"/>
          </a:xfrm>
        </p:spPr>
        <p:txBody>
          <a:bodyPr>
            <a:normAutofit fontScale="92500" lnSpcReduction="10000"/>
          </a:bodyPr>
          <a:lstStyle/>
          <a:p>
            <a:pPr marL="342900" lvl="0" indent="-342900">
              <a:defRPr/>
            </a:pPr>
            <a:r>
              <a:rPr lang="en-US" dirty="0">
                <a:solidFill>
                  <a:prstClr val="black"/>
                </a:solidFill>
                <a:latin typeface="Arial"/>
                <a:cs typeface="Arial"/>
              </a:rPr>
              <a:t>Families</a:t>
            </a:r>
          </a:p>
          <a:p>
            <a:pPr marL="342900" lvl="0" indent="-342900">
              <a:defRPr/>
            </a:pPr>
            <a:r>
              <a:rPr lang="en-US" dirty="0">
                <a:solidFill>
                  <a:prstClr val="black"/>
                </a:solidFill>
                <a:latin typeface="Arial"/>
                <a:cs typeface="Arial"/>
              </a:rPr>
              <a:t>School Site Council (SSC)</a:t>
            </a:r>
            <a:endParaRPr lang="en-US" dirty="0">
              <a:solidFill>
                <a:prstClr val="black"/>
              </a:solidFill>
            </a:endParaRPr>
          </a:p>
          <a:p>
            <a:pPr marL="342900" lvl="0" indent="-342900">
              <a:defRPr/>
            </a:pPr>
            <a:r>
              <a:rPr lang="en-US" dirty="0">
                <a:solidFill>
                  <a:prstClr val="black"/>
                </a:solidFill>
                <a:latin typeface="Arial"/>
                <a:cs typeface="Arial"/>
              </a:rPr>
              <a:t>Parent Advisory Committee </a:t>
            </a:r>
          </a:p>
          <a:p>
            <a:pPr marL="342900" lvl="0" indent="-342900">
              <a:defRPr/>
            </a:pPr>
            <a:r>
              <a:rPr lang="en-US" dirty="0">
                <a:solidFill>
                  <a:prstClr val="black"/>
                </a:solidFill>
                <a:latin typeface="Arial"/>
                <a:cs typeface="Arial"/>
              </a:rPr>
              <a:t>English Learner Advisory Committee</a:t>
            </a:r>
          </a:p>
          <a:p>
            <a:pPr marL="342900" lvl="0" indent="-342900">
              <a:defRPr/>
            </a:pPr>
            <a:r>
              <a:rPr lang="en-US" dirty="0">
                <a:solidFill>
                  <a:prstClr val="black"/>
                </a:solidFill>
                <a:latin typeface="Arial"/>
                <a:cs typeface="Arial"/>
              </a:rPr>
              <a:t>Special Education Local Plan Area (SELPA) Administrators</a:t>
            </a:r>
          </a:p>
          <a:p>
            <a:pPr marL="342900" lvl="0" indent="-342900">
              <a:defRPr/>
            </a:pPr>
            <a:r>
              <a:rPr lang="en-US" dirty="0">
                <a:solidFill>
                  <a:prstClr val="black"/>
                </a:solidFill>
                <a:latin typeface="Arial"/>
                <a:cs typeface="Arial"/>
              </a:rPr>
              <a:t>Community Advisory Committee (CAC) </a:t>
            </a:r>
          </a:p>
        </p:txBody>
      </p:sp>
      <p:sp>
        <p:nvSpPr>
          <p:cNvPr id="6" name="Content Placeholder 5">
            <a:extLst>
              <a:ext uri="{FF2B5EF4-FFF2-40B4-BE49-F238E27FC236}">
                <a16:creationId xmlns:a16="http://schemas.microsoft.com/office/drawing/2014/main" id="{F1C3C908-3DA8-8F03-E015-166061697898}"/>
              </a:ext>
            </a:extLst>
          </p:cNvPr>
          <p:cNvSpPr>
            <a:spLocks noGrp="1"/>
          </p:cNvSpPr>
          <p:nvPr>
            <p:ph sz="quarter" idx="4"/>
          </p:nvPr>
        </p:nvSpPr>
        <p:spPr>
          <a:xfrm>
            <a:off x="6170612" y="2842084"/>
            <a:ext cx="5183188" cy="3684588"/>
          </a:xfrm>
        </p:spPr>
        <p:txBody>
          <a:bodyPr>
            <a:normAutofit fontScale="92500" lnSpcReduction="10000"/>
          </a:bodyPr>
          <a:lstStyle/>
          <a:p>
            <a:pPr marL="342900" lvl="0" indent="-342900">
              <a:defRPr/>
            </a:pPr>
            <a:r>
              <a:rPr lang="en-US" dirty="0">
                <a:solidFill>
                  <a:prstClr val="black"/>
                </a:solidFill>
                <a:latin typeface="Arial"/>
                <a:cs typeface="Arial"/>
              </a:rPr>
              <a:t>English Learner (EL) Coordinator(s)/Administrators</a:t>
            </a:r>
          </a:p>
          <a:p>
            <a:pPr marL="342900" lvl="0" indent="-342900">
              <a:defRPr/>
            </a:pPr>
            <a:r>
              <a:rPr lang="en-US" dirty="0">
                <a:solidFill>
                  <a:prstClr val="black"/>
                </a:solidFill>
                <a:latin typeface="Arial"/>
                <a:cs typeface="Arial"/>
              </a:rPr>
              <a:t>Foster Youth/Homeless Coordinators/Administrators</a:t>
            </a:r>
          </a:p>
          <a:p>
            <a:pPr marL="342900" lvl="0" indent="-342900">
              <a:defRPr/>
            </a:pPr>
            <a:r>
              <a:rPr lang="en-US" dirty="0">
                <a:solidFill>
                  <a:prstClr val="black"/>
                </a:solidFill>
                <a:latin typeface="Arial"/>
                <a:cs typeface="Arial"/>
              </a:rPr>
              <a:t>Federal Program Administrators</a:t>
            </a:r>
          </a:p>
          <a:p>
            <a:pPr marL="342900" lvl="0" indent="-342900">
              <a:defRPr/>
            </a:pPr>
            <a:r>
              <a:rPr lang="en-US" dirty="0">
                <a:solidFill>
                  <a:prstClr val="black"/>
                </a:solidFill>
                <a:latin typeface="Arial"/>
                <a:cs typeface="Arial"/>
              </a:rPr>
              <a:t>Other locally determined organizations or groups</a:t>
            </a:r>
          </a:p>
        </p:txBody>
      </p:sp>
      <p:sp>
        <p:nvSpPr>
          <p:cNvPr id="7" name="Slide Number Placeholder 6">
            <a:extLst>
              <a:ext uri="{FF2B5EF4-FFF2-40B4-BE49-F238E27FC236}">
                <a16:creationId xmlns:a16="http://schemas.microsoft.com/office/drawing/2014/main" id="{C33C69C5-F543-ABBF-F95F-2000C574A9A0}"/>
              </a:ext>
            </a:extLst>
          </p:cNvPr>
          <p:cNvSpPr>
            <a:spLocks noGrp="1"/>
          </p:cNvSpPr>
          <p:nvPr>
            <p:ph type="sldNum" sz="quarter" idx="12"/>
          </p:nvPr>
        </p:nvSpPr>
        <p:spPr/>
        <p:txBody>
          <a:bodyPr/>
          <a:lstStyle/>
          <a:p>
            <a:fld id="{1E47FE53-EBF0-4DA7-9D9D-CC1C3A20F3CB}" type="slidenum">
              <a:rPr lang="en-US" smtClean="0">
                <a:latin typeface="Arial" panose="020B0604020202020204" pitchFamily="34" charset="0"/>
                <a:cs typeface="Arial" panose="020B0604020202020204" pitchFamily="34" charset="0"/>
              </a:rPr>
              <a:t>17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6019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B2C016-D1F3-4A64-AF23-9E0C2E4DACBB}"/>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kern="1200" dirty="0">
                <a:solidFill>
                  <a:srgbClr val="FFFFFF"/>
                </a:solidFill>
                <a:latin typeface="Arial"/>
                <a:cs typeface="Arial"/>
              </a:rPr>
              <a:t>What Additional Requirements Do LEA’s Have to Fulfill Before Adopting the LCAP?</a:t>
            </a:r>
          </a:p>
        </p:txBody>
      </p:sp>
      <p:sp>
        <p:nvSpPr>
          <p:cNvPr id="4" name="Slide Number Placeholder 3">
            <a:extLst>
              <a:ext uri="{FF2B5EF4-FFF2-40B4-BE49-F238E27FC236}">
                <a16:creationId xmlns:a16="http://schemas.microsoft.com/office/drawing/2014/main" id="{10DD60C7-82ED-4E67-A049-B0AC51B6E890}"/>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1E47FE53-EBF0-4DA7-9D9D-CC1C3A20F3CB}" type="slidenum">
              <a:rPr lang="en-US" sz="1100">
                <a:solidFill>
                  <a:schemeClr val="tx1">
                    <a:lumMod val="50000"/>
                    <a:lumOff val="50000"/>
                  </a:schemeClr>
                </a:solidFill>
              </a:rPr>
              <a:pPr>
                <a:spcAft>
                  <a:spcPts val="600"/>
                </a:spcAft>
              </a:pPr>
              <a:t>18</a:t>
            </a:fld>
            <a:endParaRPr lang="en-US" sz="1100">
              <a:solidFill>
                <a:schemeClr val="tx1">
                  <a:lumMod val="50000"/>
                  <a:lumOff val="50000"/>
                </a:schemeClr>
              </a:solidFill>
            </a:endParaRPr>
          </a:p>
        </p:txBody>
      </p:sp>
    </p:spTree>
    <p:extLst>
      <p:ext uri="{BB962C8B-B14F-4D97-AF65-F5344CB8AC3E}">
        <p14:creationId xmlns:p14="http://schemas.microsoft.com/office/powerpoint/2010/main" val="1574915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18A4CE-0126-CA68-C78A-B0866A4C381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A88BB1-0119-0F26-C4CD-461B1431C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9FC66B-8506-CAEB-8D5E-1F65ADB322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4EC4FE4-794B-5D2D-DF41-6DE497DCE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864235D-0B6A-0253-5824-CFEE2CB97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78060E0-01A2-21FB-9952-B62F9EF456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5D1075-4566-9023-8A86-1C937C6F8403}"/>
              </a:ext>
            </a:extLst>
          </p:cNvPr>
          <p:cNvSpPr>
            <a:spLocks noGrp="1"/>
          </p:cNvSpPr>
          <p:nvPr>
            <p:ph type="title"/>
          </p:nvPr>
        </p:nvSpPr>
        <p:spPr>
          <a:xfrm>
            <a:off x="459346" y="402727"/>
            <a:ext cx="10808204" cy="1033669"/>
          </a:xfrm>
        </p:spPr>
        <p:txBody>
          <a:bodyPr>
            <a:normAutofit/>
          </a:bodyPr>
          <a:lstStyle/>
          <a:p>
            <a:r>
              <a:rPr lang="en-US" sz="3600" dirty="0">
                <a:solidFill>
                  <a:srgbClr val="FFFFFF"/>
                </a:solidFill>
                <a:latin typeface="Arial"/>
                <a:cs typeface="Arial"/>
              </a:rPr>
              <a:t>Additional COE and District Requirements (1 of 2)</a:t>
            </a:r>
            <a:endParaRPr lang="en-US" sz="3600" dirty="0">
              <a:solidFill>
                <a:srgbClr val="FFFFFF"/>
              </a:solidFill>
            </a:endParaRPr>
          </a:p>
        </p:txBody>
      </p:sp>
      <p:sp>
        <p:nvSpPr>
          <p:cNvPr id="3" name="Content Placeholder 2">
            <a:extLst>
              <a:ext uri="{FF2B5EF4-FFF2-40B4-BE49-F238E27FC236}">
                <a16:creationId xmlns:a16="http://schemas.microsoft.com/office/drawing/2014/main" id="{779C6DDE-16C0-9736-0B8B-FEA809FDC170}"/>
              </a:ext>
            </a:extLst>
          </p:cNvPr>
          <p:cNvSpPr>
            <a:spLocks noGrp="1"/>
          </p:cNvSpPr>
          <p:nvPr>
            <p:ph idx="1"/>
          </p:nvPr>
        </p:nvSpPr>
        <p:spPr>
          <a:xfrm>
            <a:off x="344903" y="1677028"/>
            <a:ext cx="11502189" cy="4940717"/>
          </a:xfrm>
        </p:spPr>
        <p:txBody>
          <a:bodyPr anchor="t">
            <a:normAutofit/>
          </a:bodyPr>
          <a:lstStyle/>
          <a:p>
            <a:pPr marL="0" indent="0">
              <a:lnSpc>
                <a:spcPct val="100000"/>
              </a:lnSpc>
              <a:spcBef>
                <a:spcPts val="600"/>
              </a:spcBef>
              <a:spcAft>
                <a:spcPts val="600"/>
              </a:spcAft>
              <a:buNone/>
            </a:pPr>
            <a:r>
              <a:rPr lang="en-US" dirty="0">
                <a:latin typeface="Arial"/>
                <a:cs typeface="Arial"/>
              </a:rPr>
              <a:t>Once the LCAP has been developed, COEs and districts must do the following prior to adopting the LCAP:</a:t>
            </a:r>
          </a:p>
          <a:p>
            <a:pPr>
              <a:lnSpc>
                <a:spcPct val="100000"/>
              </a:lnSpc>
              <a:spcBef>
                <a:spcPts val="600"/>
              </a:spcBef>
              <a:spcAft>
                <a:spcPts val="600"/>
              </a:spcAft>
            </a:pPr>
            <a:r>
              <a:rPr lang="en-US" dirty="0">
                <a:latin typeface="Arial"/>
                <a:cs typeface="Arial"/>
              </a:rPr>
              <a:t>Present the developed LCAP to the following advisory committees, as applicable: </a:t>
            </a:r>
          </a:p>
          <a:p>
            <a:pPr lvl="1">
              <a:lnSpc>
                <a:spcPct val="100000"/>
              </a:lnSpc>
              <a:spcBef>
                <a:spcPts val="600"/>
              </a:spcBef>
              <a:spcAft>
                <a:spcPts val="600"/>
              </a:spcAft>
            </a:pPr>
            <a:r>
              <a:rPr lang="en-US" dirty="0">
                <a:latin typeface="Arial"/>
                <a:cs typeface="Arial"/>
              </a:rPr>
              <a:t>Parent advisory committee</a:t>
            </a:r>
          </a:p>
          <a:p>
            <a:pPr lvl="1">
              <a:lnSpc>
                <a:spcPct val="100000"/>
              </a:lnSpc>
              <a:spcBef>
                <a:spcPts val="600"/>
              </a:spcBef>
              <a:spcAft>
                <a:spcPts val="600"/>
              </a:spcAft>
            </a:pPr>
            <a:r>
              <a:rPr lang="en-US" dirty="0">
                <a:latin typeface="Arial"/>
                <a:cs typeface="Arial"/>
              </a:rPr>
              <a:t>English learner parent advisory committee</a:t>
            </a:r>
          </a:p>
          <a:p>
            <a:pPr lvl="1">
              <a:lnSpc>
                <a:spcPct val="100000"/>
              </a:lnSpc>
              <a:spcBef>
                <a:spcPts val="600"/>
              </a:spcBef>
              <a:spcAft>
                <a:spcPts val="600"/>
              </a:spcAft>
            </a:pPr>
            <a:r>
              <a:rPr lang="en-US" dirty="0">
                <a:latin typeface="Arial"/>
                <a:cs typeface="Arial"/>
              </a:rPr>
              <a:t>Student advisory committee </a:t>
            </a:r>
          </a:p>
          <a:p>
            <a:pPr marL="457200" lvl="1" indent="0">
              <a:lnSpc>
                <a:spcPct val="100000"/>
              </a:lnSpc>
              <a:spcBef>
                <a:spcPts val="600"/>
              </a:spcBef>
              <a:spcAft>
                <a:spcPts val="600"/>
              </a:spcAft>
              <a:buNone/>
            </a:pPr>
            <a:r>
              <a:rPr lang="en-US" dirty="0">
                <a:latin typeface="Arial"/>
                <a:cs typeface="Arial"/>
              </a:rPr>
              <a:t>The superintendent of the LEA must respond in writing to comments from the Parent advisory committee and the English learner advisory committee.</a:t>
            </a:r>
          </a:p>
          <a:p>
            <a:pPr>
              <a:lnSpc>
                <a:spcPct val="100000"/>
              </a:lnSpc>
              <a:spcBef>
                <a:spcPts val="0"/>
              </a:spcBef>
            </a:pPr>
            <a:r>
              <a:rPr lang="en-US" dirty="0">
                <a:latin typeface="Arial"/>
                <a:cs typeface="Arial"/>
              </a:rPr>
              <a:t>The members of the above committees must be clearly identified to the public.</a:t>
            </a:r>
          </a:p>
        </p:txBody>
      </p:sp>
      <p:sp>
        <p:nvSpPr>
          <p:cNvPr id="4" name="Slide Number Placeholder 3">
            <a:extLst>
              <a:ext uri="{FF2B5EF4-FFF2-40B4-BE49-F238E27FC236}">
                <a16:creationId xmlns:a16="http://schemas.microsoft.com/office/drawing/2014/main" id="{573A5870-EE0C-72D3-DB3D-C4FBC31136ED}"/>
              </a:ext>
            </a:extLst>
          </p:cNvPr>
          <p:cNvSpPr>
            <a:spLocks noGrp="1"/>
          </p:cNvSpPr>
          <p:nvPr>
            <p:ph type="sldNum" sz="quarter" idx="12"/>
          </p:nvPr>
        </p:nvSpPr>
        <p:spPr>
          <a:xfrm>
            <a:off x="11438022" y="6428491"/>
            <a:ext cx="712212" cy="392066"/>
          </a:xfrm>
        </p:spPr>
        <p:txBody>
          <a:bodyPr>
            <a:no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19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1979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EC6240-DB0A-5E0A-4332-3EA091F20A26}"/>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rPr>
              <a:t>Future Webinars</a:t>
            </a:r>
          </a:p>
        </p:txBody>
      </p:sp>
      <p:sp>
        <p:nvSpPr>
          <p:cNvPr id="3" name="Content Placeholder 2">
            <a:extLst>
              <a:ext uri="{FF2B5EF4-FFF2-40B4-BE49-F238E27FC236}">
                <a16:creationId xmlns:a16="http://schemas.microsoft.com/office/drawing/2014/main" id="{53D3F2B1-5F74-AC15-5640-34534FF335B5}"/>
              </a:ext>
            </a:extLst>
          </p:cNvPr>
          <p:cNvSpPr>
            <a:spLocks noGrp="1"/>
          </p:cNvSpPr>
          <p:nvPr>
            <p:ph idx="1"/>
          </p:nvPr>
        </p:nvSpPr>
        <p:spPr>
          <a:xfrm>
            <a:off x="172570" y="1622745"/>
            <a:ext cx="11819530" cy="4940716"/>
          </a:xfrm>
        </p:spPr>
        <p:txBody>
          <a:bodyPr anchor="ctr">
            <a:normAutofit/>
          </a:bodyPr>
          <a:lstStyle/>
          <a:p>
            <a:pPr lvl="0"/>
            <a:r>
              <a:rPr lang="en-US" dirty="0">
                <a:latin typeface="Arial"/>
                <a:cs typeface="Arial"/>
              </a:rPr>
              <a:t>December 5: Goal Analysis</a:t>
            </a:r>
          </a:p>
          <a:p>
            <a:r>
              <a:rPr lang="en-US" dirty="0">
                <a:latin typeface="Arial"/>
                <a:cs typeface="Arial"/>
              </a:rPr>
              <a:t>December 10: Dashboard Local Indicators</a:t>
            </a:r>
          </a:p>
          <a:p>
            <a:r>
              <a:rPr lang="en-US" dirty="0">
                <a:latin typeface="Arial"/>
                <a:cs typeface="Arial"/>
              </a:rPr>
              <a:t>December 12: Goals and Actions</a:t>
            </a:r>
          </a:p>
          <a:p>
            <a:r>
              <a:rPr lang="en-US" dirty="0">
                <a:latin typeface="Arial"/>
                <a:cs typeface="Arial"/>
              </a:rPr>
              <a:t>December 17: Increased or Improved Services, Part 1</a:t>
            </a:r>
          </a:p>
          <a:p>
            <a:r>
              <a:rPr lang="en-US" dirty="0">
                <a:latin typeface="Arial"/>
                <a:cs typeface="Arial"/>
              </a:rPr>
              <a:t>December 19: Increased or Improved Services, Part 2</a:t>
            </a:r>
          </a:p>
          <a:p>
            <a:r>
              <a:rPr lang="en-US" dirty="0">
                <a:solidFill>
                  <a:prstClr val="black">
                    <a:hueOff val="0"/>
                    <a:satOff val="0"/>
                    <a:lumOff val="0"/>
                    <a:alphaOff val="0"/>
                  </a:prstClr>
                </a:solidFill>
                <a:latin typeface="Arial"/>
                <a:cs typeface="Arial"/>
              </a:rPr>
              <a:t>January</a:t>
            </a:r>
            <a:r>
              <a:rPr lang="en-US" dirty="0">
                <a:latin typeface="Arial"/>
                <a:cs typeface="Arial"/>
              </a:rPr>
              <a:t> 7: Required Goals for Equity Multiplier Schools</a:t>
            </a:r>
          </a:p>
          <a:p>
            <a:r>
              <a:rPr lang="en-US" dirty="0">
                <a:solidFill>
                  <a:prstClr val="black">
                    <a:hueOff val="0"/>
                    <a:satOff val="0"/>
                    <a:lumOff val="0"/>
                    <a:alphaOff val="0"/>
                  </a:prstClr>
                </a:solidFill>
                <a:latin typeface="Arial"/>
                <a:cs typeface="Arial"/>
              </a:rPr>
              <a:t>January 14: Learning Recovery Emergency Block Grant</a:t>
            </a:r>
          </a:p>
          <a:p>
            <a:pPr marL="0" indent="0">
              <a:buNone/>
            </a:pPr>
            <a:endParaRPr lang="en-US" dirty="0">
              <a:solidFill>
                <a:prstClr val="black">
                  <a:hueOff val="0"/>
                  <a:satOff val="0"/>
                  <a:lumOff val="0"/>
                  <a:alphaOff val="0"/>
                </a:prstClr>
              </a:solidFill>
              <a:latin typeface="Arial"/>
              <a:cs typeface="Arial"/>
            </a:endParaRPr>
          </a:p>
          <a:p>
            <a:pPr marL="0" indent="0">
              <a:buNone/>
            </a:pPr>
            <a:r>
              <a:rPr lang="en-US" dirty="0">
                <a:latin typeface="Arial"/>
                <a:cs typeface="Arial"/>
              </a:rPr>
              <a:t>To register, please visit the </a:t>
            </a:r>
            <a:r>
              <a:rPr lang="en-US" dirty="0">
                <a:latin typeface="Arial"/>
                <a:cs typeface="Arial"/>
                <a:hlinkClick r:id="rId3"/>
              </a:rPr>
              <a:t>Tuesdays @ 2 Webinar Series</a:t>
            </a:r>
            <a:r>
              <a:rPr lang="en-US" dirty="0">
                <a:latin typeface="Arial"/>
                <a:cs typeface="Arial"/>
              </a:rPr>
              <a:t> web page</a:t>
            </a:r>
            <a:endParaRPr lang="en-US" sz="2000" dirty="0"/>
          </a:p>
        </p:txBody>
      </p:sp>
      <p:sp>
        <p:nvSpPr>
          <p:cNvPr id="4" name="Slide Number Placeholder 3">
            <a:extLst>
              <a:ext uri="{FF2B5EF4-FFF2-40B4-BE49-F238E27FC236}">
                <a16:creationId xmlns:a16="http://schemas.microsoft.com/office/drawing/2014/main" id="{BDD90E46-5E14-8059-DE6E-93A1CFBF7A0E}"/>
              </a:ext>
            </a:extLst>
          </p:cNvPr>
          <p:cNvSpPr>
            <a:spLocks noGrp="1"/>
          </p:cNvSpPr>
          <p:nvPr>
            <p:ph type="sldNum" sz="quarter" idx="12"/>
          </p:nvPr>
        </p:nvSpPr>
        <p:spPr>
          <a:xfrm>
            <a:off x="11704320" y="6455431"/>
            <a:ext cx="445913" cy="365125"/>
          </a:xfrm>
        </p:spPr>
        <p:txBody>
          <a:bodyPr>
            <a:no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9827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C233FB-1254-E074-B205-331CBD40717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0738B4-2F3A-EFE9-1D04-EFD4F0CF1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7D543E-158B-BBAF-9332-DAEFD68C7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44E518-F478-D95E-848B-A1E045C52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DB4ABF5-A069-374D-2131-575EBDF06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FB52B73-1CFE-8385-5E53-77DC20356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79BCDE-BA5F-A218-83D5-0640C5924C60}"/>
              </a:ext>
            </a:extLst>
          </p:cNvPr>
          <p:cNvSpPr>
            <a:spLocks noGrp="1"/>
          </p:cNvSpPr>
          <p:nvPr>
            <p:ph type="title"/>
          </p:nvPr>
        </p:nvSpPr>
        <p:spPr>
          <a:xfrm>
            <a:off x="459346" y="402727"/>
            <a:ext cx="10808204" cy="1033669"/>
          </a:xfrm>
        </p:spPr>
        <p:txBody>
          <a:bodyPr>
            <a:normAutofit/>
          </a:bodyPr>
          <a:lstStyle/>
          <a:p>
            <a:r>
              <a:rPr lang="en-US" sz="3600" dirty="0">
                <a:solidFill>
                  <a:schemeClr val="bg1"/>
                </a:solidFill>
                <a:latin typeface="Arial"/>
                <a:cs typeface="Arial"/>
              </a:rPr>
              <a:t>Students on Advisory Committees</a:t>
            </a:r>
          </a:p>
        </p:txBody>
      </p:sp>
      <p:sp>
        <p:nvSpPr>
          <p:cNvPr id="3" name="Content Placeholder 2">
            <a:extLst>
              <a:ext uri="{FF2B5EF4-FFF2-40B4-BE49-F238E27FC236}">
                <a16:creationId xmlns:a16="http://schemas.microsoft.com/office/drawing/2014/main" id="{A90FDE7B-F934-0F9A-A0B2-B89BEEA94CC9}"/>
              </a:ext>
            </a:extLst>
          </p:cNvPr>
          <p:cNvSpPr>
            <a:spLocks noGrp="1"/>
          </p:cNvSpPr>
          <p:nvPr>
            <p:ph idx="1"/>
          </p:nvPr>
        </p:nvSpPr>
        <p:spPr>
          <a:xfrm>
            <a:off x="344903" y="1677028"/>
            <a:ext cx="11502189" cy="4940717"/>
          </a:xfrm>
        </p:spPr>
        <p:txBody>
          <a:bodyPr anchor="t">
            <a:normAutofit/>
          </a:bodyPr>
          <a:lstStyle/>
          <a:p>
            <a:pPr marL="285750" indent="-285750"/>
            <a:r>
              <a:rPr lang="en-US" dirty="0">
                <a:latin typeface="Arial"/>
                <a:cs typeface="Arial"/>
              </a:rPr>
              <a:t>A parent advisory committee of a school district or COE serving middle school or high school students must include at least two pupils as full members of the parent advisory committee unless it already has an established student advisory committee. </a:t>
            </a:r>
            <a:endParaRPr lang="en-US" dirty="0">
              <a:latin typeface="Calibri" panose="020F0502020204030204"/>
              <a:ea typeface="Calibri"/>
              <a:cs typeface="Calibri"/>
            </a:endParaRPr>
          </a:p>
          <a:p>
            <a:pPr marL="742950" lvl="1" indent="-285750"/>
            <a:r>
              <a:rPr lang="en-US" dirty="0">
                <a:latin typeface="Arial"/>
                <a:cs typeface="Arial"/>
              </a:rPr>
              <a:t>If the governing board of the district or COE establishes a student advisory committee, it is required take into consideration the diversity of the school district or COEs students.</a:t>
            </a:r>
            <a:r>
              <a:rPr lang="en-US" strike="sngStrike" dirty="0">
                <a:latin typeface="Arial"/>
                <a:cs typeface="Arial"/>
              </a:rPr>
              <a:t>​</a:t>
            </a:r>
            <a:endParaRPr lang="en-US" dirty="0">
              <a:latin typeface="Calibri" panose="020F0502020204030204"/>
              <a:ea typeface="Calibri"/>
              <a:cs typeface="Calibri"/>
            </a:endParaRPr>
          </a:p>
          <a:p>
            <a:pPr marL="740410" lvl="1" indent="-283210"/>
            <a:r>
              <a:rPr lang="en-US" dirty="0">
                <a:latin typeface="Arial"/>
                <a:cs typeface="Arial"/>
              </a:rPr>
              <a:t>Particular effort should be made to reach out to at-risk or disadvantaged pupils to serve as members of a parent advisory committee or student advisory committee.</a:t>
            </a:r>
          </a:p>
        </p:txBody>
      </p:sp>
      <p:sp>
        <p:nvSpPr>
          <p:cNvPr id="4" name="Slide Number Placeholder 3">
            <a:extLst>
              <a:ext uri="{FF2B5EF4-FFF2-40B4-BE49-F238E27FC236}">
                <a16:creationId xmlns:a16="http://schemas.microsoft.com/office/drawing/2014/main" id="{BF6097A4-35E8-255C-90AB-A41328DACA1B}"/>
              </a:ext>
            </a:extLst>
          </p:cNvPr>
          <p:cNvSpPr>
            <a:spLocks noGrp="1"/>
          </p:cNvSpPr>
          <p:nvPr>
            <p:ph type="sldNum" sz="quarter" idx="12"/>
          </p:nvPr>
        </p:nvSpPr>
        <p:spPr>
          <a:xfrm>
            <a:off x="11438022" y="6428491"/>
            <a:ext cx="712212" cy="392066"/>
          </a:xfrm>
        </p:spPr>
        <p:txBody>
          <a:bodyPr>
            <a:no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20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6644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299CF-720B-4B1A-3AE6-F1E0A423CCF4}"/>
              </a:ext>
            </a:extLst>
          </p:cNvPr>
          <p:cNvSpPr>
            <a:spLocks noGrp="1"/>
          </p:cNvSpPr>
          <p:nvPr>
            <p:ph type="title"/>
          </p:nvPr>
        </p:nvSpPr>
        <p:spPr>
          <a:xfrm>
            <a:off x="556181" y="294538"/>
            <a:ext cx="10711369" cy="1033669"/>
          </a:xfrm>
        </p:spPr>
        <p:txBody>
          <a:bodyPr>
            <a:normAutofit/>
          </a:bodyPr>
          <a:lstStyle/>
          <a:p>
            <a:r>
              <a:rPr lang="en-US" sz="3600" dirty="0">
                <a:solidFill>
                  <a:srgbClr val="FFFFFF"/>
                </a:solidFill>
                <a:latin typeface="Arial"/>
                <a:cs typeface="Arial"/>
              </a:rPr>
              <a:t>Greene Act Requirements</a:t>
            </a:r>
            <a:endParaRPr lang="en-US" sz="3600" dirty="0">
              <a:solidFill>
                <a:srgbClr val="FFFFFF"/>
              </a:solidFill>
            </a:endParaRPr>
          </a:p>
        </p:txBody>
      </p:sp>
      <p:sp>
        <p:nvSpPr>
          <p:cNvPr id="3" name="Content Placeholder 2">
            <a:extLst>
              <a:ext uri="{FF2B5EF4-FFF2-40B4-BE49-F238E27FC236}">
                <a16:creationId xmlns:a16="http://schemas.microsoft.com/office/drawing/2014/main" id="{6E5DDDA1-9FE5-BC41-B09A-307880510381}"/>
              </a:ext>
            </a:extLst>
          </p:cNvPr>
          <p:cNvSpPr>
            <a:spLocks noGrp="1"/>
          </p:cNvSpPr>
          <p:nvPr>
            <p:ph idx="1"/>
          </p:nvPr>
        </p:nvSpPr>
        <p:spPr>
          <a:xfrm>
            <a:off x="466442" y="1885279"/>
            <a:ext cx="11259112" cy="4381824"/>
          </a:xfrm>
        </p:spPr>
        <p:txBody>
          <a:bodyPr vert="horz" lIns="91440" tIns="45720" rIns="91440" bIns="45720" rtlCol="0" anchor="ctr">
            <a:noAutofit/>
          </a:bodyPr>
          <a:lstStyle/>
          <a:p>
            <a:r>
              <a:rPr lang="en-US" dirty="0">
                <a:latin typeface="Arial"/>
                <a:cs typeface="Arial"/>
              </a:rPr>
              <a:t>The student committee, the parent advisory committee and the English learner parent advisory committee are all required to follow the Greene Act. The Greene Act is described in California </a:t>
            </a:r>
            <a:r>
              <a:rPr lang="en-US" i="1" dirty="0">
                <a:latin typeface="Arial"/>
                <a:cs typeface="Arial"/>
              </a:rPr>
              <a:t>Education Code </a:t>
            </a:r>
            <a:r>
              <a:rPr lang="en-US" dirty="0">
                <a:latin typeface="Arial"/>
                <a:cs typeface="Arial"/>
              </a:rPr>
              <a:t>Section 35147.</a:t>
            </a:r>
          </a:p>
          <a:p>
            <a:r>
              <a:rPr lang="en-US" dirty="0">
                <a:latin typeface="Arial"/>
                <a:cs typeface="Arial"/>
              </a:rPr>
              <a:t>Greene Act requirements include:</a:t>
            </a:r>
          </a:p>
          <a:p>
            <a:pPr lvl="1">
              <a:buFont typeface="Courier New" panose="020B0604020202020204" pitchFamily="34" charset="0"/>
              <a:buChar char="o"/>
            </a:pPr>
            <a:r>
              <a:rPr lang="en-US" dirty="0">
                <a:latin typeface="Arial"/>
                <a:cs typeface="Arial"/>
              </a:rPr>
              <a:t>The meeting being open to the public;</a:t>
            </a:r>
          </a:p>
          <a:p>
            <a:pPr lvl="1">
              <a:buFont typeface="Courier New" panose="020B0604020202020204" pitchFamily="34" charset="0"/>
              <a:buChar char="o"/>
            </a:pPr>
            <a:r>
              <a:rPr lang="en-US" dirty="0">
                <a:latin typeface="Arial"/>
                <a:cs typeface="Arial"/>
              </a:rPr>
              <a:t>Providing any member of the public the opportunity to address the committee during the meeting</a:t>
            </a:r>
          </a:p>
          <a:p>
            <a:pPr lvl="1">
              <a:buFont typeface="Courier New" panose="020B0604020202020204" pitchFamily="34" charset="0"/>
              <a:buChar char="o"/>
            </a:pPr>
            <a:r>
              <a:rPr lang="en-US" dirty="0">
                <a:latin typeface="Arial"/>
                <a:cs typeface="Arial"/>
              </a:rPr>
              <a:t>publicly noticing the meeting at least 72 hours before the time set for the meeting, including specifying the date, time, and location of the meeting</a:t>
            </a:r>
          </a:p>
          <a:p>
            <a:pPr lvl="1">
              <a:buFont typeface="Courier New" panose="020B0604020202020204" pitchFamily="34" charset="0"/>
              <a:buChar char="o"/>
            </a:pPr>
            <a:r>
              <a:rPr lang="en-US" dirty="0">
                <a:latin typeface="Arial"/>
                <a:cs typeface="Arial"/>
              </a:rPr>
              <a:t>Noticing an agenda describing each item of business to be discussed or acted upon.</a:t>
            </a:r>
          </a:p>
        </p:txBody>
      </p:sp>
      <p:sp>
        <p:nvSpPr>
          <p:cNvPr id="4" name="Slide Number Placeholder 3">
            <a:extLst>
              <a:ext uri="{FF2B5EF4-FFF2-40B4-BE49-F238E27FC236}">
                <a16:creationId xmlns:a16="http://schemas.microsoft.com/office/drawing/2014/main" id="{7DEF8803-09B8-BA8A-F0ED-C83B81D2302A}"/>
              </a:ext>
            </a:extLst>
          </p:cNvPr>
          <p:cNvSpPr>
            <a:spLocks noGrp="1"/>
          </p:cNvSpPr>
          <p:nvPr>
            <p:ph type="sldNum" sz="quarter" idx="12"/>
          </p:nvPr>
        </p:nvSpPr>
        <p:spPr>
          <a:xfrm>
            <a:off x="11502190" y="6304547"/>
            <a:ext cx="648044" cy="516009"/>
          </a:xfrm>
        </p:spPr>
        <p:txBody>
          <a:bodyP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21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758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587B10-F471-1672-F623-0DD3931CDC5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8FB303-F450-136A-AD6C-1B48AB269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A19B30-2125-76ED-1F44-ADD5845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F2DD21-1E53-B946-7086-B914F87C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3C9694-A4E3-1701-7254-C80B9C63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58887EB-AD7A-04ED-3602-0753AE0E9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4F97CD-6D4D-17A0-945F-83BD8E7ECBCA}"/>
              </a:ext>
            </a:extLst>
          </p:cNvPr>
          <p:cNvSpPr>
            <a:spLocks noGrp="1"/>
          </p:cNvSpPr>
          <p:nvPr>
            <p:ph type="title"/>
          </p:nvPr>
        </p:nvSpPr>
        <p:spPr>
          <a:xfrm>
            <a:off x="556181" y="294538"/>
            <a:ext cx="10711369" cy="1033669"/>
          </a:xfrm>
        </p:spPr>
        <p:txBody>
          <a:bodyPr>
            <a:normAutofit/>
          </a:bodyPr>
          <a:lstStyle/>
          <a:p>
            <a:r>
              <a:rPr lang="en-US" sz="3600" dirty="0">
                <a:solidFill>
                  <a:srgbClr val="FFFFFF"/>
                </a:solidFill>
                <a:latin typeface="Arial"/>
                <a:cs typeface="Arial"/>
              </a:rPr>
              <a:t>Additional COE and District Requirements (2 of 2)</a:t>
            </a:r>
            <a:endParaRPr lang="en-US" sz="3600" dirty="0">
              <a:solidFill>
                <a:srgbClr val="FFFFFF"/>
              </a:solidFill>
            </a:endParaRPr>
          </a:p>
        </p:txBody>
      </p:sp>
      <p:sp>
        <p:nvSpPr>
          <p:cNvPr id="3" name="Content Placeholder 2">
            <a:extLst>
              <a:ext uri="{FF2B5EF4-FFF2-40B4-BE49-F238E27FC236}">
                <a16:creationId xmlns:a16="http://schemas.microsoft.com/office/drawing/2014/main" id="{27D5FCEC-1407-65FE-89A2-B06BF5312CE2}"/>
              </a:ext>
            </a:extLst>
          </p:cNvPr>
          <p:cNvSpPr>
            <a:spLocks noGrp="1"/>
          </p:cNvSpPr>
          <p:nvPr>
            <p:ph idx="1"/>
          </p:nvPr>
        </p:nvSpPr>
        <p:spPr>
          <a:xfrm>
            <a:off x="466442" y="1885279"/>
            <a:ext cx="11259112" cy="4381824"/>
          </a:xfrm>
        </p:spPr>
        <p:txBody>
          <a:bodyPr vert="horz" lIns="91440" tIns="45720" rIns="91440" bIns="45720" rtlCol="0" anchor="ctr">
            <a:noAutofit/>
          </a:bodyPr>
          <a:lstStyle/>
          <a:p>
            <a:pPr>
              <a:buFont typeface="Arial" panose="020F0302020204030204"/>
              <a:buChar char="•"/>
            </a:pPr>
            <a:r>
              <a:rPr lang="en-US" dirty="0">
                <a:latin typeface="Arial"/>
                <a:cs typeface="Arial"/>
              </a:rPr>
              <a:t>Present a report on the annual update to the LCAP and the LCFF budget overview for parents on or before February 28 of each year. The report must include both of the following:</a:t>
            </a:r>
            <a:endParaRPr lang="en-US" dirty="0"/>
          </a:p>
          <a:p>
            <a:pPr marL="914400" lvl="1" indent="-457200">
              <a:lnSpc>
                <a:spcPct val="70000"/>
              </a:lnSpc>
              <a:spcBef>
                <a:spcPts val="1200"/>
              </a:spcBef>
              <a:buAutoNum type="alphaUcPeriod"/>
            </a:pPr>
            <a:r>
              <a:rPr lang="en-US" dirty="0">
                <a:latin typeface="Arial"/>
                <a:cs typeface="Arial"/>
              </a:rPr>
              <a:t>All available midyear outcome data related to metrics identified in the current year’s LCAP.</a:t>
            </a:r>
          </a:p>
          <a:p>
            <a:pPr marL="914400" lvl="1" indent="-457200">
              <a:lnSpc>
                <a:spcPct val="70000"/>
              </a:lnSpc>
              <a:spcBef>
                <a:spcPts val="1200"/>
              </a:spcBef>
              <a:buAutoNum type="alphaUcPeriod"/>
            </a:pPr>
            <a:r>
              <a:rPr lang="en-US" dirty="0">
                <a:latin typeface="Arial"/>
                <a:cs typeface="Arial"/>
              </a:rPr>
              <a:t>All available midyear expenditure and implementation data on all actions identified in the current year’s LCAP.</a:t>
            </a:r>
          </a:p>
          <a:p>
            <a:pPr marL="457200" indent="-457200"/>
            <a:r>
              <a:rPr lang="en-US" dirty="0">
                <a:latin typeface="Arial"/>
                <a:cs typeface="Arial"/>
              </a:rPr>
              <a:t>Hold at least one public hearing to solicit recommendations and comments from members of the public regarding the specific actions and expenditures proposed to be included in the LCAP. </a:t>
            </a:r>
          </a:p>
        </p:txBody>
      </p:sp>
      <p:sp>
        <p:nvSpPr>
          <p:cNvPr id="4" name="Slide Number Placeholder 3">
            <a:extLst>
              <a:ext uri="{FF2B5EF4-FFF2-40B4-BE49-F238E27FC236}">
                <a16:creationId xmlns:a16="http://schemas.microsoft.com/office/drawing/2014/main" id="{8F4755D7-ED29-3563-7CC2-47446A16980F}"/>
              </a:ext>
            </a:extLst>
          </p:cNvPr>
          <p:cNvSpPr>
            <a:spLocks noGrp="1"/>
          </p:cNvSpPr>
          <p:nvPr>
            <p:ph type="sldNum" sz="quarter" idx="12"/>
          </p:nvPr>
        </p:nvSpPr>
        <p:spPr>
          <a:xfrm>
            <a:off x="11502190" y="6304547"/>
            <a:ext cx="648044" cy="516009"/>
          </a:xfrm>
        </p:spPr>
        <p:txBody>
          <a:bodyP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22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7058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6A8B54-B3FA-52C2-94AB-4A5FA0279E9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62825B-2769-14C5-7ED8-CA8E26685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553195-FBEE-A3B0-E204-909A601A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3CA77A-9425-1ECF-A626-4D215EDF9E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F90816F-9816-8F8E-8DDC-D12D4F8FA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3DDC2F6-C8C3-889C-E629-B486CC351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72A773-EFC6-E34D-4276-D48B0379A8C5}"/>
              </a:ext>
            </a:extLst>
          </p:cNvPr>
          <p:cNvSpPr>
            <a:spLocks noGrp="1"/>
          </p:cNvSpPr>
          <p:nvPr>
            <p:ph type="title"/>
          </p:nvPr>
        </p:nvSpPr>
        <p:spPr>
          <a:xfrm>
            <a:off x="556181" y="294538"/>
            <a:ext cx="10711369" cy="1033669"/>
          </a:xfrm>
        </p:spPr>
        <p:txBody>
          <a:bodyPr>
            <a:normAutofit/>
          </a:bodyPr>
          <a:lstStyle/>
          <a:p>
            <a:r>
              <a:rPr lang="en-US" sz="3600" dirty="0">
                <a:solidFill>
                  <a:srgbClr val="FFFFFF"/>
                </a:solidFill>
                <a:latin typeface="Arial"/>
                <a:cs typeface="Arial"/>
              </a:rPr>
              <a:t>Additional Requirements for Charters</a:t>
            </a:r>
            <a:endParaRPr lang="en-US" sz="3600" dirty="0">
              <a:solidFill>
                <a:srgbClr val="FFFFFF"/>
              </a:solidFill>
            </a:endParaRPr>
          </a:p>
        </p:txBody>
      </p:sp>
      <p:sp>
        <p:nvSpPr>
          <p:cNvPr id="3" name="Content Placeholder 2">
            <a:extLst>
              <a:ext uri="{FF2B5EF4-FFF2-40B4-BE49-F238E27FC236}">
                <a16:creationId xmlns:a16="http://schemas.microsoft.com/office/drawing/2014/main" id="{19F511DE-7DA3-B27F-1968-4423B72C1EC1}"/>
              </a:ext>
            </a:extLst>
          </p:cNvPr>
          <p:cNvSpPr>
            <a:spLocks noGrp="1"/>
          </p:cNvSpPr>
          <p:nvPr>
            <p:ph idx="1"/>
          </p:nvPr>
        </p:nvSpPr>
        <p:spPr>
          <a:xfrm>
            <a:off x="459350" y="1763722"/>
            <a:ext cx="11259112" cy="4798829"/>
          </a:xfrm>
        </p:spPr>
        <p:txBody>
          <a:bodyPr vert="horz" lIns="91440" tIns="45720" rIns="91440" bIns="45720" rtlCol="0" anchor="ctr">
            <a:noAutofit/>
          </a:bodyPr>
          <a:lstStyle/>
          <a:p>
            <a:pPr marL="0" indent="0">
              <a:buNone/>
            </a:pPr>
            <a:r>
              <a:rPr lang="en-US" dirty="0">
                <a:latin typeface="Arial"/>
                <a:cs typeface="Arial"/>
              </a:rPr>
              <a:t>Once the LCAP has been developed, charters must do the following prior to adopting the LCAP:</a:t>
            </a:r>
            <a:endParaRPr lang="en-US" dirty="0"/>
          </a:p>
          <a:p>
            <a:pPr marL="457200" indent="-457200">
              <a:spcBef>
                <a:spcPts val="1200"/>
              </a:spcBef>
              <a:buAutoNum type="arabicPeriod"/>
            </a:pPr>
            <a:r>
              <a:rPr lang="en-US" dirty="0">
                <a:latin typeface="Arial"/>
                <a:cs typeface="Arial"/>
              </a:rPr>
              <a:t>Present a report on the annual update to the LCAP and the LCFF budget overview for parents on or before February 28 of each year. The report shall include both of the following:</a:t>
            </a:r>
          </a:p>
          <a:p>
            <a:pPr marL="800100" lvl="1" indent="-342900">
              <a:lnSpc>
                <a:spcPct val="70000"/>
              </a:lnSpc>
              <a:spcBef>
                <a:spcPts val="1200"/>
              </a:spcBef>
              <a:buAutoNum type="alphaUcPeriod"/>
            </a:pPr>
            <a:r>
              <a:rPr lang="en-US" dirty="0">
                <a:latin typeface="Arial"/>
                <a:cs typeface="Arial"/>
              </a:rPr>
              <a:t>All available midyear outcome data related to metrics identified in the current year’s LCAP.</a:t>
            </a:r>
          </a:p>
          <a:p>
            <a:pPr marL="800100" lvl="1" indent="-342900">
              <a:lnSpc>
                <a:spcPct val="70000"/>
              </a:lnSpc>
              <a:spcBef>
                <a:spcPts val="1200"/>
              </a:spcBef>
              <a:buAutoNum type="alphaUcPeriod"/>
            </a:pPr>
            <a:r>
              <a:rPr lang="en-US" dirty="0">
                <a:latin typeface="Arial"/>
                <a:cs typeface="Arial"/>
              </a:rPr>
              <a:t>All available midyear expenditure and implementation data on all actions identified in the current year’s LCAP.</a:t>
            </a:r>
            <a:endParaRPr lang="en-US" dirty="0"/>
          </a:p>
          <a:p>
            <a:pPr marL="457200" indent="-457200">
              <a:spcBef>
                <a:spcPts val="1200"/>
              </a:spcBef>
              <a:buAutoNum type="arabicPeriod"/>
            </a:pPr>
            <a:r>
              <a:rPr lang="en-US" dirty="0">
                <a:latin typeface="Arial"/>
                <a:cs typeface="Arial"/>
              </a:rPr>
              <a:t>Hold a public hearing to solicit recommendations</a:t>
            </a:r>
          </a:p>
          <a:p>
            <a:pPr marL="914400" lvl="1" indent="-457200">
              <a:spcBef>
                <a:spcPts val="1200"/>
              </a:spcBef>
              <a:buAutoNum type="alphaUcPeriod"/>
            </a:pPr>
            <a:r>
              <a:rPr lang="en-US" dirty="0">
                <a:latin typeface="Arial"/>
                <a:cs typeface="Arial"/>
              </a:rPr>
              <a:t>This public hearing may be part of the same public hearing at which the charter school's LCAP is adopted. </a:t>
            </a:r>
          </a:p>
        </p:txBody>
      </p:sp>
      <p:sp>
        <p:nvSpPr>
          <p:cNvPr id="4" name="Slide Number Placeholder 3">
            <a:extLst>
              <a:ext uri="{FF2B5EF4-FFF2-40B4-BE49-F238E27FC236}">
                <a16:creationId xmlns:a16="http://schemas.microsoft.com/office/drawing/2014/main" id="{2A06B275-02B4-52D8-7A37-FEDACC7B4EE9}"/>
              </a:ext>
            </a:extLst>
          </p:cNvPr>
          <p:cNvSpPr>
            <a:spLocks noGrp="1"/>
          </p:cNvSpPr>
          <p:nvPr>
            <p:ph type="sldNum" sz="quarter" idx="12"/>
          </p:nvPr>
        </p:nvSpPr>
        <p:spPr>
          <a:xfrm>
            <a:off x="11502190" y="6304547"/>
            <a:ext cx="648044" cy="516009"/>
          </a:xfrm>
        </p:spPr>
        <p:txBody>
          <a:bodyP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23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0070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870EB8-B304-084D-284E-89691965C6F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D1F5E7-02ED-649D-6CE7-1A7E190694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D4E2F40-C247-BBFD-9FE3-DA2B815FA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B583C8-6FC7-B57F-EE7C-A197C6C84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B83CDA0-8304-B488-B0F9-27C08DDF1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9D57AE5-4343-2670-6AFF-F1574875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993B22-AEDC-5364-6015-72CDBF17E8CF}"/>
              </a:ext>
            </a:extLst>
          </p:cNvPr>
          <p:cNvSpPr>
            <a:spLocks noGrp="1"/>
          </p:cNvSpPr>
          <p:nvPr>
            <p:ph type="title"/>
          </p:nvPr>
        </p:nvSpPr>
        <p:spPr>
          <a:xfrm>
            <a:off x="556181" y="294538"/>
            <a:ext cx="10711369" cy="1211179"/>
          </a:xfrm>
        </p:spPr>
        <p:txBody>
          <a:bodyPr>
            <a:normAutofit/>
          </a:bodyPr>
          <a:lstStyle/>
          <a:p>
            <a:r>
              <a:rPr lang="en-US" sz="3600" dirty="0">
                <a:solidFill>
                  <a:srgbClr val="FFFFFF"/>
                </a:solidFill>
                <a:latin typeface="Arial"/>
                <a:cs typeface="Arial"/>
              </a:rPr>
              <a:t>Additional Requirements for Charters Using LCAP as the SPSA</a:t>
            </a:r>
            <a:endParaRPr lang="en-US" sz="3600" dirty="0">
              <a:solidFill>
                <a:srgbClr val="FFFFFF"/>
              </a:solidFill>
            </a:endParaRPr>
          </a:p>
        </p:txBody>
      </p:sp>
      <p:sp>
        <p:nvSpPr>
          <p:cNvPr id="3" name="Content Placeholder 2">
            <a:extLst>
              <a:ext uri="{FF2B5EF4-FFF2-40B4-BE49-F238E27FC236}">
                <a16:creationId xmlns:a16="http://schemas.microsoft.com/office/drawing/2014/main" id="{3EA888C9-FC7C-D673-0E75-3D34AEDDFC50}"/>
              </a:ext>
            </a:extLst>
          </p:cNvPr>
          <p:cNvSpPr>
            <a:spLocks noGrp="1"/>
          </p:cNvSpPr>
          <p:nvPr>
            <p:ph idx="1"/>
          </p:nvPr>
        </p:nvSpPr>
        <p:spPr>
          <a:xfrm>
            <a:off x="459350" y="2213811"/>
            <a:ext cx="11259112" cy="4348740"/>
          </a:xfrm>
        </p:spPr>
        <p:txBody>
          <a:bodyPr vert="horz" lIns="91440" tIns="45720" rIns="91440" bIns="45720" rtlCol="0" anchor="t">
            <a:noAutofit/>
          </a:bodyPr>
          <a:lstStyle/>
          <a:p>
            <a:pPr marL="0" indent="0">
              <a:buNone/>
            </a:pPr>
            <a:r>
              <a:rPr lang="en-US" dirty="0">
                <a:latin typeface="Arial"/>
                <a:cs typeface="Arial"/>
              </a:rPr>
              <a:t>A charter school using the LCAP as their School Plan for Student Achievement (SPSA) for federal planning purposes, must adhere to all requirements identified in slides 23 through 26.</a:t>
            </a:r>
          </a:p>
          <a:p>
            <a:pPr marL="0" indent="0">
              <a:buNone/>
            </a:pPr>
            <a:r>
              <a:rPr lang="en-US" dirty="0">
                <a:latin typeface="Arial"/>
                <a:cs typeface="Arial"/>
              </a:rPr>
              <a:t>Resource: </a:t>
            </a:r>
            <a:r>
              <a:rPr lang="en-US" dirty="0">
                <a:solidFill>
                  <a:srgbClr val="0000EE"/>
                </a:solidFill>
                <a:latin typeface="Arial"/>
                <a:cs typeface="Arial"/>
                <a:hlinkClick r:id="rId2"/>
              </a:rPr>
              <a:t>School Plan Guidance for Districts and Charters</a:t>
            </a:r>
            <a:endParaRPr lang="en-US" dirty="0">
              <a:latin typeface="Arial"/>
              <a:cs typeface="Arial"/>
            </a:endParaRPr>
          </a:p>
        </p:txBody>
      </p:sp>
      <p:sp>
        <p:nvSpPr>
          <p:cNvPr id="4" name="Slide Number Placeholder 3">
            <a:extLst>
              <a:ext uri="{FF2B5EF4-FFF2-40B4-BE49-F238E27FC236}">
                <a16:creationId xmlns:a16="http://schemas.microsoft.com/office/drawing/2014/main" id="{22305E42-E21F-3E9B-0BBB-CFF6540875F0}"/>
              </a:ext>
            </a:extLst>
          </p:cNvPr>
          <p:cNvSpPr>
            <a:spLocks noGrp="1"/>
          </p:cNvSpPr>
          <p:nvPr>
            <p:ph type="sldNum" sz="quarter" idx="12"/>
          </p:nvPr>
        </p:nvSpPr>
        <p:spPr>
          <a:xfrm>
            <a:off x="11502190" y="6304547"/>
            <a:ext cx="648044" cy="516009"/>
          </a:xfrm>
        </p:spPr>
        <p:txBody>
          <a:bodyP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24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5850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B2C016-D1F3-4A64-AF23-9E0C2E4DACBB}"/>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kern="1200" dirty="0">
                <a:solidFill>
                  <a:srgbClr val="FFFFFF"/>
                </a:solidFill>
                <a:latin typeface="Arial"/>
                <a:cs typeface="Arial"/>
              </a:rPr>
              <a:t>What are the LCAP Adoption, Submission, Approval and Posting Requirements?</a:t>
            </a:r>
          </a:p>
        </p:txBody>
      </p:sp>
      <p:sp>
        <p:nvSpPr>
          <p:cNvPr id="4" name="Slide Number Placeholder 3">
            <a:extLst>
              <a:ext uri="{FF2B5EF4-FFF2-40B4-BE49-F238E27FC236}">
                <a16:creationId xmlns:a16="http://schemas.microsoft.com/office/drawing/2014/main" id="{10DD60C7-82ED-4E67-A049-B0AC51B6E890}"/>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1E47FE53-EBF0-4DA7-9D9D-CC1C3A20F3CB}" type="slidenum">
              <a:rPr lang="en-US" sz="1100">
                <a:solidFill>
                  <a:schemeClr val="tx1">
                    <a:lumMod val="50000"/>
                    <a:lumOff val="50000"/>
                  </a:schemeClr>
                </a:solidFill>
              </a:rPr>
              <a:pPr>
                <a:spcAft>
                  <a:spcPts val="600"/>
                </a:spcAft>
              </a:pPr>
              <a:t>25</a:t>
            </a:fld>
            <a:endParaRPr lang="en-US" sz="1100">
              <a:solidFill>
                <a:schemeClr val="tx1">
                  <a:lumMod val="50000"/>
                  <a:lumOff val="50000"/>
                </a:schemeClr>
              </a:solidFill>
            </a:endParaRPr>
          </a:p>
        </p:txBody>
      </p:sp>
    </p:spTree>
    <p:extLst>
      <p:ext uri="{BB962C8B-B14F-4D97-AF65-F5344CB8AC3E}">
        <p14:creationId xmlns:p14="http://schemas.microsoft.com/office/powerpoint/2010/main" val="4009278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654A01-8028-615D-12A1-289D48C8EE5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23196D-CD08-F155-47B8-9C444A3C20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C6D4D4-0CF3-04D4-0EB2-D58E4109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A101D81-9751-C206-271F-BAA3730C5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2465A15-0BF7-0C6F-4779-229C5A549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AAC94CD-21B3-6DBC-C282-66C6CC1BD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8A61F6-0AD2-4B2E-B142-193CA9FA104F}"/>
              </a:ext>
            </a:extLst>
          </p:cNvPr>
          <p:cNvSpPr>
            <a:spLocks noGrp="1"/>
          </p:cNvSpPr>
          <p:nvPr>
            <p:ph type="title"/>
          </p:nvPr>
        </p:nvSpPr>
        <p:spPr>
          <a:xfrm>
            <a:off x="556181" y="294538"/>
            <a:ext cx="10711369" cy="1211179"/>
          </a:xfrm>
        </p:spPr>
        <p:txBody>
          <a:bodyPr>
            <a:normAutofit/>
          </a:bodyPr>
          <a:lstStyle/>
          <a:p>
            <a:r>
              <a:rPr lang="en-US" sz="3600" dirty="0">
                <a:solidFill>
                  <a:srgbClr val="FFFFFF"/>
                </a:solidFill>
                <a:latin typeface="Arial"/>
                <a:cs typeface="Arial"/>
              </a:rPr>
              <a:t>LCAP Adoption for COEs and Districts</a:t>
            </a:r>
            <a:endParaRPr lang="en-US" sz="3600" dirty="0">
              <a:solidFill>
                <a:srgbClr val="FFFFFF"/>
              </a:solidFill>
            </a:endParaRPr>
          </a:p>
        </p:txBody>
      </p:sp>
      <p:sp>
        <p:nvSpPr>
          <p:cNvPr id="3" name="Content Placeholder 2">
            <a:extLst>
              <a:ext uri="{FF2B5EF4-FFF2-40B4-BE49-F238E27FC236}">
                <a16:creationId xmlns:a16="http://schemas.microsoft.com/office/drawing/2014/main" id="{EA374F92-4721-F779-4290-67FE7725915C}"/>
              </a:ext>
            </a:extLst>
          </p:cNvPr>
          <p:cNvSpPr>
            <a:spLocks noGrp="1"/>
          </p:cNvSpPr>
          <p:nvPr>
            <p:ph idx="1"/>
          </p:nvPr>
        </p:nvSpPr>
        <p:spPr>
          <a:xfrm>
            <a:off x="459350" y="2213811"/>
            <a:ext cx="11259112" cy="4348740"/>
          </a:xfrm>
        </p:spPr>
        <p:txBody>
          <a:bodyPr vert="horz" lIns="91440" tIns="45720" rIns="91440" bIns="45720" rtlCol="0" anchor="t">
            <a:noAutofit/>
          </a:bodyPr>
          <a:lstStyle/>
          <a:p>
            <a:pPr marL="0" indent="0">
              <a:spcBef>
                <a:spcPts val="1800"/>
              </a:spcBef>
              <a:buNone/>
            </a:pPr>
            <a:r>
              <a:rPr lang="en-US" dirty="0">
                <a:latin typeface="Arial"/>
                <a:cs typeface="Arial"/>
              </a:rPr>
              <a:t>The governing board of a school district or a COE must adopt the LCAP at a public meeting on or before July 1 of each year.</a:t>
            </a:r>
          </a:p>
          <a:p>
            <a:pPr marL="628650" lvl="1" indent="-171450">
              <a:spcBef>
                <a:spcPts val="1200"/>
              </a:spcBef>
              <a:buFont typeface="Arial"/>
              <a:buChar char="•"/>
            </a:pPr>
            <a:r>
              <a:rPr lang="en-US" dirty="0">
                <a:latin typeface="Arial"/>
                <a:cs typeface="Arial"/>
              </a:rPr>
              <a:t>This meeting must be held after, but not on the same day as, the public hearing discussed in slide 24.</a:t>
            </a:r>
          </a:p>
          <a:p>
            <a:pPr marL="628650" lvl="1" indent="-171450">
              <a:spcBef>
                <a:spcPts val="1200"/>
              </a:spcBef>
              <a:buFont typeface="Arial"/>
              <a:buChar char="•"/>
            </a:pPr>
            <a:r>
              <a:rPr lang="en-US" dirty="0">
                <a:latin typeface="Arial"/>
                <a:cs typeface="Arial"/>
              </a:rPr>
              <a:t>This meeting must be the same meeting at which the governing board of the school district or COE adopts its budget.</a:t>
            </a:r>
          </a:p>
          <a:p>
            <a:pPr marL="628650" lvl="1" indent="-171450">
              <a:spcBef>
                <a:spcPts val="1200"/>
              </a:spcBef>
              <a:buFont typeface="Arial"/>
              <a:buChar char="•"/>
            </a:pPr>
            <a:r>
              <a:rPr lang="en-US" dirty="0">
                <a:latin typeface="Arial"/>
                <a:cs typeface="Arial"/>
              </a:rPr>
              <a:t>The school district or COE must also report its California School Dashboard (Dashboard) local indicators at this meeting. </a:t>
            </a:r>
            <a:endParaRPr lang="en-US" sz="1700" dirty="0"/>
          </a:p>
        </p:txBody>
      </p:sp>
      <p:sp>
        <p:nvSpPr>
          <p:cNvPr id="4" name="Slide Number Placeholder 3">
            <a:extLst>
              <a:ext uri="{FF2B5EF4-FFF2-40B4-BE49-F238E27FC236}">
                <a16:creationId xmlns:a16="http://schemas.microsoft.com/office/drawing/2014/main" id="{CA9922B4-A05E-1175-1498-2A27079B1322}"/>
              </a:ext>
            </a:extLst>
          </p:cNvPr>
          <p:cNvSpPr>
            <a:spLocks noGrp="1"/>
          </p:cNvSpPr>
          <p:nvPr>
            <p:ph type="sldNum" sz="quarter" idx="12"/>
          </p:nvPr>
        </p:nvSpPr>
        <p:spPr>
          <a:xfrm>
            <a:off x="11502190" y="6304547"/>
            <a:ext cx="648044" cy="516009"/>
          </a:xfrm>
        </p:spPr>
        <p:txBody>
          <a:bodyP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26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0768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A2699C-B7C5-6F14-8851-74D2230580E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80D80EB-10C0-6911-DD11-E180040EA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B684DB6-D06D-C2DE-6013-F477357C0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64085BF-4B8F-9514-3886-42D98A223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5DD2881-0874-D11C-B7B2-DF60E73BE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4EB1B69-E01A-3877-D744-E3F56B362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9E9134-7740-86AB-F003-772292DB6037}"/>
              </a:ext>
            </a:extLst>
          </p:cNvPr>
          <p:cNvSpPr>
            <a:spLocks noGrp="1"/>
          </p:cNvSpPr>
          <p:nvPr>
            <p:ph type="title"/>
          </p:nvPr>
        </p:nvSpPr>
        <p:spPr>
          <a:xfrm>
            <a:off x="556181" y="294538"/>
            <a:ext cx="10711369" cy="1211179"/>
          </a:xfrm>
        </p:spPr>
        <p:txBody>
          <a:bodyPr>
            <a:normAutofit/>
          </a:bodyPr>
          <a:lstStyle/>
          <a:p>
            <a:r>
              <a:rPr lang="en-US" sz="3600" dirty="0">
                <a:solidFill>
                  <a:srgbClr val="FFFFFF"/>
                </a:solidFill>
                <a:latin typeface="Arial"/>
                <a:cs typeface="Arial"/>
              </a:rPr>
              <a:t>LCAP Adoption for Charters</a:t>
            </a:r>
            <a:endParaRPr lang="en-US" sz="3600" dirty="0">
              <a:solidFill>
                <a:srgbClr val="FFFFFF"/>
              </a:solidFill>
            </a:endParaRPr>
          </a:p>
        </p:txBody>
      </p:sp>
      <p:sp>
        <p:nvSpPr>
          <p:cNvPr id="3" name="Content Placeholder 2">
            <a:extLst>
              <a:ext uri="{FF2B5EF4-FFF2-40B4-BE49-F238E27FC236}">
                <a16:creationId xmlns:a16="http://schemas.microsoft.com/office/drawing/2014/main" id="{1D390ABD-F8D4-FC31-375A-44DF8069BA77}"/>
              </a:ext>
            </a:extLst>
          </p:cNvPr>
          <p:cNvSpPr>
            <a:spLocks noGrp="1"/>
          </p:cNvSpPr>
          <p:nvPr>
            <p:ph idx="1"/>
          </p:nvPr>
        </p:nvSpPr>
        <p:spPr>
          <a:xfrm>
            <a:off x="459350" y="2213811"/>
            <a:ext cx="11259112" cy="4348740"/>
          </a:xfrm>
        </p:spPr>
        <p:txBody>
          <a:bodyPr vert="horz" lIns="91440" tIns="45720" rIns="91440" bIns="45720" rtlCol="0" anchor="t">
            <a:noAutofit/>
          </a:bodyPr>
          <a:lstStyle/>
          <a:p>
            <a:pPr marL="347345" indent="-347345">
              <a:lnSpc>
                <a:spcPct val="100000"/>
              </a:lnSpc>
              <a:spcBef>
                <a:spcPts val="1800"/>
              </a:spcBef>
              <a:buFont typeface="Arial"/>
              <a:buChar char="•"/>
            </a:pPr>
            <a:r>
              <a:rPr lang="en-US" dirty="0">
                <a:latin typeface="Arial"/>
                <a:cs typeface="Arial"/>
              </a:rPr>
              <a:t>The governing body of a charter school must hold a public hearing to adopt the LCAP on or before July 1 of each year. </a:t>
            </a:r>
            <a:endParaRPr lang="en-US" dirty="0"/>
          </a:p>
          <a:p>
            <a:pPr marL="740410" lvl="1" indent="-283210">
              <a:lnSpc>
                <a:spcPct val="100000"/>
              </a:lnSpc>
              <a:spcBef>
                <a:spcPts val="1200"/>
              </a:spcBef>
              <a:buFont typeface="Arial"/>
              <a:buChar char="•"/>
            </a:pPr>
            <a:r>
              <a:rPr lang="en-US" dirty="0">
                <a:latin typeface="Arial"/>
                <a:cs typeface="Arial"/>
              </a:rPr>
              <a:t>At this meeting, the governing body of the charter school must update the goals and annual actions to achieve those goals identified in the charter petition.</a:t>
            </a:r>
            <a:endParaRPr lang="en-US" dirty="0"/>
          </a:p>
          <a:p>
            <a:pPr marL="740410" lvl="1" indent="-283210">
              <a:lnSpc>
                <a:spcPct val="100000"/>
              </a:lnSpc>
              <a:spcBef>
                <a:spcPts val="1200"/>
              </a:spcBef>
              <a:buFont typeface="Arial"/>
              <a:buChar char="•"/>
            </a:pPr>
            <a:r>
              <a:rPr lang="en-US" dirty="0">
                <a:latin typeface="Arial"/>
                <a:cs typeface="Arial"/>
              </a:rPr>
              <a:t>The charter school must also report its Dashboard local indicators at this meeting. </a:t>
            </a:r>
          </a:p>
        </p:txBody>
      </p:sp>
      <p:sp>
        <p:nvSpPr>
          <p:cNvPr id="4" name="Slide Number Placeholder 3">
            <a:extLst>
              <a:ext uri="{FF2B5EF4-FFF2-40B4-BE49-F238E27FC236}">
                <a16:creationId xmlns:a16="http://schemas.microsoft.com/office/drawing/2014/main" id="{78E7692D-A6B4-0168-1121-996977F53AB0}"/>
              </a:ext>
            </a:extLst>
          </p:cNvPr>
          <p:cNvSpPr>
            <a:spLocks noGrp="1"/>
          </p:cNvSpPr>
          <p:nvPr>
            <p:ph type="sldNum" sz="quarter" idx="12"/>
          </p:nvPr>
        </p:nvSpPr>
        <p:spPr>
          <a:xfrm>
            <a:off x="11502190" y="6304547"/>
            <a:ext cx="648044" cy="516009"/>
          </a:xfrm>
        </p:spPr>
        <p:txBody>
          <a:bodyP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27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8164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A6569D-5AA0-567E-8E59-98D78B888DB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E8B7-5AC8-51D0-4FC0-4067A3815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84FB98-0F26-09AE-40E1-9E90731428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1B07A63-C2D7-215B-3616-8F46896E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6DC303C-09E3-7C93-503D-9C9B89F7A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06C9464-F344-1300-46D6-5ABAB96B5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921BD9-A2F6-B859-96F8-C692B634557F}"/>
              </a:ext>
            </a:extLst>
          </p:cNvPr>
          <p:cNvSpPr>
            <a:spLocks noGrp="1"/>
          </p:cNvSpPr>
          <p:nvPr>
            <p:ph type="title"/>
          </p:nvPr>
        </p:nvSpPr>
        <p:spPr>
          <a:xfrm>
            <a:off x="556181" y="294538"/>
            <a:ext cx="10711369" cy="1211179"/>
          </a:xfrm>
        </p:spPr>
        <p:txBody>
          <a:bodyPr>
            <a:normAutofit/>
          </a:bodyPr>
          <a:lstStyle/>
          <a:p>
            <a:r>
              <a:rPr lang="en-US" sz="3600" dirty="0">
                <a:solidFill>
                  <a:srgbClr val="FFFFFF"/>
                </a:solidFill>
                <a:latin typeface="Arial"/>
                <a:cs typeface="Arial"/>
              </a:rPr>
              <a:t>LCAP Submission</a:t>
            </a:r>
            <a:endParaRPr lang="en-US" sz="3600" dirty="0">
              <a:solidFill>
                <a:srgbClr val="FFFFFF"/>
              </a:solidFill>
            </a:endParaRPr>
          </a:p>
        </p:txBody>
      </p:sp>
      <p:sp>
        <p:nvSpPr>
          <p:cNvPr id="3" name="Content Placeholder 2">
            <a:extLst>
              <a:ext uri="{FF2B5EF4-FFF2-40B4-BE49-F238E27FC236}">
                <a16:creationId xmlns:a16="http://schemas.microsoft.com/office/drawing/2014/main" id="{B7F3340A-B681-1168-3D13-A6F9D29A1811}"/>
              </a:ext>
            </a:extLst>
          </p:cNvPr>
          <p:cNvSpPr>
            <a:spLocks noGrp="1"/>
          </p:cNvSpPr>
          <p:nvPr>
            <p:ph idx="1"/>
          </p:nvPr>
        </p:nvSpPr>
        <p:spPr>
          <a:xfrm>
            <a:off x="466442" y="1891970"/>
            <a:ext cx="11259112" cy="4348740"/>
          </a:xfrm>
        </p:spPr>
        <p:txBody>
          <a:bodyPr vert="horz" lIns="91440" tIns="45720" rIns="91440" bIns="45720" rtlCol="0" anchor="t">
            <a:noAutofit/>
          </a:bodyPr>
          <a:lstStyle/>
          <a:p>
            <a:pPr marL="0" indent="0">
              <a:buNone/>
            </a:pPr>
            <a:r>
              <a:rPr lang="en-US" dirty="0">
                <a:latin typeface="Arial"/>
                <a:cs typeface="Arial"/>
              </a:rPr>
              <a:t>Not later than five days after adoption of the LCAP or annual update to the LCAP, the:</a:t>
            </a:r>
            <a:endParaRPr lang="en-US" dirty="0"/>
          </a:p>
          <a:p>
            <a:pPr marL="342900" indent="-342900"/>
            <a:r>
              <a:rPr lang="en-US" dirty="0">
                <a:latin typeface="Arial"/>
                <a:cs typeface="Arial"/>
              </a:rPr>
              <a:t>COE must submit its adopted LCAP to the CDE for review and approval.</a:t>
            </a:r>
            <a:endParaRPr lang="en-US" dirty="0"/>
          </a:p>
          <a:p>
            <a:pPr marL="342900" indent="-342900"/>
            <a:r>
              <a:rPr lang="en-US" dirty="0">
                <a:latin typeface="Arial"/>
                <a:cs typeface="Arial"/>
              </a:rPr>
              <a:t>District must submit its adopted LCAP to their COE for review and approval.</a:t>
            </a:r>
            <a:endParaRPr lang="en-US" dirty="0"/>
          </a:p>
          <a:p>
            <a:pPr marL="0" indent="0">
              <a:buNone/>
            </a:pPr>
            <a:endParaRPr lang="en-US" dirty="0">
              <a:latin typeface="Arial"/>
              <a:cs typeface="Arial"/>
            </a:endParaRPr>
          </a:p>
          <a:p>
            <a:pPr marL="0" indent="0">
              <a:buNone/>
            </a:pPr>
            <a:r>
              <a:rPr lang="en-US" dirty="0">
                <a:latin typeface="Arial"/>
                <a:cs typeface="Arial"/>
              </a:rPr>
              <a:t>On or before July 1st, a charter school must submit its adopted LCAP to its chartering authority and the county superintendent of schools, or only to the county superintendent of schools if the county board of education is the chartering authority. </a:t>
            </a:r>
            <a:endParaRPr lang="en-US" sz="1700" dirty="0"/>
          </a:p>
        </p:txBody>
      </p:sp>
      <p:sp>
        <p:nvSpPr>
          <p:cNvPr id="4" name="Slide Number Placeholder 3">
            <a:extLst>
              <a:ext uri="{FF2B5EF4-FFF2-40B4-BE49-F238E27FC236}">
                <a16:creationId xmlns:a16="http://schemas.microsoft.com/office/drawing/2014/main" id="{A6E9420A-5EFA-D06D-0FB2-2F19FE14E508}"/>
              </a:ext>
            </a:extLst>
          </p:cNvPr>
          <p:cNvSpPr>
            <a:spLocks noGrp="1"/>
          </p:cNvSpPr>
          <p:nvPr>
            <p:ph type="sldNum" sz="quarter" idx="12"/>
          </p:nvPr>
        </p:nvSpPr>
        <p:spPr>
          <a:xfrm>
            <a:off x="11502190" y="6304547"/>
            <a:ext cx="648044" cy="516009"/>
          </a:xfrm>
        </p:spPr>
        <p:txBody>
          <a:bodyP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28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300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305610-8710-2E98-539F-C543FC2C5BC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FE658A-92D5-B5E8-0CAE-744A68E29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6E16BD-9ABA-4F36-6AE5-0292A5769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9EE2C95-3344-7ED9-595E-72EF80A22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0784F69-5B85-FEE4-FB18-113AA56D1E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A7CF5D5-60BD-1CFC-985C-CC17A7842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12A0E3-EAC4-48FB-FD16-E980E5D64DB8}"/>
              </a:ext>
            </a:extLst>
          </p:cNvPr>
          <p:cNvSpPr>
            <a:spLocks noGrp="1"/>
          </p:cNvSpPr>
          <p:nvPr>
            <p:ph type="title"/>
          </p:nvPr>
        </p:nvSpPr>
        <p:spPr>
          <a:xfrm>
            <a:off x="556181" y="294538"/>
            <a:ext cx="10711369" cy="1211179"/>
          </a:xfrm>
        </p:spPr>
        <p:txBody>
          <a:bodyPr>
            <a:normAutofit/>
          </a:bodyPr>
          <a:lstStyle/>
          <a:p>
            <a:r>
              <a:rPr lang="en-US" sz="3600" dirty="0">
                <a:solidFill>
                  <a:srgbClr val="FFFFFF"/>
                </a:solidFill>
                <a:latin typeface="Arial"/>
                <a:cs typeface="Arial"/>
              </a:rPr>
              <a:t>LCAP Posting Requirements: Districts and COEs</a:t>
            </a:r>
            <a:endParaRPr lang="en-US" sz="3600" dirty="0">
              <a:solidFill>
                <a:srgbClr val="FFFFFF"/>
              </a:solidFill>
            </a:endParaRPr>
          </a:p>
        </p:txBody>
      </p:sp>
      <p:sp>
        <p:nvSpPr>
          <p:cNvPr id="3" name="Content Placeholder 2">
            <a:extLst>
              <a:ext uri="{FF2B5EF4-FFF2-40B4-BE49-F238E27FC236}">
                <a16:creationId xmlns:a16="http://schemas.microsoft.com/office/drawing/2014/main" id="{A995BEDF-2151-9125-257C-D33DF9E0F64D}"/>
              </a:ext>
            </a:extLst>
          </p:cNvPr>
          <p:cNvSpPr>
            <a:spLocks noGrp="1"/>
          </p:cNvSpPr>
          <p:nvPr>
            <p:ph idx="1"/>
          </p:nvPr>
        </p:nvSpPr>
        <p:spPr>
          <a:xfrm>
            <a:off x="466442" y="1891970"/>
            <a:ext cx="11259112" cy="4348740"/>
          </a:xfrm>
        </p:spPr>
        <p:txBody>
          <a:bodyPr vert="horz" lIns="91440" tIns="45720" rIns="91440" bIns="45720" rtlCol="0" anchor="t">
            <a:noAutofit/>
          </a:bodyPr>
          <a:lstStyle/>
          <a:p>
            <a:pPr marL="0" indent="0" fontAlgn="base">
              <a:buNone/>
            </a:pPr>
            <a:r>
              <a:rPr lang="en-US" dirty="0">
                <a:solidFill>
                  <a:srgbClr val="333333"/>
                </a:solidFill>
                <a:latin typeface="Arial"/>
                <a:ea typeface="Verdana"/>
                <a:cs typeface="Arial"/>
              </a:rPr>
              <a:t>School districts must:</a:t>
            </a:r>
          </a:p>
          <a:p>
            <a:pPr fontAlgn="base"/>
            <a:r>
              <a:rPr lang="en-US" dirty="0">
                <a:solidFill>
                  <a:srgbClr val="333333"/>
                </a:solidFill>
                <a:latin typeface="Arial"/>
                <a:ea typeface="Verdana"/>
                <a:cs typeface="Arial"/>
              </a:rPr>
              <a:t>Post any approved LCAP, including any updates, revisions, or addenda on the homepage of the district website.</a:t>
            </a:r>
          </a:p>
          <a:p>
            <a:pPr fontAlgn="base"/>
            <a:r>
              <a:rPr lang="en-US" dirty="0">
                <a:solidFill>
                  <a:srgbClr val="333333"/>
                </a:solidFill>
                <a:latin typeface="Arial"/>
                <a:ea typeface="Verdana"/>
                <a:cs typeface="Arial"/>
              </a:rPr>
              <a:t>Post all LCAPs submitted by charter schools that were authorized by the district, or links to those plans, on the homepage of the district website.</a:t>
            </a:r>
          </a:p>
          <a:p>
            <a:pPr marL="0" indent="0">
              <a:buNone/>
            </a:pPr>
            <a:r>
              <a:rPr lang="en-US" dirty="0">
                <a:solidFill>
                  <a:srgbClr val="333333"/>
                </a:solidFill>
                <a:latin typeface="Arial"/>
                <a:ea typeface="Verdana"/>
                <a:cs typeface="Arial"/>
              </a:rPr>
              <a:t>COEs must: </a:t>
            </a:r>
            <a:endParaRPr lang="en-US" dirty="0">
              <a:solidFill>
                <a:srgbClr val="333333"/>
              </a:solidFill>
              <a:latin typeface="Arial"/>
              <a:ea typeface="Verdana"/>
            </a:endParaRPr>
          </a:p>
          <a:p>
            <a:pPr fontAlgn="base"/>
            <a:r>
              <a:rPr lang="en-US" dirty="0">
                <a:solidFill>
                  <a:srgbClr val="333333"/>
                </a:solidFill>
                <a:latin typeface="Arial"/>
                <a:ea typeface="Verdana"/>
                <a:cs typeface="Arial"/>
              </a:rPr>
              <a:t>Post any approved LCAP, including any updates, revisions, or addenda on the homepage of the COEs website.</a:t>
            </a:r>
          </a:p>
          <a:p>
            <a:pPr fontAlgn="base"/>
            <a:r>
              <a:rPr lang="en-US" dirty="0">
                <a:solidFill>
                  <a:srgbClr val="333333"/>
                </a:solidFill>
                <a:latin typeface="Arial"/>
                <a:ea typeface="Verdana"/>
                <a:cs typeface="Arial"/>
              </a:rPr>
              <a:t>Post all LCAPs submitted by school districts and charter schools, or links to those plans, on the website of the COE. </a:t>
            </a:r>
            <a:endParaRPr lang="en-US" dirty="0"/>
          </a:p>
        </p:txBody>
      </p:sp>
      <p:sp>
        <p:nvSpPr>
          <p:cNvPr id="4" name="Slide Number Placeholder 3">
            <a:extLst>
              <a:ext uri="{FF2B5EF4-FFF2-40B4-BE49-F238E27FC236}">
                <a16:creationId xmlns:a16="http://schemas.microsoft.com/office/drawing/2014/main" id="{C8E165D5-4B6C-C797-7131-2403DB9EA521}"/>
              </a:ext>
            </a:extLst>
          </p:cNvPr>
          <p:cNvSpPr>
            <a:spLocks noGrp="1"/>
          </p:cNvSpPr>
          <p:nvPr>
            <p:ph type="sldNum" sz="quarter" idx="12"/>
          </p:nvPr>
        </p:nvSpPr>
        <p:spPr>
          <a:xfrm>
            <a:off x="11502190" y="6304547"/>
            <a:ext cx="648044" cy="516009"/>
          </a:xfrm>
        </p:spPr>
        <p:txBody>
          <a:bodyP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29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1479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896A7-BABB-435A-A544-08DFBC24D4CF}"/>
              </a:ext>
            </a:extLst>
          </p:cNvPr>
          <p:cNvSpPr>
            <a:spLocks noGrp="1"/>
          </p:cNvSpPr>
          <p:nvPr>
            <p:ph type="title"/>
          </p:nvPr>
        </p:nvSpPr>
        <p:spPr>
          <a:xfrm>
            <a:off x="838200" y="365125"/>
            <a:ext cx="10515600" cy="1325563"/>
          </a:xfrm>
        </p:spPr>
        <p:txBody>
          <a:bodyPr>
            <a:normAutofit/>
          </a:bodyPr>
          <a:lstStyle/>
          <a:p>
            <a:r>
              <a:rPr lang="en-US" sz="4400" dirty="0">
                <a:latin typeface="Arial"/>
                <a:cs typeface="Arial"/>
              </a:rPr>
              <a:t>Template Files</a:t>
            </a:r>
            <a:endParaRPr lang="en-US" sz="4400" dirty="0"/>
          </a:p>
        </p:txBody>
      </p:sp>
      <p:sp>
        <p:nvSpPr>
          <p:cNvPr id="3" name="Content Placeholder 2">
            <a:extLst>
              <a:ext uri="{FF2B5EF4-FFF2-40B4-BE49-F238E27FC236}">
                <a16:creationId xmlns:a16="http://schemas.microsoft.com/office/drawing/2014/main" id="{2B19BDD7-52D5-4415-A907-7A17E80CA85E}"/>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dirty="0">
                <a:hlinkClick r:id="rId3"/>
              </a:rPr>
              <a:t>2025-26 Budget Overview for Parents Template</a:t>
            </a:r>
            <a:r>
              <a:rPr lang="en-US" dirty="0"/>
              <a:t> </a:t>
            </a:r>
          </a:p>
          <a:p>
            <a:r>
              <a:rPr lang="en-US" dirty="0">
                <a:hlinkClick r:id="rId4"/>
              </a:rPr>
              <a:t>2025–26 Local Control and Accountability Plan (LCAP) Template</a:t>
            </a:r>
            <a:endParaRPr lang="en-US" dirty="0"/>
          </a:p>
          <a:p>
            <a:r>
              <a:rPr lang="en-US" dirty="0">
                <a:hlinkClick r:id="rId5"/>
              </a:rPr>
              <a:t>2025–26 LCAP Action Tables Template</a:t>
            </a:r>
            <a:endParaRPr lang="en-US" dirty="0"/>
          </a:p>
        </p:txBody>
      </p:sp>
      <p:sp>
        <p:nvSpPr>
          <p:cNvPr id="4" name="Slide Number Placeholder 3">
            <a:extLst>
              <a:ext uri="{FF2B5EF4-FFF2-40B4-BE49-F238E27FC236}">
                <a16:creationId xmlns:a16="http://schemas.microsoft.com/office/drawing/2014/main" id="{72C3B57B-45D9-2D68-9C1A-52EBDF2A3D43}"/>
              </a:ext>
            </a:extLst>
          </p:cNvPr>
          <p:cNvSpPr>
            <a:spLocks noGrp="1"/>
          </p:cNvSpPr>
          <p:nvPr>
            <p:ph type="sldNum" sz="quarter" idx="12"/>
          </p:nvPr>
        </p:nvSpPr>
        <p:spPr/>
        <p:txBody>
          <a:bodyPr/>
          <a:lstStyle/>
          <a:p>
            <a:fld id="{1E47FE53-EBF0-4DA7-9D9D-CC1C3A20F3CB}" type="slidenum">
              <a:rPr lang="en-US" smtClean="0">
                <a:latin typeface="Arial" panose="020B0604020202020204" pitchFamily="34" charset="0"/>
                <a:cs typeface="Arial" panose="020B0604020202020204" pitchFamily="34" charset="0"/>
              </a:r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5592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40B5E1-3C21-0658-95E0-61C146181E9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2397628-E678-009D-266E-2F19A87FE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60C4E3-16E5-4FF8-5E57-3A1DC886A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6FC6A7-84EB-E1BE-A717-B221B301F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12CF514-7D28-93A5-8F3E-E77BAB6992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AD4B304-A7DC-8D77-B6B4-C272BC977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E2AB59-5A04-560C-CCB6-6D0ECE17921D}"/>
              </a:ext>
            </a:extLst>
          </p:cNvPr>
          <p:cNvSpPr>
            <a:spLocks noGrp="1"/>
          </p:cNvSpPr>
          <p:nvPr>
            <p:ph type="title"/>
          </p:nvPr>
        </p:nvSpPr>
        <p:spPr>
          <a:xfrm>
            <a:off x="556181" y="294538"/>
            <a:ext cx="10711369" cy="1211179"/>
          </a:xfrm>
        </p:spPr>
        <p:txBody>
          <a:bodyPr>
            <a:normAutofit/>
          </a:bodyPr>
          <a:lstStyle/>
          <a:p>
            <a:r>
              <a:rPr lang="en-US" sz="3600" dirty="0">
                <a:solidFill>
                  <a:srgbClr val="FFFFFF"/>
                </a:solidFill>
                <a:latin typeface="Arial"/>
                <a:cs typeface="Arial"/>
              </a:rPr>
              <a:t>LCAP Posting Requirements: Charters</a:t>
            </a:r>
            <a:endParaRPr lang="en-US" sz="3600" dirty="0">
              <a:solidFill>
                <a:srgbClr val="FFFFFF"/>
              </a:solidFill>
            </a:endParaRPr>
          </a:p>
        </p:txBody>
      </p:sp>
      <p:sp>
        <p:nvSpPr>
          <p:cNvPr id="3" name="Content Placeholder 2">
            <a:extLst>
              <a:ext uri="{FF2B5EF4-FFF2-40B4-BE49-F238E27FC236}">
                <a16:creationId xmlns:a16="http://schemas.microsoft.com/office/drawing/2014/main" id="{97BCB373-20FF-3E8F-0223-196CAEDF1EDE}"/>
              </a:ext>
            </a:extLst>
          </p:cNvPr>
          <p:cNvSpPr>
            <a:spLocks noGrp="1"/>
          </p:cNvSpPr>
          <p:nvPr>
            <p:ph idx="1"/>
          </p:nvPr>
        </p:nvSpPr>
        <p:spPr>
          <a:xfrm>
            <a:off x="466442" y="1891970"/>
            <a:ext cx="11259112" cy="4348740"/>
          </a:xfrm>
        </p:spPr>
        <p:txBody>
          <a:bodyPr vert="horz" lIns="91440" tIns="45720" rIns="91440" bIns="45720" rtlCol="0" anchor="t">
            <a:noAutofit/>
          </a:bodyPr>
          <a:lstStyle/>
          <a:p>
            <a:pPr marL="0" indent="0">
              <a:buNone/>
            </a:pPr>
            <a:r>
              <a:rPr lang="en-US" dirty="0">
                <a:solidFill>
                  <a:srgbClr val="333333"/>
                </a:solidFill>
                <a:latin typeface="Arial"/>
                <a:cs typeface="Arial"/>
              </a:rPr>
              <a:t>Charter schools must:</a:t>
            </a:r>
            <a:endParaRPr lang="en-US" dirty="0">
              <a:solidFill>
                <a:srgbClr val="000000"/>
              </a:solidFill>
              <a:latin typeface="Arial"/>
              <a:cs typeface="Arial"/>
            </a:endParaRPr>
          </a:p>
          <a:p>
            <a:r>
              <a:rPr lang="en-US" dirty="0">
                <a:solidFill>
                  <a:srgbClr val="333333"/>
                </a:solidFill>
                <a:latin typeface="Arial"/>
                <a:cs typeface="Arial"/>
              </a:rPr>
              <a:t>Post on its home page any</a:t>
            </a:r>
            <a:r>
              <a:rPr lang="en-US" b="1" dirty="0">
                <a:solidFill>
                  <a:srgbClr val="333333"/>
                </a:solidFill>
                <a:latin typeface="Arial"/>
                <a:cs typeface="Arial"/>
              </a:rPr>
              <a:t> </a:t>
            </a:r>
            <a:r>
              <a:rPr lang="en-US" dirty="0">
                <a:solidFill>
                  <a:srgbClr val="333333"/>
                </a:solidFill>
                <a:latin typeface="Arial"/>
                <a:cs typeface="Arial"/>
              </a:rPr>
              <a:t>LCAP adopted by the governing body of the charter school, and any updates, revisions, or addenda to an LCAP approved by the governing body of the charter school. </a:t>
            </a:r>
            <a:endParaRPr lang="en-US" sz="1700" dirty="0"/>
          </a:p>
        </p:txBody>
      </p:sp>
      <p:sp>
        <p:nvSpPr>
          <p:cNvPr id="4" name="Slide Number Placeholder 3">
            <a:extLst>
              <a:ext uri="{FF2B5EF4-FFF2-40B4-BE49-F238E27FC236}">
                <a16:creationId xmlns:a16="http://schemas.microsoft.com/office/drawing/2014/main" id="{0847F1A2-3891-F1EB-6926-2D9FCD801C0C}"/>
              </a:ext>
            </a:extLst>
          </p:cNvPr>
          <p:cNvSpPr>
            <a:spLocks noGrp="1"/>
          </p:cNvSpPr>
          <p:nvPr>
            <p:ph type="sldNum" sz="quarter" idx="12"/>
          </p:nvPr>
        </p:nvSpPr>
        <p:spPr>
          <a:xfrm>
            <a:off x="11502190" y="6304547"/>
            <a:ext cx="648044" cy="516009"/>
          </a:xfrm>
        </p:spPr>
        <p:txBody>
          <a:bodyP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30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5974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24DAD4-7A71-253D-087C-BDCC603C7BAB}"/>
              </a:ext>
            </a:extLst>
          </p:cNvPr>
          <p:cNvSpPr>
            <a:spLocks noGrp="1"/>
          </p:cNvSpPr>
          <p:nvPr>
            <p:ph type="title"/>
          </p:nvPr>
        </p:nvSpPr>
        <p:spPr>
          <a:xfrm>
            <a:off x="459347" y="294538"/>
            <a:ext cx="10808204" cy="1033669"/>
          </a:xfrm>
        </p:spPr>
        <p:txBody>
          <a:bodyPr>
            <a:normAutofit/>
          </a:bodyPr>
          <a:lstStyle/>
          <a:p>
            <a:r>
              <a:rPr lang="en-US" sz="3400" dirty="0">
                <a:solidFill>
                  <a:srgbClr val="FFFFFF"/>
                </a:solidFill>
              </a:rPr>
              <a:t>Reminder of Written Notification Requirements</a:t>
            </a:r>
          </a:p>
        </p:txBody>
      </p:sp>
      <p:sp>
        <p:nvSpPr>
          <p:cNvPr id="3" name="Content Placeholder 2">
            <a:extLst>
              <a:ext uri="{FF2B5EF4-FFF2-40B4-BE49-F238E27FC236}">
                <a16:creationId xmlns:a16="http://schemas.microsoft.com/office/drawing/2014/main" id="{3E054659-F962-6330-5B6F-CA4B0B974EAE}"/>
              </a:ext>
            </a:extLst>
          </p:cNvPr>
          <p:cNvSpPr>
            <a:spLocks noGrp="1"/>
          </p:cNvSpPr>
          <p:nvPr>
            <p:ph idx="1"/>
          </p:nvPr>
        </p:nvSpPr>
        <p:spPr>
          <a:xfrm>
            <a:off x="459347" y="1885279"/>
            <a:ext cx="11395580" cy="3697374"/>
          </a:xfrm>
        </p:spPr>
        <p:txBody>
          <a:bodyPr vert="horz" lIns="91440" tIns="45720" rIns="91440" bIns="45720" rtlCol="0" anchor="ctr">
            <a:normAutofit/>
          </a:bodyPr>
          <a:lstStyle/>
          <a:p>
            <a:pPr marL="0" indent="0">
              <a:buNone/>
            </a:pPr>
            <a:r>
              <a:rPr lang="en-US" dirty="0"/>
              <a:t>LEAs must ensure that all written notifications related to the LCAP are provided consistent with California </a:t>
            </a:r>
            <a:r>
              <a:rPr lang="en-US" i="1" dirty="0"/>
              <a:t>Education Code </a:t>
            </a:r>
            <a:r>
              <a:rPr lang="en-US" dirty="0"/>
              <a:t>(</a:t>
            </a:r>
            <a:r>
              <a:rPr lang="en-US" i="1" dirty="0"/>
              <a:t>EC</a:t>
            </a:r>
            <a:r>
              <a:rPr lang="en-US" dirty="0"/>
              <a:t>)</a:t>
            </a:r>
            <a:r>
              <a:rPr lang="en-US" i="1" dirty="0"/>
              <a:t> </a:t>
            </a:r>
            <a:r>
              <a:rPr lang="en-US" dirty="0"/>
              <a:t>Section 48985, which requires that if 15 percent or more of the students enrolled in a public school speak a primary language other than English all notices, reports, statements, or records sent to the parent or guardian of those students must be written in the primary language.</a:t>
            </a:r>
          </a:p>
        </p:txBody>
      </p:sp>
      <p:sp>
        <p:nvSpPr>
          <p:cNvPr id="4" name="Slide Number Placeholder 3">
            <a:extLst>
              <a:ext uri="{FF2B5EF4-FFF2-40B4-BE49-F238E27FC236}">
                <a16:creationId xmlns:a16="http://schemas.microsoft.com/office/drawing/2014/main" id="{7333B7C2-4E91-8EEA-E8A2-62BAC3D49BC7}"/>
              </a:ext>
            </a:extLst>
          </p:cNvPr>
          <p:cNvSpPr>
            <a:spLocks noGrp="1"/>
          </p:cNvSpPr>
          <p:nvPr>
            <p:ph type="sldNum" sz="quarter" idx="12"/>
          </p:nvPr>
        </p:nvSpPr>
        <p:spPr>
          <a:xfrm>
            <a:off x="11470106" y="6192253"/>
            <a:ext cx="680128" cy="628303"/>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b="0" i="0" u="none" strike="noStrike" kern="1200" cap="none" spc="0" normalizeH="0" baseline="0" noProof="0">
                <a:ln>
                  <a:noFill/>
                </a:ln>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8678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016245-7671-96C3-8875-B21F7146DF2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BC941C-F38B-DE10-1C6A-E9A9DF90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ECB990F-6D8C-4F22-E598-B3395CE7C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E1440C4-8882-729F-23AA-17C67B275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14C79BB-7462-8446-1126-0511D2106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0043950-D446-4780-B28E-6792A8DF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0C8446-46B9-E061-0607-C5ED8E830ED1}"/>
              </a:ext>
            </a:extLst>
          </p:cNvPr>
          <p:cNvSpPr>
            <a:spLocks noGrp="1"/>
          </p:cNvSpPr>
          <p:nvPr>
            <p:ph type="title"/>
          </p:nvPr>
        </p:nvSpPr>
        <p:spPr>
          <a:xfrm>
            <a:off x="459347" y="294538"/>
            <a:ext cx="10808204" cy="1033669"/>
          </a:xfrm>
        </p:spPr>
        <p:txBody>
          <a:bodyPr>
            <a:normAutofit/>
          </a:bodyPr>
          <a:lstStyle/>
          <a:p>
            <a:r>
              <a:rPr lang="en-US" dirty="0">
                <a:solidFill>
                  <a:srgbClr val="FFFFFF"/>
                </a:solidFill>
                <a:latin typeface="Arial"/>
                <a:cs typeface="Arial"/>
              </a:rPr>
              <a:t>Additional LCAP Posting Requirement: All LEAs</a:t>
            </a:r>
            <a:endParaRPr lang="en-US" sz="3400" dirty="0">
              <a:solidFill>
                <a:srgbClr val="FFFFFF"/>
              </a:solidFill>
            </a:endParaRPr>
          </a:p>
        </p:txBody>
      </p:sp>
      <p:sp>
        <p:nvSpPr>
          <p:cNvPr id="3" name="Content Placeholder 2">
            <a:extLst>
              <a:ext uri="{FF2B5EF4-FFF2-40B4-BE49-F238E27FC236}">
                <a16:creationId xmlns:a16="http://schemas.microsoft.com/office/drawing/2014/main" id="{7BC36BDB-0628-2507-5587-53826C2A3D6F}"/>
              </a:ext>
            </a:extLst>
          </p:cNvPr>
          <p:cNvSpPr>
            <a:spLocks noGrp="1"/>
          </p:cNvSpPr>
          <p:nvPr>
            <p:ph idx="1"/>
          </p:nvPr>
        </p:nvSpPr>
        <p:spPr>
          <a:xfrm>
            <a:off x="459347" y="1885279"/>
            <a:ext cx="11395580" cy="3697374"/>
          </a:xfrm>
        </p:spPr>
        <p:txBody>
          <a:bodyPr vert="horz" lIns="91440" tIns="45720" rIns="91440" bIns="45720" rtlCol="0" anchor="ctr">
            <a:normAutofit/>
          </a:bodyPr>
          <a:lstStyle/>
          <a:p>
            <a:pPr marL="0" indent="0">
              <a:buNone/>
            </a:pPr>
            <a:r>
              <a:rPr lang="en-US" dirty="0">
                <a:solidFill>
                  <a:srgbClr val="333333"/>
                </a:solidFill>
                <a:latin typeface="Arial"/>
                <a:cs typeface="Arial"/>
              </a:rPr>
              <a:t>COEs, Districts, and charter schools must upload their LCAP to the Dashboard</a:t>
            </a:r>
            <a:endParaRPr lang="en-US" dirty="0">
              <a:solidFill>
                <a:srgbClr val="333333"/>
              </a:solidFill>
            </a:endParaRPr>
          </a:p>
          <a:p>
            <a:r>
              <a:rPr lang="en-US" dirty="0">
                <a:solidFill>
                  <a:srgbClr val="333333"/>
                </a:solidFill>
                <a:latin typeface="Arial"/>
                <a:cs typeface="Arial"/>
              </a:rPr>
              <a:t>LEAs using the eTemplate will not need to upload the LCAP to the Dashboard, as the system will fulfill this requirement, provided that the status of the LCAP in the eTemplate is "Submitted".</a:t>
            </a:r>
          </a:p>
          <a:p>
            <a:r>
              <a:rPr lang="en-US" dirty="0">
                <a:solidFill>
                  <a:srgbClr val="333333"/>
                </a:solidFill>
                <a:latin typeface="Arial"/>
                <a:cs typeface="Arial"/>
              </a:rPr>
              <a:t>Note: Uploading to the 2024 Dashboard occurred between October 14th and November 1st of 2024.  The window for uploading is now closed.</a:t>
            </a:r>
            <a:endParaRPr lang="en-US" sz="1700" dirty="0"/>
          </a:p>
        </p:txBody>
      </p:sp>
      <p:sp>
        <p:nvSpPr>
          <p:cNvPr id="4" name="Slide Number Placeholder 3">
            <a:extLst>
              <a:ext uri="{FF2B5EF4-FFF2-40B4-BE49-F238E27FC236}">
                <a16:creationId xmlns:a16="http://schemas.microsoft.com/office/drawing/2014/main" id="{B7586E23-C57A-9CBF-A3DD-DD5D419D05F4}"/>
              </a:ext>
            </a:extLst>
          </p:cNvPr>
          <p:cNvSpPr>
            <a:spLocks noGrp="1"/>
          </p:cNvSpPr>
          <p:nvPr>
            <p:ph type="sldNum" sz="quarter" idx="12"/>
          </p:nvPr>
        </p:nvSpPr>
        <p:spPr>
          <a:xfrm>
            <a:off x="11470106" y="6192253"/>
            <a:ext cx="680128" cy="628303"/>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b="0" i="0" u="none" strike="noStrike" kern="1200" cap="none" spc="0" normalizeH="0" baseline="0" noProof="0">
                <a:ln>
                  <a:noFill/>
                </a:ln>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32</a:t>
            </a:fld>
            <a:endPar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5281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B2C016-D1F3-4A64-AF23-9E0C2E4DACBB}"/>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dirty="0">
                <a:solidFill>
                  <a:srgbClr val="FFFFFF"/>
                </a:solidFill>
                <a:latin typeface="Arial"/>
                <a:cs typeface="Arial"/>
              </a:rPr>
              <a:t>The Engaging Educational Partners Section</a:t>
            </a:r>
          </a:p>
        </p:txBody>
      </p:sp>
      <p:sp>
        <p:nvSpPr>
          <p:cNvPr id="4" name="Slide Number Placeholder 3">
            <a:extLst>
              <a:ext uri="{FF2B5EF4-FFF2-40B4-BE49-F238E27FC236}">
                <a16:creationId xmlns:a16="http://schemas.microsoft.com/office/drawing/2014/main" id="{10DD60C7-82ED-4E67-A049-B0AC51B6E890}"/>
              </a:ext>
            </a:extLst>
          </p:cNvPr>
          <p:cNvSpPr>
            <a:spLocks noGrp="1"/>
          </p:cNvSpPr>
          <p:nvPr>
            <p:ph type="sldNum" sz="quarter" idx="12"/>
          </p:nvPr>
        </p:nvSpPr>
        <p:spPr>
          <a:xfrm>
            <a:off x="11368587" y="6258479"/>
            <a:ext cx="783789" cy="553483"/>
          </a:xfrm>
        </p:spPr>
        <p:txBody>
          <a:bodyPr vert="horz" lIns="91440" tIns="45720" rIns="91440" bIns="45720" rtlCol="0" anchor="ctr">
            <a:normAutofit/>
          </a:bodyPr>
          <a:lstStyle/>
          <a:p>
            <a:pPr>
              <a:spcAft>
                <a:spcPts val="600"/>
              </a:spcAft>
            </a:pPr>
            <a:fld id="{1E47FE53-EBF0-4DA7-9D9D-CC1C3A20F3CB}" type="slidenum">
              <a:rPr lang="en-US" dirty="0">
                <a:latin typeface="Arial" panose="020B0604020202020204" pitchFamily="34" charset="0"/>
                <a:cs typeface="Arial" panose="020B0604020202020204" pitchFamily="34" charset="0"/>
              </a:rPr>
              <a:pPr>
                <a:spcAft>
                  <a:spcPts val="600"/>
                </a:spcAft>
              </a:pPr>
              <a:t>33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6785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D927AC-987D-B17D-2DEF-CEC75B9202B1}"/>
              </a:ext>
            </a:extLst>
          </p:cNvPr>
          <p:cNvSpPr>
            <a:spLocks noGrp="1"/>
          </p:cNvSpPr>
          <p:nvPr>
            <p:ph type="title"/>
          </p:nvPr>
        </p:nvSpPr>
        <p:spPr>
          <a:xfrm>
            <a:off x="425158" y="1792200"/>
            <a:ext cx="3201366" cy="3068843"/>
          </a:xfrm>
        </p:spPr>
        <p:txBody>
          <a:bodyPr anchor="b">
            <a:normAutofit/>
          </a:bodyPr>
          <a:lstStyle/>
          <a:p>
            <a:pPr algn="r"/>
            <a:r>
              <a:rPr lang="en-US" sz="4000" dirty="0">
                <a:solidFill>
                  <a:srgbClr val="FFFFFF"/>
                </a:solidFill>
                <a:latin typeface="Arial"/>
                <a:cs typeface="Arial"/>
              </a:rPr>
              <a:t>Overview of Engaging Educational Partners </a:t>
            </a:r>
            <a:br>
              <a:rPr lang="en-US" sz="4000" dirty="0">
                <a:solidFill>
                  <a:srgbClr val="FFFFFF"/>
                </a:solidFill>
                <a:latin typeface="Arial"/>
                <a:cs typeface="Arial"/>
              </a:rPr>
            </a:br>
            <a:r>
              <a:rPr lang="en-US" sz="4000" dirty="0">
                <a:solidFill>
                  <a:srgbClr val="FFFFFF"/>
                </a:solidFill>
                <a:latin typeface="Arial"/>
                <a:cs typeface="Arial"/>
              </a:rPr>
              <a:t>Section</a:t>
            </a:r>
            <a:endParaRPr lang="en-US" sz="4000" dirty="0">
              <a:solidFill>
                <a:srgbClr val="FFFFFF"/>
              </a:solidFill>
            </a:endParaRPr>
          </a:p>
        </p:txBody>
      </p:sp>
      <p:sp>
        <p:nvSpPr>
          <p:cNvPr id="3" name="Content Placeholder 2">
            <a:extLst>
              <a:ext uri="{FF2B5EF4-FFF2-40B4-BE49-F238E27FC236}">
                <a16:creationId xmlns:a16="http://schemas.microsoft.com/office/drawing/2014/main" id="{4A02272F-72BC-1E88-DD4B-85D7E5B6CE3B}"/>
              </a:ext>
            </a:extLst>
          </p:cNvPr>
          <p:cNvSpPr>
            <a:spLocks noGrp="1"/>
          </p:cNvSpPr>
          <p:nvPr>
            <p:ph idx="1"/>
          </p:nvPr>
        </p:nvSpPr>
        <p:spPr>
          <a:xfrm>
            <a:off x="4757738" y="1792199"/>
            <a:ext cx="6596062" cy="4384763"/>
          </a:xfrm>
        </p:spPr>
        <p:txBody>
          <a:bodyPr/>
          <a:lstStyle/>
          <a:p>
            <a:pPr lvl="0"/>
            <a:r>
              <a:rPr lang="en-US" dirty="0">
                <a:solidFill>
                  <a:schemeClr val="tx1"/>
                </a:solidFill>
                <a:latin typeface="Arial"/>
                <a:cs typeface="Arial"/>
              </a:rPr>
              <a:t>A summary of the process used to engage educational partners in the development of the LCAP. </a:t>
            </a:r>
          </a:p>
          <a:p>
            <a:pPr lvl="0" rtl="0"/>
            <a:r>
              <a:rPr lang="en-US" dirty="0">
                <a:latin typeface="Arial"/>
                <a:ea typeface="+mn-ea"/>
                <a:cs typeface="Arial"/>
              </a:rPr>
              <a:t>A description of how the adopted LCAP was influenced by the feedback provided by educational partners. </a:t>
            </a:r>
          </a:p>
        </p:txBody>
      </p:sp>
      <p:sp>
        <p:nvSpPr>
          <p:cNvPr id="4" name="Slide Number Placeholder 3">
            <a:extLst>
              <a:ext uri="{FF2B5EF4-FFF2-40B4-BE49-F238E27FC236}">
                <a16:creationId xmlns:a16="http://schemas.microsoft.com/office/drawing/2014/main" id="{AEDC7375-94BC-EB98-E920-643559477087}"/>
              </a:ext>
            </a:extLst>
          </p:cNvPr>
          <p:cNvSpPr>
            <a:spLocks noGrp="1"/>
          </p:cNvSpPr>
          <p:nvPr>
            <p:ph type="sldNum" sz="quarter" idx="12"/>
          </p:nvPr>
        </p:nvSpPr>
        <p:spPr>
          <a:xfrm>
            <a:off x="11544300" y="6337924"/>
            <a:ext cx="608076" cy="482866"/>
          </a:xfrm>
        </p:spPr>
        <p:txBody>
          <a:bodyP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34</a:t>
            </a:fld>
            <a:endParaRPr lang="en-US" dirty="0">
              <a:latin typeface="Arial" panose="020B060402020202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5BF9CF90-289A-A060-78B8-CAE4F0D4191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670543" y="602377"/>
            <a:ext cx="870693" cy="870693"/>
          </a:xfrm>
          <a:prstGeom prst="rect">
            <a:avLst/>
          </a:prstGeom>
        </p:spPr>
      </p:pic>
    </p:spTree>
    <p:extLst>
      <p:ext uri="{BB962C8B-B14F-4D97-AF65-F5344CB8AC3E}">
        <p14:creationId xmlns:p14="http://schemas.microsoft.com/office/powerpoint/2010/main" val="1474004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E025E5-1323-EEB3-6B95-A000791BB05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D905C9-846A-5F03-FE7D-C060C283B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2EA351C-4DCC-7BC1-B05A-E5E06ABB1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108B040-71AA-E671-25F9-E66D6888C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16C2F5C-432D-BD69-6DAF-F6F085169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39BFE31-A1D8-D67E-1990-055801BA3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0F46CC-C6AC-BDF1-8261-657F89727097}"/>
              </a:ext>
            </a:extLst>
          </p:cNvPr>
          <p:cNvSpPr>
            <a:spLocks noGrp="1"/>
          </p:cNvSpPr>
          <p:nvPr>
            <p:ph type="title"/>
          </p:nvPr>
        </p:nvSpPr>
        <p:spPr>
          <a:xfrm>
            <a:off x="459347" y="294538"/>
            <a:ext cx="10808204" cy="1033669"/>
          </a:xfrm>
        </p:spPr>
        <p:txBody>
          <a:bodyPr>
            <a:normAutofit/>
          </a:bodyPr>
          <a:lstStyle/>
          <a:p>
            <a:r>
              <a:rPr lang="en-US" dirty="0">
                <a:solidFill>
                  <a:srgbClr val="FFFFFF"/>
                </a:solidFill>
                <a:latin typeface="Arial"/>
                <a:cs typeface="Arial"/>
              </a:rPr>
              <a:t>Engagement Process: Template (1)</a:t>
            </a:r>
            <a:endParaRPr lang="en-US" sz="3400" dirty="0">
              <a:solidFill>
                <a:srgbClr val="FFFFFF"/>
              </a:solidFill>
            </a:endParaRPr>
          </a:p>
        </p:txBody>
      </p:sp>
      <p:sp>
        <p:nvSpPr>
          <p:cNvPr id="3" name="Content Placeholder 2">
            <a:extLst>
              <a:ext uri="{FF2B5EF4-FFF2-40B4-BE49-F238E27FC236}">
                <a16:creationId xmlns:a16="http://schemas.microsoft.com/office/drawing/2014/main" id="{3F789A55-8336-6578-4DDE-C0C1933A3CF2}"/>
              </a:ext>
            </a:extLst>
          </p:cNvPr>
          <p:cNvSpPr>
            <a:spLocks noGrp="1"/>
          </p:cNvSpPr>
          <p:nvPr>
            <p:ph idx="1"/>
          </p:nvPr>
        </p:nvSpPr>
        <p:spPr>
          <a:xfrm>
            <a:off x="398208" y="1730831"/>
            <a:ext cx="11395580" cy="4935277"/>
          </a:xfrm>
        </p:spPr>
        <p:txBody>
          <a:bodyPr vert="horz" lIns="91440" tIns="45720" rIns="91440" bIns="45720" rtlCol="0" anchor="ctr">
            <a:normAutofit/>
          </a:bodyPr>
          <a:lstStyle/>
          <a:p>
            <a:pPr marL="0" indent="0">
              <a:buNone/>
            </a:pPr>
            <a:r>
              <a:rPr lang="en-US" b="1" dirty="0"/>
              <a:t>Engaging Educational Partners: Prompt 1</a:t>
            </a:r>
          </a:p>
          <a:p>
            <a:pPr marL="0" indent="0">
              <a:buNone/>
            </a:pPr>
            <a:r>
              <a:rPr lang="en-US" dirty="0"/>
              <a:t>A summary of the process used to engage educational partners in the development of the LCAP. </a:t>
            </a:r>
            <a:endParaRPr lang="en-US" dirty="0">
              <a:ea typeface="Calibri"/>
            </a:endParaRPr>
          </a:p>
          <a:p>
            <a:pPr marL="342900" indent="-342900"/>
            <a:r>
              <a:rPr lang="en-US" dirty="0"/>
              <a:t>School districts and county offices of education must, at a minimum, consult with teachers, principals, administrators, other school personnel, local bargaining units, parents, and students in the development of the LCAP.</a:t>
            </a:r>
            <a:endParaRPr lang="en-US" dirty="0">
              <a:ea typeface="Calibri"/>
            </a:endParaRPr>
          </a:p>
          <a:p>
            <a:pPr marL="342900" indent="-342900"/>
            <a:r>
              <a:rPr lang="en-US" dirty="0"/>
              <a:t>Charter schools must, at a minimum, consult with teachers, principals, administrators, other school personnel, parents, and students in the development of the LCAP.</a:t>
            </a:r>
            <a:endParaRPr lang="en-US" dirty="0">
              <a:ea typeface="Calibri"/>
            </a:endParaRPr>
          </a:p>
          <a:p>
            <a:pPr marL="342900" indent="-342900"/>
            <a:r>
              <a:rPr lang="en-US" dirty="0"/>
              <a:t>An LEA receiving Equity Multiplier funds must also consult with educational partners at schools generating Equity Multiplier funds in the development of the LCAP, specifically, in the development of the required focus goal for each applicable school. </a:t>
            </a:r>
            <a:endParaRPr lang="en-US" dirty="0">
              <a:ea typeface="Calibri"/>
            </a:endParaRPr>
          </a:p>
        </p:txBody>
      </p:sp>
      <p:sp>
        <p:nvSpPr>
          <p:cNvPr id="4" name="Slide Number Placeholder 3">
            <a:extLst>
              <a:ext uri="{FF2B5EF4-FFF2-40B4-BE49-F238E27FC236}">
                <a16:creationId xmlns:a16="http://schemas.microsoft.com/office/drawing/2014/main" id="{7CDEF743-F209-6A78-5382-ECCE0230E6F3}"/>
              </a:ext>
            </a:extLst>
          </p:cNvPr>
          <p:cNvSpPr>
            <a:spLocks noGrp="1"/>
          </p:cNvSpPr>
          <p:nvPr>
            <p:ph type="sldNum" sz="quarter" idx="12"/>
          </p:nvPr>
        </p:nvSpPr>
        <p:spPr>
          <a:xfrm>
            <a:off x="11470106" y="6192253"/>
            <a:ext cx="680128" cy="628303"/>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b="0" i="0" u="none" strike="noStrike" kern="1200" cap="none" spc="0" normalizeH="0" baseline="0" noProof="0">
                <a:ln>
                  <a:noFill/>
                </a:ln>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35</a:t>
            </a:fld>
            <a:endPar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432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654478-3E1C-6480-78C0-45DD3839F827}"/>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Engagement Process: Template (2)</a:t>
            </a:r>
            <a:endParaRPr lang="en-US" sz="3600" dirty="0">
              <a:solidFill>
                <a:srgbClr val="FFFFFF"/>
              </a:solidFill>
            </a:endParaRPr>
          </a:p>
        </p:txBody>
      </p:sp>
      <p:graphicFrame>
        <p:nvGraphicFramePr>
          <p:cNvPr id="6" name="Content Placeholder 5">
            <a:extLst>
              <a:ext uri="{FF2B5EF4-FFF2-40B4-BE49-F238E27FC236}">
                <a16:creationId xmlns:a16="http://schemas.microsoft.com/office/drawing/2014/main" id="{49FE7266-F62D-7FF9-94A1-D9DE8FA0CDB4}"/>
              </a:ext>
            </a:extLst>
          </p:cNvPr>
          <p:cNvGraphicFramePr>
            <a:graphicFrameLocks noGrp="1"/>
          </p:cNvGraphicFramePr>
          <p:nvPr>
            <p:ph idx="1"/>
            <p:extLst>
              <p:ext uri="{D42A27DB-BD31-4B8C-83A1-F6EECF244321}">
                <p14:modId xmlns:p14="http://schemas.microsoft.com/office/powerpoint/2010/main" val="1947298937"/>
              </p:ext>
            </p:extLst>
          </p:nvPr>
        </p:nvGraphicFramePr>
        <p:xfrm>
          <a:off x="303281" y="1891970"/>
          <a:ext cx="11623995" cy="4023360"/>
        </p:xfrm>
        <a:graphic>
          <a:graphicData uri="http://schemas.openxmlformats.org/drawingml/2006/table">
            <a:tbl>
              <a:tblPr firstRow="1" firstCol="1" bandRow="1">
                <a:tableStyleId>{5C22544A-7EE6-4342-B048-85BDC9FD1C3A}</a:tableStyleId>
              </a:tblPr>
              <a:tblGrid>
                <a:gridCol w="2945243">
                  <a:extLst>
                    <a:ext uri="{9D8B030D-6E8A-4147-A177-3AD203B41FA5}">
                      <a16:colId xmlns:a16="http://schemas.microsoft.com/office/drawing/2014/main" val="294373912"/>
                    </a:ext>
                  </a:extLst>
                </a:gridCol>
                <a:gridCol w="8678752">
                  <a:extLst>
                    <a:ext uri="{9D8B030D-6E8A-4147-A177-3AD203B41FA5}">
                      <a16:colId xmlns:a16="http://schemas.microsoft.com/office/drawing/2014/main" val="3312523486"/>
                    </a:ext>
                  </a:extLst>
                </a:gridCol>
              </a:tblGrid>
              <a:tr h="338941">
                <a:tc>
                  <a:txBody>
                    <a:bodyPr/>
                    <a:lstStyle/>
                    <a:p>
                      <a:pPr marL="0" marR="0">
                        <a:spcBef>
                          <a:spcPts val="300"/>
                        </a:spcBef>
                        <a:spcAft>
                          <a:spcPts val="600"/>
                        </a:spcAft>
                      </a:pPr>
                      <a:r>
                        <a:rPr lang="en-US" sz="2400">
                          <a:solidFill>
                            <a:srgbClr val="000000"/>
                          </a:solidFill>
                          <a:effectLst/>
                          <a:latin typeface="Arial" panose="020B0604020202020204" pitchFamily="34" charset="0"/>
                          <a:cs typeface="Arial" panose="020B0604020202020204" pitchFamily="34" charset="0"/>
                        </a:rPr>
                        <a:t>Educational Partner(s)</a:t>
                      </a:r>
                      <a:endParaRPr lang="en-US" sz="24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spcBef>
                          <a:spcPts val="300"/>
                        </a:spcBef>
                        <a:spcAft>
                          <a:spcPts val="600"/>
                        </a:spcAft>
                      </a:pPr>
                      <a:r>
                        <a:rPr lang="en-US" sz="2400">
                          <a:solidFill>
                            <a:srgbClr val="000000"/>
                          </a:solidFill>
                          <a:effectLst/>
                          <a:latin typeface="Arial" panose="020B0604020202020204" pitchFamily="34" charset="0"/>
                          <a:cs typeface="Arial" panose="020B0604020202020204" pitchFamily="34" charset="0"/>
                        </a:rPr>
                        <a:t>Process for Engagement</a:t>
                      </a:r>
                      <a:endParaRPr lang="en-US" sz="24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484577720"/>
                  </a:ext>
                </a:extLst>
              </a:tr>
              <a:tr h="677883">
                <a:tc>
                  <a:txBody>
                    <a:bodyPr/>
                    <a:lstStyle/>
                    <a:p>
                      <a:pPr marL="0" marR="0">
                        <a:spcBef>
                          <a:spcPts val="300"/>
                        </a:spcBef>
                        <a:spcAft>
                          <a:spcPts val="600"/>
                        </a:spcAft>
                      </a:pPr>
                      <a:r>
                        <a:rPr lang="en-US" sz="2400" b="0">
                          <a:solidFill>
                            <a:srgbClr val="000000"/>
                          </a:solidFill>
                          <a:effectLst/>
                          <a:latin typeface="Arial" panose="020B0604020202020204" pitchFamily="34" charset="0"/>
                          <a:cs typeface="Arial" panose="020B0604020202020204" pitchFamily="34" charset="0"/>
                        </a:rPr>
                        <a:t>[Identify applicable partner(s) or group(s) here]</a:t>
                      </a:r>
                      <a:endParaRPr lang="en-US" sz="2400" b="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300"/>
                        </a:spcBef>
                        <a:spcAft>
                          <a:spcPts val="600"/>
                        </a:spcAft>
                      </a:pPr>
                      <a:r>
                        <a:rPr lang="en-US" sz="2400">
                          <a:solidFill>
                            <a:srgbClr val="000000"/>
                          </a:solidFill>
                          <a:effectLst/>
                          <a:latin typeface="Arial" panose="020B0604020202020204" pitchFamily="34" charset="0"/>
                          <a:cs typeface="Arial" panose="020B0604020202020204" pitchFamily="34" charset="0"/>
                        </a:rPr>
                        <a:t>[Describe the process for engaging the identified educational partner(s) here]</a:t>
                      </a:r>
                      <a:endParaRPr lang="en-US" sz="24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5870601"/>
                  </a:ext>
                </a:extLst>
              </a:tr>
              <a:tr h="677883">
                <a:tc>
                  <a:txBody>
                    <a:bodyPr/>
                    <a:lstStyle/>
                    <a:p>
                      <a:pPr marL="0" marR="0">
                        <a:spcBef>
                          <a:spcPts val="300"/>
                        </a:spcBef>
                        <a:spcAft>
                          <a:spcPts val="600"/>
                        </a:spcAft>
                      </a:pPr>
                      <a:r>
                        <a:rPr lang="en-US" sz="2400" b="0">
                          <a:solidFill>
                            <a:srgbClr val="000000"/>
                          </a:solidFill>
                          <a:effectLst/>
                          <a:latin typeface="Arial" panose="020B0604020202020204" pitchFamily="34" charset="0"/>
                          <a:cs typeface="Arial" panose="020B0604020202020204" pitchFamily="34" charset="0"/>
                        </a:rPr>
                        <a:t>[Identify applicable partner(s) or group(s) here]</a:t>
                      </a:r>
                      <a:endParaRPr lang="en-US" sz="2400" b="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300"/>
                        </a:spcBef>
                        <a:spcAft>
                          <a:spcPts val="600"/>
                        </a:spcAft>
                      </a:pPr>
                      <a:r>
                        <a:rPr lang="en-US" sz="2400" dirty="0">
                          <a:solidFill>
                            <a:srgbClr val="000000"/>
                          </a:solidFill>
                          <a:effectLst/>
                          <a:latin typeface="Arial" panose="020B0604020202020204" pitchFamily="34" charset="0"/>
                          <a:cs typeface="Arial" panose="020B0604020202020204" pitchFamily="34" charset="0"/>
                        </a:rPr>
                        <a:t>[Describe the process for engaging the identified educational partner(s) here]</a:t>
                      </a:r>
                      <a:endParaRPr lang="en-US" sz="2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9140204"/>
                  </a:ext>
                </a:extLst>
              </a:tr>
              <a:tr h="677883">
                <a:tc>
                  <a:txBody>
                    <a:bodyPr/>
                    <a:lstStyle/>
                    <a:p>
                      <a:pPr marL="0" marR="0">
                        <a:spcBef>
                          <a:spcPts val="300"/>
                        </a:spcBef>
                        <a:spcAft>
                          <a:spcPts val="600"/>
                        </a:spcAft>
                      </a:pPr>
                      <a:r>
                        <a:rPr lang="en-US" sz="2400" b="0">
                          <a:solidFill>
                            <a:srgbClr val="000000"/>
                          </a:solidFill>
                          <a:effectLst/>
                          <a:latin typeface="Arial" panose="020B0604020202020204" pitchFamily="34" charset="0"/>
                          <a:cs typeface="Arial" panose="020B0604020202020204" pitchFamily="34" charset="0"/>
                        </a:rPr>
                        <a:t>[Identify applicable partner(s) or group(s) here]</a:t>
                      </a:r>
                      <a:endParaRPr lang="en-US" sz="2400" b="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300"/>
                        </a:spcBef>
                        <a:spcAft>
                          <a:spcPts val="600"/>
                        </a:spcAft>
                      </a:pPr>
                      <a:r>
                        <a:rPr lang="en-US" sz="2400" dirty="0">
                          <a:solidFill>
                            <a:srgbClr val="000000"/>
                          </a:solidFill>
                          <a:effectLst/>
                          <a:latin typeface="Arial" panose="020B0604020202020204" pitchFamily="34" charset="0"/>
                          <a:cs typeface="Arial" panose="020B0604020202020204" pitchFamily="34" charset="0"/>
                        </a:rPr>
                        <a:t>[Describe the process for engaging the identified educational partner(s) here]</a:t>
                      </a:r>
                      <a:endParaRPr lang="en-US" sz="2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9404006"/>
                  </a:ext>
                </a:extLst>
              </a:tr>
            </a:tbl>
          </a:graphicData>
        </a:graphic>
      </p:graphicFrame>
      <p:sp>
        <p:nvSpPr>
          <p:cNvPr id="5" name="Slide Number Placeholder 4">
            <a:extLst>
              <a:ext uri="{FF2B5EF4-FFF2-40B4-BE49-F238E27FC236}">
                <a16:creationId xmlns:a16="http://schemas.microsoft.com/office/drawing/2014/main" id="{3BC8BA31-4655-C53C-4A33-E750BD8022ED}"/>
              </a:ext>
            </a:extLst>
          </p:cNvPr>
          <p:cNvSpPr>
            <a:spLocks noGrp="1"/>
          </p:cNvSpPr>
          <p:nvPr>
            <p:ph type="sldNum" sz="quarter" idx="12"/>
          </p:nvPr>
        </p:nvSpPr>
        <p:spPr>
          <a:xfrm>
            <a:off x="11267552" y="6209869"/>
            <a:ext cx="882682" cy="610688"/>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36</a:t>
            </a:fld>
            <a:endPar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8235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EC6240-DB0A-5E0A-4332-3EA091F20A26}"/>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Engagement Process: Instructions (1 of 2)</a:t>
            </a:r>
            <a:endParaRPr lang="en-US" sz="3600" dirty="0">
              <a:solidFill>
                <a:srgbClr val="FFFFFF"/>
              </a:solidFill>
            </a:endParaRPr>
          </a:p>
        </p:txBody>
      </p:sp>
      <p:sp>
        <p:nvSpPr>
          <p:cNvPr id="3" name="Content Placeholder 2">
            <a:extLst>
              <a:ext uri="{FF2B5EF4-FFF2-40B4-BE49-F238E27FC236}">
                <a16:creationId xmlns:a16="http://schemas.microsoft.com/office/drawing/2014/main" id="{53D3F2B1-5F74-AC15-5640-34534FF335B5}"/>
              </a:ext>
            </a:extLst>
          </p:cNvPr>
          <p:cNvSpPr>
            <a:spLocks noGrp="1"/>
          </p:cNvSpPr>
          <p:nvPr>
            <p:ph idx="1"/>
          </p:nvPr>
        </p:nvSpPr>
        <p:spPr>
          <a:xfrm>
            <a:off x="105335" y="1589816"/>
            <a:ext cx="11729883" cy="5229768"/>
          </a:xfrm>
        </p:spPr>
        <p:txBody>
          <a:bodyPr vert="horz" lIns="91440" tIns="45720" rIns="91440" bIns="45720" rtlCol="0" anchor="ctr">
            <a:noAutofit/>
          </a:bodyPr>
          <a:lstStyle/>
          <a:p>
            <a:pPr marL="0" indent="0">
              <a:buNone/>
            </a:pPr>
            <a:r>
              <a:rPr lang="en-US" dirty="0">
                <a:latin typeface="Arial"/>
                <a:cs typeface="Arial"/>
              </a:rPr>
              <a:t>Complete the table as follows:</a:t>
            </a:r>
          </a:p>
          <a:p>
            <a:r>
              <a:rPr lang="en-US" b="1" dirty="0">
                <a:latin typeface="Arial"/>
                <a:cs typeface="Arial"/>
              </a:rPr>
              <a:t>Educational Partners Column</a:t>
            </a:r>
            <a:r>
              <a:rPr lang="en-US" dirty="0">
                <a:latin typeface="Arial"/>
                <a:cs typeface="Arial"/>
              </a:rPr>
              <a:t>: Identify the applicable educational partner(s) or group(s) that were engaged in the development of the LCAP.</a:t>
            </a:r>
          </a:p>
          <a:p>
            <a:r>
              <a:rPr lang="en-US" b="1" dirty="0">
                <a:latin typeface="Arial"/>
                <a:cs typeface="Arial"/>
              </a:rPr>
              <a:t>Process for Engagement Column</a:t>
            </a:r>
            <a:r>
              <a:rPr lang="en-US" dirty="0">
                <a:latin typeface="Arial"/>
                <a:cs typeface="Arial"/>
              </a:rPr>
              <a:t>: Describe the engagement process used by the LEA to involve the identified educational partner(s) in the development of the LCAP. At a minimum, the LEA must describe how it met its obligation to consult with all statutorily required educational partners, as applicable to the type of LEA.</a:t>
            </a:r>
            <a:endParaRPr lang="en-US" sz="2000" dirty="0"/>
          </a:p>
        </p:txBody>
      </p:sp>
      <p:sp>
        <p:nvSpPr>
          <p:cNvPr id="4" name="Slide Number Placeholder 3">
            <a:extLst>
              <a:ext uri="{FF2B5EF4-FFF2-40B4-BE49-F238E27FC236}">
                <a16:creationId xmlns:a16="http://schemas.microsoft.com/office/drawing/2014/main" id="{BDD90E46-5E14-8059-DE6E-93A1CFBF7A0E}"/>
              </a:ext>
            </a:extLst>
          </p:cNvPr>
          <p:cNvSpPr>
            <a:spLocks noGrp="1"/>
          </p:cNvSpPr>
          <p:nvPr>
            <p:ph type="sldNum" sz="quarter" idx="12"/>
          </p:nvPr>
        </p:nvSpPr>
        <p:spPr>
          <a:xfrm>
            <a:off x="11415714" y="6200775"/>
            <a:ext cx="734520" cy="619781"/>
          </a:xfrm>
        </p:spPr>
        <p:txBody>
          <a:bodyP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37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8300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EC6240-DB0A-5E0A-4332-3EA091F20A26}"/>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Engagement Process: Instructions (2 of 2)</a:t>
            </a:r>
            <a:endParaRPr lang="en-US" sz="3600" dirty="0">
              <a:solidFill>
                <a:srgbClr val="FFFFFF"/>
              </a:solidFill>
            </a:endParaRPr>
          </a:p>
        </p:txBody>
      </p:sp>
      <p:sp>
        <p:nvSpPr>
          <p:cNvPr id="3" name="Content Placeholder 2">
            <a:extLst>
              <a:ext uri="{FF2B5EF4-FFF2-40B4-BE49-F238E27FC236}">
                <a16:creationId xmlns:a16="http://schemas.microsoft.com/office/drawing/2014/main" id="{53D3F2B1-5F74-AC15-5640-34534FF335B5}"/>
              </a:ext>
            </a:extLst>
          </p:cNvPr>
          <p:cNvSpPr>
            <a:spLocks noGrp="1"/>
          </p:cNvSpPr>
          <p:nvPr>
            <p:ph idx="1"/>
          </p:nvPr>
        </p:nvSpPr>
        <p:spPr>
          <a:xfrm>
            <a:off x="105335" y="2185988"/>
            <a:ext cx="11729883" cy="4633596"/>
          </a:xfrm>
        </p:spPr>
        <p:txBody>
          <a:bodyPr vert="horz" lIns="91440" tIns="45720" rIns="91440" bIns="45720" rtlCol="0" anchor="t">
            <a:noAutofit/>
          </a:bodyPr>
          <a:lstStyle/>
          <a:p>
            <a:r>
              <a:rPr lang="en-US" dirty="0">
                <a:latin typeface="Arial"/>
                <a:cs typeface="Arial"/>
              </a:rPr>
              <a:t>A sufficient response to this prompt must include general information about the timeline of the process and meetings or other engagement strategies with educational partners. A response may also include information about an LEA’s philosophical approach to engaging its educational partners. </a:t>
            </a:r>
            <a:endParaRPr lang="en-US" dirty="0"/>
          </a:p>
          <a:p>
            <a:r>
              <a:rPr lang="en-US" dirty="0">
                <a:latin typeface="Arial"/>
                <a:cs typeface="Arial"/>
              </a:rPr>
              <a:t>An LEA receiving Equity Multiplier funds must also include a summary of how it consulted with educational partners at schools generating Equity Multiplier funds in the development of the LCAP, specifically, in the development of the required focus goal for each applicable school. </a:t>
            </a:r>
            <a:endParaRPr lang="en-US" sz="2000" dirty="0"/>
          </a:p>
        </p:txBody>
      </p:sp>
      <p:sp>
        <p:nvSpPr>
          <p:cNvPr id="4" name="Slide Number Placeholder 3">
            <a:extLst>
              <a:ext uri="{FF2B5EF4-FFF2-40B4-BE49-F238E27FC236}">
                <a16:creationId xmlns:a16="http://schemas.microsoft.com/office/drawing/2014/main" id="{BDD90E46-5E14-8059-DE6E-93A1CFBF7A0E}"/>
              </a:ext>
            </a:extLst>
          </p:cNvPr>
          <p:cNvSpPr>
            <a:spLocks noGrp="1"/>
          </p:cNvSpPr>
          <p:nvPr>
            <p:ph type="sldNum" sz="quarter" idx="12"/>
          </p:nvPr>
        </p:nvSpPr>
        <p:spPr>
          <a:xfrm>
            <a:off x="11704320" y="6455431"/>
            <a:ext cx="445913" cy="365125"/>
          </a:xfrm>
        </p:spPr>
        <p:txBody>
          <a:bodyPr>
            <a:normAutofit/>
          </a:bodyPr>
          <a:lstStyle/>
          <a:p>
            <a:pPr>
              <a:spcAft>
                <a:spcPts val="600"/>
              </a:spcAft>
            </a:pPr>
            <a:fld id="{1E47FE53-EBF0-4DA7-9D9D-CC1C3A20F3CB}" type="slidenum">
              <a:rPr lang="en-US" sz="1100">
                <a:solidFill>
                  <a:schemeClr val="tx1">
                    <a:lumMod val="50000"/>
                    <a:lumOff val="50000"/>
                  </a:schemeClr>
                </a:solidFill>
              </a:rPr>
              <a:pPr>
                <a:spcAft>
                  <a:spcPts val="600"/>
                </a:spcAft>
              </a:pPr>
              <a:t>38</a:t>
            </a:fld>
            <a:endParaRPr lang="en-US" sz="1100">
              <a:solidFill>
                <a:schemeClr val="tx1">
                  <a:lumMod val="50000"/>
                  <a:lumOff val="50000"/>
                </a:schemeClr>
              </a:solidFill>
            </a:endParaRPr>
          </a:p>
        </p:txBody>
      </p:sp>
    </p:spTree>
    <p:extLst>
      <p:ext uri="{BB962C8B-B14F-4D97-AF65-F5344CB8AC3E}">
        <p14:creationId xmlns:p14="http://schemas.microsoft.com/office/powerpoint/2010/main" val="1558606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04859C-1E22-9710-8C3A-7FC20444327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ACD568E-91E6-829D-41AE-1EC511988E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D36CAF-99ED-C22E-B96C-895165639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2DB8B0-1DC4-63F2-93DC-E765405745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1CDE8B8-DF07-1D72-F141-5602556AB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C63962-A887-6097-11E1-570880998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3C7DBB-D149-C368-4929-E2F122EC2079}"/>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Influence on the Adopted LCAP: Template</a:t>
            </a:r>
            <a:endParaRPr lang="en-US" sz="3600" dirty="0">
              <a:solidFill>
                <a:srgbClr val="FFFFFF"/>
              </a:solidFill>
            </a:endParaRPr>
          </a:p>
        </p:txBody>
      </p:sp>
      <p:sp>
        <p:nvSpPr>
          <p:cNvPr id="3" name="Content Placeholder 2">
            <a:extLst>
              <a:ext uri="{FF2B5EF4-FFF2-40B4-BE49-F238E27FC236}">
                <a16:creationId xmlns:a16="http://schemas.microsoft.com/office/drawing/2014/main" id="{0B544732-EF5B-C267-1324-255968D2B457}"/>
              </a:ext>
            </a:extLst>
          </p:cNvPr>
          <p:cNvSpPr>
            <a:spLocks noGrp="1"/>
          </p:cNvSpPr>
          <p:nvPr>
            <p:ph idx="1"/>
          </p:nvPr>
        </p:nvSpPr>
        <p:spPr>
          <a:xfrm>
            <a:off x="105335" y="2185988"/>
            <a:ext cx="11729883" cy="3097212"/>
          </a:xfrm>
        </p:spPr>
        <p:txBody>
          <a:bodyPr vert="horz" lIns="91440" tIns="45720" rIns="91440" bIns="45720" rtlCol="0" anchor="t">
            <a:noAutofit/>
          </a:bodyPr>
          <a:lstStyle/>
          <a:p>
            <a:pPr marL="0" indent="0">
              <a:buNone/>
            </a:pPr>
            <a:r>
              <a:rPr lang="en-US" b="1" dirty="0"/>
              <a:t>Engaging Educational Partners: Prompt 2</a:t>
            </a:r>
          </a:p>
          <a:p>
            <a:pPr marL="0" indent="0">
              <a:buNone/>
            </a:pPr>
            <a:r>
              <a:rPr lang="en-US" dirty="0"/>
              <a:t>A description of how the adopted LCAP was influenced by the feedback provided by educational partners. </a:t>
            </a:r>
            <a:endParaRPr lang="en-US" dirty="0">
              <a:ea typeface="Calibri"/>
            </a:endParaRPr>
          </a:p>
        </p:txBody>
      </p:sp>
      <p:sp>
        <p:nvSpPr>
          <p:cNvPr id="4" name="Slide Number Placeholder 3">
            <a:extLst>
              <a:ext uri="{FF2B5EF4-FFF2-40B4-BE49-F238E27FC236}">
                <a16:creationId xmlns:a16="http://schemas.microsoft.com/office/drawing/2014/main" id="{872FDDB2-BD51-43D0-EDAC-E5CB15A2F7AB}"/>
              </a:ext>
            </a:extLst>
          </p:cNvPr>
          <p:cNvSpPr>
            <a:spLocks noGrp="1"/>
          </p:cNvSpPr>
          <p:nvPr>
            <p:ph type="sldNum" sz="quarter" idx="12"/>
          </p:nvPr>
        </p:nvSpPr>
        <p:spPr>
          <a:xfrm>
            <a:off x="11267552" y="6136641"/>
            <a:ext cx="882682" cy="683916"/>
          </a:xfrm>
        </p:spPr>
        <p:txBody>
          <a:bodyP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39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5294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FA6EDD-9473-888E-F096-1A9CFEF8E21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6DA44D-02B8-97A7-78D2-10D50F70B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05B0C0-A05D-AC54-4842-DF0B47231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7ED1246-17B7-EDFE-AA68-11431B819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F7C764C-6825-DF9A-A81A-07CBCCD2E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33B06C6-E513-470E-E4D3-D28557BE9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FB83EC-6AEE-506A-08BE-3AC18D053CE3}"/>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rPr>
              <a:t>Purpose of Today’s Webinar</a:t>
            </a:r>
          </a:p>
        </p:txBody>
      </p:sp>
      <p:sp>
        <p:nvSpPr>
          <p:cNvPr id="3" name="Content Placeholder 2">
            <a:extLst>
              <a:ext uri="{FF2B5EF4-FFF2-40B4-BE49-F238E27FC236}">
                <a16:creationId xmlns:a16="http://schemas.microsoft.com/office/drawing/2014/main" id="{1B87CFF1-2BF2-4218-096F-6B1E904D2535}"/>
              </a:ext>
            </a:extLst>
          </p:cNvPr>
          <p:cNvSpPr>
            <a:spLocks noGrp="1"/>
          </p:cNvSpPr>
          <p:nvPr>
            <p:ph idx="1"/>
          </p:nvPr>
        </p:nvSpPr>
        <p:spPr>
          <a:xfrm>
            <a:off x="611851" y="1622744"/>
            <a:ext cx="10968294" cy="4940717"/>
          </a:xfrm>
        </p:spPr>
        <p:txBody>
          <a:bodyPr anchor="ctr">
            <a:normAutofit/>
          </a:bodyPr>
          <a:lstStyle/>
          <a:p>
            <a:pPr marL="0" indent="0">
              <a:buNone/>
            </a:pPr>
            <a:r>
              <a:rPr lang="en-US" dirty="0">
                <a:latin typeface="Arial"/>
                <a:ea typeface="Segoe UI"/>
                <a:cs typeface="Segoe UI"/>
              </a:rPr>
              <a:t>Discuss: </a:t>
            </a:r>
            <a:endParaRPr lang="en-US" dirty="0"/>
          </a:p>
          <a:p>
            <a:pPr lvl="0"/>
            <a:r>
              <a:rPr lang="en-US" dirty="0">
                <a:latin typeface="Arial"/>
                <a:cs typeface="Arial"/>
              </a:rPr>
              <a:t>Why engagement of educational partners is critical to the development of a comprehensive plan that addresses local needs;</a:t>
            </a:r>
          </a:p>
          <a:p>
            <a:r>
              <a:rPr lang="en-US" dirty="0">
                <a:latin typeface="Arial"/>
                <a:ea typeface="Arial"/>
                <a:cs typeface="Arial"/>
              </a:rPr>
              <a:t>Requirements for engaging educational partners in the development of the LCAP;</a:t>
            </a:r>
          </a:p>
          <a:p>
            <a:r>
              <a:rPr lang="en-US" dirty="0">
                <a:latin typeface="Arial"/>
                <a:ea typeface="Arial"/>
                <a:cs typeface="Arial"/>
              </a:rPr>
              <a:t>Requirements for completing the Engaging Educational Partners section of the LCAP; </a:t>
            </a:r>
          </a:p>
          <a:p>
            <a:endParaRPr lang="en-US" dirty="0">
              <a:latin typeface="Arial"/>
              <a:ea typeface="Arial"/>
              <a:cs typeface="Arial"/>
            </a:endParaRPr>
          </a:p>
          <a:p>
            <a:pPr marL="0" indent="0">
              <a:buNone/>
            </a:pPr>
            <a:r>
              <a:rPr lang="en-US" dirty="0">
                <a:latin typeface="Arial"/>
                <a:ea typeface="Arial"/>
                <a:cs typeface="Arial"/>
              </a:rPr>
              <a:t>*see slide notes throughout presentation</a:t>
            </a:r>
          </a:p>
        </p:txBody>
      </p:sp>
      <p:sp>
        <p:nvSpPr>
          <p:cNvPr id="4" name="Slide Number Placeholder 3">
            <a:extLst>
              <a:ext uri="{FF2B5EF4-FFF2-40B4-BE49-F238E27FC236}">
                <a16:creationId xmlns:a16="http://schemas.microsoft.com/office/drawing/2014/main" id="{7FBA88ED-EB4F-2A6B-84FB-4D6C4EE8E93D}"/>
              </a:ext>
            </a:extLst>
          </p:cNvPr>
          <p:cNvSpPr>
            <a:spLocks noGrp="1"/>
          </p:cNvSpPr>
          <p:nvPr>
            <p:ph type="sldNum" sz="quarter" idx="12"/>
          </p:nvPr>
        </p:nvSpPr>
        <p:spPr>
          <a:xfrm>
            <a:off x="11704320" y="6455431"/>
            <a:ext cx="445913" cy="365125"/>
          </a:xfrm>
        </p:spPr>
        <p:txBody>
          <a:bodyPr>
            <a:no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6979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2363BA-99C5-8D33-65A3-28F2442015E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6F6E2A-FC46-864F-0946-485DF5929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5FD445-7AE9-A538-8212-348200021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0E3DBE-F8A4-C756-522A-219668163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1317BDA-1B11-9703-1ABD-79D1773DB4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2E77B54-21C8-A0E0-279F-8A34CCD2A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F1CFC0-067E-3686-95B7-E1C3D2BD3C5E}"/>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Influence on the Adopted LCAP: Instructions (1 of 3)</a:t>
            </a:r>
            <a:endParaRPr lang="en-US" sz="3600" dirty="0">
              <a:solidFill>
                <a:srgbClr val="FFFFFF"/>
              </a:solidFill>
            </a:endParaRPr>
          </a:p>
        </p:txBody>
      </p:sp>
      <p:sp>
        <p:nvSpPr>
          <p:cNvPr id="3" name="Content Placeholder 2">
            <a:extLst>
              <a:ext uri="{FF2B5EF4-FFF2-40B4-BE49-F238E27FC236}">
                <a16:creationId xmlns:a16="http://schemas.microsoft.com/office/drawing/2014/main" id="{F1AAEABA-0021-1266-DB4B-92F2313D384C}"/>
              </a:ext>
            </a:extLst>
          </p:cNvPr>
          <p:cNvSpPr>
            <a:spLocks noGrp="1"/>
          </p:cNvSpPr>
          <p:nvPr>
            <p:ph idx="1"/>
          </p:nvPr>
        </p:nvSpPr>
        <p:spPr>
          <a:xfrm>
            <a:off x="172570" y="1657050"/>
            <a:ext cx="11819530" cy="4344505"/>
          </a:xfrm>
        </p:spPr>
        <p:txBody>
          <a:bodyPr anchor="ctr">
            <a:normAutofit/>
          </a:bodyPr>
          <a:lstStyle/>
          <a:p>
            <a:r>
              <a:rPr lang="en-US" dirty="0">
                <a:latin typeface="Arial"/>
                <a:cs typeface="Arial"/>
              </a:rPr>
              <a:t>Describe any goals, metrics, actions, or budgeted expenditures in the LCAP that were influenced by or developed in response to the educational partner feedback.</a:t>
            </a:r>
            <a:endParaRPr lang="en-US" dirty="0"/>
          </a:p>
          <a:p>
            <a:pPr lvl="1">
              <a:buFont typeface="Courier New" panose="020B0604020202020204" pitchFamily="34" charset="0"/>
              <a:buChar char="o"/>
            </a:pPr>
            <a:r>
              <a:rPr lang="en-US" dirty="0">
                <a:latin typeface="Arial"/>
                <a:cs typeface="Arial"/>
              </a:rPr>
              <a:t>A sufficient response to this prompt will provide educational partners and the public with clear, specific information about how the engagement process influenced the development of the LCAP. This may include a description of how the LEA prioritized requests of educational partners within the context of the budgetary resources available or otherwise prioritized areas of focus within the LCAP. </a:t>
            </a:r>
            <a:endParaRPr lang="en-US" dirty="0"/>
          </a:p>
          <a:p>
            <a:r>
              <a:rPr lang="en-US" dirty="0">
                <a:latin typeface="Arial"/>
                <a:cs typeface="Arial"/>
              </a:rPr>
              <a:t>An LEA receiving Equity Multiplier funds must include a description of how the consultation with educational partners at schools generating Equity Multiplier funds influenced the development of the adopted LCAP. </a:t>
            </a:r>
            <a:endParaRPr lang="en-US" sz="2000" dirty="0"/>
          </a:p>
        </p:txBody>
      </p:sp>
      <p:sp>
        <p:nvSpPr>
          <p:cNvPr id="4" name="Slide Number Placeholder 3">
            <a:extLst>
              <a:ext uri="{FF2B5EF4-FFF2-40B4-BE49-F238E27FC236}">
                <a16:creationId xmlns:a16="http://schemas.microsoft.com/office/drawing/2014/main" id="{B1A5C1BD-42E4-2834-68F2-63B4088CA071}"/>
              </a:ext>
            </a:extLst>
          </p:cNvPr>
          <p:cNvSpPr>
            <a:spLocks noGrp="1"/>
          </p:cNvSpPr>
          <p:nvPr>
            <p:ph type="sldNum" sz="quarter" idx="12"/>
          </p:nvPr>
        </p:nvSpPr>
        <p:spPr>
          <a:xfrm>
            <a:off x="11267552" y="6061173"/>
            <a:ext cx="882682" cy="759383"/>
          </a:xfrm>
        </p:spPr>
        <p:txBody>
          <a:bodyP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40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2667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23A9AD-13BC-DF63-14DC-10B8FB5914F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3835A1-781B-CD8E-4B2A-27F6F63FCB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01DB9-51BB-858D-0D62-EE342509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1A04F1-BEAE-81DA-B507-BBB454770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72FC21-5F2D-6FB8-490B-0029034CC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418B354-6F8E-7541-D1BE-2A7D7AA2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3D6C1C-B999-41B4-96DB-FE1F4C5F25FA}"/>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Influence on the Adopted LCAP: Instructions (2 of 3)</a:t>
            </a:r>
            <a:endParaRPr lang="en-US" sz="3600" dirty="0">
              <a:solidFill>
                <a:srgbClr val="FFFFFF"/>
              </a:solidFill>
            </a:endParaRPr>
          </a:p>
        </p:txBody>
      </p:sp>
      <p:sp>
        <p:nvSpPr>
          <p:cNvPr id="3" name="Content Placeholder 2">
            <a:extLst>
              <a:ext uri="{FF2B5EF4-FFF2-40B4-BE49-F238E27FC236}">
                <a16:creationId xmlns:a16="http://schemas.microsoft.com/office/drawing/2014/main" id="{39434621-0E42-EA96-D23A-706E9EF04CC8}"/>
              </a:ext>
            </a:extLst>
          </p:cNvPr>
          <p:cNvSpPr>
            <a:spLocks noGrp="1"/>
          </p:cNvSpPr>
          <p:nvPr>
            <p:ph idx="1"/>
          </p:nvPr>
        </p:nvSpPr>
        <p:spPr>
          <a:xfrm>
            <a:off x="172570" y="1657050"/>
            <a:ext cx="11819530" cy="4344505"/>
          </a:xfrm>
        </p:spPr>
        <p:txBody>
          <a:bodyPr anchor="ctr">
            <a:normAutofit/>
          </a:bodyPr>
          <a:lstStyle/>
          <a:p>
            <a:pPr marL="0" indent="0">
              <a:buNone/>
            </a:pPr>
            <a:r>
              <a:rPr lang="en-US" dirty="0">
                <a:latin typeface="Arial"/>
                <a:cs typeface="Arial"/>
              </a:rPr>
              <a:t>For the purposes of this prompt, this may also include, but is not necessarily limited to:​</a:t>
            </a:r>
            <a:endParaRPr lang="en-US" dirty="0"/>
          </a:p>
          <a:p>
            <a:pPr marL="342900" indent="-342900"/>
            <a:r>
              <a:rPr lang="en-US" dirty="0">
                <a:latin typeface="Arial"/>
                <a:cs typeface="Arial"/>
              </a:rPr>
              <a:t>Inclusion of a goal or decision to pursue a Focus Goal (as described below)​</a:t>
            </a:r>
          </a:p>
          <a:p>
            <a:pPr marL="342900" indent="-342900"/>
            <a:r>
              <a:rPr lang="en-US" dirty="0">
                <a:latin typeface="Arial"/>
                <a:cs typeface="Arial"/>
              </a:rPr>
              <a:t>Inclusion of metrics other than the statutorily required metrics​</a:t>
            </a:r>
          </a:p>
          <a:p>
            <a:pPr marL="342900" indent="-342900"/>
            <a:r>
              <a:rPr lang="en-US" dirty="0">
                <a:latin typeface="Arial"/>
                <a:cs typeface="Arial"/>
              </a:rPr>
              <a:t>Determination of the target outcome on one or more metrics​</a:t>
            </a:r>
          </a:p>
          <a:p>
            <a:pPr marL="342900" indent="-342900"/>
            <a:r>
              <a:rPr lang="en-US" dirty="0">
                <a:latin typeface="Arial"/>
                <a:cs typeface="Arial"/>
              </a:rPr>
              <a:t>Inclusion of performance by one or more student groups in the Measuring and Reporting Results subsection​</a:t>
            </a:r>
          </a:p>
          <a:p>
            <a:pPr marL="342900" indent="-342900"/>
            <a:r>
              <a:rPr lang="en-US" dirty="0">
                <a:latin typeface="Arial"/>
                <a:cs typeface="Arial"/>
              </a:rPr>
              <a:t>Inclusion of action(s) or a group of actions​</a:t>
            </a:r>
          </a:p>
          <a:p>
            <a:pPr marL="342900" indent="-342900"/>
            <a:r>
              <a:rPr lang="en-US" dirty="0">
                <a:latin typeface="Arial"/>
                <a:cs typeface="Arial"/>
              </a:rPr>
              <a:t>Elimination of action(s) or group of actions ​</a:t>
            </a:r>
          </a:p>
        </p:txBody>
      </p:sp>
      <p:sp>
        <p:nvSpPr>
          <p:cNvPr id="4" name="Slide Number Placeholder 3">
            <a:extLst>
              <a:ext uri="{FF2B5EF4-FFF2-40B4-BE49-F238E27FC236}">
                <a16:creationId xmlns:a16="http://schemas.microsoft.com/office/drawing/2014/main" id="{52F8C22C-D27C-8759-E82E-6FE38A1B4305}"/>
              </a:ext>
            </a:extLst>
          </p:cNvPr>
          <p:cNvSpPr>
            <a:spLocks noGrp="1"/>
          </p:cNvSpPr>
          <p:nvPr>
            <p:ph type="sldNum" sz="quarter" idx="12"/>
          </p:nvPr>
        </p:nvSpPr>
        <p:spPr>
          <a:xfrm>
            <a:off x="11267552" y="6061173"/>
            <a:ext cx="882682" cy="759383"/>
          </a:xfrm>
        </p:spPr>
        <p:txBody>
          <a:bodyP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41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3721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37314D-084C-AC2F-5A79-E4E6655E969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3F6780-66E9-1183-7D63-1DB574231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707EF3-BF81-7106-D0D5-10ECA3641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B25BF8D-C746-6CDC-8EA6-7BDF5410A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929765-9E53-DA88-914B-F4AFBE53E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E024E1F-A964-6AE0-A14F-710728D9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868FF7-DCAE-F409-E11C-47D10B216147}"/>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Influence on the Adopted LCAP: Instructions (3 of 3)</a:t>
            </a:r>
            <a:endParaRPr lang="en-US" sz="3600" dirty="0">
              <a:solidFill>
                <a:srgbClr val="FFFFFF"/>
              </a:solidFill>
            </a:endParaRPr>
          </a:p>
        </p:txBody>
      </p:sp>
      <p:sp>
        <p:nvSpPr>
          <p:cNvPr id="3" name="Content Placeholder 2">
            <a:extLst>
              <a:ext uri="{FF2B5EF4-FFF2-40B4-BE49-F238E27FC236}">
                <a16:creationId xmlns:a16="http://schemas.microsoft.com/office/drawing/2014/main" id="{AD43DE84-252D-8C34-BAD6-2A138B582491}"/>
              </a:ext>
            </a:extLst>
          </p:cNvPr>
          <p:cNvSpPr>
            <a:spLocks noGrp="1"/>
          </p:cNvSpPr>
          <p:nvPr>
            <p:ph idx="1"/>
          </p:nvPr>
        </p:nvSpPr>
        <p:spPr>
          <a:xfrm>
            <a:off x="172570" y="1657050"/>
            <a:ext cx="11819530" cy="4344505"/>
          </a:xfrm>
        </p:spPr>
        <p:txBody>
          <a:bodyPr anchor="ctr">
            <a:normAutofit/>
          </a:bodyPr>
          <a:lstStyle/>
          <a:p>
            <a:pPr marL="0" indent="0">
              <a:buNone/>
            </a:pPr>
            <a:r>
              <a:rPr lang="en-US" dirty="0">
                <a:latin typeface="Arial"/>
                <a:cs typeface="Arial"/>
              </a:rPr>
              <a:t>(Continued from prior slide)</a:t>
            </a:r>
            <a:endParaRPr lang="en-US" dirty="0"/>
          </a:p>
          <a:p>
            <a:endParaRPr lang="en-US" dirty="0">
              <a:latin typeface="Arial"/>
              <a:cs typeface="Arial"/>
            </a:endParaRPr>
          </a:p>
          <a:p>
            <a:r>
              <a:rPr lang="en-US" dirty="0">
                <a:latin typeface="Arial"/>
                <a:cs typeface="Arial"/>
              </a:rPr>
              <a:t>Changes to the level of proposed expenditures for one or more actions​</a:t>
            </a:r>
            <a:endParaRPr lang="en-US" dirty="0"/>
          </a:p>
          <a:p>
            <a:r>
              <a:rPr lang="en-US" dirty="0">
                <a:latin typeface="Arial"/>
                <a:cs typeface="Arial"/>
              </a:rPr>
              <a:t>Inclusion of action(s) as contributing to increased or improved services for unduplicated students​</a:t>
            </a:r>
          </a:p>
          <a:p>
            <a:r>
              <a:rPr lang="en-US" dirty="0">
                <a:latin typeface="Arial"/>
                <a:cs typeface="Arial"/>
              </a:rPr>
              <a:t>Analysis of effectiveness of the specific actions to achieve the goal​</a:t>
            </a:r>
          </a:p>
          <a:p>
            <a:r>
              <a:rPr lang="en-US" dirty="0">
                <a:latin typeface="Arial"/>
                <a:cs typeface="Arial"/>
              </a:rPr>
              <a:t>Analysis of material differences in expenditures​</a:t>
            </a:r>
          </a:p>
          <a:p>
            <a:r>
              <a:rPr lang="en-US" dirty="0">
                <a:latin typeface="Arial"/>
                <a:cs typeface="Arial"/>
              </a:rPr>
              <a:t>Analysis of changes made to a goal for the ensuing LCAP year based on the annual update process​</a:t>
            </a:r>
          </a:p>
          <a:p>
            <a:r>
              <a:rPr lang="en-US" dirty="0">
                <a:latin typeface="Arial"/>
                <a:cs typeface="Arial"/>
              </a:rPr>
              <a:t>Analysis of challenges or successes in the implementation of actions​</a:t>
            </a:r>
          </a:p>
        </p:txBody>
      </p:sp>
      <p:sp>
        <p:nvSpPr>
          <p:cNvPr id="4" name="Slide Number Placeholder 3">
            <a:extLst>
              <a:ext uri="{FF2B5EF4-FFF2-40B4-BE49-F238E27FC236}">
                <a16:creationId xmlns:a16="http://schemas.microsoft.com/office/drawing/2014/main" id="{56853465-F7F3-5BBD-3150-B2C3F3995FAA}"/>
              </a:ext>
            </a:extLst>
          </p:cNvPr>
          <p:cNvSpPr>
            <a:spLocks noGrp="1"/>
          </p:cNvSpPr>
          <p:nvPr>
            <p:ph type="sldNum" sz="quarter" idx="12"/>
          </p:nvPr>
        </p:nvSpPr>
        <p:spPr>
          <a:xfrm>
            <a:off x="11267552" y="6061173"/>
            <a:ext cx="882682" cy="759383"/>
          </a:xfrm>
        </p:spPr>
        <p:txBody>
          <a:bodyP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42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317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B2C016-D1F3-4A64-AF23-9E0C2E4DACBB}"/>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dirty="0">
                <a:solidFill>
                  <a:srgbClr val="FFFFFF"/>
                </a:solidFill>
                <a:latin typeface="Arial"/>
                <a:cs typeface="Arial"/>
              </a:rPr>
              <a:t>Reminders </a:t>
            </a:r>
          </a:p>
        </p:txBody>
      </p:sp>
      <p:sp>
        <p:nvSpPr>
          <p:cNvPr id="4" name="Slide Number Placeholder 3">
            <a:extLst>
              <a:ext uri="{FF2B5EF4-FFF2-40B4-BE49-F238E27FC236}">
                <a16:creationId xmlns:a16="http://schemas.microsoft.com/office/drawing/2014/main" id="{10DD60C7-82ED-4E67-A049-B0AC51B6E890}"/>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1E47FE53-EBF0-4DA7-9D9D-CC1C3A20F3CB}" type="slidenum">
              <a:rPr lang="en-US" sz="1100">
                <a:solidFill>
                  <a:schemeClr val="tx1">
                    <a:lumMod val="50000"/>
                    <a:lumOff val="50000"/>
                  </a:schemeClr>
                </a:solidFill>
              </a:rPr>
              <a:pPr>
                <a:spcAft>
                  <a:spcPts val="600"/>
                </a:spcAft>
              </a:pPr>
              <a:t>43</a:t>
            </a:fld>
            <a:endParaRPr lang="en-US" sz="1100">
              <a:solidFill>
                <a:schemeClr val="tx1">
                  <a:lumMod val="50000"/>
                  <a:lumOff val="50000"/>
                </a:schemeClr>
              </a:solidFill>
            </a:endParaRPr>
          </a:p>
        </p:txBody>
      </p:sp>
    </p:spTree>
    <p:extLst>
      <p:ext uri="{BB962C8B-B14F-4D97-AF65-F5344CB8AC3E}">
        <p14:creationId xmlns:p14="http://schemas.microsoft.com/office/powerpoint/2010/main" val="649797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0D8E98-220F-30D1-24EC-68A1A9C1CAE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4CD5A8-D5AF-B0BC-6166-38868D156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43494C9-735F-A65F-9ACA-6137461AD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EB1FED6-3D20-B14D-958E-0A120E839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D6B4372-F63D-74AB-AE85-581056AD3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04AABE0-73B5-46B5-5353-74AA2036E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6A1270-90A4-AE0C-A605-A575B353E251}"/>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Reminders (1)</a:t>
            </a:r>
            <a:endParaRPr lang="en-US" sz="3600" dirty="0">
              <a:solidFill>
                <a:srgbClr val="FFFFFF"/>
              </a:solidFill>
            </a:endParaRPr>
          </a:p>
        </p:txBody>
      </p:sp>
      <p:sp>
        <p:nvSpPr>
          <p:cNvPr id="3" name="Content Placeholder 2">
            <a:extLst>
              <a:ext uri="{FF2B5EF4-FFF2-40B4-BE49-F238E27FC236}">
                <a16:creationId xmlns:a16="http://schemas.microsoft.com/office/drawing/2014/main" id="{DD6123C3-0435-9FF1-9AE7-CF598C19B397}"/>
              </a:ext>
            </a:extLst>
          </p:cNvPr>
          <p:cNvSpPr>
            <a:spLocks noGrp="1"/>
          </p:cNvSpPr>
          <p:nvPr>
            <p:ph idx="1"/>
          </p:nvPr>
        </p:nvSpPr>
        <p:spPr>
          <a:xfrm>
            <a:off x="172570" y="1891970"/>
            <a:ext cx="11819530" cy="4468190"/>
          </a:xfrm>
        </p:spPr>
        <p:txBody>
          <a:bodyPr anchor="ctr">
            <a:normAutofit/>
          </a:bodyPr>
          <a:lstStyle/>
          <a:p>
            <a:r>
              <a:rPr lang="en-US" dirty="0"/>
              <a:t>The LCAP template and instructions provide the requirements for addressing each prompt in the LCAP and the technical information for LEAs to complete the template properly.</a:t>
            </a:r>
          </a:p>
          <a:p>
            <a:r>
              <a:rPr lang="en-US" dirty="0"/>
              <a:t>Responses are required to be written in a way that is understandable and accessible to parents and other educational partners.  </a:t>
            </a:r>
          </a:p>
          <a:p>
            <a:r>
              <a:rPr lang="en-US" dirty="0"/>
              <a:t>LEAs are strongly encouraged to use language and a level of detail in their adopted LCAPs intended to be meaningful and accessible for the LEA’s diverse educational partners and the broader public.</a:t>
            </a:r>
            <a:endParaRPr lang="en-US" dirty="0">
              <a:latin typeface="Arial"/>
              <a:cs typeface="Arial"/>
            </a:endParaRPr>
          </a:p>
        </p:txBody>
      </p:sp>
      <p:sp>
        <p:nvSpPr>
          <p:cNvPr id="4" name="Slide Number Placeholder 3">
            <a:extLst>
              <a:ext uri="{FF2B5EF4-FFF2-40B4-BE49-F238E27FC236}">
                <a16:creationId xmlns:a16="http://schemas.microsoft.com/office/drawing/2014/main" id="{A5EA5248-23D2-7115-2D19-ADEDBF4EA74B}"/>
              </a:ext>
            </a:extLst>
          </p:cNvPr>
          <p:cNvSpPr>
            <a:spLocks noGrp="1"/>
          </p:cNvSpPr>
          <p:nvPr>
            <p:ph type="sldNum" sz="quarter" idx="12"/>
          </p:nvPr>
        </p:nvSpPr>
        <p:spPr>
          <a:xfrm>
            <a:off x="11267552" y="6061173"/>
            <a:ext cx="882682" cy="759383"/>
          </a:xfrm>
        </p:spPr>
        <p:txBody>
          <a:bodyP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44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4794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696E959-403D-0FBE-A5E8-D1107C86E221}"/>
              </a:ext>
              <a:ext uri="{C183D7F6-B498-43B3-948B-1728B52AA6E4}">
                <adec:decorative xmlns:adec="http://schemas.microsoft.com/office/drawing/2017/decorative" val="1"/>
              </a:ext>
            </a:extLst>
          </p:cNvPr>
          <p:cNvPicPr>
            <a:picLocks noChangeAspect="1"/>
          </p:cNvPicPr>
          <p:nvPr/>
        </p:nvPicPr>
        <p:blipFill rotWithShape="1">
          <a:blip r:embed="rId2"/>
          <a:srcRect l="9712" r="25078" b="9092"/>
          <a:stretch/>
        </p:blipFill>
        <p:spPr>
          <a:xfrm>
            <a:off x="3523488" y="10"/>
            <a:ext cx="8668512" cy="6857990"/>
          </a:xfrm>
          <a:prstGeom prst="rect">
            <a:avLst/>
          </a:prstGeom>
        </p:spPr>
      </p:pic>
      <p:sp>
        <p:nvSpPr>
          <p:cNvPr id="57" name="Rectangle 5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2C016-D1F3-4A64-AF23-9E0C2E4DACBB}"/>
              </a:ext>
            </a:extLst>
          </p:cNvPr>
          <p:cNvSpPr>
            <a:spLocks noGrp="1"/>
          </p:cNvSpPr>
          <p:nvPr>
            <p:ph type="title"/>
          </p:nvPr>
        </p:nvSpPr>
        <p:spPr>
          <a:xfrm>
            <a:off x="480937" y="1065785"/>
            <a:ext cx="4023360" cy="3204134"/>
          </a:xfrm>
        </p:spPr>
        <p:txBody>
          <a:bodyPr vert="horz" lIns="91440" tIns="45720" rIns="91440" bIns="45720" rtlCol="0" anchor="b">
            <a:normAutofit/>
          </a:bodyPr>
          <a:lstStyle/>
          <a:p>
            <a:r>
              <a:rPr lang="en-US" sz="4100" dirty="0">
                <a:latin typeface="Arial"/>
                <a:cs typeface="Arial"/>
              </a:rPr>
              <a:t>Considerations to Promote Meaningful Engagement</a:t>
            </a:r>
            <a:r>
              <a:rPr lang="en-US" sz="4100" dirty="0">
                <a:latin typeface="+mj-lt"/>
                <a:cs typeface="+mj-cs"/>
              </a:rPr>
              <a:t> </a:t>
            </a:r>
            <a:endParaRPr lang="en-US" sz="4100" dirty="0">
              <a:highlight>
                <a:srgbClr val="FFFF00"/>
              </a:highlight>
              <a:latin typeface="+mj-lt"/>
              <a:cs typeface="Calibri Light"/>
            </a:endParaRPr>
          </a:p>
        </p:txBody>
      </p:sp>
      <p:sp>
        <p:nvSpPr>
          <p:cNvPr id="59" name="Rectangle 5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 name="Rectangle 6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0DD60C7-82ED-4E67-A049-B0AC51B6E890}"/>
              </a:ext>
            </a:extLst>
          </p:cNvPr>
          <p:cNvSpPr>
            <a:spLocks noGrp="1"/>
          </p:cNvSpPr>
          <p:nvPr>
            <p:ph type="sldNum" sz="quarter" idx="12"/>
          </p:nvPr>
        </p:nvSpPr>
        <p:spPr>
          <a:xfrm>
            <a:off x="8970819" y="6197600"/>
            <a:ext cx="2743200" cy="523875"/>
          </a:xfrm>
        </p:spPr>
        <p:txBody>
          <a:bodyPr vert="horz" lIns="91440" tIns="45720" rIns="91440" bIns="45720" rtlCol="0" anchor="ctr">
            <a:normAutofit/>
          </a:bodyPr>
          <a:lstStyle/>
          <a:p>
            <a:pPr>
              <a:spcAft>
                <a:spcPts val="600"/>
              </a:spcAft>
              <a:defRPr/>
            </a:pPr>
            <a:fld id="{1E47FE53-EBF0-4DA7-9D9D-CC1C3A20F3CB}" type="slidenum">
              <a:rPr lang="en-US">
                <a:solidFill>
                  <a:schemeClr val="bg1"/>
                </a:solidFill>
                <a:latin typeface="Arial" panose="020B0604020202020204" pitchFamily="34" charset="0"/>
                <a:cs typeface="Arial" panose="020B0604020202020204" pitchFamily="34" charset="0"/>
              </a:rPr>
              <a:pPr>
                <a:spcAft>
                  <a:spcPts val="600"/>
                </a:spcAft>
                <a:defRPr/>
              </a:pPr>
              <a:t>45</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593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751DB5-6711-C977-3305-D25D650DFB6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07749D4-52EF-76D1-93F2-643CE0E8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841714-BB4A-36CE-6757-8A35234D6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263EE4-6587-C4B3-0A89-766FE476D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04C115-1DF4-DA22-BE40-919E51C73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C83257-FCA8-A273-5455-752B92541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E3362-F561-6B3E-92F2-6ED1CCF531DB}"/>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rPr>
              <a:t>Planning  (1 of 2)</a:t>
            </a:r>
          </a:p>
        </p:txBody>
      </p:sp>
      <p:sp>
        <p:nvSpPr>
          <p:cNvPr id="3" name="Content Placeholder 2">
            <a:extLst>
              <a:ext uri="{FF2B5EF4-FFF2-40B4-BE49-F238E27FC236}">
                <a16:creationId xmlns:a16="http://schemas.microsoft.com/office/drawing/2014/main" id="{190FC9AC-2F70-DF07-035E-5942901CCEA9}"/>
              </a:ext>
            </a:extLst>
          </p:cNvPr>
          <p:cNvSpPr>
            <a:spLocks noGrp="1"/>
          </p:cNvSpPr>
          <p:nvPr>
            <p:ph idx="1"/>
          </p:nvPr>
        </p:nvSpPr>
        <p:spPr>
          <a:xfrm>
            <a:off x="172570" y="1891970"/>
            <a:ext cx="11819530" cy="4468190"/>
          </a:xfrm>
        </p:spPr>
        <p:txBody>
          <a:bodyPr anchor="ctr">
            <a:normAutofit/>
          </a:bodyPr>
          <a:lstStyle/>
          <a:p>
            <a:pPr marL="342900" indent="-342900" defTabSz="777240">
              <a:spcAft>
                <a:spcPts val="600"/>
              </a:spcAft>
              <a:buFont typeface="Wingdings" panose="05000000000000000000" pitchFamily="2" charset="2"/>
              <a:buChar char="q"/>
            </a:pPr>
            <a:r>
              <a:rPr lang="en-US" dirty="0">
                <a:latin typeface="Arial"/>
                <a:cs typeface="Arial"/>
              </a:rPr>
              <a:t>Inclusiveness, accessibility and equity​</a:t>
            </a:r>
            <a:endParaRPr lang="en-US" dirty="0"/>
          </a:p>
          <a:p>
            <a:pPr marL="342900" indent="-342900" defTabSz="777240">
              <a:spcAft>
                <a:spcPts val="600"/>
              </a:spcAft>
              <a:buFont typeface="Wingdings" panose="05000000000000000000" pitchFamily="2" charset="2"/>
              <a:buChar char="q"/>
            </a:pPr>
            <a:r>
              <a:rPr lang="en-US" dirty="0">
                <a:latin typeface="Arial"/>
                <a:cs typeface="Arial"/>
              </a:rPr>
              <a:t>Strong relationships (focus on building respectful, collaborative and trusting relationships)​</a:t>
            </a:r>
          </a:p>
          <a:p>
            <a:pPr marL="342900" indent="-342900" defTabSz="777240">
              <a:spcAft>
                <a:spcPts val="600"/>
              </a:spcAft>
              <a:buFont typeface="Wingdings" panose="05000000000000000000" pitchFamily="2" charset="2"/>
              <a:buChar char="q"/>
            </a:pPr>
            <a:r>
              <a:rPr lang="en-US" dirty="0">
                <a:latin typeface="Arial"/>
                <a:cs typeface="Arial"/>
              </a:rPr>
              <a:t>The knowledge, skills, and abilities of school staff and families to meaningfully engage with each other in support of improved student outcomes (referred to as dual capacity building)</a:t>
            </a:r>
          </a:p>
          <a:p>
            <a:pPr marL="342900" indent="-342900" defTabSz="777240">
              <a:spcAft>
                <a:spcPts val="600"/>
              </a:spcAft>
              <a:buFont typeface="Wingdings" panose="05000000000000000000" pitchFamily="2" charset="2"/>
              <a:buChar char="q"/>
            </a:pPr>
            <a:r>
              <a:rPr lang="en-US" dirty="0">
                <a:latin typeface="Arial"/>
                <a:cs typeface="Arial"/>
              </a:rPr>
              <a:t>Building and maintaining trusting relationships is a responsibility of both LEAs and their educational partners.</a:t>
            </a:r>
          </a:p>
          <a:p>
            <a:pPr marL="342900" indent="-342900" defTabSz="777240">
              <a:spcAft>
                <a:spcPts val="600"/>
              </a:spcAft>
              <a:buFont typeface="Wingdings,Sans-Serif" panose="05000000000000000000" pitchFamily="2" charset="2"/>
              <a:buChar char="q"/>
            </a:pPr>
            <a:r>
              <a:rPr lang="en-US" dirty="0">
                <a:latin typeface="Arial"/>
                <a:cs typeface="Arial"/>
              </a:rPr>
              <a:t>Meaningful engagement in the LCAP development process</a:t>
            </a:r>
          </a:p>
        </p:txBody>
      </p:sp>
      <p:sp>
        <p:nvSpPr>
          <p:cNvPr id="4" name="Slide Number Placeholder 3">
            <a:extLst>
              <a:ext uri="{FF2B5EF4-FFF2-40B4-BE49-F238E27FC236}">
                <a16:creationId xmlns:a16="http://schemas.microsoft.com/office/drawing/2014/main" id="{50440029-FE37-FEF7-AA8E-ED9B94027EEE}"/>
              </a:ext>
            </a:extLst>
          </p:cNvPr>
          <p:cNvSpPr>
            <a:spLocks noGrp="1"/>
          </p:cNvSpPr>
          <p:nvPr>
            <p:ph type="sldNum" sz="quarter" idx="12"/>
          </p:nvPr>
        </p:nvSpPr>
        <p:spPr>
          <a:xfrm>
            <a:off x="11267552" y="6061173"/>
            <a:ext cx="882682" cy="759383"/>
          </a:xfrm>
        </p:spPr>
        <p:txBody>
          <a:bodyP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46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310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ACD421-7238-FC6C-8C1F-8AF8C98E843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426BF6C-02DC-2FAC-849B-D9714FFAC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DE2D669-7F4C-04FF-049E-4284BFCA6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6FE304-6775-9D07-3815-DFA612705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2953938-44BC-2547-9A3B-9EC45901F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79AA610-F301-E0E2-D333-AB69A6193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136DDC-D7D5-2706-9DB6-E94D0B190600}"/>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rPr>
              <a:t>Planning  (2 of 2)</a:t>
            </a:r>
          </a:p>
        </p:txBody>
      </p:sp>
      <p:sp>
        <p:nvSpPr>
          <p:cNvPr id="3" name="Content Placeholder 2">
            <a:extLst>
              <a:ext uri="{FF2B5EF4-FFF2-40B4-BE49-F238E27FC236}">
                <a16:creationId xmlns:a16="http://schemas.microsoft.com/office/drawing/2014/main" id="{ECB1E849-0150-1FA0-606D-CCD4951B722C}"/>
              </a:ext>
            </a:extLst>
          </p:cNvPr>
          <p:cNvSpPr>
            <a:spLocks noGrp="1"/>
          </p:cNvSpPr>
          <p:nvPr>
            <p:ph idx="1"/>
          </p:nvPr>
        </p:nvSpPr>
        <p:spPr>
          <a:xfrm>
            <a:off x="172570" y="2499360"/>
            <a:ext cx="11819530" cy="3860800"/>
          </a:xfrm>
        </p:spPr>
        <p:txBody>
          <a:bodyPr anchor="t">
            <a:normAutofit/>
          </a:bodyPr>
          <a:lstStyle/>
          <a:p>
            <a:pPr marL="0" indent="0" defTabSz="777240">
              <a:spcAft>
                <a:spcPts val="600"/>
              </a:spcAft>
              <a:buNone/>
            </a:pPr>
            <a:r>
              <a:rPr lang="en-US" dirty="0">
                <a:latin typeface="Arial"/>
                <a:cs typeface="Arial"/>
              </a:rPr>
              <a:t>(continued)</a:t>
            </a:r>
          </a:p>
          <a:p>
            <a:pPr marL="342900" indent="-342900" defTabSz="777240">
              <a:spcAft>
                <a:spcPts val="600"/>
              </a:spcAft>
              <a:buFont typeface="Wingdings" panose="05000000000000000000" pitchFamily="2" charset="2"/>
              <a:buChar char="q"/>
            </a:pPr>
            <a:r>
              <a:rPr lang="en-US" dirty="0">
                <a:solidFill>
                  <a:srgbClr val="000000"/>
                </a:solidFill>
                <a:latin typeface="Arial"/>
                <a:cs typeface="Arial"/>
              </a:rPr>
              <a:t>Shared responsibility </a:t>
            </a:r>
          </a:p>
          <a:p>
            <a:pPr marL="342900" indent="-342900" defTabSz="777240">
              <a:spcAft>
                <a:spcPts val="600"/>
              </a:spcAft>
              <a:buFont typeface="Wingdings" panose="05000000000000000000" pitchFamily="2" charset="2"/>
              <a:buChar char="q"/>
            </a:pPr>
            <a:r>
              <a:rPr lang="en-US" dirty="0">
                <a:latin typeface="Arial"/>
                <a:cs typeface="Arial"/>
              </a:rPr>
              <a:t>Improved student outcomes</a:t>
            </a:r>
            <a:endParaRPr lang="en-US" dirty="0">
              <a:solidFill>
                <a:srgbClr val="FF0000"/>
              </a:solidFill>
              <a:latin typeface="Arial"/>
              <a:cs typeface="Arial"/>
            </a:endParaRPr>
          </a:p>
          <a:p>
            <a:pPr marL="342900" indent="-342900" defTabSz="777240">
              <a:spcAft>
                <a:spcPts val="600"/>
              </a:spcAft>
              <a:buFont typeface="Wingdings" panose="05000000000000000000" pitchFamily="2" charset="2"/>
              <a:buChar char="q"/>
            </a:pPr>
            <a:r>
              <a:rPr lang="en-US" dirty="0">
                <a:latin typeface="Arial"/>
                <a:cs typeface="Arial"/>
              </a:rPr>
              <a:t>Transparency​</a:t>
            </a:r>
          </a:p>
          <a:p>
            <a:pPr marL="342900" indent="-342900" defTabSz="777240">
              <a:spcAft>
                <a:spcPts val="600"/>
              </a:spcAft>
              <a:buFont typeface="Wingdings" panose="05000000000000000000" pitchFamily="2" charset="2"/>
              <a:buChar char="q"/>
            </a:pPr>
            <a:r>
              <a:rPr lang="en-US" dirty="0">
                <a:latin typeface="Arial"/>
                <a:cs typeface="Arial"/>
              </a:rPr>
              <a:t>A shared focus on continuous improvement</a:t>
            </a:r>
          </a:p>
        </p:txBody>
      </p:sp>
      <p:sp>
        <p:nvSpPr>
          <p:cNvPr id="4" name="Slide Number Placeholder 3">
            <a:extLst>
              <a:ext uri="{FF2B5EF4-FFF2-40B4-BE49-F238E27FC236}">
                <a16:creationId xmlns:a16="http://schemas.microsoft.com/office/drawing/2014/main" id="{476FEB18-C277-EAD7-EB27-F06DF4B3F660}"/>
              </a:ext>
            </a:extLst>
          </p:cNvPr>
          <p:cNvSpPr>
            <a:spLocks noGrp="1"/>
          </p:cNvSpPr>
          <p:nvPr>
            <p:ph type="sldNum" sz="quarter" idx="12"/>
          </p:nvPr>
        </p:nvSpPr>
        <p:spPr>
          <a:xfrm>
            <a:off x="11267552" y="6061173"/>
            <a:ext cx="882682" cy="759383"/>
          </a:xfrm>
        </p:spPr>
        <p:txBody>
          <a:bodyP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47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1873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0FCDB7-A958-28C7-1908-965F7095467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835A71-5E2C-B65D-F78C-B4CDA6EEB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8397A9-CBEE-86AA-B81C-9C44083A4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4589BF-7662-A0E0-9DA3-602B24EEC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7673F08-5332-FD72-DA83-C708C7230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12949E1-B5F3-07DF-8674-8D3D5783A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9487C5-6E87-6AF3-9107-35B9E497C6AF}"/>
              </a:ext>
            </a:extLst>
          </p:cNvPr>
          <p:cNvSpPr>
            <a:spLocks noGrp="1"/>
          </p:cNvSpPr>
          <p:nvPr>
            <p:ph type="title"/>
          </p:nvPr>
        </p:nvSpPr>
        <p:spPr>
          <a:xfrm>
            <a:off x="459347" y="294538"/>
            <a:ext cx="10808204" cy="1033669"/>
          </a:xfrm>
        </p:spPr>
        <p:txBody>
          <a:bodyPr>
            <a:normAutofit/>
          </a:bodyPr>
          <a:lstStyle/>
          <a:p>
            <a:r>
              <a:rPr lang="en-US" sz="3600" dirty="0">
                <a:solidFill>
                  <a:schemeClr val="bg1"/>
                </a:solidFill>
                <a:latin typeface="Arial"/>
                <a:cs typeface="Arial"/>
              </a:rPr>
              <a:t>Strategies: Continuous Improvement</a:t>
            </a:r>
            <a:endParaRPr lang="en-US" sz="3600" dirty="0">
              <a:solidFill>
                <a:srgbClr val="FFFFFF"/>
              </a:solidFill>
            </a:endParaRPr>
          </a:p>
        </p:txBody>
      </p:sp>
      <p:sp>
        <p:nvSpPr>
          <p:cNvPr id="3" name="Content Placeholder 2">
            <a:extLst>
              <a:ext uri="{FF2B5EF4-FFF2-40B4-BE49-F238E27FC236}">
                <a16:creationId xmlns:a16="http://schemas.microsoft.com/office/drawing/2014/main" id="{B93417A1-EBD8-ED92-3576-5689AFBDDC2B}"/>
              </a:ext>
            </a:extLst>
          </p:cNvPr>
          <p:cNvSpPr>
            <a:spLocks noGrp="1"/>
          </p:cNvSpPr>
          <p:nvPr>
            <p:ph idx="1"/>
          </p:nvPr>
        </p:nvSpPr>
        <p:spPr>
          <a:xfrm>
            <a:off x="172570" y="1885279"/>
            <a:ext cx="11819530" cy="4474881"/>
          </a:xfrm>
        </p:spPr>
        <p:txBody>
          <a:bodyPr anchor="t">
            <a:normAutofit/>
          </a:bodyPr>
          <a:lstStyle/>
          <a:p>
            <a:pPr marL="342900" indent="-342900" defTabSz="777240">
              <a:spcAft>
                <a:spcPts val="600"/>
              </a:spcAft>
              <a:buFont typeface="Wingdings" panose="05000000000000000000" pitchFamily="2" charset="2"/>
              <a:buChar char="q"/>
            </a:pPr>
            <a:r>
              <a:rPr lang="en-US" dirty="0"/>
              <a:t>Monitor the impact of engagement strategies </a:t>
            </a:r>
          </a:p>
          <a:p>
            <a:pPr marL="342900" indent="-342900" defTabSz="777240">
              <a:spcAft>
                <a:spcPts val="600"/>
              </a:spcAft>
              <a:buFont typeface="Wingdings" panose="05000000000000000000" pitchFamily="2" charset="2"/>
              <a:buChar char="q"/>
            </a:pPr>
            <a:r>
              <a:rPr lang="en-US" dirty="0"/>
              <a:t>Ask for feedback to improve engagement efforts/outcomes over time </a:t>
            </a:r>
          </a:p>
          <a:p>
            <a:pPr marL="342900" indent="-342900" defTabSz="777240">
              <a:spcAft>
                <a:spcPts val="600"/>
              </a:spcAft>
              <a:buFont typeface="Wingdings" panose="05000000000000000000" pitchFamily="2" charset="2"/>
              <a:buChar char="q"/>
            </a:pPr>
            <a:r>
              <a:rPr lang="en-US" dirty="0"/>
              <a:t>Reflect upon prior practices and approaches for engaging educational partners</a:t>
            </a:r>
          </a:p>
          <a:p>
            <a:pPr marL="342900" indent="-342900" defTabSz="777240">
              <a:spcAft>
                <a:spcPts val="600"/>
              </a:spcAft>
              <a:buFont typeface="Wingdings" panose="05000000000000000000" pitchFamily="2" charset="2"/>
              <a:buChar char="q"/>
            </a:pPr>
            <a:r>
              <a:rPr lang="en-US" dirty="0"/>
              <a:t>Understand needs and interests of each educational partner group</a:t>
            </a:r>
          </a:p>
          <a:p>
            <a:pPr marL="342900" indent="-342900" defTabSz="777240">
              <a:spcAft>
                <a:spcPts val="600"/>
              </a:spcAft>
              <a:buFont typeface="Wingdings" panose="05000000000000000000" pitchFamily="2" charset="2"/>
              <a:buChar char="q"/>
            </a:pPr>
            <a:r>
              <a:rPr lang="en-US" dirty="0"/>
              <a:t>Identify strategies that have worked well and areas for possible improvement</a:t>
            </a:r>
          </a:p>
          <a:p>
            <a:pPr marL="342900" indent="-342900" defTabSz="777240">
              <a:spcAft>
                <a:spcPts val="600"/>
              </a:spcAft>
              <a:buFont typeface="Wingdings" panose="05000000000000000000" pitchFamily="2" charset="2"/>
              <a:buChar char="q"/>
            </a:pPr>
            <a:r>
              <a:rPr lang="en-US" dirty="0"/>
              <a:t>Update engagement plans/practices based on requirements, data, information, reflection, needs, resources, etc. </a:t>
            </a:r>
          </a:p>
          <a:p>
            <a:pPr marL="342900" indent="-342900" defTabSz="777240">
              <a:spcAft>
                <a:spcPts val="600"/>
              </a:spcAft>
              <a:buFont typeface="Wingdings" panose="05000000000000000000" pitchFamily="2" charset="2"/>
              <a:buChar char="q"/>
            </a:pPr>
            <a:r>
              <a:rPr lang="en-US" dirty="0"/>
              <a:t>Keep educational partners informed of engagement opportunities</a:t>
            </a:r>
          </a:p>
        </p:txBody>
      </p:sp>
      <p:sp>
        <p:nvSpPr>
          <p:cNvPr id="4" name="Slide Number Placeholder 3">
            <a:extLst>
              <a:ext uri="{FF2B5EF4-FFF2-40B4-BE49-F238E27FC236}">
                <a16:creationId xmlns:a16="http://schemas.microsoft.com/office/drawing/2014/main" id="{0BD770D9-1F2E-B828-17D2-1D8F612A87EC}"/>
              </a:ext>
            </a:extLst>
          </p:cNvPr>
          <p:cNvSpPr>
            <a:spLocks noGrp="1"/>
          </p:cNvSpPr>
          <p:nvPr>
            <p:ph type="sldNum" sz="quarter" idx="12"/>
          </p:nvPr>
        </p:nvSpPr>
        <p:spPr>
          <a:xfrm>
            <a:off x="11267552" y="6061173"/>
            <a:ext cx="882682" cy="759383"/>
          </a:xfrm>
        </p:spPr>
        <p:txBody>
          <a:bodyP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48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39613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62223A-C4DD-1A1A-E504-E41A7FA67AE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0BC7C0-F7EB-C7A9-C090-3E7490596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F4C1AC-E35F-B9A9-4ABE-4005B3536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6633D1-5987-2181-812F-84705D4A4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24CB4D1-5546-5BA7-53E7-59EC5EA93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32CE4D3-E15D-515D-5CAD-69DCC38F7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4DE624-9A2A-79BB-F09A-8E16360ABC53}"/>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Strategies: Systems and Structures</a:t>
            </a:r>
            <a:endParaRPr lang="en-US" sz="3600" dirty="0">
              <a:solidFill>
                <a:srgbClr val="FFFFFF"/>
              </a:solidFill>
            </a:endParaRPr>
          </a:p>
        </p:txBody>
      </p:sp>
      <p:sp>
        <p:nvSpPr>
          <p:cNvPr id="3" name="Content Placeholder 2">
            <a:extLst>
              <a:ext uri="{FF2B5EF4-FFF2-40B4-BE49-F238E27FC236}">
                <a16:creationId xmlns:a16="http://schemas.microsoft.com/office/drawing/2014/main" id="{241AB73C-F2BA-F942-67A8-C8B1163811D6}"/>
              </a:ext>
            </a:extLst>
          </p:cNvPr>
          <p:cNvSpPr>
            <a:spLocks noGrp="1"/>
          </p:cNvSpPr>
          <p:nvPr>
            <p:ph idx="1"/>
          </p:nvPr>
        </p:nvSpPr>
        <p:spPr>
          <a:xfrm>
            <a:off x="172570" y="1885279"/>
            <a:ext cx="11819530" cy="4474881"/>
          </a:xfrm>
        </p:spPr>
        <p:txBody>
          <a:bodyPr anchor="t">
            <a:normAutofit/>
          </a:bodyPr>
          <a:lstStyle/>
          <a:p>
            <a:pPr marL="342900" indent="-342900" defTabSz="777240">
              <a:spcAft>
                <a:spcPts val="600"/>
              </a:spcAft>
              <a:buFont typeface="Wingdings" panose="05000000000000000000" pitchFamily="2" charset="2"/>
              <a:buChar char="q"/>
            </a:pPr>
            <a:r>
              <a:rPr lang="en-US" dirty="0"/>
              <a:t>To the extent practicable, dedicate resources and staff to support engagement of educational partners, including students</a:t>
            </a:r>
          </a:p>
          <a:p>
            <a:pPr marL="342900" indent="-342900" defTabSz="777240">
              <a:spcAft>
                <a:spcPts val="600"/>
              </a:spcAft>
              <a:buFont typeface="Wingdings" panose="05000000000000000000" pitchFamily="2" charset="2"/>
              <a:buChar char="q"/>
            </a:pPr>
            <a:r>
              <a:rPr lang="en-US" dirty="0"/>
              <a:t>Dedicate time for collaboration</a:t>
            </a:r>
          </a:p>
          <a:p>
            <a:pPr marL="342900" indent="-342900" defTabSz="777240">
              <a:spcAft>
                <a:spcPts val="600"/>
              </a:spcAft>
              <a:buFont typeface="Wingdings" panose="05000000000000000000" pitchFamily="2" charset="2"/>
              <a:buChar char="q"/>
            </a:pPr>
            <a:r>
              <a:rPr lang="en-US" dirty="0"/>
              <a:t>Develop policies and practices to embed partner engagement into the culture of the LEA vs one-time engagement events</a:t>
            </a:r>
          </a:p>
          <a:p>
            <a:pPr marL="342900" indent="-342900" defTabSz="777240">
              <a:spcAft>
                <a:spcPts val="600"/>
              </a:spcAft>
              <a:buFont typeface="Wingdings" panose="05000000000000000000" pitchFamily="2" charset="2"/>
              <a:buChar char="q"/>
            </a:pPr>
            <a:r>
              <a:rPr lang="en-US" dirty="0"/>
              <a:t>Establish partnerships with community-based organizations to support student learning/development</a:t>
            </a:r>
          </a:p>
        </p:txBody>
      </p:sp>
      <p:sp>
        <p:nvSpPr>
          <p:cNvPr id="4" name="Slide Number Placeholder 3">
            <a:extLst>
              <a:ext uri="{FF2B5EF4-FFF2-40B4-BE49-F238E27FC236}">
                <a16:creationId xmlns:a16="http://schemas.microsoft.com/office/drawing/2014/main" id="{EAEB3388-ABF4-64F6-402A-A379507C7E44}"/>
              </a:ext>
            </a:extLst>
          </p:cNvPr>
          <p:cNvSpPr>
            <a:spLocks noGrp="1"/>
          </p:cNvSpPr>
          <p:nvPr>
            <p:ph type="sldNum" sz="quarter" idx="12"/>
          </p:nvPr>
        </p:nvSpPr>
        <p:spPr>
          <a:xfrm>
            <a:off x="11267552" y="6061173"/>
            <a:ext cx="882682" cy="759383"/>
          </a:xfrm>
        </p:spPr>
        <p:txBody>
          <a:bodyP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49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1059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072BCE-DD94-BE82-D226-FE5CD4DC9CE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D3531B-4921-5DBD-FA8D-AD3643834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A4A848-CF56-FD9D-BD0E-67EE1E13A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593009-3070-A821-F26F-6E968FE28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12F9656-D2C0-B68B-8A52-03EE647C3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8C16638-329B-96AE-0BB2-51516F5A4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60E69-A8DF-87DD-25AB-D58C0E200A11}"/>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Intended Audience</a:t>
            </a:r>
            <a:endParaRPr lang="en-US" sz="3600" dirty="0">
              <a:solidFill>
                <a:srgbClr val="FFFFFF"/>
              </a:solidFill>
            </a:endParaRPr>
          </a:p>
        </p:txBody>
      </p:sp>
      <p:sp>
        <p:nvSpPr>
          <p:cNvPr id="3" name="Content Placeholder 2">
            <a:extLst>
              <a:ext uri="{FF2B5EF4-FFF2-40B4-BE49-F238E27FC236}">
                <a16:creationId xmlns:a16="http://schemas.microsoft.com/office/drawing/2014/main" id="{41A22FD2-A198-212D-165E-DF42AC851677}"/>
              </a:ext>
            </a:extLst>
          </p:cNvPr>
          <p:cNvSpPr>
            <a:spLocks noGrp="1"/>
          </p:cNvSpPr>
          <p:nvPr>
            <p:ph idx="1"/>
          </p:nvPr>
        </p:nvSpPr>
        <p:spPr>
          <a:xfrm>
            <a:off x="611851" y="1622745"/>
            <a:ext cx="10968294" cy="3538535"/>
          </a:xfrm>
        </p:spPr>
        <p:txBody>
          <a:bodyPr anchor="ctr">
            <a:normAutofit/>
          </a:bodyPr>
          <a:lstStyle/>
          <a:p>
            <a:pPr marL="280670" indent="0" algn="ctr">
              <a:spcBef>
                <a:spcPts val="600"/>
              </a:spcBef>
              <a:buNone/>
            </a:pPr>
            <a:r>
              <a:rPr lang="en-US" dirty="0">
                <a:solidFill>
                  <a:srgbClr val="444444"/>
                </a:solidFill>
                <a:latin typeface="Arial"/>
                <a:cs typeface="Arial"/>
              </a:rPr>
              <a:t>The intended audience for this presentation is anyone involved in the educational partners engagement process as part of the development of the </a:t>
            </a:r>
            <a:r>
              <a:rPr lang="en-US" dirty="0">
                <a:solidFill>
                  <a:srgbClr val="000000"/>
                </a:solidFill>
                <a:latin typeface="Arial"/>
                <a:cs typeface="Arial"/>
              </a:rPr>
              <a:t>2025-26</a:t>
            </a:r>
            <a:r>
              <a:rPr lang="en-US" dirty="0">
                <a:solidFill>
                  <a:srgbClr val="FF0000"/>
                </a:solidFill>
                <a:latin typeface="Arial"/>
                <a:cs typeface="Arial"/>
              </a:rPr>
              <a:t> </a:t>
            </a:r>
            <a:r>
              <a:rPr lang="en-US" dirty="0">
                <a:solidFill>
                  <a:srgbClr val="444444"/>
                </a:solidFill>
                <a:latin typeface="Arial"/>
                <a:cs typeface="Arial"/>
              </a:rPr>
              <a:t>LCAP or in completing the Engaging Educational Partners section of the LCAP. </a:t>
            </a:r>
            <a:endParaRPr lang="en-US" dirty="0"/>
          </a:p>
        </p:txBody>
      </p:sp>
      <p:sp>
        <p:nvSpPr>
          <p:cNvPr id="4" name="Slide Number Placeholder 3">
            <a:extLst>
              <a:ext uri="{FF2B5EF4-FFF2-40B4-BE49-F238E27FC236}">
                <a16:creationId xmlns:a16="http://schemas.microsoft.com/office/drawing/2014/main" id="{BE7CFCFA-A0C5-9F2A-00FD-17E27230886A}"/>
              </a:ext>
            </a:extLst>
          </p:cNvPr>
          <p:cNvSpPr>
            <a:spLocks noGrp="1"/>
          </p:cNvSpPr>
          <p:nvPr>
            <p:ph type="sldNum" sz="quarter" idx="12"/>
          </p:nvPr>
        </p:nvSpPr>
        <p:spPr>
          <a:xfrm>
            <a:off x="11704320" y="6455431"/>
            <a:ext cx="445913" cy="365125"/>
          </a:xfrm>
        </p:spPr>
        <p:txBody>
          <a:bodyPr>
            <a:no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20514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9B8E4B-F8FE-80DC-467E-7BD399E72C6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BCEB9A-DDF0-1FC2-9E4D-CA675EE39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3D06382-780D-FEB8-3C8B-A1983F764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1CE1E0-CD65-CD6D-E437-C4FE73D8C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078D704-559E-DA8C-E822-FC1BE543D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7E8DDE-0F22-1AE5-50A9-C27BDBD67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AB7DDA-5F62-F5C8-5C6A-80D4D26DFA2A}"/>
              </a:ext>
            </a:extLst>
          </p:cNvPr>
          <p:cNvSpPr>
            <a:spLocks noGrp="1"/>
          </p:cNvSpPr>
          <p:nvPr>
            <p:ph type="title"/>
          </p:nvPr>
        </p:nvSpPr>
        <p:spPr>
          <a:xfrm>
            <a:off x="459347" y="294538"/>
            <a:ext cx="10808204" cy="1033669"/>
          </a:xfrm>
        </p:spPr>
        <p:txBody>
          <a:bodyPr>
            <a:normAutofit/>
          </a:bodyPr>
          <a:lstStyle/>
          <a:p>
            <a:r>
              <a:rPr lang="en-US" sz="3600" dirty="0">
                <a:solidFill>
                  <a:schemeClr val="bg1"/>
                </a:solidFill>
                <a:latin typeface="Arial"/>
                <a:cs typeface="Arial"/>
              </a:rPr>
              <a:t>Strategies: Conditions and Climate</a:t>
            </a:r>
            <a:endParaRPr lang="en-US" sz="3600" dirty="0">
              <a:solidFill>
                <a:srgbClr val="FFFFFF"/>
              </a:solidFill>
            </a:endParaRPr>
          </a:p>
        </p:txBody>
      </p:sp>
      <p:sp>
        <p:nvSpPr>
          <p:cNvPr id="3" name="Content Placeholder 2">
            <a:extLst>
              <a:ext uri="{FF2B5EF4-FFF2-40B4-BE49-F238E27FC236}">
                <a16:creationId xmlns:a16="http://schemas.microsoft.com/office/drawing/2014/main" id="{1C4CC462-0629-206E-3AAE-14AD63D9FBBF}"/>
              </a:ext>
            </a:extLst>
          </p:cNvPr>
          <p:cNvSpPr>
            <a:spLocks noGrp="1"/>
          </p:cNvSpPr>
          <p:nvPr>
            <p:ph idx="1"/>
          </p:nvPr>
        </p:nvSpPr>
        <p:spPr>
          <a:xfrm>
            <a:off x="172570" y="1885279"/>
            <a:ext cx="11819530" cy="4474881"/>
          </a:xfrm>
        </p:spPr>
        <p:txBody>
          <a:bodyPr anchor="t">
            <a:normAutofit/>
          </a:bodyPr>
          <a:lstStyle/>
          <a:p>
            <a:pPr marL="342900" indent="-342900" defTabSz="777240">
              <a:spcAft>
                <a:spcPts val="600"/>
              </a:spcAft>
              <a:buFont typeface="Wingdings" panose="05000000000000000000" pitchFamily="2" charset="2"/>
              <a:buChar char="q"/>
            </a:pPr>
            <a:r>
              <a:rPr lang="en-US" dirty="0">
                <a:latin typeface="Arial"/>
                <a:cs typeface="Arial"/>
              </a:rPr>
              <a:t>Build trust, relationships, shared responsibility, and collaboration </a:t>
            </a:r>
          </a:p>
          <a:p>
            <a:pPr marL="342900" indent="-342900" defTabSz="777240">
              <a:spcAft>
                <a:spcPts val="600"/>
              </a:spcAft>
              <a:buFont typeface="Wingdings" panose="05000000000000000000" pitchFamily="2" charset="2"/>
              <a:buChar char="q"/>
            </a:pPr>
            <a:r>
              <a:rPr lang="en-US" dirty="0">
                <a:latin typeface="Arial"/>
                <a:cs typeface="Arial"/>
              </a:rPr>
              <a:t>Understand the languages and cultures of student groups</a:t>
            </a:r>
          </a:p>
          <a:p>
            <a:pPr marL="342900" indent="-342900" defTabSz="777240">
              <a:spcAft>
                <a:spcPts val="600"/>
              </a:spcAft>
              <a:buFont typeface="Wingdings" panose="05000000000000000000" pitchFamily="2" charset="2"/>
              <a:buChar char="q"/>
            </a:pPr>
            <a:r>
              <a:rPr lang="en-US" dirty="0">
                <a:latin typeface="Arial"/>
                <a:cs typeface="Arial"/>
              </a:rPr>
              <a:t>Communicate early and often using multiple formats/strategies</a:t>
            </a:r>
          </a:p>
          <a:p>
            <a:pPr marL="342900" indent="-342900" defTabSz="777240">
              <a:spcAft>
                <a:spcPts val="600"/>
              </a:spcAft>
              <a:buFont typeface="Wingdings" panose="05000000000000000000" pitchFamily="2" charset="2"/>
              <a:buChar char="q"/>
            </a:pPr>
            <a:r>
              <a:rPr lang="en-US" dirty="0">
                <a:latin typeface="Arial"/>
                <a:cs typeface="Arial"/>
              </a:rPr>
              <a:t>Create and maintain welcoming environments where all educational partners are valued</a:t>
            </a:r>
          </a:p>
          <a:p>
            <a:pPr marL="342900" indent="-342900" defTabSz="777240">
              <a:spcAft>
                <a:spcPts val="600"/>
              </a:spcAft>
              <a:buFont typeface="Wingdings" panose="05000000000000000000" pitchFamily="2" charset="2"/>
              <a:buChar char="q"/>
            </a:pPr>
            <a:r>
              <a:rPr lang="en-US" dirty="0">
                <a:latin typeface="Arial"/>
                <a:cs typeface="Arial"/>
              </a:rPr>
              <a:t>Promote understanding of content to be discussed</a:t>
            </a:r>
          </a:p>
          <a:p>
            <a:pPr marL="342900" indent="-342900" defTabSz="777240">
              <a:spcAft>
                <a:spcPts val="600"/>
              </a:spcAft>
              <a:buFont typeface="Wingdings" panose="05000000000000000000" pitchFamily="2" charset="2"/>
              <a:buChar char="q"/>
            </a:pPr>
            <a:r>
              <a:rPr lang="en-US" dirty="0">
                <a:latin typeface="Arial"/>
                <a:cs typeface="Arial"/>
              </a:rPr>
              <a:t>Provide multiple opportunities for consultation/engagement</a:t>
            </a:r>
          </a:p>
          <a:p>
            <a:pPr marL="342900" indent="-342900" defTabSz="777240">
              <a:spcAft>
                <a:spcPts val="600"/>
              </a:spcAft>
              <a:buFont typeface="Wingdings" panose="05000000000000000000" pitchFamily="2" charset="2"/>
              <a:buChar char="q"/>
            </a:pPr>
            <a:r>
              <a:rPr lang="en-US" dirty="0">
                <a:latin typeface="Arial"/>
                <a:cs typeface="Arial"/>
              </a:rPr>
              <a:t>Clearly reflect how the process for engaging educational partners influenced the development of the LCAP</a:t>
            </a:r>
          </a:p>
        </p:txBody>
      </p:sp>
      <p:sp>
        <p:nvSpPr>
          <p:cNvPr id="4" name="Slide Number Placeholder 3">
            <a:extLst>
              <a:ext uri="{FF2B5EF4-FFF2-40B4-BE49-F238E27FC236}">
                <a16:creationId xmlns:a16="http://schemas.microsoft.com/office/drawing/2014/main" id="{856F98F4-A608-06AA-D2BA-6EAC3B219950}"/>
              </a:ext>
            </a:extLst>
          </p:cNvPr>
          <p:cNvSpPr>
            <a:spLocks noGrp="1"/>
          </p:cNvSpPr>
          <p:nvPr>
            <p:ph type="sldNum" sz="quarter" idx="12"/>
          </p:nvPr>
        </p:nvSpPr>
        <p:spPr>
          <a:xfrm>
            <a:off x="11267552" y="6061173"/>
            <a:ext cx="882682" cy="759383"/>
          </a:xfrm>
        </p:spPr>
        <p:txBody>
          <a:bodyP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50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34400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9C18B1-F8D6-D5C6-560D-6935C71AD12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E94CF6-858F-39EA-60B5-421F3B3E9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0AEF22-F6BC-1F11-8B4A-7E93F667E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0B2766B-D1CA-10DA-EEF2-1F10D6C39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C610CA-795D-FA98-2D99-5D6AF6065E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41F90B1-2BFD-89E5-7616-5A6EC0ADC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A6177D-A3F5-5750-7232-F7EBFA218AF4}"/>
              </a:ext>
            </a:extLst>
          </p:cNvPr>
          <p:cNvSpPr>
            <a:spLocks noGrp="1"/>
          </p:cNvSpPr>
          <p:nvPr>
            <p:ph type="title"/>
          </p:nvPr>
        </p:nvSpPr>
        <p:spPr>
          <a:xfrm>
            <a:off x="459347" y="294538"/>
            <a:ext cx="10808204" cy="1033669"/>
          </a:xfrm>
        </p:spPr>
        <p:txBody>
          <a:bodyPr>
            <a:normAutofit/>
          </a:bodyPr>
          <a:lstStyle/>
          <a:p>
            <a:r>
              <a:rPr lang="en-US" sz="3600" dirty="0">
                <a:solidFill>
                  <a:schemeClr val="bg1"/>
                </a:solidFill>
                <a:latin typeface="Arial"/>
                <a:cs typeface="Arial"/>
              </a:rPr>
              <a:t>Strategies: Knowledge and Capacity</a:t>
            </a:r>
            <a:endParaRPr lang="en-US" sz="3600" dirty="0">
              <a:solidFill>
                <a:srgbClr val="FFFFFF"/>
              </a:solidFill>
            </a:endParaRPr>
          </a:p>
        </p:txBody>
      </p:sp>
      <p:sp>
        <p:nvSpPr>
          <p:cNvPr id="3" name="Content Placeholder 2">
            <a:extLst>
              <a:ext uri="{FF2B5EF4-FFF2-40B4-BE49-F238E27FC236}">
                <a16:creationId xmlns:a16="http://schemas.microsoft.com/office/drawing/2014/main" id="{E68E937B-A10D-D8E5-CD3D-29672EACEA7E}"/>
              </a:ext>
            </a:extLst>
          </p:cNvPr>
          <p:cNvSpPr>
            <a:spLocks noGrp="1"/>
          </p:cNvSpPr>
          <p:nvPr>
            <p:ph idx="1"/>
          </p:nvPr>
        </p:nvSpPr>
        <p:spPr>
          <a:xfrm>
            <a:off x="172570" y="1885279"/>
            <a:ext cx="11819530" cy="4474881"/>
          </a:xfrm>
        </p:spPr>
        <p:txBody>
          <a:bodyPr anchor="t">
            <a:normAutofit/>
          </a:bodyPr>
          <a:lstStyle/>
          <a:p>
            <a:pPr marL="342900" indent="-342900" defTabSz="777240">
              <a:spcAft>
                <a:spcPts val="600"/>
              </a:spcAft>
              <a:buFont typeface="Wingdings" panose="05000000000000000000" pitchFamily="2" charset="2"/>
              <a:buChar char="q"/>
            </a:pPr>
            <a:r>
              <a:rPr lang="en-US" dirty="0"/>
              <a:t>Support staff capacity for engagement and consultation</a:t>
            </a:r>
          </a:p>
          <a:p>
            <a:pPr marL="342900" indent="-342900" defTabSz="777240">
              <a:spcAft>
                <a:spcPts val="600"/>
              </a:spcAft>
              <a:buFont typeface="Wingdings" panose="05000000000000000000" pitchFamily="2" charset="2"/>
              <a:buChar char="q"/>
            </a:pPr>
            <a:r>
              <a:rPr lang="en-US" dirty="0"/>
              <a:t>Implement strategies to build staff capacity (e.g., engagement, facilitation, seeking input, cultural competency, facilitating data conversations, progress monitoring, etc.)</a:t>
            </a:r>
          </a:p>
          <a:p>
            <a:pPr marL="342900" indent="-342900" defTabSz="777240">
              <a:spcAft>
                <a:spcPts val="600"/>
              </a:spcAft>
              <a:buFont typeface="Wingdings" panose="05000000000000000000" pitchFamily="2" charset="2"/>
              <a:buChar char="q"/>
            </a:pPr>
            <a:r>
              <a:rPr lang="en-US" dirty="0"/>
              <a:t>Provide training to administrators and staff in planning and facilitating engagement sessions</a:t>
            </a:r>
          </a:p>
          <a:p>
            <a:pPr marL="342900" indent="-342900" defTabSz="777240">
              <a:spcAft>
                <a:spcPts val="600"/>
              </a:spcAft>
              <a:buFont typeface="Wingdings" panose="05000000000000000000" pitchFamily="2" charset="2"/>
              <a:buChar char="q"/>
            </a:pPr>
            <a:r>
              <a:rPr lang="en-US" dirty="0"/>
              <a:t>Support the development of educational partner capacity so that educational partners may take an active role in the engagement process</a:t>
            </a:r>
          </a:p>
        </p:txBody>
      </p:sp>
      <p:sp>
        <p:nvSpPr>
          <p:cNvPr id="4" name="Slide Number Placeholder 3">
            <a:extLst>
              <a:ext uri="{FF2B5EF4-FFF2-40B4-BE49-F238E27FC236}">
                <a16:creationId xmlns:a16="http://schemas.microsoft.com/office/drawing/2014/main" id="{EC8C457D-605B-3B8D-0F44-41497496A3A9}"/>
              </a:ext>
            </a:extLst>
          </p:cNvPr>
          <p:cNvSpPr>
            <a:spLocks noGrp="1"/>
          </p:cNvSpPr>
          <p:nvPr>
            <p:ph type="sldNum" sz="quarter" idx="12"/>
          </p:nvPr>
        </p:nvSpPr>
        <p:spPr>
          <a:xfrm>
            <a:off x="11267552" y="6061173"/>
            <a:ext cx="882682" cy="759383"/>
          </a:xfrm>
        </p:spPr>
        <p:txBody>
          <a:bodyP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51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79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4C4CDC-649E-F83C-AF92-B291B8E6038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EB8942-4500-105F-74A8-67606841EE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3FA8696-3380-89E8-EEC9-51148BB2F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4AD823B-76A3-D575-E93C-8B9968B66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105696-9F3B-3FF1-7E54-F0AFE38D4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A03A4A9-6802-26AC-913F-536992767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AB5EB6-90AC-B1F6-A5F3-147FC2AAF18A}"/>
              </a:ext>
            </a:extLst>
          </p:cNvPr>
          <p:cNvSpPr>
            <a:spLocks noGrp="1"/>
          </p:cNvSpPr>
          <p:nvPr>
            <p:ph type="title"/>
          </p:nvPr>
        </p:nvSpPr>
        <p:spPr>
          <a:xfrm>
            <a:off x="459347" y="294538"/>
            <a:ext cx="10808204" cy="1033669"/>
          </a:xfrm>
        </p:spPr>
        <p:txBody>
          <a:bodyPr>
            <a:normAutofit/>
          </a:bodyPr>
          <a:lstStyle/>
          <a:p>
            <a:r>
              <a:rPr lang="en-US" sz="3600" dirty="0">
                <a:solidFill>
                  <a:schemeClr val="bg1"/>
                </a:solidFill>
                <a:latin typeface="Arial"/>
                <a:cs typeface="Arial"/>
              </a:rPr>
              <a:t>Strategies: Participation and Representation</a:t>
            </a:r>
            <a:endParaRPr lang="en-US" sz="3600" dirty="0">
              <a:solidFill>
                <a:srgbClr val="FFFFFF"/>
              </a:solidFill>
            </a:endParaRPr>
          </a:p>
        </p:txBody>
      </p:sp>
      <p:sp>
        <p:nvSpPr>
          <p:cNvPr id="3" name="Content Placeholder 2">
            <a:extLst>
              <a:ext uri="{FF2B5EF4-FFF2-40B4-BE49-F238E27FC236}">
                <a16:creationId xmlns:a16="http://schemas.microsoft.com/office/drawing/2014/main" id="{29193BEB-BAC0-45E3-C154-70275B995B6D}"/>
              </a:ext>
            </a:extLst>
          </p:cNvPr>
          <p:cNvSpPr>
            <a:spLocks noGrp="1"/>
          </p:cNvSpPr>
          <p:nvPr>
            <p:ph idx="1"/>
          </p:nvPr>
        </p:nvSpPr>
        <p:spPr>
          <a:xfrm>
            <a:off x="172570" y="1622745"/>
            <a:ext cx="11819530" cy="4940717"/>
          </a:xfrm>
        </p:spPr>
        <p:txBody>
          <a:bodyPr anchor="t">
            <a:normAutofit/>
          </a:bodyPr>
          <a:lstStyle/>
          <a:p>
            <a:pPr marL="342900" indent="-342900" defTabSz="777240">
              <a:spcAft>
                <a:spcPts val="600"/>
              </a:spcAft>
              <a:buFont typeface="Wingdings" panose="05000000000000000000" pitchFamily="2" charset="2"/>
              <a:buChar char="q"/>
            </a:pPr>
            <a:r>
              <a:rPr lang="en-US" dirty="0"/>
              <a:t>Implement practices that help to determine underrepresented educational partner groups</a:t>
            </a:r>
          </a:p>
          <a:p>
            <a:pPr marL="342900" indent="-342900" defTabSz="777240">
              <a:spcAft>
                <a:spcPts val="600"/>
              </a:spcAft>
              <a:buFont typeface="Wingdings" panose="05000000000000000000" pitchFamily="2" charset="2"/>
              <a:buChar char="q"/>
            </a:pPr>
            <a:r>
              <a:rPr lang="en-US" dirty="0"/>
              <a:t>Reach out to underrepresented educational partner groups and request input to understand why they might not be attending and how they might be able to participate</a:t>
            </a:r>
          </a:p>
          <a:p>
            <a:pPr marL="342900" indent="-342900" defTabSz="777240">
              <a:spcAft>
                <a:spcPts val="600"/>
              </a:spcAft>
              <a:buFont typeface="Wingdings" panose="05000000000000000000" pitchFamily="2" charset="2"/>
              <a:buChar char="q"/>
            </a:pPr>
            <a:r>
              <a:rPr lang="en-US" dirty="0"/>
              <a:t>Consider potential barriers to engagement and possible options for addressing those barriers (e.g., providing opportunities at varying times, places, formats, etc.)</a:t>
            </a:r>
          </a:p>
          <a:p>
            <a:pPr marL="342900" indent="-342900" defTabSz="777240">
              <a:spcAft>
                <a:spcPts val="600"/>
              </a:spcAft>
              <a:buFont typeface="Wingdings" panose="05000000000000000000" pitchFamily="2" charset="2"/>
              <a:buChar char="q"/>
            </a:pPr>
            <a:r>
              <a:rPr lang="en-US" dirty="0"/>
              <a:t>Monitor impact of strategies for addressing barriers and adjust practices when needed</a:t>
            </a:r>
          </a:p>
          <a:p>
            <a:pPr marL="342900" indent="-342900" defTabSz="777240">
              <a:spcAft>
                <a:spcPts val="600"/>
              </a:spcAft>
              <a:buFont typeface="Wingdings" panose="05000000000000000000" pitchFamily="2" charset="2"/>
              <a:buChar char="q"/>
            </a:pPr>
            <a:r>
              <a:rPr lang="en-US" dirty="0"/>
              <a:t>Implement a communication strategy that uses multiple methods, avenues, and opportunities to reach educational partners, including those who may be difficult to reach and underrepresented</a:t>
            </a:r>
          </a:p>
        </p:txBody>
      </p:sp>
      <p:sp>
        <p:nvSpPr>
          <p:cNvPr id="4" name="Slide Number Placeholder 3">
            <a:extLst>
              <a:ext uri="{FF2B5EF4-FFF2-40B4-BE49-F238E27FC236}">
                <a16:creationId xmlns:a16="http://schemas.microsoft.com/office/drawing/2014/main" id="{51025D33-3D95-4B46-091A-E94E7F04680B}"/>
              </a:ext>
            </a:extLst>
          </p:cNvPr>
          <p:cNvSpPr>
            <a:spLocks noGrp="1"/>
          </p:cNvSpPr>
          <p:nvPr>
            <p:ph type="sldNum" sz="quarter" idx="12"/>
          </p:nvPr>
        </p:nvSpPr>
        <p:spPr>
          <a:xfrm>
            <a:off x="11267552" y="6061173"/>
            <a:ext cx="882682" cy="759383"/>
          </a:xfrm>
        </p:spPr>
        <p:txBody>
          <a:bodyP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52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20343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F51C53-8D51-1393-DD0B-8595AA4125C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398BC6-D887-09CD-EA59-C945C83F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D859D6-7AC5-0621-2623-BAB0B0BD6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F0D170-58E0-B5FB-2C78-3982E0CB0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501384-1939-C12A-315D-28AA9419F1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F960EBA-74AA-0EA4-F60B-2033C8AE0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E6D5A-CB9F-AE38-D4D3-0FF36A5504D4}"/>
              </a:ext>
            </a:extLst>
          </p:cNvPr>
          <p:cNvSpPr>
            <a:spLocks noGrp="1"/>
          </p:cNvSpPr>
          <p:nvPr>
            <p:ph type="title"/>
          </p:nvPr>
        </p:nvSpPr>
        <p:spPr>
          <a:xfrm>
            <a:off x="459347" y="294538"/>
            <a:ext cx="10808204" cy="1033669"/>
          </a:xfrm>
        </p:spPr>
        <p:txBody>
          <a:bodyPr>
            <a:normAutofit/>
          </a:bodyPr>
          <a:lstStyle/>
          <a:p>
            <a:r>
              <a:rPr lang="en-US" sz="3600" dirty="0">
                <a:solidFill>
                  <a:schemeClr val="bg1"/>
                </a:solidFill>
                <a:latin typeface="Arial"/>
                <a:cs typeface="Arial"/>
              </a:rPr>
              <a:t>Strategies: Meaningful Engagement</a:t>
            </a:r>
            <a:endParaRPr lang="en-US" sz="3600" dirty="0">
              <a:solidFill>
                <a:srgbClr val="FFFFFF"/>
              </a:solidFill>
            </a:endParaRPr>
          </a:p>
        </p:txBody>
      </p:sp>
      <p:sp>
        <p:nvSpPr>
          <p:cNvPr id="3" name="Content Placeholder 2">
            <a:extLst>
              <a:ext uri="{FF2B5EF4-FFF2-40B4-BE49-F238E27FC236}">
                <a16:creationId xmlns:a16="http://schemas.microsoft.com/office/drawing/2014/main" id="{4A482C1C-BF49-C85F-AA66-F0F0A0CDCDD6}"/>
              </a:ext>
            </a:extLst>
          </p:cNvPr>
          <p:cNvSpPr>
            <a:spLocks noGrp="1"/>
          </p:cNvSpPr>
          <p:nvPr>
            <p:ph idx="1"/>
          </p:nvPr>
        </p:nvSpPr>
        <p:spPr>
          <a:xfrm>
            <a:off x="172570" y="1622745"/>
            <a:ext cx="11819530" cy="4940717"/>
          </a:xfrm>
        </p:spPr>
        <p:txBody>
          <a:bodyPr anchor="t">
            <a:normAutofit/>
          </a:bodyPr>
          <a:lstStyle/>
          <a:p>
            <a:pPr marL="342900" indent="-342900" defTabSz="777240">
              <a:spcAft>
                <a:spcPts val="600"/>
              </a:spcAft>
              <a:buFont typeface="Wingdings" panose="05000000000000000000" pitchFamily="2" charset="2"/>
              <a:buChar char="q"/>
            </a:pPr>
            <a:r>
              <a:rPr lang="en-US" dirty="0"/>
              <a:t>Provide educational partners with information regarding data and content in a clear, timely, and understandable manner</a:t>
            </a:r>
          </a:p>
          <a:p>
            <a:pPr marL="342900" indent="-342900" defTabSz="777240">
              <a:spcAft>
                <a:spcPts val="600"/>
              </a:spcAft>
              <a:buFont typeface="Wingdings" panose="05000000000000000000" pitchFamily="2" charset="2"/>
              <a:buChar char="q"/>
            </a:pPr>
            <a:r>
              <a:rPr lang="en-US" dirty="0"/>
              <a:t>Allow time for information to be reviewed, translated, and made accessible</a:t>
            </a:r>
          </a:p>
          <a:p>
            <a:pPr marL="342900" indent="-342900" defTabSz="777240">
              <a:spcAft>
                <a:spcPts val="600"/>
              </a:spcAft>
              <a:buFont typeface="Wingdings" panose="05000000000000000000" pitchFamily="2" charset="2"/>
              <a:buChar char="q"/>
            </a:pPr>
            <a:r>
              <a:rPr lang="en-US" dirty="0"/>
              <a:t>Provide accommodations and supports to ensure that engagement opportunities are accessible (e.g., provide materials in alternative formats for use by persons with disabilities and in different languages)</a:t>
            </a:r>
          </a:p>
          <a:p>
            <a:pPr marL="342900" indent="-342900" defTabSz="777240">
              <a:spcAft>
                <a:spcPts val="600"/>
              </a:spcAft>
              <a:buFont typeface="Wingdings" panose="05000000000000000000" pitchFamily="2" charset="2"/>
              <a:buChar char="q"/>
            </a:pPr>
            <a:r>
              <a:rPr lang="en-US" dirty="0"/>
              <a:t>Implement practices that solicit input from all educational partners and promote their ability to provide substantive input</a:t>
            </a:r>
          </a:p>
          <a:p>
            <a:pPr marL="342900" indent="-342900" defTabSz="777240">
              <a:spcAft>
                <a:spcPts val="600"/>
              </a:spcAft>
              <a:buFont typeface="Wingdings" panose="05000000000000000000" pitchFamily="2" charset="2"/>
              <a:buChar char="q"/>
            </a:pPr>
            <a:r>
              <a:rPr lang="en-US" dirty="0"/>
              <a:t>Foster practices that promote active analysis of data, identification of needs and suggestions for addressing needs</a:t>
            </a:r>
          </a:p>
        </p:txBody>
      </p:sp>
      <p:sp>
        <p:nvSpPr>
          <p:cNvPr id="4" name="Slide Number Placeholder 3">
            <a:extLst>
              <a:ext uri="{FF2B5EF4-FFF2-40B4-BE49-F238E27FC236}">
                <a16:creationId xmlns:a16="http://schemas.microsoft.com/office/drawing/2014/main" id="{8DBAB08D-C983-FA66-AF1E-3C3AE5BE3A77}"/>
              </a:ext>
            </a:extLst>
          </p:cNvPr>
          <p:cNvSpPr>
            <a:spLocks noGrp="1"/>
          </p:cNvSpPr>
          <p:nvPr>
            <p:ph type="sldNum" sz="quarter" idx="12"/>
          </p:nvPr>
        </p:nvSpPr>
        <p:spPr>
          <a:xfrm>
            <a:off x="11267552" y="6061173"/>
            <a:ext cx="882682" cy="759383"/>
          </a:xfrm>
        </p:spPr>
        <p:txBody>
          <a:bodyP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53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80598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B2C016-D1F3-4A64-AF23-9E0C2E4DACBB}"/>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dirty="0">
                <a:solidFill>
                  <a:srgbClr val="FFFFFF"/>
                </a:solidFill>
                <a:latin typeface="Arial"/>
                <a:cs typeface="Arial"/>
              </a:rPr>
              <a:t>Closing Thoughts</a:t>
            </a:r>
          </a:p>
        </p:txBody>
      </p:sp>
      <p:sp>
        <p:nvSpPr>
          <p:cNvPr id="4" name="Slide Number Placeholder 3">
            <a:extLst>
              <a:ext uri="{FF2B5EF4-FFF2-40B4-BE49-F238E27FC236}">
                <a16:creationId xmlns:a16="http://schemas.microsoft.com/office/drawing/2014/main" id="{10DD60C7-82ED-4E67-A049-B0AC51B6E890}"/>
              </a:ext>
            </a:extLst>
          </p:cNvPr>
          <p:cNvSpPr>
            <a:spLocks noGrp="1"/>
          </p:cNvSpPr>
          <p:nvPr>
            <p:ph type="sldNum" sz="quarter" idx="12"/>
          </p:nvPr>
        </p:nvSpPr>
        <p:spPr>
          <a:xfrm>
            <a:off x="11541760" y="6258479"/>
            <a:ext cx="610616" cy="553483"/>
          </a:xfrm>
        </p:spPr>
        <p:txBody>
          <a:bodyPr vert="horz" lIns="91440" tIns="45720" rIns="91440" bIns="45720" rtlCol="0" anchor="ct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54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5074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86D5AA-1F86-BB26-F468-ED6F611973F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4AC8E9-190E-B556-6373-863E5BD7B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967C47-49BD-1CE5-7F7B-20EBEF076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5AABB96-CE3A-DBBF-5598-53ECB289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73E30-5B2A-5B32-D27B-459959E2F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6E7FEAA-E3C8-8913-D5BE-037BFBE1E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60DC20-0A22-8574-E52A-68B1C1ADDC0E}"/>
              </a:ext>
            </a:extLst>
          </p:cNvPr>
          <p:cNvSpPr>
            <a:spLocks noGrp="1"/>
          </p:cNvSpPr>
          <p:nvPr>
            <p:ph type="title"/>
          </p:nvPr>
        </p:nvSpPr>
        <p:spPr>
          <a:xfrm>
            <a:off x="459347" y="294538"/>
            <a:ext cx="10808204" cy="1033669"/>
          </a:xfrm>
        </p:spPr>
        <p:txBody>
          <a:bodyPr>
            <a:normAutofit/>
          </a:bodyPr>
          <a:lstStyle/>
          <a:p>
            <a:r>
              <a:rPr lang="en-US" sz="3600" dirty="0">
                <a:solidFill>
                  <a:schemeClr val="bg1"/>
                </a:solidFill>
                <a:latin typeface="Arial"/>
                <a:cs typeface="Arial"/>
              </a:rPr>
              <a:t>Trusting Relationships are Key</a:t>
            </a:r>
            <a:endParaRPr lang="en-US" sz="3600" dirty="0">
              <a:solidFill>
                <a:srgbClr val="FFFFFF"/>
              </a:solidFill>
            </a:endParaRPr>
          </a:p>
        </p:txBody>
      </p:sp>
      <p:sp>
        <p:nvSpPr>
          <p:cNvPr id="3" name="Content Placeholder 2">
            <a:extLst>
              <a:ext uri="{FF2B5EF4-FFF2-40B4-BE49-F238E27FC236}">
                <a16:creationId xmlns:a16="http://schemas.microsoft.com/office/drawing/2014/main" id="{F02B05F0-2F71-A3AD-BC19-FB72307003ED}"/>
              </a:ext>
            </a:extLst>
          </p:cNvPr>
          <p:cNvSpPr>
            <a:spLocks noGrp="1"/>
          </p:cNvSpPr>
          <p:nvPr>
            <p:ph idx="1"/>
          </p:nvPr>
        </p:nvSpPr>
        <p:spPr>
          <a:xfrm>
            <a:off x="172570" y="1622745"/>
            <a:ext cx="11819530" cy="4940717"/>
          </a:xfrm>
        </p:spPr>
        <p:txBody>
          <a:bodyPr anchor="t">
            <a:normAutofit/>
          </a:bodyPr>
          <a:lstStyle/>
          <a:p>
            <a:r>
              <a:rPr lang="en-US" dirty="0">
                <a:latin typeface="Arial"/>
                <a:cs typeface="Arial"/>
              </a:rPr>
              <a:t>Subsidiarity will not work without trusting relationships</a:t>
            </a:r>
          </a:p>
          <a:p>
            <a:pPr lvl="1"/>
            <a:r>
              <a:rPr lang="en-US" dirty="0">
                <a:latin typeface="Arial"/>
                <a:cs typeface="Arial"/>
              </a:rPr>
              <a:t>Trusting relationships must be developed and maintained  </a:t>
            </a:r>
            <a:endParaRPr lang="en-US" dirty="0"/>
          </a:p>
          <a:p>
            <a:pPr lvl="2"/>
            <a:r>
              <a:rPr lang="en-US" dirty="0">
                <a:latin typeface="Arial"/>
                <a:cs typeface="Arial"/>
              </a:rPr>
              <a:t>Respect</a:t>
            </a:r>
          </a:p>
          <a:p>
            <a:pPr lvl="2"/>
            <a:r>
              <a:rPr lang="en-US" dirty="0">
                <a:latin typeface="Arial"/>
                <a:cs typeface="Arial"/>
              </a:rPr>
              <a:t>Honesty</a:t>
            </a:r>
          </a:p>
          <a:p>
            <a:pPr lvl="2"/>
            <a:r>
              <a:rPr lang="en-US" dirty="0">
                <a:latin typeface="Arial"/>
                <a:cs typeface="Arial"/>
              </a:rPr>
              <a:t>Openness</a:t>
            </a:r>
          </a:p>
          <a:p>
            <a:pPr lvl="2"/>
            <a:r>
              <a:rPr lang="en-US" dirty="0">
                <a:latin typeface="Arial"/>
                <a:cs typeface="Arial"/>
              </a:rPr>
              <a:t>Responsiveness</a:t>
            </a:r>
          </a:p>
          <a:p>
            <a:r>
              <a:rPr lang="en-US" dirty="0">
                <a:latin typeface="Arial"/>
                <a:cs typeface="Arial"/>
              </a:rPr>
              <a:t>Building and maintaining trusting relationships is a responsibility of both LEAs and their educational partners.</a:t>
            </a:r>
          </a:p>
        </p:txBody>
      </p:sp>
      <p:sp>
        <p:nvSpPr>
          <p:cNvPr id="4" name="Slide Number Placeholder 3">
            <a:extLst>
              <a:ext uri="{FF2B5EF4-FFF2-40B4-BE49-F238E27FC236}">
                <a16:creationId xmlns:a16="http://schemas.microsoft.com/office/drawing/2014/main" id="{9EBA4D93-D649-5E64-8A8C-EE5596634AD0}"/>
              </a:ext>
            </a:extLst>
          </p:cNvPr>
          <p:cNvSpPr>
            <a:spLocks noGrp="1"/>
          </p:cNvSpPr>
          <p:nvPr>
            <p:ph type="sldNum" sz="quarter" idx="12"/>
          </p:nvPr>
        </p:nvSpPr>
        <p:spPr>
          <a:xfrm>
            <a:off x="11267552" y="6061173"/>
            <a:ext cx="882682" cy="759383"/>
          </a:xfrm>
        </p:spPr>
        <p:txBody>
          <a:bodyPr>
            <a:norm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55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4515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0568230-6BBD-96BD-E320-F920412A7976}"/>
              </a:ext>
            </a:extLst>
          </p:cNvPr>
          <p:cNvSpPr>
            <a:spLocks noGrp="1"/>
          </p:cNvSpPr>
          <p:nvPr>
            <p:ph type="title"/>
          </p:nvPr>
        </p:nvSpPr>
        <p:spPr>
          <a:xfrm>
            <a:off x="459347" y="294538"/>
            <a:ext cx="10808204" cy="1033669"/>
          </a:xfrm>
        </p:spPr>
        <p:txBody>
          <a:bodyPr>
            <a:normAutofit fontScale="90000"/>
          </a:bodyPr>
          <a:lstStyle/>
          <a:p>
            <a:r>
              <a:rPr lang="en-US" sz="4000" dirty="0">
                <a:solidFill>
                  <a:srgbClr val="FFFFFF"/>
                </a:solidFill>
                <a:latin typeface="Arial"/>
                <a:cs typeface="Arial"/>
              </a:rPr>
              <a:t>Promoting Well Written Engaging Educational Partner Sections </a:t>
            </a:r>
            <a:endParaRPr lang="en-US" sz="4000" dirty="0">
              <a:solidFill>
                <a:srgbClr val="FFFFFF"/>
              </a:solidFill>
            </a:endParaRPr>
          </a:p>
        </p:txBody>
      </p:sp>
      <p:sp>
        <p:nvSpPr>
          <p:cNvPr id="7" name="Content Placeholder 6">
            <a:extLst>
              <a:ext uri="{FF2B5EF4-FFF2-40B4-BE49-F238E27FC236}">
                <a16:creationId xmlns:a16="http://schemas.microsoft.com/office/drawing/2014/main" id="{FE1E3132-636B-AB46-23FE-D8F09ACC948F}"/>
              </a:ext>
            </a:extLst>
          </p:cNvPr>
          <p:cNvSpPr txBox="1">
            <a:spLocks noGrp="1"/>
          </p:cNvSpPr>
          <p:nvPr>
            <p:ph idx="1"/>
          </p:nvPr>
        </p:nvSpPr>
        <p:spPr>
          <a:xfrm>
            <a:off x="311972" y="1714348"/>
            <a:ext cx="11575227" cy="4761756"/>
          </a:xfrm>
          <a:prstGeom prst="rect">
            <a:avLst/>
          </a:prstGeom>
        </p:spPr>
        <p:txBody>
          <a:bodyPr rtlCol="0" anchor="t">
            <a:noAutofit/>
          </a:bodyPr>
          <a:lstStyle/>
          <a:p>
            <a:pPr marL="0" indent="0">
              <a:buNone/>
            </a:pPr>
            <a:r>
              <a:rPr lang="en-US" dirty="0">
                <a:latin typeface="Arial"/>
                <a:cs typeface="Arial"/>
              </a:rPr>
              <a:t>In addition to ensuring that the responses address the prompts and instructions, LEAs are encouraged to consider how to develop well –written responses to each prompt in the Engaging Educational Partner section. While there is no definition in statute of what constitutes a well written response, LEAs are encouraged to consider the three functions of the LCAP in determining how to write the response. Below are some examples of LEA considerations: </a:t>
            </a:r>
          </a:p>
          <a:p>
            <a:r>
              <a:rPr lang="en-US" dirty="0">
                <a:latin typeface="Arial"/>
                <a:cs typeface="Arial"/>
              </a:rPr>
              <a:t>How are we supporting comprehensive planning?  </a:t>
            </a:r>
            <a:endParaRPr lang="en-US" dirty="0"/>
          </a:p>
          <a:p>
            <a:pPr>
              <a:buFont typeface="Arial" panose="020B0604020202020204" pitchFamily="34" charset="0"/>
              <a:buChar char="•"/>
            </a:pPr>
            <a:r>
              <a:rPr lang="en-US" dirty="0">
                <a:latin typeface="Arial"/>
                <a:cs typeface="Arial"/>
              </a:rPr>
              <a:t>How are we supporting meaningful engagement?</a:t>
            </a:r>
          </a:p>
          <a:p>
            <a:r>
              <a:rPr lang="en-US" dirty="0">
                <a:latin typeface="Arial"/>
                <a:cs typeface="Arial"/>
              </a:rPr>
              <a:t>How is accountability and compliance supported?</a:t>
            </a:r>
            <a:endParaRPr lang="en-US" dirty="0">
              <a:highlight>
                <a:srgbClr val="FFFF00"/>
              </a:highlight>
              <a:latin typeface="Arial"/>
              <a:cs typeface="Arial"/>
            </a:endParaRPr>
          </a:p>
        </p:txBody>
      </p:sp>
    </p:spTree>
    <p:extLst>
      <p:ext uri="{BB962C8B-B14F-4D97-AF65-F5344CB8AC3E}">
        <p14:creationId xmlns:p14="http://schemas.microsoft.com/office/powerpoint/2010/main" val="28729735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009C2B-E048-3AC7-C0CA-E8DD6414449F}"/>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Resources</a:t>
            </a:r>
            <a:endParaRPr lang="en-US" sz="3600" dirty="0">
              <a:solidFill>
                <a:srgbClr val="FFFFFF"/>
              </a:solidFill>
            </a:endParaRPr>
          </a:p>
        </p:txBody>
      </p:sp>
      <p:sp>
        <p:nvSpPr>
          <p:cNvPr id="3" name="Text Placeholder 2">
            <a:extLst>
              <a:ext uri="{FF2B5EF4-FFF2-40B4-BE49-F238E27FC236}">
                <a16:creationId xmlns:a16="http://schemas.microsoft.com/office/drawing/2014/main" id="{74951F0D-80CF-35C2-D87E-00AECA529206}"/>
              </a:ext>
            </a:extLst>
          </p:cNvPr>
          <p:cNvSpPr>
            <a:spLocks noGrp="1"/>
          </p:cNvSpPr>
          <p:nvPr>
            <p:ph idx="1"/>
          </p:nvPr>
        </p:nvSpPr>
        <p:spPr>
          <a:xfrm>
            <a:off x="1158949" y="1885279"/>
            <a:ext cx="9936681" cy="4116276"/>
          </a:xfrm>
        </p:spPr>
        <p:txBody>
          <a:bodyPr vert="horz" lIns="91440" tIns="45720" rIns="91440" bIns="45720" rtlCol="0" anchor="t">
            <a:normAutofit/>
          </a:bodyPr>
          <a:lstStyle/>
          <a:p>
            <a:r>
              <a:rPr lang="en-US" i="1" dirty="0">
                <a:latin typeface="Arial"/>
                <a:cs typeface="Arial"/>
                <a:hlinkClick r:id="rId2"/>
              </a:rPr>
              <a:t>EC</a:t>
            </a:r>
            <a:r>
              <a:rPr lang="en-US" dirty="0">
                <a:latin typeface="Arial"/>
                <a:cs typeface="Arial"/>
                <a:hlinkClick r:id="rId2"/>
              </a:rPr>
              <a:t> Section 35147(b)</a:t>
            </a:r>
            <a:r>
              <a:rPr lang="en-US" dirty="0">
                <a:latin typeface="Arial"/>
                <a:cs typeface="Arial"/>
              </a:rPr>
              <a:t> (Greene Act)</a:t>
            </a:r>
          </a:p>
          <a:p>
            <a:r>
              <a:rPr lang="en-US" i="1" dirty="0">
                <a:latin typeface="Arial"/>
                <a:cs typeface="Arial"/>
                <a:hlinkClick r:id="rId3"/>
              </a:rPr>
              <a:t>EC</a:t>
            </a:r>
            <a:r>
              <a:rPr lang="en-US" dirty="0">
                <a:latin typeface="Arial"/>
                <a:cs typeface="Arial"/>
                <a:hlinkClick r:id="rId3"/>
              </a:rPr>
              <a:t> sections </a:t>
            </a:r>
            <a:r>
              <a:rPr lang="en-US" i="0" dirty="0">
                <a:solidFill>
                  <a:srgbClr val="111111"/>
                </a:solidFill>
                <a:effectLst/>
                <a:latin typeface="Arial"/>
                <a:cs typeface="Arial"/>
                <a:hlinkClick r:id="rId3"/>
              </a:rPr>
              <a:t>52059.5 – 52077</a:t>
            </a:r>
            <a:endParaRPr lang="en-US" i="0" dirty="0">
              <a:solidFill>
                <a:srgbClr val="111111"/>
              </a:solidFill>
              <a:effectLst/>
              <a:latin typeface="Arial"/>
              <a:cs typeface="Arial"/>
            </a:endParaRPr>
          </a:p>
          <a:p>
            <a:r>
              <a:rPr lang="en-US" i="1" dirty="0">
                <a:solidFill>
                  <a:srgbClr val="111111"/>
                </a:solidFill>
                <a:latin typeface="Arial"/>
                <a:cs typeface="Arial"/>
                <a:hlinkClick r:id="rId4"/>
              </a:rPr>
              <a:t>EC</a:t>
            </a:r>
            <a:r>
              <a:rPr lang="en-US" dirty="0">
                <a:solidFill>
                  <a:srgbClr val="111111"/>
                </a:solidFill>
                <a:latin typeface="Arial"/>
                <a:cs typeface="Arial"/>
                <a:hlinkClick r:id="rId4"/>
              </a:rPr>
              <a:t> Section 47606.5</a:t>
            </a:r>
            <a:endParaRPr lang="en-US" dirty="0">
              <a:solidFill>
                <a:srgbClr val="111111"/>
              </a:solidFill>
              <a:latin typeface="Arial"/>
              <a:cs typeface="Arial"/>
            </a:endParaRPr>
          </a:p>
          <a:p>
            <a:r>
              <a:rPr lang="en-US" i="1" dirty="0">
                <a:solidFill>
                  <a:srgbClr val="111111"/>
                </a:solidFill>
                <a:latin typeface="Arial"/>
                <a:cs typeface="Arial"/>
                <a:hlinkClick r:id="rId5"/>
              </a:rPr>
              <a:t>EC</a:t>
            </a:r>
            <a:r>
              <a:rPr lang="en-US" dirty="0">
                <a:solidFill>
                  <a:srgbClr val="111111"/>
                </a:solidFill>
                <a:latin typeface="Arial"/>
                <a:cs typeface="Arial"/>
                <a:hlinkClick r:id="rId5"/>
              </a:rPr>
              <a:t> Section 64001(j)</a:t>
            </a:r>
            <a:endParaRPr lang="en-US" dirty="0">
              <a:latin typeface="Arial"/>
              <a:cs typeface="Arial"/>
            </a:endParaRPr>
          </a:p>
          <a:p>
            <a:r>
              <a:rPr lang="en-US" dirty="0">
                <a:latin typeface="Arial"/>
                <a:cs typeface="Arial"/>
                <a:hlinkClick r:id="rId6"/>
              </a:rPr>
              <a:t>Title 5</a:t>
            </a:r>
            <a:r>
              <a:rPr lang="en-US" dirty="0">
                <a:latin typeface="Arial"/>
                <a:cs typeface="Arial"/>
              </a:rPr>
              <a:t> </a:t>
            </a:r>
            <a:r>
              <a:rPr lang="en-US" i="1" dirty="0">
                <a:latin typeface="Arial"/>
                <a:cs typeface="Arial"/>
                <a:hlinkClick r:id="rId6"/>
              </a:rPr>
              <a:t>California Code of Regulations</a:t>
            </a:r>
            <a:r>
              <a:rPr lang="en-US" dirty="0">
                <a:latin typeface="Arial"/>
                <a:cs typeface="Arial"/>
                <a:hlinkClick r:id="rId6"/>
              </a:rPr>
              <a:t> Section 15495</a:t>
            </a:r>
            <a:endParaRPr lang="en-US" dirty="0">
              <a:latin typeface="Arial"/>
              <a:cs typeface="Arial"/>
            </a:endParaRPr>
          </a:p>
          <a:p>
            <a:r>
              <a:rPr lang="en-US" dirty="0">
                <a:latin typeface="Arial"/>
                <a:cs typeface="Arial"/>
                <a:hlinkClick r:id="rId7"/>
              </a:rPr>
              <a:t>Local Control and Accountability Plan (LCAP) webpage</a:t>
            </a:r>
            <a:endParaRPr lang="en-US" dirty="0">
              <a:latin typeface="Arial"/>
              <a:cs typeface="Arial"/>
            </a:endParaRPr>
          </a:p>
          <a:p>
            <a:r>
              <a:rPr lang="en-US" dirty="0">
                <a:latin typeface="Arial"/>
                <a:cs typeface="Arial"/>
                <a:hlinkClick r:id="rId8"/>
              </a:rPr>
              <a:t>California School Dashboard</a:t>
            </a:r>
          </a:p>
          <a:p>
            <a:r>
              <a:rPr lang="en-US" dirty="0">
                <a:latin typeface="Arial"/>
                <a:cs typeface="Arial"/>
                <a:hlinkClick r:id="rId9"/>
              </a:rPr>
              <a:t>The Community Engagement Initiative</a:t>
            </a:r>
            <a:endParaRPr lang="en-US" dirty="0">
              <a:latin typeface="Arial"/>
              <a:cs typeface="Arial"/>
            </a:endParaRPr>
          </a:p>
        </p:txBody>
      </p:sp>
      <p:sp>
        <p:nvSpPr>
          <p:cNvPr id="4" name="Slide Number Placeholder 3">
            <a:extLst>
              <a:ext uri="{FF2B5EF4-FFF2-40B4-BE49-F238E27FC236}">
                <a16:creationId xmlns:a16="http://schemas.microsoft.com/office/drawing/2014/main" id="{2E624CE4-EF77-7DBC-5701-71F71B5DE600}"/>
              </a:ext>
            </a:extLst>
          </p:cNvPr>
          <p:cNvSpPr>
            <a:spLocks noGrp="1"/>
          </p:cNvSpPr>
          <p:nvPr>
            <p:ph type="sldNum" sz="quarter" idx="12"/>
          </p:nvPr>
        </p:nvSpPr>
        <p:spPr>
          <a:xfrm>
            <a:off x="11704320" y="6455431"/>
            <a:ext cx="445913" cy="365125"/>
          </a:xfrm>
        </p:spPr>
        <p:txBody>
          <a:bodyPr>
            <a:normAutofit/>
          </a:bodyPr>
          <a:lstStyle/>
          <a:p>
            <a:pPr>
              <a:spcAft>
                <a:spcPts val="600"/>
              </a:spcAft>
            </a:pPr>
            <a:fld id="{1E47FE53-EBF0-4DA7-9D9D-CC1C3A20F3CB}" type="slidenum">
              <a:rPr lang="en-US" sz="1100">
                <a:solidFill>
                  <a:schemeClr val="tx1">
                    <a:lumMod val="50000"/>
                    <a:lumOff val="50000"/>
                  </a:schemeClr>
                </a:solidFill>
              </a:rPr>
              <a:pPr>
                <a:spcAft>
                  <a:spcPts val="600"/>
                </a:spcAft>
              </a:pPr>
              <a:t>57</a:t>
            </a:fld>
            <a:endParaRPr lang="en-US" sz="1100">
              <a:solidFill>
                <a:schemeClr val="tx1">
                  <a:lumMod val="50000"/>
                  <a:lumOff val="50000"/>
                </a:schemeClr>
              </a:solidFill>
            </a:endParaRPr>
          </a:p>
        </p:txBody>
      </p:sp>
    </p:spTree>
    <p:extLst>
      <p:ext uri="{BB962C8B-B14F-4D97-AF65-F5344CB8AC3E}">
        <p14:creationId xmlns:p14="http://schemas.microsoft.com/office/powerpoint/2010/main" val="34695697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39257-E7BD-741A-6ADC-DC9B01E818A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7F2F074-5F56-3E21-771C-7D4A6D839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0A4A203-35ED-E210-D08A-4033A7EF79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80DAF0F-6EEE-980B-078D-A0EA1AB53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778D688B-DC2E-26C7-D926-8A4E8776D97C}"/>
              </a:ext>
              <a:ext uri="{C183D7F6-B498-43B3-948B-1728B52AA6E4}">
                <adec:decorative xmlns:adec="http://schemas.microsoft.com/office/drawing/2017/decorative" val="0"/>
              </a:ext>
            </a:extLst>
          </p:cNvPr>
          <p:cNvSpPr>
            <a:spLocks noGrp="1"/>
          </p:cNvSpPr>
          <p:nvPr>
            <p:ph type="title"/>
            <p:extLst>
              <p:ext uri="{386F3935-93C4-4BCD-93E2-E3B085C9AB24}">
                <p16:designElem xmlns:p16="http://schemas.microsoft.com/office/powerpoint/2015/main" val="1"/>
              </p:ext>
            </p:extLst>
          </p:nvPr>
        </p:nvSpPr>
        <p:spPr>
          <a:xfrm>
            <a:off x="528220" y="265178"/>
            <a:ext cx="10825999" cy="132556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3400" dirty="0">
                <a:solidFill>
                  <a:srgbClr val="FFFFFF"/>
                </a:solidFill>
                <a:latin typeface="Arial"/>
                <a:cs typeface="Arial"/>
              </a:rPr>
              <a:t>Contact Information</a:t>
            </a:r>
            <a:endParaRPr lang="en-US" sz="3400" dirty="0"/>
          </a:p>
        </p:txBody>
      </p:sp>
      <p:sp>
        <p:nvSpPr>
          <p:cNvPr id="3" name="Text Placeholder 2">
            <a:extLst>
              <a:ext uri="{FF2B5EF4-FFF2-40B4-BE49-F238E27FC236}">
                <a16:creationId xmlns:a16="http://schemas.microsoft.com/office/drawing/2014/main" id="{09F69E5B-C84C-FC51-E9EB-C26F19995C98}"/>
              </a:ext>
            </a:extLst>
          </p:cNvPr>
          <p:cNvSpPr>
            <a:spLocks noGrp="1"/>
          </p:cNvSpPr>
          <p:nvPr>
            <p:ph type="body" idx="1"/>
          </p:nvPr>
        </p:nvSpPr>
        <p:spPr>
          <a:xfrm>
            <a:off x="535465" y="1680276"/>
            <a:ext cx="6749300" cy="4586539"/>
          </a:xfrm>
        </p:spPr>
        <p:txBody>
          <a:bodyPr anchor="ctr">
            <a:normAutofit/>
          </a:bodyPr>
          <a:lstStyle/>
          <a:p>
            <a:pPr marL="342900" lvl="1" indent="-342900">
              <a:spcBef>
                <a:spcPts val="600"/>
              </a:spcBef>
              <a:spcAft>
                <a:spcPts val="600"/>
              </a:spcAft>
              <a:buFont typeface="Arial" panose="020B0604020202020204" pitchFamily="34" charset="0"/>
              <a:buChar char="•"/>
            </a:pPr>
            <a:r>
              <a:rPr lang="en-US" sz="2600" b="0" dirty="0">
                <a:latin typeface="Arial"/>
                <a:cs typeface="Arial"/>
              </a:rPr>
              <a:t>For questions related to the LCAP or LCFF, please contact the Local Agency Systems Support Office at </a:t>
            </a:r>
            <a:r>
              <a:rPr lang="en-US" sz="2600" b="0" dirty="0">
                <a:latin typeface="Arial"/>
                <a:cs typeface="Arial"/>
                <a:hlinkClick r:id="rId2"/>
              </a:rPr>
              <a:t>LCFF@cde.ca.gov</a:t>
            </a:r>
            <a:r>
              <a:rPr lang="en-US" sz="2600" b="0" dirty="0">
                <a:latin typeface="Arial"/>
                <a:cs typeface="Arial"/>
              </a:rPr>
              <a:t> </a:t>
            </a:r>
            <a:endParaRPr lang="en-US" sz="2600" b="0" dirty="0"/>
          </a:p>
          <a:p>
            <a:pPr marL="342900" lvl="1" indent="-342900">
              <a:spcBef>
                <a:spcPts val="600"/>
              </a:spcBef>
              <a:spcAft>
                <a:spcPts val="600"/>
              </a:spcAft>
              <a:buFont typeface="Arial" panose="020B0604020202020204" pitchFamily="34" charset="0"/>
              <a:buChar char="•"/>
            </a:pPr>
            <a:r>
              <a:rPr lang="en-US" sz="2600" b="0" dirty="0">
                <a:latin typeface="Arial"/>
                <a:cs typeface="Arial"/>
              </a:rPr>
              <a:t>For additional information about webinars in this series please see the </a:t>
            </a:r>
            <a:r>
              <a:rPr lang="en-US" sz="2600" b="0" dirty="0">
                <a:latin typeface="Arial"/>
                <a:cs typeface="Arial"/>
                <a:hlinkClick r:id="rId3"/>
              </a:rPr>
              <a:t>Tuesdays @ 2 web page</a:t>
            </a:r>
            <a:endParaRPr lang="en-US" sz="2600" b="0" dirty="0">
              <a:latin typeface="Arial"/>
              <a:cs typeface="Arial"/>
            </a:endParaRPr>
          </a:p>
          <a:p>
            <a:pPr marL="342900" lvl="1" indent="-342900">
              <a:spcBef>
                <a:spcPts val="600"/>
              </a:spcBef>
              <a:spcAft>
                <a:spcPts val="600"/>
              </a:spcAft>
              <a:buFont typeface="Arial" panose="020B0604020202020204" pitchFamily="34" charset="0"/>
              <a:buChar char="•"/>
            </a:pPr>
            <a:r>
              <a:rPr lang="en-US" sz="2600" b="0" dirty="0">
                <a:latin typeface="Arial"/>
                <a:cs typeface="Arial"/>
              </a:rPr>
              <a:t>For email updates regarding the LCFF, subscribe to the LCFF listserv by sending a "blank" message to </a:t>
            </a:r>
            <a:r>
              <a:rPr lang="en-US" sz="2600" b="0" dirty="0">
                <a:latin typeface="Arial"/>
                <a:cs typeface="Arial"/>
                <a:hlinkClick r:id="rId4"/>
              </a:rPr>
              <a:t>join-LCFF-list@mlist.cde.ca.gov</a:t>
            </a:r>
            <a:r>
              <a:rPr lang="en-US" sz="2600" b="0" dirty="0">
                <a:latin typeface="Arial"/>
                <a:cs typeface="Arial"/>
              </a:rPr>
              <a:t> </a:t>
            </a:r>
            <a:endParaRPr lang="en-US" sz="2600" b="0" dirty="0"/>
          </a:p>
        </p:txBody>
      </p:sp>
      <p:sp>
        <p:nvSpPr>
          <p:cNvPr id="7" name="Slide Number Placeholder 6">
            <a:extLst>
              <a:ext uri="{FF2B5EF4-FFF2-40B4-BE49-F238E27FC236}">
                <a16:creationId xmlns:a16="http://schemas.microsoft.com/office/drawing/2014/main" id="{8B1F4187-7B60-AF2C-DF78-2A1CCD166853}"/>
              </a:ext>
            </a:extLst>
          </p:cNvPr>
          <p:cNvSpPr>
            <a:spLocks noGrp="1"/>
          </p:cNvSpPr>
          <p:nvPr>
            <p:ph type="sldNum" sz="quarter" idx="12"/>
          </p:nvPr>
        </p:nvSpPr>
        <p:spPr/>
        <p:txBody>
          <a:bodyPr/>
          <a:lstStyle/>
          <a:p>
            <a:fld id="{1E47FE53-EBF0-4DA7-9D9D-CC1C3A20F3CB}" type="slidenum">
              <a:rPr lang="en-US" smtClean="0">
                <a:latin typeface="Arial" panose="020B0604020202020204" pitchFamily="34" charset="0"/>
                <a:cs typeface="Arial" panose="020B0604020202020204" pitchFamily="34" charset="0"/>
              </a:rPr>
              <a:t>58</a:t>
            </a:fld>
            <a:endParaRPr lang="en-US"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6A5AA005-3BA3-33D1-6148-C5C3BE1EBE81}"/>
              </a:ext>
              <a:ext uri="{C183D7F6-B498-43B3-948B-1728B52AA6E4}">
                <adec:decorative xmlns:adec="http://schemas.microsoft.com/office/drawing/2017/decorative" val="1"/>
              </a:ext>
            </a:extLst>
          </p:cNvPr>
          <p:cNvPicPr>
            <a:picLocks noGrp="1" noChangeAspect="1"/>
          </p:cNvPicPr>
          <p:nvPr>
            <p:ph sz="half" idx="2"/>
          </p:nvPr>
        </p:nvPicPr>
        <p:blipFill rotWithShape="1">
          <a:blip r:embed="rId5"/>
          <a:srcRect l="25776" r="22387" b="-1"/>
          <a:stretch/>
        </p:blipFill>
        <p:spPr>
          <a:xfrm>
            <a:off x="7965440" y="2130550"/>
            <a:ext cx="3182086" cy="3684588"/>
          </a:xfrm>
          <a:prstGeom prst="rect">
            <a:avLst/>
          </a:prstGeom>
        </p:spPr>
      </p:pic>
    </p:spTree>
    <p:extLst>
      <p:ext uri="{BB962C8B-B14F-4D97-AF65-F5344CB8AC3E}">
        <p14:creationId xmlns:p14="http://schemas.microsoft.com/office/powerpoint/2010/main" val="626139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B2C016-D1F3-4A64-AF23-9E0C2E4DACBB}"/>
              </a:ext>
            </a:extLst>
          </p:cNvPr>
          <p:cNvSpPr>
            <a:spLocks noGrp="1"/>
          </p:cNvSpPr>
          <p:nvPr>
            <p:ph type="title"/>
          </p:nvPr>
        </p:nvSpPr>
        <p:spPr>
          <a:xfrm>
            <a:off x="1314824" y="735106"/>
            <a:ext cx="10408667" cy="2928470"/>
          </a:xfrm>
        </p:spPr>
        <p:txBody>
          <a:bodyPr vert="horz" lIns="91440" tIns="45720" rIns="91440" bIns="45720" rtlCol="0" anchor="b">
            <a:normAutofit/>
          </a:bodyPr>
          <a:lstStyle/>
          <a:p>
            <a:r>
              <a:rPr lang="en-US" sz="4000" kern="1200" dirty="0">
                <a:solidFill>
                  <a:srgbClr val="FFFFFF"/>
                </a:solidFill>
                <a:latin typeface="Arial"/>
                <a:cs typeface="Arial"/>
              </a:rPr>
              <a:t>Why is educational partner </a:t>
            </a:r>
            <a:r>
              <a:rPr lang="en-US" sz="4000" dirty="0">
                <a:solidFill>
                  <a:srgbClr val="FFFFFF"/>
                </a:solidFill>
                <a:latin typeface="Arial"/>
                <a:cs typeface="Arial"/>
              </a:rPr>
              <a:t>e</a:t>
            </a:r>
            <a:r>
              <a:rPr lang="en-US" sz="4000" kern="1200" dirty="0">
                <a:solidFill>
                  <a:srgbClr val="FFFFFF"/>
                </a:solidFill>
                <a:latin typeface="Arial"/>
                <a:cs typeface="Arial"/>
              </a:rPr>
              <a:t>ngagement </a:t>
            </a:r>
            <a:r>
              <a:rPr lang="en-US" sz="4000" dirty="0">
                <a:solidFill>
                  <a:srgbClr val="FFFFFF"/>
                </a:solidFill>
                <a:latin typeface="Arial"/>
                <a:cs typeface="Arial"/>
              </a:rPr>
              <a:t>e</a:t>
            </a:r>
            <a:r>
              <a:rPr lang="en-US" sz="4000" kern="1200" dirty="0">
                <a:solidFill>
                  <a:srgbClr val="FFFFFF"/>
                </a:solidFill>
                <a:latin typeface="Arial"/>
                <a:cs typeface="Arial"/>
              </a:rPr>
              <a:t>ssential?</a:t>
            </a:r>
          </a:p>
        </p:txBody>
      </p:sp>
      <p:sp>
        <p:nvSpPr>
          <p:cNvPr id="4" name="Slide Number Placeholder 3">
            <a:extLst>
              <a:ext uri="{FF2B5EF4-FFF2-40B4-BE49-F238E27FC236}">
                <a16:creationId xmlns:a16="http://schemas.microsoft.com/office/drawing/2014/main" id="{10DD60C7-82ED-4E67-A049-B0AC51B6E890}"/>
              </a:ext>
            </a:extLst>
          </p:cNvPr>
          <p:cNvSpPr>
            <a:spLocks noGrp="1"/>
          </p:cNvSpPr>
          <p:nvPr>
            <p:ph type="sldNum" sz="quarter" idx="12"/>
          </p:nvPr>
        </p:nvSpPr>
        <p:spPr>
          <a:xfrm>
            <a:off x="11704320" y="6446837"/>
            <a:ext cx="448056" cy="365125"/>
          </a:xfrm>
        </p:spPr>
        <p:txBody>
          <a:bodyPr vert="horz" lIns="91440" tIns="45720" rIns="91440" bIns="45720" rtlCol="0" anchor="ctr">
            <a:no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007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9B8DE51-CD8B-A9F5-9FE2-23AED4917628}"/>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 y="10"/>
            <a:ext cx="12191981" cy="6857990"/>
          </a:xfrm>
          <a:prstGeom prst="rect">
            <a:avLst/>
          </a:prstGeom>
        </p:spPr>
      </p:pic>
      <p:sp>
        <p:nvSpPr>
          <p:cNvPr id="52" name="Rectangle 5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45055F-5584-8EB2-B952-F1FA6ECEFF87}"/>
              </a:ext>
            </a:extLst>
          </p:cNvPr>
          <p:cNvSpPr>
            <a:spLocks noGrp="1"/>
          </p:cNvSpPr>
          <p:nvPr>
            <p:ph type="title"/>
          </p:nvPr>
        </p:nvSpPr>
        <p:spPr>
          <a:xfrm>
            <a:off x="332666" y="3681400"/>
            <a:ext cx="11537090" cy="2387600"/>
          </a:xfrm>
        </p:spPr>
        <p:txBody>
          <a:bodyPr vert="horz" lIns="91440" tIns="45720" rIns="91440" bIns="45720" rtlCol="0" anchor="t">
            <a:normAutofit/>
          </a:bodyPr>
          <a:lstStyle/>
          <a:p>
            <a:r>
              <a:rPr lang="en-US" sz="4100" dirty="0">
                <a:solidFill>
                  <a:schemeClr val="bg1"/>
                </a:solidFill>
                <a:latin typeface="Arial"/>
                <a:cs typeface="Arial"/>
              </a:rPr>
              <a:t>Engaging educational partners meaningfully in comprehensive planning is necessary in order to support improved student outcomes</a:t>
            </a:r>
            <a:r>
              <a:rPr lang="en-US" sz="4100" dirty="0">
                <a:solidFill>
                  <a:schemeClr val="bg1"/>
                </a:solidFill>
                <a:latin typeface="+mj-lt"/>
                <a:cs typeface="+mj-cs"/>
              </a:rPr>
              <a:t>.</a:t>
            </a:r>
            <a:endParaRPr lang="en-US" dirty="0">
              <a:solidFill>
                <a:schemeClr val="bg1"/>
              </a:solidFill>
            </a:endParaRPr>
          </a:p>
        </p:txBody>
      </p:sp>
      <p:sp>
        <p:nvSpPr>
          <p:cNvPr id="54" name="Rectangle: Rounded Corners 5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46D14E-A88E-4DEB-F212-9031C617EA94}"/>
              </a:ext>
            </a:extLst>
          </p:cNvPr>
          <p:cNvSpPr>
            <a:spLocks noGrp="1"/>
          </p:cNvSpPr>
          <p:nvPr>
            <p:ph type="sldNum" sz="quarter" idx="12"/>
          </p:nvPr>
        </p:nvSpPr>
        <p:spPr>
          <a:xfrm>
            <a:off x="9041199" y="6356350"/>
            <a:ext cx="2743200" cy="365125"/>
          </a:xfrm>
        </p:spPr>
        <p:txBody>
          <a:bodyPr vert="horz" lIns="91440" tIns="45720" rIns="91440" bIns="45720" rtlCol="0" anchor="ctr">
            <a:normAutofit fontScale="85000" lnSpcReduction="20000"/>
          </a:bodyPr>
          <a:lstStyle/>
          <a:p>
            <a:pPr>
              <a:spcAft>
                <a:spcPts val="600"/>
              </a:spcAft>
              <a:defRPr/>
            </a:pPr>
            <a:fld id="{1E47FE53-EBF0-4DA7-9D9D-CC1C3A20F3CB}" type="slidenum">
              <a:rPr lang="en-US">
                <a:solidFill>
                  <a:schemeClr val="bg1"/>
                </a:solidFill>
                <a:latin typeface="Arial" panose="020B0604020202020204" pitchFamily="34" charset="0"/>
                <a:cs typeface="Arial" panose="020B0604020202020204" pitchFamily="34" charset="0"/>
              </a:rPr>
              <a:pPr>
                <a:spcAft>
                  <a:spcPts val="600"/>
                </a:spcAft>
                <a:defRPr/>
              </a:pPr>
              <a:t>7</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4961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8214B0-667A-8378-33B1-4042A4D788C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5473BA-26EE-5876-94FE-10BDAA012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656E0A-42B1-70C6-A8D5-4B0954897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C107F2-0B4B-2FE7-26F4-D244C436C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C83465-C514-4084-7CEC-AEC0543F9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C09881A-39C1-C75B-4426-6DFA707EC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3F685C-65EE-A034-2A58-7913A76C5696}"/>
              </a:ext>
            </a:extLst>
          </p:cNvPr>
          <p:cNvSpPr>
            <a:spLocks noGrp="1"/>
          </p:cNvSpPr>
          <p:nvPr>
            <p:ph type="title"/>
          </p:nvPr>
        </p:nvSpPr>
        <p:spPr>
          <a:xfrm>
            <a:off x="459347" y="294538"/>
            <a:ext cx="10808204" cy="1033669"/>
          </a:xfrm>
        </p:spPr>
        <p:txBody>
          <a:bodyPr>
            <a:normAutofit fontScale="90000"/>
          </a:bodyPr>
          <a:lstStyle/>
          <a:p>
            <a:r>
              <a:rPr lang="en-US" sz="3600" dirty="0">
                <a:solidFill>
                  <a:schemeClr val="bg1"/>
                </a:solidFill>
              </a:rPr>
              <a:t>Foundational Principles of the Local Control Funding Formula (LCFF)</a:t>
            </a:r>
            <a:endParaRPr lang="en-US" sz="3600" dirty="0">
              <a:solidFill>
                <a:srgbClr val="FFFFFF"/>
              </a:solidFill>
            </a:endParaRPr>
          </a:p>
        </p:txBody>
      </p:sp>
      <p:sp>
        <p:nvSpPr>
          <p:cNvPr id="3" name="Content Placeholder 2">
            <a:extLst>
              <a:ext uri="{FF2B5EF4-FFF2-40B4-BE49-F238E27FC236}">
                <a16:creationId xmlns:a16="http://schemas.microsoft.com/office/drawing/2014/main" id="{26E31152-D693-55FA-8A78-5A25695E2B78}"/>
              </a:ext>
            </a:extLst>
          </p:cNvPr>
          <p:cNvSpPr>
            <a:spLocks noGrp="1"/>
          </p:cNvSpPr>
          <p:nvPr>
            <p:ph idx="1"/>
          </p:nvPr>
        </p:nvSpPr>
        <p:spPr>
          <a:xfrm>
            <a:off x="611851" y="1885279"/>
            <a:ext cx="10968294" cy="4570152"/>
          </a:xfrm>
        </p:spPr>
        <p:txBody>
          <a:bodyPr anchor="t">
            <a:normAutofit/>
          </a:bodyPr>
          <a:lstStyle/>
          <a:p>
            <a:pPr>
              <a:spcBef>
                <a:spcPts val="600"/>
              </a:spcBef>
            </a:pPr>
            <a:r>
              <a:rPr lang="en-US" dirty="0">
                <a:latin typeface="Arial"/>
                <a:cs typeface="Arial"/>
              </a:rPr>
              <a:t>Local educational agency (LEA)-level improvement that is based on multiple measures of success</a:t>
            </a:r>
          </a:p>
          <a:p>
            <a:pPr>
              <a:spcBef>
                <a:spcPts val="600"/>
              </a:spcBef>
            </a:pPr>
            <a:r>
              <a:rPr lang="en-US" dirty="0">
                <a:latin typeface="Arial"/>
                <a:cs typeface="Arial"/>
              </a:rPr>
              <a:t>Equity</a:t>
            </a:r>
          </a:p>
          <a:p>
            <a:pPr lvl="1">
              <a:spcBef>
                <a:spcPts val="600"/>
              </a:spcBef>
            </a:pPr>
            <a:r>
              <a:rPr lang="en-US" dirty="0">
                <a:latin typeface="Arial"/>
                <a:cs typeface="Arial"/>
              </a:rPr>
              <a:t>Additional funding to address specific identified needs of students who are low income, English learners, and/or foster youth (i.e., unduplicated students)</a:t>
            </a:r>
          </a:p>
          <a:p>
            <a:pPr lvl="1">
              <a:spcBef>
                <a:spcPts val="600"/>
              </a:spcBef>
            </a:pPr>
            <a:r>
              <a:rPr lang="en-US" dirty="0">
                <a:latin typeface="Arial"/>
                <a:cs typeface="Arial"/>
              </a:rPr>
              <a:t>Requirement to Increase or Improve Services in proportion to the increase in funding</a:t>
            </a:r>
          </a:p>
          <a:p>
            <a:pPr>
              <a:spcBef>
                <a:spcPts val="600"/>
              </a:spcBef>
            </a:pPr>
            <a:r>
              <a:rPr lang="en-US" dirty="0">
                <a:latin typeface="Arial"/>
                <a:cs typeface="Arial"/>
              </a:rPr>
              <a:t>Subsidiarity</a:t>
            </a:r>
          </a:p>
          <a:p>
            <a:pPr lvl="1">
              <a:spcBef>
                <a:spcPts val="600"/>
              </a:spcBef>
            </a:pPr>
            <a:r>
              <a:rPr lang="en-US" dirty="0">
                <a:latin typeface="Arial"/>
                <a:cs typeface="Arial"/>
              </a:rPr>
              <a:t>Social and political issues are best dealt with at the local level</a:t>
            </a:r>
          </a:p>
        </p:txBody>
      </p:sp>
      <p:sp>
        <p:nvSpPr>
          <p:cNvPr id="4" name="Slide Number Placeholder 3">
            <a:extLst>
              <a:ext uri="{FF2B5EF4-FFF2-40B4-BE49-F238E27FC236}">
                <a16:creationId xmlns:a16="http://schemas.microsoft.com/office/drawing/2014/main" id="{74FE02A5-AB58-A967-920D-7530F1A8C8EC}"/>
              </a:ext>
            </a:extLst>
          </p:cNvPr>
          <p:cNvSpPr>
            <a:spLocks noGrp="1"/>
          </p:cNvSpPr>
          <p:nvPr>
            <p:ph type="sldNum" sz="quarter" idx="12"/>
          </p:nvPr>
        </p:nvSpPr>
        <p:spPr>
          <a:xfrm>
            <a:off x="11704320" y="6455431"/>
            <a:ext cx="445913" cy="365125"/>
          </a:xfrm>
        </p:spPr>
        <p:txBody>
          <a:bodyPr>
            <a:noAutofit/>
          </a:bodyPr>
          <a:lstStyle/>
          <a:p>
            <a:pPr>
              <a:spcAft>
                <a:spcPts val="600"/>
              </a:spcAft>
            </a:pPr>
            <a:fld id="{1E47FE53-EBF0-4DA7-9D9D-CC1C3A20F3CB}" type="slidenum">
              <a:rPr lang="en-US">
                <a:latin typeface="Arial" panose="020B0604020202020204" pitchFamily="34" charset="0"/>
                <a:cs typeface="Arial" panose="020B0604020202020204" pitchFamily="34" charset="0"/>
              </a:rPr>
              <a:pPr>
                <a:spcAft>
                  <a:spcPts val="600"/>
                </a:spcAft>
              </a:pPr>
              <a:t>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8023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030221-CD29-6109-4474-6706F99C5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C82A4349-016D-0574-5D54-AF15F62FA2FD}"/>
              </a:ext>
              <a:ext uri="{C183D7F6-B498-43B3-948B-1728B52AA6E4}">
                <adec:decorative xmlns:adec="http://schemas.microsoft.com/office/drawing/2017/decorative" val="0"/>
              </a:ext>
            </a:extLst>
          </p:cNvPr>
          <p:cNvSpPr>
            <a:spLocks noGrp="1"/>
          </p:cNvSpPr>
          <p:nvPr>
            <p:ph type="title"/>
            <p:extLst>
              <p:ext uri="{386F3935-93C4-4BCD-93E2-E3B085C9AB24}">
                <p16:designElem xmlns:p16="http://schemas.microsoft.com/office/powerpoint/2015/main" val="1"/>
              </p:ext>
            </p:extLst>
          </p:nvPr>
        </p:nvSpPr>
        <p:spPr>
          <a:xfrm>
            <a:off x="337224" y="18255"/>
            <a:ext cx="11517548" cy="132556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3600" dirty="0">
                <a:solidFill>
                  <a:schemeClr val="bg1"/>
                </a:solidFill>
              </a:rPr>
              <a:t>Framing the LCAP</a:t>
            </a:r>
          </a:p>
        </p:txBody>
      </p:sp>
      <p:sp>
        <p:nvSpPr>
          <p:cNvPr id="3" name="Content Placeholder 2">
            <a:extLst>
              <a:ext uri="{FF2B5EF4-FFF2-40B4-BE49-F238E27FC236}">
                <a16:creationId xmlns:a16="http://schemas.microsoft.com/office/drawing/2014/main" id="{2271DB48-7ADF-DE29-123A-17C6254228C6}"/>
              </a:ext>
            </a:extLst>
          </p:cNvPr>
          <p:cNvSpPr>
            <a:spLocks noGrp="1"/>
          </p:cNvSpPr>
          <p:nvPr>
            <p:ph sz="half" idx="1"/>
          </p:nvPr>
        </p:nvSpPr>
        <p:spPr>
          <a:xfrm>
            <a:off x="677007" y="1608997"/>
            <a:ext cx="10837985" cy="759313"/>
          </a:xfrm>
        </p:spPr>
        <p:txBody>
          <a:bodyPr/>
          <a:lstStyle/>
          <a:p>
            <a:pPr marL="0" indent="0">
              <a:buNone/>
            </a:pPr>
            <a:r>
              <a:rPr lang="en-US" sz="2400" baseline="0" dirty="0">
                <a:latin typeface="Arial"/>
                <a:ea typeface="Arial"/>
                <a:cs typeface="Arial"/>
              </a:rPr>
              <a:t>The LCAP development process serves three distinct,</a:t>
            </a:r>
            <a:r>
              <a:rPr lang="en-US" sz="2400" dirty="0">
                <a:latin typeface="Arial"/>
                <a:ea typeface="Arial"/>
                <a:cs typeface="Arial"/>
              </a:rPr>
              <a:t> </a:t>
            </a:r>
            <a:r>
              <a:rPr lang="en-US" sz="2400" baseline="0" dirty="0">
                <a:latin typeface="Arial"/>
                <a:ea typeface="Arial"/>
                <a:cs typeface="Arial"/>
              </a:rPr>
              <a:t>but related functions:</a:t>
            </a:r>
            <a:endParaRPr lang="en-US" dirty="0"/>
          </a:p>
        </p:txBody>
      </p:sp>
      <p:pic>
        <p:nvPicPr>
          <p:cNvPr id="8" name="Content Placeholder 7" descr="3 squares lined up left to right with verbiage under: 1)green square with 2 hands handshaking with verbiage &quot;Meaningful Engagement of Educational Partners&quot;, 2)blue square with checkmarks on a paper &quot;Comprehensive Planning&quot;, 3)yellow square with a checkmark &quot;Accountability and Compliance&quot;.">
            <a:extLst>
              <a:ext uri="{FF2B5EF4-FFF2-40B4-BE49-F238E27FC236}">
                <a16:creationId xmlns:a16="http://schemas.microsoft.com/office/drawing/2014/main" id="{9447C498-6C81-F26B-9B83-E4EFEBED831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5131" y="1988653"/>
            <a:ext cx="10678669" cy="4206745"/>
          </a:xfrm>
        </p:spPr>
      </p:pic>
      <p:sp>
        <p:nvSpPr>
          <p:cNvPr id="5" name="Slide Number Placeholder 4">
            <a:extLst>
              <a:ext uri="{FF2B5EF4-FFF2-40B4-BE49-F238E27FC236}">
                <a16:creationId xmlns:a16="http://schemas.microsoft.com/office/drawing/2014/main" id="{7F6F5009-01EB-94F2-382F-BA557B9BE149}"/>
              </a:ext>
            </a:extLst>
          </p:cNvPr>
          <p:cNvSpPr>
            <a:spLocks noGrp="1"/>
          </p:cNvSpPr>
          <p:nvPr>
            <p:ph type="sldNum" sz="quarter" idx="12"/>
          </p:nvPr>
        </p:nvSpPr>
        <p:spPr/>
        <p:txBody>
          <a:bodyPr/>
          <a:lstStyle/>
          <a:p>
            <a:fld id="{1E47FE53-EBF0-4DA7-9D9D-CC1C3A20F3CB}" type="slidenum">
              <a:rPr lang="en-US" smtClean="0"/>
              <a:pPr/>
              <a:t>9</a:t>
            </a:fld>
            <a:endParaRPr lang="en-US"/>
          </a:p>
        </p:txBody>
      </p:sp>
    </p:spTree>
    <p:extLst>
      <p:ext uri="{BB962C8B-B14F-4D97-AF65-F5344CB8AC3E}">
        <p14:creationId xmlns:p14="http://schemas.microsoft.com/office/powerpoint/2010/main" val="192549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4109</Words>
  <Application>Microsoft Office PowerPoint</Application>
  <PresentationFormat>Widescreen</PresentationFormat>
  <Paragraphs>369</Paragraphs>
  <Slides>58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Arial,Sans-Serif</vt:lpstr>
      <vt:lpstr>Calibri</vt:lpstr>
      <vt:lpstr>Calibri Light</vt:lpstr>
      <vt:lpstr>Courier New</vt:lpstr>
      <vt:lpstr>Wingdings</vt:lpstr>
      <vt:lpstr>Wingdings,Sans-Serif</vt:lpstr>
      <vt:lpstr>Office Theme</vt:lpstr>
      <vt:lpstr>Engaging Educational Partners</vt:lpstr>
      <vt:lpstr>Future Webinars</vt:lpstr>
      <vt:lpstr>Template Files</vt:lpstr>
      <vt:lpstr>Purpose of Today’s Webinar</vt:lpstr>
      <vt:lpstr>Intended Audience</vt:lpstr>
      <vt:lpstr>Why is educational partner engagement essential?</vt:lpstr>
      <vt:lpstr>Engaging educational partners meaningfully in comprehensive planning is necessary in order to support improved student outcomes.</vt:lpstr>
      <vt:lpstr>Foundational Principles of the Local Control Funding Formula (LCFF)</vt:lpstr>
      <vt:lpstr>Framing the LCAP</vt:lpstr>
      <vt:lpstr>Meaningful Engagement</vt:lpstr>
      <vt:lpstr>Benefits of Engaging Partners</vt:lpstr>
      <vt:lpstr>Who Must Be Consulted in the Development of the LCAP?</vt:lpstr>
      <vt:lpstr>Consultation Required: County Offices of Education (COEs) and Districts</vt:lpstr>
      <vt:lpstr>Consultation Required: Charters</vt:lpstr>
      <vt:lpstr>Required Consultation </vt:lpstr>
      <vt:lpstr>Statute identifies the floor for engagement, not the ceiling.</vt:lpstr>
      <vt:lpstr>Additional Partner Considerations</vt:lpstr>
      <vt:lpstr>What Additional Requirements Do LEA’s Have to Fulfill Before Adopting the LCAP?</vt:lpstr>
      <vt:lpstr>Additional COE and District Requirements (1 of 2)</vt:lpstr>
      <vt:lpstr>Students on Advisory Committees</vt:lpstr>
      <vt:lpstr>Greene Act Requirements</vt:lpstr>
      <vt:lpstr>Additional COE and District Requirements (2 of 2)</vt:lpstr>
      <vt:lpstr>Additional Requirements for Charters</vt:lpstr>
      <vt:lpstr>Additional Requirements for Charters Using LCAP as the SPSA</vt:lpstr>
      <vt:lpstr>What are the LCAP Adoption, Submission, Approval and Posting Requirements?</vt:lpstr>
      <vt:lpstr>LCAP Adoption for COEs and Districts</vt:lpstr>
      <vt:lpstr>LCAP Adoption for Charters</vt:lpstr>
      <vt:lpstr>LCAP Submission</vt:lpstr>
      <vt:lpstr>LCAP Posting Requirements: Districts and COEs</vt:lpstr>
      <vt:lpstr>LCAP Posting Requirements: Charters</vt:lpstr>
      <vt:lpstr>Reminder of Written Notification Requirements</vt:lpstr>
      <vt:lpstr>Additional LCAP Posting Requirement: All LEAs</vt:lpstr>
      <vt:lpstr>The Engaging Educational Partners Section</vt:lpstr>
      <vt:lpstr>Overview of Engaging Educational Partners  Section</vt:lpstr>
      <vt:lpstr>Engagement Process: Template (1)</vt:lpstr>
      <vt:lpstr>Engagement Process: Template (2)</vt:lpstr>
      <vt:lpstr>Engagement Process: Instructions (1 of 2)</vt:lpstr>
      <vt:lpstr>Engagement Process: Instructions (2 of 2)</vt:lpstr>
      <vt:lpstr>Influence on the Adopted LCAP: Template</vt:lpstr>
      <vt:lpstr>Influence on the Adopted LCAP: Instructions (1 of 3)</vt:lpstr>
      <vt:lpstr>Influence on the Adopted LCAP: Instructions (2 of 3)</vt:lpstr>
      <vt:lpstr>Influence on the Adopted LCAP: Instructions (3 of 3)</vt:lpstr>
      <vt:lpstr>Reminders </vt:lpstr>
      <vt:lpstr>Reminders (1)</vt:lpstr>
      <vt:lpstr>Considerations to Promote Meaningful Engagement </vt:lpstr>
      <vt:lpstr>Planning  (1 of 2)</vt:lpstr>
      <vt:lpstr>Planning  (2 of 2)</vt:lpstr>
      <vt:lpstr>Strategies: Continuous Improvement</vt:lpstr>
      <vt:lpstr>Strategies: Systems and Structures</vt:lpstr>
      <vt:lpstr>Strategies: Conditions and Climate</vt:lpstr>
      <vt:lpstr>Strategies: Knowledge and Capacity</vt:lpstr>
      <vt:lpstr>Strategies: Participation and Representation</vt:lpstr>
      <vt:lpstr>Strategies: Meaningful Engagement</vt:lpstr>
      <vt:lpstr>Closing Thoughts</vt:lpstr>
      <vt:lpstr>Trusting Relationships are Key</vt:lpstr>
      <vt:lpstr>Promoting Well Written Engaging Educational Partner Sections </vt:lpstr>
      <vt:lpstr>Resources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Educational Partners - Local Control Funding Formula (CA Dept of Education)</dc:title>
  <dc:subject>Tuesdays @ 2 webinar presentation of the Engaging Educational Partners section of the 2025-26 Local Control and Accountability Plan.</dc:subject>
  <dc:creator/>
  <cp:keywords/>
  <cp:lastModifiedBy/>
  <cp:revision>1</cp:revision>
  <dcterms:created xsi:type="dcterms:W3CDTF">2025-04-16T17:21:06Z</dcterms:created>
  <dcterms:modified xsi:type="dcterms:W3CDTF">2025-04-18T23:11:24Z</dcterms:modified>
</cp:coreProperties>
</file>