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4" r:id="rId6"/>
    <p:sldMasterId id="2147483680" r:id="rId7"/>
  </p:sldMasterIdLst>
  <p:notesMasterIdLst>
    <p:notesMasterId r:id="rId39"/>
  </p:notesMasterIdLst>
  <p:handoutMasterIdLst>
    <p:handoutMasterId r:id="rId40"/>
  </p:handoutMasterIdLst>
  <p:sldIdLst>
    <p:sldId id="257" r:id="rId8"/>
    <p:sldId id="547" r:id="rId9"/>
    <p:sldId id="573" r:id="rId10"/>
    <p:sldId id="569" r:id="rId11"/>
    <p:sldId id="567" r:id="rId12"/>
    <p:sldId id="596" r:id="rId13"/>
    <p:sldId id="595" r:id="rId14"/>
    <p:sldId id="608" r:id="rId15"/>
    <p:sldId id="558" r:id="rId16"/>
    <p:sldId id="606" r:id="rId17"/>
    <p:sldId id="597" r:id="rId18"/>
    <p:sldId id="604" r:id="rId19"/>
    <p:sldId id="574" r:id="rId20"/>
    <p:sldId id="575" r:id="rId21"/>
    <p:sldId id="607" r:id="rId22"/>
    <p:sldId id="605" r:id="rId23"/>
    <p:sldId id="653" r:id="rId24"/>
    <p:sldId id="599" r:id="rId25"/>
    <p:sldId id="578" r:id="rId26"/>
    <p:sldId id="588" r:id="rId27"/>
    <p:sldId id="598" r:id="rId28"/>
    <p:sldId id="593" r:id="rId29"/>
    <p:sldId id="603" r:id="rId30"/>
    <p:sldId id="594" r:id="rId31"/>
    <p:sldId id="654" r:id="rId32"/>
    <p:sldId id="601" r:id="rId33"/>
    <p:sldId id="655" r:id="rId34"/>
    <p:sldId id="568" r:id="rId35"/>
    <p:sldId id="572" r:id="rId36"/>
    <p:sldId id="652" r:id="rId37"/>
    <p:sldId id="571"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isa Vassey" initials="MV" lastIdx="2" clrIdx="6">
    <p:extLst>
      <p:ext uri="{19B8F6BF-5375-455C-9EA6-DF929625EA0E}">
        <p15:presenceInfo xmlns:p15="http://schemas.microsoft.com/office/powerpoint/2012/main" userId="S-1-5-21-2608872058-1432505909-2668327341-28505" providerId="AD"/>
      </p:ext>
    </p:extLst>
  </p:cmAuthor>
  <p:cmAuthor id="1" name="Jackie Richardson" initials="JR" lastIdx="2" clrIdx="0">
    <p:extLst>
      <p:ext uri="{19B8F6BF-5375-455C-9EA6-DF929625EA0E}">
        <p15:presenceInfo xmlns:p15="http://schemas.microsoft.com/office/powerpoint/2012/main" userId="S-1-5-21-2608872058-1432505909-2668327341-30791" providerId="AD"/>
      </p:ext>
    </p:extLst>
  </p:cmAuthor>
  <p:cmAuthor id="8" name="Kim Frinzell" initials="KF [2]" lastIdx="1" clrIdx="7">
    <p:extLst>
      <p:ext uri="{19B8F6BF-5375-455C-9EA6-DF929625EA0E}">
        <p15:presenceInfo xmlns:p15="http://schemas.microsoft.com/office/powerpoint/2012/main" userId="S-1-5-21-2608872058-1432505909-2668327341-17399" providerId="AD"/>
      </p:ext>
    </p:extLst>
  </p:cmAuthor>
  <p:cmAuthor id="2" name="Gurjeet Barayah" initials="GB" lastIdx="14" clrIdx="1">
    <p:extLst>
      <p:ext uri="{19B8F6BF-5375-455C-9EA6-DF929625EA0E}">
        <p15:presenceInfo xmlns:p15="http://schemas.microsoft.com/office/powerpoint/2012/main" userId="S::gbarayah@cde.ca.gov::9f2ac913-1a8b-4a66-a22c-439907f75afc" providerId="AD"/>
      </p:ext>
    </p:extLst>
  </p:cmAuthor>
  <p:cmAuthor id="9" name="David Hazeleaf" initials="DH [2]" lastIdx="8" clrIdx="8">
    <p:extLst>
      <p:ext uri="{19B8F6BF-5375-455C-9EA6-DF929625EA0E}">
        <p15:presenceInfo xmlns:p15="http://schemas.microsoft.com/office/powerpoint/2012/main" userId="S-1-5-21-2608872058-1432505909-2668327341-5315" providerId="AD"/>
      </p:ext>
    </p:extLst>
  </p:cmAuthor>
  <p:cmAuthor id="3" name="David Hazeleaf" initials="DH" lastIdx="5" clrIdx="2">
    <p:extLst>
      <p:ext uri="{19B8F6BF-5375-455C-9EA6-DF929625EA0E}">
        <p15:presenceInfo xmlns:p15="http://schemas.microsoft.com/office/powerpoint/2012/main" userId="S::dhazeleaf@cde.ca.gov::103f155c-cccf-402d-a16e-1f125a487ba0" providerId="AD"/>
      </p:ext>
    </p:extLst>
  </p:cmAuthor>
  <p:cmAuthor id="10" name="Amy Bell" initials="AB" lastIdx="10" clrIdx="9">
    <p:extLst>
      <p:ext uri="{19B8F6BF-5375-455C-9EA6-DF929625EA0E}">
        <p15:presenceInfo xmlns:p15="http://schemas.microsoft.com/office/powerpoint/2012/main" userId="S-1-5-21-2608872058-1432505909-2668327341-5261" providerId="AD"/>
      </p:ext>
    </p:extLst>
  </p:cmAuthor>
  <p:cmAuthor id="4" name="Kim Frinzell" initials="KF" lastIdx="4" clrIdx="3">
    <p:extLst>
      <p:ext uri="{19B8F6BF-5375-455C-9EA6-DF929625EA0E}">
        <p15:presenceInfo xmlns:p15="http://schemas.microsoft.com/office/powerpoint/2012/main" userId="S::kfrinzell@cde.ca.gov::5aec74cc-6eb7-4b09-a269-1f8b68920ac6" providerId="AD"/>
      </p:ext>
    </p:extLst>
  </p:cmAuthor>
  <p:cmAuthor id="11" name="Carrie Robinson" initials="CR" lastIdx="21" clrIdx="10">
    <p:extLst>
      <p:ext uri="{19B8F6BF-5375-455C-9EA6-DF929625EA0E}">
        <p15:presenceInfo xmlns:p15="http://schemas.microsoft.com/office/powerpoint/2012/main" userId="Carrie Robinson" providerId="None"/>
      </p:ext>
    </p:extLst>
  </p:cmAuthor>
  <p:cmAuthor id="5" name="Julie BoarerPitchford" initials="JB" lastIdx="3" clrIdx="4">
    <p:extLst>
      <p:ext uri="{19B8F6BF-5375-455C-9EA6-DF929625EA0E}">
        <p15:presenceInfo xmlns:p15="http://schemas.microsoft.com/office/powerpoint/2012/main" userId="S::jboarerpitchford@cde.ca.gov::e0699bf6-fc75-4ea3-af55-390d8bbb474b" providerId="AD"/>
      </p:ext>
    </p:extLst>
  </p:cmAuthor>
  <p:cmAuthor id="6" name="Michael Danzik" initials="MD" lastIdx="3" clrIdx="5">
    <p:extLst>
      <p:ext uri="{19B8F6BF-5375-455C-9EA6-DF929625EA0E}">
        <p15:presenceInfo xmlns:p15="http://schemas.microsoft.com/office/powerpoint/2012/main" userId="S-1-5-21-2608872058-1432505909-2668327341-5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04" autoAdjust="0"/>
    <p:restoredTop sz="91187" autoAdjust="0"/>
  </p:normalViewPr>
  <p:slideViewPr>
    <p:cSldViewPr snapToGrid="0">
      <p:cViewPr varScale="1">
        <p:scale>
          <a:sx n="114" d="100"/>
          <a:sy n="114" d="100"/>
        </p:scale>
        <p:origin x="226" y="82"/>
      </p:cViewPr>
      <p:guideLst>
        <p:guide orient="horz" pos="2160"/>
        <p:guide pos="3840"/>
      </p:guideLst>
    </p:cSldViewPr>
  </p:slideViewPr>
  <p:notesTextViewPr>
    <p:cViewPr>
      <p:scale>
        <a:sx n="1" d="1"/>
        <a:sy n="1" d="1"/>
      </p:scale>
      <p:origin x="0" y="0"/>
    </p:cViewPr>
  </p:notesTextViewPr>
  <p:sorterViewPr>
    <p:cViewPr>
      <p:scale>
        <a:sx n="100" d="100"/>
        <a:sy n="100" d="100"/>
      </p:scale>
      <p:origin x="0" y="-4099"/>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29187" cy="1227380"/>
          </a:xfrm>
          <a:prstGeom prst="rect">
            <a:avLst/>
          </a:prstGeom>
        </p:spPr>
        <p:txBody>
          <a:bodyPr vert="horz" lIns="147365" tIns="73682" rIns="147365" bIns="73682" rtlCol="0"/>
          <a:lstStyle>
            <a:lvl1pPr algn="l">
              <a:defRPr sz="1900"/>
            </a:lvl1pPr>
          </a:lstStyle>
          <a:p>
            <a:endParaRPr lang="en-US" dirty="0"/>
          </a:p>
        </p:txBody>
      </p:sp>
      <p:sp>
        <p:nvSpPr>
          <p:cNvPr id="3" name="Date Placeholder 2"/>
          <p:cNvSpPr>
            <a:spLocks noGrp="1"/>
          </p:cNvSpPr>
          <p:nvPr>
            <p:ph type="dt" sz="quarter" idx="1"/>
          </p:nvPr>
        </p:nvSpPr>
        <p:spPr>
          <a:xfrm>
            <a:off x="4219788" y="0"/>
            <a:ext cx="3229187" cy="1227380"/>
          </a:xfrm>
          <a:prstGeom prst="rect">
            <a:avLst/>
          </a:prstGeom>
        </p:spPr>
        <p:txBody>
          <a:bodyPr vert="horz" lIns="147365" tIns="73682" rIns="147365" bIns="73682" rtlCol="0"/>
          <a:lstStyle>
            <a:lvl1pPr algn="r">
              <a:defRPr sz="1900"/>
            </a:lvl1pPr>
          </a:lstStyle>
          <a:p>
            <a:fld id="{AC6494FB-3489-468D-A451-38C7FB0BB2D7}" type="datetimeFigureOut">
              <a:rPr lang="en-US" smtClean="0"/>
              <a:t>6/21/2023</a:t>
            </a:fld>
            <a:endParaRPr lang="en-US" dirty="0"/>
          </a:p>
        </p:txBody>
      </p:sp>
      <p:sp>
        <p:nvSpPr>
          <p:cNvPr id="4" name="Footer Placeholder 3"/>
          <p:cNvSpPr>
            <a:spLocks noGrp="1"/>
          </p:cNvSpPr>
          <p:nvPr>
            <p:ph type="ftr" sz="quarter" idx="2"/>
          </p:nvPr>
        </p:nvSpPr>
        <p:spPr>
          <a:xfrm>
            <a:off x="0" y="23269927"/>
            <a:ext cx="3229187" cy="1227377"/>
          </a:xfrm>
          <a:prstGeom prst="rect">
            <a:avLst/>
          </a:prstGeom>
        </p:spPr>
        <p:txBody>
          <a:bodyPr vert="horz" lIns="147365" tIns="73682" rIns="147365" bIns="73682" rtlCol="0" anchor="b"/>
          <a:lstStyle>
            <a:lvl1pPr algn="l">
              <a:defRPr sz="1900"/>
            </a:lvl1pPr>
          </a:lstStyle>
          <a:p>
            <a:endParaRPr lang="en-US" dirty="0"/>
          </a:p>
        </p:txBody>
      </p:sp>
      <p:sp>
        <p:nvSpPr>
          <p:cNvPr id="5" name="Slide Number Placeholder 4"/>
          <p:cNvSpPr>
            <a:spLocks noGrp="1"/>
          </p:cNvSpPr>
          <p:nvPr>
            <p:ph type="sldNum" sz="quarter" idx="3"/>
          </p:nvPr>
        </p:nvSpPr>
        <p:spPr>
          <a:xfrm>
            <a:off x="4219788" y="23269927"/>
            <a:ext cx="3229187" cy="1227377"/>
          </a:xfrm>
          <a:prstGeom prst="rect">
            <a:avLst/>
          </a:prstGeom>
        </p:spPr>
        <p:txBody>
          <a:bodyPr vert="horz" lIns="147365" tIns="73682" rIns="147365" bIns="73682" rtlCol="0" anchor="b"/>
          <a:lstStyle>
            <a:lvl1pPr algn="r">
              <a:defRPr sz="1900"/>
            </a:lvl1pPr>
          </a:lstStyle>
          <a:p>
            <a:fld id="{963748F4-3E24-4BA1-83AB-0D46558EED30}" type="slidenum">
              <a:rPr lang="en-US" smtClean="0"/>
              <a:t>‹#›</a:t>
            </a:fld>
            <a:endParaRPr lang="en-US" dirty="0"/>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79550" y="220663"/>
            <a:ext cx="4356100" cy="2451100"/>
          </a:xfrm>
          <a:prstGeom prst="rect">
            <a:avLst/>
          </a:prstGeom>
          <a:noFill/>
          <a:ln w="12700">
            <a:solidFill>
              <a:prstClr val="black"/>
            </a:solidFill>
          </a:ln>
        </p:spPr>
        <p:txBody>
          <a:bodyPr vert="horz" lIns="149811" tIns="74906" rIns="149811" bIns="74906" rtlCol="0" anchor="ctr"/>
          <a:lstStyle/>
          <a:p>
            <a:endParaRPr lang="en-US" dirty="0"/>
          </a:p>
        </p:txBody>
      </p:sp>
      <p:sp>
        <p:nvSpPr>
          <p:cNvPr id="5" name="Notes Placeholder 4"/>
          <p:cNvSpPr>
            <a:spLocks noGrp="1"/>
          </p:cNvSpPr>
          <p:nvPr>
            <p:ph type="body" sz="quarter" idx="3"/>
          </p:nvPr>
        </p:nvSpPr>
        <p:spPr>
          <a:xfrm>
            <a:off x="450022" y="2796466"/>
            <a:ext cx="6415160" cy="6137544"/>
          </a:xfrm>
          <a:prstGeom prst="rect">
            <a:avLst/>
          </a:prstGeom>
        </p:spPr>
        <p:txBody>
          <a:bodyPr vert="horz" lIns="149811" tIns="74906" rIns="149811" bIns="749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617268" y="9060550"/>
            <a:ext cx="2247912" cy="452617"/>
          </a:xfrm>
          <a:prstGeom prst="rect">
            <a:avLst/>
          </a:prstGeom>
        </p:spPr>
        <p:txBody>
          <a:bodyPr vert="horz" lIns="149811" tIns="74906" rIns="149811" bIns="74906" rtlCol="0" anchor="b"/>
          <a:lstStyle>
            <a:lvl1pPr algn="r">
              <a:defRPr sz="1900"/>
            </a:lvl1pPr>
          </a:lstStyle>
          <a:p>
            <a:fld id="{942787AA-9CC9-4BDC-9D76-FFA9D61A5303}" type="slidenum">
              <a:rPr lang="en-US" smtClean="0"/>
              <a:t>‹#›</a:t>
            </a:fld>
            <a:endParaRPr lang="en-US" dirty="0"/>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defTabSz="1473647">
              <a:defRPr/>
            </a:pPr>
            <a:endParaRPr lang="en-US" sz="1800" dirty="0">
              <a:latin typeface="+mn-lt"/>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10</a:t>
            </a:fld>
            <a:endParaRPr lang="en-US" dirty="0"/>
          </a:p>
        </p:txBody>
      </p:sp>
    </p:spTree>
    <p:extLst>
      <p:ext uri="{BB962C8B-B14F-4D97-AF65-F5344CB8AC3E}">
        <p14:creationId xmlns:p14="http://schemas.microsoft.com/office/powerpoint/2010/main" val="220722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11</a:t>
            </a:fld>
            <a:endParaRPr lang="en-US" dirty="0"/>
          </a:p>
        </p:txBody>
      </p:sp>
    </p:spTree>
    <p:extLst>
      <p:ext uri="{BB962C8B-B14F-4D97-AF65-F5344CB8AC3E}">
        <p14:creationId xmlns:p14="http://schemas.microsoft.com/office/powerpoint/2010/main" val="682133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12</a:t>
            </a:fld>
            <a:endParaRPr lang="en-US" dirty="0"/>
          </a:p>
        </p:txBody>
      </p:sp>
    </p:spTree>
    <p:extLst>
      <p:ext uri="{BB962C8B-B14F-4D97-AF65-F5344CB8AC3E}">
        <p14:creationId xmlns:p14="http://schemas.microsoft.com/office/powerpoint/2010/main" val="275836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942787AA-9CC9-4BDC-9D76-FFA9D61A5303}" type="slidenum">
              <a:rPr lang="en-US" smtClean="0"/>
              <a:t>13</a:t>
            </a:fld>
            <a:endParaRPr lang="en-US" dirty="0"/>
          </a:p>
        </p:txBody>
      </p:sp>
    </p:spTree>
    <p:extLst>
      <p:ext uri="{BB962C8B-B14F-4D97-AF65-F5344CB8AC3E}">
        <p14:creationId xmlns:p14="http://schemas.microsoft.com/office/powerpoint/2010/main" val="3120248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dirty="0"/>
          </a:p>
        </p:txBody>
      </p:sp>
    </p:spTree>
    <p:extLst>
      <p:ext uri="{BB962C8B-B14F-4D97-AF65-F5344CB8AC3E}">
        <p14:creationId xmlns:p14="http://schemas.microsoft.com/office/powerpoint/2010/main" val="370892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15</a:t>
            </a:fld>
            <a:endParaRPr lang="en-US" dirty="0"/>
          </a:p>
        </p:txBody>
      </p:sp>
    </p:spTree>
    <p:extLst>
      <p:ext uri="{BB962C8B-B14F-4D97-AF65-F5344CB8AC3E}">
        <p14:creationId xmlns:p14="http://schemas.microsoft.com/office/powerpoint/2010/main" val="32756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16</a:t>
            </a:fld>
            <a:endParaRPr lang="en-US" dirty="0"/>
          </a:p>
        </p:txBody>
      </p:sp>
    </p:spTree>
    <p:extLst>
      <p:ext uri="{BB962C8B-B14F-4D97-AF65-F5344CB8AC3E}">
        <p14:creationId xmlns:p14="http://schemas.microsoft.com/office/powerpoint/2010/main" val="2974043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17</a:t>
            </a:fld>
            <a:endParaRPr lang="en-US" dirty="0"/>
          </a:p>
        </p:txBody>
      </p:sp>
    </p:spTree>
    <p:extLst>
      <p:ext uri="{BB962C8B-B14F-4D97-AF65-F5344CB8AC3E}">
        <p14:creationId xmlns:p14="http://schemas.microsoft.com/office/powerpoint/2010/main" val="2561920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18</a:t>
            </a:fld>
            <a:endParaRPr lang="en-US" dirty="0"/>
          </a:p>
        </p:txBody>
      </p:sp>
    </p:spTree>
    <p:extLst>
      <p:ext uri="{BB962C8B-B14F-4D97-AF65-F5344CB8AC3E}">
        <p14:creationId xmlns:p14="http://schemas.microsoft.com/office/powerpoint/2010/main" val="2937079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42787AA-9CC9-4BDC-9D76-FFA9D61A5303}" type="slidenum">
              <a:rPr lang="en-US" smtClean="0"/>
              <a:t>19</a:t>
            </a:fld>
            <a:endParaRPr lang="en-US" dirty="0"/>
          </a:p>
        </p:txBody>
      </p:sp>
    </p:spTree>
    <p:extLst>
      <p:ext uri="{BB962C8B-B14F-4D97-AF65-F5344CB8AC3E}">
        <p14:creationId xmlns:p14="http://schemas.microsoft.com/office/powerpoint/2010/main" val="248521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a:t>
            </a:fld>
            <a:endParaRPr lang="en-US" dirty="0"/>
          </a:p>
        </p:txBody>
      </p:sp>
    </p:spTree>
    <p:extLst>
      <p:ext uri="{BB962C8B-B14F-4D97-AF65-F5344CB8AC3E}">
        <p14:creationId xmlns:p14="http://schemas.microsoft.com/office/powerpoint/2010/main" val="573730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5"/>
          </p:nvPr>
        </p:nvSpPr>
        <p:spPr/>
        <p:txBody>
          <a:bodyPr/>
          <a:lstStyle/>
          <a:p>
            <a:fld id="{942787AA-9CC9-4BDC-9D76-FFA9D61A5303}" type="slidenum">
              <a:rPr lang="en-US" smtClean="0"/>
              <a:t>20</a:t>
            </a:fld>
            <a:endParaRPr lang="en-US" dirty="0"/>
          </a:p>
        </p:txBody>
      </p:sp>
    </p:spTree>
    <p:extLst>
      <p:ext uri="{BB962C8B-B14F-4D97-AF65-F5344CB8AC3E}">
        <p14:creationId xmlns:p14="http://schemas.microsoft.com/office/powerpoint/2010/main" val="2582950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defTabSz="1473647">
              <a:defRPr/>
            </a:pPr>
            <a:endParaRPr lang="en-US" sz="1800" dirty="0">
              <a:highlight>
                <a:srgbClr val="FFFF00"/>
              </a:highlight>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21</a:t>
            </a:fld>
            <a:endParaRPr lang="en-US" dirty="0"/>
          </a:p>
        </p:txBody>
      </p:sp>
    </p:spTree>
    <p:extLst>
      <p:ext uri="{BB962C8B-B14F-4D97-AF65-F5344CB8AC3E}">
        <p14:creationId xmlns:p14="http://schemas.microsoft.com/office/powerpoint/2010/main" val="1768660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defTabSz="1473647">
              <a:defRPr/>
            </a:pPr>
            <a:endParaRPr lang="en-US" sz="1800" dirty="0">
              <a:highlight>
                <a:srgbClr val="FFFF00"/>
              </a:highlight>
              <a:ea typeface="+mn-lt"/>
              <a:cs typeface="+mn-lt"/>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22</a:t>
            </a:fld>
            <a:endParaRPr lang="en-US" dirty="0"/>
          </a:p>
        </p:txBody>
      </p:sp>
    </p:spTree>
    <p:extLst>
      <p:ext uri="{BB962C8B-B14F-4D97-AF65-F5344CB8AC3E}">
        <p14:creationId xmlns:p14="http://schemas.microsoft.com/office/powerpoint/2010/main" val="1917233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defTabSz="1473647">
              <a:defRPr/>
            </a:pPr>
            <a:endParaRPr lang="en-US" sz="1800" b="1" dirty="0">
              <a:ea typeface="+mn-lt"/>
              <a:cs typeface="+mn-lt"/>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23</a:t>
            </a:fld>
            <a:endParaRPr lang="en-US" dirty="0"/>
          </a:p>
        </p:txBody>
      </p:sp>
    </p:spTree>
    <p:extLst>
      <p:ext uri="{BB962C8B-B14F-4D97-AF65-F5344CB8AC3E}">
        <p14:creationId xmlns:p14="http://schemas.microsoft.com/office/powerpoint/2010/main" val="3888777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marL="0" marR="0" lvl="0" indent="0" algn="l" defTabSz="1473647" rtl="0" eaLnBrk="1" fontAlgn="auto" latinLnBrk="0" hangingPunct="1">
              <a:lnSpc>
                <a:spcPct val="100000"/>
              </a:lnSpc>
              <a:spcBef>
                <a:spcPts val="0"/>
              </a:spcBef>
              <a:spcAft>
                <a:spcPts val="0"/>
              </a:spcAft>
              <a:buClrTx/>
              <a:buSzTx/>
              <a:buFontTx/>
              <a:buNone/>
              <a:tabLst/>
              <a:defRPr/>
            </a:pPr>
            <a:endParaRPr lang="en-US" sz="1800" b="0" dirty="0">
              <a:ea typeface="+mn-lt"/>
              <a:cs typeface="+mn-lt"/>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dirty="0"/>
          </a:p>
        </p:txBody>
      </p:sp>
    </p:spTree>
    <p:extLst>
      <p:ext uri="{BB962C8B-B14F-4D97-AF65-F5344CB8AC3E}">
        <p14:creationId xmlns:p14="http://schemas.microsoft.com/office/powerpoint/2010/main" val="988976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marL="0" marR="0" lvl="0" indent="0" algn="l" defTabSz="1473647" rtl="0" eaLnBrk="1" fontAlgn="auto" latinLnBrk="0" hangingPunct="1">
              <a:lnSpc>
                <a:spcPct val="100000"/>
              </a:lnSpc>
              <a:spcBef>
                <a:spcPts val="0"/>
              </a:spcBef>
              <a:spcAft>
                <a:spcPts val="0"/>
              </a:spcAft>
              <a:buClrTx/>
              <a:buSzTx/>
              <a:buFontTx/>
              <a:buNone/>
              <a:tabLst/>
              <a:defRPr/>
            </a:pPr>
            <a:endParaRPr lang="en-US" sz="1800" b="0" dirty="0">
              <a:ea typeface="+mn-lt"/>
              <a:cs typeface="+mn-lt"/>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25</a:t>
            </a:fld>
            <a:endParaRPr lang="en-US" dirty="0"/>
          </a:p>
        </p:txBody>
      </p:sp>
    </p:spTree>
    <p:extLst>
      <p:ext uri="{BB962C8B-B14F-4D97-AF65-F5344CB8AC3E}">
        <p14:creationId xmlns:p14="http://schemas.microsoft.com/office/powerpoint/2010/main" val="2543942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defTabSz="1473647">
              <a:defRPr/>
            </a:pPr>
            <a:endParaRPr lang="en-US" sz="1800" b="1" dirty="0">
              <a:ea typeface="+mn-lt"/>
              <a:cs typeface="+mn-lt"/>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26</a:t>
            </a:fld>
            <a:endParaRPr lang="en-US" dirty="0"/>
          </a:p>
        </p:txBody>
      </p:sp>
    </p:spTree>
    <p:extLst>
      <p:ext uri="{BB962C8B-B14F-4D97-AF65-F5344CB8AC3E}">
        <p14:creationId xmlns:p14="http://schemas.microsoft.com/office/powerpoint/2010/main" val="1121641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800" b="1" dirty="0">
              <a:ea typeface="+mn-lt"/>
              <a:cs typeface="+mn-lt"/>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27</a:t>
            </a:fld>
            <a:endParaRPr lang="en-US" dirty="0"/>
          </a:p>
        </p:txBody>
      </p:sp>
    </p:spTree>
    <p:extLst>
      <p:ext uri="{BB962C8B-B14F-4D97-AF65-F5344CB8AC3E}">
        <p14:creationId xmlns:p14="http://schemas.microsoft.com/office/powerpoint/2010/main" val="3404257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sz="1800"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28</a:t>
            </a:fld>
            <a:endParaRPr lang="en-US" dirty="0"/>
          </a:p>
        </p:txBody>
      </p:sp>
    </p:spTree>
    <p:extLst>
      <p:ext uri="{BB962C8B-B14F-4D97-AF65-F5344CB8AC3E}">
        <p14:creationId xmlns:p14="http://schemas.microsoft.com/office/powerpoint/2010/main" val="2405155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t>29</a:t>
            </a:fld>
            <a:endParaRPr lang="en-US" dirty="0"/>
          </a:p>
        </p:txBody>
      </p:sp>
    </p:spTree>
    <p:extLst>
      <p:ext uri="{BB962C8B-B14F-4D97-AF65-F5344CB8AC3E}">
        <p14:creationId xmlns:p14="http://schemas.microsoft.com/office/powerpoint/2010/main" val="53591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marL="0" indent="0" defTabSz="1473647">
              <a:buFont typeface="Arial" panose="020B0604020202020204" pitchFamily="34" charset="0"/>
              <a:buNone/>
              <a:defRPr/>
            </a:pPr>
            <a:endParaRPr lang="en-US" sz="1800" dirty="0"/>
          </a:p>
        </p:txBody>
      </p:sp>
      <p:sp>
        <p:nvSpPr>
          <p:cNvPr id="4" name="Slide Number Placeholder 3"/>
          <p:cNvSpPr>
            <a:spLocks noGrp="1"/>
          </p:cNvSpPr>
          <p:nvPr>
            <p:ph type="sldNum" sz="quarter" idx="5"/>
          </p:nvPr>
        </p:nvSpPr>
        <p:spPr/>
        <p:txBody>
          <a:bodyPr/>
          <a:lstStyle/>
          <a:p>
            <a:fld id="{942787AA-9CC9-4BDC-9D76-FFA9D61A5303}" type="slidenum">
              <a:rPr lang="en-US" smtClean="0"/>
              <a:t>3</a:t>
            </a:fld>
            <a:endParaRPr lang="en-US" dirty="0"/>
          </a:p>
        </p:txBody>
      </p:sp>
    </p:spTree>
    <p:extLst>
      <p:ext uri="{BB962C8B-B14F-4D97-AF65-F5344CB8AC3E}">
        <p14:creationId xmlns:p14="http://schemas.microsoft.com/office/powerpoint/2010/main" val="2816183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a:buFont typeface="Arial"/>
              <a:buNone/>
            </a:pPr>
            <a:endParaRPr lang="en-US" b="1"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30</a:t>
            </a:fld>
            <a:endParaRPr lang="en-US"/>
          </a:p>
        </p:txBody>
      </p:sp>
    </p:spTree>
    <p:extLst>
      <p:ext uri="{BB962C8B-B14F-4D97-AF65-F5344CB8AC3E}">
        <p14:creationId xmlns:p14="http://schemas.microsoft.com/office/powerpoint/2010/main" val="1804331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t>31</a:t>
            </a:fld>
            <a:endParaRPr lang="en-US" dirty="0"/>
          </a:p>
        </p:txBody>
      </p:sp>
    </p:spTree>
    <p:extLst>
      <p:ext uri="{BB962C8B-B14F-4D97-AF65-F5344CB8AC3E}">
        <p14:creationId xmlns:p14="http://schemas.microsoft.com/office/powerpoint/2010/main" val="136619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defTabSz="1473647">
              <a:defRPr/>
            </a:pPr>
            <a:endParaRPr lang="en-US" sz="1800" dirty="0"/>
          </a:p>
        </p:txBody>
      </p:sp>
      <p:sp>
        <p:nvSpPr>
          <p:cNvPr id="4" name="Slide Number Placeholder 3"/>
          <p:cNvSpPr>
            <a:spLocks noGrp="1"/>
          </p:cNvSpPr>
          <p:nvPr>
            <p:ph type="sldNum" sz="quarter" idx="5"/>
          </p:nvPr>
        </p:nvSpPr>
        <p:spPr/>
        <p:txBody>
          <a:bodyPr/>
          <a:lstStyle/>
          <a:p>
            <a:fld id="{942787AA-9CC9-4BDC-9D76-FFA9D61A5303}" type="slidenum">
              <a:rPr lang="en-US" smtClean="0"/>
              <a:t>4</a:t>
            </a:fld>
            <a:endParaRPr lang="en-US" dirty="0"/>
          </a:p>
        </p:txBody>
      </p:sp>
    </p:spTree>
    <p:extLst>
      <p:ext uri="{BB962C8B-B14F-4D97-AF65-F5344CB8AC3E}">
        <p14:creationId xmlns:p14="http://schemas.microsoft.com/office/powerpoint/2010/main" val="381890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defTabSz="1473647" fontAlgn="base">
              <a:defRPr/>
            </a:pPr>
            <a:endParaRPr lang="en-US" sz="1800"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a:t>
            </a:fld>
            <a:endParaRPr lang="en-US" dirty="0"/>
          </a:p>
        </p:txBody>
      </p:sp>
    </p:spTree>
    <p:extLst>
      <p:ext uri="{BB962C8B-B14F-4D97-AF65-F5344CB8AC3E}">
        <p14:creationId xmlns:p14="http://schemas.microsoft.com/office/powerpoint/2010/main" val="141699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fontAlgn="base">
              <a:defRPr/>
            </a:pPr>
            <a:endParaRPr lang="en-US" sz="1900"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6</a:t>
            </a:fld>
            <a:endParaRPr lang="en-US" dirty="0"/>
          </a:p>
        </p:txBody>
      </p:sp>
    </p:spTree>
    <p:extLst>
      <p:ext uri="{BB962C8B-B14F-4D97-AF65-F5344CB8AC3E}">
        <p14:creationId xmlns:p14="http://schemas.microsoft.com/office/powerpoint/2010/main" val="65117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defTabSz="1473647" fontAlgn="base">
              <a:defRPr/>
            </a:pPr>
            <a:endParaRPr lang="en-US" sz="1900" dirty="0"/>
          </a:p>
        </p:txBody>
      </p:sp>
      <p:sp>
        <p:nvSpPr>
          <p:cNvPr id="4" name="Slide Number Placeholder 3"/>
          <p:cNvSpPr>
            <a:spLocks noGrp="1"/>
          </p:cNvSpPr>
          <p:nvPr>
            <p:ph type="sldNum" sz="quarter" idx="5"/>
          </p:nvPr>
        </p:nvSpPr>
        <p:spPr/>
        <p:txBody>
          <a:bodyPr/>
          <a:lstStyle/>
          <a:p>
            <a:fld id="{942787AA-9CC9-4BDC-9D76-FFA9D61A5303}" type="slidenum">
              <a:rPr lang="en-US" smtClean="0"/>
              <a:t>7</a:t>
            </a:fld>
            <a:endParaRPr lang="en-US" dirty="0"/>
          </a:p>
        </p:txBody>
      </p:sp>
    </p:spTree>
    <p:extLst>
      <p:ext uri="{BB962C8B-B14F-4D97-AF65-F5344CB8AC3E}">
        <p14:creationId xmlns:p14="http://schemas.microsoft.com/office/powerpoint/2010/main" val="124389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dirty="0"/>
          </a:p>
        </p:txBody>
      </p:sp>
    </p:spTree>
    <p:extLst>
      <p:ext uri="{BB962C8B-B14F-4D97-AF65-F5344CB8AC3E}">
        <p14:creationId xmlns:p14="http://schemas.microsoft.com/office/powerpoint/2010/main" val="1463818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9</a:t>
            </a:fld>
            <a:endParaRPr lang="en-US" dirty="0"/>
          </a:p>
        </p:txBody>
      </p:sp>
    </p:spTree>
    <p:extLst>
      <p:ext uri="{BB962C8B-B14F-4D97-AF65-F5344CB8AC3E}">
        <p14:creationId xmlns:p14="http://schemas.microsoft.com/office/powerpoint/2010/main" val="1333952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344218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226456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6/21/2023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6599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15517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40087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6/21/2023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chemeClr val="tx1"/>
                </a:solidFill>
                <a:latin typeface="Arial" panose="020B0604020202020204" pitchFamily="34" charset="0"/>
              </a:rPr>
              <a:t>CALIFORNIA DEPARTMENT OF EDUCATION</a:t>
            </a:r>
            <a:br>
              <a:rPr lang="en-US" altLang="en-US" sz="1100" b="1" dirty="0">
                <a:solidFill>
                  <a:schemeClr val="tx1"/>
                </a:solidFill>
                <a:latin typeface="Arial" panose="020B0604020202020204" pitchFamily="34" charset="0"/>
              </a:rPr>
            </a:br>
            <a:r>
              <a:rPr lang="en-US" altLang="en-US" sz="1100" dirty="0">
                <a:solidFill>
                  <a:schemeClr val="tx1"/>
                </a:solidFill>
                <a:latin typeface="Arial" panose="020B0604020202020204" pitchFamily="34" charset="0"/>
              </a:rPr>
              <a:t>Tony Thurmond, State Superintendent of Public Instruction</a:t>
            </a:r>
            <a:endParaRPr lang="en-US" altLang="en-US" sz="1200" b="1" dirty="0">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348030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51070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164396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6/21/2023</a:t>
            </a:fld>
            <a:endParaRPr lang="en-US" dirty="0"/>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dirty="0"/>
          </a:p>
        </p:txBody>
      </p:sp>
    </p:spTree>
    <p:extLst>
      <p:ext uri="{BB962C8B-B14F-4D97-AF65-F5344CB8AC3E}">
        <p14:creationId xmlns:p14="http://schemas.microsoft.com/office/powerpoint/2010/main" val="158011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01939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dirty="0"/>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6/21/2023</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6/21/2023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67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252008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6" r:id="rId4"/>
    <p:sldLayoutId id="2147483664" r:id="rId5"/>
    <p:sldLayoutId id="2147483665" r:id="rId6"/>
    <p:sldLayoutId id="2147483666"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chemeClr val="bg1"/>
                </a:solidFill>
                <a:latin typeface="Arial" panose="020B0604020202020204" pitchFamily="34" charset="0"/>
              </a:rPr>
              <a:t>TONY</a:t>
            </a:r>
            <a:r>
              <a:rPr lang="en-US" altLang="en-US" sz="1200" b="1" baseline="0" dirty="0">
                <a:solidFill>
                  <a:schemeClr val="bg1"/>
                </a:solidFill>
                <a:latin typeface="Arial" panose="020B0604020202020204" pitchFamily="34" charset="0"/>
              </a:rPr>
              <a:t> THURMOND</a:t>
            </a:r>
            <a:br>
              <a:rPr lang="en-US" altLang="en-US" sz="1000" b="1"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State Superintendent </a:t>
            </a:r>
            <a:br>
              <a:rPr lang="en-US" altLang="en-US" sz="1000"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of Public Instruction</a:t>
            </a:r>
            <a:endParaRPr lang="en-US" altLang="en-US" sz="1000" dirty="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31937&amp;picture=carrots-amp-celer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pexels.com/photo/person-using-black-laptop-computer-3873856/"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urveys3.cde.ca.gov/go/lfsattestationform.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futurism.com/organic-gmo-food-myths/?src=featured"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cafarmtoschool@cdfa.c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afarmtofork.cdfa.ca.gov/CaFarmtoSchoolProgram.ht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ca.gov/ls/nu/sn/fsmcproc.as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SFSCONTRACTS@cde.ca.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LFSGrant@cde.ca.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lickr.com/photos/41284017@N08/627724073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lickr.com/photos/pictures-of-money/1730947401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hecreativeparty.com/dont-charge-what-youre-worth/"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0" y="883920"/>
            <a:ext cx="9144000" cy="2346960"/>
          </a:xfrm>
        </p:spPr>
        <p:txBody>
          <a:bodyPr/>
          <a:lstStyle/>
          <a:p>
            <a:r>
              <a:rPr lang="en-US" b="1" dirty="0"/>
              <a:t>Local Food for Schools (LFS) Funding Overview</a:t>
            </a:r>
          </a:p>
        </p:txBody>
      </p:sp>
      <p:sp>
        <p:nvSpPr>
          <p:cNvPr id="3" name="Content Placeholder 2"/>
          <p:cNvSpPr>
            <a:spLocks noGrp="1"/>
          </p:cNvSpPr>
          <p:nvPr>
            <p:ph idx="1"/>
          </p:nvPr>
        </p:nvSpPr>
        <p:spPr>
          <a:xfrm>
            <a:off x="2540000" y="3339573"/>
            <a:ext cx="9144000" cy="3058687"/>
          </a:xfrm>
        </p:spPr>
        <p:txBody>
          <a:bodyPr/>
          <a:lstStyle/>
          <a:p>
            <a:pPr marL="0" indent="0" algn="ctr">
              <a:buNone/>
            </a:pPr>
            <a:endParaRPr lang="en-US" sz="2800" b="1" dirty="0">
              <a:latin typeface="+mj-lt"/>
              <a:ea typeface="Verdana" panose="020B0604030504040204" pitchFamily="34" charset="0"/>
              <a:cs typeface="Verdana" panose="020B0604030504040204" pitchFamily="34" charset="0"/>
            </a:endParaRPr>
          </a:p>
          <a:p>
            <a:pPr marL="0" indent="0" algn="ctr">
              <a:buNone/>
            </a:pPr>
            <a:r>
              <a:rPr lang="en-US" dirty="0"/>
              <a:t>March 15, 2023</a:t>
            </a:r>
          </a:p>
          <a:p>
            <a:pPr marL="0" indent="0" algn="ctr">
              <a:buNone/>
            </a:pPr>
            <a:endParaRPr lang="en-US" sz="2400" dirty="0"/>
          </a:p>
          <a:p>
            <a:pPr marL="0" indent="0" algn="ctr">
              <a:buNone/>
            </a:pPr>
            <a:endParaRPr lang="en-US" sz="2400" dirty="0"/>
          </a:p>
          <a:p>
            <a:pPr marL="0" indent="0" algn="ctr">
              <a:buNone/>
            </a:pPr>
            <a:r>
              <a:rPr lang="en-US" sz="2400" dirty="0"/>
              <a:t>California Department of Education</a:t>
            </a:r>
          </a:p>
          <a:p>
            <a:pPr marL="0" indent="0" algn="ctr">
              <a:buNone/>
            </a:pPr>
            <a:r>
              <a:rPr lang="en-US" sz="2400" dirty="0"/>
              <a:t>Nutrition Services Division</a:t>
            </a:r>
          </a:p>
          <a:p>
            <a:pPr marL="0" indent="0" algn="ctr">
              <a:buNone/>
            </a:pPr>
            <a:endParaRPr lang="en-US" sz="2800" dirty="0"/>
          </a:p>
        </p:txBody>
      </p:sp>
    </p:spTree>
    <p:extLst>
      <p:ext uri="{BB962C8B-B14F-4D97-AF65-F5344CB8AC3E}">
        <p14:creationId xmlns:p14="http://schemas.microsoft.com/office/powerpoint/2010/main" val="18734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569-BC26-45FD-B419-0D7CD2C7AE15}"/>
              </a:ext>
            </a:extLst>
          </p:cNvPr>
          <p:cNvSpPr>
            <a:spLocks noGrp="1"/>
          </p:cNvSpPr>
          <p:nvPr>
            <p:ph type="title"/>
          </p:nvPr>
        </p:nvSpPr>
        <p:spPr/>
        <p:txBody>
          <a:bodyPr/>
          <a:lstStyle/>
          <a:p>
            <a:r>
              <a:rPr lang="en-US" sz="4200" dirty="0">
                <a:cs typeface="Arial"/>
              </a:rPr>
              <a:t>Examples of Allowable Expenses (2)</a:t>
            </a:r>
            <a:endParaRPr lang="en-US" sz="4200" dirty="0"/>
          </a:p>
        </p:txBody>
      </p:sp>
      <p:sp>
        <p:nvSpPr>
          <p:cNvPr id="4" name="Content Placeholder 2">
            <a:extLst>
              <a:ext uri="{FF2B5EF4-FFF2-40B4-BE49-F238E27FC236}">
                <a16:creationId xmlns:a16="http://schemas.microsoft.com/office/drawing/2014/main" id="{59FAB9E6-7D89-46B6-AD28-2EC34E9C88CE}"/>
              </a:ext>
            </a:extLst>
          </p:cNvPr>
          <p:cNvSpPr txBox="1">
            <a:spLocks/>
          </p:cNvSpPr>
          <p:nvPr/>
        </p:nvSpPr>
        <p:spPr bwMode="auto">
          <a:xfrm>
            <a:off x="2540000" y="1752600"/>
            <a:ext cx="9359278" cy="438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t>Allowable Processing States:</a:t>
            </a:r>
          </a:p>
          <a:p>
            <a:pPr>
              <a:lnSpc>
                <a:spcPct val="150000"/>
              </a:lnSpc>
            </a:pPr>
            <a:r>
              <a:rPr lang="en-US" sz="2800" dirty="0"/>
              <a:t>Whole, cut, pureed</a:t>
            </a:r>
          </a:p>
          <a:p>
            <a:r>
              <a:rPr lang="en-US" sz="2800" dirty="0"/>
              <a:t>Fresh, frozen, canned, dried</a:t>
            </a:r>
          </a:p>
        </p:txBody>
      </p:sp>
      <p:pic>
        <p:nvPicPr>
          <p:cNvPr id="6" name="Picture 5">
            <a:extLst>
              <a:ext uri="{FF2B5EF4-FFF2-40B4-BE49-F238E27FC236}">
                <a16:creationId xmlns:a16="http://schemas.microsoft.com/office/drawing/2014/main" id="{11B55F32-5F4E-4AED-A781-91151D7C830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87855" y="3429000"/>
            <a:ext cx="2837475" cy="21281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5696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569-BC26-45FD-B419-0D7CD2C7AE15}"/>
              </a:ext>
            </a:extLst>
          </p:cNvPr>
          <p:cNvSpPr>
            <a:spLocks noGrp="1"/>
          </p:cNvSpPr>
          <p:nvPr>
            <p:ph type="title"/>
          </p:nvPr>
        </p:nvSpPr>
        <p:spPr>
          <a:xfrm>
            <a:off x="2540000" y="609600"/>
            <a:ext cx="9415780" cy="1143000"/>
          </a:xfrm>
        </p:spPr>
        <p:txBody>
          <a:bodyPr/>
          <a:lstStyle/>
          <a:p>
            <a:r>
              <a:rPr lang="en-US" dirty="0">
                <a:cs typeface="Arial"/>
              </a:rPr>
              <a:t>Examples of </a:t>
            </a:r>
            <a:r>
              <a:rPr lang="en-US" b="1" dirty="0">
                <a:cs typeface="Arial"/>
              </a:rPr>
              <a:t>Unallowable</a:t>
            </a:r>
            <a:r>
              <a:rPr lang="en-US" dirty="0">
                <a:cs typeface="Arial"/>
              </a:rPr>
              <a:t> Expenses</a:t>
            </a:r>
            <a:endParaRPr lang="en-US" dirty="0"/>
          </a:p>
        </p:txBody>
      </p:sp>
      <p:sp>
        <p:nvSpPr>
          <p:cNvPr id="3" name="Content Placeholder 2">
            <a:extLst>
              <a:ext uri="{FF2B5EF4-FFF2-40B4-BE49-F238E27FC236}">
                <a16:creationId xmlns:a16="http://schemas.microsoft.com/office/drawing/2014/main" id="{17ADA9BA-C526-476C-A3C2-145356F940B3}"/>
              </a:ext>
            </a:extLst>
          </p:cNvPr>
          <p:cNvSpPr>
            <a:spLocks noGrp="1"/>
          </p:cNvSpPr>
          <p:nvPr>
            <p:ph idx="1"/>
          </p:nvPr>
        </p:nvSpPr>
        <p:spPr>
          <a:xfrm>
            <a:off x="2552866" y="1763087"/>
            <a:ext cx="4739474" cy="4889173"/>
          </a:xfrm>
        </p:spPr>
        <p:txBody>
          <a:bodyPr/>
          <a:lstStyle/>
          <a:p>
            <a:pPr>
              <a:spcBef>
                <a:spcPts val="1800"/>
              </a:spcBef>
            </a:pPr>
            <a:r>
              <a:rPr lang="en-US" sz="2800" dirty="0">
                <a:cs typeface="Arial"/>
              </a:rPr>
              <a:t>Breads</a:t>
            </a:r>
          </a:p>
          <a:p>
            <a:pPr>
              <a:spcBef>
                <a:spcPts val="1800"/>
              </a:spcBef>
            </a:pPr>
            <a:r>
              <a:rPr lang="en-US" sz="2800" dirty="0">
                <a:cs typeface="Arial"/>
              </a:rPr>
              <a:t>Muffins</a:t>
            </a:r>
          </a:p>
          <a:p>
            <a:pPr>
              <a:spcBef>
                <a:spcPts val="1800"/>
              </a:spcBef>
            </a:pPr>
            <a:r>
              <a:rPr lang="en-US" sz="2800" dirty="0">
                <a:cs typeface="Arial"/>
              </a:rPr>
              <a:t>Crackers</a:t>
            </a:r>
          </a:p>
          <a:p>
            <a:pPr>
              <a:spcBef>
                <a:spcPts val="1800"/>
              </a:spcBef>
            </a:pPr>
            <a:r>
              <a:rPr lang="en-US" sz="2800" dirty="0">
                <a:cs typeface="Arial"/>
              </a:rPr>
              <a:t>Pre-packaged sandwiches</a:t>
            </a:r>
          </a:p>
          <a:p>
            <a:pPr>
              <a:spcBef>
                <a:spcPts val="1800"/>
              </a:spcBef>
            </a:pPr>
            <a:r>
              <a:rPr lang="en-US" sz="2800" dirty="0">
                <a:cs typeface="Arial"/>
              </a:rPr>
              <a:t>Pre-packaged meals</a:t>
            </a:r>
          </a:p>
          <a:p>
            <a:pPr>
              <a:spcBef>
                <a:spcPts val="1800"/>
              </a:spcBef>
            </a:pPr>
            <a:r>
              <a:rPr lang="en-US" sz="2800" dirty="0">
                <a:cs typeface="Arial"/>
              </a:rPr>
              <a:t>Prepared/pre-cooked items</a:t>
            </a:r>
          </a:p>
        </p:txBody>
      </p:sp>
      <p:sp>
        <p:nvSpPr>
          <p:cNvPr id="4" name="Content Placeholder 2">
            <a:extLst>
              <a:ext uri="{FF2B5EF4-FFF2-40B4-BE49-F238E27FC236}">
                <a16:creationId xmlns:a16="http://schemas.microsoft.com/office/drawing/2014/main" id="{59FAB9E6-7D89-46B6-AD28-2EC34E9C88CE}"/>
              </a:ext>
            </a:extLst>
          </p:cNvPr>
          <p:cNvSpPr txBox="1">
            <a:spLocks/>
          </p:cNvSpPr>
          <p:nvPr/>
        </p:nvSpPr>
        <p:spPr bwMode="auto">
          <a:xfrm>
            <a:off x="7292339" y="1752600"/>
            <a:ext cx="4547235" cy="488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800" dirty="0"/>
              <a:t>Nondomestic items</a:t>
            </a:r>
          </a:p>
          <a:p>
            <a:pPr>
              <a:spcBef>
                <a:spcPts val="1800"/>
              </a:spcBef>
            </a:pPr>
            <a:r>
              <a:rPr lang="en-US" sz="2800" dirty="0"/>
              <a:t>Labor</a:t>
            </a:r>
          </a:p>
          <a:p>
            <a:pPr>
              <a:spcBef>
                <a:spcPts val="1800"/>
              </a:spcBef>
            </a:pPr>
            <a:r>
              <a:rPr lang="en-US" sz="2800" dirty="0"/>
              <a:t>Supplies</a:t>
            </a:r>
          </a:p>
          <a:p>
            <a:pPr>
              <a:spcBef>
                <a:spcPts val="1800"/>
              </a:spcBef>
            </a:pPr>
            <a:r>
              <a:rPr lang="en-US" sz="2800" dirty="0"/>
              <a:t>Administrative costs</a:t>
            </a:r>
          </a:p>
          <a:p>
            <a:pPr>
              <a:spcBef>
                <a:spcPts val="1800"/>
              </a:spcBef>
            </a:pPr>
            <a:r>
              <a:rPr lang="en-US" sz="2800" dirty="0"/>
              <a:t>Past expenditures</a:t>
            </a:r>
          </a:p>
          <a:p>
            <a:pPr>
              <a:spcBef>
                <a:spcPts val="1800"/>
              </a:spcBef>
            </a:pPr>
            <a:r>
              <a:rPr lang="en-US" sz="2800" dirty="0"/>
              <a:t>Food items for meals outside of the NSLP/SBP</a:t>
            </a:r>
          </a:p>
        </p:txBody>
      </p:sp>
    </p:spTree>
    <p:extLst>
      <p:ext uri="{BB962C8B-B14F-4D97-AF65-F5344CB8AC3E}">
        <p14:creationId xmlns:p14="http://schemas.microsoft.com/office/powerpoint/2010/main" val="124439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73CB-C7BF-4000-BB14-285996E50F83}"/>
              </a:ext>
            </a:extLst>
          </p:cNvPr>
          <p:cNvSpPr>
            <a:spLocks noGrp="1"/>
          </p:cNvSpPr>
          <p:nvPr>
            <p:ph type="title"/>
          </p:nvPr>
        </p:nvSpPr>
        <p:spPr/>
        <p:txBody>
          <a:bodyPr/>
          <a:lstStyle/>
          <a:p>
            <a:r>
              <a:rPr lang="en-US" dirty="0"/>
              <a:t>Opt-In Process</a:t>
            </a:r>
          </a:p>
        </p:txBody>
      </p:sp>
      <p:sp>
        <p:nvSpPr>
          <p:cNvPr id="3" name="Content Placeholder 2">
            <a:extLst>
              <a:ext uri="{FF2B5EF4-FFF2-40B4-BE49-F238E27FC236}">
                <a16:creationId xmlns:a16="http://schemas.microsoft.com/office/drawing/2014/main" id="{D88E668D-8EB7-47E4-80C0-2BBCB1CDD35B}"/>
              </a:ext>
            </a:extLst>
          </p:cNvPr>
          <p:cNvSpPr>
            <a:spLocks noGrp="1"/>
          </p:cNvSpPr>
          <p:nvPr>
            <p:ph idx="1"/>
          </p:nvPr>
        </p:nvSpPr>
        <p:spPr/>
        <p:txBody>
          <a:bodyPr/>
          <a:lstStyle/>
          <a:p>
            <a:pPr>
              <a:spcBef>
                <a:spcPts val="1800"/>
              </a:spcBef>
            </a:pPr>
            <a:r>
              <a:rPr lang="en-US" dirty="0"/>
              <a:t>Two Part Opt-In Process</a:t>
            </a:r>
          </a:p>
          <a:p>
            <a:pPr lvl="1">
              <a:spcBef>
                <a:spcPts val="1800"/>
              </a:spcBef>
            </a:pPr>
            <a:r>
              <a:rPr lang="en-US" dirty="0"/>
              <a:t>Part One: Attestation Statement</a:t>
            </a:r>
          </a:p>
          <a:p>
            <a:pPr lvl="1">
              <a:spcBef>
                <a:spcPts val="1800"/>
              </a:spcBef>
            </a:pPr>
            <a:r>
              <a:rPr lang="en-US" dirty="0"/>
              <a:t>Part Two: Procurement Documentation</a:t>
            </a:r>
          </a:p>
        </p:txBody>
      </p:sp>
      <p:pic>
        <p:nvPicPr>
          <p:cNvPr id="5" name="Picture 4">
            <a:extLst>
              <a:ext uri="{FF2B5EF4-FFF2-40B4-BE49-F238E27FC236}">
                <a16:creationId xmlns:a16="http://schemas.microsoft.com/office/drawing/2014/main" id="{54AE8675-0D9C-42BD-983C-95CD224E405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57167" y="4211536"/>
            <a:ext cx="3055296" cy="2036864"/>
          </a:xfrm>
          <a:prstGeom prst="rect">
            <a:avLst/>
          </a:prstGeom>
        </p:spPr>
      </p:pic>
    </p:spTree>
    <p:extLst>
      <p:ext uri="{BB962C8B-B14F-4D97-AF65-F5344CB8AC3E}">
        <p14:creationId xmlns:p14="http://schemas.microsoft.com/office/powerpoint/2010/main" val="275925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7FC4-3D61-4613-901B-CE949B60F5CD}"/>
              </a:ext>
            </a:extLst>
          </p:cNvPr>
          <p:cNvSpPr>
            <a:spLocks noGrp="1"/>
          </p:cNvSpPr>
          <p:nvPr>
            <p:ph type="title"/>
          </p:nvPr>
        </p:nvSpPr>
        <p:spPr>
          <a:xfrm>
            <a:off x="2540000" y="324612"/>
            <a:ext cx="9432260" cy="1143000"/>
          </a:xfrm>
        </p:spPr>
        <p:txBody>
          <a:bodyPr/>
          <a:lstStyle/>
          <a:p>
            <a:r>
              <a:rPr lang="en-US" dirty="0">
                <a:cs typeface="Arial"/>
              </a:rPr>
              <a:t>Attestation Statement Overview (1)</a:t>
            </a:r>
            <a:endParaRPr lang="en-US" dirty="0"/>
          </a:p>
        </p:txBody>
      </p:sp>
      <p:sp>
        <p:nvSpPr>
          <p:cNvPr id="3" name="Content Placeholder 2">
            <a:extLst>
              <a:ext uri="{FF2B5EF4-FFF2-40B4-BE49-F238E27FC236}">
                <a16:creationId xmlns:a16="http://schemas.microsoft.com/office/drawing/2014/main" id="{E844A70B-5084-4E99-BEFE-5ED3F34F87EA}"/>
              </a:ext>
            </a:extLst>
          </p:cNvPr>
          <p:cNvSpPr>
            <a:spLocks noGrp="1"/>
          </p:cNvSpPr>
          <p:nvPr>
            <p:ph idx="1"/>
          </p:nvPr>
        </p:nvSpPr>
        <p:spPr>
          <a:xfrm>
            <a:off x="2684130" y="1844040"/>
            <a:ext cx="9144000" cy="4209288"/>
          </a:xfrm>
        </p:spPr>
        <p:txBody>
          <a:bodyPr/>
          <a:lstStyle/>
          <a:p>
            <a:pPr>
              <a:spcBef>
                <a:spcPts val="1800"/>
              </a:spcBef>
              <a:spcAft>
                <a:spcPts val="0"/>
              </a:spcAft>
            </a:pPr>
            <a:r>
              <a:rPr lang="en-US" sz="2800" dirty="0">
                <a:cs typeface="Arial"/>
              </a:rPr>
              <a:t>Must complete the online Attestation Statement to receive funding no later than March 31, 2023</a:t>
            </a:r>
          </a:p>
          <a:p>
            <a:pPr>
              <a:spcBef>
                <a:spcPts val="1800"/>
              </a:spcBef>
              <a:spcAft>
                <a:spcPts val="1200"/>
              </a:spcAft>
            </a:pPr>
            <a:r>
              <a:rPr lang="en-US" sz="2800" dirty="0">
                <a:cs typeface="Arial"/>
              </a:rPr>
              <a:t>Attestation statement is now available at: </a:t>
            </a:r>
            <a:r>
              <a:rPr lang="en-US" sz="2800" dirty="0">
                <a:cs typeface="Arial"/>
                <a:hlinkClick r:id="rId3"/>
              </a:rPr>
              <a:t>https://surveys3.cde.ca.gov/go/lfsattestationform.asp</a:t>
            </a:r>
            <a:endParaRPr lang="en-US" sz="2800" dirty="0">
              <a:cs typeface="Arial"/>
            </a:endParaRPr>
          </a:p>
          <a:p>
            <a:pPr>
              <a:spcAft>
                <a:spcPts val="1200"/>
              </a:spcAft>
            </a:pPr>
            <a:r>
              <a:rPr lang="en-US" sz="2800" dirty="0">
                <a:cs typeface="Arial"/>
              </a:rPr>
              <a:t>Nonresponses or un-submitted surveys will be considered an </a:t>
            </a:r>
            <a:r>
              <a:rPr lang="en-US" sz="2800" b="1" dirty="0">
                <a:cs typeface="Arial"/>
              </a:rPr>
              <a:t>opt out </a:t>
            </a:r>
          </a:p>
          <a:p>
            <a:pPr>
              <a:spcAft>
                <a:spcPts val="1200"/>
              </a:spcAft>
            </a:pPr>
            <a:r>
              <a:rPr lang="en-US" sz="2800" dirty="0">
                <a:cs typeface="Arial"/>
              </a:rPr>
              <a:t>Attestations will not be accepted past the posted deadline. </a:t>
            </a:r>
          </a:p>
          <a:p>
            <a:endParaRPr lang="en-US" sz="2800" dirty="0">
              <a:cs typeface="Arial"/>
            </a:endParaRPr>
          </a:p>
          <a:p>
            <a:pPr marL="0" indent="0">
              <a:buNone/>
            </a:pPr>
            <a:endParaRPr lang="en-US" sz="3000" dirty="0">
              <a:cs typeface="Arial"/>
            </a:endParaRPr>
          </a:p>
        </p:txBody>
      </p:sp>
    </p:spTree>
    <p:extLst>
      <p:ext uri="{BB962C8B-B14F-4D97-AF65-F5344CB8AC3E}">
        <p14:creationId xmlns:p14="http://schemas.microsoft.com/office/powerpoint/2010/main" val="41525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7FC4-3D61-4613-901B-CE949B60F5CD}"/>
              </a:ext>
            </a:extLst>
          </p:cNvPr>
          <p:cNvSpPr>
            <a:spLocks noGrp="1"/>
          </p:cNvSpPr>
          <p:nvPr>
            <p:ph type="title"/>
          </p:nvPr>
        </p:nvSpPr>
        <p:spPr/>
        <p:txBody>
          <a:bodyPr/>
          <a:lstStyle/>
          <a:p>
            <a:r>
              <a:rPr lang="en-US" dirty="0">
                <a:cs typeface="Arial"/>
              </a:rPr>
              <a:t>Attestation Statement Overview (2)</a:t>
            </a:r>
            <a:endParaRPr lang="en-US" dirty="0"/>
          </a:p>
        </p:txBody>
      </p:sp>
      <p:sp>
        <p:nvSpPr>
          <p:cNvPr id="3" name="Content Placeholder 2">
            <a:extLst>
              <a:ext uri="{FF2B5EF4-FFF2-40B4-BE49-F238E27FC236}">
                <a16:creationId xmlns:a16="http://schemas.microsoft.com/office/drawing/2014/main" id="{E844A70B-5084-4E99-BEFE-5ED3F34F87EA}"/>
              </a:ext>
            </a:extLst>
          </p:cNvPr>
          <p:cNvSpPr>
            <a:spLocks noGrp="1"/>
          </p:cNvSpPr>
          <p:nvPr>
            <p:ph idx="1"/>
          </p:nvPr>
        </p:nvSpPr>
        <p:spPr>
          <a:xfrm>
            <a:off x="2416174" y="1847850"/>
            <a:ext cx="9537701" cy="4591049"/>
          </a:xfrm>
        </p:spPr>
        <p:txBody>
          <a:bodyPr/>
          <a:lstStyle/>
          <a:p>
            <a:pPr>
              <a:spcBef>
                <a:spcPts val="1800"/>
              </a:spcBef>
            </a:pPr>
            <a:r>
              <a:rPr lang="en-US" sz="2600" dirty="0"/>
              <a:t>You understand and commit to using these funds as intended­</a:t>
            </a:r>
          </a:p>
          <a:p>
            <a:pPr>
              <a:spcBef>
                <a:spcPts val="1800"/>
              </a:spcBef>
            </a:pPr>
            <a:r>
              <a:rPr lang="en-US" sz="2600" dirty="0"/>
              <a:t>You will not use the funds for any labor, indirect, or other administrative expenses</a:t>
            </a:r>
          </a:p>
          <a:p>
            <a:pPr>
              <a:spcBef>
                <a:spcPts val="1800"/>
              </a:spcBef>
            </a:pPr>
            <a:r>
              <a:rPr lang="en-US" sz="2600" dirty="0"/>
              <a:t>You will comply with all existing recordkeeping and review requirements </a:t>
            </a:r>
          </a:p>
          <a:p>
            <a:pPr>
              <a:spcBef>
                <a:spcPts val="1800"/>
              </a:spcBef>
            </a:pPr>
            <a:r>
              <a:rPr lang="en-US" sz="2600" dirty="0"/>
              <a:t>You will comply with all applicable federal procurement and financial management requirements</a:t>
            </a:r>
          </a:p>
          <a:p>
            <a:pPr>
              <a:spcBef>
                <a:spcPts val="1800"/>
              </a:spcBef>
            </a:pPr>
            <a:r>
              <a:rPr lang="en-US" sz="2600" dirty="0"/>
              <a:t>You will report all purchasing data to the California Department of Education (CDE) when requested</a:t>
            </a:r>
          </a:p>
        </p:txBody>
      </p:sp>
    </p:spTree>
    <p:extLst>
      <p:ext uri="{BB962C8B-B14F-4D97-AF65-F5344CB8AC3E}">
        <p14:creationId xmlns:p14="http://schemas.microsoft.com/office/powerpoint/2010/main" val="2942045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2CF3-39EA-4606-8EE2-C4D98947A055}"/>
              </a:ext>
            </a:extLst>
          </p:cNvPr>
          <p:cNvSpPr>
            <a:spLocks noGrp="1"/>
          </p:cNvSpPr>
          <p:nvPr>
            <p:ph type="title"/>
          </p:nvPr>
        </p:nvSpPr>
        <p:spPr>
          <a:xfrm>
            <a:off x="2403813" y="439366"/>
            <a:ext cx="9144000" cy="1143000"/>
          </a:xfrm>
        </p:spPr>
        <p:txBody>
          <a:bodyPr/>
          <a:lstStyle/>
          <a:p>
            <a:r>
              <a:rPr lang="en-US" dirty="0">
                <a:cs typeface="Arial"/>
              </a:rPr>
              <a:t>Attestation Statement Overview (3)</a:t>
            </a:r>
            <a:endParaRPr lang="en-US" dirty="0"/>
          </a:p>
        </p:txBody>
      </p:sp>
      <p:sp>
        <p:nvSpPr>
          <p:cNvPr id="3" name="Content Placeholder 2">
            <a:extLst>
              <a:ext uri="{FF2B5EF4-FFF2-40B4-BE49-F238E27FC236}">
                <a16:creationId xmlns:a16="http://schemas.microsoft.com/office/drawing/2014/main" id="{AE32EC82-DA73-48DC-B666-E5FB8A0926B6}"/>
              </a:ext>
            </a:extLst>
          </p:cNvPr>
          <p:cNvSpPr>
            <a:spLocks noGrp="1"/>
          </p:cNvSpPr>
          <p:nvPr>
            <p:ph idx="1"/>
          </p:nvPr>
        </p:nvSpPr>
        <p:spPr>
          <a:xfrm>
            <a:off x="2540000" y="1595336"/>
            <a:ext cx="9144000" cy="4653064"/>
          </a:xfrm>
        </p:spPr>
        <p:txBody>
          <a:bodyPr/>
          <a:lstStyle/>
          <a:p>
            <a:pPr>
              <a:spcBef>
                <a:spcPts val="1800"/>
              </a:spcBef>
            </a:pPr>
            <a:r>
              <a:rPr lang="en-US" sz="2800" dirty="0"/>
              <a:t>Provide current purchasing data for unprocessed or minimally processed foods</a:t>
            </a:r>
          </a:p>
          <a:p>
            <a:pPr lvl="1">
              <a:spcBef>
                <a:spcPts val="0"/>
              </a:spcBef>
              <a:spcAft>
                <a:spcPts val="1800"/>
              </a:spcAft>
            </a:pPr>
            <a:r>
              <a:rPr lang="en-US" dirty="0"/>
              <a:t>local, small, and/or socially disadvantaged vendors</a:t>
            </a:r>
          </a:p>
          <a:p>
            <a:pPr>
              <a:spcBef>
                <a:spcPts val="0"/>
              </a:spcBef>
              <a:spcAft>
                <a:spcPts val="1800"/>
              </a:spcAft>
            </a:pPr>
            <a:r>
              <a:rPr lang="en-US" sz="2800" dirty="0"/>
              <a:t>Indicate if assistance is needed to connect with local, small, and/or socially disadvantaged vendors</a:t>
            </a:r>
          </a:p>
          <a:p>
            <a:pPr>
              <a:spcBef>
                <a:spcPts val="0"/>
              </a:spcBef>
            </a:pPr>
            <a:r>
              <a:rPr lang="en-US" sz="2800" dirty="0"/>
              <a:t>State if additional LFS funds could be utilized, if available</a:t>
            </a:r>
          </a:p>
          <a:p>
            <a:endParaRPr lang="en-US" dirty="0"/>
          </a:p>
        </p:txBody>
      </p:sp>
    </p:spTree>
    <p:extLst>
      <p:ext uri="{BB962C8B-B14F-4D97-AF65-F5344CB8AC3E}">
        <p14:creationId xmlns:p14="http://schemas.microsoft.com/office/powerpoint/2010/main" val="327786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53D8-3846-4542-B43E-618ABD754B56}"/>
              </a:ext>
            </a:extLst>
          </p:cNvPr>
          <p:cNvSpPr>
            <a:spLocks noGrp="1"/>
          </p:cNvSpPr>
          <p:nvPr>
            <p:ph type="title"/>
          </p:nvPr>
        </p:nvSpPr>
        <p:spPr>
          <a:xfrm>
            <a:off x="2540000" y="762000"/>
            <a:ext cx="9144000" cy="1143000"/>
          </a:xfrm>
        </p:spPr>
        <p:txBody>
          <a:bodyPr/>
          <a:lstStyle/>
          <a:p>
            <a:r>
              <a:rPr lang="en-US" dirty="0"/>
              <a:t>Opt-In Process – Part Two: Procurement Documentation </a:t>
            </a:r>
          </a:p>
        </p:txBody>
      </p:sp>
      <p:sp>
        <p:nvSpPr>
          <p:cNvPr id="3" name="Content Placeholder 2">
            <a:extLst>
              <a:ext uri="{FF2B5EF4-FFF2-40B4-BE49-F238E27FC236}">
                <a16:creationId xmlns:a16="http://schemas.microsoft.com/office/drawing/2014/main" id="{4DFC2840-0C58-40AD-A2B2-5320DCADFFE9}"/>
              </a:ext>
            </a:extLst>
          </p:cNvPr>
          <p:cNvSpPr>
            <a:spLocks noGrp="1"/>
          </p:cNvSpPr>
          <p:nvPr>
            <p:ph idx="1"/>
          </p:nvPr>
        </p:nvSpPr>
        <p:spPr>
          <a:xfrm>
            <a:off x="2540000" y="2514600"/>
            <a:ext cx="9144000" cy="3581400"/>
          </a:xfrm>
        </p:spPr>
        <p:txBody>
          <a:bodyPr/>
          <a:lstStyle/>
          <a:p>
            <a:pPr>
              <a:spcBef>
                <a:spcPts val="1800"/>
              </a:spcBef>
            </a:pPr>
            <a:r>
              <a:rPr lang="en-US" sz="2800" dirty="0"/>
              <a:t>Procurement documents </a:t>
            </a:r>
          </a:p>
          <a:p>
            <a:r>
              <a:rPr lang="en-US" sz="2800" dirty="0"/>
              <a:t>Established purchasing schedule</a:t>
            </a:r>
          </a:p>
        </p:txBody>
      </p:sp>
      <p:pic>
        <p:nvPicPr>
          <p:cNvPr id="8" name="Picture 7">
            <a:extLst>
              <a:ext uri="{FF2B5EF4-FFF2-40B4-BE49-F238E27FC236}">
                <a16:creationId xmlns:a16="http://schemas.microsoft.com/office/drawing/2014/main" id="{274DC074-0E17-4048-8B3C-F12B19C19D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37391" y="4105072"/>
            <a:ext cx="4397520" cy="2308698"/>
          </a:xfrm>
          <a:prstGeom prst="rect">
            <a:avLst/>
          </a:prstGeom>
        </p:spPr>
      </p:pic>
    </p:spTree>
    <p:extLst>
      <p:ext uri="{BB962C8B-B14F-4D97-AF65-F5344CB8AC3E}">
        <p14:creationId xmlns:p14="http://schemas.microsoft.com/office/powerpoint/2010/main" val="206733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DB3B3-981A-47D9-8EB5-5723E73ED2A2}"/>
              </a:ext>
            </a:extLst>
          </p:cNvPr>
          <p:cNvSpPr>
            <a:spLocks noGrp="1"/>
          </p:cNvSpPr>
          <p:nvPr>
            <p:ph type="title"/>
          </p:nvPr>
        </p:nvSpPr>
        <p:spPr>
          <a:xfrm>
            <a:off x="2540000" y="190500"/>
            <a:ext cx="9144000" cy="1143000"/>
          </a:xfrm>
        </p:spPr>
        <p:txBody>
          <a:bodyPr/>
          <a:lstStyle/>
          <a:p>
            <a:r>
              <a:rPr lang="en-US" dirty="0"/>
              <a:t>Farm to School Connections</a:t>
            </a:r>
          </a:p>
        </p:txBody>
      </p:sp>
      <p:sp>
        <p:nvSpPr>
          <p:cNvPr id="3" name="Content Placeholder 2">
            <a:extLst>
              <a:ext uri="{FF2B5EF4-FFF2-40B4-BE49-F238E27FC236}">
                <a16:creationId xmlns:a16="http://schemas.microsoft.com/office/drawing/2014/main" id="{284C5772-AE8B-4EA7-853B-457E42F5CDD3}"/>
              </a:ext>
            </a:extLst>
          </p:cNvPr>
          <p:cNvSpPr>
            <a:spLocks noGrp="1"/>
          </p:cNvSpPr>
          <p:nvPr>
            <p:ph idx="1"/>
          </p:nvPr>
        </p:nvSpPr>
        <p:spPr>
          <a:xfrm>
            <a:off x="2540000" y="1333500"/>
            <a:ext cx="9308592" cy="4114800"/>
          </a:xfrm>
        </p:spPr>
        <p:txBody>
          <a:bodyPr/>
          <a:lstStyle/>
          <a:p>
            <a:pPr lvl="0">
              <a:spcBef>
                <a:spcPts val="1800"/>
              </a:spcBef>
              <a:spcAft>
                <a:spcPts val="0"/>
              </a:spcAft>
            </a:pPr>
            <a:r>
              <a:rPr lang="en-US" sz="2800" dirty="0"/>
              <a:t>California Department of Food and Agriculture (CDFA) Farm to School Network has new</a:t>
            </a:r>
            <a:r>
              <a:rPr lang="en-US" sz="2800" i="1" dirty="0"/>
              <a:t> </a:t>
            </a:r>
            <a:r>
              <a:rPr lang="en-US" sz="2800" dirty="0"/>
              <a:t>regional staff to support local food procurement</a:t>
            </a:r>
          </a:p>
          <a:p>
            <a:pPr lvl="0">
              <a:spcBef>
                <a:spcPts val="1800"/>
              </a:spcBef>
              <a:spcAft>
                <a:spcPts val="0"/>
              </a:spcAft>
            </a:pPr>
            <a:r>
              <a:rPr lang="en-US" sz="2800" dirty="0"/>
              <a:t>Create connections with local farmers, ranchers, and vendors, especially small farms and socially disadvantaged food producers </a:t>
            </a:r>
          </a:p>
          <a:p>
            <a:pPr lvl="0">
              <a:spcBef>
                <a:spcPts val="1800"/>
              </a:spcBef>
              <a:spcAft>
                <a:spcPts val="0"/>
              </a:spcAft>
            </a:pPr>
            <a:r>
              <a:rPr lang="en-US" sz="2800" dirty="0"/>
              <a:t>Help local farms meet school food standards and requirements</a:t>
            </a:r>
          </a:p>
          <a:p>
            <a:pPr lvl="0">
              <a:spcBef>
                <a:spcPts val="1800"/>
              </a:spcBef>
              <a:spcAft>
                <a:spcPts val="0"/>
              </a:spcAft>
            </a:pPr>
            <a:r>
              <a:rPr lang="en-US" sz="2800" dirty="0"/>
              <a:t>Organize additional educational opportunities</a:t>
            </a:r>
          </a:p>
          <a:p>
            <a:pPr lvl="0">
              <a:spcBef>
                <a:spcPts val="1800"/>
              </a:spcBef>
              <a:spcAft>
                <a:spcPts val="0"/>
              </a:spcAft>
            </a:pPr>
            <a:r>
              <a:rPr lang="en-US" sz="2800" dirty="0"/>
              <a:t>Contact </a:t>
            </a:r>
            <a:r>
              <a:rPr lang="en-US" sz="2800" u="sng" dirty="0">
                <a:hlinkClick r:id="rId3"/>
              </a:rPr>
              <a:t>cafarmtoschool@cdfa.ca.gov</a:t>
            </a:r>
            <a:endParaRPr lang="en-US" sz="2800" dirty="0"/>
          </a:p>
        </p:txBody>
      </p:sp>
    </p:spTree>
    <p:extLst>
      <p:ext uri="{BB962C8B-B14F-4D97-AF65-F5344CB8AC3E}">
        <p14:creationId xmlns:p14="http://schemas.microsoft.com/office/powerpoint/2010/main" val="24868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678A-6E9F-4250-BA5A-76F179AED977}"/>
              </a:ext>
            </a:extLst>
          </p:cNvPr>
          <p:cNvSpPr>
            <a:spLocks noGrp="1"/>
          </p:cNvSpPr>
          <p:nvPr>
            <p:ph type="title"/>
          </p:nvPr>
        </p:nvSpPr>
        <p:spPr/>
        <p:txBody>
          <a:bodyPr/>
          <a:lstStyle/>
          <a:p>
            <a:r>
              <a:rPr lang="en-US" dirty="0"/>
              <a:t>Reporting</a:t>
            </a:r>
          </a:p>
        </p:txBody>
      </p:sp>
      <p:sp>
        <p:nvSpPr>
          <p:cNvPr id="3" name="Content Placeholder 2">
            <a:extLst>
              <a:ext uri="{FF2B5EF4-FFF2-40B4-BE49-F238E27FC236}">
                <a16:creationId xmlns:a16="http://schemas.microsoft.com/office/drawing/2014/main" id="{1B912B70-45DE-4C09-B9C6-4A2C6658F070}"/>
              </a:ext>
            </a:extLst>
          </p:cNvPr>
          <p:cNvSpPr>
            <a:spLocks noGrp="1"/>
          </p:cNvSpPr>
          <p:nvPr>
            <p:ph idx="1"/>
          </p:nvPr>
        </p:nvSpPr>
        <p:spPr>
          <a:xfrm>
            <a:off x="2540000" y="1752600"/>
            <a:ext cx="9144000" cy="4495800"/>
          </a:xfrm>
        </p:spPr>
        <p:txBody>
          <a:bodyPr/>
          <a:lstStyle/>
          <a:p>
            <a:pPr>
              <a:spcBef>
                <a:spcPts val="1800"/>
              </a:spcBef>
              <a:spcAft>
                <a:spcPts val="1200"/>
              </a:spcAft>
            </a:pPr>
            <a:r>
              <a:rPr lang="en-US" sz="2800" dirty="0"/>
              <a:t>Name of vendors, dollar value awarded to vendors and type of food purchased</a:t>
            </a:r>
          </a:p>
          <a:p>
            <a:pPr>
              <a:spcBef>
                <a:spcPts val="1800"/>
              </a:spcBef>
              <a:spcAft>
                <a:spcPts val="0"/>
              </a:spcAft>
            </a:pPr>
            <a:r>
              <a:rPr lang="en-US" sz="2800" dirty="0"/>
              <a:t>Number of small businesses, dollar value of purchases, and type of food purchased</a:t>
            </a:r>
          </a:p>
          <a:p>
            <a:pPr>
              <a:spcBef>
                <a:spcPts val="1800"/>
              </a:spcBef>
              <a:spcAft>
                <a:spcPts val="1200"/>
              </a:spcAft>
            </a:pPr>
            <a:r>
              <a:rPr lang="en-US" sz="2800" dirty="0"/>
              <a:t>Number of socially disadvantaged farmers/producers, dollar value of purchases, and type of food purchased</a:t>
            </a:r>
          </a:p>
        </p:txBody>
      </p:sp>
    </p:spTree>
    <p:extLst>
      <p:ext uri="{BB962C8B-B14F-4D97-AF65-F5344CB8AC3E}">
        <p14:creationId xmlns:p14="http://schemas.microsoft.com/office/powerpoint/2010/main" val="2526535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7FC4-3D61-4613-901B-CE949B60F5CD}"/>
              </a:ext>
            </a:extLst>
          </p:cNvPr>
          <p:cNvSpPr>
            <a:spLocks noGrp="1"/>
          </p:cNvSpPr>
          <p:nvPr>
            <p:ph type="title"/>
          </p:nvPr>
        </p:nvSpPr>
        <p:spPr>
          <a:xfrm>
            <a:off x="2540000" y="415047"/>
            <a:ext cx="9144000" cy="1143000"/>
          </a:xfrm>
        </p:spPr>
        <p:txBody>
          <a:bodyPr/>
          <a:lstStyle/>
          <a:p>
            <a:r>
              <a:rPr lang="en-US" dirty="0">
                <a:cs typeface="Arial"/>
              </a:rPr>
              <a:t>Commonly Asked Questions (1)</a:t>
            </a:r>
            <a:endParaRPr lang="en-US" dirty="0"/>
          </a:p>
        </p:txBody>
      </p:sp>
      <p:sp>
        <p:nvSpPr>
          <p:cNvPr id="3" name="Content Placeholder 2">
            <a:extLst>
              <a:ext uri="{FF2B5EF4-FFF2-40B4-BE49-F238E27FC236}">
                <a16:creationId xmlns:a16="http://schemas.microsoft.com/office/drawing/2014/main" id="{E844A70B-5084-4E99-BEFE-5ED3F34F87EA}"/>
              </a:ext>
            </a:extLst>
          </p:cNvPr>
          <p:cNvSpPr>
            <a:spLocks noGrp="1"/>
          </p:cNvSpPr>
          <p:nvPr>
            <p:ph idx="1"/>
          </p:nvPr>
        </p:nvSpPr>
        <p:spPr>
          <a:xfrm>
            <a:off x="2540000" y="1558048"/>
            <a:ext cx="9144000" cy="4531468"/>
          </a:xfrm>
        </p:spPr>
        <p:txBody>
          <a:bodyPr/>
          <a:lstStyle/>
          <a:p>
            <a:pPr>
              <a:spcBef>
                <a:spcPts val="0"/>
              </a:spcBef>
            </a:pPr>
            <a:r>
              <a:rPr lang="en-US" sz="2800" b="1" dirty="0">
                <a:cs typeface="Arial"/>
              </a:rPr>
              <a:t>Where should the LFS funds be deposited?</a:t>
            </a:r>
          </a:p>
          <a:p>
            <a:pPr lvl="1">
              <a:spcBef>
                <a:spcPts val="0"/>
              </a:spcBef>
            </a:pPr>
            <a:r>
              <a:rPr lang="en-US" dirty="0">
                <a:cs typeface="Arial"/>
              </a:rPr>
              <a:t>Nonprofit school food service account</a:t>
            </a:r>
          </a:p>
          <a:p>
            <a:pPr>
              <a:spcBef>
                <a:spcPts val="1800"/>
              </a:spcBef>
            </a:pPr>
            <a:r>
              <a:rPr lang="en-US" sz="2800" b="1" dirty="0">
                <a:cs typeface="Arial"/>
              </a:rPr>
              <a:t>What are the LFS funds tracking requirements?</a:t>
            </a:r>
          </a:p>
          <a:p>
            <a:pPr lvl="1">
              <a:spcBef>
                <a:spcPts val="0"/>
              </a:spcBef>
            </a:pPr>
            <a:r>
              <a:rPr lang="en-US" dirty="0">
                <a:cs typeface="Arial"/>
              </a:rPr>
              <a:t>Documentation to support purchases, consistent with record-keeping requirements</a:t>
            </a:r>
          </a:p>
          <a:p>
            <a:pPr>
              <a:spcBef>
                <a:spcPts val="1800"/>
              </a:spcBef>
            </a:pPr>
            <a:r>
              <a:rPr lang="en-US" sz="2800" b="1" dirty="0">
                <a:cs typeface="Arial"/>
              </a:rPr>
              <a:t>What is the standardized account code structure Resource Code?</a:t>
            </a:r>
          </a:p>
          <a:p>
            <a:pPr marL="400050" lvl="1" indent="0">
              <a:spcBef>
                <a:spcPts val="0"/>
              </a:spcBef>
              <a:buNone/>
            </a:pPr>
            <a:r>
              <a:rPr lang="en-US" dirty="0">
                <a:cs typeface="Arial"/>
              </a:rPr>
              <a:t>– Resource Code 5467</a:t>
            </a:r>
          </a:p>
          <a:p>
            <a:pPr marL="0" indent="0">
              <a:buNone/>
            </a:pPr>
            <a:endParaRPr lang="en-US" sz="2800" dirty="0">
              <a:cs typeface="Arial"/>
            </a:endParaRPr>
          </a:p>
        </p:txBody>
      </p:sp>
    </p:spTree>
    <p:extLst>
      <p:ext uri="{BB962C8B-B14F-4D97-AF65-F5344CB8AC3E}">
        <p14:creationId xmlns:p14="http://schemas.microsoft.com/office/powerpoint/2010/main" val="60256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D827-478D-4103-83D4-CFF56FAF3C3A}"/>
              </a:ext>
            </a:extLst>
          </p:cNvPr>
          <p:cNvSpPr>
            <a:spLocks noGrp="1"/>
          </p:cNvSpPr>
          <p:nvPr>
            <p:ph type="title"/>
          </p:nvPr>
        </p:nvSpPr>
        <p:spPr>
          <a:xfrm>
            <a:off x="2540000" y="406400"/>
            <a:ext cx="9144000" cy="1143000"/>
          </a:xfrm>
        </p:spPr>
        <p:txBody>
          <a:bodyPr/>
          <a:lstStyle/>
          <a:p>
            <a:r>
              <a:rPr lang="en-US" dirty="0"/>
              <a:t>Webinar Overview</a:t>
            </a:r>
          </a:p>
        </p:txBody>
      </p:sp>
      <p:sp>
        <p:nvSpPr>
          <p:cNvPr id="3" name="Content Placeholder 2">
            <a:extLst>
              <a:ext uri="{FF2B5EF4-FFF2-40B4-BE49-F238E27FC236}">
                <a16:creationId xmlns:a16="http://schemas.microsoft.com/office/drawing/2014/main" id="{70AA8F43-CC23-433A-ACA7-E15922893A39}"/>
              </a:ext>
            </a:extLst>
          </p:cNvPr>
          <p:cNvSpPr>
            <a:spLocks noGrp="1"/>
          </p:cNvSpPr>
          <p:nvPr>
            <p:ph sz="half" idx="1"/>
          </p:nvPr>
        </p:nvSpPr>
        <p:spPr>
          <a:xfrm>
            <a:off x="2540000" y="1705380"/>
            <a:ext cx="9144000" cy="4377142"/>
          </a:xfrm>
        </p:spPr>
        <p:txBody>
          <a:bodyPr/>
          <a:lstStyle/>
          <a:p>
            <a:pPr>
              <a:spcBef>
                <a:spcPts val="1800"/>
              </a:spcBef>
            </a:pPr>
            <a:r>
              <a:rPr lang="en-US" sz="2800" dirty="0"/>
              <a:t>Purpose of Funds</a:t>
            </a:r>
          </a:p>
          <a:p>
            <a:pPr>
              <a:spcBef>
                <a:spcPts val="1800"/>
              </a:spcBef>
            </a:pPr>
            <a:r>
              <a:rPr lang="en-US" sz="2800" dirty="0">
                <a:cs typeface="Arial"/>
              </a:rPr>
              <a:t>Eligible School Food Authorities (SFA)</a:t>
            </a:r>
          </a:p>
          <a:p>
            <a:pPr>
              <a:spcBef>
                <a:spcPts val="1800"/>
              </a:spcBef>
            </a:pPr>
            <a:r>
              <a:rPr lang="en-US" sz="2800" dirty="0">
                <a:cs typeface="Arial"/>
              </a:rPr>
              <a:t>Funding Overview</a:t>
            </a:r>
          </a:p>
          <a:p>
            <a:pPr>
              <a:spcBef>
                <a:spcPts val="1800"/>
              </a:spcBef>
            </a:pPr>
            <a:r>
              <a:rPr lang="en-US" sz="2800" dirty="0">
                <a:cs typeface="Arial"/>
              </a:rPr>
              <a:t>Requirements for Accepting Funds</a:t>
            </a:r>
          </a:p>
          <a:p>
            <a:pPr>
              <a:spcBef>
                <a:spcPts val="1800"/>
              </a:spcBef>
            </a:pPr>
            <a:r>
              <a:rPr lang="en-US" sz="2800" dirty="0">
                <a:cs typeface="Arial"/>
              </a:rPr>
              <a:t>Commonly Asked Questions</a:t>
            </a:r>
          </a:p>
          <a:p>
            <a:pPr>
              <a:spcBef>
                <a:spcPts val="1800"/>
              </a:spcBef>
            </a:pPr>
            <a:r>
              <a:rPr lang="en-US" sz="2800" dirty="0">
                <a:cs typeface="Arial"/>
              </a:rPr>
              <a:t>Attestation / Opt-In Process Overview</a:t>
            </a:r>
          </a:p>
          <a:p>
            <a:pPr>
              <a:spcBef>
                <a:spcPts val="1800"/>
              </a:spcBef>
            </a:pPr>
            <a:r>
              <a:rPr lang="en-US" sz="2800" dirty="0">
                <a:cs typeface="Arial"/>
              </a:rPr>
              <a:t>Funding Timeline</a:t>
            </a:r>
          </a:p>
          <a:p>
            <a:pPr marL="0" indent="0">
              <a:buNone/>
            </a:pPr>
            <a:endParaRPr lang="en-US" sz="2800" dirty="0">
              <a:cs typeface="Arial"/>
            </a:endParaRPr>
          </a:p>
        </p:txBody>
      </p:sp>
    </p:spTree>
    <p:extLst>
      <p:ext uri="{BB962C8B-B14F-4D97-AF65-F5344CB8AC3E}">
        <p14:creationId xmlns:p14="http://schemas.microsoft.com/office/powerpoint/2010/main" val="330400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7FC4-3D61-4613-901B-CE949B60F5CD}"/>
              </a:ext>
            </a:extLst>
          </p:cNvPr>
          <p:cNvSpPr>
            <a:spLocks noGrp="1"/>
          </p:cNvSpPr>
          <p:nvPr>
            <p:ph type="title"/>
          </p:nvPr>
        </p:nvSpPr>
        <p:spPr/>
        <p:txBody>
          <a:bodyPr/>
          <a:lstStyle/>
          <a:p>
            <a:r>
              <a:rPr lang="en-US" dirty="0">
                <a:cs typeface="Arial"/>
              </a:rPr>
              <a:t>Commonly Asked Questions (2)</a:t>
            </a:r>
            <a:endParaRPr lang="en-US" dirty="0"/>
          </a:p>
        </p:txBody>
      </p:sp>
      <p:sp>
        <p:nvSpPr>
          <p:cNvPr id="3" name="Content Placeholder 2">
            <a:extLst>
              <a:ext uri="{FF2B5EF4-FFF2-40B4-BE49-F238E27FC236}">
                <a16:creationId xmlns:a16="http://schemas.microsoft.com/office/drawing/2014/main" id="{E844A70B-5084-4E99-BEFE-5ED3F34F87EA}"/>
              </a:ext>
            </a:extLst>
          </p:cNvPr>
          <p:cNvSpPr>
            <a:spLocks noGrp="1"/>
          </p:cNvSpPr>
          <p:nvPr>
            <p:ph idx="1"/>
          </p:nvPr>
        </p:nvSpPr>
        <p:spPr>
          <a:xfrm>
            <a:off x="2540000" y="1752600"/>
            <a:ext cx="9144000" cy="4706566"/>
          </a:xfrm>
        </p:spPr>
        <p:txBody>
          <a:bodyPr/>
          <a:lstStyle/>
          <a:p>
            <a:r>
              <a:rPr lang="en-US" sz="2800" b="1" dirty="0">
                <a:cs typeface="Arial"/>
              </a:rPr>
              <a:t>How will the CDE monitor SFA use of the LFS funds?</a:t>
            </a:r>
          </a:p>
          <a:p>
            <a:pPr lvl="1"/>
            <a:r>
              <a:rPr lang="en-US" dirty="0">
                <a:cs typeface="Arial"/>
              </a:rPr>
              <a:t>Submission of procurement documents</a:t>
            </a:r>
          </a:p>
          <a:p>
            <a:pPr lvl="1"/>
            <a:r>
              <a:rPr lang="en-US" dirty="0">
                <a:cs typeface="Arial"/>
              </a:rPr>
              <a:t>Established purchasing schedule</a:t>
            </a:r>
          </a:p>
          <a:p>
            <a:pPr lvl="1"/>
            <a:r>
              <a:rPr lang="en-US" dirty="0">
                <a:cs typeface="Arial"/>
              </a:rPr>
              <a:t>Quarterly progress reports</a:t>
            </a:r>
          </a:p>
          <a:p>
            <a:pPr lvl="2"/>
            <a:r>
              <a:rPr lang="en-US" sz="2800" dirty="0">
                <a:cs typeface="Arial"/>
              </a:rPr>
              <a:t>Food purchased</a:t>
            </a:r>
          </a:p>
          <a:p>
            <a:pPr lvl="2"/>
            <a:r>
              <a:rPr lang="en-US" sz="2800" dirty="0">
                <a:cs typeface="Arial"/>
              </a:rPr>
              <a:t>Value of food purchases</a:t>
            </a:r>
          </a:p>
          <a:p>
            <a:pPr lvl="2"/>
            <a:r>
              <a:rPr lang="en-US" sz="2800" dirty="0">
                <a:cs typeface="Arial"/>
              </a:rPr>
              <a:t> Type of vendor</a:t>
            </a:r>
          </a:p>
        </p:txBody>
      </p:sp>
    </p:spTree>
    <p:extLst>
      <p:ext uri="{BB962C8B-B14F-4D97-AF65-F5344CB8AC3E}">
        <p14:creationId xmlns:p14="http://schemas.microsoft.com/office/powerpoint/2010/main" val="269301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7FC4-3D61-4613-901B-CE949B60F5CD}"/>
              </a:ext>
            </a:extLst>
          </p:cNvPr>
          <p:cNvSpPr>
            <a:spLocks noGrp="1"/>
          </p:cNvSpPr>
          <p:nvPr>
            <p:ph type="title"/>
          </p:nvPr>
        </p:nvSpPr>
        <p:spPr/>
        <p:txBody>
          <a:bodyPr/>
          <a:lstStyle/>
          <a:p>
            <a:r>
              <a:rPr lang="en-US" dirty="0">
                <a:cs typeface="Arial"/>
              </a:rPr>
              <a:t>Commonly Asked Questions (3)</a:t>
            </a:r>
            <a:endParaRPr lang="en-US" dirty="0"/>
          </a:p>
        </p:txBody>
      </p:sp>
      <p:sp>
        <p:nvSpPr>
          <p:cNvPr id="3" name="Content Placeholder 2">
            <a:extLst>
              <a:ext uri="{FF2B5EF4-FFF2-40B4-BE49-F238E27FC236}">
                <a16:creationId xmlns:a16="http://schemas.microsoft.com/office/drawing/2014/main" id="{E844A70B-5084-4E99-BEFE-5ED3F34F87EA}"/>
              </a:ext>
            </a:extLst>
          </p:cNvPr>
          <p:cNvSpPr>
            <a:spLocks noGrp="1"/>
          </p:cNvSpPr>
          <p:nvPr>
            <p:ph idx="1"/>
          </p:nvPr>
        </p:nvSpPr>
        <p:spPr>
          <a:xfrm>
            <a:off x="2286000" y="1947949"/>
            <a:ext cx="9652000" cy="4114800"/>
          </a:xfrm>
        </p:spPr>
        <p:txBody>
          <a:bodyPr/>
          <a:lstStyle/>
          <a:p>
            <a:pPr>
              <a:spcBef>
                <a:spcPts val="0"/>
              </a:spcBef>
              <a:spcAft>
                <a:spcPts val="1200"/>
              </a:spcAft>
            </a:pPr>
            <a:r>
              <a:rPr lang="en-US" sz="2800" b="1" dirty="0">
                <a:cs typeface="Arial"/>
              </a:rPr>
              <a:t>What programs can we support with LFS funds?</a:t>
            </a:r>
          </a:p>
          <a:p>
            <a:pPr lvl="1">
              <a:spcBef>
                <a:spcPts val="0"/>
              </a:spcBef>
              <a:spcAft>
                <a:spcPts val="1200"/>
              </a:spcAft>
            </a:pPr>
            <a:r>
              <a:rPr lang="en-US" dirty="0">
                <a:cs typeface="Arial"/>
              </a:rPr>
              <a:t>Only the NSLP and SBP can be supported by LFS funds</a:t>
            </a:r>
          </a:p>
          <a:p>
            <a:pPr>
              <a:spcBef>
                <a:spcPts val="0"/>
              </a:spcBef>
              <a:spcAft>
                <a:spcPts val="1200"/>
              </a:spcAft>
            </a:pPr>
            <a:r>
              <a:rPr lang="en-US" sz="2800" b="1" dirty="0">
                <a:ea typeface="+mn-lt"/>
                <a:cs typeface="+mn-lt"/>
              </a:rPr>
              <a:t>Do SFAs have to accept the LFS funds?</a:t>
            </a:r>
          </a:p>
          <a:p>
            <a:pPr lvl="1">
              <a:spcBef>
                <a:spcPts val="0"/>
              </a:spcBef>
              <a:spcAft>
                <a:spcPts val="1200"/>
              </a:spcAft>
            </a:pPr>
            <a:r>
              <a:rPr lang="en-US" dirty="0">
                <a:ea typeface="+mn-lt"/>
                <a:cs typeface="+mn-lt"/>
              </a:rPr>
              <a:t>No. SFAs can decline the funds. </a:t>
            </a:r>
          </a:p>
          <a:p>
            <a:pPr lvl="1">
              <a:spcBef>
                <a:spcPts val="0"/>
              </a:spcBef>
              <a:spcAft>
                <a:spcPts val="1200"/>
              </a:spcAft>
            </a:pPr>
            <a:endParaRPr lang="en-US" dirty="0">
              <a:cs typeface="Arial"/>
            </a:endParaRPr>
          </a:p>
          <a:p>
            <a:pPr marL="0" indent="0">
              <a:spcBef>
                <a:spcPts val="0"/>
              </a:spcBef>
              <a:spcAft>
                <a:spcPts val="0"/>
              </a:spcAft>
              <a:buNone/>
            </a:pPr>
            <a:endParaRPr lang="en-US" sz="2800" b="1" dirty="0">
              <a:cs typeface="Arial"/>
            </a:endParaRPr>
          </a:p>
          <a:p>
            <a:pPr lvl="1">
              <a:spcBef>
                <a:spcPts val="0"/>
              </a:spcBef>
              <a:spcAft>
                <a:spcPts val="1200"/>
              </a:spcAft>
            </a:pPr>
            <a:endParaRPr lang="en-US" dirty="0">
              <a:cs typeface="Arial"/>
            </a:endParaRPr>
          </a:p>
        </p:txBody>
      </p:sp>
    </p:spTree>
    <p:extLst>
      <p:ext uri="{BB962C8B-B14F-4D97-AF65-F5344CB8AC3E}">
        <p14:creationId xmlns:p14="http://schemas.microsoft.com/office/powerpoint/2010/main" val="41587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7FC4-3D61-4613-901B-CE949B60F5CD}"/>
              </a:ext>
            </a:extLst>
          </p:cNvPr>
          <p:cNvSpPr>
            <a:spLocks noGrp="1"/>
          </p:cNvSpPr>
          <p:nvPr>
            <p:ph type="title"/>
          </p:nvPr>
        </p:nvSpPr>
        <p:spPr/>
        <p:txBody>
          <a:bodyPr/>
          <a:lstStyle/>
          <a:p>
            <a:r>
              <a:rPr lang="en-US" dirty="0">
                <a:cs typeface="Arial"/>
              </a:rPr>
              <a:t>Commonly Asked Questions (4)</a:t>
            </a:r>
            <a:endParaRPr lang="en-US" dirty="0"/>
          </a:p>
        </p:txBody>
      </p:sp>
      <p:sp>
        <p:nvSpPr>
          <p:cNvPr id="3" name="Content Placeholder 2">
            <a:extLst>
              <a:ext uri="{FF2B5EF4-FFF2-40B4-BE49-F238E27FC236}">
                <a16:creationId xmlns:a16="http://schemas.microsoft.com/office/drawing/2014/main" id="{E844A70B-5084-4E99-BEFE-5ED3F34F87EA}"/>
              </a:ext>
            </a:extLst>
          </p:cNvPr>
          <p:cNvSpPr>
            <a:spLocks noGrp="1"/>
          </p:cNvSpPr>
          <p:nvPr>
            <p:ph idx="1"/>
          </p:nvPr>
        </p:nvSpPr>
        <p:spPr>
          <a:xfrm>
            <a:off x="2391144" y="1994460"/>
            <a:ext cx="9616965" cy="4253940"/>
          </a:xfrm>
        </p:spPr>
        <p:txBody>
          <a:bodyPr/>
          <a:lstStyle/>
          <a:p>
            <a:pPr>
              <a:spcBef>
                <a:spcPts val="0"/>
              </a:spcBef>
              <a:spcAft>
                <a:spcPts val="1200"/>
              </a:spcAft>
            </a:pPr>
            <a:r>
              <a:rPr lang="en-US" sz="2800" b="1" dirty="0">
                <a:ea typeface="+mn-lt"/>
                <a:cs typeface="+mn-lt"/>
              </a:rPr>
              <a:t>When will SFAs be notified about their calculated payments?</a:t>
            </a:r>
          </a:p>
          <a:p>
            <a:pPr lvl="1">
              <a:spcAft>
                <a:spcPts val="1200"/>
              </a:spcAft>
            </a:pPr>
            <a:r>
              <a:rPr lang="en-US" dirty="0">
                <a:ea typeface="+mn-lt"/>
                <a:cs typeface="+mn-lt"/>
              </a:rPr>
              <a:t>Award amounts will be calculated after the attestation statement deadline passes</a:t>
            </a:r>
          </a:p>
          <a:p>
            <a:pPr lvl="1"/>
            <a:r>
              <a:rPr lang="en-US" dirty="0">
                <a:ea typeface="+mn-lt"/>
                <a:cs typeface="+mn-lt"/>
              </a:rPr>
              <a:t>The CDE anticipates sending notifications in April</a:t>
            </a:r>
            <a:endParaRPr lang="en-US" dirty="0">
              <a:cs typeface="Arial"/>
            </a:endParaRPr>
          </a:p>
        </p:txBody>
      </p:sp>
    </p:spTree>
    <p:extLst>
      <p:ext uri="{BB962C8B-B14F-4D97-AF65-F5344CB8AC3E}">
        <p14:creationId xmlns:p14="http://schemas.microsoft.com/office/powerpoint/2010/main" val="1298796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7FC4-3D61-4613-901B-CE949B60F5CD}"/>
              </a:ext>
            </a:extLst>
          </p:cNvPr>
          <p:cNvSpPr>
            <a:spLocks noGrp="1"/>
          </p:cNvSpPr>
          <p:nvPr>
            <p:ph type="title"/>
          </p:nvPr>
        </p:nvSpPr>
        <p:spPr/>
        <p:txBody>
          <a:bodyPr/>
          <a:lstStyle/>
          <a:p>
            <a:r>
              <a:rPr lang="en-US" dirty="0">
                <a:cs typeface="Arial"/>
              </a:rPr>
              <a:t>Commonly Asked Questions (5)</a:t>
            </a:r>
            <a:endParaRPr lang="en-US" dirty="0"/>
          </a:p>
        </p:txBody>
      </p:sp>
      <p:sp>
        <p:nvSpPr>
          <p:cNvPr id="3" name="Content Placeholder 2">
            <a:extLst>
              <a:ext uri="{FF2B5EF4-FFF2-40B4-BE49-F238E27FC236}">
                <a16:creationId xmlns:a16="http://schemas.microsoft.com/office/drawing/2014/main" id="{E844A70B-5084-4E99-BEFE-5ED3F34F87EA}"/>
              </a:ext>
            </a:extLst>
          </p:cNvPr>
          <p:cNvSpPr>
            <a:spLocks noGrp="1"/>
          </p:cNvSpPr>
          <p:nvPr>
            <p:ph idx="1"/>
          </p:nvPr>
        </p:nvSpPr>
        <p:spPr>
          <a:xfrm>
            <a:off x="2540001" y="2013856"/>
            <a:ext cx="8985250" cy="4453929"/>
          </a:xfrm>
        </p:spPr>
        <p:txBody>
          <a:bodyPr/>
          <a:lstStyle/>
          <a:p>
            <a:pPr>
              <a:spcBef>
                <a:spcPts val="0"/>
              </a:spcBef>
              <a:spcAft>
                <a:spcPts val="1200"/>
              </a:spcAft>
            </a:pPr>
            <a:r>
              <a:rPr lang="en-US" sz="2800" b="1" dirty="0">
                <a:ea typeface="+mn-lt"/>
                <a:cs typeface="+mn-lt"/>
              </a:rPr>
              <a:t>When will SFAs receive the funds?</a:t>
            </a:r>
          </a:p>
          <a:p>
            <a:pPr lvl="1">
              <a:spcBef>
                <a:spcPts val="0"/>
              </a:spcBef>
              <a:spcAft>
                <a:spcPts val="1200"/>
              </a:spcAft>
            </a:pPr>
            <a:r>
              <a:rPr lang="en-US" dirty="0">
                <a:ea typeface="+mn-lt"/>
                <a:cs typeface="+mn-lt"/>
              </a:rPr>
              <a:t>Our goal is to distribute the advance payment of LFS funds in August 2023.</a:t>
            </a:r>
          </a:p>
          <a:p>
            <a:pPr lvl="1">
              <a:spcBef>
                <a:spcPts val="0"/>
              </a:spcBef>
              <a:spcAft>
                <a:spcPts val="1200"/>
              </a:spcAft>
            </a:pPr>
            <a:r>
              <a:rPr lang="en-US" dirty="0">
                <a:ea typeface="+mn-lt"/>
                <a:cs typeface="+mn-lt"/>
              </a:rPr>
              <a:t>Our goal is to distribute the reimbursement payment of LFS funds in April 2024.</a:t>
            </a:r>
          </a:p>
          <a:p>
            <a:pPr marL="0" indent="0">
              <a:buNone/>
            </a:pPr>
            <a:endParaRPr lang="en-US" sz="2800" dirty="0">
              <a:cs typeface="Arial"/>
            </a:endParaRPr>
          </a:p>
        </p:txBody>
      </p:sp>
    </p:spTree>
    <p:extLst>
      <p:ext uri="{BB962C8B-B14F-4D97-AF65-F5344CB8AC3E}">
        <p14:creationId xmlns:p14="http://schemas.microsoft.com/office/powerpoint/2010/main" val="57258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7FC4-3D61-4613-901B-CE949B60F5CD}"/>
              </a:ext>
            </a:extLst>
          </p:cNvPr>
          <p:cNvSpPr>
            <a:spLocks noGrp="1"/>
          </p:cNvSpPr>
          <p:nvPr>
            <p:ph type="title"/>
          </p:nvPr>
        </p:nvSpPr>
        <p:spPr/>
        <p:txBody>
          <a:bodyPr/>
          <a:lstStyle/>
          <a:p>
            <a:r>
              <a:rPr lang="en-US" dirty="0">
                <a:cs typeface="Arial"/>
              </a:rPr>
              <a:t>Commonly Asked Questions (6)</a:t>
            </a:r>
            <a:endParaRPr lang="en-US" dirty="0"/>
          </a:p>
        </p:txBody>
      </p:sp>
      <p:sp>
        <p:nvSpPr>
          <p:cNvPr id="3" name="Content Placeholder 2">
            <a:extLst>
              <a:ext uri="{FF2B5EF4-FFF2-40B4-BE49-F238E27FC236}">
                <a16:creationId xmlns:a16="http://schemas.microsoft.com/office/drawing/2014/main" id="{E844A70B-5084-4E99-BEFE-5ED3F34F87EA}"/>
              </a:ext>
            </a:extLst>
          </p:cNvPr>
          <p:cNvSpPr>
            <a:spLocks noGrp="1"/>
          </p:cNvSpPr>
          <p:nvPr>
            <p:ph idx="1"/>
          </p:nvPr>
        </p:nvSpPr>
        <p:spPr>
          <a:xfrm>
            <a:off x="2643660" y="1905000"/>
            <a:ext cx="8936679" cy="4715185"/>
          </a:xfrm>
        </p:spPr>
        <p:txBody>
          <a:bodyPr/>
          <a:lstStyle/>
          <a:p>
            <a:pPr>
              <a:spcBef>
                <a:spcPts val="0"/>
              </a:spcBef>
              <a:spcAft>
                <a:spcPts val="1200"/>
              </a:spcAft>
            </a:pPr>
            <a:r>
              <a:rPr lang="en-US" sz="2800" b="1" dirty="0">
                <a:ea typeface="+mn-lt"/>
                <a:cs typeface="+mn-lt"/>
              </a:rPr>
              <a:t>Can SFAs use LFS funds for existing contracts with suppliers?</a:t>
            </a:r>
          </a:p>
          <a:p>
            <a:pPr marL="400050" lvl="1" indent="0">
              <a:spcBef>
                <a:spcPts val="0"/>
              </a:spcBef>
              <a:spcAft>
                <a:spcPts val="1200"/>
              </a:spcAft>
              <a:buNone/>
            </a:pPr>
            <a:r>
              <a:rPr lang="en-US" dirty="0">
                <a:cs typeface="Arial"/>
              </a:rPr>
              <a:t>–Yes, if the SFA amends the existing purchasing agreement to increase planned purchases to supplement rather than supplant existing food procurement activities.</a:t>
            </a:r>
          </a:p>
        </p:txBody>
      </p:sp>
    </p:spTree>
    <p:extLst>
      <p:ext uri="{BB962C8B-B14F-4D97-AF65-F5344CB8AC3E}">
        <p14:creationId xmlns:p14="http://schemas.microsoft.com/office/powerpoint/2010/main" val="3464134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7FC4-3D61-4613-901B-CE949B60F5CD}"/>
              </a:ext>
            </a:extLst>
          </p:cNvPr>
          <p:cNvSpPr>
            <a:spLocks noGrp="1"/>
          </p:cNvSpPr>
          <p:nvPr>
            <p:ph type="title"/>
          </p:nvPr>
        </p:nvSpPr>
        <p:spPr/>
        <p:txBody>
          <a:bodyPr/>
          <a:lstStyle/>
          <a:p>
            <a:r>
              <a:rPr lang="en-US" dirty="0">
                <a:cs typeface="Arial"/>
              </a:rPr>
              <a:t>Commonly Asked Questions (7)</a:t>
            </a:r>
            <a:endParaRPr lang="en-US" dirty="0"/>
          </a:p>
        </p:txBody>
      </p:sp>
      <p:sp>
        <p:nvSpPr>
          <p:cNvPr id="3" name="Content Placeholder 2">
            <a:extLst>
              <a:ext uri="{FF2B5EF4-FFF2-40B4-BE49-F238E27FC236}">
                <a16:creationId xmlns:a16="http://schemas.microsoft.com/office/drawing/2014/main" id="{E844A70B-5084-4E99-BEFE-5ED3F34F87EA}"/>
              </a:ext>
            </a:extLst>
          </p:cNvPr>
          <p:cNvSpPr>
            <a:spLocks noGrp="1"/>
          </p:cNvSpPr>
          <p:nvPr>
            <p:ph idx="1"/>
          </p:nvPr>
        </p:nvSpPr>
        <p:spPr>
          <a:xfrm>
            <a:off x="2178997" y="1752600"/>
            <a:ext cx="9308154" cy="4715185"/>
          </a:xfrm>
        </p:spPr>
        <p:txBody>
          <a:bodyPr/>
          <a:lstStyle/>
          <a:p>
            <a:pPr>
              <a:spcBef>
                <a:spcPts val="0"/>
              </a:spcBef>
              <a:spcAft>
                <a:spcPts val="1200"/>
              </a:spcAft>
            </a:pPr>
            <a:r>
              <a:rPr lang="en-US" sz="2800" b="1" dirty="0">
                <a:ea typeface="+mn-lt"/>
                <a:cs typeface="+mn-lt"/>
              </a:rPr>
              <a:t>Can SFAs use LFS funds if they utilize contracts to procure vended meals and/or the services of a Food Service Management Company?</a:t>
            </a:r>
          </a:p>
          <a:p>
            <a:pPr marL="400050" lvl="1" indent="0">
              <a:spcBef>
                <a:spcPts val="0"/>
              </a:spcBef>
              <a:spcAft>
                <a:spcPts val="1200"/>
              </a:spcAft>
              <a:buNone/>
            </a:pPr>
            <a:r>
              <a:rPr lang="en-US" dirty="0">
                <a:cs typeface="Arial"/>
              </a:rPr>
              <a:t>–Yes, the SFA may use LFS funds toward the payment of invoices associated with those agreements. The SFA must ensure that such payments include charges for minimally processed domestic foods at least equal to the amount of LFS award.</a:t>
            </a:r>
          </a:p>
        </p:txBody>
      </p:sp>
    </p:spTree>
    <p:extLst>
      <p:ext uri="{BB962C8B-B14F-4D97-AF65-F5344CB8AC3E}">
        <p14:creationId xmlns:p14="http://schemas.microsoft.com/office/powerpoint/2010/main" val="3643417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7FC4-3D61-4613-901B-CE949B60F5CD}"/>
              </a:ext>
            </a:extLst>
          </p:cNvPr>
          <p:cNvSpPr>
            <a:spLocks noGrp="1"/>
          </p:cNvSpPr>
          <p:nvPr>
            <p:ph type="title"/>
          </p:nvPr>
        </p:nvSpPr>
        <p:spPr/>
        <p:txBody>
          <a:bodyPr/>
          <a:lstStyle/>
          <a:p>
            <a:r>
              <a:rPr lang="en-US" dirty="0">
                <a:cs typeface="Arial"/>
              </a:rPr>
              <a:t>Commonly Asked Questions (8)</a:t>
            </a:r>
            <a:endParaRPr lang="en-US" dirty="0"/>
          </a:p>
        </p:txBody>
      </p:sp>
      <p:sp>
        <p:nvSpPr>
          <p:cNvPr id="3" name="Content Placeholder 2">
            <a:extLst>
              <a:ext uri="{FF2B5EF4-FFF2-40B4-BE49-F238E27FC236}">
                <a16:creationId xmlns:a16="http://schemas.microsoft.com/office/drawing/2014/main" id="{E844A70B-5084-4E99-BEFE-5ED3F34F87EA}"/>
              </a:ext>
            </a:extLst>
          </p:cNvPr>
          <p:cNvSpPr>
            <a:spLocks noGrp="1"/>
          </p:cNvSpPr>
          <p:nvPr>
            <p:ph idx="1"/>
          </p:nvPr>
        </p:nvSpPr>
        <p:spPr>
          <a:xfrm>
            <a:off x="2540001" y="2013856"/>
            <a:ext cx="9144000" cy="4453929"/>
          </a:xfrm>
        </p:spPr>
        <p:txBody>
          <a:bodyPr/>
          <a:lstStyle/>
          <a:p>
            <a:pPr>
              <a:spcBef>
                <a:spcPts val="0"/>
              </a:spcBef>
              <a:spcAft>
                <a:spcPts val="1200"/>
              </a:spcAft>
            </a:pPr>
            <a:r>
              <a:rPr lang="en-US" sz="2800" b="1" dirty="0">
                <a:ea typeface="+mn-lt"/>
                <a:cs typeface="+mn-lt"/>
              </a:rPr>
              <a:t>How can I find local vendors and suppliers?</a:t>
            </a:r>
          </a:p>
          <a:p>
            <a:pPr lvl="1">
              <a:spcBef>
                <a:spcPts val="0"/>
              </a:spcBef>
              <a:spcAft>
                <a:spcPts val="1200"/>
              </a:spcAft>
            </a:pPr>
            <a:r>
              <a:rPr lang="en-US" dirty="0">
                <a:ea typeface="+mn-lt"/>
                <a:cs typeface="+mn-lt"/>
              </a:rPr>
              <a:t>California Department of Food and Agriculture Office of Farm to Fork’s Farm to School Program</a:t>
            </a:r>
          </a:p>
          <a:p>
            <a:pPr lvl="1">
              <a:spcBef>
                <a:spcPts val="0"/>
              </a:spcBef>
              <a:spcAft>
                <a:spcPts val="1200"/>
              </a:spcAft>
            </a:pPr>
            <a:r>
              <a:rPr lang="en-US" dirty="0">
                <a:ea typeface="+mn-lt"/>
                <a:cs typeface="+mn-lt"/>
                <a:hlinkClick r:id="rId3" tooltip="California Department of Food and Agriculture Farm to School Program website"/>
              </a:rPr>
              <a:t>https://cafarmtofork.cdfa.ca.gov/CaFarmtoSchoolProgram.htm</a:t>
            </a:r>
            <a:endParaRPr lang="en-US" dirty="0">
              <a:ea typeface="+mn-lt"/>
              <a:cs typeface="+mn-lt"/>
            </a:endParaRPr>
          </a:p>
          <a:p>
            <a:pPr lvl="1">
              <a:spcBef>
                <a:spcPts val="0"/>
              </a:spcBef>
              <a:spcAft>
                <a:spcPts val="1200"/>
              </a:spcAft>
            </a:pPr>
            <a:endParaRPr lang="en-US" dirty="0">
              <a:ea typeface="+mn-lt"/>
              <a:cs typeface="+mn-lt"/>
            </a:endParaRPr>
          </a:p>
          <a:p>
            <a:pPr marL="0" indent="0">
              <a:buNone/>
            </a:pPr>
            <a:endParaRPr lang="en-US" sz="2800" dirty="0">
              <a:cs typeface="Arial"/>
            </a:endParaRPr>
          </a:p>
        </p:txBody>
      </p:sp>
    </p:spTree>
    <p:extLst>
      <p:ext uri="{BB962C8B-B14F-4D97-AF65-F5344CB8AC3E}">
        <p14:creationId xmlns:p14="http://schemas.microsoft.com/office/powerpoint/2010/main" val="2723793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7FC4-3D61-4613-901B-CE949B60F5CD}"/>
              </a:ext>
            </a:extLst>
          </p:cNvPr>
          <p:cNvSpPr>
            <a:spLocks noGrp="1"/>
          </p:cNvSpPr>
          <p:nvPr>
            <p:ph type="title"/>
          </p:nvPr>
        </p:nvSpPr>
        <p:spPr>
          <a:xfrm>
            <a:off x="2540001" y="390215"/>
            <a:ext cx="9144000" cy="1143000"/>
          </a:xfrm>
        </p:spPr>
        <p:txBody>
          <a:bodyPr/>
          <a:lstStyle/>
          <a:p>
            <a:r>
              <a:rPr lang="en-US" dirty="0">
                <a:cs typeface="Arial"/>
              </a:rPr>
              <a:t>Commonly Asked Questions (9)</a:t>
            </a:r>
            <a:endParaRPr lang="en-US" dirty="0"/>
          </a:p>
        </p:txBody>
      </p:sp>
      <p:sp>
        <p:nvSpPr>
          <p:cNvPr id="3" name="Content Placeholder 2">
            <a:extLst>
              <a:ext uri="{FF2B5EF4-FFF2-40B4-BE49-F238E27FC236}">
                <a16:creationId xmlns:a16="http://schemas.microsoft.com/office/drawing/2014/main" id="{E844A70B-5084-4E99-BEFE-5ED3F34F87EA}"/>
              </a:ext>
            </a:extLst>
          </p:cNvPr>
          <p:cNvSpPr>
            <a:spLocks noGrp="1"/>
          </p:cNvSpPr>
          <p:nvPr>
            <p:ph idx="1"/>
          </p:nvPr>
        </p:nvSpPr>
        <p:spPr>
          <a:xfrm>
            <a:off x="2540001" y="1533216"/>
            <a:ext cx="9144000" cy="4934570"/>
          </a:xfrm>
        </p:spPr>
        <p:txBody>
          <a:bodyPr/>
          <a:lstStyle/>
          <a:p>
            <a:pPr>
              <a:spcBef>
                <a:spcPts val="0"/>
              </a:spcBef>
              <a:spcAft>
                <a:spcPts val="1200"/>
              </a:spcAft>
            </a:pPr>
            <a:r>
              <a:rPr lang="en-US" sz="2800" b="1" dirty="0">
                <a:ea typeface="+mn-lt"/>
                <a:cs typeface="+mn-lt"/>
              </a:rPr>
              <a:t>Who should I contact for procurement related questions?</a:t>
            </a:r>
          </a:p>
          <a:p>
            <a:pPr lvl="1">
              <a:spcBef>
                <a:spcPts val="0"/>
              </a:spcBef>
              <a:spcAft>
                <a:spcPts val="1200"/>
              </a:spcAft>
            </a:pPr>
            <a:r>
              <a:rPr lang="en-US" dirty="0">
                <a:ea typeface="+mn-lt"/>
                <a:cs typeface="+mn-lt"/>
              </a:rPr>
              <a:t>For general procurement related questions, please visit the CDE Procurement in School Nutrition Programs web page at </a:t>
            </a:r>
            <a:r>
              <a:rPr lang="en-US" dirty="0">
                <a:ea typeface="+mn-lt"/>
                <a:cs typeface="+mn-lt"/>
                <a:hlinkClick r:id="rId3" tooltip="California Department of Education Procurement in School Nutrition Programs web page"/>
              </a:rPr>
              <a:t>https://www.cde.ca.gov/ls/nu/sn/fsmcproc.asp</a:t>
            </a:r>
            <a:endParaRPr lang="en-US" dirty="0">
              <a:ea typeface="+mn-lt"/>
              <a:cs typeface="+mn-lt"/>
            </a:endParaRPr>
          </a:p>
          <a:p>
            <a:pPr lvl="1">
              <a:spcBef>
                <a:spcPts val="1200"/>
              </a:spcBef>
              <a:spcAft>
                <a:spcPts val="0"/>
              </a:spcAft>
            </a:pPr>
            <a:r>
              <a:rPr lang="en-US" dirty="0">
                <a:ea typeface="+mn-lt"/>
                <a:cs typeface="+mn-lt"/>
              </a:rPr>
              <a:t>Contact the CDE Procurement Resources Unit by email at </a:t>
            </a:r>
            <a:r>
              <a:rPr lang="en-US" dirty="0">
                <a:ea typeface="+mn-lt"/>
                <a:cs typeface="+mn-lt"/>
                <a:hlinkClick r:id="rId4"/>
              </a:rPr>
              <a:t>SFSCONTRACTS@cde.ca.gov</a:t>
            </a:r>
            <a:endParaRPr lang="en-US" dirty="0">
              <a:ea typeface="+mn-lt"/>
              <a:cs typeface="+mn-lt"/>
            </a:endParaRPr>
          </a:p>
          <a:p>
            <a:pPr marL="457200" lvl="1" indent="0">
              <a:spcBef>
                <a:spcPts val="0"/>
              </a:spcBef>
              <a:spcAft>
                <a:spcPts val="1200"/>
              </a:spcAft>
              <a:buNone/>
            </a:pPr>
            <a:endParaRPr lang="en-US" dirty="0">
              <a:ea typeface="+mn-lt"/>
              <a:cs typeface="+mn-lt"/>
            </a:endParaRPr>
          </a:p>
          <a:p>
            <a:pPr marL="0" indent="0">
              <a:buNone/>
            </a:pPr>
            <a:endParaRPr lang="en-US" sz="2800" dirty="0">
              <a:cs typeface="Arial"/>
            </a:endParaRPr>
          </a:p>
        </p:txBody>
      </p:sp>
    </p:spTree>
    <p:extLst>
      <p:ext uri="{BB962C8B-B14F-4D97-AF65-F5344CB8AC3E}">
        <p14:creationId xmlns:p14="http://schemas.microsoft.com/office/powerpoint/2010/main" val="2775411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1B61-CC8E-43F8-B1B7-F8BC3C1245B6}"/>
              </a:ext>
            </a:extLst>
          </p:cNvPr>
          <p:cNvSpPr>
            <a:spLocks noGrp="1"/>
          </p:cNvSpPr>
          <p:nvPr>
            <p:ph type="title"/>
          </p:nvPr>
        </p:nvSpPr>
        <p:spPr>
          <a:xfrm>
            <a:off x="2400789" y="91388"/>
            <a:ext cx="9144000" cy="1143000"/>
          </a:xfrm>
        </p:spPr>
        <p:txBody>
          <a:bodyPr/>
          <a:lstStyle/>
          <a:p>
            <a:r>
              <a:rPr lang="en-US" dirty="0">
                <a:ea typeface="+mj-lt"/>
                <a:cs typeface="+mj-lt"/>
              </a:rPr>
              <a:t>Funding Timeline</a:t>
            </a:r>
          </a:p>
        </p:txBody>
      </p:sp>
      <p:graphicFrame>
        <p:nvGraphicFramePr>
          <p:cNvPr id="8" name="Content Placeholder 7" descr="This table describes important dates and their respective significance in regards to the funding timeline.">
            <a:extLst>
              <a:ext uri="{FF2B5EF4-FFF2-40B4-BE49-F238E27FC236}">
                <a16:creationId xmlns:a16="http://schemas.microsoft.com/office/drawing/2014/main" id="{399BFCB4-76B1-42C8-9D00-6C5F2447E41B}"/>
              </a:ext>
            </a:extLst>
          </p:cNvPr>
          <p:cNvGraphicFramePr>
            <a:graphicFrameLocks noGrp="1"/>
          </p:cNvGraphicFramePr>
          <p:nvPr>
            <p:ph idx="1"/>
            <p:extLst>
              <p:ext uri="{D42A27DB-BD31-4B8C-83A1-F6EECF244321}">
                <p14:modId xmlns:p14="http://schemas.microsoft.com/office/powerpoint/2010/main" val="1478168145"/>
              </p:ext>
            </p:extLst>
          </p:nvPr>
        </p:nvGraphicFramePr>
        <p:xfrm>
          <a:off x="2536977" y="1526218"/>
          <a:ext cx="9443873" cy="4771143"/>
        </p:xfrm>
        <a:graphic>
          <a:graphicData uri="http://schemas.openxmlformats.org/drawingml/2006/table">
            <a:tbl>
              <a:tblPr firstRow="1">
                <a:tableStyleId>{5940675A-B579-460E-94D1-54222C63F5DA}</a:tableStyleId>
              </a:tblPr>
              <a:tblGrid>
                <a:gridCol w="3039891">
                  <a:extLst>
                    <a:ext uri="{9D8B030D-6E8A-4147-A177-3AD203B41FA5}">
                      <a16:colId xmlns:a16="http://schemas.microsoft.com/office/drawing/2014/main" val="3094436755"/>
                    </a:ext>
                  </a:extLst>
                </a:gridCol>
                <a:gridCol w="6403982">
                  <a:extLst>
                    <a:ext uri="{9D8B030D-6E8A-4147-A177-3AD203B41FA5}">
                      <a16:colId xmlns:a16="http://schemas.microsoft.com/office/drawing/2014/main" val="3291143134"/>
                    </a:ext>
                  </a:extLst>
                </a:gridCol>
              </a:tblGrid>
              <a:tr h="443820">
                <a:tc>
                  <a:txBody>
                    <a:bodyPr/>
                    <a:lstStyle/>
                    <a:p>
                      <a:pPr algn="ctr" rtl="0" fontAlgn="base"/>
                      <a:r>
                        <a:rPr lang="en-US" sz="2800" dirty="0">
                          <a:solidFill>
                            <a:schemeClr val="bg1"/>
                          </a:solidFill>
                          <a:effectLst/>
                        </a:rPr>
                        <a:t>Date</a:t>
                      </a:r>
                      <a:endParaRPr lang="en-US" sz="2800" b="0" i="0" dirty="0">
                        <a:solidFill>
                          <a:schemeClr val="bg1"/>
                        </a:solidFill>
                        <a:effectLst/>
                      </a:endParaRPr>
                    </a:p>
                  </a:txBody>
                  <a:tcPr marL="13084" marR="13084" marT="6542" marB="6542">
                    <a:solidFill>
                      <a:schemeClr val="tx2"/>
                    </a:solidFill>
                  </a:tcPr>
                </a:tc>
                <a:tc>
                  <a:txBody>
                    <a:bodyPr/>
                    <a:lstStyle/>
                    <a:p>
                      <a:pPr algn="ctr" rtl="0" fontAlgn="base"/>
                      <a:r>
                        <a:rPr lang="en-US" sz="2800" dirty="0">
                          <a:solidFill>
                            <a:schemeClr val="bg1"/>
                          </a:solidFill>
                          <a:effectLst/>
                        </a:rPr>
                        <a:t>Activity </a:t>
                      </a:r>
                      <a:endParaRPr lang="en-US" sz="2800" b="0" i="0" dirty="0">
                        <a:solidFill>
                          <a:schemeClr val="bg1"/>
                        </a:solidFill>
                        <a:effectLst/>
                      </a:endParaRPr>
                    </a:p>
                  </a:txBody>
                  <a:tcPr marL="13084" marR="13084" marT="6542" marB="6542">
                    <a:solidFill>
                      <a:schemeClr val="tx2"/>
                    </a:solidFill>
                  </a:tcPr>
                </a:tc>
                <a:extLst>
                  <a:ext uri="{0D108BD9-81ED-4DB2-BD59-A6C34878D82A}">
                    <a16:rowId xmlns:a16="http://schemas.microsoft.com/office/drawing/2014/main" val="3939076101"/>
                  </a:ext>
                </a:extLst>
              </a:tr>
              <a:tr h="714420">
                <a:tc>
                  <a:txBody>
                    <a:bodyPr/>
                    <a:lstStyle/>
                    <a:p>
                      <a:pPr lvl="0" algn="ctr" rtl="0" fontAlgn="base"/>
                      <a:r>
                        <a:rPr lang="en-US" sz="2800" b="0" i="0" dirty="0">
                          <a:solidFill>
                            <a:schemeClr val="tx1"/>
                          </a:solidFill>
                          <a:effectLst/>
                        </a:rPr>
                        <a:t>March 1, 2023</a:t>
                      </a:r>
                    </a:p>
                  </a:txBody>
                  <a:tcPr marL="13084" marR="13084" marT="6542" marB="6542" anchor="ctr"/>
                </a:tc>
                <a:tc>
                  <a:txBody>
                    <a:bodyPr/>
                    <a:lstStyle/>
                    <a:p>
                      <a:pPr lvl="0" algn="ctr" rtl="0" fontAlgn="base"/>
                      <a:r>
                        <a:rPr lang="en-US" sz="2800" dirty="0">
                          <a:effectLst/>
                        </a:rPr>
                        <a:t>Attestation statement available</a:t>
                      </a:r>
                      <a:endParaRPr lang="en-US" sz="2800" b="0" i="0" dirty="0">
                        <a:solidFill>
                          <a:schemeClr val="tx1"/>
                        </a:solidFill>
                        <a:effectLst/>
                      </a:endParaRPr>
                    </a:p>
                  </a:txBody>
                  <a:tcPr marL="13084" marR="13084" marT="6542" marB="6542" anchor="ctr"/>
                </a:tc>
                <a:extLst>
                  <a:ext uri="{0D108BD9-81ED-4DB2-BD59-A6C34878D82A}">
                    <a16:rowId xmlns:a16="http://schemas.microsoft.com/office/drawing/2014/main" val="3421439082"/>
                  </a:ext>
                </a:extLst>
              </a:tr>
              <a:tr h="681789">
                <a:tc>
                  <a:txBody>
                    <a:bodyPr/>
                    <a:lstStyle/>
                    <a:p>
                      <a:pPr lvl="0" algn="ctr" rtl="0" fontAlgn="base"/>
                      <a:r>
                        <a:rPr lang="en-US" sz="2800" dirty="0">
                          <a:effectLst/>
                        </a:rPr>
                        <a:t>March 31, 2023</a:t>
                      </a:r>
                      <a:endParaRPr lang="en-US" sz="2800" b="0" i="0" dirty="0">
                        <a:solidFill>
                          <a:schemeClr val="tx1"/>
                        </a:solidFill>
                        <a:effectLst/>
                      </a:endParaRPr>
                    </a:p>
                  </a:txBody>
                  <a:tcPr marL="13084" marR="13084" marT="6542" marB="6542" anchor="ctr"/>
                </a:tc>
                <a:tc>
                  <a:txBody>
                    <a:bodyPr/>
                    <a:lstStyle/>
                    <a:p>
                      <a:pPr lvl="0" algn="ctr" rtl="0" fontAlgn="base"/>
                      <a:r>
                        <a:rPr lang="en-US" sz="2800" dirty="0">
                          <a:effectLst/>
                        </a:rPr>
                        <a:t>Attestation statement due</a:t>
                      </a:r>
                      <a:endParaRPr lang="en-US" sz="2800" b="0" i="0" dirty="0">
                        <a:solidFill>
                          <a:schemeClr val="tx1"/>
                        </a:solidFill>
                        <a:effectLst/>
                      </a:endParaRPr>
                    </a:p>
                  </a:txBody>
                  <a:tcPr marL="13084" marR="13084" marT="6542" marB="6542" anchor="ctr"/>
                </a:tc>
                <a:extLst>
                  <a:ext uri="{0D108BD9-81ED-4DB2-BD59-A6C34878D82A}">
                    <a16:rowId xmlns:a16="http://schemas.microsoft.com/office/drawing/2014/main" val="20899831"/>
                  </a:ext>
                </a:extLst>
              </a:tr>
              <a:tr h="644091">
                <a:tc>
                  <a:txBody>
                    <a:bodyPr/>
                    <a:lstStyle/>
                    <a:p>
                      <a:pPr lvl="0" algn="ctr" rtl="0" fontAlgn="base"/>
                      <a:r>
                        <a:rPr lang="en-US" sz="2800" dirty="0">
                          <a:effectLst/>
                        </a:rPr>
                        <a:t>April 30, 2023</a:t>
                      </a:r>
                    </a:p>
                  </a:txBody>
                  <a:tcPr marL="13084" marR="13084" marT="6542" marB="6542" anchor="ct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800" dirty="0">
                          <a:effectLst/>
                        </a:rPr>
                        <a:t>SFA notifications of award amount</a:t>
                      </a:r>
                      <a:endParaRPr lang="en-US" sz="2800" b="0" i="0" dirty="0">
                        <a:solidFill>
                          <a:schemeClr val="tx1"/>
                        </a:solidFill>
                        <a:effectLst/>
                      </a:endParaRPr>
                    </a:p>
                  </a:txBody>
                  <a:tcPr marL="13084" marR="13084" marT="6542" marB="6542" anchor="ctr"/>
                </a:tc>
                <a:extLst>
                  <a:ext uri="{0D108BD9-81ED-4DB2-BD59-A6C34878D82A}">
                    <a16:rowId xmlns:a16="http://schemas.microsoft.com/office/drawing/2014/main" val="202329657"/>
                  </a:ext>
                </a:extLst>
              </a:tr>
              <a:tr h="740244">
                <a:tc>
                  <a:txBody>
                    <a:bodyPr/>
                    <a:lstStyle/>
                    <a:p>
                      <a:pPr lvl="0" algn="ctr" rtl="0" fontAlgn="base"/>
                      <a:r>
                        <a:rPr lang="en-US" sz="2800" dirty="0">
                          <a:effectLst/>
                        </a:rPr>
                        <a:t>May 30, 2023</a:t>
                      </a:r>
                      <a:endParaRPr lang="en-US" sz="2800" b="0" i="0" dirty="0">
                        <a:solidFill>
                          <a:schemeClr val="tx1"/>
                        </a:solidFill>
                        <a:effectLst/>
                      </a:endParaRPr>
                    </a:p>
                  </a:txBody>
                  <a:tcPr marL="13084" marR="13084" marT="6542" marB="6542" anchor="ctr"/>
                </a:tc>
                <a:tc>
                  <a:txBody>
                    <a:bodyPr/>
                    <a:lstStyle/>
                    <a:p>
                      <a:pPr lvl="0" algn="ctr" rtl="0" fontAlgn="base"/>
                      <a:r>
                        <a:rPr lang="en-US" sz="2800" dirty="0">
                          <a:effectLst/>
                        </a:rPr>
                        <a:t>Procurement documentation due</a:t>
                      </a:r>
                      <a:endParaRPr lang="en-US" sz="2800" b="0" i="0" dirty="0">
                        <a:solidFill>
                          <a:schemeClr val="tx1"/>
                        </a:solidFill>
                        <a:effectLst/>
                      </a:endParaRPr>
                    </a:p>
                  </a:txBody>
                  <a:tcPr marL="13084" marR="13084" marT="6542" marB="6542" anchor="ctr"/>
                </a:tc>
                <a:extLst>
                  <a:ext uri="{0D108BD9-81ED-4DB2-BD59-A6C34878D82A}">
                    <a16:rowId xmlns:a16="http://schemas.microsoft.com/office/drawing/2014/main" val="15613425"/>
                  </a:ext>
                </a:extLst>
              </a:tr>
              <a:tr h="680255">
                <a:tc>
                  <a:txBody>
                    <a:bodyPr/>
                    <a:lstStyle/>
                    <a:p>
                      <a:pPr lvl="0" algn="ctr" rtl="0" fontAlgn="base"/>
                      <a:r>
                        <a:rPr lang="en-US" sz="2800" b="0" i="0" dirty="0">
                          <a:solidFill>
                            <a:schemeClr val="tx1"/>
                          </a:solidFill>
                          <a:effectLst/>
                        </a:rPr>
                        <a:t>August 2023</a:t>
                      </a:r>
                    </a:p>
                  </a:txBody>
                  <a:tcPr marL="13084" marR="13084" marT="6542" marB="6542" anchor="ctr"/>
                </a:tc>
                <a:tc>
                  <a:txBody>
                    <a:bodyPr/>
                    <a:lstStyle/>
                    <a:p>
                      <a:pPr lvl="0" algn="ctr" rtl="0" fontAlgn="base"/>
                      <a:r>
                        <a:rPr lang="en-US" sz="2800" dirty="0">
                          <a:effectLst/>
                        </a:rPr>
                        <a:t>Advance payments to be released</a:t>
                      </a:r>
                      <a:endParaRPr lang="en-US" sz="2800" b="0" i="0" dirty="0">
                        <a:solidFill>
                          <a:schemeClr val="tx1"/>
                        </a:solidFill>
                        <a:effectLst/>
                      </a:endParaRPr>
                    </a:p>
                  </a:txBody>
                  <a:tcPr marL="13084" marR="13084" marT="6542" marB="6542" anchor="ctr"/>
                </a:tc>
                <a:extLst>
                  <a:ext uri="{0D108BD9-81ED-4DB2-BD59-A6C34878D82A}">
                    <a16:rowId xmlns:a16="http://schemas.microsoft.com/office/drawing/2014/main" val="602121329"/>
                  </a:ext>
                </a:extLst>
              </a:tr>
              <a:tr h="298934">
                <a:tc>
                  <a:txBody>
                    <a:bodyPr/>
                    <a:lstStyle/>
                    <a:p>
                      <a:pPr lvl="0" algn="ctr" rtl="0" fontAlgn="base"/>
                      <a:r>
                        <a:rPr lang="en-US" sz="2800" b="0" i="0" dirty="0">
                          <a:solidFill>
                            <a:schemeClr val="tx1"/>
                          </a:solidFill>
                          <a:effectLst/>
                        </a:rPr>
                        <a:t>April 2024</a:t>
                      </a:r>
                    </a:p>
                  </a:txBody>
                  <a:tcPr marL="13084" marR="13084" marT="6542" marB="6542" anchor="ctr"/>
                </a:tc>
                <a:tc>
                  <a:txBody>
                    <a:bodyPr/>
                    <a:lstStyle/>
                    <a:p>
                      <a:pPr lvl="0" algn="ctr" rtl="0" fontAlgn="base"/>
                      <a:r>
                        <a:rPr lang="en-US" sz="2800" dirty="0">
                          <a:effectLst/>
                        </a:rPr>
                        <a:t>Reimbursement payments to be released</a:t>
                      </a:r>
                      <a:endParaRPr lang="en-US" sz="2800" b="0" i="0" dirty="0">
                        <a:solidFill>
                          <a:schemeClr val="tx1"/>
                        </a:solidFill>
                        <a:effectLst/>
                      </a:endParaRPr>
                    </a:p>
                  </a:txBody>
                  <a:tcPr marL="13084" marR="13084" marT="6542" marB="6542" anchor="ctr"/>
                </a:tc>
                <a:extLst>
                  <a:ext uri="{0D108BD9-81ED-4DB2-BD59-A6C34878D82A}">
                    <a16:rowId xmlns:a16="http://schemas.microsoft.com/office/drawing/2014/main" val="2605617303"/>
                  </a:ext>
                </a:extLst>
              </a:tr>
            </a:tbl>
          </a:graphicData>
        </a:graphic>
      </p:graphicFrame>
    </p:spTree>
    <p:extLst>
      <p:ext uri="{BB962C8B-B14F-4D97-AF65-F5344CB8AC3E}">
        <p14:creationId xmlns:p14="http://schemas.microsoft.com/office/powerpoint/2010/main" val="49391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Content Placeholder 3">
            <a:extLst>
              <a:ext uri="{FF2B5EF4-FFF2-40B4-BE49-F238E27FC236}">
                <a16:creationId xmlns:a16="http://schemas.microsoft.com/office/drawing/2014/main" id="{ED0776D3-2ACD-4467-963F-6F47B5CAF991}"/>
              </a:ext>
            </a:extLst>
          </p:cNvPr>
          <p:cNvSpPr>
            <a:spLocks noGrp="1"/>
          </p:cNvSpPr>
          <p:nvPr>
            <p:ph sz="half" idx="1"/>
          </p:nvPr>
        </p:nvSpPr>
        <p:spPr>
          <a:xfrm>
            <a:off x="2540000" y="5280564"/>
            <a:ext cx="9335008" cy="815436"/>
          </a:xfrm>
        </p:spPr>
        <p:txBody>
          <a:bodyPr/>
          <a:lstStyle/>
          <a:p>
            <a:pPr marL="0" indent="0" algn="ctr">
              <a:buNone/>
            </a:pPr>
            <a:r>
              <a:rPr lang="en-US" dirty="0"/>
              <a:t>Email </a:t>
            </a:r>
            <a:r>
              <a:rPr lang="en-US" dirty="0">
                <a:hlinkClick r:id="rId3"/>
              </a:rPr>
              <a:t>LFSGrant@cde.ca.gov</a:t>
            </a:r>
            <a:endParaRPr lang="en-US" dirty="0"/>
          </a:p>
          <a:p>
            <a:pPr marL="0" indent="0" algn="ctr">
              <a:buNone/>
            </a:pPr>
            <a:r>
              <a:rPr lang="en-US" dirty="0"/>
              <a:t> </a:t>
            </a:r>
          </a:p>
        </p:txBody>
      </p:sp>
      <p:pic>
        <p:nvPicPr>
          <p:cNvPr id="1026" name="Picture 2">
            <a:extLst>
              <a:ext uri="{FF2B5EF4-FFF2-40B4-BE49-F238E27FC236}">
                <a16:creationId xmlns:a16="http://schemas.microsoft.com/office/drawing/2014/main" id="{CFE76BC7-19D9-433E-9633-E737DF01CE6D}"/>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16767" y="2234354"/>
            <a:ext cx="3590466" cy="238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84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D827-478D-4103-83D4-CFF56FAF3C3A}"/>
              </a:ext>
            </a:extLst>
          </p:cNvPr>
          <p:cNvSpPr>
            <a:spLocks noGrp="1"/>
          </p:cNvSpPr>
          <p:nvPr>
            <p:ph type="title"/>
          </p:nvPr>
        </p:nvSpPr>
        <p:spPr>
          <a:xfrm>
            <a:off x="2540000" y="406400"/>
            <a:ext cx="9144000" cy="1143000"/>
          </a:xfrm>
        </p:spPr>
        <p:txBody>
          <a:bodyPr/>
          <a:lstStyle/>
          <a:p>
            <a:r>
              <a:rPr lang="en-US" dirty="0"/>
              <a:t>Purpose of Funds</a:t>
            </a:r>
          </a:p>
        </p:txBody>
      </p:sp>
      <p:sp>
        <p:nvSpPr>
          <p:cNvPr id="3" name="Content Placeholder 2">
            <a:extLst>
              <a:ext uri="{FF2B5EF4-FFF2-40B4-BE49-F238E27FC236}">
                <a16:creationId xmlns:a16="http://schemas.microsoft.com/office/drawing/2014/main" id="{70AA8F43-CC23-433A-ACA7-E15922893A39}"/>
              </a:ext>
            </a:extLst>
          </p:cNvPr>
          <p:cNvSpPr>
            <a:spLocks noGrp="1"/>
          </p:cNvSpPr>
          <p:nvPr>
            <p:ph sz="half" idx="1"/>
          </p:nvPr>
        </p:nvSpPr>
        <p:spPr>
          <a:xfrm>
            <a:off x="2540001" y="1850571"/>
            <a:ext cx="9144000" cy="4276848"/>
          </a:xfrm>
        </p:spPr>
        <p:txBody>
          <a:bodyPr/>
          <a:lstStyle/>
          <a:p>
            <a:pPr>
              <a:spcBef>
                <a:spcPts val="1800"/>
              </a:spcBef>
            </a:pPr>
            <a:r>
              <a:rPr lang="en-US" sz="2800" dirty="0"/>
              <a:t>Assist SFAs in accessing nutritious foods for lunch and breakfast meals</a:t>
            </a:r>
          </a:p>
          <a:p>
            <a:pPr>
              <a:spcBef>
                <a:spcPts val="1800"/>
              </a:spcBef>
            </a:pPr>
            <a:r>
              <a:rPr lang="en-US" sz="2800" dirty="0"/>
              <a:t>Enhance efforts to strengthen local and regional food supply chains</a:t>
            </a:r>
          </a:p>
          <a:p>
            <a:pPr>
              <a:spcBef>
                <a:spcPts val="1800"/>
              </a:spcBef>
            </a:pPr>
            <a:r>
              <a:rPr lang="en-US" sz="2800" dirty="0"/>
              <a:t>Purchase from socially disadvantaged farmers and ranchers and small businesses</a:t>
            </a:r>
          </a:p>
        </p:txBody>
      </p:sp>
    </p:spTree>
    <p:extLst>
      <p:ext uri="{BB962C8B-B14F-4D97-AF65-F5344CB8AC3E}">
        <p14:creationId xmlns:p14="http://schemas.microsoft.com/office/powerpoint/2010/main" val="2442853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4F7F-D37D-0984-2FC3-AFCECC9AC873}"/>
              </a:ext>
            </a:extLst>
          </p:cNvPr>
          <p:cNvSpPr>
            <a:spLocks noGrp="1"/>
          </p:cNvSpPr>
          <p:nvPr>
            <p:ph type="title"/>
          </p:nvPr>
        </p:nvSpPr>
        <p:spPr>
          <a:xfrm>
            <a:off x="2540000" y="435429"/>
            <a:ext cx="9144000" cy="1143000"/>
          </a:xfrm>
        </p:spPr>
        <p:txBody>
          <a:bodyPr/>
          <a:lstStyle/>
          <a:p>
            <a:r>
              <a:rPr lang="en-US" dirty="0">
                <a:ea typeface="+mj-lt"/>
                <a:cs typeface="+mj-lt"/>
              </a:rPr>
              <a:t>Transforming Schools</a:t>
            </a:r>
            <a:endParaRPr lang="en-US" dirty="0"/>
          </a:p>
        </p:txBody>
      </p:sp>
      <p:pic>
        <p:nvPicPr>
          <p:cNvPr id="6" name="Content Placeholder 5" descr="Transforming California Schools Logo with seven components: Community Schools, Professional Learning, Mental Health Support, Universal Prekindergarten, Universal Meals, Antibias Education, and Expanded Learning Programs">
            <a:extLst>
              <a:ext uri="{FF2B5EF4-FFF2-40B4-BE49-F238E27FC236}">
                <a16:creationId xmlns:a16="http://schemas.microsoft.com/office/drawing/2014/main" id="{1A774D14-B0C4-444E-8082-D1D8AC8F8933}"/>
              </a:ext>
            </a:extLst>
          </p:cNvPr>
          <p:cNvPicPr>
            <a:picLocks noGrp="1" noChangeAspect="1"/>
          </p:cNvPicPr>
          <p:nvPr>
            <p:ph idx="1"/>
          </p:nvPr>
        </p:nvPicPr>
        <p:blipFill>
          <a:blip r:embed="rId3"/>
          <a:stretch>
            <a:fillRect/>
          </a:stretch>
        </p:blipFill>
        <p:spPr>
          <a:xfrm>
            <a:off x="4305677" y="1578429"/>
            <a:ext cx="5346323" cy="4517571"/>
          </a:xfrm>
          <a:prstGeom prst="rect">
            <a:avLst/>
          </a:prstGeom>
        </p:spPr>
      </p:pic>
    </p:spTree>
    <p:extLst>
      <p:ext uri="{BB962C8B-B14F-4D97-AF65-F5344CB8AC3E}">
        <p14:creationId xmlns:p14="http://schemas.microsoft.com/office/powerpoint/2010/main" val="2228736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Content Placeholder 3">
            <a:extLst>
              <a:ext uri="{FF2B5EF4-FFF2-40B4-BE49-F238E27FC236}">
                <a16:creationId xmlns:a16="http://schemas.microsoft.com/office/drawing/2014/main" id="{ED0776D3-2ACD-4467-963F-6F47B5CAF991}"/>
              </a:ext>
            </a:extLst>
          </p:cNvPr>
          <p:cNvSpPr>
            <a:spLocks noGrp="1"/>
          </p:cNvSpPr>
          <p:nvPr>
            <p:ph sz="half" idx="1"/>
          </p:nvPr>
        </p:nvSpPr>
        <p:spPr>
          <a:xfrm>
            <a:off x="2540000" y="5280564"/>
            <a:ext cx="9335008" cy="815436"/>
          </a:xfrm>
        </p:spPr>
        <p:txBody>
          <a:bodyPr/>
          <a:lstStyle/>
          <a:p>
            <a:pPr marL="0" indent="0" algn="ctr">
              <a:buNone/>
            </a:pPr>
            <a:r>
              <a:rPr lang="en-US" dirty="0">
                <a:solidFill>
                  <a:schemeClr val="tx2"/>
                </a:solidFill>
                <a:latin typeface="+mj-lt"/>
                <a:ea typeface="+mj-ea"/>
                <a:cs typeface="+mj-cs"/>
              </a:rPr>
              <a:t>This institution is an equal opportunity provider.</a:t>
            </a:r>
            <a:endParaRPr lang="en-US" dirty="0">
              <a:solidFill>
                <a:schemeClr val="tx2"/>
              </a:solidFill>
              <a:latin typeface="+mj-lt"/>
              <a:ea typeface="+mj-ea"/>
              <a:cs typeface="Arial"/>
            </a:endParaRPr>
          </a:p>
          <a:p>
            <a:pPr marL="0" indent="0" algn="ctr">
              <a:buNone/>
            </a:pPr>
            <a:endParaRPr lang="en-US" dirty="0"/>
          </a:p>
        </p:txBody>
      </p:sp>
      <p:pic>
        <p:nvPicPr>
          <p:cNvPr id="1028" name="Picture 4" descr="What to expect when you order fresh fruit for your office on a Monday  morning - Office Fruit">
            <a:extLst>
              <a:ext uri="{FF2B5EF4-FFF2-40B4-BE49-F238E27FC236}">
                <a16:creationId xmlns:a16="http://schemas.microsoft.com/office/drawing/2014/main" id="{8460948D-E12B-423D-8ECD-9AE41F91040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53610" y="1752600"/>
            <a:ext cx="4733290" cy="294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417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D827-478D-4103-83D4-CFF56FAF3C3A}"/>
              </a:ext>
            </a:extLst>
          </p:cNvPr>
          <p:cNvSpPr>
            <a:spLocks noGrp="1"/>
          </p:cNvSpPr>
          <p:nvPr>
            <p:ph type="title"/>
          </p:nvPr>
        </p:nvSpPr>
        <p:spPr>
          <a:xfrm>
            <a:off x="2540000" y="406400"/>
            <a:ext cx="9144000" cy="1143000"/>
          </a:xfrm>
        </p:spPr>
        <p:txBody>
          <a:bodyPr/>
          <a:lstStyle/>
          <a:p>
            <a:r>
              <a:rPr lang="en-US" dirty="0"/>
              <a:t>Eligible SFAs</a:t>
            </a:r>
          </a:p>
        </p:txBody>
      </p:sp>
      <p:sp>
        <p:nvSpPr>
          <p:cNvPr id="3" name="Content Placeholder 2">
            <a:extLst>
              <a:ext uri="{FF2B5EF4-FFF2-40B4-BE49-F238E27FC236}">
                <a16:creationId xmlns:a16="http://schemas.microsoft.com/office/drawing/2014/main" id="{70AA8F43-CC23-433A-ACA7-E15922893A39}"/>
              </a:ext>
            </a:extLst>
          </p:cNvPr>
          <p:cNvSpPr>
            <a:spLocks noGrp="1"/>
          </p:cNvSpPr>
          <p:nvPr>
            <p:ph sz="half" idx="1"/>
          </p:nvPr>
        </p:nvSpPr>
        <p:spPr>
          <a:xfrm>
            <a:off x="2750506" y="2036476"/>
            <a:ext cx="8722987" cy="3543026"/>
          </a:xfrm>
        </p:spPr>
        <p:txBody>
          <a:bodyPr/>
          <a:lstStyle/>
          <a:p>
            <a:pPr>
              <a:spcBef>
                <a:spcPts val="1800"/>
              </a:spcBef>
              <a:spcAft>
                <a:spcPts val="0"/>
              </a:spcAft>
            </a:pPr>
            <a:r>
              <a:rPr lang="en-US" sz="2800" dirty="0"/>
              <a:t>SFAs that currently operate the National School Lunch Program (NSLP) or School Breakfast Program (SBP)</a:t>
            </a:r>
          </a:p>
          <a:p>
            <a:pPr>
              <a:spcBef>
                <a:spcPts val="1800"/>
              </a:spcBef>
              <a:spcAft>
                <a:spcPts val="0"/>
              </a:spcAft>
            </a:pPr>
            <a:r>
              <a:rPr lang="en-US" sz="2800" dirty="0"/>
              <a:t>All sponsor types are eligible</a:t>
            </a:r>
          </a:p>
          <a:p>
            <a:pPr marL="0" indent="0">
              <a:spcBef>
                <a:spcPts val="0"/>
              </a:spcBef>
              <a:spcAft>
                <a:spcPts val="1200"/>
              </a:spcAft>
              <a:buNone/>
            </a:pPr>
            <a:endParaRPr lang="en-US" sz="2800" dirty="0"/>
          </a:p>
        </p:txBody>
      </p:sp>
      <p:pic>
        <p:nvPicPr>
          <p:cNvPr id="5" name="Picture 4">
            <a:extLst>
              <a:ext uri="{FF2B5EF4-FFF2-40B4-BE49-F238E27FC236}">
                <a16:creationId xmlns:a16="http://schemas.microsoft.com/office/drawing/2014/main" id="{D0E5C8C1-1236-4F33-8412-84D3CBBE093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38927" y="4821524"/>
            <a:ext cx="3267154" cy="1399034"/>
          </a:xfrm>
          <a:prstGeom prst="rect">
            <a:avLst/>
          </a:prstGeom>
        </p:spPr>
      </p:pic>
    </p:spTree>
    <p:extLst>
      <p:ext uri="{BB962C8B-B14F-4D97-AF65-F5344CB8AC3E}">
        <p14:creationId xmlns:p14="http://schemas.microsoft.com/office/powerpoint/2010/main" val="77979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569-BC26-45FD-B419-0D7CD2C7AE15}"/>
              </a:ext>
            </a:extLst>
          </p:cNvPr>
          <p:cNvSpPr>
            <a:spLocks noGrp="1"/>
          </p:cNvSpPr>
          <p:nvPr>
            <p:ph type="title"/>
          </p:nvPr>
        </p:nvSpPr>
        <p:spPr>
          <a:xfrm>
            <a:off x="2537843" y="363448"/>
            <a:ext cx="9144000" cy="1143000"/>
          </a:xfrm>
        </p:spPr>
        <p:txBody>
          <a:bodyPr/>
          <a:lstStyle/>
          <a:p>
            <a:r>
              <a:rPr lang="en-US" dirty="0">
                <a:cs typeface="Arial"/>
              </a:rPr>
              <a:t>Funding Overview (1)</a:t>
            </a:r>
            <a:endParaRPr lang="en-US" dirty="0"/>
          </a:p>
        </p:txBody>
      </p:sp>
      <p:sp>
        <p:nvSpPr>
          <p:cNvPr id="3" name="Content Placeholder 2">
            <a:extLst>
              <a:ext uri="{FF2B5EF4-FFF2-40B4-BE49-F238E27FC236}">
                <a16:creationId xmlns:a16="http://schemas.microsoft.com/office/drawing/2014/main" id="{17ADA9BA-C526-476C-A3C2-145356F940B3}"/>
              </a:ext>
            </a:extLst>
          </p:cNvPr>
          <p:cNvSpPr>
            <a:spLocks noGrp="1"/>
          </p:cNvSpPr>
          <p:nvPr>
            <p:ph idx="1"/>
          </p:nvPr>
        </p:nvSpPr>
        <p:spPr>
          <a:xfrm>
            <a:off x="2402845" y="1720456"/>
            <a:ext cx="9413996" cy="4387641"/>
          </a:xfrm>
        </p:spPr>
        <p:txBody>
          <a:bodyPr/>
          <a:lstStyle/>
          <a:p>
            <a:pPr>
              <a:spcBef>
                <a:spcPts val="1800"/>
              </a:spcBef>
            </a:pPr>
            <a:r>
              <a:rPr lang="en-US" sz="2800" dirty="0"/>
              <a:t>Can only use funds to purchase </a:t>
            </a:r>
            <a:r>
              <a:rPr lang="en-US" sz="2800" b="1" dirty="0"/>
              <a:t>unprocessed</a:t>
            </a:r>
            <a:r>
              <a:rPr lang="en-US" sz="2800" dirty="0"/>
              <a:t> </a:t>
            </a:r>
            <a:r>
              <a:rPr lang="en-US" sz="2800" b="1" dirty="0"/>
              <a:t>or</a:t>
            </a:r>
            <a:r>
              <a:rPr lang="en-US" sz="2800" dirty="0"/>
              <a:t> </a:t>
            </a:r>
            <a:r>
              <a:rPr lang="en-US" sz="2800" b="1" dirty="0"/>
              <a:t>minimally</a:t>
            </a:r>
            <a:r>
              <a:rPr lang="en-US" sz="2800" dirty="0"/>
              <a:t> </a:t>
            </a:r>
            <a:r>
              <a:rPr lang="en-US" sz="2800" b="1" dirty="0"/>
              <a:t>processed, local, regional, or California grown and produced food products</a:t>
            </a:r>
            <a:endParaRPr lang="en-US" sz="2800" dirty="0">
              <a:ea typeface="+mn-lt"/>
              <a:cs typeface="+mn-lt"/>
            </a:endParaRPr>
          </a:p>
          <a:p>
            <a:pPr>
              <a:spcBef>
                <a:spcPts val="1800"/>
              </a:spcBef>
            </a:pPr>
            <a:r>
              <a:rPr lang="en-US" sz="2800" dirty="0">
                <a:ea typeface="+mn-lt"/>
                <a:cs typeface="+mn-lt"/>
              </a:rPr>
              <a:t>Funds are voluntary; you can accept or opt out</a:t>
            </a:r>
          </a:p>
          <a:p>
            <a:pPr marL="0" indent="0">
              <a:buNone/>
            </a:pPr>
            <a:endParaRPr lang="en-US" dirty="0">
              <a:cs typeface="Arial"/>
            </a:endParaRPr>
          </a:p>
        </p:txBody>
      </p:sp>
      <p:pic>
        <p:nvPicPr>
          <p:cNvPr id="5" name="Picture 4">
            <a:extLst>
              <a:ext uri="{FF2B5EF4-FFF2-40B4-BE49-F238E27FC236}">
                <a16:creationId xmlns:a16="http://schemas.microsoft.com/office/drawing/2014/main" id="{9D3D4F35-B37F-47B1-9C59-6A28043A6D7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7840" y="4320784"/>
            <a:ext cx="3010811" cy="2001321"/>
          </a:xfrm>
          <a:prstGeom prst="ellipse">
            <a:avLst/>
          </a:prstGeom>
          <a:ln>
            <a:noFill/>
          </a:ln>
          <a:effectLst>
            <a:softEdge rad="112500"/>
          </a:effectLst>
        </p:spPr>
      </p:pic>
    </p:spTree>
    <p:extLst>
      <p:ext uri="{BB962C8B-B14F-4D97-AF65-F5344CB8AC3E}">
        <p14:creationId xmlns:p14="http://schemas.microsoft.com/office/powerpoint/2010/main" val="100547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569-BC26-45FD-B419-0D7CD2C7AE15}"/>
              </a:ext>
            </a:extLst>
          </p:cNvPr>
          <p:cNvSpPr>
            <a:spLocks noGrp="1"/>
          </p:cNvSpPr>
          <p:nvPr>
            <p:ph type="title"/>
          </p:nvPr>
        </p:nvSpPr>
        <p:spPr>
          <a:xfrm>
            <a:off x="2537843" y="363448"/>
            <a:ext cx="9144000" cy="1143000"/>
          </a:xfrm>
        </p:spPr>
        <p:txBody>
          <a:bodyPr/>
          <a:lstStyle/>
          <a:p>
            <a:r>
              <a:rPr lang="en-US" dirty="0">
                <a:cs typeface="Arial"/>
              </a:rPr>
              <a:t>Funding Overview (2)</a:t>
            </a:r>
            <a:endParaRPr lang="en-US" dirty="0"/>
          </a:p>
        </p:txBody>
      </p:sp>
      <p:sp>
        <p:nvSpPr>
          <p:cNvPr id="3" name="Content Placeholder 2">
            <a:extLst>
              <a:ext uri="{FF2B5EF4-FFF2-40B4-BE49-F238E27FC236}">
                <a16:creationId xmlns:a16="http://schemas.microsoft.com/office/drawing/2014/main" id="{17ADA9BA-C526-476C-A3C2-145356F940B3}"/>
              </a:ext>
            </a:extLst>
          </p:cNvPr>
          <p:cNvSpPr>
            <a:spLocks noGrp="1"/>
          </p:cNvSpPr>
          <p:nvPr>
            <p:ph idx="1"/>
          </p:nvPr>
        </p:nvSpPr>
        <p:spPr>
          <a:xfrm>
            <a:off x="2440945" y="1730480"/>
            <a:ext cx="9413996" cy="3936896"/>
          </a:xfrm>
        </p:spPr>
        <p:txBody>
          <a:bodyPr/>
          <a:lstStyle/>
          <a:p>
            <a:pPr>
              <a:spcBef>
                <a:spcPts val="1800"/>
              </a:spcBef>
            </a:pPr>
            <a:r>
              <a:rPr lang="en-US" sz="2800" dirty="0">
                <a:ea typeface="+mn-lt"/>
                <a:cs typeface="+mn-lt"/>
              </a:rPr>
              <a:t>California received $23,071,364</a:t>
            </a:r>
            <a:endParaRPr lang="en-US" sz="2800" dirty="0">
              <a:cs typeface="Arial"/>
            </a:endParaRPr>
          </a:p>
          <a:p>
            <a:pPr>
              <a:spcBef>
                <a:spcPts val="1800"/>
              </a:spcBef>
              <a:spcAft>
                <a:spcPts val="600"/>
              </a:spcAft>
              <a:buFont typeface="Arial"/>
              <a:buChar char="•"/>
            </a:pPr>
            <a:r>
              <a:rPr lang="en-US" sz="2800" dirty="0">
                <a:cs typeface="Arial"/>
              </a:rPr>
              <a:t>Allocations based on a predetermined formula:</a:t>
            </a:r>
          </a:p>
          <a:p>
            <a:pPr marL="457200" lvl="1" indent="0">
              <a:spcBef>
                <a:spcPts val="1800"/>
              </a:spcBef>
              <a:buNone/>
            </a:pPr>
            <a:r>
              <a:rPr lang="en-US" dirty="0"/>
              <a:t>-Base payment of $5,000</a:t>
            </a:r>
          </a:p>
          <a:p>
            <a:pPr marL="457200" lvl="1" indent="0">
              <a:spcBef>
                <a:spcPts val="1800"/>
              </a:spcBef>
              <a:buNone/>
            </a:pPr>
            <a:r>
              <a:rPr lang="en-US" dirty="0"/>
              <a:t>-Proportional amount based on each SFA’s share of statewide student enrollment </a:t>
            </a:r>
            <a:endParaRPr lang="en-US" sz="2800" dirty="0">
              <a:cs typeface="Arial"/>
            </a:endParaRPr>
          </a:p>
          <a:p>
            <a:pPr>
              <a:spcBef>
                <a:spcPts val="1800"/>
              </a:spcBef>
            </a:pPr>
            <a:r>
              <a:rPr lang="en-US" sz="2800" dirty="0">
                <a:cs typeface="Arial"/>
              </a:rPr>
              <a:t>Enrollment data from October 2021 will be used</a:t>
            </a:r>
          </a:p>
        </p:txBody>
      </p:sp>
    </p:spTree>
    <p:extLst>
      <p:ext uri="{BB962C8B-B14F-4D97-AF65-F5344CB8AC3E}">
        <p14:creationId xmlns:p14="http://schemas.microsoft.com/office/powerpoint/2010/main" val="42697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569-BC26-45FD-B419-0D7CD2C7AE15}"/>
              </a:ext>
            </a:extLst>
          </p:cNvPr>
          <p:cNvSpPr>
            <a:spLocks noGrp="1"/>
          </p:cNvSpPr>
          <p:nvPr>
            <p:ph type="title"/>
          </p:nvPr>
        </p:nvSpPr>
        <p:spPr>
          <a:xfrm>
            <a:off x="2537843" y="363448"/>
            <a:ext cx="9144000" cy="1143000"/>
          </a:xfrm>
        </p:spPr>
        <p:txBody>
          <a:bodyPr/>
          <a:lstStyle/>
          <a:p>
            <a:r>
              <a:rPr lang="en-US" dirty="0">
                <a:cs typeface="Arial"/>
              </a:rPr>
              <a:t>Calculation Example</a:t>
            </a:r>
            <a:endParaRPr lang="en-US" dirty="0"/>
          </a:p>
        </p:txBody>
      </p:sp>
      <p:sp>
        <p:nvSpPr>
          <p:cNvPr id="3" name="Content Placeholder 2">
            <a:extLst>
              <a:ext uri="{FF2B5EF4-FFF2-40B4-BE49-F238E27FC236}">
                <a16:creationId xmlns:a16="http://schemas.microsoft.com/office/drawing/2014/main" id="{17ADA9BA-C526-476C-A3C2-145356F940B3}"/>
              </a:ext>
            </a:extLst>
          </p:cNvPr>
          <p:cNvSpPr>
            <a:spLocks noGrp="1"/>
          </p:cNvSpPr>
          <p:nvPr>
            <p:ph idx="1"/>
          </p:nvPr>
        </p:nvSpPr>
        <p:spPr>
          <a:xfrm>
            <a:off x="2537843" y="1869896"/>
            <a:ext cx="8787669" cy="4988104"/>
          </a:xfrm>
        </p:spPr>
        <p:txBody>
          <a:bodyPr/>
          <a:lstStyle/>
          <a:p>
            <a:pPr>
              <a:spcBef>
                <a:spcPts val="1800"/>
              </a:spcBef>
            </a:pPr>
            <a:r>
              <a:rPr lang="en-US" sz="2800" dirty="0">
                <a:ea typeface="+mn-lt"/>
                <a:cs typeface="+mn-lt"/>
              </a:rPr>
              <a:t>Total funds: </a:t>
            </a:r>
            <a:r>
              <a:rPr lang="en-US" sz="2800" dirty="0"/>
              <a:t>$23,071,364</a:t>
            </a:r>
            <a:endParaRPr lang="en-US" sz="2800" dirty="0">
              <a:ea typeface="+mn-lt"/>
              <a:cs typeface="+mn-lt"/>
            </a:endParaRPr>
          </a:p>
          <a:p>
            <a:pPr>
              <a:spcBef>
                <a:spcPts val="1800"/>
              </a:spcBef>
            </a:pPr>
            <a:r>
              <a:rPr lang="en-US" sz="2800" dirty="0">
                <a:ea typeface="+mn-lt"/>
                <a:cs typeface="+mn-lt"/>
              </a:rPr>
              <a:t>SFA Payments = base payment ($5k) +                      			   enrollment-based payment</a:t>
            </a:r>
            <a:endParaRPr lang="en-US" sz="2800" dirty="0">
              <a:cs typeface="Arial"/>
            </a:endParaRPr>
          </a:p>
          <a:p>
            <a:pPr>
              <a:spcBef>
                <a:spcPts val="1800"/>
              </a:spcBef>
            </a:pPr>
            <a:r>
              <a:rPr lang="en-US" sz="2800" dirty="0">
                <a:cs typeface="Arial"/>
              </a:rPr>
              <a:t>Enrollment-based payment: SFA share of statewide enrollment</a:t>
            </a:r>
          </a:p>
        </p:txBody>
      </p:sp>
    </p:spTree>
    <p:extLst>
      <p:ext uri="{BB962C8B-B14F-4D97-AF65-F5344CB8AC3E}">
        <p14:creationId xmlns:p14="http://schemas.microsoft.com/office/powerpoint/2010/main" val="176765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0014-C418-4858-B318-884F3DEA16F9}"/>
              </a:ext>
            </a:extLst>
          </p:cNvPr>
          <p:cNvSpPr>
            <a:spLocks noGrp="1"/>
          </p:cNvSpPr>
          <p:nvPr>
            <p:ph type="title"/>
          </p:nvPr>
        </p:nvSpPr>
        <p:spPr/>
        <p:txBody>
          <a:bodyPr/>
          <a:lstStyle/>
          <a:p>
            <a:r>
              <a:rPr lang="en-US" dirty="0">
                <a:cs typeface="Arial"/>
              </a:rPr>
              <a:t>Disbursement of Funds</a:t>
            </a:r>
            <a:endParaRPr lang="en-US" dirty="0"/>
          </a:p>
        </p:txBody>
      </p:sp>
      <p:sp>
        <p:nvSpPr>
          <p:cNvPr id="3" name="Content Placeholder 2">
            <a:extLst>
              <a:ext uri="{FF2B5EF4-FFF2-40B4-BE49-F238E27FC236}">
                <a16:creationId xmlns:a16="http://schemas.microsoft.com/office/drawing/2014/main" id="{C1046EEC-5F77-4DB0-A5C4-2A52E8F07F9F}"/>
              </a:ext>
            </a:extLst>
          </p:cNvPr>
          <p:cNvSpPr>
            <a:spLocks noGrp="1"/>
          </p:cNvSpPr>
          <p:nvPr>
            <p:ph idx="1"/>
          </p:nvPr>
        </p:nvSpPr>
        <p:spPr>
          <a:xfrm>
            <a:off x="2334638" y="1981200"/>
            <a:ext cx="9349362" cy="4114800"/>
          </a:xfrm>
        </p:spPr>
        <p:txBody>
          <a:bodyPr/>
          <a:lstStyle/>
          <a:p>
            <a:pPr lvl="1">
              <a:lnSpc>
                <a:spcPct val="200000"/>
              </a:lnSpc>
              <a:spcBef>
                <a:spcPts val="1800"/>
              </a:spcBef>
              <a:spcAft>
                <a:spcPts val="0"/>
              </a:spcAft>
              <a:buFont typeface="Arial" panose="020B0604020202020204" pitchFamily="34" charset="0"/>
              <a:buChar char="•"/>
            </a:pPr>
            <a:r>
              <a:rPr lang="en-US" dirty="0">
                <a:ea typeface="+mn-lt"/>
                <a:cs typeface="+mn-lt"/>
              </a:rPr>
              <a:t>80 percent of funds as advance payment</a:t>
            </a:r>
          </a:p>
          <a:p>
            <a:pPr lvl="1">
              <a:spcBef>
                <a:spcPts val="0"/>
              </a:spcBef>
              <a:spcAft>
                <a:spcPts val="1200"/>
              </a:spcAft>
              <a:buFont typeface="Arial" panose="020B0604020202020204" pitchFamily="34" charset="0"/>
              <a:buChar char="•"/>
            </a:pPr>
            <a:r>
              <a:rPr lang="en-US" dirty="0">
                <a:ea typeface="+mn-lt"/>
                <a:cs typeface="+mn-lt"/>
              </a:rPr>
              <a:t>20 percent of funds as a reimbursement</a:t>
            </a:r>
          </a:p>
          <a:p>
            <a:endParaRPr lang="en-US" sz="2800" dirty="0"/>
          </a:p>
        </p:txBody>
      </p:sp>
      <p:pic>
        <p:nvPicPr>
          <p:cNvPr id="5" name="Picture 4">
            <a:extLst>
              <a:ext uri="{FF2B5EF4-FFF2-40B4-BE49-F238E27FC236}">
                <a16:creationId xmlns:a16="http://schemas.microsoft.com/office/drawing/2014/main" id="{8CC57B14-A717-4283-9BEE-6436F020891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278" b="13473"/>
          <a:stretch/>
        </p:blipFill>
        <p:spPr>
          <a:xfrm>
            <a:off x="5215321" y="4435810"/>
            <a:ext cx="3566160" cy="1559485"/>
          </a:xfrm>
          <a:prstGeom prst="rect">
            <a:avLst/>
          </a:prstGeom>
        </p:spPr>
      </p:pic>
    </p:spTree>
    <p:extLst>
      <p:ext uri="{BB962C8B-B14F-4D97-AF65-F5344CB8AC3E}">
        <p14:creationId xmlns:p14="http://schemas.microsoft.com/office/powerpoint/2010/main" val="65122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569-BC26-45FD-B419-0D7CD2C7AE15}"/>
              </a:ext>
            </a:extLst>
          </p:cNvPr>
          <p:cNvSpPr>
            <a:spLocks noGrp="1"/>
          </p:cNvSpPr>
          <p:nvPr>
            <p:ph type="title"/>
          </p:nvPr>
        </p:nvSpPr>
        <p:spPr>
          <a:xfrm>
            <a:off x="2552866" y="376136"/>
            <a:ext cx="9144000" cy="1143000"/>
          </a:xfrm>
        </p:spPr>
        <p:txBody>
          <a:bodyPr/>
          <a:lstStyle/>
          <a:p>
            <a:r>
              <a:rPr lang="en-US" sz="4200" dirty="0">
                <a:cs typeface="Arial"/>
              </a:rPr>
              <a:t>Examples of Allowable Expenses (1)</a:t>
            </a:r>
            <a:endParaRPr lang="en-US" sz="4200" dirty="0"/>
          </a:p>
        </p:txBody>
      </p:sp>
      <p:sp>
        <p:nvSpPr>
          <p:cNvPr id="3" name="Content Placeholder 2">
            <a:extLst>
              <a:ext uri="{FF2B5EF4-FFF2-40B4-BE49-F238E27FC236}">
                <a16:creationId xmlns:a16="http://schemas.microsoft.com/office/drawing/2014/main" id="{17ADA9BA-C526-476C-A3C2-145356F940B3}"/>
              </a:ext>
            </a:extLst>
          </p:cNvPr>
          <p:cNvSpPr>
            <a:spLocks noGrp="1"/>
          </p:cNvSpPr>
          <p:nvPr>
            <p:ph idx="1"/>
          </p:nvPr>
        </p:nvSpPr>
        <p:spPr>
          <a:xfrm>
            <a:off x="2552866" y="1763087"/>
            <a:ext cx="4739474" cy="4889173"/>
          </a:xfrm>
        </p:spPr>
        <p:txBody>
          <a:bodyPr/>
          <a:lstStyle/>
          <a:p>
            <a:pPr>
              <a:spcBef>
                <a:spcPts val="1800"/>
              </a:spcBef>
            </a:pPr>
            <a:r>
              <a:rPr lang="en-US" sz="2800" dirty="0"/>
              <a:t>Fluid milk </a:t>
            </a:r>
          </a:p>
          <a:p>
            <a:pPr>
              <a:spcBef>
                <a:spcPts val="1800"/>
              </a:spcBef>
            </a:pPr>
            <a:r>
              <a:rPr lang="en-US" sz="2800" dirty="0"/>
              <a:t>Yogurt </a:t>
            </a:r>
          </a:p>
          <a:p>
            <a:pPr>
              <a:spcBef>
                <a:spcPts val="1800"/>
              </a:spcBef>
            </a:pPr>
            <a:r>
              <a:rPr lang="en-US" sz="2800" dirty="0"/>
              <a:t>Cheese</a:t>
            </a:r>
          </a:p>
          <a:p>
            <a:pPr>
              <a:spcBef>
                <a:spcPts val="1800"/>
              </a:spcBef>
            </a:pPr>
            <a:r>
              <a:rPr lang="en-US" sz="2800" dirty="0"/>
              <a:t>Eggs</a:t>
            </a:r>
          </a:p>
          <a:p>
            <a:pPr>
              <a:spcBef>
                <a:spcPts val="1800"/>
              </a:spcBef>
            </a:pPr>
            <a:r>
              <a:rPr lang="en-US" sz="2800" dirty="0"/>
              <a:t>Fruits</a:t>
            </a:r>
          </a:p>
          <a:p>
            <a:pPr>
              <a:spcBef>
                <a:spcPts val="1800"/>
              </a:spcBef>
            </a:pPr>
            <a:r>
              <a:rPr lang="en-US" sz="2800" dirty="0"/>
              <a:t>Vegetables</a:t>
            </a:r>
          </a:p>
          <a:p>
            <a:pPr marL="0" indent="0">
              <a:buNone/>
            </a:pPr>
            <a:endParaRPr lang="en-US" sz="2800" dirty="0">
              <a:cs typeface="Arial"/>
            </a:endParaRPr>
          </a:p>
        </p:txBody>
      </p:sp>
      <p:sp>
        <p:nvSpPr>
          <p:cNvPr id="4" name="Content Placeholder 2">
            <a:extLst>
              <a:ext uri="{FF2B5EF4-FFF2-40B4-BE49-F238E27FC236}">
                <a16:creationId xmlns:a16="http://schemas.microsoft.com/office/drawing/2014/main" id="{59FAB9E6-7D89-46B6-AD28-2EC34E9C88CE}"/>
              </a:ext>
            </a:extLst>
          </p:cNvPr>
          <p:cNvSpPr txBox="1">
            <a:spLocks/>
          </p:cNvSpPr>
          <p:nvPr/>
        </p:nvSpPr>
        <p:spPr bwMode="auto">
          <a:xfrm>
            <a:off x="6750996" y="1763087"/>
            <a:ext cx="5183829" cy="448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sz="2800" dirty="0"/>
              <a:t>Pastas</a:t>
            </a:r>
          </a:p>
          <a:p>
            <a:pPr>
              <a:spcBef>
                <a:spcPts val="1800"/>
              </a:spcBef>
            </a:pPr>
            <a:r>
              <a:rPr lang="en-US" sz="2800" dirty="0"/>
              <a:t>Rice</a:t>
            </a:r>
          </a:p>
          <a:p>
            <a:pPr>
              <a:spcBef>
                <a:spcPts val="1800"/>
              </a:spcBef>
            </a:pPr>
            <a:r>
              <a:rPr lang="en-US" sz="2800" dirty="0"/>
              <a:t>Meats and Poultry</a:t>
            </a:r>
          </a:p>
          <a:p>
            <a:pPr>
              <a:spcBef>
                <a:spcPts val="1800"/>
              </a:spcBef>
            </a:pPr>
            <a:r>
              <a:rPr lang="en-US" sz="2800" dirty="0"/>
              <a:t>Beans and legumes</a:t>
            </a:r>
          </a:p>
          <a:p>
            <a:pPr marL="0" indent="0">
              <a:buNone/>
            </a:pPr>
            <a:endParaRPr lang="en-US" sz="2800" dirty="0"/>
          </a:p>
        </p:txBody>
      </p:sp>
    </p:spTree>
    <p:extLst>
      <p:ext uri="{BB962C8B-B14F-4D97-AF65-F5344CB8AC3E}">
        <p14:creationId xmlns:p14="http://schemas.microsoft.com/office/powerpoint/2010/main" val="2704895044"/>
      </p:ext>
    </p:extLst>
  </p:cSld>
  <p:clrMapOvr>
    <a:masterClrMapping/>
  </p:clrMapOvr>
</p:sld>
</file>

<file path=ppt/theme/theme1.xml><?xml version="1.0" encoding="utf-8"?>
<a:theme xmlns:a="http://schemas.openxmlformats.org/drawingml/2006/main" name="3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7E88C93E2B53419F7CF24F8DCB71C0" ma:contentTypeVersion="4" ma:contentTypeDescription="Create a new document." ma:contentTypeScope="" ma:versionID="d667ed4355adfed663797608ad8f46ac">
  <xsd:schema xmlns:xsd="http://www.w3.org/2001/XMLSchema" xmlns:xs="http://www.w3.org/2001/XMLSchema" xmlns:p="http://schemas.microsoft.com/office/2006/metadata/properties" xmlns:ns2="9373ec7b-16be-4c51-96a8-fad74dd9023d" targetNamespace="http://schemas.microsoft.com/office/2006/metadata/properties" ma:root="true" ma:fieldsID="86e00a045f9e252f8d7338feea2e3c42" ns2:_="">
    <xsd:import namespace="9373ec7b-16be-4c51-96a8-fad74dd902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73ec7b-16be-4c51-96a8-fad74dd902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32670B-B733-4C61-99B2-EE257E6E6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73ec7b-16be-4c51-96a8-fad74dd902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13FE34-5A7A-4036-8C58-9029D4512BC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373ec7b-16be-4c51-96a8-fad74dd9023d"/>
    <ds:schemaRef ds:uri="http://www.w3.org/XML/1998/namespace"/>
  </ds:schemaRefs>
</ds:datastoreItem>
</file>

<file path=customXml/itemProps3.xml><?xml version="1.0" encoding="utf-8"?>
<ds:datastoreItem xmlns:ds="http://schemas.openxmlformats.org/officeDocument/2006/customXml" ds:itemID="{5745092E-47FD-4D16-BE8F-F0D50D1925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7151</TotalTime>
  <Words>1183</Words>
  <Application>Microsoft Office PowerPoint</Application>
  <PresentationFormat>Widescreen</PresentationFormat>
  <Paragraphs>194</Paragraphs>
  <Slides>31</Slides>
  <Notes>31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31</vt:i4>
      </vt:variant>
    </vt:vector>
  </HeadingPairs>
  <TitlesOfParts>
    <vt:vector size="38" baseType="lpstr">
      <vt:lpstr>Arial</vt:lpstr>
      <vt:lpstr>Calibri</vt:lpstr>
      <vt:lpstr>Times</vt:lpstr>
      <vt:lpstr>3_Blank Presentation</vt:lpstr>
      <vt:lpstr>4_Blank Presentation</vt:lpstr>
      <vt:lpstr>5_Blank Presentation</vt:lpstr>
      <vt:lpstr>Blank Presentation</vt:lpstr>
      <vt:lpstr>Local Food for Schools (LFS) Funding Overview</vt:lpstr>
      <vt:lpstr>Webinar Overview</vt:lpstr>
      <vt:lpstr>Purpose of Funds</vt:lpstr>
      <vt:lpstr>Eligible SFAs</vt:lpstr>
      <vt:lpstr>Funding Overview (1)</vt:lpstr>
      <vt:lpstr>Funding Overview (2)</vt:lpstr>
      <vt:lpstr>Calculation Example</vt:lpstr>
      <vt:lpstr>Disbursement of Funds</vt:lpstr>
      <vt:lpstr>Examples of Allowable Expenses (1)</vt:lpstr>
      <vt:lpstr>Examples of Allowable Expenses (2)</vt:lpstr>
      <vt:lpstr>Examples of Unallowable Expenses</vt:lpstr>
      <vt:lpstr>Opt-In Process</vt:lpstr>
      <vt:lpstr>Attestation Statement Overview (1)</vt:lpstr>
      <vt:lpstr>Attestation Statement Overview (2)</vt:lpstr>
      <vt:lpstr>Attestation Statement Overview (3)</vt:lpstr>
      <vt:lpstr>Opt-In Process – Part Two: Procurement Documentation </vt:lpstr>
      <vt:lpstr>Farm to School Connections</vt:lpstr>
      <vt:lpstr>Reporting</vt:lpstr>
      <vt:lpstr>Commonly Asked Questions (1)</vt:lpstr>
      <vt:lpstr>Commonly Asked Questions (2)</vt:lpstr>
      <vt:lpstr>Commonly Asked Questions (3)</vt:lpstr>
      <vt:lpstr>Commonly Asked Questions (4)</vt:lpstr>
      <vt:lpstr>Commonly Asked Questions (5)</vt:lpstr>
      <vt:lpstr>Commonly Asked Questions (6)</vt:lpstr>
      <vt:lpstr>Commonly Asked Questions (7)</vt:lpstr>
      <vt:lpstr>Commonly Asked Questions (8)</vt:lpstr>
      <vt:lpstr>Commonly Asked Questions (9)</vt:lpstr>
      <vt:lpstr>Funding Timeline</vt:lpstr>
      <vt:lpstr>Questions</vt:lpstr>
      <vt:lpstr>Transforming Schools</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Food for Schools Program Overview - Nutrition (CA Dept of Education)</dc:title>
  <dc:subject>This PowerPoint includes an overview of information regarding the Local Food for Schools Funding Program.</dc:subject>
  <dc:creator>Amy Bell</dc:creator>
  <cp:lastModifiedBy>Christopher Slaven</cp:lastModifiedBy>
  <cp:revision>363</cp:revision>
  <cp:lastPrinted>2022-03-24T19:09:38Z</cp:lastPrinted>
  <dcterms:created xsi:type="dcterms:W3CDTF">2019-10-18T22:56:25Z</dcterms:created>
  <dcterms:modified xsi:type="dcterms:W3CDTF">2023-06-21T18:27:29Z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0x010100C27E88C93E2B53419F7CF24F8DCB71C0</vt:lpwstr>
  </property>
</Properties>
</file>