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15" r:id="rId2"/>
    <p:sldMasterId id="2147483674" r:id="rId3"/>
    <p:sldMasterId id="2147483680" r:id="rId4"/>
    <p:sldMasterId id="2147483687" r:id="rId5"/>
    <p:sldMasterId id="2147483694" r:id="rId6"/>
    <p:sldMasterId id="2147483704" r:id="rId7"/>
  </p:sldMasterIdLst>
  <p:notesMasterIdLst>
    <p:notesMasterId r:id="rId60"/>
  </p:notesMasterIdLst>
  <p:handoutMasterIdLst>
    <p:handoutMasterId r:id="rId61"/>
  </p:handoutMasterIdLst>
  <p:sldIdLst>
    <p:sldId id="257" r:id="rId8"/>
    <p:sldId id="1145" r:id="rId9"/>
    <p:sldId id="1731" r:id="rId10"/>
    <p:sldId id="1730" r:id="rId11"/>
    <p:sldId id="1689" r:id="rId12"/>
    <p:sldId id="1505" r:id="rId13"/>
    <p:sldId id="1755" r:id="rId14"/>
    <p:sldId id="633" r:id="rId15"/>
    <p:sldId id="1736" r:id="rId16"/>
    <p:sldId id="1751" r:id="rId17"/>
    <p:sldId id="1743" r:id="rId18"/>
    <p:sldId id="1749" r:id="rId19"/>
    <p:sldId id="1739" r:id="rId20"/>
    <p:sldId id="1741" r:id="rId21"/>
    <p:sldId id="1709" r:id="rId22"/>
    <p:sldId id="1663" r:id="rId23"/>
    <p:sldId id="1679" r:id="rId24"/>
    <p:sldId id="1690" r:id="rId25"/>
    <p:sldId id="1744" r:id="rId26"/>
    <p:sldId id="1691" r:id="rId27"/>
    <p:sldId id="1707" r:id="rId28"/>
    <p:sldId id="1760" r:id="rId29"/>
    <p:sldId id="1708" r:id="rId30"/>
    <p:sldId id="1702" r:id="rId31"/>
    <p:sldId id="1732" r:id="rId32"/>
    <p:sldId id="1733" r:id="rId33"/>
    <p:sldId id="1712" r:id="rId34"/>
    <p:sldId id="1711" r:id="rId35"/>
    <p:sldId id="1729" r:id="rId36"/>
    <p:sldId id="1713" r:id="rId37"/>
    <p:sldId id="1728" r:id="rId38"/>
    <p:sldId id="1759" r:id="rId39"/>
    <p:sldId id="1756" r:id="rId40"/>
    <p:sldId id="1747" r:id="rId41"/>
    <p:sldId id="1684" r:id="rId42"/>
    <p:sldId id="1714" r:id="rId43"/>
    <p:sldId id="1390" r:id="rId44"/>
    <p:sldId id="1701" r:id="rId45"/>
    <p:sldId id="1727" r:id="rId46"/>
    <p:sldId id="1677" r:id="rId47"/>
    <p:sldId id="1221" r:id="rId48"/>
    <p:sldId id="1722" r:id="rId49"/>
    <p:sldId id="1715" r:id="rId50"/>
    <p:sldId id="1716" r:id="rId51"/>
    <p:sldId id="1350" r:id="rId52"/>
    <p:sldId id="1720" r:id="rId53"/>
    <p:sldId id="1761" r:id="rId54"/>
    <p:sldId id="1725" r:id="rId55"/>
    <p:sldId id="1754" r:id="rId56"/>
    <p:sldId id="1762" r:id="rId57"/>
    <p:sldId id="1565" r:id="rId58"/>
    <p:sldId id="1394" r:id="rId5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0" name="Author" initials="A" lastIdx="0" clrIdx="1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1C10F"/>
    <a:srgbClr val="3399FF"/>
    <a:srgbClr val="87A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97" autoAdjust="0"/>
    <p:restoredTop sz="70623" autoAdjust="0"/>
  </p:normalViewPr>
  <p:slideViewPr>
    <p:cSldViewPr snapToGrid="0">
      <p:cViewPr varScale="1">
        <p:scale>
          <a:sx n="45" d="100"/>
          <a:sy n="45" d="100"/>
        </p:scale>
        <p:origin x="118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29187" cy="1227380"/>
          </a:xfrm>
          <a:prstGeom prst="rect">
            <a:avLst/>
          </a:prstGeom>
        </p:spPr>
        <p:txBody>
          <a:bodyPr vert="horz" lIns="147365" tIns="73682" rIns="147365" bIns="73682" rtlCol="0"/>
          <a:lstStyle>
            <a:lvl1pPr algn="l">
              <a:defRPr sz="1900"/>
            </a:lvl1pPr>
          </a:lstStyle>
          <a:p>
            <a:endParaRPr lang="en-US"/>
          </a:p>
        </p:txBody>
      </p:sp>
      <p:sp>
        <p:nvSpPr>
          <p:cNvPr id="3" name="Date Placeholder 2"/>
          <p:cNvSpPr>
            <a:spLocks noGrp="1"/>
          </p:cNvSpPr>
          <p:nvPr>
            <p:ph type="dt" sz="quarter" idx="1"/>
          </p:nvPr>
        </p:nvSpPr>
        <p:spPr>
          <a:xfrm>
            <a:off x="4219788" y="0"/>
            <a:ext cx="3229187" cy="1227380"/>
          </a:xfrm>
          <a:prstGeom prst="rect">
            <a:avLst/>
          </a:prstGeom>
        </p:spPr>
        <p:txBody>
          <a:bodyPr vert="horz" lIns="147365" tIns="73682" rIns="147365" bIns="73682" rtlCol="0"/>
          <a:lstStyle>
            <a:lvl1pPr algn="r">
              <a:defRPr sz="1900"/>
            </a:lvl1pPr>
          </a:lstStyle>
          <a:p>
            <a:fld id="{AC6494FB-3489-468D-A451-38C7FB0BB2D7}" type="datetimeFigureOut">
              <a:rPr lang="en-US" smtClean="0"/>
              <a:t>3/19/2024</a:t>
            </a:fld>
            <a:endParaRPr lang="en-US"/>
          </a:p>
        </p:txBody>
      </p:sp>
      <p:sp>
        <p:nvSpPr>
          <p:cNvPr id="4" name="Footer Placeholder 3"/>
          <p:cNvSpPr>
            <a:spLocks noGrp="1"/>
          </p:cNvSpPr>
          <p:nvPr>
            <p:ph type="ftr" sz="quarter" idx="2"/>
          </p:nvPr>
        </p:nvSpPr>
        <p:spPr>
          <a:xfrm>
            <a:off x="0" y="23269927"/>
            <a:ext cx="3229187" cy="1227377"/>
          </a:xfrm>
          <a:prstGeom prst="rect">
            <a:avLst/>
          </a:prstGeom>
        </p:spPr>
        <p:txBody>
          <a:bodyPr vert="horz" lIns="147365" tIns="73682" rIns="147365" bIns="73682" rtlCol="0" anchor="b"/>
          <a:lstStyle>
            <a:lvl1pPr algn="l">
              <a:defRPr sz="1900"/>
            </a:lvl1pPr>
          </a:lstStyle>
          <a:p>
            <a:endParaRPr lang="en-US"/>
          </a:p>
        </p:txBody>
      </p:sp>
      <p:sp>
        <p:nvSpPr>
          <p:cNvPr id="5" name="Slide Number Placeholder 4"/>
          <p:cNvSpPr>
            <a:spLocks noGrp="1"/>
          </p:cNvSpPr>
          <p:nvPr>
            <p:ph type="sldNum" sz="quarter" idx="3"/>
          </p:nvPr>
        </p:nvSpPr>
        <p:spPr>
          <a:xfrm>
            <a:off x="4219788" y="23269927"/>
            <a:ext cx="3229187" cy="1227377"/>
          </a:xfrm>
          <a:prstGeom prst="rect">
            <a:avLst/>
          </a:prstGeom>
        </p:spPr>
        <p:txBody>
          <a:bodyPr vert="horz" lIns="147365" tIns="73682" rIns="147365" bIns="73682" rtlCol="0" anchor="b"/>
          <a:lstStyle>
            <a:lvl1pPr algn="r">
              <a:defRPr sz="1900"/>
            </a:lvl1pPr>
          </a:lstStyle>
          <a:p>
            <a:fld id="{963748F4-3E24-4BA1-83AB-0D46558EED30}" type="slidenum">
              <a:rPr lang="en-US" smtClean="0"/>
              <a:t>‹#›</a:t>
            </a:fld>
            <a:endParaRPr lang="en-US"/>
          </a:p>
        </p:txBody>
      </p:sp>
    </p:spTree>
    <p:extLst>
      <p:ext uri="{BB962C8B-B14F-4D97-AF65-F5344CB8AC3E}">
        <p14:creationId xmlns:p14="http://schemas.microsoft.com/office/powerpoint/2010/main" val="1242748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79550" y="220663"/>
            <a:ext cx="4356100" cy="2451100"/>
          </a:xfrm>
          <a:prstGeom prst="rect">
            <a:avLst/>
          </a:prstGeom>
          <a:noFill/>
          <a:ln w="12700">
            <a:solidFill>
              <a:prstClr val="black"/>
            </a:solidFill>
          </a:ln>
        </p:spPr>
        <p:txBody>
          <a:bodyPr vert="horz" lIns="149811" tIns="74906" rIns="149811" bIns="74906" rtlCol="0" anchor="ctr"/>
          <a:lstStyle/>
          <a:p>
            <a:endParaRPr lang="en-US"/>
          </a:p>
        </p:txBody>
      </p:sp>
      <p:sp>
        <p:nvSpPr>
          <p:cNvPr id="5" name="Notes Placeholder 4"/>
          <p:cNvSpPr>
            <a:spLocks noGrp="1"/>
          </p:cNvSpPr>
          <p:nvPr>
            <p:ph type="body" sz="quarter" idx="3"/>
          </p:nvPr>
        </p:nvSpPr>
        <p:spPr>
          <a:xfrm>
            <a:off x="450022" y="2796466"/>
            <a:ext cx="6415160" cy="6137544"/>
          </a:xfrm>
          <a:prstGeom prst="rect">
            <a:avLst/>
          </a:prstGeom>
        </p:spPr>
        <p:txBody>
          <a:bodyPr vert="horz" lIns="149811" tIns="74906" rIns="149811" bIns="749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617268" y="9060550"/>
            <a:ext cx="2247912" cy="452617"/>
          </a:xfrm>
          <a:prstGeom prst="rect">
            <a:avLst/>
          </a:prstGeom>
        </p:spPr>
        <p:txBody>
          <a:bodyPr vert="horz" lIns="149811" tIns="74906" rIns="149811" bIns="74906" rtlCol="0" anchor="b"/>
          <a:lstStyle>
            <a:lvl1pPr algn="r">
              <a:defRPr sz="1900"/>
            </a:lvl1pPr>
          </a:lstStyle>
          <a:p>
            <a:fld id="{942787AA-9CC9-4BDC-9D76-FFA9D61A5303}" type="slidenum">
              <a:rPr lang="en-US" smtClean="0"/>
              <a:t>‹#›</a:t>
            </a:fld>
            <a:endParaRPr lang="en-US"/>
          </a:p>
        </p:txBody>
      </p:sp>
    </p:spTree>
    <p:extLst>
      <p:ext uri="{BB962C8B-B14F-4D97-AF65-F5344CB8AC3E}">
        <p14:creationId xmlns:p14="http://schemas.microsoft.com/office/powerpoint/2010/main" val="345359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ffectLst/>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552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10</a:t>
            </a:fld>
            <a:endParaRPr lang="en-US"/>
          </a:p>
        </p:txBody>
      </p:sp>
    </p:spTree>
    <p:extLst>
      <p:ext uri="{BB962C8B-B14F-4D97-AF65-F5344CB8AC3E}">
        <p14:creationId xmlns:p14="http://schemas.microsoft.com/office/powerpoint/2010/main" val="81962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11</a:t>
            </a:fld>
            <a:endParaRPr lang="en-US"/>
          </a:p>
        </p:txBody>
      </p:sp>
    </p:spTree>
    <p:extLst>
      <p:ext uri="{BB962C8B-B14F-4D97-AF65-F5344CB8AC3E}">
        <p14:creationId xmlns:p14="http://schemas.microsoft.com/office/powerpoint/2010/main" val="326088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12</a:t>
            </a:fld>
            <a:endParaRPr lang="en-US"/>
          </a:p>
        </p:txBody>
      </p:sp>
    </p:spTree>
    <p:extLst>
      <p:ext uri="{BB962C8B-B14F-4D97-AF65-F5344CB8AC3E}">
        <p14:creationId xmlns:p14="http://schemas.microsoft.com/office/powerpoint/2010/main" val="3073245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13</a:t>
            </a:fld>
            <a:endParaRPr lang="en-US"/>
          </a:p>
        </p:txBody>
      </p:sp>
    </p:spTree>
    <p:extLst>
      <p:ext uri="{BB962C8B-B14F-4D97-AF65-F5344CB8AC3E}">
        <p14:creationId xmlns:p14="http://schemas.microsoft.com/office/powerpoint/2010/main" val="2606636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a:spcBef>
                <a:spcPts val="0"/>
              </a:spcBef>
              <a:spcAft>
                <a:spcPts val="1200"/>
              </a:spcAft>
              <a:buFont typeface="Arial"/>
              <a:buChar char="•"/>
            </a:pPr>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14</a:t>
            </a:fld>
            <a:endParaRPr lang="en-US"/>
          </a:p>
        </p:txBody>
      </p:sp>
    </p:spTree>
    <p:extLst>
      <p:ext uri="{BB962C8B-B14F-4D97-AF65-F5344CB8AC3E}">
        <p14:creationId xmlns:p14="http://schemas.microsoft.com/office/powerpoint/2010/main" val="3241140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15</a:t>
            </a:fld>
            <a:endParaRPr lang="en-US"/>
          </a:p>
        </p:txBody>
      </p:sp>
    </p:spTree>
    <p:extLst>
      <p:ext uri="{BB962C8B-B14F-4D97-AF65-F5344CB8AC3E}">
        <p14:creationId xmlns:p14="http://schemas.microsoft.com/office/powerpoint/2010/main" val="991917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16</a:t>
            </a:fld>
            <a:endParaRPr lang="en-US"/>
          </a:p>
        </p:txBody>
      </p:sp>
    </p:spTree>
    <p:extLst>
      <p:ext uri="{BB962C8B-B14F-4D97-AF65-F5344CB8AC3E}">
        <p14:creationId xmlns:p14="http://schemas.microsoft.com/office/powerpoint/2010/main" val="394756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17</a:t>
            </a:fld>
            <a:endParaRPr lang="en-US"/>
          </a:p>
        </p:txBody>
      </p:sp>
    </p:spTree>
    <p:extLst>
      <p:ext uri="{BB962C8B-B14F-4D97-AF65-F5344CB8AC3E}">
        <p14:creationId xmlns:p14="http://schemas.microsoft.com/office/powerpoint/2010/main" val="4178455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18</a:t>
            </a:fld>
            <a:endParaRPr lang="en-US"/>
          </a:p>
        </p:txBody>
      </p:sp>
    </p:spTree>
    <p:extLst>
      <p:ext uri="{BB962C8B-B14F-4D97-AF65-F5344CB8AC3E}">
        <p14:creationId xmlns:p14="http://schemas.microsoft.com/office/powerpoint/2010/main" val="2303844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19</a:t>
            </a:fld>
            <a:endParaRPr lang="en-US"/>
          </a:p>
        </p:txBody>
      </p:sp>
    </p:spTree>
    <p:extLst>
      <p:ext uri="{BB962C8B-B14F-4D97-AF65-F5344CB8AC3E}">
        <p14:creationId xmlns:p14="http://schemas.microsoft.com/office/powerpoint/2010/main" val="151544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2</a:t>
            </a:fld>
            <a:endParaRPr lang="en-US"/>
          </a:p>
        </p:txBody>
      </p:sp>
    </p:spTree>
    <p:extLst>
      <p:ext uri="{BB962C8B-B14F-4D97-AF65-F5344CB8AC3E}">
        <p14:creationId xmlns:p14="http://schemas.microsoft.com/office/powerpoint/2010/main" val="60992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20</a:t>
            </a:fld>
            <a:endParaRPr lang="en-US"/>
          </a:p>
        </p:txBody>
      </p:sp>
    </p:spTree>
    <p:extLst>
      <p:ext uri="{BB962C8B-B14F-4D97-AF65-F5344CB8AC3E}">
        <p14:creationId xmlns:p14="http://schemas.microsoft.com/office/powerpoint/2010/main" val="733101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21</a:t>
            </a:fld>
            <a:endParaRPr lang="en-US"/>
          </a:p>
        </p:txBody>
      </p:sp>
    </p:spTree>
    <p:extLst>
      <p:ext uri="{BB962C8B-B14F-4D97-AF65-F5344CB8AC3E}">
        <p14:creationId xmlns:p14="http://schemas.microsoft.com/office/powerpoint/2010/main" val="3137446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22</a:t>
            </a:fld>
            <a:endParaRPr lang="en-US"/>
          </a:p>
        </p:txBody>
      </p:sp>
    </p:spTree>
    <p:extLst>
      <p:ext uri="{BB962C8B-B14F-4D97-AF65-F5344CB8AC3E}">
        <p14:creationId xmlns:p14="http://schemas.microsoft.com/office/powerpoint/2010/main" val="2323690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23</a:t>
            </a:fld>
            <a:endParaRPr lang="en-US"/>
          </a:p>
        </p:txBody>
      </p:sp>
    </p:spTree>
    <p:extLst>
      <p:ext uri="{BB962C8B-B14F-4D97-AF65-F5344CB8AC3E}">
        <p14:creationId xmlns:p14="http://schemas.microsoft.com/office/powerpoint/2010/main" val="2136086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24</a:t>
            </a:fld>
            <a:endParaRPr lang="en-US"/>
          </a:p>
        </p:txBody>
      </p:sp>
    </p:spTree>
    <p:extLst>
      <p:ext uri="{BB962C8B-B14F-4D97-AF65-F5344CB8AC3E}">
        <p14:creationId xmlns:p14="http://schemas.microsoft.com/office/powerpoint/2010/main" val="47473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25</a:t>
            </a:fld>
            <a:endParaRPr lang="en-US"/>
          </a:p>
        </p:txBody>
      </p:sp>
    </p:spTree>
    <p:extLst>
      <p:ext uri="{BB962C8B-B14F-4D97-AF65-F5344CB8AC3E}">
        <p14:creationId xmlns:p14="http://schemas.microsoft.com/office/powerpoint/2010/main" val="1086302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26</a:t>
            </a:fld>
            <a:endParaRPr lang="en-US"/>
          </a:p>
        </p:txBody>
      </p:sp>
    </p:spTree>
    <p:extLst>
      <p:ext uri="{BB962C8B-B14F-4D97-AF65-F5344CB8AC3E}">
        <p14:creationId xmlns:p14="http://schemas.microsoft.com/office/powerpoint/2010/main" val="1760854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27</a:t>
            </a:fld>
            <a:endParaRPr lang="en-US"/>
          </a:p>
        </p:txBody>
      </p:sp>
    </p:spTree>
    <p:extLst>
      <p:ext uri="{BB962C8B-B14F-4D97-AF65-F5344CB8AC3E}">
        <p14:creationId xmlns:p14="http://schemas.microsoft.com/office/powerpoint/2010/main" val="2308112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latin typeface="Arial"/>
              <a:cs typeface="Arial"/>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28</a:t>
            </a:fld>
            <a:endParaRPr lang="en-US"/>
          </a:p>
        </p:txBody>
      </p:sp>
    </p:spTree>
    <p:extLst>
      <p:ext uri="{BB962C8B-B14F-4D97-AF65-F5344CB8AC3E}">
        <p14:creationId xmlns:p14="http://schemas.microsoft.com/office/powerpoint/2010/main" val="1933295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E588C-8D99-95AD-29CB-ADA910129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F24A9-F079-AE4E-191F-E669C8BCE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2905D-2E0A-2FE4-4343-7873CB54EA9D}"/>
              </a:ext>
            </a:extLst>
          </p:cNvPr>
          <p:cNvSpPr>
            <a:spLocks noGrp="1"/>
          </p:cNvSpPr>
          <p:nvPr>
            <p:ph type="body" idx="1"/>
          </p:nvPr>
        </p:nvSpPr>
        <p:spPr/>
        <p:txBody>
          <a:bodyPr/>
          <a:lstStyle/>
          <a:p>
            <a:endParaRPr lang="en-US" sz="1800">
              <a:cs typeface="Calibri"/>
            </a:endParaRPr>
          </a:p>
        </p:txBody>
      </p:sp>
      <p:sp>
        <p:nvSpPr>
          <p:cNvPr id="4" name="Slide Number Placeholder 3">
            <a:extLst>
              <a:ext uri="{FF2B5EF4-FFF2-40B4-BE49-F238E27FC236}">
                <a16:creationId xmlns:a16="http://schemas.microsoft.com/office/drawing/2014/main" id="{84F82321-9220-284E-860C-F847A6C96334}"/>
              </a:ext>
            </a:extLst>
          </p:cNvPr>
          <p:cNvSpPr>
            <a:spLocks noGrp="1"/>
          </p:cNvSpPr>
          <p:nvPr>
            <p:ph type="sldNum" sz="quarter" idx="5"/>
          </p:nvPr>
        </p:nvSpPr>
        <p:spPr/>
        <p:txBody>
          <a:bodyPr/>
          <a:lstStyle/>
          <a:p>
            <a:fld id="{942787AA-9CC9-4BDC-9D76-FFA9D61A5303}" type="slidenum">
              <a:rPr lang="en-US" smtClean="0"/>
              <a:t>29</a:t>
            </a:fld>
            <a:endParaRPr lang="en-US"/>
          </a:p>
        </p:txBody>
      </p:sp>
    </p:spTree>
    <p:extLst>
      <p:ext uri="{BB962C8B-B14F-4D97-AF65-F5344CB8AC3E}">
        <p14:creationId xmlns:p14="http://schemas.microsoft.com/office/powerpoint/2010/main" val="223864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a:t>
            </a:fld>
            <a:endParaRPr lang="en-US"/>
          </a:p>
        </p:txBody>
      </p:sp>
    </p:spTree>
    <p:extLst>
      <p:ext uri="{BB962C8B-B14F-4D97-AF65-F5344CB8AC3E}">
        <p14:creationId xmlns:p14="http://schemas.microsoft.com/office/powerpoint/2010/main" val="187970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30</a:t>
            </a:fld>
            <a:endParaRPr lang="en-US"/>
          </a:p>
        </p:txBody>
      </p:sp>
    </p:spTree>
    <p:extLst>
      <p:ext uri="{BB962C8B-B14F-4D97-AF65-F5344CB8AC3E}">
        <p14:creationId xmlns:p14="http://schemas.microsoft.com/office/powerpoint/2010/main" val="3272412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31</a:t>
            </a:fld>
            <a:endParaRPr lang="en-US"/>
          </a:p>
        </p:txBody>
      </p:sp>
    </p:spTree>
    <p:extLst>
      <p:ext uri="{BB962C8B-B14F-4D97-AF65-F5344CB8AC3E}">
        <p14:creationId xmlns:p14="http://schemas.microsoft.com/office/powerpoint/2010/main" val="2420537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32</a:t>
            </a:fld>
            <a:endParaRPr lang="en-US"/>
          </a:p>
        </p:txBody>
      </p:sp>
    </p:spTree>
    <p:extLst>
      <p:ext uri="{BB962C8B-B14F-4D97-AF65-F5344CB8AC3E}">
        <p14:creationId xmlns:p14="http://schemas.microsoft.com/office/powerpoint/2010/main" val="370656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33</a:t>
            </a:fld>
            <a:endParaRPr lang="en-US"/>
          </a:p>
        </p:txBody>
      </p:sp>
    </p:spTree>
    <p:extLst>
      <p:ext uri="{BB962C8B-B14F-4D97-AF65-F5344CB8AC3E}">
        <p14:creationId xmlns:p14="http://schemas.microsoft.com/office/powerpoint/2010/main" val="3396104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34</a:t>
            </a:fld>
            <a:endParaRPr lang="en-US"/>
          </a:p>
        </p:txBody>
      </p:sp>
    </p:spTree>
    <p:extLst>
      <p:ext uri="{BB962C8B-B14F-4D97-AF65-F5344CB8AC3E}">
        <p14:creationId xmlns:p14="http://schemas.microsoft.com/office/powerpoint/2010/main" val="56451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35</a:t>
            </a:fld>
            <a:endParaRPr lang="en-US"/>
          </a:p>
        </p:txBody>
      </p:sp>
    </p:spTree>
    <p:extLst>
      <p:ext uri="{BB962C8B-B14F-4D97-AF65-F5344CB8AC3E}">
        <p14:creationId xmlns:p14="http://schemas.microsoft.com/office/powerpoint/2010/main" val="1629234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36</a:t>
            </a:fld>
            <a:endParaRPr lang="en-US"/>
          </a:p>
        </p:txBody>
      </p:sp>
    </p:spTree>
    <p:extLst>
      <p:ext uri="{BB962C8B-B14F-4D97-AF65-F5344CB8AC3E}">
        <p14:creationId xmlns:p14="http://schemas.microsoft.com/office/powerpoint/2010/main" val="1360813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37</a:t>
            </a:fld>
            <a:endParaRPr lang="en-US"/>
          </a:p>
        </p:txBody>
      </p:sp>
    </p:spTree>
    <p:extLst>
      <p:ext uri="{BB962C8B-B14F-4D97-AF65-F5344CB8AC3E}">
        <p14:creationId xmlns:p14="http://schemas.microsoft.com/office/powerpoint/2010/main" val="1924534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38</a:t>
            </a:fld>
            <a:endParaRPr lang="en-US"/>
          </a:p>
        </p:txBody>
      </p:sp>
    </p:spTree>
    <p:extLst>
      <p:ext uri="{BB962C8B-B14F-4D97-AF65-F5344CB8AC3E}">
        <p14:creationId xmlns:p14="http://schemas.microsoft.com/office/powerpoint/2010/main" val="4138471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40</a:t>
            </a:fld>
            <a:endParaRPr lang="en-US"/>
          </a:p>
        </p:txBody>
      </p:sp>
    </p:spTree>
    <p:extLst>
      <p:ext uri="{BB962C8B-B14F-4D97-AF65-F5344CB8AC3E}">
        <p14:creationId xmlns:p14="http://schemas.microsoft.com/office/powerpoint/2010/main" val="334131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a:t>
            </a:fld>
            <a:endParaRPr lang="en-US"/>
          </a:p>
        </p:txBody>
      </p:sp>
    </p:spTree>
    <p:extLst>
      <p:ext uri="{BB962C8B-B14F-4D97-AF65-F5344CB8AC3E}">
        <p14:creationId xmlns:p14="http://schemas.microsoft.com/office/powerpoint/2010/main" val="1069568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41</a:t>
            </a:fld>
            <a:endParaRPr lang="en-US"/>
          </a:p>
        </p:txBody>
      </p:sp>
    </p:spTree>
    <p:extLst>
      <p:ext uri="{BB962C8B-B14F-4D97-AF65-F5344CB8AC3E}">
        <p14:creationId xmlns:p14="http://schemas.microsoft.com/office/powerpoint/2010/main" val="3444837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42</a:t>
            </a:fld>
            <a:endParaRPr lang="en-US"/>
          </a:p>
        </p:txBody>
      </p:sp>
    </p:spTree>
    <p:extLst>
      <p:ext uri="{BB962C8B-B14F-4D97-AF65-F5344CB8AC3E}">
        <p14:creationId xmlns:p14="http://schemas.microsoft.com/office/powerpoint/2010/main" val="39382535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43</a:t>
            </a:fld>
            <a:endParaRPr lang="en-US"/>
          </a:p>
        </p:txBody>
      </p:sp>
    </p:spTree>
    <p:extLst>
      <p:ext uri="{BB962C8B-B14F-4D97-AF65-F5344CB8AC3E}">
        <p14:creationId xmlns:p14="http://schemas.microsoft.com/office/powerpoint/2010/main" val="1313370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44</a:t>
            </a:fld>
            <a:endParaRPr lang="en-US"/>
          </a:p>
        </p:txBody>
      </p:sp>
    </p:spTree>
    <p:extLst>
      <p:ext uri="{BB962C8B-B14F-4D97-AF65-F5344CB8AC3E}">
        <p14:creationId xmlns:p14="http://schemas.microsoft.com/office/powerpoint/2010/main" val="2642551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45</a:t>
            </a:fld>
            <a:endParaRPr lang="en-US"/>
          </a:p>
        </p:txBody>
      </p:sp>
    </p:spTree>
    <p:extLst>
      <p:ext uri="{BB962C8B-B14F-4D97-AF65-F5344CB8AC3E}">
        <p14:creationId xmlns:p14="http://schemas.microsoft.com/office/powerpoint/2010/main" val="2496369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46</a:t>
            </a:fld>
            <a:endParaRPr lang="en-US"/>
          </a:p>
        </p:txBody>
      </p:sp>
    </p:spTree>
    <p:extLst>
      <p:ext uri="{BB962C8B-B14F-4D97-AF65-F5344CB8AC3E}">
        <p14:creationId xmlns:p14="http://schemas.microsoft.com/office/powerpoint/2010/main" val="3199007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48</a:t>
            </a:fld>
            <a:endParaRPr lang="en-US"/>
          </a:p>
        </p:txBody>
      </p:sp>
    </p:spTree>
    <p:extLst>
      <p:ext uri="{BB962C8B-B14F-4D97-AF65-F5344CB8AC3E}">
        <p14:creationId xmlns:p14="http://schemas.microsoft.com/office/powerpoint/2010/main" val="4098041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a:solidFill>
                <a:srgbClr val="0000FF"/>
              </a:solidFill>
              <a:latin typeface="Helvetica Neue"/>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49</a:t>
            </a:fld>
            <a:endParaRPr lang="en-US"/>
          </a:p>
        </p:txBody>
      </p:sp>
    </p:spTree>
    <p:extLst>
      <p:ext uri="{BB962C8B-B14F-4D97-AF65-F5344CB8AC3E}">
        <p14:creationId xmlns:p14="http://schemas.microsoft.com/office/powerpoint/2010/main" val="1220122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a:tabLst>
                <a:tab pos="736824" algn="l"/>
              </a:tabLst>
            </a:pPr>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51</a:t>
            </a:fld>
            <a:endParaRPr lang="en-US"/>
          </a:p>
        </p:txBody>
      </p:sp>
    </p:spTree>
    <p:extLst>
      <p:ext uri="{BB962C8B-B14F-4D97-AF65-F5344CB8AC3E}">
        <p14:creationId xmlns:p14="http://schemas.microsoft.com/office/powerpoint/2010/main" val="9879623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t>52</a:t>
            </a:fld>
            <a:endParaRPr lang="en-US"/>
          </a:p>
        </p:txBody>
      </p:sp>
    </p:spTree>
    <p:extLst>
      <p:ext uri="{BB962C8B-B14F-4D97-AF65-F5344CB8AC3E}">
        <p14:creationId xmlns:p14="http://schemas.microsoft.com/office/powerpoint/2010/main" val="92928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5</a:t>
            </a:fld>
            <a:endParaRPr lang="en-US"/>
          </a:p>
        </p:txBody>
      </p:sp>
    </p:spTree>
    <p:extLst>
      <p:ext uri="{BB962C8B-B14F-4D97-AF65-F5344CB8AC3E}">
        <p14:creationId xmlns:p14="http://schemas.microsoft.com/office/powerpoint/2010/main" val="1559848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6</a:t>
            </a:fld>
            <a:endParaRPr lang="en-US"/>
          </a:p>
        </p:txBody>
      </p:sp>
    </p:spTree>
    <p:extLst>
      <p:ext uri="{BB962C8B-B14F-4D97-AF65-F5344CB8AC3E}">
        <p14:creationId xmlns:p14="http://schemas.microsoft.com/office/powerpoint/2010/main" val="4238974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7</a:t>
            </a:fld>
            <a:endParaRPr lang="en-US"/>
          </a:p>
        </p:txBody>
      </p:sp>
    </p:spTree>
    <p:extLst>
      <p:ext uri="{BB962C8B-B14F-4D97-AF65-F5344CB8AC3E}">
        <p14:creationId xmlns:p14="http://schemas.microsoft.com/office/powerpoint/2010/main" val="2762465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a:spcBef>
                <a:spcPts val="1934"/>
              </a:spcBef>
            </a:pPr>
            <a:endParaRPr lang="en-US" sz="2900">
              <a:latin typeface="Arial"/>
              <a:cs typeface="Arial"/>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8</a:t>
            </a:fld>
            <a:endParaRPr lang="en-US"/>
          </a:p>
        </p:txBody>
      </p:sp>
    </p:spTree>
    <p:extLst>
      <p:ext uri="{BB962C8B-B14F-4D97-AF65-F5344CB8AC3E}">
        <p14:creationId xmlns:p14="http://schemas.microsoft.com/office/powerpoint/2010/main" val="125170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9</a:t>
            </a:fld>
            <a:endParaRPr lang="en-US"/>
          </a:p>
        </p:txBody>
      </p:sp>
    </p:spTree>
    <p:extLst>
      <p:ext uri="{BB962C8B-B14F-4D97-AF65-F5344CB8AC3E}">
        <p14:creationId xmlns:p14="http://schemas.microsoft.com/office/powerpoint/2010/main" val="1484411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3/19/2024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2671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98961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252008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344218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Tree>
    <p:extLst>
      <p:ext uri="{BB962C8B-B14F-4D97-AF65-F5344CB8AC3E}">
        <p14:creationId xmlns:p14="http://schemas.microsoft.com/office/powerpoint/2010/main" val="226456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3/19/2024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842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9424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728932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15517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733540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400873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3/19/2024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166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spcBef>
                <a:spcPts val="800"/>
              </a:spcBef>
              <a:defRPr/>
            </a:pPr>
            <a:r>
              <a:rPr lang="en-US" altLang="en-US" sz="1100" b="1">
                <a:solidFill>
                  <a:schemeClr val="tx1"/>
                </a:solidFill>
                <a:latin typeface="Arial" panose="020B0604020202020204" pitchFamily="34" charset="0"/>
              </a:rPr>
              <a:t>CALIFORNIA DEPARTMENT OF EDUCATION</a:t>
            </a:r>
            <a:br>
              <a:rPr lang="en-US" altLang="en-US" sz="1100" b="1">
                <a:solidFill>
                  <a:schemeClr val="tx1"/>
                </a:solidFill>
                <a:latin typeface="Arial" panose="020B0604020202020204" pitchFamily="34" charset="0"/>
              </a:rPr>
            </a:br>
            <a:r>
              <a:rPr lang="en-US" altLang="en-US" sz="1100">
                <a:solidFill>
                  <a:schemeClr val="tx1"/>
                </a:solidFill>
                <a:latin typeface="Arial" panose="020B0604020202020204" pitchFamily="34" charset="0"/>
              </a:rPr>
              <a:t>Tony Thurmond, State Superintendent of Public Instruction</a:t>
            </a:r>
            <a:endParaRPr lang="en-US" altLang="en-US" sz="1200" b="1">
              <a:solidFill>
                <a:schemeClr val="tx1"/>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592793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3480307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510706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Tree>
    <p:extLst>
      <p:ext uri="{BB962C8B-B14F-4D97-AF65-F5344CB8AC3E}">
        <p14:creationId xmlns:p14="http://schemas.microsoft.com/office/powerpoint/2010/main" val="1643966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pPr>
                <a:defRPr/>
              </a:pPr>
              <a:t>3/19/2024</a:t>
            </a:fld>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pPr>
                <a:defRPr/>
              </a:pPr>
              <a:t>‹#›</a:t>
            </a:fld>
            <a:endParaRPr lang="en-US"/>
          </a:p>
        </p:txBody>
      </p:sp>
    </p:spTree>
    <p:extLst>
      <p:ext uri="{BB962C8B-B14F-4D97-AF65-F5344CB8AC3E}">
        <p14:creationId xmlns:p14="http://schemas.microsoft.com/office/powerpoint/2010/main" val="1580111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704020202020204" pitchFamily="34" charset="0"/>
              </a:rPr>
              <a:t>CALIFORNIA DEPARTMENT OF EDUCATION</a:t>
            </a:r>
            <a:br>
              <a:rPr lang="en-US" altLang="en-US" sz="1100" b="1">
                <a:solidFill>
                  <a:srgbClr val="000000"/>
                </a:solidFill>
                <a:latin typeface="Arial" panose="020B0704020202020204" pitchFamily="34" charset="0"/>
              </a:rPr>
            </a:br>
            <a:r>
              <a:rPr lang="en-US" altLang="en-US" sz="1100">
                <a:solidFill>
                  <a:srgbClr val="000000"/>
                </a:solidFill>
                <a:latin typeface="Arial" panose="020B0704020202020204" pitchFamily="34" charset="0"/>
              </a:rPr>
              <a:t>Tony Thurmond, State Superintendent of Public Instruction</a:t>
            </a:r>
            <a:endParaRPr lang="en-US" altLang="en-US" sz="1200" b="1">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854846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a:p>
        </p:txBody>
      </p:sp>
    </p:spTree>
    <p:extLst>
      <p:ext uri="{BB962C8B-B14F-4D97-AF65-F5344CB8AC3E}">
        <p14:creationId xmlns:p14="http://schemas.microsoft.com/office/powerpoint/2010/main" val="4190206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a:p>
        </p:txBody>
      </p:sp>
    </p:spTree>
    <p:extLst>
      <p:ext uri="{BB962C8B-B14F-4D97-AF65-F5344CB8AC3E}">
        <p14:creationId xmlns:p14="http://schemas.microsoft.com/office/powerpoint/2010/main" val="319007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019398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a:p>
        </p:txBody>
      </p:sp>
    </p:spTree>
    <p:extLst>
      <p:ext uri="{BB962C8B-B14F-4D97-AF65-F5344CB8AC3E}">
        <p14:creationId xmlns:p14="http://schemas.microsoft.com/office/powerpoint/2010/main" val="2146551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t>3/19/2024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2557402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64182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704020202020204" pitchFamily="34" charset="0"/>
              </a:rPr>
              <a:t>CALIFORNIA DEPARTMENT OF EDUCATION</a:t>
            </a:r>
            <a:br>
              <a:rPr lang="en-US" altLang="en-US" sz="1100" b="1">
                <a:solidFill>
                  <a:srgbClr val="000000"/>
                </a:solidFill>
                <a:latin typeface="Arial" panose="020B0704020202020204" pitchFamily="34" charset="0"/>
              </a:rPr>
            </a:br>
            <a:r>
              <a:rPr lang="en-US" altLang="en-US" sz="1100">
                <a:solidFill>
                  <a:srgbClr val="000000"/>
                </a:solidFill>
                <a:latin typeface="Arial" panose="020B0704020202020204" pitchFamily="34" charset="0"/>
              </a:rPr>
              <a:t>Tony Thurmond, State Superintendent of Public Instruction</a:t>
            </a:r>
            <a:endParaRPr lang="en-US" altLang="en-US" sz="1200" b="1">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956122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a:p>
        </p:txBody>
      </p:sp>
    </p:spTree>
    <p:extLst>
      <p:ext uri="{BB962C8B-B14F-4D97-AF65-F5344CB8AC3E}">
        <p14:creationId xmlns:p14="http://schemas.microsoft.com/office/powerpoint/2010/main" val="790227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a:p>
        </p:txBody>
      </p:sp>
    </p:spTree>
    <p:extLst>
      <p:ext uri="{BB962C8B-B14F-4D97-AF65-F5344CB8AC3E}">
        <p14:creationId xmlns:p14="http://schemas.microsoft.com/office/powerpoint/2010/main" val="2288541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t>‹#›</a:t>
            </a:fld>
            <a:endParaRPr lang="en-US" altLang="en-US"/>
          </a:p>
        </p:txBody>
      </p:sp>
      <p:sp>
        <p:nvSpPr>
          <p:cNvPr id="7" name="Content Placeholder 6"/>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832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a:p>
        </p:txBody>
      </p:sp>
      <p:sp>
        <p:nvSpPr>
          <p:cNvPr id="7" name="Content Placeholder 6"/>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534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t>3/19/2024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1419440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6384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733540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019398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3/19/2024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267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837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93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1FE7C64F-1197-E8B1-2BEA-B09EB38B2403}"/>
              </a:ext>
            </a:extLst>
          </p:cNvPr>
          <p:cNvSpPr>
            <a:spLocks noGrp="1"/>
          </p:cNvSpPr>
          <p:nvPr>
            <p:ph sz="quarter" idx="16"/>
          </p:nvPr>
        </p:nvSpPr>
        <p:spPr>
          <a:xfrm>
            <a:off x="9726650" y="36417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35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2.jpeg"/><Relationship Id="rId4" Type="http://schemas.openxmlformats.org/officeDocument/2006/relationships/slideLayout" Target="../slideLayouts/slideLayout36.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2.jpeg"/><Relationship Id="rId4" Type="http://schemas.openxmlformats.org/officeDocument/2006/relationships/slideLayout" Target="../slideLayouts/slideLayout4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6" r:id="rId4"/>
    <p:sldLayoutId id="2147483714" r:id="rId5"/>
    <p:sldLayoutId id="2147483664" r:id="rId6"/>
    <p:sldLayoutId id="2147483712" r:id="rId7"/>
    <p:sldLayoutId id="2147483667" r:id="rId8"/>
    <p:sldLayoutId id="2147483713" r:id="rId9"/>
    <p:sldLayoutId id="2147483665" r:id="rId10"/>
    <p:sldLayoutId id="214748366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4400796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703" r:id="rId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3943933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9" r:id="rId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45CA088-98AF-4DF2-8493-E1610DC2B74C}" type="slidenum">
              <a:rPr lang="en-US" altLang="en-US"/>
              <a:pPr>
                <a:defRPr/>
              </a:pPr>
              <a:t>‹#›</a:t>
            </a:fld>
            <a:endParaRPr lang="en-US" altLang="en-US"/>
          </a:p>
        </p:txBody>
      </p:sp>
      <p:pic>
        <p:nvPicPr>
          <p:cNvPr id="1032" name="Picture 11" descr="Official Seal of the California Department of Education"/>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fontAlgn="auto" hangingPunct="1">
              <a:spcBef>
                <a:spcPts val="0"/>
              </a:spcBef>
              <a:spcAft>
                <a:spcPts val="0"/>
              </a:spcAft>
              <a:defRPr/>
            </a:pPr>
            <a:r>
              <a:rPr lang="en-US" altLang="en-US" sz="1200" b="1">
                <a:solidFill>
                  <a:schemeClr val="bg1"/>
                </a:solidFill>
                <a:latin typeface="Arial" panose="020B0604020202020204" pitchFamily="34" charset="0"/>
              </a:rPr>
              <a:t>TONY</a:t>
            </a:r>
            <a:r>
              <a:rPr lang="en-US" altLang="en-US" sz="1200" b="1" baseline="0">
                <a:solidFill>
                  <a:schemeClr val="bg1"/>
                </a:solidFill>
                <a:latin typeface="Arial" panose="020B0604020202020204" pitchFamily="34" charset="0"/>
              </a:rPr>
              <a:t> THURMOND</a:t>
            </a:r>
            <a:br>
              <a:rPr lang="en-US" altLang="en-US" sz="1000" b="1">
                <a:solidFill>
                  <a:schemeClr val="bg1"/>
                </a:solidFill>
                <a:latin typeface="Arial" panose="020B0604020202020204" pitchFamily="34" charset="0"/>
              </a:rPr>
            </a:br>
            <a:r>
              <a:rPr lang="en-US" altLang="en-US" sz="1000">
                <a:solidFill>
                  <a:schemeClr val="bg1"/>
                </a:solidFill>
                <a:latin typeface="Arial" panose="020B0604020202020204" pitchFamily="34" charset="0"/>
              </a:rPr>
              <a:t>State Superintendent </a:t>
            </a:r>
            <a:br>
              <a:rPr lang="en-US" altLang="en-US" sz="1000">
                <a:solidFill>
                  <a:schemeClr val="bg1"/>
                </a:solidFill>
                <a:latin typeface="Arial" panose="020B0604020202020204" pitchFamily="34" charset="0"/>
              </a:rPr>
            </a:br>
            <a:r>
              <a:rPr lang="en-US" altLang="en-US" sz="1000">
                <a:solidFill>
                  <a:schemeClr val="bg1"/>
                </a:solidFill>
                <a:latin typeface="Arial" panose="020B0604020202020204" pitchFamily="34" charset="0"/>
              </a:rPr>
              <a:t>of Public Instruction</a:t>
            </a:r>
            <a:endParaRPr lang="en-US" altLang="en-US" sz="1000">
              <a:solidFill>
                <a:schemeClr val="bg1"/>
              </a:solidFill>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18762118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a:solidFill>
                  <a:srgbClr val="FFFFFF"/>
                </a:solidFill>
                <a:latin typeface="Arial" panose="020B0704020202020204" pitchFamily="34" charset="0"/>
              </a:rPr>
              <a:t>TONY THURMOND</a:t>
            </a:r>
            <a:br>
              <a:rPr lang="en-US" altLang="en-US" sz="1000" b="1">
                <a:solidFill>
                  <a:srgbClr val="FFFFFF"/>
                </a:solidFill>
                <a:latin typeface="Arial" panose="020B0704020202020204" pitchFamily="34" charset="0"/>
              </a:rPr>
            </a:br>
            <a:r>
              <a:rPr lang="en-US" altLang="en-US" sz="1000">
                <a:solidFill>
                  <a:srgbClr val="FFFFFF"/>
                </a:solidFill>
                <a:latin typeface="Arial" panose="020B0704020202020204" pitchFamily="34" charset="0"/>
              </a:rPr>
              <a:t>State Superintendent </a:t>
            </a:r>
            <a:br>
              <a:rPr lang="en-US" altLang="en-US" sz="1000">
                <a:solidFill>
                  <a:srgbClr val="FFFFFF"/>
                </a:solidFill>
                <a:latin typeface="Arial" panose="020B0704020202020204" pitchFamily="34" charset="0"/>
              </a:rPr>
            </a:br>
            <a:r>
              <a:rPr lang="en-US" altLang="en-US" sz="1000">
                <a:solidFill>
                  <a:srgbClr val="FFFFFF"/>
                </a:solidFill>
                <a:latin typeface="Arial" panose="020B07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158860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a:solidFill>
                  <a:srgbClr val="FFFFFF"/>
                </a:solidFill>
                <a:latin typeface="Arial" panose="020B0704020202020204" pitchFamily="34" charset="0"/>
              </a:rPr>
              <a:t>TONY THURMOND</a:t>
            </a:r>
            <a:br>
              <a:rPr lang="en-US" altLang="en-US" sz="1000" b="1">
                <a:solidFill>
                  <a:srgbClr val="FFFFFF"/>
                </a:solidFill>
                <a:latin typeface="Arial" panose="020B0704020202020204" pitchFamily="34" charset="0"/>
              </a:rPr>
            </a:br>
            <a:r>
              <a:rPr lang="en-US" altLang="en-US" sz="1000">
                <a:solidFill>
                  <a:srgbClr val="FFFFFF"/>
                </a:solidFill>
                <a:latin typeface="Arial" panose="020B0704020202020204" pitchFamily="34" charset="0"/>
              </a:rPr>
              <a:t>State Superintendent </a:t>
            </a:r>
            <a:br>
              <a:rPr lang="en-US" altLang="en-US" sz="1000">
                <a:solidFill>
                  <a:srgbClr val="FFFFFF"/>
                </a:solidFill>
                <a:latin typeface="Arial" panose="020B0704020202020204" pitchFamily="34" charset="0"/>
              </a:rPr>
            </a:br>
            <a:r>
              <a:rPr lang="en-US" altLang="en-US" sz="1000">
                <a:solidFill>
                  <a:srgbClr val="FFFFFF"/>
                </a:solidFill>
                <a:latin typeface="Arial" panose="020B07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11201469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fns.usda.gov/cn/guidance-food-donation-program-child-nutrition-program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cde.ca.gov/ls/nu/leftoverfooddonationsnp.asp"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alrecycle.ca.gov/organics/slcp/school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mailto:Schools@calrecycle.ca.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SummerEBT@cde.ca.gov"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FoodDistribution@cde.ca.gov"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mailto:cdg@cde.c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NoKidHungryCA@strength.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mailto:beth@foodinsightgroup.co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654" y="-47290"/>
            <a:ext cx="9283700" cy="2311400"/>
          </a:xfrm>
        </p:spPr>
        <p:txBody>
          <a:bodyPr/>
          <a:lstStyle/>
          <a:p>
            <a:r>
              <a:rPr lang="en-US" b="1"/>
              <a:t>Tuesday @ 2 </a:t>
            </a:r>
            <a:br>
              <a:rPr lang="en-US" b="1"/>
            </a:br>
            <a:r>
              <a:rPr lang="en-US" b="1"/>
              <a:t>School Nutrition Town Hall </a:t>
            </a:r>
            <a:br>
              <a:rPr lang="en-US" b="1"/>
            </a:br>
            <a:r>
              <a:rPr lang="en-US" b="1"/>
              <a:t>February 27, 2024</a:t>
            </a:r>
          </a:p>
        </p:txBody>
      </p:sp>
      <p:sp>
        <p:nvSpPr>
          <p:cNvPr id="3" name="Content Placeholder 2"/>
          <p:cNvSpPr>
            <a:spLocks noGrp="1"/>
          </p:cNvSpPr>
          <p:nvPr>
            <p:ph sz="half" idx="1"/>
          </p:nvPr>
        </p:nvSpPr>
        <p:spPr>
          <a:xfrm>
            <a:off x="3893312" y="2264110"/>
            <a:ext cx="6628384" cy="1164890"/>
          </a:xfrm>
        </p:spPr>
        <p:txBody>
          <a:bodyPr/>
          <a:lstStyle/>
          <a:p>
            <a:pPr marL="0" indent="0" algn="ctr">
              <a:buNone/>
            </a:pPr>
            <a:r>
              <a:rPr lang="en-US" sz="2800" b="1">
                <a:latin typeface="+mj-lt"/>
                <a:ea typeface="Verdana" panose="020B0604030504040204" pitchFamily="34" charset="0"/>
                <a:cs typeface="Verdana" panose="020B0604030504040204" pitchFamily="34" charset="0"/>
              </a:rPr>
              <a:t>California Department of Education </a:t>
            </a:r>
          </a:p>
          <a:p>
            <a:pPr marL="0" indent="0" algn="ctr">
              <a:buNone/>
            </a:pPr>
            <a:r>
              <a:rPr lang="en-US" sz="2800" b="1">
                <a:latin typeface="+mj-lt"/>
                <a:ea typeface="Verdana" panose="020B0604030504040204" pitchFamily="34" charset="0"/>
                <a:cs typeface="Verdana" panose="020B0604030504040204" pitchFamily="34" charset="0"/>
              </a:rPr>
              <a:t>Nutrition Services Division</a:t>
            </a:r>
          </a:p>
          <a:p>
            <a:pPr marL="0" indent="0" algn="ctr">
              <a:buNone/>
            </a:pPr>
            <a:endParaRPr lang="en-US" sz="2800">
              <a:latin typeface="+mj-lt"/>
              <a:ea typeface="Verdana" panose="020B0604030504040204" pitchFamily="34" charset="0"/>
              <a:cs typeface="Verdana" panose="020B0604030504040204" pitchFamily="34" charset="0"/>
            </a:endParaRPr>
          </a:p>
        </p:txBody>
      </p:sp>
      <p:pic>
        <p:nvPicPr>
          <p:cNvPr id="6" name="Content Placeholder 5">
            <a:extLst>
              <a:ext uri="{FF2B5EF4-FFF2-40B4-BE49-F238E27FC236}">
                <a16:creationId xmlns:a16="http://schemas.microsoft.com/office/drawing/2014/main" id="{00CC28EA-1F0E-C461-59FC-B82F535E9C52}"/>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9873" y="3429000"/>
            <a:ext cx="4454622" cy="2969747"/>
          </a:xfrm>
          <a:prstGeom prst="rect">
            <a:avLst/>
          </a:prstGeom>
          <a:ln>
            <a:noFill/>
          </a:ln>
          <a:effectLst>
            <a:softEdge rad="112500"/>
          </a:effectLst>
        </p:spPr>
      </p:pic>
    </p:spTree>
    <p:extLst>
      <p:ext uri="{BB962C8B-B14F-4D97-AF65-F5344CB8AC3E}">
        <p14:creationId xmlns:p14="http://schemas.microsoft.com/office/powerpoint/2010/main" val="187348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25AF-8417-78CB-CA56-5AC7312ADA94}"/>
              </a:ext>
            </a:extLst>
          </p:cNvPr>
          <p:cNvSpPr>
            <a:spLocks noGrp="1"/>
          </p:cNvSpPr>
          <p:nvPr>
            <p:ph type="title"/>
          </p:nvPr>
        </p:nvSpPr>
        <p:spPr>
          <a:xfrm>
            <a:off x="1672224" y="566450"/>
            <a:ext cx="11164408" cy="1236738"/>
          </a:xfrm>
        </p:spPr>
        <p:txBody>
          <a:bodyPr/>
          <a:lstStyle/>
          <a:p>
            <a:r>
              <a:rPr lang="en-US" dirty="0">
                <a:cs typeface="Arial"/>
              </a:rPr>
              <a:t>In Review: SB 1383 Implementation </a:t>
            </a:r>
            <a:br>
              <a:rPr lang="en-US" dirty="0">
                <a:cs typeface="Arial"/>
              </a:rPr>
            </a:br>
            <a:r>
              <a:rPr lang="en-US" dirty="0">
                <a:cs typeface="Arial"/>
              </a:rPr>
              <a:t>FAQ–Saturday School</a:t>
            </a:r>
            <a:endParaRPr lang="en-US" dirty="0">
              <a:solidFill>
                <a:srgbClr val="000000"/>
              </a:solidFill>
              <a:cs typeface="Arial"/>
            </a:endParaRPr>
          </a:p>
          <a:p>
            <a:endParaRPr lang="en-US" dirty="0">
              <a:cs typeface="Arial"/>
            </a:endParaRPr>
          </a:p>
        </p:txBody>
      </p:sp>
      <p:sp>
        <p:nvSpPr>
          <p:cNvPr id="3" name="Content Placeholder 2">
            <a:extLst>
              <a:ext uri="{FF2B5EF4-FFF2-40B4-BE49-F238E27FC236}">
                <a16:creationId xmlns:a16="http://schemas.microsoft.com/office/drawing/2014/main" id="{5BD98ECA-FFC3-0027-5307-264AA20A7342}"/>
              </a:ext>
            </a:extLst>
          </p:cNvPr>
          <p:cNvSpPr>
            <a:spLocks noGrp="1"/>
          </p:cNvSpPr>
          <p:nvPr>
            <p:ph idx="1"/>
          </p:nvPr>
        </p:nvSpPr>
        <p:spPr>
          <a:xfrm>
            <a:off x="2419077" y="2164769"/>
            <a:ext cx="9388928" cy="3657806"/>
          </a:xfrm>
        </p:spPr>
        <p:txBody>
          <a:bodyPr/>
          <a:lstStyle/>
          <a:p>
            <a:pPr marL="0" indent="0">
              <a:spcBef>
                <a:spcPts val="0"/>
              </a:spcBef>
              <a:spcAft>
                <a:spcPts val="1200"/>
              </a:spcAft>
              <a:buNone/>
            </a:pPr>
            <a:r>
              <a:rPr lang="en-US" b="1" dirty="0">
                <a:ea typeface="+mn-lt"/>
                <a:cs typeface="+mn-lt"/>
              </a:rPr>
              <a:t>Does this law extend to Saturday School as well?</a:t>
            </a:r>
            <a:endParaRPr lang="en-US" dirty="0"/>
          </a:p>
          <a:p>
            <a:pPr marL="0" indent="0">
              <a:spcBef>
                <a:spcPts val="0"/>
              </a:spcBef>
              <a:spcAft>
                <a:spcPts val="1200"/>
              </a:spcAft>
              <a:buNone/>
            </a:pPr>
            <a:r>
              <a:rPr lang="en-US" sz="2800" dirty="0">
                <a:cs typeface="Arial"/>
              </a:rPr>
              <a:t>Answer:</a:t>
            </a:r>
            <a:r>
              <a:rPr lang="en-US" dirty="0">
                <a:cs typeface="Arial"/>
              </a:rPr>
              <a:t> </a:t>
            </a:r>
            <a:endParaRPr lang="en-US" dirty="0">
              <a:solidFill>
                <a:srgbClr val="808080"/>
              </a:solidFill>
              <a:cs typeface="Arial"/>
            </a:endParaRPr>
          </a:p>
          <a:p>
            <a:pPr marL="971550">
              <a:spcBef>
                <a:spcPts val="0"/>
              </a:spcBef>
              <a:spcAft>
                <a:spcPts val="1200"/>
              </a:spcAft>
              <a:buFont typeface="Arial"/>
              <a:buChar char="•"/>
            </a:pPr>
            <a:r>
              <a:rPr lang="en-US" sz="2400" dirty="0">
                <a:cs typeface="Arial"/>
              </a:rPr>
              <a:t>Yes, waste recovery requirements apply to organic waste and recyclables generated at an onsite food facility on all operating days. </a:t>
            </a:r>
          </a:p>
          <a:p>
            <a:pPr lvl="1">
              <a:buFont typeface="Courier New"/>
              <a:buChar char="o"/>
            </a:pPr>
            <a:endParaRPr lang="en-US" sz="3200" dirty="0">
              <a:cs typeface="Arial"/>
            </a:endParaRPr>
          </a:p>
        </p:txBody>
      </p:sp>
    </p:spTree>
    <p:extLst>
      <p:ext uri="{BB962C8B-B14F-4D97-AF65-F5344CB8AC3E}">
        <p14:creationId xmlns:p14="http://schemas.microsoft.com/office/powerpoint/2010/main" val="1368941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25AF-8417-78CB-CA56-5AC7312ADA94}"/>
              </a:ext>
            </a:extLst>
          </p:cNvPr>
          <p:cNvSpPr>
            <a:spLocks noGrp="1"/>
          </p:cNvSpPr>
          <p:nvPr>
            <p:ph type="title"/>
          </p:nvPr>
        </p:nvSpPr>
        <p:spPr>
          <a:xfrm>
            <a:off x="2131786" y="119743"/>
            <a:ext cx="9946821" cy="1891392"/>
          </a:xfrm>
        </p:spPr>
        <p:txBody>
          <a:bodyPr/>
          <a:lstStyle/>
          <a:p>
            <a:r>
              <a:rPr lang="en-US" sz="4000" dirty="0">
                <a:cs typeface="Arial"/>
              </a:rPr>
              <a:t>In Review: SB 1383 Implementation FAQ–</a:t>
            </a:r>
            <a:br>
              <a:rPr lang="en-US" sz="4000" dirty="0">
                <a:cs typeface="Arial"/>
              </a:rPr>
            </a:br>
            <a:r>
              <a:rPr lang="en-US" sz="4000" dirty="0">
                <a:cs typeface="Arial"/>
              </a:rPr>
              <a:t>Food Donation </a:t>
            </a:r>
          </a:p>
        </p:txBody>
      </p:sp>
      <p:sp>
        <p:nvSpPr>
          <p:cNvPr id="3" name="Content Placeholder 2">
            <a:extLst>
              <a:ext uri="{FF2B5EF4-FFF2-40B4-BE49-F238E27FC236}">
                <a16:creationId xmlns:a16="http://schemas.microsoft.com/office/drawing/2014/main" id="{5BD98ECA-FFC3-0027-5307-264AA20A7342}"/>
              </a:ext>
            </a:extLst>
          </p:cNvPr>
          <p:cNvSpPr>
            <a:spLocks noGrp="1"/>
          </p:cNvSpPr>
          <p:nvPr>
            <p:ph idx="1"/>
          </p:nvPr>
        </p:nvSpPr>
        <p:spPr>
          <a:xfrm>
            <a:off x="2376712" y="1940379"/>
            <a:ext cx="9465882" cy="4454004"/>
          </a:xfrm>
        </p:spPr>
        <p:txBody>
          <a:bodyPr/>
          <a:lstStyle/>
          <a:p>
            <a:pPr marL="0" indent="0">
              <a:spcBef>
                <a:spcPts val="0"/>
              </a:spcBef>
              <a:spcAft>
                <a:spcPts val="1200"/>
              </a:spcAft>
              <a:buNone/>
            </a:pPr>
            <a:r>
              <a:rPr lang="en-US" sz="2800" b="1" dirty="0">
                <a:cs typeface="Arial"/>
              </a:rPr>
              <a:t>Where can excess edible food be donated?</a:t>
            </a:r>
          </a:p>
          <a:p>
            <a:pPr marL="0" indent="0">
              <a:spcBef>
                <a:spcPts val="0"/>
              </a:spcBef>
              <a:spcAft>
                <a:spcPts val="1200"/>
              </a:spcAft>
              <a:buNone/>
            </a:pPr>
            <a:r>
              <a:rPr lang="en-US" sz="2800" dirty="0">
                <a:cs typeface="Arial"/>
              </a:rPr>
              <a:t>Answer: </a:t>
            </a:r>
          </a:p>
          <a:p>
            <a:pPr marL="1028700">
              <a:spcBef>
                <a:spcPts val="0"/>
              </a:spcBef>
              <a:spcAft>
                <a:spcPts val="2400"/>
              </a:spcAft>
              <a:buFont typeface="Arial"/>
              <a:buChar char="•"/>
            </a:pPr>
            <a:r>
              <a:rPr lang="en-US" sz="2400" dirty="0">
                <a:ea typeface="+mn-lt"/>
                <a:cs typeface="+mn-lt"/>
              </a:rPr>
              <a:t>Excess edible food and meals may be donated to another Child Nutrition Program (CNP) or a charitable nonprofit organization, such as a food bank.</a:t>
            </a:r>
            <a:endParaRPr lang="en-US" dirty="0">
              <a:ea typeface="+mn-lt"/>
              <a:cs typeface="+mn-lt"/>
            </a:endParaRPr>
          </a:p>
          <a:p>
            <a:pPr marL="1028700">
              <a:spcBef>
                <a:spcPts val="0"/>
              </a:spcBef>
              <a:spcAft>
                <a:spcPts val="2400"/>
              </a:spcAft>
              <a:buFont typeface="Arial"/>
              <a:buChar char="•"/>
            </a:pPr>
            <a:r>
              <a:rPr lang="en-US" sz="2400" dirty="0">
                <a:cs typeface="Arial"/>
              </a:rPr>
              <a:t>Food may not be directly sent home with children or families.</a:t>
            </a:r>
          </a:p>
          <a:p>
            <a:pPr marL="1028700">
              <a:spcBef>
                <a:spcPts val="0"/>
              </a:spcBef>
              <a:spcAft>
                <a:spcPts val="2400"/>
              </a:spcAft>
              <a:buFont typeface="Arial"/>
              <a:buChar char="•"/>
            </a:pPr>
            <a:r>
              <a:rPr lang="en-US" sz="2400" dirty="0">
                <a:cs typeface="Arial"/>
              </a:rPr>
              <a:t>Share tables may be used to redistribute excess edible food to children during meal service. </a:t>
            </a:r>
          </a:p>
          <a:p>
            <a:pPr marL="1028700">
              <a:spcBef>
                <a:spcPts val="0"/>
              </a:spcBef>
              <a:spcAft>
                <a:spcPts val="2400"/>
              </a:spcAft>
              <a:buFont typeface="Arial"/>
              <a:buChar char="•"/>
            </a:pPr>
            <a:endParaRPr lang="en-US" sz="2400" dirty="0">
              <a:cs typeface="Arial"/>
            </a:endParaRPr>
          </a:p>
          <a:p>
            <a:pPr marL="457200" indent="-457200">
              <a:buFont typeface="Arial"/>
              <a:buChar char="•"/>
            </a:pPr>
            <a:endParaRPr lang="en-US" sz="2800" dirty="0">
              <a:cs typeface="Arial"/>
            </a:endParaRPr>
          </a:p>
        </p:txBody>
      </p:sp>
    </p:spTree>
    <p:extLst>
      <p:ext uri="{BB962C8B-B14F-4D97-AF65-F5344CB8AC3E}">
        <p14:creationId xmlns:p14="http://schemas.microsoft.com/office/powerpoint/2010/main" val="2377170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25AF-8417-78CB-CA56-5AC7312ADA94}"/>
              </a:ext>
            </a:extLst>
          </p:cNvPr>
          <p:cNvSpPr>
            <a:spLocks noGrp="1"/>
          </p:cNvSpPr>
          <p:nvPr>
            <p:ph type="title"/>
          </p:nvPr>
        </p:nvSpPr>
        <p:spPr>
          <a:xfrm>
            <a:off x="2444750" y="119743"/>
            <a:ext cx="9348107" cy="1891392"/>
          </a:xfrm>
        </p:spPr>
        <p:txBody>
          <a:bodyPr/>
          <a:lstStyle/>
          <a:p>
            <a:r>
              <a:rPr lang="en-US">
                <a:cs typeface="Arial"/>
              </a:rPr>
              <a:t>In Review: SB 1383 Implementation FAQ–</a:t>
            </a:r>
            <a:br>
              <a:rPr lang="en-US">
                <a:cs typeface="Arial"/>
              </a:rPr>
            </a:br>
            <a:r>
              <a:rPr lang="en-US">
                <a:cs typeface="Arial"/>
              </a:rPr>
              <a:t>Food Donation Resources </a:t>
            </a:r>
          </a:p>
        </p:txBody>
      </p:sp>
      <p:sp>
        <p:nvSpPr>
          <p:cNvPr id="3" name="Content Placeholder 2">
            <a:extLst>
              <a:ext uri="{FF2B5EF4-FFF2-40B4-BE49-F238E27FC236}">
                <a16:creationId xmlns:a16="http://schemas.microsoft.com/office/drawing/2014/main" id="{5BD98ECA-FFC3-0027-5307-264AA20A7342}"/>
              </a:ext>
            </a:extLst>
          </p:cNvPr>
          <p:cNvSpPr>
            <a:spLocks noGrp="1"/>
          </p:cNvSpPr>
          <p:nvPr>
            <p:ph idx="1"/>
          </p:nvPr>
        </p:nvSpPr>
        <p:spPr>
          <a:xfrm>
            <a:off x="2303587" y="2173619"/>
            <a:ext cx="9618453" cy="4085018"/>
          </a:xfrm>
        </p:spPr>
        <p:txBody>
          <a:bodyPr/>
          <a:lstStyle/>
          <a:p>
            <a:pPr>
              <a:spcBef>
                <a:spcPts val="0"/>
              </a:spcBef>
              <a:spcAft>
                <a:spcPts val="1200"/>
              </a:spcAft>
              <a:buFont typeface="Arial"/>
              <a:buChar char="•"/>
            </a:pPr>
            <a:r>
              <a:rPr lang="en-US" sz="2800" dirty="0">
                <a:ea typeface="+mn-lt"/>
                <a:cs typeface="+mn-lt"/>
              </a:rPr>
              <a:t>Guidance on the Food Donation Program in CNPs, U.S. Department of Agriculture (USDA) web page </a:t>
            </a:r>
            <a:r>
              <a:rPr lang="en-US" sz="2800" dirty="0">
                <a:ea typeface="+mn-lt"/>
                <a:cs typeface="+mn-lt"/>
                <a:hlinkClick r:id="rId3" tooltip="USDA's Guidance on the Food Donation Program in Child Nutrition Programs web page"/>
              </a:rPr>
              <a:t>https://www.fns.usda.gov/cn/guidance-food-donation-program-child-nutrition-programs</a:t>
            </a:r>
            <a:endParaRPr lang="en-US" dirty="0"/>
          </a:p>
          <a:p>
            <a:pPr>
              <a:spcBef>
                <a:spcPts val="0"/>
              </a:spcBef>
              <a:spcAft>
                <a:spcPts val="1200"/>
              </a:spcAft>
              <a:buFont typeface="Arial"/>
              <a:buChar char="•"/>
            </a:pPr>
            <a:r>
              <a:rPr lang="en-US" sz="2800" dirty="0">
                <a:ea typeface="+mn-lt"/>
                <a:cs typeface="+mn-lt"/>
              </a:rPr>
              <a:t>Leftover Food Donation in the School Nutrition Programs (SNP), California Department of Education (CDE) web page</a:t>
            </a:r>
            <a:r>
              <a:rPr lang="en-US" sz="1600" dirty="0">
                <a:hlinkClick r:id="rId4"/>
              </a:rPr>
              <a:t> </a:t>
            </a:r>
            <a:r>
              <a:rPr lang="en-US" sz="2800" dirty="0">
                <a:hlinkClick r:id="rId4" tooltip="California Department of Education Leftover Food Donation in the SNPs web page"/>
              </a:rPr>
              <a:t>https://www.cde.ca.gov/ls/nu/leftoverfooddonationsnp.asp</a:t>
            </a:r>
            <a:endParaRPr lang="en-US" sz="2800" dirty="0">
              <a:cs typeface="Arial"/>
            </a:endParaRPr>
          </a:p>
          <a:p>
            <a:pPr>
              <a:spcBef>
                <a:spcPts val="0"/>
              </a:spcBef>
              <a:spcAft>
                <a:spcPts val="1200"/>
              </a:spcAft>
              <a:buFont typeface="Arial"/>
              <a:buChar char="•"/>
            </a:pPr>
            <a:endParaRPr lang="en-US" sz="2400" dirty="0">
              <a:cs typeface="Arial"/>
            </a:endParaRPr>
          </a:p>
          <a:p>
            <a:pPr marL="457200" indent="-457200">
              <a:buFont typeface="Arial"/>
              <a:buChar char="•"/>
            </a:pPr>
            <a:endParaRPr lang="en-US" sz="2800" dirty="0">
              <a:cs typeface="Arial"/>
            </a:endParaRPr>
          </a:p>
        </p:txBody>
      </p:sp>
    </p:spTree>
    <p:extLst>
      <p:ext uri="{BB962C8B-B14F-4D97-AF65-F5344CB8AC3E}">
        <p14:creationId xmlns:p14="http://schemas.microsoft.com/office/powerpoint/2010/main" val="1063285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25AF-8417-78CB-CA56-5AC7312ADA94}"/>
              </a:ext>
            </a:extLst>
          </p:cNvPr>
          <p:cNvSpPr>
            <a:spLocks noGrp="1"/>
          </p:cNvSpPr>
          <p:nvPr>
            <p:ph type="title"/>
          </p:nvPr>
        </p:nvSpPr>
        <p:spPr>
          <a:xfrm>
            <a:off x="2444750" y="119743"/>
            <a:ext cx="9348107" cy="1891392"/>
          </a:xfrm>
        </p:spPr>
        <p:txBody>
          <a:bodyPr/>
          <a:lstStyle/>
          <a:p>
            <a:r>
              <a:rPr lang="en-US" dirty="0">
                <a:cs typeface="Arial"/>
              </a:rPr>
              <a:t>In Review: SB 1383 Implementation FAQ–</a:t>
            </a:r>
            <a:br>
              <a:rPr lang="en-US" dirty="0">
                <a:cs typeface="Arial"/>
              </a:rPr>
            </a:br>
            <a:r>
              <a:rPr lang="en-US" dirty="0">
                <a:cs typeface="Arial"/>
              </a:rPr>
              <a:t>Funding (1)</a:t>
            </a:r>
          </a:p>
        </p:txBody>
      </p:sp>
      <p:sp>
        <p:nvSpPr>
          <p:cNvPr id="3" name="Content Placeholder 2">
            <a:extLst>
              <a:ext uri="{FF2B5EF4-FFF2-40B4-BE49-F238E27FC236}">
                <a16:creationId xmlns:a16="http://schemas.microsoft.com/office/drawing/2014/main" id="{5BD98ECA-FFC3-0027-5307-264AA20A7342}"/>
              </a:ext>
            </a:extLst>
          </p:cNvPr>
          <p:cNvSpPr>
            <a:spLocks noGrp="1"/>
          </p:cNvSpPr>
          <p:nvPr>
            <p:ph idx="1"/>
          </p:nvPr>
        </p:nvSpPr>
        <p:spPr>
          <a:xfrm>
            <a:off x="2546803" y="2334389"/>
            <a:ext cx="9144000" cy="3388460"/>
          </a:xfrm>
        </p:spPr>
        <p:txBody>
          <a:bodyPr/>
          <a:lstStyle/>
          <a:p>
            <a:pPr marL="0" indent="0">
              <a:spcBef>
                <a:spcPts val="0"/>
              </a:spcBef>
              <a:spcAft>
                <a:spcPts val="1200"/>
              </a:spcAft>
              <a:buNone/>
            </a:pPr>
            <a:r>
              <a:rPr lang="en-US" b="1" dirty="0">
                <a:ea typeface="+mn-lt"/>
                <a:cs typeface="+mn-lt"/>
              </a:rPr>
              <a:t>Can we use KIT Funds to help with organic waste and other specific requirements of this law?</a:t>
            </a:r>
            <a:endParaRPr lang="en-US" b="1" dirty="0">
              <a:cs typeface="Arial"/>
            </a:endParaRPr>
          </a:p>
          <a:p>
            <a:pPr marL="0" indent="0">
              <a:spcBef>
                <a:spcPts val="0"/>
              </a:spcBef>
              <a:spcAft>
                <a:spcPts val="1200"/>
              </a:spcAft>
              <a:buNone/>
            </a:pPr>
            <a:r>
              <a:rPr lang="en-US" sz="2800" dirty="0">
                <a:cs typeface="Arial"/>
              </a:rPr>
              <a:t>Answer: </a:t>
            </a:r>
          </a:p>
          <a:p>
            <a:pPr marL="1028700">
              <a:spcBef>
                <a:spcPts val="0"/>
              </a:spcBef>
              <a:spcAft>
                <a:spcPts val="1200"/>
              </a:spcAft>
              <a:buFont typeface="Arial"/>
              <a:buChar char="•"/>
            </a:pPr>
            <a:r>
              <a:rPr lang="en-US" sz="2400" dirty="0">
                <a:ea typeface="+mn-lt"/>
                <a:cs typeface="+mn-lt"/>
              </a:rPr>
              <a:t>Yes, KIT funds can be used to purchase a composter to support increased use of fresh foods in school meals. This composter may also assist with management of organic waste.</a:t>
            </a:r>
            <a:endParaRPr lang="en-US" dirty="0"/>
          </a:p>
          <a:p>
            <a:pPr marL="0" indent="0">
              <a:buNone/>
            </a:pPr>
            <a:endParaRPr lang="en-US" sz="2800" dirty="0">
              <a:cs typeface="Arial"/>
            </a:endParaRPr>
          </a:p>
          <a:p>
            <a:pPr marL="457200" indent="-457200">
              <a:buFont typeface="Arial"/>
              <a:buChar char="•"/>
            </a:pPr>
            <a:endParaRPr lang="en-US" sz="2800" dirty="0">
              <a:cs typeface="Arial"/>
            </a:endParaRPr>
          </a:p>
        </p:txBody>
      </p:sp>
    </p:spTree>
    <p:extLst>
      <p:ext uri="{BB962C8B-B14F-4D97-AF65-F5344CB8AC3E}">
        <p14:creationId xmlns:p14="http://schemas.microsoft.com/office/powerpoint/2010/main" val="1371438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25AF-8417-78CB-CA56-5AC7312ADA94}"/>
              </a:ext>
            </a:extLst>
          </p:cNvPr>
          <p:cNvSpPr>
            <a:spLocks noGrp="1"/>
          </p:cNvSpPr>
          <p:nvPr>
            <p:ph type="title"/>
          </p:nvPr>
        </p:nvSpPr>
        <p:spPr>
          <a:xfrm>
            <a:off x="2444750" y="119743"/>
            <a:ext cx="9348107" cy="1891392"/>
          </a:xfrm>
        </p:spPr>
        <p:txBody>
          <a:bodyPr/>
          <a:lstStyle/>
          <a:p>
            <a:r>
              <a:rPr lang="en-US" dirty="0">
                <a:cs typeface="Arial"/>
              </a:rPr>
              <a:t>In Review: SB 1383 Implementation Questions–</a:t>
            </a:r>
            <a:br>
              <a:rPr lang="en-US" dirty="0">
                <a:cs typeface="Arial"/>
              </a:rPr>
            </a:br>
            <a:r>
              <a:rPr lang="en-US" dirty="0">
                <a:cs typeface="Arial"/>
              </a:rPr>
              <a:t>Funding (2) </a:t>
            </a:r>
          </a:p>
        </p:txBody>
      </p:sp>
      <p:sp>
        <p:nvSpPr>
          <p:cNvPr id="3" name="Content Placeholder 2">
            <a:extLst>
              <a:ext uri="{FF2B5EF4-FFF2-40B4-BE49-F238E27FC236}">
                <a16:creationId xmlns:a16="http://schemas.microsoft.com/office/drawing/2014/main" id="{5BD98ECA-FFC3-0027-5307-264AA20A7342}"/>
              </a:ext>
            </a:extLst>
          </p:cNvPr>
          <p:cNvSpPr>
            <a:spLocks noGrp="1"/>
          </p:cNvSpPr>
          <p:nvPr>
            <p:ph idx="1"/>
          </p:nvPr>
        </p:nvSpPr>
        <p:spPr>
          <a:xfrm>
            <a:off x="2444750" y="2024234"/>
            <a:ext cx="9497785" cy="4283280"/>
          </a:xfrm>
        </p:spPr>
        <p:txBody>
          <a:bodyPr/>
          <a:lstStyle/>
          <a:p>
            <a:pPr marL="0" indent="0">
              <a:spcBef>
                <a:spcPts val="0"/>
              </a:spcBef>
              <a:spcAft>
                <a:spcPts val="1200"/>
              </a:spcAft>
              <a:buNone/>
            </a:pPr>
            <a:r>
              <a:rPr lang="en-US" b="1" dirty="0">
                <a:ea typeface="+mn-lt"/>
                <a:cs typeface="+mn-lt"/>
              </a:rPr>
              <a:t>Can cafeteria funds be used to purchase trash cans and/or composting bins for this purpose?</a:t>
            </a:r>
            <a:endParaRPr lang="en-US" b="1" dirty="0">
              <a:cs typeface="Arial"/>
            </a:endParaRPr>
          </a:p>
          <a:p>
            <a:pPr marL="0" indent="0">
              <a:spcBef>
                <a:spcPts val="0"/>
              </a:spcBef>
              <a:spcAft>
                <a:spcPts val="1200"/>
              </a:spcAft>
              <a:buNone/>
            </a:pPr>
            <a:r>
              <a:rPr lang="en-US" sz="2800" dirty="0">
                <a:cs typeface="Arial"/>
              </a:rPr>
              <a:t>Answer: </a:t>
            </a:r>
          </a:p>
          <a:p>
            <a:pPr marL="1028700">
              <a:spcBef>
                <a:spcPts val="0"/>
              </a:spcBef>
              <a:spcAft>
                <a:spcPts val="1200"/>
              </a:spcAft>
              <a:buFont typeface="Arial"/>
              <a:buChar char="•"/>
            </a:pPr>
            <a:r>
              <a:rPr lang="en-US" sz="2400" dirty="0">
                <a:solidFill>
                  <a:srgbClr val="000000"/>
                </a:solidFill>
                <a:cs typeface="Arial"/>
              </a:rPr>
              <a:t>Yes, trash cans and composting bins are an allowable cost for cafeteria funds in support of school nutrition only.</a:t>
            </a:r>
            <a:endParaRPr lang="en-US" sz="2400" dirty="0">
              <a:solidFill>
                <a:srgbClr val="FF0000"/>
              </a:solidFill>
              <a:cs typeface="Arial"/>
            </a:endParaRPr>
          </a:p>
          <a:p>
            <a:pPr marL="1028700">
              <a:spcBef>
                <a:spcPts val="0"/>
              </a:spcBef>
              <a:spcAft>
                <a:spcPts val="1200"/>
              </a:spcAft>
              <a:buFont typeface="Arial"/>
              <a:buChar char="•"/>
            </a:pPr>
            <a:r>
              <a:rPr lang="en-US" sz="2400" dirty="0">
                <a:cs typeface="Arial"/>
              </a:rPr>
              <a:t>Waste and composting disposal service expenses are not allowable. Such expenses, are usually paid for with indirect costs and are subject to consistent treatment across programs.</a:t>
            </a:r>
          </a:p>
          <a:p>
            <a:pPr marL="0" indent="0">
              <a:buNone/>
            </a:pPr>
            <a:endParaRPr lang="en-US" sz="2800" dirty="0">
              <a:cs typeface="Arial"/>
            </a:endParaRPr>
          </a:p>
          <a:p>
            <a:pPr marL="457200" indent="-457200">
              <a:buFont typeface="Arial"/>
              <a:buChar char="•"/>
            </a:pPr>
            <a:endParaRPr lang="en-US" sz="2800" dirty="0">
              <a:cs typeface="Arial"/>
            </a:endParaRPr>
          </a:p>
        </p:txBody>
      </p:sp>
    </p:spTree>
    <p:extLst>
      <p:ext uri="{BB962C8B-B14F-4D97-AF65-F5344CB8AC3E}">
        <p14:creationId xmlns:p14="http://schemas.microsoft.com/office/powerpoint/2010/main" val="2584928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B8D6-3BB4-FA01-5D9D-CB6746A24893}"/>
              </a:ext>
            </a:extLst>
          </p:cNvPr>
          <p:cNvSpPr>
            <a:spLocks noGrp="1"/>
          </p:cNvSpPr>
          <p:nvPr>
            <p:ph type="title"/>
          </p:nvPr>
        </p:nvSpPr>
        <p:spPr>
          <a:xfrm>
            <a:off x="2540000" y="299156"/>
            <a:ext cx="9144000" cy="1143000"/>
          </a:xfrm>
        </p:spPr>
        <p:txBody>
          <a:bodyPr/>
          <a:lstStyle/>
          <a:p>
            <a:r>
              <a:rPr lang="en-US" dirty="0" err="1">
                <a:cs typeface="Arial"/>
              </a:rPr>
              <a:t>CalRecycle</a:t>
            </a:r>
            <a:r>
              <a:rPr lang="en-US" dirty="0">
                <a:cs typeface="Arial"/>
              </a:rPr>
              <a:t> Local Educational Agency Resources</a:t>
            </a:r>
            <a:endParaRPr lang="en-US" dirty="0"/>
          </a:p>
        </p:txBody>
      </p:sp>
      <p:sp>
        <p:nvSpPr>
          <p:cNvPr id="3" name="Content Placeholder 2">
            <a:extLst>
              <a:ext uri="{FF2B5EF4-FFF2-40B4-BE49-F238E27FC236}">
                <a16:creationId xmlns:a16="http://schemas.microsoft.com/office/drawing/2014/main" id="{6C44A0AC-3569-1893-76AF-8EF907AE66EC}"/>
              </a:ext>
            </a:extLst>
          </p:cNvPr>
          <p:cNvSpPr>
            <a:spLocks noGrp="1"/>
          </p:cNvSpPr>
          <p:nvPr>
            <p:ph idx="1"/>
          </p:nvPr>
        </p:nvSpPr>
        <p:spPr>
          <a:xfrm>
            <a:off x="2551150" y="1799470"/>
            <a:ext cx="9640849" cy="3887346"/>
          </a:xfrm>
        </p:spPr>
        <p:txBody>
          <a:bodyPr/>
          <a:lstStyle/>
          <a:p>
            <a:pPr>
              <a:spcBef>
                <a:spcPts val="1200"/>
              </a:spcBef>
              <a:spcAft>
                <a:spcPts val="1200"/>
              </a:spcAft>
              <a:buFont typeface="Arial"/>
              <a:buChar char="•"/>
            </a:pPr>
            <a:r>
              <a:rPr lang="en-US" dirty="0">
                <a:cs typeface="Arial"/>
              </a:rPr>
              <a:t>Access </a:t>
            </a:r>
            <a:r>
              <a:rPr lang="en-US" dirty="0" err="1">
                <a:cs typeface="Arial"/>
              </a:rPr>
              <a:t>CalRecycle's</a:t>
            </a:r>
            <a:r>
              <a:rPr lang="en-US" dirty="0">
                <a:cs typeface="Arial"/>
              </a:rPr>
              <a:t> SB 1383 Local Educational Agency (LEA) presentation and other resources on the </a:t>
            </a:r>
            <a:r>
              <a:rPr lang="en-US" dirty="0" err="1">
                <a:cs typeface="Arial"/>
              </a:rPr>
              <a:t>CalRecycle</a:t>
            </a:r>
            <a:r>
              <a:rPr lang="en-US" dirty="0">
                <a:cs typeface="Arial"/>
              </a:rPr>
              <a:t> Resources for LEA: K-12 Public Schools and School District web page at </a:t>
            </a:r>
            <a:r>
              <a:rPr lang="en-US" dirty="0">
                <a:hlinkClick r:id="rId3" tooltip="CalRecycle Local Education Agency Resources web page"/>
              </a:rPr>
              <a:t>https://calrecycle.ca.gov/organics/slcp/schools/</a:t>
            </a:r>
            <a:r>
              <a:rPr lang="en-US" dirty="0">
                <a:ea typeface="+mn-lt"/>
                <a:cs typeface="+mn-lt"/>
              </a:rPr>
              <a:t>.</a:t>
            </a:r>
            <a:endParaRPr lang="en-US" dirty="0">
              <a:cs typeface="Arial"/>
            </a:endParaRPr>
          </a:p>
          <a:p>
            <a:pPr>
              <a:spcBef>
                <a:spcPts val="1200"/>
              </a:spcBef>
              <a:spcAft>
                <a:spcPts val="1200"/>
              </a:spcAft>
              <a:buFont typeface="Arial"/>
              <a:buChar char="•"/>
            </a:pPr>
            <a:r>
              <a:rPr lang="en-US" dirty="0">
                <a:solidFill>
                  <a:srgbClr val="000000"/>
                </a:solidFill>
                <a:cs typeface="Arial"/>
              </a:rPr>
              <a:t>Contact </a:t>
            </a:r>
            <a:r>
              <a:rPr lang="en-US" dirty="0" err="1">
                <a:solidFill>
                  <a:srgbClr val="000000"/>
                </a:solidFill>
                <a:cs typeface="Arial"/>
              </a:rPr>
              <a:t>CalRecycle</a:t>
            </a:r>
            <a:r>
              <a:rPr lang="en-US" dirty="0">
                <a:solidFill>
                  <a:srgbClr val="000000"/>
                </a:solidFill>
                <a:cs typeface="Arial"/>
              </a:rPr>
              <a:t> staff at </a:t>
            </a:r>
            <a:r>
              <a:rPr lang="en-US" dirty="0">
                <a:solidFill>
                  <a:srgbClr val="000000"/>
                </a:solidFill>
                <a:cs typeface="Arial"/>
                <a:hlinkClick r:id="rId4"/>
              </a:rPr>
              <a:t>Schools@calrecycle.ca.gov</a:t>
            </a:r>
            <a:r>
              <a:rPr lang="en-US" dirty="0">
                <a:solidFill>
                  <a:srgbClr val="000000"/>
                </a:solidFill>
                <a:cs typeface="Arial"/>
              </a:rPr>
              <a:t>.</a:t>
            </a:r>
          </a:p>
          <a:p>
            <a:pPr marL="0" indent="0">
              <a:buNone/>
            </a:pPr>
            <a:endParaRPr lang="en-US" dirty="0">
              <a:solidFill>
                <a:srgbClr val="FF0000"/>
              </a:solidFill>
              <a:cs typeface="Arial"/>
            </a:endParaRPr>
          </a:p>
        </p:txBody>
      </p:sp>
    </p:spTree>
    <p:extLst>
      <p:ext uri="{BB962C8B-B14F-4D97-AF65-F5344CB8AC3E}">
        <p14:creationId xmlns:p14="http://schemas.microsoft.com/office/powerpoint/2010/main" val="3656185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268120" y="281317"/>
            <a:ext cx="9144000" cy="1143000"/>
          </a:xfrm>
        </p:spPr>
        <p:txBody>
          <a:bodyPr/>
          <a:lstStyle/>
          <a:p>
            <a:r>
              <a:rPr lang="en-US">
                <a:cs typeface="Arial"/>
              </a:rPr>
              <a:t>Federal Updates</a:t>
            </a:r>
            <a:endParaRPr lang="en-US"/>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312228" y="1546302"/>
            <a:ext cx="5290660" cy="40977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9558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4BA6F-8C97-2E78-6E95-5FBEEDB420F4}"/>
              </a:ext>
            </a:extLst>
          </p:cNvPr>
          <p:cNvSpPr>
            <a:spLocks noGrp="1"/>
          </p:cNvSpPr>
          <p:nvPr>
            <p:ph type="title"/>
          </p:nvPr>
        </p:nvSpPr>
        <p:spPr/>
        <p:txBody>
          <a:bodyPr/>
          <a:lstStyle/>
          <a:p>
            <a:r>
              <a:rPr lang="en-US" dirty="0"/>
              <a:t>Summer Interim Final Rule</a:t>
            </a:r>
          </a:p>
        </p:txBody>
      </p:sp>
      <p:sp>
        <p:nvSpPr>
          <p:cNvPr id="3" name="Content Placeholder 2">
            <a:extLst>
              <a:ext uri="{FF2B5EF4-FFF2-40B4-BE49-F238E27FC236}">
                <a16:creationId xmlns:a16="http://schemas.microsoft.com/office/drawing/2014/main" id="{436FDA3E-8E50-9758-E577-8A36ED6744AA}"/>
              </a:ext>
            </a:extLst>
          </p:cNvPr>
          <p:cNvSpPr>
            <a:spLocks noGrp="1"/>
          </p:cNvSpPr>
          <p:nvPr>
            <p:ph idx="1"/>
          </p:nvPr>
        </p:nvSpPr>
        <p:spPr>
          <a:xfrm>
            <a:off x="2540000" y="1868466"/>
            <a:ext cx="9144000" cy="4114800"/>
          </a:xfrm>
        </p:spPr>
        <p:txBody>
          <a:bodyPr/>
          <a:lstStyle/>
          <a:p>
            <a:pPr marL="0" indent="0">
              <a:spcAft>
                <a:spcPts val="1200"/>
              </a:spcAft>
              <a:buNone/>
            </a:pPr>
            <a:r>
              <a:rPr lang="en-US" sz="2800" dirty="0">
                <a:latin typeface="Arial"/>
                <a:ea typeface="Aptos" panose="020B0004020202020204" pitchFamily="34" charset="0"/>
                <a:cs typeface="Arial"/>
              </a:rPr>
              <a:t>T</a:t>
            </a:r>
            <a:r>
              <a:rPr lang="en-US" sz="2800" dirty="0">
                <a:effectLst/>
                <a:latin typeface="Arial"/>
                <a:ea typeface="Aptos" panose="020B0004020202020204" pitchFamily="34" charset="0"/>
                <a:cs typeface="Arial"/>
              </a:rPr>
              <a:t>he Consolidated Appropriations Act, 2023 amended </a:t>
            </a:r>
            <a:r>
              <a:rPr lang="en-US" sz="2800" dirty="0">
                <a:latin typeface="Arial"/>
                <a:ea typeface="Aptos" panose="020B0004020202020204" pitchFamily="34" charset="0"/>
                <a:cs typeface="Arial"/>
              </a:rPr>
              <a:t>the National School Lunch Act to establish:</a:t>
            </a:r>
          </a:p>
          <a:p>
            <a:pPr>
              <a:spcAft>
                <a:spcPts val="1200"/>
              </a:spcAft>
            </a:pPr>
            <a:r>
              <a:rPr lang="en-US" sz="2800" dirty="0">
                <a:latin typeface="Arial"/>
                <a:ea typeface="Aptos" panose="020B0004020202020204" pitchFamily="34" charset="0"/>
                <a:cs typeface="Arial"/>
              </a:rPr>
              <a:t>P</a:t>
            </a:r>
            <a:r>
              <a:rPr lang="en-US" sz="2800" dirty="0">
                <a:effectLst/>
                <a:latin typeface="Arial"/>
                <a:ea typeface="Aptos" panose="020B0004020202020204" pitchFamily="34" charset="0"/>
                <a:cs typeface="Arial"/>
              </a:rPr>
              <a:t>ermanent, rural non-congregate meal service through the Summer Food Service Program (SFSP) and Seamless Summer Option (SSO).</a:t>
            </a:r>
            <a:r>
              <a:rPr lang="en-US" sz="2800" dirty="0">
                <a:latin typeface="Arial"/>
                <a:ea typeface="Aptos" panose="020B0004020202020204" pitchFamily="34" charset="0"/>
                <a:cs typeface="Arial"/>
              </a:rPr>
              <a:t> </a:t>
            </a:r>
            <a:endParaRPr lang="en-US" sz="2800" dirty="0">
              <a:effectLst/>
              <a:latin typeface="Arial" panose="020B0604020202020204" pitchFamily="34" charset="0"/>
              <a:ea typeface="Aptos" panose="020B0004020202020204" pitchFamily="34" charset="0"/>
              <a:cs typeface="Arial" panose="020B0604020202020204" pitchFamily="34" charset="0"/>
            </a:endParaRPr>
          </a:p>
          <a:p>
            <a:pPr>
              <a:spcAft>
                <a:spcPts val="1200"/>
              </a:spcAft>
            </a:pPr>
            <a:r>
              <a:rPr lang="en-US" sz="2800" dirty="0">
                <a:latin typeface="Arial"/>
                <a:cs typeface="Arial"/>
              </a:rPr>
              <a:t>Permanent, new program, Summer Electronic Benefits Transfer (EBT).</a:t>
            </a:r>
          </a:p>
          <a:p>
            <a:pPr>
              <a:spcAft>
                <a:spcPts val="1200"/>
              </a:spcAft>
            </a:pPr>
            <a:r>
              <a:rPr lang="en-US" sz="2800" dirty="0">
                <a:latin typeface="Arial"/>
                <a:cs typeface="Arial"/>
              </a:rPr>
              <a:t>Comments accepted through April 29, 2024.</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112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E1D3-BF2E-FD2D-A35A-A5979B6560A3}"/>
              </a:ext>
            </a:extLst>
          </p:cNvPr>
          <p:cNvSpPr>
            <a:spLocks noGrp="1"/>
          </p:cNvSpPr>
          <p:nvPr>
            <p:ph type="title"/>
          </p:nvPr>
        </p:nvSpPr>
        <p:spPr>
          <a:xfrm>
            <a:off x="2498247" y="190500"/>
            <a:ext cx="9144000" cy="1143000"/>
          </a:xfrm>
        </p:spPr>
        <p:txBody>
          <a:bodyPr/>
          <a:lstStyle/>
          <a:p>
            <a:r>
              <a:rPr lang="en-US"/>
              <a:t>Rural Non-congregate</a:t>
            </a:r>
            <a:endParaRPr lang="en-US">
              <a:cs typeface="Arial"/>
            </a:endParaRPr>
          </a:p>
        </p:txBody>
      </p:sp>
      <p:sp>
        <p:nvSpPr>
          <p:cNvPr id="3" name="Content Placeholder 2">
            <a:extLst>
              <a:ext uri="{FF2B5EF4-FFF2-40B4-BE49-F238E27FC236}">
                <a16:creationId xmlns:a16="http://schemas.microsoft.com/office/drawing/2014/main" id="{5BFCC3DB-9E53-8451-ACA9-3D05F4E0BE39}"/>
              </a:ext>
            </a:extLst>
          </p:cNvPr>
          <p:cNvSpPr>
            <a:spLocks noGrp="1"/>
          </p:cNvSpPr>
          <p:nvPr>
            <p:ph idx="1"/>
          </p:nvPr>
        </p:nvSpPr>
        <p:spPr>
          <a:xfrm>
            <a:off x="2498247" y="1504416"/>
            <a:ext cx="9144000" cy="5167745"/>
          </a:xfrm>
        </p:spPr>
        <p:txBody>
          <a:bodyPr/>
          <a:lstStyle/>
          <a:p>
            <a:pPr>
              <a:spcAft>
                <a:spcPts val="1200"/>
              </a:spcAft>
            </a:pPr>
            <a:r>
              <a:rPr lang="en-US" dirty="0">
                <a:cs typeface="Arial"/>
              </a:rPr>
              <a:t>The definition of rural is expanded to include multiple datasets.</a:t>
            </a:r>
          </a:p>
          <a:p>
            <a:pPr>
              <a:spcAft>
                <a:spcPts val="1200"/>
              </a:spcAft>
            </a:pPr>
            <a:r>
              <a:rPr lang="en-US" dirty="0">
                <a:cs typeface="Arial"/>
              </a:rPr>
              <a:t>Operators provide non-congregate meals in areas that meet the USDA’s definition of rural.</a:t>
            </a:r>
          </a:p>
          <a:p>
            <a:pPr>
              <a:spcAft>
                <a:spcPts val="1200"/>
              </a:spcAft>
              <a:buFont typeface="Courier New"/>
              <a:buChar char="•"/>
            </a:pPr>
            <a:r>
              <a:rPr lang="en-US" dirty="0">
                <a:cs typeface="Arial"/>
              </a:rPr>
              <a:t>Additional USDA Policy Memos are expected and then a CDE Management Bulletin will follow. </a:t>
            </a:r>
          </a:p>
        </p:txBody>
      </p:sp>
    </p:spTree>
    <p:extLst>
      <p:ext uri="{BB962C8B-B14F-4D97-AF65-F5344CB8AC3E}">
        <p14:creationId xmlns:p14="http://schemas.microsoft.com/office/powerpoint/2010/main" val="1584406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9369-7796-1F28-148C-BEACAAE20243}"/>
              </a:ext>
            </a:extLst>
          </p:cNvPr>
          <p:cNvSpPr>
            <a:spLocks noGrp="1"/>
          </p:cNvSpPr>
          <p:nvPr>
            <p:ph type="title"/>
          </p:nvPr>
        </p:nvSpPr>
        <p:spPr/>
        <p:txBody>
          <a:bodyPr/>
          <a:lstStyle/>
          <a:p>
            <a:r>
              <a:rPr lang="en-US">
                <a:cs typeface="Arial"/>
              </a:rPr>
              <a:t>Summer Meal Applications</a:t>
            </a:r>
            <a:endParaRPr lang="en-US"/>
          </a:p>
        </p:txBody>
      </p:sp>
      <p:sp>
        <p:nvSpPr>
          <p:cNvPr id="3" name="Content Placeholder 2">
            <a:extLst>
              <a:ext uri="{FF2B5EF4-FFF2-40B4-BE49-F238E27FC236}">
                <a16:creationId xmlns:a16="http://schemas.microsoft.com/office/drawing/2014/main" id="{5F081F4A-9BFC-CD7E-B24E-C934C974661C}"/>
              </a:ext>
            </a:extLst>
          </p:cNvPr>
          <p:cNvSpPr>
            <a:spLocks noGrp="1"/>
          </p:cNvSpPr>
          <p:nvPr>
            <p:ph idx="1"/>
          </p:nvPr>
        </p:nvSpPr>
        <p:spPr/>
        <p:txBody>
          <a:bodyPr/>
          <a:lstStyle/>
          <a:p>
            <a:r>
              <a:rPr lang="en-US" dirty="0">
                <a:cs typeface="Arial"/>
              </a:rPr>
              <a:t>SFSP Application window planned to open on April 2, 2024.</a:t>
            </a:r>
          </a:p>
          <a:p>
            <a:endParaRPr lang="en-US" dirty="0">
              <a:cs typeface="Arial"/>
            </a:endParaRPr>
          </a:p>
          <a:p>
            <a:r>
              <a:rPr lang="en-US" b="1" dirty="0">
                <a:cs typeface="Arial"/>
              </a:rPr>
              <a:t>HOLD </a:t>
            </a:r>
            <a:r>
              <a:rPr lang="en-US" dirty="0">
                <a:cs typeface="Arial"/>
              </a:rPr>
              <a:t>SSO Site Applications.</a:t>
            </a:r>
          </a:p>
        </p:txBody>
      </p:sp>
    </p:spTree>
    <p:extLst>
      <p:ext uri="{BB962C8B-B14F-4D97-AF65-F5344CB8AC3E}">
        <p14:creationId xmlns:p14="http://schemas.microsoft.com/office/powerpoint/2010/main" val="2948610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F669-AA28-4DF6-9AA4-8D09FB756B97}"/>
              </a:ext>
            </a:extLst>
          </p:cNvPr>
          <p:cNvSpPr>
            <a:spLocks noGrp="1"/>
          </p:cNvSpPr>
          <p:nvPr>
            <p:ph type="title"/>
          </p:nvPr>
        </p:nvSpPr>
        <p:spPr>
          <a:xfrm>
            <a:off x="2540000" y="122274"/>
            <a:ext cx="9144000" cy="1143000"/>
          </a:xfrm>
        </p:spPr>
        <p:txBody>
          <a:bodyPr/>
          <a:lstStyle/>
          <a:p>
            <a:r>
              <a:rPr lang="en-US"/>
              <a:t>Town Hall At-A-Glance</a:t>
            </a:r>
            <a:endParaRPr lang="en-US">
              <a:cs typeface="Arial"/>
            </a:endParaRPr>
          </a:p>
        </p:txBody>
      </p:sp>
      <p:sp>
        <p:nvSpPr>
          <p:cNvPr id="3" name="Content Placeholder 2">
            <a:extLst>
              <a:ext uri="{FF2B5EF4-FFF2-40B4-BE49-F238E27FC236}">
                <a16:creationId xmlns:a16="http://schemas.microsoft.com/office/drawing/2014/main" id="{E8F9D917-39F1-4060-A27C-9FCCC6C193B0}"/>
              </a:ext>
            </a:extLst>
          </p:cNvPr>
          <p:cNvSpPr>
            <a:spLocks noGrp="1"/>
          </p:cNvSpPr>
          <p:nvPr>
            <p:ph sz="half" idx="1"/>
          </p:nvPr>
        </p:nvSpPr>
        <p:spPr>
          <a:xfrm>
            <a:off x="2540000" y="1449354"/>
            <a:ext cx="7232711" cy="4601378"/>
          </a:xfrm>
        </p:spPr>
        <p:txBody>
          <a:bodyPr/>
          <a:lstStyle/>
          <a:p>
            <a:pPr>
              <a:spcBef>
                <a:spcPts val="0"/>
              </a:spcBef>
              <a:spcAft>
                <a:spcPts val="1200"/>
              </a:spcAft>
              <a:buFont typeface="Arial" panose="020B0604020202020204" pitchFamily="34" charset="0"/>
              <a:buChar char="•"/>
            </a:pPr>
            <a:r>
              <a:rPr lang="en-US" dirty="0">
                <a:latin typeface="Arial"/>
                <a:cs typeface="Arial"/>
              </a:rPr>
              <a:t>Celebrations</a:t>
            </a:r>
          </a:p>
          <a:p>
            <a:pPr>
              <a:spcBef>
                <a:spcPts val="0"/>
              </a:spcBef>
              <a:spcAft>
                <a:spcPts val="1200"/>
              </a:spcAft>
              <a:buFont typeface="Arial" panose="020B0604020202020204" pitchFamily="34" charset="0"/>
              <a:buChar char="•"/>
            </a:pPr>
            <a:r>
              <a:rPr lang="en-US" dirty="0">
                <a:latin typeface="Arial"/>
                <a:cs typeface="Arial"/>
              </a:rPr>
              <a:t>District Spotlights</a:t>
            </a:r>
            <a:endParaRPr lang="en-US" dirty="0">
              <a:cs typeface="Arial"/>
            </a:endParaRPr>
          </a:p>
          <a:p>
            <a:pPr>
              <a:spcBef>
                <a:spcPts val="0"/>
              </a:spcBef>
              <a:spcAft>
                <a:spcPts val="1200"/>
              </a:spcAft>
            </a:pPr>
            <a:r>
              <a:rPr lang="en-US" dirty="0">
                <a:cs typeface="Arial"/>
              </a:rPr>
              <a:t>State and Federal Updates</a:t>
            </a:r>
          </a:p>
          <a:p>
            <a:pPr>
              <a:spcBef>
                <a:spcPts val="0"/>
              </a:spcBef>
              <a:spcAft>
                <a:spcPts val="1200"/>
              </a:spcAft>
            </a:pPr>
            <a:r>
              <a:rPr lang="en-US" dirty="0">
                <a:cs typeface="Arial"/>
              </a:rPr>
              <a:t>Operational Reminders</a:t>
            </a:r>
          </a:p>
          <a:p>
            <a:pPr>
              <a:spcBef>
                <a:spcPts val="0"/>
              </a:spcBef>
              <a:spcAft>
                <a:spcPts val="1200"/>
              </a:spcAft>
            </a:pPr>
            <a:r>
              <a:rPr lang="en-US" dirty="0">
                <a:cs typeface="Arial"/>
              </a:rPr>
              <a:t>Funding Updates</a:t>
            </a:r>
          </a:p>
          <a:p>
            <a:pPr>
              <a:spcBef>
                <a:spcPts val="0"/>
              </a:spcBef>
              <a:spcAft>
                <a:spcPts val="1200"/>
              </a:spcAft>
            </a:pPr>
            <a:r>
              <a:rPr lang="en-US" dirty="0">
                <a:ea typeface="+mn-lt"/>
                <a:cs typeface="+mn-lt"/>
              </a:rPr>
              <a:t>Important Dates</a:t>
            </a:r>
          </a:p>
          <a:p>
            <a:pPr>
              <a:spcBef>
                <a:spcPts val="0"/>
              </a:spcBef>
              <a:spcAft>
                <a:spcPts val="1200"/>
              </a:spcAft>
            </a:pPr>
            <a:r>
              <a:rPr lang="en-US" dirty="0">
                <a:cs typeface="Arial"/>
              </a:rPr>
              <a:t>Resources &amp; Other Announcements</a:t>
            </a:r>
          </a:p>
          <a:p>
            <a:pPr marL="0" indent="0">
              <a:buNone/>
            </a:pPr>
            <a:endParaRPr lang="en-US" dirty="0">
              <a:cs typeface="Arial"/>
            </a:endParaRPr>
          </a:p>
          <a:p>
            <a:endParaRPr lang="en-US" dirty="0">
              <a:cs typeface="Arial"/>
            </a:endParaRPr>
          </a:p>
          <a:p>
            <a:endParaRPr lang="en-US" dirty="0">
              <a:cs typeface="Arial"/>
            </a:endParaRPr>
          </a:p>
          <a:p>
            <a:endParaRPr lang="en-US" sz="2800" dirty="0">
              <a:solidFill>
                <a:srgbClr val="FF0000"/>
              </a:solidFill>
              <a:cs typeface="Arial"/>
            </a:endParaRPr>
          </a:p>
        </p:txBody>
      </p:sp>
      <p:pic>
        <p:nvPicPr>
          <p:cNvPr id="6" name="Content Placeholder 5">
            <a:extLst>
              <a:ext uri="{FF2B5EF4-FFF2-40B4-BE49-F238E27FC236}">
                <a16:creationId xmlns:a16="http://schemas.microsoft.com/office/drawing/2014/main" id="{45EB3976-3EBD-5E72-D7E8-4A2CF37D6796}"/>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825"/>
          <a:stretch/>
        </p:blipFill>
        <p:spPr>
          <a:xfrm>
            <a:off x="8613284" y="1637919"/>
            <a:ext cx="3270484" cy="34834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363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D74C9-9515-B4CF-3620-BCB5A4A63654}"/>
              </a:ext>
            </a:extLst>
          </p:cNvPr>
          <p:cNvSpPr>
            <a:spLocks noGrp="1"/>
          </p:cNvSpPr>
          <p:nvPr>
            <p:ph type="title"/>
          </p:nvPr>
        </p:nvSpPr>
        <p:spPr>
          <a:xfrm>
            <a:off x="2540000" y="250166"/>
            <a:ext cx="9144000" cy="1143000"/>
          </a:xfrm>
        </p:spPr>
        <p:txBody>
          <a:bodyPr/>
          <a:lstStyle/>
          <a:p>
            <a:r>
              <a:rPr lang="en-US" dirty="0"/>
              <a:t>Summer EBT</a:t>
            </a:r>
          </a:p>
        </p:txBody>
      </p:sp>
      <p:sp>
        <p:nvSpPr>
          <p:cNvPr id="3" name="Content Placeholder 2">
            <a:extLst>
              <a:ext uri="{FF2B5EF4-FFF2-40B4-BE49-F238E27FC236}">
                <a16:creationId xmlns:a16="http://schemas.microsoft.com/office/drawing/2014/main" id="{6B8DB6FB-642A-75AE-3D09-0047CA2D147D}"/>
              </a:ext>
            </a:extLst>
          </p:cNvPr>
          <p:cNvSpPr>
            <a:spLocks noGrp="1"/>
          </p:cNvSpPr>
          <p:nvPr>
            <p:ph idx="1"/>
          </p:nvPr>
        </p:nvSpPr>
        <p:spPr>
          <a:xfrm>
            <a:off x="2364441" y="1435906"/>
            <a:ext cx="9495118" cy="5167745"/>
          </a:xfrm>
        </p:spPr>
        <p:txBody>
          <a:bodyPr/>
          <a:lstStyle/>
          <a:p>
            <a:pPr>
              <a:spcAft>
                <a:spcPts val="1200"/>
              </a:spcAft>
            </a:pPr>
            <a:r>
              <a:rPr lang="en-US" sz="2600" dirty="0">
                <a:cs typeface="Arial"/>
              </a:rPr>
              <a:t>Pending USDA approval for Summer 2024.</a:t>
            </a:r>
          </a:p>
          <a:p>
            <a:pPr>
              <a:spcAft>
                <a:spcPts val="1200"/>
              </a:spcAft>
            </a:pPr>
            <a:r>
              <a:rPr lang="en-US" sz="2600" dirty="0"/>
              <a:t>Benefits: New Summer EBT card with $120.</a:t>
            </a:r>
            <a:endParaRPr lang="en-US" sz="2600" dirty="0">
              <a:cs typeface="Arial"/>
            </a:endParaRPr>
          </a:p>
          <a:p>
            <a:pPr>
              <a:spcAft>
                <a:spcPts val="1200"/>
              </a:spcAft>
            </a:pPr>
            <a:r>
              <a:rPr lang="en-US" sz="2600" dirty="0"/>
              <a:t>Benefit Distribution: </a:t>
            </a:r>
            <a:endParaRPr lang="en-US" sz="2600" dirty="0">
              <a:cs typeface="Arial"/>
            </a:endParaRPr>
          </a:p>
          <a:p>
            <a:pPr lvl="1" indent="-342900">
              <a:spcAft>
                <a:spcPts val="1200"/>
              </a:spcAft>
              <a:buFont typeface="Courier New"/>
              <a:buChar char="o"/>
            </a:pPr>
            <a:r>
              <a:rPr lang="en-US" sz="2400" dirty="0"/>
              <a:t>Children eligible during the school year will receive benefits between June 3</a:t>
            </a:r>
            <a:r>
              <a:rPr lang="en-US" sz="2400" baseline="30000" dirty="0"/>
              <a:t>rd</a:t>
            </a:r>
            <a:r>
              <a:rPr lang="en-US" sz="2400" dirty="0"/>
              <a:t> and June 30</a:t>
            </a:r>
            <a:r>
              <a:rPr lang="en-US" sz="2400" baseline="30000" dirty="0"/>
              <a:t>th</a:t>
            </a:r>
            <a:r>
              <a:rPr lang="en-US" sz="2400" dirty="0"/>
              <a:t>.</a:t>
            </a:r>
            <a:endParaRPr lang="en-US" sz="2400" dirty="0">
              <a:cs typeface="Arial"/>
            </a:endParaRPr>
          </a:p>
          <a:p>
            <a:pPr lvl="1" indent="-342900">
              <a:spcAft>
                <a:spcPts val="1200"/>
              </a:spcAft>
              <a:buFont typeface="Courier New"/>
              <a:buChar char="o"/>
            </a:pPr>
            <a:r>
              <a:rPr lang="en-US" sz="2400" dirty="0">
                <a:cs typeface="Arial"/>
              </a:rPr>
              <a:t>Newly eligible students will receive benefits over the summer period.</a:t>
            </a:r>
          </a:p>
          <a:p>
            <a:pPr lvl="1" indent="-342900">
              <a:spcAft>
                <a:spcPts val="1200"/>
              </a:spcAft>
              <a:buFont typeface="Courier New"/>
              <a:buChar char="o"/>
            </a:pPr>
            <a:r>
              <a:rPr lang="en-US" sz="2400" dirty="0">
                <a:cs typeface="Arial"/>
              </a:rPr>
              <a:t>All benefits will be distributed by October 15</a:t>
            </a:r>
            <a:r>
              <a:rPr lang="en-US" sz="2400" baseline="30000" dirty="0">
                <a:cs typeface="Arial"/>
              </a:rPr>
              <a:t>th</a:t>
            </a:r>
            <a:r>
              <a:rPr lang="en-US" sz="2400" dirty="0">
                <a:cs typeface="Arial"/>
              </a:rPr>
              <a:t>. </a:t>
            </a:r>
          </a:p>
          <a:p>
            <a:pPr>
              <a:spcAft>
                <a:spcPts val="1200"/>
              </a:spcAft>
            </a:pPr>
            <a:endParaRPr lang="en-US" sz="2800" dirty="0">
              <a:solidFill>
                <a:srgbClr val="FF0000"/>
              </a:solidFill>
              <a:cs typeface="Arial"/>
            </a:endParaRPr>
          </a:p>
        </p:txBody>
      </p:sp>
    </p:spTree>
    <p:extLst>
      <p:ext uri="{BB962C8B-B14F-4D97-AF65-F5344CB8AC3E}">
        <p14:creationId xmlns:p14="http://schemas.microsoft.com/office/powerpoint/2010/main" val="3228617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4E726-9A68-8C6E-30D5-856EE2C583E6}"/>
              </a:ext>
            </a:extLst>
          </p:cNvPr>
          <p:cNvSpPr>
            <a:spLocks noGrp="1"/>
          </p:cNvSpPr>
          <p:nvPr>
            <p:ph type="title"/>
          </p:nvPr>
        </p:nvSpPr>
        <p:spPr/>
        <p:txBody>
          <a:bodyPr/>
          <a:lstStyle/>
          <a:p>
            <a:r>
              <a:rPr lang="en-US" sz="4000">
                <a:cs typeface="Arial"/>
              </a:rPr>
              <a:t>Summer EBT–Individual Student Determination (1)</a:t>
            </a:r>
            <a:endParaRPr lang="en-US" sz="4000"/>
          </a:p>
        </p:txBody>
      </p:sp>
      <p:sp>
        <p:nvSpPr>
          <p:cNvPr id="3" name="Content Placeholder 2">
            <a:extLst>
              <a:ext uri="{FF2B5EF4-FFF2-40B4-BE49-F238E27FC236}">
                <a16:creationId xmlns:a16="http://schemas.microsoft.com/office/drawing/2014/main" id="{18CD48CD-8375-DDD2-3644-30F932AAFA03}"/>
              </a:ext>
            </a:extLst>
          </p:cNvPr>
          <p:cNvSpPr>
            <a:spLocks noGrp="1"/>
          </p:cNvSpPr>
          <p:nvPr>
            <p:ph idx="1"/>
          </p:nvPr>
        </p:nvSpPr>
        <p:spPr/>
        <p:txBody>
          <a:bodyPr/>
          <a:lstStyle/>
          <a:p>
            <a:pPr marL="0" indent="0" algn="ctr">
              <a:spcBef>
                <a:spcPts val="0"/>
              </a:spcBef>
              <a:spcAft>
                <a:spcPts val="1200"/>
              </a:spcAft>
              <a:buNone/>
            </a:pPr>
            <a:r>
              <a:rPr lang="en-US" b="1" dirty="0">
                <a:cs typeface="Arial"/>
              </a:rPr>
              <a:t>Automatic determination for children:</a:t>
            </a:r>
            <a:endParaRPr lang="en-US" dirty="0">
              <a:cs typeface="Arial"/>
            </a:endParaRPr>
          </a:p>
          <a:p>
            <a:pPr marL="0" indent="0">
              <a:spcBef>
                <a:spcPts val="0"/>
              </a:spcBef>
              <a:spcAft>
                <a:spcPts val="1200"/>
              </a:spcAft>
              <a:buNone/>
            </a:pPr>
            <a:r>
              <a:rPr lang="en-US" sz="2600" b="1" dirty="0">
                <a:solidFill>
                  <a:srgbClr val="000000"/>
                </a:solidFill>
                <a:cs typeface="Arial"/>
              </a:rPr>
              <a:t>    </a:t>
            </a:r>
          </a:p>
          <a:p>
            <a:pPr marL="0" indent="0">
              <a:buNone/>
            </a:pPr>
            <a:endParaRPr lang="en-US" sz="2600" dirty="0">
              <a:solidFill>
                <a:srgbClr val="FF0000"/>
              </a:solidFill>
              <a:cs typeface="Arial"/>
            </a:endParaRPr>
          </a:p>
        </p:txBody>
      </p:sp>
      <p:sp>
        <p:nvSpPr>
          <p:cNvPr id="4" name="Content Placeholder 3">
            <a:extLst>
              <a:ext uri="{FF2B5EF4-FFF2-40B4-BE49-F238E27FC236}">
                <a16:creationId xmlns:a16="http://schemas.microsoft.com/office/drawing/2014/main" id="{963B8383-BC8C-F812-C3D4-3200B49182F7}"/>
              </a:ext>
            </a:extLst>
          </p:cNvPr>
          <p:cNvSpPr>
            <a:spLocks noGrp="1"/>
          </p:cNvSpPr>
          <p:nvPr>
            <p:ph sz="quarter" idx="4294967295"/>
          </p:nvPr>
        </p:nvSpPr>
        <p:spPr>
          <a:xfrm>
            <a:off x="2793221" y="2659003"/>
            <a:ext cx="8564891" cy="2997050"/>
          </a:xfrm>
        </p:spPr>
        <p:txBody>
          <a:bodyPr/>
          <a:lstStyle/>
          <a:p>
            <a:pPr marL="0" indent="0">
              <a:spcBef>
                <a:spcPts val="1400"/>
              </a:spcBef>
              <a:spcAft>
                <a:spcPts val="1200"/>
              </a:spcAft>
              <a:buNone/>
            </a:pPr>
            <a:r>
              <a:rPr lang="en-US" sz="2800" b="1" dirty="0">
                <a:cs typeface="Arial"/>
              </a:rPr>
              <a:t>Approach #1</a:t>
            </a:r>
            <a:endParaRPr lang="en-US" sz="2800" dirty="0">
              <a:cs typeface="Arial"/>
            </a:endParaRPr>
          </a:p>
          <a:p>
            <a:pPr marL="0" indent="0">
              <a:spcBef>
                <a:spcPts val="1400"/>
              </a:spcBef>
              <a:spcAft>
                <a:spcPts val="1200"/>
              </a:spcAft>
              <a:buNone/>
            </a:pPr>
            <a:r>
              <a:rPr lang="en-US" sz="2800" dirty="0">
                <a:cs typeface="Arial"/>
              </a:rPr>
              <a:t>Age 6–18 and enrolled in CalFresh, CalWORKs, or income eligible through Medi-Cal.</a:t>
            </a:r>
          </a:p>
          <a:p>
            <a:endParaRPr lang="en-US" dirty="0">
              <a:cs typeface="Arial"/>
            </a:endParaRPr>
          </a:p>
        </p:txBody>
      </p:sp>
    </p:spTree>
    <p:extLst>
      <p:ext uri="{BB962C8B-B14F-4D97-AF65-F5344CB8AC3E}">
        <p14:creationId xmlns:p14="http://schemas.microsoft.com/office/powerpoint/2010/main" val="358076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4E726-9A68-8C6E-30D5-856EE2C583E6}"/>
              </a:ext>
            </a:extLst>
          </p:cNvPr>
          <p:cNvSpPr>
            <a:spLocks noGrp="1"/>
          </p:cNvSpPr>
          <p:nvPr>
            <p:ph type="title"/>
          </p:nvPr>
        </p:nvSpPr>
        <p:spPr>
          <a:xfrm>
            <a:off x="2304473" y="235527"/>
            <a:ext cx="9633613" cy="869831"/>
          </a:xfrm>
        </p:spPr>
        <p:txBody>
          <a:bodyPr/>
          <a:lstStyle/>
          <a:p>
            <a:r>
              <a:rPr lang="en-US" sz="4000">
                <a:cs typeface="Arial"/>
              </a:rPr>
              <a:t>Summer EBT–Individual Student Determination (2)</a:t>
            </a:r>
            <a:endParaRPr lang="en-US" sz="4000"/>
          </a:p>
        </p:txBody>
      </p:sp>
      <p:sp>
        <p:nvSpPr>
          <p:cNvPr id="3" name="Content Placeholder 2">
            <a:extLst>
              <a:ext uri="{FF2B5EF4-FFF2-40B4-BE49-F238E27FC236}">
                <a16:creationId xmlns:a16="http://schemas.microsoft.com/office/drawing/2014/main" id="{18CD48CD-8375-DDD2-3644-30F932AAFA03}"/>
              </a:ext>
            </a:extLst>
          </p:cNvPr>
          <p:cNvSpPr>
            <a:spLocks noGrp="1"/>
          </p:cNvSpPr>
          <p:nvPr>
            <p:ph sz="quarter" idx="13"/>
          </p:nvPr>
        </p:nvSpPr>
        <p:spPr>
          <a:xfrm>
            <a:off x="2546744" y="1483502"/>
            <a:ext cx="9150350" cy="1117455"/>
          </a:xfrm>
        </p:spPr>
        <p:txBody>
          <a:bodyPr/>
          <a:lstStyle/>
          <a:p>
            <a:pPr marL="0" indent="0" algn="ctr">
              <a:spcBef>
                <a:spcPts val="0"/>
              </a:spcBef>
              <a:spcAft>
                <a:spcPts val="1200"/>
              </a:spcAft>
              <a:buNone/>
            </a:pPr>
            <a:r>
              <a:rPr lang="en-US" b="1" dirty="0">
                <a:cs typeface="Arial"/>
              </a:rPr>
              <a:t>Automatic determination for children:</a:t>
            </a:r>
            <a:endParaRPr lang="en-US" dirty="0">
              <a:cs typeface="Arial"/>
            </a:endParaRPr>
          </a:p>
          <a:p>
            <a:pPr marL="0" indent="0">
              <a:spcBef>
                <a:spcPts val="0"/>
              </a:spcBef>
              <a:spcAft>
                <a:spcPts val="1200"/>
              </a:spcAft>
              <a:buNone/>
            </a:pPr>
            <a:r>
              <a:rPr lang="en-US" sz="2600" b="1" dirty="0">
                <a:solidFill>
                  <a:srgbClr val="000000"/>
                </a:solidFill>
                <a:cs typeface="Arial"/>
              </a:rPr>
              <a:t>    </a:t>
            </a:r>
          </a:p>
          <a:p>
            <a:pPr marL="0" indent="0">
              <a:buNone/>
            </a:pPr>
            <a:endParaRPr lang="en-US" sz="2600" dirty="0">
              <a:solidFill>
                <a:srgbClr val="FF0000"/>
              </a:solidFill>
              <a:cs typeface="Arial"/>
            </a:endParaRPr>
          </a:p>
        </p:txBody>
      </p:sp>
      <p:sp>
        <p:nvSpPr>
          <p:cNvPr id="5" name="Content Placeholder 4">
            <a:extLst>
              <a:ext uri="{FF2B5EF4-FFF2-40B4-BE49-F238E27FC236}">
                <a16:creationId xmlns:a16="http://schemas.microsoft.com/office/drawing/2014/main" id="{4941596E-E35C-E43D-80EA-FF634F90FDF8}"/>
              </a:ext>
            </a:extLst>
          </p:cNvPr>
          <p:cNvSpPr>
            <a:spLocks noGrp="1"/>
          </p:cNvSpPr>
          <p:nvPr>
            <p:ph sz="quarter" idx="15"/>
          </p:nvPr>
        </p:nvSpPr>
        <p:spPr>
          <a:xfrm>
            <a:off x="2221875" y="2035272"/>
            <a:ext cx="9799928" cy="4651180"/>
          </a:xfrm>
        </p:spPr>
        <p:txBody>
          <a:bodyPr/>
          <a:lstStyle/>
          <a:p>
            <a:pPr indent="0">
              <a:spcAft>
                <a:spcPts val="0"/>
              </a:spcAft>
              <a:buNone/>
            </a:pPr>
            <a:r>
              <a:rPr lang="en-US" sz="2800" b="1" dirty="0">
                <a:cs typeface="Arial"/>
              </a:rPr>
              <a:t>Approach #2</a:t>
            </a:r>
            <a:endParaRPr lang="en-US" sz="2800" dirty="0">
              <a:cs typeface="Arial"/>
            </a:endParaRPr>
          </a:p>
          <a:p>
            <a:pPr marL="0" indent="0">
              <a:spcBef>
                <a:spcPts val="20"/>
              </a:spcBef>
              <a:spcAft>
                <a:spcPts val="0"/>
              </a:spcAft>
              <a:buNone/>
            </a:pPr>
            <a:endParaRPr lang="en-US" sz="2400" dirty="0">
              <a:cs typeface="Arial"/>
            </a:endParaRPr>
          </a:p>
          <a:p>
            <a:pPr marL="685800">
              <a:spcBef>
                <a:spcPts val="0"/>
              </a:spcBef>
              <a:spcAft>
                <a:spcPts val="1200"/>
              </a:spcAft>
              <a:buFont typeface="Arial"/>
              <a:buChar char="•"/>
            </a:pPr>
            <a:r>
              <a:rPr lang="en-US" sz="2400" dirty="0">
                <a:cs typeface="Arial"/>
              </a:rPr>
              <a:t>Up to age 22, and enrolled in a school participating in the National School Lunch Program and/or the School Breakfast Program (SBP)</a:t>
            </a:r>
          </a:p>
          <a:p>
            <a:pPr marL="0" indent="0" algn="ctr">
              <a:spcBef>
                <a:spcPts val="0"/>
              </a:spcBef>
              <a:spcAft>
                <a:spcPts val="1200"/>
              </a:spcAft>
              <a:buNone/>
            </a:pPr>
            <a:r>
              <a:rPr lang="en-US" sz="2400" b="1" dirty="0">
                <a:cs typeface="Arial"/>
              </a:rPr>
              <a:t>AND</a:t>
            </a:r>
          </a:p>
          <a:p>
            <a:pPr marL="685800">
              <a:spcBef>
                <a:spcPts val="20"/>
              </a:spcBef>
              <a:spcAft>
                <a:spcPts val="0"/>
              </a:spcAft>
              <a:buFont typeface="Arial"/>
              <a:buChar char="•"/>
            </a:pPr>
            <a:r>
              <a:rPr lang="en-US" sz="2400" dirty="0">
                <a:cs typeface="Arial"/>
              </a:rPr>
              <a:t>Determined eligible during the 2023–24 school year (SY) or 2024 summer period for free or reduced-price meals through a meal application, alternative income form, local direct certification, or designation as homeless, migrant, or foster.</a:t>
            </a:r>
          </a:p>
        </p:txBody>
      </p:sp>
    </p:spTree>
    <p:extLst>
      <p:ext uri="{BB962C8B-B14F-4D97-AF65-F5344CB8AC3E}">
        <p14:creationId xmlns:p14="http://schemas.microsoft.com/office/powerpoint/2010/main" val="3470311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54C5B-7BC5-A94F-6D44-4A019879C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FAA8C-0B7E-A42D-773D-604AC9776665}"/>
              </a:ext>
            </a:extLst>
          </p:cNvPr>
          <p:cNvSpPr>
            <a:spLocks noGrp="1"/>
          </p:cNvSpPr>
          <p:nvPr>
            <p:ph type="title"/>
          </p:nvPr>
        </p:nvSpPr>
        <p:spPr/>
        <p:txBody>
          <a:bodyPr/>
          <a:lstStyle/>
          <a:p>
            <a:r>
              <a:rPr lang="en-US">
                <a:cs typeface="Arial"/>
              </a:rPr>
              <a:t>Summer EBT–Provision Schools</a:t>
            </a:r>
            <a:endParaRPr lang="en-US"/>
          </a:p>
        </p:txBody>
      </p:sp>
      <p:sp>
        <p:nvSpPr>
          <p:cNvPr id="3" name="Content Placeholder 2">
            <a:extLst>
              <a:ext uri="{FF2B5EF4-FFF2-40B4-BE49-F238E27FC236}">
                <a16:creationId xmlns:a16="http://schemas.microsoft.com/office/drawing/2014/main" id="{8D9F6BE3-E9CB-0954-8180-3D7206DB8AD9}"/>
              </a:ext>
            </a:extLst>
          </p:cNvPr>
          <p:cNvSpPr>
            <a:spLocks noGrp="1"/>
          </p:cNvSpPr>
          <p:nvPr>
            <p:ph idx="1"/>
          </p:nvPr>
        </p:nvSpPr>
        <p:spPr>
          <a:xfrm>
            <a:off x="2540000" y="1981200"/>
            <a:ext cx="9451473" cy="4261852"/>
          </a:xfrm>
        </p:spPr>
        <p:txBody>
          <a:bodyPr/>
          <a:lstStyle/>
          <a:p>
            <a:pPr marL="0" indent="0">
              <a:buNone/>
            </a:pPr>
            <a:r>
              <a:rPr lang="en-US" sz="2800" b="1" dirty="0">
                <a:cs typeface="Arial"/>
              </a:rPr>
              <a:t>Note: </a:t>
            </a:r>
            <a:r>
              <a:rPr lang="en-US" sz="2800" dirty="0">
                <a:cs typeface="Arial"/>
              </a:rPr>
              <a:t>2024 Summer EBT has different eligibility requirements for Provision schools than Pandemic EBT </a:t>
            </a:r>
          </a:p>
          <a:p>
            <a:pPr marL="0" indent="0">
              <a:buNone/>
            </a:pPr>
            <a:endParaRPr lang="en-US" sz="2800" dirty="0">
              <a:cs typeface="Arial"/>
            </a:endParaRPr>
          </a:p>
          <a:p>
            <a:pPr marL="0" indent="0">
              <a:buNone/>
            </a:pPr>
            <a:r>
              <a:rPr lang="en-US" sz="2800" dirty="0">
                <a:cs typeface="Arial"/>
              </a:rPr>
              <a:t>Children attending Community Eligibility Provision (CEP) or Provision schools:</a:t>
            </a:r>
          </a:p>
          <a:p>
            <a:pPr marL="457200" indent="-457200">
              <a:buFont typeface="Arial"/>
              <a:buChar char="•"/>
            </a:pPr>
            <a:r>
              <a:rPr lang="en-US" sz="2800" dirty="0">
                <a:cs typeface="Arial"/>
              </a:rPr>
              <a:t>Will not all be issued benefits (different from P-EBT)</a:t>
            </a:r>
          </a:p>
          <a:p>
            <a:pPr marL="457200" indent="-457200">
              <a:buFont typeface="Arial"/>
              <a:buChar char="•"/>
            </a:pPr>
            <a:r>
              <a:rPr lang="en-US" sz="2800" dirty="0">
                <a:cs typeface="Arial"/>
              </a:rPr>
              <a:t>Must have individual eligibility through direct certification or alternative income form</a:t>
            </a:r>
          </a:p>
          <a:p>
            <a:pPr marL="457200" indent="-457200">
              <a:buFont typeface="Arial"/>
              <a:buChar char="•"/>
            </a:pPr>
            <a:endParaRPr lang="en-US" sz="2600" dirty="0">
              <a:cs typeface="Arial"/>
            </a:endParaRPr>
          </a:p>
          <a:p>
            <a:pPr marL="0" indent="0">
              <a:buNone/>
            </a:pPr>
            <a:endParaRPr lang="en-US" dirty="0">
              <a:cs typeface="Arial"/>
            </a:endParaRPr>
          </a:p>
          <a:p>
            <a:pPr marL="0" indent="0">
              <a:buNone/>
            </a:pPr>
            <a:endParaRPr lang="en-US" dirty="0">
              <a:cs typeface="Arial"/>
            </a:endParaRPr>
          </a:p>
        </p:txBody>
      </p:sp>
    </p:spTree>
    <p:extLst>
      <p:ext uri="{BB962C8B-B14F-4D97-AF65-F5344CB8AC3E}">
        <p14:creationId xmlns:p14="http://schemas.microsoft.com/office/powerpoint/2010/main" val="2728565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C4B1D-B666-9587-F6F1-53D6702AB22B}"/>
              </a:ext>
            </a:extLst>
          </p:cNvPr>
          <p:cNvSpPr>
            <a:spLocks noGrp="1"/>
          </p:cNvSpPr>
          <p:nvPr>
            <p:ph type="title"/>
          </p:nvPr>
        </p:nvSpPr>
        <p:spPr>
          <a:xfrm>
            <a:off x="2540000" y="285436"/>
            <a:ext cx="9144000" cy="1143000"/>
          </a:xfrm>
        </p:spPr>
        <p:txBody>
          <a:bodyPr/>
          <a:lstStyle/>
          <a:p>
            <a:r>
              <a:rPr lang="en-US" dirty="0"/>
              <a:t>Summer EBT–School Food Authority Support (1)</a:t>
            </a:r>
          </a:p>
        </p:txBody>
      </p:sp>
      <p:sp>
        <p:nvSpPr>
          <p:cNvPr id="3" name="Content Placeholder 2">
            <a:extLst>
              <a:ext uri="{FF2B5EF4-FFF2-40B4-BE49-F238E27FC236}">
                <a16:creationId xmlns:a16="http://schemas.microsoft.com/office/drawing/2014/main" id="{8073902C-A3D4-994F-7FFF-79A9D4C92BB0}"/>
              </a:ext>
            </a:extLst>
          </p:cNvPr>
          <p:cNvSpPr>
            <a:spLocks noGrp="1"/>
          </p:cNvSpPr>
          <p:nvPr>
            <p:ph idx="1"/>
          </p:nvPr>
        </p:nvSpPr>
        <p:spPr>
          <a:xfrm>
            <a:off x="2540000" y="1770761"/>
            <a:ext cx="9144000" cy="4114800"/>
          </a:xfrm>
        </p:spPr>
        <p:txBody>
          <a:bodyPr/>
          <a:lstStyle/>
          <a:p>
            <a:pPr marL="0" indent="0">
              <a:spcBef>
                <a:spcPts val="20"/>
              </a:spcBef>
              <a:spcAft>
                <a:spcPts val="1200"/>
              </a:spcAft>
              <a:buNone/>
            </a:pPr>
            <a:r>
              <a:rPr lang="en-US" sz="2600" dirty="0"/>
              <a:t>School food authorities (SFA) are encouraged to assist with the following:</a:t>
            </a:r>
            <a:endParaRPr lang="en-US" sz="2600" dirty="0">
              <a:cs typeface="Arial"/>
            </a:endParaRPr>
          </a:p>
          <a:p>
            <a:pPr marL="800100" indent="-457200">
              <a:spcAft>
                <a:spcPts val="1200"/>
              </a:spcAft>
              <a:buFont typeface="Arial"/>
              <a:buChar char="•"/>
            </a:pPr>
            <a:r>
              <a:rPr lang="en-US" sz="2600" dirty="0"/>
              <a:t>Support Summer EBT access to homeless children by distributing cards that are mailed to school or school district addresses. </a:t>
            </a:r>
            <a:endParaRPr lang="en-US" sz="2600" dirty="0">
              <a:cs typeface="Arial"/>
            </a:endParaRPr>
          </a:p>
          <a:p>
            <a:pPr marL="800100" indent="-457200">
              <a:spcAft>
                <a:spcPts val="1200"/>
              </a:spcAft>
              <a:buFont typeface="Arial"/>
              <a:buChar char="•"/>
            </a:pPr>
            <a:r>
              <a:rPr lang="en-US" sz="2600" dirty="0"/>
              <a:t>Request that households update their address. </a:t>
            </a:r>
            <a:endParaRPr lang="en-US" sz="2600" dirty="0">
              <a:cs typeface="Arial"/>
            </a:endParaRPr>
          </a:p>
          <a:p>
            <a:pPr marL="1085850" lvl="1" indent="-342900">
              <a:spcAft>
                <a:spcPts val="1200"/>
              </a:spcAft>
              <a:buFont typeface="Arial"/>
              <a:buChar char="•"/>
            </a:pPr>
            <a:r>
              <a:rPr lang="en-US" sz="2400" dirty="0"/>
              <a:t>Address updates should be completed in the California Longitudinal Pupil Achievement Data System (CALPADS) no later than </a:t>
            </a:r>
            <a:r>
              <a:rPr lang="en-US" sz="2400" dirty="0">
                <a:solidFill>
                  <a:srgbClr val="000000"/>
                </a:solidFill>
              </a:rPr>
              <a:t>March 29, 2024</a:t>
            </a:r>
            <a:r>
              <a:rPr lang="en-US" sz="2400" dirty="0"/>
              <a:t>, for June issuance.</a:t>
            </a:r>
            <a:endParaRPr lang="en-US" sz="2400" dirty="0">
              <a:cs typeface="Arial"/>
            </a:endParaRPr>
          </a:p>
          <a:p>
            <a:pPr>
              <a:buFont typeface="Arial"/>
            </a:pPr>
            <a:endParaRPr lang="en-US" sz="2400" dirty="0">
              <a:cs typeface="Arial"/>
            </a:endParaRPr>
          </a:p>
        </p:txBody>
      </p:sp>
    </p:spTree>
    <p:extLst>
      <p:ext uri="{BB962C8B-B14F-4D97-AF65-F5344CB8AC3E}">
        <p14:creationId xmlns:p14="http://schemas.microsoft.com/office/powerpoint/2010/main" val="3350003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C4B1D-B666-9587-F6F1-53D6702AB22B}"/>
              </a:ext>
            </a:extLst>
          </p:cNvPr>
          <p:cNvSpPr>
            <a:spLocks noGrp="1"/>
          </p:cNvSpPr>
          <p:nvPr>
            <p:ph type="title"/>
          </p:nvPr>
        </p:nvSpPr>
        <p:spPr>
          <a:xfrm>
            <a:off x="2540000" y="77638"/>
            <a:ext cx="9144000" cy="1143000"/>
          </a:xfrm>
        </p:spPr>
        <p:txBody>
          <a:bodyPr/>
          <a:lstStyle/>
          <a:p>
            <a:r>
              <a:rPr lang="en-US" dirty="0"/>
              <a:t>Summer EBT–SFA Support (2)</a:t>
            </a:r>
          </a:p>
        </p:txBody>
      </p:sp>
      <p:sp>
        <p:nvSpPr>
          <p:cNvPr id="3" name="Content Placeholder 2">
            <a:extLst>
              <a:ext uri="{FF2B5EF4-FFF2-40B4-BE49-F238E27FC236}">
                <a16:creationId xmlns:a16="http://schemas.microsoft.com/office/drawing/2014/main" id="{8073902C-A3D4-994F-7FFF-79A9D4C92BB0}"/>
              </a:ext>
            </a:extLst>
          </p:cNvPr>
          <p:cNvSpPr>
            <a:spLocks noGrp="1"/>
          </p:cNvSpPr>
          <p:nvPr>
            <p:ph idx="1"/>
          </p:nvPr>
        </p:nvSpPr>
        <p:spPr>
          <a:xfrm>
            <a:off x="2540000" y="1233577"/>
            <a:ext cx="9589698" cy="4902155"/>
          </a:xfrm>
        </p:spPr>
        <p:txBody>
          <a:bodyPr/>
          <a:lstStyle/>
          <a:p>
            <a:pPr marL="0" indent="0">
              <a:spcBef>
                <a:spcPts val="20"/>
              </a:spcBef>
              <a:spcAft>
                <a:spcPts val="1200"/>
              </a:spcAft>
              <a:buNone/>
            </a:pPr>
            <a:r>
              <a:rPr lang="en-US" sz="2600"/>
              <a:t>SFAs are encouraged to assist with:</a:t>
            </a:r>
            <a:endParaRPr lang="en-US" sz="2600">
              <a:cs typeface="Arial"/>
            </a:endParaRPr>
          </a:p>
          <a:p>
            <a:pPr marL="800100" indent="-457200">
              <a:spcAft>
                <a:spcPts val="1200"/>
              </a:spcAft>
              <a:buFont typeface="Arial"/>
              <a:buChar char="•"/>
            </a:pPr>
            <a:r>
              <a:rPr lang="en-US" sz="2600"/>
              <a:t>Making meal applications or alternative income forms available during Summer</a:t>
            </a:r>
            <a:endParaRPr lang="en-US" sz="2600">
              <a:cs typeface="Arial"/>
            </a:endParaRPr>
          </a:p>
          <a:p>
            <a:pPr marL="800100" indent="-457200">
              <a:spcAft>
                <a:spcPts val="1200"/>
              </a:spcAft>
              <a:buFont typeface="Arial"/>
              <a:buChar char="•"/>
            </a:pPr>
            <a:r>
              <a:rPr lang="en-US" sz="2600"/>
              <a:t>Routinely updating CALPADS. CALPADS administrators will be sent a CALPADS flash communication about how regular updates can support household access to Summer EBT</a:t>
            </a:r>
            <a:endParaRPr lang="en-US" sz="2600">
              <a:cs typeface="Arial"/>
            </a:endParaRPr>
          </a:p>
          <a:p>
            <a:pPr marL="800100" indent="-457200">
              <a:spcAft>
                <a:spcPts val="1200"/>
              </a:spcAft>
              <a:buFont typeface="Arial"/>
              <a:buChar char="•"/>
            </a:pPr>
            <a:r>
              <a:rPr lang="en-US" sz="2600"/>
              <a:t>Notify households about Summer EBT</a:t>
            </a:r>
            <a:endParaRPr lang="en-US" sz="2600">
              <a:cs typeface="Arial"/>
            </a:endParaRPr>
          </a:p>
          <a:p>
            <a:pPr marL="1200150" lvl="1" indent="-457200">
              <a:spcAft>
                <a:spcPts val="1200"/>
              </a:spcAft>
              <a:buFont typeface="Arial"/>
              <a:buChar char="•"/>
            </a:pPr>
            <a:r>
              <a:rPr lang="en-US" sz="2600"/>
              <a:t>Notification resources and listserv forthcoming</a:t>
            </a:r>
            <a:endParaRPr lang="en-US" sz="2600">
              <a:cs typeface="Arial"/>
            </a:endParaRPr>
          </a:p>
        </p:txBody>
      </p:sp>
    </p:spTree>
    <p:extLst>
      <p:ext uri="{BB962C8B-B14F-4D97-AF65-F5344CB8AC3E}">
        <p14:creationId xmlns:p14="http://schemas.microsoft.com/office/powerpoint/2010/main" val="2301655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9C286-A193-ED2B-4D22-13737FCC8EA6}"/>
              </a:ext>
            </a:extLst>
          </p:cNvPr>
          <p:cNvSpPr>
            <a:spLocks noGrp="1"/>
          </p:cNvSpPr>
          <p:nvPr>
            <p:ph type="title"/>
          </p:nvPr>
        </p:nvSpPr>
        <p:spPr/>
        <p:txBody>
          <a:bodyPr/>
          <a:lstStyle/>
          <a:p>
            <a:r>
              <a:rPr lang="en-US">
                <a:cs typeface="Arial"/>
              </a:rPr>
              <a:t>Summer EBT–Questions</a:t>
            </a:r>
            <a:endParaRPr lang="en-US"/>
          </a:p>
        </p:txBody>
      </p:sp>
      <p:sp>
        <p:nvSpPr>
          <p:cNvPr id="3" name="Content Placeholder 2">
            <a:extLst>
              <a:ext uri="{FF2B5EF4-FFF2-40B4-BE49-F238E27FC236}">
                <a16:creationId xmlns:a16="http://schemas.microsoft.com/office/drawing/2014/main" id="{4675C033-975C-2418-4A03-9742CD31A307}"/>
              </a:ext>
            </a:extLst>
          </p:cNvPr>
          <p:cNvSpPr>
            <a:spLocks noGrp="1"/>
          </p:cNvSpPr>
          <p:nvPr>
            <p:ph idx="1"/>
          </p:nvPr>
        </p:nvSpPr>
        <p:spPr>
          <a:xfrm>
            <a:off x="2540000" y="1847385"/>
            <a:ext cx="9144000" cy="4542263"/>
          </a:xfrm>
        </p:spPr>
        <p:txBody>
          <a:bodyPr/>
          <a:lstStyle/>
          <a:p>
            <a:pPr>
              <a:spcBef>
                <a:spcPts val="1400"/>
              </a:spcBef>
              <a:spcAft>
                <a:spcPts val="1200"/>
              </a:spcAft>
            </a:pPr>
            <a:r>
              <a:rPr lang="en-US" sz="2800" dirty="0">
                <a:cs typeface="Arial"/>
              </a:rPr>
              <a:t>The California Department of Social Services will have a customer service helpline and website to assist households with questions (coming soon).</a:t>
            </a:r>
            <a:endParaRPr lang="en-US" dirty="0"/>
          </a:p>
          <a:p>
            <a:pPr>
              <a:spcBef>
                <a:spcPts val="1400"/>
              </a:spcBef>
              <a:spcAft>
                <a:spcPts val="1200"/>
              </a:spcAft>
            </a:pPr>
            <a:r>
              <a:rPr lang="en-US" sz="2800" dirty="0">
                <a:cs typeface="Arial"/>
              </a:rPr>
              <a:t>We will share this information when available.</a:t>
            </a:r>
          </a:p>
          <a:p>
            <a:pPr>
              <a:spcBef>
                <a:spcPts val="1400"/>
              </a:spcBef>
              <a:spcAft>
                <a:spcPts val="1200"/>
              </a:spcAft>
            </a:pPr>
            <a:r>
              <a:rPr lang="en-US" sz="2800" dirty="0">
                <a:cs typeface="Arial"/>
              </a:rPr>
              <a:t>For SFA questions, please reach out to</a:t>
            </a:r>
            <a:r>
              <a:rPr lang="en-US" sz="1800" u="sng" dirty="0">
                <a:solidFill>
                  <a:srgbClr val="0000FF"/>
                </a:solidFill>
                <a:effectLst/>
                <a:latin typeface="Arial" panose="020B0604020202020204" pitchFamily="34" charset="0"/>
                <a:ea typeface="Calibri" panose="020F0502020204030204" pitchFamily="34" charset="0"/>
                <a:hlinkClick r:id="rId3"/>
              </a:rPr>
              <a:t> </a:t>
            </a:r>
            <a:r>
              <a:rPr lang="en-US" sz="2800" u="sng" dirty="0">
                <a:solidFill>
                  <a:srgbClr val="0000FF"/>
                </a:solidFill>
                <a:effectLst/>
                <a:latin typeface="Arial" panose="020B0604020202020204" pitchFamily="34" charset="0"/>
                <a:ea typeface="Calibri" panose="020F0502020204030204" pitchFamily="34" charset="0"/>
                <a:hlinkClick r:id="rId3"/>
              </a:rPr>
              <a:t>SummerEBT@cde.ca.gov</a:t>
            </a:r>
            <a:r>
              <a:rPr lang="en-US" sz="2800" dirty="0">
                <a:cs typeface="Arial"/>
              </a:rPr>
              <a:t>. </a:t>
            </a:r>
          </a:p>
          <a:p>
            <a:pPr marL="346075" lvl="1" indent="0">
              <a:spcBef>
                <a:spcPts val="1400"/>
              </a:spcBef>
              <a:spcAft>
                <a:spcPts val="1200"/>
              </a:spcAft>
              <a:buNone/>
            </a:pPr>
            <a:r>
              <a:rPr lang="en-US" dirty="0">
                <a:cs typeface="Arial"/>
              </a:rPr>
              <a:t>NOTE: This email address is </a:t>
            </a:r>
            <a:r>
              <a:rPr lang="en-US" b="1" dirty="0">
                <a:cs typeface="Arial"/>
              </a:rPr>
              <a:t>not for household inquiries.</a:t>
            </a:r>
          </a:p>
        </p:txBody>
      </p:sp>
    </p:spTree>
    <p:extLst>
      <p:ext uri="{BB962C8B-B14F-4D97-AF65-F5344CB8AC3E}">
        <p14:creationId xmlns:p14="http://schemas.microsoft.com/office/powerpoint/2010/main" val="2407358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B29EC-8627-584E-7569-80CB6A54490C}"/>
              </a:ext>
            </a:extLst>
          </p:cNvPr>
          <p:cNvSpPr>
            <a:spLocks noGrp="1"/>
          </p:cNvSpPr>
          <p:nvPr>
            <p:ph type="title"/>
          </p:nvPr>
        </p:nvSpPr>
        <p:spPr>
          <a:xfrm>
            <a:off x="2526145" y="374073"/>
            <a:ext cx="9144000" cy="1143000"/>
          </a:xfrm>
        </p:spPr>
        <p:txBody>
          <a:bodyPr/>
          <a:lstStyle/>
          <a:p>
            <a:r>
              <a:rPr lang="en-US" dirty="0">
                <a:ea typeface="+mj-lt"/>
                <a:cs typeface="+mj-lt"/>
              </a:rPr>
              <a:t> Sample Procurement Procedures: Updated</a:t>
            </a:r>
            <a:endParaRPr lang="en-US" dirty="0"/>
          </a:p>
        </p:txBody>
      </p:sp>
      <p:sp>
        <p:nvSpPr>
          <p:cNvPr id="3" name="Content Placeholder 2">
            <a:extLst>
              <a:ext uri="{FF2B5EF4-FFF2-40B4-BE49-F238E27FC236}">
                <a16:creationId xmlns:a16="http://schemas.microsoft.com/office/drawing/2014/main" id="{2BF03A3D-3704-4E94-5F2D-B4A1A81E3FEA}"/>
              </a:ext>
            </a:extLst>
          </p:cNvPr>
          <p:cNvSpPr>
            <a:spLocks noGrp="1"/>
          </p:cNvSpPr>
          <p:nvPr>
            <p:ph sz="half" idx="1"/>
          </p:nvPr>
        </p:nvSpPr>
        <p:spPr>
          <a:xfrm>
            <a:off x="2381079" y="2003536"/>
            <a:ext cx="4225985" cy="4848044"/>
          </a:xfrm>
        </p:spPr>
        <p:txBody>
          <a:bodyPr/>
          <a:lstStyle/>
          <a:p>
            <a:pPr marL="0" indent="0">
              <a:spcBef>
                <a:spcPts val="0"/>
              </a:spcBef>
              <a:spcAft>
                <a:spcPts val="1200"/>
              </a:spcAft>
              <a:buNone/>
            </a:pPr>
            <a:r>
              <a:rPr lang="en-US" sz="2800" dirty="0"/>
              <a:t>Updates include recent policy changes:</a:t>
            </a:r>
            <a:endParaRPr lang="en-US" dirty="0"/>
          </a:p>
          <a:p>
            <a:pPr>
              <a:spcBef>
                <a:spcPts val="0"/>
              </a:spcBef>
              <a:spcAft>
                <a:spcPts val="1200"/>
              </a:spcAft>
            </a:pPr>
            <a:r>
              <a:rPr lang="en-US" sz="2400" dirty="0"/>
              <a:t>Buy American</a:t>
            </a:r>
            <a:endParaRPr lang="en-US" sz="2400" dirty="0">
              <a:cs typeface="Arial"/>
            </a:endParaRPr>
          </a:p>
          <a:p>
            <a:pPr>
              <a:spcBef>
                <a:spcPts val="0"/>
              </a:spcBef>
              <a:spcAft>
                <a:spcPts val="1200"/>
              </a:spcAft>
            </a:pPr>
            <a:r>
              <a:rPr lang="en-US" sz="2400" dirty="0"/>
              <a:t>California grown foods</a:t>
            </a:r>
            <a:endParaRPr lang="en-US" sz="2400" dirty="0">
              <a:cs typeface="Arial"/>
            </a:endParaRPr>
          </a:p>
          <a:p>
            <a:pPr>
              <a:spcBef>
                <a:spcPts val="0"/>
              </a:spcBef>
              <a:spcAft>
                <a:spcPts val="1200"/>
              </a:spcAft>
            </a:pPr>
            <a:r>
              <a:rPr lang="en-US" sz="2400" dirty="0" err="1"/>
              <a:t>Micropurchase</a:t>
            </a:r>
            <a:r>
              <a:rPr lang="en-US" sz="2400" dirty="0"/>
              <a:t> threshold</a:t>
            </a:r>
            <a:endParaRPr lang="en-US" sz="2400" dirty="0">
              <a:cs typeface="Arial"/>
            </a:endParaRPr>
          </a:p>
          <a:p>
            <a:pPr>
              <a:spcBef>
                <a:spcPts val="0"/>
              </a:spcBef>
              <a:spcAft>
                <a:spcPts val="1200"/>
              </a:spcAft>
            </a:pPr>
            <a:r>
              <a:rPr lang="en-US" sz="2400" dirty="0"/>
              <a:t>Termination</a:t>
            </a:r>
            <a:endParaRPr lang="en-US" sz="2400" dirty="0">
              <a:cs typeface="Arial"/>
            </a:endParaRPr>
          </a:p>
          <a:p>
            <a:pPr>
              <a:spcBef>
                <a:spcPts val="0"/>
              </a:spcBef>
              <a:spcAft>
                <a:spcPts val="1200"/>
              </a:spcAft>
            </a:pPr>
            <a:r>
              <a:rPr lang="en-US" sz="2400" dirty="0"/>
              <a:t>Final rule</a:t>
            </a:r>
            <a:endParaRPr lang="en-US" sz="2400" dirty="0">
              <a:cs typeface="Arial"/>
            </a:endParaRPr>
          </a:p>
          <a:p>
            <a:pPr>
              <a:spcBef>
                <a:spcPts val="0"/>
              </a:spcBef>
              <a:spcAft>
                <a:spcPts val="1200"/>
              </a:spcAft>
            </a:pPr>
            <a:r>
              <a:rPr lang="en-US" sz="2400" dirty="0"/>
              <a:t>Other certifications</a:t>
            </a:r>
            <a:endParaRPr lang="en-US" sz="2400" dirty="0">
              <a:cs typeface="Arial"/>
            </a:endParaRPr>
          </a:p>
        </p:txBody>
      </p:sp>
      <p:sp>
        <p:nvSpPr>
          <p:cNvPr id="4" name="Content Placeholder 3">
            <a:extLst>
              <a:ext uri="{FF2B5EF4-FFF2-40B4-BE49-F238E27FC236}">
                <a16:creationId xmlns:a16="http://schemas.microsoft.com/office/drawing/2014/main" id="{8EE3B3DD-0059-005F-08E5-3A9AC0782F78}"/>
              </a:ext>
            </a:extLst>
          </p:cNvPr>
          <p:cNvSpPr>
            <a:spLocks noGrp="1"/>
          </p:cNvSpPr>
          <p:nvPr>
            <p:ph sz="half" idx="2"/>
          </p:nvPr>
        </p:nvSpPr>
        <p:spPr>
          <a:xfrm>
            <a:off x="6969185" y="2048209"/>
            <a:ext cx="5031116" cy="4405172"/>
          </a:xfrm>
        </p:spPr>
        <p:txBody>
          <a:bodyPr/>
          <a:lstStyle/>
          <a:p>
            <a:pPr>
              <a:spcBef>
                <a:spcPts val="0"/>
              </a:spcBef>
              <a:spcAft>
                <a:spcPts val="1200"/>
              </a:spcAft>
            </a:pPr>
            <a:r>
              <a:rPr lang="en-US" sz="2800" dirty="0"/>
              <a:t>Child Nutrition Information and Payment System (CNIPS) Download Forms, Form ID: PRU-08b</a:t>
            </a:r>
            <a:endParaRPr lang="en-US" sz="2800" dirty="0">
              <a:cs typeface="Arial"/>
            </a:endParaRPr>
          </a:p>
          <a:p>
            <a:pPr>
              <a:spcBef>
                <a:spcPts val="0"/>
              </a:spcBef>
              <a:spcAft>
                <a:spcPts val="1200"/>
              </a:spcAft>
            </a:pPr>
            <a:r>
              <a:rPr lang="en-US" sz="2800" dirty="0"/>
              <a:t>Please update your procedures to ensure they align with current regulations and state laws</a:t>
            </a:r>
            <a:endParaRPr lang="en-US" sz="2800" dirty="0">
              <a:cs typeface="Arial"/>
            </a:endParaRPr>
          </a:p>
        </p:txBody>
      </p:sp>
    </p:spTree>
    <p:extLst>
      <p:ext uri="{BB962C8B-B14F-4D97-AF65-F5344CB8AC3E}">
        <p14:creationId xmlns:p14="http://schemas.microsoft.com/office/powerpoint/2010/main" val="93974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3E2A-E8EF-9B7D-2DF9-8EEBB7BA64AA}"/>
              </a:ext>
            </a:extLst>
          </p:cNvPr>
          <p:cNvSpPr>
            <a:spLocks noGrp="1"/>
          </p:cNvSpPr>
          <p:nvPr>
            <p:ph type="title"/>
          </p:nvPr>
        </p:nvSpPr>
        <p:spPr>
          <a:xfrm>
            <a:off x="2304473" y="415636"/>
            <a:ext cx="9628909" cy="1115291"/>
          </a:xfrm>
        </p:spPr>
        <p:txBody>
          <a:bodyPr/>
          <a:lstStyle/>
          <a:p>
            <a:r>
              <a:rPr lang="en-US" dirty="0"/>
              <a:t>Federal </a:t>
            </a:r>
            <a:r>
              <a:rPr lang="en-US" dirty="0" err="1"/>
              <a:t>Micropurchase</a:t>
            </a:r>
            <a:r>
              <a:rPr lang="en-US" dirty="0"/>
              <a:t> and Small Purchase Threshold CNP 01-2024 (1)</a:t>
            </a:r>
          </a:p>
        </p:txBody>
      </p:sp>
      <p:sp>
        <p:nvSpPr>
          <p:cNvPr id="3" name="Content Placeholder 2">
            <a:extLst>
              <a:ext uri="{FF2B5EF4-FFF2-40B4-BE49-F238E27FC236}">
                <a16:creationId xmlns:a16="http://schemas.microsoft.com/office/drawing/2014/main" id="{A71DAD13-0BFE-F4B5-EABB-BA09FEAA3656}"/>
              </a:ext>
            </a:extLst>
          </p:cNvPr>
          <p:cNvSpPr>
            <a:spLocks noGrp="1"/>
          </p:cNvSpPr>
          <p:nvPr>
            <p:ph idx="1"/>
          </p:nvPr>
        </p:nvSpPr>
        <p:spPr>
          <a:xfrm>
            <a:off x="2376714" y="1940378"/>
            <a:ext cx="9633857" cy="4716900"/>
          </a:xfrm>
        </p:spPr>
        <p:txBody>
          <a:bodyPr/>
          <a:lstStyle/>
          <a:p>
            <a:pPr marL="0" indent="0">
              <a:spcBef>
                <a:spcPts val="0"/>
              </a:spcBef>
              <a:spcAft>
                <a:spcPts val="1200"/>
              </a:spcAft>
              <a:buNone/>
            </a:pPr>
            <a:r>
              <a:rPr lang="en-US" dirty="0" err="1">
                <a:cs typeface="Arial"/>
              </a:rPr>
              <a:t>Micropurchases</a:t>
            </a:r>
            <a:r>
              <a:rPr lang="en-US" dirty="0">
                <a:cs typeface="Arial"/>
              </a:rPr>
              <a:t>:</a:t>
            </a:r>
          </a:p>
          <a:p>
            <a:pPr marL="800100" indent="-457200">
              <a:spcBef>
                <a:spcPts val="0"/>
              </a:spcBef>
              <a:spcAft>
                <a:spcPts val="1200"/>
              </a:spcAft>
            </a:pPr>
            <a:r>
              <a:rPr lang="en-US" sz="2800" b="1" dirty="0">
                <a:cs typeface="Arial"/>
              </a:rPr>
              <a:t>Should </a:t>
            </a:r>
            <a:r>
              <a:rPr lang="en-US" sz="2800" dirty="0">
                <a:cs typeface="Arial"/>
              </a:rPr>
              <a:t>distribute equitably among qualified suppliers</a:t>
            </a:r>
          </a:p>
          <a:p>
            <a:pPr marL="800100" indent="-457200">
              <a:spcBef>
                <a:spcPts val="0"/>
              </a:spcBef>
              <a:spcAft>
                <a:spcPts val="1200"/>
              </a:spcAft>
            </a:pPr>
            <a:r>
              <a:rPr lang="en-US" sz="2800" dirty="0"/>
              <a:t>May award without soliciting competitive price or rate quotations, if: </a:t>
            </a:r>
            <a:endParaRPr lang="en-US" sz="2800" dirty="0">
              <a:cs typeface="Arial"/>
            </a:endParaRPr>
          </a:p>
          <a:p>
            <a:pPr marL="1200150" lvl="1" indent="-457200">
              <a:spcBef>
                <a:spcPts val="0"/>
              </a:spcBef>
              <a:spcAft>
                <a:spcPts val="2400"/>
              </a:spcAft>
            </a:pPr>
            <a:r>
              <a:rPr lang="en-US" dirty="0"/>
              <a:t>The price is determined to be reasonable based on research, experience, purchase history, or other information</a:t>
            </a:r>
            <a:endParaRPr lang="en-US" dirty="0">
              <a:cs typeface="Arial"/>
            </a:endParaRPr>
          </a:p>
          <a:p>
            <a:pPr marL="1200150" lvl="1" indent="-457200">
              <a:spcBef>
                <a:spcPts val="0"/>
              </a:spcBef>
              <a:spcAft>
                <a:spcPts val="1200"/>
              </a:spcAft>
            </a:pPr>
            <a:r>
              <a:rPr lang="en-US" dirty="0"/>
              <a:t>Purchases are documented</a:t>
            </a:r>
            <a:endParaRPr lang="en-US" dirty="0">
              <a:cs typeface="Arial"/>
            </a:endParaRPr>
          </a:p>
        </p:txBody>
      </p:sp>
    </p:spTree>
    <p:extLst>
      <p:ext uri="{BB962C8B-B14F-4D97-AF65-F5344CB8AC3E}">
        <p14:creationId xmlns:p14="http://schemas.microsoft.com/office/powerpoint/2010/main" val="2394240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E6DB1-3A22-9D69-F4DB-8D74C297E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B88619-031B-A356-8F23-424D93D35298}"/>
              </a:ext>
            </a:extLst>
          </p:cNvPr>
          <p:cNvSpPr>
            <a:spLocks noGrp="1"/>
          </p:cNvSpPr>
          <p:nvPr>
            <p:ph type="title"/>
          </p:nvPr>
        </p:nvSpPr>
        <p:spPr>
          <a:xfrm>
            <a:off x="2165927" y="443345"/>
            <a:ext cx="9878290" cy="1115291"/>
          </a:xfrm>
        </p:spPr>
        <p:txBody>
          <a:bodyPr/>
          <a:lstStyle/>
          <a:p>
            <a:r>
              <a:rPr lang="en-US" dirty="0"/>
              <a:t>Federal </a:t>
            </a:r>
            <a:r>
              <a:rPr lang="en-US" dirty="0" err="1"/>
              <a:t>Micropurchase</a:t>
            </a:r>
            <a:r>
              <a:rPr lang="en-US" dirty="0"/>
              <a:t> and Small Purchase Threshold CNP 01-2024 (2)</a:t>
            </a:r>
          </a:p>
        </p:txBody>
      </p:sp>
      <p:sp>
        <p:nvSpPr>
          <p:cNvPr id="3" name="Content Placeholder 2">
            <a:extLst>
              <a:ext uri="{FF2B5EF4-FFF2-40B4-BE49-F238E27FC236}">
                <a16:creationId xmlns:a16="http://schemas.microsoft.com/office/drawing/2014/main" id="{BA4B7408-2C99-EFA4-9780-3E08DE59C122}"/>
              </a:ext>
            </a:extLst>
          </p:cNvPr>
          <p:cNvSpPr>
            <a:spLocks noGrp="1"/>
          </p:cNvSpPr>
          <p:nvPr>
            <p:ph idx="1"/>
          </p:nvPr>
        </p:nvSpPr>
        <p:spPr/>
        <p:txBody>
          <a:bodyPr/>
          <a:lstStyle/>
          <a:p>
            <a:pPr marL="0" indent="0">
              <a:buNone/>
            </a:pPr>
            <a:r>
              <a:rPr lang="en-US" sz="2800" dirty="0" err="1">
                <a:cs typeface="Arial"/>
              </a:rPr>
              <a:t>Micropurchase</a:t>
            </a:r>
            <a:r>
              <a:rPr lang="en-US" sz="2800" dirty="0">
                <a:cs typeface="Arial"/>
              </a:rPr>
              <a:t> threshold increased from $10,000 to $50,000 </a:t>
            </a:r>
            <a:r>
              <a:rPr lang="en-US" sz="2800" b="1" dirty="0">
                <a:cs typeface="Arial"/>
              </a:rPr>
              <a:t>if </a:t>
            </a:r>
            <a:r>
              <a:rPr lang="en-US" sz="2800" dirty="0">
                <a:cs typeface="Arial"/>
              </a:rPr>
              <a:t>the SFA meets the following:</a:t>
            </a:r>
          </a:p>
          <a:p>
            <a:pPr lvl="1"/>
            <a:r>
              <a:rPr lang="en-US" dirty="0">
                <a:cs typeface="Arial"/>
              </a:rPr>
              <a:t>Annual, documented self-certification, including threshold, and justification </a:t>
            </a:r>
          </a:p>
          <a:p>
            <a:pPr lvl="1"/>
            <a:r>
              <a:rPr lang="en-US" dirty="0">
                <a:cs typeface="Arial"/>
              </a:rPr>
              <a:t>Determined a low-risk auditee </a:t>
            </a:r>
          </a:p>
          <a:p>
            <a:pPr lvl="1"/>
            <a:r>
              <a:rPr lang="en-US" dirty="0">
                <a:cs typeface="Arial"/>
              </a:rPr>
              <a:t>Performs an annual risk assessment to identify, mitigate, and manage financial risks </a:t>
            </a:r>
          </a:p>
          <a:p>
            <a:pPr lvl="1"/>
            <a:r>
              <a:rPr lang="en-US" dirty="0">
                <a:cs typeface="Arial"/>
              </a:rPr>
              <a:t>Higher threshold is consistent with state law</a:t>
            </a:r>
          </a:p>
          <a:p>
            <a:endParaRPr lang="en-US" sz="2800" dirty="0">
              <a:cs typeface="Arial"/>
            </a:endParaRPr>
          </a:p>
          <a:p>
            <a:pPr lvl="1"/>
            <a:endParaRPr lang="en-US" sz="2400" dirty="0">
              <a:cs typeface="Arial"/>
            </a:endParaRPr>
          </a:p>
        </p:txBody>
      </p:sp>
    </p:spTree>
    <p:extLst>
      <p:ext uri="{BB962C8B-B14F-4D97-AF65-F5344CB8AC3E}">
        <p14:creationId xmlns:p14="http://schemas.microsoft.com/office/powerpoint/2010/main" val="2568898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7C5F-84BA-0241-7684-581F2598A097}"/>
              </a:ext>
            </a:extLst>
          </p:cNvPr>
          <p:cNvSpPr>
            <a:spLocks noGrp="1"/>
          </p:cNvSpPr>
          <p:nvPr>
            <p:ph type="title"/>
          </p:nvPr>
        </p:nvSpPr>
        <p:spPr>
          <a:xfrm>
            <a:off x="2539999" y="609600"/>
            <a:ext cx="9452131" cy="1143000"/>
          </a:xfrm>
        </p:spPr>
        <p:txBody>
          <a:bodyPr/>
          <a:lstStyle/>
          <a:p>
            <a:r>
              <a:rPr lang="en-US"/>
              <a:t>Celebrate National Nutrition Month 2024</a:t>
            </a:r>
          </a:p>
        </p:txBody>
      </p:sp>
      <p:sp>
        <p:nvSpPr>
          <p:cNvPr id="3" name="Content Placeholder 2">
            <a:extLst>
              <a:ext uri="{FF2B5EF4-FFF2-40B4-BE49-F238E27FC236}">
                <a16:creationId xmlns:a16="http://schemas.microsoft.com/office/drawing/2014/main" id="{E80E7C76-5DC4-9E67-EE48-27389D552D4F}"/>
              </a:ext>
            </a:extLst>
          </p:cNvPr>
          <p:cNvSpPr>
            <a:spLocks noGrp="1"/>
          </p:cNvSpPr>
          <p:nvPr>
            <p:ph sz="half" idx="1"/>
          </p:nvPr>
        </p:nvSpPr>
        <p:spPr>
          <a:xfrm>
            <a:off x="2611887" y="2412521"/>
            <a:ext cx="5212512" cy="2701266"/>
          </a:xfrm>
        </p:spPr>
        <p:txBody>
          <a:bodyPr/>
          <a:lstStyle/>
          <a:p>
            <a:pPr>
              <a:spcBef>
                <a:spcPts val="0"/>
              </a:spcBef>
              <a:spcAft>
                <a:spcPts val="1200"/>
              </a:spcAft>
            </a:pPr>
            <a:r>
              <a:rPr lang="en-US" b="1" dirty="0"/>
              <a:t>Theme</a:t>
            </a:r>
            <a:r>
              <a:rPr lang="en-US" dirty="0"/>
              <a:t>: Beyond the Table</a:t>
            </a:r>
          </a:p>
          <a:p>
            <a:pPr marL="0" indent="0">
              <a:spcBef>
                <a:spcPts val="0"/>
              </a:spcBef>
              <a:spcAft>
                <a:spcPts val="1200"/>
              </a:spcAft>
              <a:buNone/>
            </a:pPr>
            <a:endParaRPr lang="en-US" sz="800" dirty="0"/>
          </a:p>
          <a:p>
            <a:pPr>
              <a:spcBef>
                <a:spcPts val="0"/>
              </a:spcBef>
              <a:spcAft>
                <a:spcPts val="1200"/>
              </a:spcAft>
            </a:pPr>
            <a:r>
              <a:rPr lang="en-US" b="1" dirty="0"/>
              <a:t>Resources:</a:t>
            </a:r>
            <a:r>
              <a:rPr lang="en-US" dirty="0"/>
              <a:t> National Nutrition Month web page at eatright.org</a:t>
            </a:r>
          </a:p>
        </p:txBody>
      </p:sp>
      <p:pic>
        <p:nvPicPr>
          <p:cNvPr id="7" name="Content Placeholder 6" descr="National Nutrition Month 2024 local Beyond the Table inside a green circle with a slice of cheese, vegetables, fish and fruit arched at the top.">
            <a:extLst>
              <a:ext uri="{FF2B5EF4-FFF2-40B4-BE49-F238E27FC236}">
                <a16:creationId xmlns:a16="http://schemas.microsoft.com/office/drawing/2014/main" id="{B4F8817B-8BF3-D9A2-358A-02EDFA9067B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054436" y="2143154"/>
            <a:ext cx="3383925" cy="3383925"/>
          </a:xfrm>
        </p:spPr>
      </p:pic>
    </p:spTree>
    <p:extLst>
      <p:ext uri="{BB962C8B-B14F-4D97-AF65-F5344CB8AC3E}">
        <p14:creationId xmlns:p14="http://schemas.microsoft.com/office/powerpoint/2010/main" val="3507320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71EB-5183-4639-9515-4C645781A002}"/>
              </a:ext>
            </a:extLst>
          </p:cNvPr>
          <p:cNvSpPr>
            <a:spLocks noGrp="1"/>
          </p:cNvSpPr>
          <p:nvPr>
            <p:ph type="title"/>
          </p:nvPr>
        </p:nvSpPr>
        <p:spPr/>
        <p:txBody>
          <a:bodyPr/>
          <a:lstStyle/>
          <a:p>
            <a:r>
              <a:rPr lang="en-US" dirty="0">
                <a:ea typeface="+mj-lt"/>
                <a:cs typeface="+mj-lt"/>
              </a:rPr>
              <a:t>Updated: Unpaid Meal Charge Policy and Excess Account Balance</a:t>
            </a:r>
            <a:endParaRPr lang="en-US" dirty="0"/>
          </a:p>
        </p:txBody>
      </p:sp>
      <p:sp>
        <p:nvSpPr>
          <p:cNvPr id="3" name="Content Placeholder 2">
            <a:extLst>
              <a:ext uri="{FF2B5EF4-FFF2-40B4-BE49-F238E27FC236}">
                <a16:creationId xmlns:a16="http://schemas.microsoft.com/office/drawing/2014/main" id="{52B95638-8235-1558-52D1-F305EAF661BF}"/>
              </a:ext>
            </a:extLst>
          </p:cNvPr>
          <p:cNvSpPr>
            <a:spLocks noGrp="1"/>
          </p:cNvSpPr>
          <p:nvPr>
            <p:ph idx="1"/>
          </p:nvPr>
        </p:nvSpPr>
        <p:spPr>
          <a:xfrm>
            <a:off x="2424982" y="2176920"/>
            <a:ext cx="9618451" cy="4091608"/>
          </a:xfrm>
        </p:spPr>
        <p:txBody>
          <a:bodyPr/>
          <a:lstStyle/>
          <a:p>
            <a:pPr marL="0" indent="0">
              <a:spcBef>
                <a:spcPts val="0"/>
              </a:spcBef>
              <a:spcAft>
                <a:spcPts val="1200"/>
              </a:spcAft>
              <a:buNone/>
            </a:pPr>
            <a:r>
              <a:rPr lang="en-US" sz="2400" dirty="0"/>
              <a:t>Revised Management Bulletin SNP-04-2023</a:t>
            </a:r>
            <a:endParaRPr lang="en-US" sz="2400" dirty="0">
              <a:cs typeface="Arial"/>
            </a:endParaRPr>
          </a:p>
          <a:p>
            <a:pPr marL="685800">
              <a:spcBef>
                <a:spcPts val="0"/>
              </a:spcBef>
              <a:spcAft>
                <a:spcPts val="1200"/>
              </a:spcAft>
              <a:buFont typeface="Arial"/>
              <a:buChar char="•"/>
            </a:pPr>
            <a:r>
              <a:rPr lang="en-US" sz="2400" dirty="0"/>
              <a:t>Aligns with amendments to California </a:t>
            </a:r>
            <a:r>
              <a:rPr lang="en-US" sz="2400" i="1" dirty="0"/>
              <a:t>Education Code </a:t>
            </a:r>
            <a:r>
              <a:rPr lang="en-US" sz="2400" dirty="0"/>
              <a:t>49557.5</a:t>
            </a:r>
            <a:endParaRPr lang="en-US" sz="2400" dirty="0">
              <a:cs typeface="Arial"/>
            </a:endParaRPr>
          </a:p>
          <a:p>
            <a:pPr marL="685800">
              <a:spcBef>
                <a:spcPts val="0"/>
              </a:spcBef>
              <a:spcAft>
                <a:spcPts val="1200"/>
              </a:spcAft>
              <a:buFont typeface="Arial"/>
              <a:buChar char="•"/>
            </a:pPr>
            <a:r>
              <a:rPr lang="en-US" sz="2400" dirty="0"/>
              <a:t>Prohibits disciplinary measures against students that result in the denial or delay of a breakfast or lunch</a:t>
            </a:r>
            <a:endParaRPr lang="en-US" sz="2400" dirty="0">
              <a:cs typeface="Arial"/>
            </a:endParaRPr>
          </a:p>
          <a:p>
            <a:pPr marL="685800">
              <a:spcBef>
                <a:spcPts val="0"/>
              </a:spcBef>
              <a:spcAft>
                <a:spcPts val="1200"/>
              </a:spcAft>
              <a:buFont typeface="Arial"/>
              <a:buChar char="•"/>
            </a:pPr>
            <a:r>
              <a:rPr lang="en-US" sz="2400" dirty="0"/>
              <a:t>SFAs may not take actions if a student reaches a negative balance</a:t>
            </a:r>
            <a:endParaRPr lang="en-US" sz="2400" dirty="0">
              <a:cs typeface="Arial"/>
            </a:endParaRPr>
          </a:p>
          <a:p>
            <a:pPr marL="0" indent="0">
              <a:spcBef>
                <a:spcPts val="0"/>
              </a:spcBef>
              <a:spcAft>
                <a:spcPts val="1200"/>
              </a:spcAft>
              <a:buNone/>
            </a:pPr>
            <a:r>
              <a:rPr lang="en-US" sz="2400" dirty="0"/>
              <a:t>Reminder: for all Universal Meals Program, Provision 2, or CEP sites, unpaid meal charge policy requirements do not apply. No meal charge policy is required. </a:t>
            </a:r>
            <a:endParaRPr lang="en-US" sz="2400" dirty="0">
              <a:cs typeface="Arial"/>
            </a:endParaRPr>
          </a:p>
          <a:p>
            <a:pPr>
              <a:buFont typeface="Arial"/>
            </a:pPr>
            <a:endParaRPr lang="en-US" sz="2800" dirty="0">
              <a:cs typeface="Arial"/>
            </a:endParaRPr>
          </a:p>
        </p:txBody>
      </p:sp>
    </p:spTree>
    <p:extLst>
      <p:ext uri="{BB962C8B-B14F-4D97-AF65-F5344CB8AC3E}">
        <p14:creationId xmlns:p14="http://schemas.microsoft.com/office/powerpoint/2010/main" val="3040941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B04F-9428-9157-A98B-E5AE4DD54555}"/>
              </a:ext>
            </a:extLst>
          </p:cNvPr>
          <p:cNvSpPr>
            <a:spLocks noGrp="1"/>
          </p:cNvSpPr>
          <p:nvPr>
            <p:ph type="title"/>
          </p:nvPr>
        </p:nvSpPr>
        <p:spPr>
          <a:xfrm>
            <a:off x="2403929" y="434552"/>
            <a:ext cx="9144000" cy="1143000"/>
          </a:xfrm>
        </p:spPr>
        <p:txBody>
          <a:bodyPr/>
          <a:lstStyle/>
          <a:p>
            <a:r>
              <a:rPr lang="en-US">
                <a:cs typeface="Arial"/>
              </a:rPr>
              <a:t>Nonprogram Food–Consolidated Guidance</a:t>
            </a:r>
            <a:endParaRPr lang="en-US"/>
          </a:p>
        </p:txBody>
      </p:sp>
      <p:sp>
        <p:nvSpPr>
          <p:cNvPr id="5" name="Content Placeholder 4">
            <a:extLst>
              <a:ext uri="{FF2B5EF4-FFF2-40B4-BE49-F238E27FC236}">
                <a16:creationId xmlns:a16="http://schemas.microsoft.com/office/drawing/2014/main" id="{FD7ED8CD-54F1-0B53-02AD-7FBBA16ECF17}"/>
              </a:ext>
            </a:extLst>
          </p:cNvPr>
          <p:cNvSpPr>
            <a:spLocks noGrp="1"/>
          </p:cNvSpPr>
          <p:nvPr>
            <p:ph idx="1"/>
          </p:nvPr>
        </p:nvSpPr>
        <p:spPr>
          <a:xfrm>
            <a:off x="2485571" y="1823219"/>
            <a:ext cx="9144000" cy="4114800"/>
          </a:xfrm>
        </p:spPr>
        <p:txBody>
          <a:bodyPr/>
          <a:lstStyle/>
          <a:p>
            <a:pPr>
              <a:spcBef>
                <a:spcPts val="0"/>
              </a:spcBef>
              <a:spcAft>
                <a:spcPts val="1200"/>
              </a:spcAft>
              <a:buFont typeface="Arial"/>
              <a:buChar char="•"/>
            </a:pPr>
            <a:r>
              <a:rPr lang="en-US" sz="2400" dirty="0"/>
              <a:t>Updated Management Bulletin SNP-03-2024</a:t>
            </a:r>
            <a:endParaRPr lang="en-US" sz="2400" dirty="0">
              <a:cs typeface="Arial"/>
            </a:endParaRPr>
          </a:p>
          <a:p>
            <a:pPr marL="1085850" lvl="1" indent="-342900">
              <a:spcBef>
                <a:spcPts val="0"/>
              </a:spcBef>
              <a:spcAft>
                <a:spcPts val="1200"/>
              </a:spcAft>
              <a:buFont typeface="Arial"/>
              <a:buChar char="–"/>
            </a:pPr>
            <a:r>
              <a:rPr lang="en-US" sz="2400" dirty="0"/>
              <a:t>Nonprogram food and revenue requirements</a:t>
            </a:r>
            <a:endParaRPr lang="en-US" sz="2400" dirty="0">
              <a:cs typeface="Arial"/>
            </a:endParaRPr>
          </a:p>
          <a:p>
            <a:pPr marL="1085850" lvl="1" indent="-342900">
              <a:spcBef>
                <a:spcPts val="0"/>
              </a:spcBef>
              <a:spcAft>
                <a:spcPts val="1200"/>
              </a:spcAft>
              <a:buFont typeface="Arial"/>
              <a:buChar char="–"/>
            </a:pPr>
            <a:r>
              <a:rPr lang="en-US" sz="2400" dirty="0"/>
              <a:t>SFA compliance monitoring</a:t>
            </a:r>
            <a:endParaRPr lang="en-US" sz="2400" dirty="0">
              <a:cs typeface="Arial"/>
            </a:endParaRPr>
          </a:p>
          <a:p>
            <a:pPr marL="1085850" lvl="1" indent="-342900">
              <a:spcBef>
                <a:spcPts val="0"/>
              </a:spcBef>
              <a:spcAft>
                <a:spcPts val="1200"/>
              </a:spcAft>
              <a:buFont typeface="Arial"/>
              <a:buChar char="–"/>
            </a:pPr>
            <a:r>
              <a:rPr lang="en-US" sz="2400" dirty="0"/>
              <a:t>Unique situations</a:t>
            </a:r>
            <a:endParaRPr lang="en-US" sz="2400" dirty="0">
              <a:cs typeface="Arial"/>
            </a:endParaRPr>
          </a:p>
          <a:p>
            <a:pPr marL="1085850" lvl="1" indent="-342900">
              <a:spcBef>
                <a:spcPts val="0"/>
              </a:spcBef>
              <a:spcAft>
                <a:spcPts val="1200"/>
              </a:spcAft>
              <a:buFont typeface="Arial"/>
              <a:buChar char="–"/>
            </a:pPr>
            <a:r>
              <a:rPr lang="en-US" sz="2400" dirty="0"/>
              <a:t>Catering and vending requirements</a:t>
            </a:r>
            <a:endParaRPr lang="en-US" sz="2400" dirty="0">
              <a:cs typeface="Arial"/>
            </a:endParaRPr>
          </a:p>
          <a:p>
            <a:pPr marL="1085850" lvl="1" indent="-342900">
              <a:spcBef>
                <a:spcPts val="0"/>
              </a:spcBef>
              <a:spcAft>
                <a:spcPts val="1200"/>
              </a:spcAft>
              <a:buFont typeface="Arial"/>
              <a:buChar char="–"/>
            </a:pPr>
            <a:r>
              <a:rPr lang="en-US" sz="2400" dirty="0"/>
              <a:t>State agency monitoring </a:t>
            </a:r>
            <a:endParaRPr lang="en-US" sz="2400" dirty="0">
              <a:cs typeface="Arial"/>
            </a:endParaRPr>
          </a:p>
          <a:p>
            <a:pPr>
              <a:spcBef>
                <a:spcPts val="0"/>
              </a:spcBef>
              <a:spcAft>
                <a:spcPts val="1200"/>
              </a:spcAft>
              <a:buFont typeface="Arial"/>
              <a:buChar char="•"/>
            </a:pPr>
            <a:r>
              <a:rPr lang="en-US" sz="2400" dirty="0"/>
              <a:t>Establishes an SFA monitoring reference period of no less than ten (10) consecutive days</a:t>
            </a:r>
            <a:endParaRPr lang="en-US" sz="2400" dirty="0">
              <a:cs typeface="Arial"/>
            </a:endParaRPr>
          </a:p>
        </p:txBody>
      </p:sp>
    </p:spTree>
    <p:extLst>
      <p:ext uri="{BB962C8B-B14F-4D97-AF65-F5344CB8AC3E}">
        <p14:creationId xmlns:p14="http://schemas.microsoft.com/office/powerpoint/2010/main" val="613917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E240B-861D-3C81-1F77-160F97BA60CA}"/>
              </a:ext>
            </a:extLst>
          </p:cNvPr>
          <p:cNvSpPr>
            <a:spLocks noGrp="1"/>
          </p:cNvSpPr>
          <p:nvPr>
            <p:ph type="title"/>
          </p:nvPr>
        </p:nvSpPr>
        <p:spPr>
          <a:xfrm>
            <a:off x="2540000" y="609600"/>
            <a:ext cx="9388415" cy="1258018"/>
          </a:xfrm>
        </p:spPr>
        <p:txBody>
          <a:bodyPr/>
          <a:lstStyle/>
          <a:p>
            <a:r>
              <a:rPr lang="en-US" dirty="0">
                <a:cs typeface="Arial"/>
              </a:rPr>
              <a:t>USDA Foods SY 2024–25 Estimated Entitlement</a:t>
            </a:r>
            <a:endParaRPr lang="en-US" dirty="0">
              <a:solidFill>
                <a:srgbClr val="000000"/>
              </a:solidFill>
              <a:cs typeface="Arial"/>
            </a:endParaRPr>
          </a:p>
          <a:p>
            <a:endParaRPr lang="en-US" dirty="0">
              <a:cs typeface="Arial"/>
            </a:endParaRPr>
          </a:p>
        </p:txBody>
      </p:sp>
      <p:sp>
        <p:nvSpPr>
          <p:cNvPr id="3" name="Content Placeholder 2">
            <a:extLst>
              <a:ext uri="{FF2B5EF4-FFF2-40B4-BE49-F238E27FC236}">
                <a16:creationId xmlns:a16="http://schemas.microsoft.com/office/drawing/2014/main" id="{0A604F92-6673-06E7-92C7-C7811A7F2A2B}"/>
              </a:ext>
            </a:extLst>
          </p:cNvPr>
          <p:cNvSpPr>
            <a:spLocks noGrp="1"/>
          </p:cNvSpPr>
          <p:nvPr>
            <p:ph idx="1"/>
          </p:nvPr>
        </p:nvSpPr>
        <p:spPr/>
        <p:txBody>
          <a:bodyPr/>
          <a:lstStyle/>
          <a:p>
            <a:r>
              <a:rPr lang="en-US" dirty="0">
                <a:cs typeface="Arial"/>
              </a:rPr>
              <a:t>The estimated per meal rate for SY 2024–25 is $0.45 cents.</a:t>
            </a:r>
          </a:p>
          <a:p>
            <a:r>
              <a:rPr lang="en-US" dirty="0">
                <a:cs typeface="Arial"/>
              </a:rPr>
              <a:t>Entitlement is based on actual SY 2022–23 lunches.</a:t>
            </a:r>
          </a:p>
          <a:p>
            <a:r>
              <a:rPr lang="en-US" dirty="0">
                <a:cs typeface="Arial"/>
              </a:rPr>
              <a:t>The effective rate will be updated in July when the actual per meal rate is published in the Federal Register.</a:t>
            </a:r>
          </a:p>
        </p:txBody>
      </p:sp>
    </p:spTree>
    <p:extLst>
      <p:ext uri="{BB962C8B-B14F-4D97-AF65-F5344CB8AC3E}">
        <p14:creationId xmlns:p14="http://schemas.microsoft.com/office/powerpoint/2010/main" val="121080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755BE-E766-21D4-7A47-4317DBE709C6}"/>
              </a:ext>
            </a:extLst>
          </p:cNvPr>
          <p:cNvSpPr>
            <a:spLocks noGrp="1"/>
          </p:cNvSpPr>
          <p:nvPr>
            <p:ph type="title"/>
          </p:nvPr>
        </p:nvSpPr>
        <p:spPr>
          <a:xfrm>
            <a:off x="2540001" y="431180"/>
            <a:ext cx="9144000" cy="1143000"/>
          </a:xfrm>
        </p:spPr>
        <p:txBody>
          <a:bodyPr/>
          <a:lstStyle/>
          <a:p>
            <a:r>
              <a:rPr lang="en-US" dirty="0">
                <a:cs typeface="Arial"/>
              </a:rPr>
              <a:t>USDA Foods Ordering and Timelines for SY 2024–25</a:t>
            </a:r>
            <a:endParaRPr lang="en-US" dirty="0"/>
          </a:p>
        </p:txBody>
      </p:sp>
      <p:sp>
        <p:nvSpPr>
          <p:cNvPr id="3" name="Content Placeholder 2">
            <a:extLst>
              <a:ext uri="{FF2B5EF4-FFF2-40B4-BE49-F238E27FC236}">
                <a16:creationId xmlns:a16="http://schemas.microsoft.com/office/drawing/2014/main" id="{5A9E22E9-ECDE-9832-2E8C-323196230899}"/>
              </a:ext>
            </a:extLst>
          </p:cNvPr>
          <p:cNvSpPr>
            <a:spLocks noGrp="1"/>
          </p:cNvSpPr>
          <p:nvPr>
            <p:ph idx="1"/>
          </p:nvPr>
        </p:nvSpPr>
        <p:spPr>
          <a:xfrm>
            <a:off x="2540001" y="1901949"/>
            <a:ext cx="9250946" cy="4123465"/>
          </a:xfrm>
        </p:spPr>
        <p:txBody>
          <a:bodyPr/>
          <a:lstStyle/>
          <a:p>
            <a:pPr>
              <a:spcBef>
                <a:spcPts val="0"/>
              </a:spcBef>
              <a:spcAft>
                <a:spcPts val="2400"/>
              </a:spcAft>
            </a:pPr>
            <a:r>
              <a:rPr lang="en-US" dirty="0">
                <a:cs typeface="Arial"/>
              </a:rPr>
              <a:t>Preplanner and Surveys are d</a:t>
            </a:r>
            <a:r>
              <a:rPr lang="en-US" sz="3200" dirty="0">
                <a:cs typeface="Arial"/>
              </a:rPr>
              <a:t>ue March 1, 2024.</a:t>
            </a:r>
          </a:p>
          <a:p>
            <a:pPr>
              <a:spcBef>
                <a:spcPts val="0"/>
              </a:spcBef>
              <a:spcAft>
                <a:spcPts val="2400"/>
              </a:spcAft>
              <a:buFont typeface="Courier New"/>
              <a:buChar char="•"/>
            </a:pPr>
            <a:r>
              <a:rPr lang="en-US" dirty="0">
                <a:cs typeface="Arial"/>
              </a:rPr>
              <a:t>The Food Distribution Program (FDP) uses your orders to compile truckload quantities and finalize orders to the USDA.</a:t>
            </a:r>
          </a:p>
          <a:p>
            <a:pPr>
              <a:spcBef>
                <a:spcPts val="0"/>
              </a:spcBef>
              <a:buFont typeface="Courier New"/>
              <a:buChar char="•"/>
            </a:pPr>
            <a:r>
              <a:rPr lang="en-US" dirty="0">
                <a:cs typeface="Arial"/>
              </a:rPr>
              <a:t>Questions can be emailed to</a:t>
            </a:r>
            <a:r>
              <a:rPr lang="en-US" sz="1800" u="sng" dirty="0">
                <a:solidFill>
                  <a:srgbClr val="0000FF"/>
                </a:solidFill>
                <a:effectLst/>
                <a:latin typeface="Arial" panose="020B0604020202020204" pitchFamily="34" charset="0"/>
                <a:ea typeface="Calibri" panose="020F0502020204030204" pitchFamily="34" charset="0"/>
                <a:hlinkClick r:id="rId3"/>
              </a:rPr>
              <a:t> </a:t>
            </a:r>
            <a:r>
              <a:rPr lang="en-US" u="sng" dirty="0">
                <a:solidFill>
                  <a:srgbClr val="0000FF"/>
                </a:solidFill>
                <a:effectLst/>
                <a:latin typeface="Arial" panose="020B0604020202020204" pitchFamily="34" charset="0"/>
                <a:ea typeface="Calibri" panose="020F0502020204030204" pitchFamily="34" charset="0"/>
                <a:hlinkClick r:id="rId3"/>
              </a:rPr>
              <a:t>FoodDistribution@cde.ca.gov</a:t>
            </a:r>
            <a:r>
              <a:rPr lang="en-US" dirty="0">
                <a:cs typeface="Arial"/>
              </a:rPr>
              <a:t>. </a:t>
            </a:r>
          </a:p>
          <a:p>
            <a:pPr lvl="1">
              <a:buFont typeface="Arial"/>
              <a:buChar char="–"/>
            </a:pPr>
            <a:endParaRPr lang="en-US" dirty="0">
              <a:cs typeface="Arial"/>
            </a:endParaRPr>
          </a:p>
        </p:txBody>
      </p:sp>
    </p:spTree>
    <p:extLst>
      <p:ext uri="{BB962C8B-B14F-4D97-AF65-F5344CB8AC3E}">
        <p14:creationId xmlns:p14="http://schemas.microsoft.com/office/powerpoint/2010/main" val="44176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B3AA5-CD54-8868-4955-E5B60D4CDB7D}"/>
              </a:ext>
            </a:extLst>
          </p:cNvPr>
          <p:cNvSpPr>
            <a:spLocks noGrp="1"/>
          </p:cNvSpPr>
          <p:nvPr>
            <p:ph type="title"/>
          </p:nvPr>
        </p:nvSpPr>
        <p:spPr/>
        <p:txBody>
          <a:bodyPr/>
          <a:lstStyle/>
          <a:p>
            <a:r>
              <a:rPr lang="en-US" dirty="0">
                <a:cs typeface="Arial"/>
              </a:rPr>
              <a:t>Department of Defense Fresh Entitlement </a:t>
            </a:r>
            <a:endParaRPr lang="en-US" dirty="0"/>
          </a:p>
        </p:txBody>
      </p:sp>
      <p:sp>
        <p:nvSpPr>
          <p:cNvPr id="3" name="Content Placeholder 2">
            <a:extLst>
              <a:ext uri="{FF2B5EF4-FFF2-40B4-BE49-F238E27FC236}">
                <a16:creationId xmlns:a16="http://schemas.microsoft.com/office/drawing/2014/main" id="{4B0D25A7-32F0-DA17-7480-C4D6AE36E23D}"/>
              </a:ext>
            </a:extLst>
          </p:cNvPr>
          <p:cNvSpPr>
            <a:spLocks noGrp="1"/>
          </p:cNvSpPr>
          <p:nvPr>
            <p:ph sz="half" idx="1"/>
          </p:nvPr>
        </p:nvSpPr>
        <p:spPr>
          <a:xfrm>
            <a:off x="2539999" y="1981200"/>
            <a:ext cx="9143999" cy="2336157"/>
          </a:xfrm>
        </p:spPr>
        <p:txBody>
          <a:bodyPr/>
          <a:lstStyle/>
          <a:p>
            <a:r>
              <a:rPr lang="en-US" dirty="0">
                <a:cs typeface="Arial"/>
              </a:rPr>
              <a:t>Reminder to use your entitlement in Fresh Fruit and Vegetables Order Receipt System (FFAVORS) by May 1</a:t>
            </a:r>
            <a:r>
              <a:rPr lang="en-US" baseline="30000" dirty="0">
                <a:cs typeface="Arial"/>
              </a:rPr>
              <a:t>st</a:t>
            </a:r>
            <a:r>
              <a:rPr lang="en-US" dirty="0">
                <a:cs typeface="Arial"/>
              </a:rPr>
              <a:t> </a:t>
            </a:r>
          </a:p>
          <a:p>
            <a:endParaRPr lang="en-US" dirty="0">
              <a:cs typeface="Arial"/>
            </a:endParaRPr>
          </a:p>
        </p:txBody>
      </p:sp>
      <p:pic>
        <p:nvPicPr>
          <p:cNvPr id="7" name="Content Placeholder 6">
            <a:extLst>
              <a:ext uri="{FF2B5EF4-FFF2-40B4-BE49-F238E27FC236}">
                <a16:creationId xmlns:a16="http://schemas.microsoft.com/office/drawing/2014/main" id="{66493F8D-FC09-DBBC-1512-C4235C986707}"/>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42394" y="3693955"/>
            <a:ext cx="3834716" cy="2554445"/>
          </a:xfrm>
        </p:spPr>
      </p:pic>
    </p:spTree>
    <p:extLst>
      <p:ext uri="{BB962C8B-B14F-4D97-AF65-F5344CB8AC3E}">
        <p14:creationId xmlns:p14="http://schemas.microsoft.com/office/powerpoint/2010/main" val="3894501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60966" y="350146"/>
            <a:ext cx="9562530" cy="1067219"/>
          </a:xfrm>
        </p:spPr>
        <p:txBody>
          <a:bodyPr/>
          <a:lstStyle/>
          <a:p>
            <a:r>
              <a:rPr lang="en-US">
                <a:cs typeface="Arial"/>
              </a:rPr>
              <a:t>Important Operational Dates: </a:t>
            </a:r>
            <a:br>
              <a:rPr lang="en-US">
                <a:cs typeface="Arial"/>
              </a:rPr>
            </a:br>
            <a:r>
              <a:rPr lang="en-US">
                <a:cs typeface="Arial"/>
              </a:rPr>
              <a:t>Next 30 to 60 days</a:t>
            </a:r>
          </a:p>
        </p:txBody>
      </p:sp>
      <p:graphicFrame>
        <p:nvGraphicFramePr>
          <p:cNvPr id="5" name="Content Placeholder 4" descr="Important dates next 30 to 60 days.  Actions and corresponding dates: USDA Foods Pre-Planner Survey &amp; CNIPS second review of meal applications report are due 3/1. 3/15 addresses in CALPADS for Summer EBT are due.">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579834618"/>
              </p:ext>
            </p:extLst>
          </p:nvPr>
        </p:nvGraphicFramePr>
        <p:xfrm>
          <a:off x="2455123" y="1808142"/>
          <a:ext cx="9188818" cy="3732374"/>
        </p:xfrm>
        <a:graphic>
          <a:graphicData uri="http://schemas.openxmlformats.org/drawingml/2006/table">
            <a:tbl>
              <a:tblPr firstRow="1" bandRow="1">
                <a:tableStyleId>{5C22544A-7EE6-4342-B048-85BDC9FD1C3A}</a:tableStyleId>
              </a:tblPr>
              <a:tblGrid>
                <a:gridCol w="6454588">
                  <a:extLst>
                    <a:ext uri="{9D8B030D-6E8A-4147-A177-3AD203B41FA5}">
                      <a16:colId xmlns:a16="http://schemas.microsoft.com/office/drawing/2014/main" val="1020567512"/>
                    </a:ext>
                  </a:extLst>
                </a:gridCol>
                <a:gridCol w="2734230">
                  <a:extLst>
                    <a:ext uri="{9D8B030D-6E8A-4147-A177-3AD203B41FA5}">
                      <a16:colId xmlns:a16="http://schemas.microsoft.com/office/drawing/2014/main" val="866446811"/>
                    </a:ext>
                  </a:extLst>
                </a:gridCol>
              </a:tblGrid>
              <a:tr h="515470">
                <a:tc>
                  <a:txBody>
                    <a:bodyPr/>
                    <a:lstStyle/>
                    <a:p>
                      <a:pPr lvl="0" algn="ctr">
                        <a:buNone/>
                      </a:pPr>
                      <a:r>
                        <a:rPr lang="en-US" sz="3200">
                          <a:solidFill>
                            <a:schemeClr val="bg1"/>
                          </a:solidFill>
                        </a:rPr>
                        <a:t>Action</a:t>
                      </a:r>
                    </a:p>
                  </a:txBody>
                  <a:tcPr/>
                </a:tc>
                <a:tc>
                  <a:txBody>
                    <a:bodyPr/>
                    <a:lstStyle/>
                    <a:p>
                      <a:pPr lvl="0" algn="ctr">
                        <a:buNone/>
                      </a:pPr>
                      <a:r>
                        <a:rPr lang="en-US" sz="3200"/>
                        <a:t>Date</a:t>
                      </a:r>
                    </a:p>
                  </a:txBody>
                  <a:tcPr/>
                </a:tc>
                <a:extLst>
                  <a:ext uri="{0D108BD9-81ED-4DB2-BD59-A6C34878D82A}">
                    <a16:rowId xmlns:a16="http://schemas.microsoft.com/office/drawing/2014/main" val="2664261068"/>
                  </a:ext>
                </a:extLst>
              </a:tr>
              <a:tr h="764585">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USDA Foods Pre-Planner Survey</a:t>
                      </a:r>
                      <a:endParaRPr lang="en-US" sz="2800" dirty="0">
                        <a:solidFill>
                          <a:schemeClr val="tx1"/>
                        </a:solidFill>
                      </a:endParaRPr>
                    </a:p>
                  </a:txBody>
                  <a:tcPr anchor="ctr"/>
                </a:tc>
                <a:tc>
                  <a:txBody>
                    <a:bodyPr/>
                    <a:lstStyle/>
                    <a:p>
                      <a:pPr marL="0" lvl="0" indent="0" algn="ctr">
                        <a:lnSpc>
                          <a:spcPct val="100000"/>
                        </a:lnSpc>
                        <a:spcBef>
                          <a:spcPts val="0"/>
                        </a:spcBef>
                        <a:spcAft>
                          <a:spcPts val="0"/>
                        </a:spcAft>
                        <a:buNone/>
                      </a:pPr>
                      <a:r>
                        <a:rPr lang="en-US" sz="2800" b="0" i="0" u="none" strike="noStrike" noProof="0">
                          <a:solidFill>
                            <a:schemeClr val="tx1"/>
                          </a:solidFill>
                          <a:latin typeface="+mn-lt"/>
                        </a:rPr>
                        <a:t>March 1, 2024</a:t>
                      </a:r>
                      <a:endParaRPr lang="en-US" sz="2800">
                        <a:solidFill>
                          <a:schemeClr val="tx1"/>
                        </a:solidFill>
                      </a:endParaRPr>
                    </a:p>
                  </a:txBody>
                  <a:tcPr anchor="ctr"/>
                </a:tc>
                <a:extLst>
                  <a:ext uri="{0D108BD9-81ED-4DB2-BD59-A6C34878D82A}">
                    <a16:rowId xmlns:a16="http://schemas.microsoft.com/office/drawing/2014/main" val="2272383613"/>
                  </a:ext>
                </a:extLst>
              </a:tr>
              <a:tr h="1443789">
                <a:tc>
                  <a:txBody>
                    <a:bodyPr/>
                    <a:lstStyle/>
                    <a:p>
                      <a:pPr lvl="0" algn="l">
                        <a:lnSpc>
                          <a:spcPct val="100000"/>
                        </a:lnSpc>
                        <a:spcBef>
                          <a:spcPts val="0"/>
                        </a:spcBef>
                        <a:spcAft>
                          <a:spcPts val="0"/>
                        </a:spcAft>
                        <a:buNone/>
                      </a:pPr>
                      <a:r>
                        <a:rPr lang="en-US" sz="2800" kern="1200" noProof="0" dirty="0">
                          <a:solidFill>
                            <a:schemeClr val="tx1"/>
                          </a:solidFill>
                          <a:effectLst/>
                          <a:latin typeface="+mn-lt"/>
                          <a:ea typeface="+mn-ea"/>
                          <a:cs typeface="+mn-cs"/>
                        </a:rPr>
                        <a:t>Second Review of Meal Applications Report due in CNIPS–only SFAs who received the listserv</a:t>
                      </a:r>
                      <a:endParaRPr lang="en-US" sz="2800" kern="1200" dirty="0">
                        <a:solidFill>
                          <a:schemeClr val="tx1"/>
                        </a:solidFill>
                        <a:effectLst/>
                        <a:latin typeface="+mn-lt"/>
                        <a:ea typeface="+mn-ea"/>
                        <a:cs typeface="+mn-cs"/>
                      </a:endParaRPr>
                    </a:p>
                  </a:txBody>
                  <a:tcPr anchor="ctr"/>
                </a:tc>
                <a:tc>
                  <a:txBody>
                    <a:bodyPr/>
                    <a:lstStyle/>
                    <a:p>
                      <a:pPr marL="0" lvl="0" indent="0" algn="ctr">
                        <a:lnSpc>
                          <a:spcPct val="100000"/>
                        </a:lnSpc>
                        <a:spcBef>
                          <a:spcPts val="0"/>
                        </a:spcBef>
                        <a:spcAft>
                          <a:spcPts val="0"/>
                        </a:spcAft>
                        <a:buNone/>
                      </a:pPr>
                      <a:r>
                        <a:rPr lang="en-US" sz="2800" b="0" i="0" u="none" strike="noStrike" noProof="0">
                          <a:solidFill>
                            <a:schemeClr val="tx1"/>
                          </a:solidFill>
                          <a:latin typeface="+mn-lt"/>
                        </a:rPr>
                        <a:t>March 1, 2024</a:t>
                      </a:r>
                    </a:p>
                  </a:txBody>
                  <a:tcPr anchor="ctr"/>
                </a:tc>
                <a:extLst>
                  <a:ext uri="{0D108BD9-81ED-4DB2-BD59-A6C34878D82A}">
                    <a16:rowId xmlns:a16="http://schemas.microsoft.com/office/drawing/2014/main" val="2735949056"/>
                  </a:ext>
                </a:extLst>
              </a:tr>
              <a:tr h="884735">
                <a:tc>
                  <a:txBody>
                    <a:bodyPr/>
                    <a:lstStyle/>
                    <a:p>
                      <a:pPr lvl="0" algn="l">
                        <a:lnSpc>
                          <a:spcPct val="100000"/>
                        </a:lnSpc>
                        <a:spcBef>
                          <a:spcPts val="0"/>
                        </a:spcBef>
                        <a:spcAft>
                          <a:spcPts val="0"/>
                        </a:spcAft>
                        <a:buNone/>
                      </a:pPr>
                      <a:r>
                        <a:rPr lang="en-US" sz="2800" kern="1200">
                          <a:solidFill>
                            <a:schemeClr val="tx1"/>
                          </a:solidFill>
                          <a:effectLst/>
                          <a:latin typeface="+mn-lt"/>
                          <a:ea typeface="+mn-ea"/>
                          <a:cs typeface="+mn-cs"/>
                        </a:rPr>
                        <a:t>Deadline to update mailing addresses in CALPADS for Summer EBT benefits</a:t>
                      </a:r>
                    </a:p>
                  </a:txBody>
                  <a:tcPr anchor="ctr"/>
                </a:tc>
                <a:tc>
                  <a:txBody>
                    <a:bodyPr/>
                    <a:lstStyle/>
                    <a:p>
                      <a:pPr marL="0" lvl="0" indent="0" algn="ctr">
                        <a:lnSpc>
                          <a:spcPct val="100000"/>
                        </a:lnSpc>
                        <a:spcBef>
                          <a:spcPts val="0"/>
                        </a:spcBef>
                        <a:spcAft>
                          <a:spcPts val="0"/>
                        </a:spcAft>
                        <a:buNone/>
                      </a:pPr>
                      <a:r>
                        <a:rPr lang="en-US" sz="2800" b="0" i="0" u="none" strike="noStrike" noProof="0" dirty="0">
                          <a:solidFill>
                            <a:schemeClr val="tx1"/>
                          </a:solidFill>
                          <a:latin typeface="+mn-lt"/>
                        </a:rPr>
                        <a:t>March 29, 2024</a:t>
                      </a:r>
                    </a:p>
                    <a:p>
                      <a:pPr marL="0" lvl="0" indent="0" algn="ctr">
                        <a:lnSpc>
                          <a:spcPct val="100000"/>
                        </a:lnSpc>
                        <a:spcBef>
                          <a:spcPts val="0"/>
                        </a:spcBef>
                        <a:spcAft>
                          <a:spcPts val="0"/>
                        </a:spcAft>
                        <a:buNone/>
                      </a:pPr>
                      <a:r>
                        <a:rPr lang="en-US" sz="2800" b="0" i="0" u="none" strike="noStrike" noProof="0" dirty="0">
                          <a:solidFill>
                            <a:schemeClr val="tx1"/>
                          </a:solidFill>
                          <a:latin typeface="+mn-lt"/>
                        </a:rPr>
                        <a:t>(revised)</a:t>
                      </a:r>
                    </a:p>
                  </a:txBody>
                  <a:tcPr anchor="ctr"/>
                </a:tc>
                <a:extLst>
                  <a:ext uri="{0D108BD9-81ED-4DB2-BD59-A6C34878D82A}">
                    <a16:rowId xmlns:a16="http://schemas.microsoft.com/office/drawing/2014/main" val="3544360473"/>
                  </a:ext>
                </a:extLst>
              </a:tr>
            </a:tbl>
          </a:graphicData>
        </a:graphic>
      </p:graphicFrame>
    </p:spTree>
    <p:extLst>
      <p:ext uri="{BB962C8B-B14F-4D97-AF65-F5344CB8AC3E}">
        <p14:creationId xmlns:p14="http://schemas.microsoft.com/office/powerpoint/2010/main" val="1464764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96F0-247F-8D42-69A7-B8DCE13775B9}"/>
              </a:ext>
            </a:extLst>
          </p:cNvPr>
          <p:cNvSpPr>
            <a:spLocks noGrp="1"/>
          </p:cNvSpPr>
          <p:nvPr>
            <p:ph type="title"/>
          </p:nvPr>
        </p:nvSpPr>
        <p:spPr>
          <a:xfrm>
            <a:off x="2568755" y="250166"/>
            <a:ext cx="9144000" cy="1143000"/>
          </a:xfrm>
        </p:spPr>
        <p:txBody>
          <a:bodyPr/>
          <a:lstStyle/>
          <a:p>
            <a:r>
              <a:rPr lang="en-US" dirty="0">
                <a:cs typeface="Arial"/>
              </a:rPr>
              <a:t>Meal Reimbursement </a:t>
            </a:r>
            <a:br>
              <a:rPr lang="en-US" dirty="0">
                <a:cs typeface="Arial"/>
              </a:rPr>
            </a:br>
            <a:r>
              <a:rPr lang="en-US" dirty="0">
                <a:cs typeface="Arial"/>
              </a:rPr>
              <a:t>Claim Deadlines</a:t>
            </a:r>
          </a:p>
        </p:txBody>
      </p:sp>
      <p:graphicFrame>
        <p:nvGraphicFramePr>
          <p:cNvPr id="5" name="Content Placeholder 4" descr="Meal Reimbursement Claim Deadlines by the month and deadline for December 2023 to February 2024, submissions are due on the 60th day after the claim month.">
            <a:extLst>
              <a:ext uri="{FF2B5EF4-FFF2-40B4-BE49-F238E27FC236}">
                <a16:creationId xmlns:a16="http://schemas.microsoft.com/office/drawing/2014/main" id="{DE679106-1315-0C45-275D-DD5ECD415BCA}"/>
              </a:ext>
            </a:extLst>
          </p:cNvPr>
          <p:cNvGraphicFramePr>
            <a:graphicFrameLocks/>
          </p:cNvGraphicFramePr>
          <p:nvPr>
            <p:extLst>
              <p:ext uri="{D42A27DB-BD31-4B8C-83A1-F6EECF244321}">
                <p14:modId xmlns:p14="http://schemas.microsoft.com/office/powerpoint/2010/main" val="3205592713"/>
              </p:ext>
            </p:extLst>
          </p:nvPr>
        </p:nvGraphicFramePr>
        <p:xfrm>
          <a:off x="2573547" y="1552755"/>
          <a:ext cx="9457765" cy="4415228"/>
        </p:xfrm>
        <a:graphic>
          <a:graphicData uri="http://schemas.openxmlformats.org/drawingml/2006/table">
            <a:tbl>
              <a:tblPr firstRow="1" bandRow="1">
                <a:tableStyleId>{5C22544A-7EE6-4342-B048-85BDC9FD1C3A}</a:tableStyleId>
              </a:tblPr>
              <a:tblGrid>
                <a:gridCol w="4684058">
                  <a:extLst>
                    <a:ext uri="{9D8B030D-6E8A-4147-A177-3AD203B41FA5}">
                      <a16:colId xmlns:a16="http://schemas.microsoft.com/office/drawing/2014/main" val="1020567512"/>
                    </a:ext>
                  </a:extLst>
                </a:gridCol>
                <a:gridCol w="4773707">
                  <a:extLst>
                    <a:ext uri="{9D8B030D-6E8A-4147-A177-3AD203B41FA5}">
                      <a16:colId xmlns:a16="http://schemas.microsoft.com/office/drawing/2014/main" val="866446811"/>
                    </a:ext>
                  </a:extLst>
                </a:gridCol>
              </a:tblGrid>
              <a:tr h="613882">
                <a:tc>
                  <a:txBody>
                    <a:bodyPr/>
                    <a:lstStyle/>
                    <a:p>
                      <a:pPr lvl="0" algn="ctr">
                        <a:buNone/>
                      </a:pPr>
                      <a:r>
                        <a:rPr lang="en-US" sz="3200" dirty="0">
                          <a:solidFill>
                            <a:schemeClr val="bg1"/>
                          </a:solidFill>
                        </a:rPr>
                        <a:t>Claim Month</a:t>
                      </a:r>
                    </a:p>
                  </a:txBody>
                  <a:tcPr/>
                </a:tc>
                <a:tc>
                  <a:txBody>
                    <a:bodyPr/>
                    <a:lstStyle/>
                    <a:p>
                      <a:pPr lvl="0" algn="ctr">
                        <a:buNone/>
                      </a:pPr>
                      <a:r>
                        <a:rPr lang="en-US" sz="3200"/>
                        <a:t>Submission Deadline</a:t>
                      </a:r>
                    </a:p>
                  </a:txBody>
                  <a:tcPr/>
                </a:tc>
                <a:extLst>
                  <a:ext uri="{0D108BD9-81ED-4DB2-BD59-A6C34878D82A}">
                    <a16:rowId xmlns:a16="http://schemas.microsoft.com/office/drawing/2014/main" val="2664261068"/>
                  </a:ext>
                </a:extLst>
              </a:tr>
              <a:tr h="1274985">
                <a:tc>
                  <a:txBody>
                    <a:bodyPr/>
                    <a:lstStyle/>
                    <a:p>
                      <a:pPr lvl="0" algn="l">
                        <a:lnSpc>
                          <a:spcPct val="100000"/>
                        </a:lnSpc>
                        <a:spcBef>
                          <a:spcPts val="0"/>
                        </a:spcBef>
                        <a:spcAft>
                          <a:spcPts val="0"/>
                        </a:spcAft>
                        <a:buNone/>
                      </a:pPr>
                      <a:r>
                        <a:rPr lang="en-US" sz="3200" kern="1200" dirty="0">
                          <a:solidFill>
                            <a:schemeClr val="tx1"/>
                          </a:solidFill>
                          <a:effectLst/>
                          <a:latin typeface="+mn-lt"/>
                          <a:ea typeface="+mn-ea"/>
                          <a:cs typeface="+mn-cs"/>
                        </a:rPr>
                        <a:t>December 2023</a:t>
                      </a:r>
                    </a:p>
                  </a:txBody>
                  <a:tcPr anchor="ctr"/>
                </a:tc>
                <a:tc>
                  <a:txBody>
                    <a:bodyPr/>
                    <a:lstStyle/>
                    <a:p>
                      <a:pPr marL="0" lvl="0" indent="0" algn="ctr">
                        <a:lnSpc>
                          <a:spcPct val="100000"/>
                        </a:lnSpc>
                        <a:spcBef>
                          <a:spcPts val="0"/>
                        </a:spcBef>
                        <a:spcAft>
                          <a:spcPts val="0"/>
                        </a:spcAft>
                        <a:buNone/>
                      </a:pPr>
                      <a:r>
                        <a:rPr lang="en-US" sz="3200" b="0" i="0" u="none" strike="noStrike" noProof="0">
                          <a:solidFill>
                            <a:schemeClr val="tx1"/>
                          </a:solidFill>
                          <a:latin typeface="+mn-lt"/>
                        </a:rPr>
                        <a:t>Thursday, February 29, 2024</a:t>
                      </a:r>
                    </a:p>
                  </a:txBody>
                  <a:tcPr anchor="ctr"/>
                </a:tc>
                <a:extLst>
                  <a:ext uri="{0D108BD9-81ED-4DB2-BD59-A6C34878D82A}">
                    <a16:rowId xmlns:a16="http://schemas.microsoft.com/office/drawing/2014/main" val="2198523657"/>
                  </a:ext>
                </a:extLst>
              </a:tr>
              <a:tr h="1156931">
                <a:tc>
                  <a:txBody>
                    <a:bodyPr/>
                    <a:lstStyle/>
                    <a:p>
                      <a:pPr lvl="0" algn="l">
                        <a:lnSpc>
                          <a:spcPct val="100000"/>
                        </a:lnSpc>
                        <a:spcBef>
                          <a:spcPts val="0"/>
                        </a:spcBef>
                        <a:spcAft>
                          <a:spcPts val="0"/>
                        </a:spcAft>
                        <a:buNone/>
                      </a:pPr>
                      <a:r>
                        <a:rPr lang="en-US" sz="3200" kern="1200">
                          <a:solidFill>
                            <a:schemeClr val="tx1"/>
                          </a:solidFill>
                          <a:effectLst/>
                          <a:latin typeface="+mn-lt"/>
                          <a:ea typeface="+mn-ea"/>
                          <a:cs typeface="+mn-cs"/>
                        </a:rPr>
                        <a:t>January 2024</a:t>
                      </a:r>
                    </a:p>
                  </a:txBody>
                  <a:tcPr anchor="ctr"/>
                </a:tc>
                <a:tc>
                  <a:txBody>
                    <a:bodyPr/>
                    <a:lstStyle/>
                    <a:p>
                      <a:pPr marL="0" lvl="0" indent="0" algn="ctr">
                        <a:lnSpc>
                          <a:spcPct val="100000"/>
                        </a:lnSpc>
                        <a:spcBef>
                          <a:spcPts val="0"/>
                        </a:spcBef>
                        <a:spcAft>
                          <a:spcPts val="0"/>
                        </a:spcAft>
                        <a:buNone/>
                      </a:pPr>
                      <a:r>
                        <a:rPr lang="en-US" sz="3200" b="0" i="0" u="none" strike="noStrike" noProof="0">
                          <a:solidFill>
                            <a:schemeClr val="tx1"/>
                          </a:solidFill>
                          <a:latin typeface="+mn-lt"/>
                        </a:rPr>
                        <a:t>Monday, April 1, 2024</a:t>
                      </a:r>
                      <a:endParaRPr lang="en-US" sz="3200">
                        <a:solidFill>
                          <a:schemeClr val="tx1"/>
                        </a:solidFill>
                      </a:endParaRPr>
                    </a:p>
                  </a:txBody>
                  <a:tcPr anchor="ctr"/>
                </a:tc>
                <a:extLst>
                  <a:ext uri="{0D108BD9-81ED-4DB2-BD59-A6C34878D82A}">
                    <a16:rowId xmlns:a16="http://schemas.microsoft.com/office/drawing/2014/main" val="2272383613"/>
                  </a:ext>
                </a:extLst>
              </a:tr>
              <a:tr h="1369430">
                <a:tc>
                  <a:txBody>
                    <a:bodyPr/>
                    <a:lstStyle/>
                    <a:p>
                      <a:pPr lvl="0" algn="l">
                        <a:lnSpc>
                          <a:spcPct val="100000"/>
                        </a:lnSpc>
                        <a:spcBef>
                          <a:spcPts val="0"/>
                        </a:spcBef>
                        <a:spcAft>
                          <a:spcPts val="0"/>
                        </a:spcAft>
                        <a:buNone/>
                      </a:pPr>
                      <a:r>
                        <a:rPr lang="en-US" sz="3200" kern="1200" noProof="0">
                          <a:solidFill>
                            <a:schemeClr val="tx1"/>
                          </a:solidFill>
                          <a:effectLst/>
                          <a:latin typeface="+mn-lt"/>
                          <a:ea typeface="+mn-ea"/>
                          <a:cs typeface="+mn-cs"/>
                        </a:rPr>
                        <a:t>February 2024</a:t>
                      </a:r>
                    </a:p>
                  </a:txBody>
                  <a:tcPr anchor="ctr"/>
                </a:tc>
                <a:tc>
                  <a:txBody>
                    <a:bodyPr/>
                    <a:lstStyle/>
                    <a:p>
                      <a:pPr marL="0" lvl="0" indent="0" algn="ctr">
                        <a:lnSpc>
                          <a:spcPct val="100000"/>
                        </a:lnSpc>
                        <a:spcBef>
                          <a:spcPts val="0"/>
                        </a:spcBef>
                        <a:spcAft>
                          <a:spcPts val="0"/>
                        </a:spcAft>
                        <a:buNone/>
                      </a:pPr>
                      <a:r>
                        <a:rPr lang="en-US" sz="3200" b="0" i="0" u="none" strike="noStrike" noProof="0" dirty="0">
                          <a:solidFill>
                            <a:schemeClr val="tx1"/>
                          </a:solidFill>
                          <a:latin typeface="+mn-lt"/>
                        </a:rPr>
                        <a:t>Monday, April 29, 2024</a:t>
                      </a:r>
                    </a:p>
                  </a:txBody>
                  <a:tcPr anchor="ctr"/>
                </a:tc>
                <a:extLst>
                  <a:ext uri="{0D108BD9-81ED-4DB2-BD59-A6C34878D82A}">
                    <a16:rowId xmlns:a16="http://schemas.microsoft.com/office/drawing/2014/main" val="2735949056"/>
                  </a:ext>
                </a:extLst>
              </a:tr>
            </a:tbl>
          </a:graphicData>
        </a:graphic>
      </p:graphicFrame>
    </p:spTree>
    <p:extLst>
      <p:ext uri="{BB962C8B-B14F-4D97-AF65-F5344CB8AC3E}">
        <p14:creationId xmlns:p14="http://schemas.microsoft.com/office/powerpoint/2010/main" val="2290392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354384" y="482600"/>
            <a:ext cx="9144000" cy="1143000"/>
          </a:xfrm>
        </p:spPr>
        <p:txBody>
          <a:bodyPr/>
          <a:lstStyle/>
          <a:p>
            <a:r>
              <a:rPr lang="en-US">
                <a:cs typeface="Arial"/>
              </a:rPr>
              <a:t>Funding Updates</a:t>
            </a:r>
            <a:endParaRPr lang="en-US"/>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79717" y="1546302"/>
            <a:ext cx="5893334" cy="4564566"/>
          </a:xfrm>
        </p:spPr>
      </p:pic>
    </p:spTree>
    <p:extLst>
      <p:ext uri="{BB962C8B-B14F-4D97-AF65-F5344CB8AC3E}">
        <p14:creationId xmlns:p14="http://schemas.microsoft.com/office/powerpoint/2010/main" val="1660402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263E-7863-B11A-95B8-F4780D3748DA}"/>
              </a:ext>
            </a:extLst>
          </p:cNvPr>
          <p:cNvSpPr>
            <a:spLocks noGrp="1"/>
          </p:cNvSpPr>
          <p:nvPr>
            <p:ph type="title"/>
          </p:nvPr>
        </p:nvSpPr>
        <p:spPr>
          <a:xfrm>
            <a:off x="2431668" y="233005"/>
            <a:ext cx="9144000" cy="1143000"/>
          </a:xfrm>
        </p:spPr>
        <p:txBody>
          <a:bodyPr/>
          <a:lstStyle/>
          <a:p>
            <a:r>
              <a:rPr lang="en-US" dirty="0"/>
              <a:t>Local Food for Schools</a:t>
            </a:r>
          </a:p>
        </p:txBody>
      </p:sp>
      <p:sp>
        <p:nvSpPr>
          <p:cNvPr id="3" name="Content Placeholder 2">
            <a:extLst>
              <a:ext uri="{FF2B5EF4-FFF2-40B4-BE49-F238E27FC236}">
                <a16:creationId xmlns:a16="http://schemas.microsoft.com/office/drawing/2014/main" id="{464A3C1C-BAE4-A766-4D83-EDE3AC8BCFB6}"/>
              </a:ext>
            </a:extLst>
          </p:cNvPr>
          <p:cNvSpPr>
            <a:spLocks noGrp="1"/>
          </p:cNvSpPr>
          <p:nvPr>
            <p:ph sz="half" idx="1"/>
          </p:nvPr>
        </p:nvSpPr>
        <p:spPr>
          <a:xfrm>
            <a:off x="2430025" y="1619089"/>
            <a:ext cx="9757957" cy="5250963"/>
          </a:xfrm>
        </p:spPr>
        <p:txBody>
          <a:bodyPr/>
          <a:lstStyle/>
          <a:p>
            <a:pPr>
              <a:spcBef>
                <a:spcPts val="1400"/>
              </a:spcBef>
              <a:spcAft>
                <a:spcPts val="1200"/>
              </a:spcAft>
            </a:pPr>
            <a:r>
              <a:rPr lang="en-US" b="0" i="0" u="none" strike="noStrike" baseline="0" dirty="0">
                <a:latin typeface="Arial"/>
                <a:cs typeface="Arial"/>
              </a:rPr>
              <a:t>Expected Allocation Release:</a:t>
            </a:r>
            <a:r>
              <a:rPr lang="en-US" b="0" i="0" u="none" strike="noStrike" baseline="0" dirty="0">
                <a:solidFill>
                  <a:srgbClr val="FF0000"/>
                </a:solidFill>
                <a:latin typeface="Arial"/>
                <a:cs typeface="Arial"/>
              </a:rPr>
              <a:t> </a:t>
            </a:r>
            <a:r>
              <a:rPr lang="en-US" dirty="0">
                <a:latin typeface="Arial"/>
                <a:cs typeface="Arial"/>
              </a:rPr>
              <a:t>March </a:t>
            </a:r>
            <a:r>
              <a:rPr lang="en-US" b="0" i="0" u="none" strike="noStrike" baseline="0" dirty="0">
                <a:latin typeface="Arial"/>
                <a:cs typeface="Arial"/>
              </a:rPr>
              <a:t>2024</a:t>
            </a:r>
            <a:endParaRPr lang="en-US" dirty="0">
              <a:cs typeface="Arial"/>
            </a:endParaRPr>
          </a:p>
          <a:p>
            <a:pPr>
              <a:spcBef>
                <a:spcPts val="1400"/>
              </a:spcBef>
              <a:spcAft>
                <a:spcPts val="1200"/>
              </a:spcAft>
            </a:pPr>
            <a:r>
              <a:rPr lang="en-US" b="0" i="0" u="none" strike="noStrike" baseline="0" dirty="0">
                <a:latin typeface="Arial"/>
                <a:cs typeface="Arial"/>
              </a:rPr>
              <a:t>Expenditure Deadline: June</a:t>
            </a:r>
            <a:r>
              <a:rPr lang="en-US" dirty="0">
                <a:latin typeface="Arial"/>
                <a:cs typeface="Arial"/>
              </a:rPr>
              <a:t> 30,</a:t>
            </a:r>
            <a:r>
              <a:rPr lang="en-US" b="0" i="0" u="none" strike="noStrike" baseline="0" dirty="0">
                <a:latin typeface="Arial"/>
                <a:cs typeface="Arial"/>
              </a:rPr>
              <a:t> 2024</a:t>
            </a:r>
          </a:p>
          <a:p>
            <a:pPr>
              <a:spcBef>
                <a:spcPts val="1400"/>
              </a:spcBef>
              <a:spcAft>
                <a:spcPts val="1200"/>
              </a:spcAft>
            </a:pPr>
            <a:r>
              <a:rPr lang="en-US" b="0" i="0" u="none" strike="noStrike" baseline="0" dirty="0">
                <a:latin typeface="Arial"/>
                <a:cs typeface="Arial"/>
              </a:rPr>
              <a:t>Allowable Expenditures beginning March 31, 2023</a:t>
            </a:r>
            <a:r>
              <a:rPr lang="en-US" dirty="0">
                <a:latin typeface="Arial"/>
                <a:cs typeface="Arial"/>
              </a:rPr>
              <a:t>,</a:t>
            </a:r>
            <a:r>
              <a:rPr lang="en-US" b="0" i="0" u="none" strike="noStrike" baseline="0" dirty="0">
                <a:latin typeface="Arial"/>
                <a:cs typeface="Arial"/>
              </a:rPr>
              <a:t> may be applied to Local Food for Schools (</a:t>
            </a:r>
            <a:r>
              <a:rPr lang="en-US" dirty="0">
                <a:latin typeface="Arial"/>
                <a:cs typeface="Arial"/>
              </a:rPr>
              <a:t>LFS) </a:t>
            </a:r>
            <a:r>
              <a:rPr lang="en-US" b="0" i="0" u="none" strike="noStrike" baseline="0" dirty="0">
                <a:latin typeface="Arial"/>
                <a:cs typeface="Arial"/>
              </a:rPr>
              <a:t>funds once received</a:t>
            </a:r>
            <a:endParaRPr lang="en-US" dirty="0">
              <a:latin typeface="Arial"/>
              <a:cs typeface="Arial"/>
            </a:endParaRPr>
          </a:p>
          <a:p>
            <a:endParaRPr lang="en-US" dirty="0">
              <a:latin typeface="Arial"/>
              <a:cs typeface="Arial"/>
            </a:endParaRPr>
          </a:p>
        </p:txBody>
      </p:sp>
      <p:pic>
        <p:nvPicPr>
          <p:cNvPr id="5" name="Content Placeholder 4">
            <a:extLst>
              <a:ext uri="{FF2B5EF4-FFF2-40B4-BE49-F238E27FC236}">
                <a16:creationId xmlns:a16="http://schemas.microsoft.com/office/drawing/2014/main" id="{43FE0750-2166-DC10-98B7-7C36D3BE6F89}"/>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5597641" y="4771062"/>
            <a:ext cx="3422723" cy="1688118"/>
          </a:xfrm>
          <a:prstGeom prst="rect">
            <a:avLst/>
          </a:prstGeom>
        </p:spPr>
      </p:pic>
    </p:spTree>
    <p:extLst>
      <p:ext uri="{BB962C8B-B14F-4D97-AF65-F5344CB8AC3E}">
        <p14:creationId xmlns:p14="http://schemas.microsoft.com/office/powerpoint/2010/main" val="47330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C5A8-3951-10AF-0B17-7D3F1DBED9E4}"/>
              </a:ext>
            </a:extLst>
          </p:cNvPr>
          <p:cNvSpPr>
            <a:spLocks noGrp="1"/>
          </p:cNvSpPr>
          <p:nvPr>
            <p:ph type="title"/>
          </p:nvPr>
        </p:nvSpPr>
        <p:spPr/>
        <p:txBody>
          <a:bodyPr/>
          <a:lstStyle/>
          <a:p>
            <a:r>
              <a:rPr lang="en-US" sz="4000">
                <a:cs typeface="Arial"/>
              </a:rPr>
              <a:t>Commercial Dishwasher Competitive Grant–Tentative Timeline</a:t>
            </a:r>
            <a:endParaRPr lang="en-US" sz="4000">
              <a:solidFill>
                <a:srgbClr val="000000"/>
              </a:solidFill>
              <a:cs typeface="Arial"/>
            </a:endParaRPr>
          </a:p>
        </p:txBody>
      </p:sp>
      <p:sp>
        <p:nvSpPr>
          <p:cNvPr id="3" name="Content Placeholder 2">
            <a:extLst>
              <a:ext uri="{FF2B5EF4-FFF2-40B4-BE49-F238E27FC236}">
                <a16:creationId xmlns:a16="http://schemas.microsoft.com/office/drawing/2014/main" id="{3B038F81-BC45-8AE0-CABF-2EB8E69C2CA1}"/>
              </a:ext>
            </a:extLst>
          </p:cNvPr>
          <p:cNvSpPr>
            <a:spLocks noGrp="1"/>
          </p:cNvSpPr>
          <p:nvPr>
            <p:ph idx="1"/>
          </p:nvPr>
        </p:nvSpPr>
        <p:spPr>
          <a:xfrm>
            <a:off x="2540000" y="2266950"/>
            <a:ext cx="9144000" cy="4114800"/>
          </a:xfrm>
        </p:spPr>
        <p:txBody>
          <a:bodyPr/>
          <a:lstStyle/>
          <a:p>
            <a:pPr>
              <a:spcBef>
                <a:spcPts val="1400"/>
              </a:spcBef>
              <a:spcAft>
                <a:spcPts val="1200"/>
              </a:spcAft>
            </a:pPr>
            <a:r>
              <a:rPr lang="en-US" dirty="0">
                <a:cs typeface="Arial"/>
              </a:rPr>
              <a:t>Expected Release: March 2024</a:t>
            </a:r>
          </a:p>
          <a:p>
            <a:pPr>
              <a:spcBef>
                <a:spcPts val="1400"/>
              </a:spcBef>
              <a:spcAft>
                <a:spcPts val="1200"/>
              </a:spcAft>
            </a:pPr>
            <a:r>
              <a:rPr lang="en-US" dirty="0">
                <a:cs typeface="Arial"/>
              </a:rPr>
              <a:t>Deadline: Four weeks from release</a:t>
            </a:r>
          </a:p>
          <a:p>
            <a:pPr>
              <a:spcAft>
                <a:spcPts val="1200"/>
              </a:spcAft>
            </a:pPr>
            <a:r>
              <a:rPr lang="en-US" dirty="0">
                <a:cs typeface="Arial"/>
              </a:rPr>
              <a:t>Per site award up to $40,000</a:t>
            </a:r>
            <a:endParaRPr lang="en-US" dirty="0">
              <a:solidFill>
                <a:srgbClr val="808080"/>
              </a:solidFill>
              <a:cs typeface="Arial"/>
            </a:endParaRPr>
          </a:p>
          <a:p>
            <a:pPr>
              <a:spcAft>
                <a:spcPts val="1200"/>
              </a:spcAft>
            </a:pPr>
            <a:r>
              <a:rPr lang="en-US" dirty="0">
                <a:cs typeface="Arial"/>
              </a:rPr>
              <a:t>Maximum five (5) sites per SFA for $200,000</a:t>
            </a:r>
            <a:endParaRPr lang="en-US" dirty="0">
              <a:solidFill>
                <a:srgbClr val="808080"/>
              </a:solidFill>
              <a:cs typeface="Arial"/>
            </a:endParaRPr>
          </a:p>
          <a:p>
            <a:pPr>
              <a:spcAft>
                <a:spcPts val="1200"/>
              </a:spcAft>
            </a:pPr>
            <a:r>
              <a:rPr lang="en-US" dirty="0">
                <a:cs typeface="Arial"/>
              </a:rPr>
              <a:t>Questions: </a:t>
            </a:r>
            <a:r>
              <a:rPr lang="en-US" dirty="0">
                <a:cs typeface="Arial"/>
                <a:hlinkClick r:id="rId2"/>
              </a:rPr>
              <a:t>cdg@cde.ca.gov</a:t>
            </a:r>
            <a:r>
              <a:rPr lang="en-US" dirty="0">
                <a:cs typeface="Arial"/>
              </a:rPr>
              <a:t> </a:t>
            </a:r>
            <a:endParaRPr lang="en-US" dirty="0">
              <a:solidFill>
                <a:srgbClr val="808080"/>
              </a:solidFill>
              <a:cs typeface="Arial"/>
            </a:endParaRPr>
          </a:p>
          <a:p>
            <a:endParaRPr lang="en-US" dirty="0">
              <a:cs typeface="Arial"/>
            </a:endParaRPr>
          </a:p>
        </p:txBody>
      </p:sp>
    </p:spTree>
    <p:extLst>
      <p:ext uri="{BB962C8B-B14F-4D97-AF65-F5344CB8AC3E}">
        <p14:creationId xmlns:p14="http://schemas.microsoft.com/office/powerpoint/2010/main" val="364405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4A65-B1AD-D2A8-F51A-B5076E79DE76}"/>
              </a:ext>
            </a:extLst>
          </p:cNvPr>
          <p:cNvSpPr>
            <a:spLocks noGrp="1"/>
          </p:cNvSpPr>
          <p:nvPr>
            <p:ph type="title"/>
          </p:nvPr>
        </p:nvSpPr>
        <p:spPr>
          <a:xfrm>
            <a:off x="2425701" y="455793"/>
            <a:ext cx="9581420" cy="1143000"/>
          </a:xfrm>
        </p:spPr>
        <p:txBody>
          <a:bodyPr/>
          <a:lstStyle/>
          <a:p>
            <a:r>
              <a:rPr lang="en-US" sz="4000"/>
              <a:t>National School Breakfast Week (NSBW)</a:t>
            </a:r>
          </a:p>
        </p:txBody>
      </p:sp>
      <p:sp>
        <p:nvSpPr>
          <p:cNvPr id="4" name="Content Placeholder 3">
            <a:extLst>
              <a:ext uri="{FF2B5EF4-FFF2-40B4-BE49-F238E27FC236}">
                <a16:creationId xmlns:a16="http://schemas.microsoft.com/office/drawing/2014/main" id="{C21BCC02-B548-3D28-2DC3-AA004A17047C}"/>
              </a:ext>
            </a:extLst>
          </p:cNvPr>
          <p:cNvSpPr>
            <a:spLocks noGrp="1"/>
          </p:cNvSpPr>
          <p:nvPr>
            <p:ph sz="half" idx="1"/>
          </p:nvPr>
        </p:nvSpPr>
        <p:spPr>
          <a:xfrm>
            <a:off x="2425701" y="1796112"/>
            <a:ext cx="8915089" cy="3601078"/>
          </a:xfrm>
        </p:spPr>
        <p:txBody>
          <a:bodyPr/>
          <a:lstStyle/>
          <a:p>
            <a:r>
              <a:rPr lang="en-US" b="1" dirty="0"/>
              <a:t>NSBW</a:t>
            </a:r>
            <a:r>
              <a:rPr lang="en-US" dirty="0"/>
              <a:t>: March 4-8, 2024 </a:t>
            </a:r>
          </a:p>
          <a:p>
            <a:endParaRPr lang="en-US" sz="1000" dirty="0"/>
          </a:p>
          <a:p>
            <a:r>
              <a:rPr lang="en-US" b="1" dirty="0"/>
              <a:t>Theme</a:t>
            </a:r>
            <a:r>
              <a:rPr lang="en-US" dirty="0"/>
              <a:t>: Surf’s Up with School Breakfast</a:t>
            </a:r>
            <a:endParaRPr lang="en-US" dirty="0">
              <a:cs typeface="Arial"/>
            </a:endParaRPr>
          </a:p>
          <a:p>
            <a:pPr marL="0" indent="0">
              <a:buNone/>
            </a:pPr>
            <a:endParaRPr lang="en-US" sz="1000" dirty="0"/>
          </a:p>
          <a:p>
            <a:r>
              <a:rPr lang="en-US" b="1" dirty="0"/>
              <a:t>Resources</a:t>
            </a:r>
            <a:r>
              <a:rPr lang="en-US" dirty="0"/>
              <a:t>: School Nutrition Association’s Nation School Breakfast Week web page</a:t>
            </a:r>
            <a:endParaRPr lang="en-US" dirty="0">
              <a:cs typeface="Arial"/>
            </a:endParaRPr>
          </a:p>
          <a:p>
            <a:pPr marL="0" indent="0">
              <a:buNone/>
            </a:pPr>
            <a:endParaRPr lang="en-US" sz="1000" dirty="0"/>
          </a:p>
          <a:p>
            <a:r>
              <a:rPr lang="en-US" b="1" dirty="0"/>
              <a:t>Social Media</a:t>
            </a:r>
            <a:r>
              <a:rPr lang="en-US" dirty="0"/>
              <a:t>: #NSBW24</a:t>
            </a:r>
            <a:endParaRPr lang="en-US" dirty="0">
              <a:cs typeface="Arial"/>
            </a:endParaRPr>
          </a:p>
        </p:txBody>
      </p:sp>
      <p:pic>
        <p:nvPicPr>
          <p:cNvPr id="7" name="Content Placeholder 6" descr="National School Breakfast Week logo, Surf's Up with School Breakfast. Surfboard with blue hang loose symbol, surrounded by plumeria flowers.">
            <a:extLst>
              <a:ext uri="{FF2B5EF4-FFF2-40B4-BE49-F238E27FC236}">
                <a16:creationId xmlns:a16="http://schemas.microsoft.com/office/drawing/2014/main" id="{7D599ACF-0D00-FA5B-D0BF-EC4B72E49ADB}"/>
              </a:ext>
              <a:ext uri="{C183D7F6-B498-43B3-948B-1728B52AA6E4}">
                <adec:decorative xmlns:adec="http://schemas.microsoft.com/office/drawing/2017/decorative" val="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543799" y="3333750"/>
            <a:ext cx="4025901" cy="4025901"/>
          </a:xfrm>
        </p:spPr>
      </p:pic>
    </p:spTree>
    <p:extLst>
      <p:ext uri="{BB962C8B-B14F-4D97-AF65-F5344CB8AC3E}">
        <p14:creationId xmlns:p14="http://schemas.microsoft.com/office/powerpoint/2010/main" val="3403455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6C96-2B8E-1DC7-168A-D5AACA977D2C}"/>
              </a:ext>
            </a:extLst>
          </p:cNvPr>
          <p:cNvSpPr>
            <a:spLocks noGrp="1"/>
          </p:cNvSpPr>
          <p:nvPr>
            <p:ph type="title"/>
          </p:nvPr>
        </p:nvSpPr>
        <p:spPr>
          <a:xfrm>
            <a:off x="2540000" y="609600"/>
            <a:ext cx="9417169" cy="1171754"/>
          </a:xfrm>
        </p:spPr>
        <p:txBody>
          <a:bodyPr/>
          <a:lstStyle/>
          <a:p>
            <a:r>
              <a:rPr lang="en-US" dirty="0">
                <a:ea typeface="+mj-lt"/>
                <a:cs typeface="+mj-lt"/>
              </a:rPr>
              <a:t>2024 SBP and Summer Meal Programs Start-up and Expansion Grants</a:t>
            </a:r>
            <a:endParaRPr lang="en-US" dirty="0"/>
          </a:p>
        </p:txBody>
      </p:sp>
      <p:sp>
        <p:nvSpPr>
          <p:cNvPr id="3" name="Content Placeholder 2">
            <a:extLst>
              <a:ext uri="{FF2B5EF4-FFF2-40B4-BE49-F238E27FC236}">
                <a16:creationId xmlns:a16="http://schemas.microsoft.com/office/drawing/2014/main" id="{7ECE677A-F8CF-366A-879B-7078C8C8EFD7}"/>
              </a:ext>
            </a:extLst>
          </p:cNvPr>
          <p:cNvSpPr>
            <a:spLocks noGrp="1"/>
          </p:cNvSpPr>
          <p:nvPr>
            <p:ph sz="half" idx="1"/>
          </p:nvPr>
        </p:nvSpPr>
        <p:spPr>
          <a:xfrm>
            <a:off x="2353094" y="2441275"/>
            <a:ext cx="6037532" cy="4330460"/>
          </a:xfrm>
        </p:spPr>
        <p:txBody>
          <a:bodyPr/>
          <a:lstStyle/>
          <a:p>
            <a:pPr>
              <a:spcBef>
                <a:spcPts val="1400"/>
              </a:spcBef>
              <a:spcAft>
                <a:spcPts val="1200"/>
              </a:spcAft>
            </a:pPr>
            <a:r>
              <a:rPr lang="en-US" dirty="0">
                <a:cs typeface="Arial"/>
              </a:rPr>
              <a:t>Applications open now</a:t>
            </a:r>
          </a:p>
          <a:p>
            <a:pPr>
              <a:spcBef>
                <a:spcPts val="1400"/>
              </a:spcBef>
              <a:spcAft>
                <a:spcPts val="1200"/>
              </a:spcAft>
            </a:pPr>
            <a:r>
              <a:rPr lang="en-US" dirty="0">
                <a:cs typeface="Arial"/>
              </a:rPr>
              <a:t>$1.017 Million available</a:t>
            </a:r>
          </a:p>
          <a:p>
            <a:pPr>
              <a:spcBef>
                <a:spcPts val="1400"/>
              </a:spcBef>
              <a:spcAft>
                <a:spcPts val="1200"/>
              </a:spcAft>
            </a:pPr>
            <a:r>
              <a:rPr lang="en-US" dirty="0">
                <a:cs typeface="Arial"/>
              </a:rPr>
              <a:t>$15,000 per school site</a:t>
            </a:r>
          </a:p>
          <a:p>
            <a:pPr>
              <a:spcBef>
                <a:spcPts val="1400"/>
              </a:spcBef>
              <a:spcAft>
                <a:spcPts val="1200"/>
              </a:spcAft>
            </a:pPr>
            <a:r>
              <a:rPr lang="en-US" dirty="0">
                <a:cs typeface="Arial"/>
              </a:rPr>
              <a:t>Applications due no later than 4 p.m. on March 1, 2024</a:t>
            </a:r>
          </a:p>
          <a:p>
            <a:pPr>
              <a:spcBef>
                <a:spcPts val="1400"/>
              </a:spcBef>
              <a:spcAft>
                <a:spcPts val="1200"/>
              </a:spcAft>
            </a:pPr>
            <a:endParaRPr lang="en-US" dirty="0">
              <a:cs typeface="Arial"/>
            </a:endParaRPr>
          </a:p>
        </p:txBody>
      </p:sp>
      <p:pic>
        <p:nvPicPr>
          <p:cNvPr id="5" name="Content Placeholder 4">
            <a:extLst>
              <a:ext uri="{FF2B5EF4-FFF2-40B4-BE49-F238E27FC236}">
                <a16:creationId xmlns:a16="http://schemas.microsoft.com/office/drawing/2014/main" id="{9F90DADC-F36D-B4E0-7F53-047AF8DFB232}"/>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8474016" y="2908538"/>
            <a:ext cx="3473571" cy="2605179"/>
          </a:xfrm>
        </p:spPr>
      </p:pic>
    </p:spTree>
    <p:extLst>
      <p:ext uri="{BB962C8B-B14F-4D97-AF65-F5344CB8AC3E}">
        <p14:creationId xmlns:p14="http://schemas.microsoft.com/office/powerpoint/2010/main" val="580803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93DF9-D315-4FE9-884A-12147493094E}"/>
              </a:ext>
            </a:extLst>
          </p:cNvPr>
          <p:cNvSpPr>
            <a:spLocks noGrp="1"/>
          </p:cNvSpPr>
          <p:nvPr>
            <p:ph type="title"/>
          </p:nvPr>
        </p:nvSpPr>
        <p:spPr>
          <a:xfrm>
            <a:off x="2540000" y="139700"/>
            <a:ext cx="9144000" cy="1143000"/>
          </a:xfrm>
        </p:spPr>
        <p:txBody>
          <a:bodyPr/>
          <a:lstStyle/>
          <a:p>
            <a:r>
              <a:rPr lang="en-US" sz="4200"/>
              <a:t>Grant Funds Overview (1)</a:t>
            </a:r>
          </a:p>
        </p:txBody>
      </p:sp>
      <p:graphicFrame>
        <p:nvGraphicFramePr>
          <p:cNvPr id="5" name="Content Placeholder 4" descr="Grant and timeline information for  Local Food for Schools funding,  24-25 FFVP RFA, Supply Chain Assistance funds disbursement will be released in March 2024.">
            <a:extLst>
              <a:ext uri="{FF2B5EF4-FFF2-40B4-BE49-F238E27FC236}">
                <a16:creationId xmlns:a16="http://schemas.microsoft.com/office/drawing/2014/main" id="{19401267-1BA0-43A7-8154-DFD352A64FD7}"/>
              </a:ext>
            </a:extLst>
          </p:cNvPr>
          <p:cNvGraphicFramePr>
            <a:graphicFrameLocks noGrp="1"/>
          </p:cNvGraphicFramePr>
          <p:nvPr>
            <p:ph idx="1"/>
            <p:extLst>
              <p:ext uri="{D42A27DB-BD31-4B8C-83A1-F6EECF244321}">
                <p14:modId xmlns:p14="http://schemas.microsoft.com/office/powerpoint/2010/main" val="645917191"/>
              </p:ext>
            </p:extLst>
          </p:nvPr>
        </p:nvGraphicFramePr>
        <p:xfrm>
          <a:off x="2453736" y="1354372"/>
          <a:ext cx="9312238" cy="3914334"/>
        </p:xfrm>
        <a:graphic>
          <a:graphicData uri="http://schemas.openxmlformats.org/drawingml/2006/table">
            <a:tbl>
              <a:tblPr firstRow="1" bandRow="1">
                <a:tableStyleId>{5C22544A-7EE6-4342-B048-85BDC9FD1C3A}</a:tableStyleId>
              </a:tblPr>
              <a:tblGrid>
                <a:gridCol w="6252882">
                  <a:extLst>
                    <a:ext uri="{9D8B030D-6E8A-4147-A177-3AD203B41FA5}">
                      <a16:colId xmlns:a16="http://schemas.microsoft.com/office/drawing/2014/main" val="4064080176"/>
                    </a:ext>
                  </a:extLst>
                </a:gridCol>
                <a:gridCol w="3059356">
                  <a:extLst>
                    <a:ext uri="{9D8B030D-6E8A-4147-A177-3AD203B41FA5}">
                      <a16:colId xmlns:a16="http://schemas.microsoft.com/office/drawing/2014/main" val="1239151048"/>
                    </a:ext>
                  </a:extLst>
                </a:gridCol>
              </a:tblGrid>
              <a:tr h="652974">
                <a:tc>
                  <a:txBody>
                    <a:bodyPr/>
                    <a:lstStyle/>
                    <a:p>
                      <a:pPr algn="ctr"/>
                      <a:r>
                        <a:rPr lang="en-US" sz="3200"/>
                        <a:t>Grant</a:t>
                      </a:r>
                    </a:p>
                  </a:txBody>
                  <a:tcPr marL="183750" marR="183750"/>
                </a:tc>
                <a:tc>
                  <a:txBody>
                    <a:bodyPr/>
                    <a:lstStyle/>
                    <a:p>
                      <a:pPr algn="ctr"/>
                      <a:r>
                        <a:rPr lang="en-US" sz="3200"/>
                        <a:t>Timeline</a:t>
                      </a:r>
                    </a:p>
                  </a:txBody>
                  <a:tcPr marL="183750" marR="183750"/>
                </a:tc>
                <a:extLst>
                  <a:ext uri="{0D108BD9-81ED-4DB2-BD59-A6C34878D82A}">
                    <a16:rowId xmlns:a16="http://schemas.microsoft.com/office/drawing/2014/main" val="1454820400"/>
                  </a:ext>
                </a:extLst>
              </a:tr>
              <a:tr h="925048">
                <a:tc>
                  <a:txBody>
                    <a:bodyPr/>
                    <a:lstStyle/>
                    <a:p>
                      <a:pPr lvl="0" algn="l">
                        <a:lnSpc>
                          <a:spcPct val="100000"/>
                        </a:lnSpc>
                        <a:spcBef>
                          <a:spcPts val="0"/>
                        </a:spcBef>
                        <a:spcAft>
                          <a:spcPts val="0"/>
                        </a:spcAft>
                        <a:buNone/>
                      </a:pPr>
                      <a:r>
                        <a:rPr lang="en-US" sz="2800" b="0" i="0" u="none" strike="noStrike" noProof="0" dirty="0">
                          <a:solidFill>
                            <a:schemeClr val="tx1"/>
                          </a:solidFill>
                          <a:latin typeface="Arial"/>
                        </a:rPr>
                        <a:t>LFS funding disbursed</a:t>
                      </a:r>
                    </a:p>
                  </a:txBody>
                  <a:tcPr marL="183750" marR="183750" anchor="ctr"/>
                </a:tc>
                <a:tc>
                  <a:txBody>
                    <a:bodyPr/>
                    <a:lstStyle/>
                    <a:p>
                      <a:pPr lvl="0" algn="ctr">
                        <a:lnSpc>
                          <a:spcPct val="100000"/>
                        </a:lnSpc>
                        <a:spcBef>
                          <a:spcPts val="0"/>
                        </a:spcBef>
                        <a:spcAft>
                          <a:spcPts val="0"/>
                        </a:spcAft>
                        <a:buNone/>
                      </a:pPr>
                      <a:r>
                        <a:rPr lang="en-US" sz="2800" b="0" i="0" u="none" strike="noStrike" kern="1200" noProof="0">
                          <a:solidFill>
                            <a:schemeClr val="tx1"/>
                          </a:solidFill>
                          <a:latin typeface="Arial"/>
                        </a:rPr>
                        <a:t>March 2024</a:t>
                      </a:r>
                      <a:endParaRPr lang="en-US" sz="2800"/>
                    </a:p>
                    <a:p>
                      <a:pPr lvl="0" algn="ctr">
                        <a:lnSpc>
                          <a:spcPct val="100000"/>
                        </a:lnSpc>
                        <a:spcBef>
                          <a:spcPts val="0"/>
                        </a:spcBef>
                        <a:spcAft>
                          <a:spcPts val="0"/>
                        </a:spcAft>
                        <a:buNone/>
                      </a:pPr>
                      <a:r>
                        <a:rPr lang="en-US" sz="2800" b="0" i="0" u="none" strike="noStrike" kern="1200" noProof="0">
                          <a:solidFill>
                            <a:schemeClr val="tx1"/>
                          </a:solidFill>
                          <a:latin typeface="Arial"/>
                        </a:rPr>
                        <a:t> (revised date)</a:t>
                      </a:r>
                    </a:p>
                  </a:txBody>
                  <a:tcPr marL="183750" marR="183750" anchor="ctr"/>
                </a:tc>
                <a:extLst>
                  <a:ext uri="{0D108BD9-81ED-4DB2-BD59-A6C34878D82A}">
                    <a16:rowId xmlns:a16="http://schemas.microsoft.com/office/drawing/2014/main" val="56463132"/>
                  </a:ext>
                </a:extLst>
              </a:tr>
              <a:tr h="1333157">
                <a:tc>
                  <a:txBody>
                    <a:bodyPr/>
                    <a:lstStyle/>
                    <a:p>
                      <a:pPr marL="0" lvl="0" indent="0" algn="l">
                        <a:lnSpc>
                          <a:spcPct val="100000"/>
                        </a:lnSpc>
                        <a:buNone/>
                      </a:pPr>
                      <a:r>
                        <a:rPr lang="en-US" sz="2800" b="0" i="0" u="none" strike="noStrike" baseline="0" noProof="0" dirty="0">
                          <a:solidFill>
                            <a:schemeClr val="tx1"/>
                          </a:solidFill>
                          <a:latin typeface="Arial"/>
                        </a:rPr>
                        <a:t>2024–25 Fresh Fruit and Vegetable Program (FFVP) </a:t>
                      </a:r>
                      <a:r>
                        <a:rPr lang="en-US" sz="2800" dirty="0">
                          <a:solidFill>
                            <a:schemeClr val="tx1"/>
                          </a:solidFill>
                        </a:rPr>
                        <a:t>Request for Application (RFA) released</a:t>
                      </a:r>
                    </a:p>
                  </a:txBody>
                  <a:tcPr marL="183750" marR="183750" anchor="ctr"/>
                </a:tc>
                <a:tc>
                  <a:txBody>
                    <a:bodyPr/>
                    <a:lstStyle/>
                    <a:p>
                      <a:pPr lvl="0" algn="ctr">
                        <a:lnSpc>
                          <a:spcPct val="100000"/>
                        </a:lnSpc>
                        <a:spcBef>
                          <a:spcPts val="0"/>
                        </a:spcBef>
                        <a:spcAft>
                          <a:spcPts val="0"/>
                        </a:spcAft>
                        <a:buNone/>
                      </a:pPr>
                      <a:r>
                        <a:rPr lang="en-US" sz="2800" b="0" i="0" u="none" strike="noStrike" kern="1200" noProof="0" dirty="0">
                          <a:solidFill>
                            <a:schemeClr val="tx1"/>
                          </a:solidFill>
                          <a:latin typeface="Arial"/>
                        </a:rPr>
                        <a:t>March 1, 2024</a:t>
                      </a:r>
                    </a:p>
                    <a:p>
                      <a:pPr lvl="0" algn="ctr">
                        <a:lnSpc>
                          <a:spcPct val="100000"/>
                        </a:lnSpc>
                        <a:spcBef>
                          <a:spcPts val="0"/>
                        </a:spcBef>
                        <a:spcAft>
                          <a:spcPts val="0"/>
                        </a:spcAft>
                        <a:buNone/>
                      </a:pPr>
                      <a:r>
                        <a:rPr lang="en-US" sz="2800" b="0" i="0" u="none" strike="noStrike" kern="1200" noProof="0" dirty="0">
                          <a:solidFill>
                            <a:schemeClr val="tx1"/>
                          </a:solidFill>
                          <a:latin typeface="Arial"/>
                        </a:rPr>
                        <a:t>(revised date)</a:t>
                      </a:r>
                    </a:p>
                  </a:txBody>
                  <a:tcPr marL="183750" marR="183750" anchor="ctr"/>
                </a:tc>
                <a:extLst>
                  <a:ext uri="{0D108BD9-81ED-4DB2-BD59-A6C34878D82A}">
                    <a16:rowId xmlns:a16="http://schemas.microsoft.com/office/drawing/2014/main" val="481947533"/>
                  </a:ext>
                </a:extLst>
              </a:tr>
              <a:tr h="925048">
                <a:tc>
                  <a:txBody>
                    <a:bodyPr/>
                    <a:lstStyle/>
                    <a:p>
                      <a:pPr marL="0" lvl="0" indent="0" algn="l">
                        <a:lnSpc>
                          <a:spcPct val="100000"/>
                        </a:lnSpc>
                        <a:buNone/>
                      </a:pPr>
                      <a:r>
                        <a:rPr lang="en-US" sz="2800" dirty="0">
                          <a:solidFill>
                            <a:schemeClr val="tx1"/>
                          </a:solidFill>
                        </a:rPr>
                        <a:t>Supply Chain Assistance funds disbursed (round four)</a:t>
                      </a:r>
                    </a:p>
                  </a:txBody>
                  <a:tcPr marL="183750" marR="183750" anchor="ctr"/>
                </a:tc>
                <a:tc>
                  <a:txBody>
                    <a:bodyPr/>
                    <a:lstStyle/>
                    <a:p>
                      <a:pPr lvl="0" algn="ctr">
                        <a:lnSpc>
                          <a:spcPct val="100000"/>
                        </a:lnSpc>
                        <a:spcBef>
                          <a:spcPts val="0"/>
                        </a:spcBef>
                        <a:spcAft>
                          <a:spcPts val="0"/>
                        </a:spcAft>
                        <a:buNone/>
                      </a:pPr>
                      <a:r>
                        <a:rPr lang="en-US" sz="2800" b="0" i="0" u="none" strike="noStrike" kern="1200" noProof="0" dirty="0">
                          <a:solidFill>
                            <a:schemeClr val="tx1"/>
                          </a:solidFill>
                          <a:latin typeface="Arial"/>
                        </a:rPr>
                        <a:t>March 2024</a:t>
                      </a:r>
                    </a:p>
                    <a:p>
                      <a:pPr lvl="0" algn="ctr">
                        <a:lnSpc>
                          <a:spcPct val="100000"/>
                        </a:lnSpc>
                        <a:spcBef>
                          <a:spcPts val="0"/>
                        </a:spcBef>
                        <a:spcAft>
                          <a:spcPts val="0"/>
                        </a:spcAft>
                        <a:buNone/>
                      </a:pPr>
                      <a:r>
                        <a:rPr lang="en-US" sz="2800" b="0" i="0" u="none" strike="noStrike" kern="1200" noProof="0" dirty="0">
                          <a:solidFill>
                            <a:schemeClr val="tx1"/>
                          </a:solidFill>
                          <a:latin typeface="Arial"/>
                        </a:rPr>
                        <a:t>(revised date)</a:t>
                      </a:r>
                    </a:p>
                  </a:txBody>
                  <a:tcPr marL="183750" marR="183750" anchor="ctr"/>
                </a:tc>
                <a:extLst>
                  <a:ext uri="{0D108BD9-81ED-4DB2-BD59-A6C34878D82A}">
                    <a16:rowId xmlns:a16="http://schemas.microsoft.com/office/drawing/2014/main" val="1739749842"/>
                  </a:ext>
                </a:extLst>
              </a:tr>
            </a:tbl>
          </a:graphicData>
        </a:graphic>
      </p:graphicFrame>
    </p:spTree>
    <p:extLst>
      <p:ext uri="{BB962C8B-B14F-4D97-AF65-F5344CB8AC3E}">
        <p14:creationId xmlns:p14="http://schemas.microsoft.com/office/powerpoint/2010/main" val="370886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93DF9-D315-4FE9-884A-12147493094E}"/>
              </a:ext>
            </a:extLst>
          </p:cNvPr>
          <p:cNvSpPr>
            <a:spLocks noGrp="1"/>
          </p:cNvSpPr>
          <p:nvPr>
            <p:ph type="title"/>
          </p:nvPr>
        </p:nvSpPr>
        <p:spPr>
          <a:xfrm>
            <a:off x="2540000" y="139700"/>
            <a:ext cx="9144000" cy="1143000"/>
          </a:xfrm>
        </p:spPr>
        <p:txBody>
          <a:bodyPr/>
          <a:lstStyle/>
          <a:p>
            <a:r>
              <a:rPr lang="en-US" sz="4200"/>
              <a:t>Grant Funds Overview (2)</a:t>
            </a:r>
          </a:p>
        </p:txBody>
      </p:sp>
      <p:graphicFrame>
        <p:nvGraphicFramePr>
          <p:cNvPr id="5" name="Content Placeholder 4" descr="Grant and timeline information for School Breakfast Summer Meal Program Start up application due 3/1, CDG RFA release in March and FFVP RFA application is due April 1, 2024.">
            <a:extLst>
              <a:ext uri="{FF2B5EF4-FFF2-40B4-BE49-F238E27FC236}">
                <a16:creationId xmlns:a16="http://schemas.microsoft.com/office/drawing/2014/main" id="{19401267-1BA0-43A7-8154-DFD352A64FD7}"/>
              </a:ext>
            </a:extLst>
          </p:cNvPr>
          <p:cNvGraphicFramePr>
            <a:graphicFrameLocks noGrp="1"/>
          </p:cNvGraphicFramePr>
          <p:nvPr>
            <p:ph idx="1"/>
            <p:extLst>
              <p:ext uri="{D42A27DB-BD31-4B8C-83A1-F6EECF244321}">
                <p14:modId xmlns:p14="http://schemas.microsoft.com/office/powerpoint/2010/main" val="3545545386"/>
              </p:ext>
            </p:extLst>
          </p:nvPr>
        </p:nvGraphicFramePr>
        <p:xfrm>
          <a:off x="2484582" y="1718511"/>
          <a:ext cx="9241688" cy="3897178"/>
        </p:xfrm>
        <a:graphic>
          <a:graphicData uri="http://schemas.openxmlformats.org/drawingml/2006/table">
            <a:tbl>
              <a:tblPr firstRow="1" bandRow="1">
                <a:tableStyleId>{5C22544A-7EE6-4342-B048-85BDC9FD1C3A}</a:tableStyleId>
              </a:tblPr>
              <a:tblGrid>
                <a:gridCol w="5605638">
                  <a:extLst>
                    <a:ext uri="{9D8B030D-6E8A-4147-A177-3AD203B41FA5}">
                      <a16:colId xmlns:a16="http://schemas.microsoft.com/office/drawing/2014/main" val="4064080176"/>
                    </a:ext>
                  </a:extLst>
                </a:gridCol>
                <a:gridCol w="3636050">
                  <a:extLst>
                    <a:ext uri="{9D8B030D-6E8A-4147-A177-3AD203B41FA5}">
                      <a16:colId xmlns:a16="http://schemas.microsoft.com/office/drawing/2014/main" val="1239151048"/>
                    </a:ext>
                  </a:extLst>
                </a:gridCol>
              </a:tblGrid>
              <a:tr h="408918">
                <a:tc>
                  <a:txBody>
                    <a:bodyPr/>
                    <a:lstStyle/>
                    <a:p>
                      <a:pPr algn="ctr"/>
                      <a:r>
                        <a:rPr lang="en-US" sz="2800" dirty="0"/>
                        <a:t>Grant</a:t>
                      </a:r>
                    </a:p>
                  </a:txBody>
                  <a:tcPr marL="183750" marR="183750"/>
                </a:tc>
                <a:tc>
                  <a:txBody>
                    <a:bodyPr/>
                    <a:lstStyle/>
                    <a:p>
                      <a:pPr algn="ctr"/>
                      <a:r>
                        <a:rPr lang="en-US" sz="2800" dirty="0"/>
                        <a:t>Timeline</a:t>
                      </a:r>
                    </a:p>
                  </a:txBody>
                  <a:tcPr marL="183750" marR="183750"/>
                </a:tc>
                <a:extLst>
                  <a:ext uri="{0D108BD9-81ED-4DB2-BD59-A6C34878D82A}">
                    <a16:rowId xmlns:a16="http://schemas.microsoft.com/office/drawing/2014/main" val="1454820400"/>
                  </a:ext>
                </a:extLst>
              </a:tr>
              <a:tr h="1003710">
                <a:tc>
                  <a:txBody>
                    <a:bodyPr/>
                    <a:lstStyle/>
                    <a:p>
                      <a:pPr lvl="0" algn="l">
                        <a:lnSpc>
                          <a:spcPct val="100000"/>
                        </a:lnSpc>
                        <a:spcBef>
                          <a:spcPts val="0"/>
                        </a:spcBef>
                        <a:spcAft>
                          <a:spcPts val="0"/>
                        </a:spcAft>
                        <a:buNone/>
                      </a:pPr>
                      <a:r>
                        <a:rPr lang="en-US" sz="2800" dirty="0">
                          <a:solidFill>
                            <a:schemeClr val="tx1"/>
                          </a:solidFill>
                        </a:rPr>
                        <a:t>SBP and Summer Meal Programs Startup and Expansion Grant application due</a:t>
                      </a:r>
                    </a:p>
                  </a:txBody>
                  <a:tcPr marL="183750" marR="183750" anchor="ctr"/>
                </a:tc>
                <a:tc>
                  <a:txBody>
                    <a:bodyPr/>
                    <a:lstStyle/>
                    <a:p>
                      <a:pPr lvl="0" algn="ctr">
                        <a:lnSpc>
                          <a:spcPct val="100000"/>
                        </a:lnSpc>
                        <a:spcBef>
                          <a:spcPts val="0"/>
                        </a:spcBef>
                        <a:spcAft>
                          <a:spcPts val="0"/>
                        </a:spcAft>
                        <a:buNone/>
                      </a:pPr>
                      <a:r>
                        <a:rPr lang="en-US" sz="2800" b="0" i="0" u="none" strike="noStrike" kern="1200" noProof="0">
                          <a:solidFill>
                            <a:schemeClr val="tx1"/>
                          </a:solidFill>
                          <a:latin typeface="Arial"/>
                        </a:rPr>
                        <a:t>March 1, 2024</a:t>
                      </a:r>
                    </a:p>
                  </a:txBody>
                  <a:tcPr marL="183750" marR="183750" anchor="ctr"/>
                </a:tc>
                <a:extLst>
                  <a:ext uri="{0D108BD9-81ED-4DB2-BD59-A6C34878D82A}">
                    <a16:rowId xmlns:a16="http://schemas.microsoft.com/office/drawing/2014/main" val="977585255"/>
                  </a:ext>
                </a:extLst>
              </a:tr>
              <a:tr h="1003709">
                <a:tc>
                  <a:txBody>
                    <a:bodyPr/>
                    <a:lstStyle/>
                    <a:p>
                      <a:pPr lvl="0" algn="l">
                        <a:lnSpc>
                          <a:spcPct val="100000"/>
                        </a:lnSpc>
                        <a:spcBef>
                          <a:spcPts val="0"/>
                        </a:spcBef>
                        <a:spcAft>
                          <a:spcPts val="0"/>
                        </a:spcAft>
                        <a:buNone/>
                      </a:pPr>
                      <a:r>
                        <a:rPr lang="en-US" sz="2800" dirty="0">
                          <a:solidFill>
                            <a:schemeClr val="tx1"/>
                          </a:solidFill>
                        </a:rPr>
                        <a:t>CDG RFA tentative release</a:t>
                      </a:r>
                    </a:p>
                  </a:txBody>
                  <a:tcPr marL="183750" marR="183750" anchor="ctr"/>
                </a:tc>
                <a:tc>
                  <a:txBody>
                    <a:bodyPr/>
                    <a:lstStyle/>
                    <a:p>
                      <a:pPr lvl="0" algn="ctr">
                        <a:lnSpc>
                          <a:spcPct val="100000"/>
                        </a:lnSpc>
                        <a:spcBef>
                          <a:spcPts val="0"/>
                        </a:spcBef>
                        <a:spcAft>
                          <a:spcPts val="0"/>
                        </a:spcAft>
                        <a:buNone/>
                      </a:pPr>
                      <a:r>
                        <a:rPr lang="en-US" sz="2800" b="0" i="0" u="none" strike="noStrike" kern="1200" noProof="0" dirty="0">
                          <a:solidFill>
                            <a:schemeClr val="tx1"/>
                          </a:solidFill>
                          <a:latin typeface="Arial"/>
                        </a:rPr>
                        <a:t>March 2024</a:t>
                      </a:r>
                    </a:p>
                  </a:txBody>
                  <a:tcPr marL="183750" marR="183750" anchor="ctr"/>
                </a:tc>
                <a:extLst>
                  <a:ext uri="{0D108BD9-81ED-4DB2-BD59-A6C34878D82A}">
                    <a16:rowId xmlns:a16="http://schemas.microsoft.com/office/drawing/2014/main" val="4195810784"/>
                  </a:ext>
                </a:extLst>
              </a:tr>
              <a:tr h="1003709">
                <a:tc>
                  <a:txBody>
                    <a:bodyPr/>
                    <a:lstStyle/>
                    <a:p>
                      <a:pPr lvl="0" algn="l">
                        <a:lnSpc>
                          <a:spcPct val="100000"/>
                        </a:lnSpc>
                        <a:spcBef>
                          <a:spcPts val="0"/>
                        </a:spcBef>
                        <a:spcAft>
                          <a:spcPts val="0"/>
                        </a:spcAft>
                        <a:buNone/>
                      </a:pPr>
                      <a:r>
                        <a:rPr lang="en-US" sz="2800" dirty="0">
                          <a:solidFill>
                            <a:schemeClr val="tx1"/>
                          </a:solidFill>
                        </a:rPr>
                        <a:t>FFVP RFA application due</a:t>
                      </a:r>
                    </a:p>
                  </a:txBody>
                  <a:tcPr marL="183750" marR="183750" anchor="ctr"/>
                </a:tc>
                <a:tc>
                  <a:txBody>
                    <a:bodyPr/>
                    <a:lstStyle/>
                    <a:p>
                      <a:pPr lvl="0" algn="ctr">
                        <a:lnSpc>
                          <a:spcPct val="100000"/>
                        </a:lnSpc>
                        <a:spcBef>
                          <a:spcPts val="0"/>
                        </a:spcBef>
                        <a:spcAft>
                          <a:spcPts val="0"/>
                        </a:spcAft>
                        <a:buNone/>
                      </a:pPr>
                      <a:r>
                        <a:rPr lang="en-US" sz="2800" b="0" i="0" u="none" strike="noStrike" kern="1200" noProof="0" dirty="0">
                          <a:solidFill>
                            <a:schemeClr val="tx1"/>
                          </a:solidFill>
                          <a:latin typeface="Arial"/>
                        </a:rPr>
                        <a:t>April 1, 2024</a:t>
                      </a:r>
                    </a:p>
                  </a:txBody>
                  <a:tcPr marL="183750" marR="183750" anchor="ctr"/>
                </a:tc>
                <a:extLst>
                  <a:ext uri="{0D108BD9-81ED-4DB2-BD59-A6C34878D82A}">
                    <a16:rowId xmlns:a16="http://schemas.microsoft.com/office/drawing/2014/main" val="3136128819"/>
                  </a:ext>
                </a:extLst>
              </a:tr>
            </a:tbl>
          </a:graphicData>
        </a:graphic>
      </p:graphicFrame>
    </p:spTree>
    <p:extLst>
      <p:ext uri="{BB962C8B-B14F-4D97-AF65-F5344CB8AC3E}">
        <p14:creationId xmlns:p14="http://schemas.microsoft.com/office/powerpoint/2010/main" val="3564525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27A6-6100-9597-572F-646513CCFD06}"/>
              </a:ext>
            </a:extLst>
          </p:cNvPr>
          <p:cNvSpPr>
            <a:spLocks noGrp="1"/>
          </p:cNvSpPr>
          <p:nvPr>
            <p:ph type="title"/>
          </p:nvPr>
        </p:nvSpPr>
        <p:spPr>
          <a:xfrm>
            <a:off x="1375434" y="537713"/>
            <a:ext cx="11113697" cy="1229264"/>
          </a:xfrm>
        </p:spPr>
        <p:txBody>
          <a:bodyPr/>
          <a:lstStyle/>
          <a:p>
            <a:r>
              <a:rPr lang="en-US">
                <a:cs typeface="Arial"/>
              </a:rPr>
              <a:t>Grant Opportunity: Serving Rural Communities by Providing </a:t>
            </a:r>
            <a:br>
              <a:rPr lang="en-US">
                <a:cs typeface="Arial"/>
              </a:rPr>
            </a:br>
            <a:r>
              <a:rPr lang="en-US">
                <a:cs typeface="Arial"/>
              </a:rPr>
              <a:t>Non-Congregate Feeding Models</a:t>
            </a:r>
          </a:p>
        </p:txBody>
      </p:sp>
      <p:sp>
        <p:nvSpPr>
          <p:cNvPr id="3" name="Content Placeholder 2">
            <a:extLst>
              <a:ext uri="{FF2B5EF4-FFF2-40B4-BE49-F238E27FC236}">
                <a16:creationId xmlns:a16="http://schemas.microsoft.com/office/drawing/2014/main" id="{5B28C791-DC2B-8B44-9762-E7ADD10601FC}"/>
              </a:ext>
            </a:extLst>
          </p:cNvPr>
          <p:cNvSpPr>
            <a:spLocks noGrp="1"/>
          </p:cNvSpPr>
          <p:nvPr>
            <p:ph idx="1"/>
          </p:nvPr>
        </p:nvSpPr>
        <p:spPr>
          <a:xfrm>
            <a:off x="2540000" y="2412521"/>
            <a:ext cx="9445925" cy="4042911"/>
          </a:xfrm>
        </p:spPr>
        <p:txBody>
          <a:bodyPr/>
          <a:lstStyle/>
          <a:p>
            <a:pPr>
              <a:spcBef>
                <a:spcPts val="0"/>
              </a:spcBef>
              <a:spcAft>
                <a:spcPts val="1400"/>
              </a:spcAft>
            </a:pPr>
            <a:r>
              <a:rPr lang="en-US" sz="2400" dirty="0">
                <a:cs typeface="Arial"/>
              </a:rPr>
              <a:t>No Kid Hungry (NKH) California is offering grants to schools and community organizations providing non-congregate feeding models in rural communities as part of the SFSP or SSO. </a:t>
            </a:r>
          </a:p>
          <a:p>
            <a:pPr>
              <a:spcBef>
                <a:spcPts val="0"/>
              </a:spcBef>
              <a:spcAft>
                <a:spcPts val="1400"/>
              </a:spcAft>
            </a:pPr>
            <a:r>
              <a:rPr lang="en-US" sz="2400" dirty="0">
                <a:cs typeface="Arial"/>
              </a:rPr>
              <a:t>Grant award: $10,000 to 15,000.</a:t>
            </a:r>
          </a:p>
          <a:p>
            <a:pPr>
              <a:spcBef>
                <a:spcPts val="0"/>
              </a:spcBef>
              <a:spcAft>
                <a:spcPts val="1400"/>
              </a:spcAft>
            </a:pPr>
            <a:r>
              <a:rPr lang="en-US" sz="2400" dirty="0">
                <a:cs typeface="Arial"/>
              </a:rPr>
              <a:t>Prioritization is provided for certain communities in California.</a:t>
            </a:r>
          </a:p>
          <a:p>
            <a:pPr>
              <a:spcBef>
                <a:spcPts val="0"/>
              </a:spcBef>
              <a:spcAft>
                <a:spcPts val="1400"/>
              </a:spcAft>
            </a:pPr>
            <a:r>
              <a:rPr lang="en-US" sz="2400" dirty="0">
                <a:cs typeface="Arial"/>
              </a:rPr>
              <a:t>Inquiry forms are open until March 1, 2024.</a:t>
            </a:r>
          </a:p>
          <a:p>
            <a:pPr>
              <a:spcBef>
                <a:spcPts val="0"/>
              </a:spcBef>
              <a:spcAft>
                <a:spcPts val="1400"/>
              </a:spcAft>
            </a:pPr>
            <a:r>
              <a:rPr lang="en-US" sz="2400" dirty="0">
                <a:cs typeface="Arial"/>
              </a:rPr>
              <a:t>Contact NKH California with questions by email at </a:t>
            </a:r>
            <a:r>
              <a:rPr lang="en-US" sz="2400" u="sng" dirty="0">
                <a:solidFill>
                  <a:srgbClr val="0000FF"/>
                </a:solidFill>
                <a:effectLst/>
                <a:latin typeface="Arial" panose="020B0604020202020204" pitchFamily="34" charset="0"/>
                <a:ea typeface="Calibri" panose="020F0502020204030204" pitchFamily="34" charset="0"/>
                <a:hlinkClick r:id="rId3"/>
              </a:rPr>
              <a:t>NoKidHungryCA@strength.org</a:t>
            </a:r>
            <a:r>
              <a:rPr lang="en-US" sz="2400" dirty="0">
                <a:cs typeface="Arial"/>
              </a:rPr>
              <a:t>.</a:t>
            </a:r>
          </a:p>
          <a:p>
            <a:endParaRPr lang="en-US" dirty="0">
              <a:cs typeface="Arial"/>
            </a:endParaRPr>
          </a:p>
          <a:p>
            <a:pPr lvl="1">
              <a:buFont typeface="Courier New"/>
              <a:buChar char="o"/>
            </a:pPr>
            <a:endParaRPr lang="en-US" dirty="0">
              <a:cs typeface="Arial"/>
            </a:endParaRPr>
          </a:p>
        </p:txBody>
      </p:sp>
    </p:spTree>
    <p:extLst>
      <p:ext uri="{BB962C8B-B14F-4D97-AF65-F5344CB8AC3E}">
        <p14:creationId xmlns:p14="http://schemas.microsoft.com/office/powerpoint/2010/main" val="167432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FC8B-4473-AE85-3CF6-8EA5BEF4F295}"/>
              </a:ext>
            </a:extLst>
          </p:cNvPr>
          <p:cNvSpPr>
            <a:spLocks noGrp="1"/>
          </p:cNvSpPr>
          <p:nvPr>
            <p:ph type="title"/>
          </p:nvPr>
        </p:nvSpPr>
        <p:spPr>
          <a:xfrm>
            <a:off x="2209321" y="154402"/>
            <a:ext cx="9805358" cy="1214886"/>
          </a:xfrm>
        </p:spPr>
        <p:txBody>
          <a:bodyPr/>
          <a:lstStyle/>
          <a:p>
            <a:r>
              <a:rPr lang="en-US">
                <a:cs typeface="Arial"/>
              </a:rPr>
              <a:t>Farm to School Incubator Grants for 2023–24</a:t>
            </a:r>
          </a:p>
        </p:txBody>
      </p:sp>
      <p:sp>
        <p:nvSpPr>
          <p:cNvPr id="3" name="Content Placeholder 2">
            <a:extLst>
              <a:ext uri="{FF2B5EF4-FFF2-40B4-BE49-F238E27FC236}">
                <a16:creationId xmlns:a16="http://schemas.microsoft.com/office/drawing/2014/main" id="{BABA92B7-440B-A70F-3900-5C77902279BA}"/>
              </a:ext>
            </a:extLst>
          </p:cNvPr>
          <p:cNvSpPr>
            <a:spLocks noGrp="1"/>
          </p:cNvSpPr>
          <p:nvPr>
            <p:ph idx="1"/>
          </p:nvPr>
        </p:nvSpPr>
        <p:spPr>
          <a:xfrm>
            <a:off x="2443513" y="1713511"/>
            <a:ext cx="9348107" cy="5121728"/>
          </a:xfrm>
        </p:spPr>
        <p:txBody>
          <a:bodyPr/>
          <a:lstStyle/>
          <a:p>
            <a:pPr marL="0" indent="0">
              <a:spcBef>
                <a:spcPts val="1200"/>
              </a:spcBef>
              <a:spcAft>
                <a:spcPts val="1200"/>
              </a:spcAft>
              <a:buNone/>
            </a:pPr>
            <a:r>
              <a:rPr lang="en-US" sz="2800" dirty="0">
                <a:cs typeface="Arial"/>
              </a:rPr>
              <a:t>The California Department of Food and Agriculture is accepting applications for its Incubator Grants.</a:t>
            </a:r>
            <a:endParaRPr lang="en-US" dirty="0"/>
          </a:p>
          <a:p>
            <a:pPr marL="685800">
              <a:spcBef>
                <a:spcPts val="1200"/>
              </a:spcBef>
              <a:spcAft>
                <a:spcPts val="1200"/>
              </a:spcAft>
              <a:buFont typeface="Arial"/>
              <a:buChar char="•"/>
            </a:pPr>
            <a:r>
              <a:rPr lang="en-US" sz="2400" dirty="0">
                <a:cs typeface="Arial"/>
              </a:rPr>
              <a:t>Funding tracks: Schools, Early Care and Education, Technical Assistance for Schools and Producers.</a:t>
            </a:r>
          </a:p>
          <a:p>
            <a:pPr marL="685800">
              <a:spcBef>
                <a:spcPts val="1200"/>
              </a:spcBef>
              <a:spcAft>
                <a:spcPts val="1200"/>
              </a:spcAft>
              <a:buFont typeface="Arial"/>
              <a:buChar char="•"/>
            </a:pPr>
            <a:r>
              <a:rPr lang="en-US" sz="2400" dirty="0">
                <a:cs typeface="Arial"/>
              </a:rPr>
              <a:t>Applications Due: April 4, 2024.</a:t>
            </a:r>
          </a:p>
          <a:p>
            <a:pPr marL="685800">
              <a:spcBef>
                <a:spcPts val="1200"/>
              </a:spcBef>
              <a:spcAft>
                <a:spcPts val="1200"/>
              </a:spcAft>
              <a:buFont typeface="Arial"/>
              <a:buChar char="•"/>
            </a:pPr>
            <a:r>
              <a:rPr lang="en-US" sz="2400" dirty="0">
                <a:cs typeface="Arial"/>
              </a:rPr>
              <a:t>Total Funding: $52 million.</a:t>
            </a:r>
            <a:endParaRPr lang="en-US" dirty="0">
              <a:cs typeface="Arial"/>
            </a:endParaRPr>
          </a:p>
          <a:p>
            <a:pPr marL="685800">
              <a:spcBef>
                <a:spcPts val="1200"/>
              </a:spcBef>
              <a:spcAft>
                <a:spcPts val="1200"/>
              </a:spcAft>
              <a:buFont typeface="Arial"/>
              <a:buChar char="•"/>
            </a:pPr>
            <a:r>
              <a:rPr lang="en-US" sz="2400" dirty="0">
                <a:cs typeface="Arial"/>
              </a:rPr>
              <a:t>Focus: cultivating equity, nurturing students, building climate resilience, and creating scalable and sustainable change.</a:t>
            </a:r>
          </a:p>
        </p:txBody>
      </p:sp>
    </p:spTree>
    <p:extLst>
      <p:ext uri="{BB962C8B-B14F-4D97-AF65-F5344CB8AC3E}">
        <p14:creationId xmlns:p14="http://schemas.microsoft.com/office/powerpoint/2010/main" val="3546592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96FC-02A4-4859-8AFE-8236A533D77A}"/>
              </a:ext>
            </a:extLst>
          </p:cNvPr>
          <p:cNvSpPr>
            <a:spLocks noGrp="1"/>
          </p:cNvSpPr>
          <p:nvPr>
            <p:ph type="title"/>
          </p:nvPr>
        </p:nvSpPr>
        <p:spPr/>
        <p:txBody>
          <a:bodyPr/>
          <a:lstStyle/>
          <a:p>
            <a:r>
              <a:rPr lang="en-US"/>
              <a:t>Resources &amp; Other Announcements</a:t>
            </a:r>
          </a:p>
        </p:txBody>
      </p:sp>
      <p:pic>
        <p:nvPicPr>
          <p:cNvPr id="6" name="Content Placeholder 5">
            <a:extLst>
              <a:ext uri="{FF2B5EF4-FFF2-40B4-BE49-F238E27FC236}">
                <a16:creationId xmlns:a16="http://schemas.microsoft.com/office/drawing/2014/main" id="{AA227159-5461-87AB-9C4E-AA2A4BFC1707}"/>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0500" y="1981200"/>
            <a:ext cx="6223000" cy="4114800"/>
          </a:xfrm>
        </p:spPr>
      </p:pic>
    </p:spTree>
    <p:extLst>
      <p:ext uri="{BB962C8B-B14F-4D97-AF65-F5344CB8AC3E}">
        <p14:creationId xmlns:p14="http://schemas.microsoft.com/office/powerpoint/2010/main" val="3275317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D878-8CB6-E328-C080-A33921C98AC7}"/>
              </a:ext>
            </a:extLst>
          </p:cNvPr>
          <p:cNvSpPr>
            <a:spLocks noGrp="1"/>
          </p:cNvSpPr>
          <p:nvPr>
            <p:ph type="title"/>
          </p:nvPr>
        </p:nvSpPr>
        <p:spPr>
          <a:xfrm>
            <a:off x="2540000" y="609600"/>
            <a:ext cx="9144000" cy="1102360"/>
          </a:xfrm>
        </p:spPr>
        <p:txBody>
          <a:bodyPr/>
          <a:lstStyle/>
          <a:p>
            <a:r>
              <a:rPr lang="en-US">
                <a:cs typeface="Arial"/>
              </a:rPr>
              <a:t>Verifying Farm Food Safety </a:t>
            </a:r>
            <a:endParaRPr lang="en-US">
              <a:solidFill>
                <a:srgbClr val="000000"/>
              </a:solidFill>
              <a:cs typeface="Arial"/>
            </a:endParaRPr>
          </a:p>
          <a:p>
            <a:endParaRPr lang="en-US">
              <a:cs typeface="Arial"/>
            </a:endParaRPr>
          </a:p>
        </p:txBody>
      </p:sp>
      <p:sp>
        <p:nvSpPr>
          <p:cNvPr id="3" name="Content Placeholder 2">
            <a:extLst>
              <a:ext uri="{FF2B5EF4-FFF2-40B4-BE49-F238E27FC236}">
                <a16:creationId xmlns:a16="http://schemas.microsoft.com/office/drawing/2014/main" id="{070CB701-1621-92EE-48AF-34B920AD8B34}"/>
              </a:ext>
            </a:extLst>
          </p:cNvPr>
          <p:cNvSpPr>
            <a:spLocks noGrp="1"/>
          </p:cNvSpPr>
          <p:nvPr>
            <p:ph sz="half" idx="1"/>
          </p:nvPr>
        </p:nvSpPr>
        <p:spPr>
          <a:xfrm>
            <a:off x="2458357" y="1308125"/>
            <a:ext cx="9579314" cy="3773161"/>
          </a:xfrm>
        </p:spPr>
        <p:txBody>
          <a:bodyPr/>
          <a:lstStyle/>
          <a:p>
            <a:pPr>
              <a:spcBef>
                <a:spcPts val="1200"/>
              </a:spcBef>
              <a:spcAft>
                <a:spcPts val="1200"/>
              </a:spcAft>
            </a:pPr>
            <a:r>
              <a:rPr lang="en-US" sz="2800" dirty="0">
                <a:cs typeface="Arial"/>
              </a:rPr>
              <a:t>The USDA has a new webpage for CNP Operators on how to verify a farm's food safety practices, includes:</a:t>
            </a:r>
            <a:endParaRPr lang="en-US" sz="2800" dirty="0">
              <a:solidFill>
                <a:srgbClr val="808080"/>
              </a:solidFill>
              <a:cs typeface="Arial"/>
            </a:endParaRPr>
          </a:p>
          <a:p>
            <a:pPr lvl="1">
              <a:spcBef>
                <a:spcPts val="1200"/>
              </a:spcBef>
              <a:spcAft>
                <a:spcPts val="1200"/>
              </a:spcAft>
              <a:buFont typeface="Arial"/>
              <a:buChar char="–"/>
            </a:pPr>
            <a:r>
              <a:rPr lang="en-US" dirty="0">
                <a:cs typeface="Arial"/>
              </a:rPr>
              <a:t>Tips for farm visits.</a:t>
            </a:r>
            <a:endParaRPr lang="en-US" dirty="0">
              <a:solidFill>
                <a:srgbClr val="808080"/>
              </a:solidFill>
              <a:cs typeface="Arial"/>
            </a:endParaRPr>
          </a:p>
          <a:p>
            <a:pPr lvl="1">
              <a:spcBef>
                <a:spcPts val="1200"/>
              </a:spcBef>
              <a:spcAft>
                <a:spcPts val="1200"/>
              </a:spcAft>
              <a:buFont typeface="Arial"/>
              <a:buChar char="–"/>
            </a:pPr>
            <a:r>
              <a:rPr lang="en-US" dirty="0">
                <a:cs typeface="Arial"/>
              </a:rPr>
              <a:t>Explains good agricultural practices, the Food Safety Modernization Act, the Produce Safety Rule, and more.</a:t>
            </a:r>
            <a:endParaRPr lang="en-US" dirty="0">
              <a:solidFill>
                <a:srgbClr val="808080"/>
              </a:solidFill>
              <a:cs typeface="Arial"/>
            </a:endParaRPr>
          </a:p>
          <a:p>
            <a:endParaRPr lang="en-US" sz="2400" dirty="0">
              <a:solidFill>
                <a:srgbClr val="000000"/>
              </a:solidFill>
              <a:cs typeface="Arial"/>
            </a:endParaRPr>
          </a:p>
          <a:p>
            <a:pPr marL="0" indent="0">
              <a:buNone/>
            </a:pPr>
            <a:endParaRPr lang="en-US" dirty="0">
              <a:cs typeface="Arial"/>
            </a:endParaRPr>
          </a:p>
        </p:txBody>
      </p:sp>
      <p:pic>
        <p:nvPicPr>
          <p:cNvPr id="5" name="Content Placeholder 4">
            <a:extLst>
              <a:ext uri="{FF2B5EF4-FFF2-40B4-BE49-F238E27FC236}">
                <a16:creationId xmlns:a16="http://schemas.microsoft.com/office/drawing/2014/main" id="{26A73A72-588C-2B88-877B-0BE3EA73DF61}"/>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5610299" y="4376959"/>
            <a:ext cx="3174886" cy="2066063"/>
          </a:xfrm>
        </p:spPr>
      </p:pic>
    </p:spTree>
    <p:extLst>
      <p:ext uri="{BB962C8B-B14F-4D97-AF65-F5344CB8AC3E}">
        <p14:creationId xmlns:p14="http://schemas.microsoft.com/office/powerpoint/2010/main" val="3428270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9FCCA-CD82-ABA4-C0C9-42AED7B10E56}"/>
              </a:ext>
            </a:extLst>
          </p:cNvPr>
          <p:cNvSpPr>
            <a:spLocks noGrp="1"/>
          </p:cNvSpPr>
          <p:nvPr>
            <p:ph type="title"/>
          </p:nvPr>
        </p:nvSpPr>
        <p:spPr/>
        <p:txBody>
          <a:bodyPr/>
          <a:lstStyle/>
          <a:p>
            <a:r>
              <a:rPr lang="en-US" dirty="0"/>
              <a:t>School Nutrition Department Vacancy Survey</a:t>
            </a:r>
          </a:p>
        </p:txBody>
      </p:sp>
      <p:sp>
        <p:nvSpPr>
          <p:cNvPr id="3" name="Content Placeholder 2">
            <a:extLst>
              <a:ext uri="{FF2B5EF4-FFF2-40B4-BE49-F238E27FC236}">
                <a16:creationId xmlns:a16="http://schemas.microsoft.com/office/drawing/2014/main" id="{69552E4A-5240-FB51-D77F-6A2FA701F887}"/>
              </a:ext>
            </a:extLst>
          </p:cNvPr>
          <p:cNvSpPr>
            <a:spLocks noGrp="1"/>
          </p:cNvSpPr>
          <p:nvPr>
            <p:ph idx="1"/>
          </p:nvPr>
        </p:nvSpPr>
        <p:spPr/>
        <p:txBody>
          <a:bodyPr/>
          <a:lstStyle/>
          <a:p>
            <a:pPr>
              <a:spcBef>
                <a:spcPts val="0"/>
              </a:spcBef>
              <a:spcAft>
                <a:spcPts val="1200"/>
              </a:spcAft>
            </a:pPr>
            <a:r>
              <a:rPr lang="en-US" sz="2400" dirty="0"/>
              <a:t>Chef Ann Foundation, Food Insight Group and Urban Institute creating a survey partnership</a:t>
            </a:r>
          </a:p>
          <a:p>
            <a:pPr>
              <a:spcBef>
                <a:spcPts val="0"/>
              </a:spcBef>
              <a:spcAft>
                <a:spcPts val="1200"/>
              </a:spcAft>
            </a:pPr>
            <a:r>
              <a:rPr lang="en-US" sz="2400" dirty="0"/>
              <a:t>The survey will help assess school nutrition department:</a:t>
            </a:r>
          </a:p>
          <a:p>
            <a:pPr lvl="1">
              <a:spcBef>
                <a:spcPts val="0"/>
              </a:spcBef>
              <a:spcAft>
                <a:spcPts val="1200"/>
              </a:spcAft>
            </a:pPr>
            <a:r>
              <a:rPr lang="en-US" sz="2400" dirty="0"/>
              <a:t>Wages, benefits, and staffing models across California</a:t>
            </a:r>
          </a:p>
          <a:p>
            <a:pPr>
              <a:spcBef>
                <a:spcPts val="0"/>
              </a:spcBef>
              <a:spcAft>
                <a:spcPts val="1200"/>
              </a:spcAft>
            </a:pPr>
            <a:r>
              <a:rPr lang="en-US" sz="2400" dirty="0"/>
              <a:t>The unique survey link will be sent from Beth Katz to each SFA</a:t>
            </a:r>
          </a:p>
          <a:p>
            <a:pPr>
              <a:spcBef>
                <a:spcPts val="0"/>
              </a:spcBef>
              <a:spcAft>
                <a:spcPts val="1200"/>
              </a:spcAft>
            </a:pPr>
            <a:r>
              <a:rPr lang="en-US" sz="2400" dirty="0"/>
              <a:t>Survey begins: Friday, March 1, 2024</a:t>
            </a:r>
          </a:p>
          <a:p>
            <a:pPr>
              <a:spcBef>
                <a:spcPts val="0"/>
              </a:spcBef>
              <a:spcAft>
                <a:spcPts val="1200"/>
              </a:spcAft>
            </a:pPr>
            <a:r>
              <a:rPr lang="en-US" sz="2400" dirty="0"/>
              <a:t>Survey ends: Thursday, March 29, 2024</a:t>
            </a:r>
          </a:p>
          <a:p>
            <a:pPr>
              <a:spcBef>
                <a:spcPts val="0"/>
              </a:spcBef>
              <a:spcAft>
                <a:spcPts val="1200"/>
              </a:spcAft>
            </a:pPr>
            <a:r>
              <a:rPr lang="en-US" sz="2400" dirty="0"/>
              <a:t>Questions contact: Beth Katz at </a:t>
            </a:r>
            <a:r>
              <a:rPr lang="en-US" sz="2400" u="sng" dirty="0">
                <a:solidFill>
                  <a:srgbClr val="0000FF"/>
                </a:solidFill>
                <a:effectLst/>
                <a:latin typeface="Arial" panose="020B0604020202020204" pitchFamily="34" charset="0"/>
                <a:ea typeface="Times New Roman" panose="02020603050405020304" pitchFamily="18" charset="0"/>
                <a:hlinkClick r:id="rId2"/>
              </a:rPr>
              <a:t>beth@foodinsightgroup.com</a:t>
            </a:r>
            <a:endParaRPr lang="en-US" sz="2400" dirty="0"/>
          </a:p>
        </p:txBody>
      </p:sp>
    </p:spTree>
    <p:extLst>
      <p:ext uri="{BB962C8B-B14F-4D97-AF65-F5344CB8AC3E}">
        <p14:creationId xmlns:p14="http://schemas.microsoft.com/office/powerpoint/2010/main" val="1705384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20A77-D704-C83B-FF76-1AAD975DC2F6}"/>
              </a:ext>
            </a:extLst>
          </p:cNvPr>
          <p:cNvSpPr>
            <a:spLocks noGrp="1"/>
          </p:cNvSpPr>
          <p:nvPr>
            <p:ph type="title"/>
          </p:nvPr>
        </p:nvSpPr>
        <p:spPr>
          <a:xfrm>
            <a:off x="2540000" y="325244"/>
            <a:ext cx="9144000" cy="1143000"/>
          </a:xfrm>
        </p:spPr>
        <p:txBody>
          <a:bodyPr/>
          <a:lstStyle/>
          <a:p>
            <a:r>
              <a:rPr lang="en-US" dirty="0">
                <a:cs typeface="Arial"/>
              </a:rPr>
              <a:t>Save the Date</a:t>
            </a:r>
          </a:p>
        </p:txBody>
      </p:sp>
      <p:sp>
        <p:nvSpPr>
          <p:cNvPr id="3" name="Content Placeholder 2">
            <a:extLst>
              <a:ext uri="{FF2B5EF4-FFF2-40B4-BE49-F238E27FC236}">
                <a16:creationId xmlns:a16="http://schemas.microsoft.com/office/drawing/2014/main" id="{E2577880-F62B-A343-2946-36076093F27F}"/>
              </a:ext>
            </a:extLst>
          </p:cNvPr>
          <p:cNvSpPr>
            <a:spLocks noGrp="1"/>
          </p:cNvSpPr>
          <p:nvPr>
            <p:ph idx="1"/>
          </p:nvPr>
        </p:nvSpPr>
        <p:spPr>
          <a:xfrm>
            <a:off x="2540000" y="1624361"/>
            <a:ext cx="9271000" cy="4114800"/>
          </a:xfrm>
        </p:spPr>
        <p:txBody>
          <a:bodyPr/>
          <a:lstStyle/>
          <a:p>
            <a:pPr>
              <a:spcBef>
                <a:spcPts val="1400"/>
              </a:spcBef>
              <a:spcAft>
                <a:spcPts val="1200"/>
              </a:spcAft>
            </a:pPr>
            <a:r>
              <a:rPr lang="en-US" dirty="0">
                <a:cs typeface="Arial"/>
              </a:rPr>
              <a:t>Introduction to School Nutrition Program Administration Training (ISNPA)</a:t>
            </a:r>
            <a:endParaRPr lang="en-US" dirty="0"/>
          </a:p>
          <a:p>
            <a:pPr>
              <a:spcBef>
                <a:spcPts val="1400"/>
              </a:spcBef>
              <a:spcAft>
                <a:spcPts val="1200"/>
              </a:spcAft>
            </a:pPr>
            <a:r>
              <a:rPr lang="en-US" dirty="0">
                <a:cs typeface="Arial"/>
              </a:rPr>
              <a:t>Date: July 29-31, 2024</a:t>
            </a:r>
          </a:p>
          <a:p>
            <a:pPr>
              <a:spcBef>
                <a:spcPts val="1400"/>
              </a:spcBef>
              <a:spcAft>
                <a:spcPts val="1200"/>
              </a:spcAft>
            </a:pPr>
            <a:r>
              <a:rPr lang="en-US" dirty="0">
                <a:cs typeface="Arial"/>
              </a:rPr>
              <a:t>Location: California Endowment, Sacramento</a:t>
            </a:r>
          </a:p>
          <a:p>
            <a:pPr>
              <a:spcBef>
                <a:spcPts val="1400"/>
              </a:spcBef>
              <a:spcAft>
                <a:spcPts val="1200"/>
              </a:spcAft>
            </a:pPr>
            <a:r>
              <a:rPr lang="en-US" dirty="0">
                <a:cs typeface="Arial"/>
              </a:rPr>
              <a:t>Audience: New Food Service Directors in their positions less than two (2) years</a:t>
            </a:r>
          </a:p>
          <a:p>
            <a:pPr marL="0" indent="0">
              <a:buNone/>
            </a:pPr>
            <a:endParaRPr lang="en-US" dirty="0">
              <a:cs typeface="Arial"/>
            </a:endParaRPr>
          </a:p>
          <a:p>
            <a:pPr marL="0" indent="0">
              <a:buNone/>
            </a:pPr>
            <a:endParaRPr lang="en-US" dirty="0">
              <a:cs typeface="Arial"/>
            </a:endParaRPr>
          </a:p>
        </p:txBody>
      </p:sp>
    </p:spTree>
    <p:extLst>
      <p:ext uri="{BB962C8B-B14F-4D97-AF65-F5344CB8AC3E}">
        <p14:creationId xmlns:p14="http://schemas.microsoft.com/office/powerpoint/2010/main" val="3360212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72B87-F395-5301-6FA2-550A737688B4}"/>
              </a:ext>
            </a:extLst>
          </p:cNvPr>
          <p:cNvSpPr>
            <a:spLocks noGrp="1"/>
          </p:cNvSpPr>
          <p:nvPr>
            <p:ph type="title"/>
          </p:nvPr>
        </p:nvSpPr>
        <p:spPr/>
        <p:txBody>
          <a:bodyPr/>
          <a:lstStyle/>
          <a:p>
            <a:r>
              <a:rPr lang="en-US"/>
              <a:t>Quick Reference Guides: Updated</a:t>
            </a:r>
          </a:p>
        </p:txBody>
      </p:sp>
      <p:sp>
        <p:nvSpPr>
          <p:cNvPr id="5" name="Content Placeholder 4">
            <a:extLst>
              <a:ext uri="{FF2B5EF4-FFF2-40B4-BE49-F238E27FC236}">
                <a16:creationId xmlns:a16="http://schemas.microsoft.com/office/drawing/2014/main" id="{551CC81F-8F19-7F41-E3AE-3598C9C27FDE}"/>
              </a:ext>
            </a:extLst>
          </p:cNvPr>
          <p:cNvSpPr>
            <a:spLocks noGrp="1"/>
          </p:cNvSpPr>
          <p:nvPr>
            <p:ph sz="half" idx="1"/>
          </p:nvPr>
        </p:nvSpPr>
        <p:spPr>
          <a:xfrm>
            <a:off x="2540000" y="1981200"/>
            <a:ext cx="4955990" cy="3822798"/>
          </a:xfrm>
        </p:spPr>
        <p:txBody>
          <a:bodyPr/>
          <a:lstStyle/>
          <a:p>
            <a:pPr>
              <a:spcAft>
                <a:spcPts val="1200"/>
              </a:spcAft>
            </a:pPr>
            <a:r>
              <a:rPr lang="en-US" dirty="0"/>
              <a:t>Resource to help orient LEAs to the SNPs.</a:t>
            </a:r>
          </a:p>
          <a:p>
            <a:pPr>
              <a:spcAft>
                <a:spcPts val="1200"/>
              </a:spcAft>
            </a:pPr>
            <a:r>
              <a:rPr lang="en-US" dirty="0"/>
              <a:t>Updated February 2024. </a:t>
            </a:r>
            <a:endParaRPr lang="en-US" dirty="0">
              <a:cs typeface="Arial"/>
            </a:endParaRPr>
          </a:p>
          <a:p>
            <a:r>
              <a:rPr lang="en-US" dirty="0"/>
              <a:t>Accessible in CNIPS Download Forms.</a:t>
            </a:r>
            <a:endParaRPr lang="en-US" dirty="0">
              <a:cs typeface="Arial"/>
            </a:endParaRPr>
          </a:p>
          <a:p>
            <a:endParaRPr lang="en-US" dirty="0"/>
          </a:p>
        </p:txBody>
      </p:sp>
      <p:pic>
        <p:nvPicPr>
          <p:cNvPr id="18" name="Content Placeholder 17">
            <a:extLst>
              <a:ext uri="{FF2B5EF4-FFF2-40B4-BE49-F238E27FC236}">
                <a16:creationId xmlns:a16="http://schemas.microsoft.com/office/drawing/2014/main" id="{E7FA0A1A-308D-3887-B7DC-08746EFBCE40}"/>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003875" y="2530203"/>
            <a:ext cx="3683000" cy="2460179"/>
          </a:xfrm>
        </p:spPr>
      </p:pic>
    </p:spTree>
    <p:extLst>
      <p:ext uri="{BB962C8B-B14F-4D97-AF65-F5344CB8AC3E}">
        <p14:creationId xmlns:p14="http://schemas.microsoft.com/office/powerpoint/2010/main" val="2058437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5B5EA-034C-DD68-8D4C-6B4A6C9902B0}"/>
              </a:ext>
            </a:extLst>
          </p:cNvPr>
          <p:cNvSpPr>
            <a:spLocks noGrp="1"/>
          </p:cNvSpPr>
          <p:nvPr>
            <p:ph type="title"/>
          </p:nvPr>
        </p:nvSpPr>
        <p:spPr>
          <a:xfrm>
            <a:off x="2453736" y="623977"/>
            <a:ext cx="9144000" cy="1143000"/>
          </a:xfrm>
        </p:spPr>
        <p:txBody>
          <a:bodyPr/>
          <a:lstStyle/>
          <a:p>
            <a:r>
              <a:rPr lang="en-US" sz="4000" dirty="0">
                <a:cs typeface="Arial"/>
              </a:rPr>
              <a:t>In the News: Farm to School</a:t>
            </a:r>
          </a:p>
          <a:p>
            <a:endParaRPr lang="en-US" dirty="0">
              <a:cs typeface="Arial"/>
            </a:endParaRPr>
          </a:p>
        </p:txBody>
      </p:sp>
      <p:sp>
        <p:nvSpPr>
          <p:cNvPr id="3" name="Content Placeholder 2">
            <a:extLst>
              <a:ext uri="{FF2B5EF4-FFF2-40B4-BE49-F238E27FC236}">
                <a16:creationId xmlns:a16="http://schemas.microsoft.com/office/drawing/2014/main" id="{10DF5430-53A7-A50E-F7CC-6CE60AC4634B}"/>
              </a:ext>
            </a:extLst>
          </p:cNvPr>
          <p:cNvSpPr>
            <a:spLocks noGrp="1"/>
          </p:cNvSpPr>
          <p:nvPr>
            <p:ph sz="half" idx="1"/>
          </p:nvPr>
        </p:nvSpPr>
        <p:spPr>
          <a:xfrm>
            <a:off x="2671720" y="1411539"/>
            <a:ext cx="6159764" cy="4822483"/>
          </a:xfrm>
        </p:spPr>
        <p:txBody>
          <a:bodyPr/>
          <a:lstStyle/>
          <a:p>
            <a:pPr>
              <a:spcBef>
                <a:spcPts val="0"/>
              </a:spcBef>
              <a:spcAft>
                <a:spcPts val="2400"/>
              </a:spcAft>
              <a:buFont typeface="Arial"/>
              <a:buChar char="•"/>
            </a:pPr>
            <a:r>
              <a:rPr lang="en-US" sz="2400" dirty="0">
                <a:cs typeface="Arial"/>
              </a:rPr>
              <a:t>Heaven's Windows in San Diego is serving up local foods at after-school and summer meal sites.</a:t>
            </a:r>
            <a:endParaRPr lang="en-US" sz="2400" dirty="0">
              <a:solidFill>
                <a:srgbClr val="808080"/>
              </a:solidFill>
              <a:cs typeface="Arial"/>
            </a:endParaRPr>
          </a:p>
          <a:p>
            <a:pPr>
              <a:spcBef>
                <a:spcPts val="0"/>
              </a:spcBef>
              <a:spcAft>
                <a:spcPts val="2400"/>
              </a:spcAft>
              <a:buFont typeface="Arial"/>
              <a:buChar char="•"/>
            </a:pPr>
            <a:r>
              <a:rPr lang="en-US" sz="2400" dirty="0">
                <a:cs typeface="Arial"/>
              </a:rPr>
              <a:t>The agency serves summer and after-school meals at apartments, recreation clubs, the library, and for the Campo Band of Mission Indians.</a:t>
            </a:r>
            <a:endParaRPr lang="en-US" dirty="0"/>
          </a:p>
          <a:p>
            <a:pPr>
              <a:spcBef>
                <a:spcPts val="0"/>
              </a:spcBef>
              <a:spcAft>
                <a:spcPts val="1200"/>
              </a:spcAft>
              <a:buFont typeface="Arial"/>
              <a:buChar char="•"/>
            </a:pPr>
            <a:r>
              <a:rPr lang="en-US" sz="2400" dirty="0">
                <a:cs typeface="Arial"/>
              </a:rPr>
              <a:t>Features all three elements of Farm to School: Local Foods, Education, and Gardening.</a:t>
            </a:r>
          </a:p>
          <a:p>
            <a:pPr marL="514350" indent="-514350">
              <a:buFont typeface="Arial"/>
              <a:buChar char="•"/>
            </a:pPr>
            <a:endParaRPr lang="en-US" sz="2400" dirty="0">
              <a:solidFill>
                <a:srgbClr val="FF0000"/>
              </a:solidFill>
              <a:cs typeface="Arial"/>
            </a:endParaRPr>
          </a:p>
        </p:txBody>
      </p:sp>
      <p:pic>
        <p:nvPicPr>
          <p:cNvPr id="11" name="Content Placeholder 10" descr="Students in a gardening club displaying basil in their garden.">
            <a:extLst>
              <a:ext uri="{FF2B5EF4-FFF2-40B4-BE49-F238E27FC236}">
                <a16:creationId xmlns:a16="http://schemas.microsoft.com/office/drawing/2014/main" id="{ACF2A5B8-CF14-C3B6-1A6C-6DCE14F2F3BB}"/>
              </a:ext>
            </a:extLst>
          </p:cNvPr>
          <p:cNvPicPr>
            <a:picLocks noGrp="1" noChangeAspect="1"/>
          </p:cNvPicPr>
          <p:nvPr>
            <p:ph sz="half" idx="2"/>
          </p:nvPr>
        </p:nvPicPr>
        <p:blipFill>
          <a:blip r:embed="rId3"/>
          <a:stretch>
            <a:fillRect/>
          </a:stretch>
        </p:blipFill>
        <p:spPr>
          <a:xfrm>
            <a:off x="8558254" y="2223405"/>
            <a:ext cx="3461658" cy="2604408"/>
          </a:xfrm>
        </p:spPr>
      </p:pic>
    </p:spTree>
    <p:extLst>
      <p:ext uri="{BB962C8B-B14F-4D97-AF65-F5344CB8AC3E}">
        <p14:creationId xmlns:p14="http://schemas.microsoft.com/office/powerpoint/2010/main" val="3355708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03C8-D89A-B7B2-08BB-46F99D34C307}"/>
              </a:ext>
            </a:extLst>
          </p:cNvPr>
          <p:cNvSpPr>
            <a:spLocks noGrp="1"/>
          </p:cNvSpPr>
          <p:nvPr>
            <p:ph type="title"/>
          </p:nvPr>
        </p:nvSpPr>
        <p:spPr/>
        <p:txBody>
          <a:bodyPr/>
          <a:lstStyle/>
          <a:p>
            <a:r>
              <a:rPr lang="en-US" dirty="0"/>
              <a:t>Healthy Meals Incentive Overview Webinar</a:t>
            </a:r>
          </a:p>
        </p:txBody>
      </p:sp>
      <p:sp>
        <p:nvSpPr>
          <p:cNvPr id="3" name="Content Placeholder 2">
            <a:extLst>
              <a:ext uri="{FF2B5EF4-FFF2-40B4-BE49-F238E27FC236}">
                <a16:creationId xmlns:a16="http://schemas.microsoft.com/office/drawing/2014/main" id="{056E8BBE-6888-7368-AA67-82ACD1306F60}"/>
              </a:ext>
            </a:extLst>
          </p:cNvPr>
          <p:cNvSpPr>
            <a:spLocks noGrp="1"/>
          </p:cNvSpPr>
          <p:nvPr>
            <p:ph idx="1"/>
          </p:nvPr>
        </p:nvSpPr>
        <p:spPr>
          <a:xfrm>
            <a:off x="2540000" y="2244247"/>
            <a:ext cx="8708373" cy="4469704"/>
          </a:xfrm>
        </p:spPr>
        <p:txBody>
          <a:bodyPr/>
          <a:lstStyle/>
          <a:p>
            <a:r>
              <a:rPr lang="en-US" sz="2800" dirty="0">
                <a:ea typeface="Aptos" panose="020B0004020202020204" pitchFamily="34" charset="0"/>
              </a:rPr>
              <a:t>Date: </a:t>
            </a:r>
            <a:r>
              <a:rPr lang="en-US" sz="2800" dirty="0">
                <a:effectLst/>
                <a:ea typeface="Aptos" panose="020B0004020202020204" pitchFamily="34" charset="0"/>
              </a:rPr>
              <a:t>March 6, 2024 </a:t>
            </a:r>
          </a:p>
          <a:p>
            <a:r>
              <a:rPr lang="en-US" sz="2800" dirty="0">
                <a:ea typeface="Aptos" panose="020B0004020202020204" pitchFamily="34" charset="0"/>
              </a:rPr>
              <a:t>Time: </a:t>
            </a:r>
            <a:r>
              <a:rPr lang="en-US" sz="2800" dirty="0">
                <a:effectLst/>
                <a:ea typeface="Aptos" panose="020B0004020202020204" pitchFamily="34" charset="0"/>
              </a:rPr>
              <a:t>1</a:t>
            </a:r>
            <a:r>
              <a:rPr lang="en-US" sz="2800" dirty="0">
                <a:effectLst/>
                <a:ea typeface="Aptos" panose="020B0004020202020204" pitchFamily="34" charset="0"/>
                <a:cs typeface="Calibri" panose="020F0502020204030204" pitchFamily="34" charset="0"/>
              </a:rPr>
              <a:t>2:30 p.m. - 1:30 p.m.</a:t>
            </a:r>
          </a:p>
          <a:p>
            <a:r>
              <a:rPr lang="en-US" sz="2800" dirty="0">
                <a:effectLst/>
                <a:ea typeface="Aptos" panose="020B0004020202020204" pitchFamily="34" charset="0"/>
              </a:rPr>
              <a:t>Overview information about eligibility, application, technical assistance support, and more</a:t>
            </a:r>
          </a:p>
        </p:txBody>
      </p:sp>
    </p:spTree>
    <p:extLst>
      <p:ext uri="{BB962C8B-B14F-4D97-AF65-F5344CB8AC3E}">
        <p14:creationId xmlns:p14="http://schemas.microsoft.com/office/powerpoint/2010/main" val="1947686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15A6-F2A6-43B3-AD16-F2CC188B8035}"/>
              </a:ext>
            </a:extLst>
          </p:cNvPr>
          <p:cNvSpPr>
            <a:spLocks noGrp="1"/>
          </p:cNvSpPr>
          <p:nvPr>
            <p:ph type="title"/>
          </p:nvPr>
        </p:nvSpPr>
        <p:spPr>
          <a:xfrm>
            <a:off x="2354943" y="313277"/>
            <a:ext cx="9412514" cy="1143000"/>
          </a:xfrm>
        </p:spPr>
        <p:txBody>
          <a:bodyPr/>
          <a:lstStyle/>
          <a:p>
            <a:r>
              <a:rPr lang="en-US" dirty="0"/>
              <a:t>Tuesday @ 2pm Town Hall Schedule</a:t>
            </a:r>
          </a:p>
        </p:txBody>
      </p:sp>
      <p:sp>
        <p:nvSpPr>
          <p:cNvPr id="3" name="Content Placeholder 2">
            <a:extLst>
              <a:ext uri="{FF2B5EF4-FFF2-40B4-BE49-F238E27FC236}">
                <a16:creationId xmlns:a16="http://schemas.microsoft.com/office/drawing/2014/main" id="{FC4A9185-9CB9-4EE8-92A3-A0FA101F8B89}"/>
              </a:ext>
            </a:extLst>
          </p:cNvPr>
          <p:cNvSpPr>
            <a:spLocks noGrp="1"/>
          </p:cNvSpPr>
          <p:nvPr>
            <p:ph sz="half" idx="2"/>
          </p:nvPr>
        </p:nvSpPr>
        <p:spPr>
          <a:xfrm>
            <a:off x="2540000" y="1469585"/>
            <a:ext cx="9042400" cy="466627"/>
          </a:xfrm>
        </p:spPr>
        <p:txBody>
          <a:bodyPr/>
          <a:lstStyle/>
          <a:p>
            <a:pPr marL="0" indent="0" algn="ctr">
              <a:buNone/>
            </a:pPr>
            <a:r>
              <a:rPr lang="en-US" sz="3200"/>
              <a:t>Held on the fourth Tuesday of the month</a:t>
            </a:r>
            <a:endParaRPr lang="en-US"/>
          </a:p>
        </p:txBody>
      </p:sp>
      <p:graphicFrame>
        <p:nvGraphicFramePr>
          <p:cNvPr id="5" name="Table 5" descr="Town Hall calendar by month, format and date. All town halls include state updates with guest speakers on alternate months. March 26th is the next town hall, followed by April 23rd and May 28th.">
            <a:extLst>
              <a:ext uri="{FF2B5EF4-FFF2-40B4-BE49-F238E27FC236}">
                <a16:creationId xmlns:a16="http://schemas.microsoft.com/office/drawing/2014/main" id="{B69A7FEC-4728-4FFE-B4C6-BBE1F6709ECA}"/>
              </a:ext>
            </a:extLst>
          </p:cNvPr>
          <p:cNvGraphicFramePr>
            <a:graphicFrameLocks noGrp="1"/>
          </p:cNvGraphicFramePr>
          <p:nvPr>
            <p:ph sz="half" idx="1"/>
            <p:extLst>
              <p:ext uri="{D42A27DB-BD31-4B8C-83A1-F6EECF244321}">
                <p14:modId xmlns:p14="http://schemas.microsoft.com/office/powerpoint/2010/main" val="826122039"/>
              </p:ext>
            </p:extLst>
          </p:nvPr>
        </p:nvGraphicFramePr>
        <p:xfrm>
          <a:off x="2540000" y="2432286"/>
          <a:ext cx="9304768" cy="2964306"/>
        </p:xfrm>
        <a:graphic>
          <a:graphicData uri="http://schemas.openxmlformats.org/drawingml/2006/table">
            <a:tbl>
              <a:tblPr firstRow="1" bandRow="1">
                <a:tableStyleId>{5C22544A-7EE6-4342-B048-85BDC9FD1C3A}</a:tableStyleId>
              </a:tblPr>
              <a:tblGrid>
                <a:gridCol w="1936750">
                  <a:extLst>
                    <a:ext uri="{9D8B030D-6E8A-4147-A177-3AD203B41FA5}">
                      <a16:colId xmlns:a16="http://schemas.microsoft.com/office/drawing/2014/main" val="1857206355"/>
                    </a:ext>
                  </a:extLst>
                </a:gridCol>
                <a:gridCol w="5667374">
                  <a:extLst>
                    <a:ext uri="{9D8B030D-6E8A-4147-A177-3AD203B41FA5}">
                      <a16:colId xmlns:a16="http://schemas.microsoft.com/office/drawing/2014/main" val="4211457138"/>
                    </a:ext>
                  </a:extLst>
                </a:gridCol>
                <a:gridCol w="1700644">
                  <a:extLst>
                    <a:ext uri="{9D8B030D-6E8A-4147-A177-3AD203B41FA5}">
                      <a16:colId xmlns:a16="http://schemas.microsoft.com/office/drawing/2014/main" val="398561056"/>
                    </a:ext>
                  </a:extLst>
                </a:gridCol>
              </a:tblGrid>
              <a:tr h="457410">
                <a:tc>
                  <a:txBody>
                    <a:bodyPr/>
                    <a:lstStyle/>
                    <a:p>
                      <a:pPr algn="ctr"/>
                      <a:r>
                        <a:rPr lang="en-US" sz="2800"/>
                        <a:t>Month</a:t>
                      </a:r>
                    </a:p>
                  </a:txBody>
                  <a:tcPr/>
                </a:tc>
                <a:tc>
                  <a:txBody>
                    <a:bodyPr/>
                    <a:lstStyle/>
                    <a:p>
                      <a:pPr algn="ctr"/>
                      <a:r>
                        <a:rPr lang="en-US" sz="2800"/>
                        <a:t>Format</a:t>
                      </a:r>
                    </a:p>
                  </a:txBody>
                  <a:tcPr/>
                </a:tc>
                <a:tc>
                  <a:txBody>
                    <a:bodyPr/>
                    <a:lstStyle/>
                    <a:p>
                      <a:pPr algn="ctr"/>
                      <a:r>
                        <a:rPr lang="en-US" sz="2800"/>
                        <a:t>Date</a:t>
                      </a:r>
                    </a:p>
                  </a:txBody>
                  <a:tcPr/>
                </a:tc>
                <a:extLst>
                  <a:ext uri="{0D108BD9-81ED-4DB2-BD59-A6C34878D82A}">
                    <a16:rowId xmlns:a16="http://schemas.microsoft.com/office/drawing/2014/main" val="90875962"/>
                  </a:ext>
                </a:extLst>
              </a:tr>
              <a:tr h="815382">
                <a:tc>
                  <a:txBody>
                    <a:bodyPr/>
                    <a:lstStyle/>
                    <a:p>
                      <a:pPr lvl="0">
                        <a:buNone/>
                      </a:pPr>
                      <a:r>
                        <a:rPr lang="en-US" sz="2800"/>
                        <a:t>March</a:t>
                      </a:r>
                    </a:p>
                  </a:txBody>
                  <a:tcPr anchor="ctr"/>
                </a:tc>
                <a:tc>
                  <a:txBody>
                    <a:bodyPr/>
                    <a:lstStyle/>
                    <a:p>
                      <a:pPr marL="0" lvl="0" algn="l" rtl="0" eaLnBrk="1" latinLnBrk="0" hangingPunct="1">
                        <a:buNone/>
                      </a:pPr>
                      <a:r>
                        <a:rPr lang="en-US" sz="2800" b="0" i="0" u="none" strike="noStrike" kern="1200">
                          <a:solidFill>
                            <a:srgbClr val="000000"/>
                          </a:solidFill>
                          <a:latin typeface="Arial"/>
                          <a:ea typeface="+mn-ea"/>
                          <a:cs typeface="+mn-cs"/>
                        </a:rPr>
                        <a:t>State Update </a:t>
                      </a:r>
                    </a:p>
                  </a:txBody>
                  <a:tcPr anchor="ctr"/>
                </a:tc>
                <a:tc>
                  <a:txBody>
                    <a:bodyPr/>
                    <a:lstStyle/>
                    <a:p>
                      <a:pPr lvl="0" algn="ctr">
                        <a:buNone/>
                      </a:pPr>
                      <a:r>
                        <a:rPr lang="en-US" sz="2800">
                          <a:solidFill>
                            <a:schemeClr val="tx1"/>
                          </a:solidFill>
                        </a:rPr>
                        <a:t>3/26/24</a:t>
                      </a:r>
                    </a:p>
                  </a:txBody>
                  <a:tcPr anchor="ctr"/>
                </a:tc>
                <a:extLst>
                  <a:ext uri="{0D108BD9-81ED-4DB2-BD59-A6C34878D82A}">
                    <a16:rowId xmlns:a16="http://schemas.microsoft.com/office/drawing/2014/main" val="4203407905"/>
                  </a:ext>
                </a:extLst>
              </a:tr>
              <a:tr h="815382">
                <a:tc>
                  <a:txBody>
                    <a:bodyPr/>
                    <a:lstStyle/>
                    <a:p>
                      <a:pPr lvl="0">
                        <a:buNone/>
                      </a:pPr>
                      <a:r>
                        <a:rPr lang="en-US" sz="2800"/>
                        <a:t>April </a:t>
                      </a:r>
                    </a:p>
                  </a:txBody>
                  <a:tcPr anchor="ctr"/>
                </a:tc>
                <a:tc>
                  <a:txBody>
                    <a:bodyPr/>
                    <a:lstStyle/>
                    <a:p>
                      <a:pPr marL="0" lvl="0" algn="l" rtl="0" eaLnBrk="1" latinLnBrk="0" hangingPunct="1">
                        <a:buNone/>
                      </a:pPr>
                      <a:r>
                        <a:rPr lang="en-US" sz="2800" b="0" i="0" u="none" strike="noStrike" kern="1200" dirty="0">
                          <a:solidFill>
                            <a:srgbClr val="000000"/>
                          </a:solidFill>
                          <a:latin typeface="Arial"/>
                          <a:ea typeface="+mn-ea"/>
                          <a:cs typeface="+mn-cs"/>
                        </a:rPr>
                        <a:t>State Update </a:t>
                      </a:r>
                      <a:r>
                        <a:rPr lang="en-US" sz="2800" b="0" i="0" u="none" strike="noStrike" kern="1200" noProof="0" dirty="0">
                          <a:solidFill>
                            <a:srgbClr val="000000"/>
                          </a:solidFill>
                          <a:latin typeface="Arial"/>
                        </a:rPr>
                        <a:t>and Guest Speaker</a:t>
                      </a:r>
                      <a:endParaRPr lang="en-US" dirty="0"/>
                    </a:p>
                  </a:txBody>
                  <a:tcPr anchor="ctr"/>
                </a:tc>
                <a:tc>
                  <a:txBody>
                    <a:bodyPr/>
                    <a:lstStyle/>
                    <a:p>
                      <a:pPr lvl="0" algn="ctr">
                        <a:buNone/>
                      </a:pPr>
                      <a:r>
                        <a:rPr lang="en-US" sz="2800">
                          <a:solidFill>
                            <a:schemeClr val="tx1"/>
                          </a:solidFill>
                        </a:rPr>
                        <a:t>4/23/24</a:t>
                      </a:r>
                    </a:p>
                  </a:txBody>
                  <a:tcPr anchor="ctr"/>
                </a:tc>
                <a:extLst>
                  <a:ext uri="{0D108BD9-81ED-4DB2-BD59-A6C34878D82A}">
                    <a16:rowId xmlns:a16="http://schemas.microsoft.com/office/drawing/2014/main" val="825981042"/>
                  </a:ext>
                </a:extLst>
              </a:tr>
              <a:tr h="815382">
                <a:tc>
                  <a:txBody>
                    <a:bodyPr/>
                    <a:lstStyle/>
                    <a:p>
                      <a:r>
                        <a:rPr lang="en-US" sz="2800" b="0" i="0" u="none" strike="noStrike" kern="1200">
                          <a:solidFill>
                            <a:srgbClr val="000000"/>
                          </a:solidFill>
                          <a:latin typeface="Arial"/>
                          <a:ea typeface="+mn-ea"/>
                          <a:cs typeface="+mn-cs"/>
                        </a:rPr>
                        <a:t>May</a:t>
                      </a:r>
                    </a:p>
                  </a:txBody>
                  <a:tcPr anchor="ctr"/>
                </a:tc>
                <a:tc>
                  <a:txBody>
                    <a:bodyPr/>
                    <a:lstStyle/>
                    <a:p>
                      <a:r>
                        <a:rPr lang="en-US" sz="2800" b="0" i="0" u="none" strike="noStrike" kern="1200">
                          <a:solidFill>
                            <a:srgbClr val="000000"/>
                          </a:solidFill>
                          <a:latin typeface="Arial"/>
                          <a:ea typeface="+mn-ea"/>
                          <a:cs typeface="+mn-cs"/>
                        </a:rPr>
                        <a:t>State Update</a:t>
                      </a:r>
                    </a:p>
                  </a:txBody>
                  <a:tcPr anchor="ctr"/>
                </a:tc>
                <a:tc>
                  <a:txBody>
                    <a:bodyPr/>
                    <a:lstStyle/>
                    <a:p>
                      <a:pPr algn="ctr"/>
                      <a:r>
                        <a:rPr lang="en-US" sz="2800" b="0" i="0" u="none" strike="noStrike" kern="1200" dirty="0">
                          <a:solidFill>
                            <a:srgbClr val="000000"/>
                          </a:solidFill>
                          <a:latin typeface="Arial"/>
                          <a:ea typeface="+mn-ea"/>
                          <a:cs typeface="+mn-cs"/>
                        </a:rPr>
                        <a:t>5/28/24</a:t>
                      </a:r>
                    </a:p>
                  </a:txBody>
                  <a:tcPr anchor="ctr"/>
                </a:tc>
                <a:extLst>
                  <a:ext uri="{0D108BD9-81ED-4DB2-BD59-A6C34878D82A}">
                    <a16:rowId xmlns:a16="http://schemas.microsoft.com/office/drawing/2014/main" val="3486525666"/>
                  </a:ext>
                </a:extLst>
              </a:tr>
            </a:tbl>
          </a:graphicData>
        </a:graphic>
      </p:graphicFrame>
    </p:spTree>
    <p:extLst>
      <p:ext uri="{BB962C8B-B14F-4D97-AF65-F5344CB8AC3E}">
        <p14:creationId xmlns:p14="http://schemas.microsoft.com/office/powerpoint/2010/main" val="46151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B3E98A-6E25-4EEA-B238-7C88F1FFBCD5}"/>
              </a:ext>
            </a:extLst>
          </p:cNvPr>
          <p:cNvSpPr>
            <a:spLocks noGrp="1"/>
          </p:cNvSpPr>
          <p:nvPr>
            <p:ph type="title"/>
          </p:nvPr>
        </p:nvSpPr>
        <p:spPr>
          <a:xfrm>
            <a:off x="2532945" y="229004"/>
            <a:ext cx="9144000" cy="1143000"/>
          </a:xfrm>
        </p:spPr>
        <p:txBody>
          <a:bodyPr/>
          <a:lstStyle/>
          <a:p>
            <a:r>
              <a:rPr lang="en-US"/>
              <a:t>Thank you!</a:t>
            </a:r>
          </a:p>
        </p:txBody>
      </p:sp>
      <p:pic>
        <p:nvPicPr>
          <p:cNvPr id="3" name="Content Placeholder 2" descr="Transforming California Schools: A schoolhouse surrounded by seven segments: Universal Prekindergarten, Community Schools, Professional Learning, Antibias Education, Mental Health Programs, Expanded Learning Programs, and Universal Meals.">
            <a:extLst>
              <a:ext uri="{FF2B5EF4-FFF2-40B4-BE49-F238E27FC236}">
                <a16:creationId xmlns:a16="http://schemas.microsoft.com/office/drawing/2014/main" id="{675C2956-096F-40C7-9CFD-037DBDBF6E77}"/>
              </a:ext>
              <a:ext uri="{C183D7F6-B498-43B3-948B-1728B52AA6E4}">
                <adec:decorative xmlns:adec="http://schemas.microsoft.com/office/drawing/2017/decorative" val="0"/>
              </a:ext>
            </a:extLst>
          </p:cNvPr>
          <p:cNvPicPr>
            <a:picLocks noGrp="1" noChangeAspect="1"/>
          </p:cNvPicPr>
          <p:nvPr>
            <p:ph sz="quarter" idx="14"/>
          </p:nvPr>
        </p:nvPicPr>
        <p:blipFill>
          <a:blip r:embed="rId3"/>
          <a:stretch>
            <a:fillRect/>
          </a:stretch>
        </p:blipFill>
        <p:spPr>
          <a:xfrm>
            <a:off x="2621673" y="1542572"/>
            <a:ext cx="4005279" cy="3333298"/>
          </a:xfrm>
          <a:prstGeom prst="rect">
            <a:avLst/>
          </a:prstGeom>
        </p:spPr>
      </p:pic>
      <p:sp>
        <p:nvSpPr>
          <p:cNvPr id="4" name="Content Placeholder 3">
            <a:extLst>
              <a:ext uri="{FF2B5EF4-FFF2-40B4-BE49-F238E27FC236}">
                <a16:creationId xmlns:a16="http://schemas.microsoft.com/office/drawing/2014/main" id="{ED0776D3-2ACD-4467-963F-6F47B5CAF991}"/>
              </a:ext>
              <a:ext uri="{C183D7F6-B498-43B3-948B-1728B52AA6E4}">
                <adec:decorative xmlns:adec="http://schemas.microsoft.com/office/drawing/2017/decorative" val="0"/>
              </a:ext>
            </a:extLst>
          </p:cNvPr>
          <p:cNvSpPr>
            <a:spLocks noGrp="1"/>
          </p:cNvSpPr>
          <p:nvPr>
            <p:ph sz="quarter" idx="13"/>
          </p:nvPr>
        </p:nvSpPr>
        <p:spPr>
          <a:xfrm>
            <a:off x="6251621" y="2440891"/>
            <a:ext cx="6096000" cy="2827524"/>
          </a:xfrm>
        </p:spPr>
        <p:txBody>
          <a:bodyPr/>
          <a:lstStyle/>
          <a:p>
            <a:pPr marL="0" indent="0" algn="ctr">
              <a:buNone/>
            </a:pPr>
            <a:r>
              <a:rPr lang="en-US" sz="4800">
                <a:solidFill>
                  <a:schemeClr val="tx2"/>
                </a:solidFill>
                <a:latin typeface="+mj-lt"/>
                <a:ea typeface="+mj-ea"/>
                <a:cs typeface="+mj-cs"/>
              </a:rPr>
              <a:t>Next Town Hall:  </a:t>
            </a:r>
            <a:endParaRPr lang="en-US">
              <a:solidFill>
                <a:schemeClr val="tx2"/>
              </a:solidFill>
              <a:latin typeface="+mj-lt"/>
              <a:ea typeface="+mj-ea"/>
              <a:cs typeface="+mj-cs"/>
            </a:endParaRPr>
          </a:p>
          <a:p>
            <a:pPr marL="0" indent="0" algn="ctr">
              <a:buNone/>
            </a:pPr>
            <a:r>
              <a:rPr lang="en-US" sz="4400" b="1">
                <a:solidFill>
                  <a:schemeClr val="tx2"/>
                </a:solidFill>
                <a:latin typeface="+mj-lt"/>
                <a:ea typeface="+mj-ea"/>
                <a:cs typeface="+mj-cs"/>
              </a:rPr>
              <a:t>March 26, 2024</a:t>
            </a:r>
            <a:endParaRPr lang="en-US" sz="4400" b="1">
              <a:solidFill>
                <a:schemeClr val="tx2"/>
              </a:solidFill>
              <a:ea typeface="+mj-ea"/>
              <a:cs typeface="+mj-cs"/>
            </a:endParaRPr>
          </a:p>
          <a:p>
            <a:pPr marL="0" indent="0" algn="ctr">
              <a:buNone/>
            </a:pPr>
            <a:endParaRPr lang="en-US">
              <a:solidFill>
                <a:schemeClr val="tx2"/>
              </a:solidFill>
              <a:latin typeface="+mj-lt"/>
              <a:ea typeface="+mj-ea"/>
              <a:cs typeface="+mj-cs"/>
            </a:endParaRPr>
          </a:p>
          <a:p>
            <a:pPr marL="0" indent="0" algn="ctr">
              <a:buNone/>
            </a:pPr>
            <a:endParaRPr lang="en-US"/>
          </a:p>
        </p:txBody>
      </p:sp>
      <p:sp>
        <p:nvSpPr>
          <p:cNvPr id="11" name="Content Placeholder 10">
            <a:extLst>
              <a:ext uri="{FF2B5EF4-FFF2-40B4-BE49-F238E27FC236}">
                <a16:creationId xmlns:a16="http://schemas.microsoft.com/office/drawing/2014/main" id="{650A7208-5F38-40CE-B427-CA17C26165E2}"/>
              </a:ext>
              <a:ext uri="{C183D7F6-B498-43B3-948B-1728B52AA6E4}">
                <adec:decorative xmlns:adec="http://schemas.microsoft.com/office/drawing/2017/decorative" val="0"/>
              </a:ext>
            </a:extLst>
          </p:cNvPr>
          <p:cNvSpPr>
            <a:spLocks noGrp="1"/>
          </p:cNvSpPr>
          <p:nvPr>
            <p:ph sz="quarter" idx="15"/>
          </p:nvPr>
        </p:nvSpPr>
        <p:spPr>
          <a:xfrm>
            <a:off x="2829939" y="5143461"/>
            <a:ext cx="8703356" cy="614952"/>
          </a:xfrm>
        </p:spPr>
        <p:txBody>
          <a:bodyPr/>
          <a:lstStyle/>
          <a:p>
            <a:pPr marL="0" indent="0">
              <a:buNone/>
            </a:pPr>
            <a:r>
              <a:rPr lang="en-US" dirty="0">
                <a:solidFill>
                  <a:schemeClr val="tx2"/>
                </a:solidFill>
              </a:rPr>
              <a:t>This institution is an equal opportunity provider.</a:t>
            </a:r>
            <a:endParaRPr lang="en-US" dirty="0">
              <a:solidFill>
                <a:schemeClr val="tx2"/>
              </a:solidFill>
              <a:cs typeface="Arial"/>
            </a:endParaRPr>
          </a:p>
          <a:p>
            <a:pPr marL="0" indent="0">
              <a:buNone/>
            </a:pPr>
            <a:endParaRPr lang="en-US" dirty="0"/>
          </a:p>
        </p:txBody>
      </p:sp>
    </p:spTree>
    <p:extLst>
      <p:ext uri="{BB962C8B-B14F-4D97-AF65-F5344CB8AC3E}">
        <p14:creationId xmlns:p14="http://schemas.microsoft.com/office/powerpoint/2010/main" val="3075721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677769" y="482600"/>
            <a:ext cx="9144000" cy="1143000"/>
          </a:xfrm>
        </p:spPr>
        <p:txBody>
          <a:bodyPr/>
          <a:lstStyle/>
          <a:p>
            <a:r>
              <a:rPr lang="en-US">
                <a:cs typeface="Arial"/>
              </a:rPr>
              <a:t>State Updates</a:t>
            </a:r>
            <a:endParaRPr lang="en-US"/>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4036"/>
          <a:stretch/>
        </p:blipFill>
        <p:spPr>
          <a:xfrm>
            <a:off x="4267694" y="1615704"/>
            <a:ext cx="5893334" cy="4245264"/>
          </a:xfrm>
          <a:prstGeom prst="rect">
            <a:avLst/>
          </a:prstGeom>
          <a:ln>
            <a:noFill/>
          </a:ln>
          <a:effectLst>
            <a:softEdge rad="112500"/>
          </a:effectLst>
        </p:spPr>
      </p:pic>
    </p:spTree>
    <p:extLst>
      <p:ext uri="{BB962C8B-B14F-4D97-AF65-F5344CB8AC3E}">
        <p14:creationId xmlns:p14="http://schemas.microsoft.com/office/powerpoint/2010/main" val="3850155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2E9D5-A628-8592-1BE3-16335CC13F63}"/>
              </a:ext>
            </a:extLst>
          </p:cNvPr>
          <p:cNvSpPr>
            <a:spLocks noGrp="1"/>
          </p:cNvSpPr>
          <p:nvPr>
            <p:ph type="title"/>
          </p:nvPr>
        </p:nvSpPr>
        <p:spPr>
          <a:xfrm>
            <a:off x="2396226" y="47583"/>
            <a:ext cx="9604075" cy="1732471"/>
          </a:xfrm>
        </p:spPr>
        <p:txBody>
          <a:bodyPr/>
          <a:lstStyle/>
          <a:p>
            <a:r>
              <a:rPr lang="en-US" dirty="0"/>
              <a:t>Kitchen Infrastructure and Training (KIT) Freshly Prepared Onsite Meals </a:t>
            </a:r>
            <a:endParaRPr lang="en-US" dirty="0">
              <a:cs typeface="Arial"/>
            </a:endParaRPr>
          </a:p>
        </p:txBody>
      </p:sp>
      <p:sp>
        <p:nvSpPr>
          <p:cNvPr id="3" name="Content Placeholder 2">
            <a:extLst>
              <a:ext uri="{FF2B5EF4-FFF2-40B4-BE49-F238E27FC236}">
                <a16:creationId xmlns:a16="http://schemas.microsoft.com/office/drawing/2014/main" id="{71B19EAD-A8D5-57B4-318D-BFEB19F5B87B}"/>
              </a:ext>
            </a:extLst>
          </p:cNvPr>
          <p:cNvSpPr>
            <a:spLocks noGrp="1"/>
          </p:cNvSpPr>
          <p:nvPr>
            <p:ph idx="1"/>
          </p:nvPr>
        </p:nvSpPr>
        <p:spPr>
          <a:xfrm>
            <a:off x="2550762" y="1918012"/>
            <a:ext cx="8745423" cy="4253150"/>
          </a:xfrm>
        </p:spPr>
        <p:txBody>
          <a:bodyPr/>
          <a:lstStyle/>
          <a:p>
            <a:pPr>
              <a:spcBef>
                <a:spcPts val="1400"/>
              </a:spcBef>
              <a:spcAft>
                <a:spcPts val="1200"/>
              </a:spcAft>
              <a:buFont typeface="Arial"/>
              <a:buChar char="•"/>
            </a:pPr>
            <a:r>
              <a:rPr lang="en-US" sz="2400" dirty="0">
                <a:cs typeface="Arial"/>
              </a:rPr>
              <a:t>Preferred approach: fresh raw whole ingredients are integrated with the ready-made product at the point of service. </a:t>
            </a:r>
          </a:p>
          <a:p>
            <a:pPr>
              <a:spcBef>
                <a:spcPts val="1400"/>
              </a:spcBef>
              <a:spcAft>
                <a:spcPts val="1200"/>
              </a:spcAft>
              <a:buFont typeface="Arial"/>
              <a:buChar char="•"/>
            </a:pPr>
            <a:r>
              <a:rPr lang="en-US" sz="2400" dirty="0">
                <a:cs typeface="Arial"/>
              </a:rPr>
              <a:t>Accommodations for short staffing:</a:t>
            </a:r>
            <a:r>
              <a:rPr lang="en-US" sz="2800" dirty="0">
                <a:cs typeface="Arial"/>
              </a:rPr>
              <a:t> </a:t>
            </a:r>
            <a:r>
              <a:rPr lang="en-US" sz="2400" dirty="0">
                <a:cs typeface="Arial"/>
              </a:rPr>
              <a:t>fresh, raw, whole ingredients can be served alongside the ready-made product (pre-cupped, etc.) and made available in the service area (such as on a salad bar or self-serve line) and </a:t>
            </a:r>
            <a:r>
              <a:rPr lang="en-US" sz="2400" b="1" dirty="0">
                <a:cs typeface="Arial"/>
              </a:rPr>
              <a:t>promoted at the point of service through signage and verbal cues</a:t>
            </a:r>
            <a:r>
              <a:rPr lang="en-US" sz="2400" dirty="0">
                <a:cs typeface="Arial"/>
              </a:rPr>
              <a:t>.</a:t>
            </a:r>
          </a:p>
          <a:p>
            <a:pPr>
              <a:buFont typeface="Arial"/>
            </a:pPr>
            <a:endParaRPr lang="en-US" dirty="0">
              <a:cs typeface="Arial"/>
            </a:endParaRPr>
          </a:p>
        </p:txBody>
      </p:sp>
    </p:spTree>
    <p:extLst>
      <p:ext uri="{BB962C8B-B14F-4D97-AF65-F5344CB8AC3E}">
        <p14:creationId xmlns:p14="http://schemas.microsoft.com/office/powerpoint/2010/main" val="57472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59D0-ED31-4044-B607-751793A267DC}"/>
              </a:ext>
            </a:extLst>
          </p:cNvPr>
          <p:cNvSpPr>
            <a:spLocks noGrp="1"/>
          </p:cNvSpPr>
          <p:nvPr>
            <p:ph type="title"/>
          </p:nvPr>
        </p:nvSpPr>
        <p:spPr>
          <a:xfrm>
            <a:off x="2082800" y="323385"/>
            <a:ext cx="10250449" cy="1839695"/>
          </a:xfrm>
        </p:spPr>
        <p:txBody>
          <a:bodyPr/>
          <a:lstStyle/>
          <a:p>
            <a:r>
              <a:rPr lang="en-US" sz="4000" dirty="0">
                <a:ea typeface="+mj-lt"/>
                <a:cs typeface="+mj-lt"/>
              </a:rPr>
              <a:t>Senate Bill (SB) 1383 Short-Lived Climate Pollutants: Organic Waste Methane Emissions Reduction Requirements</a:t>
            </a:r>
            <a:endParaRPr lang="en-US" sz="4000" dirty="0"/>
          </a:p>
        </p:txBody>
      </p:sp>
      <p:sp>
        <p:nvSpPr>
          <p:cNvPr id="3" name="Content Placeholder 2">
            <a:extLst>
              <a:ext uri="{FF2B5EF4-FFF2-40B4-BE49-F238E27FC236}">
                <a16:creationId xmlns:a16="http://schemas.microsoft.com/office/drawing/2014/main" id="{7BD29BCD-BE2A-4BA6-978C-360539AD3D50}"/>
              </a:ext>
            </a:extLst>
          </p:cNvPr>
          <p:cNvSpPr>
            <a:spLocks noGrp="1"/>
          </p:cNvSpPr>
          <p:nvPr>
            <p:ph sz="half" idx="1"/>
          </p:nvPr>
        </p:nvSpPr>
        <p:spPr>
          <a:xfrm>
            <a:off x="2270490" y="2581688"/>
            <a:ext cx="7970616" cy="4507341"/>
          </a:xfrm>
        </p:spPr>
        <p:txBody>
          <a:bodyPr/>
          <a:lstStyle/>
          <a:p>
            <a:pPr marL="457200" indent="-457200">
              <a:spcBef>
                <a:spcPts val="1200"/>
              </a:spcBef>
              <a:spcAft>
                <a:spcPts val="1200"/>
              </a:spcAft>
              <a:buFont typeface="Arial"/>
              <a:buChar char="•"/>
            </a:pPr>
            <a:r>
              <a:rPr lang="en-US" sz="2800" dirty="0">
                <a:ea typeface="+mn-lt"/>
                <a:cs typeface="+mn-lt"/>
              </a:rPr>
              <a:t>Kindergarten through Grade 12 (K-12) public school districts, charter schools, and county offices of education are required to recycle organic waste either by subscribing to service or self-haul/back-haul, and </a:t>
            </a:r>
            <a:endParaRPr lang="en-US" sz="2800" dirty="0">
              <a:cs typeface="Arial"/>
            </a:endParaRPr>
          </a:p>
          <a:p>
            <a:pPr marL="457200" indent="-457200">
              <a:spcBef>
                <a:spcPts val="1200"/>
              </a:spcBef>
              <a:spcAft>
                <a:spcPts val="1200"/>
              </a:spcAft>
              <a:buFont typeface="Arial"/>
              <a:buChar char="•"/>
            </a:pPr>
            <a:r>
              <a:rPr lang="en-US" sz="2800" dirty="0">
                <a:cs typeface="Arial"/>
              </a:rPr>
              <a:t>K-12 public school district sites with an on-site food facility are required to recover edible food.</a:t>
            </a:r>
            <a:endParaRPr lang="en-US" sz="2800" dirty="0">
              <a:solidFill>
                <a:srgbClr val="808080"/>
              </a:solidFill>
              <a:cs typeface="Arial"/>
            </a:endParaRPr>
          </a:p>
          <a:p>
            <a:pPr>
              <a:buFont typeface="Arial"/>
              <a:buChar char="•"/>
            </a:pPr>
            <a:endParaRPr lang="en-US" dirty="0">
              <a:solidFill>
                <a:srgbClr val="808080"/>
              </a:solidFill>
              <a:cs typeface="Arial"/>
            </a:endParaRPr>
          </a:p>
          <a:p>
            <a:pPr marL="457200" indent="-457200">
              <a:buFont typeface="Arial"/>
              <a:buChar char="•"/>
            </a:pPr>
            <a:endParaRPr lang="en-US" sz="2800" dirty="0">
              <a:cs typeface="Arial"/>
            </a:endParaRPr>
          </a:p>
          <a:p>
            <a:pPr marL="0" indent="0">
              <a:buNone/>
            </a:pPr>
            <a:endParaRPr lang="en-US" sz="2800" strike="sngStrike" dirty="0">
              <a:cs typeface="Arial"/>
            </a:endParaRPr>
          </a:p>
        </p:txBody>
      </p:sp>
      <p:pic>
        <p:nvPicPr>
          <p:cNvPr id="5" name="Content Placeholder 4">
            <a:extLst>
              <a:ext uri="{FF2B5EF4-FFF2-40B4-BE49-F238E27FC236}">
                <a16:creationId xmlns:a16="http://schemas.microsoft.com/office/drawing/2014/main" id="{8FC3CD02-5FA2-870E-4BA8-EFA7C9EDF4D4}"/>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10241106" y="2897064"/>
            <a:ext cx="1681843" cy="2536371"/>
          </a:xfrm>
        </p:spPr>
      </p:pic>
    </p:spTree>
    <p:extLst>
      <p:ext uri="{BB962C8B-B14F-4D97-AF65-F5344CB8AC3E}">
        <p14:creationId xmlns:p14="http://schemas.microsoft.com/office/powerpoint/2010/main" val="1728311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25AF-8417-78CB-CA56-5AC7312ADA94}"/>
              </a:ext>
            </a:extLst>
          </p:cNvPr>
          <p:cNvSpPr>
            <a:spLocks noGrp="1"/>
          </p:cNvSpPr>
          <p:nvPr>
            <p:ph type="title"/>
          </p:nvPr>
        </p:nvSpPr>
        <p:spPr>
          <a:xfrm>
            <a:off x="1614715" y="120752"/>
            <a:ext cx="11164408" cy="1236738"/>
          </a:xfrm>
        </p:spPr>
        <p:txBody>
          <a:bodyPr/>
          <a:lstStyle/>
          <a:p>
            <a:r>
              <a:rPr lang="en-US" dirty="0">
                <a:cs typeface="Arial"/>
              </a:rPr>
              <a:t>In Review: SB 1383 </a:t>
            </a:r>
            <a:br>
              <a:rPr lang="en-US" dirty="0">
                <a:cs typeface="Arial"/>
              </a:rPr>
            </a:br>
            <a:r>
              <a:rPr lang="en-US" dirty="0">
                <a:cs typeface="Arial"/>
              </a:rPr>
              <a:t>Implementation FAQ–Vended Meals</a:t>
            </a:r>
            <a:endParaRPr lang="en-US" dirty="0"/>
          </a:p>
        </p:txBody>
      </p:sp>
      <p:sp>
        <p:nvSpPr>
          <p:cNvPr id="3" name="Content Placeholder 2">
            <a:extLst>
              <a:ext uri="{FF2B5EF4-FFF2-40B4-BE49-F238E27FC236}">
                <a16:creationId xmlns:a16="http://schemas.microsoft.com/office/drawing/2014/main" id="{5BD98ECA-FFC3-0027-5307-264AA20A7342}"/>
              </a:ext>
            </a:extLst>
          </p:cNvPr>
          <p:cNvSpPr>
            <a:spLocks noGrp="1"/>
          </p:cNvSpPr>
          <p:nvPr>
            <p:ph idx="1"/>
          </p:nvPr>
        </p:nvSpPr>
        <p:spPr>
          <a:xfrm>
            <a:off x="2390322" y="1415928"/>
            <a:ext cx="9388928" cy="5210298"/>
          </a:xfrm>
        </p:spPr>
        <p:txBody>
          <a:bodyPr/>
          <a:lstStyle/>
          <a:p>
            <a:pPr marL="0" indent="0">
              <a:spcBef>
                <a:spcPts val="0"/>
              </a:spcBef>
              <a:spcAft>
                <a:spcPts val="1200"/>
              </a:spcAft>
              <a:buNone/>
            </a:pPr>
            <a:r>
              <a:rPr lang="en-US" sz="2800" b="1" dirty="0">
                <a:ea typeface="+mn-lt"/>
                <a:cs typeface="+mn-lt"/>
              </a:rPr>
              <a:t>If our sites use vended meals and generates very minimal waste, are we still required to donate the excess edible food to a food recovery organization</a:t>
            </a:r>
            <a:r>
              <a:rPr lang="en-US" b="1" dirty="0">
                <a:ea typeface="+mn-lt"/>
                <a:cs typeface="+mn-lt"/>
              </a:rPr>
              <a:t> </a:t>
            </a:r>
            <a:r>
              <a:rPr lang="en-US" sz="2800" b="1" dirty="0">
                <a:ea typeface="+mn-lt"/>
                <a:cs typeface="+mn-lt"/>
              </a:rPr>
              <a:t>or can we just compost the remaining daily meals?</a:t>
            </a:r>
            <a:endParaRPr lang="en-US" dirty="0"/>
          </a:p>
          <a:p>
            <a:pPr marL="0" indent="0">
              <a:spcBef>
                <a:spcPts val="0"/>
              </a:spcBef>
              <a:spcAft>
                <a:spcPts val="1200"/>
              </a:spcAft>
              <a:buNone/>
            </a:pPr>
            <a:r>
              <a:rPr lang="en-US" sz="2800" dirty="0">
                <a:cs typeface="Arial"/>
              </a:rPr>
              <a:t>Answer:</a:t>
            </a:r>
            <a:r>
              <a:rPr lang="en-US" dirty="0">
                <a:cs typeface="Arial"/>
              </a:rPr>
              <a:t> </a:t>
            </a:r>
            <a:endParaRPr lang="en-US" dirty="0">
              <a:solidFill>
                <a:srgbClr val="808080"/>
              </a:solidFill>
              <a:cs typeface="Arial"/>
            </a:endParaRPr>
          </a:p>
          <a:p>
            <a:pPr marL="971550">
              <a:spcBef>
                <a:spcPts val="0"/>
              </a:spcBef>
              <a:spcAft>
                <a:spcPts val="1200"/>
              </a:spcAft>
              <a:buFont typeface="Arial"/>
              <a:buChar char="•"/>
            </a:pPr>
            <a:r>
              <a:rPr lang="en-US" sz="2400" dirty="0">
                <a:cs typeface="Arial"/>
              </a:rPr>
              <a:t>All excess food must be recovered for human consumption.</a:t>
            </a:r>
            <a:endParaRPr lang="en-US" sz="2400" dirty="0">
              <a:solidFill>
                <a:srgbClr val="000000"/>
              </a:solidFill>
              <a:cs typeface="Arial"/>
            </a:endParaRPr>
          </a:p>
          <a:p>
            <a:pPr marL="971550">
              <a:spcBef>
                <a:spcPts val="0"/>
              </a:spcBef>
              <a:spcAft>
                <a:spcPts val="1200"/>
              </a:spcAft>
              <a:buFont typeface="Arial"/>
              <a:buChar char="•"/>
            </a:pPr>
            <a:r>
              <a:rPr lang="en-US" sz="2400" dirty="0">
                <a:cs typeface="Arial"/>
              </a:rPr>
              <a:t>If waste is minimal, be sure to document as proof for any facility inspections related to this California law. </a:t>
            </a:r>
          </a:p>
          <a:p>
            <a:pPr marL="971550">
              <a:spcBef>
                <a:spcPts val="0"/>
              </a:spcBef>
              <a:spcAft>
                <a:spcPts val="1200"/>
              </a:spcAft>
              <a:buFont typeface="Arial"/>
              <a:buChar char="•"/>
            </a:pPr>
            <a:r>
              <a:rPr lang="en-US" sz="2400" dirty="0">
                <a:cs typeface="Arial"/>
              </a:rPr>
              <a:t>In the event excess food is available to donate, be sure to establish a relationship with a food recovery organization. </a:t>
            </a:r>
          </a:p>
          <a:p>
            <a:pPr marL="0" indent="0">
              <a:spcBef>
                <a:spcPts val="1200"/>
              </a:spcBef>
              <a:spcAft>
                <a:spcPts val="1200"/>
              </a:spcAft>
              <a:buNone/>
            </a:pPr>
            <a:endParaRPr lang="en-US" sz="2400" b="1" dirty="0">
              <a:cs typeface="Arial"/>
            </a:endParaRPr>
          </a:p>
          <a:p>
            <a:pPr lvl="1">
              <a:buFont typeface="Courier New"/>
              <a:buChar char="o"/>
            </a:pPr>
            <a:endParaRPr lang="en-US" sz="3200" dirty="0">
              <a:cs typeface="Arial"/>
            </a:endParaRPr>
          </a:p>
        </p:txBody>
      </p:sp>
    </p:spTree>
    <p:extLst>
      <p:ext uri="{BB962C8B-B14F-4D97-AF65-F5344CB8AC3E}">
        <p14:creationId xmlns:p14="http://schemas.microsoft.com/office/powerpoint/2010/main" val="3161518051"/>
      </p:ext>
    </p:extLst>
  </p:cSld>
  <p:clrMapOvr>
    <a:masterClrMapping/>
  </p:clrMapOvr>
</p:sld>
</file>

<file path=ppt/theme/theme1.xml><?xml version="1.0" encoding="utf-8"?>
<a:theme xmlns:a="http://schemas.openxmlformats.org/drawingml/2006/main" name="3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Presentation">
  <a:themeElements>
    <a:clrScheme name="Custom 5">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9D062B5-042C-4FFE-AACB-3EB40ED7E4B6}">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2610</Words>
  <Application>Microsoft Office PowerPoint</Application>
  <PresentationFormat>Widescreen</PresentationFormat>
  <Paragraphs>332</Paragraphs>
  <Slides>52</Slides>
  <Notes>49</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52</vt:i4>
      </vt:variant>
    </vt:vector>
  </HeadingPairs>
  <TitlesOfParts>
    <vt:vector size="65" baseType="lpstr">
      <vt:lpstr>Aptos</vt:lpstr>
      <vt:lpstr>Arial</vt:lpstr>
      <vt:lpstr>Calibri</vt:lpstr>
      <vt:lpstr>Courier New</vt:lpstr>
      <vt:lpstr>Helvetica Neue</vt:lpstr>
      <vt:lpstr>Times</vt:lpstr>
      <vt:lpstr>3_Blank Presentation</vt:lpstr>
      <vt:lpstr>4_Blank Presentation</vt:lpstr>
      <vt:lpstr>5_Blank Presentation</vt:lpstr>
      <vt:lpstr>Blank Presentation</vt:lpstr>
      <vt:lpstr>6_Blank Presentation</vt:lpstr>
      <vt:lpstr>7_Blank Presentation</vt:lpstr>
      <vt:lpstr>3_Blank Presentation</vt:lpstr>
      <vt:lpstr>Tuesday @ 2  School Nutrition Town Hall  February 27, 2024</vt:lpstr>
      <vt:lpstr>Town Hall At-A-Glance</vt:lpstr>
      <vt:lpstr>Celebrate National Nutrition Month 2024</vt:lpstr>
      <vt:lpstr>National School Breakfast Week (NSBW)</vt:lpstr>
      <vt:lpstr>In the News: Farm to School </vt:lpstr>
      <vt:lpstr>State Updates</vt:lpstr>
      <vt:lpstr>Kitchen Infrastructure and Training (KIT) Freshly Prepared Onsite Meals </vt:lpstr>
      <vt:lpstr>Senate Bill (SB) 1383 Short-Lived Climate Pollutants: Organic Waste Methane Emissions Reduction Requirements</vt:lpstr>
      <vt:lpstr>In Review: SB 1383  Implementation FAQ–Vended Meals</vt:lpstr>
      <vt:lpstr>In Review: SB 1383 Implementation  FAQ–Saturday School </vt:lpstr>
      <vt:lpstr>In Review: SB 1383 Implementation FAQ– Food Donation </vt:lpstr>
      <vt:lpstr>In Review: SB 1383 Implementation FAQ– Food Donation Resources </vt:lpstr>
      <vt:lpstr>In Review: SB 1383 Implementation FAQ– Funding (1)</vt:lpstr>
      <vt:lpstr>In Review: SB 1383 Implementation Questions– Funding (2) </vt:lpstr>
      <vt:lpstr>CalRecycle Local Educational Agency Resources</vt:lpstr>
      <vt:lpstr>Federal Updates</vt:lpstr>
      <vt:lpstr>Summer Interim Final Rule</vt:lpstr>
      <vt:lpstr>Rural Non-congregate</vt:lpstr>
      <vt:lpstr>Summer Meal Applications</vt:lpstr>
      <vt:lpstr>Summer EBT</vt:lpstr>
      <vt:lpstr>Summer EBT–Individual Student Determination (1)</vt:lpstr>
      <vt:lpstr>Summer EBT–Individual Student Determination (2)</vt:lpstr>
      <vt:lpstr>Summer EBT–Provision Schools</vt:lpstr>
      <vt:lpstr>Summer EBT–School Food Authority Support (1)</vt:lpstr>
      <vt:lpstr>Summer EBT–SFA Support (2)</vt:lpstr>
      <vt:lpstr>Summer EBT–Questions</vt:lpstr>
      <vt:lpstr> Sample Procurement Procedures: Updated</vt:lpstr>
      <vt:lpstr>Federal Micropurchase and Small Purchase Threshold CNP 01-2024 (1)</vt:lpstr>
      <vt:lpstr>Federal Micropurchase and Small Purchase Threshold CNP 01-2024 (2)</vt:lpstr>
      <vt:lpstr>Updated: Unpaid Meal Charge Policy and Excess Account Balance</vt:lpstr>
      <vt:lpstr>Nonprogram Food–Consolidated Guidance</vt:lpstr>
      <vt:lpstr>USDA Foods SY 2024–25 Estimated Entitlement </vt:lpstr>
      <vt:lpstr>USDA Foods Ordering and Timelines for SY 2024–25</vt:lpstr>
      <vt:lpstr>Department of Defense Fresh Entitlement </vt:lpstr>
      <vt:lpstr>Important Operational Dates:  Next 30 to 60 days</vt:lpstr>
      <vt:lpstr>Meal Reimbursement  Claim Deadlines</vt:lpstr>
      <vt:lpstr>Funding Updates</vt:lpstr>
      <vt:lpstr>Local Food for Schools</vt:lpstr>
      <vt:lpstr>Commercial Dishwasher Competitive Grant–Tentative Timeline</vt:lpstr>
      <vt:lpstr>2024 SBP and Summer Meal Programs Start-up and Expansion Grants</vt:lpstr>
      <vt:lpstr>Grant Funds Overview (1)</vt:lpstr>
      <vt:lpstr>Grant Funds Overview (2)</vt:lpstr>
      <vt:lpstr>Grant Opportunity: Serving Rural Communities by Providing  Non-Congregate Feeding Models</vt:lpstr>
      <vt:lpstr>Farm to School Incubator Grants for 2023–24</vt:lpstr>
      <vt:lpstr>Resources &amp; Other Announcements</vt:lpstr>
      <vt:lpstr>Verifying Farm Food Safety  </vt:lpstr>
      <vt:lpstr>School Nutrition Department Vacancy Survey</vt:lpstr>
      <vt:lpstr>Save the Date</vt:lpstr>
      <vt:lpstr>Quick Reference Guides: Updated</vt:lpstr>
      <vt:lpstr>Healthy Meals Incentive Overview Webinar</vt:lpstr>
      <vt:lpstr>Tuesday @ 2pm Town Hall Schedule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February 27, 2024 Tuesday at 2 Town Hall Slides - Nutrition (CA Dept of Education)</dc:title>
  <dc:subject>The PowerPoint includes district spotlights and state and federal school nutrition program updates as presented during the 2/27/24 Town Hall.</dc:subject>
  <dc:creator/>
  <cp:lastModifiedBy/>
  <cp:revision>1</cp:revision>
  <dcterms:created xsi:type="dcterms:W3CDTF">2024-03-18T21:56:39Z</dcterms:created>
  <dcterms:modified xsi:type="dcterms:W3CDTF">2024-03-19T19:57:02Z</dcterms:modified>
</cp:coreProperties>
</file>