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715" r:id="rId2"/>
    <p:sldMasterId id="2147483674" r:id="rId3"/>
    <p:sldMasterId id="2147483680" r:id="rId4"/>
    <p:sldMasterId id="2147483687" r:id="rId5"/>
    <p:sldMasterId id="2147483694" r:id="rId6"/>
    <p:sldMasterId id="2147483704" r:id="rId7"/>
  </p:sldMasterIdLst>
  <p:notesMasterIdLst>
    <p:notesMasterId r:id="rId57"/>
  </p:notesMasterIdLst>
  <p:handoutMasterIdLst>
    <p:handoutMasterId r:id="rId58"/>
  </p:handoutMasterIdLst>
  <p:sldIdLst>
    <p:sldId id="257" r:id="rId8"/>
    <p:sldId id="1145" r:id="rId9"/>
    <p:sldId id="1706" r:id="rId10"/>
    <p:sldId id="1566" r:id="rId11"/>
    <p:sldId id="1689" r:id="rId12"/>
    <p:sldId id="1505" r:id="rId13"/>
    <p:sldId id="1671" r:id="rId14"/>
    <p:sldId id="1397" r:id="rId15"/>
    <p:sldId id="1688" r:id="rId16"/>
    <p:sldId id="1703" r:id="rId17"/>
    <p:sldId id="633" r:id="rId18"/>
    <p:sldId id="1681" r:id="rId19"/>
    <p:sldId id="1680" r:id="rId20"/>
    <p:sldId id="1663" r:id="rId21"/>
    <p:sldId id="1679" r:id="rId22"/>
    <p:sldId id="1690" r:id="rId23"/>
    <p:sldId id="1707" r:id="rId24"/>
    <p:sldId id="1691" r:id="rId25"/>
    <p:sldId id="1692" r:id="rId26"/>
    <p:sldId id="1693" r:id="rId27"/>
    <p:sldId id="1694" r:id="rId28"/>
    <p:sldId id="1704" r:id="rId29"/>
    <p:sldId id="1661" r:id="rId30"/>
    <p:sldId id="1709" r:id="rId31"/>
    <p:sldId id="1670" r:id="rId32"/>
    <p:sldId id="1675" r:id="rId33"/>
    <p:sldId id="1678" r:id="rId34"/>
    <p:sldId id="1699" r:id="rId35"/>
    <p:sldId id="1698" r:id="rId36"/>
    <p:sldId id="1697" r:id="rId37"/>
    <p:sldId id="1696" r:id="rId38"/>
    <p:sldId id="1684" r:id="rId39"/>
    <p:sldId id="1390" r:id="rId40"/>
    <p:sldId id="1701" r:id="rId41"/>
    <p:sldId id="1702" r:id="rId42"/>
    <p:sldId id="1665" r:id="rId43"/>
    <p:sldId id="1685" r:id="rId44"/>
    <p:sldId id="1677" r:id="rId45"/>
    <p:sldId id="1705" r:id="rId46"/>
    <p:sldId id="1708" r:id="rId47"/>
    <p:sldId id="1221" r:id="rId48"/>
    <p:sldId id="1350" r:id="rId49"/>
    <p:sldId id="1674" r:id="rId50"/>
    <p:sldId id="1673" r:id="rId51"/>
    <p:sldId id="1683" r:id="rId52"/>
    <p:sldId id="1589" r:id="rId53"/>
    <p:sldId id="1588" r:id="rId54"/>
    <p:sldId id="1565" r:id="rId55"/>
    <p:sldId id="1394" r:id="rId5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0" name="Author" initials="A" lastIdx="0" clrIdx="1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F1C10F"/>
    <a:srgbClr val="3399FF"/>
    <a:srgbClr val="87AF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51" autoAdjust="0"/>
    <p:restoredTop sz="73090" autoAdjust="0"/>
  </p:normalViewPr>
  <p:slideViewPr>
    <p:cSldViewPr snapToGrid="0">
      <p:cViewPr>
        <p:scale>
          <a:sx n="100" d="100"/>
          <a:sy n="100" d="100"/>
        </p:scale>
        <p:origin x="-1020" y="92"/>
      </p:cViewPr>
      <p:guideLst>
        <p:guide orient="horz" pos="2160"/>
        <p:guide pos="3840"/>
      </p:guideLst>
    </p:cSldViewPr>
  </p:slideViewPr>
  <p:notesTextViewPr>
    <p:cViewPr>
      <p:scale>
        <a:sx n="1" d="1"/>
        <a:sy n="1" d="1"/>
      </p:scale>
      <p:origin x="0" y="0"/>
    </p:cViewPr>
  </p:notesTextViewPr>
  <p:sorterViewPr>
    <p:cViewPr>
      <p:scale>
        <a:sx n="100" d="100"/>
        <a:sy n="100" d="100"/>
      </p:scale>
      <p:origin x="0" y="-620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microsoft.com/office/2018/10/relationships/authors" Targe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29187" cy="1227380"/>
          </a:xfrm>
          <a:prstGeom prst="rect">
            <a:avLst/>
          </a:prstGeom>
        </p:spPr>
        <p:txBody>
          <a:bodyPr vert="horz" lIns="147365" tIns="73682" rIns="147365" bIns="73682" rtlCol="0"/>
          <a:lstStyle>
            <a:lvl1pPr algn="l">
              <a:defRPr sz="1900"/>
            </a:lvl1pPr>
          </a:lstStyle>
          <a:p>
            <a:endParaRPr lang="en-US" dirty="0"/>
          </a:p>
        </p:txBody>
      </p:sp>
      <p:sp>
        <p:nvSpPr>
          <p:cNvPr id="3" name="Date Placeholder 2"/>
          <p:cNvSpPr>
            <a:spLocks noGrp="1"/>
          </p:cNvSpPr>
          <p:nvPr>
            <p:ph type="dt" sz="quarter" idx="1"/>
          </p:nvPr>
        </p:nvSpPr>
        <p:spPr>
          <a:xfrm>
            <a:off x="4219788" y="0"/>
            <a:ext cx="3229187" cy="1227380"/>
          </a:xfrm>
          <a:prstGeom prst="rect">
            <a:avLst/>
          </a:prstGeom>
        </p:spPr>
        <p:txBody>
          <a:bodyPr vert="horz" lIns="147365" tIns="73682" rIns="147365" bIns="73682" rtlCol="0"/>
          <a:lstStyle>
            <a:lvl1pPr algn="r">
              <a:defRPr sz="1900"/>
            </a:lvl1pPr>
          </a:lstStyle>
          <a:p>
            <a:fld id="{AC6494FB-3489-468D-A451-38C7FB0BB2D7}" type="datetimeFigureOut">
              <a:rPr lang="en-US" smtClean="0"/>
              <a:t>2/27/2024</a:t>
            </a:fld>
            <a:endParaRPr lang="en-US" dirty="0"/>
          </a:p>
        </p:txBody>
      </p:sp>
      <p:sp>
        <p:nvSpPr>
          <p:cNvPr id="4" name="Footer Placeholder 3"/>
          <p:cNvSpPr>
            <a:spLocks noGrp="1"/>
          </p:cNvSpPr>
          <p:nvPr>
            <p:ph type="ftr" sz="quarter" idx="2"/>
          </p:nvPr>
        </p:nvSpPr>
        <p:spPr>
          <a:xfrm>
            <a:off x="0" y="23269927"/>
            <a:ext cx="3229187" cy="1227377"/>
          </a:xfrm>
          <a:prstGeom prst="rect">
            <a:avLst/>
          </a:prstGeom>
        </p:spPr>
        <p:txBody>
          <a:bodyPr vert="horz" lIns="147365" tIns="73682" rIns="147365" bIns="73682" rtlCol="0" anchor="b"/>
          <a:lstStyle>
            <a:lvl1pPr algn="l">
              <a:defRPr sz="1900"/>
            </a:lvl1pPr>
          </a:lstStyle>
          <a:p>
            <a:endParaRPr lang="en-US" dirty="0"/>
          </a:p>
        </p:txBody>
      </p:sp>
      <p:sp>
        <p:nvSpPr>
          <p:cNvPr id="5" name="Slide Number Placeholder 4"/>
          <p:cNvSpPr>
            <a:spLocks noGrp="1"/>
          </p:cNvSpPr>
          <p:nvPr>
            <p:ph type="sldNum" sz="quarter" idx="3"/>
          </p:nvPr>
        </p:nvSpPr>
        <p:spPr>
          <a:xfrm>
            <a:off x="4219788" y="23269927"/>
            <a:ext cx="3229187" cy="1227377"/>
          </a:xfrm>
          <a:prstGeom prst="rect">
            <a:avLst/>
          </a:prstGeom>
        </p:spPr>
        <p:txBody>
          <a:bodyPr vert="horz" lIns="147365" tIns="73682" rIns="147365" bIns="73682" rtlCol="0" anchor="b"/>
          <a:lstStyle>
            <a:lvl1pPr algn="r">
              <a:defRPr sz="1900"/>
            </a:lvl1pPr>
          </a:lstStyle>
          <a:p>
            <a:fld id="{963748F4-3E24-4BA1-83AB-0D46558EED30}" type="slidenum">
              <a:rPr lang="en-US" smtClean="0"/>
              <a:t>‹#›</a:t>
            </a:fld>
            <a:endParaRPr lang="en-US" dirty="0"/>
          </a:p>
        </p:txBody>
      </p:sp>
    </p:spTree>
    <p:extLst>
      <p:ext uri="{BB962C8B-B14F-4D97-AF65-F5344CB8AC3E}">
        <p14:creationId xmlns:p14="http://schemas.microsoft.com/office/powerpoint/2010/main" val="124274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79550" y="220663"/>
            <a:ext cx="4356100" cy="2451100"/>
          </a:xfrm>
          <a:prstGeom prst="rect">
            <a:avLst/>
          </a:prstGeom>
          <a:noFill/>
          <a:ln w="12700">
            <a:solidFill>
              <a:prstClr val="black"/>
            </a:solidFill>
          </a:ln>
        </p:spPr>
        <p:txBody>
          <a:bodyPr vert="horz" lIns="149811" tIns="74906" rIns="149811" bIns="74906" rtlCol="0" anchor="ctr"/>
          <a:lstStyle/>
          <a:p>
            <a:endParaRPr lang="en-US" dirty="0"/>
          </a:p>
        </p:txBody>
      </p:sp>
      <p:sp>
        <p:nvSpPr>
          <p:cNvPr id="5" name="Notes Placeholder 4"/>
          <p:cNvSpPr>
            <a:spLocks noGrp="1"/>
          </p:cNvSpPr>
          <p:nvPr>
            <p:ph type="body" sz="quarter" idx="3"/>
          </p:nvPr>
        </p:nvSpPr>
        <p:spPr>
          <a:xfrm>
            <a:off x="450022" y="2796466"/>
            <a:ext cx="6415160" cy="6137544"/>
          </a:xfrm>
          <a:prstGeom prst="rect">
            <a:avLst/>
          </a:prstGeom>
        </p:spPr>
        <p:txBody>
          <a:bodyPr vert="horz" lIns="149811" tIns="74906" rIns="149811" bIns="749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617268" y="9060550"/>
            <a:ext cx="2247912" cy="452617"/>
          </a:xfrm>
          <a:prstGeom prst="rect">
            <a:avLst/>
          </a:prstGeom>
        </p:spPr>
        <p:txBody>
          <a:bodyPr vert="horz" lIns="149811" tIns="74906" rIns="149811" bIns="74906" rtlCol="0" anchor="b"/>
          <a:lstStyle>
            <a:lvl1pPr algn="r">
              <a:defRPr sz="1900"/>
            </a:lvl1pPr>
          </a:lstStyle>
          <a:p>
            <a:fld id="{942787AA-9CC9-4BDC-9D76-FFA9D61A5303}" type="slidenum">
              <a:rPr lang="en-US" smtClean="0"/>
              <a:t>‹#›</a:t>
            </a:fld>
            <a:endParaRPr lang="en-US" dirty="0"/>
          </a:p>
        </p:txBody>
      </p:sp>
    </p:spTree>
    <p:extLst>
      <p:ext uri="{BB962C8B-B14F-4D97-AF65-F5344CB8AC3E}">
        <p14:creationId xmlns:p14="http://schemas.microsoft.com/office/powerpoint/2010/main" val="345359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ffectLst/>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7552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a:spcBef>
                <a:spcPts val="1934"/>
              </a:spcBef>
            </a:pPr>
            <a:endParaRPr lang="en-US" sz="2900" dirty="0">
              <a:latin typeface="Arial"/>
              <a:cs typeface="Arial"/>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10</a:t>
            </a:fld>
            <a:endParaRPr lang="en-US" dirty="0"/>
          </a:p>
        </p:txBody>
      </p:sp>
    </p:spTree>
    <p:extLst>
      <p:ext uri="{BB962C8B-B14F-4D97-AF65-F5344CB8AC3E}">
        <p14:creationId xmlns:p14="http://schemas.microsoft.com/office/powerpoint/2010/main" val="207707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a:spcBef>
                <a:spcPts val="1934"/>
              </a:spcBef>
            </a:pPr>
            <a:endParaRPr lang="en-US" sz="2900" dirty="0">
              <a:latin typeface="Arial"/>
              <a:cs typeface="Arial"/>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11</a:t>
            </a:fld>
            <a:endParaRPr lang="en-US" dirty="0"/>
          </a:p>
        </p:txBody>
      </p:sp>
    </p:spTree>
    <p:extLst>
      <p:ext uri="{BB962C8B-B14F-4D97-AF65-F5344CB8AC3E}">
        <p14:creationId xmlns:p14="http://schemas.microsoft.com/office/powerpoint/2010/main" val="1251708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12</a:t>
            </a:fld>
            <a:endParaRPr lang="en-US" dirty="0"/>
          </a:p>
        </p:txBody>
      </p:sp>
    </p:spTree>
    <p:extLst>
      <p:ext uri="{BB962C8B-B14F-4D97-AF65-F5344CB8AC3E}">
        <p14:creationId xmlns:p14="http://schemas.microsoft.com/office/powerpoint/2010/main" val="3067281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13</a:t>
            </a:fld>
            <a:endParaRPr lang="en-US" dirty="0"/>
          </a:p>
        </p:txBody>
      </p:sp>
    </p:spTree>
    <p:extLst>
      <p:ext uri="{BB962C8B-B14F-4D97-AF65-F5344CB8AC3E}">
        <p14:creationId xmlns:p14="http://schemas.microsoft.com/office/powerpoint/2010/main" val="4205524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14</a:t>
            </a:fld>
            <a:endParaRPr lang="en-US" dirty="0"/>
          </a:p>
        </p:txBody>
      </p:sp>
    </p:spTree>
    <p:extLst>
      <p:ext uri="{BB962C8B-B14F-4D97-AF65-F5344CB8AC3E}">
        <p14:creationId xmlns:p14="http://schemas.microsoft.com/office/powerpoint/2010/main" val="394756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15</a:t>
            </a:fld>
            <a:endParaRPr lang="en-US" dirty="0"/>
          </a:p>
        </p:txBody>
      </p:sp>
    </p:spTree>
    <p:extLst>
      <p:ext uri="{BB962C8B-B14F-4D97-AF65-F5344CB8AC3E}">
        <p14:creationId xmlns:p14="http://schemas.microsoft.com/office/powerpoint/2010/main" val="4178455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16</a:t>
            </a:fld>
            <a:endParaRPr lang="en-US" dirty="0"/>
          </a:p>
        </p:txBody>
      </p:sp>
    </p:spTree>
    <p:extLst>
      <p:ext uri="{BB962C8B-B14F-4D97-AF65-F5344CB8AC3E}">
        <p14:creationId xmlns:p14="http://schemas.microsoft.com/office/powerpoint/2010/main" val="2303844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18</a:t>
            </a:fld>
            <a:endParaRPr lang="en-US" dirty="0"/>
          </a:p>
        </p:txBody>
      </p:sp>
    </p:spTree>
    <p:extLst>
      <p:ext uri="{BB962C8B-B14F-4D97-AF65-F5344CB8AC3E}">
        <p14:creationId xmlns:p14="http://schemas.microsoft.com/office/powerpoint/2010/main" val="7331010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19</a:t>
            </a:fld>
            <a:endParaRPr lang="en-US" dirty="0"/>
          </a:p>
        </p:txBody>
      </p:sp>
    </p:spTree>
    <p:extLst>
      <p:ext uri="{BB962C8B-B14F-4D97-AF65-F5344CB8AC3E}">
        <p14:creationId xmlns:p14="http://schemas.microsoft.com/office/powerpoint/2010/main" val="4130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20</a:t>
            </a:fld>
            <a:endParaRPr lang="en-US" dirty="0"/>
          </a:p>
        </p:txBody>
      </p:sp>
    </p:spTree>
    <p:extLst>
      <p:ext uri="{BB962C8B-B14F-4D97-AF65-F5344CB8AC3E}">
        <p14:creationId xmlns:p14="http://schemas.microsoft.com/office/powerpoint/2010/main" val="257642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a:t>
            </a:fld>
            <a:endParaRPr lang="en-US" dirty="0"/>
          </a:p>
        </p:txBody>
      </p:sp>
    </p:spTree>
    <p:extLst>
      <p:ext uri="{BB962C8B-B14F-4D97-AF65-F5344CB8AC3E}">
        <p14:creationId xmlns:p14="http://schemas.microsoft.com/office/powerpoint/2010/main" val="609925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21</a:t>
            </a:fld>
            <a:endParaRPr lang="en-US" dirty="0"/>
          </a:p>
        </p:txBody>
      </p:sp>
    </p:spTree>
    <p:extLst>
      <p:ext uri="{BB962C8B-B14F-4D97-AF65-F5344CB8AC3E}">
        <p14:creationId xmlns:p14="http://schemas.microsoft.com/office/powerpoint/2010/main" val="822547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22</a:t>
            </a:fld>
            <a:endParaRPr lang="en-US" dirty="0"/>
          </a:p>
        </p:txBody>
      </p:sp>
    </p:spTree>
    <p:extLst>
      <p:ext uri="{BB962C8B-B14F-4D97-AF65-F5344CB8AC3E}">
        <p14:creationId xmlns:p14="http://schemas.microsoft.com/office/powerpoint/2010/main" val="3956221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23</a:t>
            </a:fld>
            <a:endParaRPr lang="en-US" dirty="0"/>
          </a:p>
        </p:txBody>
      </p:sp>
    </p:spTree>
    <p:extLst>
      <p:ext uri="{BB962C8B-B14F-4D97-AF65-F5344CB8AC3E}">
        <p14:creationId xmlns:p14="http://schemas.microsoft.com/office/powerpoint/2010/main" val="763678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24</a:t>
            </a:fld>
            <a:endParaRPr lang="en-US" dirty="0"/>
          </a:p>
        </p:txBody>
      </p:sp>
    </p:spTree>
    <p:extLst>
      <p:ext uri="{BB962C8B-B14F-4D97-AF65-F5344CB8AC3E}">
        <p14:creationId xmlns:p14="http://schemas.microsoft.com/office/powerpoint/2010/main" val="76595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25</a:t>
            </a:fld>
            <a:endParaRPr lang="en-US" dirty="0"/>
          </a:p>
        </p:txBody>
      </p:sp>
    </p:spTree>
    <p:extLst>
      <p:ext uri="{BB962C8B-B14F-4D97-AF65-F5344CB8AC3E}">
        <p14:creationId xmlns:p14="http://schemas.microsoft.com/office/powerpoint/2010/main" val="372972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26</a:t>
            </a:fld>
            <a:endParaRPr lang="en-US" dirty="0"/>
          </a:p>
        </p:txBody>
      </p:sp>
    </p:spTree>
    <p:extLst>
      <p:ext uri="{BB962C8B-B14F-4D97-AF65-F5344CB8AC3E}">
        <p14:creationId xmlns:p14="http://schemas.microsoft.com/office/powerpoint/2010/main" val="3571537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27</a:t>
            </a:fld>
            <a:endParaRPr lang="en-US" dirty="0"/>
          </a:p>
        </p:txBody>
      </p:sp>
    </p:spTree>
    <p:extLst>
      <p:ext uri="{BB962C8B-B14F-4D97-AF65-F5344CB8AC3E}">
        <p14:creationId xmlns:p14="http://schemas.microsoft.com/office/powerpoint/2010/main" val="2115218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a:xfrm>
            <a:off x="215900" y="4337050"/>
            <a:ext cx="6220190" cy="4315631"/>
          </a:xfrm>
        </p:spPr>
        <p:txBody>
          <a:bodyPr/>
          <a:lstStyle/>
          <a:p>
            <a:endParaRPr lang="en-US" dirty="0"/>
          </a:p>
        </p:txBody>
      </p:sp>
      <p:sp>
        <p:nvSpPr>
          <p:cNvPr id="4" name="Slide Number Placeholder 3"/>
          <p:cNvSpPr>
            <a:spLocks noGrp="1"/>
          </p:cNvSpPr>
          <p:nvPr>
            <p:ph type="sldNum" sz="quarter" idx="10"/>
          </p:nvPr>
        </p:nvSpPr>
        <p:spPr/>
        <p:txBody>
          <a:bodyPr/>
          <a:lstStyle/>
          <a:p>
            <a:fld id="{1AFA159E-F5E3-4A14-A9C0-62A99ACC2027}" type="slidenum">
              <a:rPr lang="en-US" smtClean="0"/>
              <a:t>28</a:t>
            </a:fld>
            <a:endParaRPr lang="en-US" dirty="0"/>
          </a:p>
        </p:txBody>
      </p:sp>
    </p:spTree>
    <p:extLst>
      <p:ext uri="{BB962C8B-B14F-4D97-AF65-F5344CB8AC3E}">
        <p14:creationId xmlns:p14="http://schemas.microsoft.com/office/powerpoint/2010/main" val="4020489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29</a:t>
            </a:fld>
            <a:endParaRPr lang="en-US" dirty="0"/>
          </a:p>
        </p:txBody>
      </p:sp>
    </p:spTree>
    <p:extLst>
      <p:ext uri="{BB962C8B-B14F-4D97-AF65-F5344CB8AC3E}">
        <p14:creationId xmlns:p14="http://schemas.microsoft.com/office/powerpoint/2010/main" val="392050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85F64BE-93B3-49B8-B51E-93415282C8CC}" type="slidenum">
              <a:rPr lang="en-US" smtClean="0"/>
              <a:t>30</a:t>
            </a:fld>
            <a:endParaRPr lang="en-US" dirty="0"/>
          </a:p>
        </p:txBody>
      </p:sp>
    </p:spTree>
    <p:extLst>
      <p:ext uri="{BB962C8B-B14F-4D97-AF65-F5344CB8AC3E}">
        <p14:creationId xmlns:p14="http://schemas.microsoft.com/office/powerpoint/2010/main" val="350758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a:t>
            </a:fld>
            <a:endParaRPr lang="en-US" dirty="0"/>
          </a:p>
        </p:txBody>
      </p:sp>
    </p:spTree>
    <p:extLst>
      <p:ext uri="{BB962C8B-B14F-4D97-AF65-F5344CB8AC3E}">
        <p14:creationId xmlns:p14="http://schemas.microsoft.com/office/powerpoint/2010/main" val="1127335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66875" y="646113"/>
            <a:ext cx="3111500" cy="1751012"/>
          </a:xfrm>
        </p:spPr>
      </p:sp>
      <p:sp>
        <p:nvSpPr>
          <p:cNvPr id="3" name="Notes Placeholder 2"/>
          <p:cNvSpPr>
            <a:spLocks noGrp="1"/>
          </p:cNvSpPr>
          <p:nvPr>
            <p:ph type="body" idx="1"/>
          </p:nvPr>
        </p:nvSpPr>
        <p:spPr>
          <a:xfrm>
            <a:off x="535660" y="2843408"/>
            <a:ext cx="5865139" cy="4741211"/>
          </a:xfrm>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31</a:t>
            </a:fld>
            <a:endParaRPr lang="en-US" dirty="0"/>
          </a:p>
        </p:txBody>
      </p:sp>
    </p:spTree>
    <p:extLst>
      <p:ext uri="{BB962C8B-B14F-4D97-AF65-F5344CB8AC3E}">
        <p14:creationId xmlns:p14="http://schemas.microsoft.com/office/powerpoint/2010/main" val="106736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32</a:t>
            </a:fld>
            <a:endParaRPr lang="en-US" dirty="0"/>
          </a:p>
        </p:txBody>
      </p:sp>
    </p:spTree>
    <p:extLst>
      <p:ext uri="{BB962C8B-B14F-4D97-AF65-F5344CB8AC3E}">
        <p14:creationId xmlns:p14="http://schemas.microsoft.com/office/powerpoint/2010/main" val="1629234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33</a:t>
            </a:fld>
            <a:endParaRPr lang="en-US" dirty="0"/>
          </a:p>
        </p:txBody>
      </p:sp>
    </p:spTree>
    <p:extLst>
      <p:ext uri="{BB962C8B-B14F-4D97-AF65-F5344CB8AC3E}">
        <p14:creationId xmlns:p14="http://schemas.microsoft.com/office/powerpoint/2010/main" val="19245345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34</a:t>
            </a:fld>
            <a:endParaRPr lang="en-US" dirty="0"/>
          </a:p>
        </p:txBody>
      </p:sp>
    </p:spTree>
    <p:extLst>
      <p:ext uri="{BB962C8B-B14F-4D97-AF65-F5344CB8AC3E}">
        <p14:creationId xmlns:p14="http://schemas.microsoft.com/office/powerpoint/2010/main" val="4138471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35</a:t>
            </a:fld>
            <a:endParaRPr lang="en-US" dirty="0"/>
          </a:p>
        </p:txBody>
      </p:sp>
    </p:spTree>
    <p:extLst>
      <p:ext uri="{BB962C8B-B14F-4D97-AF65-F5344CB8AC3E}">
        <p14:creationId xmlns:p14="http://schemas.microsoft.com/office/powerpoint/2010/main" val="1651556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36</a:t>
            </a:fld>
            <a:endParaRPr lang="en-US" dirty="0"/>
          </a:p>
        </p:txBody>
      </p:sp>
    </p:spTree>
    <p:extLst>
      <p:ext uri="{BB962C8B-B14F-4D97-AF65-F5344CB8AC3E}">
        <p14:creationId xmlns:p14="http://schemas.microsoft.com/office/powerpoint/2010/main" val="31757487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37</a:t>
            </a:fld>
            <a:endParaRPr lang="en-US" dirty="0"/>
          </a:p>
        </p:txBody>
      </p:sp>
    </p:spTree>
    <p:extLst>
      <p:ext uri="{BB962C8B-B14F-4D97-AF65-F5344CB8AC3E}">
        <p14:creationId xmlns:p14="http://schemas.microsoft.com/office/powerpoint/2010/main" val="1130729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38</a:t>
            </a:fld>
            <a:endParaRPr lang="en-US" dirty="0"/>
          </a:p>
        </p:txBody>
      </p:sp>
    </p:spTree>
    <p:extLst>
      <p:ext uri="{BB962C8B-B14F-4D97-AF65-F5344CB8AC3E}">
        <p14:creationId xmlns:p14="http://schemas.microsoft.com/office/powerpoint/2010/main" val="3341319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39</a:t>
            </a:fld>
            <a:endParaRPr lang="en-US" dirty="0"/>
          </a:p>
        </p:txBody>
      </p:sp>
    </p:spTree>
    <p:extLst>
      <p:ext uri="{BB962C8B-B14F-4D97-AF65-F5344CB8AC3E}">
        <p14:creationId xmlns:p14="http://schemas.microsoft.com/office/powerpoint/2010/main" val="4812850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40</a:t>
            </a:fld>
            <a:endParaRPr lang="en-US" dirty="0"/>
          </a:p>
        </p:txBody>
      </p:sp>
    </p:spTree>
    <p:extLst>
      <p:ext uri="{BB962C8B-B14F-4D97-AF65-F5344CB8AC3E}">
        <p14:creationId xmlns:p14="http://schemas.microsoft.com/office/powerpoint/2010/main" val="246489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a:t>
            </a:fld>
            <a:endParaRPr lang="en-US" dirty="0"/>
          </a:p>
        </p:txBody>
      </p:sp>
    </p:spTree>
    <p:extLst>
      <p:ext uri="{BB962C8B-B14F-4D97-AF65-F5344CB8AC3E}">
        <p14:creationId xmlns:p14="http://schemas.microsoft.com/office/powerpoint/2010/main" val="2466573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41</a:t>
            </a:fld>
            <a:endParaRPr lang="en-US" dirty="0"/>
          </a:p>
        </p:txBody>
      </p:sp>
    </p:spTree>
    <p:extLst>
      <p:ext uri="{BB962C8B-B14F-4D97-AF65-F5344CB8AC3E}">
        <p14:creationId xmlns:p14="http://schemas.microsoft.com/office/powerpoint/2010/main" val="3444837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42</a:t>
            </a:fld>
            <a:endParaRPr lang="en-US" dirty="0"/>
          </a:p>
        </p:txBody>
      </p:sp>
    </p:spTree>
    <p:extLst>
      <p:ext uri="{BB962C8B-B14F-4D97-AF65-F5344CB8AC3E}">
        <p14:creationId xmlns:p14="http://schemas.microsoft.com/office/powerpoint/2010/main" val="2496369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43</a:t>
            </a:fld>
            <a:endParaRPr lang="en-US" dirty="0"/>
          </a:p>
        </p:txBody>
      </p:sp>
    </p:spTree>
    <p:extLst>
      <p:ext uri="{BB962C8B-B14F-4D97-AF65-F5344CB8AC3E}">
        <p14:creationId xmlns:p14="http://schemas.microsoft.com/office/powerpoint/2010/main" val="15047875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44</a:t>
            </a:fld>
            <a:endParaRPr lang="en-US" dirty="0"/>
          </a:p>
        </p:txBody>
      </p:sp>
    </p:spTree>
    <p:extLst>
      <p:ext uri="{BB962C8B-B14F-4D97-AF65-F5344CB8AC3E}">
        <p14:creationId xmlns:p14="http://schemas.microsoft.com/office/powerpoint/2010/main" val="1879702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45</a:t>
            </a:fld>
            <a:endParaRPr lang="en-US" dirty="0"/>
          </a:p>
        </p:txBody>
      </p:sp>
    </p:spTree>
    <p:extLst>
      <p:ext uri="{BB962C8B-B14F-4D97-AF65-F5344CB8AC3E}">
        <p14:creationId xmlns:p14="http://schemas.microsoft.com/office/powerpoint/2010/main" val="10695689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46</a:t>
            </a:fld>
            <a:endParaRPr lang="en-US" dirty="0"/>
          </a:p>
        </p:txBody>
      </p:sp>
    </p:spTree>
    <p:extLst>
      <p:ext uri="{BB962C8B-B14F-4D97-AF65-F5344CB8AC3E}">
        <p14:creationId xmlns:p14="http://schemas.microsoft.com/office/powerpoint/2010/main" val="6600824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47</a:t>
            </a:fld>
            <a:endParaRPr lang="en-US" dirty="0"/>
          </a:p>
        </p:txBody>
      </p:sp>
    </p:spTree>
    <p:extLst>
      <p:ext uri="{BB962C8B-B14F-4D97-AF65-F5344CB8AC3E}">
        <p14:creationId xmlns:p14="http://schemas.microsoft.com/office/powerpoint/2010/main" val="13747300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a:tabLst>
                <a:tab pos="736824" algn="l"/>
              </a:tabLst>
            </a:pPr>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48</a:t>
            </a:fld>
            <a:endParaRPr lang="en-US" dirty="0"/>
          </a:p>
        </p:txBody>
      </p:sp>
    </p:spTree>
    <p:extLst>
      <p:ext uri="{BB962C8B-B14F-4D97-AF65-F5344CB8AC3E}">
        <p14:creationId xmlns:p14="http://schemas.microsoft.com/office/powerpoint/2010/main" val="9879623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t>49</a:t>
            </a:fld>
            <a:endParaRPr lang="en-US" dirty="0"/>
          </a:p>
        </p:txBody>
      </p:sp>
    </p:spTree>
    <p:extLst>
      <p:ext uri="{BB962C8B-B14F-4D97-AF65-F5344CB8AC3E}">
        <p14:creationId xmlns:p14="http://schemas.microsoft.com/office/powerpoint/2010/main" val="929287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a:t>
            </a:fld>
            <a:endParaRPr lang="en-US" dirty="0"/>
          </a:p>
        </p:txBody>
      </p:sp>
    </p:spTree>
    <p:extLst>
      <p:ext uri="{BB962C8B-B14F-4D97-AF65-F5344CB8AC3E}">
        <p14:creationId xmlns:p14="http://schemas.microsoft.com/office/powerpoint/2010/main" val="1559848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6</a:t>
            </a:fld>
            <a:endParaRPr lang="en-US" dirty="0"/>
          </a:p>
        </p:txBody>
      </p:sp>
    </p:spTree>
    <p:extLst>
      <p:ext uri="{BB962C8B-B14F-4D97-AF65-F5344CB8AC3E}">
        <p14:creationId xmlns:p14="http://schemas.microsoft.com/office/powerpoint/2010/main" val="4238974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7</a:t>
            </a:fld>
            <a:endParaRPr lang="en-US" dirty="0"/>
          </a:p>
        </p:txBody>
      </p:sp>
    </p:spTree>
    <p:extLst>
      <p:ext uri="{BB962C8B-B14F-4D97-AF65-F5344CB8AC3E}">
        <p14:creationId xmlns:p14="http://schemas.microsoft.com/office/powerpoint/2010/main" val="3698938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220663"/>
            <a:ext cx="4356100" cy="2451100"/>
          </a:xfrm>
        </p:spPr>
      </p:sp>
      <p:sp>
        <p:nvSpPr>
          <p:cNvPr id="3" name="Notes Placeholder 2"/>
          <p:cNvSpPr>
            <a:spLocks noGrp="1"/>
          </p:cNvSpPr>
          <p:nvPr>
            <p:ph type="body" idx="1"/>
          </p:nvPr>
        </p:nvSpPr>
        <p:spPr/>
        <p:txBody>
          <a:bodyPr/>
          <a:lstStyle/>
          <a:p>
            <a:pPr>
              <a:buFont typeface="Arial" panose="05050102010706020507" pitchFamily="18" charset="2"/>
              <a:buNone/>
            </a:pPr>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8</a:t>
            </a:fld>
            <a:endParaRPr lang="en-US" dirty="0"/>
          </a:p>
        </p:txBody>
      </p:sp>
    </p:spTree>
    <p:extLst>
      <p:ext uri="{BB962C8B-B14F-4D97-AF65-F5344CB8AC3E}">
        <p14:creationId xmlns:p14="http://schemas.microsoft.com/office/powerpoint/2010/main" val="941803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87B0E-23F4-31DE-15EB-86725C5B59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245A8-B3E9-9798-22D8-7A378905A7E0}"/>
              </a:ext>
            </a:extLst>
          </p:cNvPr>
          <p:cNvSpPr>
            <a:spLocks noGrp="1" noRot="1" noChangeAspect="1"/>
          </p:cNvSpPr>
          <p:nvPr>
            <p:ph type="sldImg"/>
          </p:nvPr>
        </p:nvSpPr>
        <p:spPr>
          <a:xfrm>
            <a:off x="1479550" y="220663"/>
            <a:ext cx="4356100" cy="2451100"/>
          </a:xfrm>
        </p:spPr>
      </p:sp>
      <p:sp>
        <p:nvSpPr>
          <p:cNvPr id="3" name="Notes Placeholder 2">
            <a:extLst>
              <a:ext uri="{FF2B5EF4-FFF2-40B4-BE49-F238E27FC236}">
                <a16:creationId xmlns:a16="http://schemas.microsoft.com/office/drawing/2014/main" id="{CB3F7C83-7756-7A91-3710-8C08D8A8ADD7}"/>
              </a:ext>
            </a:extLst>
          </p:cNvPr>
          <p:cNvSpPr>
            <a:spLocks noGrp="1"/>
          </p:cNvSpPr>
          <p:nvPr>
            <p:ph type="body" idx="1"/>
          </p:nvPr>
        </p:nvSpPr>
        <p:spPr/>
        <p:txBody>
          <a:bodyPr/>
          <a:lstStyle/>
          <a:p>
            <a:pPr marL="0" indent="0">
              <a:buFont typeface="Symbol" panose="05050102010706020507" pitchFamily="18" charset="2"/>
              <a:buNone/>
            </a:pPr>
            <a:endParaRPr lang="en-US" dirty="0">
              <a:cs typeface="Calibri"/>
            </a:endParaRPr>
          </a:p>
        </p:txBody>
      </p:sp>
      <p:sp>
        <p:nvSpPr>
          <p:cNvPr id="4" name="Slide Number Placeholder 3">
            <a:extLst>
              <a:ext uri="{FF2B5EF4-FFF2-40B4-BE49-F238E27FC236}">
                <a16:creationId xmlns:a16="http://schemas.microsoft.com/office/drawing/2014/main" id="{2FAE232D-8057-A01B-5B0A-C3146EA9E41E}"/>
              </a:ext>
            </a:extLst>
          </p:cNvPr>
          <p:cNvSpPr>
            <a:spLocks noGrp="1"/>
          </p:cNvSpPr>
          <p:nvPr>
            <p:ph type="sldNum" sz="quarter" idx="5"/>
          </p:nvPr>
        </p:nvSpPr>
        <p:spPr/>
        <p:txBody>
          <a:bodyPr/>
          <a:lstStyle/>
          <a:p>
            <a:fld id="{942787AA-9CC9-4BDC-9D76-FFA9D61A5303}" type="slidenum">
              <a:rPr lang="en-US" smtClean="0"/>
              <a:t>9</a:t>
            </a:fld>
            <a:endParaRPr lang="en-US" dirty="0"/>
          </a:p>
        </p:txBody>
      </p:sp>
    </p:spTree>
    <p:extLst>
      <p:ext uri="{BB962C8B-B14F-4D97-AF65-F5344CB8AC3E}">
        <p14:creationId xmlns:p14="http://schemas.microsoft.com/office/powerpoint/2010/main" val="1504202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2/27/2024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2671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989618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2520084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3442180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2264564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2/27/2024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87842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94248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728932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155170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73354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400873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2/27/2024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62166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a:solidFill>
                  <a:schemeClr val="tx1"/>
                </a:solidFill>
                <a:latin typeface="Arial" panose="020B0604020202020204" pitchFamily="34" charset="0"/>
              </a:rPr>
              <a:t>CALIFORNIA DEPARTMENT OF EDUCATION</a:t>
            </a:r>
            <a:br>
              <a:rPr lang="en-US" altLang="en-US" sz="1100" b="1" dirty="0">
                <a:solidFill>
                  <a:schemeClr val="tx1"/>
                </a:solidFill>
                <a:latin typeface="Arial" panose="020B0604020202020204" pitchFamily="34" charset="0"/>
              </a:rPr>
            </a:br>
            <a:r>
              <a:rPr lang="en-US" altLang="en-US" sz="1100" dirty="0">
                <a:solidFill>
                  <a:schemeClr val="tx1"/>
                </a:solidFill>
                <a:latin typeface="Arial" panose="020B0604020202020204" pitchFamily="34" charset="0"/>
              </a:rPr>
              <a:t>Tony Thurmond, State Superintendent of Public Instruction</a:t>
            </a:r>
            <a:endParaRPr lang="en-US" altLang="en-US" sz="1200" b="1" dirty="0">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592793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3480307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510706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Tree>
    <p:extLst>
      <p:ext uri="{BB962C8B-B14F-4D97-AF65-F5344CB8AC3E}">
        <p14:creationId xmlns:p14="http://schemas.microsoft.com/office/powerpoint/2010/main" val="1643966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2/27/2024</a:t>
            </a:fld>
            <a:endParaRPr lang="en-US" dirty="0"/>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dirty="0"/>
          </a:p>
        </p:txBody>
      </p:sp>
    </p:spTree>
    <p:extLst>
      <p:ext uri="{BB962C8B-B14F-4D97-AF65-F5344CB8AC3E}">
        <p14:creationId xmlns:p14="http://schemas.microsoft.com/office/powerpoint/2010/main" val="1580111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704020202020204" pitchFamily="34" charset="0"/>
              </a:rPr>
              <a:t>CALIFORNIA DEPARTMENT OF EDUCATION</a:t>
            </a:r>
            <a:br>
              <a:rPr lang="en-US" altLang="en-US" sz="1100" b="1" dirty="0">
                <a:solidFill>
                  <a:srgbClr val="000000"/>
                </a:solidFill>
                <a:latin typeface="Arial" panose="020B0704020202020204" pitchFamily="34" charset="0"/>
              </a:rPr>
            </a:br>
            <a:r>
              <a:rPr lang="en-US" altLang="en-US" sz="1100" dirty="0">
                <a:solidFill>
                  <a:srgbClr val="000000"/>
                </a:solidFill>
                <a:latin typeface="Arial" panose="020B0704020202020204" pitchFamily="34" charset="0"/>
              </a:rPr>
              <a:t>Tony Thurmond, State Superintendent of Public Instruction</a:t>
            </a:r>
            <a:endParaRPr lang="en-US" altLang="en-US" sz="1200" b="1" dirty="0">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854846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dirty="0"/>
          </a:p>
        </p:txBody>
      </p:sp>
    </p:spTree>
    <p:extLst>
      <p:ext uri="{BB962C8B-B14F-4D97-AF65-F5344CB8AC3E}">
        <p14:creationId xmlns:p14="http://schemas.microsoft.com/office/powerpoint/2010/main" val="4190206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dirty="0"/>
          </a:p>
        </p:txBody>
      </p:sp>
    </p:spTree>
    <p:extLst>
      <p:ext uri="{BB962C8B-B14F-4D97-AF65-F5344CB8AC3E}">
        <p14:creationId xmlns:p14="http://schemas.microsoft.com/office/powerpoint/2010/main" val="319007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019398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dirty="0"/>
          </a:p>
        </p:txBody>
      </p:sp>
    </p:spTree>
    <p:extLst>
      <p:ext uri="{BB962C8B-B14F-4D97-AF65-F5344CB8AC3E}">
        <p14:creationId xmlns:p14="http://schemas.microsoft.com/office/powerpoint/2010/main" val="2146551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2/27/2024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2557402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64182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704020202020204" pitchFamily="34" charset="0"/>
              </a:rPr>
              <a:t>CALIFORNIA DEPARTMENT OF EDUCATION</a:t>
            </a:r>
            <a:br>
              <a:rPr lang="en-US" altLang="en-US" sz="1100" b="1" dirty="0">
                <a:solidFill>
                  <a:srgbClr val="000000"/>
                </a:solidFill>
                <a:latin typeface="Arial" panose="020B0704020202020204" pitchFamily="34" charset="0"/>
              </a:rPr>
            </a:br>
            <a:r>
              <a:rPr lang="en-US" altLang="en-US" sz="1100" dirty="0">
                <a:solidFill>
                  <a:srgbClr val="000000"/>
                </a:solidFill>
                <a:latin typeface="Arial" panose="020B0704020202020204" pitchFamily="34" charset="0"/>
              </a:rPr>
              <a:t>Tony Thurmond, State Superintendent of Public Instruction</a:t>
            </a:r>
            <a:endParaRPr lang="en-US" altLang="en-US" sz="1200" b="1" dirty="0">
              <a:solidFill>
                <a:srgbClr val="000000"/>
              </a:solidFill>
              <a:latin typeface="Arial" panose="020B07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9561227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t>‹#›</a:t>
            </a:fld>
            <a:endParaRPr lang="en-US" altLang="en-US" dirty="0"/>
          </a:p>
        </p:txBody>
      </p:sp>
    </p:spTree>
    <p:extLst>
      <p:ext uri="{BB962C8B-B14F-4D97-AF65-F5344CB8AC3E}">
        <p14:creationId xmlns:p14="http://schemas.microsoft.com/office/powerpoint/2010/main" val="790227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t>‹#›</a:t>
            </a:fld>
            <a:endParaRPr lang="en-US" altLang="en-US" dirty="0"/>
          </a:p>
        </p:txBody>
      </p:sp>
    </p:spTree>
    <p:extLst>
      <p:ext uri="{BB962C8B-B14F-4D97-AF65-F5344CB8AC3E}">
        <p14:creationId xmlns:p14="http://schemas.microsoft.com/office/powerpoint/2010/main" val="2288541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t>‹#›</a:t>
            </a:fld>
            <a:endParaRPr lang="en-US" altLang="en-US" dirty="0"/>
          </a:p>
        </p:txBody>
      </p:sp>
      <p:sp>
        <p:nvSpPr>
          <p:cNvPr id="7" name="Content Placeholder 6"/>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832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t>‹#›</a:t>
            </a:fld>
            <a:endParaRPr lang="en-US" altLang="en-US" dirty="0"/>
          </a:p>
        </p:txBody>
      </p:sp>
      <p:sp>
        <p:nvSpPr>
          <p:cNvPr id="7" name="Content Placeholder 6"/>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534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t>2/27/2024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t>‹#›</a:t>
            </a:fld>
            <a:endParaRPr lang="en-US" dirty="0">
              <a:solidFill>
                <a:srgbClr val="000000"/>
              </a:solidFill>
            </a:endParaRPr>
          </a:p>
        </p:txBody>
      </p:sp>
    </p:spTree>
    <p:extLst>
      <p:ext uri="{BB962C8B-B14F-4D97-AF65-F5344CB8AC3E}">
        <p14:creationId xmlns:p14="http://schemas.microsoft.com/office/powerpoint/2010/main" val="14194402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63843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dirty="0"/>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dirty="0">
                <a:solidFill>
                  <a:srgbClr val="000000"/>
                </a:solidFill>
                <a:latin typeface="Arial" panose="020B0604020202020204" pitchFamily="34" charset="0"/>
              </a:rPr>
              <a:t>CALIFORNIA DEPARTMENT OF EDUCATION</a:t>
            </a:r>
            <a:br>
              <a:rPr lang="en-US" altLang="en-US" sz="1100" b="1" dirty="0">
                <a:solidFill>
                  <a:srgbClr val="000000"/>
                </a:solidFill>
                <a:latin typeface="Arial" panose="020B0604020202020204" pitchFamily="34" charset="0"/>
              </a:rPr>
            </a:br>
            <a:r>
              <a:rPr lang="en-US" altLang="en-US" sz="1100" dirty="0">
                <a:solidFill>
                  <a:srgbClr val="000000"/>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dirty="0"/>
          </a:p>
        </p:txBody>
      </p:sp>
    </p:spTree>
    <p:extLst>
      <p:ext uri="{BB962C8B-B14F-4D97-AF65-F5344CB8AC3E}">
        <p14:creationId xmlns:p14="http://schemas.microsoft.com/office/powerpoint/2010/main" val="733540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dirty="0"/>
          </a:p>
        </p:txBody>
      </p:sp>
    </p:spTree>
    <p:extLst>
      <p:ext uri="{BB962C8B-B14F-4D97-AF65-F5344CB8AC3E}">
        <p14:creationId xmlns:p14="http://schemas.microsoft.com/office/powerpoint/2010/main" val="20193989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dirty="0"/>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dirty="0"/>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dirty="0"/>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2/27/2024</a:t>
            </a:fld>
            <a:endParaRPr lang="en-US" dirty="0">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267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dirty="0"/>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983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693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0">
            <a:extLst>
              <a:ext uri="{FF2B5EF4-FFF2-40B4-BE49-F238E27FC236}">
                <a16:creationId xmlns:a16="http://schemas.microsoft.com/office/drawing/2014/main" id="{1FE7C64F-1197-E8B1-2BEA-B09EB38B2403}"/>
              </a:ext>
            </a:extLst>
          </p:cNvPr>
          <p:cNvSpPr>
            <a:spLocks noGrp="1"/>
          </p:cNvSpPr>
          <p:nvPr>
            <p:ph sz="quarter" idx="16"/>
          </p:nvPr>
        </p:nvSpPr>
        <p:spPr>
          <a:xfrm>
            <a:off x="9726650" y="3641725"/>
            <a:ext cx="2060575" cy="187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135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4.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2.jpeg"/><Relationship Id="rId4" Type="http://schemas.openxmlformats.org/officeDocument/2006/relationships/slideLayout" Target="../slideLayouts/slideLayout36.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2.jpeg"/><Relationship Id="rId4" Type="http://schemas.openxmlformats.org/officeDocument/2006/relationships/slideLayout" Target="../slideLayouts/slideLayout43.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6" r:id="rId4"/>
    <p:sldLayoutId id="2147483714" r:id="rId5"/>
    <p:sldLayoutId id="2147483664" r:id="rId6"/>
    <p:sldLayoutId id="2147483712" r:id="rId7"/>
    <p:sldLayoutId id="2147483667" r:id="rId8"/>
    <p:sldLayoutId id="2147483713" r:id="rId9"/>
    <p:sldLayoutId id="2147483665" r:id="rId10"/>
    <p:sldLayoutId id="214748366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440079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70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3943933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chemeClr val="bg1"/>
                </a:solidFill>
                <a:latin typeface="Arial" panose="020B0604020202020204" pitchFamily="34" charset="0"/>
              </a:rPr>
              <a:t>TONY</a:t>
            </a:r>
            <a:r>
              <a:rPr lang="en-US" altLang="en-US" sz="1200" b="1" baseline="0" dirty="0">
                <a:solidFill>
                  <a:schemeClr val="bg1"/>
                </a:solidFill>
                <a:latin typeface="Arial" panose="020B0604020202020204" pitchFamily="34" charset="0"/>
              </a:rPr>
              <a:t> THURMOND</a:t>
            </a:r>
            <a:br>
              <a:rPr lang="en-US" altLang="en-US" sz="1000" b="1"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State Superintendent </a:t>
            </a:r>
            <a:br>
              <a:rPr lang="en-US" altLang="en-US" sz="1000" dirty="0">
                <a:solidFill>
                  <a:schemeClr val="bg1"/>
                </a:solidFill>
                <a:latin typeface="Arial" panose="020B0604020202020204" pitchFamily="34" charset="0"/>
              </a:rPr>
            </a:br>
            <a:r>
              <a:rPr lang="en-US" altLang="en-US" sz="1000" dirty="0">
                <a:solidFill>
                  <a:schemeClr val="bg1"/>
                </a:solidFill>
                <a:latin typeface="Arial" panose="020B0604020202020204" pitchFamily="34" charset="0"/>
              </a:rPr>
              <a:t>of Public Instruction</a:t>
            </a:r>
            <a:endParaRPr lang="en-US" altLang="en-US" sz="1000" dirty="0">
              <a:solidFill>
                <a:schemeClr val="bg1"/>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8762118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dirty="0"/>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dirty="0">
                <a:solidFill>
                  <a:srgbClr val="FFFFFF"/>
                </a:solidFill>
                <a:latin typeface="Arial" panose="020B0704020202020204" pitchFamily="34" charset="0"/>
              </a:rPr>
              <a:t>TONY THURMOND</a:t>
            </a:r>
            <a:br>
              <a:rPr lang="en-US" altLang="en-US" sz="1000" b="1"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State Superintendent </a:t>
            </a:r>
            <a:br>
              <a:rPr lang="en-US" altLang="en-US" sz="1000"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158860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704020202020204" pitchFamily="34" charset="0"/>
                </a:defRPr>
              </a:lvl1pPr>
              <a:lvl2pPr marL="742950" indent="-285750">
                <a:defRPr sz="1300">
                  <a:solidFill>
                    <a:srgbClr val="000054"/>
                  </a:solidFill>
                  <a:latin typeface="Arial" panose="020B0704020202020204" pitchFamily="34" charset="0"/>
                </a:defRPr>
              </a:lvl2pPr>
              <a:lvl3pPr marL="1143000" indent="-228600">
                <a:defRPr sz="1300">
                  <a:solidFill>
                    <a:srgbClr val="000054"/>
                  </a:solidFill>
                  <a:latin typeface="Arial" panose="020B0704020202020204" pitchFamily="34" charset="0"/>
                </a:defRPr>
              </a:lvl3pPr>
              <a:lvl4pPr marL="1600200" indent="-228600">
                <a:defRPr sz="1300">
                  <a:solidFill>
                    <a:srgbClr val="000054"/>
                  </a:solidFill>
                  <a:latin typeface="Arial" panose="020B0704020202020204" pitchFamily="34" charset="0"/>
                </a:defRPr>
              </a:lvl4pPr>
              <a:lvl5pPr marL="2057400" indent="-228600">
                <a:defRPr sz="1300">
                  <a:solidFill>
                    <a:srgbClr val="000054"/>
                  </a:solidFill>
                  <a:latin typeface="Arial" panose="020B0704020202020204" pitchFamily="34" charset="0"/>
                </a:defRPr>
              </a:lvl5pPr>
              <a:lvl6pPr marL="2514600" indent="-228600" eaLnBrk="0" fontAlgn="base" hangingPunct="0">
                <a:spcBef>
                  <a:spcPct val="0"/>
                </a:spcBef>
                <a:spcAft>
                  <a:spcPct val="0"/>
                </a:spcAft>
                <a:defRPr sz="1300">
                  <a:solidFill>
                    <a:srgbClr val="000054"/>
                  </a:solidFill>
                  <a:latin typeface="Arial" panose="020B0704020202020204" pitchFamily="34" charset="0"/>
                </a:defRPr>
              </a:lvl6pPr>
              <a:lvl7pPr marL="2971800" indent="-228600" eaLnBrk="0" fontAlgn="base" hangingPunct="0">
                <a:spcBef>
                  <a:spcPct val="0"/>
                </a:spcBef>
                <a:spcAft>
                  <a:spcPct val="0"/>
                </a:spcAft>
                <a:defRPr sz="1300">
                  <a:solidFill>
                    <a:srgbClr val="000054"/>
                  </a:solidFill>
                  <a:latin typeface="Arial" panose="020B0704020202020204" pitchFamily="34" charset="0"/>
                </a:defRPr>
              </a:lvl7pPr>
              <a:lvl8pPr marL="3429000" indent="-228600" eaLnBrk="0" fontAlgn="base" hangingPunct="0">
                <a:spcBef>
                  <a:spcPct val="0"/>
                </a:spcBef>
                <a:spcAft>
                  <a:spcPct val="0"/>
                </a:spcAft>
                <a:defRPr sz="1300">
                  <a:solidFill>
                    <a:srgbClr val="000054"/>
                  </a:solidFill>
                  <a:latin typeface="Arial" panose="020B0704020202020204" pitchFamily="34" charset="0"/>
                </a:defRPr>
              </a:lvl8pPr>
              <a:lvl9pPr marL="3886200" indent="-228600" eaLnBrk="0" fontAlgn="base" hangingPunct="0">
                <a:spcBef>
                  <a:spcPct val="0"/>
                </a:spcBef>
                <a:spcAft>
                  <a:spcPct val="0"/>
                </a:spcAft>
                <a:defRPr sz="1300">
                  <a:solidFill>
                    <a:srgbClr val="000054"/>
                  </a:solidFill>
                  <a:latin typeface="Arial" panose="020B07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t>‹#›</a:t>
            </a:fld>
            <a:endParaRPr lang="en-US" altLang="en-US" dirty="0"/>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0000500000000020000" pitchFamily="18" charset="0"/>
              </a:defRPr>
            </a:lvl1pPr>
            <a:lvl2pPr>
              <a:defRPr sz="2400">
                <a:solidFill>
                  <a:schemeClr val="tx1"/>
                </a:solidFill>
                <a:latin typeface="Times" panose="00000500000000020000" pitchFamily="18" charset="0"/>
              </a:defRPr>
            </a:lvl2pPr>
            <a:lvl3pPr>
              <a:defRPr sz="2400">
                <a:solidFill>
                  <a:schemeClr val="tx1"/>
                </a:solidFill>
                <a:latin typeface="Times" panose="00000500000000020000" pitchFamily="18" charset="0"/>
              </a:defRPr>
            </a:lvl3pPr>
            <a:lvl4pPr>
              <a:defRPr sz="2400">
                <a:solidFill>
                  <a:schemeClr val="tx1"/>
                </a:solidFill>
                <a:latin typeface="Times" panose="00000500000000020000" pitchFamily="18" charset="0"/>
              </a:defRPr>
            </a:lvl4pPr>
            <a:lvl5pPr>
              <a:defRPr sz="2400">
                <a:solidFill>
                  <a:schemeClr val="tx1"/>
                </a:solidFill>
                <a:latin typeface="Times" panose="00000500000000020000" pitchFamily="18" charset="0"/>
              </a:defRPr>
            </a:lvl5pPr>
            <a:lvl6pPr marL="457200" eaLnBrk="0" fontAlgn="base" hangingPunct="0">
              <a:spcBef>
                <a:spcPct val="0"/>
              </a:spcBef>
              <a:spcAft>
                <a:spcPct val="0"/>
              </a:spcAft>
              <a:defRPr sz="2400">
                <a:solidFill>
                  <a:schemeClr val="tx1"/>
                </a:solidFill>
                <a:latin typeface="Times" panose="00000500000000020000" pitchFamily="18" charset="0"/>
              </a:defRPr>
            </a:lvl6pPr>
            <a:lvl7pPr marL="914400" eaLnBrk="0" fontAlgn="base" hangingPunct="0">
              <a:spcBef>
                <a:spcPct val="0"/>
              </a:spcBef>
              <a:spcAft>
                <a:spcPct val="0"/>
              </a:spcAft>
              <a:defRPr sz="2400">
                <a:solidFill>
                  <a:schemeClr val="tx1"/>
                </a:solidFill>
                <a:latin typeface="Times" panose="00000500000000020000" pitchFamily="18" charset="0"/>
              </a:defRPr>
            </a:lvl7pPr>
            <a:lvl8pPr marL="1371600" eaLnBrk="0" fontAlgn="base" hangingPunct="0">
              <a:spcBef>
                <a:spcPct val="0"/>
              </a:spcBef>
              <a:spcAft>
                <a:spcPct val="0"/>
              </a:spcAft>
              <a:defRPr sz="2400">
                <a:solidFill>
                  <a:schemeClr val="tx1"/>
                </a:solidFill>
                <a:latin typeface="Times" panose="00000500000000020000" pitchFamily="18" charset="0"/>
              </a:defRPr>
            </a:lvl8pPr>
            <a:lvl9pPr marL="1828800" eaLnBrk="0" fontAlgn="base" hangingPunct="0">
              <a:spcBef>
                <a:spcPct val="0"/>
              </a:spcBef>
              <a:spcAft>
                <a:spcPct val="0"/>
              </a:spcAft>
              <a:defRPr sz="2400">
                <a:solidFill>
                  <a:schemeClr val="tx1"/>
                </a:solidFill>
                <a:latin typeface="Times" panose="00000500000000020000" pitchFamily="18" charset="0"/>
              </a:defRPr>
            </a:lvl9pPr>
          </a:lstStyle>
          <a:p>
            <a:pPr algn="ctr">
              <a:defRPr/>
            </a:pPr>
            <a:r>
              <a:rPr lang="en-US" altLang="en-US" sz="1200" b="1" dirty="0">
                <a:solidFill>
                  <a:srgbClr val="FFFFFF"/>
                </a:solidFill>
                <a:latin typeface="Arial" panose="020B0704020202020204" pitchFamily="34" charset="0"/>
              </a:rPr>
              <a:t>TONY THURMOND</a:t>
            </a:r>
            <a:br>
              <a:rPr lang="en-US" altLang="en-US" sz="1000" b="1"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State Superintendent </a:t>
            </a:r>
            <a:br>
              <a:rPr lang="en-US" altLang="en-US" sz="1000" dirty="0">
                <a:solidFill>
                  <a:srgbClr val="FFFFFF"/>
                </a:solidFill>
                <a:latin typeface="Arial" panose="020B0704020202020204" pitchFamily="34" charset="0"/>
              </a:rPr>
            </a:br>
            <a:r>
              <a:rPr lang="en-US" altLang="en-US" sz="1000" dirty="0">
                <a:solidFill>
                  <a:srgbClr val="FFFFFF"/>
                </a:solidFill>
                <a:latin typeface="Arial" panose="020B07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1120146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704020202020204" pitchFamily="34" charset="0"/>
        </a:defRPr>
      </a:lvl2pPr>
      <a:lvl3pPr algn="ctr" rtl="0" eaLnBrk="0" fontAlgn="base" hangingPunct="0">
        <a:spcBef>
          <a:spcPct val="0"/>
        </a:spcBef>
        <a:spcAft>
          <a:spcPct val="0"/>
        </a:spcAft>
        <a:defRPr sz="4400">
          <a:solidFill>
            <a:schemeClr val="tx2"/>
          </a:solidFill>
          <a:latin typeface="Arial" panose="020B0704020202020204" pitchFamily="34" charset="0"/>
        </a:defRPr>
      </a:lvl3pPr>
      <a:lvl4pPr algn="ctr" rtl="0" eaLnBrk="0" fontAlgn="base" hangingPunct="0">
        <a:spcBef>
          <a:spcPct val="0"/>
        </a:spcBef>
        <a:spcAft>
          <a:spcPct val="0"/>
        </a:spcAft>
        <a:defRPr sz="4400">
          <a:solidFill>
            <a:schemeClr val="tx2"/>
          </a:solidFill>
          <a:latin typeface="Arial" panose="020B0704020202020204" pitchFamily="34" charset="0"/>
        </a:defRPr>
      </a:lvl4pPr>
      <a:lvl5pPr algn="ctr" rtl="0" eaLnBrk="0" fontAlgn="base" hangingPunct="0">
        <a:spcBef>
          <a:spcPct val="0"/>
        </a:spcBef>
        <a:spcAft>
          <a:spcPct val="0"/>
        </a:spcAft>
        <a:defRPr sz="4400">
          <a:solidFill>
            <a:schemeClr val="tx2"/>
          </a:solidFill>
          <a:latin typeface="Arial" panose="020B0704020202020204" pitchFamily="34" charset="0"/>
        </a:defRPr>
      </a:lvl5pPr>
      <a:lvl6pPr marL="457200" algn="ctr" rtl="0" eaLnBrk="0" fontAlgn="base" hangingPunct="0">
        <a:spcBef>
          <a:spcPct val="0"/>
        </a:spcBef>
        <a:spcAft>
          <a:spcPct val="0"/>
        </a:spcAft>
        <a:defRPr sz="4400">
          <a:solidFill>
            <a:schemeClr val="tx2"/>
          </a:solidFill>
          <a:latin typeface="Arial" panose="020B0704020202020204" pitchFamily="34" charset="0"/>
        </a:defRPr>
      </a:lvl6pPr>
      <a:lvl7pPr marL="914400" algn="ctr" rtl="0" eaLnBrk="0" fontAlgn="base" hangingPunct="0">
        <a:spcBef>
          <a:spcPct val="0"/>
        </a:spcBef>
        <a:spcAft>
          <a:spcPct val="0"/>
        </a:spcAft>
        <a:defRPr sz="4400">
          <a:solidFill>
            <a:schemeClr val="tx2"/>
          </a:solidFill>
          <a:latin typeface="Arial" panose="020B0704020202020204" pitchFamily="34" charset="0"/>
        </a:defRPr>
      </a:lvl7pPr>
      <a:lvl8pPr marL="1371600" algn="ctr" rtl="0" eaLnBrk="0" fontAlgn="base" hangingPunct="0">
        <a:spcBef>
          <a:spcPct val="0"/>
        </a:spcBef>
        <a:spcAft>
          <a:spcPct val="0"/>
        </a:spcAft>
        <a:defRPr sz="4400">
          <a:solidFill>
            <a:schemeClr val="tx2"/>
          </a:solidFill>
          <a:latin typeface="Arial" panose="020B0704020202020204" pitchFamily="34" charset="0"/>
        </a:defRPr>
      </a:lvl8pPr>
      <a:lvl9pPr marL="1828800" algn="ctr" rtl="0" eaLnBrk="0" fontAlgn="base" hangingPunct="0">
        <a:spcBef>
          <a:spcPct val="0"/>
        </a:spcBef>
        <a:spcAft>
          <a:spcPct val="0"/>
        </a:spcAft>
        <a:defRPr sz="4400">
          <a:solidFill>
            <a:schemeClr val="tx2"/>
          </a:solidFill>
          <a:latin typeface="Arial" panose="020B07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dirty="0"/>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dirty="0"/>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dirty="0"/>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dirty="0"/>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dirty="0">
                <a:solidFill>
                  <a:srgbClr val="FFFFFF"/>
                </a:solidFill>
                <a:latin typeface="Arial" panose="020B0604020202020204" pitchFamily="34" charset="0"/>
              </a:rPr>
              <a:t>TONY THURMOND</a:t>
            </a:r>
            <a:br>
              <a:rPr lang="en-US" altLang="en-US" sz="1000" b="1"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State Superintendent </a:t>
            </a:r>
            <a:br>
              <a:rPr lang="en-US" altLang="en-US" sz="1000" dirty="0">
                <a:solidFill>
                  <a:srgbClr val="FFFFFF"/>
                </a:solidFill>
                <a:latin typeface="Arial" panose="020B0604020202020204" pitchFamily="34" charset="0"/>
              </a:rPr>
            </a:br>
            <a:r>
              <a:rPr lang="en-US" altLang="en-US" sz="1000" dirty="0">
                <a:solidFill>
                  <a:srgbClr val="FFFFFF"/>
                </a:solidFill>
                <a:latin typeface="Arial" panose="020B0604020202020204" pitchFamily="34" charset="0"/>
              </a:rPr>
              <a:t>of Public Instruction</a:t>
            </a:r>
            <a:endParaRPr lang="en-US" altLang="en-US" sz="1000" dirty="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Schools@calrecycle.ca.gov"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hyperlink" Target="https://www.ousd.org/facilities-planning-management-department/about/sustainability/what-we-do/waste-reduction&#16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noreply@qemailserver.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fns.usda.gov/usda-fis/usda-foods-availabl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owl.excelsior.edu/grammar-essentials/parts-of-speech/adverb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LFSGrant@cde.ca.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surveys@cde.ca.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pathway@chefannfoundation.org"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e.ca.gov/ls/nu/smrmlsfoodsafetytips.asp"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eatright.org"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hyperlink" Target="https://www.cde.ca.gov/ls/nu/he/cnac.asp"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NSDBuyAmericanProvision@cde.c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654" y="-47290"/>
            <a:ext cx="9283700" cy="2311400"/>
          </a:xfrm>
        </p:spPr>
        <p:txBody>
          <a:bodyPr/>
          <a:lstStyle/>
          <a:p>
            <a:r>
              <a:rPr lang="en-US" b="1" dirty="0"/>
              <a:t>Tuesday @ 2 </a:t>
            </a:r>
            <a:br>
              <a:rPr lang="en-US" b="1" dirty="0"/>
            </a:br>
            <a:r>
              <a:rPr lang="en-US" b="1" dirty="0"/>
              <a:t>School Nutrition Town Hall </a:t>
            </a:r>
            <a:br>
              <a:rPr lang="en-US" b="1" dirty="0"/>
            </a:br>
            <a:r>
              <a:rPr lang="en-US" b="1" dirty="0"/>
              <a:t>January 23, 2024</a:t>
            </a:r>
          </a:p>
        </p:txBody>
      </p:sp>
      <p:sp>
        <p:nvSpPr>
          <p:cNvPr id="3" name="Content Placeholder 2"/>
          <p:cNvSpPr>
            <a:spLocks noGrp="1"/>
          </p:cNvSpPr>
          <p:nvPr>
            <p:ph sz="half" idx="1"/>
          </p:nvPr>
        </p:nvSpPr>
        <p:spPr>
          <a:xfrm>
            <a:off x="3893312" y="2264110"/>
            <a:ext cx="6628384" cy="1164890"/>
          </a:xfrm>
        </p:spPr>
        <p:txBody>
          <a:bodyPr/>
          <a:lstStyle/>
          <a:p>
            <a:pPr marL="0" indent="0" algn="ctr">
              <a:buNone/>
            </a:pPr>
            <a:r>
              <a:rPr lang="en-US" sz="2800" b="1" dirty="0">
                <a:latin typeface="+mj-lt"/>
                <a:ea typeface="Verdana" panose="020B0604030504040204" pitchFamily="34" charset="0"/>
                <a:cs typeface="Verdana" panose="020B0604030504040204" pitchFamily="34" charset="0"/>
              </a:rPr>
              <a:t>California Department of Education </a:t>
            </a:r>
          </a:p>
          <a:p>
            <a:pPr marL="0" indent="0" algn="ctr">
              <a:buNone/>
            </a:pPr>
            <a:r>
              <a:rPr lang="en-US" sz="2800" b="1" dirty="0">
                <a:latin typeface="+mj-lt"/>
                <a:ea typeface="Verdana" panose="020B0604030504040204" pitchFamily="34" charset="0"/>
                <a:cs typeface="Verdana" panose="020B0604030504040204" pitchFamily="34" charset="0"/>
              </a:rPr>
              <a:t>Nutrition Services Division</a:t>
            </a:r>
          </a:p>
          <a:p>
            <a:pPr marL="0" indent="0" algn="ctr">
              <a:buNone/>
            </a:pPr>
            <a:endParaRPr lang="en-US" sz="2800" dirty="0">
              <a:latin typeface="+mj-lt"/>
              <a:ea typeface="Verdana" panose="020B0604030504040204" pitchFamily="34" charset="0"/>
              <a:cs typeface="Verdana" panose="020B0604030504040204" pitchFamily="34" charset="0"/>
            </a:endParaRPr>
          </a:p>
        </p:txBody>
      </p:sp>
      <p:pic>
        <p:nvPicPr>
          <p:cNvPr id="10" name="Content Placeholder 9">
            <a:extLst>
              <a:ext uri="{FF2B5EF4-FFF2-40B4-BE49-F238E27FC236}">
                <a16:creationId xmlns:a16="http://schemas.microsoft.com/office/drawing/2014/main" id="{721C1D30-6C01-EBC0-3D8A-CF9BAC5E9DED}"/>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5324670" y="3786352"/>
            <a:ext cx="3912814" cy="25912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3480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59D0-ED31-4044-B607-751793A267DC}"/>
              </a:ext>
            </a:extLst>
          </p:cNvPr>
          <p:cNvSpPr>
            <a:spLocks noGrp="1"/>
          </p:cNvSpPr>
          <p:nvPr>
            <p:ph type="title"/>
          </p:nvPr>
        </p:nvSpPr>
        <p:spPr>
          <a:xfrm>
            <a:off x="2572084" y="144379"/>
            <a:ext cx="9144000" cy="1143000"/>
          </a:xfrm>
        </p:spPr>
        <p:txBody>
          <a:bodyPr/>
          <a:lstStyle/>
          <a:p>
            <a:r>
              <a:rPr lang="en-US" sz="4000" dirty="0">
                <a:ea typeface="+mj-lt"/>
                <a:cs typeface="+mj-lt"/>
              </a:rPr>
              <a:t>Senate Bill 348: Pupil Meals</a:t>
            </a:r>
            <a:br>
              <a:rPr lang="en-US" sz="4000" dirty="0">
                <a:ea typeface="+mj-lt"/>
                <a:cs typeface="+mj-lt"/>
              </a:rPr>
            </a:br>
            <a:r>
              <a:rPr lang="en-US" sz="4000" dirty="0">
                <a:ea typeface="+mj-lt"/>
                <a:cs typeface="+mj-lt"/>
              </a:rPr>
              <a:t>(Universal Meals)</a:t>
            </a:r>
            <a:endParaRPr lang="en-US" dirty="0"/>
          </a:p>
        </p:txBody>
      </p:sp>
      <p:sp>
        <p:nvSpPr>
          <p:cNvPr id="3" name="Content Placeholder 2">
            <a:extLst>
              <a:ext uri="{FF2B5EF4-FFF2-40B4-BE49-F238E27FC236}">
                <a16:creationId xmlns:a16="http://schemas.microsoft.com/office/drawing/2014/main" id="{7BD29BCD-BE2A-4BA6-978C-360539AD3D50}"/>
              </a:ext>
            </a:extLst>
          </p:cNvPr>
          <p:cNvSpPr>
            <a:spLocks noGrp="1"/>
          </p:cNvSpPr>
          <p:nvPr>
            <p:ph sz="half" idx="1"/>
          </p:nvPr>
        </p:nvSpPr>
        <p:spPr>
          <a:xfrm>
            <a:off x="2245894" y="1473176"/>
            <a:ext cx="8596277" cy="4590739"/>
          </a:xfrm>
        </p:spPr>
        <p:txBody>
          <a:bodyPr/>
          <a:lstStyle/>
          <a:p>
            <a:pPr>
              <a:spcAft>
                <a:spcPts val="1200"/>
              </a:spcAft>
            </a:pPr>
            <a:r>
              <a:rPr lang="en-US" sz="2800" i="1" dirty="0">
                <a:ea typeface="+mn-lt"/>
                <a:cs typeface="+mn-lt"/>
              </a:rPr>
              <a:t>Education Code</a:t>
            </a:r>
            <a:r>
              <a:rPr lang="en-US" sz="2800" dirty="0">
                <a:ea typeface="+mn-lt"/>
                <a:cs typeface="+mn-lt"/>
              </a:rPr>
              <a:t> 49501.5 requires two meals (one breakfast and one lunch) be made available on site for all school days, including shortened/minimum days.</a:t>
            </a:r>
          </a:p>
          <a:p>
            <a:pPr>
              <a:spcAft>
                <a:spcPts val="1200"/>
              </a:spcAft>
            </a:pPr>
            <a:r>
              <a:rPr lang="en-US" sz="2800" dirty="0">
                <a:ea typeface="+mn-lt"/>
                <a:cs typeface="+mn-lt"/>
              </a:rPr>
              <a:t>The California Department of Education (CDE) is required to submit a waiver request for non-congregate meals for shortened school days.</a:t>
            </a:r>
            <a:endParaRPr lang="en-US" sz="2800" dirty="0">
              <a:cs typeface="Arial"/>
            </a:endParaRPr>
          </a:p>
          <a:p>
            <a:pPr>
              <a:spcAft>
                <a:spcPts val="1200"/>
              </a:spcAft>
            </a:pPr>
            <a:r>
              <a:rPr lang="en-US" sz="2800" dirty="0">
                <a:cs typeface="Arial"/>
              </a:rPr>
              <a:t>CDE submitted the request for School Year (SY) 2023–24 to U.S. Department of Agriculture (USDA) and it was denied.</a:t>
            </a:r>
          </a:p>
        </p:txBody>
      </p:sp>
    </p:spTree>
    <p:extLst>
      <p:ext uri="{BB962C8B-B14F-4D97-AF65-F5344CB8AC3E}">
        <p14:creationId xmlns:p14="http://schemas.microsoft.com/office/powerpoint/2010/main" val="4207436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59D0-ED31-4044-B607-751793A267DC}"/>
              </a:ext>
            </a:extLst>
          </p:cNvPr>
          <p:cNvSpPr>
            <a:spLocks noGrp="1"/>
          </p:cNvSpPr>
          <p:nvPr>
            <p:ph type="title"/>
          </p:nvPr>
        </p:nvSpPr>
        <p:spPr/>
        <p:txBody>
          <a:bodyPr/>
          <a:lstStyle/>
          <a:p>
            <a:r>
              <a:rPr lang="en-US" sz="4000" dirty="0">
                <a:ea typeface="+mj-lt"/>
                <a:cs typeface="+mj-lt"/>
              </a:rPr>
              <a:t>Senate Bill 1383 Short-Lived Climate Pollutants: Organic Waste Methane Emissions Reduction (1)</a:t>
            </a:r>
            <a:endParaRPr lang="en-US" sz="4000" dirty="0"/>
          </a:p>
        </p:txBody>
      </p:sp>
      <p:sp>
        <p:nvSpPr>
          <p:cNvPr id="3" name="Content Placeholder 2">
            <a:extLst>
              <a:ext uri="{FF2B5EF4-FFF2-40B4-BE49-F238E27FC236}">
                <a16:creationId xmlns:a16="http://schemas.microsoft.com/office/drawing/2014/main" id="{7BD29BCD-BE2A-4BA6-978C-360539AD3D50}"/>
              </a:ext>
            </a:extLst>
          </p:cNvPr>
          <p:cNvSpPr>
            <a:spLocks noGrp="1"/>
          </p:cNvSpPr>
          <p:nvPr>
            <p:ph sz="half" idx="1"/>
          </p:nvPr>
        </p:nvSpPr>
        <p:spPr>
          <a:xfrm>
            <a:off x="2417823" y="2403676"/>
            <a:ext cx="5235580" cy="4384876"/>
          </a:xfrm>
        </p:spPr>
        <p:txBody>
          <a:bodyPr/>
          <a:lstStyle/>
          <a:p>
            <a:pPr marL="0" indent="0">
              <a:buNone/>
            </a:pPr>
            <a:r>
              <a:rPr lang="en-US" sz="2800" b="1" dirty="0">
                <a:ea typeface="+mn-lt"/>
                <a:cs typeface="+mn-lt"/>
              </a:rPr>
              <a:t>Current: </a:t>
            </a:r>
          </a:p>
          <a:p>
            <a:pPr marL="0" indent="0">
              <a:buNone/>
            </a:pPr>
            <a:r>
              <a:rPr lang="en-US" sz="2800" dirty="0">
                <a:ea typeface="+mn-lt"/>
                <a:cs typeface="+mn-lt"/>
              </a:rPr>
              <a:t>Effective January 1, 2022, Kindergarten through Grade 12 (K-12) public school districts, charter schools, and county offices of education are required to recycle organic waste either by subscribing to service or self-haul/back-haul. </a:t>
            </a:r>
            <a:endParaRPr lang="en-US" sz="2800" dirty="0">
              <a:cs typeface="Arial"/>
            </a:endParaRPr>
          </a:p>
          <a:p>
            <a:pPr marL="0" indent="0">
              <a:buNone/>
            </a:pPr>
            <a:endParaRPr lang="en-US" sz="2800" dirty="0">
              <a:cs typeface="Arial"/>
            </a:endParaRPr>
          </a:p>
        </p:txBody>
      </p:sp>
      <p:sp>
        <p:nvSpPr>
          <p:cNvPr id="4" name="Content Placeholder 3">
            <a:extLst>
              <a:ext uri="{FF2B5EF4-FFF2-40B4-BE49-F238E27FC236}">
                <a16:creationId xmlns:a16="http://schemas.microsoft.com/office/drawing/2014/main" id="{7465108F-3501-9DB1-15EA-313A4D99CEA7}"/>
              </a:ext>
            </a:extLst>
          </p:cNvPr>
          <p:cNvSpPr>
            <a:spLocks noGrp="1"/>
          </p:cNvSpPr>
          <p:nvPr>
            <p:ph sz="half" idx="2"/>
          </p:nvPr>
        </p:nvSpPr>
        <p:spPr>
          <a:xfrm>
            <a:off x="7916449" y="2538714"/>
            <a:ext cx="4147613" cy="4114800"/>
          </a:xfrm>
        </p:spPr>
        <p:txBody>
          <a:bodyPr/>
          <a:lstStyle/>
          <a:p>
            <a:pPr marL="0" indent="0">
              <a:buNone/>
            </a:pPr>
            <a:r>
              <a:rPr lang="en-US" sz="2800" b="1" dirty="0">
                <a:ea typeface="+mn-lt"/>
                <a:cs typeface="+mn-lt"/>
              </a:rPr>
              <a:t>As of January 1, 2024: </a:t>
            </a:r>
            <a:endParaRPr lang="en-US" sz="2800" dirty="0">
              <a:ea typeface="+mn-lt"/>
              <a:cs typeface="+mn-lt"/>
            </a:endParaRPr>
          </a:p>
          <a:p>
            <a:pPr marL="0" indent="0">
              <a:buNone/>
            </a:pPr>
            <a:r>
              <a:rPr lang="en-US" sz="2800" dirty="0">
                <a:ea typeface="+mn-lt"/>
                <a:cs typeface="+mn-lt"/>
              </a:rPr>
              <a:t>K-12 public school district sites with an on-site food facility are required to recover edible food.</a:t>
            </a:r>
            <a:endParaRPr lang="en-US" sz="2800" dirty="0">
              <a:cs typeface="Arial"/>
            </a:endParaRPr>
          </a:p>
          <a:p>
            <a:pPr marL="0" indent="0">
              <a:buNone/>
            </a:pPr>
            <a:endParaRPr lang="en-US" dirty="0"/>
          </a:p>
        </p:txBody>
      </p:sp>
    </p:spTree>
    <p:extLst>
      <p:ext uri="{BB962C8B-B14F-4D97-AF65-F5344CB8AC3E}">
        <p14:creationId xmlns:p14="http://schemas.microsoft.com/office/powerpoint/2010/main" val="1728311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2862-5BBC-C67F-909D-4A535DC78CA9}"/>
              </a:ext>
            </a:extLst>
          </p:cNvPr>
          <p:cNvSpPr>
            <a:spLocks noGrp="1"/>
          </p:cNvSpPr>
          <p:nvPr>
            <p:ph type="title"/>
          </p:nvPr>
        </p:nvSpPr>
        <p:spPr>
          <a:xfrm>
            <a:off x="2690756" y="563637"/>
            <a:ext cx="9144000" cy="1143000"/>
          </a:xfrm>
        </p:spPr>
        <p:txBody>
          <a:bodyPr/>
          <a:lstStyle/>
          <a:p>
            <a:r>
              <a:rPr lang="en-US" sz="4000" dirty="0"/>
              <a:t>Senate Bill 1383 Short-Lived Climate Pollutants: Organic Waste Methane Emissions Reduction (2)</a:t>
            </a:r>
            <a:endParaRPr lang="en-US" dirty="0"/>
          </a:p>
        </p:txBody>
      </p:sp>
      <p:sp>
        <p:nvSpPr>
          <p:cNvPr id="3" name="Content Placeholder 2">
            <a:extLst>
              <a:ext uri="{FF2B5EF4-FFF2-40B4-BE49-F238E27FC236}">
                <a16:creationId xmlns:a16="http://schemas.microsoft.com/office/drawing/2014/main" id="{EA2FF2A4-23E1-413F-7109-5028D29D8807}"/>
              </a:ext>
            </a:extLst>
          </p:cNvPr>
          <p:cNvSpPr>
            <a:spLocks noGrp="1"/>
          </p:cNvSpPr>
          <p:nvPr>
            <p:ph sz="half" idx="1"/>
          </p:nvPr>
        </p:nvSpPr>
        <p:spPr>
          <a:xfrm>
            <a:off x="1734868" y="2339436"/>
            <a:ext cx="9220200" cy="2527300"/>
          </a:xfrm>
        </p:spPr>
        <p:txBody>
          <a:bodyPr/>
          <a:lstStyle/>
          <a:p>
            <a:pPr marL="0" indent="0" algn="ctr">
              <a:buNone/>
            </a:pPr>
            <a:r>
              <a:rPr lang="en-US" dirty="0">
                <a:cs typeface="Arial"/>
              </a:rPr>
              <a:t>Michelle Cevallos</a:t>
            </a:r>
          </a:p>
          <a:p>
            <a:pPr marL="0" indent="0" algn="ctr">
              <a:buNone/>
            </a:pPr>
            <a:r>
              <a:rPr lang="en-US" sz="2800" dirty="0">
                <a:cs typeface="Arial"/>
              </a:rPr>
              <a:t>Senior Environmental Scientist</a:t>
            </a:r>
          </a:p>
          <a:p>
            <a:pPr marL="0" indent="0" algn="ctr">
              <a:buNone/>
            </a:pPr>
            <a:r>
              <a:rPr lang="en-US" sz="2800" dirty="0">
                <a:cs typeface="Arial"/>
              </a:rPr>
              <a:t>Local Assistance and Market Development Team </a:t>
            </a:r>
          </a:p>
          <a:p>
            <a:pPr marL="0" indent="0" algn="ctr">
              <a:buNone/>
            </a:pPr>
            <a:r>
              <a:rPr lang="en-US" sz="2800" dirty="0">
                <a:cs typeface="Arial"/>
              </a:rPr>
              <a:t>CalRecycle</a:t>
            </a:r>
          </a:p>
          <a:p>
            <a:pPr marL="0" indent="0" algn="ctr">
              <a:buNone/>
            </a:pPr>
            <a:r>
              <a:rPr lang="en-US" sz="2800" dirty="0">
                <a:cs typeface="Arial"/>
              </a:rPr>
              <a:t> Contact: </a:t>
            </a:r>
            <a:r>
              <a:rPr lang="en-US" sz="2800" dirty="0">
                <a:cs typeface="Arial"/>
                <a:hlinkClick r:id="rId3" tooltip="CalRecycle email address"/>
              </a:rPr>
              <a:t>Schools@calrecycle.ca.gov</a:t>
            </a:r>
            <a:endParaRPr lang="en-US" sz="2800" dirty="0">
              <a:cs typeface="Arial"/>
            </a:endParaRPr>
          </a:p>
        </p:txBody>
      </p:sp>
      <p:pic>
        <p:nvPicPr>
          <p:cNvPr id="5" name="Content Placeholder 4">
            <a:extLst>
              <a:ext uri="{FF2B5EF4-FFF2-40B4-BE49-F238E27FC236}">
                <a16:creationId xmlns:a16="http://schemas.microsoft.com/office/drawing/2014/main" id="{D2AD0F8E-EEB7-4B90-062F-337DA1157D8D}"/>
              </a:ext>
              <a:ext uri="{C183D7F6-B498-43B3-948B-1728B52AA6E4}">
                <adec:decorative xmlns:adec="http://schemas.microsoft.com/office/drawing/2017/decorative" val="1"/>
              </a:ext>
            </a:extLst>
          </p:cNvPr>
          <p:cNvPicPr>
            <a:picLocks noGrp="1" noChangeAspect="1"/>
          </p:cNvPicPr>
          <p:nvPr>
            <p:ph sz="half" idx="2"/>
          </p:nvPr>
        </p:nvPicPr>
        <p:blipFill rotWithShape="1">
          <a:blip r:embed="rId4"/>
          <a:srcRect l="-2778" t="45511" b="-310"/>
          <a:stretch/>
        </p:blipFill>
        <p:spPr>
          <a:xfrm>
            <a:off x="9345401" y="4160567"/>
            <a:ext cx="2690000" cy="2139843"/>
          </a:xfrm>
        </p:spPr>
      </p:pic>
    </p:spTree>
    <p:extLst>
      <p:ext uri="{BB962C8B-B14F-4D97-AF65-F5344CB8AC3E}">
        <p14:creationId xmlns:p14="http://schemas.microsoft.com/office/powerpoint/2010/main" val="3133967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6DB611-8F96-14B5-711F-80843B728124}"/>
              </a:ext>
            </a:extLst>
          </p:cNvPr>
          <p:cNvSpPr>
            <a:spLocks noGrp="1"/>
          </p:cNvSpPr>
          <p:nvPr>
            <p:ph type="title"/>
          </p:nvPr>
        </p:nvSpPr>
        <p:spPr>
          <a:xfrm>
            <a:off x="2540000" y="494581"/>
            <a:ext cx="9144000" cy="1143000"/>
          </a:xfrm>
        </p:spPr>
        <p:txBody>
          <a:bodyPr/>
          <a:lstStyle/>
          <a:p>
            <a:r>
              <a:rPr lang="en-US" dirty="0"/>
              <a:t>Oakland Unified School District (OUSD)</a:t>
            </a:r>
            <a:br>
              <a:rPr lang="en-US" dirty="0"/>
            </a:br>
            <a:r>
              <a:rPr lang="en-US" dirty="0"/>
              <a:t>Waste Sorting Resources</a:t>
            </a:r>
          </a:p>
        </p:txBody>
      </p:sp>
      <p:sp>
        <p:nvSpPr>
          <p:cNvPr id="5" name="Content Placeholder 4">
            <a:extLst>
              <a:ext uri="{FF2B5EF4-FFF2-40B4-BE49-F238E27FC236}">
                <a16:creationId xmlns:a16="http://schemas.microsoft.com/office/drawing/2014/main" id="{EE9DF773-F19D-82E8-FFA8-864A00EFF6E3}"/>
              </a:ext>
            </a:extLst>
          </p:cNvPr>
          <p:cNvSpPr>
            <a:spLocks noGrp="1"/>
          </p:cNvSpPr>
          <p:nvPr>
            <p:ph sz="half" idx="1"/>
          </p:nvPr>
        </p:nvSpPr>
        <p:spPr>
          <a:xfrm>
            <a:off x="2381849" y="2311880"/>
            <a:ext cx="9746412" cy="4055853"/>
          </a:xfrm>
        </p:spPr>
        <p:txBody>
          <a:bodyPr/>
          <a:lstStyle/>
          <a:p>
            <a:pPr marL="0" indent="0">
              <a:spcBef>
                <a:spcPts val="1200"/>
              </a:spcBef>
              <a:spcAft>
                <a:spcPts val="1200"/>
              </a:spcAft>
              <a:buNone/>
            </a:pPr>
            <a:r>
              <a:rPr lang="en-US" sz="2800" dirty="0">
                <a:cs typeface="Arial"/>
              </a:rPr>
              <a:t>Check out OUSD's Waste Sorting Resources, available at </a:t>
            </a:r>
            <a:r>
              <a:rPr lang="en-US" sz="2800" dirty="0">
                <a:ea typeface="+mn-lt"/>
                <a:cs typeface="+mn-lt"/>
                <a:hlinkClick r:id="rId3" tooltip="Oakland Unified School District Waste Sorting web page"/>
              </a:rPr>
              <a:t>https://www.ousd.org/facilities-planning-management-department/about/sustainability/what-we-do/waste-reduction</a:t>
            </a:r>
            <a:endParaRPr lang="en-US" sz="2800" dirty="0">
              <a:cs typeface="Arial"/>
            </a:endParaRPr>
          </a:p>
          <a:p>
            <a:pPr indent="0">
              <a:spcBef>
                <a:spcPts val="1200"/>
              </a:spcBef>
              <a:spcAft>
                <a:spcPts val="1200"/>
              </a:spcAft>
              <a:buFont typeface="Arial"/>
              <a:buChar char="•"/>
            </a:pPr>
            <a:r>
              <a:rPr lang="en-US" sz="2800" dirty="0">
                <a:cs typeface="Arial"/>
              </a:rPr>
              <a:t> OUSD Waste Sorting Video</a:t>
            </a:r>
          </a:p>
          <a:p>
            <a:pPr marL="338138" indent="238125">
              <a:spcBef>
                <a:spcPts val="1200"/>
              </a:spcBef>
              <a:spcAft>
                <a:spcPts val="1200"/>
              </a:spcAft>
              <a:buFont typeface="Arial"/>
              <a:buChar char="•"/>
            </a:pPr>
            <a:r>
              <a:rPr lang="en-US" sz="2800" dirty="0">
                <a:cs typeface="Arial"/>
              </a:rPr>
              <a:t>Waste Sorting Jeopardy</a:t>
            </a:r>
          </a:p>
          <a:p>
            <a:pPr lvl="1">
              <a:buFont typeface="Courier New"/>
              <a:buChar char="o"/>
            </a:pPr>
            <a:endParaRPr lang="en-US" dirty="0">
              <a:cs typeface="Arial"/>
            </a:endParaRPr>
          </a:p>
        </p:txBody>
      </p:sp>
      <p:pic>
        <p:nvPicPr>
          <p:cNvPr id="3" name="Content Placeholder 2" descr="&quot;Jeopardy&quot; style Board Game slide with four categories: sorting, sorting (again), sorting station, and General Questions from $100 to 500.">
            <a:extLst>
              <a:ext uri="{FF2B5EF4-FFF2-40B4-BE49-F238E27FC236}">
                <a16:creationId xmlns:a16="http://schemas.microsoft.com/office/drawing/2014/main" id="{FBB78A48-1B7A-F9BA-F2F9-79B0610985E8}"/>
              </a:ext>
            </a:extLst>
          </p:cNvPr>
          <p:cNvPicPr>
            <a:picLocks noGrp="1" noChangeAspect="1"/>
          </p:cNvPicPr>
          <p:nvPr>
            <p:ph sz="half" idx="2"/>
          </p:nvPr>
        </p:nvPicPr>
        <p:blipFill>
          <a:blip r:embed="rId4"/>
          <a:stretch>
            <a:fillRect/>
          </a:stretch>
        </p:blipFill>
        <p:spPr>
          <a:xfrm>
            <a:off x="8305603" y="3752644"/>
            <a:ext cx="3281694" cy="2434807"/>
          </a:xfrm>
        </p:spPr>
      </p:pic>
    </p:spTree>
    <p:extLst>
      <p:ext uri="{BB962C8B-B14F-4D97-AF65-F5344CB8AC3E}">
        <p14:creationId xmlns:p14="http://schemas.microsoft.com/office/powerpoint/2010/main" val="686650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a:xfrm>
            <a:off x="2268120" y="281317"/>
            <a:ext cx="9144000" cy="1143000"/>
          </a:xfrm>
        </p:spPr>
        <p:txBody>
          <a:bodyPr/>
          <a:lstStyle/>
          <a:p>
            <a:r>
              <a:rPr lang="en-US" dirty="0">
                <a:cs typeface="Arial"/>
              </a:rPr>
              <a:t>Federal Updates</a:t>
            </a:r>
            <a:endParaRPr lang="en-US" dirty="0"/>
          </a:p>
        </p:txBody>
      </p:sp>
      <p:pic>
        <p:nvPicPr>
          <p:cNvPr id="6" name="Content Placeholder 5">
            <a:extLst>
              <a:ext uri="{FF2B5EF4-FFF2-40B4-BE49-F238E27FC236}">
                <a16:creationId xmlns:a16="http://schemas.microsoft.com/office/drawing/2014/main" id="{69F370ED-AA48-A6B3-923D-57CE2E0337E4}"/>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p:blipFill>
        <p:spPr>
          <a:xfrm>
            <a:off x="4312228" y="1546302"/>
            <a:ext cx="5290660" cy="40977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39558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4BA6F-8C97-2E78-6E95-5FBEEDB420F4}"/>
              </a:ext>
            </a:extLst>
          </p:cNvPr>
          <p:cNvSpPr>
            <a:spLocks noGrp="1"/>
          </p:cNvSpPr>
          <p:nvPr>
            <p:ph type="title"/>
          </p:nvPr>
        </p:nvSpPr>
        <p:spPr/>
        <p:txBody>
          <a:bodyPr/>
          <a:lstStyle/>
          <a:p>
            <a:r>
              <a:rPr lang="en-US" dirty="0"/>
              <a:t>Summer Interim Final Rule (IFR)</a:t>
            </a:r>
          </a:p>
        </p:txBody>
      </p:sp>
      <p:sp>
        <p:nvSpPr>
          <p:cNvPr id="3" name="Content Placeholder 2">
            <a:extLst>
              <a:ext uri="{FF2B5EF4-FFF2-40B4-BE49-F238E27FC236}">
                <a16:creationId xmlns:a16="http://schemas.microsoft.com/office/drawing/2014/main" id="{436FDA3E-8E50-9758-E577-8A36ED6744AA}"/>
              </a:ext>
            </a:extLst>
          </p:cNvPr>
          <p:cNvSpPr>
            <a:spLocks noGrp="1"/>
          </p:cNvSpPr>
          <p:nvPr>
            <p:ph idx="1"/>
          </p:nvPr>
        </p:nvSpPr>
        <p:spPr>
          <a:xfrm>
            <a:off x="2540000" y="1868466"/>
            <a:ext cx="9144000" cy="4114800"/>
          </a:xfrm>
        </p:spPr>
        <p:txBody>
          <a:bodyPr/>
          <a:lstStyle/>
          <a:p>
            <a:pPr marL="0" indent="0">
              <a:spcAft>
                <a:spcPts val="1200"/>
              </a:spcAft>
              <a:buNone/>
            </a:pPr>
            <a:r>
              <a:rPr lang="en-US" sz="2800" dirty="0">
                <a:latin typeface="Arial"/>
                <a:ea typeface="Aptos" panose="020B0004020202020204" pitchFamily="34" charset="0"/>
                <a:cs typeface="Arial"/>
              </a:rPr>
              <a:t>T</a:t>
            </a:r>
            <a:r>
              <a:rPr lang="en-US" sz="2800" dirty="0">
                <a:effectLst/>
                <a:latin typeface="Arial"/>
                <a:ea typeface="Aptos" panose="020B0004020202020204" pitchFamily="34" charset="0"/>
                <a:cs typeface="Arial"/>
              </a:rPr>
              <a:t>he Consolidated Appropriations Act, 2023 amended </a:t>
            </a:r>
            <a:r>
              <a:rPr lang="en-US" sz="2800" dirty="0">
                <a:latin typeface="Arial"/>
                <a:ea typeface="Aptos" panose="020B0004020202020204" pitchFamily="34" charset="0"/>
                <a:cs typeface="Arial"/>
              </a:rPr>
              <a:t>the National School Lunch Act to establish:</a:t>
            </a:r>
          </a:p>
          <a:p>
            <a:pPr>
              <a:spcAft>
                <a:spcPts val="1200"/>
              </a:spcAft>
            </a:pPr>
            <a:r>
              <a:rPr lang="en-US" sz="2800" dirty="0">
                <a:latin typeface="Arial"/>
                <a:ea typeface="Aptos" panose="020B0004020202020204" pitchFamily="34" charset="0"/>
                <a:cs typeface="Arial"/>
              </a:rPr>
              <a:t>P</a:t>
            </a:r>
            <a:r>
              <a:rPr lang="en-US" sz="2800" dirty="0">
                <a:effectLst/>
                <a:latin typeface="Arial"/>
                <a:ea typeface="Aptos" panose="020B0004020202020204" pitchFamily="34" charset="0"/>
                <a:cs typeface="Arial"/>
              </a:rPr>
              <a:t>ermanent, rural non-congregate meal service through the Summer Food Service Program (SFSP) and Seamless Summer Option (SSO).</a:t>
            </a:r>
            <a:r>
              <a:rPr lang="en-US" sz="2800" dirty="0">
                <a:latin typeface="Arial"/>
                <a:ea typeface="Aptos" panose="020B0004020202020204" pitchFamily="34" charset="0"/>
                <a:cs typeface="Arial"/>
              </a:rPr>
              <a:t> </a:t>
            </a:r>
            <a:endParaRPr lang="en-US" sz="2800" dirty="0">
              <a:effectLst/>
              <a:latin typeface="Arial" panose="020B0604020202020204" pitchFamily="34" charset="0"/>
              <a:ea typeface="Aptos" panose="020B0004020202020204" pitchFamily="34" charset="0"/>
              <a:cs typeface="Arial" panose="020B0604020202020204" pitchFamily="34" charset="0"/>
            </a:endParaRPr>
          </a:p>
          <a:p>
            <a:pPr>
              <a:spcAft>
                <a:spcPts val="1200"/>
              </a:spcAft>
            </a:pPr>
            <a:r>
              <a:rPr lang="en-US" sz="2800" dirty="0">
                <a:latin typeface="Arial"/>
                <a:cs typeface="Arial"/>
              </a:rPr>
              <a:t>Permanent, new program, Summer Electronic Benefits Transfer (EBT)</a:t>
            </a:r>
          </a:p>
          <a:p>
            <a:pPr>
              <a:spcAft>
                <a:spcPts val="1200"/>
              </a:spcAft>
            </a:pPr>
            <a:r>
              <a:rPr lang="en-US" sz="2800" dirty="0">
                <a:latin typeface="Arial"/>
                <a:cs typeface="Arial"/>
              </a:rPr>
              <a:t>Comments accepted through April 29, 2024</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11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2E1D3-BF2E-FD2D-A35A-A5979B6560A3}"/>
              </a:ext>
            </a:extLst>
          </p:cNvPr>
          <p:cNvSpPr>
            <a:spLocks noGrp="1"/>
          </p:cNvSpPr>
          <p:nvPr>
            <p:ph type="title"/>
          </p:nvPr>
        </p:nvSpPr>
        <p:spPr>
          <a:xfrm>
            <a:off x="2498247" y="190500"/>
            <a:ext cx="9144000" cy="1143000"/>
          </a:xfrm>
        </p:spPr>
        <p:txBody>
          <a:bodyPr/>
          <a:lstStyle/>
          <a:p>
            <a:r>
              <a:rPr lang="en-US" dirty="0"/>
              <a:t>Rural Non-congregate</a:t>
            </a:r>
            <a:endParaRPr lang="en-US" dirty="0">
              <a:cs typeface="Arial"/>
            </a:endParaRPr>
          </a:p>
        </p:txBody>
      </p:sp>
      <p:sp>
        <p:nvSpPr>
          <p:cNvPr id="3" name="Content Placeholder 2">
            <a:extLst>
              <a:ext uri="{FF2B5EF4-FFF2-40B4-BE49-F238E27FC236}">
                <a16:creationId xmlns:a16="http://schemas.microsoft.com/office/drawing/2014/main" id="{5BFCC3DB-9E53-8451-ACA9-3D05F4E0BE39}"/>
              </a:ext>
            </a:extLst>
          </p:cNvPr>
          <p:cNvSpPr>
            <a:spLocks noGrp="1"/>
          </p:cNvSpPr>
          <p:nvPr>
            <p:ph idx="1"/>
          </p:nvPr>
        </p:nvSpPr>
        <p:spPr>
          <a:xfrm>
            <a:off x="2498247" y="1504416"/>
            <a:ext cx="9144000" cy="4114800"/>
          </a:xfrm>
        </p:spPr>
        <p:txBody>
          <a:bodyPr/>
          <a:lstStyle/>
          <a:p>
            <a:pPr>
              <a:spcAft>
                <a:spcPts val="1200"/>
              </a:spcAft>
            </a:pPr>
            <a:r>
              <a:rPr lang="en-US" dirty="0">
                <a:cs typeface="Arial"/>
              </a:rPr>
              <a:t>The definition of rural is expanded to include multiple datasets.</a:t>
            </a:r>
          </a:p>
          <a:p>
            <a:pPr>
              <a:spcAft>
                <a:spcPts val="1200"/>
              </a:spcAft>
            </a:pPr>
            <a:r>
              <a:rPr lang="en-US" dirty="0">
                <a:cs typeface="Arial"/>
              </a:rPr>
              <a:t>Operators with plans may provide non-congregate meals in areas that meet the USDA definition of rural.</a:t>
            </a:r>
          </a:p>
          <a:p>
            <a:pPr>
              <a:spcAft>
                <a:spcPts val="1200"/>
              </a:spcAft>
              <a:buFont typeface="Courier New"/>
              <a:buChar char="•"/>
            </a:pPr>
            <a:r>
              <a:rPr lang="en-US" dirty="0">
                <a:cs typeface="Arial"/>
              </a:rPr>
              <a:t>Additional USDA Policy Memos are expected and then a CDE Management Bulletin will follow. </a:t>
            </a:r>
          </a:p>
        </p:txBody>
      </p:sp>
    </p:spTree>
    <p:extLst>
      <p:ext uri="{BB962C8B-B14F-4D97-AF65-F5344CB8AC3E}">
        <p14:creationId xmlns:p14="http://schemas.microsoft.com/office/powerpoint/2010/main" val="1584406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0EEDDF-963C-BCC4-8441-53435293337C}"/>
              </a:ext>
            </a:extLst>
          </p:cNvPr>
          <p:cNvSpPr>
            <a:spLocks noGrp="1"/>
          </p:cNvSpPr>
          <p:nvPr>
            <p:ph type="title"/>
          </p:nvPr>
        </p:nvSpPr>
        <p:spPr/>
        <p:txBody>
          <a:bodyPr/>
          <a:lstStyle/>
          <a:p>
            <a:r>
              <a:rPr lang="en-US" dirty="0">
                <a:cs typeface="Arial"/>
              </a:rPr>
              <a:t>Summer Food Service Program Rate Increase</a:t>
            </a:r>
            <a:endParaRPr lang="en-US" dirty="0"/>
          </a:p>
        </p:txBody>
      </p:sp>
      <p:sp>
        <p:nvSpPr>
          <p:cNvPr id="5" name="Content Placeholder 4">
            <a:extLst>
              <a:ext uri="{FF2B5EF4-FFF2-40B4-BE49-F238E27FC236}">
                <a16:creationId xmlns:a16="http://schemas.microsoft.com/office/drawing/2014/main" id="{C5088FAC-2730-0988-7A19-44276D8848D5}"/>
              </a:ext>
            </a:extLst>
          </p:cNvPr>
          <p:cNvSpPr>
            <a:spLocks noGrp="1"/>
          </p:cNvSpPr>
          <p:nvPr>
            <p:ph sz="half" idx="1"/>
          </p:nvPr>
        </p:nvSpPr>
        <p:spPr>
          <a:xfrm>
            <a:off x="2540000" y="1981200"/>
            <a:ext cx="9331158" cy="1596189"/>
          </a:xfrm>
        </p:spPr>
        <p:txBody>
          <a:bodyPr/>
          <a:lstStyle/>
          <a:p>
            <a:pPr marL="457200" indent="-457200">
              <a:buFont typeface="Arial"/>
              <a:buChar char="•"/>
            </a:pPr>
            <a:r>
              <a:rPr lang="en-US" dirty="0">
                <a:ea typeface="+mn-lt"/>
                <a:cs typeface="+mn-lt"/>
              </a:rPr>
              <a:t>Average </a:t>
            </a:r>
            <a:r>
              <a:rPr lang="en-US" b="1" dirty="0">
                <a:ea typeface="+mn-lt"/>
                <a:cs typeface="+mn-lt"/>
              </a:rPr>
              <a:t>5.3 percent </a:t>
            </a:r>
            <a:r>
              <a:rPr lang="en-US" dirty="0">
                <a:ea typeface="+mn-lt"/>
                <a:cs typeface="+mn-lt"/>
              </a:rPr>
              <a:t>increase from 2023</a:t>
            </a:r>
          </a:p>
          <a:p>
            <a:pPr marL="457200" indent="-457200">
              <a:buFont typeface="Arial"/>
              <a:buChar char="•"/>
            </a:pPr>
            <a:r>
              <a:rPr lang="en-US" dirty="0">
                <a:ea typeface="+mn-lt"/>
                <a:cs typeface="+mn-lt"/>
              </a:rPr>
              <a:t>Rates applicable 1/1/24 - 12/31/24</a:t>
            </a:r>
            <a:endParaRPr lang="en-US" dirty="0">
              <a:cs typeface="Arial"/>
            </a:endParaRPr>
          </a:p>
          <a:p>
            <a:endParaRPr lang="en-US" dirty="0"/>
          </a:p>
        </p:txBody>
      </p:sp>
      <p:graphicFrame>
        <p:nvGraphicFramePr>
          <p:cNvPr id="7" name="Content Placeholder 6" descr="New reimbursement rates for rural or self-prep sites for breakfast $2.9775, lunch or supper $5.2125 and snack $1.2350. For meal types for all other sites are $2.9225, $5.1300, and $1.2050 respectively.">
            <a:extLst>
              <a:ext uri="{FF2B5EF4-FFF2-40B4-BE49-F238E27FC236}">
                <a16:creationId xmlns:a16="http://schemas.microsoft.com/office/drawing/2014/main" id="{022AC579-A077-1BF7-4014-8FB5726ADF37}"/>
              </a:ext>
            </a:extLst>
          </p:cNvPr>
          <p:cNvGraphicFramePr>
            <a:graphicFrameLocks noGrp="1"/>
          </p:cNvGraphicFramePr>
          <p:nvPr>
            <p:ph sz="half" idx="2"/>
            <p:extLst>
              <p:ext uri="{D42A27DB-BD31-4B8C-83A1-F6EECF244321}">
                <p14:modId xmlns:p14="http://schemas.microsoft.com/office/powerpoint/2010/main" val="3532370189"/>
              </p:ext>
            </p:extLst>
          </p:nvPr>
        </p:nvGraphicFramePr>
        <p:xfrm>
          <a:off x="2540001" y="3272589"/>
          <a:ext cx="9144000" cy="282213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806184718"/>
                    </a:ext>
                  </a:extLst>
                </a:gridCol>
                <a:gridCol w="3048000">
                  <a:extLst>
                    <a:ext uri="{9D8B030D-6E8A-4147-A177-3AD203B41FA5}">
                      <a16:colId xmlns:a16="http://schemas.microsoft.com/office/drawing/2014/main" val="1524301360"/>
                    </a:ext>
                  </a:extLst>
                </a:gridCol>
                <a:gridCol w="3048000">
                  <a:extLst>
                    <a:ext uri="{9D8B030D-6E8A-4147-A177-3AD203B41FA5}">
                      <a16:colId xmlns:a16="http://schemas.microsoft.com/office/drawing/2014/main" val="1921072827"/>
                    </a:ext>
                  </a:extLst>
                </a:gridCol>
              </a:tblGrid>
              <a:tr h="923703">
                <a:tc>
                  <a:txBody>
                    <a:bodyPr/>
                    <a:lstStyle/>
                    <a:p>
                      <a:r>
                        <a:rPr lang="en-US" sz="2800" dirty="0"/>
                        <a:t>Meal Type</a:t>
                      </a:r>
                    </a:p>
                  </a:txBody>
                  <a:tcPr/>
                </a:tc>
                <a:tc>
                  <a:txBody>
                    <a:bodyPr/>
                    <a:lstStyle/>
                    <a:p>
                      <a:r>
                        <a:rPr lang="en-US" sz="2800" dirty="0"/>
                        <a:t>Rural or Self Prep</a:t>
                      </a:r>
                    </a:p>
                  </a:txBody>
                  <a:tcPr/>
                </a:tc>
                <a:tc>
                  <a:txBody>
                    <a:bodyPr/>
                    <a:lstStyle/>
                    <a:p>
                      <a:r>
                        <a:rPr lang="en-US" sz="2800" dirty="0"/>
                        <a:t>All other site types</a:t>
                      </a:r>
                    </a:p>
                  </a:txBody>
                  <a:tcPr/>
                </a:tc>
                <a:extLst>
                  <a:ext uri="{0D108BD9-81ED-4DB2-BD59-A6C34878D82A}">
                    <a16:rowId xmlns:a16="http://schemas.microsoft.com/office/drawing/2014/main" val="97850003"/>
                  </a:ext>
                </a:extLst>
              </a:tr>
              <a:tr h="624361">
                <a:tc>
                  <a:txBody>
                    <a:bodyPr/>
                    <a:lstStyle/>
                    <a:p>
                      <a:r>
                        <a:rPr lang="en-US" sz="2800" dirty="0"/>
                        <a:t>Breakfast</a:t>
                      </a:r>
                    </a:p>
                  </a:txBody>
                  <a:tcPr/>
                </a:tc>
                <a:tc>
                  <a:txBody>
                    <a:bodyPr/>
                    <a:lstStyle/>
                    <a:p>
                      <a:pPr lvl="0">
                        <a:buNone/>
                      </a:pPr>
                      <a:r>
                        <a:rPr lang="en-US" sz="2800" b="1" dirty="0">
                          <a:solidFill>
                            <a:schemeClr val="tx1"/>
                          </a:solidFill>
                        </a:rPr>
                        <a:t>$2.9775</a:t>
                      </a:r>
                    </a:p>
                  </a:txBody>
                  <a:tcPr/>
                </a:tc>
                <a:tc>
                  <a:txBody>
                    <a:bodyPr/>
                    <a:lstStyle/>
                    <a:p>
                      <a:pPr lvl="0">
                        <a:buNone/>
                      </a:pPr>
                      <a:r>
                        <a:rPr lang="en-US" sz="2800" b="1" dirty="0">
                          <a:solidFill>
                            <a:schemeClr val="tx1"/>
                          </a:solidFill>
                        </a:rPr>
                        <a:t>$2.9225</a:t>
                      </a:r>
                    </a:p>
                  </a:txBody>
                  <a:tcPr/>
                </a:tc>
                <a:extLst>
                  <a:ext uri="{0D108BD9-81ED-4DB2-BD59-A6C34878D82A}">
                    <a16:rowId xmlns:a16="http://schemas.microsoft.com/office/drawing/2014/main" val="2392887914"/>
                  </a:ext>
                </a:extLst>
              </a:tr>
              <a:tr h="628528">
                <a:tc>
                  <a:txBody>
                    <a:bodyPr/>
                    <a:lstStyle/>
                    <a:p>
                      <a:r>
                        <a:rPr lang="en-US" sz="2800" dirty="0"/>
                        <a:t>Lunch or Supper</a:t>
                      </a:r>
                    </a:p>
                  </a:txBody>
                  <a:tcPr/>
                </a:tc>
                <a:tc>
                  <a:txBody>
                    <a:bodyPr/>
                    <a:lstStyle/>
                    <a:p>
                      <a:pPr lvl="0">
                        <a:buNone/>
                      </a:pPr>
                      <a:r>
                        <a:rPr lang="en-US" sz="2800" b="1" dirty="0">
                          <a:solidFill>
                            <a:schemeClr val="tx1"/>
                          </a:solidFill>
                        </a:rPr>
                        <a:t>$5.2125</a:t>
                      </a:r>
                    </a:p>
                  </a:txBody>
                  <a:tcPr/>
                </a:tc>
                <a:tc>
                  <a:txBody>
                    <a:bodyPr/>
                    <a:lstStyle/>
                    <a:p>
                      <a:pPr lvl="0">
                        <a:buNone/>
                      </a:pPr>
                      <a:r>
                        <a:rPr lang="en-US" sz="2800" b="1" dirty="0">
                          <a:solidFill>
                            <a:schemeClr val="tx1"/>
                          </a:solidFill>
                        </a:rPr>
                        <a:t>$5.1300</a:t>
                      </a:r>
                    </a:p>
                  </a:txBody>
                  <a:tcPr/>
                </a:tc>
                <a:extLst>
                  <a:ext uri="{0D108BD9-81ED-4DB2-BD59-A6C34878D82A}">
                    <a16:rowId xmlns:a16="http://schemas.microsoft.com/office/drawing/2014/main" val="3137190092"/>
                  </a:ext>
                </a:extLst>
              </a:tr>
              <a:tr h="624361">
                <a:tc>
                  <a:txBody>
                    <a:bodyPr/>
                    <a:lstStyle/>
                    <a:p>
                      <a:r>
                        <a:rPr lang="en-US" sz="2800" dirty="0"/>
                        <a:t>Snacks</a:t>
                      </a:r>
                    </a:p>
                  </a:txBody>
                  <a:tcPr/>
                </a:tc>
                <a:tc>
                  <a:txBody>
                    <a:bodyPr/>
                    <a:lstStyle/>
                    <a:p>
                      <a:pPr lvl="0">
                        <a:buNone/>
                      </a:pPr>
                      <a:r>
                        <a:rPr lang="en-US" sz="2800" b="1" dirty="0">
                          <a:solidFill>
                            <a:schemeClr val="tx1"/>
                          </a:solidFill>
                        </a:rPr>
                        <a:t>$1.2350</a:t>
                      </a:r>
                    </a:p>
                  </a:txBody>
                  <a:tcPr/>
                </a:tc>
                <a:tc>
                  <a:txBody>
                    <a:bodyPr/>
                    <a:lstStyle/>
                    <a:p>
                      <a:pPr lvl="0">
                        <a:buNone/>
                      </a:pPr>
                      <a:r>
                        <a:rPr lang="en-US" sz="2800" b="1" dirty="0">
                          <a:solidFill>
                            <a:schemeClr val="tx1"/>
                          </a:solidFill>
                        </a:rPr>
                        <a:t>$1.2050</a:t>
                      </a:r>
                    </a:p>
                  </a:txBody>
                  <a:tcPr/>
                </a:tc>
                <a:extLst>
                  <a:ext uri="{0D108BD9-81ED-4DB2-BD59-A6C34878D82A}">
                    <a16:rowId xmlns:a16="http://schemas.microsoft.com/office/drawing/2014/main" val="1802216901"/>
                  </a:ext>
                </a:extLst>
              </a:tr>
            </a:tbl>
          </a:graphicData>
        </a:graphic>
      </p:graphicFrame>
    </p:spTree>
    <p:extLst>
      <p:ext uri="{BB962C8B-B14F-4D97-AF65-F5344CB8AC3E}">
        <p14:creationId xmlns:p14="http://schemas.microsoft.com/office/powerpoint/2010/main" val="271348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D74C9-9515-B4CF-3620-BCB5A4A63654}"/>
              </a:ext>
            </a:extLst>
          </p:cNvPr>
          <p:cNvSpPr>
            <a:spLocks noGrp="1"/>
          </p:cNvSpPr>
          <p:nvPr>
            <p:ph type="title"/>
          </p:nvPr>
        </p:nvSpPr>
        <p:spPr>
          <a:xfrm>
            <a:off x="2540000" y="250166"/>
            <a:ext cx="9144000" cy="1143000"/>
          </a:xfrm>
        </p:spPr>
        <p:txBody>
          <a:bodyPr/>
          <a:lstStyle/>
          <a:p>
            <a:r>
              <a:rPr lang="en-US" dirty="0"/>
              <a:t>Summer EBT</a:t>
            </a:r>
          </a:p>
        </p:txBody>
      </p:sp>
      <p:sp>
        <p:nvSpPr>
          <p:cNvPr id="3" name="Content Placeholder 2">
            <a:extLst>
              <a:ext uri="{FF2B5EF4-FFF2-40B4-BE49-F238E27FC236}">
                <a16:creationId xmlns:a16="http://schemas.microsoft.com/office/drawing/2014/main" id="{6B8DB6FB-642A-75AE-3D09-0047CA2D147D}"/>
              </a:ext>
            </a:extLst>
          </p:cNvPr>
          <p:cNvSpPr>
            <a:spLocks noGrp="1"/>
          </p:cNvSpPr>
          <p:nvPr>
            <p:ph idx="1"/>
          </p:nvPr>
        </p:nvSpPr>
        <p:spPr>
          <a:xfrm>
            <a:off x="2364441" y="1463615"/>
            <a:ext cx="9495118" cy="4114800"/>
          </a:xfrm>
        </p:spPr>
        <p:txBody>
          <a:bodyPr/>
          <a:lstStyle/>
          <a:p>
            <a:pPr>
              <a:spcAft>
                <a:spcPts val="1200"/>
              </a:spcAft>
            </a:pPr>
            <a:r>
              <a:rPr lang="en-US" sz="2800" dirty="0"/>
              <a:t>Administered in partnership with the California Department of Social Services</a:t>
            </a:r>
          </a:p>
          <a:p>
            <a:pPr>
              <a:spcAft>
                <a:spcPts val="1200"/>
              </a:spcAft>
            </a:pPr>
            <a:r>
              <a:rPr lang="en-US" sz="2800" dirty="0"/>
              <a:t>Purpose: to provide benefits to purchase groceries to reduce hunger and nutrition insecurity during the Summer </a:t>
            </a:r>
          </a:p>
          <a:p>
            <a:pPr>
              <a:spcAft>
                <a:spcPts val="1200"/>
              </a:spcAft>
            </a:pPr>
            <a:r>
              <a:rPr lang="en-US" sz="2800" dirty="0"/>
              <a:t>Timeline: Beginning Summer 2024</a:t>
            </a:r>
          </a:p>
          <a:p>
            <a:pPr>
              <a:spcAft>
                <a:spcPts val="1200"/>
              </a:spcAft>
            </a:pPr>
            <a:r>
              <a:rPr lang="en-US" sz="2800" dirty="0"/>
              <a:t>Benefits: $120 per eligible child</a:t>
            </a:r>
          </a:p>
          <a:p>
            <a:pPr>
              <a:spcAft>
                <a:spcPts val="1200"/>
              </a:spcAft>
            </a:pPr>
            <a:r>
              <a:rPr lang="en-US" sz="2800" dirty="0"/>
              <a:t>Benefit Distribution: Majority of eligible children will receive benefits by June 1</a:t>
            </a:r>
            <a:r>
              <a:rPr lang="en-US" sz="2800" baseline="30000" dirty="0"/>
              <a:t>st</a:t>
            </a:r>
            <a:endParaRPr lang="en-US" sz="2800" dirty="0"/>
          </a:p>
        </p:txBody>
      </p:sp>
    </p:spTree>
    <p:extLst>
      <p:ext uri="{BB962C8B-B14F-4D97-AF65-F5344CB8AC3E}">
        <p14:creationId xmlns:p14="http://schemas.microsoft.com/office/powerpoint/2010/main" val="3228617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934E-CAC1-92DE-EEE3-4DFE61406476}"/>
              </a:ext>
            </a:extLst>
          </p:cNvPr>
          <p:cNvSpPr>
            <a:spLocks noGrp="1"/>
          </p:cNvSpPr>
          <p:nvPr>
            <p:ph type="title"/>
          </p:nvPr>
        </p:nvSpPr>
        <p:spPr>
          <a:xfrm>
            <a:off x="2527474" y="380981"/>
            <a:ext cx="9144000" cy="1143000"/>
          </a:xfrm>
        </p:spPr>
        <p:txBody>
          <a:bodyPr/>
          <a:lstStyle/>
          <a:p>
            <a:r>
              <a:rPr lang="en-US" dirty="0"/>
              <a:t>Summer EBT – 2024 </a:t>
            </a:r>
            <a:br>
              <a:rPr lang="en-US" dirty="0"/>
            </a:br>
            <a:r>
              <a:rPr lang="en-US" dirty="0"/>
              <a:t>Automatic</a:t>
            </a:r>
            <a:r>
              <a:rPr lang="en-US" dirty="0">
                <a:solidFill>
                  <a:srgbClr val="FF0000"/>
                </a:solidFill>
              </a:rPr>
              <a:t> </a:t>
            </a:r>
            <a:r>
              <a:rPr lang="en-US" dirty="0"/>
              <a:t>Eligibility</a:t>
            </a:r>
          </a:p>
        </p:txBody>
      </p:sp>
      <p:sp>
        <p:nvSpPr>
          <p:cNvPr id="3" name="Content Placeholder 2">
            <a:extLst>
              <a:ext uri="{FF2B5EF4-FFF2-40B4-BE49-F238E27FC236}">
                <a16:creationId xmlns:a16="http://schemas.microsoft.com/office/drawing/2014/main" id="{910C0359-1DC6-8986-EC25-007E5C1F59A5}"/>
              </a:ext>
            </a:extLst>
          </p:cNvPr>
          <p:cNvSpPr>
            <a:spLocks noGrp="1"/>
          </p:cNvSpPr>
          <p:nvPr>
            <p:ph idx="1"/>
          </p:nvPr>
        </p:nvSpPr>
        <p:spPr>
          <a:xfrm>
            <a:off x="2527474" y="1909314"/>
            <a:ext cx="9654365" cy="4948686"/>
          </a:xfrm>
        </p:spPr>
        <p:txBody>
          <a:bodyPr/>
          <a:lstStyle/>
          <a:p>
            <a:pPr marL="514350" indent="-514350">
              <a:buAutoNum type="arabicPeriod"/>
            </a:pPr>
            <a:r>
              <a:rPr lang="en-US" sz="2400" dirty="0"/>
              <a:t>Age 6–18 and enrolled in CalFresh, CalWORKS, or Medi-Cal</a:t>
            </a:r>
            <a:endParaRPr lang="en-US" sz="2400" dirty="0">
              <a:cs typeface="Arial"/>
            </a:endParaRPr>
          </a:p>
          <a:p>
            <a:pPr marL="0" indent="0" algn="ctr">
              <a:buNone/>
            </a:pPr>
            <a:r>
              <a:rPr lang="en-US" sz="2800" b="1" dirty="0"/>
              <a:t>OR</a:t>
            </a:r>
            <a:endParaRPr lang="en-US" sz="2800" b="1" dirty="0">
              <a:cs typeface="Arial"/>
            </a:endParaRPr>
          </a:p>
          <a:p>
            <a:pPr marL="0" indent="0" algn="ctr">
              <a:buNone/>
            </a:pPr>
            <a:endParaRPr lang="en-US" sz="1400" b="1" dirty="0">
              <a:cs typeface="Arial"/>
            </a:endParaRPr>
          </a:p>
          <a:p>
            <a:pPr marL="514350" indent="-857250">
              <a:buNone/>
            </a:pPr>
            <a:r>
              <a:rPr lang="en-US" sz="2400" dirty="0"/>
              <a:t>2.  Enrolled in a school participating in National School Lunch Program (NSLP)/School Breakfast Program (SBP)</a:t>
            </a:r>
            <a:endParaRPr lang="en-US" sz="2400" dirty="0">
              <a:cs typeface="Arial"/>
            </a:endParaRPr>
          </a:p>
          <a:p>
            <a:pPr marL="0" indent="0" algn="ctr">
              <a:buNone/>
            </a:pPr>
            <a:r>
              <a:rPr lang="en-US" sz="2400" dirty="0"/>
              <a:t>AND</a:t>
            </a:r>
            <a:endParaRPr lang="en-US" sz="2400" dirty="0">
              <a:cs typeface="Arial"/>
            </a:endParaRPr>
          </a:p>
          <a:p>
            <a:pPr marL="400050" lvl="1" indent="0">
              <a:buNone/>
            </a:pPr>
            <a:r>
              <a:rPr lang="en-US" sz="2400" dirty="0"/>
              <a:t>Determined eligible during </a:t>
            </a:r>
            <a:r>
              <a:rPr lang="en-US" sz="2400" b="1" dirty="0"/>
              <a:t>preceding school year or summer period</a:t>
            </a:r>
            <a:r>
              <a:rPr lang="en-US" sz="2400" dirty="0"/>
              <a:t> for free or reduced-price meals through meal application, alternative income form, local direct certification, or designation as homeless, migrant, or foster</a:t>
            </a:r>
            <a:endParaRPr lang="en-US" sz="2400" dirty="0">
              <a:cs typeface="Arial"/>
            </a:endParaRPr>
          </a:p>
          <a:p>
            <a:pPr>
              <a:buAutoNum type="arabicPeriod"/>
            </a:pPr>
            <a:endParaRPr lang="en-US" dirty="0">
              <a:cs typeface="Arial"/>
            </a:endParaRPr>
          </a:p>
        </p:txBody>
      </p:sp>
    </p:spTree>
    <p:extLst>
      <p:ext uri="{BB962C8B-B14F-4D97-AF65-F5344CB8AC3E}">
        <p14:creationId xmlns:p14="http://schemas.microsoft.com/office/powerpoint/2010/main" val="3275593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4F669-AA28-4DF6-9AA4-8D09FB756B97}"/>
              </a:ext>
            </a:extLst>
          </p:cNvPr>
          <p:cNvSpPr>
            <a:spLocks noGrp="1"/>
          </p:cNvSpPr>
          <p:nvPr>
            <p:ph type="title"/>
          </p:nvPr>
        </p:nvSpPr>
        <p:spPr>
          <a:xfrm>
            <a:off x="2540000" y="122274"/>
            <a:ext cx="9144000" cy="1143000"/>
          </a:xfrm>
        </p:spPr>
        <p:txBody>
          <a:bodyPr/>
          <a:lstStyle/>
          <a:p>
            <a:r>
              <a:rPr lang="en-US" dirty="0"/>
              <a:t>Town Hall At-A-Glance</a:t>
            </a:r>
            <a:endParaRPr lang="en-US" dirty="0">
              <a:cs typeface="Arial"/>
            </a:endParaRPr>
          </a:p>
        </p:txBody>
      </p:sp>
      <p:sp>
        <p:nvSpPr>
          <p:cNvPr id="3" name="Content Placeholder 2">
            <a:extLst>
              <a:ext uri="{FF2B5EF4-FFF2-40B4-BE49-F238E27FC236}">
                <a16:creationId xmlns:a16="http://schemas.microsoft.com/office/drawing/2014/main" id="{E8F9D917-39F1-4060-A27C-9FCCC6C193B0}"/>
              </a:ext>
            </a:extLst>
          </p:cNvPr>
          <p:cNvSpPr>
            <a:spLocks noGrp="1"/>
          </p:cNvSpPr>
          <p:nvPr>
            <p:ph sz="half" idx="1"/>
          </p:nvPr>
        </p:nvSpPr>
        <p:spPr>
          <a:xfrm>
            <a:off x="2540000" y="1449354"/>
            <a:ext cx="7232711" cy="4601378"/>
          </a:xfrm>
        </p:spPr>
        <p:txBody>
          <a:bodyPr/>
          <a:lstStyle/>
          <a:p>
            <a:pPr>
              <a:spcBef>
                <a:spcPts val="0"/>
              </a:spcBef>
              <a:spcAft>
                <a:spcPts val="1200"/>
              </a:spcAft>
              <a:buFont typeface="Arial" panose="020B0604020202020204" pitchFamily="34" charset="0"/>
              <a:buChar char="•"/>
            </a:pPr>
            <a:r>
              <a:rPr lang="en-US" dirty="0">
                <a:latin typeface="Arial"/>
                <a:cs typeface="Arial"/>
              </a:rPr>
              <a:t>District Spotlights</a:t>
            </a:r>
            <a:endParaRPr lang="en-US" dirty="0">
              <a:cs typeface="Arial"/>
            </a:endParaRPr>
          </a:p>
          <a:p>
            <a:pPr>
              <a:spcBef>
                <a:spcPts val="0"/>
              </a:spcBef>
              <a:spcAft>
                <a:spcPts val="1200"/>
              </a:spcAft>
            </a:pPr>
            <a:r>
              <a:rPr lang="en-US" dirty="0">
                <a:cs typeface="Arial"/>
              </a:rPr>
              <a:t>State and Federal Updates</a:t>
            </a:r>
          </a:p>
          <a:p>
            <a:pPr>
              <a:spcBef>
                <a:spcPts val="0"/>
              </a:spcBef>
              <a:spcAft>
                <a:spcPts val="1200"/>
              </a:spcAft>
            </a:pPr>
            <a:r>
              <a:rPr lang="en-US" dirty="0">
                <a:cs typeface="Arial"/>
              </a:rPr>
              <a:t>Guest Speaker</a:t>
            </a:r>
          </a:p>
          <a:p>
            <a:pPr>
              <a:spcBef>
                <a:spcPts val="0"/>
              </a:spcBef>
              <a:spcAft>
                <a:spcPts val="1200"/>
              </a:spcAft>
            </a:pPr>
            <a:r>
              <a:rPr lang="en-US" dirty="0">
                <a:cs typeface="Arial"/>
              </a:rPr>
              <a:t>Operational Reminders</a:t>
            </a:r>
          </a:p>
          <a:p>
            <a:pPr>
              <a:spcBef>
                <a:spcPts val="0"/>
              </a:spcBef>
              <a:spcAft>
                <a:spcPts val="1200"/>
              </a:spcAft>
            </a:pPr>
            <a:r>
              <a:rPr lang="en-US" dirty="0">
                <a:cs typeface="Arial"/>
              </a:rPr>
              <a:t>Funding Updates</a:t>
            </a:r>
          </a:p>
          <a:p>
            <a:pPr>
              <a:spcBef>
                <a:spcPts val="0"/>
              </a:spcBef>
              <a:spcAft>
                <a:spcPts val="1200"/>
              </a:spcAft>
            </a:pPr>
            <a:r>
              <a:rPr lang="en-US" dirty="0">
                <a:ea typeface="+mn-lt"/>
                <a:cs typeface="+mn-lt"/>
              </a:rPr>
              <a:t>Important Dates</a:t>
            </a:r>
          </a:p>
          <a:p>
            <a:pPr>
              <a:spcBef>
                <a:spcPts val="0"/>
              </a:spcBef>
              <a:spcAft>
                <a:spcPts val="1200"/>
              </a:spcAft>
            </a:pPr>
            <a:r>
              <a:rPr lang="en-US" dirty="0">
                <a:cs typeface="Arial"/>
              </a:rPr>
              <a:t>Resources &amp; Other Announcements</a:t>
            </a:r>
          </a:p>
          <a:p>
            <a:pPr marL="0" indent="0">
              <a:buNone/>
            </a:pPr>
            <a:endParaRPr lang="en-US" dirty="0">
              <a:cs typeface="Arial"/>
            </a:endParaRPr>
          </a:p>
          <a:p>
            <a:endParaRPr lang="en-US" dirty="0">
              <a:cs typeface="Arial"/>
            </a:endParaRPr>
          </a:p>
          <a:p>
            <a:endParaRPr lang="en-US" dirty="0">
              <a:cs typeface="Arial"/>
            </a:endParaRPr>
          </a:p>
          <a:p>
            <a:endParaRPr lang="en-US" sz="2800" dirty="0">
              <a:solidFill>
                <a:srgbClr val="FF0000"/>
              </a:solidFill>
              <a:cs typeface="Arial"/>
            </a:endParaRPr>
          </a:p>
        </p:txBody>
      </p:sp>
      <p:pic>
        <p:nvPicPr>
          <p:cNvPr id="7" name="Content Placeholder 6">
            <a:extLst>
              <a:ext uri="{FF2B5EF4-FFF2-40B4-BE49-F238E27FC236}">
                <a16:creationId xmlns:a16="http://schemas.microsoft.com/office/drawing/2014/main" id="{ADB9DDDC-D570-03B4-EF28-A56CC6C2DB8B}"/>
              </a:ext>
              <a:ext uri="{C183D7F6-B498-43B3-948B-1728B52AA6E4}">
                <adec:decorative xmlns:adec="http://schemas.microsoft.com/office/drawing/2017/decorative" val="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097453" y="1562253"/>
            <a:ext cx="2586547" cy="3846393"/>
          </a:xfrm>
          <a:prstGeom prst="rect">
            <a:avLst/>
          </a:prstGeom>
          <a:ln>
            <a:noFill/>
          </a:ln>
          <a:effectLst>
            <a:softEdge rad="112500"/>
          </a:effectLst>
        </p:spPr>
      </p:pic>
    </p:spTree>
    <p:extLst>
      <p:ext uri="{BB962C8B-B14F-4D97-AF65-F5344CB8AC3E}">
        <p14:creationId xmlns:p14="http://schemas.microsoft.com/office/powerpoint/2010/main" val="1683633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E1147-B2C7-6147-27D5-4317C17DD187}"/>
              </a:ext>
            </a:extLst>
          </p:cNvPr>
          <p:cNvSpPr>
            <a:spLocks noGrp="1"/>
          </p:cNvSpPr>
          <p:nvPr>
            <p:ph type="title"/>
          </p:nvPr>
        </p:nvSpPr>
        <p:spPr>
          <a:xfrm>
            <a:off x="2540000" y="106392"/>
            <a:ext cx="9144000" cy="1143000"/>
          </a:xfrm>
        </p:spPr>
        <p:txBody>
          <a:bodyPr/>
          <a:lstStyle/>
          <a:p>
            <a:r>
              <a:rPr lang="en-US" dirty="0"/>
              <a:t>Summer EBT – Issuance</a:t>
            </a:r>
          </a:p>
        </p:txBody>
      </p:sp>
      <p:sp>
        <p:nvSpPr>
          <p:cNvPr id="3" name="Content Placeholder 2">
            <a:extLst>
              <a:ext uri="{FF2B5EF4-FFF2-40B4-BE49-F238E27FC236}">
                <a16:creationId xmlns:a16="http://schemas.microsoft.com/office/drawing/2014/main" id="{5AA72C03-F7EE-BFF4-627D-9B015D0E384E}"/>
              </a:ext>
            </a:extLst>
          </p:cNvPr>
          <p:cNvSpPr>
            <a:spLocks noGrp="1"/>
          </p:cNvSpPr>
          <p:nvPr>
            <p:ph idx="1"/>
          </p:nvPr>
        </p:nvSpPr>
        <p:spPr>
          <a:xfrm>
            <a:off x="2442097" y="1249392"/>
            <a:ext cx="9532189" cy="4905553"/>
          </a:xfrm>
        </p:spPr>
        <p:txBody>
          <a:bodyPr/>
          <a:lstStyle/>
          <a:p>
            <a:pPr>
              <a:spcBef>
                <a:spcPts val="0"/>
              </a:spcBef>
              <a:spcAft>
                <a:spcPts val="1800"/>
              </a:spcAft>
            </a:pPr>
            <a:r>
              <a:rPr lang="en-US" sz="3000" dirty="0"/>
              <a:t>Summer 2024: No separate EBT application</a:t>
            </a:r>
            <a:endParaRPr lang="en-US" sz="3000" dirty="0">
              <a:cs typeface="Arial"/>
            </a:endParaRPr>
          </a:p>
          <a:p>
            <a:pPr lvl="1">
              <a:spcBef>
                <a:spcPts val="0"/>
              </a:spcBef>
              <a:spcAft>
                <a:spcPts val="1800"/>
              </a:spcAft>
            </a:pPr>
            <a:r>
              <a:rPr lang="en-US" sz="3000" dirty="0"/>
              <a:t>Benefits will be sent automatically to children enrolled in CalFresh, Medi-Cal, </a:t>
            </a:r>
            <a:r>
              <a:rPr lang="en-US" sz="3000" dirty="0" err="1"/>
              <a:t>CalWORKS</a:t>
            </a:r>
            <a:r>
              <a:rPr lang="en-US" sz="3000" dirty="0"/>
              <a:t>, or have a free and reduced-price designation in the CDE California Longitudinal Pupil Achievement Data System (CALPADS)</a:t>
            </a:r>
            <a:endParaRPr lang="en-US" sz="3000" dirty="0">
              <a:cs typeface="Arial"/>
            </a:endParaRPr>
          </a:p>
          <a:p>
            <a:pPr>
              <a:spcBef>
                <a:spcPts val="0"/>
              </a:spcBef>
              <a:spcAft>
                <a:spcPts val="1800"/>
              </a:spcAft>
            </a:pPr>
            <a:r>
              <a:rPr lang="en-US" sz="3000" dirty="0"/>
              <a:t>Determined newly eligible during Summer period June 1–August 31</a:t>
            </a:r>
            <a:endParaRPr lang="en-US" sz="3000" dirty="0">
              <a:cs typeface="Arial"/>
            </a:endParaRPr>
          </a:p>
          <a:p>
            <a:pPr>
              <a:spcBef>
                <a:spcPts val="0"/>
              </a:spcBef>
              <a:spcAft>
                <a:spcPts val="1800"/>
              </a:spcAft>
            </a:pPr>
            <a:r>
              <a:rPr lang="en-US" sz="3000" dirty="0"/>
              <a:t>Additional communications forthcoming</a:t>
            </a:r>
            <a:endParaRPr lang="en-US" sz="3000" dirty="0">
              <a:cs typeface="Arial"/>
            </a:endParaRPr>
          </a:p>
        </p:txBody>
      </p:sp>
    </p:spTree>
    <p:extLst>
      <p:ext uri="{BB962C8B-B14F-4D97-AF65-F5344CB8AC3E}">
        <p14:creationId xmlns:p14="http://schemas.microsoft.com/office/powerpoint/2010/main" val="1505121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37C4D-A6D2-34B8-BBE8-7BA4E99844BD}"/>
              </a:ext>
            </a:extLst>
          </p:cNvPr>
          <p:cNvSpPr>
            <a:spLocks noGrp="1"/>
          </p:cNvSpPr>
          <p:nvPr>
            <p:ph type="title"/>
          </p:nvPr>
        </p:nvSpPr>
        <p:spPr>
          <a:xfrm>
            <a:off x="2540000" y="307675"/>
            <a:ext cx="9144000" cy="1143000"/>
          </a:xfrm>
        </p:spPr>
        <p:txBody>
          <a:bodyPr/>
          <a:lstStyle/>
          <a:p>
            <a:r>
              <a:rPr lang="en-US" dirty="0"/>
              <a:t>2024 Summer EBT – Challenges</a:t>
            </a:r>
          </a:p>
        </p:txBody>
      </p:sp>
      <p:sp>
        <p:nvSpPr>
          <p:cNvPr id="3" name="Content Placeholder 2">
            <a:extLst>
              <a:ext uri="{FF2B5EF4-FFF2-40B4-BE49-F238E27FC236}">
                <a16:creationId xmlns:a16="http://schemas.microsoft.com/office/drawing/2014/main" id="{D72659C7-0655-EAF5-F164-EF9BD3A44F61}"/>
              </a:ext>
            </a:extLst>
          </p:cNvPr>
          <p:cNvSpPr>
            <a:spLocks noGrp="1"/>
          </p:cNvSpPr>
          <p:nvPr>
            <p:ph idx="1"/>
          </p:nvPr>
        </p:nvSpPr>
        <p:spPr>
          <a:xfrm>
            <a:off x="2540000" y="1720320"/>
            <a:ext cx="9341646" cy="5164114"/>
          </a:xfrm>
        </p:spPr>
        <p:txBody>
          <a:bodyPr/>
          <a:lstStyle/>
          <a:p>
            <a:pPr>
              <a:spcBef>
                <a:spcPts val="0"/>
              </a:spcBef>
              <a:spcAft>
                <a:spcPts val="1800"/>
              </a:spcAft>
            </a:pPr>
            <a:r>
              <a:rPr lang="en-US" dirty="0"/>
              <a:t>Current mailing addresses are required for families.</a:t>
            </a:r>
            <a:endParaRPr lang="en-US" dirty="0">
              <a:cs typeface="Arial"/>
            </a:endParaRPr>
          </a:p>
          <a:p>
            <a:pPr>
              <a:spcBef>
                <a:spcPts val="0"/>
              </a:spcBef>
              <a:spcAft>
                <a:spcPts val="1800"/>
              </a:spcAft>
            </a:pPr>
            <a:r>
              <a:rPr lang="en-US" dirty="0"/>
              <a:t>Provision and Community Eligibility Provision (CEP) school children are </a:t>
            </a:r>
            <a:r>
              <a:rPr lang="en-US" b="1" dirty="0"/>
              <a:t>NOT</a:t>
            </a:r>
            <a:r>
              <a:rPr lang="en-US" dirty="0"/>
              <a:t> automatically eligible</a:t>
            </a:r>
            <a:r>
              <a:rPr lang="en-US" sz="2800" dirty="0">
                <a:cs typeface="Arial"/>
              </a:rPr>
              <a:t> - </a:t>
            </a:r>
            <a:r>
              <a:rPr lang="en-US" dirty="0">
                <a:cs typeface="Arial"/>
              </a:rPr>
              <a:t>t</a:t>
            </a:r>
            <a:r>
              <a:rPr lang="en-US" sz="3200" dirty="0"/>
              <a:t>hese students must have eligibility through alternative income form or other designation.</a:t>
            </a:r>
            <a:endParaRPr lang="en-US" sz="3200" dirty="0">
              <a:cs typeface="Arial"/>
            </a:endParaRPr>
          </a:p>
          <a:p>
            <a:pPr>
              <a:spcBef>
                <a:spcPts val="0"/>
              </a:spcBef>
              <a:spcAft>
                <a:spcPts val="1800"/>
              </a:spcAft>
            </a:pPr>
            <a:r>
              <a:rPr lang="en-US" dirty="0"/>
              <a:t>Summer EBT may change in the future.</a:t>
            </a:r>
            <a:endParaRPr lang="en-US" dirty="0">
              <a:cs typeface="Arial"/>
            </a:endParaRPr>
          </a:p>
        </p:txBody>
      </p:sp>
    </p:spTree>
    <p:extLst>
      <p:ext uri="{BB962C8B-B14F-4D97-AF65-F5344CB8AC3E}">
        <p14:creationId xmlns:p14="http://schemas.microsoft.com/office/powerpoint/2010/main" val="291173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1DE22-824A-69BB-BA20-D0B4F45E37BD}"/>
              </a:ext>
            </a:extLst>
          </p:cNvPr>
          <p:cNvSpPr>
            <a:spLocks noGrp="1"/>
          </p:cNvSpPr>
          <p:nvPr>
            <p:ph type="title"/>
          </p:nvPr>
        </p:nvSpPr>
        <p:spPr>
          <a:xfrm>
            <a:off x="2309962" y="216413"/>
            <a:ext cx="9747849" cy="1373037"/>
          </a:xfrm>
        </p:spPr>
        <p:txBody>
          <a:bodyPr/>
          <a:lstStyle/>
          <a:p>
            <a:r>
              <a:rPr lang="en-US" dirty="0">
                <a:cs typeface="Arial"/>
              </a:rPr>
              <a:t>Summer EBT – </a:t>
            </a:r>
            <a:br>
              <a:rPr lang="en-US" dirty="0">
                <a:cs typeface="Arial"/>
              </a:rPr>
            </a:br>
            <a:r>
              <a:rPr lang="en-US" dirty="0">
                <a:cs typeface="Arial"/>
              </a:rPr>
              <a:t>School Food Authority (SFA) Support</a:t>
            </a:r>
            <a:endParaRPr lang="en-US" dirty="0"/>
          </a:p>
        </p:txBody>
      </p:sp>
      <p:sp>
        <p:nvSpPr>
          <p:cNvPr id="3" name="Content Placeholder 2">
            <a:extLst>
              <a:ext uri="{FF2B5EF4-FFF2-40B4-BE49-F238E27FC236}">
                <a16:creationId xmlns:a16="http://schemas.microsoft.com/office/drawing/2014/main" id="{661FBD4E-1E6F-9F51-532D-2941CC532340}"/>
              </a:ext>
            </a:extLst>
          </p:cNvPr>
          <p:cNvSpPr>
            <a:spLocks noGrp="1"/>
          </p:cNvSpPr>
          <p:nvPr>
            <p:ph sz="half" idx="1"/>
          </p:nvPr>
        </p:nvSpPr>
        <p:spPr>
          <a:xfrm>
            <a:off x="2226431" y="1893774"/>
            <a:ext cx="6779784" cy="3091859"/>
          </a:xfrm>
        </p:spPr>
        <p:txBody>
          <a:bodyPr/>
          <a:lstStyle/>
          <a:p>
            <a:pPr lvl="1">
              <a:spcAft>
                <a:spcPts val="1200"/>
              </a:spcAft>
            </a:pPr>
            <a:r>
              <a:rPr lang="en-US" dirty="0">
                <a:cs typeface="Arial"/>
              </a:rPr>
              <a:t>Request updated mailing addresses from families </a:t>
            </a:r>
          </a:p>
          <a:p>
            <a:pPr lvl="1">
              <a:spcAft>
                <a:spcPts val="1200"/>
              </a:spcAft>
            </a:pPr>
            <a:r>
              <a:rPr lang="en-US" dirty="0">
                <a:cs typeface="Arial"/>
              </a:rPr>
              <a:t>Contact information is pulled from CALPADS on </a:t>
            </a:r>
            <a:r>
              <a:rPr lang="en-US" b="1" dirty="0">
                <a:cs typeface="Arial"/>
              </a:rPr>
              <a:t>March 15</a:t>
            </a:r>
            <a:r>
              <a:rPr lang="en-US" b="1" baseline="30000" dirty="0">
                <a:cs typeface="Arial"/>
              </a:rPr>
              <a:t>th </a:t>
            </a:r>
            <a:r>
              <a:rPr lang="en-US" dirty="0">
                <a:cs typeface="Arial"/>
              </a:rPr>
              <a:t>and routinely thereafter</a:t>
            </a:r>
            <a:endParaRPr lang="en-US" b="1" dirty="0">
              <a:cs typeface="Arial"/>
            </a:endParaRPr>
          </a:p>
          <a:p>
            <a:pPr lvl="1">
              <a:spcAft>
                <a:spcPts val="1200"/>
              </a:spcAft>
            </a:pPr>
            <a:r>
              <a:rPr lang="en-US" dirty="0">
                <a:cs typeface="Arial"/>
              </a:rPr>
              <a:t>Make </a:t>
            </a:r>
            <a:r>
              <a:rPr lang="en-US" dirty="0">
                <a:solidFill>
                  <a:srgbClr val="000000"/>
                </a:solidFill>
                <a:cs typeface="Arial"/>
              </a:rPr>
              <a:t>meal </a:t>
            </a:r>
            <a:r>
              <a:rPr lang="en-US" dirty="0">
                <a:cs typeface="Arial"/>
              </a:rPr>
              <a:t>applications and/or alternative income forms available during Summer and routinely update CALPADS</a:t>
            </a:r>
          </a:p>
          <a:p>
            <a:endParaRPr lang="en-US" dirty="0">
              <a:cs typeface="Arial"/>
            </a:endParaRPr>
          </a:p>
        </p:txBody>
      </p:sp>
      <p:pic>
        <p:nvPicPr>
          <p:cNvPr id="6" name="Content Placeholder 5">
            <a:extLst>
              <a:ext uri="{FF2B5EF4-FFF2-40B4-BE49-F238E27FC236}">
                <a16:creationId xmlns:a16="http://schemas.microsoft.com/office/drawing/2014/main" id="{F21D43BB-CAF8-08A3-8E73-52E1892F6233}"/>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991838" y="2735678"/>
            <a:ext cx="2922738" cy="2436861"/>
          </a:xfrm>
        </p:spPr>
      </p:pic>
    </p:spTree>
    <p:extLst>
      <p:ext uri="{BB962C8B-B14F-4D97-AF65-F5344CB8AC3E}">
        <p14:creationId xmlns:p14="http://schemas.microsoft.com/office/powerpoint/2010/main" val="234198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FC39-8A4B-3958-CCE0-98BFFBE0E1CC}"/>
              </a:ext>
            </a:extLst>
          </p:cNvPr>
          <p:cNvSpPr>
            <a:spLocks noGrp="1"/>
          </p:cNvSpPr>
          <p:nvPr>
            <p:ph type="title"/>
          </p:nvPr>
        </p:nvSpPr>
        <p:spPr>
          <a:xfrm>
            <a:off x="1941063" y="972457"/>
            <a:ext cx="10406743" cy="1226778"/>
          </a:xfrm>
        </p:spPr>
        <p:txBody>
          <a:bodyPr/>
          <a:lstStyle/>
          <a:p>
            <a:r>
              <a:rPr lang="en-US" sz="4000" dirty="0">
                <a:ea typeface="+mj-lt"/>
                <a:cs typeface="+mj-lt"/>
              </a:rPr>
              <a:t>USDA Policy Memo SP 03-2024,</a:t>
            </a:r>
            <a:br>
              <a:rPr lang="en-US" sz="4000" dirty="0">
                <a:ea typeface="+mj-lt"/>
                <a:cs typeface="+mj-lt"/>
              </a:rPr>
            </a:br>
            <a:r>
              <a:rPr lang="en-US" sz="4000" dirty="0">
                <a:ea typeface="+mj-lt"/>
                <a:cs typeface="+mj-lt"/>
              </a:rPr>
              <a:t> Child Nutrition Program Integrity Final Rule: Administrative Review (AR) and</a:t>
            </a:r>
            <a:br>
              <a:rPr lang="en-US" sz="4000" dirty="0">
                <a:ea typeface="+mj-lt"/>
                <a:cs typeface="+mj-lt"/>
              </a:rPr>
            </a:br>
            <a:r>
              <a:rPr lang="en-US" sz="4000" dirty="0">
                <a:ea typeface="+mj-lt"/>
                <a:cs typeface="+mj-lt"/>
              </a:rPr>
              <a:t> Food Service Management Company (FSMC) Review Cycles (1)</a:t>
            </a:r>
            <a:endParaRPr lang="en-US" sz="4000" dirty="0">
              <a:cs typeface="Arial"/>
            </a:endParaRPr>
          </a:p>
        </p:txBody>
      </p:sp>
      <p:sp>
        <p:nvSpPr>
          <p:cNvPr id="3" name="Content Placeholder 2">
            <a:extLst>
              <a:ext uri="{FF2B5EF4-FFF2-40B4-BE49-F238E27FC236}">
                <a16:creationId xmlns:a16="http://schemas.microsoft.com/office/drawing/2014/main" id="{0F4E8105-87EF-CD29-553F-7EB424A3AC04}"/>
              </a:ext>
            </a:extLst>
          </p:cNvPr>
          <p:cNvSpPr>
            <a:spLocks noGrp="1"/>
          </p:cNvSpPr>
          <p:nvPr>
            <p:ph idx="1"/>
          </p:nvPr>
        </p:nvSpPr>
        <p:spPr>
          <a:xfrm>
            <a:off x="2517784" y="2997521"/>
            <a:ext cx="9253302" cy="4063999"/>
          </a:xfrm>
        </p:spPr>
        <p:txBody>
          <a:bodyPr/>
          <a:lstStyle/>
          <a:p>
            <a:pPr marL="0" indent="0">
              <a:spcBef>
                <a:spcPts val="0"/>
              </a:spcBef>
              <a:spcAft>
                <a:spcPts val="0"/>
              </a:spcAft>
              <a:buNone/>
              <a:tabLst>
                <a:tab pos="58738" algn="l"/>
              </a:tabLst>
            </a:pPr>
            <a:endParaRPr lang="en-US" dirty="0">
              <a:solidFill>
                <a:srgbClr val="000000"/>
              </a:solidFill>
              <a:cs typeface="Arial"/>
            </a:endParaRPr>
          </a:p>
          <a:p>
            <a:pPr marL="515938" indent="-515938">
              <a:spcBef>
                <a:spcPts val="0"/>
              </a:spcBef>
              <a:spcAft>
                <a:spcPts val="0"/>
              </a:spcAft>
              <a:buFont typeface="Arial"/>
              <a:buChar char="•"/>
              <a:tabLst>
                <a:tab pos="58738" algn="l"/>
              </a:tabLst>
            </a:pPr>
            <a:r>
              <a:rPr lang="en-US" dirty="0">
                <a:solidFill>
                  <a:srgbClr val="000000"/>
                </a:solidFill>
                <a:cs typeface="Arial"/>
              </a:rPr>
              <a:t>Released 12/1/23</a:t>
            </a:r>
          </a:p>
          <a:p>
            <a:pPr marL="0" indent="0">
              <a:spcBef>
                <a:spcPts val="0"/>
              </a:spcBef>
              <a:spcAft>
                <a:spcPts val="0"/>
              </a:spcAft>
              <a:buNone/>
            </a:pPr>
            <a:endParaRPr lang="en-US" dirty="0">
              <a:solidFill>
                <a:srgbClr val="000000"/>
              </a:solidFill>
              <a:cs typeface="Arial"/>
            </a:endParaRPr>
          </a:p>
          <a:p>
            <a:pPr marL="515938" indent="-515938">
              <a:spcBef>
                <a:spcPts val="0"/>
              </a:spcBef>
              <a:spcAft>
                <a:spcPts val="0"/>
              </a:spcAft>
              <a:buFont typeface="Arial"/>
              <a:buChar char="•"/>
            </a:pPr>
            <a:r>
              <a:rPr lang="en-US" dirty="0">
                <a:solidFill>
                  <a:srgbClr val="000000"/>
                </a:solidFill>
                <a:cs typeface="Arial"/>
              </a:rPr>
              <a:t>AR Cycle: CDE is currently operating under a 5-year AR cycle waiver through SY 2027–28</a:t>
            </a:r>
          </a:p>
          <a:p>
            <a:pPr marL="0" indent="0">
              <a:spcBef>
                <a:spcPts val="0"/>
              </a:spcBef>
              <a:spcAft>
                <a:spcPts val="0"/>
              </a:spcAft>
              <a:buNone/>
            </a:pPr>
            <a:endParaRPr lang="en-US" sz="2400" dirty="0">
              <a:solidFill>
                <a:srgbClr val="000000"/>
              </a:solidFill>
              <a:cs typeface="Arial"/>
            </a:endParaRPr>
          </a:p>
          <a:p>
            <a:pPr marL="515938" indent="-515938">
              <a:spcBef>
                <a:spcPts val="0"/>
              </a:spcBef>
              <a:spcAft>
                <a:spcPts val="0"/>
              </a:spcAft>
              <a:buFont typeface="Arial"/>
              <a:buChar char="•"/>
            </a:pPr>
            <a:endParaRPr lang="en-US" sz="2800" dirty="0">
              <a:solidFill>
                <a:srgbClr val="000000"/>
              </a:solidFill>
              <a:cs typeface="Arial"/>
            </a:endParaRPr>
          </a:p>
        </p:txBody>
      </p:sp>
    </p:spTree>
    <p:extLst>
      <p:ext uri="{BB962C8B-B14F-4D97-AF65-F5344CB8AC3E}">
        <p14:creationId xmlns:p14="http://schemas.microsoft.com/office/powerpoint/2010/main" val="175123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EBD8-6BEB-690B-78DF-AA5623428A2D}"/>
              </a:ext>
            </a:extLst>
          </p:cNvPr>
          <p:cNvSpPr>
            <a:spLocks noGrp="1"/>
          </p:cNvSpPr>
          <p:nvPr>
            <p:ph type="title"/>
          </p:nvPr>
        </p:nvSpPr>
        <p:spPr/>
        <p:txBody>
          <a:bodyPr/>
          <a:lstStyle/>
          <a:p>
            <a:r>
              <a:rPr lang="en-US" sz="4000" dirty="0">
                <a:ea typeface="+mj-lt"/>
                <a:cs typeface="+mj-lt"/>
              </a:rPr>
              <a:t>USDA Policy Memo SP 03-2024,</a:t>
            </a:r>
            <a:br>
              <a:rPr lang="en-US" sz="4000" dirty="0">
                <a:ea typeface="+mj-lt"/>
                <a:cs typeface="+mj-lt"/>
              </a:rPr>
            </a:br>
            <a:r>
              <a:rPr lang="en-US" sz="4000" dirty="0">
                <a:ea typeface="+mj-lt"/>
                <a:cs typeface="+mj-lt"/>
              </a:rPr>
              <a:t> Child Nutrition Program Integrity Final Rule: AR FSMC Review Cycles (2)</a:t>
            </a:r>
            <a:endParaRPr lang="en-US" sz="4000" dirty="0"/>
          </a:p>
        </p:txBody>
      </p:sp>
      <p:sp>
        <p:nvSpPr>
          <p:cNvPr id="3" name="Content Placeholder 2">
            <a:extLst>
              <a:ext uri="{FF2B5EF4-FFF2-40B4-BE49-F238E27FC236}">
                <a16:creationId xmlns:a16="http://schemas.microsoft.com/office/drawing/2014/main" id="{F3DF2CDA-F247-EF88-AD7B-B79D35512925}"/>
              </a:ext>
            </a:extLst>
          </p:cNvPr>
          <p:cNvSpPr>
            <a:spLocks noGrp="1"/>
          </p:cNvSpPr>
          <p:nvPr>
            <p:ph idx="1"/>
          </p:nvPr>
        </p:nvSpPr>
        <p:spPr>
          <a:xfrm>
            <a:off x="2656115" y="2286000"/>
            <a:ext cx="9144000" cy="4114800"/>
          </a:xfrm>
        </p:spPr>
        <p:txBody>
          <a:bodyPr/>
          <a:lstStyle/>
          <a:p>
            <a:pPr marL="457200" indent="-457200">
              <a:spcBef>
                <a:spcPts val="0"/>
              </a:spcBef>
              <a:spcAft>
                <a:spcPts val="0"/>
              </a:spcAft>
              <a:buFont typeface="Arial"/>
              <a:buChar char="•"/>
            </a:pPr>
            <a:r>
              <a:rPr lang="en-US" dirty="0">
                <a:cs typeface="Arial"/>
              </a:rPr>
              <a:t>FSMC Reviews:</a:t>
            </a:r>
          </a:p>
          <a:p>
            <a:pPr marL="1257300" lvl="2" indent="-457200">
              <a:spcBef>
                <a:spcPts val="0"/>
              </a:spcBef>
              <a:spcAft>
                <a:spcPts val="0"/>
              </a:spcAft>
              <a:buFont typeface="Courier New" panose="02070309020205020404" pitchFamily="49" charset="0"/>
              <a:buChar char="o"/>
            </a:pPr>
            <a:endParaRPr lang="en-US" sz="3200" dirty="0">
              <a:cs typeface="Arial"/>
            </a:endParaRPr>
          </a:p>
          <a:p>
            <a:pPr marL="1257300" lvl="2" indent="-457200">
              <a:spcBef>
                <a:spcPts val="0"/>
              </a:spcBef>
              <a:spcAft>
                <a:spcPts val="0"/>
              </a:spcAft>
              <a:buFont typeface="Courier New" panose="02070309020205020404" pitchFamily="49" charset="0"/>
              <a:buChar char="o"/>
            </a:pPr>
            <a:r>
              <a:rPr lang="en-US" sz="3200" dirty="0">
                <a:cs typeface="Arial"/>
              </a:rPr>
              <a:t>CDE is conducting annual reviews</a:t>
            </a:r>
          </a:p>
          <a:p>
            <a:pPr marL="1257300" lvl="2" indent="-457200">
              <a:spcBef>
                <a:spcPts val="0"/>
              </a:spcBef>
              <a:spcAft>
                <a:spcPts val="0"/>
              </a:spcAft>
              <a:buFont typeface="Courier New" panose="02070309020205020404" pitchFamily="49" charset="0"/>
              <a:buChar char="o"/>
            </a:pPr>
            <a:endParaRPr lang="en-US" sz="3200" dirty="0">
              <a:cs typeface="Arial"/>
            </a:endParaRPr>
          </a:p>
          <a:p>
            <a:pPr marL="1257300" lvl="2" indent="-457200">
              <a:spcBef>
                <a:spcPts val="0"/>
              </a:spcBef>
              <a:spcAft>
                <a:spcPts val="0"/>
              </a:spcAft>
              <a:buFont typeface="Courier New" panose="02070309020205020404" pitchFamily="49" charset="0"/>
              <a:buChar char="o"/>
            </a:pPr>
            <a:r>
              <a:rPr lang="en-US" sz="3200" dirty="0">
                <a:cs typeface="Arial"/>
              </a:rPr>
              <a:t>Will be requesting contract invoices and review before approving annual extensions</a:t>
            </a:r>
          </a:p>
          <a:p>
            <a:endParaRPr lang="en-US" dirty="0"/>
          </a:p>
        </p:txBody>
      </p:sp>
    </p:spTree>
    <p:extLst>
      <p:ext uri="{BB962C8B-B14F-4D97-AF65-F5344CB8AC3E}">
        <p14:creationId xmlns:p14="http://schemas.microsoft.com/office/powerpoint/2010/main" val="3206916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9B8F9-E5AA-43CF-9DF3-A54A40B4D9B7}"/>
              </a:ext>
            </a:extLst>
          </p:cNvPr>
          <p:cNvSpPr>
            <a:spLocks noGrp="1"/>
          </p:cNvSpPr>
          <p:nvPr>
            <p:ph type="title"/>
          </p:nvPr>
        </p:nvSpPr>
        <p:spPr>
          <a:xfrm>
            <a:off x="2266830" y="523336"/>
            <a:ext cx="9661585" cy="1473679"/>
          </a:xfrm>
        </p:spPr>
        <p:txBody>
          <a:bodyPr/>
          <a:lstStyle/>
          <a:p>
            <a:r>
              <a:rPr lang="en-US" sz="4000" dirty="0">
                <a:ea typeface="+mj-lt"/>
                <a:cs typeface="+mj-lt"/>
              </a:rPr>
              <a:t>USDA Policy Memo SP 04-2024,</a:t>
            </a:r>
            <a:br>
              <a:rPr lang="en-US" sz="4000" dirty="0">
                <a:ea typeface="+mj-lt"/>
                <a:cs typeface="+mj-lt"/>
              </a:rPr>
            </a:br>
            <a:r>
              <a:rPr lang="en-US" sz="4000" dirty="0">
                <a:ea typeface="+mj-lt"/>
                <a:cs typeface="+mj-lt"/>
              </a:rPr>
              <a:t> Child Nutrition Program (CNP) IFR: State Agency Discretion for Repeat Meal Pattern Violations Fiscal Action</a:t>
            </a:r>
            <a:endParaRPr lang="en-US" sz="4000" dirty="0"/>
          </a:p>
        </p:txBody>
      </p:sp>
      <p:graphicFrame>
        <p:nvGraphicFramePr>
          <p:cNvPr id="4" name="Content Placeholder 3" descr="State agency for repeat violations are food quantities, whole grain-rich foods, milk types, vegetable subgroups, &amp; dietary specifications. Fiscal actions required if missing food components or production records">
            <a:extLst>
              <a:ext uri="{FF2B5EF4-FFF2-40B4-BE49-F238E27FC236}">
                <a16:creationId xmlns:a16="http://schemas.microsoft.com/office/drawing/2014/main" id="{90140687-9F5F-E0F5-C12B-E669D0C5DF38}"/>
              </a:ext>
            </a:extLst>
          </p:cNvPr>
          <p:cNvGraphicFramePr>
            <a:graphicFrameLocks noGrp="1"/>
          </p:cNvGraphicFramePr>
          <p:nvPr>
            <p:ph idx="1"/>
            <p:extLst>
              <p:ext uri="{D42A27DB-BD31-4B8C-83A1-F6EECF244321}">
                <p14:modId xmlns:p14="http://schemas.microsoft.com/office/powerpoint/2010/main" val="3668438040"/>
              </p:ext>
            </p:extLst>
          </p:nvPr>
        </p:nvGraphicFramePr>
        <p:xfrm>
          <a:off x="2525623" y="2567796"/>
          <a:ext cx="9143998" cy="3637280"/>
        </p:xfrm>
        <a:graphic>
          <a:graphicData uri="http://schemas.openxmlformats.org/drawingml/2006/table">
            <a:tbl>
              <a:tblPr firstRow="1" bandRow="1">
                <a:tableStyleId>{5C22544A-7EE6-4342-B048-85BDC9FD1C3A}</a:tableStyleId>
              </a:tblPr>
              <a:tblGrid>
                <a:gridCol w="5128053">
                  <a:extLst>
                    <a:ext uri="{9D8B030D-6E8A-4147-A177-3AD203B41FA5}">
                      <a16:colId xmlns:a16="http://schemas.microsoft.com/office/drawing/2014/main" val="1829482061"/>
                    </a:ext>
                  </a:extLst>
                </a:gridCol>
                <a:gridCol w="4015945">
                  <a:extLst>
                    <a:ext uri="{9D8B030D-6E8A-4147-A177-3AD203B41FA5}">
                      <a16:colId xmlns:a16="http://schemas.microsoft.com/office/drawing/2014/main" val="2220981748"/>
                    </a:ext>
                  </a:extLst>
                </a:gridCol>
              </a:tblGrid>
              <a:tr h="370840">
                <a:tc>
                  <a:txBody>
                    <a:bodyPr/>
                    <a:lstStyle/>
                    <a:p>
                      <a:pPr lvl="0" algn="ctr">
                        <a:buNone/>
                      </a:pPr>
                      <a:r>
                        <a:rPr lang="en-US" sz="2800" dirty="0"/>
                        <a:t>State Agency Discretion for Repeat Violations of:</a:t>
                      </a:r>
                    </a:p>
                  </a:txBody>
                  <a:tcPr anchor="ctr"/>
                </a:tc>
                <a:tc>
                  <a:txBody>
                    <a:bodyPr/>
                    <a:lstStyle/>
                    <a:p>
                      <a:pPr lvl="0" algn="ctr">
                        <a:buNone/>
                      </a:pPr>
                      <a:r>
                        <a:rPr lang="en-US" sz="2800" dirty="0"/>
                        <a:t>Fiscal Action Required:</a:t>
                      </a:r>
                    </a:p>
                  </a:txBody>
                  <a:tcPr anchor="ctr"/>
                </a:tc>
                <a:extLst>
                  <a:ext uri="{0D108BD9-81ED-4DB2-BD59-A6C34878D82A}">
                    <a16:rowId xmlns:a16="http://schemas.microsoft.com/office/drawing/2014/main" val="541674586"/>
                  </a:ext>
                </a:extLst>
              </a:tr>
              <a:tr h="370840">
                <a:tc>
                  <a:txBody>
                    <a:bodyPr/>
                    <a:lstStyle/>
                    <a:p>
                      <a:pPr marL="457200" lvl="0" indent="-457200">
                        <a:spcAft>
                          <a:spcPts val="800"/>
                        </a:spcAft>
                        <a:buFont typeface="Arial"/>
                        <a:buChar char="•"/>
                      </a:pPr>
                      <a:r>
                        <a:rPr lang="en-US" sz="2400" dirty="0"/>
                        <a:t>Food quantities</a:t>
                      </a:r>
                    </a:p>
                    <a:p>
                      <a:pPr marL="457200" lvl="0" indent="-457200">
                        <a:spcAft>
                          <a:spcPts val="800"/>
                        </a:spcAft>
                        <a:buFont typeface="Arial"/>
                        <a:buChar char="•"/>
                      </a:pPr>
                      <a:r>
                        <a:rPr lang="en-US" sz="2400" dirty="0"/>
                        <a:t>Whole grain-rich foods</a:t>
                      </a:r>
                    </a:p>
                    <a:p>
                      <a:pPr marL="457200" lvl="0" indent="-457200">
                        <a:spcAft>
                          <a:spcPts val="800"/>
                        </a:spcAft>
                        <a:buFont typeface="Arial"/>
                        <a:buChar char="•"/>
                      </a:pPr>
                      <a:r>
                        <a:rPr lang="en-US" sz="2400" dirty="0"/>
                        <a:t>Milk types</a:t>
                      </a:r>
                    </a:p>
                    <a:p>
                      <a:pPr marL="457200" lvl="0" indent="-457200">
                        <a:spcAft>
                          <a:spcPts val="800"/>
                        </a:spcAft>
                        <a:buFont typeface="Arial"/>
                        <a:buChar char="•"/>
                      </a:pPr>
                      <a:r>
                        <a:rPr lang="en-US" sz="2400" dirty="0"/>
                        <a:t>Vegetable subgroups</a:t>
                      </a:r>
                    </a:p>
                    <a:p>
                      <a:pPr marL="457200" lvl="0" indent="-457200">
                        <a:spcAft>
                          <a:spcPts val="800"/>
                        </a:spcAft>
                        <a:buFont typeface="Arial"/>
                        <a:buChar char="•"/>
                      </a:pPr>
                      <a:r>
                        <a:rPr lang="en-US" sz="2400" dirty="0"/>
                        <a:t>Dietary specifications (calories, saturated fat, and trans-fat)</a:t>
                      </a:r>
                    </a:p>
                  </a:txBody>
                  <a:tcPr/>
                </a:tc>
                <a:tc>
                  <a:txBody>
                    <a:bodyPr/>
                    <a:lstStyle/>
                    <a:p>
                      <a:pPr marL="457200" lvl="0" indent="-457200">
                        <a:spcAft>
                          <a:spcPts val="800"/>
                        </a:spcAft>
                        <a:buFont typeface="Arial"/>
                        <a:buChar char="•"/>
                      </a:pPr>
                      <a:r>
                        <a:rPr lang="en-US" sz="2400" dirty="0"/>
                        <a:t>Missing food components</a:t>
                      </a:r>
                    </a:p>
                    <a:p>
                      <a:pPr marL="457200" lvl="0" indent="-457200">
                        <a:spcAft>
                          <a:spcPts val="800"/>
                        </a:spcAft>
                        <a:buFont typeface="Arial"/>
                        <a:buChar char="•"/>
                      </a:pPr>
                      <a:r>
                        <a:rPr lang="en-US" sz="2400" dirty="0"/>
                        <a:t>Missing production records</a:t>
                      </a:r>
                    </a:p>
                  </a:txBody>
                  <a:tcPr/>
                </a:tc>
                <a:extLst>
                  <a:ext uri="{0D108BD9-81ED-4DB2-BD59-A6C34878D82A}">
                    <a16:rowId xmlns:a16="http://schemas.microsoft.com/office/drawing/2014/main" val="996637584"/>
                  </a:ext>
                </a:extLst>
              </a:tr>
            </a:tbl>
          </a:graphicData>
        </a:graphic>
      </p:graphicFrame>
    </p:spTree>
    <p:extLst>
      <p:ext uri="{BB962C8B-B14F-4D97-AF65-F5344CB8AC3E}">
        <p14:creationId xmlns:p14="http://schemas.microsoft.com/office/powerpoint/2010/main" val="1828084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7758-D700-14A0-EE44-044C98AC9916}"/>
              </a:ext>
            </a:extLst>
          </p:cNvPr>
          <p:cNvSpPr>
            <a:spLocks noGrp="1"/>
          </p:cNvSpPr>
          <p:nvPr>
            <p:ph type="title"/>
          </p:nvPr>
        </p:nvSpPr>
        <p:spPr>
          <a:xfrm>
            <a:off x="2540000" y="178279"/>
            <a:ext cx="9144000" cy="1143000"/>
          </a:xfrm>
        </p:spPr>
        <p:txBody>
          <a:bodyPr/>
          <a:lstStyle/>
          <a:p>
            <a:r>
              <a:rPr lang="en-US" dirty="0">
                <a:cs typeface="Arial"/>
              </a:rPr>
              <a:t>2023 Farm to School (F2S) Census</a:t>
            </a:r>
            <a:endParaRPr lang="en-US" dirty="0"/>
          </a:p>
        </p:txBody>
      </p:sp>
      <p:sp>
        <p:nvSpPr>
          <p:cNvPr id="3" name="Content Placeholder 2">
            <a:extLst>
              <a:ext uri="{FF2B5EF4-FFF2-40B4-BE49-F238E27FC236}">
                <a16:creationId xmlns:a16="http://schemas.microsoft.com/office/drawing/2014/main" id="{8F7AA92D-7F76-B444-37B0-41FC2CFFE4A0}"/>
              </a:ext>
            </a:extLst>
          </p:cNvPr>
          <p:cNvSpPr>
            <a:spLocks noGrp="1"/>
          </p:cNvSpPr>
          <p:nvPr>
            <p:ph sz="half" idx="1"/>
          </p:nvPr>
        </p:nvSpPr>
        <p:spPr>
          <a:xfrm>
            <a:off x="2309101" y="1484278"/>
            <a:ext cx="9605797" cy="3152155"/>
          </a:xfrm>
        </p:spPr>
        <p:txBody>
          <a:bodyPr/>
          <a:lstStyle/>
          <a:p>
            <a:r>
              <a:rPr lang="en-US" sz="3200" b="0" i="0" dirty="0">
                <a:solidFill>
                  <a:srgbClr val="000000"/>
                </a:solidFill>
                <a:effectLst/>
                <a:latin typeface="Arial"/>
                <a:cs typeface="Arial"/>
              </a:rPr>
              <a:t>The 2023 F2S Census is now completed!</a:t>
            </a:r>
          </a:p>
          <a:p>
            <a:pPr marL="0" indent="0">
              <a:buNone/>
            </a:pPr>
            <a:endParaRPr lang="en-US" sz="900" dirty="0">
              <a:cs typeface="Arial"/>
            </a:endParaRPr>
          </a:p>
          <a:p>
            <a:r>
              <a:rPr lang="en-US" dirty="0">
                <a:cs typeface="Arial"/>
              </a:rPr>
              <a:t>Thank you to the </a:t>
            </a:r>
            <a:r>
              <a:rPr lang="en-US" b="1" dirty="0">
                <a:cs typeface="Arial"/>
              </a:rPr>
              <a:t>699 (53.1 percent) </a:t>
            </a:r>
            <a:r>
              <a:rPr lang="en-US" dirty="0">
                <a:cs typeface="Arial"/>
              </a:rPr>
              <a:t>SFAs who completed the F2S Census!</a:t>
            </a:r>
          </a:p>
          <a:p>
            <a:pPr marL="0" indent="0">
              <a:buNone/>
            </a:pPr>
            <a:endParaRPr lang="en-US" sz="900" dirty="0">
              <a:cs typeface="Arial"/>
            </a:endParaRPr>
          </a:p>
          <a:p>
            <a:r>
              <a:rPr lang="en-US" b="0" i="0" dirty="0">
                <a:solidFill>
                  <a:srgbClr val="1B1B1B"/>
                </a:solidFill>
                <a:effectLst/>
                <a:latin typeface="Source Sans Pro Web"/>
              </a:rPr>
              <a:t>USDA is providing </a:t>
            </a:r>
            <a:r>
              <a:rPr lang="en-US" dirty="0">
                <a:solidFill>
                  <a:srgbClr val="1B1B1B"/>
                </a:solidFill>
                <a:latin typeface="Source Sans Pro Web"/>
              </a:rPr>
              <a:t>badges</a:t>
            </a:r>
            <a:r>
              <a:rPr lang="en-US" b="0" i="0" dirty="0">
                <a:solidFill>
                  <a:srgbClr val="1B1B1B"/>
                </a:solidFill>
                <a:effectLst/>
                <a:latin typeface="Source Sans Pro Web"/>
              </a:rPr>
              <a:t> for SFAs to use who completed and submitted their 2023 </a:t>
            </a:r>
            <a:r>
              <a:rPr lang="en-US" dirty="0">
                <a:solidFill>
                  <a:srgbClr val="1B1B1B"/>
                </a:solidFill>
                <a:latin typeface="Source Sans Pro Web"/>
              </a:rPr>
              <a:t>F2S Census</a:t>
            </a:r>
            <a:r>
              <a:rPr lang="en-US" b="0" i="0" dirty="0">
                <a:solidFill>
                  <a:srgbClr val="1B1B1B"/>
                </a:solidFill>
                <a:effectLst/>
                <a:latin typeface="Source Sans Pro Web"/>
              </a:rPr>
              <a:t>. </a:t>
            </a:r>
            <a:endParaRPr lang="en-US" dirty="0"/>
          </a:p>
        </p:txBody>
      </p:sp>
      <p:pic>
        <p:nvPicPr>
          <p:cNvPr id="5" name="Content Placeholder 4" descr="U.S. Department of Agriculture Farm to School Census Local Counts logo with field background. ">
            <a:extLst>
              <a:ext uri="{FF2B5EF4-FFF2-40B4-BE49-F238E27FC236}">
                <a16:creationId xmlns:a16="http://schemas.microsoft.com/office/drawing/2014/main" id="{05DC9C8B-D453-D160-2674-B7BE74882A7F}"/>
              </a:ext>
            </a:extLst>
          </p:cNvPr>
          <p:cNvPicPr>
            <a:picLocks noGrp="1" noChangeAspect="1"/>
          </p:cNvPicPr>
          <p:nvPr>
            <p:ph sz="half" idx="2"/>
          </p:nvPr>
        </p:nvPicPr>
        <p:blipFill>
          <a:blip r:embed="rId3"/>
          <a:stretch>
            <a:fillRect/>
          </a:stretch>
        </p:blipFill>
        <p:spPr>
          <a:xfrm>
            <a:off x="5708424" y="4505348"/>
            <a:ext cx="2627374" cy="1613713"/>
          </a:xfrm>
        </p:spPr>
      </p:pic>
    </p:spTree>
    <p:extLst>
      <p:ext uri="{BB962C8B-B14F-4D97-AF65-F5344CB8AC3E}">
        <p14:creationId xmlns:p14="http://schemas.microsoft.com/office/powerpoint/2010/main" val="3837427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D7B5-C35A-47C0-4456-B55DBDD54AB5}"/>
              </a:ext>
            </a:extLst>
          </p:cNvPr>
          <p:cNvSpPr>
            <a:spLocks noGrp="1"/>
          </p:cNvSpPr>
          <p:nvPr>
            <p:ph type="title"/>
          </p:nvPr>
        </p:nvSpPr>
        <p:spPr>
          <a:xfrm>
            <a:off x="2540000" y="293298"/>
            <a:ext cx="9144000" cy="1143000"/>
          </a:xfrm>
        </p:spPr>
        <p:txBody>
          <a:bodyPr/>
          <a:lstStyle/>
          <a:p>
            <a:r>
              <a:rPr lang="en-US" dirty="0">
                <a:cs typeface="Arial"/>
              </a:rPr>
              <a:t>Survey: 2024 Supply Chain Disruption and Student Participation</a:t>
            </a:r>
            <a:endParaRPr lang="en-US" dirty="0"/>
          </a:p>
        </p:txBody>
      </p:sp>
      <p:sp>
        <p:nvSpPr>
          <p:cNvPr id="3" name="Content Placeholder 2">
            <a:extLst>
              <a:ext uri="{FF2B5EF4-FFF2-40B4-BE49-F238E27FC236}">
                <a16:creationId xmlns:a16="http://schemas.microsoft.com/office/drawing/2014/main" id="{9B690471-5DFD-2A6B-1CFE-F20772EDC694}"/>
              </a:ext>
            </a:extLst>
          </p:cNvPr>
          <p:cNvSpPr>
            <a:spLocks noGrp="1"/>
          </p:cNvSpPr>
          <p:nvPr>
            <p:ph idx="1"/>
          </p:nvPr>
        </p:nvSpPr>
        <p:spPr>
          <a:xfrm>
            <a:off x="2540000" y="1792515"/>
            <a:ext cx="9144000" cy="4114800"/>
          </a:xfrm>
        </p:spPr>
        <p:txBody>
          <a:bodyPr/>
          <a:lstStyle/>
          <a:p>
            <a:r>
              <a:rPr lang="en-US" sz="2800" dirty="0">
                <a:cs typeface="Arial"/>
              </a:rPr>
              <a:t>USDA survey link will be distributed to SFAs on January 29, 2024</a:t>
            </a:r>
          </a:p>
          <a:p>
            <a:pPr marL="0" indent="0">
              <a:spcBef>
                <a:spcPts val="0"/>
              </a:spcBef>
              <a:buNone/>
            </a:pPr>
            <a:endParaRPr lang="en-US" sz="2800" dirty="0">
              <a:cs typeface="Arial"/>
            </a:endParaRPr>
          </a:p>
          <a:p>
            <a:pPr>
              <a:spcBef>
                <a:spcPts val="0"/>
              </a:spcBef>
            </a:pPr>
            <a:r>
              <a:rPr lang="en-US" sz="2800" dirty="0">
                <a:cs typeface="Arial"/>
              </a:rPr>
              <a:t>For SY 2023–24: Key challenges related to program administration, finances, and procurement</a:t>
            </a:r>
          </a:p>
          <a:p>
            <a:pPr marL="0" indent="0">
              <a:spcBef>
                <a:spcPts val="0"/>
              </a:spcBef>
              <a:buNone/>
            </a:pPr>
            <a:endParaRPr lang="en-US" sz="2800" dirty="0">
              <a:cs typeface="Arial"/>
            </a:endParaRPr>
          </a:p>
          <a:p>
            <a:pPr>
              <a:spcBef>
                <a:spcPts val="0"/>
              </a:spcBef>
            </a:pPr>
            <a:r>
              <a:rPr lang="en-US" sz="2800" dirty="0">
                <a:cs typeface="Arial"/>
              </a:rPr>
              <a:t>From </a:t>
            </a:r>
            <a:r>
              <a:rPr lang="en-US" sz="2800" dirty="0">
                <a:cs typeface="Arial"/>
                <a:hlinkClick r:id="rId3" tooltip="Decision Information Resources, Inc. email address"/>
              </a:rPr>
              <a:t>noreply@qemailserver.com</a:t>
            </a:r>
            <a:r>
              <a:rPr lang="en-US" sz="2800" dirty="0">
                <a:cs typeface="Arial"/>
              </a:rPr>
              <a:t> </a:t>
            </a:r>
          </a:p>
          <a:p>
            <a:pPr marL="347663" indent="0">
              <a:buNone/>
            </a:pPr>
            <a:r>
              <a:rPr lang="en-US" sz="2800" dirty="0">
                <a:cs typeface="Arial"/>
              </a:rPr>
              <a:t>Please add the above email address to your approved senders. </a:t>
            </a:r>
          </a:p>
        </p:txBody>
      </p:sp>
    </p:spTree>
    <p:extLst>
      <p:ext uri="{BB962C8B-B14F-4D97-AF65-F5344CB8AC3E}">
        <p14:creationId xmlns:p14="http://schemas.microsoft.com/office/powerpoint/2010/main" val="1420133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latin typeface="Arial" panose="020B0604020202020204" pitchFamily="34" charset="0"/>
                <a:cs typeface="Arial" panose="020B0604020202020204" pitchFamily="34" charset="0"/>
              </a:rPr>
              <a:t>Food Ordering and Timelines</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for SY 2024–25</a:t>
            </a:r>
          </a:p>
        </p:txBody>
      </p:sp>
      <p:sp>
        <p:nvSpPr>
          <p:cNvPr id="3" name="Content Placeholder 2"/>
          <p:cNvSpPr>
            <a:spLocks noGrp="1"/>
          </p:cNvSpPr>
          <p:nvPr>
            <p:ph sz="half" idx="1"/>
          </p:nvPr>
        </p:nvSpPr>
        <p:spPr>
          <a:xfrm>
            <a:off x="2396227" y="2053086"/>
            <a:ext cx="7633418" cy="3956650"/>
          </a:xfrm>
        </p:spPr>
        <p:txBody>
          <a:bodyPr>
            <a:normAutofit fontScale="92500" lnSpcReduction="20000"/>
          </a:bodyPr>
          <a:lstStyle/>
          <a:p>
            <a:pPr>
              <a:spcBef>
                <a:spcPts val="1400"/>
              </a:spcBef>
              <a:spcAft>
                <a:spcPts val="1200"/>
              </a:spcAft>
              <a:buFont typeface="Arial"/>
              <a:buChar char="•"/>
            </a:pPr>
            <a:r>
              <a:rPr lang="en-US" sz="3200" dirty="0">
                <a:latin typeface="Arial"/>
                <a:cs typeface="Arial"/>
              </a:rPr>
              <a:t>Preplanner and Surveys</a:t>
            </a:r>
            <a:endParaRPr lang="en-US" dirty="0">
              <a:cs typeface="Arial"/>
            </a:endParaRPr>
          </a:p>
          <a:p>
            <a:pPr lvl="1">
              <a:spcBef>
                <a:spcPts val="1400"/>
              </a:spcBef>
              <a:spcAft>
                <a:spcPts val="1200"/>
              </a:spcAft>
              <a:buFont typeface="Arial"/>
              <a:buChar char="–"/>
            </a:pPr>
            <a:r>
              <a:rPr lang="en-US" sz="3200" dirty="0">
                <a:latin typeface="Arial"/>
                <a:cs typeface="Arial"/>
              </a:rPr>
              <a:t>Distribution date: February 1, 2024</a:t>
            </a:r>
          </a:p>
          <a:p>
            <a:pPr lvl="1">
              <a:spcBef>
                <a:spcPts val="1400"/>
              </a:spcBef>
              <a:spcAft>
                <a:spcPts val="1200"/>
              </a:spcAft>
              <a:buFont typeface="Arial"/>
              <a:buChar char="–"/>
            </a:pPr>
            <a:r>
              <a:rPr lang="en-US" sz="3200" dirty="0">
                <a:latin typeface="Arial"/>
                <a:cs typeface="Arial"/>
              </a:rPr>
              <a:t>Due date: March 1, 2024</a:t>
            </a:r>
            <a:endParaRPr lang="en-US" sz="3200" dirty="0">
              <a:cs typeface="Arial"/>
            </a:endParaRPr>
          </a:p>
          <a:p>
            <a:pPr>
              <a:spcBef>
                <a:spcPts val="1400"/>
              </a:spcBef>
              <a:spcAft>
                <a:spcPts val="1200"/>
              </a:spcAft>
              <a:buFont typeface="Arial"/>
              <a:buChar char="•"/>
            </a:pPr>
            <a:r>
              <a:rPr lang="en-US" dirty="0">
                <a:latin typeface="Arial"/>
                <a:cs typeface="Arial"/>
              </a:rPr>
              <a:t>Forecast and Plan</a:t>
            </a:r>
          </a:p>
          <a:p>
            <a:pPr lvl="1">
              <a:spcBef>
                <a:spcPts val="1400"/>
              </a:spcBef>
              <a:spcAft>
                <a:spcPts val="1200"/>
              </a:spcAft>
              <a:buFont typeface="Arial"/>
              <a:buChar char="–"/>
            </a:pPr>
            <a:r>
              <a:rPr lang="en-US" sz="3200" dirty="0">
                <a:latin typeface="Arial"/>
                <a:cs typeface="Arial"/>
              </a:rPr>
              <a:t>What to purchase commercially and how to use USDA Foods Entitlement</a:t>
            </a:r>
            <a:endParaRPr lang="en-US" sz="3200" dirty="0">
              <a:latin typeface="Arial" panose="020B0604020202020204" pitchFamily="34" charset="0"/>
              <a:cs typeface="Arial" panose="020B0604020202020204" pitchFamily="34" charset="0"/>
            </a:endParaRPr>
          </a:p>
          <a:p>
            <a:pPr lvl="1">
              <a:spcBef>
                <a:spcPts val="1400"/>
              </a:spcBef>
              <a:spcAft>
                <a:spcPts val="1200"/>
              </a:spcAft>
              <a:buFont typeface="Arial"/>
              <a:buChar char="–"/>
            </a:pPr>
            <a:endParaRPr lang="en-US" dirty="0">
              <a:latin typeface="Arial" panose="020B0604020202020204" pitchFamily="34" charset="0"/>
              <a:cs typeface="Arial" panose="020B0604020202020204" pitchFamily="34" charset="0"/>
            </a:endParaRPr>
          </a:p>
          <a:p>
            <a:pPr>
              <a:spcBef>
                <a:spcPts val="1400"/>
              </a:spcBef>
              <a:spcAft>
                <a:spcPts val="1200"/>
              </a:spcAft>
              <a:buFont typeface="Arial"/>
              <a:buChar char="•"/>
            </a:pPr>
            <a:endParaRPr lang="en-US" dirty="0">
              <a:latin typeface="Arial" panose="020B0604020202020204" pitchFamily="34" charset="0"/>
              <a:cs typeface="Arial" panose="020B0604020202020204" pitchFamily="34" charset="0"/>
            </a:endParaRPr>
          </a:p>
          <a:p>
            <a:pPr lvl="1"/>
            <a:endParaRPr lang="en-US" sz="1000" dirty="0">
              <a:latin typeface="Arial" panose="020B0604020202020204" pitchFamily="34" charset="0"/>
              <a:cs typeface="Arial" panose="020B0604020202020204" pitchFamily="34" charset="0"/>
            </a:endParaRPr>
          </a:p>
          <a:p>
            <a:pPr>
              <a:buFont typeface="Arial"/>
              <a:buChar char="•"/>
            </a:pPr>
            <a:endParaRPr lang="en-US" dirty="0">
              <a:cs typeface="Arial"/>
            </a:endParaRPr>
          </a:p>
          <a:p>
            <a:pPr marL="0" indent="0">
              <a:buNone/>
            </a:pPr>
            <a:endParaRPr lang="en-US" dirty="0">
              <a:cs typeface="Arial"/>
            </a:endParaRPr>
          </a:p>
          <a:p>
            <a:pPr>
              <a:buFont typeface="Arial"/>
              <a:buChar char="•"/>
            </a:pPr>
            <a:endParaRPr lang="en-US" dirty="0">
              <a:cs typeface="Arial"/>
            </a:endParaRPr>
          </a:p>
          <a:p>
            <a:pPr>
              <a:buFont typeface="Arial"/>
              <a:buChar char="•"/>
            </a:pPr>
            <a:endParaRPr lang="en-US" dirty="0">
              <a:cs typeface="Arial"/>
            </a:endParaRPr>
          </a:p>
          <a:p>
            <a:pPr>
              <a:buFont typeface="Arial"/>
              <a:buChar char="•"/>
            </a:pPr>
            <a:endParaRPr lang="en-US" dirty="0">
              <a:cs typeface="Arial"/>
            </a:endParaRPr>
          </a:p>
          <a:p>
            <a:pPr marL="0" indent="0">
              <a:buNone/>
            </a:pPr>
            <a:endParaRPr lang="en-US" dirty="0">
              <a:cs typeface="Arial"/>
            </a:endParaRPr>
          </a:p>
        </p:txBody>
      </p:sp>
      <p:pic>
        <p:nvPicPr>
          <p:cNvPr id="12" name="Content Placeholder 11">
            <a:extLst>
              <a:ext uri="{FF2B5EF4-FFF2-40B4-BE49-F238E27FC236}">
                <a16:creationId xmlns:a16="http://schemas.microsoft.com/office/drawing/2014/main" id="{5E39D3A9-D221-E460-FF85-6D3823802F90}"/>
              </a:ext>
              <a:ext uri="{C183D7F6-B498-43B3-948B-1728B52AA6E4}">
                <adec:decorative xmlns:adec="http://schemas.microsoft.com/office/drawing/2017/decorative" val="1"/>
              </a:ext>
            </a:extLst>
          </p:cNvPr>
          <p:cNvPicPr>
            <a:picLocks noGrp="1" noChangeAspect="1"/>
          </p:cNvPicPr>
          <p:nvPr>
            <p:ph sz="half" idx="2"/>
          </p:nvPr>
        </p:nvPicPr>
        <p:blipFill rotWithShape="1">
          <a:blip r:embed="rId3"/>
          <a:srcRect l="17584" r="14394"/>
          <a:stretch/>
        </p:blipFill>
        <p:spPr>
          <a:xfrm>
            <a:off x="9448799" y="2471061"/>
            <a:ext cx="2607749" cy="2573111"/>
          </a:xfrm>
          <a:prstGeom prst="ellipse">
            <a:avLst/>
          </a:prstGeom>
          <a:ln>
            <a:noFill/>
          </a:ln>
          <a:effectLst>
            <a:softEdge rad="112500"/>
          </a:effectLst>
        </p:spPr>
      </p:pic>
    </p:spTree>
    <p:extLst>
      <p:ext uri="{BB962C8B-B14F-4D97-AF65-F5344CB8AC3E}">
        <p14:creationId xmlns:p14="http://schemas.microsoft.com/office/powerpoint/2010/main" val="3153952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132CC-659F-C2B5-406E-6A734B0AFC9B}"/>
              </a:ext>
            </a:extLst>
          </p:cNvPr>
          <p:cNvSpPr>
            <a:spLocks noGrp="1"/>
          </p:cNvSpPr>
          <p:nvPr>
            <p:ph type="title"/>
          </p:nvPr>
        </p:nvSpPr>
        <p:spPr/>
        <p:txBody>
          <a:bodyPr/>
          <a:lstStyle/>
          <a:p>
            <a:r>
              <a:rPr lang="en-US" dirty="0"/>
              <a:t>Balances at Processors</a:t>
            </a:r>
          </a:p>
        </p:txBody>
      </p:sp>
      <p:sp>
        <p:nvSpPr>
          <p:cNvPr id="3" name="Content Placeholder 2">
            <a:extLst>
              <a:ext uri="{FF2B5EF4-FFF2-40B4-BE49-F238E27FC236}">
                <a16:creationId xmlns:a16="http://schemas.microsoft.com/office/drawing/2014/main" id="{D46342D4-6167-33AD-09F3-43431227C670}"/>
              </a:ext>
            </a:extLst>
          </p:cNvPr>
          <p:cNvSpPr>
            <a:spLocks noGrp="1"/>
          </p:cNvSpPr>
          <p:nvPr>
            <p:ph sz="half" idx="1"/>
          </p:nvPr>
        </p:nvSpPr>
        <p:spPr>
          <a:xfrm>
            <a:off x="2540000" y="1981200"/>
            <a:ext cx="9028022" cy="4258573"/>
          </a:xfrm>
        </p:spPr>
        <p:txBody>
          <a:bodyPr/>
          <a:lstStyle/>
          <a:p>
            <a:pPr>
              <a:buFont typeface="Wingdings" panose="05000000000000000000" pitchFamily="2" charset="2"/>
              <a:buChar char="ü"/>
            </a:pPr>
            <a:r>
              <a:rPr lang="en-US" sz="3600" dirty="0"/>
              <a:t> Check balances at current processors</a:t>
            </a:r>
          </a:p>
          <a:p>
            <a:pPr>
              <a:buFont typeface="Wingdings" panose="05000000000000000000" pitchFamily="2" charset="2"/>
              <a:buChar char="ü"/>
            </a:pPr>
            <a:r>
              <a:rPr lang="en-US" sz="3600" dirty="0"/>
              <a:t> Review prior year diversions</a:t>
            </a:r>
          </a:p>
          <a:p>
            <a:pPr>
              <a:buFont typeface="Wingdings" panose="05000000000000000000" pitchFamily="2" charset="2"/>
              <a:buChar char="ü"/>
            </a:pPr>
            <a:r>
              <a:rPr lang="en-US" sz="3600" dirty="0"/>
              <a:t> Determine if excess pounds were     </a:t>
            </a:r>
          </a:p>
          <a:p>
            <a:pPr marL="0" indent="0">
              <a:buNone/>
            </a:pPr>
            <a:r>
              <a:rPr lang="en-US" sz="3600" dirty="0"/>
              <a:t>    recently swept</a:t>
            </a:r>
          </a:p>
        </p:txBody>
      </p:sp>
      <p:pic>
        <p:nvPicPr>
          <p:cNvPr id="6" name="Content Placeholder 5">
            <a:extLst>
              <a:ext uri="{FF2B5EF4-FFF2-40B4-BE49-F238E27FC236}">
                <a16:creationId xmlns:a16="http://schemas.microsoft.com/office/drawing/2014/main" id="{B6A342A6-03A8-429C-FBE6-610E53903743}"/>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860371" y="4028445"/>
            <a:ext cx="3910101" cy="2205665"/>
          </a:xfrm>
        </p:spPr>
      </p:pic>
    </p:spTree>
    <p:extLst>
      <p:ext uri="{BB962C8B-B14F-4D97-AF65-F5344CB8AC3E}">
        <p14:creationId xmlns:p14="http://schemas.microsoft.com/office/powerpoint/2010/main" val="1081840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57FB-C6D5-A607-1FB9-BF8421261470}"/>
              </a:ext>
            </a:extLst>
          </p:cNvPr>
          <p:cNvSpPr>
            <a:spLocks noGrp="1"/>
          </p:cNvSpPr>
          <p:nvPr>
            <p:ph type="title"/>
          </p:nvPr>
        </p:nvSpPr>
        <p:spPr>
          <a:xfrm>
            <a:off x="2295585" y="365185"/>
            <a:ext cx="9647207" cy="1143000"/>
          </a:xfrm>
        </p:spPr>
        <p:txBody>
          <a:bodyPr/>
          <a:lstStyle/>
          <a:p>
            <a:r>
              <a:rPr lang="en-US" dirty="0">
                <a:ea typeface="+mj-lt"/>
                <a:cs typeface="+mj-lt"/>
              </a:rPr>
              <a:t>The Great Kindness Challenge (GKC)</a:t>
            </a:r>
            <a:endParaRPr lang="en-US" dirty="0"/>
          </a:p>
        </p:txBody>
      </p:sp>
      <p:sp>
        <p:nvSpPr>
          <p:cNvPr id="3" name="Content Placeholder 2">
            <a:extLst>
              <a:ext uri="{FF2B5EF4-FFF2-40B4-BE49-F238E27FC236}">
                <a16:creationId xmlns:a16="http://schemas.microsoft.com/office/drawing/2014/main" id="{27ED100D-CB91-2BCB-C81B-862794E2AED8}"/>
              </a:ext>
            </a:extLst>
          </p:cNvPr>
          <p:cNvSpPr>
            <a:spLocks noGrp="1"/>
          </p:cNvSpPr>
          <p:nvPr>
            <p:ph sz="half" idx="1"/>
          </p:nvPr>
        </p:nvSpPr>
        <p:spPr>
          <a:xfrm>
            <a:off x="2464169" y="1711045"/>
            <a:ext cx="8539223" cy="3969049"/>
          </a:xfrm>
        </p:spPr>
        <p:txBody>
          <a:bodyPr/>
          <a:lstStyle/>
          <a:p>
            <a:pPr>
              <a:spcBef>
                <a:spcPts val="600"/>
              </a:spcBef>
              <a:spcAft>
                <a:spcPts val="1200"/>
              </a:spcAft>
            </a:pPr>
            <a:r>
              <a:rPr lang="en-US" sz="2800" dirty="0">
                <a:latin typeface="+mj-lt"/>
                <a:cs typeface="Arial"/>
              </a:rPr>
              <a:t>The GKC week is </a:t>
            </a:r>
            <a:r>
              <a:rPr lang="en-US" sz="2800" b="1" dirty="0">
                <a:latin typeface="+mj-lt"/>
                <a:cs typeface="Arial"/>
              </a:rPr>
              <a:t>January 22–26, 2024.</a:t>
            </a:r>
          </a:p>
          <a:p>
            <a:pPr>
              <a:spcBef>
                <a:spcPts val="600"/>
              </a:spcBef>
              <a:spcAft>
                <a:spcPts val="1200"/>
              </a:spcAft>
            </a:pPr>
            <a:r>
              <a:rPr lang="en-US" sz="2800" dirty="0">
                <a:effectLst/>
                <a:latin typeface="+mj-lt"/>
                <a:ea typeface="Calibri" panose="020F0502020204030204" pitchFamily="34" charset="0"/>
              </a:rPr>
              <a:t>The theme for the 13</a:t>
            </a:r>
            <a:r>
              <a:rPr lang="en-US" sz="2800" baseline="30000" dirty="0">
                <a:effectLst/>
                <a:latin typeface="+mj-lt"/>
                <a:ea typeface="Calibri" panose="020F0502020204030204" pitchFamily="34" charset="0"/>
              </a:rPr>
              <a:t>th</a:t>
            </a:r>
            <a:r>
              <a:rPr lang="en-US" sz="2800" dirty="0">
                <a:effectLst/>
                <a:latin typeface="+mj-lt"/>
                <a:ea typeface="Calibri" panose="020F0502020204030204" pitchFamily="34" charset="0"/>
              </a:rPr>
              <a:t> Annual GKC Week is </a:t>
            </a:r>
            <a:r>
              <a:rPr lang="en-US" sz="2800" b="1" dirty="0">
                <a:effectLst/>
                <a:latin typeface="+mj-lt"/>
                <a:ea typeface="Calibri" panose="020F0502020204030204" pitchFamily="34" charset="0"/>
              </a:rPr>
              <a:t>Create Kindness.</a:t>
            </a:r>
            <a:endParaRPr lang="en-US" sz="2800" b="1" dirty="0">
              <a:latin typeface="+mj-lt"/>
              <a:cs typeface="Calibri"/>
            </a:endParaRPr>
          </a:p>
          <a:p>
            <a:pPr>
              <a:spcBef>
                <a:spcPts val="600"/>
              </a:spcBef>
              <a:spcAft>
                <a:spcPts val="1200"/>
              </a:spcAft>
            </a:pPr>
            <a:r>
              <a:rPr lang="en-US" sz="2800" dirty="0">
                <a:latin typeface="+mj-lt"/>
                <a:cs typeface="Arial"/>
              </a:rPr>
              <a:t>Sign up for free resources on the GKC website. </a:t>
            </a:r>
          </a:p>
          <a:p>
            <a:pPr>
              <a:spcBef>
                <a:spcPts val="600"/>
              </a:spcBef>
              <a:spcAft>
                <a:spcPts val="1200"/>
              </a:spcAft>
            </a:pPr>
            <a:r>
              <a:rPr lang="en-US" sz="2800" dirty="0">
                <a:latin typeface="+mj-lt"/>
                <a:ea typeface="Calibri" panose="020F0502020204030204" pitchFamily="34" charset="0"/>
                <a:cs typeface="Times New Roman"/>
              </a:rPr>
              <a:t>B</a:t>
            </a:r>
            <a:r>
              <a:rPr lang="en-US" sz="2800" dirty="0">
                <a:effectLst/>
                <a:latin typeface="+mj-lt"/>
                <a:ea typeface="Calibri" panose="020F0502020204030204" pitchFamily="34" charset="0"/>
                <a:cs typeface="Times New Roman"/>
              </a:rPr>
              <a:t>ecome a Kindness Certified School and receive a </a:t>
            </a:r>
            <a:r>
              <a:rPr lang="en-US" sz="2800" b="1" dirty="0">
                <a:effectLst/>
                <a:latin typeface="+mj-lt"/>
                <a:ea typeface="Calibri" panose="020F0502020204030204" pitchFamily="34" charset="0"/>
                <a:cs typeface="Times New Roman"/>
              </a:rPr>
              <a:t>GKC</a:t>
            </a:r>
            <a:r>
              <a:rPr lang="en-US" sz="2800" dirty="0">
                <a:effectLst/>
                <a:latin typeface="+mj-lt"/>
                <a:ea typeface="Calibri" panose="020F0502020204030204" pitchFamily="34" charset="0"/>
                <a:cs typeface="Times New Roman"/>
              </a:rPr>
              <a:t> </a:t>
            </a:r>
            <a:r>
              <a:rPr lang="en-US" sz="2800" b="1" dirty="0">
                <a:effectLst/>
                <a:latin typeface="+mj-lt"/>
                <a:ea typeface="Calibri" panose="020F0502020204030204" pitchFamily="34" charset="0"/>
                <a:cs typeface="Times New Roman"/>
              </a:rPr>
              <a:t>certificate </a:t>
            </a:r>
            <a:r>
              <a:rPr lang="en-US" sz="2800" dirty="0">
                <a:effectLst/>
                <a:latin typeface="+mj-lt"/>
                <a:ea typeface="Calibri" panose="020F0502020204030204" pitchFamily="34" charset="0"/>
                <a:cs typeface="Times New Roman"/>
              </a:rPr>
              <a:t>and </a:t>
            </a:r>
            <a:r>
              <a:rPr lang="en-US" sz="2800" b="1" dirty="0">
                <a:effectLst/>
                <a:latin typeface="+mj-lt"/>
                <a:ea typeface="Calibri" panose="020F0502020204030204" pitchFamily="34" charset="0"/>
                <a:cs typeface="Times New Roman"/>
              </a:rPr>
              <a:t>digital GKC badge!</a:t>
            </a:r>
            <a:endParaRPr lang="en-US" sz="2800" dirty="0">
              <a:latin typeface="+mj-lt"/>
              <a:cs typeface="Times New Roman"/>
            </a:endParaRPr>
          </a:p>
          <a:p>
            <a:pPr>
              <a:spcBef>
                <a:spcPts val="1400"/>
              </a:spcBef>
              <a:spcAft>
                <a:spcPts val="1200"/>
              </a:spcAft>
            </a:pPr>
            <a:endParaRPr lang="en-US" dirty="0">
              <a:cs typeface="Arial"/>
            </a:endParaRPr>
          </a:p>
        </p:txBody>
      </p:sp>
      <p:pic>
        <p:nvPicPr>
          <p:cNvPr id="6" name="Content Placeholder 5" descr="The Great Kindness Challenge digital online badge for 2024 that says Kindness Certified School. &#10; ">
            <a:extLst>
              <a:ext uri="{FF2B5EF4-FFF2-40B4-BE49-F238E27FC236}">
                <a16:creationId xmlns:a16="http://schemas.microsoft.com/office/drawing/2014/main" id="{F03DD7EA-523E-B5EA-19E5-81651D1F4E7C}"/>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9727831" y="4572780"/>
            <a:ext cx="2054438" cy="1920035"/>
          </a:xfrm>
          <a:prstGeom prst="rect">
            <a:avLst/>
          </a:prstGeom>
          <a:noFill/>
        </p:spPr>
      </p:pic>
    </p:spTree>
    <p:extLst>
      <p:ext uri="{BB962C8B-B14F-4D97-AF65-F5344CB8AC3E}">
        <p14:creationId xmlns:p14="http://schemas.microsoft.com/office/powerpoint/2010/main" val="2626670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B4B1E-EC3A-F3AA-1ED7-28439392CCA2}"/>
              </a:ext>
            </a:extLst>
          </p:cNvPr>
          <p:cNvSpPr>
            <a:spLocks noGrp="1"/>
          </p:cNvSpPr>
          <p:nvPr>
            <p:ph type="title"/>
          </p:nvPr>
        </p:nvSpPr>
        <p:spPr>
          <a:xfrm>
            <a:off x="2540000" y="563880"/>
            <a:ext cx="9144000" cy="2682240"/>
          </a:xfrm>
        </p:spPr>
        <p:txBody>
          <a:bodyPr/>
          <a:lstStyle/>
          <a:p>
            <a:r>
              <a:rPr lang="en-US" dirty="0"/>
              <a:t>USDA Foods Available List (1)</a:t>
            </a:r>
            <a:br>
              <a:rPr lang="en-US" sz="1400" dirty="0"/>
            </a:br>
            <a:br>
              <a:rPr lang="en-US" sz="1400" dirty="0"/>
            </a:br>
            <a:br>
              <a:rPr lang="en-US" sz="2400" dirty="0"/>
            </a:br>
            <a:br>
              <a:rPr lang="en-US" dirty="0">
                <a:latin typeface="Arial" panose="020B0604020202020204" pitchFamily="34" charset="0"/>
                <a:cs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3893B698-85E9-1BFC-66F7-58F040CBC5C3}"/>
              </a:ext>
            </a:extLst>
          </p:cNvPr>
          <p:cNvSpPr>
            <a:spLocks noGrp="1"/>
          </p:cNvSpPr>
          <p:nvPr>
            <p:ph idx="1"/>
          </p:nvPr>
        </p:nvSpPr>
        <p:spPr>
          <a:xfrm>
            <a:off x="2540000" y="1709827"/>
            <a:ext cx="9358558" cy="5005477"/>
          </a:xfrm>
        </p:spPr>
        <p:txBody>
          <a:bodyPr/>
          <a:lstStyle/>
          <a:p>
            <a:r>
              <a:rPr lang="en-US" dirty="0">
                <a:latin typeface="Arial"/>
                <a:cs typeface="Arial"/>
              </a:rPr>
              <a:t>Item Removed</a:t>
            </a:r>
          </a:p>
          <a:p>
            <a:pPr lvl="1"/>
            <a:r>
              <a:rPr lang="en-US" dirty="0">
                <a:latin typeface="Arial"/>
                <a:cs typeface="Arial"/>
              </a:rPr>
              <a:t>100443 – Oil, Vegetable – Bulk</a:t>
            </a:r>
          </a:p>
          <a:p>
            <a:pPr marL="457200" lvl="1" indent="0">
              <a:buNone/>
            </a:pPr>
            <a:endParaRPr lang="en-US" sz="1000" dirty="0">
              <a:latin typeface="Arial" panose="020B0604020202020204" pitchFamily="34" charset="0"/>
              <a:cs typeface="Arial" panose="020B0604020202020204" pitchFamily="34" charset="0"/>
            </a:endParaRPr>
          </a:p>
          <a:p>
            <a:pPr marL="342900" lvl="1" indent="-342900">
              <a:buChar char="•"/>
            </a:pPr>
            <a:r>
              <a:rPr lang="en-US" sz="3200" dirty="0">
                <a:latin typeface="Arial"/>
                <a:cs typeface="Arial"/>
              </a:rPr>
              <a:t>Items Temporarily Removed</a:t>
            </a:r>
          </a:p>
          <a:p>
            <a:pPr lvl="1"/>
            <a:r>
              <a:rPr lang="en-US" dirty="0">
                <a:latin typeface="Arial"/>
                <a:cs typeface="Arial"/>
              </a:rPr>
              <a:t>100277 – Orange Juice (70 count/4 oz cartons)</a:t>
            </a:r>
            <a:endParaRPr lang="en-US" dirty="0">
              <a:latin typeface="Arial" panose="020B0604020202020204" pitchFamily="34" charset="0"/>
              <a:cs typeface="Arial" panose="020B0604020202020204" pitchFamily="34" charset="0"/>
            </a:endParaRPr>
          </a:p>
          <a:p>
            <a:pPr lvl="1">
              <a:spcAft>
                <a:spcPts val="1200"/>
              </a:spcAft>
            </a:pPr>
            <a:r>
              <a:rPr lang="en-US" dirty="0">
                <a:latin typeface="Arial"/>
                <a:cs typeface="Arial"/>
              </a:rPr>
              <a:t>110651 – Orange Juice (96 count/4 oz cups)</a:t>
            </a:r>
          </a:p>
          <a:p>
            <a:pPr>
              <a:spcAft>
                <a:spcPts val="1200"/>
              </a:spcAft>
            </a:pPr>
            <a:r>
              <a:rPr lang="en-US" dirty="0">
                <a:latin typeface="Arial"/>
                <a:cs typeface="Arial"/>
              </a:rPr>
              <a:t>USDA Available Food List for SY 2025 </a:t>
            </a:r>
          </a:p>
          <a:p>
            <a:pPr marL="0" indent="0">
              <a:spcAft>
                <a:spcPts val="1200"/>
              </a:spcAft>
              <a:buNone/>
            </a:pPr>
            <a:r>
              <a:rPr lang="en-US" sz="2800" dirty="0">
                <a:latin typeface="Arial"/>
                <a:cs typeface="Arial"/>
                <a:hlinkClick r:id="rId3" tooltip="US. Department of Agriculture Available Food List for SY 2025"/>
              </a:rPr>
              <a:t>https://www.fns.usda.gov/usda-fis/usda-foods-available</a:t>
            </a:r>
            <a:endParaRPr lang="en-US" sz="2800" dirty="0">
              <a:latin typeface="Arial"/>
              <a:cs typeface="Arial"/>
            </a:endParaRPr>
          </a:p>
        </p:txBody>
      </p:sp>
    </p:spTree>
    <p:extLst>
      <p:ext uri="{BB962C8B-B14F-4D97-AF65-F5344CB8AC3E}">
        <p14:creationId xmlns:p14="http://schemas.microsoft.com/office/powerpoint/2010/main" val="4264801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1918-A1DC-404E-9C96-70DA256EF6B1}"/>
              </a:ext>
            </a:extLst>
          </p:cNvPr>
          <p:cNvSpPr>
            <a:spLocks noGrp="1"/>
          </p:cNvSpPr>
          <p:nvPr>
            <p:ph type="title"/>
          </p:nvPr>
        </p:nvSpPr>
        <p:spPr>
          <a:xfrm>
            <a:off x="2358189" y="327660"/>
            <a:ext cx="9144000" cy="1143000"/>
          </a:xfrm>
        </p:spPr>
        <p:txBody>
          <a:bodyPr/>
          <a:lstStyle/>
          <a:p>
            <a:r>
              <a:rPr lang="en-US" dirty="0"/>
              <a:t>USDA Foods Available List (2)</a:t>
            </a:r>
          </a:p>
        </p:txBody>
      </p:sp>
      <p:sp>
        <p:nvSpPr>
          <p:cNvPr id="3" name="Content Placeholder 2">
            <a:extLst>
              <a:ext uri="{FF2B5EF4-FFF2-40B4-BE49-F238E27FC236}">
                <a16:creationId xmlns:a16="http://schemas.microsoft.com/office/drawing/2014/main" id="{EEB86CC2-AEF4-44AD-839B-9EF7E6E30A00}"/>
              </a:ext>
            </a:extLst>
          </p:cNvPr>
          <p:cNvSpPr>
            <a:spLocks noGrp="1"/>
          </p:cNvSpPr>
          <p:nvPr>
            <p:ph sz="half" idx="1"/>
          </p:nvPr>
        </p:nvSpPr>
        <p:spPr>
          <a:xfrm>
            <a:off x="2632509" y="1828799"/>
            <a:ext cx="9144000" cy="3964405"/>
          </a:xfrm>
        </p:spPr>
        <p:txBody>
          <a:bodyPr/>
          <a:lstStyle/>
          <a:p>
            <a:r>
              <a:rPr lang="en-US" dirty="0"/>
              <a:t>Items with Specification Changes</a:t>
            </a:r>
          </a:p>
          <a:p>
            <a:pPr lvl="1"/>
            <a:r>
              <a:rPr lang="en-US" dirty="0"/>
              <a:t>110921 – Chicken, Grilled Fillets </a:t>
            </a:r>
          </a:p>
          <a:p>
            <a:pPr marL="457200" lvl="1" indent="0">
              <a:buNone/>
            </a:pPr>
            <a:endParaRPr lang="en-US" sz="1000" dirty="0"/>
          </a:p>
          <a:p>
            <a:pPr marL="342900" lvl="1" indent="-342900">
              <a:buChar char="•"/>
            </a:pPr>
            <a:r>
              <a:rPr lang="en-US" sz="3200" dirty="0"/>
              <a:t>Truckload Weights &amp; Item Code Changes </a:t>
            </a:r>
          </a:p>
          <a:p>
            <a:pPr lvl="1"/>
            <a:r>
              <a:rPr lang="en-US" dirty="0"/>
              <a:t>Egg Patties 110931 → Now 111751 </a:t>
            </a:r>
          </a:p>
          <a:p>
            <a:pPr lvl="1"/>
            <a:r>
              <a:rPr lang="en-US" dirty="0"/>
              <a:t>Yogurt Vanilla, 6/32 oz tub 110398 → Now 111750</a:t>
            </a:r>
          </a:p>
        </p:txBody>
      </p:sp>
      <p:pic>
        <p:nvPicPr>
          <p:cNvPr id="6" name="Content Placeholder 5">
            <a:extLst>
              <a:ext uri="{FF2B5EF4-FFF2-40B4-BE49-F238E27FC236}">
                <a16:creationId xmlns:a16="http://schemas.microsoft.com/office/drawing/2014/main" id="{9A05BAD6-E5C5-4664-B6FD-0B0A4C9FF9A9}"/>
              </a:ex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6052868" y="4873301"/>
            <a:ext cx="2086471" cy="1595393"/>
          </a:xfrm>
          <a:ln w="12700">
            <a:solidFill>
              <a:schemeClr val="tx1"/>
            </a:solidFill>
          </a:ln>
        </p:spPr>
      </p:pic>
    </p:spTree>
    <p:extLst>
      <p:ext uri="{BB962C8B-B14F-4D97-AF65-F5344CB8AC3E}">
        <p14:creationId xmlns:p14="http://schemas.microsoft.com/office/powerpoint/2010/main" val="3427785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FB22B-EEBC-4946-9C86-DCEDFD69703C}"/>
              </a:ext>
            </a:extLst>
          </p:cNvPr>
          <p:cNvSpPr>
            <a:spLocks noGrp="1"/>
          </p:cNvSpPr>
          <p:nvPr>
            <p:ph type="title"/>
          </p:nvPr>
        </p:nvSpPr>
        <p:spPr>
          <a:xfrm>
            <a:off x="2460966" y="350146"/>
            <a:ext cx="9562530" cy="1067219"/>
          </a:xfrm>
        </p:spPr>
        <p:txBody>
          <a:bodyPr/>
          <a:lstStyle/>
          <a:p>
            <a:r>
              <a:rPr lang="en-US" dirty="0">
                <a:cs typeface="Arial"/>
              </a:rPr>
              <a:t>Important Operational Dates: </a:t>
            </a:r>
            <a:br>
              <a:rPr lang="en-US" dirty="0">
                <a:cs typeface="Arial"/>
              </a:rPr>
            </a:br>
            <a:r>
              <a:rPr lang="en-US" dirty="0">
                <a:cs typeface="Arial"/>
              </a:rPr>
              <a:t>Next 30 to 60 days</a:t>
            </a:r>
          </a:p>
        </p:txBody>
      </p:sp>
      <p:graphicFrame>
        <p:nvGraphicFramePr>
          <p:cNvPr id="5" name="Content Placeholder 4" descr="Important dates next 30 to 60 days.  Actions and corresponding dates: USDA Foods Pre-Planner Survey&amp; CNIPS second review of meal applications report are due 3/1. 3/15 is the deadline for updating addresses in CALPADS for Summer EBT.">
            <a:extLst>
              <a:ext uri="{FF2B5EF4-FFF2-40B4-BE49-F238E27FC236}">
                <a16:creationId xmlns:a16="http://schemas.microsoft.com/office/drawing/2014/main" id="{D0EF0EC8-E363-4926-9700-F7FD0023B2FD}"/>
              </a:ext>
            </a:extLst>
          </p:cNvPr>
          <p:cNvGraphicFramePr>
            <a:graphicFrameLocks noGrp="1"/>
          </p:cNvGraphicFramePr>
          <p:nvPr>
            <p:ph idx="1"/>
            <p:extLst>
              <p:ext uri="{D42A27DB-BD31-4B8C-83A1-F6EECF244321}">
                <p14:modId xmlns:p14="http://schemas.microsoft.com/office/powerpoint/2010/main" val="2852129"/>
              </p:ext>
            </p:extLst>
          </p:nvPr>
        </p:nvGraphicFramePr>
        <p:xfrm>
          <a:off x="2645434" y="2055962"/>
          <a:ext cx="9188823" cy="3701306"/>
        </p:xfrm>
        <a:graphic>
          <a:graphicData uri="http://schemas.openxmlformats.org/drawingml/2006/table">
            <a:tbl>
              <a:tblPr firstRow="1" bandRow="1">
                <a:tableStyleId>{5C22544A-7EE6-4342-B048-85BDC9FD1C3A}</a:tableStyleId>
              </a:tblPr>
              <a:tblGrid>
                <a:gridCol w="6387353">
                  <a:extLst>
                    <a:ext uri="{9D8B030D-6E8A-4147-A177-3AD203B41FA5}">
                      <a16:colId xmlns:a16="http://schemas.microsoft.com/office/drawing/2014/main" val="1020567512"/>
                    </a:ext>
                  </a:extLst>
                </a:gridCol>
                <a:gridCol w="2801470">
                  <a:extLst>
                    <a:ext uri="{9D8B030D-6E8A-4147-A177-3AD203B41FA5}">
                      <a16:colId xmlns:a16="http://schemas.microsoft.com/office/drawing/2014/main" val="866446811"/>
                    </a:ext>
                  </a:extLst>
                </a:gridCol>
              </a:tblGrid>
              <a:tr h="621407">
                <a:tc>
                  <a:txBody>
                    <a:bodyPr/>
                    <a:lstStyle/>
                    <a:p>
                      <a:pPr lvl="0" algn="ctr">
                        <a:buNone/>
                      </a:pPr>
                      <a:r>
                        <a:rPr lang="en-US" sz="2800" dirty="0">
                          <a:solidFill>
                            <a:schemeClr val="bg1"/>
                          </a:solidFill>
                        </a:rPr>
                        <a:t>Action</a:t>
                      </a:r>
                    </a:p>
                  </a:txBody>
                  <a:tcPr/>
                </a:tc>
                <a:tc>
                  <a:txBody>
                    <a:bodyPr/>
                    <a:lstStyle/>
                    <a:p>
                      <a:pPr lvl="0" algn="ctr">
                        <a:buNone/>
                      </a:pPr>
                      <a:r>
                        <a:rPr lang="en-US" sz="2800" dirty="0"/>
                        <a:t>Date</a:t>
                      </a:r>
                    </a:p>
                  </a:txBody>
                  <a:tcPr/>
                </a:tc>
                <a:extLst>
                  <a:ext uri="{0D108BD9-81ED-4DB2-BD59-A6C34878D82A}">
                    <a16:rowId xmlns:a16="http://schemas.microsoft.com/office/drawing/2014/main" val="2664261068"/>
                  </a:ext>
                </a:extLst>
              </a:tr>
              <a:tr h="702459">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USDA Foods Pre-Planner Survey</a:t>
                      </a:r>
                      <a:endParaRPr lang="en-US" dirty="0">
                        <a:solidFill>
                          <a:schemeClr val="tx1"/>
                        </a:solidFill>
                      </a:endParaRPr>
                    </a:p>
                  </a:txBody>
                  <a:tcPr anchor="ctr"/>
                </a:tc>
                <a:tc>
                  <a:txBody>
                    <a:bodyPr/>
                    <a:lstStyle/>
                    <a:p>
                      <a:pPr marL="0" lvl="0" indent="0" algn="ctr">
                        <a:lnSpc>
                          <a:spcPct val="100000"/>
                        </a:lnSpc>
                        <a:spcBef>
                          <a:spcPts val="0"/>
                        </a:spcBef>
                        <a:spcAft>
                          <a:spcPts val="0"/>
                        </a:spcAft>
                        <a:buNone/>
                      </a:pPr>
                      <a:r>
                        <a:rPr lang="en-US" sz="2400" b="0" i="0" u="none" strike="noStrike" noProof="0" dirty="0">
                          <a:solidFill>
                            <a:schemeClr val="tx1"/>
                          </a:solidFill>
                          <a:latin typeface="+mn-lt"/>
                        </a:rPr>
                        <a:t>March 1, 2024</a:t>
                      </a:r>
                      <a:endParaRPr lang="en-US" dirty="0">
                        <a:solidFill>
                          <a:schemeClr val="tx1"/>
                        </a:solidFill>
                      </a:endParaRPr>
                    </a:p>
                  </a:txBody>
                  <a:tcPr anchor="ctr"/>
                </a:tc>
                <a:extLst>
                  <a:ext uri="{0D108BD9-81ED-4DB2-BD59-A6C34878D82A}">
                    <a16:rowId xmlns:a16="http://schemas.microsoft.com/office/drawing/2014/main" val="2272383613"/>
                  </a:ext>
                </a:extLst>
              </a:tr>
              <a:tr h="702459">
                <a:tc>
                  <a:txBody>
                    <a:bodyPr/>
                    <a:lstStyle/>
                    <a:p>
                      <a:pPr lvl="0" algn="l">
                        <a:lnSpc>
                          <a:spcPct val="100000"/>
                        </a:lnSpc>
                        <a:spcBef>
                          <a:spcPts val="0"/>
                        </a:spcBef>
                        <a:spcAft>
                          <a:spcPts val="0"/>
                        </a:spcAft>
                        <a:buNone/>
                      </a:pPr>
                      <a:r>
                        <a:rPr lang="en-US" sz="2400" kern="1200" noProof="0" dirty="0">
                          <a:solidFill>
                            <a:schemeClr val="tx1"/>
                          </a:solidFill>
                          <a:effectLst/>
                          <a:latin typeface="+mn-lt"/>
                          <a:ea typeface="+mn-ea"/>
                          <a:cs typeface="+mn-cs"/>
                        </a:rPr>
                        <a:t>Second Review of Meal Applications Report in Child Nutrition Information and Payment System (CNIPS)* – only SFAs who received the listserv</a:t>
                      </a:r>
                      <a:endParaRPr lang="en-US" sz="2400" kern="1200" dirty="0">
                        <a:solidFill>
                          <a:schemeClr val="tx1"/>
                        </a:solidFill>
                        <a:effectLst/>
                        <a:latin typeface="+mn-lt"/>
                        <a:ea typeface="+mn-ea"/>
                        <a:cs typeface="+mn-cs"/>
                      </a:endParaRPr>
                    </a:p>
                  </a:txBody>
                  <a:tcPr anchor="ctr"/>
                </a:tc>
                <a:tc>
                  <a:txBody>
                    <a:bodyPr/>
                    <a:lstStyle/>
                    <a:p>
                      <a:pPr marL="0" lvl="0" indent="0" algn="ctr">
                        <a:lnSpc>
                          <a:spcPct val="100000"/>
                        </a:lnSpc>
                        <a:spcBef>
                          <a:spcPts val="0"/>
                        </a:spcBef>
                        <a:spcAft>
                          <a:spcPts val="0"/>
                        </a:spcAft>
                        <a:buNone/>
                      </a:pPr>
                      <a:r>
                        <a:rPr lang="en-US" sz="2400" b="0" i="0" u="none" strike="noStrike" noProof="0" dirty="0">
                          <a:solidFill>
                            <a:schemeClr val="tx1"/>
                          </a:solidFill>
                          <a:latin typeface="+mn-lt"/>
                        </a:rPr>
                        <a:t>March 1, 2024</a:t>
                      </a:r>
                    </a:p>
                  </a:txBody>
                  <a:tcPr anchor="ctr"/>
                </a:tc>
                <a:extLst>
                  <a:ext uri="{0D108BD9-81ED-4DB2-BD59-A6C34878D82A}">
                    <a16:rowId xmlns:a16="http://schemas.microsoft.com/office/drawing/2014/main" val="2735949056"/>
                  </a:ext>
                </a:extLst>
              </a:tr>
              <a:tr h="702459">
                <a:tc>
                  <a:txBody>
                    <a:bodyPr/>
                    <a:lstStyle/>
                    <a:p>
                      <a:pPr lvl="0" algn="l">
                        <a:lnSpc>
                          <a:spcPct val="100000"/>
                        </a:lnSpc>
                        <a:spcBef>
                          <a:spcPts val="0"/>
                        </a:spcBef>
                        <a:spcAft>
                          <a:spcPts val="0"/>
                        </a:spcAft>
                        <a:buNone/>
                      </a:pPr>
                      <a:r>
                        <a:rPr lang="en-US" sz="2400" kern="1200" dirty="0">
                          <a:solidFill>
                            <a:schemeClr val="tx1"/>
                          </a:solidFill>
                          <a:effectLst/>
                          <a:latin typeface="+mn-lt"/>
                          <a:ea typeface="+mn-ea"/>
                          <a:cs typeface="+mn-cs"/>
                        </a:rPr>
                        <a:t>Deadline to update mailing addresses in CALPADS for Summer EBT benefits</a:t>
                      </a:r>
                    </a:p>
                  </a:txBody>
                  <a:tcPr anchor="ctr"/>
                </a:tc>
                <a:tc>
                  <a:txBody>
                    <a:bodyPr/>
                    <a:lstStyle/>
                    <a:p>
                      <a:pPr marL="0" lvl="0" indent="0" algn="ctr">
                        <a:lnSpc>
                          <a:spcPct val="100000"/>
                        </a:lnSpc>
                        <a:spcBef>
                          <a:spcPts val="0"/>
                        </a:spcBef>
                        <a:spcAft>
                          <a:spcPts val="0"/>
                        </a:spcAft>
                        <a:buNone/>
                      </a:pPr>
                      <a:r>
                        <a:rPr lang="en-US" sz="2400" b="0" i="0" u="none" strike="noStrike" noProof="0" dirty="0">
                          <a:solidFill>
                            <a:schemeClr val="tx1"/>
                          </a:solidFill>
                          <a:latin typeface="+mn-lt"/>
                        </a:rPr>
                        <a:t>March 15, 2024</a:t>
                      </a:r>
                    </a:p>
                  </a:txBody>
                  <a:tcPr anchor="ctr"/>
                </a:tc>
                <a:extLst>
                  <a:ext uri="{0D108BD9-81ED-4DB2-BD59-A6C34878D82A}">
                    <a16:rowId xmlns:a16="http://schemas.microsoft.com/office/drawing/2014/main" val="3544360473"/>
                  </a:ext>
                </a:extLst>
              </a:tr>
            </a:tbl>
          </a:graphicData>
        </a:graphic>
      </p:graphicFrame>
    </p:spTree>
    <p:extLst>
      <p:ext uri="{BB962C8B-B14F-4D97-AF65-F5344CB8AC3E}">
        <p14:creationId xmlns:p14="http://schemas.microsoft.com/office/powerpoint/2010/main" val="14647640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a:xfrm>
            <a:off x="2354384" y="482600"/>
            <a:ext cx="9144000" cy="1143000"/>
          </a:xfrm>
        </p:spPr>
        <p:txBody>
          <a:bodyPr/>
          <a:lstStyle/>
          <a:p>
            <a:r>
              <a:rPr lang="en-US" dirty="0">
                <a:cs typeface="Arial"/>
              </a:rPr>
              <a:t>Funding Updates</a:t>
            </a:r>
            <a:endParaRPr lang="en-US" dirty="0"/>
          </a:p>
        </p:txBody>
      </p:sp>
      <p:pic>
        <p:nvPicPr>
          <p:cNvPr id="6" name="Content Placeholder 5">
            <a:extLst>
              <a:ext uri="{FF2B5EF4-FFF2-40B4-BE49-F238E27FC236}">
                <a16:creationId xmlns:a16="http://schemas.microsoft.com/office/drawing/2014/main" id="{69F370ED-AA48-A6B3-923D-57CE2E0337E4}"/>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79717" y="1546302"/>
            <a:ext cx="5893334" cy="4564566"/>
          </a:xfrm>
        </p:spPr>
      </p:pic>
    </p:spTree>
    <p:extLst>
      <p:ext uri="{BB962C8B-B14F-4D97-AF65-F5344CB8AC3E}">
        <p14:creationId xmlns:p14="http://schemas.microsoft.com/office/powerpoint/2010/main" val="16604024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5263E-7863-B11A-95B8-F4780D3748DA}"/>
              </a:ext>
            </a:extLst>
          </p:cNvPr>
          <p:cNvSpPr>
            <a:spLocks noGrp="1"/>
          </p:cNvSpPr>
          <p:nvPr>
            <p:ph type="title"/>
          </p:nvPr>
        </p:nvSpPr>
        <p:spPr>
          <a:xfrm>
            <a:off x="2431668" y="233005"/>
            <a:ext cx="9144000" cy="1143000"/>
          </a:xfrm>
        </p:spPr>
        <p:txBody>
          <a:bodyPr/>
          <a:lstStyle/>
          <a:p>
            <a:r>
              <a:rPr lang="en-US" dirty="0"/>
              <a:t>Local Food for Schools (LFS) (1)</a:t>
            </a:r>
          </a:p>
        </p:txBody>
      </p:sp>
      <p:sp>
        <p:nvSpPr>
          <p:cNvPr id="3" name="Content Placeholder 2">
            <a:extLst>
              <a:ext uri="{FF2B5EF4-FFF2-40B4-BE49-F238E27FC236}">
                <a16:creationId xmlns:a16="http://schemas.microsoft.com/office/drawing/2014/main" id="{464A3C1C-BAE4-A766-4D83-EDE3AC8BCFB6}"/>
              </a:ext>
            </a:extLst>
          </p:cNvPr>
          <p:cNvSpPr>
            <a:spLocks noGrp="1"/>
          </p:cNvSpPr>
          <p:nvPr>
            <p:ph sz="half" idx="1"/>
          </p:nvPr>
        </p:nvSpPr>
        <p:spPr>
          <a:xfrm>
            <a:off x="2430025" y="1378457"/>
            <a:ext cx="8140127" cy="4925960"/>
          </a:xfrm>
        </p:spPr>
        <p:txBody>
          <a:bodyPr/>
          <a:lstStyle/>
          <a:p>
            <a:pPr>
              <a:spcBef>
                <a:spcPts val="1400"/>
              </a:spcBef>
              <a:spcAft>
                <a:spcPts val="1200"/>
              </a:spcAft>
            </a:pPr>
            <a:r>
              <a:rPr lang="en-US" b="0" i="0" u="none" strike="noStrike" baseline="0" dirty="0">
                <a:latin typeface="Arial"/>
                <a:cs typeface="Arial"/>
              </a:rPr>
              <a:t>Expected Allocation Release: </a:t>
            </a:r>
            <a:r>
              <a:rPr lang="en-US" dirty="0">
                <a:latin typeface="Arial"/>
                <a:cs typeface="Arial"/>
              </a:rPr>
              <a:t>February </a:t>
            </a:r>
            <a:r>
              <a:rPr lang="en-US" b="0" i="0" u="none" strike="noStrike" baseline="0" dirty="0">
                <a:latin typeface="Arial"/>
                <a:cs typeface="Arial"/>
              </a:rPr>
              <a:t>2024.</a:t>
            </a:r>
            <a:endParaRPr lang="en-US" dirty="0"/>
          </a:p>
          <a:p>
            <a:pPr>
              <a:spcBef>
                <a:spcPts val="1400"/>
              </a:spcBef>
              <a:spcAft>
                <a:spcPts val="1200"/>
              </a:spcAft>
            </a:pPr>
            <a:r>
              <a:rPr lang="en-US" b="0" i="0" u="none" strike="noStrike" baseline="0" dirty="0">
                <a:latin typeface="Arial"/>
                <a:cs typeface="Arial"/>
              </a:rPr>
              <a:t>Expenditure Deadline: June</a:t>
            </a:r>
            <a:r>
              <a:rPr lang="en-US" dirty="0">
                <a:latin typeface="Arial"/>
                <a:cs typeface="Arial"/>
              </a:rPr>
              <a:t> 30,</a:t>
            </a:r>
            <a:r>
              <a:rPr lang="en-US" b="0" i="0" u="none" strike="noStrike" baseline="0" dirty="0">
                <a:latin typeface="Arial"/>
                <a:cs typeface="Arial"/>
              </a:rPr>
              <a:t> 2024.</a:t>
            </a:r>
          </a:p>
          <a:p>
            <a:pPr>
              <a:spcBef>
                <a:spcPts val="1400"/>
              </a:spcBef>
              <a:spcAft>
                <a:spcPts val="1200"/>
              </a:spcAft>
            </a:pPr>
            <a:r>
              <a:rPr lang="en-US" b="0" i="0" u="none" strike="noStrike" baseline="0" dirty="0">
                <a:latin typeface="Arial"/>
                <a:cs typeface="Arial"/>
              </a:rPr>
              <a:t>Allowable Expenditures beginning on</a:t>
            </a:r>
            <a:r>
              <a:rPr lang="en-US" dirty="0">
                <a:latin typeface="Arial"/>
                <a:cs typeface="Arial"/>
              </a:rPr>
              <a:t> </a:t>
            </a:r>
            <a:r>
              <a:rPr lang="en-US" b="0" i="0" u="none" strike="noStrike" baseline="0" dirty="0">
                <a:latin typeface="Arial"/>
                <a:cs typeface="Arial"/>
              </a:rPr>
              <a:t>March 31, 2023, may be applied to </a:t>
            </a:r>
            <a:r>
              <a:rPr lang="en-US" dirty="0">
                <a:latin typeface="Arial"/>
                <a:cs typeface="Arial"/>
              </a:rPr>
              <a:t>LFS </a:t>
            </a:r>
            <a:r>
              <a:rPr lang="en-US" b="0" i="0" u="none" strike="noStrike" baseline="0" dirty="0">
                <a:latin typeface="Arial"/>
                <a:cs typeface="Arial"/>
              </a:rPr>
              <a:t>funds once received.</a:t>
            </a:r>
            <a:endParaRPr lang="en-US" dirty="0">
              <a:latin typeface="Arial"/>
              <a:cs typeface="Arial"/>
            </a:endParaRPr>
          </a:p>
          <a:p>
            <a:endParaRPr lang="en-US" dirty="0">
              <a:latin typeface="Arial"/>
              <a:cs typeface="Arial"/>
            </a:endParaRPr>
          </a:p>
        </p:txBody>
      </p:sp>
      <p:pic>
        <p:nvPicPr>
          <p:cNvPr id="5" name="Content Placeholder 4">
            <a:extLst>
              <a:ext uri="{FF2B5EF4-FFF2-40B4-BE49-F238E27FC236}">
                <a16:creationId xmlns:a16="http://schemas.microsoft.com/office/drawing/2014/main" id="{43FE0750-2166-DC10-98B7-7C36D3BE6F89}"/>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7867010" y="4610175"/>
            <a:ext cx="3422723" cy="1688118"/>
          </a:xfrm>
          <a:prstGeom prst="rect">
            <a:avLst/>
          </a:prstGeom>
        </p:spPr>
      </p:pic>
    </p:spTree>
    <p:extLst>
      <p:ext uri="{BB962C8B-B14F-4D97-AF65-F5344CB8AC3E}">
        <p14:creationId xmlns:p14="http://schemas.microsoft.com/office/powerpoint/2010/main" val="47330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00CAE-5BD8-7EE7-4916-E6B8FBAC57A4}"/>
              </a:ext>
            </a:extLst>
          </p:cNvPr>
          <p:cNvSpPr>
            <a:spLocks noGrp="1"/>
          </p:cNvSpPr>
          <p:nvPr>
            <p:ph type="title"/>
          </p:nvPr>
        </p:nvSpPr>
        <p:spPr>
          <a:xfrm>
            <a:off x="2540000" y="264543"/>
            <a:ext cx="9144000" cy="1143000"/>
          </a:xfrm>
        </p:spPr>
        <p:txBody>
          <a:bodyPr/>
          <a:lstStyle/>
          <a:p>
            <a:r>
              <a:rPr lang="en-US" dirty="0"/>
              <a:t>Local Food for Schools (2)</a:t>
            </a:r>
          </a:p>
        </p:txBody>
      </p:sp>
      <p:sp>
        <p:nvSpPr>
          <p:cNvPr id="4" name="Content Placeholder 3">
            <a:extLst>
              <a:ext uri="{FF2B5EF4-FFF2-40B4-BE49-F238E27FC236}">
                <a16:creationId xmlns:a16="http://schemas.microsoft.com/office/drawing/2014/main" id="{043BABB2-D06F-534F-2465-AB2087C577C5}"/>
              </a:ext>
            </a:extLst>
          </p:cNvPr>
          <p:cNvSpPr>
            <a:spLocks noGrp="1"/>
          </p:cNvSpPr>
          <p:nvPr>
            <p:ph idx="1"/>
          </p:nvPr>
        </p:nvSpPr>
        <p:spPr>
          <a:xfrm>
            <a:off x="2539999" y="1420482"/>
            <a:ext cx="9474679" cy="4891178"/>
          </a:xfrm>
        </p:spPr>
        <p:txBody>
          <a:bodyPr/>
          <a:lstStyle/>
          <a:p>
            <a:pPr>
              <a:spcAft>
                <a:spcPts val="600"/>
              </a:spcAft>
            </a:pPr>
            <a:r>
              <a:rPr lang="en-US" dirty="0"/>
              <a:t>First report of expenditures due: February 14, 2024</a:t>
            </a:r>
          </a:p>
          <a:p>
            <a:pPr>
              <a:spcAft>
                <a:spcPts val="600"/>
              </a:spcAft>
            </a:pPr>
            <a:r>
              <a:rPr lang="en-US" dirty="0"/>
              <a:t>Supplier information reported online includes</a:t>
            </a:r>
            <a:endParaRPr lang="en-US" dirty="0">
              <a:cs typeface="Arial"/>
            </a:endParaRPr>
          </a:p>
          <a:p>
            <a:pPr lvl="1">
              <a:spcAft>
                <a:spcPts val="600"/>
              </a:spcAft>
            </a:pPr>
            <a:r>
              <a:rPr lang="en-US" dirty="0"/>
              <a:t>Total dollar amount of all purchases, purchases from socially disadvantaged suppliers, and purchases from small businesses</a:t>
            </a:r>
            <a:endParaRPr lang="en-US" dirty="0">
              <a:cs typeface="Arial"/>
            </a:endParaRPr>
          </a:p>
          <a:p>
            <a:pPr lvl="1">
              <a:spcAft>
                <a:spcPts val="600"/>
              </a:spcAft>
            </a:pPr>
            <a:r>
              <a:rPr lang="en-US" dirty="0"/>
              <a:t>Number of suppliers and distance to each supplier</a:t>
            </a:r>
            <a:endParaRPr lang="en-US" dirty="0">
              <a:cs typeface="Arial"/>
            </a:endParaRPr>
          </a:p>
          <a:p>
            <a:pPr>
              <a:spcAft>
                <a:spcPts val="600"/>
              </a:spcAft>
            </a:pPr>
            <a:r>
              <a:rPr lang="en-US" dirty="0"/>
              <a:t>Invoice copies for reported purchases must be sent to </a:t>
            </a:r>
            <a:r>
              <a:rPr lang="en-US" dirty="0">
                <a:hlinkClick r:id="rId3" tooltip="LFS Grant email address"/>
              </a:rPr>
              <a:t>LFSGrant@cde.ca.gov </a:t>
            </a:r>
            <a:endParaRPr lang="en-US" dirty="0">
              <a:cs typeface="Arial"/>
            </a:endParaRPr>
          </a:p>
        </p:txBody>
      </p:sp>
    </p:spTree>
    <p:extLst>
      <p:ext uri="{BB962C8B-B14F-4D97-AF65-F5344CB8AC3E}">
        <p14:creationId xmlns:p14="http://schemas.microsoft.com/office/powerpoint/2010/main" val="1787557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CCB67-D7E3-2FA0-C650-222C5DCE6078}"/>
              </a:ext>
            </a:extLst>
          </p:cNvPr>
          <p:cNvSpPr>
            <a:spLocks noGrp="1"/>
          </p:cNvSpPr>
          <p:nvPr>
            <p:ph type="title"/>
          </p:nvPr>
        </p:nvSpPr>
        <p:spPr/>
        <p:txBody>
          <a:bodyPr/>
          <a:lstStyle/>
          <a:p>
            <a:r>
              <a:rPr lang="en-US" dirty="0"/>
              <a:t>Kitchen Infrastructure and Training (KIT) and Composting</a:t>
            </a:r>
          </a:p>
        </p:txBody>
      </p:sp>
      <p:graphicFrame>
        <p:nvGraphicFramePr>
          <p:cNvPr id="7" name="Content Placeholder 6" descr="KIT funds expenditures. Allowable include composters and training for kitchen equipment that supports increased fresh foods. Unallowable expenses include stand-alone training on composting/recycling.">
            <a:extLst>
              <a:ext uri="{FF2B5EF4-FFF2-40B4-BE49-F238E27FC236}">
                <a16:creationId xmlns:a16="http://schemas.microsoft.com/office/drawing/2014/main" id="{639F2990-BAE8-CA48-7F1A-C0F117A9F878}"/>
              </a:ext>
            </a:extLst>
          </p:cNvPr>
          <p:cNvGraphicFramePr>
            <a:graphicFrameLocks noGrp="1"/>
          </p:cNvGraphicFramePr>
          <p:nvPr>
            <p:ph idx="1"/>
            <p:extLst>
              <p:ext uri="{D42A27DB-BD31-4B8C-83A1-F6EECF244321}">
                <p14:modId xmlns:p14="http://schemas.microsoft.com/office/powerpoint/2010/main" val="3620081419"/>
              </p:ext>
            </p:extLst>
          </p:nvPr>
        </p:nvGraphicFramePr>
        <p:xfrm>
          <a:off x="2540000" y="2139351"/>
          <a:ext cx="9302748" cy="3480871"/>
        </p:xfrm>
        <a:graphic>
          <a:graphicData uri="http://schemas.openxmlformats.org/drawingml/2006/table">
            <a:tbl>
              <a:tblPr firstRow="1" bandRow="1">
                <a:tableStyleId>{5C22544A-7EE6-4342-B048-85BDC9FD1C3A}</a:tableStyleId>
              </a:tblPr>
              <a:tblGrid>
                <a:gridCol w="4651374">
                  <a:extLst>
                    <a:ext uri="{9D8B030D-6E8A-4147-A177-3AD203B41FA5}">
                      <a16:colId xmlns:a16="http://schemas.microsoft.com/office/drawing/2014/main" val="3814464385"/>
                    </a:ext>
                  </a:extLst>
                </a:gridCol>
                <a:gridCol w="4651374">
                  <a:extLst>
                    <a:ext uri="{9D8B030D-6E8A-4147-A177-3AD203B41FA5}">
                      <a16:colId xmlns:a16="http://schemas.microsoft.com/office/drawing/2014/main" val="1008063910"/>
                    </a:ext>
                  </a:extLst>
                </a:gridCol>
              </a:tblGrid>
              <a:tr h="670996">
                <a:tc>
                  <a:txBody>
                    <a:bodyPr/>
                    <a:lstStyle/>
                    <a:p>
                      <a:pPr algn="ctr" rtl="0" fontAlgn="base"/>
                      <a:r>
                        <a:rPr lang="en-US" sz="3200" b="1" i="0" dirty="0">
                          <a:solidFill>
                            <a:srgbClr val="FFFFFF"/>
                          </a:solidFill>
                          <a:effectLst/>
                          <a:latin typeface="Arial"/>
                        </a:rPr>
                        <a:t>Allowable Expense</a:t>
                      </a:r>
                    </a:p>
                  </a:txBody>
                  <a:tcPr anchor="ctr">
                    <a:lnL w="12221" cap="flat" cmpd="sng" algn="ctr">
                      <a:solidFill>
                        <a:srgbClr val="FFFFFF"/>
                      </a:solidFill>
                      <a:prstDash val="solid"/>
                      <a:round/>
                      <a:headEnd type="none" w="med" len="med"/>
                      <a:tailEnd type="none" w="med" len="med"/>
                    </a:lnL>
                    <a:lnR w="12221" cap="flat" cmpd="sng" algn="ctr">
                      <a:solidFill>
                        <a:srgbClr val="FFFFFF"/>
                      </a:solidFill>
                      <a:prstDash val="solid"/>
                      <a:round/>
                      <a:headEnd type="none" w="med" len="med"/>
                      <a:tailEnd type="none" w="med" len="med"/>
                    </a:lnR>
                    <a:lnT w="12221" cap="flat" cmpd="sng" algn="ctr">
                      <a:solidFill>
                        <a:srgbClr val="FFFFFF"/>
                      </a:solidFill>
                      <a:prstDash val="solid"/>
                      <a:round/>
                      <a:headEnd type="none" w="med" len="med"/>
                      <a:tailEnd type="none" w="med" len="med"/>
                    </a:lnT>
                    <a:lnB w="12221" cap="flat" cmpd="sng" algn="ctr">
                      <a:solidFill>
                        <a:srgbClr val="FFFFFF"/>
                      </a:solidFill>
                      <a:prstDash val="solid"/>
                      <a:round/>
                      <a:headEnd type="none" w="med" len="med"/>
                      <a:tailEnd type="none" w="med" len="med"/>
                    </a:lnB>
                    <a:solidFill>
                      <a:srgbClr val="6E9A3B"/>
                    </a:solidFill>
                  </a:tcPr>
                </a:tc>
                <a:tc>
                  <a:txBody>
                    <a:bodyPr/>
                    <a:lstStyle/>
                    <a:p>
                      <a:pPr algn="ctr" rtl="0" fontAlgn="base"/>
                      <a:r>
                        <a:rPr lang="en-US" sz="3200" b="1" i="0" dirty="0">
                          <a:solidFill>
                            <a:srgbClr val="FFFFFF"/>
                          </a:solidFill>
                          <a:effectLst/>
                          <a:latin typeface="Arial"/>
                        </a:rPr>
                        <a:t>Unallowable Expense</a:t>
                      </a:r>
                    </a:p>
                  </a:txBody>
                  <a:tcPr anchor="ctr">
                    <a:lnL w="12221" cap="flat" cmpd="sng" algn="ctr">
                      <a:solidFill>
                        <a:srgbClr val="FFFFFF"/>
                      </a:solidFill>
                      <a:prstDash val="solid"/>
                      <a:round/>
                      <a:headEnd type="none" w="med" len="med"/>
                      <a:tailEnd type="none" w="med" len="med"/>
                    </a:lnL>
                    <a:lnR w="12221" cap="flat" cmpd="sng" algn="ctr">
                      <a:solidFill>
                        <a:srgbClr val="FFFFFF"/>
                      </a:solidFill>
                      <a:prstDash val="solid"/>
                      <a:round/>
                      <a:headEnd type="none" w="med" len="med"/>
                      <a:tailEnd type="none" w="med" len="med"/>
                    </a:lnR>
                    <a:lnT w="12221" cap="flat" cmpd="sng" algn="ctr">
                      <a:solidFill>
                        <a:srgbClr val="FFFFFF"/>
                      </a:solidFill>
                      <a:prstDash val="solid"/>
                      <a:round/>
                      <a:headEnd type="none" w="med" len="med"/>
                      <a:tailEnd type="none" w="med" len="med"/>
                    </a:lnT>
                    <a:lnB w="12221" cap="flat" cmpd="sng" algn="ctr">
                      <a:solidFill>
                        <a:srgbClr val="FFFFFF"/>
                      </a:solidFill>
                      <a:prstDash val="solid"/>
                      <a:round/>
                      <a:headEnd type="none" w="med" len="med"/>
                      <a:tailEnd type="none" w="med" len="med"/>
                    </a:lnB>
                    <a:solidFill>
                      <a:srgbClr val="6E9A3B"/>
                    </a:solidFill>
                  </a:tcPr>
                </a:tc>
                <a:extLst>
                  <a:ext uri="{0D108BD9-81ED-4DB2-BD59-A6C34878D82A}">
                    <a16:rowId xmlns:a16="http://schemas.microsoft.com/office/drawing/2014/main" val="2991411517"/>
                  </a:ext>
                </a:extLst>
              </a:tr>
              <a:tr h="2809875">
                <a:tc>
                  <a:txBody>
                    <a:bodyPr/>
                    <a:lstStyle/>
                    <a:p>
                      <a:pPr marL="342900" lvl="0" indent="-342900" algn="l" rtl="0" fontAlgn="base">
                        <a:spcAft>
                          <a:spcPts val="1200"/>
                        </a:spcAft>
                        <a:buFont typeface="Arial" panose="020B0604020202020204" pitchFamily="34" charset="0"/>
                        <a:buChar char="•"/>
                      </a:pPr>
                      <a:r>
                        <a:rPr lang="en-US" sz="2800" b="0" i="0" dirty="0">
                          <a:solidFill>
                            <a:srgbClr val="000000"/>
                          </a:solidFill>
                          <a:effectLst/>
                          <a:latin typeface="Arial"/>
                        </a:rPr>
                        <a:t>Composters</a:t>
                      </a:r>
                    </a:p>
                    <a:p>
                      <a:pPr marL="342900" lvl="0" indent="-342900" algn="l" rtl="0" fontAlgn="base">
                        <a:spcAft>
                          <a:spcPts val="1200"/>
                        </a:spcAft>
                        <a:buFont typeface="Arial" panose="020B0604020202020204" pitchFamily="34" charset="0"/>
                        <a:buChar char="•"/>
                      </a:pPr>
                      <a:r>
                        <a:rPr lang="en-US" sz="2800" b="0" i="0" dirty="0">
                          <a:solidFill>
                            <a:srgbClr val="000000"/>
                          </a:solidFill>
                          <a:effectLst/>
                          <a:latin typeface="Arial"/>
                        </a:rPr>
                        <a:t>Training on use of kitchen equipment that supports increased fresh foods in school meals such as a composter </a:t>
                      </a:r>
                    </a:p>
                  </a:txBody>
                  <a:tcPr>
                    <a:lnL w="12221" cap="flat" cmpd="sng" algn="ctr">
                      <a:solidFill>
                        <a:srgbClr val="FFFFFF"/>
                      </a:solidFill>
                      <a:prstDash val="solid"/>
                      <a:round/>
                      <a:headEnd type="none" w="med" len="med"/>
                      <a:tailEnd type="none" w="med" len="med"/>
                    </a:lnL>
                    <a:lnR w="12221" cap="flat" cmpd="sng" algn="ctr">
                      <a:solidFill>
                        <a:srgbClr val="FFFFFF"/>
                      </a:solidFill>
                      <a:prstDash val="solid"/>
                      <a:round/>
                      <a:headEnd type="none" w="med" len="med"/>
                      <a:tailEnd type="none" w="med" len="med"/>
                    </a:lnR>
                    <a:lnT w="12221" cap="flat" cmpd="sng" algn="ctr">
                      <a:solidFill>
                        <a:srgbClr val="FFFFFF"/>
                      </a:solidFill>
                      <a:prstDash val="solid"/>
                      <a:round/>
                      <a:headEnd type="none" w="med" len="med"/>
                      <a:tailEnd type="none" w="med" len="med"/>
                    </a:lnT>
                    <a:lnB w="12221" cap="flat" cmpd="sng" algn="ctr">
                      <a:solidFill>
                        <a:srgbClr val="FFFFFF"/>
                      </a:solidFill>
                      <a:prstDash val="solid"/>
                      <a:round/>
                      <a:headEnd type="none" w="med" len="med"/>
                      <a:tailEnd type="none" w="med" len="med"/>
                    </a:lnB>
                    <a:solidFill>
                      <a:srgbClr val="D5DECE"/>
                    </a:solidFill>
                  </a:tcPr>
                </a:tc>
                <a:tc>
                  <a:txBody>
                    <a:bodyPr/>
                    <a:lstStyle/>
                    <a:p>
                      <a:pPr marL="342900" lvl="0" indent="-342900" algn="l" rtl="0" fontAlgn="base">
                        <a:spcAft>
                          <a:spcPts val="1200"/>
                        </a:spcAft>
                        <a:buFont typeface="Arial" panose="020B0604020202020204" pitchFamily="34" charset="0"/>
                        <a:buChar char="•"/>
                      </a:pPr>
                      <a:r>
                        <a:rPr lang="en-US" sz="2800" b="0" i="0" dirty="0">
                          <a:solidFill>
                            <a:srgbClr val="000000"/>
                          </a:solidFill>
                          <a:effectLst/>
                          <a:latin typeface="Arial"/>
                        </a:rPr>
                        <a:t>Stand-alone training on composting and recycling</a:t>
                      </a:r>
                    </a:p>
                  </a:txBody>
                  <a:tcPr>
                    <a:lnL w="12221" cap="flat" cmpd="sng" algn="ctr">
                      <a:solidFill>
                        <a:srgbClr val="FFFFFF"/>
                      </a:solidFill>
                      <a:prstDash val="solid"/>
                      <a:round/>
                      <a:headEnd type="none" w="med" len="med"/>
                      <a:tailEnd type="none" w="med" len="med"/>
                    </a:lnL>
                    <a:lnR w="12221" cap="flat" cmpd="sng" algn="ctr">
                      <a:solidFill>
                        <a:srgbClr val="FFFFFF"/>
                      </a:solidFill>
                      <a:prstDash val="solid"/>
                      <a:round/>
                      <a:headEnd type="none" w="med" len="med"/>
                      <a:tailEnd type="none" w="med" len="med"/>
                    </a:lnR>
                    <a:lnT w="12221" cap="flat" cmpd="sng" algn="ctr">
                      <a:solidFill>
                        <a:srgbClr val="FFFFFF"/>
                      </a:solidFill>
                      <a:prstDash val="solid"/>
                      <a:round/>
                      <a:headEnd type="none" w="med" len="med"/>
                      <a:tailEnd type="none" w="med" len="med"/>
                    </a:lnT>
                    <a:lnB w="12221" cap="flat" cmpd="sng" algn="ctr">
                      <a:solidFill>
                        <a:srgbClr val="FFFFFF"/>
                      </a:solidFill>
                      <a:prstDash val="solid"/>
                      <a:round/>
                      <a:headEnd type="none" w="med" len="med"/>
                      <a:tailEnd type="none" w="med" len="med"/>
                    </a:lnB>
                    <a:solidFill>
                      <a:srgbClr val="D5DECE"/>
                    </a:solidFill>
                  </a:tcPr>
                </a:tc>
                <a:extLst>
                  <a:ext uri="{0D108BD9-81ED-4DB2-BD59-A6C34878D82A}">
                    <a16:rowId xmlns:a16="http://schemas.microsoft.com/office/drawing/2014/main" val="197584623"/>
                  </a:ext>
                </a:extLst>
              </a:tr>
            </a:tbl>
          </a:graphicData>
        </a:graphic>
      </p:graphicFrame>
    </p:spTree>
    <p:extLst>
      <p:ext uri="{BB962C8B-B14F-4D97-AF65-F5344CB8AC3E}">
        <p14:creationId xmlns:p14="http://schemas.microsoft.com/office/powerpoint/2010/main" val="1462506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74F5-B2C9-BBD0-0FC8-D468D12FED9F}"/>
              </a:ext>
            </a:extLst>
          </p:cNvPr>
          <p:cNvSpPr>
            <a:spLocks noGrp="1"/>
          </p:cNvSpPr>
          <p:nvPr>
            <p:ph type="title"/>
          </p:nvPr>
        </p:nvSpPr>
        <p:spPr/>
        <p:txBody>
          <a:bodyPr/>
          <a:lstStyle/>
          <a:p>
            <a:r>
              <a:rPr lang="en-US" dirty="0"/>
              <a:t>2021 KIT Final Report</a:t>
            </a:r>
          </a:p>
        </p:txBody>
      </p:sp>
      <p:sp>
        <p:nvSpPr>
          <p:cNvPr id="5" name="Content Placeholder 4">
            <a:extLst>
              <a:ext uri="{FF2B5EF4-FFF2-40B4-BE49-F238E27FC236}">
                <a16:creationId xmlns:a16="http://schemas.microsoft.com/office/drawing/2014/main" id="{5F8A1AC9-C060-842F-6615-D4E33BC1A30C}"/>
              </a:ext>
            </a:extLst>
          </p:cNvPr>
          <p:cNvSpPr>
            <a:spLocks noGrp="1"/>
          </p:cNvSpPr>
          <p:nvPr>
            <p:ph idx="1"/>
          </p:nvPr>
        </p:nvSpPr>
        <p:spPr>
          <a:xfrm>
            <a:off x="2540000" y="1600200"/>
            <a:ext cx="9144000" cy="4775548"/>
          </a:xfrm>
        </p:spPr>
        <p:txBody>
          <a:bodyPr/>
          <a:lstStyle/>
          <a:p>
            <a:pPr>
              <a:spcAft>
                <a:spcPts val="1200"/>
              </a:spcAft>
            </a:pPr>
            <a:r>
              <a:rPr lang="en-US" sz="2800" dirty="0"/>
              <a:t>The link to access the final report was emailed from </a:t>
            </a:r>
            <a:r>
              <a:rPr lang="en-US" sz="2800" dirty="0">
                <a:hlinkClick r:id="rId3" tooltip="California Department of Education Survey email address"/>
              </a:rPr>
              <a:t>surveys@cde.ca.gov</a:t>
            </a:r>
            <a:r>
              <a:rPr lang="en-US" sz="2800" dirty="0"/>
              <a:t> on January 9, 2024.</a:t>
            </a:r>
          </a:p>
          <a:p>
            <a:pPr>
              <a:spcAft>
                <a:spcPts val="1200"/>
              </a:spcAft>
            </a:pPr>
            <a:r>
              <a:rPr lang="en-US" sz="2800" dirty="0"/>
              <a:t>The due date is June 30, 2024.</a:t>
            </a:r>
            <a:endParaRPr lang="en-US" sz="2800" dirty="0">
              <a:cs typeface="Arial"/>
            </a:endParaRPr>
          </a:p>
          <a:p>
            <a:pPr>
              <a:spcAft>
                <a:spcPts val="1200"/>
              </a:spcAft>
            </a:pPr>
            <a:r>
              <a:rPr lang="en-US" sz="2800" dirty="0"/>
              <a:t>If you have expended or obligated your full award, you can complete this final report at any time. </a:t>
            </a:r>
          </a:p>
          <a:p>
            <a:pPr>
              <a:spcAft>
                <a:spcPts val="1200"/>
              </a:spcAft>
            </a:pPr>
            <a:r>
              <a:rPr lang="en-US" sz="2800" dirty="0"/>
              <a:t>Spend down: Review the KIT 2021 web page for allowable cost information prior to emailing the inbox.</a:t>
            </a:r>
            <a:endParaRPr lang="en-US" sz="2800" dirty="0">
              <a:cs typeface="Arial"/>
            </a:endParaRPr>
          </a:p>
          <a:p>
            <a:endParaRPr lang="en-US" dirty="0"/>
          </a:p>
        </p:txBody>
      </p:sp>
    </p:spTree>
    <p:extLst>
      <p:ext uri="{BB962C8B-B14F-4D97-AF65-F5344CB8AC3E}">
        <p14:creationId xmlns:p14="http://schemas.microsoft.com/office/powerpoint/2010/main" val="36337411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6C96-2B8E-1DC7-168A-D5AACA977D2C}"/>
              </a:ext>
            </a:extLst>
          </p:cNvPr>
          <p:cNvSpPr>
            <a:spLocks noGrp="1"/>
          </p:cNvSpPr>
          <p:nvPr>
            <p:ph type="title"/>
          </p:nvPr>
        </p:nvSpPr>
        <p:spPr>
          <a:xfrm>
            <a:off x="2540000" y="609600"/>
            <a:ext cx="9417169" cy="1171754"/>
          </a:xfrm>
        </p:spPr>
        <p:txBody>
          <a:bodyPr/>
          <a:lstStyle/>
          <a:p>
            <a:r>
              <a:rPr lang="en-US" dirty="0">
                <a:ea typeface="+mj-lt"/>
                <a:cs typeface="+mj-lt"/>
              </a:rPr>
              <a:t>2024 SBP and Summer Meal Programs Start-up and Expansion Grants</a:t>
            </a:r>
            <a:endParaRPr lang="en-US" dirty="0"/>
          </a:p>
        </p:txBody>
      </p:sp>
      <p:sp>
        <p:nvSpPr>
          <p:cNvPr id="3" name="Content Placeholder 2">
            <a:extLst>
              <a:ext uri="{FF2B5EF4-FFF2-40B4-BE49-F238E27FC236}">
                <a16:creationId xmlns:a16="http://schemas.microsoft.com/office/drawing/2014/main" id="{7ECE677A-F8CF-366A-879B-7078C8C8EFD7}"/>
              </a:ext>
            </a:extLst>
          </p:cNvPr>
          <p:cNvSpPr>
            <a:spLocks noGrp="1"/>
          </p:cNvSpPr>
          <p:nvPr>
            <p:ph sz="half" idx="1"/>
          </p:nvPr>
        </p:nvSpPr>
        <p:spPr>
          <a:xfrm>
            <a:off x="2353094" y="2441275"/>
            <a:ext cx="6037532" cy="4330460"/>
          </a:xfrm>
        </p:spPr>
        <p:txBody>
          <a:bodyPr/>
          <a:lstStyle/>
          <a:p>
            <a:pPr>
              <a:spcBef>
                <a:spcPts val="1400"/>
              </a:spcBef>
              <a:spcAft>
                <a:spcPts val="1200"/>
              </a:spcAft>
            </a:pPr>
            <a:r>
              <a:rPr lang="en-US" dirty="0">
                <a:cs typeface="Arial"/>
              </a:rPr>
              <a:t>Applications open now</a:t>
            </a:r>
            <a:endParaRPr lang="en-US" dirty="0"/>
          </a:p>
          <a:p>
            <a:pPr>
              <a:spcBef>
                <a:spcPts val="1400"/>
              </a:spcBef>
              <a:spcAft>
                <a:spcPts val="1200"/>
              </a:spcAft>
            </a:pPr>
            <a:r>
              <a:rPr lang="en-US" dirty="0">
                <a:cs typeface="Arial"/>
              </a:rPr>
              <a:t>$1.017 Million available</a:t>
            </a:r>
          </a:p>
          <a:p>
            <a:pPr>
              <a:spcBef>
                <a:spcPts val="1400"/>
              </a:spcBef>
              <a:spcAft>
                <a:spcPts val="1200"/>
              </a:spcAft>
            </a:pPr>
            <a:r>
              <a:rPr lang="en-US" dirty="0">
                <a:cs typeface="Arial"/>
              </a:rPr>
              <a:t>$15,000 per school site</a:t>
            </a:r>
          </a:p>
          <a:p>
            <a:pPr>
              <a:spcBef>
                <a:spcPts val="1400"/>
              </a:spcBef>
              <a:spcAft>
                <a:spcPts val="1200"/>
              </a:spcAft>
            </a:pPr>
            <a:r>
              <a:rPr lang="en-US" dirty="0">
                <a:cs typeface="Arial"/>
              </a:rPr>
              <a:t>Applications due no later than March 1, 2024</a:t>
            </a:r>
          </a:p>
          <a:p>
            <a:pPr>
              <a:spcBef>
                <a:spcPts val="1400"/>
              </a:spcBef>
              <a:spcAft>
                <a:spcPts val="1200"/>
              </a:spcAft>
            </a:pPr>
            <a:endParaRPr lang="en-US" dirty="0">
              <a:cs typeface="Arial"/>
            </a:endParaRPr>
          </a:p>
        </p:txBody>
      </p:sp>
      <p:pic>
        <p:nvPicPr>
          <p:cNvPr id="5" name="Content Placeholder 4">
            <a:extLst>
              <a:ext uri="{FF2B5EF4-FFF2-40B4-BE49-F238E27FC236}">
                <a16:creationId xmlns:a16="http://schemas.microsoft.com/office/drawing/2014/main" id="{9F90DADC-F36D-B4E0-7F53-047AF8DFB232}"/>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474016" y="2908538"/>
            <a:ext cx="3473571" cy="2605179"/>
          </a:xfrm>
        </p:spPr>
      </p:pic>
    </p:spTree>
    <p:extLst>
      <p:ext uri="{BB962C8B-B14F-4D97-AF65-F5344CB8AC3E}">
        <p14:creationId xmlns:p14="http://schemas.microsoft.com/office/powerpoint/2010/main" val="5808031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3E347-6B93-54CD-0DC9-983C95B89AA8}"/>
              </a:ext>
            </a:extLst>
          </p:cNvPr>
          <p:cNvSpPr>
            <a:spLocks noGrp="1"/>
          </p:cNvSpPr>
          <p:nvPr>
            <p:ph type="title"/>
          </p:nvPr>
        </p:nvSpPr>
        <p:spPr>
          <a:xfrm>
            <a:off x="1973241" y="726054"/>
            <a:ext cx="10058400" cy="755565"/>
          </a:xfrm>
        </p:spPr>
        <p:txBody>
          <a:bodyPr/>
          <a:lstStyle/>
          <a:p>
            <a:r>
              <a:rPr lang="en-US" sz="4000" dirty="0">
                <a:cs typeface="Arial"/>
              </a:rPr>
              <a:t>Supporting the Use of Traditional </a:t>
            </a:r>
            <a:br>
              <a:rPr lang="en-US" sz="4000" dirty="0">
                <a:cs typeface="Arial"/>
              </a:rPr>
            </a:br>
            <a:r>
              <a:rPr lang="en-US" sz="4000" dirty="0">
                <a:cs typeface="Arial"/>
              </a:rPr>
              <a:t>Indigenous Foods in </a:t>
            </a:r>
            <a:br>
              <a:rPr lang="en-US" sz="4000" dirty="0">
                <a:cs typeface="Arial"/>
              </a:rPr>
            </a:br>
            <a:r>
              <a:rPr lang="en-US" sz="4000" dirty="0">
                <a:cs typeface="Arial"/>
              </a:rPr>
              <a:t>Child Nutrition Programs (CNP)</a:t>
            </a:r>
          </a:p>
        </p:txBody>
      </p:sp>
      <p:sp>
        <p:nvSpPr>
          <p:cNvPr id="3" name="Content Placeholder 2">
            <a:extLst>
              <a:ext uri="{FF2B5EF4-FFF2-40B4-BE49-F238E27FC236}">
                <a16:creationId xmlns:a16="http://schemas.microsoft.com/office/drawing/2014/main" id="{5C9319E0-7AD9-433A-CD39-3B699EC90E8E}"/>
              </a:ext>
            </a:extLst>
          </p:cNvPr>
          <p:cNvSpPr>
            <a:spLocks noGrp="1"/>
          </p:cNvSpPr>
          <p:nvPr>
            <p:ph idx="1"/>
          </p:nvPr>
        </p:nvSpPr>
        <p:spPr>
          <a:xfrm>
            <a:off x="2385366" y="2162700"/>
            <a:ext cx="9431547" cy="4244196"/>
          </a:xfrm>
        </p:spPr>
        <p:txBody>
          <a:bodyPr/>
          <a:lstStyle/>
          <a:p>
            <a:pPr>
              <a:spcBef>
                <a:spcPts val="1200"/>
              </a:spcBef>
              <a:spcAft>
                <a:spcPts val="1200"/>
              </a:spcAft>
              <a:buFont typeface="Arial"/>
              <a:buChar char="•"/>
            </a:pPr>
            <a:r>
              <a:rPr lang="en-US" sz="2400" dirty="0">
                <a:cs typeface="Arial"/>
              </a:rPr>
              <a:t>Funding: $2 million and up to four organizations </a:t>
            </a:r>
          </a:p>
          <a:p>
            <a:pPr>
              <a:spcBef>
                <a:spcPts val="1200"/>
              </a:spcBef>
              <a:spcAft>
                <a:spcPts val="1200"/>
              </a:spcAft>
              <a:buFont typeface="Arial"/>
              <a:buChar char="•"/>
            </a:pPr>
            <a:r>
              <a:rPr lang="en-US" sz="2400" dirty="0">
                <a:cs typeface="Arial"/>
              </a:rPr>
              <a:t>Purpose: Request for Application (RFA) to provide regional training and technical assistance for procuring, preparing, and crediting traditional indigenous foods</a:t>
            </a:r>
          </a:p>
          <a:p>
            <a:pPr>
              <a:spcBef>
                <a:spcPts val="1200"/>
              </a:spcBef>
              <a:spcAft>
                <a:spcPts val="1200"/>
              </a:spcAft>
              <a:buFont typeface="Arial"/>
              <a:buChar char="•"/>
            </a:pPr>
            <a:r>
              <a:rPr lang="en-US" sz="2400" dirty="0">
                <a:latin typeface="Arial"/>
                <a:cs typeface="Arial"/>
              </a:rPr>
              <a:t>Informational webinars: February 8, 2024, 10 am PT and February 13, 2024, 12 pm PT</a:t>
            </a:r>
            <a:endParaRPr lang="en-US" sz="2400" dirty="0">
              <a:cs typeface="Arial"/>
            </a:endParaRPr>
          </a:p>
          <a:p>
            <a:pPr>
              <a:spcBef>
                <a:spcPts val="1200"/>
              </a:spcBef>
              <a:spcAft>
                <a:spcPts val="1200"/>
              </a:spcAft>
              <a:buFont typeface="Arial"/>
              <a:buChar char="•"/>
            </a:pPr>
            <a:r>
              <a:rPr lang="en-US" sz="2400" dirty="0">
                <a:latin typeface="Arial"/>
                <a:cs typeface="Arial"/>
              </a:rPr>
              <a:t>Letter of intent due: February 19, 2024</a:t>
            </a:r>
          </a:p>
          <a:p>
            <a:pPr>
              <a:spcBef>
                <a:spcPts val="1200"/>
              </a:spcBef>
              <a:spcAft>
                <a:spcPts val="1200"/>
              </a:spcAft>
              <a:buFont typeface="Arial"/>
              <a:buChar char="•"/>
            </a:pPr>
            <a:r>
              <a:rPr lang="en-US" sz="2400" dirty="0">
                <a:latin typeface="Arial"/>
                <a:cs typeface="Arial"/>
              </a:rPr>
              <a:t>Application deadline: March 18, 2024</a:t>
            </a:r>
          </a:p>
          <a:p>
            <a:pPr marL="685800">
              <a:spcBef>
                <a:spcPts val="0"/>
              </a:spcBef>
              <a:spcAft>
                <a:spcPts val="1200"/>
              </a:spcAft>
              <a:buFont typeface="Arial"/>
              <a:buChar char="•"/>
            </a:pPr>
            <a:endParaRPr lang="en-US" sz="2400" dirty="0">
              <a:solidFill>
                <a:srgbClr val="000000"/>
              </a:solidFill>
              <a:latin typeface="Arial"/>
              <a:cs typeface="Arial"/>
            </a:endParaRPr>
          </a:p>
          <a:p>
            <a:pPr>
              <a:buFont typeface="Arial"/>
              <a:buChar char="•"/>
            </a:pPr>
            <a:endParaRPr lang="en-US" sz="2400" dirty="0">
              <a:solidFill>
                <a:srgbClr val="0A0909"/>
              </a:solidFill>
              <a:latin typeface="Arial"/>
              <a:cs typeface="Calibri"/>
            </a:endParaRPr>
          </a:p>
          <a:p>
            <a:pPr marL="0" indent="0">
              <a:buNone/>
            </a:pPr>
            <a:endParaRPr lang="en-US" sz="2400" dirty="0">
              <a:solidFill>
                <a:srgbClr val="0A0909"/>
              </a:solidFill>
              <a:latin typeface="Arial"/>
              <a:cs typeface="Calibri"/>
            </a:endParaRPr>
          </a:p>
        </p:txBody>
      </p:sp>
    </p:spTree>
    <p:extLst>
      <p:ext uri="{BB962C8B-B14F-4D97-AF65-F5344CB8AC3E}">
        <p14:creationId xmlns:p14="http://schemas.microsoft.com/office/powerpoint/2010/main" val="3256928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0B83C-A0FA-F4C4-DB1B-21AEC7BB85A5}"/>
              </a:ext>
            </a:extLst>
          </p:cNvPr>
          <p:cNvSpPr>
            <a:spLocks noGrp="1"/>
          </p:cNvSpPr>
          <p:nvPr>
            <p:ph type="title"/>
          </p:nvPr>
        </p:nvSpPr>
        <p:spPr>
          <a:xfrm>
            <a:off x="2540000" y="847106"/>
            <a:ext cx="9144000" cy="1143000"/>
          </a:xfrm>
        </p:spPr>
        <p:txBody>
          <a:bodyPr/>
          <a:lstStyle/>
          <a:p>
            <a:r>
              <a:rPr lang="en-US" sz="4000" dirty="0">
                <a:cs typeface="Arial"/>
              </a:rPr>
              <a:t>District Spotlight: Sacramento City Unified School District (USD) and the Food Literacy Center</a:t>
            </a:r>
          </a:p>
          <a:p>
            <a:endParaRPr lang="en-US" dirty="0">
              <a:cs typeface="Arial"/>
            </a:endParaRPr>
          </a:p>
        </p:txBody>
      </p:sp>
      <p:sp>
        <p:nvSpPr>
          <p:cNvPr id="8" name="Content Placeholder 7">
            <a:extLst>
              <a:ext uri="{FF2B5EF4-FFF2-40B4-BE49-F238E27FC236}">
                <a16:creationId xmlns:a16="http://schemas.microsoft.com/office/drawing/2014/main" id="{B8EC8542-AC07-CFEF-1BC7-221137B40A35}"/>
              </a:ext>
            </a:extLst>
          </p:cNvPr>
          <p:cNvSpPr>
            <a:spLocks noGrp="1"/>
          </p:cNvSpPr>
          <p:nvPr>
            <p:ph idx="1"/>
          </p:nvPr>
        </p:nvSpPr>
        <p:spPr>
          <a:xfrm>
            <a:off x="2540000" y="2294021"/>
            <a:ext cx="9144000" cy="4114800"/>
          </a:xfrm>
        </p:spPr>
        <p:txBody>
          <a:bodyPr/>
          <a:lstStyle/>
          <a:p>
            <a:pPr>
              <a:spcBef>
                <a:spcPts val="1400"/>
              </a:spcBef>
              <a:spcAft>
                <a:spcPts val="1200"/>
              </a:spcAft>
            </a:pPr>
            <a:r>
              <a:rPr lang="en-US" sz="2800" dirty="0"/>
              <a:t>KVIE Public TV Series Inside California Education.</a:t>
            </a:r>
            <a:endParaRPr lang="en-US" sz="2800" dirty="0">
              <a:cs typeface="Arial"/>
            </a:endParaRPr>
          </a:p>
          <a:p>
            <a:pPr>
              <a:spcBef>
                <a:spcPts val="1400"/>
              </a:spcBef>
              <a:spcAft>
                <a:spcPts val="1200"/>
              </a:spcAft>
            </a:pPr>
            <a:r>
              <a:rPr lang="en-US" sz="2800" dirty="0">
                <a:cs typeface="Arial"/>
              </a:rPr>
              <a:t>Student field trips to the 1-acre farm; cooking school; fruit and vegetable tastings.</a:t>
            </a:r>
          </a:p>
          <a:p>
            <a:pPr>
              <a:spcBef>
                <a:spcPts val="1400"/>
              </a:spcBef>
              <a:spcAft>
                <a:spcPts val="1200"/>
              </a:spcAft>
            </a:pPr>
            <a:r>
              <a:rPr lang="en-US" sz="2800" dirty="0">
                <a:cs typeface="Arial"/>
              </a:rPr>
              <a:t>Goal: Get kids to eat their fruits and vegetables.</a:t>
            </a:r>
          </a:p>
          <a:p>
            <a:pPr marL="0" indent="0">
              <a:spcBef>
                <a:spcPts val="1400"/>
              </a:spcBef>
              <a:spcAft>
                <a:spcPts val="1200"/>
              </a:spcAft>
              <a:buNone/>
            </a:pPr>
            <a:r>
              <a:rPr lang="en-US" sz="2800" dirty="0">
                <a:cs typeface="Arial"/>
              </a:rPr>
              <a:t>Students exposed to the program were more likely to pick healthy options! </a:t>
            </a:r>
          </a:p>
          <a:p>
            <a:pPr>
              <a:spcBef>
                <a:spcPts val="1400"/>
              </a:spcBef>
              <a:spcAft>
                <a:spcPts val="1200"/>
              </a:spcAft>
            </a:pPr>
            <a:endParaRPr lang="en-US" dirty="0">
              <a:solidFill>
                <a:srgbClr val="000000"/>
              </a:solidFill>
              <a:cs typeface="Arial"/>
            </a:endParaRPr>
          </a:p>
          <a:p>
            <a:pPr>
              <a:spcBef>
                <a:spcPts val="1400"/>
              </a:spcBef>
              <a:spcAft>
                <a:spcPts val="1200"/>
              </a:spcAft>
            </a:pPr>
            <a:endParaRPr lang="en-US" dirty="0">
              <a:solidFill>
                <a:srgbClr val="000000"/>
              </a:solidFill>
              <a:cs typeface="Arial"/>
            </a:endParaRPr>
          </a:p>
          <a:p>
            <a:pPr>
              <a:spcBef>
                <a:spcPts val="1400"/>
              </a:spcBef>
              <a:spcAft>
                <a:spcPts val="1200"/>
              </a:spcAft>
            </a:pPr>
            <a:endParaRPr lang="en-US" dirty="0">
              <a:solidFill>
                <a:srgbClr val="FF0000"/>
              </a:solidFill>
              <a:cs typeface="Arial"/>
            </a:endParaRPr>
          </a:p>
        </p:txBody>
      </p:sp>
    </p:spTree>
    <p:extLst>
      <p:ext uri="{BB962C8B-B14F-4D97-AF65-F5344CB8AC3E}">
        <p14:creationId xmlns:p14="http://schemas.microsoft.com/office/powerpoint/2010/main" val="3796619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6C96-2B8E-1DC7-168A-D5AACA977D2C}"/>
              </a:ext>
            </a:extLst>
          </p:cNvPr>
          <p:cNvSpPr>
            <a:spLocks noGrp="1"/>
          </p:cNvSpPr>
          <p:nvPr>
            <p:ph type="title"/>
          </p:nvPr>
        </p:nvSpPr>
        <p:spPr>
          <a:xfrm>
            <a:off x="2540000" y="609600"/>
            <a:ext cx="9417169" cy="1171754"/>
          </a:xfrm>
        </p:spPr>
        <p:txBody>
          <a:bodyPr/>
          <a:lstStyle/>
          <a:p>
            <a:r>
              <a:rPr lang="en-US" dirty="0">
                <a:ea typeface="+mj-lt"/>
                <a:cs typeface="+mj-lt"/>
              </a:rPr>
              <a:t>Healthy School Food Pathways</a:t>
            </a:r>
            <a:br>
              <a:rPr lang="en-US" dirty="0">
                <a:ea typeface="+mj-lt"/>
                <a:cs typeface="+mj-lt"/>
              </a:rPr>
            </a:br>
            <a:r>
              <a:rPr lang="en-US" dirty="0">
                <a:ea typeface="+mj-lt"/>
                <a:cs typeface="+mj-lt"/>
              </a:rPr>
              <a:t>Pre-Apprenticeship</a:t>
            </a:r>
            <a:endParaRPr lang="en-US" dirty="0"/>
          </a:p>
        </p:txBody>
      </p:sp>
      <p:sp>
        <p:nvSpPr>
          <p:cNvPr id="3" name="Content Placeholder 2">
            <a:extLst>
              <a:ext uri="{FF2B5EF4-FFF2-40B4-BE49-F238E27FC236}">
                <a16:creationId xmlns:a16="http://schemas.microsoft.com/office/drawing/2014/main" id="{7ECE677A-F8CF-366A-879B-7078C8C8EFD7}"/>
              </a:ext>
            </a:extLst>
          </p:cNvPr>
          <p:cNvSpPr>
            <a:spLocks noGrp="1"/>
          </p:cNvSpPr>
          <p:nvPr>
            <p:ph sz="half" idx="1"/>
          </p:nvPr>
        </p:nvSpPr>
        <p:spPr>
          <a:xfrm>
            <a:off x="2353094" y="2441275"/>
            <a:ext cx="6703224" cy="4322780"/>
          </a:xfrm>
        </p:spPr>
        <p:txBody>
          <a:bodyPr/>
          <a:lstStyle/>
          <a:p>
            <a:pPr>
              <a:spcBef>
                <a:spcPts val="1400"/>
              </a:spcBef>
              <a:spcAft>
                <a:spcPts val="1200"/>
              </a:spcAft>
            </a:pPr>
            <a:r>
              <a:rPr lang="en-US" sz="2800" dirty="0">
                <a:cs typeface="Arial"/>
              </a:rPr>
              <a:t>Applications open now</a:t>
            </a:r>
            <a:endParaRPr lang="en-US" sz="2800" dirty="0"/>
          </a:p>
          <a:p>
            <a:pPr>
              <a:spcBef>
                <a:spcPts val="1400"/>
              </a:spcBef>
              <a:spcAft>
                <a:spcPts val="1200"/>
              </a:spcAft>
            </a:pPr>
            <a:r>
              <a:rPr lang="en-US" sz="2800" dirty="0">
                <a:cs typeface="Arial"/>
              </a:rPr>
              <a:t>Deadline: February 12, 2024</a:t>
            </a:r>
          </a:p>
          <a:p>
            <a:pPr>
              <a:spcBef>
                <a:spcPts val="1400"/>
              </a:spcBef>
              <a:spcAft>
                <a:spcPts val="1200"/>
              </a:spcAft>
            </a:pPr>
            <a:r>
              <a:rPr lang="en-US" sz="2800" dirty="0">
                <a:cs typeface="Arial"/>
              </a:rPr>
              <a:t>Seven-week work-based paid learning program emphasizing scratch cooking</a:t>
            </a:r>
          </a:p>
          <a:p>
            <a:pPr>
              <a:spcBef>
                <a:spcPts val="1400"/>
              </a:spcBef>
              <a:spcAft>
                <a:spcPts val="1200"/>
              </a:spcAft>
            </a:pPr>
            <a:r>
              <a:rPr lang="en-US" sz="2800" dirty="0">
                <a:cs typeface="Arial"/>
              </a:rPr>
              <a:t>Email: </a:t>
            </a:r>
            <a:r>
              <a:rPr lang="en-US" sz="2800" dirty="0">
                <a:cs typeface="Arial"/>
                <a:hlinkClick r:id="rId3" tooltip="Chef Ann Foundation email address"/>
              </a:rPr>
              <a:t>pathway@chefannfoundation.org </a:t>
            </a:r>
            <a:endParaRPr lang="en-US" sz="2800" dirty="0">
              <a:cs typeface="Arial"/>
            </a:endParaRPr>
          </a:p>
          <a:p>
            <a:pPr>
              <a:spcBef>
                <a:spcPts val="1400"/>
              </a:spcBef>
              <a:spcAft>
                <a:spcPts val="1200"/>
              </a:spcAft>
            </a:pPr>
            <a:endParaRPr lang="en-US" dirty="0">
              <a:cs typeface="Arial"/>
            </a:endParaRPr>
          </a:p>
          <a:p>
            <a:pPr>
              <a:spcBef>
                <a:spcPts val="1400"/>
              </a:spcBef>
              <a:spcAft>
                <a:spcPts val="1200"/>
              </a:spcAft>
            </a:pPr>
            <a:endParaRPr lang="en-US" dirty="0">
              <a:cs typeface="Arial"/>
            </a:endParaRPr>
          </a:p>
        </p:txBody>
      </p:sp>
      <p:pic>
        <p:nvPicPr>
          <p:cNvPr id="6" name="Picture 5" descr="A group of people standing on a stage">
            <a:extLst>
              <a:ext uri="{FF2B5EF4-FFF2-40B4-BE49-F238E27FC236}">
                <a16:creationId xmlns:a16="http://schemas.microsoft.com/office/drawing/2014/main" id="{C7C8C81F-99DD-221E-F06B-7B4EB82B96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56318" y="2848780"/>
            <a:ext cx="2983016" cy="22372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11466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593DF9-D315-4FE9-884A-12147493094E}"/>
              </a:ext>
            </a:extLst>
          </p:cNvPr>
          <p:cNvSpPr>
            <a:spLocks noGrp="1"/>
          </p:cNvSpPr>
          <p:nvPr>
            <p:ph type="title"/>
          </p:nvPr>
        </p:nvSpPr>
        <p:spPr>
          <a:xfrm>
            <a:off x="2540000" y="139700"/>
            <a:ext cx="9144000" cy="1143000"/>
          </a:xfrm>
        </p:spPr>
        <p:txBody>
          <a:bodyPr/>
          <a:lstStyle/>
          <a:p>
            <a:r>
              <a:rPr lang="en-US" sz="4200" dirty="0"/>
              <a:t>Grant Funds Overview</a:t>
            </a:r>
          </a:p>
        </p:txBody>
      </p:sp>
      <p:graphicFrame>
        <p:nvGraphicFramePr>
          <p:cNvPr id="5" name="Content Placeholder 4" descr="Grant and timeline information for  Local Food for Schools funding,  24-25 FFVP RFA, Supply Chain Assistance funds disbursement in February. School Breakfast Start up application due 3/1, and LFS expenditure report is due 2/1.">
            <a:extLst>
              <a:ext uri="{FF2B5EF4-FFF2-40B4-BE49-F238E27FC236}">
                <a16:creationId xmlns:a16="http://schemas.microsoft.com/office/drawing/2014/main" id="{19401267-1BA0-43A7-8154-DFD352A64FD7}"/>
              </a:ext>
            </a:extLst>
          </p:cNvPr>
          <p:cNvGraphicFramePr>
            <a:graphicFrameLocks noGrp="1"/>
          </p:cNvGraphicFramePr>
          <p:nvPr>
            <p:ph idx="1"/>
            <p:extLst>
              <p:ext uri="{D42A27DB-BD31-4B8C-83A1-F6EECF244321}">
                <p14:modId xmlns:p14="http://schemas.microsoft.com/office/powerpoint/2010/main" val="2064988394"/>
              </p:ext>
            </p:extLst>
          </p:nvPr>
        </p:nvGraphicFramePr>
        <p:xfrm>
          <a:off x="2540000" y="1081202"/>
          <a:ext cx="9241692" cy="4976949"/>
        </p:xfrm>
        <a:graphic>
          <a:graphicData uri="http://schemas.openxmlformats.org/drawingml/2006/table">
            <a:tbl>
              <a:tblPr firstRow="1" bandRow="1">
                <a:tableStyleId>{5C22544A-7EE6-4342-B048-85BDC9FD1C3A}</a:tableStyleId>
              </a:tblPr>
              <a:tblGrid>
                <a:gridCol w="6828584">
                  <a:extLst>
                    <a:ext uri="{9D8B030D-6E8A-4147-A177-3AD203B41FA5}">
                      <a16:colId xmlns:a16="http://schemas.microsoft.com/office/drawing/2014/main" val="4064080176"/>
                    </a:ext>
                  </a:extLst>
                </a:gridCol>
                <a:gridCol w="2413108">
                  <a:extLst>
                    <a:ext uri="{9D8B030D-6E8A-4147-A177-3AD203B41FA5}">
                      <a16:colId xmlns:a16="http://schemas.microsoft.com/office/drawing/2014/main" val="1239151048"/>
                    </a:ext>
                  </a:extLst>
                </a:gridCol>
              </a:tblGrid>
              <a:tr h="408918">
                <a:tc>
                  <a:txBody>
                    <a:bodyPr/>
                    <a:lstStyle/>
                    <a:p>
                      <a:pPr algn="ctr"/>
                      <a:r>
                        <a:rPr lang="en-US" sz="2800" dirty="0"/>
                        <a:t>Grant</a:t>
                      </a:r>
                    </a:p>
                  </a:txBody>
                  <a:tcPr marL="183750" marR="183750"/>
                </a:tc>
                <a:tc>
                  <a:txBody>
                    <a:bodyPr/>
                    <a:lstStyle/>
                    <a:p>
                      <a:pPr algn="ctr"/>
                      <a:r>
                        <a:rPr lang="en-US" sz="2800" dirty="0"/>
                        <a:t>Timeline</a:t>
                      </a:r>
                    </a:p>
                  </a:txBody>
                  <a:tcPr marL="183750" marR="183750"/>
                </a:tc>
                <a:extLst>
                  <a:ext uri="{0D108BD9-81ED-4DB2-BD59-A6C34878D82A}">
                    <a16:rowId xmlns:a16="http://schemas.microsoft.com/office/drawing/2014/main" val="1454820400"/>
                  </a:ext>
                </a:extLst>
              </a:tr>
              <a:tr h="911171">
                <a:tc>
                  <a:txBody>
                    <a:bodyPr/>
                    <a:lstStyle/>
                    <a:p>
                      <a:pPr lvl="0" algn="l">
                        <a:lnSpc>
                          <a:spcPct val="100000"/>
                        </a:lnSpc>
                        <a:spcBef>
                          <a:spcPts val="0"/>
                        </a:spcBef>
                        <a:spcAft>
                          <a:spcPts val="0"/>
                        </a:spcAft>
                        <a:buNone/>
                      </a:pPr>
                      <a:r>
                        <a:rPr lang="en-US" sz="2400" b="0" i="0" u="none" strike="noStrike" noProof="0" dirty="0">
                          <a:solidFill>
                            <a:schemeClr val="tx1"/>
                          </a:solidFill>
                          <a:latin typeface="Arial"/>
                        </a:rPr>
                        <a:t>LFS funding disbursed</a:t>
                      </a:r>
                    </a:p>
                  </a:txBody>
                  <a:tcPr marL="183750" marR="183750" anchor="ctr"/>
                </a:tc>
                <a:tc>
                  <a:txBody>
                    <a:bodyPr/>
                    <a:lstStyle/>
                    <a:p>
                      <a:pPr lvl="0" algn="ctr">
                        <a:lnSpc>
                          <a:spcPct val="100000"/>
                        </a:lnSpc>
                        <a:spcBef>
                          <a:spcPts val="0"/>
                        </a:spcBef>
                        <a:spcAft>
                          <a:spcPts val="0"/>
                        </a:spcAft>
                        <a:buNone/>
                      </a:pPr>
                      <a:r>
                        <a:rPr lang="en-US" sz="2400" b="0" i="0" u="none" strike="noStrike" kern="1200" noProof="0" dirty="0">
                          <a:solidFill>
                            <a:schemeClr val="tx1"/>
                          </a:solidFill>
                          <a:latin typeface="Arial"/>
                        </a:rPr>
                        <a:t>February 2024 (revised date)</a:t>
                      </a:r>
                    </a:p>
                  </a:txBody>
                  <a:tcPr marL="183750" marR="183750" anchor="ctr"/>
                </a:tc>
                <a:extLst>
                  <a:ext uri="{0D108BD9-81ED-4DB2-BD59-A6C34878D82A}">
                    <a16:rowId xmlns:a16="http://schemas.microsoft.com/office/drawing/2014/main" val="56463132"/>
                  </a:ext>
                </a:extLst>
              </a:tr>
              <a:tr h="857030">
                <a:tc>
                  <a:txBody>
                    <a:bodyPr/>
                    <a:lstStyle/>
                    <a:p>
                      <a:pPr marL="0" lvl="0" indent="0" algn="l">
                        <a:lnSpc>
                          <a:spcPct val="100000"/>
                        </a:lnSpc>
                        <a:buNone/>
                      </a:pPr>
                      <a:r>
                        <a:rPr lang="en-US" sz="2400" b="0" i="0" u="none" strike="noStrike" baseline="0" noProof="0" dirty="0">
                          <a:solidFill>
                            <a:schemeClr val="tx1"/>
                          </a:solidFill>
                          <a:latin typeface="Arial"/>
                        </a:rPr>
                        <a:t>2024–25 Fresh Fruit and Vegetable Program </a:t>
                      </a:r>
                      <a:r>
                        <a:rPr lang="en-US" sz="2400" dirty="0">
                          <a:solidFill>
                            <a:schemeClr val="tx1"/>
                          </a:solidFill>
                        </a:rPr>
                        <a:t>RFA released</a:t>
                      </a:r>
                    </a:p>
                  </a:txBody>
                  <a:tcPr marL="183750" marR="183750" anchor="ctr"/>
                </a:tc>
                <a:tc>
                  <a:txBody>
                    <a:bodyPr/>
                    <a:lstStyle/>
                    <a:p>
                      <a:pPr lvl="0" algn="ctr">
                        <a:lnSpc>
                          <a:spcPct val="100000"/>
                        </a:lnSpc>
                        <a:spcBef>
                          <a:spcPts val="0"/>
                        </a:spcBef>
                        <a:spcAft>
                          <a:spcPts val="0"/>
                        </a:spcAft>
                        <a:buNone/>
                      </a:pPr>
                      <a:r>
                        <a:rPr lang="en-US" sz="2400" b="0" i="0" u="none" strike="noStrike" kern="1200" noProof="0" dirty="0">
                          <a:solidFill>
                            <a:schemeClr val="tx1"/>
                          </a:solidFill>
                          <a:latin typeface="Arial"/>
                        </a:rPr>
                        <a:t>February 2024</a:t>
                      </a:r>
                    </a:p>
                    <a:p>
                      <a:pPr lvl="0" algn="ctr">
                        <a:lnSpc>
                          <a:spcPct val="100000"/>
                        </a:lnSpc>
                        <a:spcBef>
                          <a:spcPts val="0"/>
                        </a:spcBef>
                        <a:spcAft>
                          <a:spcPts val="0"/>
                        </a:spcAft>
                        <a:buNone/>
                      </a:pPr>
                      <a:r>
                        <a:rPr lang="en-US" sz="2400" b="0" i="0" u="none" strike="noStrike" kern="1200" noProof="0" dirty="0">
                          <a:solidFill>
                            <a:schemeClr val="tx1"/>
                          </a:solidFill>
                          <a:latin typeface="Arial"/>
                        </a:rPr>
                        <a:t>(revised date)</a:t>
                      </a:r>
                    </a:p>
                  </a:txBody>
                  <a:tcPr marL="183750" marR="183750" anchor="ctr"/>
                </a:tc>
                <a:extLst>
                  <a:ext uri="{0D108BD9-81ED-4DB2-BD59-A6C34878D82A}">
                    <a16:rowId xmlns:a16="http://schemas.microsoft.com/office/drawing/2014/main" val="481947533"/>
                  </a:ext>
                </a:extLst>
              </a:tr>
              <a:tr h="732551">
                <a:tc>
                  <a:txBody>
                    <a:bodyPr/>
                    <a:lstStyle/>
                    <a:p>
                      <a:pPr marL="0" lvl="0" indent="0" algn="l">
                        <a:lnSpc>
                          <a:spcPct val="100000"/>
                        </a:lnSpc>
                        <a:buNone/>
                      </a:pPr>
                      <a:r>
                        <a:rPr lang="en-US" sz="2400" dirty="0">
                          <a:solidFill>
                            <a:srgbClr val="000000"/>
                          </a:solidFill>
                        </a:rPr>
                        <a:t>Supply Chain Assistance funds disbursed (round four) </a:t>
                      </a:r>
                      <a:endParaRPr lang="en-US" sz="2400" dirty="0">
                        <a:solidFill>
                          <a:schemeClr val="tx1"/>
                        </a:solidFill>
                      </a:endParaRPr>
                    </a:p>
                  </a:txBody>
                  <a:tcPr marL="183750" marR="183750" anchor="ctr"/>
                </a:tc>
                <a:tc>
                  <a:txBody>
                    <a:bodyPr/>
                    <a:lstStyle/>
                    <a:p>
                      <a:pPr lvl="0" algn="ctr">
                        <a:lnSpc>
                          <a:spcPct val="100000"/>
                        </a:lnSpc>
                        <a:spcBef>
                          <a:spcPts val="0"/>
                        </a:spcBef>
                        <a:spcAft>
                          <a:spcPts val="0"/>
                        </a:spcAft>
                        <a:buNone/>
                      </a:pPr>
                      <a:r>
                        <a:rPr lang="en-US" sz="2400" b="0" i="0" u="none" strike="noStrike" kern="1200" noProof="0" dirty="0">
                          <a:solidFill>
                            <a:schemeClr val="tx1"/>
                          </a:solidFill>
                          <a:latin typeface="Arial"/>
                        </a:rPr>
                        <a:t>February 2024</a:t>
                      </a:r>
                    </a:p>
                  </a:txBody>
                  <a:tcPr marL="183750" marR="183750" anchor="ctr"/>
                </a:tc>
                <a:extLst>
                  <a:ext uri="{0D108BD9-81ED-4DB2-BD59-A6C34878D82A}">
                    <a16:rowId xmlns:a16="http://schemas.microsoft.com/office/drawing/2014/main" val="1739749842"/>
                  </a:ext>
                </a:extLst>
              </a:tr>
              <a:tr h="8639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LFS Expenditure Report due</a:t>
                      </a:r>
                      <a:endParaRPr lang="en-US" sz="2400" dirty="0">
                        <a:solidFill>
                          <a:srgbClr val="000000"/>
                        </a:solidFill>
                      </a:endParaRPr>
                    </a:p>
                  </a:txBody>
                  <a:tcPr marL="183750" marR="183750" anchor="ctr"/>
                </a:tc>
                <a:tc>
                  <a:txBody>
                    <a:bodyPr/>
                    <a:lstStyle/>
                    <a:p>
                      <a:pPr lvl="0" algn="ctr">
                        <a:lnSpc>
                          <a:spcPct val="100000"/>
                        </a:lnSpc>
                        <a:spcBef>
                          <a:spcPts val="0"/>
                        </a:spcBef>
                        <a:spcAft>
                          <a:spcPts val="0"/>
                        </a:spcAft>
                        <a:buNone/>
                      </a:pPr>
                      <a:r>
                        <a:rPr lang="en-US" sz="2400" b="0" i="0" u="none" strike="noStrike" kern="1200" noProof="0" dirty="0">
                          <a:solidFill>
                            <a:srgbClr val="000000"/>
                          </a:solidFill>
                          <a:latin typeface="Arial"/>
                        </a:rPr>
                        <a:t>February 14, 2024</a:t>
                      </a:r>
                    </a:p>
                  </a:txBody>
                  <a:tcPr marL="183750" marR="183750" anchor="ctr"/>
                </a:tc>
                <a:extLst>
                  <a:ext uri="{0D108BD9-81ED-4DB2-BD59-A6C34878D82A}">
                    <a16:rowId xmlns:a16="http://schemas.microsoft.com/office/drawing/2014/main" val="4102192255"/>
                  </a:ext>
                </a:extLst>
              </a:tr>
              <a:tr h="1003710">
                <a:tc>
                  <a:txBody>
                    <a:bodyPr/>
                    <a:lstStyle/>
                    <a:p>
                      <a:pPr lvl="0" algn="l">
                        <a:lnSpc>
                          <a:spcPct val="100000"/>
                        </a:lnSpc>
                        <a:spcBef>
                          <a:spcPts val="0"/>
                        </a:spcBef>
                        <a:spcAft>
                          <a:spcPts val="0"/>
                        </a:spcAft>
                        <a:buNone/>
                      </a:pPr>
                      <a:r>
                        <a:rPr lang="en-US" sz="2400" dirty="0">
                          <a:solidFill>
                            <a:schemeClr val="tx1"/>
                          </a:solidFill>
                        </a:rPr>
                        <a:t>School Breakfast Startup Grant application due</a:t>
                      </a:r>
                    </a:p>
                  </a:txBody>
                  <a:tcPr marL="183750" marR="183750" anchor="ctr"/>
                </a:tc>
                <a:tc>
                  <a:txBody>
                    <a:bodyPr/>
                    <a:lstStyle/>
                    <a:p>
                      <a:pPr lvl="0" algn="ctr">
                        <a:lnSpc>
                          <a:spcPct val="100000"/>
                        </a:lnSpc>
                        <a:spcBef>
                          <a:spcPts val="0"/>
                        </a:spcBef>
                        <a:spcAft>
                          <a:spcPts val="0"/>
                        </a:spcAft>
                        <a:buNone/>
                      </a:pPr>
                      <a:r>
                        <a:rPr lang="en-US" sz="2400" b="0" i="0" u="none" strike="noStrike" kern="1200" noProof="0" dirty="0">
                          <a:solidFill>
                            <a:schemeClr val="tx1"/>
                          </a:solidFill>
                          <a:latin typeface="Arial"/>
                        </a:rPr>
                        <a:t>March 1, 2024</a:t>
                      </a:r>
                    </a:p>
                  </a:txBody>
                  <a:tcPr marL="183750" marR="183750" anchor="ctr"/>
                </a:tc>
                <a:extLst>
                  <a:ext uri="{0D108BD9-81ED-4DB2-BD59-A6C34878D82A}">
                    <a16:rowId xmlns:a16="http://schemas.microsoft.com/office/drawing/2014/main" val="977585255"/>
                  </a:ext>
                </a:extLst>
              </a:tr>
            </a:tbl>
          </a:graphicData>
        </a:graphic>
      </p:graphicFrame>
    </p:spTree>
    <p:extLst>
      <p:ext uri="{BB962C8B-B14F-4D97-AF65-F5344CB8AC3E}">
        <p14:creationId xmlns:p14="http://schemas.microsoft.com/office/powerpoint/2010/main" val="3708869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896FC-02A4-4859-8AFE-8236A533D77A}"/>
              </a:ext>
            </a:extLst>
          </p:cNvPr>
          <p:cNvSpPr>
            <a:spLocks noGrp="1"/>
          </p:cNvSpPr>
          <p:nvPr>
            <p:ph type="title"/>
          </p:nvPr>
        </p:nvSpPr>
        <p:spPr/>
        <p:txBody>
          <a:bodyPr/>
          <a:lstStyle/>
          <a:p>
            <a:r>
              <a:rPr lang="en-US" dirty="0"/>
              <a:t>Resources &amp; Other Announcements</a:t>
            </a:r>
          </a:p>
        </p:txBody>
      </p:sp>
      <p:pic>
        <p:nvPicPr>
          <p:cNvPr id="6" name="Content Placeholder 5">
            <a:extLst>
              <a:ext uri="{FF2B5EF4-FFF2-40B4-BE49-F238E27FC236}">
                <a16:creationId xmlns:a16="http://schemas.microsoft.com/office/drawing/2014/main" id="{AA227159-5461-87AB-9C4E-AA2A4BFC1707}"/>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00500" y="1981200"/>
            <a:ext cx="6223000" cy="4114800"/>
          </a:xfrm>
        </p:spPr>
      </p:pic>
    </p:spTree>
    <p:extLst>
      <p:ext uri="{BB962C8B-B14F-4D97-AF65-F5344CB8AC3E}">
        <p14:creationId xmlns:p14="http://schemas.microsoft.com/office/powerpoint/2010/main" val="3275317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C3A30-7F4B-B205-0DCB-F645278598FB}"/>
              </a:ext>
            </a:extLst>
          </p:cNvPr>
          <p:cNvSpPr>
            <a:spLocks noGrp="1"/>
          </p:cNvSpPr>
          <p:nvPr>
            <p:ph type="title"/>
          </p:nvPr>
        </p:nvSpPr>
        <p:spPr>
          <a:xfrm>
            <a:off x="2453736" y="566468"/>
            <a:ext cx="9144000" cy="1143000"/>
          </a:xfrm>
        </p:spPr>
        <p:txBody>
          <a:bodyPr/>
          <a:lstStyle/>
          <a:p>
            <a:r>
              <a:rPr lang="en-US" dirty="0">
                <a:cs typeface="Arial"/>
              </a:rPr>
              <a:t>Webinar: Safe Practices, Safe Meals, Safe Children: Food Safety Tips for Safe Summer Meals</a:t>
            </a:r>
          </a:p>
        </p:txBody>
      </p:sp>
      <p:sp>
        <p:nvSpPr>
          <p:cNvPr id="3" name="Content Placeholder 2">
            <a:extLst>
              <a:ext uri="{FF2B5EF4-FFF2-40B4-BE49-F238E27FC236}">
                <a16:creationId xmlns:a16="http://schemas.microsoft.com/office/drawing/2014/main" id="{4F89A78E-BF81-0EC4-B932-6B60BEBB3E95}"/>
              </a:ext>
            </a:extLst>
          </p:cNvPr>
          <p:cNvSpPr>
            <a:spLocks noGrp="1"/>
          </p:cNvSpPr>
          <p:nvPr>
            <p:ph idx="1"/>
          </p:nvPr>
        </p:nvSpPr>
        <p:spPr>
          <a:xfrm>
            <a:off x="2511245" y="2168105"/>
            <a:ext cx="9215888" cy="4129178"/>
          </a:xfrm>
        </p:spPr>
        <p:txBody>
          <a:bodyPr/>
          <a:lstStyle/>
          <a:p>
            <a:pPr>
              <a:spcBef>
                <a:spcPts val="1200"/>
              </a:spcBef>
              <a:spcAft>
                <a:spcPts val="1200"/>
              </a:spcAft>
              <a:buFont typeface="Arial"/>
            </a:pPr>
            <a:r>
              <a:rPr lang="en-US" sz="2800" dirty="0">
                <a:cs typeface="Arial"/>
              </a:rPr>
              <a:t>Date: January 31, 2024</a:t>
            </a:r>
          </a:p>
          <a:p>
            <a:pPr>
              <a:spcBef>
                <a:spcPts val="1200"/>
              </a:spcBef>
              <a:spcAft>
                <a:spcPts val="1200"/>
              </a:spcAft>
              <a:buFont typeface="Arial"/>
            </a:pPr>
            <a:r>
              <a:rPr lang="en-US" sz="2800" dirty="0">
                <a:cs typeface="Arial"/>
              </a:rPr>
              <a:t>Time: 12 pm – 1:30 pm  Pacific Time</a:t>
            </a:r>
          </a:p>
          <a:p>
            <a:pPr>
              <a:spcBef>
                <a:spcPts val="1200"/>
              </a:spcBef>
              <a:spcAft>
                <a:spcPts val="1200"/>
              </a:spcAft>
              <a:buFont typeface="Arial"/>
              <a:buChar char="•"/>
            </a:pPr>
            <a:r>
              <a:rPr lang="en-US" sz="2800" dirty="0">
                <a:latin typeface="Arial"/>
                <a:cs typeface="Arial"/>
              </a:rPr>
              <a:t>Webinar information available on the Safe Practices, Safe Meals, Safe Children: Food Safety Tips for Safe Summer Meals listserv at </a:t>
            </a:r>
            <a:r>
              <a:rPr lang="en-US" sz="2800" dirty="0">
                <a:latin typeface="Arial"/>
                <a:cs typeface="Arial"/>
                <a:hlinkClick r:id="rId3" tooltip="California Department of Education Webinar: Safe Practices, Safe Meals, Safe Children listserv"/>
              </a:rPr>
              <a:t>https://www.cde.ca.gov/ls/nu/smrmlsfoodsafetytips.asp</a:t>
            </a:r>
            <a:endParaRPr lang="en-US" sz="2800" dirty="0">
              <a:latin typeface="Arial"/>
              <a:cs typeface="Arial"/>
            </a:endParaRPr>
          </a:p>
          <a:p>
            <a:pPr>
              <a:spcBef>
                <a:spcPts val="1200"/>
              </a:spcBef>
              <a:spcAft>
                <a:spcPts val="1200"/>
              </a:spcAft>
              <a:buFont typeface="Arial"/>
              <a:buChar char="•"/>
            </a:pPr>
            <a:r>
              <a:rPr lang="en-US" sz="2800" dirty="0">
                <a:latin typeface="Arial"/>
                <a:cs typeface="Arial"/>
              </a:rPr>
              <a:t>Registration is not required</a:t>
            </a:r>
          </a:p>
        </p:txBody>
      </p:sp>
    </p:spTree>
    <p:extLst>
      <p:ext uri="{BB962C8B-B14F-4D97-AF65-F5344CB8AC3E}">
        <p14:creationId xmlns:p14="http://schemas.microsoft.com/office/powerpoint/2010/main" val="760464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E7C5F-84BA-0241-7684-581F2598A097}"/>
              </a:ext>
            </a:extLst>
          </p:cNvPr>
          <p:cNvSpPr>
            <a:spLocks noGrp="1"/>
          </p:cNvSpPr>
          <p:nvPr>
            <p:ph type="title"/>
          </p:nvPr>
        </p:nvSpPr>
        <p:spPr>
          <a:xfrm>
            <a:off x="2539999" y="609600"/>
            <a:ext cx="9452131" cy="1143000"/>
          </a:xfrm>
        </p:spPr>
        <p:txBody>
          <a:bodyPr/>
          <a:lstStyle/>
          <a:p>
            <a:r>
              <a:rPr lang="en-US" dirty="0"/>
              <a:t>National Nutrition Month (NNM) 2024</a:t>
            </a:r>
          </a:p>
        </p:txBody>
      </p:sp>
      <p:sp>
        <p:nvSpPr>
          <p:cNvPr id="3" name="Content Placeholder 2">
            <a:extLst>
              <a:ext uri="{FF2B5EF4-FFF2-40B4-BE49-F238E27FC236}">
                <a16:creationId xmlns:a16="http://schemas.microsoft.com/office/drawing/2014/main" id="{E80E7C76-5DC4-9E67-EE48-27389D552D4F}"/>
              </a:ext>
            </a:extLst>
          </p:cNvPr>
          <p:cNvSpPr>
            <a:spLocks noGrp="1"/>
          </p:cNvSpPr>
          <p:nvPr>
            <p:ph sz="half" idx="1"/>
          </p:nvPr>
        </p:nvSpPr>
        <p:spPr>
          <a:xfrm>
            <a:off x="2540000" y="1981200"/>
            <a:ext cx="5600700" cy="4584700"/>
          </a:xfrm>
        </p:spPr>
        <p:txBody>
          <a:bodyPr/>
          <a:lstStyle/>
          <a:p>
            <a:r>
              <a:rPr lang="en-US" b="1" dirty="0"/>
              <a:t>NNM: </a:t>
            </a:r>
            <a:r>
              <a:rPr lang="en-US" dirty="0"/>
              <a:t>The entire month of March </a:t>
            </a:r>
            <a:endParaRPr lang="en-US" sz="900" dirty="0"/>
          </a:p>
          <a:p>
            <a:r>
              <a:rPr lang="en-US" b="1" dirty="0"/>
              <a:t>Theme</a:t>
            </a:r>
            <a:r>
              <a:rPr lang="en-US" dirty="0"/>
              <a:t>: Beyond the Table</a:t>
            </a:r>
          </a:p>
          <a:p>
            <a:pPr marL="0" indent="0">
              <a:buNone/>
            </a:pPr>
            <a:endParaRPr lang="en-US" sz="800" dirty="0"/>
          </a:p>
          <a:p>
            <a:r>
              <a:rPr lang="en-US" b="1" dirty="0"/>
              <a:t>Resources:</a:t>
            </a:r>
            <a:r>
              <a:rPr lang="en-US" dirty="0"/>
              <a:t> National Nutrition Month web page at </a:t>
            </a:r>
            <a:r>
              <a:rPr lang="en-US" dirty="0">
                <a:hlinkClick r:id="rId3" tooltip="Eat Right web page"/>
              </a:rPr>
              <a:t>eatright.org</a:t>
            </a:r>
            <a:endParaRPr lang="en-US" dirty="0"/>
          </a:p>
        </p:txBody>
      </p:sp>
      <p:pic>
        <p:nvPicPr>
          <p:cNvPr id="7" name="Content Placeholder 6" descr="National Nutrition Month 2024 local Beyond the Table inside a green circle with a slice of cheese, vegetables, fish and fruit arched at the top.">
            <a:extLst>
              <a:ext uri="{FF2B5EF4-FFF2-40B4-BE49-F238E27FC236}">
                <a16:creationId xmlns:a16="http://schemas.microsoft.com/office/drawing/2014/main" id="{B4F8817B-8BF3-D9A2-358A-02EDFA9067B3}"/>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8140700" y="2042514"/>
            <a:ext cx="3383925" cy="3383925"/>
          </a:xfrm>
        </p:spPr>
      </p:pic>
    </p:spTree>
    <p:extLst>
      <p:ext uri="{BB962C8B-B14F-4D97-AF65-F5344CB8AC3E}">
        <p14:creationId xmlns:p14="http://schemas.microsoft.com/office/powerpoint/2010/main" val="3507320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4A65-B1AD-D2A8-F51A-B5076E79DE76}"/>
              </a:ext>
            </a:extLst>
          </p:cNvPr>
          <p:cNvSpPr>
            <a:spLocks noGrp="1"/>
          </p:cNvSpPr>
          <p:nvPr>
            <p:ph type="title"/>
          </p:nvPr>
        </p:nvSpPr>
        <p:spPr>
          <a:xfrm>
            <a:off x="2425701" y="455793"/>
            <a:ext cx="9581420" cy="1143000"/>
          </a:xfrm>
        </p:spPr>
        <p:txBody>
          <a:bodyPr/>
          <a:lstStyle/>
          <a:p>
            <a:r>
              <a:rPr lang="en-US" sz="4000" dirty="0"/>
              <a:t>National School Breakfast Week (NSBW)</a:t>
            </a:r>
          </a:p>
        </p:txBody>
      </p:sp>
      <p:sp>
        <p:nvSpPr>
          <p:cNvPr id="4" name="Content Placeholder 3">
            <a:extLst>
              <a:ext uri="{FF2B5EF4-FFF2-40B4-BE49-F238E27FC236}">
                <a16:creationId xmlns:a16="http://schemas.microsoft.com/office/drawing/2014/main" id="{C21BCC02-B548-3D28-2DC3-AA004A17047C}"/>
              </a:ext>
            </a:extLst>
          </p:cNvPr>
          <p:cNvSpPr>
            <a:spLocks noGrp="1"/>
          </p:cNvSpPr>
          <p:nvPr>
            <p:ph sz="half" idx="1"/>
          </p:nvPr>
        </p:nvSpPr>
        <p:spPr>
          <a:xfrm>
            <a:off x="2425701" y="1796112"/>
            <a:ext cx="9144000" cy="2298700"/>
          </a:xfrm>
        </p:spPr>
        <p:txBody>
          <a:bodyPr/>
          <a:lstStyle/>
          <a:p>
            <a:r>
              <a:rPr lang="en-US" b="1" dirty="0"/>
              <a:t>NSBW</a:t>
            </a:r>
            <a:r>
              <a:rPr lang="en-US" dirty="0"/>
              <a:t>: March 4-8, 2024 </a:t>
            </a:r>
          </a:p>
          <a:p>
            <a:endParaRPr lang="en-US" sz="1000" dirty="0"/>
          </a:p>
          <a:p>
            <a:r>
              <a:rPr lang="en-US" b="1" dirty="0"/>
              <a:t>Theme</a:t>
            </a:r>
            <a:r>
              <a:rPr lang="en-US" dirty="0"/>
              <a:t>: Surf’s Up with School Breakfast</a:t>
            </a:r>
          </a:p>
          <a:p>
            <a:pPr marL="0" indent="0">
              <a:buNone/>
            </a:pPr>
            <a:endParaRPr lang="en-US" sz="1000" dirty="0"/>
          </a:p>
          <a:p>
            <a:r>
              <a:rPr lang="en-US" b="1" dirty="0"/>
              <a:t>Resources</a:t>
            </a:r>
            <a:r>
              <a:rPr lang="en-US" dirty="0"/>
              <a:t>: School Nutrition Association’s National School Breakfast Week web page</a:t>
            </a:r>
          </a:p>
          <a:p>
            <a:pPr marL="0" indent="0">
              <a:buNone/>
            </a:pPr>
            <a:endParaRPr lang="en-US" sz="1000" dirty="0"/>
          </a:p>
          <a:p>
            <a:r>
              <a:rPr lang="en-US" b="1" dirty="0"/>
              <a:t>Social Media</a:t>
            </a:r>
            <a:r>
              <a:rPr lang="en-US" dirty="0"/>
              <a:t>: #NSBW24</a:t>
            </a:r>
          </a:p>
        </p:txBody>
      </p:sp>
      <p:pic>
        <p:nvPicPr>
          <p:cNvPr id="7" name="Content Placeholder 6" descr="National Breakfast week logo Surf's Up of a surfboard with a hand on it&#10;&#10;">
            <a:extLst>
              <a:ext uri="{FF2B5EF4-FFF2-40B4-BE49-F238E27FC236}">
                <a16:creationId xmlns:a16="http://schemas.microsoft.com/office/drawing/2014/main" id="{7D599ACF-0D00-FA5B-D0BF-EC4B72E49ADB}"/>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543799" y="3333750"/>
            <a:ext cx="4025901" cy="4025901"/>
          </a:xfrm>
        </p:spPr>
      </p:pic>
    </p:spTree>
    <p:extLst>
      <p:ext uri="{BB962C8B-B14F-4D97-AF65-F5344CB8AC3E}">
        <p14:creationId xmlns:p14="http://schemas.microsoft.com/office/powerpoint/2010/main" val="3403455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237D-FCD5-28F9-6D2B-FD23BC00CA2C}"/>
              </a:ext>
            </a:extLst>
          </p:cNvPr>
          <p:cNvSpPr>
            <a:spLocks noGrp="1"/>
          </p:cNvSpPr>
          <p:nvPr>
            <p:ph type="title"/>
          </p:nvPr>
        </p:nvSpPr>
        <p:spPr>
          <a:xfrm>
            <a:off x="2223414" y="78739"/>
            <a:ext cx="9819735" cy="1286773"/>
          </a:xfrm>
        </p:spPr>
        <p:txBody>
          <a:bodyPr/>
          <a:lstStyle/>
          <a:p>
            <a:r>
              <a:rPr lang="en-US" sz="4000" dirty="0">
                <a:cs typeface="Arial"/>
              </a:rPr>
              <a:t>Child Nutrition Advisory Council (CNAC)</a:t>
            </a:r>
            <a:br>
              <a:rPr lang="en-US" sz="4000" dirty="0">
                <a:cs typeface="Arial"/>
              </a:rPr>
            </a:br>
            <a:r>
              <a:rPr lang="en-US" sz="4000" dirty="0">
                <a:cs typeface="Arial"/>
              </a:rPr>
              <a:t> Recruitment (1)</a:t>
            </a:r>
            <a:endParaRPr lang="en-US" sz="4000" dirty="0"/>
          </a:p>
        </p:txBody>
      </p:sp>
      <p:sp>
        <p:nvSpPr>
          <p:cNvPr id="3" name="Content Placeholder 2">
            <a:extLst>
              <a:ext uri="{FF2B5EF4-FFF2-40B4-BE49-F238E27FC236}">
                <a16:creationId xmlns:a16="http://schemas.microsoft.com/office/drawing/2014/main" id="{0AFDE448-8039-F4EA-AB2B-1C7D93BA44BC}"/>
              </a:ext>
            </a:extLst>
          </p:cNvPr>
          <p:cNvSpPr>
            <a:spLocks noGrp="1"/>
          </p:cNvSpPr>
          <p:nvPr>
            <p:ph sz="quarter" idx="13"/>
          </p:nvPr>
        </p:nvSpPr>
        <p:spPr>
          <a:xfrm>
            <a:off x="2284589" y="1437399"/>
            <a:ext cx="9654253" cy="1754218"/>
          </a:xfrm>
        </p:spPr>
        <p:txBody>
          <a:bodyPr/>
          <a:lstStyle/>
          <a:p>
            <a:pPr>
              <a:spcBef>
                <a:spcPts val="0"/>
              </a:spcBef>
              <a:spcAft>
                <a:spcPts val="1200"/>
              </a:spcAft>
            </a:pPr>
            <a:r>
              <a:rPr lang="en-US" sz="2800" dirty="0">
                <a:cs typeface="Arial"/>
              </a:rPr>
              <a:t>Mission: To advise the SSPI in areas of health, wellness, and nutrition for all students in California’s K-12 public schools. </a:t>
            </a:r>
          </a:p>
          <a:p>
            <a:pPr>
              <a:spcBef>
                <a:spcPts val="0"/>
              </a:spcBef>
              <a:spcAft>
                <a:spcPts val="1200"/>
              </a:spcAft>
            </a:pPr>
            <a:r>
              <a:rPr lang="en-US" sz="2800" dirty="0">
                <a:cs typeface="Arial"/>
              </a:rPr>
              <a:t>Positions under recruitment:</a:t>
            </a:r>
          </a:p>
          <a:p>
            <a:endParaRPr lang="en-US" sz="2800" dirty="0">
              <a:cs typeface="Arial"/>
            </a:endParaRPr>
          </a:p>
        </p:txBody>
      </p:sp>
      <p:sp>
        <p:nvSpPr>
          <p:cNvPr id="4" name="Content Placeholder 3">
            <a:extLst>
              <a:ext uri="{FF2B5EF4-FFF2-40B4-BE49-F238E27FC236}">
                <a16:creationId xmlns:a16="http://schemas.microsoft.com/office/drawing/2014/main" id="{BF6B3927-3AEC-8922-A53E-406066724DFF}"/>
              </a:ext>
            </a:extLst>
          </p:cNvPr>
          <p:cNvSpPr>
            <a:spLocks noGrp="1"/>
          </p:cNvSpPr>
          <p:nvPr>
            <p:ph sz="quarter" idx="14"/>
          </p:nvPr>
        </p:nvSpPr>
        <p:spPr>
          <a:xfrm>
            <a:off x="2192145" y="3490991"/>
            <a:ext cx="5509523" cy="3223340"/>
          </a:xfrm>
        </p:spPr>
        <p:txBody>
          <a:bodyPr/>
          <a:lstStyle/>
          <a:p>
            <a:pPr lvl="1">
              <a:spcBef>
                <a:spcPts val="0"/>
              </a:spcBef>
              <a:spcAft>
                <a:spcPts val="1200"/>
              </a:spcAft>
            </a:pPr>
            <a:r>
              <a:rPr lang="en-US" sz="2400" dirty="0">
                <a:cs typeface="Arial"/>
              </a:rPr>
              <a:t>C</a:t>
            </a:r>
            <a:r>
              <a:rPr lang="en-US" sz="2400" dirty="0">
                <a:ea typeface="+mn-lt"/>
                <a:cs typeface="+mn-lt"/>
              </a:rPr>
              <a:t>hild Care Food Program Sponsor</a:t>
            </a:r>
            <a:endParaRPr lang="en-US" sz="2400" dirty="0">
              <a:cs typeface="Arial"/>
            </a:endParaRPr>
          </a:p>
          <a:p>
            <a:pPr lvl="1">
              <a:spcBef>
                <a:spcPts val="0"/>
              </a:spcBef>
              <a:spcAft>
                <a:spcPts val="1200"/>
              </a:spcAft>
            </a:pPr>
            <a:r>
              <a:rPr lang="en-US" sz="2400" dirty="0">
                <a:ea typeface="+mn-lt"/>
                <a:cs typeface="+mn-lt"/>
              </a:rPr>
              <a:t>Classroom Teacher</a:t>
            </a:r>
            <a:endParaRPr lang="en-US" sz="2400" dirty="0">
              <a:cs typeface="Arial"/>
            </a:endParaRPr>
          </a:p>
          <a:p>
            <a:pPr lvl="1">
              <a:spcBef>
                <a:spcPts val="0"/>
              </a:spcBef>
              <a:spcAft>
                <a:spcPts val="1200"/>
              </a:spcAft>
            </a:pPr>
            <a:r>
              <a:rPr lang="en-US" sz="2400" dirty="0">
                <a:ea typeface="+mn-lt"/>
                <a:cs typeface="+mn-lt"/>
              </a:rPr>
              <a:t>Curriculum Coordinator</a:t>
            </a:r>
            <a:endParaRPr lang="en-US" sz="2400" dirty="0">
              <a:cs typeface="Arial"/>
            </a:endParaRPr>
          </a:p>
          <a:p>
            <a:pPr lvl="1">
              <a:spcBef>
                <a:spcPts val="0"/>
              </a:spcBef>
              <a:spcAft>
                <a:spcPts val="1200"/>
              </a:spcAft>
            </a:pPr>
            <a:r>
              <a:rPr lang="en-US" sz="2400" dirty="0">
                <a:ea typeface="+mn-lt"/>
                <a:cs typeface="+mn-lt"/>
              </a:rPr>
              <a:t>Food Service Director</a:t>
            </a:r>
          </a:p>
          <a:p>
            <a:pPr lvl="1">
              <a:spcBef>
                <a:spcPts val="0"/>
              </a:spcBef>
              <a:spcAft>
                <a:spcPts val="1200"/>
              </a:spcAft>
            </a:pPr>
            <a:endParaRPr lang="en-US" sz="2400" dirty="0">
              <a:ea typeface="+mn-lt"/>
              <a:cs typeface="+mn-lt"/>
            </a:endParaRPr>
          </a:p>
          <a:p>
            <a:endParaRPr lang="en-US" dirty="0">
              <a:cs typeface="Arial"/>
            </a:endParaRPr>
          </a:p>
        </p:txBody>
      </p:sp>
      <p:sp>
        <p:nvSpPr>
          <p:cNvPr id="5" name="Content Placeholder 4">
            <a:extLst>
              <a:ext uri="{FF2B5EF4-FFF2-40B4-BE49-F238E27FC236}">
                <a16:creationId xmlns:a16="http://schemas.microsoft.com/office/drawing/2014/main" id="{03BE87CA-A335-C7BC-DFA8-D2086A9B134A}"/>
              </a:ext>
            </a:extLst>
          </p:cNvPr>
          <p:cNvSpPr>
            <a:spLocks noGrp="1"/>
          </p:cNvSpPr>
          <p:nvPr>
            <p:ph sz="quarter" idx="15"/>
          </p:nvPr>
        </p:nvSpPr>
        <p:spPr>
          <a:xfrm>
            <a:off x="6277354" y="3493270"/>
            <a:ext cx="5774946" cy="3070331"/>
          </a:xfrm>
        </p:spPr>
        <p:txBody>
          <a:bodyPr/>
          <a:lstStyle/>
          <a:p>
            <a:pPr lvl="1">
              <a:spcBef>
                <a:spcPts val="0"/>
              </a:spcBef>
              <a:spcAft>
                <a:spcPts val="1200"/>
              </a:spcAft>
            </a:pPr>
            <a:r>
              <a:rPr lang="en-US" sz="2400" dirty="0">
                <a:ea typeface="+mn-lt"/>
                <a:cs typeface="+mn-lt"/>
              </a:rPr>
              <a:t>Food Service Supervisor/Manager</a:t>
            </a:r>
          </a:p>
          <a:p>
            <a:pPr lvl="1">
              <a:spcBef>
                <a:spcPts val="0"/>
              </a:spcBef>
              <a:spcAft>
                <a:spcPts val="1200"/>
              </a:spcAft>
            </a:pPr>
            <a:r>
              <a:rPr lang="en-US" sz="2400" dirty="0">
                <a:ea typeface="+mn-lt"/>
                <a:cs typeface="+mn-lt"/>
              </a:rPr>
              <a:t>Lay Person</a:t>
            </a:r>
            <a:endParaRPr lang="en-US" sz="2400" dirty="0">
              <a:cs typeface="Arial"/>
            </a:endParaRPr>
          </a:p>
          <a:p>
            <a:pPr lvl="1">
              <a:spcBef>
                <a:spcPts val="0"/>
              </a:spcBef>
              <a:spcAft>
                <a:spcPts val="1200"/>
              </a:spcAft>
            </a:pPr>
            <a:r>
              <a:rPr lang="en-US" sz="2400" dirty="0">
                <a:ea typeface="+mn-lt"/>
                <a:cs typeface="+mn-lt"/>
              </a:rPr>
              <a:t>Nutrition Education Specialist</a:t>
            </a:r>
            <a:endParaRPr lang="en-US" sz="2400" dirty="0">
              <a:cs typeface="Arial"/>
            </a:endParaRPr>
          </a:p>
          <a:p>
            <a:pPr lvl="1">
              <a:spcBef>
                <a:spcPts val="0"/>
              </a:spcBef>
              <a:spcAft>
                <a:spcPts val="1200"/>
              </a:spcAft>
            </a:pPr>
            <a:r>
              <a:rPr lang="en-US" sz="2400" dirty="0">
                <a:ea typeface="+mn-lt"/>
                <a:cs typeface="+mn-lt"/>
              </a:rPr>
              <a:t>Parent–Teacher Association (PTA) or Organization (PTO) Representative</a:t>
            </a:r>
            <a:endParaRPr lang="en-US" sz="2400" dirty="0">
              <a:cs typeface="Arial"/>
            </a:endParaRPr>
          </a:p>
          <a:p>
            <a:endParaRPr lang="en-US" dirty="0">
              <a:cs typeface="Arial"/>
            </a:endParaRPr>
          </a:p>
        </p:txBody>
      </p:sp>
    </p:spTree>
    <p:extLst>
      <p:ext uri="{BB962C8B-B14F-4D97-AF65-F5344CB8AC3E}">
        <p14:creationId xmlns:p14="http://schemas.microsoft.com/office/powerpoint/2010/main" val="818206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6BA0-E839-D035-1001-7409AA83838F}"/>
              </a:ext>
            </a:extLst>
          </p:cNvPr>
          <p:cNvSpPr>
            <a:spLocks noGrp="1"/>
          </p:cNvSpPr>
          <p:nvPr>
            <p:ph type="title"/>
          </p:nvPr>
        </p:nvSpPr>
        <p:spPr/>
        <p:txBody>
          <a:bodyPr/>
          <a:lstStyle/>
          <a:p>
            <a:r>
              <a:rPr lang="en-US" dirty="0">
                <a:cs typeface="Arial"/>
              </a:rPr>
              <a:t>CNAC Recruitment (2)</a:t>
            </a:r>
            <a:endParaRPr lang="en-US" dirty="0"/>
          </a:p>
        </p:txBody>
      </p:sp>
      <p:sp>
        <p:nvSpPr>
          <p:cNvPr id="3" name="Content Placeholder 2">
            <a:extLst>
              <a:ext uri="{FF2B5EF4-FFF2-40B4-BE49-F238E27FC236}">
                <a16:creationId xmlns:a16="http://schemas.microsoft.com/office/drawing/2014/main" id="{D0788620-4550-39B3-81A9-B75D622B889C}"/>
              </a:ext>
            </a:extLst>
          </p:cNvPr>
          <p:cNvSpPr>
            <a:spLocks noGrp="1"/>
          </p:cNvSpPr>
          <p:nvPr>
            <p:ph idx="1"/>
          </p:nvPr>
        </p:nvSpPr>
        <p:spPr/>
        <p:txBody>
          <a:bodyPr/>
          <a:lstStyle/>
          <a:p>
            <a:pPr>
              <a:spcBef>
                <a:spcPts val="1200"/>
              </a:spcBef>
              <a:spcAft>
                <a:spcPts val="1200"/>
              </a:spcAft>
            </a:pPr>
            <a:r>
              <a:rPr lang="en-US" sz="2800" dirty="0">
                <a:cs typeface="Arial"/>
              </a:rPr>
              <a:t>Three-year term (3-years): January 1, 2024, through December 31, 2026.</a:t>
            </a:r>
          </a:p>
          <a:p>
            <a:pPr>
              <a:spcBef>
                <a:spcPts val="1200"/>
              </a:spcBef>
              <a:spcAft>
                <a:spcPts val="1200"/>
              </a:spcAft>
            </a:pPr>
            <a:r>
              <a:rPr lang="en-US" sz="2800" dirty="0">
                <a:cs typeface="Arial"/>
              </a:rPr>
              <a:t>Recruitment application is now available on the CNAC web page under Member Application Information at </a:t>
            </a:r>
            <a:r>
              <a:rPr lang="en-US" sz="2800" dirty="0">
                <a:ea typeface="+mn-lt"/>
                <a:cs typeface="+mn-lt"/>
                <a:hlinkClick r:id="rId3" tooltip="California Department of Education Child Nutrition Advisory Council web page"/>
              </a:rPr>
              <a:t>https://www.cde.ca.gov/ls/nu/he/cnac.asp</a:t>
            </a:r>
            <a:r>
              <a:rPr lang="en-US" sz="2800" dirty="0">
                <a:ea typeface="+mn-lt"/>
                <a:cs typeface="+mn-lt"/>
              </a:rPr>
              <a:t>.</a:t>
            </a:r>
          </a:p>
          <a:p>
            <a:pPr>
              <a:spcBef>
                <a:spcPts val="1200"/>
              </a:spcBef>
              <a:spcAft>
                <a:spcPts val="1200"/>
              </a:spcAft>
            </a:pPr>
            <a:r>
              <a:rPr lang="en-US" sz="2800" dirty="0">
                <a:cs typeface="Arial"/>
              </a:rPr>
              <a:t>Application deadline extended to </a:t>
            </a:r>
            <a:r>
              <a:rPr lang="en-US" sz="2800" b="1" dirty="0">
                <a:cs typeface="Arial"/>
              </a:rPr>
              <a:t>January 26, 2024</a:t>
            </a:r>
            <a:r>
              <a:rPr lang="en-US" sz="2800" dirty="0">
                <a:cs typeface="Arial"/>
              </a:rPr>
              <a:t>.</a:t>
            </a:r>
            <a:endParaRPr lang="en-US" sz="2800" b="1" dirty="0">
              <a:cs typeface="Arial"/>
            </a:endParaRPr>
          </a:p>
          <a:p>
            <a:pPr>
              <a:spcBef>
                <a:spcPts val="1200"/>
              </a:spcBef>
              <a:spcAft>
                <a:spcPts val="1200"/>
              </a:spcAft>
            </a:pPr>
            <a:endParaRPr lang="en-US" dirty="0">
              <a:cs typeface="Arial"/>
            </a:endParaRPr>
          </a:p>
        </p:txBody>
      </p:sp>
    </p:spTree>
    <p:extLst>
      <p:ext uri="{BB962C8B-B14F-4D97-AF65-F5344CB8AC3E}">
        <p14:creationId xmlns:p14="http://schemas.microsoft.com/office/powerpoint/2010/main" val="25531359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315A6-F2A6-43B3-AD16-F2CC188B8035}"/>
              </a:ext>
            </a:extLst>
          </p:cNvPr>
          <p:cNvSpPr>
            <a:spLocks noGrp="1"/>
          </p:cNvSpPr>
          <p:nvPr>
            <p:ph type="title"/>
          </p:nvPr>
        </p:nvSpPr>
        <p:spPr>
          <a:xfrm>
            <a:off x="2354943" y="313277"/>
            <a:ext cx="9412514" cy="1143000"/>
          </a:xfrm>
        </p:spPr>
        <p:txBody>
          <a:bodyPr/>
          <a:lstStyle/>
          <a:p>
            <a:r>
              <a:rPr lang="en-US" dirty="0"/>
              <a:t>Tuesday @ 2pm Town Hall Schedule</a:t>
            </a:r>
          </a:p>
        </p:txBody>
      </p:sp>
      <p:sp>
        <p:nvSpPr>
          <p:cNvPr id="3" name="Content Placeholder 2">
            <a:extLst>
              <a:ext uri="{FF2B5EF4-FFF2-40B4-BE49-F238E27FC236}">
                <a16:creationId xmlns:a16="http://schemas.microsoft.com/office/drawing/2014/main" id="{FC4A9185-9CB9-4EE8-92A3-A0FA101F8B89}"/>
              </a:ext>
            </a:extLst>
          </p:cNvPr>
          <p:cNvSpPr>
            <a:spLocks noGrp="1"/>
          </p:cNvSpPr>
          <p:nvPr>
            <p:ph sz="half" idx="2"/>
          </p:nvPr>
        </p:nvSpPr>
        <p:spPr>
          <a:xfrm>
            <a:off x="2540000" y="1469585"/>
            <a:ext cx="9042400" cy="466627"/>
          </a:xfrm>
        </p:spPr>
        <p:txBody>
          <a:bodyPr/>
          <a:lstStyle/>
          <a:p>
            <a:pPr marL="0" indent="0" algn="ctr">
              <a:buNone/>
            </a:pPr>
            <a:r>
              <a:rPr lang="en-US" sz="3200" dirty="0"/>
              <a:t>Held on the fourth Tuesday of the month</a:t>
            </a:r>
            <a:endParaRPr lang="en-US" dirty="0"/>
          </a:p>
        </p:txBody>
      </p:sp>
      <p:graphicFrame>
        <p:nvGraphicFramePr>
          <p:cNvPr id="5" name="Table 5" descr="Town Hall calendar by month, format and date. All town halls include state updates with guest speakers on alternate months. February 27 is the next town hall, followed by March 26th and April 23rd.">
            <a:extLst>
              <a:ext uri="{FF2B5EF4-FFF2-40B4-BE49-F238E27FC236}">
                <a16:creationId xmlns:a16="http://schemas.microsoft.com/office/drawing/2014/main" id="{B69A7FEC-4728-4FFE-B4C6-BBE1F6709ECA}"/>
              </a:ext>
            </a:extLst>
          </p:cNvPr>
          <p:cNvGraphicFramePr>
            <a:graphicFrameLocks noGrp="1"/>
          </p:cNvGraphicFramePr>
          <p:nvPr>
            <p:ph sz="half" idx="1"/>
            <p:extLst>
              <p:ext uri="{D42A27DB-BD31-4B8C-83A1-F6EECF244321}">
                <p14:modId xmlns:p14="http://schemas.microsoft.com/office/powerpoint/2010/main" val="1657554132"/>
              </p:ext>
            </p:extLst>
          </p:nvPr>
        </p:nvGraphicFramePr>
        <p:xfrm>
          <a:off x="2540000" y="2432286"/>
          <a:ext cx="9304768" cy="2964306"/>
        </p:xfrm>
        <a:graphic>
          <a:graphicData uri="http://schemas.openxmlformats.org/drawingml/2006/table">
            <a:tbl>
              <a:tblPr firstRow="1" bandRow="1">
                <a:tableStyleId>{5C22544A-7EE6-4342-B048-85BDC9FD1C3A}</a:tableStyleId>
              </a:tblPr>
              <a:tblGrid>
                <a:gridCol w="1936750">
                  <a:extLst>
                    <a:ext uri="{9D8B030D-6E8A-4147-A177-3AD203B41FA5}">
                      <a16:colId xmlns:a16="http://schemas.microsoft.com/office/drawing/2014/main" val="1857206355"/>
                    </a:ext>
                  </a:extLst>
                </a:gridCol>
                <a:gridCol w="5667374">
                  <a:extLst>
                    <a:ext uri="{9D8B030D-6E8A-4147-A177-3AD203B41FA5}">
                      <a16:colId xmlns:a16="http://schemas.microsoft.com/office/drawing/2014/main" val="4211457138"/>
                    </a:ext>
                  </a:extLst>
                </a:gridCol>
                <a:gridCol w="1700644">
                  <a:extLst>
                    <a:ext uri="{9D8B030D-6E8A-4147-A177-3AD203B41FA5}">
                      <a16:colId xmlns:a16="http://schemas.microsoft.com/office/drawing/2014/main" val="398561056"/>
                    </a:ext>
                  </a:extLst>
                </a:gridCol>
              </a:tblGrid>
              <a:tr h="457410">
                <a:tc>
                  <a:txBody>
                    <a:bodyPr/>
                    <a:lstStyle/>
                    <a:p>
                      <a:pPr algn="ctr"/>
                      <a:r>
                        <a:rPr lang="en-US" sz="2800" dirty="0"/>
                        <a:t>Month</a:t>
                      </a:r>
                    </a:p>
                  </a:txBody>
                  <a:tcPr/>
                </a:tc>
                <a:tc>
                  <a:txBody>
                    <a:bodyPr/>
                    <a:lstStyle/>
                    <a:p>
                      <a:pPr algn="ctr"/>
                      <a:r>
                        <a:rPr lang="en-US" sz="2800" dirty="0"/>
                        <a:t>Format</a:t>
                      </a:r>
                    </a:p>
                  </a:txBody>
                  <a:tcPr/>
                </a:tc>
                <a:tc>
                  <a:txBody>
                    <a:bodyPr/>
                    <a:lstStyle/>
                    <a:p>
                      <a:pPr algn="ctr"/>
                      <a:r>
                        <a:rPr lang="en-US" sz="2800" dirty="0"/>
                        <a:t>Date</a:t>
                      </a:r>
                    </a:p>
                  </a:txBody>
                  <a:tcPr/>
                </a:tc>
                <a:extLst>
                  <a:ext uri="{0D108BD9-81ED-4DB2-BD59-A6C34878D82A}">
                    <a16:rowId xmlns:a16="http://schemas.microsoft.com/office/drawing/2014/main" val="90875962"/>
                  </a:ext>
                </a:extLst>
              </a:tr>
              <a:tr h="815382">
                <a:tc>
                  <a:txBody>
                    <a:bodyPr/>
                    <a:lstStyle/>
                    <a:p>
                      <a:pPr lvl="0">
                        <a:buNone/>
                      </a:pPr>
                      <a:r>
                        <a:rPr lang="en-US" sz="2800" dirty="0"/>
                        <a:t>February</a:t>
                      </a:r>
                    </a:p>
                  </a:txBody>
                  <a:tcPr anchor="ctr"/>
                </a:tc>
                <a:tc>
                  <a:txBody>
                    <a:bodyPr/>
                    <a:lstStyle/>
                    <a:p>
                      <a:pPr marL="0" lvl="0" algn="l" rtl="0" eaLnBrk="1" latinLnBrk="0" hangingPunct="1">
                        <a:buNone/>
                      </a:pPr>
                      <a:r>
                        <a:rPr lang="en-US" sz="2800" b="0" i="0" u="none" strike="noStrike" kern="1200" dirty="0">
                          <a:solidFill>
                            <a:srgbClr val="000000"/>
                          </a:solidFill>
                          <a:latin typeface="Arial"/>
                          <a:ea typeface="+mn-ea"/>
                          <a:cs typeface="+mn-cs"/>
                        </a:rPr>
                        <a:t>State Update </a:t>
                      </a:r>
                      <a:r>
                        <a:rPr lang="en-US" sz="2800" b="0" i="0" u="none" strike="noStrike" kern="1200" noProof="0" dirty="0">
                          <a:solidFill>
                            <a:srgbClr val="000000"/>
                          </a:solidFill>
                          <a:latin typeface="Arial"/>
                        </a:rPr>
                        <a:t>and Guest Speaker</a:t>
                      </a:r>
                      <a:endParaRPr lang="en-US" sz="2800" b="0" i="0" u="none" strike="noStrike" kern="1200" dirty="0">
                        <a:solidFill>
                          <a:srgbClr val="000000"/>
                        </a:solidFill>
                        <a:latin typeface="Arial"/>
                        <a:ea typeface="+mn-ea"/>
                        <a:cs typeface="+mn-cs"/>
                      </a:endParaRPr>
                    </a:p>
                  </a:txBody>
                  <a:tcPr anchor="ctr"/>
                </a:tc>
                <a:tc>
                  <a:txBody>
                    <a:bodyPr/>
                    <a:lstStyle/>
                    <a:p>
                      <a:pPr lvl="0" algn="ctr">
                        <a:buNone/>
                      </a:pPr>
                      <a:r>
                        <a:rPr lang="en-US" sz="2800" dirty="0">
                          <a:solidFill>
                            <a:schemeClr val="tx1"/>
                          </a:solidFill>
                        </a:rPr>
                        <a:t>2/27/24</a:t>
                      </a:r>
                    </a:p>
                  </a:txBody>
                  <a:tcPr anchor="ctr"/>
                </a:tc>
                <a:extLst>
                  <a:ext uri="{0D108BD9-81ED-4DB2-BD59-A6C34878D82A}">
                    <a16:rowId xmlns:a16="http://schemas.microsoft.com/office/drawing/2014/main" val="4203407905"/>
                  </a:ext>
                </a:extLst>
              </a:tr>
              <a:tr h="815382">
                <a:tc>
                  <a:txBody>
                    <a:bodyPr/>
                    <a:lstStyle/>
                    <a:p>
                      <a:pPr lvl="0">
                        <a:buNone/>
                      </a:pPr>
                      <a:r>
                        <a:rPr lang="en-US" sz="2800" dirty="0"/>
                        <a:t>March</a:t>
                      </a:r>
                    </a:p>
                  </a:txBody>
                  <a:tcPr anchor="ctr"/>
                </a:tc>
                <a:tc>
                  <a:txBody>
                    <a:bodyPr/>
                    <a:lstStyle/>
                    <a:p>
                      <a:pPr marL="0" lvl="0" algn="l" rtl="0" eaLnBrk="1" latinLnBrk="0" hangingPunct="1">
                        <a:buNone/>
                      </a:pPr>
                      <a:r>
                        <a:rPr lang="en-US" sz="2800" b="0" i="0" u="none" strike="noStrike" kern="1200" dirty="0">
                          <a:solidFill>
                            <a:srgbClr val="000000"/>
                          </a:solidFill>
                          <a:latin typeface="Arial"/>
                          <a:ea typeface="+mn-ea"/>
                          <a:cs typeface="+mn-cs"/>
                        </a:rPr>
                        <a:t>State Update </a:t>
                      </a:r>
                    </a:p>
                  </a:txBody>
                  <a:tcPr anchor="ctr"/>
                </a:tc>
                <a:tc>
                  <a:txBody>
                    <a:bodyPr/>
                    <a:lstStyle/>
                    <a:p>
                      <a:pPr lvl="0" algn="ctr">
                        <a:buNone/>
                      </a:pPr>
                      <a:r>
                        <a:rPr lang="en-US" sz="2800" dirty="0">
                          <a:solidFill>
                            <a:schemeClr val="tx1"/>
                          </a:solidFill>
                        </a:rPr>
                        <a:t>3/26/24</a:t>
                      </a:r>
                    </a:p>
                  </a:txBody>
                  <a:tcPr anchor="ctr"/>
                </a:tc>
                <a:extLst>
                  <a:ext uri="{0D108BD9-81ED-4DB2-BD59-A6C34878D82A}">
                    <a16:rowId xmlns:a16="http://schemas.microsoft.com/office/drawing/2014/main" val="825981042"/>
                  </a:ext>
                </a:extLst>
              </a:tr>
              <a:tr h="815382">
                <a:tc>
                  <a:txBody>
                    <a:bodyPr/>
                    <a:lstStyle/>
                    <a:p>
                      <a:pPr lvl="0">
                        <a:buNone/>
                      </a:pPr>
                      <a:r>
                        <a:rPr lang="en-US" sz="2800" dirty="0"/>
                        <a:t>April </a:t>
                      </a:r>
                    </a:p>
                  </a:txBody>
                  <a:tcPr anchor="ctr"/>
                </a:tc>
                <a:tc>
                  <a:txBody>
                    <a:bodyPr/>
                    <a:lstStyle/>
                    <a:p>
                      <a:pPr marL="0" lvl="0" algn="l" rtl="0" eaLnBrk="1" latinLnBrk="0" hangingPunct="1">
                        <a:buNone/>
                      </a:pPr>
                      <a:r>
                        <a:rPr lang="en-US" sz="2800" b="0" i="0" u="none" strike="noStrike" kern="1200" dirty="0">
                          <a:solidFill>
                            <a:srgbClr val="000000"/>
                          </a:solidFill>
                          <a:latin typeface="Arial"/>
                          <a:ea typeface="+mn-ea"/>
                          <a:cs typeface="+mn-cs"/>
                        </a:rPr>
                        <a:t>State Update </a:t>
                      </a:r>
                      <a:r>
                        <a:rPr lang="en-US" sz="2800" b="0" i="0" u="none" strike="noStrike" kern="1200" noProof="0" dirty="0">
                          <a:solidFill>
                            <a:srgbClr val="000000"/>
                          </a:solidFill>
                          <a:latin typeface="Arial"/>
                        </a:rPr>
                        <a:t>and Guest Speaker</a:t>
                      </a:r>
                      <a:endParaRPr lang="en-US" dirty="0"/>
                    </a:p>
                  </a:txBody>
                  <a:tcPr anchor="ctr"/>
                </a:tc>
                <a:tc>
                  <a:txBody>
                    <a:bodyPr/>
                    <a:lstStyle/>
                    <a:p>
                      <a:pPr lvl="0" algn="ctr">
                        <a:buNone/>
                      </a:pPr>
                      <a:r>
                        <a:rPr lang="en-US" sz="2800" dirty="0">
                          <a:solidFill>
                            <a:schemeClr val="tx1"/>
                          </a:solidFill>
                        </a:rPr>
                        <a:t>4/23/24</a:t>
                      </a:r>
                    </a:p>
                  </a:txBody>
                  <a:tcPr anchor="ctr"/>
                </a:tc>
                <a:extLst>
                  <a:ext uri="{0D108BD9-81ED-4DB2-BD59-A6C34878D82A}">
                    <a16:rowId xmlns:a16="http://schemas.microsoft.com/office/drawing/2014/main" val="3486525666"/>
                  </a:ext>
                </a:extLst>
              </a:tr>
            </a:tbl>
          </a:graphicData>
        </a:graphic>
      </p:graphicFrame>
    </p:spTree>
    <p:extLst>
      <p:ext uri="{BB962C8B-B14F-4D97-AF65-F5344CB8AC3E}">
        <p14:creationId xmlns:p14="http://schemas.microsoft.com/office/powerpoint/2010/main" val="46151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B3E98A-6E25-4EEA-B238-7C88F1FFBCD5}"/>
              </a:ext>
            </a:extLst>
          </p:cNvPr>
          <p:cNvSpPr>
            <a:spLocks noGrp="1"/>
          </p:cNvSpPr>
          <p:nvPr>
            <p:ph type="title"/>
          </p:nvPr>
        </p:nvSpPr>
        <p:spPr>
          <a:xfrm>
            <a:off x="2532945" y="229004"/>
            <a:ext cx="9144000" cy="1143000"/>
          </a:xfrm>
        </p:spPr>
        <p:txBody>
          <a:bodyPr/>
          <a:lstStyle/>
          <a:p>
            <a:r>
              <a:rPr lang="en-US" dirty="0"/>
              <a:t>Thank you!</a:t>
            </a:r>
          </a:p>
        </p:txBody>
      </p:sp>
      <p:pic>
        <p:nvPicPr>
          <p:cNvPr id="3" name="Content Placeholder 2" descr="Transforming California Schools: A schoolhouse surrounded by seven segments: Universal Prekindergarten, Community Schools, Professional Learning, Antibias Education, Mental Health Programs, Expanded Learning Programs, and Universal Meals.">
            <a:extLst>
              <a:ext uri="{FF2B5EF4-FFF2-40B4-BE49-F238E27FC236}">
                <a16:creationId xmlns:a16="http://schemas.microsoft.com/office/drawing/2014/main" id="{675C2956-096F-40C7-9CFD-037DBDBF6E77}"/>
              </a:ext>
              <a:ext uri="{C183D7F6-B498-43B3-948B-1728B52AA6E4}">
                <adec:decorative xmlns:adec="http://schemas.microsoft.com/office/drawing/2017/decorative" val="0"/>
              </a:ext>
            </a:extLst>
          </p:cNvPr>
          <p:cNvPicPr>
            <a:picLocks noGrp="1" noChangeAspect="1"/>
          </p:cNvPicPr>
          <p:nvPr>
            <p:ph sz="quarter" idx="14"/>
          </p:nvPr>
        </p:nvPicPr>
        <p:blipFill>
          <a:blip r:embed="rId3"/>
          <a:stretch>
            <a:fillRect/>
          </a:stretch>
        </p:blipFill>
        <p:spPr>
          <a:xfrm>
            <a:off x="2621673" y="1542572"/>
            <a:ext cx="4005279" cy="3333298"/>
          </a:xfrm>
          <a:prstGeom prst="rect">
            <a:avLst/>
          </a:prstGeom>
        </p:spPr>
      </p:pic>
      <p:sp>
        <p:nvSpPr>
          <p:cNvPr id="4" name="Content Placeholder 3">
            <a:extLst>
              <a:ext uri="{FF2B5EF4-FFF2-40B4-BE49-F238E27FC236}">
                <a16:creationId xmlns:a16="http://schemas.microsoft.com/office/drawing/2014/main" id="{ED0776D3-2ACD-4467-963F-6F47B5CAF991}"/>
              </a:ext>
              <a:ext uri="{C183D7F6-B498-43B3-948B-1728B52AA6E4}">
                <adec:decorative xmlns:adec="http://schemas.microsoft.com/office/drawing/2017/decorative" val="0"/>
              </a:ext>
            </a:extLst>
          </p:cNvPr>
          <p:cNvSpPr>
            <a:spLocks noGrp="1"/>
          </p:cNvSpPr>
          <p:nvPr>
            <p:ph sz="quarter" idx="13"/>
          </p:nvPr>
        </p:nvSpPr>
        <p:spPr>
          <a:xfrm>
            <a:off x="6251621" y="2440891"/>
            <a:ext cx="6096000" cy="2827524"/>
          </a:xfrm>
        </p:spPr>
        <p:txBody>
          <a:bodyPr/>
          <a:lstStyle/>
          <a:p>
            <a:pPr marL="0" indent="0" algn="ctr">
              <a:buNone/>
            </a:pPr>
            <a:r>
              <a:rPr lang="en-US" sz="4800" dirty="0">
                <a:solidFill>
                  <a:schemeClr val="tx2"/>
                </a:solidFill>
                <a:latin typeface="+mj-lt"/>
                <a:ea typeface="+mj-ea"/>
                <a:cs typeface="+mj-cs"/>
              </a:rPr>
              <a:t>Next Town Hall:  </a:t>
            </a:r>
            <a:endParaRPr lang="en-US" dirty="0">
              <a:solidFill>
                <a:schemeClr val="tx2"/>
              </a:solidFill>
              <a:latin typeface="+mj-lt"/>
              <a:ea typeface="+mj-ea"/>
              <a:cs typeface="+mj-cs"/>
            </a:endParaRPr>
          </a:p>
          <a:p>
            <a:pPr marL="0" indent="0" algn="ctr">
              <a:buNone/>
            </a:pPr>
            <a:r>
              <a:rPr lang="en-US" sz="4400" b="1" dirty="0">
                <a:solidFill>
                  <a:schemeClr val="tx2"/>
                </a:solidFill>
                <a:latin typeface="+mj-lt"/>
                <a:ea typeface="+mj-ea"/>
                <a:cs typeface="+mj-cs"/>
              </a:rPr>
              <a:t>February 27, 2024</a:t>
            </a:r>
            <a:endParaRPr lang="en-US" sz="4400" b="1" dirty="0">
              <a:solidFill>
                <a:schemeClr val="tx2"/>
              </a:solidFill>
              <a:ea typeface="+mj-ea"/>
              <a:cs typeface="+mj-cs"/>
            </a:endParaRPr>
          </a:p>
          <a:p>
            <a:pPr marL="0" indent="0" algn="ctr">
              <a:buNone/>
            </a:pPr>
            <a:endParaRPr lang="en-US" dirty="0">
              <a:solidFill>
                <a:schemeClr val="tx2"/>
              </a:solidFill>
              <a:latin typeface="+mj-lt"/>
              <a:ea typeface="+mj-ea"/>
              <a:cs typeface="+mj-cs"/>
            </a:endParaRPr>
          </a:p>
          <a:p>
            <a:pPr marL="0" indent="0" algn="ctr">
              <a:buNone/>
            </a:pPr>
            <a:endParaRPr lang="en-US" dirty="0"/>
          </a:p>
        </p:txBody>
      </p:sp>
      <p:sp>
        <p:nvSpPr>
          <p:cNvPr id="11" name="Content Placeholder 10">
            <a:extLst>
              <a:ext uri="{FF2B5EF4-FFF2-40B4-BE49-F238E27FC236}">
                <a16:creationId xmlns:a16="http://schemas.microsoft.com/office/drawing/2014/main" id="{650A7208-5F38-40CE-B427-CA17C26165E2}"/>
              </a:ext>
              <a:ext uri="{C183D7F6-B498-43B3-948B-1728B52AA6E4}">
                <adec:decorative xmlns:adec="http://schemas.microsoft.com/office/drawing/2017/decorative" val="0"/>
              </a:ext>
            </a:extLst>
          </p:cNvPr>
          <p:cNvSpPr>
            <a:spLocks noGrp="1"/>
          </p:cNvSpPr>
          <p:nvPr>
            <p:ph sz="quarter" idx="15"/>
          </p:nvPr>
        </p:nvSpPr>
        <p:spPr>
          <a:xfrm>
            <a:off x="2829939" y="5143461"/>
            <a:ext cx="8703356" cy="614952"/>
          </a:xfrm>
        </p:spPr>
        <p:txBody>
          <a:bodyPr/>
          <a:lstStyle/>
          <a:p>
            <a:pPr marL="0" indent="0">
              <a:buNone/>
            </a:pPr>
            <a:r>
              <a:rPr lang="en-US" dirty="0">
                <a:solidFill>
                  <a:schemeClr val="tx2"/>
                </a:solidFill>
              </a:rPr>
              <a:t>This institution is an equal opportunity provider</a:t>
            </a:r>
            <a:endParaRPr lang="en-US" dirty="0">
              <a:solidFill>
                <a:schemeClr val="tx2"/>
              </a:solidFill>
              <a:cs typeface="Arial"/>
            </a:endParaRPr>
          </a:p>
          <a:p>
            <a:pPr marL="0" indent="0">
              <a:buNone/>
            </a:pPr>
            <a:endParaRPr lang="en-US" dirty="0"/>
          </a:p>
        </p:txBody>
      </p:sp>
    </p:spTree>
    <p:extLst>
      <p:ext uri="{BB962C8B-B14F-4D97-AF65-F5344CB8AC3E}">
        <p14:creationId xmlns:p14="http://schemas.microsoft.com/office/powerpoint/2010/main" val="307572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5B5EA-034C-DD68-8D4C-6B4A6C9902B0}"/>
              </a:ext>
            </a:extLst>
          </p:cNvPr>
          <p:cNvSpPr>
            <a:spLocks noGrp="1"/>
          </p:cNvSpPr>
          <p:nvPr>
            <p:ph type="title"/>
          </p:nvPr>
        </p:nvSpPr>
        <p:spPr>
          <a:xfrm>
            <a:off x="2540000" y="609600"/>
            <a:ext cx="9144000" cy="869831"/>
          </a:xfrm>
        </p:spPr>
        <p:txBody>
          <a:bodyPr/>
          <a:lstStyle/>
          <a:p>
            <a:r>
              <a:rPr lang="en-US" sz="4000" dirty="0">
                <a:cs typeface="Arial"/>
              </a:rPr>
              <a:t>In the News: Farm to School</a:t>
            </a:r>
          </a:p>
          <a:p>
            <a:endParaRPr lang="en-US" dirty="0">
              <a:cs typeface="Arial"/>
            </a:endParaRPr>
          </a:p>
        </p:txBody>
      </p:sp>
      <p:sp>
        <p:nvSpPr>
          <p:cNvPr id="3" name="Content Placeholder 2">
            <a:extLst>
              <a:ext uri="{FF2B5EF4-FFF2-40B4-BE49-F238E27FC236}">
                <a16:creationId xmlns:a16="http://schemas.microsoft.com/office/drawing/2014/main" id="{10DF5430-53A7-A50E-F7CC-6CE60AC4634B}"/>
              </a:ext>
            </a:extLst>
          </p:cNvPr>
          <p:cNvSpPr>
            <a:spLocks noGrp="1"/>
          </p:cNvSpPr>
          <p:nvPr>
            <p:ph sz="quarter" idx="13"/>
          </p:nvPr>
        </p:nvSpPr>
        <p:spPr>
          <a:xfrm>
            <a:off x="2540000" y="1153003"/>
            <a:ext cx="9150350" cy="2800432"/>
          </a:xfrm>
        </p:spPr>
        <p:txBody>
          <a:bodyPr/>
          <a:lstStyle/>
          <a:p>
            <a:pPr>
              <a:spcBef>
                <a:spcPts val="1200"/>
              </a:spcBef>
              <a:spcAft>
                <a:spcPts val="1200"/>
              </a:spcAft>
              <a:buFont typeface="Arial,Sans-Serif"/>
            </a:pPr>
            <a:r>
              <a:rPr lang="en-US" sz="2800" dirty="0">
                <a:cs typeface="Arial"/>
              </a:rPr>
              <a:t>Piner High School received a School Garden Network grant for garden revitalization.</a:t>
            </a:r>
          </a:p>
          <a:p>
            <a:pPr>
              <a:spcBef>
                <a:spcPts val="1200"/>
              </a:spcBef>
              <a:spcAft>
                <a:spcPts val="1200"/>
              </a:spcAft>
              <a:buFont typeface="Arial,Sans-Serif"/>
            </a:pPr>
            <a:r>
              <a:rPr lang="en-US" sz="2800" dirty="0">
                <a:cs typeface="Arial"/>
              </a:rPr>
              <a:t>Over 250 students are now involved in the garden.</a:t>
            </a:r>
          </a:p>
          <a:p>
            <a:pPr>
              <a:spcBef>
                <a:spcPts val="1200"/>
              </a:spcBef>
              <a:spcAft>
                <a:spcPts val="1200"/>
              </a:spcAft>
              <a:buFont typeface="Arial,Sans-Serif"/>
            </a:pPr>
            <a:r>
              <a:rPr lang="en-US" sz="2800" dirty="0">
                <a:cs typeface="Arial"/>
              </a:rPr>
              <a:t>Vegetables from the garden are used to support the Harvest of the Month program. </a:t>
            </a:r>
          </a:p>
          <a:p>
            <a:endParaRPr lang="en-US" dirty="0">
              <a:cs typeface="Arial"/>
            </a:endParaRPr>
          </a:p>
        </p:txBody>
      </p:sp>
      <p:pic>
        <p:nvPicPr>
          <p:cNvPr id="7" name="Content Placeholder 6" descr="Piner High School garden plot. ">
            <a:extLst>
              <a:ext uri="{FF2B5EF4-FFF2-40B4-BE49-F238E27FC236}">
                <a16:creationId xmlns:a16="http://schemas.microsoft.com/office/drawing/2014/main" id="{429D28EB-82D7-B347-4FAB-46A32B5574B1}"/>
              </a:ext>
            </a:extLst>
          </p:cNvPr>
          <p:cNvPicPr>
            <a:picLocks noGrp="1" noChangeAspect="1"/>
          </p:cNvPicPr>
          <p:nvPr>
            <p:ph sz="quarter" idx="14"/>
          </p:nvPr>
        </p:nvPicPr>
        <p:blipFill>
          <a:blip r:embed="rId3"/>
          <a:stretch>
            <a:fillRect/>
          </a:stretch>
        </p:blipFill>
        <p:spPr>
          <a:xfrm>
            <a:off x="2713892" y="4081911"/>
            <a:ext cx="3893568" cy="2264433"/>
          </a:xfrm>
        </p:spPr>
      </p:pic>
      <p:pic>
        <p:nvPicPr>
          <p:cNvPr id="8" name="Content Placeholder 7" descr="A broccoli plant with water droplets on it&#10;">
            <a:extLst>
              <a:ext uri="{FF2B5EF4-FFF2-40B4-BE49-F238E27FC236}">
                <a16:creationId xmlns:a16="http://schemas.microsoft.com/office/drawing/2014/main" id="{CFADA0E0-AE7C-D13B-FC7E-40CA6C63D2A0}"/>
              </a:ext>
            </a:extLst>
          </p:cNvPr>
          <p:cNvPicPr>
            <a:picLocks noGrp="1" noChangeAspect="1"/>
          </p:cNvPicPr>
          <p:nvPr>
            <p:ph sz="quarter" idx="15"/>
          </p:nvPr>
        </p:nvPicPr>
        <p:blipFill>
          <a:blip r:embed="rId4"/>
          <a:stretch>
            <a:fillRect/>
          </a:stretch>
        </p:blipFill>
        <p:spPr>
          <a:xfrm>
            <a:off x="7310798" y="4085626"/>
            <a:ext cx="1494885" cy="2259401"/>
          </a:xfrm>
        </p:spPr>
      </p:pic>
      <p:pic>
        <p:nvPicPr>
          <p:cNvPr id="9" name="Content Placeholder 8" descr="Piner High School students preparing dirt in the school garden.">
            <a:extLst>
              <a:ext uri="{FF2B5EF4-FFF2-40B4-BE49-F238E27FC236}">
                <a16:creationId xmlns:a16="http://schemas.microsoft.com/office/drawing/2014/main" id="{10109777-2F38-FB38-3910-5015FF05FC92}"/>
              </a:ext>
            </a:extLst>
          </p:cNvPr>
          <p:cNvPicPr>
            <a:picLocks noGrp="1" noChangeAspect="1"/>
          </p:cNvPicPr>
          <p:nvPr>
            <p:ph sz="quarter" idx="16"/>
          </p:nvPr>
        </p:nvPicPr>
        <p:blipFill>
          <a:blip r:embed="rId5"/>
          <a:stretch>
            <a:fillRect/>
          </a:stretch>
        </p:blipFill>
        <p:spPr>
          <a:xfrm>
            <a:off x="9308330" y="4048484"/>
            <a:ext cx="2207104" cy="2331288"/>
          </a:xfrm>
        </p:spPr>
      </p:pic>
    </p:spTree>
    <p:extLst>
      <p:ext uri="{BB962C8B-B14F-4D97-AF65-F5344CB8AC3E}">
        <p14:creationId xmlns:p14="http://schemas.microsoft.com/office/powerpoint/2010/main" val="3355708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24E3A-A430-2B22-6F68-3F59A4A2FCF7}"/>
              </a:ext>
            </a:extLst>
          </p:cNvPr>
          <p:cNvSpPr>
            <a:spLocks noGrp="1"/>
          </p:cNvSpPr>
          <p:nvPr>
            <p:ph type="title"/>
          </p:nvPr>
        </p:nvSpPr>
        <p:spPr>
          <a:xfrm>
            <a:off x="2677769" y="482600"/>
            <a:ext cx="9144000" cy="1143000"/>
          </a:xfrm>
        </p:spPr>
        <p:txBody>
          <a:bodyPr/>
          <a:lstStyle/>
          <a:p>
            <a:r>
              <a:rPr lang="en-US" dirty="0">
                <a:cs typeface="Arial"/>
              </a:rPr>
              <a:t>State Updates</a:t>
            </a:r>
            <a:endParaRPr lang="en-US" dirty="0"/>
          </a:p>
        </p:txBody>
      </p:sp>
      <p:pic>
        <p:nvPicPr>
          <p:cNvPr id="6" name="Content Placeholder 5">
            <a:extLst>
              <a:ext uri="{FF2B5EF4-FFF2-40B4-BE49-F238E27FC236}">
                <a16:creationId xmlns:a16="http://schemas.microsoft.com/office/drawing/2014/main" id="{69F370ED-AA48-A6B3-923D-57CE2E0337E4}"/>
              </a:ext>
              <a:ext uri="{C183D7F6-B498-43B3-948B-1728B52AA6E4}">
                <adec:decorative xmlns:adec="http://schemas.microsoft.com/office/drawing/2017/decorative" val="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4036"/>
          <a:stretch/>
        </p:blipFill>
        <p:spPr>
          <a:xfrm>
            <a:off x="4267694" y="1615704"/>
            <a:ext cx="5893334" cy="4245264"/>
          </a:xfrm>
          <a:prstGeom prst="rect">
            <a:avLst/>
          </a:prstGeom>
          <a:ln>
            <a:noFill/>
          </a:ln>
          <a:effectLst>
            <a:softEdge rad="112500"/>
          </a:effectLst>
        </p:spPr>
      </p:pic>
    </p:spTree>
    <p:extLst>
      <p:ext uri="{BB962C8B-B14F-4D97-AF65-F5344CB8AC3E}">
        <p14:creationId xmlns:p14="http://schemas.microsoft.com/office/powerpoint/2010/main" val="385015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F4CA-6F34-B302-D242-1B72518309B2}"/>
              </a:ext>
            </a:extLst>
          </p:cNvPr>
          <p:cNvSpPr>
            <a:spLocks noGrp="1"/>
          </p:cNvSpPr>
          <p:nvPr>
            <p:ph type="title"/>
          </p:nvPr>
        </p:nvSpPr>
        <p:spPr/>
        <p:txBody>
          <a:bodyPr/>
          <a:lstStyle/>
          <a:p>
            <a:r>
              <a:rPr lang="en-US" dirty="0"/>
              <a:t>Governor's Proposed Budget </a:t>
            </a:r>
            <a:endParaRPr lang="en-US" dirty="0">
              <a:cs typeface="Arial"/>
            </a:endParaRPr>
          </a:p>
        </p:txBody>
      </p:sp>
      <p:sp>
        <p:nvSpPr>
          <p:cNvPr id="3" name="Content Placeholder 2">
            <a:extLst>
              <a:ext uri="{FF2B5EF4-FFF2-40B4-BE49-F238E27FC236}">
                <a16:creationId xmlns:a16="http://schemas.microsoft.com/office/drawing/2014/main" id="{BB9C03DE-A2C5-5D8C-1F6F-E70835B13F45}"/>
              </a:ext>
            </a:extLst>
          </p:cNvPr>
          <p:cNvSpPr>
            <a:spLocks noGrp="1"/>
          </p:cNvSpPr>
          <p:nvPr>
            <p:ph sz="half" idx="1"/>
          </p:nvPr>
        </p:nvSpPr>
        <p:spPr>
          <a:xfrm>
            <a:off x="2367472" y="1880558"/>
            <a:ext cx="5423717" cy="4459856"/>
          </a:xfrm>
        </p:spPr>
        <p:txBody>
          <a:bodyPr/>
          <a:lstStyle/>
          <a:p>
            <a:pPr>
              <a:spcBef>
                <a:spcPts val="1200"/>
              </a:spcBef>
              <a:spcAft>
                <a:spcPts val="1200"/>
              </a:spcAft>
            </a:pPr>
            <a:r>
              <a:rPr lang="en-US" dirty="0">
                <a:cs typeface="Arial"/>
              </a:rPr>
              <a:t>Proposed budget continues a strong commitment to Universal Meals.</a:t>
            </a:r>
          </a:p>
          <a:p>
            <a:pPr>
              <a:spcBef>
                <a:spcPts val="1200"/>
              </a:spcBef>
              <a:spcAft>
                <a:spcPts val="1200"/>
              </a:spcAft>
            </a:pPr>
            <a:r>
              <a:rPr lang="en-US" dirty="0">
                <a:cs typeface="Arial"/>
              </a:rPr>
              <a:t>The budget allows $1.5 billion to fund Universal Meals.</a:t>
            </a:r>
          </a:p>
        </p:txBody>
      </p:sp>
      <p:pic>
        <p:nvPicPr>
          <p:cNvPr id="5" name="Content Placeholder 4">
            <a:extLst>
              <a:ext uri="{FF2B5EF4-FFF2-40B4-BE49-F238E27FC236}">
                <a16:creationId xmlns:a16="http://schemas.microsoft.com/office/drawing/2014/main" id="{F357B5D9-0252-E8A1-A982-E72BCD93DCCB}"/>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8376570" y="2040265"/>
            <a:ext cx="2470031" cy="368348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36489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69678-40C4-8F14-BF95-5073E018CF24}"/>
              </a:ext>
            </a:extLst>
          </p:cNvPr>
          <p:cNvSpPr>
            <a:spLocks noGrp="1"/>
          </p:cNvSpPr>
          <p:nvPr>
            <p:ph type="title"/>
          </p:nvPr>
        </p:nvSpPr>
        <p:spPr>
          <a:xfrm>
            <a:off x="2482491" y="429753"/>
            <a:ext cx="9144000" cy="1143000"/>
          </a:xfrm>
        </p:spPr>
        <p:txBody>
          <a:bodyPr/>
          <a:lstStyle/>
          <a:p>
            <a:r>
              <a:rPr lang="en-US" sz="4000" dirty="0">
                <a:cs typeface="Arial"/>
              </a:rPr>
              <a:t>Buy American Provision </a:t>
            </a:r>
            <a:br>
              <a:rPr lang="en-US" sz="4000" dirty="0">
                <a:cs typeface="Arial"/>
              </a:rPr>
            </a:br>
            <a:r>
              <a:rPr lang="en-US" sz="4000" dirty="0">
                <a:cs typeface="Arial"/>
              </a:rPr>
              <a:t>Senate Bill (SB) 490 (1) </a:t>
            </a:r>
            <a:br>
              <a:rPr lang="en-US" dirty="0">
                <a:cs typeface="Arial"/>
              </a:rPr>
            </a:br>
            <a:endParaRPr lang="en-US" dirty="0">
              <a:cs typeface="Arial"/>
            </a:endParaRPr>
          </a:p>
        </p:txBody>
      </p:sp>
      <p:sp>
        <p:nvSpPr>
          <p:cNvPr id="3" name="Content Placeholder 2">
            <a:extLst>
              <a:ext uri="{FF2B5EF4-FFF2-40B4-BE49-F238E27FC236}">
                <a16:creationId xmlns:a16="http://schemas.microsoft.com/office/drawing/2014/main" id="{71253068-8866-1621-B093-38D38A12A597}"/>
              </a:ext>
            </a:extLst>
          </p:cNvPr>
          <p:cNvSpPr>
            <a:spLocks noGrp="1"/>
          </p:cNvSpPr>
          <p:nvPr>
            <p:ph idx="1"/>
          </p:nvPr>
        </p:nvSpPr>
        <p:spPr>
          <a:xfrm>
            <a:off x="2364156" y="1572753"/>
            <a:ext cx="9697855" cy="4114800"/>
          </a:xfrm>
        </p:spPr>
        <p:txBody>
          <a:bodyPr/>
          <a:lstStyle/>
          <a:p>
            <a:pPr marL="0" indent="0">
              <a:spcBef>
                <a:spcPts val="1400"/>
              </a:spcBef>
              <a:spcAft>
                <a:spcPts val="1200"/>
              </a:spcAft>
              <a:buNone/>
            </a:pPr>
            <a:r>
              <a:rPr lang="en-US" sz="2400" b="1" dirty="0">
                <a:cs typeface="Arial"/>
              </a:rPr>
              <a:t>Effective January 1, 2024, </a:t>
            </a:r>
            <a:r>
              <a:rPr lang="en-US" sz="2400" dirty="0">
                <a:cs typeface="Arial"/>
              </a:rPr>
              <a:t>through January 1, 2029</a:t>
            </a:r>
          </a:p>
          <a:p>
            <a:pPr>
              <a:spcBef>
                <a:spcPts val="0"/>
              </a:spcBef>
              <a:spcAft>
                <a:spcPts val="1200"/>
              </a:spcAft>
            </a:pPr>
            <a:r>
              <a:rPr lang="en-US" sz="2400" dirty="0">
                <a:cs typeface="Arial"/>
              </a:rPr>
              <a:t>Applies to local educational agencies (LEA) who receive over $1,000,000 in federal meal reimbursement annually</a:t>
            </a:r>
          </a:p>
          <a:p>
            <a:pPr>
              <a:spcBef>
                <a:spcPts val="0"/>
              </a:spcBef>
              <a:spcAft>
                <a:spcPts val="1200"/>
              </a:spcAft>
            </a:pPr>
            <a:r>
              <a:rPr lang="en-US" sz="2400" dirty="0">
                <a:cs typeface="Arial"/>
              </a:rPr>
              <a:t>Requires LEAs to only purchase agricultural food products grown, packaged and processed domestically unless the LEA can document that the domestic: </a:t>
            </a:r>
          </a:p>
          <a:p>
            <a:pPr lvl="1">
              <a:spcBef>
                <a:spcPts val="0"/>
              </a:spcBef>
              <a:spcAft>
                <a:spcPts val="1200"/>
              </a:spcAft>
            </a:pPr>
            <a:r>
              <a:rPr lang="en-US" sz="2400" dirty="0">
                <a:cs typeface="Arial"/>
              </a:rPr>
              <a:t>Bid or price is 25 percent higher than the non-domestic price</a:t>
            </a:r>
          </a:p>
          <a:p>
            <a:pPr lvl="1">
              <a:spcBef>
                <a:spcPts val="0"/>
              </a:spcBef>
              <a:spcAft>
                <a:spcPts val="1200"/>
              </a:spcAft>
            </a:pPr>
            <a:r>
              <a:rPr lang="en-US" sz="2400" dirty="0">
                <a:cs typeface="Arial"/>
              </a:rPr>
              <a:t>Quality is inferior</a:t>
            </a:r>
          </a:p>
          <a:p>
            <a:pPr lvl="1">
              <a:spcBef>
                <a:spcPts val="0"/>
              </a:spcBef>
              <a:spcAft>
                <a:spcPts val="1200"/>
              </a:spcAft>
            </a:pPr>
            <a:r>
              <a:rPr lang="en-US" sz="2400" dirty="0">
                <a:cs typeface="Arial"/>
              </a:rPr>
              <a:t>Product is available in insufficient quantities </a:t>
            </a:r>
          </a:p>
          <a:p>
            <a:pPr>
              <a:spcBef>
                <a:spcPts val="0"/>
              </a:spcBef>
              <a:spcAft>
                <a:spcPts val="1200"/>
              </a:spcAft>
            </a:pPr>
            <a:r>
              <a:rPr lang="en-US" sz="2400" dirty="0">
                <a:cs typeface="Arial"/>
              </a:rPr>
              <a:t>Does not apply to contracts already in place on January 1, 2024 </a:t>
            </a:r>
          </a:p>
          <a:p>
            <a:endParaRPr lang="en-US" sz="2800" b="1" dirty="0">
              <a:cs typeface="Arial"/>
            </a:endParaRPr>
          </a:p>
        </p:txBody>
      </p:sp>
    </p:spTree>
    <p:extLst>
      <p:ext uri="{BB962C8B-B14F-4D97-AF65-F5344CB8AC3E}">
        <p14:creationId xmlns:p14="http://schemas.microsoft.com/office/powerpoint/2010/main" val="1688339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A7027-9B16-B62C-54FD-811C93141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E80922-D715-C81E-D326-DEA3F134C0F5}"/>
              </a:ext>
            </a:extLst>
          </p:cNvPr>
          <p:cNvSpPr>
            <a:spLocks noGrp="1"/>
          </p:cNvSpPr>
          <p:nvPr>
            <p:ph type="title"/>
          </p:nvPr>
        </p:nvSpPr>
        <p:spPr>
          <a:xfrm>
            <a:off x="2482491" y="429753"/>
            <a:ext cx="9144000" cy="1143000"/>
          </a:xfrm>
        </p:spPr>
        <p:txBody>
          <a:bodyPr/>
          <a:lstStyle/>
          <a:p>
            <a:r>
              <a:rPr lang="en-US" sz="4000" dirty="0">
                <a:cs typeface="Arial"/>
              </a:rPr>
              <a:t>Buy American Provision </a:t>
            </a:r>
            <a:br>
              <a:rPr lang="en-US" sz="4000" dirty="0">
                <a:cs typeface="Arial"/>
              </a:rPr>
            </a:br>
            <a:r>
              <a:rPr lang="en-US" sz="4000" dirty="0">
                <a:cs typeface="Arial"/>
              </a:rPr>
              <a:t>SB 490 (2)</a:t>
            </a:r>
            <a:br>
              <a:rPr lang="en-US" dirty="0">
                <a:cs typeface="Arial"/>
              </a:rPr>
            </a:br>
            <a:endParaRPr lang="en-US" dirty="0">
              <a:cs typeface="Arial"/>
            </a:endParaRPr>
          </a:p>
        </p:txBody>
      </p:sp>
      <p:sp>
        <p:nvSpPr>
          <p:cNvPr id="3" name="Content Placeholder 2">
            <a:extLst>
              <a:ext uri="{FF2B5EF4-FFF2-40B4-BE49-F238E27FC236}">
                <a16:creationId xmlns:a16="http://schemas.microsoft.com/office/drawing/2014/main" id="{EDB7CA41-0380-8380-9EF4-E5103A598245}"/>
              </a:ext>
            </a:extLst>
          </p:cNvPr>
          <p:cNvSpPr>
            <a:spLocks noGrp="1"/>
          </p:cNvSpPr>
          <p:nvPr>
            <p:ph idx="1"/>
          </p:nvPr>
        </p:nvSpPr>
        <p:spPr>
          <a:xfrm>
            <a:off x="2578638" y="1479762"/>
            <a:ext cx="9326880" cy="4114800"/>
          </a:xfrm>
        </p:spPr>
        <p:txBody>
          <a:bodyPr/>
          <a:lstStyle/>
          <a:p>
            <a:pPr marL="0" indent="0">
              <a:spcBef>
                <a:spcPts val="1400"/>
              </a:spcBef>
              <a:spcAft>
                <a:spcPts val="1200"/>
              </a:spcAft>
              <a:buNone/>
            </a:pPr>
            <a:r>
              <a:rPr lang="en-US" sz="2400" b="1" dirty="0">
                <a:cs typeface="Arial"/>
              </a:rPr>
              <a:t>Process for reporting price gouging </a:t>
            </a:r>
            <a:endParaRPr lang="en-US" dirty="0"/>
          </a:p>
          <a:p>
            <a:pPr>
              <a:spcBef>
                <a:spcPts val="0"/>
              </a:spcBef>
              <a:spcAft>
                <a:spcPts val="1200"/>
              </a:spcAft>
            </a:pPr>
            <a:r>
              <a:rPr lang="en-US" sz="2400" dirty="0">
                <a:cs typeface="Arial"/>
              </a:rPr>
              <a:t>Email </a:t>
            </a:r>
            <a:r>
              <a:rPr lang="en-US" sz="2400" dirty="0">
                <a:cs typeface="Arial"/>
                <a:hlinkClick r:id="rId3" tooltip="NSD Buy American Provision email address"/>
              </a:rPr>
              <a:t>NSDBuyAmericanProvision@cde.ca.gov</a:t>
            </a:r>
            <a:endParaRPr lang="en-US" dirty="0"/>
          </a:p>
          <a:p>
            <a:pPr>
              <a:spcBef>
                <a:spcPts val="0"/>
              </a:spcBef>
              <a:spcAft>
                <a:spcPts val="1200"/>
              </a:spcAft>
            </a:pPr>
            <a:r>
              <a:rPr lang="en-US" sz="2400" dirty="0">
                <a:cs typeface="Arial"/>
              </a:rPr>
              <a:t>Including the following information: </a:t>
            </a:r>
          </a:p>
          <a:p>
            <a:pPr lvl="1">
              <a:spcBef>
                <a:spcPts val="0"/>
              </a:spcBef>
              <a:spcAft>
                <a:spcPts val="1200"/>
              </a:spcAft>
            </a:pPr>
            <a:r>
              <a:rPr lang="en-US" sz="2400" dirty="0">
                <a:cs typeface="Arial"/>
              </a:rPr>
              <a:t>Contractor/Vendor</a:t>
            </a:r>
          </a:p>
          <a:p>
            <a:pPr lvl="1">
              <a:spcBef>
                <a:spcPts val="0"/>
              </a:spcBef>
              <a:spcAft>
                <a:spcPts val="1200"/>
              </a:spcAft>
            </a:pPr>
            <a:r>
              <a:rPr lang="en-US" sz="2400" dirty="0">
                <a:cs typeface="Arial"/>
              </a:rPr>
              <a:t>Agriculture food produce </a:t>
            </a:r>
          </a:p>
          <a:p>
            <a:pPr lvl="1">
              <a:spcBef>
                <a:spcPts val="0"/>
              </a:spcBef>
              <a:spcAft>
                <a:spcPts val="1200"/>
              </a:spcAft>
            </a:pPr>
            <a:r>
              <a:rPr lang="en-US" sz="2400" dirty="0">
                <a:cs typeface="Arial"/>
              </a:rPr>
              <a:t>Original/Current Price</a:t>
            </a:r>
          </a:p>
          <a:p>
            <a:pPr lvl="1">
              <a:spcBef>
                <a:spcPts val="0"/>
              </a:spcBef>
              <a:spcAft>
                <a:spcPts val="1200"/>
              </a:spcAft>
            </a:pPr>
            <a:r>
              <a:rPr lang="en-US" sz="2400" dirty="0">
                <a:cs typeface="Arial"/>
              </a:rPr>
              <a:t>New/Proposed Price (increase must be 25 percent or more)</a:t>
            </a:r>
          </a:p>
          <a:p>
            <a:pPr lvl="1">
              <a:spcBef>
                <a:spcPts val="0"/>
              </a:spcBef>
              <a:spcAft>
                <a:spcPts val="1200"/>
              </a:spcAft>
            </a:pPr>
            <a:r>
              <a:rPr lang="en-US" sz="2400" dirty="0">
                <a:cs typeface="Arial"/>
              </a:rPr>
              <a:t>Supporting documentation (may include, but is not limited to invoices, receipts, or bill of sale)</a:t>
            </a:r>
          </a:p>
          <a:p>
            <a:endParaRPr lang="en-US" sz="2800" b="1" dirty="0">
              <a:cs typeface="Arial"/>
            </a:endParaRPr>
          </a:p>
        </p:txBody>
      </p:sp>
    </p:spTree>
    <p:extLst>
      <p:ext uri="{BB962C8B-B14F-4D97-AF65-F5344CB8AC3E}">
        <p14:creationId xmlns:p14="http://schemas.microsoft.com/office/powerpoint/2010/main" val="1057721625"/>
      </p:ext>
    </p:extLst>
  </p:cSld>
  <p:clrMapOvr>
    <a:masterClrMapping/>
  </p:clrMapOvr>
</p:sld>
</file>

<file path=ppt/theme/theme1.xml><?xml version="1.0" encoding="utf-8"?>
<a:theme xmlns:a="http://schemas.openxmlformats.org/drawingml/2006/main" name="3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Presentation">
  <a:themeElements>
    <a:clrScheme name="Custom 5">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Blank Presentation">
  <a:themeElements>
    <a:clrScheme name="Custom 2">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F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300" b="0" i="0" u="none" strike="noStrike" cap="none" normalizeH="0" baseline="0" smtClean="0">
            <a:ln>
              <a:noFill/>
            </a:ln>
            <a:solidFill>
              <a:srgbClr val="000054"/>
            </a:solidFill>
            <a:effectLst/>
            <a:latin typeface="Arial" panose="020B07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9D062B5-042C-4FFE-AACB-3EB40ED7E4B6}">
  <we:reference id="wa104178141" version="4.3.3.0" store="en-US" storeType="OMEX"/>
  <we:alternateReferences>
    <we:reference id="WA104178141" version="4.3.3.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2397</Words>
  <Application>Microsoft Office PowerPoint</Application>
  <PresentationFormat>Widescreen</PresentationFormat>
  <Paragraphs>349</Paragraphs>
  <Slides>49</Slides>
  <Notes>48</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49</vt:i4>
      </vt:variant>
    </vt:vector>
  </HeadingPairs>
  <TitlesOfParts>
    <vt:vector size="64" baseType="lpstr">
      <vt:lpstr>Arial</vt:lpstr>
      <vt:lpstr>Arial,Sans-Serif</vt:lpstr>
      <vt:lpstr>Calibri</vt:lpstr>
      <vt:lpstr>Courier New</vt:lpstr>
      <vt:lpstr>Source Sans Pro Web</vt:lpstr>
      <vt:lpstr>Symbol</vt:lpstr>
      <vt:lpstr>Times</vt:lpstr>
      <vt:lpstr>Wingdings</vt:lpstr>
      <vt:lpstr>3_Blank Presentation</vt:lpstr>
      <vt:lpstr>4_Blank Presentation</vt:lpstr>
      <vt:lpstr>5_Blank Presentation</vt:lpstr>
      <vt:lpstr>Blank Presentation</vt:lpstr>
      <vt:lpstr>6_Blank Presentation</vt:lpstr>
      <vt:lpstr>7_Blank Presentation</vt:lpstr>
      <vt:lpstr>3_Blank Presentation</vt:lpstr>
      <vt:lpstr>Tuesday @ 2  School Nutrition Town Hall  January 23, 2024</vt:lpstr>
      <vt:lpstr>Town Hall At-A-Glance</vt:lpstr>
      <vt:lpstr>The Great Kindness Challenge (GKC)</vt:lpstr>
      <vt:lpstr>District Spotlight: Sacramento City Unified School District (USD) and the Food Literacy Center </vt:lpstr>
      <vt:lpstr>In the News: Farm to School </vt:lpstr>
      <vt:lpstr>State Updates</vt:lpstr>
      <vt:lpstr>Governor's Proposed Budget </vt:lpstr>
      <vt:lpstr>Buy American Provision  Senate Bill (SB) 490 (1)  </vt:lpstr>
      <vt:lpstr>Buy American Provision  SB 490 (2) </vt:lpstr>
      <vt:lpstr>Senate Bill 348: Pupil Meals (Universal Meals)</vt:lpstr>
      <vt:lpstr>Senate Bill 1383 Short-Lived Climate Pollutants: Organic Waste Methane Emissions Reduction (1)</vt:lpstr>
      <vt:lpstr>Senate Bill 1383 Short-Lived Climate Pollutants: Organic Waste Methane Emissions Reduction (2)</vt:lpstr>
      <vt:lpstr>Oakland Unified School District (OUSD) Waste Sorting Resources</vt:lpstr>
      <vt:lpstr>Federal Updates</vt:lpstr>
      <vt:lpstr>Summer Interim Final Rule (IFR)</vt:lpstr>
      <vt:lpstr>Rural Non-congregate</vt:lpstr>
      <vt:lpstr>Summer Food Service Program Rate Increase</vt:lpstr>
      <vt:lpstr>Summer EBT</vt:lpstr>
      <vt:lpstr>Summer EBT – 2024  Automatic Eligibility</vt:lpstr>
      <vt:lpstr>Summer EBT – Issuance</vt:lpstr>
      <vt:lpstr>2024 Summer EBT – Challenges</vt:lpstr>
      <vt:lpstr>Summer EBT –  School Food Authority (SFA) Support</vt:lpstr>
      <vt:lpstr>USDA Policy Memo SP 03-2024,  Child Nutrition Program Integrity Final Rule: Administrative Review (AR) and  Food Service Management Company (FSMC) Review Cycles (1)</vt:lpstr>
      <vt:lpstr>USDA Policy Memo SP 03-2024,  Child Nutrition Program Integrity Final Rule: AR FSMC Review Cycles (2)</vt:lpstr>
      <vt:lpstr>USDA Policy Memo SP 04-2024,  Child Nutrition Program (CNP) IFR: State Agency Discretion for Repeat Meal Pattern Violations Fiscal Action</vt:lpstr>
      <vt:lpstr>2023 Farm to School (F2S) Census</vt:lpstr>
      <vt:lpstr>Survey: 2024 Supply Chain Disruption and Student Participation</vt:lpstr>
      <vt:lpstr>Food Ordering and Timelines for SY 2024–25</vt:lpstr>
      <vt:lpstr>Balances at Processors</vt:lpstr>
      <vt:lpstr>USDA Foods Available List (1)    </vt:lpstr>
      <vt:lpstr>USDA Foods Available List (2)</vt:lpstr>
      <vt:lpstr>Important Operational Dates:  Next 30 to 60 days</vt:lpstr>
      <vt:lpstr>Funding Updates</vt:lpstr>
      <vt:lpstr>Local Food for Schools (LFS) (1)</vt:lpstr>
      <vt:lpstr>Local Food for Schools (2)</vt:lpstr>
      <vt:lpstr>Kitchen Infrastructure and Training (KIT) and Composting</vt:lpstr>
      <vt:lpstr>2021 KIT Final Report</vt:lpstr>
      <vt:lpstr>2024 SBP and Summer Meal Programs Start-up and Expansion Grants</vt:lpstr>
      <vt:lpstr>Supporting the Use of Traditional  Indigenous Foods in  Child Nutrition Programs (CNP)</vt:lpstr>
      <vt:lpstr>Healthy School Food Pathways Pre-Apprenticeship</vt:lpstr>
      <vt:lpstr>Grant Funds Overview</vt:lpstr>
      <vt:lpstr>Resources &amp; Other Announcements</vt:lpstr>
      <vt:lpstr>Webinar: Safe Practices, Safe Meals, Safe Children: Food Safety Tips for Safe Summer Meals</vt:lpstr>
      <vt:lpstr>National Nutrition Month (NNM) 2024</vt:lpstr>
      <vt:lpstr>National School Breakfast Week (NSBW)</vt:lpstr>
      <vt:lpstr>Child Nutrition Advisory Council (CNAC)  Recruitment (1)</vt:lpstr>
      <vt:lpstr>CNAC Recruitment (2)</vt:lpstr>
      <vt:lpstr>Tuesday @ 2pm Town Hall Schedule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23, 2024 Tuesday at 2 Town Hall Slides - Nutrition (CA Dept of Education)</dc:title>
  <dc:subject>The PowerPoint includes district spotlights and state and federal school nutrition program updates as presented during the 1/23/24 Town Hall.</dc:subject>
  <dc:creator/>
  <cp:lastModifiedBy/>
  <cp:revision>1</cp:revision>
  <dcterms:created xsi:type="dcterms:W3CDTF">2024-02-14T19:32:19Z</dcterms:created>
  <dcterms:modified xsi:type="dcterms:W3CDTF">2024-02-27T21:08:56Z</dcterms:modified>
</cp:coreProperties>
</file>